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57" r:id="rId5"/>
    <p:sldMasterId id="2147483659" r:id="rId6"/>
    <p:sldMasterId id="2147483652" r:id="rId7"/>
    <p:sldMasterId id="2147483728" r:id="rId8"/>
  </p:sldMasterIdLst>
  <p:notesMasterIdLst>
    <p:notesMasterId r:id="rId38"/>
  </p:notesMasterIdLst>
  <p:sldIdLst>
    <p:sldId id="315" r:id="rId9"/>
    <p:sldId id="319" r:id="rId10"/>
    <p:sldId id="317" r:id="rId11"/>
    <p:sldId id="324" r:id="rId12"/>
    <p:sldId id="304" r:id="rId13"/>
    <p:sldId id="311" r:id="rId14"/>
    <p:sldId id="310" r:id="rId15"/>
    <p:sldId id="306" r:id="rId16"/>
    <p:sldId id="323" r:id="rId17"/>
    <p:sldId id="313" r:id="rId18"/>
    <p:sldId id="325" r:id="rId19"/>
    <p:sldId id="282" r:id="rId20"/>
    <p:sldId id="307" r:id="rId21"/>
    <p:sldId id="314" r:id="rId22"/>
    <p:sldId id="326" r:id="rId23"/>
    <p:sldId id="295" r:id="rId24"/>
    <p:sldId id="320" r:id="rId25"/>
    <p:sldId id="296" r:id="rId26"/>
    <p:sldId id="298" r:id="rId27"/>
    <p:sldId id="321" r:id="rId28"/>
    <p:sldId id="327" r:id="rId29"/>
    <p:sldId id="322" r:id="rId30"/>
    <p:sldId id="300" r:id="rId31"/>
    <p:sldId id="301" r:id="rId32"/>
    <p:sldId id="328" r:id="rId33"/>
    <p:sldId id="302" r:id="rId34"/>
    <p:sldId id="303" r:id="rId35"/>
    <p:sldId id="281" r:id="rId36"/>
    <p:sldId id="260" r:id="rId37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8B8B8"/>
    <a:srgbClr val="B2B2B2"/>
    <a:srgbClr val="C0C0C0"/>
    <a:srgbClr val="DDDDDD"/>
    <a:srgbClr val="333333"/>
    <a:srgbClr val="5F5F5F"/>
    <a:srgbClr val="F8F8F8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83673" autoAdjust="0"/>
  </p:normalViewPr>
  <p:slideViewPr>
    <p:cSldViewPr>
      <p:cViewPr varScale="1">
        <p:scale>
          <a:sx n="53" d="100"/>
          <a:sy n="53" d="100"/>
        </p:scale>
        <p:origin x="1354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tableStyles" Target="tableStyles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757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57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17729B6-10CC-4D58-818D-07ED37A8AA2E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298849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DE5C9D5F-8F5F-4012-877D-C772D4550A47}" type="slidenum">
              <a:rPr lang="en-US" altLang="zh-CN"/>
              <a:pPr eaLnBrk="1" hangingPunct="1"/>
              <a:t>0</a:t>
            </a:fld>
            <a:endParaRPr lang="en-US" altLang="zh-CN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 smtClean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338674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AB776318-B2DD-4B34-B46F-C8A0D6984C2B}" type="slidenum">
              <a:rPr lang="en-US" altLang="zh-CN"/>
              <a:pPr eaLnBrk="1" hangingPunct="1"/>
              <a:t>9</a:t>
            </a:fld>
            <a:endParaRPr lang="en-US" altLang="zh-CN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zh-CN" smtClean="0">
                <a:latin typeface="Arial" panose="020B0604020202020204" pitchFamily="34" charset="0"/>
                <a:ea typeface="宋体" panose="02010600030101010101" pitchFamily="2" charset="-122"/>
              </a:rPr>
              <a:t>    </a:t>
            </a:r>
            <a:r>
              <a:rPr lang="zh-CN" altLang="en-US" smtClean="0">
                <a:latin typeface="Arial" panose="020B0604020202020204" pitchFamily="34" charset="0"/>
                <a:ea typeface="宋体" panose="02010600030101010101" pitchFamily="2" charset="-122"/>
              </a:rPr>
              <a:t>考虑到区域合并和区域迁移的情况，所以不同的区域中的</a:t>
            </a:r>
            <a:r>
              <a:rPr lang="en-US" altLang="zh-CN" smtClean="0">
                <a:latin typeface="Arial" panose="020B0604020202020204" pitchFamily="34" charset="0"/>
                <a:ea typeface="宋体" panose="02010600030101010101" pitchFamily="2" charset="-122"/>
              </a:rPr>
              <a:t>System ID</a:t>
            </a:r>
            <a:r>
              <a:rPr lang="zh-CN" altLang="en-US" smtClean="0">
                <a:latin typeface="Arial" panose="020B0604020202020204" pitchFamily="34" charset="0"/>
                <a:ea typeface="宋体" panose="02010600030101010101" pitchFamily="2" charset="-122"/>
              </a:rPr>
              <a:t>也尽量不要相同，否则可能会给将来的区域重新划分造成困难。</a:t>
            </a:r>
            <a:endParaRPr lang="zh-CN" altLang="zh-CN" smtClean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193499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1AFA0482-72BC-4889-ADD5-AFCC8C504DF6}" type="slidenum">
              <a:rPr lang="en-US" altLang="zh-CN">
                <a:solidFill>
                  <a:srgbClr val="000000"/>
                </a:solidFill>
              </a:rPr>
              <a:pPr eaLnBrk="1" hangingPunct="1"/>
              <a:t>10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60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 smtClean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096422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B89C81B4-5750-4FD2-BA74-77A39A825740}" type="slidenum">
              <a:rPr lang="en-US" altLang="zh-CN"/>
              <a:pPr eaLnBrk="1" hangingPunct="1"/>
              <a:t>11</a:t>
            </a:fld>
            <a:endParaRPr lang="en-US" altLang="zh-CN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 sz="1100" smtClean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826938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628A8DE4-E308-4387-9A38-3315A58A3E1B}" type="slidenum">
              <a:rPr lang="en-US" altLang="zh-CN"/>
              <a:pPr eaLnBrk="1" hangingPunct="1"/>
              <a:t>12</a:t>
            </a:fld>
            <a:endParaRPr lang="en-US" altLang="zh-CN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 smtClean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12791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4CD35F77-C2A5-43A4-8D29-43B8E8A178B7}" type="slidenum">
              <a:rPr lang="en-US" altLang="zh-CN"/>
              <a:pPr eaLnBrk="1" hangingPunct="1"/>
              <a:t>13</a:t>
            </a:fld>
            <a:endParaRPr lang="en-US" altLang="zh-CN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 smtClean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542296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F2828046-CAA2-4654-A77C-3F8DBCEE6959}" type="slidenum">
              <a:rPr lang="en-US" altLang="zh-CN">
                <a:solidFill>
                  <a:srgbClr val="000000"/>
                </a:solidFill>
              </a:rPr>
              <a:pPr eaLnBrk="1" hangingPunct="1"/>
              <a:t>14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01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 smtClean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206545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8791150B-AAAC-4027-9C39-FFD4880DFA88}" type="slidenum">
              <a:rPr lang="en-US" altLang="zh-CN"/>
              <a:pPr eaLnBrk="1" hangingPunct="1"/>
              <a:t>15</a:t>
            </a:fld>
            <a:endParaRPr lang="en-US" altLang="zh-CN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 smtClean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821140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2219BC97-B701-48A6-9ADF-3011419D496C}" type="slidenum">
              <a:rPr lang="en-US" altLang="zh-CN"/>
              <a:pPr eaLnBrk="1" hangingPunct="1"/>
              <a:t>16</a:t>
            </a:fld>
            <a:endParaRPr lang="en-US" altLang="zh-CN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 smtClean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597423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64B67B8A-5D18-4350-A64C-BEBB30C69662}" type="slidenum">
              <a:rPr lang="en-US" altLang="zh-CN"/>
              <a:pPr eaLnBrk="1" hangingPunct="1"/>
              <a:t>17</a:t>
            </a:fld>
            <a:endParaRPr lang="en-US" altLang="zh-CN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 smtClean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753014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51243898-C2C4-4433-B47E-492468FF59B6}" type="slidenum">
              <a:rPr lang="en-US" altLang="zh-CN"/>
              <a:pPr eaLnBrk="1" hangingPunct="1"/>
              <a:t>18</a:t>
            </a:fld>
            <a:endParaRPr lang="en-US" altLang="zh-CN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zh-CN" smtClean="0">
                <a:latin typeface="Arial" panose="020B0604020202020204" pitchFamily="34" charset="0"/>
                <a:ea typeface="宋体" panose="02010600030101010101" pitchFamily="2" charset="-122"/>
              </a:rPr>
              <a:t>    DIS</a:t>
            </a:r>
            <a:r>
              <a:rPr lang="zh-CN" altLang="en-US" smtClean="0">
                <a:latin typeface="Arial" panose="020B0604020202020204" pitchFamily="34" charset="0"/>
                <a:ea typeface="宋体" panose="02010600030101010101" pitchFamily="2" charset="-122"/>
              </a:rPr>
              <a:t>不需要备份，且允许抢占。先看优先级，然后选</a:t>
            </a:r>
            <a:r>
              <a:rPr lang="en-US" altLang="zh-CN" smtClean="0">
                <a:latin typeface="Arial" panose="020B0604020202020204" pitchFamily="34" charset="0"/>
                <a:ea typeface="宋体" panose="02010600030101010101" pitchFamily="2" charset="-122"/>
              </a:rPr>
              <a:t>MAC</a:t>
            </a:r>
            <a:r>
              <a:rPr lang="zh-CN" altLang="en-US" smtClean="0">
                <a:latin typeface="Arial" panose="020B0604020202020204" pitchFamily="34" charset="0"/>
                <a:ea typeface="宋体" panose="02010600030101010101" pitchFamily="2" charset="-122"/>
              </a:rPr>
              <a:t>最大的。</a:t>
            </a:r>
            <a:endParaRPr lang="zh-CN" altLang="zh-CN" smtClean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269033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68F33156-3A9E-4E8F-A317-415C8F75A76B}" type="slidenum">
              <a:rPr lang="en-US" altLang="zh-CN"/>
              <a:pPr eaLnBrk="1" hangingPunct="1"/>
              <a:t>1</a:t>
            </a:fld>
            <a:endParaRPr lang="en-US" altLang="zh-CN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 smtClean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907220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113E5A4F-4A4C-455B-9415-28E2E3E801DD}" type="slidenum">
              <a:rPr lang="en-US" altLang="zh-CN"/>
              <a:pPr eaLnBrk="1" hangingPunct="1"/>
              <a:t>19</a:t>
            </a:fld>
            <a:endParaRPr lang="en-US" altLang="zh-CN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 smtClean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009762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D855B929-8EE2-4D18-80B2-0A28D66263F8}" type="slidenum">
              <a:rPr lang="en-US" altLang="zh-CN">
                <a:solidFill>
                  <a:srgbClr val="000000"/>
                </a:solidFill>
              </a:rPr>
              <a:pPr eaLnBrk="1" hangingPunct="1"/>
              <a:t>20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63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 smtClean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9227488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F29FA8E5-2146-49DA-AF6E-9CAF41B45927}" type="slidenum">
              <a:rPr lang="en-US" altLang="zh-CN"/>
              <a:pPr eaLnBrk="1" hangingPunct="1"/>
              <a:t>21</a:t>
            </a:fld>
            <a:endParaRPr lang="en-US" altLang="zh-CN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 smtClean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1704348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9A199783-5915-49C2-8AD2-FCE8ABEA31CE}" type="slidenum">
              <a:rPr lang="en-US" altLang="zh-CN"/>
              <a:pPr eaLnBrk="1" hangingPunct="1"/>
              <a:t>22</a:t>
            </a:fld>
            <a:endParaRPr lang="en-US" altLang="zh-CN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 eaLnBrk="1" hangingPunct="1"/>
            <a:r>
              <a:rPr lang="zh-CN" altLang="en-US" smtClean="0">
                <a:latin typeface="Arial" panose="020B0604020202020204" pitchFamily="34" charset="0"/>
                <a:ea typeface="宋体" panose="02010600030101010101" pitchFamily="2" charset="-122"/>
              </a:rPr>
              <a:t>广播网络周期发送</a:t>
            </a:r>
            <a:r>
              <a:rPr lang="en-US" altLang="zh-CN" smtClean="0">
                <a:latin typeface="Arial" panose="020B0604020202020204" pitchFamily="34" charset="0"/>
                <a:ea typeface="宋体" panose="02010600030101010101" pitchFamily="2" charset="-122"/>
              </a:rPr>
              <a:t>LSP</a:t>
            </a:r>
            <a:endParaRPr lang="zh-CN" altLang="zh-CN" smtClean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4640486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A83847B2-2D67-4E9A-80A0-AAD1118BC4B9}" type="slidenum">
              <a:rPr lang="en-US" altLang="zh-CN"/>
              <a:pPr eaLnBrk="1" hangingPunct="1"/>
              <a:t>23</a:t>
            </a:fld>
            <a:endParaRPr lang="en-US" altLang="zh-CN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 smtClean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9936850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8B19D3CE-4A70-4DC8-B7DC-DC82F087D28B}" type="slidenum">
              <a:rPr lang="en-US" altLang="zh-CN">
                <a:solidFill>
                  <a:srgbClr val="000000"/>
                </a:solidFill>
              </a:rPr>
              <a:pPr eaLnBrk="1" hangingPunct="1"/>
              <a:t>24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04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 smtClean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9881276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EA79FB1E-E1BC-4559-8A15-6FA14F4A814F}" type="slidenum">
              <a:rPr lang="en-US" altLang="zh-CN"/>
              <a:pPr eaLnBrk="1" hangingPunct="1"/>
              <a:t>25</a:t>
            </a:fld>
            <a:endParaRPr lang="en-US" altLang="zh-CN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 eaLnBrk="1" hangingPunct="1"/>
            <a:endParaRPr lang="zh-CN" altLang="zh-CN" smtClean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032335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DA45BB77-F9A0-469F-AED5-EB6925EB3742}" type="slidenum">
              <a:rPr lang="en-US" altLang="zh-CN"/>
              <a:pPr eaLnBrk="1" hangingPunct="1"/>
              <a:t>26</a:t>
            </a:fld>
            <a:endParaRPr lang="en-US" altLang="zh-CN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 smtClean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1891603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CFBB9151-D63D-4C30-9A33-BFB337CA0628}" type="slidenum">
              <a:rPr lang="en-US" altLang="zh-CN"/>
              <a:pPr eaLnBrk="1" hangingPunct="1"/>
              <a:t>27</a:t>
            </a:fld>
            <a:endParaRPr lang="en-US" altLang="zh-CN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 smtClean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5381317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DE788203-E774-4C5D-A01A-58F52AF1559B}" type="slidenum">
              <a:rPr lang="en-US" altLang="zh-CN"/>
              <a:pPr eaLnBrk="1" hangingPunct="1"/>
              <a:t>28</a:t>
            </a:fld>
            <a:endParaRPr lang="en-US" altLang="zh-CN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 smtClean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659757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3F1245CE-074A-42E8-9DC2-D328C490150D}" type="slidenum">
              <a:rPr lang="en-US" altLang="zh-CN"/>
              <a:pPr eaLnBrk="1" hangingPunct="1"/>
              <a:t>2</a:t>
            </a:fld>
            <a:endParaRPr lang="en-US" altLang="zh-CN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 smtClean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37897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D426C593-4A84-454B-A661-DFD11AED96B4}" type="slidenum">
              <a:rPr lang="en-US" altLang="zh-CN">
                <a:solidFill>
                  <a:srgbClr val="000000"/>
                </a:solidFill>
              </a:rPr>
              <a:pPr eaLnBrk="1" hangingPunct="1"/>
              <a:t>3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89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 smtClean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130016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1E9FFBC6-ECFE-497D-96C1-962C5CD4A64A}" type="slidenum">
              <a:rPr lang="en-US" altLang="zh-CN"/>
              <a:pPr eaLnBrk="1" hangingPunct="1"/>
              <a:t>4</a:t>
            </a:fld>
            <a:endParaRPr lang="en-US" altLang="zh-CN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 eaLnBrk="1" hangingPunct="1"/>
            <a:r>
              <a:rPr lang="en-US" altLang="zh-CN" smtClean="0">
                <a:latin typeface="Arial" panose="020B0604020202020204" pitchFamily="34" charset="0"/>
                <a:ea typeface="宋体" panose="02010600030101010101" pitchFamily="2" charset="-122"/>
              </a:rPr>
              <a:t>NSAP</a:t>
            </a:r>
            <a:r>
              <a:rPr lang="zh-CN" altLang="en-US" smtClean="0">
                <a:latin typeface="Arial" panose="020B0604020202020204" pitchFamily="34" charset="0"/>
                <a:ea typeface="宋体" panose="02010600030101010101" pitchFamily="2" charset="-122"/>
              </a:rPr>
              <a:t>（</a:t>
            </a:r>
            <a:r>
              <a:rPr lang="en-US" altLang="zh-CN" smtClean="0">
                <a:latin typeface="Arial" panose="020B0604020202020204" pitchFamily="34" charset="0"/>
                <a:ea typeface="宋体" panose="02010600030101010101" pitchFamily="2" charset="-122"/>
              </a:rPr>
              <a:t>Network Service Access Point</a:t>
            </a:r>
            <a:r>
              <a:rPr lang="zh-CN" altLang="en-US" smtClean="0">
                <a:latin typeface="Arial" panose="020B0604020202020204" pitchFamily="34" charset="0"/>
                <a:ea typeface="宋体" panose="02010600030101010101" pitchFamily="2" charset="-122"/>
              </a:rPr>
              <a:t>）网络服务接入点。</a:t>
            </a:r>
            <a:endParaRPr lang="zh-CN" altLang="zh-CN" smtClean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890825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FB57C1C1-1334-4EE4-A26C-1FFEEE3E0C69}" type="slidenum">
              <a:rPr lang="en-US" altLang="zh-CN"/>
              <a:pPr eaLnBrk="1" hangingPunct="1"/>
              <a:t>5</a:t>
            </a:fld>
            <a:endParaRPr lang="en-US" altLang="zh-CN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CN" smtClean="0">
                <a:latin typeface="Arial" panose="020B0604020202020204" pitchFamily="34" charset="0"/>
                <a:ea typeface="宋体" panose="02010600030101010101" pitchFamily="2" charset="-122"/>
              </a:rPr>
              <a:t>NSAP</a:t>
            </a:r>
            <a:r>
              <a:rPr lang="zh-CN" altLang="en-US" smtClean="0">
                <a:latin typeface="Arial" panose="020B0604020202020204" pitchFamily="34" charset="0"/>
                <a:ea typeface="宋体" panose="02010600030101010101" pitchFamily="2" charset="-122"/>
              </a:rPr>
              <a:t>由</a:t>
            </a:r>
            <a:r>
              <a:rPr lang="en-US" altLang="zh-CN" smtClean="0">
                <a:latin typeface="Arial" panose="020B0604020202020204" pitchFamily="34" charset="0"/>
                <a:ea typeface="宋体" panose="02010600030101010101" pitchFamily="2" charset="-122"/>
              </a:rPr>
              <a:t>IDP</a:t>
            </a:r>
            <a:r>
              <a:rPr lang="zh-CN" altLang="en-US" smtClean="0">
                <a:latin typeface="Arial" panose="020B0604020202020204" pitchFamily="34" charset="0"/>
                <a:ea typeface="宋体" panose="02010600030101010101" pitchFamily="2" charset="-122"/>
              </a:rPr>
              <a:t>（</a:t>
            </a:r>
            <a:r>
              <a:rPr lang="en-US" altLang="zh-CN" smtClean="0">
                <a:latin typeface="Arial" panose="020B0604020202020204" pitchFamily="34" charset="0"/>
                <a:ea typeface="宋体" panose="02010600030101010101" pitchFamily="2" charset="-122"/>
              </a:rPr>
              <a:t>Initial Domain Part</a:t>
            </a:r>
            <a:r>
              <a:rPr lang="zh-CN" altLang="en-US" smtClean="0">
                <a:latin typeface="Arial" panose="020B0604020202020204" pitchFamily="34" charset="0"/>
                <a:ea typeface="宋体" panose="02010600030101010101" pitchFamily="2" charset="-122"/>
              </a:rPr>
              <a:t>，初始域部分）和</a:t>
            </a:r>
            <a:r>
              <a:rPr lang="en-US" altLang="zh-CN" smtClean="0">
                <a:latin typeface="Arial" panose="020B0604020202020204" pitchFamily="34" charset="0"/>
                <a:ea typeface="宋体" panose="02010600030101010101" pitchFamily="2" charset="-122"/>
              </a:rPr>
              <a:t>DSP</a:t>
            </a:r>
            <a:r>
              <a:rPr lang="zh-CN" altLang="en-US" smtClean="0">
                <a:latin typeface="Arial" panose="020B0604020202020204" pitchFamily="34" charset="0"/>
                <a:ea typeface="宋体" panose="02010600030101010101" pitchFamily="2" charset="-122"/>
              </a:rPr>
              <a:t>（</a:t>
            </a:r>
            <a:r>
              <a:rPr lang="en-US" altLang="zh-CN" smtClean="0">
                <a:latin typeface="Arial" panose="020B0604020202020204" pitchFamily="34" charset="0"/>
                <a:ea typeface="宋体" panose="02010600030101010101" pitchFamily="2" charset="-122"/>
              </a:rPr>
              <a:t>Domain Specific Part</a:t>
            </a:r>
            <a:r>
              <a:rPr lang="zh-CN" altLang="en-US" smtClean="0">
                <a:latin typeface="Arial" panose="020B0604020202020204" pitchFamily="34" charset="0"/>
                <a:ea typeface="宋体" panose="02010600030101010101" pitchFamily="2" charset="-122"/>
              </a:rPr>
              <a:t>，域内自定义部分）组成。</a:t>
            </a:r>
            <a:r>
              <a:rPr lang="en-US" altLang="zh-CN" smtClean="0">
                <a:latin typeface="Arial" panose="020B0604020202020204" pitchFamily="34" charset="0"/>
                <a:ea typeface="宋体" panose="02010600030101010101" pitchFamily="2" charset="-122"/>
              </a:rPr>
              <a:t>IDP</a:t>
            </a:r>
            <a:r>
              <a:rPr lang="zh-CN" altLang="en-US" smtClean="0">
                <a:latin typeface="Arial" panose="020B0604020202020204" pitchFamily="34" charset="0"/>
                <a:ea typeface="宋体" panose="02010600030101010101" pitchFamily="2" charset="-122"/>
              </a:rPr>
              <a:t>相当于</a:t>
            </a:r>
            <a:r>
              <a:rPr lang="en-US" altLang="zh-CN" smtClean="0">
                <a:latin typeface="Arial" panose="020B0604020202020204" pitchFamily="34" charset="0"/>
                <a:ea typeface="宋体" panose="02010600030101010101" pitchFamily="2" charset="-122"/>
              </a:rPr>
              <a:t>IP</a:t>
            </a:r>
            <a:r>
              <a:rPr lang="zh-CN" altLang="en-US" smtClean="0">
                <a:latin typeface="Arial" panose="020B0604020202020204" pitchFamily="34" charset="0"/>
                <a:ea typeface="宋体" panose="02010600030101010101" pitchFamily="2" charset="-122"/>
              </a:rPr>
              <a:t>地址中的主网络号，</a:t>
            </a:r>
            <a:r>
              <a:rPr lang="en-US" altLang="zh-CN" smtClean="0">
                <a:latin typeface="Arial" panose="020B0604020202020204" pitchFamily="34" charset="0"/>
                <a:ea typeface="宋体" panose="02010600030101010101" pitchFamily="2" charset="-122"/>
              </a:rPr>
              <a:t>DSP</a:t>
            </a:r>
            <a:r>
              <a:rPr lang="zh-CN" altLang="en-US" smtClean="0">
                <a:latin typeface="Arial" panose="020B0604020202020204" pitchFamily="34" charset="0"/>
                <a:ea typeface="宋体" panose="02010600030101010101" pitchFamily="2" charset="-122"/>
              </a:rPr>
              <a:t>相当于</a:t>
            </a:r>
            <a:r>
              <a:rPr lang="en-US" altLang="zh-CN" smtClean="0">
                <a:latin typeface="Arial" panose="020B0604020202020204" pitchFamily="34" charset="0"/>
                <a:ea typeface="宋体" panose="02010600030101010101" pitchFamily="2" charset="-122"/>
              </a:rPr>
              <a:t>IP</a:t>
            </a:r>
            <a:r>
              <a:rPr lang="zh-CN" altLang="en-US" smtClean="0">
                <a:latin typeface="Arial" panose="020B0604020202020204" pitchFamily="34" charset="0"/>
                <a:ea typeface="宋体" panose="02010600030101010101" pitchFamily="2" charset="-122"/>
              </a:rPr>
              <a:t>地址中的子网号和主机地址。</a:t>
            </a:r>
            <a:endParaRPr lang="zh-CN" altLang="zh-CN" smtClean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901423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3B80600F-50AC-4C97-91A1-889445637D3D}" type="slidenum">
              <a:rPr lang="en-US" altLang="zh-CN"/>
              <a:pPr eaLnBrk="1" hangingPunct="1"/>
              <a:t>6</a:t>
            </a:fld>
            <a:endParaRPr lang="en-US" altLang="zh-CN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 smtClean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331418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97AAEC81-0C08-4660-8EA3-479A8DDFC9CD}" type="slidenum">
              <a:rPr lang="en-US" altLang="zh-CN"/>
              <a:pPr eaLnBrk="1" hangingPunct="1"/>
              <a:t>7</a:t>
            </a:fld>
            <a:endParaRPr lang="en-US" altLang="zh-CN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 smtClean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488171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1E44BFA1-D1F9-4B2B-B2AC-02D3F1BD56B7}" type="slidenum">
              <a:rPr lang="en-US" altLang="zh-CN"/>
              <a:pPr eaLnBrk="1" hangingPunct="1"/>
              <a:t>8</a:t>
            </a:fld>
            <a:endParaRPr lang="en-US" altLang="zh-CN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 smtClean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33436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8" descr="中文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7"/>
          <a:stretch>
            <a:fillRect/>
          </a:stretch>
        </p:blipFill>
        <p:spPr bwMode="auto">
          <a:xfrm>
            <a:off x="0" y="2667000"/>
            <a:ext cx="7172325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 descr="H3C_彩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15938"/>
            <a:ext cx="1371600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29"/>
          <p:cNvSpPr>
            <a:spLocks noChangeArrowheads="1"/>
          </p:cNvSpPr>
          <p:nvPr/>
        </p:nvSpPr>
        <p:spPr bwMode="auto">
          <a:xfrm>
            <a:off x="1447800" y="2686050"/>
            <a:ext cx="5638800" cy="2095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Arial" charset="0"/>
              <a:ea typeface="宋体" charset="-122"/>
            </a:endParaRPr>
          </a:p>
        </p:txBody>
      </p:sp>
      <p:sp>
        <p:nvSpPr>
          <p:cNvPr id="5" name="AutoShape 30"/>
          <p:cNvSpPr>
            <a:spLocks noChangeArrowheads="1"/>
          </p:cNvSpPr>
          <p:nvPr/>
        </p:nvSpPr>
        <p:spPr bwMode="auto">
          <a:xfrm>
            <a:off x="0" y="2686050"/>
            <a:ext cx="1004888" cy="209550"/>
          </a:xfrm>
          <a:prstGeom prst="roundRect">
            <a:avLst>
              <a:gd name="adj" fmla="val 40130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Arial" charset="0"/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72088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5364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297613" y="44450"/>
            <a:ext cx="1946275" cy="590708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44450"/>
            <a:ext cx="5688013" cy="590708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78753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44450"/>
            <a:ext cx="7239000" cy="6096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900113" y="1196975"/>
            <a:ext cx="3595687" cy="47545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3595688" cy="47545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81488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61037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88551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5290359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5429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21621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68590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8372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27947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0206998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5813163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92614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41914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97436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6591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4291168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4288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90651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368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31199117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30552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4061280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40718596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098970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563616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546453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615882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39028428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09990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8380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900113" y="1196975"/>
            <a:ext cx="3595687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3595688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942167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054157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714354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46390659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51748390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269339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3161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3649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7814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7772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763374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890344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0" descr="n1内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8" t="83084" r="34" b="2017"/>
          <a:stretch>
            <a:fillRect/>
          </a:stretch>
        </p:blipFill>
        <p:spPr bwMode="auto">
          <a:xfrm>
            <a:off x="304800" y="6410325"/>
            <a:ext cx="883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533400" y="6583363"/>
            <a:ext cx="2209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1200">
                <a:solidFill>
                  <a:schemeClr val="bg1"/>
                </a:solidFill>
                <a:latin typeface="Arial" charset="0"/>
                <a:ea typeface="宋体" charset="-122"/>
              </a:rPr>
              <a:t>www.h3c.com</a:t>
            </a:r>
          </a:p>
        </p:txBody>
      </p:sp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8585200" y="6596063"/>
            <a:ext cx="533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fld id="{F369860C-1500-4F2F-8FC1-7F01C3180EEC}" type="slidenum">
              <a:rPr lang="en-US" altLang="zh-CN" sz="1400">
                <a:solidFill>
                  <a:schemeClr val="bg1"/>
                </a:solidFill>
                <a:ea typeface="华文细黑" panose="02010600040101010101" pitchFamily="2" charset="-122"/>
              </a:rPr>
              <a:pPr algn="r" eaLnBrk="1" hangingPunct="1">
                <a:spcBef>
                  <a:spcPct val="50000"/>
                </a:spcBef>
              </a:pPr>
              <a:t>‹#›</a:t>
            </a:fld>
            <a:endParaRPr lang="en-US" altLang="zh-CN" sz="1400">
              <a:solidFill>
                <a:schemeClr val="bg1"/>
              </a:solidFill>
              <a:ea typeface="华文细黑" panose="02010600040101010101" pitchFamily="2" charset="-122"/>
            </a:endParaRPr>
          </a:p>
        </p:txBody>
      </p:sp>
      <p:sp>
        <p:nvSpPr>
          <p:cNvPr id="48149" name="AutoShape 21"/>
          <p:cNvSpPr>
            <a:spLocks noChangeArrowheads="1"/>
          </p:cNvSpPr>
          <p:nvPr/>
        </p:nvSpPr>
        <p:spPr bwMode="auto">
          <a:xfrm>
            <a:off x="609600" y="6550025"/>
            <a:ext cx="6997700" cy="7937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Arial" charset="0"/>
              <a:ea typeface="宋体" charset="-122"/>
            </a:endParaRPr>
          </a:p>
        </p:txBody>
      </p:sp>
      <p:sp>
        <p:nvSpPr>
          <p:cNvPr id="48150" name="AutoShape 22"/>
          <p:cNvSpPr>
            <a:spLocks noChangeArrowheads="1"/>
          </p:cNvSpPr>
          <p:nvPr/>
        </p:nvSpPr>
        <p:spPr bwMode="auto">
          <a:xfrm>
            <a:off x="8229600" y="6553200"/>
            <a:ext cx="882650" cy="76200"/>
          </a:xfrm>
          <a:prstGeom prst="roundRect">
            <a:avLst>
              <a:gd name="adj" fmla="val 40130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Arial" charset="0"/>
              <a:ea typeface="宋体" charset="-122"/>
            </a:endParaRPr>
          </a:p>
        </p:txBody>
      </p:sp>
      <p:pic>
        <p:nvPicPr>
          <p:cNvPr id="1031" name="Picture 23" descr="H3C_彩色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204788"/>
            <a:ext cx="1017588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4450"/>
            <a:ext cx="7239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33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0113" y="1196975"/>
            <a:ext cx="7343775" cy="475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</p:txBody>
      </p:sp>
      <p:sp>
        <p:nvSpPr>
          <p:cNvPr id="48155" name="Line 27"/>
          <p:cNvSpPr>
            <a:spLocks noChangeShapeType="1"/>
          </p:cNvSpPr>
          <p:nvPr/>
        </p:nvSpPr>
        <p:spPr bwMode="auto">
          <a:xfrm>
            <a:off x="323850" y="692150"/>
            <a:ext cx="8820150" cy="0"/>
          </a:xfrm>
          <a:prstGeom prst="line">
            <a:avLst/>
          </a:prstGeom>
          <a:noFill/>
          <a:ln w="28575">
            <a:solidFill>
              <a:srgbClr val="B2B2B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zh-CN" altLang="en-US">
              <a:latin typeface="Arial" charset="0"/>
              <a:ea typeface="宋体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5" r:id="rId1"/>
    <p:sldLayoutId id="2147483971" r:id="rId2"/>
    <p:sldLayoutId id="2147483972" r:id="rId3"/>
    <p:sldLayoutId id="2147483973" r:id="rId4"/>
    <p:sldLayoutId id="2147483974" r:id="rId5"/>
    <p:sldLayoutId id="2147483975" r:id="rId6"/>
    <p:sldLayoutId id="2147483976" r:id="rId7"/>
    <p:sldLayoutId id="2147483977" r:id="rId8"/>
    <p:sldLayoutId id="2147483978" r:id="rId9"/>
    <p:sldLayoutId id="2147483979" r:id="rId10"/>
    <p:sldLayoutId id="2147483980" r:id="rId11"/>
    <p:sldLayoutId id="2147483981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charset="0"/>
          <a:ea typeface="华文细黑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charset="0"/>
          <a:ea typeface="华文细黑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charset="0"/>
          <a:ea typeface="华文细黑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charset="0"/>
          <a:ea typeface="华文细黑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charset="0"/>
          <a:ea typeface="华文细黑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charset="0"/>
          <a:ea typeface="华文细黑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charset="0"/>
          <a:ea typeface="华文细黑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charset="0"/>
          <a:ea typeface="华文细黑" pitchFamily="2" charset="-122"/>
        </a:defRPr>
      </a:lvl9pPr>
    </p:titleStyle>
    <p:bodyStyle>
      <a:lvl1pPr marL="342900" indent="-342900" algn="l" rtl="0" eaLnBrk="0" fontAlgn="base" hangingPunct="0">
        <a:spcBef>
          <a:spcPct val="10000"/>
        </a:spcBef>
        <a:spcAft>
          <a:spcPct val="25000"/>
        </a:spcAft>
        <a:buClr>
          <a:schemeClr val="tx1"/>
        </a:buClr>
        <a:buSzPct val="80000"/>
        <a:buFont typeface="Wingdings" panose="05000000000000000000" pitchFamily="2" charset="2"/>
        <a:buChar char="l"/>
        <a:defRPr sz="30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10000"/>
        </a:spcBef>
        <a:spcAft>
          <a:spcPct val="25000"/>
        </a:spcAft>
        <a:buClr>
          <a:schemeClr val="tx1"/>
        </a:buClr>
        <a:buSzPct val="80000"/>
        <a:buFont typeface="Wingdings" panose="05000000000000000000" pitchFamily="2" charset="2"/>
        <a:buChar char="à"/>
        <a:defRPr sz="2400">
          <a:solidFill>
            <a:srgbClr val="000000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10000"/>
        </a:spcBef>
        <a:spcAft>
          <a:spcPct val="25000"/>
        </a:spcAft>
        <a:buClr>
          <a:schemeClr val="tx1"/>
        </a:buClr>
        <a:buFont typeface="Times New Roman" panose="02020603050405020304" pitchFamily="18" charset="0"/>
        <a:buChar char="-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10000"/>
        </a:spcBef>
        <a:spcAft>
          <a:spcPct val="25000"/>
        </a:spcAft>
        <a:buClr>
          <a:schemeClr val="tx1"/>
        </a:buClr>
        <a:buFont typeface="Arial" panose="020B0604020202020204" pitchFamily="34" charset="0"/>
        <a:buChar char="—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10000"/>
        </a:spcBef>
        <a:spcAft>
          <a:spcPct val="25000"/>
        </a:spcAft>
        <a:buClr>
          <a:schemeClr val="tx1"/>
        </a:buClr>
        <a:buFont typeface="Wingdings" panose="05000000000000000000" pitchFamily="2" charset="2"/>
        <a:buChar char="Ü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rtl="0" fontAlgn="base">
        <a:spcBef>
          <a:spcPct val="10000"/>
        </a:spcBef>
        <a:spcAft>
          <a:spcPct val="25000"/>
        </a:spcAft>
        <a:buClr>
          <a:schemeClr val="tx1"/>
        </a:buClr>
        <a:buFont typeface="Wingdings" pitchFamily="2" charset="2"/>
        <a:buChar char="Ü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rtl="0" fontAlgn="base">
        <a:spcBef>
          <a:spcPct val="10000"/>
        </a:spcBef>
        <a:spcAft>
          <a:spcPct val="25000"/>
        </a:spcAft>
        <a:buClr>
          <a:schemeClr val="tx1"/>
        </a:buClr>
        <a:buFont typeface="Wingdings" pitchFamily="2" charset="2"/>
        <a:buChar char="Ü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rtl="0" fontAlgn="base">
        <a:spcBef>
          <a:spcPct val="10000"/>
        </a:spcBef>
        <a:spcAft>
          <a:spcPct val="25000"/>
        </a:spcAft>
        <a:buClr>
          <a:schemeClr val="tx1"/>
        </a:buClr>
        <a:buFont typeface="Wingdings" pitchFamily="2" charset="2"/>
        <a:buChar char="Ü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rtl="0" fontAlgn="base">
        <a:spcBef>
          <a:spcPct val="10000"/>
        </a:spcBef>
        <a:spcAft>
          <a:spcPct val="25000"/>
        </a:spcAft>
        <a:buClr>
          <a:schemeClr val="tx1"/>
        </a:buClr>
        <a:buFont typeface="Wingdings" pitchFamily="2" charset="2"/>
        <a:buChar char="Ü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91" name="AutoShape 15"/>
          <p:cNvSpPr>
            <a:spLocks noChangeArrowheads="1"/>
          </p:cNvSpPr>
          <p:nvPr/>
        </p:nvSpPr>
        <p:spPr bwMode="auto">
          <a:xfrm>
            <a:off x="582613" y="935038"/>
            <a:ext cx="1524000" cy="131762"/>
          </a:xfrm>
          <a:prstGeom prst="roundRect">
            <a:avLst>
              <a:gd name="adj" fmla="val 40130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Arial" charset="0"/>
              <a:ea typeface="宋体" charset="-122"/>
            </a:endParaRPr>
          </a:p>
        </p:txBody>
      </p:sp>
      <p:sp>
        <p:nvSpPr>
          <p:cNvPr id="50197" name="AutoShape 21"/>
          <p:cNvSpPr>
            <a:spLocks noChangeArrowheads="1"/>
          </p:cNvSpPr>
          <p:nvPr/>
        </p:nvSpPr>
        <p:spPr bwMode="auto">
          <a:xfrm rot="10800000">
            <a:off x="1181100" y="247650"/>
            <a:ext cx="6781800" cy="1524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Arial" charset="0"/>
              <a:ea typeface="宋体" charset="-122"/>
            </a:endParaRPr>
          </a:p>
        </p:txBody>
      </p:sp>
      <p:grpSp>
        <p:nvGrpSpPr>
          <p:cNvPr id="2052" name="Group 27"/>
          <p:cNvGrpSpPr>
            <a:grpSpLocks/>
          </p:cNvGrpSpPr>
          <p:nvPr/>
        </p:nvGrpSpPr>
        <p:grpSpPr bwMode="auto">
          <a:xfrm>
            <a:off x="671513" y="6464300"/>
            <a:ext cx="7800975" cy="393700"/>
            <a:chOff x="423" y="4072"/>
            <a:chExt cx="4914" cy="248"/>
          </a:xfrm>
        </p:grpSpPr>
        <p:pic>
          <p:nvPicPr>
            <p:cNvPr id="2056" name="Picture 23" descr="n1目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02" b="87794"/>
            <a:stretch>
              <a:fillRect/>
            </a:stretch>
          </p:blipFill>
          <p:spPr bwMode="auto">
            <a:xfrm>
              <a:off x="423" y="4072"/>
              <a:ext cx="4914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200" name="AutoShape 24"/>
            <p:cNvSpPr>
              <a:spLocks noChangeArrowheads="1"/>
            </p:cNvSpPr>
            <p:nvPr userDrawn="1"/>
          </p:nvSpPr>
          <p:spPr bwMode="auto">
            <a:xfrm>
              <a:off x="576" y="4082"/>
              <a:ext cx="4656" cy="7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latin typeface="Arial" charset="0"/>
                <a:ea typeface="宋体" charset="-122"/>
              </a:endParaRPr>
            </a:p>
          </p:txBody>
        </p:sp>
      </p:grpSp>
      <p:grpSp>
        <p:nvGrpSpPr>
          <p:cNvPr id="2053" name="Group 28"/>
          <p:cNvGrpSpPr>
            <a:grpSpLocks/>
          </p:cNvGrpSpPr>
          <p:nvPr/>
        </p:nvGrpSpPr>
        <p:grpSpPr bwMode="auto">
          <a:xfrm rot="10800000">
            <a:off x="671513" y="0"/>
            <a:ext cx="7800975" cy="393700"/>
            <a:chOff x="423" y="4072"/>
            <a:chExt cx="4914" cy="248"/>
          </a:xfrm>
        </p:grpSpPr>
        <p:pic>
          <p:nvPicPr>
            <p:cNvPr id="2054" name="Picture 29" descr="n1目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02" b="87794"/>
            <a:stretch>
              <a:fillRect/>
            </a:stretch>
          </p:blipFill>
          <p:spPr bwMode="auto">
            <a:xfrm>
              <a:off x="423" y="4072"/>
              <a:ext cx="4914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206" name="AutoShape 30"/>
            <p:cNvSpPr>
              <a:spLocks noChangeArrowheads="1"/>
            </p:cNvSpPr>
            <p:nvPr userDrawn="1"/>
          </p:nvSpPr>
          <p:spPr bwMode="auto">
            <a:xfrm>
              <a:off x="576" y="4082"/>
              <a:ext cx="4656" cy="7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latin typeface="Arial" charset="0"/>
                <a:ea typeface="宋体" charset="-122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2" r:id="rId1"/>
    <p:sldLayoutId id="2147483983" r:id="rId2"/>
    <p:sldLayoutId id="2147483984" r:id="rId3"/>
    <p:sldLayoutId id="2147483985" r:id="rId4"/>
    <p:sldLayoutId id="2147483986" r:id="rId5"/>
    <p:sldLayoutId id="2147483987" r:id="rId6"/>
    <p:sldLayoutId id="2147483988" r:id="rId7"/>
    <p:sldLayoutId id="2147483989" r:id="rId8"/>
    <p:sldLayoutId id="2147483990" r:id="rId9"/>
    <p:sldLayoutId id="2147483991" r:id="rId10"/>
    <p:sldLayoutId id="214748399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8" descr="H3C+中文口号_红灰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752600"/>
            <a:ext cx="4114800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8" name="Text Box 16"/>
          <p:cNvSpPr txBox="1">
            <a:spLocks noChangeArrowheads="1"/>
          </p:cNvSpPr>
          <p:nvPr/>
        </p:nvSpPr>
        <p:spPr bwMode="auto">
          <a:xfrm>
            <a:off x="2971800" y="4038600"/>
            <a:ext cx="3352800" cy="885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zh-CN" altLang="en-US" sz="2000">
                <a:latin typeface="Arial" charset="0"/>
                <a:ea typeface="华文细黑" pitchFamily="2" charset="-122"/>
              </a:rPr>
              <a:t>杭州华三通信技术有限公司</a:t>
            </a:r>
          </a:p>
          <a:p>
            <a:pPr algn="ctr">
              <a:lnSpc>
                <a:spcPct val="130000"/>
              </a:lnSpc>
              <a:defRPr/>
            </a:pPr>
            <a:r>
              <a:rPr lang="en-US" altLang="zh-CN" sz="2000">
                <a:latin typeface="Arial" charset="0"/>
                <a:ea typeface="华文细黑" pitchFamily="2" charset="-122"/>
              </a:rPr>
              <a:t>www.h3c.com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3" r:id="rId1"/>
    <p:sldLayoutId id="2147483994" r:id="rId2"/>
    <p:sldLayoutId id="2147483995" r:id="rId3"/>
    <p:sldLayoutId id="2147483996" r:id="rId4"/>
    <p:sldLayoutId id="2147483997" r:id="rId5"/>
    <p:sldLayoutId id="2147483998" r:id="rId6"/>
    <p:sldLayoutId id="2147483999" r:id="rId7"/>
    <p:sldLayoutId id="2147484000" r:id="rId8"/>
    <p:sldLayoutId id="2147484001" r:id="rId9"/>
    <p:sldLayoutId id="2147484002" r:id="rId10"/>
    <p:sldLayoutId id="214748400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91" name="AutoShape 15"/>
          <p:cNvSpPr>
            <a:spLocks noChangeArrowheads="1"/>
          </p:cNvSpPr>
          <p:nvPr/>
        </p:nvSpPr>
        <p:spPr bwMode="auto">
          <a:xfrm>
            <a:off x="582613" y="935038"/>
            <a:ext cx="1524000" cy="131762"/>
          </a:xfrm>
          <a:prstGeom prst="roundRect">
            <a:avLst>
              <a:gd name="adj" fmla="val 40130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0197" name="AutoShape 21"/>
          <p:cNvSpPr>
            <a:spLocks noChangeArrowheads="1"/>
          </p:cNvSpPr>
          <p:nvPr/>
        </p:nvSpPr>
        <p:spPr bwMode="auto">
          <a:xfrm rot="10800000">
            <a:off x="1181100" y="247650"/>
            <a:ext cx="6781800" cy="1524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4100" name="Group 27"/>
          <p:cNvGrpSpPr>
            <a:grpSpLocks/>
          </p:cNvGrpSpPr>
          <p:nvPr/>
        </p:nvGrpSpPr>
        <p:grpSpPr bwMode="auto">
          <a:xfrm>
            <a:off x="671513" y="6464300"/>
            <a:ext cx="7800975" cy="393700"/>
            <a:chOff x="423" y="4072"/>
            <a:chExt cx="4914" cy="248"/>
          </a:xfrm>
        </p:grpSpPr>
        <p:pic>
          <p:nvPicPr>
            <p:cNvPr id="4104" name="Picture 23" descr="n1目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02" b="87794"/>
            <a:stretch>
              <a:fillRect/>
            </a:stretch>
          </p:blipFill>
          <p:spPr bwMode="auto">
            <a:xfrm>
              <a:off x="423" y="4072"/>
              <a:ext cx="4914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200" name="AutoShape 24"/>
            <p:cNvSpPr>
              <a:spLocks noChangeArrowheads="1"/>
            </p:cNvSpPr>
            <p:nvPr/>
          </p:nvSpPr>
          <p:spPr bwMode="auto">
            <a:xfrm>
              <a:off x="576" y="4082"/>
              <a:ext cx="4656" cy="7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4101" name="Group 28"/>
          <p:cNvGrpSpPr>
            <a:grpSpLocks/>
          </p:cNvGrpSpPr>
          <p:nvPr/>
        </p:nvGrpSpPr>
        <p:grpSpPr bwMode="auto">
          <a:xfrm rot="10800000">
            <a:off x="671513" y="0"/>
            <a:ext cx="7800975" cy="393700"/>
            <a:chOff x="423" y="4072"/>
            <a:chExt cx="4914" cy="248"/>
          </a:xfrm>
        </p:grpSpPr>
        <p:pic>
          <p:nvPicPr>
            <p:cNvPr id="4102" name="Picture 29" descr="n1目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02" b="87794"/>
            <a:stretch>
              <a:fillRect/>
            </a:stretch>
          </p:blipFill>
          <p:spPr bwMode="auto">
            <a:xfrm>
              <a:off x="423" y="4072"/>
              <a:ext cx="4914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206" name="AutoShape 30"/>
            <p:cNvSpPr>
              <a:spLocks noChangeArrowheads="1"/>
            </p:cNvSpPr>
            <p:nvPr/>
          </p:nvSpPr>
          <p:spPr bwMode="auto">
            <a:xfrm>
              <a:off x="576" y="4082"/>
              <a:ext cx="4656" cy="7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4" r:id="rId1"/>
    <p:sldLayoutId id="2147484005" r:id="rId2"/>
    <p:sldLayoutId id="2147484006" r:id="rId3"/>
    <p:sldLayoutId id="2147484007" r:id="rId4"/>
    <p:sldLayoutId id="2147484008" r:id="rId5"/>
    <p:sldLayoutId id="2147484009" r:id="rId6"/>
    <p:sldLayoutId id="2147484010" r:id="rId7"/>
    <p:sldLayoutId id="2147484011" r:id="rId8"/>
    <p:sldLayoutId id="2147484012" r:id="rId9"/>
    <p:sldLayoutId id="2147484013" r:id="rId10"/>
    <p:sldLayoutId id="214748401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495300" y="1401763"/>
            <a:ext cx="83439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b="1">
                <a:solidFill>
                  <a:srgbClr val="CC0000"/>
                </a:solidFill>
                <a:ea typeface="华文细黑" panose="02010600040101010101" pitchFamily="2" charset="-122"/>
              </a:rPr>
              <a:t>IS-IS</a:t>
            </a:r>
            <a:r>
              <a:rPr lang="zh-CN" altLang="en-US" sz="3600" b="1">
                <a:solidFill>
                  <a:srgbClr val="CC0000"/>
                </a:solidFill>
                <a:ea typeface="华文细黑" panose="02010600040101010101" pitchFamily="2" charset="-122"/>
              </a:rPr>
              <a:t>协议原理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6300788" y="6448425"/>
            <a:ext cx="252571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12" rIns="91425" bIns="4571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1200">
                <a:solidFill>
                  <a:srgbClr val="5F5F5F"/>
                </a:solidFill>
                <a:ea typeface="华文细黑" panose="02010600040101010101" pitchFamily="2" charset="-122"/>
              </a:rPr>
              <a:t>H3C</a:t>
            </a:r>
            <a:r>
              <a:rPr lang="zh-CN" altLang="en-US" sz="1200">
                <a:solidFill>
                  <a:srgbClr val="5F5F5F"/>
                </a:solidFill>
                <a:ea typeface="华文细黑" panose="02010600040101010101" pitchFamily="2" charset="-122"/>
              </a:rPr>
              <a:t>大规模网络路由技术 </a:t>
            </a:r>
            <a:r>
              <a:rPr lang="en-US" altLang="zh-CN" sz="1200">
                <a:solidFill>
                  <a:srgbClr val="5F5F5F"/>
                </a:solidFill>
                <a:ea typeface="华文细黑" panose="02010600040101010101" pitchFamily="2" charset="-122"/>
              </a:rPr>
              <a:t>1.0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533400" y="6448425"/>
            <a:ext cx="44942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5" tIns="45712" rIns="91425" bIns="4571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200">
                <a:solidFill>
                  <a:srgbClr val="5F5F5F"/>
                </a:solidFill>
                <a:ea typeface="华文细黑" panose="02010600040101010101" pitchFamily="2" charset="-122"/>
              </a:rPr>
              <a:t>杭州华三通信技术有限公司 版权所有，未经授权不得使用与传播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/>
              <a:t>NET</a:t>
            </a:r>
            <a:r>
              <a:rPr lang="zh-CN" altLang="en-US" smtClean="0"/>
              <a:t>规划注意事项</a:t>
            </a:r>
          </a:p>
        </p:txBody>
      </p:sp>
      <p:sp>
        <p:nvSpPr>
          <p:cNvPr id="15363" name="Oval 7"/>
          <p:cNvSpPr>
            <a:spLocks noChangeArrowheads="1"/>
          </p:cNvSpPr>
          <p:nvPr/>
        </p:nvSpPr>
        <p:spPr bwMode="auto">
          <a:xfrm>
            <a:off x="323850" y="1701800"/>
            <a:ext cx="3889375" cy="2087563"/>
          </a:xfrm>
          <a:prstGeom prst="ellipse">
            <a:avLst/>
          </a:prstGeom>
          <a:solidFill>
            <a:srgbClr val="FFFFCC"/>
          </a:solidFill>
          <a:ln w="31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5364" name="Oval 8"/>
          <p:cNvSpPr>
            <a:spLocks noChangeArrowheads="1"/>
          </p:cNvSpPr>
          <p:nvPr/>
        </p:nvSpPr>
        <p:spPr bwMode="auto">
          <a:xfrm>
            <a:off x="4859338" y="1701800"/>
            <a:ext cx="3889375" cy="2087563"/>
          </a:xfrm>
          <a:prstGeom prst="ellipse">
            <a:avLst/>
          </a:prstGeom>
          <a:solidFill>
            <a:srgbClr val="FFFFCC"/>
          </a:solidFill>
          <a:ln w="31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5365" name="Line 117"/>
          <p:cNvSpPr>
            <a:spLocks noChangeShapeType="1"/>
          </p:cNvSpPr>
          <p:nvPr/>
        </p:nvSpPr>
        <p:spPr bwMode="auto">
          <a:xfrm flipV="1">
            <a:off x="1547813" y="2492375"/>
            <a:ext cx="1800225" cy="576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366" name="Line 118"/>
          <p:cNvSpPr>
            <a:spLocks noChangeShapeType="1"/>
          </p:cNvSpPr>
          <p:nvPr/>
        </p:nvSpPr>
        <p:spPr bwMode="auto">
          <a:xfrm>
            <a:off x="3563938" y="2492375"/>
            <a:ext cx="20161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367" name="Line 119"/>
          <p:cNvSpPr>
            <a:spLocks noChangeShapeType="1"/>
          </p:cNvSpPr>
          <p:nvPr/>
        </p:nvSpPr>
        <p:spPr bwMode="auto">
          <a:xfrm>
            <a:off x="5867400" y="2492375"/>
            <a:ext cx="165735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15368" name="Group 99"/>
          <p:cNvGrpSpPr>
            <a:grpSpLocks noChangeAspect="1"/>
          </p:cNvGrpSpPr>
          <p:nvPr/>
        </p:nvGrpSpPr>
        <p:grpSpPr bwMode="auto">
          <a:xfrm>
            <a:off x="7380288" y="2727325"/>
            <a:ext cx="720725" cy="557213"/>
            <a:chOff x="3541" y="1317"/>
            <a:chExt cx="747" cy="546"/>
          </a:xfrm>
        </p:grpSpPr>
        <p:sp>
          <p:nvSpPr>
            <p:cNvPr id="15430" name="AutoShape 100"/>
            <p:cNvSpPr>
              <a:spLocks noChangeAspect="1" noChangeArrowheads="1" noTextEdit="1"/>
            </p:cNvSpPr>
            <p:nvPr/>
          </p:nvSpPr>
          <p:spPr bwMode="auto">
            <a:xfrm>
              <a:off x="3574" y="1337"/>
              <a:ext cx="681" cy="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431" name="Freeform 101"/>
            <p:cNvSpPr>
              <a:spLocks noChangeAspect="1"/>
            </p:cNvSpPr>
            <p:nvPr/>
          </p:nvSpPr>
          <p:spPr bwMode="auto">
            <a:xfrm>
              <a:off x="3574" y="1525"/>
              <a:ext cx="679" cy="338"/>
            </a:xfrm>
            <a:custGeom>
              <a:avLst/>
              <a:gdLst>
                <a:gd name="T0" fmla="*/ 6726 w 416"/>
                <a:gd name="T1" fmla="*/ 1594 h 207"/>
                <a:gd name="T2" fmla="*/ 1170 w 416"/>
                <a:gd name="T3" fmla="*/ 1594 h 207"/>
                <a:gd name="T4" fmla="*/ 21 w 416"/>
                <a:gd name="T5" fmla="*/ 21 h 207"/>
                <a:gd name="T6" fmla="*/ 0 w 416"/>
                <a:gd name="T7" fmla="*/ 21 h 207"/>
                <a:gd name="T8" fmla="*/ 0 w 416"/>
                <a:gd name="T9" fmla="*/ 1520 h 207"/>
                <a:gd name="T10" fmla="*/ 21 w 416"/>
                <a:gd name="T11" fmla="*/ 1520 h 207"/>
                <a:gd name="T12" fmla="*/ 1170 w 416"/>
                <a:gd name="T13" fmla="*/ 3029 h 207"/>
                <a:gd name="T14" fmla="*/ 6726 w 416"/>
                <a:gd name="T15" fmla="*/ 3029 h 207"/>
                <a:gd name="T16" fmla="*/ 7862 w 416"/>
                <a:gd name="T17" fmla="*/ 1520 h 207"/>
                <a:gd name="T18" fmla="*/ 7862 w 416"/>
                <a:gd name="T19" fmla="*/ 1520 h 207"/>
                <a:gd name="T20" fmla="*/ 7862 w 416"/>
                <a:gd name="T21" fmla="*/ 0 h 207"/>
                <a:gd name="T22" fmla="*/ 6726 w 416"/>
                <a:gd name="T23" fmla="*/ 1594 h 20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16"/>
                <a:gd name="T37" fmla="*/ 0 h 207"/>
                <a:gd name="T38" fmla="*/ 416 w 416"/>
                <a:gd name="T39" fmla="*/ 207 h 20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16" h="207">
                  <a:moveTo>
                    <a:pt x="356" y="84"/>
                  </a:moveTo>
                  <a:cubicBezTo>
                    <a:pt x="275" y="131"/>
                    <a:pt x="143" y="131"/>
                    <a:pt x="62" y="84"/>
                  </a:cubicBezTo>
                  <a:cubicBezTo>
                    <a:pt x="18" y="59"/>
                    <a:pt x="1" y="33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3" y="109"/>
                    <a:pt x="23" y="138"/>
                    <a:pt x="62" y="160"/>
                  </a:cubicBezTo>
                  <a:cubicBezTo>
                    <a:pt x="143" y="207"/>
                    <a:pt x="275" y="207"/>
                    <a:pt x="356" y="160"/>
                  </a:cubicBezTo>
                  <a:cubicBezTo>
                    <a:pt x="394" y="138"/>
                    <a:pt x="414" y="109"/>
                    <a:pt x="416" y="80"/>
                  </a:cubicBezTo>
                  <a:cubicBezTo>
                    <a:pt x="416" y="80"/>
                    <a:pt x="416" y="80"/>
                    <a:pt x="416" y="80"/>
                  </a:cubicBezTo>
                  <a:cubicBezTo>
                    <a:pt x="416" y="0"/>
                    <a:pt x="416" y="0"/>
                    <a:pt x="416" y="0"/>
                  </a:cubicBezTo>
                  <a:cubicBezTo>
                    <a:pt x="416" y="31"/>
                    <a:pt x="396" y="61"/>
                    <a:pt x="356" y="84"/>
                  </a:cubicBezTo>
                  <a:close/>
                </a:path>
              </a:pathLst>
            </a:custGeom>
            <a:solidFill>
              <a:srgbClr val="113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5432" name="Freeform 102"/>
            <p:cNvSpPr>
              <a:spLocks noChangeAspect="1"/>
            </p:cNvSpPr>
            <p:nvPr/>
          </p:nvSpPr>
          <p:spPr bwMode="auto">
            <a:xfrm>
              <a:off x="3541" y="1317"/>
              <a:ext cx="747" cy="432"/>
            </a:xfrm>
            <a:custGeom>
              <a:avLst/>
              <a:gdLst>
                <a:gd name="T0" fmla="*/ 7153 w 457"/>
                <a:gd name="T1" fmla="*/ 902 h 264"/>
                <a:gd name="T2" fmla="*/ 7176 w 457"/>
                <a:gd name="T3" fmla="*/ 4166 h 264"/>
                <a:gd name="T4" fmla="*/ 1563 w 457"/>
                <a:gd name="T5" fmla="*/ 4166 h 264"/>
                <a:gd name="T6" fmla="*/ 1541 w 457"/>
                <a:gd name="T7" fmla="*/ 902 h 264"/>
                <a:gd name="T8" fmla="*/ 7153 w 457"/>
                <a:gd name="T9" fmla="*/ 902 h 2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7"/>
                <a:gd name="T16" fmla="*/ 0 h 264"/>
                <a:gd name="T17" fmla="*/ 457 w 457"/>
                <a:gd name="T18" fmla="*/ 264 h 2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7" h="264">
                  <a:moveTo>
                    <a:pt x="375" y="47"/>
                  </a:moveTo>
                  <a:cubicBezTo>
                    <a:pt x="456" y="94"/>
                    <a:pt x="457" y="170"/>
                    <a:pt x="376" y="217"/>
                  </a:cubicBezTo>
                  <a:cubicBezTo>
                    <a:pt x="295" y="264"/>
                    <a:pt x="163" y="264"/>
                    <a:pt x="82" y="217"/>
                  </a:cubicBezTo>
                  <a:cubicBezTo>
                    <a:pt x="0" y="170"/>
                    <a:pt x="0" y="94"/>
                    <a:pt x="81" y="47"/>
                  </a:cubicBezTo>
                  <a:cubicBezTo>
                    <a:pt x="162" y="0"/>
                    <a:pt x="293" y="0"/>
                    <a:pt x="375" y="47"/>
                  </a:cubicBezTo>
                </a:path>
              </a:pathLst>
            </a:custGeom>
            <a:solidFill>
              <a:srgbClr val="4A6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5433" name="Freeform 103"/>
            <p:cNvSpPr>
              <a:spLocks noChangeAspect="1" noEditPoints="1"/>
            </p:cNvSpPr>
            <p:nvPr/>
          </p:nvSpPr>
          <p:spPr bwMode="auto">
            <a:xfrm>
              <a:off x="3788" y="1751"/>
              <a:ext cx="39" cy="53"/>
            </a:xfrm>
            <a:custGeom>
              <a:avLst/>
              <a:gdLst>
                <a:gd name="T0" fmla="*/ 124 w 24"/>
                <a:gd name="T1" fmla="*/ 88 h 33"/>
                <a:gd name="T2" fmla="*/ 124 w 24"/>
                <a:gd name="T3" fmla="*/ 233 h 33"/>
                <a:gd name="T4" fmla="*/ 180 w 24"/>
                <a:gd name="T5" fmla="*/ 233 h 33"/>
                <a:gd name="T6" fmla="*/ 236 w 24"/>
                <a:gd name="T7" fmla="*/ 226 h 33"/>
                <a:gd name="T8" fmla="*/ 257 w 24"/>
                <a:gd name="T9" fmla="*/ 173 h 33"/>
                <a:gd name="T10" fmla="*/ 180 w 24"/>
                <a:gd name="T11" fmla="*/ 88 h 33"/>
                <a:gd name="T12" fmla="*/ 124 w 24"/>
                <a:gd name="T13" fmla="*/ 88 h 33"/>
                <a:gd name="T14" fmla="*/ 0 w 24"/>
                <a:gd name="T15" fmla="*/ 567 h 33"/>
                <a:gd name="T16" fmla="*/ 0 w 24"/>
                <a:gd name="T17" fmla="*/ 0 h 33"/>
                <a:gd name="T18" fmla="*/ 232 w 24"/>
                <a:gd name="T19" fmla="*/ 0 h 33"/>
                <a:gd name="T20" fmla="*/ 349 w 24"/>
                <a:gd name="T21" fmla="*/ 34 h 33"/>
                <a:gd name="T22" fmla="*/ 413 w 24"/>
                <a:gd name="T23" fmla="*/ 141 h 33"/>
                <a:gd name="T24" fmla="*/ 270 w 24"/>
                <a:gd name="T25" fmla="*/ 286 h 33"/>
                <a:gd name="T26" fmla="*/ 270 w 24"/>
                <a:gd name="T27" fmla="*/ 286 h 33"/>
                <a:gd name="T28" fmla="*/ 349 w 24"/>
                <a:gd name="T29" fmla="*/ 331 h 33"/>
                <a:gd name="T30" fmla="*/ 377 w 24"/>
                <a:gd name="T31" fmla="*/ 374 h 33"/>
                <a:gd name="T32" fmla="*/ 439 w 24"/>
                <a:gd name="T33" fmla="*/ 567 h 33"/>
                <a:gd name="T34" fmla="*/ 270 w 24"/>
                <a:gd name="T35" fmla="*/ 567 h 33"/>
                <a:gd name="T36" fmla="*/ 236 w 24"/>
                <a:gd name="T37" fmla="*/ 418 h 33"/>
                <a:gd name="T38" fmla="*/ 201 w 24"/>
                <a:gd name="T39" fmla="*/ 340 h 33"/>
                <a:gd name="T40" fmla="*/ 124 w 24"/>
                <a:gd name="T41" fmla="*/ 340 h 33"/>
                <a:gd name="T42" fmla="*/ 124 w 24"/>
                <a:gd name="T43" fmla="*/ 567 h 33"/>
                <a:gd name="T44" fmla="*/ 0 w 24"/>
                <a:gd name="T45" fmla="*/ 567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"/>
                <a:gd name="T70" fmla="*/ 0 h 33"/>
                <a:gd name="T71" fmla="*/ 24 w 24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" h="33">
                  <a:moveTo>
                    <a:pt x="7" y="5"/>
                  </a:moveTo>
                  <a:cubicBezTo>
                    <a:pt x="7" y="14"/>
                    <a:pt x="7" y="14"/>
                    <a:pt x="7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2" y="14"/>
                    <a:pt x="13" y="13"/>
                  </a:cubicBezTo>
                  <a:cubicBezTo>
                    <a:pt x="14" y="12"/>
                    <a:pt x="14" y="11"/>
                    <a:pt x="14" y="10"/>
                  </a:cubicBezTo>
                  <a:cubicBezTo>
                    <a:pt x="14" y="7"/>
                    <a:pt x="13" y="5"/>
                    <a:pt x="10" y="5"/>
                  </a:cubicBezTo>
                  <a:cubicBezTo>
                    <a:pt x="7" y="5"/>
                    <a:pt x="7" y="5"/>
                    <a:pt x="7" y="5"/>
                  </a:cubicBezTo>
                  <a:close/>
                  <a:moveTo>
                    <a:pt x="0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7" y="0"/>
                    <a:pt x="19" y="2"/>
                  </a:cubicBezTo>
                  <a:cubicBezTo>
                    <a:pt x="21" y="3"/>
                    <a:pt x="22" y="5"/>
                    <a:pt x="22" y="8"/>
                  </a:cubicBezTo>
                  <a:cubicBezTo>
                    <a:pt x="22" y="13"/>
                    <a:pt x="20" y="16"/>
                    <a:pt x="15" y="17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7" y="17"/>
                    <a:pt x="18" y="17"/>
                    <a:pt x="19" y="19"/>
                  </a:cubicBezTo>
                  <a:cubicBezTo>
                    <a:pt x="19" y="19"/>
                    <a:pt x="20" y="20"/>
                    <a:pt x="20" y="2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2" y="22"/>
                    <a:pt x="11" y="21"/>
                    <a:pt x="11" y="20"/>
                  </a:cubicBezTo>
                  <a:cubicBezTo>
                    <a:pt x="10" y="20"/>
                    <a:pt x="9" y="20"/>
                    <a:pt x="7" y="20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0" y="33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5434" name="Freeform 104"/>
            <p:cNvSpPr>
              <a:spLocks noChangeAspect="1" noEditPoints="1"/>
            </p:cNvSpPr>
            <p:nvPr/>
          </p:nvSpPr>
          <p:spPr bwMode="auto">
            <a:xfrm>
              <a:off x="3832" y="1749"/>
              <a:ext cx="47" cy="57"/>
            </a:xfrm>
            <a:custGeom>
              <a:avLst/>
              <a:gdLst>
                <a:gd name="T0" fmla="*/ 144 w 29"/>
                <a:gd name="T1" fmla="*/ 324 h 35"/>
                <a:gd name="T2" fmla="*/ 254 w 29"/>
                <a:gd name="T3" fmla="*/ 541 h 35"/>
                <a:gd name="T4" fmla="*/ 357 w 29"/>
                <a:gd name="T5" fmla="*/ 324 h 35"/>
                <a:gd name="T6" fmla="*/ 254 w 29"/>
                <a:gd name="T7" fmla="*/ 111 h 35"/>
                <a:gd name="T8" fmla="*/ 144 w 29"/>
                <a:gd name="T9" fmla="*/ 324 h 35"/>
                <a:gd name="T10" fmla="*/ 0 w 29"/>
                <a:gd name="T11" fmla="*/ 324 h 35"/>
                <a:gd name="T12" fmla="*/ 55 w 29"/>
                <a:gd name="T13" fmla="*/ 90 h 35"/>
                <a:gd name="T14" fmla="*/ 254 w 29"/>
                <a:gd name="T15" fmla="*/ 0 h 35"/>
                <a:gd name="T16" fmla="*/ 454 w 29"/>
                <a:gd name="T17" fmla="*/ 90 h 35"/>
                <a:gd name="T18" fmla="*/ 523 w 29"/>
                <a:gd name="T19" fmla="*/ 324 h 35"/>
                <a:gd name="T20" fmla="*/ 454 w 29"/>
                <a:gd name="T21" fmla="*/ 562 h 35"/>
                <a:gd name="T22" fmla="*/ 254 w 29"/>
                <a:gd name="T23" fmla="*/ 653 h 35"/>
                <a:gd name="T24" fmla="*/ 55 w 29"/>
                <a:gd name="T25" fmla="*/ 541 h 35"/>
                <a:gd name="T26" fmla="*/ 0 w 29"/>
                <a:gd name="T27" fmla="*/ 324 h 3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9"/>
                <a:gd name="T43" fmla="*/ 0 h 35"/>
                <a:gd name="T44" fmla="*/ 29 w 29"/>
                <a:gd name="T45" fmla="*/ 35 h 3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9" h="35">
                  <a:moveTo>
                    <a:pt x="8" y="17"/>
                  </a:moveTo>
                  <a:cubicBezTo>
                    <a:pt x="8" y="25"/>
                    <a:pt x="10" y="29"/>
                    <a:pt x="14" y="29"/>
                  </a:cubicBezTo>
                  <a:cubicBezTo>
                    <a:pt x="18" y="29"/>
                    <a:pt x="20" y="25"/>
                    <a:pt x="20" y="17"/>
                  </a:cubicBezTo>
                  <a:cubicBezTo>
                    <a:pt x="20" y="10"/>
                    <a:pt x="18" y="6"/>
                    <a:pt x="14" y="6"/>
                  </a:cubicBezTo>
                  <a:cubicBezTo>
                    <a:pt x="10" y="6"/>
                    <a:pt x="8" y="10"/>
                    <a:pt x="8" y="17"/>
                  </a:cubicBezTo>
                  <a:close/>
                  <a:moveTo>
                    <a:pt x="0" y="17"/>
                  </a:moveTo>
                  <a:cubicBezTo>
                    <a:pt x="0" y="12"/>
                    <a:pt x="1" y="8"/>
                    <a:pt x="3" y="5"/>
                  </a:cubicBezTo>
                  <a:cubicBezTo>
                    <a:pt x="6" y="2"/>
                    <a:pt x="10" y="0"/>
                    <a:pt x="14" y="0"/>
                  </a:cubicBezTo>
                  <a:cubicBezTo>
                    <a:pt x="19" y="0"/>
                    <a:pt x="23" y="2"/>
                    <a:pt x="25" y="5"/>
                  </a:cubicBezTo>
                  <a:cubicBezTo>
                    <a:pt x="27" y="8"/>
                    <a:pt x="29" y="12"/>
                    <a:pt x="29" y="17"/>
                  </a:cubicBezTo>
                  <a:cubicBezTo>
                    <a:pt x="29" y="22"/>
                    <a:pt x="27" y="26"/>
                    <a:pt x="25" y="30"/>
                  </a:cubicBezTo>
                  <a:cubicBezTo>
                    <a:pt x="23" y="33"/>
                    <a:pt x="19" y="35"/>
                    <a:pt x="14" y="35"/>
                  </a:cubicBezTo>
                  <a:cubicBezTo>
                    <a:pt x="10" y="35"/>
                    <a:pt x="6" y="33"/>
                    <a:pt x="3" y="29"/>
                  </a:cubicBezTo>
                  <a:cubicBezTo>
                    <a:pt x="1" y="26"/>
                    <a:pt x="0" y="22"/>
                    <a:pt x="0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5435" name="Freeform 105"/>
            <p:cNvSpPr>
              <a:spLocks noChangeAspect="1"/>
            </p:cNvSpPr>
            <p:nvPr/>
          </p:nvSpPr>
          <p:spPr bwMode="auto">
            <a:xfrm>
              <a:off x="3888" y="1751"/>
              <a:ext cx="39" cy="55"/>
            </a:xfrm>
            <a:custGeom>
              <a:avLst/>
              <a:gdLst>
                <a:gd name="T0" fmla="*/ 0 w 24"/>
                <a:gd name="T1" fmla="*/ 377 h 34"/>
                <a:gd name="T2" fmla="*/ 0 w 24"/>
                <a:gd name="T3" fmla="*/ 0 h 34"/>
                <a:gd name="T4" fmla="*/ 124 w 24"/>
                <a:gd name="T5" fmla="*/ 0 h 34"/>
                <a:gd name="T6" fmla="*/ 124 w 24"/>
                <a:gd name="T7" fmla="*/ 398 h 34"/>
                <a:gd name="T8" fmla="*/ 232 w 24"/>
                <a:gd name="T9" fmla="*/ 500 h 34"/>
                <a:gd name="T10" fmla="*/ 293 w 24"/>
                <a:gd name="T11" fmla="*/ 398 h 34"/>
                <a:gd name="T12" fmla="*/ 293 w 24"/>
                <a:gd name="T13" fmla="*/ 0 h 34"/>
                <a:gd name="T14" fmla="*/ 439 w 24"/>
                <a:gd name="T15" fmla="*/ 0 h 34"/>
                <a:gd name="T16" fmla="*/ 439 w 24"/>
                <a:gd name="T17" fmla="*/ 377 h 34"/>
                <a:gd name="T18" fmla="*/ 383 w 24"/>
                <a:gd name="T19" fmla="*/ 542 h 34"/>
                <a:gd name="T20" fmla="*/ 232 w 24"/>
                <a:gd name="T21" fmla="*/ 610 h 34"/>
                <a:gd name="T22" fmla="*/ 55 w 24"/>
                <a:gd name="T23" fmla="*/ 542 h 34"/>
                <a:gd name="T24" fmla="*/ 0 w 24"/>
                <a:gd name="T25" fmla="*/ 377 h 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"/>
                <a:gd name="T40" fmla="*/ 0 h 34"/>
                <a:gd name="T41" fmla="*/ 24 w 24"/>
                <a:gd name="T42" fmla="*/ 34 h 3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" h="34">
                  <a:moveTo>
                    <a:pt x="0" y="2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6"/>
                    <a:pt x="9" y="28"/>
                    <a:pt x="12" y="28"/>
                  </a:cubicBezTo>
                  <a:cubicBezTo>
                    <a:pt x="15" y="28"/>
                    <a:pt x="16" y="26"/>
                    <a:pt x="16" y="22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5"/>
                    <a:pt x="23" y="28"/>
                    <a:pt x="21" y="30"/>
                  </a:cubicBezTo>
                  <a:cubicBezTo>
                    <a:pt x="19" y="33"/>
                    <a:pt x="16" y="34"/>
                    <a:pt x="12" y="34"/>
                  </a:cubicBezTo>
                  <a:cubicBezTo>
                    <a:pt x="8" y="34"/>
                    <a:pt x="5" y="33"/>
                    <a:pt x="3" y="30"/>
                  </a:cubicBezTo>
                  <a:cubicBezTo>
                    <a:pt x="1" y="28"/>
                    <a:pt x="0" y="25"/>
                    <a:pt x="0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5436" name="Freeform 106"/>
            <p:cNvSpPr>
              <a:spLocks noChangeAspect="1"/>
            </p:cNvSpPr>
            <p:nvPr/>
          </p:nvSpPr>
          <p:spPr bwMode="auto">
            <a:xfrm>
              <a:off x="3933" y="1751"/>
              <a:ext cx="36" cy="53"/>
            </a:xfrm>
            <a:custGeom>
              <a:avLst/>
              <a:gdLst>
                <a:gd name="T0" fmla="*/ 12 w 36"/>
                <a:gd name="T1" fmla="*/ 53 h 53"/>
                <a:gd name="T2" fmla="*/ 12 w 36"/>
                <a:gd name="T3" fmla="*/ 9 h 53"/>
                <a:gd name="T4" fmla="*/ 0 w 36"/>
                <a:gd name="T5" fmla="*/ 9 h 53"/>
                <a:gd name="T6" fmla="*/ 0 w 36"/>
                <a:gd name="T7" fmla="*/ 0 h 53"/>
                <a:gd name="T8" fmla="*/ 36 w 36"/>
                <a:gd name="T9" fmla="*/ 0 h 53"/>
                <a:gd name="T10" fmla="*/ 36 w 36"/>
                <a:gd name="T11" fmla="*/ 9 h 53"/>
                <a:gd name="T12" fmla="*/ 25 w 36"/>
                <a:gd name="T13" fmla="*/ 9 h 53"/>
                <a:gd name="T14" fmla="*/ 25 w 36"/>
                <a:gd name="T15" fmla="*/ 53 h 53"/>
                <a:gd name="T16" fmla="*/ 12 w 36"/>
                <a:gd name="T17" fmla="*/ 53 h 53"/>
                <a:gd name="T18" fmla="*/ 12 w 36"/>
                <a:gd name="T19" fmla="*/ 53 h 5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6"/>
                <a:gd name="T31" fmla="*/ 0 h 53"/>
                <a:gd name="T32" fmla="*/ 36 w 36"/>
                <a:gd name="T33" fmla="*/ 53 h 5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6" h="53">
                  <a:moveTo>
                    <a:pt x="12" y="53"/>
                  </a:moveTo>
                  <a:lnTo>
                    <a:pt x="12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9"/>
                  </a:lnTo>
                  <a:lnTo>
                    <a:pt x="25" y="9"/>
                  </a:lnTo>
                  <a:lnTo>
                    <a:pt x="25" y="53"/>
                  </a:lnTo>
                  <a:lnTo>
                    <a:pt x="12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5437" name="Freeform 107"/>
            <p:cNvSpPr>
              <a:spLocks noChangeAspect="1"/>
            </p:cNvSpPr>
            <p:nvPr/>
          </p:nvSpPr>
          <p:spPr bwMode="auto">
            <a:xfrm>
              <a:off x="3976" y="1751"/>
              <a:ext cx="32" cy="53"/>
            </a:xfrm>
            <a:custGeom>
              <a:avLst/>
              <a:gdLst>
                <a:gd name="T0" fmla="*/ 0 w 32"/>
                <a:gd name="T1" fmla="*/ 53 h 53"/>
                <a:gd name="T2" fmla="*/ 0 w 32"/>
                <a:gd name="T3" fmla="*/ 0 h 53"/>
                <a:gd name="T4" fmla="*/ 32 w 32"/>
                <a:gd name="T5" fmla="*/ 0 h 53"/>
                <a:gd name="T6" fmla="*/ 32 w 32"/>
                <a:gd name="T7" fmla="*/ 9 h 53"/>
                <a:gd name="T8" fmla="*/ 13 w 32"/>
                <a:gd name="T9" fmla="*/ 9 h 53"/>
                <a:gd name="T10" fmla="*/ 13 w 32"/>
                <a:gd name="T11" fmla="*/ 21 h 53"/>
                <a:gd name="T12" fmla="*/ 31 w 32"/>
                <a:gd name="T13" fmla="*/ 21 h 53"/>
                <a:gd name="T14" fmla="*/ 31 w 32"/>
                <a:gd name="T15" fmla="*/ 31 h 53"/>
                <a:gd name="T16" fmla="*/ 13 w 32"/>
                <a:gd name="T17" fmla="*/ 31 h 53"/>
                <a:gd name="T18" fmla="*/ 13 w 32"/>
                <a:gd name="T19" fmla="*/ 44 h 53"/>
                <a:gd name="T20" fmla="*/ 32 w 32"/>
                <a:gd name="T21" fmla="*/ 44 h 53"/>
                <a:gd name="T22" fmla="*/ 32 w 32"/>
                <a:gd name="T23" fmla="*/ 53 h 53"/>
                <a:gd name="T24" fmla="*/ 0 w 32"/>
                <a:gd name="T25" fmla="*/ 53 h 53"/>
                <a:gd name="T26" fmla="*/ 0 w 32"/>
                <a:gd name="T27" fmla="*/ 53 h 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2"/>
                <a:gd name="T43" fmla="*/ 0 h 53"/>
                <a:gd name="T44" fmla="*/ 32 w 32"/>
                <a:gd name="T45" fmla="*/ 53 h 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2" h="53">
                  <a:moveTo>
                    <a:pt x="0" y="53"/>
                  </a:moveTo>
                  <a:lnTo>
                    <a:pt x="0" y="0"/>
                  </a:lnTo>
                  <a:lnTo>
                    <a:pt x="32" y="0"/>
                  </a:lnTo>
                  <a:lnTo>
                    <a:pt x="32" y="9"/>
                  </a:lnTo>
                  <a:lnTo>
                    <a:pt x="13" y="9"/>
                  </a:lnTo>
                  <a:lnTo>
                    <a:pt x="13" y="21"/>
                  </a:lnTo>
                  <a:lnTo>
                    <a:pt x="31" y="21"/>
                  </a:lnTo>
                  <a:lnTo>
                    <a:pt x="31" y="31"/>
                  </a:lnTo>
                  <a:lnTo>
                    <a:pt x="13" y="31"/>
                  </a:lnTo>
                  <a:lnTo>
                    <a:pt x="13" y="44"/>
                  </a:lnTo>
                  <a:lnTo>
                    <a:pt x="32" y="44"/>
                  </a:lnTo>
                  <a:lnTo>
                    <a:pt x="32" y="5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5438" name="Freeform 108"/>
            <p:cNvSpPr>
              <a:spLocks noChangeAspect="1" noEditPoints="1"/>
            </p:cNvSpPr>
            <p:nvPr/>
          </p:nvSpPr>
          <p:spPr bwMode="auto">
            <a:xfrm>
              <a:off x="4017" y="1751"/>
              <a:ext cx="39" cy="53"/>
            </a:xfrm>
            <a:custGeom>
              <a:avLst/>
              <a:gdLst>
                <a:gd name="T0" fmla="*/ 145 w 24"/>
                <a:gd name="T1" fmla="*/ 88 h 33"/>
                <a:gd name="T2" fmla="*/ 145 w 24"/>
                <a:gd name="T3" fmla="*/ 233 h 33"/>
                <a:gd name="T4" fmla="*/ 180 w 24"/>
                <a:gd name="T5" fmla="*/ 233 h 33"/>
                <a:gd name="T6" fmla="*/ 236 w 24"/>
                <a:gd name="T7" fmla="*/ 226 h 33"/>
                <a:gd name="T8" fmla="*/ 270 w 24"/>
                <a:gd name="T9" fmla="*/ 173 h 33"/>
                <a:gd name="T10" fmla="*/ 180 w 24"/>
                <a:gd name="T11" fmla="*/ 88 h 33"/>
                <a:gd name="T12" fmla="*/ 145 w 24"/>
                <a:gd name="T13" fmla="*/ 88 h 33"/>
                <a:gd name="T14" fmla="*/ 0 w 24"/>
                <a:gd name="T15" fmla="*/ 567 h 33"/>
                <a:gd name="T16" fmla="*/ 0 w 24"/>
                <a:gd name="T17" fmla="*/ 0 h 33"/>
                <a:gd name="T18" fmla="*/ 232 w 24"/>
                <a:gd name="T19" fmla="*/ 0 h 33"/>
                <a:gd name="T20" fmla="*/ 377 w 24"/>
                <a:gd name="T21" fmla="*/ 34 h 33"/>
                <a:gd name="T22" fmla="*/ 418 w 24"/>
                <a:gd name="T23" fmla="*/ 141 h 33"/>
                <a:gd name="T24" fmla="*/ 293 w 24"/>
                <a:gd name="T25" fmla="*/ 286 h 33"/>
                <a:gd name="T26" fmla="*/ 293 w 24"/>
                <a:gd name="T27" fmla="*/ 286 h 33"/>
                <a:gd name="T28" fmla="*/ 349 w 24"/>
                <a:gd name="T29" fmla="*/ 331 h 33"/>
                <a:gd name="T30" fmla="*/ 383 w 24"/>
                <a:gd name="T31" fmla="*/ 374 h 33"/>
                <a:gd name="T32" fmla="*/ 439 w 24"/>
                <a:gd name="T33" fmla="*/ 567 h 33"/>
                <a:gd name="T34" fmla="*/ 293 w 24"/>
                <a:gd name="T35" fmla="*/ 567 h 33"/>
                <a:gd name="T36" fmla="*/ 236 w 24"/>
                <a:gd name="T37" fmla="*/ 418 h 33"/>
                <a:gd name="T38" fmla="*/ 201 w 24"/>
                <a:gd name="T39" fmla="*/ 340 h 33"/>
                <a:gd name="T40" fmla="*/ 145 w 24"/>
                <a:gd name="T41" fmla="*/ 340 h 33"/>
                <a:gd name="T42" fmla="*/ 145 w 24"/>
                <a:gd name="T43" fmla="*/ 567 h 33"/>
                <a:gd name="T44" fmla="*/ 0 w 24"/>
                <a:gd name="T45" fmla="*/ 567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"/>
                <a:gd name="T70" fmla="*/ 0 h 33"/>
                <a:gd name="T71" fmla="*/ 24 w 24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" h="33">
                  <a:moveTo>
                    <a:pt x="8" y="5"/>
                  </a:moveTo>
                  <a:cubicBezTo>
                    <a:pt x="8" y="14"/>
                    <a:pt x="8" y="14"/>
                    <a:pt x="8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3" y="14"/>
                    <a:pt x="13" y="13"/>
                  </a:cubicBezTo>
                  <a:cubicBezTo>
                    <a:pt x="14" y="12"/>
                    <a:pt x="15" y="11"/>
                    <a:pt x="15" y="10"/>
                  </a:cubicBezTo>
                  <a:cubicBezTo>
                    <a:pt x="15" y="7"/>
                    <a:pt x="13" y="5"/>
                    <a:pt x="10" y="5"/>
                  </a:cubicBezTo>
                  <a:cubicBezTo>
                    <a:pt x="8" y="5"/>
                    <a:pt x="8" y="5"/>
                    <a:pt x="8" y="5"/>
                  </a:cubicBezTo>
                  <a:close/>
                  <a:moveTo>
                    <a:pt x="0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8" y="0"/>
                    <a:pt x="20" y="2"/>
                  </a:cubicBezTo>
                  <a:cubicBezTo>
                    <a:pt x="22" y="3"/>
                    <a:pt x="23" y="5"/>
                    <a:pt x="23" y="8"/>
                  </a:cubicBezTo>
                  <a:cubicBezTo>
                    <a:pt x="23" y="13"/>
                    <a:pt x="20" y="16"/>
                    <a:pt x="16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7" y="17"/>
                    <a:pt x="18" y="17"/>
                    <a:pt x="19" y="19"/>
                  </a:cubicBezTo>
                  <a:cubicBezTo>
                    <a:pt x="20" y="19"/>
                    <a:pt x="20" y="20"/>
                    <a:pt x="21" y="2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2"/>
                    <a:pt x="12" y="21"/>
                    <a:pt x="11" y="20"/>
                  </a:cubicBezTo>
                  <a:cubicBezTo>
                    <a:pt x="11" y="20"/>
                    <a:pt x="10" y="20"/>
                    <a:pt x="8" y="20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0" y="33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5439" name="Freeform 109"/>
            <p:cNvSpPr>
              <a:spLocks noChangeAspect="1"/>
            </p:cNvSpPr>
            <p:nvPr/>
          </p:nvSpPr>
          <p:spPr bwMode="auto">
            <a:xfrm>
              <a:off x="3884" y="1409"/>
              <a:ext cx="265" cy="98"/>
            </a:xfrm>
            <a:custGeom>
              <a:avLst/>
              <a:gdLst>
                <a:gd name="T0" fmla="*/ 573 w 162"/>
                <a:gd name="T1" fmla="*/ 1011 h 60"/>
                <a:gd name="T2" fmla="*/ 551 w 162"/>
                <a:gd name="T3" fmla="*/ 990 h 60"/>
                <a:gd name="T4" fmla="*/ 0 w 162"/>
                <a:gd name="T5" fmla="*/ 662 h 60"/>
                <a:gd name="T6" fmla="*/ 425 w 162"/>
                <a:gd name="T7" fmla="*/ 418 h 60"/>
                <a:gd name="T8" fmla="*/ 993 w 162"/>
                <a:gd name="T9" fmla="*/ 755 h 60"/>
                <a:gd name="T10" fmla="*/ 1418 w 162"/>
                <a:gd name="T11" fmla="*/ 720 h 60"/>
                <a:gd name="T12" fmla="*/ 2141 w 162"/>
                <a:gd name="T13" fmla="*/ 302 h 60"/>
                <a:gd name="T14" fmla="*/ 1348 w 162"/>
                <a:gd name="T15" fmla="*/ 302 h 60"/>
                <a:gd name="T16" fmla="*/ 1348 w 162"/>
                <a:gd name="T17" fmla="*/ 0 h 60"/>
                <a:gd name="T18" fmla="*/ 3098 w 162"/>
                <a:gd name="T19" fmla="*/ 0 h 60"/>
                <a:gd name="T20" fmla="*/ 3098 w 162"/>
                <a:gd name="T21" fmla="*/ 1011 h 60"/>
                <a:gd name="T22" fmla="*/ 2589 w 162"/>
                <a:gd name="T23" fmla="*/ 1011 h 60"/>
                <a:gd name="T24" fmla="*/ 2567 w 162"/>
                <a:gd name="T25" fmla="*/ 549 h 60"/>
                <a:gd name="T26" fmla="*/ 1860 w 162"/>
                <a:gd name="T27" fmla="*/ 969 h 60"/>
                <a:gd name="T28" fmla="*/ 1148 w 162"/>
                <a:gd name="T29" fmla="*/ 1137 h 60"/>
                <a:gd name="T30" fmla="*/ 573 w 162"/>
                <a:gd name="T31" fmla="*/ 1011 h 60"/>
                <a:gd name="T32" fmla="*/ 573 w 162"/>
                <a:gd name="T33" fmla="*/ 1011 h 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2"/>
                <a:gd name="T52" fmla="*/ 0 h 60"/>
                <a:gd name="T53" fmla="*/ 162 w 162"/>
                <a:gd name="T54" fmla="*/ 60 h 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2" h="60">
                  <a:moveTo>
                    <a:pt x="30" y="53"/>
                  </a:moveTo>
                  <a:cubicBezTo>
                    <a:pt x="30" y="53"/>
                    <a:pt x="29" y="52"/>
                    <a:pt x="29" y="52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58" y="43"/>
                    <a:pt x="66" y="42"/>
                    <a:pt x="74" y="38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53"/>
                    <a:pt x="162" y="53"/>
                    <a:pt x="162" y="53"/>
                  </a:cubicBezTo>
                  <a:cubicBezTo>
                    <a:pt x="135" y="53"/>
                    <a:pt x="135" y="53"/>
                    <a:pt x="135" y="53"/>
                  </a:cubicBezTo>
                  <a:cubicBezTo>
                    <a:pt x="134" y="29"/>
                    <a:pt x="134" y="29"/>
                    <a:pt x="134" y="2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83" y="59"/>
                    <a:pt x="69" y="60"/>
                    <a:pt x="60" y="60"/>
                  </a:cubicBezTo>
                  <a:cubicBezTo>
                    <a:pt x="44" y="60"/>
                    <a:pt x="33" y="54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5440" name="Freeform 110"/>
            <p:cNvSpPr>
              <a:spLocks noChangeAspect="1"/>
            </p:cNvSpPr>
            <p:nvPr/>
          </p:nvSpPr>
          <p:spPr bwMode="auto">
            <a:xfrm>
              <a:off x="3703" y="1406"/>
              <a:ext cx="171" cy="152"/>
            </a:xfrm>
            <a:custGeom>
              <a:avLst/>
              <a:gdLst>
                <a:gd name="T0" fmla="*/ 730 w 105"/>
                <a:gd name="T1" fmla="*/ 1528 h 93"/>
                <a:gd name="T2" fmla="*/ 1278 w 105"/>
                <a:gd name="T3" fmla="*/ 1200 h 93"/>
                <a:gd name="T4" fmla="*/ 1223 w 105"/>
                <a:gd name="T5" fmla="*/ 956 h 93"/>
                <a:gd name="T6" fmla="*/ 528 w 105"/>
                <a:gd name="T7" fmla="*/ 551 h 93"/>
                <a:gd name="T8" fmla="*/ 528 w 105"/>
                <a:gd name="T9" fmla="*/ 1012 h 93"/>
                <a:gd name="T10" fmla="*/ 0 w 105"/>
                <a:gd name="T11" fmla="*/ 1012 h 93"/>
                <a:gd name="T12" fmla="*/ 0 w 105"/>
                <a:gd name="T13" fmla="*/ 0 h 93"/>
                <a:gd name="T14" fmla="*/ 1717 w 105"/>
                <a:gd name="T15" fmla="*/ 0 h 93"/>
                <a:gd name="T16" fmla="*/ 1717 w 105"/>
                <a:gd name="T17" fmla="*/ 294 h 93"/>
                <a:gd name="T18" fmla="*/ 928 w 105"/>
                <a:gd name="T19" fmla="*/ 294 h 93"/>
                <a:gd name="T20" fmla="*/ 1637 w 105"/>
                <a:gd name="T21" fmla="*/ 700 h 93"/>
                <a:gd name="T22" fmla="*/ 1958 w 105"/>
                <a:gd name="T23" fmla="*/ 1106 h 93"/>
                <a:gd name="T24" fmla="*/ 1692 w 105"/>
                <a:gd name="T25" fmla="*/ 1450 h 93"/>
                <a:gd name="T26" fmla="*/ 1153 w 105"/>
                <a:gd name="T27" fmla="*/ 1768 h 93"/>
                <a:gd name="T28" fmla="*/ 730 w 105"/>
                <a:gd name="T29" fmla="*/ 1528 h 93"/>
                <a:gd name="T30" fmla="*/ 730 w 105"/>
                <a:gd name="T31" fmla="*/ 1528 h 9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3"/>
                <a:gd name="T50" fmla="*/ 105 w 105"/>
                <a:gd name="T51" fmla="*/ 93 h 9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3">
                  <a:moveTo>
                    <a:pt x="39" y="80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75" y="60"/>
                    <a:pt x="74" y="55"/>
                    <a:pt x="66" y="50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2" y="15"/>
                    <a:pt x="92" y="15"/>
                    <a:pt x="92" y="15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88" y="37"/>
                    <a:pt x="88" y="37"/>
                    <a:pt x="88" y="37"/>
                  </a:cubicBezTo>
                  <a:cubicBezTo>
                    <a:pt x="102" y="45"/>
                    <a:pt x="105" y="53"/>
                    <a:pt x="105" y="58"/>
                  </a:cubicBezTo>
                  <a:cubicBezTo>
                    <a:pt x="104" y="68"/>
                    <a:pt x="94" y="75"/>
                    <a:pt x="91" y="76"/>
                  </a:cubicBezTo>
                  <a:cubicBezTo>
                    <a:pt x="62" y="93"/>
                    <a:pt x="62" y="93"/>
                    <a:pt x="62" y="93"/>
                  </a:cubicBezTo>
                  <a:cubicBezTo>
                    <a:pt x="39" y="80"/>
                    <a:pt x="39" y="80"/>
                    <a:pt x="39" y="80"/>
                  </a:cubicBezTo>
                  <a:cubicBezTo>
                    <a:pt x="39" y="80"/>
                    <a:pt x="39" y="80"/>
                    <a:pt x="39" y="80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5441" name="Freeform 111"/>
            <p:cNvSpPr>
              <a:spLocks noChangeAspect="1"/>
            </p:cNvSpPr>
            <p:nvPr/>
          </p:nvSpPr>
          <p:spPr bwMode="auto">
            <a:xfrm>
              <a:off x="3698" y="1564"/>
              <a:ext cx="265" cy="98"/>
            </a:xfrm>
            <a:custGeom>
              <a:avLst/>
              <a:gdLst>
                <a:gd name="T0" fmla="*/ 2526 w 162"/>
                <a:gd name="T1" fmla="*/ 149 h 60"/>
                <a:gd name="T2" fmla="*/ 3098 w 162"/>
                <a:gd name="T3" fmla="*/ 475 h 60"/>
                <a:gd name="T4" fmla="*/ 2657 w 162"/>
                <a:gd name="T5" fmla="*/ 720 h 60"/>
                <a:gd name="T6" fmla="*/ 2084 w 162"/>
                <a:gd name="T7" fmla="*/ 397 h 60"/>
                <a:gd name="T8" fmla="*/ 1688 w 162"/>
                <a:gd name="T9" fmla="*/ 441 h 60"/>
                <a:gd name="T10" fmla="*/ 959 w 162"/>
                <a:gd name="T11" fmla="*/ 862 h 60"/>
                <a:gd name="T12" fmla="*/ 1755 w 162"/>
                <a:gd name="T13" fmla="*/ 862 h 60"/>
                <a:gd name="T14" fmla="*/ 1755 w 162"/>
                <a:gd name="T15" fmla="*/ 1137 h 60"/>
                <a:gd name="T16" fmla="*/ 0 w 162"/>
                <a:gd name="T17" fmla="*/ 1137 h 60"/>
                <a:gd name="T18" fmla="*/ 0 w 162"/>
                <a:gd name="T19" fmla="*/ 126 h 60"/>
                <a:gd name="T20" fmla="*/ 517 w 162"/>
                <a:gd name="T21" fmla="*/ 126 h 60"/>
                <a:gd name="T22" fmla="*/ 517 w 162"/>
                <a:gd name="T23" fmla="*/ 593 h 60"/>
                <a:gd name="T24" fmla="*/ 1238 w 162"/>
                <a:gd name="T25" fmla="*/ 185 h 60"/>
                <a:gd name="T26" fmla="*/ 1935 w 162"/>
                <a:gd name="T27" fmla="*/ 0 h 60"/>
                <a:gd name="T28" fmla="*/ 2526 w 162"/>
                <a:gd name="T29" fmla="*/ 149 h 60"/>
                <a:gd name="T30" fmla="*/ 2526 w 162"/>
                <a:gd name="T31" fmla="*/ 149 h 6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2"/>
                <a:gd name="T49" fmla="*/ 0 h 60"/>
                <a:gd name="T50" fmla="*/ 162 w 162"/>
                <a:gd name="T51" fmla="*/ 60 h 6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2" h="60">
                  <a:moveTo>
                    <a:pt x="132" y="8"/>
                  </a:moveTo>
                  <a:cubicBezTo>
                    <a:pt x="162" y="25"/>
                    <a:pt x="162" y="25"/>
                    <a:pt x="162" y="25"/>
                  </a:cubicBezTo>
                  <a:cubicBezTo>
                    <a:pt x="139" y="38"/>
                    <a:pt x="139" y="38"/>
                    <a:pt x="139" y="38"/>
                  </a:cubicBezTo>
                  <a:cubicBezTo>
                    <a:pt x="109" y="21"/>
                    <a:pt x="109" y="21"/>
                    <a:pt x="109" y="21"/>
                  </a:cubicBezTo>
                  <a:cubicBezTo>
                    <a:pt x="103" y="17"/>
                    <a:pt x="96" y="18"/>
                    <a:pt x="88" y="23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60"/>
                    <a:pt x="92" y="60"/>
                    <a:pt x="92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9" y="2"/>
                    <a:pt x="92" y="0"/>
                    <a:pt x="101" y="0"/>
                  </a:cubicBezTo>
                  <a:cubicBezTo>
                    <a:pt x="118" y="0"/>
                    <a:pt x="129" y="6"/>
                    <a:pt x="132" y="8"/>
                  </a:cubicBezTo>
                  <a:cubicBezTo>
                    <a:pt x="132" y="8"/>
                    <a:pt x="132" y="8"/>
                    <a:pt x="132" y="8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5442" name="Freeform 112"/>
            <p:cNvSpPr>
              <a:spLocks noChangeAspect="1"/>
            </p:cNvSpPr>
            <p:nvPr/>
          </p:nvSpPr>
          <p:spPr bwMode="auto">
            <a:xfrm>
              <a:off x="3972" y="1514"/>
              <a:ext cx="170" cy="153"/>
            </a:xfrm>
            <a:custGeom>
              <a:avLst/>
              <a:gdLst>
                <a:gd name="T0" fmla="*/ 1983 w 104"/>
                <a:gd name="T1" fmla="*/ 747 h 94"/>
                <a:gd name="T2" fmla="*/ 1983 w 104"/>
                <a:gd name="T3" fmla="*/ 1746 h 94"/>
                <a:gd name="T4" fmla="*/ 245 w 104"/>
                <a:gd name="T5" fmla="*/ 1746 h 94"/>
                <a:gd name="T6" fmla="*/ 235 w 104"/>
                <a:gd name="T7" fmla="*/ 1455 h 94"/>
                <a:gd name="T8" fmla="*/ 1027 w 104"/>
                <a:gd name="T9" fmla="*/ 1455 h 94"/>
                <a:gd name="T10" fmla="*/ 304 w 104"/>
                <a:gd name="T11" fmla="*/ 1038 h 94"/>
                <a:gd name="T12" fmla="*/ 0 w 104"/>
                <a:gd name="T13" fmla="*/ 651 h 94"/>
                <a:gd name="T14" fmla="*/ 245 w 104"/>
                <a:gd name="T15" fmla="*/ 324 h 94"/>
                <a:gd name="T16" fmla="*/ 812 w 104"/>
                <a:gd name="T17" fmla="*/ 0 h 94"/>
                <a:gd name="T18" fmla="*/ 1237 w 104"/>
                <a:gd name="T19" fmla="*/ 238 h 94"/>
                <a:gd name="T20" fmla="*/ 687 w 104"/>
                <a:gd name="T21" fmla="*/ 562 h 94"/>
                <a:gd name="T22" fmla="*/ 750 w 104"/>
                <a:gd name="T23" fmla="*/ 802 h 94"/>
                <a:gd name="T24" fmla="*/ 1473 w 104"/>
                <a:gd name="T25" fmla="*/ 1216 h 94"/>
                <a:gd name="T26" fmla="*/ 1473 w 104"/>
                <a:gd name="T27" fmla="*/ 747 h 94"/>
                <a:gd name="T28" fmla="*/ 1983 w 104"/>
                <a:gd name="T29" fmla="*/ 747 h 94"/>
                <a:gd name="T30" fmla="*/ 1983 w 104"/>
                <a:gd name="T31" fmla="*/ 747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"/>
                <a:gd name="T49" fmla="*/ 0 h 94"/>
                <a:gd name="T50" fmla="*/ 104 w 104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" h="94">
                  <a:moveTo>
                    <a:pt x="104" y="40"/>
                  </a:moveTo>
                  <a:cubicBezTo>
                    <a:pt x="104" y="94"/>
                    <a:pt x="104" y="94"/>
                    <a:pt x="104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2" y="78"/>
                    <a:pt x="12" y="78"/>
                    <a:pt x="12" y="78"/>
                  </a:cubicBezTo>
                  <a:cubicBezTo>
                    <a:pt x="54" y="78"/>
                    <a:pt x="54" y="78"/>
                    <a:pt x="54" y="78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3" y="48"/>
                    <a:pt x="0" y="40"/>
                    <a:pt x="0" y="35"/>
                  </a:cubicBezTo>
                  <a:cubicBezTo>
                    <a:pt x="0" y="25"/>
                    <a:pt x="11" y="18"/>
                    <a:pt x="13" y="1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0" y="34"/>
                    <a:pt x="31" y="38"/>
                    <a:pt x="39" y="43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104" y="40"/>
                    <a:pt x="104" y="40"/>
                    <a:pt x="104" y="40"/>
                  </a:cubicBezTo>
                  <a:cubicBezTo>
                    <a:pt x="104" y="40"/>
                    <a:pt x="104" y="40"/>
                    <a:pt x="104" y="40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5443" name="Freeform 113"/>
            <p:cNvSpPr>
              <a:spLocks noChangeAspect="1"/>
            </p:cNvSpPr>
            <p:nvPr/>
          </p:nvSpPr>
          <p:spPr bwMode="auto">
            <a:xfrm>
              <a:off x="3878" y="1402"/>
              <a:ext cx="264" cy="100"/>
            </a:xfrm>
            <a:custGeom>
              <a:avLst/>
              <a:gdLst>
                <a:gd name="T0" fmla="*/ 562 w 162"/>
                <a:gd name="T1" fmla="*/ 1033 h 61"/>
                <a:gd name="T2" fmla="*/ 562 w 162"/>
                <a:gd name="T3" fmla="*/ 1033 h 61"/>
                <a:gd name="T4" fmla="*/ 0 w 162"/>
                <a:gd name="T5" fmla="*/ 702 h 61"/>
                <a:gd name="T6" fmla="*/ 425 w 162"/>
                <a:gd name="T7" fmla="*/ 449 h 61"/>
                <a:gd name="T8" fmla="*/ 988 w 162"/>
                <a:gd name="T9" fmla="*/ 779 h 61"/>
                <a:gd name="T10" fmla="*/ 1388 w 162"/>
                <a:gd name="T11" fmla="*/ 736 h 61"/>
                <a:gd name="T12" fmla="*/ 2104 w 162"/>
                <a:gd name="T13" fmla="*/ 310 h 61"/>
                <a:gd name="T14" fmla="*/ 1312 w 162"/>
                <a:gd name="T15" fmla="*/ 310 h 61"/>
                <a:gd name="T16" fmla="*/ 1312 w 162"/>
                <a:gd name="T17" fmla="*/ 0 h 61"/>
                <a:gd name="T18" fmla="*/ 3033 w 162"/>
                <a:gd name="T19" fmla="*/ 0 h 61"/>
                <a:gd name="T20" fmla="*/ 3033 w 162"/>
                <a:gd name="T21" fmla="*/ 1054 h 61"/>
                <a:gd name="T22" fmla="*/ 2531 w 162"/>
                <a:gd name="T23" fmla="*/ 1054 h 61"/>
                <a:gd name="T24" fmla="*/ 2531 w 162"/>
                <a:gd name="T25" fmla="*/ 572 h 61"/>
                <a:gd name="T26" fmla="*/ 1814 w 162"/>
                <a:gd name="T27" fmla="*/ 995 h 61"/>
                <a:gd name="T28" fmla="*/ 1134 w 162"/>
                <a:gd name="T29" fmla="*/ 1185 h 61"/>
                <a:gd name="T30" fmla="*/ 562 w 162"/>
                <a:gd name="T31" fmla="*/ 1033 h 61"/>
                <a:gd name="T32" fmla="*/ 562 w 162"/>
                <a:gd name="T33" fmla="*/ 1033 h 6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2"/>
                <a:gd name="T52" fmla="*/ 0 h 61"/>
                <a:gd name="T53" fmla="*/ 162 w 162"/>
                <a:gd name="T54" fmla="*/ 61 h 6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2" h="61">
                  <a:moveTo>
                    <a:pt x="30" y="53"/>
                  </a:moveTo>
                  <a:cubicBezTo>
                    <a:pt x="30" y="53"/>
                    <a:pt x="30" y="53"/>
                    <a:pt x="30" y="53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53" y="40"/>
                    <a:pt x="53" y="40"/>
                    <a:pt x="53" y="40"/>
                  </a:cubicBezTo>
                  <a:cubicBezTo>
                    <a:pt x="59" y="43"/>
                    <a:pt x="66" y="43"/>
                    <a:pt x="74" y="38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54"/>
                    <a:pt x="162" y="54"/>
                    <a:pt x="162" y="54"/>
                  </a:cubicBezTo>
                  <a:cubicBezTo>
                    <a:pt x="135" y="54"/>
                    <a:pt x="135" y="54"/>
                    <a:pt x="135" y="54"/>
                  </a:cubicBezTo>
                  <a:cubicBezTo>
                    <a:pt x="135" y="29"/>
                    <a:pt x="135" y="29"/>
                    <a:pt x="135" y="2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83" y="59"/>
                    <a:pt x="70" y="61"/>
                    <a:pt x="61" y="61"/>
                  </a:cubicBezTo>
                  <a:cubicBezTo>
                    <a:pt x="44" y="60"/>
                    <a:pt x="33" y="55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5444" name="Freeform 114"/>
            <p:cNvSpPr>
              <a:spLocks noChangeAspect="1"/>
            </p:cNvSpPr>
            <p:nvPr/>
          </p:nvSpPr>
          <p:spPr bwMode="auto">
            <a:xfrm>
              <a:off x="3696" y="1399"/>
              <a:ext cx="172" cy="154"/>
            </a:xfrm>
            <a:custGeom>
              <a:avLst/>
              <a:gdLst>
                <a:gd name="T0" fmla="*/ 778 w 105"/>
                <a:gd name="T1" fmla="*/ 1569 h 94"/>
                <a:gd name="T2" fmla="*/ 1330 w 105"/>
                <a:gd name="T3" fmla="*/ 1219 h 94"/>
                <a:gd name="T4" fmla="*/ 1274 w 105"/>
                <a:gd name="T5" fmla="*/ 993 h 94"/>
                <a:gd name="T6" fmla="*/ 539 w 105"/>
                <a:gd name="T7" fmla="*/ 567 h 94"/>
                <a:gd name="T8" fmla="*/ 539 w 105"/>
                <a:gd name="T9" fmla="*/ 1027 h 94"/>
                <a:gd name="T10" fmla="*/ 21 w 105"/>
                <a:gd name="T11" fmla="*/ 1027 h 94"/>
                <a:gd name="T12" fmla="*/ 0 w 105"/>
                <a:gd name="T13" fmla="*/ 0 h 94"/>
                <a:gd name="T14" fmla="*/ 1779 w 105"/>
                <a:gd name="T15" fmla="*/ 0 h 94"/>
                <a:gd name="T16" fmla="*/ 1792 w 105"/>
                <a:gd name="T17" fmla="*/ 308 h 94"/>
                <a:gd name="T18" fmla="*/ 993 w 105"/>
                <a:gd name="T19" fmla="*/ 308 h 94"/>
                <a:gd name="T20" fmla="*/ 1723 w 105"/>
                <a:gd name="T21" fmla="*/ 736 h 94"/>
                <a:gd name="T22" fmla="*/ 2031 w 105"/>
                <a:gd name="T23" fmla="*/ 1144 h 94"/>
                <a:gd name="T24" fmla="*/ 1779 w 105"/>
                <a:gd name="T25" fmla="*/ 1481 h 94"/>
                <a:gd name="T26" fmla="*/ 1206 w 105"/>
                <a:gd name="T27" fmla="*/ 1817 h 94"/>
                <a:gd name="T28" fmla="*/ 778 w 105"/>
                <a:gd name="T29" fmla="*/ 1569 h 94"/>
                <a:gd name="T30" fmla="*/ 778 w 105"/>
                <a:gd name="T31" fmla="*/ 1569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4"/>
                <a:gd name="T50" fmla="*/ 105 w 105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4">
                  <a:moveTo>
                    <a:pt x="40" y="81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75" y="60"/>
                    <a:pt x="74" y="56"/>
                    <a:pt x="66" y="51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3" y="16"/>
                    <a:pt x="93" y="16"/>
                    <a:pt x="93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89" y="38"/>
                    <a:pt x="89" y="38"/>
                    <a:pt x="89" y="38"/>
                  </a:cubicBezTo>
                  <a:cubicBezTo>
                    <a:pt x="102" y="46"/>
                    <a:pt x="105" y="54"/>
                    <a:pt x="105" y="59"/>
                  </a:cubicBezTo>
                  <a:cubicBezTo>
                    <a:pt x="105" y="69"/>
                    <a:pt x="94" y="75"/>
                    <a:pt x="92" y="77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40" y="81"/>
                    <a:pt x="40" y="81"/>
                    <a:pt x="40" y="81"/>
                  </a:cubicBezTo>
                  <a:cubicBezTo>
                    <a:pt x="40" y="81"/>
                    <a:pt x="40" y="81"/>
                    <a:pt x="40" y="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5445" name="Freeform 115"/>
            <p:cNvSpPr>
              <a:spLocks noChangeAspect="1"/>
            </p:cNvSpPr>
            <p:nvPr/>
          </p:nvSpPr>
          <p:spPr bwMode="auto">
            <a:xfrm>
              <a:off x="3692" y="1558"/>
              <a:ext cx="264" cy="99"/>
            </a:xfrm>
            <a:custGeom>
              <a:avLst/>
              <a:gdLst>
                <a:gd name="T0" fmla="*/ 2467 w 162"/>
                <a:gd name="T1" fmla="*/ 144 h 61"/>
                <a:gd name="T2" fmla="*/ 3033 w 162"/>
                <a:gd name="T3" fmla="*/ 466 h 61"/>
                <a:gd name="T4" fmla="*/ 2624 w 162"/>
                <a:gd name="T5" fmla="*/ 701 h 61"/>
                <a:gd name="T6" fmla="*/ 2061 w 162"/>
                <a:gd name="T7" fmla="*/ 380 h 61"/>
                <a:gd name="T8" fmla="*/ 1644 w 162"/>
                <a:gd name="T9" fmla="*/ 414 h 61"/>
                <a:gd name="T10" fmla="*/ 929 w 162"/>
                <a:gd name="T11" fmla="*/ 821 h 61"/>
                <a:gd name="T12" fmla="*/ 1724 w 162"/>
                <a:gd name="T13" fmla="*/ 821 h 61"/>
                <a:gd name="T14" fmla="*/ 1724 w 162"/>
                <a:gd name="T15" fmla="*/ 1117 h 61"/>
                <a:gd name="T16" fmla="*/ 0 w 162"/>
                <a:gd name="T17" fmla="*/ 1117 h 61"/>
                <a:gd name="T18" fmla="*/ 0 w 162"/>
                <a:gd name="T19" fmla="*/ 123 h 61"/>
                <a:gd name="T20" fmla="*/ 507 w 162"/>
                <a:gd name="T21" fmla="*/ 123 h 61"/>
                <a:gd name="T22" fmla="*/ 528 w 162"/>
                <a:gd name="T23" fmla="*/ 583 h 61"/>
                <a:gd name="T24" fmla="*/ 1222 w 162"/>
                <a:gd name="T25" fmla="*/ 179 h 61"/>
                <a:gd name="T26" fmla="*/ 1897 w 162"/>
                <a:gd name="T27" fmla="*/ 0 h 61"/>
                <a:gd name="T28" fmla="*/ 2467 w 162"/>
                <a:gd name="T29" fmla="*/ 144 h 61"/>
                <a:gd name="T30" fmla="*/ 2467 w 162"/>
                <a:gd name="T31" fmla="*/ 144 h 6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2"/>
                <a:gd name="T49" fmla="*/ 0 h 61"/>
                <a:gd name="T50" fmla="*/ 162 w 162"/>
                <a:gd name="T51" fmla="*/ 61 h 6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2" h="61">
                  <a:moveTo>
                    <a:pt x="132" y="8"/>
                  </a:moveTo>
                  <a:cubicBezTo>
                    <a:pt x="162" y="25"/>
                    <a:pt x="162" y="25"/>
                    <a:pt x="162" y="25"/>
                  </a:cubicBezTo>
                  <a:cubicBezTo>
                    <a:pt x="140" y="38"/>
                    <a:pt x="140" y="38"/>
                    <a:pt x="140" y="38"/>
                  </a:cubicBezTo>
                  <a:cubicBezTo>
                    <a:pt x="110" y="21"/>
                    <a:pt x="110" y="21"/>
                    <a:pt x="110" y="21"/>
                  </a:cubicBezTo>
                  <a:cubicBezTo>
                    <a:pt x="104" y="18"/>
                    <a:pt x="96" y="18"/>
                    <a:pt x="88" y="23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61"/>
                    <a:pt x="92" y="61"/>
                    <a:pt x="92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9" y="2"/>
                    <a:pt x="93" y="0"/>
                    <a:pt x="101" y="0"/>
                  </a:cubicBezTo>
                  <a:cubicBezTo>
                    <a:pt x="118" y="1"/>
                    <a:pt x="130" y="7"/>
                    <a:pt x="132" y="8"/>
                  </a:cubicBezTo>
                  <a:cubicBezTo>
                    <a:pt x="132" y="8"/>
                    <a:pt x="132" y="8"/>
                    <a:pt x="132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5446" name="Freeform 116"/>
            <p:cNvSpPr>
              <a:spLocks noChangeAspect="1"/>
            </p:cNvSpPr>
            <p:nvPr/>
          </p:nvSpPr>
          <p:spPr bwMode="auto">
            <a:xfrm>
              <a:off x="3966" y="1507"/>
              <a:ext cx="171" cy="154"/>
            </a:xfrm>
            <a:custGeom>
              <a:avLst/>
              <a:gdLst>
                <a:gd name="T0" fmla="*/ 1958 w 105"/>
                <a:gd name="T1" fmla="*/ 791 h 94"/>
                <a:gd name="T2" fmla="*/ 1958 w 105"/>
                <a:gd name="T3" fmla="*/ 1817 h 94"/>
                <a:gd name="T4" fmla="*/ 239 w 105"/>
                <a:gd name="T5" fmla="*/ 1817 h 94"/>
                <a:gd name="T6" fmla="*/ 239 w 105"/>
                <a:gd name="T7" fmla="*/ 1514 h 94"/>
                <a:gd name="T8" fmla="*/ 1033 w 105"/>
                <a:gd name="T9" fmla="*/ 1514 h 94"/>
                <a:gd name="T10" fmla="*/ 324 w 105"/>
                <a:gd name="T11" fmla="*/ 1088 h 94"/>
                <a:gd name="T12" fmla="*/ 0 w 105"/>
                <a:gd name="T13" fmla="*/ 668 h 94"/>
                <a:gd name="T14" fmla="*/ 261 w 105"/>
                <a:gd name="T15" fmla="*/ 331 h 94"/>
                <a:gd name="T16" fmla="*/ 803 w 105"/>
                <a:gd name="T17" fmla="*/ 0 h 94"/>
                <a:gd name="T18" fmla="*/ 1223 w 105"/>
                <a:gd name="T19" fmla="*/ 247 h 94"/>
                <a:gd name="T20" fmla="*/ 674 w 105"/>
                <a:gd name="T21" fmla="*/ 606 h 94"/>
                <a:gd name="T22" fmla="*/ 730 w 105"/>
                <a:gd name="T23" fmla="*/ 827 h 94"/>
                <a:gd name="T24" fmla="*/ 1435 w 105"/>
                <a:gd name="T25" fmla="*/ 1253 h 94"/>
                <a:gd name="T26" fmla="*/ 1435 w 105"/>
                <a:gd name="T27" fmla="*/ 791 h 94"/>
                <a:gd name="T28" fmla="*/ 1958 w 105"/>
                <a:gd name="T29" fmla="*/ 791 h 94"/>
                <a:gd name="T30" fmla="*/ 1958 w 105"/>
                <a:gd name="T31" fmla="*/ 791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4"/>
                <a:gd name="T50" fmla="*/ 105 w 105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4">
                  <a:moveTo>
                    <a:pt x="105" y="41"/>
                  </a:moveTo>
                  <a:cubicBezTo>
                    <a:pt x="105" y="94"/>
                    <a:pt x="105" y="94"/>
                    <a:pt x="105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55" y="78"/>
                    <a:pt x="55" y="78"/>
                    <a:pt x="55" y="78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3" y="48"/>
                    <a:pt x="0" y="40"/>
                    <a:pt x="0" y="35"/>
                  </a:cubicBezTo>
                  <a:cubicBezTo>
                    <a:pt x="1" y="25"/>
                    <a:pt x="11" y="19"/>
                    <a:pt x="14" y="1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6" y="13"/>
                    <a:pt x="66" y="13"/>
                    <a:pt x="66" y="13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0" y="34"/>
                    <a:pt x="31" y="38"/>
                    <a:pt x="39" y="43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41"/>
                    <a:pt x="77" y="41"/>
                    <a:pt x="77" y="41"/>
                  </a:cubicBezTo>
                  <a:cubicBezTo>
                    <a:pt x="105" y="41"/>
                    <a:pt x="105" y="41"/>
                    <a:pt x="105" y="41"/>
                  </a:cubicBezTo>
                  <a:cubicBezTo>
                    <a:pt x="105" y="41"/>
                    <a:pt x="105" y="41"/>
                    <a:pt x="105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  <p:grpSp>
        <p:nvGrpSpPr>
          <p:cNvPr id="15369" name="Group 81"/>
          <p:cNvGrpSpPr>
            <a:grpSpLocks noChangeAspect="1"/>
          </p:cNvGrpSpPr>
          <p:nvPr/>
        </p:nvGrpSpPr>
        <p:grpSpPr bwMode="auto">
          <a:xfrm>
            <a:off x="5364163" y="2205038"/>
            <a:ext cx="720725" cy="557212"/>
            <a:chOff x="3541" y="1317"/>
            <a:chExt cx="747" cy="546"/>
          </a:xfrm>
        </p:grpSpPr>
        <p:sp>
          <p:nvSpPr>
            <p:cNvPr id="15413" name="AutoShape 82"/>
            <p:cNvSpPr>
              <a:spLocks noChangeAspect="1" noChangeArrowheads="1" noTextEdit="1"/>
            </p:cNvSpPr>
            <p:nvPr/>
          </p:nvSpPr>
          <p:spPr bwMode="auto">
            <a:xfrm>
              <a:off x="3574" y="1337"/>
              <a:ext cx="681" cy="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414" name="Freeform 83"/>
            <p:cNvSpPr>
              <a:spLocks noChangeAspect="1"/>
            </p:cNvSpPr>
            <p:nvPr/>
          </p:nvSpPr>
          <p:spPr bwMode="auto">
            <a:xfrm>
              <a:off x="3574" y="1525"/>
              <a:ext cx="679" cy="338"/>
            </a:xfrm>
            <a:custGeom>
              <a:avLst/>
              <a:gdLst>
                <a:gd name="T0" fmla="*/ 6726 w 416"/>
                <a:gd name="T1" fmla="*/ 1594 h 207"/>
                <a:gd name="T2" fmla="*/ 1170 w 416"/>
                <a:gd name="T3" fmla="*/ 1594 h 207"/>
                <a:gd name="T4" fmla="*/ 21 w 416"/>
                <a:gd name="T5" fmla="*/ 21 h 207"/>
                <a:gd name="T6" fmla="*/ 0 w 416"/>
                <a:gd name="T7" fmla="*/ 21 h 207"/>
                <a:gd name="T8" fmla="*/ 0 w 416"/>
                <a:gd name="T9" fmla="*/ 1520 h 207"/>
                <a:gd name="T10" fmla="*/ 21 w 416"/>
                <a:gd name="T11" fmla="*/ 1520 h 207"/>
                <a:gd name="T12" fmla="*/ 1170 w 416"/>
                <a:gd name="T13" fmla="*/ 3029 h 207"/>
                <a:gd name="T14" fmla="*/ 6726 w 416"/>
                <a:gd name="T15" fmla="*/ 3029 h 207"/>
                <a:gd name="T16" fmla="*/ 7862 w 416"/>
                <a:gd name="T17" fmla="*/ 1520 h 207"/>
                <a:gd name="T18" fmla="*/ 7862 w 416"/>
                <a:gd name="T19" fmla="*/ 1520 h 207"/>
                <a:gd name="T20" fmla="*/ 7862 w 416"/>
                <a:gd name="T21" fmla="*/ 0 h 207"/>
                <a:gd name="T22" fmla="*/ 6726 w 416"/>
                <a:gd name="T23" fmla="*/ 1594 h 20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16"/>
                <a:gd name="T37" fmla="*/ 0 h 207"/>
                <a:gd name="T38" fmla="*/ 416 w 416"/>
                <a:gd name="T39" fmla="*/ 207 h 20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16" h="207">
                  <a:moveTo>
                    <a:pt x="356" y="84"/>
                  </a:moveTo>
                  <a:cubicBezTo>
                    <a:pt x="275" y="131"/>
                    <a:pt x="143" y="131"/>
                    <a:pt x="62" y="84"/>
                  </a:cubicBezTo>
                  <a:cubicBezTo>
                    <a:pt x="18" y="59"/>
                    <a:pt x="1" y="33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3" y="109"/>
                    <a:pt x="23" y="138"/>
                    <a:pt x="62" y="160"/>
                  </a:cubicBezTo>
                  <a:cubicBezTo>
                    <a:pt x="143" y="207"/>
                    <a:pt x="275" y="207"/>
                    <a:pt x="356" y="160"/>
                  </a:cubicBezTo>
                  <a:cubicBezTo>
                    <a:pt x="394" y="138"/>
                    <a:pt x="414" y="109"/>
                    <a:pt x="416" y="80"/>
                  </a:cubicBezTo>
                  <a:cubicBezTo>
                    <a:pt x="416" y="80"/>
                    <a:pt x="416" y="80"/>
                    <a:pt x="416" y="80"/>
                  </a:cubicBezTo>
                  <a:cubicBezTo>
                    <a:pt x="416" y="0"/>
                    <a:pt x="416" y="0"/>
                    <a:pt x="416" y="0"/>
                  </a:cubicBezTo>
                  <a:cubicBezTo>
                    <a:pt x="416" y="31"/>
                    <a:pt x="396" y="61"/>
                    <a:pt x="356" y="84"/>
                  </a:cubicBezTo>
                  <a:close/>
                </a:path>
              </a:pathLst>
            </a:custGeom>
            <a:solidFill>
              <a:srgbClr val="113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5415" name="Freeform 84"/>
            <p:cNvSpPr>
              <a:spLocks noChangeAspect="1"/>
            </p:cNvSpPr>
            <p:nvPr/>
          </p:nvSpPr>
          <p:spPr bwMode="auto">
            <a:xfrm>
              <a:off x="3541" y="1317"/>
              <a:ext cx="747" cy="432"/>
            </a:xfrm>
            <a:custGeom>
              <a:avLst/>
              <a:gdLst>
                <a:gd name="T0" fmla="*/ 7153 w 457"/>
                <a:gd name="T1" fmla="*/ 902 h 264"/>
                <a:gd name="T2" fmla="*/ 7176 w 457"/>
                <a:gd name="T3" fmla="*/ 4166 h 264"/>
                <a:gd name="T4" fmla="*/ 1563 w 457"/>
                <a:gd name="T5" fmla="*/ 4166 h 264"/>
                <a:gd name="T6" fmla="*/ 1541 w 457"/>
                <a:gd name="T7" fmla="*/ 902 h 264"/>
                <a:gd name="T8" fmla="*/ 7153 w 457"/>
                <a:gd name="T9" fmla="*/ 902 h 2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7"/>
                <a:gd name="T16" fmla="*/ 0 h 264"/>
                <a:gd name="T17" fmla="*/ 457 w 457"/>
                <a:gd name="T18" fmla="*/ 264 h 2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7" h="264">
                  <a:moveTo>
                    <a:pt x="375" y="47"/>
                  </a:moveTo>
                  <a:cubicBezTo>
                    <a:pt x="456" y="94"/>
                    <a:pt x="457" y="170"/>
                    <a:pt x="376" y="217"/>
                  </a:cubicBezTo>
                  <a:cubicBezTo>
                    <a:pt x="295" y="264"/>
                    <a:pt x="163" y="264"/>
                    <a:pt x="82" y="217"/>
                  </a:cubicBezTo>
                  <a:cubicBezTo>
                    <a:pt x="0" y="170"/>
                    <a:pt x="0" y="94"/>
                    <a:pt x="81" y="47"/>
                  </a:cubicBezTo>
                  <a:cubicBezTo>
                    <a:pt x="162" y="0"/>
                    <a:pt x="293" y="0"/>
                    <a:pt x="375" y="47"/>
                  </a:cubicBezTo>
                </a:path>
              </a:pathLst>
            </a:custGeom>
            <a:solidFill>
              <a:srgbClr val="4A6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5416" name="Freeform 85"/>
            <p:cNvSpPr>
              <a:spLocks noChangeAspect="1" noEditPoints="1"/>
            </p:cNvSpPr>
            <p:nvPr/>
          </p:nvSpPr>
          <p:spPr bwMode="auto">
            <a:xfrm>
              <a:off x="3788" y="1751"/>
              <a:ext cx="39" cy="53"/>
            </a:xfrm>
            <a:custGeom>
              <a:avLst/>
              <a:gdLst>
                <a:gd name="T0" fmla="*/ 124 w 24"/>
                <a:gd name="T1" fmla="*/ 88 h 33"/>
                <a:gd name="T2" fmla="*/ 124 w 24"/>
                <a:gd name="T3" fmla="*/ 233 h 33"/>
                <a:gd name="T4" fmla="*/ 180 w 24"/>
                <a:gd name="T5" fmla="*/ 233 h 33"/>
                <a:gd name="T6" fmla="*/ 236 w 24"/>
                <a:gd name="T7" fmla="*/ 226 h 33"/>
                <a:gd name="T8" fmla="*/ 257 w 24"/>
                <a:gd name="T9" fmla="*/ 173 h 33"/>
                <a:gd name="T10" fmla="*/ 180 w 24"/>
                <a:gd name="T11" fmla="*/ 88 h 33"/>
                <a:gd name="T12" fmla="*/ 124 w 24"/>
                <a:gd name="T13" fmla="*/ 88 h 33"/>
                <a:gd name="T14" fmla="*/ 0 w 24"/>
                <a:gd name="T15" fmla="*/ 567 h 33"/>
                <a:gd name="T16" fmla="*/ 0 w 24"/>
                <a:gd name="T17" fmla="*/ 0 h 33"/>
                <a:gd name="T18" fmla="*/ 232 w 24"/>
                <a:gd name="T19" fmla="*/ 0 h 33"/>
                <a:gd name="T20" fmla="*/ 349 w 24"/>
                <a:gd name="T21" fmla="*/ 34 h 33"/>
                <a:gd name="T22" fmla="*/ 413 w 24"/>
                <a:gd name="T23" fmla="*/ 141 h 33"/>
                <a:gd name="T24" fmla="*/ 270 w 24"/>
                <a:gd name="T25" fmla="*/ 286 h 33"/>
                <a:gd name="T26" fmla="*/ 270 w 24"/>
                <a:gd name="T27" fmla="*/ 286 h 33"/>
                <a:gd name="T28" fmla="*/ 349 w 24"/>
                <a:gd name="T29" fmla="*/ 331 h 33"/>
                <a:gd name="T30" fmla="*/ 377 w 24"/>
                <a:gd name="T31" fmla="*/ 374 h 33"/>
                <a:gd name="T32" fmla="*/ 439 w 24"/>
                <a:gd name="T33" fmla="*/ 567 h 33"/>
                <a:gd name="T34" fmla="*/ 270 w 24"/>
                <a:gd name="T35" fmla="*/ 567 h 33"/>
                <a:gd name="T36" fmla="*/ 236 w 24"/>
                <a:gd name="T37" fmla="*/ 418 h 33"/>
                <a:gd name="T38" fmla="*/ 201 w 24"/>
                <a:gd name="T39" fmla="*/ 340 h 33"/>
                <a:gd name="T40" fmla="*/ 124 w 24"/>
                <a:gd name="T41" fmla="*/ 340 h 33"/>
                <a:gd name="T42" fmla="*/ 124 w 24"/>
                <a:gd name="T43" fmla="*/ 567 h 33"/>
                <a:gd name="T44" fmla="*/ 0 w 24"/>
                <a:gd name="T45" fmla="*/ 567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"/>
                <a:gd name="T70" fmla="*/ 0 h 33"/>
                <a:gd name="T71" fmla="*/ 24 w 24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" h="33">
                  <a:moveTo>
                    <a:pt x="7" y="5"/>
                  </a:moveTo>
                  <a:cubicBezTo>
                    <a:pt x="7" y="14"/>
                    <a:pt x="7" y="14"/>
                    <a:pt x="7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2" y="14"/>
                    <a:pt x="13" y="13"/>
                  </a:cubicBezTo>
                  <a:cubicBezTo>
                    <a:pt x="14" y="12"/>
                    <a:pt x="14" y="11"/>
                    <a:pt x="14" y="10"/>
                  </a:cubicBezTo>
                  <a:cubicBezTo>
                    <a:pt x="14" y="7"/>
                    <a:pt x="13" y="5"/>
                    <a:pt x="10" y="5"/>
                  </a:cubicBezTo>
                  <a:cubicBezTo>
                    <a:pt x="7" y="5"/>
                    <a:pt x="7" y="5"/>
                    <a:pt x="7" y="5"/>
                  </a:cubicBezTo>
                  <a:close/>
                  <a:moveTo>
                    <a:pt x="0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7" y="0"/>
                    <a:pt x="19" y="2"/>
                  </a:cubicBezTo>
                  <a:cubicBezTo>
                    <a:pt x="21" y="3"/>
                    <a:pt x="22" y="5"/>
                    <a:pt x="22" y="8"/>
                  </a:cubicBezTo>
                  <a:cubicBezTo>
                    <a:pt x="22" y="13"/>
                    <a:pt x="20" y="16"/>
                    <a:pt x="15" y="17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7" y="17"/>
                    <a:pt x="18" y="17"/>
                    <a:pt x="19" y="19"/>
                  </a:cubicBezTo>
                  <a:cubicBezTo>
                    <a:pt x="19" y="19"/>
                    <a:pt x="20" y="20"/>
                    <a:pt x="20" y="2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2" y="22"/>
                    <a:pt x="11" y="21"/>
                    <a:pt x="11" y="20"/>
                  </a:cubicBezTo>
                  <a:cubicBezTo>
                    <a:pt x="10" y="20"/>
                    <a:pt x="9" y="20"/>
                    <a:pt x="7" y="20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0" y="33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5417" name="Freeform 86"/>
            <p:cNvSpPr>
              <a:spLocks noChangeAspect="1" noEditPoints="1"/>
            </p:cNvSpPr>
            <p:nvPr/>
          </p:nvSpPr>
          <p:spPr bwMode="auto">
            <a:xfrm>
              <a:off x="3832" y="1749"/>
              <a:ext cx="47" cy="57"/>
            </a:xfrm>
            <a:custGeom>
              <a:avLst/>
              <a:gdLst>
                <a:gd name="T0" fmla="*/ 144 w 29"/>
                <a:gd name="T1" fmla="*/ 324 h 35"/>
                <a:gd name="T2" fmla="*/ 254 w 29"/>
                <a:gd name="T3" fmla="*/ 541 h 35"/>
                <a:gd name="T4" fmla="*/ 357 w 29"/>
                <a:gd name="T5" fmla="*/ 324 h 35"/>
                <a:gd name="T6" fmla="*/ 254 w 29"/>
                <a:gd name="T7" fmla="*/ 111 h 35"/>
                <a:gd name="T8" fmla="*/ 144 w 29"/>
                <a:gd name="T9" fmla="*/ 324 h 35"/>
                <a:gd name="T10" fmla="*/ 0 w 29"/>
                <a:gd name="T11" fmla="*/ 324 h 35"/>
                <a:gd name="T12" fmla="*/ 55 w 29"/>
                <a:gd name="T13" fmla="*/ 90 h 35"/>
                <a:gd name="T14" fmla="*/ 254 w 29"/>
                <a:gd name="T15" fmla="*/ 0 h 35"/>
                <a:gd name="T16" fmla="*/ 454 w 29"/>
                <a:gd name="T17" fmla="*/ 90 h 35"/>
                <a:gd name="T18" fmla="*/ 523 w 29"/>
                <a:gd name="T19" fmla="*/ 324 h 35"/>
                <a:gd name="T20" fmla="*/ 454 w 29"/>
                <a:gd name="T21" fmla="*/ 562 h 35"/>
                <a:gd name="T22" fmla="*/ 254 w 29"/>
                <a:gd name="T23" fmla="*/ 653 h 35"/>
                <a:gd name="T24" fmla="*/ 55 w 29"/>
                <a:gd name="T25" fmla="*/ 541 h 35"/>
                <a:gd name="T26" fmla="*/ 0 w 29"/>
                <a:gd name="T27" fmla="*/ 324 h 3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9"/>
                <a:gd name="T43" fmla="*/ 0 h 35"/>
                <a:gd name="T44" fmla="*/ 29 w 29"/>
                <a:gd name="T45" fmla="*/ 35 h 3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9" h="35">
                  <a:moveTo>
                    <a:pt x="8" y="17"/>
                  </a:moveTo>
                  <a:cubicBezTo>
                    <a:pt x="8" y="25"/>
                    <a:pt x="10" y="29"/>
                    <a:pt x="14" y="29"/>
                  </a:cubicBezTo>
                  <a:cubicBezTo>
                    <a:pt x="18" y="29"/>
                    <a:pt x="20" y="25"/>
                    <a:pt x="20" y="17"/>
                  </a:cubicBezTo>
                  <a:cubicBezTo>
                    <a:pt x="20" y="10"/>
                    <a:pt x="18" y="6"/>
                    <a:pt x="14" y="6"/>
                  </a:cubicBezTo>
                  <a:cubicBezTo>
                    <a:pt x="10" y="6"/>
                    <a:pt x="8" y="10"/>
                    <a:pt x="8" y="17"/>
                  </a:cubicBezTo>
                  <a:close/>
                  <a:moveTo>
                    <a:pt x="0" y="17"/>
                  </a:moveTo>
                  <a:cubicBezTo>
                    <a:pt x="0" y="12"/>
                    <a:pt x="1" y="8"/>
                    <a:pt x="3" y="5"/>
                  </a:cubicBezTo>
                  <a:cubicBezTo>
                    <a:pt x="6" y="2"/>
                    <a:pt x="10" y="0"/>
                    <a:pt x="14" y="0"/>
                  </a:cubicBezTo>
                  <a:cubicBezTo>
                    <a:pt x="19" y="0"/>
                    <a:pt x="23" y="2"/>
                    <a:pt x="25" y="5"/>
                  </a:cubicBezTo>
                  <a:cubicBezTo>
                    <a:pt x="27" y="8"/>
                    <a:pt x="29" y="12"/>
                    <a:pt x="29" y="17"/>
                  </a:cubicBezTo>
                  <a:cubicBezTo>
                    <a:pt x="29" y="22"/>
                    <a:pt x="27" y="26"/>
                    <a:pt x="25" y="30"/>
                  </a:cubicBezTo>
                  <a:cubicBezTo>
                    <a:pt x="23" y="33"/>
                    <a:pt x="19" y="35"/>
                    <a:pt x="14" y="35"/>
                  </a:cubicBezTo>
                  <a:cubicBezTo>
                    <a:pt x="10" y="35"/>
                    <a:pt x="6" y="33"/>
                    <a:pt x="3" y="29"/>
                  </a:cubicBezTo>
                  <a:cubicBezTo>
                    <a:pt x="1" y="26"/>
                    <a:pt x="0" y="22"/>
                    <a:pt x="0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5418" name="Freeform 87"/>
            <p:cNvSpPr>
              <a:spLocks noChangeAspect="1"/>
            </p:cNvSpPr>
            <p:nvPr/>
          </p:nvSpPr>
          <p:spPr bwMode="auto">
            <a:xfrm>
              <a:off x="3888" y="1751"/>
              <a:ext cx="39" cy="55"/>
            </a:xfrm>
            <a:custGeom>
              <a:avLst/>
              <a:gdLst>
                <a:gd name="T0" fmla="*/ 0 w 24"/>
                <a:gd name="T1" fmla="*/ 377 h 34"/>
                <a:gd name="T2" fmla="*/ 0 w 24"/>
                <a:gd name="T3" fmla="*/ 0 h 34"/>
                <a:gd name="T4" fmla="*/ 124 w 24"/>
                <a:gd name="T5" fmla="*/ 0 h 34"/>
                <a:gd name="T6" fmla="*/ 124 w 24"/>
                <a:gd name="T7" fmla="*/ 398 h 34"/>
                <a:gd name="T8" fmla="*/ 232 w 24"/>
                <a:gd name="T9" fmla="*/ 500 h 34"/>
                <a:gd name="T10" fmla="*/ 293 w 24"/>
                <a:gd name="T11" fmla="*/ 398 h 34"/>
                <a:gd name="T12" fmla="*/ 293 w 24"/>
                <a:gd name="T13" fmla="*/ 0 h 34"/>
                <a:gd name="T14" fmla="*/ 439 w 24"/>
                <a:gd name="T15" fmla="*/ 0 h 34"/>
                <a:gd name="T16" fmla="*/ 439 w 24"/>
                <a:gd name="T17" fmla="*/ 377 h 34"/>
                <a:gd name="T18" fmla="*/ 383 w 24"/>
                <a:gd name="T19" fmla="*/ 542 h 34"/>
                <a:gd name="T20" fmla="*/ 232 w 24"/>
                <a:gd name="T21" fmla="*/ 610 h 34"/>
                <a:gd name="T22" fmla="*/ 55 w 24"/>
                <a:gd name="T23" fmla="*/ 542 h 34"/>
                <a:gd name="T24" fmla="*/ 0 w 24"/>
                <a:gd name="T25" fmla="*/ 377 h 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"/>
                <a:gd name="T40" fmla="*/ 0 h 34"/>
                <a:gd name="T41" fmla="*/ 24 w 24"/>
                <a:gd name="T42" fmla="*/ 34 h 3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" h="34">
                  <a:moveTo>
                    <a:pt x="0" y="2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6"/>
                    <a:pt x="9" y="28"/>
                    <a:pt x="12" y="28"/>
                  </a:cubicBezTo>
                  <a:cubicBezTo>
                    <a:pt x="15" y="28"/>
                    <a:pt x="16" y="26"/>
                    <a:pt x="16" y="22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5"/>
                    <a:pt x="23" y="28"/>
                    <a:pt x="21" y="30"/>
                  </a:cubicBezTo>
                  <a:cubicBezTo>
                    <a:pt x="19" y="33"/>
                    <a:pt x="16" y="34"/>
                    <a:pt x="12" y="34"/>
                  </a:cubicBezTo>
                  <a:cubicBezTo>
                    <a:pt x="8" y="34"/>
                    <a:pt x="5" y="33"/>
                    <a:pt x="3" y="30"/>
                  </a:cubicBezTo>
                  <a:cubicBezTo>
                    <a:pt x="1" y="28"/>
                    <a:pt x="0" y="25"/>
                    <a:pt x="0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5419" name="Freeform 88"/>
            <p:cNvSpPr>
              <a:spLocks noChangeAspect="1"/>
            </p:cNvSpPr>
            <p:nvPr/>
          </p:nvSpPr>
          <p:spPr bwMode="auto">
            <a:xfrm>
              <a:off x="3933" y="1751"/>
              <a:ext cx="36" cy="53"/>
            </a:xfrm>
            <a:custGeom>
              <a:avLst/>
              <a:gdLst>
                <a:gd name="T0" fmla="*/ 12 w 36"/>
                <a:gd name="T1" fmla="*/ 53 h 53"/>
                <a:gd name="T2" fmla="*/ 12 w 36"/>
                <a:gd name="T3" fmla="*/ 9 h 53"/>
                <a:gd name="T4" fmla="*/ 0 w 36"/>
                <a:gd name="T5" fmla="*/ 9 h 53"/>
                <a:gd name="T6" fmla="*/ 0 w 36"/>
                <a:gd name="T7" fmla="*/ 0 h 53"/>
                <a:gd name="T8" fmla="*/ 36 w 36"/>
                <a:gd name="T9" fmla="*/ 0 h 53"/>
                <a:gd name="T10" fmla="*/ 36 w 36"/>
                <a:gd name="T11" fmla="*/ 9 h 53"/>
                <a:gd name="T12" fmla="*/ 25 w 36"/>
                <a:gd name="T13" fmla="*/ 9 h 53"/>
                <a:gd name="T14" fmla="*/ 25 w 36"/>
                <a:gd name="T15" fmla="*/ 53 h 53"/>
                <a:gd name="T16" fmla="*/ 12 w 36"/>
                <a:gd name="T17" fmla="*/ 53 h 53"/>
                <a:gd name="T18" fmla="*/ 12 w 36"/>
                <a:gd name="T19" fmla="*/ 53 h 5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6"/>
                <a:gd name="T31" fmla="*/ 0 h 53"/>
                <a:gd name="T32" fmla="*/ 36 w 36"/>
                <a:gd name="T33" fmla="*/ 53 h 5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6" h="53">
                  <a:moveTo>
                    <a:pt x="12" y="53"/>
                  </a:moveTo>
                  <a:lnTo>
                    <a:pt x="12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9"/>
                  </a:lnTo>
                  <a:lnTo>
                    <a:pt x="25" y="9"/>
                  </a:lnTo>
                  <a:lnTo>
                    <a:pt x="25" y="53"/>
                  </a:lnTo>
                  <a:lnTo>
                    <a:pt x="12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5420" name="Freeform 89"/>
            <p:cNvSpPr>
              <a:spLocks noChangeAspect="1"/>
            </p:cNvSpPr>
            <p:nvPr/>
          </p:nvSpPr>
          <p:spPr bwMode="auto">
            <a:xfrm>
              <a:off x="3976" y="1751"/>
              <a:ext cx="32" cy="53"/>
            </a:xfrm>
            <a:custGeom>
              <a:avLst/>
              <a:gdLst>
                <a:gd name="T0" fmla="*/ 0 w 32"/>
                <a:gd name="T1" fmla="*/ 53 h 53"/>
                <a:gd name="T2" fmla="*/ 0 w 32"/>
                <a:gd name="T3" fmla="*/ 0 h 53"/>
                <a:gd name="T4" fmla="*/ 32 w 32"/>
                <a:gd name="T5" fmla="*/ 0 h 53"/>
                <a:gd name="T6" fmla="*/ 32 w 32"/>
                <a:gd name="T7" fmla="*/ 9 h 53"/>
                <a:gd name="T8" fmla="*/ 13 w 32"/>
                <a:gd name="T9" fmla="*/ 9 h 53"/>
                <a:gd name="T10" fmla="*/ 13 w 32"/>
                <a:gd name="T11" fmla="*/ 21 h 53"/>
                <a:gd name="T12" fmla="*/ 31 w 32"/>
                <a:gd name="T13" fmla="*/ 21 h 53"/>
                <a:gd name="T14" fmla="*/ 31 w 32"/>
                <a:gd name="T15" fmla="*/ 31 h 53"/>
                <a:gd name="T16" fmla="*/ 13 w 32"/>
                <a:gd name="T17" fmla="*/ 31 h 53"/>
                <a:gd name="T18" fmla="*/ 13 w 32"/>
                <a:gd name="T19" fmla="*/ 44 h 53"/>
                <a:gd name="T20" fmla="*/ 32 w 32"/>
                <a:gd name="T21" fmla="*/ 44 h 53"/>
                <a:gd name="T22" fmla="*/ 32 w 32"/>
                <a:gd name="T23" fmla="*/ 53 h 53"/>
                <a:gd name="T24" fmla="*/ 0 w 32"/>
                <a:gd name="T25" fmla="*/ 53 h 53"/>
                <a:gd name="T26" fmla="*/ 0 w 32"/>
                <a:gd name="T27" fmla="*/ 53 h 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2"/>
                <a:gd name="T43" fmla="*/ 0 h 53"/>
                <a:gd name="T44" fmla="*/ 32 w 32"/>
                <a:gd name="T45" fmla="*/ 53 h 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2" h="53">
                  <a:moveTo>
                    <a:pt x="0" y="53"/>
                  </a:moveTo>
                  <a:lnTo>
                    <a:pt x="0" y="0"/>
                  </a:lnTo>
                  <a:lnTo>
                    <a:pt x="32" y="0"/>
                  </a:lnTo>
                  <a:lnTo>
                    <a:pt x="32" y="9"/>
                  </a:lnTo>
                  <a:lnTo>
                    <a:pt x="13" y="9"/>
                  </a:lnTo>
                  <a:lnTo>
                    <a:pt x="13" y="21"/>
                  </a:lnTo>
                  <a:lnTo>
                    <a:pt x="31" y="21"/>
                  </a:lnTo>
                  <a:lnTo>
                    <a:pt x="31" y="31"/>
                  </a:lnTo>
                  <a:lnTo>
                    <a:pt x="13" y="31"/>
                  </a:lnTo>
                  <a:lnTo>
                    <a:pt x="13" y="44"/>
                  </a:lnTo>
                  <a:lnTo>
                    <a:pt x="32" y="44"/>
                  </a:lnTo>
                  <a:lnTo>
                    <a:pt x="32" y="5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5421" name="Freeform 90"/>
            <p:cNvSpPr>
              <a:spLocks noChangeAspect="1" noEditPoints="1"/>
            </p:cNvSpPr>
            <p:nvPr/>
          </p:nvSpPr>
          <p:spPr bwMode="auto">
            <a:xfrm>
              <a:off x="4017" y="1751"/>
              <a:ext cx="39" cy="53"/>
            </a:xfrm>
            <a:custGeom>
              <a:avLst/>
              <a:gdLst>
                <a:gd name="T0" fmla="*/ 145 w 24"/>
                <a:gd name="T1" fmla="*/ 88 h 33"/>
                <a:gd name="T2" fmla="*/ 145 w 24"/>
                <a:gd name="T3" fmla="*/ 233 h 33"/>
                <a:gd name="T4" fmla="*/ 180 w 24"/>
                <a:gd name="T5" fmla="*/ 233 h 33"/>
                <a:gd name="T6" fmla="*/ 236 w 24"/>
                <a:gd name="T7" fmla="*/ 226 h 33"/>
                <a:gd name="T8" fmla="*/ 270 w 24"/>
                <a:gd name="T9" fmla="*/ 173 h 33"/>
                <a:gd name="T10" fmla="*/ 180 w 24"/>
                <a:gd name="T11" fmla="*/ 88 h 33"/>
                <a:gd name="T12" fmla="*/ 145 w 24"/>
                <a:gd name="T13" fmla="*/ 88 h 33"/>
                <a:gd name="T14" fmla="*/ 0 w 24"/>
                <a:gd name="T15" fmla="*/ 567 h 33"/>
                <a:gd name="T16" fmla="*/ 0 w 24"/>
                <a:gd name="T17" fmla="*/ 0 h 33"/>
                <a:gd name="T18" fmla="*/ 232 w 24"/>
                <a:gd name="T19" fmla="*/ 0 h 33"/>
                <a:gd name="T20" fmla="*/ 377 w 24"/>
                <a:gd name="T21" fmla="*/ 34 h 33"/>
                <a:gd name="T22" fmla="*/ 418 w 24"/>
                <a:gd name="T23" fmla="*/ 141 h 33"/>
                <a:gd name="T24" fmla="*/ 293 w 24"/>
                <a:gd name="T25" fmla="*/ 286 h 33"/>
                <a:gd name="T26" fmla="*/ 293 w 24"/>
                <a:gd name="T27" fmla="*/ 286 h 33"/>
                <a:gd name="T28" fmla="*/ 349 w 24"/>
                <a:gd name="T29" fmla="*/ 331 h 33"/>
                <a:gd name="T30" fmla="*/ 383 w 24"/>
                <a:gd name="T31" fmla="*/ 374 h 33"/>
                <a:gd name="T32" fmla="*/ 439 w 24"/>
                <a:gd name="T33" fmla="*/ 567 h 33"/>
                <a:gd name="T34" fmla="*/ 293 w 24"/>
                <a:gd name="T35" fmla="*/ 567 h 33"/>
                <a:gd name="T36" fmla="*/ 236 w 24"/>
                <a:gd name="T37" fmla="*/ 418 h 33"/>
                <a:gd name="T38" fmla="*/ 201 w 24"/>
                <a:gd name="T39" fmla="*/ 340 h 33"/>
                <a:gd name="T40" fmla="*/ 145 w 24"/>
                <a:gd name="T41" fmla="*/ 340 h 33"/>
                <a:gd name="T42" fmla="*/ 145 w 24"/>
                <a:gd name="T43" fmla="*/ 567 h 33"/>
                <a:gd name="T44" fmla="*/ 0 w 24"/>
                <a:gd name="T45" fmla="*/ 567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"/>
                <a:gd name="T70" fmla="*/ 0 h 33"/>
                <a:gd name="T71" fmla="*/ 24 w 24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" h="33">
                  <a:moveTo>
                    <a:pt x="8" y="5"/>
                  </a:moveTo>
                  <a:cubicBezTo>
                    <a:pt x="8" y="14"/>
                    <a:pt x="8" y="14"/>
                    <a:pt x="8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3" y="14"/>
                    <a:pt x="13" y="13"/>
                  </a:cubicBezTo>
                  <a:cubicBezTo>
                    <a:pt x="14" y="12"/>
                    <a:pt x="15" y="11"/>
                    <a:pt x="15" y="10"/>
                  </a:cubicBezTo>
                  <a:cubicBezTo>
                    <a:pt x="15" y="7"/>
                    <a:pt x="13" y="5"/>
                    <a:pt x="10" y="5"/>
                  </a:cubicBezTo>
                  <a:cubicBezTo>
                    <a:pt x="8" y="5"/>
                    <a:pt x="8" y="5"/>
                    <a:pt x="8" y="5"/>
                  </a:cubicBezTo>
                  <a:close/>
                  <a:moveTo>
                    <a:pt x="0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8" y="0"/>
                    <a:pt x="20" y="2"/>
                  </a:cubicBezTo>
                  <a:cubicBezTo>
                    <a:pt x="22" y="3"/>
                    <a:pt x="23" y="5"/>
                    <a:pt x="23" y="8"/>
                  </a:cubicBezTo>
                  <a:cubicBezTo>
                    <a:pt x="23" y="13"/>
                    <a:pt x="20" y="16"/>
                    <a:pt x="16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7" y="17"/>
                    <a:pt x="18" y="17"/>
                    <a:pt x="19" y="19"/>
                  </a:cubicBezTo>
                  <a:cubicBezTo>
                    <a:pt x="20" y="19"/>
                    <a:pt x="20" y="20"/>
                    <a:pt x="21" y="2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2"/>
                    <a:pt x="12" y="21"/>
                    <a:pt x="11" y="20"/>
                  </a:cubicBezTo>
                  <a:cubicBezTo>
                    <a:pt x="11" y="20"/>
                    <a:pt x="10" y="20"/>
                    <a:pt x="8" y="20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0" y="33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5422" name="Freeform 91"/>
            <p:cNvSpPr>
              <a:spLocks noChangeAspect="1"/>
            </p:cNvSpPr>
            <p:nvPr/>
          </p:nvSpPr>
          <p:spPr bwMode="auto">
            <a:xfrm>
              <a:off x="3884" y="1409"/>
              <a:ext cx="265" cy="98"/>
            </a:xfrm>
            <a:custGeom>
              <a:avLst/>
              <a:gdLst>
                <a:gd name="T0" fmla="*/ 573 w 162"/>
                <a:gd name="T1" fmla="*/ 1011 h 60"/>
                <a:gd name="T2" fmla="*/ 551 w 162"/>
                <a:gd name="T3" fmla="*/ 990 h 60"/>
                <a:gd name="T4" fmla="*/ 0 w 162"/>
                <a:gd name="T5" fmla="*/ 662 h 60"/>
                <a:gd name="T6" fmla="*/ 425 w 162"/>
                <a:gd name="T7" fmla="*/ 418 h 60"/>
                <a:gd name="T8" fmla="*/ 993 w 162"/>
                <a:gd name="T9" fmla="*/ 755 h 60"/>
                <a:gd name="T10" fmla="*/ 1418 w 162"/>
                <a:gd name="T11" fmla="*/ 720 h 60"/>
                <a:gd name="T12" fmla="*/ 2141 w 162"/>
                <a:gd name="T13" fmla="*/ 302 h 60"/>
                <a:gd name="T14" fmla="*/ 1348 w 162"/>
                <a:gd name="T15" fmla="*/ 302 h 60"/>
                <a:gd name="T16" fmla="*/ 1348 w 162"/>
                <a:gd name="T17" fmla="*/ 0 h 60"/>
                <a:gd name="T18" fmla="*/ 3098 w 162"/>
                <a:gd name="T19" fmla="*/ 0 h 60"/>
                <a:gd name="T20" fmla="*/ 3098 w 162"/>
                <a:gd name="T21" fmla="*/ 1011 h 60"/>
                <a:gd name="T22" fmla="*/ 2589 w 162"/>
                <a:gd name="T23" fmla="*/ 1011 h 60"/>
                <a:gd name="T24" fmla="*/ 2567 w 162"/>
                <a:gd name="T25" fmla="*/ 549 h 60"/>
                <a:gd name="T26" fmla="*/ 1860 w 162"/>
                <a:gd name="T27" fmla="*/ 969 h 60"/>
                <a:gd name="T28" fmla="*/ 1148 w 162"/>
                <a:gd name="T29" fmla="*/ 1137 h 60"/>
                <a:gd name="T30" fmla="*/ 573 w 162"/>
                <a:gd name="T31" fmla="*/ 1011 h 60"/>
                <a:gd name="T32" fmla="*/ 573 w 162"/>
                <a:gd name="T33" fmla="*/ 1011 h 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2"/>
                <a:gd name="T52" fmla="*/ 0 h 60"/>
                <a:gd name="T53" fmla="*/ 162 w 162"/>
                <a:gd name="T54" fmla="*/ 60 h 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2" h="60">
                  <a:moveTo>
                    <a:pt x="30" y="53"/>
                  </a:moveTo>
                  <a:cubicBezTo>
                    <a:pt x="30" y="53"/>
                    <a:pt x="29" y="52"/>
                    <a:pt x="29" y="52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58" y="43"/>
                    <a:pt x="66" y="42"/>
                    <a:pt x="74" y="38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53"/>
                    <a:pt x="162" y="53"/>
                    <a:pt x="162" y="53"/>
                  </a:cubicBezTo>
                  <a:cubicBezTo>
                    <a:pt x="135" y="53"/>
                    <a:pt x="135" y="53"/>
                    <a:pt x="135" y="53"/>
                  </a:cubicBezTo>
                  <a:cubicBezTo>
                    <a:pt x="134" y="29"/>
                    <a:pt x="134" y="29"/>
                    <a:pt x="134" y="2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83" y="59"/>
                    <a:pt x="69" y="60"/>
                    <a:pt x="60" y="60"/>
                  </a:cubicBezTo>
                  <a:cubicBezTo>
                    <a:pt x="44" y="60"/>
                    <a:pt x="33" y="54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5423" name="Freeform 92"/>
            <p:cNvSpPr>
              <a:spLocks noChangeAspect="1"/>
            </p:cNvSpPr>
            <p:nvPr/>
          </p:nvSpPr>
          <p:spPr bwMode="auto">
            <a:xfrm>
              <a:off x="3703" y="1406"/>
              <a:ext cx="171" cy="152"/>
            </a:xfrm>
            <a:custGeom>
              <a:avLst/>
              <a:gdLst>
                <a:gd name="T0" fmla="*/ 730 w 105"/>
                <a:gd name="T1" fmla="*/ 1528 h 93"/>
                <a:gd name="T2" fmla="*/ 1278 w 105"/>
                <a:gd name="T3" fmla="*/ 1200 h 93"/>
                <a:gd name="T4" fmla="*/ 1223 w 105"/>
                <a:gd name="T5" fmla="*/ 956 h 93"/>
                <a:gd name="T6" fmla="*/ 528 w 105"/>
                <a:gd name="T7" fmla="*/ 551 h 93"/>
                <a:gd name="T8" fmla="*/ 528 w 105"/>
                <a:gd name="T9" fmla="*/ 1012 h 93"/>
                <a:gd name="T10" fmla="*/ 0 w 105"/>
                <a:gd name="T11" fmla="*/ 1012 h 93"/>
                <a:gd name="T12" fmla="*/ 0 w 105"/>
                <a:gd name="T13" fmla="*/ 0 h 93"/>
                <a:gd name="T14" fmla="*/ 1717 w 105"/>
                <a:gd name="T15" fmla="*/ 0 h 93"/>
                <a:gd name="T16" fmla="*/ 1717 w 105"/>
                <a:gd name="T17" fmla="*/ 294 h 93"/>
                <a:gd name="T18" fmla="*/ 928 w 105"/>
                <a:gd name="T19" fmla="*/ 294 h 93"/>
                <a:gd name="T20" fmla="*/ 1637 w 105"/>
                <a:gd name="T21" fmla="*/ 700 h 93"/>
                <a:gd name="T22" fmla="*/ 1958 w 105"/>
                <a:gd name="T23" fmla="*/ 1106 h 93"/>
                <a:gd name="T24" fmla="*/ 1692 w 105"/>
                <a:gd name="T25" fmla="*/ 1450 h 93"/>
                <a:gd name="T26" fmla="*/ 1153 w 105"/>
                <a:gd name="T27" fmla="*/ 1768 h 93"/>
                <a:gd name="T28" fmla="*/ 730 w 105"/>
                <a:gd name="T29" fmla="*/ 1528 h 93"/>
                <a:gd name="T30" fmla="*/ 730 w 105"/>
                <a:gd name="T31" fmla="*/ 1528 h 9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3"/>
                <a:gd name="T50" fmla="*/ 105 w 105"/>
                <a:gd name="T51" fmla="*/ 93 h 9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3">
                  <a:moveTo>
                    <a:pt x="39" y="80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75" y="60"/>
                    <a:pt x="74" y="55"/>
                    <a:pt x="66" y="50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2" y="15"/>
                    <a:pt x="92" y="15"/>
                    <a:pt x="92" y="15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88" y="37"/>
                    <a:pt x="88" y="37"/>
                    <a:pt x="88" y="37"/>
                  </a:cubicBezTo>
                  <a:cubicBezTo>
                    <a:pt x="102" y="45"/>
                    <a:pt x="105" y="53"/>
                    <a:pt x="105" y="58"/>
                  </a:cubicBezTo>
                  <a:cubicBezTo>
                    <a:pt x="104" y="68"/>
                    <a:pt x="94" y="75"/>
                    <a:pt x="91" y="76"/>
                  </a:cubicBezTo>
                  <a:cubicBezTo>
                    <a:pt x="62" y="93"/>
                    <a:pt x="62" y="93"/>
                    <a:pt x="62" y="93"/>
                  </a:cubicBezTo>
                  <a:cubicBezTo>
                    <a:pt x="39" y="80"/>
                    <a:pt x="39" y="80"/>
                    <a:pt x="39" y="80"/>
                  </a:cubicBezTo>
                  <a:cubicBezTo>
                    <a:pt x="39" y="80"/>
                    <a:pt x="39" y="80"/>
                    <a:pt x="39" y="80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5424" name="Freeform 93"/>
            <p:cNvSpPr>
              <a:spLocks noChangeAspect="1"/>
            </p:cNvSpPr>
            <p:nvPr/>
          </p:nvSpPr>
          <p:spPr bwMode="auto">
            <a:xfrm>
              <a:off x="3698" y="1564"/>
              <a:ext cx="265" cy="98"/>
            </a:xfrm>
            <a:custGeom>
              <a:avLst/>
              <a:gdLst>
                <a:gd name="T0" fmla="*/ 2526 w 162"/>
                <a:gd name="T1" fmla="*/ 149 h 60"/>
                <a:gd name="T2" fmla="*/ 3098 w 162"/>
                <a:gd name="T3" fmla="*/ 475 h 60"/>
                <a:gd name="T4" fmla="*/ 2657 w 162"/>
                <a:gd name="T5" fmla="*/ 720 h 60"/>
                <a:gd name="T6" fmla="*/ 2084 w 162"/>
                <a:gd name="T7" fmla="*/ 397 h 60"/>
                <a:gd name="T8" fmla="*/ 1688 w 162"/>
                <a:gd name="T9" fmla="*/ 441 h 60"/>
                <a:gd name="T10" fmla="*/ 959 w 162"/>
                <a:gd name="T11" fmla="*/ 862 h 60"/>
                <a:gd name="T12" fmla="*/ 1755 w 162"/>
                <a:gd name="T13" fmla="*/ 862 h 60"/>
                <a:gd name="T14" fmla="*/ 1755 w 162"/>
                <a:gd name="T15" fmla="*/ 1137 h 60"/>
                <a:gd name="T16" fmla="*/ 0 w 162"/>
                <a:gd name="T17" fmla="*/ 1137 h 60"/>
                <a:gd name="T18" fmla="*/ 0 w 162"/>
                <a:gd name="T19" fmla="*/ 126 h 60"/>
                <a:gd name="T20" fmla="*/ 517 w 162"/>
                <a:gd name="T21" fmla="*/ 126 h 60"/>
                <a:gd name="T22" fmla="*/ 517 w 162"/>
                <a:gd name="T23" fmla="*/ 593 h 60"/>
                <a:gd name="T24" fmla="*/ 1238 w 162"/>
                <a:gd name="T25" fmla="*/ 185 h 60"/>
                <a:gd name="T26" fmla="*/ 1935 w 162"/>
                <a:gd name="T27" fmla="*/ 0 h 60"/>
                <a:gd name="T28" fmla="*/ 2526 w 162"/>
                <a:gd name="T29" fmla="*/ 149 h 60"/>
                <a:gd name="T30" fmla="*/ 2526 w 162"/>
                <a:gd name="T31" fmla="*/ 149 h 6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2"/>
                <a:gd name="T49" fmla="*/ 0 h 60"/>
                <a:gd name="T50" fmla="*/ 162 w 162"/>
                <a:gd name="T51" fmla="*/ 60 h 6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2" h="60">
                  <a:moveTo>
                    <a:pt x="132" y="8"/>
                  </a:moveTo>
                  <a:cubicBezTo>
                    <a:pt x="162" y="25"/>
                    <a:pt x="162" y="25"/>
                    <a:pt x="162" y="25"/>
                  </a:cubicBezTo>
                  <a:cubicBezTo>
                    <a:pt x="139" y="38"/>
                    <a:pt x="139" y="38"/>
                    <a:pt x="139" y="38"/>
                  </a:cubicBezTo>
                  <a:cubicBezTo>
                    <a:pt x="109" y="21"/>
                    <a:pt x="109" y="21"/>
                    <a:pt x="109" y="21"/>
                  </a:cubicBezTo>
                  <a:cubicBezTo>
                    <a:pt x="103" y="17"/>
                    <a:pt x="96" y="18"/>
                    <a:pt x="88" y="23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60"/>
                    <a:pt x="92" y="60"/>
                    <a:pt x="92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9" y="2"/>
                    <a:pt x="92" y="0"/>
                    <a:pt x="101" y="0"/>
                  </a:cubicBezTo>
                  <a:cubicBezTo>
                    <a:pt x="118" y="0"/>
                    <a:pt x="129" y="6"/>
                    <a:pt x="132" y="8"/>
                  </a:cubicBezTo>
                  <a:cubicBezTo>
                    <a:pt x="132" y="8"/>
                    <a:pt x="132" y="8"/>
                    <a:pt x="132" y="8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5425" name="Freeform 94"/>
            <p:cNvSpPr>
              <a:spLocks noChangeAspect="1"/>
            </p:cNvSpPr>
            <p:nvPr/>
          </p:nvSpPr>
          <p:spPr bwMode="auto">
            <a:xfrm>
              <a:off x="3972" y="1514"/>
              <a:ext cx="170" cy="153"/>
            </a:xfrm>
            <a:custGeom>
              <a:avLst/>
              <a:gdLst>
                <a:gd name="T0" fmla="*/ 1983 w 104"/>
                <a:gd name="T1" fmla="*/ 747 h 94"/>
                <a:gd name="T2" fmla="*/ 1983 w 104"/>
                <a:gd name="T3" fmla="*/ 1746 h 94"/>
                <a:gd name="T4" fmla="*/ 245 w 104"/>
                <a:gd name="T5" fmla="*/ 1746 h 94"/>
                <a:gd name="T6" fmla="*/ 235 w 104"/>
                <a:gd name="T7" fmla="*/ 1455 h 94"/>
                <a:gd name="T8" fmla="*/ 1027 w 104"/>
                <a:gd name="T9" fmla="*/ 1455 h 94"/>
                <a:gd name="T10" fmla="*/ 304 w 104"/>
                <a:gd name="T11" fmla="*/ 1038 h 94"/>
                <a:gd name="T12" fmla="*/ 0 w 104"/>
                <a:gd name="T13" fmla="*/ 651 h 94"/>
                <a:gd name="T14" fmla="*/ 245 w 104"/>
                <a:gd name="T15" fmla="*/ 324 h 94"/>
                <a:gd name="T16" fmla="*/ 812 w 104"/>
                <a:gd name="T17" fmla="*/ 0 h 94"/>
                <a:gd name="T18" fmla="*/ 1237 w 104"/>
                <a:gd name="T19" fmla="*/ 238 h 94"/>
                <a:gd name="T20" fmla="*/ 687 w 104"/>
                <a:gd name="T21" fmla="*/ 562 h 94"/>
                <a:gd name="T22" fmla="*/ 750 w 104"/>
                <a:gd name="T23" fmla="*/ 802 h 94"/>
                <a:gd name="T24" fmla="*/ 1473 w 104"/>
                <a:gd name="T25" fmla="*/ 1216 h 94"/>
                <a:gd name="T26" fmla="*/ 1473 w 104"/>
                <a:gd name="T27" fmla="*/ 747 h 94"/>
                <a:gd name="T28" fmla="*/ 1983 w 104"/>
                <a:gd name="T29" fmla="*/ 747 h 94"/>
                <a:gd name="T30" fmla="*/ 1983 w 104"/>
                <a:gd name="T31" fmla="*/ 747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"/>
                <a:gd name="T49" fmla="*/ 0 h 94"/>
                <a:gd name="T50" fmla="*/ 104 w 104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" h="94">
                  <a:moveTo>
                    <a:pt x="104" y="40"/>
                  </a:moveTo>
                  <a:cubicBezTo>
                    <a:pt x="104" y="94"/>
                    <a:pt x="104" y="94"/>
                    <a:pt x="104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2" y="78"/>
                    <a:pt x="12" y="78"/>
                    <a:pt x="12" y="78"/>
                  </a:cubicBezTo>
                  <a:cubicBezTo>
                    <a:pt x="54" y="78"/>
                    <a:pt x="54" y="78"/>
                    <a:pt x="54" y="78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3" y="48"/>
                    <a:pt x="0" y="40"/>
                    <a:pt x="0" y="35"/>
                  </a:cubicBezTo>
                  <a:cubicBezTo>
                    <a:pt x="0" y="25"/>
                    <a:pt x="11" y="18"/>
                    <a:pt x="13" y="1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0" y="34"/>
                    <a:pt x="31" y="38"/>
                    <a:pt x="39" y="43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104" y="40"/>
                    <a:pt x="104" y="40"/>
                    <a:pt x="104" y="40"/>
                  </a:cubicBezTo>
                  <a:cubicBezTo>
                    <a:pt x="104" y="40"/>
                    <a:pt x="104" y="40"/>
                    <a:pt x="104" y="40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5426" name="Freeform 95"/>
            <p:cNvSpPr>
              <a:spLocks noChangeAspect="1"/>
            </p:cNvSpPr>
            <p:nvPr/>
          </p:nvSpPr>
          <p:spPr bwMode="auto">
            <a:xfrm>
              <a:off x="3878" y="1402"/>
              <a:ext cx="264" cy="100"/>
            </a:xfrm>
            <a:custGeom>
              <a:avLst/>
              <a:gdLst>
                <a:gd name="T0" fmla="*/ 562 w 162"/>
                <a:gd name="T1" fmla="*/ 1033 h 61"/>
                <a:gd name="T2" fmla="*/ 562 w 162"/>
                <a:gd name="T3" fmla="*/ 1033 h 61"/>
                <a:gd name="T4" fmla="*/ 0 w 162"/>
                <a:gd name="T5" fmla="*/ 702 h 61"/>
                <a:gd name="T6" fmla="*/ 425 w 162"/>
                <a:gd name="T7" fmla="*/ 449 h 61"/>
                <a:gd name="T8" fmla="*/ 988 w 162"/>
                <a:gd name="T9" fmla="*/ 779 h 61"/>
                <a:gd name="T10" fmla="*/ 1388 w 162"/>
                <a:gd name="T11" fmla="*/ 736 h 61"/>
                <a:gd name="T12" fmla="*/ 2104 w 162"/>
                <a:gd name="T13" fmla="*/ 310 h 61"/>
                <a:gd name="T14" fmla="*/ 1312 w 162"/>
                <a:gd name="T15" fmla="*/ 310 h 61"/>
                <a:gd name="T16" fmla="*/ 1312 w 162"/>
                <a:gd name="T17" fmla="*/ 0 h 61"/>
                <a:gd name="T18" fmla="*/ 3033 w 162"/>
                <a:gd name="T19" fmla="*/ 0 h 61"/>
                <a:gd name="T20" fmla="*/ 3033 w 162"/>
                <a:gd name="T21" fmla="*/ 1054 h 61"/>
                <a:gd name="T22" fmla="*/ 2531 w 162"/>
                <a:gd name="T23" fmla="*/ 1054 h 61"/>
                <a:gd name="T24" fmla="*/ 2531 w 162"/>
                <a:gd name="T25" fmla="*/ 572 h 61"/>
                <a:gd name="T26" fmla="*/ 1814 w 162"/>
                <a:gd name="T27" fmla="*/ 995 h 61"/>
                <a:gd name="T28" fmla="*/ 1134 w 162"/>
                <a:gd name="T29" fmla="*/ 1185 h 61"/>
                <a:gd name="T30" fmla="*/ 562 w 162"/>
                <a:gd name="T31" fmla="*/ 1033 h 61"/>
                <a:gd name="T32" fmla="*/ 562 w 162"/>
                <a:gd name="T33" fmla="*/ 1033 h 6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2"/>
                <a:gd name="T52" fmla="*/ 0 h 61"/>
                <a:gd name="T53" fmla="*/ 162 w 162"/>
                <a:gd name="T54" fmla="*/ 61 h 6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2" h="61">
                  <a:moveTo>
                    <a:pt x="30" y="53"/>
                  </a:moveTo>
                  <a:cubicBezTo>
                    <a:pt x="30" y="53"/>
                    <a:pt x="30" y="53"/>
                    <a:pt x="30" y="53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53" y="40"/>
                    <a:pt x="53" y="40"/>
                    <a:pt x="53" y="40"/>
                  </a:cubicBezTo>
                  <a:cubicBezTo>
                    <a:pt x="59" y="43"/>
                    <a:pt x="66" y="43"/>
                    <a:pt x="74" y="38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54"/>
                    <a:pt x="162" y="54"/>
                    <a:pt x="162" y="54"/>
                  </a:cubicBezTo>
                  <a:cubicBezTo>
                    <a:pt x="135" y="54"/>
                    <a:pt x="135" y="54"/>
                    <a:pt x="135" y="54"/>
                  </a:cubicBezTo>
                  <a:cubicBezTo>
                    <a:pt x="135" y="29"/>
                    <a:pt x="135" y="29"/>
                    <a:pt x="135" y="2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83" y="59"/>
                    <a:pt x="70" y="61"/>
                    <a:pt x="61" y="61"/>
                  </a:cubicBezTo>
                  <a:cubicBezTo>
                    <a:pt x="44" y="60"/>
                    <a:pt x="33" y="55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5427" name="Freeform 96"/>
            <p:cNvSpPr>
              <a:spLocks noChangeAspect="1"/>
            </p:cNvSpPr>
            <p:nvPr/>
          </p:nvSpPr>
          <p:spPr bwMode="auto">
            <a:xfrm>
              <a:off x="3696" y="1399"/>
              <a:ext cx="172" cy="154"/>
            </a:xfrm>
            <a:custGeom>
              <a:avLst/>
              <a:gdLst>
                <a:gd name="T0" fmla="*/ 778 w 105"/>
                <a:gd name="T1" fmla="*/ 1569 h 94"/>
                <a:gd name="T2" fmla="*/ 1330 w 105"/>
                <a:gd name="T3" fmla="*/ 1219 h 94"/>
                <a:gd name="T4" fmla="*/ 1274 w 105"/>
                <a:gd name="T5" fmla="*/ 993 h 94"/>
                <a:gd name="T6" fmla="*/ 539 w 105"/>
                <a:gd name="T7" fmla="*/ 567 h 94"/>
                <a:gd name="T8" fmla="*/ 539 w 105"/>
                <a:gd name="T9" fmla="*/ 1027 h 94"/>
                <a:gd name="T10" fmla="*/ 21 w 105"/>
                <a:gd name="T11" fmla="*/ 1027 h 94"/>
                <a:gd name="T12" fmla="*/ 0 w 105"/>
                <a:gd name="T13" fmla="*/ 0 h 94"/>
                <a:gd name="T14" fmla="*/ 1779 w 105"/>
                <a:gd name="T15" fmla="*/ 0 h 94"/>
                <a:gd name="T16" fmla="*/ 1792 w 105"/>
                <a:gd name="T17" fmla="*/ 308 h 94"/>
                <a:gd name="T18" fmla="*/ 993 w 105"/>
                <a:gd name="T19" fmla="*/ 308 h 94"/>
                <a:gd name="T20" fmla="*/ 1723 w 105"/>
                <a:gd name="T21" fmla="*/ 736 h 94"/>
                <a:gd name="T22" fmla="*/ 2031 w 105"/>
                <a:gd name="T23" fmla="*/ 1144 h 94"/>
                <a:gd name="T24" fmla="*/ 1779 w 105"/>
                <a:gd name="T25" fmla="*/ 1481 h 94"/>
                <a:gd name="T26" fmla="*/ 1206 w 105"/>
                <a:gd name="T27" fmla="*/ 1817 h 94"/>
                <a:gd name="T28" fmla="*/ 778 w 105"/>
                <a:gd name="T29" fmla="*/ 1569 h 94"/>
                <a:gd name="T30" fmla="*/ 778 w 105"/>
                <a:gd name="T31" fmla="*/ 1569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4"/>
                <a:gd name="T50" fmla="*/ 105 w 105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4">
                  <a:moveTo>
                    <a:pt x="40" y="81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75" y="60"/>
                    <a:pt x="74" y="56"/>
                    <a:pt x="66" y="51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3" y="16"/>
                    <a:pt x="93" y="16"/>
                    <a:pt x="93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89" y="38"/>
                    <a:pt x="89" y="38"/>
                    <a:pt x="89" y="38"/>
                  </a:cubicBezTo>
                  <a:cubicBezTo>
                    <a:pt x="102" y="46"/>
                    <a:pt x="105" y="54"/>
                    <a:pt x="105" y="59"/>
                  </a:cubicBezTo>
                  <a:cubicBezTo>
                    <a:pt x="105" y="69"/>
                    <a:pt x="94" y="75"/>
                    <a:pt x="92" y="77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40" y="81"/>
                    <a:pt x="40" y="81"/>
                    <a:pt x="40" y="81"/>
                  </a:cubicBezTo>
                  <a:cubicBezTo>
                    <a:pt x="40" y="81"/>
                    <a:pt x="40" y="81"/>
                    <a:pt x="40" y="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5428" name="Freeform 97"/>
            <p:cNvSpPr>
              <a:spLocks noChangeAspect="1"/>
            </p:cNvSpPr>
            <p:nvPr/>
          </p:nvSpPr>
          <p:spPr bwMode="auto">
            <a:xfrm>
              <a:off x="3692" y="1558"/>
              <a:ext cx="264" cy="99"/>
            </a:xfrm>
            <a:custGeom>
              <a:avLst/>
              <a:gdLst>
                <a:gd name="T0" fmla="*/ 2467 w 162"/>
                <a:gd name="T1" fmla="*/ 144 h 61"/>
                <a:gd name="T2" fmla="*/ 3033 w 162"/>
                <a:gd name="T3" fmla="*/ 466 h 61"/>
                <a:gd name="T4" fmla="*/ 2624 w 162"/>
                <a:gd name="T5" fmla="*/ 701 h 61"/>
                <a:gd name="T6" fmla="*/ 2061 w 162"/>
                <a:gd name="T7" fmla="*/ 380 h 61"/>
                <a:gd name="T8" fmla="*/ 1644 w 162"/>
                <a:gd name="T9" fmla="*/ 414 h 61"/>
                <a:gd name="T10" fmla="*/ 929 w 162"/>
                <a:gd name="T11" fmla="*/ 821 h 61"/>
                <a:gd name="T12" fmla="*/ 1724 w 162"/>
                <a:gd name="T13" fmla="*/ 821 h 61"/>
                <a:gd name="T14" fmla="*/ 1724 w 162"/>
                <a:gd name="T15" fmla="*/ 1117 h 61"/>
                <a:gd name="T16" fmla="*/ 0 w 162"/>
                <a:gd name="T17" fmla="*/ 1117 h 61"/>
                <a:gd name="T18" fmla="*/ 0 w 162"/>
                <a:gd name="T19" fmla="*/ 123 h 61"/>
                <a:gd name="T20" fmla="*/ 507 w 162"/>
                <a:gd name="T21" fmla="*/ 123 h 61"/>
                <a:gd name="T22" fmla="*/ 528 w 162"/>
                <a:gd name="T23" fmla="*/ 583 h 61"/>
                <a:gd name="T24" fmla="*/ 1222 w 162"/>
                <a:gd name="T25" fmla="*/ 179 h 61"/>
                <a:gd name="T26" fmla="*/ 1897 w 162"/>
                <a:gd name="T27" fmla="*/ 0 h 61"/>
                <a:gd name="T28" fmla="*/ 2467 w 162"/>
                <a:gd name="T29" fmla="*/ 144 h 61"/>
                <a:gd name="T30" fmla="*/ 2467 w 162"/>
                <a:gd name="T31" fmla="*/ 144 h 6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2"/>
                <a:gd name="T49" fmla="*/ 0 h 61"/>
                <a:gd name="T50" fmla="*/ 162 w 162"/>
                <a:gd name="T51" fmla="*/ 61 h 6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2" h="61">
                  <a:moveTo>
                    <a:pt x="132" y="8"/>
                  </a:moveTo>
                  <a:cubicBezTo>
                    <a:pt x="162" y="25"/>
                    <a:pt x="162" y="25"/>
                    <a:pt x="162" y="25"/>
                  </a:cubicBezTo>
                  <a:cubicBezTo>
                    <a:pt x="140" y="38"/>
                    <a:pt x="140" y="38"/>
                    <a:pt x="140" y="38"/>
                  </a:cubicBezTo>
                  <a:cubicBezTo>
                    <a:pt x="110" y="21"/>
                    <a:pt x="110" y="21"/>
                    <a:pt x="110" y="21"/>
                  </a:cubicBezTo>
                  <a:cubicBezTo>
                    <a:pt x="104" y="18"/>
                    <a:pt x="96" y="18"/>
                    <a:pt x="88" y="23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61"/>
                    <a:pt x="92" y="61"/>
                    <a:pt x="92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9" y="2"/>
                    <a:pt x="93" y="0"/>
                    <a:pt x="101" y="0"/>
                  </a:cubicBezTo>
                  <a:cubicBezTo>
                    <a:pt x="118" y="1"/>
                    <a:pt x="130" y="7"/>
                    <a:pt x="132" y="8"/>
                  </a:cubicBezTo>
                  <a:cubicBezTo>
                    <a:pt x="132" y="8"/>
                    <a:pt x="132" y="8"/>
                    <a:pt x="132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5429" name="Freeform 98"/>
            <p:cNvSpPr>
              <a:spLocks noChangeAspect="1"/>
            </p:cNvSpPr>
            <p:nvPr/>
          </p:nvSpPr>
          <p:spPr bwMode="auto">
            <a:xfrm>
              <a:off x="3966" y="1507"/>
              <a:ext cx="171" cy="154"/>
            </a:xfrm>
            <a:custGeom>
              <a:avLst/>
              <a:gdLst>
                <a:gd name="T0" fmla="*/ 1958 w 105"/>
                <a:gd name="T1" fmla="*/ 791 h 94"/>
                <a:gd name="T2" fmla="*/ 1958 w 105"/>
                <a:gd name="T3" fmla="*/ 1817 h 94"/>
                <a:gd name="T4" fmla="*/ 239 w 105"/>
                <a:gd name="T5" fmla="*/ 1817 h 94"/>
                <a:gd name="T6" fmla="*/ 239 w 105"/>
                <a:gd name="T7" fmla="*/ 1514 h 94"/>
                <a:gd name="T8" fmla="*/ 1033 w 105"/>
                <a:gd name="T9" fmla="*/ 1514 h 94"/>
                <a:gd name="T10" fmla="*/ 324 w 105"/>
                <a:gd name="T11" fmla="*/ 1088 h 94"/>
                <a:gd name="T12" fmla="*/ 0 w 105"/>
                <a:gd name="T13" fmla="*/ 668 h 94"/>
                <a:gd name="T14" fmla="*/ 261 w 105"/>
                <a:gd name="T15" fmla="*/ 331 h 94"/>
                <a:gd name="T16" fmla="*/ 803 w 105"/>
                <a:gd name="T17" fmla="*/ 0 h 94"/>
                <a:gd name="T18" fmla="*/ 1223 w 105"/>
                <a:gd name="T19" fmla="*/ 247 h 94"/>
                <a:gd name="T20" fmla="*/ 674 w 105"/>
                <a:gd name="T21" fmla="*/ 606 h 94"/>
                <a:gd name="T22" fmla="*/ 730 w 105"/>
                <a:gd name="T23" fmla="*/ 827 h 94"/>
                <a:gd name="T24" fmla="*/ 1435 w 105"/>
                <a:gd name="T25" fmla="*/ 1253 h 94"/>
                <a:gd name="T26" fmla="*/ 1435 w 105"/>
                <a:gd name="T27" fmla="*/ 791 h 94"/>
                <a:gd name="T28" fmla="*/ 1958 w 105"/>
                <a:gd name="T29" fmla="*/ 791 h 94"/>
                <a:gd name="T30" fmla="*/ 1958 w 105"/>
                <a:gd name="T31" fmla="*/ 791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4"/>
                <a:gd name="T50" fmla="*/ 105 w 105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4">
                  <a:moveTo>
                    <a:pt x="105" y="41"/>
                  </a:moveTo>
                  <a:cubicBezTo>
                    <a:pt x="105" y="94"/>
                    <a:pt x="105" y="94"/>
                    <a:pt x="105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55" y="78"/>
                    <a:pt x="55" y="78"/>
                    <a:pt x="55" y="78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3" y="48"/>
                    <a:pt x="0" y="40"/>
                    <a:pt x="0" y="35"/>
                  </a:cubicBezTo>
                  <a:cubicBezTo>
                    <a:pt x="1" y="25"/>
                    <a:pt x="11" y="19"/>
                    <a:pt x="14" y="1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6" y="13"/>
                    <a:pt x="66" y="13"/>
                    <a:pt x="66" y="13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0" y="34"/>
                    <a:pt x="31" y="38"/>
                    <a:pt x="39" y="43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41"/>
                    <a:pt x="77" y="41"/>
                    <a:pt x="77" y="41"/>
                  </a:cubicBezTo>
                  <a:cubicBezTo>
                    <a:pt x="105" y="41"/>
                    <a:pt x="105" y="41"/>
                    <a:pt x="105" y="41"/>
                  </a:cubicBezTo>
                  <a:cubicBezTo>
                    <a:pt x="105" y="41"/>
                    <a:pt x="105" y="41"/>
                    <a:pt x="105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  <p:grpSp>
        <p:nvGrpSpPr>
          <p:cNvPr id="15370" name="Group 9"/>
          <p:cNvGrpSpPr>
            <a:grpSpLocks noChangeAspect="1"/>
          </p:cNvGrpSpPr>
          <p:nvPr/>
        </p:nvGrpSpPr>
        <p:grpSpPr bwMode="auto">
          <a:xfrm>
            <a:off x="3059113" y="2205038"/>
            <a:ext cx="720725" cy="557212"/>
            <a:chOff x="3541" y="1317"/>
            <a:chExt cx="747" cy="546"/>
          </a:xfrm>
        </p:grpSpPr>
        <p:sp>
          <p:nvSpPr>
            <p:cNvPr id="15396" name="AutoShape 10"/>
            <p:cNvSpPr>
              <a:spLocks noChangeAspect="1" noChangeArrowheads="1" noTextEdit="1"/>
            </p:cNvSpPr>
            <p:nvPr/>
          </p:nvSpPr>
          <p:spPr bwMode="auto">
            <a:xfrm>
              <a:off x="3574" y="1337"/>
              <a:ext cx="681" cy="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97" name="Freeform 11"/>
            <p:cNvSpPr>
              <a:spLocks noChangeAspect="1"/>
            </p:cNvSpPr>
            <p:nvPr/>
          </p:nvSpPr>
          <p:spPr bwMode="auto">
            <a:xfrm>
              <a:off x="3574" y="1525"/>
              <a:ext cx="679" cy="338"/>
            </a:xfrm>
            <a:custGeom>
              <a:avLst/>
              <a:gdLst>
                <a:gd name="T0" fmla="*/ 6726 w 416"/>
                <a:gd name="T1" fmla="*/ 1594 h 207"/>
                <a:gd name="T2" fmla="*/ 1170 w 416"/>
                <a:gd name="T3" fmla="*/ 1594 h 207"/>
                <a:gd name="T4" fmla="*/ 21 w 416"/>
                <a:gd name="T5" fmla="*/ 21 h 207"/>
                <a:gd name="T6" fmla="*/ 0 w 416"/>
                <a:gd name="T7" fmla="*/ 21 h 207"/>
                <a:gd name="T8" fmla="*/ 0 w 416"/>
                <a:gd name="T9" fmla="*/ 1520 h 207"/>
                <a:gd name="T10" fmla="*/ 21 w 416"/>
                <a:gd name="T11" fmla="*/ 1520 h 207"/>
                <a:gd name="T12" fmla="*/ 1170 w 416"/>
                <a:gd name="T13" fmla="*/ 3029 h 207"/>
                <a:gd name="T14" fmla="*/ 6726 w 416"/>
                <a:gd name="T15" fmla="*/ 3029 h 207"/>
                <a:gd name="T16" fmla="*/ 7862 w 416"/>
                <a:gd name="T17" fmla="*/ 1520 h 207"/>
                <a:gd name="T18" fmla="*/ 7862 w 416"/>
                <a:gd name="T19" fmla="*/ 1520 h 207"/>
                <a:gd name="T20" fmla="*/ 7862 w 416"/>
                <a:gd name="T21" fmla="*/ 0 h 207"/>
                <a:gd name="T22" fmla="*/ 6726 w 416"/>
                <a:gd name="T23" fmla="*/ 1594 h 20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16"/>
                <a:gd name="T37" fmla="*/ 0 h 207"/>
                <a:gd name="T38" fmla="*/ 416 w 416"/>
                <a:gd name="T39" fmla="*/ 207 h 20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16" h="207">
                  <a:moveTo>
                    <a:pt x="356" y="84"/>
                  </a:moveTo>
                  <a:cubicBezTo>
                    <a:pt x="275" y="131"/>
                    <a:pt x="143" y="131"/>
                    <a:pt x="62" y="84"/>
                  </a:cubicBezTo>
                  <a:cubicBezTo>
                    <a:pt x="18" y="59"/>
                    <a:pt x="1" y="33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3" y="109"/>
                    <a:pt x="23" y="138"/>
                    <a:pt x="62" y="160"/>
                  </a:cubicBezTo>
                  <a:cubicBezTo>
                    <a:pt x="143" y="207"/>
                    <a:pt x="275" y="207"/>
                    <a:pt x="356" y="160"/>
                  </a:cubicBezTo>
                  <a:cubicBezTo>
                    <a:pt x="394" y="138"/>
                    <a:pt x="414" y="109"/>
                    <a:pt x="416" y="80"/>
                  </a:cubicBezTo>
                  <a:cubicBezTo>
                    <a:pt x="416" y="80"/>
                    <a:pt x="416" y="80"/>
                    <a:pt x="416" y="80"/>
                  </a:cubicBezTo>
                  <a:cubicBezTo>
                    <a:pt x="416" y="0"/>
                    <a:pt x="416" y="0"/>
                    <a:pt x="416" y="0"/>
                  </a:cubicBezTo>
                  <a:cubicBezTo>
                    <a:pt x="416" y="31"/>
                    <a:pt x="396" y="61"/>
                    <a:pt x="356" y="84"/>
                  </a:cubicBezTo>
                  <a:close/>
                </a:path>
              </a:pathLst>
            </a:custGeom>
            <a:solidFill>
              <a:srgbClr val="113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5398" name="Freeform 12"/>
            <p:cNvSpPr>
              <a:spLocks noChangeAspect="1"/>
            </p:cNvSpPr>
            <p:nvPr/>
          </p:nvSpPr>
          <p:spPr bwMode="auto">
            <a:xfrm>
              <a:off x="3541" y="1317"/>
              <a:ext cx="747" cy="432"/>
            </a:xfrm>
            <a:custGeom>
              <a:avLst/>
              <a:gdLst>
                <a:gd name="T0" fmla="*/ 7153 w 457"/>
                <a:gd name="T1" fmla="*/ 902 h 264"/>
                <a:gd name="T2" fmla="*/ 7176 w 457"/>
                <a:gd name="T3" fmla="*/ 4166 h 264"/>
                <a:gd name="T4" fmla="*/ 1563 w 457"/>
                <a:gd name="T5" fmla="*/ 4166 h 264"/>
                <a:gd name="T6" fmla="*/ 1541 w 457"/>
                <a:gd name="T7" fmla="*/ 902 h 264"/>
                <a:gd name="T8" fmla="*/ 7153 w 457"/>
                <a:gd name="T9" fmla="*/ 902 h 2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7"/>
                <a:gd name="T16" fmla="*/ 0 h 264"/>
                <a:gd name="T17" fmla="*/ 457 w 457"/>
                <a:gd name="T18" fmla="*/ 264 h 2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7" h="264">
                  <a:moveTo>
                    <a:pt x="375" y="47"/>
                  </a:moveTo>
                  <a:cubicBezTo>
                    <a:pt x="456" y="94"/>
                    <a:pt x="457" y="170"/>
                    <a:pt x="376" y="217"/>
                  </a:cubicBezTo>
                  <a:cubicBezTo>
                    <a:pt x="295" y="264"/>
                    <a:pt x="163" y="264"/>
                    <a:pt x="82" y="217"/>
                  </a:cubicBezTo>
                  <a:cubicBezTo>
                    <a:pt x="0" y="170"/>
                    <a:pt x="0" y="94"/>
                    <a:pt x="81" y="47"/>
                  </a:cubicBezTo>
                  <a:cubicBezTo>
                    <a:pt x="162" y="0"/>
                    <a:pt x="293" y="0"/>
                    <a:pt x="375" y="47"/>
                  </a:cubicBezTo>
                </a:path>
              </a:pathLst>
            </a:custGeom>
            <a:solidFill>
              <a:srgbClr val="4A6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5399" name="Freeform 13"/>
            <p:cNvSpPr>
              <a:spLocks noChangeAspect="1" noEditPoints="1"/>
            </p:cNvSpPr>
            <p:nvPr/>
          </p:nvSpPr>
          <p:spPr bwMode="auto">
            <a:xfrm>
              <a:off x="3788" y="1751"/>
              <a:ext cx="39" cy="53"/>
            </a:xfrm>
            <a:custGeom>
              <a:avLst/>
              <a:gdLst>
                <a:gd name="T0" fmla="*/ 124 w 24"/>
                <a:gd name="T1" fmla="*/ 88 h 33"/>
                <a:gd name="T2" fmla="*/ 124 w 24"/>
                <a:gd name="T3" fmla="*/ 233 h 33"/>
                <a:gd name="T4" fmla="*/ 180 w 24"/>
                <a:gd name="T5" fmla="*/ 233 h 33"/>
                <a:gd name="T6" fmla="*/ 236 w 24"/>
                <a:gd name="T7" fmla="*/ 226 h 33"/>
                <a:gd name="T8" fmla="*/ 257 w 24"/>
                <a:gd name="T9" fmla="*/ 173 h 33"/>
                <a:gd name="T10" fmla="*/ 180 w 24"/>
                <a:gd name="T11" fmla="*/ 88 h 33"/>
                <a:gd name="T12" fmla="*/ 124 w 24"/>
                <a:gd name="T13" fmla="*/ 88 h 33"/>
                <a:gd name="T14" fmla="*/ 0 w 24"/>
                <a:gd name="T15" fmla="*/ 567 h 33"/>
                <a:gd name="T16" fmla="*/ 0 w 24"/>
                <a:gd name="T17" fmla="*/ 0 h 33"/>
                <a:gd name="T18" fmla="*/ 232 w 24"/>
                <a:gd name="T19" fmla="*/ 0 h 33"/>
                <a:gd name="T20" fmla="*/ 349 w 24"/>
                <a:gd name="T21" fmla="*/ 34 h 33"/>
                <a:gd name="T22" fmla="*/ 413 w 24"/>
                <a:gd name="T23" fmla="*/ 141 h 33"/>
                <a:gd name="T24" fmla="*/ 270 w 24"/>
                <a:gd name="T25" fmla="*/ 286 h 33"/>
                <a:gd name="T26" fmla="*/ 270 w 24"/>
                <a:gd name="T27" fmla="*/ 286 h 33"/>
                <a:gd name="T28" fmla="*/ 349 w 24"/>
                <a:gd name="T29" fmla="*/ 331 h 33"/>
                <a:gd name="T30" fmla="*/ 377 w 24"/>
                <a:gd name="T31" fmla="*/ 374 h 33"/>
                <a:gd name="T32" fmla="*/ 439 w 24"/>
                <a:gd name="T33" fmla="*/ 567 h 33"/>
                <a:gd name="T34" fmla="*/ 270 w 24"/>
                <a:gd name="T35" fmla="*/ 567 h 33"/>
                <a:gd name="T36" fmla="*/ 236 w 24"/>
                <a:gd name="T37" fmla="*/ 418 h 33"/>
                <a:gd name="T38" fmla="*/ 201 w 24"/>
                <a:gd name="T39" fmla="*/ 340 h 33"/>
                <a:gd name="T40" fmla="*/ 124 w 24"/>
                <a:gd name="T41" fmla="*/ 340 h 33"/>
                <a:gd name="T42" fmla="*/ 124 w 24"/>
                <a:gd name="T43" fmla="*/ 567 h 33"/>
                <a:gd name="T44" fmla="*/ 0 w 24"/>
                <a:gd name="T45" fmla="*/ 567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"/>
                <a:gd name="T70" fmla="*/ 0 h 33"/>
                <a:gd name="T71" fmla="*/ 24 w 24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" h="33">
                  <a:moveTo>
                    <a:pt x="7" y="5"/>
                  </a:moveTo>
                  <a:cubicBezTo>
                    <a:pt x="7" y="14"/>
                    <a:pt x="7" y="14"/>
                    <a:pt x="7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2" y="14"/>
                    <a:pt x="13" y="13"/>
                  </a:cubicBezTo>
                  <a:cubicBezTo>
                    <a:pt x="14" y="12"/>
                    <a:pt x="14" y="11"/>
                    <a:pt x="14" y="10"/>
                  </a:cubicBezTo>
                  <a:cubicBezTo>
                    <a:pt x="14" y="7"/>
                    <a:pt x="13" y="5"/>
                    <a:pt x="10" y="5"/>
                  </a:cubicBezTo>
                  <a:cubicBezTo>
                    <a:pt x="7" y="5"/>
                    <a:pt x="7" y="5"/>
                    <a:pt x="7" y="5"/>
                  </a:cubicBezTo>
                  <a:close/>
                  <a:moveTo>
                    <a:pt x="0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7" y="0"/>
                    <a:pt x="19" y="2"/>
                  </a:cubicBezTo>
                  <a:cubicBezTo>
                    <a:pt x="21" y="3"/>
                    <a:pt x="22" y="5"/>
                    <a:pt x="22" y="8"/>
                  </a:cubicBezTo>
                  <a:cubicBezTo>
                    <a:pt x="22" y="13"/>
                    <a:pt x="20" y="16"/>
                    <a:pt x="15" y="17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7" y="17"/>
                    <a:pt x="18" y="17"/>
                    <a:pt x="19" y="19"/>
                  </a:cubicBezTo>
                  <a:cubicBezTo>
                    <a:pt x="19" y="19"/>
                    <a:pt x="20" y="20"/>
                    <a:pt x="20" y="2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2" y="22"/>
                    <a:pt x="11" y="21"/>
                    <a:pt x="11" y="20"/>
                  </a:cubicBezTo>
                  <a:cubicBezTo>
                    <a:pt x="10" y="20"/>
                    <a:pt x="9" y="20"/>
                    <a:pt x="7" y="20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0" y="33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5400" name="Freeform 14"/>
            <p:cNvSpPr>
              <a:spLocks noChangeAspect="1" noEditPoints="1"/>
            </p:cNvSpPr>
            <p:nvPr/>
          </p:nvSpPr>
          <p:spPr bwMode="auto">
            <a:xfrm>
              <a:off x="3832" y="1749"/>
              <a:ext cx="47" cy="57"/>
            </a:xfrm>
            <a:custGeom>
              <a:avLst/>
              <a:gdLst>
                <a:gd name="T0" fmla="*/ 144 w 29"/>
                <a:gd name="T1" fmla="*/ 324 h 35"/>
                <a:gd name="T2" fmla="*/ 254 w 29"/>
                <a:gd name="T3" fmla="*/ 541 h 35"/>
                <a:gd name="T4" fmla="*/ 357 w 29"/>
                <a:gd name="T5" fmla="*/ 324 h 35"/>
                <a:gd name="T6" fmla="*/ 254 w 29"/>
                <a:gd name="T7" fmla="*/ 111 h 35"/>
                <a:gd name="T8" fmla="*/ 144 w 29"/>
                <a:gd name="T9" fmla="*/ 324 h 35"/>
                <a:gd name="T10" fmla="*/ 0 w 29"/>
                <a:gd name="T11" fmla="*/ 324 h 35"/>
                <a:gd name="T12" fmla="*/ 55 w 29"/>
                <a:gd name="T13" fmla="*/ 90 h 35"/>
                <a:gd name="T14" fmla="*/ 254 w 29"/>
                <a:gd name="T15" fmla="*/ 0 h 35"/>
                <a:gd name="T16" fmla="*/ 454 w 29"/>
                <a:gd name="T17" fmla="*/ 90 h 35"/>
                <a:gd name="T18" fmla="*/ 523 w 29"/>
                <a:gd name="T19" fmla="*/ 324 h 35"/>
                <a:gd name="T20" fmla="*/ 454 w 29"/>
                <a:gd name="T21" fmla="*/ 562 h 35"/>
                <a:gd name="T22" fmla="*/ 254 w 29"/>
                <a:gd name="T23" fmla="*/ 653 h 35"/>
                <a:gd name="T24" fmla="*/ 55 w 29"/>
                <a:gd name="T25" fmla="*/ 541 h 35"/>
                <a:gd name="T26" fmla="*/ 0 w 29"/>
                <a:gd name="T27" fmla="*/ 324 h 3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9"/>
                <a:gd name="T43" fmla="*/ 0 h 35"/>
                <a:gd name="T44" fmla="*/ 29 w 29"/>
                <a:gd name="T45" fmla="*/ 35 h 3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9" h="35">
                  <a:moveTo>
                    <a:pt x="8" y="17"/>
                  </a:moveTo>
                  <a:cubicBezTo>
                    <a:pt x="8" y="25"/>
                    <a:pt x="10" y="29"/>
                    <a:pt x="14" y="29"/>
                  </a:cubicBezTo>
                  <a:cubicBezTo>
                    <a:pt x="18" y="29"/>
                    <a:pt x="20" y="25"/>
                    <a:pt x="20" y="17"/>
                  </a:cubicBezTo>
                  <a:cubicBezTo>
                    <a:pt x="20" y="10"/>
                    <a:pt x="18" y="6"/>
                    <a:pt x="14" y="6"/>
                  </a:cubicBezTo>
                  <a:cubicBezTo>
                    <a:pt x="10" y="6"/>
                    <a:pt x="8" y="10"/>
                    <a:pt x="8" y="17"/>
                  </a:cubicBezTo>
                  <a:close/>
                  <a:moveTo>
                    <a:pt x="0" y="17"/>
                  </a:moveTo>
                  <a:cubicBezTo>
                    <a:pt x="0" y="12"/>
                    <a:pt x="1" y="8"/>
                    <a:pt x="3" y="5"/>
                  </a:cubicBezTo>
                  <a:cubicBezTo>
                    <a:pt x="6" y="2"/>
                    <a:pt x="10" y="0"/>
                    <a:pt x="14" y="0"/>
                  </a:cubicBezTo>
                  <a:cubicBezTo>
                    <a:pt x="19" y="0"/>
                    <a:pt x="23" y="2"/>
                    <a:pt x="25" y="5"/>
                  </a:cubicBezTo>
                  <a:cubicBezTo>
                    <a:pt x="27" y="8"/>
                    <a:pt x="29" y="12"/>
                    <a:pt x="29" y="17"/>
                  </a:cubicBezTo>
                  <a:cubicBezTo>
                    <a:pt x="29" y="22"/>
                    <a:pt x="27" y="26"/>
                    <a:pt x="25" y="30"/>
                  </a:cubicBezTo>
                  <a:cubicBezTo>
                    <a:pt x="23" y="33"/>
                    <a:pt x="19" y="35"/>
                    <a:pt x="14" y="35"/>
                  </a:cubicBezTo>
                  <a:cubicBezTo>
                    <a:pt x="10" y="35"/>
                    <a:pt x="6" y="33"/>
                    <a:pt x="3" y="29"/>
                  </a:cubicBezTo>
                  <a:cubicBezTo>
                    <a:pt x="1" y="26"/>
                    <a:pt x="0" y="22"/>
                    <a:pt x="0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5401" name="Freeform 15"/>
            <p:cNvSpPr>
              <a:spLocks noChangeAspect="1"/>
            </p:cNvSpPr>
            <p:nvPr/>
          </p:nvSpPr>
          <p:spPr bwMode="auto">
            <a:xfrm>
              <a:off x="3888" y="1751"/>
              <a:ext cx="39" cy="55"/>
            </a:xfrm>
            <a:custGeom>
              <a:avLst/>
              <a:gdLst>
                <a:gd name="T0" fmla="*/ 0 w 24"/>
                <a:gd name="T1" fmla="*/ 377 h 34"/>
                <a:gd name="T2" fmla="*/ 0 w 24"/>
                <a:gd name="T3" fmla="*/ 0 h 34"/>
                <a:gd name="T4" fmla="*/ 124 w 24"/>
                <a:gd name="T5" fmla="*/ 0 h 34"/>
                <a:gd name="T6" fmla="*/ 124 w 24"/>
                <a:gd name="T7" fmla="*/ 398 h 34"/>
                <a:gd name="T8" fmla="*/ 232 w 24"/>
                <a:gd name="T9" fmla="*/ 500 h 34"/>
                <a:gd name="T10" fmla="*/ 293 w 24"/>
                <a:gd name="T11" fmla="*/ 398 h 34"/>
                <a:gd name="T12" fmla="*/ 293 w 24"/>
                <a:gd name="T13" fmla="*/ 0 h 34"/>
                <a:gd name="T14" fmla="*/ 439 w 24"/>
                <a:gd name="T15" fmla="*/ 0 h 34"/>
                <a:gd name="T16" fmla="*/ 439 w 24"/>
                <a:gd name="T17" fmla="*/ 377 h 34"/>
                <a:gd name="T18" fmla="*/ 383 w 24"/>
                <a:gd name="T19" fmla="*/ 542 h 34"/>
                <a:gd name="T20" fmla="*/ 232 w 24"/>
                <a:gd name="T21" fmla="*/ 610 h 34"/>
                <a:gd name="T22" fmla="*/ 55 w 24"/>
                <a:gd name="T23" fmla="*/ 542 h 34"/>
                <a:gd name="T24" fmla="*/ 0 w 24"/>
                <a:gd name="T25" fmla="*/ 377 h 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"/>
                <a:gd name="T40" fmla="*/ 0 h 34"/>
                <a:gd name="T41" fmla="*/ 24 w 24"/>
                <a:gd name="T42" fmla="*/ 34 h 3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" h="34">
                  <a:moveTo>
                    <a:pt x="0" y="2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6"/>
                    <a:pt x="9" y="28"/>
                    <a:pt x="12" y="28"/>
                  </a:cubicBezTo>
                  <a:cubicBezTo>
                    <a:pt x="15" y="28"/>
                    <a:pt x="16" y="26"/>
                    <a:pt x="16" y="22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5"/>
                    <a:pt x="23" y="28"/>
                    <a:pt x="21" y="30"/>
                  </a:cubicBezTo>
                  <a:cubicBezTo>
                    <a:pt x="19" y="33"/>
                    <a:pt x="16" y="34"/>
                    <a:pt x="12" y="34"/>
                  </a:cubicBezTo>
                  <a:cubicBezTo>
                    <a:pt x="8" y="34"/>
                    <a:pt x="5" y="33"/>
                    <a:pt x="3" y="30"/>
                  </a:cubicBezTo>
                  <a:cubicBezTo>
                    <a:pt x="1" y="28"/>
                    <a:pt x="0" y="25"/>
                    <a:pt x="0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5402" name="Freeform 16"/>
            <p:cNvSpPr>
              <a:spLocks noChangeAspect="1"/>
            </p:cNvSpPr>
            <p:nvPr/>
          </p:nvSpPr>
          <p:spPr bwMode="auto">
            <a:xfrm>
              <a:off x="3933" y="1751"/>
              <a:ext cx="36" cy="53"/>
            </a:xfrm>
            <a:custGeom>
              <a:avLst/>
              <a:gdLst>
                <a:gd name="T0" fmla="*/ 12 w 36"/>
                <a:gd name="T1" fmla="*/ 53 h 53"/>
                <a:gd name="T2" fmla="*/ 12 w 36"/>
                <a:gd name="T3" fmla="*/ 9 h 53"/>
                <a:gd name="T4" fmla="*/ 0 w 36"/>
                <a:gd name="T5" fmla="*/ 9 h 53"/>
                <a:gd name="T6" fmla="*/ 0 w 36"/>
                <a:gd name="T7" fmla="*/ 0 h 53"/>
                <a:gd name="T8" fmla="*/ 36 w 36"/>
                <a:gd name="T9" fmla="*/ 0 h 53"/>
                <a:gd name="T10" fmla="*/ 36 w 36"/>
                <a:gd name="T11" fmla="*/ 9 h 53"/>
                <a:gd name="T12" fmla="*/ 25 w 36"/>
                <a:gd name="T13" fmla="*/ 9 h 53"/>
                <a:gd name="T14" fmla="*/ 25 w 36"/>
                <a:gd name="T15" fmla="*/ 53 h 53"/>
                <a:gd name="T16" fmla="*/ 12 w 36"/>
                <a:gd name="T17" fmla="*/ 53 h 53"/>
                <a:gd name="T18" fmla="*/ 12 w 36"/>
                <a:gd name="T19" fmla="*/ 53 h 5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6"/>
                <a:gd name="T31" fmla="*/ 0 h 53"/>
                <a:gd name="T32" fmla="*/ 36 w 36"/>
                <a:gd name="T33" fmla="*/ 53 h 5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6" h="53">
                  <a:moveTo>
                    <a:pt x="12" y="53"/>
                  </a:moveTo>
                  <a:lnTo>
                    <a:pt x="12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9"/>
                  </a:lnTo>
                  <a:lnTo>
                    <a:pt x="25" y="9"/>
                  </a:lnTo>
                  <a:lnTo>
                    <a:pt x="25" y="53"/>
                  </a:lnTo>
                  <a:lnTo>
                    <a:pt x="12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5403" name="Freeform 17"/>
            <p:cNvSpPr>
              <a:spLocks noChangeAspect="1"/>
            </p:cNvSpPr>
            <p:nvPr/>
          </p:nvSpPr>
          <p:spPr bwMode="auto">
            <a:xfrm>
              <a:off x="3976" y="1751"/>
              <a:ext cx="32" cy="53"/>
            </a:xfrm>
            <a:custGeom>
              <a:avLst/>
              <a:gdLst>
                <a:gd name="T0" fmla="*/ 0 w 32"/>
                <a:gd name="T1" fmla="*/ 53 h 53"/>
                <a:gd name="T2" fmla="*/ 0 w 32"/>
                <a:gd name="T3" fmla="*/ 0 h 53"/>
                <a:gd name="T4" fmla="*/ 32 w 32"/>
                <a:gd name="T5" fmla="*/ 0 h 53"/>
                <a:gd name="T6" fmla="*/ 32 w 32"/>
                <a:gd name="T7" fmla="*/ 9 h 53"/>
                <a:gd name="T8" fmla="*/ 13 w 32"/>
                <a:gd name="T9" fmla="*/ 9 h 53"/>
                <a:gd name="T10" fmla="*/ 13 w 32"/>
                <a:gd name="T11" fmla="*/ 21 h 53"/>
                <a:gd name="T12" fmla="*/ 31 w 32"/>
                <a:gd name="T13" fmla="*/ 21 h 53"/>
                <a:gd name="T14" fmla="*/ 31 w 32"/>
                <a:gd name="T15" fmla="*/ 31 h 53"/>
                <a:gd name="T16" fmla="*/ 13 w 32"/>
                <a:gd name="T17" fmla="*/ 31 h 53"/>
                <a:gd name="T18" fmla="*/ 13 w 32"/>
                <a:gd name="T19" fmla="*/ 44 h 53"/>
                <a:gd name="T20" fmla="*/ 32 w 32"/>
                <a:gd name="T21" fmla="*/ 44 h 53"/>
                <a:gd name="T22" fmla="*/ 32 w 32"/>
                <a:gd name="T23" fmla="*/ 53 h 53"/>
                <a:gd name="T24" fmla="*/ 0 w 32"/>
                <a:gd name="T25" fmla="*/ 53 h 53"/>
                <a:gd name="T26" fmla="*/ 0 w 32"/>
                <a:gd name="T27" fmla="*/ 53 h 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2"/>
                <a:gd name="T43" fmla="*/ 0 h 53"/>
                <a:gd name="T44" fmla="*/ 32 w 32"/>
                <a:gd name="T45" fmla="*/ 53 h 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2" h="53">
                  <a:moveTo>
                    <a:pt x="0" y="53"/>
                  </a:moveTo>
                  <a:lnTo>
                    <a:pt x="0" y="0"/>
                  </a:lnTo>
                  <a:lnTo>
                    <a:pt x="32" y="0"/>
                  </a:lnTo>
                  <a:lnTo>
                    <a:pt x="32" y="9"/>
                  </a:lnTo>
                  <a:lnTo>
                    <a:pt x="13" y="9"/>
                  </a:lnTo>
                  <a:lnTo>
                    <a:pt x="13" y="21"/>
                  </a:lnTo>
                  <a:lnTo>
                    <a:pt x="31" y="21"/>
                  </a:lnTo>
                  <a:lnTo>
                    <a:pt x="31" y="31"/>
                  </a:lnTo>
                  <a:lnTo>
                    <a:pt x="13" y="31"/>
                  </a:lnTo>
                  <a:lnTo>
                    <a:pt x="13" y="44"/>
                  </a:lnTo>
                  <a:lnTo>
                    <a:pt x="32" y="44"/>
                  </a:lnTo>
                  <a:lnTo>
                    <a:pt x="32" y="5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5404" name="Freeform 18"/>
            <p:cNvSpPr>
              <a:spLocks noChangeAspect="1" noEditPoints="1"/>
            </p:cNvSpPr>
            <p:nvPr/>
          </p:nvSpPr>
          <p:spPr bwMode="auto">
            <a:xfrm>
              <a:off x="4017" y="1751"/>
              <a:ext cx="39" cy="53"/>
            </a:xfrm>
            <a:custGeom>
              <a:avLst/>
              <a:gdLst>
                <a:gd name="T0" fmla="*/ 145 w 24"/>
                <a:gd name="T1" fmla="*/ 88 h 33"/>
                <a:gd name="T2" fmla="*/ 145 w 24"/>
                <a:gd name="T3" fmla="*/ 233 h 33"/>
                <a:gd name="T4" fmla="*/ 180 w 24"/>
                <a:gd name="T5" fmla="*/ 233 h 33"/>
                <a:gd name="T6" fmla="*/ 236 w 24"/>
                <a:gd name="T7" fmla="*/ 226 h 33"/>
                <a:gd name="T8" fmla="*/ 270 w 24"/>
                <a:gd name="T9" fmla="*/ 173 h 33"/>
                <a:gd name="T10" fmla="*/ 180 w 24"/>
                <a:gd name="T11" fmla="*/ 88 h 33"/>
                <a:gd name="T12" fmla="*/ 145 w 24"/>
                <a:gd name="T13" fmla="*/ 88 h 33"/>
                <a:gd name="T14" fmla="*/ 0 w 24"/>
                <a:gd name="T15" fmla="*/ 567 h 33"/>
                <a:gd name="T16" fmla="*/ 0 w 24"/>
                <a:gd name="T17" fmla="*/ 0 h 33"/>
                <a:gd name="T18" fmla="*/ 232 w 24"/>
                <a:gd name="T19" fmla="*/ 0 h 33"/>
                <a:gd name="T20" fmla="*/ 377 w 24"/>
                <a:gd name="T21" fmla="*/ 34 h 33"/>
                <a:gd name="T22" fmla="*/ 418 w 24"/>
                <a:gd name="T23" fmla="*/ 141 h 33"/>
                <a:gd name="T24" fmla="*/ 293 w 24"/>
                <a:gd name="T25" fmla="*/ 286 h 33"/>
                <a:gd name="T26" fmla="*/ 293 w 24"/>
                <a:gd name="T27" fmla="*/ 286 h 33"/>
                <a:gd name="T28" fmla="*/ 349 w 24"/>
                <a:gd name="T29" fmla="*/ 331 h 33"/>
                <a:gd name="T30" fmla="*/ 383 w 24"/>
                <a:gd name="T31" fmla="*/ 374 h 33"/>
                <a:gd name="T32" fmla="*/ 439 w 24"/>
                <a:gd name="T33" fmla="*/ 567 h 33"/>
                <a:gd name="T34" fmla="*/ 293 w 24"/>
                <a:gd name="T35" fmla="*/ 567 h 33"/>
                <a:gd name="T36" fmla="*/ 236 w 24"/>
                <a:gd name="T37" fmla="*/ 418 h 33"/>
                <a:gd name="T38" fmla="*/ 201 w 24"/>
                <a:gd name="T39" fmla="*/ 340 h 33"/>
                <a:gd name="T40" fmla="*/ 145 w 24"/>
                <a:gd name="T41" fmla="*/ 340 h 33"/>
                <a:gd name="T42" fmla="*/ 145 w 24"/>
                <a:gd name="T43" fmla="*/ 567 h 33"/>
                <a:gd name="T44" fmla="*/ 0 w 24"/>
                <a:gd name="T45" fmla="*/ 567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"/>
                <a:gd name="T70" fmla="*/ 0 h 33"/>
                <a:gd name="T71" fmla="*/ 24 w 24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" h="33">
                  <a:moveTo>
                    <a:pt x="8" y="5"/>
                  </a:moveTo>
                  <a:cubicBezTo>
                    <a:pt x="8" y="14"/>
                    <a:pt x="8" y="14"/>
                    <a:pt x="8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3" y="14"/>
                    <a:pt x="13" y="13"/>
                  </a:cubicBezTo>
                  <a:cubicBezTo>
                    <a:pt x="14" y="12"/>
                    <a:pt x="15" y="11"/>
                    <a:pt x="15" y="10"/>
                  </a:cubicBezTo>
                  <a:cubicBezTo>
                    <a:pt x="15" y="7"/>
                    <a:pt x="13" y="5"/>
                    <a:pt x="10" y="5"/>
                  </a:cubicBezTo>
                  <a:cubicBezTo>
                    <a:pt x="8" y="5"/>
                    <a:pt x="8" y="5"/>
                    <a:pt x="8" y="5"/>
                  </a:cubicBezTo>
                  <a:close/>
                  <a:moveTo>
                    <a:pt x="0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8" y="0"/>
                    <a:pt x="20" y="2"/>
                  </a:cubicBezTo>
                  <a:cubicBezTo>
                    <a:pt x="22" y="3"/>
                    <a:pt x="23" y="5"/>
                    <a:pt x="23" y="8"/>
                  </a:cubicBezTo>
                  <a:cubicBezTo>
                    <a:pt x="23" y="13"/>
                    <a:pt x="20" y="16"/>
                    <a:pt x="16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7" y="17"/>
                    <a:pt x="18" y="17"/>
                    <a:pt x="19" y="19"/>
                  </a:cubicBezTo>
                  <a:cubicBezTo>
                    <a:pt x="20" y="19"/>
                    <a:pt x="20" y="20"/>
                    <a:pt x="21" y="2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2"/>
                    <a:pt x="12" y="21"/>
                    <a:pt x="11" y="20"/>
                  </a:cubicBezTo>
                  <a:cubicBezTo>
                    <a:pt x="11" y="20"/>
                    <a:pt x="10" y="20"/>
                    <a:pt x="8" y="20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0" y="33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5405" name="Freeform 19"/>
            <p:cNvSpPr>
              <a:spLocks noChangeAspect="1"/>
            </p:cNvSpPr>
            <p:nvPr/>
          </p:nvSpPr>
          <p:spPr bwMode="auto">
            <a:xfrm>
              <a:off x="3884" y="1409"/>
              <a:ext cx="265" cy="98"/>
            </a:xfrm>
            <a:custGeom>
              <a:avLst/>
              <a:gdLst>
                <a:gd name="T0" fmla="*/ 573 w 162"/>
                <a:gd name="T1" fmla="*/ 1011 h 60"/>
                <a:gd name="T2" fmla="*/ 551 w 162"/>
                <a:gd name="T3" fmla="*/ 990 h 60"/>
                <a:gd name="T4" fmla="*/ 0 w 162"/>
                <a:gd name="T5" fmla="*/ 662 h 60"/>
                <a:gd name="T6" fmla="*/ 425 w 162"/>
                <a:gd name="T7" fmla="*/ 418 h 60"/>
                <a:gd name="T8" fmla="*/ 993 w 162"/>
                <a:gd name="T9" fmla="*/ 755 h 60"/>
                <a:gd name="T10" fmla="*/ 1418 w 162"/>
                <a:gd name="T11" fmla="*/ 720 h 60"/>
                <a:gd name="T12" fmla="*/ 2141 w 162"/>
                <a:gd name="T13" fmla="*/ 302 h 60"/>
                <a:gd name="T14" fmla="*/ 1348 w 162"/>
                <a:gd name="T15" fmla="*/ 302 h 60"/>
                <a:gd name="T16" fmla="*/ 1348 w 162"/>
                <a:gd name="T17" fmla="*/ 0 h 60"/>
                <a:gd name="T18" fmla="*/ 3098 w 162"/>
                <a:gd name="T19" fmla="*/ 0 h 60"/>
                <a:gd name="T20" fmla="*/ 3098 w 162"/>
                <a:gd name="T21" fmla="*/ 1011 h 60"/>
                <a:gd name="T22" fmla="*/ 2589 w 162"/>
                <a:gd name="T23" fmla="*/ 1011 h 60"/>
                <a:gd name="T24" fmla="*/ 2567 w 162"/>
                <a:gd name="T25" fmla="*/ 549 h 60"/>
                <a:gd name="T26" fmla="*/ 1860 w 162"/>
                <a:gd name="T27" fmla="*/ 969 h 60"/>
                <a:gd name="T28" fmla="*/ 1148 w 162"/>
                <a:gd name="T29" fmla="*/ 1137 h 60"/>
                <a:gd name="T30" fmla="*/ 573 w 162"/>
                <a:gd name="T31" fmla="*/ 1011 h 60"/>
                <a:gd name="T32" fmla="*/ 573 w 162"/>
                <a:gd name="T33" fmla="*/ 1011 h 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2"/>
                <a:gd name="T52" fmla="*/ 0 h 60"/>
                <a:gd name="T53" fmla="*/ 162 w 162"/>
                <a:gd name="T54" fmla="*/ 60 h 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2" h="60">
                  <a:moveTo>
                    <a:pt x="30" y="53"/>
                  </a:moveTo>
                  <a:cubicBezTo>
                    <a:pt x="30" y="53"/>
                    <a:pt x="29" y="52"/>
                    <a:pt x="29" y="52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58" y="43"/>
                    <a:pt x="66" y="42"/>
                    <a:pt x="74" y="38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53"/>
                    <a:pt x="162" y="53"/>
                    <a:pt x="162" y="53"/>
                  </a:cubicBezTo>
                  <a:cubicBezTo>
                    <a:pt x="135" y="53"/>
                    <a:pt x="135" y="53"/>
                    <a:pt x="135" y="53"/>
                  </a:cubicBezTo>
                  <a:cubicBezTo>
                    <a:pt x="134" y="29"/>
                    <a:pt x="134" y="29"/>
                    <a:pt x="134" y="2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83" y="59"/>
                    <a:pt x="69" y="60"/>
                    <a:pt x="60" y="60"/>
                  </a:cubicBezTo>
                  <a:cubicBezTo>
                    <a:pt x="44" y="60"/>
                    <a:pt x="33" y="54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5406" name="Freeform 20"/>
            <p:cNvSpPr>
              <a:spLocks noChangeAspect="1"/>
            </p:cNvSpPr>
            <p:nvPr/>
          </p:nvSpPr>
          <p:spPr bwMode="auto">
            <a:xfrm>
              <a:off x="3703" y="1406"/>
              <a:ext cx="171" cy="152"/>
            </a:xfrm>
            <a:custGeom>
              <a:avLst/>
              <a:gdLst>
                <a:gd name="T0" fmla="*/ 730 w 105"/>
                <a:gd name="T1" fmla="*/ 1528 h 93"/>
                <a:gd name="T2" fmla="*/ 1278 w 105"/>
                <a:gd name="T3" fmla="*/ 1200 h 93"/>
                <a:gd name="T4" fmla="*/ 1223 w 105"/>
                <a:gd name="T5" fmla="*/ 956 h 93"/>
                <a:gd name="T6" fmla="*/ 528 w 105"/>
                <a:gd name="T7" fmla="*/ 551 h 93"/>
                <a:gd name="T8" fmla="*/ 528 w 105"/>
                <a:gd name="T9" fmla="*/ 1012 h 93"/>
                <a:gd name="T10" fmla="*/ 0 w 105"/>
                <a:gd name="T11" fmla="*/ 1012 h 93"/>
                <a:gd name="T12" fmla="*/ 0 w 105"/>
                <a:gd name="T13" fmla="*/ 0 h 93"/>
                <a:gd name="T14" fmla="*/ 1717 w 105"/>
                <a:gd name="T15" fmla="*/ 0 h 93"/>
                <a:gd name="T16" fmla="*/ 1717 w 105"/>
                <a:gd name="T17" fmla="*/ 294 h 93"/>
                <a:gd name="T18" fmla="*/ 928 w 105"/>
                <a:gd name="T19" fmla="*/ 294 h 93"/>
                <a:gd name="T20" fmla="*/ 1637 w 105"/>
                <a:gd name="T21" fmla="*/ 700 h 93"/>
                <a:gd name="T22" fmla="*/ 1958 w 105"/>
                <a:gd name="T23" fmla="*/ 1106 h 93"/>
                <a:gd name="T24" fmla="*/ 1692 w 105"/>
                <a:gd name="T25" fmla="*/ 1450 h 93"/>
                <a:gd name="T26" fmla="*/ 1153 w 105"/>
                <a:gd name="T27" fmla="*/ 1768 h 93"/>
                <a:gd name="T28" fmla="*/ 730 w 105"/>
                <a:gd name="T29" fmla="*/ 1528 h 93"/>
                <a:gd name="T30" fmla="*/ 730 w 105"/>
                <a:gd name="T31" fmla="*/ 1528 h 9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3"/>
                <a:gd name="T50" fmla="*/ 105 w 105"/>
                <a:gd name="T51" fmla="*/ 93 h 9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3">
                  <a:moveTo>
                    <a:pt x="39" y="80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75" y="60"/>
                    <a:pt x="74" y="55"/>
                    <a:pt x="66" y="50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2" y="15"/>
                    <a:pt x="92" y="15"/>
                    <a:pt x="92" y="15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88" y="37"/>
                    <a:pt x="88" y="37"/>
                    <a:pt x="88" y="37"/>
                  </a:cubicBezTo>
                  <a:cubicBezTo>
                    <a:pt x="102" y="45"/>
                    <a:pt x="105" y="53"/>
                    <a:pt x="105" y="58"/>
                  </a:cubicBezTo>
                  <a:cubicBezTo>
                    <a:pt x="104" y="68"/>
                    <a:pt x="94" y="75"/>
                    <a:pt x="91" y="76"/>
                  </a:cubicBezTo>
                  <a:cubicBezTo>
                    <a:pt x="62" y="93"/>
                    <a:pt x="62" y="93"/>
                    <a:pt x="62" y="93"/>
                  </a:cubicBezTo>
                  <a:cubicBezTo>
                    <a:pt x="39" y="80"/>
                    <a:pt x="39" y="80"/>
                    <a:pt x="39" y="80"/>
                  </a:cubicBezTo>
                  <a:cubicBezTo>
                    <a:pt x="39" y="80"/>
                    <a:pt x="39" y="80"/>
                    <a:pt x="39" y="80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5407" name="Freeform 21"/>
            <p:cNvSpPr>
              <a:spLocks noChangeAspect="1"/>
            </p:cNvSpPr>
            <p:nvPr/>
          </p:nvSpPr>
          <p:spPr bwMode="auto">
            <a:xfrm>
              <a:off x="3698" y="1564"/>
              <a:ext cx="265" cy="98"/>
            </a:xfrm>
            <a:custGeom>
              <a:avLst/>
              <a:gdLst>
                <a:gd name="T0" fmla="*/ 2526 w 162"/>
                <a:gd name="T1" fmla="*/ 149 h 60"/>
                <a:gd name="T2" fmla="*/ 3098 w 162"/>
                <a:gd name="T3" fmla="*/ 475 h 60"/>
                <a:gd name="T4" fmla="*/ 2657 w 162"/>
                <a:gd name="T5" fmla="*/ 720 h 60"/>
                <a:gd name="T6" fmla="*/ 2084 w 162"/>
                <a:gd name="T7" fmla="*/ 397 h 60"/>
                <a:gd name="T8" fmla="*/ 1688 w 162"/>
                <a:gd name="T9" fmla="*/ 441 h 60"/>
                <a:gd name="T10" fmla="*/ 959 w 162"/>
                <a:gd name="T11" fmla="*/ 862 h 60"/>
                <a:gd name="T12" fmla="*/ 1755 w 162"/>
                <a:gd name="T13" fmla="*/ 862 h 60"/>
                <a:gd name="T14" fmla="*/ 1755 w 162"/>
                <a:gd name="T15" fmla="*/ 1137 h 60"/>
                <a:gd name="T16" fmla="*/ 0 w 162"/>
                <a:gd name="T17" fmla="*/ 1137 h 60"/>
                <a:gd name="T18" fmla="*/ 0 w 162"/>
                <a:gd name="T19" fmla="*/ 126 h 60"/>
                <a:gd name="T20" fmla="*/ 517 w 162"/>
                <a:gd name="T21" fmla="*/ 126 h 60"/>
                <a:gd name="T22" fmla="*/ 517 w 162"/>
                <a:gd name="T23" fmla="*/ 593 h 60"/>
                <a:gd name="T24" fmla="*/ 1238 w 162"/>
                <a:gd name="T25" fmla="*/ 185 h 60"/>
                <a:gd name="T26" fmla="*/ 1935 w 162"/>
                <a:gd name="T27" fmla="*/ 0 h 60"/>
                <a:gd name="T28" fmla="*/ 2526 w 162"/>
                <a:gd name="T29" fmla="*/ 149 h 60"/>
                <a:gd name="T30" fmla="*/ 2526 w 162"/>
                <a:gd name="T31" fmla="*/ 149 h 6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2"/>
                <a:gd name="T49" fmla="*/ 0 h 60"/>
                <a:gd name="T50" fmla="*/ 162 w 162"/>
                <a:gd name="T51" fmla="*/ 60 h 6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2" h="60">
                  <a:moveTo>
                    <a:pt x="132" y="8"/>
                  </a:moveTo>
                  <a:cubicBezTo>
                    <a:pt x="162" y="25"/>
                    <a:pt x="162" y="25"/>
                    <a:pt x="162" y="25"/>
                  </a:cubicBezTo>
                  <a:cubicBezTo>
                    <a:pt x="139" y="38"/>
                    <a:pt x="139" y="38"/>
                    <a:pt x="139" y="38"/>
                  </a:cubicBezTo>
                  <a:cubicBezTo>
                    <a:pt x="109" y="21"/>
                    <a:pt x="109" y="21"/>
                    <a:pt x="109" y="21"/>
                  </a:cubicBezTo>
                  <a:cubicBezTo>
                    <a:pt x="103" y="17"/>
                    <a:pt x="96" y="18"/>
                    <a:pt x="88" y="23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60"/>
                    <a:pt x="92" y="60"/>
                    <a:pt x="92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9" y="2"/>
                    <a:pt x="92" y="0"/>
                    <a:pt x="101" y="0"/>
                  </a:cubicBezTo>
                  <a:cubicBezTo>
                    <a:pt x="118" y="0"/>
                    <a:pt x="129" y="6"/>
                    <a:pt x="132" y="8"/>
                  </a:cubicBezTo>
                  <a:cubicBezTo>
                    <a:pt x="132" y="8"/>
                    <a:pt x="132" y="8"/>
                    <a:pt x="132" y="8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5408" name="Freeform 22"/>
            <p:cNvSpPr>
              <a:spLocks noChangeAspect="1"/>
            </p:cNvSpPr>
            <p:nvPr/>
          </p:nvSpPr>
          <p:spPr bwMode="auto">
            <a:xfrm>
              <a:off x="3972" y="1514"/>
              <a:ext cx="170" cy="153"/>
            </a:xfrm>
            <a:custGeom>
              <a:avLst/>
              <a:gdLst>
                <a:gd name="T0" fmla="*/ 1983 w 104"/>
                <a:gd name="T1" fmla="*/ 747 h 94"/>
                <a:gd name="T2" fmla="*/ 1983 w 104"/>
                <a:gd name="T3" fmla="*/ 1746 h 94"/>
                <a:gd name="T4" fmla="*/ 245 w 104"/>
                <a:gd name="T5" fmla="*/ 1746 h 94"/>
                <a:gd name="T6" fmla="*/ 235 w 104"/>
                <a:gd name="T7" fmla="*/ 1455 h 94"/>
                <a:gd name="T8" fmla="*/ 1027 w 104"/>
                <a:gd name="T9" fmla="*/ 1455 h 94"/>
                <a:gd name="T10" fmla="*/ 304 w 104"/>
                <a:gd name="T11" fmla="*/ 1038 h 94"/>
                <a:gd name="T12" fmla="*/ 0 w 104"/>
                <a:gd name="T13" fmla="*/ 651 h 94"/>
                <a:gd name="T14" fmla="*/ 245 w 104"/>
                <a:gd name="T15" fmla="*/ 324 h 94"/>
                <a:gd name="T16" fmla="*/ 812 w 104"/>
                <a:gd name="T17" fmla="*/ 0 h 94"/>
                <a:gd name="T18" fmla="*/ 1237 w 104"/>
                <a:gd name="T19" fmla="*/ 238 h 94"/>
                <a:gd name="T20" fmla="*/ 687 w 104"/>
                <a:gd name="T21" fmla="*/ 562 h 94"/>
                <a:gd name="T22" fmla="*/ 750 w 104"/>
                <a:gd name="T23" fmla="*/ 802 h 94"/>
                <a:gd name="T24" fmla="*/ 1473 w 104"/>
                <a:gd name="T25" fmla="*/ 1216 h 94"/>
                <a:gd name="T26" fmla="*/ 1473 w 104"/>
                <a:gd name="T27" fmla="*/ 747 h 94"/>
                <a:gd name="T28" fmla="*/ 1983 w 104"/>
                <a:gd name="T29" fmla="*/ 747 h 94"/>
                <a:gd name="T30" fmla="*/ 1983 w 104"/>
                <a:gd name="T31" fmla="*/ 747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"/>
                <a:gd name="T49" fmla="*/ 0 h 94"/>
                <a:gd name="T50" fmla="*/ 104 w 104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" h="94">
                  <a:moveTo>
                    <a:pt x="104" y="40"/>
                  </a:moveTo>
                  <a:cubicBezTo>
                    <a:pt x="104" y="94"/>
                    <a:pt x="104" y="94"/>
                    <a:pt x="104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2" y="78"/>
                    <a:pt x="12" y="78"/>
                    <a:pt x="12" y="78"/>
                  </a:cubicBezTo>
                  <a:cubicBezTo>
                    <a:pt x="54" y="78"/>
                    <a:pt x="54" y="78"/>
                    <a:pt x="54" y="78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3" y="48"/>
                    <a:pt x="0" y="40"/>
                    <a:pt x="0" y="35"/>
                  </a:cubicBezTo>
                  <a:cubicBezTo>
                    <a:pt x="0" y="25"/>
                    <a:pt x="11" y="18"/>
                    <a:pt x="13" y="1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0" y="34"/>
                    <a:pt x="31" y="38"/>
                    <a:pt x="39" y="43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104" y="40"/>
                    <a:pt x="104" y="40"/>
                    <a:pt x="104" y="40"/>
                  </a:cubicBezTo>
                  <a:cubicBezTo>
                    <a:pt x="104" y="40"/>
                    <a:pt x="104" y="40"/>
                    <a:pt x="104" y="40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5409" name="Freeform 23"/>
            <p:cNvSpPr>
              <a:spLocks noChangeAspect="1"/>
            </p:cNvSpPr>
            <p:nvPr/>
          </p:nvSpPr>
          <p:spPr bwMode="auto">
            <a:xfrm>
              <a:off x="3878" y="1402"/>
              <a:ext cx="264" cy="100"/>
            </a:xfrm>
            <a:custGeom>
              <a:avLst/>
              <a:gdLst>
                <a:gd name="T0" fmla="*/ 562 w 162"/>
                <a:gd name="T1" fmla="*/ 1033 h 61"/>
                <a:gd name="T2" fmla="*/ 562 w 162"/>
                <a:gd name="T3" fmla="*/ 1033 h 61"/>
                <a:gd name="T4" fmla="*/ 0 w 162"/>
                <a:gd name="T5" fmla="*/ 702 h 61"/>
                <a:gd name="T6" fmla="*/ 425 w 162"/>
                <a:gd name="T7" fmla="*/ 449 h 61"/>
                <a:gd name="T8" fmla="*/ 988 w 162"/>
                <a:gd name="T9" fmla="*/ 779 h 61"/>
                <a:gd name="T10" fmla="*/ 1388 w 162"/>
                <a:gd name="T11" fmla="*/ 736 h 61"/>
                <a:gd name="T12" fmla="*/ 2104 w 162"/>
                <a:gd name="T13" fmla="*/ 310 h 61"/>
                <a:gd name="T14" fmla="*/ 1312 w 162"/>
                <a:gd name="T15" fmla="*/ 310 h 61"/>
                <a:gd name="T16" fmla="*/ 1312 w 162"/>
                <a:gd name="T17" fmla="*/ 0 h 61"/>
                <a:gd name="T18" fmla="*/ 3033 w 162"/>
                <a:gd name="T19" fmla="*/ 0 h 61"/>
                <a:gd name="T20" fmla="*/ 3033 w 162"/>
                <a:gd name="T21" fmla="*/ 1054 h 61"/>
                <a:gd name="T22" fmla="*/ 2531 w 162"/>
                <a:gd name="T23" fmla="*/ 1054 h 61"/>
                <a:gd name="T24" fmla="*/ 2531 w 162"/>
                <a:gd name="T25" fmla="*/ 572 h 61"/>
                <a:gd name="T26" fmla="*/ 1814 w 162"/>
                <a:gd name="T27" fmla="*/ 995 h 61"/>
                <a:gd name="T28" fmla="*/ 1134 w 162"/>
                <a:gd name="T29" fmla="*/ 1185 h 61"/>
                <a:gd name="T30" fmla="*/ 562 w 162"/>
                <a:gd name="T31" fmla="*/ 1033 h 61"/>
                <a:gd name="T32" fmla="*/ 562 w 162"/>
                <a:gd name="T33" fmla="*/ 1033 h 6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2"/>
                <a:gd name="T52" fmla="*/ 0 h 61"/>
                <a:gd name="T53" fmla="*/ 162 w 162"/>
                <a:gd name="T54" fmla="*/ 61 h 6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2" h="61">
                  <a:moveTo>
                    <a:pt x="30" y="53"/>
                  </a:moveTo>
                  <a:cubicBezTo>
                    <a:pt x="30" y="53"/>
                    <a:pt x="30" y="53"/>
                    <a:pt x="30" y="53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53" y="40"/>
                    <a:pt x="53" y="40"/>
                    <a:pt x="53" y="40"/>
                  </a:cubicBezTo>
                  <a:cubicBezTo>
                    <a:pt x="59" y="43"/>
                    <a:pt x="66" y="43"/>
                    <a:pt x="74" y="38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54"/>
                    <a:pt x="162" y="54"/>
                    <a:pt x="162" y="54"/>
                  </a:cubicBezTo>
                  <a:cubicBezTo>
                    <a:pt x="135" y="54"/>
                    <a:pt x="135" y="54"/>
                    <a:pt x="135" y="54"/>
                  </a:cubicBezTo>
                  <a:cubicBezTo>
                    <a:pt x="135" y="29"/>
                    <a:pt x="135" y="29"/>
                    <a:pt x="135" y="2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83" y="59"/>
                    <a:pt x="70" y="61"/>
                    <a:pt x="61" y="61"/>
                  </a:cubicBezTo>
                  <a:cubicBezTo>
                    <a:pt x="44" y="60"/>
                    <a:pt x="33" y="55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5410" name="Freeform 24"/>
            <p:cNvSpPr>
              <a:spLocks noChangeAspect="1"/>
            </p:cNvSpPr>
            <p:nvPr/>
          </p:nvSpPr>
          <p:spPr bwMode="auto">
            <a:xfrm>
              <a:off x="3696" y="1399"/>
              <a:ext cx="172" cy="154"/>
            </a:xfrm>
            <a:custGeom>
              <a:avLst/>
              <a:gdLst>
                <a:gd name="T0" fmla="*/ 778 w 105"/>
                <a:gd name="T1" fmla="*/ 1569 h 94"/>
                <a:gd name="T2" fmla="*/ 1330 w 105"/>
                <a:gd name="T3" fmla="*/ 1219 h 94"/>
                <a:gd name="T4" fmla="*/ 1274 w 105"/>
                <a:gd name="T5" fmla="*/ 993 h 94"/>
                <a:gd name="T6" fmla="*/ 539 w 105"/>
                <a:gd name="T7" fmla="*/ 567 h 94"/>
                <a:gd name="T8" fmla="*/ 539 w 105"/>
                <a:gd name="T9" fmla="*/ 1027 h 94"/>
                <a:gd name="T10" fmla="*/ 21 w 105"/>
                <a:gd name="T11" fmla="*/ 1027 h 94"/>
                <a:gd name="T12" fmla="*/ 0 w 105"/>
                <a:gd name="T13" fmla="*/ 0 h 94"/>
                <a:gd name="T14" fmla="*/ 1779 w 105"/>
                <a:gd name="T15" fmla="*/ 0 h 94"/>
                <a:gd name="T16" fmla="*/ 1792 w 105"/>
                <a:gd name="T17" fmla="*/ 308 h 94"/>
                <a:gd name="T18" fmla="*/ 993 w 105"/>
                <a:gd name="T19" fmla="*/ 308 h 94"/>
                <a:gd name="T20" fmla="*/ 1723 w 105"/>
                <a:gd name="T21" fmla="*/ 736 h 94"/>
                <a:gd name="T22" fmla="*/ 2031 w 105"/>
                <a:gd name="T23" fmla="*/ 1144 h 94"/>
                <a:gd name="T24" fmla="*/ 1779 w 105"/>
                <a:gd name="T25" fmla="*/ 1481 h 94"/>
                <a:gd name="T26" fmla="*/ 1206 w 105"/>
                <a:gd name="T27" fmla="*/ 1817 h 94"/>
                <a:gd name="T28" fmla="*/ 778 w 105"/>
                <a:gd name="T29" fmla="*/ 1569 h 94"/>
                <a:gd name="T30" fmla="*/ 778 w 105"/>
                <a:gd name="T31" fmla="*/ 1569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4"/>
                <a:gd name="T50" fmla="*/ 105 w 105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4">
                  <a:moveTo>
                    <a:pt x="40" y="81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75" y="60"/>
                    <a:pt x="74" y="56"/>
                    <a:pt x="66" y="51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3" y="16"/>
                    <a:pt x="93" y="16"/>
                    <a:pt x="93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89" y="38"/>
                    <a:pt x="89" y="38"/>
                    <a:pt x="89" y="38"/>
                  </a:cubicBezTo>
                  <a:cubicBezTo>
                    <a:pt x="102" y="46"/>
                    <a:pt x="105" y="54"/>
                    <a:pt x="105" y="59"/>
                  </a:cubicBezTo>
                  <a:cubicBezTo>
                    <a:pt x="105" y="69"/>
                    <a:pt x="94" y="75"/>
                    <a:pt x="92" y="77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40" y="81"/>
                    <a:pt x="40" y="81"/>
                    <a:pt x="40" y="81"/>
                  </a:cubicBezTo>
                  <a:cubicBezTo>
                    <a:pt x="40" y="81"/>
                    <a:pt x="40" y="81"/>
                    <a:pt x="40" y="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5411" name="Freeform 25"/>
            <p:cNvSpPr>
              <a:spLocks noChangeAspect="1"/>
            </p:cNvSpPr>
            <p:nvPr/>
          </p:nvSpPr>
          <p:spPr bwMode="auto">
            <a:xfrm>
              <a:off x="3692" y="1558"/>
              <a:ext cx="264" cy="99"/>
            </a:xfrm>
            <a:custGeom>
              <a:avLst/>
              <a:gdLst>
                <a:gd name="T0" fmla="*/ 2467 w 162"/>
                <a:gd name="T1" fmla="*/ 144 h 61"/>
                <a:gd name="T2" fmla="*/ 3033 w 162"/>
                <a:gd name="T3" fmla="*/ 466 h 61"/>
                <a:gd name="T4" fmla="*/ 2624 w 162"/>
                <a:gd name="T5" fmla="*/ 701 h 61"/>
                <a:gd name="T6" fmla="*/ 2061 w 162"/>
                <a:gd name="T7" fmla="*/ 380 h 61"/>
                <a:gd name="T8" fmla="*/ 1644 w 162"/>
                <a:gd name="T9" fmla="*/ 414 h 61"/>
                <a:gd name="T10" fmla="*/ 929 w 162"/>
                <a:gd name="T11" fmla="*/ 821 h 61"/>
                <a:gd name="T12" fmla="*/ 1724 w 162"/>
                <a:gd name="T13" fmla="*/ 821 h 61"/>
                <a:gd name="T14" fmla="*/ 1724 w 162"/>
                <a:gd name="T15" fmla="*/ 1117 h 61"/>
                <a:gd name="T16" fmla="*/ 0 w 162"/>
                <a:gd name="T17" fmla="*/ 1117 h 61"/>
                <a:gd name="T18" fmla="*/ 0 w 162"/>
                <a:gd name="T19" fmla="*/ 123 h 61"/>
                <a:gd name="T20" fmla="*/ 507 w 162"/>
                <a:gd name="T21" fmla="*/ 123 h 61"/>
                <a:gd name="T22" fmla="*/ 528 w 162"/>
                <a:gd name="T23" fmla="*/ 583 h 61"/>
                <a:gd name="T24" fmla="*/ 1222 w 162"/>
                <a:gd name="T25" fmla="*/ 179 h 61"/>
                <a:gd name="T26" fmla="*/ 1897 w 162"/>
                <a:gd name="T27" fmla="*/ 0 h 61"/>
                <a:gd name="T28" fmla="*/ 2467 w 162"/>
                <a:gd name="T29" fmla="*/ 144 h 61"/>
                <a:gd name="T30" fmla="*/ 2467 w 162"/>
                <a:gd name="T31" fmla="*/ 144 h 6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2"/>
                <a:gd name="T49" fmla="*/ 0 h 61"/>
                <a:gd name="T50" fmla="*/ 162 w 162"/>
                <a:gd name="T51" fmla="*/ 61 h 6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2" h="61">
                  <a:moveTo>
                    <a:pt x="132" y="8"/>
                  </a:moveTo>
                  <a:cubicBezTo>
                    <a:pt x="162" y="25"/>
                    <a:pt x="162" y="25"/>
                    <a:pt x="162" y="25"/>
                  </a:cubicBezTo>
                  <a:cubicBezTo>
                    <a:pt x="140" y="38"/>
                    <a:pt x="140" y="38"/>
                    <a:pt x="140" y="38"/>
                  </a:cubicBezTo>
                  <a:cubicBezTo>
                    <a:pt x="110" y="21"/>
                    <a:pt x="110" y="21"/>
                    <a:pt x="110" y="21"/>
                  </a:cubicBezTo>
                  <a:cubicBezTo>
                    <a:pt x="104" y="18"/>
                    <a:pt x="96" y="18"/>
                    <a:pt x="88" y="23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61"/>
                    <a:pt x="92" y="61"/>
                    <a:pt x="92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9" y="2"/>
                    <a:pt x="93" y="0"/>
                    <a:pt x="101" y="0"/>
                  </a:cubicBezTo>
                  <a:cubicBezTo>
                    <a:pt x="118" y="1"/>
                    <a:pt x="130" y="7"/>
                    <a:pt x="132" y="8"/>
                  </a:cubicBezTo>
                  <a:cubicBezTo>
                    <a:pt x="132" y="8"/>
                    <a:pt x="132" y="8"/>
                    <a:pt x="132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5412" name="Freeform 26"/>
            <p:cNvSpPr>
              <a:spLocks noChangeAspect="1"/>
            </p:cNvSpPr>
            <p:nvPr/>
          </p:nvSpPr>
          <p:spPr bwMode="auto">
            <a:xfrm>
              <a:off x="3966" y="1507"/>
              <a:ext cx="171" cy="154"/>
            </a:xfrm>
            <a:custGeom>
              <a:avLst/>
              <a:gdLst>
                <a:gd name="T0" fmla="*/ 1958 w 105"/>
                <a:gd name="T1" fmla="*/ 791 h 94"/>
                <a:gd name="T2" fmla="*/ 1958 w 105"/>
                <a:gd name="T3" fmla="*/ 1817 h 94"/>
                <a:gd name="T4" fmla="*/ 239 w 105"/>
                <a:gd name="T5" fmla="*/ 1817 h 94"/>
                <a:gd name="T6" fmla="*/ 239 w 105"/>
                <a:gd name="T7" fmla="*/ 1514 h 94"/>
                <a:gd name="T8" fmla="*/ 1033 w 105"/>
                <a:gd name="T9" fmla="*/ 1514 h 94"/>
                <a:gd name="T10" fmla="*/ 324 w 105"/>
                <a:gd name="T11" fmla="*/ 1088 h 94"/>
                <a:gd name="T12" fmla="*/ 0 w 105"/>
                <a:gd name="T13" fmla="*/ 668 h 94"/>
                <a:gd name="T14" fmla="*/ 261 w 105"/>
                <a:gd name="T15" fmla="*/ 331 h 94"/>
                <a:gd name="T16" fmla="*/ 803 w 105"/>
                <a:gd name="T17" fmla="*/ 0 h 94"/>
                <a:gd name="T18" fmla="*/ 1223 w 105"/>
                <a:gd name="T19" fmla="*/ 247 h 94"/>
                <a:gd name="T20" fmla="*/ 674 w 105"/>
                <a:gd name="T21" fmla="*/ 606 h 94"/>
                <a:gd name="T22" fmla="*/ 730 w 105"/>
                <a:gd name="T23" fmla="*/ 827 h 94"/>
                <a:gd name="T24" fmla="*/ 1435 w 105"/>
                <a:gd name="T25" fmla="*/ 1253 h 94"/>
                <a:gd name="T26" fmla="*/ 1435 w 105"/>
                <a:gd name="T27" fmla="*/ 791 h 94"/>
                <a:gd name="T28" fmla="*/ 1958 w 105"/>
                <a:gd name="T29" fmla="*/ 791 h 94"/>
                <a:gd name="T30" fmla="*/ 1958 w 105"/>
                <a:gd name="T31" fmla="*/ 791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4"/>
                <a:gd name="T50" fmla="*/ 105 w 105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4">
                  <a:moveTo>
                    <a:pt x="105" y="41"/>
                  </a:moveTo>
                  <a:cubicBezTo>
                    <a:pt x="105" y="94"/>
                    <a:pt x="105" y="94"/>
                    <a:pt x="105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55" y="78"/>
                    <a:pt x="55" y="78"/>
                    <a:pt x="55" y="78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3" y="48"/>
                    <a:pt x="0" y="40"/>
                    <a:pt x="0" y="35"/>
                  </a:cubicBezTo>
                  <a:cubicBezTo>
                    <a:pt x="1" y="25"/>
                    <a:pt x="11" y="19"/>
                    <a:pt x="14" y="1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6" y="13"/>
                    <a:pt x="66" y="13"/>
                    <a:pt x="66" y="13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0" y="34"/>
                    <a:pt x="31" y="38"/>
                    <a:pt x="39" y="43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41"/>
                    <a:pt x="77" y="41"/>
                    <a:pt x="77" y="41"/>
                  </a:cubicBezTo>
                  <a:cubicBezTo>
                    <a:pt x="105" y="41"/>
                    <a:pt x="105" y="41"/>
                    <a:pt x="105" y="41"/>
                  </a:cubicBezTo>
                  <a:cubicBezTo>
                    <a:pt x="105" y="41"/>
                    <a:pt x="105" y="41"/>
                    <a:pt x="105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  <p:grpSp>
        <p:nvGrpSpPr>
          <p:cNvPr id="15371" name="Group 63"/>
          <p:cNvGrpSpPr>
            <a:grpSpLocks noChangeAspect="1"/>
          </p:cNvGrpSpPr>
          <p:nvPr/>
        </p:nvGrpSpPr>
        <p:grpSpPr bwMode="auto">
          <a:xfrm>
            <a:off x="1042988" y="2781300"/>
            <a:ext cx="720725" cy="557213"/>
            <a:chOff x="3541" y="1317"/>
            <a:chExt cx="747" cy="546"/>
          </a:xfrm>
        </p:grpSpPr>
        <p:sp>
          <p:nvSpPr>
            <p:cNvPr id="15379" name="AutoShape 64"/>
            <p:cNvSpPr>
              <a:spLocks noChangeAspect="1" noChangeArrowheads="1" noTextEdit="1"/>
            </p:cNvSpPr>
            <p:nvPr/>
          </p:nvSpPr>
          <p:spPr bwMode="auto">
            <a:xfrm>
              <a:off x="3574" y="1337"/>
              <a:ext cx="681" cy="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80" name="Freeform 65"/>
            <p:cNvSpPr>
              <a:spLocks noChangeAspect="1"/>
            </p:cNvSpPr>
            <p:nvPr/>
          </p:nvSpPr>
          <p:spPr bwMode="auto">
            <a:xfrm>
              <a:off x="3574" y="1525"/>
              <a:ext cx="679" cy="338"/>
            </a:xfrm>
            <a:custGeom>
              <a:avLst/>
              <a:gdLst>
                <a:gd name="T0" fmla="*/ 6726 w 416"/>
                <a:gd name="T1" fmla="*/ 1594 h 207"/>
                <a:gd name="T2" fmla="*/ 1170 w 416"/>
                <a:gd name="T3" fmla="*/ 1594 h 207"/>
                <a:gd name="T4" fmla="*/ 21 w 416"/>
                <a:gd name="T5" fmla="*/ 21 h 207"/>
                <a:gd name="T6" fmla="*/ 0 w 416"/>
                <a:gd name="T7" fmla="*/ 21 h 207"/>
                <a:gd name="T8" fmla="*/ 0 w 416"/>
                <a:gd name="T9" fmla="*/ 1520 h 207"/>
                <a:gd name="T10" fmla="*/ 21 w 416"/>
                <a:gd name="T11" fmla="*/ 1520 h 207"/>
                <a:gd name="T12" fmla="*/ 1170 w 416"/>
                <a:gd name="T13" fmla="*/ 3029 h 207"/>
                <a:gd name="T14" fmla="*/ 6726 w 416"/>
                <a:gd name="T15" fmla="*/ 3029 h 207"/>
                <a:gd name="T16" fmla="*/ 7862 w 416"/>
                <a:gd name="T17" fmla="*/ 1520 h 207"/>
                <a:gd name="T18" fmla="*/ 7862 w 416"/>
                <a:gd name="T19" fmla="*/ 1520 h 207"/>
                <a:gd name="T20" fmla="*/ 7862 w 416"/>
                <a:gd name="T21" fmla="*/ 0 h 207"/>
                <a:gd name="T22" fmla="*/ 6726 w 416"/>
                <a:gd name="T23" fmla="*/ 1594 h 20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16"/>
                <a:gd name="T37" fmla="*/ 0 h 207"/>
                <a:gd name="T38" fmla="*/ 416 w 416"/>
                <a:gd name="T39" fmla="*/ 207 h 20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16" h="207">
                  <a:moveTo>
                    <a:pt x="356" y="84"/>
                  </a:moveTo>
                  <a:cubicBezTo>
                    <a:pt x="275" y="131"/>
                    <a:pt x="143" y="131"/>
                    <a:pt x="62" y="84"/>
                  </a:cubicBezTo>
                  <a:cubicBezTo>
                    <a:pt x="18" y="59"/>
                    <a:pt x="1" y="33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3" y="109"/>
                    <a:pt x="23" y="138"/>
                    <a:pt x="62" y="160"/>
                  </a:cubicBezTo>
                  <a:cubicBezTo>
                    <a:pt x="143" y="207"/>
                    <a:pt x="275" y="207"/>
                    <a:pt x="356" y="160"/>
                  </a:cubicBezTo>
                  <a:cubicBezTo>
                    <a:pt x="394" y="138"/>
                    <a:pt x="414" y="109"/>
                    <a:pt x="416" y="80"/>
                  </a:cubicBezTo>
                  <a:cubicBezTo>
                    <a:pt x="416" y="80"/>
                    <a:pt x="416" y="80"/>
                    <a:pt x="416" y="80"/>
                  </a:cubicBezTo>
                  <a:cubicBezTo>
                    <a:pt x="416" y="0"/>
                    <a:pt x="416" y="0"/>
                    <a:pt x="416" y="0"/>
                  </a:cubicBezTo>
                  <a:cubicBezTo>
                    <a:pt x="416" y="31"/>
                    <a:pt x="396" y="61"/>
                    <a:pt x="356" y="84"/>
                  </a:cubicBezTo>
                  <a:close/>
                </a:path>
              </a:pathLst>
            </a:custGeom>
            <a:solidFill>
              <a:srgbClr val="113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5381" name="Freeform 66"/>
            <p:cNvSpPr>
              <a:spLocks noChangeAspect="1"/>
            </p:cNvSpPr>
            <p:nvPr/>
          </p:nvSpPr>
          <p:spPr bwMode="auto">
            <a:xfrm>
              <a:off x="3541" y="1317"/>
              <a:ext cx="747" cy="432"/>
            </a:xfrm>
            <a:custGeom>
              <a:avLst/>
              <a:gdLst>
                <a:gd name="T0" fmla="*/ 7153 w 457"/>
                <a:gd name="T1" fmla="*/ 902 h 264"/>
                <a:gd name="T2" fmla="*/ 7176 w 457"/>
                <a:gd name="T3" fmla="*/ 4166 h 264"/>
                <a:gd name="T4" fmla="*/ 1563 w 457"/>
                <a:gd name="T5" fmla="*/ 4166 h 264"/>
                <a:gd name="T6" fmla="*/ 1541 w 457"/>
                <a:gd name="T7" fmla="*/ 902 h 264"/>
                <a:gd name="T8" fmla="*/ 7153 w 457"/>
                <a:gd name="T9" fmla="*/ 902 h 2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7"/>
                <a:gd name="T16" fmla="*/ 0 h 264"/>
                <a:gd name="T17" fmla="*/ 457 w 457"/>
                <a:gd name="T18" fmla="*/ 264 h 2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7" h="264">
                  <a:moveTo>
                    <a:pt x="375" y="47"/>
                  </a:moveTo>
                  <a:cubicBezTo>
                    <a:pt x="456" y="94"/>
                    <a:pt x="457" y="170"/>
                    <a:pt x="376" y="217"/>
                  </a:cubicBezTo>
                  <a:cubicBezTo>
                    <a:pt x="295" y="264"/>
                    <a:pt x="163" y="264"/>
                    <a:pt x="82" y="217"/>
                  </a:cubicBezTo>
                  <a:cubicBezTo>
                    <a:pt x="0" y="170"/>
                    <a:pt x="0" y="94"/>
                    <a:pt x="81" y="47"/>
                  </a:cubicBezTo>
                  <a:cubicBezTo>
                    <a:pt x="162" y="0"/>
                    <a:pt x="293" y="0"/>
                    <a:pt x="375" y="47"/>
                  </a:cubicBezTo>
                </a:path>
              </a:pathLst>
            </a:custGeom>
            <a:solidFill>
              <a:srgbClr val="4A6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5382" name="Freeform 67"/>
            <p:cNvSpPr>
              <a:spLocks noChangeAspect="1" noEditPoints="1"/>
            </p:cNvSpPr>
            <p:nvPr/>
          </p:nvSpPr>
          <p:spPr bwMode="auto">
            <a:xfrm>
              <a:off x="3788" y="1751"/>
              <a:ext cx="39" cy="53"/>
            </a:xfrm>
            <a:custGeom>
              <a:avLst/>
              <a:gdLst>
                <a:gd name="T0" fmla="*/ 124 w 24"/>
                <a:gd name="T1" fmla="*/ 88 h 33"/>
                <a:gd name="T2" fmla="*/ 124 w 24"/>
                <a:gd name="T3" fmla="*/ 233 h 33"/>
                <a:gd name="T4" fmla="*/ 180 w 24"/>
                <a:gd name="T5" fmla="*/ 233 h 33"/>
                <a:gd name="T6" fmla="*/ 236 w 24"/>
                <a:gd name="T7" fmla="*/ 226 h 33"/>
                <a:gd name="T8" fmla="*/ 257 w 24"/>
                <a:gd name="T9" fmla="*/ 173 h 33"/>
                <a:gd name="T10" fmla="*/ 180 w 24"/>
                <a:gd name="T11" fmla="*/ 88 h 33"/>
                <a:gd name="T12" fmla="*/ 124 w 24"/>
                <a:gd name="T13" fmla="*/ 88 h 33"/>
                <a:gd name="T14" fmla="*/ 0 w 24"/>
                <a:gd name="T15" fmla="*/ 567 h 33"/>
                <a:gd name="T16" fmla="*/ 0 w 24"/>
                <a:gd name="T17" fmla="*/ 0 h 33"/>
                <a:gd name="T18" fmla="*/ 232 w 24"/>
                <a:gd name="T19" fmla="*/ 0 h 33"/>
                <a:gd name="T20" fmla="*/ 349 w 24"/>
                <a:gd name="T21" fmla="*/ 34 h 33"/>
                <a:gd name="T22" fmla="*/ 413 w 24"/>
                <a:gd name="T23" fmla="*/ 141 h 33"/>
                <a:gd name="T24" fmla="*/ 270 w 24"/>
                <a:gd name="T25" fmla="*/ 286 h 33"/>
                <a:gd name="T26" fmla="*/ 270 w 24"/>
                <a:gd name="T27" fmla="*/ 286 h 33"/>
                <a:gd name="T28" fmla="*/ 349 w 24"/>
                <a:gd name="T29" fmla="*/ 331 h 33"/>
                <a:gd name="T30" fmla="*/ 377 w 24"/>
                <a:gd name="T31" fmla="*/ 374 h 33"/>
                <a:gd name="T32" fmla="*/ 439 w 24"/>
                <a:gd name="T33" fmla="*/ 567 h 33"/>
                <a:gd name="T34" fmla="*/ 270 w 24"/>
                <a:gd name="T35" fmla="*/ 567 h 33"/>
                <a:gd name="T36" fmla="*/ 236 w 24"/>
                <a:gd name="T37" fmla="*/ 418 h 33"/>
                <a:gd name="T38" fmla="*/ 201 w 24"/>
                <a:gd name="T39" fmla="*/ 340 h 33"/>
                <a:gd name="T40" fmla="*/ 124 w 24"/>
                <a:gd name="T41" fmla="*/ 340 h 33"/>
                <a:gd name="T42" fmla="*/ 124 w 24"/>
                <a:gd name="T43" fmla="*/ 567 h 33"/>
                <a:gd name="T44" fmla="*/ 0 w 24"/>
                <a:gd name="T45" fmla="*/ 567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"/>
                <a:gd name="T70" fmla="*/ 0 h 33"/>
                <a:gd name="T71" fmla="*/ 24 w 24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" h="33">
                  <a:moveTo>
                    <a:pt x="7" y="5"/>
                  </a:moveTo>
                  <a:cubicBezTo>
                    <a:pt x="7" y="14"/>
                    <a:pt x="7" y="14"/>
                    <a:pt x="7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2" y="14"/>
                    <a:pt x="13" y="13"/>
                  </a:cubicBezTo>
                  <a:cubicBezTo>
                    <a:pt x="14" y="12"/>
                    <a:pt x="14" y="11"/>
                    <a:pt x="14" y="10"/>
                  </a:cubicBezTo>
                  <a:cubicBezTo>
                    <a:pt x="14" y="7"/>
                    <a:pt x="13" y="5"/>
                    <a:pt x="10" y="5"/>
                  </a:cubicBezTo>
                  <a:cubicBezTo>
                    <a:pt x="7" y="5"/>
                    <a:pt x="7" y="5"/>
                    <a:pt x="7" y="5"/>
                  </a:cubicBezTo>
                  <a:close/>
                  <a:moveTo>
                    <a:pt x="0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7" y="0"/>
                    <a:pt x="19" y="2"/>
                  </a:cubicBezTo>
                  <a:cubicBezTo>
                    <a:pt x="21" y="3"/>
                    <a:pt x="22" y="5"/>
                    <a:pt x="22" y="8"/>
                  </a:cubicBezTo>
                  <a:cubicBezTo>
                    <a:pt x="22" y="13"/>
                    <a:pt x="20" y="16"/>
                    <a:pt x="15" y="17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7" y="17"/>
                    <a:pt x="18" y="17"/>
                    <a:pt x="19" y="19"/>
                  </a:cubicBezTo>
                  <a:cubicBezTo>
                    <a:pt x="19" y="19"/>
                    <a:pt x="20" y="20"/>
                    <a:pt x="20" y="2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2" y="22"/>
                    <a:pt x="11" y="21"/>
                    <a:pt x="11" y="20"/>
                  </a:cubicBezTo>
                  <a:cubicBezTo>
                    <a:pt x="10" y="20"/>
                    <a:pt x="9" y="20"/>
                    <a:pt x="7" y="20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0" y="33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5383" name="Freeform 68"/>
            <p:cNvSpPr>
              <a:spLocks noChangeAspect="1" noEditPoints="1"/>
            </p:cNvSpPr>
            <p:nvPr/>
          </p:nvSpPr>
          <p:spPr bwMode="auto">
            <a:xfrm>
              <a:off x="3832" y="1749"/>
              <a:ext cx="47" cy="57"/>
            </a:xfrm>
            <a:custGeom>
              <a:avLst/>
              <a:gdLst>
                <a:gd name="T0" fmla="*/ 144 w 29"/>
                <a:gd name="T1" fmla="*/ 324 h 35"/>
                <a:gd name="T2" fmla="*/ 254 w 29"/>
                <a:gd name="T3" fmla="*/ 541 h 35"/>
                <a:gd name="T4" fmla="*/ 357 w 29"/>
                <a:gd name="T5" fmla="*/ 324 h 35"/>
                <a:gd name="T6" fmla="*/ 254 w 29"/>
                <a:gd name="T7" fmla="*/ 111 h 35"/>
                <a:gd name="T8" fmla="*/ 144 w 29"/>
                <a:gd name="T9" fmla="*/ 324 h 35"/>
                <a:gd name="T10" fmla="*/ 0 w 29"/>
                <a:gd name="T11" fmla="*/ 324 h 35"/>
                <a:gd name="T12" fmla="*/ 55 w 29"/>
                <a:gd name="T13" fmla="*/ 90 h 35"/>
                <a:gd name="T14" fmla="*/ 254 w 29"/>
                <a:gd name="T15" fmla="*/ 0 h 35"/>
                <a:gd name="T16" fmla="*/ 454 w 29"/>
                <a:gd name="T17" fmla="*/ 90 h 35"/>
                <a:gd name="T18" fmla="*/ 523 w 29"/>
                <a:gd name="T19" fmla="*/ 324 h 35"/>
                <a:gd name="T20" fmla="*/ 454 w 29"/>
                <a:gd name="T21" fmla="*/ 562 h 35"/>
                <a:gd name="T22" fmla="*/ 254 w 29"/>
                <a:gd name="T23" fmla="*/ 653 h 35"/>
                <a:gd name="T24" fmla="*/ 55 w 29"/>
                <a:gd name="T25" fmla="*/ 541 h 35"/>
                <a:gd name="T26" fmla="*/ 0 w 29"/>
                <a:gd name="T27" fmla="*/ 324 h 3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9"/>
                <a:gd name="T43" fmla="*/ 0 h 35"/>
                <a:gd name="T44" fmla="*/ 29 w 29"/>
                <a:gd name="T45" fmla="*/ 35 h 3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9" h="35">
                  <a:moveTo>
                    <a:pt x="8" y="17"/>
                  </a:moveTo>
                  <a:cubicBezTo>
                    <a:pt x="8" y="25"/>
                    <a:pt x="10" y="29"/>
                    <a:pt x="14" y="29"/>
                  </a:cubicBezTo>
                  <a:cubicBezTo>
                    <a:pt x="18" y="29"/>
                    <a:pt x="20" y="25"/>
                    <a:pt x="20" y="17"/>
                  </a:cubicBezTo>
                  <a:cubicBezTo>
                    <a:pt x="20" y="10"/>
                    <a:pt x="18" y="6"/>
                    <a:pt x="14" y="6"/>
                  </a:cubicBezTo>
                  <a:cubicBezTo>
                    <a:pt x="10" y="6"/>
                    <a:pt x="8" y="10"/>
                    <a:pt x="8" y="17"/>
                  </a:cubicBezTo>
                  <a:close/>
                  <a:moveTo>
                    <a:pt x="0" y="17"/>
                  </a:moveTo>
                  <a:cubicBezTo>
                    <a:pt x="0" y="12"/>
                    <a:pt x="1" y="8"/>
                    <a:pt x="3" y="5"/>
                  </a:cubicBezTo>
                  <a:cubicBezTo>
                    <a:pt x="6" y="2"/>
                    <a:pt x="10" y="0"/>
                    <a:pt x="14" y="0"/>
                  </a:cubicBezTo>
                  <a:cubicBezTo>
                    <a:pt x="19" y="0"/>
                    <a:pt x="23" y="2"/>
                    <a:pt x="25" y="5"/>
                  </a:cubicBezTo>
                  <a:cubicBezTo>
                    <a:pt x="27" y="8"/>
                    <a:pt x="29" y="12"/>
                    <a:pt x="29" y="17"/>
                  </a:cubicBezTo>
                  <a:cubicBezTo>
                    <a:pt x="29" y="22"/>
                    <a:pt x="27" y="26"/>
                    <a:pt x="25" y="30"/>
                  </a:cubicBezTo>
                  <a:cubicBezTo>
                    <a:pt x="23" y="33"/>
                    <a:pt x="19" y="35"/>
                    <a:pt x="14" y="35"/>
                  </a:cubicBezTo>
                  <a:cubicBezTo>
                    <a:pt x="10" y="35"/>
                    <a:pt x="6" y="33"/>
                    <a:pt x="3" y="29"/>
                  </a:cubicBezTo>
                  <a:cubicBezTo>
                    <a:pt x="1" y="26"/>
                    <a:pt x="0" y="22"/>
                    <a:pt x="0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5384" name="Freeform 69"/>
            <p:cNvSpPr>
              <a:spLocks noChangeAspect="1"/>
            </p:cNvSpPr>
            <p:nvPr/>
          </p:nvSpPr>
          <p:spPr bwMode="auto">
            <a:xfrm>
              <a:off x="3888" y="1751"/>
              <a:ext cx="39" cy="55"/>
            </a:xfrm>
            <a:custGeom>
              <a:avLst/>
              <a:gdLst>
                <a:gd name="T0" fmla="*/ 0 w 24"/>
                <a:gd name="T1" fmla="*/ 377 h 34"/>
                <a:gd name="T2" fmla="*/ 0 w 24"/>
                <a:gd name="T3" fmla="*/ 0 h 34"/>
                <a:gd name="T4" fmla="*/ 124 w 24"/>
                <a:gd name="T5" fmla="*/ 0 h 34"/>
                <a:gd name="T6" fmla="*/ 124 w 24"/>
                <a:gd name="T7" fmla="*/ 398 h 34"/>
                <a:gd name="T8" fmla="*/ 232 w 24"/>
                <a:gd name="T9" fmla="*/ 500 h 34"/>
                <a:gd name="T10" fmla="*/ 293 w 24"/>
                <a:gd name="T11" fmla="*/ 398 h 34"/>
                <a:gd name="T12" fmla="*/ 293 w 24"/>
                <a:gd name="T13" fmla="*/ 0 h 34"/>
                <a:gd name="T14" fmla="*/ 439 w 24"/>
                <a:gd name="T15" fmla="*/ 0 h 34"/>
                <a:gd name="T16" fmla="*/ 439 w 24"/>
                <a:gd name="T17" fmla="*/ 377 h 34"/>
                <a:gd name="T18" fmla="*/ 383 w 24"/>
                <a:gd name="T19" fmla="*/ 542 h 34"/>
                <a:gd name="T20" fmla="*/ 232 w 24"/>
                <a:gd name="T21" fmla="*/ 610 h 34"/>
                <a:gd name="T22" fmla="*/ 55 w 24"/>
                <a:gd name="T23" fmla="*/ 542 h 34"/>
                <a:gd name="T24" fmla="*/ 0 w 24"/>
                <a:gd name="T25" fmla="*/ 377 h 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"/>
                <a:gd name="T40" fmla="*/ 0 h 34"/>
                <a:gd name="T41" fmla="*/ 24 w 24"/>
                <a:gd name="T42" fmla="*/ 34 h 3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" h="34">
                  <a:moveTo>
                    <a:pt x="0" y="2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6"/>
                    <a:pt x="9" y="28"/>
                    <a:pt x="12" y="28"/>
                  </a:cubicBezTo>
                  <a:cubicBezTo>
                    <a:pt x="15" y="28"/>
                    <a:pt x="16" y="26"/>
                    <a:pt x="16" y="22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5"/>
                    <a:pt x="23" y="28"/>
                    <a:pt x="21" y="30"/>
                  </a:cubicBezTo>
                  <a:cubicBezTo>
                    <a:pt x="19" y="33"/>
                    <a:pt x="16" y="34"/>
                    <a:pt x="12" y="34"/>
                  </a:cubicBezTo>
                  <a:cubicBezTo>
                    <a:pt x="8" y="34"/>
                    <a:pt x="5" y="33"/>
                    <a:pt x="3" y="30"/>
                  </a:cubicBezTo>
                  <a:cubicBezTo>
                    <a:pt x="1" y="28"/>
                    <a:pt x="0" y="25"/>
                    <a:pt x="0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5385" name="Freeform 70"/>
            <p:cNvSpPr>
              <a:spLocks noChangeAspect="1"/>
            </p:cNvSpPr>
            <p:nvPr/>
          </p:nvSpPr>
          <p:spPr bwMode="auto">
            <a:xfrm>
              <a:off x="3933" y="1751"/>
              <a:ext cx="36" cy="53"/>
            </a:xfrm>
            <a:custGeom>
              <a:avLst/>
              <a:gdLst>
                <a:gd name="T0" fmla="*/ 12 w 36"/>
                <a:gd name="T1" fmla="*/ 53 h 53"/>
                <a:gd name="T2" fmla="*/ 12 w 36"/>
                <a:gd name="T3" fmla="*/ 9 h 53"/>
                <a:gd name="T4" fmla="*/ 0 w 36"/>
                <a:gd name="T5" fmla="*/ 9 h 53"/>
                <a:gd name="T6" fmla="*/ 0 w 36"/>
                <a:gd name="T7" fmla="*/ 0 h 53"/>
                <a:gd name="T8" fmla="*/ 36 w 36"/>
                <a:gd name="T9" fmla="*/ 0 h 53"/>
                <a:gd name="T10" fmla="*/ 36 w 36"/>
                <a:gd name="T11" fmla="*/ 9 h 53"/>
                <a:gd name="T12" fmla="*/ 25 w 36"/>
                <a:gd name="T13" fmla="*/ 9 h 53"/>
                <a:gd name="T14" fmla="*/ 25 w 36"/>
                <a:gd name="T15" fmla="*/ 53 h 53"/>
                <a:gd name="T16" fmla="*/ 12 w 36"/>
                <a:gd name="T17" fmla="*/ 53 h 53"/>
                <a:gd name="T18" fmla="*/ 12 w 36"/>
                <a:gd name="T19" fmla="*/ 53 h 5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6"/>
                <a:gd name="T31" fmla="*/ 0 h 53"/>
                <a:gd name="T32" fmla="*/ 36 w 36"/>
                <a:gd name="T33" fmla="*/ 53 h 5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6" h="53">
                  <a:moveTo>
                    <a:pt x="12" y="53"/>
                  </a:moveTo>
                  <a:lnTo>
                    <a:pt x="12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9"/>
                  </a:lnTo>
                  <a:lnTo>
                    <a:pt x="25" y="9"/>
                  </a:lnTo>
                  <a:lnTo>
                    <a:pt x="25" y="53"/>
                  </a:lnTo>
                  <a:lnTo>
                    <a:pt x="12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5386" name="Freeform 71"/>
            <p:cNvSpPr>
              <a:spLocks noChangeAspect="1"/>
            </p:cNvSpPr>
            <p:nvPr/>
          </p:nvSpPr>
          <p:spPr bwMode="auto">
            <a:xfrm>
              <a:off x="3976" y="1751"/>
              <a:ext cx="32" cy="53"/>
            </a:xfrm>
            <a:custGeom>
              <a:avLst/>
              <a:gdLst>
                <a:gd name="T0" fmla="*/ 0 w 32"/>
                <a:gd name="T1" fmla="*/ 53 h 53"/>
                <a:gd name="T2" fmla="*/ 0 w 32"/>
                <a:gd name="T3" fmla="*/ 0 h 53"/>
                <a:gd name="T4" fmla="*/ 32 w 32"/>
                <a:gd name="T5" fmla="*/ 0 h 53"/>
                <a:gd name="T6" fmla="*/ 32 w 32"/>
                <a:gd name="T7" fmla="*/ 9 h 53"/>
                <a:gd name="T8" fmla="*/ 13 w 32"/>
                <a:gd name="T9" fmla="*/ 9 h 53"/>
                <a:gd name="T10" fmla="*/ 13 w 32"/>
                <a:gd name="T11" fmla="*/ 21 h 53"/>
                <a:gd name="T12" fmla="*/ 31 w 32"/>
                <a:gd name="T13" fmla="*/ 21 h 53"/>
                <a:gd name="T14" fmla="*/ 31 w 32"/>
                <a:gd name="T15" fmla="*/ 31 h 53"/>
                <a:gd name="T16" fmla="*/ 13 w 32"/>
                <a:gd name="T17" fmla="*/ 31 h 53"/>
                <a:gd name="T18" fmla="*/ 13 w 32"/>
                <a:gd name="T19" fmla="*/ 44 h 53"/>
                <a:gd name="T20" fmla="*/ 32 w 32"/>
                <a:gd name="T21" fmla="*/ 44 h 53"/>
                <a:gd name="T22" fmla="*/ 32 w 32"/>
                <a:gd name="T23" fmla="*/ 53 h 53"/>
                <a:gd name="T24" fmla="*/ 0 w 32"/>
                <a:gd name="T25" fmla="*/ 53 h 53"/>
                <a:gd name="T26" fmla="*/ 0 w 32"/>
                <a:gd name="T27" fmla="*/ 53 h 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2"/>
                <a:gd name="T43" fmla="*/ 0 h 53"/>
                <a:gd name="T44" fmla="*/ 32 w 32"/>
                <a:gd name="T45" fmla="*/ 53 h 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2" h="53">
                  <a:moveTo>
                    <a:pt x="0" y="53"/>
                  </a:moveTo>
                  <a:lnTo>
                    <a:pt x="0" y="0"/>
                  </a:lnTo>
                  <a:lnTo>
                    <a:pt x="32" y="0"/>
                  </a:lnTo>
                  <a:lnTo>
                    <a:pt x="32" y="9"/>
                  </a:lnTo>
                  <a:lnTo>
                    <a:pt x="13" y="9"/>
                  </a:lnTo>
                  <a:lnTo>
                    <a:pt x="13" y="21"/>
                  </a:lnTo>
                  <a:lnTo>
                    <a:pt x="31" y="21"/>
                  </a:lnTo>
                  <a:lnTo>
                    <a:pt x="31" y="31"/>
                  </a:lnTo>
                  <a:lnTo>
                    <a:pt x="13" y="31"/>
                  </a:lnTo>
                  <a:lnTo>
                    <a:pt x="13" y="44"/>
                  </a:lnTo>
                  <a:lnTo>
                    <a:pt x="32" y="44"/>
                  </a:lnTo>
                  <a:lnTo>
                    <a:pt x="32" y="5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5387" name="Freeform 72"/>
            <p:cNvSpPr>
              <a:spLocks noChangeAspect="1" noEditPoints="1"/>
            </p:cNvSpPr>
            <p:nvPr/>
          </p:nvSpPr>
          <p:spPr bwMode="auto">
            <a:xfrm>
              <a:off x="4017" y="1751"/>
              <a:ext cx="39" cy="53"/>
            </a:xfrm>
            <a:custGeom>
              <a:avLst/>
              <a:gdLst>
                <a:gd name="T0" fmla="*/ 145 w 24"/>
                <a:gd name="T1" fmla="*/ 88 h 33"/>
                <a:gd name="T2" fmla="*/ 145 w 24"/>
                <a:gd name="T3" fmla="*/ 233 h 33"/>
                <a:gd name="T4" fmla="*/ 180 w 24"/>
                <a:gd name="T5" fmla="*/ 233 h 33"/>
                <a:gd name="T6" fmla="*/ 236 w 24"/>
                <a:gd name="T7" fmla="*/ 226 h 33"/>
                <a:gd name="T8" fmla="*/ 270 w 24"/>
                <a:gd name="T9" fmla="*/ 173 h 33"/>
                <a:gd name="T10" fmla="*/ 180 w 24"/>
                <a:gd name="T11" fmla="*/ 88 h 33"/>
                <a:gd name="T12" fmla="*/ 145 w 24"/>
                <a:gd name="T13" fmla="*/ 88 h 33"/>
                <a:gd name="T14" fmla="*/ 0 w 24"/>
                <a:gd name="T15" fmla="*/ 567 h 33"/>
                <a:gd name="T16" fmla="*/ 0 w 24"/>
                <a:gd name="T17" fmla="*/ 0 h 33"/>
                <a:gd name="T18" fmla="*/ 232 w 24"/>
                <a:gd name="T19" fmla="*/ 0 h 33"/>
                <a:gd name="T20" fmla="*/ 377 w 24"/>
                <a:gd name="T21" fmla="*/ 34 h 33"/>
                <a:gd name="T22" fmla="*/ 418 w 24"/>
                <a:gd name="T23" fmla="*/ 141 h 33"/>
                <a:gd name="T24" fmla="*/ 293 w 24"/>
                <a:gd name="T25" fmla="*/ 286 h 33"/>
                <a:gd name="T26" fmla="*/ 293 w 24"/>
                <a:gd name="T27" fmla="*/ 286 h 33"/>
                <a:gd name="T28" fmla="*/ 349 w 24"/>
                <a:gd name="T29" fmla="*/ 331 h 33"/>
                <a:gd name="T30" fmla="*/ 383 w 24"/>
                <a:gd name="T31" fmla="*/ 374 h 33"/>
                <a:gd name="T32" fmla="*/ 439 w 24"/>
                <a:gd name="T33" fmla="*/ 567 h 33"/>
                <a:gd name="T34" fmla="*/ 293 w 24"/>
                <a:gd name="T35" fmla="*/ 567 h 33"/>
                <a:gd name="T36" fmla="*/ 236 w 24"/>
                <a:gd name="T37" fmla="*/ 418 h 33"/>
                <a:gd name="T38" fmla="*/ 201 w 24"/>
                <a:gd name="T39" fmla="*/ 340 h 33"/>
                <a:gd name="T40" fmla="*/ 145 w 24"/>
                <a:gd name="T41" fmla="*/ 340 h 33"/>
                <a:gd name="T42" fmla="*/ 145 w 24"/>
                <a:gd name="T43" fmla="*/ 567 h 33"/>
                <a:gd name="T44" fmla="*/ 0 w 24"/>
                <a:gd name="T45" fmla="*/ 567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"/>
                <a:gd name="T70" fmla="*/ 0 h 33"/>
                <a:gd name="T71" fmla="*/ 24 w 24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" h="33">
                  <a:moveTo>
                    <a:pt x="8" y="5"/>
                  </a:moveTo>
                  <a:cubicBezTo>
                    <a:pt x="8" y="14"/>
                    <a:pt x="8" y="14"/>
                    <a:pt x="8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3" y="14"/>
                    <a:pt x="13" y="13"/>
                  </a:cubicBezTo>
                  <a:cubicBezTo>
                    <a:pt x="14" y="12"/>
                    <a:pt x="15" y="11"/>
                    <a:pt x="15" y="10"/>
                  </a:cubicBezTo>
                  <a:cubicBezTo>
                    <a:pt x="15" y="7"/>
                    <a:pt x="13" y="5"/>
                    <a:pt x="10" y="5"/>
                  </a:cubicBezTo>
                  <a:cubicBezTo>
                    <a:pt x="8" y="5"/>
                    <a:pt x="8" y="5"/>
                    <a:pt x="8" y="5"/>
                  </a:cubicBezTo>
                  <a:close/>
                  <a:moveTo>
                    <a:pt x="0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8" y="0"/>
                    <a:pt x="20" y="2"/>
                  </a:cubicBezTo>
                  <a:cubicBezTo>
                    <a:pt x="22" y="3"/>
                    <a:pt x="23" y="5"/>
                    <a:pt x="23" y="8"/>
                  </a:cubicBezTo>
                  <a:cubicBezTo>
                    <a:pt x="23" y="13"/>
                    <a:pt x="20" y="16"/>
                    <a:pt x="16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7" y="17"/>
                    <a:pt x="18" y="17"/>
                    <a:pt x="19" y="19"/>
                  </a:cubicBezTo>
                  <a:cubicBezTo>
                    <a:pt x="20" y="19"/>
                    <a:pt x="20" y="20"/>
                    <a:pt x="21" y="2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2"/>
                    <a:pt x="12" y="21"/>
                    <a:pt x="11" y="20"/>
                  </a:cubicBezTo>
                  <a:cubicBezTo>
                    <a:pt x="11" y="20"/>
                    <a:pt x="10" y="20"/>
                    <a:pt x="8" y="20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0" y="33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5388" name="Freeform 73"/>
            <p:cNvSpPr>
              <a:spLocks noChangeAspect="1"/>
            </p:cNvSpPr>
            <p:nvPr/>
          </p:nvSpPr>
          <p:spPr bwMode="auto">
            <a:xfrm>
              <a:off x="3884" y="1409"/>
              <a:ext cx="265" cy="98"/>
            </a:xfrm>
            <a:custGeom>
              <a:avLst/>
              <a:gdLst>
                <a:gd name="T0" fmla="*/ 573 w 162"/>
                <a:gd name="T1" fmla="*/ 1011 h 60"/>
                <a:gd name="T2" fmla="*/ 551 w 162"/>
                <a:gd name="T3" fmla="*/ 990 h 60"/>
                <a:gd name="T4" fmla="*/ 0 w 162"/>
                <a:gd name="T5" fmla="*/ 662 h 60"/>
                <a:gd name="T6" fmla="*/ 425 w 162"/>
                <a:gd name="T7" fmla="*/ 418 h 60"/>
                <a:gd name="T8" fmla="*/ 993 w 162"/>
                <a:gd name="T9" fmla="*/ 755 h 60"/>
                <a:gd name="T10" fmla="*/ 1418 w 162"/>
                <a:gd name="T11" fmla="*/ 720 h 60"/>
                <a:gd name="T12" fmla="*/ 2141 w 162"/>
                <a:gd name="T13" fmla="*/ 302 h 60"/>
                <a:gd name="T14" fmla="*/ 1348 w 162"/>
                <a:gd name="T15" fmla="*/ 302 h 60"/>
                <a:gd name="T16" fmla="*/ 1348 w 162"/>
                <a:gd name="T17" fmla="*/ 0 h 60"/>
                <a:gd name="T18" fmla="*/ 3098 w 162"/>
                <a:gd name="T19" fmla="*/ 0 h 60"/>
                <a:gd name="T20" fmla="*/ 3098 w 162"/>
                <a:gd name="T21" fmla="*/ 1011 h 60"/>
                <a:gd name="T22" fmla="*/ 2589 w 162"/>
                <a:gd name="T23" fmla="*/ 1011 h 60"/>
                <a:gd name="T24" fmla="*/ 2567 w 162"/>
                <a:gd name="T25" fmla="*/ 549 h 60"/>
                <a:gd name="T26" fmla="*/ 1860 w 162"/>
                <a:gd name="T27" fmla="*/ 969 h 60"/>
                <a:gd name="T28" fmla="*/ 1148 w 162"/>
                <a:gd name="T29" fmla="*/ 1137 h 60"/>
                <a:gd name="T30" fmla="*/ 573 w 162"/>
                <a:gd name="T31" fmla="*/ 1011 h 60"/>
                <a:gd name="T32" fmla="*/ 573 w 162"/>
                <a:gd name="T33" fmla="*/ 1011 h 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2"/>
                <a:gd name="T52" fmla="*/ 0 h 60"/>
                <a:gd name="T53" fmla="*/ 162 w 162"/>
                <a:gd name="T54" fmla="*/ 60 h 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2" h="60">
                  <a:moveTo>
                    <a:pt x="30" y="53"/>
                  </a:moveTo>
                  <a:cubicBezTo>
                    <a:pt x="30" y="53"/>
                    <a:pt x="29" y="52"/>
                    <a:pt x="29" y="52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58" y="43"/>
                    <a:pt x="66" y="42"/>
                    <a:pt x="74" y="38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53"/>
                    <a:pt x="162" y="53"/>
                    <a:pt x="162" y="53"/>
                  </a:cubicBezTo>
                  <a:cubicBezTo>
                    <a:pt x="135" y="53"/>
                    <a:pt x="135" y="53"/>
                    <a:pt x="135" y="53"/>
                  </a:cubicBezTo>
                  <a:cubicBezTo>
                    <a:pt x="134" y="29"/>
                    <a:pt x="134" y="29"/>
                    <a:pt x="134" y="2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83" y="59"/>
                    <a:pt x="69" y="60"/>
                    <a:pt x="60" y="60"/>
                  </a:cubicBezTo>
                  <a:cubicBezTo>
                    <a:pt x="44" y="60"/>
                    <a:pt x="33" y="54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5389" name="Freeform 74"/>
            <p:cNvSpPr>
              <a:spLocks noChangeAspect="1"/>
            </p:cNvSpPr>
            <p:nvPr/>
          </p:nvSpPr>
          <p:spPr bwMode="auto">
            <a:xfrm>
              <a:off x="3703" y="1406"/>
              <a:ext cx="171" cy="152"/>
            </a:xfrm>
            <a:custGeom>
              <a:avLst/>
              <a:gdLst>
                <a:gd name="T0" fmla="*/ 730 w 105"/>
                <a:gd name="T1" fmla="*/ 1528 h 93"/>
                <a:gd name="T2" fmla="*/ 1278 w 105"/>
                <a:gd name="T3" fmla="*/ 1200 h 93"/>
                <a:gd name="T4" fmla="*/ 1223 w 105"/>
                <a:gd name="T5" fmla="*/ 956 h 93"/>
                <a:gd name="T6" fmla="*/ 528 w 105"/>
                <a:gd name="T7" fmla="*/ 551 h 93"/>
                <a:gd name="T8" fmla="*/ 528 w 105"/>
                <a:gd name="T9" fmla="*/ 1012 h 93"/>
                <a:gd name="T10" fmla="*/ 0 w 105"/>
                <a:gd name="T11" fmla="*/ 1012 h 93"/>
                <a:gd name="T12" fmla="*/ 0 w 105"/>
                <a:gd name="T13" fmla="*/ 0 h 93"/>
                <a:gd name="T14" fmla="*/ 1717 w 105"/>
                <a:gd name="T15" fmla="*/ 0 h 93"/>
                <a:gd name="T16" fmla="*/ 1717 w 105"/>
                <a:gd name="T17" fmla="*/ 294 h 93"/>
                <a:gd name="T18" fmla="*/ 928 w 105"/>
                <a:gd name="T19" fmla="*/ 294 h 93"/>
                <a:gd name="T20" fmla="*/ 1637 w 105"/>
                <a:gd name="T21" fmla="*/ 700 h 93"/>
                <a:gd name="T22" fmla="*/ 1958 w 105"/>
                <a:gd name="T23" fmla="*/ 1106 h 93"/>
                <a:gd name="T24" fmla="*/ 1692 w 105"/>
                <a:gd name="T25" fmla="*/ 1450 h 93"/>
                <a:gd name="T26" fmla="*/ 1153 w 105"/>
                <a:gd name="T27" fmla="*/ 1768 h 93"/>
                <a:gd name="T28" fmla="*/ 730 w 105"/>
                <a:gd name="T29" fmla="*/ 1528 h 93"/>
                <a:gd name="T30" fmla="*/ 730 w 105"/>
                <a:gd name="T31" fmla="*/ 1528 h 9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3"/>
                <a:gd name="T50" fmla="*/ 105 w 105"/>
                <a:gd name="T51" fmla="*/ 93 h 9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3">
                  <a:moveTo>
                    <a:pt x="39" y="80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75" y="60"/>
                    <a:pt x="74" y="55"/>
                    <a:pt x="66" y="50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2" y="15"/>
                    <a:pt x="92" y="15"/>
                    <a:pt x="92" y="15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88" y="37"/>
                    <a:pt x="88" y="37"/>
                    <a:pt x="88" y="37"/>
                  </a:cubicBezTo>
                  <a:cubicBezTo>
                    <a:pt x="102" y="45"/>
                    <a:pt x="105" y="53"/>
                    <a:pt x="105" y="58"/>
                  </a:cubicBezTo>
                  <a:cubicBezTo>
                    <a:pt x="104" y="68"/>
                    <a:pt x="94" y="75"/>
                    <a:pt x="91" y="76"/>
                  </a:cubicBezTo>
                  <a:cubicBezTo>
                    <a:pt x="62" y="93"/>
                    <a:pt x="62" y="93"/>
                    <a:pt x="62" y="93"/>
                  </a:cubicBezTo>
                  <a:cubicBezTo>
                    <a:pt x="39" y="80"/>
                    <a:pt x="39" y="80"/>
                    <a:pt x="39" y="80"/>
                  </a:cubicBezTo>
                  <a:cubicBezTo>
                    <a:pt x="39" y="80"/>
                    <a:pt x="39" y="80"/>
                    <a:pt x="39" y="80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5390" name="Freeform 75"/>
            <p:cNvSpPr>
              <a:spLocks noChangeAspect="1"/>
            </p:cNvSpPr>
            <p:nvPr/>
          </p:nvSpPr>
          <p:spPr bwMode="auto">
            <a:xfrm>
              <a:off x="3698" y="1564"/>
              <a:ext cx="265" cy="98"/>
            </a:xfrm>
            <a:custGeom>
              <a:avLst/>
              <a:gdLst>
                <a:gd name="T0" fmla="*/ 2526 w 162"/>
                <a:gd name="T1" fmla="*/ 149 h 60"/>
                <a:gd name="T2" fmla="*/ 3098 w 162"/>
                <a:gd name="T3" fmla="*/ 475 h 60"/>
                <a:gd name="T4" fmla="*/ 2657 w 162"/>
                <a:gd name="T5" fmla="*/ 720 h 60"/>
                <a:gd name="T6" fmla="*/ 2084 w 162"/>
                <a:gd name="T7" fmla="*/ 397 h 60"/>
                <a:gd name="T8" fmla="*/ 1688 w 162"/>
                <a:gd name="T9" fmla="*/ 441 h 60"/>
                <a:gd name="T10" fmla="*/ 959 w 162"/>
                <a:gd name="T11" fmla="*/ 862 h 60"/>
                <a:gd name="T12" fmla="*/ 1755 w 162"/>
                <a:gd name="T13" fmla="*/ 862 h 60"/>
                <a:gd name="T14" fmla="*/ 1755 w 162"/>
                <a:gd name="T15" fmla="*/ 1137 h 60"/>
                <a:gd name="T16" fmla="*/ 0 w 162"/>
                <a:gd name="T17" fmla="*/ 1137 h 60"/>
                <a:gd name="T18" fmla="*/ 0 w 162"/>
                <a:gd name="T19" fmla="*/ 126 h 60"/>
                <a:gd name="T20" fmla="*/ 517 w 162"/>
                <a:gd name="T21" fmla="*/ 126 h 60"/>
                <a:gd name="T22" fmla="*/ 517 w 162"/>
                <a:gd name="T23" fmla="*/ 593 h 60"/>
                <a:gd name="T24" fmla="*/ 1238 w 162"/>
                <a:gd name="T25" fmla="*/ 185 h 60"/>
                <a:gd name="T26" fmla="*/ 1935 w 162"/>
                <a:gd name="T27" fmla="*/ 0 h 60"/>
                <a:gd name="T28" fmla="*/ 2526 w 162"/>
                <a:gd name="T29" fmla="*/ 149 h 60"/>
                <a:gd name="T30" fmla="*/ 2526 w 162"/>
                <a:gd name="T31" fmla="*/ 149 h 6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2"/>
                <a:gd name="T49" fmla="*/ 0 h 60"/>
                <a:gd name="T50" fmla="*/ 162 w 162"/>
                <a:gd name="T51" fmla="*/ 60 h 6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2" h="60">
                  <a:moveTo>
                    <a:pt x="132" y="8"/>
                  </a:moveTo>
                  <a:cubicBezTo>
                    <a:pt x="162" y="25"/>
                    <a:pt x="162" y="25"/>
                    <a:pt x="162" y="25"/>
                  </a:cubicBezTo>
                  <a:cubicBezTo>
                    <a:pt x="139" y="38"/>
                    <a:pt x="139" y="38"/>
                    <a:pt x="139" y="38"/>
                  </a:cubicBezTo>
                  <a:cubicBezTo>
                    <a:pt x="109" y="21"/>
                    <a:pt x="109" y="21"/>
                    <a:pt x="109" y="21"/>
                  </a:cubicBezTo>
                  <a:cubicBezTo>
                    <a:pt x="103" y="17"/>
                    <a:pt x="96" y="18"/>
                    <a:pt x="88" y="23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60"/>
                    <a:pt x="92" y="60"/>
                    <a:pt x="92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9" y="2"/>
                    <a:pt x="92" y="0"/>
                    <a:pt x="101" y="0"/>
                  </a:cubicBezTo>
                  <a:cubicBezTo>
                    <a:pt x="118" y="0"/>
                    <a:pt x="129" y="6"/>
                    <a:pt x="132" y="8"/>
                  </a:cubicBezTo>
                  <a:cubicBezTo>
                    <a:pt x="132" y="8"/>
                    <a:pt x="132" y="8"/>
                    <a:pt x="132" y="8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5391" name="Freeform 76"/>
            <p:cNvSpPr>
              <a:spLocks noChangeAspect="1"/>
            </p:cNvSpPr>
            <p:nvPr/>
          </p:nvSpPr>
          <p:spPr bwMode="auto">
            <a:xfrm>
              <a:off x="3972" y="1514"/>
              <a:ext cx="170" cy="153"/>
            </a:xfrm>
            <a:custGeom>
              <a:avLst/>
              <a:gdLst>
                <a:gd name="T0" fmla="*/ 1983 w 104"/>
                <a:gd name="T1" fmla="*/ 747 h 94"/>
                <a:gd name="T2" fmla="*/ 1983 w 104"/>
                <a:gd name="T3" fmla="*/ 1746 h 94"/>
                <a:gd name="T4" fmla="*/ 245 w 104"/>
                <a:gd name="T5" fmla="*/ 1746 h 94"/>
                <a:gd name="T6" fmla="*/ 235 w 104"/>
                <a:gd name="T7" fmla="*/ 1455 h 94"/>
                <a:gd name="T8" fmla="*/ 1027 w 104"/>
                <a:gd name="T9" fmla="*/ 1455 h 94"/>
                <a:gd name="T10" fmla="*/ 304 w 104"/>
                <a:gd name="T11" fmla="*/ 1038 h 94"/>
                <a:gd name="T12" fmla="*/ 0 w 104"/>
                <a:gd name="T13" fmla="*/ 651 h 94"/>
                <a:gd name="T14" fmla="*/ 245 w 104"/>
                <a:gd name="T15" fmla="*/ 324 h 94"/>
                <a:gd name="T16" fmla="*/ 812 w 104"/>
                <a:gd name="T17" fmla="*/ 0 h 94"/>
                <a:gd name="T18" fmla="*/ 1237 w 104"/>
                <a:gd name="T19" fmla="*/ 238 h 94"/>
                <a:gd name="T20" fmla="*/ 687 w 104"/>
                <a:gd name="T21" fmla="*/ 562 h 94"/>
                <a:gd name="T22" fmla="*/ 750 w 104"/>
                <a:gd name="T23" fmla="*/ 802 h 94"/>
                <a:gd name="T24" fmla="*/ 1473 w 104"/>
                <a:gd name="T25" fmla="*/ 1216 h 94"/>
                <a:gd name="T26" fmla="*/ 1473 w 104"/>
                <a:gd name="T27" fmla="*/ 747 h 94"/>
                <a:gd name="T28" fmla="*/ 1983 w 104"/>
                <a:gd name="T29" fmla="*/ 747 h 94"/>
                <a:gd name="T30" fmla="*/ 1983 w 104"/>
                <a:gd name="T31" fmla="*/ 747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"/>
                <a:gd name="T49" fmla="*/ 0 h 94"/>
                <a:gd name="T50" fmla="*/ 104 w 104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" h="94">
                  <a:moveTo>
                    <a:pt x="104" y="40"/>
                  </a:moveTo>
                  <a:cubicBezTo>
                    <a:pt x="104" y="94"/>
                    <a:pt x="104" y="94"/>
                    <a:pt x="104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2" y="78"/>
                    <a:pt x="12" y="78"/>
                    <a:pt x="12" y="78"/>
                  </a:cubicBezTo>
                  <a:cubicBezTo>
                    <a:pt x="54" y="78"/>
                    <a:pt x="54" y="78"/>
                    <a:pt x="54" y="78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3" y="48"/>
                    <a:pt x="0" y="40"/>
                    <a:pt x="0" y="35"/>
                  </a:cubicBezTo>
                  <a:cubicBezTo>
                    <a:pt x="0" y="25"/>
                    <a:pt x="11" y="18"/>
                    <a:pt x="13" y="1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0" y="34"/>
                    <a:pt x="31" y="38"/>
                    <a:pt x="39" y="43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104" y="40"/>
                    <a:pt x="104" y="40"/>
                    <a:pt x="104" y="40"/>
                  </a:cubicBezTo>
                  <a:cubicBezTo>
                    <a:pt x="104" y="40"/>
                    <a:pt x="104" y="40"/>
                    <a:pt x="104" y="40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5392" name="Freeform 77"/>
            <p:cNvSpPr>
              <a:spLocks noChangeAspect="1"/>
            </p:cNvSpPr>
            <p:nvPr/>
          </p:nvSpPr>
          <p:spPr bwMode="auto">
            <a:xfrm>
              <a:off x="3878" y="1402"/>
              <a:ext cx="264" cy="100"/>
            </a:xfrm>
            <a:custGeom>
              <a:avLst/>
              <a:gdLst>
                <a:gd name="T0" fmla="*/ 562 w 162"/>
                <a:gd name="T1" fmla="*/ 1033 h 61"/>
                <a:gd name="T2" fmla="*/ 562 w 162"/>
                <a:gd name="T3" fmla="*/ 1033 h 61"/>
                <a:gd name="T4" fmla="*/ 0 w 162"/>
                <a:gd name="T5" fmla="*/ 702 h 61"/>
                <a:gd name="T6" fmla="*/ 425 w 162"/>
                <a:gd name="T7" fmla="*/ 449 h 61"/>
                <a:gd name="T8" fmla="*/ 988 w 162"/>
                <a:gd name="T9" fmla="*/ 779 h 61"/>
                <a:gd name="T10" fmla="*/ 1388 w 162"/>
                <a:gd name="T11" fmla="*/ 736 h 61"/>
                <a:gd name="T12" fmla="*/ 2104 w 162"/>
                <a:gd name="T13" fmla="*/ 310 h 61"/>
                <a:gd name="T14" fmla="*/ 1312 w 162"/>
                <a:gd name="T15" fmla="*/ 310 h 61"/>
                <a:gd name="T16" fmla="*/ 1312 w 162"/>
                <a:gd name="T17" fmla="*/ 0 h 61"/>
                <a:gd name="T18" fmla="*/ 3033 w 162"/>
                <a:gd name="T19" fmla="*/ 0 h 61"/>
                <a:gd name="T20" fmla="*/ 3033 w 162"/>
                <a:gd name="T21" fmla="*/ 1054 h 61"/>
                <a:gd name="T22" fmla="*/ 2531 w 162"/>
                <a:gd name="T23" fmla="*/ 1054 h 61"/>
                <a:gd name="T24" fmla="*/ 2531 w 162"/>
                <a:gd name="T25" fmla="*/ 572 h 61"/>
                <a:gd name="T26" fmla="*/ 1814 w 162"/>
                <a:gd name="T27" fmla="*/ 995 h 61"/>
                <a:gd name="T28" fmla="*/ 1134 w 162"/>
                <a:gd name="T29" fmla="*/ 1185 h 61"/>
                <a:gd name="T30" fmla="*/ 562 w 162"/>
                <a:gd name="T31" fmla="*/ 1033 h 61"/>
                <a:gd name="T32" fmla="*/ 562 w 162"/>
                <a:gd name="T33" fmla="*/ 1033 h 6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2"/>
                <a:gd name="T52" fmla="*/ 0 h 61"/>
                <a:gd name="T53" fmla="*/ 162 w 162"/>
                <a:gd name="T54" fmla="*/ 61 h 6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2" h="61">
                  <a:moveTo>
                    <a:pt x="30" y="53"/>
                  </a:moveTo>
                  <a:cubicBezTo>
                    <a:pt x="30" y="53"/>
                    <a:pt x="30" y="53"/>
                    <a:pt x="30" y="53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53" y="40"/>
                    <a:pt x="53" y="40"/>
                    <a:pt x="53" y="40"/>
                  </a:cubicBezTo>
                  <a:cubicBezTo>
                    <a:pt x="59" y="43"/>
                    <a:pt x="66" y="43"/>
                    <a:pt x="74" y="38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54"/>
                    <a:pt x="162" y="54"/>
                    <a:pt x="162" y="54"/>
                  </a:cubicBezTo>
                  <a:cubicBezTo>
                    <a:pt x="135" y="54"/>
                    <a:pt x="135" y="54"/>
                    <a:pt x="135" y="54"/>
                  </a:cubicBezTo>
                  <a:cubicBezTo>
                    <a:pt x="135" y="29"/>
                    <a:pt x="135" y="29"/>
                    <a:pt x="135" y="2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83" y="59"/>
                    <a:pt x="70" y="61"/>
                    <a:pt x="61" y="61"/>
                  </a:cubicBezTo>
                  <a:cubicBezTo>
                    <a:pt x="44" y="60"/>
                    <a:pt x="33" y="55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5393" name="Freeform 78"/>
            <p:cNvSpPr>
              <a:spLocks noChangeAspect="1"/>
            </p:cNvSpPr>
            <p:nvPr/>
          </p:nvSpPr>
          <p:spPr bwMode="auto">
            <a:xfrm>
              <a:off x="3696" y="1399"/>
              <a:ext cx="172" cy="154"/>
            </a:xfrm>
            <a:custGeom>
              <a:avLst/>
              <a:gdLst>
                <a:gd name="T0" fmla="*/ 778 w 105"/>
                <a:gd name="T1" fmla="*/ 1569 h 94"/>
                <a:gd name="T2" fmla="*/ 1330 w 105"/>
                <a:gd name="T3" fmla="*/ 1219 h 94"/>
                <a:gd name="T4" fmla="*/ 1274 w 105"/>
                <a:gd name="T5" fmla="*/ 993 h 94"/>
                <a:gd name="T6" fmla="*/ 539 w 105"/>
                <a:gd name="T7" fmla="*/ 567 h 94"/>
                <a:gd name="T8" fmla="*/ 539 w 105"/>
                <a:gd name="T9" fmla="*/ 1027 h 94"/>
                <a:gd name="T10" fmla="*/ 21 w 105"/>
                <a:gd name="T11" fmla="*/ 1027 h 94"/>
                <a:gd name="T12" fmla="*/ 0 w 105"/>
                <a:gd name="T13" fmla="*/ 0 h 94"/>
                <a:gd name="T14" fmla="*/ 1779 w 105"/>
                <a:gd name="T15" fmla="*/ 0 h 94"/>
                <a:gd name="T16" fmla="*/ 1792 w 105"/>
                <a:gd name="T17" fmla="*/ 308 h 94"/>
                <a:gd name="T18" fmla="*/ 993 w 105"/>
                <a:gd name="T19" fmla="*/ 308 h 94"/>
                <a:gd name="T20" fmla="*/ 1723 w 105"/>
                <a:gd name="T21" fmla="*/ 736 h 94"/>
                <a:gd name="T22" fmla="*/ 2031 w 105"/>
                <a:gd name="T23" fmla="*/ 1144 h 94"/>
                <a:gd name="T24" fmla="*/ 1779 w 105"/>
                <a:gd name="T25" fmla="*/ 1481 h 94"/>
                <a:gd name="T26" fmla="*/ 1206 w 105"/>
                <a:gd name="T27" fmla="*/ 1817 h 94"/>
                <a:gd name="T28" fmla="*/ 778 w 105"/>
                <a:gd name="T29" fmla="*/ 1569 h 94"/>
                <a:gd name="T30" fmla="*/ 778 w 105"/>
                <a:gd name="T31" fmla="*/ 1569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4"/>
                <a:gd name="T50" fmla="*/ 105 w 105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4">
                  <a:moveTo>
                    <a:pt x="40" y="81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75" y="60"/>
                    <a:pt x="74" y="56"/>
                    <a:pt x="66" y="51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3" y="16"/>
                    <a:pt x="93" y="16"/>
                    <a:pt x="93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89" y="38"/>
                    <a:pt x="89" y="38"/>
                    <a:pt x="89" y="38"/>
                  </a:cubicBezTo>
                  <a:cubicBezTo>
                    <a:pt x="102" y="46"/>
                    <a:pt x="105" y="54"/>
                    <a:pt x="105" y="59"/>
                  </a:cubicBezTo>
                  <a:cubicBezTo>
                    <a:pt x="105" y="69"/>
                    <a:pt x="94" y="75"/>
                    <a:pt x="92" y="77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40" y="81"/>
                    <a:pt x="40" y="81"/>
                    <a:pt x="40" y="81"/>
                  </a:cubicBezTo>
                  <a:cubicBezTo>
                    <a:pt x="40" y="81"/>
                    <a:pt x="40" y="81"/>
                    <a:pt x="40" y="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5394" name="Freeform 79"/>
            <p:cNvSpPr>
              <a:spLocks noChangeAspect="1"/>
            </p:cNvSpPr>
            <p:nvPr/>
          </p:nvSpPr>
          <p:spPr bwMode="auto">
            <a:xfrm>
              <a:off x="3692" y="1558"/>
              <a:ext cx="264" cy="99"/>
            </a:xfrm>
            <a:custGeom>
              <a:avLst/>
              <a:gdLst>
                <a:gd name="T0" fmla="*/ 2467 w 162"/>
                <a:gd name="T1" fmla="*/ 144 h 61"/>
                <a:gd name="T2" fmla="*/ 3033 w 162"/>
                <a:gd name="T3" fmla="*/ 466 h 61"/>
                <a:gd name="T4" fmla="*/ 2624 w 162"/>
                <a:gd name="T5" fmla="*/ 701 h 61"/>
                <a:gd name="T6" fmla="*/ 2061 w 162"/>
                <a:gd name="T7" fmla="*/ 380 h 61"/>
                <a:gd name="T8" fmla="*/ 1644 w 162"/>
                <a:gd name="T9" fmla="*/ 414 h 61"/>
                <a:gd name="T10" fmla="*/ 929 w 162"/>
                <a:gd name="T11" fmla="*/ 821 h 61"/>
                <a:gd name="T12" fmla="*/ 1724 w 162"/>
                <a:gd name="T13" fmla="*/ 821 h 61"/>
                <a:gd name="T14" fmla="*/ 1724 w 162"/>
                <a:gd name="T15" fmla="*/ 1117 h 61"/>
                <a:gd name="T16" fmla="*/ 0 w 162"/>
                <a:gd name="T17" fmla="*/ 1117 h 61"/>
                <a:gd name="T18" fmla="*/ 0 w 162"/>
                <a:gd name="T19" fmla="*/ 123 h 61"/>
                <a:gd name="T20" fmla="*/ 507 w 162"/>
                <a:gd name="T21" fmla="*/ 123 h 61"/>
                <a:gd name="T22" fmla="*/ 528 w 162"/>
                <a:gd name="T23" fmla="*/ 583 h 61"/>
                <a:gd name="T24" fmla="*/ 1222 w 162"/>
                <a:gd name="T25" fmla="*/ 179 h 61"/>
                <a:gd name="T26" fmla="*/ 1897 w 162"/>
                <a:gd name="T27" fmla="*/ 0 h 61"/>
                <a:gd name="T28" fmla="*/ 2467 w 162"/>
                <a:gd name="T29" fmla="*/ 144 h 61"/>
                <a:gd name="T30" fmla="*/ 2467 w 162"/>
                <a:gd name="T31" fmla="*/ 144 h 6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2"/>
                <a:gd name="T49" fmla="*/ 0 h 61"/>
                <a:gd name="T50" fmla="*/ 162 w 162"/>
                <a:gd name="T51" fmla="*/ 61 h 6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2" h="61">
                  <a:moveTo>
                    <a:pt x="132" y="8"/>
                  </a:moveTo>
                  <a:cubicBezTo>
                    <a:pt x="162" y="25"/>
                    <a:pt x="162" y="25"/>
                    <a:pt x="162" y="25"/>
                  </a:cubicBezTo>
                  <a:cubicBezTo>
                    <a:pt x="140" y="38"/>
                    <a:pt x="140" y="38"/>
                    <a:pt x="140" y="38"/>
                  </a:cubicBezTo>
                  <a:cubicBezTo>
                    <a:pt x="110" y="21"/>
                    <a:pt x="110" y="21"/>
                    <a:pt x="110" y="21"/>
                  </a:cubicBezTo>
                  <a:cubicBezTo>
                    <a:pt x="104" y="18"/>
                    <a:pt x="96" y="18"/>
                    <a:pt x="88" y="23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61"/>
                    <a:pt x="92" y="61"/>
                    <a:pt x="92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9" y="2"/>
                    <a:pt x="93" y="0"/>
                    <a:pt x="101" y="0"/>
                  </a:cubicBezTo>
                  <a:cubicBezTo>
                    <a:pt x="118" y="1"/>
                    <a:pt x="130" y="7"/>
                    <a:pt x="132" y="8"/>
                  </a:cubicBezTo>
                  <a:cubicBezTo>
                    <a:pt x="132" y="8"/>
                    <a:pt x="132" y="8"/>
                    <a:pt x="132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5395" name="Freeform 80"/>
            <p:cNvSpPr>
              <a:spLocks noChangeAspect="1"/>
            </p:cNvSpPr>
            <p:nvPr/>
          </p:nvSpPr>
          <p:spPr bwMode="auto">
            <a:xfrm>
              <a:off x="3966" y="1507"/>
              <a:ext cx="171" cy="154"/>
            </a:xfrm>
            <a:custGeom>
              <a:avLst/>
              <a:gdLst>
                <a:gd name="T0" fmla="*/ 1958 w 105"/>
                <a:gd name="T1" fmla="*/ 791 h 94"/>
                <a:gd name="T2" fmla="*/ 1958 w 105"/>
                <a:gd name="T3" fmla="*/ 1817 h 94"/>
                <a:gd name="T4" fmla="*/ 239 w 105"/>
                <a:gd name="T5" fmla="*/ 1817 h 94"/>
                <a:gd name="T6" fmla="*/ 239 w 105"/>
                <a:gd name="T7" fmla="*/ 1514 h 94"/>
                <a:gd name="T8" fmla="*/ 1033 w 105"/>
                <a:gd name="T9" fmla="*/ 1514 h 94"/>
                <a:gd name="T10" fmla="*/ 324 w 105"/>
                <a:gd name="T11" fmla="*/ 1088 h 94"/>
                <a:gd name="T12" fmla="*/ 0 w 105"/>
                <a:gd name="T13" fmla="*/ 668 h 94"/>
                <a:gd name="T14" fmla="*/ 261 w 105"/>
                <a:gd name="T15" fmla="*/ 331 h 94"/>
                <a:gd name="T16" fmla="*/ 803 w 105"/>
                <a:gd name="T17" fmla="*/ 0 h 94"/>
                <a:gd name="T18" fmla="*/ 1223 w 105"/>
                <a:gd name="T19" fmla="*/ 247 h 94"/>
                <a:gd name="T20" fmla="*/ 674 w 105"/>
                <a:gd name="T21" fmla="*/ 606 h 94"/>
                <a:gd name="T22" fmla="*/ 730 w 105"/>
                <a:gd name="T23" fmla="*/ 827 h 94"/>
                <a:gd name="T24" fmla="*/ 1435 w 105"/>
                <a:gd name="T25" fmla="*/ 1253 h 94"/>
                <a:gd name="T26" fmla="*/ 1435 w 105"/>
                <a:gd name="T27" fmla="*/ 791 h 94"/>
                <a:gd name="T28" fmla="*/ 1958 w 105"/>
                <a:gd name="T29" fmla="*/ 791 h 94"/>
                <a:gd name="T30" fmla="*/ 1958 w 105"/>
                <a:gd name="T31" fmla="*/ 791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4"/>
                <a:gd name="T50" fmla="*/ 105 w 105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4">
                  <a:moveTo>
                    <a:pt x="105" y="41"/>
                  </a:moveTo>
                  <a:cubicBezTo>
                    <a:pt x="105" y="94"/>
                    <a:pt x="105" y="94"/>
                    <a:pt x="105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55" y="78"/>
                    <a:pt x="55" y="78"/>
                    <a:pt x="55" y="78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3" y="48"/>
                    <a:pt x="0" y="40"/>
                    <a:pt x="0" y="35"/>
                  </a:cubicBezTo>
                  <a:cubicBezTo>
                    <a:pt x="1" y="25"/>
                    <a:pt x="11" y="19"/>
                    <a:pt x="14" y="1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6" y="13"/>
                    <a:pt x="66" y="13"/>
                    <a:pt x="66" y="13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0" y="34"/>
                    <a:pt x="31" y="38"/>
                    <a:pt x="39" y="43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41"/>
                    <a:pt x="77" y="41"/>
                    <a:pt x="77" y="41"/>
                  </a:cubicBezTo>
                  <a:cubicBezTo>
                    <a:pt x="105" y="41"/>
                    <a:pt x="105" y="41"/>
                    <a:pt x="105" y="41"/>
                  </a:cubicBezTo>
                  <a:cubicBezTo>
                    <a:pt x="105" y="41"/>
                    <a:pt x="105" y="41"/>
                    <a:pt x="105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  <p:sp>
        <p:nvSpPr>
          <p:cNvPr id="15372" name="Text Box 120"/>
          <p:cNvSpPr txBox="1">
            <a:spLocks noChangeArrowheads="1"/>
          </p:cNvSpPr>
          <p:nvPr/>
        </p:nvSpPr>
        <p:spPr bwMode="auto">
          <a:xfrm>
            <a:off x="1692275" y="1700213"/>
            <a:ext cx="14398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600"/>
              <a:t>Area 10</a:t>
            </a:r>
          </a:p>
        </p:txBody>
      </p:sp>
      <p:sp>
        <p:nvSpPr>
          <p:cNvPr id="15373" name="Text Box 122"/>
          <p:cNvSpPr txBox="1">
            <a:spLocks noChangeArrowheads="1"/>
          </p:cNvSpPr>
          <p:nvPr/>
        </p:nvSpPr>
        <p:spPr bwMode="auto">
          <a:xfrm>
            <a:off x="6372225" y="1700213"/>
            <a:ext cx="14398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600"/>
              <a:t>Area 20</a:t>
            </a:r>
          </a:p>
        </p:txBody>
      </p:sp>
      <p:sp>
        <p:nvSpPr>
          <p:cNvPr id="15374" name="Text Box 123"/>
          <p:cNvSpPr txBox="1">
            <a:spLocks noChangeArrowheads="1"/>
          </p:cNvSpPr>
          <p:nvPr/>
        </p:nvSpPr>
        <p:spPr bwMode="auto">
          <a:xfrm>
            <a:off x="395288" y="2420938"/>
            <a:ext cx="21605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400"/>
              <a:t>10.</a:t>
            </a:r>
            <a:r>
              <a:rPr lang="en-US" altLang="zh-CN" sz="1400" b="1"/>
              <a:t>0000.0000.0001</a:t>
            </a:r>
            <a:r>
              <a:rPr lang="en-US" altLang="zh-CN" sz="1400"/>
              <a:t>.00</a:t>
            </a:r>
          </a:p>
        </p:txBody>
      </p:sp>
      <p:sp>
        <p:nvSpPr>
          <p:cNvPr id="15375" name="Text Box 124"/>
          <p:cNvSpPr txBox="1">
            <a:spLocks noChangeArrowheads="1"/>
          </p:cNvSpPr>
          <p:nvPr/>
        </p:nvSpPr>
        <p:spPr bwMode="auto">
          <a:xfrm>
            <a:off x="2411413" y="2852738"/>
            <a:ext cx="21605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400"/>
              <a:t>10.</a:t>
            </a:r>
            <a:r>
              <a:rPr lang="en-US" altLang="zh-CN" sz="1400" b="1"/>
              <a:t>0000.0000.0002</a:t>
            </a:r>
            <a:r>
              <a:rPr lang="en-US" altLang="zh-CN" sz="1400"/>
              <a:t>.00</a:t>
            </a:r>
          </a:p>
        </p:txBody>
      </p:sp>
      <p:sp>
        <p:nvSpPr>
          <p:cNvPr id="15376" name="Text Box 125"/>
          <p:cNvSpPr txBox="1">
            <a:spLocks noChangeArrowheads="1"/>
          </p:cNvSpPr>
          <p:nvPr/>
        </p:nvSpPr>
        <p:spPr bwMode="auto">
          <a:xfrm>
            <a:off x="4859338" y="2781300"/>
            <a:ext cx="21605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400"/>
              <a:t>20.</a:t>
            </a:r>
            <a:r>
              <a:rPr lang="en-US" altLang="zh-CN" sz="1400" b="1"/>
              <a:t>0000.0000.0003</a:t>
            </a:r>
            <a:r>
              <a:rPr lang="en-US" altLang="zh-CN" sz="1400"/>
              <a:t>.00</a:t>
            </a:r>
          </a:p>
        </p:txBody>
      </p:sp>
      <p:sp>
        <p:nvSpPr>
          <p:cNvPr id="15377" name="Text Box 126"/>
          <p:cNvSpPr txBox="1">
            <a:spLocks noChangeArrowheads="1"/>
          </p:cNvSpPr>
          <p:nvPr/>
        </p:nvSpPr>
        <p:spPr bwMode="auto">
          <a:xfrm>
            <a:off x="6804025" y="2349500"/>
            <a:ext cx="21605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400"/>
              <a:t>20.</a:t>
            </a:r>
            <a:r>
              <a:rPr lang="en-US" altLang="zh-CN" sz="1400" b="1"/>
              <a:t>0000.0000.0004</a:t>
            </a:r>
            <a:r>
              <a:rPr lang="en-US" altLang="zh-CN" sz="1400"/>
              <a:t>.00</a:t>
            </a:r>
          </a:p>
        </p:txBody>
      </p:sp>
      <p:sp>
        <p:nvSpPr>
          <p:cNvPr id="15378" name="Rectangle 130"/>
          <p:cNvSpPr>
            <a:spLocks noChangeArrowheads="1"/>
          </p:cNvSpPr>
          <p:nvPr/>
        </p:nvSpPr>
        <p:spPr bwMode="auto">
          <a:xfrm>
            <a:off x="684213" y="4508500"/>
            <a:ext cx="7848600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10000"/>
              </a:spcBef>
              <a:spcAft>
                <a:spcPct val="2500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</a:pPr>
            <a:r>
              <a:rPr lang="zh-CN" altLang="en-US" sz="2800" b="1">
                <a:solidFill>
                  <a:srgbClr val="000000"/>
                </a:solidFill>
                <a:ea typeface="华文细黑" panose="02010600040101010101" pitchFamily="2" charset="-122"/>
              </a:rPr>
              <a:t>同一个区域内的所有</a:t>
            </a:r>
            <a:r>
              <a:rPr lang="en-US" altLang="zh-CN" sz="2800" b="1">
                <a:solidFill>
                  <a:srgbClr val="000000"/>
                </a:solidFill>
                <a:ea typeface="华文细黑" panose="02010600040101010101" pitchFamily="2" charset="-122"/>
              </a:rPr>
              <a:t>IS</a:t>
            </a:r>
            <a:r>
              <a:rPr lang="zh-CN" altLang="en-US" sz="2800" b="1">
                <a:solidFill>
                  <a:srgbClr val="000000"/>
                </a:solidFill>
                <a:ea typeface="华文细黑" panose="02010600040101010101" pitchFamily="2" charset="-122"/>
              </a:rPr>
              <a:t>包含相同的区域地址；</a:t>
            </a:r>
          </a:p>
          <a:p>
            <a:pPr eaLnBrk="1" hangingPunct="1">
              <a:spcBef>
                <a:spcPct val="10000"/>
              </a:spcBef>
              <a:spcAft>
                <a:spcPct val="2500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</a:pPr>
            <a:r>
              <a:rPr lang="zh-CN" altLang="en-US" sz="2800" b="1">
                <a:solidFill>
                  <a:srgbClr val="000000"/>
                </a:solidFill>
                <a:ea typeface="华文细黑" panose="02010600040101010101" pitchFamily="2" charset="-122"/>
              </a:rPr>
              <a:t>每台</a:t>
            </a:r>
            <a:r>
              <a:rPr lang="en-US" altLang="zh-CN" sz="2800" b="1">
                <a:solidFill>
                  <a:srgbClr val="000000"/>
                </a:solidFill>
                <a:ea typeface="华文细黑" panose="02010600040101010101" pitchFamily="2" charset="-122"/>
              </a:rPr>
              <a:t>IS</a:t>
            </a:r>
            <a:r>
              <a:rPr lang="zh-CN" altLang="en-US" sz="2800" b="1">
                <a:solidFill>
                  <a:srgbClr val="000000"/>
                </a:solidFill>
                <a:ea typeface="华文细黑" panose="02010600040101010101" pitchFamily="2" charset="-122"/>
              </a:rPr>
              <a:t>拥有所在区域内唯一的</a:t>
            </a:r>
            <a:r>
              <a:rPr lang="en-US" altLang="zh-CN" sz="2800" b="1">
                <a:solidFill>
                  <a:srgbClr val="000000"/>
                </a:solidFill>
                <a:ea typeface="华文细黑" panose="02010600040101010101" pitchFamily="2" charset="-122"/>
              </a:rPr>
              <a:t>System ID</a:t>
            </a:r>
            <a:r>
              <a:rPr lang="zh-CN" altLang="en-US" sz="2800" b="1">
                <a:solidFill>
                  <a:srgbClr val="000000"/>
                </a:solidFill>
                <a:ea typeface="华文细黑" panose="02010600040101010101" pitchFamily="2" charset="-122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5"/>
          <p:cNvSpPr txBox="1">
            <a:spLocks noChangeArrowheads="1"/>
          </p:cNvSpPr>
          <p:nvPr/>
        </p:nvSpPr>
        <p:spPr bwMode="auto">
          <a:xfrm>
            <a:off x="609600" y="1524000"/>
            <a:ext cx="5762625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3538" indent="-3635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2800" b="1">
                <a:solidFill>
                  <a:srgbClr val="000000"/>
                </a:solidFill>
                <a:ea typeface="华文细黑" panose="02010600040101010101" pitchFamily="2" charset="-122"/>
              </a:rPr>
              <a:t>OSI</a:t>
            </a:r>
            <a:r>
              <a:rPr lang="zh-CN" altLang="en-US" sz="2800" b="1">
                <a:solidFill>
                  <a:srgbClr val="000000"/>
                </a:solidFill>
                <a:ea typeface="华文细黑" panose="02010600040101010101" pitchFamily="2" charset="-122"/>
              </a:rPr>
              <a:t>地址</a:t>
            </a:r>
            <a:endParaRPr lang="en-US" altLang="zh-CN" sz="2800" b="1">
              <a:solidFill>
                <a:srgbClr val="000000"/>
              </a:solidFill>
              <a:ea typeface="华文细黑" panose="02010600040101010101" pitchFamily="2" charset="-122"/>
            </a:endParaRPr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Font typeface="Wingdings" panose="05000000000000000000" pitchFamily="2" charset="2"/>
              <a:buChar char="n"/>
            </a:pPr>
            <a:r>
              <a:rPr lang="en-US" altLang="zh-CN" sz="2800" b="1">
                <a:solidFill>
                  <a:srgbClr val="CC0000"/>
                </a:solidFill>
                <a:ea typeface="华文细黑" panose="02010600040101010101" pitchFamily="2" charset="-122"/>
              </a:rPr>
              <a:t>IS-IS</a:t>
            </a:r>
            <a:r>
              <a:rPr lang="zh-CN" altLang="en-US" sz="2800" b="1">
                <a:solidFill>
                  <a:srgbClr val="CC0000"/>
                </a:solidFill>
                <a:ea typeface="华文细黑" panose="02010600040101010101" pitchFamily="2" charset="-122"/>
              </a:rPr>
              <a:t>协议报文</a:t>
            </a:r>
            <a:endParaRPr lang="en-US" altLang="zh-CN" sz="2800" b="1">
              <a:solidFill>
                <a:srgbClr val="CC0000"/>
              </a:solidFill>
              <a:ea typeface="华文细黑" panose="02010600040101010101" pitchFamily="2" charset="-122"/>
            </a:endParaRPr>
          </a:p>
          <a:p>
            <a:pPr eaLnBrk="1" hangingPunct="1">
              <a:lnSpc>
                <a:spcPct val="150000"/>
              </a:lnSpc>
              <a:buClr>
                <a:srgbClr val="000000"/>
              </a:buClr>
              <a:buFont typeface="Wingdings" panose="05000000000000000000" pitchFamily="2" charset="2"/>
              <a:buChar char="n"/>
            </a:pPr>
            <a:r>
              <a:rPr lang="en-US" altLang="zh-CN" sz="2800" b="1">
                <a:solidFill>
                  <a:srgbClr val="000000"/>
                </a:solidFill>
                <a:ea typeface="华文细黑" panose="02010600040101010101" pitchFamily="2" charset="-122"/>
              </a:rPr>
              <a:t>IS-IS</a:t>
            </a:r>
            <a:r>
              <a:rPr lang="zh-CN" altLang="en-US" sz="2800" b="1">
                <a:solidFill>
                  <a:srgbClr val="000000"/>
                </a:solidFill>
                <a:ea typeface="华文细黑" panose="02010600040101010101" pitchFamily="2" charset="-122"/>
              </a:rPr>
              <a:t>网络类型</a:t>
            </a:r>
            <a:endParaRPr lang="en-US" altLang="zh-CN" sz="2800" b="1">
              <a:solidFill>
                <a:srgbClr val="000000"/>
              </a:solidFill>
              <a:ea typeface="华文细黑" panose="02010600040101010101" pitchFamily="2" charset="-122"/>
            </a:endParaRPr>
          </a:p>
          <a:p>
            <a:pPr eaLnBrk="1" hangingPunct="1">
              <a:lnSpc>
                <a:spcPct val="150000"/>
              </a:lnSpc>
              <a:buClr>
                <a:srgbClr val="000000"/>
              </a:buClr>
              <a:buFont typeface="Wingdings" panose="05000000000000000000" pitchFamily="2" charset="2"/>
              <a:buChar char="n"/>
            </a:pPr>
            <a:r>
              <a:rPr lang="en-US" altLang="zh-CN" sz="2800" b="1">
                <a:solidFill>
                  <a:srgbClr val="000000"/>
                </a:solidFill>
                <a:ea typeface="华文细黑" panose="02010600040101010101" pitchFamily="2" charset="-122"/>
              </a:rPr>
              <a:t>LSDB</a:t>
            </a:r>
            <a:r>
              <a:rPr lang="zh-CN" altLang="en-US" sz="2800" b="1">
                <a:solidFill>
                  <a:srgbClr val="000000"/>
                </a:solidFill>
                <a:ea typeface="华文细黑" panose="02010600040101010101" pitchFamily="2" charset="-122"/>
              </a:rPr>
              <a:t>的同步</a:t>
            </a:r>
            <a:endParaRPr lang="en-US" altLang="zh-CN" sz="2800" b="1">
              <a:solidFill>
                <a:srgbClr val="000000"/>
              </a:solidFill>
              <a:ea typeface="华文细黑" panose="02010600040101010101" pitchFamily="2" charset="-122"/>
            </a:endParaRPr>
          </a:p>
          <a:p>
            <a:pPr eaLnBrk="1" hangingPunct="1">
              <a:lnSpc>
                <a:spcPct val="150000"/>
              </a:lnSpc>
              <a:buClr>
                <a:srgbClr val="000000"/>
              </a:buClr>
              <a:buFont typeface="Wingdings" panose="05000000000000000000" pitchFamily="2" charset="2"/>
              <a:buChar char="n"/>
            </a:pPr>
            <a:r>
              <a:rPr lang="zh-CN" altLang="en-US" sz="2800" b="1">
                <a:solidFill>
                  <a:srgbClr val="000000"/>
                </a:solidFill>
                <a:ea typeface="华文细黑" panose="02010600040101010101" pitchFamily="2" charset="-122"/>
              </a:rPr>
              <a:t>拓扑计算与</a:t>
            </a:r>
            <a:r>
              <a:rPr lang="en-US" altLang="zh-CN" sz="2800" b="1">
                <a:solidFill>
                  <a:srgbClr val="000000"/>
                </a:solidFill>
                <a:ea typeface="华文细黑" panose="02010600040101010101" pitchFamily="2" charset="-122"/>
              </a:rPr>
              <a:t>IP</a:t>
            </a:r>
            <a:r>
              <a:rPr lang="zh-CN" altLang="en-US" sz="2800" b="1">
                <a:solidFill>
                  <a:srgbClr val="000000"/>
                </a:solidFill>
                <a:ea typeface="华文细黑" panose="02010600040101010101" pitchFamily="2" charset="-122"/>
              </a:rPr>
              <a:t>路由的生成</a:t>
            </a:r>
          </a:p>
        </p:txBody>
      </p:sp>
      <p:sp>
        <p:nvSpPr>
          <p:cNvPr id="16387" name="Text Box 7"/>
          <p:cNvSpPr txBox="1">
            <a:spLocks noChangeArrowheads="1"/>
          </p:cNvSpPr>
          <p:nvPr/>
        </p:nvSpPr>
        <p:spPr bwMode="auto">
          <a:xfrm>
            <a:off x="533400" y="914400"/>
            <a:ext cx="2057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solidFill>
                  <a:srgbClr val="CC0000"/>
                </a:solidFill>
                <a:ea typeface="华文细黑" panose="02010600040101010101" pitchFamily="2" charset="-122"/>
              </a:rPr>
              <a:t>目录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/>
              <a:t>IS-IS</a:t>
            </a:r>
            <a:r>
              <a:rPr lang="zh-CN" altLang="en-US" smtClean="0"/>
              <a:t>协议报文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55650" y="4076700"/>
            <a:ext cx="7775575" cy="15113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zh-CN" sz="2400" smtClean="0"/>
              <a:t>IS-IS</a:t>
            </a:r>
            <a:r>
              <a:rPr lang="zh-CN" altLang="en-US" sz="2400" smtClean="0"/>
              <a:t>报文直接封装在链路层数据中。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CN" sz="2400" smtClean="0"/>
              <a:t>IS-IS</a:t>
            </a:r>
            <a:r>
              <a:rPr lang="zh-CN" altLang="en-US" sz="2400" smtClean="0"/>
              <a:t>报文头部中包含了通用报头和专用报头。对于所有</a:t>
            </a:r>
            <a:r>
              <a:rPr lang="en-US" altLang="zh-CN" sz="2400" smtClean="0"/>
              <a:t>PDU</a:t>
            </a:r>
            <a:r>
              <a:rPr lang="zh-CN" altLang="en-US" sz="2400" smtClean="0"/>
              <a:t>来说，通用报头都是相同的，但专用报头根据</a:t>
            </a:r>
            <a:r>
              <a:rPr lang="en-US" altLang="zh-CN" sz="2400" smtClean="0"/>
              <a:t>PDU</a:t>
            </a:r>
            <a:r>
              <a:rPr lang="zh-CN" altLang="en-US" sz="2400" smtClean="0"/>
              <a:t>类型不同而有所差别。  </a:t>
            </a:r>
          </a:p>
        </p:txBody>
      </p:sp>
      <p:sp>
        <p:nvSpPr>
          <p:cNvPr id="17412" name="AutoShape 161"/>
          <p:cNvSpPr>
            <a:spLocks noChangeArrowheads="1"/>
          </p:cNvSpPr>
          <p:nvPr/>
        </p:nvSpPr>
        <p:spPr bwMode="auto">
          <a:xfrm rot="10800000">
            <a:off x="1835150" y="1844675"/>
            <a:ext cx="4321175" cy="8636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5248 w 21600"/>
              <a:gd name="T13" fmla="*/ 5248 h 21600"/>
              <a:gd name="T14" fmla="*/ 16352 w 21600"/>
              <a:gd name="T15" fmla="*/ 1635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6895" y="21600"/>
                </a:lnTo>
                <a:lnTo>
                  <a:pt x="14705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rgbClr val="765E47">
                  <a:alpha val="10001"/>
                </a:srgbClr>
              </a:gs>
              <a:gs pos="100000">
                <a:srgbClr val="FFCC9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7413" name="Rectangle 181"/>
          <p:cNvSpPr>
            <a:spLocks noChangeArrowheads="1"/>
          </p:cNvSpPr>
          <p:nvPr/>
        </p:nvSpPr>
        <p:spPr bwMode="auto">
          <a:xfrm>
            <a:off x="1187450" y="1339850"/>
            <a:ext cx="2016125" cy="504825"/>
          </a:xfrm>
          <a:prstGeom prst="rect">
            <a:avLst/>
          </a:prstGeom>
          <a:solidFill>
            <a:schemeClr val="bg1"/>
          </a:solidFill>
          <a:ln w="25400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kumimoji="1" lang="en-US" altLang="zh-CN">
                <a:solidFill>
                  <a:schemeClr val="accent2"/>
                </a:solidFill>
              </a:rPr>
              <a:t>Data Link Header</a:t>
            </a:r>
          </a:p>
        </p:txBody>
      </p:sp>
      <p:sp>
        <p:nvSpPr>
          <p:cNvPr id="17414" name="Rectangle 182"/>
          <p:cNvSpPr>
            <a:spLocks noChangeArrowheads="1"/>
          </p:cNvSpPr>
          <p:nvPr/>
        </p:nvSpPr>
        <p:spPr bwMode="auto">
          <a:xfrm>
            <a:off x="3203575" y="1339850"/>
            <a:ext cx="1655763" cy="504825"/>
          </a:xfrm>
          <a:prstGeom prst="rect">
            <a:avLst/>
          </a:prstGeom>
          <a:solidFill>
            <a:schemeClr val="bg1"/>
          </a:solidFill>
          <a:ln w="25400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kumimoji="1" lang="en-US" altLang="zh-CN">
                <a:solidFill>
                  <a:schemeClr val="accent2"/>
                </a:solidFill>
              </a:rPr>
              <a:t>IS-IS Header</a:t>
            </a:r>
          </a:p>
        </p:txBody>
      </p:sp>
      <p:sp>
        <p:nvSpPr>
          <p:cNvPr id="17415" name="Rectangle 183"/>
          <p:cNvSpPr>
            <a:spLocks noChangeArrowheads="1"/>
          </p:cNvSpPr>
          <p:nvPr/>
        </p:nvSpPr>
        <p:spPr bwMode="auto">
          <a:xfrm>
            <a:off x="4859338" y="1339850"/>
            <a:ext cx="2160587" cy="504825"/>
          </a:xfrm>
          <a:prstGeom prst="rect">
            <a:avLst/>
          </a:prstGeom>
          <a:solidFill>
            <a:schemeClr val="bg1"/>
          </a:solidFill>
          <a:ln w="25400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kumimoji="1" lang="en-US" altLang="zh-CN">
                <a:solidFill>
                  <a:schemeClr val="accent2"/>
                </a:solidFill>
              </a:rPr>
              <a:t>IS-IS CLVs</a:t>
            </a:r>
          </a:p>
        </p:txBody>
      </p:sp>
      <p:sp>
        <p:nvSpPr>
          <p:cNvPr id="17416" name="Rectangle 185"/>
          <p:cNvSpPr>
            <a:spLocks noChangeArrowheads="1"/>
          </p:cNvSpPr>
          <p:nvPr/>
        </p:nvSpPr>
        <p:spPr bwMode="auto">
          <a:xfrm>
            <a:off x="1835150" y="2708275"/>
            <a:ext cx="2232025" cy="504825"/>
          </a:xfrm>
          <a:prstGeom prst="rect">
            <a:avLst/>
          </a:prstGeom>
          <a:solidFill>
            <a:schemeClr val="bg1"/>
          </a:solidFill>
          <a:ln w="25400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kumimoji="1" lang="en-US" altLang="zh-CN" sz="1600">
                <a:solidFill>
                  <a:schemeClr val="accent2"/>
                </a:solidFill>
              </a:rPr>
              <a:t>PDU Common</a:t>
            </a:r>
            <a:r>
              <a:rPr kumimoji="1" lang="en-US" altLang="zh-CN" sz="1600"/>
              <a:t> </a:t>
            </a:r>
            <a:r>
              <a:rPr kumimoji="1" lang="en-US" altLang="zh-CN" sz="1600">
                <a:solidFill>
                  <a:schemeClr val="accent2"/>
                </a:solidFill>
              </a:rPr>
              <a:t>Header</a:t>
            </a:r>
          </a:p>
        </p:txBody>
      </p:sp>
      <p:sp>
        <p:nvSpPr>
          <p:cNvPr id="17417" name="Rectangle 186"/>
          <p:cNvSpPr>
            <a:spLocks noChangeArrowheads="1"/>
          </p:cNvSpPr>
          <p:nvPr/>
        </p:nvSpPr>
        <p:spPr bwMode="auto">
          <a:xfrm>
            <a:off x="4067175" y="2708275"/>
            <a:ext cx="2089150" cy="504825"/>
          </a:xfrm>
          <a:prstGeom prst="rect">
            <a:avLst/>
          </a:prstGeom>
          <a:solidFill>
            <a:schemeClr val="bg1"/>
          </a:solidFill>
          <a:ln w="25400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kumimoji="1" lang="en-US" altLang="zh-CN" sz="1600">
                <a:solidFill>
                  <a:schemeClr val="accent2"/>
                </a:solidFill>
              </a:rPr>
              <a:t>PDU Specific Header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/>
              <a:t>IS-IS</a:t>
            </a:r>
            <a:r>
              <a:rPr lang="zh-CN" altLang="en-US" smtClean="0"/>
              <a:t>协议报文类型</a:t>
            </a:r>
          </a:p>
        </p:txBody>
      </p:sp>
      <p:graphicFrame>
        <p:nvGraphicFramePr>
          <p:cNvPr id="156735" name="Group 63"/>
          <p:cNvGraphicFramePr>
            <a:graphicFrameLocks noGrp="1"/>
          </p:cNvGraphicFramePr>
          <p:nvPr/>
        </p:nvGraphicFramePr>
        <p:xfrm>
          <a:off x="1042988" y="1484313"/>
          <a:ext cx="6913562" cy="3676650"/>
        </p:xfrm>
        <a:graphic>
          <a:graphicData uri="http://schemas.openxmlformats.org/drawingml/2006/table">
            <a:tbl>
              <a:tblPr/>
              <a:tblGrid>
                <a:gridCol w="1368425"/>
                <a:gridCol w="2305050"/>
                <a:gridCol w="3240087"/>
              </a:tblGrid>
              <a:tr h="6318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简称</a:t>
                      </a:r>
                    </a:p>
                  </a:txBody>
                  <a:tcPr marL="90000" marR="90000" marT="46802" marB="46802" anchor="ctr" anchorCtr="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全称</a:t>
                      </a:r>
                    </a:p>
                  </a:txBody>
                  <a:tcPr marL="90000" marR="90000" marT="46802" marB="46802" anchor="ctr" anchorCtr="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作用</a:t>
                      </a:r>
                    </a:p>
                  </a:txBody>
                  <a:tcPr marL="90000" marR="90000" marT="46802" marB="46802" anchor="ctr" anchorCtr="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747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IIH</a:t>
                      </a:r>
                    </a:p>
                  </a:txBody>
                  <a:tcPr marL="90000" marR="90000" marT="46802" marB="46802" anchor="ctr" anchorCtr="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IS-IS Hello PDU</a:t>
                      </a:r>
                    </a:p>
                  </a:txBody>
                  <a:tcPr marL="90000" marR="90000" marT="46802" marB="46802" anchor="ctr" anchorCtr="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建立和维护邻接关系</a:t>
                      </a:r>
                    </a:p>
                  </a:txBody>
                  <a:tcPr marL="90000" marR="90000" marT="46802" marB="46802" anchor="ctr" anchorCtr="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5858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LSP</a:t>
                      </a:r>
                    </a:p>
                  </a:txBody>
                  <a:tcPr marL="90000" marR="90000" marT="46802" marB="46802" anchor="ctr" anchorCtr="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Link State PDU </a:t>
                      </a:r>
                    </a:p>
                  </a:txBody>
                  <a:tcPr marL="90000" marR="90000" marT="46802" marB="46802" anchor="ctr" anchorCtr="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传输链路状态信息</a:t>
                      </a:r>
                    </a:p>
                  </a:txBody>
                  <a:tcPr marL="90000" marR="90000" marT="46802" marB="46802" anchor="ctr" anchorCtr="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10080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CSNP</a:t>
                      </a:r>
                    </a:p>
                  </a:txBody>
                  <a:tcPr marL="90000" marR="90000" marT="46802" marB="46802" anchor="ctr" anchorCtr="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Complete Sequence Numbers PDU </a:t>
                      </a:r>
                    </a:p>
                  </a:txBody>
                  <a:tcPr marL="90000" marR="90000" marT="46802" marB="46802" anchor="ctr" anchorCtr="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通告链路状态数据库（</a:t>
                      </a: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LSDB</a:t>
                      </a: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）中所有摘要信息</a:t>
                      </a:r>
                    </a:p>
                  </a:txBody>
                  <a:tcPr marL="90000" marR="90000" marT="46802" marB="46802" anchor="ctr" anchorCtr="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7032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PSNP</a:t>
                      </a:r>
                    </a:p>
                  </a:txBody>
                  <a:tcPr marL="90000" marR="90000" marT="46802" marB="46802" anchor="ctr" anchorCtr="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 Partial Sequence Numbers PDU </a:t>
                      </a:r>
                    </a:p>
                  </a:txBody>
                  <a:tcPr marL="90000" marR="90000" marT="46802" marB="46802" anchor="ctr" anchorCtr="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请求和确认链路状态信息</a:t>
                      </a:r>
                    </a:p>
                  </a:txBody>
                  <a:tcPr marL="90000" marR="90000" marT="46802" marB="46802" anchor="ctr" anchorCtr="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/>
              <a:t>IS-IS</a:t>
            </a:r>
            <a:r>
              <a:rPr lang="zh-CN" altLang="en-US" smtClean="0"/>
              <a:t>协议报文中的</a:t>
            </a:r>
            <a:r>
              <a:rPr lang="en-US" altLang="zh-CN" smtClean="0"/>
              <a:t>CLV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211638" y="1268413"/>
            <a:ext cx="4248150" cy="14398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zh-CN" sz="2400" smtClean="0"/>
              <a:t>CLV </a:t>
            </a:r>
            <a:r>
              <a:rPr lang="zh-CN" altLang="en-US" sz="2400" smtClean="0"/>
              <a:t>中包含了</a:t>
            </a:r>
            <a:r>
              <a:rPr lang="en-US" altLang="zh-CN" sz="2400" smtClean="0"/>
              <a:t>PDU</a:t>
            </a:r>
            <a:r>
              <a:rPr lang="zh-CN" altLang="en-US" sz="2400" smtClean="0"/>
              <a:t>中的各种属性。</a:t>
            </a:r>
          </a:p>
          <a:p>
            <a:pPr eaLnBrk="1" hangingPunct="1">
              <a:lnSpc>
                <a:spcPct val="80000"/>
              </a:lnSpc>
            </a:pPr>
            <a:r>
              <a:rPr lang="zh-CN" altLang="en-US" sz="2400" smtClean="0"/>
              <a:t>可以通过扩展</a:t>
            </a:r>
            <a:r>
              <a:rPr lang="en-US" altLang="zh-CN" sz="2400" smtClean="0"/>
              <a:t>CLV</a:t>
            </a:r>
            <a:r>
              <a:rPr lang="zh-CN" altLang="en-US" sz="2400" smtClean="0"/>
              <a:t>来增加协议功能。</a:t>
            </a:r>
          </a:p>
        </p:txBody>
      </p:sp>
      <p:graphicFrame>
        <p:nvGraphicFramePr>
          <p:cNvPr id="172166" name="Group 134"/>
          <p:cNvGraphicFramePr>
            <a:graphicFrameLocks noGrp="1"/>
          </p:cNvGraphicFramePr>
          <p:nvPr>
            <p:ph sz="half" idx="2"/>
          </p:nvPr>
        </p:nvGraphicFramePr>
        <p:xfrm>
          <a:off x="1331913" y="3573463"/>
          <a:ext cx="6624637" cy="2414587"/>
        </p:xfrm>
        <a:graphic>
          <a:graphicData uri="http://schemas.openxmlformats.org/drawingml/2006/table">
            <a:tbl>
              <a:tblPr/>
              <a:tblGrid>
                <a:gridCol w="1258887"/>
                <a:gridCol w="3444875"/>
                <a:gridCol w="1920875"/>
              </a:tblGrid>
              <a:tr h="411163">
                <a:tc>
                  <a:txBody>
                    <a:bodyPr/>
                    <a:lstStyle>
                      <a:lvl1pPr eaLnBrk="0" hangingPunct="0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 sz="26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华文细黑" panose="02010600040101010101" pitchFamily="2" charset="-122"/>
                        </a:rPr>
                        <a:t>CLV Code</a:t>
                      </a:r>
                    </a:p>
                  </a:txBody>
                  <a:tcPr marL="90000" marR="90000" marT="46800" marB="46800" anchor="ctr" anchorCtr="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 sz="26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zh-CN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华文细黑" panose="02010600040101010101" pitchFamily="2" charset="-122"/>
                        </a:rPr>
                        <a:t>名称</a:t>
                      </a:r>
                    </a:p>
                  </a:txBody>
                  <a:tcPr marL="90000" marR="90000" marT="46800" marB="46800" anchor="ctr" anchorCtr="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 sz="26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华文细黑" panose="02010600040101010101" pitchFamily="2" charset="-122"/>
                        </a:rPr>
                        <a:t>PDU</a:t>
                      </a:r>
                      <a:r>
                        <a:rPr kumimoji="0" lang="zh-CN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华文细黑" panose="02010600040101010101" pitchFamily="2" charset="-122"/>
                        </a:rPr>
                        <a:t>类型</a:t>
                      </a:r>
                    </a:p>
                  </a:txBody>
                  <a:tcPr marL="90000" marR="90000" marT="46800" marB="46800" anchor="ctr" anchorCtr="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409575">
                <a:tc>
                  <a:txBody>
                    <a:bodyPr/>
                    <a:lstStyle>
                      <a:lvl1pPr eaLnBrk="0" hangingPunct="0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 sz="26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华文细黑" panose="02010600040101010101" pitchFamily="2" charset="-122"/>
                        </a:rPr>
                        <a:t>1</a:t>
                      </a:r>
                    </a:p>
                  </a:txBody>
                  <a:tcPr marL="90000" marR="90000" marT="46800" marB="46800" anchor="ctr" anchorCtr="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 sz="26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华文细黑" panose="02010600040101010101" pitchFamily="2" charset="-122"/>
                        </a:rPr>
                        <a:t>Area Addresses</a:t>
                      </a:r>
                    </a:p>
                  </a:txBody>
                  <a:tcPr marL="90000" marR="90000" marT="46800" marB="46800" anchor="ctr" anchorCtr="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 sz="26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华文细黑" panose="02010600040101010101" pitchFamily="2" charset="-122"/>
                        </a:rPr>
                        <a:t>IIH</a:t>
                      </a:r>
                      <a:r>
                        <a:rPr kumimoji="0" lang="zh-CN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华文细黑" panose="02010600040101010101" pitchFamily="2" charset="-122"/>
                        </a:rPr>
                        <a:t>、</a:t>
                      </a:r>
                      <a:r>
                        <a:rPr kumimoji="0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华文细黑" panose="02010600040101010101" pitchFamily="2" charset="-122"/>
                        </a:rPr>
                        <a:t>LSP</a:t>
                      </a:r>
                    </a:p>
                  </a:txBody>
                  <a:tcPr marL="90000" marR="90000" marT="46800" marB="46800" anchor="ctr" anchorCtr="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412750">
                <a:tc>
                  <a:txBody>
                    <a:bodyPr/>
                    <a:lstStyle>
                      <a:lvl1pPr eaLnBrk="0" hangingPunct="0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 sz="26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华文细黑" panose="02010600040101010101" pitchFamily="2" charset="-122"/>
                        </a:rPr>
                        <a:t>2</a:t>
                      </a:r>
                    </a:p>
                  </a:txBody>
                  <a:tcPr marL="90000" marR="90000" marT="46800" marB="46800" anchor="ctr" anchorCtr="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 sz="26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华文细黑" panose="02010600040101010101" pitchFamily="2" charset="-122"/>
                        </a:rPr>
                        <a:t>IS Neighbors</a:t>
                      </a:r>
                      <a:r>
                        <a:rPr kumimoji="0" lang="zh-CN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华文细黑" panose="02010600040101010101" pitchFamily="2" charset="-122"/>
                        </a:rPr>
                        <a:t>（</a:t>
                      </a:r>
                      <a:r>
                        <a:rPr kumimoji="0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华文细黑" panose="02010600040101010101" pitchFamily="2" charset="-122"/>
                        </a:rPr>
                        <a:t>LSP</a:t>
                      </a:r>
                      <a:r>
                        <a:rPr kumimoji="0" lang="zh-CN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华文细黑" panose="02010600040101010101" pitchFamily="2" charset="-122"/>
                        </a:rPr>
                        <a:t>）</a:t>
                      </a:r>
                    </a:p>
                  </a:txBody>
                  <a:tcPr marL="90000" marR="90000" marT="46800" marB="46800" anchor="ctr" anchorCtr="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 sz="26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华文细黑" panose="02010600040101010101" pitchFamily="2" charset="-122"/>
                        </a:rPr>
                        <a:t>LSP</a:t>
                      </a:r>
                    </a:p>
                  </a:txBody>
                  <a:tcPr marL="90000" marR="90000" marT="46800" marB="46800" anchor="ctr" anchorCtr="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409575">
                <a:tc>
                  <a:txBody>
                    <a:bodyPr/>
                    <a:lstStyle>
                      <a:lvl1pPr eaLnBrk="0" hangingPunct="0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 sz="26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华文细黑" panose="02010600040101010101" pitchFamily="2" charset="-122"/>
                        </a:rPr>
                        <a:t>6</a:t>
                      </a:r>
                    </a:p>
                  </a:txBody>
                  <a:tcPr marL="90000" marR="90000" marT="46800" marB="46800" anchor="ctr" anchorCtr="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 sz="26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华文细黑" panose="02010600040101010101" pitchFamily="2" charset="-122"/>
                        </a:rPr>
                        <a:t>IS Neighbors</a:t>
                      </a:r>
                      <a:r>
                        <a:rPr kumimoji="0" lang="zh-CN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华文细黑" panose="02010600040101010101" pitchFamily="2" charset="-122"/>
                        </a:rPr>
                        <a:t>（</a:t>
                      </a:r>
                      <a:r>
                        <a:rPr kumimoji="0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华文细黑" panose="02010600040101010101" pitchFamily="2" charset="-122"/>
                        </a:rPr>
                        <a:t>MAC Address</a:t>
                      </a:r>
                      <a:r>
                        <a:rPr kumimoji="0" lang="zh-CN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华文细黑" panose="02010600040101010101" pitchFamily="2" charset="-122"/>
                        </a:rPr>
                        <a:t>）</a:t>
                      </a:r>
                    </a:p>
                  </a:txBody>
                  <a:tcPr marL="90000" marR="90000" marT="46800" marB="46800" anchor="ctr" anchorCtr="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 sz="26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华文细黑" panose="02010600040101010101" pitchFamily="2" charset="-122"/>
                        </a:rPr>
                        <a:t>LAN IIH</a:t>
                      </a:r>
                    </a:p>
                  </a:txBody>
                  <a:tcPr marL="90000" marR="90000" marT="46800" marB="46800" anchor="ctr" anchorCtr="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360363">
                <a:tc>
                  <a:txBody>
                    <a:bodyPr/>
                    <a:lstStyle>
                      <a:lvl1pPr eaLnBrk="0" hangingPunct="0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 sz="26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华文细黑" panose="02010600040101010101" pitchFamily="2" charset="-122"/>
                        </a:rPr>
                        <a:t>128</a:t>
                      </a:r>
                    </a:p>
                  </a:txBody>
                  <a:tcPr marL="90000" marR="90000" marT="46800" marB="46800" anchor="ctr" anchorCtr="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 sz="26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华文细黑" panose="02010600040101010101" pitchFamily="2" charset="-122"/>
                        </a:rPr>
                        <a:t>IP Internal Reachability Information</a:t>
                      </a:r>
                    </a:p>
                  </a:txBody>
                  <a:tcPr marL="90000" marR="90000" marT="46800" marB="46800" anchor="ctr" anchorCtr="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 sz="26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华文细黑" panose="02010600040101010101" pitchFamily="2" charset="-122"/>
                        </a:rPr>
                        <a:t>LSP</a:t>
                      </a:r>
                    </a:p>
                  </a:txBody>
                  <a:tcPr marL="90000" marR="90000" marT="46800" marB="46800" anchor="ctr" anchorCtr="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411163">
                <a:tc>
                  <a:txBody>
                    <a:bodyPr/>
                    <a:lstStyle>
                      <a:lvl1pPr eaLnBrk="0" hangingPunct="0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 sz="26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华文细黑" panose="02010600040101010101" pitchFamily="2" charset="-122"/>
                        </a:rPr>
                        <a:t>132</a:t>
                      </a:r>
                    </a:p>
                  </a:txBody>
                  <a:tcPr marL="90000" marR="90000" marT="46800" marB="46800" anchor="ctr" anchorCtr="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 sz="26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华文细黑" panose="02010600040101010101" pitchFamily="2" charset="-122"/>
                        </a:rPr>
                        <a:t>IP Interface Address</a:t>
                      </a:r>
                    </a:p>
                  </a:txBody>
                  <a:tcPr marL="90000" marR="90000" marT="46800" marB="46800" anchor="ctr" anchorCtr="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 sz="26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华文细黑" panose="02010600040101010101" pitchFamily="2" charset="-122"/>
                        </a:rPr>
                        <a:t>IIH</a:t>
                      </a:r>
                      <a:r>
                        <a:rPr kumimoji="0" lang="zh-CN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华文细黑" panose="02010600040101010101" pitchFamily="2" charset="-122"/>
                        </a:rPr>
                        <a:t>、</a:t>
                      </a:r>
                      <a:r>
                        <a:rPr kumimoji="0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华文细黑" panose="02010600040101010101" pitchFamily="2" charset="-122"/>
                        </a:rPr>
                        <a:t>LSP</a:t>
                      </a:r>
                    </a:p>
                  </a:txBody>
                  <a:tcPr marL="90000" marR="90000" marT="46800" marB="46800" anchor="ctr" anchorCtr="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</a:tbl>
          </a:graphicData>
        </a:graphic>
      </p:graphicFrame>
      <p:sp>
        <p:nvSpPr>
          <p:cNvPr id="19490" name="Text Box 127"/>
          <p:cNvSpPr txBox="1">
            <a:spLocks noChangeArrowheads="1"/>
          </p:cNvSpPr>
          <p:nvPr/>
        </p:nvSpPr>
        <p:spPr bwMode="auto">
          <a:xfrm>
            <a:off x="2628900" y="908050"/>
            <a:ext cx="16557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400" b="1"/>
              <a:t>No. of octets</a:t>
            </a:r>
          </a:p>
        </p:txBody>
      </p:sp>
      <p:sp>
        <p:nvSpPr>
          <p:cNvPr id="19491" name="Text Box 128"/>
          <p:cNvSpPr txBox="1">
            <a:spLocks noChangeArrowheads="1"/>
          </p:cNvSpPr>
          <p:nvPr/>
        </p:nvSpPr>
        <p:spPr bwMode="auto">
          <a:xfrm>
            <a:off x="2628900" y="1412875"/>
            <a:ext cx="16557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400" b="1"/>
              <a:t>1</a:t>
            </a:r>
          </a:p>
        </p:txBody>
      </p:sp>
      <p:sp>
        <p:nvSpPr>
          <p:cNvPr id="19492" name="Text Box 129"/>
          <p:cNvSpPr txBox="1">
            <a:spLocks noChangeArrowheads="1"/>
          </p:cNvSpPr>
          <p:nvPr/>
        </p:nvSpPr>
        <p:spPr bwMode="auto">
          <a:xfrm>
            <a:off x="2628900" y="1916113"/>
            <a:ext cx="16557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400" b="1"/>
              <a:t>1</a:t>
            </a:r>
          </a:p>
        </p:txBody>
      </p:sp>
      <p:sp>
        <p:nvSpPr>
          <p:cNvPr id="19493" name="Text Box 130"/>
          <p:cNvSpPr txBox="1">
            <a:spLocks noChangeArrowheads="1"/>
          </p:cNvSpPr>
          <p:nvPr/>
        </p:nvSpPr>
        <p:spPr bwMode="auto">
          <a:xfrm>
            <a:off x="2628900" y="2349500"/>
            <a:ext cx="16557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400" b="1"/>
              <a:t>Length</a:t>
            </a:r>
          </a:p>
        </p:txBody>
      </p:sp>
      <p:sp>
        <p:nvSpPr>
          <p:cNvPr id="19494" name="Rectangle 131"/>
          <p:cNvSpPr>
            <a:spLocks noChangeArrowheads="1"/>
          </p:cNvSpPr>
          <p:nvPr/>
        </p:nvSpPr>
        <p:spPr bwMode="auto">
          <a:xfrm>
            <a:off x="1547813" y="1268413"/>
            <a:ext cx="1008062" cy="504825"/>
          </a:xfrm>
          <a:prstGeom prst="rect">
            <a:avLst/>
          </a:prstGeom>
          <a:solidFill>
            <a:schemeClr val="bg1"/>
          </a:solidFill>
          <a:ln w="25400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kumimoji="1" lang="en-US" altLang="zh-CN">
                <a:solidFill>
                  <a:schemeClr val="accent2"/>
                </a:solidFill>
              </a:rPr>
              <a:t>Code</a:t>
            </a:r>
          </a:p>
        </p:txBody>
      </p:sp>
      <p:sp>
        <p:nvSpPr>
          <p:cNvPr id="19495" name="Rectangle 132"/>
          <p:cNvSpPr>
            <a:spLocks noChangeArrowheads="1"/>
          </p:cNvSpPr>
          <p:nvPr/>
        </p:nvSpPr>
        <p:spPr bwMode="auto">
          <a:xfrm>
            <a:off x="1547813" y="1773238"/>
            <a:ext cx="1008062" cy="504825"/>
          </a:xfrm>
          <a:prstGeom prst="rect">
            <a:avLst/>
          </a:prstGeom>
          <a:solidFill>
            <a:schemeClr val="bg1"/>
          </a:solidFill>
          <a:ln w="25400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10000"/>
              </a:spcBef>
              <a:spcAft>
                <a:spcPct val="2500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None/>
            </a:pPr>
            <a:r>
              <a:rPr kumimoji="1" lang="en-US" altLang="zh-CN">
                <a:solidFill>
                  <a:schemeClr val="accent2"/>
                </a:solidFill>
              </a:rPr>
              <a:t>Length</a:t>
            </a:r>
          </a:p>
        </p:txBody>
      </p:sp>
      <p:sp>
        <p:nvSpPr>
          <p:cNvPr id="19496" name="Rectangle 133"/>
          <p:cNvSpPr>
            <a:spLocks noChangeArrowheads="1"/>
          </p:cNvSpPr>
          <p:nvPr/>
        </p:nvSpPr>
        <p:spPr bwMode="auto">
          <a:xfrm>
            <a:off x="1547813" y="2276475"/>
            <a:ext cx="1008062" cy="504825"/>
          </a:xfrm>
          <a:prstGeom prst="rect">
            <a:avLst/>
          </a:prstGeom>
          <a:solidFill>
            <a:schemeClr val="bg1"/>
          </a:solidFill>
          <a:ln w="25400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10000"/>
              </a:spcBef>
              <a:spcAft>
                <a:spcPct val="2500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None/>
            </a:pPr>
            <a:r>
              <a:rPr kumimoji="1" lang="en-US" altLang="zh-CN">
                <a:solidFill>
                  <a:schemeClr val="accent2"/>
                </a:solidFill>
              </a:rPr>
              <a:t>Value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5"/>
          <p:cNvSpPr txBox="1">
            <a:spLocks noChangeArrowheads="1"/>
          </p:cNvSpPr>
          <p:nvPr/>
        </p:nvSpPr>
        <p:spPr bwMode="auto">
          <a:xfrm>
            <a:off x="609600" y="1524000"/>
            <a:ext cx="5762625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3538" indent="-3635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Clr>
                <a:srgbClr val="000000"/>
              </a:buClr>
              <a:buFont typeface="Wingdings" panose="05000000000000000000" pitchFamily="2" charset="2"/>
              <a:buChar char="n"/>
            </a:pPr>
            <a:r>
              <a:rPr lang="en-US" altLang="zh-CN" sz="2800" b="1">
                <a:solidFill>
                  <a:srgbClr val="000000"/>
                </a:solidFill>
                <a:ea typeface="华文细黑" panose="02010600040101010101" pitchFamily="2" charset="-122"/>
              </a:rPr>
              <a:t>OSI</a:t>
            </a:r>
            <a:r>
              <a:rPr lang="zh-CN" altLang="en-US" sz="2800" b="1">
                <a:solidFill>
                  <a:srgbClr val="000000"/>
                </a:solidFill>
                <a:ea typeface="华文细黑" panose="02010600040101010101" pitchFamily="2" charset="-122"/>
              </a:rPr>
              <a:t>地址</a:t>
            </a:r>
            <a:endParaRPr lang="en-US" altLang="zh-CN" sz="2800" b="1">
              <a:solidFill>
                <a:srgbClr val="000000"/>
              </a:solidFill>
              <a:ea typeface="华文细黑" panose="02010600040101010101" pitchFamily="2" charset="-122"/>
            </a:endParaRPr>
          </a:p>
          <a:p>
            <a:pPr eaLnBrk="1" hangingPunct="1">
              <a:lnSpc>
                <a:spcPct val="150000"/>
              </a:lnSpc>
              <a:buClr>
                <a:srgbClr val="000000"/>
              </a:buClr>
              <a:buFont typeface="Wingdings" panose="05000000000000000000" pitchFamily="2" charset="2"/>
              <a:buChar char="n"/>
            </a:pPr>
            <a:r>
              <a:rPr lang="en-US" altLang="zh-CN" sz="2800" b="1">
                <a:solidFill>
                  <a:srgbClr val="000000"/>
                </a:solidFill>
                <a:ea typeface="华文细黑" panose="02010600040101010101" pitchFamily="2" charset="-122"/>
              </a:rPr>
              <a:t>IS-IS</a:t>
            </a:r>
            <a:r>
              <a:rPr lang="zh-CN" altLang="en-US" sz="2800" b="1">
                <a:solidFill>
                  <a:srgbClr val="000000"/>
                </a:solidFill>
                <a:ea typeface="华文细黑" panose="02010600040101010101" pitchFamily="2" charset="-122"/>
              </a:rPr>
              <a:t>协议报文</a:t>
            </a:r>
            <a:endParaRPr lang="en-US" altLang="zh-CN" sz="2800" b="1">
              <a:solidFill>
                <a:srgbClr val="000000"/>
              </a:solidFill>
              <a:ea typeface="华文细黑" panose="02010600040101010101" pitchFamily="2" charset="-122"/>
            </a:endParaRPr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Font typeface="Wingdings" panose="05000000000000000000" pitchFamily="2" charset="2"/>
              <a:buChar char="n"/>
            </a:pPr>
            <a:r>
              <a:rPr lang="en-US" altLang="zh-CN" sz="2800" b="1">
                <a:solidFill>
                  <a:srgbClr val="CC0000"/>
                </a:solidFill>
                <a:ea typeface="华文细黑" panose="02010600040101010101" pitchFamily="2" charset="-122"/>
              </a:rPr>
              <a:t>IS-IS</a:t>
            </a:r>
            <a:r>
              <a:rPr lang="zh-CN" altLang="en-US" sz="2800" b="1">
                <a:solidFill>
                  <a:srgbClr val="CC0000"/>
                </a:solidFill>
                <a:ea typeface="华文细黑" panose="02010600040101010101" pitchFamily="2" charset="-122"/>
              </a:rPr>
              <a:t>网络类型</a:t>
            </a:r>
            <a:endParaRPr lang="en-US" altLang="zh-CN" sz="2800" b="1">
              <a:solidFill>
                <a:srgbClr val="CC0000"/>
              </a:solidFill>
              <a:ea typeface="华文细黑" panose="02010600040101010101" pitchFamily="2" charset="-122"/>
            </a:endParaRPr>
          </a:p>
          <a:p>
            <a:pPr eaLnBrk="1" hangingPunct="1">
              <a:lnSpc>
                <a:spcPct val="150000"/>
              </a:lnSpc>
              <a:buClr>
                <a:srgbClr val="000000"/>
              </a:buClr>
              <a:buFont typeface="Wingdings" panose="05000000000000000000" pitchFamily="2" charset="2"/>
              <a:buChar char="n"/>
            </a:pPr>
            <a:r>
              <a:rPr lang="en-US" altLang="zh-CN" sz="2800" b="1">
                <a:solidFill>
                  <a:srgbClr val="000000"/>
                </a:solidFill>
                <a:ea typeface="华文细黑" panose="02010600040101010101" pitchFamily="2" charset="-122"/>
              </a:rPr>
              <a:t>LSDB</a:t>
            </a:r>
            <a:r>
              <a:rPr lang="zh-CN" altLang="en-US" sz="2800" b="1">
                <a:solidFill>
                  <a:srgbClr val="000000"/>
                </a:solidFill>
                <a:ea typeface="华文细黑" panose="02010600040101010101" pitchFamily="2" charset="-122"/>
              </a:rPr>
              <a:t>的同步</a:t>
            </a:r>
            <a:endParaRPr lang="en-US" altLang="zh-CN" sz="2800" b="1">
              <a:solidFill>
                <a:srgbClr val="000000"/>
              </a:solidFill>
              <a:ea typeface="华文细黑" panose="02010600040101010101" pitchFamily="2" charset="-122"/>
            </a:endParaRPr>
          </a:p>
          <a:p>
            <a:pPr eaLnBrk="1" hangingPunct="1">
              <a:lnSpc>
                <a:spcPct val="150000"/>
              </a:lnSpc>
              <a:buClr>
                <a:srgbClr val="000000"/>
              </a:buClr>
              <a:buFont typeface="Wingdings" panose="05000000000000000000" pitchFamily="2" charset="2"/>
              <a:buChar char="n"/>
            </a:pPr>
            <a:r>
              <a:rPr lang="zh-CN" altLang="en-US" sz="2800" b="1">
                <a:solidFill>
                  <a:srgbClr val="000000"/>
                </a:solidFill>
                <a:ea typeface="华文细黑" panose="02010600040101010101" pitchFamily="2" charset="-122"/>
              </a:rPr>
              <a:t>拓扑计算与</a:t>
            </a:r>
            <a:r>
              <a:rPr lang="en-US" altLang="zh-CN" sz="2800" b="1">
                <a:solidFill>
                  <a:srgbClr val="000000"/>
                </a:solidFill>
                <a:ea typeface="华文细黑" panose="02010600040101010101" pitchFamily="2" charset="-122"/>
              </a:rPr>
              <a:t>IP</a:t>
            </a:r>
            <a:r>
              <a:rPr lang="zh-CN" altLang="en-US" sz="2800" b="1">
                <a:solidFill>
                  <a:srgbClr val="000000"/>
                </a:solidFill>
                <a:ea typeface="华文细黑" panose="02010600040101010101" pitchFamily="2" charset="-122"/>
              </a:rPr>
              <a:t>路由的生成</a:t>
            </a:r>
          </a:p>
        </p:txBody>
      </p:sp>
      <p:sp>
        <p:nvSpPr>
          <p:cNvPr id="20483" name="Text Box 7"/>
          <p:cNvSpPr txBox="1">
            <a:spLocks noChangeArrowheads="1"/>
          </p:cNvSpPr>
          <p:nvPr/>
        </p:nvSpPr>
        <p:spPr bwMode="auto">
          <a:xfrm>
            <a:off x="533400" y="914400"/>
            <a:ext cx="2057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solidFill>
                  <a:srgbClr val="CC0000"/>
                </a:solidFill>
                <a:ea typeface="华文细黑" panose="02010600040101010101" pitchFamily="2" charset="-122"/>
              </a:rPr>
              <a:t>目录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/>
              <a:t>IS-IS</a:t>
            </a:r>
            <a:r>
              <a:rPr lang="zh-CN" altLang="en-US" smtClean="0"/>
              <a:t>网络类型</a:t>
            </a:r>
          </a:p>
        </p:txBody>
      </p:sp>
      <p:sp>
        <p:nvSpPr>
          <p:cNvPr id="21507" name="Line 4"/>
          <p:cNvSpPr>
            <a:spLocks noChangeShapeType="1"/>
          </p:cNvSpPr>
          <p:nvPr/>
        </p:nvSpPr>
        <p:spPr bwMode="auto">
          <a:xfrm>
            <a:off x="1546225" y="2133600"/>
            <a:ext cx="19446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1508" name="Line 5"/>
          <p:cNvSpPr>
            <a:spLocks noChangeShapeType="1"/>
          </p:cNvSpPr>
          <p:nvPr/>
        </p:nvSpPr>
        <p:spPr bwMode="auto">
          <a:xfrm>
            <a:off x="2554288" y="1773238"/>
            <a:ext cx="0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1509" name="Line 6"/>
          <p:cNvSpPr>
            <a:spLocks noChangeShapeType="1"/>
          </p:cNvSpPr>
          <p:nvPr/>
        </p:nvSpPr>
        <p:spPr bwMode="auto">
          <a:xfrm>
            <a:off x="1762125" y="2133600"/>
            <a:ext cx="0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1510" name="Line 7"/>
          <p:cNvSpPr>
            <a:spLocks noChangeShapeType="1"/>
          </p:cNvSpPr>
          <p:nvPr/>
        </p:nvSpPr>
        <p:spPr bwMode="auto">
          <a:xfrm>
            <a:off x="3275013" y="2133600"/>
            <a:ext cx="0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1511" name="Line 8"/>
          <p:cNvSpPr>
            <a:spLocks noChangeShapeType="1"/>
          </p:cNvSpPr>
          <p:nvPr/>
        </p:nvSpPr>
        <p:spPr bwMode="auto">
          <a:xfrm>
            <a:off x="5651500" y="2060575"/>
            <a:ext cx="129698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1512" name="Text Box 9"/>
          <p:cNvSpPr txBox="1">
            <a:spLocks noChangeArrowheads="1"/>
          </p:cNvSpPr>
          <p:nvPr/>
        </p:nvSpPr>
        <p:spPr bwMode="auto">
          <a:xfrm>
            <a:off x="5292725" y="2638425"/>
            <a:ext cx="20828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kumimoji="1" lang="en-US" altLang="zh-CN" sz="2400">
                <a:ea typeface="华文细黑" panose="02010600040101010101" pitchFamily="2" charset="-122"/>
              </a:rPr>
              <a:t>Point-to-point </a:t>
            </a:r>
          </a:p>
          <a:p>
            <a:pPr algn="ctr" eaLnBrk="1" hangingPunct="1"/>
            <a:r>
              <a:rPr kumimoji="1" lang="en-US" altLang="zh-CN" sz="2400">
                <a:ea typeface="华文细黑" panose="02010600040101010101" pitchFamily="2" charset="-122"/>
              </a:rPr>
              <a:t>network</a:t>
            </a:r>
          </a:p>
        </p:txBody>
      </p:sp>
      <p:sp>
        <p:nvSpPr>
          <p:cNvPr id="21513" name="Text Box 15"/>
          <p:cNvSpPr txBox="1">
            <a:spLocks noChangeArrowheads="1"/>
          </p:cNvSpPr>
          <p:nvPr/>
        </p:nvSpPr>
        <p:spPr bwMode="auto">
          <a:xfrm>
            <a:off x="1201738" y="3087688"/>
            <a:ext cx="27098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kumimoji="1" lang="en-US" altLang="zh-CN" sz="2400">
                <a:ea typeface="华文细黑" panose="02010600040101010101" pitchFamily="2" charset="-122"/>
              </a:rPr>
              <a:t>Broadcast network</a:t>
            </a:r>
          </a:p>
        </p:txBody>
      </p:sp>
      <p:grpSp>
        <p:nvGrpSpPr>
          <p:cNvPr id="21514" name="Group 17"/>
          <p:cNvGrpSpPr>
            <a:grpSpLocks noChangeAspect="1"/>
          </p:cNvGrpSpPr>
          <p:nvPr/>
        </p:nvGrpSpPr>
        <p:grpSpPr bwMode="auto">
          <a:xfrm>
            <a:off x="1403350" y="2349500"/>
            <a:ext cx="720725" cy="557213"/>
            <a:chOff x="3541" y="1317"/>
            <a:chExt cx="747" cy="546"/>
          </a:xfrm>
        </p:grpSpPr>
        <p:sp>
          <p:nvSpPr>
            <p:cNvPr id="21588" name="AutoShape 18"/>
            <p:cNvSpPr>
              <a:spLocks noChangeAspect="1" noChangeArrowheads="1" noTextEdit="1"/>
            </p:cNvSpPr>
            <p:nvPr/>
          </p:nvSpPr>
          <p:spPr bwMode="auto">
            <a:xfrm>
              <a:off x="3574" y="1337"/>
              <a:ext cx="681" cy="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89" name="Freeform 19"/>
            <p:cNvSpPr>
              <a:spLocks noChangeAspect="1"/>
            </p:cNvSpPr>
            <p:nvPr/>
          </p:nvSpPr>
          <p:spPr bwMode="auto">
            <a:xfrm>
              <a:off x="3574" y="1525"/>
              <a:ext cx="679" cy="338"/>
            </a:xfrm>
            <a:custGeom>
              <a:avLst/>
              <a:gdLst>
                <a:gd name="T0" fmla="*/ 6726 w 416"/>
                <a:gd name="T1" fmla="*/ 1594 h 207"/>
                <a:gd name="T2" fmla="*/ 1170 w 416"/>
                <a:gd name="T3" fmla="*/ 1594 h 207"/>
                <a:gd name="T4" fmla="*/ 21 w 416"/>
                <a:gd name="T5" fmla="*/ 21 h 207"/>
                <a:gd name="T6" fmla="*/ 0 w 416"/>
                <a:gd name="T7" fmla="*/ 21 h 207"/>
                <a:gd name="T8" fmla="*/ 0 w 416"/>
                <a:gd name="T9" fmla="*/ 1520 h 207"/>
                <a:gd name="T10" fmla="*/ 21 w 416"/>
                <a:gd name="T11" fmla="*/ 1520 h 207"/>
                <a:gd name="T12" fmla="*/ 1170 w 416"/>
                <a:gd name="T13" fmla="*/ 3029 h 207"/>
                <a:gd name="T14" fmla="*/ 6726 w 416"/>
                <a:gd name="T15" fmla="*/ 3029 h 207"/>
                <a:gd name="T16" fmla="*/ 7862 w 416"/>
                <a:gd name="T17" fmla="*/ 1520 h 207"/>
                <a:gd name="T18" fmla="*/ 7862 w 416"/>
                <a:gd name="T19" fmla="*/ 1520 h 207"/>
                <a:gd name="T20" fmla="*/ 7862 w 416"/>
                <a:gd name="T21" fmla="*/ 0 h 207"/>
                <a:gd name="T22" fmla="*/ 6726 w 416"/>
                <a:gd name="T23" fmla="*/ 1594 h 20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16"/>
                <a:gd name="T37" fmla="*/ 0 h 207"/>
                <a:gd name="T38" fmla="*/ 416 w 416"/>
                <a:gd name="T39" fmla="*/ 207 h 20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16" h="207">
                  <a:moveTo>
                    <a:pt x="356" y="84"/>
                  </a:moveTo>
                  <a:cubicBezTo>
                    <a:pt x="275" y="131"/>
                    <a:pt x="143" y="131"/>
                    <a:pt x="62" y="84"/>
                  </a:cubicBezTo>
                  <a:cubicBezTo>
                    <a:pt x="18" y="59"/>
                    <a:pt x="1" y="33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3" y="109"/>
                    <a:pt x="23" y="138"/>
                    <a:pt x="62" y="160"/>
                  </a:cubicBezTo>
                  <a:cubicBezTo>
                    <a:pt x="143" y="207"/>
                    <a:pt x="275" y="207"/>
                    <a:pt x="356" y="160"/>
                  </a:cubicBezTo>
                  <a:cubicBezTo>
                    <a:pt x="394" y="138"/>
                    <a:pt x="414" y="109"/>
                    <a:pt x="416" y="80"/>
                  </a:cubicBezTo>
                  <a:cubicBezTo>
                    <a:pt x="416" y="80"/>
                    <a:pt x="416" y="80"/>
                    <a:pt x="416" y="80"/>
                  </a:cubicBezTo>
                  <a:cubicBezTo>
                    <a:pt x="416" y="0"/>
                    <a:pt x="416" y="0"/>
                    <a:pt x="416" y="0"/>
                  </a:cubicBezTo>
                  <a:cubicBezTo>
                    <a:pt x="416" y="31"/>
                    <a:pt x="396" y="61"/>
                    <a:pt x="356" y="84"/>
                  </a:cubicBezTo>
                  <a:close/>
                </a:path>
              </a:pathLst>
            </a:custGeom>
            <a:solidFill>
              <a:srgbClr val="113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1590" name="Freeform 20"/>
            <p:cNvSpPr>
              <a:spLocks noChangeAspect="1"/>
            </p:cNvSpPr>
            <p:nvPr/>
          </p:nvSpPr>
          <p:spPr bwMode="auto">
            <a:xfrm>
              <a:off x="3541" y="1317"/>
              <a:ext cx="747" cy="432"/>
            </a:xfrm>
            <a:custGeom>
              <a:avLst/>
              <a:gdLst>
                <a:gd name="T0" fmla="*/ 7153 w 457"/>
                <a:gd name="T1" fmla="*/ 902 h 264"/>
                <a:gd name="T2" fmla="*/ 7176 w 457"/>
                <a:gd name="T3" fmla="*/ 4166 h 264"/>
                <a:gd name="T4" fmla="*/ 1563 w 457"/>
                <a:gd name="T5" fmla="*/ 4166 h 264"/>
                <a:gd name="T6" fmla="*/ 1541 w 457"/>
                <a:gd name="T7" fmla="*/ 902 h 264"/>
                <a:gd name="T8" fmla="*/ 7153 w 457"/>
                <a:gd name="T9" fmla="*/ 902 h 2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7"/>
                <a:gd name="T16" fmla="*/ 0 h 264"/>
                <a:gd name="T17" fmla="*/ 457 w 457"/>
                <a:gd name="T18" fmla="*/ 264 h 2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7" h="264">
                  <a:moveTo>
                    <a:pt x="375" y="47"/>
                  </a:moveTo>
                  <a:cubicBezTo>
                    <a:pt x="456" y="94"/>
                    <a:pt x="457" y="170"/>
                    <a:pt x="376" y="217"/>
                  </a:cubicBezTo>
                  <a:cubicBezTo>
                    <a:pt x="295" y="264"/>
                    <a:pt x="163" y="264"/>
                    <a:pt x="82" y="217"/>
                  </a:cubicBezTo>
                  <a:cubicBezTo>
                    <a:pt x="0" y="170"/>
                    <a:pt x="0" y="94"/>
                    <a:pt x="81" y="47"/>
                  </a:cubicBezTo>
                  <a:cubicBezTo>
                    <a:pt x="162" y="0"/>
                    <a:pt x="293" y="0"/>
                    <a:pt x="375" y="47"/>
                  </a:cubicBezTo>
                </a:path>
              </a:pathLst>
            </a:custGeom>
            <a:solidFill>
              <a:srgbClr val="4A6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1591" name="Freeform 21"/>
            <p:cNvSpPr>
              <a:spLocks noChangeAspect="1" noEditPoints="1"/>
            </p:cNvSpPr>
            <p:nvPr/>
          </p:nvSpPr>
          <p:spPr bwMode="auto">
            <a:xfrm>
              <a:off x="3788" y="1751"/>
              <a:ext cx="39" cy="53"/>
            </a:xfrm>
            <a:custGeom>
              <a:avLst/>
              <a:gdLst>
                <a:gd name="T0" fmla="*/ 124 w 24"/>
                <a:gd name="T1" fmla="*/ 88 h 33"/>
                <a:gd name="T2" fmla="*/ 124 w 24"/>
                <a:gd name="T3" fmla="*/ 233 h 33"/>
                <a:gd name="T4" fmla="*/ 180 w 24"/>
                <a:gd name="T5" fmla="*/ 233 h 33"/>
                <a:gd name="T6" fmla="*/ 236 w 24"/>
                <a:gd name="T7" fmla="*/ 226 h 33"/>
                <a:gd name="T8" fmla="*/ 257 w 24"/>
                <a:gd name="T9" fmla="*/ 173 h 33"/>
                <a:gd name="T10" fmla="*/ 180 w 24"/>
                <a:gd name="T11" fmla="*/ 88 h 33"/>
                <a:gd name="T12" fmla="*/ 124 w 24"/>
                <a:gd name="T13" fmla="*/ 88 h 33"/>
                <a:gd name="T14" fmla="*/ 0 w 24"/>
                <a:gd name="T15" fmla="*/ 567 h 33"/>
                <a:gd name="T16" fmla="*/ 0 w 24"/>
                <a:gd name="T17" fmla="*/ 0 h 33"/>
                <a:gd name="T18" fmla="*/ 232 w 24"/>
                <a:gd name="T19" fmla="*/ 0 h 33"/>
                <a:gd name="T20" fmla="*/ 349 w 24"/>
                <a:gd name="T21" fmla="*/ 34 h 33"/>
                <a:gd name="T22" fmla="*/ 413 w 24"/>
                <a:gd name="T23" fmla="*/ 141 h 33"/>
                <a:gd name="T24" fmla="*/ 270 w 24"/>
                <a:gd name="T25" fmla="*/ 286 h 33"/>
                <a:gd name="T26" fmla="*/ 270 w 24"/>
                <a:gd name="T27" fmla="*/ 286 h 33"/>
                <a:gd name="T28" fmla="*/ 349 w 24"/>
                <a:gd name="T29" fmla="*/ 331 h 33"/>
                <a:gd name="T30" fmla="*/ 377 w 24"/>
                <a:gd name="T31" fmla="*/ 374 h 33"/>
                <a:gd name="T32" fmla="*/ 439 w 24"/>
                <a:gd name="T33" fmla="*/ 567 h 33"/>
                <a:gd name="T34" fmla="*/ 270 w 24"/>
                <a:gd name="T35" fmla="*/ 567 h 33"/>
                <a:gd name="T36" fmla="*/ 236 w 24"/>
                <a:gd name="T37" fmla="*/ 418 h 33"/>
                <a:gd name="T38" fmla="*/ 201 w 24"/>
                <a:gd name="T39" fmla="*/ 340 h 33"/>
                <a:gd name="T40" fmla="*/ 124 w 24"/>
                <a:gd name="T41" fmla="*/ 340 h 33"/>
                <a:gd name="T42" fmla="*/ 124 w 24"/>
                <a:gd name="T43" fmla="*/ 567 h 33"/>
                <a:gd name="T44" fmla="*/ 0 w 24"/>
                <a:gd name="T45" fmla="*/ 567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"/>
                <a:gd name="T70" fmla="*/ 0 h 33"/>
                <a:gd name="T71" fmla="*/ 24 w 24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" h="33">
                  <a:moveTo>
                    <a:pt x="7" y="5"/>
                  </a:moveTo>
                  <a:cubicBezTo>
                    <a:pt x="7" y="14"/>
                    <a:pt x="7" y="14"/>
                    <a:pt x="7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2" y="14"/>
                    <a:pt x="13" y="13"/>
                  </a:cubicBezTo>
                  <a:cubicBezTo>
                    <a:pt x="14" y="12"/>
                    <a:pt x="14" y="11"/>
                    <a:pt x="14" y="10"/>
                  </a:cubicBezTo>
                  <a:cubicBezTo>
                    <a:pt x="14" y="7"/>
                    <a:pt x="13" y="5"/>
                    <a:pt x="10" y="5"/>
                  </a:cubicBezTo>
                  <a:cubicBezTo>
                    <a:pt x="7" y="5"/>
                    <a:pt x="7" y="5"/>
                    <a:pt x="7" y="5"/>
                  </a:cubicBezTo>
                  <a:close/>
                  <a:moveTo>
                    <a:pt x="0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7" y="0"/>
                    <a:pt x="19" y="2"/>
                  </a:cubicBezTo>
                  <a:cubicBezTo>
                    <a:pt x="21" y="3"/>
                    <a:pt x="22" y="5"/>
                    <a:pt x="22" y="8"/>
                  </a:cubicBezTo>
                  <a:cubicBezTo>
                    <a:pt x="22" y="13"/>
                    <a:pt x="20" y="16"/>
                    <a:pt x="15" y="17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7" y="17"/>
                    <a:pt x="18" y="17"/>
                    <a:pt x="19" y="19"/>
                  </a:cubicBezTo>
                  <a:cubicBezTo>
                    <a:pt x="19" y="19"/>
                    <a:pt x="20" y="20"/>
                    <a:pt x="20" y="2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2" y="22"/>
                    <a:pt x="11" y="21"/>
                    <a:pt x="11" y="20"/>
                  </a:cubicBezTo>
                  <a:cubicBezTo>
                    <a:pt x="10" y="20"/>
                    <a:pt x="9" y="20"/>
                    <a:pt x="7" y="20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0" y="33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1592" name="Freeform 22"/>
            <p:cNvSpPr>
              <a:spLocks noChangeAspect="1" noEditPoints="1"/>
            </p:cNvSpPr>
            <p:nvPr/>
          </p:nvSpPr>
          <p:spPr bwMode="auto">
            <a:xfrm>
              <a:off x="3832" y="1749"/>
              <a:ext cx="47" cy="57"/>
            </a:xfrm>
            <a:custGeom>
              <a:avLst/>
              <a:gdLst>
                <a:gd name="T0" fmla="*/ 144 w 29"/>
                <a:gd name="T1" fmla="*/ 324 h 35"/>
                <a:gd name="T2" fmla="*/ 254 w 29"/>
                <a:gd name="T3" fmla="*/ 541 h 35"/>
                <a:gd name="T4" fmla="*/ 357 w 29"/>
                <a:gd name="T5" fmla="*/ 324 h 35"/>
                <a:gd name="T6" fmla="*/ 254 w 29"/>
                <a:gd name="T7" fmla="*/ 111 h 35"/>
                <a:gd name="T8" fmla="*/ 144 w 29"/>
                <a:gd name="T9" fmla="*/ 324 h 35"/>
                <a:gd name="T10" fmla="*/ 0 w 29"/>
                <a:gd name="T11" fmla="*/ 324 h 35"/>
                <a:gd name="T12" fmla="*/ 55 w 29"/>
                <a:gd name="T13" fmla="*/ 90 h 35"/>
                <a:gd name="T14" fmla="*/ 254 w 29"/>
                <a:gd name="T15" fmla="*/ 0 h 35"/>
                <a:gd name="T16" fmla="*/ 454 w 29"/>
                <a:gd name="T17" fmla="*/ 90 h 35"/>
                <a:gd name="T18" fmla="*/ 523 w 29"/>
                <a:gd name="T19" fmla="*/ 324 h 35"/>
                <a:gd name="T20" fmla="*/ 454 w 29"/>
                <a:gd name="T21" fmla="*/ 562 h 35"/>
                <a:gd name="T22" fmla="*/ 254 w 29"/>
                <a:gd name="T23" fmla="*/ 653 h 35"/>
                <a:gd name="T24" fmla="*/ 55 w 29"/>
                <a:gd name="T25" fmla="*/ 541 h 35"/>
                <a:gd name="T26" fmla="*/ 0 w 29"/>
                <a:gd name="T27" fmla="*/ 324 h 3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9"/>
                <a:gd name="T43" fmla="*/ 0 h 35"/>
                <a:gd name="T44" fmla="*/ 29 w 29"/>
                <a:gd name="T45" fmla="*/ 35 h 3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9" h="35">
                  <a:moveTo>
                    <a:pt x="8" y="17"/>
                  </a:moveTo>
                  <a:cubicBezTo>
                    <a:pt x="8" y="25"/>
                    <a:pt x="10" y="29"/>
                    <a:pt x="14" y="29"/>
                  </a:cubicBezTo>
                  <a:cubicBezTo>
                    <a:pt x="18" y="29"/>
                    <a:pt x="20" y="25"/>
                    <a:pt x="20" y="17"/>
                  </a:cubicBezTo>
                  <a:cubicBezTo>
                    <a:pt x="20" y="10"/>
                    <a:pt x="18" y="6"/>
                    <a:pt x="14" y="6"/>
                  </a:cubicBezTo>
                  <a:cubicBezTo>
                    <a:pt x="10" y="6"/>
                    <a:pt x="8" y="10"/>
                    <a:pt x="8" y="17"/>
                  </a:cubicBezTo>
                  <a:close/>
                  <a:moveTo>
                    <a:pt x="0" y="17"/>
                  </a:moveTo>
                  <a:cubicBezTo>
                    <a:pt x="0" y="12"/>
                    <a:pt x="1" y="8"/>
                    <a:pt x="3" y="5"/>
                  </a:cubicBezTo>
                  <a:cubicBezTo>
                    <a:pt x="6" y="2"/>
                    <a:pt x="10" y="0"/>
                    <a:pt x="14" y="0"/>
                  </a:cubicBezTo>
                  <a:cubicBezTo>
                    <a:pt x="19" y="0"/>
                    <a:pt x="23" y="2"/>
                    <a:pt x="25" y="5"/>
                  </a:cubicBezTo>
                  <a:cubicBezTo>
                    <a:pt x="27" y="8"/>
                    <a:pt x="29" y="12"/>
                    <a:pt x="29" y="17"/>
                  </a:cubicBezTo>
                  <a:cubicBezTo>
                    <a:pt x="29" y="22"/>
                    <a:pt x="27" y="26"/>
                    <a:pt x="25" y="30"/>
                  </a:cubicBezTo>
                  <a:cubicBezTo>
                    <a:pt x="23" y="33"/>
                    <a:pt x="19" y="35"/>
                    <a:pt x="14" y="35"/>
                  </a:cubicBezTo>
                  <a:cubicBezTo>
                    <a:pt x="10" y="35"/>
                    <a:pt x="6" y="33"/>
                    <a:pt x="3" y="29"/>
                  </a:cubicBezTo>
                  <a:cubicBezTo>
                    <a:pt x="1" y="26"/>
                    <a:pt x="0" y="22"/>
                    <a:pt x="0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1593" name="Freeform 23"/>
            <p:cNvSpPr>
              <a:spLocks noChangeAspect="1"/>
            </p:cNvSpPr>
            <p:nvPr/>
          </p:nvSpPr>
          <p:spPr bwMode="auto">
            <a:xfrm>
              <a:off x="3888" y="1751"/>
              <a:ext cx="39" cy="55"/>
            </a:xfrm>
            <a:custGeom>
              <a:avLst/>
              <a:gdLst>
                <a:gd name="T0" fmla="*/ 0 w 24"/>
                <a:gd name="T1" fmla="*/ 377 h 34"/>
                <a:gd name="T2" fmla="*/ 0 w 24"/>
                <a:gd name="T3" fmla="*/ 0 h 34"/>
                <a:gd name="T4" fmla="*/ 124 w 24"/>
                <a:gd name="T5" fmla="*/ 0 h 34"/>
                <a:gd name="T6" fmla="*/ 124 w 24"/>
                <a:gd name="T7" fmla="*/ 398 h 34"/>
                <a:gd name="T8" fmla="*/ 232 w 24"/>
                <a:gd name="T9" fmla="*/ 500 h 34"/>
                <a:gd name="T10" fmla="*/ 293 w 24"/>
                <a:gd name="T11" fmla="*/ 398 h 34"/>
                <a:gd name="T12" fmla="*/ 293 w 24"/>
                <a:gd name="T13" fmla="*/ 0 h 34"/>
                <a:gd name="T14" fmla="*/ 439 w 24"/>
                <a:gd name="T15" fmla="*/ 0 h 34"/>
                <a:gd name="T16" fmla="*/ 439 w 24"/>
                <a:gd name="T17" fmla="*/ 377 h 34"/>
                <a:gd name="T18" fmla="*/ 383 w 24"/>
                <a:gd name="T19" fmla="*/ 542 h 34"/>
                <a:gd name="T20" fmla="*/ 232 w 24"/>
                <a:gd name="T21" fmla="*/ 610 h 34"/>
                <a:gd name="T22" fmla="*/ 55 w 24"/>
                <a:gd name="T23" fmla="*/ 542 h 34"/>
                <a:gd name="T24" fmla="*/ 0 w 24"/>
                <a:gd name="T25" fmla="*/ 377 h 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"/>
                <a:gd name="T40" fmla="*/ 0 h 34"/>
                <a:gd name="T41" fmla="*/ 24 w 24"/>
                <a:gd name="T42" fmla="*/ 34 h 3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" h="34">
                  <a:moveTo>
                    <a:pt x="0" y="2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6"/>
                    <a:pt x="9" y="28"/>
                    <a:pt x="12" y="28"/>
                  </a:cubicBezTo>
                  <a:cubicBezTo>
                    <a:pt x="15" y="28"/>
                    <a:pt x="16" y="26"/>
                    <a:pt x="16" y="22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5"/>
                    <a:pt x="23" y="28"/>
                    <a:pt x="21" y="30"/>
                  </a:cubicBezTo>
                  <a:cubicBezTo>
                    <a:pt x="19" y="33"/>
                    <a:pt x="16" y="34"/>
                    <a:pt x="12" y="34"/>
                  </a:cubicBezTo>
                  <a:cubicBezTo>
                    <a:pt x="8" y="34"/>
                    <a:pt x="5" y="33"/>
                    <a:pt x="3" y="30"/>
                  </a:cubicBezTo>
                  <a:cubicBezTo>
                    <a:pt x="1" y="28"/>
                    <a:pt x="0" y="25"/>
                    <a:pt x="0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1594" name="Freeform 24"/>
            <p:cNvSpPr>
              <a:spLocks noChangeAspect="1"/>
            </p:cNvSpPr>
            <p:nvPr/>
          </p:nvSpPr>
          <p:spPr bwMode="auto">
            <a:xfrm>
              <a:off x="3933" y="1751"/>
              <a:ext cx="36" cy="53"/>
            </a:xfrm>
            <a:custGeom>
              <a:avLst/>
              <a:gdLst>
                <a:gd name="T0" fmla="*/ 12 w 36"/>
                <a:gd name="T1" fmla="*/ 53 h 53"/>
                <a:gd name="T2" fmla="*/ 12 w 36"/>
                <a:gd name="T3" fmla="*/ 9 h 53"/>
                <a:gd name="T4" fmla="*/ 0 w 36"/>
                <a:gd name="T5" fmla="*/ 9 h 53"/>
                <a:gd name="T6" fmla="*/ 0 w 36"/>
                <a:gd name="T7" fmla="*/ 0 h 53"/>
                <a:gd name="T8" fmla="*/ 36 w 36"/>
                <a:gd name="T9" fmla="*/ 0 h 53"/>
                <a:gd name="T10" fmla="*/ 36 w 36"/>
                <a:gd name="T11" fmla="*/ 9 h 53"/>
                <a:gd name="T12" fmla="*/ 25 w 36"/>
                <a:gd name="T13" fmla="*/ 9 h 53"/>
                <a:gd name="T14" fmla="*/ 25 w 36"/>
                <a:gd name="T15" fmla="*/ 53 h 53"/>
                <a:gd name="T16" fmla="*/ 12 w 36"/>
                <a:gd name="T17" fmla="*/ 53 h 53"/>
                <a:gd name="T18" fmla="*/ 12 w 36"/>
                <a:gd name="T19" fmla="*/ 53 h 5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6"/>
                <a:gd name="T31" fmla="*/ 0 h 53"/>
                <a:gd name="T32" fmla="*/ 36 w 36"/>
                <a:gd name="T33" fmla="*/ 53 h 5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6" h="53">
                  <a:moveTo>
                    <a:pt x="12" y="53"/>
                  </a:moveTo>
                  <a:lnTo>
                    <a:pt x="12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9"/>
                  </a:lnTo>
                  <a:lnTo>
                    <a:pt x="25" y="9"/>
                  </a:lnTo>
                  <a:lnTo>
                    <a:pt x="25" y="53"/>
                  </a:lnTo>
                  <a:lnTo>
                    <a:pt x="12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1595" name="Freeform 25"/>
            <p:cNvSpPr>
              <a:spLocks noChangeAspect="1"/>
            </p:cNvSpPr>
            <p:nvPr/>
          </p:nvSpPr>
          <p:spPr bwMode="auto">
            <a:xfrm>
              <a:off x="3976" y="1751"/>
              <a:ext cx="32" cy="53"/>
            </a:xfrm>
            <a:custGeom>
              <a:avLst/>
              <a:gdLst>
                <a:gd name="T0" fmla="*/ 0 w 32"/>
                <a:gd name="T1" fmla="*/ 53 h 53"/>
                <a:gd name="T2" fmla="*/ 0 w 32"/>
                <a:gd name="T3" fmla="*/ 0 h 53"/>
                <a:gd name="T4" fmla="*/ 32 w 32"/>
                <a:gd name="T5" fmla="*/ 0 h 53"/>
                <a:gd name="T6" fmla="*/ 32 w 32"/>
                <a:gd name="T7" fmla="*/ 9 h 53"/>
                <a:gd name="T8" fmla="*/ 13 w 32"/>
                <a:gd name="T9" fmla="*/ 9 h 53"/>
                <a:gd name="T10" fmla="*/ 13 w 32"/>
                <a:gd name="T11" fmla="*/ 21 h 53"/>
                <a:gd name="T12" fmla="*/ 31 w 32"/>
                <a:gd name="T13" fmla="*/ 21 h 53"/>
                <a:gd name="T14" fmla="*/ 31 w 32"/>
                <a:gd name="T15" fmla="*/ 31 h 53"/>
                <a:gd name="T16" fmla="*/ 13 w 32"/>
                <a:gd name="T17" fmla="*/ 31 h 53"/>
                <a:gd name="T18" fmla="*/ 13 w 32"/>
                <a:gd name="T19" fmla="*/ 44 h 53"/>
                <a:gd name="T20" fmla="*/ 32 w 32"/>
                <a:gd name="T21" fmla="*/ 44 h 53"/>
                <a:gd name="T22" fmla="*/ 32 w 32"/>
                <a:gd name="T23" fmla="*/ 53 h 53"/>
                <a:gd name="T24" fmla="*/ 0 w 32"/>
                <a:gd name="T25" fmla="*/ 53 h 53"/>
                <a:gd name="T26" fmla="*/ 0 w 32"/>
                <a:gd name="T27" fmla="*/ 53 h 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2"/>
                <a:gd name="T43" fmla="*/ 0 h 53"/>
                <a:gd name="T44" fmla="*/ 32 w 32"/>
                <a:gd name="T45" fmla="*/ 53 h 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2" h="53">
                  <a:moveTo>
                    <a:pt x="0" y="53"/>
                  </a:moveTo>
                  <a:lnTo>
                    <a:pt x="0" y="0"/>
                  </a:lnTo>
                  <a:lnTo>
                    <a:pt x="32" y="0"/>
                  </a:lnTo>
                  <a:lnTo>
                    <a:pt x="32" y="9"/>
                  </a:lnTo>
                  <a:lnTo>
                    <a:pt x="13" y="9"/>
                  </a:lnTo>
                  <a:lnTo>
                    <a:pt x="13" y="21"/>
                  </a:lnTo>
                  <a:lnTo>
                    <a:pt x="31" y="21"/>
                  </a:lnTo>
                  <a:lnTo>
                    <a:pt x="31" y="31"/>
                  </a:lnTo>
                  <a:lnTo>
                    <a:pt x="13" y="31"/>
                  </a:lnTo>
                  <a:lnTo>
                    <a:pt x="13" y="44"/>
                  </a:lnTo>
                  <a:lnTo>
                    <a:pt x="32" y="44"/>
                  </a:lnTo>
                  <a:lnTo>
                    <a:pt x="32" y="5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1596" name="Freeform 26"/>
            <p:cNvSpPr>
              <a:spLocks noChangeAspect="1" noEditPoints="1"/>
            </p:cNvSpPr>
            <p:nvPr/>
          </p:nvSpPr>
          <p:spPr bwMode="auto">
            <a:xfrm>
              <a:off x="4017" y="1751"/>
              <a:ext cx="39" cy="53"/>
            </a:xfrm>
            <a:custGeom>
              <a:avLst/>
              <a:gdLst>
                <a:gd name="T0" fmla="*/ 145 w 24"/>
                <a:gd name="T1" fmla="*/ 88 h 33"/>
                <a:gd name="T2" fmla="*/ 145 w 24"/>
                <a:gd name="T3" fmla="*/ 233 h 33"/>
                <a:gd name="T4" fmla="*/ 180 w 24"/>
                <a:gd name="T5" fmla="*/ 233 h 33"/>
                <a:gd name="T6" fmla="*/ 236 w 24"/>
                <a:gd name="T7" fmla="*/ 226 h 33"/>
                <a:gd name="T8" fmla="*/ 270 w 24"/>
                <a:gd name="T9" fmla="*/ 173 h 33"/>
                <a:gd name="T10" fmla="*/ 180 w 24"/>
                <a:gd name="T11" fmla="*/ 88 h 33"/>
                <a:gd name="T12" fmla="*/ 145 w 24"/>
                <a:gd name="T13" fmla="*/ 88 h 33"/>
                <a:gd name="T14" fmla="*/ 0 w 24"/>
                <a:gd name="T15" fmla="*/ 567 h 33"/>
                <a:gd name="T16" fmla="*/ 0 w 24"/>
                <a:gd name="T17" fmla="*/ 0 h 33"/>
                <a:gd name="T18" fmla="*/ 232 w 24"/>
                <a:gd name="T19" fmla="*/ 0 h 33"/>
                <a:gd name="T20" fmla="*/ 377 w 24"/>
                <a:gd name="T21" fmla="*/ 34 h 33"/>
                <a:gd name="T22" fmla="*/ 418 w 24"/>
                <a:gd name="T23" fmla="*/ 141 h 33"/>
                <a:gd name="T24" fmla="*/ 293 w 24"/>
                <a:gd name="T25" fmla="*/ 286 h 33"/>
                <a:gd name="T26" fmla="*/ 293 w 24"/>
                <a:gd name="T27" fmla="*/ 286 h 33"/>
                <a:gd name="T28" fmla="*/ 349 w 24"/>
                <a:gd name="T29" fmla="*/ 331 h 33"/>
                <a:gd name="T30" fmla="*/ 383 w 24"/>
                <a:gd name="T31" fmla="*/ 374 h 33"/>
                <a:gd name="T32" fmla="*/ 439 w 24"/>
                <a:gd name="T33" fmla="*/ 567 h 33"/>
                <a:gd name="T34" fmla="*/ 293 w 24"/>
                <a:gd name="T35" fmla="*/ 567 h 33"/>
                <a:gd name="T36" fmla="*/ 236 w 24"/>
                <a:gd name="T37" fmla="*/ 418 h 33"/>
                <a:gd name="T38" fmla="*/ 201 w 24"/>
                <a:gd name="T39" fmla="*/ 340 h 33"/>
                <a:gd name="T40" fmla="*/ 145 w 24"/>
                <a:gd name="T41" fmla="*/ 340 h 33"/>
                <a:gd name="T42" fmla="*/ 145 w 24"/>
                <a:gd name="T43" fmla="*/ 567 h 33"/>
                <a:gd name="T44" fmla="*/ 0 w 24"/>
                <a:gd name="T45" fmla="*/ 567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"/>
                <a:gd name="T70" fmla="*/ 0 h 33"/>
                <a:gd name="T71" fmla="*/ 24 w 24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" h="33">
                  <a:moveTo>
                    <a:pt x="8" y="5"/>
                  </a:moveTo>
                  <a:cubicBezTo>
                    <a:pt x="8" y="14"/>
                    <a:pt x="8" y="14"/>
                    <a:pt x="8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3" y="14"/>
                    <a:pt x="13" y="13"/>
                  </a:cubicBezTo>
                  <a:cubicBezTo>
                    <a:pt x="14" y="12"/>
                    <a:pt x="15" y="11"/>
                    <a:pt x="15" y="10"/>
                  </a:cubicBezTo>
                  <a:cubicBezTo>
                    <a:pt x="15" y="7"/>
                    <a:pt x="13" y="5"/>
                    <a:pt x="10" y="5"/>
                  </a:cubicBezTo>
                  <a:cubicBezTo>
                    <a:pt x="8" y="5"/>
                    <a:pt x="8" y="5"/>
                    <a:pt x="8" y="5"/>
                  </a:cubicBezTo>
                  <a:close/>
                  <a:moveTo>
                    <a:pt x="0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8" y="0"/>
                    <a:pt x="20" y="2"/>
                  </a:cubicBezTo>
                  <a:cubicBezTo>
                    <a:pt x="22" y="3"/>
                    <a:pt x="23" y="5"/>
                    <a:pt x="23" y="8"/>
                  </a:cubicBezTo>
                  <a:cubicBezTo>
                    <a:pt x="23" y="13"/>
                    <a:pt x="20" y="16"/>
                    <a:pt x="16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7" y="17"/>
                    <a:pt x="18" y="17"/>
                    <a:pt x="19" y="19"/>
                  </a:cubicBezTo>
                  <a:cubicBezTo>
                    <a:pt x="20" y="19"/>
                    <a:pt x="20" y="20"/>
                    <a:pt x="21" y="2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2"/>
                    <a:pt x="12" y="21"/>
                    <a:pt x="11" y="20"/>
                  </a:cubicBezTo>
                  <a:cubicBezTo>
                    <a:pt x="11" y="20"/>
                    <a:pt x="10" y="20"/>
                    <a:pt x="8" y="20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0" y="33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1597" name="Freeform 27"/>
            <p:cNvSpPr>
              <a:spLocks noChangeAspect="1"/>
            </p:cNvSpPr>
            <p:nvPr/>
          </p:nvSpPr>
          <p:spPr bwMode="auto">
            <a:xfrm>
              <a:off x="3884" y="1409"/>
              <a:ext cx="265" cy="98"/>
            </a:xfrm>
            <a:custGeom>
              <a:avLst/>
              <a:gdLst>
                <a:gd name="T0" fmla="*/ 573 w 162"/>
                <a:gd name="T1" fmla="*/ 1011 h 60"/>
                <a:gd name="T2" fmla="*/ 551 w 162"/>
                <a:gd name="T3" fmla="*/ 990 h 60"/>
                <a:gd name="T4" fmla="*/ 0 w 162"/>
                <a:gd name="T5" fmla="*/ 662 h 60"/>
                <a:gd name="T6" fmla="*/ 425 w 162"/>
                <a:gd name="T7" fmla="*/ 418 h 60"/>
                <a:gd name="T8" fmla="*/ 993 w 162"/>
                <a:gd name="T9" fmla="*/ 755 h 60"/>
                <a:gd name="T10" fmla="*/ 1418 w 162"/>
                <a:gd name="T11" fmla="*/ 720 h 60"/>
                <a:gd name="T12" fmla="*/ 2141 w 162"/>
                <a:gd name="T13" fmla="*/ 302 h 60"/>
                <a:gd name="T14" fmla="*/ 1348 w 162"/>
                <a:gd name="T15" fmla="*/ 302 h 60"/>
                <a:gd name="T16" fmla="*/ 1348 w 162"/>
                <a:gd name="T17" fmla="*/ 0 h 60"/>
                <a:gd name="T18" fmla="*/ 3098 w 162"/>
                <a:gd name="T19" fmla="*/ 0 h 60"/>
                <a:gd name="T20" fmla="*/ 3098 w 162"/>
                <a:gd name="T21" fmla="*/ 1011 h 60"/>
                <a:gd name="T22" fmla="*/ 2589 w 162"/>
                <a:gd name="T23" fmla="*/ 1011 h 60"/>
                <a:gd name="T24" fmla="*/ 2567 w 162"/>
                <a:gd name="T25" fmla="*/ 549 h 60"/>
                <a:gd name="T26" fmla="*/ 1860 w 162"/>
                <a:gd name="T27" fmla="*/ 969 h 60"/>
                <a:gd name="T28" fmla="*/ 1148 w 162"/>
                <a:gd name="T29" fmla="*/ 1137 h 60"/>
                <a:gd name="T30" fmla="*/ 573 w 162"/>
                <a:gd name="T31" fmla="*/ 1011 h 60"/>
                <a:gd name="T32" fmla="*/ 573 w 162"/>
                <a:gd name="T33" fmla="*/ 1011 h 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2"/>
                <a:gd name="T52" fmla="*/ 0 h 60"/>
                <a:gd name="T53" fmla="*/ 162 w 162"/>
                <a:gd name="T54" fmla="*/ 60 h 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2" h="60">
                  <a:moveTo>
                    <a:pt x="30" y="53"/>
                  </a:moveTo>
                  <a:cubicBezTo>
                    <a:pt x="30" y="53"/>
                    <a:pt x="29" y="52"/>
                    <a:pt x="29" y="52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58" y="43"/>
                    <a:pt x="66" y="42"/>
                    <a:pt x="74" y="38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53"/>
                    <a:pt x="162" y="53"/>
                    <a:pt x="162" y="53"/>
                  </a:cubicBezTo>
                  <a:cubicBezTo>
                    <a:pt x="135" y="53"/>
                    <a:pt x="135" y="53"/>
                    <a:pt x="135" y="53"/>
                  </a:cubicBezTo>
                  <a:cubicBezTo>
                    <a:pt x="134" y="29"/>
                    <a:pt x="134" y="29"/>
                    <a:pt x="134" y="2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83" y="59"/>
                    <a:pt x="69" y="60"/>
                    <a:pt x="60" y="60"/>
                  </a:cubicBezTo>
                  <a:cubicBezTo>
                    <a:pt x="44" y="60"/>
                    <a:pt x="33" y="54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1598" name="Freeform 28"/>
            <p:cNvSpPr>
              <a:spLocks noChangeAspect="1"/>
            </p:cNvSpPr>
            <p:nvPr/>
          </p:nvSpPr>
          <p:spPr bwMode="auto">
            <a:xfrm>
              <a:off x="3703" y="1406"/>
              <a:ext cx="171" cy="152"/>
            </a:xfrm>
            <a:custGeom>
              <a:avLst/>
              <a:gdLst>
                <a:gd name="T0" fmla="*/ 730 w 105"/>
                <a:gd name="T1" fmla="*/ 1528 h 93"/>
                <a:gd name="T2" fmla="*/ 1278 w 105"/>
                <a:gd name="T3" fmla="*/ 1200 h 93"/>
                <a:gd name="T4" fmla="*/ 1223 w 105"/>
                <a:gd name="T5" fmla="*/ 956 h 93"/>
                <a:gd name="T6" fmla="*/ 528 w 105"/>
                <a:gd name="T7" fmla="*/ 551 h 93"/>
                <a:gd name="T8" fmla="*/ 528 w 105"/>
                <a:gd name="T9" fmla="*/ 1012 h 93"/>
                <a:gd name="T10" fmla="*/ 0 w 105"/>
                <a:gd name="T11" fmla="*/ 1012 h 93"/>
                <a:gd name="T12" fmla="*/ 0 w 105"/>
                <a:gd name="T13" fmla="*/ 0 h 93"/>
                <a:gd name="T14" fmla="*/ 1717 w 105"/>
                <a:gd name="T15" fmla="*/ 0 h 93"/>
                <a:gd name="T16" fmla="*/ 1717 w 105"/>
                <a:gd name="T17" fmla="*/ 294 h 93"/>
                <a:gd name="T18" fmla="*/ 928 w 105"/>
                <a:gd name="T19" fmla="*/ 294 h 93"/>
                <a:gd name="T20" fmla="*/ 1637 w 105"/>
                <a:gd name="T21" fmla="*/ 700 h 93"/>
                <a:gd name="T22" fmla="*/ 1958 w 105"/>
                <a:gd name="T23" fmla="*/ 1106 h 93"/>
                <a:gd name="T24" fmla="*/ 1692 w 105"/>
                <a:gd name="T25" fmla="*/ 1450 h 93"/>
                <a:gd name="T26" fmla="*/ 1153 w 105"/>
                <a:gd name="T27" fmla="*/ 1768 h 93"/>
                <a:gd name="T28" fmla="*/ 730 w 105"/>
                <a:gd name="T29" fmla="*/ 1528 h 93"/>
                <a:gd name="T30" fmla="*/ 730 w 105"/>
                <a:gd name="T31" fmla="*/ 1528 h 9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3"/>
                <a:gd name="T50" fmla="*/ 105 w 105"/>
                <a:gd name="T51" fmla="*/ 93 h 9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3">
                  <a:moveTo>
                    <a:pt x="39" y="80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75" y="60"/>
                    <a:pt x="74" y="55"/>
                    <a:pt x="66" y="50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2" y="15"/>
                    <a:pt x="92" y="15"/>
                    <a:pt x="92" y="15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88" y="37"/>
                    <a:pt x="88" y="37"/>
                    <a:pt x="88" y="37"/>
                  </a:cubicBezTo>
                  <a:cubicBezTo>
                    <a:pt x="102" y="45"/>
                    <a:pt x="105" y="53"/>
                    <a:pt x="105" y="58"/>
                  </a:cubicBezTo>
                  <a:cubicBezTo>
                    <a:pt x="104" y="68"/>
                    <a:pt x="94" y="75"/>
                    <a:pt x="91" y="76"/>
                  </a:cubicBezTo>
                  <a:cubicBezTo>
                    <a:pt x="62" y="93"/>
                    <a:pt x="62" y="93"/>
                    <a:pt x="62" y="93"/>
                  </a:cubicBezTo>
                  <a:cubicBezTo>
                    <a:pt x="39" y="80"/>
                    <a:pt x="39" y="80"/>
                    <a:pt x="39" y="80"/>
                  </a:cubicBezTo>
                  <a:cubicBezTo>
                    <a:pt x="39" y="80"/>
                    <a:pt x="39" y="80"/>
                    <a:pt x="39" y="80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1599" name="Freeform 29"/>
            <p:cNvSpPr>
              <a:spLocks noChangeAspect="1"/>
            </p:cNvSpPr>
            <p:nvPr/>
          </p:nvSpPr>
          <p:spPr bwMode="auto">
            <a:xfrm>
              <a:off x="3698" y="1564"/>
              <a:ext cx="265" cy="98"/>
            </a:xfrm>
            <a:custGeom>
              <a:avLst/>
              <a:gdLst>
                <a:gd name="T0" fmla="*/ 2526 w 162"/>
                <a:gd name="T1" fmla="*/ 149 h 60"/>
                <a:gd name="T2" fmla="*/ 3098 w 162"/>
                <a:gd name="T3" fmla="*/ 475 h 60"/>
                <a:gd name="T4" fmla="*/ 2657 w 162"/>
                <a:gd name="T5" fmla="*/ 720 h 60"/>
                <a:gd name="T6" fmla="*/ 2084 w 162"/>
                <a:gd name="T7" fmla="*/ 397 h 60"/>
                <a:gd name="T8" fmla="*/ 1688 w 162"/>
                <a:gd name="T9" fmla="*/ 441 h 60"/>
                <a:gd name="T10" fmla="*/ 959 w 162"/>
                <a:gd name="T11" fmla="*/ 862 h 60"/>
                <a:gd name="T12" fmla="*/ 1755 w 162"/>
                <a:gd name="T13" fmla="*/ 862 h 60"/>
                <a:gd name="T14" fmla="*/ 1755 w 162"/>
                <a:gd name="T15" fmla="*/ 1137 h 60"/>
                <a:gd name="T16" fmla="*/ 0 w 162"/>
                <a:gd name="T17" fmla="*/ 1137 h 60"/>
                <a:gd name="T18" fmla="*/ 0 w 162"/>
                <a:gd name="T19" fmla="*/ 126 h 60"/>
                <a:gd name="T20" fmla="*/ 517 w 162"/>
                <a:gd name="T21" fmla="*/ 126 h 60"/>
                <a:gd name="T22" fmla="*/ 517 w 162"/>
                <a:gd name="T23" fmla="*/ 593 h 60"/>
                <a:gd name="T24" fmla="*/ 1238 w 162"/>
                <a:gd name="T25" fmla="*/ 185 h 60"/>
                <a:gd name="T26" fmla="*/ 1935 w 162"/>
                <a:gd name="T27" fmla="*/ 0 h 60"/>
                <a:gd name="T28" fmla="*/ 2526 w 162"/>
                <a:gd name="T29" fmla="*/ 149 h 60"/>
                <a:gd name="T30" fmla="*/ 2526 w 162"/>
                <a:gd name="T31" fmla="*/ 149 h 6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2"/>
                <a:gd name="T49" fmla="*/ 0 h 60"/>
                <a:gd name="T50" fmla="*/ 162 w 162"/>
                <a:gd name="T51" fmla="*/ 60 h 6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2" h="60">
                  <a:moveTo>
                    <a:pt x="132" y="8"/>
                  </a:moveTo>
                  <a:cubicBezTo>
                    <a:pt x="162" y="25"/>
                    <a:pt x="162" y="25"/>
                    <a:pt x="162" y="25"/>
                  </a:cubicBezTo>
                  <a:cubicBezTo>
                    <a:pt x="139" y="38"/>
                    <a:pt x="139" y="38"/>
                    <a:pt x="139" y="38"/>
                  </a:cubicBezTo>
                  <a:cubicBezTo>
                    <a:pt x="109" y="21"/>
                    <a:pt x="109" y="21"/>
                    <a:pt x="109" y="21"/>
                  </a:cubicBezTo>
                  <a:cubicBezTo>
                    <a:pt x="103" y="17"/>
                    <a:pt x="96" y="18"/>
                    <a:pt x="88" y="23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60"/>
                    <a:pt x="92" y="60"/>
                    <a:pt x="92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9" y="2"/>
                    <a:pt x="92" y="0"/>
                    <a:pt x="101" y="0"/>
                  </a:cubicBezTo>
                  <a:cubicBezTo>
                    <a:pt x="118" y="0"/>
                    <a:pt x="129" y="6"/>
                    <a:pt x="132" y="8"/>
                  </a:cubicBezTo>
                  <a:cubicBezTo>
                    <a:pt x="132" y="8"/>
                    <a:pt x="132" y="8"/>
                    <a:pt x="132" y="8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1600" name="Freeform 30"/>
            <p:cNvSpPr>
              <a:spLocks noChangeAspect="1"/>
            </p:cNvSpPr>
            <p:nvPr/>
          </p:nvSpPr>
          <p:spPr bwMode="auto">
            <a:xfrm>
              <a:off x="3972" y="1514"/>
              <a:ext cx="170" cy="153"/>
            </a:xfrm>
            <a:custGeom>
              <a:avLst/>
              <a:gdLst>
                <a:gd name="T0" fmla="*/ 1983 w 104"/>
                <a:gd name="T1" fmla="*/ 747 h 94"/>
                <a:gd name="T2" fmla="*/ 1983 w 104"/>
                <a:gd name="T3" fmla="*/ 1746 h 94"/>
                <a:gd name="T4" fmla="*/ 245 w 104"/>
                <a:gd name="T5" fmla="*/ 1746 h 94"/>
                <a:gd name="T6" fmla="*/ 235 w 104"/>
                <a:gd name="T7" fmla="*/ 1455 h 94"/>
                <a:gd name="T8" fmla="*/ 1027 w 104"/>
                <a:gd name="T9" fmla="*/ 1455 h 94"/>
                <a:gd name="T10" fmla="*/ 304 w 104"/>
                <a:gd name="T11" fmla="*/ 1038 h 94"/>
                <a:gd name="T12" fmla="*/ 0 w 104"/>
                <a:gd name="T13" fmla="*/ 651 h 94"/>
                <a:gd name="T14" fmla="*/ 245 w 104"/>
                <a:gd name="T15" fmla="*/ 324 h 94"/>
                <a:gd name="T16" fmla="*/ 812 w 104"/>
                <a:gd name="T17" fmla="*/ 0 h 94"/>
                <a:gd name="T18" fmla="*/ 1237 w 104"/>
                <a:gd name="T19" fmla="*/ 238 h 94"/>
                <a:gd name="T20" fmla="*/ 687 w 104"/>
                <a:gd name="T21" fmla="*/ 562 h 94"/>
                <a:gd name="T22" fmla="*/ 750 w 104"/>
                <a:gd name="T23" fmla="*/ 802 h 94"/>
                <a:gd name="T24" fmla="*/ 1473 w 104"/>
                <a:gd name="T25" fmla="*/ 1216 h 94"/>
                <a:gd name="T26" fmla="*/ 1473 w 104"/>
                <a:gd name="T27" fmla="*/ 747 h 94"/>
                <a:gd name="T28" fmla="*/ 1983 w 104"/>
                <a:gd name="T29" fmla="*/ 747 h 94"/>
                <a:gd name="T30" fmla="*/ 1983 w 104"/>
                <a:gd name="T31" fmla="*/ 747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"/>
                <a:gd name="T49" fmla="*/ 0 h 94"/>
                <a:gd name="T50" fmla="*/ 104 w 104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" h="94">
                  <a:moveTo>
                    <a:pt x="104" y="40"/>
                  </a:moveTo>
                  <a:cubicBezTo>
                    <a:pt x="104" y="94"/>
                    <a:pt x="104" y="94"/>
                    <a:pt x="104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2" y="78"/>
                    <a:pt x="12" y="78"/>
                    <a:pt x="12" y="78"/>
                  </a:cubicBezTo>
                  <a:cubicBezTo>
                    <a:pt x="54" y="78"/>
                    <a:pt x="54" y="78"/>
                    <a:pt x="54" y="78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3" y="48"/>
                    <a:pt x="0" y="40"/>
                    <a:pt x="0" y="35"/>
                  </a:cubicBezTo>
                  <a:cubicBezTo>
                    <a:pt x="0" y="25"/>
                    <a:pt x="11" y="18"/>
                    <a:pt x="13" y="1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0" y="34"/>
                    <a:pt x="31" y="38"/>
                    <a:pt x="39" y="43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104" y="40"/>
                    <a:pt x="104" y="40"/>
                    <a:pt x="104" y="40"/>
                  </a:cubicBezTo>
                  <a:cubicBezTo>
                    <a:pt x="104" y="40"/>
                    <a:pt x="104" y="40"/>
                    <a:pt x="104" y="40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1601" name="Freeform 31"/>
            <p:cNvSpPr>
              <a:spLocks noChangeAspect="1"/>
            </p:cNvSpPr>
            <p:nvPr/>
          </p:nvSpPr>
          <p:spPr bwMode="auto">
            <a:xfrm>
              <a:off x="3878" y="1402"/>
              <a:ext cx="264" cy="100"/>
            </a:xfrm>
            <a:custGeom>
              <a:avLst/>
              <a:gdLst>
                <a:gd name="T0" fmla="*/ 562 w 162"/>
                <a:gd name="T1" fmla="*/ 1033 h 61"/>
                <a:gd name="T2" fmla="*/ 562 w 162"/>
                <a:gd name="T3" fmla="*/ 1033 h 61"/>
                <a:gd name="T4" fmla="*/ 0 w 162"/>
                <a:gd name="T5" fmla="*/ 702 h 61"/>
                <a:gd name="T6" fmla="*/ 425 w 162"/>
                <a:gd name="T7" fmla="*/ 449 h 61"/>
                <a:gd name="T8" fmla="*/ 988 w 162"/>
                <a:gd name="T9" fmla="*/ 779 h 61"/>
                <a:gd name="T10" fmla="*/ 1388 w 162"/>
                <a:gd name="T11" fmla="*/ 736 h 61"/>
                <a:gd name="T12" fmla="*/ 2104 w 162"/>
                <a:gd name="T13" fmla="*/ 310 h 61"/>
                <a:gd name="T14" fmla="*/ 1312 w 162"/>
                <a:gd name="T15" fmla="*/ 310 h 61"/>
                <a:gd name="T16" fmla="*/ 1312 w 162"/>
                <a:gd name="T17" fmla="*/ 0 h 61"/>
                <a:gd name="T18" fmla="*/ 3033 w 162"/>
                <a:gd name="T19" fmla="*/ 0 h 61"/>
                <a:gd name="T20" fmla="*/ 3033 w 162"/>
                <a:gd name="T21" fmla="*/ 1054 h 61"/>
                <a:gd name="T22" fmla="*/ 2531 w 162"/>
                <a:gd name="T23" fmla="*/ 1054 h 61"/>
                <a:gd name="T24" fmla="*/ 2531 w 162"/>
                <a:gd name="T25" fmla="*/ 572 h 61"/>
                <a:gd name="T26" fmla="*/ 1814 w 162"/>
                <a:gd name="T27" fmla="*/ 995 h 61"/>
                <a:gd name="T28" fmla="*/ 1134 w 162"/>
                <a:gd name="T29" fmla="*/ 1185 h 61"/>
                <a:gd name="T30" fmla="*/ 562 w 162"/>
                <a:gd name="T31" fmla="*/ 1033 h 61"/>
                <a:gd name="T32" fmla="*/ 562 w 162"/>
                <a:gd name="T33" fmla="*/ 1033 h 6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2"/>
                <a:gd name="T52" fmla="*/ 0 h 61"/>
                <a:gd name="T53" fmla="*/ 162 w 162"/>
                <a:gd name="T54" fmla="*/ 61 h 6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2" h="61">
                  <a:moveTo>
                    <a:pt x="30" y="53"/>
                  </a:moveTo>
                  <a:cubicBezTo>
                    <a:pt x="30" y="53"/>
                    <a:pt x="30" y="53"/>
                    <a:pt x="30" y="53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53" y="40"/>
                    <a:pt x="53" y="40"/>
                    <a:pt x="53" y="40"/>
                  </a:cubicBezTo>
                  <a:cubicBezTo>
                    <a:pt x="59" y="43"/>
                    <a:pt x="66" y="43"/>
                    <a:pt x="74" y="38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54"/>
                    <a:pt x="162" y="54"/>
                    <a:pt x="162" y="54"/>
                  </a:cubicBezTo>
                  <a:cubicBezTo>
                    <a:pt x="135" y="54"/>
                    <a:pt x="135" y="54"/>
                    <a:pt x="135" y="54"/>
                  </a:cubicBezTo>
                  <a:cubicBezTo>
                    <a:pt x="135" y="29"/>
                    <a:pt x="135" y="29"/>
                    <a:pt x="135" y="2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83" y="59"/>
                    <a:pt x="70" y="61"/>
                    <a:pt x="61" y="61"/>
                  </a:cubicBezTo>
                  <a:cubicBezTo>
                    <a:pt x="44" y="60"/>
                    <a:pt x="33" y="55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1602" name="Freeform 32"/>
            <p:cNvSpPr>
              <a:spLocks noChangeAspect="1"/>
            </p:cNvSpPr>
            <p:nvPr/>
          </p:nvSpPr>
          <p:spPr bwMode="auto">
            <a:xfrm>
              <a:off x="3696" y="1399"/>
              <a:ext cx="172" cy="154"/>
            </a:xfrm>
            <a:custGeom>
              <a:avLst/>
              <a:gdLst>
                <a:gd name="T0" fmla="*/ 778 w 105"/>
                <a:gd name="T1" fmla="*/ 1569 h 94"/>
                <a:gd name="T2" fmla="*/ 1330 w 105"/>
                <a:gd name="T3" fmla="*/ 1219 h 94"/>
                <a:gd name="T4" fmla="*/ 1274 w 105"/>
                <a:gd name="T5" fmla="*/ 993 h 94"/>
                <a:gd name="T6" fmla="*/ 539 w 105"/>
                <a:gd name="T7" fmla="*/ 567 h 94"/>
                <a:gd name="T8" fmla="*/ 539 w 105"/>
                <a:gd name="T9" fmla="*/ 1027 h 94"/>
                <a:gd name="T10" fmla="*/ 21 w 105"/>
                <a:gd name="T11" fmla="*/ 1027 h 94"/>
                <a:gd name="T12" fmla="*/ 0 w 105"/>
                <a:gd name="T13" fmla="*/ 0 h 94"/>
                <a:gd name="T14" fmla="*/ 1779 w 105"/>
                <a:gd name="T15" fmla="*/ 0 h 94"/>
                <a:gd name="T16" fmla="*/ 1792 w 105"/>
                <a:gd name="T17" fmla="*/ 308 h 94"/>
                <a:gd name="T18" fmla="*/ 993 w 105"/>
                <a:gd name="T19" fmla="*/ 308 h 94"/>
                <a:gd name="T20" fmla="*/ 1723 w 105"/>
                <a:gd name="T21" fmla="*/ 736 h 94"/>
                <a:gd name="T22" fmla="*/ 2031 w 105"/>
                <a:gd name="T23" fmla="*/ 1144 h 94"/>
                <a:gd name="T24" fmla="*/ 1779 w 105"/>
                <a:gd name="T25" fmla="*/ 1481 h 94"/>
                <a:gd name="T26" fmla="*/ 1206 w 105"/>
                <a:gd name="T27" fmla="*/ 1817 h 94"/>
                <a:gd name="T28" fmla="*/ 778 w 105"/>
                <a:gd name="T29" fmla="*/ 1569 h 94"/>
                <a:gd name="T30" fmla="*/ 778 w 105"/>
                <a:gd name="T31" fmla="*/ 1569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4"/>
                <a:gd name="T50" fmla="*/ 105 w 105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4">
                  <a:moveTo>
                    <a:pt x="40" y="81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75" y="60"/>
                    <a:pt x="74" y="56"/>
                    <a:pt x="66" y="51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3" y="16"/>
                    <a:pt x="93" y="16"/>
                    <a:pt x="93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89" y="38"/>
                    <a:pt x="89" y="38"/>
                    <a:pt x="89" y="38"/>
                  </a:cubicBezTo>
                  <a:cubicBezTo>
                    <a:pt x="102" y="46"/>
                    <a:pt x="105" y="54"/>
                    <a:pt x="105" y="59"/>
                  </a:cubicBezTo>
                  <a:cubicBezTo>
                    <a:pt x="105" y="69"/>
                    <a:pt x="94" y="75"/>
                    <a:pt x="92" y="77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40" y="81"/>
                    <a:pt x="40" y="81"/>
                    <a:pt x="40" y="81"/>
                  </a:cubicBezTo>
                  <a:cubicBezTo>
                    <a:pt x="40" y="81"/>
                    <a:pt x="40" y="81"/>
                    <a:pt x="40" y="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1603" name="Freeform 33"/>
            <p:cNvSpPr>
              <a:spLocks noChangeAspect="1"/>
            </p:cNvSpPr>
            <p:nvPr/>
          </p:nvSpPr>
          <p:spPr bwMode="auto">
            <a:xfrm>
              <a:off x="3692" y="1558"/>
              <a:ext cx="264" cy="99"/>
            </a:xfrm>
            <a:custGeom>
              <a:avLst/>
              <a:gdLst>
                <a:gd name="T0" fmla="*/ 2467 w 162"/>
                <a:gd name="T1" fmla="*/ 144 h 61"/>
                <a:gd name="T2" fmla="*/ 3033 w 162"/>
                <a:gd name="T3" fmla="*/ 466 h 61"/>
                <a:gd name="T4" fmla="*/ 2624 w 162"/>
                <a:gd name="T5" fmla="*/ 701 h 61"/>
                <a:gd name="T6" fmla="*/ 2061 w 162"/>
                <a:gd name="T7" fmla="*/ 380 h 61"/>
                <a:gd name="T8" fmla="*/ 1644 w 162"/>
                <a:gd name="T9" fmla="*/ 414 h 61"/>
                <a:gd name="T10" fmla="*/ 929 w 162"/>
                <a:gd name="T11" fmla="*/ 821 h 61"/>
                <a:gd name="T12" fmla="*/ 1724 w 162"/>
                <a:gd name="T13" fmla="*/ 821 h 61"/>
                <a:gd name="T14" fmla="*/ 1724 w 162"/>
                <a:gd name="T15" fmla="*/ 1117 h 61"/>
                <a:gd name="T16" fmla="*/ 0 w 162"/>
                <a:gd name="T17" fmla="*/ 1117 h 61"/>
                <a:gd name="T18" fmla="*/ 0 w 162"/>
                <a:gd name="T19" fmla="*/ 123 h 61"/>
                <a:gd name="T20" fmla="*/ 507 w 162"/>
                <a:gd name="T21" fmla="*/ 123 h 61"/>
                <a:gd name="T22" fmla="*/ 528 w 162"/>
                <a:gd name="T23" fmla="*/ 583 h 61"/>
                <a:gd name="T24" fmla="*/ 1222 w 162"/>
                <a:gd name="T25" fmla="*/ 179 h 61"/>
                <a:gd name="T26" fmla="*/ 1897 w 162"/>
                <a:gd name="T27" fmla="*/ 0 h 61"/>
                <a:gd name="T28" fmla="*/ 2467 w 162"/>
                <a:gd name="T29" fmla="*/ 144 h 61"/>
                <a:gd name="T30" fmla="*/ 2467 w 162"/>
                <a:gd name="T31" fmla="*/ 144 h 6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2"/>
                <a:gd name="T49" fmla="*/ 0 h 61"/>
                <a:gd name="T50" fmla="*/ 162 w 162"/>
                <a:gd name="T51" fmla="*/ 61 h 6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2" h="61">
                  <a:moveTo>
                    <a:pt x="132" y="8"/>
                  </a:moveTo>
                  <a:cubicBezTo>
                    <a:pt x="162" y="25"/>
                    <a:pt x="162" y="25"/>
                    <a:pt x="162" y="25"/>
                  </a:cubicBezTo>
                  <a:cubicBezTo>
                    <a:pt x="140" y="38"/>
                    <a:pt x="140" y="38"/>
                    <a:pt x="140" y="38"/>
                  </a:cubicBezTo>
                  <a:cubicBezTo>
                    <a:pt x="110" y="21"/>
                    <a:pt x="110" y="21"/>
                    <a:pt x="110" y="21"/>
                  </a:cubicBezTo>
                  <a:cubicBezTo>
                    <a:pt x="104" y="18"/>
                    <a:pt x="96" y="18"/>
                    <a:pt x="88" y="23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61"/>
                    <a:pt x="92" y="61"/>
                    <a:pt x="92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9" y="2"/>
                    <a:pt x="93" y="0"/>
                    <a:pt x="101" y="0"/>
                  </a:cubicBezTo>
                  <a:cubicBezTo>
                    <a:pt x="118" y="1"/>
                    <a:pt x="130" y="7"/>
                    <a:pt x="132" y="8"/>
                  </a:cubicBezTo>
                  <a:cubicBezTo>
                    <a:pt x="132" y="8"/>
                    <a:pt x="132" y="8"/>
                    <a:pt x="132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1604" name="Freeform 34"/>
            <p:cNvSpPr>
              <a:spLocks noChangeAspect="1"/>
            </p:cNvSpPr>
            <p:nvPr/>
          </p:nvSpPr>
          <p:spPr bwMode="auto">
            <a:xfrm>
              <a:off x="3966" y="1507"/>
              <a:ext cx="171" cy="154"/>
            </a:xfrm>
            <a:custGeom>
              <a:avLst/>
              <a:gdLst>
                <a:gd name="T0" fmla="*/ 1958 w 105"/>
                <a:gd name="T1" fmla="*/ 791 h 94"/>
                <a:gd name="T2" fmla="*/ 1958 w 105"/>
                <a:gd name="T3" fmla="*/ 1817 h 94"/>
                <a:gd name="T4" fmla="*/ 239 w 105"/>
                <a:gd name="T5" fmla="*/ 1817 h 94"/>
                <a:gd name="T6" fmla="*/ 239 w 105"/>
                <a:gd name="T7" fmla="*/ 1514 h 94"/>
                <a:gd name="T8" fmla="*/ 1033 w 105"/>
                <a:gd name="T9" fmla="*/ 1514 h 94"/>
                <a:gd name="T10" fmla="*/ 324 w 105"/>
                <a:gd name="T11" fmla="*/ 1088 h 94"/>
                <a:gd name="T12" fmla="*/ 0 w 105"/>
                <a:gd name="T13" fmla="*/ 668 h 94"/>
                <a:gd name="T14" fmla="*/ 261 w 105"/>
                <a:gd name="T15" fmla="*/ 331 h 94"/>
                <a:gd name="T16" fmla="*/ 803 w 105"/>
                <a:gd name="T17" fmla="*/ 0 h 94"/>
                <a:gd name="T18" fmla="*/ 1223 w 105"/>
                <a:gd name="T19" fmla="*/ 247 h 94"/>
                <a:gd name="T20" fmla="*/ 674 w 105"/>
                <a:gd name="T21" fmla="*/ 606 h 94"/>
                <a:gd name="T22" fmla="*/ 730 w 105"/>
                <a:gd name="T23" fmla="*/ 827 h 94"/>
                <a:gd name="T24" fmla="*/ 1435 w 105"/>
                <a:gd name="T25" fmla="*/ 1253 h 94"/>
                <a:gd name="T26" fmla="*/ 1435 w 105"/>
                <a:gd name="T27" fmla="*/ 791 h 94"/>
                <a:gd name="T28" fmla="*/ 1958 w 105"/>
                <a:gd name="T29" fmla="*/ 791 h 94"/>
                <a:gd name="T30" fmla="*/ 1958 w 105"/>
                <a:gd name="T31" fmla="*/ 791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4"/>
                <a:gd name="T50" fmla="*/ 105 w 105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4">
                  <a:moveTo>
                    <a:pt x="105" y="41"/>
                  </a:moveTo>
                  <a:cubicBezTo>
                    <a:pt x="105" y="94"/>
                    <a:pt x="105" y="94"/>
                    <a:pt x="105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55" y="78"/>
                    <a:pt x="55" y="78"/>
                    <a:pt x="55" y="78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3" y="48"/>
                    <a:pt x="0" y="40"/>
                    <a:pt x="0" y="35"/>
                  </a:cubicBezTo>
                  <a:cubicBezTo>
                    <a:pt x="1" y="25"/>
                    <a:pt x="11" y="19"/>
                    <a:pt x="14" y="1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6" y="13"/>
                    <a:pt x="66" y="13"/>
                    <a:pt x="66" y="13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0" y="34"/>
                    <a:pt x="31" y="38"/>
                    <a:pt x="39" y="43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41"/>
                    <a:pt x="77" y="41"/>
                    <a:pt x="77" y="41"/>
                  </a:cubicBezTo>
                  <a:cubicBezTo>
                    <a:pt x="105" y="41"/>
                    <a:pt x="105" y="41"/>
                    <a:pt x="105" y="41"/>
                  </a:cubicBezTo>
                  <a:cubicBezTo>
                    <a:pt x="105" y="41"/>
                    <a:pt x="105" y="41"/>
                    <a:pt x="105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  <p:grpSp>
        <p:nvGrpSpPr>
          <p:cNvPr id="21515" name="Group 35"/>
          <p:cNvGrpSpPr>
            <a:grpSpLocks noChangeAspect="1"/>
          </p:cNvGrpSpPr>
          <p:nvPr/>
        </p:nvGrpSpPr>
        <p:grpSpPr bwMode="auto">
          <a:xfrm>
            <a:off x="2195513" y="1268413"/>
            <a:ext cx="720725" cy="557212"/>
            <a:chOff x="3541" y="1317"/>
            <a:chExt cx="747" cy="546"/>
          </a:xfrm>
        </p:grpSpPr>
        <p:sp>
          <p:nvSpPr>
            <p:cNvPr id="21571" name="AutoShape 36"/>
            <p:cNvSpPr>
              <a:spLocks noChangeAspect="1" noChangeArrowheads="1" noTextEdit="1"/>
            </p:cNvSpPr>
            <p:nvPr/>
          </p:nvSpPr>
          <p:spPr bwMode="auto">
            <a:xfrm>
              <a:off x="3574" y="1337"/>
              <a:ext cx="681" cy="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72" name="Freeform 37"/>
            <p:cNvSpPr>
              <a:spLocks noChangeAspect="1"/>
            </p:cNvSpPr>
            <p:nvPr/>
          </p:nvSpPr>
          <p:spPr bwMode="auto">
            <a:xfrm>
              <a:off x="3574" y="1525"/>
              <a:ext cx="679" cy="338"/>
            </a:xfrm>
            <a:custGeom>
              <a:avLst/>
              <a:gdLst>
                <a:gd name="T0" fmla="*/ 6726 w 416"/>
                <a:gd name="T1" fmla="*/ 1594 h 207"/>
                <a:gd name="T2" fmla="*/ 1170 w 416"/>
                <a:gd name="T3" fmla="*/ 1594 h 207"/>
                <a:gd name="T4" fmla="*/ 21 w 416"/>
                <a:gd name="T5" fmla="*/ 21 h 207"/>
                <a:gd name="T6" fmla="*/ 0 w 416"/>
                <a:gd name="T7" fmla="*/ 21 h 207"/>
                <a:gd name="T8" fmla="*/ 0 w 416"/>
                <a:gd name="T9" fmla="*/ 1520 h 207"/>
                <a:gd name="T10" fmla="*/ 21 w 416"/>
                <a:gd name="T11" fmla="*/ 1520 h 207"/>
                <a:gd name="T12" fmla="*/ 1170 w 416"/>
                <a:gd name="T13" fmla="*/ 3029 h 207"/>
                <a:gd name="T14" fmla="*/ 6726 w 416"/>
                <a:gd name="T15" fmla="*/ 3029 h 207"/>
                <a:gd name="T16" fmla="*/ 7862 w 416"/>
                <a:gd name="T17" fmla="*/ 1520 h 207"/>
                <a:gd name="T18" fmla="*/ 7862 w 416"/>
                <a:gd name="T19" fmla="*/ 1520 h 207"/>
                <a:gd name="T20" fmla="*/ 7862 w 416"/>
                <a:gd name="T21" fmla="*/ 0 h 207"/>
                <a:gd name="T22" fmla="*/ 6726 w 416"/>
                <a:gd name="T23" fmla="*/ 1594 h 20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16"/>
                <a:gd name="T37" fmla="*/ 0 h 207"/>
                <a:gd name="T38" fmla="*/ 416 w 416"/>
                <a:gd name="T39" fmla="*/ 207 h 20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16" h="207">
                  <a:moveTo>
                    <a:pt x="356" y="84"/>
                  </a:moveTo>
                  <a:cubicBezTo>
                    <a:pt x="275" y="131"/>
                    <a:pt x="143" y="131"/>
                    <a:pt x="62" y="84"/>
                  </a:cubicBezTo>
                  <a:cubicBezTo>
                    <a:pt x="18" y="59"/>
                    <a:pt x="1" y="33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3" y="109"/>
                    <a:pt x="23" y="138"/>
                    <a:pt x="62" y="160"/>
                  </a:cubicBezTo>
                  <a:cubicBezTo>
                    <a:pt x="143" y="207"/>
                    <a:pt x="275" y="207"/>
                    <a:pt x="356" y="160"/>
                  </a:cubicBezTo>
                  <a:cubicBezTo>
                    <a:pt x="394" y="138"/>
                    <a:pt x="414" y="109"/>
                    <a:pt x="416" y="80"/>
                  </a:cubicBezTo>
                  <a:cubicBezTo>
                    <a:pt x="416" y="80"/>
                    <a:pt x="416" y="80"/>
                    <a:pt x="416" y="80"/>
                  </a:cubicBezTo>
                  <a:cubicBezTo>
                    <a:pt x="416" y="0"/>
                    <a:pt x="416" y="0"/>
                    <a:pt x="416" y="0"/>
                  </a:cubicBezTo>
                  <a:cubicBezTo>
                    <a:pt x="416" y="31"/>
                    <a:pt x="396" y="61"/>
                    <a:pt x="356" y="84"/>
                  </a:cubicBezTo>
                  <a:close/>
                </a:path>
              </a:pathLst>
            </a:custGeom>
            <a:solidFill>
              <a:srgbClr val="113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1573" name="Freeform 38"/>
            <p:cNvSpPr>
              <a:spLocks noChangeAspect="1"/>
            </p:cNvSpPr>
            <p:nvPr/>
          </p:nvSpPr>
          <p:spPr bwMode="auto">
            <a:xfrm>
              <a:off x="3541" y="1317"/>
              <a:ext cx="747" cy="432"/>
            </a:xfrm>
            <a:custGeom>
              <a:avLst/>
              <a:gdLst>
                <a:gd name="T0" fmla="*/ 7153 w 457"/>
                <a:gd name="T1" fmla="*/ 902 h 264"/>
                <a:gd name="T2" fmla="*/ 7176 w 457"/>
                <a:gd name="T3" fmla="*/ 4166 h 264"/>
                <a:gd name="T4" fmla="*/ 1563 w 457"/>
                <a:gd name="T5" fmla="*/ 4166 h 264"/>
                <a:gd name="T6" fmla="*/ 1541 w 457"/>
                <a:gd name="T7" fmla="*/ 902 h 264"/>
                <a:gd name="T8" fmla="*/ 7153 w 457"/>
                <a:gd name="T9" fmla="*/ 902 h 2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7"/>
                <a:gd name="T16" fmla="*/ 0 h 264"/>
                <a:gd name="T17" fmla="*/ 457 w 457"/>
                <a:gd name="T18" fmla="*/ 264 h 2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7" h="264">
                  <a:moveTo>
                    <a:pt x="375" y="47"/>
                  </a:moveTo>
                  <a:cubicBezTo>
                    <a:pt x="456" y="94"/>
                    <a:pt x="457" y="170"/>
                    <a:pt x="376" y="217"/>
                  </a:cubicBezTo>
                  <a:cubicBezTo>
                    <a:pt x="295" y="264"/>
                    <a:pt x="163" y="264"/>
                    <a:pt x="82" y="217"/>
                  </a:cubicBezTo>
                  <a:cubicBezTo>
                    <a:pt x="0" y="170"/>
                    <a:pt x="0" y="94"/>
                    <a:pt x="81" y="47"/>
                  </a:cubicBezTo>
                  <a:cubicBezTo>
                    <a:pt x="162" y="0"/>
                    <a:pt x="293" y="0"/>
                    <a:pt x="375" y="47"/>
                  </a:cubicBezTo>
                </a:path>
              </a:pathLst>
            </a:custGeom>
            <a:solidFill>
              <a:srgbClr val="4A6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1574" name="Freeform 39"/>
            <p:cNvSpPr>
              <a:spLocks noChangeAspect="1" noEditPoints="1"/>
            </p:cNvSpPr>
            <p:nvPr/>
          </p:nvSpPr>
          <p:spPr bwMode="auto">
            <a:xfrm>
              <a:off x="3788" y="1751"/>
              <a:ext cx="39" cy="53"/>
            </a:xfrm>
            <a:custGeom>
              <a:avLst/>
              <a:gdLst>
                <a:gd name="T0" fmla="*/ 124 w 24"/>
                <a:gd name="T1" fmla="*/ 88 h 33"/>
                <a:gd name="T2" fmla="*/ 124 w 24"/>
                <a:gd name="T3" fmla="*/ 233 h 33"/>
                <a:gd name="T4" fmla="*/ 180 w 24"/>
                <a:gd name="T5" fmla="*/ 233 h 33"/>
                <a:gd name="T6" fmla="*/ 236 w 24"/>
                <a:gd name="T7" fmla="*/ 226 h 33"/>
                <a:gd name="T8" fmla="*/ 257 w 24"/>
                <a:gd name="T9" fmla="*/ 173 h 33"/>
                <a:gd name="T10" fmla="*/ 180 w 24"/>
                <a:gd name="T11" fmla="*/ 88 h 33"/>
                <a:gd name="T12" fmla="*/ 124 w 24"/>
                <a:gd name="T13" fmla="*/ 88 h 33"/>
                <a:gd name="T14" fmla="*/ 0 w 24"/>
                <a:gd name="T15" fmla="*/ 567 h 33"/>
                <a:gd name="T16" fmla="*/ 0 w 24"/>
                <a:gd name="T17" fmla="*/ 0 h 33"/>
                <a:gd name="T18" fmla="*/ 232 w 24"/>
                <a:gd name="T19" fmla="*/ 0 h 33"/>
                <a:gd name="T20" fmla="*/ 349 w 24"/>
                <a:gd name="T21" fmla="*/ 34 h 33"/>
                <a:gd name="T22" fmla="*/ 413 w 24"/>
                <a:gd name="T23" fmla="*/ 141 h 33"/>
                <a:gd name="T24" fmla="*/ 270 w 24"/>
                <a:gd name="T25" fmla="*/ 286 h 33"/>
                <a:gd name="T26" fmla="*/ 270 w 24"/>
                <a:gd name="T27" fmla="*/ 286 h 33"/>
                <a:gd name="T28" fmla="*/ 349 w 24"/>
                <a:gd name="T29" fmla="*/ 331 h 33"/>
                <a:gd name="T30" fmla="*/ 377 w 24"/>
                <a:gd name="T31" fmla="*/ 374 h 33"/>
                <a:gd name="T32" fmla="*/ 439 w 24"/>
                <a:gd name="T33" fmla="*/ 567 h 33"/>
                <a:gd name="T34" fmla="*/ 270 w 24"/>
                <a:gd name="T35" fmla="*/ 567 h 33"/>
                <a:gd name="T36" fmla="*/ 236 w 24"/>
                <a:gd name="T37" fmla="*/ 418 h 33"/>
                <a:gd name="T38" fmla="*/ 201 w 24"/>
                <a:gd name="T39" fmla="*/ 340 h 33"/>
                <a:gd name="T40" fmla="*/ 124 w 24"/>
                <a:gd name="T41" fmla="*/ 340 h 33"/>
                <a:gd name="T42" fmla="*/ 124 w 24"/>
                <a:gd name="T43" fmla="*/ 567 h 33"/>
                <a:gd name="T44" fmla="*/ 0 w 24"/>
                <a:gd name="T45" fmla="*/ 567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"/>
                <a:gd name="T70" fmla="*/ 0 h 33"/>
                <a:gd name="T71" fmla="*/ 24 w 24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" h="33">
                  <a:moveTo>
                    <a:pt x="7" y="5"/>
                  </a:moveTo>
                  <a:cubicBezTo>
                    <a:pt x="7" y="14"/>
                    <a:pt x="7" y="14"/>
                    <a:pt x="7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2" y="14"/>
                    <a:pt x="13" y="13"/>
                  </a:cubicBezTo>
                  <a:cubicBezTo>
                    <a:pt x="14" y="12"/>
                    <a:pt x="14" y="11"/>
                    <a:pt x="14" y="10"/>
                  </a:cubicBezTo>
                  <a:cubicBezTo>
                    <a:pt x="14" y="7"/>
                    <a:pt x="13" y="5"/>
                    <a:pt x="10" y="5"/>
                  </a:cubicBezTo>
                  <a:cubicBezTo>
                    <a:pt x="7" y="5"/>
                    <a:pt x="7" y="5"/>
                    <a:pt x="7" y="5"/>
                  </a:cubicBezTo>
                  <a:close/>
                  <a:moveTo>
                    <a:pt x="0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7" y="0"/>
                    <a:pt x="19" y="2"/>
                  </a:cubicBezTo>
                  <a:cubicBezTo>
                    <a:pt x="21" y="3"/>
                    <a:pt x="22" y="5"/>
                    <a:pt x="22" y="8"/>
                  </a:cubicBezTo>
                  <a:cubicBezTo>
                    <a:pt x="22" y="13"/>
                    <a:pt x="20" y="16"/>
                    <a:pt x="15" y="17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7" y="17"/>
                    <a:pt x="18" y="17"/>
                    <a:pt x="19" y="19"/>
                  </a:cubicBezTo>
                  <a:cubicBezTo>
                    <a:pt x="19" y="19"/>
                    <a:pt x="20" y="20"/>
                    <a:pt x="20" y="2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2" y="22"/>
                    <a:pt x="11" y="21"/>
                    <a:pt x="11" y="20"/>
                  </a:cubicBezTo>
                  <a:cubicBezTo>
                    <a:pt x="10" y="20"/>
                    <a:pt x="9" y="20"/>
                    <a:pt x="7" y="20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0" y="33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1575" name="Freeform 40"/>
            <p:cNvSpPr>
              <a:spLocks noChangeAspect="1" noEditPoints="1"/>
            </p:cNvSpPr>
            <p:nvPr/>
          </p:nvSpPr>
          <p:spPr bwMode="auto">
            <a:xfrm>
              <a:off x="3832" y="1749"/>
              <a:ext cx="47" cy="57"/>
            </a:xfrm>
            <a:custGeom>
              <a:avLst/>
              <a:gdLst>
                <a:gd name="T0" fmla="*/ 144 w 29"/>
                <a:gd name="T1" fmla="*/ 324 h 35"/>
                <a:gd name="T2" fmla="*/ 254 w 29"/>
                <a:gd name="T3" fmla="*/ 541 h 35"/>
                <a:gd name="T4" fmla="*/ 357 w 29"/>
                <a:gd name="T5" fmla="*/ 324 h 35"/>
                <a:gd name="T6" fmla="*/ 254 w 29"/>
                <a:gd name="T7" fmla="*/ 111 h 35"/>
                <a:gd name="T8" fmla="*/ 144 w 29"/>
                <a:gd name="T9" fmla="*/ 324 h 35"/>
                <a:gd name="T10" fmla="*/ 0 w 29"/>
                <a:gd name="T11" fmla="*/ 324 h 35"/>
                <a:gd name="T12" fmla="*/ 55 w 29"/>
                <a:gd name="T13" fmla="*/ 90 h 35"/>
                <a:gd name="T14" fmla="*/ 254 w 29"/>
                <a:gd name="T15" fmla="*/ 0 h 35"/>
                <a:gd name="T16" fmla="*/ 454 w 29"/>
                <a:gd name="T17" fmla="*/ 90 h 35"/>
                <a:gd name="T18" fmla="*/ 523 w 29"/>
                <a:gd name="T19" fmla="*/ 324 h 35"/>
                <a:gd name="T20" fmla="*/ 454 w 29"/>
                <a:gd name="T21" fmla="*/ 562 h 35"/>
                <a:gd name="T22" fmla="*/ 254 w 29"/>
                <a:gd name="T23" fmla="*/ 653 h 35"/>
                <a:gd name="T24" fmla="*/ 55 w 29"/>
                <a:gd name="T25" fmla="*/ 541 h 35"/>
                <a:gd name="T26" fmla="*/ 0 w 29"/>
                <a:gd name="T27" fmla="*/ 324 h 3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9"/>
                <a:gd name="T43" fmla="*/ 0 h 35"/>
                <a:gd name="T44" fmla="*/ 29 w 29"/>
                <a:gd name="T45" fmla="*/ 35 h 3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9" h="35">
                  <a:moveTo>
                    <a:pt x="8" y="17"/>
                  </a:moveTo>
                  <a:cubicBezTo>
                    <a:pt x="8" y="25"/>
                    <a:pt x="10" y="29"/>
                    <a:pt x="14" y="29"/>
                  </a:cubicBezTo>
                  <a:cubicBezTo>
                    <a:pt x="18" y="29"/>
                    <a:pt x="20" y="25"/>
                    <a:pt x="20" y="17"/>
                  </a:cubicBezTo>
                  <a:cubicBezTo>
                    <a:pt x="20" y="10"/>
                    <a:pt x="18" y="6"/>
                    <a:pt x="14" y="6"/>
                  </a:cubicBezTo>
                  <a:cubicBezTo>
                    <a:pt x="10" y="6"/>
                    <a:pt x="8" y="10"/>
                    <a:pt x="8" y="17"/>
                  </a:cubicBezTo>
                  <a:close/>
                  <a:moveTo>
                    <a:pt x="0" y="17"/>
                  </a:moveTo>
                  <a:cubicBezTo>
                    <a:pt x="0" y="12"/>
                    <a:pt x="1" y="8"/>
                    <a:pt x="3" y="5"/>
                  </a:cubicBezTo>
                  <a:cubicBezTo>
                    <a:pt x="6" y="2"/>
                    <a:pt x="10" y="0"/>
                    <a:pt x="14" y="0"/>
                  </a:cubicBezTo>
                  <a:cubicBezTo>
                    <a:pt x="19" y="0"/>
                    <a:pt x="23" y="2"/>
                    <a:pt x="25" y="5"/>
                  </a:cubicBezTo>
                  <a:cubicBezTo>
                    <a:pt x="27" y="8"/>
                    <a:pt x="29" y="12"/>
                    <a:pt x="29" y="17"/>
                  </a:cubicBezTo>
                  <a:cubicBezTo>
                    <a:pt x="29" y="22"/>
                    <a:pt x="27" y="26"/>
                    <a:pt x="25" y="30"/>
                  </a:cubicBezTo>
                  <a:cubicBezTo>
                    <a:pt x="23" y="33"/>
                    <a:pt x="19" y="35"/>
                    <a:pt x="14" y="35"/>
                  </a:cubicBezTo>
                  <a:cubicBezTo>
                    <a:pt x="10" y="35"/>
                    <a:pt x="6" y="33"/>
                    <a:pt x="3" y="29"/>
                  </a:cubicBezTo>
                  <a:cubicBezTo>
                    <a:pt x="1" y="26"/>
                    <a:pt x="0" y="22"/>
                    <a:pt x="0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1576" name="Freeform 41"/>
            <p:cNvSpPr>
              <a:spLocks noChangeAspect="1"/>
            </p:cNvSpPr>
            <p:nvPr/>
          </p:nvSpPr>
          <p:spPr bwMode="auto">
            <a:xfrm>
              <a:off x="3888" y="1751"/>
              <a:ext cx="39" cy="55"/>
            </a:xfrm>
            <a:custGeom>
              <a:avLst/>
              <a:gdLst>
                <a:gd name="T0" fmla="*/ 0 w 24"/>
                <a:gd name="T1" fmla="*/ 377 h 34"/>
                <a:gd name="T2" fmla="*/ 0 w 24"/>
                <a:gd name="T3" fmla="*/ 0 h 34"/>
                <a:gd name="T4" fmla="*/ 124 w 24"/>
                <a:gd name="T5" fmla="*/ 0 h 34"/>
                <a:gd name="T6" fmla="*/ 124 w 24"/>
                <a:gd name="T7" fmla="*/ 398 h 34"/>
                <a:gd name="T8" fmla="*/ 232 w 24"/>
                <a:gd name="T9" fmla="*/ 500 h 34"/>
                <a:gd name="T10" fmla="*/ 293 w 24"/>
                <a:gd name="T11" fmla="*/ 398 h 34"/>
                <a:gd name="T12" fmla="*/ 293 w 24"/>
                <a:gd name="T13" fmla="*/ 0 h 34"/>
                <a:gd name="T14" fmla="*/ 439 w 24"/>
                <a:gd name="T15" fmla="*/ 0 h 34"/>
                <a:gd name="T16" fmla="*/ 439 w 24"/>
                <a:gd name="T17" fmla="*/ 377 h 34"/>
                <a:gd name="T18" fmla="*/ 383 w 24"/>
                <a:gd name="T19" fmla="*/ 542 h 34"/>
                <a:gd name="T20" fmla="*/ 232 w 24"/>
                <a:gd name="T21" fmla="*/ 610 h 34"/>
                <a:gd name="T22" fmla="*/ 55 w 24"/>
                <a:gd name="T23" fmla="*/ 542 h 34"/>
                <a:gd name="T24" fmla="*/ 0 w 24"/>
                <a:gd name="T25" fmla="*/ 377 h 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"/>
                <a:gd name="T40" fmla="*/ 0 h 34"/>
                <a:gd name="T41" fmla="*/ 24 w 24"/>
                <a:gd name="T42" fmla="*/ 34 h 3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" h="34">
                  <a:moveTo>
                    <a:pt x="0" y="2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6"/>
                    <a:pt x="9" y="28"/>
                    <a:pt x="12" y="28"/>
                  </a:cubicBezTo>
                  <a:cubicBezTo>
                    <a:pt x="15" y="28"/>
                    <a:pt x="16" y="26"/>
                    <a:pt x="16" y="22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5"/>
                    <a:pt x="23" y="28"/>
                    <a:pt x="21" y="30"/>
                  </a:cubicBezTo>
                  <a:cubicBezTo>
                    <a:pt x="19" y="33"/>
                    <a:pt x="16" y="34"/>
                    <a:pt x="12" y="34"/>
                  </a:cubicBezTo>
                  <a:cubicBezTo>
                    <a:pt x="8" y="34"/>
                    <a:pt x="5" y="33"/>
                    <a:pt x="3" y="30"/>
                  </a:cubicBezTo>
                  <a:cubicBezTo>
                    <a:pt x="1" y="28"/>
                    <a:pt x="0" y="25"/>
                    <a:pt x="0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1577" name="Freeform 42"/>
            <p:cNvSpPr>
              <a:spLocks noChangeAspect="1"/>
            </p:cNvSpPr>
            <p:nvPr/>
          </p:nvSpPr>
          <p:spPr bwMode="auto">
            <a:xfrm>
              <a:off x="3933" y="1751"/>
              <a:ext cx="36" cy="53"/>
            </a:xfrm>
            <a:custGeom>
              <a:avLst/>
              <a:gdLst>
                <a:gd name="T0" fmla="*/ 12 w 36"/>
                <a:gd name="T1" fmla="*/ 53 h 53"/>
                <a:gd name="T2" fmla="*/ 12 w 36"/>
                <a:gd name="T3" fmla="*/ 9 h 53"/>
                <a:gd name="T4" fmla="*/ 0 w 36"/>
                <a:gd name="T5" fmla="*/ 9 h 53"/>
                <a:gd name="T6" fmla="*/ 0 w 36"/>
                <a:gd name="T7" fmla="*/ 0 h 53"/>
                <a:gd name="T8" fmla="*/ 36 w 36"/>
                <a:gd name="T9" fmla="*/ 0 h 53"/>
                <a:gd name="T10" fmla="*/ 36 w 36"/>
                <a:gd name="T11" fmla="*/ 9 h 53"/>
                <a:gd name="T12" fmla="*/ 25 w 36"/>
                <a:gd name="T13" fmla="*/ 9 h 53"/>
                <a:gd name="T14" fmla="*/ 25 w 36"/>
                <a:gd name="T15" fmla="*/ 53 h 53"/>
                <a:gd name="T16" fmla="*/ 12 w 36"/>
                <a:gd name="T17" fmla="*/ 53 h 53"/>
                <a:gd name="T18" fmla="*/ 12 w 36"/>
                <a:gd name="T19" fmla="*/ 53 h 5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6"/>
                <a:gd name="T31" fmla="*/ 0 h 53"/>
                <a:gd name="T32" fmla="*/ 36 w 36"/>
                <a:gd name="T33" fmla="*/ 53 h 5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6" h="53">
                  <a:moveTo>
                    <a:pt x="12" y="53"/>
                  </a:moveTo>
                  <a:lnTo>
                    <a:pt x="12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9"/>
                  </a:lnTo>
                  <a:lnTo>
                    <a:pt x="25" y="9"/>
                  </a:lnTo>
                  <a:lnTo>
                    <a:pt x="25" y="53"/>
                  </a:lnTo>
                  <a:lnTo>
                    <a:pt x="12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1578" name="Freeform 43"/>
            <p:cNvSpPr>
              <a:spLocks noChangeAspect="1"/>
            </p:cNvSpPr>
            <p:nvPr/>
          </p:nvSpPr>
          <p:spPr bwMode="auto">
            <a:xfrm>
              <a:off x="3976" y="1751"/>
              <a:ext cx="32" cy="53"/>
            </a:xfrm>
            <a:custGeom>
              <a:avLst/>
              <a:gdLst>
                <a:gd name="T0" fmla="*/ 0 w 32"/>
                <a:gd name="T1" fmla="*/ 53 h 53"/>
                <a:gd name="T2" fmla="*/ 0 w 32"/>
                <a:gd name="T3" fmla="*/ 0 h 53"/>
                <a:gd name="T4" fmla="*/ 32 w 32"/>
                <a:gd name="T5" fmla="*/ 0 h 53"/>
                <a:gd name="T6" fmla="*/ 32 w 32"/>
                <a:gd name="T7" fmla="*/ 9 h 53"/>
                <a:gd name="T8" fmla="*/ 13 w 32"/>
                <a:gd name="T9" fmla="*/ 9 h 53"/>
                <a:gd name="T10" fmla="*/ 13 w 32"/>
                <a:gd name="T11" fmla="*/ 21 h 53"/>
                <a:gd name="T12" fmla="*/ 31 w 32"/>
                <a:gd name="T13" fmla="*/ 21 h 53"/>
                <a:gd name="T14" fmla="*/ 31 w 32"/>
                <a:gd name="T15" fmla="*/ 31 h 53"/>
                <a:gd name="T16" fmla="*/ 13 w 32"/>
                <a:gd name="T17" fmla="*/ 31 h 53"/>
                <a:gd name="T18" fmla="*/ 13 w 32"/>
                <a:gd name="T19" fmla="*/ 44 h 53"/>
                <a:gd name="T20" fmla="*/ 32 w 32"/>
                <a:gd name="T21" fmla="*/ 44 h 53"/>
                <a:gd name="T22" fmla="*/ 32 w 32"/>
                <a:gd name="T23" fmla="*/ 53 h 53"/>
                <a:gd name="T24" fmla="*/ 0 w 32"/>
                <a:gd name="T25" fmla="*/ 53 h 53"/>
                <a:gd name="T26" fmla="*/ 0 w 32"/>
                <a:gd name="T27" fmla="*/ 53 h 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2"/>
                <a:gd name="T43" fmla="*/ 0 h 53"/>
                <a:gd name="T44" fmla="*/ 32 w 32"/>
                <a:gd name="T45" fmla="*/ 53 h 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2" h="53">
                  <a:moveTo>
                    <a:pt x="0" y="53"/>
                  </a:moveTo>
                  <a:lnTo>
                    <a:pt x="0" y="0"/>
                  </a:lnTo>
                  <a:lnTo>
                    <a:pt x="32" y="0"/>
                  </a:lnTo>
                  <a:lnTo>
                    <a:pt x="32" y="9"/>
                  </a:lnTo>
                  <a:lnTo>
                    <a:pt x="13" y="9"/>
                  </a:lnTo>
                  <a:lnTo>
                    <a:pt x="13" y="21"/>
                  </a:lnTo>
                  <a:lnTo>
                    <a:pt x="31" y="21"/>
                  </a:lnTo>
                  <a:lnTo>
                    <a:pt x="31" y="31"/>
                  </a:lnTo>
                  <a:lnTo>
                    <a:pt x="13" y="31"/>
                  </a:lnTo>
                  <a:lnTo>
                    <a:pt x="13" y="44"/>
                  </a:lnTo>
                  <a:lnTo>
                    <a:pt x="32" y="44"/>
                  </a:lnTo>
                  <a:lnTo>
                    <a:pt x="32" y="5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1579" name="Freeform 44"/>
            <p:cNvSpPr>
              <a:spLocks noChangeAspect="1" noEditPoints="1"/>
            </p:cNvSpPr>
            <p:nvPr/>
          </p:nvSpPr>
          <p:spPr bwMode="auto">
            <a:xfrm>
              <a:off x="4017" y="1751"/>
              <a:ext cx="39" cy="53"/>
            </a:xfrm>
            <a:custGeom>
              <a:avLst/>
              <a:gdLst>
                <a:gd name="T0" fmla="*/ 145 w 24"/>
                <a:gd name="T1" fmla="*/ 88 h 33"/>
                <a:gd name="T2" fmla="*/ 145 w 24"/>
                <a:gd name="T3" fmla="*/ 233 h 33"/>
                <a:gd name="T4" fmla="*/ 180 w 24"/>
                <a:gd name="T5" fmla="*/ 233 h 33"/>
                <a:gd name="T6" fmla="*/ 236 w 24"/>
                <a:gd name="T7" fmla="*/ 226 h 33"/>
                <a:gd name="T8" fmla="*/ 270 w 24"/>
                <a:gd name="T9" fmla="*/ 173 h 33"/>
                <a:gd name="T10" fmla="*/ 180 w 24"/>
                <a:gd name="T11" fmla="*/ 88 h 33"/>
                <a:gd name="T12" fmla="*/ 145 w 24"/>
                <a:gd name="T13" fmla="*/ 88 h 33"/>
                <a:gd name="T14" fmla="*/ 0 w 24"/>
                <a:gd name="T15" fmla="*/ 567 h 33"/>
                <a:gd name="T16" fmla="*/ 0 w 24"/>
                <a:gd name="T17" fmla="*/ 0 h 33"/>
                <a:gd name="T18" fmla="*/ 232 w 24"/>
                <a:gd name="T19" fmla="*/ 0 h 33"/>
                <a:gd name="T20" fmla="*/ 377 w 24"/>
                <a:gd name="T21" fmla="*/ 34 h 33"/>
                <a:gd name="T22" fmla="*/ 418 w 24"/>
                <a:gd name="T23" fmla="*/ 141 h 33"/>
                <a:gd name="T24" fmla="*/ 293 w 24"/>
                <a:gd name="T25" fmla="*/ 286 h 33"/>
                <a:gd name="T26" fmla="*/ 293 w 24"/>
                <a:gd name="T27" fmla="*/ 286 h 33"/>
                <a:gd name="T28" fmla="*/ 349 w 24"/>
                <a:gd name="T29" fmla="*/ 331 h 33"/>
                <a:gd name="T30" fmla="*/ 383 w 24"/>
                <a:gd name="T31" fmla="*/ 374 h 33"/>
                <a:gd name="T32" fmla="*/ 439 w 24"/>
                <a:gd name="T33" fmla="*/ 567 h 33"/>
                <a:gd name="T34" fmla="*/ 293 w 24"/>
                <a:gd name="T35" fmla="*/ 567 h 33"/>
                <a:gd name="T36" fmla="*/ 236 w 24"/>
                <a:gd name="T37" fmla="*/ 418 h 33"/>
                <a:gd name="T38" fmla="*/ 201 w 24"/>
                <a:gd name="T39" fmla="*/ 340 h 33"/>
                <a:gd name="T40" fmla="*/ 145 w 24"/>
                <a:gd name="T41" fmla="*/ 340 h 33"/>
                <a:gd name="T42" fmla="*/ 145 w 24"/>
                <a:gd name="T43" fmla="*/ 567 h 33"/>
                <a:gd name="T44" fmla="*/ 0 w 24"/>
                <a:gd name="T45" fmla="*/ 567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"/>
                <a:gd name="T70" fmla="*/ 0 h 33"/>
                <a:gd name="T71" fmla="*/ 24 w 24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" h="33">
                  <a:moveTo>
                    <a:pt x="8" y="5"/>
                  </a:moveTo>
                  <a:cubicBezTo>
                    <a:pt x="8" y="14"/>
                    <a:pt x="8" y="14"/>
                    <a:pt x="8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3" y="14"/>
                    <a:pt x="13" y="13"/>
                  </a:cubicBezTo>
                  <a:cubicBezTo>
                    <a:pt x="14" y="12"/>
                    <a:pt x="15" y="11"/>
                    <a:pt x="15" y="10"/>
                  </a:cubicBezTo>
                  <a:cubicBezTo>
                    <a:pt x="15" y="7"/>
                    <a:pt x="13" y="5"/>
                    <a:pt x="10" y="5"/>
                  </a:cubicBezTo>
                  <a:cubicBezTo>
                    <a:pt x="8" y="5"/>
                    <a:pt x="8" y="5"/>
                    <a:pt x="8" y="5"/>
                  </a:cubicBezTo>
                  <a:close/>
                  <a:moveTo>
                    <a:pt x="0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8" y="0"/>
                    <a:pt x="20" y="2"/>
                  </a:cubicBezTo>
                  <a:cubicBezTo>
                    <a:pt x="22" y="3"/>
                    <a:pt x="23" y="5"/>
                    <a:pt x="23" y="8"/>
                  </a:cubicBezTo>
                  <a:cubicBezTo>
                    <a:pt x="23" y="13"/>
                    <a:pt x="20" y="16"/>
                    <a:pt x="16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7" y="17"/>
                    <a:pt x="18" y="17"/>
                    <a:pt x="19" y="19"/>
                  </a:cubicBezTo>
                  <a:cubicBezTo>
                    <a:pt x="20" y="19"/>
                    <a:pt x="20" y="20"/>
                    <a:pt x="21" y="2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2"/>
                    <a:pt x="12" y="21"/>
                    <a:pt x="11" y="20"/>
                  </a:cubicBezTo>
                  <a:cubicBezTo>
                    <a:pt x="11" y="20"/>
                    <a:pt x="10" y="20"/>
                    <a:pt x="8" y="20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0" y="33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1580" name="Freeform 45"/>
            <p:cNvSpPr>
              <a:spLocks noChangeAspect="1"/>
            </p:cNvSpPr>
            <p:nvPr/>
          </p:nvSpPr>
          <p:spPr bwMode="auto">
            <a:xfrm>
              <a:off x="3884" y="1409"/>
              <a:ext cx="265" cy="98"/>
            </a:xfrm>
            <a:custGeom>
              <a:avLst/>
              <a:gdLst>
                <a:gd name="T0" fmla="*/ 573 w 162"/>
                <a:gd name="T1" fmla="*/ 1011 h 60"/>
                <a:gd name="T2" fmla="*/ 551 w 162"/>
                <a:gd name="T3" fmla="*/ 990 h 60"/>
                <a:gd name="T4" fmla="*/ 0 w 162"/>
                <a:gd name="T5" fmla="*/ 662 h 60"/>
                <a:gd name="T6" fmla="*/ 425 w 162"/>
                <a:gd name="T7" fmla="*/ 418 h 60"/>
                <a:gd name="T8" fmla="*/ 993 w 162"/>
                <a:gd name="T9" fmla="*/ 755 h 60"/>
                <a:gd name="T10" fmla="*/ 1418 w 162"/>
                <a:gd name="T11" fmla="*/ 720 h 60"/>
                <a:gd name="T12" fmla="*/ 2141 w 162"/>
                <a:gd name="T13" fmla="*/ 302 h 60"/>
                <a:gd name="T14" fmla="*/ 1348 w 162"/>
                <a:gd name="T15" fmla="*/ 302 h 60"/>
                <a:gd name="T16" fmla="*/ 1348 w 162"/>
                <a:gd name="T17" fmla="*/ 0 h 60"/>
                <a:gd name="T18" fmla="*/ 3098 w 162"/>
                <a:gd name="T19" fmla="*/ 0 h 60"/>
                <a:gd name="T20" fmla="*/ 3098 w 162"/>
                <a:gd name="T21" fmla="*/ 1011 h 60"/>
                <a:gd name="T22" fmla="*/ 2589 w 162"/>
                <a:gd name="T23" fmla="*/ 1011 h 60"/>
                <a:gd name="T24" fmla="*/ 2567 w 162"/>
                <a:gd name="T25" fmla="*/ 549 h 60"/>
                <a:gd name="T26" fmla="*/ 1860 w 162"/>
                <a:gd name="T27" fmla="*/ 969 h 60"/>
                <a:gd name="T28" fmla="*/ 1148 w 162"/>
                <a:gd name="T29" fmla="*/ 1137 h 60"/>
                <a:gd name="T30" fmla="*/ 573 w 162"/>
                <a:gd name="T31" fmla="*/ 1011 h 60"/>
                <a:gd name="T32" fmla="*/ 573 w 162"/>
                <a:gd name="T33" fmla="*/ 1011 h 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2"/>
                <a:gd name="T52" fmla="*/ 0 h 60"/>
                <a:gd name="T53" fmla="*/ 162 w 162"/>
                <a:gd name="T54" fmla="*/ 60 h 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2" h="60">
                  <a:moveTo>
                    <a:pt x="30" y="53"/>
                  </a:moveTo>
                  <a:cubicBezTo>
                    <a:pt x="30" y="53"/>
                    <a:pt x="29" y="52"/>
                    <a:pt x="29" y="52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58" y="43"/>
                    <a:pt x="66" y="42"/>
                    <a:pt x="74" y="38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53"/>
                    <a:pt x="162" y="53"/>
                    <a:pt x="162" y="53"/>
                  </a:cubicBezTo>
                  <a:cubicBezTo>
                    <a:pt x="135" y="53"/>
                    <a:pt x="135" y="53"/>
                    <a:pt x="135" y="53"/>
                  </a:cubicBezTo>
                  <a:cubicBezTo>
                    <a:pt x="134" y="29"/>
                    <a:pt x="134" y="29"/>
                    <a:pt x="134" y="2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83" y="59"/>
                    <a:pt x="69" y="60"/>
                    <a:pt x="60" y="60"/>
                  </a:cubicBezTo>
                  <a:cubicBezTo>
                    <a:pt x="44" y="60"/>
                    <a:pt x="33" y="54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1581" name="Freeform 46"/>
            <p:cNvSpPr>
              <a:spLocks noChangeAspect="1"/>
            </p:cNvSpPr>
            <p:nvPr/>
          </p:nvSpPr>
          <p:spPr bwMode="auto">
            <a:xfrm>
              <a:off x="3703" y="1406"/>
              <a:ext cx="171" cy="152"/>
            </a:xfrm>
            <a:custGeom>
              <a:avLst/>
              <a:gdLst>
                <a:gd name="T0" fmla="*/ 730 w 105"/>
                <a:gd name="T1" fmla="*/ 1528 h 93"/>
                <a:gd name="T2" fmla="*/ 1278 w 105"/>
                <a:gd name="T3" fmla="*/ 1200 h 93"/>
                <a:gd name="T4" fmla="*/ 1223 w 105"/>
                <a:gd name="T5" fmla="*/ 956 h 93"/>
                <a:gd name="T6" fmla="*/ 528 w 105"/>
                <a:gd name="T7" fmla="*/ 551 h 93"/>
                <a:gd name="T8" fmla="*/ 528 w 105"/>
                <a:gd name="T9" fmla="*/ 1012 h 93"/>
                <a:gd name="T10" fmla="*/ 0 w 105"/>
                <a:gd name="T11" fmla="*/ 1012 h 93"/>
                <a:gd name="T12" fmla="*/ 0 w 105"/>
                <a:gd name="T13" fmla="*/ 0 h 93"/>
                <a:gd name="T14" fmla="*/ 1717 w 105"/>
                <a:gd name="T15" fmla="*/ 0 h 93"/>
                <a:gd name="T16" fmla="*/ 1717 w 105"/>
                <a:gd name="T17" fmla="*/ 294 h 93"/>
                <a:gd name="T18" fmla="*/ 928 w 105"/>
                <a:gd name="T19" fmla="*/ 294 h 93"/>
                <a:gd name="T20" fmla="*/ 1637 w 105"/>
                <a:gd name="T21" fmla="*/ 700 h 93"/>
                <a:gd name="T22" fmla="*/ 1958 w 105"/>
                <a:gd name="T23" fmla="*/ 1106 h 93"/>
                <a:gd name="T24" fmla="*/ 1692 w 105"/>
                <a:gd name="T25" fmla="*/ 1450 h 93"/>
                <a:gd name="T26" fmla="*/ 1153 w 105"/>
                <a:gd name="T27" fmla="*/ 1768 h 93"/>
                <a:gd name="T28" fmla="*/ 730 w 105"/>
                <a:gd name="T29" fmla="*/ 1528 h 93"/>
                <a:gd name="T30" fmla="*/ 730 w 105"/>
                <a:gd name="T31" fmla="*/ 1528 h 9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3"/>
                <a:gd name="T50" fmla="*/ 105 w 105"/>
                <a:gd name="T51" fmla="*/ 93 h 9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3">
                  <a:moveTo>
                    <a:pt x="39" y="80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75" y="60"/>
                    <a:pt x="74" y="55"/>
                    <a:pt x="66" y="50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2" y="15"/>
                    <a:pt x="92" y="15"/>
                    <a:pt x="92" y="15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88" y="37"/>
                    <a:pt x="88" y="37"/>
                    <a:pt x="88" y="37"/>
                  </a:cubicBezTo>
                  <a:cubicBezTo>
                    <a:pt x="102" y="45"/>
                    <a:pt x="105" y="53"/>
                    <a:pt x="105" y="58"/>
                  </a:cubicBezTo>
                  <a:cubicBezTo>
                    <a:pt x="104" y="68"/>
                    <a:pt x="94" y="75"/>
                    <a:pt x="91" y="76"/>
                  </a:cubicBezTo>
                  <a:cubicBezTo>
                    <a:pt x="62" y="93"/>
                    <a:pt x="62" y="93"/>
                    <a:pt x="62" y="93"/>
                  </a:cubicBezTo>
                  <a:cubicBezTo>
                    <a:pt x="39" y="80"/>
                    <a:pt x="39" y="80"/>
                    <a:pt x="39" y="80"/>
                  </a:cubicBezTo>
                  <a:cubicBezTo>
                    <a:pt x="39" y="80"/>
                    <a:pt x="39" y="80"/>
                    <a:pt x="39" y="80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1582" name="Freeform 47"/>
            <p:cNvSpPr>
              <a:spLocks noChangeAspect="1"/>
            </p:cNvSpPr>
            <p:nvPr/>
          </p:nvSpPr>
          <p:spPr bwMode="auto">
            <a:xfrm>
              <a:off x="3698" y="1564"/>
              <a:ext cx="265" cy="98"/>
            </a:xfrm>
            <a:custGeom>
              <a:avLst/>
              <a:gdLst>
                <a:gd name="T0" fmla="*/ 2526 w 162"/>
                <a:gd name="T1" fmla="*/ 149 h 60"/>
                <a:gd name="T2" fmla="*/ 3098 w 162"/>
                <a:gd name="T3" fmla="*/ 475 h 60"/>
                <a:gd name="T4" fmla="*/ 2657 w 162"/>
                <a:gd name="T5" fmla="*/ 720 h 60"/>
                <a:gd name="T6" fmla="*/ 2084 w 162"/>
                <a:gd name="T7" fmla="*/ 397 h 60"/>
                <a:gd name="T8" fmla="*/ 1688 w 162"/>
                <a:gd name="T9" fmla="*/ 441 h 60"/>
                <a:gd name="T10" fmla="*/ 959 w 162"/>
                <a:gd name="T11" fmla="*/ 862 h 60"/>
                <a:gd name="T12" fmla="*/ 1755 w 162"/>
                <a:gd name="T13" fmla="*/ 862 h 60"/>
                <a:gd name="T14" fmla="*/ 1755 w 162"/>
                <a:gd name="T15" fmla="*/ 1137 h 60"/>
                <a:gd name="T16" fmla="*/ 0 w 162"/>
                <a:gd name="T17" fmla="*/ 1137 h 60"/>
                <a:gd name="T18" fmla="*/ 0 w 162"/>
                <a:gd name="T19" fmla="*/ 126 h 60"/>
                <a:gd name="T20" fmla="*/ 517 w 162"/>
                <a:gd name="T21" fmla="*/ 126 h 60"/>
                <a:gd name="T22" fmla="*/ 517 w 162"/>
                <a:gd name="T23" fmla="*/ 593 h 60"/>
                <a:gd name="T24" fmla="*/ 1238 w 162"/>
                <a:gd name="T25" fmla="*/ 185 h 60"/>
                <a:gd name="T26" fmla="*/ 1935 w 162"/>
                <a:gd name="T27" fmla="*/ 0 h 60"/>
                <a:gd name="T28" fmla="*/ 2526 w 162"/>
                <a:gd name="T29" fmla="*/ 149 h 60"/>
                <a:gd name="T30" fmla="*/ 2526 w 162"/>
                <a:gd name="T31" fmla="*/ 149 h 6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2"/>
                <a:gd name="T49" fmla="*/ 0 h 60"/>
                <a:gd name="T50" fmla="*/ 162 w 162"/>
                <a:gd name="T51" fmla="*/ 60 h 6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2" h="60">
                  <a:moveTo>
                    <a:pt x="132" y="8"/>
                  </a:moveTo>
                  <a:cubicBezTo>
                    <a:pt x="162" y="25"/>
                    <a:pt x="162" y="25"/>
                    <a:pt x="162" y="25"/>
                  </a:cubicBezTo>
                  <a:cubicBezTo>
                    <a:pt x="139" y="38"/>
                    <a:pt x="139" y="38"/>
                    <a:pt x="139" y="38"/>
                  </a:cubicBezTo>
                  <a:cubicBezTo>
                    <a:pt x="109" y="21"/>
                    <a:pt x="109" y="21"/>
                    <a:pt x="109" y="21"/>
                  </a:cubicBezTo>
                  <a:cubicBezTo>
                    <a:pt x="103" y="17"/>
                    <a:pt x="96" y="18"/>
                    <a:pt x="88" y="23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60"/>
                    <a:pt x="92" y="60"/>
                    <a:pt x="92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9" y="2"/>
                    <a:pt x="92" y="0"/>
                    <a:pt x="101" y="0"/>
                  </a:cubicBezTo>
                  <a:cubicBezTo>
                    <a:pt x="118" y="0"/>
                    <a:pt x="129" y="6"/>
                    <a:pt x="132" y="8"/>
                  </a:cubicBezTo>
                  <a:cubicBezTo>
                    <a:pt x="132" y="8"/>
                    <a:pt x="132" y="8"/>
                    <a:pt x="132" y="8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1583" name="Freeform 48"/>
            <p:cNvSpPr>
              <a:spLocks noChangeAspect="1"/>
            </p:cNvSpPr>
            <p:nvPr/>
          </p:nvSpPr>
          <p:spPr bwMode="auto">
            <a:xfrm>
              <a:off x="3972" y="1514"/>
              <a:ext cx="170" cy="153"/>
            </a:xfrm>
            <a:custGeom>
              <a:avLst/>
              <a:gdLst>
                <a:gd name="T0" fmla="*/ 1983 w 104"/>
                <a:gd name="T1" fmla="*/ 747 h 94"/>
                <a:gd name="T2" fmla="*/ 1983 w 104"/>
                <a:gd name="T3" fmla="*/ 1746 h 94"/>
                <a:gd name="T4" fmla="*/ 245 w 104"/>
                <a:gd name="T5" fmla="*/ 1746 h 94"/>
                <a:gd name="T6" fmla="*/ 235 w 104"/>
                <a:gd name="T7" fmla="*/ 1455 h 94"/>
                <a:gd name="T8" fmla="*/ 1027 w 104"/>
                <a:gd name="T9" fmla="*/ 1455 h 94"/>
                <a:gd name="T10" fmla="*/ 304 w 104"/>
                <a:gd name="T11" fmla="*/ 1038 h 94"/>
                <a:gd name="T12" fmla="*/ 0 w 104"/>
                <a:gd name="T13" fmla="*/ 651 h 94"/>
                <a:gd name="T14" fmla="*/ 245 w 104"/>
                <a:gd name="T15" fmla="*/ 324 h 94"/>
                <a:gd name="T16" fmla="*/ 812 w 104"/>
                <a:gd name="T17" fmla="*/ 0 h 94"/>
                <a:gd name="T18" fmla="*/ 1237 w 104"/>
                <a:gd name="T19" fmla="*/ 238 h 94"/>
                <a:gd name="T20" fmla="*/ 687 w 104"/>
                <a:gd name="T21" fmla="*/ 562 h 94"/>
                <a:gd name="T22" fmla="*/ 750 w 104"/>
                <a:gd name="T23" fmla="*/ 802 h 94"/>
                <a:gd name="T24" fmla="*/ 1473 w 104"/>
                <a:gd name="T25" fmla="*/ 1216 h 94"/>
                <a:gd name="T26" fmla="*/ 1473 w 104"/>
                <a:gd name="T27" fmla="*/ 747 h 94"/>
                <a:gd name="T28" fmla="*/ 1983 w 104"/>
                <a:gd name="T29" fmla="*/ 747 h 94"/>
                <a:gd name="T30" fmla="*/ 1983 w 104"/>
                <a:gd name="T31" fmla="*/ 747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"/>
                <a:gd name="T49" fmla="*/ 0 h 94"/>
                <a:gd name="T50" fmla="*/ 104 w 104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" h="94">
                  <a:moveTo>
                    <a:pt x="104" y="40"/>
                  </a:moveTo>
                  <a:cubicBezTo>
                    <a:pt x="104" y="94"/>
                    <a:pt x="104" y="94"/>
                    <a:pt x="104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2" y="78"/>
                    <a:pt x="12" y="78"/>
                    <a:pt x="12" y="78"/>
                  </a:cubicBezTo>
                  <a:cubicBezTo>
                    <a:pt x="54" y="78"/>
                    <a:pt x="54" y="78"/>
                    <a:pt x="54" y="78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3" y="48"/>
                    <a:pt x="0" y="40"/>
                    <a:pt x="0" y="35"/>
                  </a:cubicBezTo>
                  <a:cubicBezTo>
                    <a:pt x="0" y="25"/>
                    <a:pt x="11" y="18"/>
                    <a:pt x="13" y="1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0" y="34"/>
                    <a:pt x="31" y="38"/>
                    <a:pt x="39" y="43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104" y="40"/>
                    <a:pt x="104" y="40"/>
                    <a:pt x="104" y="40"/>
                  </a:cubicBezTo>
                  <a:cubicBezTo>
                    <a:pt x="104" y="40"/>
                    <a:pt x="104" y="40"/>
                    <a:pt x="104" y="40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1584" name="Freeform 49"/>
            <p:cNvSpPr>
              <a:spLocks noChangeAspect="1"/>
            </p:cNvSpPr>
            <p:nvPr/>
          </p:nvSpPr>
          <p:spPr bwMode="auto">
            <a:xfrm>
              <a:off x="3878" y="1402"/>
              <a:ext cx="264" cy="100"/>
            </a:xfrm>
            <a:custGeom>
              <a:avLst/>
              <a:gdLst>
                <a:gd name="T0" fmla="*/ 562 w 162"/>
                <a:gd name="T1" fmla="*/ 1033 h 61"/>
                <a:gd name="T2" fmla="*/ 562 w 162"/>
                <a:gd name="T3" fmla="*/ 1033 h 61"/>
                <a:gd name="T4" fmla="*/ 0 w 162"/>
                <a:gd name="T5" fmla="*/ 702 h 61"/>
                <a:gd name="T6" fmla="*/ 425 w 162"/>
                <a:gd name="T7" fmla="*/ 449 h 61"/>
                <a:gd name="T8" fmla="*/ 988 w 162"/>
                <a:gd name="T9" fmla="*/ 779 h 61"/>
                <a:gd name="T10" fmla="*/ 1388 w 162"/>
                <a:gd name="T11" fmla="*/ 736 h 61"/>
                <a:gd name="T12" fmla="*/ 2104 w 162"/>
                <a:gd name="T13" fmla="*/ 310 h 61"/>
                <a:gd name="T14" fmla="*/ 1312 w 162"/>
                <a:gd name="T15" fmla="*/ 310 h 61"/>
                <a:gd name="T16" fmla="*/ 1312 w 162"/>
                <a:gd name="T17" fmla="*/ 0 h 61"/>
                <a:gd name="T18" fmla="*/ 3033 w 162"/>
                <a:gd name="T19" fmla="*/ 0 h 61"/>
                <a:gd name="T20" fmla="*/ 3033 w 162"/>
                <a:gd name="T21" fmla="*/ 1054 h 61"/>
                <a:gd name="T22" fmla="*/ 2531 w 162"/>
                <a:gd name="T23" fmla="*/ 1054 h 61"/>
                <a:gd name="T24" fmla="*/ 2531 w 162"/>
                <a:gd name="T25" fmla="*/ 572 h 61"/>
                <a:gd name="T26" fmla="*/ 1814 w 162"/>
                <a:gd name="T27" fmla="*/ 995 h 61"/>
                <a:gd name="T28" fmla="*/ 1134 w 162"/>
                <a:gd name="T29" fmla="*/ 1185 h 61"/>
                <a:gd name="T30" fmla="*/ 562 w 162"/>
                <a:gd name="T31" fmla="*/ 1033 h 61"/>
                <a:gd name="T32" fmla="*/ 562 w 162"/>
                <a:gd name="T33" fmla="*/ 1033 h 6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2"/>
                <a:gd name="T52" fmla="*/ 0 h 61"/>
                <a:gd name="T53" fmla="*/ 162 w 162"/>
                <a:gd name="T54" fmla="*/ 61 h 6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2" h="61">
                  <a:moveTo>
                    <a:pt x="30" y="53"/>
                  </a:moveTo>
                  <a:cubicBezTo>
                    <a:pt x="30" y="53"/>
                    <a:pt x="30" y="53"/>
                    <a:pt x="30" y="53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53" y="40"/>
                    <a:pt x="53" y="40"/>
                    <a:pt x="53" y="40"/>
                  </a:cubicBezTo>
                  <a:cubicBezTo>
                    <a:pt x="59" y="43"/>
                    <a:pt x="66" y="43"/>
                    <a:pt x="74" y="38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54"/>
                    <a:pt x="162" y="54"/>
                    <a:pt x="162" y="54"/>
                  </a:cubicBezTo>
                  <a:cubicBezTo>
                    <a:pt x="135" y="54"/>
                    <a:pt x="135" y="54"/>
                    <a:pt x="135" y="54"/>
                  </a:cubicBezTo>
                  <a:cubicBezTo>
                    <a:pt x="135" y="29"/>
                    <a:pt x="135" y="29"/>
                    <a:pt x="135" y="2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83" y="59"/>
                    <a:pt x="70" y="61"/>
                    <a:pt x="61" y="61"/>
                  </a:cubicBezTo>
                  <a:cubicBezTo>
                    <a:pt x="44" y="60"/>
                    <a:pt x="33" y="55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1585" name="Freeform 50"/>
            <p:cNvSpPr>
              <a:spLocks noChangeAspect="1"/>
            </p:cNvSpPr>
            <p:nvPr/>
          </p:nvSpPr>
          <p:spPr bwMode="auto">
            <a:xfrm>
              <a:off x="3696" y="1399"/>
              <a:ext cx="172" cy="154"/>
            </a:xfrm>
            <a:custGeom>
              <a:avLst/>
              <a:gdLst>
                <a:gd name="T0" fmla="*/ 778 w 105"/>
                <a:gd name="T1" fmla="*/ 1569 h 94"/>
                <a:gd name="T2" fmla="*/ 1330 w 105"/>
                <a:gd name="T3" fmla="*/ 1219 h 94"/>
                <a:gd name="T4" fmla="*/ 1274 w 105"/>
                <a:gd name="T5" fmla="*/ 993 h 94"/>
                <a:gd name="T6" fmla="*/ 539 w 105"/>
                <a:gd name="T7" fmla="*/ 567 h 94"/>
                <a:gd name="T8" fmla="*/ 539 w 105"/>
                <a:gd name="T9" fmla="*/ 1027 h 94"/>
                <a:gd name="T10" fmla="*/ 21 w 105"/>
                <a:gd name="T11" fmla="*/ 1027 h 94"/>
                <a:gd name="T12" fmla="*/ 0 w 105"/>
                <a:gd name="T13" fmla="*/ 0 h 94"/>
                <a:gd name="T14" fmla="*/ 1779 w 105"/>
                <a:gd name="T15" fmla="*/ 0 h 94"/>
                <a:gd name="T16" fmla="*/ 1792 w 105"/>
                <a:gd name="T17" fmla="*/ 308 h 94"/>
                <a:gd name="T18" fmla="*/ 993 w 105"/>
                <a:gd name="T19" fmla="*/ 308 h 94"/>
                <a:gd name="T20" fmla="*/ 1723 w 105"/>
                <a:gd name="T21" fmla="*/ 736 h 94"/>
                <a:gd name="T22" fmla="*/ 2031 w 105"/>
                <a:gd name="T23" fmla="*/ 1144 h 94"/>
                <a:gd name="T24" fmla="*/ 1779 w 105"/>
                <a:gd name="T25" fmla="*/ 1481 h 94"/>
                <a:gd name="T26" fmla="*/ 1206 w 105"/>
                <a:gd name="T27" fmla="*/ 1817 h 94"/>
                <a:gd name="T28" fmla="*/ 778 w 105"/>
                <a:gd name="T29" fmla="*/ 1569 h 94"/>
                <a:gd name="T30" fmla="*/ 778 w 105"/>
                <a:gd name="T31" fmla="*/ 1569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4"/>
                <a:gd name="T50" fmla="*/ 105 w 105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4">
                  <a:moveTo>
                    <a:pt x="40" y="81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75" y="60"/>
                    <a:pt x="74" y="56"/>
                    <a:pt x="66" y="51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3" y="16"/>
                    <a:pt x="93" y="16"/>
                    <a:pt x="93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89" y="38"/>
                    <a:pt x="89" y="38"/>
                    <a:pt x="89" y="38"/>
                  </a:cubicBezTo>
                  <a:cubicBezTo>
                    <a:pt x="102" y="46"/>
                    <a:pt x="105" y="54"/>
                    <a:pt x="105" y="59"/>
                  </a:cubicBezTo>
                  <a:cubicBezTo>
                    <a:pt x="105" y="69"/>
                    <a:pt x="94" y="75"/>
                    <a:pt x="92" y="77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40" y="81"/>
                    <a:pt x="40" y="81"/>
                    <a:pt x="40" y="81"/>
                  </a:cubicBezTo>
                  <a:cubicBezTo>
                    <a:pt x="40" y="81"/>
                    <a:pt x="40" y="81"/>
                    <a:pt x="40" y="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1586" name="Freeform 51"/>
            <p:cNvSpPr>
              <a:spLocks noChangeAspect="1"/>
            </p:cNvSpPr>
            <p:nvPr/>
          </p:nvSpPr>
          <p:spPr bwMode="auto">
            <a:xfrm>
              <a:off x="3692" y="1558"/>
              <a:ext cx="264" cy="99"/>
            </a:xfrm>
            <a:custGeom>
              <a:avLst/>
              <a:gdLst>
                <a:gd name="T0" fmla="*/ 2467 w 162"/>
                <a:gd name="T1" fmla="*/ 144 h 61"/>
                <a:gd name="T2" fmla="*/ 3033 w 162"/>
                <a:gd name="T3" fmla="*/ 466 h 61"/>
                <a:gd name="T4" fmla="*/ 2624 w 162"/>
                <a:gd name="T5" fmla="*/ 701 h 61"/>
                <a:gd name="T6" fmla="*/ 2061 w 162"/>
                <a:gd name="T7" fmla="*/ 380 h 61"/>
                <a:gd name="T8" fmla="*/ 1644 w 162"/>
                <a:gd name="T9" fmla="*/ 414 h 61"/>
                <a:gd name="T10" fmla="*/ 929 w 162"/>
                <a:gd name="T11" fmla="*/ 821 h 61"/>
                <a:gd name="T12" fmla="*/ 1724 w 162"/>
                <a:gd name="T13" fmla="*/ 821 h 61"/>
                <a:gd name="T14" fmla="*/ 1724 w 162"/>
                <a:gd name="T15" fmla="*/ 1117 h 61"/>
                <a:gd name="T16" fmla="*/ 0 w 162"/>
                <a:gd name="T17" fmla="*/ 1117 h 61"/>
                <a:gd name="T18" fmla="*/ 0 w 162"/>
                <a:gd name="T19" fmla="*/ 123 h 61"/>
                <a:gd name="T20" fmla="*/ 507 w 162"/>
                <a:gd name="T21" fmla="*/ 123 h 61"/>
                <a:gd name="T22" fmla="*/ 528 w 162"/>
                <a:gd name="T23" fmla="*/ 583 h 61"/>
                <a:gd name="T24" fmla="*/ 1222 w 162"/>
                <a:gd name="T25" fmla="*/ 179 h 61"/>
                <a:gd name="T26" fmla="*/ 1897 w 162"/>
                <a:gd name="T27" fmla="*/ 0 h 61"/>
                <a:gd name="T28" fmla="*/ 2467 w 162"/>
                <a:gd name="T29" fmla="*/ 144 h 61"/>
                <a:gd name="T30" fmla="*/ 2467 w 162"/>
                <a:gd name="T31" fmla="*/ 144 h 6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2"/>
                <a:gd name="T49" fmla="*/ 0 h 61"/>
                <a:gd name="T50" fmla="*/ 162 w 162"/>
                <a:gd name="T51" fmla="*/ 61 h 6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2" h="61">
                  <a:moveTo>
                    <a:pt x="132" y="8"/>
                  </a:moveTo>
                  <a:cubicBezTo>
                    <a:pt x="162" y="25"/>
                    <a:pt x="162" y="25"/>
                    <a:pt x="162" y="25"/>
                  </a:cubicBezTo>
                  <a:cubicBezTo>
                    <a:pt x="140" y="38"/>
                    <a:pt x="140" y="38"/>
                    <a:pt x="140" y="38"/>
                  </a:cubicBezTo>
                  <a:cubicBezTo>
                    <a:pt x="110" y="21"/>
                    <a:pt x="110" y="21"/>
                    <a:pt x="110" y="21"/>
                  </a:cubicBezTo>
                  <a:cubicBezTo>
                    <a:pt x="104" y="18"/>
                    <a:pt x="96" y="18"/>
                    <a:pt x="88" y="23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61"/>
                    <a:pt x="92" y="61"/>
                    <a:pt x="92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9" y="2"/>
                    <a:pt x="93" y="0"/>
                    <a:pt x="101" y="0"/>
                  </a:cubicBezTo>
                  <a:cubicBezTo>
                    <a:pt x="118" y="1"/>
                    <a:pt x="130" y="7"/>
                    <a:pt x="132" y="8"/>
                  </a:cubicBezTo>
                  <a:cubicBezTo>
                    <a:pt x="132" y="8"/>
                    <a:pt x="132" y="8"/>
                    <a:pt x="132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1587" name="Freeform 52"/>
            <p:cNvSpPr>
              <a:spLocks noChangeAspect="1"/>
            </p:cNvSpPr>
            <p:nvPr/>
          </p:nvSpPr>
          <p:spPr bwMode="auto">
            <a:xfrm>
              <a:off x="3966" y="1507"/>
              <a:ext cx="171" cy="154"/>
            </a:xfrm>
            <a:custGeom>
              <a:avLst/>
              <a:gdLst>
                <a:gd name="T0" fmla="*/ 1958 w 105"/>
                <a:gd name="T1" fmla="*/ 791 h 94"/>
                <a:gd name="T2" fmla="*/ 1958 w 105"/>
                <a:gd name="T3" fmla="*/ 1817 h 94"/>
                <a:gd name="T4" fmla="*/ 239 w 105"/>
                <a:gd name="T5" fmla="*/ 1817 h 94"/>
                <a:gd name="T6" fmla="*/ 239 w 105"/>
                <a:gd name="T7" fmla="*/ 1514 h 94"/>
                <a:gd name="T8" fmla="*/ 1033 w 105"/>
                <a:gd name="T9" fmla="*/ 1514 h 94"/>
                <a:gd name="T10" fmla="*/ 324 w 105"/>
                <a:gd name="T11" fmla="*/ 1088 h 94"/>
                <a:gd name="T12" fmla="*/ 0 w 105"/>
                <a:gd name="T13" fmla="*/ 668 h 94"/>
                <a:gd name="T14" fmla="*/ 261 w 105"/>
                <a:gd name="T15" fmla="*/ 331 h 94"/>
                <a:gd name="T16" fmla="*/ 803 w 105"/>
                <a:gd name="T17" fmla="*/ 0 h 94"/>
                <a:gd name="T18" fmla="*/ 1223 w 105"/>
                <a:gd name="T19" fmla="*/ 247 h 94"/>
                <a:gd name="T20" fmla="*/ 674 w 105"/>
                <a:gd name="T21" fmla="*/ 606 h 94"/>
                <a:gd name="T22" fmla="*/ 730 w 105"/>
                <a:gd name="T23" fmla="*/ 827 h 94"/>
                <a:gd name="T24" fmla="*/ 1435 w 105"/>
                <a:gd name="T25" fmla="*/ 1253 h 94"/>
                <a:gd name="T26" fmla="*/ 1435 w 105"/>
                <a:gd name="T27" fmla="*/ 791 h 94"/>
                <a:gd name="T28" fmla="*/ 1958 w 105"/>
                <a:gd name="T29" fmla="*/ 791 h 94"/>
                <a:gd name="T30" fmla="*/ 1958 w 105"/>
                <a:gd name="T31" fmla="*/ 791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4"/>
                <a:gd name="T50" fmla="*/ 105 w 105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4">
                  <a:moveTo>
                    <a:pt x="105" y="41"/>
                  </a:moveTo>
                  <a:cubicBezTo>
                    <a:pt x="105" y="94"/>
                    <a:pt x="105" y="94"/>
                    <a:pt x="105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55" y="78"/>
                    <a:pt x="55" y="78"/>
                    <a:pt x="55" y="78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3" y="48"/>
                    <a:pt x="0" y="40"/>
                    <a:pt x="0" y="35"/>
                  </a:cubicBezTo>
                  <a:cubicBezTo>
                    <a:pt x="1" y="25"/>
                    <a:pt x="11" y="19"/>
                    <a:pt x="14" y="1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6" y="13"/>
                    <a:pt x="66" y="13"/>
                    <a:pt x="66" y="13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0" y="34"/>
                    <a:pt x="31" y="38"/>
                    <a:pt x="39" y="43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41"/>
                    <a:pt x="77" y="41"/>
                    <a:pt x="77" y="41"/>
                  </a:cubicBezTo>
                  <a:cubicBezTo>
                    <a:pt x="105" y="41"/>
                    <a:pt x="105" y="41"/>
                    <a:pt x="105" y="41"/>
                  </a:cubicBezTo>
                  <a:cubicBezTo>
                    <a:pt x="105" y="41"/>
                    <a:pt x="105" y="41"/>
                    <a:pt x="105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  <p:grpSp>
        <p:nvGrpSpPr>
          <p:cNvPr id="21516" name="Group 53"/>
          <p:cNvGrpSpPr>
            <a:grpSpLocks noChangeAspect="1"/>
          </p:cNvGrpSpPr>
          <p:nvPr/>
        </p:nvGrpSpPr>
        <p:grpSpPr bwMode="auto">
          <a:xfrm>
            <a:off x="2914650" y="2349500"/>
            <a:ext cx="720725" cy="557213"/>
            <a:chOff x="3541" y="1317"/>
            <a:chExt cx="747" cy="546"/>
          </a:xfrm>
        </p:grpSpPr>
        <p:sp>
          <p:nvSpPr>
            <p:cNvPr id="21554" name="AutoShape 54"/>
            <p:cNvSpPr>
              <a:spLocks noChangeAspect="1" noChangeArrowheads="1" noTextEdit="1"/>
            </p:cNvSpPr>
            <p:nvPr/>
          </p:nvSpPr>
          <p:spPr bwMode="auto">
            <a:xfrm>
              <a:off x="3574" y="1337"/>
              <a:ext cx="681" cy="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55" name="Freeform 55"/>
            <p:cNvSpPr>
              <a:spLocks noChangeAspect="1"/>
            </p:cNvSpPr>
            <p:nvPr/>
          </p:nvSpPr>
          <p:spPr bwMode="auto">
            <a:xfrm>
              <a:off x="3574" y="1525"/>
              <a:ext cx="679" cy="338"/>
            </a:xfrm>
            <a:custGeom>
              <a:avLst/>
              <a:gdLst>
                <a:gd name="T0" fmla="*/ 6726 w 416"/>
                <a:gd name="T1" fmla="*/ 1594 h 207"/>
                <a:gd name="T2" fmla="*/ 1170 w 416"/>
                <a:gd name="T3" fmla="*/ 1594 h 207"/>
                <a:gd name="T4" fmla="*/ 21 w 416"/>
                <a:gd name="T5" fmla="*/ 21 h 207"/>
                <a:gd name="T6" fmla="*/ 0 w 416"/>
                <a:gd name="T7" fmla="*/ 21 h 207"/>
                <a:gd name="T8" fmla="*/ 0 w 416"/>
                <a:gd name="T9" fmla="*/ 1520 h 207"/>
                <a:gd name="T10" fmla="*/ 21 w 416"/>
                <a:gd name="T11" fmla="*/ 1520 h 207"/>
                <a:gd name="T12" fmla="*/ 1170 w 416"/>
                <a:gd name="T13" fmla="*/ 3029 h 207"/>
                <a:gd name="T14" fmla="*/ 6726 w 416"/>
                <a:gd name="T15" fmla="*/ 3029 h 207"/>
                <a:gd name="T16" fmla="*/ 7862 w 416"/>
                <a:gd name="T17" fmla="*/ 1520 h 207"/>
                <a:gd name="T18" fmla="*/ 7862 w 416"/>
                <a:gd name="T19" fmla="*/ 1520 h 207"/>
                <a:gd name="T20" fmla="*/ 7862 w 416"/>
                <a:gd name="T21" fmla="*/ 0 h 207"/>
                <a:gd name="T22" fmla="*/ 6726 w 416"/>
                <a:gd name="T23" fmla="*/ 1594 h 20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16"/>
                <a:gd name="T37" fmla="*/ 0 h 207"/>
                <a:gd name="T38" fmla="*/ 416 w 416"/>
                <a:gd name="T39" fmla="*/ 207 h 20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16" h="207">
                  <a:moveTo>
                    <a:pt x="356" y="84"/>
                  </a:moveTo>
                  <a:cubicBezTo>
                    <a:pt x="275" y="131"/>
                    <a:pt x="143" y="131"/>
                    <a:pt x="62" y="84"/>
                  </a:cubicBezTo>
                  <a:cubicBezTo>
                    <a:pt x="18" y="59"/>
                    <a:pt x="1" y="33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3" y="109"/>
                    <a:pt x="23" y="138"/>
                    <a:pt x="62" y="160"/>
                  </a:cubicBezTo>
                  <a:cubicBezTo>
                    <a:pt x="143" y="207"/>
                    <a:pt x="275" y="207"/>
                    <a:pt x="356" y="160"/>
                  </a:cubicBezTo>
                  <a:cubicBezTo>
                    <a:pt x="394" y="138"/>
                    <a:pt x="414" y="109"/>
                    <a:pt x="416" y="80"/>
                  </a:cubicBezTo>
                  <a:cubicBezTo>
                    <a:pt x="416" y="80"/>
                    <a:pt x="416" y="80"/>
                    <a:pt x="416" y="80"/>
                  </a:cubicBezTo>
                  <a:cubicBezTo>
                    <a:pt x="416" y="0"/>
                    <a:pt x="416" y="0"/>
                    <a:pt x="416" y="0"/>
                  </a:cubicBezTo>
                  <a:cubicBezTo>
                    <a:pt x="416" y="31"/>
                    <a:pt x="396" y="61"/>
                    <a:pt x="356" y="84"/>
                  </a:cubicBezTo>
                  <a:close/>
                </a:path>
              </a:pathLst>
            </a:custGeom>
            <a:solidFill>
              <a:srgbClr val="113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1556" name="Freeform 56"/>
            <p:cNvSpPr>
              <a:spLocks noChangeAspect="1"/>
            </p:cNvSpPr>
            <p:nvPr/>
          </p:nvSpPr>
          <p:spPr bwMode="auto">
            <a:xfrm>
              <a:off x="3541" y="1317"/>
              <a:ext cx="747" cy="432"/>
            </a:xfrm>
            <a:custGeom>
              <a:avLst/>
              <a:gdLst>
                <a:gd name="T0" fmla="*/ 7153 w 457"/>
                <a:gd name="T1" fmla="*/ 902 h 264"/>
                <a:gd name="T2" fmla="*/ 7176 w 457"/>
                <a:gd name="T3" fmla="*/ 4166 h 264"/>
                <a:gd name="T4" fmla="*/ 1563 w 457"/>
                <a:gd name="T5" fmla="*/ 4166 h 264"/>
                <a:gd name="T6" fmla="*/ 1541 w 457"/>
                <a:gd name="T7" fmla="*/ 902 h 264"/>
                <a:gd name="T8" fmla="*/ 7153 w 457"/>
                <a:gd name="T9" fmla="*/ 902 h 2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7"/>
                <a:gd name="T16" fmla="*/ 0 h 264"/>
                <a:gd name="T17" fmla="*/ 457 w 457"/>
                <a:gd name="T18" fmla="*/ 264 h 2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7" h="264">
                  <a:moveTo>
                    <a:pt x="375" y="47"/>
                  </a:moveTo>
                  <a:cubicBezTo>
                    <a:pt x="456" y="94"/>
                    <a:pt x="457" y="170"/>
                    <a:pt x="376" y="217"/>
                  </a:cubicBezTo>
                  <a:cubicBezTo>
                    <a:pt x="295" y="264"/>
                    <a:pt x="163" y="264"/>
                    <a:pt x="82" y="217"/>
                  </a:cubicBezTo>
                  <a:cubicBezTo>
                    <a:pt x="0" y="170"/>
                    <a:pt x="0" y="94"/>
                    <a:pt x="81" y="47"/>
                  </a:cubicBezTo>
                  <a:cubicBezTo>
                    <a:pt x="162" y="0"/>
                    <a:pt x="293" y="0"/>
                    <a:pt x="375" y="47"/>
                  </a:cubicBezTo>
                </a:path>
              </a:pathLst>
            </a:custGeom>
            <a:solidFill>
              <a:srgbClr val="4A6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1557" name="Freeform 57"/>
            <p:cNvSpPr>
              <a:spLocks noChangeAspect="1" noEditPoints="1"/>
            </p:cNvSpPr>
            <p:nvPr/>
          </p:nvSpPr>
          <p:spPr bwMode="auto">
            <a:xfrm>
              <a:off x="3788" y="1751"/>
              <a:ext cx="39" cy="53"/>
            </a:xfrm>
            <a:custGeom>
              <a:avLst/>
              <a:gdLst>
                <a:gd name="T0" fmla="*/ 124 w 24"/>
                <a:gd name="T1" fmla="*/ 88 h 33"/>
                <a:gd name="T2" fmla="*/ 124 w 24"/>
                <a:gd name="T3" fmla="*/ 233 h 33"/>
                <a:gd name="T4" fmla="*/ 180 w 24"/>
                <a:gd name="T5" fmla="*/ 233 h 33"/>
                <a:gd name="T6" fmla="*/ 236 w 24"/>
                <a:gd name="T7" fmla="*/ 226 h 33"/>
                <a:gd name="T8" fmla="*/ 257 w 24"/>
                <a:gd name="T9" fmla="*/ 173 h 33"/>
                <a:gd name="T10" fmla="*/ 180 w 24"/>
                <a:gd name="T11" fmla="*/ 88 h 33"/>
                <a:gd name="T12" fmla="*/ 124 w 24"/>
                <a:gd name="T13" fmla="*/ 88 h 33"/>
                <a:gd name="T14" fmla="*/ 0 w 24"/>
                <a:gd name="T15" fmla="*/ 567 h 33"/>
                <a:gd name="T16" fmla="*/ 0 w 24"/>
                <a:gd name="T17" fmla="*/ 0 h 33"/>
                <a:gd name="T18" fmla="*/ 232 w 24"/>
                <a:gd name="T19" fmla="*/ 0 h 33"/>
                <a:gd name="T20" fmla="*/ 349 w 24"/>
                <a:gd name="T21" fmla="*/ 34 h 33"/>
                <a:gd name="T22" fmla="*/ 413 w 24"/>
                <a:gd name="T23" fmla="*/ 141 h 33"/>
                <a:gd name="T24" fmla="*/ 270 w 24"/>
                <a:gd name="T25" fmla="*/ 286 h 33"/>
                <a:gd name="T26" fmla="*/ 270 w 24"/>
                <a:gd name="T27" fmla="*/ 286 h 33"/>
                <a:gd name="T28" fmla="*/ 349 w 24"/>
                <a:gd name="T29" fmla="*/ 331 h 33"/>
                <a:gd name="T30" fmla="*/ 377 w 24"/>
                <a:gd name="T31" fmla="*/ 374 h 33"/>
                <a:gd name="T32" fmla="*/ 439 w 24"/>
                <a:gd name="T33" fmla="*/ 567 h 33"/>
                <a:gd name="T34" fmla="*/ 270 w 24"/>
                <a:gd name="T35" fmla="*/ 567 h 33"/>
                <a:gd name="T36" fmla="*/ 236 w 24"/>
                <a:gd name="T37" fmla="*/ 418 h 33"/>
                <a:gd name="T38" fmla="*/ 201 w 24"/>
                <a:gd name="T39" fmla="*/ 340 h 33"/>
                <a:gd name="T40" fmla="*/ 124 w 24"/>
                <a:gd name="T41" fmla="*/ 340 h 33"/>
                <a:gd name="T42" fmla="*/ 124 w 24"/>
                <a:gd name="T43" fmla="*/ 567 h 33"/>
                <a:gd name="T44" fmla="*/ 0 w 24"/>
                <a:gd name="T45" fmla="*/ 567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"/>
                <a:gd name="T70" fmla="*/ 0 h 33"/>
                <a:gd name="T71" fmla="*/ 24 w 24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" h="33">
                  <a:moveTo>
                    <a:pt x="7" y="5"/>
                  </a:moveTo>
                  <a:cubicBezTo>
                    <a:pt x="7" y="14"/>
                    <a:pt x="7" y="14"/>
                    <a:pt x="7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2" y="14"/>
                    <a:pt x="13" y="13"/>
                  </a:cubicBezTo>
                  <a:cubicBezTo>
                    <a:pt x="14" y="12"/>
                    <a:pt x="14" y="11"/>
                    <a:pt x="14" y="10"/>
                  </a:cubicBezTo>
                  <a:cubicBezTo>
                    <a:pt x="14" y="7"/>
                    <a:pt x="13" y="5"/>
                    <a:pt x="10" y="5"/>
                  </a:cubicBezTo>
                  <a:cubicBezTo>
                    <a:pt x="7" y="5"/>
                    <a:pt x="7" y="5"/>
                    <a:pt x="7" y="5"/>
                  </a:cubicBezTo>
                  <a:close/>
                  <a:moveTo>
                    <a:pt x="0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7" y="0"/>
                    <a:pt x="19" y="2"/>
                  </a:cubicBezTo>
                  <a:cubicBezTo>
                    <a:pt x="21" y="3"/>
                    <a:pt x="22" y="5"/>
                    <a:pt x="22" y="8"/>
                  </a:cubicBezTo>
                  <a:cubicBezTo>
                    <a:pt x="22" y="13"/>
                    <a:pt x="20" y="16"/>
                    <a:pt x="15" y="17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7" y="17"/>
                    <a:pt x="18" y="17"/>
                    <a:pt x="19" y="19"/>
                  </a:cubicBezTo>
                  <a:cubicBezTo>
                    <a:pt x="19" y="19"/>
                    <a:pt x="20" y="20"/>
                    <a:pt x="20" y="2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2" y="22"/>
                    <a:pt x="11" y="21"/>
                    <a:pt x="11" y="20"/>
                  </a:cubicBezTo>
                  <a:cubicBezTo>
                    <a:pt x="10" y="20"/>
                    <a:pt x="9" y="20"/>
                    <a:pt x="7" y="20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0" y="33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1558" name="Freeform 58"/>
            <p:cNvSpPr>
              <a:spLocks noChangeAspect="1" noEditPoints="1"/>
            </p:cNvSpPr>
            <p:nvPr/>
          </p:nvSpPr>
          <p:spPr bwMode="auto">
            <a:xfrm>
              <a:off x="3832" y="1749"/>
              <a:ext cx="47" cy="57"/>
            </a:xfrm>
            <a:custGeom>
              <a:avLst/>
              <a:gdLst>
                <a:gd name="T0" fmla="*/ 144 w 29"/>
                <a:gd name="T1" fmla="*/ 324 h 35"/>
                <a:gd name="T2" fmla="*/ 254 w 29"/>
                <a:gd name="T3" fmla="*/ 541 h 35"/>
                <a:gd name="T4" fmla="*/ 357 w 29"/>
                <a:gd name="T5" fmla="*/ 324 h 35"/>
                <a:gd name="T6" fmla="*/ 254 w 29"/>
                <a:gd name="T7" fmla="*/ 111 h 35"/>
                <a:gd name="T8" fmla="*/ 144 w 29"/>
                <a:gd name="T9" fmla="*/ 324 h 35"/>
                <a:gd name="T10" fmla="*/ 0 w 29"/>
                <a:gd name="T11" fmla="*/ 324 h 35"/>
                <a:gd name="T12" fmla="*/ 55 w 29"/>
                <a:gd name="T13" fmla="*/ 90 h 35"/>
                <a:gd name="T14" fmla="*/ 254 w 29"/>
                <a:gd name="T15" fmla="*/ 0 h 35"/>
                <a:gd name="T16" fmla="*/ 454 w 29"/>
                <a:gd name="T17" fmla="*/ 90 h 35"/>
                <a:gd name="T18" fmla="*/ 523 w 29"/>
                <a:gd name="T19" fmla="*/ 324 h 35"/>
                <a:gd name="T20" fmla="*/ 454 w 29"/>
                <a:gd name="T21" fmla="*/ 562 h 35"/>
                <a:gd name="T22" fmla="*/ 254 w 29"/>
                <a:gd name="T23" fmla="*/ 653 h 35"/>
                <a:gd name="T24" fmla="*/ 55 w 29"/>
                <a:gd name="T25" fmla="*/ 541 h 35"/>
                <a:gd name="T26" fmla="*/ 0 w 29"/>
                <a:gd name="T27" fmla="*/ 324 h 3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9"/>
                <a:gd name="T43" fmla="*/ 0 h 35"/>
                <a:gd name="T44" fmla="*/ 29 w 29"/>
                <a:gd name="T45" fmla="*/ 35 h 3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9" h="35">
                  <a:moveTo>
                    <a:pt x="8" y="17"/>
                  </a:moveTo>
                  <a:cubicBezTo>
                    <a:pt x="8" y="25"/>
                    <a:pt x="10" y="29"/>
                    <a:pt x="14" y="29"/>
                  </a:cubicBezTo>
                  <a:cubicBezTo>
                    <a:pt x="18" y="29"/>
                    <a:pt x="20" y="25"/>
                    <a:pt x="20" y="17"/>
                  </a:cubicBezTo>
                  <a:cubicBezTo>
                    <a:pt x="20" y="10"/>
                    <a:pt x="18" y="6"/>
                    <a:pt x="14" y="6"/>
                  </a:cubicBezTo>
                  <a:cubicBezTo>
                    <a:pt x="10" y="6"/>
                    <a:pt x="8" y="10"/>
                    <a:pt x="8" y="17"/>
                  </a:cubicBezTo>
                  <a:close/>
                  <a:moveTo>
                    <a:pt x="0" y="17"/>
                  </a:moveTo>
                  <a:cubicBezTo>
                    <a:pt x="0" y="12"/>
                    <a:pt x="1" y="8"/>
                    <a:pt x="3" y="5"/>
                  </a:cubicBezTo>
                  <a:cubicBezTo>
                    <a:pt x="6" y="2"/>
                    <a:pt x="10" y="0"/>
                    <a:pt x="14" y="0"/>
                  </a:cubicBezTo>
                  <a:cubicBezTo>
                    <a:pt x="19" y="0"/>
                    <a:pt x="23" y="2"/>
                    <a:pt x="25" y="5"/>
                  </a:cubicBezTo>
                  <a:cubicBezTo>
                    <a:pt x="27" y="8"/>
                    <a:pt x="29" y="12"/>
                    <a:pt x="29" y="17"/>
                  </a:cubicBezTo>
                  <a:cubicBezTo>
                    <a:pt x="29" y="22"/>
                    <a:pt x="27" y="26"/>
                    <a:pt x="25" y="30"/>
                  </a:cubicBezTo>
                  <a:cubicBezTo>
                    <a:pt x="23" y="33"/>
                    <a:pt x="19" y="35"/>
                    <a:pt x="14" y="35"/>
                  </a:cubicBezTo>
                  <a:cubicBezTo>
                    <a:pt x="10" y="35"/>
                    <a:pt x="6" y="33"/>
                    <a:pt x="3" y="29"/>
                  </a:cubicBezTo>
                  <a:cubicBezTo>
                    <a:pt x="1" y="26"/>
                    <a:pt x="0" y="22"/>
                    <a:pt x="0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1559" name="Freeform 59"/>
            <p:cNvSpPr>
              <a:spLocks noChangeAspect="1"/>
            </p:cNvSpPr>
            <p:nvPr/>
          </p:nvSpPr>
          <p:spPr bwMode="auto">
            <a:xfrm>
              <a:off x="3888" y="1751"/>
              <a:ext cx="39" cy="55"/>
            </a:xfrm>
            <a:custGeom>
              <a:avLst/>
              <a:gdLst>
                <a:gd name="T0" fmla="*/ 0 w 24"/>
                <a:gd name="T1" fmla="*/ 377 h 34"/>
                <a:gd name="T2" fmla="*/ 0 w 24"/>
                <a:gd name="T3" fmla="*/ 0 h 34"/>
                <a:gd name="T4" fmla="*/ 124 w 24"/>
                <a:gd name="T5" fmla="*/ 0 h 34"/>
                <a:gd name="T6" fmla="*/ 124 w 24"/>
                <a:gd name="T7" fmla="*/ 398 h 34"/>
                <a:gd name="T8" fmla="*/ 232 w 24"/>
                <a:gd name="T9" fmla="*/ 500 h 34"/>
                <a:gd name="T10" fmla="*/ 293 w 24"/>
                <a:gd name="T11" fmla="*/ 398 h 34"/>
                <a:gd name="T12" fmla="*/ 293 w 24"/>
                <a:gd name="T13" fmla="*/ 0 h 34"/>
                <a:gd name="T14" fmla="*/ 439 w 24"/>
                <a:gd name="T15" fmla="*/ 0 h 34"/>
                <a:gd name="T16" fmla="*/ 439 w 24"/>
                <a:gd name="T17" fmla="*/ 377 h 34"/>
                <a:gd name="T18" fmla="*/ 383 w 24"/>
                <a:gd name="T19" fmla="*/ 542 h 34"/>
                <a:gd name="T20" fmla="*/ 232 w 24"/>
                <a:gd name="T21" fmla="*/ 610 h 34"/>
                <a:gd name="T22" fmla="*/ 55 w 24"/>
                <a:gd name="T23" fmla="*/ 542 h 34"/>
                <a:gd name="T24" fmla="*/ 0 w 24"/>
                <a:gd name="T25" fmla="*/ 377 h 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"/>
                <a:gd name="T40" fmla="*/ 0 h 34"/>
                <a:gd name="T41" fmla="*/ 24 w 24"/>
                <a:gd name="T42" fmla="*/ 34 h 3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" h="34">
                  <a:moveTo>
                    <a:pt x="0" y="2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6"/>
                    <a:pt x="9" y="28"/>
                    <a:pt x="12" y="28"/>
                  </a:cubicBezTo>
                  <a:cubicBezTo>
                    <a:pt x="15" y="28"/>
                    <a:pt x="16" y="26"/>
                    <a:pt x="16" y="22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5"/>
                    <a:pt x="23" y="28"/>
                    <a:pt x="21" y="30"/>
                  </a:cubicBezTo>
                  <a:cubicBezTo>
                    <a:pt x="19" y="33"/>
                    <a:pt x="16" y="34"/>
                    <a:pt x="12" y="34"/>
                  </a:cubicBezTo>
                  <a:cubicBezTo>
                    <a:pt x="8" y="34"/>
                    <a:pt x="5" y="33"/>
                    <a:pt x="3" y="30"/>
                  </a:cubicBezTo>
                  <a:cubicBezTo>
                    <a:pt x="1" y="28"/>
                    <a:pt x="0" y="25"/>
                    <a:pt x="0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1560" name="Freeform 60"/>
            <p:cNvSpPr>
              <a:spLocks noChangeAspect="1"/>
            </p:cNvSpPr>
            <p:nvPr/>
          </p:nvSpPr>
          <p:spPr bwMode="auto">
            <a:xfrm>
              <a:off x="3933" y="1751"/>
              <a:ext cx="36" cy="53"/>
            </a:xfrm>
            <a:custGeom>
              <a:avLst/>
              <a:gdLst>
                <a:gd name="T0" fmla="*/ 12 w 36"/>
                <a:gd name="T1" fmla="*/ 53 h 53"/>
                <a:gd name="T2" fmla="*/ 12 w 36"/>
                <a:gd name="T3" fmla="*/ 9 h 53"/>
                <a:gd name="T4" fmla="*/ 0 w 36"/>
                <a:gd name="T5" fmla="*/ 9 h 53"/>
                <a:gd name="T6" fmla="*/ 0 w 36"/>
                <a:gd name="T7" fmla="*/ 0 h 53"/>
                <a:gd name="T8" fmla="*/ 36 w 36"/>
                <a:gd name="T9" fmla="*/ 0 h 53"/>
                <a:gd name="T10" fmla="*/ 36 w 36"/>
                <a:gd name="T11" fmla="*/ 9 h 53"/>
                <a:gd name="T12" fmla="*/ 25 w 36"/>
                <a:gd name="T13" fmla="*/ 9 h 53"/>
                <a:gd name="T14" fmla="*/ 25 w 36"/>
                <a:gd name="T15" fmla="*/ 53 h 53"/>
                <a:gd name="T16" fmla="*/ 12 w 36"/>
                <a:gd name="T17" fmla="*/ 53 h 53"/>
                <a:gd name="T18" fmla="*/ 12 w 36"/>
                <a:gd name="T19" fmla="*/ 53 h 5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6"/>
                <a:gd name="T31" fmla="*/ 0 h 53"/>
                <a:gd name="T32" fmla="*/ 36 w 36"/>
                <a:gd name="T33" fmla="*/ 53 h 5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6" h="53">
                  <a:moveTo>
                    <a:pt x="12" y="53"/>
                  </a:moveTo>
                  <a:lnTo>
                    <a:pt x="12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9"/>
                  </a:lnTo>
                  <a:lnTo>
                    <a:pt x="25" y="9"/>
                  </a:lnTo>
                  <a:lnTo>
                    <a:pt x="25" y="53"/>
                  </a:lnTo>
                  <a:lnTo>
                    <a:pt x="12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1561" name="Freeform 61"/>
            <p:cNvSpPr>
              <a:spLocks noChangeAspect="1"/>
            </p:cNvSpPr>
            <p:nvPr/>
          </p:nvSpPr>
          <p:spPr bwMode="auto">
            <a:xfrm>
              <a:off x="3976" y="1751"/>
              <a:ext cx="32" cy="53"/>
            </a:xfrm>
            <a:custGeom>
              <a:avLst/>
              <a:gdLst>
                <a:gd name="T0" fmla="*/ 0 w 32"/>
                <a:gd name="T1" fmla="*/ 53 h 53"/>
                <a:gd name="T2" fmla="*/ 0 w 32"/>
                <a:gd name="T3" fmla="*/ 0 h 53"/>
                <a:gd name="T4" fmla="*/ 32 w 32"/>
                <a:gd name="T5" fmla="*/ 0 h 53"/>
                <a:gd name="T6" fmla="*/ 32 w 32"/>
                <a:gd name="T7" fmla="*/ 9 h 53"/>
                <a:gd name="T8" fmla="*/ 13 w 32"/>
                <a:gd name="T9" fmla="*/ 9 h 53"/>
                <a:gd name="T10" fmla="*/ 13 w 32"/>
                <a:gd name="T11" fmla="*/ 21 h 53"/>
                <a:gd name="T12" fmla="*/ 31 w 32"/>
                <a:gd name="T13" fmla="*/ 21 h 53"/>
                <a:gd name="T14" fmla="*/ 31 w 32"/>
                <a:gd name="T15" fmla="*/ 31 h 53"/>
                <a:gd name="T16" fmla="*/ 13 w 32"/>
                <a:gd name="T17" fmla="*/ 31 h 53"/>
                <a:gd name="T18" fmla="*/ 13 w 32"/>
                <a:gd name="T19" fmla="*/ 44 h 53"/>
                <a:gd name="T20" fmla="*/ 32 w 32"/>
                <a:gd name="T21" fmla="*/ 44 h 53"/>
                <a:gd name="T22" fmla="*/ 32 w 32"/>
                <a:gd name="T23" fmla="*/ 53 h 53"/>
                <a:gd name="T24" fmla="*/ 0 w 32"/>
                <a:gd name="T25" fmla="*/ 53 h 53"/>
                <a:gd name="T26" fmla="*/ 0 w 32"/>
                <a:gd name="T27" fmla="*/ 53 h 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2"/>
                <a:gd name="T43" fmla="*/ 0 h 53"/>
                <a:gd name="T44" fmla="*/ 32 w 32"/>
                <a:gd name="T45" fmla="*/ 53 h 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2" h="53">
                  <a:moveTo>
                    <a:pt x="0" y="53"/>
                  </a:moveTo>
                  <a:lnTo>
                    <a:pt x="0" y="0"/>
                  </a:lnTo>
                  <a:lnTo>
                    <a:pt x="32" y="0"/>
                  </a:lnTo>
                  <a:lnTo>
                    <a:pt x="32" y="9"/>
                  </a:lnTo>
                  <a:lnTo>
                    <a:pt x="13" y="9"/>
                  </a:lnTo>
                  <a:lnTo>
                    <a:pt x="13" y="21"/>
                  </a:lnTo>
                  <a:lnTo>
                    <a:pt x="31" y="21"/>
                  </a:lnTo>
                  <a:lnTo>
                    <a:pt x="31" y="31"/>
                  </a:lnTo>
                  <a:lnTo>
                    <a:pt x="13" y="31"/>
                  </a:lnTo>
                  <a:lnTo>
                    <a:pt x="13" y="44"/>
                  </a:lnTo>
                  <a:lnTo>
                    <a:pt x="32" y="44"/>
                  </a:lnTo>
                  <a:lnTo>
                    <a:pt x="32" y="5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1562" name="Freeform 62"/>
            <p:cNvSpPr>
              <a:spLocks noChangeAspect="1" noEditPoints="1"/>
            </p:cNvSpPr>
            <p:nvPr/>
          </p:nvSpPr>
          <p:spPr bwMode="auto">
            <a:xfrm>
              <a:off x="4017" y="1751"/>
              <a:ext cx="39" cy="53"/>
            </a:xfrm>
            <a:custGeom>
              <a:avLst/>
              <a:gdLst>
                <a:gd name="T0" fmla="*/ 145 w 24"/>
                <a:gd name="T1" fmla="*/ 88 h 33"/>
                <a:gd name="T2" fmla="*/ 145 w 24"/>
                <a:gd name="T3" fmla="*/ 233 h 33"/>
                <a:gd name="T4" fmla="*/ 180 w 24"/>
                <a:gd name="T5" fmla="*/ 233 h 33"/>
                <a:gd name="T6" fmla="*/ 236 w 24"/>
                <a:gd name="T7" fmla="*/ 226 h 33"/>
                <a:gd name="T8" fmla="*/ 270 w 24"/>
                <a:gd name="T9" fmla="*/ 173 h 33"/>
                <a:gd name="T10" fmla="*/ 180 w 24"/>
                <a:gd name="T11" fmla="*/ 88 h 33"/>
                <a:gd name="T12" fmla="*/ 145 w 24"/>
                <a:gd name="T13" fmla="*/ 88 h 33"/>
                <a:gd name="T14" fmla="*/ 0 w 24"/>
                <a:gd name="T15" fmla="*/ 567 h 33"/>
                <a:gd name="T16" fmla="*/ 0 w 24"/>
                <a:gd name="T17" fmla="*/ 0 h 33"/>
                <a:gd name="T18" fmla="*/ 232 w 24"/>
                <a:gd name="T19" fmla="*/ 0 h 33"/>
                <a:gd name="T20" fmla="*/ 377 w 24"/>
                <a:gd name="T21" fmla="*/ 34 h 33"/>
                <a:gd name="T22" fmla="*/ 418 w 24"/>
                <a:gd name="T23" fmla="*/ 141 h 33"/>
                <a:gd name="T24" fmla="*/ 293 w 24"/>
                <a:gd name="T25" fmla="*/ 286 h 33"/>
                <a:gd name="T26" fmla="*/ 293 w 24"/>
                <a:gd name="T27" fmla="*/ 286 h 33"/>
                <a:gd name="T28" fmla="*/ 349 w 24"/>
                <a:gd name="T29" fmla="*/ 331 h 33"/>
                <a:gd name="T30" fmla="*/ 383 w 24"/>
                <a:gd name="T31" fmla="*/ 374 h 33"/>
                <a:gd name="T32" fmla="*/ 439 w 24"/>
                <a:gd name="T33" fmla="*/ 567 h 33"/>
                <a:gd name="T34" fmla="*/ 293 w 24"/>
                <a:gd name="T35" fmla="*/ 567 h 33"/>
                <a:gd name="T36" fmla="*/ 236 w 24"/>
                <a:gd name="T37" fmla="*/ 418 h 33"/>
                <a:gd name="T38" fmla="*/ 201 w 24"/>
                <a:gd name="T39" fmla="*/ 340 h 33"/>
                <a:gd name="T40" fmla="*/ 145 w 24"/>
                <a:gd name="T41" fmla="*/ 340 h 33"/>
                <a:gd name="T42" fmla="*/ 145 w 24"/>
                <a:gd name="T43" fmla="*/ 567 h 33"/>
                <a:gd name="T44" fmla="*/ 0 w 24"/>
                <a:gd name="T45" fmla="*/ 567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"/>
                <a:gd name="T70" fmla="*/ 0 h 33"/>
                <a:gd name="T71" fmla="*/ 24 w 24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" h="33">
                  <a:moveTo>
                    <a:pt x="8" y="5"/>
                  </a:moveTo>
                  <a:cubicBezTo>
                    <a:pt x="8" y="14"/>
                    <a:pt x="8" y="14"/>
                    <a:pt x="8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3" y="14"/>
                    <a:pt x="13" y="13"/>
                  </a:cubicBezTo>
                  <a:cubicBezTo>
                    <a:pt x="14" y="12"/>
                    <a:pt x="15" y="11"/>
                    <a:pt x="15" y="10"/>
                  </a:cubicBezTo>
                  <a:cubicBezTo>
                    <a:pt x="15" y="7"/>
                    <a:pt x="13" y="5"/>
                    <a:pt x="10" y="5"/>
                  </a:cubicBezTo>
                  <a:cubicBezTo>
                    <a:pt x="8" y="5"/>
                    <a:pt x="8" y="5"/>
                    <a:pt x="8" y="5"/>
                  </a:cubicBezTo>
                  <a:close/>
                  <a:moveTo>
                    <a:pt x="0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8" y="0"/>
                    <a:pt x="20" y="2"/>
                  </a:cubicBezTo>
                  <a:cubicBezTo>
                    <a:pt x="22" y="3"/>
                    <a:pt x="23" y="5"/>
                    <a:pt x="23" y="8"/>
                  </a:cubicBezTo>
                  <a:cubicBezTo>
                    <a:pt x="23" y="13"/>
                    <a:pt x="20" y="16"/>
                    <a:pt x="16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7" y="17"/>
                    <a:pt x="18" y="17"/>
                    <a:pt x="19" y="19"/>
                  </a:cubicBezTo>
                  <a:cubicBezTo>
                    <a:pt x="20" y="19"/>
                    <a:pt x="20" y="20"/>
                    <a:pt x="21" y="2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2"/>
                    <a:pt x="12" y="21"/>
                    <a:pt x="11" y="20"/>
                  </a:cubicBezTo>
                  <a:cubicBezTo>
                    <a:pt x="11" y="20"/>
                    <a:pt x="10" y="20"/>
                    <a:pt x="8" y="20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0" y="33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1563" name="Freeform 63"/>
            <p:cNvSpPr>
              <a:spLocks noChangeAspect="1"/>
            </p:cNvSpPr>
            <p:nvPr/>
          </p:nvSpPr>
          <p:spPr bwMode="auto">
            <a:xfrm>
              <a:off x="3884" y="1409"/>
              <a:ext cx="265" cy="98"/>
            </a:xfrm>
            <a:custGeom>
              <a:avLst/>
              <a:gdLst>
                <a:gd name="T0" fmla="*/ 573 w 162"/>
                <a:gd name="T1" fmla="*/ 1011 h 60"/>
                <a:gd name="T2" fmla="*/ 551 w 162"/>
                <a:gd name="T3" fmla="*/ 990 h 60"/>
                <a:gd name="T4" fmla="*/ 0 w 162"/>
                <a:gd name="T5" fmla="*/ 662 h 60"/>
                <a:gd name="T6" fmla="*/ 425 w 162"/>
                <a:gd name="T7" fmla="*/ 418 h 60"/>
                <a:gd name="T8" fmla="*/ 993 w 162"/>
                <a:gd name="T9" fmla="*/ 755 h 60"/>
                <a:gd name="T10" fmla="*/ 1418 w 162"/>
                <a:gd name="T11" fmla="*/ 720 h 60"/>
                <a:gd name="T12" fmla="*/ 2141 w 162"/>
                <a:gd name="T13" fmla="*/ 302 h 60"/>
                <a:gd name="T14" fmla="*/ 1348 w 162"/>
                <a:gd name="T15" fmla="*/ 302 h 60"/>
                <a:gd name="T16" fmla="*/ 1348 w 162"/>
                <a:gd name="T17" fmla="*/ 0 h 60"/>
                <a:gd name="T18" fmla="*/ 3098 w 162"/>
                <a:gd name="T19" fmla="*/ 0 h 60"/>
                <a:gd name="T20" fmla="*/ 3098 w 162"/>
                <a:gd name="T21" fmla="*/ 1011 h 60"/>
                <a:gd name="T22" fmla="*/ 2589 w 162"/>
                <a:gd name="T23" fmla="*/ 1011 h 60"/>
                <a:gd name="T24" fmla="*/ 2567 w 162"/>
                <a:gd name="T25" fmla="*/ 549 h 60"/>
                <a:gd name="T26" fmla="*/ 1860 w 162"/>
                <a:gd name="T27" fmla="*/ 969 h 60"/>
                <a:gd name="T28" fmla="*/ 1148 w 162"/>
                <a:gd name="T29" fmla="*/ 1137 h 60"/>
                <a:gd name="T30" fmla="*/ 573 w 162"/>
                <a:gd name="T31" fmla="*/ 1011 h 60"/>
                <a:gd name="T32" fmla="*/ 573 w 162"/>
                <a:gd name="T33" fmla="*/ 1011 h 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2"/>
                <a:gd name="T52" fmla="*/ 0 h 60"/>
                <a:gd name="T53" fmla="*/ 162 w 162"/>
                <a:gd name="T54" fmla="*/ 60 h 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2" h="60">
                  <a:moveTo>
                    <a:pt x="30" y="53"/>
                  </a:moveTo>
                  <a:cubicBezTo>
                    <a:pt x="30" y="53"/>
                    <a:pt x="29" y="52"/>
                    <a:pt x="29" y="52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58" y="43"/>
                    <a:pt x="66" y="42"/>
                    <a:pt x="74" y="38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53"/>
                    <a:pt x="162" y="53"/>
                    <a:pt x="162" y="53"/>
                  </a:cubicBezTo>
                  <a:cubicBezTo>
                    <a:pt x="135" y="53"/>
                    <a:pt x="135" y="53"/>
                    <a:pt x="135" y="53"/>
                  </a:cubicBezTo>
                  <a:cubicBezTo>
                    <a:pt x="134" y="29"/>
                    <a:pt x="134" y="29"/>
                    <a:pt x="134" y="2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83" y="59"/>
                    <a:pt x="69" y="60"/>
                    <a:pt x="60" y="60"/>
                  </a:cubicBezTo>
                  <a:cubicBezTo>
                    <a:pt x="44" y="60"/>
                    <a:pt x="33" y="54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1564" name="Freeform 64"/>
            <p:cNvSpPr>
              <a:spLocks noChangeAspect="1"/>
            </p:cNvSpPr>
            <p:nvPr/>
          </p:nvSpPr>
          <p:spPr bwMode="auto">
            <a:xfrm>
              <a:off x="3703" y="1406"/>
              <a:ext cx="171" cy="152"/>
            </a:xfrm>
            <a:custGeom>
              <a:avLst/>
              <a:gdLst>
                <a:gd name="T0" fmla="*/ 730 w 105"/>
                <a:gd name="T1" fmla="*/ 1528 h 93"/>
                <a:gd name="T2" fmla="*/ 1278 w 105"/>
                <a:gd name="T3" fmla="*/ 1200 h 93"/>
                <a:gd name="T4" fmla="*/ 1223 w 105"/>
                <a:gd name="T5" fmla="*/ 956 h 93"/>
                <a:gd name="T6" fmla="*/ 528 w 105"/>
                <a:gd name="T7" fmla="*/ 551 h 93"/>
                <a:gd name="T8" fmla="*/ 528 w 105"/>
                <a:gd name="T9" fmla="*/ 1012 h 93"/>
                <a:gd name="T10" fmla="*/ 0 w 105"/>
                <a:gd name="T11" fmla="*/ 1012 h 93"/>
                <a:gd name="T12" fmla="*/ 0 w 105"/>
                <a:gd name="T13" fmla="*/ 0 h 93"/>
                <a:gd name="T14" fmla="*/ 1717 w 105"/>
                <a:gd name="T15" fmla="*/ 0 h 93"/>
                <a:gd name="T16" fmla="*/ 1717 w 105"/>
                <a:gd name="T17" fmla="*/ 294 h 93"/>
                <a:gd name="T18" fmla="*/ 928 w 105"/>
                <a:gd name="T19" fmla="*/ 294 h 93"/>
                <a:gd name="T20" fmla="*/ 1637 w 105"/>
                <a:gd name="T21" fmla="*/ 700 h 93"/>
                <a:gd name="T22" fmla="*/ 1958 w 105"/>
                <a:gd name="T23" fmla="*/ 1106 h 93"/>
                <a:gd name="T24" fmla="*/ 1692 w 105"/>
                <a:gd name="T25" fmla="*/ 1450 h 93"/>
                <a:gd name="T26" fmla="*/ 1153 w 105"/>
                <a:gd name="T27" fmla="*/ 1768 h 93"/>
                <a:gd name="T28" fmla="*/ 730 w 105"/>
                <a:gd name="T29" fmla="*/ 1528 h 93"/>
                <a:gd name="T30" fmla="*/ 730 w 105"/>
                <a:gd name="T31" fmla="*/ 1528 h 9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3"/>
                <a:gd name="T50" fmla="*/ 105 w 105"/>
                <a:gd name="T51" fmla="*/ 93 h 9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3">
                  <a:moveTo>
                    <a:pt x="39" y="80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75" y="60"/>
                    <a:pt x="74" y="55"/>
                    <a:pt x="66" y="50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2" y="15"/>
                    <a:pt x="92" y="15"/>
                    <a:pt x="92" y="15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88" y="37"/>
                    <a:pt x="88" y="37"/>
                    <a:pt x="88" y="37"/>
                  </a:cubicBezTo>
                  <a:cubicBezTo>
                    <a:pt x="102" y="45"/>
                    <a:pt x="105" y="53"/>
                    <a:pt x="105" y="58"/>
                  </a:cubicBezTo>
                  <a:cubicBezTo>
                    <a:pt x="104" y="68"/>
                    <a:pt x="94" y="75"/>
                    <a:pt x="91" y="76"/>
                  </a:cubicBezTo>
                  <a:cubicBezTo>
                    <a:pt x="62" y="93"/>
                    <a:pt x="62" y="93"/>
                    <a:pt x="62" y="93"/>
                  </a:cubicBezTo>
                  <a:cubicBezTo>
                    <a:pt x="39" y="80"/>
                    <a:pt x="39" y="80"/>
                    <a:pt x="39" y="80"/>
                  </a:cubicBezTo>
                  <a:cubicBezTo>
                    <a:pt x="39" y="80"/>
                    <a:pt x="39" y="80"/>
                    <a:pt x="39" y="80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1565" name="Freeform 65"/>
            <p:cNvSpPr>
              <a:spLocks noChangeAspect="1"/>
            </p:cNvSpPr>
            <p:nvPr/>
          </p:nvSpPr>
          <p:spPr bwMode="auto">
            <a:xfrm>
              <a:off x="3698" y="1564"/>
              <a:ext cx="265" cy="98"/>
            </a:xfrm>
            <a:custGeom>
              <a:avLst/>
              <a:gdLst>
                <a:gd name="T0" fmla="*/ 2526 w 162"/>
                <a:gd name="T1" fmla="*/ 149 h 60"/>
                <a:gd name="T2" fmla="*/ 3098 w 162"/>
                <a:gd name="T3" fmla="*/ 475 h 60"/>
                <a:gd name="T4" fmla="*/ 2657 w 162"/>
                <a:gd name="T5" fmla="*/ 720 h 60"/>
                <a:gd name="T6" fmla="*/ 2084 w 162"/>
                <a:gd name="T7" fmla="*/ 397 h 60"/>
                <a:gd name="T8" fmla="*/ 1688 w 162"/>
                <a:gd name="T9" fmla="*/ 441 h 60"/>
                <a:gd name="T10" fmla="*/ 959 w 162"/>
                <a:gd name="T11" fmla="*/ 862 h 60"/>
                <a:gd name="T12" fmla="*/ 1755 w 162"/>
                <a:gd name="T13" fmla="*/ 862 h 60"/>
                <a:gd name="T14" fmla="*/ 1755 w 162"/>
                <a:gd name="T15" fmla="*/ 1137 h 60"/>
                <a:gd name="T16" fmla="*/ 0 w 162"/>
                <a:gd name="T17" fmla="*/ 1137 h 60"/>
                <a:gd name="T18" fmla="*/ 0 w 162"/>
                <a:gd name="T19" fmla="*/ 126 h 60"/>
                <a:gd name="T20" fmla="*/ 517 w 162"/>
                <a:gd name="T21" fmla="*/ 126 h 60"/>
                <a:gd name="T22" fmla="*/ 517 w 162"/>
                <a:gd name="T23" fmla="*/ 593 h 60"/>
                <a:gd name="T24" fmla="*/ 1238 w 162"/>
                <a:gd name="T25" fmla="*/ 185 h 60"/>
                <a:gd name="T26" fmla="*/ 1935 w 162"/>
                <a:gd name="T27" fmla="*/ 0 h 60"/>
                <a:gd name="T28" fmla="*/ 2526 w 162"/>
                <a:gd name="T29" fmla="*/ 149 h 60"/>
                <a:gd name="T30" fmla="*/ 2526 w 162"/>
                <a:gd name="T31" fmla="*/ 149 h 6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2"/>
                <a:gd name="T49" fmla="*/ 0 h 60"/>
                <a:gd name="T50" fmla="*/ 162 w 162"/>
                <a:gd name="T51" fmla="*/ 60 h 6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2" h="60">
                  <a:moveTo>
                    <a:pt x="132" y="8"/>
                  </a:moveTo>
                  <a:cubicBezTo>
                    <a:pt x="162" y="25"/>
                    <a:pt x="162" y="25"/>
                    <a:pt x="162" y="25"/>
                  </a:cubicBezTo>
                  <a:cubicBezTo>
                    <a:pt x="139" y="38"/>
                    <a:pt x="139" y="38"/>
                    <a:pt x="139" y="38"/>
                  </a:cubicBezTo>
                  <a:cubicBezTo>
                    <a:pt x="109" y="21"/>
                    <a:pt x="109" y="21"/>
                    <a:pt x="109" y="21"/>
                  </a:cubicBezTo>
                  <a:cubicBezTo>
                    <a:pt x="103" y="17"/>
                    <a:pt x="96" y="18"/>
                    <a:pt x="88" y="23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60"/>
                    <a:pt x="92" y="60"/>
                    <a:pt x="92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9" y="2"/>
                    <a:pt x="92" y="0"/>
                    <a:pt x="101" y="0"/>
                  </a:cubicBezTo>
                  <a:cubicBezTo>
                    <a:pt x="118" y="0"/>
                    <a:pt x="129" y="6"/>
                    <a:pt x="132" y="8"/>
                  </a:cubicBezTo>
                  <a:cubicBezTo>
                    <a:pt x="132" y="8"/>
                    <a:pt x="132" y="8"/>
                    <a:pt x="132" y="8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1566" name="Freeform 66"/>
            <p:cNvSpPr>
              <a:spLocks noChangeAspect="1"/>
            </p:cNvSpPr>
            <p:nvPr/>
          </p:nvSpPr>
          <p:spPr bwMode="auto">
            <a:xfrm>
              <a:off x="3972" y="1514"/>
              <a:ext cx="170" cy="153"/>
            </a:xfrm>
            <a:custGeom>
              <a:avLst/>
              <a:gdLst>
                <a:gd name="T0" fmla="*/ 1983 w 104"/>
                <a:gd name="T1" fmla="*/ 747 h 94"/>
                <a:gd name="T2" fmla="*/ 1983 w 104"/>
                <a:gd name="T3" fmla="*/ 1746 h 94"/>
                <a:gd name="T4" fmla="*/ 245 w 104"/>
                <a:gd name="T5" fmla="*/ 1746 h 94"/>
                <a:gd name="T6" fmla="*/ 235 w 104"/>
                <a:gd name="T7" fmla="*/ 1455 h 94"/>
                <a:gd name="T8" fmla="*/ 1027 w 104"/>
                <a:gd name="T9" fmla="*/ 1455 h 94"/>
                <a:gd name="T10" fmla="*/ 304 w 104"/>
                <a:gd name="T11" fmla="*/ 1038 h 94"/>
                <a:gd name="T12" fmla="*/ 0 w 104"/>
                <a:gd name="T13" fmla="*/ 651 h 94"/>
                <a:gd name="T14" fmla="*/ 245 w 104"/>
                <a:gd name="T15" fmla="*/ 324 h 94"/>
                <a:gd name="T16" fmla="*/ 812 w 104"/>
                <a:gd name="T17" fmla="*/ 0 h 94"/>
                <a:gd name="T18" fmla="*/ 1237 w 104"/>
                <a:gd name="T19" fmla="*/ 238 h 94"/>
                <a:gd name="T20" fmla="*/ 687 w 104"/>
                <a:gd name="T21" fmla="*/ 562 h 94"/>
                <a:gd name="T22" fmla="*/ 750 w 104"/>
                <a:gd name="T23" fmla="*/ 802 h 94"/>
                <a:gd name="T24" fmla="*/ 1473 w 104"/>
                <a:gd name="T25" fmla="*/ 1216 h 94"/>
                <a:gd name="T26" fmla="*/ 1473 w 104"/>
                <a:gd name="T27" fmla="*/ 747 h 94"/>
                <a:gd name="T28" fmla="*/ 1983 w 104"/>
                <a:gd name="T29" fmla="*/ 747 h 94"/>
                <a:gd name="T30" fmla="*/ 1983 w 104"/>
                <a:gd name="T31" fmla="*/ 747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"/>
                <a:gd name="T49" fmla="*/ 0 h 94"/>
                <a:gd name="T50" fmla="*/ 104 w 104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" h="94">
                  <a:moveTo>
                    <a:pt x="104" y="40"/>
                  </a:moveTo>
                  <a:cubicBezTo>
                    <a:pt x="104" y="94"/>
                    <a:pt x="104" y="94"/>
                    <a:pt x="104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2" y="78"/>
                    <a:pt x="12" y="78"/>
                    <a:pt x="12" y="78"/>
                  </a:cubicBezTo>
                  <a:cubicBezTo>
                    <a:pt x="54" y="78"/>
                    <a:pt x="54" y="78"/>
                    <a:pt x="54" y="78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3" y="48"/>
                    <a:pt x="0" y="40"/>
                    <a:pt x="0" y="35"/>
                  </a:cubicBezTo>
                  <a:cubicBezTo>
                    <a:pt x="0" y="25"/>
                    <a:pt x="11" y="18"/>
                    <a:pt x="13" y="1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0" y="34"/>
                    <a:pt x="31" y="38"/>
                    <a:pt x="39" y="43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104" y="40"/>
                    <a:pt x="104" y="40"/>
                    <a:pt x="104" y="40"/>
                  </a:cubicBezTo>
                  <a:cubicBezTo>
                    <a:pt x="104" y="40"/>
                    <a:pt x="104" y="40"/>
                    <a:pt x="104" y="40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1567" name="Freeform 67"/>
            <p:cNvSpPr>
              <a:spLocks noChangeAspect="1"/>
            </p:cNvSpPr>
            <p:nvPr/>
          </p:nvSpPr>
          <p:spPr bwMode="auto">
            <a:xfrm>
              <a:off x="3878" y="1402"/>
              <a:ext cx="264" cy="100"/>
            </a:xfrm>
            <a:custGeom>
              <a:avLst/>
              <a:gdLst>
                <a:gd name="T0" fmla="*/ 562 w 162"/>
                <a:gd name="T1" fmla="*/ 1033 h 61"/>
                <a:gd name="T2" fmla="*/ 562 w 162"/>
                <a:gd name="T3" fmla="*/ 1033 h 61"/>
                <a:gd name="T4" fmla="*/ 0 w 162"/>
                <a:gd name="T5" fmla="*/ 702 h 61"/>
                <a:gd name="T6" fmla="*/ 425 w 162"/>
                <a:gd name="T7" fmla="*/ 449 h 61"/>
                <a:gd name="T8" fmla="*/ 988 w 162"/>
                <a:gd name="T9" fmla="*/ 779 h 61"/>
                <a:gd name="T10" fmla="*/ 1388 w 162"/>
                <a:gd name="T11" fmla="*/ 736 h 61"/>
                <a:gd name="T12" fmla="*/ 2104 w 162"/>
                <a:gd name="T13" fmla="*/ 310 h 61"/>
                <a:gd name="T14" fmla="*/ 1312 w 162"/>
                <a:gd name="T15" fmla="*/ 310 h 61"/>
                <a:gd name="T16" fmla="*/ 1312 w 162"/>
                <a:gd name="T17" fmla="*/ 0 h 61"/>
                <a:gd name="T18" fmla="*/ 3033 w 162"/>
                <a:gd name="T19" fmla="*/ 0 h 61"/>
                <a:gd name="T20" fmla="*/ 3033 w 162"/>
                <a:gd name="T21" fmla="*/ 1054 h 61"/>
                <a:gd name="T22" fmla="*/ 2531 w 162"/>
                <a:gd name="T23" fmla="*/ 1054 h 61"/>
                <a:gd name="T24" fmla="*/ 2531 w 162"/>
                <a:gd name="T25" fmla="*/ 572 h 61"/>
                <a:gd name="T26" fmla="*/ 1814 w 162"/>
                <a:gd name="T27" fmla="*/ 995 h 61"/>
                <a:gd name="T28" fmla="*/ 1134 w 162"/>
                <a:gd name="T29" fmla="*/ 1185 h 61"/>
                <a:gd name="T30" fmla="*/ 562 w 162"/>
                <a:gd name="T31" fmla="*/ 1033 h 61"/>
                <a:gd name="T32" fmla="*/ 562 w 162"/>
                <a:gd name="T33" fmla="*/ 1033 h 6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2"/>
                <a:gd name="T52" fmla="*/ 0 h 61"/>
                <a:gd name="T53" fmla="*/ 162 w 162"/>
                <a:gd name="T54" fmla="*/ 61 h 6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2" h="61">
                  <a:moveTo>
                    <a:pt x="30" y="53"/>
                  </a:moveTo>
                  <a:cubicBezTo>
                    <a:pt x="30" y="53"/>
                    <a:pt x="30" y="53"/>
                    <a:pt x="30" y="53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53" y="40"/>
                    <a:pt x="53" y="40"/>
                    <a:pt x="53" y="40"/>
                  </a:cubicBezTo>
                  <a:cubicBezTo>
                    <a:pt x="59" y="43"/>
                    <a:pt x="66" y="43"/>
                    <a:pt x="74" y="38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54"/>
                    <a:pt x="162" y="54"/>
                    <a:pt x="162" y="54"/>
                  </a:cubicBezTo>
                  <a:cubicBezTo>
                    <a:pt x="135" y="54"/>
                    <a:pt x="135" y="54"/>
                    <a:pt x="135" y="54"/>
                  </a:cubicBezTo>
                  <a:cubicBezTo>
                    <a:pt x="135" y="29"/>
                    <a:pt x="135" y="29"/>
                    <a:pt x="135" y="2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83" y="59"/>
                    <a:pt x="70" y="61"/>
                    <a:pt x="61" y="61"/>
                  </a:cubicBezTo>
                  <a:cubicBezTo>
                    <a:pt x="44" y="60"/>
                    <a:pt x="33" y="55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1568" name="Freeform 68"/>
            <p:cNvSpPr>
              <a:spLocks noChangeAspect="1"/>
            </p:cNvSpPr>
            <p:nvPr/>
          </p:nvSpPr>
          <p:spPr bwMode="auto">
            <a:xfrm>
              <a:off x="3696" y="1399"/>
              <a:ext cx="172" cy="154"/>
            </a:xfrm>
            <a:custGeom>
              <a:avLst/>
              <a:gdLst>
                <a:gd name="T0" fmla="*/ 778 w 105"/>
                <a:gd name="T1" fmla="*/ 1569 h 94"/>
                <a:gd name="T2" fmla="*/ 1330 w 105"/>
                <a:gd name="T3" fmla="*/ 1219 h 94"/>
                <a:gd name="T4" fmla="*/ 1274 w 105"/>
                <a:gd name="T5" fmla="*/ 993 h 94"/>
                <a:gd name="T6" fmla="*/ 539 w 105"/>
                <a:gd name="T7" fmla="*/ 567 h 94"/>
                <a:gd name="T8" fmla="*/ 539 w 105"/>
                <a:gd name="T9" fmla="*/ 1027 h 94"/>
                <a:gd name="T10" fmla="*/ 21 w 105"/>
                <a:gd name="T11" fmla="*/ 1027 h 94"/>
                <a:gd name="T12" fmla="*/ 0 w 105"/>
                <a:gd name="T13" fmla="*/ 0 h 94"/>
                <a:gd name="T14" fmla="*/ 1779 w 105"/>
                <a:gd name="T15" fmla="*/ 0 h 94"/>
                <a:gd name="T16" fmla="*/ 1792 w 105"/>
                <a:gd name="T17" fmla="*/ 308 h 94"/>
                <a:gd name="T18" fmla="*/ 993 w 105"/>
                <a:gd name="T19" fmla="*/ 308 h 94"/>
                <a:gd name="T20" fmla="*/ 1723 w 105"/>
                <a:gd name="T21" fmla="*/ 736 h 94"/>
                <a:gd name="T22" fmla="*/ 2031 w 105"/>
                <a:gd name="T23" fmla="*/ 1144 h 94"/>
                <a:gd name="T24" fmla="*/ 1779 w 105"/>
                <a:gd name="T25" fmla="*/ 1481 h 94"/>
                <a:gd name="T26" fmla="*/ 1206 w 105"/>
                <a:gd name="T27" fmla="*/ 1817 h 94"/>
                <a:gd name="T28" fmla="*/ 778 w 105"/>
                <a:gd name="T29" fmla="*/ 1569 h 94"/>
                <a:gd name="T30" fmla="*/ 778 w 105"/>
                <a:gd name="T31" fmla="*/ 1569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4"/>
                <a:gd name="T50" fmla="*/ 105 w 105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4">
                  <a:moveTo>
                    <a:pt x="40" y="81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75" y="60"/>
                    <a:pt x="74" y="56"/>
                    <a:pt x="66" y="51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3" y="16"/>
                    <a:pt x="93" y="16"/>
                    <a:pt x="93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89" y="38"/>
                    <a:pt x="89" y="38"/>
                    <a:pt x="89" y="38"/>
                  </a:cubicBezTo>
                  <a:cubicBezTo>
                    <a:pt x="102" y="46"/>
                    <a:pt x="105" y="54"/>
                    <a:pt x="105" y="59"/>
                  </a:cubicBezTo>
                  <a:cubicBezTo>
                    <a:pt x="105" y="69"/>
                    <a:pt x="94" y="75"/>
                    <a:pt x="92" y="77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40" y="81"/>
                    <a:pt x="40" y="81"/>
                    <a:pt x="40" y="81"/>
                  </a:cubicBezTo>
                  <a:cubicBezTo>
                    <a:pt x="40" y="81"/>
                    <a:pt x="40" y="81"/>
                    <a:pt x="40" y="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1569" name="Freeform 69"/>
            <p:cNvSpPr>
              <a:spLocks noChangeAspect="1"/>
            </p:cNvSpPr>
            <p:nvPr/>
          </p:nvSpPr>
          <p:spPr bwMode="auto">
            <a:xfrm>
              <a:off x="3692" y="1558"/>
              <a:ext cx="264" cy="99"/>
            </a:xfrm>
            <a:custGeom>
              <a:avLst/>
              <a:gdLst>
                <a:gd name="T0" fmla="*/ 2467 w 162"/>
                <a:gd name="T1" fmla="*/ 144 h 61"/>
                <a:gd name="T2" fmla="*/ 3033 w 162"/>
                <a:gd name="T3" fmla="*/ 466 h 61"/>
                <a:gd name="T4" fmla="*/ 2624 w 162"/>
                <a:gd name="T5" fmla="*/ 701 h 61"/>
                <a:gd name="T6" fmla="*/ 2061 w 162"/>
                <a:gd name="T7" fmla="*/ 380 h 61"/>
                <a:gd name="T8" fmla="*/ 1644 w 162"/>
                <a:gd name="T9" fmla="*/ 414 h 61"/>
                <a:gd name="T10" fmla="*/ 929 w 162"/>
                <a:gd name="T11" fmla="*/ 821 h 61"/>
                <a:gd name="T12" fmla="*/ 1724 w 162"/>
                <a:gd name="T13" fmla="*/ 821 h 61"/>
                <a:gd name="T14" fmla="*/ 1724 w 162"/>
                <a:gd name="T15" fmla="*/ 1117 h 61"/>
                <a:gd name="T16" fmla="*/ 0 w 162"/>
                <a:gd name="T17" fmla="*/ 1117 h 61"/>
                <a:gd name="T18" fmla="*/ 0 w 162"/>
                <a:gd name="T19" fmla="*/ 123 h 61"/>
                <a:gd name="T20" fmla="*/ 507 w 162"/>
                <a:gd name="T21" fmla="*/ 123 h 61"/>
                <a:gd name="T22" fmla="*/ 528 w 162"/>
                <a:gd name="T23" fmla="*/ 583 h 61"/>
                <a:gd name="T24" fmla="*/ 1222 w 162"/>
                <a:gd name="T25" fmla="*/ 179 h 61"/>
                <a:gd name="T26" fmla="*/ 1897 w 162"/>
                <a:gd name="T27" fmla="*/ 0 h 61"/>
                <a:gd name="T28" fmla="*/ 2467 w 162"/>
                <a:gd name="T29" fmla="*/ 144 h 61"/>
                <a:gd name="T30" fmla="*/ 2467 w 162"/>
                <a:gd name="T31" fmla="*/ 144 h 6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2"/>
                <a:gd name="T49" fmla="*/ 0 h 61"/>
                <a:gd name="T50" fmla="*/ 162 w 162"/>
                <a:gd name="T51" fmla="*/ 61 h 6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2" h="61">
                  <a:moveTo>
                    <a:pt x="132" y="8"/>
                  </a:moveTo>
                  <a:cubicBezTo>
                    <a:pt x="162" y="25"/>
                    <a:pt x="162" y="25"/>
                    <a:pt x="162" y="25"/>
                  </a:cubicBezTo>
                  <a:cubicBezTo>
                    <a:pt x="140" y="38"/>
                    <a:pt x="140" y="38"/>
                    <a:pt x="140" y="38"/>
                  </a:cubicBezTo>
                  <a:cubicBezTo>
                    <a:pt x="110" y="21"/>
                    <a:pt x="110" y="21"/>
                    <a:pt x="110" y="21"/>
                  </a:cubicBezTo>
                  <a:cubicBezTo>
                    <a:pt x="104" y="18"/>
                    <a:pt x="96" y="18"/>
                    <a:pt x="88" y="23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61"/>
                    <a:pt x="92" y="61"/>
                    <a:pt x="92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9" y="2"/>
                    <a:pt x="93" y="0"/>
                    <a:pt x="101" y="0"/>
                  </a:cubicBezTo>
                  <a:cubicBezTo>
                    <a:pt x="118" y="1"/>
                    <a:pt x="130" y="7"/>
                    <a:pt x="132" y="8"/>
                  </a:cubicBezTo>
                  <a:cubicBezTo>
                    <a:pt x="132" y="8"/>
                    <a:pt x="132" y="8"/>
                    <a:pt x="132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1570" name="Freeform 70"/>
            <p:cNvSpPr>
              <a:spLocks noChangeAspect="1"/>
            </p:cNvSpPr>
            <p:nvPr/>
          </p:nvSpPr>
          <p:spPr bwMode="auto">
            <a:xfrm>
              <a:off x="3966" y="1507"/>
              <a:ext cx="171" cy="154"/>
            </a:xfrm>
            <a:custGeom>
              <a:avLst/>
              <a:gdLst>
                <a:gd name="T0" fmla="*/ 1958 w 105"/>
                <a:gd name="T1" fmla="*/ 791 h 94"/>
                <a:gd name="T2" fmla="*/ 1958 w 105"/>
                <a:gd name="T3" fmla="*/ 1817 h 94"/>
                <a:gd name="T4" fmla="*/ 239 w 105"/>
                <a:gd name="T5" fmla="*/ 1817 h 94"/>
                <a:gd name="T6" fmla="*/ 239 w 105"/>
                <a:gd name="T7" fmla="*/ 1514 h 94"/>
                <a:gd name="T8" fmla="*/ 1033 w 105"/>
                <a:gd name="T9" fmla="*/ 1514 h 94"/>
                <a:gd name="T10" fmla="*/ 324 w 105"/>
                <a:gd name="T11" fmla="*/ 1088 h 94"/>
                <a:gd name="T12" fmla="*/ 0 w 105"/>
                <a:gd name="T13" fmla="*/ 668 h 94"/>
                <a:gd name="T14" fmla="*/ 261 w 105"/>
                <a:gd name="T15" fmla="*/ 331 h 94"/>
                <a:gd name="T16" fmla="*/ 803 w 105"/>
                <a:gd name="T17" fmla="*/ 0 h 94"/>
                <a:gd name="T18" fmla="*/ 1223 w 105"/>
                <a:gd name="T19" fmla="*/ 247 h 94"/>
                <a:gd name="T20" fmla="*/ 674 w 105"/>
                <a:gd name="T21" fmla="*/ 606 h 94"/>
                <a:gd name="T22" fmla="*/ 730 w 105"/>
                <a:gd name="T23" fmla="*/ 827 h 94"/>
                <a:gd name="T24" fmla="*/ 1435 w 105"/>
                <a:gd name="T25" fmla="*/ 1253 h 94"/>
                <a:gd name="T26" fmla="*/ 1435 w 105"/>
                <a:gd name="T27" fmla="*/ 791 h 94"/>
                <a:gd name="T28" fmla="*/ 1958 w 105"/>
                <a:gd name="T29" fmla="*/ 791 h 94"/>
                <a:gd name="T30" fmla="*/ 1958 w 105"/>
                <a:gd name="T31" fmla="*/ 791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4"/>
                <a:gd name="T50" fmla="*/ 105 w 105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4">
                  <a:moveTo>
                    <a:pt x="105" y="41"/>
                  </a:moveTo>
                  <a:cubicBezTo>
                    <a:pt x="105" y="94"/>
                    <a:pt x="105" y="94"/>
                    <a:pt x="105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55" y="78"/>
                    <a:pt x="55" y="78"/>
                    <a:pt x="55" y="78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3" y="48"/>
                    <a:pt x="0" y="40"/>
                    <a:pt x="0" y="35"/>
                  </a:cubicBezTo>
                  <a:cubicBezTo>
                    <a:pt x="1" y="25"/>
                    <a:pt x="11" y="19"/>
                    <a:pt x="14" y="1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6" y="13"/>
                    <a:pt x="66" y="13"/>
                    <a:pt x="66" y="13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0" y="34"/>
                    <a:pt x="31" y="38"/>
                    <a:pt x="39" y="43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41"/>
                    <a:pt x="77" y="41"/>
                    <a:pt x="77" y="41"/>
                  </a:cubicBezTo>
                  <a:cubicBezTo>
                    <a:pt x="105" y="41"/>
                    <a:pt x="105" y="41"/>
                    <a:pt x="105" y="41"/>
                  </a:cubicBezTo>
                  <a:cubicBezTo>
                    <a:pt x="105" y="41"/>
                    <a:pt x="105" y="41"/>
                    <a:pt x="105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  <p:grpSp>
        <p:nvGrpSpPr>
          <p:cNvPr id="21517" name="Group 71"/>
          <p:cNvGrpSpPr>
            <a:grpSpLocks noChangeAspect="1"/>
          </p:cNvGrpSpPr>
          <p:nvPr/>
        </p:nvGrpSpPr>
        <p:grpSpPr bwMode="auto">
          <a:xfrm>
            <a:off x="5076825" y="1773238"/>
            <a:ext cx="720725" cy="557212"/>
            <a:chOff x="3541" y="1317"/>
            <a:chExt cx="747" cy="546"/>
          </a:xfrm>
        </p:grpSpPr>
        <p:sp>
          <p:nvSpPr>
            <p:cNvPr id="21537" name="AutoShape 72"/>
            <p:cNvSpPr>
              <a:spLocks noChangeAspect="1" noChangeArrowheads="1" noTextEdit="1"/>
            </p:cNvSpPr>
            <p:nvPr/>
          </p:nvSpPr>
          <p:spPr bwMode="auto">
            <a:xfrm>
              <a:off x="3574" y="1337"/>
              <a:ext cx="681" cy="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38" name="Freeform 73"/>
            <p:cNvSpPr>
              <a:spLocks noChangeAspect="1"/>
            </p:cNvSpPr>
            <p:nvPr/>
          </p:nvSpPr>
          <p:spPr bwMode="auto">
            <a:xfrm>
              <a:off x="3574" y="1525"/>
              <a:ext cx="679" cy="338"/>
            </a:xfrm>
            <a:custGeom>
              <a:avLst/>
              <a:gdLst>
                <a:gd name="T0" fmla="*/ 6726 w 416"/>
                <a:gd name="T1" fmla="*/ 1594 h 207"/>
                <a:gd name="T2" fmla="*/ 1170 w 416"/>
                <a:gd name="T3" fmla="*/ 1594 h 207"/>
                <a:gd name="T4" fmla="*/ 21 w 416"/>
                <a:gd name="T5" fmla="*/ 21 h 207"/>
                <a:gd name="T6" fmla="*/ 0 w 416"/>
                <a:gd name="T7" fmla="*/ 21 h 207"/>
                <a:gd name="T8" fmla="*/ 0 w 416"/>
                <a:gd name="T9" fmla="*/ 1520 h 207"/>
                <a:gd name="T10" fmla="*/ 21 w 416"/>
                <a:gd name="T11" fmla="*/ 1520 h 207"/>
                <a:gd name="T12" fmla="*/ 1170 w 416"/>
                <a:gd name="T13" fmla="*/ 3029 h 207"/>
                <a:gd name="T14" fmla="*/ 6726 w 416"/>
                <a:gd name="T15" fmla="*/ 3029 h 207"/>
                <a:gd name="T16" fmla="*/ 7862 w 416"/>
                <a:gd name="T17" fmla="*/ 1520 h 207"/>
                <a:gd name="T18" fmla="*/ 7862 w 416"/>
                <a:gd name="T19" fmla="*/ 1520 h 207"/>
                <a:gd name="T20" fmla="*/ 7862 w 416"/>
                <a:gd name="T21" fmla="*/ 0 h 207"/>
                <a:gd name="T22" fmla="*/ 6726 w 416"/>
                <a:gd name="T23" fmla="*/ 1594 h 20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16"/>
                <a:gd name="T37" fmla="*/ 0 h 207"/>
                <a:gd name="T38" fmla="*/ 416 w 416"/>
                <a:gd name="T39" fmla="*/ 207 h 20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16" h="207">
                  <a:moveTo>
                    <a:pt x="356" y="84"/>
                  </a:moveTo>
                  <a:cubicBezTo>
                    <a:pt x="275" y="131"/>
                    <a:pt x="143" y="131"/>
                    <a:pt x="62" y="84"/>
                  </a:cubicBezTo>
                  <a:cubicBezTo>
                    <a:pt x="18" y="59"/>
                    <a:pt x="1" y="33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3" y="109"/>
                    <a:pt x="23" y="138"/>
                    <a:pt x="62" y="160"/>
                  </a:cubicBezTo>
                  <a:cubicBezTo>
                    <a:pt x="143" y="207"/>
                    <a:pt x="275" y="207"/>
                    <a:pt x="356" y="160"/>
                  </a:cubicBezTo>
                  <a:cubicBezTo>
                    <a:pt x="394" y="138"/>
                    <a:pt x="414" y="109"/>
                    <a:pt x="416" y="80"/>
                  </a:cubicBezTo>
                  <a:cubicBezTo>
                    <a:pt x="416" y="80"/>
                    <a:pt x="416" y="80"/>
                    <a:pt x="416" y="80"/>
                  </a:cubicBezTo>
                  <a:cubicBezTo>
                    <a:pt x="416" y="0"/>
                    <a:pt x="416" y="0"/>
                    <a:pt x="416" y="0"/>
                  </a:cubicBezTo>
                  <a:cubicBezTo>
                    <a:pt x="416" y="31"/>
                    <a:pt x="396" y="61"/>
                    <a:pt x="356" y="84"/>
                  </a:cubicBezTo>
                  <a:close/>
                </a:path>
              </a:pathLst>
            </a:custGeom>
            <a:solidFill>
              <a:srgbClr val="113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1539" name="Freeform 74"/>
            <p:cNvSpPr>
              <a:spLocks noChangeAspect="1"/>
            </p:cNvSpPr>
            <p:nvPr/>
          </p:nvSpPr>
          <p:spPr bwMode="auto">
            <a:xfrm>
              <a:off x="3541" y="1317"/>
              <a:ext cx="747" cy="432"/>
            </a:xfrm>
            <a:custGeom>
              <a:avLst/>
              <a:gdLst>
                <a:gd name="T0" fmla="*/ 7153 w 457"/>
                <a:gd name="T1" fmla="*/ 902 h 264"/>
                <a:gd name="T2" fmla="*/ 7176 w 457"/>
                <a:gd name="T3" fmla="*/ 4166 h 264"/>
                <a:gd name="T4" fmla="*/ 1563 w 457"/>
                <a:gd name="T5" fmla="*/ 4166 h 264"/>
                <a:gd name="T6" fmla="*/ 1541 w 457"/>
                <a:gd name="T7" fmla="*/ 902 h 264"/>
                <a:gd name="T8" fmla="*/ 7153 w 457"/>
                <a:gd name="T9" fmla="*/ 902 h 2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7"/>
                <a:gd name="T16" fmla="*/ 0 h 264"/>
                <a:gd name="T17" fmla="*/ 457 w 457"/>
                <a:gd name="T18" fmla="*/ 264 h 2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7" h="264">
                  <a:moveTo>
                    <a:pt x="375" y="47"/>
                  </a:moveTo>
                  <a:cubicBezTo>
                    <a:pt x="456" y="94"/>
                    <a:pt x="457" y="170"/>
                    <a:pt x="376" y="217"/>
                  </a:cubicBezTo>
                  <a:cubicBezTo>
                    <a:pt x="295" y="264"/>
                    <a:pt x="163" y="264"/>
                    <a:pt x="82" y="217"/>
                  </a:cubicBezTo>
                  <a:cubicBezTo>
                    <a:pt x="0" y="170"/>
                    <a:pt x="0" y="94"/>
                    <a:pt x="81" y="47"/>
                  </a:cubicBezTo>
                  <a:cubicBezTo>
                    <a:pt x="162" y="0"/>
                    <a:pt x="293" y="0"/>
                    <a:pt x="375" y="47"/>
                  </a:cubicBezTo>
                </a:path>
              </a:pathLst>
            </a:custGeom>
            <a:solidFill>
              <a:srgbClr val="4A6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1540" name="Freeform 75"/>
            <p:cNvSpPr>
              <a:spLocks noChangeAspect="1" noEditPoints="1"/>
            </p:cNvSpPr>
            <p:nvPr/>
          </p:nvSpPr>
          <p:spPr bwMode="auto">
            <a:xfrm>
              <a:off x="3788" y="1751"/>
              <a:ext cx="39" cy="53"/>
            </a:xfrm>
            <a:custGeom>
              <a:avLst/>
              <a:gdLst>
                <a:gd name="T0" fmla="*/ 124 w 24"/>
                <a:gd name="T1" fmla="*/ 88 h 33"/>
                <a:gd name="T2" fmla="*/ 124 w 24"/>
                <a:gd name="T3" fmla="*/ 233 h 33"/>
                <a:gd name="T4" fmla="*/ 180 w 24"/>
                <a:gd name="T5" fmla="*/ 233 h 33"/>
                <a:gd name="T6" fmla="*/ 236 w 24"/>
                <a:gd name="T7" fmla="*/ 226 h 33"/>
                <a:gd name="T8" fmla="*/ 257 w 24"/>
                <a:gd name="T9" fmla="*/ 173 h 33"/>
                <a:gd name="T10" fmla="*/ 180 w 24"/>
                <a:gd name="T11" fmla="*/ 88 h 33"/>
                <a:gd name="T12" fmla="*/ 124 w 24"/>
                <a:gd name="T13" fmla="*/ 88 h 33"/>
                <a:gd name="T14" fmla="*/ 0 w 24"/>
                <a:gd name="T15" fmla="*/ 567 h 33"/>
                <a:gd name="T16" fmla="*/ 0 w 24"/>
                <a:gd name="T17" fmla="*/ 0 h 33"/>
                <a:gd name="T18" fmla="*/ 232 w 24"/>
                <a:gd name="T19" fmla="*/ 0 h 33"/>
                <a:gd name="T20" fmla="*/ 349 w 24"/>
                <a:gd name="T21" fmla="*/ 34 h 33"/>
                <a:gd name="T22" fmla="*/ 413 w 24"/>
                <a:gd name="T23" fmla="*/ 141 h 33"/>
                <a:gd name="T24" fmla="*/ 270 w 24"/>
                <a:gd name="T25" fmla="*/ 286 h 33"/>
                <a:gd name="T26" fmla="*/ 270 w 24"/>
                <a:gd name="T27" fmla="*/ 286 h 33"/>
                <a:gd name="T28" fmla="*/ 349 w 24"/>
                <a:gd name="T29" fmla="*/ 331 h 33"/>
                <a:gd name="T30" fmla="*/ 377 w 24"/>
                <a:gd name="T31" fmla="*/ 374 h 33"/>
                <a:gd name="T32" fmla="*/ 439 w 24"/>
                <a:gd name="T33" fmla="*/ 567 h 33"/>
                <a:gd name="T34" fmla="*/ 270 w 24"/>
                <a:gd name="T35" fmla="*/ 567 h 33"/>
                <a:gd name="T36" fmla="*/ 236 w 24"/>
                <a:gd name="T37" fmla="*/ 418 h 33"/>
                <a:gd name="T38" fmla="*/ 201 w 24"/>
                <a:gd name="T39" fmla="*/ 340 h 33"/>
                <a:gd name="T40" fmla="*/ 124 w 24"/>
                <a:gd name="T41" fmla="*/ 340 h 33"/>
                <a:gd name="T42" fmla="*/ 124 w 24"/>
                <a:gd name="T43" fmla="*/ 567 h 33"/>
                <a:gd name="T44" fmla="*/ 0 w 24"/>
                <a:gd name="T45" fmla="*/ 567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"/>
                <a:gd name="T70" fmla="*/ 0 h 33"/>
                <a:gd name="T71" fmla="*/ 24 w 24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" h="33">
                  <a:moveTo>
                    <a:pt x="7" y="5"/>
                  </a:moveTo>
                  <a:cubicBezTo>
                    <a:pt x="7" y="14"/>
                    <a:pt x="7" y="14"/>
                    <a:pt x="7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2" y="14"/>
                    <a:pt x="13" y="13"/>
                  </a:cubicBezTo>
                  <a:cubicBezTo>
                    <a:pt x="14" y="12"/>
                    <a:pt x="14" y="11"/>
                    <a:pt x="14" y="10"/>
                  </a:cubicBezTo>
                  <a:cubicBezTo>
                    <a:pt x="14" y="7"/>
                    <a:pt x="13" y="5"/>
                    <a:pt x="10" y="5"/>
                  </a:cubicBezTo>
                  <a:cubicBezTo>
                    <a:pt x="7" y="5"/>
                    <a:pt x="7" y="5"/>
                    <a:pt x="7" y="5"/>
                  </a:cubicBezTo>
                  <a:close/>
                  <a:moveTo>
                    <a:pt x="0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7" y="0"/>
                    <a:pt x="19" y="2"/>
                  </a:cubicBezTo>
                  <a:cubicBezTo>
                    <a:pt x="21" y="3"/>
                    <a:pt x="22" y="5"/>
                    <a:pt x="22" y="8"/>
                  </a:cubicBezTo>
                  <a:cubicBezTo>
                    <a:pt x="22" y="13"/>
                    <a:pt x="20" y="16"/>
                    <a:pt x="15" y="17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7" y="17"/>
                    <a:pt x="18" y="17"/>
                    <a:pt x="19" y="19"/>
                  </a:cubicBezTo>
                  <a:cubicBezTo>
                    <a:pt x="19" y="19"/>
                    <a:pt x="20" y="20"/>
                    <a:pt x="20" y="2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2" y="22"/>
                    <a:pt x="11" y="21"/>
                    <a:pt x="11" y="20"/>
                  </a:cubicBezTo>
                  <a:cubicBezTo>
                    <a:pt x="10" y="20"/>
                    <a:pt x="9" y="20"/>
                    <a:pt x="7" y="20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0" y="33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1541" name="Freeform 76"/>
            <p:cNvSpPr>
              <a:spLocks noChangeAspect="1" noEditPoints="1"/>
            </p:cNvSpPr>
            <p:nvPr/>
          </p:nvSpPr>
          <p:spPr bwMode="auto">
            <a:xfrm>
              <a:off x="3832" y="1749"/>
              <a:ext cx="47" cy="57"/>
            </a:xfrm>
            <a:custGeom>
              <a:avLst/>
              <a:gdLst>
                <a:gd name="T0" fmla="*/ 144 w 29"/>
                <a:gd name="T1" fmla="*/ 324 h 35"/>
                <a:gd name="T2" fmla="*/ 254 w 29"/>
                <a:gd name="T3" fmla="*/ 541 h 35"/>
                <a:gd name="T4" fmla="*/ 357 w 29"/>
                <a:gd name="T5" fmla="*/ 324 h 35"/>
                <a:gd name="T6" fmla="*/ 254 w 29"/>
                <a:gd name="T7" fmla="*/ 111 h 35"/>
                <a:gd name="T8" fmla="*/ 144 w 29"/>
                <a:gd name="T9" fmla="*/ 324 h 35"/>
                <a:gd name="T10" fmla="*/ 0 w 29"/>
                <a:gd name="T11" fmla="*/ 324 h 35"/>
                <a:gd name="T12" fmla="*/ 55 w 29"/>
                <a:gd name="T13" fmla="*/ 90 h 35"/>
                <a:gd name="T14" fmla="*/ 254 w 29"/>
                <a:gd name="T15" fmla="*/ 0 h 35"/>
                <a:gd name="T16" fmla="*/ 454 w 29"/>
                <a:gd name="T17" fmla="*/ 90 h 35"/>
                <a:gd name="T18" fmla="*/ 523 w 29"/>
                <a:gd name="T19" fmla="*/ 324 h 35"/>
                <a:gd name="T20" fmla="*/ 454 w 29"/>
                <a:gd name="T21" fmla="*/ 562 h 35"/>
                <a:gd name="T22" fmla="*/ 254 w 29"/>
                <a:gd name="T23" fmla="*/ 653 h 35"/>
                <a:gd name="T24" fmla="*/ 55 w 29"/>
                <a:gd name="T25" fmla="*/ 541 h 35"/>
                <a:gd name="T26" fmla="*/ 0 w 29"/>
                <a:gd name="T27" fmla="*/ 324 h 3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9"/>
                <a:gd name="T43" fmla="*/ 0 h 35"/>
                <a:gd name="T44" fmla="*/ 29 w 29"/>
                <a:gd name="T45" fmla="*/ 35 h 3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9" h="35">
                  <a:moveTo>
                    <a:pt x="8" y="17"/>
                  </a:moveTo>
                  <a:cubicBezTo>
                    <a:pt x="8" y="25"/>
                    <a:pt x="10" y="29"/>
                    <a:pt x="14" y="29"/>
                  </a:cubicBezTo>
                  <a:cubicBezTo>
                    <a:pt x="18" y="29"/>
                    <a:pt x="20" y="25"/>
                    <a:pt x="20" y="17"/>
                  </a:cubicBezTo>
                  <a:cubicBezTo>
                    <a:pt x="20" y="10"/>
                    <a:pt x="18" y="6"/>
                    <a:pt x="14" y="6"/>
                  </a:cubicBezTo>
                  <a:cubicBezTo>
                    <a:pt x="10" y="6"/>
                    <a:pt x="8" y="10"/>
                    <a:pt x="8" y="17"/>
                  </a:cubicBezTo>
                  <a:close/>
                  <a:moveTo>
                    <a:pt x="0" y="17"/>
                  </a:moveTo>
                  <a:cubicBezTo>
                    <a:pt x="0" y="12"/>
                    <a:pt x="1" y="8"/>
                    <a:pt x="3" y="5"/>
                  </a:cubicBezTo>
                  <a:cubicBezTo>
                    <a:pt x="6" y="2"/>
                    <a:pt x="10" y="0"/>
                    <a:pt x="14" y="0"/>
                  </a:cubicBezTo>
                  <a:cubicBezTo>
                    <a:pt x="19" y="0"/>
                    <a:pt x="23" y="2"/>
                    <a:pt x="25" y="5"/>
                  </a:cubicBezTo>
                  <a:cubicBezTo>
                    <a:pt x="27" y="8"/>
                    <a:pt x="29" y="12"/>
                    <a:pt x="29" y="17"/>
                  </a:cubicBezTo>
                  <a:cubicBezTo>
                    <a:pt x="29" y="22"/>
                    <a:pt x="27" y="26"/>
                    <a:pt x="25" y="30"/>
                  </a:cubicBezTo>
                  <a:cubicBezTo>
                    <a:pt x="23" y="33"/>
                    <a:pt x="19" y="35"/>
                    <a:pt x="14" y="35"/>
                  </a:cubicBezTo>
                  <a:cubicBezTo>
                    <a:pt x="10" y="35"/>
                    <a:pt x="6" y="33"/>
                    <a:pt x="3" y="29"/>
                  </a:cubicBezTo>
                  <a:cubicBezTo>
                    <a:pt x="1" y="26"/>
                    <a:pt x="0" y="22"/>
                    <a:pt x="0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1542" name="Freeform 77"/>
            <p:cNvSpPr>
              <a:spLocks noChangeAspect="1"/>
            </p:cNvSpPr>
            <p:nvPr/>
          </p:nvSpPr>
          <p:spPr bwMode="auto">
            <a:xfrm>
              <a:off x="3888" y="1751"/>
              <a:ext cx="39" cy="55"/>
            </a:xfrm>
            <a:custGeom>
              <a:avLst/>
              <a:gdLst>
                <a:gd name="T0" fmla="*/ 0 w 24"/>
                <a:gd name="T1" fmla="*/ 377 h 34"/>
                <a:gd name="T2" fmla="*/ 0 w 24"/>
                <a:gd name="T3" fmla="*/ 0 h 34"/>
                <a:gd name="T4" fmla="*/ 124 w 24"/>
                <a:gd name="T5" fmla="*/ 0 h 34"/>
                <a:gd name="T6" fmla="*/ 124 w 24"/>
                <a:gd name="T7" fmla="*/ 398 h 34"/>
                <a:gd name="T8" fmla="*/ 232 w 24"/>
                <a:gd name="T9" fmla="*/ 500 h 34"/>
                <a:gd name="T10" fmla="*/ 293 w 24"/>
                <a:gd name="T11" fmla="*/ 398 h 34"/>
                <a:gd name="T12" fmla="*/ 293 w 24"/>
                <a:gd name="T13" fmla="*/ 0 h 34"/>
                <a:gd name="T14" fmla="*/ 439 w 24"/>
                <a:gd name="T15" fmla="*/ 0 h 34"/>
                <a:gd name="T16" fmla="*/ 439 w 24"/>
                <a:gd name="T17" fmla="*/ 377 h 34"/>
                <a:gd name="T18" fmla="*/ 383 w 24"/>
                <a:gd name="T19" fmla="*/ 542 h 34"/>
                <a:gd name="T20" fmla="*/ 232 w 24"/>
                <a:gd name="T21" fmla="*/ 610 h 34"/>
                <a:gd name="T22" fmla="*/ 55 w 24"/>
                <a:gd name="T23" fmla="*/ 542 h 34"/>
                <a:gd name="T24" fmla="*/ 0 w 24"/>
                <a:gd name="T25" fmla="*/ 377 h 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"/>
                <a:gd name="T40" fmla="*/ 0 h 34"/>
                <a:gd name="T41" fmla="*/ 24 w 24"/>
                <a:gd name="T42" fmla="*/ 34 h 3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" h="34">
                  <a:moveTo>
                    <a:pt x="0" y="2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6"/>
                    <a:pt x="9" y="28"/>
                    <a:pt x="12" y="28"/>
                  </a:cubicBezTo>
                  <a:cubicBezTo>
                    <a:pt x="15" y="28"/>
                    <a:pt x="16" y="26"/>
                    <a:pt x="16" y="22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5"/>
                    <a:pt x="23" y="28"/>
                    <a:pt x="21" y="30"/>
                  </a:cubicBezTo>
                  <a:cubicBezTo>
                    <a:pt x="19" y="33"/>
                    <a:pt x="16" y="34"/>
                    <a:pt x="12" y="34"/>
                  </a:cubicBezTo>
                  <a:cubicBezTo>
                    <a:pt x="8" y="34"/>
                    <a:pt x="5" y="33"/>
                    <a:pt x="3" y="30"/>
                  </a:cubicBezTo>
                  <a:cubicBezTo>
                    <a:pt x="1" y="28"/>
                    <a:pt x="0" y="25"/>
                    <a:pt x="0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1543" name="Freeform 78"/>
            <p:cNvSpPr>
              <a:spLocks noChangeAspect="1"/>
            </p:cNvSpPr>
            <p:nvPr/>
          </p:nvSpPr>
          <p:spPr bwMode="auto">
            <a:xfrm>
              <a:off x="3933" y="1751"/>
              <a:ext cx="36" cy="53"/>
            </a:xfrm>
            <a:custGeom>
              <a:avLst/>
              <a:gdLst>
                <a:gd name="T0" fmla="*/ 12 w 36"/>
                <a:gd name="T1" fmla="*/ 53 h 53"/>
                <a:gd name="T2" fmla="*/ 12 w 36"/>
                <a:gd name="T3" fmla="*/ 9 h 53"/>
                <a:gd name="T4" fmla="*/ 0 w 36"/>
                <a:gd name="T5" fmla="*/ 9 h 53"/>
                <a:gd name="T6" fmla="*/ 0 w 36"/>
                <a:gd name="T7" fmla="*/ 0 h 53"/>
                <a:gd name="T8" fmla="*/ 36 w 36"/>
                <a:gd name="T9" fmla="*/ 0 h 53"/>
                <a:gd name="T10" fmla="*/ 36 w 36"/>
                <a:gd name="T11" fmla="*/ 9 h 53"/>
                <a:gd name="T12" fmla="*/ 25 w 36"/>
                <a:gd name="T13" fmla="*/ 9 h 53"/>
                <a:gd name="T14" fmla="*/ 25 w 36"/>
                <a:gd name="T15" fmla="*/ 53 h 53"/>
                <a:gd name="T16" fmla="*/ 12 w 36"/>
                <a:gd name="T17" fmla="*/ 53 h 53"/>
                <a:gd name="T18" fmla="*/ 12 w 36"/>
                <a:gd name="T19" fmla="*/ 53 h 5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6"/>
                <a:gd name="T31" fmla="*/ 0 h 53"/>
                <a:gd name="T32" fmla="*/ 36 w 36"/>
                <a:gd name="T33" fmla="*/ 53 h 5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6" h="53">
                  <a:moveTo>
                    <a:pt x="12" y="53"/>
                  </a:moveTo>
                  <a:lnTo>
                    <a:pt x="12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9"/>
                  </a:lnTo>
                  <a:lnTo>
                    <a:pt x="25" y="9"/>
                  </a:lnTo>
                  <a:lnTo>
                    <a:pt x="25" y="53"/>
                  </a:lnTo>
                  <a:lnTo>
                    <a:pt x="12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1544" name="Freeform 79"/>
            <p:cNvSpPr>
              <a:spLocks noChangeAspect="1"/>
            </p:cNvSpPr>
            <p:nvPr/>
          </p:nvSpPr>
          <p:spPr bwMode="auto">
            <a:xfrm>
              <a:off x="3976" y="1751"/>
              <a:ext cx="32" cy="53"/>
            </a:xfrm>
            <a:custGeom>
              <a:avLst/>
              <a:gdLst>
                <a:gd name="T0" fmla="*/ 0 w 32"/>
                <a:gd name="T1" fmla="*/ 53 h 53"/>
                <a:gd name="T2" fmla="*/ 0 w 32"/>
                <a:gd name="T3" fmla="*/ 0 h 53"/>
                <a:gd name="T4" fmla="*/ 32 w 32"/>
                <a:gd name="T5" fmla="*/ 0 h 53"/>
                <a:gd name="T6" fmla="*/ 32 w 32"/>
                <a:gd name="T7" fmla="*/ 9 h 53"/>
                <a:gd name="T8" fmla="*/ 13 w 32"/>
                <a:gd name="T9" fmla="*/ 9 h 53"/>
                <a:gd name="T10" fmla="*/ 13 w 32"/>
                <a:gd name="T11" fmla="*/ 21 h 53"/>
                <a:gd name="T12" fmla="*/ 31 w 32"/>
                <a:gd name="T13" fmla="*/ 21 h 53"/>
                <a:gd name="T14" fmla="*/ 31 w 32"/>
                <a:gd name="T15" fmla="*/ 31 h 53"/>
                <a:gd name="T16" fmla="*/ 13 w 32"/>
                <a:gd name="T17" fmla="*/ 31 h 53"/>
                <a:gd name="T18" fmla="*/ 13 w 32"/>
                <a:gd name="T19" fmla="*/ 44 h 53"/>
                <a:gd name="T20" fmla="*/ 32 w 32"/>
                <a:gd name="T21" fmla="*/ 44 h 53"/>
                <a:gd name="T22" fmla="*/ 32 w 32"/>
                <a:gd name="T23" fmla="*/ 53 h 53"/>
                <a:gd name="T24" fmla="*/ 0 w 32"/>
                <a:gd name="T25" fmla="*/ 53 h 53"/>
                <a:gd name="T26" fmla="*/ 0 w 32"/>
                <a:gd name="T27" fmla="*/ 53 h 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2"/>
                <a:gd name="T43" fmla="*/ 0 h 53"/>
                <a:gd name="T44" fmla="*/ 32 w 32"/>
                <a:gd name="T45" fmla="*/ 53 h 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2" h="53">
                  <a:moveTo>
                    <a:pt x="0" y="53"/>
                  </a:moveTo>
                  <a:lnTo>
                    <a:pt x="0" y="0"/>
                  </a:lnTo>
                  <a:lnTo>
                    <a:pt x="32" y="0"/>
                  </a:lnTo>
                  <a:lnTo>
                    <a:pt x="32" y="9"/>
                  </a:lnTo>
                  <a:lnTo>
                    <a:pt x="13" y="9"/>
                  </a:lnTo>
                  <a:lnTo>
                    <a:pt x="13" y="21"/>
                  </a:lnTo>
                  <a:lnTo>
                    <a:pt x="31" y="21"/>
                  </a:lnTo>
                  <a:lnTo>
                    <a:pt x="31" y="31"/>
                  </a:lnTo>
                  <a:lnTo>
                    <a:pt x="13" y="31"/>
                  </a:lnTo>
                  <a:lnTo>
                    <a:pt x="13" y="44"/>
                  </a:lnTo>
                  <a:lnTo>
                    <a:pt x="32" y="44"/>
                  </a:lnTo>
                  <a:lnTo>
                    <a:pt x="32" y="5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1545" name="Freeform 80"/>
            <p:cNvSpPr>
              <a:spLocks noChangeAspect="1" noEditPoints="1"/>
            </p:cNvSpPr>
            <p:nvPr/>
          </p:nvSpPr>
          <p:spPr bwMode="auto">
            <a:xfrm>
              <a:off x="4017" y="1751"/>
              <a:ext cx="39" cy="53"/>
            </a:xfrm>
            <a:custGeom>
              <a:avLst/>
              <a:gdLst>
                <a:gd name="T0" fmla="*/ 145 w 24"/>
                <a:gd name="T1" fmla="*/ 88 h 33"/>
                <a:gd name="T2" fmla="*/ 145 w 24"/>
                <a:gd name="T3" fmla="*/ 233 h 33"/>
                <a:gd name="T4" fmla="*/ 180 w 24"/>
                <a:gd name="T5" fmla="*/ 233 h 33"/>
                <a:gd name="T6" fmla="*/ 236 w 24"/>
                <a:gd name="T7" fmla="*/ 226 h 33"/>
                <a:gd name="T8" fmla="*/ 270 w 24"/>
                <a:gd name="T9" fmla="*/ 173 h 33"/>
                <a:gd name="T10" fmla="*/ 180 w 24"/>
                <a:gd name="T11" fmla="*/ 88 h 33"/>
                <a:gd name="T12" fmla="*/ 145 w 24"/>
                <a:gd name="T13" fmla="*/ 88 h 33"/>
                <a:gd name="T14" fmla="*/ 0 w 24"/>
                <a:gd name="T15" fmla="*/ 567 h 33"/>
                <a:gd name="T16" fmla="*/ 0 w 24"/>
                <a:gd name="T17" fmla="*/ 0 h 33"/>
                <a:gd name="T18" fmla="*/ 232 w 24"/>
                <a:gd name="T19" fmla="*/ 0 h 33"/>
                <a:gd name="T20" fmla="*/ 377 w 24"/>
                <a:gd name="T21" fmla="*/ 34 h 33"/>
                <a:gd name="T22" fmla="*/ 418 w 24"/>
                <a:gd name="T23" fmla="*/ 141 h 33"/>
                <a:gd name="T24" fmla="*/ 293 w 24"/>
                <a:gd name="T25" fmla="*/ 286 h 33"/>
                <a:gd name="T26" fmla="*/ 293 w 24"/>
                <a:gd name="T27" fmla="*/ 286 h 33"/>
                <a:gd name="T28" fmla="*/ 349 w 24"/>
                <a:gd name="T29" fmla="*/ 331 h 33"/>
                <a:gd name="T30" fmla="*/ 383 w 24"/>
                <a:gd name="T31" fmla="*/ 374 h 33"/>
                <a:gd name="T32" fmla="*/ 439 w 24"/>
                <a:gd name="T33" fmla="*/ 567 h 33"/>
                <a:gd name="T34" fmla="*/ 293 w 24"/>
                <a:gd name="T35" fmla="*/ 567 h 33"/>
                <a:gd name="T36" fmla="*/ 236 w 24"/>
                <a:gd name="T37" fmla="*/ 418 h 33"/>
                <a:gd name="T38" fmla="*/ 201 w 24"/>
                <a:gd name="T39" fmla="*/ 340 h 33"/>
                <a:gd name="T40" fmla="*/ 145 w 24"/>
                <a:gd name="T41" fmla="*/ 340 h 33"/>
                <a:gd name="T42" fmla="*/ 145 w 24"/>
                <a:gd name="T43" fmla="*/ 567 h 33"/>
                <a:gd name="T44" fmla="*/ 0 w 24"/>
                <a:gd name="T45" fmla="*/ 567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"/>
                <a:gd name="T70" fmla="*/ 0 h 33"/>
                <a:gd name="T71" fmla="*/ 24 w 24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" h="33">
                  <a:moveTo>
                    <a:pt x="8" y="5"/>
                  </a:moveTo>
                  <a:cubicBezTo>
                    <a:pt x="8" y="14"/>
                    <a:pt x="8" y="14"/>
                    <a:pt x="8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3" y="14"/>
                    <a:pt x="13" y="13"/>
                  </a:cubicBezTo>
                  <a:cubicBezTo>
                    <a:pt x="14" y="12"/>
                    <a:pt x="15" y="11"/>
                    <a:pt x="15" y="10"/>
                  </a:cubicBezTo>
                  <a:cubicBezTo>
                    <a:pt x="15" y="7"/>
                    <a:pt x="13" y="5"/>
                    <a:pt x="10" y="5"/>
                  </a:cubicBezTo>
                  <a:cubicBezTo>
                    <a:pt x="8" y="5"/>
                    <a:pt x="8" y="5"/>
                    <a:pt x="8" y="5"/>
                  </a:cubicBezTo>
                  <a:close/>
                  <a:moveTo>
                    <a:pt x="0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8" y="0"/>
                    <a:pt x="20" y="2"/>
                  </a:cubicBezTo>
                  <a:cubicBezTo>
                    <a:pt x="22" y="3"/>
                    <a:pt x="23" y="5"/>
                    <a:pt x="23" y="8"/>
                  </a:cubicBezTo>
                  <a:cubicBezTo>
                    <a:pt x="23" y="13"/>
                    <a:pt x="20" y="16"/>
                    <a:pt x="16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7" y="17"/>
                    <a:pt x="18" y="17"/>
                    <a:pt x="19" y="19"/>
                  </a:cubicBezTo>
                  <a:cubicBezTo>
                    <a:pt x="20" y="19"/>
                    <a:pt x="20" y="20"/>
                    <a:pt x="21" y="2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2"/>
                    <a:pt x="12" y="21"/>
                    <a:pt x="11" y="20"/>
                  </a:cubicBezTo>
                  <a:cubicBezTo>
                    <a:pt x="11" y="20"/>
                    <a:pt x="10" y="20"/>
                    <a:pt x="8" y="20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0" y="33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1546" name="Freeform 81"/>
            <p:cNvSpPr>
              <a:spLocks noChangeAspect="1"/>
            </p:cNvSpPr>
            <p:nvPr/>
          </p:nvSpPr>
          <p:spPr bwMode="auto">
            <a:xfrm>
              <a:off x="3884" y="1409"/>
              <a:ext cx="265" cy="98"/>
            </a:xfrm>
            <a:custGeom>
              <a:avLst/>
              <a:gdLst>
                <a:gd name="T0" fmla="*/ 573 w 162"/>
                <a:gd name="T1" fmla="*/ 1011 h 60"/>
                <a:gd name="T2" fmla="*/ 551 w 162"/>
                <a:gd name="T3" fmla="*/ 990 h 60"/>
                <a:gd name="T4" fmla="*/ 0 w 162"/>
                <a:gd name="T5" fmla="*/ 662 h 60"/>
                <a:gd name="T6" fmla="*/ 425 w 162"/>
                <a:gd name="T7" fmla="*/ 418 h 60"/>
                <a:gd name="T8" fmla="*/ 993 w 162"/>
                <a:gd name="T9" fmla="*/ 755 h 60"/>
                <a:gd name="T10" fmla="*/ 1418 w 162"/>
                <a:gd name="T11" fmla="*/ 720 h 60"/>
                <a:gd name="T12" fmla="*/ 2141 w 162"/>
                <a:gd name="T13" fmla="*/ 302 h 60"/>
                <a:gd name="T14" fmla="*/ 1348 w 162"/>
                <a:gd name="T15" fmla="*/ 302 h 60"/>
                <a:gd name="T16" fmla="*/ 1348 w 162"/>
                <a:gd name="T17" fmla="*/ 0 h 60"/>
                <a:gd name="T18" fmla="*/ 3098 w 162"/>
                <a:gd name="T19" fmla="*/ 0 h 60"/>
                <a:gd name="T20" fmla="*/ 3098 w 162"/>
                <a:gd name="T21" fmla="*/ 1011 h 60"/>
                <a:gd name="T22" fmla="*/ 2589 w 162"/>
                <a:gd name="T23" fmla="*/ 1011 h 60"/>
                <a:gd name="T24" fmla="*/ 2567 w 162"/>
                <a:gd name="T25" fmla="*/ 549 h 60"/>
                <a:gd name="T26" fmla="*/ 1860 w 162"/>
                <a:gd name="T27" fmla="*/ 969 h 60"/>
                <a:gd name="T28" fmla="*/ 1148 w 162"/>
                <a:gd name="T29" fmla="*/ 1137 h 60"/>
                <a:gd name="T30" fmla="*/ 573 w 162"/>
                <a:gd name="T31" fmla="*/ 1011 h 60"/>
                <a:gd name="T32" fmla="*/ 573 w 162"/>
                <a:gd name="T33" fmla="*/ 1011 h 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2"/>
                <a:gd name="T52" fmla="*/ 0 h 60"/>
                <a:gd name="T53" fmla="*/ 162 w 162"/>
                <a:gd name="T54" fmla="*/ 60 h 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2" h="60">
                  <a:moveTo>
                    <a:pt x="30" y="53"/>
                  </a:moveTo>
                  <a:cubicBezTo>
                    <a:pt x="30" y="53"/>
                    <a:pt x="29" y="52"/>
                    <a:pt x="29" y="52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58" y="43"/>
                    <a:pt x="66" y="42"/>
                    <a:pt x="74" y="38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53"/>
                    <a:pt x="162" y="53"/>
                    <a:pt x="162" y="53"/>
                  </a:cubicBezTo>
                  <a:cubicBezTo>
                    <a:pt x="135" y="53"/>
                    <a:pt x="135" y="53"/>
                    <a:pt x="135" y="53"/>
                  </a:cubicBezTo>
                  <a:cubicBezTo>
                    <a:pt x="134" y="29"/>
                    <a:pt x="134" y="29"/>
                    <a:pt x="134" y="2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83" y="59"/>
                    <a:pt x="69" y="60"/>
                    <a:pt x="60" y="60"/>
                  </a:cubicBezTo>
                  <a:cubicBezTo>
                    <a:pt x="44" y="60"/>
                    <a:pt x="33" y="54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1547" name="Freeform 82"/>
            <p:cNvSpPr>
              <a:spLocks noChangeAspect="1"/>
            </p:cNvSpPr>
            <p:nvPr/>
          </p:nvSpPr>
          <p:spPr bwMode="auto">
            <a:xfrm>
              <a:off x="3703" y="1406"/>
              <a:ext cx="171" cy="152"/>
            </a:xfrm>
            <a:custGeom>
              <a:avLst/>
              <a:gdLst>
                <a:gd name="T0" fmla="*/ 730 w 105"/>
                <a:gd name="T1" fmla="*/ 1528 h 93"/>
                <a:gd name="T2" fmla="*/ 1278 w 105"/>
                <a:gd name="T3" fmla="*/ 1200 h 93"/>
                <a:gd name="T4" fmla="*/ 1223 w 105"/>
                <a:gd name="T5" fmla="*/ 956 h 93"/>
                <a:gd name="T6" fmla="*/ 528 w 105"/>
                <a:gd name="T7" fmla="*/ 551 h 93"/>
                <a:gd name="T8" fmla="*/ 528 w 105"/>
                <a:gd name="T9" fmla="*/ 1012 h 93"/>
                <a:gd name="T10" fmla="*/ 0 w 105"/>
                <a:gd name="T11" fmla="*/ 1012 h 93"/>
                <a:gd name="T12" fmla="*/ 0 w 105"/>
                <a:gd name="T13" fmla="*/ 0 h 93"/>
                <a:gd name="T14" fmla="*/ 1717 w 105"/>
                <a:gd name="T15" fmla="*/ 0 h 93"/>
                <a:gd name="T16" fmla="*/ 1717 w 105"/>
                <a:gd name="T17" fmla="*/ 294 h 93"/>
                <a:gd name="T18" fmla="*/ 928 w 105"/>
                <a:gd name="T19" fmla="*/ 294 h 93"/>
                <a:gd name="T20" fmla="*/ 1637 w 105"/>
                <a:gd name="T21" fmla="*/ 700 h 93"/>
                <a:gd name="T22" fmla="*/ 1958 w 105"/>
                <a:gd name="T23" fmla="*/ 1106 h 93"/>
                <a:gd name="T24" fmla="*/ 1692 w 105"/>
                <a:gd name="T25" fmla="*/ 1450 h 93"/>
                <a:gd name="T26" fmla="*/ 1153 w 105"/>
                <a:gd name="T27" fmla="*/ 1768 h 93"/>
                <a:gd name="T28" fmla="*/ 730 w 105"/>
                <a:gd name="T29" fmla="*/ 1528 h 93"/>
                <a:gd name="T30" fmla="*/ 730 w 105"/>
                <a:gd name="T31" fmla="*/ 1528 h 9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3"/>
                <a:gd name="T50" fmla="*/ 105 w 105"/>
                <a:gd name="T51" fmla="*/ 93 h 9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3">
                  <a:moveTo>
                    <a:pt x="39" y="80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75" y="60"/>
                    <a:pt x="74" y="55"/>
                    <a:pt x="66" y="50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2" y="15"/>
                    <a:pt x="92" y="15"/>
                    <a:pt x="92" y="15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88" y="37"/>
                    <a:pt x="88" y="37"/>
                    <a:pt x="88" y="37"/>
                  </a:cubicBezTo>
                  <a:cubicBezTo>
                    <a:pt x="102" y="45"/>
                    <a:pt x="105" y="53"/>
                    <a:pt x="105" y="58"/>
                  </a:cubicBezTo>
                  <a:cubicBezTo>
                    <a:pt x="104" y="68"/>
                    <a:pt x="94" y="75"/>
                    <a:pt x="91" y="76"/>
                  </a:cubicBezTo>
                  <a:cubicBezTo>
                    <a:pt x="62" y="93"/>
                    <a:pt x="62" y="93"/>
                    <a:pt x="62" y="93"/>
                  </a:cubicBezTo>
                  <a:cubicBezTo>
                    <a:pt x="39" y="80"/>
                    <a:pt x="39" y="80"/>
                    <a:pt x="39" y="80"/>
                  </a:cubicBezTo>
                  <a:cubicBezTo>
                    <a:pt x="39" y="80"/>
                    <a:pt x="39" y="80"/>
                    <a:pt x="39" y="80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1548" name="Freeform 83"/>
            <p:cNvSpPr>
              <a:spLocks noChangeAspect="1"/>
            </p:cNvSpPr>
            <p:nvPr/>
          </p:nvSpPr>
          <p:spPr bwMode="auto">
            <a:xfrm>
              <a:off x="3698" y="1564"/>
              <a:ext cx="265" cy="98"/>
            </a:xfrm>
            <a:custGeom>
              <a:avLst/>
              <a:gdLst>
                <a:gd name="T0" fmla="*/ 2526 w 162"/>
                <a:gd name="T1" fmla="*/ 149 h 60"/>
                <a:gd name="T2" fmla="*/ 3098 w 162"/>
                <a:gd name="T3" fmla="*/ 475 h 60"/>
                <a:gd name="T4" fmla="*/ 2657 w 162"/>
                <a:gd name="T5" fmla="*/ 720 h 60"/>
                <a:gd name="T6" fmla="*/ 2084 w 162"/>
                <a:gd name="T7" fmla="*/ 397 h 60"/>
                <a:gd name="T8" fmla="*/ 1688 w 162"/>
                <a:gd name="T9" fmla="*/ 441 h 60"/>
                <a:gd name="T10" fmla="*/ 959 w 162"/>
                <a:gd name="T11" fmla="*/ 862 h 60"/>
                <a:gd name="T12" fmla="*/ 1755 w 162"/>
                <a:gd name="T13" fmla="*/ 862 h 60"/>
                <a:gd name="T14" fmla="*/ 1755 w 162"/>
                <a:gd name="T15" fmla="*/ 1137 h 60"/>
                <a:gd name="T16" fmla="*/ 0 w 162"/>
                <a:gd name="T17" fmla="*/ 1137 h 60"/>
                <a:gd name="T18" fmla="*/ 0 w 162"/>
                <a:gd name="T19" fmla="*/ 126 h 60"/>
                <a:gd name="T20" fmla="*/ 517 w 162"/>
                <a:gd name="T21" fmla="*/ 126 h 60"/>
                <a:gd name="T22" fmla="*/ 517 w 162"/>
                <a:gd name="T23" fmla="*/ 593 h 60"/>
                <a:gd name="T24" fmla="*/ 1238 w 162"/>
                <a:gd name="T25" fmla="*/ 185 h 60"/>
                <a:gd name="T26" fmla="*/ 1935 w 162"/>
                <a:gd name="T27" fmla="*/ 0 h 60"/>
                <a:gd name="T28" fmla="*/ 2526 w 162"/>
                <a:gd name="T29" fmla="*/ 149 h 60"/>
                <a:gd name="T30" fmla="*/ 2526 w 162"/>
                <a:gd name="T31" fmla="*/ 149 h 6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2"/>
                <a:gd name="T49" fmla="*/ 0 h 60"/>
                <a:gd name="T50" fmla="*/ 162 w 162"/>
                <a:gd name="T51" fmla="*/ 60 h 6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2" h="60">
                  <a:moveTo>
                    <a:pt x="132" y="8"/>
                  </a:moveTo>
                  <a:cubicBezTo>
                    <a:pt x="162" y="25"/>
                    <a:pt x="162" y="25"/>
                    <a:pt x="162" y="25"/>
                  </a:cubicBezTo>
                  <a:cubicBezTo>
                    <a:pt x="139" y="38"/>
                    <a:pt x="139" y="38"/>
                    <a:pt x="139" y="38"/>
                  </a:cubicBezTo>
                  <a:cubicBezTo>
                    <a:pt x="109" y="21"/>
                    <a:pt x="109" y="21"/>
                    <a:pt x="109" y="21"/>
                  </a:cubicBezTo>
                  <a:cubicBezTo>
                    <a:pt x="103" y="17"/>
                    <a:pt x="96" y="18"/>
                    <a:pt x="88" y="23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60"/>
                    <a:pt x="92" y="60"/>
                    <a:pt x="92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9" y="2"/>
                    <a:pt x="92" y="0"/>
                    <a:pt x="101" y="0"/>
                  </a:cubicBezTo>
                  <a:cubicBezTo>
                    <a:pt x="118" y="0"/>
                    <a:pt x="129" y="6"/>
                    <a:pt x="132" y="8"/>
                  </a:cubicBezTo>
                  <a:cubicBezTo>
                    <a:pt x="132" y="8"/>
                    <a:pt x="132" y="8"/>
                    <a:pt x="132" y="8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1549" name="Freeform 84"/>
            <p:cNvSpPr>
              <a:spLocks noChangeAspect="1"/>
            </p:cNvSpPr>
            <p:nvPr/>
          </p:nvSpPr>
          <p:spPr bwMode="auto">
            <a:xfrm>
              <a:off x="3972" y="1514"/>
              <a:ext cx="170" cy="153"/>
            </a:xfrm>
            <a:custGeom>
              <a:avLst/>
              <a:gdLst>
                <a:gd name="T0" fmla="*/ 1983 w 104"/>
                <a:gd name="T1" fmla="*/ 747 h 94"/>
                <a:gd name="T2" fmla="*/ 1983 w 104"/>
                <a:gd name="T3" fmla="*/ 1746 h 94"/>
                <a:gd name="T4" fmla="*/ 245 w 104"/>
                <a:gd name="T5" fmla="*/ 1746 h 94"/>
                <a:gd name="T6" fmla="*/ 235 w 104"/>
                <a:gd name="T7" fmla="*/ 1455 h 94"/>
                <a:gd name="T8" fmla="*/ 1027 w 104"/>
                <a:gd name="T9" fmla="*/ 1455 h 94"/>
                <a:gd name="T10" fmla="*/ 304 w 104"/>
                <a:gd name="T11" fmla="*/ 1038 h 94"/>
                <a:gd name="T12" fmla="*/ 0 w 104"/>
                <a:gd name="T13" fmla="*/ 651 h 94"/>
                <a:gd name="T14" fmla="*/ 245 w 104"/>
                <a:gd name="T15" fmla="*/ 324 h 94"/>
                <a:gd name="T16" fmla="*/ 812 w 104"/>
                <a:gd name="T17" fmla="*/ 0 h 94"/>
                <a:gd name="T18" fmla="*/ 1237 w 104"/>
                <a:gd name="T19" fmla="*/ 238 h 94"/>
                <a:gd name="T20" fmla="*/ 687 w 104"/>
                <a:gd name="T21" fmla="*/ 562 h 94"/>
                <a:gd name="T22" fmla="*/ 750 w 104"/>
                <a:gd name="T23" fmla="*/ 802 h 94"/>
                <a:gd name="T24" fmla="*/ 1473 w 104"/>
                <a:gd name="T25" fmla="*/ 1216 h 94"/>
                <a:gd name="T26" fmla="*/ 1473 w 104"/>
                <a:gd name="T27" fmla="*/ 747 h 94"/>
                <a:gd name="T28" fmla="*/ 1983 w 104"/>
                <a:gd name="T29" fmla="*/ 747 h 94"/>
                <a:gd name="T30" fmla="*/ 1983 w 104"/>
                <a:gd name="T31" fmla="*/ 747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"/>
                <a:gd name="T49" fmla="*/ 0 h 94"/>
                <a:gd name="T50" fmla="*/ 104 w 104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" h="94">
                  <a:moveTo>
                    <a:pt x="104" y="40"/>
                  </a:moveTo>
                  <a:cubicBezTo>
                    <a:pt x="104" y="94"/>
                    <a:pt x="104" y="94"/>
                    <a:pt x="104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2" y="78"/>
                    <a:pt x="12" y="78"/>
                    <a:pt x="12" y="78"/>
                  </a:cubicBezTo>
                  <a:cubicBezTo>
                    <a:pt x="54" y="78"/>
                    <a:pt x="54" y="78"/>
                    <a:pt x="54" y="78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3" y="48"/>
                    <a:pt x="0" y="40"/>
                    <a:pt x="0" y="35"/>
                  </a:cubicBezTo>
                  <a:cubicBezTo>
                    <a:pt x="0" y="25"/>
                    <a:pt x="11" y="18"/>
                    <a:pt x="13" y="1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0" y="34"/>
                    <a:pt x="31" y="38"/>
                    <a:pt x="39" y="43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104" y="40"/>
                    <a:pt x="104" y="40"/>
                    <a:pt x="104" y="40"/>
                  </a:cubicBezTo>
                  <a:cubicBezTo>
                    <a:pt x="104" y="40"/>
                    <a:pt x="104" y="40"/>
                    <a:pt x="104" y="40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1550" name="Freeform 85"/>
            <p:cNvSpPr>
              <a:spLocks noChangeAspect="1"/>
            </p:cNvSpPr>
            <p:nvPr/>
          </p:nvSpPr>
          <p:spPr bwMode="auto">
            <a:xfrm>
              <a:off x="3878" y="1402"/>
              <a:ext cx="264" cy="100"/>
            </a:xfrm>
            <a:custGeom>
              <a:avLst/>
              <a:gdLst>
                <a:gd name="T0" fmla="*/ 562 w 162"/>
                <a:gd name="T1" fmla="*/ 1033 h 61"/>
                <a:gd name="T2" fmla="*/ 562 w 162"/>
                <a:gd name="T3" fmla="*/ 1033 h 61"/>
                <a:gd name="T4" fmla="*/ 0 w 162"/>
                <a:gd name="T5" fmla="*/ 702 h 61"/>
                <a:gd name="T6" fmla="*/ 425 w 162"/>
                <a:gd name="T7" fmla="*/ 449 h 61"/>
                <a:gd name="T8" fmla="*/ 988 w 162"/>
                <a:gd name="T9" fmla="*/ 779 h 61"/>
                <a:gd name="T10" fmla="*/ 1388 w 162"/>
                <a:gd name="T11" fmla="*/ 736 h 61"/>
                <a:gd name="T12" fmla="*/ 2104 w 162"/>
                <a:gd name="T13" fmla="*/ 310 h 61"/>
                <a:gd name="T14" fmla="*/ 1312 w 162"/>
                <a:gd name="T15" fmla="*/ 310 h 61"/>
                <a:gd name="T16" fmla="*/ 1312 w 162"/>
                <a:gd name="T17" fmla="*/ 0 h 61"/>
                <a:gd name="T18" fmla="*/ 3033 w 162"/>
                <a:gd name="T19" fmla="*/ 0 h 61"/>
                <a:gd name="T20" fmla="*/ 3033 w 162"/>
                <a:gd name="T21" fmla="*/ 1054 h 61"/>
                <a:gd name="T22" fmla="*/ 2531 w 162"/>
                <a:gd name="T23" fmla="*/ 1054 h 61"/>
                <a:gd name="T24" fmla="*/ 2531 w 162"/>
                <a:gd name="T25" fmla="*/ 572 h 61"/>
                <a:gd name="T26" fmla="*/ 1814 w 162"/>
                <a:gd name="T27" fmla="*/ 995 h 61"/>
                <a:gd name="T28" fmla="*/ 1134 w 162"/>
                <a:gd name="T29" fmla="*/ 1185 h 61"/>
                <a:gd name="T30" fmla="*/ 562 w 162"/>
                <a:gd name="T31" fmla="*/ 1033 h 61"/>
                <a:gd name="T32" fmla="*/ 562 w 162"/>
                <a:gd name="T33" fmla="*/ 1033 h 6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2"/>
                <a:gd name="T52" fmla="*/ 0 h 61"/>
                <a:gd name="T53" fmla="*/ 162 w 162"/>
                <a:gd name="T54" fmla="*/ 61 h 6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2" h="61">
                  <a:moveTo>
                    <a:pt x="30" y="53"/>
                  </a:moveTo>
                  <a:cubicBezTo>
                    <a:pt x="30" y="53"/>
                    <a:pt x="30" y="53"/>
                    <a:pt x="30" y="53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53" y="40"/>
                    <a:pt x="53" y="40"/>
                    <a:pt x="53" y="40"/>
                  </a:cubicBezTo>
                  <a:cubicBezTo>
                    <a:pt x="59" y="43"/>
                    <a:pt x="66" y="43"/>
                    <a:pt x="74" y="38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54"/>
                    <a:pt x="162" y="54"/>
                    <a:pt x="162" y="54"/>
                  </a:cubicBezTo>
                  <a:cubicBezTo>
                    <a:pt x="135" y="54"/>
                    <a:pt x="135" y="54"/>
                    <a:pt x="135" y="54"/>
                  </a:cubicBezTo>
                  <a:cubicBezTo>
                    <a:pt x="135" y="29"/>
                    <a:pt x="135" y="29"/>
                    <a:pt x="135" y="2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83" y="59"/>
                    <a:pt x="70" y="61"/>
                    <a:pt x="61" y="61"/>
                  </a:cubicBezTo>
                  <a:cubicBezTo>
                    <a:pt x="44" y="60"/>
                    <a:pt x="33" y="55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1551" name="Freeform 86"/>
            <p:cNvSpPr>
              <a:spLocks noChangeAspect="1"/>
            </p:cNvSpPr>
            <p:nvPr/>
          </p:nvSpPr>
          <p:spPr bwMode="auto">
            <a:xfrm>
              <a:off x="3696" y="1399"/>
              <a:ext cx="172" cy="154"/>
            </a:xfrm>
            <a:custGeom>
              <a:avLst/>
              <a:gdLst>
                <a:gd name="T0" fmla="*/ 778 w 105"/>
                <a:gd name="T1" fmla="*/ 1569 h 94"/>
                <a:gd name="T2" fmla="*/ 1330 w 105"/>
                <a:gd name="T3" fmla="*/ 1219 h 94"/>
                <a:gd name="T4" fmla="*/ 1274 w 105"/>
                <a:gd name="T5" fmla="*/ 993 h 94"/>
                <a:gd name="T6" fmla="*/ 539 w 105"/>
                <a:gd name="T7" fmla="*/ 567 h 94"/>
                <a:gd name="T8" fmla="*/ 539 w 105"/>
                <a:gd name="T9" fmla="*/ 1027 h 94"/>
                <a:gd name="T10" fmla="*/ 21 w 105"/>
                <a:gd name="T11" fmla="*/ 1027 h 94"/>
                <a:gd name="T12" fmla="*/ 0 w 105"/>
                <a:gd name="T13" fmla="*/ 0 h 94"/>
                <a:gd name="T14" fmla="*/ 1779 w 105"/>
                <a:gd name="T15" fmla="*/ 0 h 94"/>
                <a:gd name="T16" fmla="*/ 1792 w 105"/>
                <a:gd name="T17" fmla="*/ 308 h 94"/>
                <a:gd name="T18" fmla="*/ 993 w 105"/>
                <a:gd name="T19" fmla="*/ 308 h 94"/>
                <a:gd name="T20" fmla="*/ 1723 w 105"/>
                <a:gd name="T21" fmla="*/ 736 h 94"/>
                <a:gd name="T22" fmla="*/ 2031 w 105"/>
                <a:gd name="T23" fmla="*/ 1144 h 94"/>
                <a:gd name="T24" fmla="*/ 1779 w 105"/>
                <a:gd name="T25" fmla="*/ 1481 h 94"/>
                <a:gd name="T26" fmla="*/ 1206 w 105"/>
                <a:gd name="T27" fmla="*/ 1817 h 94"/>
                <a:gd name="T28" fmla="*/ 778 w 105"/>
                <a:gd name="T29" fmla="*/ 1569 h 94"/>
                <a:gd name="T30" fmla="*/ 778 w 105"/>
                <a:gd name="T31" fmla="*/ 1569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4"/>
                <a:gd name="T50" fmla="*/ 105 w 105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4">
                  <a:moveTo>
                    <a:pt x="40" y="81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75" y="60"/>
                    <a:pt x="74" y="56"/>
                    <a:pt x="66" y="51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3" y="16"/>
                    <a:pt x="93" y="16"/>
                    <a:pt x="93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89" y="38"/>
                    <a:pt x="89" y="38"/>
                    <a:pt x="89" y="38"/>
                  </a:cubicBezTo>
                  <a:cubicBezTo>
                    <a:pt x="102" y="46"/>
                    <a:pt x="105" y="54"/>
                    <a:pt x="105" y="59"/>
                  </a:cubicBezTo>
                  <a:cubicBezTo>
                    <a:pt x="105" y="69"/>
                    <a:pt x="94" y="75"/>
                    <a:pt x="92" y="77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40" y="81"/>
                    <a:pt x="40" y="81"/>
                    <a:pt x="40" y="81"/>
                  </a:cubicBezTo>
                  <a:cubicBezTo>
                    <a:pt x="40" y="81"/>
                    <a:pt x="40" y="81"/>
                    <a:pt x="40" y="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1552" name="Freeform 87"/>
            <p:cNvSpPr>
              <a:spLocks noChangeAspect="1"/>
            </p:cNvSpPr>
            <p:nvPr/>
          </p:nvSpPr>
          <p:spPr bwMode="auto">
            <a:xfrm>
              <a:off x="3692" y="1558"/>
              <a:ext cx="264" cy="99"/>
            </a:xfrm>
            <a:custGeom>
              <a:avLst/>
              <a:gdLst>
                <a:gd name="T0" fmla="*/ 2467 w 162"/>
                <a:gd name="T1" fmla="*/ 144 h 61"/>
                <a:gd name="T2" fmla="*/ 3033 w 162"/>
                <a:gd name="T3" fmla="*/ 466 h 61"/>
                <a:gd name="T4" fmla="*/ 2624 w 162"/>
                <a:gd name="T5" fmla="*/ 701 h 61"/>
                <a:gd name="T6" fmla="*/ 2061 w 162"/>
                <a:gd name="T7" fmla="*/ 380 h 61"/>
                <a:gd name="T8" fmla="*/ 1644 w 162"/>
                <a:gd name="T9" fmla="*/ 414 h 61"/>
                <a:gd name="T10" fmla="*/ 929 w 162"/>
                <a:gd name="T11" fmla="*/ 821 h 61"/>
                <a:gd name="T12" fmla="*/ 1724 w 162"/>
                <a:gd name="T13" fmla="*/ 821 h 61"/>
                <a:gd name="T14" fmla="*/ 1724 w 162"/>
                <a:gd name="T15" fmla="*/ 1117 h 61"/>
                <a:gd name="T16" fmla="*/ 0 w 162"/>
                <a:gd name="T17" fmla="*/ 1117 h 61"/>
                <a:gd name="T18" fmla="*/ 0 w 162"/>
                <a:gd name="T19" fmla="*/ 123 h 61"/>
                <a:gd name="T20" fmla="*/ 507 w 162"/>
                <a:gd name="T21" fmla="*/ 123 h 61"/>
                <a:gd name="T22" fmla="*/ 528 w 162"/>
                <a:gd name="T23" fmla="*/ 583 h 61"/>
                <a:gd name="T24" fmla="*/ 1222 w 162"/>
                <a:gd name="T25" fmla="*/ 179 h 61"/>
                <a:gd name="T26" fmla="*/ 1897 w 162"/>
                <a:gd name="T27" fmla="*/ 0 h 61"/>
                <a:gd name="T28" fmla="*/ 2467 w 162"/>
                <a:gd name="T29" fmla="*/ 144 h 61"/>
                <a:gd name="T30" fmla="*/ 2467 w 162"/>
                <a:gd name="T31" fmla="*/ 144 h 6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2"/>
                <a:gd name="T49" fmla="*/ 0 h 61"/>
                <a:gd name="T50" fmla="*/ 162 w 162"/>
                <a:gd name="T51" fmla="*/ 61 h 6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2" h="61">
                  <a:moveTo>
                    <a:pt x="132" y="8"/>
                  </a:moveTo>
                  <a:cubicBezTo>
                    <a:pt x="162" y="25"/>
                    <a:pt x="162" y="25"/>
                    <a:pt x="162" y="25"/>
                  </a:cubicBezTo>
                  <a:cubicBezTo>
                    <a:pt x="140" y="38"/>
                    <a:pt x="140" y="38"/>
                    <a:pt x="140" y="38"/>
                  </a:cubicBezTo>
                  <a:cubicBezTo>
                    <a:pt x="110" y="21"/>
                    <a:pt x="110" y="21"/>
                    <a:pt x="110" y="21"/>
                  </a:cubicBezTo>
                  <a:cubicBezTo>
                    <a:pt x="104" y="18"/>
                    <a:pt x="96" y="18"/>
                    <a:pt x="88" y="23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61"/>
                    <a:pt x="92" y="61"/>
                    <a:pt x="92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9" y="2"/>
                    <a:pt x="93" y="0"/>
                    <a:pt x="101" y="0"/>
                  </a:cubicBezTo>
                  <a:cubicBezTo>
                    <a:pt x="118" y="1"/>
                    <a:pt x="130" y="7"/>
                    <a:pt x="132" y="8"/>
                  </a:cubicBezTo>
                  <a:cubicBezTo>
                    <a:pt x="132" y="8"/>
                    <a:pt x="132" y="8"/>
                    <a:pt x="132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1553" name="Freeform 88"/>
            <p:cNvSpPr>
              <a:spLocks noChangeAspect="1"/>
            </p:cNvSpPr>
            <p:nvPr/>
          </p:nvSpPr>
          <p:spPr bwMode="auto">
            <a:xfrm>
              <a:off x="3966" y="1507"/>
              <a:ext cx="171" cy="154"/>
            </a:xfrm>
            <a:custGeom>
              <a:avLst/>
              <a:gdLst>
                <a:gd name="T0" fmla="*/ 1958 w 105"/>
                <a:gd name="T1" fmla="*/ 791 h 94"/>
                <a:gd name="T2" fmla="*/ 1958 w 105"/>
                <a:gd name="T3" fmla="*/ 1817 h 94"/>
                <a:gd name="T4" fmla="*/ 239 w 105"/>
                <a:gd name="T5" fmla="*/ 1817 h 94"/>
                <a:gd name="T6" fmla="*/ 239 w 105"/>
                <a:gd name="T7" fmla="*/ 1514 h 94"/>
                <a:gd name="T8" fmla="*/ 1033 w 105"/>
                <a:gd name="T9" fmla="*/ 1514 h 94"/>
                <a:gd name="T10" fmla="*/ 324 w 105"/>
                <a:gd name="T11" fmla="*/ 1088 h 94"/>
                <a:gd name="T12" fmla="*/ 0 w 105"/>
                <a:gd name="T13" fmla="*/ 668 h 94"/>
                <a:gd name="T14" fmla="*/ 261 w 105"/>
                <a:gd name="T15" fmla="*/ 331 h 94"/>
                <a:gd name="T16" fmla="*/ 803 w 105"/>
                <a:gd name="T17" fmla="*/ 0 h 94"/>
                <a:gd name="T18" fmla="*/ 1223 w 105"/>
                <a:gd name="T19" fmla="*/ 247 h 94"/>
                <a:gd name="T20" fmla="*/ 674 w 105"/>
                <a:gd name="T21" fmla="*/ 606 h 94"/>
                <a:gd name="T22" fmla="*/ 730 w 105"/>
                <a:gd name="T23" fmla="*/ 827 h 94"/>
                <a:gd name="T24" fmla="*/ 1435 w 105"/>
                <a:gd name="T25" fmla="*/ 1253 h 94"/>
                <a:gd name="T26" fmla="*/ 1435 w 105"/>
                <a:gd name="T27" fmla="*/ 791 h 94"/>
                <a:gd name="T28" fmla="*/ 1958 w 105"/>
                <a:gd name="T29" fmla="*/ 791 h 94"/>
                <a:gd name="T30" fmla="*/ 1958 w 105"/>
                <a:gd name="T31" fmla="*/ 791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4"/>
                <a:gd name="T50" fmla="*/ 105 w 105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4">
                  <a:moveTo>
                    <a:pt x="105" y="41"/>
                  </a:moveTo>
                  <a:cubicBezTo>
                    <a:pt x="105" y="94"/>
                    <a:pt x="105" y="94"/>
                    <a:pt x="105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55" y="78"/>
                    <a:pt x="55" y="78"/>
                    <a:pt x="55" y="78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3" y="48"/>
                    <a:pt x="0" y="40"/>
                    <a:pt x="0" y="35"/>
                  </a:cubicBezTo>
                  <a:cubicBezTo>
                    <a:pt x="1" y="25"/>
                    <a:pt x="11" y="19"/>
                    <a:pt x="14" y="1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6" y="13"/>
                    <a:pt x="66" y="13"/>
                    <a:pt x="66" y="13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0" y="34"/>
                    <a:pt x="31" y="38"/>
                    <a:pt x="39" y="43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41"/>
                    <a:pt x="77" y="41"/>
                    <a:pt x="77" y="41"/>
                  </a:cubicBezTo>
                  <a:cubicBezTo>
                    <a:pt x="105" y="41"/>
                    <a:pt x="105" y="41"/>
                    <a:pt x="105" y="41"/>
                  </a:cubicBezTo>
                  <a:cubicBezTo>
                    <a:pt x="105" y="41"/>
                    <a:pt x="105" y="41"/>
                    <a:pt x="105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  <p:grpSp>
        <p:nvGrpSpPr>
          <p:cNvPr id="21518" name="Group 89"/>
          <p:cNvGrpSpPr>
            <a:grpSpLocks noChangeAspect="1"/>
          </p:cNvGrpSpPr>
          <p:nvPr/>
        </p:nvGrpSpPr>
        <p:grpSpPr bwMode="auto">
          <a:xfrm>
            <a:off x="6731000" y="1773238"/>
            <a:ext cx="720725" cy="557212"/>
            <a:chOff x="3541" y="1317"/>
            <a:chExt cx="747" cy="546"/>
          </a:xfrm>
        </p:grpSpPr>
        <p:sp>
          <p:nvSpPr>
            <p:cNvPr id="21520" name="AutoShape 90"/>
            <p:cNvSpPr>
              <a:spLocks noChangeAspect="1" noChangeArrowheads="1" noTextEdit="1"/>
            </p:cNvSpPr>
            <p:nvPr/>
          </p:nvSpPr>
          <p:spPr bwMode="auto">
            <a:xfrm>
              <a:off x="3574" y="1337"/>
              <a:ext cx="681" cy="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21" name="Freeform 91"/>
            <p:cNvSpPr>
              <a:spLocks noChangeAspect="1"/>
            </p:cNvSpPr>
            <p:nvPr/>
          </p:nvSpPr>
          <p:spPr bwMode="auto">
            <a:xfrm>
              <a:off x="3574" y="1525"/>
              <a:ext cx="679" cy="338"/>
            </a:xfrm>
            <a:custGeom>
              <a:avLst/>
              <a:gdLst>
                <a:gd name="T0" fmla="*/ 6726 w 416"/>
                <a:gd name="T1" fmla="*/ 1594 h 207"/>
                <a:gd name="T2" fmla="*/ 1170 w 416"/>
                <a:gd name="T3" fmla="*/ 1594 h 207"/>
                <a:gd name="T4" fmla="*/ 21 w 416"/>
                <a:gd name="T5" fmla="*/ 21 h 207"/>
                <a:gd name="T6" fmla="*/ 0 w 416"/>
                <a:gd name="T7" fmla="*/ 21 h 207"/>
                <a:gd name="T8" fmla="*/ 0 w 416"/>
                <a:gd name="T9" fmla="*/ 1520 h 207"/>
                <a:gd name="T10" fmla="*/ 21 w 416"/>
                <a:gd name="T11" fmla="*/ 1520 h 207"/>
                <a:gd name="T12" fmla="*/ 1170 w 416"/>
                <a:gd name="T13" fmla="*/ 3029 h 207"/>
                <a:gd name="T14" fmla="*/ 6726 w 416"/>
                <a:gd name="T15" fmla="*/ 3029 h 207"/>
                <a:gd name="T16" fmla="*/ 7862 w 416"/>
                <a:gd name="T17" fmla="*/ 1520 h 207"/>
                <a:gd name="T18" fmla="*/ 7862 w 416"/>
                <a:gd name="T19" fmla="*/ 1520 h 207"/>
                <a:gd name="T20" fmla="*/ 7862 w 416"/>
                <a:gd name="T21" fmla="*/ 0 h 207"/>
                <a:gd name="T22" fmla="*/ 6726 w 416"/>
                <a:gd name="T23" fmla="*/ 1594 h 20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16"/>
                <a:gd name="T37" fmla="*/ 0 h 207"/>
                <a:gd name="T38" fmla="*/ 416 w 416"/>
                <a:gd name="T39" fmla="*/ 207 h 20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16" h="207">
                  <a:moveTo>
                    <a:pt x="356" y="84"/>
                  </a:moveTo>
                  <a:cubicBezTo>
                    <a:pt x="275" y="131"/>
                    <a:pt x="143" y="131"/>
                    <a:pt x="62" y="84"/>
                  </a:cubicBezTo>
                  <a:cubicBezTo>
                    <a:pt x="18" y="59"/>
                    <a:pt x="1" y="33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3" y="109"/>
                    <a:pt x="23" y="138"/>
                    <a:pt x="62" y="160"/>
                  </a:cubicBezTo>
                  <a:cubicBezTo>
                    <a:pt x="143" y="207"/>
                    <a:pt x="275" y="207"/>
                    <a:pt x="356" y="160"/>
                  </a:cubicBezTo>
                  <a:cubicBezTo>
                    <a:pt x="394" y="138"/>
                    <a:pt x="414" y="109"/>
                    <a:pt x="416" y="80"/>
                  </a:cubicBezTo>
                  <a:cubicBezTo>
                    <a:pt x="416" y="80"/>
                    <a:pt x="416" y="80"/>
                    <a:pt x="416" y="80"/>
                  </a:cubicBezTo>
                  <a:cubicBezTo>
                    <a:pt x="416" y="0"/>
                    <a:pt x="416" y="0"/>
                    <a:pt x="416" y="0"/>
                  </a:cubicBezTo>
                  <a:cubicBezTo>
                    <a:pt x="416" y="31"/>
                    <a:pt x="396" y="61"/>
                    <a:pt x="356" y="84"/>
                  </a:cubicBezTo>
                  <a:close/>
                </a:path>
              </a:pathLst>
            </a:custGeom>
            <a:solidFill>
              <a:srgbClr val="113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1522" name="Freeform 92"/>
            <p:cNvSpPr>
              <a:spLocks noChangeAspect="1"/>
            </p:cNvSpPr>
            <p:nvPr/>
          </p:nvSpPr>
          <p:spPr bwMode="auto">
            <a:xfrm>
              <a:off x="3541" y="1317"/>
              <a:ext cx="747" cy="432"/>
            </a:xfrm>
            <a:custGeom>
              <a:avLst/>
              <a:gdLst>
                <a:gd name="T0" fmla="*/ 7153 w 457"/>
                <a:gd name="T1" fmla="*/ 902 h 264"/>
                <a:gd name="T2" fmla="*/ 7176 w 457"/>
                <a:gd name="T3" fmla="*/ 4166 h 264"/>
                <a:gd name="T4" fmla="*/ 1563 w 457"/>
                <a:gd name="T5" fmla="*/ 4166 h 264"/>
                <a:gd name="T6" fmla="*/ 1541 w 457"/>
                <a:gd name="T7" fmla="*/ 902 h 264"/>
                <a:gd name="T8" fmla="*/ 7153 w 457"/>
                <a:gd name="T9" fmla="*/ 902 h 2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7"/>
                <a:gd name="T16" fmla="*/ 0 h 264"/>
                <a:gd name="T17" fmla="*/ 457 w 457"/>
                <a:gd name="T18" fmla="*/ 264 h 2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7" h="264">
                  <a:moveTo>
                    <a:pt x="375" y="47"/>
                  </a:moveTo>
                  <a:cubicBezTo>
                    <a:pt x="456" y="94"/>
                    <a:pt x="457" y="170"/>
                    <a:pt x="376" y="217"/>
                  </a:cubicBezTo>
                  <a:cubicBezTo>
                    <a:pt x="295" y="264"/>
                    <a:pt x="163" y="264"/>
                    <a:pt x="82" y="217"/>
                  </a:cubicBezTo>
                  <a:cubicBezTo>
                    <a:pt x="0" y="170"/>
                    <a:pt x="0" y="94"/>
                    <a:pt x="81" y="47"/>
                  </a:cubicBezTo>
                  <a:cubicBezTo>
                    <a:pt x="162" y="0"/>
                    <a:pt x="293" y="0"/>
                    <a:pt x="375" y="47"/>
                  </a:cubicBezTo>
                </a:path>
              </a:pathLst>
            </a:custGeom>
            <a:solidFill>
              <a:srgbClr val="4A6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1523" name="Freeform 93"/>
            <p:cNvSpPr>
              <a:spLocks noChangeAspect="1" noEditPoints="1"/>
            </p:cNvSpPr>
            <p:nvPr/>
          </p:nvSpPr>
          <p:spPr bwMode="auto">
            <a:xfrm>
              <a:off x="3788" y="1751"/>
              <a:ext cx="39" cy="53"/>
            </a:xfrm>
            <a:custGeom>
              <a:avLst/>
              <a:gdLst>
                <a:gd name="T0" fmla="*/ 124 w 24"/>
                <a:gd name="T1" fmla="*/ 88 h 33"/>
                <a:gd name="T2" fmla="*/ 124 w 24"/>
                <a:gd name="T3" fmla="*/ 233 h 33"/>
                <a:gd name="T4" fmla="*/ 180 w 24"/>
                <a:gd name="T5" fmla="*/ 233 h 33"/>
                <a:gd name="T6" fmla="*/ 236 w 24"/>
                <a:gd name="T7" fmla="*/ 226 h 33"/>
                <a:gd name="T8" fmla="*/ 257 w 24"/>
                <a:gd name="T9" fmla="*/ 173 h 33"/>
                <a:gd name="T10" fmla="*/ 180 w 24"/>
                <a:gd name="T11" fmla="*/ 88 h 33"/>
                <a:gd name="T12" fmla="*/ 124 w 24"/>
                <a:gd name="T13" fmla="*/ 88 h 33"/>
                <a:gd name="T14" fmla="*/ 0 w 24"/>
                <a:gd name="T15" fmla="*/ 567 h 33"/>
                <a:gd name="T16" fmla="*/ 0 w 24"/>
                <a:gd name="T17" fmla="*/ 0 h 33"/>
                <a:gd name="T18" fmla="*/ 232 w 24"/>
                <a:gd name="T19" fmla="*/ 0 h 33"/>
                <a:gd name="T20" fmla="*/ 349 w 24"/>
                <a:gd name="T21" fmla="*/ 34 h 33"/>
                <a:gd name="T22" fmla="*/ 413 w 24"/>
                <a:gd name="T23" fmla="*/ 141 h 33"/>
                <a:gd name="T24" fmla="*/ 270 w 24"/>
                <a:gd name="T25" fmla="*/ 286 h 33"/>
                <a:gd name="T26" fmla="*/ 270 w 24"/>
                <a:gd name="T27" fmla="*/ 286 h 33"/>
                <a:gd name="T28" fmla="*/ 349 w 24"/>
                <a:gd name="T29" fmla="*/ 331 h 33"/>
                <a:gd name="T30" fmla="*/ 377 w 24"/>
                <a:gd name="T31" fmla="*/ 374 h 33"/>
                <a:gd name="T32" fmla="*/ 439 w 24"/>
                <a:gd name="T33" fmla="*/ 567 h 33"/>
                <a:gd name="T34" fmla="*/ 270 w 24"/>
                <a:gd name="T35" fmla="*/ 567 h 33"/>
                <a:gd name="T36" fmla="*/ 236 w 24"/>
                <a:gd name="T37" fmla="*/ 418 h 33"/>
                <a:gd name="T38" fmla="*/ 201 w 24"/>
                <a:gd name="T39" fmla="*/ 340 h 33"/>
                <a:gd name="T40" fmla="*/ 124 w 24"/>
                <a:gd name="T41" fmla="*/ 340 h 33"/>
                <a:gd name="T42" fmla="*/ 124 w 24"/>
                <a:gd name="T43" fmla="*/ 567 h 33"/>
                <a:gd name="T44" fmla="*/ 0 w 24"/>
                <a:gd name="T45" fmla="*/ 567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"/>
                <a:gd name="T70" fmla="*/ 0 h 33"/>
                <a:gd name="T71" fmla="*/ 24 w 24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" h="33">
                  <a:moveTo>
                    <a:pt x="7" y="5"/>
                  </a:moveTo>
                  <a:cubicBezTo>
                    <a:pt x="7" y="14"/>
                    <a:pt x="7" y="14"/>
                    <a:pt x="7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2" y="14"/>
                    <a:pt x="13" y="13"/>
                  </a:cubicBezTo>
                  <a:cubicBezTo>
                    <a:pt x="14" y="12"/>
                    <a:pt x="14" y="11"/>
                    <a:pt x="14" y="10"/>
                  </a:cubicBezTo>
                  <a:cubicBezTo>
                    <a:pt x="14" y="7"/>
                    <a:pt x="13" y="5"/>
                    <a:pt x="10" y="5"/>
                  </a:cubicBezTo>
                  <a:cubicBezTo>
                    <a:pt x="7" y="5"/>
                    <a:pt x="7" y="5"/>
                    <a:pt x="7" y="5"/>
                  </a:cubicBezTo>
                  <a:close/>
                  <a:moveTo>
                    <a:pt x="0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7" y="0"/>
                    <a:pt x="19" y="2"/>
                  </a:cubicBezTo>
                  <a:cubicBezTo>
                    <a:pt x="21" y="3"/>
                    <a:pt x="22" y="5"/>
                    <a:pt x="22" y="8"/>
                  </a:cubicBezTo>
                  <a:cubicBezTo>
                    <a:pt x="22" y="13"/>
                    <a:pt x="20" y="16"/>
                    <a:pt x="15" y="17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7" y="17"/>
                    <a:pt x="18" y="17"/>
                    <a:pt x="19" y="19"/>
                  </a:cubicBezTo>
                  <a:cubicBezTo>
                    <a:pt x="19" y="19"/>
                    <a:pt x="20" y="20"/>
                    <a:pt x="20" y="2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2" y="22"/>
                    <a:pt x="11" y="21"/>
                    <a:pt x="11" y="20"/>
                  </a:cubicBezTo>
                  <a:cubicBezTo>
                    <a:pt x="10" y="20"/>
                    <a:pt x="9" y="20"/>
                    <a:pt x="7" y="20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0" y="33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1524" name="Freeform 94"/>
            <p:cNvSpPr>
              <a:spLocks noChangeAspect="1" noEditPoints="1"/>
            </p:cNvSpPr>
            <p:nvPr/>
          </p:nvSpPr>
          <p:spPr bwMode="auto">
            <a:xfrm>
              <a:off x="3832" y="1749"/>
              <a:ext cx="47" cy="57"/>
            </a:xfrm>
            <a:custGeom>
              <a:avLst/>
              <a:gdLst>
                <a:gd name="T0" fmla="*/ 144 w 29"/>
                <a:gd name="T1" fmla="*/ 324 h 35"/>
                <a:gd name="T2" fmla="*/ 254 w 29"/>
                <a:gd name="T3" fmla="*/ 541 h 35"/>
                <a:gd name="T4" fmla="*/ 357 w 29"/>
                <a:gd name="T5" fmla="*/ 324 h 35"/>
                <a:gd name="T6" fmla="*/ 254 w 29"/>
                <a:gd name="T7" fmla="*/ 111 h 35"/>
                <a:gd name="T8" fmla="*/ 144 w 29"/>
                <a:gd name="T9" fmla="*/ 324 h 35"/>
                <a:gd name="T10" fmla="*/ 0 w 29"/>
                <a:gd name="T11" fmla="*/ 324 h 35"/>
                <a:gd name="T12" fmla="*/ 55 w 29"/>
                <a:gd name="T13" fmla="*/ 90 h 35"/>
                <a:gd name="T14" fmla="*/ 254 w 29"/>
                <a:gd name="T15" fmla="*/ 0 h 35"/>
                <a:gd name="T16" fmla="*/ 454 w 29"/>
                <a:gd name="T17" fmla="*/ 90 h 35"/>
                <a:gd name="T18" fmla="*/ 523 w 29"/>
                <a:gd name="T19" fmla="*/ 324 h 35"/>
                <a:gd name="T20" fmla="*/ 454 w 29"/>
                <a:gd name="T21" fmla="*/ 562 h 35"/>
                <a:gd name="T22" fmla="*/ 254 w 29"/>
                <a:gd name="T23" fmla="*/ 653 h 35"/>
                <a:gd name="T24" fmla="*/ 55 w 29"/>
                <a:gd name="T25" fmla="*/ 541 h 35"/>
                <a:gd name="T26" fmla="*/ 0 w 29"/>
                <a:gd name="T27" fmla="*/ 324 h 3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9"/>
                <a:gd name="T43" fmla="*/ 0 h 35"/>
                <a:gd name="T44" fmla="*/ 29 w 29"/>
                <a:gd name="T45" fmla="*/ 35 h 3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9" h="35">
                  <a:moveTo>
                    <a:pt x="8" y="17"/>
                  </a:moveTo>
                  <a:cubicBezTo>
                    <a:pt x="8" y="25"/>
                    <a:pt x="10" y="29"/>
                    <a:pt x="14" y="29"/>
                  </a:cubicBezTo>
                  <a:cubicBezTo>
                    <a:pt x="18" y="29"/>
                    <a:pt x="20" y="25"/>
                    <a:pt x="20" y="17"/>
                  </a:cubicBezTo>
                  <a:cubicBezTo>
                    <a:pt x="20" y="10"/>
                    <a:pt x="18" y="6"/>
                    <a:pt x="14" y="6"/>
                  </a:cubicBezTo>
                  <a:cubicBezTo>
                    <a:pt x="10" y="6"/>
                    <a:pt x="8" y="10"/>
                    <a:pt x="8" y="17"/>
                  </a:cubicBezTo>
                  <a:close/>
                  <a:moveTo>
                    <a:pt x="0" y="17"/>
                  </a:moveTo>
                  <a:cubicBezTo>
                    <a:pt x="0" y="12"/>
                    <a:pt x="1" y="8"/>
                    <a:pt x="3" y="5"/>
                  </a:cubicBezTo>
                  <a:cubicBezTo>
                    <a:pt x="6" y="2"/>
                    <a:pt x="10" y="0"/>
                    <a:pt x="14" y="0"/>
                  </a:cubicBezTo>
                  <a:cubicBezTo>
                    <a:pt x="19" y="0"/>
                    <a:pt x="23" y="2"/>
                    <a:pt x="25" y="5"/>
                  </a:cubicBezTo>
                  <a:cubicBezTo>
                    <a:pt x="27" y="8"/>
                    <a:pt x="29" y="12"/>
                    <a:pt x="29" y="17"/>
                  </a:cubicBezTo>
                  <a:cubicBezTo>
                    <a:pt x="29" y="22"/>
                    <a:pt x="27" y="26"/>
                    <a:pt x="25" y="30"/>
                  </a:cubicBezTo>
                  <a:cubicBezTo>
                    <a:pt x="23" y="33"/>
                    <a:pt x="19" y="35"/>
                    <a:pt x="14" y="35"/>
                  </a:cubicBezTo>
                  <a:cubicBezTo>
                    <a:pt x="10" y="35"/>
                    <a:pt x="6" y="33"/>
                    <a:pt x="3" y="29"/>
                  </a:cubicBezTo>
                  <a:cubicBezTo>
                    <a:pt x="1" y="26"/>
                    <a:pt x="0" y="22"/>
                    <a:pt x="0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1525" name="Freeform 95"/>
            <p:cNvSpPr>
              <a:spLocks noChangeAspect="1"/>
            </p:cNvSpPr>
            <p:nvPr/>
          </p:nvSpPr>
          <p:spPr bwMode="auto">
            <a:xfrm>
              <a:off x="3888" y="1751"/>
              <a:ext cx="39" cy="55"/>
            </a:xfrm>
            <a:custGeom>
              <a:avLst/>
              <a:gdLst>
                <a:gd name="T0" fmla="*/ 0 w 24"/>
                <a:gd name="T1" fmla="*/ 377 h 34"/>
                <a:gd name="T2" fmla="*/ 0 w 24"/>
                <a:gd name="T3" fmla="*/ 0 h 34"/>
                <a:gd name="T4" fmla="*/ 124 w 24"/>
                <a:gd name="T5" fmla="*/ 0 h 34"/>
                <a:gd name="T6" fmla="*/ 124 w 24"/>
                <a:gd name="T7" fmla="*/ 398 h 34"/>
                <a:gd name="T8" fmla="*/ 232 w 24"/>
                <a:gd name="T9" fmla="*/ 500 h 34"/>
                <a:gd name="T10" fmla="*/ 293 w 24"/>
                <a:gd name="T11" fmla="*/ 398 h 34"/>
                <a:gd name="T12" fmla="*/ 293 w 24"/>
                <a:gd name="T13" fmla="*/ 0 h 34"/>
                <a:gd name="T14" fmla="*/ 439 w 24"/>
                <a:gd name="T15" fmla="*/ 0 h 34"/>
                <a:gd name="T16" fmla="*/ 439 w 24"/>
                <a:gd name="T17" fmla="*/ 377 h 34"/>
                <a:gd name="T18" fmla="*/ 383 w 24"/>
                <a:gd name="T19" fmla="*/ 542 h 34"/>
                <a:gd name="T20" fmla="*/ 232 w 24"/>
                <a:gd name="T21" fmla="*/ 610 h 34"/>
                <a:gd name="T22" fmla="*/ 55 w 24"/>
                <a:gd name="T23" fmla="*/ 542 h 34"/>
                <a:gd name="T24" fmla="*/ 0 w 24"/>
                <a:gd name="T25" fmla="*/ 377 h 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"/>
                <a:gd name="T40" fmla="*/ 0 h 34"/>
                <a:gd name="T41" fmla="*/ 24 w 24"/>
                <a:gd name="T42" fmla="*/ 34 h 3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" h="34">
                  <a:moveTo>
                    <a:pt x="0" y="2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6"/>
                    <a:pt x="9" y="28"/>
                    <a:pt x="12" y="28"/>
                  </a:cubicBezTo>
                  <a:cubicBezTo>
                    <a:pt x="15" y="28"/>
                    <a:pt x="16" y="26"/>
                    <a:pt x="16" y="22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5"/>
                    <a:pt x="23" y="28"/>
                    <a:pt x="21" y="30"/>
                  </a:cubicBezTo>
                  <a:cubicBezTo>
                    <a:pt x="19" y="33"/>
                    <a:pt x="16" y="34"/>
                    <a:pt x="12" y="34"/>
                  </a:cubicBezTo>
                  <a:cubicBezTo>
                    <a:pt x="8" y="34"/>
                    <a:pt x="5" y="33"/>
                    <a:pt x="3" y="30"/>
                  </a:cubicBezTo>
                  <a:cubicBezTo>
                    <a:pt x="1" y="28"/>
                    <a:pt x="0" y="25"/>
                    <a:pt x="0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1526" name="Freeform 96"/>
            <p:cNvSpPr>
              <a:spLocks noChangeAspect="1"/>
            </p:cNvSpPr>
            <p:nvPr/>
          </p:nvSpPr>
          <p:spPr bwMode="auto">
            <a:xfrm>
              <a:off x="3933" y="1751"/>
              <a:ext cx="36" cy="53"/>
            </a:xfrm>
            <a:custGeom>
              <a:avLst/>
              <a:gdLst>
                <a:gd name="T0" fmla="*/ 12 w 36"/>
                <a:gd name="T1" fmla="*/ 53 h 53"/>
                <a:gd name="T2" fmla="*/ 12 w 36"/>
                <a:gd name="T3" fmla="*/ 9 h 53"/>
                <a:gd name="T4" fmla="*/ 0 w 36"/>
                <a:gd name="T5" fmla="*/ 9 h 53"/>
                <a:gd name="T6" fmla="*/ 0 w 36"/>
                <a:gd name="T7" fmla="*/ 0 h 53"/>
                <a:gd name="T8" fmla="*/ 36 w 36"/>
                <a:gd name="T9" fmla="*/ 0 h 53"/>
                <a:gd name="T10" fmla="*/ 36 w 36"/>
                <a:gd name="T11" fmla="*/ 9 h 53"/>
                <a:gd name="T12" fmla="*/ 25 w 36"/>
                <a:gd name="T13" fmla="*/ 9 h 53"/>
                <a:gd name="T14" fmla="*/ 25 w 36"/>
                <a:gd name="T15" fmla="*/ 53 h 53"/>
                <a:gd name="T16" fmla="*/ 12 w 36"/>
                <a:gd name="T17" fmla="*/ 53 h 53"/>
                <a:gd name="T18" fmla="*/ 12 w 36"/>
                <a:gd name="T19" fmla="*/ 53 h 5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6"/>
                <a:gd name="T31" fmla="*/ 0 h 53"/>
                <a:gd name="T32" fmla="*/ 36 w 36"/>
                <a:gd name="T33" fmla="*/ 53 h 5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6" h="53">
                  <a:moveTo>
                    <a:pt x="12" y="53"/>
                  </a:moveTo>
                  <a:lnTo>
                    <a:pt x="12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9"/>
                  </a:lnTo>
                  <a:lnTo>
                    <a:pt x="25" y="9"/>
                  </a:lnTo>
                  <a:lnTo>
                    <a:pt x="25" y="53"/>
                  </a:lnTo>
                  <a:lnTo>
                    <a:pt x="12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1527" name="Freeform 97"/>
            <p:cNvSpPr>
              <a:spLocks noChangeAspect="1"/>
            </p:cNvSpPr>
            <p:nvPr/>
          </p:nvSpPr>
          <p:spPr bwMode="auto">
            <a:xfrm>
              <a:off x="3976" y="1751"/>
              <a:ext cx="32" cy="53"/>
            </a:xfrm>
            <a:custGeom>
              <a:avLst/>
              <a:gdLst>
                <a:gd name="T0" fmla="*/ 0 w 32"/>
                <a:gd name="T1" fmla="*/ 53 h 53"/>
                <a:gd name="T2" fmla="*/ 0 w 32"/>
                <a:gd name="T3" fmla="*/ 0 h 53"/>
                <a:gd name="T4" fmla="*/ 32 w 32"/>
                <a:gd name="T5" fmla="*/ 0 h 53"/>
                <a:gd name="T6" fmla="*/ 32 w 32"/>
                <a:gd name="T7" fmla="*/ 9 h 53"/>
                <a:gd name="T8" fmla="*/ 13 w 32"/>
                <a:gd name="T9" fmla="*/ 9 h 53"/>
                <a:gd name="T10" fmla="*/ 13 w 32"/>
                <a:gd name="T11" fmla="*/ 21 h 53"/>
                <a:gd name="T12" fmla="*/ 31 w 32"/>
                <a:gd name="T13" fmla="*/ 21 h 53"/>
                <a:gd name="T14" fmla="*/ 31 w 32"/>
                <a:gd name="T15" fmla="*/ 31 h 53"/>
                <a:gd name="T16" fmla="*/ 13 w 32"/>
                <a:gd name="T17" fmla="*/ 31 h 53"/>
                <a:gd name="T18" fmla="*/ 13 w 32"/>
                <a:gd name="T19" fmla="*/ 44 h 53"/>
                <a:gd name="T20" fmla="*/ 32 w 32"/>
                <a:gd name="T21" fmla="*/ 44 h 53"/>
                <a:gd name="T22" fmla="*/ 32 w 32"/>
                <a:gd name="T23" fmla="*/ 53 h 53"/>
                <a:gd name="T24" fmla="*/ 0 w 32"/>
                <a:gd name="T25" fmla="*/ 53 h 53"/>
                <a:gd name="T26" fmla="*/ 0 w 32"/>
                <a:gd name="T27" fmla="*/ 53 h 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2"/>
                <a:gd name="T43" fmla="*/ 0 h 53"/>
                <a:gd name="T44" fmla="*/ 32 w 32"/>
                <a:gd name="T45" fmla="*/ 53 h 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2" h="53">
                  <a:moveTo>
                    <a:pt x="0" y="53"/>
                  </a:moveTo>
                  <a:lnTo>
                    <a:pt x="0" y="0"/>
                  </a:lnTo>
                  <a:lnTo>
                    <a:pt x="32" y="0"/>
                  </a:lnTo>
                  <a:lnTo>
                    <a:pt x="32" y="9"/>
                  </a:lnTo>
                  <a:lnTo>
                    <a:pt x="13" y="9"/>
                  </a:lnTo>
                  <a:lnTo>
                    <a:pt x="13" y="21"/>
                  </a:lnTo>
                  <a:lnTo>
                    <a:pt x="31" y="21"/>
                  </a:lnTo>
                  <a:lnTo>
                    <a:pt x="31" y="31"/>
                  </a:lnTo>
                  <a:lnTo>
                    <a:pt x="13" y="31"/>
                  </a:lnTo>
                  <a:lnTo>
                    <a:pt x="13" y="44"/>
                  </a:lnTo>
                  <a:lnTo>
                    <a:pt x="32" y="44"/>
                  </a:lnTo>
                  <a:lnTo>
                    <a:pt x="32" y="5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1528" name="Freeform 98"/>
            <p:cNvSpPr>
              <a:spLocks noChangeAspect="1" noEditPoints="1"/>
            </p:cNvSpPr>
            <p:nvPr/>
          </p:nvSpPr>
          <p:spPr bwMode="auto">
            <a:xfrm>
              <a:off x="4017" y="1751"/>
              <a:ext cx="39" cy="53"/>
            </a:xfrm>
            <a:custGeom>
              <a:avLst/>
              <a:gdLst>
                <a:gd name="T0" fmla="*/ 145 w 24"/>
                <a:gd name="T1" fmla="*/ 88 h 33"/>
                <a:gd name="T2" fmla="*/ 145 w 24"/>
                <a:gd name="T3" fmla="*/ 233 h 33"/>
                <a:gd name="T4" fmla="*/ 180 w 24"/>
                <a:gd name="T5" fmla="*/ 233 h 33"/>
                <a:gd name="T6" fmla="*/ 236 w 24"/>
                <a:gd name="T7" fmla="*/ 226 h 33"/>
                <a:gd name="T8" fmla="*/ 270 w 24"/>
                <a:gd name="T9" fmla="*/ 173 h 33"/>
                <a:gd name="T10" fmla="*/ 180 w 24"/>
                <a:gd name="T11" fmla="*/ 88 h 33"/>
                <a:gd name="T12" fmla="*/ 145 w 24"/>
                <a:gd name="T13" fmla="*/ 88 h 33"/>
                <a:gd name="T14" fmla="*/ 0 w 24"/>
                <a:gd name="T15" fmla="*/ 567 h 33"/>
                <a:gd name="T16" fmla="*/ 0 w 24"/>
                <a:gd name="T17" fmla="*/ 0 h 33"/>
                <a:gd name="T18" fmla="*/ 232 w 24"/>
                <a:gd name="T19" fmla="*/ 0 h 33"/>
                <a:gd name="T20" fmla="*/ 377 w 24"/>
                <a:gd name="T21" fmla="*/ 34 h 33"/>
                <a:gd name="T22" fmla="*/ 418 w 24"/>
                <a:gd name="T23" fmla="*/ 141 h 33"/>
                <a:gd name="T24" fmla="*/ 293 w 24"/>
                <a:gd name="T25" fmla="*/ 286 h 33"/>
                <a:gd name="T26" fmla="*/ 293 w 24"/>
                <a:gd name="T27" fmla="*/ 286 h 33"/>
                <a:gd name="T28" fmla="*/ 349 w 24"/>
                <a:gd name="T29" fmla="*/ 331 h 33"/>
                <a:gd name="T30" fmla="*/ 383 w 24"/>
                <a:gd name="T31" fmla="*/ 374 h 33"/>
                <a:gd name="T32" fmla="*/ 439 w 24"/>
                <a:gd name="T33" fmla="*/ 567 h 33"/>
                <a:gd name="T34" fmla="*/ 293 w 24"/>
                <a:gd name="T35" fmla="*/ 567 h 33"/>
                <a:gd name="T36" fmla="*/ 236 w 24"/>
                <a:gd name="T37" fmla="*/ 418 h 33"/>
                <a:gd name="T38" fmla="*/ 201 w 24"/>
                <a:gd name="T39" fmla="*/ 340 h 33"/>
                <a:gd name="T40" fmla="*/ 145 w 24"/>
                <a:gd name="T41" fmla="*/ 340 h 33"/>
                <a:gd name="T42" fmla="*/ 145 w 24"/>
                <a:gd name="T43" fmla="*/ 567 h 33"/>
                <a:gd name="T44" fmla="*/ 0 w 24"/>
                <a:gd name="T45" fmla="*/ 567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"/>
                <a:gd name="T70" fmla="*/ 0 h 33"/>
                <a:gd name="T71" fmla="*/ 24 w 24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" h="33">
                  <a:moveTo>
                    <a:pt x="8" y="5"/>
                  </a:moveTo>
                  <a:cubicBezTo>
                    <a:pt x="8" y="14"/>
                    <a:pt x="8" y="14"/>
                    <a:pt x="8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3" y="14"/>
                    <a:pt x="13" y="13"/>
                  </a:cubicBezTo>
                  <a:cubicBezTo>
                    <a:pt x="14" y="12"/>
                    <a:pt x="15" y="11"/>
                    <a:pt x="15" y="10"/>
                  </a:cubicBezTo>
                  <a:cubicBezTo>
                    <a:pt x="15" y="7"/>
                    <a:pt x="13" y="5"/>
                    <a:pt x="10" y="5"/>
                  </a:cubicBezTo>
                  <a:cubicBezTo>
                    <a:pt x="8" y="5"/>
                    <a:pt x="8" y="5"/>
                    <a:pt x="8" y="5"/>
                  </a:cubicBezTo>
                  <a:close/>
                  <a:moveTo>
                    <a:pt x="0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8" y="0"/>
                    <a:pt x="20" y="2"/>
                  </a:cubicBezTo>
                  <a:cubicBezTo>
                    <a:pt x="22" y="3"/>
                    <a:pt x="23" y="5"/>
                    <a:pt x="23" y="8"/>
                  </a:cubicBezTo>
                  <a:cubicBezTo>
                    <a:pt x="23" y="13"/>
                    <a:pt x="20" y="16"/>
                    <a:pt x="16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7" y="17"/>
                    <a:pt x="18" y="17"/>
                    <a:pt x="19" y="19"/>
                  </a:cubicBezTo>
                  <a:cubicBezTo>
                    <a:pt x="20" y="19"/>
                    <a:pt x="20" y="20"/>
                    <a:pt x="21" y="2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2"/>
                    <a:pt x="12" y="21"/>
                    <a:pt x="11" y="20"/>
                  </a:cubicBezTo>
                  <a:cubicBezTo>
                    <a:pt x="11" y="20"/>
                    <a:pt x="10" y="20"/>
                    <a:pt x="8" y="20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0" y="33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1529" name="Freeform 99"/>
            <p:cNvSpPr>
              <a:spLocks noChangeAspect="1"/>
            </p:cNvSpPr>
            <p:nvPr/>
          </p:nvSpPr>
          <p:spPr bwMode="auto">
            <a:xfrm>
              <a:off x="3884" y="1409"/>
              <a:ext cx="265" cy="98"/>
            </a:xfrm>
            <a:custGeom>
              <a:avLst/>
              <a:gdLst>
                <a:gd name="T0" fmla="*/ 573 w 162"/>
                <a:gd name="T1" fmla="*/ 1011 h 60"/>
                <a:gd name="T2" fmla="*/ 551 w 162"/>
                <a:gd name="T3" fmla="*/ 990 h 60"/>
                <a:gd name="T4" fmla="*/ 0 w 162"/>
                <a:gd name="T5" fmla="*/ 662 h 60"/>
                <a:gd name="T6" fmla="*/ 425 w 162"/>
                <a:gd name="T7" fmla="*/ 418 h 60"/>
                <a:gd name="T8" fmla="*/ 993 w 162"/>
                <a:gd name="T9" fmla="*/ 755 h 60"/>
                <a:gd name="T10" fmla="*/ 1418 w 162"/>
                <a:gd name="T11" fmla="*/ 720 h 60"/>
                <a:gd name="T12" fmla="*/ 2141 w 162"/>
                <a:gd name="T13" fmla="*/ 302 h 60"/>
                <a:gd name="T14" fmla="*/ 1348 w 162"/>
                <a:gd name="T15" fmla="*/ 302 h 60"/>
                <a:gd name="T16" fmla="*/ 1348 w 162"/>
                <a:gd name="T17" fmla="*/ 0 h 60"/>
                <a:gd name="T18" fmla="*/ 3098 w 162"/>
                <a:gd name="T19" fmla="*/ 0 h 60"/>
                <a:gd name="T20" fmla="*/ 3098 w 162"/>
                <a:gd name="T21" fmla="*/ 1011 h 60"/>
                <a:gd name="T22" fmla="*/ 2589 w 162"/>
                <a:gd name="T23" fmla="*/ 1011 h 60"/>
                <a:gd name="T24" fmla="*/ 2567 w 162"/>
                <a:gd name="T25" fmla="*/ 549 h 60"/>
                <a:gd name="T26" fmla="*/ 1860 w 162"/>
                <a:gd name="T27" fmla="*/ 969 h 60"/>
                <a:gd name="T28" fmla="*/ 1148 w 162"/>
                <a:gd name="T29" fmla="*/ 1137 h 60"/>
                <a:gd name="T30" fmla="*/ 573 w 162"/>
                <a:gd name="T31" fmla="*/ 1011 h 60"/>
                <a:gd name="T32" fmla="*/ 573 w 162"/>
                <a:gd name="T33" fmla="*/ 1011 h 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2"/>
                <a:gd name="T52" fmla="*/ 0 h 60"/>
                <a:gd name="T53" fmla="*/ 162 w 162"/>
                <a:gd name="T54" fmla="*/ 60 h 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2" h="60">
                  <a:moveTo>
                    <a:pt x="30" y="53"/>
                  </a:moveTo>
                  <a:cubicBezTo>
                    <a:pt x="30" y="53"/>
                    <a:pt x="29" y="52"/>
                    <a:pt x="29" y="52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58" y="43"/>
                    <a:pt x="66" y="42"/>
                    <a:pt x="74" y="38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53"/>
                    <a:pt x="162" y="53"/>
                    <a:pt x="162" y="53"/>
                  </a:cubicBezTo>
                  <a:cubicBezTo>
                    <a:pt x="135" y="53"/>
                    <a:pt x="135" y="53"/>
                    <a:pt x="135" y="53"/>
                  </a:cubicBezTo>
                  <a:cubicBezTo>
                    <a:pt x="134" y="29"/>
                    <a:pt x="134" y="29"/>
                    <a:pt x="134" y="2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83" y="59"/>
                    <a:pt x="69" y="60"/>
                    <a:pt x="60" y="60"/>
                  </a:cubicBezTo>
                  <a:cubicBezTo>
                    <a:pt x="44" y="60"/>
                    <a:pt x="33" y="54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1530" name="Freeform 100"/>
            <p:cNvSpPr>
              <a:spLocks noChangeAspect="1"/>
            </p:cNvSpPr>
            <p:nvPr/>
          </p:nvSpPr>
          <p:spPr bwMode="auto">
            <a:xfrm>
              <a:off x="3703" y="1406"/>
              <a:ext cx="171" cy="152"/>
            </a:xfrm>
            <a:custGeom>
              <a:avLst/>
              <a:gdLst>
                <a:gd name="T0" fmla="*/ 730 w 105"/>
                <a:gd name="T1" fmla="*/ 1528 h 93"/>
                <a:gd name="T2" fmla="*/ 1278 w 105"/>
                <a:gd name="T3" fmla="*/ 1200 h 93"/>
                <a:gd name="T4" fmla="*/ 1223 w 105"/>
                <a:gd name="T5" fmla="*/ 956 h 93"/>
                <a:gd name="T6" fmla="*/ 528 w 105"/>
                <a:gd name="T7" fmla="*/ 551 h 93"/>
                <a:gd name="T8" fmla="*/ 528 w 105"/>
                <a:gd name="T9" fmla="*/ 1012 h 93"/>
                <a:gd name="T10" fmla="*/ 0 w 105"/>
                <a:gd name="T11" fmla="*/ 1012 h 93"/>
                <a:gd name="T12" fmla="*/ 0 w 105"/>
                <a:gd name="T13" fmla="*/ 0 h 93"/>
                <a:gd name="T14" fmla="*/ 1717 w 105"/>
                <a:gd name="T15" fmla="*/ 0 h 93"/>
                <a:gd name="T16" fmla="*/ 1717 w 105"/>
                <a:gd name="T17" fmla="*/ 294 h 93"/>
                <a:gd name="T18" fmla="*/ 928 w 105"/>
                <a:gd name="T19" fmla="*/ 294 h 93"/>
                <a:gd name="T20" fmla="*/ 1637 w 105"/>
                <a:gd name="T21" fmla="*/ 700 h 93"/>
                <a:gd name="T22" fmla="*/ 1958 w 105"/>
                <a:gd name="T23" fmla="*/ 1106 h 93"/>
                <a:gd name="T24" fmla="*/ 1692 w 105"/>
                <a:gd name="T25" fmla="*/ 1450 h 93"/>
                <a:gd name="T26" fmla="*/ 1153 w 105"/>
                <a:gd name="T27" fmla="*/ 1768 h 93"/>
                <a:gd name="T28" fmla="*/ 730 w 105"/>
                <a:gd name="T29" fmla="*/ 1528 h 93"/>
                <a:gd name="T30" fmla="*/ 730 w 105"/>
                <a:gd name="T31" fmla="*/ 1528 h 9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3"/>
                <a:gd name="T50" fmla="*/ 105 w 105"/>
                <a:gd name="T51" fmla="*/ 93 h 9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3">
                  <a:moveTo>
                    <a:pt x="39" y="80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75" y="60"/>
                    <a:pt x="74" y="55"/>
                    <a:pt x="66" y="50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2" y="15"/>
                    <a:pt x="92" y="15"/>
                    <a:pt x="92" y="15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88" y="37"/>
                    <a:pt x="88" y="37"/>
                    <a:pt x="88" y="37"/>
                  </a:cubicBezTo>
                  <a:cubicBezTo>
                    <a:pt x="102" y="45"/>
                    <a:pt x="105" y="53"/>
                    <a:pt x="105" y="58"/>
                  </a:cubicBezTo>
                  <a:cubicBezTo>
                    <a:pt x="104" y="68"/>
                    <a:pt x="94" y="75"/>
                    <a:pt x="91" y="76"/>
                  </a:cubicBezTo>
                  <a:cubicBezTo>
                    <a:pt x="62" y="93"/>
                    <a:pt x="62" y="93"/>
                    <a:pt x="62" y="93"/>
                  </a:cubicBezTo>
                  <a:cubicBezTo>
                    <a:pt x="39" y="80"/>
                    <a:pt x="39" y="80"/>
                    <a:pt x="39" y="80"/>
                  </a:cubicBezTo>
                  <a:cubicBezTo>
                    <a:pt x="39" y="80"/>
                    <a:pt x="39" y="80"/>
                    <a:pt x="39" y="80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1531" name="Freeform 101"/>
            <p:cNvSpPr>
              <a:spLocks noChangeAspect="1"/>
            </p:cNvSpPr>
            <p:nvPr/>
          </p:nvSpPr>
          <p:spPr bwMode="auto">
            <a:xfrm>
              <a:off x="3698" y="1564"/>
              <a:ext cx="265" cy="98"/>
            </a:xfrm>
            <a:custGeom>
              <a:avLst/>
              <a:gdLst>
                <a:gd name="T0" fmla="*/ 2526 w 162"/>
                <a:gd name="T1" fmla="*/ 149 h 60"/>
                <a:gd name="T2" fmla="*/ 3098 w 162"/>
                <a:gd name="T3" fmla="*/ 475 h 60"/>
                <a:gd name="T4" fmla="*/ 2657 w 162"/>
                <a:gd name="T5" fmla="*/ 720 h 60"/>
                <a:gd name="T6" fmla="*/ 2084 w 162"/>
                <a:gd name="T7" fmla="*/ 397 h 60"/>
                <a:gd name="T8" fmla="*/ 1688 w 162"/>
                <a:gd name="T9" fmla="*/ 441 h 60"/>
                <a:gd name="T10" fmla="*/ 959 w 162"/>
                <a:gd name="T11" fmla="*/ 862 h 60"/>
                <a:gd name="T12" fmla="*/ 1755 w 162"/>
                <a:gd name="T13" fmla="*/ 862 h 60"/>
                <a:gd name="T14" fmla="*/ 1755 w 162"/>
                <a:gd name="T15" fmla="*/ 1137 h 60"/>
                <a:gd name="T16" fmla="*/ 0 w 162"/>
                <a:gd name="T17" fmla="*/ 1137 h 60"/>
                <a:gd name="T18" fmla="*/ 0 w 162"/>
                <a:gd name="T19" fmla="*/ 126 h 60"/>
                <a:gd name="T20" fmla="*/ 517 w 162"/>
                <a:gd name="T21" fmla="*/ 126 h 60"/>
                <a:gd name="T22" fmla="*/ 517 w 162"/>
                <a:gd name="T23" fmla="*/ 593 h 60"/>
                <a:gd name="T24" fmla="*/ 1238 w 162"/>
                <a:gd name="T25" fmla="*/ 185 h 60"/>
                <a:gd name="T26" fmla="*/ 1935 w 162"/>
                <a:gd name="T27" fmla="*/ 0 h 60"/>
                <a:gd name="T28" fmla="*/ 2526 w 162"/>
                <a:gd name="T29" fmla="*/ 149 h 60"/>
                <a:gd name="T30" fmla="*/ 2526 w 162"/>
                <a:gd name="T31" fmla="*/ 149 h 6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2"/>
                <a:gd name="T49" fmla="*/ 0 h 60"/>
                <a:gd name="T50" fmla="*/ 162 w 162"/>
                <a:gd name="T51" fmla="*/ 60 h 6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2" h="60">
                  <a:moveTo>
                    <a:pt x="132" y="8"/>
                  </a:moveTo>
                  <a:cubicBezTo>
                    <a:pt x="162" y="25"/>
                    <a:pt x="162" y="25"/>
                    <a:pt x="162" y="25"/>
                  </a:cubicBezTo>
                  <a:cubicBezTo>
                    <a:pt x="139" y="38"/>
                    <a:pt x="139" y="38"/>
                    <a:pt x="139" y="38"/>
                  </a:cubicBezTo>
                  <a:cubicBezTo>
                    <a:pt x="109" y="21"/>
                    <a:pt x="109" y="21"/>
                    <a:pt x="109" y="21"/>
                  </a:cubicBezTo>
                  <a:cubicBezTo>
                    <a:pt x="103" y="17"/>
                    <a:pt x="96" y="18"/>
                    <a:pt x="88" y="23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60"/>
                    <a:pt x="92" y="60"/>
                    <a:pt x="92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9" y="2"/>
                    <a:pt x="92" y="0"/>
                    <a:pt x="101" y="0"/>
                  </a:cubicBezTo>
                  <a:cubicBezTo>
                    <a:pt x="118" y="0"/>
                    <a:pt x="129" y="6"/>
                    <a:pt x="132" y="8"/>
                  </a:cubicBezTo>
                  <a:cubicBezTo>
                    <a:pt x="132" y="8"/>
                    <a:pt x="132" y="8"/>
                    <a:pt x="132" y="8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1532" name="Freeform 102"/>
            <p:cNvSpPr>
              <a:spLocks noChangeAspect="1"/>
            </p:cNvSpPr>
            <p:nvPr/>
          </p:nvSpPr>
          <p:spPr bwMode="auto">
            <a:xfrm>
              <a:off x="3972" y="1514"/>
              <a:ext cx="170" cy="153"/>
            </a:xfrm>
            <a:custGeom>
              <a:avLst/>
              <a:gdLst>
                <a:gd name="T0" fmla="*/ 1983 w 104"/>
                <a:gd name="T1" fmla="*/ 747 h 94"/>
                <a:gd name="T2" fmla="*/ 1983 w 104"/>
                <a:gd name="T3" fmla="*/ 1746 h 94"/>
                <a:gd name="T4" fmla="*/ 245 w 104"/>
                <a:gd name="T5" fmla="*/ 1746 h 94"/>
                <a:gd name="T6" fmla="*/ 235 w 104"/>
                <a:gd name="T7" fmla="*/ 1455 h 94"/>
                <a:gd name="T8" fmla="*/ 1027 w 104"/>
                <a:gd name="T9" fmla="*/ 1455 h 94"/>
                <a:gd name="T10" fmla="*/ 304 w 104"/>
                <a:gd name="T11" fmla="*/ 1038 h 94"/>
                <a:gd name="T12" fmla="*/ 0 w 104"/>
                <a:gd name="T13" fmla="*/ 651 h 94"/>
                <a:gd name="T14" fmla="*/ 245 w 104"/>
                <a:gd name="T15" fmla="*/ 324 h 94"/>
                <a:gd name="T16" fmla="*/ 812 w 104"/>
                <a:gd name="T17" fmla="*/ 0 h 94"/>
                <a:gd name="T18" fmla="*/ 1237 w 104"/>
                <a:gd name="T19" fmla="*/ 238 h 94"/>
                <a:gd name="T20" fmla="*/ 687 w 104"/>
                <a:gd name="T21" fmla="*/ 562 h 94"/>
                <a:gd name="T22" fmla="*/ 750 w 104"/>
                <a:gd name="T23" fmla="*/ 802 h 94"/>
                <a:gd name="T24" fmla="*/ 1473 w 104"/>
                <a:gd name="T25" fmla="*/ 1216 h 94"/>
                <a:gd name="T26" fmla="*/ 1473 w 104"/>
                <a:gd name="T27" fmla="*/ 747 h 94"/>
                <a:gd name="T28" fmla="*/ 1983 w 104"/>
                <a:gd name="T29" fmla="*/ 747 h 94"/>
                <a:gd name="T30" fmla="*/ 1983 w 104"/>
                <a:gd name="T31" fmla="*/ 747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"/>
                <a:gd name="T49" fmla="*/ 0 h 94"/>
                <a:gd name="T50" fmla="*/ 104 w 104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" h="94">
                  <a:moveTo>
                    <a:pt x="104" y="40"/>
                  </a:moveTo>
                  <a:cubicBezTo>
                    <a:pt x="104" y="94"/>
                    <a:pt x="104" y="94"/>
                    <a:pt x="104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2" y="78"/>
                    <a:pt x="12" y="78"/>
                    <a:pt x="12" y="78"/>
                  </a:cubicBezTo>
                  <a:cubicBezTo>
                    <a:pt x="54" y="78"/>
                    <a:pt x="54" y="78"/>
                    <a:pt x="54" y="78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3" y="48"/>
                    <a:pt x="0" y="40"/>
                    <a:pt x="0" y="35"/>
                  </a:cubicBezTo>
                  <a:cubicBezTo>
                    <a:pt x="0" y="25"/>
                    <a:pt x="11" y="18"/>
                    <a:pt x="13" y="1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0" y="34"/>
                    <a:pt x="31" y="38"/>
                    <a:pt x="39" y="43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104" y="40"/>
                    <a:pt x="104" y="40"/>
                    <a:pt x="104" y="40"/>
                  </a:cubicBezTo>
                  <a:cubicBezTo>
                    <a:pt x="104" y="40"/>
                    <a:pt x="104" y="40"/>
                    <a:pt x="104" y="40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1533" name="Freeform 103"/>
            <p:cNvSpPr>
              <a:spLocks noChangeAspect="1"/>
            </p:cNvSpPr>
            <p:nvPr/>
          </p:nvSpPr>
          <p:spPr bwMode="auto">
            <a:xfrm>
              <a:off x="3878" y="1402"/>
              <a:ext cx="264" cy="100"/>
            </a:xfrm>
            <a:custGeom>
              <a:avLst/>
              <a:gdLst>
                <a:gd name="T0" fmla="*/ 562 w 162"/>
                <a:gd name="T1" fmla="*/ 1033 h 61"/>
                <a:gd name="T2" fmla="*/ 562 w 162"/>
                <a:gd name="T3" fmla="*/ 1033 h 61"/>
                <a:gd name="T4" fmla="*/ 0 w 162"/>
                <a:gd name="T5" fmla="*/ 702 h 61"/>
                <a:gd name="T6" fmla="*/ 425 w 162"/>
                <a:gd name="T7" fmla="*/ 449 h 61"/>
                <a:gd name="T8" fmla="*/ 988 w 162"/>
                <a:gd name="T9" fmla="*/ 779 h 61"/>
                <a:gd name="T10" fmla="*/ 1388 w 162"/>
                <a:gd name="T11" fmla="*/ 736 h 61"/>
                <a:gd name="T12" fmla="*/ 2104 w 162"/>
                <a:gd name="T13" fmla="*/ 310 h 61"/>
                <a:gd name="T14" fmla="*/ 1312 w 162"/>
                <a:gd name="T15" fmla="*/ 310 h 61"/>
                <a:gd name="T16" fmla="*/ 1312 w 162"/>
                <a:gd name="T17" fmla="*/ 0 h 61"/>
                <a:gd name="T18" fmla="*/ 3033 w 162"/>
                <a:gd name="T19" fmla="*/ 0 h 61"/>
                <a:gd name="T20" fmla="*/ 3033 w 162"/>
                <a:gd name="T21" fmla="*/ 1054 h 61"/>
                <a:gd name="T22" fmla="*/ 2531 w 162"/>
                <a:gd name="T23" fmla="*/ 1054 h 61"/>
                <a:gd name="T24" fmla="*/ 2531 w 162"/>
                <a:gd name="T25" fmla="*/ 572 h 61"/>
                <a:gd name="T26" fmla="*/ 1814 w 162"/>
                <a:gd name="T27" fmla="*/ 995 h 61"/>
                <a:gd name="T28" fmla="*/ 1134 w 162"/>
                <a:gd name="T29" fmla="*/ 1185 h 61"/>
                <a:gd name="T30" fmla="*/ 562 w 162"/>
                <a:gd name="T31" fmla="*/ 1033 h 61"/>
                <a:gd name="T32" fmla="*/ 562 w 162"/>
                <a:gd name="T33" fmla="*/ 1033 h 6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2"/>
                <a:gd name="T52" fmla="*/ 0 h 61"/>
                <a:gd name="T53" fmla="*/ 162 w 162"/>
                <a:gd name="T54" fmla="*/ 61 h 6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2" h="61">
                  <a:moveTo>
                    <a:pt x="30" y="53"/>
                  </a:moveTo>
                  <a:cubicBezTo>
                    <a:pt x="30" y="53"/>
                    <a:pt x="30" y="53"/>
                    <a:pt x="30" y="53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53" y="40"/>
                    <a:pt x="53" y="40"/>
                    <a:pt x="53" y="40"/>
                  </a:cubicBezTo>
                  <a:cubicBezTo>
                    <a:pt x="59" y="43"/>
                    <a:pt x="66" y="43"/>
                    <a:pt x="74" y="38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54"/>
                    <a:pt x="162" y="54"/>
                    <a:pt x="162" y="54"/>
                  </a:cubicBezTo>
                  <a:cubicBezTo>
                    <a:pt x="135" y="54"/>
                    <a:pt x="135" y="54"/>
                    <a:pt x="135" y="54"/>
                  </a:cubicBezTo>
                  <a:cubicBezTo>
                    <a:pt x="135" y="29"/>
                    <a:pt x="135" y="29"/>
                    <a:pt x="135" y="2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83" y="59"/>
                    <a:pt x="70" y="61"/>
                    <a:pt x="61" y="61"/>
                  </a:cubicBezTo>
                  <a:cubicBezTo>
                    <a:pt x="44" y="60"/>
                    <a:pt x="33" y="55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1534" name="Freeform 104"/>
            <p:cNvSpPr>
              <a:spLocks noChangeAspect="1"/>
            </p:cNvSpPr>
            <p:nvPr/>
          </p:nvSpPr>
          <p:spPr bwMode="auto">
            <a:xfrm>
              <a:off x="3696" y="1399"/>
              <a:ext cx="172" cy="154"/>
            </a:xfrm>
            <a:custGeom>
              <a:avLst/>
              <a:gdLst>
                <a:gd name="T0" fmla="*/ 778 w 105"/>
                <a:gd name="T1" fmla="*/ 1569 h 94"/>
                <a:gd name="T2" fmla="*/ 1330 w 105"/>
                <a:gd name="T3" fmla="*/ 1219 h 94"/>
                <a:gd name="T4" fmla="*/ 1274 w 105"/>
                <a:gd name="T5" fmla="*/ 993 h 94"/>
                <a:gd name="T6" fmla="*/ 539 w 105"/>
                <a:gd name="T7" fmla="*/ 567 h 94"/>
                <a:gd name="T8" fmla="*/ 539 w 105"/>
                <a:gd name="T9" fmla="*/ 1027 h 94"/>
                <a:gd name="T10" fmla="*/ 21 w 105"/>
                <a:gd name="T11" fmla="*/ 1027 h 94"/>
                <a:gd name="T12" fmla="*/ 0 w 105"/>
                <a:gd name="T13" fmla="*/ 0 h 94"/>
                <a:gd name="T14" fmla="*/ 1779 w 105"/>
                <a:gd name="T15" fmla="*/ 0 h 94"/>
                <a:gd name="T16" fmla="*/ 1792 w 105"/>
                <a:gd name="T17" fmla="*/ 308 h 94"/>
                <a:gd name="T18" fmla="*/ 993 w 105"/>
                <a:gd name="T19" fmla="*/ 308 h 94"/>
                <a:gd name="T20" fmla="*/ 1723 w 105"/>
                <a:gd name="T21" fmla="*/ 736 h 94"/>
                <a:gd name="T22" fmla="*/ 2031 w 105"/>
                <a:gd name="T23" fmla="*/ 1144 h 94"/>
                <a:gd name="T24" fmla="*/ 1779 w 105"/>
                <a:gd name="T25" fmla="*/ 1481 h 94"/>
                <a:gd name="T26" fmla="*/ 1206 w 105"/>
                <a:gd name="T27" fmla="*/ 1817 h 94"/>
                <a:gd name="T28" fmla="*/ 778 w 105"/>
                <a:gd name="T29" fmla="*/ 1569 h 94"/>
                <a:gd name="T30" fmla="*/ 778 w 105"/>
                <a:gd name="T31" fmla="*/ 1569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4"/>
                <a:gd name="T50" fmla="*/ 105 w 105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4">
                  <a:moveTo>
                    <a:pt x="40" y="81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75" y="60"/>
                    <a:pt x="74" y="56"/>
                    <a:pt x="66" y="51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3" y="16"/>
                    <a:pt x="93" y="16"/>
                    <a:pt x="93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89" y="38"/>
                    <a:pt x="89" y="38"/>
                    <a:pt x="89" y="38"/>
                  </a:cubicBezTo>
                  <a:cubicBezTo>
                    <a:pt x="102" y="46"/>
                    <a:pt x="105" y="54"/>
                    <a:pt x="105" y="59"/>
                  </a:cubicBezTo>
                  <a:cubicBezTo>
                    <a:pt x="105" y="69"/>
                    <a:pt x="94" y="75"/>
                    <a:pt x="92" y="77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40" y="81"/>
                    <a:pt x="40" y="81"/>
                    <a:pt x="40" y="81"/>
                  </a:cubicBezTo>
                  <a:cubicBezTo>
                    <a:pt x="40" y="81"/>
                    <a:pt x="40" y="81"/>
                    <a:pt x="40" y="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1535" name="Freeform 105"/>
            <p:cNvSpPr>
              <a:spLocks noChangeAspect="1"/>
            </p:cNvSpPr>
            <p:nvPr/>
          </p:nvSpPr>
          <p:spPr bwMode="auto">
            <a:xfrm>
              <a:off x="3692" y="1558"/>
              <a:ext cx="264" cy="99"/>
            </a:xfrm>
            <a:custGeom>
              <a:avLst/>
              <a:gdLst>
                <a:gd name="T0" fmla="*/ 2467 w 162"/>
                <a:gd name="T1" fmla="*/ 144 h 61"/>
                <a:gd name="T2" fmla="*/ 3033 w 162"/>
                <a:gd name="T3" fmla="*/ 466 h 61"/>
                <a:gd name="T4" fmla="*/ 2624 w 162"/>
                <a:gd name="T5" fmla="*/ 701 h 61"/>
                <a:gd name="T6" fmla="*/ 2061 w 162"/>
                <a:gd name="T7" fmla="*/ 380 h 61"/>
                <a:gd name="T8" fmla="*/ 1644 w 162"/>
                <a:gd name="T9" fmla="*/ 414 h 61"/>
                <a:gd name="T10" fmla="*/ 929 w 162"/>
                <a:gd name="T11" fmla="*/ 821 h 61"/>
                <a:gd name="T12" fmla="*/ 1724 w 162"/>
                <a:gd name="T13" fmla="*/ 821 h 61"/>
                <a:gd name="T14" fmla="*/ 1724 w 162"/>
                <a:gd name="T15" fmla="*/ 1117 h 61"/>
                <a:gd name="T16" fmla="*/ 0 w 162"/>
                <a:gd name="T17" fmla="*/ 1117 h 61"/>
                <a:gd name="T18" fmla="*/ 0 w 162"/>
                <a:gd name="T19" fmla="*/ 123 h 61"/>
                <a:gd name="T20" fmla="*/ 507 w 162"/>
                <a:gd name="T21" fmla="*/ 123 h 61"/>
                <a:gd name="T22" fmla="*/ 528 w 162"/>
                <a:gd name="T23" fmla="*/ 583 h 61"/>
                <a:gd name="T24" fmla="*/ 1222 w 162"/>
                <a:gd name="T25" fmla="*/ 179 h 61"/>
                <a:gd name="T26" fmla="*/ 1897 w 162"/>
                <a:gd name="T27" fmla="*/ 0 h 61"/>
                <a:gd name="T28" fmla="*/ 2467 w 162"/>
                <a:gd name="T29" fmla="*/ 144 h 61"/>
                <a:gd name="T30" fmla="*/ 2467 w 162"/>
                <a:gd name="T31" fmla="*/ 144 h 6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2"/>
                <a:gd name="T49" fmla="*/ 0 h 61"/>
                <a:gd name="T50" fmla="*/ 162 w 162"/>
                <a:gd name="T51" fmla="*/ 61 h 6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2" h="61">
                  <a:moveTo>
                    <a:pt x="132" y="8"/>
                  </a:moveTo>
                  <a:cubicBezTo>
                    <a:pt x="162" y="25"/>
                    <a:pt x="162" y="25"/>
                    <a:pt x="162" y="25"/>
                  </a:cubicBezTo>
                  <a:cubicBezTo>
                    <a:pt x="140" y="38"/>
                    <a:pt x="140" y="38"/>
                    <a:pt x="140" y="38"/>
                  </a:cubicBezTo>
                  <a:cubicBezTo>
                    <a:pt x="110" y="21"/>
                    <a:pt x="110" y="21"/>
                    <a:pt x="110" y="21"/>
                  </a:cubicBezTo>
                  <a:cubicBezTo>
                    <a:pt x="104" y="18"/>
                    <a:pt x="96" y="18"/>
                    <a:pt x="88" y="23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61"/>
                    <a:pt x="92" y="61"/>
                    <a:pt x="92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9" y="2"/>
                    <a:pt x="93" y="0"/>
                    <a:pt x="101" y="0"/>
                  </a:cubicBezTo>
                  <a:cubicBezTo>
                    <a:pt x="118" y="1"/>
                    <a:pt x="130" y="7"/>
                    <a:pt x="132" y="8"/>
                  </a:cubicBezTo>
                  <a:cubicBezTo>
                    <a:pt x="132" y="8"/>
                    <a:pt x="132" y="8"/>
                    <a:pt x="132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1536" name="Freeform 106"/>
            <p:cNvSpPr>
              <a:spLocks noChangeAspect="1"/>
            </p:cNvSpPr>
            <p:nvPr/>
          </p:nvSpPr>
          <p:spPr bwMode="auto">
            <a:xfrm>
              <a:off x="3966" y="1507"/>
              <a:ext cx="171" cy="154"/>
            </a:xfrm>
            <a:custGeom>
              <a:avLst/>
              <a:gdLst>
                <a:gd name="T0" fmla="*/ 1958 w 105"/>
                <a:gd name="T1" fmla="*/ 791 h 94"/>
                <a:gd name="T2" fmla="*/ 1958 w 105"/>
                <a:gd name="T3" fmla="*/ 1817 h 94"/>
                <a:gd name="T4" fmla="*/ 239 w 105"/>
                <a:gd name="T5" fmla="*/ 1817 h 94"/>
                <a:gd name="T6" fmla="*/ 239 w 105"/>
                <a:gd name="T7" fmla="*/ 1514 h 94"/>
                <a:gd name="T8" fmla="*/ 1033 w 105"/>
                <a:gd name="T9" fmla="*/ 1514 h 94"/>
                <a:gd name="T10" fmla="*/ 324 w 105"/>
                <a:gd name="T11" fmla="*/ 1088 h 94"/>
                <a:gd name="T12" fmla="*/ 0 w 105"/>
                <a:gd name="T13" fmla="*/ 668 h 94"/>
                <a:gd name="T14" fmla="*/ 261 w 105"/>
                <a:gd name="T15" fmla="*/ 331 h 94"/>
                <a:gd name="T16" fmla="*/ 803 w 105"/>
                <a:gd name="T17" fmla="*/ 0 h 94"/>
                <a:gd name="T18" fmla="*/ 1223 w 105"/>
                <a:gd name="T19" fmla="*/ 247 h 94"/>
                <a:gd name="T20" fmla="*/ 674 w 105"/>
                <a:gd name="T21" fmla="*/ 606 h 94"/>
                <a:gd name="T22" fmla="*/ 730 w 105"/>
                <a:gd name="T23" fmla="*/ 827 h 94"/>
                <a:gd name="T24" fmla="*/ 1435 w 105"/>
                <a:gd name="T25" fmla="*/ 1253 h 94"/>
                <a:gd name="T26" fmla="*/ 1435 w 105"/>
                <a:gd name="T27" fmla="*/ 791 h 94"/>
                <a:gd name="T28" fmla="*/ 1958 w 105"/>
                <a:gd name="T29" fmla="*/ 791 h 94"/>
                <a:gd name="T30" fmla="*/ 1958 w 105"/>
                <a:gd name="T31" fmla="*/ 791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4"/>
                <a:gd name="T50" fmla="*/ 105 w 105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4">
                  <a:moveTo>
                    <a:pt x="105" y="41"/>
                  </a:moveTo>
                  <a:cubicBezTo>
                    <a:pt x="105" y="94"/>
                    <a:pt x="105" y="94"/>
                    <a:pt x="105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55" y="78"/>
                    <a:pt x="55" y="78"/>
                    <a:pt x="55" y="78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3" y="48"/>
                    <a:pt x="0" y="40"/>
                    <a:pt x="0" y="35"/>
                  </a:cubicBezTo>
                  <a:cubicBezTo>
                    <a:pt x="1" y="25"/>
                    <a:pt x="11" y="19"/>
                    <a:pt x="14" y="1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6" y="13"/>
                    <a:pt x="66" y="13"/>
                    <a:pt x="66" y="13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0" y="34"/>
                    <a:pt x="31" y="38"/>
                    <a:pt x="39" y="43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41"/>
                    <a:pt x="77" y="41"/>
                    <a:pt x="77" y="41"/>
                  </a:cubicBezTo>
                  <a:cubicBezTo>
                    <a:pt x="105" y="41"/>
                    <a:pt x="105" y="41"/>
                    <a:pt x="105" y="41"/>
                  </a:cubicBezTo>
                  <a:cubicBezTo>
                    <a:pt x="105" y="41"/>
                    <a:pt x="105" y="41"/>
                    <a:pt x="105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  <p:sp>
        <p:nvSpPr>
          <p:cNvPr id="21519" name="Rectangle 107"/>
          <p:cNvSpPr>
            <a:spLocks noChangeArrowheads="1"/>
          </p:cNvSpPr>
          <p:nvPr/>
        </p:nvSpPr>
        <p:spPr bwMode="auto">
          <a:xfrm>
            <a:off x="823913" y="4749800"/>
            <a:ext cx="7391400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10000"/>
              </a:spcBef>
              <a:spcAft>
                <a:spcPct val="2500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</a:pPr>
            <a:r>
              <a:rPr lang="en-US" altLang="zh-CN" sz="2400" b="1">
                <a:solidFill>
                  <a:srgbClr val="000000"/>
                </a:solidFill>
                <a:ea typeface="华文细黑" panose="02010600040101010101" pitchFamily="2" charset="-122"/>
              </a:rPr>
              <a:t>PPP</a:t>
            </a:r>
            <a:r>
              <a:rPr lang="zh-CN" altLang="en-US" sz="2400" b="1">
                <a:solidFill>
                  <a:srgbClr val="000000"/>
                </a:solidFill>
                <a:ea typeface="华文细黑" panose="02010600040101010101" pitchFamily="2" charset="-122"/>
              </a:rPr>
              <a:t>、</a:t>
            </a:r>
            <a:r>
              <a:rPr lang="en-US" altLang="zh-CN" sz="2400" b="1">
                <a:solidFill>
                  <a:srgbClr val="000000"/>
                </a:solidFill>
                <a:ea typeface="华文细黑" panose="02010600040101010101" pitchFamily="2" charset="-122"/>
              </a:rPr>
              <a:t>HDLC</a:t>
            </a:r>
            <a:r>
              <a:rPr lang="zh-CN" altLang="en-US" sz="2400" b="1">
                <a:solidFill>
                  <a:srgbClr val="000000"/>
                </a:solidFill>
                <a:ea typeface="华文细黑" panose="02010600040101010101" pitchFamily="2" charset="-122"/>
              </a:rPr>
              <a:t>上，接口缺省网络类型为点对点</a:t>
            </a:r>
            <a:endParaRPr lang="en-US" altLang="zh-CN" sz="2400" b="1">
              <a:solidFill>
                <a:srgbClr val="000000"/>
              </a:solidFill>
              <a:ea typeface="华文细黑" panose="02010600040101010101" pitchFamily="2" charset="-122"/>
            </a:endParaRPr>
          </a:p>
          <a:p>
            <a:pPr eaLnBrk="1" hangingPunct="1">
              <a:spcBef>
                <a:spcPct val="10000"/>
              </a:spcBef>
              <a:spcAft>
                <a:spcPct val="2500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</a:pPr>
            <a:r>
              <a:rPr lang="en-US" altLang="zh-CN" sz="2400" b="1">
                <a:solidFill>
                  <a:srgbClr val="000000"/>
                </a:solidFill>
                <a:ea typeface="华文细黑" panose="02010600040101010101" pitchFamily="2" charset="-122"/>
              </a:rPr>
              <a:t>Ethernet</a:t>
            </a:r>
            <a:r>
              <a:rPr lang="zh-CN" altLang="en-US" sz="2400" b="1">
                <a:solidFill>
                  <a:srgbClr val="000000"/>
                </a:solidFill>
                <a:ea typeface="华文细黑" panose="02010600040101010101" pitchFamily="2" charset="-122"/>
              </a:rPr>
              <a:t>、</a:t>
            </a:r>
            <a:r>
              <a:rPr lang="en-US" altLang="zh-CN" sz="2400" b="1">
                <a:solidFill>
                  <a:srgbClr val="000000"/>
                </a:solidFill>
                <a:ea typeface="华文细黑" panose="02010600040101010101" pitchFamily="2" charset="-122"/>
              </a:rPr>
              <a:t>Token-Ring</a:t>
            </a:r>
            <a:r>
              <a:rPr lang="zh-CN" altLang="en-US" sz="2400" b="1">
                <a:solidFill>
                  <a:srgbClr val="000000"/>
                </a:solidFill>
                <a:ea typeface="华文细黑" panose="02010600040101010101" pitchFamily="2" charset="-122"/>
              </a:rPr>
              <a:t>上，接口缺省网络类型为广播网络</a:t>
            </a:r>
            <a:endParaRPr lang="zh-CN" altLang="en-US" sz="2000" b="1">
              <a:solidFill>
                <a:srgbClr val="000000"/>
              </a:solidFill>
              <a:ea typeface="华文细黑" panose="020106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smtClean="0"/>
              <a:t>邻居关系的建立</a:t>
            </a:r>
          </a:p>
        </p:txBody>
      </p:sp>
      <p:sp>
        <p:nvSpPr>
          <p:cNvPr id="22531" name="Text Box 5"/>
          <p:cNvSpPr txBox="1">
            <a:spLocks noChangeArrowheads="1"/>
          </p:cNvSpPr>
          <p:nvPr/>
        </p:nvSpPr>
        <p:spPr bwMode="auto">
          <a:xfrm>
            <a:off x="1763713" y="4365625"/>
            <a:ext cx="5397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kumimoji="1" lang="en-US" altLang="zh-CN" sz="1400">
                <a:ea typeface="Arial Unicode MS" panose="020B0604020202020204" pitchFamily="34" charset="-122"/>
                <a:cs typeface="Arial Unicode MS" panose="020B0604020202020204" pitchFamily="34" charset="-122"/>
              </a:rPr>
              <a:t>RTA</a:t>
            </a:r>
          </a:p>
        </p:txBody>
      </p:sp>
      <p:sp>
        <p:nvSpPr>
          <p:cNvPr id="22532" name="Text Box 6"/>
          <p:cNvSpPr txBox="1">
            <a:spLocks noChangeArrowheads="1"/>
          </p:cNvSpPr>
          <p:nvPr/>
        </p:nvSpPr>
        <p:spPr bwMode="auto">
          <a:xfrm>
            <a:off x="6300788" y="4437063"/>
            <a:ext cx="5397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kumimoji="1" lang="en-US" altLang="zh-CN" sz="1400"/>
              <a:t>RTB</a:t>
            </a:r>
          </a:p>
        </p:txBody>
      </p:sp>
      <p:sp>
        <p:nvSpPr>
          <p:cNvPr id="22533" name="Line 8"/>
          <p:cNvSpPr>
            <a:spLocks noChangeShapeType="1"/>
          </p:cNvSpPr>
          <p:nvPr/>
        </p:nvSpPr>
        <p:spPr bwMode="auto">
          <a:xfrm flipH="1">
            <a:off x="2339975" y="4581525"/>
            <a:ext cx="3816350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34" name="Line 9"/>
          <p:cNvSpPr>
            <a:spLocks noChangeShapeType="1"/>
          </p:cNvSpPr>
          <p:nvPr/>
        </p:nvSpPr>
        <p:spPr bwMode="auto">
          <a:xfrm>
            <a:off x="2411413" y="4149725"/>
            <a:ext cx="3744912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35" name="Line 10"/>
          <p:cNvSpPr>
            <a:spLocks noChangeShapeType="1"/>
          </p:cNvSpPr>
          <p:nvPr/>
        </p:nvSpPr>
        <p:spPr bwMode="auto">
          <a:xfrm>
            <a:off x="2411413" y="5013325"/>
            <a:ext cx="3744912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36" name="Rectangle 11"/>
          <p:cNvSpPr>
            <a:spLocks noChangeArrowheads="1"/>
          </p:cNvSpPr>
          <p:nvPr/>
        </p:nvSpPr>
        <p:spPr bwMode="auto">
          <a:xfrm>
            <a:off x="755650" y="1125538"/>
            <a:ext cx="7391400" cy="208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10000"/>
              </a:spcBef>
              <a:spcAft>
                <a:spcPct val="2500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</a:pPr>
            <a:r>
              <a:rPr lang="zh-CN" altLang="en-US" sz="2400" b="1">
                <a:solidFill>
                  <a:srgbClr val="000000"/>
                </a:solidFill>
                <a:ea typeface="华文细黑" panose="02010600040101010101" pitchFamily="2" charset="-122"/>
              </a:rPr>
              <a:t>邻居关系有</a:t>
            </a:r>
            <a:r>
              <a:rPr lang="en-US" altLang="zh-CN" sz="2400" b="1">
                <a:solidFill>
                  <a:srgbClr val="000000"/>
                </a:solidFill>
                <a:ea typeface="华文细黑" panose="02010600040101010101" pitchFamily="2" charset="-122"/>
              </a:rPr>
              <a:t>Level-1</a:t>
            </a:r>
            <a:r>
              <a:rPr lang="zh-CN" altLang="en-US" sz="2400" b="1">
                <a:solidFill>
                  <a:srgbClr val="000000"/>
                </a:solidFill>
                <a:ea typeface="华文细黑" panose="02010600040101010101" pitchFamily="2" charset="-122"/>
              </a:rPr>
              <a:t>和</a:t>
            </a:r>
            <a:r>
              <a:rPr lang="en-US" altLang="zh-CN" sz="2400" b="1">
                <a:solidFill>
                  <a:srgbClr val="000000"/>
                </a:solidFill>
                <a:ea typeface="华文细黑" panose="02010600040101010101" pitchFamily="2" charset="-122"/>
              </a:rPr>
              <a:t>Level-2</a:t>
            </a:r>
            <a:r>
              <a:rPr lang="zh-CN" altLang="en-US" sz="2400" b="1">
                <a:solidFill>
                  <a:srgbClr val="000000"/>
                </a:solidFill>
                <a:ea typeface="华文细黑" panose="02010600040101010101" pitchFamily="2" charset="-122"/>
              </a:rPr>
              <a:t>两种。</a:t>
            </a:r>
          </a:p>
          <a:p>
            <a:pPr eaLnBrk="1" hangingPunct="1">
              <a:spcBef>
                <a:spcPct val="10000"/>
              </a:spcBef>
              <a:spcAft>
                <a:spcPct val="2500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</a:pPr>
            <a:r>
              <a:rPr lang="zh-CN" altLang="en-US" sz="2400" b="1">
                <a:solidFill>
                  <a:srgbClr val="000000"/>
                </a:solidFill>
                <a:ea typeface="华文细黑" panose="02010600040101010101" pitchFamily="2" charset="-122"/>
              </a:rPr>
              <a:t>点对点网络上，只要</a:t>
            </a:r>
            <a:r>
              <a:rPr lang="en-US" altLang="zh-CN" sz="2400" b="1">
                <a:solidFill>
                  <a:srgbClr val="000000"/>
                </a:solidFill>
                <a:ea typeface="华文细黑" panose="02010600040101010101" pitchFamily="2" charset="-122"/>
              </a:rPr>
              <a:t>IS</a:t>
            </a:r>
            <a:r>
              <a:rPr lang="zh-CN" altLang="en-US" sz="2400" b="1">
                <a:solidFill>
                  <a:srgbClr val="000000"/>
                </a:solidFill>
                <a:ea typeface="华文细黑" panose="02010600040101010101" pitchFamily="2" charset="-122"/>
              </a:rPr>
              <a:t>能够收到对端的</a:t>
            </a:r>
            <a:r>
              <a:rPr lang="en-US" altLang="en-US" sz="2400" b="1">
                <a:solidFill>
                  <a:srgbClr val="000000"/>
                </a:solidFill>
                <a:ea typeface="华文细黑" panose="02010600040101010101" pitchFamily="2" charset="-122"/>
              </a:rPr>
              <a:t>P2P IIH</a:t>
            </a:r>
            <a:r>
              <a:rPr lang="zh-CN" altLang="en-US" sz="2400" b="1">
                <a:solidFill>
                  <a:srgbClr val="000000"/>
                </a:solidFill>
                <a:ea typeface="华文细黑" panose="02010600040101010101" pitchFamily="2" charset="-122"/>
              </a:rPr>
              <a:t>报文，就认为邻居能够建立，邻居状态为</a:t>
            </a:r>
            <a:r>
              <a:rPr lang="en-US" altLang="zh-CN" sz="2400" b="1">
                <a:solidFill>
                  <a:srgbClr val="000000"/>
                </a:solidFill>
                <a:ea typeface="华文细黑" panose="02010600040101010101" pitchFamily="2" charset="-122"/>
              </a:rPr>
              <a:t>UP</a:t>
            </a:r>
            <a:r>
              <a:rPr lang="zh-CN" altLang="en-US" sz="2400" b="1">
                <a:solidFill>
                  <a:srgbClr val="000000"/>
                </a:solidFill>
                <a:ea typeface="华文细黑" panose="02010600040101010101" pitchFamily="2" charset="-122"/>
              </a:rPr>
              <a:t>。</a:t>
            </a:r>
          </a:p>
          <a:p>
            <a:pPr eaLnBrk="1" hangingPunct="1">
              <a:spcBef>
                <a:spcPct val="10000"/>
              </a:spcBef>
              <a:spcAft>
                <a:spcPct val="2500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</a:pPr>
            <a:r>
              <a:rPr lang="zh-CN" altLang="en-US" sz="2400" b="1">
                <a:solidFill>
                  <a:srgbClr val="000000"/>
                </a:solidFill>
                <a:ea typeface="华文细黑" panose="02010600040101010101" pitchFamily="2" charset="-122"/>
              </a:rPr>
              <a:t>广播网络上，邻居建立需要三方握手过程。</a:t>
            </a:r>
          </a:p>
        </p:txBody>
      </p:sp>
      <p:sp>
        <p:nvSpPr>
          <p:cNvPr id="22537" name="Text Box 12"/>
          <p:cNvSpPr txBox="1">
            <a:spLocks noChangeArrowheads="1"/>
          </p:cNvSpPr>
          <p:nvPr/>
        </p:nvSpPr>
        <p:spPr bwMode="auto">
          <a:xfrm>
            <a:off x="3203575" y="3789363"/>
            <a:ext cx="1873250" cy="314325"/>
          </a:xfrm>
          <a:prstGeom prst="rect">
            <a:avLst/>
          </a:prstGeom>
          <a:solidFill>
            <a:srgbClr val="FFCC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400" b="1"/>
              <a:t>IS_Neighbor:NULL</a:t>
            </a:r>
          </a:p>
        </p:txBody>
      </p:sp>
      <p:sp>
        <p:nvSpPr>
          <p:cNvPr id="22538" name="Text Box 13"/>
          <p:cNvSpPr txBox="1">
            <a:spLocks noChangeArrowheads="1"/>
          </p:cNvSpPr>
          <p:nvPr/>
        </p:nvSpPr>
        <p:spPr bwMode="auto">
          <a:xfrm>
            <a:off x="3203575" y="4221163"/>
            <a:ext cx="1873250" cy="314325"/>
          </a:xfrm>
          <a:prstGeom prst="rect">
            <a:avLst/>
          </a:prstGeom>
          <a:solidFill>
            <a:srgbClr val="FFCC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400" b="1"/>
              <a:t>IS_Neighbor:RTA</a:t>
            </a:r>
          </a:p>
        </p:txBody>
      </p:sp>
      <p:sp>
        <p:nvSpPr>
          <p:cNvPr id="22539" name="Text Box 14"/>
          <p:cNvSpPr txBox="1">
            <a:spLocks noChangeArrowheads="1"/>
          </p:cNvSpPr>
          <p:nvPr/>
        </p:nvSpPr>
        <p:spPr bwMode="auto">
          <a:xfrm>
            <a:off x="3203575" y="4652963"/>
            <a:ext cx="1873250" cy="314325"/>
          </a:xfrm>
          <a:prstGeom prst="rect">
            <a:avLst/>
          </a:prstGeom>
          <a:solidFill>
            <a:srgbClr val="FFCC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400" b="1"/>
              <a:t>IS_Neighbor:RTB</a:t>
            </a:r>
          </a:p>
        </p:txBody>
      </p:sp>
      <p:grpSp>
        <p:nvGrpSpPr>
          <p:cNvPr id="22540" name="Group 15"/>
          <p:cNvGrpSpPr>
            <a:grpSpLocks noChangeAspect="1"/>
          </p:cNvGrpSpPr>
          <p:nvPr/>
        </p:nvGrpSpPr>
        <p:grpSpPr bwMode="auto">
          <a:xfrm>
            <a:off x="6227763" y="3860800"/>
            <a:ext cx="720725" cy="557213"/>
            <a:chOff x="3541" y="1317"/>
            <a:chExt cx="747" cy="546"/>
          </a:xfrm>
        </p:grpSpPr>
        <p:sp>
          <p:nvSpPr>
            <p:cNvPr id="22559" name="AutoShape 16"/>
            <p:cNvSpPr>
              <a:spLocks noChangeAspect="1" noChangeArrowheads="1" noTextEdit="1"/>
            </p:cNvSpPr>
            <p:nvPr/>
          </p:nvSpPr>
          <p:spPr bwMode="auto">
            <a:xfrm>
              <a:off x="3574" y="1337"/>
              <a:ext cx="681" cy="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60" name="Freeform 17"/>
            <p:cNvSpPr>
              <a:spLocks noChangeAspect="1"/>
            </p:cNvSpPr>
            <p:nvPr/>
          </p:nvSpPr>
          <p:spPr bwMode="auto">
            <a:xfrm>
              <a:off x="3574" y="1525"/>
              <a:ext cx="679" cy="338"/>
            </a:xfrm>
            <a:custGeom>
              <a:avLst/>
              <a:gdLst>
                <a:gd name="T0" fmla="*/ 6726 w 416"/>
                <a:gd name="T1" fmla="*/ 1594 h 207"/>
                <a:gd name="T2" fmla="*/ 1170 w 416"/>
                <a:gd name="T3" fmla="*/ 1594 h 207"/>
                <a:gd name="T4" fmla="*/ 21 w 416"/>
                <a:gd name="T5" fmla="*/ 21 h 207"/>
                <a:gd name="T6" fmla="*/ 0 w 416"/>
                <a:gd name="T7" fmla="*/ 21 h 207"/>
                <a:gd name="T8" fmla="*/ 0 w 416"/>
                <a:gd name="T9" fmla="*/ 1520 h 207"/>
                <a:gd name="T10" fmla="*/ 21 w 416"/>
                <a:gd name="T11" fmla="*/ 1520 h 207"/>
                <a:gd name="T12" fmla="*/ 1170 w 416"/>
                <a:gd name="T13" fmla="*/ 3029 h 207"/>
                <a:gd name="T14" fmla="*/ 6726 w 416"/>
                <a:gd name="T15" fmla="*/ 3029 h 207"/>
                <a:gd name="T16" fmla="*/ 7862 w 416"/>
                <a:gd name="T17" fmla="*/ 1520 h 207"/>
                <a:gd name="T18" fmla="*/ 7862 w 416"/>
                <a:gd name="T19" fmla="*/ 1520 h 207"/>
                <a:gd name="T20" fmla="*/ 7862 w 416"/>
                <a:gd name="T21" fmla="*/ 0 h 207"/>
                <a:gd name="T22" fmla="*/ 6726 w 416"/>
                <a:gd name="T23" fmla="*/ 1594 h 20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16"/>
                <a:gd name="T37" fmla="*/ 0 h 207"/>
                <a:gd name="T38" fmla="*/ 416 w 416"/>
                <a:gd name="T39" fmla="*/ 207 h 20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16" h="207">
                  <a:moveTo>
                    <a:pt x="356" y="84"/>
                  </a:moveTo>
                  <a:cubicBezTo>
                    <a:pt x="275" y="131"/>
                    <a:pt x="143" y="131"/>
                    <a:pt x="62" y="84"/>
                  </a:cubicBezTo>
                  <a:cubicBezTo>
                    <a:pt x="18" y="59"/>
                    <a:pt x="1" y="33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3" y="109"/>
                    <a:pt x="23" y="138"/>
                    <a:pt x="62" y="160"/>
                  </a:cubicBezTo>
                  <a:cubicBezTo>
                    <a:pt x="143" y="207"/>
                    <a:pt x="275" y="207"/>
                    <a:pt x="356" y="160"/>
                  </a:cubicBezTo>
                  <a:cubicBezTo>
                    <a:pt x="394" y="138"/>
                    <a:pt x="414" y="109"/>
                    <a:pt x="416" y="80"/>
                  </a:cubicBezTo>
                  <a:cubicBezTo>
                    <a:pt x="416" y="80"/>
                    <a:pt x="416" y="80"/>
                    <a:pt x="416" y="80"/>
                  </a:cubicBezTo>
                  <a:cubicBezTo>
                    <a:pt x="416" y="0"/>
                    <a:pt x="416" y="0"/>
                    <a:pt x="416" y="0"/>
                  </a:cubicBezTo>
                  <a:cubicBezTo>
                    <a:pt x="416" y="31"/>
                    <a:pt x="396" y="61"/>
                    <a:pt x="356" y="84"/>
                  </a:cubicBezTo>
                  <a:close/>
                </a:path>
              </a:pathLst>
            </a:custGeom>
            <a:solidFill>
              <a:srgbClr val="113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2561" name="Freeform 18"/>
            <p:cNvSpPr>
              <a:spLocks noChangeAspect="1"/>
            </p:cNvSpPr>
            <p:nvPr/>
          </p:nvSpPr>
          <p:spPr bwMode="auto">
            <a:xfrm>
              <a:off x="3541" y="1317"/>
              <a:ext cx="747" cy="432"/>
            </a:xfrm>
            <a:custGeom>
              <a:avLst/>
              <a:gdLst>
                <a:gd name="T0" fmla="*/ 7153 w 457"/>
                <a:gd name="T1" fmla="*/ 902 h 264"/>
                <a:gd name="T2" fmla="*/ 7176 w 457"/>
                <a:gd name="T3" fmla="*/ 4166 h 264"/>
                <a:gd name="T4" fmla="*/ 1563 w 457"/>
                <a:gd name="T5" fmla="*/ 4166 h 264"/>
                <a:gd name="T6" fmla="*/ 1541 w 457"/>
                <a:gd name="T7" fmla="*/ 902 h 264"/>
                <a:gd name="T8" fmla="*/ 7153 w 457"/>
                <a:gd name="T9" fmla="*/ 902 h 2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7"/>
                <a:gd name="T16" fmla="*/ 0 h 264"/>
                <a:gd name="T17" fmla="*/ 457 w 457"/>
                <a:gd name="T18" fmla="*/ 264 h 2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7" h="264">
                  <a:moveTo>
                    <a:pt x="375" y="47"/>
                  </a:moveTo>
                  <a:cubicBezTo>
                    <a:pt x="456" y="94"/>
                    <a:pt x="457" y="170"/>
                    <a:pt x="376" y="217"/>
                  </a:cubicBezTo>
                  <a:cubicBezTo>
                    <a:pt x="295" y="264"/>
                    <a:pt x="163" y="264"/>
                    <a:pt x="82" y="217"/>
                  </a:cubicBezTo>
                  <a:cubicBezTo>
                    <a:pt x="0" y="170"/>
                    <a:pt x="0" y="94"/>
                    <a:pt x="81" y="47"/>
                  </a:cubicBezTo>
                  <a:cubicBezTo>
                    <a:pt x="162" y="0"/>
                    <a:pt x="293" y="0"/>
                    <a:pt x="375" y="47"/>
                  </a:cubicBezTo>
                </a:path>
              </a:pathLst>
            </a:custGeom>
            <a:solidFill>
              <a:srgbClr val="4A6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2562" name="Freeform 19"/>
            <p:cNvSpPr>
              <a:spLocks noChangeAspect="1" noEditPoints="1"/>
            </p:cNvSpPr>
            <p:nvPr/>
          </p:nvSpPr>
          <p:spPr bwMode="auto">
            <a:xfrm>
              <a:off x="3788" y="1751"/>
              <a:ext cx="39" cy="53"/>
            </a:xfrm>
            <a:custGeom>
              <a:avLst/>
              <a:gdLst>
                <a:gd name="T0" fmla="*/ 124 w 24"/>
                <a:gd name="T1" fmla="*/ 88 h 33"/>
                <a:gd name="T2" fmla="*/ 124 w 24"/>
                <a:gd name="T3" fmla="*/ 233 h 33"/>
                <a:gd name="T4" fmla="*/ 180 w 24"/>
                <a:gd name="T5" fmla="*/ 233 h 33"/>
                <a:gd name="T6" fmla="*/ 236 w 24"/>
                <a:gd name="T7" fmla="*/ 226 h 33"/>
                <a:gd name="T8" fmla="*/ 257 w 24"/>
                <a:gd name="T9" fmla="*/ 173 h 33"/>
                <a:gd name="T10" fmla="*/ 180 w 24"/>
                <a:gd name="T11" fmla="*/ 88 h 33"/>
                <a:gd name="T12" fmla="*/ 124 w 24"/>
                <a:gd name="T13" fmla="*/ 88 h 33"/>
                <a:gd name="T14" fmla="*/ 0 w 24"/>
                <a:gd name="T15" fmla="*/ 567 h 33"/>
                <a:gd name="T16" fmla="*/ 0 w 24"/>
                <a:gd name="T17" fmla="*/ 0 h 33"/>
                <a:gd name="T18" fmla="*/ 232 w 24"/>
                <a:gd name="T19" fmla="*/ 0 h 33"/>
                <a:gd name="T20" fmla="*/ 349 w 24"/>
                <a:gd name="T21" fmla="*/ 34 h 33"/>
                <a:gd name="T22" fmla="*/ 413 w 24"/>
                <a:gd name="T23" fmla="*/ 141 h 33"/>
                <a:gd name="T24" fmla="*/ 270 w 24"/>
                <a:gd name="T25" fmla="*/ 286 h 33"/>
                <a:gd name="T26" fmla="*/ 270 w 24"/>
                <a:gd name="T27" fmla="*/ 286 h 33"/>
                <a:gd name="T28" fmla="*/ 349 w 24"/>
                <a:gd name="T29" fmla="*/ 331 h 33"/>
                <a:gd name="T30" fmla="*/ 377 w 24"/>
                <a:gd name="T31" fmla="*/ 374 h 33"/>
                <a:gd name="T32" fmla="*/ 439 w 24"/>
                <a:gd name="T33" fmla="*/ 567 h 33"/>
                <a:gd name="T34" fmla="*/ 270 w 24"/>
                <a:gd name="T35" fmla="*/ 567 h 33"/>
                <a:gd name="T36" fmla="*/ 236 w 24"/>
                <a:gd name="T37" fmla="*/ 418 h 33"/>
                <a:gd name="T38" fmla="*/ 201 w 24"/>
                <a:gd name="T39" fmla="*/ 340 h 33"/>
                <a:gd name="T40" fmla="*/ 124 w 24"/>
                <a:gd name="T41" fmla="*/ 340 h 33"/>
                <a:gd name="T42" fmla="*/ 124 w 24"/>
                <a:gd name="T43" fmla="*/ 567 h 33"/>
                <a:gd name="T44" fmla="*/ 0 w 24"/>
                <a:gd name="T45" fmla="*/ 567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"/>
                <a:gd name="T70" fmla="*/ 0 h 33"/>
                <a:gd name="T71" fmla="*/ 24 w 24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" h="33">
                  <a:moveTo>
                    <a:pt x="7" y="5"/>
                  </a:moveTo>
                  <a:cubicBezTo>
                    <a:pt x="7" y="14"/>
                    <a:pt x="7" y="14"/>
                    <a:pt x="7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2" y="14"/>
                    <a:pt x="13" y="13"/>
                  </a:cubicBezTo>
                  <a:cubicBezTo>
                    <a:pt x="14" y="12"/>
                    <a:pt x="14" y="11"/>
                    <a:pt x="14" y="10"/>
                  </a:cubicBezTo>
                  <a:cubicBezTo>
                    <a:pt x="14" y="7"/>
                    <a:pt x="13" y="5"/>
                    <a:pt x="10" y="5"/>
                  </a:cubicBezTo>
                  <a:cubicBezTo>
                    <a:pt x="7" y="5"/>
                    <a:pt x="7" y="5"/>
                    <a:pt x="7" y="5"/>
                  </a:cubicBezTo>
                  <a:close/>
                  <a:moveTo>
                    <a:pt x="0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7" y="0"/>
                    <a:pt x="19" y="2"/>
                  </a:cubicBezTo>
                  <a:cubicBezTo>
                    <a:pt x="21" y="3"/>
                    <a:pt x="22" y="5"/>
                    <a:pt x="22" y="8"/>
                  </a:cubicBezTo>
                  <a:cubicBezTo>
                    <a:pt x="22" y="13"/>
                    <a:pt x="20" y="16"/>
                    <a:pt x="15" y="17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7" y="17"/>
                    <a:pt x="18" y="17"/>
                    <a:pt x="19" y="19"/>
                  </a:cubicBezTo>
                  <a:cubicBezTo>
                    <a:pt x="19" y="19"/>
                    <a:pt x="20" y="20"/>
                    <a:pt x="20" y="2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2" y="22"/>
                    <a:pt x="11" y="21"/>
                    <a:pt x="11" y="20"/>
                  </a:cubicBezTo>
                  <a:cubicBezTo>
                    <a:pt x="10" y="20"/>
                    <a:pt x="9" y="20"/>
                    <a:pt x="7" y="20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0" y="33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2563" name="Freeform 20"/>
            <p:cNvSpPr>
              <a:spLocks noChangeAspect="1" noEditPoints="1"/>
            </p:cNvSpPr>
            <p:nvPr/>
          </p:nvSpPr>
          <p:spPr bwMode="auto">
            <a:xfrm>
              <a:off x="3832" y="1749"/>
              <a:ext cx="47" cy="57"/>
            </a:xfrm>
            <a:custGeom>
              <a:avLst/>
              <a:gdLst>
                <a:gd name="T0" fmla="*/ 144 w 29"/>
                <a:gd name="T1" fmla="*/ 324 h 35"/>
                <a:gd name="T2" fmla="*/ 254 w 29"/>
                <a:gd name="T3" fmla="*/ 541 h 35"/>
                <a:gd name="T4" fmla="*/ 357 w 29"/>
                <a:gd name="T5" fmla="*/ 324 h 35"/>
                <a:gd name="T6" fmla="*/ 254 w 29"/>
                <a:gd name="T7" fmla="*/ 111 h 35"/>
                <a:gd name="T8" fmla="*/ 144 w 29"/>
                <a:gd name="T9" fmla="*/ 324 h 35"/>
                <a:gd name="T10" fmla="*/ 0 w 29"/>
                <a:gd name="T11" fmla="*/ 324 h 35"/>
                <a:gd name="T12" fmla="*/ 55 w 29"/>
                <a:gd name="T13" fmla="*/ 90 h 35"/>
                <a:gd name="T14" fmla="*/ 254 w 29"/>
                <a:gd name="T15" fmla="*/ 0 h 35"/>
                <a:gd name="T16" fmla="*/ 454 w 29"/>
                <a:gd name="T17" fmla="*/ 90 h 35"/>
                <a:gd name="T18" fmla="*/ 523 w 29"/>
                <a:gd name="T19" fmla="*/ 324 h 35"/>
                <a:gd name="T20" fmla="*/ 454 w 29"/>
                <a:gd name="T21" fmla="*/ 562 h 35"/>
                <a:gd name="T22" fmla="*/ 254 w 29"/>
                <a:gd name="T23" fmla="*/ 653 h 35"/>
                <a:gd name="T24" fmla="*/ 55 w 29"/>
                <a:gd name="T25" fmla="*/ 541 h 35"/>
                <a:gd name="T26" fmla="*/ 0 w 29"/>
                <a:gd name="T27" fmla="*/ 324 h 3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9"/>
                <a:gd name="T43" fmla="*/ 0 h 35"/>
                <a:gd name="T44" fmla="*/ 29 w 29"/>
                <a:gd name="T45" fmla="*/ 35 h 3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9" h="35">
                  <a:moveTo>
                    <a:pt x="8" y="17"/>
                  </a:moveTo>
                  <a:cubicBezTo>
                    <a:pt x="8" y="25"/>
                    <a:pt x="10" y="29"/>
                    <a:pt x="14" y="29"/>
                  </a:cubicBezTo>
                  <a:cubicBezTo>
                    <a:pt x="18" y="29"/>
                    <a:pt x="20" y="25"/>
                    <a:pt x="20" y="17"/>
                  </a:cubicBezTo>
                  <a:cubicBezTo>
                    <a:pt x="20" y="10"/>
                    <a:pt x="18" y="6"/>
                    <a:pt x="14" y="6"/>
                  </a:cubicBezTo>
                  <a:cubicBezTo>
                    <a:pt x="10" y="6"/>
                    <a:pt x="8" y="10"/>
                    <a:pt x="8" y="17"/>
                  </a:cubicBezTo>
                  <a:close/>
                  <a:moveTo>
                    <a:pt x="0" y="17"/>
                  </a:moveTo>
                  <a:cubicBezTo>
                    <a:pt x="0" y="12"/>
                    <a:pt x="1" y="8"/>
                    <a:pt x="3" y="5"/>
                  </a:cubicBezTo>
                  <a:cubicBezTo>
                    <a:pt x="6" y="2"/>
                    <a:pt x="10" y="0"/>
                    <a:pt x="14" y="0"/>
                  </a:cubicBezTo>
                  <a:cubicBezTo>
                    <a:pt x="19" y="0"/>
                    <a:pt x="23" y="2"/>
                    <a:pt x="25" y="5"/>
                  </a:cubicBezTo>
                  <a:cubicBezTo>
                    <a:pt x="27" y="8"/>
                    <a:pt x="29" y="12"/>
                    <a:pt x="29" y="17"/>
                  </a:cubicBezTo>
                  <a:cubicBezTo>
                    <a:pt x="29" y="22"/>
                    <a:pt x="27" y="26"/>
                    <a:pt x="25" y="30"/>
                  </a:cubicBezTo>
                  <a:cubicBezTo>
                    <a:pt x="23" y="33"/>
                    <a:pt x="19" y="35"/>
                    <a:pt x="14" y="35"/>
                  </a:cubicBezTo>
                  <a:cubicBezTo>
                    <a:pt x="10" y="35"/>
                    <a:pt x="6" y="33"/>
                    <a:pt x="3" y="29"/>
                  </a:cubicBezTo>
                  <a:cubicBezTo>
                    <a:pt x="1" y="26"/>
                    <a:pt x="0" y="22"/>
                    <a:pt x="0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2564" name="Freeform 21"/>
            <p:cNvSpPr>
              <a:spLocks noChangeAspect="1"/>
            </p:cNvSpPr>
            <p:nvPr/>
          </p:nvSpPr>
          <p:spPr bwMode="auto">
            <a:xfrm>
              <a:off x="3888" y="1751"/>
              <a:ext cx="39" cy="55"/>
            </a:xfrm>
            <a:custGeom>
              <a:avLst/>
              <a:gdLst>
                <a:gd name="T0" fmla="*/ 0 w 24"/>
                <a:gd name="T1" fmla="*/ 377 h 34"/>
                <a:gd name="T2" fmla="*/ 0 w 24"/>
                <a:gd name="T3" fmla="*/ 0 h 34"/>
                <a:gd name="T4" fmla="*/ 124 w 24"/>
                <a:gd name="T5" fmla="*/ 0 h 34"/>
                <a:gd name="T6" fmla="*/ 124 w 24"/>
                <a:gd name="T7" fmla="*/ 398 h 34"/>
                <a:gd name="T8" fmla="*/ 232 w 24"/>
                <a:gd name="T9" fmla="*/ 500 h 34"/>
                <a:gd name="T10" fmla="*/ 293 w 24"/>
                <a:gd name="T11" fmla="*/ 398 h 34"/>
                <a:gd name="T12" fmla="*/ 293 w 24"/>
                <a:gd name="T13" fmla="*/ 0 h 34"/>
                <a:gd name="T14" fmla="*/ 439 w 24"/>
                <a:gd name="T15" fmla="*/ 0 h 34"/>
                <a:gd name="T16" fmla="*/ 439 w 24"/>
                <a:gd name="T17" fmla="*/ 377 h 34"/>
                <a:gd name="T18" fmla="*/ 383 w 24"/>
                <a:gd name="T19" fmla="*/ 542 h 34"/>
                <a:gd name="T20" fmla="*/ 232 w 24"/>
                <a:gd name="T21" fmla="*/ 610 h 34"/>
                <a:gd name="T22" fmla="*/ 55 w 24"/>
                <a:gd name="T23" fmla="*/ 542 h 34"/>
                <a:gd name="T24" fmla="*/ 0 w 24"/>
                <a:gd name="T25" fmla="*/ 377 h 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"/>
                <a:gd name="T40" fmla="*/ 0 h 34"/>
                <a:gd name="T41" fmla="*/ 24 w 24"/>
                <a:gd name="T42" fmla="*/ 34 h 3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" h="34">
                  <a:moveTo>
                    <a:pt x="0" y="2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6"/>
                    <a:pt x="9" y="28"/>
                    <a:pt x="12" y="28"/>
                  </a:cubicBezTo>
                  <a:cubicBezTo>
                    <a:pt x="15" y="28"/>
                    <a:pt x="16" y="26"/>
                    <a:pt x="16" y="22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5"/>
                    <a:pt x="23" y="28"/>
                    <a:pt x="21" y="30"/>
                  </a:cubicBezTo>
                  <a:cubicBezTo>
                    <a:pt x="19" y="33"/>
                    <a:pt x="16" y="34"/>
                    <a:pt x="12" y="34"/>
                  </a:cubicBezTo>
                  <a:cubicBezTo>
                    <a:pt x="8" y="34"/>
                    <a:pt x="5" y="33"/>
                    <a:pt x="3" y="30"/>
                  </a:cubicBezTo>
                  <a:cubicBezTo>
                    <a:pt x="1" y="28"/>
                    <a:pt x="0" y="25"/>
                    <a:pt x="0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2565" name="Freeform 22"/>
            <p:cNvSpPr>
              <a:spLocks noChangeAspect="1"/>
            </p:cNvSpPr>
            <p:nvPr/>
          </p:nvSpPr>
          <p:spPr bwMode="auto">
            <a:xfrm>
              <a:off x="3933" y="1751"/>
              <a:ext cx="36" cy="53"/>
            </a:xfrm>
            <a:custGeom>
              <a:avLst/>
              <a:gdLst>
                <a:gd name="T0" fmla="*/ 12 w 36"/>
                <a:gd name="T1" fmla="*/ 53 h 53"/>
                <a:gd name="T2" fmla="*/ 12 w 36"/>
                <a:gd name="T3" fmla="*/ 9 h 53"/>
                <a:gd name="T4" fmla="*/ 0 w 36"/>
                <a:gd name="T5" fmla="*/ 9 h 53"/>
                <a:gd name="T6" fmla="*/ 0 w 36"/>
                <a:gd name="T7" fmla="*/ 0 h 53"/>
                <a:gd name="T8" fmla="*/ 36 w 36"/>
                <a:gd name="T9" fmla="*/ 0 h 53"/>
                <a:gd name="T10" fmla="*/ 36 w 36"/>
                <a:gd name="T11" fmla="*/ 9 h 53"/>
                <a:gd name="T12" fmla="*/ 25 w 36"/>
                <a:gd name="T13" fmla="*/ 9 h 53"/>
                <a:gd name="T14" fmla="*/ 25 w 36"/>
                <a:gd name="T15" fmla="*/ 53 h 53"/>
                <a:gd name="T16" fmla="*/ 12 w 36"/>
                <a:gd name="T17" fmla="*/ 53 h 53"/>
                <a:gd name="T18" fmla="*/ 12 w 36"/>
                <a:gd name="T19" fmla="*/ 53 h 5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6"/>
                <a:gd name="T31" fmla="*/ 0 h 53"/>
                <a:gd name="T32" fmla="*/ 36 w 36"/>
                <a:gd name="T33" fmla="*/ 53 h 5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6" h="53">
                  <a:moveTo>
                    <a:pt x="12" y="53"/>
                  </a:moveTo>
                  <a:lnTo>
                    <a:pt x="12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9"/>
                  </a:lnTo>
                  <a:lnTo>
                    <a:pt x="25" y="9"/>
                  </a:lnTo>
                  <a:lnTo>
                    <a:pt x="25" y="53"/>
                  </a:lnTo>
                  <a:lnTo>
                    <a:pt x="12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2566" name="Freeform 23"/>
            <p:cNvSpPr>
              <a:spLocks noChangeAspect="1"/>
            </p:cNvSpPr>
            <p:nvPr/>
          </p:nvSpPr>
          <p:spPr bwMode="auto">
            <a:xfrm>
              <a:off x="3976" y="1751"/>
              <a:ext cx="32" cy="53"/>
            </a:xfrm>
            <a:custGeom>
              <a:avLst/>
              <a:gdLst>
                <a:gd name="T0" fmla="*/ 0 w 32"/>
                <a:gd name="T1" fmla="*/ 53 h 53"/>
                <a:gd name="T2" fmla="*/ 0 w 32"/>
                <a:gd name="T3" fmla="*/ 0 h 53"/>
                <a:gd name="T4" fmla="*/ 32 w 32"/>
                <a:gd name="T5" fmla="*/ 0 h 53"/>
                <a:gd name="T6" fmla="*/ 32 w 32"/>
                <a:gd name="T7" fmla="*/ 9 h 53"/>
                <a:gd name="T8" fmla="*/ 13 w 32"/>
                <a:gd name="T9" fmla="*/ 9 h 53"/>
                <a:gd name="T10" fmla="*/ 13 w 32"/>
                <a:gd name="T11" fmla="*/ 21 h 53"/>
                <a:gd name="T12" fmla="*/ 31 w 32"/>
                <a:gd name="T13" fmla="*/ 21 h 53"/>
                <a:gd name="T14" fmla="*/ 31 w 32"/>
                <a:gd name="T15" fmla="*/ 31 h 53"/>
                <a:gd name="T16" fmla="*/ 13 w 32"/>
                <a:gd name="T17" fmla="*/ 31 h 53"/>
                <a:gd name="T18" fmla="*/ 13 w 32"/>
                <a:gd name="T19" fmla="*/ 44 h 53"/>
                <a:gd name="T20" fmla="*/ 32 w 32"/>
                <a:gd name="T21" fmla="*/ 44 h 53"/>
                <a:gd name="T22" fmla="*/ 32 w 32"/>
                <a:gd name="T23" fmla="*/ 53 h 53"/>
                <a:gd name="T24" fmla="*/ 0 w 32"/>
                <a:gd name="T25" fmla="*/ 53 h 53"/>
                <a:gd name="T26" fmla="*/ 0 w 32"/>
                <a:gd name="T27" fmla="*/ 53 h 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2"/>
                <a:gd name="T43" fmla="*/ 0 h 53"/>
                <a:gd name="T44" fmla="*/ 32 w 32"/>
                <a:gd name="T45" fmla="*/ 53 h 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2" h="53">
                  <a:moveTo>
                    <a:pt x="0" y="53"/>
                  </a:moveTo>
                  <a:lnTo>
                    <a:pt x="0" y="0"/>
                  </a:lnTo>
                  <a:lnTo>
                    <a:pt x="32" y="0"/>
                  </a:lnTo>
                  <a:lnTo>
                    <a:pt x="32" y="9"/>
                  </a:lnTo>
                  <a:lnTo>
                    <a:pt x="13" y="9"/>
                  </a:lnTo>
                  <a:lnTo>
                    <a:pt x="13" y="21"/>
                  </a:lnTo>
                  <a:lnTo>
                    <a:pt x="31" y="21"/>
                  </a:lnTo>
                  <a:lnTo>
                    <a:pt x="31" y="31"/>
                  </a:lnTo>
                  <a:lnTo>
                    <a:pt x="13" y="31"/>
                  </a:lnTo>
                  <a:lnTo>
                    <a:pt x="13" y="44"/>
                  </a:lnTo>
                  <a:lnTo>
                    <a:pt x="32" y="44"/>
                  </a:lnTo>
                  <a:lnTo>
                    <a:pt x="32" y="5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2567" name="Freeform 24"/>
            <p:cNvSpPr>
              <a:spLocks noChangeAspect="1" noEditPoints="1"/>
            </p:cNvSpPr>
            <p:nvPr/>
          </p:nvSpPr>
          <p:spPr bwMode="auto">
            <a:xfrm>
              <a:off x="4017" y="1751"/>
              <a:ext cx="39" cy="53"/>
            </a:xfrm>
            <a:custGeom>
              <a:avLst/>
              <a:gdLst>
                <a:gd name="T0" fmla="*/ 145 w 24"/>
                <a:gd name="T1" fmla="*/ 88 h 33"/>
                <a:gd name="T2" fmla="*/ 145 w 24"/>
                <a:gd name="T3" fmla="*/ 233 h 33"/>
                <a:gd name="T4" fmla="*/ 180 w 24"/>
                <a:gd name="T5" fmla="*/ 233 h 33"/>
                <a:gd name="T6" fmla="*/ 236 w 24"/>
                <a:gd name="T7" fmla="*/ 226 h 33"/>
                <a:gd name="T8" fmla="*/ 270 w 24"/>
                <a:gd name="T9" fmla="*/ 173 h 33"/>
                <a:gd name="T10" fmla="*/ 180 w 24"/>
                <a:gd name="T11" fmla="*/ 88 h 33"/>
                <a:gd name="T12" fmla="*/ 145 w 24"/>
                <a:gd name="T13" fmla="*/ 88 h 33"/>
                <a:gd name="T14" fmla="*/ 0 w 24"/>
                <a:gd name="T15" fmla="*/ 567 h 33"/>
                <a:gd name="T16" fmla="*/ 0 w 24"/>
                <a:gd name="T17" fmla="*/ 0 h 33"/>
                <a:gd name="T18" fmla="*/ 232 w 24"/>
                <a:gd name="T19" fmla="*/ 0 h 33"/>
                <a:gd name="T20" fmla="*/ 377 w 24"/>
                <a:gd name="T21" fmla="*/ 34 h 33"/>
                <a:gd name="T22" fmla="*/ 418 w 24"/>
                <a:gd name="T23" fmla="*/ 141 h 33"/>
                <a:gd name="T24" fmla="*/ 293 w 24"/>
                <a:gd name="T25" fmla="*/ 286 h 33"/>
                <a:gd name="T26" fmla="*/ 293 w 24"/>
                <a:gd name="T27" fmla="*/ 286 h 33"/>
                <a:gd name="T28" fmla="*/ 349 w 24"/>
                <a:gd name="T29" fmla="*/ 331 h 33"/>
                <a:gd name="T30" fmla="*/ 383 w 24"/>
                <a:gd name="T31" fmla="*/ 374 h 33"/>
                <a:gd name="T32" fmla="*/ 439 w 24"/>
                <a:gd name="T33" fmla="*/ 567 h 33"/>
                <a:gd name="T34" fmla="*/ 293 w 24"/>
                <a:gd name="T35" fmla="*/ 567 h 33"/>
                <a:gd name="T36" fmla="*/ 236 w 24"/>
                <a:gd name="T37" fmla="*/ 418 h 33"/>
                <a:gd name="T38" fmla="*/ 201 w 24"/>
                <a:gd name="T39" fmla="*/ 340 h 33"/>
                <a:gd name="T40" fmla="*/ 145 w 24"/>
                <a:gd name="T41" fmla="*/ 340 h 33"/>
                <a:gd name="T42" fmla="*/ 145 w 24"/>
                <a:gd name="T43" fmla="*/ 567 h 33"/>
                <a:gd name="T44" fmla="*/ 0 w 24"/>
                <a:gd name="T45" fmla="*/ 567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"/>
                <a:gd name="T70" fmla="*/ 0 h 33"/>
                <a:gd name="T71" fmla="*/ 24 w 24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" h="33">
                  <a:moveTo>
                    <a:pt x="8" y="5"/>
                  </a:moveTo>
                  <a:cubicBezTo>
                    <a:pt x="8" y="14"/>
                    <a:pt x="8" y="14"/>
                    <a:pt x="8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3" y="14"/>
                    <a:pt x="13" y="13"/>
                  </a:cubicBezTo>
                  <a:cubicBezTo>
                    <a:pt x="14" y="12"/>
                    <a:pt x="15" y="11"/>
                    <a:pt x="15" y="10"/>
                  </a:cubicBezTo>
                  <a:cubicBezTo>
                    <a:pt x="15" y="7"/>
                    <a:pt x="13" y="5"/>
                    <a:pt x="10" y="5"/>
                  </a:cubicBezTo>
                  <a:cubicBezTo>
                    <a:pt x="8" y="5"/>
                    <a:pt x="8" y="5"/>
                    <a:pt x="8" y="5"/>
                  </a:cubicBezTo>
                  <a:close/>
                  <a:moveTo>
                    <a:pt x="0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8" y="0"/>
                    <a:pt x="20" y="2"/>
                  </a:cubicBezTo>
                  <a:cubicBezTo>
                    <a:pt x="22" y="3"/>
                    <a:pt x="23" y="5"/>
                    <a:pt x="23" y="8"/>
                  </a:cubicBezTo>
                  <a:cubicBezTo>
                    <a:pt x="23" y="13"/>
                    <a:pt x="20" y="16"/>
                    <a:pt x="16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7" y="17"/>
                    <a:pt x="18" y="17"/>
                    <a:pt x="19" y="19"/>
                  </a:cubicBezTo>
                  <a:cubicBezTo>
                    <a:pt x="20" y="19"/>
                    <a:pt x="20" y="20"/>
                    <a:pt x="21" y="2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2"/>
                    <a:pt x="12" y="21"/>
                    <a:pt x="11" y="20"/>
                  </a:cubicBezTo>
                  <a:cubicBezTo>
                    <a:pt x="11" y="20"/>
                    <a:pt x="10" y="20"/>
                    <a:pt x="8" y="20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0" y="33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2568" name="Freeform 25"/>
            <p:cNvSpPr>
              <a:spLocks noChangeAspect="1"/>
            </p:cNvSpPr>
            <p:nvPr/>
          </p:nvSpPr>
          <p:spPr bwMode="auto">
            <a:xfrm>
              <a:off x="3884" y="1409"/>
              <a:ext cx="265" cy="98"/>
            </a:xfrm>
            <a:custGeom>
              <a:avLst/>
              <a:gdLst>
                <a:gd name="T0" fmla="*/ 573 w 162"/>
                <a:gd name="T1" fmla="*/ 1011 h 60"/>
                <a:gd name="T2" fmla="*/ 551 w 162"/>
                <a:gd name="T3" fmla="*/ 990 h 60"/>
                <a:gd name="T4" fmla="*/ 0 w 162"/>
                <a:gd name="T5" fmla="*/ 662 h 60"/>
                <a:gd name="T6" fmla="*/ 425 w 162"/>
                <a:gd name="T7" fmla="*/ 418 h 60"/>
                <a:gd name="T8" fmla="*/ 993 w 162"/>
                <a:gd name="T9" fmla="*/ 755 h 60"/>
                <a:gd name="T10" fmla="*/ 1418 w 162"/>
                <a:gd name="T11" fmla="*/ 720 h 60"/>
                <a:gd name="T12" fmla="*/ 2141 w 162"/>
                <a:gd name="T13" fmla="*/ 302 h 60"/>
                <a:gd name="T14" fmla="*/ 1348 w 162"/>
                <a:gd name="T15" fmla="*/ 302 h 60"/>
                <a:gd name="T16" fmla="*/ 1348 w 162"/>
                <a:gd name="T17" fmla="*/ 0 h 60"/>
                <a:gd name="T18" fmla="*/ 3098 w 162"/>
                <a:gd name="T19" fmla="*/ 0 h 60"/>
                <a:gd name="T20" fmla="*/ 3098 w 162"/>
                <a:gd name="T21" fmla="*/ 1011 h 60"/>
                <a:gd name="T22" fmla="*/ 2589 w 162"/>
                <a:gd name="T23" fmla="*/ 1011 h 60"/>
                <a:gd name="T24" fmla="*/ 2567 w 162"/>
                <a:gd name="T25" fmla="*/ 549 h 60"/>
                <a:gd name="T26" fmla="*/ 1860 w 162"/>
                <a:gd name="T27" fmla="*/ 969 h 60"/>
                <a:gd name="T28" fmla="*/ 1148 w 162"/>
                <a:gd name="T29" fmla="*/ 1137 h 60"/>
                <a:gd name="T30" fmla="*/ 573 w 162"/>
                <a:gd name="T31" fmla="*/ 1011 h 60"/>
                <a:gd name="T32" fmla="*/ 573 w 162"/>
                <a:gd name="T33" fmla="*/ 1011 h 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2"/>
                <a:gd name="T52" fmla="*/ 0 h 60"/>
                <a:gd name="T53" fmla="*/ 162 w 162"/>
                <a:gd name="T54" fmla="*/ 60 h 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2" h="60">
                  <a:moveTo>
                    <a:pt x="30" y="53"/>
                  </a:moveTo>
                  <a:cubicBezTo>
                    <a:pt x="30" y="53"/>
                    <a:pt x="29" y="52"/>
                    <a:pt x="29" y="52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58" y="43"/>
                    <a:pt x="66" y="42"/>
                    <a:pt x="74" y="38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53"/>
                    <a:pt x="162" y="53"/>
                    <a:pt x="162" y="53"/>
                  </a:cubicBezTo>
                  <a:cubicBezTo>
                    <a:pt x="135" y="53"/>
                    <a:pt x="135" y="53"/>
                    <a:pt x="135" y="53"/>
                  </a:cubicBezTo>
                  <a:cubicBezTo>
                    <a:pt x="134" y="29"/>
                    <a:pt x="134" y="29"/>
                    <a:pt x="134" y="2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83" y="59"/>
                    <a:pt x="69" y="60"/>
                    <a:pt x="60" y="60"/>
                  </a:cubicBezTo>
                  <a:cubicBezTo>
                    <a:pt x="44" y="60"/>
                    <a:pt x="33" y="54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2569" name="Freeform 26"/>
            <p:cNvSpPr>
              <a:spLocks noChangeAspect="1"/>
            </p:cNvSpPr>
            <p:nvPr/>
          </p:nvSpPr>
          <p:spPr bwMode="auto">
            <a:xfrm>
              <a:off x="3703" y="1406"/>
              <a:ext cx="171" cy="152"/>
            </a:xfrm>
            <a:custGeom>
              <a:avLst/>
              <a:gdLst>
                <a:gd name="T0" fmla="*/ 730 w 105"/>
                <a:gd name="T1" fmla="*/ 1528 h 93"/>
                <a:gd name="T2" fmla="*/ 1278 w 105"/>
                <a:gd name="T3" fmla="*/ 1200 h 93"/>
                <a:gd name="T4" fmla="*/ 1223 w 105"/>
                <a:gd name="T5" fmla="*/ 956 h 93"/>
                <a:gd name="T6" fmla="*/ 528 w 105"/>
                <a:gd name="T7" fmla="*/ 551 h 93"/>
                <a:gd name="T8" fmla="*/ 528 w 105"/>
                <a:gd name="T9" fmla="*/ 1012 h 93"/>
                <a:gd name="T10" fmla="*/ 0 w 105"/>
                <a:gd name="T11" fmla="*/ 1012 h 93"/>
                <a:gd name="T12" fmla="*/ 0 w 105"/>
                <a:gd name="T13" fmla="*/ 0 h 93"/>
                <a:gd name="T14" fmla="*/ 1717 w 105"/>
                <a:gd name="T15" fmla="*/ 0 h 93"/>
                <a:gd name="T16" fmla="*/ 1717 w 105"/>
                <a:gd name="T17" fmla="*/ 294 h 93"/>
                <a:gd name="T18" fmla="*/ 928 w 105"/>
                <a:gd name="T19" fmla="*/ 294 h 93"/>
                <a:gd name="T20" fmla="*/ 1637 w 105"/>
                <a:gd name="T21" fmla="*/ 700 h 93"/>
                <a:gd name="T22" fmla="*/ 1958 w 105"/>
                <a:gd name="T23" fmla="*/ 1106 h 93"/>
                <a:gd name="T24" fmla="*/ 1692 w 105"/>
                <a:gd name="T25" fmla="*/ 1450 h 93"/>
                <a:gd name="T26" fmla="*/ 1153 w 105"/>
                <a:gd name="T27" fmla="*/ 1768 h 93"/>
                <a:gd name="T28" fmla="*/ 730 w 105"/>
                <a:gd name="T29" fmla="*/ 1528 h 93"/>
                <a:gd name="T30" fmla="*/ 730 w 105"/>
                <a:gd name="T31" fmla="*/ 1528 h 9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3"/>
                <a:gd name="T50" fmla="*/ 105 w 105"/>
                <a:gd name="T51" fmla="*/ 93 h 9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3">
                  <a:moveTo>
                    <a:pt x="39" y="80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75" y="60"/>
                    <a:pt x="74" y="55"/>
                    <a:pt x="66" y="50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2" y="15"/>
                    <a:pt x="92" y="15"/>
                    <a:pt x="92" y="15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88" y="37"/>
                    <a:pt x="88" y="37"/>
                    <a:pt x="88" y="37"/>
                  </a:cubicBezTo>
                  <a:cubicBezTo>
                    <a:pt x="102" y="45"/>
                    <a:pt x="105" y="53"/>
                    <a:pt x="105" y="58"/>
                  </a:cubicBezTo>
                  <a:cubicBezTo>
                    <a:pt x="104" y="68"/>
                    <a:pt x="94" y="75"/>
                    <a:pt x="91" y="76"/>
                  </a:cubicBezTo>
                  <a:cubicBezTo>
                    <a:pt x="62" y="93"/>
                    <a:pt x="62" y="93"/>
                    <a:pt x="62" y="93"/>
                  </a:cubicBezTo>
                  <a:cubicBezTo>
                    <a:pt x="39" y="80"/>
                    <a:pt x="39" y="80"/>
                    <a:pt x="39" y="80"/>
                  </a:cubicBezTo>
                  <a:cubicBezTo>
                    <a:pt x="39" y="80"/>
                    <a:pt x="39" y="80"/>
                    <a:pt x="39" y="80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2570" name="Freeform 27"/>
            <p:cNvSpPr>
              <a:spLocks noChangeAspect="1"/>
            </p:cNvSpPr>
            <p:nvPr/>
          </p:nvSpPr>
          <p:spPr bwMode="auto">
            <a:xfrm>
              <a:off x="3698" y="1564"/>
              <a:ext cx="265" cy="98"/>
            </a:xfrm>
            <a:custGeom>
              <a:avLst/>
              <a:gdLst>
                <a:gd name="T0" fmla="*/ 2526 w 162"/>
                <a:gd name="T1" fmla="*/ 149 h 60"/>
                <a:gd name="T2" fmla="*/ 3098 w 162"/>
                <a:gd name="T3" fmla="*/ 475 h 60"/>
                <a:gd name="T4" fmla="*/ 2657 w 162"/>
                <a:gd name="T5" fmla="*/ 720 h 60"/>
                <a:gd name="T6" fmla="*/ 2084 w 162"/>
                <a:gd name="T7" fmla="*/ 397 h 60"/>
                <a:gd name="T8" fmla="*/ 1688 w 162"/>
                <a:gd name="T9" fmla="*/ 441 h 60"/>
                <a:gd name="T10" fmla="*/ 959 w 162"/>
                <a:gd name="T11" fmla="*/ 862 h 60"/>
                <a:gd name="T12" fmla="*/ 1755 w 162"/>
                <a:gd name="T13" fmla="*/ 862 h 60"/>
                <a:gd name="T14" fmla="*/ 1755 w 162"/>
                <a:gd name="T15" fmla="*/ 1137 h 60"/>
                <a:gd name="T16" fmla="*/ 0 w 162"/>
                <a:gd name="T17" fmla="*/ 1137 h 60"/>
                <a:gd name="T18" fmla="*/ 0 w 162"/>
                <a:gd name="T19" fmla="*/ 126 h 60"/>
                <a:gd name="T20" fmla="*/ 517 w 162"/>
                <a:gd name="T21" fmla="*/ 126 h 60"/>
                <a:gd name="T22" fmla="*/ 517 w 162"/>
                <a:gd name="T23" fmla="*/ 593 h 60"/>
                <a:gd name="T24" fmla="*/ 1238 w 162"/>
                <a:gd name="T25" fmla="*/ 185 h 60"/>
                <a:gd name="T26" fmla="*/ 1935 w 162"/>
                <a:gd name="T27" fmla="*/ 0 h 60"/>
                <a:gd name="T28" fmla="*/ 2526 w 162"/>
                <a:gd name="T29" fmla="*/ 149 h 60"/>
                <a:gd name="T30" fmla="*/ 2526 w 162"/>
                <a:gd name="T31" fmla="*/ 149 h 6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2"/>
                <a:gd name="T49" fmla="*/ 0 h 60"/>
                <a:gd name="T50" fmla="*/ 162 w 162"/>
                <a:gd name="T51" fmla="*/ 60 h 6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2" h="60">
                  <a:moveTo>
                    <a:pt x="132" y="8"/>
                  </a:moveTo>
                  <a:cubicBezTo>
                    <a:pt x="162" y="25"/>
                    <a:pt x="162" y="25"/>
                    <a:pt x="162" y="25"/>
                  </a:cubicBezTo>
                  <a:cubicBezTo>
                    <a:pt x="139" y="38"/>
                    <a:pt x="139" y="38"/>
                    <a:pt x="139" y="38"/>
                  </a:cubicBezTo>
                  <a:cubicBezTo>
                    <a:pt x="109" y="21"/>
                    <a:pt x="109" y="21"/>
                    <a:pt x="109" y="21"/>
                  </a:cubicBezTo>
                  <a:cubicBezTo>
                    <a:pt x="103" y="17"/>
                    <a:pt x="96" y="18"/>
                    <a:pt x="88" y="23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60"/>
                    <a:pt x="92" y="60"/>
                    <a:pt x="92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9" y="2"/>
                    <a:pt x="92" y="0"/>
                    <a:pt x="101" y="0"/>
                  </a:cubicBezTo>
                  <a:cubicBezTo>
                    <a:pt x="118" y="0"/>
                    <a:pt x="129" y="6"/>
                    <a:pt x="132" y="8"/>
                  </a:cubicBezTo>
                  <a:cubicBezTo>
                    <a:pt x="132" y="8"/>
                    <a:pt x="132" y="8"/>
                    <a:pt x="132" y="8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2571" name="Freeform 28"/>
            <p:cNvSpPr>
              <a:spLocks noChangeAspect="1"/>
            </p:cNvSpPr>
            <p:nvPr/>
          </p:nvSpPr>
          <p:spPr bwMode="auto">
            <a:xfrm>
              <a:off x="3972" y="1514"/>
              <a:ext cx="170" cy="153"/>
            </a:xfrm>
            <a:custGeom>
              <a:avLst/>
              <a:gdLst>
                <a:gd name="T0" fmla="*/ 1983 w 104"/>
                <a:gd name="T1" fmla="*/ 747 h 94"/>
                <a:gd name="T2" fmla="*/ 1983 w 104"/>
                <a:gd name="T3" fmla="*/ 1746 h 94"/>
                <a:gd name="T4" fmla="*/ 245 w 104"/>
                <a:gd name="T5" fmla="*/ 1746 h 94"/>
                <a:gd name="T6" fmla="*/ 235 w 104"/>
                <a:gd name="T7" fmla="*/ 1455 h 94"/>
                <a:gd name="T8" fmla="*/ 1027 w 104"/>
                <a:gd name="T9" fmla="*/ 1455 h 94"/>
                <a:gd name="T10" fmla="*/ 304 w 104"/>
                <a:gd name="T11" fmla="*/ 1038 h 94"/>
                <a:gd name="T12" fmla="*/ 0 w 104"/>
                <a:gd name="T13" fmla="*/ 651 h 94"/>
                <a:gd name="T14" fmla="*/ 245 w 104"/>
                <a:gd name="T15" fmla="*/ 324 h 94"/>
                <a:gd name="T16" fmla="*/ 812 w 104"/>
                <a:gd name="T17" fmla="*/ 0 h 94"/>
                <a:gd name="T18" fmla="*/ 1237 w 104"/>
                <a:gd name="T19" fmla="*/ 238 h 94"/>
                <a:gd name="T20" fmla="*/ 687 w 104"/>
                <a:gd name="T21" fmla="*/ 562 h 94"/>
                <a:gd name="T22" fmla="*/ 750 w 104"/>
                <a:gd name="T23" fmla="*/ 802 h 94"/>
                <a:gd name="T24" fmla="*/ 1473 w 104"/>
                <a:gd name="T25" fmla="*/ 1216 h 94"/>
                <a:gd name="T26" fmla="*/ 1473 w 104"/>
                <a:gd name="T27" fmla="*/ 747 h 94"/>
                <a:gd name="T28" fmla="*/ 1983 w 104"/>
                <a:gd name="T29" fmla="*/ 747 h 94"/>
                <a:gd name="T30" fmla="*/ 1983 w 104"/>
                <a:gd name="T31" fmla="*/ 747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"/>
                <a:gd name="T49" fmla="*/ 0 h 94"/>
                <a:gd name="T50" fmla="*/ 104 w 104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" h="94">
                  <a:moveTo>
                    <a:pt x="104" y="40"/>
                  </a:moveTo>
                  <a:cubicBezTo>
                    <a:pt x="104" y="94"/>
                    <a:pt x="104" y="94"/>
                    <a:pt x="104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2" y="78"/>
                    <a:pt x="12" y="78"/>
                    <a:pt x="12" y="78"/>
                  </a:cubicBezTo>
                  <a:cubicBezTo>
                    <a:pt x="54" y="78"/>
                    <a:pt x="54" y="78"/>
                    <a:pt x="54" y="78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3" y="48"/>
                    <a:pt x="0" y="40"/>
                    <a:pt x="0" y="35"/>
                  </a:cubicBezTo>
                  <a:cubicBezTo>
                    <a:pt x="0" y="25"/>
                    <a:pt x="11" y="18"/>
                    <a:pt x="13" y="1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0" y="34"/>
                    <a:pt x="31" y="38"/>
                    <a:pt x="39" y="43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104" y="40"/>
                    <a:pt x="104" y="40"/>
                    <a:pt x="104" y="40"/>
                  </a:cubicBezTo>
                  <a:cubicBezTo>
                    <a:pt x="104" y="40"/>
                    <a:pt x="104" y="40"/>
                    <a:pt x="104" y="40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2572" name="Freeform 29"/>
            <p:cNvSpPr>
              <a:spLocks noChangeAspect="1"/>
            </p:cNvSpPr>
            <p:nvPr/>
          </p:nvSpPr>
          <p:spPr bwMode="auto">
            <a:xfrm>
              <a:off x="3878" y="1402"/>
              <a:ext cx="264" cy="100"/>
            </a:xfrm>
            <a:custGeom>
              <a:avLst/>
              <a:gdLst>
                <a:gd name="T0" fmla="*/ 562 w 162"/>
                <a:gd name="T1" fmla="*/ 1033 h 61"/>
                <a:gd name="T2" fmla="*/ 562 w 162"/>
                <a:gd name="T3" fmla="*/ 1033 h 61"/>
                <a:gd name="T4" fmla="*/ 0 w 162"/>
                <a:gd name="T5" fmla="*/ 702 h 61"/>
                <a:gd name="T6" fmla="*/ 425 w 162"/>
                <a:gd name="T7" fmla="*/ 449 h 61"/>
                <a:gd name="T8" fmla="*/ 988 w 162"/>
                <a:gd name="T9" fmla="*/ 779 h 61"/>
                <a:gd name="T10" fmla="*/ 1388 w 162"/>
                <a:gd name="T11" fmla="*/ 736 h 61"/>
                <a:gd name="T12" fmla="*/ 2104 w 162"/>
                <a:gd name="T13" fmla="*/ 310 h 61"/>
                <a:gd name="T14" fmla="*/ 1312 w 162"/>
                <a:gd name="T15" fmla="*/ 310 h 61"/>
                <a:gd name="T16" fmla="*/ 1312 w 162"/>
                <a:gd name="T17" fmla="*/ 0 h 61"/>
                <a:gd name="T18" fmla="*/ 3033 w 162"/>
                <a:gd name="T19" fmla="*/ 0 h 61"/>
                <a:gd name="T20" fmla="*/ 3033 w 162"/>
                <a:gd name="T21" fmla="*/ 1054 h 61"/>
                <a:gd name="T22" fmla="*/ 2531 w 162"/>
                <a:gd name="T23" fmla="*/ 1054 h 61"/>
                <a:gd name="T24" fmla="*/ 2531 w 162"/>
                <a:gd name="T25" fmla="*/ 572 h 61"/>
                <a:gd name="T26" fmla="*/ 1814 w 162"/>
                <a:gd name="T27" fmla="*/ 995 h 61"/>
                <a:gd name="T28" fmla="*/ 1134 w 162"/>
                <a:gd name="T29" fmla="*/ 1185 h 61"/>
                <a:gd name="T30" fmla="*/ 562 w 162"/>
                <a:gd name="T31" fmla="*/ 1033 h 61"/>
                <a:gd name="T32" fmla="*/ 562 w 162"/>
                <a:gd name="T33" fmla="*/ 1033 h 6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2"/>
                <a:gd name="T52" fmla="*/ 0 h 61"/>
                <a:gd name="T53" fmla="*/ 162 w 162"/>
                <a:gd name="T54" fmla="*/ 61 h 6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2" h="61">
                  <a:moveTo>
                    <a:pt x="30" y="53"/>
                  </a:moveTo>
                  <a:cubicBezTo>
                    <a:pt x="30" y="53"/>
                    <a:pt x="30" y="53"/>
                    <a:pt x="30" y="53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53" y="40"/>
                    <a:pt x="53" y="40"/>
                    <a:pt x="53" y="40"/>
                  </a:cubicBezTo>
                  <a:cubicBezTo>
                    <a:pt x="59" y="43"/>
                    <a:pt x="66" y="43"/>
                    <a:pt x="74" y="38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54"/>
                    <a:pt x="162" y="54"/>
                    <a:pt x="162" y="54"/>
                  </a:cubicBezTo>
                  <a:cubicBezTo>
                    <a:pt x="135" y="54"/>
                    <a:pt x="135" y="54"/>
                    <a:pt x="135" y="54"/>
                  </a:cubicBezTo>
                  <a:cubicBezTo>
                    <a:pt x="135" y="29"/>
                    <a:pt x="135" y="29"/>
                    <a:pt x="135" y="2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83" y="59"/>
                    <a:pt x="70" y="61"/>
                    <a:pt x="61" y="61"/>
                  </a:cubicBezTo>
                  <a:cubicBezTo>
                    <a:pt x="44" y="60"/>
                    <a:pt x="33" y="55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2573" name="Freeform 30"/>
            <p:cNvSpPr>
              <a:spLocks noChangeAspect="1"/>
            </p:cNvSpPr>
            <p:nvPr/>
          </p:nvSpPr>
          <p:spPr bwMode="auto">
            <a:xfrm>
              <a:off x="3696" y="1399"/>
              <a:ext cx="172" cy="154"/>
            </a:xfrm>
            <a:custGeom>
              <a:avLst/>
              <a:gdLst>
                <a:gd name="T0" fmla="*/ 778 w 105"/>
                <a:gd name="T1" fmla="*/ 1569 h 94"/>
                <a:gd name="T2" fmla="*/ 1330 w 105"/>
                <a:gd name="T3" fmla="*/ 1219 h 94"/>
                <a:gd name="T4" fmla="*/ 1274 w 105"/>
                <a:gd name="T5" fmla="*/ 993 h 94"/>
                <a:gd name="T6" fmla="*/ 539 w 105"/>
                <a:gd name="T7" fmla="*/ 567 h 94"/>
                <a:gd name="T8" fmla="*/ 539 w 105"/>
                <a:gd name="T9" fmla="*/ 1027 h 94"/>
                <a:gd name="T10" fmla="*/ 21 w 105"/>
                <a:gd name="T11" fmla="*/ 1027 h 94"/>
                <a:gd name="T12" fmla="*/ 0 w 105"/>
                <a:gd name="T13" fmla="*/ 0 h 94"/>
                <a:gd name="T14" fmla="*/ 1779 w 105"/>
                <a:gd name="T15" fmla="*/ 0 h 94"/>
                <a:gd name="T16" fmla="*/ 1792 w 105"/>
                <a:gd name="T17" fmla="*/ 308 h 94"/>
                <a:gd name="T18" fmla="*/ 993 w 105"/>
                <a:gd name="T19" fmla="*/ 308 h 94"/>
                <a:gd name="T20" fmla="*/ 1723 w 105"/>
                <a:gd name="T21" fmla="*/ 736 h 94"/>
                <a:gd name="T22" fmla="*/ 2031 w 105"/>
                <a:gd name="T23" fmla="*/ 1144 h 94"/>
                <a:gd name="T24" fmla="*/ 1779 w 105"/>
                <a:gd name="T25" fmla="*/ 1481 h 94"/>
                <a:gd name="T26" fmla="*/ 1206 w 105"/>
                <a:gd name="T27" fmla="*/ 1817 h 94"/>
                <a:gd name="T28" fmla="*/ 778 w 105"/>
                <a:gd name="T29" fmla="*/ 1569 h 94"/>
                <a:gd name="T30" fmla="*/ 778 w 105"/>
                <a:gd name="T31" fmla="*/ 1569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4"/>
                <a:gd name="T50" fmla="*/ 105 w 105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4">
                  <a:moveTo>
                    <a:pt x="40" y="81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75" y="60"/>
                    <a:pt x="74" y="56"/>
                    <a:pt x="66" y="51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3" y="16"/>
                    <a:pt x="93" y="16"/>
                    <a:pt x="93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89" y="38"/>
                    <a:pt x="89" y="38"/>
                    <a:pt x="89" y="38"/>
                  </a:cubicBezTo>
                  <a:cubicBezTo>
                    <a:pt x="102" y="46"/>
                    <a:pt x="105" y="54"/>
                    <a:pt x="105" y="59"/>
                  </a:cubicBezTo>
                  <a:cubicBezTo>
                    <a:pt x="105" y="69"/>
                    <a:pt x="94" y="75"/>
                    <a:pt x="92" y="77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40" y="81"/>
                    <a:pt x="40" y="81"/>
                    <a:pt x="40" y="81"/>
                  </a:cubicBezTo>
                  <a:cubicBezTo>
                    <a:pt x="40" y="81"/>
                    <a:pt x="40" y="81"/>
                    <a:pt x="40" y="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2574" name="Freeform 31"/>
            <p:cNvSpPr>
              <a:spLocks noChangeAspect="1"/>
            </p:cNvSpPr>
            <p:nvPr/>
          </p:nvSpPr>
          <p:spPr bwMode="auto">
            <a:xfrm>
              <a:off x="3692" y="1558"/>
              <a:ext cx="264" cy="99"/>
            </a:xfrm>
            <a:custGeom>
              <a:avLst/>
              <a:gdLst>
                <a:gd name="T0" fmla="*/ 2467 w 162"/>
                <a:gd name="T1" fmla="*/ 144 h 61"/>
                <a:gd name="T2" fmla="*/ 3033 w 162"/>
                <a:gd name="T3" fmla="*/ 466 h 61"/>
                <a:gd name="T4" fmla="*/ 2624 w 162"/>
                <a:gd name="T5" fmla="*/ 701 h 61"/>
                <a:gd name="T6" fmla="*/ 2061 w 162"/>
                <a:gd name="T7" fmla="*/ 380 h 61"/>
                <a:gd name="T8" fmla="*/ 1644 w 162"/>
                <a:gd name="T9" fmla="*/ 414 h 61"/>
                <a:gd name="T10" fmla="*/ 929 w 162"/>
                <a:gd name="T11" fmla="*/ 821 h 61"/>
                <a:gd name="T12" fmla="*/ 1724 w 162"/>
                <a:gd name="T13" fmla="*/ 821 h 61"/>
                <a:gd name="T14" fmla="*/ 1724 w 162"/>
                <a:gd name="T15" fmla="*/ 1117 h 61"/>
                <a:gd name="T16" fmla="*/ 0 w 162"/>
                <a:gd name="T17" fmla="*/ 1117 h 61"/>
                <a:gd name="T18" fmla="*/ 0 w 162"/>
                <a:gd name="T19" fmla="*/ 123 h 61"/>
                <a:gd name="T20" fmla="*/ 507 w 162"/>
                <a:gd name="T21" fmla="*/ 123 h 61"/>
                <a:gd name="T22" fmla="*/ 528 w 162"/>
                <a:gd name="T23" fmla="*/ 583 h 61"/>
                <a:gd name="T24" fmla="*/ 1222 w 162"/>
                <a:gd name="T25" fmla="*/ 179 h 61"/>
                <a:gd name="T26" fmla="*/ 1897 w 162"/>
                <a:gd name="T27" fmla="*/ 0 h 61"/>
                <a:gd name="T28" fmla="*/ 2467 w 162"/>
                <a:gd name="T29" fmla="*/ 144 h 61"/>
                <a:gd name="T30" fmla="*/ 2467 w 162"/>
                <a:gd name="T31" fmla="*/ 144 h 6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2"/>
                <a:gd name="T49" fmla="*/ 0 h 61"/>
                <a:gd name="T50" fmla="*/ 162 w 162"/>
                <a:gd name="T51" fmla="*/ 61 h 6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2" h="61">
                  <a:moveTo>
                    <a:pt x="132" y="8"/>
                  </a:moveTo>
                  <a:cubicBezTo>
                    <a:pt x="162" y="25"/>
                    <a:pt x="162" y="25"/>
                    <a:pt x="162" y="25"/>
                  </a:cubicBezTo>
                  <a:cubicBezTo>
                    <a:pt x="140" y="38"/>
                    <a:pt x="140" y="38"/>
                    <a:pt x="140" y="38"/>
                  </a:cubicBezTo>
                  <a:cubicBezTo>
                    <a:pt x="110" y="21"/>
                    <a:pt x="110" y="21"/>
                    <a:pt x="110" y="21"/>
                  </a:cubicBezTo>
                  <a:cubicBezTo>
                    <a:pt x="104" y="18"/>
                    <a:pt x="96" y="18"/>
                    <a:pt x="88" y="23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61"/>
                    <a:pt x="92" y="61"/>
                    <a:pt x="92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9" y="2"/>
                    <a:pt x="93" y="0"/>
                    <a:pt x="101" y="0"/>
                  </a:cubicBezTo>
                  <a:cubicBezTo>
                    <a:pt x="118" y="1"/>
                    <a:pt x="130" y="7"/>
                    <a:pt x="132" y="8"/>
                  </a:cubicBezTo>
                  <a:cubicBezTo>
                    <a:pt x="132" y="8"/>
                    <a:pt x="132" y="8"/>
                    <a:pt x="132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2575" name="Freeform 32"/>
            <p:cNvSpPr>
              <a:spLocks noChangeAspect="1"/>
            </p:cNvSpPr>
            <p:nvPr/>
          </p:nvSpPr>
          <p:spPr bwMode="auto">
            <a:xfrm>
              <a:off x="3966" y="1507"/>
              <a:ext cx="171" cy="154"/>
            </a:xfrm>
            <a:custGeom>
              <a:avLst/>
              <a:gdLst>
                <a:gd name="T0" fmla="*/ 1958 w 105"/>
                <a:gd name="T1" fmla="*/ 791 h 94"/>
                <a:gd name="T2" fmla="*/ 1958 w 105"/>
                <a:gd name="T3" fmla="*/ 1817 h 94"/>
                <a:gd name="T4" fmla="*/ 239 w 105"/>
                <a:gd name="T5" fmla="*/ 1817 h 94"/>
                <a:gd name="T6" fmla="*/ 239 w 105"/>
                <a:gd name="T7" fmla="*/ 1514 h 94"/>
                <a:gd name="T8" fmla="*/ 1033 w 105"/>
                <a:gd name="T9" fmla="*/ 1514 h 94"/>
                <a:gd name="T10" fmla="*/ 324 w 105"/>
                <a:gd name="T11" fmla="*/ 1088 h 94"/>
                <a:gd name="T12" fmla="*/ 0 w 105"/>
                <a:gd name="T13" fmla="*/ 668 h 94"/>
                <a:gd name="T14" fmla="*/ 261 w 105"/>
                <a:gd name="T15" fmla="*/ 331 h 94"/>
                <a:gd name="T16" fmla="*/ 803 w 105"/>
                <a:gd name="T17" fmla="*/ 0 h 94"/>
                <a:gd name="T18" fmla="*/ 1223 w 105"/>
                <a:gd name="T19" fmla="*/ 247 h 94"/>
                <a:gd name="T20" fmla="*/ 674 w 105"/>
                <a:gd name="T21" fmla="*/ 606 h 94"/>
                <a:gd name="T22" fmla="*/ 730 w 105"/>
                <a:gd name="T23" fmla="*/ 827 h 94"/>
                <a:gd name="T24" fmla="*/ 1435 w 105"/>
                <a:gd name="T25" fmla="*/ 1253 h 94"/>
                <a:gd name="T26" fmla="*/ 1435 w 105"/>
                <a:gd name="T27" fmla="*/ 791 h 94"/>
                <a:gd name="T28" fmla="*/ 1958 w 105"/>
                <a:gd name="T29" fmla="*/ 791 h 94"/>
                <a:gd name="T30" fmla="*/ 1958 w 105"/>
                <a:gd name="T31" fmla="*/ 791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4"/>
                <a:gd name="T50" fmla="*/ 105 w 105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4">
                  <a:moveTo>
                    <a:pt x="105" y="41"/>
                  </a:moveTo>
                  <a:cubicBezTo>
                    <a:pt x="105" y="94"/>
                    <a:pt x="105" y="94"/>
                    <a:pt x="105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55" y="78"/>
                    <a:pt x="55" y="78"/>
                    <a:pt x="55" y="78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3" y="48"/>
                    <a:pt x="0" y="40"/>
                    <a:pt x="0" y="35"/>
                  </a:cubicBezTo>
                  <a:cubicBezTo>
                    <a:pt x="1" y="25"/>
                    <a:pt x="11" y="19"/>
                    <a:pt x="14" y="1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6" y="13"/>
                    <a:pt x="66" y="13"/>
                    <a:pt x="66" y="13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0" y="34"/>
                    <a:pt x="31" y="38"/>
                    <a:pt x="39" y="43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41"/>
                    <a:pt x="77" y="41"/>
                    <a:pt x="77" y="41"/>
                  </a:cubicBezTo>
                  <a:cubicBezTo>
                    <a:pt x="105" y="41"/>
                    <a:pt x="105" y="41"/>
                    <a:pt x="105" y="41"/>
                  </a:cubicBezTo>
                  <a:cubicBezTo>
                    <a:pt x="105" y="41"/>
                    <a:pt x="105" y="41"/>
                    <a:pt x="105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  <p:grpSp>
        <p:nvGrpSpPr>
          <p:cNvPr id="22541" name="Group 33"/>
          <p:cNvGrpSpPr>
            <a:grpSpLocks noChangeAspect="1"/>
          </p:cNvGrpSpPr>
          <p:nvPr/>
        </p:nvGrpSpPr>
        <p:grpSpPr bwMode="auto">
          <a:xfrm>
            <a:off x="1619250" y="3789363"/>
            <a:ext cx="720725" cy="557212"/>
            <a:chOff x="3541" y="1317"/>
            <a:chExt cx="747" cy="546"/>
          </a:xfrm>
        </p:grpSpPr>
        <p:sp>
          <p:nvSpPr>
            <p:cNvPr id="22542" name="AutoShape 34"/>
            <p:cNvSpPr>
              <a:spLocks noChangeAspect="1" noChangeArrowheads="1" noTextEdit="1"/>
            </p:cNvSpPr>
            <p:nvPr/>
          </p:nvSpPr>
          <p:spPr bwMode="auto">
            <a:xfrm>
              <a:off x="3574" y="1337"/>
              <a:ext cx="681" cy="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43" name="Freeform 35"/>
            <p:cNvSpPr>
              <a:spLocks noChangeAspect="1"/>
            </p:cNvSpPr>
            <p:nvPr/>
          </p:nvSpPr>
          <p:spPr bwMode="auto">
            <a:xfrm>
              <a:off x="3574" y="1525"/>
              <a:ext cx="679" cy="338"/>
            </a:xfrm>
            <a:custGeom>
              <a:avLst/>
              <a:gdLst>
                <a:gd name="T0" fmla="*/ 6726 w 416"/>
                <a:gd name="T1" fmla="*/ 1594 h 207"/>
                <a:gd name="T2" fmla="*/ 1170 w 416"/>
                <a:gd name="T3" fmla="*/ 1594 h 207"/>
                <a:gd name="T4" fmla="*/ 21 w 416"/>
                <a:gd name="T5" fmla="*/ 21 h 207"/>
                <a:gd name="T6" fmla="*/ 0 w 416"/>
                <a:gd name="T7" fmla="*/ 21 h 207"/>
                <a:gd name="T8" fmla="*/ 0 w 416"/>
                <a:gd name="T9" fmla="*/ 1520 h 207"/>
                <a:gd name="T10" fmla="*/ 21 w 416"/>
                <a:gd name="T11" fmla="*/ 1520 h 207"/>
                <a:gd name="T12" fmla="*/ 1170 w 416"/>
                <a:gd name="T13" fmla="*/ 3029 h 207"/>
                <a:gd name="T14" fmla="*/ 6726 w 416"/>
                <a:gd name="T15" fmla="*/ 3029 h 207"/>
                <a:gd name="T16" fmla="*/ 7862 w 416"/>
                <a:gd name="T17" fmla="*/ 1520 h 207"/>
                <a:gd name="T18" fmla="*/ 7862 w 416"/>
                <a:gd name="T19" fmla="*/ 1520 h 207"/>
                <a:gd name="T20" fmla="*/ 7862 w 416"/>
                <a:gd name="T21" fmla="*/ 0 h 207"/>
                <a:gd name="T22" fmla="*/ 6726 w 416"/>
                <a:gd name="T23" fmla="*/ 1594 h 20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16"/>
                <a:gd name="T37" fmla="*/ 0 h 207"/>
                <a:gd name="T38" fmla="*/ 416 w 416"/>
                <a:gd name="T39" fmla="*/ 207 h 20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16" h="207">
                  <a:moveTo>
                    <a:pt x="356" y="84"/>
                  </a:moveTo>
                  <a:cubicBezTo>
                    <a:pt x="275" y="131"/>
                    <a:pt x="143" y="131"/>
                    <a:pt x="62" y="84"/>
                  </a:cubicBezTo>
                  <a:cubicBezTo>
                    <a:pt x="18" y="59"/>
                    <a:pt x="1" y="33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3" y="109"/>
                    <a:pt x="23" y="138"/>
                    <a:pt x="62" y="160"/>
                  </a:cubicBezTo>
                  <a:cubicBezTo>
                    <a:pt x="143" y="207"/>
                    <a:pt x="275" y="207"/>
                    <a:pt x="356" y="160"/>
                  </a:cubicBezTo>
                  <a:cubicBezTo>
                    <a:pt x="394" y="138"/>
                    <a:pt x="414" y="109"/>
                    <a:pt x="416" y="80"/>
                  </a:cubicBezTo>
                  <a:cubicBezTo>
                    <a:pt x="416" y="80"/>
                    <a:pt x="416" y="80"/>
                    <a:pt x="416" y="80"/>
                  </a:cubicBezTo>
                  <a:cubicBezTo>
                    <a:pt x="416" y="0"/>
                    <a:pt x="416" y="0"/>
                    <a:pt x="416" y="0"/>
                  </a:cubicBezTo>
                  <a:cubicBezTo>
                    <a:pt x="416" y="31"/>
                    <a:pt x="396" y="61"/>
                    <a:pt x="356" y="84"/>
                  </a:cubicBezTo>
                  <a:close/>
                </a:path>
              </a:pathLst>
            </a:custGeom>
            <a:solidFill>
              <a:srgbClr val="113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2544" name="Freeform 36"/>
            <p:cNvSpPr>
              <a:spLocks noChangeAspect="1"/>
            </p:cNvSpPr>
            <p:nvPr/>
          </p:nvSpPr>
          <p:spPr bwMode="auto">
            <a:xfrm>
              <a:off x="3541" y="1317"/>
              <a:ext cx="747" cy="432"/>
            </a:xfrm>
            <a:custGeom>
              <a:avLst/>
              <a:gdLst>
                <a:gd name="T0" fmla="*/ 7153 w 457"/>
                <a:gd name="T1" fmla="*/ 902 h 264"/>
                <a:gd name="T2" fmla="*/ 7176 w 457"/>
                <a:gd name="T3" fmla="*/ 4166 h 264"/>
                <a:gd name="T4" fmla="*/ 1563 w 457"/>
                <a:gd name="T5" fmla="*/ 4166 h 264"/>
                <a:gd name="T6" fmla="*/ 1541 w 457"/>
                <a:gd name="T7" fmla="*/ 902 h 264"/>
                <a:gd name="T8" fmla="*/ 7153 w 457"/>
                <a:gd name="T9" fmla="*/ 902 h 2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7"/>
                <a:gd name="T16" fmla="*/ 0 h 264"/>
                <a:gd name="T17" fmla="*/ 457 w 457"/>
                <a:gd name="T18" fmla="*/ 264 h 2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7" h="264">
                  <a:moveTo>
                    <a:pt x="375" y="47"/>
                  </a:moveTo>
                  <a:cubicBezTo>
                    <a:pt x="456" y="94"/>
                    <a:pt x="457" y="170"/>
                    <a:pt x="376" y="217"/>
                  </a:cubicBezTo>
                  <a:cubicBezTo>
                    <a:pt x="295" y="264"/>
                    <a:pt x="163" y="264"/>
                    <a:pt x="82" y="217"/>
                  </a:cubicBezTo>
                  <a:cubicBezTo>
                    <a:pt x="0" y="170"/>
                    <a:pt x="0" y="94"/>
                    <a:pt x="81" y="47"/>
                  </a:cubicBezTo>
                  <a:cubicBezTo>
                    <a:pt x="162" y="0"/>
                    <a:pt x="293" y="0"/>
                    <a:pt x="375" y="47"/>
                  </a:cubicBezTo>
                </a:path>
              </a:pathLst>
            </a:custGeom>
            <a:solidFill>
              <a:srgbClr val="4A6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2545" name="Freeform 37"/>
            <p:cNvSpPr>
              <a:spLocks noChangeAspect="1" noEditPoints="1"/>
            </p:cNvSpPr>
            <p:nvPr/>
          </p:nvSpPr>
          <p:spPr bwMode="auto">
            <a:xfrm>
              <a:off x="3788" y="1751"/>
              <a:ext cx="39" cy="53"/>
            </a:xfrm>
            <a:custGeom>
              <a:avLst/>
              <a:gdLst>
                <a:gd name="T0" fmla="*/ 124 w 24"/>
                <a:gd name="T1" fmla="*/ 88 h 33"/>
                <a:gd name="T2" fmla="*/ 124 w 24"/>
                <a:gd name="T3" fmla="*/ 233 h 33"/>
                <a:gd name="T4" fmla="*/ 180 w 24"/>
                <a:gd name="T5" fmla="*/ 233 h 33"/>
                <a:gd name="T6" fmla="*/ 236 w 24"/>
                <a:gd name="T7" fmla="*/ 226 h 33"/>
                <a:gd name="T8" fmla="*/ 257 w 24"/>
                <a:gd name="T9" fmla="*/ 173 h 33"/>
                <a:gd name="T10" fmla="*/ 180 w 24"/>
                <a:gd name="T11" fmla="*/ 88 h 33"/>
                <a:gd name="T12" fmla="*/ 124 w 24"/>
                <a:gd name="T13" fmla="*/ 88 h 33"/>
                <a:gd name="T14" fmla="*/ 0 w 24"/>
                <a:gd name="T15" fmla="*/ 567 h 33"/>
                <a:gd name="T16" fmla="*/ 0 w 24"/>
                <a:gd name="T17" fmla="*/ 0 h 33"/>
                <a:gd name="T18" fmla="*/ 232 w 24"/>
                <a:gd name="T19" fmla="*/ 0 h 33"/>
                <a:gd name="T20" fmla="*/ 349 w 24"/>
                <a:gd name="T21" fmla="*/ 34 h 33"/>
                <a:gd name="T22" fmla="*/ 413 w 24"/>
                <a:gd name="T23" fmla="*/ 141 h 33"/>
                <a:gd name="T24" fmla="*/ 270 w 24"/>
                <a:gd name="T25" fmla="*/ 286 h 33"/>
                <a:gd name="T26" fmla="*/ 270 w 24"/>
                <a:gd name="T27" fmla="*/ 286 h 33"/>
                <a:gd name="T28" fmla="*/ 349 w 24"/>
                <a:gd name="T29" fmla="*/ 331 h 33"/>
                <a:gd name="T30" fmla="*/ 377 w 24"/>
                <a:gd name="T31" fmla="*/ 374 h 33"/>
                <a:gd name="T32" fmla="*/ 439 w 24"/>
                <a:gd name="T33" fmla="*/ 567 h 33"/>
                <a:gd name="T34" fmla="*/ 270 w 24"/>
                <a:gd name="T35" fmla="*/ 567 h 33"/>
                <a:gd name="T36" fmla="*/ 236 w 24"/>
                <a:gd name="T37" fmla="*/ 418 h 33"/>
                <a:gd name="T38" fmla="*/ 201 w 24"/>
                <a:gd name="T39" fmla="*/ 340 h 33"/>
                <a:gd name="T40" fmla="*/ 124 w 24"/>
                <a:gd name="T41" fmla="*/ 340 h 33"/>
                <a:gd name="T42" fmla="*/ 124 w 24"/>
                <a:gd name="T43" fmla="*/ 567 h 33"/>
                <a:gd name="T44" fmla="*/ 0 w 24"/>
                <a:gd name="T45" fmla="*/ 567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"/>
                <a:gd name="T70" fmla="*/ 0 h 33"/>
                <a:gd name="T71" fmla="*/ 24 w 24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" h="33">
                  <a:moveTo>
                    <a:pt x="7" y="5"/>
                  </a:moveTo>
                  <a:cubicBezTo>
                    <a:pt x="7" y="14"/>
                    <a:pt x="7" y="14"/>
                    <a:pt x="7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2" y="14"/>
                    <a:pt x="13" y="13"/>
                  </a:cubicBezTo>
                  <a:cubicBezTo>
                    <a:pt x="14" y="12"/>
                    <a:pt x="14" y="11"/>
                    <a:pt x="14" y="10"/>
                  </a:cubicBezTo>
                  <a:cubicBezTo>
                    <a:pt x="14" y="7"/>
                    <a:pt x="13" y="5"/>
                    <a:pt x="10" y="5"/>
                  </a:cubicBezTo>
                  <a:cubicBezTo>
                    <a:pt x="7" y="5"/>
                    <a:pt x="7" y="5"/>
                    <a:pt x="7" y="5"/>
                  </a:cubicBezTo>
                  <a:close/>
                  <a:moveTo>
                    <a:pt x="0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7" y="0"/>
                    <a:pt x="19" y="2"/>
                  </a:cubicBezTo>
                  <a:cubicBezTo>
                    <a:pt x="21" y="3"/>
                    <a:pt x="22" y="5"/>
                    <a:pt x="22" y="8"/>
                  </a:cubicBezTo>
                  <a:cubicBezTo>
                    <a:pt x="22" y="13"/>
                    <a:pt x="20" y="16"/>
                    <a:pt x="15" y="17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7" y="17"/>
                    <a:pt x="18" y="17"/>
                    <a:pt x="19" y="19"/>
                  </a:cubicBezTo>
                  <a:cubicBezTo>
                    <a:pt x="19" y="19"/>
                    <a:pt x="20" y="20"/>
                    <a:pt x="20" y="2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2" y="22"/>
                    <a:pt x="11" y="21"/>
                    <a:pt x="11" y="20"/>
                  </a:cubicBezTo>
                  <a:cubicBezTo>
                    <a:pt x="10" y="20"/>
                    <a:pt x="9" y="20"/>
                    <a:pt x="7" y="20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0" y="33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2546" name="Freeform 38"/>
            <p:cNvSpPr>
              <a:spLocks noChangeAspect="1" noEditPoints="1"/>
            </p:cNvSpPr>
            <p:nvPr/>
          </p:nvSpPr>
          <p:spPr bwMode="auto">
            <a:xfrm>
              <a:off x="3832" y="1749"/>
              <a:ext cx="47" cy="57"/>
            </a:xfrm>
            <a:custGeom>
              <a:avLst/>
              <a:gdLst>
                <a:gd name="T0" fmla="*/ 144 w 29"/>
                <a:gd name="T1" fmla="*/ 324 h 35"/>
                <a:gd name="T2" fmla="*/ 254 w 29"/>
                <a:gd name="T3" fmla="*/ 541 h 35"/>
                <a:gd name="T4" fmla="*/ 357 w 29"/>
                <a:gd name="T5" fmla="*/ 324 h 35"/>
                <a:gd name="T6" fmla="*/ 254 w 29"/>
                <a:gd name="T7" fmla="*/ 111 h 35"/>
                <a:gd name="T8" fmla="*/ 144 w 29"/>
                <a:gd name="T9" fmla="*/ 324 h 35"/>
                <a:gd name="T10" fmla="*/ 0 w 29"/>
                <a:gd name="T11" fmla="*/ 324 h 35"/>
                <a:gd name="T12" fmla="*/ 55 w 29"/>
                <a:gd name="T13" fmla="*/ 90 h 35"/>
                <a:gd name="T14" fmla="*/ 254 w 29"/>
                <a:gd name="T15" fmla="*/ 0 h 35"/>
                <a:gd name="T16" fmla="*/ 454 w 29"/>
                <a:gd name="T17" fmla="*/ 90 h 35"/>
                <a:gd name="T18" fmla="*/ 523 w 29"/>
                <a:gd name="T19" fmla="*/ 324 h 35"/>
                <a:gd name="T20" fmla="*/ 454 w 29"/>
                <a:gd name="T21" fmla="*/ 562 h 35"/>
                <a:gd name="T22" fmla="*/ 254 w 29"/>
                <a:gd name="T23" fmla="*/ 653 h 35"/>
                <a:gd name="T24" fmla="*/ 55 w 29"/>
                <a:gd name="T25" fmla="*/ 541 h 35"/>
                <a:gd name="T26" fmla="*/ 0 w 29"/>
                <a:gd name="T27" fmla="*/ 324 h 3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9"/>
                <a:gd name="T43" fmla="*/ 0 h 35"/>
                <a:gd name="T44" fmla="*/ 29 w 29"/>
                <a:gd name="T45" fmla="*/ 35 h 3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9" h="35">
                  <a:moveTo>
                    <a:pt x="8" y="17"/>
                  </a:moveTo>
                  <a:cubicBezTo>
                    <a:pt x="8" y="25"/>
                    <a:pt x="10" y="29"/>
                    <a:pt x="14" y="29"/>
                  </a:cubicBezTo>
                  <a:cubicBezTo>
                    <a:pt x="18" y="29"/>
                    <a:pt x="20" y="25"/>
                    <a:pt x="20" y="17"/>
                  </a:cubicBezTo>
                  <a:cubicBezTo>
                    <a:pt x="20" y="10"/>
                    <a:pt x="18" y="6"/>
                    <a:pt x="14" y="6"/>
                  </a:cubicBezTo>
                  <a:cubicBezTo>
                    <a:pt x="10" y="6"/>
                    <a:pt x="8" y="10"/>
                    <a:pt x="8" y="17"/>
                  </a:cubicBezTo>
                  <a:close/>
                  <a:moveTo>
                    <a:pt x="0" y="17"/>
                  </a:moveTo>
                  <a:cubicBezTo>
                    <a:pt x="0" y="12"/>
                    <a:pt x="1" y="8"/>
                    <a:pt x="3" y="5"/>
                  </a:cubicBezTo>
                  <a:cubicBezTo>
                    <a:pt x="6" y="2"/>
                    <a:pt x="10" y="0"/>
                    <a:pt x="14" y="0"/>
                  </a:cubicBezTo>
                  <a:cubicBezTo>
                    <a:pt x="19" y="0"/>
                    <a:pt x="23" y="2"/>
                    <a:pt x="25" y="5"/>
                  </a:cubicBezTo>
                  <a:cubicBezTo>
                    <a:pt x="27" y="8"/>
                    <a:pt x="29" y="12"/>
                    <a:pt x="29" y="17"/>
                  </a:cubicBezTo>
                  <a:cubicBezTo>
                    <a:pt x="29" y="22"/>
                    <a:pt x="27" y="26"/>
                    <a:pt x="25" y="30"/>
                  </a:cubicBezTo>
                  <a:cubicBezTo>
                    <a:pt x="23" y="33"/>
                    <a:pt x="19" y="35"/>
                    <a:pt x="14" y="35"/>
                  </a:cubicBezTo>
                  <a:cubicBezTo>
                    <a:pt x="10" y="35"/>
                    <a:pt x="6" y="33"/>
                    <a:pt x="3" y="29"/>
                  </a:cubicBezTo>
                  <a:cubicBezTo>
                    <a:pt x="1" y="26"/>
                    <a:pt x="0" y="22"/>
                    <a:pt x="0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2547" name="Freeform 39"/>
            <p:cNvSpPr>
              <a:spLocks noChangeAspect="1"/>
            </p:cNvSpPr>
            <p:nvPr/>
          </p:nvSpPr>
          <p:spPr bwMode="auto">
            <a:xfrm>
              <a:off x="3888" y="1751"/>
              <a:ext cx="39" cy="55"/>
            </a:xfrm>
            <a:custGeom>
              <a:avLst/>
              <a:gdLst>
                <a:gd name="T0" fmla="*/ 0 w 24"/>
                <a:gd name="T1" fmla="*/ 377 h 34"/>
                <a:gd name="T2" fmla="*/ 0 w 24"/>
                <a:gd name="T3" fmla="*/ 0 h 34"/>
                <a:gd name="T4" fmla="*/ 124 w 24"/>
                <a:gd name="T5" fmla="*/ 0 h 34"/>
                <a:gd name="T6" fmla="*/ 124 w 24"/>
                <a:gd name="T7" fmla="*/ 398 h 34"/>
                <a:gd name="T8" fmla="*/ 232 w 24"/>
                <a:gd name="T9" fmla="*/ 500 h 34"/>
                <a:gd name="T10" fmla="*/ 293 w 24"/>
                <a:gd name="T11" fmla="*/ 398 h 34"/>
                <a:gd name="T12" fmla="*/ 293 w 24"/>
                <a:gd name="T13" fmla="*/ 0 h 34"/>
                <a:gd name="T14" fmla="*/ 439 w 24"/>
                <a:gd name="T15" fmla="*/ 0 h 34"/>
                <a:gd name="T16" fmla="*/ 439 w 24"/>
                <a:gd name="T17" fmla="*/ 377 h 34"/>
                <a:gd name="T18" fmla="*/ 383 w 24"/>
                <a:gd name="T19" fmla="*/ 542 h 34"/>
                <a:gd name="T20" fmla="*/ 232 w 24"/>
                <a:gd name="T21" fmla="*/ 610 h 34"/>
                <a:gd name="T22" fmla="*/ 55 w 24"/>
                <a:gd name="T23" fmla="*/ 542 h 34"/>
                <a:gd name="T24" fmla="*/ 0 w 24"/>
                <a:gd name="T25" fmla="*/ 377 h 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"/>
                <a:gd name="T40" fmla="*/ 0 h 34"/>
                <a:gd name="T41" fmla="*/ 24 w 24"/>
                <a:gd name="T42" fmla="*/ 34 h 3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" h="34">
                  <a:moveTo>
                    <a:pt x="0" y="2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6"/>
                    <a:pt x="9" y="28"/>
                    <a:pt x="12" y="28"/>
                  </a:cubicBezTo>
                  <a:cubicBezTo>
                    <a:pt x="15" y="28"/>
                    <a:pt x="16" y="26"/>
                    <a:pt x="16" y="22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5"/>
                    <a:pt x="23" y="28"/>
                    <a:pt x="21" y="30"/>
                  </a:cubicBezTo>
                  <a:cubicBezTo>
                    <a:pt x="19" y="33"/>
                    <a:pt x="16" y="34"/>
                    <a:pt x="12" y="34"/>
                  </a:cubicBezTo>
                  <a:cubicBezTo>
                    <a:pt x="8" y="34"/>
                    <a:pt x="5" y="33"/>
                    <a:pt x="3" y="30"/>
                  </a:cubicBezTo>
                  <a:cubicBezTo>
                    <a:pt x="1" y="28"/>
                    <a:pt x="0" y="25"/>
                    <a:pt x="0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2548" name="Freeform 40"/>
            <p:cNvSpPr>
              <a:spLocks noChangeAspect="1"/>
            </p:cNvSpPr>
            <p:nvPr/>
          </p:nvSpPr>
          <p:spPr bwMode="auto">
            <a:xfrm>
              <a:off x="3933" y="1751"/>
              <a:ext cx="36" cy="53"/>
            </a:xfrm>
            <a:custGeom>
              <a:avLst/>
              <a:gdLst>
                <a:gd name="T0" fmla="*/ 12 w 36"/>
                <a:gd name="T1" fmla="*/ 53 h 53"/>
                <a:gd name="T2" fmla="*/ 12 w 36"/>
                <a:gd name="T3" fmla="*/ 9 h 53"/>
                <a:gd name="T4" fmla="*/ 0 w 36"/>
                <a:gd name="T5" fmla="*/ 9 h 53"/>
                <a:gd name="T6" fmla="*/ 0 w 36"/>
                <a:gd name="T7" fmla="*/ 0 h 53"/>
                <a:gd name="T8" fmla="*/ 36 w 36"/>
                <a:gd name="T9" fmla="*/ 0 h 53"/>
                <a:gd name="T10" fmla="*/ 36 w 36"/>
                <a:gd name="T11" fmla="*/ 9 h 53"/>
                <a:gd name="T12" fmla="*/ 25 w 36"/>
                <a:gd name="T13" fmla="*/ 9 h 53"/>
                <a:gd name="T14" fmla="*/ 25 w 36"/>
                <a:gd name="T15" fmla="*/ 53 h 53"/>
                <a:gd name="T16" fmla="*/ 12 w 36"/>
                <a:gd name="T17" fmla="*/ 53 h 53"/>
                <a:gd name="T18" fmla="*/ 12 w 36"/>
                <a:gd name="T19" fmla="*/ 53 h 5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6"/>
                <a:gd name="T31" fmla="*/ 0 h 53"/>
                <a:gd name="T32" fmla="*/ 36 w 36"/>
                <a:gd name="T33" fmla="*/ 53 h 5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6" h="53">
                  <a:moveTo>
                    <a:pt x="12" y="53"/>
                  </a:moveTo>
                  <a:lnTo>
                    <a:pt x="12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9"/>
                  </a:lnTo>
                  <a:lnTo>
                    <a:pt x="25" y="9"/>
                  </a:lnTo>
                  <a:lnTo>
                    <a:pt x="25" y="53"/>
                  </a:lnTo>
                  <a:lnTo>
                    <a:pt x="12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2549" name="Freeform 41"/>
            <p:cNvSpPr>
              <a:spLocks noChangeAspect="1"/>
            </p:cNvSpPr>
            <p:nvPr/>
          </p:nvSpPr>
          <p:spPr bwMode="auto">
            <a:xfrm>
              <a:off x="3976" y="1751"/>
              <a:ext cx="32" cy="53"/>
            </a:xfrm>
            <a:custGeom>
              <a:avLst/>
              <a:gdLst>
                <a:gd name="T0" fmla="*/ 0 w 32"/>
                <a:gd name="T1" fmla="*/ 53 h 53"/>
                <a:gd name="T2" fmla="*/ 0 w 32"/>
                <a:gd name="T3" fmla="*/ 0 h 53"/>
                <a:gd name="T4" fmla="*/ 32 w 32"/>
                <a:gd name="T5" fmla="*/ 0 h 53"/>
                <a:gd name="T6" fmla="*/ 32 w 32"/>
                <a:gd name="T7" fmla="*/ 9 h 53"/>
                <a:gd name="T8" fmla="*/ 13 w 32"/>
                <a:gd name="T9" fmla="*/ 9 h 53"/>
                <a:gd name="T10" fmla="*/ 13 w 32"/>
                <a:gd name="T11" fmla="*/ 21 h 53"/>
                <a:gd name="T12" fmla="*/ 31 w 32"/>
                <a:gd name="T13" fmla="*/ 21 h 53"/>
                <a:gd name="T14" fmla="*/ 31 w 32"/>
                <a:gd name="T15" fmla="*/ 31 h 53"/>
                <a:gd name="T16" fmla="*/ 13 w 32"/>
                <a:gd name="T17" fmla="*/ 31 h 53"/>
                <a:gd name="T18" fmla="*/ 13 w 32"/>
                <a:gd name="T19" fmla="*/ 44 h 53"/>
                <a:gd name="T20" fmla="*/ 32 w 32"/>
                <a:gd name="T21" fmla="*/ 44 h 53"/>
                <a:gd name="T22" fmla="*/ 32 w 32"/>
                <a:gd name="T23" fmla="*/ 53 h 53"/>
                <a:gd name="T24" fmla="*/ 0 w 32"/>
                <a:gd name="T25" fmla="*/ 53 h 53"/>
                <a:gd name="T26" fmla="*/ 0 w 32"/>
                <a:gd name="T27" fmla="*/ 53 h 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2"/>
                <a:gd name="T43" fmla="*/ 0 h 53"/>
                <a:gd name="T44" fmla="*/ 32 w 32"/>
                <a:gd name="T45" fmla="*/ 53 h 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2" h="53">
                  <a:moveTo>
                    <a:pt x="0" y="53"/>
                  </a:moveTo>
                  <a:lnTo>
                    <a:pt x="0" y="0"/>
                  </a:lnTo>
                  <a:lnTo>
                    <a:pt x="32" y="0"/>
                  </a:lnTo>
                  <a:lnTo>
                    <a:pt x="32" y="9"/>
                  </a:lnTo>
                  <a:lnTo>
                    <a:pt x="13" y="9"/>
                  </a:lnTo>
                  <a:lnTo>
                    <a:pt x="13" y="21"/>
                  </a:lnTo>
                  <a:lnTo>
                    <a:pt x="31" y="21"/>
                  </a:lnTo>
                  <a:lnTo>
                    <a:pt x="31" y="31"/>
                  </a:lnTo>
                  <a:lnTo>
                    <a:pt x="13" y="31"/>
                  </a:lnTo>
                  <a:lnTo>
                    <a:pt x="13" y="44"/>
                  </a:lnTo>
                  <a:lnTo>
                    <a:pt x="32" y="44"/>
                  </a:lnTo>
                  <a:lnTo>
                    <a:pt x="32" y="5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2550" name="Freeform 42"/>
            <p:cNvSpPr>
              <a:spLocks noChangeAspect="1" noEditPoints="1"/>
            </p:cNvSpPr>
            <p:nvPr/>
          </p:nvSpPr>
          <p:spPr bwMode="auto">
            <a:xfrm>
              <a:off x="4017" y="1751"/>
              <a:ext cx="39" cy="53"/>
            </a:xfrm>
            <a:custGeom>
              <a:avLst/>
              <a:gdLst>
                <a:gd name="T0" fmla="*/ 145 w 24"/>
                <a:gd name="T1" fmla="*/ 88 h 33"/>
                <a:gd name="T2" fmla="*/ 145 w 24"/>
                <a:gd name="T3" fmla="*/ 233 h 33"/>
                <a:gd name="T4" fmla="*/ 180 w 24"/>
                <a:gd name="T5" fmla="*/ 233 h 33"/>
                <a:gd name="T6" fmla="*/ 236 w 24"/>
                <a:gd name="T7" fmla="*/ 226 h 33"/>
                <a:gd name="T8" fmla="*/ 270 w 24"/>
                <a:gd name="T9" fmla="*/ 173 h 33"/>
                <a:gd name="T10" fmla="*/ 180 w 24"/>
                <a:gd name="T11" fmla="*/ 88 h 33"/>
                <a:gd name="T12" fmla="*/ 145 w 24"/>
                <a:gd name="T13" fmla="*/ 88 h 33"/>
                <a:gd name="T14" fmla="*/ 0 w 24"/>
                <a:gd name="T15" fmla="*/ 567 h 33"/>
                <a:gd name="T16" fmla="*/ 0 w 24"/>
                <a:gd name="T17" fmla="*/ 0 h 33"/>
                <a:gd name="T18" fmla="*/ 232 w 24"/>
                <a:gd name="T19" fmla="*/ 0 h 33"/>
                <a:gd name="T20" fmla="*/ 377 w 24"/>
                <a:gd name="T21" fmla="*/ 34 h 33"/>
                <a:gd name="T22" fmla="*/ 418 w 24"/>
                <a:gd name="T23" fmla="*/ 141 h 33"/>
                <a:gd name="T24" fmla="*/ 293 w 24"/>
                <a:gd name="T25" fmla="*/ 286 h 33"/>
                <a:gd name="T26" fmla="*/ 293 w 24"/>
                <a:gd name="T27" fmla="*/ 286 h 33"/>
                <a:gd name="T28" fmla="*/ 349 w 24"/>
                <a:gd name="T29" fmla="*/ 331 h 33"/>
                <a:gd name="T30" fmla="*/ 383 w 24"/>
                <a:gd name="T31" fmla="*/ 374 h 33"/>
                <a:gd name="T32" fmla="*/ 439 w 24"/>
                <a:gd name="T33" fmla="*/ 567 h 33"/>
                <a:gd name="T34" fmla="*/ 293 w 24"/>
                <a:gd name="T35" fmla="*/ 567 h 33"/>
                <a:gd name="T36" fmla="*/ 236 w 24"/>
                <a:gd name="T37" fmla="*/ 418 h 33"/>
                <a:gd name="T38" fmla="*/ 201 w 24"/>
                <a:gd name="T39" fmla="*/ 340 h 33"/>
                <a:gd name="T40" fmla="*/ 145 w 24"/>
                <a:gd name="T41" fmla="*/ 340 h 33"/>
                <a:gd name="T42" fmla="*/ 145 w 24"/>
                <a:gd name="T43" fmla="*/ 567 h 33"/>
                <a:gd name="T44" fmla="*/ 0 w 24"/>
                <a:gd name="T45" fmla="*/ 567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"/>
                <a:gd name="T70" fmla="*/ 0 h 33"/>
                <a:gd name="T71" fmla="*/ 24 w 24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" h="33">
                  <a:moveTo>
                    <a:pt x="8" y="5"/>
                  </a:moveTo>
                  <a:cubicBezTo>
                    <a:pt x="8" y="14"/>
                    <a:pt x="8" y="14"/>
                    <a:pt x="8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3" y="14"/>
                    <a:pt x="13" y="13"/>
                  </a:cubicBezTo>
                  <a:cubicBezTo>
                    <a:pt x="14" y="12"/>
                    <a:pt x="15" y="11"/>
                    <a:pt x="15" y="10"/>
                  </a:cubicBezTo>
                  <a:cubicBezTo>
                    <a:pt x="15" y="7"/>
                    <a:pt x="13" y="5"/>
                    <a:pt x="10" y="5"/>
                  </a:cubicBezTo>
                  <a:cubicBezTo>
                    <a:pt x="8" y="5"/>
                    <a:pt x="8" y="5"/>
                    <a:pt x="8" y="5"/>
                  </a:cubicBezTo>
                  <a:close/>
                  <a:moveTo>
                    <a:pt x="0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8" y="0"/>
                    <a:pt x="20" y="2"/>
                  </a:cubicBezTo>
                  <a:cubicBezTo>
                    <a:pt x="22" y="3"/>
                    <a:pt x="23" y="5"/>
                    <a:pt x="23" y="8"/>
                  </a:cubicBezTo>
                  <a:cubicBezTo>
                    <a:pt x="23" y="13"/>
                    <a:pt x="20" y="16"/>
                    <a:pt x="16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7" y="17"/>
                    <a:pt x="18" y="17"/>
                    <a:pt x="19" y="19"/>
                  </a:cubicBezTo>
                  <a:cubicBezTo>
                    <a:pt x="20" y="19"/>
                    <a:pt x="20" y="20"/>
                    <a:pt x="21" y="2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2"/>
                    <a:pt x="12" y="21"/>
                    <a:pt x="11" y="20"/>
                  </a:cubicBezTo>
                  <a:cubicBezTo>
                    <a:pt x="11" y="20"/>
                    <a:pt x="10" y="20"/>
                    <a:pt x="8" y="20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0" y="33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2551" name="Freeform 43"/>
            <p:cNvSpPr>
              <a:spLocks noChangeAspect="1"/>
            </p:cNvSpPr>
            <p:nvPr/>
          </p:nvSpPr>
          <p:spPr bwMode="auto">
            <a:xfrm>
              <a:off x="3884" y="1409"/>
              <a:ext cx="265" cy="98"/>
            </a:xfrm>
            <a:custGeom>
              <a:avLst/>
              <a:gdLst>
                <a:gd name="T0" fmla="*/ 573 w 162"/>
                <a:gd name="T1" fmla="*/ 1011 h 60"/>
                <a:gd name="T2" fmla="*/ 551 w 162"/>
                <a:gd name="T3" fmla="*/ 990 h 60"/>
                <a:gd name="T4" fmla="*/ 0 w 162"/>
                <a:gd name="T5" fmla="*/ 662 h 60"/>
                <a:gd name="T6" fmla="*/ 425 w 162"/>
                <a:gd name="T7" fmla="*/ 418 h 60"/>
                <a:gd name="T8" fmla="*/ 993 w 162"/>
                <a:gd name="T9" fmla="*/ 755 h 60"/>
                <a:gd name="T10" fmla="*/ 1418 w 162"/>
                <a:gd name="T11" fmla="*/ 720 h 60"/>
                <a:gd name="T12" fmla="*/ 2141 w 162"/>
                <a:gd name="T13" fmla="*/ 302 h 60"/>
                <a:gd name="T14" fmla="*/ 1348 w 162"/>
                <a:gd name="T15" fmla="*/ 302 h 60"/>
                <a:gd name="T16" fmla="*/ 1348 w 162"/>
                <a:gd name="T17" fmla="*/ 0 h 60"/>
                <a:gd name="T18" fmla="*/ 3098 w 162"/>
                <a:gd name="T19" fmla="*/ 0 h 60"/>
                <a:gd name="T20" fmla="*/ 3098 w 162"/>
                <a:gd name="T21" fmla="*/ 1011 h 60"/>
                <a:gd name="T22" fmla="*/ 2589 w 162"/>
                <a:gd name="T23" fmla="*/ 1011 h 60"/>
                <a:gd name="T24" fmla="*/ 2567 w 162"/>
                <a:gd name="T25" fmla="*/ 549 h 60"/>
                <a:gd name="T26" fmla="*/ 1860 w 162"/>
                <a:gd name="T27" fmla="*/ 969 h 60"/>
                <a:gd name="T28" fmla="*/ 1148 w 162"/>
                <a:gd name="T29" fmla="*/ 1137 h 60"/>
                <a:gd name="T30" fmla="*/ 573 w 162"/>
                <a:gd name="T31" fmla="*/ 1011 h 60"/>
                <a:gd name="T32" fmla="*/ 573 w 162"/>
                <a:gd name="T33" fmla="*/ 1011 h 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2"/>
                <a:gd name="T52" fmla="*/ 0 h 60"/>
                <a:gd name="T53" fmla="*/ 162 w 162"/>
                <a:gd name="T54" fmla="*/ 60 h 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2" h="60">
                  <a:moveTo>
                    <a:pt x="30" y="53"/>
                  </a:moveTo>
                  <a:cubicBezTo>
                    <a:pt x="30" y="53"/>
                    <a:pt x="29" y="52"/>
                    <a:pt x="29" y="52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58" y="43"/>
                    <a:pt x="66" y="42"/>
                    <a:pt x="74" y="38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53"/>
                    <a:pt x="162" y="53"/>
                    <a:pt x="162" y="53"/>
                  </a:cubicBezTo>
                  <a:cubicBezTo>
                    <a:pt x="135" y="53"/>
                    <a:pt x="135" y="53"/>
                    <a:pt x="135" y="53"/>
                  </a:cubicBezTo>
                  <a:cubicBezTo>
                    <a:pt x="134" y="29"/>
                    <a:pt x="134" y="29"/>
                    <a:pt x="134" y="2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83" y="59"/>
                    <a:pt x="69" y="60"/>
                    <a:pt x="60" y="60"/>
                  </a:cubicBezTo>
                  <a:cubicBezTo>
                    <a:pt x="44" y="60"/>
                    <a:pt x="33" y="54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2552" name="Freeform 44"/>
            <p:cNvSpPr>
              <a:spLocks noChangeAspect="1"/>
            </p:cNvSpPr>
            <p:nvPr/>
          </p:nvSpPr>
          <p:spPr bwMode="auto">
            <a:xfrm>
              <a:off x="3703" y="1406"/>
              <a:ext cx="171" cy="152"/>
            </a:xfrm>
            <a:custGeom>
              <a:avLst/>
              <a:gdLst>
                <a:gd name="T0" fmla="*/ 730 w 105"/>
                <a:gd name="T1" fmla="*/ 1528 h 93"/>
                <a:gd name="T2" fmla="*/ 1278 w 105"/>
                <a:gd name="T3" fmla="*/ 1200 h 93"/>
                <a:gd name="T4" fmla="*/ 1223 w 105"/>
                <a:gd name="T5" fmla="*/ 956 h 93"/>
                <a:gd name="T6" fmla="*/ 528 w 105"/>
                <a:gd name="T7" fmla="*/ 551 h 93"/>
                <a:gd name="T8" fmla="*/ 528 w 105"/>
                <a:gd name="T9" fmla="*/ 1012 h 93"/>
                <a:gd name="T10" fmla="*/ 0 w 105"/>
                <a:gd name="T11" fmla="*/ 1012 h 93"/>
                <a:gd name="T12" fmla="*/ 0 w 105"/>
                <a:gd name="T13" fmla="*/ 0 h 93"/>
                <a:gd name="T14" fmla="*/ 1717 w 105"/>
                <a:gd name="T15" fmla="*/ 0 h 93"/>
                <a:gd name="T16" fmla="*/ 1717 w 105"/>
                <a:gd name="T17" fmla="*/ 294 h 93"/>
                <a:gd name="T18" fmla="*/ 928 w 105"/>
                <a:gd name="T19" fmla="*/ 294 h 93"/>
                <a:gd name="T20" fmla="*/ 1637 w 105"/>
                <a:gd name="T21" fmla="*/ 700 h 93"/>
                <a:gd name="T22" fmla="*/ 1958 w 105"/>
                <a:gd name="T23" fmla="*/ 1106 h 93"/>
                <a:gd name="T24" fmla="*/ 1692 w 105"/>
                <a:gd name="T25" fmla="*/ 1450 h 93"/>
                <a:gd name="T26" fmla="*/ 1153 w 105"/>
                <a:gd name="T27" fmla="*/ 1768 h 93"/>
                <a:gd name="T28" fmla="*/ 730 w 105"/>
                <a:gd name="T29" fmla="*/ 1528 h 93"/>
                <a:gd name="T30" fmla="*/ 730 w 105"/>
                <a:gd name="T31" fmla="*/ 1528 h 9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3"/>
                <a:gd name="T50" fmla="*/ 105 w 105"/>
                <a:gd name="T51" fmla="*/ 93 h 9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3">
                  <a:moveTo>
                    <a:pt x="39" y="80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75" y="60"/>
                    <a:pt x="74" y="55"/>
                    <a:pt x="66" y="50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2" y="15"/>
                    <a:pt x="92" y="15"/>
                    <a:pt x="92" y="15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88" y="37"/>
                    <a:pt x="88" y="37"/>
                    <a:pt x="88" y="37"/>
                  </a:cubicBezTo>
                  <a:cubicBezTo>
                    <a:pt x="102" y="45"/>
                    <a:pt x="105" y="53"/>
                    <a:pt x="105" y="58"/>
                  </a:cubicBezTo>
                  <a:cubicBezTo>
                    <a:pt x="104" y="68"/>
                    <a:pt x="94" y="75"/>
                    <a:pt x="91" y="76"/>
                  </a:cubicBezTo>
                  <a:cubicBezTo>
                    <a:pt x="62" y="93"/>
                    <a:pt x="62" y="93"/>
                    <a:pt x="62" y="93"/>
                  </a:cubicBezTo>
                  <a:cubicBezTo>
                    <a:pt x="39" y="80"/>
                    <a:pt x="39" y="80"/>
                    <a:pt x="39" y="80"/>
                  </a:cubicBezTo>
                  <a:cubicBezTo>
                    <a:pt x="39" y="80"/>
                    <a:pt x="39" y="80"/>
                    <a:pt x="39" y="80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2553" name="Freeform 45"/>
            <p:cNvSpPr>
              <a:spLocks noChangeAspect="1"/>
            </p:cNvSpPr>
            <p:nvPr/>
          </p:nvSpPr>
          <p:spPr bwMode="auto">
            <a:xfrm>
              <a:off x="3698" y="1564"/>
              <a:ext cx="265" cy="98"/>
            </a:xfrm>
            <a:custGeom>
              <a:avLst/>
              <a:gdLst>
                <a:gd name="T0" fmla="*/ 2526 w 162"/>
                <a:gd name="T1" fmla="*/ 149 h 60"/>
                <a:gd name="T2" fmla="*/ 3098 w 162"/>
                <a:gd name="T3" fmla="*/ 475 h 60"/>
                <a:gd name="T4" fmla="*/ 2657 w 162"/>
                <a:gd name="T5" fmla="*/ 720 h 60"/>
                <a:gd name="T6" fmla="*/ 2084 w 162"/>
                <a:gd name="T7" fmla="*/ 397 h 60"/>
                <a:gd name="T8" fmla="*/ 1688 w 162"/>
                <a:gd name="T9" fmla="*/ 441 h 60"/>
                <a:gd name="T10" fmla="*/ 959 w 162"/>
                <a:gd name="T11" fmla="*/ 862 h 60"/>
                <a:gd name="T12" fmla="*/ 1755 w 162"/>
                <a:gd name="T13" fmla="*/ 862 h 60"/>
                <a:gd name="T14" fmla="*/ 1755 w 162"/>
                <a:gd name="T15" fmla="*/ 1137 h 60"/>
                <a:gd name="T16" fmla="*/ 0 w 162"/>
                <a:gd name="T17" fmla="*/ 1137 h 60"/>
                <a:gd name="T18" fmla="*/ 0 w 162"/>
                <a:gd name="T19" fmla="*/ 126 h 60"/>
                <a:gd name="T20" fmla="*/ 517 w 162"/>
                <a:gd name="T21" fmla="*/ 126 h 60"/>
                <a:gd name="T22" fmla="*/ 517 w 162"/>
                <a:gd name="T23" fmla="*/ 593 h 60"/>
                <a:gd name="T24" fmla="*/ 1238 w 162"/>
                <a:gd name="T25" fmla="*/ 185 h 60"/>
                <a:gd name="T26" fmla="*/ 1935 w 162"/>
                <a:gd name="T27" fmla="*/ 0 h 60"/>
                <a:gd name="T28" fmla="*/ 2526 w 162"/>
                <a:gd name="T29" fmla="*/ 149 h 60"/>
                <a:gd name="T30" fmla="*/ 2526 w 162"/>
                <a:gd name="T31" fmla="*/ 149 h 6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2"/>
                <a:gd name="T49" fmla="*/ 0 h 60"/>
                <a:gd name="T50" fmla="*/ 162 w 162"/>
                <a:gd name="T51" fmla="*/ 60 h 6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2" h="60">
                  <a:moveTo>
                    <a:pt x="132" y="8"/>
                  </a:moveTo>
                  <a:cubicBezTo>
                    <a:pt x="162" y="25"/>
                    <a:pt x="162" y="25"/>
                    <a:pt x="162" y="25"/>
                  </a:cubicBezTo>
                  <a:cubicBezTo>
                    <a:pt x="139" y="38"/>
                    <a:pt x="139" y="38"/>
                    <a:pt x="139" y="38"/>
                  </a:cubicBezTo>
                  <a:cubicBezTo>
                    <a:pt x="109" y="21"/>
                    <a:pt x="109" y="21"/>
                    <a:pt x="109" y="21"/>
                  </a:cubicBezTo>
                  <a:cubicBezTo>
                    <a:pt x="103" y="17"/>
                    <a:pt x="96" y="18"/>
                    <a:pt x="88" y="23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60"/>
                    <a:pt x="92" y="60"/>
                    <a:pt x="92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9" y="2"/>
                    <a:pt x="92" y="0"/>
                    <a:pt x="101" y="0"/>
                  </a:cubicBezTo>
                  <a:cubicBezTo>
                    <a:pt x="118" y="0"/>
                    <a:pt x="129" y="6"/>
                    <a:pt x="132" y="8"/>
                  </a:cubicBezTo>
                  <a:cubicBezTo>
                    <a:pt x="132" y="8"/>
                    <a:pt x="132" y="8"/>
                    <a:pt x="132" y="8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2554" name="Freeform 46"/>
            <p:cNvSpPr>
              <a:spLocks noChangeAspect="1"/>
            </p:cNvSpPr>
            <p:nvPr/>
          </p:nvSpPr>
          <p:spPr bwMode="auto">
            <a:xfrm>
              <a:off x="3972" y="1514"/>
              <a:ext cx="170" cy="153"/>
            </a:xfrm>
            <a:custGeom>
              <a:avLst/>
              <a:gdLst>
                <a:gd name="T0" fmla="*/ 1983 w 104"/>
                <a:gd name="T1" fmla="*/ 747 h 94"/>
                <a:gd name="T2" fmla="*/ 1983 w 104"/>
                <a:gd name="T3" fmla="*/ 1746 h 94"/>
                <a:gd name="T4" fmla="*/ 245 w 104"/>
                <a:gd name="T5" fmla="*/ 1746 h 94"/>
                <a:gd name="T6" fmla="*/ 235 w 104"/>
                <a:gd name="T7" fmla="*/ 1455 h 94"/>
                <a:gd name="T8" fmla="*/ 1027 w 104"/>
                <a:gd name="T9" fmla="*/ 1455 h 94"/>
                <a:gd name="T10" fmla="*/ 304 w 104"/>
                <a:gd name="T11" fmla="*/ 1038 h 94"/>
                <a:gd name="T12" fmla="*/ 0 w 104"/>
                <a:gd name="T13" fmla="*/ 651 h 94"/>
                <a:gd name="T14" fmla="*/ 245 w 104"/>
                <a:gd name="T15" fmla="*/ 324 h 94"/>
                <a:gd name="T16" fmla="*/ 812 w 104"/>
                <a:gd name="T17" fmla="*/ 0 h 94"/>
                <a:gd name="T18" fmla="*/ 1237 w 104"/>
                <a:gd name="T19" fmla="*/ 238 h 94"/>
                <a:gd name="T20" fmla="*/ 687 w 104"/>
                <a:gd name="T21" fmla="*/ 562 h 94"/>
                <a:gd name="T22" fmla="*/ 750 w 104"/>
                <a:gd name="T23" fmla="*/ 802 h 94"/>
                <a:gd name="T24" fmla="*/ 1473 w 104"/>
                <a:gd name="T25" fmla="*/ 1216 h 94"/>
                <a:gd name="T26" fmla="*/ 1473 w 104"/>
                <a:gd name="T27" fmla="*/ 747 h 94"/>
                <a:gd name="T28" fmla="*/ 1983 w 104"/>
                <a:gd name="T29" fmla="*/ 747 h 94"/>
                <a:gd name="T30" fmla="*/ 1983 w 104"/>
                <a:gd name="T31" fmla="*/ 747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"/>
                <a:gd name="T49" fmla="*/ 0 h 94"/>
                <a:gd name="T50" fmla="*/ 104 w 104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" h="94">
                  <a:moveTo>
                    <a:pt x="104" y="40"/>
                  </a:moveTo>
                  <a:cubicBezTo>
                    <a:pt x="104" y="94"/>
                    <a:pt x="104" y="94"/>
                    <a:pt x="104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2" y="78"/>
                    <a:pt x="12" y="78"/>
                    <a:pt x="12" y="78"/>
                  </a:cubicBezTo>
                  <a:cubicBezTo>
                    <a:pt x="54" y="78"/>
                    <a:pt x="54" y="78"/>
                    <a:pt x="54" y="78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3" y="48"/>
                    <a:pt x="0" y="40"/>
                    <a:pt x="0" y="35"/>
                  </a:cubicBezTo>
                  <a:cubicBezTo>
                    <a:pt x="0" y="25"/>
                    <a:pt x="11" y="18"/>
                    <a:pt x="13" y="1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0" y="34"/>
                    <a:pt x="31" y="38"/>
                    <a:pt x="39" y="43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104" y="40"/>
                    <a:pt x="104" y="40"/>
                    <a:pt x="104" y="40"/>
                  </a:cubicBezTo>
                  <a:cubicBezTo>
                    <a:pt x="104" y="40"/>
                    <a:pt x="104" y="40"/>
                    <a:pt x="104" y="40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2555" name="Freeform 47"/>
            <p:cNvSpPr>
              <a:spLocks noChangeAspect="1"/>
            </p:cNvSpPr>
            <p:nvPr/>
          </p:nvSpPr>
          <p:spPr bwMode="auto">
            <a:xfrm>
              <a:off x="3878" y="1402"/>
              <a:ext cx="264" cy="100"/>
            </a:xfrm>
            <a:custGeom>
              <a:avLst/>
              <a:gdLst>
                <a:gd name="T0" fmla="*/ 562 w 162"/>
                <a:gd name="T1" fmla="*/ 1033 h 61"/>
                <a:gd name="T2" fmla="*/ 562 w 162"/>
                <a:gd name="T3" fmla="*/ 1033 h 61"/>
                <a:gd name="T4" fmla="*/ 0 w 162"/>
                <a:gd name="T5" fmla="*/ 702 h 61"/>
                <a:gd name="T6" fmla="*/ 425 w 162"/>
                <a:gd name="T7" fmla="*/ 449 h 61"/>
                <a:gd name="T8" fmla="*/ 988 w 162"/>
                <a:gd name="T9" fmla="*/ 779 h 61"/>
                <a:gd name="T10" fmla="*/ 1388 w 162"/>
                <a:gd name="T11" fmla="*/ 736 h 61"/>
                <a:gd name="T12" fmla="*/ 2104 w 162"/>
                <a:gd name="T13" fmla="*/ 310 h 61"/>
                <a:gd name="T14" fmla="*/ 1312 w 162"/>
                <a:gd name="T15" fmla="*/ 310 h 61"/>
                <a:gd name="T16" fmla="*/ 1312 w 162"/>
                <a:gd name="T17" fmla="*/ 0 h 61"/>
                <a:gd name="T18" fmla="*/ 3033 w 162"/>
                <a:gd name="T19" fmla="*/ 0 h 61"/>
                <a:gd name="T20" fmla="*/ 3033 w 162"/>
                <a:gd name="T21" fmla="*/ 1054 h 61"/>
                <a:gd name="T22" fmla="*/ 2531 w 162"/>
                <a:gd name="T23" fmla="*/ 1054 h 61"/>
                <a:gd name="T24" fmla="*/ 2531 w 162"/>
                <a:gd name="T25" fmla="*/ 572 h 61"/>
                <a:gd name="T26" fmla="*/ 1814 w 162"/>
                <a:gd name="T27" fmla="*/ 995 h 61"/>
                <a:gd name="T28" fmla="*/ 1134 w 162"/>
                <a:gd name="T29" fmla="*/ 1185 h 61"/>
                <a:gd name="T30" fmla="*/ 562 w 162"/>
                <a:gd name="T31" fmla="*/ 1033 h 61"/>
                <a:gd name="T32" fmla="*/ 562 w 162"/>
                <a:gd name="T33" fmla="*/ 1033 h 6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2"/>
                <a:gd name="T52" fmla="*/ 0 h 61"/>
                <a:gd name="T53" fmla="*/ 162 w 162"/>
                <a:gd name="T54" fmla="*/ 61 h 6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2" h="61">
                  <a:moveTo>
                    <a:pt x="30" y="53"/>
                  </a:moveTo>
                  <a:cubicBezTo>
                    <a:pt x="30" y="53"/>
                    <a:pt x="30" y="53"/>
                    <a:pt x="30" y="53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53" y="40"/>
                    <a:pt x="53" y="40"/>
                    <a:pt x="53" y="40"/>
                  </a:cubicBezTo>
                  <a:cubicBezTo>
                    <a:pt x="59" y="43"/>
                    <a:pt x="66" y="43"/>
                    <a:pt x="74" y="38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54"/>
                    <a:pt x="162" y="54"/>
                    <a:pt x="162" y="54"/>
                  </a:cubicBezTo>
                  <a:cubicBezTo>
                    <a:pt x="135" y="54"/>
                    <a:pt x="135" y="54"/>
                    <a:pt x="135" y="54"/>
                  </a:cubicBezTo>
                  <a:cubicBezTo>
                    <a:pt x="135" y="29"/>
                    <a:pt x="135" y="29"/>
                    <a:pt x="135" y="2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83" y="59"/>
                    <a:pt x="70" y="61"/>
                    <a:pt x="61" y="61"/>
                  </a:cubicBezTo>
                  <a:cubicBezTo>
                    <a:pt x="44" y="60"/>
                    <a:pt x="33" y="55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2556" name="Freeform 48"/>
            <p:cNvSpPr>
              <a:spLocks noChangeAspect="1"/>
            </p:cNvSpPr>
            <p:nvPr/>
          </p:nvSpPr>
          <p:spPr bwMode="auto">
            <a:xfrm>
              <a:off x="3696" y="1399"/>
              <a:ext cx="172" cy="154"/>
            </a:xfrm>
            <a:custGeom>
              <a:avLst/>
              <a:gdLst>
                <a:gd name="T0" fmla="*/ 778 w 105"/>
                <a:gd name="T1" fmla="*/ 1569 h 94"/>
                <a:gd name="T2" fmla="*/ 1330 w 105"/>
                <a:gd name="T3" fmla="*/ 1219 h 94"/>
                <a:gd name="T4" fmla="*/ 1274 w 105"/>
                <a:gd name="T5" fmla="*/ 993 h 94"/>
                <a:gd name="T6" fmla="*/ 539 w 105"/>
                <a:gd name="T7" fmla="*/ 567 h 94"/>
                <a:gd name="T8" fmla="*/ 539 w 105"/>
                <a:gd name="T9" fmla="*/ 1027 h 94"/>
                <a:gd name="T10" fmla="*/ 21 w 105"/>
                <a:gd name="T11" fmla="*/ 1027 h 94"/>
                <a:gd name="T12" fmla="*/ 0 w 105"/>
                <a:gd name="T13" fmla="*/ 0 h 94"/>
                <a:gd name="T14" fmla="*/ 1779 w 105"/>
                <a:gd name="T15" fmla="*/ 0 h 94"/>
                <a:gd name="T16" fmla="*/ 1792 w 105"/>
                <a:gd name="T17" fmla="*/ 308 h 94"/>
                <a:gd name="T18" fmla="*/ 993 w 105"/>
                <a:gd name="T19" fmla="*/ 308 h 94"/>
                <a:gd name="T20" fmla="*/ 1723 w 105"/>
                <a:gd name="T21" fmla="*/ 736 h 94"/>
                <a:gd name="T22" fmla="*/ 2031 w 105"/>
                <a:gd name="T23" fmla="*/ 1144 h 94"/>
                <a:gd name="T24" fmla="*/ 1779 w 105"/>
                <a:gd name="T25" fmla="*/ 1481 h 94"/>
                <a:gd name="T26" fmla="*/ 1206 w 105"/>
                <a:gd name="T27" fmla="*/ 1817 h 94"/>
                <a:gd name="T28" fmla="*/ 778 w 105"/>
                <a:gd name="T29" fmla="*/ 1569 h 94"/>
                <a:gd name="T30" fmla="*/ 778 w 105"/>
                <a:gd name="T31" fmla="*/ 1569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4"/>
                <a:gd name="T50" fmla="*/ 105 w 105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4">
                  <a:moveTo>
                    <a:pt x="40" y="81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75" y="60"/>
                    <a:pt x="74" y="56"/>
                    <a:pt x="66" y="51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3" y="16"/>
                    <a:pt x="93" y="16"/>
                    <a:pt x="93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89" y="38"/>
                    <a:pt x="89" y="38"/>
                    <a:pt x="89" y="38"/>
                  </a:cubicBezTo>
                  <a:cubicBezTo>
                    <a:pt x="102" y="46"/>
                    <a:pt x="105" y="54"/>
                    <a:pt x="105" y="59"/>
                  </a:cubicBezTo>
                  <a:cubicBezTo>
                    <a:pt x="105" y="69"/>
                    <a:pt x="94" y="75"/>
                    <a:pt x="92" y="77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40" y="81"/>
                    <a:pt x="40" y="81"/>
                    <a:pt x="40" y="81"/>
                  </a:cubicBezTo>
                  <a:cubicBezTo>
                    <a:pt x="40" y="81"/>
                    <a:pt x="40" y="81"/>
                    <a:pt x="40" y="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2557" name="Freeform 49"/>
            <p:cNvSpPr>
              <a:spLocks noChangeAspect="1"/>
            </p:cNvSpPr>
            <p:nvPr/>
          </p:nvSpPr>
          <p:spPr bwMode="auto">
            <a:xfrm>
              <a:off x="3692" y="1558"/>
              <a:ext cx="264" cy="99"/>
            </a:xfrm>
            <a:custGeom>
              <a:avLst/>
              <a:gdLst>
                <a:gd name="T0" fmla="*/ 2467 w 162"/>
                <a:gd name="T1" fmla="*/ 144 h 61"/>
                <a:gd name="T2" fmla="*/ 3033 w 162"/>
                <a:gd name="T3" fmla="*/ 466 h 61"/>
                <a:gd name="T4" fmla="*/ 2624 w 162"/>
                <a:gd name="T5" fmla="*/ 701 h 61"/>
                <a:gd name="T6" fmla="*/ 2061 w 162"/>
                <a:gd name="T7" fmla="*/ 380 h 61"/>
                <a:gd name="T8" fmla="*/ 1644 w 162"/>
                <a:gd name="T9" fmla="*/ 414 h 61"/>
                <a:gd name="T10" fmla="*/ 929 w 162"/>
                <a:gd name="T11" fmla="*/ 821 h 61"/>
                <a:gd name="T12" fmla="*/ 1724 w 162"/>
                <a:gd name="T13" fmla="*/ 821 h 61"/>
                <a:gd name="T14" fmla="*/ 1724 w 162"/>
                <a:gd name="T15" fmla="*/ 1117 h 61"/>
                <a:gd name="T16" fmla="*/ 0 w 162"/>
                <a:gd name="T17" fmla="*/ 1117 h 61"/>
                <a:gd name="T18" fmla="*/ 0 w 162"/>
                <a:gd name="T19" fmla="*/ 123 h 61"/>
                <a:gd name="T20" fmla="*/ 507 w 162"/>
                <a:gd name="T21" fmla="*/ 123 h 61"/>
                <a:gd name="T22" fmla="*/ 528 w 162"/>
                <a:gd name="T23" fmla="*/ 583 h 61"/>
                <a:gd name="T24" fmla="*/ 1222 w 162"/>
                <a:gd name="T25" fmla="*/ 179 h 61"/>
                <a:gd name="T26" fmla="*/ 1897 w 162"/>
                <a:gd name="T27" fmla="*/ 0 h 61"/>
                <a:gd name="T28" fmla="*/ 2467 w 162"/>
                <a:gd name="T29" fmla="*/ 144 h 61"/>
                <a:gd name="T30" fmla="*/ 2467 w 162"/>
                <a:gd name="T31" fmla="*/ 144 h 6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2"/>
                <a:gd name="T49" fmla="*/ 0 h 61"/>
                <a:gd name="T50" fmla="*/ 162 w 162"/>
                <a:gd name="T51" fmla="*/ 61 h 6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2" h="61">
                  <a:moveTo>
                    <a:pt x="132" y="8"/>
                  </a:moveTo>
                  <a:cubicBezTo>
                    <a:pt x="162" y="25"/>
                    <a:pt x="162" y="25"/>
                    <a:pt x="162" y="25"/>
                  </a:cubicBezTo>
                  <a:cubicBezTo>
                    <a:pt x="140" y="38"/>
                    <a:pt x="140" y="38"/>
                    <a:pt x="140" y="38"/>
                  </a:cubicBezTo>
                  <a:cubicBezTo>
                    <a:pt x="110" y="21"/>
                    <a:pt x="110" y="21"/>
                    <a:pt x="110" y="21"/>
                  </a:cubicBezTo>
                  <a:cubicBezTo>
                    <a:pt x="104" y="18"/>
                    <a:pt x="96" y="18"/>
                    <a:pt x="88" y="23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61"/>
                    <a:pt x="92" y="61"/>
                    <a:pt x="92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9" y="2"/>
                    <a:pt x="93" y="0"/>
                    <a:pt x="101" y="0"/>
                  </a:cubicBezTo>
                  <a:cubicBezTo>
                    <a:pt x="118" y="1"/>
                    <a:pt x="130" y="7"/>
                    <a:pt x="132" y="8"/>
                  </a:cubicBezTo>
                  <a:cubicBezTo>
                    <a:pt x="132" y="8"/>
                    <a:pt x="132" y="8"/>
                    <a:pt x="132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2558" name="Freeform 50"/>
            <p:cNvSpPr>
              <a:spLocks noChangeAspect="1"/>
            </p:cNvSpPr>
            <p:nvPr/>
          </p:nvSpPr>
          <p:spPr bwMode="auto">
            <a:xfrm>
              <a:off x="3966" y="1507"/>
              <a:ext cx="171" cy="154"/>
            </a:xfrm>
            <a:custGeom>
              <a:avLst/>
              <a:gdLst>
                <a:gd name="T0" fmla="*/ 1958 w 105"/>
                <a:gd name="T1" fmla="*/ 791 h 94"/>
                <a:gd name="T2" fmla="*/ 1958 w 105"/>
                <a:gd name="T3" fmla="*/ 1817 h 94"/>
                <a:gd name="T4" fmla="*/ 239 w 105"/>
                <a:gd name="T5" fmla="*/ 1817 h 94"/>
                <a:gd name="T6" fmla="*/ 239 w 105"/>
                <a:gd name="T7" fmla="*/ 1514 h 94"/>
                <a:gd name="T8" fmla="*/ 1033 w 105"/>
                <a:gd name="T9" fmla="*/ 1514 h 94"/>
                <a:gd name="T10" fmla="*/ 324 w 105"/>
                <a:gd name="T11" fmla="*/ 1088 h 94"/>
                <a:gd name="T12" fmla="*/ 0 w 105"/>
                <a:gd name="T13" fmla="*/ 668 h 94"/>
                <a:gd name="T14" fmla="*/ 261 w 105"/>
                <a:gd name="T15" fmla="*/ 331 h 94"/>
                <a:gd name="T16" fmla="*/ 803 w 105"/>
                <a:gd name="T17" fmla="*/ 0 h 94"/>
                <a:gd name="T18" fmla="*/ 1223 w 105"/>
                <a:gd name="T19" fmla="*/ 247 h 94"/>
                <a:gd name="T20" fmla="*/ 674 w 105"/>
                <a:gd name="T21" fmla="*/ 606 h 94"/>
                <a:gd name="T22" fmla="*/ 730 w 105"/>
                <a:gd name="T23" fmla="*/ 827 h 94"/>
                <a:gd name="T24" fmla="*/ 1435 w 105"/>
                <a:gd name="T25" fmla="*/ 1253 h 94"/>
                <a:gd name="T26" fmla="*/ 1435 w 105"/>
                <a:gd name="T27" fmla="*/ 791 h 94"/>
                <a:gd name="T28" fmla="*/ 1958 w 105"/>
                <a:gd name="T29" fmla="*/ 791 h 94"/>
                <a:gd name="T30" fmla="*/ 1958 w 105"/>
                <a:gd name="T31" fmla="*/ 791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4"/>
                <a:gd name="T50" fmla="*/ 105 w 105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4">
                  <a:moveTo>
                    <a:pt x="105" y="41"/>
                  </a:moveTo>
                  <a:cubicBezTo>
                    <a:pt x="105" y="94"/>
                    <a:pt x="105" y="94"/>
                    <a:pt x="105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55" y="78"/>
                    <a:pt x="55" y="78"/>
                    <a:pt x="55" y="78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3" y="48"/>
                    <a:pt x="0" y="40"/>
                    <a:pt x="0" y="35"/>
                  </a:cubicBezTo>
                  <a:cubicBezTo>
                    <a:pt x="1" y="25"/>
                    <a:pt x="11" y="19"/>
                    <a:pt x="14" y="1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6" y="13"/>
                    <a:pt x="66" y="13"/>
                    <a:pt x="66" y="13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0" y="34"/>
                    <a:pt x="31" y="38"/>
                    <a:pt x="39" y="43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41"/>
                    <a:pt x="77" y="41"/>
                    <a:pt x="77" y="41"/>
                  </a:cubicBezTo>
                  <a:cubicBezTo>
                    <a:pt x="105" y="41"/>
                    <a:pt x="105" y="41"/>
                    <a:pt x="105" y="41"/>
                  </a:cubicBezTo>
                  <a:cubicBezTo>
                    <a:pt x="105" y="41"/>
                    <a:pt x="105" y="41"/>
                    <a:pt x="105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Oval 279"/>
          <p:cNvSpPr>
            <a:spLocks noChangeArrowheads="1"/>
          </p:cNvSpPr>
          <p:nvPr/>
        </p:nvSpPr>
        <p:spPr bwMode="auto">
          <a:xfrm>
            <a:off x="6516688" y="908050"/>
            <a:ext cx="1511300" cy="1295400"/>
          </a:xfrm>
          <a:prstGeom prst="ellipse">
            <a:avLst/>
          </a:prstGeom>
          <a:solidFill>
            <a:srgbClr val="FFFFCC"/>
          </a:solidFill>
          <a:ln w="31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23555" name="Oval 63"/>
          <p:cNvSpPr>
            <a:spLocks noChangeArrowheads="1"/>
          </p:cNvSpPr>
          <p:nvPr/>
        </p:nvSpPr>
        <p:spPr bwMode="auto">
          <a:xfrm>
            <a:off x="755650" y="1052513"/>
            <a:ext cx="3095625" cy="1079500"/>
          </a:xfrm>
          <a:prstGeom prst="ellipse">
            <a:avLst/>
          </a:prstGeom>
          <a:solidFill>
            <a:srgbClr val="FFFFCC"/>
          </a:solidFill>
          <a:ln w="31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smtClean="0"/>
              <a:t>点到点网络中的邻接关系</a:t>
            </a:r>
          </a:p>
        </p:txBody>
      </p:sp>
      <p:sp>
        <p:nvSpPr>
          <p:cNvPr id="23557" name="Text Box 9"/>
          <p:cNvSpPr txBox="1">
            <a:spLocks noChangeArrowheads="1"/>
          </p:cNvSpPr>
          <p:nvPr/>
        </p:nvSpPr>
        <p:spPr bwMode="auto">
          <a:xfrm>
            <a:off x="1209675" y="1868488"/>
            <a:ext cx="4095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kumimoji="1" lang="en-US" altLang="zh-CN" sz="1600">
                <a:ea typeface="Arial Unicode MS" panose="020B0604020202020204" pitchFamily="34" charset="-122"/>
                <a:cs typeface="Arial Unicode MS" panose="020B0604020202020204" pitchFamily="34" charset="-122"/>
              </a:rPr>
              <a:t>L1</a:t>
            </a:r>
          </a:p>
        </p:txBody>
      </p:sp>
      <p:sp>
        <p:nvSpPr>
          <p:cNvPr id="23558" name="Text Box 10"/>
          <p:cNvSpPr txBox="1">
            <a:spLocks noChangeArrowheads="1"/>
          </p:cNvSpPr>
          <p:nvPr/>
        </p:nvSpPr>
        <p:spPr bwMode="auto">
          <a:xfrm>
            <a:off x="3059113" y="1846263"/>
            <a:ext cx="4095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kumimoji="1" lang="en-US" altLang="zh-CN" sz="1600"/>
              <a:t>L1</a:t>
            </a:r>
          </a:p>
        </p:txBody>
      </p:sp>
      <p:sp>
        <p:nvSpPr>
          <p:cNvPr id="23559" name="Line 14"/>
          <p:cNvSpPr>
            <a:spLocks noChangeShapeType="1"/>
          </p:cNvSpPr>
          <p:nvPr/>
        </p:nvSpPr>
        <p:spPr bwMode="auto">
          <a:xfrm flipH="1">
            <a:off x="1401763" y="1557338"/>
            <a:ext cx="19446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23560" name="Group 23"/>
          <p:cNvGrpSpPr>
            <a:grpSpLocks noChangeAspect="1"/>
          </p:cNvGrpSpPr>
          <p:nvPr/>
        </p:nvGrpSpPr>
        <p:grpSpPr bwMode="auto">
          <a:xfrm>
            <a:off x="1041400" y="1270000"/>
            <a:ext cx="720725" cy="557213"/>
            <a:chOff x="3541" y="1317"/>
            <a:chExt cx="747" cy="546"/>
          </a:xfrm>
        </p:grpSpPr>
        <p:sp>
          <p:nvSpPr>
            <p:cNvPr id="23800" name="AutoShape 24"/>
            <p:cNvSpPr>
              <a:spLocks noChangeAspect="1" noChangeArrowheads="1" noTextEdit="1"/>
            </p:cNvSpPr>
            <p:nvPr/>
          </p:nvSpPr>
          <p:spPr bwMode="auto">
            <a:xfrm>
              <a:off x="3574" y="1337"/>
              <a:ext cx="681" cy="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801" name="Freeform 25"/>
            <p:cNvSpPr>
              <a:spLocks noChangeAspect="1"/>
            </p:cNvSpPr>
            <p:nvPr/>
          </p:nvSpPr>
          <p:spPr bwMode="auto">
            <a:xfrm>
              <a:off x="3574" y="1525"/>
              <a:ext cx="679" cy="338"/>
            </a:xfrm>
            <a:custGeom>
              <a:avLst/>
              <a:gdLst>
                <a:gd name="T0" fmla="*/ 6726 w 416"/>
                <a:gd name="T1" fmla="*/ 1594 h 207"/>
                <a:gd name="T2" fmla="*/ 1170 w 416"/>
                <a:gd name="T3" fmla="*/ 1594 h 207"/>
                <a:gd name="T4" fmla="*/ 21 w 416"/>
                <a:gd name="T5" fmla="*/ 21 h 207"/>
                <a:gd name="T6" fmla="*/ 0 w 416"/>
                <a:gd name="T7" fmla="*/ 21 h 207"/>
                <a:gd name="T8" fmla="*/ 0 w 416"/>
                <a:gd name="T9" fmla="*/ 1520 h 207"/>
                <a:gd name="T10" fmla="*/ 21 w 416"/>
                <a:gd name="T11" fmla="*/ 1520 h 207"/>
                <a:gd name="T12" fmla="*/ 1170 w 416"/>
                <a:gd name="T13" fmla="*/ 3029 h 207"/>
                <a:gd name="T14" fmla="*/ 6726 w 416"/>
                <a:gd name="T15" fmla="*/ 3029 h 207"/>
                <a:gd name="T16" fmla="*/ 7862 w 416"/>
                <a:gd name="T17" fmla="*/ 1520 h 207"/>
                <a:gd name="T18" fmla="*/ 7862 w 416"/>
                <a:gd name="T19" fmla="*/ 1520 h 207"/>
                <a:gd name="T20" fmla="*/ 7862 w 416"/>
                <a:gd name="T21" fmla="*/ 0 h 207"/>
                <a:gd name="T22" fmla="*/ 6726 w 416"/>
                <a:gd name="T23" fmla="*/ 1594 h 20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16"/>
                <a:gd name="T37" fmla="*/ 0 h 207"/>
                <a:gd name="T38" fmla="*/ 416 w 416"/>
                <a:gd name="T39" fmla="*/ 207 h 20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16" h="207">
                  <a:moveTo>
                    <a:pt x="356" y="84"/>
                  </a:moveTo>
                  <a:cubicBezTo>
                    <a:pt x="275" y="131"/>
                    <a:pt x="143" y="131"/>
                    <a:pt x="62" y="84"/>
                  </a:cubicBezTo>
                  <a:cubicBezTo>
                    <a:pt x="18" y="59"/>
                    <a:pt x="1" y="33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3" y="109"/>
                    <a:pt x="23" y="138"/>
                    <a:pt x="62" y="160"/>
                  </a:cubicBezTo>
                  <a:cubicBezTo>
                    <a:pt x="143" y="207"/>
                    <a:pt x="275" y="207"/>
                    <a:pt x="356" y="160"/>
                  </a:cubicBezTo>
                  <a:cubicBezTo>
                    <a:pt x="394" y="138"/>
                    <a:pt x="414" y="109"/>
                    <a:pt x="416" y="80"/>
                  </a:cubicBezTo>
                  <a:cubicBezTo>
                    <a:pt x="416" y="80"/>
                    <a:pt x="416" y="80"/>
                    <a:pt x="416" y="80"/>
                  </a:cubicBezTo>
                  <a:cubicBezTo>
                    <a:pt x="416" y="0"/>
                    <a:pt x="416" y="0"/>
                    <a:pt x="416" y="0"/>
                  </a:cubicBezTo>
                  <a:cubicBezTo>
                    <a:pt x="416" y="31"/>
                    <a:pt x="396" y="61"/>
                    <a:pt x="356" y="84"/>
                  </a:cubicBezTo>
                  <a:close/>
                </a:path>
              </a:pathLst>
            </a:custGeom>
            <a:solidFill>
              <a:srgbClr val="113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3802" name="Freeform 26"/>
            <p:cNvSpPr>
              <a:spLocks noChangeAspect="1"/>
            </p:cNvSpPr>
            <p:nvPr/>
          </p:nvSpPr>
          <p:spPr bwMode="auto">
            <a:xfrm>
              <a:off x="3541" y="1317"/>
              <a:ext cx="747" cy="432"/>
            </a:xfrm>
            <a:custGeom>
              <a:avLst/>
              <a:gdLst>
                <a:gd name="T0" fmla="*/ 7153 w 457"/>
                <a:gd name="T1" fmla="*/ 902 h 264"/>
                <a:gd name="T2" fmla="*/ 7176 w 457"/>
                <a:gd name="T3" fmla="*/ 4166 h 264"/>
                <a:gd name="T4" fmla="*/ 1563 w 457"/>
                <a:gd name="T5" fmla="*/ 4166 h 264"/>
                <a:gd name="T6" fmla="*/ 1541 w 457"/>
                <a:gd name="T7" fmla="*/ 902 h 264"/>
                <a:gd name="T8" fmla="*/ 7153 w 457"/>
                <a:gd name="T9" fmla="*/ 902 h 2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7"/>
                <a:gd name="T16" fmla="*/ 0 h 264"/>
                <a:gd name="T17" fmla="*/ 457 w 457"/>
                <a:gd name="T18" fmla="*/ 264 h 2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7" h="264">
                  <a:moveTo>
                    <a:pt x="375" y="47"/>
                  </a:moveTo>
                  <a:cubicBezTo>
                    <a:pt x="456" y="94"/>
                    <a:pt x="457" y="170"/>
                    <a:pt x="376" y="217"/>
                  </a:cubicBezTo>
                  <a:cubicBezTo>
                    <a:pt x="295" y="264"/>
                    <a:pt x="163" y="264"/>
                    <a:pt x="82" y="217"/>
                  </a:cubicBezTo>
                  <a:cubicBezTo>
                    <a:pt x="0" y="170"/>
                    <a:pt x="0" y="94"/>
                    <a:pt x="81" y="47"/>
                  </a:cubicBezTo>
                  <a:cubicBezTo>
                    <a:pt x="162" y="0"/>
                    <a:pt x="293" y="0"/>
                    <a:pt x="375" y="47"/>
                  </a:cubicBezTo>
                </a:path>
              </a:pathLst>
            </a:custGeom>
            <a:solidFill>
              <a:srgbClr val="4A6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3803" name="Freeform 27"/>
            <p:cNvSpPr>
              <a:spLocks noChangeAspect="1" noEditPoints="1"/>
            </p:cNvSpPr>
            <p:nvPr/>
          </p:nvSpPr>
          <p:spPr bwMode="auto">
            <a:xfrm>
              <a:off x="3788" y="1751"/>
              <a:ext cx="39" cy="53"/>
            </a:xfrm>
            <a:custGeom>
              <a:avLst/>
              <a:gdLst>
                <a:gd name="T0" fmla="*/ 124 w 24"/>
                <a:gd name="T1" fmla="*/ 88 h 33"/>
                <a:gd name="T2" fmla="*/ 124 w 24"/>
                <a:gd name="T3" fmla="*/ 233 h 33"/>
                <a:gd name="T4" fmla="*/ 180 w 24"/>
                <a:gd name="T5" fmla="*/ 233 h 33"/>
                <a:gd name="T6" fmla="*/ 236 w 24"/>
                <a:gd name="T7" fmla="*/ 226 h 33"/>
                <a:gd name="T8" fmla="*/ 257 w 24"/>
                <a:gd name="T9" fmla="*/ 173 h 33"/>
                <a:gd name="T10" fmla="*/ 180 w 24"/>
                <a:gd name="T11" fmla="*/ 88 h 33"/>
                <a:gd name="T12" fmla="*/ 124 w 24"/>
                <a:gd name="T13" fmla="*/ 88 h 33"/>
                <a:gd name="T14" fmla="*/ 0 w 24"/>
                <a:gd name="T15" fmla="*/ 567 h 33"/>
                <a:gd name="T16" fmla="*/ 0 w 24"/>
                <a:gd name="T17" fmla="*/ 0 h 33"/>
                <a:gd name="T18" fmla="*/ 232 w 24"/>
                <a:gd name="T19" fmla="*/ 0 h 33"/>
                <a:gd name="T20" fmla="*/ 349 w 24"/>
                <a:gd name="T21" fmla="*/ 34 h 33"/>
                <a:gd name="T22" fmla="*/ 413 w 24"/>
                <a:gd name="T23" fmla="*/ 141 h 33"/>
                <a:gd name="T24" fmla="*/ 270 w 24"/>
                <a:gd name="T25" fmla="*/ 286 h 33"/>
                <a:gd name="T26" fmla="*/ 270 w 24"/>
                <a:gd name="T27" fmla="*/ 286 h 33"/>
                <a:gd name="T28" fmla="*/ 349 w 24"/>
                <a:gd name="T29" fmla="*/ 331 h 33"/>
                <a:gd name="T30" fmla="*/ 377 w 24"/>
                <a:gd name="T31" fmla="*/ 374 h 33"/>
                <a:gd name="T32" fmla="*/ 439 w 24"/>
                <a:gd name="T33" fmla="*/ 567 h 33"/>
                <a:gd name="T34" fmla="*/ 270 w 24"/>
                <a:gd name="T35" fmla="*/ 567 h 33"/>
                <a:gd name="T36" fmla="*/ 236 w 24"/>
                <a:gd name="T37" fmla="*/ 418 h 33"/>
                <a:gd name="T38" fmla="*/ 201 w 24"/>
                <a:gd name="T39" fmla="*/ 340 h 33"/>
                <a:gd name="T40" fmla="*/ 124 w 24"/>
                <a:gd name="T41" fmla="*/ 340 h 33"/>
                <a:gd name="T42" fmla="*/ 124 w 24"/>
                <a:gd name="T43" fmla="*/ 567 h 33"/>
                <a:gd name="T44" fmla="*/ 0 w 24"/>
                <a:gd name="T45" fmla="*/ 567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"/>
                <a:gd name="T70" fmla="*/ 0 h 33"/>
                <a:gd name="T71" fmla="*/ 24 w 24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" h="33">
                  <a:moveTo>
                    <a:pt x="7" y="5"/>
                  </a:moveTo>
                  <a:cubicBezTo>
                    <a:pt x="7" y="14"/>
                    <a:pt x="7" y="14"/>
                    <a:pt x="7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2" y="14"/>
                    <a:pt x="13" y="13"/>
                  </a:cubicBezTo>
                  <a:cubicBezTo>
                    <a:pt x="14" y="12"/>
                    <a:pt x="14" y="11"/>
                    <a:pt x="14" y="10"/>
                  </a:cubicBezTo>
                  <a:cubicBezTo>
                    <a:pt x="14" y="7"/>
                    <a:pt x="13" y="5"/>
                    <a:pt x="10" y="5"/>
                  </a:cubicBezTo>
                  <a:cubicBezTo>
                    <a:pt x="7" y="5"/>
                    <a:pt x="7" y="5"/>
                    <a:pt x="7" y="5"/>
                  </a:cubicBezTo>
                  <a:close/>
                  <a:moveTo>
                    <a:pt x="0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7" y="0"/>
                    <a:pt x="19" y="2"/>
                  </a:cubicBezTo>
                  <a:cubicBezTo>
                    <a:pt x="21" y="3"/>
                    <a:pt x="22" y="5"/>
                    <a:pt x="22" y="8"/>
                  </a:cubicBezTo>
                  <a:cubicBezTo>
                    <a:pt x="22" y="13"/>
                    <a:pt x="20" y="16"/>
                    <a:pt x="15" y="17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7" y="17"/>
                    <a:pt x="18" y="17"/>
                    <a:pt x="19" y="19"/>
                  </a:cubicBezTo>
                  <a:cubicBezTo>
                    <a:pt x="19" y="19"/>
                    <a:pt x="20" y="20"/>
                    <a:pt x="20" y="2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2" y="22"/>
                    <a:pt x="11" y="21"/>
                    <a:pt x="11" y="20"/>
                  </a:cubicBezTo>
                  <a:cubicBezTo>
                    <a:pt x="10" y="20"/>
                    <a:pt x="9" y="20"/>
                    <a:pt x="7" y="20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0" y="33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3804" name="Freeform 28"/>
            <p:cNvSpPr>
              <a:spLocks noChangeAspect="1" noEditPoints="1"/>
            </p:cNvSpPr>
            <p:nvPr/>
          </p:nvSpPr>
          <p:spPr bwMode="auto">
            <a:xfrm>
              <a:off x="3832" y="1749"/>
              <a:ext cx="47" cy="57"/>
            </a:xfrm>
            <a:custGeom>
              <a:avLst/>
              <a:gdLst>
                <a:gd name="T0" fmla="*/ 144 w 29"/>
                <a:gd name="T1" fmla="*/ 324 h 35"/>
                <a:gd name="T2" fmla="*/ 254 w 29"/>
                <a:gd name="T3" fmla="*/ 541 h 35"/>
                <a:gd name="T4" fmla="*/ 357 w 29"/>
                <a:gd name="T5" fmla="*/ 324 h 35"/>
                <a:gd name="T6" fmla="*/ 254 w 29"/>
                <a:gd name="T7" fmla="*/ 111 h 35"/>
                <a:gd name="T8" fmla="*/ 144 w 29"/>
                <a:gd name="T9" fmla="*/ 324 h 35"/>
                <a:gd name="T10" fmla="*/ 0 w 29"/>
                <a:gd name="T11" fmla="*/ 324 h 35"/>
                <a:gd name="T12" fmla="*/ 55 w 29"/>
                <a:gd name="T13" fmla="*/ 90 h 35"/>
                <a:gd name="T14" fmla="*/ 254 w 29"/>
                <a:gd name="T15" fmla="*/ 0 h 35"/>
                <a:gd name="T16" fmla="*/ 454 w 29"/>
                <a:gd name="T17" fmla="*/ 90 h 35"/>
                <a:gd name="T18" fmla="*/ 523 w 29"/>
                <a:gd name="T19" fmla="*/ 324 h 35"/>
                <a:gd name="T20" fmla="*/ 454 w 29"/>
                <a:gd name="T21" fmla="*/ 562 h 35"/>
                <a:gd name="T22" fmla="*/ 254 w 29"/>
                <a:gd name="T23" fmla="*/ 653 h 35"/>
                <a:gd name="T24" fmla="*/ 55 w 29"/>
                <a:gd name="T25" fmla="*/ 541 h 35"/>
                <a:gd name="T26" fmla="*/ 0 w 29"/>
                <a:gd name="T27" fmla="*/ 324 h 3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9"/>
                <a:gd name="T43" fmla="*/ 0 h 35"/>
                <a:gd name="T44" fmla="*/ 29 w 29"/>
                <a:gd name="T45" fmla="*/ 35 h 3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9" h="35">
                  <a:moveTo>
                    <a:pt x="8" y="17"/>
                  </a:moveTo>
                  <a:cubicBezTo>
                    <a:pt x="8" y="25"/>
                    <a:pt x="10" y="29"/>
                    <a:pt x="14" y="29"/>
                  </a:cubicBezTo>
                  <a:cubicBezTo>
                    <a:pt x="18" y="29"/>
                    <a:pt x="20" y="25"/>
                    <a:pt x="20" y="17"/>
                  </a:cubicBezTo>
                  <a:cubicBezTo>
                    <a:pt x="20" y="10"/>
                    <a:pt x="18" y="6"/>
                    <a:pt x="14" y="6"/>
                  </a:cubicBezTo>
                  <a:cubicBezTo>
                    <a:pt x="10" y="6"/>
                    <a:pt x="8" y="10"/>
                    <a:pt x="8" y="17"/>
                  </a:cubicBezTo>
                  <a:close/>
                  <a:moveTo>
                    <a:pt x="0" y="17"/>
                  </a:moveTo>
                  <a:cubicBezTo>
                    <a:pt x="0" y="12"/>
                    <a:pt x="1" y="8"/>
                    <a:pt x="3" y="5"/>
                  </a:cubicBezTo>
                  <a:cubicBezTo>
                    <a:pt x="6" y="2"/>
                    <a:pt x="10" y="0"/>
                    <a:pt x="14" y="0"/>
                  </a:cubicBezTo>
                  <a:cubicBezTo>
                    <a:pt x="19" y="0"/>
                    <a:pt x="23" y="2"/>
                    <a:pt x="25" y="5"/>
                  </a:cubicBezTo>
                  <a:cubicBezTo>
                    <a:pt x="27" y="8"/>
                    <a:pt x="29" y="12"/>
                    <a:pt x="29" y="17"/>
                  </a:cubicBezTo>
                  <a:cubicBezTo>
                    <a:pt x="29" y="22"/>
                    <a:pt x="27" y="26"/>
                    <a:pt x="25" y="30"/>
                  </a:cubicBezTo>
                  <a:cubicBezTo>
                    <a:pt x="23" y="33"/>
                    <a:pt x="19" y="35"/>
                    <a:pt x="14" y="35"/>
                  </a:cubicBezTo>
                  <a:cubicBezTo>
                    <a:pt x="10" y="35"/>
                    <a:pt x="6" y="33"/>
                    <a:pt x="3" y="29"/>
                  </a:cubicBezTo>
                  <a:cubicBezTo>
                    <a:pt x="1" y="26"/>
                    <a:pt x="0" y="22"/>
                    <a:pt x="0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3805" name="Freeform 29"/>
            <p:cNvSpPr>
              <a:spLocks noChangeAspect="1"/>
            </p:cNvSpPr>
            <p:nvPr/>
          </p:nvSpPr>
          <p:spPr bwMode="auto">
            <a:xfrm>
              <a:off x="3888" y="1751"/>
              <a:ext cx="39" cy="55"/>
            </a:xfrm>
            <a:custGeom>
              <a:avLst/>
              <a:gdLst>
                <a:gd name="T0" fmla="*/ 0 w 24"/>
                <a:gd name="T1" fmla="*/ 377 h 34"/>
                <a:gd name="T2" fmla="*/ 0 w 24"/>
                <a:gd name="T3" fmla="*/ 0 h 34"/>
                <a:gd name="T4" fmla="*/ 124 w 24"/>
                <a:gd name="T5" fmla="*/ 0 h 34"/>
                <a:gd name="T6" fmla="*/ 124 w 24"/>
                <a:gd name="T7" fmla="*/ 398 h 34"/>
                <a:gd name="T8" fmla="*/ 232 w 24"/>
                <a:gd name="T9" fmla="*/ 500 h 34"/>
                <a:gd name="T10" fmla="*/ 293 w 24"/>
                <a:gd name="T11" fmla="*/ 398 h 34"/>
                <a:gd name="T12" fmla="*/ 293 w 24"/>
                <a:gd name="T13" fmla="*/ 0 h 34"/>
                <a:gd name="T14" fmla="*/ 439 w 24"/>
                <a:gd name="T15" fmla="*/ 0 h 34"/>
                <a:gd name="T16" fmla="*/ 439 w 24"/>
                <a:gd name="T17" fmla="*/ 377 h 34"/>
                <a:gd name="T18" fmla="*/ 383 w 24"/>
                <a:gd name="T19" fmla="*/ 542 h 34"/>
                <a:gd name="T20" fmla="*/ 232 w 24"/>
                <a:gd name="T21" fmla="*/ 610 h 34"/>
                <a:gd name="T22" fmla="*/ 55 w 24"/>
                <a:gd name="T23" fmla="*/ 542 h 34"/>
                <a:gd name="T24" fmla="*/ 0 w 24"/>
                <a:gd name="T25" fmla="*/ 377 h 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"/>
                <a:gd name="T40" fmla="*/ 0 h 34"/>
                <a:gd name="T41" fmla="*/ 24 w 24"/>
                <a:gd name="T42" fmla="*/ 34 h 3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" h="34">
                  <a:moveTo>
                    <a:pt x="0" y="2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6"/>
                    <a:pt x="9" y="28"/>
                    <a:pt x="12" y="28"/>
                  </a:cubicBezTo>
                  <a:cubicBezTo>
                    <a:pt x="15" y="28"/>
                    <a:pt x="16" y="26"/>
                    <a:pt x="16" y="22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5"/>
                    <a:pt x="23" y="28"/>
                    <a:pt x="21" y="30"/>
                  </a:cubicBezTo>
                  <a:cubicBezTo>
                    <a:pt x="19" y="33"/>
                    <a:pt x="16" y="34"/>
                    <a:pt x="12" y="34"/>
                  </a:cubicBezTo>
                  <a:cubicBezTo>
                    <a:pt x="8" y="34"/>
                    <a:pt x="5" y="33"/>
                    <a:pt x="3" y="30"/>
                  </a:cubicBezTo>
                  <a:cubicBezTo>
                    <a:pt x="1" y="28"/>
                    <a:pt x="0" y="25"/>
                    <a:pt x="0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3806" name="Freeform 30"/>
            <p:cNvSpPr>
              <a:spLocks noChangeAspect="1"/>
            </p:cNvSpPr>
            <p:nvPr/>
          </p:nvSpPr>
          <p:spPr bwMode="auto">
            <a:xfrm>
              <a:off x="3933" y="1751"/>
              <a:ext cx="36" cy="53"/>
            </a:xfrm>
            <a:custGeom>
              <a:avLst/>
              <a:gdLst>
                <a:gd name="T0" fmla="*/ 12 w 36"/>
                <a:gd name="T1" fmla="*/ 53 h 53"/>
                <a:gd name="T2" fmla="*/ 12 w 36"/>
                <a:gd name="T3" fmla="*/ 9 h 53"/>
                <a:gd name="T4" fmla="*/ 0 w 36"/>
                <a:gd name="T5" fmla="*/ 9 h 53"/>
                <a:gd name="T6" fmla="*/ 0 w 36"/>
                <a:gd name="T7" fmla="*/ 0 h 53"/>
                <a:gd name="T8" fmla="*/ 36 w 36"/>
                <a:gd name="T9" fmla="*/ 0 h 53"/>
                <a:gd name="T10" fmla="*/ 36 w 36"/>
                <a:gd name="T11" fmla="*/ 9 h 53"/>
                <a:gd name="T12" fmla="*/ 25 w 36"/>
                <a:gd name="T13" fmla="*/ 9 h 53"/>
                <a:gd name="T14" fmla="*/ 25 w 36"/>
                <a:gd name="T15" fmla="*/ 53 h 53"/>
                <a:gd name="T16" fmla="*/ 12 w 36"/>
                <a:gd name="T17" fmla="*/ 53 h 53"/>
                <a:gd name="T18" fmla="*/ 12 w 36"/>
                <a:gd name="T19" fmla="*/ 53 h 5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6"/>
                <a:gd name="T31" fmla="*/ 0 h 53"/>
                <a:gd name="T32" fmla="*/ 36 w 36"/>
                <a:gd name="T33" fmla="*/ 53 h 5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6" h="53">
                  <a:moveTo>
                    <a:pt x="12" y="53"/>
                  </a:moveTo>
                  <a:lnTo>
                    <a:pt x="12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9"/>
                  </a:lnTo>
                  <a:lnTo>
                    <a:pt x="25" y="9"/>
                  </a:lnTo>
                  <a:lnTo>
                    <a:pt x="25" y="53"/>
                  </a:lnTo>
                  <a:lnTo>
                    <a:pt x="12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3807" name="Freeform 31"/>
            <p:cNvSpPr>
              <a:spLocks noChangeAspect="1"/>
            </p:cNvSpPr>
            <p:nvPr/>
          </p:nvSpPr>
          <p:spPr bwMode="auto">
            <a:xfrm>
              <a:off x="3976" y="1751"/>
              <a:ext cx="32" cy="53"/>
            </a:xfrm>
            <a:custGeom>
              <a:avLst/>
              <a:gdLst>
                <a:gd name="T0" fmla="*/ 0 w 32"/>
                <a:gd name="T1" fmla="*/ 53 h 53"/>
                <a:gd name="T2" fmla="*/ 0 w 32"/>
                <a:gd name="T3" fmla="*/ 0 h 53"/>
                <a:gd name="T4" fmla="*/ 32 w 32"/>
                <a:gd name="T5" fmla="*/ 0 h 53"/>
                <a:gd name="T6" fmla="*/ 32 w 32"/>
                <a:gd name="T7" fmla="*/ 9 h 53"/>
                <a:gd name="T8" fmla="*/ 13 w 32"/>
                <a:gd name="T9" fmla="*/ 9 h 53"/>
                <a:gd name="T10" fmla="*/ 13 w 32"/>
                <a:gd name="T11" fmla="*/ 21 h 53"/>
                <a:gd name="T12" fmla="*/ 31 w 32"/>
                <a:gd name="T13" fmla="*/ 21 h 53"/>
                <a:gd name="T14" fmla="*/ 31 w 32"/>
                <a:gd name="T15" fmla="*/ 31 h 53"/>
                <a:gd name="T16" fmla="*/ 13 w 32"/>
                <a:gd name="T17" fmla="*/ 31 h 53"/>
                <a:gd name="T18" fmla="*/ 13 w 32"/>
                <a:gd name="T19" fmla="*/ 44 h 53"/>
                <a:gd name="T20" fmla="*/ 32 w 32"/>
                <a:gd name="T21" fmla="*/ 44 h 53"/>
                <a:gd name="T22" fmla="*/ 32 w 32"/>
                <a:gd name="T23" fmla="*/ 53 h 53"/>
                <a:gd name="T24" fmla="*/ 0 w 32"/>
                <a:gd name="T25" fmla="*/ 53 h 53"/>
                <a:gd name="T26" fmla="*/ 0 w 32"/>
                <a:gd name="T27" fmla="*/ 53 h 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2"/>
                <a:gd name="T43" fmla="*/ 0 h 53"/>
                <a:gd name="T44" fmla="*/ 32 w 32"/>
                <a:gd name="T45" fmla="*/ 53 h 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2" h="53">
                  <a:moveTo>
                    <a:pt x="0" y="53"/>
                  </a:moveTo>
                  <a:lnTo>
                    <a:pt x="0" y="0"/>
                  </a:lnTo>
                  <a:lnTo>
                    <a:pt x="32" y="0"/>
                  </a:lnTo>
                  <a:lnTo>
                    <a:pt x="32" y="9"/>
                  </a:lnTo>
                  <a:lnTo>
                    <a:pt x="13" y="9"/>
                  </a:lnTo>
                  <a:lnTo>
                    <a:pt x="13" y="21"/>
                  </a:lnTo>
                  <a:lnTo>
                    <a:pt x="31" y="21"/>
                  </a:lnTo>
                  <a:lnTo>
                    <a:pt x="31" y="31"/>
                  </a:lnTo>
                  <a:lnTo>
                    <a:pt x="13" y="31"/>
                  </a:lnTo>
                  <a:lnTo>
                    <a:pt x="13" y="44"/>
                  </a:lnTo>
                  <a:lnTo>
                    <a:pt x="32" y="44"/>
                  </a:lnTo>
                  <a:lnTo>
                    <a:pt x="32" y="5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3808" name="Freeform 32"/>
            <p:cNvSpPr>
              <a:spLocks noChangeAspect="1" noEditPoints="1"/>
            </p:cNvSpPr>
            <p:nvPr/>
          </p:nvSpPr>
          <p:spPr bwMode="auto">
            <a:xfrm>
              <a:off x="4017" y="1751"/>
              <a:ext cx="39" cy="53"/>
            </a:xfrm>
            <a:custGeom>
              <a:avLst/>
              <a:gdLst>
                <a:gd name="T0" fmla="*/ 145 w 24"/>
                <a:gd name="T1" fmla="*/ 88 h 33"/>
                <a:gd name="T2" fmla="*/ 145 w 24"/>
                <a:gd name="T3" fmla="*/ 233 h 33"/>
                <a:gd name="T4" fmla="*/ 180 w 24"/>
                <a:gd name="T5" fmla="*/ 233 h 33"/>
                <a:gd name="T6" fmla="*/ 236 w 24"/>
                <a:gd name="T7" fmla="*/ 226 h 33"/>
                <a:gd name="T8" fmla="*/ 270 w 24"/>
                <a:gd name="T9" fmla="*/ 173 h 33"/>
                <a:gd name="T10" fmla="*/ 180 w 24"/>
                <a:gd name="T11" fmla="*/ 88 h 33"/>
                <a:gd name="T12" fmla="*/ 145 w 24"/>
                <a:gd name="T13" fmla="*/ 88 h 33"/>
                <a:gd name="T14" fmla="*/ 0 w 24"/>
                <a:gd name="T15" fmla="*/ 567 h 33"/>
                <a:gd name="T16" fmla="*/ 0 w 24"/>
                <a:gd name="T17" fmla="*/ 0 h 33"/>
                <a:gd name="T18" fmla="*/ 232 w 24"/>
                <a:gd name="T19" fmla="*/ 0 h 33"/>
                <a:gd name="T20" fmla="*/ 377 w 24"/>
                <a:gd name="T21" fmla="*/ 34 h 33"/>
                <a:gd name="T22" fmla="*/ 418 w 24"/>
                <a:gd name="T23" fmla="*/ 141 h 33"/>
                <a:gd name="T24" fmla="*/ 293 w 24"/>
                <a:gd name="T25" fmla="*/ 286 h 33"/>
                <a:gd name="T26" fmla="*/ 293 w 24"/>
                <a:gd name="T27" fmla="*/ 286 h 33"/>
                <a:gd name="T28" fmla="*/ 349 w 24"/>
                <a:gd name="T29" fmla="*/ 331 h 33"/>
                <a:gd name="T30" fmla="*/ 383 w 24"/>
                <a:gd name="T31" fmla="*/ 374 h 33"/>
                <a:gd name="T32" fmla="*/ 439 w 24"/>
                <a:gd name="T33" fmla="*/ 567 h 33"/>
                <a:gd name="T34" fmla="*/ 293 w 24"/>
                <a:gd name="T35" fmla="*/ 567 h 33"/>
                <a:gd name="T36" fmla="*/ 236 w 24"/>
                <a:gd name="T37" fmla="*/ 418 h 33"/>
                <a:gd name="T38" fmla="*/ 201 w 24"/>
                <a:gd name="T39" fmla="*/ 340 h 33"/>
                <a:gd name="T40" fmla="*/ 145 w 24"/>
                <a:gd name="T41" fmla="*/ 340 h 33"/>
                <a:gd name="T42" fmla="*/ 145 w 24"/>
                <a:gd name="T43" fmla="*/ 567 h 33"/>
                <a:gd name="T44" fmla="*/ 0 w 24"/>
                <a:gd name="T45" fmla="*/ 567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"/>
                <a:gd name="T70" fmla="*/ 0 h 33"/>
                <a:gd name="T71" fmla="*/ 24 w 24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" h="33">
                  <a:moveTo>
                    <a:pt x="8" y="5"/>
                  </a:moveTo>
                  <a:cubicBezTo>
                    <a:pt x="8" y="14"/>
                    <a:pt x="8" y="14"/>
                    <a:pt x="8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3" y="14"/>
                    <a:pt x="13" y="13"/>
                  </a:cubicBezTo>
                  <a:cubicBezTo>
                    <a:pt x="14" y="12"/>
                    <a:pt x="15" y="11"/>
                    <a:pt x="15" y="10"/>
                  </a:cubicBezTo>
                  <a:cubicBezTo>
                    <a:pt x="15" y="7"/>
                    <a:pt x="13" y="5"/>
                    <a:pt x="10" y="5"/>
                  </a:cubicBezTo>
                  <a:cubicBezTo>
                    <a:pt x="8" y="5"/>
                    <a:pt x="8" y="5"/>
                    <a:pt x="8" y="5"/>
                  </a:cubicBezTo>
                  <a:close/>
                  <a:moveTo>
                    <a:pt x="0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8" y="0"/>
                    <a:pt x="20" y="2"/>
                  </a:cubicBezTo>
                  <a:cubicBezTo>
                    <a:pt x="22" y="3"/>
                    <a:pt x="23" y="5"/>
                    <a:pt x="23" y="8"/>
                  </a:cubicBezTo>
                  <a:cubicBezTo>
                    <a:pt x="23" y="13"/>
                    <a:pt x="20" y="16"/>
                    <a:pt x="16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7" y="17"/>
                    <a:pt x="18" y="17"/>
                    <a:pt x="19" y="19"/>
                  </a:cubicBezTo>
                  <a:cubicBezTo>
                    <a:pt x="20" y="19"/>
                    <a:pt x="20" y="20"/>
                    <a:pt x="21" y="2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2"/>
                    <a:pt x="12" y="21"/>
                    <a:pt x="11" y="20"/>
                  </a:cubicBezTo>
                  <a:cubicBezTo>
                    <a:pt x="11" y="20"/>
                    <a:pt x="10" y="20"/>
                    <a:pt x="8" y="20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0" y="33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3809" name="Freeform 33"/>
            <p:cNvSpPr>
              <a:spLocks noChangeAspect="1"/>
            </p:cNvSpPr>
            <p:nvPr/>
          </p:nvSpPr>
          <p:spPr bwMode="auto">
            <a:xfrm>
              <a:off x="3884" y="1409"/>
              <a:ext cx="265" cy="98"/>
            </a:xfrm>
            <a:custGeom>
              <a:avLst/>
              <a:gdLst>
                <a:gd name="T0" fmla="*/ 573 w 162"/>
                <a:gd name="T1" fmla="*/ 1011 h 60"/>
                <a:gd name="T2" fmla="*/ 551 w 162"/>
                <a:gd name="T3" fmla="*/ 990 h 60"/>
                <a:gd name="T4" fmla="*/ 0 w 162"/>
                <a:gd name="T5" fmla="*/ 662 h 60"/>
                <a:gd name="T6" fmla="*/ 425 w 162"/>
                <a:gd name="T7" fmla="*/ 418 h 60"/>
                <a:gd name="T8" fmla="*/ 993 w 162"/>
                <a:gd name="T9" fmla="*/ 755 h 60"/>
                <a:gd name="T10" fmla="*/ 1418 w 162"/>
                <a:gd name="T11" fmla="*/ 720 h 60"/>
                <a:gd name="T12" fmla="*/ 2141 w 162"/>
                <a:gd name="T13" fmla="*/ 302 h 60"/>
                <a:gd name="T14" fmla="*/ 1348 w 162"/>
                <a:gd name="T15" fmla="*/ 302 h 60"/>
                <a:gd name="T16" fmla="*/ 1348 w 162"/>
                <a:gd name="T17" fmla="*/ 0 h 60"/>
                <a:gd name="T18" fmla="*/ 3098 w 162"/>
                <a:gd name="T19" fmla="*/ 0 h 60"/>
                <a:gd name="T20" fmla="*/ 3098 w 162"/>
                <a:gd name="T21" fmla="*/ 1011 h 60"/>
                <a:gd name="T22" fmla="*/ 2589 w 162"/>
                <a:gd name="T23" fmla="*/ 1011 h 60"/>
                <a:gd name="T24" fmla="*/ 2567 w 162"/>
                <a:gd name="T25" fmla="*/ 549 h 60"/>
                <a:gd name="T26" fmla="*/ 1860 w 162"/>
                <a:gd name="T27" fmla="*/ 969 h 60"/>
                <a:gd name="T28" fmla="*/ 1148 w 162"/>
                <a:gd name="T29" fmla="*/ 1137 h 60"/>
                <a:gd name="T30" fmla="*/ 573 w 162"/>
                <a:gd name="T31" fmla="*/ 1011 h 60"/>
                <a:gd name="T32" fmla="*/ 573 w 162"/>
                <a:gd name="T33" fmla="*/ 1011 h 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2"/>
                <a:gd name="T52" fmla="*/ 0 h 60"/>
                <a:gd name="T53" fmla="*/ 162 w 162"/>
                <a:gd name="T54" fmla="*/ 60 h 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2" h="60">
                  <a:moveTo>
                    <a:pt x="30" y="53"/>
                  </a:moveTo>
                  <a:cubicBezTo>
                    <a:pt x="30" y="53"/>
                    <a:pt x="29" y="52"/>
                    <a:pt x="29" y="52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58" y="43"/>
                    <a:pt x="66" y="42"/>
                    <a:pt x="74" y="38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53"/>
                    <a:pt x="162" y="53"/>
                    <a:pt x="162" y="53"/>
                  </a:cubicBezTo>
                  <a:cubicBezTo>
                    <a:pt x="135" y="53"/>
                    <a:pt x="135" y="53"/>
                    <a:pt x="135" y="53"/>
                  </a:cubicBezTo>
                  <a:cubicBezTo>
                    <a:pt x="134" y="29"/>
                    <a:pt x="134" y="29"/>
                    <a:pt x="134" y="2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83" y="59"/>
                    <a:pt x="69" y="60"/>
                    <a:pt x="60" y="60"/>
                  </a:cubicBezTo>
                  <a:cubicBezTo>
                    <a:pt x="44" y="60"/>
                    <a:pt x="33" y="54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3810" name="Freeform 34"/>
            <p:cNvSpPr>
              <a:spLocks noChangeAspect="1"/>
            </p:cNvSpPr>
            <p:nvPr/>
          </p:nvSpPr>
          <p:spPr bwMode="auto">
            <a:xfrm>
              <a:off x="3703" y="1406"/>
              <a:ext cx="171" cy="152"/>
            </a:xfrm>
            <a:custGeom>
              <a:avLst/>
              <a:gdLst>
                <a:gd name="T0" fmla="*/ 730 w 105"/>
                <a:gd name="T1" fmla="*/ 1528 h 93"/>
                <a:gd name="T2" fmla="*/ 1278 w 105"/>
                <a:gd name="T3" fmla="*/ 1200 h 93"/>
                <a:gd name="T4" fmla="*/ 1223 w 105"/>
                <a:gd name="T5" fmla="*/ 956 h 93"/>
                <a:gd name="T6" fmla="*/ 528 w 105"/>
                <a:gd name="T7" fmla="*/ 551 h 93"/>
                <a:gd name="T8" fmla="*/ 528 w 105"/>
                <a:gd name="T9" fmla="*/ 1012 h 93"/>
                <a:gd name="T10" fmla="*/ 0 w 105"/>
                <a:gd name="T11" fmla="*/ 1012 h 93"/>
                <a:gd name="T12" fmla="*/ 0 w 105"/>
                <a:gd name="T13" fmla="*/ 0 h 93"/>
                <a:gd name="T14" fmla="*/ 1717 w 105"/>
                <a:gd name="T15" fmla="*/ 0 h 93"/>
                <a:gd name="T16" fmla="*/ 1717 w 105"/>
                <a:gd name="T17" fmla="*/ 294 h 93"/>
                <a:gd name="T18" fmla="*/ 928 w 105"/>
                <a:gd name="T19" fmla="*/ 294 h 93"/>
                <a:gd name="T20" fmla="*/ 1637 w 105"/>
                <a:gd name="T21" fmla="*/ 700 h 93"/>
                <a:gd name="T22" fmla="*/ 1958 w 105"/>
                <a:gd name="T23" fmla="*/ 1106 h 93"/>
                <a:gd name="T24" fmla="*/ 1692 w 105"/>
                <a:gd name="T25" fmla="*/ 1450 h 93"/>
                <a:gd name="T26" fmla="*/ 1153 w 105"/>
                <a:gd name="T27" fmla="*/ 1768 h 93"/>
                <a:gd name="T28" fmla="*/ 730 w 105"/>
                <a:gd name="T29" fmla="*/ 1528 h 93"/>
                <a:gd name="T30" fmla="*/ 730 w 105"/>
                <a:gd name="T31" fmla="*/ 1528 h 9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3"/>
                <a:gd name="T50" fmla="*/ 105 w 105"/>
                <a:gd name="T51" fmla="*/ 93 h 9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3">
                  <a:moveTo>
                    <a:pt x="39" y="80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75" y="60"/>
                    <a:pt x="74" y="55"/>
                    <a:pt x="66" y="50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2" y="15"/>
                    <a:pt x="92" y="15"/>
                    <a:pt x="92" y="15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88" y="37"/>
                    <a:pt x="88" y="37"/>
                    <a:pt x="88" y="37"/>
                  </a:cubicBezTo>
                  <a:cubicBezTo>
                    <a:pt x="102" y="45"/>
                    <a:pt x="105" y="53"/>
                    <a:pt x="105" y="58"/>
                  </a:cubicBezTo>
                  <a:cubicBezTo>
                    <a:pt x="104" y="68"/>
                    <a:pt x="94" y="75"/>
                    <a:pt x="91" y="76"/>
                  </a:cubicBezTo>
                  <a:cubicBezTo>
                    <a:pt x="62" y="93"/>
                    <a:pt x="62" y="93"/>
                    <a:pt x="62" y="93"/>
                  </a:cubicBezTo>
                  <a:cubicBezTo>
                    <a:pt x="39" y="80"/>
                    <a:pt x="39" y="80"/>
                    <a:pt x="39" y="80"/>
                  </a:cubicBezTo>
                  <a:cubicBezTo>
                    <a:pt x="39" y="80"/>
                    <a:pt x="39" y="80"/>
                    <a:pt x="39" y="80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3811" name="Freeform 35"/>
            <p:cNvSpPr>
              <a:spLocks noChangeAspect="1"/>
            </p:cNvSpPr>
            <p:nvPr/>
          </p:nvSpPr>
          <p:spPr bwMode="auto">
            <a:xfrm>
              <a:off x="3698" y="1564"/>
              <a:ext cx="265" cy="98"/>
            </a:xfrm>
            <a:custGeom>
              <a:avLst/>
              <a:gdLst>
                <a:gd name="T0" fmla="*/ 2526 w 162"/>
                <a:gd name="T1" fmla="*/ 149 h 60"/>
                <a:gd name="T2" fmla="*/ 3098 w 162"/>
                <a:gd name="T3" fmla="*/ 475 h 60"/>
                <a:gd name="T4" fmla="*/ 2657 w 162"/>
                <a:gd name="T5" fmla="*/ 720 h 60"/>
                <a:gd name="T6" fmla="*/ 2084 w 162"/>
                <a:gd name="T7" fmla="*/ 397 h 60"/>
                <a:gd name="T8" fmla="*/ 1688 w 162"/>
                <a:gd name="T9" fmla="*/ 441 h 60"/>
                <a:gd name="T10" fmla="*/ 959 w 162"/>
                <a:gd name="T11" fmla="*/ 862 h 60"/>
                <a:gd name="T12" fmla="*/ 1755 w 162"/>
                <a:gd name="T13" fmla="*/ 862 h 60"/>
                <a:gd name="T14" fmla="*/ 1755 w 162"/>
                <a:gd name="T15" fmla="*/ 1137 h 60"/>
                <a:gd name="T16" fmla="*/ 0 w 162"/>
                <a:gd name="T17" fmla="*/ 1137 h 60"/>
                <a:gd name="T18" fmla="*/ 0 w 162"/>
                <a:gd name="T19" fmla="*/ 126 h 60"/>
                <a:gd name="T20" fmla="*/ 517 w 162"/>
                <a:gd name="T21" fmla="*/ 126 h 60"/>
                <a:gd name="T22" fmla="*/ 517 w 162"/>
                <a:gd name="T23" fmla="*/ 593 h 60"/>
                <a:gd name="T24" fmla="*/ 1238 w 162"/>
                <a:gd name="T25" fmla="*/ 185 h 60"/>
                <a:gd name="T26" fmla="*/ 1935 w 162"/>
                <a:gd name="T27" fmla="*/ 0 h 60"/>
                <a:gd name="T28" fmla="*/ 2526 w 162"/>
                <a:gd name="T29" fmla="*/ 149 h 60"/>
                <a:gd name="T30" fmla="*/ 2526 w 162"/>
                <a:gd name="T31" fmla="*/ 149 h 6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2"/>
                <a:gd name="T49" fmla="*/ 0 h 60"/>
                <a:gd name="T50" fmla="*/ 162 w 162"/>
                <a:gd name="T51" fmla="*/ 60 h 6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2" h="60">
                  <a:moveTo>
                    <a:pt x="132" y="8"/>
                  </a:moveTo>
                  <a:cubicBezTo>
                    <a:pt x="162" y="25"/>
                    <a:pt x="162" y="25"/>
                    <a:pt x="162" y="25"/>
                  </a:cubicBezTo>
                  <a:cubicBezTo>
                    <a:pt x="139" y="38"/>
                    <a:pt x="139" y="38"/>
                    <a:pt x="139" y="38"/>
                  </a:cubicBezTo>
                  <a:cubicBezTo>
                    <a:pt x="109" y="21"/>
                    <a:pt x="109" y="21"/>
                    <a:pt x="109" y="21"/>
                  </a:cubicBezTo>
                  <a:cubicBezTo>
                    <a:pt x="103" y="17"/>
                    <a:pt x="96" y="18"/>
                    <a:pt x="88" y="23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60"/>
                    <a:pt x="92" y="60"/>
                    <a:pt x="92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9" y="2"/>
                    <a:pt x="92" y="0"/>
                    <a:pt x="101" y="0"/>
                  </a:cubicBezTo>
                  <a:cubicBezTo>
                    <a:pt x="118" y="0"/>
                    <a:pt x="129" y="6"/>
                    <a:pt x="132" y="8"/>
                  </a:cubicBezTo>
                  <a:cubicBezTo>
                    <a:pt x="132" y="8"/>
                    <a:pt x="132" y="8"/>
                    <a:pt x="132" y="8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3812" name="Freeform 36"/>
            <p:cNvSpPr>
              <a:spLocks noChangeAspect="1"/>
            </p:cNvSpPr>
            <p:nvPr/>
          </p:nvSpPr>
          <p:spPr bwMode="auto">
            <a:xfrm>
              <a:off x="3972" y="1514"/>
              <a:ext cx="170" cy="153"/>
            </a:xfrm>
            <a:custGeom>
              <a:avLst/>
              <a:gdLst>
                <a:gd name="T0" fmla="*/ 1983 w 104"/>
                <a:gd name="T1" fmla="*/ 747 h 94"/>
                <a:gd name="T2" fmla="*/ 1983 w 104"/>
                <a:gd name="T3" fmla="*/ 1746 h 94"/>
                <a:gd name="T4" fmla="*/ 245 w 104"/>
                <a:gd name="T5" fmla="*/ 1746 h 94"/>
                <a:gd name="T6" fmla="*/ 235 w 104"/>
                <a:gd name="T7" fmla="*/ 1455 h 94"/>
                <a:gd name="T8" fmla="*/ 1027 w 104"/>
                <a:gd name="T9" fmla="*/ 1455 h 94"/>
                <a:gd name="T10" fmla="*/ 304 w 104"/>
                <a:gd name="T11" fmla="*/ 1038 h 94"/>
                <a:gd name="T12" fmla="*/ 0 w 104"/>
                <a:gd name="T13" fmla="*/ 651 h 94"/>
                <a:gd name="T14" fmla="*/ 245 w 104"/>
                <a:gd name="T15" fmla="*/ 324 h 94"/>
                <a:gd name="T16" fmla="*/ 812 w 104"/>
                <a:gd name="T17" fmla="*/ 0 h 94"/>
                <a:gd name="T18" fmla="*/ 1237 w 104"/>
                <a:gd name="T19" fmla="*/ 238 h 94"/>
                <a:gd name="T20" fmla="*/ 687 w 104"/>
                <a:gd name="T21" fmla="*/ 562 h 94"/>
                <a:gd name="T22" fmla="*/ 750 w 104"/>
                <a:gd name="T23" fmla="*/ 802 h 94"/>
                <a:gd name="T24" fmla="*/ 1473 w 104"/>
                <a:gd name="T25" fmla="*/ 1216 h 94"/>
                <a:gd name="T26" fmla="*/ 1473 w 104"/>
                <a:gd name="T27" fmla="*/ 747 h 94"/>
                <a:gd name="T28" fmla="*/ 1983 w 104"/>
                <a:gd name="T29" fmla="*/ 747 h 94"/>
                <a:gd name="T30" fmla="*/ 1983 w 104"/>
                <a:gd name="T31" fmla="*/ 747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"/>
                <a:gd name="T49" fmla="*/ 0 h 94"/>
                <a:gd name="T50" fmla="*/ 104 w 104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" h="94">
                  <a:moveTo>
                    <a:pt x="104" y="40"/>
                  </a:moveTo>
                  <a:cubicBezTo>
                    <a:pt x="104" y="94"/>
                    <a:pt x="104" y="94"/>
                    <a:pt x="104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2" y="78"/>
                    <a:pt x="12" y="78"/>
                    <a:pt x="12" y="78"/>
                  </a:cubicBezTo>
                  <a:cubicBezTo>
                    <a:pt x="54" y="78"/>
                    <a:pt x="54" y="78"/>
                    <a:pt x="54" y="78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3" y="48"/>
                    <a:pt x="0" y="40"/>
                    <a:pt x="0" y="35"/>
                  </a:cubicBezTo>
                  <a:cubicBezTo>
                    <a:pt x="0" y="25"/>
                    <a:pt x="11" y="18"/>
                    <a:pt x="13" y="1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0" y="34"/>
                    <a:pt x="31" y="38"/>
                    <a:pt x="39" y="43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104" y="40"/>
                    <a:pt x="104" y="40"/>
                    <a:pt x="104" y="40"/>
                  </a:cubicBezTo>
                  <a:cubicBezTo>
                    <a:pt x="104" y="40"/>
                    <a:pt x="104" y="40"/>
                    <a:pt x="104" y="40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3813" name="Freeform 37"/>
            <p:cNvSpPr>
              <a:spLocks noChangeAspect="1"/>
            </p:cNvSpPr>
            <p:nvPr/>
          </p:nvSpPr>
          <p:spPr bwMode="auto">
            <a:xfrm>
              <a:off x="3878" y="1402"/>
              <a:ext cx="264" cy="100"/>
            </a:xfrm>
            <a:custGeom>
              <a:avLst/>
              <a:gdLst>
                <a:gd name="T0" fmla="*/ 562 w 162"/>
                <a:gd name="T1" fmla="*/ 1033 h 61"/>
                <a:gd name="T2" fmla="*/ 562 w 162"/>
                <a:gd name="T3" fmla="*/ 1033 h 61"/>
                <a:gd name="T4" fmla="*/ 0 w 162"/>
                <a:gd name="T5" fmla="*/ 702 h 61"/>
                <a:gd name="T6" fmla="*/ 425 w 162"/>
                <a:gd name="T7" fmla="*/ 449 h 61"/>
                <a:gd name="T8" fmla="*/ 988 w 162"/>
                <a:gd name="T9" fmla="*/ 779 h 61"/>
                <a:gd name="T10" fmla="*/ 1388 w 162"/>
                <a:gd name="T11" fmla="*/ 736 h 61"/>
                <a:gd name="T12" fmla="*/ 2104 w 162"/>
                <a:gd name="T13" fmla="*/ 310 h 61"/>
                <a:gd name="T14" fmla="*/ 1312 w 162"/>
                <a:gd name="T15" fmla="*/ 310 h 61"/>
                <a:gd name="T16" fmla="*/ 1312 w 162"/>
                <a:gd name="T17" fmla="*/ 0 h 61"/>
                <a:gd name="T18" fmla="*/ 3033 w 162"/>
                <a:gd name="T19" fmla="*/ 0 h 61"/>
                <a:gd name="T20" fmla="*/ 3033 w 162"/>
                <a:gd name="T21" fmla="*/ 1054 h 61"/>
                <a:gd name="T22" fmla="*/ 2531 w 162"/>
                <a:gd name="T23" fmla="*/ 1054 h 61"/>
                <a:gd name="T24" fmla="*/ 2531 w 162"/>
                <a:gd name="T25" fmla="*/ 572 h 61"/>
                <a:gd name="T26" fmla="*/ 1814 w 162"/>
                <a:gd name="T27" fmla="*/ 995 h 61"/>
                <a:gd name="T28" fmla="*/ 1134 w 162"/>
                <a:gd name="T29" fmla="*/ 1185 h 61"/>
                <a:gd name="T30" fmla="*/ 562 w 162"/>
                <a:gd name="T31" fmla="*/ 1033 h 61"/>
                <a:gd name="T32" fmla="*/ 562 w 162"/>
                <a:gd name="T33" fmla="*/ 1033 h 6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2"/>
                <a:gd name="T52" fmla="*/ 0 h 61"/>
                <a:gd name="T53" fmla="*/ 162 w 162"/>
                <a:gd name="T54" fmla="*/ 61 h 6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2" h="61">
                  <a:moveTo>
                    <a:pt x="30" y="53"/>
                  </a:moveTo>
                  <a:cubicBezTo>
                    <a:pt x="30" y="53"/>
                    <a:pt x="30" y="53"/>
                    <a:pt x="30" y="53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53" y="40"/>
                    <a:pt x="53" y="40"/>
                    <a:pt x="53" y="40"/>
                  </a:cubicBezTo>
                  <a:cubicBezTo>
                    <a:pt x="59" y="43"/>
                    <a:pt x="66" y="43"/>
                    <a:pt x="74" y="38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54"/>
                    <a:pt x="162" y="54"/>
                    <a:pt x="162" y="54"/>
                  </a:cubicBezTo>
                  <a:cubicBezTo>
                    <a:pt x="135" y="54"/>
                    <a:pt x="135" y="54"/>
                    <a:pt x="135" y="54"/>
                  </a:cubicBezTo>
                  <a:cubicBezTo>
                    <a:pt x="135" y="29"/>
                    <a:pt x="135" y="29"/>
                    <a:pt x="135" y="2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83" y="59"/>
                    <a:pt x="70" y="61"/>
                    <a:pt x="61" y="61"/>
                  </a:cubicBezTo>
                  <a:cubicBezTo>
                    <a:pt x="44" y="60"/>
                    <a:pt x="33" y="55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3814" name="Freeform 38"/>
            <p:cNvSpPr>
              <a:spLocks noChangeAspect="1"/>
            </p:cNvSpPr>
            <p:nvPr/>
          </p:nvSpPr>
          <p:spPr bwMode="auto">
            <a:xfrm>
              <a:off x="3696" y="1399"/>
              <a:ext cx="172" cy="154"/>
            </a:xfrm>
            <a:custGeom>
              <a:avLst/>
              <a:gdLst>
                <a:gd name="T0" fmla="*/ 778 w 105"/>
                <a:gd name="T1" fmla="*/ 1569 h 94"/>
                <a:gd name="T2" fmla="*/ 1330 w 105"/>
                <a:gd name="T3" fmla="*/ 1219 h 94"/>
                <a:gd name="T4" fmla="*/ 1274 w 105"/>
                <a:gd name="T5" fmla="*/ 993 h 94"/>
                <a:gd name="T6" fmla="*/ 539 w 105"/>
                <a:gd name="T7" fmla="*/ 567 h 94"/>
                <a:gd name="T8" fmla="*/ 539 w 105"/>
                <a:gd name="T9" fmla="*/ 1027 h 94"/>
                <a:gd name="T10" fmla="*/ 21 w 105"/>
                <a:gd name="T11" fmla="*/ 1027 h 94"/>
                <a:gd name="T12" fmla="*/ 0 w 105"/>
                <a:gd name="T13" fmla="*/ 0 h 94"/>
                <a:gd name="T14" fmla="*/ 1779 w 105"/>
                <a:gd name="T15" fmla="*/ 0 h 94"/>
                <a:gd name="T16" fmla="*/ 1792 w 105"/>
                <a:gd name="T17" fmla="*/ 308 h 94"/>
                <a:gd name="T18" fmla="*/ 993 w 105"/>
                <a:gd name="T19" fmla="*/ 308 h 94"/>
                <a:gd name="T20" fmla="*/ 1723 w 105"/>
                <a:gd name="T21" fmla="*/ 736 h 94"/>
                <a:gd name="T22" fmla="*/ 2031 w 105"/>
                <a:gd name="T23" fmla="*/ 1144 h 94"/>
                <a:gd name="T24" fmla="*/ 1779 w 105"/>
                <a:gd name="T25" fmla="*/ 1481 h 94"/>
                <a:gd name="T26" fmla="*/ 1206 w 105"/>
                <a:gd name="T27" fmla="*/ 1817 h 94"/>
                <a:gd name="T28" fmla="*/ 778 w 105"/>
                <a:gd name="T29" fmla="*/ 1569 h 94"/>
                <a:gd name="T30" fmla="*/ 778 w 105"/>
                <a:gd name="T31" fmla="*/ 1569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4"/>
                <a:gd name="T50" fmla="*/ 105 w 105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4">
                  <a:moveTo>
                    <a:pt x="40" y="81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75" y="60"/>
                    <a:pt x="74" y="56"/>
                    <a:pt x="66" y="51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3" y="16"/>
                    <a:pt x="93" y="16"/>
                    <a:pt x="93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89" y="38"/>
                    <a:pt x="89" y="38"/>
                    <a:pt x="89" y="38"/>
                  </a:cubicBezTo>
                  <a:cubicBezTo>
                    <a:pt x="102" y="46"/>
                    <a:pt x="105" y="54"/>
                    <a:pt x="105" y="59"/>
                  </a:cubicBezTo>
                  <a:cubicBezTo>
                    <a:pt x="105" y="69"/>
                    <a:pt x="94" y="75"/>
                    <a:pt x="92" y="77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40" y="81"/>
                    <a:pt x="40" y="81"/>
                    <a:pt x="40" y="81"/>
                  </a:cubicBezTo>
                  <a:cubicBezTo>
                    <a:pt x="40" y="81"/>
                    <a:pt x="40" y="81"/>
                    <a:pt x="40" y="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3815" name="Freeform 39"/>
            <p:cNvSpPr>
              <a:spLocks noChangeAspect="1"/>
            </p:cNvSpPr>
            <p:nvPr/>
          </p:nvSpPr>
          <p:spPr bwMode="auto">
            <a:xfrm>
              <a:off x="3692" y="1558"/>
              <a:ext cx="264" cy="99"/>
            </a:xfrm>
            <a:custGeom>
              <a:avLst/>
              <a:gdLst>
                <a:gd name="T0" fmla="*/ 2467 w 162"/>
                <a:gd name="T1" fmla="*/ 144 h 61"/>
                <a:gd name="T2" fmla="*/ 3033 w 162"/>
                <a:gd name="T3" fmla="*/ 466 h 61"/>
                <a:gd name="T4" fmla="*/ 2624 w 162"/>
                <a:gd name="T5" fmla="*/ 701 h 61"/>
                <a:gd name="T6" fmla="*/ 2061 w 162"/>
                <a:gd name="T7" fmla="*/ 380 h 61"/>
                <a:gd name="T8" fmla="*/ 1644 w 162"/>
                <a:gd name="T9" fmla="*/ 414 h 61"/>
                <a:gd name="T10" fmla="*/ 929 w 162"/>
                <a:gd name="T11" fmla="*/ 821 h 61"/>
                <a:gd name="T12" fmla="*/ 1724 w 162"/>
                <a:gd name="T13" fmla="*/ 821 h 61"/>
                <a:gd name="T14" fmla="*/ 1724 w 162"/>
                <a:gd name="T15" fmla="*/ 1117 h 61"/>
                <a:gd name="T16" fmla="*/ 0 w 162"/>
                <a:gd name="T17" fmla="*/ 1117 h 61"/>
                <a:gd name="T18" fmla="*/ 0 w 162"/>
                <a:gd name="T19" fmla="*/ 123 h 61"/>
                <a:gd name="T20" fmla="*/ 507 w 162"/>
                <a:gd name="T21" fmla="*/ 123 h 61"/>
                <a:gd name="T22" fmla="*/ 528 w 162"/>
                <a:gd name="T23" fmla="*/ 583 h 61"/>
                <a:gd name="T24" fmla="*/ 1222 w 162"/>
                <a:gd name="T25" fmla="*/ 179 h 61"/>
                <a:gd name="T26" fmla="*/ 1897 w 162"/>
                <a:gd name="T27" fmla="*/ 0 h 61"/>
                <a:gd name="T28" fmla="*/ 2467 w 162"/>
                <a:gd name="T29" fmla="*/ 144 h 61"/>
                <a:gd name="T30" fmla="*/ 2467 w 162"/>
                <a:gd name="T31" fmla="*/ 144 h 6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2"/>
                <a:gd name="T49" fmla="*/ 0 h 61"/>
                <a:gd name="T50" fmla="*/ 162 w 162"/>
                <a:gd name="T51" fmla="*/ 61 h 6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2" h="61">
                  <a:moveTo>
                    <a:pt x="132" y="8"/>
                  </a:moveTo>
                  <a:cubicBezTo>
                    <a:pt x="162" y="25"/>
                    <a:pt x="162" y="25"/>
                    <a:pt x="162" y="25"/>
                  </a:cubicBezTo>
                  <a:cubicBezTo>
                    <a:pt x="140" y="38"/>
                    <a:pt x="140" y="38"/>
                    <a:pt x="140" y="38"/>
                  </a:cubicBezTo>
                  <a:cubicBezTo>
                    <a:pt x="110" y="21"/>
                    <a:pt x="110" y="21"/>
                    <a:pt x="110" y="21"/>
                  </a:cubicBezTo>
                  <a:cubicBezTo>
                    <a:pt x="104" y="18"/>
                    <a:pt x="96" y="18"/>
                    <a:pt x="88" y="23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61"/>
                    <a:pt x="92" y="61"/>
                    <a:pt x="92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9" y="2"/>
                    <a:pt x="93" y="0"/>
                    <a:pt x="101" y="0"/>
                  </a:cubicBezTo>
                  <a:cubicBezTo>
                    <a:pt x="118" y="1"/>
                    <a:pt x="130" y="7"/>
                    <a:pt x="132" y="8"/>
                  </a:cubicBezTo>
                  <a:cubicBezTo>
                    <a:pt x="132" y="8"/>
                    <a:pt x="132" y="8"/>
                    <a:pt x="132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3816" name="Freeform 40"/>
            <p:cNvSpPr>
              <a:spLocks noChangeAspect="1"/>
            </p:cNvSpPr>
            <p:nvPr/>
          </p:nvSpPr>
          <p:spPr bwMode="auto">
            <a:xfrm>
              <a:off x="3966" y="1507"/>
              <a:ext cx="171" cy="154"/>
            </a:xfrm>
            <a:custGeom>
              <a:avLst/>
              <a:gdLst>
                <a:gd name="T0" fmla="*/ 1958 w 105"/>
                <a:gd name="T1" fmla="*/ 791 h 94"/>
                <a:gd name="T2" fmla="*/ 1958 w 105"/>
                <a:gd name="T3" fmla="*/ 1817 h 94"/>
                <a:gd name="T4" fmla="*/ 239 w 105"/>
                <a:gd name="T5" fmla="*/ 1817 h 94"/>
                <a:gd name="T6" fmla="*/ 239 w 105"/>
                <a:gd name="T7" fmla="*/ 1514 h 94"/>
                <a:gd name="T8" fmla="*/ 1033 w 105"/>
                <a:gd name="T9" fmla="*/ 1514 h 94"/>
                <a:gd name="T10" fmla="*/ 324 w 105"/>
                <a:gd name="T11" fmla="*/ 1088 h 94"/>
                <a:gd name="T12" fmla="*/ 0 w 105"/>
                <a:gd name="T13" fmla="*/ 668 h 94"/>
                <a:gd name="T14" fmla="*/ 261 w 105"/>
                <a:gd name="T15" fmla="*/ 331 h 94"/>
                <a:gd name="T16" fmla="*/ 803 w 105"/>
                <a:gd name="T17" fmla="*/ 0 h 94"/>
                <a:gd name="T18" fmla="*/ 1223 w 105"/>
                <a:gd name="T19" fmla="*/ 247 h 94"/>
                <a:gd name="T20" fmla="*/ 674 w 105"/>
                <a:gd name="T21" fmla="*/ 606 h 94"/>
                <a:gd name="T22" fmla="*/ 730 w 105"/>
                <a:gd name="T23" fmla="*/ 827 h 94"/>
                <a:gd name="T24" fmla="*/ 1435 w 105"/>
                <a:gd name="T25" fmla="*/ 1253 h 94"/>
                <a:gd name="T26" fmla="*/ 1435 w 105"/>
                <a:gd name="T27" fmla="*/ 791 h 94"/>
                <a:gd name="T28" fmla="*/ 1958 w 105"/>
                <a:gd name="T29" fmla="*/ 791 h 94"/>
                <a:gd name="T30" fmla="*/ 1958 w 105"/>
                <a:gd name="T31" fmla="*/ 791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4"/>
                <a:gd name="T50" fmla="*/ 105 w 105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4">
                  <a:moveTo>
                    <a:pt x="105" y="41"/>
                  </a:moveTo>
                  <a:cubicBezTo>
                    <a:pt x="105" y="94"/>
                    <a:pt x="105" y="94"/>
                    <a:pt x="105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55" y="78"/>
                    <a:pt x="55" y="78"/>
                    <a:pt x="55" y="78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3" y="48"/>
                    <a:pt x="0" y="40"/>
                    <a:pt x="0" y="35"/>
                  </a:cubicBezTo>
                  <a:cubicBezTo>
                    <a:pt x="1" y="25"/>
                    <a:pt x="11" y="19"/>
                    <a:pt x="14" y="1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6" y="13"/>
                    <a:pt x="66" y="13"/>
                    <a:pt x="66" y="13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0" y="34"/>
                    <a:pt x="31" y="38"/>
                    <a:pt x="39" y="43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41"/>
                    <a:pt x="77" y="41"/>
                    <a:pt x="77" y="41"/>
                  </a:cubicBezTo>
                  <a:cubicBezTo>
                    <a:pt x="105" y="41"/>
                    <a:pt x="105" y="41"/>
                    <a:pt x="105" y="41"/>
                  </a:cubicBezTo>
                  <a:cubicBezTo>
                    <a:pt x="105" y="41"/>
                    <a:pt x="105" y="41"/>
                    <a:pt x="105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  <p:grpSp>
        <p:nvGrpSpPr>
          <p:cNvPr id="23561" name="Group 42"/>
          <p:cNvGrpSpPr>
            <a:grpSpLocks noChangeAspect="1"/>
          </p:cNvGrpSpPr>
          <p:nvPr/>
        </p:nvGrpSpPr>
        <p:grpSpPr bwMode="auto">
          <a:xfrm>
            <a:off x="2914650" y="1270000"/>
            <a:ext cx="720725" cy="557213"/>
            <a:chOff x="3541" y="1317"/>
            <a:chExt cx="747" cy="546"/>
          </a:xfrm>
        </p:grpSpPr>
        <p:sp>
          <p:nvSpPr>
            <p:cNvPr id="23783" name="AutoShape 43"/>
            <p:cNvSpPr>
              <a:spLocks noChangeAspect="1" noChangeArrowheads="1" noTextEdit="1"/>
            </p:cNvSpPr>
            <p:nvPr/>
          </p:nvSpPr>
          <p:spPr bwMode="auto">
            <a:xfrm>
              <a:off x="3574" y="1337"/>
              <a:ext cx="681" cy="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784" name="Freeform 44"/>
            <p:cNvSpPr>
              <a:spLocks noChangeAspect="1"/>
            </p:cNvSpPr>
            <p:nvPr/>
          </p:nvSpPr>
          <p:spPr bwMode="auto">
            <a:xfrm>
              <a:off x="3574" y="1525"/>
              <a:ext cx="679" cy="338"/>
            </a:xfrm>
            <a:custGeom>
              <a:avLst/>
              <a:gdLst>
                <a:gd name="T0" fmla="*/ 6726 w 416"/>
                <a:gd name="T1" fmla="*/ 1594 h 207"/>
                <a:gd name="T2" fmla="*/ 1170 w 416"/>
                <a:gd name="T3" fmla="*/ 1594 h 207"/>
                <a:gd name="T4" fmla="*/ 21 w 416"/>
                <a:gd name="T5" fmla="*/ 21 h 207"/>
                <a:gd name="T6" fmla="*/ 0 w 416"/>
                <a:gd name="T7" fmla="*/ 21 h 207"/>
                <a:gd name="T8" fmla="*/ 0 w 416"/>
                <a:gd name="T9" fmla="*/ 1520 h 207"/>
                <a:gd name="T10" fmla="*/ 21 w 416"/>
                <a:gd name="T11" fmla="*/ 1520 h 207"/>
                <a:gd name="T12" fmla="*/ 1170 w 416"/>
                <a:gd name="T13" fmla="*/ 3029 h 207"/>
                <a:gd name="T14" fmla="*/ 6726 w 416"/>
                <a:gd name="T15" fmla="*/ 3029 h 207"/>
                <a:gd name="T16" fmla="*/ 7862 w 416"/>
                <a:gd name="T17" fmla="*/ 1520 h 207"/>
                <a:gd name="T18" fmla="*/ 7862 w 416"/>
                <a:gd name="T19" fmla="*/ 1520 h 207"/>
                <a:gd name="T20" fmla="*/ 7862 w 416"/>
                <a:gd name="T21" fmla="*/ 0 h 207"/>
                <a:gd name="T22" fmla="*/ 6726 w 416"/>
                <a:gd name="T23" fmla="*/ 1594 h 20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16"/>
                <a:gd name="T37" fmla="*/ 0 h 207"/>
                <a:gd name="T38" fmla="*/ 416 w 416"/>
                <a:gd name="T39" fmla="*/ 207 h 20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16" h="207">
                  <a:moveTo>
                    <a:pt x="356" y="84"/>
                  </a:moveTo>
                  <a:cubicBezTo>
                    <a:pt x="275" y="131"/>
                    <a:pt x="143" y="131"/>
                    <a:pt x="62" y="84"/>
                  </a:cubicBezTo>
                  <a:cubicBezTo>
                    <a:pt x="18" y="59"/>
                    <a:pt x="1" y="33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3" y="109"/>
                    <a:pt x="23" y="138"/>
                    <a:pt x="62" y="160"/>
                  </a:cubicBezTo>
                  <a:cubicBezTo>
                    <a:pt x="143" y="207"/>
                    <a:pt x="275" y="207"/>
                    <a:pt x="356" y="160"/>
                  </a:cubicBezTo>
                  <a:cubicBezTo>
                    <a:pt x="394" y="138"/>
                    <a:pt x="414" y="109"/>
                    <a:pt x="416" y="80"/>
                  </a:cubicBezTo>
                  <a:cubicBezTo>
                    <a:pt x="416" y="80"/>
                    <a:pt x="416" y="80"/>
                    <a:pt x="416" y="80"/>
                  </a:cubicBezTo>
                  <a:cubicBezTo>
                    <a:pt x="416" y="0"/>
                    <a:pt x="416" y="0"/>
                    <a:pt x="416" y="0"/>
                  </a:cubicBezTo>
                  <a:cubicBezTo>
                    <a:pt x="416" y="31"/>
                    <a:pt x="396" y="61"/>
                    <a:pt x="356" y="84"/>
                  </a:cubicBezTo>
                  <a:close/>
                </a:path>
              </a:pathLst>
            </a:custGeom>
            <a:solidFill>
              <a:srgbClr val="113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3785" name="Freeform 45"/>
            <p:cNvSpPr>
              <a:spLocks noChangeAspect="1"/>
            </p:cNvSpPr>
            <p:nvPr/>
          </p:nvSpPr>
          <p:spPr bwMode="auto">
            <a:xfrm>
              <a:off x="3541" y="1317"/>
              <a:ext cx="747" cy="432"/>
            </a:xfrm>
            <a:custGeom>
              <a:avLst/>
              <a:gdLst>
                <a:gd name="T0" fmla="*/ 7153 w 457"/>
                <a:gd name="T1" fmla="*/ 902 h 264"/>
                <a:gd name="T2" fmla="*/ 7176 w 457"/>
                <a:gd name="T3" fmla="*/ 4166 h 264"/>
                <a:gd name="T4" fmla="*/ 1563 w 457"/>
                <a:gd name="T5" fmla="*/ 4166 h 264"/>
                <a:gd name="T6" fmla="*/ 1541 w 457"/>
                <a:gd name="T7" fmla="*/ 902 h 264"/>
                <a:gd name="T8" fmla="*/ 7153 w 457"/>
                <a:gd name="T9" fmla="*/ 902 h 2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7"/>
                <a:gd name="T16" fmla="*/ 0 h 264"/>
                <a:gd name="T17" fmla="*/ 457 w 457"/>
                <a:gd name="T18" fmla="*/ 264 h 2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7" h="264">
                  <a:moveTo>
                    <a:pt x="375" y="47"/>
                  </a:moveTo>
                  <a:cubicBezTo>
                    <a:pt x="456" y="94"/>
                    <a:pt x="457" y="170"/>
                    <a:pt x="376" y="217"/>
                  </a:cubicBezTo>
                  <a:cubicBezTo>
                    <a:pt x="295" y="264"/>
                    <a:pt x="163" y="264"/>
                    <a:pt x="82" y="217"/>
                  </a:cubicBezTo>
                  <a:cubicBezTo>
                    <a:pt x="0" y="170"/>
                    <a:pt x="0" y="94"/>
                    <a:pt x="81" y="47"/>
                  </a:cubicBezTo>
                  <a:cubicBezTo>
                    <a:pt x="162" y="0"/>
                    <a:pt x="293" y="0"/>
                    <a:pt x="375" y="47"/>
                  </a:cubicBezTo>
                </a:path>
              </a:pathLst>
            </a:custGeom>
            <a:solidFill>
              <a:srgbClr val="4A6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3786" name="Freeform 46"/>
            <p:cNvSpPr>
              <a:spLocks noChangeAspect="1" noEditPoints="1"/>
            </p:cNvSpPr>
            <p:nvPr/>
          </p:nvSpPr>
          <p:spPr bwMode="auto">
            <a:xfrm>
              <a:off x="3788" y="1751"/>
              <a:ext cx="39" cy="53"/>
            </a:xfrm>
            <a:custGeom>
              <a:avLst/>
              <a:gdLst>
                <a:gd name="T0" fmla="*/ 124 w 24"/>
                <a:gd name="T1" fmla="*/ 88 h 33"/>
                <a:gd name="T2" fmla="*/ 124 w 24"/>
                <a:gd name="T3" fmla="*/ 233 h 33"/>
                <a:gd name="T4" fmla="*/ 180 w 24"/>
                <a:gd name="T5" fmla="*/ 233 h 33"/>
                <a:gd name="T6" fmla="*/ 236 w 24"/>
                <a:gd name="T7" fmla="*/ 226 h 33"/>
                <a:gd name="T8" fmla="*/ 257 w 24"/>
                <a:gd name="T9" fmla="*/ 173 h 33"/>
                <a:gd name="T10" fmla="*/ 180 w 24"/>
                <a:gd name="T11" fmla="*/ 88 h 33"/>
                <a:gd name="T12" fmla="*/ 124 w 24"/>
                <a:gd name="T13" fmla="*/ 88 h 33"/>
                <a:gd name="T14" fmla="*/ 0 w 24"/>
                <a:gd name="T15" fmla="*/ 567 h 33"/>
                <a:gd name="T16" fmla="*/ 0 w 24"/>
                <a:gd name="T17" fmla="*/ 0 h 33"/>
                <a:gd name="T18" fmla="*/ 232 w 24"/>
                <a:gd name="T19" fmla="*/ 0 h 33"/>
                <a:gd name="T20" fmla="*/ 349 w 24"/>
                <a:gd name="T21" fmla="*/ 34 h 33"/>
                <a:gd name="T22" fmla="*/ 413 w 24"/>
                <a:gd name="T23" fmla="*/ 141 h 33"/>
                <a:gd name="T24" fmla="*/ 270 w 24"/>
                <a:gd name="T25" fmla="*/ 286 h 33"/>
                <a:gd name="T26" fmla="*/ 270 w 24"/>
                <a:gd name="T27" fmla="*/ 286 h 33"/>
                <a:gd name="T28" fmla="*/ 349 w 24"/>
                <a:gd name="T29" fmla="*/ 331 h 33"/>
                <a:gd name="T30" fmla="*/ 377 w 24"/>
                <a:gd name="T31" fmla="*/ 374 h 33"/>
                <a:gd name="T32" fmla="*/ 439 w 24"/>
                <a:gd name="T33" fmla="*/ 567 h 33"/>
                <a:gd name="T34" fmla="*/ 270 w 24"/>
                <a:gd name="T35" fmla="*/ 567 h 33"/>
                <a:gd name="T36" fmla="*/ 236 w 24"/>
                <a:gd name="T37" fmla="*/ 418 h 33"/>
                <a:gd name="T38" fmla="*/ 201 w 24"/>
                <a:gd name="T39" fmla="*/ 340 h 33"/>
                <a:gd name="T40" fmla="*/ 124 w 24"/>
                <a:gd name="T41" fmla="*/ 340 h 33"/>
                <a:gd name="T42" fmla="*/ 124 w 24"/>
                <a:gd name="T43" fmla="*/ 567 h 33"/>
                <a:gd name="T44" fmla="*/ 0 w 24"/>
                <a:gd name="T45" fmla="*/ 567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"/>
                <a:gd name="T70" fmla="*/ 0 h 33"/>
                <a:gd name="T71" fmla="*/ 24 w 24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" h="33">
                  <a:moveTo>
                    <a:pt x="7" y="5"/>
                  </a:moveTo>
                  <a:cubicBezTo>
                    <a:pt x="7" y="14"/>
                    <a:pt x="7" y="14"/>
                    <a:pt x="7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2" y="14"/>
                    <a:pt x="13" y="13"/>
                  </a:cubicBezTo>
                  <a:cubicBezTo>
                    <a:pt x="14" y="12"/>
                    <a:pt x="14" y="11"/>
                    <a:pt x="14" y="10"/>
                  </a:cubicBezTo>
                  <a:cubicBezTo>
                    <a:pt x="14" y="7"/>
                    <a:pt x="13" y="5"/>
                    <a:pt x="10" y="5"/>
                  </a:cubicBezTo>
                  <a:cubicBezTo>
                    <a:pt x="7" y="5"/>
                    <a:pt x="7" y="5"/>
                    <a:pt x="7" y="5"/>
                  </a:cubicBezTo>
                  <a:close/>
                  <a:moveTo>
                    <a:pt x="0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7" y="0"/>
                    <a:pt x="19" y="2"/>
                  </a:cubicBezTo>
                  <a:cubicBezTo>
                    <a:pt x="21" y="3"/>
                    <a:pt x="22" y="5"/>
                    <a:pt x="22" y="8"/>
                  </a:cubicBezTo>
                  <a:cubicBezTo>
                    <a:pt x="22" y="13"/>
                    <a:pt x="20" y="16"/>
                    <a:pt x="15" y="17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7" y="17"/>
                    <a:pt x="18" y="17"/>
                    <a:pt x="19" y="19"/>
                  </a:cubicBezTo>
                  <a:cubicBezTo>
                    <a:pt x="19" y="19"/>
                    <a:pt x="20" y="20"/>
                    <a:pt x="20" y="2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2" y="22"/>
                    <a:pt x="11" y="21"/>
                    <a:pt x="11" y="20"/>
                  </a:cubicBezTo>
                  <a:cubicBezTo>
                    <a:pt x="10" y="20"/>
                    <a:pt x="9" y="20"/>
                    <a:pt x="7" y="20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0" y="33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3787" name="Freeform 47"/>
            <p:cNvSpPr>
              <a:spLocks noChangeAspect="1" noEditPoints="1"/>
            </p:cNvSpPr>
            <p:nvPr/>
          </p:nvSpPr>
          <p:spPr bwMode="auto">
            <a:xfrm>
              <a:off x="3832" y="1749"/>
              <a:ext cx="47" cy="57"/>
            </a:xfrm>
            <a:custGeom>
              <a:avLst/>
              <a:gdLst>
                <a:gd name="T0" fmla="*/ 144 w 29"/>
                <a:gd name="T1" fmla="*/ 324 h 35"/>
                <a:gd name="T2" fmla="*/ 254 w 29"/>
                <a:gd name="T3" fmla="*/ 541 h 35"/>
                <a:gd name="T4" fmla="*/ 357 w 29"/>
                <a:gd name="T5" fmla="*/ 324 h 35"/>
                <a:gd name="T6" fmla="*/ 254 w 29"/>
                <a:gd name="T7" fmla="*/ 111 h 35"/>
                <a:gd name="T8" fmla="*/ 144 w 29"/>
                <a:gd name="T9" fmla="*/ 324 h 35"/>
                <a:gd name="T10" fmla="*/ 0 w 29"/>
                <a:gd name="T11" fmla="*/ 324 h 35"/>
                <a:gd name="T12" fmla="*/ 55 w 29"/>
                <a:gd name="T13" fmla="*/ 90 h 35"/>
                <a:gd name="T14" fmla="*/ 254 w 29"/>
                <a:gd name="T15" fmla="*/ 0 h 35"/>
                <a:gd name="T16" fmla="*/ 454 w 29"/>
                <a:gd name="T17" fmla="*/ 90 h 35"/>
                <a:gd name="T18" fmla="*/ 523 w 29"/>
                <a:gd name="T19" fmla="*/ 324 h 35"/>
                <a:gd name="T20" fmla="*/ 454 w 29"/>
                <a:gd name="T21" fmla="*/ 562 h 35"/>
                <a:gd name="T22" fmla="*/ 254 w 29"/>
                <a:gd name="T23" fmla="*/ 653 h 35"/>
                <a:gd name="T24" fmla="*/ 55 w 29"/>
                <a:gd name="T25" fmla="*/ 541 h 35"/>
                <a:gd name="T26" fmla="*/ 0 w 29"/>
                <a:gd name="T27" fmla="*/ 324 h 3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9"/>
                <a:gd name="T43" fmla="*/ 0 h 35"/>
                <a:gd name="T44" fmla="*/ 29 w 29"/>
                <a:gd name="T45" fmla="*/ 35 h 3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9" h="35">
                  <a:moveTo>
                    <a:pt x="8" y="17"/>
                  </a:moveTo>
                  <a:cubicBezTo>
                    <a:pt x="8" y="25"/>
                    <a:pt x="10" y="29"/>
                    <a:pt x="14" y="29"/>
                  </a:cubicBezTo>
                  <a:cubicBezTo>
                    <a:pt x="18" y="29"/>
                    <a:pt x="20" y="25"/>
                    <a:pt x="20" y="17"/>
                  </a:cubicBezTo>
                  <a:cubicBezTo>
                    <a:pt x="20" y="10"/>
                    <a:pt x="18" y="6"/>
                    <a:pt x="14" y="6"/>
                  </a:cubicBezTo>
                  <a:cubicBezTo>
                    <a:pt x="10" y="6"/>
                    <a:pt x="8" y="10"/>
                    <a:pt x="8" y="17"/>
                  </a:cubicBezTo>
                  <a:close/>
                  <a:moveTo>
                    <a:pt x="0" y="17"/>
                  </a:moveTo>
                  <a:cubicBezTo>
                    <a:pt x="0" y="12"/>
                    <a:pt x="1" y="8"/>
                    <a:pt x="3" y="5"/>
                  </a:cubicBezTo>
                  <a:cubicBezTo>
                    <a:pt x="6" y="2"/>
                    <a:pt x="10" y="0"/>
                    <a:pt x="14" y="0"/>
                  </a:cubicBezTo>
                  <a:cubicBezTo>
                    <a:pt x="19" y="0"/>
                    <a:pt x="23" y="2"/>
                    <a:pt x="25" y="5"/>
                  </a:cubicBezTo>
                  <a:cubicBezTo>
                    <a:pt x="27" y="8"/>
                    <a:pt x="29" y="12"/>
                    <a:pt x="29" y="17"/>
                  </a:cubicBezTo>
                  <a:cubicBezTo>
                    <a:pt x="29" y="22"/>
                    <a:pt x="27" y="26"/>
                    <a:pt x="25" y="30"/>
                  </a:cubicBezTo>
                  <a:cubicBezTo>
                    <a:pt x="23" y="33"/>
                    <a:pt x="19" y="35"/>
                    <a:pt x="14" y="35"/>
                  </a:cubicBezTo>
                  <a:cubicBezTo>
                    <a:pt x="10" y="35"/>
                    <a:pt x="6" y="33"/>
                    <a:pt x="3" y="29"/>
                  </a:cubicBezTo>
                  <a:cubicBezTo>
                    <a:pt x="1" y="26"/>
                    <a:pt x="0" y="22"/>
                    <a:pt x="0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3788" name="Freeform 48"/>
            <p:cNvSpPr>
              <a:spLocks noChangeAspect="1"/>
            </p:cNvSpPr>
            <p:nvPr/>
          </p:nvSpPr>
          <p:spPr bwMode="auto">
            <a:xfrm>
              <a:off x="3888" y="1751"/>
              <a:ext cx="39" cy="55"/>
            </a:xfrm>
            <a:custGeom>
              <a:avLst/>
              <a:gdLst>
                <a:gd name="T0" fmla="*/ 0 w 24"/>
                <a:gd name="T1" fmla="*/ 377 h 34"/>
                <a:gd name="T2" fmla="*/ 0 w 24"/>
                <a:gd name="T3" fmla="*/ 0 h 34"/>
                <a:gd name="T4" fmla="*/ 124 w 24"/>
                <a:gd name="T5" fmla="*/ 0 h 34"/>
                <a:gd name="T6" fmla="*/ 124 w 24"/>
                <a:gd name="T7" fmla="*/ 398 h 34"/>
                <a:gd name="T8" fmla="*/ 232 w 24"/>
                <a:gd name="T9" fmla="*/ 500 h 34"/>
                <a:gd name="T10" fmla="*/ 293 w 24"/>
                <a:gd name="T11" fmla="*/ 398 h 34"/>
                <a:gd name="T12" fmla="*/ 293 w 24"/>
                <a:gd name="T13" fmla="*/ 0 h 34"/>
                <a:gd name="T14" fmla="*/ 439 w 24"/>
                <a:gd name="T15" fmla="*/ 0 h 34"/>
                <a:gd name="T16" fmla="*/ 439 w 24"/>
                <a:gd name="T17" fmla="*/ 377 h 34"/>
                <a:gd name="T18" fmla="*/ 383 w 24"/>
                <a:gd name="T19" fmla="*/ 542 h 34"/>
                <a:gd name="T20" fmla="*/ 232 w 24"/>
                <a:gd name="T21" fmla="*/ 610 h 34"/>
                <a:gd name="T22" fmla="*/ 55 w 24"/>
                <a:gd name="T23" fmla="*/ 542 h 34"/>
                <a:gd name="T24" fmla="*/ 0 w 24"/>
                <a:gd name="T25" fmla="*/ 377 h 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"/>
                <a:gd name="T40" fmla="*/ 0 h 34"/>
                <a:gd name="T41" fmla="*/ 24 w 24"/>
                <a:gd name="T42" fmla="*/ 34 h 3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" h="34">
                  <a:moveTo>
                    <a:pt x="0" y="2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6"/>
                    <a:pt x="9" y="28"/>
                    <a:pt x="12" y="28"/>
                  </a:cubicBezTo>
                  <a:cubicBezTo>
                    <a:pt x="15" y="28"/>
                    <a:pt x="16" y="26"/>
                    <a:pt x="16" y="22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5"/>
                    <a:pt x="23" y="28"/>
                    <a:pt x="21" y="30"/>
                  </a:cubicBezTo>
                  <a:cubicBezTo>
                    <a:pt x="19" y="33"/>
                    <a:pt x="16" y="34"/>
                    <a:pt x="12" y="34"/>
                  </a:cubicBezTo>
                  <a:cubicBezTo>
                    <a:pt x="8" y="34"/>
                    <a:pt x="5" y="33"/>
                    <a:pt x="3" y="30"/>
                  </a:cubicBezTo>
                  <a:cubicBezTo>
                    <a:pt x="1" y="28"/>
                    <a:pt x="0" y="25"/>
                    <a:pt x="0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3789" name="Freeform 49"/>
            <p:cNvSpPr>
              <a:spLocks noChangeAspect="1"/>
            </p:cNvSpPr>
            <p:nvPr/>
          </p:nvSpPr>
          <p:spPr bwMode="auto">
            <a:xfrm>
              <a:off x="3933" y="1751"/>
              <a:ext cx="36" cy="53"/>
            </a:xfrm>
            <a:custGeom>
              <a:avLst/>
              <a:gdLst>
                <a:gd name="T0" fmla="*/ 12 w 36"/>
                <a:gd name="T1" fmla="*/ 53 h 53"/>
                <a:gd name="T2" fmla="*/ 12 w 36"/>
                <a:gd name="T3" fmla="*/ 9 h 53"/>
                <a:gd name="T4" fmla="*/ 0 w 36"/>
                <a:gd name="T5" fmla="*/ 9 h 53"/>
                <a:gd name="T6" fmla="*/ 0 w 36"/>
                <a:gd name="T7" fmla="*/ 0 h 53"/>
                <a:gd name="T8" fmla="*/ 36 w 36"/>
                <a:gd name="T9" fmla="*/ 0 h 53"/>
                <a:gd name="T10" fmla="*/ 36 w 36"/>
                <a:gd name="T11" fmla="*/ 9 h 53"/>
                <a:gd name="T12" fmla="*/ 25 w 36"/>
                <a:gd name="T13" fmla="*/ 9 h 53"/>
                <a:gd name="T14" fmla="*/ 25 w 36"/>
                <a:gd name="T15" fmla="*/ 53 h 53"/>
                <a:gd name="T16" fmla="*/ 12 w 36"/>
                <a:gd name="T17" fmla="*/ 53 h 53"/>
                <a:gd name="T18" fmla="*/ 12 w 36"/>
                <a:gd name="T19" fmla="*/ 53 h 5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6"/>
                <a:gd name="T31" fmla="*/ 0 h 53"/>
                <a:gd name="T32" fmla="*/ 36 w 36"/>
                <a:gd name="T33" fmla="*/ 53 h 5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6" h="53">
                  <a:moveTo>
                    <a:pt x="12" y="53"/>
                  </a:moveTo>
                  <a:lnTo>
                    <a:pt x="12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9"/>
                  </a:lnTo>
                  <a:lnTo>
                    <a:pt x="25" y="9"/>
                  </a:lnTo>
                  <a:lnTo>
                    <a:pt x="25" y="53"/>
                  </a:lnTo>
                  <a:lnTo>
                    <a:pt x="12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3790" name="Freeform 50"/>
            <p:cNvSpPr>
              <a:spLocks noChangeAspect="1"/>
            </p:cNvSpPr>
            <p:nvPr/>
          </p:nvSpPr>
          <p:spPr bwMode="auto">
            <a:xfrm>
              <a:off x="3976" y="1751"/>
              <a:ext cx="32" cy="53"/>
            </a:xfrm>
            <a:custGeom>
              <a:avLst/>
              <a:gdLst>
                <a:gd name="T0" fmla="*/ 0 w 32"/>
                <a:gd name="T1" fmla="*/ 53 h 53"/>
                <a:gd name="T2" fmla="*/ 0 w 32"/>
                <a:gd name="T3" fmla="*/ 0 h 53"/>
                <a:gd name="T4" fmla="*/ 32 w 32"/>
                <a:gd name="T5" fmla="*/ 0 h 53"/>
                <a:gd name="T6" fmla="*/ 32 w 32"/>
                <a:gd name="T7" fmla="*/ 9 h 53"/>
                <a:gd name="T8" fmla="*/ 13 w 32"/>
                <a:gd name="T9" fmla="*/ 9 h 53"/>
                <a:gd name="T10" fmla="*/ 13 w 32"/>
                <a:gd name="T11" fmla="*/ 21 h 53"/>
                <a:gd name="T12" fmla="*/ 31 w 32"/>
                <a:gd name="T13" fmla="*/ 21 h 53"/>
                <a:gd name="T14" fmla="*/ 31 w 32"/>
                <a:gd name="T15" fmla="*/ 31 h 53"/>
                <a:gd name="T16" fmla="*/ 13 w 32"/>
                <a:gd name="T17" fmla="*/ 31 h 53"/>
                <a:gd name="T18" fmla="*/ 13 w 32"/>
                <a:gd name="T19" fmla="*/ 44 h 53"/>
                <a:gd name="T20" fmla="*/ 32 w 32"/>
                <a:gd name="T21" fmla="*/ 44 h 53"/>
                <a:gd name="T22" fmla="*/ 32 w 32"/>
                <a:gd name="T23" fmla="*/ 53 h 53"/>
                <a:gd name="T24" fmla="*/ 0 w 32"/>
                <a:gd name="T25" fmla="*/ 53 h 53"/>
                <a:gd name="T26" fmla="*/ 0 w 32"/>
                <a:gd name="T27" fmla="*/ 53 h 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2"/>
                <a:gd name="T43" fmla="*/ 0 h 53"/>
                <a:gd name="T44" fmla="*/ 32 w 32"/>
                <a:gd name="T45" fmla="*/ 53 h 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2" h="53">
                  <a:moveTo>
                    <a:pt x="0" y="53"/>
                  </a:moveTo>
                  <a:lnTo>
                    <a:pt x="0" y="0"/>
                  </a:lnTo>
                  <a:lnTo>
                    <a:pt x="32" y="0"/>
                  </a:lnTo>
                  <a:lnTo>
                    <a:pt x="32" y="9"/>
                  </a:lnTo>
                  <a:lnTo>
                    <a:pt x="13" y="9"/>
                  </a:lnTo>
                  <a:lnTo>
                    <a:pt x="13" y="21"/>
                  </a:lnTo>
                  <a:lnTo>
                    <a:pt x="31" y="21"/>
                  </a:lnTo>
                  <a:lnTo>
                    <a:pt x="31" y="31"/>
                  </a:lnTo>
                  <a:lnTo>
                    <a:pt x="13" y="31"/>
                  </a:lnTo>
                  <a:lnTo>
                    <a:pt x="13" y="44"/>
                  </a:lnTo>
                  <a:lnTo>
                    <a:pt x="32" y="44"/>
                  </a:lnTo>
                  <a:lnTo>
                    <a:pt x="32" y="5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3791" name="Freeform 51"/>
            <p:cNvSpPr>
              <a:spLocks noChangeAspect="1" noEditPoints="1"/>
            </p:cNvSpPr>
            <p:nvPr/>
          </p:nvSpPr>
          <p:spPr bwMode="auto">
            <a:xfrm>
              <a:off x="4017" y="1751"/>
              <a:ext cx="39" cy="53"/>
            </a:xfrm>
            <a:custGeom>
              <a:avLst/>
              <a:gdLst>
                <a:gd name="T0" fmla="*/ 145 w 24"/>
                <a:gd name="T1" fmla="*/ 88 h 33"/>
                <a:gd name="T2" fmla="*/ 145 w 24"/>
                <a:gd name="T3" fmla="*/ 233 h 33"/>
                <a:gd name="T4" fmla="*/ 180 w 24"/>
                <a:gd name="T5" fmla="*/ 233 h 33"/>
                <a:gd name="T6" fmla="*/ 236 w 24"/>
                <a:gd name="T7" fmla="*/ 226 h 33"/>
                <a:gd name="T8" fmla="*/ 270 w 24"/>
                <a:gd name="T9" fmla="*/ 173 h 33"/>
                <a:gd name="T10" fmla="*/ 180 w 24"/>
                <a:gd name="T11" fmla="*/ 88 h 33"/>
                <a:gd name="T12" fmla="*/ 145 w 24"/>
                <a:gd name="T13" fmla="*/ 88 h 33"/>
                <a:gd name="T14" fmla="*/ 0 w 24"/>
                <a:gd name="T15" fmla="*/ 567 h 33"/>
                <a:gd name="T16" fmla="*/ 0 w 24"/>
                <a:gd name="T17" fmla="*/ 0 h 33"/>
                <a:gd name="T18" fmla="*/ 232 w 24"/>
                <a:gd name="T19" fmla="*/ 0 h 33"/>
                <a:gd name="T20" fmla="*/ 377 w 24"/>
                <a:gd name="T21" fmla="*/ 34 h 33"/>
                <a:gd name="T22" fmla="*/ 418 w 24"/>
                <a:gd name="T23" fmla="*/ 141 h 33"/>
                <a:gd name="T24" fmla="*/ 293 w 24"/>
                <a:gd name="T25" fmla="*/ 286 h 33"/>
                <a:gd name="T26" fmla="*/ 293 w 24"/>
                <a:gd name="T27" fmla="*/ 286 h 33"/>
                <a:gd name="T28" fmla="*/ 349 w 24"/>
                <a:gd name="T29" fmla="*/ 331 h 33"/>
                <a:gd name="T30" fmla="*/ 383 w 24"/>
                <a:gd name="T31" fmla="*/ 374 h 33"/>
                <a:gd name="T32" fmla="*/ 439 w 24"/>
                <a:gd name="T33" fmla="*/ 567 h 33"/>
                <a:gd name="T34" fmla="*/ 293 w 24"/>
                <a:gd name="T35" fmla="*/ 567 h 33"/>
                <a:gd name="T36" fmla="*/ 236 w 24"/>
                <a:gd name="T37" fmla="*/ 418 h 33"/>
                <a:gd name="T38" fmla="*/ 201 w 24"/>
                <a:gd name="T39" fmla="*/ 340 h 33"/>
                <a:gd name="T40" fmla="*/ 145 w 24"/>
                <a:gd name="T41" fmla="*/ 340 h 33"/>
                <a:gd name="T42" fmla="*/ 145 w 24"/>
                <a:gd name="T43" fmla="*/ 567 h 33"/>
                <a:gd name="T44" fmla="*/ 0 w 24"/>
                <a:gd name="T45" fmla="*/ 567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"/>
                <a:gd name="T70" fmla="*/ 0 h 33"/>
                <a:gd name="T71" fmla="*/ 24 w 24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" h="33">
                  <a:moveTo>
                    <a:pt x="8" y="5"/>
                  </a:moveTo>
                  <a:cubicBezTo>
                    <a:pt x="8" y="14"/>
                    <a:pt x="8" y="14"/>
                    <a:pt x="8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3" y="14"/>
                    <a:pt x="13" y="13"/>
                  </a:cubicBezTo>
                  <a:cubicBezTo>
                    <a:pt x="14" y="12"/>
                    <a:pt x="15" y="11"/>
                    <a:pt x="15" y="10"/>
                  </a:cubicBezTo>
                  <a:cubicBezTo>
                    <a:pt x="15" y="7"/>
                    <a:pt x="13" y="5"/>
                    <a:pt x="10" y="5"/>
                  </a:cubicBezTo>
                  <a:cubicBezTo>
                    <a:pt x="8" y="5"/>
                    <a:pt x="8" y="5"/>
                    <a:pt x="8" y="5"/>
                  </a:cubicBezTo>
                  <a:close/>
                  <a:moveTo>
                    <a:pt x="0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8" y="0"/>
                    <a:pt x="20" y="2"/>
                  </a:cubicBezTo>
                  <a:cubicBezTo>
                    <a:pt x="22" y="3"/>
                    <a:pt x="23" y="5"/>
                    <a:pt x="23" y="8"/>
                  </a:cubicBezTo>
                  <a:cubicBezTo>
                    <a:pt x="23" y="13"/>
                    <a:pt x="20" y="16"/>
                    <a:pt x="16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7" y="17"/>
                    <a:pt x="18" y="17"/>
                    <a:pt x="19" y="19"/>
                  </a:cubicBezTo>
                  <a:cubicBezTo>
                    <a:pt x="20" y="19"/>
                    <a:pt x="20" y="20"/>
                    <a:pt x="21" y="2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2"/>
                    <a:pt x="12" y="21"/>
                    <a:pt x="11" y="20"/>
                  </a:cubicBezTo>
                  <a:cubicBezTo>
                    <a:pt x="11" y="20"/>
                    <a:pt x="10" y="20"/>
                    <a:pt x="8" y="20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0" y="33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3792" name="Freeform 52"/>
            <p:cNvSpPr>
              <a:spLocks noChangeAspect="1"/>
            </p:cNvSpPr>
            <p:nvPr/>
          </p:nvSpPr>
          <p:spPr bwMode="auto">
            <a:xfrm>
              <a:off x="3884" y="1409"/>
              <a:ext cx="265" cy="98"/>
            </a:xfrm>
            <a:custGeom>
              <a:avLst/>
              <a:gdLst>
                <a:gd name="T0" fmla="*/ 573 w 162"/>
                <a:gd name="T1" fmla="*/ 1011 h 60"/>
                <a:gd name="T2" fmla="*/ 551 w 162"/>
                <a:gd name="T3" fmla="*/ 990 h 60"/>
                <a:gd name="T4" fmla="*/ 0 w 162"/>
                <a:gd name="T5" fmla="*/ 662 h 60"/>
                <a:gd name="T6" fmla="*/ 425 w 162"/>
                <a:gd name="T7" fmla="*/ 418 h 60"/>
                <a:gd name="T8" fmla="*/ 993 w 162"/>
                <a:gd name="T9" fmla="*/ 755 h 60"/>
                <a:gd name="T10" fmla="*/ 1418 w 162"/>
                <a:gd name="T11" fmla="*/ 720 h 60"/>
                <a:gd name="T12" fmla="*/ 2141 w 162"/>
                <a:gd name="T13" fmla="*/ 302 h 60"/>
                <a:gd name="T14" fmla="*/ 1348 w 162"/>
                <a:gd name="T15" fmla="*/ 302 h 60"/>
                <a:gd name="T16" fmla="*/ 1348 w 162"/>
                <a:gd name="T17" fmla="*/ 0 h 60"/>
                <a:gd name="T18" fmla="*/ 3098 w 162"/>
                <a:gd name="T19" fmla="*/ 0 h 60"/>
                <a:gd name="T20" fmla="*/ 3098 w 162"/>
                <a:gd name="T21" fmla="*/ 1011 h 60"/>
                <a:gd name="T22" fmla="*/ 2589 w 162"/>
                <a:gd name="T23" fmla="*/ 1011 h 60"/>
                <a:gd name="T24" fmla="*/ 2567 w 162"/>
                <a:gd name="T25" fmla="*/ 549 h 60"/>
                <a:gd name="T26" fmla="*/ 1860 w 162"/>
                <a:gd name="T27" fmla="*/ 969 h 60"/>
                <a:gd name="T28" fmla="*/ 1148 w 162"/>
                <a:gd name="T29" fmla="*/ 1137 h 60"/>
                <a:gd name="T30" fmla="*/ 573 w 162"/>
                <a:gd name="T31" fmla="*/ 1011 h 60"/>
                <a:gd name="T32" fmla="*/ 573 w 162"/>
                <a:gd name="T33" fmla="*/ 1011 h 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2"/>
                <a:gd name="T52" fmla="*/ 0 h 60"/>
                <a:gd name="T53" fmla="*/ 162 w 162"/>
                <a:gd name="T54" fmla="*/ 60 h 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2" h="60">
                  <a:moveTo>
                    <a:pt x="30" y="53"/>
                  </a:moveTo>
                  <a:cubicBezTo>
                    <a:pt x="30" y="53"/>
                    <a:pt x="29" y="52"/>
                    <a:pt x="29" y="52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58" y="43"/>
                    <a:pt x="66" y="42"/>
                    <a:pt x="74" y="38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53"/>
                    <a:pt x="162" y="53"/>
                    <a:pt x="162" y="53"/>
                  </a:cubicBezTo>
                  <a:cubicBezTo>
                    <a:pt x="135" y="53"/>
                    <a:pt x="135" y="53"/>
                    <a:pt x="135" y="53"/>
                  </a:cubicBezTo>
                  <a:cubicBezTo>
                    <a:pt x="134" y="29"/>
                    <a:pt x="134" y="29"/>
                    <a:pt x="134" y="2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83" y="59"/>
                    <a:pt x="69" y="60"/>
                    <a:pt x="60" y="60"/>
                  </a:cubicBezTo>
                  <a:cubicBezTo>
                    <a:pt x="44" y="60"/>
                    <a:pt x="33" y="54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3793" name="Freeform 53"/>
            <p:cNvSpPr>
              <a:spLocks noChangeAspect="1"/>
            </p:cNvSpPr>
            <p:nvPr/>
          </p:nvSpPr>
          <p:spPr bwMode="auto">
            <a:xfrm>
              <a:off x="3703" y="1406"/>
              <a:ext cx="171" cy="152"/>
            </a:xfrm>
            <a:custGeom>
              <a:avLst/>
              <a:gdLst>
                <a:gd name="T0" fmla="*/ 730 w 105"/>
                <a:gd name="T1" fmla="*/ 1528 h 93"/>
                <a:gd name="T2" fmla="*/ 1278 w 105"/>
                <a:gd name="T3" fmla="*/ 1200 h 93"/>
                <a:gd name="T4" fmla="*/ 1223 w 105"/>
                <a:gd name="T5" fmla="*/ 956 h 93"/>
                <a:gd name="T6" fmla="*/ 528 w 105"/>
                <a:gd name="T7" fmla="*/ 551 h 93"/>
                <a:gd name="T8" fmla="*/ 528 w 105"/>
                <a:gd name="T9" fmla="*/ 1012 h 93"/>
                <a:gd name="T10" fmla="*/ 0 w 105"/>
                <a:gd name="T11" fmla="*/ 1012 h 93"/>
                <a:gd name="T12" fmla="*/ 0 w 105"/>
                <a:gd name="T13" fmla="*/ 0 h 93"/>
                <a:gd name="T14" fmla="*/ 1717 w 105"/>
                <a:gd name="T15" fmla="*/ 0 h 93"/>
                <a:gd name="T16" fmla="*/ 1717 w 105"/>
                <a:gd name="T17" fmla="*/ 294 h 93"/>
                <a:gd name="T18" fmla="*/ 928 w 105"/>
                <a:gd name="T19" fmla="*/ 294 h 93"/>
                <a:gd name="T20" fmla="*/ 1637 w 105"/>
                <a:gd name="T21" fmla="*/ 700 h 93"/>
                <a:gd name="T22" fmla="*/ 1958 w 105"/>
                <a:gd name="T23" fmla="*/ 1106 h 93"/>
                <a:gd name="T24" fmla="*/ 1692 w 105"/>
                <a:gd name="T25" fmla="*/ 1450 h 93"/>
                <a:gd name="T26" fmla="*/ 1153 w 105"/>
                <a:gd name="T27" fmla="*/ 1768 h 93"/>
                <a:gd name="T28" fmla="*/ 730 w 105"/>
                <a:gd name="T29" fmla="*/ 1528 h 93"/>
                <a:gd name="T30" fmla="*/ 730 w 105"/>
                <a:gd name="T31" fmla="*/ 1528 h 9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3"/>
                <a:gd name="T50" fmla="*/ 105 w 105"/>
                <a:gd name="T51" fmla="*/ 93 h 9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3">
                  <a:moveTo>
                    <a:pt x="39" y="80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75" y="60"/>
                    <a:pt x="74" y="55"/>
                    <a:pt x="66" y="50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2" y="15"/>
                    <a:pt x="92" y="15"/>
                    <a:pt x="92" y="15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88" y="37"/>
                    <a:pt x="88" y="37"/>
                    <a:pt x="88" y="37"/>
                  </a:cubicBezTo>
                  <a:cubicBezTo>
                    <a:pt x="102" y="45"/>
                    <a:pt x="105" y="53"/>
                    <a:pt x="105" y="58"/>
                  </a:cubicBezTo>
                  <a:cubicBezTo>
                    <a:pt x="104" y="68"/>
                    <a:pt x="94" y="75"/>
                    <a:pt x="91" y="76"/>
                  </a:cubicBezTo>
                  <a:cubicBezTo>
                    <a:pt x="62" y="93"/>
                    <a:pt x="62" y="93"/>
                    <a:pt x="62" y="93"/>
                  </a:cubicBezTo>
                  <a:cubicBezTo>
                    <a:pt x="39" y="80"/>
                    <a:pt x="39" y="80"/>
                    <a:pt x="39" y="80"/>
                  </a:cubicBezTo>
                  <a:cubicBezTo>
                    <a:pt x="39" y="80"/>
                    <a:pt x="39" y="80"/>
                    <a:pt x="39" y="80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3794" name="Freeform 54"/>
            <p:cNvSpPr>
              <a:spLocks noChangeAspect="1"/>
            </p:cNvSpPr>
            <p:nvPr/>
          </p:nvSpPr>
          <p:spPr bwMode="auto">
            <a:xfrm>
              <a:off x="3698" y="1564"/>
              <a:ext cx="265" cy="98"/>
            </a:xfrm>
            <a:custGeom>
              <a:avLst/>
              <a:gdLst>
                <a:gd name="T0" fmla="*/ 2526 w 162"/>
                <a:gd name="T1" fmla="*/ 149 h 60"/>
                <a:gd name="T2" fmla="*/ 3098 w 162"/>
                <a:gd name="T3" fmla="*/ 475 h 60"/>
                <a:gd name="T4" fmla="*/ 2657 w 162"/>
                <a:gd name="T5" fmla="*/ 720 h 60"/>
                <a:gd name="T6" fmla="*/ 2084 w 162"/>
                <a:gd name="T7" fmla="*/ 397 h 60"/>
                <a:gd name="T8" fmla="*/ 1688 w 162"/>
                <a:gd name="T9" fmla="*/ 441 h 60"/>
                <a:gd name="T10" fmla="*/ 959 w 162"/>
                <a:gd name="T11" fmla="*/ 862 h 60"/>
                <a:gd name="T12" fmla="*/ 1755 w 162"/>
                <a:gd name="T13" fmla="*/ 862 h 60"/>
                <a:gd name="T14" fmla="*/ 1755 w 162"/>
                <a:gd name="T15" fmla="*/ 1137 h 60"/>
                <a:gd name="T16" fmla="*/ 0 w 162"/>
                <a:gd name="T17" fmla="*/ 1137 h 60"/>
                <a:gd name="T18" fmla="*/ 0 w 162"/>
                <a:gd name="T19" fmla="*/ 126 h 60"/>
                <a:gd name="T20" fmla="*/ 517 w 162"/>
                <a:gd name="T21" fmla="*/ 126 h 60"/>
                <a:gd name="T22" fmla="*/ 517 w 162"/>
                <a:gd name="T23" fmla="*/ 593 h 60"/>
                <a:gd name="T24" fmla="*/ 1238 w 162"/>
                <a:gd name="T25" fmla="*/ 185 h 60"/>
                <a:gd name="T26" fmla="*/ 1935 w 162"/>
                <a:gd name="T27" fmla="*/ 0 h 60"/>
                <a:gd name="T28" fmla="*/ 2526 w 162"/>
                <a:gd name="T29" fmla="*/ 149 h 60"/>
                <a:gd name="T30" fmla="*/ 2526 w 162"/>
                <a:gd name="T31" fmla="*/ 149 h 6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2"/>
                <a:gd name="T49" fmla="*/ 0 h 60"/>
                <a:gd name="T50" fmla="*/ 162 w 162"/>
                <a:gd name="T51" fmla="*/ 60 h 6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2" h="60">
                  <a:moveTo>
                    <a:pt x="132" y="8"/>
                  </a:moveTo>
                  <a:cubicBezTo>
                    <a:pt x="162" y="25"/>
                    <a:pt x="162" y="25"/>
                    <a:pt x="162" y="25"/>
                  </a:cubicBezTo>
                  <a:cubicBezTo>
                    <a:pt x="139" y="38"/>
                    <a:pt x="139" y="38"/>
                    <a:pt x="139" y="38"/>
                  </a:cubicBezTo>
                  <a:cubicBezTo>
                    <a:pt x="109" y="21"/>
                    <a:pt x="109" y="21"/>
                    <a:pt x="109" y="21"/>
                  </a:cubicBezTo>
                  <a:cubicBezTo>
                    <a:pt x="103" y="17"/>
                    <a:pt x="96" y="18"/>
                    <a:pt x="88" y="23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60"/>
                    <a:pt x="92" y="60"/>
                    <a:pt x="92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9" y="2"/>
                    <a:pt x="92" y="0"/>
                    <a:pt x="101" y="0"/>
                  </a:cubicBezTo>
                  <a:cubicBezTo>
                    <a:pt x="118" y="0"/>
                    <a:pt x="129" y="6"/>
                    <a:pt x="132" y="8"/>
                  </a:cubicBezTo>
                  <a:cubicBezTo>
                    <a:pt x="132" y="8"/>
                    <a:pt x="132" y="8"/>
                    <a:pt x="132" y="8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3795" name="Freeform 55"/>
            <p:cNvSpPr>
              <a:spLocks noChangeAspect="1"/>
            </p:cNvSpPr>
            <p:nvPr/>
          </p:nvSpPr>
          <p:spPr bwMode="auto">
            <a:xfrm>
              <a:off x="3972" y="1514"/>
              <a:ext cx="170" cy="153"/>
            </a:xfrm>
            <a:custGeom>
              <a:avLst/>
              <a:gdLst>
                <a:gd name="T0" fmla="*/ 1983 w 104"/>
                <a:gd name="T1" fmla="*/ 747 h 94"/>
                <a:gd name="T2" fmla="*/ 1983 w 104"/>
                <a:gd name="T3" fmla="*/ 1746 h 94"/>
                <a:gd name="T4" fmla="*/ 245 w 104"/>
                <a:gd name="T5" fmla="*/ 1746 h 94"/>
                <a:gd name="T6" fmla="*/ 235 w 104"/>
                <a:gd name="T7" fmla="*/ 1455 h 94"/>
                <a:gd name="T8" fmla="*/ 1027 w 104"/>
                <a:gd name="T9" fmla="*/ 1455 h 94"/>
                <a:gd name="T10" fmla="*/ 304 w 104"/>
                <a:gd name="T11" fmla="*/ 1038 h 94"/>
                <a:gd name="T12" fmla="*/ 0 w 104"/>
                <a:gd name="T13" fmla="*/ 651 h 94"/>
                <a:gd name="T14" fmla="*/ 245 w 104"/>
                <a:gd name="T15" fmla="*/ 324 h 94"/>
                <a:gd name="T16" fmla="*/ 812 w 104"/>
                <a:gd name="T17" fmla="*/ 0 h 94"/>
                <a:gd name="T18" fmla="*/ 1237 w 104"/>
                <a:gd name="T19" fmla="*/ 238 h 94"/>
                <a:gd name="T20" fmla="*/ 687 w 104"/>
                <a:gd name="T21" fmla="*/ 562 h 94"/>
                <a:gd name="T22" fmla="*/ 750 w 104"/>
                <a:gd name="T23" fmla="*/ 802 h 94"/>
                <a:gd name="T24" fmla="*/ 1473 w 104"/>
                <a:gd name="T25" fmla="*/ 1216 h 94"/>
                <a:gd name="T26" fmla="*/ 1473 w 104"/>
                <a:gd name="T27" fmla="*/ 747 h 94"/>
                <a:gd name="T28" fmla="*/ 1983 w 104"/>
                <a:gd name="T29" fmla="*/ 747 h 94"/>
                <a:gd name="T30" fmla="*/ 1983 w 104"/>
                <a:gd name="T31" fmla="*/ 747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"/>
                <a:gd name="T49" fmla="*/ 0 h 94"/>
                <a:gd name="T50" fmla="*/ 104 w 104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" h="94">
                  <a:moveTo>
                    <a:pt x="104" y="40"/>
                  </a:moveTo>
                  <a:cubicBezTo>
                    <a:pt x="104" y="94"/>
                    <a:pt x="104" y="94"/>
                    <a:pt x="104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2" y="78"/>
                    <a:pt x="12" y="78"/>
                    <a:pt x="12" y="78"/>
                  </a:cubicBezTo>
                  <a:cubicBezTo>
                    <a:pt x="54" y="78"/>
                    <a:pt x="54" y="78"/>
                    <a:pt x="54" y="78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3" y="48"/>
                    <a:pt x="0" y="40"/>
                    <a:pt x="0" y="35"/>
                  </a:cubicBezTo>
                  <a:cubicBezTo>
                    <a:pt x="0" y="25"/>
                    <a:pt x="11" y="18"/>
                    <a:pt x="13" y="1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0" y="34"/>
                    <a:pt x="31" y="38"/>
                    <a:pt x="39" y="43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104" y="40"/>
                    <a:pt x="104" y="40"/>
                    <a:pt x="104" y="40"/>
                  </a:cubicBezTo>
                  <a:cubicBezTo>
                    <a:pt x="104" y="40"/>
                    <a:pt x="104" y="40"/>
                    <a:pt x="104" y="40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3796" name="Freeform 56"/>
            <p:cNvSpPr>
              <a:spLocks noChangeAspect="1"/>
            </p:cNvSpPr>
            <p:nvPr/>
          </p:nvSpPr>
          <p:spPr bwMode="auto">
            <a:xfrm>
              <a:off x="3878" y="1402"/>
              <a:ext cx="264" cy="100"/>
            </a:xfrm>
            <a:custGeom>
              <a:avLst/>
              <a:gdLst>
                <a:gd name="T0" fmla="*/ 562 w 162"/>
                <a:gd name="T1" fmla="*/ 1033 h 61"/>
                <a:gd name="T2" fmla="*/ 562 w 162"/>
                <a:gd name="T3" fmla="*/ 1033 h 61"/>
                <a:gd name="T4" fmla="*/ 0 w 162"/>
                <a:gd name="T5" fmla="*/ 702 h 61"/>
                <a:gd name="T6" fmla="*/ 425 w 162"/>
                <a:gd name="T7" fmla="*/ 449 h 61"/>
                <a:gd name="T8" fmla="*/ 988 w 162"/>
                <a:gd name="T9" fmla="*/ 779 h 61"/>
                <a:gd name="T10" fmla="*/ 1388 w 162"/>
                <a:gd name="T11" fmla="*/ 736 h 61"/>
                <a:gd name="T12" fmla="*/ 2104 w 162"/>
                <a:gd name="T13" fmla="*/ 310 h 61"/>
                <a:gd name="T14" fmla="*/ 1312 w 162"/>
                <a:gd name="T15" fmla="*/ 310 h 61"/>
                <a:gd name="T16" fmla="*/ 1312 w 162"/>
                <a:gd name="T17" fmla="*/ 0 h 61"/>
                <a:gd name="T18" fmla="*/ 3033 w 162"/>
                <a:gd name="T19" fmla="*/ 0 h 61"/>
                <a:gd name="T20" fmla="*/ 3033 w 162"/>
                <a:gd name="T21" fmla="*/ 1054 h 61"/>
                <a:gd name="T22" fmla="*/ 2531 w 162"/>
                <a:gd name="T23" fmla="*/ 1054 h 61"/>
                <a:gd name="T24" fmla="*/ 2531 w 162"/>
                <a:gd name="T25" fmla="*/ 572 h 61"/>
                <a:gd name="T26" fmla="*/ 1814 w 162"/>
                <a:gd name="T27" fmla="*/ 995 h 61"/>
                <a:gd name="T28" fmla="*/ 1134 w 162"/>
                <a:gd name="T29" fmla="*/ 1185 h 61"/>
                <a:gd name="T30" fmla="*/ 562 w 162"/>
                <a:gd name="T31" fmla="*/ 1033 h 61"/>
                <a:gd name="T32" fmla="*/ 562 w 162"/>
                <a:gd name="T33" fmla="*/ 1033 h 6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2"/>
                <a:gd name="T52" fmla="*/ 0 h 61"/>
                <a:gd name="T53" fmla="*/ 162 w 162"/>
                <a:gd name="T54" fmla="*/ 61 h 6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2" h="61">
                  <a:moveTo>
                    <a:pt x="30" y="53"/>
                  </a:moveTo>
                  <a:cubicBezTo>
                    <a:pt x="30" y="53"/>
                    <a:pt x="30" y="53"/>
                    <a:pt x="30" y="53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53" y="40"/>
                    <a:pt x="53" y="40"/>
                    <a:pt x="53" y="40"/>
                  </a:cubicBezTo>
                  <a:cubicBezTo>
                    <a:pt x="59" y="43"/>
                    <a:pt x="66" y="43"/>
                    <a:pt x="74" y="38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54"/>
                    <a:pt x="162" y="54"/>
                    <a:pt x="162" y="54"/>
                  </a:cubicBezTo>
                  <a:cubicBezTo>
                    <a:pt x="135" y="54"/>
                    <a:pt x="135" y="54"/>
                    <a:pt x="135" y="54"/>
                  </a:cubicBezTo>
                  <a:cubicBezTo>
                    <a:pt x="135" y="29"/>
                    <a:pt x="135" y="29"/>
                    <a:pt x="135" y="2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83" y="59"/>
                    <a:pt x="70" y="61"/>
                    <a:pt x="61" y="61"/>
                  </a:cubicBezTo>
                  <a:cubicBezTo>
                    <a:pt x="44" y="60"/>
                    <a:pt x="33" y="55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3797" name="Freeform 57"/>
            <p:cNvSpPr>
              <a:spLocks noChangeAspect="1"/>
            </p:cNvSpPr>
            <p:nvPr/>
          </p:nvSpPr>
          <p:spPr bwMode="auto">
            <a:xfrm>
              <a:off x="3696" y="1399"/>
              <a:ext cx="172" cy="154"/>
            </a:xfrm>
            <a:custGeom>
              <a:avLst/>
              <a:gdLst>
                <a:gd name="T0" fmla="*/ 778 w 105"/>
                <a:gd name="T1" fmla="*/ 1569 h 94"/>
                <a:gd name="T2" fmla="*/ 1330 w 105"/>
                <a:gd name="T3" fmla="*/ 1219 h 94"/>
                <a:gd name="T4" fmla="*/ 1274 w 105"/>
                <a:gd name="T5" fmla="*/ 993 h 94"/>
                <a:gd name="T6" fmla="*/ 539 w 105"/>
                <a:gd name="T7" fmla="*/ 567 h 94"/>
                <a:gd name="T8" fmla="*/ 539 w 105"/>
                <a:gd name="T9" fmla="*/ 1027 h 94"/>
                <a:gd name="T10" fmla="*/ 21 w 105"/>
                <a:gd name="T11" fmla="*/ 1027 h 94"/>
                <a:gd name="T12" fmla="*/ 0 w 105"/>
                <a:gd name="T13" fmla="*/ 0 h 94"/>
                <a:gd name="T14" fmla="*/ 1779 w 105"/>
                <a:gd name="T15" fmla="*/ 0 h 94"/>
                <a:gd name="T16" fmla="*/ 1792 w 105"/>
                <a:gd name="T17" fmla="*/ 308 h 94"/>
                <a:gd name="T18" fmla="*/ 993 w 105"/>
                <a:gd name="T19" fmla="*/ 308 h 94"/>
                <a:gd name="T20" fmla="*/ 1723 w 105"/>
                <a:gd name="T21" fmla="*/ 736 h 94"/>
                <a:gd name="T22" fmla="*/ 2031 w 105"/>
                <a:gd name="T23" fmla="*/ 1144 h 94"/>
                <a:gd name="T24" fmla="*/ 1779 w 105"/>
                <a:gd name="T25" fmla="*/ 1481 h 94"/>
                <a:gd name="T26" fmla="*/ 1206 w 105"/>
                <a:gd name="T27" fmla="*/ 1817 h 94"/>
                <a:gd name="T28" fmla="*/ 778 w 105"/>
                <a:gd name="T29" fmla="*/ 1569 h 94"/>
                <a:gd name="T30" fmla="*/ 778 w 105"/>
                <a:gd name="T31" fmla="*/ 1569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4"/>
                <a:gd name="T50" fmla="*/ 105 w 105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4">
                  <a:moveTo>
                    <a:pt x="40" y="81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75" y="60"/>
                    <a:pt x="74" y="56"/>
                    <a:pt x="66" y="51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3" y="16"/>
                    <a:pt x="93" y="16"/>
                    <a:pt x="93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89" y="38"/>
                    <a:pt x="89" y="38"/>
                    <a:pt x="89" y="38"/>
                  </a:cubicBezTo>
                  <a:cubicBezTo>
                    <a:pt x="102" y="46"/>
                    <a:pt x="105" y="54"/>
                    <a:pt x="105" y="59"/>
                  </a:cubicBezTo>
                  <a:cubicBezTo>
                    <a:pt x="105" y="69"/>
                    <a:pt x="94" y="75"/>
                    <a:pt x="92" y="77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40" y="81"/>
                    <a:pt x="40" y="81"/>
                    <a:pt x="40" y="81"/>
                  </a:cubicBezTo>
                  <a:cubicBezTo>
                    <a:pt x="40" y="81"/>
                    <a:pt x="40" y="81"/>
                    <a:pt x="40" y="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3798" name="Freeform 58"/>
            <p:cNvSpPr>
              <a:spLocks noChangeAspect="1"/>
            </p:cNvSpPr>
            <p:nvPr/>
          </p:nvSpPr>
          <p:spPr bwMode="auto">
            <a:xfrm>
              <a:off x="3692" y="1558"/>
              <a:ext cx="264" cy="99"/>
            </a:xfrm>
            <a:custGeom>
              <a:avLst/>
              <a:gdLst>
                <a:gd name="T0" fmla="*/ 2467 w 162"/>
                <a:gd name="T1" fmla="*/ 144 h 61"/>
                <a:gd name="T2" fmla="*/ 3033 w 162"/>
                <a:gd name="T3" fmla="*/ 466 h 61"/>
                <a:gd name="T4" fmla="*/ 2624 w 162"/>
                <a:gd name="T5" fmla="*/ 701 h 61"/>
                <a:gd name="T6" fmla="*/ 2061 w 162"/>
                <a:gd name="T7" fmla="*/ 380 h 61"/>
                <a:gd name="T8" fmla="*/ 1644 w 162"/>
                <a:gd name="T9" fmla="*/ 414 h 61"/>
                <a:gd name="T10" fmla="*/ 929 w 162"/>
                <a:gd name="T11" fmla="*/ 821 h 61"/>
                <a:gd name="T12" fmla="*/ 1724 w 162"/>
                <a:gd name="T13" fmla="*/ 821 h 61"/>
                <a:gd name="T14" fmla="*/ 1724 w 162"/>
                <a:gd name="T15" fmla="*/ 1117 h 61"/>
                <a:gd name="T16" fmla="*/ 0 w 162"/>
                <a:gd name="T17" fmla="*/ 1117 h 61"/>
                <a:gd name="T18" fmla="*/ 0 w 162"/>
                <a:gd name="T19" fmla="*/ 123 h 61"/>
                <a:gd name="T20" fmla="*/ 507 w 162"/>
                <a:gd name="T21" fmla="*/ 123 h 61"/>
                <a:gd name="T22" fmla="*/ 528 w 162"/>
                <a:gd name="T23" fmla="*/ 583 h 61"/>
                <a:gd name="T24" fmla="*/ 1222 w 162"/>
                <a:gd name="T25" fmla="*/ 179 h 61"/>
                <a:gd name="T26" fmla="*/ 1897 w 162"/>
                <a:gd name="T27" fmla="*/ 0 h 61"/>
                <a:gd name="T28" fmla="*/ 2467 w 162"/>
                <a:gd name="T29" fmla="*/ 144 h 61"/>
                <a:gd name="T30" fmla="*/ 2467 w 162"/>
                <a:gd name="T31" fmla="*/ 144 h 6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2"/>
                <a:gd name="T49" fmla="*/ 0 h 61"/>
                <a:gd name="T50" fmla="*/ 162 w 162"/>
                <a:gd name="T51" fmla="*/ 61 h 6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2" h="61">
                  <a:moveTo>
                    <a:pt x="132" y="8"/>
                  </a:moveTo>
                  <a:cubicBezTo>
                    <a:pt x="162" y="25"/>
                    <a:pt x="162" y="25"/>
                    <a:pt x="162" y="25"/>
                  </a:cubicBezTo>
                  <a:cubicBezTo>
                    <a:pt x="140" y="38"/>
                    <a:pt x="140" y="38"/>
                    <a:pt x="140" y="38"/>
                  </a:cubicBezTo>
                  <a:cubicBezTo>
                    <a:pt x="110" y="21"/>
                    <a:pt x="110" y="21"/>
                    <a:pt x="110" y="21"/>
                  </a:cubicBezTo>
                  <a:cubicBezTo>
                    <a:pt x="104" y="18"/>
                    <a:pt x="96" y="18"/>
                    <a:pt x="88" y="23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61"/>
                    <a:pt x="92" y="61"/>
                    <a:pt x="92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9" y="2"/>
                    <a:pt x="93" y="0"/>
                    <a:pt x="101" y="0"/>
                  </a:cubicBezTo>
                  <a:cubicBezTo>
                    <a:pt x="118" y="1"/>
                    <a:pt x="130" y="7"/>
                    <a:pt x="132" y="8"/>
                  </a:cubicBezTo>
                  <a:cubicBezTo>
                    <a:pt x="132" y="8"/>
                    <a:pt x="132" y="8"/>
                    <a:pt x="132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3799" name="Freeform 59"/>
            <p:cNvSpPr>
              <a:spLocks noChangeAspect="1"/>
            </p:cNvSpPr>
            <p:nvPr/>
          </p:nvSpPr>
          <p:spPr bwMode="auto">
            <a:xfrm>
              <a:off x="3966" y="1507"/>
              <a:ext cx="171" cy="154"/>
            </a:xfrm>
            <a:custGeom>
              <a:avLst/>
              <a:gdLst>
                <a:gd name="T0" fmla="*/ 1958 w 105"/>
                <a:gd name="T1" fmla="*/ 791 h 94"/>
                <a:gd name="T2" fmla="*/ 1958 w 105"/>
                <a:gd name="T3" fmla="*/ 1817 h 94"/>
                <a:gd name="T4" fmla="*/ 239 w 105"/>
                <a:gd name="T5" fmla="*/ 1817 h 94"/>
                <a:gd name="T6" fmla="*/ 239 w 105"/>
                <a:gd name="T7" fmla="*/ 1514 h 94"/>
                <a:gd name="T8" fmla="*/ 1033 w 105"/>
                <a:gd name="T9" fmla="*/ 1514 h 94"/>
                <a:gd name="T10" fmla="*/ 324 w 105"/>
                <a:gd name="T11" fmla="*/ 1088 h 94"/>
                <a:gd name="T12" fmla="*/ 0 w 105"/>
                <a:gd name="T13" fmla="*/ 668 h 94"/>
                <a:gd name="T14" fmla="*/ 261 w 105"/>
                <a:gd name="T15" fmla="*/ 331 h 94"/>
                <a:gd name="T16" fmla="*/ 803 w 105"/>
                <a:gd name="T17" fmla="*/ 0 h 94"/>
                <a:gd name="T18" fmla="*/ 1223 w 105"/>
                <a:gd name="T19" fmla="*/ 247 h 94"/>
                <a:gd name="T20" fmla="*/ 674 w 105"/>
                <a:gd name="T21" fmla="*/ 606 h 94"/>
                <a:gd name="T22" fmla="*/ 730 w 105"/>
                <a:gd name="T23" fmla="*/ 827 h 94"/>
                <a:gd name="T24" fmla="*/ 1435 w 105"/>
                <a:gd name="T25" fmla="*/ 1253 h 94"/>
                <a:gd name="T26" fmla="*/ 1435 w 105"/>
                <a:gd name="T27" fmla="*/ 791 h 94"/>
                <a:gd name="T28" fmla="*/ 1958 w 105"/>
                <a:gd name="T29" fmla="*/ 791 h 94"/>
                <a:gd name="T30" fmla="*/ 1958 w 105"/>
                <a:gd name="T31" fmla="*/ 791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4"/>
                <a:gd name="T50" fmla="*/ 105 w 105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4">
                  <a:moveTo>
                    <a:pt x="105" y="41"/>
                  </a:moveTo>
                  <a:cubicBezTo>
                    <a:pt x="105" y="94"/>
                    <a:pt x="105" y="94"/>
                    <a:pt x="105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55" y="78"/>
                    <a:pt x="55" y="78"/>
                    <a:pt x="55" y="78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3" y="48"/>
                    <a:pt x="0" y="40"/>
                    <a:pt x="0" y="35"/>
                  </a:cubicBezTo>
                  <a:cubicBezTo>
                    <a:pt x="1" y="25"/>
                    <a:pt x="11" y="19"/>
                    <a:pt x="14" y="1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6" y="13"/>
                    <a:pt x="66" y="13"/>
                    <a:pt x="66" y="13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0" y="34"/>
                    <a:pt x="31" y="38"/>
                    <a:pt x="39" y="43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41"/>
                    <a:pt x="77" y="41"/>
                    <a:pt x="77" y="41"/>
                  </a:cubicBezTo>
                  <a:cubicBezTo>
                    <a:pt x="105" y="41"/>
                    <a:pt x="105" y="41"/>
                    <a:pt x="105" y="41"/>
                  </a:cubicBezTo>
                  <a:cubicBezTo>
                    <a:pt x="105" y="41"/>
                    <a:pt x="105" y="41"/>
                    <a:pt x="105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  <p:sp>
        <p:nvSpPr>
          <p:cNvPr id="23562" name="Line 61"/>
          <p:cNvSpPr>
            <a:spLocks noChangeShapeType="1"/>
          </p:cNvSpPr>
          <p:nvPr/>
        </p:nvSpPr>
        <p:spPr bwMode="auto">
          <a:xfrm>
            <a:off x="1331913" y="5805488"/>
            <a:ext cx="936625" cy="0"/>
          </a:xfrm>
          <a:prstGeom prst="line">
            <a:avLst/>
          </a:prstGeom>
          <a:noFill/>
          <a:ln w="25400">
            <a:solidFill>
              <a:srgbClr val="0000FF"/>
            </a:solidFill>
            <a:prstDash val="dash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563" name="Line 62"/>
          <p:cNvSpPr>
            <a:spLocks noChangeShapeType="1"/>
          </p:cNvSpPr>
          <p:nvPr/>
        </p:nvSpPr>
        <p:spPr bwMode="auto">
          <a:xfrm flipH="1" flipV="1">
            <a:off x="1333500" y="5421313"/>
            <a:ext cx="935038" cy="23812"/>
          </a:xfrm>
          <a:prstGeom prst="line">
            <a:avLst/>
          </a:prstGeom>
          <a:noFill/>
          <a:ln w="25400">
            <a:solidFill>
              <a:srgbClr val="FF0000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564" name="Line 64"/>
          <p:cNvSpPr>
            <a:spLocks noChangeShapeType="1"/>
          </p:cNvSpPr>
          <p:nvPr/>
        </p:nvSpPr>
        <p:spPr bwMode="auto">
          <a:xfrm flipH="1">
            <a:off x="1835150" y="1412875"/>
            <a:ext cx="1008063" cy="0"/>
          </a:xfrm>
          <a:prstGeom prst="line">
            <a:avLst/>
          </a:prstGeom>
          <a:noFill/>
          <a:ln w="25400">
            <a:solidFill>
              <a:srgbClr val="FF0000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565" name="Text Box 65"/>
          <p:cNvSpPr txBox="1">
            <a:spLocks noChangeArrowheads="1"/>
          </p:cNvSpPr>
          <p:nvPr/>
        </p:nvSpPr>
        <p:spPr bwMode="auto">
          <a:xfrm>
            <a:off x="1908175" y="1771650"/>
            <a:ext cx="10080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600"/>
              <a:t>Area 10</a:t>
            </a:r>
          </a:p>
        </p:txBody>
      </p:sp>
      <p:sp>
        <p:nvSpPr>
          <p:cNvPr id="23566" name="Text Box 66"/>
          <p:cNvSpPr txBox="1">
            <a:spLocks noChangeArrowheads="1"/>
          </p:cNvSpPr>
          <p:nvPr/>
        </p:nvSpPr>
        <p:spPr bwMode="auto">
          <a:xfrm>
            <a:off x="2414588" y="5613400"/>
            <a:ext cx="12223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600">
                <a:ea typeface="黑体" panose="02010609060101010101" pitchFamily="49" charset="-122"/>
              </a:rPr>
              <a:t>L2</a:t>
            </a:r>
            <a:r>
              <a:rPr lang="zh-CN" altLang="en-US" sz="1600">
                <a:ea typeface="黑体" panose="02010609060101010101" pitchFamily="49" charset="-122"/>
              </a:rPr>
              <a:t>邻接关系</a:t>
            </a:r>
          </a:p>
        </p:txBody>
      </p:sp>
      <p:sp>
        <p:nvSpPr>
          <p:cNvPr id="23567" name="Text Box 67"/>
          <p:cNvSpPr txBox="1">
            <a:spLocks noChangeArrowheads="1"/>
          </p:cNvSpPr>
          <p:nvPr/>
        </p:nvSpPr>
        <p:spPr bwMode="auto">
          <a:xfrm>
            <a:off x="2414588" y="5276850"/>
            <a:ext cx="12223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600">
                <a:ea typeface="黑体" panose="02010609060101010101" pitchFamily="49" charset="-122"/>
              </a:rPr>
              <a:t>L1</a:t>
            </a:r>
            <a:r>
              <a:rPr lang="zh-CN" altLang="en-US" sz="1600">
                <a:ea typeface="黑体" panose="02010609060101010101" pitchFamily="49" charset="-122"/>
              </a:rPr>
              <a:t>邻接关系</a:t>
            </a:r>
          </a:p>
        </p:txBody>
      </p:sp>
      <p:sp>
        <p:nvSpPr>
          <p:cNvPr id="23568" name="Oval 68"/>
          <p:cNvSpPr>
            <a:spLocks noChangeArrowheads="1"/>
          </p:cNvSpPr>
          <p:nvPr/>
        </p:nvSpPr>
        <p:spPr bwMode="auto">
          <a:xfrm>
            <a:off x="755650" y="2276475"/>
            <a:ext cx="3095625" cy="1081088"/>
          </a:xfrm>
          <a:prstGeom prst="ellipse">
            <a:avLst/>
          </a:prstGeom>
          <a:solidFill>
            <a:srgbClr val="FFFFCC"/>
          </a:solidFill>
          <a:ln w="31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23569" name="Text Box 69"/>
          <p:cNvSpPr txBox="1">
            <a:spLocks noChangeArrowheads="1"/>
          </p:cNvSpPr>
          <p:nvPr/>
        </p:nvSpPr>
        <p:spPr bwMode="auto">
          <a:xfrm>
            <a:off x="1209675" y="3094038"/>
            <a:ext cx="4095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kumimoji="1" lang="en-US" altLang="zh-CN" sz="1600">
                <a:ea typeface="Arial Unicode MS" panose="020B0604020202020204" pitchFamily="34" charset="-122"/>
                <a:cs typeface="Arial Unicode MS" panose="020B0604020202020204" pitchFamily="34" charset="-122"/>
              </a:rPr>
              <a:t>L1</a:t>
            </a:r>
          </a:p>
        </p:txBody>
      </p:sp>
      <p:sp>
        <p:nvSpPr>
          <p:cNvPr id="23570" name="Text Box 70"/>
          <p:cNvSpPr txBox="1">
            <a:spLocks noChangeArrowheads="1"/>
          </p:cNvSpPr>
          <p:nvPr/>
        </p:nvSpPr>
        <p:spPr bwMode="auto">
          <a:xfrm>
            <a:off x="2919413" y="3071813"/>
            <a:ext cx="692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kumimoji="1" lang="en-US" altLang="zh-CN" sz="1600"/>
              <a:t>L1/L2</a:t>
            </a:r>
          </a:p>
        </p:txBody>
      </p:sp>
      <p:sp>
        <p:nvSpPr>
          <p:cNvPr id="23571" name="Line 71"/>
          <p:cNvSpPr>
            <a:spLocks noChangeShapeType="1"/>
          </p:cNvSpPr>
          <p:nvPr/>
        </p:nvSpPr>
        <p:spPr bwMode="auto">
          <a:xfrm flipH="1">
            <a:off x="1401763" y="2782888"/>
            <a:ext cx="19446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23572" name="Group 72"/>
          <p:cNvGrpSpPr>
            <a:grpSpLocks noChangeAspect="1"/>
          </p:cNvGrpSpPr>
          <p:nvPr/>
        </p:nvGrpSpPr>
        <p:grpSpPr bwMode="auto">
          <a:xfrm>
            <a:off x="1041400" y="2495550"/>
            <a:ext cx="720725" cy="557213"/>
            <a:chOff x="3541" y="1317"/>
            <a:chExt cx="747" cy="546"/>
          </a:xfrm>
        </p:grpSpPr>
        <p:sp>
          <p:nvSpPr>
            <p:cNvPr id="23766" name="AutoShape 73"/>
            <p:cNvSpPr>
              <a:spLocks noChangeAspect="1" noChangeArrowheads="1" noTextEdit="1"/>
            </p:cNvSpPr>
            <p:nvPr/>
          </p:nvSpPr>
          <p:spPr bwMode="auto">
            <a:xfrm>
              <a:off x="3574" y="1337"/>
              <a:ext cx="681" cy="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767" name="Freeform 74"/>
            <p:cNvSpPr>
              <a:spLocks noChangeAspect="1"/>
            </p:cNvSpPr>
            <p:nvPr/>
          </p:nvSpPr>
          <p:spPr bwMode="auto">
            <a:xfrm>
              <a:off x="3574" y="1525"/>
              <a:ext cx="679" cy="338"/>
            </a:xfrm>
            <a:custGeom>
              <a:avLst/>
              <a:gdLst>
                <a:gd name="T0" fmla="*/ 6726 w 416"/>
                <a:gd name="T1" fmla="*/ 1594 h 207"/>
                <a:gd name="T2" fmla="*/ 1170 w 416"/>
                <a:gd name="T3" fmla="*/ 1594 h 207"/>
                <a:gd name="T4" fmla="*/ 21 w 416"/>
                <a:gd name="T5" fmla="*/ 21 h 207"/>
                <a:gd name="T6" fmla="*/ 0 w 416"/>
                <a:gd name="T7" fmla="*/ 21 h 207"/>
                <a:gd name="T8" fmla="*/ 0 w 416"/>
                <a:gd name="T9" fmla="*/ 1520 h 207"/>
                <a:gd name="T10" fmla="*/ 21 w 416"/>
                <a:gd name="T11" fmla="*/ 1520 h 207"/>
                <a:gd name="T12" fmla="*/ 1170 w 416"/>
                <a:gd name="T13" fmla="*/ 3029 h 207"/>
                <a:gd name="T14" fmla="*/ 6726 w 416"/>
                <a:gd name="T15" fmla="*/ 3029 h 207"/>
                <a:gd name="T16" fmla="*/ 7862 w 416"/>
                <a:gd name="T17" fmla="*/ 1520 h 207"/>
                <a:gd name="T18" fmla="*/ 7862 w 416"/>
                <a:gd name="T19" fmla="*/ 1520 h 207"/>
                <a:gd name="T20" fmla="*/ 7862 w 416"/>
                <a:gd name="T21" fmla="*/ 0 h 207"/>
                <a:gd name="T22" fmla="*/ 6726 w 416"/>
                <a:gd name="T23" fmla="*/ 1594 h 20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16"/>
                <a:gd name="T37" fmla="*/ 0 h 207"/>
                <a:gd name="T38" fmla="*/ 416 w 416"/>
                <a:gd name="T39" fmla="*/ 207 h 20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16" h="207">
                  <a:moveTo>
                    <a:pt x="356" y="84"/>
                  </a:moveTo>
                  <a:cubicBezTo>
                    <a:pt x="275" y="131"/>
                    <a:pt x="143" y="131"/>
                    <a:pt x="62" y="84"/>
                  </a:cubicBezTo>
                  <a:cubicBezTo>
                    <a:pt x="18" y="59"/>
                    <a:pt x="1" y="33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3" y="109"/>
                    <a:pt x="23" y="138"/>
                    <a:pt x="62" y="160"/>
                  </a:cubicBezTo>
                  <a:cubicBezTo>
                    <a:pt x="143" y="207"/>
                    <a:pt x="275" y="207"/>
                    <a:pt x="356" y="160"/>
                  </a:cubicBezTo>
                  <a:cubicBezTo>
                    <a:pt x="394" y="138"/>
                    <a:pt x="414" y="109"/>
                    <a:pt x="416" y="80"/>
                  </a:cubicBezTo>
                  <a:cubicBezTo>
                    <a:pt x="416" y="80"/>
                    <a:pt x="416" y="80"/>
                    <a:pt x="416" y="80"/>
                  </a:cubicBezTo>
                  <a:cubicBezTo>
                    <a:pt x="416" y="0"/>
                    <a:pt x="416" y="0"/>
                    <a:pt x="416" y="0"/>
                  </a:cubicBezTo>
                  <a:cubicBezTo>
                    <a:pt x="416" y="31"/>
                    <a:pt x="396" y="61"/>
                    <a:pt x="356" y="84"/>
                  </a:cubicBezTo>
                  <a:close/>
                </a:path>
              </a:pathLst>
            </a:custGeom>
            <a:solidFill>
              <a:srgbClr val="113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3768" name="Freeform 75"/>
            <p:cNvSpPr>
              <a:spLocks noChangeAspect="1"/>
            </p:cNvSpPr>
            <p:nvPr/>
          </p:nvSpPr>
          <p:spPr bwMode="auto">
            <a:xfrm>
              <a:off x="3541" y="1317"/>
              <a:ext cx="747" cy="432"/>
            </a:xfrm>
            <a:custGeom>
              <a:avLst/>
              <a:gdLst>
                <a:gd name="T0" fmla="*/ 7153 w 457"/>
                <a:gd name="T1" fmla="*/ 902 h 264"/>
                <a:gd name="T2" fmla="*/ 7176 w 457"/>
                <a:gd name="T3" fmla="*/ 4166 h 264"/>
                <a:gd name="T4" fmla="*/ 1563 w 457"/>
                <a:gd name="T5" fmla="*/ 4166 h 264"/>
                <a:gd name="T6" fmla="*/ 1541 w 457"/>
                <a:gd name="T7" fmla="*/ 902 h 264"/>
                <a:gd name="T8" fmla="*/ 7153 w 457"/>
                <a:gd name="T9" fmla="*/ 902 h 2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7"/>
                <a:gd name="T16" fmla="*/ 0 h 264"/>
                <a:gd name="T17" fmla="*/ 457 w 457"/>
                <a:gd name="T18" fmla="*/ 264 h 2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7" h="264">
                  <a:moveTo>
                    <a:pt x="375" y="47"/>
                  </a:moveTo>
                  <a:cubicBezTo>
                    <a:pt x="456" y="94"/>
                    <a:pt x="457" y="170"/>
                    <a:pt x="376" y="217"/>
                  </a:cubicBezTo>
                  <a:cubicBezTo>
                    <a:pt x="295" y="264"/>
                    <a:pt x="163" y="264"/>
                    <a:pt x="82" y="217"/>
                  </a:cubicBezTo>
                  <a:cubicBezTo>
                    <a:pt x="0" y="170"/>
                    <a:pt x="0" y="94"/>
                    <a:pt x="81" y="47"/>
                  </a:cubicBezTo>
                  <a:cubicBezTo>
                    <a:pt x="162" y="0"/>
                    <a:pt x="293" y="0"/>
                    <a:pt x="375" y="47"/>
                  </a:cubicBezTo>
                </a:path>
              </a:pathLst>
            </a:custGeom>
            <a:solidFill>
              <a:srgbClr val="4A6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3769" name="Freeform 76"/>
            <p:cNvSpPr>
              <a:spLocks noChangeAspect="1" noEditPoints="1"/>
            </p:cNvSpPr>
            <p:nvPr/>
          </p:nvSpPr>
          <p:spPr bwMode="auto">
            <a:xfrm>
              <a:off x="3788" y="1751"/>
              <a:ext cx="39" cy="53"/>
            </a:xfrm>
            <a:custGeom>
              <a:avLst/>
              <a:gdLst>
                <a:gd name="T0" fmla="*/ 124 w 24"/>
                <a:gd name="T1" fmla="*/ 88 h 33"/>
                <a:gd name="T2" fmla="*/ 124 w 24"/>
                <a:gd name="T3" fmla="*/ 233 h 33"/>
                <a:gd name="T4" fmla="*/ 180 w 24"/>
                <a:gd name="T5" fmla="*/ 233 h 33"/>
                <a:gd name="T6" fmla="*/ 236 w 24"/>
                <a:gd name="T7" fmla="*/ 226 h 33"/>
                <a:gd name="T8" fmla="*/ 257 w 24"/>
                <a:gd name="T9" fmla="*/ 173 h 33"/>
                <a:gd name="T10" fmla="*/ 180 w 24"/>
                <a:gd name="T11" fmla="*/ 88 h 33"/>
                <a:gd name="T12" fmla="*/ 124 w 24"/>
                <a:gd name="T13" fmla="*/ 88 h 33"/>
                <a:gd name="T14" fmla="*/ 0 w 24"/>
                <a:gd name="T15" fmla="*/ 567 h 33"/>
                <a:gd name="T16" fmla="*/ 0 w 24"/>
                <a:gd name="T17" fmla="*/ 0 h 33"/>
                <a:gd name="T18" fmla="*/ 232 w 24"/>
                <a:gd name="T19" fmla="*/ 0 h 33"/>
                <a:gd name="T20" fmla="*/ 349 w 24"/>
                <a:gd name="T21" fmla="*/ 34 h 33"/>
                <a:gd name="T22" fmla="*/ 413 w 24"/>
                <a:gd name="T23" fmla="*/ 141 h 33"/>
                <a:gd name="T24" fmla="*/ 270 w 24"/>
                <a:gd name="T25" fmla="*/ 286 h 33"/>
                <a:gd name="T26" fmla="*/ 270 w 24"/>
                <a:gd name="T27" fmla="*/ 286 h 33"/>
                <a:gd name="T28" fmla="*/ 349 w 24"/>
                <a:gd name="T29" fmla="*/ 331 h 33"/>
                <a:gd name="T30" fmla="*/ 377 w 24"/>
                <a:gd name="T31" fmla="*/ 374 h 33"/>
                <a:gd name="T32" fmla="*/ 439 w 24"/>
                <a:gd name="T33" fmla="*/ 567 h 33"/>
                <a:gd name="T34" fmla="*/ 270 w 24"/>
                <a:gd name="T35" fmla="*/ 567 h 33"/>
                <a:gd name="T36" fmla="*/ 236 w 24"/>
                <a:gd name="T37" fmla="*/ 418 h 33"/>
                <a:gd name="T38" fmla="*/ 201 w 24"/>
                <a:gd name="T39" fmla="*/ 340 h 33"/>
                <a:gd name="T40" fmla="*/ 124 w 24"/>
                <a:gd name="T41" fmla="*/ 340 h 33"/>
                <a:gd name="T42" fmla="*/ 124 w 24"/>
                <a:gd name="T43" fmla="*/ 567 h 33"/>
                <a:gd name="T44" fmla="*/ 0 w 24"/>
                <a:gd name="T45" fmla="*/ 567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"/>
                <a:gd name="T70" fmla="*/ 0 h 33"/>
                <a:gd name="T71" fmla="*/ 24 w 24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" h="33">
                  <a:moveTo>
                    <a:pt x="7" y="5"/>
                  </a:moveTo>
                  <a:cubicBezTo>
                    <a:pt x="7" y="14"/>
                    <a:pt x="7" y="14"/>
                    <a:pt x="7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2" y="14"/>
                    <a:pt x="13" y="13"/>
                  </a:cubicBezTo>
                  <a:cubicBezTo>
                    <a:pt x="14" y="12"/>
                    <a:pt x="14" y="11"/>
                    <a:pt x="14" y="10"/>
                  </a:cubicBezTo>
                  <a:cubicBezTo>
                    <a:pt x="14" y="7"/>
                    <a:pt x="13" y="5"/>
                    <a:pt x="10" y="5"/>
                  </a:cubicBezTo>
                  <a:cubicBezTo>
                    <a:pt x="7" y="5"/>
                    <a:pt x="7" y="5"/>
                    <a:pt x="7" y="5"/>
                  </a:cubicBezTo>
                  <a:close/>
                  <a:moveTo>
                    <a:pt x="0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7" y="0"/>
                    <a:pt x="19" y="2"/>
                  </a:cubicBezTo>
                  <a:cubicBezTo>
                    <a:pt x="21" y="3"/>
                    <a:pt x="22" y="5"/>
                    <a:pt x="22" y="8"/>
                  </a:cubicBezTo>
                  <a:cubicBezTo>
                    <a:pt x="22" y="13"/>
                    <a:pt x="20" y="16"/>
                    <a:pt x="15" y="17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7" y="17"/>
                    <a:pt x="18" y="17"/>
                    <a:pt x="19" y="19"/>
                  </a:cubicBezTo>
                  <a:cubicBezTo>
                    <a:pt x="19" y="19"/>
                    <a:pt x="20" y="20"/>
                    <a:pt x="20" y="2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2" y="22"/>
                    <a:pt x="11" y="21"/>
                    <a:pt x="11" y="20"/>
                  </a:cubicBezTo>
                  <a:cubicBezTo>
                    <a:pt x="10" y="20"/>
                    <a:pt x="9" y="20"/>
                    <a:pt x="7" y="20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0" y="33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3770" name="Freeform 77"/>
            <p:cNvSpPr>
              <a:spLocks noChangeAspect="1" noEditPoints="1"/>
            </p:cNvSpPr>
            <p:nvPr/>
          </p:nvSpPr>
          <p:spPr bwMode="auto">
            <a:xfrm>
              <a:off x="3832" y="1749"/>
              <a:ext cx="47" cy="57"/>
            </a:xfrm>
            <a:custGeom>
              <a:avLst/>
              <a:gdLst>
                <a:gd name="T0" fmla="*/ 144 w 29"/>
                <a:gd name="T1" fmla="*/ 324 h 35"/>
                <a:gd name="T2" fmla="*/ 254 w 29"/>
                <a:gd name="T3" fmla="*/ 541 h 35"/>
                <a:gd name="T4" fmla="*/ 357 w 29"/>
                <a:gd name="T5" fmla="*/ 324 h 35"/>
                <a:gd name="T6" fmla="*/ 254 w 29"/>
                <a:gd name="T7" fmla="*/ 111 h 35"/>
                <a:gd name="T8" fmla="*/ 144 w 29"/>
                <a:gd name="T9" fmla="*/ 324 h 35"/>
                <a:gd name="T10" fmla="*/ 0 w 29"/>
                <a:gd name="T11" fmla="*/ 324 h 35"/>
                <a:gd name="T12" fmla="*/ 55 w 29"/>
                <a:gd name="T13" fmla="*/ 90 h 35"/>
                <a:gd name="T14" fmla="*/ 254 w 29"/>
                <a:gd name="T15" fmla="*/ 0 h 35"/>
                <a:gd name="T16" fmla="*/ 454 w 29"/>
                <a:gd name="T17" fmla="*/ 90 h 35"/>
                <a:gd name="T18" fmla="*/ 523 w 29"/>
                <a:gd name="T19" fmla="*/ 324 h 35"/>
                <a:gd name="T20" fmla="*/ 454 w 29"/>
                <a:gd name="T21" fmla="*/ 562 h 35"/>
                <a:gd name="T22" fmla="*/ 254 w 29"/>
                <a:gd name="T23" fmla="*/ 653 h 35"/>
                <a:gd name="T24" fmla="*/ 55 w 29"/>
                <a:gd name="T25" fmla="*/ 541 h 35"/>
                <a:gd name="T26" fmla="*/ 0 w 29"/>
                <a:gd name="T27" fmla="*/ 324 h 3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9"/>
                <a:gd name="T43" fmla="*/ 0 h 35"/>
                <a:gd name="T44" fmla="*/ 29 w 29"/>
                <a:gd name="T45" fmla="*/ 35 h 3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9" h="35">
                  <a:moveTo>
                    <a:pt x="8" y="17"/>
                  </a:moveTo>
                  <a:cubicBezTo>
                    <a:pt x="8" y="25"/>
                    <a:pt x="10" y="29"/>
                    <a:pt x="14" y="29"/>
                  </a:cubicBezTo>
                  <a:cubicBezTo>
                    <a:pt x="18" y="29"/>
                    <a:pt x="20" y="25"/>
                    <a:pt x="20" y="17"/>
                  </a:cubicBezTo>
                  <a:cubicBezTo>
                    <a:pt x="20" y="10"/>
                    <a:pt x="18" y="6"/>
                    <a:pt x="14" y="6"/>
                  </a:cubicBezTo>
                  <a:cubicBezTo>
                    <a:pt x="10" y="6"/>
                    <a:pt x="8" y="10"/>
                    <a:pt x="8" y="17"/>
                  </a:cubicBezTo>
                  <a:close/>
                  <a:moveTo>
                    <a:pt x="0" y="17"/>
                  </a:moveTo>
                  <a:cubicBezTo>
                    <a:pt x="0" y="12"/>
                    <a:pt x="1" y="8"/>
                    <a:pt x="3" y="5"/>
                  </a:cubicBezTo>
                  <a:cubicBezTo>
                    <a:pt x="6" y="2"/>
                    <a:pt x="10" y="0"/>
                    <a:pt x="14" y="0"/>
                  </a:cubicBezTo>
                  <a:cubicBezTo>
                    <a:pt x="19" y="0"/>
                    <a:pt x="23" y="2"/>
                    <a:pt x="25" y="5"/>
                  </a:cubicBezTo>
                  <a:cubicBezTo>
                    <a:pt x="27" y="8"/>
                    <a:pt x="29" y="12"/>
                    <a:pt x="29" y="17"/>
                  </a:cubicBezTo>
                  <a:cubicBezTo>
                    <a:pt x="29" y="22"/>
                    <a:pt x="27" y="26"/>
                    <a:pt x="25" y="30"/>
                  </a:cubicBezTo>
                  <a:cubicBezTo>
                    <a:pt x="23" y="33"/>
                    <a:pt x="19" y="35"/>
                    <a:pt x="14" y="35"/>
                  </a:cubicBezTo>
                  <a:cubicBezTo>
                    <a:pt x="10" y="35"/>
                    <a:pt x="6" y="33"/>
                    <a:pt x="3" y="29"/>
                  </a:cubicBezTo>
                  <a:cubicBezTo>
                    <a:pt x="1" y="26"/>
                    <a:pt x="0" y="22"/>
                    <a:pt x="0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3771" name="Freeform 78"/>
            <p:cNvSpPr>
              <a:spLocks noChangeAspect="1"/>
            </p:cNvSpPr>
            <p:nvPr/>
          </p:nvSpPr>
          <p:spPr bwMode="auto">
            <a:xfrm>
              <a:off x="3888" y="1751"/>
              <a:ext cx="39" cy="55"/>
            </a:xfrm>
            <a:custGeom>
              <a:avLst/>
              <a:gdLst>
                <a:gd name="T0" fmla="*/ 0 w 24"/>
                <a:gd name="T1" fmla="*/ 377 h 34"/>
                <a:gd name="T2" fmla="*/ 0 w 24"/>
                <a:gd name="T3" fmla="*/ 0 h 34"/>
                <a:gd name="T4" fmla="*/ 124 w 24"/>
                <a:gd name="T5" fmla="*/ 0 h 34"/>
                <a:gd name="T6" fmla="*/ 124 w 24"/>
                <a:gd name="T7" fmla="*/ 398 h 34"/>
                <a:gd name="T8" fmla="*/ 232 w 24"/>
                <a:gd name="T9" fmla="*/ 500 h 34"/>
                <a:gd name="T10" fmla="*/ 293 w 24"/>
                <a:gd name="T11" fmla="*/ 398 h 34"/>
                <a:gd name="T12" fmla="*/ 293 w 24"/>
                <a:gd name="T13" fmla="*/ 0 h 34"/>
                <a:gd name="T14" fmla="*/ 439 w 24"/>
                <a:gd name="T15" fmla="*/ 0 h 34"/>
                <a:gd name="T16" fmla="*/ 439 w 24"/>
                <a:gd name="T17" fmla="*/ 377 h 34"/>
                <a:gd name="T18" fmla="*/ 383 w 24"/>
                <a:gd name="T19" fmla="*/ 542 h 34"/>
                <a:gd name="T20" fmla="*/ 232 w 24"/>
                <a:gd name="T21" fmla="*/ 610 h 34"/>
                <a:gd name="T22" fmla="*/ 55 w 24"/>
                <a:gd name="T23" fmla="*/ 542 h 34"/>
                <a:gd name="T24" fmla="*/ 0 w 24"/>
                <a:gd name="T25" fmla="*/ 377 h 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"/>
                <a:gd name="T40" fmla="*/ 0 h 34"/>
                <a:gd name="T41" fmla="*/ 24 w 24"/>
                <a:gd name="T42" fmla="*/ 34 h 3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" h="34">
                  <a:moveTo>
                    <a:pt x="0" y="2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6"/>
                    <a:pt x="9" y="28"/>
                    <a:pt x="12" y="28"/>
                  </a:cubicBezTo>
                  <a:cubicBezTo>
                    <a:pt x="15" y="28"/>
                    <a:pt x="16" y="26"/>
                    <a:pt x="16" y="22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5"/>
                    <a:pt x="23" y="28"/>
                    <a:pt x="21" y="30"/>
                  </a:cubicBezTo>
                  <a:cubicBezTo>
                    <a:pt x="19" y="33"/>
                    <a:pt x="16" y="34"/>
                    <a:pt x="12" y="34"/>
                  </a:cubicBezTo>
                  <a:cubicBezTo>
                    <a:pt x="8" y="34"/>
                    <a:pt x="5" y="33"/>
                    <a:pt x="3" y="30"/>
                  </a:cubicBezTo>
                  <a:cubicBezTo>
                    <a:pt x="1" y="28"/>
                    <a:pt x="0" y="25"/>
                    <a:pt x="0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3772" name="Freeform 79"/>
            <p:cNvSpPr>
              <a:spLocks noChangeAspect="1"/>
            </p:cNvSpPr>
            <p:nvPr/>
          </p:nvSpPr>
          <p:spPr bwMode="auto">
            <a:xfrm>
              <a:off x="3933" y="1751"/>
              <a:ext cx="36" cy="53"/>
            </a:xfrm>
            <a:custGeom>
              <a:avLst/>
              <a:gdLst>
                <a:gd name="T0" fmla="*/ 12 w 36"/>
                <a:gd name="T1" fmla="*/ 53 h 53"/>
                <a:gd name="T2" fmla="*/ 12 w 36"/>
                <a:gd name="T3" fmla="*/ 9 h 53"/>
                <a:gd name="T4" fmla="*/ 0 w 36"/>
                <a:gd name="T5" fmla="*/ 9 h 53"/>
                <a:gd name="T6" fmla="*/ 0 w 36"/>
                <a:gd name="T7" fmla="*/ 0 h 53"/>
                <a:gd name="T8" fmla="*/ 36 w 36"/>
                <a:gd name="T9" fmla="*/ 0 h 53"/>
                <a:gd name="T10" fmla="*/ 36 w 36"/>
                <a:gd name="T11" fmla="*/ 9 h 53"/>
                <a:gd name="T12" fmla="*/ 25 w 36"/>
                <a:gd name="T13" fmla="*/ 9 h 53"/>
                <a:gd name="T14" fmla="*/ 25 w 36"/>
                <a:gd name="T15" fmla="*/ 53 h 53"/>
                <a:gd name="T16" fmla="*/ 12 w 36"/>
                <a:gd name="T17" fmla="*/ 53 h 53"/>
                <a:gd name="T18" fmla="*/ 12 w 36"/>
                <a:gd name="T19" fmla="*/ 53 h 5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6"/>
                <a:gd name="T31" fmla="*/ 0 h 53"/>
                <a:gd name="T32" fmla="*/ 36 w 36"/>
                <a:gd name="T33" fmla="*/ 53 h 5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6" h="53">
                  <a:moveTo>
                    <a:pt x="12" y="53"/>
                  </a:moveTo>
                  <a:lnTo>
                    <a:pt x="12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9"/>
                  </a:lnTo>
                  <a:lnTo>
                    <a:pt x="25" y="9"/>
                  </a:lnTo>
                  <a:lnTo>
                    <a:pt x="25" y="53"/>
                  </a:lnTo>
                  <a:lnTo>
                    <a:pt x="12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3773" name="Freeform 80"/>
            <p:cNvSpPr>
              <a:spLocks noChangeAspect="1"/>
            </p:cNvSpPr>
            <p:nvPr/>
          </p:nvSpPr>
          <p:spPr bwMode="auto">
            <a:xfrm>
              <a:off x="3976" y="1751"/>
              <a:ext cx="32" cy="53"/>
            </a:xfrm>
            <a:custGeom>
              <a:avLst/>
              <a:gdLst>
                <a:gd name="T0" fmla="*/ 0 w 32"/>
                <a:gd name="T1" fmla="*/ 53 h 53"/>
                <a:gd name="T2" fmla="*/ 0 w 32"/>
                <a:gd name="T3" fmla="*/ 0 h 53"/>
                <a:gd name="T4" fmla="*/ 32 w 32"/>
                <a:gd name="T5" fmla="*/ 0 h 53"/>
                <a:gd name="T6" fmla="*/ 32 w 32"/>
                <a:gd name="T7" fmla="*/ 9 h 53"/>
                <a:gd name="T8" fmla="*/ 13 w 32"/>
                <a:gd name="T9" fmla="*/ 9 h 53"/>
                <a:gd name="T10" fmla="*/ 13 w 32"/>
                <a:gd name="T11" fmla="*/ 21 h 53"/>
                <a:gd name="T12" fmla="*/ 31 w 32"/>
                <a:gd name="T13" fmla="*/ 21 h 53"/>
                <a:gd name="T14" fmla="*/ 31 w 32"/>
                <a:gd name="T15" fmla="*/ 31 h 53"/>
                <a:gd name="T16" fmla="*/ 13 w 32"/>
                <a:gd name="T17" fmla="*/ 31 h 53"/>
                <a:gd name="T18" fmla="*/ 13 w 32"/>
                <a:gd name="T19" fmla="*/ 44 h 53"/>
                <a:gd name="T20" fmla="*/ 32 w 32"/>
                <a:gd name="T21" fmla="*/ 44 h 53"/>
                <a:gd name="T22" fmla="*/ 32 w 32"/>
                <a:gd name="T23" fmla="*/ 53 h 53"/>
                <a:gd name="T24" fmla="*/ 0 w 32"/>
                <a:gd name="T25" fmla="*/ 53 h 53"/>
                <a:gd name="T26" fmla="*/ 0 w 32"/>
                <a:gd name="T27" fmla="*/ 53 h 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2"/>
                <a:gd name="T43" fmla="*/ 0 h 53"/>
                <a:gd name="T44" fmla="*/ 32 w 32"/>
                <a:gd name="T45" fmla="*/ 53 h 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2" h="53">
                  <a:moveTo>
                    <a:pt x="0" y="53"/>
                  </a:moveTo>
                  <a:lnTo>
                    <a:pt x="0" y="0"/>
                  </a:lnTo>
                  <a:lnTo>
                    <a:pt x="32" y="0"/>
                  </a:lnTo>
                  <a:lnTo>
                    <a:pt x="32" y="9"/>
                  </a:lnTo>
                  <a:lnTo>
                    <a:pt x="13" y="9"/>
                  </a:lnTo>
                  <a:lnTo>
                    <a:pt x="13" y="21"/>
                  </a:lnTo>
                  <a:lnTo>
                    <a:pt x="31" y="21"/>
                  </a:lnTo>
                  <a:lnTo>
                    <a:pt x="31" y="31"/>
                  </a:lnTo>
                  <a:lnTo>
                    <a:pt x="13" y="31"/>
                  </a:lnTo>
                  <a:lnTo>
                    <a:pt x="13" y="44"/>
                  </a:lnTo>
                  <a:lnTo>
                    <a:pt x="32" y="44"/>
                  </a:lnTo>
                  <a:lnTo>
                    <a:pt x="32" y="5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3774" name="Freeform 81"/>
            <p:cNvSpPr>
              <a:spLocks noChangeAspect="1" noEditPoints="1"/>
            </p:cNvSpPr>
            <p:nvPr/>
          </p:nvSpPr>
          <p:spPr bwMode="auto">
            <a:xfrm>
              <a:off x="4017" y="1751"/>
              <a:ext cx="39" cy="53"/>
            </a:xfrm>
            <a:custGeom>
              <a:avLst/>
              <a:gdLst>
                <a:gd name="T0" fmla="*/ 145 w 24"/>
                <a:gd name="T1" fmla="*/ 88 h 33"/>
                <a:gd name="T2" fmla="*/ 145 w 24"/>
                <a:gd name="T3" fmla="*/ 233 h 33"/>
                <a:gd name="T4" fmla="*/ 180 w 24"/>
                <a:gd name="T5" fmla="*/ 233 h 33"/>
                <a:gd name="T6" fmla="*/ 236 w 24"/>
                <a:gd name="T7" fmla="*/ 226 h 33"/>
                <a:gd name="T8" fmla="*/ 270 w 24"/>
                <a:gd name="T9" fmla="*/ 173 h 33"/>
                <a:gd name="T10" fmla="*/ 180 w 24"/>
                <a:gd name="T11" fmla="*/ 88 h 33"/>
                <a:gd name="T12" fmla="*/ 145 w 24"/>
                <a:gd name="T13" fmla="*/ 88 h 33"/>
                <a:gd name="T14" fmla="*/ 0 w 24"/>
                <a:gd name="T15" fmla="*/ 567 h 33"/>
                <a:gd name="T16" fmla="*/ 0 w 24"/>
                <a:gd name="T17" fmla="*/ 0 h 33"/>
                <a:gd name="T18" fmla="*/ 232 w 24"/>
                <a:gd name="T19" fmla="*/ 0 h 33"/>
                <a:gd name="T20" fmla="*/ 377 w 24"/>
                <a:gd name="T21" fmla="*/ 34 h 33"/>
                <a:gd name="T22" fmla="*/ 418 w 24"/>
                <a:gd name="T23" fmla="*/ 141 h 33"/>
                <a:gd name="T24" fmla="*/ 293 w 24"/>
                <a:gd name="T25" fmla="*/ 286 h 33"/>
                <a:gd name="T26" fmla="*/ 293 w 24"/>
                <a:gd name="T27" fmla="*/ 286 h 33"/>
                <a:gd name="T28" fmla="*/ 349 w 24"/>
                <a:gd name="T29" fmla="*/ 331 h 33"/>
                <a:gd name="T30" fmla="*/ 383 w 24"/>
                <a:gd name="T31" fmla="*/ 374 h 33"/>
                <a:gd name="T32" fmla="*/ 439 w 24"/>
                <a:gd name="T33" fmla="*/ 567 h 33"/>
                <a:gd name="T34" fmla="*/ 293 w 24"/>
                <a:gd name="T35" fmla="*/ 567 h 33"/>
                <a:gd name="T36" fmla="*/ 236 w 24"/>
                <a:gd name="T37" fmla="*/ 418 h 33"/>
                <a:gd name="T38" fmla="*/ 201 w 24"/>
                <a:gd name="T39" fmla="*/ 340 h 33"/>
                <a:gd name="T40" fmla="*/ 145 w 24"/>
                <a:gd name="T41" fmla="*/ 340 h 33"/>
                <a:gd name="T42" fmla="*/ 145 w 24"/>
                <a:gd name="T43" fmla="*/ 567 h 33"/>
                <a:gd name="T44" fmla="*/ 0 w 24"/>
                <a:gd name="T45" fmla="*/ 567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"/>
                <a:gd name="T70" fmla="*/ 0 h 33"/>
                <a:gd name="T71" fmla="*/ 24 w 24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" h="33">
                  <a:moveTo>
                    <a:pt x="8" y="5"/>
                  </a:moveTo>
                  <a:cubicBezTo>
                    <a:pt x="8" y="14"/>
                    <a:pt x="8" y="14"/>
                    <a:pt x="8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3" y="14"/>
                    <a:pt x="13" y="13"/>
                  </a:cubicBezTo>
                  <a:cubicBezTo>
                    <a:pt x="14" y="12"/>
                    <a:pt x="15" y="11"/>
                    <a:pt x="15" y="10"/>
                  </a:cubicBezTo>
                  <a:cubicBezTo>
                    <a:pt x="15" y="7"/>
                    <a:pt x="13" y="5"/>
                    <a:pt x="10" y="5"/>
                  </a:cubicBezTo>
                  <a:cubicBezTo>
                    <a:pt x="8" y="5"/>
                    <a:pt x="8" y="5"/>
                    <a:pt x="8" y="5"/>
                  </a:cubicBezTo>
                  <a:close/>
                  <a:moveTo>
                    <a:pt x="0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8" y="0"/>
                    <a:pt x="20" y="2"/>
                  </a:cubicBezTo>
                  <a:cubicBezTo>
                    <a:pt x="22" y="3"/>
                    <a:pt x="23" y="5"/>
                    <a:pt x="23" y="8"/>
                  </a:cubicBezTo>
                  <a:cubicBezTo>
                    <a:pt x="23" y="13"/>
                    <a:pt x="20" y="16"/>
                    <a:pt x="16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7" y="17"/>
                    <a:pt x="18" y="17"/>
                    <a:pt x="19" y="19"/>
                  </a:cubicBezTo>
                  <a:cubicBezTo>
                    <a:pt x="20" y="19"/>
                    <a:pt x="20" y="20"/>
                    <a:pt x="21" y="2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2"/>
                    <a:pt x="12" y="21"/>
                    <a:pt x="11" y="20"/>
                  </a:cubicBezTo>
                  <a:cubicBezTo>
                    <a:pt x="11" y="20"/>
                    <a:pt x="10" y="20"/>
                    <a:pt x="8" y="20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0" y="33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3775" name="Freeform 82"/>
            <p:cNvSpPr>
              <a:spLocks noChangeAspect="1"/>
            </p:cNvSpPr>
            <p:nvPr/>
          </p:nvSpPr>
          <p:spPr bwMode="auto">
            <a:xfrm>
              <a:off x="3884" y="1409"/>
              <a:ext cx="265" cy="98"/>
            </a:xfrm>
            <a:custGeom>
              <a:avLst/>
              <a:gdLst>
                <a:gd name="T0" fmla="*/ 573 w 162"/>
                <a:gd name="T1" fmla="*/ 1011 h 60"/>
                <a:gd name="T2" fmla="*/ 551 w 162"/>
                <a:gd name="T3" fmla="*/ 990 h 60"/>
                <a:gd name="T4" fmla="*/ 0 w 162"/>
                <a:gd name="T5" fmla="*/ 662 h 60"/>
                <a:gd name="T6" fmla="*/ 425 w 162"/>
                <a:gd name="T7" fmla="*/ 418 h 60"/>
                <a:gd name="T8" fmla="*/ 993 w 162"/>
                <a:gd name="T9" fmla="*/ 755 h 60"/>
                <a:gd name="T10" fmla="*/ 1418 w 162"/>
                <a:gd name="T11" fmla="*/ 720 h 60"/>
                <a:gd name="T12" fmla="*/ 2141 w 162"/>
                <a:gd name="T13" fmla="*/ 302 h 60"/>
                <a:gd name="T14" fmla="*/ 1348 w 162"/>
                <a:gd name="T15" fmla="*/ 302 h 60"/>
                <a:gd name="T16" fmla="*/ 1348 w 162"/>
                <a:gd name="T17" fmla="*/ 0 h 60"/>
                <a:gd name="T18" fmla="*/ 3098 w 162"/>
                <a:gd name="T19" fmla="*/ 0 h 60"/>
                <a:gd name="T20" fmla="*/ 3098 w 162"/>
                <a:gd name="T21" fmla="*/ 1011 h 60"/>
                <a:gd name="T22" fmla="*/ 2589 w 162"/>
                <a:gd name="T23" fmla="*/ 1011 h 60"/>
                <a:gd name="T24" fmla="*/ 2567 w 162"/>
                <a:gd name="T25" fmla="*/ 549 h 60"/>
                <a:gd name="T26" fmla="*/ 1860 w 162"/>
                <a:gd name="T27" fmla="*/ 969 h 60"/>
                <a:gd name="T28" fmla="*/ 1148 w 162"/>
                <a:gd name="T29" fmla="*/ 1137 h 60"/>
                <a:gd name="T30" fmla="*/ 573 w 162"/>
                <a:gd name="T31" fmla="*/ 1011 h 60"/>
                <a:gd name="T32" fmla="*/ 573 w 162"/>
                <a:gd name="T33" fmla="*/ 1011 h 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2"/>
                <a:gd name="T52" fmla="*/ 0 h 60"/>
                <a:gd name="T53" fmla="*/ 162 w 162"/>
                <a:gd name="T54" fmla="*/ 60 h 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2" h="60">
                  <a:moveTo>
                    <a:pt x="30" y="53"/>
                  </a:moveTo>
                  <a:cubicBezTo>
                    <a:pt x="30" y="53"/>
                    <a:pt x="29" y="52"/>
                    <a:pt x="29" y="52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58" y="43"/>
                    <a:pt x="66" y="42"/>
                    <a:pt x="74" y="38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53"/>
                    <a:pt x="162" y="53"/>
                    <a:pt x="162" y="53"/>
                  </a:cubicBezTo>
                  <a:cubicBezTo>
                    <a:pt x="135" y="53"/>
                    <a:pt x="135" y="53"/>
                    <a:pt x="135" y="53"/>
                  </a:cubicBezTo>
                  <a:cubicBezTo>
                    <a:pt x="134" y="29"/>
                    <a:pt x="134" y="29"/>
                    <a:pt x="134" y="2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83" y="59"/>
                    <a:pt x="69" y="60"/>
                    <a:pt x="60" y="60"/>
                  </a:cubicBezTo>
                  <a:cubicBezTo>
                    <a:pt x="44" y="60"/>
                    <a:pt x="33" y="54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3776" name="Freeform 83"/>
            <p:cNvSpPr>
              <a:spLocks noChangeAspect="1"/>
            </p:cNvSpPr>
            <p:nvPr/>
          </p:nvSpPr>
          <p:spPr bwMode="auto">
            <a:xfrm>
              <a:off x="3703" y="1406"/>
              <a:ext cx="171" cy="152"/>
            </a:xfrm>
            <a:custGeom>
              <a:avLst/>
              <a:gdLst>
                <a:gd name="T0" fmla="*/ 730 w 105"/>
                <a:gd name="T1" fmla="*/ 1528 h 93"/>
                <a:gd name="T2" fmla="*/ 1278 w 105"/>
                <a:gd name="T3" fmla="*/ 1200 h 93"/>
                <a:gd name="T4" fmla="*/ 1223 w 105"/>
                <a:gd name="T5" fmla="*/ 956 h 93"/>
                <a:gd name="T6" fmla="*/ 528 w 105"/>
                <a:gd name="T7" fmla="*/ 551 h 93"/>
                <a:gd name="T8" fmla="*/ 528 w 105"/>
                <a:gd name="T9" fmla="*/ 1012 h 93"/>
                <a:gd name="T10" fmla="*/ 0 w 105"/>
                <a:gd name="T11" fmla="*/ 1012 h 93"/>
                <a:gd name="T12" fmla="*/ 0 w 105"/>
                <a:gd name="T13" fmla="*/ 0 h 93"/>
                <a:gd name="T14" fmla="*/ 1717 w 105"/>
                <a:gd name="T15" fmla="*/ 0 h 93"/>
                <a:gd name="T16" fmla="*/ 1717 w 105"/>
                <a:gd name="T17" fmla="*/ 294 h 93"/>
                <a:gd name="T18" fmla="*/ 928 w 105"/>
                <a:gd name="T19" fmla="*/ 294 h 93"/>
                <a:gd name="T20" fmla="*/ 1637 w 105"/>
                <a:gd name="T21" fmla="*/ 700 h 93"/>
                <a:gd name="T22" fmla="*/ 1958 w 105"/>
                <a:gd name="T23" fmla="*/ 1106 h 93"/>
                <a:gd name="T24" fmla="*/ 1692 w 105"/>
                <a:gd name="T25" fmla="*/ 1450 h 93"/>
                <a:gd name="T26" fmla="*/ 1153 w 105"/>
                <a:gd name="T27" fmla="*/ 1768 h 93"/>
                <a:gd name="T28" fmla="*/ 730 w 105"/>
                <a:gd name="T29" fmla="*/ 1528 h 93"/>
                <a:gd name="T30" fmla="*/ 730 w 105"/>
                <a:gd name="T31" fmla="*/ 1528 h 9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3"/>
                <a:gd name="T50" fmla="*/ 105 w 105"/>
                <a:gd name="T51" fmla="*/ 93 h 9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3">
                  <a:moveTo>
                    <a:pt x="39" y="80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75" y="60"/>
                    <a:pt x="74" y="55"/>
                    <a:pt x="66" y="50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2" y="15"/>
                    <a:pt x="92" y="15"/>
                    <a:pt x="92" y="15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88" y="37"/>
                    <a:pt x="88" y="37"/>
                    <a:pt x="88" y="37"/>
                  </a:cubicBezTo>
                  <a:cubicBezTo>
                    <a:pt x="102" y="45"/>
                    <a:pt x="105" y="53"/>
                    <a:pt x="105" y="58"/>
                  </a:cubicBezTo>
                  <a:cubicBezTo>
                    <a:pt x="104" y="68"/>
                    <a:pt x="94" y="75"/>
                    <a:pt x="91" y="76"/>
                  </a:cubicBezTo>
                  <a:cubicBezTo>
                    <a:pt x="62" y="93"/>
                    <a:pt x="62" y="93"/>
                    <a:pt x="62" y="93"/>
                  </a:cubicBezTo>
                  <a:cubicBezTo>
                    <a:pt x="39" y="80"/>
                    <a:pt x="39" y="80"/>
                    <a:pt x="39" y="80"/>
                  </a:cubicBezTo>
                  <a:cubicBezTo>
                    <a:pt x="39" y="80"/>
                    <a:pt x="39" y="80"/>
                    <a:pt x="39" y="80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3777" name="Freeform 84"/>
            <p:cNvSpPr>
              <a:spLocks noChangeAspect="1"/>
            </p:cNvSpPr>
            <p:nvPr/>
          </p:nvSpPr>
          <p:spPr bwMode="auto">
            <a:xfrm>
              <a:off x="3698" y="1564"/>
              <a:ext cx="265" cy="98"/>
            </a:xfrm>
            <a:custGeom>
              <a:avLst/>
              <a:gdLst>
                <a:gd name="T0" fmla="*/ 2526 w 162"/>
                <a:gd name="T1" fmla="*/ 149 h 60"/>
                <a:gd name="T2" fmla="*/ 3098 w 162"/>
                <a:gd name="T3" fmla="*/ 475 h 60"/>
                <a:gd name="T4" fmla="*/ 2657 w 162"/>
                <a:gd name="T5" fmla="*/ 720 h 60"/>
                <a:gd name="T6" fmla="*/ 2084 w 162"/>
                <a:gd name="T7" fmla="*/ 397 h 60"/>
                <a:gd name="T8" fmla="*/ 1688 w 162"/>
                <a:gd name="T9" fmla="*/ 441 h 60"/>
                <a:gd name="T10" fmla="*/ 959 w 162"/>
                <a:gd name="T11" fmla="*/ 862 h 60"/>
                <a:gd name="T12" fmla="*/ 1755 w 162"/>
                <a:gd name="T13" fmla="*/ 862 h 60"/>
                <a:gd name="T14" fmla="*/ 1755 w 162"/>
                <a:gd name="T15" fmla="*/ 1137 h 60"/>
                <a:gd name="T16" fmla="*/ 0 w 162"/>
                <a:gd name="T17" fmla="*/ 1137 h 60"/>
                <a:gd name="T18" fmla="*/ 0 w 162"/>
                <a:gd name="T19" fmla="*/ 126 h 60"/>
                <a:gd name="T20" fmla="*/ 517 w 162"/>
                <a:gd name="T21" fmla="*/ 126 h 60"/>
                <a:gd name="T22" fmla="*/ 517 w 162"/>
                <a:gd name="T23" fmla="*/ 593 h 60"/>
                <a:gd name="T24" fmla="*/ 1238 w 162"/>
                <a:gd name="T25" fmla="*/ 185 h 60"/>
                <a:gd name="T26" fmla="*/ 1935 w 162"/>
                <a:gd name="T27" fmla="*/ 0 h 60"/>
                <a:gd name="T28" fmla="*/ 2526 w 162"/>
                <a:gd name="T29" fmla="*/ 149 h 60"/>
                <a:gd name="T30" fmla="*/ 2526 w 162"/>
                <a:gd name="T31" fmla="*/ 149 h 6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2"/>
                <a:gd name="T49" fmla="*/ 0 h 60"/>
                <a:gd name="T50" fmla="*/ 162 w 162"/>
                <a:gd name="T51" fmla="*/ 60 h 6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2" h="60">
                  <a:moveTo>
                    <a:pt x="132" y="8"/>
                  </a:moveTo>
                  <a:cubicBezTo>
                    <a:pt x="162" y="25"/>
                    <a:pt x="162" y="25"/>
                    <a:pt x="162" y="25"/>
                  </a:cubicBezTo>
                  <a:cubicBezTo>
                    <a:pt x="139" y="38"/>
                    <a:pt x="139" y="38"/>
                    <a:pt x="139" y="38"/>
                  </a:cubicBezTo>
                  <a:cubicBezTo>
                    <a:pt x="109" y="21"/>
                    <a:pt x="109" y="21"/>
                    <a:pt x="109" y="21"/>
                  </a:cubicBezTo>
                  <a:cubicBezTo>
                    <a:pt x="103" y="17"/>
                    <a:pt x="96" y="18"/>
                    <a:pt x="88" y="23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60"/>
                    <a:pt x="92" y="60"/>
                    <a:pt x="92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9" y="2"/>
                    <a:pt x="92" y="0"/>
                    <a:pt x="101" y="0"/>
                  </a:cubicBezTo>
                  <a:cubicBezTo>
                    <a:pt x="118" y="0"/>
                    <a:pt x="129" y="6"/>
                    <a:pt x="132" y="8"/>
                  </a:cubicBezTo>
                  <a:cubicBezTo>
                    <a:pt x="132" y="8"/>
                    <a:pt x="132" y="8"/>
                    <a:pt x="132" y="8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3778" name="Freeform 85"/>
            <p:cNvSpPr>
              <a:spLocks noChangeAspect="1"/>
            </p:cNvSpPr>
            <p:nvPr/>
          </p:nvSpPr>
          <p:spPr bwMode="auto">
            <a:xfrm>
              <a:off x="3972" y="1514"/>
              <a:ext cx="170" cy="153"/>
            </a:xfrm>
            <a:custGeom>
              <a:avLst/>
              <a:gdLst>
                <a:gd name="T0" fmla="*/ 1983 w 104"/>
                <a:gd name="T1" fmla="*/ 747 h 94"/>
                <a:gd name="T2" fmla="*/ 1983 w 104"/>
                <a:gd name="T3" fmla="*/ 1746 h 94"/>
                <a:gd name="T4" fmla="*/ 245 w 104"/>
                <a:gd name="T5" fmla="*/ 1746 h 94"/>
                <a:gd name="T6" fmla="*/ 235 w 104"/>
                <a:gd name="T7" fmla="*/ 1455 h 94"/>
                <a:gd name="T8" fmla="*/ 1027 w 104"/>
                <a:gd name="T9" fmla="*/ 1455 h 94"/>
                <a:gd name="T10" fmla="*/ 304 w 104"/>
                <a:gd name="T11" fmla="*/ 1038 h 94"/>
                <a:gd name="T12" fmla="*/ 0 w 104"/>
                <a:gd name="T13" fmla="*/ 651 h 94"/>
                <a:gd name="T14" fmla="*/ 245 w 104"/>
                <a:gd name="T15" fmla="*/ 324 h 94"/>
                <a:gd name="T16" fmla="*/ 812 w 104"/>
                <a:gd name="T17" fmla="*/ 0 h 94"/>
                <a:gd name="T18" fmla="*/ 1237 w 104"/>
                <a:gd name="T19" fmla="*/ 238 h 94"/>
                <a:gd name="T20" fmla="*/ 687 w 104"/>
                <a:gd name="T21" fmla="*/ 562 h 94"/>
                <a:gd name="T22" fmla="*/ 750 w 104"/>
                <a:gd name="T23" fmla="*/ 802 h 94"/>
                <a:gd name="T24" fmla="*/ 1473 w 104"/>
                <a:gd name="T25" fmla="*/ 1216 h 94"/>
                <a:gd name="T26" fmla="*/ 1473 w 104"/>
                <a:gd name="T27" fmla="*/ 747 h 94"/>
                <a:gd name="T28" fmla="*/ 1983 w 104"/>
                <a:gd name="T29" fmla="*/ 747 h 94"/>
                <a:gd name="T30" fmla="*/ 1983 w 104"/>
                <a:gd name="T31" fmla="*/ 747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"/>
                <a:gd name="T49" fmla="*/ 0 h 94"/>
                <a:gd name="T50" fmla="*/ 104 w 104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" h="94">
                  <a:moveTo>
                    <a:pt x="104" y="40"/>
                  </a:moveTo>
                  <a:cubicBezTo>
                    <a:pt x="104" y="94"/>
                    <a:pt x="104" y="94"/>
                    <a:pt x="104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2" y="78"/>
                    <a:pt x="12" y="78"/>
                    <a:pt x="12" y="78"/>
                  </a:cubicBezTo>
                  <a:cubicBezTo>
                    <a:pt x="54" y="78"/>
                    <a:pt x="54" y="78"/>
                    <a:pt x="54" y="78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3" y="48"/>
                    <a:pt x="0" y="40"/>
                    <a:pt x="0" y="35"/>
                  </a:cubicBezTo>
                  <a:cubicBezTo>
                    <a:pt x="0" y="25"/>
                    <a:pt x="11" y="18"/>
                    <a:pt x="13" y="1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0" y="34"/>
                    <a:pt x="31" y="38"/>
                    <a:pt x="39" y="43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104" y="40"/>
                    <a:pt x="104" y="40"/>
                    <a:pt x="104" y="40"/>
                  </a:cubicBezTo>
                  <a:cubicBezTo>
                    <a:pt x="104" y="40"/>
                    <a:pt x="104" y="40"/>
                    <a:pt x="104" y="40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3779" name="Freeform 86"/>
            <p:cNvSpPr>
              <a:spLocks noChangeAspect="1"/>
            </p:cNvSpPr>
            <p:nvPr/>
          </p:nvSpPr>
          <p:spPr bwMode="auto">
            <a:xfrm>
              <a:off x="3878" y="1402"/>
              <a:ext cx="264" cy="100"/>
            </a:xfrm>
            <a:custGeom>
              <a:avLst/>
              <a:gdLst>
                <a:gd name="T0" fmla="*/ 562 w 162"/>
                <a:gd name="T1" fmla="*/ 1033 h 61"/>
                <a:gd name="T2" fmla="*/ 562 w 162"/>
                <a:gd name="T3" fmla="*/ 1033 h 61"/>
                <a:gd name="T4" fmla="*/ 0 w 162"/>
                <a:gd name="T5" fmla="*/ 702 h 61"/>
                <a:gd name="T6" fmla="*/ 425 w 162"/>
                <a:gd name="T7" fmla="*/ 449 h 61"/>
                <a:gd name="T8" fmla="*/ 988 w 162"/>
                <a:gd name="T9" fmla="*/ 779 h 61"/>
                <a:gd name="T10" fmla="*/ 1388 w 162"/>
                <a:gd name="T11" fmla="*/ 736 h 61"/>
                <a:gd name="T12" fmla="*/ 2104 w 162"/>
                <a:gd name="T13" fmla="*/ 310 h 61"/>
                <a:gd name="T14" fmla="*/ 1312 w 162"/>
                <a:gd name="T15" fmla="*/ 310 h 61"/>
                <a:gd name="T16" fmla="*/ 1312 w 162"/>
                <a:gd name="T17" fmla="*/ 0 h 61"/>
                <a:gd name="T18" fmla="*/ 3033 w 162"/>
                <a:gd name="T19" fmla="*/ 0 h 61"/>
                <a:gd name="T20" fmla="*/ 3033 w 162"/>
                <a:gd name="T21" fmla="*/ 1054 h 61"/>
                <a:gd name="T22" fmla="*/ 2531 w 162"/>
                <a:gd name="T23" fmla="*/ 1054 h 61"/>
                <a:gd name="T24" fmla="*/ 2531 w 162"/>
                <a:gd name="T25" fmla="*/ 572 h 61"/>
                <a:gd name="T26" fmla="*/ 1814 w 162"/>
                <a:gd name="T27" fmla="*/ 995 h 61"/>
                <a:gd name="T28" fmla="*/ 1134 w 162"/>
                <a:gd name="T29" fmla="*/ 1185 h 61"/>
                <a:gd name="T30" fmla="*/ 562 w 162"/>
                <a:gd name="T31" fmla="*/ 1033 h 61"/>
                <a:gd name="T32" fmla="*/ 562 w 162"/>
                <a:gd name="T33" fmla="*/ 1033 h 6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2"/>
                <a:gd name="T52" fmla="*/ 0 h 61"/>
                <a:gd name="T53" fmla="*/ 162 w 162"/>
                <a:gd name="T54" fmla="*/ 61 h 6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2" h="61">
                  <a:moveTo>
                    <a:pt x="30" y="53"/>
                  </a:moveTo>
                  <a:cubicBezTo>
                    <a:pt x="30" y="53"/>
                    <a:pt x="30" y="53"/>
                    <a:pt x="30" y="53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53" y="40"/>
                    <a:pt x="53" y="40"/>
                    <a:pt x="53" y="40"/>
                  </a:cubicBezTo>
                  <a:cubicBezTo>
                    <a:pt x="59" y="43"/>
                    <a:pt x="66" y="43"/>
                    <a:pt x="74" y="38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54"/>
                    <a:pt x="162" y="54"/>
                    <a:pt x="162" y="54"/>
                  </a:cubicBezTo>
                  <a:cubicBezTo>
                    <a:pt x="135" y="54"/>
                    <a:pt x="135" y="54"/>
                    <a:pt x="135" y="54"/>
                  </a:cubicBezTo>
                  <a:cubicBezTo>
                    <a:pt x="135" y="29"/>
                    <a:pt x="135" y="29"/>
                    <a:pt x="135" y="2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83" y="59"/>
                    <a:pt x="70" y="61"/>
                    <a:pt x="61" y="61"/>
                  </a:cubicBezTo>
                  <a:cubicBezTo>
                    <a:pt x="44" y="60"/>
                    <a:pt x="33" y="55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3780" name="Freeform 87"/>
            <p:cNvSpPr>
              <a:spLocks noChangeAspect="1"/>
            </p:cNvSpPr>
            <p:nvPr/>
          </p:nvSpPr>
          <p:spPr bwMode="auto">
            <a:xfrm>
              <a:off x="3696" y="1399"/>
              <a:ext cx="172" cy="154"/>
            </a:xfrm>
            <a:custGeom>
              <a:avLst/>
              <a:gdLst>
                <a:gd name="T0" fmla="*/ 778 w 105"/>
                <a:gd name="T1" fmla="*/ 1569 h 94"/>
                <a:gd name="T2" fmla="*/ 1330 w 105"/>
                <a:gd name="T3" fmla="*/ 1219 h 94"/>
                <a:gd name="T4" fmla="*/ 1274 w 105"/>
                <a:gd name="T5" fmla="*/ 993 h 94"/>
                <a:gd name="T6" fmla="*/ 539 w 105"/>
                <a:gd name="T7" fmla="*/ 567 h 94"/>
                <a:gd name="T8" fmla="*/ 539 w 105"/>
                <a:gd name="T9" fmla="*/ 1027 h 94"/>
                <a:gd name="T10" fmla="*/ 21 w 105"/>
                <a:gd name="T11" fmla="*/ 1027 h 94"/>
                <a:gd name="T12" fmla="*/ 0 w 105"/>
                <a:gd name="T13" fmla="*/ 0 h 94"/>
                <a:gd name="T14" fmla="*/ 1779 w 105"/>
                <a:gd name="T15" fmla="*/ 0 h 94"/>
                <a:gd name="T16" fmla="*/ 1792 w 105"/>
                <a:gd name="T17" fmla="*/ 308 h 94"/>
                <a:gd name="T18" fmla="*/ 993 w 105"/>
                <a:gd name="T19" fmla="*/ 308 h 94"/>
                <a:gd name="T20" fmla="*/ 1723 w 105"/>
                <a:gd name="T21" fmla="*/ 736 h 94"/>
                <a:gd name="T22" fmla="*/ 2031 w 105"/>
                <a:gd name="T23" fmla="*/ 1144 h 94"/>
                <a:gd name="T24" fmla="*/ 1779 w 105"/>
                <a:gd name="T25" fmla="*/ 1481 h 94"/>
                <a:gd name="T26" fmla="*/ 1206 w 105"/>
                <a:gd name="T27" fmla="*/ 1817 h 94"/>
                <a:gd name="T28" fmla="*/ 778 w 105"/>
                <a:gd name="T29" fmla="*/ 1569 h 94"/>
                <a:gd name="T30" fmla="*/ 778 w 105"/>
                <a:gd name="T31" fmla="*/ 1569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4"/>
                <a:gd name="T50" fmla="*/ 105 w 105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4">
                  <a:moveTo>
                    <a:pt x="40" y="81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75" y="60"/>
                    <a:pt x="74" y="56"/>
                    <a:pt x="66" y="51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3" y="16"/>
                    <a:pt x="93" y="16"/>
                    <a:pt x="93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89" y="38"/>
                    <a:pt x="89" y="38"/>
                    <a:pt x="89" y="38"/>
                  </a:cubicBezTo>
                  <a:cubicBezTo>
                    <a:pt x="102" y="46"/>
                    <a:pt x="105" y="54"/>
                    <a:pt x="105" y="59"/>
                  </a:cubicBezTo>
                  <a:cubicBezTo>
                    <a:pt x="105" y="69"/>
                    <a:pt x="94" y="75"/>
                    <a:pt x="92" y="77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40" y="81"/>
                    <a:pt x="40" y="81"/>
                    <a:pt x="40" y="81"/>
                  </a:cubicBezTo>
                  <a:cubicBezTo>
                    <a:pt x="40" y="81"/>
                    <a:pt x="40" y="81"/>
                    <a:pt x="40" y="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3781" name="Freeform 88"/>
            <p:cNvSpPr>
              <a:spLocks noChangeAspect="1"/>
            </p:cNvSpPr>
            <p:nvPr/>
          </p:nvSpPr>
          <p:spPr bwMode="auto">
            <a:xfrm>
              <a:off x="3692" y="1558"/>
              <a:ext cx="264" cy="99"/>
            </a:xfrm>
            <a:custGeom>
              <a:avLst/>
              <a:gdLst>
                <a:gd name="T0" fmla="*/ 2467 w 162"/>
                <a:gd name="T1" fmla="*/ 144 h 61"/>
                <a:gd name="T2" fmla="*/ 3033 w 162"/>
                <a:gd name="T3" fmla="*/ 466 h 61"/>
                <a:gd name="T4" fmla="*/ 2624 w 162"/>
                <a:gd name="T5" fmla="*/ 701 h 61"/>
                <a:gd name="T6" fmla="*/ 2061 w 162"/>
                <a:gd name="T7" fmla="*/ 380 h 61"/>
                <a:gd name="T8" fmla="*/ 1644 w 162"/>
                <a:gd name="T9" fmla="*/ 414 h 61"/>
                <a:gd name="T10" fmla="*/ 929 w 162"/>
                <a:gd name="T11" fmla="*/ 821 h 61"/>
                <a:gd name="T12" fmla="*/ 1724 w 162"/>
                <a:gd name="T13" fmla="*/ 821 h 61"/>
                <a:gd name="T14" fmla="*/ 1724 w 162"/>
                <a:gd name="T15" fmla="*/ 1117 h 61"/>
                <a:gd name="T16" fmla="*/ 0 w 162"/>
                <a:gd name="T17" fmla="*/ 1117 h 61"/>
                <a:gd name="T18" fmla="*/ 0 w 162"/>
                <a:gd name="T19" fmla="*/ 123 h 61"/>
                <a:gd name="T20" fmla="*/ 507 w 162"/>
                <a:gd name="T21" fmla="*/ 123 h 61"/>
                <a:gd name="T22" fmla="*/ 528 w 162"/>
                <a:gd name="T23" fmla="*/ 583 h 61"/>
                <a:gd name="T24" fmla="*/ 1222 w 162"/>
                <a:gd name="T25" fmla="*/ 179 h 61"/>
                <a:gd name="T26" fmla="*/ 1897 w 162"/>
                <a:gd name="T27" fmla="*/ 0 h 61"/>
                <a:gd name="T28" fmla="*/ 2467 w 162"/>
                <a:gd name="T29" fmla="*/ 144 h 61"/>
                <a:gd name="T30" fmla="*/ 2467 w 162"/>
                <a:gd name="T31" fmla="*/ 144 h 6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2"/>
                <a:gd name="T49" fmla="*/ 0 h 61"/>
                <a:gd name="T50" fmla="*/ 162 w 162"/>
                <a:gd name="T51" fmla="*/ 61 h 6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2" h="61">
                  <a:moveTo>
                    <a:pt x="132" y="8"/>
                  </a:moveTo>
                  <a:cubicBezTo>
                    <a:pt x="162" y="25"/>
                    <a:pt x="162" y="25"/>
                    <a:pt x="162" y="25"/>
                  </a:cubicBezTo>
                  <a:cubicBezTo>
                    <a:pt x="140" y="38"/>
                    <a:pt x="140" y="38"/>
                    <a:pt x="140" y="38"/>
                  </a:cubicBezTo>
                  <a:cubicBezTo>
                    <a:pt x="110" y="21"/>
                    <a:pt x="110" y="21"/>
                    <a:pt x="110" y="21"/>
                  </a:cubicBezTo>
                  <a:cubicBezTo>
                    <a:pt x="104" y="18"/>
                    <a:pt x="96" y="18"/>
                    <a:pt x="88" y="23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61"/>
                    <a:pt x="92" y="61"/>
                    <a:pt x="92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9" y="2"/>
                    <a:pt x="93" y="0"/>
                    <a:pt x="101" y="0"/>
                  </a:cubicBezTo>
                  <a:cubicBezTo>
                    <a:pt x="118" y="1"/>
                    <a:pt x="130" y="7"/>
                    <a:pt x="132" y="8"/>
                  </a:cubicBezTo>
                  <a:cubicBezTo>
                    <a:pt x="132" y="8"/>
                    <a:pt x="132" y="8"/>
                    <a:pt x="132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3782" name="Freeform 89"/>
            <p:cNvSpPr>
              <a:spLocks noChangeAspect="1"/>
            </p:cNvSpPr>
            <p:nvPr/>
          </p:nvSpPr>
          <p:spPr bwMode="auto">
            <a:xfrm>
              <a:off x="3966" y="1507"/>
              <a:ext cx="171" cy="154"/>
            </a:xfrm>
            <a:custGeom>
              <a:avLst/>
              <a:gdLst>
                <a:gd name="T0" fmla="*/ 1958 w 105"/>
                <a:gd name="T1" fmla="*/ 791 h 94"/>
                <a:gd name="T2" fmla="*/ 1958 w 105"/>
                <a:gd name="T3" fmla="*/ 1817 h 94"/>
                <a:gd name="T4" fmla="*/ 239 w 105"/>
                <a:gd name="T5" fmla="*/ 1817 h 94"/>
                <a:gd name="T6" fmla="*/ 239 w 105"/>
                <a:gd name="T7" fmla="*/ 1514 h 94"/>
                <a:gd name="T8" fmla="*/ 1033 w 105"/>
                <a:gd name="T9" fmla="*/ 1514 h 94"/>
                <a:gd name="T10" fmla="*/ 324 w 105"/>
                <a:gd name="T11" fmla="*/ 1088 h 94"/>
                <a:gd name="T12" fmla="*/ 0 w 105"/>
                <a:gd name="T13" fmla="*/ 668 h 94"/>
                <a:gd name="T14" fmla="*/ 261 w 105"/>
                <a:gd name="T15" fmla="*/ 331 h 94"/>
                <a:gd name="T16" fmla="*/ 803 w 105"/>
                <a:gd name="T17" fmla="*/ 0 h 94"/>
                <a:gd name="T18" fmla="*/ 1223 w 105"/>
                <a:gd name="T19" fmla="*/ 247 h 94"/>
                <a:gd name="T20" fmla="*/ 674 w 105"/>
                <a:gd name="T21" fmla="*/ 606 h 94"/>
                <a:gd name="T22" fmla="*/ 730 w 105"/>
                <a:gd name="T23" fmla="*/ 827 h 94"/>
                <a:gd name="T24" fmla="*/ 1435 w 105"/>
                <a:gd name="T25" fmla="*/ 1253 h 94"/>
                <a:gd name="T26" fmla="*/ 1435 w 105"/>
                <a:gd name="T27" fmla="*/ 791 h 94"/>
                <a:gd name="T28" fmla="*/ 1958 w 105"/>
                <a:gd name="T29" fmla="*/ 791 h 94"/>
                <a:gd name="T30" fmla="*/ 1958 w 105"/>
                <a:gd name="T31" fmla="*/ 791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4"/>
                <a:gd name="T50" fmla="*/ 105 w 105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4">
                  <a:moveTo>
                    <a:pt x="105" y="41"/>
                  </a:moveTo>
                  <a:cubicBezTo>
                    <a:pt x="105" y="94"/>
                    <a:pt x="105" y="94"/>
                    <a:pt x="105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55" y="78"/>
                    <a:pt x="55" y="78"/>
                    <a:pt x="55" y="78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3" y="48"/>
                    <a:pt x="0" y="40"/>
                    <a:pt x="0" y="35"/>
                  </a:cubicBezTo>
                  <a:cubicBezTo>
                    <a:pt x="1" y="25"/>
                    <a:pt x="11" y="19"/>
                    <a:pt x="14" y="1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6" y="13"/>
                    <a:pt x="66" y="13"/>
                    <a:pt x="66" y="13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0" y="34"/>
                    <a:pt x="31" y="38"/>
                    <a:pt x="39" y="43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41"/>
                    <a:pt x="77" y="41"/>
                    <a:pt x="77" y="41"/>
                  </a:cubicBezTo>
                  <a:cubicBezTo>
                    <a:pt x="105" y="41"/>
                    <a:pt x="105" y="41"/>
                    <a:pt x="105" y="41"/>
                  </a:cubicBezTo>
                  <a:cubicBezTo>
                    <a:pt x="105" y="41"/>
                    <a:pt x="105" y="41"/>
                    <a:pt x="105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  <p:grpSp>
        <p:nvGrpSpPr>
          <p:cNvPr id="23573" name="Group 90"/>
          <p:cNvGrpSpPr>
            <a:grpSpLocks noChangeAspect="1"/>
          </p:cNvGrpSpPr>
          <p:nvPr/>
        </p:nvGrpSpPr>
        <p:grpSpPr bwMode="auto">
          <a:xfrm>
            <a:off x="2914650" y="2495550"/>
            <a:ext cx="720725" cy="557213"/>
            <a:chOff x="3541" y="1317"/>
            <a:chExt cx="747" cy="546"/>
          </a:xfrm>
        </p:grpSpPr>
        <p:sp>
          <p:nvSpPr>
            <p:cNvPr id="23749" name="AutoShape 91"/>
            <p:cNvSpPr>
              <a:spLocks noChangeAspect="1" noChangeArrowheads="1" noTextEdit="1"/>
            </p:cNvSpPr>
            <p:nvPr/>
          </p:nvSpPr>
          <p:spPr bwMode="auto">
            <a:xfrm>
              <a:off x="3574" y="1337"/>
              <a:ext cx="681" cy="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750" name="Freeform 92"/>
            <p:cNvSpPr>
              <a:spLocks noChangeAspect="1"/>
            </p:cNvSpPr>
            <p:nvPr/>
          </p:nvSpPr>
          <p:spPr bwMode="auto">
            <a:xfrm>
              <a:off x="3574" y="1525"/>
              <a:ext cx="679" cy="338"/>
            </a:xfrm>
            <a:custGeom>
              <a:avLst/>
              <a:gdLst>
                <a:gd name="T0" fmla="*/ 6726 w 416"/>
                <a:gd name="T1" fmla="*/ 1594 h 207"/>
                <a:gd name="T2" fmla="*/ 1170 w 416"/>
                <a:gd name="T3" fmla="*/ 1594 h 207"/>
                <a:gd name="T4" fmla="*/ 21 w 416"/>
                <a:gd name="T5" fmla="*/ 21 h 207"/>
                <a:gd name="T6" fmla="*/ 0 w 416"/>
                <a:gd name="T7" fmla="*/ 21 h 207"/>
                <a:gd name="T8" fmla="*/ 0 w 416"/>
                <a:gd name="T9" fmla="*/ 1520 h 207"/>
                <a:gd name="T10" fmla="*/ 21 w 416"/>
                <a:gd name="T11" fmla="*/ 1520 h 207"/>
                <a:gd name="T12" fmla="*/ 1170 w 416"/>
                <a:gd name="T13" fmla="*/ 3029 h 207"/>
                <a:gd name="T14" fmla="*/ 6726 w 416"/>
                <a:gd name="T15" fmla="*/ 3029 h 207"/>
                <a:gd name="T16" fmla="*/ 7862 w 416"/>
                <a:gd name="T17" fmla="*/ 1520 h 207"/>
                <a:gd name="T18" fmla="*/ 7862 w 416"/>
                <a:gd name="T19" fmla="*/ 1520 h 207"/>
                <a:gd name="T20" fmla="*/ 7862 w 416"/>
                <a:gd name="T21" fmla="*/ 0 h 207"/>
                <a:gd name="T22" fmla="*/ 6726 w 416"/>
                <a:gd name="T23" fmla="*/ 1594 h 20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16"/>
                <a:gd name="T37" fmla="*/ 0 h 207"/>
                <a:gd name="T38" fmla="*/ 416 w 416"/>
                <a:gd name="T39" fmla="*/ 207 h 20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16" h="207">
                  <a:moveTo>
                    <a:pt x="356" y="84"/>
                  </a:moveTo>
                  <a:cubicBezTo>
                    <a:pt x="275" y="131"/>
                    <a:pt x="143" y="131"/>
                    <a:pt x="62" y="84"/>
                  </a:cubicBezTo>
                  <a:cubicBezTo>
                    <a:pt x="18" y="59"/>
                    <a:pt x="1" y="33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3" y="109"/>
                    <a:pt x="23" y="138"/>
                    <a:pt x="62" y="160"/>
                  </a:cubicBezTo>
                  <a:cubicBezTo>
                    <a:pt x="143" y="207"/>
                    <a:pt x="275" y="207"/>
                    <a:pt x="356" y="160"/>
                  </a:cubicBezTo>
                  <a:cubicBezTo>
                    <a:pt x="394" y="138"/>
                    <a:pt x="414" y="109"/>
                    <a:pt x="416" y="80"/>
                  </a:cubicBezTo>
                  <a:cubicBezTo>
                    <a:pt x="416" y="80"/>
                    <a:pt x="416" y="80"/>
                    <a:pt x="416" y="80"/>
                  </a:cubicBezTo>
                  <a:cubicBezTo>
                    <a:pt x="416" y="0"/>
                    <a:pt x="416" y="0"/>
                    <a:pt x="416" y="0"/>
                  </a:cubicBezTo>
                  <a:cubicBezTo>
                    <a:pt x="416" y="31"/>
                    <a:pt x="396" y="61"/>
                    <a:pt x="356" y="84"/>
                  </a:cubicBezTo>
                  <a:close/>
                </a:path>
              </a:pathLst>
            </a:custGeom>
            <a:solidFill>
              <a:srgbClr val="113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3751" name="Freeform 93"/>
            <p:cNvSpPr>
              <a:spLocks noChangeAspect="1"/>
            </p:cNvSpPr>
            <p:nvPr/>
          </p:nvSpPr>
          <p:spPr bwMode="auto">
            <a:xfrm>
              <a:off x="3541" y="1317"/>
              <a:ext cx="747" cy="432"/>
            </a:xfrm>
            <a:custGeom>
              <a:avLst/>
              <a:gdLst>
                <a:gd name="T0" fmla="*/ 7153 w 457"/>
                <a:gd name="T1" fmla="*/ 902 h 264"/>
                <a:gd name="T2" fmla="*/ 7176 w 457"/>
                <a:gd name="T3" fmla="*/ 4166 h 264"/>
                <a:gd name="T4" fmla="*/ 1563 w 457"/>
                <a:gd name="T5" fmla="*/ 4166 h 264"/>
                <a:gd name="T6" fmla="*/ 1541 w 457"/>
                <a:gd name="T7" fmla="*/ 902 h 264"/>
                <a:gd name="T8" fmla="*/ 7153 w 457"/>
                <a:gd name="T9" fmla="*/ 902 h 2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7"/>
                <a:gd name="T16" fmla="*/ 0 h 264"/>
                <a:gd name="T17" fmla="*/ 457 w 457"/>
                <a:gd name="T18" fmla="*/ 264 h 2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7" h="264">
                  <a:moveTo>
                    <a:pt x="375" y="47"/>
                  </a:moveTo>
                  <a:cubicBezTo>
                    <a:pt x="456" y="94"/>
                    <a:pt x="457" y="170"/>
                    <a:pt x="376" y="217"/>
                  </a:cubicBezTo>
                  <a:cubicBezTo>
                    <a:pt x="295" y="264"/>
                    <a:pt x="163" y="264"/>
                    <a:pt x="82" y="217"/>
                  </a:cubicBezTo>
                  <a:cubicBezTo>
                    <a:pt x="0" y="170"/>
                    <a:pt x="0" y="94"/>
                    <a:pt x="81" y="47"/>
                  </a:cubicBezTo>
                  <a:cubicBezTo>
                    <a:pt x="162" y="0"/>
                    <a:pt x="293" y="0"/>
                    <a:pt x="375" y="47"/>
                  </a:cubicBezTo>
                </a:path>
              </a:pathLst>
            </a:custGeom>
            <a:solidFill>
              <a:srgbClr val="4A6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3752" name="Freeform 94"/>
            <p:cNvSpPr>
              <a:spLocks noChangeAspect="1" noEditPoints="1"/>
            </p:cNvSpPr>
            <p:nvPr/>
          </p:nvSpPr>
          <p:spPr bwMode="auto">
            <a:xfrm>
              <a:off x="3788" y="1751"/>
              <a:ext cx="39" cy="53"/>
            </a:xfrm>
            <a:custGeom>
              <a:avLst/>
              <a:gdLst>
                <a:gd name="T0" fmla="*/ 124 w 24"/>
                <a:gd name="T1" fmla="*/ 88 h 33"/>
                <a:gd name="T2" fmla="*/ 124 w 24"/>
                <a:gd name="T3" fmla="*/ 233 h 33"/>
                <a:gd name="T4" fmla="*/ 180 w 24"/>
                <a:gd name="T5" fmla="*/ 233 h 33"/>
                <a:gd name="T6" fmla="*/ 236 w 24"/>
                <a:gd name="T7" fmla="*/ 226 h 33"/>
                <a:gd name="T8" fmla="*/ 257 w 24"/>
                <a:gd name="T9" fmla="*/ 173 h 33"/>
                <a:gd name="T10" fmla="*/ 180 w 24"/>
                <a:gd name="T11" fmla="*/ 88 h 33"/>
                <a:gd name="T12" fmla="*/ 124 w 24"/>
                <a:gd name="T13" fmla="*/ 88 h 33"/>
                <a:gd name="T14" fmla="*/ 0 w 24"/>
                <a:gd name="T15" fmla="*/ 567 h 33"/>
                <a:gd name="T16" fmla="*/ 0 w 24"/>
                <a:gd name="T17" fmla="*/ 0 h 33"/>
                <a:gd name="T18" fmla="*/ 232 w 24"/>
                <a:gd name="T19" fmla="*/ 0 h 33"/>
                <a:gd name="T20" fmla="*/ 349 w 24"/>
                <a:gd name="T21" fmla="*/ 34 h 33"/>
                <a:gd name="T22" fmla="*/ 413 w 24"/>
                <a:gd name="T23" fmla="*/ 141 h 33"/>
                <a:gd name="T24" fmla="*/ 270 w 24"/>
                <a:gd name="T25" fmla="*/ 286 h 33"/>
                <a:gd name="T26" fmla="*/ 270 w 24"/>
                <a:gd name="T27" fmla="*/ 286 h 33"/>
                <a:gd name="T28" fmla="*/ 349 w 24"/>
                <a:gd name="T29" fmla="*/ 331 h 33"/>
                <a:gd name="T30" fmla="*/ 377 w 24"/>
                <a:gd name="T31" fmla="*/ 374 h 33"/>
                <a:gd name="T32" fmla="*/ 439 w 24"/>
                <a:gd name="T33" fmla="*/ 567 h 33"/>
                <a:gd name="T34" fmla="*/ 270 w 24"/>
                <a:gd name="T35" fmla="*/ 567 h 33"/>
                <a:gd name="T36" fmla="*/ 236 w 24"/>
                <a:gd name="T37" fmla="*/ 418 h 33"/>
                <a:gd name="T38" fmla="*/ 201 w 24"/>
                <a:gd name="T39" fmla="*/ 340 h 33"/>
                <a:gd name="T40" fmla="*/ 124 w 24"/>
                <a:gd name="T41" fmla="*/ 340 h 33"/>
                <a:gd name="T42" fmla="*/ 124 w 24"/>
                <a:gd name="T43" fmla="*/ 567 h 33"/>
                <a:gd name="T44" fmla="*/ 0 w 24"/>
                <a:gd name="T45" fmla="*/ 567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"/>
                <a:gd name="T70" fmla="*/ 0 h 33"/>
                <a:gd name="T71" fmla="*/ 24 w 24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" h="33">
                  <a:moveTo>
                    <a:pt x="7" y="5"/>
                  </a:moveTo>
                  <a:cubicBezTo>
                    <a:pt x="7" y="14"/>
                    <a:pt x="7" y="14"/>
                    <a:pt x="7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2" y="14"/>
                    <a:pt x="13" y="13"/>
                  </a:cubicBezTo>
                  <a:cubicBezTo>
                    <a:pt x="14" y="12"/>
                    <a:pt x="14" y="11"/>
                    <a:pt x="14" y="10"/>
                  </a:cubicBezTo>
                  <a:cubicBezTo>
                    <a:pt x="14" y="7"/>
                    <a:pt x="13" y="5"/>
                    <a:pt x="10" y="5"/>
                  </a:cubicBezTo>
                  <a:cubicBezTo>
                    <a:pt x="7" y="5"/>
                    <a:pt x="7" y="5"/>
                    <a:pt x="7" y="5"/>
                  </a:cubicBezTo>
                  <a:close/>
                  <a:moveTo>
                    <a:pt x="0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7" y="0"/>
                    <a:pt x="19" y="2"/>
                  </a:cubicBezTo>
                  <a:cubicBezTo>
                    <a:pt x="21" y="3"/>
                    <a:pt x="22" y="5"/>
                    <a:pt x="22" y="8"/>
                  </a:cubicBezTo>
                  <a:cubicBezTo>
                    <a:pt x="22" y="13"/>
                    <a:pt x="20" y="16"/>
                    <a:pt x="15" y="17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7" y="17"/>
                    <a:pt x="18" y="17"/>
                    <a:pt x="19" y="19"/>
                  </a:cubicBezTo>
                  <a:cubicBezTo>
                    <a:pt x="19" y="19"/>
                    <a:pt x="20" y="20"/>
                    <a:pt x="20" y="2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2" y="22"/>
                    <a:pt x="11" y="21"/>
                    <a:pt x="11" y="20"/>
                  </a:cubicBezTo>
                  <a:cubicBezTo>
                    <a:pt x="10" y="20"/>
                    <a:pt x="9" y="20"/>
                    <a:pt x="7" y="20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0" y="33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3753" name="Freeform 95"/>
            <p:cNvSpPr>
              <a:spLocks noChangeAspect="1" noEditPoints="1"/>
            </p:cNvSpPr>
            <p:nvPr/>
          </p:nvSpPr>
          <p:spPr bwMode="auto">
            <a:xfrm>
              <a:off x="3832" y="1749"/>
              <a:ext cx="47" cy="57"/>
            </a:xfrm>
            <a:custGeom>
              <a:avLst/>
              <a:gdLst>
                <a:gd name="T0" fmla="*/ 144 w 29"/>
                <a:gd name="T1" fmla="*/ 324 h 35"/>
                <a:gd name="T2" fmla="*/ 254 w 29"/>
                <a:gd name="T3" fmla="*/ 541 h 35"/>
                <a:gd name="T4" fmla="*/ 357 w 29"/>
                <a:gd name="T5" fmla="*/ 324 h 35"/>
                <a:gd name="T6" fmla="*/ 254 w 29"/>
                <a:gd name="T7" fmla="*/ 111 h 35"/>
                <a:gd name="T8" fmla="*/ 144 w 29"/>
                <a:gd name="T9" fmla="*/ 324 h 35"/>
                <a:gd name="T10" fmla="*/ 0 w 29"/>
                <a:gd name="T11" fmla="*/ 324 h 35"/>
                <a:gd name="T12" fmla="*/ 55 w 29"/>
                <a:gd name="T13" fmla="*/ 90 h 35"/>
                <a:gd name="T14" fmla="*/ 254 w 29"/>
                <a:gd name="T15" fmla="*/ 0 h 35"/>
                <a:gd name="T16" fmla="*/ 454 w 29"/>
                <a:gd name="T17" fmla="*/ 90 h 35"/>
                <a:gd name="T18" fmla="*/ 523 w 29"/>
                <a:gd name="T19" fmla="*/ 324 h 35"/>
                <a:gd name="T20" fmla="*/ 454 w 29"/>
                <a:gd name="T21" fmla="*/ 562 h 35"/>
                <a:gd name="T22" fmla="*/ 254 w 29"/>
                <a:gd name="T23" fmla="*/ 653 h 35"/>
                <a:gd name="T24" fmla="*/ 55 w 29"/>
                <a:gd name="T25" fmla="*/ 541 h 35"/>
                <a:gd name="T26" fmla="*/ 0 w 29"/>
                <a:gd name="T27" fmla="*/ 324 h 3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9"/>
                <a:gd name="T43" fmla="*/ 0 h 35"/>
                <a:gd name="T44" fmla="*/ 29 w 29"/>
                <a:gd name="T45" fmla="*/ 35 h 3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9" h="35">
                  <a:moveTo>
                    <a:pt x="8" y="17"/>
                  </a:moveTo>
                  <a:cubicBezTo>
                    <a:pt x="8" y="25"/>
                    <a:pt x="10" y="29"/>
                    <a:pt x="14" y="29"/>
                  </a:cubicBezTo>
                  <a:cubicBezTo>
                    <a:pt x="18" y="29"/>
                    <a:pt x="20" y="25"/>
                    <a:pt x="20" y="17"/>
                  </a:cubicBezTo>
                  <a:cubicBezTo>
                    <a:pt x="20" y="10"/>
                    <a:pt x="18" y="6"/>
                    <a:pt x="14" y="6"/>
                  </a:cubicBezTo>
                  <a:cubicBezTo>
                    <a:pt x="10" y="6"/>
                    <a:pt x="8" y="10"/>
                    <a:pt x="8" y="17"/>
                  </a:cubicBezTo>
                  <a:close/>
                  <a:moveTo>
                    <a:pt x="0" y="17"/>
                  </a:moveTo>
                  <a:cubicBezTo>
                    <a:pt x="0" y="12"/>
                    <a:pt x="1" y="8"/>
                    <a:pt x="3" y="5"/>
                  </a:cubicBezTo>
                  <a:cubicBezTo>
                    <a:pt x="6" y="2"/>
                    <a:pt x="10" y="0"/>
                    <a:pt x="14" y="0"/>
                  </a:cubicBezTo>
                  <a:cubicBezTo>
                    <a:pt x="19" y="0"/>
                    <a:pt x="23" y="2"/>
                    <a:pt x="25" y="5"/>
                  </a:cubicBezTo>
                  <a:cubicBezTo>
                    <a:pt x="27" y="8"/>
                    <a:pt x="29" y="12"/>
                    <a:pt x="29" y="17"/>
                  </a:cubicBezTo>
                  <a:cubicBezTo>
                    <a:pt x="29" y="22"/>
                    <a:pt x="27" y="26"/>
                    <a:pt x="25" y="30"/>
                  </a:cubicBezTo>
                  <a:cubicBezTo>
                    <a:pt x="23" y="33"/>
                    <a:pt x="19" y="35"/>
                    <a:pt x="14" y="35"/>
                  </a:cubicBezTo>
                  <a:cubicBezTo>
                    <a:pt x="10" y="35"/>
                    <a:pt x="6" y="33"/>
                    <a:pt x="3" y="29"/>
                  </a:cubicBezTo>
                  <a:cubicBezTo>
                    <a:pt x="1" y="26"/>
                    <a:pt x="0" y="22"/>
                    <a:pt x="0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3754" name="Freeform 96"/>
            <p:cNvSpPr>
              <a:spLocks noChangeAspect="1"/>
            </p:cNvSpPr>
            <p:nvPr/>
          </p:nvSpPr>
          <p:spPr bwMode="auto">
            <a:xfrm>
              <a:off x="3888" y="1751"/>
              <a:ext cx="39" cy="55"/>
            </a:xfrm>
            <a:custGeom>
              <a:avLst/>
              <a:gdLst>
                <a:gd name="T0" fmla="*/ 0 w 24"/>
                <a:gd name="T1" fmla="*/ 377 h 34"/>
                <a:gd name="T2" fmla="*/ 0 w 24"/>
                <a:gd name="T3" fmla="*/ 0 h 34"/>
                <a:gd name="T4" fmla="*/ 124 w 24"/>
                <a:gd name="T5" fmla="*/ 0 h 34"/>
                <a:gd name="T6" fmla="*/ 124 w 24"/>
                <a:gd name="T7" fmla="*/ 398 h 34"/>
                <a:gd name="T8" fmla="*/ 232 w 24"/>
                <a:gd name="T9" fmla="*/ 500 h 34"/>
                <a:gd name="T10" fmla="*/ 293 w 24"/>
                <a:gd name="T11" fmla="*/ 398 h 34"/>
                <a:gd name="T12" fmla="*/ 293 w 24"/>
                <a:gd name="T13" fmla="*/ 0 h 34"/>
                <a:gd name="T14" fmla="*/ 439 w 24"/>
                <a:gd name="T15" fmla="*/ 0 h 34"/>
                <a:gd name="T16" fmla="*/ 439 w 24"/>
                <a:gd name="T17" fmla="*/ 377 h 34"/>
                <a:gd name="T18" fmla="*/ 383 w 24"/>
                <a:gd name="T19" fmla="*/ 542 h 34"/>
                <a:gd name="T20" fmla="*/ 232 w 24"/>
                <a:gd name="T21" fmla="*/ 610 h 34"/>
                <a:gd name="T22" fmla="*/ 55 w 24"/>
                <a:gd name="T23" fmla="*/ 542 h 34"/>
                <a:gd name="T24" fmla="*/ 0 w 24"/>
                <a:gd name="T25" fmla="*/ 377 h 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"/>
                <a:gd name="T40" fmla="*/ 0 h 34"/>
                <a:gd name="T41" fmla="*/ 24 w 24"/>
                <a:gd name="T42" fmla="*/ 34 h 3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" h="34">
                  <a:moveTo>
                    <a:pt x="0" y="2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6"/>
                    <a:pt x="9" y="28"/>
                    <a:pt x="12" y="28"/>
                  </a:cubicBezTo>
                  <a:cubicBezTo>
                    <a:pt x="15" y="28"/>
                    <a:pt x="16" y="26"/>
                    <a:pt x="16" y="22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5"/>
                    <a:pt x="23" y="28"/>
                    <a:pt x="21" y="30"/>
                  </a:cubicBezTo>
                  <a:cubicBezTo>
                    <a:pt x="19" y="33"/>
                    <a:pt x="16" y="34"/>
                    <a:pt x="12" y="34"/>
                  </a:cubicBezTo>
                  <a:cubicBezTo>
                    <a:pt x="8" y="34"/>
                    <a:pt x="5" y="33"/>
                    <a:pt x="3" y="30"/>
                  </a:cubicBezTo>
                  <a:cubicBezTo>
                    <a:pt x="1" y="28"/>
                    <a:pt x="0" y="25"/>
                    <a:pt x="0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3755" name="Freeform 97"/>
            <p:cNvSpPr>
              <a:spLocks noChangeAspect="1"/>
            </p:cNvSpPr>
            <p:nvPr/>
          </p:nvSpPr>
          <p:spPr bwMode="auto">
            <a:xfrm>
              <a:off x="3933" y="1751"/>
              <a:ext cx="36" cy="53"/>
            </a:xfrm>
            <a:custGeom>
              <a:avLst/>
              <a:gdLst>
                <a:gd name="T0" fmla="*/ 12 w 36"/>
                <a:gd name="T1" fmla="*/ 53 h 53"/>
                <a:gd name="T2" fmla="*/ 12 w 36"/>
                <a:gd name="T3" fmla="*/ 9 h 53"/>
                <a:gd name="T4" fmla="*/ 0 w 36"/>
                <a:gd name="T5" fmla="*/ 9 h 53"/>
                <a:gd name="T6" fmla="*/ 0 w 36"/>
                <a:gd name="T7" fmla="*/ 0 h 53"/>
                <a:gd name="T8" fmla="*/ 36 w 36"/>
                <a:gd name="T9" fmla="*/ 0 h 53"/>
                <a:gd name="T10" fmla="*/ 36 w 36"/>
                <a:gd name="T11" fmla="*/ 9 h 53"/>
                <a:gd name="T12" fmla="*/ 25 w 36"/>
                <a:gd name="T13" fmla="*/ 9 h 53"/>
                <a:gd name="T14" fmla="*/ 25 w 36"/>
                <a:gd name="T15" fmla="*/ 53 h 53"/>
                <a:gd name="T16" fmla="*/ 12 w 36"/>
                <a:gd name="T17" fmla="*/ 53 h 53"/>
                <a:gd name="T18" fmla="*/ 12 w 36"/>
                <a:gd name="T19" fmla="*/ 53 h 5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6"/>
                <a:gd name="T31" fmla="*/ 0 h 53"/>
                <a:gd name="T32" fmla="*/ 36 w 36"/>
                <a:gd name="T33" fmla="*/ 53 h 5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6" h="53">
                  <a:moveTo>
                    <a:pt x="12" y="53"/>
                  </a:moveTo>
                  <a:lnTo>
                    <a:pt x="12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9"/>
                  </a:lnTo>
                  <a:lnTo>
                    <a:pt x="25" y="9"/>
                  </a:lnTo>
                  <a:lnTo>
                    <a:pt x="25" y="53"/>
                  </a:lnTo>
                  <a:lnTo>
                    <a:pt x="12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3756" name="Freeform 98"/>
            <p:cNvSpPr>
              <a:spLocks noChangeAspect="1"/>
            </p:cNvSpPr>
            <p:nvPr/>
          </p:nvSpPr>
          <p:spPr bwMode="auto">
            <a:xfrm>
              <a:off x="3976" y="1751"/>
              <a:ext cx="32" cy="53"/>
            </a:xfrm>
            <a:custGeom>
              <a:avLst/>
              <a:gdLst>
                <a:gd name="T0" fmla="*/ 0 w 32"/>
                <a:gd name="T1" fmla="*/ 53 h 53"/>
                <a:gd name="T2" fmla="*/ 0 w 32"/>
                <a:gd name="T3" fmla="*/ 0 h 53"/>
                <a:gd name="T4" fmla="*/ 32 w 32"/>
                <a:gd name="T5" fmla="*/ 0 h 53"/>
                <a:gd name="T6" fmla="*/ 32 w 32"/>
                <a:gd name="T7" fmla="*/ 9 h 53"/>
                <a:gd name="T8" fmla="*/ 13 w 32"/>
                <a:gd name="T9" fmla="*/ 9 h 53"/>
                <a:gd name="T10" fmla="*/ 13 w 32"/>
                <a:gd name="T11" fmla="*/ 21 h 53"/>
                <a:gd name="T12" fmla="*/ 31 w 32"/>
                <a:gd name="T13" fmla="*/ 21 h 53"/>
                <a:gd name="T14" fmla="*/ 31 w 32"/>
                <a:gd name="T15" fmla="*/ 31 h 53"/>
                <a:gd name="T16" fmla="*/ 13 w 32"/>
                <a:gd name="T17" fmla="*/ 31 h 53"/>
                <a:gd name="T18" fmla="*/ 13 w 32"/>
                <a:gd name="T19" fmla="*/ 44 h 53"/>
                <a:gd name="T20" fmla="*/ 32 w 32"/>
                <a:gd name="T21" fmla="*/ 44 h 53"/>
                <a:gd name="T22" fmla="*/ 32 w 32"/>
                <a:gd name="T23" fmla="*/ 53 h 53"/>
                <a:gd name="T24" fmla="*/ 0 w 32"/>
                <a:gd name="T25" fmla="*/ 53 h 53"/>
                <a:gd name="T26" fmla="*/ 0 w 32"/>
                <a:gd name="T27" fmla="*/ 53 h 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2"/>
                <a:gd name="T43" fmla="*/ 0 h 53"/>
                <a:gd name="T44" fmla="*/ 32 w 32"/>
                <a:gd name="T45" fmla="*/ 53 h 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2" h="53">
                  <a:moveTo>
                    <a:pt x="0" y="53"/>
                  </a:moveTo>
                  <a:lnTo>
                    <a:pt x="0" y="0"/>
                  </a:lnTo>
                  <a:lnTo>
                    <a:pt x="32" y="0"/>
                  </a:lnTo>
                  <a:lnTo>
                    <a:pt x="32" y="9"/>
                  </a:lnTo>
                  <a:lnTo>
                    <a:pt x="13" y="9"/>
                  </a:lnTo>
                  <a:lnTo>
                    <a:pt x="13" y="21"/>
                  </a:lnTo>
                  <a:lnTo>
                    <a:pt x="31" y="21"/>
                  </a:lnTo>
                  <a:lnTo>
                    <a:pt x="31" y="31"/>
                  </a:lnTo>
                  <a:lnTo>
                    <a:pt x="13" y="31"/>
                  </a:lnTo>
                  <a:lnTo>
                    <a:pt x="13" y="44"/>
                  </a:lnTo>
                  <a:lnTo>
                    <a:pt x="32" y="44"/>
                  </a:lnTo>
                  <a:lnTo>
                    <a:pt x="32" y="5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3757" name="Freeform 99"/>
            <p:cNvSpPr>
              <a:spLocks noChangeAspect="1" noEditPoints="1"/>
            </p:cNvSpPr>
            <p:nvPr/>
          </p:nvSpPr>
          <p:spPr bwMode="auto">
            <a:xfrm>
              <a:off x="4017" y="1751"/>
              <a:ext cx="39" cy="53"/>
            </a:xfrm>
            <a:custGeom>
              <a:avLst/>
              <a:gdLst>
                <a:gd name="T0" fmla="*/ 145 w 24"/>
                <a:gd name="T1" fmla="*/ 88 h 33"/>
                <a:gd name="T2" fmla="*/ 145 w 24"/>
                <a:gd name="T3" fmla="*/ 233 h 33"/>
                <a:gd name="T4" fmla="*/ 180 w 24"/>
                <a:gd name="T5" fmla="*/ 233 h 33"/>
                <a:gd name="T6" fmla="*/ 236 w 24"/>
                <a:gd name="T7" fmla="*/ 226 h 33"/>
                <a:gd name="T8" fmla="*/ 270 w 24"/>
                <a:gd name="T9" fmla="*/ 173 h 33"/>
                <a:gd name="T10" fmla="*/ 180 w 24"/>
                <a:gd name="T11" fmla="*/ 88 h 33"/>
                <a:gd name="T12" fmla="*/ 145 w 24"/>
                <a:gd name="T13" fmla="*/ 88 h 33"/>
                <a:gd name="T14" fmla="*/ 0 w 24"/>
                <a:gd name="T15" fmla="*/ 567 h 33"/>
                <a:gd name="T16" fmla="*/ 0 w 24"/>
                <a:gd name="T17" fmla="*/ 0 h 33"/>
                <a:gd name="T18" fmla="*/ 232 w 24"/>
                <a:gd name="T19" fmla="*/ 0 h 33"/>
                <a:gd name="T20" fmla="*/ 377 w 24"/>
                <a:gd name="T21" fmla="*/ 34 h 33"/>
                <a:gd name="T22" fmla="*/ 418 w 24"/>
                <a:gd name="T23" fmla="*/ 141 h 33"/>
                <a:gd name="T24" fmla="*/ 293 w 24"/>
                <a:gd name="T25" fmla="*/ 286 h 33"/>
                <a:gd name="T26" fmla="*/ 293 w 24"/>
                <a:gd name="T27" fmla="*/ 286 h 33"/>
                <a:gd name="T28" fmla="*/ 349 w 24"/>
                <a:gd name="T29" fmla="*/ 331 h 33"/>
                <a:gd name="T30" fmla="*/ 383 w 24"/>
                <a:gd name="T31" fmla="*/ 374 h 33"/>
                <a:gd name="T32" fmla="*/ 439 w 24"/>
                <a:gd name="T33" fmla="*/ 567 h 33"/>
                <a:gd name="T34" fmla="*/ 293 w 24"/>
                <a:gd name="T35" fmla="*/ 567 h 33"/>
                <a:gd name="T36" fmla="*/ 236 w 24"/>
                <a:gd name="T37" fmla="*/ 418 h 33"/>
                <a:gd name="T38" fmla="*/ 201 w 24"/>
                <a:gd name="T39" fmla="*/ 340 h 33"/>
                <a:gd name="T40" fmla="*/ 145 w 24"/>
                <a:gd name="T41" fmla="*/ 340 h 33"/>
                <a:gd name="T42" fmla="*/ 145 w 24"/>
                <a:gd name="T43" fmla="*/ 567 h 33"/>
                <a:gd name="T44" fmla="*/ 0 w 24"/>
                <a:gd name="T45" fmla="*/ 567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"/>
                <a:gd name="T70" fmla="*/ 0 h 33"/>
                <a:gd name="T71" fmla="*/ 24 w 24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" h="33">
                  <a:moveTo>
                    <a:pt x="8" y="5"/>
                  </a:moveTo>
                  <a:cubicBezTo>
                    <a:pt x="8" y="14"/>
                    <a:pt x="8" y="14"/>
                    <a:pt x="8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3" y="14"/>
                    <a:pt x="13" y="13"/>
                  </a:cubicBezTo>
                  <a:cubicBezTo>
                    <a:pt x="14" y="12"/>
                    <a:pt x="15" y="11"/>
                    <a:pt x="15" y="10"/>
                  </a:cubicBezTo>
                  <a:cubicBezTo>
                    <a:pt x="15" y="7"/>
                    <a:pt x="13" y="5"/>
                    <a:pt x="10" y="5"/>
                  </a:cubicBezTo>
                  <a:cubicBezTo>
                    <a:pt x="8" y="5"/>
                    <a:pt x="8" y="5"/>
                    <a:pt x="8" y="5"/>
                  </a:cubicBezTo>
                  <a:close/>
                  <a:moveTo>
                    <a:pt x="0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8" y="0"/>
                    <a:pt x="20" y="2"/>
                  </a:cubicBezTo>
                  <a:cubicBezTo>
                    <a:pt x="22" y="3"/>
                    <a:pt x="23" y="5"/>
                    <a:pt x="23" y="8"/>
                  </a:cubicBezTo>
                  <a:cubicBezTo>
                    <a:pt x="23" y="13"/>
                    <a:pt x="20" y="16"/>
                    <a:pt x="16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7" y="17"/>
                    <a:pt x="18" y="17"/>
                    <a:pt x="19" y="19"/>
                  </a:cubicBezTo>
                  <a:cubicBezTo>
                    <a:pt x="20" y="19"/>
                    <a:pt x="20" y="20"/>
                    <a:pt x="21" y="2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2"/>
                    <a:pt x="12" y="21"/>
                    <a:pt x="11" y="20"/>
                  </a:cubicBezTo>
                  <a:cubicBezTo>
                    <a:pt x="11" y="20"/>
                    <a:pt x="10" y="20"/>
                    <a:pt x="8" y="20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0" y="33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3758" name="Freeform 100"/>
            <p:cNvSpPr>
              <a:spLocks noChangeAspect="1"/>
            </p:cNvSpPr>
            <p:nvPr/>
          </p:nvSpPr>
          <p:spPr bwMode="auto">
            <a:xfrm>
              <a:off x="3884" y="1409"/>
              <a:ext cx="265" cy="98"/>
            </a:xfrm>
            <a:custGeom>
              <a:avLst/>
              <a:gdLst>
                <a:gd name="T0" fmla="*/ 573 w 162"/>
                <a:gd name="T1" fmla="*/ 1011 h 60"/>
                <a:gd name="T2" fmla="*/ 551 w 162"/>
                <a:gd name="T3" fmla="*/ 990 h 60"/>
                <a:gd name="T4" fmla="*/ 0 w 162"/>
                <a:gd name="T5" fmla="*/ 662 h 60"/>
                <a:gd name="T6" fmla="*/ 425 w 162"/>
                <a:gd name="T7" fmla="*/ 418 h 60"/>
                <a:gd name="T8" fmla="*/ 993 w 162"/>
                <a:gd name="T9" fmla="*/ 755 h 60"/>
                <a:gd name="T10" fmla="*/ 1418 w 162"/>
                <a:gd name="T11" fmla="*/ 720 h 60"/>
                <a:gd name="T12" fmla="*/ 2141 w 162"/>
                <a:gd name="T13" fmla="*/ 302 h 60"/>
                <a:gd name="T14" fmla="*/ 1348 w 162"/>
                <a:gd name="T15" fmla="*/ 302 h 60"/>
                <a:gd name="T16" fmla="*/ 1348 w 162"/>
                <a:gd name="T17" fmla="*/ 0 h 60"/>
                <a:gd name="T18" fmla="*/ 3098 w 162"/>
                <a:gd name="T19" fmla="*/ 0 h 60"/>
                <a:gd name="T20" fmla="*/ 3098 w 162"/>
                <a:gd name="T21" fmla="*/ 1011 h 60"/>
                <a:gd name="T22" fmla="*/ 2589 w 162"/>
                <a:gd name="T23" fmla="*/ 1011 h 60"/>
                <a:gd name="T24" fmla="*/ 2567 w 162"/>
                <a:gd name="T25" fmla="*/ 549 h 60"/>
                <a:gd name="T26" fmla="*/ 1860 w 162"/>
                <a:gd name="T27" fmla="*/ 969 h 60"/>
                <a:gd name="T28" fmla="*/ 1148 w 162"/>
                <a:gd name="T29" fmla="*/ 1137 h 60"/>
                <a:gd name="T30" fmla="*/ 573 w 162"/>
                <a:gd name="T31" fmla="*/ 1011 h 60"/>
                <a:gd name="T32" fmla="*/ 573 w 162"/>
                <a:gd name="T33" fmla="*/ 1011 h 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2"/>
                <a:gd name="T52" fmla="*/ 0 h 60"/>
                <a:gd name="T53" fmla="*/ 162 w 162"/>
                <a:gd name="T54" fmla="*/ 60 h 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2" h="60">
                  <a:moveTo>
                    <a:pt x="30" y="53"/>
                  </a:moveTo>
                  <a:cubicBezTo>
                    <a:pt x="30" y="53"/>
                    <a:pt x="29" y="52"/>
                    <a:pt x="29" y="52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58" y="43"/>
                    <a:pt x="66" y="42"/>
                    <a:pt x="74" y="38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53"/>
                    <a:pt x="162" y="53"/>
                    <a:pt x="162" y="53"/>
                  </a:cubicBezTo>
                  <a:cubicBezTo>
                    <a:pt x="135" y="53"/>
                    <a:pt x="135" y="53"/>
                    <a:pt x="135" y="53"/>
                  </a:cubicBezTo>
                  <a:cubicBezTo>
                    <a:pt x="134" y="29"/>
                    <a:pt x="134" y="29"/>
                    <a:pt x="134" y="2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83" y="59"/>
                    <a:pt x="69" y="60"/>
                    <a:pt x="60" y="60"/>
                  </a:cubicBezTo>
                  <a:cubicBezTo>
                    <a:pt x="44" y="60"/>
                    <a:pt x="33" y="54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3759" name="Freeform 101"/>
            <p:cNvSpPr>
              <a:spLocks noChangeAspect="1"/>
            </p:cNvSpPr>
            <p:nvPr/>
          </p:nvSpPr>
          <p:spPr bwMode="auto">
            <a:xfrm>
              <a:off x="3703" y="1406"/>
              <a:ext cx="171" cy="152"/>
            </a:xfrm>
            <a:custGeom>
              <a:avLst/>
              <a:gdLst>
                <a:gd name="T0" fmla="*/ 730 w 105"/>
                <a:gd name="T1" fmla="*/ 1528 h 93"/>
                <a:gd name="T2" fmla="*/ 1278 w 105"/>
                <a:gd name="T3" fmla="*/ 1200 h 93"/>
                <a:gd name="T4" fmla="*/ 1223 w 105"/>
                <a:gd name="T5" fmla="*/ 956 h 93"/>
                <a:gd name="T6" fmla="*/ 528 w 105"/>
                <a:gd name="T7" fmla="*/ 551 h 93"/>
                <a:gd name="T8" fmla="*/ 528 w 105"/>
                <a:gd name="T9" fmla="*/ 1012 h 93"/>
                <a:gd name="T10" fmla="*/ 0 w 105"/>
                <a:gd name="T11" fmla="*/ 1012 h 93"/>
                <a:gd name="T12" fmla="*/ 0 w 105"/>
                <a:gd name="T13" fmla="*/ 0 h 93"/>
                <a:gd name="T14" fmla="*/ 1717 w 105"/>
                <a:gd name="T15" fmla="*/ 0 h 93"/>
                <a:gd name="T16" fmla="*/ 1717 w 105"/>
                <a:gd name="T17" fmla="*/ 294 h 93"/>
                <a:gd name="T18" fmla="*/ 928 w 105"/>
                <a:gd name="T19" fmla="*/ 294 h 93"/>
                <a:gd name="T20" fmla="*/ 1637 w 105"/>
                <a:gd name="T21" fmla="*/ 700 h 93"/>
                <a:gd name="T22" fmla="*/ 1958 w 105"/>
                <a:gd name="T23" fmla="*/ 1106 h 93"/>
                <a:gd name="T24" fmla="*/ 1692 w 105"/>
                <a:gd name="T25" fmla="*/ 1450 h 93"/>
                <a:gd name="T26" fmla="*/ 1153 w 105"/>
                <a:gd name="T27" fmla="*/ 1768 h 93"/>
                <a:gd name="T28" fmla="*/ 730 w 105"/>
                <a:gd name="T29" fmla="*/ 1528 h 93"/>
                <a:gd name="T30" fmla="*/ 730 w 105"/>
                <a:gd name="T31" fmla="*/ 1528 h 9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3"/>
                <a:gd name="T50" fmla="*/ 105 w 105"/>
                <a:gd name="T51" fmla="*/ 93 h 9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3">
                  <a:moveTo>
                    <a:pt x="39" y="80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75" y="60"/>
                    <a:pt x="74" y="55"/>
                    <a:pt x="66" y="50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2" y="15"/>
                    <a:pt x="92" y="15"/>
                    <a:pt x="92" y="15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88" y="37"/>
                    <a:pt x="88" y="37"/>
                    <a:pt x="88" y="37"/>
                  </a:cubicBezTo>
                  <a:cubicBezTo>
                    <a:pt x="102" y="45"/>
                    <a:pt x="105" y="53"/>
                    <a:pt x="105" y="58"/>
                  </a:cubicBezTo>
                  <a:cubicBezTo>
                    <a:pt x="104" y="68"/>
                    <a:pt x="94" y="75"/>
                    <a:pt x="91" y="76"/>
                  </a:cubicBezTo>
                  <a:cubicBezTo>
                    <a:pt x="62" y="93"/>
                    <a:pt x="62" y="93"/>
                    <a:pt x="62" y="93"/>
                  </a:cubicBezTo>
                  <a:cubicBezTo>
                    <a:pt x="39" y="80"/>
                    <a:pt x="39" y="80"/>
                    <a:pt x="39" y="80"/>
                  </a:cubicBezTo>
                  <a:cubicBezTo>
                    <a:pt x="39" y="80"/>
                    <a:pt x="39" y="80"/>
                    <a:pt x="39" y="80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3760" name="Freeform 102"/>
            <p:cNvSpPr>
              <a:spLocks noChangeAspect="1"/>
            </p:cNvSpPr>
            <p:nvPr/>
          </p:nvSpPr>
          <p:spPr bwMode="auto">
            <a:xfrm>
              <a:off x="3698" y="1564"/>
              <a:ext cx="265" cy="98"/>
            </a:xfrm>
            <a:custGeom>
              <a:avLst/>
              <a:gdLst>
                <a:gd name="T0" fmla="*/ 2526 w 162"/>
                <a:gd name="T1" fmla="*/ 149 h 60"/>
                <a:gd name="T2" fmla="*/ 3098 w 162"/>
                <a:gd name="T3" fmla="*/ 475 h 60"/>
                <a:gd name="T4" fmla="*/ 2657 w 162"/>
                <a:gd name="T5" fmla="*/ 720 h 60"/>
                <a:gd name="T6" fmla="*/ 2084 w 162"/>
                <a:gd name="T7" fmla="*/ 397 h 60"/>
                <a:gd name="T8" fmla="*/ 1688 w 162"/>
                <a:gd name="T9" fmla="*/ 441 h 60"/>
                <a:gd name="T10" fmla="*/ 959 w 162"/>
                <a:gd name="T11" fmla="*/ 862 h 60"/>
                <a:gd name="T12" fmla="*/ 1755 w 162"/>
                <a:gd name="T13" fmla="*/ 862 h 60"/>
                <a:gd name="T14" fmla="*/ 1755 w 162"/>
                <a:gd name="T15" fmla="*/ 1137 h 60"/>
                <a:gd name="T16" fmla="*/ 0 w 162"/>
                <a:gd name="T17" fmla="*/ 1137 h 60"/>
                <a:gd name="T18" fmla="*/ 0 w 162"/>
                <a:gd name="T19" fmla="*/ 126 h 60"/>
                <a:gd name="T20" fmla="*/ 517 w 162"/>
                <a:gd name="T21" fmla="*/ 126 h 60"/>
                <a:gd name="T22" fmla="*/ 517 w 162"/>
                <a:gd name="T23" fmla="*/ 593 h 60"/>
                <a:gd name="T24" fmla="*/ 1238 w 162"/>
                <a:gd name="T25" fmla="*/ 185 h 60"/>
                <a:gd name="T26" fmla="*/ 1935 w 162"/>
                <a:gd name="T27" fmla="*/ 0 h 60"/>
                <a:gd name="T28" fmla="*/ 2526 w 162"/>
                <a:gd name="T29" fmla="*/ 149 h 60"/>
                <a:gd name="T30" fmla="*/ 2526 w 162"/>
                <a:gd name="T31" fmla="*/ 149 h 6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2"/>
                <a:gd name="T49" fmla="*/ 0 h 60"/>
                <a:gd name="T50" fmla="*/ 162 w 162"/>
                <a:gd name="T51" fmla="*/ 60 h 6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2" h="60">
                  <a:moveTo>
                    <a:pt x="132" y="8"/>
                  </a:moveTo>
                  <a:cubicBezTo>
                    <a:pt x="162" y="25"/>
                    <a:pt x="162" y="25"/>
                    <a:pt x="162" y="25"/>
                  </a:cubicBezTo>
                  <a:cubicBezTo>
                    <a:pt x="139" y="38"/>
                    <a:pt x="139" y="38"/>
                    <a:pt x="139" y="38"/>
                  </a:cubicBezTo>
                  <a:cubicBezTo>
                    <a:pt x="109" y="21"/>
                    <a:pt x="109" y="21"/>
                    <a:pt x="109" y="21"/>
                  </a:cubicBezTo>
                  <a:cubicBezTo>
                    <a:pt x="103" y="17"/>
                    <a:pt x="96" y="18"/>
                    <a:pt x="88" y="23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60"/>
                    <a:pt x="92" y="60"/>
                    <a:pt x="92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9" y="2"/>
                    <a:pt x="92" y="0"/>
                    <a:pt x="101" y="0"/>
                  </a:cubicBezTo>
                  <a:cubicBezTo>
                    <a:pt x="118" y="0"/>
                    <a:pt x="129" y="6"/>
                    <a:pt x="132" y="8"/>
                  </a:cubicBezTo>
                  <a:cubicBezTo>
                    <a:pt x="132" y="8"/>
                    <a:pt x="132" y="8"/>
                    <a:pt x="132" y="8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3761" name="Freeform 103"/>
            <p:cNvSpPr>
              <a:spLocks noChangeAspect="1"/>
            </p:cNvSpPr>
            <p:nvPr/>
          </p:nvSpPr>
          <p:spPr bwMode="auto">
            <a:xfrm>
              <a:off x="3972" y="1514"/>
              <a:ext cx="170" cy="153"/>
            </a:xfrm>
            <a:custGeom>
              <a:avLst/>
              <a:gdLst>
                <a:gd name="T0" fmla="*/ 1983 w 104"/>
                <a:gd name="T1" fmla="*/ 747 h 94"/>
                <a:gd name="T2" fmla="*/ 1983 w 104"/>
                <a:gd name="T3" fmla="*/ 1746 h 94"/>
                <a:gd name="T4" fmla="*/ 245 w 104"/>
                <a:gd name="T5" fmla="*/ 1746 h 94"/>
                <a:gd name="T6" fmla="*/ 235 w 104"/>
                <a:gd name="T7" fmla="*/ 1455 h 94"/>
                <a:gd name="T8" fmla="*/ 1027 w 104"/>
                <a:gd name="T9" fmla="*/ 1455 h 94"/>
                <a:gd name="T10" fmla="*/ 304 w 104"/>
                <a:gd name="T11" fmla="*/ 1038 h 94"/>
                <a:gd name="T12" fmla="*/ 0 w 104"/>
                <a:gd name="T13" fmla="*/ 651 h 94"/>
                <a:gd name="T14" fmla="*/ 245 w 104"/>
                <a:gd name="T15" fmla="*/ 324 h 94"/>
                <a:gd name="T16" fmla="*/ 812 w 104"/>
                <a:gd name="T17" fmla="*/ 0 h 94"/>
                <a:gd name="T18" fmla="*/ 1237 w 104"/>
                <a:gd name="T19" fmla="*/ 238 h 94"/>
                <a:gd name="T20" fmla="*/ 687 w 104"/>
                <a:gd name="T21" fmla="*/ 562 h 94"/>
                <a:gd name="T22" fmla="*/ 750 w 104"/>
                <a:gd name="T23" fmla="*/ 802 h 94"/>
                <a:gd name="T24" fmla="*/ 1473 w 104"/>
                <a:gd name="T25" fmla="*/ 1216 h 94"/>
                <a:gd name="T26" fmla="*/ 1473 w 104"/>
                <a:gd name="T27" fmla="*/ 747 h 94"/>
                <a:gd name="T28" fmla="*/ 1983 w 104"/>
                <a:gd name="T29" fmla="*/ 747 h 94"/>
                <a:gd name="T30" fmla="*/ 1983 w 104"/>
                <a:gd name="T31" fmla="*/ 747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"/>
                <a:gd name="T49" fmla="*/ 0 h 94"/>
                <a:gd name="T50" fmla="*/ 104 w 104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" h="94">
                  <a:moveTo>
                    <a:pt x="104" y="40"/>
                  </a:moveTo>
                  <a:cubicBezTo>
                    <a:pt x="104" y="94"/>
                    <a:pt x="104" y="94"/>
                    <a:pt x="104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2" y="78"/>
                    <a:pt x="12" y="78"/>
                    <a:pt x="12" y="78"/>
                  </a:cubicBezTo>
                  <a:cubicBezTo>
                    <a:pt x="54" y="78"/>
                    <a:pt x="54" y="78"/>
                    <a:pt x="54" y="78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3" y="48"/>
                    <a:pt x="0" y="40"/>
                    <a:pt x="0" y="35"/>
                  </a:cubicBezTo>
                  <a:cubicBezTo>
                    <a:pt x="0" y="25"/>
                    <a:pt x="11" y="18"/>
                    <a:pt x="13" y="1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0" y="34"/>
                    <a:pt x="31" y="38"/>
                    <a:pt x="39" y="43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104" y="40"/>
                    <a:pt x="104" y="40"/>
                    <a:pt x="104" y="40"/>
                  </a:cubicBezTo>
                  <a:cubicBezTo>
                    <a:pt x="104" y="40"/>
                    <a:pt x="104" y="40"/>
                    <a:pt x="104" y="40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3762" name="Freeform 104"/>
            <p:cNvSpPr>
              <a:spLocks noChangeAspect="1"/>
            </p:cNvSpPr>
            <p:nvPr/>
          </p:nvSpPr>
          <p:spPr bwMode="auto">
            <a:xfrm>
              <a:off x="3878" y="1402"/>
              <a:ext cx="264" cy="100"/>
            </a:xfrm>
            <a:custGeom>
              <a:avLst/>
              <a:gdLst>
                <a:gd name="T0" fmla="*/ 562 w 162"/>
                <a:gd name="T1" fmla="*/ 1033 h 61"/>
                <a:gd name="T2" fmla="*/ 562 w 162"/>
                <a:gd name="T3" fmla="*/ 1033 h 61"/>
                <a:gd name="T4" fmla="*/ 0 w 162"/>
                <a:gd name="T5" fmla="*/ 702 h 61"/>
                <a:gd name="T6" fmla="*/ 425 w 162"/>
                <a:gd name="T7" fmla="*/ 449 h 61"/>
                <a:gd name="T8" fmla="*/ 988 w 162"/>
                <a:gd name="T9" fmla="*/ 779 h 61"/>
                <a:gd name="T10" fmla="*/ 1388 w 162"/>
                <a:gd name="T11" fmla="*/ 736 h 61"/>
                <a:gd name="T12" fmla="*/ 2104 w 162"/>
                <a:gd name="T13" fmla="*/ 310 h 61"/>
                <a:gd name="T14" fmla="*/ 1312 w 162"/>
                <a:gd name="T15" fmla="*/ 310 h 61"/>
                <a:gd name="T16" fmla="*/ 1312 w 162"/>
                <a:gd name="T17" fmla="*/ 0 h 61"/>
                <a:gd name="T18" fmla="*/ 3033 w 162"/>
                <a:gd name="T19" fmla="*/ 0 h 61"/>
                <a:gd name="T20" fmla="*/ 3033 w 162"/>
                <a:gd name="T21" fmla="*/ 1054 h 61"/>
                <a:gd name="T22" fmla="*/ 2531 w 162"/>
                <a:gd name="T23" fmla="*/ 1054 h 61"/>
                <a:gd name="T24" fmla="*/ 2531 w 162"/>
                <a:gd name="T25" fmla="*/ 572 h 61"/>
                <a:gd name="T26" fmla="*/ 1814 w 162"/>
                <a:gd name="T27" fmla="*/ 995 h 61"/>
                <a:gd name="T28" fmla="*/ 1134 w 162"/>
                <a:gd name="T29" fmla="*/ 1185 h 61"/>
                <a:gd name="T30" fmla="*/ 562 w 162"/>
                <a:gd name="T31" fmla="*/ 1033 h 61"/>
                <a:gd name="T32" fmla="*/ 562 w 162"/>
                <a:gd name="T33" fmla="*/ 1033 h 6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2"/>
                <a:gd name="T52" fmla="*/ 0 h 61"/>
                <a:gd name="T53" fmla="*/ 162 w 162"/>
                <a:gd name="T54" fmla="*/ 61 h 6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2" h="61">
                  <a:moveTo>
                    <a:pt x="30" y="53"/>
                  </a:moveTo>
                  <a:cubicBezTo>
                    <a:pt x="30" y="53"/>
                    <a:pt x="30" y="53"/>
                    <a:pt x="30" y="53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53" y="40"/>
                    <a:pt x="53" y="40"/>
                    <a:pt x="53" y="40"/>
                  </a:cubicBezTo>
                  <a:cubicBezTo>
                    <a:pt x="59" y="43"/>
                    <a:pt x="66" y="43"/>
                    <a:pt x="74" y="38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54"/>
                    <a:pt x="162" y="54"/>
                    <a:pt x="162" y="54"/>
                  </a:cubicBezTo>
                  <a:cubicBezTo>
                    <a:pt x="135" y="54"/>
                    <a:pt x="135" y="54"/>
                    <a:pt x="135" y="54"/>
                  </a:cubicBezTo>
                  <a:cubicBezTo>
                    <a:pt x="135" y="29"/>
                    <a:pt x="135" y="29"/>
                    <a:pt x="135" y="2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83" y="59"/>
                    <a:pt x="70" y="61"/>
                    <a:pt x="61" y="61"/>
                  </a:cubicBezTo>
                  <a:cubicBezTo>
                    <a:pt x="44" y="60"/>
                    <a:pt x="33" y="55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3763" name="Freeform 105"/>
            <p:cNvSpPr>
              <a:spLocks noChangeAspect="1"/>
            </p:cNvSpPr>
            <p:nvPr/>
          </p:nvSpPr>
          <p:spPr bwMode="auto">
            <a:xfrm>
              <a:off x="3696" y="1399"/>
              <a:ext cx="172" cy="154"/>
            </a:xfrm>
            <a:custGeom>
              <a:avLst/>
              <a:gdLst>
                <a:gd name="T0" fmla="*/ 778 w 105"/>
                <a:gd name="T1" fmla="*/ 1569 h 94"/>
                <a:gd name="T2" fmla="*/ 1330 w 105"/>
                <a:gd name="T3" fmla="*/ 1219 h 94"/>
                <a:gd name="T4" fmla="*/ 1274 w 105"/>
                <a:gd name="T5" fmla="*/ 993 h 94"/>
                <a:gd name="T6" fmla="*/ 539 w 105"/>
                <a:gd name="T7" fmla="*/ 567 h 94"/>
                <a:gd name="T8" fmla="*/ 539 w 105"/>
                <a:gd name="T9" fmla="*/ 1027 h 94"/>
                <a:gd name="T10" fmla="*/ 21 w 105"/>
                <a:gd name="T11" fmla="*/ 1027 h 94"/>
                <a:gd name="T12" fmla="*/ 0 w 105"/>
                <a:gd name="T13" fmla="*/ 0 h 94"/>
                <a:gd name="T14" fmla="*/ 1779 w 105"/>
                <a:gd name="T15" fmla="*/ 0 h 94"/>
                <a:gd name="T16" fmla="*/ 1792 w 105"/>
                <a:gd name="T17" fmla="*/ 308 h 94"/>
                <a:gd name="T18" fmla="*/ 993 w 105"/>
                <a:gd name="T19" fmla="*/ 308 h 94"/>
                <a:gd name="T20" fmla="*/ 1723 w 105"/>
                <a:gd name="T21" fmla="*/ 736 h 94"/>
                <a:gd name="T22" fmla="*/ 2031 w 105"/>
                <a:gd name="T23" fmla="*/ 1144 h 94"/>
                <a:gd name="T24" fmla="*/ 1779 w 105"/>
                <a:gd name="T25" fmla="*/ 1481 h 94"/>
                <a:gd name="T26" fmla="*/ 1206 w 105"/>
                <a:gd name="T27" fmla="*/ 1817 h 94"/>
                <a:gd name="T28" fmla="*/ 778 w 105"/>
                <a:gd name="T29" fmla="*/ 1569 h 94"/>
                <a:gd name="T30" fmla="*/ 778 w 105"/>
                <a:gd name="T31" fmla="*/ 1569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4"/>
                <a:gd name="T50" fmla="*/ 105 w 105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4">
                  <a:moveTo>
                    <a:pt x="40" y="81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75" y="60"/>
                    <a:pt x="74" y="56"/>
                    <a:pt x="66" y="51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3" y="16"/>
                    <a:pt x="93" y="16"/>
                    <a:pt x="93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89" y="38"/>
                    <a:pt x="89" y="38"/>
                    <a:pt x="89" y="38"/>
                  </a:cubicBezTo>
                  <a:cubicBezTo>
                    <a:pt x="102" y="46"/>
                    <a:pt x="105" y="54"/>
                    <a:pt x="105" y="59"/>
                  </a:cubicBezTo>
                  <a:cubicBezTo>
                    <a:pt x="105" y="69"/>
                    <a:pt x="94" y="75"/>
                    <a:pt x="92" y="77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40" y="81"/>
                    <a:pt x="40" y="81"/>
                    <a:pt x="40" y="81"/>
                  </a:cubicBezTo>
                  <a:cubicBezTo>
                    <a:pt x="40" y="81"/>
                    <a:pt x="40" y="81"/>
                    <a:pt x="40" y="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3764" name="Freeform 106"/>
            <p:cNvSpPr>
              <a:spLocks noChangeAspect="1"/>
            </p:cNvSpPr>
            <p:nvPr/>
          </p:nvSpPr>
          <p:spPr bwMode="auto">
            <a:xfrm>
              <a:off x="3692" y="1558"/>
              <a:ext cx="264" cy="99"/>
            </a:xfrm>
            <a:custGeom>
              <a:avLst/>
              <a:gdLst>
                <a:gd name="T0" fmla="*/ 2467 w 162"/>
                <a:gd name="T1" fmla="*/ 144 h 61"/>
                <a:gd name="T2" fmla="*/ 3033 w 162"/>
                <a:gd name="T3" fmla="*/ 466 h 61"/>
                <a:gd name="T4" fmla="*/ 2624 w 162"/>
                <a:gd name="T5" fmla="*/ 701 h 61"/>
                <a:gd name="T6" fmla="*/ 2061 w 162"/>
                <a:gd name="T7" fmla="*/ 380 h 61"/>
                <a:gd name="T8" fmla="*/ 1644 w 162"/>
                <a:gd name="T9" fmla="*/ 414 h 61"/>
                <a:gd name="T10" fmla="*/ 929 w 162"/>
                <a:gd name="T11" fmla="*/ 821 h 61"/>
                <a:gd name="T12" fmla="*/ 1724 w 162"/>
                <a:gd name="T13" fmla="*/ 821 h 61"/>
                <a:gd name="T14" fmla="*/ 1724 w 162"/>
                <a:gd name="T15" fmla="*/ 1117 h 61"/>
                <a:gd name="T16" fmla="*/ 0 w 162"/>
                <a:gd name="T17" fmla="*/ 1117 h 61"/>
                <a:gd name="T18" fmla="*/ 0 w 162"/>
                <a:gd name="T19" fmla="*/ 123 h 61"/>
                <a:gd name="T20" fmla="*/ 507 w 162"/>
                <a:gd name="T21" fmla="*/ 123 h 61"/>
                <a:gd name="T22" fmla="*/ 528 w 162"/>
                <a:gd name="T23" fmla="*/ 583 h 61"/>
                <a:gd name="T24" fmla="*/ 1222 w 162"/>
                <a:gd name="T25" fmla="*/ 179 h 61"/>
                <a:gd name="T26" fmla="*/ 1897 w 162"/>
                <a:gd name="T27" fmla="*/ 0 h 61"/>
                <a:gd name="T28" fmla="*/ 2467 w 162"/>
                <a:gd name="T29" fmla="*/ 144 h 61"/>
                <a:gd name="T30" fmla="*/ 2467 w 162"/>
                <a:gd name="T31" fmla="*/ 144 h 6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2"/>
                <a:gd name="T49" fmla="*/ 0 h 61"/>
                <a:gd name="T50" fmla="*/ 162 w 162"/>
                <a:gd name="T51" fmla="*/ 61 h 6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2" h="61">
                  <a:moveTo>
                    <a:pt x="132" y="8"/>
                  </a:moveTo>
                  <a:cubicBezTo>
                    <a:pt x="162" y="25"/>
                    <a:pt x="162" y="25"/>
                    <a:pt x="162" y="25"/>
                  </a:cubicBezTo>
                  <a:cubicBezTo>
                    <a:pt x="140" y="38"/>
                    <a:pt x="140" y="38"/>
                    <a:pt x="140" y="38"/>
                  </a:cubicBezTo>
                  <a:cubicBezTo>
                    <a:pt x="110" y="21"/>
                    <a:pt x="110" y="21"/>
                    <a:pt x="110" y="21"/>
                  </a:cubicBezTo>
                  <a:cubicBezTo>
                    <a:pt x="104" y="18"/>
                    <a:pt x="96" y="18"/>
                    <a:pt x="88" y="23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61"/>
                    <a:pt x="92" y="61"/>
                    <a:pt x="92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9" y="2"/>
                    <a:pt x="93" y="0"/>
                    <a:pt x="101" y="0"/>
                  </a:cubicBezTo>
                  <a:cubicBezTo>
                    <a:pt x="118" y="1"/>
                    <a:pt x="130" y="7"/>
                    <a:pt x="132" y="8"/>
                  </a:cubicBezTo>
                  <a:cubicBezTo>
                    <a:pt x="132" y="8"/>
                    <a:pt x="132" y="8"/>
                    <a:pt x="132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3765" name="Freeform 107"/>
            <p:cNvSpPr>
              <a:spLocks noChangeAspect="1"/>
            </p:cNvSpPr>
            <p:nvPr/>
          </p:nvSpPr>
          <p:spPr bwMode="auto">
            <a:xfrm>
              <a:off x="3966" y="1507"/>
              <a:ext cx="171" cy="154"/>
            </a:xfrm>
            <a:custGeom>
              <a:avLst/>
              <a:gdLst>
                <a:gd name="T0" fmla="*/ 1958 w 105"/>
                <a:gd name="T1" fmla="*/ 791 h 94"/>
                <a:gd name="T2" fmla="*/ 1958 w 105"/>
                <a:gd name="T3" fmla="*/ 1817 h 94"/>
                <a:gd name="T4" fmla="*/ 239 w 105"/>
                <a:gd name="T5" fmla="*/ 1817 h 94"/>
                <a:gd name="T6" fmla="*/ 239 w 105"/>
                <a:gd name="T7" fmla="*/ 1514 h 94"/>
                <a:gd name="T8" fmla="*/ 1033 w 105"/>
                <a:gd name="T9" fmla="*/ 1514 h 94"/>
                <a:gd name="T10" fmla="*/ 324 w 105"/>
                <a:gd name="T11" fmla="*/ 1088 h 94"/>
                <a:gd name="T12" fmla="*/ 0 w 105"/>
                <a:gd name="T13" fmla="*/ 668 h 94"/>
                <a:gd name="T14" fmla="*/ 261 w 105"/>
                <a:gd name="T15" fmla="*/ 331 h 94"/>
                <a:gd name="T16" fmla="*/ 803 w 105"/>
                <a:gd name="T17" fmla="*/ 0 h 94"/>
                <a:gd name="T18" fmla="*/ 1223 w 105"/>
                <a:gd name="T19" fmla="*/ 247 h 94"/>
                <a:gd name="T20" fmla="*/ 674 w 105"/>
                <a:gd name="T21" fmla="*/ 606 h 94"/>
                <a:gd name="T22" fmla="*/ 730 w 105"/>
                <a:gd name="T23" fmla="*/ 827 h 94"/>
                <a:gd name="T24" fmla="*/ 1435 w 105"/>
                <a:gd name="T25" fmla="*/ 1253 h 94"/>
                <a:gd name="T26" fmla="*/ 1435 w 105"/>
                <a:gd name="T27" fmla="*/ 791 h 94"/>
                <a:gd name="T28" fmla="*/ 1958 w 105"/>
                <a:gd name="T29" fmla="*/ 791 h 94"/>
                <a:gd name="T30" fmla="*/ 1958 w 105"/>
                <a:gd name="T31" fmla="*/ 791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4"/>
                <a:gd name="T50" fmla="*/ 105 w 105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4">
                  <a:moveTo>
                    <a:pt x="105" y="41"/>
                  </a:moveTo>
                  <a:cubicBezTo>
                    <a:pt x="105" y="94"/>
                    <a:pt x="105" y="94"/>
                    <a:pt x="105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55" y="78"/>
                    <a:pt x="55" y="78"/>
                    <a:pt x="55" y="78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3" y="48"/>
                    <a:pt x="0" y="40"/>
                    <a:pt x="0" y="35"/>
                  </a:cubicBezTo>
                  <a:cubicBezTo>
                    <a:pt x="1" y="25"/>
                    <a:pt x="11" y="19"/>
                    <a:pt x="14" y="1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6" y="13"/>
                    <a:pt x="66" y="13"/>
                    <a:pt x="66" y="13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0" y="34"/>
                    <a:pt x="31" y="38"/>
                    <a:pt x="39" y="43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41"/>
                    <a:pt x="77" y="41"/>
                    <a:pt x="77" y="41"/>
                  </a:cubicBezTo>
                  <a:cubicBezTo>
                    <a:pt x="105" y="41"/>
                    <a:pt x="105" y="41"/>
                    <a:pt x="105" y="41"/>
                  </a:cubicBezTo>
                  <a:cubicBezTo>
                    <a:pt x="105" y="41"/>
                    <a:pt x="105" y="41"/>
                    <a:pt x="105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  <p:sp>
        <p:nvSpPr>
          <p:cNvPr id="23574" name="Line 108"/>
          <p:cNvSpPr>
            <a:spLocks noChangeShapeType="1"/>
          </p:cNvSpPr>
          <p:nvPr/>
        </p:nvSpPr>
        <p:spPr bwMode="auto">
          <a:xfrm flipH="1">
            <a:off x="1835150" y="2638425"/>
            <a:ext cx="1008063" cy="0"/>
          </a:xfrm>
          <a:prstGeom prst="line">
            <a:avLst/>
          </a:prstGeom>
          <a:noFill/>
          <a:ln w="25400">
            <a:solidFill>
              <a:srgbClr val="FF0000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575" name="Text Box 109"/>
          <p:cNvSpPr txBox="1">
            <a:spLocks noChangeArrowheads="1"/>
          </p:cNvSpPr>
          <p:nvPr/>
        </p:nvSpPr>
        <p:spPr bwMode="auto">
          <a:xfrm>
            <a:off x="1835150" y="3019425"/>
            <a:ext cx="10080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600"/>
              <a:t>Area 10</a:t>
            </a:r>
          </a:p>
        </p:txBody>
      </p:sp>
      <p:sp>
        <p:nvSpPr>
          <p:cNvPr id="23576" name="Oval 110"/>
          <p:cNvSpPr>
            <a:spLocks noChangeArrowheads="1"/>
          </p:cNvSpPr>
          <p:nvPr/>
        </p:nvSpPr>
        <p:spPr bwMode="auto">
          <a:xfrm>
            <a:off x="827088" y="3644900"/>
            <a:ext cx="3095625" cy="1009650"/>
          </a:xfrm>
          <a:prstGeom prst="ellipse">
            <a:avLst/>
          </a:prstGeom>
          <a:solidFill>
            <a:srgbClr val="FFFFCC"/>
          </a:solidFill>
          <a:ln w="31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23577" name="Text Box 111"/>
          <p:cNvSpPr txBox="1">
            <a:spLocks noChangeArrowheads="1"/>
          </p:cNvSpPr>
          <p:nvPr/>
        </p:nvSpPr>
        <p:spPr bwMode="auto">
          <a:xfrm>
            <a:off x="1141413" y="4462463"/>
            <a:ext cx="692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kumimoji="1" lang="en-US" altLang="zh-CN" sz="1600">
                <a:ea typeface="Arial Unicode MS" panose="020B0604020202020204" pitchFamily="34" charset="-122"/>
                <a:cs typeface="Arial Unicode MS" panose="020B0604020202020204" pitchFamily="34" charset="-122"/>
              </a:rPr>
              <a:t>L1/L2</a:t>
            </a:r>
          </a:p>
        </p:txBody>
      </p:sp>
      <p:sp>
        <p:nvSpPr>
          <p:cNvPr id="23578" name="Text Box 112"/>
          <p:cNvSpPr txBox="1">
            <a:spLocks noChangeArrowheads="1"/>
          </p:cNvSpPr>
          <p:nvPr/>
        </p:nvSpPr>
        <p:spPr bwMode="auto">
          <a:xfrm>
            <a:off x="2990850" y="4440238"/>
            <a:ext cx="692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kumimoji="1" lang="en-US" altLang="zh-CN" sz="1600"/>
              <a:t>L1/L2</a:t>
            </a:r>
          </a:p>
        </p:txBody>
      </p:sp>
      <p:sp>
        <p:nvSpPr>
          <p:cNvPr id="23579" name="Line 113"/>
          <p:cNvSpPr>
            <a:spLocks noChangeShapeType="1"/>
          </p:cNvSpPr>
          <p:nvPr/>
        </p:nvSpPr>
        <p:spPr bwMode="auto">
          <a:xfrm flipH="1">
            <a:off x="1473200" y="4151313"/>
            <a:ext cx="19446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23580" name="Group 114"/>
          <p:cNvGrpSpPr>
            <a:grpSpLocks noChangeAspect="1"/>
          </p:cNvGrpSpPr>
          <p:nvPr/>
        </p:nvGrpSpPr>
        <p:grpSpPr bwMode="auto">
          <a:xfrm>
            <a:off x="1112838" y="3863975"/>
            <a:ext cx="720725" cy="557213"/>
            <a:chOff x="3541" y="1317"/>
            <a:chExt cx="747" cy="546"/>
          </a:xfrm>
        </p:grpSpPr>
        <p:sp>
          <p:nvSpPr>
            <p:cNvPr id="23732" name="AutoShape 115"/>
            <p:cNvSpPr>
              <a:spLocks noChangeAspect="1" noChangeArrowheads="1" noTextEdit="1"/>
            </p:cNvSpPr>
            <p:nvPr/>
          </p:nvSpPr>
          <p:spPr bwMode="auto">
            <a:xfrm>
              <a:off x="3574" y="1337"/>
              <a:ext cx="681" cy="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733" name="Freeform 116"/>
            <p:cNvSpPr>
              <a:spLocks noChangeAspect="1"/>
            </p:cNvSpPr>
            <p:nvPr/>
          </p:nvSpPr>
          <p:spPr bwMode="auto">
            <a:xfrm>
              <a:off x="3574" y="1525"/>
              <a:ext cx="679" cy="338"/>
            </a:xfrm>
            <a:custGeom>
              <a:avLst/>
              <a:gdLst>
                <a:gd name="T0" fmla="*/ 6726 w 416"/>
                <a:gd name="T1" fmla="*/ 1594 h 207"/>
                <a:gd name="T2" fmla="*/ 1170 w 416"/>
                <a:gd name="T3" fmla="*/ 1594 h 207"/>
                <a:gd name="T4" fmla="*/ 21 w 416"/>
                <a:gd name="T5" fmla="*/ 21 h 207"/>
                <a:gd name="T6" fmla="*/ 0 w 416"/>
                <a:gd name="T7" fmla="*/ 21 h 207"/>
                <a:gd name="T8" fmla="*/ 0 w 416"/>
                <a:gd name="T9" fmla="*/ 1520 h 207"/>
                <a:gd name="T10" fmla="*/ 21 w 416"/>
                <a:gd name="T11" fmla="*/ 1520 h 207"/>
                <a:gd name="T12" fmla="*/ 1170 w 416"/>
                <a:gd name="T13" fmla="*/ 3029 h 207"/>
                <a:gd name="T14" fmla="*/ 6726 w 416"/>
                <a:gd name="T15" fmla="*/ 3029 h 207"/>
                <a:gd name="T16" fmla="*/ 7862 w 416"/>
                <a:gd name="T17" fmla="*/ 1520 h 207"/>
                <a:gd name="T18" fmla="*/ 7862 w 416"/>
                <a:gd name="T19" fmla="*/ 1520 h 207"/>
                <a:gd name="T20" fmla="*/ 7862 w 416"/>
                <a:gd name="T21" fmla="*/ 0 h 207"/>
                <a:gd name="T22" fmla="*/ 6726 w 416"/>
                <a:gd name="T23" fmla="*/ 1594 h 20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16"/>
                <a:gd name="T37" fmla="*/ 0 h 207"/>
                <a:gd name="T38" fmla="*/ 416 w 416"/>
                <a:gd name="T39" fmla="*/ 207 h 20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16" h="207">
                  <a:moveTo>
                    <a:pt x="356" y="84"/>
                  </a:moveTo>
                  <a:cubicBezTo>
                    <a:pt x="275" y="131"/>
                    <a:pt x="143" y="131"/>
                    <a:pt x="62" y="84"/>
                  </a:cubicBezTo>
                  <a:cubicBezTo>
                    <a:pt x="18" y="59"/>
                    <a:pt x="1" y="33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3" y="109"/>
                    <a:pt x="23" y="138"/>
                    <a:pt x="62" y="160"/>
                  </a:cubicBezTo>
                  <a:cubicBezTo>
                    <a:pt x="143" y="207"/>
                    <a:pt x="275" y="207"/>
                    <a:pt x="356" y="160"/>
                  </a:cubicBezTo>
                  <a:cubicBezTo>
                    <a:pt x="394" y="138"/>
                    <a:pt x="414" y="109"/>
                    <a:pt x="416" y="80"/>
                  </a:cubicBezTo>
                  <a:cubicBezTo>
                    <a:pt x="416" y="80"/>
                    <a:pt x="416" y="80"/>
                    <a:pt x="416" y="80"/>
                  </a:cubicBezTo>
                  <a:cubicBezTo>
                    <a:pt x="416" y="0"/>
                    <a:pt x="416" y="0"/>
                    <a:pt x="416" y="0"/>
                  </a:cubicBezTo>
                  <a:cubicBezTo>
                    <a:pt x="416" y="31"/>
                    <a:pt x="396" y="61"/>
                    <a:pt x="356" y="84"/>
                  </a:cubicBezTo>
                  <a:close/>
                </a:path>
              </a:pathLst>
            </a:custGeom>
            <a:solidFill>
              <a:srgbClr val="113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3734" name="Freeform 117"/>
            <p:cNvSpPr>
              <a:spLocks noChangeAspect="1"/>
            </p:cNvSpPr>
            <p:nvPr/>
          </p:nvSpPr>
          <p:spPr bwMode="auto">
            <a:xfrm>
              <a:off x="3541" y="1317"/>
              <a:ext cx="747" cy="432"/>
            </a:xfrm>
            <a:custGeom>
              <a:avLst/>
              <a:gdLst>
                <a:gd name="T0" fmla="*/ 7153 w 457"/>
                <a:gd name="T1" fmla="*/ 902 h 264"/>
                <a:gd name="T2" fmla="*/ 7176 w 457"/>
                <a:gd name="T3" fmla="*/ 4166 h 264"/>
                <a:gd name="T4" fmla="*/ 1563 w 457"/>
                <a:gd name="T5" fmla="*/ 4166 h 264"/>
                <a:gd name="T6" fmla="*/ 1541 w 457"/>
                <a:gd name="T7" fmla="*/ 902 h 264"/>
                <a:gd name="T8" fmla="*/ 7153 w 457"/>
                <a:gd name="T9" fmla="*/ 902 h 2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7"/>
                <a:gd name="T16" fmla="*/ 0 h 264"/>
                <a:gd name="T17" fmla="*/ 457 w 457"/>
                <a:gd name="T18" fmla="*/ 264 h 2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7" h="264">
                  <a:moveTo>
                    <a:pt x="375" y="47"/>
                  </a:moveTo>
                  <a:cubicBezTo>
                    <a:pt x="456" y="94"/>
                    <a:pt x="457" y="170"/>
                    <a:pt x="376" y="217"/>
                  </a:cubicBezTo>
                  <a:cubicBezTo>
                    <a:pt x="295" y="264"/>
                    <a:pt x="163" y="264"/>
                    <a:pt x="82" y="217"/>
                  </a:cubicBezTo>
                  <a:cubicBezTo>
                    <a:pt x="0" y="170"/>
                    <a:pt x="0" y="94"/>
                    <a:pt x="81" y="47"/>
                  </a:cubicBezTo>
                  <a:cubicBezTo>
                    <a:pt x="162" y="0"/>
                    <a:pt x="293" y="0"/>
                    <a:pt x="375" y="47"/>
                  </a:cubicBezTo>
                </a:path>
              </a:pathLst>
            </a:custGeom>
            <a:solidFill>
              <a:srgbClr val="4A6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3735" name="Freeform 118"/>
            <p:cNvSpPr>
              <a:spLocks noChangeAspect="1" noEditPoints="1"/>
            </p:cNvSpPr>
            <p:nvPr/>
          </p:nvSpPr>
          <p:spPr bwMode="auto">
            <a:xfrm>
              <a:off x="3788" y="1751"/>
              <a:ext cx="39" cy="53"/>
            </a:xfrm>
            <a:custGeom>
              <a:avLst/>
              <a:gdLst>
                <a:gd name="T0" fmla="*/ 124 w 24"/>
                <a:gd name="T1" fmla="*/ 88 h 33"/>
                <a:gd name="T2" fmla="*/ 124 w 24"/>
                <a:gd name="T3" fmla="*/ 233 h 33"/>
                <a:gd name="T4" fmla="*/ 180 w 24"/>
                <a:gd name="T5" fmla="*/ 233 h 33"/>
                <a:gd name="T6" fmla="*/ 236 w 24"/>
                <a:gd name="T7" fmla="*/ 226 h 33"/>
                <a:gd name="T8" fmla="*/ 257 w 24"/>
                <a:gd name="T9" fmla="*/ 173 h 33"/>
                <a:gd name="T10" fmla="*/ 180 w 24"/>
                <a:gd name="T11" fmla="*/ 88 h 33"/>
                <a:gd name="T12" fmla="*/ 124 w 24"/>
                <a:gd name="T13" fmla="*/ 88 h 33"/>
                <a:gd name="T14" fmla="*/ 0 w 24"/>
                <a:gd name="T15" fmla="*/ 567 h 33"/>
                <a:gd name="T16" fmla="*/ 0 w 24"/>
                <a:gd name="T17" fmla="*/ 0 h 33"/>
                <a:gd name="T18" fmla="*/ 232 w 24"/>
                <a:gd name="T19" fmla="*/ 0 h 33"/>
                <a:gd name="T20" fmla="*/ 349 w 24"/>
                <a:gd name="T21" fmla="*/ 34 h 33"/>
                <a:gd name="T22" fmla="*/ 413 w 24"/>
                <a:gd name="T23" fmla="*/ 141 h 33"/>
                <a:gd name="T24" fmla="*/ 270 w 24"/>
                <a:gd name="T25" fmla="*/ 286 h 33"/>
                <a:gd name="T26" fmla="*/ 270 w 24"/>
                <a:gd name="T27" fmla="*/ 286 h 33"/>
                <a:gd name="T28" fmla="*/ 349 w 24"/>
                <a:gd name="T29" fmla="*/ 331 h 33"/>
                <a:gd name="T30" fmla="*/ 377 w 24"/>
                <a:gd name="T31" fmla="*/ 374 h 33"/>
                <a:gd name="T32" fmla="*/ 439 w 24"/>
                <a:gd name="T33" fmla="*/ 567 h 33"/>
                <a:gd name="T34" fmla="*/ 270 w 24"/>
                <a:gd name="T35" fmla="*/ 567 h 33"/>
                <a:gd name="T36" fmla="*/ 236 w 24"/>
                <a:gd name="T37" fmla="*/ 418 h 33"/>
                <a:gd name="T38" fmla="*/ 201 w 24"/>
                <a:gd name="T39" fmla="*/ 340 h 33"/>
                <a:gd name="T40" fmla="*/ 124 w 24"/>
                <a:gd name="T41" fmla="*/ 340 h 33"/>
                <a:gd name="T42" fmla="*/ 124 w 24"/>
                <a:gd name="T43" fmla="*/ 567 h 33"/>
                <a:gd name="T44" fmla="*/ 0 w 24"/>
                <a:gd name="T45" fmla="*/ 567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"/>
                <a:gd name="T70" fmla="*/ 0 h 33"/>
                <a:gd name="T71" fmla="*/ 24 w 24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" h="33">
                  <a:moveTo>
                    <a:pt x="7" y="5"/>
                  </a:moveTo>
                  <a:cubicBezTo>
                    <a:pt x="7" y="14"/>
                    <a:pt x="7" y="14"/>
                    <a:pt x="7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2" y="14"/>
                    <a:pt x="13" y="13"/>
                  </a:cubicBezTo>
                  <a:cubicBezTo>
                    <a:pt x="14" y="12"/>
                    <a:pt x="14" y="11"/>
                    <a:pt x="14" y="10"/>
                  </a:cubicBezTo>
                  <a:cubicBezTo>
                    <a:pt x="14" y="7"/>
                    <a:pt x="13" y="5"/>
                    <a:pt x="10" y="5"/>
                  </a:cubicBezTo>
                  <a:cubicBezTo>
                    <a:pt x="7" y="5"/>
                    <a:pt x="7" y="5"/>
                    <a:pt x="7" y="5"/>
                  </a:cubicBezTo>
                  <a:close/>
                  <a:moveTo>
                    <a:pt x="0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7" y="0"/>
                    <a:pt x="19" y="2"/>
                  </a:cubicBezTo>
                  <a:cubicBezTo>
                    <a:pt x="21" y="3"/>
                    <a:pt x="22" y="5"/>
                    <a:pt x="22" y="8"/>
                  </a:cubicBezTo>
                  <a:cubicBezTo>
                    <a:pt x="22" y="13"/>
                    <a:pt x="20" y="16"/>
                    <a:pt x="15" y="17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7" y="17"/>
                    <a:pt x="18" y="17"/>
                    <a:pt x="19" y="19"/>
                  </a:cubicBezTo>
                  <a:cubicBezTo>
                    <a:pt x="19" y="19"/>
                    <a:pt x="20" y="20"/>
                    <a:pt x="20" y="2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2" y="22"/>
                    <a:pt x="11" y="21"/>
                    <a:pt x="11" y="20"/>
                  </a:cubicBezTo>
                  <a:cubicBezTo>
                    <a:pt x="10" y="20"/>
                    <a:pt x="9" y="20"/>
                    <a:pt x="7" y="20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0" y="33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3736" name="Freeform 119"/>
            <p:cNvSpPr>
              <a:spLocks noChangeAspect="1" noEditPoints="1"/>
            </p:cNvSpPr>
            <p:nvPr/>
          </p:nvSpPr>
          <p:spPr bwMode="auto">
            <a:xfrm>
              <a:off x="3832" y="1749"/>
              <a:ext cx="47" cy="57"/>
            </a:xfrm>
            <a:custGeom>
              <a:avLst/>
              <a:gdLst>
                <a:gd name="T0" fmla="*/ 144 w 29"/>
                <a:gd name="T1" fmla="*/ 324 h 35"/>
                <a:gd name="T2" fmla="*/ 254 w 29"/>
                <a:gd name="T3" fmla="*/ 541 h 35"/>
                <a:gd name="T4" fmla="*/ 357 w 29"/>
                <a:gd name="T5" fmla="*/ 324 h 35"/>
                <a:gd name="T6" fmla="*/ 254 w 29"/>
                <a:gd name="T7" fmla="*/ 111 h 35"/>
                <a:gd name="T8" fmla="*/ 144 w 29"/>
                <a:gd name="T9" fmla="*/ 324 h 35"/>
                <a:gd name="T10" fmla="*/ 0 w 29"/>
                <a:gd name="T11" fmla="*/ 324 h 35"/>
                <a:gd name="T12" fmla="*/ 55 w 29"/>
                <a:gd name="T13" fmla="*/ 90 h 35"/>
                <a:gd name="T14" fmla="*/ 254 w 29"/>
                <a:gd name="T15" fmla="*/ 0 h 35"/>
                <a:gd name="T16" fmla="*/ 454 w 29"/>
                <a:gd name="T17" fmla="*/ 90 h 35"/>
                <a:gd name="T18" fmla="*/ 523 w 29"/>
                <a:gd name="T19" fmla="*/ 324 h 35"/>
                <a:gd name="T20" fmla="*/ 454 w 29"/>
                <a:gd name="T21" fmla="*/ 562 h 35"/>
                <a:gd name="T22" fmla="*/ 254 w 29"/>
                <a:gd name="T23" fmla="*/ 653 h 35"/>
                <a:gd name="T24" fmla="*/ 55 w 29"/>
                <a:gd name="T25" fmla="*/ 541 h 35"/>
                <a:gd name="T26" fmla="*/ 0 w 29"/>
                <a:gd name="T27" fmla="*/ 324 h 3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9"/>
                <a:gd name="T43" fmla="*/ 0 h 35"/>
                <a:gd name="T44" fmla="*/ 29 w 29"/>
                <a:gd name="T45" fmla="*/ 35 h 3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9" h="35">
                  <a:moveTo>
                    <a:pt x="8" y="17"/>
                  </a:moveTo>
                  <a:cubicBezTo>
                    <a:pt x="8" y="25"/>
                    <a:pt x="10" y="29"/>
                    <a:pt x="14" y="29"/>
                  </a:cubicBezTo>
                  <a:cubicBezTo>
                    <a:pt x="18" y="29"/>
                    <a:pt x="20" y="25"/>
                    <a:pt x="20" y="17"/>
                  </a:cubicBezTo>
                  <a:cubicBezTo>
                    <a:pt x="20" y="10"/>
                    <a:pt x="18" y="6"/>
                    <a:pt x="14" y="6"/>
                  </a:cubicBezTo>
                  <a:cubicBezTo>
                    <a:pt x="10" y="6"/>
                    <a:pt x="8" y="10"/>
                    <a:pt x="8" y="17"/>
                  </a:cubicBezTo>
                  <a:close/>
                  <a:moveTo>
                    <a:pt x="0" y="17"/>
                  </a:moveTo>
                  <a:cubicBezTo>
                    <a:pt x="0" y="12"/>
                    <a:pt x="1" y="8"/>
                    <a:pt x="3" y="5"/>
                  </a:cubicBezTo>
                  <a:cubicBezTo>
                    <a:pt x="6" y="2"/>
                    <a:pt x="10" y="0"/>
                    <a:pt x="14" y="0"/>
                  </a:cubicBezTo>
                  <a:cubicBezTo>
                    <a:pt x="19" y="0"/>
                    <a:pt x="23" y="2"/>
                    <a:pt x="25" y="5"/>
                  </a:cubicBezTo>
                  <a:cubicBezTo>
                    <a:pt x="27" y="8"/>
                    <a:pt x="29" y="12"/>
                    <a:pt x="29" y="17"/>
                  </a:cubicBezTo>
                  <a:cubicBezTo>
                    <a:pt x="29" y="22"/>
                    <a:pt x="27" y="26"/>
                    <a:pt x="25" y="30"/>
                  </a:cubicBezTo>
                  <a:cubicBezTo>
                    <a:pt x="23" y="33"/>
                    <a:pt x="19" y="35"/>
                    <a:pt x="14" y="35"/>
                  </a:cubicBezTo>
                  <a:cubicBezTo>
                    <a:pt x="10" y="35"/>
                    <a:pt x="6" y="33"/>
                    <a:pt x="3" y="29"/>
                  </a:cubicBezTo>
                  <a:cubicBezTo>
                    <a:pt x="1" y="26"/>
                    <a:pt x="0" y="22"/>
                    <a:pt x="0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3737" name="Freeform 120"/>
            <p:cNvSpPr>
              <a:spLocks noChangeAspect="1"/>
            </p:cNvSpPr>
            <p:nvPr/>
          </p:nvSpPr>
          <p:spPr bwMode="auto">
            <a:xfrm>
              <a:off x="3888" y="1751"/>
              <a:ext cx="39" cy="55"/>
            </a:xfrm>
            <a:custGeom>
              <a:avLst/>
              <a:gdLst>
                <a:gd name="T0" fmla="*/ 0 w 24"/>
                <a:gd name="T1" fmla="*/ 377 h 34"/>
                <a:gd name="T2" fmla="*/ 0 w 24"/>
                <a:gd name="T3" fmla="*/ 0 h 34"/>
                <a:gd name="T4" fmla="*/ 124 w 24"/>
                <a:gd name="T5" fmla="*/ 0 h 34"/>
                <a:gd name="T6" fmla="*/ 124 w 24"/>
                <a:gd name="T7" fmla="*/ 398 h 34"/>
                <a:gd name="T8" fmla="*/ 232 w 24"/>
                <a:gd name="T9" fmla="*/ 500 h 34"/>
                <a:gd name="T10" fmla="*/ 293 w 24"/>
                <a:gd name="T11" fmla="*/ 398 h 34"/>
                <a:gd name="T12" fmla="*/ 293 w 24"/>
                <a:gd name="T13" fmla="*/ 0 h 34"/>
                <a:gd name="T14" fmla="*/ 439 w 24"/>
                <a:gd name="T15" fmla="*/ 0 h 34"/>
                <a:gd name="T16" fmla="*/ 439 w 24"/>
                <a:gd name="T17" fmla="*/ 377 h 34"/>
                <a:gd name="T18" fmla="*/ 383 w 24"/>
                <a:gd name="T19" fmla="*/ 542 h 34"/>
                <a:gd name="T20" fmla="*/ 232 w 24"/>
                <a:gd name="T21" fmla="*/ 610 h 34"/>
                <a:gd name="T22" fmla="*/ 55 w 24"/>
                <a:gd name="T23" fmla="*/ 542 h 34"/>
                <a:gd name="T24" fmla="*/ 0 w 24"/>
                <a:gd name="T25" fmla="*/ 377 h 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"/>
                <a:gd name="T40" fmla="*/ 0 h 34"/>
                <a:gd name="T41" fmla="*/ 24 w 24"/>
                <a:gd name="T42" fmla="*/ 34 h 3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" h="34">
                  <a:moveTo>
                    <a:pt x="0" y="2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6"/>
                    <a:pt x="9" y="28"/>
                    <a:pt x="12" y="28"/>
                  </a:cubicBezTo>
                  <a:cubicBezTo>
                    <a:pt x="15" y="28"/>
                    <a:pt x="16" y="26"/>
                    <a:pt x="16" y="22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5"/>
                    <a:pt x="23" y="28"/>
                    <a:pt x="21" y="30"/>
                  </a:cubicBezTo>
                  <a:cubicBezTo>
                    <a:pt x="19" y="33"/>
                    <a:pt x="16" y="34"/>
                    <a:pt x="12" y="34"/>
                  </a:cubicBezTo>
                  <a:cubicBezTo>
                    <a:pt x="8" y="34"/>
                    <a:pt x="5" y="33"/>
                    <a:pt x="3" y="30"/>
                  </a:cubicBezTo>
                  <a:cubicBezTo>
                    <a:pt x="1" y="28"/>
                    <a:pt x="0" y="25"/>
                    <a:pt x="0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3738" name="Freeform 121"/>
            <p:cNvSpPr>
              <a:spLocks noChangeAspect="1"/>
            </p:cNvSpPr>
            <p:nvPr/>
          </p:nvSpPr>
          <p:spPr bwMode="auto">
            <a:xfrm>
              <a:off x="3933" y="1751"/>
              <a:ext cx="36" cy="53"/>
            </a:xfrm>
            <a:custGeom>
              <a:avLst/>
              <a:gdLst>
                <a:gd name="T0" fmla="*/ 12 w 36"/>
                <a:gd name="T1" fmla="*/ 53 h 53"/>
                <a:gd name="T2" fmla="*/ 12 w 36"/>
                <a:gd name="T3" fmla="*/ 9 h 53"/>
                <a:gd name="T4" fmla="*/ 0 w 36"/>
                <a:gd name="T5" fmla="*/ 9 h 53"/>
                <a:gd name="T6" fmla="*/ 0 w 36"/>
                <a:gd name="T7" fmla="*/ 0 h 53"/>
                <a:gd name="T8" fmla="*/ 36 w 36"/>
                <a:gd name="T9" fmla="*/ 0 h 53"/>
                <a:gd name="T10" fmla="*/ 36 w 36"/>
                <a:gd name="T11" fmla="*/ 9 h 53"/>
                <a:gd name="T12" fmla="*/ 25 w 36"/>
                <a:gd name="T13" fmla="*/ 9 h 53"/>
                <a:gd name="T14" fmla="*/ 25 w 36"/>
                <a:gd name="T15" fmla="*/ 53 h 53"/>
                <a:gd name="T16" fmla="*/ 12 w 36"/>
                <a:gd name="T17" fmla="*/ 53 h 53"/>
                <a:gd name="T18" fmla="*/ 12 w 36"/>
                <a:gd name="T19" fmla="*/ 53 h 5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6"/>
                <a:gd name="T31" fmla="*/ 0 h 53"/>
                <a:gd name="T32" fmla="*/ 36 w 36"/>
                <a:gd name="T33" fmla="*/ 53 h 5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6" h="53">
                  <a:moveTo>
                    <a:pt x="12" y="53"/>
                  </a:moveTo>
                  <a:lnTo>
                    <a:pt x="12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9"/>
                  </a:lnTo>
                  <a:lnTo>
                    <a:pt x="25" y="9"/>
                  </a:lnTo>
                  <a:lnTo>
                    <a:pt x="25" y="53"/>
                  </a:lnTo>
                  <a:lnTo>
                    <a:pt x="12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3739" name="Freeform 122"/>
            <p:cNvSpPr>
              <a:spLocks noChangeAspect="1"/>
            </p:cNvSpPr>
            <p:nvPr/>
          </p:nvSpPr>
          <p:spPr bwMode="auto">
            <a:xfrm>
              <a:off x="3976" y="1751"/>
              <a:ext cx="32" cy="53"/>
            </a:xfrm>
            <a:custGeom>
              <a:avLst/>
              <a:gdLst>
                <a:gd name="T0" fmla="*/ 0 w 32"/>
                <a:gd name="T1" fmla="*/ 53 h 53"/>
                <a:gd name="T2" fmla="*/ 0 w 32"/>
                <a:gd name="T3" fmla="*/ 0 h 53"/>
                <a:gd name="T4" fmla="*/ 32 w 32"/>
                <a:gd name="T5" fmla="*/ 0 h 53"/>
                <a:gd name="T6" fmla="*/ 32 w 32"/>
                <a:gd name="T7" fmla="*/ 9 h 53"/>
                <a:gd name="T8" fmla="*/ 13 w 32"/>
                <a:gd name="T9" fmla="*/ 9 h 53"/>
                <a:gd name="T10" fmla="*/ 13 w 32"/>
                <a:gd name="T11" fmla="*/ 21 h 53"/>
                <a:gd name="T12" fmla="*/ 31 w 32"/>
                <a:gd name="T13" fmla="*/ 21 h 53"/>
                <a:gd name="T14" fmla="*/ 31 w 32"/>
                <a:gd name="T15" fmla="*/ 31 h 53"/>
                <a:gd name="T16" fmla="*/ 13 w 32"/>
                <a:gd name="T17" fmla="*/ 31 h 53"/>
                <a:gd name="T18" fmla="*/ 13 w 32"/>
                <a:gd name="T19" fmla="*/ 44 h 53"/>
                <a:gd name="T20" fmla="*/ 32 w 32"/>
                <a:gd name="T21" fmla="*/ 44 h 53"/>
                <a:gd name="T22" fmla="*/ 32 w 32"/>
                <a:gd name="T23" fmla="*/ 53 h 53"/>
                <a:gd name="T24" fmla="*/ 0 w 32"/>
                <a:gd name="T25" fmla="*/ 53 h 53"/>
                <a:gd name="T26" fmla="*/ 0 w 32"/>
                <a:gd name="T27" fmla="*/ 53 h 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2"/>
                <a:gd name="T43" fmla="*/ 0 h 53"/>
                <a:gd name="T44" fmla="*/ 32 w 32"/>
                <a:gd name="T45" fmla="*/ 53 h 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2" h="53">
                  <a:moveTo>
                    <a:pt x="0" y="53"/>
                  </a:moveTo>
                  <a:lnTo>
                    <a:pt x="0" y="0"/>
                  </a:lnTo>
                  <a:lnTo>
                    <a:pt x="32" y="0"/>
                  </a:lnTo>
                  <a:lnTo>
                    <a:pt x="32" y="9"/>
                  </a:lnTo>
                  <a:lnTo>
                    <a:pt x="13" y="9"/>
                  </a:lnTo>
                  <a:lnTo>
                    <a:pt x="13" y="21"/>
                  </a:lnTo>
                  <a:lnTo>
                    <a:pt x="31" y="21"/>
                  </a:lnTo>
                  <a:lnTo>
                    <a:pt x="31" y="31"/>
                  </a:lnTo>
                  <a:lnTo>
                    <a:pt x="13" y="31"/>
                  </a:lnTo>
                  <a:lnTo>
                    <a:pt x="13" y="44"/>
                  </a:lnTo>
                  <a:lnTo>
                    <a:pt x="32" y="44"/>
                  </a:lnTo>
                  <a:lnTo>
                    <a:pt x="32" y="5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3740" name="Freeform 123"/>
            <p:cNvSpPr>
              <a:spLocks noChangeAspect="1" noEditPoints="1"/>
            </p:cNvSpPr>
            <p:nvPr/>
          </p:nvSpPr>
          <p:spPr bwMode="auto">
            <a:xfrm>
              <a:off x="4017" y="1751"/>
              <a:ext cx="39" cy="53"/>
            </a:xfrm>
            <a:custGeom>
              <a:avLst/>
              <a:gdLst>
                <a:gd name="T0" fmla="*/ 145 w 24"/>
                <a:gd name="T1" fmla="*/ 88 h 33"/>
                <a:gd name="T2" fmla="*/ 145 w 24"/>
                <a:gd name="T3" fmla="*/ 233 h 33"/>
                <a:gd name="T4" fmla="*/ 180 w 24"/>
                <a:gd name="T5" fmla="*/ 233 h 33"/>
                <a:gd name="T6" fmla="*/ 236 w 24"/>
                <a:gd name="T7" fmla="*/ 226 h 33"/>
                <a:gd name="T8" fmla="*/ 270 w 24"/>
                <a:gd name="T9" fmla="*/ 173 h 33"/>
                <a:gd name="T10" fmla="*/ 180 w 24"/>
                <a:gd name="T11" fmla="*/ 88 h 33"/>
                <a:gd name="T12" fmla="*/ 145 w 24"/>
                <a:gd name="T13" fmla="*/ 88 h 33"/>
                <a:gd name="T14" fmla="*/ 0 w 24"/>
                <a:gd name="T15" fmla="*/ 567 h 33"/>
                <a:gd name="T16" fmla="*/ 0 w 24"/>
                <a:gd name="T17" fmla="*/ 0 h 33"/>
                <a:gd name="T18" fmla="*/ 232 w 24"/>
                <a:gd name="T19" fmla="*/ 0 h 33"/>
                <a:gd name="T20" fmla="*/ 377 w 24"/>
                <a:gd name="T21" fmla="*/ 34 h 33"/>
                <a:gd name="T22" fmla="*/ 418 w 24"/>
                <a:gd name="T23" fmla="*/ 141 h 33"/>
                <a:gd name="T24" fmla="*/ 293 w 24"/>
                <a:gd name="T25" fmla="*/ 286 h 33"/>
                <a:gd name="T26" fmla="*/ 293 w 24"/>
                <a:gd name="T27" fmla="*/ 286 h 33"/>
                <a:gd name="T28" fmla="*/ 349 w 24"/>
                <a:gd name="T29" fmla="*/ 331 h 33"/>
                <a:gd name="T30" fmla="*/ 383 w 24"/>
                <a:gd name="T31" fmla="*/ 374 h 33"/>
                <a:gd name="T32" fmla="*/ 439 w 24"/>
                <a:gd name="T33" fmla="*/ 567 h 33"/>
                <a:gd name="T34" fmla="*/ 293 w 24"/>
                <a:gd name="T35" fmla="*/ 567 h 33"/>
                <a:gd name="T36" fmla="*/ 236 w 24"/>
                <a:gd name="T37" fmla="*/ 418 h 33"/>
                <a:gd name="T38" fmla="*/ 201 w 24"/>
                <a:gd name="T39" fmla="*/ 340 h 33"/>
                <a:gd name="T40" fmla="*/ 145 w 24"/>
                <a:gd name="T41" fmla="*/ 340 h 33"/>
                <a:gd name="T42" fmla="*/ 145 w 24"/>
                <a:gd name="T43" fmla="*/ 567 h 33"/>
                <a:gd name="T44" fmla="*/ 0 w 24"/>
                <a:gd name="T45" fmla="*/ 567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"/>
                <a:gd name="T70" fmla="*/ 0 h 33"/>
                <a:gd name="T71" fmla="*/ 24 w 24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" h="33">
                  <a:moveTo>
                    <a:pt x="8" y="5"/>
                  </a:moveTo>
                  <a:cubicBezTo>
                    <a:pt x="8" y="14"/>
                    <a:pt x="8" y="14"/>
                    <a:pt x="8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3" y="14"/>
                    <a:pt x="13" y="13"/>
                  </a:cubicBezTo>
                  <a:cubicBezTo>
                    <a:pt x="14" y="12"/>
                    <a:pt x="15" y="11"/>
                    <a:pt x="15" y="10"/>
                  </a:cubicBezTo>
                  <a:cubicBezTo>
                    <a:pt x="15" y="7"/>
                    <a:pt x="13" y="5"/>
                    <a:pt x="10" y="5"/>
                  </a:cubicBezTo>
                  <a:cubicBezTo>
                    <a:pt x="8" y="5"/>
                    <a:pt x="8" y="5"/>
                    <a:pt x="8" y="5"/>
                  </a:cubicBezTo>
                  <a:close/>
                  <a:moveTo>
                    <a:pt x="0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8" y="0"/>
                    <a:pt x="20" y="2"/>
                  </a:cubicBezTo>
                  <a:cubicBezTo>
                    <a:pt x="22" y="3"/>
                    <a:pt x="23" y="5"/>
                    <a:pt x="23" y="8"/>
                  </a:cubicBezTo>
                  <a:cubicBezTo>
                    <a:pt x="23" y="13"/>
                    <a:pt x="20" y="16"/>
                    <a:pt x="16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7" y="17"/>
                    <a:pt x="18" y="17"/>
                    <a:pt x="19" y="19"/>
                  </a:cubicBezTo>
                  <a:cubicBezTo>
                    <a:pt x="20" y="19"/>
                    <a:pt x="20" y="20"/>
                    <a:pt x="21" y="2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2"/>
                    <a:pt x="12" y="21"/>
                    <a:pt x="11" y="20"/>
                  </a:cubicBezTo>
                  <a:cubicBezTo>
                    <a:pt x="11" y="20"/>
                    <a:pt x="10" y="20"/>
                    <a:pt x="8" y="20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0" y="33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3741" name="Freeform 124"/>
            <p:cNvSpPr>
              <a:spLocks noChangeAspect="1"/>
            </p:cNvSpPr>
            <p:nvPr/>
          </p:nvSpPr>
          <p:spPr bwMode="auto">
            <a:xfrm>
              <a:off x="3884" y="1409"/>
              <a:ext cx="265" cy="98"/>
            </a:xfrm>
            <a:custGeom>
              <a:avLst/>
              <a:gdLst>
                <a:gd name="T0" fmla="*/ 573 w 162"/>
                <a:gd name="T1" fmla="*/ 1011 h 60"/>
                <a:gd name="T2" fmla="*/ 551 w 162"/>
                <a:gd name="T3" fmla="*/ 990 h 60"/>
                <a:gd name="T4" fmla="*/ 0 w 162"/>
                <a:gd name="T5" fmla="*/ 662 h 60"/>
                <a:gd name="T6" fmla="*/ 425 w 162"/>
                <a:gd name="T7" fmla="*/ 418 h 60"/>
                <a:gd name="T8" fmla="*/ 993 w 162"/>
                <a:gd name="T9" fmla="*/ 755 h 60"/>
                <a:gd name="T10" fmla="*/ 1418 w 162"/>
                <a:gd name="T11" fmla="*/ 720 h 60"/>
                <a:gd name="T12" fmla="*/ 2141 w 162"/>
                <a:gd name="T13" fmla="*/ 302 h 60"/>
                <a:gd name="T14" fmla="*/ 1348 w 162"/>
                <a:gd name="T15" fmla="*/ 302 h 60"/>
                <a:gd name="T16" fmla="*/ 1348 w 162"/>
                <a:gd name="T17" fmla="*/ 0 h 60"/>
                <a:gd name="T18" fmla="*/ 3098 w 162"/>
                <a:gd name="T19" fmla="*/ 0 h 60"/>
                <a:gd name="T20" fmla="*/ 3098 w 162"/>
                <a:gd name="T21" fmla="*/ 1011 h 60"/>
                <a:gd name="T22" fmla="*/ 2589 w 162"/>
                <a:gd name="T23" fmla="*/ 1011 h 60"/>
                <a:gd name="T24" fmla="*/ 2567 w 162"/>
                <a:gd name="T25" fmla="*/ 549 h 60"/>
                <a:gd name="T26" fmla="*/ 1860 w 162"/>
                <a:gd name="T27" fmla="*/ 969 h 60"/>
                <a:gd name="T28" fmla="*/ 1148 w 162"/>
                <a:gd name="T29" fmla="*/ 1137 h 60"/>
                <a:gd name="T30" fmla="*/ 573 w 162"/>
                <a:gd name="T31" fmla="*/ 1011 h 60"/>
                <a:gd name="T32" fmla="*/ 573 w 162"/>
                <a:gd name="T33" fmla="*/ 1011 h 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2"/>
                <a:gd name="T52" fmla="*/ 0 h 60"/>
                <a:gd name="T53" fmla="*/ 162 w 162"/>
                <a:gd name="T54" fmla="*/ 60 h 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2" h="60">
                  <a:moveTo>
                    <a:pt x="30" y="53"/>
                  </a:moveTo>
                  <a:cubicBezTo>
                    <a:pt x="30" y="53"/>
                    <a:pt x="29" y="52"/>
                    <a:pt x="29" y="52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58" y="43"/>
                    <a:pt x="66" y="42"/>
                    <a:pt x="74" y="38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53"/>
                    <a:pt x="162" y="53"/>
                    <a:pt x="162" y="53"/>
                  </a:cubicBezTo>
                  <a:cubicBezTo>
                    <a:pt x="135" y="53"/>
                    <a:pt x="135" y="53"/>
                    <a:pt x="135" y="53"/>
                  </a:cubicBezTo>
                  <a:cubicBezTo>
                    <a:pt x="134" y="29"/>
                    <a:pt x="134" y="29"/>
                    <a:pt x="134" y="2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83" y="59"/>
                    <a:pt x="69" y="60"/>
                    <a:pt x="60" y="60"/>
                  </a:cubicBezTo>
                  <a:cubicBezTo>
                    <a:pt x="44" y="60"/>
                    <a:pt x="33" y="54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3742" name="Freeform 125"/>
            <p:cNvSpPr>
              <a:spLocks noChangeAspect="1"/>
            </p:cNvSpPr>
            <p:nvPr/>
          </p:nvSpPr>
          <p:spPr bwMode="auto">
            <a:xfrm>
              <a:off x="3703" y="1406"/>
              <a:ext cx="171" cy="152"/>
            </a:xfrm>
            <a:custGeom>
              <a:avLst/>
              <a:gdLst>
                <a:gd name="T0" fmla="*/ 730 w 105"/>
                <a:gd name="T1" fmla="*/ 1528 h 93"/>
                <a:gd name="T2" fmla="*/ 1278 w 105"/>
                <a:gd name="T3" fmla="*/ 1200 h 93"/>
                <a:gd name="T4" fmla="*/ 1223 w 105"/>
                <a:gd name="T5" fmla="*/ 956 h 93"/>
                <a:gd name="T6" fmla="*/ 528 w 105"/>
                <a:gd name="T7" fmla="*/ 551 h 93"/>
                <a:gd name="T8" fmla="*/ 528 w 105"/>
                <a:gd name="T9" fmla="*/ 1012 h 93"/>
                <a:gd name="T10" fmla="*/ 0 w 105"/>
                <a:gd name="T11" fmla="*/ 1012 h 93"/>
                <a:gd name="T12" fmla="*/ 0 w 105"/>
                <a:gd name="T13" fmla="*/ 0 h 93"/>
                <a:gd name="T14" fmla="*/ 1717 w 105"/>
                <a:gd name="T15" fmla="*/ 0 h 93"/>
                <a:gd name="T16" fmla="*/ 1717 w 105"/>
                <a:gd name="T17" fmla="*/ 294 h 93"/>
                <a:gd name="T18" fmla="*/ 928 w 105"/>
                <a:gd name="T19" fmla="*/ 294 h 93"/>
                <a:gd name="T20" fmla="*/ 1637 w 105"/>
                <a:gd name="T21" fmla="*/ 700 h 93"/>
                <a:gd name="T22" fmla="*/ 1958 w 105"/>
                <a:gd name="T23" fmla="*/ 1106 h 93"/>
                <a:gd name="T24" fmla="*/ 1692 w 105"/>
                <a:gd name="T25" fmla="*/ 1450 h 93"/>
                <a:gd name="T26" fmla="*/ 1153 w 105"/>
                <a:gd name="T27" fmla="*/ 1768 h 93"/>
                <a:gd name="T28" fmla="*/ 730 w 105"/>
                <a:gd name="T29" fmla="*/ 1528 h 93"/>
                <a:gd name="T30" fmla="*/ 730 w 105"/>
                <a:gd name="T31" fmla="*/ 1528 h 9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3"/>
                <a:gd name="T50" fmla="*/ 105 w 105"/>
                <a:gd name="T51" fmla="*/ 93 h 9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3">
                  <a:moveTo>
                    <a:pt x="39" y="80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75" y="60"/>
                    <a:pt x="74" y="55"/>
                    <a:pt x="66" y="50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2" y="15"/>
                    <a:pt x="92" y="15"/>
                    <a:pt x="92" y="15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88" y="37"/>
                    <a:pt x="88" y="37"/>
                    <a:pt x="88" y="37"/>
                  </a:cubicBezTo>
                  <a:cubicBezTo>
                    <a:pt x="102" y="45"/>
                    <a:pt x="105" y="53"/>
                    <a:pt x="105" y="58"/>
                  </a:cubicBezTo>
                  <a:cubicBezTo>
                    <a:pt x="104" y="68"/>
                    <a:pt x="94" y="75"/>
                    <a:pt x="91" y="76"/>
                  </a:cubicBezTo>
                  <a:cubicBezTo>
                    <a:pt x="62" y="93"/>
                    <a:pt x="62" y="93"/>
                    <a:pt x="62" y="93"/>
                  </a:cubicBezTo>
                  <a:cubicBezTo>
                    <a:pt x="39" y="80"/>
                    <a:pt x="39" y="80"/>
                    <a:pt x="39" y="80"/>
                  </a:cubicBezTo>
                  <a:cubicBezTo>
                    <a:pt x="39" y="80"/>
                    <a:pt x="39" y="80"/>
                    <a:pt x="39" y="80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3743" name="Freeform 126"/>
            <p:cNvSpPr>
              <a:spLocks noChangeAspect="1"/>
            </p:cNvSpPr>
            <p:nvPr/>
          </p:nvSpPr>
          <p:spPr bwMode="auto">
            <a:xfrm>
              <a:off x="3698" y="1564"/>
              <a:ext cx="265" cy="98"/>
            </a:xfrm>
            <a:custGeom>
              <a:avLst/>
              <a:gdLst>
                <a:gd name="T0" fmla="*/ 2526 w 162"/>
                <a:gd name="T1" fmla="*/ 149 h 60"/>
                <a:gd name="T2" fmla="*/ 3098 w 162"/>
                <a:gd name="T3" fmla="*/ 475 h 60"/>
                <a:gd name="T4" fmla="*/ 2657 w 162"/>
                <a:gd name="T5" fmla="*/ 720 h 60"/>
                <a:gd name="T6" fmla="*/ 2084 w 162"/>
                <a:gd name="T7" fmla="*/ 397 h 60"/>
                <a:gd name="T8" fmla="*/ 1688 w 162"/>
                <a:gd name="T9" fmla="*/ 441 h 60"/>
                <a:gd name="T10" fmla="*/ 959 w 162"/>
                <a:gd name="T11" fmla="*/ 862 h 60"/>
                <a:gd name="T12" fmla="*/ 1755 w 162"/>
                <a:gd name="T13" fmla="*/ 862 h 60"/>
                <a:gd name="T14" fmla="*/ 1755 w 162"/>
                <a:gd name="T15" fmla="*/ 1137 h 60"/>
                <a:gd name="T16" fmla="*/ 0 w 162"/>
                <a:gd name="T17" fmla="*/ 1137 h 60"/>
                <a:gd name="T18" fmla="*/ 0 w 162"/>
                <a:gd name="T19" fmla="*/ 126 h 60"/>
                <a:gd name="T20" fmla="*/ 517 w 162"/>
                <a:gd name="T21" fmla="*/ 126 h 60"/>
                <a:gd name="T22" fmla="*/ 517 w 162"/>
                <a:gd name="T23" fmla="*/ 593 h 60"/>
                <a:gd name="T24" fmla="*/ 1238 w 162"/>
                <a:gd name="T25" fmla="*/ 185 h 60"/>
                <a:gd name="T26" fmla="*/ 1935 w 162"/>
                <a:gd name="T27" fmla="*/ 0 h 60"/>
                <a:gd name="T28" fmla="*/ 2526 w 162"/>
                <a:gd name="T29" fmla="*/ 149 h 60"/>
                <a:gd name="T30" fmla="*/ 2526 w 162"/>
                <a:gd name="T31" fmla="*/ 149 h 6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2"/>
                <a:gd name="T49" fmla="*/ 0 h 60"/>
                <a:gd name="T50" fmla="*/ 162 w 162"/>
                <a:gd name="T51" fmla="*/ 60 h 6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2" h="60">
                  <a:moveTo>
                    <a:pt x="132" y="8"/>
                  </a:moveTo>
                  <a:cubicBezTo>
                    <a:pt x="162" y="25"/>
                    <a:pt x="162" y="25"/>
                    <a:pt x="162" y="25"/>
                  </a:cubicBezTo>
                  <a:cubicBezTo>
                    <a:pt x="139" y="38"/>
                    <a:pt x="139" y="38"/>
                    <a:pt x="139" y="38"/>
                  </a:cubicBezTo>
                  <a:cubicBezTo>
                    <a:pt x="109" y="21"/>
                    <a:pt x="109" y="21"/>
                    <a:pt x="109" y="21"/>
                  </a:cubicBezTo>
                  <a:cubicBezTo>
                    <a:pt x="103" y="17"/>
                    <a:pt x="96" y="18"/>
                    <a:pt x="88" y="23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60"/>
                    <a:pt x="92" y="60"/>
                    <a:pt x="92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9" y="2"/>
                    <a:pt x="92" y="0"/>
                    <a:pt x="101" y="0"/>
                  </a:cubicBezTo>
                  <a:cubicBezTo>
                    <a:pt x="118" y="0"/>
                    <a:pt x="129" y="6"/>
                    <a:pt x="132" y="8"/>
                  </a:cubicBezTo>
                  <a:cubicBezTo>
                    <a:pt x="132" y="8"/>
                    <a:pt x="132" y="8"/>
                    <a:pt x="132" y="8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3744" name="Freeform 127"/>
            <p:cNvSpPr>
              <a:spLocks noChangeAspect="1"/>
            </p:cNvSpPr>
            <p:nvPr/>
          </p:nvSpPr>
          <p:spPr bwMode="auto">
            <a:xfrm>
              <a:off x="3972" y="1514"/>
              <a:ext cx="170" cy="153"/>
            </a:xfrm>
            <a:custGeom>
              <a:avLst/>
              <a:gdLst>
                <a:gd name="T0" fmla="*/ 1983 w 104"/>
                <a:gd name="T1" fmla="*/ 747 h 94"/>
                <a:gd name="T2" fmla="*/ 1983 w 104"/>
                <a:gd name="T3" fmla="*/ 1746 h 94"/>
                <a:gd name="T4" fmla="*/ 245 w 104"/>
                <a:gd name="T5" fmla="*/ 1746 h 94"/>
                <a:gd name="T6" fmla="*/ 235 w 104"/>
                <a:gd name="T7" fmla="*/ 1455 h 94"/>
                <a:gd name="T8" fmla="*/ 1027 w 104"/>
                <a:gd name="T9" fmla="*/ 1455 h 94"/>
                <a:gd name="T10" fmla="*/ 304 w 104"/>
                <a:gd name="T11" fmla="*/ 1038 h 94"/>
                <a:gd name="T12" fmla="*/ 0 w 104"/>
                <a:gd name="T13" fmla="*/ 651 h 94"/>
                <a:gd name="T14" fmla="*/ 245 w 104"/>
                <a:gd name="T15" fmla="*/ 324 h 94"/>
                <a:gd name="T16" fmla="*/ 812 w 104"/>
                <a:gd name="T17" fmla="*/ 0 h 94"/>
                <a:gd name="T18" fmla="*/ 1237 w 104"/>
                <a:gd name="T19" fmla="*/ 238 h 94"/>
                <a:gd name="T20" fmla="*/ 687 w 104"/>
                <a:gd name="T21" fmla="*/ 562 h 94"/>
                <a:gd name="T22" fmla="*/ 750 w 104"/>
                <a:gd name="T23" fmla="*/ 802 h 94"/>
                <a:gd name="T24" fmla="*/ 1473 w 104"/>
                <a:gd name="T25" fmla="*/ 1216 h 94"/>
                <a:gd name="T26" fmla="*/ 1473 w 104"/>
                <a:gd name="T27" fmla="*/ 747 h 94"/>
                <a:gd name="T28" fmla="*/ 1983 w 104"/>
                <a:gd name="T29" fmla="*/ 747 h 94"/>
                <a:gd name="T30" fmla="*/ 1983 w 104"/>
                <a:gd name="T31" fmla="*/ 747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"/>
                <a:gd name="T49" fmla="*/ 0 h 94"/>
                <a:gd name="T50" fmla="*/ 104 w 104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" h="94">
                  <a:moveTo>
                    <a:pt x="104" y="40"/>
                  </a:moveTo>
                  <a:cubicBezTo>
                    <a:pt x="104" y="94"/>
                    <a:pt x="104" y="94"/>
                    <a:pt x="104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2" y="78"/>
                    <a:pt x="12" y="78"/>
                    <a:pt x="12" y="78"/>
                  </a:cubicBezTo>
                  <a:cubicBezTo>
                    <a:pt x="54" y="78"/>
                    <a:pt x="54" y="78"/>
                    <a:pt x="54" y="78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3" y="48"/>
                    <a:pt x="0" y="40"/>
                    <a:pt x="0" y="35"/>
                  </a:cubicBezTo>
                  <a:cubicBezTo>
                    <a:pt x="0" y="25"/>
                    <a:pt x="11" y="18"/>
                    <a:pt x="13" y="1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0" y="34"/>
                    <a:pt x="31" y="38"/>
                    <a:pt x="39" y="43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104" y="40"/>
                    <a:pt x="104" y="40"/>
                    <a:pt x="104" y="40"/>
                  </a:cubicBezTo>
                  <a:cubicBezTo>
                    <a:pt x="104" y="40"/>
                    <a:pt x="104" y="40"/>
                    <a:pt x="104" y="40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3745" name="Freeform 128"/>
            <p:cNvSpPr>
              <a:spLocks noChangeAspect="1"/>
            </p:cNvSpPr>
            <p:nvPr/>
          </p:nvSpPr>
          <p:spPr bwMode="auto">
            <a:xfrm>
              <a:off x="3878" y="1402"/>
              <a:ext cx="264" cy="100"/>
            </a:xfrm>
            <a:custGeom>
              <a:avLst/>
              <a:gdLst>
                <a:gd name="T0" fmla="*/ 562 w 162"/>
                <a:gd name="T1" fmla="*/ 1033 h 61"/>
                <a:gd name="T2" fmla="*/ 562 w 162"/>
                <a:gd name="T3" fmla="*/ 1033 h 61"/>
                <a:gd name="T4" fmla="*/ 0 w 162"/>
                <a:gd name="T5" fmla="*/ 702 h 61"/>
                <a:gd name="T6" fmla="*/ 425 w 162"/>
                <a:gd name="T7" fmla="*/ 449 h 61"/>
                <a:gd name="T8" fmla="*/ 988 w 162"/>
                <a:gd name="T9" fmla="*/ 779 h 61"/>
                <a:gd name="T10" fmla="*/ 1388 w 162"/>
                <a:gd name="T11" fmla="*/ 736 h 61"/>
                <a:gd name="T12" fmla="*/ 2104 w 162"/>
                <a:gd name="T13" fmla="*/ 310 h 61"/>
                <a:gd name="T14" fmla="*/ 1312 w 162"/>
                <a:gd name="T15" fmla="*/ 310 h 61"/>
                <a:gd name="T16" fmla="*/ 1312 w 162"/>
                <a:gd name="T17" fmla="*/ 0 h 61"/>
                <a:gd name="T18" fmla="*/ 3033 w 162"/>
                <a:gd name="T19" fmla="*/ 0 h 61"/>
                <a:gd name="T20" fmla="*/ 3033 w 162"/>
                <a:gd name="T21" fmla="*/ 1054 h 61"/>
                <a:gd name="T22" fmla="*/ 2531 w 162"/>
                <a:gd name="T23" fmla="*/ 1054 h 61"/>
                <a:gd name="T24" fmla="*/ 2531 w 162"/>
                <a:gd name="T25" fmla="*/ 572 h 61"/>
                <a:gd name="T26" fmla="*/ 1814 w 162"/>
                <a:gd name="T27" fmla="*/ 995 h 61"/>
                <a:gd name="T28" fmla="*/ 1134 w 162"/>
                <a:gd name="T29" fmla="*/ 1185 h 61"/>
                <a:gd name="T30" fmla="*/ 562 w 162"/>
                <a:gd name="T31" fmla="*/ 1033 h 61"/>
                <a:gd name="T32" fmla="*/ 562 w 162"/>
                <a:gd name="T33" fmla="*/ 1033 h 6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2"/>
                <a:gd name="T52" fmla="*/ 0 h 61"/>
                <a:gd name="T53" fmla="*/ 162 w 162"/>
                <a:gd name="T54" fmla="*/ 61 h 6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2" h="61">
                  <a:moveTo>
                    <a:pt x="30" y="53"/>
                  </a:moveTo>
                  <a:cubicBezTo>
                    <a:pt x="30" y="53"/>
                    <a:pt x="30" y="53"/>
                    <a:pt x="30" y="53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53" y="40"/>
                    <a:pt x="53" y="40"/>
                    <a:pt x="53" y="40"/>
                  </a:cubicBezTo>
                  <a:cubicBezTo>
                    <a:pt x="59" y="43"/>
                    <a:pt x="66" y="43"/>
                    <a:pt x="74" y="38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54"/>
                    <a:pt x="162" y="54"/>
                    <a:pt x="162" y="54"/>
                  </a:cubicBezTo>
                  <a:cubicBezTo>
                    <a:pt x="135" y="54"/>
                    <a:pt x="135" y="54"/>
                    <a:pt x="135" y="54"/>
                  </a:cubicBezTo>
                  <a:cubicBezTo>
                    <a:pt x="135" y="29"/>
                    <a:pt x="135" y="29"/>
                    <a:pt x="135" y="2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83" y="59"/>
                    <a:pt x="70" y="61"/>
                    <a:pt x="61" y="61"/>
                  </a:cubicBezTo>
                  <a:cubicBezTo>
                    <a:pt x="44" y="60"/>
                    <a:pt x="33" y="55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3746" name="Freeform 129"/>
            <p:cNvSpPr>
              <a:spLocks noChangeAspect="1"/>
            </p:cNvSpPr>
            <p:nvPr/>
          </p:nvSpPr>
          <p:spPr bwMode="auto">
            <a:xfrm>
              <a:off x="3696" y="1399"/>
              <a:ext cx="172" cy="154"/>
            </a:xfrm>
            <a:custGeom>
              <a:avLst/>
              <a:gdLst>
                <a:gd name="T0" fmla="*/ 778 w 105"/>
                <a:gd name="T1" fmla="*/ 1569 h 94"/>
                <a:gd name="T2" fmla="*/ 1330 w 105"/>
                <a:gd name="T3" fmla="*/ 1219 h 94"/>
                <a:gd name="T4" fmla="*/ 1274 w 105"/>
                <a:gd name="T5" fmla="*/ 993 h 94"/>
                <a:gd name="T6" fmla="*/ 539 w 105"/>
                <a:gd name="T7" fmla="*/ 567 h 94"/>
                <a:gd name="T8" fmla="*/ 539 w 105"/>
                <a:gd name="T9" fmla="*/ 1027 h 94"/>
                <a:gd name="T10" fmla="*/ 21 w 105"/>
                <a:gd name="T11" fmla="*/ 1027 h 94"/>
                <a:gd name="T12" fmla="*/ 0 w 105"/>
                <a:gd name="T13" fmla="*/ 0 h 94"/>
                <a:gd name="T14" fmla="*/ 1779 w 105"/>
                <a:gd name="T15" fmla="*/ 0 h 94"/>
                <a:gd name="T16" fmla="*/ 1792 w 105"/>
                <a:gd name="T17" fmla="*/ 308 h 94"/>
                <a:gd name="T18" fmla="*/ 993 w 105"/>
                <a:gd name="T19" fmla="*/ 308 h 94"/>
                <a:gd name="T20" fmla="*/ 1723 w 105"/>
                <a:gd name="T21" fmla="*/ 736 h 94"/>
                <a:gd name="T22" fmla="*/ 2031 w 105"/>
                <a:gd name="T23" fmla="*/ 1144 h 94"/>
                <a:gd name="T24" fmla="*/ 1779 w 105"/>
                <a:gd name="T25" fmla="*/ 1481 h 94"/>
                <a:gd name="T26" fmla="*/ 1206 w 105"/>
                <a:gd name="T27" fmla="*/ 1817 h 94"/>
                <a:gd name="T28" fmla="*/ 778 w 105"/>
                <a:gd name="T29" fmla="*/ 1569 h 94"/>
                <a:gd name="T30" fmla="*/ 778 w 105"/>
                <a:gd name="T31" fmla="*/ 1569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4"/>
                <a:gd name="T50" fmla="*/ 105 w 105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4">
                  <a:moveTo>
                    <a:pt x="40" y="81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75" y="60"/>
                    <a:pt x="74" y="56"/>
                    <a:pt x="66" y="51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3" y="16"/>
                    <a:pt x="93" y="16"/>
                    <a:pt x="93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89" y="38"/>
                    <a:pt x="89" y="38"/>
                    <a:pt x="89" y="38"/>
                  </a:cubicBezTo>
                  <a:cubicBezTo>
                    <a:pt x="102" y="46"/>
                    <a:pt x="105" y="54"/>
                    <a:pt x="105" y="59"/>
                  </a:cubicBezTo>
                  <a:cubicBezTo>
                    <a:pt x="105" y="69"/>
                    <a:pt x="94" y="75"/>
                    <a:pt x="92" y="77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40" y="81"/>
                    <a:pt x="40" y="81"/>
                    <a:pt x="40" y="81"/>
                  </a:cubicBezTo>
                  <a:cubicBezTo>
                    <a:pt x="40" y="81"/>
                    <a:pt x="40" y="81"/>
                    <a:pt x="40" y="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3747" name="Freeform 130"/>
            <p:cNvSpPr>
              <a:spLocks noChangeAspect="1"/>
            </p:cNvSpPr>
            <p:nvPr/>
          </p:nvSpPr>
          <p:spPr bwMode="auto">
            <a:xfrm>
              <a:off x="3692" y="1558"/>
              <a:ext cx="264" cy="99"/>
            </a:xfrm>
            <a:custGeom>
              <a:avLst/>
              <a:gdLst>
                <a:gd name="T0" fmla="*/ 2467 w 162"/>
                <a:gd name="T1" fmla="*/ 144 h 61"/>
                <a:gd name="T2" fmla="*/ 3033 w 162"/>
                <a:gd name="T3" fmla="*/ 466 h 61"/>
                <a:gd name="T4" fmla="*/ 2624 w 162"/>
                <a:gd name="T5" fmla="*/ 701 h 61"/>
                <a:gd name="T6" fmla="*/ 2061 w 162"/>
                <a:gd name="T7" fmla="*/ 380 h 61"/>
                <a:gd name="T8" fmla="*/ 1644 w 162"/>
                <a:gd name="T9" fmla="*/ 414 h 61"/>
                <a:gd name="T10" fmla="*/ 929 w 162"/>
                <a:gd name="T11" fmla="*/ 821 h 61"/>
                <a:gd name="T12" fmla="*/ 1724 w 162"/>
                <a:gd name="T13" fmla="*/ 821 h 61"/>
                <a:gd name="T14" fmla="*/ 1724 w 162"/>
                <a:gd name="T15" fmla="*/ 1117 h 61"/>
                <a:gd name="T16" fmla="*/ 0 w 162"/>
                <a:gd name="T17" fmla="*/ 1117 h 61"/>
                <a:gd name="T18" fmla="*/ 0 w 162"/>
                <a:gd name="T19" fmla="*/ 123 h 61"/>
                <a:gd name="T20" fmla="*/ 507 w 162"/>
                <a:gd name="T21" fmla="*/ 123 h 61"/>
                <a:gd name="T22" fmla="*/ 528 w 162"/>
                <a:gd name="T23" fmla="*/ 583 h 61"/>
                <a:gd name="T24" fmla="*/ 1222 w 162"/>
                <a:gd name="T25" fmla="*/ 179 h 61"/>
                <a:gd name="T26" fmla="*/ 1897 w 162"/>
                <a:gd name="T27" fmla="*/ 0 h 61"/>
                <a:gd name="T28" fmla="*/ 2467 w 162"/>
                <a:gd name="T29" fmla="*/ 144 h 61"/>
                <a:gd name="T30" fmla="*/ 2467 w 162"/>
                <a:gd name="T31" fmla="*/ 144 h 6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2"/>
                <a:gd name="T49" fmla="*/ 0 h 61"/>
                <a:gd name="T50" fmla="*/ 162 w 162"/>
                <a:gd name="T51" fmla="*/ 61 h 6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2" h="61">
                  <a:moveTo>
                    <a:pt x="132" y="8"/>
                  </a:moveTo>
                  <a:cubicBezTo>
                    <a:pt x="162" y="25"/>
                    <a:pt x="162" y="25"/>
                    <a:pt x="162" y="25"/>
                  </a:cubicBezTo>
                  <a:cubicBezTo>
                    <a:pt x="140" y="38"/>
                    <a:pt x="140" y="38"/>
                    <a:pt x="140" y="38"/>
                  </a:cubicBezTo>
                  <a:cubicBezTo>
                    <a:pt x="110" y="21"/>
                    <a:pt x="110" y="21"/>
                    <a:pt x="110" y="21"/>
                  </a:cubicBezTo>
                  <a:cubicBezTo>
                    <a:pt x="104" y="18"/>
                    <a:pt x="96" y="18"/>
                    <a:pt x="88" y="23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61"/>
                    <a:pt x="92" y="61"/>
                    <a:pt x="92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9" y="2"/>
                    <a:pt x="93" y="0"/>
                    <a:pt x="101" y="0"/>
                  </a:cubicBezTo>
                  <a:cubicBezTo>
                    <a:pt x="118" y="1"/>
                    <a:pt x="130" y="7"/>
                    <a:pt x="132" y="8"/>
                  </a:cubicBezTo>
                  <a:cubicBezTo>
                    <a:pt x="132" y="8"/>
                    <a:pt x="132" y="8"/>
                    <a:pt x="132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3748" name="Freeform 131"/>
            <p:cNvSpPr>
              <a:spLocks noChangeAspect="1"/>
            </p:cNvSpPr>
            <p:nvPr/>
          </p:nvSpPr>
          <p:spPr bwMode="auto">
            <a:xfrm>
              <a:off x="3966" y="1507"/>
              <a:ext cx="171" cy="154"/>
            </a:xfrm>
            <a:custGeom>
              <a:avLst/>
              <a:gdLst>
                <a:gd name="T0" fmla="*/ 1958 w 105"/>
                <a:gd name="T1" fmla="*/ 791 h 94"/>
                <a:gd name="T2" fmla="*/ 1958 w 105"/>
                <a:gd name="T3" fmla="*/ 1817 h 94"/>
                <a:gd name="T4" fmla="*/ 239 w 105"/>
                <a:gd name="T5" fmla="*/ 1817 h 94"/>
                <a:gd name="T6" fmla="*/ 239 w 105"/>
                <a:gd name="T7" fmla="*/ 1514 h 94"/>
                <a:gd name="T8" fmla="*/ 1033 w 105"/>
                <a:gd name="T9" fmla="*/ 1514 h 94"/>
                <a:gd name="T10" fmla="*/ 324 w 105"/>
                <a:gd name="T11" fmla="*/ 1088 h 94"/>
                <a:gd name="T12" fmla="*/ 0 w 105"/>
                <a:gd name="T13" fmla="*/ 668 h 94"/>
                <a:gd name="T14" fmla="*/ 261 w 105"/>
                <a:gd name="T15" fmla="*/ 331 h 94"/>
                <a:gd name="T16" fmla="*/ 803 w 105"/>
                <a:gd name="T17" fmla="*/ 0 h 94"/>
                <a:gd name="T18" fmla="*/ 1223 w 105"/>
                <a:gd name="T19" fmla="*/ 247 h 94"/>
                <a:gd name="T20" fmla="*/ 674 w 105"/>
                <a:gd name="T21" fmla="*/ 606 h 94"/>
                <a:gd name="T22" fmla="*/ 730 w 105"/>
                <a:gd name="T23" fmla="*/ 827 h 94"/>
                <a:gd name="T24" fmla="*/ 1435 w 105"/>
                <a:gd name="T25" fmla="*/ 1253 h 94"/>
                <a:gd name="T26" fmla="*/ 1435 w 105"/>
                <a:gd name="T27" fmla="*/ 791 h 94"/>
                <a:gd name="T28" fmla="*/ 1958 w 105"/>
                <a:gd name="T29" fmla="*/ 791 h 94"/>
                <a:gd name="T30" fmla="*/ 1958 w 105"/>
                <a:gd name="T31" fmla="*/ 791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4"/>
                <a:gd name="T50" fmla="*/ 105 w 105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4">
                  <a:moveTo>
                    <a:pt x="105" y="41"/>
                  </a:moveTo>
                  <a:cubicBezTo>
                    <a:pt x="105" y="94"/>
                    <a:pt x="105" y="94"/>
                    <a:pt x="105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55" y="78"/>
                    <a:pt x="55" y="78"/>
                    <a:pt x="55" y="78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3" y="48"/>
                    <a:pt x="0" y="40"/>
                    <a:pt x="0" y="35"/>
                  </a:cubicBezTo>
                  <a:cubicBezTo>
                    <a:pt x="1" y="25"/>
                    <a:pt x="11" y="19"/>
                    <a:pt x="14" y="1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6" y="13"/>
                    <a:pt x="66" y="13"/>
                    <a:pt x="66" y="13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0" y="34"/>
                    <a:pt x="31" y="38"/>
                    <a:pt x="39" y="43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41"/>
                    <a:pt x="77" y="41"/>
                    <a:pt x="77" y="41"/>
                  </a:cubicBezTo>
                  <a:cubicBezTo>
                    <a:pt x="105" y="41"/>
                    <a:pt x="105" y="41"/>
                    <a:pt x="105" y="41"/>
                  </a:cubicBezTo>
                  <a:cubicBezTo>
                    <a:pt x="105" y="41"/>
                    <a:pt x="105" y="41"/>
                    <a:pt x="105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  <p:grpSp>
        <p:nvGrpSpPr>
          <p:cNvPr id="23581" name="Group 132"/>
          <p:cNvGrpSpPr>
            <a:grpSpLocks noChangeAspect="1"/>
          </p:cNvGrpSpPr>
          <p:nvPr/>
        </p:nvGrpSpPr>
        <p:grpSpPr bwMode="auto">
          <a:xfrm>
            <a:off x="2986088" y="3863975"/>
            <a:ext cx="720725" cy="557213"/>
            <a:chOff x="3541" y="1317"/>
            <a:chExt cx="747" cy="546"/>
          </a:xfrm>
        </p:grpSpPr>
        <p:sp>
          <p:nvSpPr>
            <p:cNvPr id="23715" name="AutoShape 133"/>
            <p:cNvSpPr>
              <a:spLocks noChangeAspect="1" noChangeArrowheads="1" noTextEdit="1"/>
            </p:cNvSpPr>
            <p:nvPr/>
          </p:nvSpPr>
          <p:spPr bwMode="auto">
            <a:xfrm>
              <a:off x="3574" y="1337"/>
              <a:ext cx="681" cy="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716" name="Freeform 134"/>
            <p:cNvSpPr>
              <a:spLocks noChangeAspect="1"/>
            </p:cNvSpPr>
            <p:nvPr/>
          </p:nvSpPr>
          <p:spPr bwMode="auto">
            <a:xfrm>
              <a:off x="3574" y="1525"/>
              <a:ext cx="679" cy="338"/>
            </a:xfrm>
            <a:custGeom>
              <a:avLst/>
              <a:gdLst>
                <a:gd name="T0" fmla="*/ 6726 w 416"/>
                <a:gd name="T1" fmla="*/ 1594 h 207"/>
                <a:gd name="T2" fmla="*/ 1170 w 416"/>
                <a:gd name="T3" fmla="*/ 1594 h 207"/>
                <a:gd name="T4" fmla="*/ 21 w 416"/>
                <a:gd name="T5" fmla="*/ 21 h 207"/>
                <a:gd name="T6" fmla="*/ 0 w 416"/>
                <a:gd name="T7" fmla="*/ 21 h 207"/>
                <a:gd name="T8" fmla="*/ 0 w 416"/>
                <a:gd name="T9" fmla="*/ 1520 h 207"/>
                <a:gd name="T10" fmla="*/ 21 w 416"/>
                <a:gd name="T11" fmla="*/ 1520 h 207"/>
                <a:gd name="T12" fmla="*/ 1170 w 416"/>
                <a:gd name="T13" fmla="*/ 3029 h 207"/>
                <a:gd name="T14" fmla="*/ 6726 w 416"/>
                <a:gd name="T15" fmla="*/ 3029 h 207"/>
                <a:gd name="T16" fmla="*/ 7862 w 416"/>
                <a:gd name="T17" fmla="*/ 1520 h 207"/>
                <a:gd name="T18" fmla="*/ 7862 w 416"/>
                <a:gd name="T19" fmla="*/ 1520 h 207"/>
                <a:gd name="T20" fmla="*/ 7862 w 416"/>
                <a:gd name="T21" fmla="*/ 0 h 207"/>
                <a:gd name="T22" fmla="*/ 6726 w 416"/>
                <a:gd name="T23" fmla="*/ 1594 h 20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16"/>
                <a:gd name="T37" fmla="*/ 0 h 207"/>
                <a:gd name="T38" fmla="*/ 416 w 416"/>
                <a:gd name="T39" fmla="*/ 207 h 20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16" h="207">
                  <a:moveTo>
                    <a:pt x="356" y="84"/>
                  </a:moveTo>
                  <a:cubicBezTo>
                    <a:pt x="275" y="131"/>
                    <a:pt x="143" y="131"/>
                    <a:pt x="62" y="84"/>
                  </a:cubicBezTo>
                  <a:cubicBezTo>
                    <a:pt x="18" y="59"/>
                    <a:pt x="1" y="33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3" y="109"/>
                    <a:pt x="23" y="138"/>
                    <a:pt x="62" y="160"/>
                  </a:cubicBezTo>
                  <a:cubicBezTo>
                    <a:pt x="143" y="207"/>
                    <a:pt x="275" y="207"/>
                    <a:pt x="356" y="160"/>
                  </a:cubicBezTo>
                  <a:cubicBezTo>
                    <a:pt x="394" y="138"/>
                    <a:pt x="414" y="109"/>
                    <a:pt x="416" y="80"/>
                  </a:cubicBezTo>
                  <a:cubicBezTo>
                    <a:pt x="416" y="80"/>
                    <a:pt x="416" y="80"/>
                    <a:pt x="416" y="80"/>
                  </a:cubicBezTo>
                  <a:cubicBezTo>
                    <a:pt x="416" y="0"/>
                    <a:pt x="416" y="0"/>
                    <a:pt x="416" y="0"/>
                  </a:cubicBezTo>
                  <a:cubicBezTo>
                    <a:pt x="416" y="31"/>
                    <a:pt x="396" y="61"/>
                    <a:pt x="356" y="84"/>
                  </a:cubicBezTo>
                  <a:close/>
                </a:path>
              </a:pathLst>
            </a:custGeom>
            <a:solidFill>
              <a:srgbClr val="113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3717" name="Freeform 135"/>
            <p:cNvSpPr>
              <a:spLocks noChangeAspect="1"/>
            </p:cNvSpPr>
            <p:nvPr/>
          </p:nvSpPr>
          <p:spPr bwMode="auto">
            <a:xfrm>
              <a:off x="3541" y="1317"/>
              <a:ext cx="747" cy="432"/>
            </a:xfrm>
            <a:custGeom>
              <a:avLst/>
              <a:gdLst>
                <a:gd name="T0" fmla="*/ 7153 w 457"/>
                <a:gd name="T1" fmla="*/ 902 h 264"/>
                <a:gd name="T2" fmla="*/ 7176 w 457"/>
                <a:gd name="T3" fmla="*/ 4166 h 264"/>
                <a:gd name="T4" fmla="*/ 1563 w 457"/>
                <a:gd name="T5" fmla="*/ 4166 h 264"/>
                <a:gd name="T6" fmla="*/ 1541 w 457"/>
                <a:gd name="T7" fmla="*/ 902 h 264"/>
                <a:gd name="T8" fmla="*/ 7153 w 457"/>
                <a:gd name="T9" fmla="*/ 902 h 2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7"/>
                <a:gd name="T16" fmla="*/ 0 h 264"/>
                <a:gd name="T17" fmla="*/ 457 w 457"/>
                <a:gd name="T18" fmla="*/ 264 h 2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7" h="264">
                  <a:moveTo>
                    <a:pt x="375" y="47"/>
                  </a:moveTo>
                  <a:cubicBezTo>
                    <a:pt x="456" y="94"/>
                    <a:pt x="457" y="170"/>
                    <a:pt x="376" y="217"/>
                  </a:cubicBezTo>
                  <a:cubicBezTo>
                    <a:pt x="295" y="264"/>
                    <a:pt x="163" y="264"/>
                    <a:pt x="82" y="217"/>
                  </a:cubicBezTo>
                  <a:cubicBezTo>
                    <a:pt x="0" y="170"/>
                    <a:pt x="0" y="94"/>
                    <a:pt x="81" y="47"/>
                  </a:cubicBezTo>
                  <a:cubicBezTo>
                    <a:pt x="162" y="0"/>
                    <a:pt x="293" y="0"/>
                    <a:pt x="375" y="47"/>
                  </a:cubicBezTo>
                </a:path>
              </a:pathLst>
            </a:custGeom>
            <a:solidFill>
              <a:srgbClr val="4A6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3718" name="Freeform 136"/>
            <p:cNvSpPr>
              <a:spLocks noChangeAspect="1" noEditPoints="1"/>
            </p:cNvSpPr>
            <p:nvPr/>
          </p:nvSpPr>
          <p:spPr bwMode="auto">
            <a:xfrm>
              <a:off x="3788" y="1751"/>
              <a:ext cx="39" cy="53"/>
            </a:xfrm>
            <a:custGeom>
              <a:avLst/>
              <a:gdLst>
                <a:gd name="T0" fmla="*/ 124 w 24"/>
                <a:gd name="T1" fmla="*/ 88 h 33"/>
                <a:gd name="T2" fmla="*/ 124 w 24"/>
                <a:gd name="T3" fmla="*/ 233 h 33"/>
                <a:gd name="T4" fmla="*/ 180 w 24"/>
                <a:gd name="T5" fmla="*/ 233 h 33"/>
                <a:gd name="T6" fmla="*/ 236 w 24"/>
                <a:gd name="T7" fmla="*/ 226 h 33"/>
                <a:gd name="T8" fmla="*/ 257 w 24"/>
                <a:gd name="T9" fmla="*/ 173 h 33"/>
                <a:gd name="T10" fmla="*/ 180 w 24"/>
                <a:gd name="T11" fmla="*/ 88 h 33"/>
                <a:gd name="T12" fmla="*/ 124 w 24"/>
                <a:gd name="T13" fmla="*/ 88 h 33"/>
                <a:gd name="T14" fmla="*/ 0 w 24"/>
                <a:gd name="T15" fmla="*/ 567 h 33"/>
                <a:gd name="T16" fmla="*/ 0 w 24"/>
                <a:gd name="T17" fmla="*/ 0 h 33"/>
                <a:gd name="T18" fmla="*/ 232 w 24"/>
                <a:gd name="T19" fmla="*/ 0 h 33"/>
                <a:gd name="T20" fmla="*/ 349 w 24"/>
                <a:gd name="T21" fmla="*/ 34 h 33"/>
                <a:gd name="T22" fmla="*/ 413 w 24"/>
                <a:gd name="T23" fmla="*/ 141 h 33"/>
                <a:gd name="T24" fmla="*/ 270 w 24"/>
                <a:gd name="T25" fmla="*/ 286 h 33"/>
                <a:gd name="T26" fmla="*/ 270 w 24"/>
                <a:gd name="T27" fmla="*/ 286 h 33"/>
                <a:gd name="T28" fmla="*/ 349 w 24"/>
                <a:gd name="T29" fmla="*/ 331 h 33"/>
                <a:gd name="T30" fmla="*/ 377 w 24"/>
                <a:gd name="T31" fmla="*/ 374 h 33"/>
                <a:gd name="T32" fmla="*/ 439 w 24"/>
                <a:gd name="T33" fmla="*/ 567 h 33"/>
                <a:gd name="T34" fmla="*/ 270 w 24"/>
                <a:gd name="T35" fmla="*/ 567 h 33"/>
                <a:gd name="T36" fmla="*/ 236 w 24"/>
                <a:gd name="T37" fmla="*/ 418 h 33"/>
                <a:gd name="T38" fmla="*/ 201 w 24"/>
                <a:gd name="T39" fmla="*/ 340 h 33"/>
                <a:gd name="T40" fmla="*/ 124 w 24"/>
                <a:gd name="T41" fmla="*/ 340 h 33"/>
                <a:gd name="T42" fmla="*/ 124 w 24"/>
                <a:gd name="T43" fmla="*/ 567 h 33"/>
                <a:gd name="T44" fmla="*/ 0 w 24"/>
                <a:gd name="T45" fmla="*/ 567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"/>
                <a:gd name="T70" fmla="*/ 0 h 33"/>
                <a:gd name="T71" fmla="*/ 24 w 24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" h="33">
                  <a:moveTo>
                    <a:pt x="7" y="5"/>
                  </a:moveTo>
                  <a:cubicBezTo>
                    <a:pt x="7" y="14"/>
                    <a:pt x="7" y="14"/>
                    <a:pt x="7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2" y="14"/>
                    <a:pt x="13" y="13"/>
                  </a:cubicBezTo>
                  <a:cubicBezTo>
                    <a:pt x="14" y="12"/>
                    <a:pt x="14" y="11"/>
                    <a:pt x="14" y="10"/>
                  </a:cubicBezTo>
                  <a:cubicBezTo>
                    <a:pt x="14" y="7"/>
                    <a:pt x="13" y="5"/>
                    <a:pt x="10" y="5"/>
                  </a:cubicBezTo>
                  <a:cubicBezTo>
                    <a:pt x="7" y="5"/>
                    <a:pt x="7" y="5"/>
                    <a:pt x="7" y="5"/>
                  </a:cubicBezTo>
                  <a:close/>
                  <a:moveTo>
                    <a:pt x="0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7" y="0"/>
                    <a:pt x="19" y="2"/>
                  </a:cubicBezTo>
                  <a:cubicBezTo>
                    <a:pt x="21" y="3"/>
                    <a:pt x="22" y="5"/>
                    <a:pt x="22" y="8"/>
                  </a:cubicBezTo>
                  <a:cubicBezTo>
                    <a:pt x="22" y="13"/>
                    <a:pt x="20" y="16"/>
                    <a:pt x="15" y="17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7" y="17"/>
                    <a:pt x="18" y="17"/>
                    <a:pt x="19" y="19"/>
                  </a:cubicBezTo>
                  <a:cubicBezTo>
                    <a:pt x="19" y="19"/>
                    <a:pt x="20" y="20"/>
                    <a:pt x="20" y="2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2" y="22"/>
                    <a:pt x="11" y="21"/>
                    <a:pt x="11" y="20"/>
                  </a:cubicBezTo>
                  <a:cubicBezTo>
                    <a:pt x="10" y="20"/>
                    <a:pt x="9" y="20"/>
                    <a:pt x="7" y="20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0" y="33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3719" name="Freeform 137"/>
            <p:cNvSpPr>
              <a:spLocks noChangeAspect="1" noEditPoints="1"/>
            </p:cNvSpPr>
            <p:nvPr/>
          </p:nvSpPr>
          <p:spPr bwMode="auto">
            <a:xfrm>
              <a:off x="3832" y="1749"/>
              <a:ext cx="47" cy="57"/>
            </a:xfrm>
            <a:custGeom>
              <a:avLst/>
              <a:gdLst>
                <a:gd name="T0" fmla="*/ 144 w 29"/>
                <a:gd name="T1" fmla="*/ 324 h 35"/>
                <a:gd name="T2" fmla="*/ 254 w 29"/>
                <a:gd name="T3" fmla="*/ 541 h 35"/>
                <a:gd name="T4" fmla="*/ 357 w 29"/>
                <a:gd name="T5" fmla="*/ 324 h 35"/>
                <a:gd name="T6" fmla="*/ 254 w 29"/>
                <a:gd name="T7" fmla="*/ 111 h 35"/>
                <a:gd name="T8" fmla="*/ 144 w 29"/>
                <a:gd name="T9" fmla="*/ 324 h 35"/>
                <a:gd name="T10" fmla="*/ 0 w 29"/>
                <a:gd name="T11" fmla="*/ 324 h 35"/>
                <a:gd name="T12" fmla="*/ 55 w 29"/>
                <a:gd name="T13" fmla="*/ 90 h 35"/>
                <a:gd name="T14" fmla="*/ 254 w 29"/>
                <a:gd name="T15" fmla="*/ 0 h 35"/>
                <a:gd name="T16" fmla="*/ 454 w 29"/>
                <a:gd name="T17" fmla="*/ 90 h 35"/>
                <a:gd name="T18" fmla="*/ 523 w 29"/>
                <a:gd name="T19" fmla="*/ 324 h 35"/>
                <a:gd name="T20" fmla="*/ 454 w 29"/>
                <a:gd name="T21" fmla="*/ 562 h 35"/>
                <a:gd name="T22" fmla="*/ 254 w 29"/>
                <a:gd name="T23" fmla="*/ 653 h 35"/>
                <a:gd name="T24" fmla="*/ 55 w 29"/>
                <a:gd name="T25" fmla="*/ 541 h 35"/>
                <a:gd name="T26" fmla="*/ 0 w 29"/>
                <a:gd name="T27" fmla="*/ 324 h 3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9"/>
                <a:gd name="T43" fmla="*/ 0 h 35"/>
                <a:gd name="T44" fmla="*/ 29 w 29"/>
                <a:gd name="T45" fmla="*/ 35 h 3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9" h="35">
                  <a:moveTo>
                    <a:pt x="8" y="17"/>
                  </a:moveTo>
                  <a:cubicBezTo>
                    <a:pt x="8" y="25"/>
                    <a:pt x="10" y="29"/>
                    <a:pt x="14" y="29"/>
                  </a:cubicBezTo>
                  <a:cubicBezTo>
                    <a:pt x="18" y="29"/>
                    <a:pt x="20" y="25"/>
                    <a:pt x="20" y="17"/>
                  </a:cubicBezTo>
                  <a:cubicBezTo>
                    <a:pt x="20" y="10"/>
                    <a:pt x="18" y="6"/>
                    <a:pt x="14" y="6"/>
                  </a:cubicBezTo>
                  <a:cubicBezTo>
                    <a:pt x="10" y="6"/>
                    <a:pt x="8" y="10"/>
                    <a:pt x="8" y="17"/>
                  </a:cubicBezTo>
                  <a:close/>
                  <a:moveTo>
                    <a:pt x="0" y="17"/>
                  </a:moveTo>
                  <a:cubicBezTo>
                    <a:pt x="0" y="12"/>
                    <a:pt x="1" y="8"/>
                    <a:pt x="3" y="5"/>
                  </a:cubicBezTo>
                  <a:cubicBezTo>
                    <a:pt x="6" y="2"/>
                    <a:pt x="10" y="0"/>
                    <a:pt x="14" y="0"/>
                  </a:cubicBezTo>
                  <a:cubicBezTo>
                    <a:pt x="19" y="0"/>
                    <a:pt x="23" y="2"/>
                    <a:pt x="25" y="5"/>
                  </a:cubicBezTo>
                  <a:cubicBezTo>
                    <a:pt x="27" y="8"/>
                    <a:pt x="29" y="12"/>
                    <a:pt x="29" y="17"/>
                  </a:cubicBezTo>
                  <a:cubicBezTo>
                    <a:pt x="29" y="22"/>
                    <a:pt x="27" y="26"/>
                    <a:pt x="25" y="30"/>
                  </a:cubicBezTo>
                  <a:cubicBezTo>
                    <a:pt x="23" y="33"/>
                    <a:pt x="19" y="35"/>
                    <a:pt x="14" y="35"/>
                  </a:cubicBezTo>
                  <a:cubicBezTo>
                    <a:pt x="10" y="35"/>
                    <a:pt x="6" y="33"/>
                    <a:pt x="3" y="29"/>
                  </a:cubicBezTo>
                  <a:cubicBezTo>
                    <a:pt x="1" y="26"/>
                    <a:pt x="0" y="22"/>
                    <a:pt x="0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3720" name="Freeform 138"/>
            <p:cNvSpPr>
              <a:spLocks noChangeAspect="1"/>
            </p:cNvSpPr>
            <p:nvPr/>
          </p:nvSpPr>
          <p:spPr bwMode="auto">
            <a:xfrm>
              <a:off x="3888" y="1751"/>
              <a:ext cx="39" cy="55"/>
            </a:xfrm>
            <a:custGeom>
              <a:avLst/>
              <a:gdLst>
                <a:gd name="T0" fmla="*/ 0 w 24"/>
                <a:gd name="T1" fmla="*/ 377 h 34"/>
                <a:gd name="T2" fmla="*/ 0 w 24"/>
                <a:gd name="T3" fmla="*/ 0 h 34"/>
                <a:gd name="T4" fmla="*/ 124 w 24"/>
                <a:gd name="T5" fmla="*/ 0 h 34"/>
                <a:gd name="T6" fmla="*/ 124 w 24"/>
                <a:gd name="T7" fmla="*/ 398 h 34"/>
                <a:gd name="T8" fmla="*/ 232 w 24"/>
                <a:gd name="T9" fmla="*/ 500 h 34"/>
                <a:gd name="T10" fmla="*/ 293 w 24"/>
                <a:gd name="T11" fmla="*/ 398 h 34"/>
                <a:gd name="T12" fmla="*/ 293 w 24"/>
                <a:gd name="T13" fmla="*/ 0 h 34"/>
                <a:gd name="T14" fmla="*/ 439 w 24"/>
                <a:gd name="T15" fmla="*/ 0 h 34"/>
                <a:gd name="T16" fmla="*/ 439 w 24"/>
                <a:gd name="T17" fmla="*/ 377 h 34"/>
                <a:gd name="T18" fmla="*/ 383 w 24"/>
                <a:gd name="T19" fmla="*/ 542 h 34"/>
                <a:gd name="T20" fmla="*/ 232 w 24"/>
                <a:gd name="T21" fmla="*/ 610 h 34"/>
                <a:gd name="T22" fmla="*/ 55 w 24"/>
                <a:gd name="T23" fmla="*/ 542 h 34"/>
                <a:gd name="T24" fmla="*/ 0 w 24"/>
                <a:gd name="T25" fmla="*/ 377 h 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"/>
                <a:gd name="T40" fmla="*/ 0 h 34"/>
                <a:gd name="T41" fmla="*/ 24 w 24"/>
                <a:gd name="T42" fmla="*/ 34 h 3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" h="34">
                  <a:moveTo>
                    <a:pt x="0" y="2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6"/>
                    <a:pt x="9" y="28"/>
                    <a:pt x="12" y="28"/>
                  </a:cubicBezTo>
                  <a:cubicBezTo>
                    <a:pt x="15" y="28"/>
                    <a:pt x="16" y="26"/>
                    <a:pt x="16" y="22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5"/>
                    <a:pt x="23" y="28"/>
                    <a:pt x="21" y="30"/>
                  </a:cubicBezTo>
                  <a:cubicBezTo>
                    <a:pt x="19" y="33"/>
                    <a:pt x="16" y="34"/>
                    <a:pt x="12" y="34"/>
                  </a:cubicBezTo>
                  <a:cubicBezTo>
                    <a:pt x="8" y="34"/>
                    <a:pt x="5" y="33"/>
                    <a:pt x="3" y="30"/>
                  </a:cubicBezTo>
                  <a:cubicBezTo>
                    <a:pt x="1" y="28"/>
                    <a:pt x="0" y="25"/>
                    <a:pt x="0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3721" name="Freeform 139"/>
            <p:cNvSpPr>
              <a:spLocks noChangeAspect="1"/>
            </p:cNvSpPr>
            <p:nvPr/>
          </p:nvSpPr>
          <p:spPr bwMode="auto">
            <a:xfrm>
              <a:off x="3933" y="1751"/>
              <a:ext cx="36" cy="53"/>
            </a:xfrm>
            <a:custGeom>
              <a:avLst/>
              <a:gdLst>
                <a:gd name="T0" fmla="*/ 12 w 36"/>
                <a:gd name="T1" fmla="*/ 53 h 53"/>
                <a:gd name="T2" fmla="*/ 12 w 36"/>
                <a:gd name="T3" fmla="*/ 9 h 53"/>
                <a:gd name="T4" fmla="*/ 0 w 36"/>
                <a:gd name="T5" fmla="*/ 9 h 53"/>
                <a:gd name="T6" fmla="*/ 0 w 36"/>
                <a:gd name="T7" fmla="*/ 0 h 53"/>
                <a:gd name="T8" fmla="*/ 36 w 36"/>
                <a:gd name="T9" fmla="*/ 0 h 53"/>
                <a:gd name="T10" fmla="*/ 36 w 36"/>
                <a:gd name="T11" fmla="*/ 9 h 53"/>
                <a:gd name="T12" fmla="*/ 25 w 36"/>
                <a:gd name="T13" fmla="*/ 9 h 53"/>
                <a:gd name="T14" fmla="*/ 25 w 36"/>
                <a:gd name="T15" fmla="*/ 53 h 53"/>
                <a:gd name="T16" fmla="*/ 12 w 36"/>
                <a:gd name="T17" fmla="*/ 53 h 53"/>
                <a:gd name="T18" fmla="*/ 12 w 36"/>
                <a:gd name="T19" fmla="*/ 53 h 5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6"/>
                <a:gd name="T31" fmla="*/ 0 h 53"/>
                <a:gd name="T32" fmla="*/ 36 w 36"/>
                <a:gd name="T33" fmla="*/ 53 h 5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6" h="53">
                  <a:moveTo>
                    <a:pt x="12" y="53"/>
                  </a:moveTo>
                  <a:lnTo>
                    <a:pt x="12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9"/>
                  </a:lnTo>
                  <a:lnTo>
                    <a:pt x="25" y="9"/>
                  </a:lnTo>
                  <a:lnTo>
                    <a:pt x="25" y="53"/>
                  </a:lnTo>
                  <a:lnTo>
                    <a:pt x="12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3722" name="Freeform 140"/>
            <p:cNvSpPr>
              <a:spLocks noChangeAspect="1"/>
            </p:cNvSpPr>
            <p:nvPr/>
          </p:nvSpPr>
          <p:spPr bwMode="auto">
            <a:xfrm>
              <a:off x="3976" y="1751"/>
              <a:ext cx="32" cy="53"/>
            </a:xfrm>
            <a:custGeom>
              <a:avLst/>
              <a:gdLst>
                <a:gd name="T0" fmla="*/ 0 w 32"/>
                <a:gd name="T1" fmla="*/ 53 h 53"/>
                <a:gd name="T2" fmla="*/ 0 w 32"/>
                <a:gd name="T3" fmla="*/ 0 h 53"/>
                <a:gd name="T4" fmla="*/ 32 w 32"/>
                <a:gd name="T5" fmla="*/ 0 h 53"/>
                <a:gd name="T6" fmla="*/ 32 w 32"/>
                <a:gd name="T7" fmla="*/ 9 h 53"/>
                <a:gd name="T8" fmla="*/ 13 w 32"/>
                <a:gd name="T9" fmla="*/ 9 h 53"/>
                <a:gd name="T10" fmla="*/ 13 w 32"/>
                <a:gd name="T11" fmla="*/ 21 h 53"/>
                <a:gd name="T12" fmla="*/ 31 w 32"/>
                <a:gd name="T13" fmla="*/ 21 h 53"/>
                <a:gd name="T14" fmla="*/ 31 w 32"/>
                <a:gd name="T15" fmla="*/ 31 h 53"/>
                <a:gd name="T16" fmla="*/ 13 w 32"/>
                <a:gd name="T17" fmla="*/ 31 h 53"/>
                <a:gd name="T18" fmla="*/ 13 w 32"/>
                <a:gd name="T19" fmla="*/ 44 h 53"/>
                <a:gd name="T20" fmla="*/ 32 w 32"/>
                <a:gd name="T21" fmla="*/ 44 h 53"/>
                <a:gd name="T22" fmla="*/ 32 w 32"/>
                <a:gd name="T23" fmla="*/ 53 h 53"/>
                <a:gd name="T24" fmla="*/ 0 w 32"/>
                <a:gd name="T25" fmla="*/ 53 h 53"/>
                <a:gd name="T26" fmla="*/ 0 w 32"/>
                <a:gd name="T27" fmla="*/ 53 h 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2"/>
                <a:gd name="T43" fmla="*/ 0 h 53"/>
                <a:gd name="T44" fmla="*/ 32 w 32"/>
                <a:gd name="T45" fmla="*/ 53 h 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2" h="53">
                  <a:moveTo>
                    <a:pt x="0" y="53"/>
                  </a:moveTo>
                  <a:lnTo>
                    <a:pt x="0" y="0"/>
                  </a:lnTo>
                  <a:lnTo>
                    <a:pt x="32" y="0"/>
                  </a:lnTo>
                  <a:lnTo>
                    <a:pt x="32" y="9"/>
                  </a:lnTo>
                  <a:lnTo>
                    <a:pt x="13" y="9"/>
                  </a:lnTo>
                  <a:lnTo>
                    <a:pt x="13" y="21"/>
                  </a:lnTo>
                  <a:lnTo>
                    <a:pt x="31" y="21"/>
                  </a:lnTo>
                  <a:lnTo>
                    <a:pt x="31" y="31"/>
                  </a:lnTo>
                  <a:lnTo>
                    <a:pt x="13" y="31"/>
                  </a:lnTo>
                  <a:lnTo>
                    <a:pt x="13" y="44"/>
                  </a:lnTo>
                  <a:lnTo>
                    <a:pt x="32" y="44"/>
                  </a:lnTo>
                  <a:lnTo>
                    <a:pt x="32" y="5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3723" name="Freeform 141"/>
            <p:cNvSpPr>
              <a:spLocks noChangeAspect="1" noEditPoints="1"/>
            </p:cNvSpPr>
            <p:nvPr/>
          </p:nvSpPr>
          <p:spPr bwMode="auto">
            <a:xfrm>
              <a:off x="4017" y="1751"/>
              <a:ext cx="39" cy="53"/>
            </a:xfrm>
            <a:custGeom>
              <a:avLst/>
              <a:gdLst>
                <a:gd name="T0" fmla="*/ 145 w 24"/>
                <a:gd name="T1" fmla="*/ 88 h 33"/>
                <a:gd name="T2" fmla="*/ 145 w 24"/>
                <a:gd name="T3" fmla="*/ 233 h 33"/>
                <a:gd name="T4" fmla="*/ 180 w 24"/>
                <a:gd name="T5" fmla="*/ 233 h 33"/>
                <a:gd name="T6" fmla="*/ 236 w 24"/>
                <a:gd name="T7" fmla="*/ 226 h 33"/>
                <a:gd name="T8" fmla="*/ 270 w 24"/>
                <a:gd name="T9" fmla="*/ 173 h 33"/>
                <a:gd name="T10" fmla="*/ 180 w 24"/>
                <a:gd name="T11" fmla="*/ 88 h 33"/>
                <a:gd name="T12" fmla="*/ 145 w 24"/>
                <a:gd name="T13" fmla="*/ 88 h 33"/>
                <a:gd name="T14" fmla="*/ 0 w 24"/>
                <a:gd name="T15" fmla="*/ 567 h 33"/>
                <a:gd name="T16" fmla="*/ 0 w 24"/>
                <a:gd name="T17" fmla="*/ 0 h 33"/>
                <a:gd name="T18" fmla="*/ 232 w 24"/>
                <a:gd name="T19" fmla="*/ 0 h 33"/>
                <a:gd name="T20" fmla="*/ 377 w 24"/>
                <a:gd name="T21" fmla="*/ 34 h 33"/>
                <a:gd name="T22" fmla="*/ 418 w 24"/>
                <a:gd name="T23" fmla="*/ 141 h 33"/>
                <a:gd name="T24" fmla="*/ 293 w 24"/>
                <a:gd name="T25" fmla="*/ 286 h 33"/>
                <a:gd name="T26" fmla="*/ 293 w 24"/>
                <a:gd name="T27" fmla="*/ 286 h 33"/>
                <a:gd name="T28" fmla="*/ 349 w 24"/>
                <a:gd name="T29" fmla="*/ 331 h 33"/>
                <a:gd name="T30" fmla="*/ 383 w 24"/>
                <a:gd name="T31" fmla="*/ 374 h 33"/>
                <a:gd name="T32" fmla="*/ 439 w 24"/>
                <a:gd name="T33" fmla="*/ 567 h 33"/>
                <a:gd name="T34" fmla="*/ 293 w 24"/>
                <a:gd name="T35" fmla="*/ 567 h 33"/>
                <a:gd name="T36" fmla="*/ 236 w 24"/>
                <a:gd name="T37" fmla="*/ 418 h 33"/>
                <a:gd name="T38" fmla="*/ 201 w 24"/>
                <a:gd name="T39" fmla="*/ 340 h 33"/>
                <a:gd name="T40" fmla="*/ 145 w 24"/>
                <a:gd name="T41" fmla="*/ 340 h 33"/>
                <a:gd name="T42" fmla="*/ 145 w 24"/>
                <a:gd name="T43" fmla="*/ 567 h 33"/>
                <a:gd name="T44" fmla="*/ 0 w 24"/>
                <a:gd name="T45" fmla="*/ 567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"/>
                <a:gd name="T70" fmla="*/ 0 h 33"/>
                <a:gd name="T71" fmla="*/ 24 w 24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" h="33">
                  <a:moveTo>
                    <a:pt x="8" y="5"/>
                  </a:moveTo>
                  <a:cubicBezTo>
                    <a:pt x="8" y="14"/>
                    <a:pt x="8" y="14"/>
                    <a:pt x="8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3" y="14"/>
                    <a:pt x="13" y="13"/>
                  </a:cubicBezTo>
                  <a:cubicBezTo>
                    <a:pt x="14" y="12"/>
                    <a:pt x="15" y="11"/>
                    <a:pt x="15" y="10"/>
                  </a:cubicBezTo>
                  <a:cubicBezTo>
                    <a:pt x="15" y="7"/>
                    <a:pt x="13" y="5"/>
                    <a:pt x="10" y="5"/>
                  </a:cubicBezTo>
                  <a:cubicBezTo>
                    <a:pt x="8" y="5"/>
                    <a:pt x="8" y="5"/>
                    <a:pt x="8" y="5"/>
                  </a:cubicBezTo>
                  <a:close/>
                  <a:moveTo>
                    <a:pt x="0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8" y="0"/>
                    <a:pt x="20" y="2"/>
                  </a:cubicBezTo>
                  <a:cubicBezTo>
                    <a:pt x="22" y="3"/>
                    <a:pt x="23" y="5"/>
                    <a:pt x="23" y="8"/>
                  </a:cubicBezTo>
                  <a:cubicBezTo>
                    <a:pt x="23" y="13"/>
                    <a:pt x="20" y="16"/>
                    <a:pt x="16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7" y="17"/>
                    <a:pt x="18" y="17"/>
                    <a:pt x="19" y="19"/>
                  </a:cubicBezTo>
                  <a:cubicBezTo>
                    <a:pt x="20" y="19"/>
                    <a:pt x="20" y="20"/>
                    <a:pt x="21" y="2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2"/>
                    <a:pt x="12" y="21"/>
                    <a:pt x="11" y="20"/>
                  </a:cubicBezTo>
                  <a:cubicBezTo>
                    <a:pt x="11" y="20"/>
                    <a:pt x="10" y="20"/>
                    <a:pt x="8" y="20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0" y="33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3724" name="Freeform 142"/>
            <p:cNvSpPr>
              <a:spLocks noChangeAspect="1"/>
            </p:cNvSpPr>
            <p:nvPr/>
          </p:nvSpPr>
          <p:spPr bwMode="auto">
            <a:xfrm>
              <a:off x="3884" y="1409"/>
              <a:ext cx="265" cy="98"/>
            </a:xfrm>
            <a:custGeom>
              <a:avLst/>
              <a:gdLst>
                <a:gd name="T0" fmla="*/ 573 w 162"/>
                <a:gd name="T1" fmla="*/ 1011 h 60"/>
                <a:gd name="T2" fmla="*/ 551 w 162"/>
                <a:gd name="T3" fmla="*/ 990 h 60"/>
                <a:gd name="T4" fmla="*/ 0 w 162"/>
                <a:gd name="T5" fmla="*/ 662 h 60"/>
                <a:gd name="T6" fmla="*/ 425 w 162"/>
                <a:gd name="T7" fmla="*/ 418 h 60"/>
                <a:gd name="T8" fmla="*/ 993 w 162"/>
                <a:gd name="T9" fmla="*/ 755 h 60"/>
                <a:gd name="T10" fmla="*/ 1418 w 162"/>
                <a:gd name="T11" fmla="*/ 720 h 60"/>
                <a:gd name="T12" fmla="*/ 2141 w 162"/>
                <a:gd name="T13" fmla="*/ 302 h 60"/>
                <a:gd name="T14" fmla="*/ 1348 w 162"/>
                <a:gd name="T15" fmla="*/ 302 h 60"/>
                <a:gd name="T16" fmla="*/ 1348 w 162"/>
                <a:gd name="T17" fmla="*/ 0 h 60"/>
                <a:gd name="T18" fmla="*/ 3098 w 162"/>
                <a:gd name="T19" fmla="*/ 0 h 60"/>
                <a:gd name="T20" fmla="*/ 3098 w 162"/>
                <a:gd name="T21" fmla="*/ 1011 h 60"/>
                <a:gd name="T22" fmla="*/ 2589 w 162"/>
                <a:gd name="T23" fmla="*/ 1011 h 60"/>
                <a:gd name="T24" fmla="*/ 2567 w 162"/>
                <a:gd name="T25" fmla="*/ 549 h 60"/>
                <a:gd name="T26" fmla="*/ 1860 w 162"/>
                <a:gd name="T27" fmla="*/ 969 h 60"/>
                <a:gd name="T28" fmla="*/ 1148 w 162"/>
                <a:gd name="T29" fmla="*/ 1137 h 60"/>
                <a:gd name="T30" fmla="*/ 573 w 162"/>
                <a:gd name="T31" fmla="*/ 1011 h 60"/>
                <a:gd name="T32" fmla="*/ 573 w 162"/>
                <a:gd name="T33" fmla="*/ 1011 h 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2"/>
                <a:gd name="T52" fmla="*/ 0 h 60"/>
                <a:gd name="T53" fmla="*/ 162 w 162"/>
                <a:gd name="T54" fmla="*/ 60 h 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2" h="60">
                  <a:moveTo>
                    <a:pt x="30" y="53"/>
                  </a:moveTo>
                  <a:cubicBezTo>
                    <a:pt x="30" y="53"/>
                    <a:pt x="29" y="52"/>
                    <a:pt x="29" y="52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58" y="43"/>
                    <a:pt x="66" y="42"/>
                    <a:pt x="74" y="38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53"/>
                    <a:pt x="162" y="53"/>
                    <a:pt x="162" y="53"/>
                  </a:cubicBezTo>
                  <a:cubicBezTo>
                    <a:pt x="135" y="53"/>
                    <a:pt x="135" y="53"/>
                    <a:pt x="135" y="53"/>
                  </a:cubicBezTo>
                  <a:cubicBezTo>
                    <a:pt x="134" y="29"/>
                    <a:pt x="134" y="29"/>
                    <a:pt x="134" y="2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83" y="59"/>
                    <a:pt x="69" y="60"/>
                    <a:pt x="60" y="60"/>
                  </a:cubicBezTo>
                  <a:cubicBezTo>
                    <a:pt x="44" y="60"/>
                    <a:pt x="33" y="54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3725" name="Freeform 143"/>
            <p:cNvSpPr>
              <a:spLocks noChangeAspect="1"/>
            </p:cNvSpPr>
            <p:nvPr/>
          </p:nvSpPr>
          <p:spPr bwMode="auto">
            <a:xfrm>
              <a:off x="3703" y="1406"/>
              <a:ext cx="171" cy="152"/>
            </a:xfrm>
            <a:custGeom>
              <a:avLst/>
              <a:gdLst>
                <a:gd name="T0" fmla="*/ 730 w 105"/>
                <a:gd name="T1" fmla="*/ 1528 h 93"/>
                <a:gd name="T2" fmla="*/ 1278 w 105"/>
                <a:gd name="T3" fmla="*/ 1200 h 93"/>
                <a:gd name="T4" fmla="*/ 1223 w 105"/>
                <a:gd name="T5" fmla="*/ 956 h 93"/>
                <a:gd name="T6" fmla="*/ 528 w 105"/>
                <a:gd name="T7" fmla="*/ 551 h 93"/>
                <a:gd name="T8" fmla="*/ 528 w 105"/>
                <a:gd name="T9" fmla="*/ 1012 h 93"/>
                <a:gd name="T10" fmla="*/ 0 w 105"/>
                <a:gd name="T11" fmla="*/ 1012 h 93"/>
                <a:gd name="T12" fmla="*/ 0 w 105"/>
                <a:gd name="T13" fmla="*/ 0 h 93"/>
                <a:gd name="T14" fmla="*/ 1717 w 105"/>
                <a:gd name="T15" fmla="*/ 0 h 93"/>
                <a:gd name="T16" fmla="*/ 1717 w 105"/>
                <a:gd name="T17" fmla="*/ 294 h 93"/>
                <a:gd name="T18" fmla="*/ 928 w 105"/>
                <a:gd name="T19" fmla="*/ 294 h 93"/>
                <a:gd name="T20" fmla="*/ 1637 w 105"/>
                <a:gd name="T21" fmla="*/ 700 h 93"/>
                <a:gd name="T22" fmla="*/ 1958 w 105"/>
                <a:gd name="T23" fmla="*/ 1106 h 93"/>
                <a:gd name="T24" fmla="*/ 1692 w 105"/>
                <a:gd name="T25" fmla="*/ 1450 h 93"/>
                <a:gd name="T26" fmla="*/ 1153 w 105"/>
                <a:gd name="T27" fmla="*/ 1768 h 93"/>
                <a:gd name="T28" fmla="*/ 730 w 105"/>
                <a:gd name="T29" fmla="*/ 1528 h 93"/>
                <a:gd name="T30" fmla="*/ 730 w 105"/>
                <a:gd name="T31" fmla="*/ 1528 h 9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3"/>
                <a:gd name="T50" fmla="*/ 105 w 105"/>
                <a:gd name="T51" fmla="*/ 93 h 9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3">
                  <a:moveTo>
                    <a:pt x="39" y="80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75" y="60"/>
                    <a:pt x="74" y="55"/>
                    <a:pt x="66" y="50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2" y="15"/>
                    <a:pt x="92" y="15"/>
                    <a:pt x="92" y="15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88" y="37"/>
                    <a:pt x="88" y="37"/>
                    <a:pt x="88" y="37"/>
                  </a:cubicBezTo>
                  <a:cubicBezTo>
                    <a:pt x="102" y="45"/>
                    <a:pt x="105" y="53"/>
                    <a:pt x="105" y="58"/>
                  </a:cubicBezTo>
                  <a:cubicBezTo>
                    <a:pt x="104" y="68"/>
                    <a:pt x="94" y="75"/>
                    <a:pt x="91" y="76"/>
                  </a:cubicBezTo>
                  <a:cubicBezTo>
                    <a:pt x="62" y="93"/>
                    <a:pt x="62" y="93"/>
                    <a:pt x="62" y="93"/>
                  </a:cubicBezTo>
                  <a:cubicBezTo>
                    <a:pt x="39" y="80"/>
                    <a:pt x="39" y="80"/>
                    <a:pt x="39" y="80"/>
                  </a:cubicBezTo>
                  <a:cubicBezTo>
                    <a:pt x="39" y="80"/>
                    <a:pt x="39" y="80"/>
                    <a:pt x="39" y="80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3726" name="Freeform 144"/>
            <p:cNvSpPr>
              <a:spLocks noChangeAspect="1"/>
            </p:cNvSpPr>
            <p:nvPr/>
          </p:nvSpPr>
          <p:spPr bwMode="auto">
            <a:xfrm>
              <a:off x="3698" y="1564"/>
              <a:ext cx="265" cy="98"/>
            </a:xfrm>
            <a:custGeom>
              <a:avLst/>
              <a:gdLst>
                <a:gd name="T0" fmla="*/ 2526 w 162"/>
                <a:gd name="T1" fmla="*/ 149 h 60"/>
                <a:gd name="T2" fmla="*/ 3098 w 162"/>
                <a:gd name="T3" fmla="*/ 475 h 60"/>
                <a:gd name="T4" fmla="*/ 2657 w 162"/>
                <a:gd name="T5" fmla="*/ 720 h 60"/>
                <a:gd name="T6" fmla="*/ 2084 w 162"/>
                <a:gd name="T7" fmla="*/ 397 h 60"/>
                <a:gd name="T8" fmla="*/ 1688 w 162"/>
                <a:gd name="T9" fmla="*/ 441 h 60"/>
                <a:gd name="T10" fmla="*/ 959 w 162"/>
                <a:gd name="T11" fmla="*/ 862 h 60"/>
                <a:gd name="T12" fmla="*/ 1755 w 162"/>
                <a:gd name="T13" fmla="*/ 862 h 60"/>
                <a:gd name="T14" fmla="*/ 1755 w 162"/>
                <a:gd name="T15" fmla="*/ 1137 h 60"/>
                <a:gd name="T16" fmla="*/ 0 w 162"/>
                <a:gd name="T17" fmla="*/ 1137 h 60"/>
                <a:gd name="T18" fmla="*/ 0 w 162"/>
                <a:gd name="T19" fmla="*/ 126 h 60"/>
                <a:gd name="T20" fmla="*/ 517 w 162"/>
                <a:gd name="T21" fmla="*/ 126 h 60"/>
                <a:gd name="T22" fmla="*/ 517 w 162"/>
                <a:gd name="T23" fmla="*/ 593 h 60"/>
                <a:gd name="T24" fmla="*/ 1238 w 162"/>
                <a:gd name="T25" fmla="*/ 185 h 60"/>
                <a:gd name="T26" fmla="*/ 1935 w 162"/>
                <a:gd name="T27" fmla="*/ 0 h 60"/>
                <a:gd name="T28" fmla="*/ 2526 w 162"/>
                <a:gd name="T29" fmla="*/ 149 h 60"/>
                <a:gd name="T30" fmla="*/ 2526 w 162"/>
                <a:gd name="T31" fmla="*/ 149 h 6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2"/>
                <a:gd name="T49" fmla="*/ 0 h 60"/>
                <a:gd name="T50" fmla="*/ 162 w 162"/>
                <a:gd name="T51" fmla="*/ 60 h 6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2" h="60">
                  <a:moveTo>
                    <a:pt x="132" y="8"/>
                  </a:moveTo>
                  <a:cubicBezTo>
                    <a:pt x="162" y="25"/>
                    <a:pt x="162" y="25"/>
                    <a:pt x="162" y="25"/>
                  </a:cubicBezTo>
                  <a:cubicBezTo>
                    <a:pt x="139" y="38"/>
                    <a:pt x="139" y="38"/>
                    <a:pt x="139" y="38"/>
                  </a:cubicBezTo>
                  <a:cubicBezTo>
                    <a:pt x="109" y="21"/>
                    <a:pt x="109" y="21"/>
                    <a:pt x="109" y="21"/>
                  </a:cubicBezTo>
                  <a:cubicBezTo>
                    <a:pt x="103" y="17"/>
                    <a:pt x="96" y="18"/>
                    <a:pt x="88" y="23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60"/>
                    <a:pt x="92" y="60"/>
                    <a:pt x="92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9" y="2"/>
                    <a:pt x="92" y="0"/>
                    <a:pt x="101" y="0"/>
                  </a:cubicBezTo>
                  <a:cubicBezTo>
                    <a:pt x="118" y="0"/>
                    <a:pt x="129" y="6"/>
                    <a:pt x="132" y="8"/>
                  </a:cubicBezTo>
                  <a:cubicBezTo>
                    <a:pt x="132" y="8"/>
                    <a:pt x="132" y="8"/>
                    <a:pt x="132" y="8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3727" name="Freeform 145"/>
            <p:cNvSpPr>
              <a:spLocks noChangeAspect="1"/>
            </p:cNvSpPr>
            <p:nvPr/>
          </p:nvSpPr>
          <p:spPr bwMode="auto">
            <a:xfrm>
              <a:off x="3972" y="1514"/>
              <a:ext cx="170" cy="153"/>
            </a:xfrm>
            <a:custGeom>
              <a:avLst/>
              <a:gdLst>
                <a:gd name="T0" fmla="*/ 1983 w 104"/>
                <a:gd name="T1" fmla="*/ 747 h 94"/>
                <a:gd name="T2" fmla="*/ 1983 w 104"/>
                <a:gd name="T3" fmla="*/ 1746 h 94"/>
                <a:gd name="T4" fmla="*/ 245 w 104"/>
                <a:gd name="T5" fmla="*/ 1746 h 94"/>
                <a:gd name="T6" fmla="*/ 235 w 104"/>
                <a:gd name="T7" fmla="*/ 1455 h 94"/>
                <a:gd name="T8" fmla="*/ 1027 w 104"/>
                <a:gd name="T9" fmla="*/ 1455 h 94"/>
                <a:gd name="T10" fmla="*/ 304 w 104"/>
                <a:gd name="T11" fmla="*/ 1038 h 94"/>
                <a:gd name="T12" fmla="*/ 0 w 104"/>
                <a:gd name="T13" fmla="*/ 651 h 94"/>
                <a:gd name="T14" fmla="*/ 245 w 104"/>
                <a:gd name="T15" fmla="*/ 324 h 94"/>
                <a:gd name="T16" fmla="*/ 812 w 104"/>
                <a:gd name="T17" fmla="*/ 0 h 94"/>
                <a:gd name="T18" fmla="*/ 1237 w 104"/>
                <a:gd name="T19" fmla="*/ 238 h 94"/>
                <a:gd name="T20" fmla="*/ 687 w 104"/>
                <a:gd name="T21" fmla="*/ 562 h 94"/>
                <a:gd name="T22" fmla="*/ 750 w 104"/>
                <a:gd name="T23" fmla="*/ 802 h 94"/>
                <a:gd name="T24" fmla="*/ 1473 w 104"/>
                <a:gd name="T25" fmla="*/ 1216 h 94"/>
                <a:gd name="T26" fmla="*/ 1473 w 104"/>
                <a:gd name="T27" fmla="*/ 747 h 94"/>
                <a:gd name="T28" fmla="*/ 1983 w 104"/>
                <a:gd name="T29" fmla="*/ 747 h 94"/>
                <a:gd name="T30" fmla="*/ 1983 w 104"/>
                <a:gd name="T31" fmla="*/ 747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"/>
                <a:gd name="T49" fmla="*/ 0 h 94"/>
                <a:gd name="T50" fmla="*/ 104 w 104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" h="94">
                  <a:moveTo>
                    <a:pt x="104" y="40"/>
                  </a:moveTo>
                  <a:cubicBezTo>
                    <a:pt x="104" y="94"/>
                    <a:pt x="104" y="94"/>
                    <a:pt x="104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2" y="78"/>
                    <a:pt x="12" y="78"/>
                    <a:pt x="12" y="78"/>
                  </a:cubicBezTo>
                  <a:cubicBezTo>
                    <a:pt x="54" y="78"/>
                    <a:pt x="54" y="78"/>
                    <a:pt x="54" y="78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3" y="48"/>
                    <a:pt x="0" y="40"/>
                    <a:pt x="0" y="35"/>
                  </a:cubicBezTo>
                  <a:cubicBezTo>
                    <a:pt x="0" y="25"/>
                    <a:pt x="11" y="18"/>
                    <a:pt x="13" y="1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0" y="34"/>
                    <a:pt x="31" y="38"/>
                    <a:pt x="39" y="43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104" y="40"/>
                    <a:pt x="104" y="40"/>
                    <a:pt x="104" y="40"/>
                  </a:cubicBezTo>
                  <a:cubicBezTo>
                    <a:pt x="104" y="40"/>
                    <a:pt x="104" y="40"/>
                    <a:pt x="104" y="40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3728" name="Freeform 146"/>
            <p:cNvSpPr>
              <a:spLocks noChangeAspect="1"/>
            </p:cNvSpPr>
            <p:nvPr/>
          </p:nvSpPr>
          <p:spPr bwMode="auto">
            <a:xfrm>
              <a:off x="3878" y="1402"/>
              <a:ext cx="264" cy="100"/>
            </a:xfrm>
            <a:custGeom>
              <a:avLst/>
              <a:gdLst>
                <a:gd name="T0" fmla="*/ 562 w 162"/>
                <a:gd name="T1" fmla="*/ 1033 h 61"/>
                <a:gd name="T2" fmla="*/ 562 w 162"/>
                <a:gd name="T3" fmla="*/ 1033 h 61"/>
                <a:gd name="T4" fmla="*/ 0 w 162"/>
                <a:gd name="T5" fmla="*/ 702 h 61"/>
                <a:gd name="T6" fmla="*/ 425 w 162"/>
                <a:gd name="T7" fmla="*/ 449 h 61"/>
                <a:gd name="T8" fmla="*/ 988 w 162"/>
                <a:gd name="T9" fmla="*/ 779 h 61"/>
                <a:gd name="T10" fmla="*/ 1388 w 162"/>
                <a:gd name="T11" fmla="*/ 736 h 61"/>
                <a:gd name="T12" fmla="*/ 2104 w 162"/>
                <a:gd name="T13" fmla="*/ 310 h 61"/>
                <a:gd name="T14" fmla="*/ 1312 w 162"/>
                <a:gd name="T15" fmla="*/ 310 h 61"/>
                <a:gd name="T16" fmla="*/ 1312 w 162"/>
                <a:gd name="T17" fmla="*/ 0 h 61"/>
                <a:gd name="T18" fmla="*/ 3033 w 162"/>
                <a:gd name="T19" fmla="*/ 0 h 61"/>
                <a:gd name="T20" fmla="*/ 3033 w 162"/>
                <a:gd name="T21" fmla="*/ 1054 h 61"/>
                <a:gd name="T22" fmla="*/ 2531 w 162"/>
                <a:gd name="T23" fmla="*/ 1054 h 61"/>
                <a:gd name="T24" fmla="*/ 2531 w 162"/>
                <a:gd name="T25" fmla="*/ 572 h 61"/>
                <a:gd name="T26" fmla="*/ 1814 w 162"/>
                <a:gd name="T27" fmla="*/ 995 h 61"/>
                <a:gd name="T28" fmla="*/ 1134 w 162"/>
                <a:gd name="T29" fmla="*/ 1185 h 61"/>
                <a:gd name="T30" fmla="*/ 562 w 162"/>
                <a:gd name="T31" fmla="*/ 1033 h 61"/>
                <a:gd name="T32" fmla="*/ 562 w 162"/>
                <a:gd name="T33" fmla="*/ 1033 h 6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2"/>
                <a:gd name="T52" fmla="*/ 0 h 61"/>
                <a:gd name="T53" fmla="*/ 162 w 162"/>
                <a:gd name="T54" fmla="*/ 61 h 6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2" h="61">
                  <a:moveTo>
                    <a:pt x="30" y="53"/>
                  </a:moveTo>
                  <a:cubicBezTo>
                    <a:pt x="30" y="53"/>
                    <a:pt x="30" y="53"/>
                    <a:pt x="30" y="53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53" y="40"/>
                    <a:pt x="53" y="40"/>
                    <a:pt x="53" y="40"/>
                  </a:cubicBezTo>
                  <a:cubicBezTo>
                    <a:pt x="59" y="43"/>
                    <a:pt x="66" y="43"/>
                    <a:pt x="74" y="38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54"/>
                    <a:pt x="162" y="54"/>
                    <a:pt x="162" y="54"/>
                  </a:cubicBezTo>
                  <a:cubicBezTo>
                    <a:pt x="135" y="54"/>
                    <a:pt x="135" y="54"/>
                    <a:pt x="135" y="54"/>
                  </a:cubicBezTo>
                  <a:cubicBezTo>
                    <a:pt x="135" y="29"/>
                    <a:pt x="135" y="29"/>
                    <a:pt x="135" y="2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83" y="59"/>
                    <a:pt x="70" y="61"/>
                    <a:pt x="61" y="61"/>
                  </a:cubicBezTo>
                  <a:cubicBezTo>
                    <a:pt x="44" y="60"/>
                    <a:pt x="33" y="55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3729" name="Freeform 147"/>
            <p:cNvSpPr>
              <a:spLocks noChangeAspect="1"/>
            </p:cNvSpPr>
            <p:nvPr/>
          </p:nvSpPr>
          <p:spPr bwMode="auto">
            <a:xfrm>
              <a:off x="3696" y="1399"/>
              <a:ext cx="172" cy="154"/>
            </a:xfrm>
            <a:custGeom>
              <a:avLst/>
              <a:gdLst>
                <a:gd name="T0" fmla="*/ 778 w 105"/>
                <a:gd name="T1" fmla="*/ 1569 h 94"/>
                <a:gd name="T2" fmla="*/ 1330 w 105"/>
                <a:gd name="T3" fmla="*/ 1219 h 94"/>
                <a:gd name="T4" fmla="*/ 1274 w 105"/>
                <a:gd name="T5" fmla="*/ 993 h 94"/>
                <a:gd name="T6" fmla="*/ 539 w 105"/>
                <a:gd name="T7" fmla="*/ 567 h 94"/>
                <a:gd name="T8" fmla="*/ 539 w 105"/>
                <a:gd name="T9" fmla="*/ 1027 h 94"/>
                <a:gd name="T10" fmla="*/ 21 w 105"/>
                <a:gd name="T11" fmla="*/ 1027 h 94"/>
                <a:gd name="T12" fmla="*/ 0 w 105"/>
                <a:gd name="T13" fmla="*/ 0 h 94"/>
                <a:gd name="T14" fmla="*/ 1779 w 105"/>
                <a:gd name="T15" fmla="*/ 0 h 94"/>
                <a:gd name="T16" fmla="*/ 1792 w 105"/>
                <a:gd name="T17" fmla="*/ 308 h 94"/>
                <a:gd name="T18" fmla="*/ 993 w 105"/>
                <a:gd name="T19" fmla="*/ 308 h 94"/>
                <a:gd name="T20" fmla="*/ 1723 w 105"/>
                <a:gd name="T21" fmla="*/ 736 h 94"/>
                <a:gd name="T22" fmla="*/ 2031 w 105"/>
                <a:gd name="T23" fmla="*/ 1144 h 94"/>
                <a:gd name="T24" fmla="*/ 1779 w 105"/>
                <a:gd name="T25" fmla="*/ 1481 h 94"/>
                <a:gd name="T26" fmla="*/ 1206 w 105"/>
                <a:gd name="T27" fmla="*/ 1817 h 94"/>
                <a:gd name="T28" fmla="*/ 778 w 105"/>
                <a:gd name="T29" fmla="*/ 1569 h 94"/>
                <a:gd name="T30" fmla="*/ 778 w 105"/>
                <a:gd name="T31" fmla="*/ 1569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4"/>
                <a:gd name="T50" fmla="*/ 105 w 105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4">
                  <a:moveTo>
                    <a:pt x="40" y="81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75" y="60"/>
                    <a:pt x="74" y="56"/>
                    <a:pt x="66" y="51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3" y="16"/>
                    <a:pt x="93" y="16"/>
                    <a:pt x="93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89" y="38"/>
                    <a:pt x="89" y="38"/>
                    <a:pt x="89" y="38"/>
                  </a:cubicBezTo>
                  <a:cubicBezTo>
                    <a:pt x="102" y="46"/>
                    <a:pt x="105" y="54"/>
                    <a:pt x="105" y="59"/>
                  </a:cubicBezTo>
                  <a:cubicBezTo>
                    <a:pt x="105" y="69"/>
                    <a:pt x="94" y="75"/>
                    <a:pt x="92" y="77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40" y="81"/>
                    <a:pt x="40" y="81"/>
                    <a:pt x="40" y="81"/>
                  </a:cubicBezTo>
                  <a:cubicBezTo>
                    <a:pt x="40" y="81"/>
                    <a:pt x="40" y="81"/>
                    <a:pt x="40" y="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3730" name="Freeform 148"/>
            <p:cNvSpPr>
              <a:spLocks noChangeAspect="1"/>
            </p:cNvSpPr>
            <p:nvPr/>
          </p:nvSpPr>
          <p:spPr bwMode="auto">
            <a:xfrm>
              <a:off x="3692" y="1558"/>
              <a:ext cx="264" cy="99"/>
            </a:xfrm>
            <a:custGeom>
              <a:avLst/>
              <a:gdLst>
                <a:gd name="T0" fmla="*/ 2467 w 162"/>
                <a:gd name="T1" fmla="*/ 144 h 61"/>
                <a:gd name="T2" fmla="*/ 3033 w 162"/>
                <a:gd name="T3" fmla="*/ 466 h 61"/>
                <a:gd name="T4" fmla="*/ 2624 w 162"/>
                <a:gd name="T5" fmla="*/ 701 h 61"/>
                <a:gd name="T6" fmla="*/ 2061 w 162"/>
                <a:gd name="T7" fmla="*/ 380 h 61"/>
                <a:gd name="T8" fmla="*/ 1644 w 162"/>
                <a:gd name="T9" fmla="*/ 414 h 61"/>
                <a:gd name="T10" fmla="*/ 929 w 162"/>
                <a:gd name="T11" fmla="*/ 821 h 61"/>
                <a:gd name="T12" fmla="*/ 1724 w 162"/>
                <a:gd name="T13" fmla="*/ 821 h 61"/>
                <a:gd name="T14" fmla="*/ 1724 w 162"/>
                <a:gd name="T15" fmla="*/ 1117 h 61"/>
                <a:gd name="T16" fmla="*/ 0 w 162"/>
                <a:gd name="T17" fmla="*/ 1117 h 61"/>
                <a:gd name="T18" fmla="*/ 0 w 162"/>
                <a:gd name="T19" fmla="*/ 123 h 61"/>
                <a:gd name="T20" fmla="*/ 507 w 162"/>
                <a:gd name="T21" fmla="*/ 123 h 61"/>
                <a:gd name="T22" fmla="*/ 528 w 162"/>
                <a:gd name="T23" fmla="*/ 583 h 61"/>
                <a:gd name="T24" fmla="*/ 1222 w 162"/>
                <a:gd name="T25" fmla="*/ 179 h 61"/>
                <a:gd name="T26" fmla="*/ 1897 w 162"/>
                <a:gd name="T27" fmla="*/ 0 h 61"/>
                <a:gd name="T28" fmla="*/ 2467 w 162"/>
                <a:gd name="T29" fmla="*/ 144 h 61"/>
                <a:gd name="T30" fmla="*/ 2467 w 162"/>
                <a:gd name="T31" fmla="*/ 144 h 6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2"/>
                <a:gd name="T49" fmla="*/ 0 h 61"/>
                <a:gd name="T50" fmla="*/ 162 w 162"/>
                <a:gd name="T51" fmla="*/ 61 h 6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2" h="61">
                  <a:moveTo>
                    <a:pt x="132" y="8"/>
                  </a:moveTo>
                  <a:cubicBezTo>
                    <a:pt x="162" y="25"/>
                    <a:pt x="162" y="25"/>
                    <a:pt x="162" y="25"/>
                  </a:cubicBezTo>
                  <a:cubicBezTo>
                    <a:pt x="140" y="38"/>
                    <a:pt x="140" y="38"/>
                    <a:pt x="140" y="38"/>
                  </a:cubicBezTo>
                  <a:cubicBezTo>
                    <a:pt x="110" y="21"/>
                    <a:pt x="110" y="21"/>
                    <a:pt x="110" y="21"/>
                  </a:cubicBezTo>
                  <a:cubicBezTo>
                    <a:pt x="104" y="18"/>
                    <a:pt x="96" y="18"/>
                    <a:pt x="88" y="23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61"/>
                    <a:pt x="92" y="61"/>
                    <a:pt x="92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9" y="2"/>
                    <a:pt x="93" y="0"/>
                    <a:pt x="101" y="0"/>
                  </a:cubicBezTo>
                  <a:cubicBezTo>
                    <a:pt x="118" y="1"/>
                    <a:pt x="130" y="7"/>
                    <a:pt x="132" y="8"/>
                  </a:cubicBezTo>
                  <a:cubicBezTo>
                    <a:pt x="132" y="8"/>
                    <a:pt x="132" y="8"/>
                    <a:pt x="132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3731" name="Freeform 149"/>
            <p:cNvSpPr>
              <a:spLocks noChangeAspect="1"/>
            </p:cNvSpPr>
            <p:nvPr/>
          </p:nvSpPr>
          <p:spPr bwMode="auto">
            <a:xfrm>
              <a:off x="3966" y="1507"/>
              <a:ext cx="171" cy="154"/>
            </a:xfrm>
            <a:custGeom>
              <a:avLst/>
              <a:gdLst>
                <a:gd name="T0" fmla="*/ 1958 w 105"/>
                <a:gd name="T1" fmla="*/ 791 h 94"/>
                <a:gd name="T2" fmla="*/ 1958 w 105"/>
                <a:gd name="T3" fmla="*/ 1817 h 94"/>
                <a:gd name="T4" fmla="*/ 239 w 105"/>
                <a:gd name="T5" fmla="*/ 1817 h 94"/>
                <a:gd name="T6" fmla="*/ 239 w 105"/>
                <a:gd name="T7" fmla="*/ 1514 h 94"/>
                <a:gd name="T8" fmla="*/ 1033 w 105"/>
                <a:gd name="T9" fmla="*/ 1514 h 94"/>
                <a:gd name="T10" fmla="*/ 324 w 105"/>
                <a:gd name="T11" fmla="*/ 1088 h 94"/>
                <a:gd name="T12" fmla="*/ 0 w 105"/>
                <a:gd name="T13" fmla="*/ 668 h 94"/>
                <a:gd name="T14" fmla="*/ 261 w 105"/>
                <a:gd name="T15" fmla="*/ 331 h 94"/>
                <a:gd name="T16" fmla="*/ 803 w 105"/>
                <a:gd name="T17" fmla="*/ 0 h 94"/>
                <a:gd name="T18" fmla="*/ 1223 w 105"/>
                <a:gd name="T19" fmla="*/ 247 h 94"/>
                <a:gd name="T20" fmla="*/ 674 w 105"/>
                <a:gd name="T21" fmla="*/ 606 h 94"/>
                <a:gd name="T22" fmla="*/ 730 w 105"/>
                <a:gd name="T23" fmla="*/ 827 h 94"/>
                <a:gd name="T24" fmla="*/ 1435 w 105"/>
                <a:gd name="T25" fmla="*/ 1253 h 94"/>
                <a:gd name="T26" fmla="*/ 1435 w 105"/>
                <a:gd name="T27" fmla="*/ 791 h 94"/>
                <a:gd name="T28" fmla="*/ 1958 w 105"/>
                <a:gd name="T29" fmla="*/ 791 h 94"/>
                <a:gd name="T30" fmla="*/ 1958 w 105"/>
                <a:gd name="T31" fmla="*/ 791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4"/>
                <a:gd name="T50" fmla="*/ 105 w 105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4">
                  <a:moveTo>
                    <a:pt x="105" y="41"/>
                  </a:moveTo>
                  <a:cubicBezTo>
                    <a:pt x="105" y="94"/>
                    <a:pt x="105" y="94"/>
                    <a:pt x="105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55" y="78"/>
                    <a:pt x="55" y="78"/>
                    <a:pt x="55" y="78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3" y="48"/>
                    <a:pt x="0" y="40"/>
                    <a:pt x="0" y="35"/>
                  </a:cubicBezTo>
                  <a:cubicBezTo>
                    <a:pt x="1" y="25"/>
                    <a:pt x="11" y="19"/>
                    <a:pt x="14" y="1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6" y="13"/>
                    <a:pt x="66" y="13"/>
                    <a:pt x="66" y="13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0" y="34"/>
                    <a:pt x="31" y="38"/>
                    <a:pt x="39" y="43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41"/>
                    <a:pt x="77" y="41"/>
                    <a:pt x="77" y="41"/>
                  </a:cubicBezTo>
                  <a:cubicBezTo>
                    <a:pt x="105" y="41"/>
                    <a:pt x="105" y="41"/>
                    <a:pt x="105" y="41"/>
                  </a:cubicBezTo>
                  <a:cubicBezTo>
                    <a:pt x="105" y="41"/>
                    <a:pt x="105" y="41"/>
                    <a:pt x="105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  <p:sp>
        <p:nvSpPr>
          <p:cNvPr id="23582" name="Line 150"/>
          <p:cNvSpPr>
            <a:spLocks noChangeShapeType="1"/>
          </p:cNvSpPr>
          <p:nvPr/>
        </p:nvSpPr>
        <p:spPr bwMode="auto">
          <a:xfrm flipH="1">
            <a:off x="1906588" y="4006850"/>
            <a:ext cx="1008062" cy="0"/>
          </a:xfrm>
          <a:prstGeom prst="line">
            <a:avLst/>
          </a:prstGeom>
          <a:noFill/>
          <a:ln w="25400">
            <a:solidFill>
              <a:srgbClr val="FF0000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583" name="Text Box 151"/>
          <p:cNvSpPr txBox="1">
            <a:spLocks noChangeArrowheads="1"/>
          </p:cNvSpPr>
          <p:nvPr/>
        </p:nvSpPr>
        <p:spPr bwMode="auto">
          <a:xfrm>
            <a:off x="1908175" y="4365625"/>
            <a:ext cx="10080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600"/>
              <a:t>Area 10</a:t>
            </a:r>
          </a:p>
        </p:txBody>
      </p:sp>
      <p:sp>
        <p:nvSpPr>
          <p:cNvPr id="23584" name="Oval 152"/>
          <p:cNvSpPr>
            <a:spLocks noChangeArrowheads="1"/>
          </p:cNvSpPr>
          <p:nvPr/>
        </p:nvSpPr>
        <p:spPr bwMode="auto">
          <a:xfrm>
            <a:off x="4933950" y="908050"/>
            <a:ext cx="1511300" cy="1295400"/>
          </a:xfrm>
          <a:prstGeom prst="ellipse">
            <a:avLst/>
          </a:prstGeom>
          <a:solidFill>
            <a:srgbClr val="FFFFCC"/>
          </a:solidFill>
          <a:ln w="31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23585" name="Text Box 153"/>
          <p:cNvSpPr txBox="1">
            <a:spLocks noChangeArrowheads="1"/>
          </p:cNvSpPr>
          <p:nvPr/>
        </p:nvSpPr>
        <p:spPr bwMode="auto">
          <a:xfrm>
            <a:off x="5530850" y="1866900"/>
            <a:ext cx="4095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kumimoji="1" lang="en-US" altLang="zh-CN" sz="1600">
                <a:ea typeface="Arial Unicode MS" panose="020B0604020202020204" pitchFamily="34" charset="-122"/>
                <a:cs typeface="Arial Unicode MS" panose="020B0604020202020204" pitchFamily="34" charset="-122"/>
              </a:rPr>
              <a:t>L1</a:t>
            </a:r>
          </a:p>
        </p:txBody>
      </p:sp>
      <p:sp>
        <p:nvSpPr>
          <p:cNvPr id="23586" name="Text Box 154"/>
          <p:cNvSpPr txBox="1">
            <a:spLocks noChangeArrowheads="1"/>
          </p:cNvSpPr>
          <p:nvPr/>
        </p:nvSpPr>
        <p:spPr bwMode="auto">
          <a:xfrm>
            <a:off x="7092950" y="1844675"/>
            <a:ext cx="4095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kumimoji="1" lang="en-US" altLang="zh-CN" sz="1600"/>
              <a:t>L1</a:t>
            </a:r>
          </a:p>
        </p:txBody>
      </p:sp>
      <p:sp>
        <p:nvSpPr>
          <p:cNvPr id="23587" name="Line 155"/>
          <p:cNvSpPr>
            <a:spLocks noChangeShapeType="1"/>
          </p:cNvSpPr>
          <p:nvPr/>
        </p:nvSpPr>
        <p:spPr bwMode="auto">
          <a:xfrm flipH="1">
            <a:off x="5580063" y="1555750"/>
            <a:ext cx="19446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23588" name="Group 156"/>
          <p:cNvGrpSpPr>
            <a:grpSpLocks noChangeAspect="1"/>
          </p:cNvGrpSpPr>
          <p:nvPr/>
        </p:nvGrpSpPr>
        <p:grpSpPr bwMode="auto">
          <a:xfrm>
            <a:off x="5364163" y="1268413"/>
            <a:ext cx="720725" cy="557212"/>
            <a:chOff x="3541" y="1317"/>
            <a:chExt cx="747" cy="546"/>
          </a:xfrm>
        </p:grpSpPr>
        <p:sp>
          <p:nvSpPr>
            <p:cNvPr id="23698" name="AutoShape 157"/>
            <p:cNvSpPr>
              <a:spLocks noChangeAspect="1" noChangeArrowheads="1" noTextEdit="1"/>
            </p:cNvSpPr>
            <p:nvPr/>
          </p:nvSpPr>
          <p:spPr bwMode="auto">
            <a:xfrm>
              <a:off x="3574" y="1337"/>
              <a:ext cx="681" cy="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99" name="Freeform 158"/>
            <p:cNvSpPr>
              <a:spLocks noChangeAspect="1"/>
            </p:cNvSpPr>
            <p:nvPr/>
          </p:nvSpPr>
          <p:spPr bwMode="auto">
            <a:xfrm>
              <a:off x="3574" y="1525"/>
              <a:ext cx="679" cy="338"/>
            </a:xfrm>
            <a:custGeom>
              <a:avLst/>
              <a:gdLst>
                <a:gd name="T0" fmla="*/ 6726 w 416"/>
                <a:gd name="T1" fmla="*/ 1594 h 207"/>
                <a:gd name="T2" fmla="*/ 1170 w 416"/>
                <a:gd name="T3" fmla="*/ 1594 h 207"/>
                <a:gd name="T4" fmla="*/ 21 w 416"/>
                <a:gd name="T5" fmla="*/ 21 h 207"/>
                <a:gd name="T6" fmla="*/ 0 w 416"/>
                <a:gd name="T7" fmla="*/ 21 h 207"/>
                <a:gd name="T8" fmla="*/ 0 w 416"/>
                <a:gd name="T9" fmla="*/ 1520 h 207"/>
                <a:gd name="T10" fmla="*/ 21 w 416"/>
                <a:gd name="T11" fmla="*/ 1520 h 207"/>
                <a:gd name="T12" fmla="*/ 1170 w 416"/>
                <a:gd name="T13" fmla="*/ 3029 h 207"/>
                <a:gd name="T14" fmla="*/ 6726 w 416"/>
                <a:gd name="T15" fmla="*/ 3029 h 207"/>
                <a:gd name="T16" fmla="*/ 7862 w 416"/>
                <a:gd name="T17" fmla="*/ 1520 h 207"/>
                <a:gd name="T18" fmla="*/ 7862 w 416"/>
                <a:gd name="T19" fmla="*/ 1520 h 207"/>
                <a:gd name="T20" fmla="*/ 7862 w 416"/>
                <a:gd name="T21" fmla="*/ 0 h 207"/>
                <a:gd name="T22" fmla="*/ 6726 w 416"/>
                <a:gd name="T23" fmla="*/ 1594 h 20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16"/>
                <a:gd name="T37" fmla="*/ 0 h 207"/>
                <a:gd name="T38" fmla="*/ 416 w 416"/>
                <a:gd name="T39" fmla="*/ 207 h 20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16" h="207">
                  <a:moveTo>
                    <a:pt x="356" y="84"/>
                  </a:moveTo>
                  <a:cubicBezTo>
                    <a:pt x="275" y="131"/>
                    <a:pt x="143" y="131"/>
                    <a:pt x="62" y="84"/>
                  </a:cubicBezTo>
                  <a:cubicBezTo>
                    <a:pt x="18" y="59"/>
                    <a:pt x="1" y="33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3" y="109"/>
                    <a:pt x="23" y="138"/>
                    <a:pt x="62" y="160"/>
                  </a:cubicBezTo>
                  <a:cubicBezTo>
                    <a:pt x="143" y="207"/>
                    <a:pt x="275" y="207"/>
                    <a:pt x="356" y="160"/>
                  </a:cubicBezTo>
                  <a:cubicBezTo>
                    <a:pt x="394" y="138"/>
                    <a:pt x="414" y="109"/>
                    <a:pt x="416" y="80"/>
                  </a:cubicBezTo>
                  <a:cubicBezTo>
                    <a:pt x="416" y="80"/>
                    <a:pt x="416" y="80"/>
                    <a:pt x="416" y="80"/>
                  </a:cubicBezTo>
                  <a:cubicBezTo>
                    <a:pt x="416" y="0"/>
                    <a:pt x="416" y="0"/>
                    <a:pt x="416" y="0"/>
                  </a:cubicBezTo>
                  <a:cubicBezTo>
                    <a:pt x="416" y="31"/>
                    <a:pt x="396" y="61"/>
                    <a:pt x="356" y="84"/>
                  </a:cubicBezTo>
                  <a:close/>
                </a:path>
              </a:pathLst>
            </a:custGeom>
            <a:solidFill>
              <a:srgbClr val="113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3700" name="Freeform 159"/>
            <p:cNvSpPr>
              <a:spLocks noChangeAspect="1"/>
            </p:cNvSpPr>
            <p:nvPr/>
          </p:nvSpPr>
          <p:spPr bwMode="auto">
            <a:xfrm>
              <a:off x="3541" y="1317"/>
              <a:ext cx="747" cy="432"/>
            </a:xfrm>
            <a:custGeom>
              <a:avLst/>
              <a:gdLst>
                <a:gd name="T0" fmla="*/ 7153 w 457"/>
                <a:gd name="T1" fmla="*/ 902 h 264"/>
                <a:gd name="T2" fmla="*/ 7176 w 457"/>
                <a:gd name="T3" fmla="*/ 4166 h 264"/>
                <a:gd name="T4" fmla="*/ 1563 w 457"/>
                <a:gd name="T5" fmla="*/ 4166 h 264"/>
                <a:gd name="T6" fmla="*/ 1541 w 457"/>
                <a:gd name="T7" fmla="*/ 902 h 264"/>
                <a:gd name="T8" fmla="*/ 7153 w 457"/>
                <a:gd name="T9" fmla="*/ 902 h 2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7"/>
                <a:gd name="T16" fmla="*/ 0 h 264"/>
                <a:gd name="T17" fmla="*/ 457 w 457"/>
                <a:gd name="T18" fmla="*/ 264 h 2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7" h="264">
                  <a:moveTo>
                    <a:pt x="375" y="47"/>
                  </a:moveTo>
                  <a:cubicBezTo>
                    <a:pt x="456" y="94"/>
                    <a:pt x="457" y="170"/>
                    <a:pt x="376" y="217"/>
                  </a:cubicBezTo>
                  <a:cubicBezTo>
                    <a:pt x="295" y="264"/>
                    <a:pt x="163" y="264"/>
                    <a:pt x="82" y="217"/>
                  </a:cubicBezTo>
                  <a:cubicBezTo>
                    <a:pt x="0" y="170"/>
                    <a:pt x="0" y="94"/>
                    <a:pt x="81" y="47"/>
                  </a:cubicBezTo>
                  <a:cubicBezTo>
                    <a:pt x="162" y="0"/>
                    <a:pt x="293" y="0"/>
                    <a:pt x="375" y="47"/>
                  </a:cubicBezTo>
                </a:path>
              </a:pathLst>
            </a:custGeom>
            <a:solidFill>
              <a:srgbClr val="4A6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3701" name="Freeform 160"/>
            <p:cNvSpPr>
              <a:spLocks noChangeAspect="1" noEditPoints="1"/>
            </p:cNvSpPr>
            <p:nvPr/>
          </p:nvSpPr>
          <p:spPr bwMode="auto">
            <a:xfrm>
              <a:off x="3788" y="1751"/>
              <a:ext cx="39" cy="53"/>
            </a:xfrm>
            <a:custGeom>
              <a:avLst/>
              <a:gdLst>
                <a:gd name="T0" fmla="*/ 124 w 24"/>
                <a:gd name="T1" fmla="*/ 88 h 33"/>
                <a:gd name="T2" fmla="*/ 124 w 24"/>
                <a:gd name="T3" fmla="*/ 233 h 33"/>
                <a:gd name="T4" fmla="*/ 180 w 24"/>
                <a:gd name="T5" fmla="*/ 233 h 33"/>
                <a:gd name="T6" fmla="*/ 236 w 24"/>
                <a:gd name="T7" fmla="*/ 226 h 33"/>
                <a:gd name="T8" fmla="*/ 257 w 24"/>
                <a:gd name="T9" fmla="*/ 173 h 33"/>
                <a:gd name="T10" fmla="*/ 180 w 24"/>
                <a:gd name="T11" fmla="*/ 88 h 33"/>
                <a:gd name="T12" fmla="*/ 124 w 24"/>
                <a:gd name="T13" fmla="*/ 88 h 33"/>
                <a:gd name="T14" fmla="*/ 0 w 24"/>
                <a:gd name="T15" fmla="*/ 567 h 33"/>
                <a:gd name="T16" fmla="*/ 0 w 24"/>
                <a:gd name="T17" fmla="*/ 0 h 33"/>
                <a:gd name="T18" fmla="*/ 232 w 24"/>
                <a:gd name="T19" fmla="*/ 0 h 33"/>
                <a:gd name="T20" fmla="*/ 349 w 24"/>
                <a:gd name="T21" fmla="*/ 34 h 33"/>
                <a:gd name="T22" fmla="*/ 413 w 24"/>
                <a:gd name="T23" fmla="*/ 141 h 33"/>
                <a:gd name="T24" fmla="*/ 270 w 24"/>
                <a:gd name="T25" fmla="*/ 286 h 33"/>
                <a:gd name="T26" fmla="*/ 270 w 24"/>
                <a:gd name="T27" fmla="*/ 286 h 33"/>
                <a:gd name="T28" fmla="*/ 349 w 24"/>
                <a:gd name="T29" fmla="*/ 331 h 33"/>
                <a:gd name="T30" fmla="*/ 377 w 24"/>
                <a:gd name="T31" fmla="*/ 374 h 33"/>
                <a:gd name="T32" fmla="*/ 439 w 24"/>
                <a:gd name="T33" fmla="*/ 567 h 33"/>
                <a:gd name="T34" fmla="*/ 270 w 24"/>
                <a:gd name="T35" fmla="*/ 567 h 33"/>
                <a:gd name="T36" fmla="*/ 236 w 24"/>
                <a:gd name="T37" fmla="*/ 418 h 33"/>
                <a:gd name="T38" fmla="*/ 201 w 24"/>
                <a:gd name="T39" fmla="*/ 340 h 33"/>
                <a:gd name="T40" fmla="*/ 124 w 24"/>
                <a:gd name="T41" fmla="*/ 340 h 33"/>
                <a:gd name="T42" fmla="*/ 124 w 24"/>
                <a:gd name="T43" fmla="*/ 567 h 33"/>
                <a:gd name="T44" fmla="*/ 0 w 24"/>
                <a:gd name="T45" fmla="*/ 567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"/>
                <a:gd name="T70" fmla="*/ 0 h 33"/>
                <a:gd name="T71" fmla="*/ 24 w 24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" h="33">
                  <a:moveTo>
                    <a:pt x="7" y="5"/>
                  </a:moveTo>
                  <a:cubicBezTo>
                    <a:pt x="7" y="14"/>
                    <a:pt x="7" y="14"/>
                    <a:pt x="7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2" y="14"/>
                    <a:pt x="13" y="13"/>
                  </a:cubicBezTo>
                  <a:cubicBezTo>
                    <a:pt x="14" y="12"/>
                    <a:pt x="14" y="11"/>
                    <a:pt x="14" y="10"/>
                  </a:cubicBezTo>
                  <a:cubicBezTo>
                    <a:pt x="14" y="7"/>
                    <a:pt x="13" y="5"/>
                    <a:pt x="10" y="5"/>
                  </a:cubicBezTo>
                  <a:cubicBezTo>
                    <a:pt x="7" y="5"/>
                    <a:pt x="7" y="5"/>
                    <a:pt x="7" y="5"/>
                  </a:cubicBezTo>
                  <a:close/>
                  <a:moveTo>
                    <a:pt x="0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7" y="0"/>
                    <a:pt x="19" y="2"/>
                  </a:cubicBezTo>
                  <a:cubicBezTo>
                    <a:pt x="21" y="3"/>
                    <a:pt x="22" y="5"/>
                    <a:pt x="22" y="8"/>
                  </a:cubicBezTo>
                  <a:cubicBezTo>
                    <a:pt x="22" y="13"/>
                    <a:pt x="20" y="16"/>
                    <a:pt x="15" y="17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7" y="17"/>
                    <a:pt x="18" y="17"/>
                    <a:pt x="19" y="19"/>
                  </a:cubicBezTo>
                  <a:cubicBezTo>
                    <a:pt x="19" y="19"/>
                    <a:pt x="20" y="20"/>
                    <a:pt x="20" y="2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2" y="22"/>
                    <a:pt x="11" y="21"/>
                    <a:pt x="11" y="20"/>
                  </a:cubicBezTo>
                  <a:cubicBezTo>
                    <a:pt x="10" y="20"/>
                    <a:pt x="9" y="20"/>
                    <a:pt x="7" y="20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0" y="33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3702" name="Freeform 161"/>
            <p:cNvSpPr>
              <a:spLocks noChangeAspect="1" noEditPoints="1"/>
            </p:cNvSpPr>
            <p:nvPr/>
          </p:nvSpPr>
          <p:spPr bwMode="auto">
            <a:xfrm>
              <a:off x="3832" y="1749"/>
              <a:ext cx="47" cy="57"/>
            </a:xfrm>
            <a:custGeom>
              <a:avLst/>
              <a:gdLst>
                <a:gd name="T0" fmla="*/ 144 w 29"/>
                <a:gd name="T1" fmla="*/ 324 h 35"/>
                <a:gd name="T2" fmla="*/ 254 w 29"/>
                <a:gd name="T3" fmla="*/ 541 h 35"/>
                <a:gd name="T4" fmla="*/ 357 w 29"/>
                <a:gd name="T5" fmla="*/ 324 h 35"/>
                <a:gd name="T6" fmla="*/ 254 w 29"/>
                <a:gd name="T7" fmla="*/ 111 h 35"/>
                <a:gd name="T8" fmla="*/ 144 w 29"/>
                <a:gd name="T9" fmla="*/ 324 h 35"/>
                <a:gd name="T10" fmla="*/ 0 w 29"/>
                <a:gd name="T11" fmla="*/ 324 h 35"/>
                <a:gd name="T12" fmla="*/ 55 w 29"/>
                <a:gd name="T13" fmla="*/ 90 h 35"/>
                <a:gd name="T14" fmla="*/ 254 w 29"/>
                <a:gd name="T15" fmla="*/ 0 h 35"/>
                <a:gd name="T16" fmla="*/ 454 w 29"/>
                <a:gd name="T17" fmla="*/ 90 h 35"/>
                <a:gd name="T18" fmla="*/ 523 w 29"/>
                <a:gd name="T19" fmla="*/ 324 h 35"/>
                <a:gd name="T20" fmla="*/ 454 w 29"/>
                <a:gd name="T21" fmla="*/ 562 h 35"/>
                <a:gd name="T22" fmla="*/ 254 w 29"/>
                <a:gd name="T23" fmla="*/ 653 h 35"/>
                <a:gd name="T24" fmla="*/ 55 w 29"/>
                <a:gd name="T25" fmla="*/ 541 h 35"/>
                <a:gd name="T26" fmla="*/ 0 w 29"/>
                <a:gd name="T27" fmla="*/ 324 h 3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9"/>
                <a:gd name="T43" fmla="*/ 0 h 35"/>
                <a:gd name="T44" fmla="*/ 29 w 29"/>
                <a:gd name="T45" fmla="*/ 35 h 3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9" h="35">
                  <a:moveTo>
                    <a:pt x="8" y="17"/>
                  </a:moveTo>
                  <a:cubicBezTo>
                    <a:pt x="8" y="25"/>
                    <a:pt x="10" y="29"/>
                    <a:pt x="14" y="29"/>
                  </a:cubicBezTo>
                  <a:cubicBezTo>
                    <a:pt x="18" y="29"/>
                    <a:pt x="20" y="25"/>
                    <a:pt x="20" y="17"/>
                  </a:cubicBezTo>
                  <a:cubicBezTo>
                    <a:pt x="20" y="10"/>
                    <a:pt x="18" y="6"/>
                    <a:pt x="14" y="6"/>
                  </a:cubicBezTo>
                  <a:cubicBezTo>
                    <a:pt x="10" y="6"/>
                    <a:pt x="8" y="10"/>
                    <a:pt x="8" y="17"/>
                  </a:cubicBezTo>
                  <a:close/>
                  <a:moveTo>
                    <a:pt x="0" y="17"/>
                  </a:moveTo>
                  <a:cubicBezTo>
                    <a:pt x="0" y="12"/>
                    <a:pt x="1" y="8"/>
                    <a:pt x="3" y="5"/>
                  </a:cubicBezTo>
                  <a:cubicBezTo>
                    <a:pt x="6" y="2"/>
                    <a:pt x="10" y="0"/>
                    <a:pt x="14" y="0"/>
                  </a:cubicBezTo>
                  <a:cubicBezTo>
                    <a:pt x="19" y="0"/>
                    <a:pt x="23" y="2"/>
                    <a:pt x="25" y="5"/>
                  </a:cubicBezTo>
                  <a:cubicBezTo>
                    <a:pt x="27" y="8"/>
                    <a:pt x="29" y="12"/>
                    <a:pt x="29" y="17"/>
                  </a:cubicBezTo>
                  <a:cubicBezTo>
                    <a:pt x="29" y="22"/>
                    <a:pt x="27" y="26"/>
                    <a:pt x="25" y="30"/>
                  </a:cubicBezTo>
                  <a:cubicBezTo>
                    <a:pt x="23" y="33"/>
                    <a:pt x="19" y="35"/>
                    <a:pt x="14" y="35"/>
                  </a:cubicBezTo>
                  <a:cubicBezTo>
                    <a:pt x="10" y="35"/>
                    <a:pt x="6" y="33"/>
                    <a:pt x="3" y="29"/>
                  </a:cubicBezTo>
                  <a:cubicBezTo>
                    <a:pt x="1" y="26"/>
                    <a:pt x="0" y="22"/>
                    <a:pt x="0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3703" name="Freeform 162"/>
            <p:cNvSpPr>
              <a:spLocks noChangeAspect="1"/>
            </p:cNvSpPr>
            <p:nvPr/>
          </p:nvSpPr>
          <p:spPr bwMode="auto">
            <a:xfrm>
              <a:off x="3888" y="1751"/>
              <a:ext cx="39" cy="55"/>
            </a:xfrm>
            <a:custGeom>
              <a:avLst/>
              <a:gdLst>
                <a:gd name="T0" fmla="*/ 0 w 24"/>
                <a:gd name="T1" fmla="*/ 377 h 34"/>
                <a:gd name="T2" fmla="*/ 0 w 24"/>
                <a:gd name="T3" fmla="*/ 0 h 34"/>
                <a:gd name="T4" fmla="*/ 124 w 24"/>
                <a:gd name="T5" fmla="*/ 0 h 34"/>
                <a:gd name="T6" fmla="*/ 124 w 24"/>
                <a:gd name="T7" fmla="*/ 398 h 34"/>
                <a:gd name="T8" fmla="*/ 232 w 24"/>
                <a:gd name="T9" fmla="*/ 500 h 34"/>
                <a:gd name="T10" fmla="*/ 293 w 24"/>
                <a:gd name="T11" fmla="*/ 398 h 34"/>
                <a:gd name="T12" fmla="*/ 293 w 24"/>
                <a:gd name="T13" fmla="*/ 0 h 34"/>
                <a:gd name="T14" fmla="*/ 439 w 24"/>
                <a:gd name="T15" fmla="*/ 0 h 34"/>
                <a:gd name="T16" fmla="*/ 439 w 24"/>
                <a:gd name="T17" fmla="*/ 377 h 34"/>
                <a:gd name="T18" fmla="*/ 383 w 24"/>
                <a:gd name="T19" fmla="*/ 542 h 34"/>
                <a:gd name="T20" fmla="*/ 232 w 24"/>
                <a:gd name="T21" fmla="*/ 610 h 34"/>
                <a:gd name="T22" fmla="*/ 55 w 24"/>
                <a:gd name="T23" fmla="*/ 542 h 34"/>
                <a:gd name="T24" fmla="*/ 0 w 24"/>
                <a:gd name="T25" fmla="*/ 377 h 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"/>
                <a:gd name="T40" fmla="*/ 0 h 34"/>
                <a:gd name="T41" fmla="*/ 24 w 24"/>
                <a:gd name="T42" fmla="*/ 34 h 3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" h="34">
                  <a:moveTo>
                    <a:pt x="0" y="2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6"/>
                    <a:pt x="9" y="28"/>
                    <a:pt x="12" y="28"/>
                  </a:cubicBezTo>
                  <a:cubicBezTo>
                    <a:pt x="15" y="28"/>
                    <a:pt x="16" y="26"/>
                    <a:pt x="16" y="22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5"/>
                    <a:pt x="23" y="28"/>
                    <a:pt x="21" y="30"/>
                  </a:cubicBezTo>
                  <a:cubicBezTo>
                    <a:pt x="19" y="33"/>
                    <a:pt x="16" y="34"/>
                    <a:pt x="12" y="34"/>
                  </a:cubicBezTo>
                  <a:cubicBezTo>
                    <a:pt x="8" y="34"/>
                    <a:pt x="5" y="33"/>
                    <a:pt x="3" y="30"/>
                  </a:cubicBezTo>
                  <a:cubicBezTo>
                    <a:pt x="1" y="28"/>
                    <a:pt x="0" y="25"/>
                    <a:pt x="0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3704" name="Freeform 163"/>
            <p:cNvSpPr>
              <a:spLocks noChangeAspect="1"/>
            </p:cNvSpPr>
            <p:nvPr/>
          </p:nvSpPr>
          <p:spPr bwMode="auto">
            <a:xfrm>
              <a:off x="3933" y="1751"/>
              <a:ext cx="36" cy="53"/>
            </a:xfrm>
            <a:custGeom>
              <a:avLst/>
              <a:gdLst>
                <a:gd name="T0" fmla="*/ 12 w 36"/>
                <a:gd name="T1" fmla="*/ 53 h 53"/>
                <a:gd name="T2" fmla="*/ 12 w 36"/>
                <a:gd name="T3" fmla="*/ 9 h 53"/>
                <a:gd name="T4" fmla="*/ 0 w 36"/>
                <a:gd name="T5" fmla="*/ 9 h 53"/>
                <a:gd name="T6" fmla="*/ 0 w 36"/>
                <a:gd name="T7" fmla="*/ 0 h 53"/>
                <a:gd name="T8" fmla="*/ 36 w 36"/>
                <a:gd name="T9" fmla="*/ 0 h 53"/>
                <a:gd name="T10" fmla="*/ 36 w 36"/>
                <a:gd name="T11" fmla="*/ 9 h 53"/>
                <a:gd name="T12" fmla="*/ 25 w 36"/>
                <a:gd name="T13" fmla="*/ 9 h 53"/>
                <a:gd name="T14" fmla="*/ 25 w 36"/>
                <a:gd name="T15" fmla="*/ 53 h 53"/>
                <a:gd name="T16" fmla="*/ 12 w 36"/>
                <a:gd name="T17" fmla="*/ 53 h 53"/>
                <a:gd name="T18" fmla="*/ 12 w 36"/>
                <a:gd name="T19" fmla="*/ 53 h 5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6"/>
                <a:gd name="T31" fmla="*/ 0 h 53"/>
                <a:gd name="T32" fmla="*/ 36 w 36"/>
                <a:gd name="T33" fmla="*/ 53 h 5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6" h="53">
                  <a:moveTo>
                    <a:pt x="12" y="53"/>
                  </a:moveTo>
                  <a:lnTo>
                    <a:pt x="12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9"/>
                  </a:lnTo>
                  <a:lnTo>
                    <a:pt x="25" y="9"/>
                  </a:lnTo>
                  <a:lnTo>
                    <a:pt x="25" y="53"/>
                  </a:lnTo>
                  <a:lnTo>
                    <a:pt x="12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3705" name="Freeform 164"/>
            <p:cNvSpPr>
              <a:spLocks noChangeAspect="1"/>
            </p:cNvSpPr>
            <p:nvPr/>
          </p:nvSpPr>
          <p:spPr bwMode="auto">
            <a:xfrm>
              <a:off x="3976" y="1751"/>
              <a:ext cx="32" cy="53"/>
            </a:xfrm>
            <a:custGeom>
              <a:avLst/>
              <a:gdLst>
                <a:gd name="T0" fmla="*/ 0 w 32"/>
                <a:gd name="T1" fmla="*/ 53 h 53"/>
                <a:gd name="T2" fmla="*/ 0 w 32"/>
                <a:gd name="T3" fmla="*/ 0 h 53"/>
                <a:gd name="T4" fmla="*/ 32 w 32"/>
                <a:gd name="T5" fmla="*/ 0 h 53"/>
                <a:gd name="T6" fmla="*/ 32 w 32"/>
                <a:gd name="T7" fmla="*/ 9 h 53"/>
                <a:gd name="T8" fmla="*/ 13 w 32"/>
                <a:gd name="T9" fmla="*/ 9 h 53"/>
                <a:gd name="T10" fmla="*/ 13 w 32"/>
                <a:gd name="T11" fmla="*/ 21 h 53"/>
                <a:gd name="T12" fmla="*/ 31 w 32"/>
                <a:gd name="T13" fmla="*/ 21 h 53"/>
                <a:gd name="T14" fmla="*/ 31 w 32"/>
                <a:gd name="T15" fmla="*/ 31 h 53"/>
                <a:gd name="T16" fmla="*/ 13 w 32"/>
                <a:gd name="T17" fmla="*/ 31 h 53"/>
                <a:gd name="T18" fmla="*/ 13 w 32"/>
                <a:gd name="T19" fmla="*/ 44 h 53"/>
                <a:gd name="T20" fmla="*/ 32 w 32"/>
                <a:gd name="T21" fmla="*/ 44 h 53"/>
                <a:gd name="T22" fmla="*/ 32 w 32"/>
                <a:gd name="T23" fmla="*/ 53 h 53"/>
                <a:gd name="T24" fmla="*/ 0 w 32"/>
                <a:gd name="T25" fmla="*/ 53 h 53"/>
                <a:gd name="T26" fmla="*/ 0 w 32"/>
                <a:gd name="T27" fmla="*/ 53 h 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2"/>
                <a:gd name="T43" fmla="*/ 0 h 53"/>
                <a:gd name="T44" fmla="*/ 32 w 32"/>
                <a:gd name="T45" fmla="*/ 53 h 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2" h="53">
                  <a:moveTo>
                    <a:pt x="0" y="53"/>
                  </a:moveTo>
                  <a:lnTo>
                    <a:pt x="0" y="0"/>
                  </a:lnTo>
                  <a:lnTo>
                    <a:pt x="32" y="0"/>
                  </a:lnTo>
                  <a:lnTo>
                    <a:pt x="32" y="9"/>
                  </a:lnTo>
                  <a:lnTo>
                    <a:pt x="13" y="9"/>
                  </a:lnTo>
                  <a:lnTo>
                    <a:pt x="13" y="21"/>
                  </a:lnTo>
                  <a:lnTo>
                    <a:pt x="31" y="21"/>
                  </a:lnTo>
                  <a:lnTo>
                    <a:pt x="31" y="31"/>
                  </a:lnTo>
                  <a:lnTo>
                    <a:pt x="13" y="31"/>
                  </a:lnTo>
                  <a:lnTo>
                    <a:pt x="13" y="44"/>
                  </a:lnTo>
                  <a:lnTo>
                    <a:pt x="32" y="44"/>
                  </a:lnTo>
                  <a:lnTo>
                    <a:pt x="32" y="5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3706" name="Freeform 165"/>
            <p:cNvSpPr>
              <a:spLocks noChangeAspect="1" noEditPoints="1"/>
            </p:cNvSpPr>
            <p:nvPr/>
          </p:nvSpPr>
          <p:spPr bwMode="auto">
            <a:xfrm>
              <a:off x="4017" y="1751"/>
              <a:ext cx="39" cy="53"/>
            </a:xfrm>
            <a:custGeom>
              <a:avLst/>
              <a:gdLst>
                <a:gd name="T0" fmla="*/ 145 w 24"/>
                <a:gd name="T1" fmla="*/ 88 h 33"/>
                <a:gd name="T2" fmla="*/ 145 w 24"/>
                <a:gd name="T3" fmla="*/ 233 h 33"/>
                <a:gd name="T4" fmla="*/ 180 w 24"/>
                <a:gd name="T5" fmla="*/ 233 h 33"/>
                <a:gd name="T6" fmla="*/ 236 w 24"/>
                <a:gd name="T7" fmla="*/ 226 h 33"/>
                <a:gd name="T8" fmla="*/ 270 w 24"/>
                <a:gd name="T9" fmla="*/ 173 h 33"/>
                <a:gd name="T10" fmla="*/ 180 w 24"/>
                <a:gd name="T11" fmla="*/ 88 h 33"/>
                <a:gd name="T12" fmla="*/ 145 w 24"/>
                <a:gd name="T13" fmla="*/ 88 h 33"/>
                <a:gd name="T14" fmla="*/ 0 w 24"/>
                <a:gd name="T15" fmla="*/ 567 h 33"/>
                <a:gd name="T16" fmla="*/ 0 w 24"/>
                <a:gd name="T17" fmla="*/ 0 h 33"/>
                <a:gd name="T18" fmla="*/ 232 w 24"/>
                <a:gd name="T19" fmla="*/ 0 h 33"/>
                <a:gd name="T20" fmla="*/ 377 w 24"/>
                <a:gd name="T21" fmla="*/ 34 h 33"/>
                <a:gd name="T22" fmla="*/ 418 w 24"/>
                <a:gd name="T23" fmla="*/ 141 h 33"/>
                <a:gd name="T24" fmla="*/ 293 w 24"/>
                <a:gd name="T25" fmla="*/ 286 h 33"/>
                <a:gd name="T26" fmla="*/ 293 w 24"/>
                <a:gd name="T27" fmla="*/ 286 h 33"/>
                <a:gd name="T28" fmla="*/ 349 w 24"/>
                <a:gd name="T29" fmla="*/ 331 h 33"/>
                <a:gd name="T30" fmla="*/ 383 w 24"/>
                <a:gd name="T31" fmla="*/ 374 h 33"/>
                <a:gd name="T32" fmla="*/ 439 w 24"/>
                <a:gd name="T33" fmla="*/ 567 h 33"/>
                <a:gd name="T34" fmla="*/ 293 w 24"/>
                <a:gd name="T35" fmla="*/ 567 h 33"/>
                <a:gd name="T36" fmla="*/ 236 w 24"/>
                <a:gd name="T37" fmla="*/ 418 h 33"/>
                <a:gd name="T38" fmla="*/ 201 w 24"/>
                <a:gd name="T39" fmla="*/ 340 h 33"/>
                <a:gd name="T40" fmla="*/ 145 w 24"/>
                <a:gd name="T41" fmla="*/ 340 h 33"/>
                <a:gd name="T42" fmla="*/ 145 w 24"/>
                <a:gd name="T43" fmla="*/ 567 h 33"/>
                <a:gd name="T44" fmla="*/ 0 w 24"/>
                <a:gd name="T45" fmla="*/ 567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"/>
                <a:gd name="T70" fmla="*/ 0 h 33"/>
                <a:gd name="T71" fmla="*/ 24 w 24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" h="33">
                  <a:moveTo>
                    <a:pt x="8" y="5"/>
                  </a:moveTo>
                  <a:cubicBezTo>
                    <a:pt x="8" y="14"/>
                    <a:pt x="8" y="14"/>
                    <a:pt x="8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3" y="14"/>
                    <a:pt x="13" y="13"/>
                  </a:cubicBezTo>
                  <a:cubicBezTo>
                    <a:pt x="14" y="12"/>
                    <a:pt x="15" y="11"/>
                    <a:pt x="15" y="10"/>
                  </a:cubicBezTo>
                  <a:cubicBezTo>
                    <a:pt x="15" y="7"/>
                    <a:pt x="13" y="5"/>
                    <a:pt x="10" y="5"/>
                  </a:cubicBezTo>
                  <a:cubicBezTo>
                    <a:pt x="8" y="5"/>
                    <a:pt x="8" y="5"/>
                    <a:pt x="8" y="5"/>
                  </a:cubicBezTo>
                  <a:close/>
                  <a:moveTo>
                    <a:pt x="0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8" y="0"/>
                    <a:pt x="20" y="2"/>
                  </a:cubicBezTo>
                  <a:cubicBezTo>
                    <a:pt x="22" y="3"/>
                    <a:pt x="23" y="5"/>
                    <a:pt x="23" y="8"/>
                  </a:cubicBezTo>
                  <a:cubicBezTo>
                    <a:pt x="23" y="13"/>
                    <a:pt x="20" y="16"/>
                    <a:pt x="16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7" y="17"/>
                    <a:pt x="18" y="17"/>
                    <a:pt x="19" y="19"/>
                  </a:cubicBezTo>
                  <a:cubicBezTo>
                    <a:pt x="20" y="19"/>
                    <a:pt x="20" y="20"/>
                    <a:pt x="21" y="2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2"/>
                    <a:pt x="12" y="21"/>
                    <a:pt x="11" y="20"/>
                  </a:cubicBezTo>
                  <a:cubicBezTo>
                    <a:pt x="11" y="20"/>
                    <a:pt x="10" y="20"/>
                    <a:pt x="8" y="20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0" y="33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3707" name="Freeform 166"/>
            <p:cNvSpPr>
              <a:spLocks noChangeAspect="1"/>
            </p:cNvSpPr>
            <p:nvPr/>
          </p:nvSpPr>
          <p:spPr bwMode="auto">
            <a:xfrm>
              <a:off x="3884" y="1409"/>
              <a:ext cx="265" cy="98"/>
            </a:xfrm>
            <a:custGeom>
              <a:avLst/>
              <a:gdLst>
                <a:gd name="T0" fmla="*/ 573 w 162"/>
                <a:gd name="T1" fmla="*/ 1011 h 60"/>
                <a:gd name="T2" fmla="*/ 551 w 162"/>
                <a:gd name="T3" fmla="*/ 990 h 60"/>
                <a:gd name="T4" fmla="*/ 0 w 162"/>
                <a:gd name="T5" fmla="*/ 662 h 60"/>
                <a:gd name="T6" fmla="*/ 425 w 162"/>
                <a:gd name="T7" fmla="*/ 418 h 60"/>
                <a:gd name="T8" fmla="*/ 993 w 162"/>
                <a:gd name="T9" fmla="*/ 755 h 60"/>
                <a:gd name="T10" fmla="*/ 1418 w 162"/>
                <a:gd name="T11" fmla="*/ 720 h 60"/>
                <a:gd name="T12" fmla="*/ 2141 w 162"/>
                <a:gd name="T13" fmla="*/ 302 h 60"/>
                <a:gd name="T14" fmla="*/ 1348 w 162"/>
                <a:gd name="T15" fmla="*/ 302 h 60"/>
                <a:gd name="T16" fmla="*/ 1348 w 162"/>
                <a:gd name="T17" fmla="*/ 0 h 60"/>
                <a:gd name="T18" fmla="*/ 3098 w 162"/>
                <a:gd name="T19" fmla="*/ 0 h 60"/>
                <a:gd name="T20" fmla="*/ 3098 w 162"/>
                <a:gd name="T21" fmla="*/ 1011 h 60"/>
                <a:gd name="T22" fmla="*/ 2589 w 162"/>
                <a:gd name="T23" fmla="*/ 1011 h 60"/>
                <a:gd name="T24" fmla="*/ 2567 w 162"/>
                <a:gd name="T25" fmla="*/ 549 h 60"/>
                <a:gd name="T26" fmla="*/ 1860 w 162"/>
                <a:gd name="T27" fmla="*/ 969 h 60"/>
                <a:gd name="T28" fmla="*/ 1148 w 162"/>
                <a:gd name="T29" fmla="*/ 1137 h 60"/>
                <a:gd name="T30" fmla="*/ 573 w 162"/>
                <a:gd name="T31" fmla="*/ 1011 h 60"/>
                <a:gd name="T32" fmla="*/ 573 w 162"/>
                <a:gd name="T33" fmla="*/ 1011 h 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2"/>
                <a:gd name="T52" fmla="*/ 0 h 60"/>
                <a:gd name="T53" fmla="*/ 162 w 162"/>
                <a:gd name="T54" fmla="*/ 60 h 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2" h="60">
                  <a:moveTo>
                    <a:pt x="30" y="53"/>
                  </a:moveTo>
                  <a:cubicBezTo>
                    <a:pt x="30" y="53"/>
                    <a:pt x="29" y="52"/>
                    <a:pt x="29" y="52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58" y="43"/>
                    <a:pt x="66" y="42"/>
                    <a:pt x="74" y="38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53"/>
                    <a:pt x="162" y="53"/>
                    <a:pt x="162" y="53"/>
                  </a:cubicBezTo>
                  <a:cubicBezTo>
                    <a:pt x="135" y="53"/>
                    <a:pt x="135" y="53"/>
                    <a:pt x="135" y="53"/>
                  </a:cubicBezTo>
                  <a:cubicBezTo>
                    <a:pt x="134" y="29"/>
                    <a:pt x="134" y="29"/>
                    <a:pt x="134" y="2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83" y="59"/>
                    <a:pt x="69" y="60"/>
                    <a:pt x="60" y="60"/>
                  </a:cubicBezTo>
                  <a:cubicBezTo>
                    <a:pt x="44" y="60"/>
                    <a:pt x="33" y="54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3708" name="Freeform 167"/>
            <p:cNvSpPr>
              <a:spLocks noChangeAspect="1"/>
            </p:cNvSpPr>
            <p:nvPr/>
          </p:nvSpPr>
          <p:spPr bwMode="auto">
            <a:xfrm>
              <a:off x="3703" y="1406"/>
              <a:ext cx="171" cy="152"/>
            </a:xfrm>
            <a:custGeom>
              <a:avLst/>
              <a:gdLst>
                <a:gd name="T0" fmla="*/ 730 w 105"/>
                <a:gd name="T1" fmla="*/ 1528 h 93"/>
                <a:gd name="T2" fmla="*/ 1278 w 105"/>
                <a:gd name="T3" fmla="*/ 1200 h 93"/>
                <a:gd name="T4" fmla="*/ 1223 w 105"/>
                <a:gd name="T5" fmla="*/ 956 h 93"/>
                <a:gd name="T6" fmla="*/ 528 w 105"/>
                <a:gd name="T7" fmla="*/ 551 h 93"/>
                <a:gd name="T8" fmla="*/ 528 w 105"/>
                <a:gd name="T9" fmla="*/ 1012 h 93"/>
                <a:gd name="T10" fmla="*/ 0 w 105"/>
                <a:gd name="T11" fmla="*/ 1012 h 93"/>
                <a:gd name="T12" fmla="*/ 0 w 105"/>
                <a:gd name="T13" fmla="*/ 0 h 93"/>
                <a:gd name="T14" fmla="*/ 1717 w 105"/>
                <a:gd name="T15" fmla="*/ 0 h 93"/>
                <a:gd name="T16" fmla="*/ 1717 w 105"/>
                <a:gd name="T17" fmla="*/ 294 h 93"/>
                <a:gd name="T18" fmla="*/ 928 w 105"/>
                <a:gd name="T19" fmla="*/ 294 h 93"/>
                <a:gd name="T20" fmla="*/ 1637 w 105"/>
                <a:gd name="T21" fmla="*/ 700 h 93"/>
                <a:gd name="T22" fmla="*/ 1958 w 105"/>
                <a:gd name="T23" fmla="*/ 1106 h 93"/>
                <a:gd name="T24" fmla="*/ 1692 w 105"/>
                <a:gd name="T25" fmla="*/ 1450 h 93"/>
                <a:gd name="T26" fmla="*/ 1153 w 105"/>
                <a:gd name="T27" fmla="*/ 1768 h 93"/>
                <a:gd name="T28" fmla="*/ 730 w 105"/>
                <a:gd name="T29" fmla="*/ 1528 h 93"/>
                <a:gd name="T30" fmla="*/ 730 w 105"/>
                <a:gd name="T31" fmla="*/ 1528 h 9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3"/>
                <a:gd name="T50" fmla="*/ 105 w 105"/>
                <a:gd name="T51" fmla="*/ 93 h 9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3">
                  <a:moveTo>
                    <a:pt x="39" y="80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75" y="60"/>
                    <a:pt x="74" y="55"/>
                    <a:pt x="66" y="50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2" y="15"/>
                    <a:pt x="92" y="15"/>
                    <a:pt x="92" y="15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88" y="37"/>
                    <a:pt x="88" y="37"/>
                    <a:pt x="88" y="37"/>
                  </a:cubicBezTo>
                  <a:cubicBezTo>
                    <a:pt x="102" y="45"/>
                    <a:pt x="105" y="53"/>
                    <a:pt x="105" y="58"/>
                  </a:cubicBezTo>
                  <a:cubicBezTo>
                    <a:pt x="104" y="68"/>
                    <a:pt x="94" y="75"/>
                    <a:pt x="91" y="76"/>
                  </a:cubicBezTo>
                  <a:cubicBezTo>
                    <a:pt x="62" y="93"/>
                    <a:pt x="62" y="93"/>
                    <a:pt x="62" y="93"/>
                  </a:cubicBezTo>
                  <a:cubicBezTo>
                    <a:pt x="39" y="80"/>
                    <a:pt x="39" y="80"/>
                    <a:pt x="39" y="80"/>
                  </a:cubicBezTo>
                  <a:cubicBezTo>
                    <a:pt x="39" y="80"/>
                    <a:pt x="39" y="80"/>
                    <a:pt x="39" y="80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3709" name="Freeform 168"/>
            <p:cNvSpPr>
              <a:spLocks noChangeAspect="1"/>
            </p:cNvSpPr>
            <p:nvPr/>
          </p:nvSpPr>
          <p:spPr bwMode="auto">
            <a:xfrm>
              <a:off x="3698" y="1564"/>
              <a:ext cx="265" cy="98"/>
            </a:xfrm>
            <a:custGeom>
              <a:avLst/>
              <a:gdLst>
                <a:gd name="T0" fmla="*/ 2526 w 162"/>
                <a:gd name="T1" fmla="*/ 149 h 60"/>
                <a:gd name="T2" fmla="*/ 3098 w 162"/>
                <a:gd name="T3" fmla="*/ 475 h 60"/>
                <a:gd name="T4" fmla="*/ 2657 w 162"/>
                <a:gd name="T5" fmla="*/ 720 h 60"/>
                <a:gd name="T6" fmla="*/ 2084 w 162"/>
                <a:gd name="T7" fmla="*/ 397 h 60"/>
                <a:gd name="T8" fmla="*/ 1688 w 162"/>
                <a:gd name="T9" fmla="*/ 441 h 60"/>
                <a:gd name="T10" fmla="*/ 959 w 162"/>
                <a:gd name="T11" fmla="*/ 862 h 60"/>
                <a:gd name="T12" fmla="*/ 1755 w 162"/>
                <a:gd name="T13" fmla="*/ 862 h 60"/>
                <a:gd name="T14" fmla="*/ 1755 w 162"/>
                <a:gd name="T15" fmla="*/ 1137 h 60"/>
                <a:gd name="T16" fmla="*/ 0 w 162"/>
                <a:gd name="T17" fmla="*/ 1137 h 60"/>
                <a:gd name="T18" fmla="*/ 0 w 162"/>
                <a:gd name="T19" fmla="*/ 126 h 60"/>
                <a:gd name="T20" fmla="*/ 517 w 162"/>
                <a:gd name="T21" fmla="*/ 126 h 60"/>
                <a:gd name="T22" fmla="*/ 517 w 162"/>
                <a:gd name="T23" fmla="*/ 593 h 60"/>
                <a:gd name="T24" fmla="*/ 1238 w 162"/>
                <a:gd name="T25" fmla="*/ 185 h 60"/>
                <a:gd name="T26" fmla="*/ 1935 w 162"/>
                <a:gd name="T27" fmla="*/ 0 h 60"/>
                <a:gd name="T28" fmla="*/ 2526 w 162"/>
                <a:gd name="T29" fmla="*/ 149 h 60"/>
                <a:gd name="T30" fmla="*/ 2526 w 162"/>
                <a:gd name="T31" fmla="*/ 149 h 6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2"/>
                <a:gd name="T49" fmla="*/ 0 h 60"/>
                <a:gd name="T50" fmla="*/ 162 w 162"/>
                <a:gd name="T51" fmla="*/ 60 h 6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2" h="60">
                  <a:moveTo>
                    <a:pt x="132" y="8"/>
                  </a:moveTo>
                  <a:cubicBezTo>
                    <a:pt x="162" y="25"/>
                    <a:pt x="162" y="25"/>
                    <a:pt x="162" y="25"/>
                  </a:cubicBezTo>
                  <a:cubicBezTo>
                    <a:pt x="139" y="38"/>
                    <a:pt x="139" y="38"/>
                    <a:pt x="139" y="38"/>
                  </a:cubicBezTo>
                  <a:cubicBezTo>
                    <a:pt x="109" y="21"/>
                    <a:pt x="109" y="21"/>
                    <a:pt x="109" y="21"/>
                  </a:cubicBezTo>
                  <a:cubicBezTo>
                    <a:pt x="103" y="17"/>
                    <a:pt x="96" y="18"/>
                    <a:pt x="88" y="23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60"/>
                    <a:pt x="92" y="60"/>
                    <a:pt x="92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9" y="2"/>
                    <a:pt x="92" y="0"/>
                    <a:pt x="101" y="0"/>
                  </a:cubicBezTo>
                  <a:cubicBezTo>
                    <a:pt x="118" y="0"/>
                    <a:pt x="129" y="6"/>
                    <a:pt x="132" y="8"/>
                  </a:cubicBezTo>
                  <a:cubicBezTo>
                    <a:pt x="132" y="8"/>
                    <a:pt x="132" y="8"/>
                    <a:pt x="132" y="8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3710" name="Freeform 169"/>
            <p:cNvSpPr>
              <a:spLocks noChangeAspect="1"/>
            </p:cNvSpPr>
            <p:nvPr/>
          </p:nvSpPr>
          <p:spPr bwMode="auto">
            <a:xfrm>
              <a:off x="3972" y="1514"/>
              <a:ext cx="170" cy="153"/>
            </a:xfrm>
            <a:custGeom>
              <a:avLst/>
              <a:gdLst>
                <a:gd name="T0" fmla="*/ 1983 w 104"/>
                <a:gd name="T1" fmla="*/ 747 h 94"/>
                <a:gd name="T2" fmla="*/ 1983 w 104"/>
                <a:gd name="T3" fmla="*/ 1746 h 94"/>
                <a:gd name="T4" fmla="*/ 245 w 104"/>
                <a:gd name="T5" fmla="*/ 1746 h 94"/>
                <a:gd name="T6" fmla="*/ 235 w 104"/>
                <a:gd name="T7" fmla="*/ 1455 h 94"/>
                <a:gd name="T8" fmla="*/ 1027 w 104"/>
                <a:gd name="T9" fmla="*/ 1455 h 94"/>
                <a:gd name="T10" fmla="*/ 304 w 104"/>
                <a:gd name="T11" fmla="*/ 1038 h 94"/>
                <a:gd name="T12" fmla="*/ 0 w 104"/>
                <a:gd name="T13" fmla="*/ 651 h 94"/>
                <a:gd name="T14" fmla="*/ 245 w 104"/>
                <a:gd name="T15" fmla="*/ 324 h 94"/>
                <a:gd name="T16" fmla="*/ 812 w 104"/>
                <a:gd name="T17" fmla="*/ 0 h 94"/>
                <a:gd name="T18" fmla="*/ 1237 w 104"/>
                <a:gd name="T19" fmla="*/ 238 h 94"/>
                <a:gd name="T20" fmla="*/ 687 w 104"/>
                <a:gd name="T21" fmla="*/ 562 h 94"/>
                <a:gd name="T22" fmla="*/ 750 w 104"/>
                <a:gd name="T23" fmla="*/ 802 h 94"/>
                <a:gd name="T24" fmla="*/ 1473 w 104"/>
                <a:gd name="T25" fmla="*/ 1216 h 94"/>
                <a:gd name="T26" fmla="*/ 1473 w 104"/>
                <a:gd name="T27" fmla="*/ 747 h 94"/>
                <a:gd name="T28" fmla="*/ 1983 w 104"/>
                <a:gd name="T29" fmla="*/ 747 h 94"/>
                <a:gd name="T30" fmla="*/ 1983 w 104"/>
                <a:gd name="T31" fmla="*/ 747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"/>
                <a:gd name="T49" fmla="*/ 0 h 94"/>
                <a:gd name="T50" fmla="*/ 104 w 104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" h="94">
                  <a:moveTo>
                    <a:pt x="104" y="40"/>
                  </a:moveTo>
                  <a:cubicBezTo>
                    <a:pt x="104" y="94"/>
                    <a:pt x="104" y="94"/>
                    <a:pt x="104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2" y="78"/>
                    <a:pt x="12" y="78"/>
                    <a:pt x="12" y="78"/>
                  </a:cubicBezTo>
                  <a:cubicBezTo>
                    <a:pt x="54" y="78"/>
                    <a:pt x="54" y="78"/>
                    <a:pt x="54" y="78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3" y="48"/>
                    <a:pt x="0" y="40"/>
                    <a:pt x="0" y="35"/>
                  </a:cubicBezTo>
                  <a:cubicBezTo>
                    <a:pt x="0" y="25"/>
                    <a:pt x="11" y="18"/>
                    <a:pt x="13" y="1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0" y="34"/>
                    <a:pt x="31" y="38"/>
                    <a:pt x="39" y="43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104" y="40"/>
                    <a:pt x="104" y="40"/>
                    <a:pt x="104" y="40"/>
                  </a:cubicBezTo>
                  <a:cubicBezTo>
                    <a:pt x="104" y="40"/>
                    <a:pt x="104" y="40"/>
                    <a:pt x="104" y="40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3711" name="Freeform 170"/>
            <p:cNvSpPr>
              <a:spLocks noChangeAspect="1"/>
            </p:cNvSpPr>
            <p:nvPr/>
          </p:nvSpPr>
          <p:spPr bwMode="auto">
            <a:xfrm>
              <a:off x="3878" y="1402"/>
              <a:ext cx="264" cy="100"/>
            </a:xfrm>
            <a:custGeom>
              <a:avLst/>
              <a:gdLst>
                <a:gd name="T0" fmla="*/ 562 w 162"/>
                <a:gd name="T1" fmla="*/ 1033 h 61"/>
                <a:gd name="T2" fmla="*/ 562 w 162"/>
                <a:gd name="T3" fmla="*/ 1033 h 61"/>
                <a:gd name="T4" fmla="*/ 0 w 162"/>
                <a:gd name="T5" fmla="*/ 702 h 61"/>
                <a:gd name="T6" fmla="*/ 425 w 162"/>
                <a:gd name="T7" fmla="*/ 449 h 61"/>
                <a:gd name="T8" fmla="*/ 988 w 162"/>
                <a:gd name="T9" fmla="*/ 779 h 61"/>
                <a:gd name="T10" fmla="*/ 1388 w 162"/>
                <a:gd name="T11" fmla="*/ 736 h 61"/>
                <a:gd name="T12" fmla="*/ 2104 w 162"/>
                <a:gd name="T13" fmla="*/ 310 h 61"/>
                <a:gd name="T14" fmla="*/ 1312 w 162"/>
                <a:gd name="T15" fmla="*/ 310 h 61"/>
                <a:gd name="T16" fmla="*/ 1312 w 162"/>
                <a:gd name="T17" fmla="*/ 0 h 61"/>
                <a:gd name="T18" fmla="*/ 3033 w 162"/>
                <a:gd name="T19" fmla="*/ 0 h 61"/>
                <a:gd name="T20" fmla="*/ 3033 w 162"/>
                <a:gd name="T21" fmla="*/ 1054 h 61"/>
                <a:gd name="T22" fmla="*/ 2531 w 162"/>
                <a:gd name="T23" fmla="*/ 1054 h 61"/>
                <a:gd name="T24" fmla="*/ 2531 w 162"/>
                <a:gd name="T25" fmla="*/ 572 h 61"/>
                <a:gd name="T26" fmla="*/ 1814 w 162"/>
                <a:gd name="T27" fmla="*/ 995 h 61"/>
                <a:gd name="T28" fmla="*/ 1134 w 162"/>
                <a:gd name="T29" fmla="*/ 1185 h 61"/>
                <a:gd name="T30" fmla="*/ 562 w 162"/>
                <a:gd name="T31" fmla="*/ 1033 h 61"/>
                <a:gd name="T32" fmla="*/ 562 w 162"/>
                <a:gd name="T33" fmla="*/ 1033 h 6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2"/>
                <a:gd name="T52" fmla="*/ 0 h 61"/>
                <a:gd name="T53" fmla="*/ 162 w 162"/>
                <a:gd name="T54" fmla="*/ 61 h 6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2" h="61">
                  <a:moveTo>
                    <a:pt x="30" y="53"/>
                  </a:moveTo>
                  <a:cubicBezTo>
                    <a:pt x="30" y="53"/>
                    <a:pt x="30" y="53"/>
                    <a:pt x="30" y="53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53" y="40"/>
                    <a:pt x="53" y="40"/>
                    <a:pt x="53" y="40"/>
                  </a:cubicBezTo>
                  <a:cubicBezTo>
                    <a:pt x="59" y="43"/>
                    <a:pt x="66" y="43"/>
                    <a:pt x="74" y="38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54"/>
                    <a:pt x="162" y="54"/>
                    <a:pt x="162" y="54"/>
                  </a:cubicBezTo>
                  <a:cubicBezTo>
                    <a:pt x="135" y="54"/>
                    <a:pt x="135" y="54"/>
                    <a:pt x="135" y="54"/>
                  </a:cubicBezTo>
                  <a:cubicBezTo>
                    <a:pt x="135" y="29"/>
                    <a:pt x="135" y="29"/>
                    <a:pt x="135" y="2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83" y="59"/>
                    <a:pt x="70" y="61"/>
                    <a:pt x="61" y="61"/>
                  </a:cubicBezTo>
                  <a:cubicBezTo>
                    <a:pt x="44" y="60"/>
                    <a:pt x="33" y="55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3712" name="Freeform 171"/>
            <p:cNvSpPr>
              <a:spLocks noChangeAspect="1"/>
            </p:cNvSpPr>
            <p:nvPr/>
          </p:nvSpPr>
          <p:spPr bwMode="auto">
            <a:xfrm>
              <a:off x="3696" y="1399"/>
              <a:ext cx="172" cy="154"/>
            </a:xfrm>
            <a:custGeom>
              <a:avLst/>
              <a:gdLst>
                <a:gd name="T0" fmla="*/ 778 w 105"/>
                <a:gd name="T1" fmla="*/ 1569 h 94"/>
                <a:gd name="T2" fmla="*/ 1330 w 105"/>
                <a:gd name="T3" fmla="*/ 1219 h 94"/>
                <a:gd name="T4" fmla="*/ 1274 w 105"/>
                <a:gd name="T5" fmla="*/ 993 h 94"/>
                <a:gd name="T6" fmla="*/ 539 w 105"/>
                <a:gd name="T7" fmla="*/ 567 h 94"/>
                <a:gd name="T8" fmla="*/ 539 w 105"/>
                <a:gd name="T9" fmla="*/ 1027 h 94"/>
                <a:gd name="T10" fmla="*/ 21 w 105"/>
                <a:gd name="T11" fmla="*/ 1027 h 94"/>
                <a:gd name="T12" fmla="*/ 0 w 105"/>
                <a:gd name="T13" fmla="*/ 0 h 94"/>
                <a:gd name="T14" fmla="*/ 1779 w 105"/>
                <a:gd name="T15" fmla="*/ 0 h 94"/>
                <a:gd name="T16" fmla="*/ 1792 w 105"/>
                <a:gd name="T17" fmla="*/ 308 h 94"/>
                <a:gd name="T18" fmla="*/ 993 w 105"/>
                <a:gd name="T19" fmla="*/ 308 h 94"/>
                <a:gd name="T20" fmla="*/ 1723 w 105"/>
                <a:gd name="T21" fmla="*/ 736 h 94"/>
                <a:gd name="T22" fmla="*/ 2031 w 105"/>
                <a:gd name="T23" fmla="*/ 1144 h 94"/>
                <a:gd name="T24" fmla="*/ 1779 w 105"/>
                <a:gd name="T25" fmla="*/ 1481 h 94"/>
                <a:gd name="T26" fmla="*/ 1206 w 105"/>
                <a:gd name="T27" fmla="*/ 1817 h 94"/>
                <a:gd name="T28" fmla="*/ 778 w 105"/>
                <a:gd name="T29" fmla="*/ 1569 h 94"/>
                <a:gd name="T30" fmla="*/ 778 w 105"/>
                <a:gd name="T31" fmla="*/ 1569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4"/>
                <a:gd name="T50" fmla="*/ 105 w 105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4">
                  <a:moveTo>
                    <a:pt x="40" y="81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75" y="60"/>
                    <a:pt x="74" y="56"/>
                    <a:pt x="66" y="51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3" y="16"/>
                    <a:pt x="93" y="16"/>
                    <a:pt x="93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89" y="38"/>
                    <a:pt x="89" y="38"/>
                    <a:pt x="89" y="38"/>
                  </a:cubicBezTo>
                  <a:cubicBezTo>
                    <a:pt x="102" y="46"/>
                    <a:pt x="105" y="54"/>
                    <a:pt x="105" y="59"/>
                  </a:cubicBezTo>
                  <a:cubicBezTo>
                    <a:pt x="105" y="69"/>
                    <a:pt x="94" y="75"/>
                    <a:pt x="92" y="77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40" y="81"/>
                    <a:pt x="40" y="81"/>
                    <a:pt x="40" y="81"/>
                  </a:cubicBezTo>
                  <a:cubicBezTo>
                    <a:pt x="40" y="81"/>
                    <a:pt x="40" y="81"/>
                    <a:pt x="40" y="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3713" name="Freeform 172"/>
            <p:cNvSpPr>
              <a:spLocks noChangeAspect="1"/>
            </p:cNvSpPr>
            <p:nvPr/>
          </p:nvSpPr>
          <p:spPr bwMode="auto">
            <a:xfrm>
              <a:off x="3692" y="1558"/>
              <a:ext cx="264" cy="99"/>
            </a:xfrm>
            <a:custGeom>
              <a:avLst/>
              <a:gdLst>
                <a:gd name="T0" fmla="*/ 2467 w 162"/>
                <a:gd name="T1" fmla="*/ 144 h 61"/>
                <a:gd name="T2" fmla="*/ 3033 w 162"/>
                <a:gd name="T3" fmla="*/ 466 h 61"/>
                <a:gd name="T4" fmla="*/ 2624 w 162"/>
                <a:gd name="T5" fmla="*/ 701 h 61"/>
                <a:gd name="T6" fmla="*/ 2061 w 162"/>
                <a:gd name="T7" fmla="*/ 380 h 61"/>
                <a:gd name="T8" fmla="*/ 1644 w 162"/>
                <a:gd name="T9" fmla="*/ 414 h 61"/>
                <a:gd name="T10" fmla="*/ 929 w 162"/>
                <a:gd name="T11" fmla="*/ 821 h 61"/>
                <a:gd name="T12" fmla="*/ 1724 w 162"/>
                <a:gd name="T13" fmla="*/ 821 h 61"/>
                <a:gd name="T14" fmla="*/ 1724 w 162"/>
                <a:gd name="T15" fmla="*/ 1117 h 61"/>
                <a:gd name="T16" fmla="*/ 0 w 162"/>
                <a:gd name="T17" fmla="*/ 1117 h 61"/>
                <a:gd name="T18" fmla="*/ 0 w 162"/>
                <a:gd name="T19" fmla="*/ 123 h 61"/>
                <a:gd name="T20" fmla="*/ 507 w 162"/>
                <a:gd name="T21" fmla="*/ 123 h 61"/>
                <a:gd name="T22" fmla="*/ 528 w 162"/>
                <a:gd name="T23" fmla="*/ 583 h 61"/>
                <a:gd name="T24" fmla="*/ 1222 w 162"/>
                <a:gd name="T25" fmla="*/ 179 h 61"/>
                <a:gd name="T26" fmla="*/ 1897 w 162"/>
                <a:gd name="T27" fmla="*/ 0 h 61"/>
                <a:gd name="T28" fmla="*/ 2467 w 162"/>
                <a:gd name="T29" fmla="*/ 144 h 61"/>
                <a:gd name="T30" fmla="*/ 2467 w 162"/>
                <a:gd name="T31" fmla="*/ 144 h 6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2"/>
                <a:gd name="T49" fmla="*/ 0 h 61"/>
                <a:gd name="T50" fmla="*/ 162 w 162"/>
                <a:gd name="T51" fmla="*/ 61 h 6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2" h="61">
                  <a:moveTo>
                    <a:pt x="132" y="8"/>
                  </a:moveTo>
                  <a:cubicBezTo>
                    <a:pt x="162" y="25"/>
                    <a:pt x="162" y="25"/>
                    <a:pt x="162" y="25"/>
                  </a:cubicBezTo>
                  <a:cubicBezTo>
                    <a:pt x="140" y="38"/>
                    <a:pt x="140" y="38"/>
                    <a:pt x="140" y="38"/>
                  </a:cubicBezTo>
                  <a:cubicBezTo>
                    <a:pt x="110" y="21"/>
                    <a:pt x="110" y="21"/>
                    <a:pt x="110" y="21"/>
                  </a:cubicBezTo>
                  <a:cubicBezTo>
                    <a:pt x="104" y="18"/>
                    <a:pt x="96" y="18"/>
                    <a:pt x="88" y="23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61"/>
                    <a:pt x="92" y="61"/>
                    <a:pt x="92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9" y="2"/>
                    <a:pt x="93" y="0"/>
                    <a:pt x="101" y="0"/>
                  </a:cubicBezTo>
                  <a:cubicBezTo>
                    <a:pt x="118" y="1"/>
                    <a:pt x="130" y="7"/>
                    <a:pt x="132" y="8"/>
                  </a:cubicBezTo>
                  <a:cubicBezTo>
                    <a:pt x="132" y="8"/>
                    <a:pt x="132" y="8"/>
                    <a:pt x="132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3714" name="Freeform 173"/>
            <p:cNvSpPr>
              <a:spLocks noChangeAspect="1"/>
            </p:cNvSpPr>
            <p:nvPr/>
          </p:nvSpPr>
          <p:spPr bwMode="auto">
            <a:xfrm>
              <a:off x="3966" y="1507"/>
              <a:ext cx="171" cy="154"/>
            </a:xfrm>
            <a:custGeom>
              <a:avLst/>
              <a:gdLst>
                <a:gd name="T0" fmla="*/ 1958 w 105"/>
                <a:gd name="T1" fmla="*/ 791 h 94"/>
                <a:gd name="T2" fmla="*/ 1958 w 105"/>
                <a:gd name="T3" fmla="*/ 1817 h 94"/>
                <a:gd name="T4" fmla="*/ 239 w 105"/>
                <a:gd name="T5" fmla="*/ 1817 h 94"/>
                <a:gd name="T6" fmla="*/ 239 w 105"/>
                <a:gd name="T7" fmla="*/ 1514 h 94"/>
                <a:gd name="T8" fmla="*/ 1033 w 105"/>
                <a:gd name="T9" fmla="*/ 1514 h 94"/>
                <a:gd name="T10" fmla="*/ 324 w 105"/>
                <a:gd name="T11" fmla="*/ 1088 h 94"/>
                <a:gd name="T12" fmla="*/ 0 w 105"/>
                <a:gd name="T13" fmla="*/ 668 h 94"/>
                <a:gd name="T14" fmla="*/ 261 w 105"/>
                <a:gd name="T15" fmla="*/ 331 h 94"/>
                <a:gd name="T16" fmla="*/ 803 w 105"/>
                <a:gd name="T17" fmla="*/ 0 h 94"/>
                <a:gd name="T18" fmla="*/ 1223 w 105"/>
                <a:gd name="T19" fmla="*/ 247 h 94"/>
                <a:gd name="T20" fmla="*/ 674 w 105"/>
                <a:gd name="T21" fmla="*/ 606 h 94"/>
                <a:gd name="T22" fmla="*/ 730 w 105"/>
                <a:gd name="T23" fmla="*/ 827 h 94"/>
                <a:gd name="T24" fmla="*/ 1435 w 105"/>
                <a:gd name="T25" fmla="*/ 1253 h 94"/>
                <a:gd name="T26" fmla="*/ 1435 w 105"/>
                <a:gd name="T27" fmla="*/ 791 h 94"/>
                <a:gd name="T28" fmla="*/ 1958 w 105"/>
                <a:gd name="T29" fmla="*/ 791 h 94"/>
                <a:gd name="T30" fmla="*/ 1958 w 105"/>
                <a:gd name="T31" fmla="*/ 791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4"/>
                <a:gd name="T50" fmla="*/ 105 w 105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4">
                  <a:moveTo>
                    <a:pt x="105" y="41"/>
                  </a:moveTo>
                  <a:cubicBezTo>
                    <a:pt x="105" y="94"/>
                    <a:pt x="105" y="94"/>
                    <a:pt x="105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55" y="78"/>
                    <a:pt x="55" y="78"/>
                    <a:pt x="55" y="78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3" y="48"/>
                    <a:pt x="0" y="40"/>
                    <a:pt x="0" y="35"/>
                  </a:cubicBezTo>
                  <a:cubicBezTo>
                    <a:pt x="1" y="25"/>
                    <a:pt x="11" y="19"/>
                    <a:pt x="14" y="1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6" y="13"/>
                    <a:pt x="66" y="13"/>
                    <a:pt x="66" y="13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0" y="34"/>
                    <a:pt x="31" y="38"/>
                    <a:pt x="39" y="43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41"/>
                    <a:pt x="77" y="41"/>
                    <a:pt x="77" y="41"/>
                  </a:cubicBezTo>
                  <a:cubicBezTo>
                    <a:pt x="105" y="41"/>
                    <a:pt x="105" y="41"/>
                    <a:pt x="105" y="41"/>
                  </a:cubicBezTo>
                  <a:cubicBezTo>
                    <a:pt x="105" y="41"/>
                    <a:pt x="105" y="41"/>
                    <a:pt x="105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  <p:grpSp>
        <p:nvGrpSpPr>
          <p:cNvPr id="23589" name="Group 174"/>
          <p:cNvGrpSpPr>
            <a:grpSpLocks noChangeAspect="1"/>
          </p:cNvGrpSpPr>
          <p:nvPr/>
        </p:nvGrpSpPr>
        <p:grpSpPr bwMode="auto">
          <a:xfrm>
            <a:off x="6877050" y="1268413"/>
            <a:ext cx="720725" cy="557212"/>
            <a:chOff x="3541" y="1317"/>
            <a:chExt cx="747" cy="546"/>
          </a:xfrm>
        </p:grpSpPr>
        <p:sp>
          <p:nvSpPr>
            <p:cNvPr id="23681" name="AutoShape 175"/>
            <p:cNvSpPr>
              <a:spLocks noChangeAspect="1" noChangeArrowheads="1" noTextEdit="1"/>
            </p:cNvSpPr>
            <p:nvPr/>
          </p:nvSpPr>
          <p:spPr bwMode="auto">
            <a:xfrm>
              <a:off x="3574" y="1337"/>
              <a:ext cx="681" cy="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82" name="Freeform 176"/>
            <p:cNvSpPr>
              <a:spLocks noChangeAspect="1"/>
            </p:cNvSpPr>
            <p:nvPr/>
          </p:nvSpPr>
          <p:spPr bwMode="auto">
            <a:xfrm>
              <a:off x="3574" y="1525"/>
              <a:ext cx="679" cy="338"/>
            </a:xfrm>
            <a:custGeom>
              <a:avLst/>
              <a:gdLst>
                <a:gd name="T0" fmla="*/ 6726 w 416"/>
                <a:gd name="T1" fmla="*/ 1594 h 207"/>
                <a:gd name="T2" fmla="*/ 1170 w 416"/>
                <a:gd name="T3" fmla="*/ 1594 h 207"/>
                <a:gd name="T4" fmla="*/ 21 w 416"/>
                <a:gd name="T5" fmla="*/ 21 h 207"/>
                <a:gd name="T6" fmla="*/ 0 w 416"/>
                <a:gd name="T7" fmla="*/ 21 h 207"/>
                <a:gd name="T8" fmla="*/ 0 w 416"/>
                <a:gd name="T9" fmla="*/ 1520 h 207"/>
                <a:gd name="T10" fmla="*/ 21 w 416"/>
                <a:gd name="T11" fmla="*/ 1520 h 207"/>
                <a:gd name="T12" fmla="*/ 1170 w 416"/>
                <a:gd name="T13" fmla="*/ 3029 h 207"/>
                <a:gd name="T14" fmla="*/ 6726 w 416"/>
                <a:gd name="T15" fmla="*/ 3029 h 207"/>
                <a:gd name="T16" fmla="*/ 7862 w 416"/>
                <a:gd name="T17" fmla="*/ 1520 h 207"/>
                <a:gd name="T18" fmla="*/ 7862 w 416"/>
                <a:gd name="T19" fmla="*/ 1520 h 207"/>
                <a:gd name="T20" fmla="*/ 7862 w 416"/>
                <a:gd name="T21" fmla="*/ 0 h 207"/>
                <a:gd name="T22" fmla="*/ 6726 w 416"/>
                <a:gd name="T23" fmla="*/ 1594 h 20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16"/>
                <a:gd name="T37" fmla="*/ 0 h 207"/>
                <a:gd name="T38" fmla="*/ 416 w 416"/>
                <a:gd name="T39" fmla="*/ 207 h 20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16" h="207">
                  <a:moveTo>
                    <a:pt x="356" y="84"/>
                  </a:moveTo>
                  <a:cubicBezTo>
                    <a:pt x="275" y="131"/>
                    <a:pt x="143" y="131"/>
                    <a:pt x="62" y="84"/>
                  </a:cubicBezTo>
                  <a:cubicBezTo>
                    <a:pt x="18" y="59"/>
                    <a:pt x="1" y="33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3" y="109"/>
                    <a:pt x="23" y="138"/>
                    <a:pt x="62" y="160"/>
                  </a:cubicBezTo>
                  <a:cubicBezTo>
                    <a:pt x="143" y="207"/>
                    <a:pt x="275" y="207"/>
                    <a:pt x="356" y="160"/>
                  </a:cubicBezTo>
                  <a:cubicBezTo>
                    <a:pt x="394" y="138"/>
                    <a:pt x="414" y="109"/>
                    <a:pt x="416" y="80"/>
                  </a:cubicBezTo>
                  <a:cubicBezTo>
                    <a:pt x="416" y="80"/>
                    <a:pt x="416" y="80"/>
                    <a:pt x="416" y="80"/>
                  </a:cubicBezTo>
                  <a:cubicBezTo>
                    <a:pt x="416" y="0"/>
                    <a:pt x="416" y="0"/>
                    <a:pt x="416" y="0"/>
                  </a:cubicBezTo>
                  <a:cubicBezTo>
                    <a:pt x="416" y="31"/>
                    <a:pt x="396" y="61"/>
                    <a:pt x="356" y="84"/>
                  </a:cubicBezTo>
                  <a:close/>
                </a:path>
              </a:pathLst>
            </a:custGeom>
            <a:solidFill>
              <a:srgbClr val="113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3683" name="Freeform 177"/>
            <p:cNvSpPr>
              <a:spLocks noChangeAspect="1"/>
            </p:cNvSpPr>
            <p:nvPr/>
          </p:nvSpPr>
          <p:spPr bwMode="auto">
            <a:xfrm>
              <a:off x="3541" y="1317"/>
              <a:ext cx="747" cy="432"/>
            </a:xfrm>
            <a:custGeom>
              <a:avLst/>
              <a:gdLst>
                <a:gd name="T0" fmla="*/ 7153 w 457"/>
                <a:gd name="T1" fmla="*/ 902 h 264"/>
                <a:gd name="T2" fmla="*/ 7176 w 457"/>
                <a:gd name="T3" fmla="*/ 4166 h 264"/>
                <a:gd name="T4" fmla="*/ 1563 w 457"/>
                <a:gd name="T5" fmla="*/ 4166 h 264"/>
                <a:gd name="T6" fmla="*/ 1541 w 457"/>
                <a:gd name="T7" fmla="*/ 902 h 264"/>
                <a:gd name="T8" fmla="*/ 7153 w 457"/>
                <a:gd name="T9" fmla="*/ 902 h 2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7"/>
                <a:gd name="T16" fmla="*/ 0 h 264"/>
                <a:gd name="T17" fmla="*/ 457 w 457"/>
                <a:gd name="T18" fmla="*/ 264 h 2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7" h="264">
                  <a:moveTo>
                    <a:pt x="375" y="47"/>
                  </a:moveTo>
                  <a:cubicBezTo>
                    <a:pt x="456" y="94"/>
                    <a:pt x="457" y="170"/>
                    <a:pt x="376" y="217"/>
                  </a:cubicBezTo>
                  <a:cubicBezTo>
                    <a:pt x="295" y="264"/>
                    <a:pt x="163" y="264"/>
                    <a:pt x="82" y="217"/>
                  </a:cubicBezTo>
                  <a:cubicBezTo>
                    <a:pt x="0" y="170"/>
                    <a:pt x="0" y="94"/>
                    <a:pt x="81" y="47"/>
                  </a:cubicBezTo>
                  <a:cubicBezTo>
                    <a:pt x="162" y="0"/>
                    <a:pt x="293" y="0"/>
                    <a:pt x="375" y="47"/>
                  </a:cubicBezTo>
                </a:path>
              </a:pathLst>
            </a:custGeom>
            <a:solidFill>
              <a:srgbClr val="4A6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3684" name="Freeform 178"/>
            <p:cNvSpPr>
              <a:spLocks noChangeAspect="1" noEditPoints="1"/>
            </p:cNvSpPr>
            <p:nvPr/>
          </p:nvSpPr>
          <p:spPr bwMode="auto">
            <a:xfrm>
              <a:off x="3788" y="1751"/>
              <a:ext cx="39" cy="53"/>
            </a:xfrm>
            <a:custGeom>
              <a:avLst/>
              <a:gdLst>
                <a:gd name="T0" fmla="*/ 124 w 24"/>
                <a:gd name="T1" fmla="*/ 88 h 33"/>
                <a:gd name="T2" fmla="*/ 124 w 24"/>
                <a:gd name="T3" fmla="*/ 233 h 33"/>
                <a:gd name="T4" fmla="*/ 180 w 24"/>
                <a:gd name="T5" fmla="*/ 233 h 33"/>
                <a:gd name="T6" fmla="*/ 236 w 24"/>
                <a:gd name="T7" fmla="*/ 226 h 33"/>
                <a:gd name="T8" fmla="*/ 257 w 24"/>
                <a:gd name="T9" fmla="*/ 173 h 33"/>
                <a:gd name="T10" fmla="*/ 180 w 24"/>
                <a:gd name="T11" fmla="*/ 88 h 33"/>
                <a:gd name="T12" fmla="*/ 124 w 24"/>
                <a:gd name="T13" fmla="*/ 88 h 33"/>
                <a:gd name="T14" fmla="*/ 0 w 24"/>
                <a:gd name="T15" fmla="*/ 567 h 33"/>
                <a:gd name="T16" fmla="*/ 0 w 24"/>
                <a:gd name="T17" fmla="*/ 0 h 33"/>
                <a:gd name="T18" fmla="*/ 232 w 24"/>
                <a:gd name="T19" fmla="*/ 0 h 33"/>
                <a:gd name="T20" fmla="*/ 349 w 24"/>
                <a:gd name="T21" fmla="*/ 34 h 33"/>
                <a:gd name="T22" fmla="*/ 413 w 24"/>
                <a:gd name="T23" fmla="*/ 141 h 33"/>
                <a:gd name="T24" fmla="*/ 270 w 24"/>
                <a:gd name="T25" fmla="*/ 286 h 33"/>
                <a:gd name="T26" fmla="*/ 270 w 24"/>
                <a:gd name="T27" fmla="*/ 286 h 33"/>
                <a:gd name="T28" fmla="*/ 349 w 24"/>
                <a:gd name="T29" fmla="*/ 331 h 33"/>
                <a:gd name="T30" fmla="*/ 377 w 24"/>
                <a:gd name="T31" fmla="*/ 374 h 33"/>
                <a:gd name="T32" fmla="*/ 439 w 24"/>
                <a:gd name="T33" fmla="*/ 567 h 33"/>
                <a:gd name="T34" fmla="*/ 270 w 24"/>
                <a:gd name="T35" fmla="*/ 567 h 33"/>
                <a:gd name="T36" fmla="*/ 236 w 24"/>
                <a:gd name="T37" fmla="*/ 418 h 33"/>
                <a:gd name="T38" fmla="*/ 201 w 24"/>
                <a:gd name="T39" fmla="*/ 340 h 33"/>
                <a:gd name="T40" fmla="*/ 124 w 24"/>
                <a:gd name="T41" fmla="*/ 340 h 33"/>
                <a:gd name="T42" fmla="*/ 124 w 24"/>
                <a:gd name="T43" fmla="*/ 567 h 33"/>
                <a:gd name="T44" fmla="*/ 0 w 24"/>
                <a:gd name="T45" fmla="*/ 567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"/>
                <a:gd name="T70" fmla="*/ 0 h 33"/>
                <a:gd name="T71" fmla="*/ 24 w 24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" h="33">
                  <a:moveTo>
                    <a:pt x="7" y="5"/>
                  </a:moveTo>
                  <a:cubicBezTo>
                    <a:pt x="7" y="14"/>
                    <a:pt x="7" y="14"/>
                    <a:pt x="7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2" y="14"/>
                    <a:pt x="13" y="13"/>
                  </a:cubicBezTo>
                  <a:cubicBezTo>
                    <a:pt x="14" y="12"/>
                    <a:pt x="14" y="11"/>
                    <a:pt x="14" y="10"/>
                  </a:cubicBezTo>
                  <a:cubicBezTo>
                    <a:pt x="14" y="7"/>
                    <a:pt x="13" y="5"/>
                    <a:pt x="10" y="5"/>
                  </a:cubicBezTo>
                  <a:cubicBezTo>
                    <a:pt x="7" y="5"/>
                    <a:pt x="7" y="5"/>
                    <a:pt x="7" y="5"/>
                  </a:cubicBezTo>
                  <a:close/>
                  <a:moveTo>
                    <a:pt x="0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7" y="0"/>
                    <a:pt x="19" y="2"/>
                  </a:cubicBezTo>
                  <a:cubicBezTo>
                    <a:pt x="21" y="3"/>
                    <a:pt x="22" y="5"/>
                    <a:pt x="22" y="8"/>
                  </a:cubicBezTo>
                  <a:cubicBezTo>
                    <a:pt x="22" y="13"/>
                    <a:pt x="20" y="16"/>
                    <a:pt x="15" y="17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7" y="17"/>
                    <a:pt x="18" y="17"/>
                    <a:pt x="19" y="19"/>
                  </a:cubicBezTo>
                  <a:cubicBezTo>
                    <a:pt x="19" y="19"/>
                    <a:pt x="20" y="20"/>
                    <a:pt x="20" y="2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2" y="22"/>
                    <a:pt x="11" y="21"/>
                    <a:pt x="11" y="20"/>
                  </a:cubicBezTo>
                  <a:cubicBezTo>
                    <a:pt x="10" y="20"/>
                    <a:pt x="9" y="20"/>
                    <a:pt x="7" y="20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0" y="33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3685" name="Freeform 179"/>
            <p:cNvSpPr>
              <a:spLocks noChangeAspect="1" noEditPoints="1"/>
            </p:cNvSpPr>
            <p:nvPr/>
          </p:nvSpPr>
          <p:spPr bwMode="auto">
            <a:xfrm>
              <a:off x="3832" y="1749"/>
              <a:ext cx="47" cy="57"/>
            </a:xfrm>
            <a:custGeom>
              <a:avLst/>
              <a:gdLst>
                <a:gd name="T0" fmla="*/ 144 w 29"/>
                <a:gd name="T1" fmla="*/ 324 h 35"/>
                <a:gd name="T2" fmla="*/ 254 w 29"/>
                <a:gd name="T3" fmla="*/ 541 h 35"/>
                <a:gd name="T4" fmla="*/ 357 w 29"/>
                <a:gd name="T5" fmla="*/ 324 h 35"/>
                <a:gd name="T6" fmla="*/ 254 w 29"/>
                <a:gd name="T7" fmla="*/ 111 h 35"/>
                <a:gd name="T8" fmla="*/ 144 w 29"/>
                <a:gd name="T9" fmla="*/ 324 h 35"/>
                <a:gd name="T10" fmla="*/ 0 w 29"/>
                <a:gd name="T11" fmla="*/ 324 h 35"/>
                <a:gd name="T12" fmla="*/ 55 w 29"/>
                <a:gd name="T13" fmla="*/ 90 h 35"/>
                <a:gd name="T14" fmla="*/ 254 w 29"/>
                <a:gd name="T15" fmla="*/ 0 h 35"/>
                <a:gd name="T16" fmla="*/ 454 w 29"/>
                <a:gd name="T17" fmla="*/ 90 h 35"/>
                <a:gd name="T18" fmla="*/ 523 w 29"/>
                <a:gd name="T19" fmla="*/ 324 h 35"/>
                <a:gd name="T20" fmla="*/ 454 w 29"/>
                <a:gd name="T21" fmla="*/ 562 h 35"/>
                <a:gd name="T22" fmla="*/ 254 w 29"/>
                <a:gd name="T23" fmla="*/ 653 h 35"/>
                <a:gd name="T24" fmla="*/ 55 w 29"/>
                <a:gd name="T25" fmla="*/ 541 h 35"/>
                <a:gd name="T26" fmla="*/ 0 w 29"/>
                <a:gd name="T27" fmla="*/ 324 h 3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9"/>
                <a:gd name="T43" fmla="*/ 0 h 35"/>
                <a:gd name="T44" fmla="*/ 29 w 29"/>
                <a:gd name="T45" fmla="*/ 35 h 3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9" h="35">
                  <a:moveTo>
                    <a:pt x="8" y="17"/>
                  </a:moveTo>
                  <a:cubicBezTo>
                    <a:pt x="8" y="25"/>
                    <a:pt x="10" y="29"/>
                    <a:pt x="14" y="29"/>
                  </a:cubicBezTo>
                  <a:cubicBezTo>
                    <a:pt x="18" y="29"/>
                    <a:pt x="20" y="25"/>
                    <a:pt x="20" y="17"/>
                  </a:cubicBezTo>
                  <a:cubicBezTo>
                    <a:pt x="20" y="10"/>
                    <a:pt x="18" y="6"/>
                    <a:pt x="14" y="6"/>
                  </a:cubicBezTo>
                  <a:cubicBezTo>
                    <a:pt x="10" y="6"/>
                    <a:pt x="8" y="10"/>
                    <a:pt x="8" y="17"/>
                  </a:cubicBezTo>
                  <a:close/>
                  <a:moveTo>
                    <a:pt x="0" y="17"/>
                  </a:moveTo>
                  <a:cubicBezTo>
                    <a:pt x="0" y="12"/>
                    <a:pt x="1" y="8"/>
                    <a:pt x="3" y="5"/>
                  </a:cubicBezTo>
                  <a:cubicBezTo>
                    <a:pt x="6" y="2"/>
                    <a:pt x="10" y="0"/>
                    <a:pt x="14" y="0"/>
                  </a:cubicBezTo>
                  <a:cubicBezTo>
                    <a:pt x="19" y="0"/>
                    <a:pt x="23" y="2"/>
                    <a:pt x="25" y="5"/>
                  </a:cubicBezTo>
                  <a:cubicBezTo>
                    <a:pt x="27" y="8"/>
                    <a:pt x="29" y="12"/>
                    <a:pt x="29" y="17"/>
                  </a:cubicBezTo>
                  <a:cubicBezTo>
                    <a:pt x="29" y="22"/>
                    <a:pt x="27" y="26"/>
                    <a:pt x="25" y="30"/>
                  </a:cubicBezTo>
                  <a:cubicBezTo>
                    <a:pt x="23" y="33"/>
                    <a:pt x="19" y="35"/>
                    <a:pt x="14" y="35"/>
                  </a:cubicBezTo>
                  <a:cubicBezTo>
                    <a:pt x="10" y="35"/>
                    <a:pt x="6" y="33"/>
                    <a:pt x="3" y="29"/>
                  </a:cubicBezTo>
                  <a:cubicBezTo>
                    <a:pt x="1" y="26"/>
                    <a:pt x="0" y="22"/>
                    <a:pt x="0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3686" name="Freeform 180"/>
            <p:cNvSpPr>
              <a:spLocks noChangeAspect="1"/>
            </p:cNvSpPr>
            <p:nvPr/>
          </p:nvSpPr>
          <p:spPr bwMode="auto">
            <a:xfrm>
              <a:off x="3888" y="1751"/>
              <a:ext cx="39" cy="55"/>
            </a:xfrm>
            <a:custGeom>
              <a:avLst/>
              <a:gdLst>
                <a:gd name="T0" fmla="*/ 0 w 24"/>
                <a:gd name="T1" fmla="*/ 377 h 34"/>
                <a:gd name="T2" fmla="*/ 0 w 24"/>
                <a:gd name="T3" fmla="*/ 0 h 34"/>
                <a:gd name="T4" fmla="*/ 124 w 24"/>
                <a:gd name="T5" fmla="*/ 0 h 34"/>
                <a:gd name="T6" fmla="*/ 124 w 24"/>
                <a:gd name="T7" fmla="*/ 398 h 34"/>
                <a:gd name="T8" fmla="*/ 232 w 24"/>
                <a:gd name="T9" fmla="*/ 500 h 34"/>
                <a:gd name="T10" fmla="*/ 293 w 24"/>
                <a:gd name="T11" fmla="*/ 398 h 34"/>
                <a:gd name="T12" fmla="*/ 293 w 24"/>
                <a:gd name="T13" fmla="*/ 0 h 34"/>
                <a:gd name="T14" fmla="*/ 439 w 24"/>
                <a:gd name="T15" fmla="*/ 0 h 34"/>
                <a:gd name="T16" fmla="*/ 439 w 24"/>
                <a:gd name="T17" fmla="*/ 377 h 34"/>
                <a:gd name="T18" fmla="*/ 383 w 24"/>
                <a:gd name="T19" fmla="*/ 542 h 34"/>
                <a:gd name="T20" fmla="*/ 232 w 24"/>
                <a:gd name="T21" fmla="*/ 610 h 34"/>
                <a:gd name="T22" fmla="*/ 55 w 24"/>
                <a:gd name="T23" fmla="*/ 542 h 34"/>
                <a:gd name="T24" fmla="*/ 0 w 24"/>
                <a:gd name="T25" fmla="*/ 377 h 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"/>
                <a:gd name="T40" fmla="*/ 0 h 34"/>
                <a:gd name="T41" fmla="*/ 24 w 24"/>
                <a:gd name="T42" fmla="*/ 34 h 3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" h="34">
                  <a:moveTo>
                    <a:pt x="0" y="2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6"/>
                    <a:pt x="9" y="28"/>
                    <a:pt x="12" y="28"/>
                  </a:cubicBezTo>
                  <a:cubicBezTo>
                    <a:pt x="15" y="28"/>
                    <a:pt x="16" y="26"/>
                    <a:pt x="16" y="22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5"/>
                    <a:pt x="23" y="28"/>
                    <a:pt x="21" y="30"/>
                  </a:cubicBezTo>
                  <a:cubicBezTo>
                    <a:pt x="19" y="33"/>
                    <a:pt x="16" y="34"/>
                    <a:pt x="12" y="34"/>
                  </a:cubicBezTo>
                  <a:cubicBezTo>
                    <a:pt x="8" y="34"/>
                    <a:pt x="5" y="33"/>
                    <a:pt x="3" y="30"/>
                  </a:cubicBezTo>
                  <a:cubicBezTo>
                    <a:pt x="1" y="28"/>
                    <a:pt x="0" y="25"/>
                    <a:pt x="0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3687" name="Freeform 181"/>
            <p:cNvSpPr>
              <a:spLocks noChangeAspect="1"/>
            </p:cNvSpPr>
            <p:nvPr/>
          </p:nvSpPr>
          <p:spPr bwMode="auto">
            <a:xfrm>
              <a:off x="3933" y="1751"/>
              <a:ext cx="36" cy="53"/>
            </a:xfrm>
            <a:custGeom>
              <a:avLst/>
              <a:gdLst>
                <a:gd name="T0" fmla="*/ 12 w 36"/>
                <a:gd name="T1" fmla="*/ 53 h 53"/>
                <a:gd name="T2" fmla="*/ 12 w 36"/>
                <a:gd name="T3" fmla="*/ 9 h 53"/>
                <a:gd name="T4" fmla="*/ 0 w 36"/>
                <a:gd name="T5" fmla="*/ 9 h 53"/>
                <a:gd name="T6" fmla="*/ 0 w 36"/>
                <a:gd name="T7" fmla="*/ 0 h 53"/>
                <a:gd name="T8" fmla="*/ 36 w 36"/>
                <a:gd name="T9" fmla="*/ 0 h 53"/>
                <a:gd name="T10" fmla="*/ 36 w 36"/>
                <a:gd name="T11" fmla="*/ 9 h 53"/>
                <a:gd name="T12" fmla="*/ 25 w 36"/>
                <a:gd name="T13" fmla="*/ 9 h 53"/>
                <a:gd name="T14" fmla="*/ 25 w 36"/>
                <a:gd name="T15" fmla="*/ 53 h 53"/>
                <a:gd name="T16" fmla="*/ 12 w 36"/>
                <a:gd name="T17" fmla="*/ 53 h 53"/>
                <a:gd name="T18" fmla="*/ 12 w 36"/>
                <a:gd name="T19" fmla="*/ 53 h 5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6"/>
                <a:gd name="T31" fmla="*/ 0 h 53"/>
                <a:gd name="T32" fmla="*/ 36 w 36"/>
                <a:gd name="T33" fmla="*/ 53 h 5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6" h="53">
                  <a:moveTo>
                    <a:pt x="12" y="53"/>
                  </a:moveTo>
                  <a:lnTo>
                    <a:pt x="12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9"/>
                  </a:lnTo>
                  <a:lnTo>
                    <a:pt x="25" y="9"/>
                  </a:lnTo>
                  <a:lnTo>
                    <a:pt x="25" y="53"/>
                  </a:lnTo>
                  <a:lnTo>
                    <a:pt x="12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3688" name="Freeform 182"/>
            <p:cNvSpPr>
              <a:spLocks noChangeAspect="1"/>
            </p:cNvSpPr>
            <p:nvPr/>
          </p:nvSpPr>
          <p:spPr bwMode="auto">
            <a:xfrm>
              <a:off x="3976" y="1751"/>
              <a:ext cx="32" cy="53"/>
            </a:xfrm>
            <a:custGeom>
              <a:avLst/>
              <a:gdLst>
                <a:gd name="T0" fmla="*/ 0 w 32"/>
                <a:gd name="T1" fmla="*/ 53 h 53"/>
                <a:gd name="T2" fmla="*/ 0 w 32"/>
                <a:gd name="T3" fmla="*/ 0 h 53"/>
                <a:gd name="T4" fmla="*/ 32 w 32"/>
                <a:gd name="T5" fmla="*/ 0 h 53"/>
                <a:gd name="T6" fmla="*/ 32 w 32"/>
                <a:gd name="T7" fmla="*/ 9 h 53"/>
                <a:gd name="T8" fmla="*/ 13 w 32"/>
                <a:gd name="T9" fmla="*/ 9 h 53"/>
                <a:gd name="T10" fmla="*/ 13 w 32"/>
                <a:gd name="T11" fmla="*/ 21 h 53"/>
                <a:gd name="T12" fmla="*/ 31 w 32"/>
                <a:gd name="T13" fmla="*/ 21 h 53"/>
                <a:gd name="T14" fmla="*/ 31 w 32"/>
                <a:gd name="T15" fmla="*/ 31 h 53"/>
                <a:gd name="T16" fmla="*/ 13 w 32"/>
                <a:gd name="T17" fmla="*/ 31 h 53"/>
                <a:gd name="T18" fmla="*/ 13 w 32"/>
                <a:gd name="T19" fmla="*/ 44 h 53"/>
                <a:gd name="T20" fmla="*/ 32 w 32"/>
                <a:gd name="T21" fmla="*/ 44 h 53"/>
                <a:gd name="T22" fmla="*/ 32 w 32"/>
                <a:gd name="T23" fmla="*/ 53 h 53"/>
                <a:gd name="T24" fmla="*/ 0 w 32"/>
                <a:gd name="T25" fmla="*/ 53 h 53"/>
                <a:gd name="T26" fmla="*/ 0 w 32"/>
                <a:gd name="T27" fmla="*/ 53 h 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2"/>
                <a:gd name="T43" fmla="*/ 0 h 53"/>
                <a:gd name="T44" fmla="*/ 32 w 32"/>
                <a:gd name="T45" fmla="*/ 53 h 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2" h="53">
                  <a:moveTo>
                    <a:pt x="0" y="53"/>
                  </a:moveTo>
                  <a:lnTo>
                    <a:pt x="0" y="0"/>
                  </a:lnTo>
                  <a:lnTo>
                    <a:pt x="32" y="0"/>
                  </a:lnTo>
                  <a:lnTo>
                    <a:pt x="32" y="9"/>
                  </a:lnTo>
                  <a:lnTo>
                    <a:pt x="13" y="9"/>
                  </a:lnTo>
                  <a:lnTo>
                    <a:pt x="13" y="21"/>
                  </a:lnTo>
                  <a:lnTo>
                    <a:pt x="31" y="21"/>
                  </a:lnTo>
                  <a:lnTo>
                    <a:pt x="31" y="31"/>
                  </a:lnTo>
                  <a:lnTo>
                    <a:pt x="13" y="31"/>
                  </a:lnTo>
                  <a:lnTo>
                    <a:pt x="13" y="44"/>
                  </a:lnTo>
                  <a:lnTo>
                    <a:pt x="32" y="44"/>
                  </a:lnTo>
                  <a:lnTo>
                    <a:pt x="32" y="5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3689" name="Freeform 183"/>
            <p:cNvSpPr>
              <a:spLocks noChangeAspect="1" noEditPoints="1"/>
            </p:cNvSpPr>
            <p:nvPr/>
          </p:nvSpPr>
          <p:spPr bwMode="auto">
            <a:xfrm>
              <a:off x="4017" y="1751"/>
              <a:ext cx="39" cy="53"/>
            </a:xfrm>
            <a:custGeom>
              <a:avLst/>
              <a:gdLst>
                <a:gd name="T0" fmla="*/ 145 w 24"/>
                <a:gd name="T1" fmla="*/ 88 h 33"/>
                <a:gd name="T2" fmla="*/ 145 w 24"/>
                <a:gd name="T3" fmla="*/ 233 h 33"/>
                <a:gd name="T4" fmla="*/ 180 w 24"/>
                <a:gd name="T5" fmla="*/ 233 h 33"/>
                <a:gd name="T6" fmla="*/ 236 w 24"/>
                <a:gd name="T7" fmla="*/ 226 h 33"/>
                <a:gd name="T8" fmla="*/ 270 w 24"/>
                <a:gd name="T9" fmla="*/ 173 h 33"/>
                <a:gd name="T10" fmla="*/ 180 w 24"/>
                <a:gd name="T11" fmla="*/ 88 h 33"/>
                <a:gd name="T12" fmla="*/ 145 w 24"/>
                <a:gd name="T13" fmla="*/ 88 h 33"/>
                <a:gd name="T14" fmla="*/ 0 w 24"/>
                <a:gd name="T15" fmla="*/ 567 h 33"/>
                <a:gd name="T16" fmla="*/ 0 w 24"/>
                <a:gd name="T17" fmla="*/ 0 h 33"/>
                <a:gd name="T18" fmla="*/ 232 w 24"/>
                <a:gd name="T19" fmla="*/ 0 h 33"/>
                <a:gd name="T20" fmla="*/ 377 w 24"/>
                <a:gd name="T21" fmla="*/ 34 h 33"/>
                <a:gd name="T22" fmla="*/ 418 w 24"/>
                <a:gd name="T23" fmla="*/ 141 h 33"/>
                <a:gd name="T24" fmla="*/ 293 w 24"/>
                <a:gd name="T25" fmla="*/ 286 h 33"/>
                <a:gd name="T26" fmla="*/ 293 w 24"/>
                <a:gd name="T27" fmla="*/ 286 h 33"/>
                <a:gd name="T28" fmla="*/ 349 w 24"/>
                <a:gd name="T29" fmla="*/ 331 h 33"/>
                <a:gd name="T30" fmla="*/ 383 w 24"/>
                <a:gd name="T31" fmla="*/ 374 h 33"/>
                <a:gd name="T32" fmla="*/ 439 w 24"/>
                <a:gd name="T33" fmla="*/ 567 h 33"/>
                <a:gd name="T34" fmla="*/ 293 w 24"/>
                <a:gd name="T35" fmla="*/ 567 h 33"/>
                <a:gd name="T36" fmla="*/ 236 w 24"/>
                <a:gd name="T37" fmla="*/ 418 h 33"/>
                <a:gd name="T38" fmla="*/ 201 w 24"/>
                <a:gd name="T39" fmla="*/ 340 h 33"/>
                <a:gd name="T40" fmla="*/ 145 w 24"/>
                <a:gd name="T41" fmla="*/ 340 h 33"/>
                <a:gd name="T42" fmla="*/ 145 w 24"/>
                <a:gd name="T43" fmla="*/ 567 h 33"/>
                <a:gd name="T44" fmla="*/ 0 w 24"/>
                <a:gd name="T45" fmla="*/ 567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"/>
                <a:gd name="T70" fmla="*/ 0 h 33"/>
                <a:gd name="T71" fmla="*/ 24 w 24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" h="33">
                  <a:moveTo>
                    <a:pt x="8" y="5"/>
                  </a:moveTo>
                  <a:cubicBezTo>
                    <a:pt x="8" y="14"/>
                    <a:pt x="8" y="14"/>
                    <a:pt x="8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3" y="14"/>
                    <a:pt x="13" y="13"/>
                  </a:cubicBezTo>
                  <a:cubicBezTo>
                    <a:pt x="14" y="12"/>
                    <a:pt x="15" y="11"/>
                    <a:pt x="15" y="10"/>
                  </a:cubicBezTo>
                  <a:cubicBezTo>
                    <a:pt x="15" y="7"/>
                    <a:pt x="13" y="5"/>
                    <a:pt x="10" y="5"/>
                  </a:cubicBezTo>
                  <a:cubicBezTo>
                    <a:pt x="8" y="5"/>
                    <a:pt x="8" y="5"/>
                    <a:pt x="8" y="5"/>
                  </a:cubicBezTo>
                  <a:close/>
                  <a:moveTo>
                    <a:pt x="0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8" y="0"/>
                    <a:pt x="20" y="2"/>
                  </a:cubicBezTo>
                  <a:cubicBezTo>
                    <a:pt x="22" y="3"/>
                    <a:pt x="23" y="5"/>
                    <a:pt x="23" y="8"/>
                  </a:cubicBezTo>
                  <a:cubicBezTo>
                    <a:pt x="23" y="13"/>
                    <a:pt x="20" y="16"/>
                    <a:pt x="16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7" y="17"/>
                    <a:pt x="18" y="17"/>
                    <a:pt x="19" y="19"/>
                  </a:cubicBezTo>
                  <a:cubicBezTo>
                    <a:pt x="20" y="19"/>
                    <a:pt x="20" y="20"/>
                    <a:pt x="21" y="2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2"/>
                    <a:pt x="12" y="21"/>
                    <a:pt x="11" y="20"/>
                  </a:cubicBezTo>
                  <a:cubicBezTo>
                    <a:pt x="11" y="20"/>
                    <a:pt x="10" y="20"/>
                    <a:pt x="8" y="20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0" y="33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3690" name="Freeform 184"/>
            <p:cNvSpPr>
              <a:spLocks noChangeAspect="1"/>
            </p:cNvSpPr>
            <p:nvPr/>
          </p:nvSpPr>
          <p:spPr bwMode="auto">
            <a:xfrm>
              <a:off x="3884" y="1409"/>
              <a:ext cx="265" cy="98"/>
            </a:xfrm>
            <a:custGeom>
              <a:avLst/>
              <a:gdLst>
                <a:gd name="T0" fmla="*/ 573 w 162"/>
                <a:gd name="T1" fmla="*/ 1011 h 60"/>
                <a:gd name="T2" fmla="*/ 551 w 162"/>
                <a:gd name="T3" fmla="*/ 990 h 60"/>
                <a:gd name="T4" fmla="*/ 0 w 162"/>
                <a:gd name="T5" fmla="*/ 662 h 60"/>
                <a:gd name="T6" fmla="*/ 425 w 162"/>
                <a:gd name="T7" fmla="*/ 418 h 60"/>
                <a:gd name="T8" fmla="*/ 993 w 162"/>
                <a:gd name="T9" fmla="*/ 755 h 60"/>
                <a:gd name="T10" fmla="*/ 1418 w 162"/>
                <a:gd name="T11" fmla="*/ 720 h 60"/>
                <a:gd name="T12" fmla="*/ 2141 w 162"/>
                <a:gd name="T13" fmla="*/ 302 h 60"/>
                <a:gd name="T14" fmla="*/ 1348 w 162"/>
                <a:gd name="T15" fmla="*/ 302 h 60"/>
                <a:gd name="T16" fmla="*/ 1348 w 162"/>
                <a:gd name="T17" fmla="*/ 0 h 60"/>
                <a:gd name="T18" fmla="*/ 3098 w 162"/>
                <a:gd name="T19" fmla="*/ 0 h 60"/>
                <a:gd name="T20" fmla="*/ 3098 w 162"/>
                <a:gd name="T21" fmla="*/ 1011 h 60"/>
                <a:gd name="T22" fmla="*/ 2589 w 162"/>
                <a:gd name="T23" fmla="*/ 1011 h 60"/>
                <a:gd name="T24" fmla="*/ 2567 w 162"/>
                <a:gd name="T25" fmla="*/ 549 h 60"/>
                <a:gd name="T26" fmla="*/ 1860 w 162"/>
                <a:gd name="T27" fmla="*/ 969 h 60"/>
                <a:gd name="T28" fmla="*/ 1148 w 162"/>
                <a:gd name="T29" fmla="*/ 1137 h 60"/>
                <a:gd name="T30" fmla="*/ 573 w 162"/>
                <a:gd name="T31" fmla="*/ 1011 h 60"/>
                <a:gd name="T32" fmla="*/ 573 w 162"/>
                <a:gd name="T33" fmla="*/ 1011 h 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2"/>
                <a:gd name="T52" fmla="*/ 0 h 60"/>
                <a:gd name="T53" fmla="*/ 162 w 162"/>
                <a:gd name="T54" fmla="*/ 60 h 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2" h="60">
                  <a:moveTo>
                    <a:pt x="30" y="53"/>
                  </a:moveTo>
                  <a:cubicBezTo>
                    <a:pt x="30" y="53"/>
                    <a:pt x="29" y="52"/>
                    <a:pt x="29" y="52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58" y="43"/>
                    <a:pt x="66" y="42"/>
                    <a:pt x="74" y="38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53"/>
                    <a:pt x="162" y="53"/>
                    <a:pt x="162" y="53"/>
                  </a:cubicBezTo>
                  <a:cubicBezTo>
                    <a:pt x="135" y="53"/>
                    <a:pt x="135" y="53"/>
                    <a:pt x="135" y="53"/>
                  </a:cubicBezTo>
                  <a:cubicBezTo>
                    <a:pt x="134" y="29"/>
                    <a:pt x="134" y="29"/>
                    <a:pt x="134" y="2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83" y="59"/>
                    <a:pt x="69" y="60"/>
                    <a:pt x="60" y="60"/>
                  </a:cubicBezTo>
                  <a:cubicBezTo>
                    <a:pt x="44" y="60"/>
                    <a:pt x="33" y="54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3691" name="Freeform 185"/>
            <p:cNvSpPr>
              <a:spLocks noChangeAspect="1"/>
            </p:cNvSpPr>
            <p:nvPr/>
          </p:nvSpPr>
          <p:spPr bwMode="auto">
            <a:xfrm>
              <a:off x="3703" y="1406"/>
              <a:ext cx="171" cy="152"/>
            </a:xfrm>
            <a:custGeom>
              <a:avLst/>
              <a:gdLst>
                <a:gd name="T0" fmla="*/ 730 w 105"/>
                <a:gd name="T1" fmla="*/ 1528 h 93"/>
                <a:gd name="T2" fmla="*/ 1278 w 105"/>
                <a:gd name="T3" fmla="*/ 1200 h 93"/>
                <a:gd name="T4" fmla="*/ 1223 w 105"/>
                <a:gd name="T5" fmla="*/ 956 h 93"/>
                <a:gd name="T6" fmla="*/ 528 w 105"/>
                <a:gd name="T7" fmla="*/ 551 h 93"/>
                <a:gd name="T8" fmla="*/ 528 w 105"/>
                <a:gd name="T9" fmla="*/ 1012 h 93"/>
                <a:gd name="T10" fmla="*/ 0 w 105"/>
                <a:gd name="T11" fmla="*/ 1012 h 93"/>
                <a:gd name="T12" fmla="*/ 0 w 105"/>
                <a:gd name="T13" fmla="*/ 0 h 93"/>
                <a:gd name="T14" fmla="*/ 1717 w 105"/>
                <a:gd name="T15" fmla="*/ 0 h 93"/>
                <a:gd name="T16" fmla="*/ 1717 w 105"/>
                <a:gd name="T17" fmla="*/ 294 h 93"/>
                <a:gd name="T18" fmla="*/ 928 w 105"/>
                <a:gd name="T19" fmla="*/ 294 h 93"/>
                <a:gd name="T20" fmla="*/ 1637 w 105"/>
                <a:gd name="T21" fmla="*/ 700 h 93"/>
                <a:gd name="T22" fmla="*/ 1958 w 105"/>
                <a:gd name="T23" fmla="*/ 1106 h 93"/>
                <a:gd name="T24" fmla="*/ 1692 w 105"/>
                <a:gd name="T25" fmla="*/ 1450 h 93"/>
                <a:gd name="T26" fmla="*/ 1153 w 105"/>
                <a:gd name="T27" fmla="*/ 1768 h 93"/>
                <a:gd name="T28" fmla="*/ 730 w 105"/>
                <a:gd name="T29" fmla="*/ 1528 h 93"/>
                <a:gd name="T30" fmla="*/ 730 w 105"/>
                <a:gd name="T31" fmla="*/ 1528 h 9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3"/>
                <a:gd name="T50" fmla="*/ 105 w 105"/>
                <a:gd name="T51" fmla="*/ 93 h 9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3">
                  <a:moveTo>
                    <a:pt x="39" y="80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75" y="60"/>
                    <a:pt x="74" y="55"/>
                    <a:pt x="66" y="50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2" y="15"/>
                    <a:pt x="92" y="15"/>
                    <a:pt x="92" y="15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88" y="37"/>
                    <a:pt x="88" y="37"/>
                    <a:pt x="88" y="37"/>
                  </a:cubicBezTo>
                  <a:cubicBezTo>
                    <a:pt x="102" y="45"/>
                    <a:pt x="105" y="53"/>
                    <a:pt x="105" y="58"/>
                  </a:cubicBezTo>
                  <a:cubicBezTo>
                    <a:pt x="104" y="68"/>
                    <a:pt x="94" y="75"/>
                    <a:pt x="91" y="76"/>
                  </a:cubicBezTo>
                  <a:cubicBezTo>
                    <a:pt x="62" y="93"/>
                    <a:pt x="62" y="93"/>
                    <a:pt x="62" y="93"/>
                  </a:cubicBezTo>
                  <a:cubicBezTo>
                    <a:pt x="39" y="80"/>
                    <a:pt x="39" y="80"/>
                    <a:pt x="39" y="80"/>
                  </a:cubicBezTo>
                  <a:cubicBezTo>
                    <a:pt x="39" y="80"/>
                    <a:pt x="39" y="80"/>
                    <a:pt x="39" y="80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3692" name="Freeform 186"/>
            <p:cNvSpPr>
              <a:spLocks noChangeAspect="1"/>
            </p:cNvSpPr>
            <p:nvPr/>
          </p:nvSpPr>
          <p:spPr bwMode="auto">
            <a:xfrm>
              <a:off x="3698" y="1564"/>
              <a:ext cx="265" cy="98"/>
            </a:xfrm>
            <a:custGeom>
              <a:avLst/>
              <a:gdLst>
                <a:gd name="T0" fmla="*/ 2526 w 162"/>
                <a:gd name="T1" fmla="*/ 149 h 60"/>
                <a:gd name="T2" fmla="*/ 3098 w 162"/>
                <a:gd name="T3" fmla="*/ 475 h 60"/>
                <a:gd name="T4" fmla="*/ 2657 w 162"/>
                <a:gd name="T5" fmla="*/ 720 h 60"/>
                <a:gd name="T6" fmla="*/ 2084 w 162"/>
                <a:gd name="T7" fmla="*/ 397 h 60"/>
                <a:gd name="T8" fmla="*/ 1688 w 162"/>
                <a:gd name="T9" fmla="*/ 441 h 60"/>
                <a:gd name="T10" fmla="*/ 959 w 162"/>
                <a:gd name="T11" fmla="*/ 862 h 60"/>
                <a:gd name="T12" fmla="*/ 1755 w 162"/>
                <a:gd name="T13" fmla="*/ 862 h 60"/>
                <a:gd name="T14" fmla="*/ 1755 w 162"/>
                <a:gd name="T15" fmla="*/ 1137 h 60"/>
                <a:gd name="T16" fmla="*/ 0 w 162"/>
                <a:gd name="T17" fmla="*/ 1137 h 60"/>
                <a:gd name="T18" fmla="*/ 0 w 162"/>
                <a:gd name="T19" fmla="*/ 126 h 60"/>
                <a:gd name="T20" fmla="*/ 517 w 162"/>
                <a:gd name="T21" fmla="*/ 126 h 60"/>
                <a:gd name="T22" fmla="*/ 517 w 162"/>
                <a:gd name="T23" fmla="*/ 593 h 60"/>
                <a:gd name="T24" fmla="*/ 1238 w 162"/>
                <a:gd name="T25" fmla="*/ 185 h 60"/>
                <a:gd name="T26" fmla="*/ 1935 w 162"/>
                <a:gd name="T27" fmla="*/ 0 h 60"/>
                <a:gd name="T28" fmla="*/ 2526 w 162"/>
                <a:gd name="T29" fmla="*/ 149 h 60"/>
                <a:gd name="T30" fmla="*/ 2526 w 162"/>
                <a:gd name="T31" fmla="*/ 149 h 6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2"/>
                <a:gd name="T49" fmla="*/ 0 h 60"/>
                <a:gd name="T50" fmla="*/ 162 w 162"/>
                <a:gd name="T51" fmla="*/ 60 h 6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2" h="60">
                  <a:moveTo>
                    <a:pt x="132" y="8"/>
                  </a:moveTo>
                  <a:cubicBezTo>
                    <a:pt x="162" y="25"/>
                    <a:pt x="162" y="25"/>
                    <a:pt x="162" y="25"/>
                  </a:cubicBezTo>
                  <a:cubicBezTo>
                    <a:pt x="139" y="38"/>
                    <a:pt x="139" y="38"/>
                    <a:pt x="139" y="38"/>
                  </a:cubicBezTo>
                  <a:cubicBezTo>
                    <a:pt x="109" y="21"/>
                    <a:pt x="109" y="21"/>
                    <a:pt x="109" y="21"/>
                  </a:cubicBezTo>
                  <a:cubicBezTo>
                    <a:pt x="103" y="17"/>
                    <a:pt x="96" y="18"/>
                    <a:pt x="88" y="23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60"/>
                    <a:pt x="92" y="60"/>
                    <a:pt x="92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9" y="2"/>
                    <a:pt x="92" y="0"/>
                    <a:pt x="101" y="0"/>
                  </a:cubicBezTo>
                  <a:cubicBezTo>
                    <a:pt x="118" y="0"/>
                    <a:pt x="129" y="6"/>
                    <a:pt x="132" y="8"/>
                  </a:cubicBezTo>
                  <a:cubicBezTo>
                    <a:pt x="132" y="8"/>
                    <a:pt x="132" y="8"/>
                    <a:pt x="132" y="8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3693" name="Freeform 187"/>
            <p:cNvSpPr>
              <a:spLocks noChangeAspect="1"/>
            </p:cNvSpPr>
            <p:nvPr/>
          </p:nvSpPr>
          <p:spPr bwMode="auto">
            <a:xfrm>
              <a:off x="3972" y="1514"/>
              <a:ext cx="170" cy="153"/>
            </a:xfrm>
            <a:custGeom>
              <a:avLst/>
              <a:gdLst>
                <a:gd name="T0" fmla="*/ 1983 w 104"/>
                <a:gd name="T1" fmla="*/ 747 h 94"/>
                <a:gd name="T2" fmla="*/ 1983 w 104"/>
                <a:gd name="T3" fmla="*/ 1746 h 94"/>
                <a:gd name="T4" fmla="*/ 245 w 104"/>
                <a:gd name="T5" fmla="*/ 1746 h 94"/>
                <a:gd name="T6" fmla="*/ 235 w 104"/>
                <a:gd name="T7" fmla="*/ 1455 h 94"/>
                <a:gd name="T8" fmla="*/ 1027 w 104"/>
                <a:gd name="T9" fmla="*/ 1455 h 94"/>
                <a:gd name="T10" fmla="*/ 304 w 104"/>
                <a:gd name="T11" fmla="*/ 1038 h 94"/>
                <a:gd name="T12" fmla="*/ 0 w 104"/>
                <a:gd name="T13" fmla="*/ 651 h 94"/>
                <a:gd name="T14" fmla="*/ 245 w 104"/>
                <a:gd name="T15" fmla="*/ 324 h 94"/>
                <a:gd name="T16" fmla="*/ 812 w 104"/>
                <a:gd name="T17" fmla="*/ 0 h 94"/>
                <a:gd name="T18" fmla="*/ 1237 w 104"/>
                <a:gd name="T19" fmla="*/ 238 h 94"/>
                <a:gd name="T20" fmla="*/ 687 w 104"/>
                <a:gd name="T21" fmla="*/ 562 h 94"/>
                <a:gd name="T22" fmla="*/ 750 w 104"/>
                <a:gd name="T23" fmla="*/ 802 h 94"/>
                <a:gd name="T24" fmla="*/ 1473 w 104"/>
                <a:gd name="T25" fmla="*/ 1216 h 94"/>
                <a:gd name="T26" fmla="*/ 1473 w 104"/>
                <a:gd name="T27" fmla="*/ 747 h 94"/>
                <a:gd name="T28" fmla="*/ 1983 w 104"/>
                <a:gd name="T29" fmla="*/ 747 h 94"/>
                <a:gd name="T30" fmla="*/ 1983 w 104"/>
                <a:gd name="T31" fmla="*/ 747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"/>
                <a:gd name="T49" fmla="*/ 0 h 94"/>
                <a:gd name="T50" fmla="*/ 104 w 104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" h="94">
                  <a:moveTo>
                    <a:pt x="104" y="40"/>
                  </a:moveTo>
                  <a:cubicBezTo>
                    <a:pt x="104" y="94"/>
                    <a:pt x="104" y="94"/>
                    <a:pt x="104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2" y="78"/>
                    <a:pt x="12" y="78"/>
                    <a:pt x="12" y="78"/>
                  </a:cubicBezTo>
                  <a:cubicBezTo>
                    <a:pt x="54" y="78"/>
                    <a:pt x="54" y="78"/>
                    <a:pt x="54" y="78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3" y="48"/>
                    <a:pt x="0" y="40"/>
                    <a:pt x="0" y="35"/>
                  </a:cubicBezTo>
                  <a:cubicBezTo>
                    <a:pt x="0" y="25"/>
                    <a:pt x="11" y="18"/>
                    <a:pt x="13" y="1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0" y="34"/>
                    <a:pt x="31" y="38"/>
                    <a:pt x="39" y="43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104" y="40"/>
                    <a:pt x="104" y="40"/>
                    <a:pt x="104" y="40"/>
                  </a:cubicBezTo>
                  <a:cubicBezTo>
                    <a:pt x="104" y="40"/>
                    <a:pt x="104" y="40"/>
                    <a:pt x="104" y="40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3694" name="Freeform 188"/>
            <p:cNvSpPr>
              <a:spLocks noChangeAspect="1"/>
            </p:cNvSpPr>
            <p:nvPr/>
          </p:nvSpPr>
          <p:spPr bwMode="auto">
            <a:xfrm>
              <a:off x="3878" y="1402"/>
              <a:ext cx="264" cy="100"/>
            </a:xfrm>
            <a:custGeom>
              <a:avLst/>
              <a:gdLst>
                <a:gd name="T0" fmla="*/ 562 w 162"/>
                <a:gd name="T1" fmla="*/ 1033 h 61"/>
                <a:gd name="T2" fmla="*/ 562 w 162"/>
                <a:gd name="T3" fmla="*/ 1033 h 61"/>
                <a:gd name="T4" fmla="*/ 0 w 162"/>
                <a:gd name="T5" fmla="*/ 702 h 61"/>
                <a:gd name="T6" fmla="*/ 425 w 162"/>
                <a:gd name="T7" fmla="*/ 449 h 61"/>
                <a:gd name="T8" fmla="*/ 988 w 162"/>
                <a:gd name="T9" fmla="*/ 779 h 61"/>
                <a:gd name="T10" fmla="*/ 1388 w 162"/>
                <a:gd name="T11" fmla="*/ 736 h 61"/>
                <a:gd name="T12" fmla="*/ 2104 w 162"/>
                <a:gd name="T13" fmla="*/ 310 h 61"/>
                <a:gd name="T14" fmla="*/ 1312 w 162"/>
                <a:gd name="T15" fmla="*/ 310 h 61"/>
                <a:gd name="T16" fmla="*/ 1312 w 162"/>
                <a:gd name="T17" fmla="*/ 0 h 61"/>
                <a:gd name="T18" fmla="*/ 3033 w 162"/>
                <a:gd name="T19" fmla="*/ 0 h 61"/>
                <a:gd name="T20" fmla="*/ 3033 w 162"/>
                <a:gd name="T21" fmla="*/ 1054 h 61"/>
                <a:gd name="T22" fmla="*/ 2531 w 162"/>
                <a:gd name="T23" fmla="*/ 1054 h 61"/>
                <a:gd name="T24" fmla="*/ 2531 w 162"/>
                <a:gd name="T25" fmla="*/ 572 h 61"/>
                <a:gd name="T26" fmla="*/ 1814 w 162"/>
                <a:gd name="T27" fmla="*/ 995 h 61"/>
                <a:gd name="T28" fmla="*/ 1134 w 162"/>
                <a:gd name="T29" fmla="*/ 1185 h 61"/>
                <a:gd name="T30" fmla="*/ 562 w 162"/>
                <a:gd name="T31" fmla="*/ 1033 h 61"/>
                <a:gd name="T32" fmla="*/ 562 w 162"/>
                <a:gd name="T33" fmla="*/ 1033 h 6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2"/>
                <a:gd name="T52" fmla="*/ 0 h 61"/>
                <a:gd name="T53" fmla="*/ 162 w 162"/>
                <a:gd name="T54" fmla="*/ 61 h 6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2" h="61">
                  <a:moveTo>
                    <a:pt x="30" y="53"/>
                  </a:moveTo>
                  <a:cubicBezTo>
                    <a:pt x="30" y="53"/>
                    <a:pt x="30" y="53"/>
                    <a:pt x="30" y="53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53" y="40"/>
                    <a:pt x="53" y="40"/>
                    <a:pt x="53" y="40"/>
                  </a:cubicBezTo>
                  <a:cubicBezTo>
                    <a:pt x="59" y="43"/>
                    <a:pt x="66" y="43"/>
                    <a:pt x="74" y="38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54"/>
                    <a:pt x="162" y="54"/>
                    <a:pt x="162" y="54"/>
                  </a:cubicBezTo>
                  <a:cubicBezTo>
                    <a:pt x="135" y="54"/>
                    <a:pt x="135" y="54"/>
                    <a:pt x="135" y="54"/>
                  </a:cubicBezTo>
                  <a:cubicBezTo>
                    <a:pt x="135" y="29"/>
                    <a:pt x="135" y="29"/>
                    <a:pt x="135" y="2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83" y="59"/>
                    <a:pt x="70" y="61"/>
                    <a:pt x="61" y="61"/>
                  </a:cubicBezTo>
                  <a:cubicBezTo>
                    <a:pt x="44" y="60"/>
                    <a:pt x="33" y="55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3695" name="Freeform 189"/>
            <p:cNvSpPr>
              <a:spLocks noChangeAspect="1"/>
            </p:cNvSpPr>
            <p:nvPr/>
          </p:nvSpPr>
          <p:spPr bwMode="auto">
            <a:xfrm>
              <a:off x="3696" y="1399"/>
              <a:ext cx="172" cy="154"/>
            </a:xfrm>
            <a:custGeom>
              <a:avLst/>
              <a:gdLst>
                <a:gd name="T0" fmla="*/ 778 w 105"/>
                <a:gd name="T1" fmla="*/ 1569 h 94"/>
                <a:gd name="T2" fmla="*/ 1330 w 105"/>
                <a:gd name="T3" fmla="*/ 1219 h 94"/>
                <a:gd name="T4" fmla="*/ 1274 w 105"/>
                <a:gd name="T5" fmla="*/ 993 h 94"/>
                <a:gd name="T6" fmla="*/ 539 w 105"/>
                <a:gd name="T7" fmla="*/ 567 h 94"/>
                <a:gd name="T8" fmla="*/ 539 w 105"/>
                <a:gd name="T9" fmla="*/ 1027 h 94"/>
                <a:gd name="T10" fmla="*/ 21 w 105"/>
                <a:gd name="T11" fmla="*/ 1027 h 94"/>
                <a:gd name="T12" fmla="*/ 0 w 105"/>
                <a:gd name="T13" fmla="*/ 0 h 94"/>
                <a:gd name="T14" fmla="*/ 1779 w 105"/>
                <a:gd name="T15" fmla="*/ 0 h 94"/>
                <a:gd name="T16" fmla="*/ 1792 w 105"/>
                <a:gd name="T17" fmla="*/ 308 h 94"/>
                <a:gd name="T18" fmla="*/ 993 w 105"/>
                <a:gd name="T19" fmla="*/ 308 h 94"/>
                <a:gd name="T20" fmla="*/ 1723 w 105"/>
                <a:gd name="T21" fmla="*/ 736 h 94"/>
                <a:gd name="T22" fmla="*/ 2031 w 105"/>
                <a:gd name="T23" fmla="*/ 1144 h 94"/>
                <a:gd name="T24" fmla="*/ 1779 w 105"/>
                <a:gd name="T25" fmla="*/ 1481 h 94"/>
                <a:gd name="T26" fmla="*/ 1206 w 105"/>
                <a:gd name="T27" fmla="*/ 1817 h 94"/>
                <a:gd name="T28" fmla="*/ 778 w 105"/>
                <a:gd name="T29" fmla="*/ 1569 h 94"/>
                <a:gd name="T30" fmla="*/ 778 w 105"/>
                <a:gd name="T31" fmla="*/ 1569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4"/>
                <a:gd name="T50" fmla="*/ 105 w 105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4">
                  <a:moveTo>
                    <a:pt x="40" y="81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75" y="60"/>
                    <a:pt x="74" y="56"/>
                    <a:pt x="66" y="51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3" y="16"/>
                    <a:pt x="93" y="16"/>
                    <a:pt x="93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89" y="38"/>
                    <a:pt x="89" y="38"/>
                    <a:pt x="89" y="38"/>
                  </a:cubicBezTo>
                  <a:cubicBezTo>
                    <a:pt x="102" y="46"/>
                    <a:pt x="105" y="54"/>
                    <a:pt x="105" y="59"/>
                  </a:cubicBezTo>
                  <a:cubicBezTo>
                    <a:pt x="105" y="69"/>
                    <a:pt x="94" y="75"/>
                    <a:pt x="92" y="77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40" y="81"/>
                    <a:pt x="40" y="81"/>
                    <a:pt x="40" y="81"/>
                  </a:cubicBezTo>
                  <a:cubicBezTo>
                    <a:pt x="40" y="81"/>
                    <a:pt x="40" y="81"/>
                    <a:pt x="40" y="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3696" name="Freeform 190"/>
            <p:cNvSpPr>
              <a:spLocks noChangeAspect="1"/>
            </p:cNvSpPr>
            <p:nvPr/>
          </p:nvSpPr>
          <p:spPr bwMode="auto">
            <a:xfrm>
              <a:off x="3692" y="1558"/>
              <a:ext cx="264" cy="99"/>
            </a:xfrm>
            <a:custGeom>
              <a:avLst/>
              <a:gdLst>
                <a:gd name="T0" fmla="*/ 2467 w 162"/>
                <a:gd name="T1" fmla="*/ 144 h 61"/>
                <a:gd name="T2" fmla="*/ 3033 w 162"/>
                <a:gd name="T3" fmla="*/ 466 h 61"/>
                <a:gd name="T4" fmla="*/ 2624 w 162"/>
                <a:gd name="T5" fmla="*/ 701 h 61"/>
                <a:gd name="T6" fmla="*/ 2061 w 162"/>
                <a:gd name="T7" fmla="*/ 380 h 61"/>
                <a:gd name="T8" fmla="*/ 1644 w 162"/>
                <a:gd name="T9" fmla="*/ 414 h 61"/>
                <a:gd name="T10" fmla="*/ 929 w 162"/>
                <a:gd name="T11" fmla="*/ 821 h 61"/>
                <a:gd name="T12" fmla="*/ 1724 w 162"/>
                <a:gd name="T13" fmla="*/ 821 h 61"/>
                <a:gd name="T14" fmla="*/ 1724 w 162"/>
                <a:gd name="T15" fmla="*/ 1117 h 61"/>
                <a:gd name="T16" fmla="*/ 0 w 162"/>
                <a:gd name="T17" fmla="*/ 1117 h 61"/>
                <a:gd name="T18" fmla="*/ 0 w 162"/>
                <a:gd name="T19" fmla="*/ 123 h 61"/>
                <a:gd name="T20" fmla="*/ 507 w 162"/>
                <a:gd name="T21" fmla="*/ 123 h 61"/>
                <a:gd name="T22" fmla="*/ 528 w 162"/>
                <a:gd name="T23" fmla="*/ 583 h 61"/>
                <a:gd name="T24" fmla="*/ 1222 w 162"/>
                <a:gd name="T25" fmla="*/ 179 h 61"/>
                <a:gd name="T26" fmla="*/ 1897 w 162"/>
                <a:gd name="T27" fmla="*/ 0 h 61"/>
                <a:gd name="T28" fmla="*/ 2467 w 162"/>
                <a:gd name="T29" fmla="*/ 144 h 61"/>
                <a:gd name="T30" fmla="*/ 2467 w 162"/>
                <a:gd name="T31" fmla="*/ 144 h 6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2"/>
                <a:gd name="T49" fmla="*/ 0 h 61"/>
                <a:gd name="T50" fmla="*/ 162 w 162"/>
                <a:gd name="T51" fmla="*/ 61 h 6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2" h="61">
                  <a:moveTo>
                    <a:pt x="132" y="8"/>
                  </a:moveTo>
                  <a:cubicBezTo>
                    <a:pt x="162" y="25"/>
                    <a:pt x="162" y="25"/>
                    <a:pt x="162" y="25"/>
                  </a:cubicBezTo>
                  <a:cubicBezTo>
                    <a:pt x="140" y="38"/>
                    <a:pt x="140" y="38"/>
                    <a:pt x="140" y="38"/>
                  </a:cubicBezTo>
                  <a:cubicBezTo>
                    <a:pt x="110" y="21"/>
                    <a:pt x="110" y="21"/>
                    <a:pt x="110" y="21"/>
                  </a:cubicBezTo>
                  <a:cubicBezTo>
                    <a:pt x="104" y="18"/>
                    <a:pt x="96" y="18"/>
                    <a:pt x="88" y="23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61"/>
                    <a:pt x="92" y="61"/>
                    <a:pt x="92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9" y="2"/>
                    <a:pt x="93" y="0"/>
                    <a:pt x="101" y="0"/>
                  </a:cubicBezTo>
                  <a:cubicBezTo>
                    <a:pt x="118" y="1"/>
                    <a:pt x="130" y="7"/>
                    <a:pt x="132" y="8"/>
                  </a:cubicBezTo>
                  <a:cubicBezTo>
                    <a:pt x="132" y="8"/>
                    <a:pt x="132" y="8"/>
                    <a:pt x="132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3697" name="Freeform 191"/>
            <p:cNvSpPr>
              <a:spLocks noChangeAspect="1"/>
            </p:cNvSpPr>
            <p:nvPr/>
          </p:nvSpPr>
          <p:spPr bwMode="auto">
            <a:xfrm>
              <a:off x="3966" y="1507"/>
              <a:ext cx="171" cy="154"/>
            </a:xfrm>
            <a:custGeom>
              <a:avLst/>
              <a:gdLst>
                <a:gd name="T0" fmla="*/ 1958 w 105"/>
                <a:gd name="T1" fmla="*/ 791 h 94"/>
                <a:gd name="T2" fmla="*/ 1958 w 105"/>
                <a:gd name="T3" fmla="*/ 1817 h 94"/>
                <a:gd name="T4" fmla="*/ 239 w 105"/>
                <a:gd name="T5" fmla="*/ 1817 h 94"/>
                <a:gd name="T6" fmla="*/ 239 w 105"/>
                <a:gd name="T7" fmla="*/ 1514 h 94"/>
                <a:gd name="T8" fmla="*/ 1033 w 105"/>
                <a:gd name="T9" fmla="*/ 1514 h 94"/>
                <a:gd name="T10" fmla="*/ 324 w 105"/>
                <a:gd name="T11" fmla="*/ 1088 h 94"/>
                <a:gd name="T12" fmla="*/ 0 w 105"/>
                <a:gd name="T13" fmla="*/ 668 h 94"/>
                <a:gd name="T14" fmla="*/ 261 w 105"/>
                <a:gd name="T15" fmla="*/ 331 h 94"/>
                <a:gd name="T16" fmla="*/ 803 w 105"/>
                <a:gd name="T17" fmla="*/ 0 h 94"/>
                <a:gd name="T18" fmla="*/ 1223 w 105"/>
                <a:gd name="T19" fmla="*/ 247 h 94"/>
                <a:gd name="T20" fmla="*/ 674 w 105"/>
                <a:gd name="T21" fmla="*/ 606 h 94"/>
                <a:gd name="T22" fmla="*/ 730 w 105"/>
                <a:gd name="T23" fmla="*/ 827 h 94"/>
                <a:gd name="T24" fmla="*/ 1435 w 105"/>
                <a:gd name="T25" fmla="*/ 1253 h 94"/>
                <a:gd name="T26" fmla="*/ 1435 w 105"/>
                <a:gd name="T27" fmla="*/ 791 h 94"/>
                <a:gd name="T28" fmla="*/ 1958 w 105"/>
                <a:gd name="T29" fmla="*/ 791 h 94"/>
                <a:gd name="T30" fmla="*/ 1958 w 105"/>
                <a:gd name="T31" fmla="*/ 791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4"/>
                <a:gd name="T50" fmla="*/ 105 w 105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4">
                  <a:moveTo>
                    <a:pt x="105" y="41"/>
                  </a:moveTo>
                  <a:cubicBezTo>
                    <a:pt x="105" y="94"/>
                    <a:pt x="105" y="94"/>
                    <a:pt x="105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55" y="78"/>
                    <a:pt x="55" y="78"/>
                    <a:pt x="55" y="78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3" y="48"/>
                    <a:pt x="0" y="40"/>
                    <a:pt x="0" y="35"/>
                  </a:cubicBezTo>
                  <a:cubicBezTo>
                    <a:pt x="1" y="25"/>
                    <a:pt x="11" y="19"/>
                    <a:pt x="14" y="1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6" y="13"/>
                    <a:pt x="66" y="13"/>
                    <a:pt x="66" y="13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0" y="34"/>
                    <a:pt x="31" y="38"/>
                    <a:pt x="39" y="43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41"/>
                    <a:pt x="77" y="41"/>
                    <a:pt x="77" y="41"/>
                  </a:cubicBezTo>
                  <a:cubicBezTo>
                    <a:pt x="105" y="41"/>
                    <a:pt x="105" y="41"/>
                    <a:pt x="105" y="41"/>
                  </a:cubicBezTo>
                  <a:cubicBezTo>
                    <a:pt x="105" y="41"/>
                    <a:pt x="105" y="41"/>
                    <a:pt x="105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  <p:sp>
        <p:nvSpPr>
          <p:cNvPr id="23590" name="Text Box 193"/>
          <p:cNvSpPr txBox="1">
            <a:spLocks noChangeArrowheads="1"/>
          </p:cNvSpPr>
          <p:nvPr/>
        </p:nvSpPr>
        <p:spPr bwMode="auto">
          <a:xfrm>
            <a:off x="5221288" y="909638"/>
            <a:ext cx="10080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600"/>
              <a:t>Area 10</a:t>
            </a:r>
          </a:p>
        </p:txBody>
      </p:sp>
      <p:sp>
        <p:nvSpPr>
          <p:cNvPr id="23591" name="Line 278"/>
          <p:cNvSpPr>
            <a:spLocks noChangeShapeType="1"/>
          </p:cNvSpPr>
          <p:nvPr/>
        </p:nvSpPr>
        <p:spPr bwMode="auto">
          <a:xfrm>
            <a:off x="1908175" y="4292600"/>
            <a:ext cx="1008063" cy="4763"/>
          </a:xfrm>
          <a:prstGeom prst="line">
            <a:avLst/>
          </a:prstGeom>
          <a:noFill/>
          <a:ln w="25400">
            <a:solidFill>
              <a:srgbClr val="0000FF"/>
            </a:solidFill>
            <a:prstDash val="dash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592" name="Text Box 280"/>
          <p:cNvSpPr txBox="1">
            <a:spLocks noChangeArrowheads="1"/>
          </p:cNvSpPr>
          <p:nvPr/>
        </p:nvSpPr>
        <p:spPr bwMode="auto">
          <a:xfrm>
            <a:off x="6805613" y="909638"/>
            <a:ext cx="10080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600"/>
              <a:t>Area 20</a:t>
            </a:r>
          </a:p>
        </p:txBody>
      </p:sp>
      <p:sp>
        <p:nvSpPr>
          <p:cNvPr id="23593" name="Oval 281"/>
          <p:cNvSpPr>
            <a:spLocks noChangeArrowheads="1"/>
          </p:cNvSpPr>
          <p:nvPr/>
        </p:nvSpPr>
        <p:spPr bwMode="auto">
          <a:xfrm>
            <a:off x="6516688" y="2493963"/>
            <a:ext cx="1511300" cy="1293812"/>
          </a:xfrm>
          <a:prstGeom prst="ellipse">
            <a:avLst/>
          </a:prstGeom>
          <a:solidFill>
            <a:srgbClr val="FFFFCC"/>
          </a:solidFill>
          <a:ln w="31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23594" name="Oval 282"/>
          <p:cNvSpPr>
            <a:spLocks noChangeArrowheads="1"/>
          </p:cNvSpPr>
          <p:nvPr/>
        </p:nvSpPr>
        <p:spPr bwMode="auto">
          <a:xfrm>
            <a:off x="4932363" y="2493963"/>
            <a:ext cx="1511300" cy="1366837"/>
          </a:xfrm>
          <a:prstGeom prst="ellipse">
            <a:avLst/>
          </a:prstGeom>
          <a:solidFill>
            <a:srgbClr val="FFFFCC"/>
          </a:solidFill>
          <a:ln w="31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23595" name="Text Box 283"/>
          <p:cNvSpPr txBox="1">
            <a:spLocks noChangeArrowheads="1"/>
          </p:cNvSpPr>
          <p:nvPr/>
        </p:nvSpPr>
        <p:spPr bwMode="auto">
          <a:xfrm>
            <a:off x="5530850" y="3524250"/>
            <a:ext cx="4095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kumimoji="1" lang="en-US" altLang="zh-CN" sz="1600">
                <a:ea typeface="Arial Unicode MS" panose="020B0604020202020204" pitchFamily="34" charset="-122"/>
                <a:cs typeface="Arial Unicode MS" panose="020B0604020202020204" pitchFamily="34" charset="-122"/>
              </a:rPr>
              <a:t>L2</a:t>
            </a:r>
          </a:p>
        </p:txBody>
      </p:sp>
      <p:sp>
        <p:nvSpPr>
          <p:cNvPr id="23596" name="Text Box 284"/>
          <p:cNvSpPr txBox="1">
            <a:spLocks noChangeArrowheads="1"/>
          </p:cNvSpPr>
          <p:nvPr/>
        </p:nvSpPr>
        <p:spPr bwMode="auto">
          <a:xfrm>
            <a:off x="7092950" y="3502025"/>
            <a:ext cx="4095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kumimoji="1" lang="en-US" altLang="zh-CN" sz="1600"/>
              <a:t>L2</a:t>
            </a:r>
          </a:p>
        </p:txBody>
      </p:sp>
      <p:sp>
        <p:nvSpPr>
          <p:cNvPr id="23597" name="Line 285"/>
          <p:cNvSpPr>
            <a:spLocks noChangeShapeType="1"/>
          </p:cNvSpPr>
          <p:nvPr/>
        </p:nvSpPr>
        <p:spPr bwMode="auto">
          <a:xfrm flipH="1">
            <a:off x="5578475" y="3213100"/>
            <a:ext cx="19446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23598" name="Group 286"/>
          <p:cNvGrpSpPr>
            <a:grpSpLocks noChangeAspect="1"/>
          </p:cNvGrpSpPr>
          <p:nvPr/>
        </p:nvGrpSpPr>
        <p:grpSpPr bwMode="auto">
          <a:xfrm>
            <a:off x="5364163" y="2925763"/>
            <a:ext cx="720725" cy="557212"/>
            <a:chOff x="3541" y="1317"/>
            <a:chExt cx="747" cy="546"/>
          </a:xfrm>
        </p:grpSpPr>
        <p:sp>
          <p:nvSpPr>
            <p:cNvPr id="23664" name="AutoShape 287"/>
            <p:cNvSpPr>
              <a:spLocks noChangeAspect="1" noChangeArrowheads="1" noTextEdit="1"/>
            </p:cNvSpPr>
            <p:nvPr/>
          </p:nvSpPr>
          <p:spPr bwMode="auto">
            <a:xfrm>
              <a:off x="3574" y="1337"/>
              <a:ext cx="681" cy="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65" name="Freeform 288"/>
            <p:cNvSpPr>
              <a:spLocks noChangeAspect="1"/>
            </p:cNvSpPr>
            <p:nvPr/>
          </p:nvSpPr>
          <p:spPr bwMode="auto">
            <a:xfrm>
              <a:off x="3574" y="1525"/>
              <a:ext cx="679" cy="338"/>
            </a:xfrm>
            <a:custGeom>
              <a:avLst/>
              <a:gdLst>
                <a:gd name="T0" fmla="*/ 6726 w 416"/>
                <a:gd name="T1" fmla="*/ 1594 h 207"/>
                <a:gd name="T2" fmla="*/ 1170 w 416"/>
                <a:gd name="T3" fmla="*/ 1594 h 207"/>
                <a:gd name="T4" fmla="*/ 21 w 416"/>
                <a:gd name="T5" fmla="*/ 21 h 207"/>
                <a:gd name="T6" fmla="*/ 0 w 416"/>
                <a:gd name="T7" fmla="*/ 21 h 207"/>
                <a:gd name="T8" fmla="*/ 0 w 416"/>
                <a:gd name="T9" fmla="*/ 1520 h 207"/>
                <a:gd name="T10" fmla="*/ 21 w 416"/>
                <a:gd name="T11" fmla="*/ 1520 h 207"/>
                <a:gd name="T12" fmla="*/ 1170 w 416"/>
                <a:gd name="T13" fmla="*/ 3029 h 207"/>
                <a:gd name="T14" fmla="*/ 6726 w 416"/>
                <a:gd name="T15" fmla="*/ 3029 h 207"/>
                <a:gd name="T16" fmla="*/ 7862 w 416"/>
                <a:gd name="T17" fmla="*/ 1520 h 207"/>
                <a:gd name="T18" fmla="*/ 7862 w 416"/>
                <a:gd name="T19" fmla="*/ 1520 h 207"/>
                <a:gd name="T20" fmla="*/ 7862 w 416"/>
                <a:gd name="T21" fmla="*/ 0 h 207"/>
                <a:gd name="T22" fmla="*/ 6726 w 416"/>
                <a:gd name="T23" fmla="*/ 1594 h 20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16"/>
                <a:gd name="T37" fmla="*/ 0 h 207"/>
                <a:gd name="T38" fmla="*/ 416 w 416"/>
                <a:gd name="T39" fmla="*/ 207 h 20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16" h="207">
                  <a:moveTo>
                    <a:pt x="356" y="84"/>
                  </a:moveTo>
                  <a:cubicBezTo>
                    <a:pt x="275" y="131"/>
                    <a:pt x="143" y="131"/>
                    <a:pt x="62" y="84"/>
                  </a:cubicBezTo>
                  <a:cubicBezTo>
                    <a:pt x="18" y="59"/>
                    <a:pt x="1" y="33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3" y="109"/>
                    <a:pt x="23" y="138"/>
                    <a:pt x="62" y="160"/>
                  </a:cubicBezTo>
                  <a:cubicBezTo>
                    <a:pt x="143" y="207"/>
                    <a:pt x="275" y="207"/>
                    <a:pt x="356" y="160"/>
                  </a:cubicBezTo>
                  <a:cubicBezTo>
                    <a:pt x="394" y="138"/>
                    <a:pt x="414" y="109"/>
                    <a:pt x="416" y="80"/>
                  </a:cubicBezTo>
                  <a:cubicBezTo>
                    <a:pt x="416" y="80"/>
                    <a:pt x="416" y="80"/>
                    <a:pt x="416" y="80"/>
                  </a:cubicBezTo>
                  <a:cubicBezTo>
                    <a:pt x="416" y="0"/>
                    <a:pt x="416" y="0"/>
                    <a:pt x="416" y="0"/>
                  </a:cubicBezTo>
                  <a:cubicBezTo>
                    <a:pt x="416" y="31"/>
                    <a:pt x="396" y="61"/>
                    <a:pt x="356" y="84"/>
                  </a:cubicBezTo>
                  <a:close/>
                </a:path>
              </a:pathLst>
            </a:custGeom>
            <a:solidFill>
              <a:srgbClr val="113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3666" name="Freeform 289"/>
            <p:cNvSpPr>
              <a:spLocks noChangeAspect="1"/>
            </p:cNvSpPr>
            <p:nvPr/>
          </p:nvSpPr>
          <p:spPr bwMode="auto">
            <a:xfrm>
              <a:off x="3541" y="1317"/>
              <a:ext cx="747" cy="432"/>
            </a:xfrm>
            <a:custGeom>
              <a:avLst/>
              <a:gdLst>
                <a:gd name="T0" fmla="*/ 7153 w 457"/>
                <a:gd name="T1" fmla="*/ 902 h 264"/>
                <a:gd name="T2" fmla="*/ 7176 w 457"/>
                <a:gd name="T3" fmla="*/ 4166 h 264"/>
                <a:gd name="T4" fmla="*/ 1563 w 457"/>
                <a:gd name="T5" fmla="*/ 4166 h 264"/>
                <a:gd name="T6" fmla="*/ 1541 w 457"/>
                <a:gd name="T7" fmla="*/ 902 h 264"/>
                <a:gd name="T8" fmla="*/ 7153 w 457"/>
                <a:gd name="T9" fmla="*/ 902 h 2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7"/>
                <a:gd name="T16" fmla="*/ 0 h 264"/>
                <a:gd name="T17" fmla="*/ 457 w 457"/>
                <a:gd name="T18" fmla="*/ 264 h 2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7" h="264">
                  <a:moveTo>
                    <a:pt x="375" y="47"/>
                  </a:moveTo>
                  <a:cubicBezTo>
                    <a:pt x="456" y="94"/>
                    <a:pt x="457" y="170"/>
                    <a:pt x="376" y="217"/>
                  </a:cubicBezTo>
                  <a:cubicBezTo>
                    <a:pt x="295" y="264"/>
                    <a:pt x="163" y="264"/>
                    <a:pt x="82" y="217"/>
                  </a:cubicBezTo>
                  <a:cubicBezTo>
                    <a:pt x="0" y="170"/>
                    <a:pt x="0" y="94"/>
                    <a:pt x="81" y="47"/>
                  </a:cubicBezTo>
                  <a:cubicBezTo>
                    <a:pt x="162" y="0"/>
                    <a:pt x="293" y="0"/>
                    <a:pt x="375" y="47"/>
                  </a:cubicBezTo>
                </a:path>
              </a:pathLst>
            </a:custGeom>
            <a:solidFill>
              <a:srgbClr val="4A6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3667" name="Freeform 290"/>
            <p:cNvSpPr>
              <a:spLocks noChangeAspect="1" noEditPoints="1"/>
            </p:cNvSpPr>
            <p:nvPr/>
          </p:nvSpPr>
          <p:spPr bwMode="auto">
            <a:xfrm>
              <a:off x="3788" y="1751"/>
              <a:ext cx="39" cy="53"/>
            </a:xfrm>
            <a:custGeom>
              <a:avLst/>
              <a:gdLst>
                <a:gd name="T0" fmla="*/ 124 w 24"/>
                <a:gd name="T1" fmla="*/ 88 h 33"/>
                <a:gd name="T2" fmla="*/ 124 w 24"/>
                <a:gd name="T3" fmla="*/ 233 h 33"/>
                <a:gd name="T4" fmla="*/ 180 w 24"/>
                <a:gd name="T5" fmla="*/ 233 h 33"/>
                <a:gd name="T6" fmla="*/ 236 w 24"/>
                <a:gd name="T7" fmla="*/ 226 h 33"/>
                <a:gd name="T8" fmla="*/ 257 w 24"/>
                <a:gd name="T9" fmla="*/ 173 h 33"/>
                <a:gd name="T10" fmla="*/ 180 w 24"/>
                <a:gd name="T11" fmla="*/ 88 h 33"/>
                <a:gd name="T12" fmla="*/ 124 w 24"/>
                <a:gd name="T13" fmla="*/ 88 h 33"/>
                <a:gd name="T14" fmla="*/ 0 w 24"/>
                <a:gd name="T15" fmla="*/ 567 h 33"/>
                <a:gd name="T16" fmla="*/ 0 w 24"/>
                <a:gd name="T17" fmla="*/ 0 h 33"/>
                <a:gd name="T18" fmla="*/ 232 w 24"/>
                <a:gd name="T19" fmla="*/ 0 h 33"/>
                <a:gd name="T20" fmla="*/ 349 w 24"/>
                <a:gd name="T21" fmla="*/ 34 h 33"/>
                <a:gd name="T22" fmla="*/ 413 w 24"/>
                <a:gd name="T23" fmla="*/ 141 h 33"/>
                <a:gd name="T24" fmla="*/ 270 w 24"/>
                <a:gd name="T25" fmla="*/ 286 h 33"/>
                <a:gd name="T26" fmla="*/ 270 w 24"/>
                <a:gd name="T27" fmla="*/ 286 h 33"/>
                <a:gd name="T28" fmla="*/ 349 w 24"/>
                <a:gd name="T29" fmla="*/ 331 h 33"/>
                <a:gd name="T30" fmla="*/ 377 w 24"/>
                <a:gd name="T31" fmla="*/ 374 h 33"/>
                <a:gd name="T32" fmla="*/ 439 w 24"/>
                <a:gd name="T33" fmla="*/ 567 h 33"/>
                <a:gd name="T34" fmla="*/ 270 w 24"/>
                <a:gd name="T35" fmla="*/ 567 h 33"/>
                <a:gd name="T36" fmla="*/ 236 w 24"/>
                <a:gd name="T37" fmla="*/ 418 h 33"/>
                <a:gd name="T38" fmla="*/ 201 w 24"/>
                <a:gd name="T39" fmla="*/ 340 h 33"/>
                <a:gd name="T40" fmla="*/ 124 w 24"/>
                <a:gd name="T41" fmla="*/ 340 h 33"/>
                <a:gd name="T42" fmla="*/ 124 w 24"/>
                <a:gd name="T43" fmla="*/ 567 h 33"/>
                <a:gd name="T44" fmla="*/ 0 w 24"/>
                <a:gd name="T45" fmla="*/ 567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"/>
                <a:gd name="T70" fmla="*/ 0 h 33"/>
                <a:gd name="T71" fmla="*/ 24 w 24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" h="33">
                  <a:moveTo>
                    <a:pt x="7" y="5"/>
                  </a:moveTo>
                  <a:cubicBezTo>
                    <a:pt x="7" y="14"/>
                    <a:pt x="7" y="14"/>
                    <a:pt x="7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2" y="14"/>
                    <a:pt x="13" y="13"/>
                  </a:cubicBezTo>
                  <a:cubicBezTo>
                    <a:pt x="14" y="12"/>
                    <a:pt x="14" y="11"/>
                    <a:pt x="14" y="10"/>
                  </a:cubicBezTo>
                  <a:cubicBezTo>
                    <a:pt x="14" y="7"/>
                    <a:pt x="13" y="5"/>
                    <a:pt x="10" y="5"/>
                  </a:cubicBezTo>
                  <a:cubicBezTo>
                    <a:pt x="7" y="5"/>
                    <a:pt x="7" y="5"/>
                    <a:pt x="7" y="5"/>
                  </a:cubicBezTo>
                  <a:close/>
                  <a:moveTo>
                    <a:pt x="0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7" y="0"/>
                    <a:pt x="19" y="2"/>
                  </a:cubicBezTo>
                  <a:cubicBezTo>
                    <a:pt x="21" y="3"/>
                    <a:pt x="22" y="5"/>
                    <a:pt x="22" y="8"/>
                  </a:cubicBezTo>
                  <a:cubicBezTo>
                    <a:pt x="22" y="13"/>
                    <a:pt x="20" y="16"/>
                    <a:pt x="15" y="17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7" y="17"/>
                    <a:pt x="18" y="17"/>
                    <a:pt x="19" y="19"/>
                  </a:cubicBezTo>
                  <a:cubicBezTo>
                    <a:pt x="19" y="19"/>
                    <a:pt x="20" y="20"/>
                    <a:pt x="20" y="2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2" y="22"/>
                    <a:pt x="11" y="21"/>
                    <a:pt x="11" y="20"/>
                  </a:cubicBezTo>
                  <a:cubicBezTo>
                    <a:pt x="10" y="20"/>
                    <a:pt x="9" y="20"/>
                    <a:pt x="7" y="20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0" y="33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3668" name="Freeform 291"/>
            <p:cNvSpPr>
              <a:spLocks noChangeAspect="1" noEditPoints="1"/>
            </p:cNvSpPr>
            <p:nvPr/>
          </p:nvSpPr>
          <p:spPr bwMode="auto">
            <a:xfrm>
              <a:off x="3832" y="1749"/>
              <a:ext cx="47" cy="57"/>
            </a:xfrm>
            <a:custGeom>
              <a:avLst/>
              <a:gdLst>
                <a:gd name="T0" fmla="*/ 144 w 29"/>
                <a:gd name="T1" fmla="*/ 324 h 35"/>
                <a:gd name="T2" fmla="*/ 254 w 29"/>
                <a:gd name="T3" fmla="*/ 541 h 35"/>
                <a:gd name="T4" fmla="*/ 357 w 29"/>
                <a:gd name="T5" fmla="*/ 324 h 35"/>
                <a:gd name="T6" fmla="*/ 254 w 29"/>
                <a:gd name="T7" fmla="*/ 111 h 35"/>
                <a:gd name="T8" fmla="*/ 144 w 29"/>
                <a:gd name="T9" fmla="*/ 324 h 35"/>
                <a:gd name="T10" fmla="*/ 0 w 29"/>
                <a:gd name="T11" fmla="*/ 324 h 35"/>
                <a:gd name="T12" fmla="*/ 55 w 29"/>
                <a:gd name="T13" fmla="*/ 90 h 35"/>
                <a:gd name="T14" fmla="*/ 254 w 29"/>
                <a:gd name="T15" fmla="*/ 0 h 35"/>
                <a:gd name="T16" fmla="*/ 454 w 29"/>
                <a:gd name="T17" fmla="*/ 90 h 35"/>
                <a:gd name="T18" fmla="*/ 523 w 29"/>
                <a:gd name="T19" fmla="*/ 324 h 35"/>
                <a:gd name="T20" fmla="*/ 454 w 29"/>
                <a:gd name="T21" fmla="*/ 562 h 35"/>
                <a:gd name="T22" fmla="*/ 254 w 29"/>
                <a:gd name="T23" fmla="*/ 653 h 35"/>
                <a:gd name="T24" fmla="*/ 55 w 29"/>
                <a:gd name="T25" fmla="*/ 541 h 35"/>
                <a:gd name="T26" fmla="*/ 0 w 29"/>
                <a:gd name="T27" fmla="*/ 324 h 3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9"/>
                <a:gd name="T43" fmla="*/ 0 h 35"/>
                <a:gd name="T44" fmla="*/ 29 w 29"/>
                <a:gd name="T45" fmla="*/ 35 h 3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9" h="35">
                  <a:moveTo>
                    <a:pt x="8" y="17"/>
                  </a:moveTo>
                  <a:cubicBezTo>
                    <a:pt x="8" y="25"/>
                    <a:pt x="10" y="29"/>
                    <a:pt x="14" y="29"/>
                  </a:cubicBezTo>
                  <a:cubicBezTo>
                    <a:pt x="18" y="29"/>
                    <a:pt x="20" y="25"/>
                    <a:pt x="20" y="17"/>
                  </a:cubicBezTo>
                  <a:cubicBezTo>
                    <a:pt x="20" y="10"/>
                    <a:pt x="18" y="6"/>
                    <a:pt x="14" y="6"/>
                  </a:cubicBezTo>
                  <a:cubicBezTo>
                    <a:pt x="10" y="6"/>
                    <a:pt x="8" y="10"/>
                    <a:pt x="8" y="17"/>
                  </a:cubicBezTo>
                  <a:close/>
                  <a:moveTo>
                    <a:pt x="0" y="17"/>
                  </a:moveTo>
                  <a:cubicBezTo>
                    <a:pt x="0" y="12"/>
                    <a:pt x="1" y="8"/>
                    <a:pt x="3" y="5"/>
                  </a:cubicBezTo>
                  <a:cubicBezTo>
                    <a:pt x="6" y="2"/>
                    <a:pt x="10" y="0"/>
                    <a:pt x="14" y="0"/>
                  </a:cubicBezTo>
                  <a:cubicBezTo>
                    <a:pt x="19" y="0"/>
                    <a:pt x="23" y="2"/>
                    <a:pt x="25" y="5"/>
                  </a:cubicBezTo>
                  <a:cubicBezTo>
                    <a:pt x="27" y="8"/>
                    <a:pt x="29" y="12"/>
                    <a:pt x="29" y="17"/>
                  </a:cubicBezTo>
                  <a:cubicBezTo>
                    <a:pt x="29" y="22"/>
                    <a:pt x="27" y="26"/>
                    <a:pt x="25" y="30"/>
                  </a:cubicBezTo>
                  <a:cubicBezTo>
                    <a:pt x="23" y="33"/>
                    <a:pt x="19" y="35"/>
                    <a:pt x="14" y="35"/>
                  </a:cubicBezTo>
                  <a:cubicBezTo>
                    <a:pt x="10" y="35"/>
                    <a:pt x="6" y="33"/>
                    <a:pt x="3" y="29"/>
                  </a:cubicBezTo>
                  <a:cubicBezTo>
                    <a:pt x="1" y="26"/>
                    <a:pt x="0" y="22"/>
                    <a:pt x="0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3669" name="Freeform 292"/>
            <p:cNvSpPr>
              <a:spLocks noChangeAspect="1"/>
            </p:cNvSpPr>
            <p:nvPr/>
          </p:nvSpPr>
          <p:spPr bwMode="auto">
            <a:xfrm>
              <a:off x="3888" y="1751"/>
              <a:ext cx="39" cy="55"/>
            </a:xfrm>
            <a:custGeom>
              <a:avLst/>
              <a:gdLst>
                <a:gd name="T0" fmla="*/ 0 w 24"/>
                <a:gd name="T1" fmla="*/ 377 h 34"/>
                <a:gd name="T2" fmla="*/ 0 w 24"/>
                <a:gd name="T3" fmla="*/ 0 h 34"/>
                <a:gd name="T4" fmla="*/ 124 w 24"/>
                <a:gd name="T5" fmla="*/ 0 h 34"/>
                <a:gd name="T6" fmla="*/ 124 w 24"/>
                <a:gd name="T7" fmla="*/ 398 h 34"/>
                <a:gd name="T8" fmla="*/ 232 w 24"/>
                <a:gd name="T9" fmla="*/ 500 h 34"/>
                <a:gd name="T10" fmla="*/ 293 w 24"/>
                <a:gd name="T11" fmla="*/ 398 h 34"/>
                <a:gd name="T12" fmla="*/ 293 w 24"/>
                <a:gd name="T13" fmla="*/ 0 h 34"/>
                <a:gd name="T14" fmla="*/ 439 w 24"/>
                <a:gd name="T15" fmla="*/ 0 h 34"/>
                <a:gd name="T16" fmla="*/ 439 w 24"/>
                <a:gd name="T17" fmla="*/ 377 h 34"/>
                <a:gd name="T18" fmla="*/ 383 w 24"/>
                <a:gd name="T19" fmla="*/ 542 h 34"/>
                <a:gd name="T20" fmla="*/ 232 w 24"/>
                <a:gd name="T21" fmla="*/ 610 h 34"/>
                <a:gd name="T22" fmla="*/ 55 w 24"/>
                <a:gd name="T23" fmla="*/ 542 h 34"/>
                <a:gd name="T24" fmla="*/ 0 w 24"/>
                <a:gd name="T25" fmla="*/ 377 h 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"/>
                <a:gd name="T40" fmla="*/ 0 h 34"/>
                <a:gd name="T41" fmla="*/ 24 w 24"/>
                <a:gd name="T42" fmla="*/ 34 h 3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" h="34">
                  <a:moveTo>
                    <a:pt x="0" y="2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6"/>
                    <a:pt x="9" y="28"/>
                    <a:pt x="12" y="28"/>
                  </a:cubicBezTo>
                  <a:cubicBezTo>
                    <a:pt x="15" y="28"/>
                    <a:pt x="16" y="26"/>
                    <a:pt x="16" y="22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5"/>
                    <a:pt x="23" y="28"/>
                    <a:pt x="21" y="30"/>
                  </a:cubicBezTo>
                  <a:cubicBezTo>
                    <a:pt x="19" y="33"/>
                    <a:pt x="16" y="34"/>
                    <a:pt x="12" y="34"/>
                  </a:cubicBezTo>
                  <a:cubicBezTo>
                    <a:pt x="8" y="34"/>
                    <a:pt x="5" y="33"/>
                    <a:pt x="3" y="30"/>
                  </a:cubicBezTo>
                  <a:cubicBezTo>
                    <a:pt x="1" y="28"/>
                    <a:pt x="0" y="25"/>
                    <a:pt x="0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3670" name="Freeform 293"/>
            <p:cNvSpPr>
              <a:spLocks noChangeAspect="1"/>
            </p:cNvSpPr>
            <p:nvPr/>
          </p:nvSpPr>
          <p:spPr bwMode="auto">
            <a:xfrm>
              <a:off x="3933" y="1751"/>
              <a:ext cx="36" cy="53"/>
            </a:xfrm>
            <a:custGeom>
              <a:avLst/>
              <a:gdLst>
                <a:gd name="T0" fmla="*/ 12 w 36"/>
                <a:gd name="T1" fmla="*/ 53 h 53"/>
                <a:gd name="T2" fmla="*/ 12 w 36"/>
                <a:gd name="T3" fmla="*/ 9 h 53"/>
                <a:gd name="T4" fmla="*/ 0 w 36"/>
                <a:gd name="T5" fmla="*/ 9 h 53"/>
                <a:gd name="T6" fmla="*/ 0 w 36"/>
                <a:gd name="T7" fmla="*/ 0 h 53"/>
                <a:gd name="T8" fmla="*/ 36 w 36"/>
                <a:gd name="T9" fmla="*/ 0 h 53"/>
                <a:gd name="T10" fmla="*/ 36 w 36"/>
                <a:gd name="T11" fmla="*/ 9 h 53"/>
                <a:gd name="T12" fmla="*/ 25 w 36"/>
                <a:gd name="T13" fmla="*/ 9 h 53"/>
                <a:gd name="T14" fmla="*/ 25 w 36"/>
                <a:gd name="T15" fmla="*/ 53 h 53"/>
                <a:gd name="T16" fmla="*/ 12 w 36"/>
                <a:gd name="T17" fmla="*/ 53 h 53"/>
                <a:gd name="T18" fmla="*/ 12 w 36"/>
                <a:gd name="T19" fmla="*/ 53 h 5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6"/>
                <a:gd name="T31" fmla="*/ 0 h 53"/>
                <a:gd name="T32" fmla="*/ 36 w 36"/>
                <a:gd name="T33" fmla="*/ 53 h 5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6" h="53">
                  <a:moveTo>
                    <a:pt x="12" y="53"/>
                  </a:moveTo>
                  <a:lnTo>
                    <a:pt x="12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9"/>
                  </a:lnTo>
                  <a:lnTo>
                    <a:pt x="25" y="9"/>
                  </a:lnTo>
                  <a:lnTo>
                    <a:pt x="25" y="53"/>
                  </a:lnTo>
                  <a:lnTo>
                    <a:pt x="12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3671" name="Freeform 294"/>
            <p:cNvSpPr>
              <a:spLocks noChangeAspect="1"/>
            </p:cNvSpPr>
            <p:nvPr/>
          </p:nvSpPr>
          <p:spPr bwMode="auto">
            <a:xfrm>
              <a:off x="3976" y="1751"/>
              <a:ext cx="32" cy="53"/>
            </a:xfrm>
            <a:custGeom>
              <a:avLst/>
              <a:gdLst>
                <a:gd name="T0" fmla="*/ 0 w 32"/>
                <a:gd name="T1" fmla="*/ 53 h 53"/>
                <a:gd name="T2" fmla="*/ 0 w 32"/>
                <a:gd name="T3" fmla="*/ 0 h 53"/>
                <a:gd name="T4" fmla="*/ 32 w 32"/>
                <a:gd name="T5" fmla="*/ 0 h 53"/>
                <a:gd name="T6" fmla="*/ 32 w 32"/>
                <a:gd name="T7" fmla="*/ 9 h 53"/>
                <a:gd name="T8" fmla="*/ 13 w 32"/>
                <a:gd name="T9" fmla="*/ 9 h 53"/>
                <a:gd name="T10" fmla="*/ 13 w 32"/>
                <a:gd name="T11" fmla="*/ 21 h 53"/>
                <a:gd name="T12" fmla="*/ 31 w 32"/>
                <a:gd name="T13" fmla="*/ 21 h 53"/>
                <a:gd name="T14" fmla="*/ 31 w 32"/>
                <a:gd name="T15" fmla="*/ 31 h 53"/>
                <a:gd name="T16" fmla="*/ 13 w 32"/>
                <a:gd name="T17" fmla="*/ 31 h 53"/>
                <a:gd name="T18" fmla="*/ 13 w 32"/>
                <a:gd name="T19" fmla="*/ 44 h 53"/>
                <a:gd name="T20" fmla="*/ 32 w 32"/>
                <a:gd name="T21" fmla="*/ 44 h 53"/>
                <a:gd name="T22" fmla="*/ 32 w 32"/>
                <a:gd name="T23" fmla="*/ 53 h 53"/>
                <a:gd name="T24" fmla="*/ 0 w 32"/>
                <a:gd name="T25" fmla="*/ 53 h 53"/>
                <a:gd name="T26" fmla="*/ 0 w 32"/>
                <a:gd name="T27" fmla="*/ 53 h 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2"/>
                <a:gd name="T43" fmla="*/ 0 h 53"/>
                <a:gd name="T44" fmla="*/ 32 w 32"/>
                <a:gd name="T45" fmla="*/ 53 h 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2" h="53">
                  <a:moveTo>
                    <a:pt x="0" y="53"/>
                  </a:moveTo>
                  <a:lnTo>
                    <a:pt x="0" y="0"/>
                  </a:lnTo>
                  <a:lnTo>
                    <a:pt x="32" y="0"/>
                  </a:lnTo>
                  <a:lnTo>
                    <a:pt x="32" y="9"/>
                  </a:lnTo>
                  <a:lnTo>
                    <a:pt x="13" y="9"/>
                  </a:lnTo>
                  <a:lnTo>
                    <a:pt x="13" y="21"/>
                  </a:lnTo>
                  <a:lnTo>
                    <a:pt x="31" y="21"/>
                  </a:lnTo>
                  <a:lnTo>
                    <a:pt x="31" y="31"/>
                  </a:lnTo>
                  <a:lnTo>
                    <a:pt x="13" y="31"/>
                  </a:lnTo>
                  <a:lnTo>
                    <a:pt x="13" y="44"/>
                  </a:lnTo>
                  <a:lnTo>
                    <a:pt x="32" y="44"/>
                  </a:lnTo>
                  <a:lnTo>
                    <a:pt x="32" y="5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3672" name="Freeform 295"/>
            <p:cNvSpPr>
              <a:spLocks noChangeAspect="1" noEditPoints="1"/>
            </p:cNvSpPr>
            <p:nvPr/>
          </p:nvSpPr>
          <p:spPr bwMode="auto">
            <a:xfrm>
              <a:off x="4017" y="1751"/>
              <a:ext cx="39" cy="53"/>
            </a:xfrm>
            <a:custGeom>
              <a:avLst/>
              <a:gdLst>
                <a:gd name="T0" fmla="*/ 145 w 24"/>
                <a:gd name="T1" fmla="*/ 88 h 33"/>
                <a:gd name="T2" fmla="*/ 145 w 24"/>
                <a:gd name="T3" fmla="*/ 233 h 33"/>
                <a:gd name="T4" fmla="*/ 180 w 24"/>
                <a:gd name="T5" fmla="*/ 233 h 33"/>
                <a:gd name="T6" fmla="*/ 236 w 24"/>
                <a:gd name="T7" fmla="*/ 226 h 33"/>
                <a:gd name="T8" fmla="*/ 270 w 24"/>
                <a:gd name="T9" fmla="*/ 173 h 33"/>
                <a:gd name="T10" fmla="*/ 180 w 24"/>
                <a:gd name="T11" fmla="*/ 88 h 33"/>
                <a:gd name="T12" fmla="*/ 145 w 24"/>
                <a:gd name="T13" fmla="*/ 88 h 33"/>
                <a:gd name="T14" fmla="*/ 0 w 24"/>
                <a:gd name="T15" fmla="*/ 567 h 33"/>
                <a:gd name="T16" fmla="*/ 0 w 24"/>
                <a:gd name="T17" fmla="*/ 0 h 33"/>
                <a:gd name="T18" fmla="*/ 232 w 24"/>
                <a:gd name="T19" fmla="*/ 0 h 33"/>
                <a:gd name="T20" fmla="*/ 377 w 24"/>
                <a:gd name="T21" fmla="*/ 34 h 33"/>
                <a:gd name="T22" fmla="*/ 418 w 24"/>
                <a:gd name="T23" fmla="*/ 141 h 33"/>
                <a:gd name="T24" fmla="*/ 293 w 24"/>
                <a:gd name="T25" fmla="*/ 286 h 33"/>
                <a:gd name="T26" fmla="*/ 293 w 24"/>
                <a:gd name="T27" fmla="*/ 286 h 33"/>
                <a:gd name="T28" fmla="*/ 349 w 24"/>
                <a:gd name="T29" fmla="*/ 331 h 33"/>
                <a:gd name="T30" fmla="*/ 383 w 24"/>
                <a:gd name="T31" fmla="*/ 374 h 33"/>
                <a:gd name="T32" fmla="*/ 439 w 24"/>
                <a:gd name="T33" fmla="*/ 567 h 33"/>
                <a:gd name="T34" fmla="*/ 293 w 24"/>
                <a:gd name="T35" fmla="*/ 567 h 33"/>
                <a:gd name="T36" fmla="*/ 236 w 24"/>
                <a:gd name="T37" fmla="*/ 418 h 33"/>
                <a:gd name="T38" fmla="*/ 201 w 24"/>
                <a:gd name="T39" fmla="*/ 340 h 33"/>
                <a:gd name="T40" fmla="*/ 145 w 24"/>
                <a:gd name="T41" fmla="*/ 340 h 33"/>
                <a:gd name="T42" fmla="*/ 145 w 24"/>
                <a:gd name="T43" fmla="*/ 567 h 33"/>
                <a:gd name="T44" fmla="*/ 0 w 24"/>
                <a:gd name="T45" fmla="*/ 567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"/>
                <a:gd name="T70" fmla="*/ 0 h 33"/>
                <a:gd name="T71" fmla="*/ 24 w 24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" h="33">
                  <a:moveTo>
                    <a:pt x="8" y="5"/>
                  </a:moveTo>
                  <a:cubicBezTo>
                    <a:pt x="8" y="14"/>
                    <a:pt x="8" y="14"/>
                    <a:pt x="8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3" y="14"/>
                    <a:pt x="13" y="13"/>
                  </a:cubicBezTo>
                  <a:cubicBezTo>
                    <a:pt x="14" y="12"/>
                    <a:pt x="15" y="11"/>
                    <a:pt x="15" y="10"/>
                  </a:cubicBezTo>
                  <a:cubicBezTo>
                    <a:pt x="15" y="7"/>
                    <a:pt x="13" y="5"/>
                    <a:pt x="10" y="5"/>
                  </a:cubicBezTo>
                  <a:cubicBezTo>
                    <a:pt x="8" y="5"/>
                    <a:pt x="8" y="5"/>
                    <a:pt x="8" y="5"/>
                  </a:cubicBezTo>
                  <a:close/>
                  <a:moveTo>
                    <a:pt x="0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8" y="0"/>
                    <a:pt x="20" y="2"/>
                  </a:cubicBezTo>
                  <a:cubicBezTo>
                    <a:pt x="22" y="3"/>
                    <a:pt x="23" y="5"/>
                    <a:pt x="23" y="8"/>
                  </a:cubicBezTo>
                  <a:cubicBezTo>
                    <a:pt x="23" y="13"/>
                    <a:pt x="20" y="16"/>
                    <a:pt x="16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7" y="17"/>
                    <a:pt x="18" y="17"/>
                    <a:pt x="19" y="19"/>
                  </a:cubicBezTo>
                  <a:cubicBezTo>
                    <a:pt x="20" y="19"/>
                    <a:pt x="20" y="20"/>
                    <a:pt x="21" y="2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2"/>
                    <a:pt x="12" y="21"/>
                    <a:pt x="11" y="20"/>
                  </a:cubicBezTo>
                  <a:cubicBezTo>
                    <a:pt x="11" y="20"/>
                    <a:pt x="10" y="20"/>
                    <a:pt x="8" y="20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0" y="33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3673" name="Freeform 296"/>
            <p:cNvSpPr>
              <a:spLocks noChangeAspect="1"/>
            </p:cNvSpPr>
            <p:nvPr/>
          </p:nvSpPr>
          <p:spPr bwMode="auto">
            <a:xfrm>
              <a:off x="3884" y="1409"/>
              <a:ext cx="265" cy="98"/>
            </a:xfrm>
            <a:custGeom>
              <a:avLst/>
              <a:gdLst>
                <a:gd name="T0" fmla="*/ 573 w 162"/>
                <a:gd name="T1" fmla="*/ 1011 h 60"/>
                <a:gd name="T2" fmla="*/ 551 w 162"/>
                <a:gd name="T3" fmla="*/ 990 h 60"/>
                <a:gd name="T4" fmla="*/ 0 w 162"/>
                <a:gd name="T5" fmla="*/ 662 h 60"/>
                <a:gd name="T6" fmla="*/ 425 w 162"/>
                <a:gd name="T7" fmla="*/ 418 h 60"/>
                <a:gd name="T8" fmla="*/ 993 w 162"/>
                <a:gd name="T9" fmla="*/ 755 h 60"/>
                <a:gd name="T10" fmla="*/ 1418 w 162"/>
                <a:gd name="T11" fmla="*/ 720 h 60"/>
                <a:gd name="T12" fmla="*/ 2141 w 162"/>
                <a:gd name="T13" fmla="*/ 302 h 60"/>
                <a:gd name="T14" fmla="*/ 1348 w 162"/>
                <a:gd name="T15" fmla="*/ 302 h 60"/>
                <a:gd name="T16" fmla="*/ 1348 w 162"/>
                <a:gd name="T17" fmla="*/ 0 h 60"/>
                <a:gd name="T18" fmla="*/ 3098 w 162"/>
                <a:gd name="T19" fmla="*/ 0 h 60"/>
                <a:gd name="T20" fmla="*/ 3098 w 162"/>
                <a:gd name="T21" fmla="*/ 1011 h 60"/>
                <a:gd name="T22" fmla="*/ 2589 w 162"/>
                <a:gd name="T23" fmla="*/ 1011 h 60"/>
                <a:gd name="T24" fmla="*/ 2567 w 162"/>
                <a:gd name="T25" fmla="*/ 549 h 60"/>
                <a:gd name="T26" fmla="*/ 1860 w 162"/>
                <a:gd name="T27" fmla="*/ 969 h 60"/>
                <a:gd name="T28" fmla="*/ 1148 w 162"/>
                <a:gd name="T29" fmla="*/ 1137 h 60"/>
                <a:gd name="T30" fmla="*/ 573 w 162"/>
                <a:gd name="T31" fmla="*/ 1011 h 60"/>
                <a:gd name="T32" fmla="*/ 573 w 162"/>
                <a:gd name="T33" fmla="*/ 1011 h 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2"/>
                <a:gd name="T52" fmla="*/ 0 h 60"/>
                <a:gd name="T53" fmla="*/ 162 w 162"/>
                <a:gd name="T54" fmla="*/ 60 h 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2" h="60">
                  <a:moveTo>
                    <a:pt x="30" y="53"/>
                  </a:moveTo>
                  <a:cubicBezTo>
                    <a:pt x="30" y="53"/>
                    <a:pt x="29" y="52"/>
                    <a:pt x="29" y="52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58" y="43"/>
                    <a:pt x="66" y="42"/>
                    <a:pt x="74" y="38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53"/>
                    <a:pt x="162" y="53"/>
                    <a:pt x="162" y="53"/>
                  </a:cubicBezTo>
                  <a:cubicBezTo>
                    <a:pt x="135" y="53"/>
                    <a:pt x="135" y="53"/>
                    <a:pt x="135" y="53"/>
                  </a:cubicBezTo>
                  <a:cubicBezTo>
                    <a:pt x="134" y="29"/>
                    <a:pt x="134" y="29"/>
                    <a:pt x="134" y="2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83" y="59"/>
                    <a:pt x="69" y="60"/>
                    <a:pt x="60" y="60"/>
                  </a:cubicBezTo>
                  <a:cubicBezTo>
                    <a:pt x="44" y="60"/>
                    <a:pt x="33" y="54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3674" name="Freeform 297"/>
            <p:cNvSpPr>
              <a:spLocks noChangeAspect="1"/>
            </p:cNvSpPr>
            <p:nvPr/>
          </p:nvSpPr>
          <p:spPr bwMode="auto">
            <a:xfrm>
              <a:off x="3703" y="1406"/>
              <a:ext cx="171" cy="152"/>
            </a:xfrm>
            <a:custGeom>
              <a:avLst/>
              <a:gdLst>
                <a:gd name="T0" fmla="*/ 730 w 105"/>
                <a:gd name="T1" fmla="*/ 1528 h 93"/>
                <a:gd name="T2" fmla="*/ 1278 w 105"/>
                <a:gd name="T3" fmla="*/ 1200 h 93"/>
                <a:gd name="T4" fmla="*/ 1223 w 105"/>
                <a:gd name="T5" fmla="*/ 956 h 93"/>
                <a:gd name="T6" fmla="*/ 528 w 105"/>
                <a:gd name="T7" fmla="*/ 551 h 93"/>
                <a:gd name="T8" fmla="*/ 528 w 105"/>
                <a:gd name="T9" fmla="*/ 1012 h 93"/>
                <a:gd name="T10" fmla="*/ 0 w 105"/>
                <a:gd name="T11" fmla="*/ 1012 h 93"/>
                <a:gd name="T12" fmla="*/ 0 w 105"/>
                <a:gd name="T13" fmla="*/ 0 h 93"/>
                <a:gd name="T14" fmla="*/ 1717 w 105"/>
                <a:gd name="T15" fmla="*/ 0 h 93"/>
                <a:gd name="T16" fmla="*/ 1717 w 105"/>
                <a:gd name="T17" fmla="*/ 294 h 93"/>
                <a:gd name="T18" fmla="*/ 928 w 105"/>
                <a:gd name="T19" fmla="*/ 294 h 93"/>
                <a:gd name="T20" fmla="*/ 1637 w 105"/>
                <a:gd name="T21" fmla="*/ 700 h 93"/>
                <a:gd name="T22" fmla="*/ 1958 w 105"/>
                <a:gd name="T23" fmla="*/ 1106 h 93"/>
                <a:gd name="T24" fmla="*/ 1692 w 105"/>
                <a:gd name="T25" fmla="*/ 1450 h 93"/>
                <a:gd name="T26" fmla="*/ 1153 w 105"/>
                <a:gd name="T27" fmla="*/ 1768 h 93"/>
                <a:gd name="T28" fmla="*/ 730 w 105"/>
                <a:gd name="T29" fmla="*/ 1528 h 93"/>
                <a:gd name="T30" fmla="*/ 730 w 105"/>
                <a:gd name="T31" fmla="*/ 1528 h 9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3"/>
                <a:gd name="T50" fmla="*/ 105 w 105"/>
                <a:gd name="T51" fmla="*/ 93 h 9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3">
                  <a:moveTo>
                    <a:pt x="39" y="80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75" y="60"/>
                    <a:pt x="74" y="55"/>
                    <a:pt x="66" y="50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2" y="15"/>
                    <a:pt x="92" y="15"/>
                    <a:pt x="92" y="15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88" y="37"/>
                    <a:pt x="88" y="37"/>
                    <a:pt x="88" y="37"/>
                  </a:cubicBezTo>
                  <a:cubicBezTo>
                    <a:pt x="102" y="45"/>
                    <a:pt x="105" y="53"/>
                    <a:pt x="105" y="58"/>
                  </a:cubicBezTo>
                  <a:cubicBezTo>
                    <a:pt x="104" y="68"/>
                    <a:pt x="94" y="75"/>
                    <a:pt x="91" y="76"/>
                  </a:cubicBezTo>
                  <a:cubicBezTo>
                    <a:pt x="62" y="93"/>
                    <a:pt x="62" y="93"/>
                    <a:pt x="62" y="93"/>
                  </a:cubicBezTo>
                  <a:cubicBezTo>
                    <a:pt x="39" y="80"/>
                    <a:pt x="39" y="80"/>
                    <a:pt x="39" y="80"/>
                  </a:cubicBezTo>
                  <a:cubicBezTo>
                    <a:pt x="39" y="80"/>
                    <a:pt x="39" y="80"/>
                    <a:pt x="39" y="80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3675" name="Freeform 298"/>
            <p:cNvSpPr>
              <a:spLocks noChangeAspect="1"/>
            </p:cNvSpPr>
            <p:nvPr/>
          </p:nvSpPr>
          <p:spPr bwMode="auto">
            <a:xfrm>
              <a:off x="3698" y="1564"/>
              <a:ext cx="265" cy="98"/>
            </a:xfrm>
            <a:custGeom>
              <a:avLst/>
              <a:gdLst>
                <a:gd name="T0" fmla="*/ 2526 w 162"/>
                <a:gd name="T1" fmla="*/ 149 h 60"/>
                <a:gd name="T2" fmla="*/ 3098 w 162"/>
                <a:gd name="T3" fmla="*/ 475 h 60"/>
                <a:gd name="T4" fmla="*/ 2657 w 162"/>
                <a:gd name="T5" fmla="*/ 720 h 60"/>
                <a:gd name="T6" fmla="*/ 2084 w 162"/>
                <a:gd name="T7" fmla="*/ 397 h 60"/>
                <a:gd name="T8" fmla="*/ 1688 w 162"/>
                <a:gd name="T9" fmla="*/ 441 h 60"/>
                <a:gd name="T10" fmla="*/ 959 w 162"/>
                <a:gd name="T11" fmla="*/ 862 h 60"/>
                <a:gd name="T12" fmla="*/ 1755 w 162"/>
                <a:gd name="T13" fmla="*/ 862 h 60"/>
                <a:gd name="T14" fmla="*/ 1755 w 162"/>
                <a:gd name="T15" fmla="*/ 1137 h 60"/>
                <a:gd name="T16" fmla="*/ 0 w 162"/>
                <a:gd name="T17" fmla="*/ 1137 h 60"/>
                <a:gd name="T18" fmla="*/ 0 w 162"/>
                <a:gd name="T19" fmla="*/ 126 h 60"/>
                <a:gd name="T20" fmla="*/ 517 w 162"/>
                <a:gd name="T21" fmla="*/ 126 h 60"/>
                <a:gd name="T22" fmla="*/ 517 w 162"/>
                <a:gd name="T23" fmla="*/ 593 h 60"/>
                <a:gd name="T24" fmla="*/ 1238 w 162"/>
                <a:gd name="T25" fmla="*/ 185 h 60"/>
                <a:gd name="T26" fmla="*/ 1935 w 162"/>
                <a:gd name="T27" fmla="*/ 0 h 60"/>
                <a:gd name="T28" fmla="*/ 2526 w 162"/>
                <a:gd name="T29" fmla="*/ 149 h 60"/>
                <a:gd name="T30" fmla="*/ 2526 w 162"/>
                <a:gd name="T31" fmla="*/ 149 h 6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2"/>
                <a:gd name="T49" fmla="*/ 0 h 60"/>
                <a:gd name="T50" fmla="*/ 162 w 162"/>
                <a:gd name="T51" fmla="*/ 60 h 6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2" h="60">
                  <a:moveTo>
                    <a:pt x="132" y="8"/>
                  </a:moveTo>
                  <a:cubicBezTo>
                    <a:pt x="162" y="25"/>
                    <a:pt x="162" y="25"/>
                    <a:pt x="162" y="25"/>
                  </a:cubicBezTo>
                  <a:cubicBezTo>
                    <a:pt x="139" y="38"/>
                    <a:pt x="139" y="38"/>
                    <a:pt x="139" y="38"/>
                  </a:cubicBezTo>
                  <a:cubicBezTo>
                    <a:pt x="109" y="21"/>
                    <a:pt x="109" y="21"/>
                    <a:pt x="109" y="21"/>
                  </a:cubicBezTo>
                  <a:cubicBezTo>
                    <a:pt x="103" y="17"/>
                    <a:pt x="96" y="18"/>
                    <a:pt x="88" y="23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60"/>
                    <a:pt x="92" y="60"/>
                    <a:pt x="92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9" y="2"/>
                    <a:pt x="92" y="0"/>
                    <a:pt x="101" y="0"/>
                  </a:cubicBezTo>
                  <a:cubicBezTo>
                    <a:pt x="118" y="0"/>
                    <a:pt x="129" y="6"/>
                    <a:pt x="132" y="8"/>
                  </a:cubicBezTo>
                  <a:cubicBezTo>
                    <a:pt x="132" y="8"/>
                    <a:pt x="132" y="8"/>
                    <a:pt x="132" y="8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3676" name="Freeform 299"/>
            <p:cNvSpPr>
              <a:spLocks noChangeAspect="1"/>
            </p:cNvSpPr>
            <p:nvPr/>
          </p:nvSpPr>
          <p:spPr bwMode="auto">
            <a:xfrm>
              <a:off x="3972" y="1514"/>
              <a:ext cx="170" cy="153"/>
            </a:xfrm>
            <a:custGeom>
              <a:avLst/>
              <a:gdLst>
                <a:gd name="T0" fmla="*/ 1983 w 104"/>
                <a:gd name="T1" fmla="*/ 747 h 94"/>
                <a:gd name="T2" fmla="*/ 1983 w 104"/>
                <a:gd name="T3" fmla="*/ 1746 h 94"/>
                <a:gd name="T4" fmla="*/ 245 w 104"/>
                <a:gd name="T5" fmla="*/ 1746 h 94"/>
                <a:gd name="T6" fmla="*/ 235 w 104"/>
                <a:gd name="T7" fmla="*/ 1455 h 94"/>
                <a:gd name="T8" fmla="*/ 1027 w 104"/>
                <a:gd name="T9" fmla="*/ 1455 h 94"/>
                <a:gd name="T10" fmla="*/ 304 w 104"/>
                <a:gd name="T11" fmla="*/ 1038 h 94"/>
                <a:gd name="T12" fmla="*/ 0 w 104"/>
                <a:gd name="T13" fmla="*/ 651 h 94"/>
                <a:gd name="T14" fmla="*/ 245 w 104"/>
                <a:gd name="T15" fmla="*/ 324 h 94"/>
                <a:gd name="T16" fmla="*/ 812 w 104"/>
                <a:gd name="T17" fmla="*/ 0 h 94"/>
                <a:gd name="T18" fmla="*/ 1237 w 104"/>
                <a:gd name="T19" fmla="*/ 238 h 94"/>
                <a:gd name="T20" fmla="*/ 687 w 104"/>
                <a:gd name="T21" fmla="*/ 562 h 94"/>
                <a:gd name="T22" fmla="*/ 750 w 104"/>
                <a:gd name="T23" fmla="*/ 802 h 94"/>
                <a:gd name="T24" fmla="*/ 1473 w 104"/>
                <a:gd name="T25" fmla="*/ 1216 h 94"/>
                <a:gd name="T26" fmla="*/ 1473 w 104"/>
                <a:gd name="T27" fmla="*/ 747 h 94"/>
                <a:gd name="T28" fmla="*/ 1983 w 104"/>
                <a:gd name="T29" fmla="*/ 747 h 94"/>
                <a:gd name="T30" fmla="*/ 1983 w 104"/>
                <a:gd name="T31" fmla="*/ 747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"/>
                <a:gd name="T49" fmla="*/ 0 h 94"/>
                <a:gd name="T50" fmla="*/ 104 w 104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" h="94">
                  <a:moveTo>
                    <a:pt x="104" y="40"/>
                  </a:moveTo>
                  <a:cubicBezTo>
                    <a:pt x="104" y="94"/>
                    <a:pt x="104" y="94"/>
                    <a:pt x="104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2" y="78"/>
                    <a:pt x="12" y="78"/>
                    <a:pt x="12" y="78"/>
                  </a:cubicBezTo>
                  <a:cubicBezTo>
                    <a:pt x="54" y="78"/>
                    <a:pt x="54" y="78"/>
                    <a:pt x="54" y="78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3" y="48"/>
                    <a:pt x="0" y="40"/>
                    <a:pt x="0" y="35"/>
                  </a:cubicBezTo>
                  <a:cubicBezTo>
                    <a:pt x="0" y="25"/>
                    <a:pt x="11" y="18"/>
                    <a:pt x="13" y="1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0" y="34"/>
                    <a:pt x="31" y="38"/>
                    <a:pt x="39" y="43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104" y="40"/>
                    <a:pt x="104" y="40"/>
                    <a:pt x="104" y="40"/>
                  </a:cubicBezTo>
                  <a:cubicBezTo>
                    <a:pt x="104" y="40"/>
                    <a:pt x="104" y="40"/>
                    <a:pt x="104" y="40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3677" name="Freeform 300"/>
            <p:cNvSpPr>
              <a:spLocks noChangeAspect="1"/>
            </p:cNvSpPr>
            <p:nvPr/>
          </p:nvSpPr>
          <p:spPr bwMode="auto">
            <a:xfrm>
              <a:off x="3878" y="1402"/>
              <a:ext cx="264" cy="100"/>
            </a:xfrm>
            <a:custGeom>
              <a:avLst/>
              <a:gdLst>
                <a:gd name="T0" fmla="*/ 562 w 162"/>
                <a:gd name="T1" fmla="*/ 1033 h 61"/>
                <a:gd name="T2" fmla="*/ 562 w 162"/>
                <a:gd name="T3" fmla="*/ 1033 h 61"/>
                <a:gd name="T4" fmla="*/ 0 w 162"/>
                <a:gd name="T5" fmla="*/ 702 h 61"/>
                <a:gd name="T6" fmla="*/ 425 w 162"/>
                <a:gd name="T7" fmla="*/ 449 h 61"/>
                <a:gd name="T8" fmla="*/ 988 w 162"/>
                <a:gd name="T9" fmla="*/ 779 h 61"/>
                <a:gd name="T10" fmla="*/ 1388 w 162"/>
                <a:gd name="T11" fmla="*/ 736 h 61"/>
                <a:gd name="T12" fmla="*/ 2104 w 162"/>
                <a:gd name="T13" fmla="*/ 310 h 61"/>
                <a:gd name="T14" fmla="*/ 1312 w 162"/>
                <a:gd name="T15" fmla="*/ 310 h 61"/>
                <a:gd name="T16" fmla="*/ 1312 w 162"/>
                <a:gd name="T17" fmla="*/ 0 h 61"/>
                <a:gd name="T18" fmla="*/ 3033 w 162"/>
                <a:gd name="T19" fmla="*/ 0 h 61"/>
                <a:gd name="T20" fmla="*/ 3033 w 162"/>
                <a:gd name="T21" fmla="*/ 1054 h 61"/>
                <a:gd name="T22" fmla="*/ 2531 w 162"/>
                <a:gd name="T23" fmla="*/ 1054 h 61"/>
                <a:gd name="T24" fmla="*/ 2531 w 162"/>
                <a:gd name="T25" fmla="*/ 572 h 61"/>
                <a:gd name="T26" fmla="*/ 1814 w 162"/>
                <a:gd name="T27" fmla="*/ 995 h 61"/>
                <a:gd name="T28" fmla="*/ 1134 w 162"/>
                <a:gd name="T29" fmla="*/ 1185 h 61"/>
                <a:gd name="T30" fmla="*/ 562 w 162"/>
                <a:gd name="T31" fmla="*/ 1033 h 61"/>
                <a:gd name="T32" fmla="*/ 562 w 162"/>
                <a:gd name="T33" fmla="*/ 1033 h 6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2"/>
                <a:gd name="T52" fmla="*/ 0 h 61"/>
                <a:gd name="T53" fmla="*/ 162 w 162"/>
                <a:gd name="T54" fmla="*/ 61 h 6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2" h="61">
                  <a:moveTo>
                    <a:pt x="30" y="53"/>
                  </a:moveTo>
                  <a:cubicBezTo>
                    <a:pt x="30" y="53"/>
                    <a:pt x="30" y="53"/>
                    <a:pt x="30" y="53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53" y="40"/>
                    <a:pt x="53" y="40"/>
                    <a:pt x="53" y="40"/>
                  </a:cubicBezTo>
                  <a:cubicBezTo>
                    <a:pt x="59" y="43"/>
                    <a:pt x="66" y="43"/>
                    <a:pt x="74" y="38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54"/>
                    <a:pt x="162" y="54"/>
                    <a:pt x="162" y="54"/>
                  </a:cubicBezTo>
                  <a:cubicBezTo>
                    <a:pt x="135" y="54"/>
                    <a:pt x="135" y="54"/>
                    <a:pt x="135" y="54"/>
                  </a:cubicBezTo>
                  <a:cubicBezTo>
                    <a:pt x="135" y="29"/>
                    <a:pt x="135" y="29"/>
                    <a:pt x="135" y="2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83" y="59"/>
                    <a:pt x="70" y="61"/>
                    <a:pt x="61" y="61"/>
                  </a:cubicBezTo>
                  <a:cubicBezTo>
                    <a:pt x="44" y="60"/>
                    <a:pt x="33" y="55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3678" name="Freeform 301"/>
            <p:cNvSpPr>
              <a:spLocks noChangeAspect="1"/>
            </p:cNvSpPr>
            <p:nvPr/>
          </p:nvSpPr>
          <p:spPr bwMode="auto">
            <a:xfrm>
              <a:off x="3696" y="1399"/>
              <a:ext cx="172" cy="154"/>
            </a:xfrm>
            <a:custGeom>
              <a:avLst/>
              <a:gdLst>
                <a:gd name="T0" fmla="*/ 778 w 105"/>
                <a:gd name="T1" fmla="*/ 1569 h 94"/>
                <a:gd name="T2" fmla="*/ 1330 w 105"/>
                <a:gd name="T3" fmla="*/ 1219 h 94"/>
                <a:gd name="T4" fmla="*/ 1274 w 105"/>
                <a:gd name="T5" fmla="*/ 993 h 94"/>
                <a:gd name="T6" fmla="*/ 539 w 105"/>
                <a:gd name="T7" fmla="*/ 567 h 94"/>
                <a:gd name="T8" fmla="*/ 539 w 105"/>
                <a:gd name="T9" fmla="*/ 1027 h 94"/>
                <a:gd name="T10" fmla="*/ 21 w 105"/>
                <a:gd name="T11" fmla="*/ 1027 h 94"/>
                <a:gd name="T12" fmla="*/ 0 w 105"/>
                <a:gd name="T13" fmla="*/ 0 h 94"/>
                <a:gd name="T14" fmla="*/ 1779 w 105"/>
                <a:gd name="T15" fmla="*/ 0 h 94"/>
                <a:gd name="T16" fmla="*/ 1792 w 105"/>
                <a:gd name="T17" fmla="*/ 308 h 94"/>
                <a:gd name="T18" fmla="*/ 993 w 105"/>
                <a:gd name="T19" fmla="*/ 308 h 94"/>
                <a:gd name="T20" fmla="*/ 1723 w 105"/>
                <a:gd name="T21" fmla="*/ 736 h 94"/>
                <a:gd name="T22" fmla="*/ 2031 w 105"/>
                <a:gd name="T23" fmla="*/ 1144 h 94"/>
                <a:gd name="T24" fmla="*/ 1779 w 105"/>
                <a:gd name="T25" fmla="*/ 1481 h 94"/>
                <a:gd name="T26" fmla="*/ 1206 w 105"/>
                <a:gd name="T27" fmla="*/ 1817 h 94"/>
                <a:gd name="T28" fmla="*/ 778 w 105"/>
                <a:gd name="T29" fmla="*/ 1569 h 94"/>
                <a:gd name="T30" fmla="*/ 778 w 105"/>
                <a:gd name="T31" fmla="*/ 1569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4"/>
                <a:gd name="T50" fmla="*/ 105 w 105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4">
                  <a:moveTo>
                    <a:pt x="40" y="81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75" y="60"/>
                    <a:pt x="74" y="56"/>
                    <a:pt x="66" y="51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3" y="16"/>
                    <a:pt x="93" y="16"/>
                    <a:pt x="93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89" y="38"/>
                    <a:pt x="89" y="38"/>
                    <a:pt x="89" y="38"/>
                  </a:cubicBezTo>
                  <a:cubicBezTo>
                    <a:pt x="102" y="46"/>
                    <a:pt x="105" y="54"/>
                    <a:pt x="105" y="59"/>
                  </a:cubicBezTo>
                  <a:cubicBezTo>
                    <a:pt x="105" y="69"/>
                    <a:pt x="94" y="75"/>
                    <a:pt x="92" y="77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40" y="81"/>
                    <a:pt x="40" y="81"/>
                    <a:pt x="40" y="81"/>
                  </a:cubicBezTo>
                  <a:cubicBezTo>
                    <a:pt x="40" y="81"/>
                    <a:pt x="40" y="81"/>
                    <a:pt x="40" y="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3679" name="Freeform 302"/>
            <p:cNvSpPr>
              <a:spLocks noChangeAspect="1"/>
            </p:cNvSpPr>
            <p:nvPr/>
          </p:nvSpPr>
          <p:spPr bwMode="auto">
            <a:xfrm>
              <a:off x="3692" y="1558"/>
              <a:ext cx="264" cy="99"/>
            </a:xfrm>
            <a:custGeom>
              <a:avLst/>
              <a:gdLst>
                <a:gd name="T0" fmla="*/ 2467 w 162"/>
                <a:gd name="T1" fmla="*/ 144 h 61"/>
                <a:gd name="T2" fmla="*/ 3033 w 162"/>
                <a:gd name="T3" fmla="*/ 466 h 61"/>
                <a:gd name="T4" fmla="*/ 2624 w 162"/>
                <a:gd name="T5" fmla="*/ 701 h 61"/>
                <a:gd name="T6" fmla="*/ 2061 w 162"/>
                <a:gd name="T7" fmla="*/ 380 h 61"/>
                <a:gd name="T8" fmla="*/ 1644 w 162"/>
                <a:gd name="T9" fmla="*/ 414 h 61"/>
                <a:gd name="T10" fmla="*/ 929 w 162"/>
                <a:gd name="T11" fmla="*/ 821 h 61"/>
                <a:gd name="T12" fmla="*/ 1724 w 162"/>
                <a:gd name="T13" fmla="*/ 821 h 61"/>
                <a:gd name="T14" fmla="*/ 1724 w 162"/>
                <a:gd name="T15" fmla="*/ 1117 h 61"/>
                <a:gd name="T16" fmla="*/ 0 w 162"/>
                <a:gd name="T17" fmla="*/ 1117 h 61"/>
                <a:gd name="T18" fmla="*/ 0 w 162"/>
                <a:gd name="T19" fmla="*/ 123 h 61"/>
                <a:gd name="T20" fmla="*/ 507 w 162"/>
                <a:gd name="T21" fmla="*/ 123 h 61"/>
                <a:gd name="T22" fmla="*/ 528 w 162"/>
                <a:gd name="T23" fmla="*/ 583 h 61"/>
                <a:gd name="T24" fmla="*/ 1222 w 162"/>
                <a:gd name="T25" fmla="*/ 179 h 61"/>
                <a:gd name="T26" fmla="*/ 1897 w 162"/>
                <a:gd name="T27" fmla="*/ 0 h 61"/>
                <a:gd name="T28" fmla="*/ 2467 w 162"/>
                <a:gd name="T29" fmla="*/ 144 h 61"/>
                <a:gd name="T30" fmla="*/ 2467 w 162"/>
                <a:gd name="T31" fmla="*/ 144 h 6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2"/>
                <a:gd name="T49" fmla="*/ 0 h 61"/>
                <a:gd name="T50" fmla="*/ 162 w 162"/>
                <a:gd name="T51" fmla="*/ 61 h 6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2" h="61">
                  <a:moveTo>
                    <a:pt x="132" y="8"/>
                  </a:moveTo>
                  <a:cubicBezTo>
                    <a:pt x="162" y="25"/>
                    <a:pt x="162" y="25"/>
                    <a:pt x="162" y="25"/>
                  </a:cubicBezTo>
                  <a:cubicBezTo>
                    <a:pt x="140" y="38"/>
                    <a:pt x="140" y="38"/>
                    <a:pt x="140" y="38"/>
                  </a:cubicBezTo>
                  <a:cubicBezTo>
                    <a:pt x="110" y="21"/>
                    <a:pt x="110" y="21"/>
                    <a:pt x="110" y="21"/>
                  </a:cubicBezTo>
                  <a:cubicBezTo>
                    <a:pt x="104" y="18"/>
                    <a:pt x="96" y="18"/>
                    <a:pt x="88" y="23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61"/>
                    <a:pt x="92" y="61"/>
                    <a:pt x="92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9" y="2"/>
                    <a:pt x="93" y="0"/>
                    <a:pt x="101" y="0"/>
                  </a:cubicBezTo>
                  <a:cubicBezTo>
                    <a:pt x="118" y="1"/>
                    <a:pt x="130" y="7"/>
                    <a:pt x="132" y="8"/>
                  </a:cubicBezTo>
                  <a:cubicBezTo>
                    <a:pt x="132" y="8"/>
                    <a:pt x="132" y="8"/>
                    <a:pt x="132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3680" name="Freeform 303"/>
            <p:cNvSpPr>
              <a:spLocks noChangeAspect="1"/>
            </p:cNvSpPr>
            <p:nvPr/>
          </p:nvSpPr>
          <p:spPr bwMode="auto">
            <a:xfrm>
              <a:off x="3966" y="1507"/>
              <a:ext cx="171" cy="154"/>
            </a:xfrm>
            <a:custGeom>
              <a:avLst/>
              <a:gdLst>
                <a:gd name="T0" fmla="*/ 1958 w 105"/>
                <a:gd name="T1" fmla="*/ 791 h 94"/>
                <a:gd name="T2" fmla="*/ 1958 w 105"/>
                <a:gd name="T3" fmla="*/ 1817 h 94"/>
                <a:gd name="T4" fmla="*/ 239 w 105"/>
                <a:gd name="T5" fmla="*/ 1817 h 94"/>
                <a:gd name="T6" fmla="*/ 239 w 105"/>
                <a:gd name="T7" fmla="*/ 1514 h 94"/>
                <a:gd name="T8" fmla="*/ 1033 w 105"/>
                <a:gd name="T9" fmla="*/ 1514 h 94"/>
                <a:gd name="T10" fmla="*/ 324 w 105"/>
                <a:gd name="T11" fmla="*/ 1088 h 94"/>
                <a:gd name="T12" fmla="*/ 0 w 105"/>
                <a:gd name="T13" fmla="*/ 668 h 94"/>
                <a:gd name="T14" fmla="*/ 261 w 105"/>
                <a:gd name="T15" fmla="*/ 331 h 94"/>
                <a:gd name="T16" fmla="*/ 803 w 105"/>
                <a:gd name="T17" fmla="*/ 0 h 94"/>
                <a:gd name="T18" fmla="*/ 1223 w 105"/>
                <a:gd name="T19" fmla="*/ 247 h 94"/>
                <a:gd name="T20" fmla="*/ 674 w 105"/>
                <a:gd name="T21" fmla="*/ 606 h 94"/>
                <a:gd name="T22" fmla="*/ 730 w 105"/>
                <a:gd name="T23" fmla="*/ 827 h 94"/>
                <a:gd name="T24" fmla="*/ 1435 w 105"/>
                <a:gd name="T25" fmla="*/ 1253 h 94"/>
                <a:gd name="T26" fmla="*/ 1435 w 105"/>
                <a:gd name="T27" fmla="*/ 791 h 94"/>
                <a:gd name="T28" fmla="*/ 1958 w 105"/>
                <a:gd name="T29" fmla="*/ 791 h 94"/>
                <a:gd name="T30" fmla="*/ 1958 w 105"/>
                <a:gd name="T31" fmla="*/ 791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4"/>
                <a:gd name="T50" fmla="*/ 105 w 105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4">
                  <a:moveTo>
                    <a:pt x="105" y="41"/>
                  </a:moveTo>
                  <a:cubicBezTo>
                    <a:pt x="105" y="94"/>
                    <a:pt x="105" y="94"/>
                    <a:pt x="105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55" y="78"/>
                    <a:pt x="55" y="78"/>
                    <a:pt x="55" y="78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3" y="48"/>
                    <a:pt x="0" y="40"/>
                    <a:pt x="0" y="35"/>
                  </a:cubicBezTo>
                  <a:cubicBezTo>
                    <a:pt x="1" y="25"/>
                    <a:pt x="11" y="19"/>
                    <a:pt x="14" y="1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6" y="13"/>
                    <a:pt x="66" y="13"/>
                    <a:pt x="66" y="13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0" y="34"/>
                    <a:pt x="31" y="38"/>
                    <a:pt x="39" y="43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41"/>
                    <a:pt x="77" y="41"/>
                    <a:pt x="77" y="41"/>
                  </a:cubicBezTo>
                  <a:cubicBezTo>
                    <a:pt x="105" y="41"/>
                    <a:pt x="105" y="41"/>
                    <a:pt x="105" y="41"/>
                  </a:cubicBezTo>
                  <a:cubicBezTo>
                    <a:pt x="105" y="41"/>
                    <a:pt x="105" y="41"/>
                    <a:pt x="105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  <p:grpSp>
        <p:nvGrpSpPr>
          <p:cNvPr id="23599" name="Group 304"/>
          <p:cNvGrpSpPr>
            <a:grpSpLocks noChangeAspect="1"/>
          </p:cNvGrpSpPr>
          <p:nvPr/>
        </p:nvGrpSpPr>
        <p:grpSpPr bwMode="auto">
          <a:xfrm>
            <a:off x="6948488" y="2925763"/>
            <a:ext cx="720725" cy="557212"/>
            <a:chOff x="3541" y="1317"/>
            <a:chExt cx="747" cy="546"/>
          </a:xfrm>
        </p:grpSpPr>
        <p:sp>
          <p:nvSpPr>
            <p:cNvPr id="23647" name="AutoShape 305"/>
            <p:cNvSpPr>
              <a:spLocks noChangeAspect="1" noChangeArrowheads="1" noTextEdit="1"/>
            </p:cNvSpPr>
            <p:nvPr/>
          </p:nvSpPr>
          <p:spPr bwMode="auto">
            <a:xfrm>
              <a:off x="3574" y="1337"/>
              <a:ext cx="681" cy="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48" name="Freeform 306"/>
            <p:cNvSpPr>
              <a:spLocks noChangeAspect="1"/>
            </p:cNvSpPr>
            <p:nvPr/>
          </p:nvSpPr>
          <p:spPr bwMode="auto">
            <a:xfrm>
              <a:off x="3574" y="1525"/>
              <a:ext cx="679" cy="338"/>
            </a:xfrm>
            <a:custGeom>
              <a:avLst/>
              <a:gdLst>
                <a:gd name="T0" fmla="*/ 6726 w 416"/>
                <a:gd name="T1" fmla="*/ 1594 h 207"/>
                <a:gd name="T2" fmla="*/ 1170 w 416"/>
                <a:gd name="T3" fmla="*/ 1594 h 207"/>
                <a:gd name="T4" fmla="*/ 21 w 416"/>
                <a:gd name="T5" fmla="*/ 21 h 207"/>
                <a:gd name="T6" fmla="*/ 0 w 416"/>
                <a:gd name="T7" fmla="*/ 21 h 207"/>
                <a:gd name="T8" fmla="*/ 0 w 416"/>
                <a:gd name="T9" fmla="*/ 1520 h 207"/>
                <a:gd name="T10" fmla="*/ 21 w 416"/>
                <a:gd name="T11" fmla="*/ 1520 h 207"/>
                <a:gd name="T12" fmla="*/ 1170 w 416"/>
                <a:gd name="T13" fmla="*/ 3029 h 207"/>
                <a:gd name="T14" fmla="*/ 6726 w 416"/>
                <a:gd name="T15" fmla="*/ 3029 h 207"/>
                <a:gd name="T16" fmla="*/ 7862 w 416"/>
                <a:gd name="T17" fmla="*/ 1520 h 207"/>
                <a:gd name="T18" fmla="*/ 7862 w 416"/>
                <a:gd name="T19" fmla="*/ 1520 h 207"/>
                <a:gd name="T20" fmla="*/ 7862 w 416"/>
                <a:gd name="T21" fmla="*/ 0 h 207"/>
                <a:gd name="T22" fmla="*/ 6726 w 416"/>
                <a:gd name="T23" fmla="*/ 1594 h 20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16"/>
                <a:gd name="T37" fmla="*/ 0 h 207"/>
                <a:gd name="T38" fmla="*/ 416 w 416"/>
                <a:gd name="T39" fmla="*/ 207 h 20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16" h="207">
                  <a:moveTo>
                    <a:pt x="356" y="84"/>
                  </a:moveTo>
                  <a:cubicBezTo>
                    <a:pt x="275" y="131"/>
                    <a:pt x="143" y="131"/>
                    <a:pt x="62" y="84"/>
                  </a:cubicBezTo>
                  <a:cubicBezTo>
                    <a:pt x="18" y="59"/>
                    <a:pt x="1" y="33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3" y="109"/>
                    <a:pt x="23" y="138"/>
                    <a:pt x="62" y="160"/>
                  </a:cubicBezTo>
                  <a:cubicBezTo>
                    <a:pt x="143" y="207"/>
                    <a:pt x="275" y="207"/>
                    <a:pt x="356" y="160"/>
                  </a:cubicBezTo>
                  <a:cubicBezTo>
                    <a:pt x="394" y="138"/>
                    <a:pt x="414" y="109"/>
                    <a:pt x="416" y="80"/>
                  </a:cubicBezTo>
                  <a:cubicBezTo>
                    <a:pt x="416" y="80"/>
                    <a:pt x="416" y="80"/>
                    <a:pt x="416" y="80"/>
                  </a:cubicBezTo>
                  <a:cubicBezTo>
                    <a:pt x="416" y="0"/>
                    <a:pt x="416" y="0"/>
                    <a:pt x="416" y="0"/>
                  </a:cubicBezTo>
                  <a:cubicBezTo>
                    <a:pt x="416" y="31"/>
                    <a:pt x="396" y="61"/>
                    <a:pt x="356" y="84"/>
                  </a:cubicBezTo>
                  <a:close/>
                </a:path>
              </a:pathLst>
            </a:custGeom>
            <a:solidFill>
              <a:srgbClr val="113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3649" name="Freeform 307"/>
            <p:cNvSpPr>
              <a:spLocks noChangeAspect="1"/>
            </p:cNvSpPr>
            <p:nvPr/>
          </p:nvSpPr>
          <p:spPr bwMode="auto">
            <a:xfrm>
              <a:off x="3541" y="1317"/>
              <a:ext cx="747" cy="432"/>
            </a:xfrm>
            <a:custGeom>
              <a:avLst/>
              <a:gdLst>
                <a:gd name="T0" fmla="*/ 7153 w 457"/>
                <a:gd name="T1" fmla="*/ 902 h 264"/>
                <a:gd name="T2" fmla="*/ 7176 w 457"/>
                <a:gd name="T3" fmla="*/ 4166 h 264"/>
                <a:gd name="T4" fmla="*/ 1563 w 457"/>
                <a:gd name="T5" fmla="*/ 4166 h 264"/>
                <a:gd name="T6" fmla="*/ 1541 w 457"/>
                <a:gd name="T7" fmla="*/ 902 h 264"/>
                <a:gd name="T8" fmla="*/ 7153 w 457"/>
                <a:gd name="T9" fmla="*/ 902 h 2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7"/>
                <a:gd name="T16" fmla="*/ 0 h 264"/>
                <a:gd name="T17" fmla="*/ 457 w 457"/>
                <a:gd name="T18" fmla="*/ 264 h 2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7" h="264">
                  <a:moveTo>
                    <a:pt x="375" y="47"/>
                  </a:moveTo>
                  <a:cubicBezTo>
                    <a:pt x="456" y="94"/>
                    <a:pt x="457" y="170"/>
                    <a:pt x="376" y="217"/>
                  </a:cubicBezTo>
                  <a:cubicBezTo>
                    <a:pt x="295" y="264"/>
                    <a:pt x="163" y="264"/>
                    <a:pt x="82" y="217"/>
                  </a:cubicBezTo>
                  <a:cubicBezTo>
                    <a:pt x="0" y="170"/>
                    <a:pt x="0" y="94"/>
                    <a:pt x="81" y="47"/>
                  </a:cubicBezTo>
                  <a:cubicBezTo>
                    <a:pt x="162" y="0"/>
                    <a:pt x="293" y="0"/>
                    <a:pt x="375" y="47"/>
                  </a:cubicBezTo>
                </a:path>
              </a:pathLst>
            </a:custGeom>
            <a:solidFill>
              <a:srgbClr val="4A6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3650" name="Freeform 308"/>
            <p:cNvSpPr>
              <a:spLocks noChangeAspect="1" noEditPoints="1"/>
            </p:cNvSpPr>
            <p:nvPr/>
          </p:nvSpPr>
          <p:spPr bwMode="auto">
            <a:xfrm>
              <a:off x="3788" y="1751"/>
              <a:ext cx="39" cy="53"/>
            </a:xfrm>
            <a:custGeom>
              <a:avLst/>
              <a:gdLst>
                <a:gd name="T0" fmla="*/ 124 w 24"/>
                <a:gd name="T1" fmla="*/ 88 h 33"/>
                <a:gd name="T2" fmla="*/ 124 w 24"/>
                <a:gd name="T3" fmla="*/ 233 h 33"/>
                <a:gd name="T4" fmla="*/ 180 w 24"/>
                <a:gd name="T5" fmla="*/ 233 h 33"/>
                <a:gd name="T6" fmla="*/ 236 w 24"/>
                <a:gd name="T7" fmla="*/ 226 h 33"/>
                <a:gd name="T8" fmla="*/ 257 w 24"/>
                <a:gd name="T9" fmla="*/ 173 h 33"/>
                <a:gd name="T10" fmla="*/ 180 w 24"/>
                <a:gd name="T11" fmla="*/ 88 h 33"/>
                <a:gd name="T12" fmla="*/ 124 w 24"/>
                <a:gd name="T13" fmla="*/ 88 h 33"/>
                <a:gd name="T14" fmla="*/ 0 w 24"/>
                <a:gd name="T15" fmla="*/ 567 h 33"/>
                <a:gd name="T16" fmla="*/ 0 w 24"/>
                <a:gd name="T17" fmla="*/ 0 h 33"/>
                <a:gd name="T18" fmla="*/ 232 w 24"/>
                <a:gd name="T19" fmla="*/ 0 h 33"/>
                <a:gd name="T20" fmla="*/ 349 w 24"/>
                <a:gd name="T21" fmla="*/ 34 h 33"/>
                <a:gd name="T22" fmla="*/ 413 w 24"/>
                <a:gd name="T23" fmla="*/ 141 h 33"/>
                <a:gd name="T24" fmla="*/ 270 w 24"/>
                <a:gd name="T25" fmla="*/ 286 h 33"/>
                <a:gd name="T26" fmla="*/ 270 w 24"/>
                <a:gd name="T27" fmla="*/ 286 h 33"/>
                <a:gd name="T28" fmla="*/ 349 w 24"/>
                <a:gd name="T29" fmla="*/ 331 h 33"/>
                <a:gd name="T30" fmla="*/ 377 w 24"/>
                <a:gd name="T31" fmla="*/ 374 h 33"/>
                <a:gd name="T32" fmla="*/ 439 w 24"/>
                <a:gd name="T33" fmla="*/ 567 h 33"/>
                <a:gd name="T34" fmla="*/ 270 w 24"/>
                <a:gd name="T35" fmla="*/ 567 h 33"/>
                <a:gd name="T36" fmla="*/ 236 w 24"/>
                <a:gd name="T37" fmla="*/ 418 h 33"/>
                <a:gd name="T38" fmla="*/ 201 w 24"/>
                <a:gd name="T39" fmla="*/ 340 h 33"/>
                <a:gd name="T40" fmla="*/ 124 w 24"/>
                <a:gd name="T41" fmla="*/ 340 h 33"/>
                <a:gd name="T42" fmla="*/ 124 w 24"/>
                <a:gd name="T43" fmla="*/ 567 h 33"/>
                <a:gd name="T44" fmla="*/ 0 w 24"/>
                <a:gd name="T45" fmla="*/ 567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"/>
                <a:gd name="T70" fmla="*/ 0 h 33"/>
                <a:gd name="T71" fmla="*/ 24 w 24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" h="33">
                  <a:moveTo>
                    <a:pt x="7" y="5"/>
                  </a:moveTo>
                  <a:cubicBezTo>
                    <a:pt x="7" y="14"/>
                    <a:pt x="7" y="14"/>
                    <a:pt x="7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2" y="14"/>
                    <a:pt x="13" y="13"/>
                  </a:cubicBezTo>
                  <a:cubicBezTo>
                    <a:pt x="14" y="12"/>
                    <a:pt x="14" y="11"/>
                    <a:pt x="14" y="10"/>
                  </a:cubicBezTo>
                  <a:cubicBezTo>
                    <a:pt x="14" y="7"/>
                    <a:pt x="13" y="5"/>
                    <a:pt x="10" y="5"/>
                  </a:cubicBezTo>
                  <a:cubicBezTo>
                    <a:pt x="7" y="5"/>
                    <a:pt x="7" y="5"/>
                    <a:pt x="7" y="5"/>
                  </a:cubicBezTo>
                  <a:close/>
                  <a:moveTo>
                    <a:pt x="0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7" y="0"/>
                    <a:pt x="19" y="2"/>
                  </a:cubicBezTo>
                  <a:cubicBezTo>
                    <a:pt x="21" y="3"/>
                    <a:pt x="22" y="5"/>
                    <a:pt x="22" y="8"/>
                  </a:cubicBezTo>
                  <a:cubicBezTo>
                    <a:pt x="22" y="13"/>
                    <a:pt x="20" y="16"/>
                    <a:pt x="15" y="17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7" y="17"/>
                    <a:pt x="18" y="17"/>
                    <a:pt x="19" y="19"/>
                  </a:cubicBezTo>
                  <a:cubicBezTo>
                    <a:pt x="19" y="19"/>
                    <a:pt x="20" y="20"/>
                    <a:pt x="20" y="2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2" y="22"/>
                    <a:pt x="11" y="21"/>
                    <a:pt x="11" y="20"/>
                  </a:cubicBezTo>
                  <a:cubicBezTo>
                    <a:pt x="10" y="20"/>
                    <a:pt x="9" y="20"/>
                    <a:pt x="7" y="20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0" y="33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3651" name="Freeform 309"/>
            <p:cNvSpPr>
              <a:spLocks noChangeAspect="1" noEditPoints="1"/>
            </p:cNvSpPr>
            <p:nvPr/>
          </p:nvSpPr>
          <p:spPr bwMode="auto">
            <a:xfrm>
              <a:off x="3832" y="1749"/>
              <a:ext cx="47" cy="57"/>
            </a:xfrm>
            <a:custGeom>
              <a:avLst/>
              <a:gdLst>
                <a:gd name="T0" fmla="*/ 144 w 29"/>
                <a:gd name="T1" fmla="*/ 324 h 35"/>
                <a:gd name="T2" fmla="*/ 254 w 29"/>
                <a:gd name="T3" fmla="*/ 541 h 35"/>
                <a:gd name="T4" fmla="*/ 357 w 29"/>
                <a:gd name="T5" fmla="*/ 324 h 35"/>
                <a:gd name="T6" fmla="*/ 254 w 29"/>
                <a:gd name="T7" fmla="*/ 111 h 35"/>
                <a:gd name="T8" fmla="*/ 144 w 29"/>
                <a:gd name="T9" fmla="*/ 324 h 35"/>
                <a:gd name="T10" fmla="*/ 0 w 29"/>
                <a:gd name="T11" fmla="*/ 324 h 35"/>
                <a:gd name="T12" fmla="*/ 55 w 29"/>
                <a:gd name="T13" fmla="*/ 90 h 35"/>
                <a:gd name="T14" fmla="*/ 254 w 29"/>
                <a:gd name="T15" fmla="*/ 0 h 35"/>
                <a:gd name="T16" fmla="*/ 454 w 29"/>
                <a:gd name="T17" fmla="*/ 90 h 35"/>
                <a:gd name="T18" fmla="*/ 523 w 29"/>
                <a:gd name="T19" fmla="*/ 324 h 35"/>
                <a:gd name="T20" fmla="*/ 454 w 29"/>
                <a:gd name="T21" fmla="*/ 562 h 35"/>
                <a:gd name="T22" fmla="*/ 254 w 29"/>
                <a:gd name="T23" fmla="*/ 653 h 35"/>
                <a:gd name="T24" fmla="*/ 55 w 29"/>
                <a:gd name="T25" fmla="*/ 541 h 35"/>
                <a:gd name="T26" fmla="*/ 0 w 29"/>
                <a:gd name="T27" fmla="*/ 324 h 3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9"/>
                <a:gd name="T43" fmla="*/ 0 h 35"/>
                <a:gd name="T44" fmla="*/ 29 w 29"/>
                <a:gd name="T45" fmla="*/ 35 h 3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9" h="35">
                  <a:moveTo>
                    <a:pt x="8" y="17"/>
                  </a:moveTo>
                  <a:cubicBezTo>
                    <a:pt x="8" y="25"/>
                    <a:pt x="10" y="29"/>
                    <a:pt x="14" y="29"/>
                  </a:cubicBezTo>
                  <a:cubicBezTo>
                    <a:pt x="18" y="29"/>
                    <a:pt x="20" y="25"/>
                    <a:pt x="20" y="17"/>
                  </a:cubicBezTo>
                  <a:cubicBezTo>
                    <a:pt x="20" y="10"/>
                    <a:pt x="18" y="6"/>
                    <a:pt x="14" y="6"/>
                  </a:cubicBezTo>
                  <a:cubicBezTo>
                    <a:pt x="10" y="6"/>
                    <a:pt x="8" y="10"/>
                    <a:pt x="8" y="17"/>
                  </a:cubicBezTo>
                  <a:close/>
                  <a:moveTo>
                    <a:pt x="0" y="17"/>
                  </a:moveTo>
                  <a:cubicBezTo>
                    <a:pt x="0" y="12"/>
                    <a:pt x="1" y="8"/>
                    <a:pt x="3" y="5"/>
                  </a:cubicBezTo>
                  <a:cubicBezTo>
                    <a:pt x="6" y="2"/>
                    <a:pt x="10" y="0"/>
                    <a:pt x="14" y="0"/>
                  </a:cubicBezTo>
                  <a:cubicBezTo>
                    <a:pt x="19" y="0"/>
                    <a:pt x="23" y="2"/>
                    <a:pt x="25" y="5"/>
                  </a:cubicBezTo>
                  <a:cubicBezTo>
                    <a:pt x="27" y="8"/>
                    <a:pt x="29" y="12"/>
                    <a:pt x="29" y="17"/>
                  </a:cubicBezTo>
                  <a:cubicBezTo>
                    <a:pt x="29" y="22"/>
                    <a:pt x="27" y="26"/>
                    <a:pt x="25" y="30"/>
                  </a:cubicBezTo>
                  <a:cubicBezTo>
                    <a:pt x="23" y="33"/>
                    <a:pt x="19" y="35"/>
                    <a:pt x="14" y="35"/>
                  </a:cubicBezTo>
                  <a:cubicBezTo>
                    <a:pt x="10" y="35"/>
                    <a:pt x="6" y="33"/>
                    <a:pt x="3" y="29"/>
                  </a:cubicBezTo>
                  <a:cubicBezTo>
                    <a:pt x="1" y="26"/>
                    <a:pt x="0" y="22"/>
                    <a:pt x="0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3652" name="Freeform 310"/>
            <p:cNvSpPr>
              <a:spLocks noChangeAspect="1"/>
            </p:cNvSpPr>
            <p:nvPr/>
          </p:nvSpPr>
          <p:spPr bwMode="auto">
            <a:xfrm>
              <a:off x="3888" y="1751"/>
              <a:ext cx="39" cy="55"/>
            </a:xfrm>
            <a:custGeom>
              <a:avLst/>
              <a:gdLst>
                <a:gd name="T0" fmla="*/ 0 w 24"/>
                <a:gd name="T1" fmla="*/ 377 h 34"/>
                <a:gd name="T2" fmla="*/ 0 w 24"/>
                <a:gd name="T3" fmla="*/ 0 h 34"/>
                <a:gd name="T4" fmla="*/ 124 w 24"/>
                <a:gd name="T5" fmla="*/ 0 h 34"/>
                <a:gd name="T6" fmla="*/ 124 w 24"/>
                <a:gd name="T7" fmla="*/ 398 h 34"/>
                <a:gd name="T8" fmla="*/ 232 w 24"/>
                <a:gd name="T9" fmla="*/ 500 h 34"/>
                <a:gd name="T10" fmla="*/ 293 w 24"/>
                <a:gd name="T11" fmla="*/ 398 h 34"/>
                <a:gd name="T12" fmla="*/ 293 w 24"/>
                <a:gd name="T13" fmla="*/ 0 h 34"/>
                <a:gd name="T14" fmla="*/ 439 w 24"/>
                <a:gd name="T15" fmla="*/ 0 h 34"/>
                <a:gd name="T16" fmla="*/ 439 w 24"/>
                <a:gd name="T17" fmla="*/ 377 h 34"/>
                <a:gd name="T18" fmla="*/ 383 w 24"/>
                <a:gd name="T19" fmla="*/ 542 h 34"/>
                <a:gd name="T20" fmla="*/ 232 w 24"/>
                <a:gd name="T21" fmla="*/ 610 h 34"/>
                <a:gd name="T22" fmla="*/ 55 w 24"/>
                <a:gd name="T23" fmla="*/ 542 h 34"/>
                <a:gd name="T24" fmla="*/ 0 w 24"/>
                <a:gd name="T25" fmla="*/ 377 h 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"/>
                <a:gd name="T40" fmla="*/ 0 h 34"/>
                <a:gd name="T41" fmla="*/ 24 w 24"/>
                <a:gd name="T42" fmla="*/ 34 h 3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" h="34">
                  <a:moveTo>
                    <a:pt x="0" y="2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6"/>
                    <a:pt x="9" y="28"/>
                    <a:pt x="12" y="28"/>
                  </a:cubicBezTo>
                  <a:cubicBezTo>
                    <a:pt x="15" y="28"/>
                    <a:pt x="16" y="26"/>
                    <a:pt x="16" y="22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5"/>
                    <a:pt x="23" y="28"/>
                    <a:pt x="21" y="30"/>
                  </a:cubicBezTo>
                  <a:cubicBezTo>
                    <a:pt x="19" y="33"/>
                    <a:pt x="16" y="34"/>
                    <a:pt x="12" y="34"/>
                  </a:cubicBezTo>
                  <a:cubicBezTo>
                    <a:pt x="8" y="34"/>
                    <a:pt x="5" y="33"/>
                    <a:pt x="3" y="30"/>
                  </a:cubicBezTo>
                  <a:cubicBezTo>
                    <a:pt x="1" y="28"/>
                    <a:pt x="0" y="25"/>
                    <a:pt x="0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3653" name="Freeform 311"/>
            <p:cNvSpPr>
              <a:spLocks noChangeAspect="1"/>
            </p:cNvSpPr>
            <p:nvPr/>
          </p:nvSpPr>
          <p:spPr bwMode="auto">
            <a:xfrm>
              <a:off x="3933" y="1751"/>
              <a:ext cx="36" cy="53"/>
            </a:xfrm>
            <a:custGeom>
              <a:avLst/>
              <a:gdLst>
                <a:gd name="T0" fmla="*/ 12 w 36"/>
                <a:gd name="T1" fmla="*/ 53 h 53"/>
                <a:gd name="T2" fmla="*/ 12 w 36"/>
                <a:gd name="T3" fmla="*/ 9 h 53"/>
                <a:gd name="T4" fmla="*/ 0 w 36"/>
                <a:gd name="T5" fmla="*/ 9 h 53"/>
                <a:gd name="T6" fmla="*/ 0 w 36"/>
                <a:gd name="T7" fmla="*/ 0 h 53"/>
                <a:gd name="T8" fmla="*/ 36 w 36"/>
                <a:gd name="T9" fmla="*/ 0 h 53"/>
                <a:gd name="T10" fmla="*/ 36 w 36"/>
                <a:gd name="T11" fmla="*/ 9 h 53"/>
                <a:gd name="T12" fmla="*/ 25 w 36"/>
                <a:gd name="T13" fmla="*/ 9 h 53"/>
                <a:gd name="T14" fmla="*/ 25 w 36"/>
                <a:gd name="T15" fmla="*/ 53 h 53"/>
                <a:gd name="T16" fmla="*/ 12 w 36"/>
                <a:gd name="T17" fmla="*/ 53 h 53"/>
                <a:gd name="T18" fmla="*/ 12 w 36"/>
                <a:gd name="T19" fmla="*/ 53 h 5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6"/>
                <a:gd name="T31" fmla="*/ 0 h 53"/>
                <a:gd name="T32" fmla="*/ 36 w 36"/>
                <a:gd name="T33" fmla="*/ 53 h 5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6" h="53">
                  <a:moveTo>
                    <a:pt x="12" y="53"/>
                  </a:moveTo>
                  <a:lnTo>
                    <a:pt x="12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9"/>
                  </a:lnTo>
                  <a:lnTo>
                    <a:pt x="25" y="9"/>
                  </a:lnTo>
                  <a:lnTo>
                    <a:pt x="25" y="53"/>
                  </a:lnTo>
                  <a:lnTo>
                    <a:pt x="12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3654" name="Freeform 312"/>
            <p:cNvSpPr>
              <a:spLocks noChangeAspect="1"/>
            </p:cNvSpPr>
            <p:nvPr/>
          </p:nvSpPr>
          <p:spPr bwMode="auto">
            <a:xfrm>
              <a:off x="3976" y="1751"/>
              <a:ext cx="32" cy="53"/>
            </a:xfrm>
            <a:custGeom>
              <a:avLst/>
              <a:gdLst>
                <a:gd name="T0" fmla="*/ 0 w 32"/>
                <a:gd name="T1" fmla="*/ 53 h 53"/>
                <a:gd name="T2" fmla="*/ 0 w 32"/>
                <a:gd name="T3" fmla="*/ 0 h 53"/>
                <a:gd name="T4" fmla="*/ 32 w 32"/>
                <a:gd name="T5" fmla="*/ 0 h 53"/>
                <a:gd name="T6" fmla="*/ 32 w 32"/>
                <a:gd name="T7" fmla="*/ 9 h 53"/>
                <a:gd name="T8" fmla="*/ 13 w 32"/>
                <a:gd name="T9" fmla="*/ 9 h 53"/>
                <a:gd name="T10" fmla="*/ 13 w 32"/>
                <a:gd name="T11" fmla="*/ 21 h 53"/>
                <a:gd name="T12" fmla="*/ 31 w 32"/>
                <a:gd name="T13" fmla="*/ 21 h 53"/>
                <a:gd name="T14" fmla="*/ 31 w 32"/>
                <a:gd name="T15" fmla="*/ 31 h 53"/>
                <a:gd name="T16" fmla="*/ 13 w 32"/>
                <a:gd name="T17" fmla="*/ 31 h 53"/>
                <a:gd name="T18" fmla="*/ 13 w 32"/>
                <a:gd name="T19" fmla="*/ 44 h 53"/>
                <a:gd name="T20" fmla="*/ 32 w 32"/>
                <a:gd name="T21" fmla="*/ 44 h 53"/>
                <a:gd name="T22" fmla="*/ 32 w 32"/>
                <a:gd name="T23" fmla="*/ 53 h 53"/>
                <a:gd name="T24" fmla="*/ 0 w 32"/>
                <a:gd name="T25" fmla="*/ 53 h 53"/>
                <a:gd name="T26" fmla="*/ 0 w 32"/>
                <a:gd name="T27" fmla="*/ 53 h 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2"/>
                <a:gd name="T43" fmla="*/ 0 h 53"/>
                <a:gd name="T44" fmla="*/ 32 w 32"/>
                <a:gd name="T45" fmla="*/ 53 h 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2" h="53">
                  <a:moveTo>
                    <a:pt x="0" y="53"/>
                  </a:moveTo>
                  <a:lnTo>
                    <a:pt x="0" y="0"/>
                  </a:lnTo>
                  <a:lnTo>
                    <a:pt x="32" y="0"/>
                  </a:lnTo>
                  <a:lnTo>
                    <a:pt x="32" y="9"/>
                  </a:lnTo>
                  <a:lnTo>
                    <a:pt x="13" y="9"/>
                  </a:lnTo>
                  <a:lnTo>
                    <a:pt x="13" y="21"/>
                  </a:lnTo>
                  <a:lnTo>
                    <a:pt x="31" y="21"/>
                  </a:lnTo>
                  <a:lnTo>
                    <a:pt x="31" y="31"/>
                  </a:lnTo>
                  <a:lnTo>
                    <a:pt x="13" y="31"/>
                  </a:lnTo>
                  <a:lnTo>
                    <a:pt x="13" y="44"/>
                  </a:lnTo>
                  <a:lnTo>
                    <a:pt x="32" y="44"/>
                  </a:lnTo>
                  <a:lnTo>
                    <a:pt x="32" y="5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3655" name="Freeform 313"/>
            <p:cNvSpPr>
              <a:spLocks noChangeAspect="1" noEditPoints="1"/>
            </p:cNvSpPr>
            <p:nvPr/>
          </p:nvSpPr>
          <p:spPr bwMode="auto">
            <a:xfrm>
              <a:off x="4017" y="1751"/>
              <a:ext cx="39" cy="53"/>
            </a:xfrm>
            <a:custGeom>
              <a:avLst/>
              <a:gdLst>
                <a:gd name="T0" fmla="*/ 145 w 24"/>
                <a:gd name="T1" fmla="*/ 88 h 33"/>
                <a:gd name="T2" fmla="*/ 145 w 24"/>
                <a:gd name="T3" fmla="*/ 233 h 33"/>
                <a:gd name="T4" fmla="*/ 180 w 24"/>
                <a:gd name="T5" fmla="*/ 233 h 33"/>
                <a:gd name="T6" fmla="*/ 236 w 24"/>
                <a:gd name="T7" fmla="*/ 226 h 33"/>
                <a:gd name="T8" fmla="*/ 270 w 24"/>
                <a:gd name="T9" fmla="*/ 173 h 33"/>
                <a:gd name="T10" fmla="*/ 180 w 24"/>
                <a:gd name="T11" fmla="*/ 88 h 33"/>
                <a:gd name="T12" fmla="*/ 145 w 24"/>
                <a:gd name="T13" fmla="*/ 88 h 33"/>
                <a:gd name="T14" fmla="*/ 0 w 24"/>
                <a:gd name="T15" fmla="*/ 567 h 33"/>
                <a:gd name="T16" fmla="*/ 0 w 24"/>
                <a:gd name="T17" fmla="*/ 0 h 33"/>
                <a:gd name="T18" fmla="*/ 232 w 24"/>
                <a:gd name="T19" fmla="*/ 0 h 33"/>
                <a:gd name="T20" fmla="*/ 377 w 24"/>
                <a:gd name="T21" fmla="*/ 34 h 33"/>
                <a:gd name="T22" fmla="*/ 418 w 24"/>
                <a:gd name="T23" fmla="*/ 141 h 33"/>
                <a:gd name="T24" fmla="*/ 293 w 24"/>
                <a:gd name="T25" fmla="*/ 286 h 33"/>
                <a:gd name="T26" fmla="*/ 293 w 24"/>
                <a:gd name="T27" fmla="*/ 286 h 33"/>
                <a:gd name="T28" fmla="*/ 349 w 24"/>
                <a:gd name="T29" fmla="*/ 331 h 33"/>
                <a:gd name="T30" fmla="*/ 383 w 24"/>
                <a:gd name="T31" fmla="*/ 374 h 33"/>
                <a:gd name="T32" fmla="*/ 439 w 24"/>
                <a:gd name="T33" fmla="*/ 567 h 33"/>
                <a:gd name="T34" fmla="*/ 293 w 24"/>
                <a:gd name="T35" fmla="*/ 567 h 33"/>
                <a:gd name="T36" fmla="*/ 236 w 24"/>
                <a:gd name="T37" fmla="*/ 418 h 33"/>
                <a:gd name="T38" fmla="*/ 201 w 24"/>
                <a:gd name="T39" fmla="*/ 340 h 33"/>
                <a:gd name="T40" fmla="*/ 145 w 24"/>
                <a:gd name="T41" fmla="*/ 340 h 33"/>
                <a:gd name="T42" fmla="*/ 145 w 24"/>
                <a:gd name="T43" fmla="*/ 567 h 33"/>
                <a:gd name="T44" fmla="*/ 0 w 24"/>
                <a:gd name="T45" fmla="*/ 567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"/>
                <a:gd name="T70" fmla="*/ 0 h 33"/>
                <a:gd name="T71" fmla="*/ 24 w 24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" h="33">
                  <a:moveTo>
                    <a:pt x="8" y="5"/>
                  </a:moveTo>
                  <a:cubicBezTo>
                    <a:pt x="8" y="14"/>
                    <a:pt x="8" y="14"/>
                    <a:pt x="8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3" y="14"/>
                    <a:pt x="13" y="13"/>
                  </a:cubicBezTo>
                  <a:cubicBezTo>
                    <a:pt x="14" y="12"/>
                    <a:pt x="15" y="11"/>
                    <a:pt x="15" y="10"/>
                  </a:cubicBezTo>
                  <a:cubicBezTo>
                    <a:pt x="15" y="7"/>
                    <a:pt x="13" y="5"/>
                    <a:pt x="10" y="5"/>
                  </a:cubicBezTo>
                  <a:cubicBezTo>
                    <a:pt x="8" y="5"/>
                    <a:pt x="8" y="5"/>
                    <a:pt x="8" y="5"/>
                  </a:cubicBezTo>
                  <a:close/>
                  <a:moveTo>
                    <a:pt x="0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8" y="0"/>
                    <a:pt x="20" y="2"/>
                  </a:cubicBezTo>
                  <a:cubicBezTo>
                    <a:pt x="22" y="3"/>
                    <a:pt x="23" y="5"/>
                    <a:pt x="23" y="8"/>
                  </a:cubicBezTo>
                  <a:cubicBezTo>
                    <a:pt x="23" y="13"/>
                    <a:pt x="20" y="16"/>
                    <a:pt x="16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7" y="17"/>
                    <a:pt x="18" y="17"/>
                    <a:pt x="19" y="19"/>
                  </a:cubicBezTo>
                  <a:cubicBezTo>
                    <a:pt x="20" y="19"/>
                    <a:pt x="20" y="20"/>
                    <a:pt x="21" y="2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2"/>
                    <a:pt x="12" y="21"/>
                    <a:pt x="11" y="20"/>
                  </a:cubicBezTo>
                  <a:cubicBezTo>
                    <a:pt x="11" y="20"/>
                    <a:pt x="10" y="20"/>
                    <a:pt x="8" y="20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0" y="33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3656" name="Freeform 314"/>
            <p:cNvSpPr>
              <a:spLocks noChangeAspect="1"/>
            </p:cNvSpPr>
            <p:nvPr/>
          </p:nvSpPr>
          <p:spPr bwMode="auto">
            <a:xfrm>
              <a:off x="3884" y="1409"/>
              <a:ext cx="265" cy="98"/>
            </a:xfrm>
            <a:custGeom>
              <a:avLst/>
              <a:gdLst>
                <a:gd name="T0" fmla="*/ 573 w 162"/>
                <a:gd name="T1" fmla="*/ 1011 h 60"/>
                <a:gd name="T2" fmla="*/ 551 w 162"/>
                <a:gd name="T3" fmla="*/ 990 h 60"/>
                <a:gd name="T4" fmla="*/ 0 w 162"/>
                <a:gd name="T5" fmla="*/ 662 h 60"/>
                <a:gd name="T6" fmla="*/ 425 w 162"/>
                <a:gd name="T7" fmla="*/ 418 h 60"/>
                <a:gd name="T8" fmla="*/ 993 w 162"/>
                <a:gd name="T9" fmla="*/ 755 h 60"/>
                <a:gd name="T10" fmla="*/ 1418 w 162"/>
                <a:gd name="T11" fmla="*/ 720 h 60"/>
                <a:gd name="T12" fmla="*/ 2141 w 162"/>
                <a:gd name="T13" fmla="*/ 302 h 60"/>
                <a:gd name="T14" fmla="*/ 1348 w 162"/>
                <a:gd name="T15" fmla="*/ 302 h 60"/>
                <a:gd name="T16" fmla="*/ 1348 w 162"/>
                <a:gd name="T17" fmla="*/ 0 h 60"/>
                <a:gd name="T18" fmla="*/ 3098 w 162"/>
                <a:gd name="T19" fmla="*/ 0 h 60"/>
                <a:gd name="T20" fmla="*/ 3098 w 162"/>
                <a:gd name="T21" fmla="*/ 1011 h 60"/>
                <a:gd name="T22" fmla="*/ 2589 w 162"/>
                <a:gd name="T23" fmla="*/ 1011 h 60"/>
                <a:gd name="T24" fmla="*/ 2567 w 162"/>
                <a:gd name="T25" fmla="*/ 549 h 60"/>
                <a:gd name="T26" fmla="*/ 1860 w 162"/>
                <a:gd name="T27" fmla="*/ 969 h 60"/>
                <a:gd name="T28" fmla="*/ 1148 w 162"/>
                <a:gd name="T29" fmla="*/ 1137 h 60"/>
                <a:gd name="T30" fmla="*/ 573 w 162"/>
                <a:gd name="T31" fmla="*/ 1011 h 60"/>
                <a:gd name="T32" fmla="*/ 573 w 162"/>
                <a:gd name="T33" fmla="*/ 1011 h 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2"/>
                <a:gd name="T52" fmla="*/ 0 h 60"/>
                <a:gd name="T53" fmla="*/ 162 w 162"/>
                <a:gd name="T54" fmla="*/ 60 h 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2" h="60">
                  <a:moveTo>
                    <a:pt x="30" y="53"/>
                  </a:moveTo>
                  <a:cubicBezTo>
                    <a:pt x="30" y="53"/>
                    <a:pt x="29" y="52"/>
                    <a:pt x="29" y="52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58" y="43"/>
                    <a:pt x="66" y="42"/>
                    <a:pt x="74" y="38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53"/>
                    <a:pt x="162" y="53"/>
                    <a:pt x="162" y="53"/>
                  </a:cubicBezTo>
                  <a:cubicBezTo>
                    <a:pt x="135" y="53"/>
                    <a:pt x="135" y="53"/>
                    <a:pt x="135" y="53"/>
                  </a:cubicBezTo>
                  <a:cubicBezTo>
                    <a:pt x="134" y="29"/>
                    <a:pt x="134" y="29"/>
                    <a:pt x="134" y="2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83" y="59"/>
                    <a:pt x="69" y="60"/>
                    <a:pt x="60" y="60"/>
                  </a:cubicBezTo>
                  <a:cubicBezTo>
                    <a:pt x="44" y="60"/>
                    <a:pt x="33" y="54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3657" name="Freeform 315"/>
            <p:cNvSpPr>
              <a:spLocks noChangeAspect="1"/>
            </p:cNvSpPr>
            <p:nvPr/>
          </p:nvSpPr>
          <p:spPr bwMode="auto">
            <a:xfrm>
              <a:off x="3703" y="1406"/>
              <a:ext cx="171" cy="152"/>
            </a:xfrm>
            <a:custGeom>
              <a:avLst/>
              <a:gdLst>
                <a:gd name="T0" fmla="*/ 730 w 105"/>
                <a:gd name="T1" fmla="*/ 1528 h 93"/>
                <a:gd name="T2" fmla="*/ 1278 w 105"/>
                <a:gd name="T3" fmla="*/ 1200 h 93"/>
                <a:gd name="T4" fmla="*/ 1223 w 105"/>
                <a:gd name="T5" fmla="*/ 956 h 93"/>
                <a:gd name="T6" fmla="*/ 528 w 105"/>
                <a:gd name="T7" fmla="*/ 551 h 93"/>
                <a:gd name="T8" fmla="*/ 528 w 105"/>
                <a:gd name="T9" fmla="*/ 1012 h 93"/>
                <a:gd name="T10" fmla="*/ 0 w 105"/>
                <a:gd name="T11" fmla="*/ 1012 h 93"/>
                <a:gd name="T12" fmla="*/ 0 w 105"/>
                <a:gd name="T13" fmla="*/ 0 h 93"/>
                <a:gd name="T14" fmla="*/ 1717 w 105"/>
                <a:gd name="T15" fmla="*/ 0 h 93"/>
                <a:gd name="T16" fmla="*/ 1717 w 105"/>
                <a:gd name="T17" fmla="*/ 294 h 93"/>
                <a:gd name="T18" fmla="*/ 928 w 105"/>
                <a:gd name="T19" fmla="*/ 294 h 93"/>
                <a:gd name="T20" fmla="*/ 1637 w 105"/>
                <a:gd name="T21" fmla="*/ 700 h 93"/>
                <a:gd name="T22" fmla="*/ 1958 w 105"/>
                <a:gd name="T23" fmla="*/ 1106 h 93"/>
                <a:gd name="T24" fmla="*/ 1692 w 105"/>
                <a:gd name="T25" fmla="*/ 1450 h 93"/>
                <a:gd name="T26" fmla="*/ 1153 w 105"/>
                <a:gd name="T27" fmla="*/ 1768 h 93"/>
                <a:gd name="T28" fmla="*/ 730 w 105"/>
                <a:gd name="T29" fmla="*/ 1528 h 93"/>
                <a:gd name="T30" fmla="*/ 730 w 105"/>
                <a:gd name="T31" fmla="*/ 1528 h 9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3"/>
                <a:gd name="T50" fmla="*/ 105 w 105"/>
                <a:gd name="T51" fmla="*/ 93 h 9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3">
                  <a:moveTo>
                    <a:pt x="39" y="80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75" y="60"/>
                    <a:pt x="74" y="55"/>
                    <a:pt x="66" y="50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2" y="15"/>
                    <a:pt x="92" y="15"/>
                    <a:pt x="92" y="15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88" y="37"/>
                    <a:pt x="88" y="37"/>
                    <a:pt x="88" y="37"/>
                  </a:cubicBezTo>
                  <a:cubicBezTo>
                    <a:pt x="102" y="45"/>
                    <a:pt x="105" y="53"/>
                    <a:pt x="105" y="58"/>
                  </a:cubicBezTo>
                  <a:cubicBezTo>
                    <a:pt x="104" y="68"/>
                    <a:pt x="94" y="75"/>
                    <a:pt x="91" y="76"/>
                  </a:cubicBezTo>
                  <a:cubicBezTo>
                    <a:pt x="62" y="93"/>
                    <a:pt x="62" y="93"/>
                    <a:pt x="62" y="93"/>
                  </a:cubicBezTo>
                  <a:cubicBezTo>
                    <a:pt x="39" y="80"/>
                    <a:pt x="39" y="80"/>
                    <a:pt x="39" y="80"/>
                  </a:cubicBezTo>
                  <a:cubicBezTo>
                    <a:pt x="39" y="80"/>
                    <a:pt x="39" y="80"/>
                    <a:pt x="39" y="80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3658" name="Freeform 316"/>
            <p:cNvSpPr>
              <a:spLocks noChangeAspect="1"/>
            </p:cNvSpPr>
            <p:nvPr/>
          </p:nvSpPr>
          <p:spPr bwMode="auto">
            <a:xfrm>
              <a:off x="3698" y="1564"/>
              <a:ext cx="265" cy="98"/>
            </a:xfrm>
            <a:custGeom>
              <a:avLst/>
              <a:gdLst>
                <a:gd name="T0" fmla="*/ 2526 w 162"/>
                <a:gd name="T1" fmla="*/ 149 h 60"/>
                <a:gd name="T2" fmla="*/ 3098 w 162"/>
                <a:gd name="T3" fmla="*/ 475 h 60"/>
                <a:gd name="T4" fmla="*/ 2657 w 162"/>
                <a:gd name="T5" fmla="*/ 720 h 60"/>
                <a:gd name="T6" fmla="*/ 2084 w 162"/>
                <a:gd name="T7" fmla="*/ 397 h 60"/>
                <a:gd name="T8" fmla="*/ 1688 w 162"/>
                <a:gd name="T9" fmla="*/ 441 h 60"/>
                <a:gd name="T10" fmla="*/ 959 w 162"/>
                <a:gd name="T11" fmla="*/ 862 h 60"/>
                <a:gd name="T12" fmla="*/ 1755 w 162"/>
                <a:gd name="T13" fmla="*/ 862 h 60"/>
                <a:gd name="T14" fmla="*/ 1755 w 162"/>
                <a:gd name="T15" fmla="*/ 1137 h 60"/>
                <a:gd name="T16" fmla="*/ 0 w 162"/>
                <a:gd name="T17" fmla="*/ 1137 h 60"/>
                <a:gd name="T18" fmla="*/ 0 w 162"/>
                <a:gd name="T19" fmla="*/ 126 h 60"/>
                <a:gd name="T20" fmla="*/ 517 w 162"/>
                <a:gd name="T21" fmla="*/ 126 h 60"/>
                <a:gd name="T22" fmla="*/ 517 w 162"/>
                <a:gd name="T23" fmla="*/ 593 h 60"/>
                <a:gd name="T24" fmla="*/ 1238 w 162"/>
                <a:gd name="T25" fmla="*/ 185 h 60"/>
                <a:gd name="T26" fmla="*/ 1935 w 162"/>
                <a:gd name="T27" fmla="*/ 0 h 60"/>
                <a:gd name="T28" fmla="*/ 2526 w 162"/>
                <a:gd name="T29" fmla="*/ 149 h 60"/>
                <a:gd name="T30" fmla="*/ 2526 w 162"/>
                <a:gd name="T31" fmla="*/ 149 h 6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2"/>
                <a:gd name="T49" fmla="*/ 0 h 60"/>
                <a:gd name="T50" fmla="*/ 162 w 162"/>
                <a:gd name="T51" fmla="*/ 60 h 6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2" h="60">
                  <a:moveTo>
                    <a:pt x="132" y="8"/>
                  </a:moveTo>
                  <a:cubicBezTo>
                    <a:pt x="162" y="25"/>
                    <a:pt x="162" y="25"/>
                    <a:pt x="162" y="25"/>
                  </a:cubicBezTo>
                  <a:cubicBezTo>
                    <a:pt x="139" y="38"/>
                    <a:pt x="139" y="38"/>
                    <a:pt x="139" y="38"/>
                  </a:cubicBezTo>
                  <a:cubicBezTo>
                    <a:pt x="109" y="21"/>
                    <a:pt x="109" y="21"/>
                    <a:pt x="109" y="21"/>
                  </a:cubicBezTo>
                  <a:cubicBezTo>
                    <a:pt x="103" y="17"/>
                    <a:pt x="96" y="18"/>
                    <a:pt x="88" y="23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60"/>
                    <a:pt x="92" y="60"/>
                    <a:pt x="92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9" y="2"/>
                    <a:pt x="92" y="0"/>
                    <a:pt x="101" y="0"/>
                  </a:cubicBezTo>
                  <a:cubicBezTo>
                    <a:pt x="118" y="0"/>
                    <a:pt x="129" y="6"/>
                    <a:pt x="132" y="8"/>
                  </a:cubicBezTo>
                  <a:cubicBezTo>
                    <a:pt x="132" y="8"/>
                    <a:pt x="132" y="8"/>
                    <a:pt x="132" y="8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3659" name="Freeform 317"/>
            <p:cNvSpPr>
              <a:spLocks noChangeAspect="1"/>
            </p:cNvSpPr>
            <p:nvPr/>
          </p:nvSpPr>
          <p:spPr bwMode="auto">
            <a:xfrm>
              <a:off x="3972" y="1514"/>
              <a:ext cx="170" cy="153"/>
            </a:xfrm>
            <a:custGeom>
              <a:avLst/>
              <a:gdLst>
                <a:gd name="T0" fmla="*/ 1983 w 104"/>
                <a:gd name="T1" fmla="*/ 747 h 94"/>
                <a:gd name="T2" fmla="*/ 1983 w 104"/>
                <a:gd name="T3" fmla="*/ 1746 h 94"/>
                <a:gd name="T4" fmla="*/ 245 w 104"/>
                <a:gd name="T5" fmla="*/ 1746 h 94"/>
                <a:gd name="T6" fmla="*/ 235 w 104"/>
                <a:gd name="T7" fmla="*/ 1455 h 94"/>
                <a:gd name="T8" fmla="*/ 1027 w 104"/>
                <a:gd name="T9" fmla="*/ 1455 h 94"/>
                <a:gd name="T10" fmla="*/ 304 w 104"/>
                <a:gd name="T11" fmla="*/ 1038 h 94"/>
                <a:gd name="T12" fmla="*/ 0 w 104"/>
                <a:gd name="T13" fmla="*/ 651 h 94"/>
                <a:gd name="T14" fmla="*/ 245 w 104"/>
                <a:gd name="T15" fmla="*/ 324 h 94"/>
                <a:gd name="T16" fmla="*/ 812 w 104"/>
                <a:gd name="T17" fmla="*/ 0 h 94"/>
                <a:gd name="T18" fmla="*/ 1237 w 104"/>
                <a:gd name="T19" fmla="*/ 238 h 94"/>
                <a:gd name="T20" fmla="*/ 687 w 104"/>
                <a:gd name="T21" fmla="*/ 562 h 94"/>
                <a:gd name="T22" fmla="*/ 750 w 104"/>
                <a:gd name="T23" fmla="*/ 802 h 94"/>
                <a:gd name="T24" fmla="*/ 1473 w 104"/>
                <a:gd name="T25" fmla="*/ 1216 h 94"/>
                <a:gd name="T26" fmla="*/ 1473 w 104"/>
                <a:gd name="T27" fmla="*/ 747 h 94"/>
                <a:gd name="T28" fmla="*/ 1983 w 104"/>
                <a:gd name="T29" fmla="*/ 747 h 94"/>
                <a:gd name="T30" fmla="*/ 1983 w 104"/>
                <a:gd name="T31" fmla="*/ 747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"/>
                <a:gd name="T49" fmla="*/ 0 h 94"/>
                <a:gd name="T50" fmla="*/ 104 w 104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" h="94">
                  <a:moveTo>
                    <a:pt x="104" y="40"/>
                  </a:moveTo>
                  <a:cubicBezTo>
                    <a:pt x="104" y="94"/>
                    <a:pt x="104" y="94"/>
                    <a:pt x="104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2" y="78"/>
                    <a:pt x="12" y="78"/>
                    <a:pt x="12" y="78"/>
                  </a:cubicBezTo>
                  <a:cubicBezTo>
                    <a:pt x="54" y="78"/>
                    <a:pt x="54" y="78"/>
                    <a:pt x="54" y="78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3" y="48"/>
                    <a:pt x="0" y="40"/>
                    <a:pt x="0" y="35"/>
                  </a:cubicBezTo>
                  <a:cubicBezTo>
                    <a:pt x="0" y="25"/>
                    <a:pt x="11" y="18"/>
                    <a:pt x="13" y="1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0" y="34"/>
                    <a:pt x="31" y="38"/>
                    <a:pt x="39" y="43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104" y="40"/>
                    <a:pt x="104" y="40"/>
                    <a:pt x="104" y="40"/>
                  </a:cubicBezTo>
                  <a:cubicBezTo>
                    <a:pt x="104" y="40"/>
                    <a:pt x="104" y="40"/>
                    <a:pt x="104" y="40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3660" name="Freeform 318"/>
            <p:cNvSpPr>
              <a:spLocks noChangeAspect="1"/>
            </p:cNvSpPr>
            <p:nvPr/>
          </p:nvSpPr>
          <p:spPr bwMode="auto">
            <a:xfrm>
              <a:off x="3878" y="1402"/>
              <a:ext cx="264" cy="100"/>
            </a:xfrm>
            <a:custGeom>
              <a:avLst/>
              <a:gdLst>
                <a:gd name="T0" fmla="*/ 562 w 162"/>
                <a:gd name="T1" fmla="*/ 1033 h 61"/>
                <a:gd name="T2" fmla="*/ 562 w 162"/>
                <a:gd name="T3" fmla="*/ 1033 h 61"/>
                <a:gd name="T4" fmla="*/ 0 w 162"/>
                <a:gd name="T5" fmla="*/ 702 h 61"/>
                <a:gd name="T6" fmla="*/ 425 w 162"/>
                <a:gd name="T7" fmla="*/ 449 h 61"/>
                <a:gd name="T8" fmla="*/ 988 w 162"/>
                <a:gd name="T9" fmla="*/ 779 h 61"/>
                <a:gd name="T10" fmla="*/ 1388 w 162"/>
                <a:gd name="T11" fmla="*/ 736 h 61"/>
                <a:gd name="T12" fmla="*/ 2104 w 162"/>
                <a:gd name="T13" fmla="*/ 310 h 61"/>
                <a:gd name="T14" fmla="*/ 1312 w 162"/>
                <a:gd name="T15" fmla="*/ 310 h 61"/>
                <a:gd name="T16" fmla="*/ 1312 w 162"/>
                <a:gd name="T17" fmla="*/ 0 h 61"/>
                <a:gd name="T18" fmla="*/ 3033 w 162"/>
                <a:gd name="T19" fmla="*/ 0 h 61"/>
                <a:gd name="T20" fmla="*/ 3033 w 162"/>
                <a:gd name="T21" fmla="*/ 1054 h 61"/>
                <a:gd name="T22" fmla="*/ 2531 w 162"/>
                <a:gd name="T23" fmla="*/ 1054 h 61"/>
                <a:gd name="T24" fmla="*/ 2531 w 162"/>
                <a:gd name="T25" fmla="*/ 572 h 61"/>
                <a:gd name="T26" fmla="*/ 1814 w 162"/>
                <a:gd name="T27" fmla="*/ 995 h 61"/>
                <a:gd name="T28" fmla="*/ 1134 w 162"/>
                <a:gd name="T29" fmla="*/ 1185 h 61"/>
                <a:gd name="T30" fmla="*/ 562 w 162"/>
                <a:gd name="T31" fmla="*/ 1033 h 61"/>
                <a:gd name="T32" fmla="*/ 562 w 162"/>
                <a:gd name="T33" fmla="*/ 1033 h 6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2"/>
                <a:gd name="T52" fmla="*/ 0 h 61"/>
                <a:gd name="T53" fmla="*/ 162 w 162"/>
                <a:gd name="T54" fmla="*/ 61 h 6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2" h="61">
                  <a:moveTo>
                    <a:pt x="30" y="53"/>
                  </a:moveTo>
                  <a:cubicBezTo>
                    <a:pt x="30" y="53"/>
                    <a:pt x="30" y="53"/>
                    <a:pt x="30" y="53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53" y="40"/>
                    <a:pt x="53" y="40"/>
                    <a:pt x="53" y="40"/>
                  </a:cubicBezTo>
                  <a:cubicBezTo>
                    <a:pt x="59" y="43"/>
                    <a:pt x="66" y="43"/>
                    <a:pt x="74" y="38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54"/>
                    <a:pt x="162" y="54"/>
                    <a:pt x="162" y="54"/>
                  </a:cubicBezTo>
                  <a:cubicBezTo>
                    <a:pt x="135" y="54"/>
                    <a:pt x="135" y="54"/>
                    <a:pt x="135" y="54"/>
                  </a:cubicBezTo>
                  <a:cubicBezTo>
                    <a:pt x="135" y="29"/>
                    <a:pt x="135" y="29"/>
                    <a:pt x="135" y="2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83" y="59"/>
                    <a:pt x="70" y="61"/>
                    <a:pt x="61" y="61"/>
                  </a:cubicBezTo>
                  <a:cubicBezTo>
                    <a:pt x="44" y="60"/>
                    <a:pt x="33" y="55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3661" name="Freeform 319"/>
            <p:cNvSpPr>
              <a:spLocks noChangeAspect="1"/>
            </p:cNvSpPr>
            <p:nvPr/>
          </p:nvSpPr>
          <p:spPr bwMode="auto">
            <a:xfrm>
              <a:off x="3696" y="1399"/>
              <a:ext cx="172" cy="154"/>
            </a:xfrm>
            <a:custGeom>
              <a:avLst/>
              <a:gdLst>
                <a:gd name="T0" fmla="*/ 778 w 105"/>
                <a:gd name="T1" fmla="*/ 1569 h 94"/>
                <a:gd name="T2" fmla="*/ 1330 w 105"/>
                <a:gd name="T3" fmla="*/ 1219 h 94"/>
                <a:gd name="T4" fmla="*/ 1274 w 105"/>
                <a:gd name="T5" fmla="*/ 993 h 94"/>
                <a:gd name="T6" fmla="*/ 539 w 105"/>
                <a:gd name="T7" fmla="*/ 567 h 94"/>
                <a:gd name="T8" fmla="*/ 539 w 105"/>
                <a:gd name="T9" fmla="*/ 1027 h 94"/>
                <a:gd name="T10" fmla="*/ 21 w 105"/>
                <a:gd name="T11" fmla="*/ 1027 h 94"/>
                <a:gd name="T12" fmla="*/ 0 w 105"/>
                <a:gd name="T13" fmla="*/ 0 h 94"/>
                <a:gd name="T14" fmla="*/ 1779 w 105"/>
                <a:gd name="T15" fmla="*/ 0 h 94"/>
                <a:gd name="T16" fmla="*/ 1792 w 105"/>
                <a:gd name="T17" fmla="*/ 308 h 94"/>
                <a:gd name="T18" fmla="*/ 993 w 105"/>
                <a:gd name="T19" fmla="*/ 308 h 94"/>
                <a:gd name="T20" fmla="*/ 1723 w 105"/>
                <a:gd name="T21" fmla="*/ 736 h 94"/>
                <a:gd name="T22" fmla="*/ 2031 w 105"/>
                <a:gd name="T23" fmla="*/ 1144 h 94"/>
                <a:gd name="T24" fmla="*/ 1779 w 105"/>
                <a:gd name="T25" fmla="*/ 1481 h 94"/>
                <a:gd name="T26" fmla="*/ 1206 w 105"/>
                <a:gd name="T27" fmla="*/ 1817 h 94"/>
                <a:gd name="T28" fmla="*/ 778 w 105"/>
                <a:gd name="T29" fmla="*/ 1569 h 94"/>
                <a:gd name="T30" fmla="*/ 778 w 105"/>
                <a:gd name="T31" fmla="*/ 1569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4"/>
                <a:gd name="T50" fmla="*/ 105 w 105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4">
                  <a:moveTo>
                    <a:pt x="40" y="81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75" y="60"/>
                    <a:pt x="74" y="56"/>
                    <a:pt x="66" y="51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3" y="16"/>
                    <a:pt x="93" y="16"/>
                    <a:pt x="93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89" y="38"/>
                    <a:pt x="89" y="38"/>
                    <a:pt x="89" y="38"/>
                  </a:cubicBezTo>
                  <a:cubicBezTo>
                    <a:pt x="102" y="46"/>
                    <a:pt x="105" y="54"/>
                    <a:pt x="105" y="59"/>
                  </a:cubicBezTo>
                  <a:cubicBezTo>
                    <a:pt x="105" y="69"/>
                    <a:pt x="94" y="75"/>
                    <a:pt x="92" y="77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40" y="81"/>
                    <a:pt x="40" y="81"/>
                    <a:pt x="40" y="81"/>
                  </a:cubicBezTo>
                  <a:cubicBezTo>
                    <a:pt x="40" y="81"/>
                    <a:pt x="40" y="81"/>
                    <a:pt x="40" y="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3662" name="Freeform 320"/>
            <p:cNvSpPr>
              <a:spLocks noChangeAspect="1"/>
            </p:cNvSpPr>
            <p:nvPr/>
          </p:nvSpPr>
          <p:spPr bwMode="auto">
            <a:xfrm>
              <a:off x="3692" y="1558"/>
              <a:ext cx="264" cy="99"/>
            </a:xfrm>
            <a:custGeom>
              <a:avLst/>
              <a:gdLst>
                <a:gd name="T0" fmla="*/ 2467 w 162"/>
                <a:gd name="T1" fmla="*/ 144 h 61"/>
                <a:gd name="T2" fmla="*/ 3033 w 162"/>
                <a:gd name="T3" fmla="*/ 466 h 61"/>
                <a:gd name="T4" fmla="*/ 2624 w 162"/>
                <a:gd name="T5" fmla="*/ 701 h 61"/>
                <a:gd name="T6" fmla="*/ 2061 w 162"/>
                <a:gd name="T7" fmla="*/ 380 h 61"/>
                <a:gd name="T8" fmla="*/ 1644 w 162"/>
                <a:gd name="T9" fmla="*/ 414 h 61"/>
                <a:gd name="T10" fmla="*/ 929 w 162"/>
                <a:gd name="T11" fmla="*/ 821 h 61"/>
                <a:gd name="T12" fmla="*/ 1724 w 162"/>
                <a:gd name="T13" fmla="*/ 821 h 61"/>
                <a:gd name="T14" fmla="*/ 1724 w 162"/>
                <a:gd name="T15" fmla="*/ 1117 h 61"/>
                <a:gd name="T16" fmla="*/ 0 w 162"/>
                <a:gd name="T17" fmla="*/ 1117 h 61"/>
                <a:gd name="T18" fmla="*/ 0 w 162"/>
                <a:gd name="T19" fmla="*/ 123 h 61"/>
                <a:gd name="T20" fmla="*/ 507 w 162"/>
                <a:gd name="T21" fmla="*/ 123 h 61"/>
                <a:gd name="T22" fmla="*/ 528 w 162"/>
                <a:gd name="T23" fmla="*/ 583 h 61"/>
                <a:gd name="T24" fmla="*/ 1222 w 162"/>
                <a:gd name="T25" fmla="*/ 179 h 61"/>
                <a:gd name="T26" fmla="*/ 1897 w 162"/>
                <a:gd name="T27" fmla="*/ 0 h 61"/>
                <a:gd name="T28" fmla="*/ 2467 w 162"/>
                <a:gd name="T29" fmla="*/ 144 h 61"/>
                <a:gd name="T30" fmla="*/ 2467 w 162"/>
                <a:gd name="T31" fmla="*/ 144 h 6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2"/>
                <a:gd name="T49" fmla="*/ 0 h 61"/>
                <a:gd name="T50" fmla="*/ 162 w 162"/>
                <a:gd name="T51" fmla="*/ 61 h 6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2" h="61">
                  <a:moveTo>
                    <a:pt x="132" y="8"/>
                  </a:moveTo>
                  <a:cubicBezTo>
                    <a:pt x="162" y="25"/>
                    <a:pt x="162" y="25"/>
                    <a:pt x="162" y="25"/>
                  </a:cubicBezTo>
                  <a:cubicBezTo>
                    <a:pt x="140" y="38"/>
                    <a:pt x="140" y="38"/>
                    <a:pt x="140" y="38"/>
                  </a:cubicBezTo>
                  <a:cubicBezTo>
                    <a:pt x="110" y="21"/>
                    <a:pt x="110" y="21"/>
                    <a:pt x="110" y="21"/>
                  </a:cubicBezTo>
                  <a:cubicBezTo>
                    <a:pt x="104" y="18"/>
                    <a:pt x="96" y="18"/>
                    <a:pt x="88" y="23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61"/>
                    <a:pt x="92" y="61"/>
                    <a:pt x="92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9" y="2"/>
                    <a:pt x="93" y="0"/>
                    <a:pt x="101" y="0"/>
                  </a:cubicBezTo>
                  <a:cubicBezTo>
                    <a:pt x="118" y="1"/>
                    <a:pt x="130" y="7"/>
                    <a:pt x="132" y="8"/>
                  </a:cubicBezTo>
                  <a:cubicBezTo>
                    <a:pt x="132" y="8"/>
                    <a:pt x="132" y="8"/>
                    <a:pt x="132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3663" name="Freeform 321"/>
            <p:cNvSpPr>
              <a:spLocks noChangeAspect="1"/>
            </p:cNvSpPr>
            <p:nvPr/>
          </p:nvSpPr>
          <p:spPr bwMode="auto">
            <a:xfrm>
              <a:off x="3966" y="1507"/>
              <a:ext cx="171" cy="154"/>
            </a:xfrm>
            <a:custGeom>
              <a:avLst/>
              <a:gdLst>
                <a:gd name="T0" fmla="*/ 1958 w 105"/>
                <a:gd name="T1" fmla="*/ 791 h 94"/>
                <a:gd name="T2" fmla="*/ 1958 w 105"/>
                <a:gd name="T3" fmla="*/ 1817 h 94"/>
                <a:gd name="T4" fmla="*/ 239 w 105"/>
                <a:gd name="T5" fmla="*/ 1817 h 94"/>
                <a:gd name="T6" fmla="*/ 239 w 105"/>
                <a:gd name="T7" fmla="*/ 1514 h 94"/>
                <a:gd name="T8" fmla="*/ 1033 w 105"/>
                <a:gd name="T9" fmla="*/ 1514 h 94"/>
                <a:gd name="T10" fmla="*/ 324 w 105"/>
                <a:gd name="T11" fmla="*/ 1088 h 94"/>
                <a:gd name="T12" fmla="*/ 0 w 105"/>
                <a:gd name="T13" fmla="*/ 668 h 94"/>
                <a:gd name="T14" fmla="*/ 261 w 105"/>
                <a:gd name="T15" fmla="*/ 331 h 94"/>
                <a:gd name="T16" fmla="*/ 803 w 105"/>
                <a:gd name="T17" fmla="*/ 0 h 94"/>
                <a:gd name="T18" fmla="*/ 1223 w 105"/>
                <a:gd name="T19" fmla="*/ 247 h 94"/>
                <a:gd name="T20" fmla="*/ 674 w 105"/>
                <a:gd name="T21" fmla="*/ 606 h 94"/>
                <a:gd name="T22" fmla="*/ 730 w 105"/>
                <a:gd name="T23" fmla="*/ 827 h 94"/>
                <a:gd name="T24" fmla="*/ 1435 w 105"/>
                <a:gd name="T25" fmla="*/ 1253 h 94"/>
                <a:gd name="T26" fmla="*/ 1435 w 105"/>
                <a:gd name="T27" fmla="*/ 791 h 94"/>
                <a:gd name="T28" fmla="*/ 1958 w 105"/>
                <a:gd name="T29" fmla="*/ 791 h 94"/>
                <a:gd name="T30" fmla="*/ 1958 w 105"/>
                <a:gd name="T31" fmla="*/ 791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4"/>
                <a:gd name="T50" fmla="*/ 105 w 105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4">
                  <a:moveTo>
                    <a:pt x="105" y="41"/>
                  </a:moveTo>
                  <a:cubicBezTo>
                    <a:pt x="105" y="94"/>
                    <a:pt x="105" y="94"/>
                    <a:pt x="105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55" y="78"/>
                    <a:pt x="55" y="78"/>
                    <a:pt x="55" y="78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3" y="48"/>
                    <a:pt x="0" y="40"/>
                    <a:pt x="0" y="35"/>
                  </a:cubicBezTo>
                  <a:cubicBezTo>
                    <a:pt x="1" y="25"/>
                    <a:pt x="11" y="19"/>
                    <a:pt x="14" y="1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6" y="13"/>
                    <a:pt x="66" y="13"/>
                    <a:pt x="66" y="13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0" y="34"/>
                    <a:pt x="31" y="38"/>
                    <a:pt x="39" y="43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41"/>
                    <a:pt x="77" y="41"/>
                    <a:pt x="77" y="41"/>
                  </a:cubicBezTo>
                  <a:cubicBezTo>
                    <a:pt x="105" y="41"/>
                    <a:pt x="105" y="41"/>
                    <a:pt x="105" y="41"/>
                  </a:cubicBezTo>
                  <a:cubicBezTo>
                    <a:pt x="105" y="41"/>
                    <a:pt x="105" y="41"/>
                    <a:pt x="105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  <p:sp>
        <p:nvSpPr>
          <p:cNvPr id="23600" name="Text Box 322"/>
          <p:cNvSpPr txBox="1">
            <a:spLocks noChangeArrowheads="1"/>
          </p:cNvSpPr>
          <p:nvPr/>
        </p:nvSpPr>
        <p:spPr bwMode="auto">
          <a:xfrm>
            <a:off x="5219700" y="2566988"/>
            <a:ext cx="10080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600"/>
              <a:t>Area 10</a:t>
            </a:r>
          </a:p>
        </p:txBody>
      </p:sp>
      <p:sp>
        <p:nvSpPr>
          <p:cNvPr id="23601" name="Text Box 323"/>
          <p:cNvSpPr txBox="1">
            <a:spLocks noChangeArrowheads="1"/>
          </p:cNvSpPr>
          <p:nvPr/>
        </p:nvSpPr>
        <p:spPr bwMode="auto">
          <a:xfrm>
            <a:off x="6804025" y="2566988"/>
            <a:ext cx="10080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600"/>
              <a:t>Area 20</a:t>
            </a:r>
          </a:p>
        </p:txBody>
      </p:sp>
      <p:sp>
        <p:nvSpPr>
          <p:cNvPr id="23602" name="Oval 324"/>
          <p:cNvSpPr>
            <a:spLocks noChangeArrowheads="1"/>
          </p:cNvSpPr>
          <p:nvPr/>
        </p:nvSpPr>
        <p:spPr bwMode="auto">
          <a:xfrm>
            <a:off x="6516688" y="4151313"/>
            <a:ext cx="1511300" cy="1293812"/>
          </a:xfrm>
          <a:prstGeom prst="ellipse">
            <a:avLst/>
          </a:prstGeom>
          <a:solidFill>
            <a:srgbClr val="FFFFCC"/>
          </a:solidFill>
          <a:ln w="31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23603" name="Oval 325"/>
          <p:cNvSpPr>
            <a:spLocks noChangeArrowheads="1"/>
          </p:cNvSpPr>
          <p:nvPr/>
        </p:nvSpPr>
        <p:spPr bwMode="auto">
          <a:xfrm>
            <a:off x="4932363" y="4151313"/>
            <a:ext cx="1511300" cy="1293812"/>
          </a:xfrm>
          <a:prstGeom prst="ellipse">
            <a:avLst/>
          </a:prstGeom>
          <a:solidFill>
            <a:srgbClr val="FFFFCC"/>
          </a:solidFill>
          <a:ln w="31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23604" name="Text Box 326"/>
          <p:cNvSpPr txBox="1">
            <a:spLocks noChangeArrowheads="1"/>
          </p:cNvSpPr>
          <p:nvPr/>
        </p:nvSpPr>
        <p:spPr bwMode="auto">
          <a:xfrm>
            <a:off x="5391150" y="5181600"/>
            <a:ext cx="692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kumimoji="1" lang="en-US" altLang="zh-CN" sz="1600">
                <a:ea typeface="Arial Unicode MS" panose="020B0604020202020204" pitchFamily="34" charset="-122"/>
                <a:cs typeface="Arial Unicode MS" panose="020B0604020202020204" pitchFamily="34" charset="-122"/>
              </a:rPr>
              <a:t>L1/L2</a:t>
            </a:r>
          </a:p>
        </p:txBody>
      </p:sp>
      <p:sp>
        <p:nvSpPr>
          <p:cNvPr id="23605" name="Text Box 327"/>
          <p:cNvSpPr txBox="1">
            <a:spLocks noChangeArrowheads="1"/>
          </p:cNvSpPr>
          <p:nvPr/>
        </p:nvSpPr>
        <p:spPr bwMode="auto">
          <a:xfrm>
            <a:off x="6953250" y="5159375"/>
            <a:ext cx="692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kumimoji="1" lang="en-US" altLang="zh-CN" sz="1600"/>
              <a:t>L1/L2</a:t>
            </a:r>
          </a:p>
        </p:txBody>
      </p:sp>
      <p:sp>
        <p:nvSpPr>
          <p:cNvPr id="23606" name="Line 328"/>
          <p:cNvSpPr>
            <a:spLocks noChangeShapeType="1"/>
          </p:cNvSpPr>
          <p:nvPr/>
        </p:nvSpPr>
        <p:spPr bwMode="auto">
          <a:xfrm flipH="1">
            <a:off x="5578475" y="4870450"/>
            <a:ext cx="19446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23607" name="Group 329"/>
          <p:cNvGrpSpPr>
            <a:grpSpLocks noChangeAspect="1"/>
          </p:cNvGrpSpPr>
          <p:nvPr/>
        </p:nvGrpSpPr>
        <p:grpSpPr bwMode="auto">
          <a:xfrm>
            <a:off x="5364163" y="4583113"/>
            <a:ext cx="720725" cy="557212"/>
            <a:chOff x="3541" y="1317"/>
            <a:chExt cx="747" cy="546"/>
          </a:xfrm>
        </p:grpSpPr>
        <p:sp>
          <p:nvSpPr>
            <p:cNvPr id="23630" name="AutoShape 330"/>
            <p:cNvSpPr>
              <a:spLocks noChangeAspect="1" noChangeArrowheads="1" noTextEdit="1"/>
            </p:cNvSpPr>
            <p:nvPr/>
          </p:nvSpPr>
          <p:spPr bwMode="auto">
            <a:xfrm>
              <a:off x="3574" y="1337"/>
              <a:ext cx="681" cy="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31" name="Freeform 331"/>
            <p:cNvSpPr>
              <a:spLocks noChangeAspect="1"/>
            </p:cNvSpPr>
            <p:nvPr/>
          </p:nvSpPr>
          <p:spPr bwMode="auto">
            <a:xfrm>
              <a:off x="3574" y="1525"/>
              <a:ext cx="679" cy="338"/>
            </a:xfrm>
            <a:custGeom>
              <a:avLst/>
              <a:gdLst>
                <a:gd name="T0" fmla="*/ 6726 w 416"/>
                <a:gd name="T1" fmla="*/ 1594 h 207"/>
                <a:gd name="T2" fmla="*/ 1170 w 416"/>
                <a:gd name="T3" fmla="*/ 1594 h 207"/>
                <a:gd name="T4" fmla="*/ 21 w 416"/>
                <a:gd name="T5" fmla="*/ 21 h 207"/>
                <a:gd name="T6" fmla="*/ 0 w 416"/>
                <a:gd name="T7" fmla="*/ 21 h 207"/>
                <a:gd name="T8" fmla="*/ 0 w 416"/>
                <a:gd name="T9" fmla="*/ 1520 h 207"/>
                <a:gd name="T10" fmla="*/ 21 w 416"/>
                <a:gd name="T11" fmla="*/ 1520 h 207"/>
                <a:gd name="T12" fmla="*/ 1170 w 416"/>
                <a:gd name="T13" fmla="*/ 3029 h 207"/>
                <a:gd name="T14" fmla="*/ 6726 w 416"/>
                <a:gd name="T15" fmla="*/ 3029 h 207"/>
                <a:gd name="T16" fmla="*/ 7862 w 416"/>
                <a:gd name="T17" fmla="*/ 1520 h 207"/>
                <a:gd name="T18" fmla="*/ 7862 w 416"/>
                <a:gd name="T19" fmla="*/ 1520 h 207"/>
                <a:gd name="T20" fmla="*/ 7862 w 416"/>
                <a:gd name="T21" fmla="*/ 0 h 207"/>
                <a:gd name="T22" fmla="*/ 6726 w 416"/>
                <a:gd name="T23" fmla="*/ 1594 h 20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16"/>
                <a:gd name="T37" fmla="*/ 0 h 207"/>
                <a:gd name="T38" fmla="*/ 416 w 416"/>
                <a:gd name="T39" fmla="*/ 207 h 20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16" h="207">
                  <a:moveTo>
                    <a:pt x="356" y="84"/>
                  </a:moveTo>
                  <a:cubicBezTo>
                    <a:pt x="275" y="131"/>
                    <a:pt x="143" y="131"/>
                    <a:pt x="62" y="84"/>
                  </a:cubicBezTo>
                  <a:cubicBezTo>
                    <a:pt x="18" y="59"/>
                    <a:pt x="1" y="33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3" y="109"/>
                    <a:pt x="23" y="138"/>
                    <a:pt x="62" y="160"/>
                  </a:cubicBezTo>
                  <a:cubicBezTo>
                    <a:pt x="143" y="207"/>
                    <a:pt x="275" y="207"/>
                    <a:pt x="356" y="160"/>
                  </a:cubicBezTo>
                  <a:cubicBezTo>
                    <a:pt x="394" y="138"/>
                    <a:pt x="414" y="109"/>
                    <a:pt x="416" y="80"/>
                  </a:cubicBezTo>
                  <a:cubicBezTo>
                    <a:pt x="416" y="80"/>
                    <a:pt x="416" y="80"/>
                    <a:pt x="416" y="80"/>
                  </a:cubicBezTo>
                  <a:cubicBezTo>
                    <a:pt x="416" y="0"/>
                    <a:pt x="416" y="0"/>
                    <a:pt x="416" y="0"/>
                  </a:cubicBezTo>
                  <a:cubicBezTo>
                    <a:pt x="416" y="31"/>
                    <a:pt x="396" y="61"/>
                    <a:pt x="356" y="84"/>
                  </a:cubicBezTo>
                  <a:close/>
                </a:path>
              </a:pathLst>
            </a:custGeom>
            <a:solidFill>
              <a:srgbClr val="113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3632" name="Freeform 332"/>
            <p:cNvSpPr>
              <a:spLocks noChangeAspect="1"/>
            </p:cNvSpPr>
            <p:nvPr/>
          </p:nvSpPr>
          <p:spPr bwMode="auto">
            <a:xfrm>
              <a:off x="3541" y="1317"/>
              <a:ext cx="747" cy="432"/>
            </a:xfrm>
            <a:custGeom>
              <a:avLst/>
              <a:gdLst>
                <a:gd name="T0" fmla="*/ 7153 w 457"/>
                <a:gd name="T1" fmla="*/ 902 h 264"/>
                <a:gd name="T2" fmla="*/ 7176 w 457"/>
                <a:gd name="T3" fmla="*/ 4166 h 264"/>
                <a:gd name="T4" fmla="*/ 1563 w 457"/>
                <a:gd name="T5" fmla="*/ 4166 h 264"/>
                <a:gd name="T6" fmla="*/ 1541 w 457"/>
                <a:gd name="T7" fmla="*/ 902 h 264"/>
                <a:gd name="T8" fmla="*/ 7153 w 457"/>
                <a:gd name="T9" fmla="*/ 902 h 2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7"/>
                <a:gd name="T16" fmla="*/ 0 h 264"/>
                <a:gd name="T17" fmla="*/ 457 w 457"/>
                <a:gd name="T18" fmla="*/ 264 h 2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7" h="264">
                  <a:moveTo>
                    <a:pt x="375" y="47"/>
                  </a:moveTo>
                  <a:cubicBezTo>
                    <a:pt x="456" y="94"/>
                    <a:pt x="457" y="170"/>
                    <a:pt x="376" y="217"/>
                  </a:cubicBezTo>
                  <a:cubicBezTo>
                    <a:pt x="295" y="264"/>
                    <a:pt x="163" y="264"/>
                    <a:pt x="82" y="217"/>
                  </a:cubicBezTo>
                  <a:cubicBezTo>
                    <a:pt x="0" y="170"/>
                    <a:pt x="0" y="94"/>
                    <a:pt x="81" y="47"/>
                  </a:cubicBezTo>
                  <a:cubicBezTo>
                    <a:pt x="162" y="0"/>
                    <a:pt x="293" y="0"/>
                    <a:pt x="375" y="47"/>
                  </a:cubicBezTo>
                </a:path>
              </a:pathLst>
            </a:custGeom>
            <a:solidFill>
              <a:srgbClr val="4A6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3633" name="Freeform 333"/>
            <p:cNvSpPr>
              <a:spLocks noChangeAspect="1" noEditPoints="1"/>
            </p:cNvSpPr>
            <p:nvPr/>
          </p:nvSpPr>
          <p:spPr bwMode="auto">
            <a:xfrm>
              <a:off x="3788" y="1751"/>
              <a:ext cx="39" cy="53"/>
            </a:xfrm>
            <a:custGeom>
              <a:avLst/>
              <a:gdLst>
                <a:gd name="T0" fmla="*/ 124 w 24"/>
                <a:gd name="T1" fmla="*/ 88 h 33"/>
                <a:gd name="T2" fmla="*/ 124 w 24"/>
                <a:gd name="T3" fmla="*/ 233 h 33"/>
                <a:gd name="T4" fmla="*/ 180 w 24"/>
                <a:gd name="T5" fmla="*/ 233 h 33"/>
                <a:gd name="T6" fmla="*/ 236 w 24"/>
                <a:gd name="T7" fmla="*/ 226 h 33"/>
                <a:gd name="T8" fmla="*/ 257 w 24"/>
                <a:gd name="T9" fmla="*/ 173 h 33"/>
                <a:gd name="T10" fmla="*/ 180 w 24"/>
                <a:gd name="T11" fmla="*/ 88 h 33"/>
                <a:gd name="T12" fmla="*/ 124 w 24"/>
                <a:gd name="T13" fmla="*/ 88 h 33"/>
                <a:gd name="T14" fmla="*/ 0 w 24"/>
                <a:gd name="T15" fmla="*/ 567 h 33"/>
                <a:gd name="T16" fmla="*/ 0 w 24"/>
                <a:gd name="T17" fmla="*/ 0 h 33"/>
                <a:gd name="T18" fmla="*/ 232 w 24"/>
                <a:gd name="T19" fmla="*/ 0 h 33"/>
                <a:gd name="T20" fmla="*/ 349 w 24"/>
                <a:gd name="T21" fmla="*/ 34 h 33"/>
                <a:gd name="T22" fmla="*/ 413 w 24"/>
                <a:gd name="T23" fmla="*/ 141 h 33"/>
                <a:gd name="T24" fmla="*/ 270 w 24"/>
                <a:gd name="T25" fmla="*/ 286 h 33"/>
                <a:gd name="T26" fmla="*/ 270 w 24"/>
                <a:gd name="T27" fmla="*/ 286 h 33"/>
                <a:gd name="T28" fmla="*/ 349 w 24"/>
                <a:gd name="T29" fmla="*/ 331 h 33"/>
                <a:gd name="T30" fmla="*/ 377 w 24"/>
                <a:gd name="T31" fmla="*/ 374 h 33"/>
                <a:gd name="T32" fmla="*/ 439 w 24"/>
                <a:gd name="T33" fmla="*/ 567 h 33"/>
                <a:gd name="T34" fmla="*/ 270 w 24"/>
                <a:gd name="T35" fmla="*/ 567 h 33"/>
                <a:gd name="T36" fmla="*/ 236 w 24"/>
                <a:gd name="T37" fmla="*/ 418 h 33"/>
                <a:gd name="T38" fmla="*/ 201 w 24"/>
                <a:gd name="T39" fmla="*/ 340 h 33"/>
                <a:gd name="T40" fmla="*/ 124 w 24"/>
                <a:gd name="T41" fmla="*/ 340 h 33"/>
                <a:gd name="T42" fmla="*/ 124 w 24"/>
                <a:gd name="T43" fmla="*/ 567 h 33"/>
                <a:gd name="T44" fmla="*/ 0 w 24"/>
                <a:gd name="T45" fmla="*/ 567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"/>
                <a:gd name="T70" fmla="*/ 0 h 33"/>
                <a:gd name="T71" fmla="*/ 24 w 24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" h="33">
                  <a:moveTo>
                    <a:pt x="7" y="5"/>
                  </a:moveTo>
                  <a:cubicBezTo>
                    <a:pt x="7" y="14"/>
                    <a:pt x="7" y="14"/>
                    <a:pt x="7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2" y="14"/>
                    <a:pt x="13" y="13"/>
                  </a:cubicBezTo>
                  <a:cubicBezTo>
                    <a:pt x="14" y="12"/>
                    <a:pt x="14" y="11"/>
                    <a:pt x="14" y="10"/>
                  </a:cubicBezTo>
                  <a:cubicBezTo>
                    <a:pt x="14" y="7"/>
                    <a:pt x="13" y="5"/>
                    <a:pt x="10" y="5"/>
                  </a:cubicBezTo>
                  <a:cubicBezTo>
                    <a:pt x="7" y="5"/>
                    <a:pt x="7" y="5"/>
                    <a:pt x="7" y="5"/>
                  </a:cubicBezTo>
                  <a:close/>
                  <a:moveTo>
                    <a:pt x="0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7" y="0"/>
                    <a:pt x="19" y="2"/>
                  </a:cubicBezTo>
                  <a:cubicBezTo>
                    <a:pt x="21" y="3"/>
                    <a:pt x="22" y="5"/>
                    <a:pt x="22" y="8"/>
                  </a:cubicBezTo>
                  <a:cubicBezTo>
                    <a:pt x="22" y="13"/>
                    <a:pt x="20" y="16"/>
                    <a:pt x="15" y="17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7" y="17"/>
                    <a:pt x="18" y="17"/>
                    <a:pt x="19" y="19"/>
                  </a:cubicBezTo>
                  <a:cubicBezTo>
                    <a:pt x="19" y="19"/>
                    <a:pt x="20" y="20"/>
                    <a:pt x="20" y="2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2" y="22"/>
                    <a:pt x="11" y="21"/>
                    <a:pt x="11" y="20"/>
                  </a:cubicBezTo>
                  <a:cubicBezTo>
                    <a:pt x="10" y="20"/>
                    <a:pt x="9" y="20"/>
                    <a:pt x="7" y="20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0" y="33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3634" name="Freeform 334"/>
            <p:cNvSpPr>
              <a:spLocks noChangeAspect="1" noEditPoints="1"/>
            </p:cNvSpPr>
            <p:nvPr/>
          </p:nvSpPr>
          <p:spPr bwMode="auto">
            <a:xfrm>
              <a:off x="3832" y="1749"/>
              <a:ext cx="47" cy="57"/>
            </a:xfrm>
            <a:custGeom>
              <a:avLst/>
              <a:gdLst>
                <a:gd name="T0" fmla="*/ 144 w 29"/>
                <a:gd name="T1" fmla="*/ 324 h 35"/>
                <a:gd name="T2" fmla="*/ 254 w 29"/>
                <a:gd name="T3" fmla="*/ 541 h 35"/>
                <a:gd name="T4" fmla="*/ 357 w 29"/>
                <a:gd name="T5" fmla="*/ 324 h 35"/>
                <a:gd name="T6" fmla="*/ 254 w 29"/>
                <a:gd name="T7" fmla="*/ 111 h 35"/>
                <a:gd name="T8" fmla="*/ 144 w 29"/>
                <a:gd name="T9" fmla="*/ 324 h 35"/>
                <a:gd name="T10" fmla="*/ 0 w 29"/>
                <a:gd name="T11" fmla="*/ 324 h 35"/>
                <a:gd name="T12" fmla="*/ 55 w 29"/>
                <a:gd name="T13" fmla="*/ 90 h 35"/>
                <a:gd name="T14" fmla="*/ 254 w 29"/>
                <a:gd name="T15" fmla="*/ 0 h 35"/>
                <a:gd name="T16" fmla="*/ 454 w 29"/>
                <a:gd name="T17" fmla="*/ 90 h 35"/>
                <a:gd name="T18" fmla="*/ 523 w 29"/>
                <a:gd name="T19" fmla="*/ 324 h 35"/>
                <a:gd name="T20" fmla="*/ 454 w 29"/>
                <a:gd name="T21" fmla="*/ 562 h 35"/>
                <a:gd name="T22" fmla="*/ 254 w 29"/>
                <a:gd name="T23" fmla="*/ 653 h 35"/>
                <a:gd name="T24" fmla="*/ 55 w 29"/>
                <a:gd name="T25" fmla="*/ 541 h 35"/>
                <a:gd name="T26" fmla="*/ 0 w 29"/>
                <a:gd name="T27" fmla="*/ 324 h 3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9"/>
                <a:gd name="T43" fmla="*/ 0 h 35"/>
                <a:gd name="T44" fmla="*/ 29 w 29"/>
                <a:gd name="T45" fmla="*/ 35 h 3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9" h="35">
                  <a:moveTo>
                    <a:pt x="8" y="17"/>
                  </a:moveTo>
                  <a:cubicBezTo>
                    <a:pt x="8" y="25"/>
                    <a:pt x="10" y="29"/>
                    <a:pt x="14" y="29"/>
                  </a:cubicBezTo>
                  <a:cubicBezTo>
                    <a:pt x="18" y="29"/>
                    <a:pt x="20" y="25"/>
                    <a:pt x="20" y="17"/>
                  </a:cubicBezTo>
                  <a:cubicBezTo>
                    <a:pt x="20" y="10"/>
                    <a:pt x="18" y="6"/>
                    <a:pt x="14" y="6"/>
                  </a:cubicBezTo>
                  <a:cubicBezTo>
                    <a:pt x="10" y="6"/>
                    <a:pt x="8" y="10"/>
                    <a:pt x="8" y="17"/>
                  </a:cubicBezTo>
                  <a:close/>
                  <a:moveTo>
                    <a:pt x="0" y="17"/>
                  </a:moveTo>
                  <a:cubicBezTo>
                    <a:pt x="0" y="12"/>
                    <a:pt x="1" y="8"/>
                    <a:pt x="3" y="5"/>
                  </a:cubicBezTo>
                  <a:cubicBezTo>
                    <a:pt x="6" y="2"/>
                    <a:pt x="10" y="0"/>
                    <a:pt x="14" y="0"/>
                  </a:cubicBezTo>
                  <a:cubicBezTo>
                    <a:pt x="19" y="0"/>
                    <a:pt x="23" y="2"/>
                    <a:pt x="25" y="5"/>
                  </a:cubicBezTo>
                  <a:cubicBezTo>
                    <a:pt x="27" y="8"/>
                    <a:pt x="29" y="12"/>
                    <a:pt x="29" y="17"/>
                  </a:cubicBezTo>
                  <a:cubicBezTo>
                    <a:pt x="29" y="22"/>
                    <a:pt x="27" y="26"/>
                    <a:pt x="25" y="30"/>
                  </a:cubicBezTo>
                  <a:cubicBezTo>
                    <a:pt x="23" y="33"/>
                    <a:pt x="19" y="35"/>
                    <a:pt x="14" y="35"/>
                  </a:cubicBezTo>
                  <a:cubicBezTo>
                    <a:pt x="10" y="35"/>
                    <a:pt x="6" y="33"/>
                    <a:pt x="3" y="29"/>
                  </a:cubicBezTo>
                  <a:cubicBezTo>
                    <a:pt x="1" y="26"/>
                    <a:pt x="0" y="22"/>
                    <a:pt x="0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3635" name="Freeform 335"/>
            <p:cNvSpPr>
              <a:spLocks noChangeAspect="1"/>
            </p:cNvSpPr>
            <p:nvPr/>
          </p:nvSpPr>
          <p:spPr bwMode="auto">
            <a:xfrm>
              <a:off x="3888" y="1751"/>
              <a:ext cx="39" cy="55"/>
            </a:xfrm>
            <a:custGeom>
              <a:avLst/>
              <a:gdLst>
                <a:gd name="T0" fmla="*/ 0 w 24"/>
                <a:gd name="T1" fmla="*/ 377 h 34"/>
                <a:gd name="T2" fmla="*/ 0 w 24"/>
                <a:gd name="T3" fmla="*/ 0 h 34"/>
                <a:gd name="T4" fmla="*/ 124 w 24"/>
                <a:gd name="T5" fmla="*/ 0 h 34"/>
                <a:gd name="T6" fmla="*/ 124 w 24"/>
                <a:gd name="T7" fmla="*/ 398 h 34"/>
                <a:gd name="T8" fmla="*/ 232 w 24"/>
                <a:gd name="T9" fmla="*/ 500 h 34"/>
                <a:gd name="T10" fmla="*/ 293 w 24"/>
                <a:gd name="T11" fmla="*/ 398 h 34"/>
                <a:gd name="T12" fmla="*/ 293 w 24"/>
                <a:gd name="T13" fmla="*/ 0 h 34"/>
                <a:gd name="T14" fmla="*/ 439 w 24"/>
                <a:gd name="T15" fmla="*/ 0 h 34"/>
                <a:gd name="T16" fmla="*/ 439 w 24"/>
                <a:gd name="T17" fmla="*/ 377 h 34"/>
                <a:gd name="T18" fmla="*/ 383 w 24"/>
                <a:gd name="T19" fmla="*/ 542 h 34"/>
                <a:gd name="T20" fmla="*/ 232 w 24"/>
                <a:gd name="T21" fmla="*/ 610 h 34"/>
                <a:gd name="T22" fmla="*/ 55 w 24"/>
                <a:gd name="T23" fmla="*/ 542 h 34"/>
                <a:gd name="T24" fmla="*/ 0 w 24"/>
                <a:gd name="T25" fmla="*/ 377 h 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"/>
                <a:gd name="T40" fmla="*/ 0 h 34"/>
                <a:gd name="T41" fmla="*/ 24 w 24"/>
                <a:gd name="T42" fmla="*/ 34 h 3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" h="34">
                  <a:moveTo>
                    <a:pt x="0" y="2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6"/>
                    <a:pt x="9" y="28"/>
                    <a:pt x="12" y="28"/>
                  </a:cubicBezTo>
                  <a:cubicBezTo>
                    <a:pt x="15" y="28"/>
                    <a:pt x="16" y="26"/>
                    <a:pt x="16" y="22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5"/>
                    <a:pt x="23" y="28"/>
                    <a:pt x="21" y="30"/>
                  </a:cubicBezTo>
                  <a:cubicBezTo>
                    <a:pt x="19" y="33"/>
                    <a:pt x="16" y="34"/>
                    <a:pt x="12" y="34"/>
                  </a:cubicBezTo>
                  <a:cubicBezTo>
                    <a:pt x="8" y="34"/>
                    <a:pt x="5" y="33"/>
                    <a:pt x="3" y="30"/>
                  </a:cubicBezTo>
                  <a:cubicBezTo>
                    <a:pt x="1" y="28"/>
                    <a:pt x="0" y="25"/>
                    <a:pt x="0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3636" name="Freeform 336"/>
            <p:cNvSpPr>
              <a:spLocks noChangeAspect="1"/>
            </p:cNvSpPr>
            <p:nvPr/>
          </p:nvSpPr>
          <p:spPr bwMode="auto">
            <a:xfrm>
              <a:off x="3933" y="1751"/>
              <a:ext cx="36" cy="53"/>
            </a:xfrm>
            <a:custGeom>
              <a:avLst/>
              <a:gdLst>
                <a:gd name="T0" fmla="*/ 12 w 36"/>
                <a:gd name="T1" fmla="*/ 53 h 53"/>
                <a:gd name="T2" fmla="*/ 12 w 36"/>
                <a:gd name="T3" fmla="*/ 9 h 53"/>
                <a:gd name="T4" fmla="*/ 0 w 36"/>
                <a:gd name="T5" fmla="*/ 9 h 53"/>
                <a:gd name="T6" fmla="*/ 0 w 36"/>
                <a:gd name="T7" fmla="*/ 0 h 53"/>
                <a:gd name="T8" fmla="*/ 36 w 36"/>
                <a:gd name="T9" fmla="*/ 0 h 53"/>
                <a:gd name="T10" fmla="*/ 36 w 36"/>
                <a:gd name="T11" fmla="*/ 9 h 53"/>
                <a:gd name="T12" fmla="*/ 25 w 36"/>
                <a:gd name="T13" fmla="*/ 9 h 53"/>
                <a:gd name="T14" fmla="*/ 25 w 36"/>
                <a:gd name="T15" fmla="*/ 53 h 53"/>
                <a:gd name="T16" fmla="*/ 12 w 36"/>
                <a:gd name="T17" fmla="*/ 53 h 53"/>
                <a:gd name="T18" fmla="*/ 12 w 36"/>
                <a:gd name="T19" fmla="*/ 53 h 5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6"/>
                <a:gd name="T31" fmla="*/ 0 h 53"/>
                <a:gd name="T32" fmla="*/ 36 w 36"/>
                <a:gd name="T33" fmla="*/ 53 h 5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6" h="53">
                  <a:moveTo>
                    <a:pt x="12" y="53"/>
                  </a:moveTo>
                  <a:lnTo>
                    <a:pt x="12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9"/>
                  </a:lnTo>
                  <a:lnTo>
                    <a:pt x="25" y="9"/>
                  </a:lnTo>
                  <a:lnTo>
                    <a:pt x="25" y="53"/>
                  </a:lnTo>
                  <a:lnTo>
                    <a:pt x="12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3637" name="Freeform 337"/>
            <p:cNvSpPr>
              <a:spLocks noChangeAspect="1"/>
            </p:cNvSpPr>
            <p:nvPr/>
          </p:nvSpPr>
          <p:spPr bwMode="auto">
            <a:xfrm>
              <a:off x="3976" y="1751"/>
              <a:ext cx="32" cy="53"/>
            </a:xfrm>
            <a:custGeom>
              <a:avLst/>
              <a:gdLst>
                <a:gd name="T0" fmla="*/ 0 w 32"/>
                <a:gd name="T1" fmla="*/ 53 h 53"/>
                <a:gd name="T2" fmla="*/ 0 w 32"/>
                <a:gd name="T3" fmla="*/ 0 h 53"/>
                <a:gd name="T4" fmla="*/ 32 w 32"/>
                <a:gd name="T5" fmla="*/ 0 h 53"/>
                <a:gd name="T6" fmla="*/ 32 w 32"/>
                <a:gd name="T7" fmla="*/ 9 h 53"/>
                <a:gd name="T8" fmla="*/ 13 w 32"/>
                <a:gd name="T9" fmla="*/ 9 h 53"/>
                <a:gd name="T10" fmla="*/ 13 w 32"/>
                <a:gd name="T11" fmla="*/ 21 h 53"/>
                <a:gd name="T12" fmla="*/ 31 w 32"/>
                <a:gd name="T13" fmla="*/ 21 h 53"/>
                <a:gd name="T14" fmla="*/ 31 w 32"/>
                <a:gd name="T15" fmla="*/ 31 h 53"/>
                <a:gd name="T16" fmla="*/ 13 w 32"/>
                <a:gd name="T17" fmla="*/ 31 h 53"/>
                <a:gd name="T18" fmla="*/ 13 w 32"/>
                <a:gd name="T19" fmla="*/ 44 h 53"/>
                <a:gd name="T20" fmla="*/ 32 w 32"/>
                <a:gd name="T21" fmla="*/ 44 h 53"/>
                <a:gd name="T22" fmla="*/ 32 w 32"/>
                <a:gd name="T23" fmla="*/ 53 h 53"/>
                <a:gd name="T24" fmla="*/ 0 w 32"/>
                <a:gd name="T25" fmla="*/ 53 h 53"/>
                <a:gd name="T26" fmla="*/ 0 w 32"/>
                <a:gd name="T27" fmla="*/ 53 h 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2"/>
                <a:gd name="T43" fmla="*/ 0 h 53"/>
                <a:gd name="T44" fmla="*/ 32 w 32"/>
                <a:gd name="T45" fmla="*/ 53 h 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2" h="53">
                  <a:moveTo>
                    <a:pt x="0" y="53"/>
                  </a:moveTo>
                  <a:lnTo>
                    <a:pt x="0" y="0"/>
                  </a:lnTo>
                  <a:lnTo>
                    <a:pt x="32" y="0"/>
                  </a:lnTo>
                  <a:lnTo>
                    <a:pt x="32" y="9"/>
                  </a:lnTo>
                  <a:lnTo>
                    <a:pt x="13" y="9"/>
                  </a:lnTo>
                  <a:lnTo>
                    <a:pt x="13" y="21"/>
                  </a:lnTo>
                  <a:lnTo>
                    <a:pt x="31" y="21"/>
                  </a:lnTo>
                  <a:lnTo>
                    <a:pt x="31" y="31"/>
                  </a:lnTo>
                  <a:lnTo>
                    <a:pt x="13" y="31"/>
                  </a:lnTo>
                  <a:lnTo>
                    <a:pt x="13" y="44"/>
                  </a:lnTo>
                  <a:lnTo>
                    <a:pt x="32" y="44"/>
                  </a:lnTo>
                  <a:lnTo>
                    <a:pt x="32" y="5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3638" name="Freeform 338"/>
            <p:cNvSpPr>
              <a:spLocks noChangeAspect="1" noEditPoints="1"/>
            </p:cNvSpPr>
            <p:nvPr/>
          </p:nvSpPr>
          <p:spPr bwMode="auto">
            <a:xfrm>
              <a:off x="4017" y="1751"/>
              <a:ext cx="39" cy="53"/>
            </a:xfrm>
            <a:custGeom>
              <a:avLst/>
              <a:gdLst>
                <a:gd name="T0" fmla="*/ 145 w 24"/>
                <a:gd name="T1" fmla="*/ 88 h 33"/>
                <a:gd name="T2" fmla="*/ 145 w 24"/>
                <a:gd name="T3" fmla="*/ 233 h 33"/>
                <a:gd name="T4" fmla="*/ 180 w 24"/>
                <a:gd name="T5" fmla="*/ 233 h 33"/>
                <a:gd name="T6" fmla="*/ 236 w 24"/>
                <a:gd name="T7" fmla="*/ 226 h 33"/>
                <a:gd name="T8" fmla="*/ 270 w 24"/>
                <a:gd name="T9" fmla="*/ 173 h 33"/>
                <a:gd name="T10" fmla="*/ 180 w 24"/>
                <a:gd name="T11" fmla="*/ 88 h 33"/>
                <a:gd name="T12" fmla="*/ 145 w 24"/>
                <a:gd name="T13" fmla="*/ 88 h 33"/>
                <a:gd name="T14" fmla="*/ 0 w 24"/>
                <a:gd name="T15" fmla="*/ 567 h 33"/>
                <a:gd name="T16" fmla="*/ 0 w 24"/>
                <a:gd name="T17" fmla="*/ 0 h 33"/>
                <a:gd name="T18" fmla="*/ 232 w 24"/>
                <a:gd name="T19" fmla="*/ 0 h 33"/>
                <a:gd name="T20" fmla="*/ 377 w 24"/>
                <a:gd name="T21" fmla="*/ 34 h 33"/>
                <a:gd name="T22" fmla="*/ 418 w 24"/>
                <a:gd name="T23" fmla="*/ 141 h 33"/>
                <a:gd name="T24" fmla="*/ 293 w 24"/>
                <a:gd name="T25" fmla="*/ 286 h 33"/>
                <a:gd name="T26" fmla="*/ 293 w 24"/>
                <a:gd name="T27" fmla="*/ 286 h 33"/>
                <a:gd name="T28" fmla="*/ 349 w 24"/>
                <a:gd name="T29" fmla="*/ 331 h 33"/>
                <a:gd name="T30" fmla="*/ 383 w 24"/>
                <a:gd name="T31" fmla="*/ 374 h 33"/>
                <a:gd name="T32" fmla="*/ 439 w 24"/>
                <a:gd name="T33" fmla="*/ 567 h 33"/>
                <a:gd name="T34" fmla="*/ 293 w 24"/>
                <a:gd name="T35" fmla="*/ 567 h 33"/>
                <a:gd name="T36" fmla="*/ 236 w 24"/>
                <a:gd name="T37" fmla="*/ 418 h 33"/>
                <a:gd name="T38" fmla="*/ 201 w 24"/>
                <a:gd name="T39" fmla="*/ 340 h 33"/>
                <a:gd name="T40" fmla="*/ 145 w 24"/>
                <a:gd name="T41" fmla="*/ 340 h 33"/>
                <a:gd name="T42" fmla="*/ 145 w 24"/>
                <a:gd name="T43" fmla="*/ 567 h 33"/>
                <a:gd name="T44" fmla="*/ 0 w 24"/>
                <a:gd name="T45" fmla="*/ 567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"/>
                <a:gd name="T70" fmla="*/ 0 h 33"/>
                <a:gd name="T71" fmla="*/ 24 w 24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" h="33">
                  <a:moveTo>
                    <a:pt x="8" y="5"/>
                  </a:moveTo>
                  <a:cubicBezTo>
                    <a:pt x="8" y="14"/>
                    <a:pt x="8" y="14"/>
                    <a:pt x="8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3" y="14"/>
                    <a:pt x="13" y="13"/>
                  </a:cubicBezTo>
                  <a:cubicBezTo>
                    <a:pt x="14" y="12"/>
                    <a:pt x="15" y="11"/>
                    <a:pt x="15" y="10"/>
                  </a:cubicBezTo>
                  <a:cubicBezTo>
                    <a:pt x="15" y="7"/>
                    <a:pt x="13" y="5"/>
                    <a:pt x="10" y="5"/>
                  </a:cubicBezTo>
                  <a:cubicBezTo>
                    <a:pt x="8" y="5"/>
                    <a:pt x="8" y="5"/>
                    <a:pt x="8" y="5"/>
                  </a:cubicBezTo>
                  <a:close/>
                  <a:moveTo>
                    <a:pt x="0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8" y="0"/>
                    <a:pt x="20" y="2"/>
                  </a:cubicBezTo>
                  <a:cubicBezTo>
                    <a:pt x="22" y="3"/>
                    <a:pt x="23" y="5"/>
                    <a:pt x="23" y="8"/>
                  </a:cubicBezTo>
                  <a:cubicBezTo>
                    <a:pt x="23" y="13"/>
                    <a:pt x="20" y="16"/>
                    <a:pt x="16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7" y="17"/>
                    <a:pt x="18" y="17"/>
                    <a:pt x="19" y="19"/>
                  </a:cubicBezTo>
                  <a:cubicBezTo>
                    <a:pt x="20" y="19"/>
                    <a:pt x="20" y="20"/>
                    <a:pt x="21" y="2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2"/>
                    <a:pt x="12" y="21"/>
                    <a:pt x="11" y="20"/>
                  </a:cubicBezTo>
                  <a:cubicBezTo>
                    <a:pt x="11" y="20"/>
                    <a:pt x="10" y="20"/>
                    <a:pt x="8" y="20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0" y="33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3639" name="Freeform 339"/>
            <p:cNvSpPr>
              <a:spLocks noChangeAspect="1"/>
            </p:cNvSpPr>
            <p:nvPr/>
          </p:nvSpPr>
          <p:spPr bwMode="auto">
            <a:xfrm>
              <a:off x="3884" y="1409"/>
              <a:ext cx="265" cy="98"/>
            </a:xfrm>
            <a:custGeom>
              <a:avLst/>
              <a:gdLst>
                <a:gd name="T0" fmla="*/ 573 w 162"/>
                <a:gd name="T1" fmla="*/ 1011 h 60"/>
                <a:gd name="T2" fmla="*/ 551 w 162"/>
                <a:gd name="T3" fmla="*/ 990 h 60"/>
                <a:gd name="T4" fmla="*/ 0 w 162"/>
                <a:gd name="T5" fmla="*/ 662 h 60"/>
                <a:gd name="T6" fmla="*/ 425 w 162"/>
                <a:gd name="T7" fmla="*/ 418 h 60"/>
                <a:gd name="T8" fmla="*/ 993 w 162"/>
                <a:gd name="T9" fmla="*/ 755 h 60"/>
                <a:gd name="T10" fmla="*/ 1418 w 162"/>
                <a:gd name="T11" fmla="*/ 720 h 60"/>
                <a:gd name="T12" fmla="*/ 2141 w 162"/>
                <a:gd name="T13" fmla="*/ 302 h 60"/>
                <a:gd name="T14" fmla="*/ 1348 w 162"/>
                <a:gd name="T15" fmla="*/ 302 h 60"/>
                <a:gd name="T16" fmla="*/ 1348 w 162"/>
                <a:gd name="T17" fmla="*/ 0 h 60"/>
                <a:gd name="T18" fmla="*/ 3098 w 162"/>
                <a:gd name="T19" fmla="*/ 0 h 60"/>
                <a:gd name="T20" fmla="*/ 3098 w 162"/>
                <a:gd name="T21" fmla="*/ 1011 h 60"/>
                <a:gd name="T22" fmla="*/ 2589 w 162"/>
                <a:gd name="T23" fmla="*/ 1011 h 60"/>
                <a:gd name="T24" fmla="*/ 2567 w 162"/>
                <a:gd name="T25" fmla="*/ 549 h 60"/>
                <a:gd name="T26" fmla="*/ 1860 w 162"/>
                <a:gd name="T27" fmla="*/ 969 h 60"/>
                <a:gd name="T28" fmla="*/ 1148 w 162"/>
                <a:gd name="T29" fmla="*/ 1137 h 60"/>
                <a:gd name="T30" fmla="*/ 573 w 162"/>
                <a:gd name="T31" fmla="*/ 1011 h 60"/>
                <a:gd name="T32" fmla="*/ 573 w 162"/>
                <a:gd name="T33" fmla="*/ 1011 h 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2"/>
                <a:gd name="T52" fmla="*/ 0 h 60"/>
                <a:gd name="T53" fmla="*/ 162 w 162"/>
                <a:gd name="T54" fmla="*/ 60 h 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2" h="60">
                  <a:moveTo>
                    <a:pt x="30" y="53"/>
                  </a:moveTo>
                  <a:cubicBezTo>
                    <a:pt x="30" y="53"/>
                    <a:pt x="29" y="52"/>
                    <a:pt x="29" y="52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58" y="43"/>
                    <a:pt x="66" y="42"/>
                    <a:pt x="74" y="38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53"/>
                    <a:pt x="162" y="53"/>
                    <a:pt x="162" y="53"/>
                  </a:cubicBezTo>
                  <a:cubicBezTo>
                    <a:pt x="135" y="53"/>
                    <a:pt x="135" y="53"/>
                    <a:pt x="135" y="53"/>
                  </a:cubicBezTo>
                  <a:cubicBezTo>
                    <a:pt x="134" y="29"/>
                    <a:pt x="134" y="29"/>
                    <a:pt x="134" y="2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83" y="59"/>
                    <a:pt x="69" y="60"/>
                    <a:pt x="60" y="60"/>
                  </a:cubicBezTo>
                  <a:cubicBezTo>
                    <a:pt x="44" y="60"/>
                    <a:pt x="33" y="54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3640" name="Freeform 340"/>
            <p:cNvSpPr>
              <a:spLocks noChangeAspect="1"/>
            </p:cNvSpPr>
            <p:nvPr/>
          </p:nvSpPr>
          <p:spPr bwMode="auto">
            <a:xfrm>
              <a:off x="3703" y="1406"/>
              <a:ext cx="171" cy="152"/>
            </a:xfrm>
            <a:custGeom>
              <a:avLst/>
              <a:gdLst>
                <a:gd name="T0" fmla="*/ 730 w 105"/>
                <a:gd name="T1" fmla="*/ 1528 h 93"/>
                <a:gd name="T2" fmla="*/ 1278 w 105"/>
                <a:gd name="T3" fmla="*/ 1200 h 93"/>
                <a:gd name="T4" fmla="*/ 1223 w 105"/>
                <a:gd name="T5" fmla="*/ 956 h 93"/>
                <a:gd name="T6" fmla="*/ 528 w 105"/>
                <a:gd name="T7" fmla="*/ 551 h 93"/>
                <a:gd name="T8" fmla="*/ 528 w 105"/>
                <a:gd name="T9" fmla="*/ 1012 h 93"/>
                <a:gd name="T10" fmla="*/ 0 w 105"/>
                <a:gd name="T11" fmla="*/ 1012 h 93"/>
                <a:gd name="T12" fmla="*/ 0 w 105"/>
                <a:gd name="T13" fmla="*/ 0 h 93"/>
                <a:gd name="T14" fmla="*/ 1717 w 105"/>
                <a:gd name="T15" fmla="*/ 0 h 93"/>
                <a:gd name="T16" fmla="*/ 1717 w 105"/>
                <a:gd name="T17" fmla="*/ 294 h 93"/>
                <a:gd name="T18" fmla="*/ 928 w 105"/>
                <a:gd name="T19" fmla="*/ 294 h 93"/>
                <a:gd name="T20" fmla="*/ 1637 w 105"/>
                <a:gd name="T21" fmla="*/ 700 h 93"/>
                <a:gd name="T22" fmla="*/ 1958 w 105"/>
                <a:gd name="T23" fmla="*/ 1106 h 93"/>
                <a:gd name="T24" fmla="*/ 1692 w 105"/>
                <a:gd name="T25" fmla="*/ 1450 h 93"/>
                <a:gd name="T26" fmla="*/ 1153 w 105"/>
                <a:gd name="T27" fmla="*/ 1768 h 93"/>
                <a:gd name="T28" fmla="*/ 730 w 105"/>
                <a:gd name="T29" fmla="*/ 1528 h 93"/>
                <a:gd name="T30" fmla="*/ 730 w 105"/>
                <a:gd name="T31" fmla="*/ 1528 h 9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3"/>
                <a:gd name="T50" fmla="*/ 105 w 105"/>
                <a:gd name="T51" fmla="*/ 93 h 9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3">
                  <a:moveTo>
                    <a:pt x="39" y="80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75" y="60"/>
                    <a:pt x="74" y="55"/>
                    <a:pt x="66" y="50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2" y="15"/>
                    <a:pt x="92" y="15"/>
                    <a:pt x="92" y="15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88" y="37"/>
                    <a:pt x="88" y="37"/>
                    <a:pt x="88" y="37"/>
                  </a:cubicBezTo>
                  <a:cubicBezTo>
                    <a:pt x="102" y="45"/>
                    <a:pt x="105" y="53"/>
                    <a:pt x="105" y="58"/>
                  </a:cubicBezTo>
                  <a:cubicBezTo>
                    <a:pt x="104" y="68"/>
                    <a:pt x="94" y="75"/>
                    <a:pt x="91" y="76"/>
                  </a:cubicBezTo>
                  <a:cubicBezTo>
                    <a:pt x="62" y="93"/>
                    <a:pt x="62" y="93"/>
                    <a:pt x="62" y="93"/>
                  </a:cubicBezTo>
                  <a:cubicBezTo>
                    <a:pt x="39" y="80"/>
                    <a:pt x="39" y="80"/>
                    <a:pt x="39" y="80"/>
                  </a:cubicBezTo>
                  <a:cubicBezTo>
                    <a:pt x="39" y="80"/>
                    <a:pt x="39" y="80"/>
                    <a:pt x="39" y="80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3641" name="Freeform 341"/>
            <p:cNvSpPr>
              <a:spLocks noChangeAspect="1"/>
            </p:cNvSpPr>
            <p:nvPr/>
          </p:nvSpPr>
          <p:spPr bwMode="auto">
            <a:xfrm>
              <a:off x="3698" y="1564"/>
              <a:ext cx="265" cy="98"/>
            </a:xfrm>
            <a:custGeom>
              <a:avLst/>
              <a:gdLst>
                <a:gd name="T0" fmla="*/ 2526 w 162"/>
                <a:gd name="T1" fmla="*/ 149 h 60"/>
                <a:gd name="T2" fmla="*/ 3098 w 162"/>
                <a:gd name="T3" fmla="*/ 475 h 60"/>
                <a:gd name="T4" fmla="*/ 2657 w 162"/>
                <a:gd name="T5" fmla="*/ 720 h 60"/>
                <a:gd name="T6" fmla="*/ 2084 w 162"/>
                <a:gd name="T7" fmla="*/ 397 h 60"/>
                <a:gd name="T8" fmla="*/ 1688 w 162"/>
                <a:gd name="T9" fmla="*/ 441 h 60"/>
                <a:gd name="T10" fmla="*/ 959 w 162"/>
                <a:gd name="T11" fmla="*/ 862 h 60"/>
                <a:gd name="T12" fmla="*/ 1755 w 162"/>
                <a:gd name="T13" fmla="*/ 862 h 60"/>
                <a:gd name="T14" fmla="*/ 1755 w 162"/>
                <a:gd name="T15" fmla="*/ 1137 h 60"/>
                <a:gd name="T16" fmla="*/ 0 w 162"/>
                <a:gd name="T17" fmla="*/ 1137 h 60"/>
                <a:gd name="T18" fmla="*/ 0 w 162"/>
                <a:gd name="T19" fmla="*/ 126 h 60"/>
                <a:gd name="T20" fmla="*/ 517 w 162"/>
                <a:gd name="T21" fmla="*/ 126 h 60"/>
                <a:gd name="T22" fmla="*/ 517 w 162"/>
                <a:gd name="T23" fmla="*/ 593 h 60"/>
                <a:gd name="T24" fmla="*/ 1238 w 162"/>
                <a:gd name="T25" fmla="*/ 185 h 60"/>
                <a:gd name="T26" fmla="*/ 1935 w 162"/>
                <a:gd name="T27" fmla="*/ 0 h 60"/>
                <a:gd name="T28" fmla="*/ 2526 w 162"/>
                <a:gd name="T29" fmla="*/ 149 h 60"/>
                <a:gd name="T30" fmla="*/ 2526 w 162"/>
                <a:gd name="T31" fmla="*/ 149 h 6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2"/>
                <a:gd name="T49" fmla="*/ 0 h 60"/>
                <a:gd name="T50" fmla="*/ 162 w 162"/>
                <a:gd name="T51" fmla="*/ 60 h 6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2" h="60">
                  <a:moveTo>
                    <a:pt x="132" y="8"/>
                  </a:moveTo>
                  <a:cubicBezTo>
                    <a:pt x="162" y="25"/>
                    <a:pt x="162" y="25"/>
                    <a:pt x="162" y="25"/>
                  </a:cubicBezTo>
                  <a:cubicBezTo>
                    <a:pt x="139" y="38"/>
                    <a:pt x="139" y="38"/>
                    <a:pt x="139" y="38"/>
                  </a:cubicBezTo>
                  <a:cubicBezTo>
                    <a:pt x="109" y="21"/>
                    <a:pt x="109" y="21"/>
                    <a:pt x="109" y="21"/>
                  </a:cubicBezTo>
                  <a:cubicBezTo>
                    <a:pt x="103" y="17"/>
                    <a:pt x="96" y="18"/>
                    <a:pt x="88" y="23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60"/>
                    <a:pt x="92" y="60"/>
                    <a:pt x="92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9" y="2"/>
                    <a:pt x="92" y="0"/>
                    <a:pt x="101" y="0"/>
                  </a:cubicBezTo>
                  <a:cubicBezTo>
                    <a:pt x="118" y="0"/>
                    <a:pt x="129" y="6"/>
                    <a:pt x="132" y="8"/>
                  </a:cubicBezTo>
                  <a:cubicBezTo>
                    <a:pt x="132" y="8"/>
                    <a:pt x="132" y="8"/>
                    <a:pt x="132" y="8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3642" name="Freeform 342"/>
            <p:cNvSpPr>
              <a:spLocks noChangeAspect="1"/>
            </p:cNvSpPr>
            <p:nvPr/>
          </p:nvSpPr>
          <p:spPr bwMode="auto">
            <a:xfrm>
              <a:off x="3972" y="1514"/>
              <a:ext cx="170" cy="153"/>
            </a:xfrm>
            <a:custGeom>
              <a:avLst/>
              <a:gdLst>
                <a:gd name="T0" fmla="*/ 1983 w 104"/>
                <a:gd name="T1" fmla="*/ 747 h 94"/>
                <a:gd name="T2" fmla="*/ 1983 w 104"/>
                <a:gd name="T3" fmla="*/ 1746 h 94"/>
                <a:gd name="T4" fmla="*/ 245 w 104"/>
                <a:gd name="T5" fmla="*/ 1746 h 94"/>
                <a:gd name="T6" fmla="*/ 235 w 104"/>
                <a:gd name="T7" fmla="*/ 1455 h 94"/>
                <a:gd name="T8" fmla="*/ 1027 w 104"/>
                <a:gd name="T9" fmla="*/ 1455 h 94"/>
                <a:gd name="T10" fmla="*/ 304 w 104"/>
                <a:gd name="T11" fmla="*/ 1038 h 94"/>
                <a:gd name="T12" fmla="*/ 0 w 104"/>
                <a:gd name="T13" fmla="*/ 651 h 94"/>
                <a:gd name="T14" fmla="*/ 245 w 104"/>
                <a:gd name="T15" fmla="*/ 324 h 94"/>
                <a:gd name="T16" fmla="*/ 812 w 104"/>
                <a:gd name="T17" fmla="*/ 0 h 94"/>
                <a:gd name="T18" fmla="*/ 1237 w 104"/>
                <a:gd name="T19" fmla="*/ 238 h 94"/>
                <a:gd name="T20" fmla="*/ 687 w 104"/>
                <a:gd name="T21" fmla="*/ 562 h 94"/>
                <a:gd name="T22" fmla="*/ 750 w 104"/>
                <a:gd name="T23" fmla="*/ 802 h 94"/>
                <a:gd name="T24" fmla="*/ 1473 w 104"/>
                <a:gd name="T25" fmla="*/ 1216 h 94"/>
                <a:gd name="T26" fmla="*/ 1473 w 104"/>
                <a:gd name="T27" fmla="*/ 747 h 94"/>
                <a:gd name="T28" fmla="*/ 1983 w 104"/>
                <a:gd name="T29" fmla="*/ 747 h 94"/>
                <a:gd name="T30" fmla="*/ 1983 w 104"/>
                <a:gd name="T31" fmla="*/ 747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"/>
                <a:gd name="T49" fmla="*/ 0 h 94"/>
                <a:gd name="T50" fmla="*/ 104 w 104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" h="94">
                  <a:moveTo>
                    <a:pt x="104" y="40"/>
                  </a:moveTo>
                  <a:cubicBezTo>
                    <a:pt x="104" y="94"/>
                    <a:pt x="104" y="94"/>
                    <a:pt x="104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2" y="78"/>
                    <a:pt x="12" y="78"/>
                    <a:pt x="12" y="78"/>
                  </a:cubicBezTo>
                  <a:cubicBezTo>
                    <a:pt x="54" y="78"/>
                    <a:pt x="54" y="78"/>
                    <a:pt x="54" y="78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3" y="48"/>
                    <a:pt x="0" y="40"/>
                    <a:pt x="0" y="35"/>
                  </a:cubicBezTo>
                  <a:cubicBezTo>
                    <a:pt x="0" y="25"/>
                    <a:pt x="11" y="18"/>
                    <a:pt x="13" y="1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0" y="34"/>
                    <a:pt x="31" y="38"/>
                    <a:pt x="39" y="43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104" y="40"/>
                    <a:pt x="104" y="40"/>
                    <a:pt x="104" y="40"/>
                  </a:cubicBezTo>
                  <a:cubicBezTo>
                    <a:pt x="104" y="40"/>
                    <a:pt x="104" y="40"/>
                    <a:pt x="104" y="40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3643" name="Freeform 343"/>
            <p:cNvSpPr>
              <a:spLocks noChangeAspect="1"/>
            </p:cNvSpPr>
            <p:nvPr/>
          </p:nvSpPr>
          <p:spPr bwMode="auto">
            <a:xfrm>
              <a:off x="3878" y="1402"/>
              <a:ext cx="264" cy="100"/>
            </a:xfrm>
            <a:custGeom>
              <a:avLst/>
              <a:gdLst>
                <a:gd name="T0" fmla="*/ 562 w 162"/>
                <a:gd name="T1" fmla="*/ 1033 h 61"/>
                <a:gd name="T2" fmla="*/ 562 w 162"/>
                <a:gd name="T3" fmla="*/ 1033 h 61"/>
                <a:gd name="T4" fmla="*/ 0 w 162"/>
                <a:gd name="T5" fmla="*/ 702 h 61"/>
                <a:gd name="T6" fmla="*/ 425 w 162"/>
                <a:gd name="T7" fmla="*/ 449 h 61"/>
                <a:gd name="T8" fmla="*/ 988 w 162"/>
                <a:gd name="T9" fmla="*/ 779 h 61"/>
                <a:gd name="T10" fmla="*/ 1388 w 162"/>
                <a:gd name="T11" fmla="*/ 736 h 61"/>
                <a:gd name="T12" fmla="*/ 2104 w 162"/>
                <a:gd name="T13" fmla="*/ 310 h 61"/>
                <a:gd name="T14" fmla="*/ 1312 w 162"/>
                <a:gd name="T15" fmla="*/ 310 h 61"/>
                <a:gd name="T16" fmla="*/ 1312 w 162"/>
                <a:gd name="T17" fmla="*/ 0 h 61"/>
                <a:gd name="T18" fmla="*/ 3033 w 162"/>
                <a:gd name="T19" fmla="*/ 0 h 61"/>
                <a:gd name="T20" fmla="*/ 3033 w 162"/>
                <a:gd name="T21" fmla="*/ 1054 h 61"/>
                <a:gd name="T22" fmla="*/ 2531 w 162"/>
                <a:gd name="T23" fmla="*/ 1054 h 61"/>
                <a:gd name="T24" fmla="*/ 2531 w 162"/>
                <a:gd name="T25" fmla="*/ 572 h 61"/>
                <a:gd name="T26" fmla="*/ 1814 w 162"/>
                <a:gd name="T27" fmla="*/ 995 h 61"/>
                <a:gd name="T28" fmla="*/ 1134 w 162"/>
                <a:gd name="T29" fmla="*/ 1185 h 61"/>
                <a:gd name="T30" fmla="*/ 562 w 162"/>
                <a:gd name="T31" fmla="*/ 1033 h 61"/>
                <a:gd name="T32" fmla="*/ 562 w 162"/>
                <a:gd name="T33" fmla="*/ 1033 h 6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2"/>
                <a:gd name="T52" fmla="*/ 0 h 61"/>
                <a:gd name="T53" fmla="*/ 162 w 162"/>
                <a:gd name="T54" fmla="*/ 61 h 6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2" h="61">
                  <a:moveTo>
                    <a:pt x="30" y="53"/>
                  </a:moveTo>
                  <a:cubicBezTo>
                    <a:pt x="30" y="53"/>
                    <a:pt x="30" y="53"/>
                    <a:pt x="30" y="53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53" y="40"/>
                    <a:pt x="53" y="40"/>
                    <a:pt x="53" y="40"/>
                  </a:cubicBezTo>
                  <a:cubicBezTo>
                    <a:pt x="59" y="43"/>
                    <a:pt x="66" y="43"/>
                    <a:pt x="74" y="38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54"/>
                    <a:pt x="162" y="54"/>
                    <a:pt x="162" y="54"/>
                  </a:cubicBezTo>
                  <a:cubicBezTo>
                    <a:pt x="135" y="54"/>
                    <a:pt x="135" y="54"/>
                    <a:pt x="135" y="54"/>
                  </a:cubicBezTo>
                  <a:cubicBezTo>
                    <a:pt x="135" y="29"/>
                    <a:pt x="135" y="29"/>
                    <a:pt x="135" y="2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83" y="59"/>
                    <a:pt x="70" y="61"/>
                    <a:pt x="61" y="61"/>
                  </a:cubicBezTo>
                  <a:cubicBezTo>
                    <a:pt x="44" y="60"/>
                    <a:pt x="33" y="55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3644" name="Freeform 344"/>
            <p:cNvSpPr>
              <a:spLocks noChangeAspect="1"/>
            </p:cNvSpPr>
            <p:nvPr/>
          </p:nvSpPr>
          <p:spPr bwMode="auto">
            <a:xfrm>
              <a:off x="3696" y="1399"/>
              <a:ext cx="172" cy="154"/>
            </a:xfrm>
            <a:custGeom>
              <a:avLst/>
              <a:gdLst>
                <a:gd name="T0" fmla="*/ 778 w 105"/>
                <a:gd name="T1" fmla="*/ 1569 h 94"/>
                <a:gd name="T2" fmla="*/ 1330 w 105"/>
                <a:gd name="T3" fmla="*/ 1219 h 94"/>
                <a:gd name="T4" fmla="*/ 1274 w 105"/>
                <a:gd name="T5" fmla="*/ 993 h 94"/>
                <a:gd name="T6" fmla="*/ 539 w 105"/>
                <a:gd name="T7" fmla="*/ 567 h 94"/>
                <a:gd name="T8" fmla="*/ 539 w 105"/>
                <a:gd name="T9" fmla="*/ 1027 h 94"/>
                <a:gd name="T10" fmla="*/ 21 w 105"/>
                <a:gd name="T11" fmla="*/ 1027 h 94"/>
                <a:gd name="T12" fmla="*/ 0 w 105"/>
                <a:gd name="T13" fmla="*/ 0 h 94"/>
                <a:gd name="T14" fmla="*/ 1779 w 105"/>
                <a:gd name="T15" fmla="*/ 0 h 94"/>
                <a:gd name="T16" fmla="*/ 1792 w 105"/>
                <a:gd name="T17" fmla="*/ 308 h 94"/>
                <a:gd name="T18" fmla="*/ 993 w 105"/>
                <a:gd name="T19" fmla="*/ 308 h 94"/>
                <a:gd name="T20" fmla="*/ 1723 w 105"/>
                <a:gd name="T21" fmla="*/ 736 h 94"/>
                <a:gd name="T22" fmla="*/ 2031 w 105"/>
                <a:gd name="T23" fmla="*/ 1144 h 94"/>
                <a:gd name="T24" fmla="*/ 1779 w 105"/>
                <a:gd name="T25" fmla="*/ 1481 h 94"/>
                <a:gd name="T26" fmla="*/ 1206 w 105"/>
                <a:gd name="T27" fmla="*/ 1817 h 94"/>
                <a:gd name="T28" fmla="*/ 778 w 105"/>
                <a:gd name="T29" fmla="*/ 1569 h 94"/>
                <a:gd name="T30" fmla="*/ 778 w 105"/>
                <a:gd name="T31" fmla="*/ 1569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4"/>
                <a:gd name="T50" fmla="*/ 105 w 105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4">
                  <a:moveTo>
                    <a:pt x="40" y="81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75" y="60"/>
                    <a:pt x="74" y="56"/>
                    <a:pt x="66" y="51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3" y="16"/>
                    <a:pt x="93" y="16"/>
                    <a:pt x="93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89" y="38"/>
                    <a:pt x="89" y="38"/>
                    <a:pt x="89" y="38"/>
                  </a:cubicBezTo>
                  <a:cubicBezTo>
                    <a:pt x="102" y="46"/>
                    <a:pt x="105" y="54"/>
                    <a:pt x="105" y="59"/>
                  </a:cubicBezTo>
                  <a:cubicBezTo>
                    <a:pt x="105" y="69"/>
                    <a:pt x="94" y="75"/>
                    <a:pt x="92" y="77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40" y="81"/>
                    <a:pt x="40" y="81"/>
                    <a:pt x="40" y="81"/>
                  </a:cubicBezTo>
                  <a:cubicBezTo>
                    <a:pt x="40" y="81"/>
                    <a:pt x="40" y="81"/>
                    <a:pt x="40" y="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3645" name="Freeform 345"/>
            <p:cNvSpPr>
              <a:spLocks noChangeAspect="1"/>
            </p:cNvSpPr>
            <p:nvPr/>
          </p:nvSpPr>
          <p:spPr bwMode="auto">
            <a:xfrm>
              <a:off x="3692" y="1558"/>
              <a:ext cx="264" cy="99"/>
            </a:xfrm>
            <a:custGeom>
              <a:avLst/>
              <a:gdLst>
                <a:gd name="T0" fmla="*/ 2467 w 162"/>
                <a:gd name="T1" fmla="*/ 144 h 61"/>
                <a:gd name="T2" fmla="*/ 3033 w 162"/>
                <a:gd name="T3" fmla="*/ 466 h 61"/>
                <a:gd name="T4" fmla="*/ 2624 w 162"/>
                <a:gd name="T5" fmla="*/ 701 h 61"/>
                <a:gd name="T6" fmla="*/ 2061 w 162"/>
                <a:gd name="T7" fmla="*/ 380 h 61"/>
                <a:gd name="T8" fmla="*/ 1644 w 162"/>
                <a:gd name="T9" fmla="*/ 414 h 61"/>
                <a:gd name="T10" fmla="*/ 929 w 162"/>
                <a:gd name="T11" fmla="*/ 821 h 61"/>
                <a:gd name="T12" fmla="*/ 1724 w 162"/>
                <a:gd name="T13" fmla="*/ 821 h 61"/>
                <a:gd name="T14" fmla="*/ 1724 w 162"/>
                <a:gd name="T15" fmla="*/ 1117 h 61"/>
                <a:gd name="T16" fmla="*/ 0 w 162"/>
                <a:gd name="T17" fmla="*/ 1117 h 61"/>
                <a:gd name="T18" fmla="*/ 0 w 162"/>
                <a:gd name="T19" fmla="*/ 123 h 61"/>
                <a:gd name="T20" fmla="*/ 507 w 162"/>
                <a:gd name="T21" fmla="*/ 123 h 61"/>
                <a:gd name="T22" fmla="*/ 528 w 162"/>
                <a:gd name="T23" fmla="*/ 583 h 61"/>
                <a:gd name="T24" fmla="*/ 1222 w 162"/>
                <a:gd name="T25" fmla="*/ 179 h 61"/>
                <a:gd name="T26" fmla="*/ 1897 w 162"/>
                <a:gd name="T27" fmla="*/ 0 h 61"/>
                <a:gd name="T28" fmla="*/ 2467 w 162"/>
                <a:gd name="T29" fmla="*/ 144 h 61"/>
                <a:gd name="T30" fmla="*/ 2467 w 162"/>
                <a:gd name="T31" fmla="*/ 144 h 6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2"/>
                <a:gd name="T49" fmla="*/ 0 h 61"/>
                <a:gd name="T50" fmla="*/ 162 w 162"/>
                <a:gd name="T51" fmla="*/ 61 h 6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2" h="61">
                  <a:moveTo>
                    <a:pt x="132" y="8"/>
                  </a:moveTo>
                  <a:cubicBezTo>
                    <a:pt x="162" y="25"/>
                    <a:pt x="162" y="25"/>
                    <a:pt x="162" y="25"/>
                  </a:cubicBezTo>
                  <a:cubicBezTo>
                    <a:pt x="140" y="38"/>
                    <a:pt x="140" y="38"/>
                    <a:pt x="140" y="38"/>
                  </a:cubicBezTo>
                  <a:cubicBezTo>
                    <a:pt x="110" y="21"/>
                    <a:pt x="110" y="21"/>
                    <a:pt x="110" y="21"/>
                  </a:cubicBezTo>
                  <a:cubicBezTo>
                    <a:pt x="104" y="18"/>
                    <a:pt x="96" y="18"/>
                    <a:pt x="88" y="23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61"/>
                    <a:pt x="92" y="61"/>
                    <a:pt x="92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9" y="2"/>
                    <a:pt x="93" y="0"/>
                    <a:pt x="101" y="0"/>
                  </a:cubicBezTo>
                  <a:cubicBezTo>
                    <a:pt x="118" y="1"/>
                    <a:pt x="130" y="7"/>
                    <a:pt x="132" y="8"/>
                  </a:cubicBezTo>
                  <a:cubicBezTo>
                    <a:pt x="132" y="8"/>
                    <a:pt x="132" y="8"/>
                    <a:pt x="132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3646" name="Freeform 346"/>
            <p:cNvSpPr>
              <a:spLocks noChangeAspect="1"/>
            </p:cNvSpPr>
            <p:nvPr/>
          </p:nvSpPr>
          <p:spPr bwMode="auto">
            <a:xfrm>
              <a:off x="3966" y="1507"/>
              <a:ext cx="171" cy="154"/>
            </a:xfrm>
            <a:custGeom>
              <a:avLst/>
              <a:gdLst>
                <a:gd name="T0" fmla="*/ 1958 w 105"/>
                <a:gd name="T1" fmla="*/ 791 h 94"/>
                <a:gd name="T2" fmla="*/ 1958 w 105"/>
                <a:gd name="T3" fmla="*/ 1817 h 94"/>
                <a:gd name="T4" fmla="*/ 239 w 105"/>
                <a:gd name="T5" fmla="*/ 1817 h 94"/>
                <a:gd name="T6" fmla="*/ 239 w 105"/>
                <a:gd name="T7" fmla="*/ 1514 h 94"/>
                <a:gd name="T8" fmla="*/ 1033 w 105"/>
                <a:gd name="T9" fmla="*/ 1514 h 94"/>
                <a:gd name="T10" fmla="*/ 324 w 105"/>
                <a:gd name="T11" fmla="*/ 1088 h 94"/>
                <a:gd name="T12" fmla="*/ 0 w 105"/>
                <a:gd name="T13" fmla="*/ 668 h 94"/>
                <a:gd name="T14" fmla="*/ 261 w 105"/>
                <a:gd name="T15" fmla="*/ 331 h 94"/>
                <a:gd name="T16" fmla="*/ 803 w 105"/>
                <a:gd name="T17" fmla="*/ 0 h 94"/>
                <a:gd name="T18" fmla="*/ 1223 w 105"/>
                <a:gd name="T19" fmla="*/ 247 h 94"/>
                <a:gd name="T20" fmla="*/ 674 w 105"/>
                <a:gd name="T21" fmla="*/ 606 h 94"/>
                <a:gd name="T22" fmla="*/ 730 w 105"/>
                <a:gd name="T23" fmla="*/ 827 h 94"/>
                <a:gd name="T24" fmla="*/ 1435 w 105"/>
                <a:gd name="T25" fmla="*/ 1253 h 94"/>
                <a:gd name="T26" fmla="*/ 1435 w 105"/>
                <a:gd name="T27" fmla="*/ 791 h 94"/>
                <a:gd name="T28" fmla="*/ 1958 w 105"/>
                <a:gd name="T29" fmla="*/ 791 h 94"/>
                <a:gd name="T30" fmla="*/ 1958 w 105"/>
                <a:gd name="T31" fmla="*/ 791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4"/>
                <a:gd name="T50" fmla="*/ 105 w 105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4">
                  <a:moveTo>
                    <a:pt x="105" y="41"/>
                  </a:moveTo>
                  <a:cubicBezTo>
                    <a:pt x="105" y="94"/>
                    <a:pt x="105" y="94"/>
                    <a:pt x="105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55" y="78"/>
                    <a:pt x="55" y="78"/>
                    <a:pt x="55" y="78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3" y="48"/>
                    <a:pt x="0" y="40"/>
                    <a:pt x="0" y="35"/>
                  </a:cubicBezTo>
                  <a:cubicBezTo>
                    <a:pt x="1" y="25"/>
                    <a:pt x="11" y="19"/>
                    <a:pt x="14" y="1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6" y="13"/>
                    <a:pt x="66" y="13"/>
                    <a:pt x="66" y="13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0" y="34"/>
                    <a:pt x="31" y="38"/>
                    <a:pt x="39" y="43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41"/>
                    <a:pt x="77" y="41"/>
                    <a:pt x="77" y="41"/>
                  </a:cubicBezTo>
                  <a:cubicBezTo>
                    <a:pt x="105" y="41"/>
                    <a:pt x="105" y="41"/>
                    <a:pt x="105" y="41"/>
                  </a:cubicBezTo>
                  <a:cubicBezTo>
                    <a:pt x="105" y="41"/>
                    <a:pt x="105" y="41"/>
                    <a:pt x="105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  <p:grpSp>
        <p:nvGrpSpPr>
          <p:cNvPr id="23608" name="Group 347"/>
          <p:cNvGrpSpPr>
            <a:grpSpLocks noChangeAspect="1"/>
          </p:cNvGrpSpPr>
          <p:nvPr/>
        </p:nvGrpSpPr>
        <p:grpSpPr bwMode="auto">
          <a:xfrm>
            <a:off x="6948488" y="4583113"/>
            <a:ext cx="720725" cy="557212"/>
            <a:chOff x="3541" y="1317"/>
            <a:chExt cx="747" cy="546"/>
          </a:xfrm>
        </p:grpSpPr>
        <p:sp>
          <p:nvSpPr>
            <p:cNvPr id="23613" name="AutoShape 348"/>
            <p:cNvSpPr>
              <a:spLocks noChangeAspect="1" noChangeArrowheads="1" noTextEdit="1"/>
            </p:cNvSpPr>
            <p:nvPr/>
          </p:nvSpPr>
          <p:spPr bwMode="auto">
            <a:xfrm>
              <a:off x="3574" y="1337"/>
              <a:ext cx="681" cy="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14" name="Freeform 349"/>
            <p:cNvSpPr>
              <a:spLocks noChangeAspect="1"/>
            </p:cNvSpPr>
            <p:nvPr/>
          </p:nvSpPr>
          <p:spPr bwMode="auto">
            <a:xfrm>
              <a:off x="3574" y="1525"/>
              <a:ext cx="679" cy="338"/>
            </a:xfrm>
            <a:custGeom>
              <a:avLst/>
              <a:gdLst>
                <a:gd name="T0" fmla="*/ 6726 w 416"/>
                <a:gd name="T1" fmla="*/ 1594 h 207"/>
                <a:gd name="T2" fmla="*/ 1170 w 416"/>
                <a:gd name="T3" fmla="*/ 1594 h 207"/>
                <a:gd name="T4" fmla="*/ 21 w 416"/>
                <a:gd name="T5" fmla="*/ 21 h 207"/>
                <a:gd name="T6" fmla="*/ 0 w 416"/>
                <a:gd name="T7" fmla="*/ 21 h 207"/>
                <a:gd name="T8" fmla="*/ 0 w 416"/>
                <a:gd name="T9" fmla="*/ 1520 h 207"/>
                <a:gd name="T10" fmla="*/ 21 w 416"/>
                <a:gd name="T11" fmla="*/ 1520 h 207"/>
                <a:gd name="T12" fmla="*/ 1170 w 416"/>
                <a:gd name="T13" fmla="*/ 3029 h 207"/>
                <a:gd name="T14" fmla="*/ 6726 w 416"/>
                <a:gd name="T15" fmla="*/ 3029 h 207"/>
                <a:gd name="T16" fmla="*/ 7862 w 416"/>
                <a:gd name="T17" fmla="*/ 1520 h 207"/>
                <a:gd name="T18" fmla="*/ 7862 w 416"/>
                <a:gd name="T19" fmla="*/ 1520 h 207"/>
                <a:gd name="T20" fmla="*/ 7862 w 416"/>
                <a:gd name="T21" fmla="*/ 0 h 207"/>
                <a:gd name="T22" fmla="*/ 6726 w 416"/>
                <a:gd name="T23" fmla="*/ 1594 h 20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16"/>
                <a:gd name="T37" fmla="*/ 0 h 207"/>
                <a:gd name="T38" fmla="*/ 416 w 416"/>
                <a:gd name="T39" fmla="*/ 207 h 20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16" h="207">
                  <a:moveTo>
                    <a:pt x="356" y="84"/>
                  </a:moveTo>
                  <a:cubicBezTo>
                    <a:pt x="275" y="131"/>
                    <a:pt x="143" y="131"/>
                    <a:pt x="62" y="84"/>
                  </a:cubicBezTo>
                  <a:cubicBezTo>
                    <a:pt x="18" y="59"/>
                    <a:pt x="1" y="33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3" y="109"/>
                    <a:pt x="23" y="138"/>
                    <a:pt x="62" y="160"/>
                  </a:cubicBezTo>
                  <a:cubicBezTo>
                    <a:pt x="143" y="207"/>
                    <a:pt x="275" y="207"/>
                    <a:pt x="356" y="160"/>
                  </a:cubicBezTo>
                  <a:cubicBezTo>
                    <a:pt x="394" y="138"/>
                    <a:pt x="414" y="109"/>
                    <a:pt x="416" y="80"/>
                  </a:cubicBezTo>
                  <a:cubicBezTo>
                    <a:pt x="416" y="80"/>
                    <a:pt x="416" y="80"/>
                    <a:pt x="416" y="80"/>
                  </a:cubicBezTo>
                  <a:cubicBezTo>
                    <a:pt x="416" y="0"/>
                    <a:pt x="416" y="0"/>
                    <a:pt x="416" y="0"/>
                  </a:cubicBezTo>
                  <a:cubicBezTo>
                    <a:pt x="416" y="31"/>
                    <a:pt x="396" y="61"/>
                    <a:pt x="356" y="84"/>
                  </a:cubicBezTo>
                  <a:close/>
                </a:path>
              </a:pathLst>
            </a:custGeom>
            <a:solidFill>
              <a:srgbClr val="113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3615" name="Freeform 350"/>
            <p:cNvSpPr>
              <a:spLocks noChangeAspect="1"/>
            </p:cNvSpPr>
            <p:nvPr/>
          </p:nvSpPr>
          <p:spPr bwMode="auto">
            <a:xfrm>
              <a:off x="3541" y="1317"/>
              <a:ext cx="747" cy="432"/>
            </a:xfrm>
            <a:custGeom>
              <a:avLst/>
              <a:gdLst>
                <a:gd name="T0" fmla="*/ 7153 w 457"/>
                <a:gd name="T1" fmla="*/ 902 h 264"/>
                <a:gd name="T2" fmla="*/ 7176 w 457"/>
                <a:gd name="T3" fmla="*/ 4166 h 264"/>
                <a:gd name="T4" fmla="*/ 1563 w 457"/>
                <a:gd name="T5" fmla="*/ 4166 h 264"/>
                <a:gd name="T6" fmla="*/ 1541 w 457"/>
                <a:gd name="T7" fmla="*/ 902 h 264"/>
                <a:gd name="T8" fmla="*/ 7153 w 457"/>
                <a:gd name="T9" fmla="*/ 902 h 2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7"/>
                <a:gd name="T16" fmla="*/ 0 h 264"/>
                <a:gd name="T17" fmla="*/ 457 w 457"/>
                <a:gd name="T18" fmla="*/ 264 h 2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7" h="264">
                  <a:moveTo>
                    <a:pt x="375" y="47"/>
                  </a:moveTo>
                  <a:cubicBezTo>
                    <a:pt x="456" y="94"/>
                    <a:pt x="457" y="170"/>
                    <a:pt x="376" y="217"/>
                  </a:cubicBezTo>
                  <a:cubicBezTo>
                    <a:pt x="295" y="264"/>
                    <a:pt x="163" y="264"/>
                    <a:pt x="82" y="217"/>
                  </a:cubicBezTo>
                  <a:cubicBezTo>
                    <a:pt x="0" y="170"/>
                    <a:pt x="0" y="94"/>
                    <a:pt x="81" y="47"/>
                  </a:cubicBezTo>
                  <a:cubicBezTo>
                    <a:pt x="162" y="0"/>
                    <a:pt x="293" y="0"/>
                    <a:pt x="375" y="47"/>
                  </a:cubicBezTo>
                </a:path>
              </a:pathLst>
            </a:custGeom>
            <a:solidFill>
              <a:srgbClr val="4A6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3616" name="Freeform 351"/>
            <p:cNvSpPr>
              <a:spLocks noChangeAspect="1" noEditPoints="1"/>
            </p:cNvSpPr>
            <p:nvPr/>
          </p:nvSpPr>
          <p:spPr bwMode="auto">
            <a:xfrm>
              <a:off x="3788" y="1751"/>
              <a:ext cx="39" cy="53"/>
            </a:xfrm>
            <a:custGeom>
              <a:avLst/>
              <a:gdLst>
                <a:gd name="T0" fmla="*/ 124 w 24"/>
                <a:gd name="T1" fmla="*/ 88 h 33"/>
                <a:gd name="T2" fmla="*/ 124 w 24"/>
                <a:gd name="T3" fmla="*/ 233 h 33"/>
                <a:gd name="T4" fmla="*/ 180 w 24"/>
                <a:gd name="T5" fmla="*/ 233 h 33"/>
                <a:gd name="T6" fmla="*/ 236 w 24"/>
                <a:gd name="T7" fmla="*/ 226 h 33"/>
                <a:gd name="T8" fmla="*/ 257 w 24"/>
                <a:gd name="T9" fmla="*/ 173 h 33"/>
                <a:gd name="T10" fmla="*/ 180 w 24"/>
                <a:gd name="T11" fmla="*/ 88 h 33"/>
                <a:gd name="T12" fmla="*/ 124 w 24"/>
                <a:gd name="T13" fmla="*/ 88 h 33"/>
                <a:gd name="T14" fmla="*/ 0 w 24"/>
                <a:gd name="T15" fmla="*/ 567 h 33"/>
                <a:gd name="T16" fmla="*/ 0 w 24"/>
                <a:gd name="T17" fmla="*/ 0 h 33"/>
                <a:gd name="T18" fmla="*/ 232 w 24"/>
                <a:gd name="T19" fmla="*/ 0 h 33"/>
                <a:gd name="T20" fmla="*/ 349 w 24"/>
                <a:gd name="T21" fmla="*/ 34 h 33"/>
                <a:gd name="T22" fmla="*/ 413 w 24"/>
                <a:gd name="T23" fmla="*/ 141 h 33"/>
                <a:gd name="T24" fmla="*/ 270 w 24"/>
                <a:gd name="T25" fmla="*/ 286 h 33"/>
                <a:gd name="T26" fmla="*/ 270 w 24"/>
                <a:gd name="T27" fmla="*/ 286 h 33"/>
                <a:gd name="T28" fmla="*/ 349 w 24"/>
                <a:gd name="T29" fmla="*/ 331 h 33"/>
                <a:gd name="T30" fmla="*/ 377 w 24"/>
                <a:gd name="T31" fmla="*/ 374 h 33"/>
                <a:gd name="T32" fmla="*/ 439 w 24"/>
                <a:gd name="T33" fmla="*/ 567 h 33"/>
                <a:gd name="T34" fmla="*/ 270 w 24"/>
                <a:gd name="T35" fmla="*/ 567 h 33"/>
                <a:gd name="T36" fmla="*/ 236 w 24"/>
                <a:gd name="T37" fmla="*/ 418 h 33"/>
                <a:gd name="T38" fmla="*/ 201 w 24"/>
                <a:gd name="T39" fmla="*/ 340 h 33"/>
                <a:gd name="T40" fmla="*/ 124 w 24"/>
                <a:gd name="T41" fmla="*/ 340 h 33"/>
                <a:gd name="T42" fmla="*/ 124 w 24"/>
                <a:gd name="T43" fmla="*/ 567 h 33"/>
                <a:gd name="T44" fmla="*/ 0 w 24"/>
                <a:gd name="T45" fmla="*/ 567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"/>
                <a:gd name="T70" fmla="*/ 0 h 33"/>
                <a:gd name="T71" fmla="*/ 24 w 24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" h="33">
                  <a:moveTo>
                    <a:pt x="7" y="5"/>
                  </a:moveTo>
                  <a:cubicBezTo>
                    <a:pt x="7" y="14"/>
                    <a:pt x="7" y="14"/>
                    <a:pt x="7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2" y="14"/>
                    <a:pt x="13" y="13"/>
                  </a:cubicBezTo>
                  <a:cubicBezTo>
                    <a:pt x="14" y="12"/>
                    <a:pt x="14" y="11"/>
                    <a:pt x="14" y="10"/>
                  </a:cubicBezTo>
                  <a:cubicBezTo>
                    <a:pt x="14" y="7"/>
                    <a:pt x="13" y="5"/>
                    <a:pt x="10" y="5"/>
                  </a:cubicBezTo>
                  <a:cubicBezTo>
                    <a:pt x="7" y="5"/>
                    <a:pt x="7" y="5"/>
                    <a:pt x="7" y="5"/>
                  </a:cubicBezTo>
                  <a:close/>
                  <a:moveTo>
                    <a:pt x="0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7" y="0"/>
                    <a:pt x="19" y="2"/>
                  </a:cubicBezTo>
                  <a:cubicBezTo>
                    <a:pt x="21" y="3"/>
                    <a:pt x="22" y="5"/>
                    <a:pt x="22" y="8"/>
                  </a:cubicBezTo>
                  <a:cubicBezTo>
                    <a:pt x="22" y="13"/>
                    <a:pt x="20" y="16"/>
                    <a:pt x="15" y="17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7" y="17"/>
                    <a:pt x="18" y="17"/>
                    <a:pt x="19" y="19"/>
                  </a:cubicBezTo>
                  <a:cubicBezTo>
                    <a:pt x="19" y="19"/>
                    <a:pt x="20" y="20"/>
                    <a:pt x="20" y="2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2" y="22"/>
                    <a:pt x="11" y="21"/>
                    <a:pt x="11" y="20"/>
                  </a:cubicBezTo>
                  <a:cubicBezTo>
                    <a:pt x="10" y="20"/>
                    <a:pt x="9" y="20"/>
                    <a:pt x="7" y="20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0" y="33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3617" name="Freeform 352"/>
            <p:cNvSpPr>
              <a:spLocks noChangeAspect="1" noEditPoints="1"/>
            </p:cNvSpPr>
            <p:nvPr/>
          </p:nvSpPr>
          <p:spPr bwMode="auto">
            <a:xfrm>
              <a:off x="3832" y="1749"/>
              <a:ext cx="47" cy="57"/>
            </a:xfrm>
            <a:custGeom>
              <a:avLst/>
              <a:gdLst>
                <a:gd name="T0" fmla="*/ 144 w 29"/>
                <a:gd name="T1" fmla="*/ 324 h 35"/>
                <a:gd name="T2" fmla="*/ 254 w 29"/>
                <a:gd name="T3" fmla="*/ 541 h 35"/>
                <a:gd name="T4" fmla="*/ 357 w 29"/>
                <a:gd name="T5" fmla="*/ 324 h 35"/>
                <a:gd name="T6" fmla="*/ 254 w 29"/>
                <a:gd name="T7" fmla="*/ 111 h 35"/>
                <a:gd name="T8" fmla="*/ 144 w 29"/>
                <a:gd name="T9" fmla="*/ 324 h 35"/>
                <a:gd name="T10" fmla="*/ 0 w 29"/>
                <a:gd name="T11" fmla="*/ 324 h 35"/>
                <a:gd name="T12" fmla="*/ 55 w 29"/>
                <a:gd name="T13" fmla="*/ 90 h 35"/>
                <a:gd name="T14" fmla="*/ 254 w 29"/>
                <a:gd name="T15" fmla="*/ 0 h 35"/>
                <a:gd name="T16" fmla="*/ 454 w 29"/>
                <a:gd name="T17" fmla="*/ 90 h 35"/>
                <a:gd name="T18" fmla="*/ 523 w 29"/>
                <a:gd name="T19" fmla="*/ 324 h 35"/>
                <a:gd name="T20" fmla="*/ 454 w 29"/>
                <a:gd name="T21" fmla="*/ 562 h 35"/>
                <a:gd name="T22" fmla="*/ 254 w 29"/>
                <a:gd name="T23" fmla="*/ 653 h 35"/>
                <a:gd name="T24" fmla="*/ 55 w 29"/>
                <a:gd name="T25" fmla="*/ 541 h 35"/>
                <a:gd name="T26" fmla="*/ 0 w 29"/>
                <a:gd name="T27" fmla="*/ 324 h 3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9"/>
                <a:gd name="T43" fmla="*/ 0 h 35"/>
                <a:gd name="T44" fmla="*/ 29 w 29"/>
                <a:gd name="T45" fmla="*/ 35 h 3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9" h="35">
                  <a:moveTo>
                    <a:pt x="8" y="17"/>
                  </a:moveTo>
                  <a:cubicBezTo>
                    <a:pt x="8" y="25"/>
                    <a:pt x="10" y="29"/>
                    <a:pt x="14" y="29"/>
                  </a:cubicBezTo>
                  <a:cubicBezTo>
                    <a:pt x="18" y="29"/>
                    <a:pt x="20" y="25"/>
                    <a:pt x="20" y="17"/>
                  </a:cubicBezTo>
                  <a:cubicBezTo>
                    <a:pt x="20" y="10"/>
                    <a:pt x="18" y="6"/>
                    <a:pt x="14" y="6"/>
                  </a:cubicBezTo>
                  <a:cubicBezTo>
                    <a:pt x="10" y="6"/>
                    <a:pt x="8" y="10"/>
                    <a:pt x="8" y="17"/>
                  </a:cubicBezTo>
                  <a:close/>
                  <a:moveTo>
                    <a:pt x="0" y="17"/>
                  </a:moveTo>
                  <a:cubicBezTo>
                    <a:pt x="0" y="12"/>
                    <a:pt x="1" y="8"/>
                    <a:pt x="3" y="5"/>
                  </a:cubicBezTo>
                  <a:cubicBezTo>
                    <a:pt x="6" y="2"/>
                    <a:pt x="10" y="0"/>
                    <a:pt x="14" y="0"/>
                  </a:cubicBezTo>
                  <a:cubicBezTo>
                    <a:pt x="19" y="0"/>
                    <a:pt x="23" y="2"/>
                    <a:pt x="25" y="5"/>
                  </a:cubicBezTo>
                  <a:cubicBezTo>
                    <a:pt x="27" y="8"/>
                    <a:pt x="29" y="12"/>
                    <a:pt x="29" y="17"/>
                  </a:cubicBezTo>
                  <a:cubicBezTo>
                    <a:pt x="29" y="22"/>
                    <a:pt x="27" y="26"/>
                    <a:pt x="25" y="30"/>
                  </a:cubicBezTo>
                  <a:cubicBezTo>
                    <a:pt x="23" y="33"/>
                    <a:pt x="19" y="35"/>
                    <a:pt x="14" y="35"/>
                  </a:cubicBezTo>
                  <a:cubicBezTo>
                    <a:pt x="10" y="35"/>
                    <a:pt x="6" y="33"/>
                    <a:pt x="3" y="29"/>
                  </a:cubicBezTo>
                  <a:cubicBezTo>
                    <a:pt x="1" y="26"/>
                    <a:pt x="0" y="22"/>
                    <a:pt x="0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3618" name="Freeform 353"/>
            <p:cNvSpPr>
              <a:spLocks noChangeAspect="1"/>
            </p:cNvSpPr>
            <p:nvPr/>
          </p:nvSpPr>
          <p:spPr bwMode="auto">
            <a:xfrm>
              <a:off x="3888" y="1751"/>
              <a:ext cx="39" cy="55"/>
            </a:xfrm>
            <a:custGeom>
              <a:avLst/>
              <a:gdLst>
                <a:gd name="T0" fmla="*/ 0 w 24"/>
                <a:gd name="T1" fmla="*/ 377 h 34"/>
                <a:gd name="T2" fmla="*/ 0 w 24"/>
                <a:gd name="T3" fmla="*/ 0 h 34"/>
                <a:gd name="T4" fmla="*/ 124 w 24"/>
                <a:gd name="T5" fmla="*/ 0 h 34"/>
                <a:gd name="T6" fmla="*/ 124 w 24"/>
                <a:gd name="T7" fmla="*/ 398 h 34"/>
                <a:gd name="T8" fmla="*/ 232 w 24"/>
                <a:gd name="T9" fmla="*/ 500 h 34"/>
                <a:gd name="T10" fmla="*/ 293 w 24"/>
                <a:gd name="T11" fmla="*/ 398 h 34"/>
                <a:gd name="T12" fmla="*/ 293 w 24"/>
                <a:gd name="T13" fmla="*/ 0 h 34"/>
                <a:gd name="T14" fmla="*/ 439 w 24"/>
                <a:gd name="T15" fmla="*/ 0 h 34"/>
                <a:gd name="T16" fmla="*/ 439 w 24"/>
                <a:gd name="T17" fmla="*/ 377 h 34"/>
                <a:gd name="T18" fmla="*/ 383 w 24"/>
                <a:gd name="T19" fmla="*/ 542 h 34"/>
                <a:gd name="T20" fmla="*/ 232 w 24"/>
                <a:gd name="T21" fmla="*/ 610 h 34"/>
                <a:gd name="T22" fmla="*/ 55 w 24"/>
                <a:gd name="T23" fmla="*/ 542 h 34"/>
                <a:gd name="T24" fmla="*/ 0 w 24"/>
                <a:gd name="T25" fmla="*/ 377 h 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"/>
                <a:gd name="T40" fmla="*/ 0 h 34"/>
                <a:gd name="T41" fmla="*/ 24 w 24"/>
                <a:gd name="T42" fmla="*/ 34 h 3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" h="34">
                  <a:moveTo>
                    <a:pt x="0" y="2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6"/>
                    <a:pt x="9" y="28"/>
                    <a:pt x="12" y="28"/>
                  </a:cubicBezTo>
                  <a:cubicBezTo>
                    <a:pt x="15" y="28"/>
                    <a:pt x="16" y="26"/>
                    <a:pt x="16" y="22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5"/>
                    <a:pt x="23" y="28"/>
                    <a:pt x="21" y="30"/>
                  </a:cubicBezTo>
                  <a:cubicBezTo>
                    <a:pt x="19" y="33"/>
                    <a:pt x="16" y="34"/>
                    <a:pt x="12" y="34"/>
                  </a:cubicBezTo>
                  <a:cubicBezTo>
                    <a:pt x="8" y="34"/>
                    <a:pt x="5" y="33"/>
                    <a:pt x="3" y="30"/>
                  </a:cubicBezTo>
                  <a:cubicBezTo>
                    <a:pt x="1" y="28"/>
                    <a:pt x="0" y="25"/>
                    <a:pt x="0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3619" name="Freeform 354"/>
            <p:cNvSpPr>
              <a:spLocks noChangeAspect="1"/>
            </p:cNvSpPr>
            <p:nvPr/>
          </p:nvSpPr>
          <p:spPr bwMode="auto">
            <a:xfrm>
              <a:off x="3933" y="1751"/>
              <a:ext cx="36" cy="53"/>
            </a:xfrm>
            <a:custGeom>
              <a:avLst/>
              <a:gdLst>
                <a:gd name="T0" fmla="*/ 12 w 36"/>
                <a:gd name="T1" fmla="*/ 53 h 53"/>
                <a:gd name="T2" fmla="*/ 12 w 36"/>
                <a:gd name="T3" fmla="*/ 9 h 53"/>
                <a:gd name="T4" fmla="*/ 0 w 36"/>
                <a:gd name="T5" fmla="*/ 9 h 53"/>
                <a:gd name="T6" fmla="*/ 0 w 36"/>
                <a:gd name="T7" fmla="*/ 0 h 53"/>
                <a:gd name="T8" fmla="*/ 36 w 36"/>
                <a:gd name="T9" fmla="*/ 0 h 53"/>
                <a:gd name="T10" fmla="*/ 36 w 36"/>
                <a:gd name="T11" fmla="*/ 9 h 53"/>
                <a:gd name="T12" fmla="*/ 25 w 36"/>
                <a:gd name="T13" fmla="*/ 9 h 53"/>
                <a:gd name="T14" fmla="*/ 25 w 36"/>
                <a:gd name="T15" fmla="*/ 53 h 53"/>
                <a:gd name="T16" fmla="*/ 12 w 36"/>
                <a:gd name="T17" fmla="*/ 53 h 53"/>
                <a:gd name="T18" fmla="*/ 12 w 36"/>
                <a:gd name="T19" fmla="*/ 53 h 5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6"/>
                <a:gd name="T31" fmla="*/ 0 h 53"/>
                <a:gd name="T32" fmla="*/ 36 w 36"/>
                <a:gd name="T33" fmla="*/ 53 h 5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6" h="53">
                  <a:moveTo>
                    <a:pt x="12" y="53"/>
                  </a:moveTo>
                  <a:lnTo>
                    <a:pt x="12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9"/>
                  </a:lnTo>
                  <a:lnTo>
                    <a:pt x="25" y="9"/>
                  </a:lnTo>
                  <a:lnTo>
                    <a:pt x="25" y="53"/>
                  </a:lnTo>
                  <a:lnTo>
                    <a:pt x="12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3620" name="Freeform 355"/>
            <p:cNvSpPr>
              <a:spLocks noChangeAspect="1"/>
            </p:cNvSpPr>
            <p:nvPr/>
          </p:nvSpPr>
          <p:spPr bwMode="auto">
            <a:xfrm>
              <a:off x="3976" y="1751"/>
              <a:ext cx="32" cy="53"/>
            </a:xfrm>
            <a:custGeom>
              <a:avLst/>
              <a:gdLst>
                <a:gd name="T0" fmla="*/ 0 w 32"/>
                <a:gd name="T1" fmla="*/ 53 h 53"/>
                <a:gd name="T2" fmla="*/ 0 w 32"/>
                <a:gd name="T3" fmla="*/ 0 h 53"/>
                <a:gd name="T4" fmla="*/ 32 w 32"/>
                <a:gd name="T5" fmla="*/ 0 h 53"/>
                <a:gd name="T6" fmla="*/ 32 w 32"/>
                <a:gd name="T7" fmla="*/ 9 h 53"/>
                <a:gd name="T8" fmla="*/ 13 w 32"/>
                <a:gd name="T9" fmla="*/ 9 h 53"/>
                <a:gd name="T10" fmla="*/ 13 w 32"/>
                <a:gd name="T11" fmla="*/ 21 h 53"/>
                <a:gd name="T12" fmla="*/ 31 w 32"/>
                <a:gd name="T13" fmla="*/ 21 h 53"/>
                <a:gd name="T14" fmla="*/ 31 w 32"/>
                <a:gd name="T15" fmla="*/ 31 h 53"/>
                <a:gd name="T16" fmla="*/ 13 w 32"/>
                <a:gd name="T17" fmla="*/ 31 h 53"/>
                <a:gd name="T18" fmla="*/ 13 w 32"/>
                <a:gd name="T19" fmla="*/ 44 h 53"/>
                <a:gd name="T20" fmla="*/ 32 w 32"/>
                <a:gd name="T21" fmla="*/ 44 h 53"/>
                <a:gd name="T22" fmla="*/ 32 w 32"/>
                <a:gd name="T23" fmla="*/ 53 h 53"/>
                <a:gd name="T24" fmla="*/ 0 w 32"/>
                <a:gd name="T25" fmla="*/ 53 h 53"/>
                <a:gd name="T26" fmla="*/ 0 w 32"/>
                <a:gd name="T27" fmla="*/ 53 h 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2"/>
                <a:gd name="T43" fmla="*/ 0 h 53"/>
                <a:gd name="T44" fmla="*/ 32 w 32"/>
                <a:gd name="T45" fmla="*/ 53 h 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2" h="53">
                  <a:moveTo>
                    <a:pt x="0" y="53"/>
                  </a:moveTo>
                  <a:lnTo>
                    <a:pt x="0" y="0"/>
                  </a:lnTo>
                  <a:lnTo>
                    <a:pt x="32" y="0"/>
                  </a:lnTo>
                  <a:lnTo>
                    <a:pt x="32" y="9"/>
                  </a:lnTo>
                  <a:lnTo>
                    <a:pt x="13" y="9"/>
                  </a:lnTo>
                  <a:lnTo>
                    <a:pt x="13" y="21"/>
                  </a:lnTo>
                  <a:lnTo>
                    <a:pt x="31" y="21"/>
                  </a:lnTo>
                  <a:lnTo>
                    <a:pt x="31" y="31"/>
                  </a:lnTo>
                  <a:lnTo>
                    <a:pt x="13" y="31"/>
                  </a:lnTo>
                  <a:lnTo>
                    <a:pt x="13" y="44"/>
                  </a:lnTo>
                  <a:lnTo>
                    <a:pt x="32" y="44"/>
                  </a:lnTo>
                  <a:lnTo>
                    <a:pt x="32" y="5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3621" name="Freeform 356"/>
            <p:cNvSpPr>
              <a:spLocks noChangeAspect="1" noEditPoints="1"/>
            </p:cNvSpPr>
            <p:nvPr/>
          </p:nvSpPr>
          <p:spPr bwMode="auto">
            <a:xfrm>
              <a:off x="4017" y="1751"/>
              <a:ext cx="39" cy="53"/>
            </a:xfrm>
            <a:custGeom>
              <a:avLst/>
              <a:gdLst>
                <a:gd name="T0" fmla="*/ 145 w 24"/>
                <a:gd name="T1" fmla="*/ 88 h 33"/>
                <a:gd name="T2" fmla="*/ 145 w 24"/>
                <a:gd name="T3" fmla="*/ 233 h 33"/>
                <a:gd name="T4" fmla="*/ 180 w 24"/>
                <a:gd name="T5" fmla="*/ 233 h 33"/>
                <a:gd name="T6" fmla="*/ 236 w 24"/>
                <a:gd name="T7" fmla="*/ 226 h 33"/>
                <a:gd name="T8" fmla="*/ 270 w 24"/>
                <a:gd name="T9" fmla="*/ 173 h 33"/>
                <a:gd name="T10" fmla="*/ 180 w 24"/>
                <a:gd name="T11" fmla="*/ 88 h 33"/>
                <a:gd name="T12" fmla="*/ 145 w 24"/>
                <a:gd name="T13" fmla="*/ 88 h 33"/>
                <a:gd name="T14" fmla="*/ 0 w 24"/>
                <a:gd name="T15" fmla="*/ 567 h 33"/>
                <a:gd name="T16" fmla="*/ 0 w 24"/>
                <a:gd name="T17" fmla="*/ 0 h 33"/>
                <a:gd name="T18" fmla="*/ 232 w 24"/>
                <a:gd name="T19" fmla="*/ 0 h 33"/>
                <a:gd name="T20" fmla="*/ 377 w 24"/>
                <a:gd name="T21" fmla="*/ 34 h 33"/>
                <a:gd name="T22" fmla="*/ 418 w 24"/>
                <a:gd name="T23" fmla="*/ 141 h 33"/>
                <a:gd name="T24" fmla="*/ 293 w 24"/>
                <a:gd name="T25" fmla="*/ 286 h 33"/>
                <a:gd name="T26" fmla="*/ 293 w 24"/>
                <a:gd name="T27" fmla="*/ 286 h 33"/>
                <a:gd name="T28" fmla="*/ 349 w 24"/>
                <a:gd name="T29" fmla="*/ 331 h 33"/>
                <a:gd name="T30" fmla="*/ 383 w 24"/>
                <a:gd name="T31" fmla="*/ 374 h 33"/>
                <a:gd name="T32" fmla="*/ 439 w 24"/>
                <a:gd name="T33" fmla="*/ 567 h 33"/>
                <a:gd name="T34" fmla="*/ 293 w 24"/>
                <a:gd name="T35" fmla="*/ 567 h 33"/>
                <a:gd name="T36" fmla="*/ 236 w 24"/>
                <a:gd name="T37" fmla="*/ 418 h 33"/>
                <a:gd name="T38" fmla="*/ 201 w 24"/>
                <a:gd name="T39" fmla="*/ 340 h 33"/>
                <a:gd name="T40" fmla="*/ 145 w 24"/>
                <a:gd name="T41" fmla="*/ 340 h 33"/>
                <a:gd name="T42" fmla="*/ 145 w 24"/>
                <a:gd name="T43" fmla="*/ 567 h 33"/>
                <a:gd name="T44" fmla="*/ 0 w 24"/>
                <a:gd name="T45" fmla="*/ 567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"/>
                <a:gd name="T70" fmla="*/ 0 h 33"/>
                <a:gd name="T71" fmla="*/ 24 w 24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" h="33">
                  <a:moveTo>
                    <a:pt x="8" y="5"/>
                  </a:moveTo>
                  <a:cubicBezTo>
                    <a:pt x="8" y="14"/>
                    <a:pt x="8" y="14"/>
                    <a:pt x="8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3" y="14"/>
                    <a:pt x="13" y="13"/>
                  </a:cubicBezTo>
                  <a:cubicBezTo>
                    <a:pt x="14" y="12"/>
                    <a:pt x="15" y="11"/>
                    <a:pt x="15" y="10"/>
                  </a:cubicBezTo>
                  <a:cubicBezTo>
                    <a:pt x="15" y="7"/>
                    <a:pt x="13" y="5"/>
                    <a:pt x="10" y="5"/>
                  </a:cubicBezTo>
                  <a:cubicBezTo>
                    <a:pt x="8" y="5"/>
                    <a:pt x="8" y="5"/>
                    <a:pt x="8" y="5"/>
                  </a:cubicBezTo>
                  <a:close/>
                  <a:moveTo>
                    <a:pt x="0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8" y="0"/>
                    <a:pt x="20" y="2"/>
                  </a:cubicBezTo>
                  <a:cubicBezTo>
                    <a:pt x="22" y="3"/>
                    <a:pt x="23" y="5"/>
                    <a:pt x="23" y="8"/>
                  </a:cubicBezTo>
                  <a:cubicBezTo>
                    <a:pt x="23" y="13"/>
                    <a:pt x="20" y="16"/>
                    <a:pt x="16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7" y="17"/>
                    <a:pt x="18" y="17"/>
                    <a:pt x="19" y="19"/>
                  </a:cubicBezTo>
                  <a:cubicBezTo>
                    <a:pt x="20" y="19"/>
                    <a:pt x="20" y="20"/>
                    <a:pt x="21" y="2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2"/>
                    <a:pt x="12" y="21"/>
                    <a:pt x="11" y="20"/>
                  </a:cubicBezTo>
                  <a:cubicBezTo>
                    <a:pt x="11" y="20"/>
                    <a:pt x="10" y="20"/>
                    <a:pt x="8" y="20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0" y="33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3622" name="Freeform 357"/>
            <p:cNvSpPr>
              <a:spLocks noChangeAspect="1"/>
            </p:cNvSpPr>
            <p:nvPr/>
          </p:nvSpPr>
          <p:spPr bwMode="auto">
            <a:xfrm>
              <a:off x="3884" y="1409"/>
              <a:ext cx="265" cy="98"/>
            </a:xfrm>
            <a:custGeom>
              <a:avLst/>
              <a:gdLst>
                <a:gd name="T0" fmla="*/ 573 w 162"/>
                <a:gd name="T1" fmla="*/ 1011 h 60"/>
                <a:gd name="T2" fmla="*/ 551 w 162"/>
                <a:gd name="T3" fmla="*/ 990 h 60"/>
                <a:gd name="T4" fmla="*/ 0 w 162"/>
                <a:gd name="T5" fmla="*/ 662 h 60"/>
                <a:gd name="T6" fmla="*/ 425 w 162"/>
                <a:gd name="T7" fmla="*/ 418 h 60"/>
                <a:gd name="T8" fmla="*/ 993 w 162"/>
                <a:gd name="T9" fmla="*/ 755 h 60"/>
                <a:gd name="T10" fmla="*/ 1418 w 162"/>
                <a:gd name="T11" fmla="*/ 720 h 60"/>
                <a:gd name="T12" fmla="*/ 2141 w 162"/>
                <a:gd name="T13" fmla="*/ 302 h 60"/>
                <a:gd name="T14" fmla="*/ 1348 w 162"/>
                <a:gd name="T15" fmla="*/ 302 h 60"/>
                <a:gd name="T16" fmla="*/ 1348 w 162"/>
                <a:gd name="T17" fmla="*/ 0 h 60"/>
                <a:gd name="T18" fmla="*/ 3098 w 162"/>
                <a:gd name="T19" fmla="*/ 0 h 60"/>
                <a:gd name="T20" fmla="*/ 3098 w 162"/>
                <a:gd name="T21" fmla="*/ 1011 h 60"/>
                <a:gd name="T22" fmla="*/ 2589 w 162"/>
                <a:gd name="T23" fmla="*/ 1011 h 60"/>
                <a:gd name="T24" fmla="*/ 2567 w 162"/>
                <a:gd name="T25" fmla="*/ 549 h 60"/>
                <a:gd name="T26" fmla="*/ 1860 w 162"/>
                <a:gd name="T27" fmla="*/ 969 h 60"/>
                <a:gd name="T28" fmla="*/ 1148 w 162"/>
                <a:gd name="T29" fmla="*/ 1137 h 60"/>
                <a:gd name="T30" fmla="*/ 573 w 162"/>
                <a:gd name="T31" fmla="*/ 1011 h 60"/>
                <a:gd name="T32" fmla="*/ 573 w 162"/>
                <a:gd name="T33" fmla="*/ 1011 h 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2"/>
                <a:gd name="T52" fmla="*/ 0 h 60"/>
                <a:gd name="T53" fmla="*/ 162 w 162"/>
                <a:gd name="T54" fmla="*/ 60 h 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2" h="60">
                  <a:moveTo>
                    <a:pt x="30" y="53"/>
                  </a:moveTo>
                  <a:cubicBezTo>
                    <a:pt x="30" y="53"/>
                    <a:pt x="29" y="52"/>
                    <a:pt x="29" y="52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58" y="43"/>
                    <a:pt x="66" y="42"/>
                    <a:pt x="74" y="38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53"/>
                    <a:pt x="162" y="53"/>
                    <a:pt x="162" y="53"/>
                  </a:cubicBezTo>
                  <a:cubicBezTo>
                    <a:pt x="135" y="53"/>
                    <a:pt x="135" y="53"/>
                    <a:pt x="135" y="53"/>
                  </a:cubicBezTo>
                  <a:cubicBezTo>
                    <a:pt x="134" y="29"/>
                    <a:pt x="134" y="29"/>
                    <a:pt x="134" y="2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83" y="59"/>
                    <a:pt x="69" y="60"/>
                    <a:pt x="60" y="60"/>
                  </a:cubicBezTo>
                  <a:cubicBezTo>
                    <a:pt x="44" y="60"/>
                    <a:pt x="33" y="54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3623" name="Freeform 358"/>
            <p:cNvSpPr>
              <a:spLocks noChangeAspect="1"/>
            </p:cNvSpPr>
            <p:nvPr/>
          </p:nvSpPr>
          <p:spPr bwMode="auto">
            <a:xfrm>
              <a:off x="3703" y="1406"/>
              <a:ext cx="171" cy="152"/>
            </a:xfrm>
            <a:custGeom>
              <a:avLst/>
              <a:gdLst>
                <a:gd name="T0" fmla="*/ 730 w 105"/>
                <a:gd name="T1" fmla="*/ 1528 h 93"/>
                <a:gd name="T2" fmla="*/ 1278 w 105"/>
                <a:gd name="T3" fmla="*/ 1200 h 93"/>
                <a:gd name="T4" fmla="*/ 1223 w 105"/>
                <a:gd name="T5" fmla="*/ 956 h 93"/>
                <a:gd name="T6" fmla="*/ 528 w 105"/>
                <a:gd name="T7" fmla="*/ 551 h 93"/>
                <a:gd name="T8" fmla="*/ 528 w 105"/>
                <a:gd name="T9" fmla="*/ 1012 h 93"/>
                <a:gd name="T10" fmla="*/ 0 w 105"/>
                <a:gd name="T11" fmla="*/ 1012 h 93"/>
                <a:gd name="T12" fmla="*/ 0 w 105"/>
                <a:gd name="T13" fmla="*/ 0 h 93"/>
                <a:gd name="T14" fmla="*/ 1717 w 105"/>
                <a:gd name="T15" fmla="*/ 0 h 93"/>
                <a:gd name="T16" fmla="*/ 1717 w 105"/>
                <a:gd name="T17" fmla="*/ 294 h 93"/>
                <a:gd name="T18" fmla="*/ 928 w 105"/>
                <a:gd name="T19" fmla="*/ 294 h 93"/>
                <a:gd name="T20" fmla="*/ 1637 w 105"/>
                <a:gd name="T21" fmla="*/ 700 h 93"/>
                <a:gd name="T22" fmla="*/ 1958 w 105"/>
                <a:gd name="T23" fmla="*/ 1106 h 93"/>
                <a:gd name="T24" fmla="*/ 1692 w 105"/>
                <a:gd name="T25" fmla="*/ 1450 h 93"/>
                <a:gd name="T26" fmla="*/ 1153 w 105"/>
                <a:gd name="T27" fmla="*/ 1768 h 93"/>
                <a:gd name="T28" fmla="*/ 730 w 105"/>
                <a:gd name="T29" fmla="*/ 1528 h 93"/>
                <a:gd name="T30" fmla="*/ 730 w 105"/>
                <a:gd name="T31" fmla="*/ 1528 h 9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3"/>
                <a:gd name="T50" fmla="*/ 105 w 105"/>
                <a:gd name="T51" fmla="*/ 93 h 9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3">
                  <a:moveTo>
                    <a:pt x="39" y="80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75" y="60"/>
                    <a:pt x="74" y="55"/>
                    <a:pt x="66" y="50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2" y="15"/>
                    <a:pt x="92" y="15"/>
                    <a:pt x="92" y="15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88" y="37"/>
                    <a:pt x="88" y="37"/>
                    <a:pt x="88" y="37"/>
                  </a:cubicBezTo>
                  <a:cubicBezTo>
                    <a:pt x="102" y="45"/>
                    <a:pt x="105" y="53"/>
                    <a:pt x="105" y="58"/>
                  </a:cubicBezTo>
                  <a:cubicBezTo>
                    <a:pt x="104" y="68"/>
                    <a:pt x="94" y="75"/>
                    <a:pt x="91" y="76"/>
                  </a:cubicBezTo>
                  <a:cubicBezTo>
                    <a:pt x="62" y="93"/>
                    <a:pt x="62" y="93"/>
                    <a:pt x="62" y="93"/>
                  </a:cubicBezTo>
                  <a:cubicBezTo>
                    <a:pt x="39" y="80"/>
                    <a:pt x="39" y="80"/>
                    <a:pt x="39" y="80"/>
                  </a:cubicBezTo>
                  <a:cubicBezTo>
                    <a:pt x="39" y="80"/>
                    <a:pt x="39" y="80"/>
                    <a:pt x="39" y="80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3624" name="Freeform 359"/>
            <p:cNvSpPr>
              <a:spLocks noChangeAspect="1"/>
            </p:cNvSpPr>
            <p:nvPr/>
          </p:nvSpPr>
          <p:spPr bwMode="auto">
            <a:xfrm>
              <a:off x="3698" y="1564"/>
              <a:ext cx="265" cy="98"/>
            </a:xfrm>
            <a:custGeom>
              <a:avLst/>
              <a:gdLst>
                <a:gd name="T0" fmla="*/ 2526 w 162"/>
                <a:gd name="T1" fmla="*/ 149 h 60"/>
                <a:gd name="T2" fmla="*/ 3098 w 162"/>
                <a:gd name="T3" fmla="*/ 475 h 60"/>
                <a:gd name="T4" fmla="*/ 2657 w 162"/>
                <a:gd name="T5" fmla="*/ 720 h 60"/>
                <a:gd name="T6" fmla="*/ 2084 w 162"/>
                <a:gd name="T7" fmla="*/ 397 h 60"/>
                <a:gd name="T8" fmla="*/ 1688 w 162"/>
                <a:gd name="T9" fmla="*/ 441 h 60"/>
                <a:gd name="T10" fmla="*/ 959 w 162"/>
                <a:gd name="T11" fmla="*/ 862 h 60"/>
                <a:gd name="T12" fmla="*/ 1755 w 162"/>
                <a:gd name="T13" fmla="*/ 862 h 60"/>
                <a:gd name="T14" fmla="*/ 1755 w 162"/>
                <a:gd name="T15" fmla="*/ 1137 h 60"/>
                <a:gd name="T16" fmla="*/ 0 w 162"/>
                <a:gd name="T17" fmla="*/ 1137 h 60"/>
                <a:gd name="T18" fmla="*/ 0 w 162"/>
                <a:gd name="T19" fmla="*/ 126 h 60"/>
                <a:gd name="T20" fmla="*/ 517 w 162"/>
                <a:gd name="T21" fmla="*/ 126 h 60"/>
                <a:gd name="T22" fmla="*/ 517 w 162"/>
                <a:gd name="T23" fmla="*/ 593 h 60"/>
                <a:gd name="T24" fmla="*/ 1238 w 162"/>
                <a:gd name="T25" fmla="*/ 185 h 60"/>
                <a:gd name="T26" fmla="*/ 1935 w 162"/>
                <a:gd name="T27" fmla="*/ 0 h 60"/>
                <a:gd name="T28" fmla="*/ 2526 w 162"/>
                <a:gd name="T29" fmla="*/ 149 h 60"/>
                <a:gd name="T30" fmla="*/ 2526 w 162"/>
                <a:gd name="T31" fmla="*/ 149 h 6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2"/>
                <a:gd name="T49" fmla="*/ 0 h 60"/>
                <a:gd name="T50" fmla="*/ 162 w 162"/>
                <a:gd name="T51" fmla="*/ 60 h 6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2" h="60">
                  <a:moveTo>
                    <a:pt x="132" y="8"/>
                  </a:moveTo>
                  <a:cubicBezTo>
                    <a:pt x="162" y="25"/>
                    <a:pt x="162" y="25"/>
                    <a:pt x="162" y="25"/>
                  </a:cubicBezTo>
                  <a:cubicBezTo>
                    <a:pt x="139" y="38"/>
                    <a:pt x="139" y="38"/>
                    <a:pt x="139" y="38"/>
                  </a:cubicBezTo>
                  <a:cubicBezTo>
                    <a:pt x="109" y="21"/>
                    <a:pt x="109" y="21"/>
                    <a:pt x="109" y="21"/>
                  </a:cubicBezTo>
                  <a:cubicBezTo>
                    <a:pt x="103" y="17"/>
                    <a:pt x="96" y="18"/>
                    <a:pt x="88" y="23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60"/>
                    <a:pt x="92" y="60"/>
                    <a:pt x="92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9" y="2"/>
                    <a:pt x="92" y="0"/>
                    <a:pt x="101" y="0"/>
                  </a:cubicBezTo>
                  <a:cubicBezTo>
                    <a:pt x="118" y="0"/>
                    <a:pt x="129" y="6"/>
                    <a:pt x="132" y="8"/>
                  </a:cubicBezTo>
                  <a:cubicBezTo>
                    <a:pt x="132" y="8"/>
                    <a:pt x="132" y="8"/>
                    <a:pt x="132" y="8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3625" name="Freeform 360"/>
            <p:cNvSpPr>
              <a:spLocks noChangeAspect="1"/>
            </p:cNvSpPr>
            <p:nvPr/>
          </p:nvSpPr>
          <p:spPr bwMode="auto">
            <a:xfrm>
              <a:off x="3972" y="1514"/>
              <a:ext cx="170" cy="153"/>
            </a:xfrm>
            <a:custGeom>
              <a:avLst/>
              <a:gdLst>
                <a:gd name="T0" fmla="*/ 1983 w 104"/>
                <a:gd name="T1" fmla="*/ 747 h 94"/>
                <a:gd name="T2" fmla="*/ 1983 w 104"/>
                <a:gd name="T3" fmla="*/ 1746 h 94"/>
                <a:gd name="T4" fmla="*/ 245 w 104"/>
                <a:gd name="T5" fmla="*/ 1746 h 94"/>
                <a:gd name="T6" fmla="*/ 235 w 104"/>
                <a:gd name="T7" fmla="*/ 1455 h 94"/>
                <a:gd name="T8" fmla="*/ 1027 w 104"/>
                <a:gd name="T9" fmla="*/ 1455 h 94"/>
                <a:gd name="T10" fmla="*/ 304 w 104"/>
                <a:gd name="T11" fmla="*/ 1038 h 94"/>
                <a:gd name="T12" fmla="*/ 0 w 104"/>
                <a:gd name="T13" fmla="*/ 651 h 94"/>
                <a:gd name="T14" fmla="*/ 245 w 104"/>
                <a:gd name="T15" fmla="*/ 324 h 94"/>
                <a:gd name="T16" fmla="*/ 812 w 104"/>
                <a:gd name="T17" fmla="*/ 0 h 94"/>
                <a:gd name="T18" fmla="*/ 1237 w 104"/>
                <a:gd name="T19" fmla="*/ 238 h 94"/>
                <a:gd name="T20" fmla="*/ 687 w 104"/>
                <a:gd name="T21" fmla="*/ 562 h 94"/>
                <a:gd name="T22" fmla="*/ 750 w 104"/>
                <a:gd name="T23" fmla="*/ 802 h 94"/>
                <a:gd name="T24" fmla="*/ 1473 w 104"/>
                <a:gd name="T25" fmla="*/ 1216 h 94"/>
                <a:gd name="T26" fmla="*/ 1473 w 104"/>
                <a:gd name="T27" fmla="*/ 747 h 94"/>
                <a:gd name="T28" fmla="*/ 1983 w 104"/>
                <a:gd name="T29" fmla="*/ 747 h 94"/>
                <a:gd name="T30" fmla="*/ 1983 w 104"/>
                <a:gd name="T31" fmla="*/ 747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"/>
                <a:gd name="T49" fmla="*/ 0 h 94"/>
                <a:gd name="T50" fmla="*/ 104 w 104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" h="94">
                  <a:moveTo>
                    <a:pt x="104" y="40"/>
                  </a:moveTo>
                  <a:cubicBezTo>
                    <a:pt x="104" y="94"/>
                    <a:pt x="104" y="94"/>
                    <a:pt x="104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2" y="78"/>
                    <a:pt x="12" y="78"/>
                    <a:pt x="12" y="78"/>
                  </a:cubicBezTo>
                  <a:cubicBezTo>
                    <a:pt x="54" y="78"/>
                    <a:pt x="54" y="78"/>
                    <a:pt x="54" y="78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3" y="48"/>
                    <a:pt x="0" y="40"/>
                    <a:pt x="0" y="35"/>
                  </a:cubicBezTo>
                  <a:cubicBezTo>
                    <a:pt x="0" y="25"/>
                    <a:pt x="11" y="18"/>
                    <a:pt x="13" y="1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0" y="34"/>
                    <a:pt x="31" y="38"/>
                    <a:pt x="39" y="43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104" y="40"/>
                    <a:pt x="104" y="40"/>
                    <a:pt x="104" y="40"/>
                  </a:cubicBezTo>
                  <a:cubicBezTo>
                    <a:pt x="104" y="40"/>
                    <a:pt x="104" y="40"/>
                    <a:pt x="104" y="40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3626" name="Freeform 361"/>
            <p:cNvSpPr>
              <a:spLocks noChangeAspect="1"/>
            </p:cNvSpPr>
            <p:nvPr/>
          </p:nvSpPr>
          <p:spPr bwMode="auto">
            <a:xfrm>
              <a:off x="3878" y="1402"/>
              <a:ext cx="264" cy="100"/>
            </a:xfrm>
            <a:custGeom>
              <a:avLst/>
              <a:gdLst>
                <a:gd name="T0" fmla="*/ 562 w 162"/>
                <a:gd name="T1" fmla="*/ 1033 h 61"/>
                <a:gd name="T2" fmla="*/ 562 w 162"/>
                <a:gd name="T3" fmla="*/ 1033 h 61"/>
                <a:gd name="T4" fmla="*/ 0 w 162"/>
                <a:gd name="T5" fmla="*/ 702 h 61"/>
                <a:gd name="T6" fmla="*/ 425 w 162"/>
                <a:gd name="T7" fmla="*/ 449 h 61"/>
                <a:gd name="T8" fmla="*/ 988 w 162"/>
                <a:gd name="T9" fmla="*/ 779 h 61"/>
                <a:gd name="T10" fmla="*/ 1388 w 162"/>
                <a:gd name="T11" fmla="*/ 736 h 61"/>
                <a:gd name="T12" fmla="*/ 2104 w 162"/>
                <a:gd name="T13" fmla="*/ 310 h 61"/>
                <a:gd name="T14" fmla="*/ 1312 w 162"/>
                <a:gd name="T15" fmla="*/ 310 h 61"/>
                <a:gd name="T16" fmla="*/ 1312 w 162"/>
                <a:gd name="T17" fmla="*/ 0 h 61"/>
                <a:gd name="T18" fmla="*/ 3033 w 162"/>
                <a:gd name="T19" fmla="*/ 0 h 61"/>
                <a:gd name="T20" fmla="*/ 3033 w 162"/>
                <a:gd name="T21" fmla="*/ 1054 h 61"/>
                <a:gd name="T22" fmla="*/ 2531 w 162"/>
                <a:gd name="T23" fmla="*/ 1054 h 61"/>
                <a:gd name="T24" fmla="*/ 2531 w 162"/>
                <a:gd name="T25" fmla="*/ 572 h 61"/>
                <a:gd name="T26" fmla="*/ 1814 w 162"/>
                <a:gd name="T27" fmla="*/ 995 h 61"/>
                <a:gd name="T28" fmla="*/ 1134 w 162"/>
                <a:gd name="T29" fmla="*/ 1185 h 61"/>
                <a:gd name="T30" fmla="*/ 562 w 162"/>
                <a:gd name="T31" fmla="*/ 1033 h 61"/>
                <a:gd name="T32" fmla="*/ 562 w 162"/>
                <a:gd name="T33" fmla="*/ 1033 h 6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2"/>
                <a:gd name="T52" fmla="*/ 0 h 61"/>
                <a:gd name="T53" fmla="*/ 162 w 162"/>
                <a:gd name="T54" fmla="*/ 61 h 6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2" h="61">
                  <a:moveTo>
                    <a:pt x="30" y="53"/>
                  </a:moveTo>
                  <a:cubicBezTo>
                    <a:pt x="30" y="53"/>
                    <a:pt x="30" y="53"/>
                    <a:pt x="30" y="53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53" y="40"/>
                    <a:pt x="53" y="40"/>
                    <a:pt x="53" y="40"/>
                  </a:cubicBezTo>
                  <a:cubicBezTo>
                    <a:pt x="59" y="43"/>
                    <a:pt x="66" y="43"/>
                    <a:pt x="74" y="38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54"/>
                    <a:pt x="162" y="54"/>
                    <a:pt x="162" y="54"/>
                  </a:cubicBezTo>
                  <a:cubicBezTo>
                    <a:pt x="135" y="54"/>
                    <a:pt x="135" y="54"/>
                    <a:pt x="135" y="54"/>
                  </a:cubicBezTo>
                  <a:cubicBezTo>
                    <a:pt x="135" y="29"/>
                    <a:pt x="135" y="29"/>
                    <a:pt x="135" y="2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83" y="59"/>
                    <a:pt x="70" y="61"/>
                    <a:pt x="61" y="61"/>
                  </a:cubicBezTo>
                  <a:cubicBezTo>
                    <a:pt x="44" y="60"/>
                    <a:pt x="33" y="55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3627" name="Freeform 362"/>
            <p:cNvSpPr>
              <a:spLocks noChangeAspect="1"/>
            </p:cNvSpPr>
            <p:nvPr/>
          </p:nvSpPr>
          <p:spPr bwMode="auto">
            <a:xfrm>
              <a:off x="3696" y="1399"/>
              <a:ext cx="172" cy="154"/>
            </a:xfrm>
            <a:custGeom>
              <a:avLst/>
              <a:gdLst>
                <a:gd name="T0" fmla="*/ 778 w 105"/>
                <a:gd name="T1" fmla="*/ 1569 h 94"/>
                <a:gd name="T2" fmla="*/ 1330 w 105"/>
                <a:gd name="T3" fmla="*/ 1219 h 94"/>
                <a:gd name="T4" fmla="*/ 1274 w 105"/>
                <a:gd name="T5" fmla="*/ 993 h 94"/>
                <a:gd name="T6" fmla="*/ 539 w 105"/>
                <a:gd name="T7" fmla="*/ 567 h 94"/>
                <a:gd name="T8" fmla="*/ 539 w 105"/>
                <a:gd name="T9" fmla="*/ 1027 h 94"/>
                <a:gd name="T10" fmla="*/ 21 w 105"/>
                <a:gd name="T11" fmla="*/ 1027 h 94"/>
                <a:gd name="T12" fmla="*/ 0 w 105"/>
                <a:gd name="T13" fmla="*/ 0 h 94"/>
                <a:gd name="T14" fmla="*/ 1779 w 105"/>
                <a:gd name="T15" fmla="*/ 0 h 94"/>
                <a:gd name="T16" fmla="*/ 1792 w 105"/>
                <a:gd name="T17" fmla="*/ 308 h 94"/>
                <a:gd name="T18" fmla="*/ 993 w 105"/>
                <a:gd name="T19" fmla="*/ 308 h 94"/>
                <a:gd name="T20" fmla="*/ 1723 w 105"/>
                <a:gd name="T21" fmla="*/ 736 h 94"/>
                <a:gd name="T22" fmla="*/ 2031 w 105"/>
                <a:gd name="T23" fmla="*/ 1144 h 94"/>
                <a:gd name="T24" fmla="*/ 1779 w 105"/>
                <a:gd name="T25" fmla="*/ 1481 h 94"/>
                <a:gd name="T26" fmla="*/ 1206 w 105"/>
                <a:gd name="T27" fmla="*/ 1817 h 94"/>
                <a:gd name="T28" fmla="*/ 778 w 105"/>
                <a:gd name="T29" fmla="*/ 1569 h 94"/>
                <a:gd name="T30" fmla="*/ 778 w 105"/>
                <a:gd name="T31" fmla="*/ 1569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4"/>
                <a:gd name="T50" fmla="*/ 105 w 105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4">
                  <a:moveTo>
                    <a:pt x="40" y="81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75" y="60"/>
                    <a:pt x="74" y="56"/>
                    <a:pt x="66" y="51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3" y="16"/>
                    <a:pt x="93" y="16"/>
                    <a:pt x="93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89" y="38"/>
                    <a:pt x="89" y="38"/>
                    <a:pt x="89" y="38"/>
                  </a:cubicBezTo>
                  <a:cubicBezTo>
                    <a:pt x="102" y="46"/>
                    <a:pt x="105" y="54"/>
                    <a:pt x="105" y="59"/>
                  </a:cubicBezTo>
                  <a:cubicBezTo>
                    <a:pt x="105" y="69"/>
                    <a:pt x="94" y="75"/>
                    <a:pt x="92" y="77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40" y="81"/>
                    <a:pt x="40" y="81"/>
                    <a:pt x="40" y="81"/>
                  </a:cubicBezTo>
                  <a:cubicBezTo>
                    <a:pt x="40" y="81"/>
                    <a:pt x="40" y="81"/>
                    <a:pt x="40" y="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3628" name="Freeform 363"/>
            <p:cNvSpPr>
              <a:spLocks noChangeAspect="1"/>
            </p:cNvSpPr>
            <p:nvPr/>
          </p:nvSpPr>
          <p:spPr bwMode="auto">
            <a:xfrm>
              <a:off x="3692" y="1558"/>
              <a:ext cx="264" cy="99"/>
            </a:xfrm>
            <a:custGeom>
              <a:avLst/>
              <a:gdLst>
                <a:gd name="T0" fmla="*/ 2467 w 162"/>
                <a:gd name="T1" fmla="*/ 144 h 61"/>
                <a:gd name="T2" fmla="*/ 3033 w 162"/>
                <a:gd name="T3" fmla="*/ 466 h 61"/>
                <a:gd name="T4" fmla="*/ 2624 w 162"/>
                <a:gd name="T5" fmla="*/ 701 h 61"/>
                <a:gd name="T6" fmla="*/ 2061 w 162"/>
                <a:gd name="T7" fmla="*/ 380 h 61"/>
                <a:gd name="T8" fmla="*/ 1644 w 162"/>
                <a:gd name="T9" fmla="*/ 414 h 61"/>
                <a:gd name="T10" fmla="*/ 929 w 162"/>
                <a:gd name="T11" fmla="*/ 821 h 61"/>
                <a:gd name="T12" fmla="*/ 1724 w 162"/>
                <a:gd name="T13" fmla="*/ 821 h 61"/>
                <a:gd name="T14" fmla="*/ 1724 w 162"/>
                <a:gd name="T15" fmla="*/ 1117 h 61"/>
                <a:gd name="T16" fmla="*/ 0 w 162"/>
                <a:gd name="T17" fmla="*/ 1117 h 61"/>
                <a:gd name="T18" fmla="*/ 0 w 162"/>
                <a:gd name="T19" fmla="*/ 123 h 61"/>
                <a:gd name="T20" fmla="*/ 507 w 162"/>
                <a:gd name="T21" fmla="*/ 123 h 61"/>
                <a:gd name="T22" fmla="*/ 528 w 162"/>
                <a:gd name="T23" fmla="*/ 583 h 61"/>
                <a:gd name="T24" fmla="*/ 1222 w 162"/>
                <a:gd name="T25" fmla="*/ 179 h 61"/>
                <a:gd name="T26" fmla="*/ 1897 w 162"/>
                <a:gd name="T27" fmla="*/ 0 h 61"/>
                <a:gd name="T28" fmla="*/ 2467 w 162"/>
                <a:gd name="T29" fmla="*/ 144 h 61"/>
                <a:gd name="T30" fmla="*/ 2467 w 162"/>
                <a:gd name="T31" fmla="*/ 144 h 6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2"/>
                <a:gd name="T49" fmla="*/ 0 h 61"/>
                <a:gd name="T50" fmla="*/ 162 w 162"/>
                <a:gd name="T51" fmla="*/ 61 h 6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2" h="61">
                  <a:moveTo>
                    <a:pt x="132" y="8"/>
                  </a:moveTo>
                  <a:cubicBezTo>
                    <a:pt x="162" y="25"/>
                    <a:pt x="162" y="25"/>
                    <a:pt x="162" y="25"/>
                  </a:cubicBezTo>
                  <a:cubicBezTo>
                    <a:pt x="140" y="38"/>
                    <a:pt x="140" y="38"/>
                    <a:pt x="140" y="38"/>
                  </a:cubicBezTo>
                  <a:cubicBezTo>
                    <a:pt x="110" y="21"/>
                    <a:pt x="110" y="21"/>
                    <a:pt x="110" y="21"/>
                  </a:cubicBezTo>
                  <a:cubicBezTo>
                    <a:pt x="104" y="18"/>
                    <a:pt x="96" y="18"/>
                    <a:pt x="88" y="23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61"/>
                    <a:pt x="92" y="61"/>
                    <a:pt x="92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9" y="2"/>
                    <a:pt x="93" y="0"/>
                    <a:pt x="101" y="0"/>
                  </a:cubicBezTo>
                  <a:cubicBezTo>
                    <a:pt x="118" y="1"/>
                    <a:pt x="130" y="7"/>
                    <a:pt x="132" y="8"/>
                  </a:cubicBezTo>
                  <a:cubicBezTo>
                    <a:pt x="132" y="8"/>
                    <a:pt x="132" y="8"/>
                    <a:pt x="132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3629" name="Freeform 364"/>
            <p:cNvSpPr>
              <a:spLocks noChangeAspect="1"/>
            </p:cNvSpPr>
            <p:nvPr/>
          </p:nvSpPr>
          <p:spPr bwMode="auto">
            <a:xfrm>
              <a:off x="3966" y="1507"/>
              <a:ext cx="171" cy="154"/>
            </a:xfrm>
            <a:custGeom>
              <a:avLst/>
              <a:gdLst>
                <a:gd name="T0" fmla="*/ 1958 w 105"/>
                <a:gd name="T1" fmla="*/ 791 h 94"/>
                <a:gd name="T2" fmla="*/ 1958 w 105"/>
                <a:gd name="T3" fmla="*/ 1817 h 94"/>
                <a:gd name="T4" fmla="*/ 239 w 105"/>
                <a:gd name="T5" fmla="*/ 1817 h 94"/>
                <a:gd name="T6" fmla="*/ 239 w 105"/>
                <a:gd name="T7" fmla="*/ 1514 h 94"/>
                <a:gd name="T8" fmla="*/ 1033 w 105"/>
                <a:gd name="T9" fmla="*/ 1514 h 94"/>
                <a:gd name="T10" fmla="*/ 324 w 105"/>
                <a:gd name="T11" fmla="*/ 1088 h 94"/>
                <a:gd name="T12" fmla="*/ 0 w 105"/>
                <a:gd name="T13" fmla="*/ 668 h 94"/>
                <a:gd name="T14" fmla="*/ 261 w 105"/>
                <a:gd name="T15" fmla="*/ 331 h 94"/>
                <a:gd name="T16" fmla="*/ 803 w 105"/>
                <a:gd name="T17" fmla="*/ 0 h 94"/>
                <a:gd name="T18" fmla="*/ 1223 w 105"/>
                <a:gd name="T19" fmla="*/ 247 h 94"/>
                <a:gd name="T20" fmla="*/ 674 w 105"/>
                <a:gd name="T21" fmla="*/ 606 h 94"/>
                <a:gd name="T22" fmla="*/ 730 w 105"/>
                <a:gd name="T23" fmla="*/ 827 h 94"/>
                <a:gd name="T24" fmla="*/ 1435 w 105"/>
                <a:gd name="T25" fmla="*/ 1253 h 94"/>
                <a:gd name="T26" fmla="*/ 1435 w 105"/>
                <a:gd name="T27" fmla="*/ 791 h 94"/>
                <a:gd name="T28" fmla="*/ 1958 w 105"/>
                <a:gd name="T29" fmla="*/ 791 h 94"/>
                <a:gd name="T30" fmla="*/ 1958 w 105"/>
                <a:gd name="T31" fmla="*/ 791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4"/>
                <a:gd name="T50" fmla="*/ 105 w 105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4">
                  <a:moveTo>
                    <a:pt x="105" y="41"/>
                  </a:moveTo>
                  <a:cubicBezTo>
                    <a:pt x="105" y="94"/>
                    <a:pt x="105" y="94"/>
                    <a:pt x="105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55" y="78"/>
                    <a:pt x="55" y="78"/>
                    <a:pt x="55" y="78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3" y="48"/>
                    <a:pt x="0" y="40"/>
                    <a:pt x="0" y="35"/>
                  </a:cubicBezTo>
                  <a:cubicBezTo>
                    <a:pt x="1" y="25"/>
                    <a:pt x="11" y="19"/>
                    <a:pt x="14" y="1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6" y="13"/>
                    <a:pt x="66" y="13"/>
                    <a:pt x="66" y="13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0" y="34"/>
                    <a:pt x="31" y="38"/>
                    <a:pt x="39" y="43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41"/>
                    <a:pt x="77" y="41"/>
                    <a:pt x="77" y="41"/>
                  </a:cubicBezTo>
                  <a:cubicBezTo>
                    <a:pt x="105" y="41"/>
                    <a:pt x="105" y="41"/>
                    <a:pt x="105" y="41"/>
                  </a:cubicBezTo>
                  <a:cubicBezTo>
                    <a:pt x="105" y="41"/>
                    <a:pt x="105" y="41"/>
                    <a:pt x="105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  <p:sp>
        <p:nvSpPr>
          <p:cNvPr id="23609" name="Text Box 365"/>
          <p:cNvSpPr txBox="1">
            <a:spLocks noChangeArrowheads="1"/>
          </p:cNvSpPr>
          <p:nvPr/>
        </p:nvSpPr>
        <p:spPr bwMode="auto">
          <a:xfrm>
            <a:off x="5219700" y="4224338"/>
            <a:ext cx="10080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600"/>
              <a:t>Area 10</a:t>
            </a:r>
          </a:p>
        </p:txBody>
      </p:sp>
      <p:sp>
        <p:nvSpPr>
          <p:cNvPr id="23610" name="Text Box 366"/>
          <p:cNvSpPr txBox="1">
            <a:spLocks noChangeArrowheads="1"/>
          </p:cNvSpPr>
          <p:nvPr/>
        </p:nvSpPr>
        <p:spPr bwMode="auto">
          <a:xfrm>
            <a:off x="6804025" y="4224338"/>
            <a:ext cx="10080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600"/>
              <a:t>Area 20</a:t>
            </a:r>
          </a:p>
        </p:txBody>
      </p:sp>
      <p:sp>
        <p:nvSpPr>
          <p:cNvPr id="23611" name="Line 367"/>
          <p:cNvSpPr>
            <a:spLocks noChangeShapeType="1"/>
          </p:cNvSpPr>
          <p:nvPr/>
        </p:nvSpPr>
        <p:spPr bwMode="auto">
          <a:xfrm>
            <a:off x="6156325" y="3068638"/>
            <a:ext cx="720725" cy="0"/>
          </a:xfrm>
          <a:prstGeom prst="line">
            <a:avLst/>
          </a:prstGeom>
          <a:noFill/>
          <a:ln w="25400">
            <a:solidFill>
              <a:srgbClr val="0000FF"/>
            </a:solidFill>
            <a:prstDash val="dash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612" name="Line 368"/>
          <p:cNvSpPr>
            <a:spLocks noChangeShapeType="1"/>
          </p:cNvSpPr>
          <p:nvPr/>
        </p:nvSpPr>
        <p:spPr bwMode="auto">
          <a:xfrm>
            <a:off x="6156325" y="4724400"/>
            <a:ext cx="720725" cy="0"/>
          </a:xfrm>
          <a:prstGeom prst="line">
            <a:avLst/>
          </a:prstGeom>
          <a:noFill/>
          <a:ln w="25400">
            <a:solidFill>
              <a:srgbClr val="0000FF"/>
            </a:solidFill>
            <a:prstDash val="dash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smtClean="0"/>
              <a:t>广播网络上的邻接关系</a:t>
            </a:r>
          </a:p>
        </p:txBody>
      </p:sp>
      <p:sp>
        <p:nvSpPr>
          <p:cNvPr id="24579" name="Line 4"/>
          <p:cNvSpPr>
            <a:spLocks noChangeShapeType="1"/>
          </p:cNvSpPr>
          <p:nvPr/>
        </p:nvSpPr>
        <p:spPr bwMode="auto">
          <a:xfrm>
            <a:off x="1260475" y="2417763"/>
            <a:ext cx="61912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4580" name="Line 5"/>
          <p:cNvSpPr>
            <a:spLocks noChangeShapeType="1"/>
          </p:cNvSpPr>
          <p:nvPr/>
        </p:nvSpPr>
        <p:spPr bwMode="auto">
          <a:xfrm>
            <a:off x="1965325" y="1984375"/>
            <a:ext cx="0" cy="4333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4581" name="Line 8"/>
          <p:cNvSpPr>
            <a:spLocks noChangeShapeType="1"/>
          </p:cNvSpPr>
          <p:nvPr/>
        </p:nvSpPr>
        <p:spPr bwMode="auto">
          <a:xfrm>
            <a:off x="4270375" y="1984375"/>
            <a:ext cx="0" cy="4333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4582" name="Text Box 11"/>
          <p:cNvSpPr txBox="1">
            <a:spLocks noChangeArrowheads="1"/>
          </p:cNvSpPr>
          <p:nvPr/>
        </p:nvSpPr>
        <p:spPr bwMode="auto">
          <a:xfrm>
            <a:off x="2684463" y="3562350"/>
            <a:ext cx="882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kumimoji="1" lang="en-US" altLang="zh-CN"/>
              <a:t>L1 DIS</a:t>
            </a:r>
          </a:p>
        </p:txBody>
      </p:sp>
      <p:sp>
        <p:nvSpPr>
          <p:cNvPr id="24583" name="Line 14"/>
          <p:cNvSpPr>
            <a:spLocks noChangeShapeType="1"/>
          </p:cNvSpPr>
          <p:nvPr/>
        </p:nvSpPr>
        <p:spPr bwMode="auto">
          <a:xfrm>
            <a:off x="2268538" y="2201863"/>
            <a:ext cx="646112" cy="719137"/>
          </a:xfrm>
          <a:prstGeom prst="line">
            <a:avLst/>
          </a:prstGeom>
          <a:noFill/>
          <a:ln w="25400">
            <a:solidFill>
              <a:srgbClr val="FF0000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584" name="Line 16"/>
          <p:cNvSpPr>
            <a:spLocks noChangeShapeType="1"/>
          </p:cNvSpPr>
          <p:nvPr/>
        </p:nvSpPr>
        <p:spPr bwMode="auto">
          <a:xfrm>
            <a:off x="4557713" y="2130425"/>
            <a:ext cx="720725" cy="719138"/>
          </a:xfrm>
          <a:prstGeom prst="line">
            <a:avLst/>
          </a:prstGeom>
          <a:noFill/>
          <a:ln w="25400">
            <a:solidFill>
              <a:srgbClr val="0000FF"/>
            </a:solidFill>
            <a:prstDash val="dash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585" name="Line 17"/>
          <p:cNvSpPr>
            <a:spLocks noChangeShapeType="1"/>
          </p:cNvSpPr>
          <p:nvPr/>
        </p:nvSpPr>
        <p:spPr bwMode="auto">
          <a:xfrm flipH="1">
            <a:off x="3276600" y="2128838"/>
            <a:ext cx="719138" cy="792162"/>
          </a:xfrm>
          <a:prstGeom prst="line">
            <a:avLst/>
          </a:prstGeom>
          <a:noFill/>
          <a:ln w="25400">
            <a:solidFill>
              <a:srgbClr val="FF0000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586" name="Line 19"/>
          <p:cNvSpPr>
            <a:spLocks noChangeShapeType="1"/>
          </p:cNvSpPr>
          <p:nvPr/>
        </p:nvSpPr>
        <p:spPr bwMode="auto">
          <a:xfrm>
            <a:off x="2411413" y="1768475"/>
            <a:ext cx="1368425" cy="0"/>
          </a:xfrm>
          <a:prstGeom prst="line">
            <a:avLst/>
          </a:prstGeom>
          <a:noFill/>
          <a:ln w="25400">
            <a:solidFill>
              <a:srgbClr val="FF0000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587" name="Rectangle 32"/>
          <p:cNvSpPr>
            <a:spLocks noGrp="1" noChangeArrowheads="1"/>
          </p:cNvSpPr>
          <p:nvPr>
            <p:ph type="body" idx="1"/>
          </p:nvPr>
        </p:nvSpPr>
        <p:spPr>
          <a:xfrm>
            <a:off x="900113" y="4357688"/>
            <a:ext cx="7391400" cy="1433512"/>
          </a:xfrm>
        </p:spPr>
        <p:txBody>
          <a:bodyPr/>
          <a:lstStyle/>
          <a:p>
            <a:pPr eaLnBrk="1" hangingPunct="1"/>
            <a:r>
              <a:rPr lang="en-US" altLang="zh-CN" sz="2600" smtClean="0"/>
              <a:t>DIS</a:t>
            </a:r>
            <a:r>
              <a:rPr lang="zh-CN" altLang="en-US" sz="2600" smtClean="0"/>
              <a:t>（</a:t>
            </a:r>
            <a:r>
              <a:rPr lang="en-US" altLang="zh-CN" sz="2600" smtClean="0"/>
              <a:t>Designated IS</a:t>
            </a:r>
            <a:r>
              <a:rPr lang="zh-CN" altLang="en-US" sz="2600" smtClean="0"/>
              <a:t>）的作用是创建和更新伪节点，以简化拓扑，减少资源消耗</a:t>
            </a:r>
            <a:r>
              <a:rPr lang="zh-CN" altLang="en-US" sz="2400" smtClean="0"/>
              <a:t>。</a:t>
            </a:r>
          </a:p>
          <a:p>
            <a:pPr eaLnBrk="1" hangingPunct="1"/>
            <a:r>
              <a:rPr lang="zh-CN" altLang="en-US" sz="2600" smtClean="0"/>
              <a:t>同一级别的路由器之间都会形成邻接关系。</a:t>
            </a:r>
          </a:p>
        </p:txBody>
      </p:sp>
      <p:grpSp>
        <p:nvGrpSpPr>
          <p:cNvPr id="24588" name="Group 33"/>
          <p:cNvGrpSpPr>
            <a:grpSpLocks noChangeAspect="1"/>
          </p:cNvGrpSpPr>
          <p:nvPr/>
        </p:nvGrpSpPr>
        <p:grpSpPr bwMode="auto">
          <a:xfrm>
            <a:off x="1651000" y="1554163"/>
            <a:ext cx="720725" cy="557212"/>
            <a:chOff x="3541" y="1317"/>
            <a:chExt cx="747" cy="546"/>
          </a:xfrm>
        </p:grpSpPr>
        <p:sp>
          <p:nvSpPr>
            <p:cNvPr id="24674" name="AutoShape 34"/>
            <p:cNvSpPr>
              <a:spLocks noChangeAspect="1" noChangeArrowheads="1" noTextEdit="1"/>
            </p:cNvSpPr>
            <p:nvPr/>
          </p:nvSpPr>
          <p:spPr bwMode="auto">
            <a:xfrm>
              <a:off x="3574" y="1337"/>
              <a:ext cx="681" cy="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75" name="Freeform 35"/>
            <p:cNvSpPr>
              <a:spLocks noChangeAspect="1"/>
            </p:cNvSpPr>
            <p:nvPr/>
          </p:nvSpPr>
          <p:spPr bwMode="auto">
            <a:xfrm>
              <a:off x="3574" y="1525"/>
              <a:ext cx="679" cy="338"/>
            </a:xfrm>
            <a:custGeom>
              <a:avLst/>
              <a:gdLst>
                <a:gd name="T0" fmla="*/ 6726 w 416"/>
                <a:gd name="T1" fmla="*/ 1594 h 207"/>
                <a:gd name="T2" fmla="*/ 1170 w 416"/>
                <a:gd name="T3" fmla="*/ 1594 h 207"/>
                <a:gd name="T4" fmla="*/ 21 w 416"/>
                <a:gd name="T5" fmla="*/ 21 h 207"/>
                <a:gd name="T6" fmla="*/ 0 w 416"/>
                <a:gd name="T7" fmla="*/ 21 h 207"/>
                <a:gd name="T8" fmla="*/ 0 w 416"/>
                <a:gd name="T9" fmla="*/ 1520 h 207"/>
                <a:gd name="T10" fmla="*/ 21 w 416"/>
                <a:gd name="T11" fmla="*/ 1520 h 207"/>
                <a:gd name="T12" fmla="*/ 1170 w 416"/>
                <a:gd name="T13" fmla="*/ 3029 h 207"/>
                <a:gd name="T14" fmla="*/ 6726 w 416"/>
                <a:gd name="T15" fmla="*/ 3029 h 207"/>
                <a:gd name="T16" fmla="*/ 7862 w 416"/>
                <a:gd name="T17" fmla="*/ 1520 h 207"/>
                <a:gd name="T18" fmla="*/ 7862 w 416"/>
                <a:gd name="T19" fmla="*/ 1520 h 207"/>
                <a:gd name="T20" fmla="*/ 7862 w 416"/>
                <a:gd name="T21" fmla="*/ 0 h 207"/>
                <a:gd name="T22" fmla="*/ 6726 w 416"/>
                <a:gd name="T23" fmla="*/ 1594 h 20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16"/>
                <a:gd name="T37" fmla="*/ 0 h 207"/>
                <a:gd name="T38" fmla="*/ 416 w 416"/>
                <a:gd name="T39" fmla="*/ 207 h 20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16" h="207">
                  <a:moveTo>
                    <a:pt x="356" y="84"/>
                  </a:moveTo>
                  <a:cubicBezTo>
                    <a:pt x="275" y="131"/>
                    <a:pt x="143" y="131"/>
                    <a:pt x="62" y="84"/>
                  </a:cubicBezTo>
                  <a:cubicBezTo>
                    <a:pt x="18" y="59"/>
                    <a:pt x="1" y="33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3" y="109"/>
                    <a:pt x="23" y="138"/>
                    <a:pt x="62" y="160"/>
                  </a:cubicBezTo>
                  <a:cubicBezTo>
                    <a:pt x="143" y="207"/>
                    <a:pt x="275" y="207"/>
                    <a:pt x="356" y="160"/>
                  </a:cubicBezTo>
                  <a:cubicBezTo>
                    <a:pt x="394" y="138"/>
                    <a:pt x="414" y="109"/>
                    <a:pt x="416" y="80"/>
                  </a:cubicBezTo>
                  <a:cubicBezTo>
                    <a:pt x="416" y="80"/>
                    <a:pt x="416" y="80"/>
                    <a:pt x="416" y="80"/>
                  </a:cubicBezTo>
                  <a:cubicBezTo>
                    <a:pt x="416" y="0"/>
                    <a:pt x="416" y="0"/>
                    <a:pt x="416" y="0"/>
                  </a:cubicBezTo>
                  <a:cubicBezTo>
                    <a:pt x="416" y="31"/>
                    <a:pt x="396" y="61"/>
                    <a:pt x="356" y="84"/>
                  </a:cubicBezTo>
                  <a:close/>
                </a:path>
              </a:pathLst>
            </a:custGeom>
            <a:solidFill>
              <a:srgbClr val="113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4676" name="Freeform 36"/>
            <p:cNvSpPr>
              <a:spLocks noChangeAspect="1"/>
            </p:cNvSpPr>
            <p:nvPr/>
          </p:nvSpPr>
          <p:spPr bwMode="auto">
            <a:xfrm>
              <a:off x="3541" y="1317"/>
              <a:ext cx="747" cy="432"/>
            </a:xfrm>
            <a:custGeom>
              <a:avLst/>
              <a:gdLst>
                <a:gd name="T0" fmla="*/ 7153 w 457"/>
                <a:gd name="T1" fmla="*/ 902 h 264"/>
                <a:gd name="T2" fmla="*/ 7176 w 457"/>
                <a:gd name="T3" fmla="*/ 4166 h 264"/>
                <a:gd name="T4" fmla="*/ 1563 w 457"/>
                <a:gd name="T5" fmla="*/ 4166 h 264"/>
                <a:gd name="T6" fmla="*/ 1541 w 457"/>
                <a:gd name="T7" fmla="*/ 902 h 264"/>
                <a:gd name="T8" fmla="*/ 7153 w 457"/>
                <a:gd name="T9" fmla="*/ 902 h 2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7"/>
                <a:gd name="T16" fmla="*/ 0 h 264"/>
                <a:gd name="T17" fmla="*/ 457 w 457"/>
                <a:gd name="T18" fmla="*/ 264 h 2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7" h="264">
                  <a:moveTo>
                    <a:pt x="375" y="47"/>
                  </a:moveTo>
                  <a:cubicBezTo>
                    <a:pt x="456" y="94"/>
                    <a:pt x="457" y="170"/>
                    <a:pt x="376" y="217"/>
                  </a:cubicBezTo>
                  <a:cubicBezTo>
                    <a:pt x="295" y="264"/>
                    <a:pt x="163" y="264"/>
                    <a:pt x="82" y="217"/>
                  </a:cubicBezTo>
                  <a:cubicBezTo>
                    <a:pt x="0" y="170"/>
                    <a:pt x="0" y="94"/>
                    <a:pt x="81" y="47"/>
                  </a:cubicBezTo>
                  <a:cubicBezTo>
                    <a:pt x="162" y="0"/>
                    <a:pt x="293" y="0"/>
                    <a:pt x="375" y="47"/>
                  </a:cubicBezTo>
                </a:path>
              </a:pathLst>
            </a:custGeom>
            <a:solidFill>
              <a:srgbClr val="4A6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4677" name="Freeform 37"/>
            <p:cNvSpPr>
              <a:spLocks noChangeAspect="1" noEditPoints="1"/>
            </p:cNvSpPr>
            <p:nvPr/>
          </p:nvSpPr>
          <p:spPr bwMode="auto">
            <a:xfrm>
              <a:off x="3788" y="1751"/>
              <a:ext cx="39" cy="53"/>
            </a:xfrm>
            <a:custGeom>
              <a:avLst/>
              <a:gdLst>
                <a:gd name="T0" fmla="*/ 124 w 24"/>
                <a:gd name="T1" fmla="*/ 88 h 33"/>
                <a:gd name="T2" fmla="*/ 124 w 24"/>
                <a:gd name="T3" fmla="*/ 233 h 33"/>
                <a:gd name="T4" fmla="*/ 180 w 24"/>
                <a:gd name="T5" fmla="*/ 233 h 33"/>
                <a:gd name="T6" fmla="*/ 236 w 24"/>
                <a:gd name="T7" fmla="*/ 226 h 33"/>
                <a:gd name="T8" fmla="*/ 257 w 24"/>
                <a:gd name="T9" fmla="*/ 173 h 33"/>
                <a:gd name="T10" fmla="*/ 180 w 24"/>
                <a:gd name="T11" fmla="*/ 88 h 33"/>
                <a:gd name="T12" fmla="*/ 124 w 24"/>
                <a:gd name="T13" fmla="*/ 88 h 33"/>
                <a:gd name="T14" fmla="*/ 0 w 24"/>
                <a:gd name="T15" fmla="*/ 567 h 33"/>
                <a:gd name="T16" fmla="*/ 0 w 24"/>
                <a:gd name="T17" fmla="*/ 0 h 33"/>
                <a:gd name="T18" fmla="*/ 232 w 24"/>
                <a:gd name="T19" fmla="*/ 0 h 33"/>
                <a:gd name="T20" fmla="*/ 349 w 24"/>
                <a:gd name="T21" fmla="*/ 34 h 33"/>
                <a:gd name="T22" fmla="*/ 413 w 24"/>
                <a:gd name="T23" fmla="*/ 141 h 33"/>
                <a:gd name="T24" fmla="*/ 270 w 24"/>
                <a:gd name="T25" fmla="*/ 286 h 33"/>
                <a:gd name="T26" fmla="*/ 270 w 24"/>
                <a:gd name="T27" fmla="*/ 286 h 33"/>
                <a:gd name="T28" fmla="*/ 349 w 24"/>
                <a:gd name="T29" fmla="*/ 331 h 33"/>
                <a:gd name="T30" fmla="*/ 377 w 24"/>
                <a:gd name="T31" fmla="*/ 374 h 33"/>
                <a:gd name="T32" fmla="*/ 439 w 24"/>
                <a:gd name="T33" fmla="*/ 567 h 33"/>
                <a:gd name="T34" fmla="*/ 270 w 24"/>
                <a:gd name="T35" fmla="*/ 567 h 33"/>
                <a:gd name="T36" fmla="*/ 236 w 24"/>
                <a:gd name="T37" fmla="*/ 418 h 33"/>
                <a:gd name="T38" fmla="*/ 201 w 24"/>
                <a:gd name="T39" fmla="*/ 340 h 33"/>
                <a:gd name="T40" fmla="*/ 124 w 24"/>
                <a:gd name="T41" fmla="*/ 340 h 33"/>
                <a:gd name="T42" fmla="*/ 124 w 24"/>
                <a:gd name="T43" fmla="*/ 567 h 33"/>
                <a:gd name="T44" fmla="*/ 0 w 24"/>
                <a:gd name="T45" fmla="*/ 567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"/>
                <a:gd name="T70" fmla="*/ 0 h 33"/>
                <a:gd name="T71" fmla="*/ 24 w 24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" h="33">
                  <a:moveTo>
                    <a:pt x="7" y="5"/>
                  </a:moveTo>
                  <a:cubicBezTo>
                    <a:pt x="7" y="14"/>
                    <a:pt x="7" y="14"/>
                    <a:pt x="7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2" y="14"/>
                    <a:pt x="13" y="13"/>
                  </a:cubicBezTo>
                  <a:cubicBezTo>
                    <a:pt x="14" y="12"/>
                    <a:pt x="14" y="11"/>
                    <a:pt x="14" y="10"/>
                  </a:cubicBezTo>
                  <a:cubicBezTo>
                    <a:pt x="14" y="7"/>
                    <a:pt x="13" y="5"/>
                    <a:pt x="10" y="5"/>
                  </a:cubicBezTo>
                  <a:cubicBezTo>
                    <a:pt x="7" y="5"/>
                    <a:pt x="7" y="5"/>
                    <a:pt x="7" y="5"/>
                  </a:cubicBezTo>
                  <a:close/>
                  <a:moveTo>
                    <a:pt x="0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7" y="0"/>
                    <a:pt x="19" y="2"/>
                  </a:cubicBezTo>
                  <a:cubicBezTo>
                    <a:pt x="21" y="3"/>
                    <a:pt x="22" y="5"/>
                    <a:pt x="22" y="8"/>
                  </a:cubicBezTo>
                  <a:cubicBezTo>
                    <a:pt x="22" y="13"/>
                    <a:pt x="20" y="16"/>
                    <a:pt x="15" y="17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7" y="17"/>
                    <a:pt x="18" y="17"/>
                    <a:pt x="19" y="19"/>
                  </a:cubicBezTo>
                  <a:cubicBezTo>
                    <a:pt x="19" y="19"/>
                    <a:pt x="20" y="20"/>
                    <a:pt x="20" y="2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2" y="22"/>
                    <a:pt x="11" y="21"/>
                    <a:pt x="11" y="20"/>
                  </a:cubicBezTo>
                  <a:cubicBezTo>
                    <a:pt x="10" y="20"/>
                    <a:pt x="9" y="20"/>
                    <a:pt x="7" y="20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0" y="33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4678" name="Freeform 38"/>
            <p:cNvSpPr>
              <a:spLocks noChangeAspect="1" noEditPoints="1"/>
            </p:cNvSpPr>
            <p:nvPr/>
          </p:nvSpPr>
          <p:spPr bwMode="auto">
            <a:xfrm>
              <a:off x="3832" y="1749"/>
              <a:ext cx="47" cy="57"/>
            </a:xfrm>
            <a:custGeom>
              <a:avLst/>
              <a:gdLst>
                <a:gd name="T0" fmla="*/ 144 w 29"/>
                <a:gd name="T1" fmla="*/ 324 h 35"/>
                <a:gd name="T2" fmla="*/ 254 w 29"/>
                <a:gd name="T3" fmla="*/ 541 h 35"/>
                <a:gd name="T4" fmla="*/ 357 w 29"/>
                <a:gd name="T5" fmla="*/ 324 h 35"/>
                <a:gd name="T6" fmla="*/ 254 w 29"/>
                <a:gd name="T7" fmla="*/ 111 h 35"/>
                <a:gd name="T8" fmla="*/ 144 w 29"/>
                <a:gd name="T9" fmla="*/ 324 h 35"/>
                <a:gd name="T10" fmla="*/ 0 w 29"/>
                <a:gd name="T11" fmla="*/ 324 h 35"/>
                <a:gd name="T12" fmla="*/ 55 w 29"/>
                <a:gd name="T13" fmla="*/ 90 h 35"/>
                <a:gd name="T14" fmla="*/ 254 w 29"/>
                <a:gd name="T15" fmla="*/ 0 h 35"/>
                <a:gd name="T16" fmla="*/ 454 w 29"/>
                <a:gd name="T17" fmla="*/ 90 h 35"/>
                <a:gd name="T18" fmla="*/ 523 w 29"/>
                <a:gd name="T19" fmla="*/ 324 h 35"/>
                <a:gd name="T20" fmla="*/ 454 w 29"/>
                <a:gd name="T21" fmla="*/ 562 h 35"/>
                <a:gd name="T22" fmla="*/ 254 w 29"/>
                <a:gd name="T23" fmla="*/ 653 h 35"/>
                <a:gd name="T24" fmla="*/ 55 w 29"/>
                <a:gd name="T25" fmla="*/ 541 h 35"/>
                <a:gd name="T26" fmla="*/ 0 w 29"/>
                <a:gd name="T27" fmla="*/ 324 h 3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9"/>
                <a:gd name="T43" fmla="*/ 0 h 35"/>
                <a:gd name="T44" fmla="*/ 29 w 29"/>
                <a:gd name="T45" fmla="*/ 35 h 3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9" h="35">
                  <a:moveTo>
                    <a:pt x="8" y="17"/>
                  </a:moveTo>
                  <a:cubicBezTo>
                    <a:pt x="8" y="25"/>
                    <a:pt x="10" y="29"/>
                    <a:pt x="14" y="29"/>
                  </a:cubicBezTo>
                  <a:cubicBezTo>
                    <a:pt x="18" y="29"/>
                    <a:pt x="20" y="25"/>
                    <a:pt x="20" y="17"/>
                  </a:cubicBezTo>
                  <a:cubicBezTo>
                    <a:pt x="20" y="10"/>
                    <a:pt x="18" y="6"/>
                    <a:pt x="14" y="6"/>
                  </a:cubicBezTo>
                  <a:cubicBezTo>
                    <a:pt x="10" y="6"/>
                    <a:pt x="8" y="10"/>
                    <a:pt x="8" y="17"/>
                  </a:cubicBezTo>
                  <a:close/>
                  <a:moveTo>
                    <a:pt x="0" y="17"/>
                  </a:moveTo>
                  <a:cubicBezTo>
                    <a:pt x="0" y="12"/>
                    <a:pt x="1" y="8"/>
                    <a:pt x="3" y="5"/>
                  </a:cubicBezTo>
                  <a:cubicBezTo>
                    <a:pt x="6" y="2"/>
                    <a:pt x="10" y="0"/>
                    <a:pt x="14" y="0"/>
                  </a:cubicBezTo>
                  <a:cubicBezTo>
                    <a:pt x="19" y="0"/>
                    <a:pt x="23" y="2"/>
                    <a:pt x="25" y="5"/>
                  </a:cubicBezTo>
                  <a:cubicBezTo>
                    <a:pt x="27" y="8"/>
                    <a:pt x="29" y="12"/>
                    <a:pt x="29" y="17"/>
                  </a:cubicBezTo>
                  <a:cubicBezTo>
                    <a:pt x="29" y="22"/>
                    <a:pt x="27" y="26"/>
                    <a:pt x="25" y="30"/>
                  </a:cubicBezTo>
                  <a:cubicBezTo>
                    <a:pt x="23" y="33"/>
                    <a:pt x="19" y="35"/>
                    <a:pt x="14" y="35"/>
                  </a:cubicBezTo>
                  <a:cubicBezTo>
                    <a:pt x="10" y="35"/>
                    <a:pt x="6" y="33"/>
                    <a:pt x="3" y="29"/>
                  </a:cubicBezTo>
                  <a:cubicBezTo>
                    <a:pt x="1" y="26"/>
                    <a:pt x="0" y="22"/>
                    <a:pt x="0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4679" name="Freeform 39"/>
            <p:cNvSpPr>
              <a:spLocks noChangeAspect="1"/>
            </p:cNvSpPr>
            <p:nvPr/>
          </p:nvSpPr>
          <p:spPr bwMode="auto">
            <a:xfrm>
              <a:off x="3888" y="1751"/>
              <a:ext cx="39" cy="55"/>
            </a:xfrm>
            <a:custGeom>
              <a:avLst/>
              <a:gdLst>
                <a:gd name="T0" fmla="*/ 0 w 24"/>
                <a:gd name="T1" fmla="*/ 377 h 34"/>
                <a:gd name="T2" fmla="*/ 0 w 24"/>
                <a:gd name="T3" fmla="*/ 0 h 34"/>
                <a:gd name="T4" fmla="*/ 124 w 24"/>
                <a:gd name="T5" fmla="*/ 0 h 34"/>
                <a:gd name="T6" fmla="*/ 124 w 24"/>
                <a:gd name="T7" fmla="*/ 398 h 34"/>
                <a:gd name="T8" fmla="*/ 232 w 24"/>
                <a:gd name="T9" fmla="*/ 500 h 34"/>
                <a:gd name="T10" fmla="*/ 293 w 24"/>
                <a:gd name="T11" fmla="*/ 398 h 34"/>
                <a:gd name="T12" fmla="*/ 293 w 24"/>
                <a:gd name="T13" fmla="*/ 0 h 34"/>
                <a:gd name="T14" fmla="*/ 439 w 24"/>
                <a:gd name="T15" fmla="*/ 0 h 34"/>
                <a:gd name="T16" fmla="*/ 439 w 24"/>
                <a:gd name="T17" fmla="*/ 377 h 34"/>
                <a:gd name="T18" fmla="*/ 383 w 24"/>
                <a:gd name="T19" fmla="*/ 542 h 34"/>
                <a:gd name="T20" fmla="*/ 232 w 24"/>
                <a:gd name="T21" fmla="*/ 610 h 34"/>
                <a:gd name="T22" fmla="*/ 55 w 24"/>
                <a:gd name="T23" fmla="*/ 542 h 34"/>
                <a:gd name="T24" fmla="*/ 0 w 24"/>
                <a:gd name="T25" fmla="*/ 377 h 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"/>
                <a:gd name="T40" fmla="*/ 0 h 34"/>
                <a:gd name="T41" fmla="*/ 24 w 24"/>
                <a:gd name="T42" fmla="*/ 34 h 3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" h="34">
                  <a:moveTo>
                    <a:pt x="0" y="2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6"/>
                    <a:pt x="9" y="28"/>
                    <a:pt x="12" y="28"/>
                  </a:cubicBezTo>
                  <a:cubicBezTo>
                    <a:pt x="15" y="28"/>
                    <a:pt x="16" y="26"/>
                    <a:pt x="16" y="22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5"/>
                    <a:pt x="23" y="28"/>
                    <a:pt x="21" y="30"/>
                  </a:cubicBezTo>
                  <a:cubicBezTo>
                    <a:pt x="19" y="33"/>
                    <a:pt x="16" y="34"/>
                    <a:pt x="12" y="34"/>
                  </a:cubicBezTo>
                  <a:cubicBezTo>
                    <a:pt x="8" y="34"/>
                    <a:pt x="5" y="33"/>
                    <a:pt x="3" y="30"/>
                  </a:cubicBezTo>
                  <a:cubicBezTo>
                    <a:pt x="1" y="28"/>
                    <a:pt x="0" y="25"/>
                    <a:pt x="0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4680" name="Freeform 40"/>
            <p:cNvSpPr>
              <a:spLocks noChangeAspect="1"/>
            </p:cNvSpPr>
            <p:nvPr/>
          </p:nvSpPr>
          <p:spPr bwMode="auto">
            <a:xfrm>
              <a:off x="3933" y="1751"/>
              <a:ext cx="36" cy="53"/>
            </a:xfrm>
            <a:custGeom>
              <a:avLst/>
              <a:gdLst>
                <a:gd name="T0" fmla="*/ 12 w 36"/>
                <a:gd name="T1" fmla="*/ 53 h 53"/>
                <a:gd name="T2" fmla="*/ 12 w 36"/>
                <a:gd name="T3" fmla="*/ 9 h 53"/>
                <a:gd name="T4" fmla="*/ 0 w 36"/>
                <a:gd name="T5" fmla="*/ 9 h 53"/>
                <a:gd name="T6" fmla="*/ 0 w 36"/>
                <a:gd name="T7" fmla="*/ 0 h 53"/>
                <a:gd name="T8" fmla="*/ 36 w 36"/>
                <a:gd name="T9" fmla="*/ 0 h 53"/>
                <a:gd name="T10" fmla="*/ 36 w 36"/>
                <a:gd name="T11" fmla="*/ 9 h 53"/>
                <a:gd name="T12" fmla="*/ 25 w 36"/>
                <a:gd name="T13" fmla="*/ 9 h 53"/>
                <a:gd name="T14" fmla="*/ 25 w 36"/>
                <a:gd name="T15" fmla="*/ 53 h 53"/>
                <a:gd name="T16" fmla="*/ 12 w 36"/>
                <a:gd name="T17" fmla="*/ 53 h 53"/>
                <a:gd name="T18" fmla="*/ 12 w 36"/>
                <a:gd name="T19" fmla="*/ 53 h 5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6"/>
                <a:gd name="T31" fmla="*/ 0 h 53"/>
                <a:gd name="T32" fmla="*/ 36 w 36"/>
                <a:gd name="T33" fmla="*/ 53 h 5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6" h="53">
                  <a:moveTo>
                    <a:pt x="12" y="53"/>
                  </a:moveTo>
                  <a:lnTo>
                    <a:pt x="12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9"/>
                  </a:lnTo>
                  <a:lnTo>
                    <a:pt x="25" y="9"/>
                  </a:lnTo>
                  <a:lnTo>
                    <a:pt x="25" y="53"/>
                  </a:lnTo>
                  <a:lnTo>
                    <a:pt x="12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4681" name="Freeform 41"/>
            <p:cNvSpPr>
              <a:spLocks noChangeAspect="1"/>
            </p:cNvSpPr>
            <p:nvPr/>
          </p:nvSpPr>
          <p:spPr bwMode="auto">
            <a:xfrm>
              <a:off x="3976" y="1751"/>
              <a:ext cx="32" cy="53"/>
            </a:xfrm>
            <a:custGeom>
              <a:avLst/>
              <a:gdLst>
                <a:gd name="T0" fmla="*/ 0 w 32"/>
                <a:gd name="T1" fmla="*/ 53 h 53"/>
                <a:gd name="T2" fmla="*/ 0 w 32"/>
                <a:gd name="T3" fmla="*/ 0 h 53"/>
                <a:gd name="T4" fmla="*/ 32 w 32"/>
                <a:gd name="T5" fmla="*/ 0 h 53"/>
                <a:gd name="T6" fmla="*/ 32 w 32"/>
                <a:gd name="T7" fmla="*/ 9 h 53"/>
                <a:gd name="T8" fmla="*/ 13 w 32"/>
                <a:gd name="T9" fmla="*/ 9 h 53"/>
                <a:gd name="T10" fmla="*/ 13 w 32"/>
                <a:gd name="T11" fmla="*/ 21 h 53"/>
                <a:gd name="T12" fmla="*/ 31 w 32"/>
                <a:gd name="T13" fmla="*/ 21 h 53"/>
                <a:gd name="T14" fmla="*/ 31 w 32"/>
                <a:gd name="T15" fmla="*/ 31 h 53"/>
                <a:gd name="T16" fmla="*/ 13 w 32"/>
                <a:gd name="T17" fmla="*/ 31 h 53"/>
                <a:gd name="T18" fmla="*/ 13 w 32"/>
                <a:gd name="T19" fmla="*/ 44 h 53"/>
                <a:gd name="T20" fmla="*/ 32 w 32"/>
                <a:gd name="T21" fmla="*/ 44 h 53"/>
                <a:gd name="T22" fmla="*/ 32 w 32"/>
                <a:gd name="T23" fmla="*/ 53 h 53"/>
                <a:gd name="T24" fmla="*/ 0 w 32"/>
                <a:gd name="T25" fmla="*/ 53 h 53"/>
                <a:gd name="T26" fmla="*/ 0 w 32"/>
                <a:gd name="T27" fmla="*/ 53 h 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2"/>
                <a:gd name="T43" fmla="*/ 0 h 53"/>
                <a:gd name="T44" fmla="*/ 32 w 32"/>
                <a:gd name="T45" fmla="*/ 53 h 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2" h="53">
                  <a:moveTo>
                    <a:pt x="0" y="53"/>
                  </a:moveTo>
                  <a:lnTo>
                    <a:pt x="0" y="0"/>
                  </a:lnTo>
                  <a:lnTo>
                    <a:pt x="32" y="0"/>
                  </a:lnTo>
                  <a:lnTo>
                    <a:pt x="32" y="9"/>
                  </a:lnTo>
                  <a:lnTo>
                    <a:pt x="13" y="9"/>
                  </a:lnTo>
                  <a:lnTo>
                    <a:pt x="13" y="21"/>
                  </a:lnTo>
                  <a:lnTo>
                    <a:pt x="31" y="21"/>
                  </a:lnTo>
                  <a:lnTo>
                    <a:pt x="31" y="31"/>
                  </a:lnTo>
                  <a:lnTo>
                    <a:pt x="13" y="31"/>
                  </a:lnTo>
                  <a:lnTo>
                    <a:pt x="13" y="44"/>
                  </a:lnTo>
                  <a:lnTo>
                    <a:pt x="32" y="44"/>
                  </a:lnTo>
                  <a:lnTo>
                    <a:pt x="32" y="5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4682" name="Freeform 42"/>
            <p:cNvSpPr>
              <a:spLocks noChangeAspect="1" noEditPoints="1"/>
            </p:cNvSpPr>
            <p:nvPr/>
          </p:nvSpPr>
          <p:spPr bwMode="auto">
            <a:xfrm>
              <a:off x="4017" y="1751"/>
              <a:ext cx="39" cy="53"/>
            </a:xfrm>
            <a:custGeom>
              <a:avLst/>
              <a:gdLst>
                <a:gd name="T0" fmla="*/ 145 w 24"/>
                <a:gd name="T1" fmla="*/ 88 h 33"/>
                <a:gd name="T2" fmla="*/ 145 w 24"/>
                <a:gd name="T3" fmla="*/ 233 h 33"/>
                <a:gd name="T4" fmla="*/ 180 w 24"/>
                <a:gd name="T5" fmla="*/ 233 h 33"/>
                <a:gd name="T6" fmla="*/ 236 w 24"/>
                <a:gd name="T7" fmla="*/ 226 h 33"/>
                <a:gd name="T8" fmla="*/ 270 w 24"/>
                <a:gd name="T9" fmla="*/ 173 h 33"/>
                <a:gd name="T10" fmla="*/ 180 w 24"/>
                <a:gd name="T11" fmla="*/ 88 h 33"/>
                <a:gd name="T12" fmla="*/ 145 w 24"/>
                <a:gd name="T13" fmla="*/ 88 h 33"/>
                <a:gd name="T14" fmla="*/ 0 w 24"/>
                <a:gd name="T15" fmla="*/ 567 h 33"/>
                <a:gd name="T16" fmla="*/ 0 w 24"/>
                <a:gd name="T17" fmla="*/ 0 h 33"/>
                <a:gd name="T18" fmla="*/ 232 w 24"/>
                <a:gd name="T19" fmla="*/ 0 h 33"/>
                <a:gd name="T20" fmla="*/ 377 w 24"/>
                <a:gd name="T21" fmla="*/ 34 h 33"/>
                <a:gd name="T22" fmla="*/ 418 w 24"/>
                <a:gd name="T23" fmla="*/ 141 h 33"/>
                <a:gd name="T24" fmla="*/ 293 w 24"/>
                <a:gd name="T25" fmla="*/ 286 h 33"/>
                <a:gd name="T26" fmla="*/ 293 w 24"/>
                <a:gd name="T27" fmla="*/ 286 h 33"/>
                <a:gd name="T28" fmla="*/ 349 w 24"/>
                <a:gd name="T29" fmla="*/ 331 h 33"/>
                <a:gd name="T30" fmla="*/ 383 w 24"/>
                <a:gd name="T31" fmla="*/ 374 h 33"/>
                <a:gd name="T32" fmla="*/ 439 w 24"/>
                <a:gd name="T33" fmla="*/ 567 h 33"/>
                <a:gd name="T34" fmla="*/ 293 w 24"/>
                <a:gd name="T35" fmla="*/ 567 h 33"/>
                <a:gd name="T36" fmla="*/ 236 w 24"/>
                <a:gd name="T37" fmla="*/ 418 h 33"/>
                <a:gd name="T38" fmla="*/ 201 w 24"/>
                <a:gd name="T39" fmla="*/ 340 h 33"/>
                <a:gd name="T40" fmla="*/ 145 w 24"/>
                <a:gd name="T41" fmla="*/ 340 h 33"/>
                <a:gd name="T42" fmla="*/ 145 w 24"/>
                <a:gd name="T43" fmla="*/ 567 h 33"/>
                <a:gd name="T44" fmla="*/ 0 w 24"/>
                <a:gd name="T45" fmla="*/ 567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"/>
                <a:gd name="T70" fmla="*/ 0 h 33"/>
                <a:gd name="T71" fmla="*/ 24 w 24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" h="33">
                  <a:moveTo>
                    <a:pt x="8" y="5"/>
                  </a:moveTo>
                  <a:cubicBezTo>
                    <a:pt x="8" y="14"/>
                    <a:pt x="8" y="14"/>
                    <a:pt x="8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3" y="14"/>
                    <a:pt x="13" y="13"/>
                  </a:cubicBezTo>
                  <a:cubicBezTo>
                    <a:pt x="14" y="12"/>
                    <a:pt x="15" y="11"/>
                    <a:pt x="15" y="10"/>
                  </a:cubicBezTo>
                  <a:cubicBezTo>
                    <a:pt x="15" y="7"/>
                    <a:pt x="13" y="5"/>
                    <a:pt x="10" y="5"/>
                  </a:cubicBezTo>
                  <a:cubicBezTo>
                    <a:pt x="8" y="5"/>
                    <a:pt x="8" y="5"/>
                    <a:pt x="8" y="5"/>
                  </a:cubicBezTo>
                  <a:close/>
                  <a:moveTo>
                    <a:pt x="0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8" y="0"/>
                    <a:pt x="20" y="2"/>
                  </a:cubicBezTo>
                  <a:cubicBezTo>
                    <a:pt x="22" y="3"/>
                    <a:pt x="23" y="5"/>
                    <a:pt x="23" y="8"/>
                  </a:cubicBezTo>
                  <a:cubicBezTo>
                    <a:pt x="23" y="13"/>
                    <a:pt x="20" y="16"/>
                    <a:pt x="16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7" y="17"/>
                    <a:pt x="18" y="17"/>
                    <a:pt x="19" y="19"/>
                  </a:cubicBezTo>
                  <a:cubicBezTo>
                    <a:pt x="20" y="19"/>
                    <a:pt x="20" y="20"/>
                    <a:pt x="21" y="2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2"/>
                    <a:pt x="12" y="21"/>
                    <a:pt x="11" y="20"/>
                  </a:cubicBezTo>
                  <a:cubicBezTo>
                    <a:pt x="11" y="20"/>
                    <a:pt x="10" y="20"/>
                    <a:pt x="8" y="20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0" y="33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4683" name="Freeform 43"/>
            <p:cNvSpPr>
              <a:spLocks noChangeAspect="1"/>
            </p:cNvSpPr>
            <p:nvPr/>
          </p:nvSpPr>
          <p:spPr bwMode="auto">
            <a:xfrm>
              <a:off x="3884" y="1409"/>
              <a:ext cx="265" cy="98"/>
            </a:xfrm>
            <a:custGeom>
              <a:avLst/>
              <a:gdLst>
                <a:gd name="T0" fmla="*/ 573 w 162"/>
                <a:gd name="T1" fmla="*/ 1011 h 60"/>
                <a:gd name="T2" fmla="*/ 551 w 162"/>
                <a:gd name="T3" fmla="*/ 990 h 60"/>
                <a:gd name="T4" fmla="*/ 0 w 162"/>
                <a:gd name="T5" fmla="*/ 662 h 60"/>
                <a:gd name="T6" fmla="*/ 425 w 162"/>
                <a:gd name="T7" fmla="*/ 418 h 60"/>
                <a:gd name="T8" fmla="*/ 993 w 162"/>
                <a:gd name="T9" fmla="*/ 755 h 60"/>
                <a:gd name="T10" fmla="*/ 1418 w 162"/>
                <a:gd name="T11" fmla="*/ 720 h 60"/>
                <a:gd name="T12" fmla="*/ 2141 w 162"/>
                <a:gd name="T13" fmla="*/ 302 h 60"/>
                <a:gd name="T14" fmla="*/ 1348 w 162"/>
                <a:gd name="T15" fmla="*/ 302 h 60"/>
                <a:gd name="T16" fmla="*/ 1348 w 162"/>
                <a:gd name="T17" fmla="*/ 0 h 60"/>
                <a:gd name="T18" fmla="*/ 3098 w 162"/>
                <a:gd name="T19" fmla="*/ 0 h 60"/>
                <a:gd name="T20" fmla="*/ 3098 w 162"/>
                <a:gd name="T21" fmla="*/ 1011 h 60"/>
                <a:gd name="T22" fmla="*/ 2589 w 162"/>
                <a:gd name="T23" fmla="*/ 1011 h 60"/>
                <a:gd name="T24" fmla="*/ 2567 w 162"/>
                <a:gd name="T25" fmla="*/ 549 h 60"/>
                <a:gd name="T26" fmla="*/ 1860 w 162"/>
                <a:gd name="T27" fmla="*/ 969 h 60"/>
                <a:gd name="T28" fmla="*/ 1148 w 162"/>
                <a:gd name="T29" fmla="*/ 1137 h 60"/>
                <a:gd name="T30" fmla="*/ 573 w 162"/>
                <a:gd name="T31" fmla="*/ 1011 h 60"/>
                <a:gd name="T32" fmla="*/ 573 w 162"/>
                <a:gd name="T33" fmla="*/ 1011 h 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2"/>
                <a:gd name="T52" fmla="*/ 0 h 60"/>
                <a:gd name="T53" fmla="*/ 162 w 162"/>
                <a:gd name="T54" fmla="*/ 60 h 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2" h="60">
                  <a:moveTo>
                    <a:pt x="30" y="53"/>
                  </a:moveTo>
                  <a:cubicBezTo>
                    <a:pt x="30" y="53"/>
                    <a:pt x="29" y="52"/>
                    <a:pt x="29" y="52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58" y="43"/>
                    <a:pt x="66" y="42"/>
                    <a:pt x="74" y="38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53"/>
                    <a:pt x="162" y="53"/>
                    <a:pt x="162" y="53"/>
                  </a:cubicBezTo>
                  <a:cubicBezTo>
                    <a:pt x="135" y="53"/>
                    <a:pt x="135" y="53"/>
                    <a:pt x="135" y="53"/>
                  </a:cubicBezTo>
                  <a:cubicBezTo>
                    <a:pt x="134" y="29"/>
                    <a:pt x="134" y="29"/>
                    <a:pt x="134" y="2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83" y="59"/>
                    <a:pt x="69" y="60"/>
                    <a:pt x="60" y="60"/>
                  </a:cubicBezTo>
                  <a:cubicBezTo>
                    <a:pt x="44" y="60"/>
                    <a:pt x="33" y="54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4684" name="Freeform 44"/>
            <p:cNvSpPr>
              <a:spLocks noChangeAspect="1"/>
            </p:cNvSpPr>
            <p:nvPr/>
          </p:nvSpPr>
          <p:spPr bwMode="auto">
            <a:xfrm>
              <a:off x="3703" y="1406"/>
              <a:ext cx="171" cy="152"/>
            </a:xfrm>
            <a:custGeom>
              <a:avLst/>
              <a:gdLst>
                <a:gd name="T0" fmla="*/ 730 w 105"/>
                <a:gd name="T1" fmla="*/ 1528 h 93"/>
                <a:gd name="T2" fmla="*/ 1278 w 105"/>
                <a:gd name="T3" fmla="*/ 1200 h 93"/>
                <a:gd name="T4" fmla="*/ 1223 w 105"/>
                <a:gd name="T5" fmla="*/ 956 h 93"/>
                <a:gd name="T6" fmla="*/ 528 w 105"/>
                <a:gd name="T7" fmla="*/ 551 h 93"/>
                <a:gd name="T8" fmla="*/ 528 w 105"/>
                <a:gd name="T9" fmla="*/ 1012 h 93"/>
                <a:gd name="T10" fmla="*/ 0 w 105"/>
                <a:gd name="T11" fmla="*/ 1012 h 93"/>
                <a:gd name="T12" fmla="*/ 0 w 105"/>
                <a:gd name="T13" fmla="*/ 0 h 93"/>
                <a:gd name="T14" fmla="*/ 1717 w 105"/>
                <a:gd name="T15" fmla="*/ 0 h 93"/>
                <a:gd name="T16" fmla="*/ 1717 w 105"/>
                <a:gd name="T17" fmla="*/ 294 h 93"/>
                <a:gd name="T18" fmla="*/ 928 w 105"/>
                <a:gd name="T19" fmla="*/ 294 h 93"/>
                <a:gd name="T20" fmla="*/ 1637 w 105"/>
                <a:gd name="T21" fmla="*/ 700 h 93"/>
                <a:gd name="T22" fmla="*/ 1958 w 105"/>
                <a:gd name="T23" fmla="*/ 1106 h 93"/>
                <a:gd name="T24" fmla="*/ 1692 w 105"/>
                <a:gd name="T25" fmla="*/ 1450 h 93"/>
                <a:gd name="T26" fmla="*/ 1153 w 105"/>
                <a:gd name="T27" fmla="*/ 1768 h 93"/>
                <a:gd name="T28" fmla="*/ 730 w 105"/>
                <a:gd name="T29" fmla="*/ 1528 h 93"/>
                <a:gd name="T30" fmla="*/ 730 w 105"/>
                <a:gd name="T31" fmla="*/ 1528 h 9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3"/>
                <a:gd name="T50" fmla="*/ 105 w 105"/>
                <a:gd name="T51" fmla="*/ 93 h 9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3">
                  <a:moveTo>
                    <a:pt x="39" y="80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75" y="60"/>
                    <a:pt x="74" y="55"/>
                    <a:pt x="66" y="50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2" y="15"/>
                    <a:pt x="92" y="15"/>
                    <a:pt x="92" y="15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88" y="37"/>
                    <a:pt x="88" y="37"/>
                    <a:pt x="88" y="37"/>
                  </a:cubicBezTo>
                  <a:cubicBezTo>
                    <a:pt x="102" y="45"/>
                    <a:pt x="105" y="53"/>
                    <a:pt x="105" y="58"/>
                  </a:cubicBezTo>
                  <a:cubicBezTo>
                    <a:pt x="104" y="68"/>
                    <a:pt x="94" y="75"/>
                    <a:pt x="91" y="76"/>
                  </a:cubicBezTo>
                  <a:cubicBezTo>
                    <a:pt x="62" y="93"/>
                    <a:pt x="62" y="93"/>
                    <a:pt x="62" y="93"/>
                  </a:cubicBezTo>
                  <a:cubicBezTo>
                    <a:pt x="39" y="80"/>
                    <a:pt x="39" y="80"/>
                    <a:pt x="39" y="80"/>
                  </a:cubicBezTo>
                  <a:cubicBezTo>
                    <a:pt x="39" y="80"/>
                    <a:pt x="39" y="80"/>
                    <a:pt x="39" y="80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4685" name="Freeform 45"/>
            <p:cNvSpPr>
              <a:spLocks noChangeAspect="1"/>
            </p:cNvSpPr>
            <p:nvPr/>
          </p:nvSpPr>
          <p:spPr bwMode="auto">
            <a:xfrm>
              <a:off x="3698" y="1564"/>
              <a:ext cx="265" cy="98"/>
            </a:xfrm>
            <a:custGeom>
              <a:avLst/>
              <a:gdLst>
                <a:gd name="T0" fmla="*/ 2526 w 162"/>
                <a:gd name="T1" fmla="*/ 149 h 60"/>
                <a:gd name="T2" fmla="*/ 3098 w 162"/>
                <a:gd name="T3" fmla="*/ 475 h 60"/>
                <a:gd name="T4" fmla="*/ 2657 w 162"/>
                <a:gd name="T5" fmla="*/ 720 h 60"/>
                <a:gd name="T6" fmla="*/ 2084 w 162"/>
                <a:gd name="T7" fmla="*/ 397 h 60"/>
                <a:gd name="T8" fmla="*/ 1688 w 162"/>
                <a:gd name="T9" fmla="*/ 441 h 60"/>
                <a:gd name="T10" fmla="*/ 959 w 162"/>
                <a:gd name="T11" fmla="*/ 862 h 60"/>
                <a:gd name="T12" fmla="*/ 1755 w 162"/>
                <a:gd name="T13" fmla="*/ 862 h 60"/>
                <a:gd name="T14" fmla="*/ 1755 w 162"/>
                <a:gd name="T15" fmla="*/ 1137 h 60"/>
                <a:gd name="T16" fmla="*/ 0 w 162"/>
                <a:gd name="T17" fmla="*/ 1137 h 60"/>
                <a:gd name="T18" fmla="*/ 0 w 162"/>
                <a:gd name="T19" fmla="*/ 126 h 60"/>
                <a:gd name="T20" fmla="*/ 517 w 162"/>
                <a:gd name="T21" fmla="*/ 126 h 60"/>
                <a:gd name="T22" fmla="*/ 517 w 162"/>
                <a:gd name="T23" fmla="*/ 593 h 60"/>
                <a:gd name="T24" fmla="*/ 1238 w 162"/>
                <a:gd name="T25" fmla="*/ 185 h 60"/>
                <a:gd name="T26" fmla="*/ 1935 w 162"/>
                <a:gd name="T27" fmla="*/ 0 h 60"/>
                <a:gd name="T28" fmla="*/ 2526 w 162"/>
                <a:gd name="T29" fmla="*/ 149 h 60"/>
                <a:gd name="T30" fmla="*/ 2526 w 162"/>
                <a:gd name="T31" fmla="*/ 149 h 6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2"/>
                <a:gd name="T49" fmla="*/ 0 h 60"/>
                <a:gd name="T50" fmla="*/ 162 w 162"/>
                <a:gd name="T51" fmla="*/ 60 h 6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2" h="60">
                  <a:moveTo>
                    <a:pt x="132" y="8"/>
                  </a:moveTo>
                  <a:cubicBezTo>
                    <a:pt x="162" y="25"/>
                    <a:pt x="162" y="25"/>
                    <a:pt x="162" y="25"/>
                  </a:cubicBezTo>
                  <a:cubicBezTo>
                    <a:pt x="139" y="38"/>
                    <a:pt x="139" y="38"/>
                    <a:pt x="139" y="38"/>
                  </a:cubicBezTo>
                  <a:cubicBezTo>
                    <a:pt x="109" y="21"/>
                    <a:pt x="109" y="21"/>
                    <a:pt x="109" y="21"/>
                  </a:cubicBezTo>
                  <a:cubicBezTo>
                    <a:pt x="103" y="17"/>
                    <a:pt x="96" y="18"/>
                    <a:pt x="88" y="23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60"/>
                    <a:pt x="92" y="60"/>
                    <a:pt x="92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9" y="2"/>
                    <a:pt x="92" y="0"/>
                    <a:pt x="101" y="0"/>
                  </a:cubicBezTo>
                  <a:cubicBezTo>
                    <a:pt x="118" y="0"/>
                    <a:pt x="129" y="6"/>
                    <a:pt x="132" y="8"/>
                  </a:cubicBezTo>
                  <a:cubicBezTo>
                    <a:pt x="132" y="8"/>
                    <a:pt x="132" y="8"/>
                    <a:pt x="132" y="8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4686" name="Freeform 46"/>
            <p:cNvSpPr>
              <a:spLocks noChangeAspect="1"/>
            </p:cNvSpPr>
            <p:nvPr/>
          </p:nvSpPr>
          <p:spPr bwMode="auto">
            <a:xfrm>
              <a:off x="3972" y="1514"/>
              <a:ext cx="170" cy="153"/>
            </a:xfrm>
            <a:custGeom>
              <a:avLst/>
              <a:gdLst>
                <a:gd name="T0" fmla="*/ 1983 w 104"/>
                <a:gd name="T1" fmla="*/ 747 h 94"/>
                <a:gd name="T2" fmla="*/ 1983 w 104"/>
                <a:gd name="T3" fmla="*/ 1746 h 94"/>
                <a:gd name="T4" fmla="*/ 245 w 104"/>
                <a:gd name="T5" fmla="*/ 1746 h 94"/>
                <a:gd name="T6" fmla="*/ 235 w 104"/>
                <a:gd name="T7" fmla="*/ 1455 h 94"/>
                <a:gd name="T8" fmla="*/ 1027 w 104"/>
                <a:gd name="T9" fmla="*/ 1455 h 94"/>
                <a:gd name="T10" fmla="*/ 304 w 104"/>
                <a:gd name="T11" fmla="*/ 1038 h 94"/>
                <a:gd name="T12" fmla="*/ 0 w 104"/>
                <a:gd name="T13" fmla="*/ 651 h 94"/>
                <a:gd name="T14" fmla="*/ 245 w 104"/>
                <a:gd name="T15" fmla="*/ 324 h 94"/>
                <a:gd name="T16" fmla="*/ 812 w 104"/>
                <a:gd name="T17" fmla="*/ 0 h 94"/>
                <a:gd name="T18" fmla="*/ 1237 w 104"/>
                <a:gd name="T19" fmla="*/ 238 h 94"/>
                <a:gd name="T20" fmla="*/ 687 w 104"/>
                <a:gd name="T21" fmla="*/ 562 h 94"/>
                <a:gd name="T22" fmla="*/ 750 w 104"/>
                <a:gd name="T23" fmla="*/ 802 h 94"/>
                <a:gd name="T24" fmla="*/ 1473 w 104"/>
                <a:gd name="T25" fmla="*/ 1216 h 94"/>
                <a:gd name="T26" fmla="*/ 1473 w 104"/>
                <a:gd name="T27" fmla="*/ 747 h 94"/>
                <a:gd name="T28" fmla="*/ 1983 w 104"/>
                <a:gd name="T29" fmla="*/ 747 h 94"/>
                <a:gd name="T30" fmla="*/ 1983 w 104"/>
                <a:gd name="T31" fmla="*/ 747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"/>
                <a:gd name="T49" fmla="*/ 0 h 94"/>
                <a:gd name="T50" fmla="*/ 104 w 104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" h="94">
                  <a:moveTo>
                    <a:pt x="104" y="40"/>
                  </a:moveTo>
                  <a:cubicBezTo>
                    <a:pt x="104" y="94"/>
                    <a:pt x="104" y="94"/>
                    <a:pt x="104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2" y="78"/>
                    <a:pt x="12" y="78"/>
                    <a:pt x="12" y="78"/>
                  </a:cubicBezTo>
                  <a:cubicBezTo>
                    <a:pt x="54" y="78"/>
                    <a:pt x="54" y="78"/>
                    <a:pt x="54" y="78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3" y="48"/>
                    <a:pt x="0" y="40"/>
                    <a:pt x="0" y="35"/>
                  </a:cubicBezTo>
                  <a:cubicBezTo>
                    <a:pt x="0" y="25"/>
                    <a:pt x="11" y="18"/>
                    <a:pt x="13" y="1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0" y="34"/>
                    <a:pt x="31" y="38"/>
                    <a:pt x="39" y="43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104" y="40"/>
                    <a:pt x="104" y="40"/>
                    <a:pt x="104" y="40"/>
                  </a:cubicBezTo>
                  <a:cubicBezTo>
                    <a:pt x="104" y="40"/>
                    <a:pt x="104" y="40"/>
                    <a:pt x="104" y="40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4687" name="Freeform 47"/>
            <p:cNvSpPr>
              <a:spLocks noChangeAspect="1"/>
            </p:cNvSpPr>
            <p:nvPr/>
          </p:nvSpPr>
          <p:spPr bwMode="auto">
            <a:xfrm>
              <a:off x="3878" y="1402"/>
              <a:ext cx="264" cy="100"/>
            </a:xfrm>
            <a:custGeom>
              <a:avLst/>
              <a:gdLst>
                <a:gd name="T0" fmla="*/ 562 w 162"/>
                <a:gd name="T1" fmla="*/ 1033 h 61"/>
                <a:gd name="T2" fmla="*/ 562 w 162"/>
                <a:gd name="T3" fmla="*/ 1033 h 61"/>
                <a:gd name="T4" fmla="*/ 0 w 162"/>
                <a:gd name="T5" fmla="*/ 702 h 61"/>
                <a:gd name="T6" fmla="*/ 425 w 162"/>
                <a:gd name="T7" fmla="*/ 449 h 61"/>
                <a:gd name="T8" fmla="*/ 988 w 162"/>
                <a:gd name="T9" fmla="*/ 779 h 61"/>
                <a:gd name="T10" fmla="*/ 1388 w 162"/>
                <a:gd name="T11" fmla="*/ 736 h 61"/>
                <a:gd name="T12" fmla="*/ 2104 w 162"/>
                <a:gd name="T13" fmla="*/ 310 h 61"/>
                <a:gd name="T14" fmla="*/ 1312 w 162"/>
                <a:gd name="T15" fmla="*/ 310 h 61"/>
                <a:gd name="T16" fmla="*/ 1312 w 162"/>
                <a:gd name="T17" fmla="*/ 0 h 61"/>
                <a:gd name="T18" fmla="*/ 3033 w 162"/>
                <a:gd name="T19" fmla="*/ 0 h 61"/>
                <a:gd name="T20" fmla="*/ 3033 w 162"/>
                <a:gd name="T21" fmla="*/ 1054 h 61"/>
                <a:gd name="T22" fmla="*/ 2531 w 162"/>
                <a:gd name="T23" fmla="*/ 1054 h 61"/>
                <a:gd name="T24" fmla="*/ 2531 w 162"/>
                <a:gd name="T25" fmla="*/ 572 h 61"/>
                <a:gd name="T26" fmla="*/ 1814 w 162"/>
                <a:gd name="T27" fmla="*/ 995 h 61"/>
                <a:gd name="T28" fmla="*/ 1134 w 162"/>
                <a:gd name="T29" fmla="*/ 1185 h 61"/>
                <a:gd name="T30" fmla="*/ 562 w 162"/>
                <a:gd name="T31" fmla="*/ 1033 h 61"/>
                <a:gd name="T32" fmla="*/ 562 w 162"/>
                <a:gd name="T33" fmla="*/ 1033 h 6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2"/>
                <a:gd name="T52" fmla="*/ 0 h 61"/>
                <a:gd name="T53" fmla="*/ 162 w 162"/>
                <a:gd name="T54" fmla="*/ 61 h 6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2" h="61">
                  <a:moveTo>
                    <a:pt x="30" y="53"/>
                  </a:moveTo>
                  <a:cubicBezTo>
                    <a:pt x="30" y="53"/>
                    <a:pt x="30" y="53"/>
                    <a:pt x="30" y="53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53" y="40"/>
                    <a:pt x="53" y="40"/>
                    <a:pt x="53" y="40"/>
                  </a:cubicBezTo>
                  <a:cubicBezTo>
                    <a:pt x="59" y="43"/>
                    <a:pt x="66" y="43"/>
                    <a:pt x="74" y="38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54"/>
                    <a:pt x="162" y="54"/>
                    <a:pt x="162" y="54"/>
                  </a:cubicBezTo>
                  <a:cubicBezTo>
                    <a:pt x="135" y="54"/>
                    <a:pt x="135" y="54"/>
                    <a:pt x="135" y="54"/>
                  </a:cubicBezTo>
                  <a:cubicBezTo>
                    <a:pt x="135" y="29"/>
                    <a:pt x="135" y="29"/>
                    <a:pt x="135" y="2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83" y="59"/>
                    <a:pt x="70" y="61"/>
                    <a:pt x="61" y="61"/>
                  </a:cubicBezTo>
                  <a:cubicBezTo>
                    <a:pt x="44" y="60"/>
                    <a:pt x="33" y="55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4688" name="Freeform 48"/>
            <p:cNvSpPr>
              <a:spLocks noChangeAspect="1"/>
            </p:cNvSpPr>
            <p:nvPr/>
          </p:nvSpPr>
          <p:spPr bwMode="auto">
            <a:xfrm>
              <a:off x="3696" y="1399"/>
              <a:ext cx="172" cy="154"/>
            </a:xfrm>
            <a:custGeom>
              <a:avLst/>
              <a:gdLst>
                <a:gd name="T0" fmla="*/ 778 w 105"/>
                <a:gd name="T1" fmla="*/ 1569 h 94"/>
                <a:gd name="T2" fmla="*/ 1330 w 105"/>
                <a:gd name="T3" fmla="*/ 1219 h 94"/>
                <a:gd name="T4" fmla="*/ 1274 w 105"/>
                <a:gd name="T5" fmla="*/ 993 h 94"/>
                <a:gd name="T6" fmla="*/ 539 w 105"/>
                <a:gd name="T7" fmla="*/ 567 h 94"/>
                <a:gd name="T8" fmla="*/ 539 w 105"/>
                <a:gd name="T9" fmla="*/ 1027 h 94"/>
                <a:gd name="T10" fmla="*/ 21 w 105"/>
                <a:gd name="T11" fmla="*/ 1027 h 94"/>
                <a:gd name="T12" fmla="*/ 0 w 105"/>
                <a:gd name="T13" fmla="*/ 0 h 94"/>
                <a:gd name="T14" fmla="*/ 1779 w 105"/>
                <a:gd name="T15" fmla="*/ 0 h 94"/>
                <a:gd name="T16" fmla="*/ 1792 w 105"/>
                <a:gd name="T17" fmla="*/ 308 h 94"/>
                <a:gd name="T18" fmla="*/ 993 w 105"/>
                <a:gd name="T19" fmla="*/ 308 h 94"/>
                <a:gd name="T20" fmla="*/ 1723 w 105"/>
                <a:gd name="T21" fmla="*/ 736 h 94"/>
                <a:gd name="T22" fmla="*/ 2031 w 105"/>
                <a:gd name="T23" fmla="*/ 1144 h 94"/>
                <a:gd name="T24" fmla="*/ 1779 w 105"/>
                <a:gd name="T25" fmla="*/ 1481 h 94"/>
                <a:gd name="T26" fmla="*/ 1206 w 105"/>
                <a:gd name="T27" fmla="*/ 1817 h 94"/>
                <a:gd name="T28" fmla="*/ 778 w 105"/>
                <a:gd name="T29" fmla="*/ 1569 h 94"/>
                <a:gd name="T30" fmla="*/ 778 w 105"/>
                <a:gd name="T31" fmla="*/ 1569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4"/>
                <a:gd name="T50" fmla="*/ 105 w 105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4">
                  <a:moveTo>
                    <a:pt x="40" y="81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75" y="60"/>
                    <a:pt x="74" y="56"/>
                    <a:pt x="66" y="51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3" y="16"/>
                    <a:pt x="93" y="16"/>
                    <a:pt x="93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89" y="38"/>
                    <a:pt x="89" y="38"/>
                    <a:pt x="89" y="38"/>
                  </a:cubicBezTo>
                  <a:cubicBezTo>
                    <a:pt x="102" y="46"/>
                    <a:pt x="105" y="54"/>
                    <a:pt x="105" y="59"/>
                  </a:cubicBezTo>
                  <a:cubicBezTo>
                    <a:pt x="105" y="69"/>
                    <a:pt x="94" y="75"/>
                    <a:pt x="92" y="77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40" y="81"/>
                    <a:pt x="40" y="81"/>
                    <a:pt x="40" y="81"/>
                  </a:cubicBezTo>
                  <a:cubicBezTo>
                    <a:pt x="40" y="81"/>
                    <a:pt x="40" y="81"/>
                    <a:pt x="40" y="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4689" name="Freeform 49"/>
            <p:cNvSpPr>
              <a:spLocks noChangeAspect="1"/>
            </p:cNvSpPr>
            <p:nvPr/>
          </p:nvSpPr>
          <p:spPr bwMode="auto">
            <a:xfrm>
              <a:off x="3692" y="1558"/>
              <a:ext cx="264" cy="99"/>
            </a:xfrm>
            <a:custGeom>
              <a:avLst/>
              <a:gdLst>
                <a:gd name="T0" fmla="*/ 2467 w 162"/>
                <a:gd name="T1" fmla="*/ 144 h 61"/>
                <a:gd name="T2" fmla="*/ 3033 w 162"/>
                <a:gd name="T3" fmla="*/ 466 h 61"/>
                <a:gd name="T4" fmla="*/ 2624 w 162"/>
                <a:gd name="T5" fmla="*/ 701 h 61"/>
                <a:gd name="T6" fmla="*/ 2061 w 162"/>
                <a:gd name="T7" fmla="*/ 380 h 61"/>
                <a:gd name="T8" fmla="*/ 1644 w 162"/>
                <a:gd name="T9" fmla="*/ 414 h 61"/>
                <a:gd name="T10" fmla="*/ 929 w 162"/>
                <a:gd name="T11" fmla="*/ 821 h 61"/>
                <a:gd name="T12" fmla="*/ 1724 w 162"/>
                <a:gd name="T13" fmla="*/ 821 h 61"/>
                <a:gd name="T14" fmla="*/ 1724 w 162"/>
                <a:gd name="T15" fmla="*/ 1117 h 61"/>
                <a:gd name="T16" fmla="*/ 0 w 162"/>
                <a:gd name="T17" fmla="*/ 1117 h 61"/>
                <a:gd name="T18" fmla="*/ 0 w 162"/>
                <a:gd name="T19" fmla="*/ 123 h 61"/>
                <a:gd name="T20" fmla="*/ 507 w 162"/>
                <a:gd name="T21" fmla="*/ 123 h 61"/>
                <a:gd name="T22" fmla="*/ 528 w 162"/>
                <a:gd name="T23" fmla="*/ 583 h 61"/>
                <a:gd name="T24" fmla="*/ 1222 w 162"/>
                <a:gd name="T25" fmla="*/ 179 h 61"/>
                <a:gd name="T26" fmla="*/ 1897 w 162"/>
                <a:gd name="T27" fmla="*/ 0 h 61"/>
                <a:gd name="T28" fmla="*/ 2467 w 162"/>
                <a:gd name="T29" fmla="*/ 144 h 61"/>
                <a:gd name="T30" fmla="*/ 2467 w 162"/>
                <a:gd name="T31" fmla="*/ 144 h 6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2"/>
                <a:gd name="T49" fmla="*/ 0 h 61"/>
                <a:gd name="T50" fmla="*/ 162 w 162"/>
                <a:gd name="T51" fmla="*/ 61 h 6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2" h="61">
                  <a:moveTo>
                    <a:pt x="132" y="8"/>
                  </a:moveTo>
                  <a:cubicBezTo>
                    <a:pt x="162" y="25"/>
                    <a:pt x="162" y="25"/>
                    <a:pt x="162" y="25"/>
                  </a:cubicBezTo>
                  <a:cubicBezTo>
                    <a:pt x="140" y="38"/>
                    <a:pt x="140" y="38"/>
                    <a:pt x="140" y="38"/>
                  </a:cubicBezTo>
                  <a:cubicBezTo>
                    <a:pt x="110" y="21"/>
                    <a:pt x="110" y="21"/>
                    <a:pt x="110" y="21"/>
                  </a:cubicBezTo>
                  <a:cubicBezTo>
                    <a:pt x="104" y="18"/>
                    <a:pt x="96" y="18"/>
                    <a:pt x="88" y="23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61"/>
                    <a:pt x="92" y="61"/>
                    <a:pt x="92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9" y="2"/>
                    <a:pt x="93" y="0"/>
                    <a:pt x="101" y="0"/>
                  </a:cubicBezTo>
                  <a:cubicBezTo>
                    <a:pt x="118" y="1"/>
                    <a:pt x="130" y="7"/>
                    <a:pt x="132" y="8"/>
                  </a:cubicBezTo>
                  <a:cubicBezTo>
                    <a:pt x="132" y="8"/>
                    <a:pt x="132" y="8"/>
                    <a:pt x="132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4690" name="Freeform 50"/>
            <p:cNvSpPr>
              <a:spLocks noChangeAspect="1"/>
            </p:cNvSpPr>
            <p:nvPr/>
          </p:nvSpPr>
          <p:spPr bwMode="auto">
            <a:xfrm>
              <a:off x="3966" y="1507"/>
              <a:ext cx="171" cy="154"/>
            </a:xfrm>
            <a:custGeom>
              <a:avLst/>
              <a:gdLst>
                <a:gd name="T0" fmla="*/ 1958 w 105"/>
                <a:gd name="T1" fmla="*/ 791 h 94"/>
                <a:gd name="T2" fmla="*/ 1958 w 105"/>
                <a:gd name="T3" fmla="*/ 1817 h 94"/>
                <a:gd name="T4" fmla="*/ 239 w 105"/>
                <a:gd name="T5" fmla="*/ 1817 h 94"/>
                <a:gd name="T6" fmla="*/ 239 w 105"/>
                <a:gd name="T7" fmla="*/ 1514 h 94"/>
                <a:gd name="T8" fmla="*/ 1033 w 105"/>
                <a:gd name="T9" fmla="*/ 1514 h 94"/>
                <a:gd name="T10" fmla="*/ 324 w 105"/>
                <a:gd name="T11" fmla="*/ 1088 h 94"/>
                <a:gd name="T12" fmla="*/ 0 w 105"/>
                <a:gd name="T13" fmla="*/ 668 h 94"/>
                <a:gd name="T14" fmla="*/ 261 w 105"/>
                <a:gd name="T15" fmla="*/ 331 h 94"/>
                <a:gd name="T16" fmla="*/ 803 w 105"/>
                <a:gd name="T17" fmla="*/ 0 h 94"/>
                <a:gd name="T18" fmla="*/ 1223 w 105"/>
                <a:gd name="T19" fmla="*/ 247 h 94"/>
                <a:gd name="T20" fmla="*/ 674 w 105"/>
                <a:gd name="T21" fmla="*/ 606 h 94"/>
                <a:gd name="T22" fmla="*/ 730 w 105"/>
                <a:gd name="T23" fmla="*/ 827 h 94"/>
                <a:gd name="T24" fmla="*/ 1435 w 105"/>
                <a:gd name="T25" fmla="*/ 1253 h 94"/>
                <a:gd name="T26" fmla="*/ 1435 w 105"/>
                <a:gd name="T27" fmla="*/ 791 h 94"/>
                <a:gd name="T28" fmla="*/ 1958 w 105"/>
                <a:gd name="T29" fmla="*/ 791 h 94"/>
                <a:gd name="T30" fmla="*/ 1958 w 105"/>
                <a:gd name="T31" fmla="*/ 791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4"/>
                <a:gd name="T50" fmla="*/ 105 w 105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4">
                  <a:moveTo>
                    <a:pt x="105" y="41"/>
                  </a:moveTo>
                  <a:cubicBezTo>
                    <a:pt x="105" y="94"/>
                    <a:pt x="105" y="94"/>
                    <a:pt x="105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55" y="78"/>
                    <a:pt x="55" y="78"/>
                    <a:pt x="55" y="78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3" y="48"/>
                    <a:pt x="0" y="40"/>
                    <a:pt x="0" y="35"/>
                  </a:cubicBezTo>
                  <a:cubicBezTo>
                    <a:pt x="1" y="25"/>
                    <a:pt x="11" y="19"/>
                    <a:pt x="14" y="1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6" y="13"/>
                    <a:pt x="66" y="13"/>
                    <a:pt x="66" y="13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0" y="34"/>
                    <a:pt x="31" y="38"/>
                    <a:pt x="39" y="43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41"/>
                    <a:pt x="77" y="41"/>
                    <a:pt x="77" y="41"/>
                  </a:cubicBezTo>
                  <a:cubicBezTo>
                    <a:pt x="105" y="41"/>
                    <a:pt x="105" y="41"/>
                    <a:pt x="105" y="41"/>
                  </a:cubicBezTo>
                  <a:cubicBezTo>
                    <a:pt x="105" y="41"/>
                    <a:pt x="105" y="41"/>
                    <a:pt x="105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  <p:grpSp>
        <p:nvGrpSpPr>
          <p:cNvPr id="24589" name="Group 69"/>
          <p:cNvGrpSpPr>
            <a:grpSpLocks noChangeAspect="1"/>
          </p:cNvGrpSpPr>
          <p:nvPr/>
        </p:nvGrpSpPr>
        <p:grpSpPr bwMode="auto">
          <a:xfrm>
            <a:off x="3883025" y="1500188"/>
            <a:ext cx="720725" cy="557212"/>
            <a:chOff x="3541" y="1317"/>
            <a:chExt cx="747" cy="546"/>
          </a:xfrm>
        </p:grpSpPr>
        <p:sp>
          <p:nvSpPr>
            <p:cNvPr id="24657" name="AutoShape 70"/>
            <p:cNvSpPr>
              <a:spLocks noChangeAspect="1" noChangeArrowheads="1" noTextEdit="1"/>
            </p:cNvSpPr>
            <p:nvPr/>
          </p:nvSpPr>
          <p:spPr bwMode="auto">
            <a:xfrm>
              <a:off x="3574" y="1337"/>
              <a:ext cx="681" cy="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58" name="Freeform 71"/>
            <p:cNvSpPr>
              <a:spLocks noChangeAspect="1"/>
            </p:cNvSpPr>
            <p:nvPr/>
          </p:nvSpPr>
          <p:spPr bwMode="auto">
            <a:xfrm>
              <a:off x="3574" y="1525"/>
              <a:ext cx="679" cy="338"/>
            </a:xfrm>
            <a:custGeom>
              <a:avLst/>
              <a:gdLst>
                <a:gd name="T0" fmla="*/ 6726 w 416"/>
                <a:gd name="T1" fmla="*/ 1594 h 207"/>
                <a:gd name="T2" fmla="*/ 1170 w 416"/>
                <a:gd name="T3" fmla="*/ 1594 h 207"/>
                <a:gd name="T4" fmla="*/ 21 w 416"/>
                <a:gd name="T5" fmla="*/ 21 h 207"/>
                <a:gd name="T6" fmla="*/ 0 w 416"/>
                <a:gd name="T7" fmla="*/ 21 h 207"/>
                <a:gd name="T8" fmla="*/ 0 w 416"/>
                <a:gd name="T9" fmla="*/ 1520 h 207"/>
                <a:gd name="T10" fmla="*/ 21 w 416"/>
                <a:gd name="T11" fmla="*/ 1520 h 207"/>
                <a:gd name="T12" fmla="*/ 1170 w 416"/>
                <a:gd name="T13" fmla="*/ 3029 h 207"/>
                <a:gd name="T14" fmla="*/ 6726 w 416"/>
                <a:gd name="T15" fmla="*/ 3029 h 207"/>
                <a:gd name="T16" fmla="*/ 7862 w 416"/>
                <a:gd name="T17" fmla="*/ 1520 h 207"/>
                <a:gd name="T18" fmla="*/ 7862 w 416"/>
                <a:gd name="T19" fmla="*/ 1520 h 207"/>
                <a:gd name="T20" fmla="*/ 7862 w 416"/>
                <a:gd name="T21" fmla="*/ 0 h 207"/>
                <a:gd name="T22" fmla="*/ 6726 w 416"/>
                <a:gd name="T23" fmla="*/ 1594 h 20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16"/>
                <a:gd name="T37" fmla="*/ 0 h 207"/>
                <a:gd name="T38" fmla="*/ 416 w 416"/>
                <a:gd name="T39" fmla="*/ 207 h 20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16" h="207">
                  <a:moveTo>
                    <a:pt x="356" y="84"/>
                  </a:moveTo>
                  <a:cubicBezTo>
                    <a:pt x="275" y="131"/>
                    <a:pt x="143" y="131"/>
                    <a:pt x="62" y="84"/>
                  </a:cubicBezTo>
                  <a:cubicBezTo>
                    <a:pt x="18" y="59"/>
                    <a:pt x="1" y="33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3" y="109"/>
                    <a:pt x="23" y="138"/>
                    <a:pt x="62" y="160"/>
                  </a:cubicBezTo>
                  <a:cubicBezTo>
                    <a:pt x="143" y="207"/>
                    <a:pt x="275" y="207"/>
                    <a:pt x="356" y="160"/>
                  </a:cubicBezTo>
                  <a:cubicBezTo>
                    <a:pt x="394" y="138"/>
                    <a:pt x="414" y="109"/>
                    <a:pt x="416" y="80"/>
                  </a:cubicBezTo>
                  <a:cubicBezTo>
                    <a:pt x="416" y="80"/>
                    <a:pt x="416" y="80"/>
                    <a:pt x="416" y="80"/>
                  </a:cubicBezTo>
                  <a:cubicBezTo>
                    <a:pt x="416" y="0"/>
                    <a:pt x="416" y="0"/>
                    <a:pt x="416" y="0"/>
                  </a:cubicBezTo>
                  <a:cubicBezTo>
                    <a:pt x="416" y="31"/>
                    <a:pt x="396" y="61"/>
                    <a:pt x="356" y="84"/>
                  </a:cubicBezTo>
                  <a:close/>
                </a:path>
              </a:pathLst>
            </a:custGeom>
            <a:solidFill>
              <a:srgbClr val="113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4659" name="Freeform 72"/>
            <p:cNvSpPr>
              <a:spLocks noChangeAspect="1"/>
            </p:cNvSpPr>
            <p:nvPr/>
          </p:nvSpPr>
          <p:spPr bwMode="auto">
            <a:xfrm>
              <a:off x="3541" y="1317"/>
              <a:ext cx="747" cy="432"/>
            </a:xfrm>
            <a:custGeom>
              <a:avLst/>
              <a:gdLst>
                <a:gd name="T0" fmla="*/ 7153 w 457"/>
                <a:gd name="T1" fmla="*/ 902 h 264"/>
                <a:gd name="T2" fmla="*/ 7176 w 457"/>
                <a:gd name="T3" fmla="*/ 4166 h 264"/>
                <a:gd name="T4" fmla="*/ 1563 w 457"/>
                <a:gd name="T5" fmla="*/ 4166 h 264"/>
                <a:gd name="T6" fmla="*/ 1541 w 457"/>
                <a:gd name="T7" fmla="*/ 902 h 264"/>
                <a:gd name="T8" fmla="*/ 7153 w 457"/>
                <a:gd name="T9" fmla="*/ 902 h 2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7"/>
                <a:gd name="T16" fmla="*/ 0 h 264"/>
                <a:gd name="T17" fmla="*/ 457 w 457"/>
                <a:gd name="T18" fmla="*/ 264 h 2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7" h="264">
                  <a:moveTo>
                    <a:pt x="375" y="47"/>
                  </a:moveTo>
                  <a:cubicBezTo>
                    <a:pt x="456" y="94"/>
                    <a:pt x="457" y="170"/>
                    <a:pt x="376" y="217"/>
                  </a:cubicBezTo>
                  <a:cubicBezTo>
                    <a:pt x="295" y="264"/>
                    <a:pt x="163" y="264"/>
                    <a:pt x="82" y="217"/>
                  </a:cubicBezTo>
                  <a:cubicBezTo>
                    <a:pt x="0" y="170"/>
                    <a:pt x="0" y="94"/>
                    <a:pt x="81" y="47"/>
                  </a:cubicBezTo>
                  <a:cubicBezTo>
                    <a:pt x="162" y="0"/>
                    <a:pt x="293" y="0"/>
                    <a:pt x="375" y="47"/>
                  </a:cubicBezTo>
                </a:path>
              </a:pathLst>
            </a:custGeom>
            <a:solidFill>
              <a:srgbClr val="4A6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4660" name="Freeform 73"/>
            <p:cNvSpPr>
              <a:spLocks noChangeAspect="1" noEditPoints="1"/>
            </p:cNvSpPr>
            <p:nvPr/>
          </p:nvSpPr>
          <p:spPr bwMode="auto">
            <a:xfrm>
              <a:off x="3788" y="1751"/>
              <a:ext cx="39" cy="53"/>
            </a:xfrm>
            <a:custGeom>
              <a:avLst/>
              <a:gdLst>
                <a:gd name="T0" fmla="*/ 124 w 24"/>
                <a:gd name="T1" fmla="*/ 88 h 33"/>
                <a:gd name="T2" fmla="*/ 124 w 24"/>
                <a:gd name="T3" fmla="*/ 233 h 33"/>
                <a:gd name="T4" fmla="*/ 180 w 24"/>
                <a:gd name="T5" fmla="*/ 233 h 33"/>
                <a:gd name="T6" fmla="*/ 236 w 24"/>
                <a:gd name="T7" fmla="*/ 226 h 33"/>
                <a:gd name="T8" fmla="*/ 257 w 24"/>
                <a:gd name="T9" fmla="*/ 173 h 33"/>
                <a:gd name="T10" fmla="*/ 180 w 24"/>
                <a:gd name="T11" fmla="*/ 88 h 33"/>
                <a:gd name="T12" fmla="*/ 124 w 24"/>
                <a:gd name="T13" fmla="*/ 88 h 33"/>
                <a:gd name="T14" fmla="*/ 0 w 24"/>
                <a:gd name="T15" fmla="*/ 567 h 33"/>
                <a:gd name="T16" fmla="*/ 0 w 24"/>
                <a:gd name="T17" fmla="*/ 0 h 33"/>
                <a:gd name="T18" fmla="*/ 232 w 24"/>
                <a:gd name="T19" fmla="*/ 0 h 33"/>
                <a:gd name="T20" fmla="*/ 349 w 24"/>
                <a:gd name="T21" fmla="*/ 34 h 33"/>
                <a:gd name="T22" fmla="*/ 413 w 24"/>
                <a:gd name="T23" fmla="*/ 141 h 33"/>
                <a:gd name="T24" fmla="*/ 270 w 24"/>
                <a:gd name="T25" fmla="*/ 286 h 33"/>
                <a:gd name="T26" fmla="*/ 270 w 24"/>
                <a:gd name="T27" fmla="*/ 286 h 33"/>
                <a:gd name="T28" fmla="*/ 349 w 24"/>
                <a:gd name="T29" fmla="*/ 331 h 33"/>
                <a:gd name="T30" fmla="*/ 377 w 24"/>
                <a:gd name="T31" fmla="*/ 374 h 33"/>
                <a:gd name="T32" fmla="*/ 439 w 24"/>
                <a:gd name="T33" fmla="*/ 567 h 33"/>
                <a:gd name="T34" fmla="*/ 270 w 24"/>
                <a:gd name="T35" fmla="*/ 567 h 33"/>
                <a:gd name="T36" fmla="*/ 236 w 24"/>
                <a:gd name="T37" fmla="*/ 418 h 33"/>
                <a:gd name="T38" fmla="*/ 201 w 24"/>
                <a:gd name="T39" fmla="*/ 340 h 33"/>
                <a:gd name="T40" fmla="*/ 124 w 24"/>
                <a:gd name="T41" fmla="*/ 340 h 33"/>
                <a:gd name="T42" fmla="*/ 124 w 24"/>
                <a:gd name="T43" fmla="*/ 567 h 33"/>
                <a:gd name="T44" fmla="*/ 0 w 24"/>
                <a:gd name="T45" fmla="*/ 567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"/>
                <a:gd name="T70" fmla="*/ 0 h 33"/>
                <a:gd name="T71" fmla="*/ 24 w 24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" h="33">
                  <a:moveTo>
                    <a:pt x="7" y="5"/>
                  </a:moveTo>
                  <a:cubicBezTo>
                    <a:pt x="7" y="14"/>
                    <a:pt x="7" y="14"/>
                    <a:pt x="7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2" y="14"/>
                    <a:pt x="13" y="13"/>
                  </a:cubicBezTo>
                  <a:cubicBezTo>
                    <a:pt x="14" y="12"/>
                    <a:pt x="14" y="11"/>
                    <a:pt x="14" y="10"/>
                  </a:cubicBezTo>
                  <a:cubicBezTo>
                    <a:pt x="14" y="7"/>
                    <a:pt x="13" y="5"/>
                    <a:pt x="10" y="5"/>
                  </a:cubicBezTo>
                  <a:cubicBezTo>
                    <a:pt x="7" y="5"/>
                    <a:pt x="7" y="5"/>
                    <a:pt x="7" y="5"/>
                  </a:cubicBezTo>
                  <a:close/>
                  <a:moveTo>
                    <a:pt x="0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7" y="0"/>
                    <a:pt x="19" y="2"/>
                  </a:cubicBezTo>
                  <a:cubicBezTo>
                    <a:pt x="21" y="3"/>
                    <a:pt x="22" y="5"/>
                    <a:pt x="22" y="8"/>
                  </a:cubicBezTo>
                  <a:cubicBezTo>
                    <a:pt x="22" y="13"/>
                    <a:pt x="20" y="16"/>
                    <a:pt x="15" y="17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7" y="17"/>
                    <a:pt x="18" y="17"/>
                    <a:pt x="19" y="19"/>
                  </a:cubicBezTo>
                  <a:cubicBezTo>
                    <a:pt x="19" y="19"/>
                    <a:pt x="20" y="20"/>
                    <a:pt x="20" y="2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2" y="22"/>
                    <a:pt x="11" y="21"/>
                    <a:pt x="11" y="20"/>
                  </a:cubicBezTo>
                  <a:cubicBezTo>
                    <a:pt x="10" y="20"/>
                    <a:pt x="9" y="20"/>
                    <a:pt x="7" y="20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0" y="33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4661" name="Freeform 74"/>
            <p:cNvSpPr>
              <a:spLocks noChangeAspect="1" noEditPoints="1"/>
            </p:cNvSpPr>
            <p:nvPr/>
          </p:nvSpPr>
          <p:spPr bwMode="auto">
            <a:xfrm>
              <a:off x="3832" y="1749"/>
              <a:ext cx="47" cy="57"/>
            </a:xfrm>
            <a:custGeom>
              <a:avLst/>
              <a:gdLst>
                <a:gd name="T0" fmla="*/ 144 w 29"/>
                <a:gd name="T1" fmla="*/ 324 h 35"/>
                <a:gd name="T2" fmla="*/ 254 w 29"/>
                <a:gd name="T3" fmla="*/ 541 h 35"/>
                <a:gd name="T4" fmla="*/ 357 w 29"/>
                <a:gd name="T5" fmla="*/ 324 h 35"/>
                <a:gd name="T6" fmla="*/ 254 w 29"/>
                <a:gd name="T7" fmla="*/ 111 h 35"/>
                <a:gd name="T8" fmla="*/ 144 w 29"/>
                <a:gd name="T9" fmla="*/ 324 h 35"/>
                <a:gd name="T10" fmla="*/ 0 w 29"/>
                <a:gd name="T11" fmla="*/ 324 h 35"/>
                <a:gd name="T12" fmla="*/ 55 w 29"/>
                <a:gd name="T13" fmla="*/ 90 h 35"/>
                <a:gd name="T14" fmla="*/ 254 w 29"/>
                <a:gd name="T15" fmla="*/ 0 h 35"/>
                <a:gd name="T16" fmla="*/ 454 w 29"/>
                <a:gd name="T17" fmla="*/ 90 h 35"/>
                <a:gd name="T18" fmla="*/ 523 w 29"/>
                <a:gd name="T19" fmla="*/ 324 h 35"/>
                <a:gd name="T20" fmla="*/ 454 w 29"/>
                <a:gd name="T21" fmla="*/ 562 h 35"/>
                <a:gd name="T22" fmla="*/ 254 w 29"/>
                <a:gd name="T23" fmla="*/ 653 h 35"/>
                <a:gd name="T24" fmla="*/ 55 w 29"/>
                <a:gd name="T25" fmla="*/ 541 h 35"/>
                <a:gd name="T26" fmla="*/ 0 w 29"/>
                <a:gd name="T27" fmla="*/ 324 h 3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9"/>
                <a:gd name="T43" fmla="*/ 0 h 35"/>
                <a:gd name="T44" fmla="*/ 29 w 29"/>
                <a:gd name="T45" fmla="*/ 35 h 3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9" h="35">
                  <a:moveTo>
                    <a:pt x="8" y="17"/>
                  </a:moveTo>
                  <a:cubicBezTo>
                    <a:pt x="8" y="25"/>
                    <a:pt x="10" y="29"/>
                    <a:pt x="14" y="29"/>
                  </a:cubicBezTo>
                  <a:cubicBezTo>
                    <a:pt x="18" y="29"/>
                    <a:pt x="20" y="25"/>
                    <a:pt x="20" y="17"/>
                  </a:cubicBezTo>
                  <a:cubicBezTo>
                    <a:pt x="20" y="10"/>
                    <a:pt x="18" y="6"/>
                    <a:pt x="14" y="6"/>
                  </a:cubicBezTo>
                  <a:cubicBezTo>
                    <a:pt x="10" y="6"/>
                    <a:pt x="8" y="10"/>
                    <a:pt x="8" y="17"/>
                  </a:cubicBezTo>
                  <a:close/>
                  <a:moveTo>
                    <a:pt x="0" y="17"/>
                  </a:moveTo>
                  <a:cubicBezTo>
                    <a:pt x="0" y="12"/>
                    <a:pt x="1" y="8"/>
                    <a:pt x="3" y="5"/>
                  </a:cubicBezTo>
                  <a:cubicBezTo>
                    <a:pt x="6" y="2"/>
                    <a:pt x="10" y="0"/>
                    <a:pt x="14" y="0"/>
                  </a:cubicBezTo>
                  <a:cubicBezTo>
                    <a:pt x="19" y="0"/>
                    <a:pt x="23" y="2"/>
                    <a:pt x="25" y="5"/>
                  </a:cubicBezTo>
                  <a:cubicBezTo>
                    <a:pt x="27" y="8"/>
                    <a:pt x="29" y="12"/>
                    <a:pt x="29" y="17"/>
                  </a:cubicBezTo>
                  <a:cubicBezTo>
                    <a:pt x="29" y="22"/>
                    <a:pt x="27" y="26"/>
                    <a:pt x="25" y="30"/>
                  </a:cubicBezTo>
                  <a:cubicBezTo>
                    <a:pt x="23" y="33"/>
                    <a:pt x="19" y="35"/>
                    <a:pt x="14" y="35"/>
                  </a:cubicBezTo>
                  <a:cubicBezTo>
                    <a:pt x="10" y="35"/>
                    <a:pt x="6" y="33"/>
                    <a:pt x="3" y="29"/>
                  </a:cubicBezTo>
                  <a:cubicBezTo>
                    <a:pt x="1" y="26"/>
                    <a:pt x="0" y="22"/>
                    <a:pt x="0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4662" name="Freeform 75"/>
            <p:cNvSpPr>
              <a:spLocks noChangeAspect="1"/>
            </p:cNvSpPr>
            <p:nvPr/>
          </p:nvSpPr>
          <p:spPr bwMode="auto">
            <a:xfrm>
              <a:off x="3888" y="1751"/>
              <a:ext cx="39" cy="55"/>
            </a:xfrm>
            <a:custGeom>
              <a:avLst/>
              <a:gdLst>
                <a:gd name="T0" fmla="*/ 0 w 24"/>
                <a:gd name="T1" fmla="*/ 377 h 34"/>
                <a:gd name="T2" fmla="*/ 0 w 24"/>
                <a:gd name="T3" fmla="*/ 0 h 34"/>
                <a:gd name="T4" fmla="*/ 124 w 24"/>
                <a:gd name="T5" fmla="*/ 0 h 34"/>
                <a:gd name="T6" fmla="*/ 124 w 24"/>
                <a:gd name="T7" fmla="*/ 398 h 34"/>
                <a:gd name="T8" fmla="*/ 232 w 24"/>
                <a:gd name="T9" fmla="*/ 500 h 34"/>
                <a:gd name="T10" fmla="*/ 293 w 24"/>
                <a:gd name="T11" fmla="*/ 398 h 34"/>
                <a:gd name="T12" fmla="*/ 293 w 24"/>
                <a:gd name="T13" fmla="*/ 0 h 34"/>
                <a:gd name="T14" fmla="*/ 439 w 24"/>
                <a:gd name="T15" fmla="*/ 0 h 34"/>
                <a:gd name="T16" fmla="*/ 439 w 24"/>
                <a:gd name="T17" fmla="*/ 377 h 34"/>
                <a:gd name="T18" fmla="*/ 383 w 24"/>
                <a:gd name="T19" fmla="*/ 542 h 34"/>
                <a:gd name="T20" fmla="*/ 232 w 24"/>
                <a:gd name="T21" fmla="*/ 610 h 34"/>
                <a:gd name="T22" fmla="*/ 55 w 24"/>
                <a:gd name="T23" fmla="*/ 542 h 34"/>
                <a:gd name="T24" fmla="*/ 0 w 24"/>
                <a:gd name="T25" fmla="*/ 377 h 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"/>
                <a:gd name="T40" fmla="*/ 0 h 34"/>
                <a:gd name="T41" fmla="*/ 24 w 24"/>
                <a:gd name="T42" fmla="*/ 34 h 3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" h="34">
                  <a:moveTo>
                    <a:pt x="0" y="2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6"/>
                    <a:pt x="9" y="28"/>
                    <a:pt x="12" y="28"/>
                  </a:cubicBezTo>
                  <a:cubicBezTo>
                    <a:pt x="15" y="28"/>
                    <a:pt x="16" y="26"/>
                    <a:pt x="16" y="22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5"/>
                    <a:pt x="23" y="28"/>
                    <a:pt x="21" y="30"/>
                  </a:cubicBezTo>
                  <a:cubicBezTo>
                    <a:pt x="19" y="33"/>
                    <a:pt x="16" y="34"/>
                    <a:pt x="12" y="34"/>
                  </a:cubicBezTo>
                  <a:cubicBezTo>
                    <a:pt x="8" y="34"/>
                    <a:pt x="5" y="33"/>
                    <a:pt x="3" y="30"/>
                  </a:cubicBezTo>
                  <a:cubicBezTo>
                    <a:pt x="1" y="28"/>
                    <a:pt x="0" y="25"/>
                    <a:pt x="0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4663" name="Freeform 76"/>
            <p:cNvSpPr>
              <a:spLocks noChangeAspect="1"/>
            </p:cNvSpPr>
            <p:nvPr/>
          </p:nvSpPr>
          <p:spPr bwMode="auto">
            <a:xfrm>
              <a:off x="3933" y="1751"/>
              <a:ext cx="36" cy="53"/>
            </a:xfrm>
            <a:custGeom>
              <a:avLst/>
              <a:gdLst>
                <a:gd name="T0" fmla="*/ 12 w 36"/>
                <a:gd name="T1" fmla="*/ 53 h 53"/>
                <a:gd name="T2" fmla="*/ 12 w 36"/>
                <a:gd name="T3" fmla="*/ 9 h 53"/>
                <a:gd name="T4" fmla="*/ 0 w 36"/>
                <a:gd name="T5" fmla="*/ 9 h 53"/>
                <a:gd name="T6" fmla="*/ 0 w 36"/>
                <a:gd name="T7" fmla="*/ 0 h 53"/>
                <a:gd name="T8" fmla="*/ 36 w 36"/>
                <a:gd name="T9" fmla="*/ 0 h 53"/>
                <a:gd name="T10" fmla="*/ 36 w 36"/>
                <a:gd name="T11" fmla="*/ 9 h 53"/>
                <a:gd name="T12" fmla="*/ 25 w 36"/>
                <a:gd name="T13" fmla="*/ 9 h 53"/>
                <a:gd name="T14" fmla="*/ 25 w 36"/>
                <a:gd name="T15" fmla="*/ 53 h 53"/>
                <a:gd name="T16" fmla="*/ 12 w 36"/>
                <a:gd name="T17" fmla="*/ 53 h 53"/>
                <a:gd name="T18" fmla="*/ 12 w 36"/>
                <a:gd name="T19" fmla="*/ 53 h 5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6"/>
                <a:gd name="T31" fmla="*/ 0 h 53"/>
                <a:gd name="T32" fmla="*/ 36 w 36"/>
                <a:gd name="T33" fmla="*/ 53 h 5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6" h="53">
                  <a:moveTo>
                    <a:pt x="12" y="53"/>
                  </a:moveTo>
                  <a:lnTo>
                    <a:pt x="12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9"/>
                  </a:lnTo>
                  <a:lnTo>
                    <a:pt x="25" y="9"/>
                  </a:lnTo>
                  <a:lnTo>
                    <a:pt x="25" y="53"/>
                  </a:lnTo>
                  <a:lnTo>
                    <a:pt x="12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4664" name="Freeform 77"/>
            <p:cNvSpPr>
              <a:spLocks noChangeAspect="1"/>
            </p:cNvSpPr>
            <p:nvPr/>
          </p:nvSpPr>
          <p:spPr bwMode="auto">
            <a:xfrm>
              <a:off x="3976" y="1751"/>
              <a:ext cx="32" cy="53"/>
            </a:xfrm>
            <a:custGeom>
              <a:avLst/>
              <a:gdLst>
                <a:gd name="T0" fmla="*/ 0 w 32"/>
                <a:gd name="T1" fmla="*/ 53 h 53"/>
                <a:gd name="T2" fmla="*/ 0 w 32"/>
                <a:gd name="T3" fmla="*/ 0 h 53"/>
                <a:gd name="T4" fmla="*/ 32 w 32"/>
                <a:gd name="T5" fmla="*/ 0 h 53"/>
                <a:gd name="T6" fmla="*/ 32 w 32"/>
                <a:gd name="T7" fmla="*/ 9 h 53"/>
                <a:gd name="T8" fmla="*/ 13 w 32"/>
                <a:gd name="T9" fmla="*/ 9 h 53"/>
                <a:gd name="T10" fmla="*/ 13 w 32"/>
                <a:gd name="T11" fmla="*/ 21 h 53"/>
                <a:gd name="T12" fmla="*/ 31 w 32"/>
                <a:gd name="T13" fmla="*/ 21 h 53"/>
                <a:gd name="T14" fmla="*/ 31 w 32"/>
                <a:gd name="T15" fmla="*/ 31 h 53"/>
                <a:gd name="T16" fmla="*/ 13 w 32"/>
                <a:gd name="T17" fmla="*/ 31 h 53"/>
                <a:gd name="T18" fmla="*/ 13 w 32"/>
                <a:gd name="T19" fmla="*/ 44 h 53"/>
                <a:gd name="T20" fmla="*/ 32 w 32"/>
                <a:gd name="T21" fmla="*/ 44 h 53"/>
                <a:gd name="T22" fmla="*/ 32 w 32"/>
                <a:gd name="T23" fmla="*/ 53 h 53"/>
                <a:gd name="T24" fmla="*/ 0 w 32"/>
                <a:gd name="T25" fmla="*/ 53 h 53"/>
                <a:gd name="T26" fmla="*/ 0 w 32"/>
                <a:gd name="T27" fmla="*/ 53 h 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2"/>
                <a:gd name="T43" fmla="*/ 0 h 53"/>
                <a:gd name="T44" fmla="*/ 32 w 32"/>
                <a:gd name="T45" fmla="*/ 53 h 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2" h="53">
                  <a:moveTo>
                    <a:pt x="0" y="53"/>
                  </a:moveTo>
                  <a:lnTo>
                    <a:pt x="0" y="0"/>
                  </a:lnTo>
                  <a:lnTo>
                    <a:pt x="32" y="0"/>
                  </a:lnTo>
                  <a:lnTo>
                    <a:pt x="32" y="9"/>
                  </a:lnTo>
                  <a:lnTo>
                    <a:pt x="13" y="9"/>
                  </a:lnTo>
                  <a:lnTo>
                    <a:pt x="13" y="21"/>
                  </a:lnTo>
                  <a:lnTo>
                    <a:pt x="31" y="21"/>
                  </a:lnTo>
                  <a:lnTo>
                    <a:pt x="31" y="31"/>
                  </a:lnTo>
                  <a:lnTo>
                    <a:pt x="13" y="31"/>
                  </a:lnTo>
                  <a:lnTo>
                    <a:pt x="13" y="44"/>
                  </a:lnTo>
                  <a:lnTo>
                    <a:pt x="32" y="44"/>
                  </a:lnTo>
                  <a:lnTo>
                    <a:pt x="32" y="5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4665" name="Freeform 78"/>
            <p:cNvSpPr>
              <a:spLocks noChangeAspect="1" noEditPoints="1"/>
            </p:cNvSpPr>
            <p:nvPr/>
          </p:nvSpPr>
          <p:spPr bwMode="auto">
            <a:xfrm>
              <a:off x="4017" y="1751"/>
              <a:ext cx="39" cy="53"/>
            </a:xfrm>
            <a:custGeom>
              <a:avLst/>
              <a:gdLst>
                <a:gd name="T0" fmla="*/ 145 w 24"/>
                <a:gd name="T1" fmla="*/ 88 h 33"/>
                <a:gd name="T2" fmla="*/ 145 w 24"/>
                <a:gd name="T3" fmla="*/ 233 h 33"/>
                <a:gd name="T4" fmla="*/ 180 w 24"/>
                <a:gd name="T5" fmla="*/ 233 h 33"/>
                <a:gd name="T6" fmla="*/ 236 w 24"/>
                <a:gd name="T7" fmla="*/ 226 h 33"/>
                <a:gd name="T8" fmla="*/ 270 w 24"/>
                <a:gd name="T9" fmla="*/ 173 h 33"/>
                <a:gd name="T10" fmla="*/ 180 w 24"/>
                <a:gd name="T11" fmla="*/ 88 h 33"/>
                <a:gd name="T12" fmla="*/ 145 w 24"/>
                <a:gd name="T13" fmla="*/ 88 h 33"/>
                <a:gd name="T14" fmla="*/ 0 w 24"/>
                <a:gd name="T15" fmla="*/ 567 h 33"/>
                <a:gd name="T16" fmla="*/ 0 w 24"/>
                <a:gd name="T17" fmla="*/ 0 h 33"/>
                <a:gd name="T18" fmla="*/ 232 w 24"/>
                <a:gd name="T19" fmla="*/ 0 h 33"/>
                <a:gd name="T20" fmla="*/ 377 w 24"/>
                <a:gd name="T21" fmla="*/ 34 h 33"/>
                <a:gd name="T22" fmla="*/ 418 w 24"/>
                <a:gd name="T23" fmla="*/ 141 h 33"/>
                <a:gd name="T24" fmla="*/ 293 w 24"/>
                <a:gd name="T25" fmla="*/ 286 h 33"/>
                <a:gd name="T26" fmla="*/ 293 w 24"/>
                <a:gd name="T27" fmla="*/ 286 h 33"/>
                <a:gd name="T28" fmla="*/ 349 w 24"/>
                <a:gd name="T29" fmla="*/ 331 h 33"/>
                <a:gd name="T30" fmla="*/ 383 w 24"/>
                <a:gd name="T31" fmla="*/ 374 h 33"/>
                <a:gd name="T32" fmla="*/ 439 w 24"/>
                <a:gd name="T33" fmla="*/ 567 h 33"/>
                <a:gd name="T34" fmla="*/ 293 w 24"/>
                <a:gd name="T35" fmla="*/ 567 h 33"/>
                <a:gd name="T36" fmla="*/ 236 w 24"/>
                <a:gd name="T37" fmla="*/ 418 h 33"/>
                <a:gd name="T38" fmla="*/ 201 w 24"/>
                <a:gd name="T39" fmla="*/ 340 h 33"/>
                <a:gd name="T40" fmla="*/ 145 w 24"/>
                <a:gd name="T41" fmla="*/ 340 h 33"/>
                <a:gd name="T42" fmla="*/ 145 w 24"/>
                <a:gd name="T43" fmla="*/ 567 h 33"/>
                <a:gd name="T44" fmla="*/ 0 w 24"/>
                <a:gd name="T45" fmla="*/ 567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"/>
                <a:gd name="T70" fmla="*/ 0 h 33"/>
                <a:gd name="T71" fmla="*/ 24 w 24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" h="33">
                  <a:moveTo>
                    <a:pt x="8" y="5"/>
                  </a:moveTo>
                  <a:cubicBezTo>
                    <a:pt x="8" y="14"/>
                    <a:pt x="8" y="14"/>
                    <a:pt x="8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3" y="14"/>
                    <a:pt x="13" y="13"/>
                  </a:cubicBezTo>
                  <a:cubicBezTo>
                    <a:pt x="14" y="12"/>
                    <a:pt x="15" y="11"/>
                    <a:pt x="15" y="10"/>
                  </a:cubicBezTo>
                  <a:cubicBezTo>
                    <a:pt x="15" y="7"/>
                    <a:pt x="13" y="5"/>
                    <a:pt x="10" y="5"/>
                  </a:cubicBezTo>
                  <a:cubicBezTo>
                    <a:pt x="8" y="5"/>
                    <a:pt x="8" y="5"/>
                    <a:pt x="8" y="5"/>
                  </a:cubicBezTo>
                  <a:close/>
                  <a:moveTo>
                    <a:pt x="0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8" y="0"/>
                    <a:pt x="20" y="2"/>
                  </a:cubicBezTo>
                  <a:cubicBezTo>
                    <a:pt x="22" y="3"/>
                    <a:pt x="23" y="5"/>
                    <a:pt x="23" y="8"/>
                  </a:cubicBezTo>
                  <a:cubicBezTo>
                    <a:pt x="23" y="13"/>
                    <a:pt x="20" y="16"/>
                    <a:pt x="16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7" y="17"/>
                    <a:pt x="18" y="17"/>
                    <a:pt x="19" y="19"/>
                  </a:cubicBezTo>
                  <a:cubicBezTo>
                    <a:pt x="20" y="19"/>
                    <a:pt x="20" y="20"/>
                    <a:pt x="21" y="2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2"/>
                    <a:pt x="12" y="21"/>
                    <a:pt x="11" y="20"/>
                  </a:cubicBezTo>
                  <a:cubicBezTo>
                    <a:pt x="11" y="20"/>
                    <a:pt x="10" y="20"/>
                    <a:pt x="8" y="20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0" y="33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4666" name="Freeform 79"/>
            <p:cNvSpPr>
              <a:spLocks noChangeAspect="1"/>
            </p:cNvSpPr>
            <p:nvPr/>
          </p:nvSpPr>
          <p:spPr bwMode="auto">
            <a:xfrm>
              <a:off x="3884" y="1409"/>
              <a:ext cx="265" cy="98"/>
            </a:xfrm>
            <a:custGeom>
              <a:avLst/>
              <a:gdLst>
                <a:gd name="T0" fmla="*/ 573 w 162"/>
                <a:gd name="T1" fmla="*/ 1011 h 60"/>
                <a:gd name="T2" fmla="*/ 551 w 162"/>
                <a:gd name="T3" fmla="*/ 990 h 60"/>
                <a:gd name="T4" fmla="*/ 0 w 162"/>
                <a:gd name="T5" fmla="*/ 662 h 60"/>
                <a:gd name="T6" fmla="*/ 425 w 162"/>
                <a:gd name="T7" fmla="*/ 418 h 60"/>
                <a:gd name="T8" fmla="*/ 993 w 162"/>
                <a:gd name="T9" fmla="*/ 755 h 60"/>
                <a:gd name="T10" fmla="*/ 1418 w 162"/>
                <a:gd name="T11" fmla="*/ 720 h 60"/>
                <a:gd name="T12" fmla="*/ 2141 w 162"/>
                <a:gd name="T13" fmla="*/ 302 h 60"/>
                <a:gd name="T14" fmla="*/ 1348 w 162"/>
                <a:gd name="T15" fmla="*/ 302 h 60"/>
                <a:gd name="T16" fmla="*/ 1348 w 162"/>
                <a:gd name="T17" fmla="*/ 0 h 60"/>
                <a:gd name="T18" fmla="*/ 3098 w 162"/>
                <a:gd name="T19" fmla="*/ 0 h 60"/>
                <a:gd name="T20" fmla="*/ 3098 w 162"/>
                <a:gd name="T21" fmla="*/ 1011 h 60"/>
                <a:gd name="T22" fmla="*/ 2589 w 162"/>
                <a:gd name="T23" fmla="*/ 1011 h 60"/>
                <a:gd name="T24" fmla="*/ 2567 w 162"/>
                <a:gd name="T25" fmla="*/ 549 h 60"/>
                <a:gd name="T26" fmla="*/ 1860 w 162"/>
                <a:gd name="T27" fmla="*/ 969 h 60"/>
                <a:gd name="T28" fmla="*/ 1148 w 162"/>
                <a:gd name="T29" fmla="*/ 1137 h 60"/>
                <a:gd name="T30" fmla="*/ 573 w 162"/>
                <a:gd name="T31" fmla="*/ 1011 h 60"/>
                <a:gd name="T32" fmla="*/ 573 w 162"/>
                <a:gd name="T33" fmla="*/ 1011 h 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2"/>
                <a:gd name="T52" fmla="*/ 0 h 60"/>
                <a:gd name="T53" fmla="*/ 162 w 162"/>
                <a:gd name="T54" fmla="*/ 60 h 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2" h="60">
                  <a:moveTo>
                    <a:pt x="30" y="53"/>
                  </a:moveTo>
                  <a:cubicBezTo>
                    <a:pt x="30" y="53"/>
                    <a:pt x="29" y="52"/>
                    <a:pt x="29" y="52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58" y="43"/>
                    <a:pt x="66" y="42"/>
                    <a:pt x="74" y="38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53"/>
                    <a:pt x="162" y="53"/>
                    <a:pt x="162" y="53"/>
                  </a:cubicBezTo>
                  <a:cubicBezTo>
                    <a:pt x="135" y="53"/>
                    <a:pt x="135" y="53"/>
                    <a:pt x="135" y="53"/>
                  </a:cubicBezTo>
                  <a:cubicBezTo>
                    <a:pt x="134" y="29"/>
                    <a:pt x="134" y="29"/>
                    <a:pt x="134" y="2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83" y="59"/>
                    <a:pt x="69" y="60"/>
                    <a:pt x="60" y="60"/>
                  </a:cubicBezTo>
                  <a:cubicBezTo>
                    <a:pt x="44" y="60"/>
                    <a:pt x="33" y="54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4667" name="Freeform 80"/>
            <p:cNvSpPr>
              <a:spLocks noChangeAspect="1"/>
            </p:cNvSpPr>
            <p:nvPr/>
          </p:nvSpPr>
          <p:spPr bwMode="auto">
            <a:xfrm>
              <a:off x="3703" y="1406"/>
              <a:ext cx="171" cy="152"/>
            </a:xfrm>
            <a:custGeom>
              <a:avLst/>
              <a:gdLst>
                <a:gd name="T0" fmla="*/ 730 w 105"/>
                <a:gd name="T1" fmla="*/ 1528 h 93"/>
                <a:gd name="T2" fmla="*/ 1278 w 105"/>
                <a:gd name="T3" fmla="*/ 1200 h 93"/>
                <a:gd name="T4" fmla="*/ 1223 w 105"/>
                <a:gd name="T5" fmla="*/ 956 h 93"/>
                <a:gd name="T6" fmla="*/ 528 w 105"/>
                <a:gd name="T7" fmla="*/ 551 h 93"/>
                <a:gd name="T8" fmla="*/ 528 w 105"/>
                <a:gd name="T9" fmla="*/ 1012 h 93"/>
                <a:gd name="T10" fmla="*/ 0 w 105"/>
                <a:gd name="T11" fmla="*/ 1012 h 93"/>
                <a:gd name="T12" fmla="*/ 0 w 105"/>
                <a:gd name="T13" fmla="*/ 0 h 93"/>
                <a:gd name="T14" fmla="*/ 1717 w 105"/>
                <a:gd name="T15" fmla="*/ 0 h 93"/>
                <a:gd name="T16" fmla="*/ 1717 w 105"/>
                <a:gd name="T17" fmla="*/ 294 h 93"/>
                <a:gd name="T18" fmla="*/ 928 w 105"/>
                <a:gd name="T19" fmla="*/ 294 h 93"/>
                <a:gd name="T20" fmla="*/ 1637 w 105"/>
                <a:gd name="T21" fmla="*/ 700 h 93"/>
                <a:gd name="T22" fmla="*/ 1958 w 105"/>
                <a:gd name="T23" fmla="*/ 1106 h 93"/>
                <a:gd name="T24" fmla="*/ 1692 w 105"/>
                <a:gd name="T25" fmla="*/ 1450 h 93"/>
                <a:gd name="T26" fmla="*/ 1153 w 105"/>
                <a:gd name="T27" fmla="*/ 1768 h 93"/>
                <a:gd name="T28" fmla="*/ 730 w 105"/>
                <a:gd name="T29" fmla="*/ 1528 h 93"/>
                <a:gd name="T30" fmla="*/ 730 w 105"/>
                <a:gd name="T31" fmla="*/ 1528 h 9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3"/>
                <a:gd name="T50" fmla="*/ 105 w 105"/>
                <a:gd name="T51" fmla="*/ 93 h 9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3">
                  <a:moveTo>
                    <a:pt x="39" y="80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75" y="60"/>
                    <a:pt x="74" y="55"/>
                    <a:pt x="66" y="50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2" y="15"/>
                    <a:pt x="92" y="15"/>
                    <a:pt x="92" y="15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88" y="37"/>
                    <a:pt x="88" y="37"/>
                    <a:pt x="88" y="37"/>
                  </a:cubicBezTo>
                  <a:cubicBezTo>
                    <a:pt x="102" y="45"/>
                    <a:pt x="105" y="53"/>
                    <a:pt x="105" y="58"/>
                  </a:cubicBezTo>
                  <a:cubicBezTo>
                    <a:pt x="104" y="68"/>
                    <a:pt x="94" y="75"/>
                    <a:pt x="91" y="76"/>
                  </a:cubicBezTo>
                  <a:cubicBezTo>
                    <a:pt x="62" y="93"/>
                    <a:pt x="62" y="93"/>
                    <a:pt x="62" y="93"/>
                  </a:cubicBezTo>
                  <a:cubicBezTo>
                    <a:pt x="39" y="80"/>
                    <a:pt x="39" y="80"/>
                    <a:pt x="39" y="80"/>
                  </a:cubicBezTo>
                  <a:cubicBezTo>
                    <a:pt x="39" y="80"/>
                    <a:pt x="39" y="80"/>
                    <a:pt x="39" y="80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4668" name="Freeform 81"/>
            <p:cNvSpPr>
              <a:spLocks noChangeAspect="1"/>
            </p:cNvSpPr>
            <p:nvPr/>
          </p:nvSpPr>
          <p:spPr bwMode="auto">
            <a:xfrm>
              <a:off x="3698" y="1564"/>
              <a:ext cx="265" cy="98"/>
            </a:xfrm>
            <a:custGeom>
              <a:avLst/>
              <a:gdLst>
                <a:gd name="T0" fmla="*/ 2526 w 162"/>
                <a:gd name="T1" fmla="*/ 149 h 60"/>
                <a:gd name="T2" fmla="*/ 3098 w 162"/>
                <a:gd name="T3" fmla="*/ 475 h 60"/>
                <a:gd name="T4" fmla="*/ 2657 w 162"/>
                <a:gd name="T5" fmla="*/ 720 h 60"/>
                <a:gd name="T6" fmla="*/ 2084 w 162"/>
                <a:gd name="T7" fmla="*/ 397 h 60"/>
                <a:gd name="T8" fmla="*/ 1688 w 162"/>
                <a:gd name="T9" fmla="*/ 441 h 60"/>
                <a:gd name="T10" fmla="*/ 959 w 162"/>
                <a:gd name="T11" fmla="*/ 862 h 60"/>
                <a:gd name="T12" fmla="*/ 1755 w 162"/>
                <a:gd name="T13" fmla="*/ 862 h 60"/>
                <a:gd name="T14" fmla="*/ 1755 w 162"/>
                <a:gd name="T15" fmla="*/ 1137 h 60"/>
                <a:gd name="T16" fmla="*/ 0 w 162"/>
                <a:gd name="T17" fmla="*/ 1137 h 60"/>
                <a:gd name="T18" fmla="*/ 0 w 162"/>
                <a:gd name="T19" fmla="*/ 126 h 60"/>
                <a:gd name="T20" fmla="*/ 517 w 162"/>
                <a:gd name="T21" fmla="*/ 126 h 60"/>
                <a:gd name="T22" fmla="*/ 517 w 162"/>
                <a:gd name="T23" fmla="*/ 593 h 60"/>
                <a:gd name="T24" fmla="*/ 1238 w 162"/>
                <a:gd name="T25" fmla="*/ 185 h 60"/>
                <a:gd name="T26" fmla="*/ 1935 w 162"/>
                <a:gd name="T27" fmla="*/ 0 h 60"/>
                <a:gd name="T28" fmla="*/ 2526 w 162"/>
                <a:gd name="T29" fmla="*/ 149 h 60"/>
                <a:gd name="T30" fmla="*/ 2526 w 162"/>
                <a:gd name="T31" fmla="*/ 149 h 6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2"/>
                <a:gd name="T49" fmla="*/ 0 h 60"/>
                <a:gd name="T50" fmla="*/ 162 w 162"/>
                <a:gd name="T51" fmla="*/ 60 h 6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2" h="60">
                  <a:moveTo>
                    <a:pt x="132" y="8"/>
                  </a:moveTo>
                  <a:cubicBezTo>
                    <a:pt x="162" y="25"/>
                    <a:pt x="162" y="25"/>
                    <a:pt x="162" y="25"/>
                  </a:cubicBezTo>
                  <a:cubicBezTo>
                    <a:pt x="139" y="38"/>
                    <a:pt x="139" y="38"/>
                    <a:pt x="139" y="38"/>
                  </a:cubicBezTo>
                  <a:cubicBezTo>
                    <a:pt x="109" y="21"/>
                    <a:pt x="109" y="21"/>
                    <a:pt x="109" y="21"/>
                  </a:cubicBezTo>
                  <a:cubicBezTo>
                    <a:pt x="103" y="17"/>
                    <a:pt x="96" y="18"/>
                    <a:pt x="88" y="23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60"/>
                    <a:pt x="92" y="60"/>
                    <a:pt x="92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9" y="2"/>
                    <a:pt x="92" y="0"/>
                    <a:pt x="101" y="0"/>
                  </a:cubicBezTo>
                  <a:cubicBezTo>
                    <a:pt x="118" y="0"/>
                    <a:pt x="129" y="6"/>
                    <a:pt x="132" y="8"/>
                  </a:cubicBezTo>
                  <a:cubicBezTo>
                    <a:pt x="132" y="8"/>
                    <a:pt x="132" y="8"/>
                    <a:pt x="132" y="8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4669" name="Freeform 82"/>
            <p:cNvSpPr>
              <a:spLocks noChangeAspect="1"/>
            </p:cNvSpPr>
            <p:nvPr/>
          </p:nvSpPr>
          <p:spPr bwMode="auto">
            <a:xfrm>
              <a:off x="3972" y="1514"/>
              <a:ext cx="170" cy="153"/>
            </a:xfrm>
            <a:custGeom>
              <a:avLst/>
              <a:gdLst>
                <a:gd name="T0" fmla="*/ 1983 w 104"/>
                <a:gd name="T1" fmla="*/ 747 h 94"/>
                <a:gd name="T2" fmla="*/ 1983 w 104"/>
                <a:gd name="T3" fmla="*/ 1746 h 94"/>
                <a:gd name="T4" fmla="*/ 245 w 104"/>
                <a:gd name="T5" fmla="*/ 1746 h 94"/>
                <a:gd name="T6" fmla="*/ 235 w 104"/>
                <a:gd name="T7" fmla="*/ 1455 h 94"/>
                <a:gd name="T8" fmla="*/ 1027 w 104"/>
                <a:gd name="T9" fmla="*/ 1455 h 94"/>
                <a:gd name="T10" fmla="*/ 304 w 104"/>
                <a:gd name="T11" fmla="*/ 1038 h 94"/>
                <a:gd name="T12" fmla="*/ 0 w 104"/>
                <a:gd name="T13" fmla="*/ 651 h 94"/>
                <a:gd name="T14" fmla="*/ 245 w 104"/>
                <a:gd name="T15" fmla="*/ 324 h 94"/>
                <a:gd name="T16" fmla="*/ 812 w 104"/>
                <a:gd name="T17" fmla="*/ 0 h 94"/>
                <a:gd name="T18" fmla="*/ 1237 w 104"/>
                <a:gd name="T19" fmla="*/ 238 h 94"/>
                <a:gd name="T20" fmla="*/ 687 w 104"/>
                <a:gd name="T21" fmla="*/ 562 h 94"/>
                <a:gd name="T22" fmla="*/ 750 w 104"/>
                <a:gd name="T23" fmla="*/ 802 h 94"/>
                <a:gd name="T24" fmla="*/ 1473 w 104"/>
                <a:gd name="T25" fmla="*/ 1216 h 94"/>
                <a:gd name="T26" fmla="*/ 1473 w 104"/>
                <a:gd name="T27" fmla="*/ 747 h 94"/>
                <a:gd name="T28" fmla="*/ 1983 w 104"/>
                <a:gd name="T29" fmla="*/ 747 h 94"/>
                <a:gd name="T30" fmla="*/ 1983 w 104"/>
                <a:gd name="T31" fmla="*/ 747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"/>
                <a:gd name="T49" fmla="*/ 0 h 94"/>
                <a:gd name="T50" fmla="*/ 104 w 104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" h="94">
                  <a:moveTo>
                    <a:pt x="104" y="40"/>
                  </a:moveTo>
                  <a:cubicBezTo>
                    <a:pt x="104" y="94"/>
                    <a:pt x="104" y="94"/>
                    <a:pt x="104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2" y="78"/>
                    <a:pt x="12" y="78"/>
                    <a:pt x="12" y="78"/>
                  </a:cubicBezTo>
                  <a:cubicBezTo>
                    <a:pt x="54" y="78"/>
                    <a:pt x="54" y="78"/>
                    <a:pt x="54" y="78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3" y="48"/>
                    <a:pt x="0" y="40"/>
                    <a:pt x="0" y="35"/>
                  </a:cubicBezTo>
                  <a:cubicBezTo>
                    <a:pt x="0" y="25"/>
                    <a:pt x="11" y="18"/>
                    <a:pt x="13" y="1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0" y="34"/>
                    <a:pt x="31" y="38"/>
                    <a:pt x="39" y="43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104" y="40"/>
                    <a:pt x="104" y="40"/>
                    <a:pt x="104" y="40"/>
                  </a:cubicBezTo>
                  <a:cubicBezTo>
                    <a:pt x="104" y="40"/>
                    <a:pt x="104" y="40"/>
                    <a:pt x="104" y="40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4670" name="Freeform 83"/>
            <p:cNvSpPr>
              <a:spLocks noChangeAspect="1"/>
            </p:cNvSpPr>
            <p:nvPr/>
          </p:nvSpPr>
          <p:spPr bwMode="auto">
            <a:xfrm>
              <a:off x="3878" y="1402"/>
              <a:ext cx="264" cy="100"/>
            </a:xfrm>
            <a:custGeom>
              <a:avLst/>
              <a:gdLst>
                <a:gd name="T0" fmla="*/ 562 w 162"/>
                <a:gd name="T1" fmla="*/ 1033 h 61"/>
                <a:gd name="T2" fmla="*/ 562 w 162"/>
                <a:gd name="T3" fmla="*/ 1033 h 61"/>
                <a:gd name="T4" fmla="*/ 0 w 162"/>
                <a:gd name="T5" fmla="*/ 702 h 61"/>
                <a:gd name="T6" fmla="*/ 425 w 162"/>
                <a:gd name="T7" fmla="*/ 449 h 61"/>
                <a:gd name="T8" fmla="*/ 988 w 162"/>
                <a:gd name="T9" fmla="*/ 779 h 61"/>
                <a:gd name="T10" fmla="*/ 1388 w 162"/>
                <a:gd name="T11" fmla="*/ 736 h 61"/>
                <a:gd name="T12" fmla="*/ 2104 w 162"/>
                <a:gd name="T13" fmla="*/ 310 h 61"/>
                <a:gd name="T14" fmla="*/ 1312 w 162"/>
                <a:gd name="T15" fmla="*/ 310 h 61"/>
                <a:gd name="T16" fmla="*/ 1312 w 162"/>
                <a:gd name="T17" fmla="*/ 0 h 61"/>
                <a:gd name="T18" fmla="*/ 3033 w 162"/>
                <a:gd name="T19" fmla="*/ 0 h 61"/>
                <a:gd name="T20" fmla="*/ 3033 w 162"/>
                <a:gd name="T21" fmla="*/ 1054 h 61"/>
                <a:gd name="T22" fmla="*/ 2531 w 162"/>
                <a:gd name="T23" fmla="*/ 1054 h 61"/>
                <a:gd name="T24" fmla="*/ 2531 w 162"/>
                <a:gd name="T25" fmla="*/ 572 h 61"/>
                <a:gd name="T26" fmla="*/ 1814 w 162"/>
                <a:gd name="T27" fmla="*/ 995 h 61"/>
                <a:gd name="T28" fmla="*/ 1134 w 162"/>
                <a:gd name="T29" fmla="*/ 1185 h 61"/>
                <a:gd name="T30" fmla="*/ 562 w 162"/>
                <a:gd name="T31" fmla="*/ 1033 h 61"/>
                <a:gd name="T32" fmla="*/ 562 w 162"/>
                <a:gd name="T33" fmla="*/ 1033 h 6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2"/>
                <a:gd name="T52" fmla="*/ 0 h 61"/>
                <a:gd name="T53" fmla="*/ 162 w 162"/>
                <a:gd name="T54" fmla="*/ 61 h 6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2" h="61">
                  <a:moveTo>
                    <a:pt x="30" y="53"/>
                  </a:moveTo>
                  <a:cubicBezTo>
                    <a:pt x="30" y="53"/>
                    <a:pt x="30" y="53"/>
                    <a:pt x="30" y="53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53" y="40"/>
                    <a:pt x="53" y="40"/>
                    <a:pt x="53" y="40"/>
                  </a:cubicBezTo>
                  <a:cubicBezTo>
                    <a:pt x="59" y="43"/>
                    <a:pt x="66" y="43"/>
                    <a:pt x="74" y="38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54"/>
                    <a:pt x="162" y="54"/>
                    <a:pt x="162" y="54"/>
                  </a:cubicBezTo>
                  <a:cubicBezTo>
                    <a:pt x="135" y="54"/>
                    <a:pt x="135" y="54"/>
                    <a:pt x="135" y="54"/>
                  </a:cubicBezTo>
                  <a:cubicBezTo>
                    <a:pt x="135" y="29"/>
                    <a:pt x="135" y="29"/>
                    <a:pt x="135" y="2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83" y="59"/>
                    <a:pt x="70" y="61"/>
                    <a:pt x="61" y="61"/>
                  </a:cubicBezTo>
                  <a:cubicBezTo>
                    <a:pt x="44" y="60"/>
                    <a:pt x="33" y="55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4671" name="Freeform 84"/>
            <p:cNvSpPr>
              <a:spLocks noChangeAspect="1"/>
            </p:cNvSpPr>
            <p:nvPr/>
          </p:nvSpPr>
          <p:spPr bwMode="auto">
            <a:xfrm>
              <a:off x="3696" y="1399"/>
              <a:ext cx="172" cy="154"/>
            </a:xfrm>
            <a:custGeom>
              <a:avLst/>
              <a:gdLst>
                <a:gd name="T0" fmla="*/ 778 w 105"/>
                <a:gd name="T1" fmla="*/ 1569 h 94"/>
                <a:gd name="T2" fmla="*/ 1330 w 105"/>
                <a:gd name="T3" fmla="*/ 1219 h 94"/>
                <a:gd name="T4" fmla="*/ 1274 w 105"/>
                <a:gd name="T5" fmla="*/ 993 h 94"/>
                <a:gd name="T6" fmla="*/ 539 w 105"/>
                <a:gd name="T7" fmla="*/ 567 h 94"/>
                <a:gd name="T8" fmla="*/ 539 w 105"/>
                <a:gd name="T9" fmla="*/ 1027 h 94"/>
                <a:gd name="T10" fmla="*/ 21 w 105"/>
                <a:gd name="T11" fmla="*/ 1027 h 94"/>
                <a:gd name="T12" fmla="*/ 0 w 105"/>
                <a:gd name="T13" fmla="*/ 0 h 94"/>
                <a:gd name="T14" fmla="*/ 1779 w 105"/>
                <a:gd name="T15" fmla="*/ 0 h 94"/>
                <a:gd name="T16" fmla="*/ 1792 w 105"/>
                <a:gd name="T17" fmla="*/ 308 h 94"/>
                <a:gd name="T18" fmla="*/ 993 w 105"/>
                <a:gd name="T19" fmla="*/ 308 h 94"/>
                <a:gd name="T20" fmla="*/ 1723 w 105"/>
                <a:gd name="T21" fmla="*/ 736 h 94"/>
                <a:gd name="T22" fmla="*/ 2031 w 105"/>
                <a:gd name="T23" fmla="*/ 1144 h 94"/>
                <a:gd name="T24" fmla="*/ 1779 w 105"/>
                <a:gd name="T25" fmla="*/ 1481 h 94"/>
                <a:gd name="T26" fmla="*/ 1206 w 105"/>
                <a:gd name="T27" fmla="*/ 1817 h 94"/>
                <a:gd name="T28" fmla="*/ 778 w 105"/>
                <a:gd name="T29" fmla="*/ 1569 h 94"/>
                <a:gd name="T30" fmla="*/ 778 w 105"/>
                <a:gd name="T31" fmla="*/ 1569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4"/>
                <a:gd name="T50" fmla="*/ 105 w 105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4">
                  <a:moveTo>
                    <a:pt x="40" y="81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75" y="60"/>
                    <a:pt x="74" y="56"/>
                    <a:pt x="66" y="51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3" y="16"/>
                    <a:pt x="93" y="16"/>
                    <a:pt x="93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89" y="38"/>
                    <a:pt x="89" y="38"/>
                    <a:pt x="89" y="38"/>
                  </a:cubicBezTo>
                  <a:cubicBezTo>
                    <a:pt x="102" y="46"/>
                    <a:pt x="105" y="54"/>
                    <a:pt x="105" y="59"/>
                  </a:cubicBezTo>
                  <a:cubicBezTo>
                    <a:pt x="105" y="69"/>
                    <a:pt x="94" y="75"/>
                    <a:pt x="92" y="77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40" y="81"/>
                    <a:pt x="40" y="81"/>
                    <a:pt x="40" y="81"/>
                  </a:cubicBezTo>
                  <a:cubicBezTo>
                    <a:pt x="40" y="81"/>
                    <a:pt x="40" y="81"/>
                    <a:pt x="40" y="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4672" name="Freeform 85"/>
            <p:cNvSpPr>
              <a:spLocks noChangeAspect="1"/>
            </p:cNvSpPr>
            <p:nvPr/>
          </p:nvSpPr>
          <p:spPr bwMode="auto">
            <a:xfrm>
              <a:off x="3692" y="1558"/>
              <a:ext cx="264" cy="99"/>
            </a:xfrm>
            <a:custGeom>
              <a:avLst/>
              <a:gdLst>
                <a:gd name="T0" fmla="*/ 2467 w 162"/>
                <a:gd name="T1" fmla="*/ 144 h 61"/>
                <a:gd name="T2" fmla="*/ 3033 w 162"/>
                <a:gd name="T3" fmla="*/ 466 h 61"/>
                <a:gd name="T4" fmla="*/ 2624 w 162"/>
                <a:gd name="T5" fmla="*/ 701 h 61"/>
                <a:gd name="T6" fmla="*/ 2061 w 162"/>
                <a:gd name="T7" fmla="*/ 380 h 61"/>
                <a:gd name="T8" fmla="*/ 1644 w 162"/>
                <a:gd name="T9" fmla="*/ 414 h 61"/>
                <a:gd name="T10" fmla="*/ 929 w 162"/>
                <a:gd name="T11" fmla="*/ 821 h 61"/>
                <a:gd name="T12" fmla="*/ 1724 w 162"/>
                <a:gd name="T13" fmla="*/ 821 h 61"/>
                <a:gd name="T14" fmla="*/ 1724 w 162"/>
                <a:gd name="T15" fmla="*/ 1117 h 61"/>
                <a:gd name="T16" fmla="*/ 0 w 162"/>
                <a:gd name="T17" fmla="*/ 1117 h 61"/>
                <a:gd name="T18" fmla="*/ 0 w 162"/>
                <a:gd name="T19" fmla="*/ 123 h 61"/>
                <a:gd name="T20" fmla="*/ 507 w 162"/>
                <a:gd name="T21" fmla="*/ 123 h 61"/>
                <a:gd name="T22" fmla="*/ 528 w 162"/>
                <a:gd name="T23" fmla="*/ 583 h 61"/>
                <a:gd name="T24" fmla="*/ 1222 w 162"/>
                <a:gd name="T25" fmla="*/ 179 h 61"/>
                <a:gd name="T26" fmla="*/ 1897 w 162"/>
                <a:gd name="T27" fmla="*/ 0 h 61"/>
                <a:gd name="T28" fmla="*/ 2467 w 162"/>
                <a:gd name="T29" fmla="*/ 144 h 61"/>
                <a:gd name="T30" fmla="*/ 2467 w 162"/>
                <a:gd name="T31" fmla="*/ 144 h 6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2"/>
                <a:gd name="T49" fmla="*/ 0 h 61"/>
                <a:gd name="T50" fmla="*/ 162 w 162"/>
                <a:gd name="T51" fmla="*/ 61 h 6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2" h="61">
                  <a:moveTo>
                    <a:pt x="132" y="8"/>
                  </a:moveTo>
                  <a:cubicBezTo>
                    <a:pt x="162" y="25"/>
                    <a:pt x="162" y="25"/>
                    <a:pt x="162" y="25"/>
                  </a:cubicBezTo>
                  <a:cubicBezTo>
                    <a:pt x="140" y="38"/>
                    <a:pt x="140" y="38"/>
                    <a:pt x="140" y="38"/>
                  </a:cubicBezTo>
                  <a:cubicBezTo>
                    <a:pt x="110" y="21"/>
                    <a:pt x="110" y="21"/>
                    <a:pt x="110" y="21"/>
                  </a:cubicBezTo>
                  <a:cubicBezTo>
                    <a:pt x="104" y="18"/>
                    <a:pt x="96" y="18"/>
                    <a:pt x="88" y="23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61"/>
                    <a:pt x="92" y="61"/>
                    <a:pt x="92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9" y="2"/>
                    <a:pt x="93" y="0"/>
                    <a:pt x="101" y="0"/>
                  </a:cubicBezTo>
                  <a:cubicBezTo>
                    <a:pt x="118" y="1"/>
                    <a:pt x="130" y="7"/>
                    <a:pt x="132" y="8"/>
                  </a:cubicBezTo>
                  <a:cubicBezTo>
                    <a:pt x="132" y="8"/>
                    <a:pt x="132" y="8"/>
                    <a:pt x="132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4673" name="Freeform 86"/>
            <p:cNvSpPr>
              <a:spLocks noChangeAspect="1"/>
            </p:cNvSpPr>
            <p:nvPr/>
          </p:nvSpPr>
          <p:spPr bwMode="auto">
            <a:xfrm>
              <a:off x="3966" y="1507"/>
              <a:ext cx="171" cy="154"/>
            </a:xfrm>
            <a:custGeom>
              <a:avLst/>
              <a:gdLst>
                <a:gd name="T0" fmla="*/ 1958 w 105"/>
                <a:gd name="T1" fmla="*/ 791 h 94"/>
                <a:gd name="T2" fmla="*/ 1958 w 105"/>
                <a:gd name="T3" fmla="*/ 1817 h 94"/>
                <a:gd name="T4" fmla="*/ 239 w 105"/>
                <a:gd name="T5" fmla="*/ 1817 h 94"/>
                <a:gd name="T6" fmla="*/ 239 w 105"/>
                <a:gd name="T7" fmla="*/ 1514 h 94"/>
                <a:gd name="T8" fmla="*/ 1033 w 105"/>
                <a:gd name="T9" fmla="*/ 1514 h 94"/>
                <a:gd name="T10" fmla="*/ 324 w 105"/>
                <a:gd name="T11" fmla="*/ 1088 h 94"/>
                <a:gd name="T12" fmla="*/ 0 w 105"/>
                <a:gd name="T13" fmla="*/ 668 h 94"/>
                <a:gd name="T14" fmla="*/ 261 w 105"/>
                <a:gd name="T15" fmla="*/ 331 h 94"/>
                <a:gd name="T16" fmla="*/ 803 w 105"/>
                <a:gd name="T17" fmla="*/ 0 h 94"/>
                <a:gd name="T18" fmla="*/ 1223 w 105"/>
                <a:gd name="T19" fmla="*/ 247 h 94"/>
                <a:gd name="T20" fmla="*/ 674 w 105"/>
                <a:gd name="T21" fmla="*/ 606 h 94"/>
                <a:gd name="T22" fmla="*/ 730 w 105"/>
                <a:gd name="T23" fmla="*/ 827 h 94"/>
                <a:gd name="T24" fmla="*/ 1435 w 105"/>
                <a:gd name="T25" fmla="*/ 1253 h 94"/>
                <a:gd name="T26" fmla="*/ 1435 w 105"/>
                <a:gd name="T27" fmla="*/ 791 h 94"/>
                <a:gd name="T28" fmla="*/ 1958 w 105"/>
                <a:gd name="T29" fmla="*/ 791 h 94"/>
                <a:gd name="T30" fmla="*/ 1958 w 105"/>
                <a:gd name="T31" fmla="*/ 791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4"/>
                <a:gd name="T50" fmla="*/ 105 w 105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4">
                  <a:moveTo>
                    <a:pt x="105" y="41"/>
                  </a:moveTo>
                  <a:cubicBezTo>
                    <a:pt x="105" y="94"/>
                    <a:pt x="105" y="94"/>
                    <a:pt x="105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55" y="78"/>
                    <a:pt x="55" y="78"/>
                    <a:pt x="55" y="78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3" y="48"/>
                    <a:pt x="0" y="40"/>
                    <a:pt x="0" y="35"/>
                  </a:cubicBezTo>
                  <a:cubicBezTo>
                    <a:pt x="1" y="25"/>
                    <a:pt x="11" y="19"/>
                    <a:pt x="14" y="1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6" y="13"/>
                    <a:pt x="66" y="13"/>
                    <a:pt x="66" y="13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0" y="34"/>
                    <a:pt x="31" y="38"/>
                    <a:pt x="39" y="43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41"/>
                    <a:pt x="77" y="41"/>
                    <a:pt x="77" y="41"/>
                  </a:cubicBezTo>
                  <a:cubicBezTo>
                    <a:pt x="105" y="41"/>
                    <a:pt x="105" y="41"/>
                    <a:pt x="105" y="41"/>
                  </a:cubicBezTo>
                  <a:cubicBezTo>
                    <a:pt x="105" y="41"/>
                    <a:pt x="105" y="41"/>
                    <a:pt x="105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  <p:sp>
        <p:nvSpPr>
          <p:cNvPr id="24590" name="Text Box 123"/>
          <p:cNvSpPr txBox="1">
            <a:spLocks noChangeArrowheads="1"/>
          </p:cNvSpPr>
          <p:nvPr/>
        </p:nvSpPr>
        <p:spPr bwMode="auto">
          <a:xfrm>
            <a:off x="3883025" y="1193800"/>
            <a:ext cx="755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kumimoji="1" lang="en-US" altLang="zh-CN"/>
              <a:t>L1/L2</a:t>
            </a:r>
          </a:p>
        </p:txBody>
      </p:sp>
      <p:sp>
        <p:nvSpPr>
          <p:cNvPr id="24591" name="Text Box 124"/>
          <p:cNvSpPr txBox="1">
            <a:spLocks noChangeArrowheads="1"/>
          </p:cNvSpPr>
          <p:nvPr/>
        </p:nvSpPr>
        <p:spPr bwMode="auto">
          <a:xfrm>
            <a:off x="1795463" y="1193800"/>
            <a:ext cx="438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kumimoji="1" lang="en-US" altLang="zh-CN"/>
              <a:t>L1</a:t>
            </a:r>
          </a:p>
        </p:txBody>
      </p:sp>
      <p:sp>
        <p:nvSpPr>
          <p:cNvPr id="24592" name="Line 125"/>
          <p:cNvSpPr>
            <a:spLocks noChangeShapeType="1"/>
          </p:cNvSpPr>
          <p:nvPr/>
        </p:nvSpPr>
        <p:spPr bwMode="auto">
          <a:xfrm>
            <a:off x="6470650" y="1965325"/>
            <a:ext cx="0" cy="4333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24593" name="Group 126"/>
          <p:cNvGrpSpPr>
            <a:grpSpLocks noChangeAspect="1"/>
          </p:cNvGrpSpPr>
          <p:nvPr/>
        </p:nvGrpSpPr>
        <p:grpSpPr bwMode="auto">
          <a:xfrm>
            <a:off x="6083300" y="1481138"/>
            <a:ext cx="720725" cy="557212"/>
            <a:chOff x="3541" y="1317"/>
            <a:chExt cx="747" cy="546"/>
          </a:xfrm>
        </p:grpSpPr>
        <p:sp>
          <p:nvSpPr>
            <p:cNvPr id="24640" name="AutoShape 127"/>
            <p:cNvSpPr>
              <a:spLocks noChangeAspect="1" noChangeArrowheads="1" noTextEdit="1"/>
            </p:cNvSpPr>
            <p:nvPr/>
          </p:nvSpPr>
          <p:spPr bwMode="auto">
            <a:xfrm>
              <a:off x="3574" y="1337"/>
              <a:ext cx="681" cy="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41" name="Freeform 128"/>
            <p:cNvSpPr>
              <a:spLocks noChangeAspect="1"/>
            </p:cNvSpPr>
            <p:nvPr/>
          </p:nvSpPr>
          <p:spPr bwMode="auto">
            <a:xfrm>
              <a:off x="3574" y="1525"/>
              <a:ext cx="679" cy="338"/>
            </a:xfrm>
            <a:custGeom>
              <a:avLst/>
              <a:gdLst>
                <a:gd name="T0" fmla="*/ 6726 w 416"/>
                <a:gd name="T1" fmla="*/ 1594 h 207"/>
                <a:gd name="T2" fmla="*/ 1170 w 416"/>
                <a:gd name="T3" fmla="*/ 1594 h 207"/>
                <a:gd name="T4" fmla="*/ 21 w 416"/>
                <a:gd name="T5" fmla="*/ 21 h 207"/>
                <a:gd name="T6" fmla="*/ 0 w 416"/>
                <a:gd name="T7" fmla="*/ 21 h 207"/>
                <a:gd name="T8" fmla="*/ 0 w 416"/>
                <a:gd name="T9" fmla="*/ 1520 h 207"/>
                <a:gd name="T10" fmla="*/ 21 w 416"/>
                <a:gd name="T11" fmla="*/ 1520 h 207"/>
                <a:gd name="T12" fmla="*/ 1170 w 416"/>
                <a:gd name="T13" fmla="*/ 3029 h 207"/>
                <a:gd name="T14" fmla="*/ 6726 w 416"/>
                <a:gd name="T15" fmla="*/ 3029 h 207"/>
                <a:gd name="T16" fmla="*/ 7862 w 416"/>
                <a:gd name="T17" fmla="*/ 1520 h 207"/>
                <a:gd name="T18" fmla="*/ 7862 w 416"/>
                <a:gd name="T19" fmla="*/ 1520 h 207"/>
                <a:gd name="T20" fmla="*/ 7862 w 416"/>
                <a:gd name="T21" fmla="*/ 0 h 207"/>
                <a:gd name="T22" fmla="*/ 6726 w 416"/>
                <a:gd name="T23" fmla="*/ 1594 h 20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16"/>
                <a:gd name="T37" fmla="*/ 0 h 207"/>
                <a:gd name="T38" fmla="*/ 416 w 416"/>
                <a:gd name="T39" fmla="*/ 207 h 20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16" h="207">
                  <a:moveTo>
                    <a:pt x="356" y="84"/>
                  </a:moveTo>
                  <a:cubicBezTo>
                    <a:pt x="275" y="131"/>
                    <a:pt x="143" y="131"/>
                    <a:pt x="62" y="84"/>
                  </a:cubicBezTo>
                  <a:cubicBezTo>
                    <a:pt x="18" y="59"/>
                    <a:pt x="1" y="33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3" y="109"/>
                    <a:pt x="23" y="138"/>
                    <a:pt x="62" y="160"/>
                  </a:cubicBezTo>
                  <a:cubicBezTo>
                    <a:pt x="143" y="207"/>
                    <a:pt x="275" y="207"/>
                    <a:pt x="356" y="160"/>
                  </a:cubicBezTo>
                  <a:cubicBezTo>
                    <a:pt x="394" y="138"/>
                    <a:pt x="414" y="109"/>
                    <a:pt x="416" y="80"/>
                  </a:cubicBezTo>
                  <a:cubicBezTo>
                    <a:pt x="416" y="80"/>
                    <a:pt x="416" y="80"/>
                    <a:pt x="416" y="80"/>
                  </a:cubicBezTo>
                  <a:cubicBezTo>
                    <a:pt x="416" y="0"/>
                    <a:pt x="416" y="0"/>
                    <a:pt x="416" y="0"/>
                  </a:cubicBezTo>
                  <a:cubicBezTo>
                    <a:pt x="416" y="31"/>
                    <a:pt x="396" y="61"/>
                    <a:pt x="356" y="84"/>
                  </a:cubicBezTo>
                  <a:close/>
                </a:path>
              </a:pathLst>
            </a:custGeom>
            <a:solidFill>
              <a:srgbClr val="113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4642" name="Freeform 129"/>
            <p:cNvSpPr>
              <a:spLocks noChangeAspect="1"/>
            </p:cNvSpPr>
            <p:nvPr/>
          </p:nvSpPr>
          <p:spPr bwMode="auto">
            <a:xfrm>
              <a:off x="3541" y="1317"/>
              <a:ext cx="747" cy="432"/>
            </a:xfrm>
            <a:custGeom>
              <a:avLst/>
              <a:gdLst>
                <a:gd name="T0" fmla="*/ 7153 w 457"/>
                <a:gd name="T1" fmla="*/ 902 h 264"/>
                <a:gd name="T2" fmla="*/ 7176 w 457"/>
                <a:gd name="T3" fmla="*/ 4166 h 264"/>
                <a:gd name="T4" fmla="*/ 1563 w 457"/>
                <a:gd name="T5" fmla="*/ 4166 h 264"/>
                <a:gd name="T6" fmla="*/ 1541 w 457"/>
                <a:gd name="T7" fmla="*/ 902 h 264"/>
                <a:gd name="T8" fmla="*/ 7153 w 457"/>
                <a:gd name="T9" fmla="*/ 902 h 2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7"/>
                <a:gd name="T16" fmla="*/ 0 h 264"/>
                <a:gd name="T17" fmla="*/ 457 w 457"/>
                <a:gd name="T18" fmla="*/ 264 h 2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7" h="264">
                  <a:moveTo>
                    <a:pt x="375" y="47"/>
                  </a:moveTo>
                  <a:cubicBezTo>
                    <a:pt x="456" y="94"/>
                    <a:pt x="457" y="170"/>
                    <a:pt x="376" y="217"/>
                  </a:cubicBezTo>
                  <a:cubicBezTo>
                    <a:pt x="295" y="264"/>
                    <a:pt x="163" y="264"/>
                    <a:pt x="82" y="217"/>
                  </a:cubicBezTo>
                  <a:cubicBezTo>
                    <a:pt x="0" y="170"/>
                    <a:pt x="0" y="94"/>
                    <a:pt x="81" y="47"/>
                  </a:cubicBezTo>
                  <a:cubicBezTo>
                    <a:pt x="162" y="0"/>
                    <a:pt x="293" y="0"/>
                    <a:pt x="375" y="47"/>
                  </a:cubicBezTo>
                </a:path>
              </a:pathLst>
            </a:custGeom>
            <a:solidFill>
              <a:srgbClr val="4A6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4643" name="Freeform 130"/>
            <p:cNvSpPr>
              <a:spLocks noChangeAspect="1" noEditPoints="1"/>
            </p:cNvSpPr>
            <p:nvPr/>
          </p:nvSpPr>
          <p:spPr bwMode="auto">
            <a:xfrm>
              <a:off x="3788" y="1751"/>
              <a:ext cx="39" cy="53"/>
            </a:xfrm>
            <a:custGeom>
              <a:avLst/>
              <a:gdLst>
                <a:gd name="T0" fmla="*/ 124 w 24"/>
                <a:gd name="T1" fmla="*/ 88 h 33"/>
                <a:gd name="T2" fmla="*/ 124 w 24"/>
                <a:gd name="T3" fmla="*/ 233 h 33"/>
                <a:gd name="T4" fmla="*/ 180 w 24"/>
                <a:gd name="T5" fmla="*/ 233 h 33"/>
                <a:gd name="T6" fmla="*/ 236 w 24"/>
                <a:gd name="T7" fmla="*/ 226 h 33"/>
                <a:gd name="T8" fmla="*/ 257 w 24"/>
                <a:gd name="T9" fmla="*/ 173 h 33"/>
                <a:gd name="T10" fmla="*/ 180 w 24"/>
                <a:gd name="T11" fmla="*/ 88 h 33"/>
                <a:gd name="T12" fmla="*/ 124 w 24"/>
                <a:gd name="T13" fmla="*/ 88 h 33"/>
                <a:gd name="T14" fmla="*/ 0 w 24"/>
                <a:gd name="T15" fmla="*/ 567 h 33"/>
                <a:gd name="T16" fmla="*/ 0 w 24"/>
                <a:gd name="T17" fmla="*/ 0 h 33"/>
                <a:gd name="T18" fmla="*/ 232 w 24"/>
                <a:gd name="T19" fmla="*/ 0 h 33"/>
                <a:gd name="T20" fmla="*/ 349 w 24"/>
                <a:gd name="T21" fmla="*/ 34 h 33"/>
                <a:gd name="T22" fmla="*/ 413 w 24"/>
                <a:gd name="T23" fmla="*/ 141 h 33"/>
                <a:gd name="T24" fmla="*/ 270 w 24"/>
                <a:gd name="T25" fmla="*/ 286 h 33"/>
                <a:gd name="T26" fmla="*/ 270 w 24"/>
                <a:gd name="T27" fmla="*/ 286 h 33"/>
                <a:gd name="T28" fmla="*/ 349 w 24"/>
                <a:gd name="T29" fmla="*/ 331 h 33"/>
                <a:gd name="T30" fmla="*/ 377 w 24"/>
                <a:gd name="T31" fmla="*/ 374 h 33"/>
                <a:gd name="T32" fmla="*/ 439 w 24"/>
                <a:gd name="T33" fmla="*/ 567 h 33"/>
                <a:gd name="T34" fmla="*/ 270 w 24"/>
                <a:gd name="T35" fmla="*/ 567 h 33"/>
                <a:gd name="T36" fmla="*/ 236 w 24"/>
                <a:gd name="T37" fmla="*/ 418 h 33"/>
                <a:gd name="T38" fmla="*/ 201 w 24"/>
                <a:gd name="T39" fmla="*/ 340 h 33"/>
                <a:gd name="T40" fmla="*/ 124 w 24"/>
                <a:gd name="T41" fmla="*/ 340 h 33"/>
                <a:gd name="T42" fmla="*/ 124 w 24"/>
                <a:gd name="T43" fmla="*/ 567 h 33"/>
                <a:gd name="T44" fmla="*/ 0 w 24"/>
                <a:gd name="T45" fmla="*/ 567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"/>
                <a:gd name="T70" fmla="*/ 0 h 33"/>
                <a:gd name="T71" fmla="*/ 24 w 24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" h="33">
                  <a:moveTo>
                    <a:pt x="7" y="5"/>
                  </a:moveTo>
                  <a:cubicBezTo>
                    <a:pt x="7" y="14"/>
                    <a:pt x="7" y="14"/>
                    <a:pt x="7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2" y="14"/>
                    <a:pt x="13" y="13"/>
                  </a:cubicBezTo>
                  <a:cubicBezTo>
                    <a:pt x="14" y="12"/>
                    <a:pt x="14" y="11"/>
                    <a:pt x="14" y="10"/>
                  </a:cubicBezTo>
                  <a:cubicBezTo>
                    <a:pt x="14" y="7"/>
                    <a:pt x="13" y="5"/>
                    <a:pt x="10" y="5"/>
                  </a:cubicBezTo>
                  <a:cubicBezTo>
                    <a:pt x="7" y="5"/>
                    <a:pt x="7" y="5"/>
                    <a:pt x="7" y="5"/>
                  </a:cubicBezTo>
                  <a:close/>
                  <a:moveTo>
                    <a:pt x="0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7" y="0"/>
                    <a:pt x="19" y="2"/>
                  </a:cubicBezTo>
                  <a:cubicBezTo>
                    <a:pt x="21" y="3"/>
                    <a:pt x="22" y="5"/>
                    <a:pt x="22" y="8"/>
                  </a:cubicBezTo>
                  <a:cubicBezTo>
                    <a:pt x="22" y="13"/>
                    <a:pt x="20" y="16"/>
                    <a:pt x="15" y="17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7" y="17"/>
                    <a:pt x="18" y="17"/>
                    <a:pt x="19" y="19"/>
                  </a:cubicBezTo>
                  <a:cubicBezTo>
                    <a:pt x="19" y="19"/>
                    <a:pt x="20" y="20"/>
                    <a:pt x="20" y="2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2" y="22"/>
                    <a:pt x="11" y="21"/>
                    <a:pt x="11" y="20"/>
                  </a:cubicBezTo>
                  <a:cubicBezTo>
                    <a:pt x="10" y="20"/>
                    <a:pt x="9" y="20"/>
                    <a:pt x="7" y="20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0" y="33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4644" name="Freeform 131"/>
            <p:cNvSpPr>
              <a:spLocks noChangeAspect="1" noEditPoints="1"/>
            </p:cNvSpPr>
            <p:nvPr/>
          </p:nvSpPr>
          <p:spPr bwMode="auto">
            <a:xfrm>
              <a:off x="3832" y="1749"/>
              <a:ext cx="47" cy="57"/>
            </a:xfrm>
            <a:custGeom>
              <a:avLst/>
              <a:gdLst>
                <a:gd name="T0" fmla="*/ 144 w 29"/>
                <a:gd name="T1" fmla="*/ 324 h 35"/>
                <a:gd name="T2" fmla="*/ 254 w 29"/>
                <a:gd name="T3" fmla="*/ 541 h 35"/>
                <a:gd name="T4" fmla="*/ 357 w 29"/>
                <a:gd name="T5" fmla="*/ 324 h 35"/>
                <a:gd name="T6" fmla="*/ 254 w 29"/>
                <a:gd name="T7" fmla="*/ 111 h 35"/>
                <a:gd name="T8" fmla="*/ 144 w 29"/>
                <a:gd name="T9" fmla="*/ 324 h 35"/>
                <a:gd name="T10" fmla="*/ 0 w 29"/>
                <a:gd name="T11" fmla="*/ 324 h 35"/>
                <a:gd name="T12" fmla="*/ 55 w 29"/>
                <a:gd name="T13" fmla="*/ 90 h 35"/>
                <a:gd name="T14" fmla="*/ 254 w 29"/>
                <a:gd name="T15" fmla="*/ 0 h 35"/>
                <a:gd name="T16" fmla="*/ 454 w 29"/>
                <a:gd name="T17" fmla="*/ 90 h 35"/>
                <a:gd name="T18" fmla="*/ 523 w 29"/>
                <a:gd name="T19" fmla="*/ 324 h 35"/>
                <a:gd name="T20" fmla="*/ 454 w 29"/>
                <a:gd name="T21" fmla="*/ 562 h 35"/>
                <a:gd name="T22" fmla="*/ 254 w 29"/>
                <a:gd name="T23" fmla="*/ 653 h 35"/>
                <a:gd name="T24" fmla="*/ 55 w 29"/>
                <a:gd name="T25" fmla="*/ 541 h 35"/>
                <a:gd name="T26" fmla="*/ 0 w 29"/>
                <a:gd name="T27" fmla="*/ 324 h 3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9"/>
                <a:gd name="T43" fmla="*/ 0 h 35"/>
                <a:gd name="T44" fmla="*/ 29 w 29"/>
                <a:gd name="T45" fmla="*/ 35 h 3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9" h="35">
                  <a:moveTo>
                    <a:pt x="8" y="17"/>
                  </a:moveTo>
                  <a:cubicBezTo>
                    <a:pt x="8" y="25"/>
                    <a:pt x="10" y="29"/>
                    <a:pt x="14" y="29"/>
                  </a:cubicBezTo>
                  <a:cubicBezTo>
                    <a:pt x="18" y="29"/>
                    <a:pt x="20" y="25"/>
                    <a:pt x="20" y="17"/>
                  </a:cubicBezTo>
                  <a:cubicBezTo>
                    <a:pt x="20" y="10"/>
                    <a:pt x="18" y="6"/>
                    <a:pt x="14" y="6"/>
                  </a:cubicBezTo>
                  <a:cubicBezTo>
                    <a:pt x="10" y="6"/>
                    <a:pt x="8" y="10"/>
                    <a:pt x="8" y="17"/>
                  </a:cubicBezTo>
                  <a:close/>
                  <a:moveTo>
                    <a:pt x="0" y="17"/>
                  </a:moveTo>
                  <a:cubicBezTo>
                    <a:pt x="0" y="12"/>
                    <a:pt x="1" y="8"/>
                    <a:pt x="3" y="5"/>
                  </a:cubicBezTo>
                  <a:cubicBezTo>
                    <a:pt x="6" y="2"/>
                    <a:pt x="10" y="0"/>
                    <a:pt x="14" y="0"/>
                  </a:cubicBezTo>
                  <a:cubicBezTo>
                    <a:pt x="19" y="0"/>
                    <a:pt x="23" y="2"/>
                    <a:pt x="25" y="5"/>
                  </a:cubicBezTo>
                  <a:cubicBezTo>
                    <a:pt x="27" y="8"/>
                    <a:pt x="29" y="12"/>
                    <a:pt x="29" y="17"/>
                  </a:cubicBezTo>
                  <a:cubicBezTo>
                    <a:pt x="29" y="22"/>
                    <a:pt x="27" y="26"/>
                    <a:pt x="25" y="30"/>
                  </a:cubicBezTo>
                  <a:cubicBezTo>
                    <a:pt x="23" y="33"/>
                    <a:pt x="19" y="35"/>
                    <a:pt x="14" y="35"/>
                  </a:cubicBezTo>
                  <a:cubicBezTo>
                    <a:pt x="10" y="35"/>
                    <a:pt x="6" y="33"/>
                    <a:pt x="3" y="29"/>
                  </a:cubicBezTo>
                  <a:cubicBezTo>
                    <a:pt x="1" y="26"/>
                    <a:pt x="0" y="22"/>
                    <a:pt x="0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4645" name="Freeform 132"/>
            <p:cNvSpPr>
              <a:spLocks noChangeAspect="1"/>
            </p:cNvSpPr>
            <p:nvPr/>
          </p:nvSpPr>
          <p:spPr bwMode="auto">
            <a:xfrm>
              <a:off x="3888" y="1751"/>
              <a:ext cx="39" cy="55"/>
            </a:xfrm>
            <a:custGeom>
              <a:avLst/>
              <a:gdLst>
                <a:gd name="T0" fmla="*/ 0 w 24"/>
                <a:gd name="T1" fmla="*/ 377 h 34"/>
                <a:gd name="T2" fmla="*/ 0 w 24"/>
                <a:gd name="T3" fmla="*/ 0 h 34"/>
                <a:gd name="T4" fmla="*/ 124 w 24"/>
                <a:gd name="T5" fmla="*/ 0 h 34"/>
                <a:gd name="T6" fmla="*/ 124 w 24"/>
                <a:gd name="T7" fmla="*/ 398 h 34"/>
                <a:gd name="T8" fmla="*/ 232 w 24"/>
                <a:gd name="T9" fmla="*/ 500 h 34"/>
                <a:gd name="T10" fmla="*/ 293 w 24"/>
                <a:gd name="T11" fmla="*/ 398 h 34"/>
                <a:gd name="T12" fmla="*/ 293 w 24"/>
                <a:gd name="T13" fmla="*/ 0 h 34"/>
                <a:gd name="T14" fmla="*/ 439 w 24"/>
                <a:gd name="T15" fmla="*/ 0 h 34"/>
                <a:gd name="T16" fmla="*/ 439 w 24"/>
                <a:gd name="T17" fmla="*/ 377 h 34"/>
                <a:gd name="T18" fmla="*/ 383 w 24"/>
                <a:gd name="T19" fmla="*/ 542 h 34"/>
                <a:gd name="T20" fmla="*/ 232 w 24"/>
                <a:gd name="T21" fmla="*/ 610 h 34"/>
                <a:gd name="T22" fmla="*/ 55 w 24"/>
                <a:gd name="T23" fmla="*/ 542 h 34"/>
                <a:gd name="T24" fmla="*/ 0 w 24"/>
                <a:gd name="T25" fmla="*/ 377 h 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"/>
                <a:gd name="T40" fmla="*/ 0 h 34"/>
                <a:gd name="T41" fmla="*/ 24 w 24"/>
                <a:gd name="T42" fmla="*/ 34 h 3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" h="34">
                  <a:moveTo>
                    <a:pt x="0" y="2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6"/>
                    <a:pt x="9" y="28"/>
                    <a:pt x="12" y="28"/>
                  </a:cubicBezTo>
                  <a:cubicBezTo>
                    <a:pt x="15" y="28"/>
                    <a:pt x="16" y="26"/>
                    <a:pt x="16" y="22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5"/>
                    <a:pt x="23" y="28"/>
                    <a:pt x="21" y="30"/>
                  </a:cubicBezTo>
                  <a:cubicBezTo>
                    <a:pt x="19" y="33"/>
                    <a:pt x="16" y="34"/>
                    <a:pt x="12" y="34"/>
                  </a:cubicBezTo>
                  <a:cubicBezTo>
                    <a:pt x="8" y="34"/>
                    <a:pt x="5" y="33"/>
                    <a:pt x="3" y="30"/>
                  </a:cubicBezTo>
                  <a:cubicBezTo>
                    <a:pt x="1" y="28"/>
                    <a:pt x="0" y="25"/>
                    <a:pt x="0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4646" name="Freeform 133"/>
            <p:cNvSpPr>
              <a:spLocks noChangeAspect="1"/>
            </p:cNvSpPr>
            <p:nvPr/>
          </p:nvSpPr>
          <p:spPr bwMode="auto">
            <a:xfrm>
              <a:off x="3933" y="1751"/>
              <a:ext cx="36" cy="53"/>
            </a:xfrm>
            <a:custGeom>
              <a:avLst/>
              <a:gdLst>
                <a:gd name="T0" fmla="*/ 12 w 36"/>
                <a:gd name="T1" fmla="*/ 53 h 53"/>
                <a:gd name="T2" fmla="*/ 12 w 36"/>
                <a:gd name="T3" fmla="*/ 9 h 53"/>
                <a:gd name="T4" fmla="*/ 0 w 36"/>
                <a:gd name="T5" fmla="*/ 9 h 53"/>
                <a:gd name="T6" fmla="*/ 0 w 36"/>
                <a:gd name="T7" fmla="*/ 0 h 53"/>
                <a:gd name="T8" fmla="*/ 36 w 36"/>
                <a:gd name="T9" fmla="*/ 0 h 53"/>
                <a:gd name="T10" fmla="*/ 36 w 36"/>
                <a:gd name="T11" fmla="*/ 9 h 53"/>
                <a:gd name="T12" fmla="*/ 25 w 36"/>
                <a:gd name="T13" fmla="*/ 9 h 53"/>
                <a:gd name="T14" fmla="*/ 25 w 36"/>
                <a:gd name="T15" fmla="*/ 53 h 53"/>
                <a:gd name="T16" fmla="*/ 12 w 36"/>
                <a:gd name="T17" fmla="*/ 53 h 53"/>
                <a:gd name="T18" fmla="*/ 12 w 36"/>
                <a:gd name="T19" fmla="*/ 53 h 5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6"/>
                <a:gd name="T31" fmla="*/ 0 h 53"/>
                <a:gd name="T32" fmla="*/ 36 w 36"/>
                <a:gd name="T33" fmla="*/ 53 h 5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6" h="53">
                  <a:moveTo>
                    <a:pt x="12" y="53"/>
                  </a:moveTo>
                  <a:lnTo>
                    <a:pt x="12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9"/>
                  </a:lnTo>
                  <a:lnTo>
                    <a:pt x="25" y="9"/>
                  </a:lnTo>
                  <a:lnTo>
                    <a:pt x="25" y="53"/>
                  </a:lnTo>
                  <a:lnTo>
                    <a:pt x="12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4647" name="Freeform 134"/>
            <p:cNvSpPr>
              <a:spLocks noChangeAspect="1"/>
            </p:cNvSpPr>
            <p:nvPr/>
          </p:nvSpPr>
          <p:spPr bwMode="auto">
            <a:xfrm>
              <a:off x="3976" y="1751"/>
              <a:ext cx="32" cy="53"/>
            </a:xfrm>
            <a:custGeom>
              <a:avLst/>
              <a:gdLst>
                <a:gd name="T0" fmla="*/ 0 w 32"/>
                <a:gd name="T1" fmla="*/ 53 h 53"/>
                <a:gd name="T2" fmla="*/ 0 w 32"/>
                <a:gd name="T3" fmla="*/ 0 h 53"/>
                <a:gd name="T4" fmla="*/ 32 w 32"/>
                <a:gd name="T5" fmla="*/ 0 h 53"/>
                <a:gd name="T6" fmla="*/ 32 w 32"/>
                <a:gd name="T7" fmla="*/ 9 h 53"/>
                <a:gd name="T8" fmla="*/ 13 w 32"/>
                <a:gd name="T9" fmla="*/ 9 h 53"/>
                <a:gd name="T10" fmla="*/ 13 w 32"/>
                <a:gd name="T11" fmla="*/ 21 h 53"/>
                <a:gd name="T12" fmla="*/ 31 w 32"/>
                <a:gd name="T13" fmla="*/ 21 h 53"/>
                <a:gd name="T14" fmla="*/ 31 w 32"/>
                <a:gd name="T15" fmla="*/ 31 h 53"/>
                <a:gd name="T16" fmla="*/ 13 w 32"/>
                <a:gd name="T17" fmla="*/ 31 h 53"/>
                <a:gd name="T18" fmla="*/ 13 w 32"/>
                <a:gd name="T19" fmla="*/ 44 h 53"/>
                <a:gd name="T20" fmla="*/ 32 w 32"/>
                <a:gd name="T21" fmla="*/ 44 h 53"/>
                <a:gd name="T22" fmla="*/ 32 w 32"/>
                <a:gd name="T23" fmla="*/ 53 h 53"/>
                <a:gd name="T24" fmla="*/ 0 w 32"/>
                <a:gd name="T25" fmla="*/ 53 h 53"/>
                <a:gd name="T26" fmla="*/ 0 w 32"/>
                <a:gd name="T27" fmla="*/ 53 h 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2"/>
                <a:gd name="T43" fmla="*/ 0 h 53"/>
                <a:gd name="T44" fmla="*/ 32 w 32"/>
                <a:gd name="T45" fmla="*/ 53 h 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2" h="53">
                  <a:moveTo>
                    <a:pt x="0" y="53"/>
                  </a:moveTo>
                  <a:lnTo>
                    <a:pt x="0" y="0"/>
                  </a:lnTo>
                  <a:lnTo>
                    <a:pt x="32" y="0"/>
                  </a:lnTo>
                  <a:lnTo>
                    <a:pt x="32" y="9"/>
                  </a:lnTo>
                  <a:lnTo>
                    <a:pt x="13" y="9"/>
                  </a:lnTo>
                  <a:lnTo>
                    <a:pt x="13" y="21"/>
                  </a:lnTo>
                  <a:lnTo>
                    <a:pt x="31" y="21"/>
                  </a:lnTo>
                  <a:lnTo>
                    <a:pt x="31" y="31"/>
                  </a:lnTo>
                  <a:lnTo>
                    <a:pt x="13" y="31"/>
                  </a:lnTo>
                  <a:lnTo>
                    <a:pt x="13" y="44"/>
                  </a:lnTo>
                  <a:lnTo>
                    <a:pt x="32" y="44"/>
                  </a:lnTo>
                  <a:lnTo>
                    <a:pt x="32" y="5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4648" name="Freeform 135"/>
            <p:cNvSpPr>
              <a:spLocks noChangeAspect="1" noEditPoints="1"/>
            </p:cNvSpPr>
            <p:nvPr/>
          </p:nvSpPr>
          <p:spPr bwMode="auto">
            <a:xfrm>
              <a:off x="4017" y="1751"/>
              <a:ext cx="39" cy="53"/>
            </a:xfrm>
            <a:custGeom>
              <a:avLst/>
              <a:gdLst>
                <a:gd name="T0" fmla="*/ 145 w 24"/>
                <a:gd name="T1" fmla="*/ 88 h 33"/>
                <a:gd name="T2" fmla="*/ 145 w 24"/>
                <a:gd name="T3" fmla="*/ 233 h 33"/>
                <a:gd name="T4" fmla="*/ 180 w 24"/>
                <a:gd name="T5" fmla="*/ 233 h 33"/>
                <a:gd name="T6" fmla="*/ 236 w 24"/>
                <a:gd name="T7" fmla="*/ 226 h 33"/>
                <a:gd name="T8" fmla="*/ 270 w 24"/>
                <a:gd name="T9" fmla="*/ 173 h 33"/>
                <a:gd name="T10" fmla="*/ 180 w 24"/>
                <a:gd name="T11" fmla="*/ 88 h 33"/>
                <a:gd name="T12" fmla="*/ 145 w 24"/>
                <a:gd name="T13" fmla="*/ 88 h 33"/>
                <a:gd name="T14" fmla="*/ 0 w 24"/>
                <a:gd name="T15" fmla="*/ 567 h 33"/>
                <a:gd name="T16" fmla="*/ 0 w 24"/>
                <a:gd name="T17" fmla="*/ 0 h 33"/>
                <a:gd name="T18" fmla="*/ 232 w 24"/>
                <a:gd name="T19" fmla="*/ 0 h 33"/>
                <a:gd name="T20" fmla="*/ 377 w 24"/>
                <a:gd name="T21" fmla="*/ 34 h 33"/>
                <a:gd name="T22" fmla="*/ 418 w 24"/>
                <a:gd name="T23" fmla="*/ 141 h 33"/>
                <a:gd name="T24" fmla="*/ 293 w 24"/>
                <a:gd name="T25" fmla="*/ 286 h 33"/>
                <a:gd name="T26" fmla="*/ 293 w 24"/>
                <a:gd name="T27" fmla="*/ 286 h 33"/>
                <a:gd name="T28" fmla="*/ 349 w 24"/>
                <a:gd name="T29" fmla="*/ 331 h 33"/>
                <a:gd name="T30" fmla="*/ 383 w 24"/>
                <a:gd name="T31" fmla="*/ 374 h 33"/>
                <a:gd name="T32" fmla="*/ 439 w 24"/>
                <a:gd name="T33" fmla="*/ 567 h 33"/>
                <a:gd name="T34" fmla="*/ 293 w 24"/>
                <a:gd name="T35" fmla="*/ 567 h 33"/>
                <a:gd name="T36" fmla="*/ 236 w 24"/>
                <a:gd name="T37" fmla="*/ 418 h 33"/>
                <a:gd name="T38" fmla="*/ 201 w 24"/>
                <a:gd name="T39" fmla="*/ 340 h 33"/>
                <a:gd name="T40" fmla="*/ 145 w 24"/>
                <a:gd name="T41" fmla="*/ 340 h 33"/>
                <a:gd name="T42" fmla="*/ 145 w 24"/>
                <a:gd name="T43" fmla="*/ 567 h 33"/>
                <a:gd name="T44" fmla="*/ 0 w 24"/>
                <a:gd name="T45" fmla="*/ 567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"/>
                <a:gd name="T70" fmla="*/ 0 h 33"/>
                <a:gd name="T71" fmla="*/ 24 w 24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" h="33">
                  <a:moveTo>
                    <a:pt x="8" y="5"/>
                  </a:moveTo>
                  <a:cubicBezTo>
                    <a:pt x="8" y="14"/>
                    <a:pt x="8" y="14"/>
                    <a:pt x="8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3" y="14"/>
                    <a:pt x="13" y="13"/>
                  </a:cubicBezTo>
                  <a:cubicBezTo>
                    <a:pt x="14" y="12"/>
                    <a:pt x="15" y="11"/>
                    <a:pt x="15" y="10"/>
                  </a:cubicBezTo>
                  <a:cubicBezTo>
                    <a:pt x="15" y="7"/>
                    <a:pt x="13" y="5"/>
                    <a:pt x="10" y="5"/>
                  </a:cubicBezTo>
                  <a:cubicBezTo>
                    <a:pt x="8" y="5"/>
                    <a:pt x="8" y="5"/>
                    <a:pt x="8" y="5"/>
                  </a:cubicBezTo>
                  <a:close/>
                  <a:moveTo>
                    <a:pt x="0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8" y="0"/>
                    <a:pt x="20" y="2"/>
                  </a:cubicBezTo>
                  <a:cubicBezTo>
                    <a:pt x="22" y="3"/>
                    <a:pt x="23" y="5"/>
                    <a:pt x="23" y="8"/>
                  </a:cubicBezTo>
                  <a:cubicBezTo>
                    <a:pt x="23" y="13"/>
                    <a:pt x="20" y="16"/>
                    <a:pt x="16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7" y="17"/>
                    <a:pt x="18" y="17"/>
                    <a:pt x="19" y="19"/>
                  </a:cubicBezTo>
                  <a:cubicBezTo>
                    <a:pt x="20" y="19"/>
                    <a:pt x="20" y="20"/>
                    <a:pt x="21" y="2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2"/>
                    <a:pt x="12" y="21"/>
                    <a:pt x="11" y="20"/>
                  </a:cubicBezTo>
                  <a:cubicBezTo>
                    <a:pt x="11" y="20"/>
                    <a:pt x="10" y="20"/>
                    <a:pt x="8" y="20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0" y="33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4649" name="Freeform 136"/>
            <p:cNvSpPr>
              <a:spLocks noChangeAspect="1"/>
            </p:cNvSpPr>
            <p:nvPr/>
          </p:nvSpPr>
          <p:spPr bwMode="auto">
            <a:xfrm>
              <a:off x="3884" y="1409"/>
              <a:ext cx="265" cy="98"/>
            </a:xfrm>
            <a:custGeom>
              <a:avLst/>
              <a:gdLst>
                <a:gd name="T0" fmla="*/ 573 w 162"/>
                <a:gd name="T1" fmla="*/ 1011 h 60"/>
                <a:gd name="T2" fmla="*/ 551 w 162"/>
                <a:gd name="T3" fmla="*/ 990 h 60"/>
                <a:gd name="T4" fmla="*/ 0 w 162"/>
                <a:gd name="T5" fmla="*/ 662 h 60"/>
                <a:gd name="T6" fmla="*/ 425 w 162"/>
                <a:gd name="T7" fmla="*/ 418 h 60"/>
                <a:gd name="T8" fmla="*/ 993 w 162"/>
                <a:gd name="T9" fmla="*/ 755 h 60"/>
                <a:gd name="T10" fmla="*/ 1418 w 162"/>
                <a:gd name="T11" fmla="*/ 720 h 60"/>
                <a:gd name="T12" fmla="*/ 2141 w 162"/>
                <a:gd name="T13" fmla="*/ 302 h 60"/>
                <a:gd name="T14" fmla="*/ 1348 w 162"/>
                <a:gd name="T15" fmla="*/ 302 h 60"/>
                <a:gd name="T16" fmla="*/ 1348 w 162"/>
                <a:gd name="T17" fmla="*/ 0 h 60"/>
                <a:gd name="T18" fmla="*/ 3098 w 162"/>
                <a:gd name="T19" fmla="*/ 0 h 60"/>
                <a:gd name="T20" fmla="*/ 3098 w 162"/>
                <a:gd name="T21" fmla="*/ 1011 h 60"/>
                <a:gd name="T22" fmla="*/ 2589 w 162"/>
                <a:gd name="T23" fmla="*/ 1011 h 60"/>
                <a:gd name="T24" fmla="*/ 2567 w 162"/>
                <a:gd name="T25" fmla="*/ 549 h 60"/>
                <a:gd name="T26" fmla="*/ 1860 w 162"/>
                <a:gd name="T27" fmla="*/ 969 h 60"/>
                <a:gd name="T28" fmla="*/ 1148 w 162"/>
                <a:gd name="T29" fmla="*/ 1137 h 60"/>
                <a:gd name="T30" fmla="*/ 573 w 162"/>
                <a:gd name="T31" fmla="*/ 1011 h 60"/>
                <a:gd name="T32" fmla="*/ 573 w 162"/>
                <a:gd name="T33" fmla="*/ 1011 h 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2"/>
                <a:gd name="T52" fmla="*/ 0 h 60"/>
                <a:gd name="T53" fmla="*/ 162 w 162"/>
                <a:gd name="T54" fmla="*/ 60 h 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2" h="60">
                  <a:moveTo>
                    <a:pt x="30" y="53"/>
                  </a:moveTo>
                  <a:cubicBezTo>
                    <a:pt x="30" y="53"/>
                    <a:pt x="29" y="52"/>
                    <a:pt x="29" y="52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58" y="43"/>
                    <a:pt x="66" y="42"/>
                    <a:pt x="74" y="38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53"/>
                    <a:pt x="162" y="53"/>
                    <a:pt x="162" y="53"/>
                  </a:cubicBezTo>
                  <a:cubicBezTo>
                    <a:pt x="135" y="53"/>
                    <a:pt x="135" y="53"/>
                    <a:pt x="135" y="53"/>
                  </a:cubicBezTo>
                  <a:cubicBezTo>
                    <a:pt x="134" y="29"/>
                    <a:pt x="134" y="29"/>
                    <a:pt x="134" y="2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83" y="59"/>
                    <a:pt x="69" y="60"/>
                    <a:pt x="60" y="60"/>
                  </a:cubicBezTo>
                  <a:cubicBezTo>
                    <a:pt x="44" y="60"/>
                    <a:pt x="33" y="54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4650" name="Freeform 137"/>
            <p:cNvSpPr>
              <a:spLocks noChangeAspect="1"/>
            </p:cNvSpPr>
            <p:nvPr/>
          </p:nvSpPr>
          <p:spPr bwMode="auto">
            <a:xfrm>
              <a:off x="3703" y="1406"/>
              <a:ext cx="171" cy="152"/>
            </a:xfrm>
            <a:custGeom>
              <a:avLst/>
              <a:gdLst>
                <a:gd name="T0" fmla="*/ 730 w 105"/>
                <a:gd name="T1" fmla="*/ 1528 h 93"/>
                <a:gd name="T2" fmla="*/ 1278 w 105"/>
                <a:gd name="T3" fmla="*/ 1200 h 93"/>
                <a:gd name="T4" fmla="*/ 1223 w 105"/>
                <a:gd name="T5" fmla="*/ 956 h 93"/>
                <a:gd name="T6" fmla="*/ 528 w 105"/>
                <a:gd name="T7" fmla="*/ 551 h 93"/>
                <a:gd name="T8" fmla="*/ 528 w 105"/>
                <a:gd name="T9" fmla="*/ 1012 h 93"/>
                <a:gd name="T10" fmla="*/ 0 w 105"/>
                <a:gd name="T11" fmla="*/ 1012 h 93"/>
                <a:gd name="T12" fmla="*/ 0 w 105"/>
                <a:gd name="T13" fmla="*/ 0 h 93"/>
                <a:gd name="T14" fmla="*/ 1717 w 105"/>
                <a:gd name="T15" fmla="*/ 0 h 93"/>
                <a:gd name="T16" fmla="*/ 1717 w 105"/>
                <a:gd name="T17" fmla="*/ 294 h 93"/>
                <a:gd name="T18" fmla="*/ 928 w 105"/>
                <a:gd name="T19" fmla="*/ 294 h 93"/>
                <a:gd name="T20" fmla="*/ 1637 w 105"/>
                <a:gd name="T21" fmla="*/ 700 h 93"/>
                <a:gd name="T22" fmla="*/ 1958 w 105"/>
                <a:gd name="T23" fmla="*/ 1106 h 93"/>
                <a:gd name="T24" fmla="*/ 1692 w 105"/>
                <a:gd name="T25" fmla="*/ 1450 h 93"/>
                <a:gd name="T26" fmla="*/ 1153 w 105"/>
                <a:gd name="T27" fmla="*/ 1768 h 93"/>
                <a:gd name="T28" fmla="*/ 730 w 105"/>
                <a:gd name="T29" fmla="*/ 1528 h 93"/>
                <a:gd name="T30" fmla="*/ 730 w 105"/>
                <a:gd name="T31" fmla="*/ 1528 h 9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3"/>
                <a:gd name="T50" fmla="*/ 105 w 105"/>
                <a:gd name="T51" fmla="*/ 93 h 9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3">
                  <a:moveTo>
                    <a:pt x="39" y="80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75" y="60"/>
                    <a:pt x="74" y="55"/>
                    <a:pt x="66" y="50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2" y="15"/>
                    <a:pt x="92" y="15"/>
                    <a:pt x="92" y="15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88" y="37"/>
                    <a:pt x="88" y="37"/>
                    <a:pt x="88" y="37"/>
                  </a:cubicBezTo>
                  <a:cubicBezTo>
                    <a:pt x="102" y="45"/>
                    <a:pt x="105" y="53"/>
                    <a:pt x="105" y="58"/>
                  </a:cubicBezTo>
                  <a:cubicBezTo>
                    <a:pt x="104" y="68"/>
                    <a:pt x="94" y="75"/>
                    <a:pt x="91" y="76"/>
                  </a:cubicBezTo>
                  <a:cubicBezTo>
                    <a:pt x="62" y="93"/>
                    <a:pt x="62" y="93"/>
                    <a:pt x="62" y="93"/>
                  </a:cubicBezTo>
                  <a:cubicBezTo>
                    <a:pt x="39" y="80"/>
                    <a:pt x="39" y="80"/>
                    <a:pt x="39" y="80"/>
                  </a:cubicBezTo>
                  <a:cubicBezTo>
                    <a:pt x="39" y="80"/>
                    <a:pt x="39" y="80"/>
                    <a:pt x="39" y="80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4651" name="Freeform 138"/>
            <p:cNvSpPr>
              <a:spLocks noChangeAspect="1"/>
            </p:cNvSpPr>
            <p:nvPr/>
          </p:nvSpPr>
          <p:spPr bwMode="auto">
            <a:xfrm>
              <a:off x="3698" y="1564"/>
              <a:ext cx="265" cy="98"/>
            </a:xfrm>
            <a:custGeom>
              <a:avLst/>
              <a:gdLst>
                <a:gd name="T0" fmla="*/ 2526 w 162"/>
                <a:gd name="T1" fmla="*/ 149 h 60"/>
                <a:gd name="T2" fmla="*/ 3098 w 162"/>
                <a:gd name="T3" fmla="*/ 475 h 60"/>
                <a:gd name="T4" fmla="*/ 2657 w 162"/>
                <a:gd name="T5" fmla="*/ 720 h 60"/>
                <a:gd name="T6" fmla="*/ 2084 w 162"/>
                <a:gd name="T7" fmla="*/ 397 h 60"/>
                <a:gd name="T8" fmla="*/ 1688 w 162"/>
                <a:gd name="T9" fmla="*/ 441 h 60"/>
                <a:gd name="T10" fmla="*/ 959 w 162"/>
                <a:gd name="T11" fmla="*/ 862 h 60"/>
                <a:gd name="T12" fmla="*/ 1755 w 162"/>
                <a:gd name="T13" fmla="*/ 862 h 60"/>
                <a:gd name="T14" fmla="*/ 1755 w 162"/>
                <a:gd name="T15" fmla="*/ 1137 h 60"/>
                <a:gd name="T16" fmla="*/ 0 w 162"/>
                <a:gd name="T17" fmla="*/ 1137 h 60"/>
                <a:gd name="T18" fmla="*/ 0 w 162"/>
                <a:gd name="T19" fmla="*/ 126 h 60"/>
                <a:gd name="T20" fmla="*/ 517 w 162"/>
                <a:gd name="T21" fmla="*/ 126 h 60"/>
                <a:gd name="T22" fmla="*/ 517 w 162"/>
                <a:gd name="T23" fmla="*/ 593 h 60"/>
                <a:gd name="T24" fmla="*/ 1238 w 162"/>
                <a:gd name="T25" fmla="*/ 185 h 60"/>
                <a:gd name="T26" fmla="*/ 1935 w 162"/>
                <a:gd name="T27" fmla="*/ 0 h 60"/>
                <a:gd name="T28" fmla="*/ 2526 w 162"/>
                <a:gd name="T29" fmla="*/ 149 h 60"/>
                <a:gd name="T30" fmla="*/ 2526 w 162"/>
                <a:gd name="T31" fmla="*/ 149 h 6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2"/>
                <a:gd name="T49" fmla="*/ 0 h 60"/>
                <a:gd name="T50" fmla="*/ 162 w 162"/>
                <a:gd name="T51" fmla="*/ 60 h 6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2" h="60">
                  <a:moveTo>
                    <a:pt x="132" y="8"/>
                  </a:moveTo>
                  <a:cubicBezTo>
                    <a:pt x="162" y="25"/>
                    <a:pt x="162" y="25"/>
                    <a:pt x="162" y="25"/>
                  </a:cubicBezTo>
                  <a:cubicBezTo>
                    <a:pt x="139" y="38"/>
                    <a:pt x="139" y="38"/>
                    <a:pt x="139" y="38"/>
                  </a:cubicBezTo>
                  <a:cubicBezTo>
                    <a:pt x="109" y="21"/>
                    <a:pt x="109" y="21"/>
                    <a:pt x="109" y="21"/>
                  </a:cubicBezTo>
                  <a:cubicBezTo>
                    <a:pt x="103" y="17"/>
                    <a:pt x="96" y="18"/>
                    <a:pt x="88" y="23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60"/>
                    <a:pt x="92" y="60"/>
                    <a:pt x="92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9" y="2"/>
                    <a:pt x="92" y="0"/>
                    <a:pt x="101" y="0"/>
                  </a:cubicBezTo>
                  <a:cubicBezTo>
                    <a:pt x="118" y="0"/>
                    <a:pt x="129" y="6"/>
                    <a:pt x="132" y="8"/>
                  </a:cubicBezTo>
                  <a:cubicBezTo>
                    <a:pt x="132" y="8"/>
                    <a:pt x="132" y="8"/>
                    <a:pt x="132" y="8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4652" name="Freeform 139"/>
            <p:cNvSpPr>
              <a:spLocks noChangeAspect="1"/>
            </p:cNvSpPr>
            <p:nvPr/>
          </p:nvSpPr>
          <p:spPr bwMode="auto">
            <a:xfrm>
              <a:off x="3972" y="1514"/>
              <a:ext cx="170" cy="153"/>
            </a:xfrm>
            <a:custGeom>
              <a:avLst/>
              <a:gdLst>
                <a:gd name="T0" fmla="*/ 1983 w 104"/>
                <a:gd name="T1" fmla="*/ 747 h 94"/>
                <a:gd name="T2" fmla="*/ 1983 w 104"/>
                <a:gd name="T3" fmla="*/ 1746 h 94"/>
                <a:gd name="T4" fmla="*/ 245 w 104"/>
                <a:gd name="T5" fmla="*/ 1746 h 94"/>
                <a:gd name="T6" fmla="*/ 235 w 104"/>
                <a:gd name="T7" fmla="*/ 1455 h 94"/>
                <a:gd name="T8" fmla="*/ 1027 w 104"/>
                <a:gd name="T9" fmla="*/ 1455 h 94"/>
                <a:gd name="T10" fmla="*/ 304 w 104"/>
                <a:gd name="T11" fmla="*/ 1038 h 94"/>
                <a:gd name="T12" fmla="*/ 0 w 104"/>
                <a:gd name="T13" fmla="*/ 651 h 94"/>
                <a:gd name="T14" fmla="*/ 245 w 104"/>
                <a:gd name="T15" fmla="*/ 324 h 94"/>
                <a:gd name="T16" fmla="*/ 812 w 104"/>
                <a:gd name="T17" fmla="*/ 0 h 94"/>
                <a:gd name="T18" fmla="*/ 1237 w 104"/>
                <a:gd name="T19" fmla="*/ 238 h 94"/>
                <a:gd name="T20" fmla="*/ 687 w 104"/>
                <a:gd name="T21" fmla="*/ 562 h 94"/>
                <a:gd name="T22" fmla="*/ 750 w 104"/>
                <a:gd name="T23" fmla="*/ 802 h 94"/>
                <a:gd name="T24" fmla="*/ 1473 w 104"/>
                <a:gd name="T25" fmla="*/ 1216 h 94"/>
                <a:gd name="T26" fmla="*/ 1473 w 104"/>
                <a:gd name="T27" fmla="*/ 747 h 94"/>
                <a:gd name="T28" fmla="*/ 1983 w 104"/>
                <a:gd name="T29" fmla="*/ 747 h 94"/>
                <a:gd name="T30" fmla="*/ 1983 w 104"/>
                <a:gd name="T31" fmla="*/ 747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"/>
                <a:gd name="T49" fmla="*/ 0 h 94"/>
                <a:gd name="T50" fmla="*/ 104 w 104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" h="94">
                  <a:moveTo>
                    <a:pt x="104" y="40"/>
                  </a:moveTo>
                  <a:cubicBezTo>
                    <a:pt x="104" y="94"/>
                    <a:pt x="104" y="94"/>
                    <a:pt x="104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2" y="78"/>
                    <a:pt x="12" y="78"/>
                    <a:pt x="12" y="78"/>
                  </a:cubicBezTo>
                  <a:cubicBezTo>
                    <a:pt x="54" y="78"/>
                    <a:pt x="54" y="78"/>
                    <a:pt x="54" y="78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3" y="48"/>
                    <a:pt x="0" y="40"/>
                    <a:pt x="0" y="35"/>
                  </a:cubicBezTo>
                  <a:cubicBezTo>
                    <a:pt x="0" y="25"/>
                    <a:pt x="11" y="18"/>
                    <a:pt x="13" y="1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0" y="34"/>
                    <a:pt x="31" y="38"/>
                    <a:pt x="39" y="43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104" y="40"/>
                    <a:pt x="104" y="40"/>
                    <a:pt x="104" y="40"/>
                  </a:cubicBezTo>
                  <a:cubicBezTo>
                    <a:pt x="104" y="40"/>
                    <a:pt x="104" y="40"/>
                    <a:pt x="104" y="40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4653" name="Freeform 140"/>
            <p:cNvSpPr>
              <a:spLocks noChangeAspect="1"/>
            </p:cNvSpPr>
            <p:nvPr/>
          </p:nvSpPr>
          <p:spPr bwMode="auto">
            <a:xfrm>
              <a:off x="3878" y="1402"/>
              <a:ext cx="264" cy="100"/>
            </a:xfrm>
            <a:custGeom>
              <a:avLst/>
              <a:gdLst>
                <a:gd name="T0" fmla="*/ 562 w 162"/>
                <a:gd name="T1" fmla="*/ 1033 h 61"/>
                <a:gd name="T2" fmla="*/ 562 w 162"/>
                <a:gd name="T3" fmla="*/ 1033 h 61"/>
                <a:gd name="T4" fmla="*/ 0 w 162"/>
                <a:gd name="T5" fmla="*/ 702 h 61"/>
                <a:gd name="T6" fmla="*/ 425 w 162"/>
                <a:gd name="T7" fmla="*/ 449 h 61"/>
                <a:gd name="T8" fmla="*/ 988 w 162"/>
                <a:gd name="T9" fmla="*/ 779 h 61"/>
                <a:gd name="T10" fmla="*/ 1388 w 162"/>
                <a:gd name="T11" fmla="*/ 736 h 61"/>
                <a:gd name="T12" fmla="*/ 2104 w 162"/>
                <a:gd name="T13" fmla="*/ 310 h 61"/>
                <a:gd name="T14" fmla="*/ 1312 w 162"/>
                <a:gd name="T15" fmla="*/ 310 h 61"/>
                <a:gd name="T16" fmla="*/ 1312 w 162"/>
                <a:gd name="T17" fmla="*/ 0 h 61"/>
                <a:gd name="T18" fmla="*/ 3033 w 162"/>
                <a:gd name="T19" fmla="*/ 0 h 61"/>
                <a:gd name="T20" fmla="*/ 3033 w 162"/>
                <a:gd name="T21" fmla="*/ 1054 h 61"/>
                <a:gd name="T22" fmla="*/ 2531 w 162"/>
                <a:gd name="T23" fmla="*/ 1054 h 61"/>
                <a:gd name="T24" fmla="*/ 2531 w 162"/>
                <a:gd name="T25" fmla="*/ 572 h 61"/>
                <a:gd name="T26" fmla="*/ 1814 w 162"/>
                <a:gd name="T27" fmla="*/ 995 h 61"/>
                <a:gd name="T28" fmla="*/ 1134 w 162"/>
                <a:gd name="T29" fmla="*/ 1185 h 61"/>
                <a:gd name="T30" fmla="*/ 562 w 162"/>
                <a:gd name="T31" fmla="*/ 1033 h 61"/>
                <a:gd name="T32" fmla="*/ 562 w 162"/>
                <a:gd name="T33" fmla="*/ 1033 h 6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2"/>
                <a:gd name="T52" fmla="*/ 0 h 61"/>
                <a:gd name="T53" fmla="*/ 162 w 162"/>
                <a:gd name="T54" fmla="*/ 61 h 6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2" h="61">
                  <a:moveTo>
                    <a:pt x="30" y="53"/>
                  </a:moveTo>
                  <a:cubicBezTo>
                    <a:pt x="30" y="53"/>
                    <a:pt x="30" y="53"/>
                    <a:pt x="30" y="53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53" y="40"/>
                    <a:pt x="53" y="40"/>
                    <a:pt x="53" y="40"/>
                  </a:cubicBezTo>
                  <a:cubicBezTo>
                    <a:pt x="59" y="43"/>
                    <a:pt x="66" y="43"/>
                    <a:pt x="74" y="38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54"/>
                    <a:pt x="162" y="54"/>
                    <a:pt x="162" y="54"/>
                  </a:cubicBezTo>
                  <a:cubicBezTo>
                    <a:pt x="135" y="54"/>
                    <a:pt x="135" y="54"/>
                    <a:pt x="135" y="54"/>
                  </a:cubicBezTo>
                  <a:cubicBezTo>
                    <a:pt x="135" y="29"/>
                    <a:pt x="135" y="29"/>
                    <a:pt x="135" y="2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83" y="59"/>
                    <a:pt x="70" y="61"/>
                    <a:pt x="61" y="61"/>
                  </a:cubicBezTo>
                  <a:cubicBezTo>
                    <a:pt x="44" y="60"/>
                    <a:pt x="33" y="55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4654" name="Freeform 141"/>
            <p:cNvSpPr>
              <a:spLocks noChangeAspect="1"/>
            </p:cNvSpPr>
            <p:nvPr/>
          </p:nvSpPr>
          <p:spPr bwMode="auto">
            <a:xfrm>
              <a:off x="3696" y="1399"/>
              <a:ext cx="172" cy="154"/>
            </a:xfrm>
            <a:custGeom>
              <a:avLst/>
              <a:gdLst>
                <a:gd name="T0" fmla="*/ 778 w 105"/>
                <a:gd name="T1" fmla="*/ 1569 h 94"/>
                <a:gd name="T2" fmla="*/ 1330 w 105"/>
                <a:gd name="T3" fmla="*/ 1219 h 94"/>
                <a:gd name="T4" fmla="*/ 1274 w 105"/>
                <a:gd name="T5" fmla="*/ 993 h 94"/>
                <a:gd name="T6" fmla="*/ 539 w 105"/>
                <a:gd name="T7" fmla="*/ 567 h 94"/>
                <a:gd name="T8" fmla="*/ 539 w 105"/>
                <a:gd name="T9" fmla="*/ 1027 h 94"/>
                <a:gd name="T10" fmla="*/ 21 w 105"/>
                <a:gd name="T11" fmla="*/ 1027 h 94"/>
                <a:gd name="T12" fmla="*/ 0 w 105"/>
                <a:gd name="T13" fmla="*/ 0 h 94"/>
                <a:gd name="T14" fmla="*/ 1779 w 105"/>
                <a:gd name="T15" fmla="*/ 0 h 94"/>
                <a:gd name="T16" fmla="*/ 1792 w 105"/>
                <a:gd name="T17" fmla="*/ 308 h 94"/>
                <a:gd name="T18" fmla="*/ 993 w 105"/>
                <a:gd name="T19" fmla="*/ 308 h 94"/>
                <a:gd name="T20" fmla="*/ 1723 w 105"/>
                <a:gd name="T21" fmla="*/ 736 h 94"/>
                <a:gd name="T22" fmla="*/ 2031 w 105"/>
                <a:gd name="T23" fmla="*/ 1144 h 94"/>
                <a:gd name="T24" fmla="*/ 1779 w 105"/>
                <a:gd name="T25" fmla="*/ 1481 h 94"/>
                <a:gd name="T26" fmla="*/ 1206 w 105"/>
                <a:gd name="T27" fmla="*/ 1817 h 94"/>
                <a:gd name="T28" fmla="*/ 778 w 105"/>
                <a:gd name="T29" fmla="*/ 1569 h 94"/>
                <a:gd name="T30" fmla="*/ 778 w 105"/>
                <a:gd name="T31" fmla="*/ 1569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4"/>
                <a:gd name="T50" fmla="*/ 105 w 105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4">
                  <a:moveTo>
                    <a:pt x="40" y="81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75" y="60"/>
                    <a:pt x="74" y="56"/>
                    <a:pt x="66" y="51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3" y="16"/>
                    <a:pt x="93" y="16"/>
                    <a:pt x="93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89" y="38"/>
                    <a:pt x="89" y="38"/>
                    <a:pt x="89" y="38"/>
                  </a:cubicBezTo>
                  <a:cubicBezTo>
                    <a:pt x="102" y="46"/>
                    <a:pt x="105" y="54"/>
                    <a:pt x="105" y="59"/>
                  </a:cubicBezTo>
                  <a:cubicBezTo>
                    <a:pt x="105" y="69"/>
                    <a:pt x="94" y="75"/>
                    <a:pt x="92" y="77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40" y="81"/>
                    <a:pt x="40" y="81"/>
                    <a:pt x="40" y="81"/>
                  </a:cubicBezTo>
                  <a:cubicBezTo>
                    <a:pt x="40" y="81"/>
                    <a:pt x="40" y="81"/>
                    <a:pt x="40" y="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4655" name="Freeform 142"/>
            <p:cNvSpPr>
              <a:spLocks noChangeAspect="1"/>
            </p:cNvSpPr>
            <p:nvPr/>
          </p:nvSpPr>
          <p:spPr bwMode="auto">
            <a:xfrm>
              <a:off x="3692" y="1558"/>
              <a:ext cx="264" cy="99"/>
            </a:xfrm>
            <a:custGeom>
              <a:avLst/>
              <a:gdLst>
                <a:gd name="T0" fmla="*/ 2467 w 162"/>
                <a:gd name="T1" fmla="*/ 144 h 61"/>
                <a:gd name="T2" fmla="*/ 3033 w 162"/>
                <a:gd name="T3" fmla="*/ 466 h 61"/>
                <a:gd name="T4" fmla="*/ 2624 w 162"/>
                <a:gd name="T5" fmla="*/ 701 h 61"/>
                <a:gd name="T6" fmla="*/ 2061 w 162"/>
                <a:gd name="T7" fmla="*/ 380 h 61"/>
                <a:gd name="T8" fmla="*/ 1644 w 162"/>
                <a:gd name="T9" fmla="*/ 414 h 61"/>
                <a:gd name="T10" fmla="*/ 929 w 162"/>
                <a:gd name="T11" fmla="*/ 821 h 61"/>
                <a:gd name="T12" fmla="*/ 1724 w 162"/>
                <a:gd name="T13" fmla="*/ 821 h 61"/>
                <a:gd name="T14" fmla="*/ 1724 w 162"/>
                <a:gd name="T15" fmla="*/ 1117 h 61"/>
                <a:gd name="T16" fmla="*/ 0 w 162"/>
                <a:gd name="T17" fmla="*/ 1117 h 61"/>
                <a:gd name="T18" fmla="*/ 0 w 162"/>
                <a:gd name="T19" fmla="*/ 123 h 61"/>
                <a:gd name="T20" fmla="*/ 507 w 162"/>
                <a:gd name="T21" fmla="*/ 123 h 61"/>
                <a:gd name="T22" fmla="*/ 528 w 162"/>
                <a:gd name="T23" fmla="*/ 583 h 61"/>
                <a:gd name="T24" fmla="*/ 1222 w 162"/>
                <a:gd name="T25" fmla="*/ 179 h 61"/>
                <a:gd name="T26" fmla="*/ 1897 w 162"/>
                <a:gd name="T27" fmla="*/ 0 h 61"/>
                <a:gd name="T28" fmla="*/ 2467 w 162"/>
                <a:gd name="T29" fmla="*/ 144 h 61"/>
                <a:gd name="T30" fmla="*/ 2467 w 162"/>
                <a:gd name="T31" fmla="*/ 144 h 6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2"/>
                <a:gd name="T49" fmla="*/ 0 h 61"/>
                <a:gd name="T50" fmla="*/ 162 w 162"/>
                <a:gd name="T51" fmla="*/ 61 h 6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2" h="61">
                  <a:moveTo>
                    <a:pt x="132" y="8"/>
                  </a:moveTo>
                  <a:cubicBezTo>
                    <a:pt x="162" y="25"/>
                    <a:pt x="162" y="25"/>
                    <a:pt x="162" y="25"/>
                  </a:cubicBezTo>
                  <a:cubicBezTo>
                    <a:pt x="140" y="38"/>
                    <a:pt x="140" y="38"/>
                    <a:pt x="140" y="38"/>
                  </a:cubicBezTo>
                  <a:cubicBezTo>
                    <a:pt x="110" y="21"/>
                    <a:pt x="110" y="21"/>
                    <a:pt x="110" y="21"/>
                  </a:cubicBezTo>
                  <a:cubicBezTo>
                    <a:pt x="104" y="18"/>
                    <a:pt x="96" y="18"/>
                    <a:pt x="88" y="23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61"/>
                    <a:pt x="92" y="61"/>
                    <a:pt x="92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9" y="2"/>
                    <a:pt x="93" y="0"/>
                    <a:pt x="101" y="0"/>
                  </a:cubicBezTo>
                  <a:cubicBezTo>
                    <a:pt x="118" y="1"/>
                    <a:pt x="130" y="7"/>
                    <a:pt x="132" y="8"/>
                  </a:cubicBezTo>
                  <a:cubicBezTo>
                    <a:pt x="132" y="8"/>
                    <a:pt x="132" y="8"/>
                    <a:pt x="132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4656" name="Freeform 143"/>
            <p:cNvSpPr>
              <a:spLocks noChangeAspect="1"/>
            </p:cNvSpPr>
            <p:nvPr/>
          </p:nvSpPr>
          <p:spPr bwMode="auto">
            <a:xfrm>
              <a:off x="3966" y="1507"/>
              <a:ext cx="171" cy="154"/>
            </a:xfrm>
            <a:custGeom>
              <a:avLst/>
              <a:gdLst>
                <a:gd name="T0" fmla="*/ 1958 w 105"/>
                <a:gd name="T1" fmla="*/ 791 h 94"/>
                <a:gd name="T2" fmla="*/ 1958 w 105"/>
                <a:gd name="T3" fmla="*/ 1817 h 94"/>
                <a:gd name="T4" fmla="*/ 239 w 105"/>
                <a:gd name="T5" fmla="*/ 1817 h 94"/>
                <a:gd name="T6" fmla="*/ 239 w 105"/>
                <a:gd name="T7" fmla="*/ 1514 h 94"/>
                <a:gd name="T8" fmla="*/ 1033 w 105"/>
                <a:gd name="T9" fmla="*/ 1514 h 94"/>
                <a:gd name="T10" fmla="*/ 324 w 105"/>
                <a:gd name="T11" fmla="*/ 1088 h 94"/>
                <a:gd name="T12" fmla="*/ 0 w 105"/>
                <a:gd name="T13" fmla="*/ 668 h 94"/>
                <a:gd name="T14" fmla="*/ 261 w 105"/>
                <a:gd name="T15" fmla="*/ 331 h 94"/>
                <a:gd name="T16" fmla="*/ 803 w 105"/>
                <a:gd name="T17" fmla="*/ 0 h 94"/>
                <a:gd name="T18" fmla="*/ 1223 w 105"/>
                <a:gd name="T19" fmla="*/ 247 h 94"/>
                <a:gd name="T20" fmla="*/ 674 w 105"/>
                <a:gd name="T21" fmla="*/ 606 h 94"/>
                <a:gd name="T22" fmla="*/ 730 w 105"/>
                <a:gd name="T23" fmla="*/ 827 h 94"/>
                <a:gd name="T24" fmla="*/ 1435 w 105"/>
                <a:gd name="T25" fmla="*/ 1253 h 94"/>
                <a:gd name="T26" fmla="*/ 1435 w 105"/>
                <a:gd name="T27" fmla="*/ 791 h 94"/>
                <a:gd name="T28" fmla="*/ 1958 w 105"/>
                <a:gd name="T29" fmla="*/ 791 h 94"/>
                <a:gd name="T30" fmla="*/ 1958 w 105"/>
                <a:gd name="T31" fmla="*/ 791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4"/>
                <a:gd name="T50" fmla="*/ 105 w 105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4">
                  <a:moveTo>
                    <a:pt x="105" y="41"/>
                  </a:moveTo>
                  <a:cubicBezTo>
                    <a:pt x="105" y="94"/>
                    <a:pt x="105" y="94"/>
                    <a:pt x="105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55" y="78"/>
                    <a:pt x="55" y="78"/>
                    <a:pt x="55" y="78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3" y="48"/>
                    <a:pt x="0" y="40"/>
                    <a:pt x="0" y="35"/>
                  </a:cubicBezTo>
                  <a:cubicBezTo>
                    <a:pt x="1" y="25"/>
                    <a:pt x="11" y="19"/>
                    <a:pt x="14" y="1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6" y="13"/>
                    <a:pt x="66" y="13"/>
                    <a:pt x="66" y="13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0" y="34"/>
                    <a:pt x="31" y="38"/>
                    <a:pt x="39" y="43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41"/>
                    <a:pt x="77" y="41"/>
                    <a:pt x="77" y="41"/>
                  </a:cubicBezTo>
                  <a:cubicBezTo>
                    <a:pt x="105" y="41"/>
                    <a:pt x="105" y="41"/>
                    <a:pt x="105" y="41"/>
                  </a:cubicBezTo>
                  <a:cubicBezTo>
                    <a:pt x="105" y="41"/>
                    <a:pt x="105" y="41"/>
                    <a:pt x="105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  <p:sp>
        <p:nvSpPr>
          <p:cNvPr id="24594" name="Text Box 144"/>
          <p:cNvSpPr txBox="1">
            <a:spLocks noChangeArrowheads="1"/>
          </p:cNvSpPr>
          <p:nvPr/>
        </p:nvSpPr>
        <p:spPr bwMode="auto">
          <a:xfrm>
            <a:off x="5003800" y="3562350"/>
            <a:ext cx="882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kumimoji="1" lang="en-US" altLang="zh-CN"/>
              <a:t>L2 DIS</a:t>
            </a:r>
          </a:p>
        </p:txBody>
      </p:sp>
      <p:sp>
        <p:nvSpPr>
          <p:cNvPr id="24595" name="Text Box 165"/>
          <p:cNvSpPr txBox="1">
            <a:spLocks noChangeArrowheads="1"/>
          </p:cNvSpPr>
          <p:nvPr/>
        </p:nvSpPr>
        <p:spPr bwMode="auto">
          <a:xfrm>
            <a:off x="6227763" y="1193800"/>
            <a:ext cx="438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kumimoji="1" lang="en-US" altLang="zh-CN"/>
              <a:t>L2</a:t>
            </a:r>
          </a:p>
        </p:txBody>
      </p:sp>
      <p:sp>
        <p:nvSpPr>
          <p:cNvPr id="24596" name="Line 166"/>
          <p:cNvSpPr>
            <a:spLocks noChangeShapeType="1"/>
          </p:cNvSpPr>
          <p:nvPr/>
        </p:nvSpPr>
        <p:spPr bwMode="auto">
          <a:xfrm>
            <a:off x="6443663" y="3449638"/>
            <a:ext cx="936625" cy="0"/>
          </a:xfrm>
          <a:prstGeom prst="line">
            <a:avLst/>
          </a:prstGeom>
          <a:noFill/>
          <a:ln w="25400">
            <a:solidFill>
              <a:srgbClr val="0000FF"/>
            </a:solidFill>
            <a:prstDash val="dash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597" name="Line 167"/>
          <p:cNvSpPr>
            <a:spLocks noChangeShapeType="1"/>
          </p:cNvSpPr>
          <p:nvPr/>
        </p:nvSpPr>
        <p:spPr bwMode="auto">
          <a:xfrm flipH="1" flipV="1">
            <a:off x="6445250" y="3065463"/>
            <a:ext cx="935038" cy="23812"/>
          </a:xfrm>
          <a:prstGeom prst="line">
            <a:avLst/>
          </a:prstGeom>
          <a:noFill/>
          <a:ln w="25400">
            <a:solidFill>
              <a:srgbClr val="FF0000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598" name="Text Box 168"/>
          <p:cNvSpPr txBox="1">
            <a:spLocks noChangeArrowheads="1"/>
          </p:cNvSpPr>
          <p:nvPr/>
        </p:nvSpPr>
        <p:spPr bwMode="auto">
          <a:xfrm>
            <a:off x="7526338" y="3257550"/>
            <a:ext cx="12223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600">
                <a:ea typeface="黑体" panose="02010609060101010101" pitchFamily="49" charset="-122"/>
              </a:rPr>
              <a:t>L2</a:t>
            </a:r>
            <a:r>
              <a:rPr lang="zh-CN" altLang="en-US" sz="1600">
                <a:ea typeface="黑体" panose="02010609060101010101" pitchFamily="49" charset="-122"/>
              </a:rPr>
              <a:t>邻接关系</a:t>
            </a:r>
          </a:p>
        </p:txBody>
      </p:sp>
      <p:sp>
        <p:nvSpPr>
          <p:cNvPr id="24599" name="Text Box 169"/>
          <p:cNvSpPr txBox="1">
            <a:spLocks noChangeArrowheads="1"/>
          </p:cNvSpPr>
          <p:nvPr/>
        </p:nvSpPr>
        <p:spPr bwMode="auto">
          <a:xfrm>
            <a:off x="7526338" y="2921000"/>
            <a:ext cx="12223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600">
                <a:ea typeface="黑体" panose="02010609060101010101" pitchFamily="49" charset="-122"/>
              </a:rPr>
              <a:t>L1</a:t>
            </a:r>
            <a:r>
              <a:rPr lang="zh-CN" altLang="en-US" sz="1600">
                <a:ea typeface="黑体" panose="02010609060101010101" pitchFamily="49" charset="-122"/>
              </a:rPr>
              <a:t>邻接关系</a:t>
            </a:r>
          </a:p>
        </p:txBody>
      </p:sp>
      <p:sp>
        <p:nvSpPr>
          <p:cNvPr id="24600" name="Line 170"/>
          <p:cNvSpPr>
            <a:spLocks noChangeShapeType="1"/>
          </p:cNvSpPr>
          <p:nvPr/>
        </p:nvSpPr>
        <p:spPr bwMode="auto">
          <a:xfrm>
            <a:off x="4716463" y="1770063"/>
            <a:ext cx="1223962" cy="0"/>
          </a:xfrm>
          <a:prstGeom prst="line">
            <a:avLst/>
          </a:prstGeom>
          <a:noFill/>
          <a:ln w="25400">
            <a:solidFill>
              <a:srgbClr val="0000FF"/>
            </a:solidFill>
            <a:prstDash val="dash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601" name="Line 171"/>
          <p:cNvSpPr>
            <a:spLocks noChangeShapeType="1"/>
          </p:cNvSpPr>
          <p:nvPr/>
        </p:nvSpPr>
        <p:spPr bwMode="auto">
          <a:xfrm flipV="1">
            <a:off x="5508625" y="2057400"/>
            <a:ext cx="719138" cy="792163"/>
          </a:xfrm>
          <a:prstGeom prst="line">
            <a:avLst/>
          </a:prstGeom>
          <a:noFill/>
          <a:ln w="25400">
            <a:solidFill>
              <a:srgbClr val="0000FF"/>
            </a:solidFill>
            <a:prstDash val="dash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602" name="Line 5"/>
          <p:cNvSpPr>
            <a:spLocks noChangeShapeType="1"/>
          </p:cNvSpPr>
          <p:nvPr/>
        </p:nvSpPr>
        <p:spPr bwMode="auto">
          <a:xfrm>
            <a:off x="3124200" y="2427288"/>
            <a:ext cx="0" cy="5397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4603" name="Line 8"/>
          <p:cNvSpPr>
            <a:spLocks noChangeShapeType="1"/>
          </p:cNvSpPr>
          <p:nvPr/>
        </p:nvSpPr>
        <p:spPr bwMode="auto">
          <a:xfrm>
            <a:off x="5429250" y="2427288"/>
            <a:ext cx="0" cy="5397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24604" name="Group 33"/>
          <p:cNvGrpSpPr>
            <a:grpSpLocks noChangeAspect="1"/>
          </p:cNvGrpSpPr>
          <p:nvPr/>
        </p:nvGrpSpPr>
        <p:grpSpPr bwMode="auto">
          <a:xfrm>
            <a:off x="2786063" y="2927350"/>
            <a:ext cx="720725" cy="557213"/>
            <a:chOff x="3541" y="1317"/>
            <a:chExt cx="747" cy="546"/>
          </a:xfrm>
        </p:grpSpPr>
        <p:sp>
          <p:nvSpPr>
            <p:cNvPr id="24623" name="AutoShape 34"/>
            <p:cNvSpPr>
              <a:spLocks noChangeAspect="1" noChangeArrowheads="1" noTextEdit="1"/>
            </p:cNvSpPr>
            <p:nvPr/>
          </p:nvSpPr>
          <p:spPr bwMode="auto">
            <a:xfrm>
              <a:off x="3574" y="1337"/>
              <a:ext cx="681" cy="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24" name="Freeform 35"/>
            <p:cNvSpPr>
              <a:spLocks noChangeAspect="1"/>
            </p:cNvSpPr>
            <p:nvPr/>
          </p:nvSpPr>
          <p:spPr bwMode="auto">
            <a:xfrm>
              <a:off x="3574" y="1525"/>
              <a:ext cx="679" cy="338"/>
            </a:xfrm>
            <a:custGeom>
              <a:avLst/>
              <a:gdLst>
                <a:gd name="T0" fmla="*/ 6726 w 416"/>
                <a:gd name="T1" fmla="*/ 1594 h 207"/>
                <a:gd name="T2" fmla="*/ 1170 w 416"/>
                <a:gd name="T3" fmla="*/ 1594 h 207"/>
                <a:gd name="T4" fmla="*/ 21 w 416"/>
                <a:gd name="T5" fmla="*/ 21 h 207"/>
                <a:gd name="T6" fmla="*/ 0 w 416"/>
                <a:gd name="T7" fmla="*/ 21 h 207"/>
                <a:gd name="T8" fmla="*/ 0 w 416"/>
                <a:gd name="T9" fmla="*/ 1520 h 207"/>
                <a:gd name="T10" fmla="*/ 21 w 416"/>
                <a:gd name="T11" fmla="*/ 1520 h 207"/>
                <a:gd name="T12" fmla="*/ 1170 w 416"/>
                <a:gd name="T13" fmla="*/ 3029 h 207"/>
                <a:gd name="T14" fmla="*/ 6726 w 416"/>
                <a:gd name="T15" fmla="*/ 3029 h 207"/>
                <a:gd name="T16" fmla="*/ 7862 w 416"/>
                <a:gd name="T17" fmla="*/ 1520 h 207"/>
                <a:gd name="T18" fmla="*/ 7862 w 416"/>
                <a:gd name="T19" fmla="*/ 1520 h 207"/>
                <a:gd name="T20" fmla="*/ 7862 w 416"/>
                <a:gd name="T21" fmla="*/ 0 h 207"/>
                <a:gd name="T22" fmla="*/ 6726 w 416"/>
                <a:gd name="T23" fmla="*/ 1594 h 20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16"/>
                <a:gd name="T37" fmla="*/ 0 h 207"/>
                <a:gd name="T38" fmla="*/ 416 w 416"/>
                <a:gd name="T39" fmla="*/ 207 h 20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16" h="207">
                  <a:moveTo>
                    <a:pt x="356" y="84"/>
                  </a:moveTo>
                  <a:cubicBezTo>
                    <a:pt x="275" y="131"/>
                    <a:pt x="143" y="131"/>
                    <a:pt x="62" y="84"/>
                  </a:cubicBezTo>
                  <a:cubicBezTo>
                    <a:pt x="18" y="59"/>
                    <a:pt x="1" y="33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3" y="109"/>
                    <a:pt x="23" y="138"/>
                    <a:pt x="62" y="160"/>
                  </a:cubicBezTo>
                  <a:cubicBezTo>
                    <a:pt x="143" y="207"/>
                    <a:pt x="275" y="207"/>
                    <a:pt x="356" y="160"/>
                  </a:cubicBezTo>
                  <a:cubicBezTo>
                    <a:pt x="394" y="138"/>
                    <a:pt x="414" y="109"/>
                    <a:pt x="416" y="80"/>
                  </a:cubicBezTo>
                  <a:cubicBezTo>
                    <a:pt x="416" y="80"/>
                    <a:pt x="416" y="80"/>
                    <a:pt x="416" y="80"/>
                  </a:cubicBezTo>
                  <a:cubicBezTo>
                    <a:pt x="416" y="0"/>
                    <a:pt x="416" y="0"/>
                    <a:pt x="416" y="0"/>
                  </a:cubicBezTo>
                  <a:cubicBezTo>
                    <a:pt x="416" y="31"/>
                    <a:pt x="396" y="61"/>
                    <a:pt x="356" y="84"/>
                  </a:cubicBezTo>
                  <a:close/>
                </a:path>
              </a:pathLst>
            </a:custGeom>
            <a:solidFill>
              <a:srgbClr val="113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4625" name="Freeform 36"/>
            <p:cNvSpPr>
              <a:spLocks noChangeAspect="1"/>
            </p:cNvSpPr>
            <p:nvPr/>
          </p:nvSpPr>
          <p:spPr bwMode="auto">
            <a:xfrm>
              <a:off x="3541" y="1317"/>
              <a:ext cx="747" cy="432"/>
            </a:xfrm>
            <a:custGeom>
              <a:avLst/>
              <a:gdLst>
                <a:gd name="T0" fmla="*/ 7153 w 457"/>
                <a:gd name="T1" fmla="*/ 902 h 264"/>
                <a:gd name="T2" fmla="*/ 7176 w 457"/>
                <a:gd name="T3" fmla="*/ 4166 h 264"/>
                <a:gd name="T4" fmla="*/ 1563 w 457"/>
                <a:gd name="T5" fmla="*/ 4166 h 264"/>
                <a:gd name="T6" fmla="*/ 1541 w 457"/>
                <a:gd name="T7" fmla="*/ 902 h 264"/>
                <a:gd name="T8" fmla="*/ 7153 w 457"/>
                <a:gd name="T9" fmla="*/ 902 h 2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7"/>
                <a:gd name="T16" fmla="*/ 0 h 264"/>
                <a:gd name="T17" fmla="*/ 457 w 457"/>
                <a:gd name="T18" fmla="*/ 264 h 2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7" h="264">
                  <a:moveTo>
                    <a:pt x="375" y="47"/>
                  </a:moveTo>
                  <a:cubicBezTo>
                    <a:pt x="456" y="94"/>
                    <a:pt x="457" y="170"/>
                    <a:pt x="376" y="217"/>
                  </a:cubicBezTo>
                  <a:cubicBezTo>
                    <a:pt x="295" y="264"/>
                    <a:pt x="163" y="264"/>
                    <a:pt x="82" y="217"/>
                  </a:cubicBezTo>
                  <a:cubicBezTo>
                    <a:pt x="0" y="170"/>
                    <a:pt x="0" y="94"/>
                    <a:pt x="81" y="47"/>
                  </a:cubicBezTo>
                  <a:cubicBezTo>
                    <a:pt x="162" y="0"/>
                    <a:pt x="293" y="0"/>
                    <a:pt x="375" y="47"/>
                  </a:cubicBezTo>
                </a:path>
              </a:pathLst>
            </a:custGeom>
            <a:solidFill>
              <a:srgbClr val="4A6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4626" name="Freeform 37"/>
            <p:cNvSpPr>
              <a:spLocks noChangeAspect="1" noEditPoints="1"/>
            </p:cNvSpPr>
            <p:nvPr/>
          </p:nvSpPr>
          <p:spPr bwMode="auto">
            <a:xfrm>
              <a:off x="3788" y="1751"/>
              <a:ext cx="39" cy="53"/>
            </a:xfrm>
            <a:custGeom>
              <a:avLst/>
              <a:gdLst>
                <a:gd name="T0" fmla="*/ 124 w 24"/>
                <a:gd name="T1" fmla="*/ 88 h 33"/>
                <a:gd name="T2" fmla="*/ 124 w 24"/>
                <a:gd name="T3" fmla="*/ 233 h 33"/>
                <a:gd name="T4" fmla="*/ 180 w 24"/>
                <a:gd name="T5" fmla="*/ 233 h 33"/>
                <a:gd name="T6" fmla="*/ 236 w 24"/>
                <a:gd name="T7" fmla="*/ 226 h 33"/>
                <a:gd name="T8" fmla="*/ 257 w 24"/>
                <a:gd name="T9" fmla="*/ 173 h 33"/>
                <a:gd name="T10" fmla="*/ 180 w 24"/>
                <a:gd name="T11" fmla="*/ 88 h 33"/>
                <a:gd name="T12" fmla="*/ 124 w 24"/>
                <a:gd name="T13" fmla="*/ 88 h 33"/>
                <a:gd name="T14" fmla="*/ 0 w 24"/>
                <a:gd name="T15" fmla="*/ 567 h 33"/>
                <a:gd name="T16" fmla="*/ 0 w 24"/>
                <a:gd name="T17" fmla="*/ 0 h 33"/>
                <a:gd name="T18" fmla="*/ 232 w 24"/>
                <a:gd name="T19" fmla="*/ 0 h 33"/>
                <a:gd name="T20" fmla="*/ 349 w 24"/>
                <a:gd name="T21" fmla="*/ 34 h 33"/>
                <a:gd name="T22" fmla="*/ 413 w 24"/>
                <a:gd name="T23" fmla="*/ 141 h 33"/>
                <a:gd name="T24" fmla="*/ 270 w 24"/>
                <a:gd name="T25" fmla="*/ 286 h 33"/>
                <a:gd name="T26" fmla="*/ 270 w 24"/>
                <a:gd name="T27" fmla="*/ 286 h 33"/>
                <a:gd name="T28" fmla="*/ 349 w 24"/>
                <a:gd name="T29" fmla="*/ 331 h 33"/>
                <a:gd name="T30" fmla="*/ 377 w 24"/>
                <a:gd name="T31" fmla="*/ 374 h 33"/>
                <a:gd name="T32" fmla="*/ 439 w 24"/>
                <a:gd name="T33" fmla="*/ 567 h 33"/>
                <a:gd name="T34" fmla="*/ 270 w 24"/>
                <a:gd name="T35" fmla="*/ 567 h 33"/>
                <a:gd name="T36" fmla="*/ 236 w 24"/>
                <a:gd name="T37" fmla="*/ 418 h 33"/>
                <a:gd name="T38" fmla="*/ 201 w 24"/>
                <a:gd name="T39" fmla="*/ 340 h 33"/>
                <a:gd name="T40" fmla="*/ 124 w 24"/>
                <a:gd name="T41" fmla="*/ 340 h 33"/>
                <a:gd name="T42" fmla="*/ 124 w 24"/>
                <a:gd name="T43" fmla="*/ 567 h 33"/>
                <a:gd name="T44" fmla="*/ 0 w 24"/>
                <a:gd name="T45" fmla="*/ 567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"/>
                <a:gd name="T70" fmla="*/ 0 h 33"/>
                <a:gd name="T71" fmla="*/ 24 w 24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" h="33">
                  <a:moveTo>
                    <a:pt x="7" y="5"/>
                  </a:moveTo>
                  <a:cubicBezTo>
                    <a:pt x="7" y="14"/>
                    <a:pt x="7" y="14"/>
                    <a:pt x="7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2" y="14"/>
                    <a:pt x="13" y="13"/>
                  </a:cubicBezTo>
                  <a:cubicBezTo>
                    <a:pt x="14" y="12"/>
                    <a:pt x="14" y="11"/>
                    <a:pt x="14" y="10"/>
                  </a:cubicBezTo>
                  <a:cubicBezTo>
                    <a:pt x="14" y="7"/>
                    <a:pt x="13" y="5"/>
                    <a:pt x="10" y="5"/>
                  </a:cubicBezTo>
                  <a:cubicBezTo>
                    <a:pt x="7" y="5"/>
                    <a:pt x="7" y="5"/>
                    <a:pt x="7" y="5"/>
                  </a:cubicBezTo>
                  <a:close/>
                  <a:moveTo>
                    <a:pt x="0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7" y="0"/>
                    <a:pt x="19" y="2"/>
                  </a:cubicBezTo>
                  <a:cubicBezTo>
                    <a:pt x="21" y="3"/>
                    <a:pt x="22" y="5"/>
                    <a:pt x="22" y="8"/>
                  </a:cubicBezTo>
                  <a:cubicBezTo>
                    <a:pt x="22" y="13"/>
                    <a:pt x="20" y="16"/>
                    <a:pt x="15" y="17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7" y="17"/>
                    <a:pt x="18" y="17"/>
                    <a:pt x="19" y="19"/>
                  </a:cubicBezTo>
                  <a:cubicBezTo>
                    <a:pt x="19" y="19"/>
                    <a:pt x="20" y="20"/>
                    <a:pt x="20" y="2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2" y="22"/>
                    <a:pt x="11" y="21"/>
                    <a:pt x="11" y="20"/>
                  </a:cubicBezTo>
                  <a:cubicBezTo>
                    <a:pt x="10" y="20"/>
                    <a:pt x="9" y="20"/>
                    <a:pt x="7" y="20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0" y="33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4627" name="Freeform 38"/>
            <p:cNvSpPr>
              <a:spLocks noChangeAspect="1" noEditPoints="1"/>
            </p:cNvSpPr>
            <p:nvPr/>
          </p:nvSpPr>
          <p:spPr bwMode="auto">
            <a:xfrm>
              <a:off x="3832" y="1749"/>
              <a:ext cx="47" cy="57"/>
            </a:xfrm>
            <a:custGeom>
              <a:avLst/>
              <a:gdLst>
                <a:gd name="T0" fmla="*/ 144 w 29"/>
                <a:gd name="T1" fmla="*/ 324 h 35"/>
                <a:gd name="T2" fmla="*/ 254 w 29"/>
                <a:gd name="T3" fmla="*/ 541 h 35"/>
                <a:gd name="T4" fmla="*/ 357 w 29"/>
                <a:gd name="T5" fmla="*/ 324 h 35"/>
                <a:gd name="T6" fmla="*/ 254 w 29"/>
                <a:gd name="T7" fmla="*/ 111 h 35"/>
                <a:gd name="T8" fmla="*/ 144 w 29"/>
                <a:gd name="T9" fmla="*/ 324 h 35"/>
                <a:gd name="T10" fmla="*/ 0 w 29"/>
                <a:gd name="T11" fmla="*/ 324 h 35"/>
                <a:gd name="T12" fmla="*/ 55 w 29"/>
                <a:gd name="T13" fmla="*/ 90 h 35"/>
                <a:gd name="T14" fmla="*/ 254 w 29"/>
                <a:gd name="T15" fmla="*/ 0 h 35"/>
                <a:gd name="T16" fmla="*/ 454 w 29"/>
                <a:gd name="T17" fmla="*/ 90 h 35"/>
                <a:gd name="T18" fmla="*/ 523 w 29"/>
                <a:gd name="T19" fmla="*/ 324 h 35"/>
                <a:gd name="T20" fmla="*/ 454 w 29"/>
                <a:gd name="T21" fmla="*/ 562 h 35"/>
                <a:gd name="T22" fmla="*/ 254 w 29"/>
                <a:gd name="T23" fmla="*/ 653 h 35"/>
                <a:gd name="T24" fmla="*/ 55 w 29"/>
                <a:gd name="T25" fmla="*/ 541 h 35"/>
                <a:gd name="T26" fmla="*/ 0 w 29"/>
                <a:gd name="T27" fmla="*/ 324 h 3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9"/>
                <a:gd name="T43" fmla="*/ 0 h 35"/>
                <a:gd name="T44" fmla="*/ 29 w 29"/>
                <a:gd name="T45" fmla="*/ 35 h 3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9" h="35">
                  <a:moveTo>
                    <a:pt x="8" y="17"/>
                  </a:moveTo>
                  <a:cubicBezTo>
                    <a:pt x="8" y="25"/>
                    <a:pt x="10" y="29"/>
                    <a:pt x="14" y="29"/>
                  </a:cubicBezTo>
                  <a:cubicBezTo>
                    <a:pt x="18" y="29"/>
                    <a:pt x="20" y="25"/>
                    <a:pt x="20" y="17"/>
                  </a:cubicBezTo>
                  <a:cubicBezTo>
                    <a:pt x="20" y="10"/>
                    <a:pt x="18" y="6"/>
                    <a:pt x="14" y="6"/>
                  </a:cubicBezTo>
                  <a:cubicBezTo>
                    <a:pt x="10" y="6"/>
                    <a:pt x="8" y="10"/>
                    <a:pt x="8" y="17"/>
                  </a:cubicBezTo>
                  <a:close/>
                  <a:moveTo>
                    <a:pt x="0" y="17"/>
                  </a:moveTo>
                  <a:cubicBezTo>
                    <a:pt x="0" y="12"/>
                    <a:pt x="1" y="8"/>
                    <a:pt x="3" y="5"/>
                  </a:cubicBezTo>
                  <a:cubicBezTo>
                    <a:pt x="6" y="2"/>
                    <a:pt x="10" y="0"/>
                    <a:pt x="14" y="0"/>
                  </a:cubicBezTo>
                  <a:cubicBezTo>
                    <a:pt x="19" y="0"/>
                    <a:pt x="23" y="2"/>
                    <a:pt x="25" y="5"/>
                  </a:cubicBezTo>
                  <a:cubicBezTo>
                    <a:pt x="27" y="8"/>
                    <a:pt x="29" y="12"/>
                    <a:pt x="29" y="17"/>
                  </a:cubicBezTo>
                  <a:cubicBezTo>
                    <a:pt x="29" y="22"/>
                    <a:pt x="27" y="26"/>
                    <a:pt x="25" y="30"/>
                  </a:cubicBezTo>
                  <a:cubicBezTo>
                    <a:pt x="23" y="33"/>
                    <a:pt x="19" y="35"/>
                    <a:pt x="14" y="35"/>
                  </a:cubicBezTo>
                  <a:cubicBezTo>
                    <a:pt x="10" y="35"/>
                    <a:pt x="6" y="33"/>
                    <a:pt x="3" y="29"/>
                  </a:cubicBezTo>
                  <a:cubicBezTo>
                    <a:pt x="1" y="26"/>
                    <a:pt x="0" y="22"/>
                    <a:pt x="0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4628" name="Freeform 39"/>
            <p:cNvSpPr>
              <a:spLocks noChangeAspect="1"/>
            </p:cNvSpPr>
            <p:nvPr/>
          </p:nvSpPr>
          <p:spPr bwMode="auto">
            <a:xfrm>
              <a:off x="3888" y="1751"/>
              <a:ext cx="39" cy="55"/>
            </a:xfrm>
            <a:custGeom>
              <a:avLst/>
              <a:gdLst>
                <a:gd name="T0" fmla="*/ 0 w 24"/>
                <a:gd name="T1" fmla="*/ 377 h 34"/>
                <a:gd name="T2" fmla="*/ 0 w 24"/>
                <a:gd name="T3" fmla="*/ 0 h 34"/>
                <a:gd name="T4" fmla="*/ 124 w 24"/>
                <a:gd name="T5" fmla="*/ 0 h 34"/>
                <a:gd name="T6" fmla="*/ 124 w 24"/>
                <a:gd name="T7" fmla="*/ 398 h 34"/>
                <a:gd name="T8" fmla="*/ 232 w 24"/>
                <a:gd name="T9" fmla="*/ 500 h 34"/>
                <a:gd name="T10" fmla="*/ 293 w 24"/>
                <a:gd name="T11" fmla="*/ 398 h 34"/>
                <a:gd name="T12" fmla="*/ 293 w 24"/>
                <a:gd name="T13" fmla="*/ 0 h 34"/>
                <a:gd name="T14" fmla="*/ 439 w 24"/>
                <a:gd name="T15" fmla="*/ 0 h 34"/>
                <a:gd name="T16" fmla="*/ 439 w 24"/>
                <a:gd name="T17" fmla="*/ 377 h 34"/>
                <a:gd name="T18" fmla="*/ 383 w 24"/>
                <a:gd name="T19" fmla="*/ 542 h 34"/>
                <a:gd name="T20" fmla="*/ 232 w 24"/>
                <a:gd name="T21" fmla="*/ 610 h 34"/>
                <a:gd name="T22" fmla="*/ 55 w 24"/>
                <a:gd name="T23" fmla="*/ 542 h 34"/>
                <a:gd name="T24" fmla="*/ 0 w 24"/>
                <a:gd name="T25" fmla="*/ 377 h 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"/>
                <a:gd name="T40" fmla="*/ 0 h 34"/>
                <a:gd name="T41" fmla="*/ 24 w 24"/>
                <a:gd name="T42" fmla="*/ 34 h 3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" h="34">
                  <a:moveTo>
                    <a:pt x="0" y="2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6"/>
                    <a:pt x="9" y="28"/>
                    <a:pt x="12" y="28"/>
                  </a:cubicBezTo>
                  <a:cubicBezTo>
                    <a:pt x="15" y="28"/>
                    <a:pt x="16" y="26"/>
                    <a:pt x="16" y="22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5"/>
                    <a:pt x="23" y="28"/>
                    <a:pt x="21" y="30"/>
                  </a:cubicBezTo>
                  <a:cubicBezTo>
                    <a:pt x="19" y="33"/>
                    <a:pt x="16" y="34"/>
                    <a:pt x="12" y="34"/>
                  </a:cubicBezTo>
                  <a:cubicBezTo>
                    <a:pt x="8" y="34"/>
                    <a:pt x="5" y="33"/>
                    <a:pt x="3" y="30"/>
                  </a:cubicBezTo>
                  <a:cubicBezTo>
                    <a:pt x="1" y="28"/>
                    <a:pt x="0" y="25"/>
                    <a:pt x="0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4629" name="Freeform 40"/>
            <p:cNvSpPr>
              <a:spLocks noChangeAspect="1"/>
            </p:cNvSpPr>
            <p:nvPr/>
          </p:nvSpPr>
          <p:spPr bwMode="auto">
            <a:xfrm>
              <a:off x="3933" y="1751"/>
              <a:ext cx="36" cy="53"/>
            </a:xfrm>
            <a:custGeom>
              <a:avLst/>
              <a:gdLst>
                <a:gd name="T0" fmla="*/ 12 w 36"/>
                <a:gd name="T1" fmla="*/ 53 h 53"/>
                <a:gd name="T2" fmla="*/ 12 w 36"/>
                <a:gd name="T3" fmla="*/ 9 h 53"/>
                <a:gd name="T4" fmla="*/ 0 w 36"/>
                <a:gd name="T5" fmla="*/ 9 h 53"/>
                <a:gd name="T6" fmla="*/ 0 w 36"/>
                <a:gd name="T7" fmla="*/ 0 h 53"/>
                <a:gd name="T8" fmla="*/ 36 w 36"/>
                <a:gd name="T9" fmla="*/ 0 h 53"/>
                <a:gd name="T10" fmla="*/ 36 w 36"/>
                <a:gd name="T11" fmla="*/ 9 h 53"/>
                <a:gd name="T12" fmla="*/ 25 w 36"/>
                <a:gd name="T13" fmla="*/ 9 h 53"/>
                <a:gd name="T14" fmla="*/ 25 w 36"/>
                <a:gd name="T15" fmla="*/ 53 h 53"/>
                <a:gd name="T16" fmla="*/ 12 w 36"/>
                <a:gd name="T17" fmla="*/ 53 h 53"/>
                <a:gd name="T18" fmla="*/ 12 w 36"/>
                <a:gd name="T19" fmla="*/ 53 h 5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6"/>
                <a:gd name="T31" fmla="*/ 0 h 53"/>
                <a:gd name="T32" fmla="*/ 36 w 36"/>
                <a:gd name="T33" fmla="*/ 53 h 5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6" h="53">
                  <a:moveTo>
                    <a:pt x="12" y="53"/>
                  </a:moveTo>
                  <a:lnTo>
                    <a:pt x="12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9"/>
                  </a:lnTo>
                  <a:lnTo>
                    <a:pt x="25" y="9"/>
                  </a:lnTo>
                  <a:lnTo>
                    <a:pt x="25" y="53"/>
                  </a:lnTo>
                  <a:lnTo>
                    <a:pt x="12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4630" name="Freeform 41"/>
            <p:cNvSpPr>
              <a:spLocks noChangeAspect="1"/>
            </p:cNvSpPr>
            <p:nvPr/>
          </p:nvSpPr>
          <p:spPr bwMode="auto">
            <a:xfrm>
              <a:off x="3976" y="1751"/>
              <a:ext cx="32" cy="53"/>
            </a:xfrm>
            <a:custGeom>
              <a:avLst/>
              <a:gdLst>
                <a:gd name="T0" fmla="*/ 0 w 32"/>
                <a:gd name="T1" fmla="*/ 53 h 53"/>
                <a:gd name="T2" fmla="*/ 0 w 32"/>
                <a:gd name="T3" fmla="*/ 0 h 53"/>
                <a:gd name="T4" fmla="*/ 32 w 32"/>
                <a:gd name="T5" fmla="*/ 0 h 53"/>
                <a:gd name="T6" fmla="*/ 32 w 32"/>
                <a:gd name="T7" fmla="*/ 9 h 53"/>
                <a:gd name="T8" fmla="*/ 13 w 32"/>
                <a:gd name="T9" fmla="*/ 9 h 53"/>
                <a:gd name="T10" fmla="*/ 13 w 32"/>
                <a:gd name="T11" fmla="*/ 21 h 53"/>
                <a:gd name="T12" fmla="*/ 31 w 32"/>
                <a:gd name="T13" fmla="*/ 21 h 53"/>
                <a:gd name="T14" fmla="*/ 31 w 32"/>
                <a:gd name="T15" fmla="*/ 31 h 53"/>
                <a:gd name="T16" fmla="*/ 13 w 32"/>
                <a:gd name="T17" fmla="*/ 31 h 53"/>
                <a:gd name="T18" fmla="*/ 13 w 32"/>
                <a:gd name="T19" fmla="*/ 44 h 53"/>
                <a:gd name="T20" fmla="*/ 32 w 32"/>
                <a:gd name="T21" fmla="*/ 44 h 53"/>
                <a:gd name="T22" fmla="*/ 32 w 32"/>
                <a:gd name="T23" fmla="*/ 53 h 53"/>
                <a:gd name="T24" fmla="*/ 0 w 32"/>
                <a:gd name="T25" fmla="*/ 53 h 53"/>
                <a:gd name="T26" fmla="*/ 0 w 32"/>
                <a:gd name="T27" fmla="*/ 53 h 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2"/>
                <a:gd name="T43" fmla="*/ 0 h 53"/>
                <a:gd name="T44" fmla="*/ 32 w 32"/>
                <a:gd name="T45" fmla="*/ 53 h 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2" h="53">
                  <a:moveTo>
                    <a:pt x="0" y="53"/>
                  </a:moveTo>
                  <a:lnTo>
                    <a:pt x="0" y="0"/>
                  </a:lnTo>
                  <a:lnTo>
                    <a:pt x="32" y="0"/>
                  </a:lnTo>
                  <a:lnTo>
                    <a:pt x="32" y="9"/>
                  </a:lnTo>
                  <a:lnTo>
                    <a:pt x="13" y="9"/>
                  </a:lnTo>
                  <a:lnTo>
                    <a:pt x="13" y="21"/>
                  </a:lnTo>
                  <a:lnTo>
                    <a:pt x="31" y="21"/>
                  </a:lnTo>
                  <a:lnTo>
                    <a:pt x="31" y="31"/>
                  </a:lnTo>
                  <a:lnTo>
                    <a:pt x="13" y="31"/>
                  </a:lnTo>
                  <a:lnTo>
                    <a:pt x="13" y="44"/>
                  </a:lnTo>
                  <a:lnTo>
                    <a:pt x="32" y="44"/>
                  </a:lnTo>
                  <a:lnTo>
                    <a:pt x="32" y="5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4631" name="Freeform 42"/>
            <p:cNvSpPr>
              <a:spLocks noChangeAspect="1" noEditPoints="1"/>
            </p:cNvSpPr>
            <p:nvPr/>
          </p:nvSpPr>
          <p:spPr bwMode="auto">
            <a:xfrm>
              <a:off x="4017" y="1751"/>
              <a:ext cx="39" cy="53"/>
            </a:xfrm>
            <a:custGeom>
              <a:avLst/>
              <a:gdLst>
                <a:gd name="T0" fmla="*/ 145 w 24"/>
                <a:gd name="T1" fmla="*/ 88 h 33"/>
                <a:gd name="T2" fmla="*/ 145 w 24"/>
                <a:gd name="T3" fmla="*/ 233 h 33"/>
                <a:gd name="T4" fmla="*/ 180 w 24"/>
                <a:gd name="T5" fmla="*/ 233 h 33"/>
                <a:gd name="T6" fmla="*/ 236 w 24"/>
                <a:gd name="T7" fmla="*/ 226 h 33"/>
                <a:gd name="T8" fmla="*/ 270 w 24"/>
                <a:gd name="T9" fmla="*/ 173 h 33"/>
                <a:gd name="T10" fmla="*/ 180 w 24"/>
                <a:gd name="T11" fmla="*/ 88 h 33"/>
                <a:gd name="T12" fmla="*/ 145 w 24"/>
                <a:gd name="T13" fmla="*/ 88 h 33"/>
                <a:gd name="T14" fmla="*/ 0 w 24"/>
                <a:gd name="T15" fmla="*/ 567 h 33"/>
                <a:gd name="T16" fmla="*/ 0 w 24"/>
                <a:gd name="T17" fmla="*/ 0 h 33"/>
                <a:gd name="T18" fmla="*/ 232 w 24"/>
                <a:gd name="T19" fmla="*/ 0 h 33"/>
                <a:gd name="T20" fmla="*/ 377 w 24"/>
                <a:gd name="T21" fmla="*/ 34 h 33"/>
                <a:gd name="T22" fmla="*/ 418 w 24"/>
                <a:gd name="T23" fmla="*/ 141 h 33"/>
                <a:gd name="T24" fmla="*/ 293 w 24"/>
                <a:gd name="T25" fmla="*/ 286 h 33"/>
                <a:gd name="T26" fmla="*/ 293 w 24"/>
                <a:gd name="T27" fmla="*/ 286 h 33"/>
                <a:gd name="T28" fmla="*/ 349 w 24"/>
                <a:gd name="T29" fmla="*/ 331 h 33"/>
                <a:gd name="T30" fmla="*/ 383 w 24"/>
                <a:gd name="T31" fmla="*/ 374 h 33"/>
                <a:gd name="T32" fmla="*/ 439 w 24"/>
                <a:gd name="T33" fmla="*/ 567 h 33"/>
                <a:gd name="T34" fmla="*/ 293 w 24"/>
                <a:gd name="T35" fmla="*/ 567 h 33"/>
                <a:gd name="T36" fmla="*/ 236 w 24"/>
                <a:gd name="T37" fmla="*/ 418 h 33"/>
                <a:gd name="T38" fmla="*/ 201 w 24"/>
                <a:gd name="T39" fmla="*/ 340 h 33"/>
                <a:gd name="T40" fmla="*/ 145 w 24"/>
                <a:gd name="T41" fmla="*/ 340 h 33"/>
                <a:gd name="T42" fmla="*/ 145 w 24"/>
                <a:gd name="T43" fmla="*/ 567 h 33"/>
                <a:gd name="T44" fmla="*/ 0 w 24"/>
                <a:gd name="T45" fmla="*/ 567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"/>
                <a:gd name="T70" fmla="*/ 0 h 33"/>
                <a:gd name="T71" fmla="*/ 24 w 24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" h="33">
                  <a:moveTo>
                    <a:pt x="8" y="5"/>
                  </a:moveTo>
                  <a:cubicBezTo>
                    <a:pt x="8" y="14"/>
                    <a:pt x="8" y="14"/>
                    <a:pt x="8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3" y="14"/>
                    <a:pt x="13" y="13"/>
                  </a:cubicBezTo>
                  <a:cubicBezTo>
                    <a:pt x="14" y="12"/>
                    <a:pt x="15" y="11"/>
                    <a:pt x="15" y="10"/>
                  </a:cubicBezTo>
                  <a:cubicBezTo>
                    <a:pt x="15" y="7"/>
                    <a:pt x="13" y="5"/>
                    <a:pt x="10" y="5"/>
                  </a:cubicBezTo>
                  <a:cubicBezTo>
                    <a:pt x="8" y="5"/>
                    <a:pt x="8" y="5"/>
                    <a:pt x="8" y="5"/>
                  </a:cubicBezTo>
                  <a:close/>
                  <a:moveTo>
                    <a:pt x="0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8" y="0"/>
                    <a:pt x="20" y="2"/>
                  </a:cubicBezTo>
                  <a:cubicBezTo>
                    <a:pt x="22" y="3"/>
                    <a:pt x="23" y="5"/>
                    <a:pt x="23" y="8"/>
                  </a:cubicBezTo>
                  <a:cubicBezTo>
                    <a:pt x="23" y="13"/>
                    <a:pt x="20" y="16"/>
                    <a:pt x="16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7" y="17"/>
                    <a:pt x="18" y="17"/>
                    <a:pt x="19" y="19"/>
                  </a:cubicBezTo>
                  <a:cubicBezTo>
                    <a:pt x="20" y="19"/>
                    <a:pt x="20" y="20"/>
                    <a:pt x="21" y="2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2"/>
                    <a:pt x="12" y="21"/>
                    <a:pt x="11" y="20"/>
                  </a:cubicBezTo>
                  <a:cubicBezTo>
                    <a:pt x="11" y="20"/>
                    <a:pt x="10" y="20"/>
                    <a:pt x="8" y="20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0" y="33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4632" name="Freeform 43"/>
            <p:cNvSpPr>
              <a:spLocks noChangeAspect="1"/>
            </p:cNvSpPr>
            <p:nvPr/>
          </p:nvSpPr>
          <p:spPr bwMode="auto">
            <a:xfrm>
              <a:off x="3884" y="1409"/>
              <a:ext cx="265" cy="98"/>
            </a:xfrm>
            <a:custGeom>
              <a:avLst/>
              <a:gdLst>
                <a:gd name="T0" fmla="*/ 573 w 162"/>
                <a:gd name="T1" fmla="*/ 1011 h 60"/>
                <a:gd name="T2" fmla="*/ 551 w 162"/>
                <a:gd name="T3" fmla="*/ 990 h 60"/>
                <a:gd name="T4" fmla="*/ 0 w 162"/>
                <a:gd name="T5" fmla="*/ 662 h 60"/>
                <a:gd name="T6" fmla="*/ 425 w 162"/>
                <a:gd name="T7" fmla="*/ 418 h 60"/>
                <a:gd name="T8" fmla="*/ 993 w 162"/>
                <a:gd name="T9" fmla="*/ 755 h 60"/>
                <a:gd name="T10" fmla="*/ 1418 w 162"/>
                <a:gd name="T11" fmla="*/ 720 h 60"/>
                <a:gd name="T12" fmla="*/ 2141 w 162"/>
                <a:gd name="T13" fmla="*/ 302 h 60"/>
                <a:gd name="T14" fmla="*/ 1348 w 162"/>
                <a:gd name="T15" fmla="*/ 302 h 60"/>
                <a:gd name="T16" fmla="*/ 1348 w 162"/>
                <a:gd name="T17" fmla="*/ 0 h 60"/>
                <a:gd name="T18" fmla="*/ 3098 w 162"/>
                <a:gd name="T19" fmla="*/ 0 h 60"/>
                <a:gd name="T20" fmla="*/ 3098 w 162"/>
                <a:gd name="T21" fmla="*/ 1011 h 60"/>
                <a:gd name="T22" fmla="*/ 2589 w 162"/>
                <a:gd name="T23" fmla="*/ 1011 h 60"/>
                <a:gd name="T24" fmla="*/ 2567 w 162"/>
                <a:gd name="T25" fmla="*/ 549 h 60"/>
                <a:gd name="T26" fmla="*/ 1860 w 162"/>
                <a:gd name="T27" fmla="*/ 969 h 60"/>
                <a:gd name="T28" fmla="*/ 1148 w 162"/>
                <a:gd name="T29" fmla="*/ 1137 h 60"/>
                <a:gd name="T30" fmla="*/ 573 w 162"/>
                <a:gd name="T31" fmla="*/ 1011 h 60"/>
                <a:gd name="T32" fmla="*/ 573 w 162"/>
                <a:gd name="T33" fmla="*/ 1011 h 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2"/>
                <a:gd name="T52" fmla="*/ 0 h 60"/>
                <a:gd name="T53" fmla="*/ 162 w 162"/>
                <a:gd name="T54" fmla="*/ 60 h 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2" h="60">
                  <a:moveTo>
                    <a:pt x="30" y="53"/>
                  </a:moveTo>
                  <a:cubicBezTo>
                    <a:pt x="30" y="53"/>
                    <a:pt x="29" y="52"/>
                    <a:pt x="29" y="52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58" y="43"/>
                    <a:pt x="66" y="42"/>
                    <a:pt x="74" y="38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53"/>
                    <a:pt x="162" y="53"/>
                    <a:pt x="162" y="53"/>
                  </a:cubicBezTo>
                  <a:cubicBezTo>
                    <a:pt x="135" y="53"/>
                    <a:pt x="135" y="53"/>
                    <a:pt x="135" y="53"/>
                  </a:cubicBezTo>
                  <a:cubicBezTo>
                    <a:pt x="134" y="29"/>
                    <a:pt x="134" y="29"/>
                    <a:pt x="134" y="2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83" y="59"/>
                    <a:pt x="69" y="60"/>
                    <a:pt x="60" y="60"/>
                  </a:cubicBezTo>
                  <a:cubicBezTo>
                    <a:pt x="44" y="60"/>
                    <a:pt x="33" y="54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4633" name="Freeform 44"/>
            <p:cNvSpPr>
              <a:spLocks noChangeAspect="1"/>
            </p:cNvSpPr>
            <p:nvPr/>
          </p:nvSpPr>
          <p:spPr bwMode="auto">
            <a:xfrm>
              <a:off x="3703" y="1406"/>
              <a:ext cx="171" cy="152"/>
            </a:xfrm>
            <a:custGeom>
              <a:avLst/>
              <a:gdLst>
                <a:gd name="T0" fmla="*/ 730 w 105"/>
                <a:gd name="T1" fmla="*/ 1528 h 93"/>
                <a:gd name="T2" fmla="*/ 1278 w 105"/>
                <a:gd name="T3" fmla="*/ 1200 h 93"/>
                <a:gd name="T4" fmla="*/ 1223 w 105"/>
                <a:gd name="T5" fmla="*/ 956 h 93"/>
                <a:gd name="T6" fmla="*/ 528 w 105"/>
                <a:gd name="T7" fmla="*/ 551 h 93"/>
                <a:gd name="T8" fmla="*/ 528 w 105"/>
                <a:gd name="T9" fmla="*/ 1012 h 93"/>
                <a:gd name="T10" fmla="*/ 0 w 105"/>
                <a:gd name="T11" fmla="*/ 1012 h 93"/>
                <a:gd name="T12" fmla="*/ 0 w 105"/>
                <a:gd name="T13" fmla="*/ 0 h 93"/>
                <a:gd name="T14" fmla="*/ 1717 w 105"/>
                <a:gd name="T15" fmla="*/ 0 h 93"/>
                <a:gd name="T16" fmla="*/ 1717 w 105"/>
                <a:gd name="T17" fmla="*/ 294 h 93"/>
                <a:gd name="T18" fmla="*/ 928 w 105"/>
                <a:gd name="T19" fmla="*/ 294 h 93"/>
                <a:gd name="T20" fmla="*/ 1637 w 105"/>
                <a:gd name="T21" fmla="*/ 700 h 93"/>
                <a:gd name="T22" fmla="*/ 1958 w 105"/>
                <a:gd name="T23" fmla="*/ 1106 h 93"/>
                <a:gd name="T24" fmla="*/ 1692 w 105"/>
                <a:gd name="T25" fmla="*/ 1450 h 93"/>
                <a:gd name="T26" fmla="*/ 1153 w 105"/>
                <a:gd name="T27" fmla="*/ 1768 h 93"/>
                <a:gd name="T28" fmla="*/ 730 w 105"/>
                <a:gd name="T29" fmla="*/ 1528 h 93"/>
                <a:gd name="T30" fmla="*/ 730 w 105"/>
                <a:gd name="T31" fmla="*/ 1528 h 9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3"/>
                <a:gd name="T50" fmla="*/ 105 w 105"/>
                <a:gd name="T51" fmla="*/ 93 h 9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3">
                  <a:moveTo>
                    <a:pt x="39" y="80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75" y="60"/>
                    <a:pt x="74" y="55"/>
                    <a:pt x="66" y="50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2" y="15"/>
                    <a:pt x="92" y="15"/>
                    <a:pt x="92" y="15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88" y="37"/>
                    <a:pt x="88" y="37"/>
                    <a:pt x="88" y="37"/>
                  </a:cubicBezTo>
                  <a:cubicBezTo>
                    <a:pt x="102" y="45"/>
                    <a:pt x="105" y="53"/>
                    <a:pt x="105" y="58"/>
                  </a:cubicBezTo>
                  <a:cubicBezTo>
                    <a:pt x="104" y="68"/>
                    <a:pt x="94" y="75"/>
                    <a:pt x="91" y="76"/>
                  </a:cubicBezTo>
                  <a:cubicBezTo>
                    <a:pt x="62" y="93"/>
                    <a:pt x="62" y="93"/>
                    <a:pt x="62" y="93"/>
                  </a:cubicBezTo>
                  <a:cubicBezTo>
                    <a:pt x="39" y="80"/>
                    <a:pt x="39" y="80"/>
                    <a:pt x="39" y="80"/>
                  </a:cubicBezTo>
                  <a:cubicBezTo>
                    <a:pt x="39" y="80"/>
                    <a:pt x="39" y="80"/>
                    <a:pt x="39" y="80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4634" name="Freeform 45"/>
            <p:cNvSpPr>
              <a:spLocks noChangeAspect="1"/>
            </p:cNvSpPr>
            <p:nvPr/>
          </p:nvSpPr>
          <p:spPr bwMode="auto">
            <a:xfrm>
              <a:off x="3698" y="1564"/>
              <a:ext cx="265" cy="98"/>
            </a:xfrm>
            <a:custGeom>
              <a:avLst/>
              <a:gdLst>
                <a:gd name="T0" fmla="*/ 2526 w 162"/>
                <a:gd name="T1" fmla="*/ 149 h 60"/>
                <a:gd name="T2" fmla="*/ 3098 w 162"/>
                <a:gd name="T3" fmla="*/ 475 h 60"/>
                <a:gd name="T4" fmla="*/ 2657 w 162"/>
                <a:gd name="T5" fmla="*/ 720 h 60"/>
                <a:gd name="T6" fmla="*/ 2084 w 162"/>
                <a:gd name="T7" fmla="*/ 397 h 60"/>
                <a:gd name="T8" fmla="*/ 1688 w 162"/>
                <a:gd name="T9" fmla="*/ 441 h 60"/>
                <a:gd name="T10" fmla="*/ 959 w 162"/>
                <a:gd name="T11" fmla="*/ 862 h 60"/>
                <a:gd name="T12" fmla="*/ 1755 w 162"/>
                <a:gd name="T13" fmla="*/ 862 h 60"/>
                <a:gd name="T14" fmla="*/ 1755 w 162"/>
                <a:gd name="T15" fmla="*/ 1137 h 60"/>
                <a:gd name="T16" fmla="*/ 0 w 162"/>
                <a:gd name="T17" fmla="*/ 1137 h 60"/>
                <a:gd name="T18" fmla="*/ 0 w 162"/>
                <a:gd name="T19" fmla="*/ 126 h 60"/>
                <a:gd name="T20" fmla="*/ 517 w 162"/>
                <a:gd name="T21" fmla="*/ 126 h 60"/>
                <a:gd name="T22" fmla="*/ 517 w 162"/>
                <a:gd name="T23" fmla="*/ 593 h 60"/>
                <a:gd name="T24" fmla="*/ 1238 w 162"/>
                <a:gd name="T25" fmla="*/ 185 h 60"/>
                <a:gd name="T26" fmla="*/ 1935 w 162"/>
                <a:gd name="T27" fmla="*/ 0 h 60"/>
                <a:gd name="T28" fmla="*/ 2526 w 162"/>
                <a:gd name="T29" fmla="*/ 149 h 60"/>
                <a:gd name="T30" fmla="*/ 2526 w 162"/>
                <a:gd name="T31" fmla="*/ 149 h 6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2"/>
                <a:gd name="T49" fmla="*/ 0 h 60"/>
                <a:gd name="T50" fmla="*/ 162 w 162"/>
                <a:gd name="T51" fmla="*/ 60 h 6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2" h="60">
                  <a:moveTo>
                    <a:pt x="132" y="8"/>
                  </a:moveTo>
                  <a:cubicBezTo>
                    <a:pt x="162" y="25"/>
                    <a:pt x="162" y="25"/>
                    <a:pt x="162" y="25"/>
                  </a:cubicBezTo>
                  <a:cubicBezTo>
                    <a:pt x="139" y="38"/>
                    <a:pt x="139" y="38"/>
                    <a:pt x="139" y="38"/>
                  </a:cubicBezTo>
                  <a:cubicBezTo>
                    <a:pt x="109" y="21"/>
                    <a:pt x="109" y="21"/>
                    <a:pt x="109" y="21"/>
                  </a:cubicBezTo>
                  <a:cubicBezTo>
                    <a:pt x="103" y="17"/>
                    <a:pt x="96" y="18"/>
                    <a:pt x="88" y="23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60"/>
                    <a:pt x="92" y="60"/>
                    <a:pt x="92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9" y="2"/>
                    <a:pt x="92" y="0"/>
                    <a:pt x="101" y="0"/>
                  </a:cubicBezTo>
                  <a:cubicBezTo>
                    <a:pt x="118" y="0"/>
                    <a:pt x="129" y="6"/>
                    <a:pt x="132" y="8"/>
                  </a:cubicBezTo>
                  <a:cubicBezTo>
                    <a:pt x="132" y="8"/>
                    <a:pt x="132" y="8"/>
                    <a:pt x="132" y="8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4635" name="Freeform 46"/>
            <p:cNvSpPr>
              <a:spLocks noChangeAspect="1"/>
            </p:cNvSpPr>
            <p:nvPr/>
          </p:nvSpPr>
          <p:spPr bwMode="auto">
            <a:xfrm>
              <a:off x="3972" y="1514"/>
              <a:ext cx="170" cy="153"/>
            </a:xfrm>
            <a:custGeom>
              <a:avLst/>
              <a:gdLst>
                <a:gd name="T0" fmla="*/ 1983 w 104"/>
                <a:gd name="T1" fmla="*/ 747 h 94"/>
                <a:gd name="T2" fmla="*/ 1983 w 104"/>
                <a:gd name="T3" fmla="*/ 1746 h 94"/>
                <a:gd name="T4" fmla="*/ 245 w 104"/>
                <a:gd name="T5" fmla="*/ 1746 h 94"/>
                <a:gd name="T6" fmla="*/ 235 w 104"/>
                <a:gd name="T7" fmla="*/ 1455 h 94"/>
                <a:gd name="T8" fmla="*/ 1027 w 104"/>
                <a:gd name="T9" fmla="*/ 1455 h 94"/>
                <a:gd name="T10" fmla="*/ 304 w 104"/>
                <a:gd name="T11" fmla="*/ 1038 h 94"/>
                <a:gd name="T12" fmla="*/ 0 w 104"/>
                <a:gd name="T13" fmla="*/ 651 h 94"/>
                <a:gd name="T14" fmla="*/ 245 w 104"/>
                <a:gd name="T15" fmla="*/ 324 h 94"/>
                <a:gd name="T16" fmla="*/ 812 w 104"/>
                <a:gd name="T17" fmla="*/ 0 h 94"/>
                <a:gd name="T18" fmla="*/ 1237 w 104"/>
                <a:gd name="T19" fmla="*/ 238 h 94"/>
                <a:gd name="T20" fmla="*/ 687 w 104"/>
                <a:gd name="T21" fmla="*/ 562 h 94"/>
                <a:gd name="T22" fmla="*/ 750 w 104"/>
                <a:gd name="T23" fmla="*/ 802 h 94"/>
                <a:gd name="T24" fmla="*/ 1473 w 104"/>
                <a:gd name="T25" fmla="*/ 1216 h 94"/>
                <a:gd name="T26" fmla="*/ 1473 w 104"/>
                <a:gd name="T27" fmla="*/ 747 h 94"/>
                <a:gd name="T28" fmla="*/ 1983 w 104"/>
                <a:gd name="T29" fmla="*/ 747 h 94"/>
                <a:gd name="T30" fmla="*/ 1983 w 104"/>
                <a:gd name="T31" fmla="*/ 747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"/>
                <a:gd name="T49" fmla="*/ 0 h 94"/>
                <a:gd name="T50" fmla="*/ 104 w 104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" h="94">
                  <a:moveTo>
                    <a:pt x="104" y="40"/>
                  </a:moveTo>
                  <a:cubicBezTo>
                    <a:pt x="104" y="94"/>
                    <a:pt x="104" y="94"/>
                    <a:pt x="104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2" y="78"/>
                    <a:pt x="12" y="78"/>
                    <a:pt x="12" y="78"/>
                  </a:cubicBezTo>
                  <a:cubicBezTo>
                    <a:pt x="54" y="78"/>
                    <a:pt x="54" y="78"/>
                    <a:pt x="54" y="78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3" y="48"/>
                    <a:pt x="0" y="40"/>
                    <a:pt x="0" y="35"/>
                  </a:cubicBezTo>
                  <a:cubicBezTo>
                    <a:pt x="0" y="25"/>
                    <a:pt x="11" y="18"/>
                    <a:pt x="13" y="1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0" y="34"/>
                    <a:pt x="31" y="38"/>
                    <a:pt x="39" y="43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104" y="40"/>
                    <a:pt x="104" y="40"/>
                    <a:pt x="104" y="40"/>
                  </a:cubicBezTo>
                  <a:cubicBezTo>
                    <a:pt x="104" y="40"/>
                    <a:pt x="104" y="40"/>
                    <a:pt x="104" y="40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4636" name="Freeform 47"/>
            <p:cNvSpPr>
              <a:spLocks noChangeAspect="1"/>
            </p:cNvSpPr>
            <p:nvPr/>
          </p:nvSpPr>
          <p:spPr bwMode="auto">
            <a:xfrm>
              <a:off x="3878" y="1402"/>
              <a:ext cx="264" cy="100"/>
            </a:xfrm>
            <a:custGeom>
              <a:avLst/>
              <a:gdLst>
                <a:gd name="T0" fmla="*/ 562 w 162"/>
                <a:gd name="T1" fmla="*/ 1033 h 61"/>
                <a:gd name="T2" fmla="*/ 562 w 162"/>
                <a:gd name="T3" fmla="*/ 1033 h 61"/>
                <a:gd name="T4" fmla="*/ 0 w 162"/>
                <a:gd name="T5" fmla="*/ 702 h 61"/>
                <a:gd name="T6" fmla="*/ 425 w 162"/>
                <a:gd name="T7" fmla="*/ 449 h 61"/>
                <a:gd name="T8" fmla="*/ 988 w 162"/>
                <a:gd name="T9" fmla="*/ 779 h 61"/>
                <a:gd name="T10" fmla="*/ 1388 w 162"/>
                <a:gd name="T11" fmla="*/ 736 h 61"/>
                <a:gd name="T12" fmla="*/ 2104 w 162"/>
                <a:gd name="T13" fmla="*/ 310 h 61"/>
                <a:gd name="T14" fmla="*/ 1312 w 162"/>
                <a:gd name="T15" fmla="*/ 310 h 61"/>
                <a:gd name="T16" fmla="*/ 1312 w 162"/>
                <a:gd name="T17" fmla="*/ 0 h 61"/>
                <a:gd name="T18" fmla="*/ 3033 w 162"/>
                <a:gd name="T19" fmla="*/ 0 h 61"/>
                <a:gd name="T20" fmla="*/ 3033 w 162"/>
                <a:gd name="T21" fmla="*/ 1054 h 61"/>
                <a:gd name="T22" fmla="*/ 2531 w 162"/>
                <a:gd name="T23" fmla="*/ 1054 h 61"/>
                <a:gd name="T24" fmla="*/ 2531 w 162"/>
                <a:gd name="T25" fmla="*/ 572 h 61"/>
                <a:gd name="T26" fmla="*/ 1814 w 162"/>
                <a:gd name="T27" fmla="*/ 995 h 61"/>
                <a:gd name="T28" fmla="*/ 1134 w 162"/>
                <a:gd name="T29" fmla="*/ 1185 h 61"/>
                <a:gd name="T30" fmla="*/ 562 w 162"/>
                <a:gd name="T31" fmla="*/ 1033 h 61"/>
                <a:gd name="T32" fmla="*/ 562 w 162"/>
                <a:gd name="T33" fmla="*/ 1033 h 6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2"/>
                <a:gd name="T52" fmla="*/ 0 h 61"/>
                <a:gd name="T53" fmla="*/ 162 w 162"/>
                <a:gd name="T54" fmla="*/ 61 h 6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2" h="61">
                  <a:moveTo>
                    <a:pt x="30" y="53"/>
                  </a:moveTo>
                  <a:cubicBezTo>
                    <a:pt x="30" y="53"/>
                    <a:pt x="30" y="53"/>
                    <a:pt x="30" y="53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53" y="40"/>
                    <a:pt x="53" y="40"/>
                    <a:pt x="53" y="40"/>
                  </a:cubicBezTo>
                  <a:cubicBezTo>
                    <a:pt x="59" y="43"/>
                    <a:pt x="66" y="43"/>
                    <a:pt x="74" y="38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54"/>
                    <a:pt x="162" y="54"/>
                    <a:pt x="162" y="54"/>
                  </a:cubicBezTo>
                  <a:cubicBezTo>
                    <a:pt x="135" y="54"/>
                    <a:pt x="135" y="54"/>
                    <a:pt x="135" y="54"/>
                  </a:cubicBezTo>
                  <a:cubicBezTo>
                    <a:pt x="135" y="29"/>
                    <a:pt x="135" y="29"/>
                    <a:pt x="135" y="2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83" y="59"/>
                    <a:pt x="70" y="61"/>
                    <a:pt x="61" y="61"/>
                  </a:cubicBezTo>
                  <a:cubicBezTo>
                    <a:pt x="44" y="60"/>
                    <a:pt x="33" y="55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4637" name="Freeform 48"/>
            <p:cNvSpPr>
              <a:spLocks noChangeAspect="1"/>
            </p:cNvSpPr>
            <p:nvPr/>
          </p:nvSpPr>
          <p:spPr bwMode="auto">
            <a:xfrm>
              <a:off x="3696" y="1399"/>
              <a:ext cx="172" cy="154"/>
            </a:xfrm>
            <a:custGeom>
              <a:avLst/>
              <a:gdLst>
                <a:gd name="T0" fmla="*/ 778 w 105"/>
                <a:gd name="T1" fmla="*/ 1569 h 94"/>
                <a:gd name="T2" fmla="*/ 1330 w 105"/>
                <a:gd name="T3" fmla="*/ 1219 h 94"/>
                <a:gd name="T4" fmla="*/ 1274 w 105"/>
                <a:gd name="T5" fmla="*/ 993 h 94"/>
                <a:gd name="T6" fmla="*/ 539 w 105"/>
                <a:gd name="T7" fmla="*/ 567 h 94"/>
                <a:gd name="T8" fmla="*/ 539 w 105"/>
                <a:gd name="T9" fmla="*/ 1027 h 94"/>
                <a:gd name="T10" fmla="*/ 21 w 105"/>
                <a:gd name="T11" fmla="*/ 1027 h 94"/>
                <a:gd name="T12" fmla="*/ 0 w 105"/>
                <a:gd name="T13" fmla="*/ 0 h 94"/>
                <a:gd name="T14" fmla="*/ 1779 w 105"/>
                <a:gd name="T15" fmla="*/ 0 h 94"/>
                <a:gd name="T16" fmla="*/ 1792 w 105"/>
                <a:gd name="T17" fmla="*/ 308 h 94"/>
                <a:gd name="T18" fmla="*/ 993 w 105"/>
                <a:gd name="T19" fmla="*/ 308 h 94"/>
                <a:gd name="T20" fmla="*/ 1723 w 105"/>
                <a:gd name="T21" fmla="*/ 736 h 94"/>
                <a:gd name="T22" fmla="*/ 2031 w 105"/>
                <a:gd name="T23" fmla="*/ 1144 h 94"/>
                <a:gd name="T24" fmla="*/ 1779 w 105"/>
                <a:gd name="T25" fmla="*/ 1481 h 94"/>
                <a:gd name="T26" fmla="*/ 1206 w 105"/>
                <a:gd name="T27" fmla="*/ 1817 h 94"/>
                <a:gd name="T28" fmla="*/ 778 w 105"/>
                <a:gd name="T29" fmla="*/ 1569 h 94"/>
                <a:gd name="T30" fmla="*/ 778 w 105"/>
                <a:gd name="T31" fmla="*/ 1569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4"/>
                <a:gd name="T50" fmla="*/ 105 w 105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4">
                  <a:moveTo>
                    <a:pt x="40" y="81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75" y="60"/>
                    <a:pt x="74" y="56"/>
                    <a:pt x="66" y="51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3" y="16"/>
                    <a:pt x="93" y="16"/>
                    <a:pt x="93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89" y="38"/>
                    <a:pt x="89" y="38"/>
                    <a:pt x="89" y="38"/>
                  </a:cubicBezTo>
                  <a:cubicBezTo>
                    <a:pt x="102" y="46"/>
                    <a:pt x="105" y="54"/>
                    <a:pt x="105" y="59"/>
                  </a:cubicBezTo>
                  <a:cubicBezTo>
                    <a:pt x="105" y="69"/>
                    <a:pt x="94" y="75"/>
                    <a:pt x="92" y="77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40" y="81"/>
                    <a:pt x="40" y="81"/>
                    <a:pt x="40" y="81"/>
                  </a:cubicBezTo>
                  <a:cubicBezTo>
                    <a:pt x="40" y="81"/>
                    <a:pt x="40" y="81"/>
                    <a:pt x="40" y="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4638" name="Freeform 49"/>
            <p:cNvSpPr>
              <a:spLocks noChangeAspect="1"/>
            </p:cNvSpPr>
            <p:nvPr/>
          </p:nvSpPr>
          <p:spPr bwMode="auto">
            <a:xfrm>
              <a:off x="3692" y="1558"/>
              <a:ext cx="264" cy="99"/>
            </a:xfrm>
            <a:custGeom>
              <a:avLst/>
              <a:gdLst>
                <a:gd name="T0" fmla="*/ 2467 w 162"/>
                <a:gd name="T1" fmla="*/ 144 h 61"/>
                <a:gd name="T2" fmla="*/ 3033 w 162"/>
                <a:gd name="T3" fmla="*/ 466 h 61"/>
                <a:gd name="T4" fmla="*/ 2624 w 162"/>
                <a:gd name="T5" fmla="*/ 701 h 61"/>
                <a:gd name="T6" fmla="*/ 2061 w 162"/>
                <a:gd name="T7" fmla="*/ 380 h 61"/>
                <a:gd name="T8" fmla="*/ 1644 w 162"/>
                <a:gd name="T9" fmla="*/ 414 h 61"/>
                <a:gd name="T10" fmla="*/ 929 w 162"/>
                <a:gd name="T11" fmla="*/ 821 h 61"/>
                <a:gd name="T12" fmla="*/ 1724 w 162"/>
                <a:gd name="T13" fmla="*/ 821 h 61"/>
                <a:gd name="T14" fmla="*/ 1724 w 162"/>
                <a:gd name="T15" fmla="*/ 1117 h 61"/>
                <a:gd name="T16" fmla="*/ 0 w 162"/>
                <a:gd name="T17" fmla="*/ 1117 h 61"/>
                <a:gd name="T18" fmla="*/ 0 w 162"/>
                <a:gd name="T19" fmla="*/ 123 h 61"/>
                <a:gd name="T20" fmla="*/ 507 w 162"/>
                <a:gd name="T21" fmla="*/ 123 h 61"/>
                <a:gd name="T22" fmla="*/ 528 w 162"/>
                <a:gd name="T23" fmla="*/ 583 h 61"/>
                <a:gd name="T24" fmla="*/ 1222 w 162"/>
                <a:gd name="T25" fmla="*/ 179 h 61"/>
                <a:gd name="T26" fmla="*/ 1897 w 162"/>
                <a:gd name="T27" fmla="*/ 0 h 61"/>
                <a:gd name="T28" fmla="*/ 2467 w 162"/>
                <a:gd name="T29" fmla="*/ 144 h 61"/>
                <a:gd name="T30" fmla="*/ 2467 w 162"/>
                <a:gd name="T31" fmla="*/ 144 h 6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2"/>
                <a:gd name="T49" fmla="*/ 0 h 61"/>
                <a:gd name="T50" fmla="*/ 162 w 162"/>
                <a:gd name="T51" fmla="*/ 61 h 6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2" h="61">
                  <a:moveTo>
                    <a:pt x="132" y="8"/>
                  </a:moveTo>
                  <a:cubicBezTo>
                    <a:pt x="162" y="25"/>
                    <a:pt x="162" y="25"/>
                    <a:pt x="162" y="25"/>
                  </a:cubicBezTo>
                  <a:cubicBezTo>
                    <a:pt x="140" y="38"/>
                    <a:pt x="140" y="38"/>
                    <a:pt x="140" y="38"/>
                  </a:cubicBezTo>
                  <a:cubicBezTo>
                    <a:pt x="110" y="21"/>
                    <a:pt x="110" y="21"/>
                    <a:pt x="110" y="21"/>
                  </a:cubicBezTo>
                  <a:cubicBezTo>
                    <a:pt x="104" y="18"/>
                    <a:pt x="96" y="18"/>
                    <a:pt x="88" y="23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61"/>
                    <a:pt x="92" y="61"/>
                    <a:pt x="92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9" y="2"/>
                    <a:pt x="93" y="0"/>
                    <a:pt x="101" y="0"/>
                  </a:cubicBezTo>
                  <a:cubicBezTo>
                    <a:pt x="118" y="1"/>
                    <a:pt x="130" y="7"/>
                    <a:pt x="132" y="8"/>
                  </a:cubicBezTo>
                  <a:cubicBezTo>
                    <a:pt x="132" y="8"/>
                    <a:pt x="132" y="8"/>
                    <a:pt x="132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4639" name="Freeform 50"/>
            <p:cNvSpPr>
              <a:spLocks noChangeAspect="1"/>
            </p:cNvSpPr>
            <p:nvPr/>
          </p:nvSpPr>
          <p:spPr bwMode="auto">
            <a:xfrm>
              <a:off x="3966" y="1507"/>
              <a:ext cx="171" cy="154"/>
            </a:xfrm>
            <a:custGeom>
              <a:avLst/>
              <a:gdLst>
                <a:gd name="T0" fmla="*/ 1958 w 105"/>
                <a:gd name="T1" fmla="*/ 791 h 94"/>
                <a:gd name="T2" fmla="*/ 1958 w 105"/>
                <a:gd name="T3" fmla="*/ 1817 h 94"/>
                <a:gd name="T4" fmla="*/ 239 w 105"/>
                <a:gd name="T5" fmla="*/ 1817 h 94"/>
                <a:gd name="T6" fmla="*/ 239 w 105"/>
                <a:gd name="T7" fmla="*/ 1514 h 94"/>
                <a:gd name="T8" fmla="*/ 1033 w 105"/>
                <a:gd name="T9" fmla="*/ 1514 h 94"/>
                <a:gd name="T10" fmla="*/ 324 w 105"/>
                <a:gd name="T11" fmla="*/ 1088 h 94"/>
                <a:gd name="T12" fmla="*/ 0 w 105"/>
                <a:gd name="T13" fmla="*/ 668 h 94"/>
                <a:gd name="T14" fmla="*/ 261 w 105"/>
                <a:gd name="T15" fmla="*/ 331 h 94"/>
                <a:gd name="T16" fmla="*/ 803 w 105"/>
                <a:gd name="T17" fmla="*/ 0 h 94"/>
                <a:gd name="T18" fmla="*/ 1223 w 105"/>
                <a:gd name="T19" fmla="*/ 247 h 94"/>
                <a:gd name="T20" fmla="*/ 674 w 105"/>
                <a:gd name="T21" fmla="*/ 606 h 94"/>
                <a:gd name="T22" fmla="*/ 730 w 105"/>
                <a:gd name="T23" fmla="*/ 827 h 94"/>
                <a:gd name="T24" fmla="*/ 1435 w 105"/>
                <a:gd name="T25" fmla="*/ 1253 h 94"/>
                <a:gd name="T26" fmla="*/ 1435 w 105"/>
                <a:gd name="T27" fmla="*/ 791 h 94"/>
                <a:gd name="T28" fmla="*/ 1958 w 105"/>
                <a:gd name="T29" fmla="*/ 791 h 94"/>
                <a:gd name="T30" fmla="*/ 1958 w 105"/>
                <a:gd name="T31" fmla="*/ 791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4"/>
                <a:gd name="T50" fmla="*/ 105 w 105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4">
                  <a:moveTo>
                    <a:pt x="105" y="41"/>
                  </a:moveTo>
                  <a:cubicBezTo>
                    <a:pt x="105" y="94"/>
                    <a:pt x="105" y="94"/>
                    <a:pt x="105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55" y="78"/>
                    <a:pt x="55" y="78"/>
                    <a:pt x="55" y="78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3" y="48"/>
                    <a:pt x="0" y="40"/>
                    <a:pt x="0" y="35"/>
                  </a:cubicBezTo>
                  <a:cubicBezTo>
                    <a:pt x="1" y="25"/>
                    <a:pt x="11" y="19"/>
                    <a:pt x="14" y="1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6" y="13"/>
                    <a:pt x="66" y="13"/>
                    <a:pt x="66" y="13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0" y="34"/>
                    <a:pt x="31" y="38"/>
                    <a:pt x="39" y="43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41"/>
                    <a:pt x="77" y="41"/>
                    <a:pt x="77" y="41"/>
                  </a:cubicBezTo>
                  <a:cubicBezTo>
                    <a:pt x="105" y="41"/>
                    <a:pt x="105" y="41"/>
                    <a:pt x="105" y="41"/>
                  </a:cubicBezTo>
                  <a:cubicBezTo>
                    <a:pt x="105" y="41"/>
                    <a:pt x="105" y="41"/>
                    <a:pt x="105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  <p:grpSp>
        <p:nvGrpSpPr>
          <p:cNvPr id="24605" name="Group 69"/>
          <p:cNvGrpSpPr>
            <a:grpSpLocks noChangeAspect="1"/>
          </p:cNvGrpSpPr>
          <p:nvPr/>
        </p:nvGrpSpPr>
        <p:grpSpPr bwMode="auto">
          <a:xfrm>
            <a:off x="5065713" y="2873375"/>
            <a:ext cx="720725" cy="557213"/>
            <a:chOff x="3541" y="1317"/>
            <a:chExt cx="747" cy="546"/>
          </a:xfrm>
        </p:grpSpPr>
        <p:sp>
          <p:nvSpPr>
            <p:cNvPr id="24606" name="AutoShape 70"/>
            <p:cNvSpPr>
              <a:spLocks noChangeAspect="1" noChangeArrowheads="1" noTextEdit="1"/>
            </p:cNvSpPr>
            <p:nvPr/>
          </p:nvSpPr>
          <p:spPr bwMode="auto">
            <a:xfrm>
              <a:off x="3574" y="1337"/>
              <a:ext cx="681" cy="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07" name="Freeform 71"/>
            <p:cNvSpPr>
              <a:spLocks noChangeAspect="1"/>
            </p:cNvSpPr>
            <p:nvPr/>
          </p:nvSpPr>
          <p:spPr bwMode="auto">
            <a:xfrm>
              <a:off x="3574" y="1525"/>
              <a:ext cx="679" cy="338"/>
            </a:xfrm>
            <a:custGeom>
              <a:avLst/>
              <a:gdLst>
                <a:gd name="T0" fmla="*/ 6726 w 416"/>
                <a:gd name="T1" fmla="*/ 1594 h 207"/>
                <a:gd name="T2" fmla="*/ 1170 w 416"/>
                <a:gd name="T3" fmla="*/ 1594 h 207"/>
                <a:gd name="T4" fmla="*/ 21 w 416"/>
                <a:gd name="T5" fmla="*/ 21 h 207"/>
                <a:gd name="T6" fmla="*/ 0 w 416"/>
                <a:gd name="T7" fmla="*/ 21 h 207"/>
                <a:gd name="T8" fmla="*/ 0 w 416"/>
                <a:gd name="T9" fmla="*/ 1520 h 207"/>
                <a:gd name="T10" fmla="*/ 21 w 416"/>
                <a:gd name="T11" fmla="*/ 1520 h 207"/>
                <a:gd name="T12" fmla="*/ 1170 w 416"/>
                <a:gd name="T13" fmla="*/ 3029 h 207"/>
                <a:gd name="T14" fmla="*/ 6726 w 416"/>
                <a:gd name="T15" fmla="*/ 3029 h 207"/>
                <a:gd name="T16" fmla="*/ 7862 w 416"/>
                <a:gd name="T17" fmla="*/ 1520 h 207"/>
                <a:gd name="T18" fmla="*/ 7862 w 416"/>
                <a:gd name="T19" fmla="*/ 1520 h 207"/>
                <a:gd name="T20" fmla="*/ 7862 w 416"/>
                <a:gd name="T21" fmla="*/ 0 h 207"/>
                <a:gd name="T22" fmla="*/ 6726 w 416"/>
                <a:gd name="T23" fmla="*/ 1594 h 20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16"/>
                <a:gd name="T37" fmla="*/ 0 h 207"/>
                <a:gd name="T38" fmla="*/ 416 w 416"/>
                <a:gd name="T39" fmla="*/ 207 h 20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16" h="207">
                  <a:moveTo>
                    <a:pt x="356" y="84"/>
                  </a:moveTo>
                  <a:cubicBezTo>
                    <a:pt x="275" y="131"/>
                    <a:pt x="143" y="131"/>
                    <a:pt x="62" y="84"/>
                  </a:cubicBezTo>
                  <a:cubicBezTo>
                    <a:pt x="18" y="59"/>
                    <a:pt x="1" y="33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3" y="109"/>
                    <a:pt x="23" y="138"/>
                    <a:pt x="62" y="160"/>
                  </a:cubicBezTo>
                  <a:cubicBezTo>
                    <a:pt x="143" y="207"/>
                    <a:pt x="275" y="207"/>
                    <a:pt x="356" y="160"/>
                  </a:cubicBezTo>
                  <a:cubicBezTo>
                    <a:pt x="394" y="138"/>
                    <a:pt x="414" y="109"/>
                    <a:pt x="416" y="80"/>
                  </a:cubicBezTo>
                  <a:cubicBezTo>
                    <a:pt x="416" y="80"/>
                    <a:pt x="416" y="80"/>
                    <a:pt x="416" y="80"/>
                  </a:cubicBezTo>
                  <a:cubicBezTo>
                    <a:pt x="416" y="0"/>
                    <a:pt x="416" y="0"/>
                    <a:pt x="416" y="0"/>
                  </a:cubicBezTo>
                  <a:cubicBezTo>
                    <a:pt x="416" y="31"/>
                    <a:pt x="396" y="61"/>
                    <a:pt x="356" y="84"/>
                  </a:cubicBezTo>
                  <a:close/>
                </a:path>
              </a:pathLst>
            </a:custGeom>
            <a:solidFill>
              <a:srgbClr val="113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4608" name="Freeform 72"/>
            <p:cNvSpPr>
              <a:spLocks noChangeAspect="1"/>
            </p:cNvSpPr>
            <p:nvPr/>
          </p:nvSpPr>
          <p:spPr bwMode="auto">
            <a:xfrm>
              <a:off x="3541" y="1317"/>
              <a:ext cx="747" cy="432"/>
            </a:xfrm>
            <a:custGeom>
              <a:avLst/>
              <a:gdLst>
                <a:gd name="T0" fmla="*/ 7153 w 457"/>
                <a:gd name="T1" fmla="*/ 902 h 264"/>
                <a:gd name="T2" fmla="*/ 7176 w 457"/>
                <a:gd name="T3" fmla="*/ 4166 h 264"/>
                <a:gd name="T4" fmla="*/ 1563 w 457"/>
                <a:gd name="T5" fmla="*/ 4166 h 264"/>
                <a:gd name="T6" fmla="*/ 1541 w 457"/>
                <a:gd name="T7" fmla="*/ 902 h 264"/>
                <a:gd name="T8" fmla="*/ 7153 w 457"/>
                <a:gd name="T9" fmla="*/ 902 h 2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7"/>
                <a:gd name="T16" fmla="*/ 0 h 264"/>
                <a:gd name="T17" fmla="*/ 457 w 457"/>
                <a:gd name="T18" fmla="*/ 264 h 2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7" h="264">
                  <a:moveTo>
                    <a:pt x="375" y="47"/>
                  </a:moveTo>
                  <a:cubicBezTo>
                    <a:pt x="456" y="94"/>
                    <a:pt x="457" y="170"/>
                    <a:pt x="376" y="217"/>
                  </a:cubicBezTo>
                  <a:cubicBezTo>
                    <a:pt x="295" y="264"/>
                    <a:pt x="163" y="264"/>
                    <a:pt x="82" y="217"/>
                  </a:cubicBezTo>
                  <a:cubicBezTo>
                    <a:pt x="0" y="170"/>
                    <a:pt x="0" y="94"/>
                    <a:pt x="81" y="47"/>
                  </a:cubicBezTo>
                  <a:cubicBezTo>
                    <a:pt x="162" y="0"/>
                    <a:pt x="293" y="0"/>
                    <a:pt x="375" y="47"/>
                  </a:cubicBezTo>
                </a:path>
              </a:pathLst>
            </a:custGeom>
            <a:solidFill>
              <a:srgbClr val="4A6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4609" name="Freeform 73"/>
            <p:cNvSpPr>
              <a:spLocks noChangeAspect="1" noEditPoints="1"/>
            </p:cNvSpPr>
            <p:nvPr/>
          </p:nvSpPr>
          <p:spPr bwMode="auto">
            <a:xfrm>
              <a:off x="3788" y="1751"/>
              <a:ext cx="39" cy="53"/>
            </a:xfrm>
            <a:custGeom>
              <a:avLst/>
              <a:gdLst>
                <a:gd name="T0" fmla="*/ 124 w 24"/>
                <a:gd name="T1" fmla="*/ 88 h 33"/>
                <a:gd name="T2" fmla="*/ 124 w 24"/>
                <a:gd name="T3" fmla="*/ 233 h 33"/>
                <a:gd name="T4" fmla="*/ 180 w 24"/>
                <a:gd name="T5" fmla="*/ 233 h 33"/>
                <a:gd name="T6" fmla="*/ 236 w 24"/>
                <a:gd name="T7" fmla="*/ 226 h 33"/>
                <a:gd name="T8" fmla="*/ 257 w 24"/>
                <a:gd name="T9" fmla="*/ 173 h 33"/>
                <a:gd name="T10" fmla="*/ 180 w 24"/>
                <a:gd name="T11" fmla="*/ 88 h 33"/>
                <a:gd name="T12" fmla="*/ 124 w 24"/>
                <a:gd name="T13" fmla="*/ 88 h 33"/>
                <a:gd name="T14" fmla="*/ 0 w 24"/>
                <a:gd name="T15" fmla="*/ 567 h 33"/>
                <a:gd name="T16" fmla="*/ 0 w 24"/>
                <a:gd name="T17" fmla="*/ 0 h 33"/>
                <a:gd name="T18" fmla="*/ 232 w 24"/>
                <a:gd name="T19" fmla="*/ 0 h 33"/>
                <a:gd name="T20" fmla="*/ 349 w 24"/>
                <a:gd name="T21" fmla="*/ 34 h 33"/>
                <a:gd name="T22" fmla="*/ 413 w 24"/>
                <a:gd name="T23" fmla="*/ 141 h 33"/>
                <a:gd name="T24" fmla="*/ 270 w 24"/>
                <a:gd name="T25" fmla="*/ 286 h 33"/>
                <a:gd name="T26" fmla="*/ 270 w 24"/>
                <a:gd name="T27" fmla="*/ 286 h 33"/>
                <a:gd name="T28" fmla="*/ 349 w 24"/>
                <a:gd name="T29" fmla="*/ 331 h 33"/>
                <a:gd name="T30" fmla="*/ 377 w 24"/>
                <a:gd name="T31" fmla="*/ 374 h 33"/>
                <a:gd name="T32" fmla="*/ 439 w 24"/>
                <a:gd name="T33" fmla="*/ 567 h 33"/>
                <a:gd name="T34" fmla="*/ 270 w 24"/>
                <a:gd name="T35" fmla="*/ 567 h 33"/>
                <a:gd name="T36" fmla="*/ 236 w 24"/>
                <a:gd name="T37" fmla="*/ 418 h 33"/>
                <a:gd name="T38" fmla="*/ 201 w 24"/>
                <a:gd name="T39" fmla="*/ 340 h 33"/>
                <a:gd name="T40" fmla="*/ 124 w 24"/>
                <a:gd name="T41" fmla="*/ 340 h 33"/>
                <a:gd name="T42" fmla="*/ 124 w 24"/>
                <a:gd name="T43" fmla="*/ 567 h 33"/>
                <a:gd name="T44" fmla="*/ 0 w 24"/>
                <a:gd name="T45" fmla="*/ 567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"/>
                <a:gd name="T70" fmla="*/ 0 h 33"/>
                <a:gd name="T71" fmla="*/ 24 w 24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" h="33">
                  <a:moveTo>
                    <a:pt x="7" y="5"/>
                  </a:moveTo>
                  <a:cubicBezTo>
                    <a:pt x="7" y="14"/>
                    <a:pt x="7" y="14"/>
                    <a:pt x="7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2" y="14"/>
                    <a:pt x="13" y="13"/>
                  </a:cubicBezTo>
                  <a:cubicBezTo>
                    <a:pt x="14" y="12"/>
                    <a:pt x="14" y="11"/>
                    <a:pt x="14" y="10"/>
                  </a:cubicBezTo>
                  <a:cubicBezTo>
                    <a:pt x="14" y="7"/>
                    <a:pt x="13" y="5"/>
                    <a:pt x="10" y="5"/>
                  </a:cubicBezTo>
                  <a:cubicBezTo>
                    <a:pt x="7" y="5"/>
                    <a:pt x="7" y="5"/>
                    <a:pt x="7" y="5"/>
                  </a:cubicBezTo>
                  <a:close/>
                  <a:moveTo>
                    <a:pt x="0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7" y="0"/>
                    <a:pt x="19" y="2"/>
                  </a:cubicBezTo>
                  <a:cubicBezTo>
                    <a:pt x="21" y="3"/>
                    <a:pt x="22" y="5"/>
                    <a:pt x="22" y="8"/>
                  </a:cubicBezTo>
                  <a:cubicBezTo>
                    <a:pt x="22" y="13"/>
                    <a:pt x="20" y="16"/>
                    <a:pt x="15" y="17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7" y="17"/>
                    <a:pt x="18" y="17"/>
                    <a:pt x="19" y="19"/>
                  </a:cubicBezTo>
                  <a:cubicBezTo>
                    <a:pt x="19" y="19"/>
                    <a:pt x="20" y="20"/>
                    <a:pt x="20" y="2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2" y="22"/>
                    <a:pt x="11" y="21"/>
                    <a:pt x="11" y="20"/>
                  </a:cubicBezTo>
                  <a:cubicBezTo>
                    <a:pt x="10" y="20"/>
                    <a:pt x="9" y="20"/>
                    <a:pt x="7" y="20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0" y="33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4610" name="Freeform 74"/>
            <p:cNvSpPr>
              <a:spLocks noChangeAspect="1" noEditPoints="1"/>
            </p:cNvSpPr>
            <p:nvPr/>
          </p:nvSpPr>
          <p:spPr bwMode="auto">
            <a:xfrm>
              <a:off x="3832" y="1749"/>
              <a:ext cx="47" cy="57"/>
            </a:xfrm>
            <a:custGeom>
              <a:avLst/>
              <a:gdLst>
                <a:gd name="T0" fmla="*/ 144 w 29"/>
                <a:gd name="T1" fmla="*/ 324 h 35"/>
                <a:gd name="T2" fmla="*/ 254 w 29"/>
                <a:gd name="T3" fmla="*/ 541 h 35"/>
                <a:gd name="T4" fmla="*/ 357 w 29"/>
                <a:gd name="T5" fmla="*/ 324 h 35"/>
                <a:gd name="T6" fmla="*/ 254 w 29"/>
                <a:gd name="T7" fmla="*/ 111 h 35"/>
                <a:gd name="T8" fmla="*/ 144 w 29"/>
                <a:gd name="T9" fmla="*/ 324 h 35"/>
                <a:gd name="T10" fmla="*/ 0 w 29"/>
                <a:gd name="T11" fmla="*/ 324 h 35"/>
                <a:gd name="T12" fmla="*/ 55 w 29"/>
                <a:gd name="T13" fmla="*/ 90 h 35"/>
                <a:gd name="T14" fmla="*/ 254 w 29"/>
                <a:gd name="T15" fmla="*/ 0 h 35"/>
                <a:gd name="T16" fmla="*/ 454 w 29"/>
                <a:gd name="T17" fmla="*/ 90 h 35"/>
                <a:gd name="T18" fmla="*/ 523 w 29"/>
                <a:gd name="T19" fmla="*/ 324 h 35"/>
                <a:gd name="T20" fmla="*/ 454 w 29"/>
                <a:gd name="T21" fmla="*/ 562 h 35"/>
                <a:gd name="T22" fmla="*/ 254 w 29"/>
                <a:gd name="T23" fmla="*/ 653 h 35"/>
                <a:gd name="T24" fmla="*/ 55 w 29"/>
                <a:gd name="T25" fmla="*/ 541 h 35"/>
                <a:gd name="T26" fmla="*/ 0 w 29"/>
                <a:gd name="T27" fmla="*/ 324 h 3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9"/>
                <a:gd name="T43" fmla="*/ 0 h 35"/>
                <a:gd name="T44" fmla="*/ 29 w 29"/>
                <a:gd name="T45" fmla="*/ 35 h 3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9" h="35">
                  <a:moveTo>
                    <a:pt x="8" y="17"/>
                  </a:moveTo>
                  <a:cubicBezTo>
                    <a:pt x="8" y="25"/>
                    <a:pt x="10" y="29"/>
                    <a:pt x="14" y="29"/>
                  </a:cubicBezTo>
                  <a:cubicBezTo>
                    <a:pt x="18" y="29"/>
                    <a:pt x="20" y="25"/>
                    <a:pt x="20" y="17"/>
                  </a:cubicBezTo>
                  <a:cubicBezTo>
                    <a:pt x="20" y="10"/>
                    <a:pt x="18" y="6"/>
                    <a:pt x="14" y="6"/>
                  </a:cubicBezTo>
                  <a:cubicBezTo>
                    <a:pt x="10" y="6"/>
                    <a:pt x="8" y="10"/>
                    <a:pt x="8" y="17"/>
                  </a:cubicBezTo>
                  <a:close/>
                  <a:moveTo>
                    <a:pt x="0" y="17"/>
                  </a:moveTo>
                  <a:cubicBezTo>
                    <a:pt x="0" y="12"/>
                    <a:pt x="1" y="8"/>
                    <a:pt x="3" y="5"/>
                  </a:cubicBezTo>
                  <a:cubicBezTo>
                    <a:pt x="6" y="2"/>
                    <a:pt x="10" y="0"/>
                    <a:pt x="14" y="0"/>
                  </a:cubicBezTo>
                  <a:cubicBezTo>
                    <a:pt x="19" y="0"/>
                    <a:pt x="23" y="2"/>
                    <a:pt x="25" y="5"/>
                  </a:cubicBezTo>
                  <a:cubicBezTo>
                    <a:pt x="27" y="8"/>
                    <a:pt x="29" y="12"/>
                    <a:pt x="29" y="17"/>
                  </a:cubicBezTo>
                  <a:cubicBezTo>
                    <a:pt x="29" y="22"/>
                    <a:pt x="27" y="26"/>
                    <a:pt x="25" y="30"/>
                  </a:cubicBezTo>
                  <a:cubicBezTo>
                    <a:pt x="23" y="33"/>
                    <a:pt x="19" y="35"/>
                    <a:pt x="14" y="35"/>
                  </a:cubicBezTo>
                  <a:cubicBezTo>
                    <a:pt x="10" y="35"/>
                    <a:pt x="6" y="33"/>
                    <a:pt x="3" y="29"/>
                  </a:cubicBezTo>
                  <a:cubicBezTo>
                    <a:pt x="1" y="26"/>
                    <a:pt x="0" y="22"/>
                    <a:pt x="0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4611" name="Freeform 75"/>
            <p:cNvSpPr>
              <a:spLocks noChangeAspect="1"/>
            </p:cNvSpPr>
            <p:nvPr/>
          </p:nvSpPr>
          <p:spPr bwMode="auto">
            <a:xfrm>
              <a:off x="3888" y="1751"/>
              <a:ext cx="39" cy="55"/>
            </a:xfrm>
            <a:custGeom>
              <a:avLst/>
              <a:gdLst>
                <a:gd name="T0" fmla="*/ 0 w 24"/>
                <a:gd name="T1" fmla="*/ 377 h 34"/>
                <a:gd name="T2" fmla="*/ 0 w 24"/>
                <a:gd name="T3" fmla="*/ 0 h 34"/>
                <a:gd name="T4" fmla="*/ 124 w 24"/>
                <a:gd name="T5" fmla="*/ 0 h 34"/>
                <a:gd name="T6" fmla="*/ 124 w 24"/>
                <a:gd name="T7" fmla="*/ 398 h 34"/>
                <a:gd name="T8" fmla="*/ 232 w 24"/>
                <a:gd name="T9" fmla="*/ 500 h 34"/>
                <a:gd name="T10" fmla="*/ 293 w 24"/>
                <a:gd name="T11" fmla="*/ 398 h 34"/>
                <a:gd name="T12" fmla="*/ 293 w 24"/>
                <a:gd name="T13" fmla="*/ 0 h 34"/>
                <a:gd name="T14" fmla="*/ 439 w 24"/>
                <a:gd name="T15" fmla="*/ 0 h 34"/>
                <a:gd name="T16" fmla="*/ 439 w 24"/>
                <a:gd name="T17" fmla="*/ 377 h 34"/>
                <a:gd name="T18" fmla="*/ 383 w 24"/>
                <a:gd name="T19" fmla="*/ 542 h 34"/>
                <a:gd name="T20" fmla="*/ 232 w 24"/>
                <a:gd name="T21" fmla="*/ 610 h 34"/>
                <a:gd name="T22" fmla="*/ 55 w 24"/>
                <a:gd name="T23" fmla="*/ 542 h 34"/>
                <a:gd name="T24" fmla="*/ 0 w 24"/>
                <a:gd name="T25" fmla="*/ 377 h 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"/>
                <a:gd name="T40" fmla="*/ 0 h 34"/>
                <a:gd name="T41" fmla="*/ 24 w 24"/>
                <a:gd name="T42" fmla="*/ 34 h 3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" h="34">
                  <a:moveTo>
                    <a:pt x="0" y="2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6"/>
                    <a:pt x="9" y="28"/>
                    <a:pt x="12" y="28"/>
                  </a:cubicBezTo>
                  <a:cubicBezTo>
                    <a:pt x="15" y="28"/>
                    <a:pt x="16" y="26"/>
                    <a:pt x="16" y="22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5"/>
                    <a:pt x="23" y="28"/>
                    <a:pt x="21" y="30"/>
                  </a:cubicBezTo>
                  <a:cubicBezTo>
                    <a:pt x="19" y="33"/>
                    <a:pt x="16" y="34"/>
                    <a:pt x="12" y="34"/>
                  </a:cubicBezTo>
                  <a:cubicBezTo>
                    <a:pt x="8" y="34"/>
                    <a:pt x="5" y="33"/>
                    <a:pt x="3" y="30"/>
                  </a:cubicBezTo>
                  <a:cubicBezTo>
                    <a:pt x="1" y="28"/>
                    <a:pt x="0" y="25"/>
                    <a:pt x="0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4612" name="Freeform 76"/>
            <p:cNvSpPr>
              <a:spLocks noChangeAspect="1"/>
            </p:cNvSpPr>
            <p:nvPr/>
          </p:nvSpPr>
          <p:spPr bwMode="auto">
            <a:xfrm>
              <a:off x="3933" y="1751"/>
              <a:ext cx="36" cy="53"/>
            </a:xfrm>
            <a:custGeom>
              <a:avLst/>
              <a:gdLst>
                <a:gd name="T0" fmla="*/ 12 w 36"/>
                <a:gd name="T1" fmla="*/ 53 h 53"/>
                <a:gd name="T2" fmla="*/ 12 w 36"/>
                <a:gd name="T3" fmla="*/ 9 h 53"/>
                <a:gd name="T4" fmla="*/ 0 w 36"/>
                <a:gd name="T5" fmla="*/ 9 h 53"/>
                <a:gd name="T6" fmla="*/ 0 w 36"/>
                <a:gd name="T7" fmla="*/ 0 h 53"/>
                <a:gd name="T8" fmla="*/ 36 w 36"/>
                <a:gd name="T9" fmla="*/ 0 h 53"/>
                <a:gd name="T10" fmla="*/ 36 w 36"/>
                <a:gd name="T11" fmla="*/ 9 h 53"/>
                <a:gd name="T12" fmla="*/ 25 w 36"/>
                <a:gd name="T13" fmla="*/ 9 h 53"/>
                <a:gd name="T14" fmla="*/ 25 w 36"/>
                <a:gd name="T15" fmla="*/ 53 h 53"/>
                <a:gd name="T16" fmla="*/ 12 w 36"/>
                <a:gd name="T17" fmla="*/ 53 h 53"/>
                <a:gd name="T18" fmla="*/ 12 w 36"/>
                <a:gd name="T19" fmla="*/ 53 h 5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6"/>
                <a:gd name="T31" fmla="*/ 0 h 53"/>
                <a:gd name="T32" fmla="*/ 36 w 36"/>
                <a:gd name="T33" fmla="*/ 53 h 5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6" h="53">
                  <a:moveTo>
                    <a:pt x="12" y="53"/>
                  </a:moveTo>
                  <a:lnTo>
                    <a:pt x="12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9"/>
                  </a:lnTo>
                  <a:lnTo>
                    <a:pt x="25" y="9"/>
                  </a:lnTo>
                  <a:lnTo>
                    <a:pt x="25" y="53"/>
                  </a:lnTo>
                  <a:lnTo>
                    <a:pt x="12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4613" name="Freeform 77"/>
            <p:cNvSpPr>
              <a:spLocks noChangeAspect="1"/>
            </p:cNvSpPr>
            <p:nvPr/>
          </p:nvSpPr>
          <p:spPr bwMode="auto">
            <a:xfrm>
              <a:off x="3976" y="1751"/>
              <a:ext cx="32" cy="53"/>
            </a:xfrm>
            <a:custGeom>
              <a:avLst/>
              <a:gdLst>
                <a:gd name="T0" fmla="*/ 0 w 32"/>
                <a:gd name="T1" fmla="*/ 53 h 53"/>
                <a:gd name="T2" fmla="*/ 0 w 32"/>
                <a:gd name="T3" fmla="*/ 0 h 53"/>
                <a:gd name="T4" fmla="*/ 32 w 32"/>
                <a:gd name="T5" fmla="*/ 0 h 53"/>
                <a:gd name="T6" fmla="*/ 32 w 32"/>
                <a:gd name="T7" fmla="*/ 9 h 53"/>
                <a:gd name="T8" fmla="*/ 13 w 32"/>
                <a:gd name="T9" fmla="*/ 9 h 53"/>
                <a:gd name="T10" fmla="*/ 13 w 32"/>
                <a:gd name="T11" fmla="*/ 21 h 53"/>
                <a:gd name="T12" fmla="*/ 31 w 32"/>
                <a:gd name="T13" fmla="*/ 21 h 53"/>
                <a:gd name="T14" fmla="*/ 31 w 32"/>
                <a:gd name="T15" fmla="*/ 31 h 53"/>
                <a:gd name="T16" fmla="*/ 13 w 32"/>
                <a:gd name="T17" fmla="*/ 31 h 53"/>
                <a:gd name="T18" fmla="*/ 13 w 32"/>
                <a:gd name="T19" fmla="*/ 44 h 53"/>
                <a:gd name="T20" fmla="*/ 32 w 32"/>
                <a:gd name="T21" fmla="*/ 44 h 53"/>
                <a:gd name="T22" fmla="*/ 32 w 32"/>
                <a:gd name="T23" fmla="*/ 53 h 53"/>
                <a:gd name="T24" fmla="*/ 0 w 32"/>
                <a:gd name="T25" fmla="*/ 53 h 53"/>
                <a:gd name="T26" fmla="*/ 0 w 32"/>
                <a:gd name="T27" fmla="*/ 53 h 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2"/>
                <a:gd name="T43" fmla="*/ 0 h 53"/>
                <a:gd name="T44" fmla="*/ 32 w 32"/>
                <a:gd name="T45" fmla="*/ 53 h 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2" h="53">
                  <a:moveTo>
                    <a:pt x="0" y="53"/>
                  </a:moveTo>
                  <a:lnTo>
                    <a:pt x="0" y="0"/>
                  </a:lnTo>
                  <a:lnTo>
                    <a:pt x="32" y="0"/>
                  </a:lnTo>
                  <a:lnTo>
                    <a:pt x="32" y="9"/>
                  </a:lnTo>
                  <a:lnTo>
                    <a:pt x="13" y="9"/>
                  </a:lnTo>
                  <a:lnTo>
                    <a:pt x="13" y="21"/>
                  </a:lnTo>
                  <a:lnTo>
                    <a:pt x="31" y="21"/>
                  </a:lnTo>
                  <a:lnTo>
                    <a:pt x="31" y="31"/>
                  </a:lnTo>
                  <a:lnTo>
                    <a:pt x="13" y="31"/>
                  </a:lnTo>
                  <a:lnTo>
                    <a:pt x="13" y="44"/>
                  </a:lnTo>
                  <a:lnTo>
                    <a:pt x="32" y="44"/>
                  </a:lnTo>
                  <a:lnTo>
                    <a:pt x="32" y="5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4614" name="Freeform 78"/>
            <p:cNvSpPr>
              <a:spLocks noChangeAspect="1" noEditPoints="1"/>
            </p:cNvSpPr>
            <p:nvPr/>
          </p:nvSpPr>
          <p:spPr bwMode="auto">
            <a:xfrm>
              <a:off x="4017" y="1751"/>
              <a:ext cx="39" cy="53"/>
            </a:xfrm>
            <a:custGeom>
              <a:avLst/>
              <a:gdLst>
                <a:gd name="T0" fmla="*/ 145 w 24"/>
                <a:gd name="T1" fmla="*/ 88 h 33"/>
                <a:gd name="T2" fmla="*/ 145 w 24"/>
                <a:gd name="T3" fmla="*/ 233 h 33"/>
                <a:gd name="T4" fmla="*/ 180 w 24"/>
                <a:gd name="T5" fmla="*/ 233 h 33"/>
                <a:gd name="T6" fmla="*/ 236 w 24"/>
                <a:gd name="T7" fmla="*/ 226 h 33"/>
                <a:gd name="T8" fmla="*/ 270 w 24"/>
                <a:gd name="T9" fmla="*/ 173 h 33"/>
                <a:gd name="T10" fmla="*/ 180 w 24"/>
                <a:gd name="T11" fmla="*/ 88 h 33"/>
                <a:gd name="T12" fmla="*/ 145 w 24"/>
                <a:gd name="T13" fmla="*/ 88 h 33"/>
                <a:gd name="T14" fmla="*/ 0 w 24"/>
                <a:gd name="T15" fmla="*/ 567 h 33"/>
                <a:gd name="T16" fmla="*/ 0 w 24"/>
                <a:gd name="T17" fmla="*/ 0 h 33"/>
                <a:gd name="T18" fmla="*/ 232 w 24"/>
                <a:gd name="T19" fmla="*/ 0 h 33"/>
                <a:gd name="T20" fmla="*/ 377 w 24"/>
                <a:gd name="T21" fmla="*/ 34 h 33"/>
                <a:gd name="T22" fmla="*/ 418 w 24"/>
                <a:gd name="T23" fmla="*/ 141 h 33"/>
                <a:gd name="T24" fmla="*/ 293 w 24"/>
                <a:gd name="T25" fmla="*/ 286 h 33"/>
                <a:gd name="T26" fmla="*/ 293 w 24"/>
                <a:gd name="T27" fmla="*/ 286 h 33"/>
                <a:gd name="T28" fmla="*/ 349 w 24"/>
                <a:gd name="T29" fmla="*/ 331 h 33"/>
                <a:gd name="T30" fmla="*/ 383 w 24"/>
                <a:gd name="T31" fmla="*/ 374 h 33"/>
                <a:gd name="T32" fmla="*/ 439 w 24"/>
                <a:gd name="T33" fmla="*/ 567 h 33"/>
                <a:gd name="T34" fmla="*/ 293 w 24"/>
                <a:gd name="T35" fmla="*/ 567 h 33"/>
                <a:gd name="T36" fmla="*/ 236 w 24"/>
                <a:gd name="T37" fmla="*/ 418 h 33"/>
                <a:gd name="T38" fmla="*/ 201 w 24"/>
                <a:gd name="T39" fmla="*/ 340 h 33"/>
                <a:gd name="T40" fmla="*/ 145 w 24"/>
                <a:gd name="T41" fmla="*/ 340 h 33"/>
                <a:gd name="T42" fmla="*/ 145 w 24"/>
                <a:gd name="T43" fmla="*/ 567 h 33"/>
                <a:gd name="T44" fmla="*/ 0 w 24"/>
                <a:gd name="T45" fmla="*/ 567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"/>
                <a:gd name="T70" fmla="*/ 0 h 33"/>
                <a:gd name="T71" fmla="*/ 24 w 24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" h="33">
                  <a:moveTo>
                    <a:pt x="8" y="5"/>
                  </a:moveTo>
                  <a:cubicBezTo>
                    <a:pt x="8" y="14"/>
                    <a:pt x="8" y="14"/>
                    <a:pt x="8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3" y="14"/>
                    <a:pt x="13" y="13"/>
                  </a:cubicBezTo>
                  <a:cubicBezTo>
                    <a:pt x="14" y="12"/>
                    <a:pt x="15" y="11"/>
                    <a:pt x="15" y="10"/>
                  </a:cubicBezTo>
                  <a:cubicBezTo>
                    <a:pt x="15" y="7"/>
                    <a:pt x="13" y="5"/>
                    <a:pt x="10" y="5"/>
                  </a:cubicBezTo>
                  <a:cubicBezTo>
                    <a:pt x="8" y="5"/>
                    <a:pt x="8" y="5"/>
                    <a:pt x="8" y="5"/>
                  </a:cubicBezTo>
                  <a:close/>
                  <a:moveTo>
                    <a:pt x="0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8" y="0"/>
                    <a:pt x="20" y="2"/>
                  </a:cubicBezTo>
                  <a:cubicBezTo>
                    <a:pt x="22" y="3"/>
                    <a:pt x="23" y="5"/>
                    <a:pt x="23" y="8"/>
                  </a:cubicBezTo>
                  <a:cubicBezTo>
                    <a:pt x="23" y="13"/>
                    <a:pt x="20" y="16"/>
                    <a:pt x="16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7" y="17"/>
                    <a:pt x="18" y="17"/>
                    <a:pt x="19" y="19"/>
                  </a:cubicBezTo>
                  <a:cubicBezTo>
                    <a:pt x="20" y="19"/>
                    <a:pt x="20" y="20"/>
                    <a:pt x="21" y="2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2"/>
                    <a:pt x="12" y="21"/>
                    <a:pt x="11" y="20"/>
                  </a:cubicBezTo>
                  <a:cubicBezTo>
                    <a:pt x="11" y="20"/>
                    <a:pt x="10" y="20"/>
                    <a:pt x="8" y="20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0" y="33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4615" name="Freeform 79"/>
            <p:cNvSpPr>
              <a:spLocks noChangeAspect="1"/>
            </p:cNvSpPr>
            <p:nvPr/>
          </p:nvSpPr>
          <p:spPr bwMode="auto">
            <a:xfrm>
              <a:off x="3884" y="1409"/>
              <a:ext cx="265" cy="98"/>
            </a:xfrm>
            <a:custGeom>
              <a:avLst/>
              <a:gdLst>
                <a:gd name="T0" fmla="*/ 573 w 162"/>
                <a:gd name="T1" fmla="*/ 1011 h 60"/>
                <a:gd name="T2" fmla="*/ 551 w 162"/>
                <a:gd name="T3" fmla="*/ 990 h 60"/>
                <a:gd name="T4" fmla="*/ 0 w 162"/>
                <a:gd name="T5" fmla="*/ 662 h 60"/>
                <a:gd name="T6" fmla="*/ 425 w 162"/>
                <a:gd name="T7" fmla="*/ 418 h 60"/>
                <a:gd name="T8" fmla="*/ 993 w 162"/>
                <a:gd name="T9" fmla="*/ 755 h 60"/>
                <a:gd name="T10" fmla="*/ 1418 w 162"/>
                <a:gd name="T11" fmla="*/ 720 h 60"/>
                <a:gd name="T12" fmla="*/ 2141 w 162"/>
                <a:gd name="T13" fmla="*/ 302 h 60"/>
                <a:gd name="T14" fmla="*/ 1348 w 162"/>
                <a:gd name="T15" fmla="*/ 302 h 60"/>
                <a:gd name="T16" fmla="*/ 1348 w 162"/>
                <a:gd name="T17" fmla="*/ 0 h 60"/>
                <a:gd name="T18" fmla="*/ 3098 w 162"/>
                <a:gd name="T19" fmla="*/ 0 h 60"/>
                <a:gd name="T20" fmla="*/ 3098 w 162"/>
                <a:gd name="T21" fmla="*/ 1011 h 60"/>
                <a:gd name="T22" fmla="*/ 2589 w 162"/>
                <a:gd name="T23" fmla="*/ 1011 h 60"/>
                <a:gd name="T24" fmla="*/ 2567 w 162"/>
                <a:gd name="T25" fmla="*/ 549 h 60"/>
                <a:gd name="T26" fmla="*/ 1860 w 162"/>
                <a:gd name="T27" fmla="*/ 969 h 60"/>
                <a:gd name="T28" fmla="*/ 1148 w 162"/>
                <a:gd name="T29" fmla="*/ 1137 h 60"/>
                <a:gd name="T30" fmla="*/ 573 w 162"/>
                <a:gd name="T31" fmla="*/ 1011 h 60"/>
                <a:gd name="T32" fmla="*/ 573 w 162"/>
                <a:gd name="T33" fmla="*/ 1011 h 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2"/>
                <a:gd name="T52" fmla="*/ 0 h 60"/>
                <a:gd name="T53" fmla="*/ 162 w 162"/>
                <a:gd name="T54" fmla="*/ 60 h 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2" h="60">
                  <a:moveTo>
                    <a:pt x="30" y="53"/>
                  </a:moveTo>
                  <a:cubicBezTo>
                    <a:pt x="30" y="53"/>
                    <a:pt x="29" y="52"/>
                    <a:pt x="29" y="52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58" y="43"/>
                    <a:pt x="66" y="42"/>
                    <a:pt x="74" y="38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53"/>
                    <a:pt x="162" y="53"/>
                    <a:pt x="162" y="53"/>
                  </a:cubicBezTo>
                  <a:cubicBezTo>
                    <a:pt x="135" y="53"/>
                    <a:pt x="135" y="53"/>
                    <a:pt x="135" y="53"/>
                  </a:cubicBezTo>
                  <a:cubicBezTo>
                    <a:pt x="134" y="29"/>
                    <a:pt x="134" y="29"/>
                    <a:pt x="134" y="2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83" y="59"/>
                    <a:pt x="69" y="60"/>
                    <a:pt x="60" y="60"/>
                  </a:cubicBezTo>
                  <a:cubicBezTo>
                    <a:pt x="44" y="60"/>
                    <a:pt x="33" y="54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4616" name="Freeform 80"/>
            <p:cNvSpPr>
              <a:spLocks noChangeAspect="1"/>
            </p:cNvSpPr>
            <p:nvPr/>
          </p:nvSpPr>
          <p:spPr bwMode="auto">
            <a:xfrm>
              <a:off x="3703" y="1406"/>
              <a:ext cx="171" cy="152"/>
            </a:xfrm>
            <a:custGeom>
              <a:avLst/>
              <a:gdLst>
                <a:gd name="T0" fmla="*/ 730 w 105"/>
                <a:gd name="T1" fmla="*/ 1528 h 93"/>
                <a:gd name="T2" fmla="*/ 1278 w 105"/>
                <a:gd name="T3" fmla="*/ 1200 h 93"/>
                <a:gd name="T4" fmla="*/ 1223 w 105"/>
                <a:gd name="T5" fmla="*/ 956 h 93"/>
                <a:gd name="T6" fmla="*/ 528 w 105"/>
                <a:gd name="T7" fmla="*/ 551 h 93"/>
                <a:gd name="T8" fmla="*/ 528 w 105"/>
                <a:gd name="T9" fmla="*/ 1012 h 93"/>
                <a:gd name="T10" fmla="*/ 0 w 105"/>
                <a:gd name="T11" fmla="*/ 1012 h 93"/>
                <a:gd name="T12" fmla="*/ 0 w 105"/>
                <a:gd name="T13" fmla="*/ 0 h 93"/>
                <a:gd name="T14" fmla="*/ 1717 w 105"/>
                <a:gd name="T15" fmla="*/ 0 h 93"/>
                <a:gd name="T16" fmla="*/ 1717 w 105"/>
                <a:gd name="T17" fmla="*/ 294 h 93"/>
                <a:gd name="T18" fmla="*/ 928 w 105"/>
                <a:gd name="T19" fmla="*/ 294 h 93"/>
                <a:gd name="T20" fmla="*/ 1637 w 105"/>
                <a:gd name="T21" fmla="*/ 700 h 93"/>
                <a:gd name="T22" fmla="*/ 1958 w 105"/>
                <a:gd name="T23" fmla="*/ 1106 h 93"/>
                <a:gd name="T24" fmla="*/ 1692 w 105"/>
                <a:gd name="T25" fmla="*/ 1450 h 93"/>
                <a:gd name="T26" fmla="*/ 1153 w 105"/>
                <a:gd name="T27" fmla="*/ 1768 h 93"/>
                <a:gd name="T28" fmla="*/ 730 w 105"/>
                <a:gd name="T29" fmla="*/ 1528 h 93"/>
                <a:gd name="T30" fmla="*/ 730 w 105"/>
                <a:gd name="T31" fmla="*/ 1528 h 9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3"/>
                <a:gd name="T50" fmla="*/ 105 w 105"/>
                <a:gd name="T51" fmla="*/ 93 h 9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3">
                  <a:moveTo>
                    <a:pt x="39" y="80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75" y="60"/>
                    <a:pt x="74" y="55"/>
                    <a:pt x="66" y="50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2" y="15"/>
                    <a:pt x="92" y="15"/>
                    <a:pt x="92" y="15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88" y="37"/>
                    <a:pt x="88" y="37"/>
                    <a:pt x="88" y="37"/>
                  </a:cubicBezTo>
                  <a:cubicBezTo>
                    <a:pt x="102" y="45"/>
                    <a:pt x="105" y="53"/>
                    <a:pt x="105" y="58"/>
                  </a:cubicBezTo>
                  <a:cubicBezTo>
                    <a:pt x="104" y="68"/>
                    <a:pt x="94" y="75"/>
                    <a:pt x="91" y="76"/>
                  </a:cubicBezTo>
                  <a:cubicBezTo>
                    <a:pt x="62" y="93"/>
                    <a:pt x="62" y="93"/>
                    <a:pt x="62" y="93"/>
                  </a:cubicBezTo>
                  <a:cubicBezTo>
                    <a:pt x="39" y="80"/>
                    <a:pt x="39" y="80"/>
                    <a:pt x="39" y="80"/>
                  </a:cubicBezTo>
                  <a:cubicBezTo>
                    <a:pt x="39" y="80"/>
                    <a:pt x="39" y="80"/>
                    <a:pt x="39" y="80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4617" name="Freeform 81"/>
            <p:cNvSpPr>
              <a:spLocks noChangeAspect="1"/>
            </p:cNvSpPr>
            <p:nvPr/>
          </p:nvSpPr>
          <p:spPr bwMode="auto">
            <a:xfrm>
              <a:off x="3698" y="1564"/>
              <a:ext cx="265" cy="98"/>
            </a:xfrm>
            <a:custGeom>
              <a:avLst/>
              <a:gdLst>
                <a:gd name="T0" fmla="*/ 2526 w 162"/>
                <a:gd name="T1" fmla="*/ 149 h 60"/>
                <a:gd name="T2" fmla="*/ 3098 w 162"/>
                <a:gd name="T3" fmla="*/ 475 h 60"/>
                <a:gd name="T4" fmla="*/ 2657 w 162"/>
                <a:gd name="T5" fmla="*/ 720 h 60"/>
                <a:gd name="T6" fmla="*/ 2084 w 162"/>
                <a:gd name="T7" fmla="*/ 397 h 60"/>
                <a:gd name="T8" fmla="*/ 1688 w 162"/>
                <a:gd name="T9" fmla="*/ 441 h 60"/>
                <a:gd name="T10" fmla="*/ 959 w 162"/>
                <a:gd name="T11" fmla="*/ 862 h 60"/>
                <a:gd name="T12" fmla="*/ 1755 w 162"/>
                <a:gd name="T13" fmla="*/ 862 h 60"/>
                <a:gd name="T14" fmla="*/ 1755 w 162"/>
                <a:gd name="T15" fmla="*/ 1137 h 60"/>
                <a:gd name="T16" fmla="*/ 0 w 162"/>
                <a:gd name="T17" fmla="*/ 1137 h 60"/>
                <a:gd name="T18" fmla="*/ 0 w 162"/>
                <a:gd name="T19" fmla="*/ 126 h 60"/>
                <a:gd name="T20" fmla="*/ 517 w 162"/>
                <a:gd name="T21" fmla="*/ 126 h 60"/>
                <a:gd name="T22" fmla="*/ 517 w 162"/>
                <a:gd name="T23" fmla="*/ 593 h 60"/>
                <a:gd name="T24" fmla="*/ 1238 w 162"/>
                <a:gd name="T25" fmla="*/ 185 h 60"/>
                <a:gd name="T26" fmla="*/ 1935 w 162"/>
                <a:gd name="T27" fmla="*/ 0 h 60"/>
                <a:gd name="T28" fmla="*/ 2526 w 162"/>
                <a:gd name="T29" fmla="*/ 149 h 60"/>
                <a:gd name="T30" fmla="*/ 2526 w 162"/>
                <a:gd name="T31" fmla="*/ 149 h 6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2"/>
                <a:gd name="T49" fmla="*/ 0 h 60"/>
                <a:gd name="T50" fmla="*/ 162 w 162"/>
                <a:gd name="T51" fmla="*/ 60 h 6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2" h="60">
                  <a:moveTo>
                    <a:pt x="132" y="8"/>
                  </a:moveTo>
                  <a:cubicBezTo>
                    <a:pt x="162" y="25"/>
                    <a:pt x="162" y="25"/>
                    <a:pt x="162" y="25"/>
                  </a:cubicBezTo>
                  <a:cubicBezTo>
                    <a:pt x="139" y="38"/>
                    <a:pt x="139" y="38"/>
                    <a:pt x="139" y="38"/>
                  </a:cubicBezTo>
                  <a:cubicBezTo>
                    <a:pt x="109" y="21"/>
                    <a:pt x="109" y="21"/>
                    <a:pt x="109" y="21"/>
                  </a:cubicBezTo>
                  <a:cubicBezTo>
                    <a:pt x="103" y="17"/>
                    <a:pt x="96" y="18"/>
                    <a:pt x="88" y="23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60"/>
                    <a:pt x="92" y="60"/>
                    <a:pt x="92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9" y="2"/>
                    <a:pt x="92" y="0"/>
                    <a:pt x="101" y="0"/>
                  </a:cubicBezTo>
                  <a:cubicBezTo>
                    <a:pt x="118" y="0"/>
                    <a:pt x="129" y="6"/>
                    <a:pt x="132" y="8"/>
                  </a:cubicBezTo>
                  <a:cubicBezTo>
                    <a:pt x="132" y="8"/>
                    <a:pt x="132" y="8"/>
                    <a:pt x="132" y="8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4618" name="Freeform 82"/>
            <p:cNvSpPr>
              <a:spLocks noChangeAspect="1"/>
            </p:cNvSpPr>
            <p:nvPr/>
          </p:nvSpPr>
          <p:spPr bwMode="auto">
            <a:xfrm>
              <a:off x="3972" y="1514"/>
              <a:ext cx="170" cy="153"/>
            </a:xfrm>
            <a:custGeom>
              <a:avLst/>
              <a:gdLst>
                <a:gd name="T0" fmla="*/ 1983 w 104"/>
                <a:gd name="T1" fmla="*/ 747 h 94"/>
                <a:gd name="T2" fmla="*/ 1983 w 104"/>
                <a:gd name="T3" fmla="*/ 1746 h 94"/>
                <a:gd name="T4" fmla="*/ 245 w 104"/>
                <a:gd name="T5" fmla="*/ 1746 h 94"/>
                <a:gd name="T6" fmla="*/ 235 w 104"/>
                <a:gd name="T7" fmla="*/ 1455 h 94"/>
                <a:gd name="T8" fmla="*/ 1027 w 104"/>
                <a:gd name="T9" fmla="*/ 1455 h 94"/>
                <a:gd name="T10" fmla="*/ 304 w 104"/>
                <a:gd name="T11" fmla="*/ 1038 h 94"/>
                <a:gd name="T12" fmla="*/ 0 w 104"/>
                <a:gd name="T13" fmla="*/ 651 h 94"/>
                <a:gd name="T14" fmla="*/ 245 w 104"/>
                <a:gd name="T15" fmla="*/ 324 h 94"/>
                <a:gd name="T16" fmla="*/ 812 w 104"/>
                <a:gd name="T17" fmla="*/ 0 h 94"/>
                <a:gd name="T18" fmla="*/ 1237 w 104"/>
                <a:gd name="T19" fmla="*/ 238 h 94"/>
                <a:gd name="T20" fmla="*/ 687 w 104"/>
                <a:gd name="T21" fmla="*/ 562 h 94"/>
                <a:gd name="T22" fmla="*/ 750 w 104"/>
                <a:gd name="T23" fmla="*/ 802 h 94"/>
                <a:gd name="T24" fmla="*/ 1473 w 104"/>
                <a:gd name="T25" fmla="*/ 1216 h 94"/>
                <a:gd name="T26" fmla="*/ 1473 w 104"/>
                <a:gd name="T27" fmla="*/ 747 h 94"/>
                <a:gd name="T28" fmla="*/ 1983 w 104"/>
                <a:gd name="T29" fmla="*/ 747 h 94"/>
                <a:gd name="T30" fmla="*/ 1983 w 104"/>
                <a:gd name="T31" fmla="*/ 747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"/>
                <a:gd name="T49" fmla="*/ 0 h 94"/>
                <a:gd name="T50" fmla="*/ 104 w 104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" h="94">
                  <a:moveTo>
                    <a:pt x="104" y="40"/>
                  </a:moveTo>
                  <a:cubicBezTo>
                    <a:pt x="104" y="94"/>
                    <a:pt x="104" y="94"/>
                    <a:pt x="104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2" y="78"/>
                    <a:pt x="12" y="78"/>
                    <a:pt x="12" y="78"/>
                  </a:cubicBezTo>
                  <a:cubicBezTo>
                    <a:pt x="54" y="78"/>
                    <a:pt x="54" y="78"/>
                    <a:pt x="54" y="78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3" y="48"/>
                    <a:pt x="0" y="40"/>
                    <a:pt x="0" y="35"/>
                  </a:cubicBezTo>
                  <a:cubicBezTo>
                    <a:pt x="0" y="25"/>
                    <a:pt x="11" y="18"/>
                    <a:pt x="13" y="1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0" y="34"/>
                    <a:pt x="31" y="38"/>
                    <a:pt x="39" y="43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104" y="40"/>
                    <a:pt x="104" y="40"/>
                    <a:pt x="104" y="40"/>
                  </a:cubicBezTo>
                  <a:cubicBezTo>
                    <a:pt x="104" y="40"/>
                    <a:pt x="104" y="40"/>
                    <a:pt x="104" y="40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4619" name="Freeform 83"/>
            <p:cNvSpPr>
              <a:spLocks noChangeAspect="1"/>
            </p:cNvSpPr>
            <p:nvPr/>
          </p:nvSpPr>
          <p:spPr bwMode="auto">
            <a:xfrm>
              <a:off x="3878" y="1402"/>
              <a:ext cx="264" cy="100"/>
            </a:xfrm>
            <a:custGeom>
              <a:avLst/>
              <a:gdLst>
                <a:gd name="T0" fmla="*/ 562 w 162"/>
                <a:gd name="T1" fmla="*/ 1033 h 61"/>
                <a:gd name="T2" fmla="*/ 562 w 162"/>
                <a:gd name="T3" fmla="*/ 1033 h 61"/>
                <a:gd name="T4" fmla="*/ 0 w 162"/>
                <a:gd name="T5" fmla="*/ 702 h 61"/>
                <a:gd name="T6" fmla="*/ 425 w 162"/>
                <a:gd name="T7" fmla="*/ 449 h 61"/>
                <a:gd name="T8" fmla="*/ 988 w 162"/>
                <a:gd name="T9" fmla="*/ 779 h 61"/>
                <a:gd name="T10" fmla="*/ 1388 w 162"/>
                <a:gd name="T11" fmla="*/ 736 h 61"/>
                <a:gd name="T12" fmla="*/ 2104 w 162"/>
                <a:gd name="T13" fmla="*/ 310 h 61"/>
                <a:gd name="T14" fmla="*/ 1312 w 162"/>
                <a:gd name="T15" fmla="*/ 310 h 61"/>
                <a:gd name="T16" fmla="*/ 1312 w 162"/>
                <a:gd name="T17" fmla="*/ 0 h 61"/>
                <a:gd name="T18" fmla="*/ 3033 w 162"/>
                <a:gd name="T19" fmla="*/ 0 h 61"/>
                <a:gd name="T20" fmla="*/ 3033 w 162"/>
                <a:gd name="T21" fmla="*/ 1054 h 61"/>
                <a:gd name="T22" fmla="*/ 2531 w 162"/>
                <a:gd name="T23" fmla="*/ 1054 h 61"/>
                <a:gd name="T24" fmla="*/ 2531 w 162"/>
                <a:gd name="T25" fmla="*/ 572 h 61"/>
                <a:gd name="T26" fmla="*/ 1814 w 162"/>
                <a:gd name="T27" fmla="*/ 995 h 61"/>
                <a:gd name="T28" fmla="*/ 1134 w 162"/>
                <a:gd name="T29" fmla="*/ 1185 h 61"/>
                <a:gd name="T30" fmla="*/ 562 w 162"/>
                <a:gd name="T31" fmla="*/ 1033 h 61"/>
                <a:gd name="T32" fmla="*/ 562 w 162"/>
                <a:gd name="T33" fmla="*/ 1033 h 6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2"/>
                <a:gd name="T52" fmla="*/ 0 h 61"/>
                <a:gd name="T53" fmla="*/ 162 w 162"/>
                <a:gd name="T54" fmla="*/ 61 h 6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2" h="61">
                  <a:moveTo>
                    <a:pt x="30" y="53"/>
                  </a:moveTo>
                  <a:cubicBezTo>
                    <a:pt x="30" y="53"/>
                    <a:pt x="30" y="53"/>
                    <a:pt x="30" y="53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53" y="40"/>
                    <a:pt x="53" y="40"/>
                    <a:pt x="53" y="40"/>
                  </a:cubicBezTo>
                  <a:cubicBezTo>
                    <a:pt x="59" y="43"/>
                    <a:pt x="66" y="43"/>
                    <a:pt x="74" y="38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54"/>
                    <a:pt x="162" y="54"/>
                    <a:pt x="162" y="54"/>
                  </a:cubicBezTo>
                  <a:cubicBezTo>
                    <a:pt x="135" y="54"/>
                    <a:pt x="135" y="54"/>
                    <a:pt x="135" y="54"/>
                  </a:cubicBezTo>
                  <a:cubicBezTo>
                    <a:pt x="135" y="29"/>
                    <a:pt x="135" y="29"/>
                    <a:pt x="135" y="2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83" y="59"/>
                    <a:pt x="70" y="61"/>
                    <a:pt x="61" y="61"/>
                  </a:cubicBezTo>
                  <a:cubicBezTo>
                    <a:pt x="44" y="60"/>
                    <a:pt x="33" y="55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4620" name="Freeform 84"/>
            <p:cNvSpPr>
              <a:spLocks noChangeAspect="1"/>
            </p:cNvSpPr>
            <p:nvPr/>
          </p:nvSpPr>
          <p:spPr bwMode="auto">
            <a:xfrm>
              <a:off x="3696" y="1399"/>
              <a:ext cx="172" cy="154"/>
            </a:xfrm>
            <a:custGeom>
              <a:avLst/>
              <a:gdLst>
                <a:gd name="T0" fmla="*/ 778 w 105"/>
                <a:gd name="T1" fmla="*/ 1569 h 94"/>
                <a:gd name="T2" fmla="*/ 1330 w 105"/>
                <a:gd name="T3" fmla="*/ 1219 h 94"/>
                <a:gd name="T4" fmla="*/ 1274 w 105"/>
                <a:gd name="T5" fmla="*/ 993 h 94"/>
                <a:gd name="T6" fmla="*/ 539 w 105"/>
                <a:gd name="T7" fmla="*/ 567 h 94"/>
                <a:gd name="T8" fmla="*/ 539 w 105"/>
                <a:gd name="T9" fmla="*/ 1027 h 94"/>
                <a:gd name="T10" fmla="*/ 21 w 105"/>
                <a:gd name="T11" fmla="*/ 1027 h 94"/>
                <a:gd name="T12" fmla="*/ 0 w 105"/>
                <a:gd name="T13" fmla="*/ 0 h 94"/>
                <a:gd name="T14" fmla="*/ 1779 w 105"/>
                <a:gd name="T15" fmla="*/ 0 h 94"/>
                <a:gd name="T16" fmla="*/ 1792 w 105"/>
                <a:gd name="T17" fmla="*/ 308 h 94"/>
                <a:gd name="T18" fmla="*/ 993 w 105"/>
                <a:gd name="T19" fmla="*/ 308 h 94"/>
                <a:gd name="T20" fmla="*/ 1723 w 105"/>
                <a:gd name="T21" fmla="*/ 736 h 94"/>
                <a:gd name="T22" fmla="*/ 2031 w 105"/>
                <a:gd name="T23" fmla="*/ 1144 h 94"/>
                <a:gd name="T24" fmla="*/ 1779 w 105"/>
                <a:gd name="T25" fmla="*/ 1481 h 94"/>
                <a:gd name="T26" fmla="*/ 1206 w 105"/>
                <a:gd name="T27" fmla="*/ 1817 h 94"/>
                <a:gd name="T28" fmla="*/ 778 w 105"/>
                <a:gd name="T29" fmla="*/ 1569 h 94"/>
                <a:gd name="T30" fmla="*/ 778 w 105"/>
                <a:gd name="T31" fmla="*/ 1569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4"/>
                <a:gd name="T50" fmla="*/ 105 w 105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4">
                  <a:moveTo>
                    <a:pt x="40" y="81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75" y="60"/>
                    <a:pt x="74" y="56"/>
                    <a:pt x="66" y="51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3" y="16"/>
                    <a:pt x="93" y="16"/>
                    <a:pt x="93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89" y="38"/>
                    <a:pt x="89" y="38"/>
                    <a:pt x="89" y="38"/>
                  </a:cubicBezTo>
                  <a:cubicBezTo>
                    <a:pt x="102" y="46"/>
                    <a:pt x="105" y="54"/>
                    <a:pt x="105" y="59"/>
                  </a:cubicBezTo>
                  <a:cubicBezTo>
                    <a:pt x="105" y="69"/>
                    <a:pt x="94" y="75"/>
                    <a:pt x="92" y="77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40" y="81"/>
                    <a:pt x="40" y="81"/>
                    <a:pt x="40" y="81"/>
                  </a:cubicBezTo>
                  <a:cubicBezTo>
                    <a:pt x="40" y="81"/>
                    <a:pt x="40" y="81"/>
                    <a:pt x="40" y="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4621" name="Freeform 85"/>
            <p:cNvSpPr>
              <a:spLocks noChangeAspect="1"/>
            </p:cNvSpPr>
            <p:nvPr/>
          </p:nvSpPr>
          <p:spPr bwMode="auto">
            <a:xfrm>
              <a:off x="3692" y="1558"/>
              <a:ext cx="264" cy="99"/>
            </a:xfrm>
            <a:custGeom>
              <a:avLst/>
              <a:gdLst>
                <a:gd name="T0" fmla="*/ 2467 w 162"/>
                <a:gd name="T1" fmla="*/ 144 h 61"/>
                <a:gd name="T2" fmla="*/ 3033 w 162"/>
                <a:gd name="T3" fmla="*/ 466 h 61"/>
                <a:gd name="T4" fmla="*/ 2624 w 162"/>
                <a:gd name="T5" fmla="*/ 701 h 61"/>
                <a:gd name="T6" fmla="*/ 2061 w 162"/>
                <a:gd name="T7" fmla="*/ 380 h 61"/>
                <a:gd name="T8" fmla="*/ 1644 w 162"/>
                <a:gd name="T9" fmla="*/ 414 h 61"/>
                <a:gd name="T10" fmla="*/ 929 w 162"/>
                <a:gd name="T11" fmla="*/ 821 h 61"/>
                <a:gd name="T12" fmla="*/ 1724 w 162"/>
                <a:gd name="T13" fmla="*/ 821 h 61"/>
                <a:gd name="T14" fmla="*/ 1724 w 162"/>
                <a:gd name="T15" fmla="*/ 1117 h 61"/>
                <a:gd name="T16" fmla="*/ 0 w 162"/>
                <a:gd name="T17" fmla="*/ 1117 h 61"/>
                <a:gd name="T18" fmla="*/ 0 w 162"/>
                <a:gd name="T19" fmla="*/ 123 h 61"/>
                <a:gd name="T20" fmla="*/ 507 w 162"/>
                <a:gd name="T21" fmla="*/ 123 h 61"/>
                <a:gd name="T22" fmla="*/ 528 w 162"/>
                <a:gd name="T23" fmla="*/ 583 h 61"/>
                <a:gd name="T24" fmla="*/ 1222 w 162"/>
                <a:gd name="T25" fmla="*/ 179 h 61"/>
                <a:gd name="T26" fmla="*/ 1897 w 162"/>
                <a:gd name="T27" fmla="*/ 0 h 61"/>
                <a:gd name="T28" fmla="*/ 2467 w 162"/>
                <a:gd name="T29" fmla="*/ 144 h 61"/>
                <a:gd name="T30" fmla="*/ 2467 w 162"/>
                <a:gd name="T31" fmla="*/ 144 h 6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2"/>
                <a:gd name="T49" fmla="*/ 0 h 61"/>
                <a:gd name="T50" fmla="*/ 162 w 162"/>
                <a:gd name="T51" fmla="*/ 61 h 6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2" h="61">
                  <a:moveTo>
                    <a:pt x="132" y="8"/>
                  </a:moveTo>
                  <a:cubicBezTo>
                    <a:pt x="162" y="25"/>
                    <a:pt x="162" y="25"/>
                    <a:pt x="162" y="25"/>
                  </a:cubicBezTo>
                  <a:cubicBezTo>
                    <a:pt x="140" y="38"/>
                    <a:pt x="140" y="38"/>
                    <a:pt x="140" y="38"/>
                  </a:cubicBezTo>
                  <a:cubicBezTo>
                    <a:pt x="110" y="21"/>
                    <a:pt x="110" y="21"/>
                    <a:pt x="110" y="21"/>
                  </a:cubicBezTo>
                  <a:cubicBezTo>
                    <a:pt x="104" y="18"/>
                    <a:pt x="96" y="18"/>
                    <a:pt x="88" y="23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61"/>
                    <a:pt x="92" y="61"/>
                    <a:pt x="92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9" y="2"/>
                    <a:pt x="93" y="0"/>
                    <a:pt x="101" y="0"/>
                  </a:cubicBezTo>
                  <a:cubicBezTo>
                    <a:pt x="118" y="1"/>
                    <a:pt x="130" y="7"/>
                    <a:pt x="132" y="8"/>
                  </a:cubicBezTo>
                  <a:cubicBezTo>
                    <a:pt x="132" y="8"/>
                    <a:pt x="132" y="8"/>
                    <a:pt x="132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4622" name="Freeform 86"/>
            <p:cNvSpPr>
              <a:spLocks noChangeAspect="1"/>
            </p:cNvSpPr>
            <p:nvPr/>
          </p:nvSpPr>
          <p:spPr bwMode="auto">
            <a:xfrm>
              <a:off x="3966" y="1507"/>
              <a:ext cx="171" cy="154"/>
            </a:xfrm>
            <a:custGeom>
              <a:avLst/>
              <a:gdLst>
                <a:gd name="T0" fmla="*/ 1958 w 105"/>
                <a:gd name="T1" fmla="*/ 791 h 94"/>
                <a:gd name="T2" fmla="*/ 1958 w 105"/>
                <a:gd name="T3" fmla="*/ 1817 h 94"/>
                <a:gd name="T4" fmla="*/ 239 w 105"/>
                <a:gd name="T5" fmla="*/ 1817 h 94"/>
                <a:gd name="T6" fmla="*/ 239 w 105"/>
                <a:gd name="T7" fmla="*/ 1514 h 94"/>
                <a:gd name="T8" fmla="*/ 1033 w 105"/>
                <a:gd name="T9" fmla="*/ 1514 h 94"/>
                <a:gd name="T10" fmla="*/ 324 w 105"/>
                <a:gd name="T11" fmla="*/ 1088 h 94"/>
                <a:gd name="T12" fmla="*/ 0 w 105"/>
                <a:gd name="T13" fmla="*/ 668 h 94"/>
                <a:gd name="T14" fmla="*/ 261 w 105"/>
                <a:gd name="T15" fmla="*/ 331 h 94"/>
                <a:gd name="T16" fmla="*/ 803 w 105"/>
                <a:gd name="T17" fmla="*/ 0 h 94"/>
                <a:gd name="T18" fmla="*/ 1223 w 105"/>
                <a:gd name="T19" fmla="*/ 247 h 94"/>
                <a:gd name="T20" fmla="*/ 674 w 105"/>
                <a:gd name="T21" fmla="*/ 606 h 94"/>
                <a:gd name="T22" fmla="*/ 730 w 105"/>
                <a:gd name="T23" fmla="*/ 827 h 94"/>
                <a:gd name="T24" fmla="*/ 1435 w 105"/>
                <a:gd name="T25" fmla="*/ 1253 h 94"/>
                <a:gd name="T26" fmla="*/ 1435 w 105"/>
                <a:gd name="T27" fmla="*/ 791 h 94"/>
                <a:gd name="T28" fmla="*/ 1958 w 105"/>
                <a:gd name="T29" fmla="*/ 791 h 94"/>
                <a:gd name="T30" fmla="*/ 1958 w 105"/>
                <a:gd name="T31" fmla="*/ 791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4"/>
                <a:gd name="T50" fmla="*/ 105 w 105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4">
                  <a:moveTo>
                    <a:pt x="105" y="41"/>
                  </a:moveTo>
                  <a:cubicBezTo>
                    <a:pt x="105" y="94"/>
                    <a:pt x="105" y="94"/>
                    <a:pt x="105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55" y="78"/>
                    <a:pt x="55" y="78"/>
                    <a:pt x="55" y="78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3" y="48"/>
                    <a:pt x="0" y="40"/>
                    <a:pt x="0" y="35"/>
                  </a:cubicBezTo>
                  <a:cubicBezTo>
                    <a:pt x="1" y="25"/>
                    <a:pt x="11" y="19"/>
                    <a:pt x="14" y="1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6" y="13"/>
                    <a:pt x="66" y="13"/>
                    <a:pt x="66" y="13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0" y="34"/>
                    <a:pt x="31" y="38"/>
                    <a:pt x="39" y="43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41"/>
                    <a:pt x="77" y="41"/>
                    <a:pt x="77" y="41"/>
                  </a:cubicBezTo>
                  <a:cubicBezTo>
                    <a:pt x="105" y="41"/>
                    <a:pt x="105" y="41"/>
                    <a:pt x="105" y="41"/>
                  </a:cubicBezTo>
                  <a:cubicBezTo>
                    <a:pt x="105" y="41"/>
                    <a:pt x="105" y="41"/>
                    <a:pt x="105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827088" y="1844675"/>
            <a:ext cx="7561262" cy="283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3538" indent="-3635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  <a:buClr>
                <a:schemeClr val="tx1"/>
              </a:buClr>
              <a:buFont typeface="Wingdings" panose="05000000000000000000" pitchFamily="2" charset="2"/>
              <a:buChar char="n"/>
            </a:pPr>
            <a:r>
              <a:rPr lang="zh-CN" altLang="en-US" sz="2400" b="1">
                <a:ea typeface="华文细黑" panose="02010600040101010101" pitchFamily="2" charset="-122"/>
              </a:rPr>
              <a:t>不同于</a:t>
            </a:r>
            <a:r>
              <a:rPr lang="en-US" altLang="zh-CN" sz="2400" b="1">
                <a:ea typeface="华文细黑" panose="02010600040101010101" pitchFamily="2" charset="-122"/>
              </a:rPr>
              <a:t>TCP/IP</a:t>
            </a:r>
            <a:r>
              <a:rPr lang="zh-CN" altLang="en-US" sz="2400" b="1">
                <a:ea typeface="华文细黑" panose="02010600040101010101" pitchFamily="2" charset="-122"/>
              </a:rPr>
              <a:t>，</a:t>
            </a:r>
            <a:r>
              <a:rPr lang="en-US" altLang="zh-CN" sz="2400" b="1">
                <a:ea typeface="华文细黑" panose="02010600040101010101" pitchFamily="2" charset="-122"/>
              </a:rPr>
              <a:t>IS-IS</a:t>
            </a:r>
            <a:r>
              <a:rPr lang="zh-CN" altLang="en-US" sz="2400" b="1">
                <a:ea typeface="华文细黑" panose="02010600040101010101" pitchFamily="2" charset="-122"/>
              </a:rPr>
              <a:t>是</a:t>
            </a:r>
            <a:r>
              <a:rPr lang="en-US" altLang="zh-CN" sz="2400" b="1">
                <a:ea typeface="华文细黑" panose="02010600040101010101" pitchFamily="2" charset="-122"/>
              </a:rPr>
              <a:t>ISO</a:t>
            </a:r>
            <a:r>
              <a:rPr lang="zh-CN" altLang="en-US" sz="2400" b="1">
                <a:ea typeface="华文细黑" panose="02010600040101010101" pitchFamily="2" charset="-122"/>
              </a:rPr>
              <a:t>定义的路由协议，工作在</a:t>
            </a:r>
            <a:r>
              <a:rPr lang="en-US" altLang="zh-CN" sz="2400" b="1">
                <a:ea typeface="华文细黑" panose="02010600040101010101" pitchFamily="2" charset="-122"/>
              </a:rPr>
              <a:t>OSI</a:t>
            </a:r>
            <a:r>
              <a:rPr lang="zh-CN" altLang="en-US" sz="2400" b="1">
                <a:ea typeface="华文细黑" panose="02010600040101010101" pitchFamily="2" charset="-122"/>
              </a:rPr>
              <a:t>网络中，所以其采用</a:t>
            </a:r>
            <a:r>
              <a:rPr lang="en-US" altLang="zh-CN" sz="2400" b="1">
                <a:ea typeface="华文细黑" panose="02010600040101010101" pitchFamily="2" charset="-122"/>
              </a:rPr>
              <a:t>OSI</a:t>
            </a:r>
            <a:r>
              <a:rPr lang="zh-CN" altLang="en-US" sz="2400" b="1">
                <a:ea typeface="华文细黑" panose="02010600040101010101" pitchFamily="2" charset="-122"/>
              </a:rPr>
              <a:t>地址结构。另外，作为一种动态路由协议，</a:t>
            </a:r>
            <a:r>
              <a:rPr lang="en-US" altLang="zh-CN" sz="2400" b="1">
                <a:ea typeface="华文细黑" panose="02010600040101010101" pitchFamily="2" charset="-122"/>
              </a:rPr>
              <a:t>IS-IS</a:t>
            </a:r>
            <a:r>
              <a:rPr lang="zh-CN" altLang="en-US" sz="2400" b="1">
                <a:ea typeface="华文细黑" panose="02010600040101010101" pitchFamily="2" charset="-122"/>
              </a:rPr>
              <a:t>也有路由发现、计算、维护等过程。本章对</a:t>
            </a:r>
            <a:r>
              <a:rPr lang="en-US" altLang="zh-CN" sz="2400" b="1">
                <a:ea typeface="华文细黑" panose="02010600040101010101" pitchFamily="2" charset="-122"/>
              </a:rPr>
              <a:t>IS-IS</a:t>
            </a:r>
            <a:r>
              <a:rPr lang="zh-CN" altLang="en-US" sz="2400" b="1">
                <a:ea typeface="华文细黑" panose="02010600040101010101" pitchFamily="2" charset="-122"/>
              </a:rPr>
              <a:t>协议的</a:t>
            </a:r>
            <a:r>
              <a:rPr lang="en-US" altLang="zh-CN" sz="2400" b="1">
                <a:ea typeface="华文细黑" panose="02010600040101010101" pitchFamily="2" charset="-122"/>
              </a:rPr>
              <a:t>OSI</a:t>
            </a:r>
            <a:r>
              <a:rPr lang="zh-CN" altLang="en-US" sz="2400" b="1">
                <a:ea typeface="华文细黑" panose="02010600040101010101" pitchFamily="2" charset="-122"/>
              </a:rPr>
              <a:t>地址、路由发现与计算过程、</a:t>
            </a:r>
            <a:r>
              <a:rPr lang="en-US" altLang="zh-CN" sz="2400" b="1">
                <a:ea typeface="华文细黑" panose="02010600040101010101" pitchFamily="2" charset="-122"/>
              </a:rPr>
              <a:t>LSDB</a:t>
            </a:r>
            <a:r>
              <a:rPr lang="zh-CN" altLang="en-US" sz="2400" b="1">
                <a:ea typeface="华文细黑" panose="02010600040101010101" pitchFamily="2" charset="-122"/>
              </a:rPr>
              <a:t>数据库的维护等进行了介绍。</a:t>
            </a: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533400" y="969963"/>
            <a:ext cx="2057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solidFill>
                  <a:srgbClr val="CC0000"/>
                </a:solidFill>
                <a:ea typeface="华文细黑" panose="02010600040101010101" pitchFamily="2" charset="-122"/>
              </a:rPr>
              <a:t>引入</a:t>
            </a:r>
          </a:p>
        </p:txBody>
      </p:sp>
      <p:grpSp>
        <p:nvGrpSpPr>
          <p:cNvPr id="7172" name="Group 4"/>
          <p:cNvGrpSpPr>
            <a:grpSpLocks/>
          </p:cNvGrpSpPr>
          <p:nvPr/>
        </p:nvGrpSpPr>
        <p:grpSpPr bwMode="auto">
          <a:xfrm>
            <a:off x="611188" y="1773238"/>
            <a:ext cx="8064500" cy="3733800"/>
            <a:chOff x="480" y="1008"/>
            <a:chExt cx="4368" cy="2544"/>
          </a:xfrm>
        </p:grpSpPr>
        <p:sp>
          <p:nvSpPr>
            <p:cNvPr id="7173" name="AutoShape 5"/>
            <p:cNvSpPr>
              <a:spLocks noChangeArrowheads="1"/>
            </p:cNvSpPr>
            <p:nvPr/>
          </p:nvSpPr>
          <p:spPr bwMode="auto">
            <a:xfrm>
              <a:off x="485" y="1008"/>
              <a:ext cx="4363" cy="2544"/>
            </a:xfrm>
            <a:prstGeom prst="foldedCorner">
              <a:avLst>
                <a:gd name="adj" fmla="val 0"/>
              </a:avLst>
            </a:prstGeom>
            <a:noFill/>
            <a:ln w="28575">
              <a:solidFill>
                <a:srgbClr val="4C61A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7174" name="Rectangle 6"/>
            <p:cNvSpPr>
              <a:spLocks noChangeArrowheads="1"/>
            </p:cNvSpPr>
            <p:nvPr/>
          </p:nvSpPr>
          <p:spPr bwMode="auto">
            <a:xfrm>
              <a:off x="480" y="1008"/>
              <a:ext cx="104" cy="2544"/>
            </a:xfrm>
            <a:prstGeom prst="rect">
              <a:avLst/>
            </a:prstGeom>
            <a:solidFill>
              <a:srgbClr val="4C61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7175" name="Rectangle 7"/>
            <p:cNvSpPr>
              <a:spLocks noChangeArrowheads="1"/>
            </p:cNvSpPr>
            <p:nvPr/>
          </p:nvSpPr>
          <p:spPr bwMode="auto">
            <a:xfrm>
              <a:off x="4744" y="1008"/>
              <a:ext cx="104" cy="2544"/>
            </a:xfrm>
            <a:prstGeom prst="rect">
              <a:avLst/>
            </a:prstGeom>
            <a:solidFill>
              <a:srgbClr val="4C61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sz="3600" smtClean="0"/>
              <a:t>两种网络上邻居建立过程比较</a:t>
            </a:r>
          </a:p>
        </p:txBody>
      </p:sp>
      <p:graphicFrame>
        <p:nvGraphicFramePr>
          <p:cNvPr id="206893" name="Group 45"/>
          <p:cNvGraphicFramePr>
            <a:graphicFrameLocks noGrp="1"/>
          </p:cNvGraphicFramePr>
          <p:nvPr/>
        </p:nvGraphicFramePr>
        <p:xfrm>
          <a:off x="1042988" y="1484313"/>
          <a:ext cx="6913562" cy="3800475"/>
        </p:xfrm>
        <a:graphic>
          <a:graphicData uri="http://schemas.openxmlformats.org/drawingml/2006/table">
            <a:tbl>
              <a:tblPr/>
              <a:tblGrid>
                <a:gridCol w="1873250"/>
                <a:gridCol w="2303462"/>
                <a:gridCol w="2736850"/>
              </a:tblGrid>
              <a:tr h="631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zh-CN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华文细黑" pitchFamily="2" charset="-122"/>
                      </a:endParaRPr>
                    </a:p>
                  </a:txBody>
                  <a:tcPr marL="90000" marR="90000" marT="46800" marB="46800" anchor="ctr" anchorCtr="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点到点网络</a:t>
                      </a:r>
                    </a:p>
                  </a:txBody>
                  <a:tcPr marL="90000" marR="90000" marT="46800" marB="46800" anchor="ctr" anchorCtr="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广播网络</a:t>
                      </a:r>
                    </a:p>
                  </a:txBody>
                  <a:tcPr marL="90000" marR="90000" marT="46800" marB="46800" anchor="ctr" anchorCtr="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747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Hello</a:t>
                      </a: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报文</a:t>
                      </a:r>
                    </a:p>
                  </a:txBody>
                  <a:tcPr marL="90000" marR="90000" marT="46800" marB="46800" anchor="ctr" anchorCtr="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P2P IIH</a:t>
                      </a:r>
                    </a:p>
                  </a:txBody>
                  <a:tcPr marL="90000" marR="90000" marT="46800" marB="46800" anchor="ctr" anchorCtr="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Level-1/Level-2 LAN IIH</a:t>
                      </a:r>
                    </a:p>
                  </a:txBody>
                  <a:tcPr marL="90000" marR="90000" marT="46800" marB="46800" anchor="ctr" anchorCtr="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585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Hello</a:t>
                      </a: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报文形式</a:t>
                      </a:r>
                    </a:p>
                  </a:txBody>
                  <a:tcPr marL="90000" marR="90000" marT="46800" marB="46800" anchor="ctr" anchorCtr="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单播 </a:t>
                      </a:r>
                    </a:p>
                  </a:txBody>
                  <a:tcPr marL="90000" marR="90000" marT="46800" marB="46800" anchor="ctr" anchorCtr="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组播</a:t>
                      </a:r>
                    </a:p>
                  </a:txBody>
                  <a:tcPr marL="90000" marR="90000" marT="46800" marB="46800" anchor="ctr" anchorCtr="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612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Hello Timer</a:t>
                      </a:r>
                    </a:p>
                  </a:txBody>
                  <a:tcPr marL="90000" marR="90000" marT="46800" marB="46800" anchor="ctr" anchorCtr="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10S</a:t>
                      </a:r>
                    </a:p>
                  </a:txBody>
                  <a:tcPr marL="90000" marR="90000" marT="46800" marB="46800" anchor="ctr" anchorCtr="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10S</a:t>
                      </a: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，</a:t>
                      </a: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DIS</a:t>
                      </a: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是</a:t>
                      </a: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3.3S</a:t>
                      </a:r>
                    </a:p>
                  </a:txBody>
                  <a:tcPr marL="90000" marR="90000" marT="46800" marB="46800" anchor="ctr" anchorCtr="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611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有无</a:t>
                      </a: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DIS</a:t>
                      </a:r>
                    </a:p>
                  </a:txBody>
                  <a:tcPr marL="90000" marR="90000" marT="46800" marB="46800" anchor="ctr" anchorCtr="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 </a:t>
                      </a: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无 </a:t>
                      </a:r>
                    </a:p>
                  </a:txBody>
                  <a:tcPr marL="90000" marR="90000" marT="46800" marB="46800" anchor="ctr" anchorCtr="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有</a:t>
                      </a:r>
                    </a:p>
                  </a:txBody>
                  <a:tcPr marL="90000" marR="90000" marT="46800" marB="46800" anchor="ctr" anchorCtr="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611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邻接关系数量</a:t>
                      </a:r>
                    </a:p>
                  </a:txBody>
                  <a:tcPr marL="90000" marR="90000" marT="46800" marB="46800" anchor="ctr" anchorCtr="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 1</a:t>
                      </a: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个 </a:t>
                      </a:r>
                    </a:p>
                  </a:txBody>
                  <a:tcPr marL="90000" marR="90000" marT="46800" marB="46800" anchor="ctr" anchorCtr="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多个</a:t>
                      </a:r>
                    </a:p>
                  </a:txBody>
                  <a:tcPr marL="90000" marR="90000" marT="46800" marB="46800" anchor="ctr" anchorCtr="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5"/>
          <p:cNvSpPr txBox="1">
            <a:spLocks noChangeArrowheads="1"/>
          </p:cNvSpPr>
          <p:nvPr/>
        </p:nvSpPr>
        <p:spPr bwMode="auto">
          <a:xfrm>
            <a:off x="609600" y="1524000"/>
            <a:ext cx="5762625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3538" indent="-3635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Clr>
                <a:srgbClr val="000000"/>
              </a:buClr>
              <a:buFont typeface="Wingdings" panose="05000000000000000000" pitchFamily="2" charset="2"/>
              <a:buChar char="n"/>
            </a:pPr>
            <a:r>
              <a:rPr lang="en-US" altLang="zh-CN" sz="2800" b="1">
                <a:solidFill>
                  <a:srgbClr val="000000"/>
                </a:solidFill>
                <a:ea typeface="华文细黑" panose="02010600040101010101" pitchFamily="2" charset="-122"/>
              </a:rPr>
              <a:t>OSI</a:t>
            </a:r>
            <a:r>
              <a:rPr lang="zh-CN" altLang="en-US" sz="2800" b="1">
                <a:solidFill>
                  <a:srgbClr val="000000"/>
                </a:solidFill>
                <a:ea typeface="华文细黑" panose="02010600040101010101" pitchFamily="2" charset="-122"/>
              </a:rPr>
              <a:t>地址</a:t>
            </a:r>
            <a:endParaRPr lang="en-US" altLang="zh-CN" sz="2800" b="1">
              <a:solidFill>
                <a:srgbClr val="000000"/>
              </a:solidFill>
              <a:ea typeface="华文细黑" panose="02010600040101010101" pitchFamily="2" charset="-122"/>
            </a:endParaRPr>
          </a:p>
          <a:p>
            <a:pPr eaLnBrk="1" hangingPunct="1">
              <a:lnSpc>
                <a:spcPct val="150000"/>
              </a:lnSpc>
              <a:buClr>
                <a:srgbClr val="000000"/>
              </a:buClr>
              <a:buFont typeface="Wingdings" panose="05000000000000000000" pitchFamily="2" charset="2"/>
              <a:buChar char="n"/>
            </a:pPr>
            <a:r>
              <a:rPr lang="en-US" altLang="zh-CN" sz="2800" b="1">
                <a:solidFill>
                  <a:srgbClr val="000000"/>
                </a:solidFill>
                <a:ea typeface="华文细黑" panose="02010600040101010101" pitchFamily="2" charset="-122"/>
              </a:rPr>
              <a:t>IS-IS</a:t>
            </a:r>
            <a:r>
              <a:rPr lang="zh-CN" altLang="en-US" sz="2800" b="1">
                <a:solidFill>
                  <a:srgbClr val="000000"/>
                </a:solidFill>
                <a:ea typeface="华文细黑" panose="02010600040101010101" pitchFamily="2" charset="-122"/>
              </a:rPr>
              <a:t>协议报文</a:t>
            </a:r>
            <a:endParaRPr lang="en-US" altLang="zh-CN" sz="2800" b="1">
              <a:solidFill>
                <a:srgbClr val="000000"/>
              </a:solidFill>
              <a:ea typeface="华文细黑" panose="02010600040101010101" pitchFamily="2" charset="-122"/>
            </a:endParaRPr>
          </a:p>
          <a:p>
            <a:pPr eaLnBrk="1" hangingPunct="1">
              <a:lnSpc>
                <a:spcPct val="150000"/>
              </a:lnSpc>
              <a:buClr>
                <a:srgbClr val="000000"/>
              </a:buClr>
              <a:buFont typeface="Wingdings" panose="05000000000000000000" pitchFamily="2" charset="2"/>
              <a:buChar char="n"/>
            </a:pPr>
            <a:r>
              <a:rPr lang="en-US" altLang="zh-CN" sz="2800" b="1">
                <a:solidFill>
                  <a:srgbClr val="000000"/>
                </a:solidFill>
                <a:ea typeface="华文细黑" panose="02010600040101010101" pitchFamily="2" charset="-122"/>
              </a:rPr>
              <a:t>IS-IS</a:t>
            </a:r>
            <a:r>
              <a:rPr lang="zh-CN" altLang="en-US" sz="2800" b="1">
                <a:solidFill>
                  <a:srgbClr val="000000"/>
                </a:solidFill>
                <a:ea typeface="华文细黑" panose="02010600040101010101" pitchFamily="2" charset="-122"/>
              </a:rPr>
              <a:t>网络类型</a:t>
            </a:r>
            <a:endParaRPr lang="en-US" altLang="zh-CN" sz="2800" b="1">
              <a:solidFill>
                <a:srgbClr val="000000"/>
              </a:solidFill>
              <a:ea typeface="华文细黑" panose="02010600040101010101" pitchFamily="2" charset="-122"/>
            </a:endParaRPr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Font typeface="Wingdings" panose="05000000000000000000" pitchFamily="2" charset="2"/>
              <a:buChar char="n"/>
            </a:pPr>
            <a:r>
              <a:rPr lang="en-US" altLang="zh-CN" sz="2800" b="1">
                <a:solidFill>
                  <a:srgbClr val="CC0000"/>
                </a:solidFill>
                <a:ea typeface="华文细黑" panose="02010600040101010101" pitchFamily="2" charset="-122"/>
              </a:rPr>
              <a:t>LSDB</a:t>
            </a:r>
            <a:r>
              <a:rPr lang="zh-CN" altLang="en-US" sz="2800" b="1">
                <a:solidFill>
                  <a:srgbClr val="CC0000"/>
                </a:solidFill>
                <a:ea typeface="华文细黑" panose="02010600040101010101" pitchFamily="2" charset="-122"/>
              </a:rPr>
              <a:t>的同步</a:t>
            </a:r>
            <a:endParaRPr lang="en-US" altLang="zh-CN" sz="2800" b="1">
              <a:solidFill>
                <a:srgbClr val="CC0000"/>
              </a:solidFill>
              <a:ea typeface="华文细黑" panose="02010600040101010101" pitchFamily="2" charset="-122"/>
            </a:endParaRPr>
          </a:p>
          <a:p>
            <a:pPr eaLnBrk="1" hangingPunct="1">
              <a:lnSpc>
                <a:spcPct val="150000"/>
              </a:lnSpc>
              <a:buClr>
                <a:srgbClr val="000000"/>
              </a:buClr>
              <a:buFont typeface="Wingdings" panose="05000000000000000000" pitchFamily="2" charset="2"/>
              <a:buChar char="n"/>
            </a:pPr>
            <a:r>
              <a:rPr lang="zh-CN" altLang="en-US" sz="2800" b="1">
                <a:solidFill>
                  <a:srgbClr val="000000"/>
                </a:solidFill>
                <a:ea typeface="华文细黑" panose="02010600040101010101" pitchFamily="2" charset="-122"/>
              </a:rPr>
              <a:t>拓扑计算与</a:t>
            </a:r>
            <a:r>
              <a:rPr lang="en-US" altLang="zh-CN" sz="2800" b="1">
                <a:solidFill>
                  <a:srgbClr val="000000"/>
                </a:solidFill>
                <a:ea typeface="华文细黑" panose="02010600040101010101" pitchFamily="2" charset="-122"/>
              </a:rPr>
              <a:t>IP</a:t>
            </a:r>
            <a:r>
              <a:rPr lang="zh-CN" altLang="en-US" sz="2800" b="1">
                <a:solidFill>
                  <a:srgbClr val="000000"/>
                </a:solidFill>
                <a:ea typeface="华文细黑" panose="02010600040101010101" pitchFamily="2" charset="-122"/>
              </a:rPr>
              <a:t>路由的生成</a:t>
            </a:r>
          </a:p>
        </p:txBody>
      </p:sp>
      <p:sp>
        <p:nvSpPr>
          <p:cNvPr id="26627" name="Text Box 7"/>
          <p:cNvSpPr txBox="1">
            <a:spLocks noChangeArrowheads="1"/>
          </p:cNvSpPr>
          <p:nvPr/>
        </p:nvSpPr>
        <p:spPr bwMode="auto">
          <a:xfrm>
            <a:off x="533400" y="914400"/>
            <a:ext cx="2057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solidFill>
                  <a:srgbClr val="CC0000"/>
                </a:solidFill>
                <a:ea typeface="华文细黑" panose="02010600040101010101" pitchFamily="2" charset="-122"/>
              </a:rPr>
              <a:t>目录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/>
              <a:t>LSDB</a:t>
            </a:r>
            <a:r>
              <a:rPr lang="zh-CN" altLang="en-US" smtClean="0"/>
              <a:t>的同步－</a:t>
            </a:r>
            <a:r>
              <a:rPr lang="en-US" altLang="zh-CN" smtClean="0"/>
              <a:t>LSP</a:t>
            </a:r>
            <a:r>
              <a:rPr lang="zh-CN" altLang="en-US" smtClean="0"/>
              <a:t>与</a:t>
            </a:r>
            <a:r>
              <a:rPr lang="en-US" altLang="zh-CN" smtClean="0"/>
              <a:t>SNP</a:t>
            </a:r>
            <a:r>
              <a:rPr lang="zh-CN" altLang="en-US" smtClean="0"/>
              <a:t>报文</a:t>
            </a:r>
          </a:p>
        </p:txBody>
      </p:sp>
      <p:sp>
        <p:nvSpPr>
          <p:cNvPr id="27651" name="Rectangle 100"/>
          <p:cNvSpPr>
            <a:spLocks noChangeArrowheads="1"/>
          </p:cNvSpPr>
          <p:nvPr/>
        </p:nvSpPr>
        <p:spPr bwMode="auto">
          <a:xfrm>
            <a:off x="684213" y="981075"/>
            <a:ext cx="7559675" cy="441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10000"/>
              </a:spcBef>
              <a:spcAft>
                <a:spcPct val="2500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</a:pPr>
            <a:r>
              <a:rPr lang="en-US" altLang="zh-CN" sz="2600" b="1">
                <a:solidFill>
                  <a:srgbClr val="000000"/>
                </a:solidFill>
                <a:ea typeface="华文细黑" panose="02010600040101010101" pitchFamily="2" charset="-122"/>
              </a:rPr>
              <a:t>LSP</a:t>
            </a:r>
            <a:r>
              <a:rPr lang="zh-CN" altLang="en-US" sz="2600" b="1">
                <a:solidFill>
                  <a:srgbClr val="000000"/>
                </a:solidFill>
                <a:ea typeface="华文细黑" panose="02010600040101010101" pitchFamily="2" charset="-122"/>
              </a:rPr>
              <a:t>用于描述链路状态信息 </a:t>
            </a:r>
          </a:p>
          <a:p>
            <a:pPr lvl="1" eaLnBrk="1" hangingPunct="1">
              <a:spcBef>
                <a:spcPct val="10000"/>
              </a:spcBef>
              <a:spcAft>
                <a:spcPct val="2500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à"/>
            </a:pPr>
            <a:r>
              <a:rPr lang="en-US" altLang="zh-CN" sz="2000">
                <a:solidFill>
                  <a:srgbClr val="000000"/>
                </a:solidFill>
                <a:ea typeface="华文细黑" panose="02010600040101010101" pitchFamily="2" charset="-122"/>
              </a:rPr>
              <a:t>Level-1 LSP</a:t>
            </a:r>
            <a:r>
              <a:rPr lang="zh-CN" altLang="en-US" sz="2000">
                <a:solidFill>
                  <a:srgbClr val="000000"/>
                </a:solidFill>
                <a:ea typeface="华文细黑" panose="02010600040101010101" pitchFamily="2" charset="-122"/>
              </a:rPr>
              <a:t>仅在区域内传播</a:t>
            </a:r>
          </a:p>
          <a:p>
            <a:pPr lvl="1" eaLnBrk="1" hangingPunct="1">
              <a:spcBef>
                <a:spcPct val="10000"/>
              </a:spcBef>
              <a:spcAft>
                <a:spcPct val="2500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à"/>
            </a:pPr>
            <a:r>
              <a:rPr lang="en-US" altLang="zh-CN" sz="2000">
                <a:solidFill>
                  <a:srgbClr val="000000"/>
                </a:solidFill>
                <a:ea typeface="华文细黑" panose="02010600040101010101" pitchFamily="2" charset="-122"/>
              </a:rPr>
              <a:t>Level-2 LSP</a:t>
            </a:r>
            <a:r>
              <a:rPr lang="zh-CN" altLang="en-US" sz="2000">
                <a:solidFill>
                  <a:srgbClr val="000000"/>
                </a:solidFill>
                <a:ea typeface="华文细黑" panose="02010600040101010101" pitchFamily="2" charset="-122"/>
              </a:rPr>
              <a:t>在骨干网传播</a:t>
            </a:r>
          </a:p>
          <a:p>
            <a:pPr eaLnBrk="1" hangingPunct="1">
              <a:spcBef>
                <a:spcPct val="10000"/>
              </a:spcBef>
              <a:spcAft>
                <a:spcPct val="2500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</a:pPr>
            <a:r>
              <a:rPr lang="en-US" altLang="zh-CN" sz="2600" b="1">
                <a:solidFill>
                  <a:srgbClr val="000000"/>
                </a:solidFill>
                <a:ea typeface="华文细黑" panose="02010600040101010101" pitchFamily="2" charset="-122"/>
              </a:rPr>
              <a:t>SNP</a:t>
            </a:r>
            <a:r>
              <a:rPr lang="zh-CN" altLang="en-US" sz="2600" b="1">
                <a:solidFill>
                  <a:srgbClr val="000000"/>
                </a:solidFill>
                <a:ea typeface="华文细黑" panose="02010600040101010101" pitchFamily="2" charset="-122"/>
              </a:rPr>
              <a:t>用于描述</a:t>
            </a:r>
            <a:r>
              <a:rPr lang="en-US" altLang="zh-CN" sz="2600" b="1">
                <a:solidFill>
                  <a:srgbClr val="000000"/>
                </a:solidFill>
                <a:ea typeface="华文细黑" panose="02010600040101010101" pitchFamily="2" charset="-122"/>
              </a:rPr>
              <a:t>LSDB</a:t>
            </a:r>
            <a:r>
              <a:rPr lang="zh-CN" altLang="en-US" sz="2600" b="1">
                <a:solidFill>
                  <a:srgbClr val="000000"/>
                </a:solidFill>
                <a:ea typeface="华文细黑" panose="02010600040101010101" pitchFamily="2" charset="-122"/>
              </a:rPr>
              <a:t>中</a:t>
            </a:r>
            <a:r>
              <a:rPr lang="en-US" altLang="zh-CN" sz="2600" b="1">
                <a:solidFill>
                  <a:srgbClr val="000000"/>
                </a:solidFill>
                <a:ea typeface="华文细黑" panose="02010600040101010101" pitchFamily="2" charset="-122"/>
              </a:rPr>
              <a:t>LSP</a:t>
            </a:r>
            <a:r>
              <a:rPr lang="zh-CN" altLang="en-US" sz="2600" b="1">
                <a:solidFill>
                  <a:srgbClr val="000000"/>
                </a:solidFill>
                <a:ea typeface="华文细黑" panose="02010600040101010101" pitchFamily="2" charset="-122"/>
              </a:rPr>
              <a:t>的摘要，并对邻居之间最新接收的</a:t>
            </a:r>
            <a:r>
              <a:rPr lang="en-US" altLang="zh-CN" sz="2600" b="1">
                <a:solidFill>
                  <a:srgbClr val="000000"/>
                </a:solidFill>
                <a:ea typeface="华文细黑" panose="02010600040101010101" pitchFamily="2" charset="-122"/>
              </a:rPr>
              <a:t>LSP</a:t>
            </a:r>
            <a:r>
              <a:rPr lang="zh-CN" altLang="en-US" sz="2600" b="1">
                <a:solidFill>
                  <a:srgbClr val="000000"/>
                </a:solidFill>
                <a:ea typeface="华文细黑" panose="02010600040101010101" pitchFamily="2" charset="-122"/>
              </a:rPr>
              <a:t>进行确认。 </a:t>
            </a:r>
          </a:p>
          <a:p>
            <a:pPr eaLnBrk="1" hangingPunct="1">
              <a:spcBef>
                <a:spcPct val="10000"/>
              </a:spcBef>
              <a:spcAft>
                <a:spcPct val="2500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</a:pPr>
            <a:r>
              <a:rPr lang="en-US" altLang="zh-CN" sz="2600" b="1">
                <a:solidFill>
                  <a:srgbClr val="000000"/>
                </a:solidFill>
                <a:ea typeface="华文细黑" panose="02010600040101010101" pitchFamily="2" charset="-122"/>
              </a:rPr>
              <a:t>CSNP</a:t>
            </a:r>
            <a:r>
              <a:rPr lang="zh-CN" altLang="en-US" sz="2600" b="1">
                <a:solidFill>
                  <a:srgbClr val="000000"/>
                </a:solidFill>
                <a:ea typeface="华文细黑" panose="02010600040101010101" pitchFamily="2" charset="-122"/>
              </a:rPr>
              <a:t>包括所有</a:t>
            </a:r>
            <a:r>
              <a:rPr lang="en-US" altLang="zh-CN" sz="2600" b="1">
                <a:solidFill>
                  <a:srgbClr val="000000"/>
                </a:solidFill>
                <a:ea typeface="华文细黑" panose="02010600040101010101" pitchFamily="2" charset="-122"/>
              </a:rPr>
              <a:t>LSP</a:t>
            </a:r>
            <a:r>
              <a:rPr lang="zh-CN" altLang="en-US" sz="2600" b="1">
                <a:solidFill>
                  <a:srgbClr val="000000"/>
                </a:solidFill>
                <a:ea typeface="华文细黑" panose="02010600040101010101" pitchFamily="2" charset="-122"/>
              </a:rPr>
              <a:t>的摘要信息</a:t>
            </a:r>
          </a:p>
          <a:p>
            <a:pPr lvl="1" eaLnBrk="1" hangingPunct="1">
              <a:spcBef>
                <a:spcPct val="10000"/>
              </a:spcBef>
              <a:spcAft>
                <a:spcPct val="2500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à"/>
            </a:pPr>
            <a:r>
              <a:rPr lang="zh-CN" altLang="en-US" sz="2000">
                <a:solidFill>
                  <a:srgbClr val="000000"/>
                </a:solidFill>
                <a:ea typeface="华文细黑" panose="02010600040101010101" pitchFamily="2" charset="-122"/>
              </a:rPr>
              <a:t>广播网络中周期性发送</a:t>
            </a:r>
          </a:p>
          <a:p>
            <a:pPr lvl="1" eaLnBrk="1" hangingPunct="1">
              <a:spcBef>
                <a:spcPct val="10000"/>
              </a:spcBef>
              <a:spcAft>
                <a:spcPct val="2500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à"/>
            </a:pPr>
            <a:r>
              <a:rPr lang="zh-CN" altLang="en-US" sz="2000">
                <a:solidFill>
                  <a:srgbClr val="000000"/>
                </a:solidFill>
                <a:ea typeface="华文细黑" panose="02010600040101010101" pitchFamily="2" charset="-122"/>
              </a:rPr>
              <a:t>点到点网络中，只在第一次发送 </a:t>
            </a:r>
          </a:p>
          <a:p>
            <a:pPr eaLnBrk="1" hangingPunct="1">
              <a:spcBef>
                <a:spcPct val="10000"/>
              </a:spcBef>
              <a:spcAft>
                <a:spcPct val="2500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</a:pPr>
            <a:r>
              <a:rPr lang="en-US" altLang="zh-CN" sz="2600" b="1">
                <a:solidFill>
                  <a:srgbClr val="000000"/>
                </a:solidFill>
                <a:ea typeface="华文细黑" panose="02010600040101010101" pitchFamily="2" charset="-122"/>
              </a:rPr>
              <a:t>PSNP</a:t>
            </a:r>
            <a:r>
              <a:rPr lang="zh-CN" altLang="en-US" sz="2600" b="1">
                <a:solidFill>
                  <a:srgbClr val="000000"/>
                </a:solidFill>
                <a:ea typeface="华文细黑" panose="02010600040101010101" pitchFamily="2" charset="-122"/>
              </a:rPr>
              <a:t>列举最近收到的一个或多个</a:t>
            </a:r>
            <a:r>
              <a:rPr lang="en-US" altLang="zh-CN" sz="2600" b="1">
                <a:solidFill>
                  <a:srgbClr val="000000"/>
                </a:solidFill>
                <a:ea typeface="华文细黑" panose="02010600040101010101" pitchFamily="2" charset="-122"/>
              </a:rPr>
              <a:t>LSP</a:t>
            </a:r>
            <a:r>
              <a:rPr lang="zh-CN" altLang="en-US" sz="2600" b="1">
                <a:solidFill>
                  <a:srgbClr val="000000"/>
                </a:solidFill>
                <a:ea typeface="华文细黑" panose="02010600040101010101" pitchFamily="2" charset="-122"/>
              </a:rPr>
              <a:t>的序号</a:t>
            </a:r>
          </a:p>
          <a:p>
            <a:pPr lvl="1" eaLnBrk="1" hangingPunct="1">
              <a:spcBef>
                <a:spcPct val="10000"/>
              </a:spcBef>
              <a:spcAft>
                <a:spcPct val="2500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à"/>
            </a:pPr>
            <a:r>
              <a:rPr lang="zh-CN" altLang="en-US" sz="2000">
                <a:solidFill>
                  <a:srgbClr val="000000"/>
                </a:solidFill>
                <a:ea typeface="华文细黑" panose="02010600040101010101" pitchFamily="2" charset="-122"/>
              </a:rPr>
              <a:t>用于</a:t>
            </a:r>
            <a:r>
              <a:rPr lang="en-US" altLang="zh-CN" sz="2000">
                <a:solidFill>
                  <a:srgbClr val="000000"/>
                </a:solidFill>
                <a:ea typeface="华文细黑" panose="02010600040101010101" pitchFamily="2" charset="-122"/>
              </a:rPr>
              <a:t>LSP</a:t>
            </a:r>
            <a:r>
              <a:rPr lang="zh-CN" altLang="en-US" sz="2000">
                <a:solidFill>
                  <a:srgbClr val="000000"/>
                </a:solidFill>
                <a:ea typeface="华文细黑" panose="02010600040101010101" pitchFamily="2" charset="-122"/>
              </a:rPr>
              <a:t>的确认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/>
              <a:t>LSDB</a:t>
            </a:r>
            <a:r>
              <a:rPr lang="zh-CN" altLang="en-US" smtClean="0"/>
              <a:t>的同步－广播网络</a:t>
            </a:r>
          </a:p>
        </p:txBody>
      </p:sp>
      <p:sp>
        <p:nvSpPr>
          <p:cNvPr id="28675" name="Text Box 8"/>
          <p:cNvSpPr txBox="1">
            <a:spLocks noChangeArrowheads="1"/>
          </p:cNvSpPr>
          <p:nvPr/>
        </p:nvSpPr>
        <p:spPr bwMode="auto">
          <a:xfrm>
            <a:off x="768350" y="3419475"/>
            <a:ext cx="1479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kumimoji="1" lang="en-US" altLang="zh-CN">
                <a:ea typeface="Arial Unicode MS" panose="020B0604020202020204" pitchFamily="34" charset="-122"/>
                <a:cs typeface="Arial Unicode MS" panose="020B0604020202020204" pitchFamily="34" charset="-122"/>
              </a:rPr>
              <a:t>RTA</a:t>
            </a:r>
            <a:r>
              <a:rPr kumimoji="1" lang="zh-CN" altLang="en-US">
                <a:ea typeface="Arial Unicode MS" panose="020B0604020202020204" pitchFamily="34" charset="-122"/>
                <a:cs typeface="Arial Unicode MS" panose="020B0604020202020204" pitchFamily="34" charset="-122"/>
              </a:rPr>
              <a:t>（</a:t>
            </a:r>
            <a:r>
              <a:rPr kumimoji="1" lang="en-US" altLang="zh-CN">
                <a:ea typeface="Arial Unicode MS" panose="020B0604020202020204" pitchFamily="34" charset="-122"/>
                <a:cs typeface="Arial Unicode MS" panose="020B0604020202020204" pitchFamily="34" charset="-122"/>
              </a:rPr>
              <a:t>DIS</a:t>
            </a:r>
            <a:r>
              <a:rPr kumimoji="1" lang="zh-CN" altLang="en-US">
                <a:ea typeface="Arial Unicode MS" panose="020B0604020202020204" pitchFamily="34" charset="-122"/>
                <a:cs typeface="Arial Unicode MS" panose="020B0604020202020204" pitchFamily="34" charset="-122"/>
              </a:rPr>
              <a:t>）</a:t>
            </a:r>
          </a:p>
        </p:txBody>
      </p:sp>
      <p:sp>
        <p:nvSpPr>
          <p:cNvPr id="28676" name="Line 11"/>
          <p:cNvSpPr>
            <a:spLocks noChangeShapeType="1"/>
          </p:cNvSpPr>
          <p:nvPr/>
        </p:nvSpPr>
        <p:spPr bwMode="auto">
          <a:xfrm flipH="1">
            <a:off x="2411413" y="1216025"/>
            <a:ext cx="4176712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677" name="Line 20"/>
          <p:cNvSpPr>
            <a:spLocks noChangeShapeType="1"/>
          </p:cNvSpPr>
          <p:nvPr/>
        </p:nvSpPr>
        <p:spPr bwMode="auto">
          <a:xfrm>
            <a:off x="2484438" y="5064125"/>
            <a:ext cx="403225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678" name="Line 22"/>
          <p:cNvSpPr>
            <a:spLocks noChangeShapeType="1"/>
          </p:cNvSpPr>
          <p:nvPr/>
        </p:nvSpPr>
        <p:spPr bwMode="auto">
          <a:xfrm flipH="1">
            <a:off x="2411413" y="2705100"/>
            <a:ext cx="4105275" cy="1588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679" name="Line 24"/>
          <p:cNvSpPr>
            <a:spLocks noChangeShapeType="1"/>
          </p:cNvSpPr>
          <p:nvPr/>
        </p:nvSpPr>
        <p:spPr bwMode="auto">
          <a:xfrm>
            <a:off x="2411413" y="3209925"/>
            <a:ext cx="4105275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680" name="Line 32"/>
          <p:cNvSpPr>
            <a:spLocks noChangeShapeType="1"/>
          </p:cNvSpPr>
          <p:nvPr/>
        </p:nvSpPr>
        <p:spPr bwMode="auto">
          <a:xfrm flipH="1" flipV="1">
            <a:off x="4284663" y="4413250"/>
            <a:ext cx="2232025" cy="1588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681" name="Line 37"/>
          <p:cNvSpPr>
            <a:spLocks noChangeShapeType="1"/>
          </p:cNvSpPr>
          <p:nvPr/>
        </p:nvSpPr>
        <p:spPr bwMode="auto">
          <a:xfrm flipH="1">
            <a:off x="2484438" y="5638800"/>
            <a:ext cx="4032250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682" name="Line 39"/>
          <p:cNvSpPr>
            <a:spLocks noChangeShapeType="1"/>
          </p:cNvSpPr>
          <p:nvPr/>
        </p:nvSpPr>
        <p:spPr bwMode="auto">
          <a:xfrm>
            <a:off x="2411413" y="1719263"/>
            <a:ext cx="4176712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683" name="Line 44"/>
          <p:cNvSpPr>
            <a:spLocks noChangeShapeType="1"/>
          </p:cNvSpPr>
          <p:nvPr/>
        </p:nvSpPr>
        <p:spPr bwMode="auto">
          <a:xfrm>
            <a:off x="2484438" y="6215063"/>
            <a:ext cx="403225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684" name="Text Box 46"/>
          <p:cNvSpPr txBox="1">
            <a:spLocks noChangeArrowheads="1"/>
          </p:cNvSpPr>
          <p:nvPr/>
        </p:nvSpPr>
        <p:spPr bwMode="auto">
          <a:xfrm>
            <a:off x="2771775" y="857250"/>
            <a:ext cx="936625" cy="314325"/>
          </a:xfrm>
          <a:prstGeom prst="rect">
            <a:avLst/>
          </a:prstGeom>
          <a:solidFill>
            <a:srgbClr val="FFCC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1400" b="1"/>
              <a:t>全部</a:t>
            </a:r>
            <a:r>
              <a:rPr lang="en-US" altLang="zh-CN" sz="1400" b="1"/>
              <a:t>LSP</a:t>
            </a:r>
          </a:p>
        </p:txBody>
      </p:sp>
      <p:sp>
        <p:nvSpPr>
          <p:cNvPr id="28685" name="Text Box 47"/>
          <p:cNvSpPr txBox="1">
            <a:spLocks noChangeArrowheads="1"/>
          </p:cNvSpPr>
          <p:nvPr/>
        </p:nvSpPr>
        <p:spPr bwMode="auto">
          <a:xfrm>
            <a:off x="4932363" y="1360488"/>
            <a:ext cx="865187" cy="314325"/>
          </a:xfrm>
          <a:prstGeom prst="rect">
            <a:avLst/>
          </a:prstGeom>
          <a:solidFill>
            <a:srgbClr val="FFCC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400" b="1"/>
              <a:t>  CSNP</a:t>
            </a:r>
          </a:p>
        </p:txBody>
      </p:sp>
      <p:sp>
        <p:nvSpPr>
          <p:cNvPr id="28686" name="Text Box 48"/>
          <p:cNvSpPr txBox="1">
            <a:spLocks noChangeArrowheads="1"/>
          </p:cNvSpPr>
          <p:nvPr/>
        </p:nvSpPr>
        <p:spPr bwMode="auto">
          <a:xfrm>
            <a:off x="2627313" y="2346325"/>
            <a:ext cx="1728787" cy="314325"/>
          </a:xfrm>
          <a:prstGeom prst="rect">
            <a:avLst/>
          </a:prstGeom>
          <a:solidFill>
            <a:srgbClr val="FFCC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1400"/>
              <a:t>  </a:t>
            </a:r>
            <a:r>
              <a:rPr kumimoji="1" lang="en-US" altLang="zh-CN" sz="1400" b="1"/>
              <a:t>PSNP</a:t>
            </a:r>
            <a:r>
              <a:rPr kumimoji="1" lang="zh-CN" altLang="en-US" sz="1400" b="1"/>
              <a:t>（</a:t>
            </a:r>
            <a:r>
              <a:rPr kumimoji="1" lang="en-US" altLang="zh-CN" sz="1400" b="1"/>
              <a:t>LSP_K</a:t>
            </a:r>
            <a:r>
              <a:rPr kumimoji="1" lang="zh-CN" altLang="en-US" sz="1400" b="1"/>
              <a:t>）</a:t>
            </a:r>
          </a:p>
        </p:txBody>
      </p:sp>
      <p:sp>
        <p:nvSpPr>
          <p:cNvPr id="28687" name="Text Box 49"/>
          <p:cNvSpPr txBox="1">
            <a:spLocks noChangeArrowheads="1"/>
          </p:cNvSpPr>
          <p:nvPr/>
        </p:nvSpPr>
        <p:spPr bwMode="auto">
          <a:xfrm>
            <a:off x="5003800" y="2849563"/>
            <a:ext cx="865188" cy="314325"/>
          </a:xfrm>
          <a:prstGeom prst="rect">
            <a:avLst/>
          </a:prstGeom>
          <a:solidFill>
            <a:srgbClr val="FFCC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1400" b="1"/>
              <a:t> LSP_K</a:t>
            </a:r>
          </a:p>
        </p:txBody>
      </p:sp>
      <p:sp>
        <p:nvSpPr>
          <p:cNvPr id="28688" name="Text Box 50"/>
          <p:cNvSpPr txBox="1">
            <a:spLocks noChangeArrowheads="1"/>
          </p:cNvSpPr>
          <p:nvPr/>
        </p:nvSpPr>
        <p:spPr bwMode="auto">
          <a:xfrm>
            <a:off x="4849813" y="4056063"/>
            <a:ext cx="865187" cy="314325"/>
          </a:xfrm>
          <a:prstGeom prst="rect">
            <a:avLst/>
          </a:prstGeom>
          <a:solidFill>
            <a:srgbClr val="FFCC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1400" b="1"/>
              <a:t> LSP_L</a:t>
            </a:r>
          </a:p>
        </p:txBody>
      </p:sp>
      <p:sp>
        <p:nvSpPr>
          <p:cNvPr id="28689" name="Text Box 52"/>
          <p:cNvSpPr txBox="1">
            <a:spLocks noChangeArrowheads="1"/>
          </p:cNvSpPr>
          <p:nvPr/>
        </p:nvSpPr>
        <p:spPr bwMode="auto">
          <a:xfrm>
            <a:off x="3708400" y="4703763"/>
            <a:ext cx="2303463" cy="314325"/>
          </a:xfrm>
          <a:prstGeom prst="rect">
            <a:avLst/>
          </a:prstGeom>
          <a:solidFill>
            <a:srgbClr val="FFCC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1400" b="1"/>
              <a:t>   CSNP</a:t>
            </a:r>
            <a:r>
              <a:rPr kumimoji="1" lang="zh-CN" altLang="en-US" sz="1400" b="1"/>
              <a:t>（不包含</a:t>
            </a:r>
            <a:r>
              <a:rPr kumimoji="1" lang="en-US" altLang="zh-CN" sz="1400" b="1"/>
              <a:t>LSP_L</a:t>
            </a:r>
            <a:r>
              <a:rPr kumimoji="1" lang="zh-CN" altLang="en-US" sz="1400" b="1"/>
              <a:t>）</a:t>
            </a:r>
          </a:p>
        </p:txBody>
      </p:sp>
      <p:sp>
        <p:nvSpPr>
          <p:cNvPr id="28690" name="Text Box 54"/>
          <p:cNvSpPr txBox="1">
            <a:spLocks noChangeArrowheads="1"/>
          </p:cNvSpPr>
          <p:nvPr/>
        </p:nvSpPr>
        <p:spPr bwMode="auto">
          <a:xfrm>
            <a:off x="2771775" y="5280025"/>
            <a:ext cx="865188" cy="314325"/>
          </a:xfrm>
          <a:prstGeom prst="rect">
            <a:avLst/>
          </a:prstGeom>
          <a:solidFill>
            <a:srgbClr val="FFCC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1400" b="1"/>
              <a:t> LSP_L</a:t>
            </a:r>
          </a:p>
        </p:txBody>
      </p:sp>
      <p:sp>
        <p:nvSpPr>
          <p:cNvPr id="28691" name="Text Box 55"/>
          <p:cNvSpPr txBox="1">
            <a:spLocks noChangeArrowheads="1"/>
          </p:cNvSpPr>
          <p:nvPr/>
        </p:nvSpPr>
        <p:spPr bwMode="auto">
          <a:xfrm>
            <a:off x="3924300" y="5856288"/>
            <a:ext cx="2303463" cy="314325"/>
          </a:xfrm>
          <a:prstGeom prst="rect">
            <a:avLst/>
          </a:prstGeom>
          <a:solidFill>
            <a:srgbClr val="FFCC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1400" b="1"/>
              <a:t>   CSNP</a:t>
            </a:r>
            <a:r>
              <a:rPr kumimoji="1" lang="zh-CN" altLang="en-US" sz="1400" b="1"/>
              <a:t>（包含</a:t>
            </a:r>
            <a:r>
              <a:rPr kumimoji="1" lang="en-US" altLang="zh-CN" sz="1400" b="1"/>
              <a:t>LSP_L</a:t>
            </a:r>
            <a:r>
              <a:rPr kumimoji="1" lang="zh-CN" altLang="en-US" sz="1400" b="1"/>
              <a:t>）</a:t>
            </a:r>
          </a:p>
        </p:txBody>
      </p:sp>
      <p:sp>
        <p:nvSpPr>
          <p:cNvPr id="28692" name="Text Box 57"/>
          <p:cNvSpPr txBox="1">
            <a:spLocks noChangeArrowheads="1"/>
          </p:cNvSpPr>
          <p:nvPr/>
        </p:nvSpPr>
        <p:spPr bwMode="auto">
          <a:xfrm>
            <a:off x="7164388" y="3332163"/>
            <a:ext cx="641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kumimoji="1" lang="en-US" altLang="zh-CN">
                <a:ea typeface="Arial Unicode MS" panose="020B0604020202020204" pitchFamily="34" charset="-122"/>
                <a:cs typeface="Arial Unicode MS" panose="020B0604020202020204" pitchFamily="34" charset="-122"/>
              </a:rPr>
              <a:t>RTB</a:t>
            </a:r>
          </a:p>
        </p:txBody>
      </p:sp>
      <p:grpSp>
        <p:nvGrpSpPr>
          <p:cNvPr id="28693" name="Group 95"/>
          <p:cNvGrpSpPr>
            <a:grpSpLocks noChangeAspect="1"/>
          </p:cNvGrpSpPr>
          <p:nvPr/>
        </p:nvGrpSpPr>
        <p:grpSpPr bwMode="auto">
          <a:xfrm>
            <a:off x="6804025" y="2273300"/>
            <a:ext cx="1368425" cy="1058863"/>
            <a:chOff x="3541" y="1317"/>
            <a:chExt cx="747" cy="546"/>
          </a:xfrm>
        </p:grpSpPr>
        <p:sp>
          <p:nvSpPr>
            <p:cNvPr id="28713" name="AutoShape 96"/>
            <p:cNvSpPr>
              <a:spLocks noChangeAspect="1" noChangeArrowheads="1" noTextEdit="1"/>
            </p:cNvSpPr>
            <p:nvPr/>
          </p:nvSpPr>
          <p:spPr bwMode="auto">
            <a:xfrm>
              <a:off x="3574" y="1337"/>
              <a:ext cx="681" cy="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14" name="Freeform 97"/>
            <p:cNvSpPr>
              <a:spLocks noChangeAspect="1"/>
            </p:cNvSpPr>
            <p:nvPr/>
          </p:nvSpPr>
          <p:spPr bwMode="auto">
            <a:xfrm>
              <a:off x="3574" y="1525"/>
              <a:ext cx="679" cy="338"/>
            </a:xfrm>
            <a:custGeom>
              <a:avLst/>
              <a:gdLst>
                <a:gd name="T0" fmla="*/ 6726 w 416"/>
                <a:gd name="T1" fmla="*/ 1594 h 207"/>
                <a:gd name="T2" fmla="*/ 1170 w 416"/>
                <a:gd name="T3" fmla="*/ 1594 h 207"/>
                <a:gd name="T4" fmla="*/ 21 w 416"/>
                <a:gd name="T5" fmla="*/ 21 h 207"/>
                <a:gd name="T6" fmla="*/ 0 w 416"/>
                <a:gd name="T7" fmla="*/ 21 h 207"/>
                <a:gd name="T8" fmla="*/ 0 w 416"/>
                <a:gd name="T9" fmla="*/ 1520 h 207"/>
                <a:gd name="T10" fmla="*/ 21 w 416"/>
                <a:gd name="T11" fmla="*/ 1520 h 207"/>
                <a:gd name="T12" fmla="*/ 1170 w 416"/>
                <a:gd name="T13" fmla="*/ 3029 h 207"/>
                <a:gd name="T14" fmla="*/ 6726 w 416"/>
                <a:gd name="T15" fmla="*/ 3029 h 207"/>
                <a:gd name="T16" fmla="*/ 7862 w 416"/>
                <a:gd name="T17" fmla="*/ 1520 h 207"/>
                <a:gd name="T18" fmla="*/ 7862 w 416"/>
                <a:gd name="T19" fmla="*/ 1520 h 207"/>
                <a:gd name="T20" fmla="*/ 7862 w 416"/>
                <a:gd name="T21" fmla="*/ 0 h 207"/>
                <a:gd name="T22" fmla="*/ 6726 w 416"/>
                <a:gd name="T23" fmla="*/ 1594 h 20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16"/>
                <a:gd name="T37" fmla="*/ 0 h 207"/>
                <a:gd name="T38" fmla="*/ 416 w 416"/>
                <a:gd name="T39" fmla="*/ 207 h 20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16" h="207">
                  <a:moveTo>
                    <a:pt x="356" y="84"/>
                  </a:moveTo>
                  <a:cubicBezTo>
                    <a:pt x="275" y="131"/>
                    <a:pt x="143" y="131"/>
                    <a:pt x="62" y="84"/>
                  </a:cubicBezTo>
                  <a:cubicBezTo>
                    <a:pt x="18" y="59"/>
                    <a:pt x="1" y="33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3" y="109"/>
                    <a:pt x="23" y="138"/>
                    <a:pt x="62" y="160"/>
                  </a:cubicBezTo>
                  <a:cubicBezTo>
                    <a:pt x="143" y="207"/>
                    <a:pt x="275" y="207"/>
                    <a:pt x="356" y="160"/>
                  </a:cubicBezTo>
                  <a:cubicBezTo>
                    <a:pt x="394" y="138"/>
                    <a:pt x="414" y="109"/>
                    <a:pt x="416" y="80"/>
                  </a:cubicBezTo>
                  <a:cubicBezTo>
                    <a:pt x="416" y="80"/>
                    <a:pt x="416" y="80"/>
                    <a:pt x="416" y="80"/>
                  </a:cubicBezTo>
                  <a:cubicBezTo>
                    <a:pt x="416" y="0"/>
                    <a:pt x="416" y="0"/>
                    <a:pt x="416" y="0"/>
                  </a:cubicBezTo>
                  <a:cubicBezTo>
                    <a:pt x="416" y="31"/>
                    <a:pt x="396" y="61"/>
                    <a:pt x="356" y="84"/>
                  </a:cubicBezTo>
                  <a:close/>
                </a:path>
              </a:pathLst>
            </a:custGeom>
            <a:solidFill>
              <a:srgbClr val="113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8715" name="Freeform 98"/>
            <p:cNvSpPr>
              <a:spLocks noChangeAspect="1"/>
            </p:cNvSpPr>
            <p:nvPr/>
          </p:nvSpPr>
          <p:spPr bwMode="auto">
            <a:xfrm>
              <a:off x="3541" y="1317"/>
              <a:ext cx="747" cy="432"/>
            </a:xfrm>
            <a:custGeom>
              <a:avLst/>
              <a:gdLst>
                <a:gd name="T0" fmla="*/ 7153 w 457"/>
                <a:gd name="T1" fmla="*/ 902 h 264"/>
                <a:gd name="T2" fmla="*/ 7176 w 457"/>
                <a:gd name="T3" fmla="*/ 4166 h 264"/>
                <a:gd name="T4" fmla="*/ 1563 w 457"/>
                <a:gd name="T5" fmla="*/ 4166 h 264"/>
                <a:gd name="T6" fmla="*/ 1541 w 457"/>
                <a:gd name="T7" fmla="*/ 902 h 264"/>
                <a:gd name="T8" fmla="*/ 7153 w 457"/>
                <a:gd name="T9" fmla="*/ 902 h 2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7"/>
                <a:gd name="T16" fmla="*/ 0 h 264"/>
                <a:gd name="T17" fmla="*/ 457 w 457"/>
                <a:gd name="T18" fmla="*/ 264 h 2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7" h="264">
                  <a:moveTo>
                    <a:pt x="375" y="47"/>
                  </a:moveTo>
                  <a:cubicBezTo>
                    <a:pt x="456" y="94"/>
                    <a:pt x="457" y="170"/>
                    <a:pt x="376" y="217"/>
                  </a:cubicBezTo>
                  <a:cubicBezTo>
                    <a:pt x="295" y="264"/>
                    <a:pt x="163" y="264"/>
                    <a:pt x="82" y="217"/>
                  </a:cubicBezTo>
                  <a:cubicBezTo>
                    <a:pt x="0" y="170"/>
                    <a:pt x="0" y="94"/>
                    <a:pt x="81" y="47"/>
                  </a:cubicBezTo>
                  <a:cubicBezTo>
                    <a:pt x="162" y="0"/>
                    <a:pt x="293" y="0"/>
                    <a:pt x="375" y="47"/>
                  </a:cubicBezTo>
                </a:path>
              </a:pathLst>
            </a:custGeom>
            <a:solidFill>
              <a:srgbClr val="4A6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8716" name="Freeform 99"/>
            <p:cNvSpPr>
              <a:spLocks noChangeAspect="1" noEditPoints="1"/>
            </p:cNvSpPr>
            <p:nvPr/>
          </p:nvSpPr>
          <p:spPr bwMode="auto">
            <a:xfrm>
              <a:off x="3788" y="1751"/>
              <a:ext cx="39" cy="53"/>
            </a:xfrm>
            <a:custGeom>
              <a:avLst/>
              <a:gdLst>
                <a:gd name="T0" fmla="*/ 124 w 24"/>
                <a:gd name="T1" fmla="*/ 88 h 33"/>
                <a:gd name="T2" fmla="*/ 124 w 24"/>
                <a:gd name="T3" fmla="*/ 233 h 33"/>
                <a:gd name="T4" fmla="*/ 180 w 24"/>
                <a:gd name="T5" fmla="*/ 233 h 33"/>
                <a:gd name="T6" fmla="*/ 236 w 24"/>
                <a:gd name="T7" fmla="*/ 226 h 33"/>
                <a:gd name="T8" fmla="*/ 257 w 24"/>
                <a:gd name="T9" fmla="*/ 173 h 33"/>
                <a:gd name="T10" fmla="*/ 180 w 24"/>
                <a:gd name="T11" fmla="*/ 88 h 33"/>
                <a:gd name="T12" fmla="*/ 124 w 24"/>
                <a:gd name="T13" fmla="*/ 88 h 33"/>
                <a:gd name="T14" fmla="*/ 0 w 24"/>
                <a:gd name="T15" fmla="*/ 567 h 33"/>
                <a:gd name="T16" fmla="*/ 0 w 24"/>
                <a:gd name="T17" fmla="*/ 0 h 33"/>
                <a:gd name="T18" fmla="*/ 232 w 24"/>
                <a:gd name="T19" fmla="*/ 0 h 33"/>
                <a:gd name="T20" fmla="*/ 349 w 24"/>
                <a:gd name="T21" fmla="*/ 34 h 33"/>
                <a:gd name="T22" fmla="*/ 413 w 24"/>
                <a:gd name="T23" fmla="*/ 141 h 33"/>
                <a:gd name="T24" fmla="*/ 270 w 24"/>
                <a:gd name="T25" fmla="*/ 286 h 33"/>
                <a:gd name="T26" fmla="*/ 270 w 24"/>
                <a:gd name="T27" fmla="*/ 286 h 33"/>
                <a:gd name="T28" fmla="*/ 349 w 24"/>
                <a:gd name="T29" fmla="*/ 331 h 33"/>
                <a:gd name="T30" fmla="*/ 377 w 24"/>
                <a:gd name="T31" fmla="*/ 374 h 33"/>
                <a:gd name="T32" fmla="*/ 439 w 24"/>
                <a:gd name="T33" fmla="*/ 567 h 33"/>
                <a:gd name="T34" fmla="*/ 270 w 24"/>
                <a:gd name="T35" fmla="*/ 567 h 33"/>
                <a:gd name="T36" fmla="*/ 236 w 24"/>
                <a:gd name="T37" fmla="*/ 418 h 33"/>
                <a:gd name="T38" fmla="*/ 201 w 24"/>
                <a:gd name="T39" fmla="*/ 340 h 33"/>
                <a:gd name="T40" fmla="*/ 124 w 24"/>
                <a:gd name="T41" fmla="*/ 340 h 33"/>
                <a:gd name="T42" fmla="*/ 124 w 24"/>
                <a:gd name="T43" fmla="*/ 567 h 33"/>
                <a:gd name="T44" fmla="*/ 0 w 24"/>
                <a:gd name="T45" fmla="*/ 567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"/>
                <a:gd name="T70" fmla="*/ 0 h 33"/>
                <a:gd name="T71" fmla="*/ 24 w 24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" h="33">
                  <a:moveTo>
                    <a:pt x="7" y="5"/>
                  </a:moveTo>
                  <a:cubicBezTo>
                    <a:pt x="7" y="14"/>
                    <a:pt x="7" y="14"/>
                    <a:pt x="7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2" y="14"/>
                    <a:pt x="13" y="13"/>
                  </a:cubicBezTo>
                  <a:cubicBezTo>
                    <a:pt x="14" y="12"/>
                    <a:pt x="14" y="11"/>
                    <a:pt x="14" y="10"/>
                  </a:cubicBezTo>
                  <a:cubicBezTo>
                    <a:pt x="14" y="7"/>
                    <a:pt x="13" y="5"/>
                    <a:pt x="10" y="5"/>
                  </a:cubicBezTo>
                  <a:cubicBezTo>
                    <a:pt x="7" y="5"/>
                    <a:pt x="7" y="5"/>
                    <a:pt x="7" y="5"/>
                  </a:cubicBezTo>
                  <a:close/>
                  <a:moveTo>
                    <a:pt x="0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7" y="0"/>
                    <a:pt x="19" y="2"/>
                  </a:cubicBezTo>
                  <a:cubicBezTo>
                    <a:pt x="21" y="3"/>
                    <a:pt x="22" y="5"/>
                    <a:pt x="22" y="8"/>
                  </a:cubicBezTo>
                  <a:cubicBezTo>
                    <a:pt x="22" y="13"/>
                    <a:pt x="20" y="16"/>
                    <a:pt x="15" y="17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7" y="17"/>
                    <a:pt x="18" y="17"/>
                    <a:pt x="19" y="19"/>
                  </a:cubicBezTo>
                  <a:cubicBezTo>
                    <a:pt x="19" y="19"/>
                    <a:pt x="20" y="20"/>
                    <a:pt x="20" y="2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2" y="22"/>
                    <a:pt x="11" y="21"/>
                    <a:pt x="11" y="20"/>
                  </a:cubicBezTo>
                  <a:cubicBezTo>
                    <a:pt x="10" y="20"/>
                    <a:pt x="9" y="20"/>
                    <a:pt x="7" y="20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0" y="33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8717" name="Freeform 100"/>
            <p:cNvSpPr>
              <a:spLocks noChangeAspect="1" noEditPoints="1"/>
            </p:cNvSpPr>
            <p:nvPr/>
          </p:nvSpPr>
          <p:spPr bwMode="auto">
            <a:xfrm>
              <a:off x="3832" y="1749"/>
              <a:ext cx="47" cy="57"/>
            </a:xfrm>
            <a:custGeom>
              <a:avLst/>
              <a:gdLst>
                <a:gd name="T0" fmla="*/ 144 w 29"/>
                <a:gd name="T1" fmla="*/ 324 h 35"/>
                <a:gd name="T2" fmla="*/ 254 w 29"/>
                <a:gd name="T3" fmla="*/ 541 h 35"/>
                <a:gd name="T4" fmla="*/ 357 w 29"/>
                <a:gd name="T5" fmla="*/ 324 h 35"/>
                <a:gd name="T6" fmla="*/ 254 w 29"/>
                <a:gd name="T7" fmla="*/ 111 h 35"/>
                <a:gd name="T8" fmla="*/ 144 w 29"/>
                <a:gd name="T9" fmla="*/ 324 h 35"/>
                <a:gd name="T10" fmla="*/ 0 w 29"/>
                <a:gd name="T11" fmla="*/ 324 h 35"/>
                <a:gd name="T12" fmla="*/ 55 w 29"/>
                <a:gd name="T13" fmla="*/ 90 h 35"/>
                <a:gd name="T14" fmla="*/ 254 w 29"/>
                <a:gd name="T15" fmla="*/ 0 h 35"/>
                <a:gd name="T16" fmla="*/ 454 w 29"/>
                <a:gd name="T17" fmla="*/ 90 h 35"/>
                <a:gd name="T18" fmla="*/ 523 w 29"/>
                <a:gd name="T19" fmla="*/ 324 h 35"/>
                <a:gd name="T20" fmla="*/ 454 w 29"/>
                <a:gd name="T21" fmla="*/ 562 h 35"/>
                <a:gd name="T22" fmla="*/ 254 w 29"/>
                <a:gd name="T23" fmla="*/ 653 h 35"/>
                <a:gd name="T24" fmla="*/ 55 w 29"/>
                <a:gd name="T25" fmla="*/ 541 h 35"/>
                <a:gd name="T26" fmla="*/ 0 w 29"/>
                <a:gd name="T27" fmla="*/ 324 h 3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9"/>
                <a:gd name="T43" fmla="*/ 0 h 35"/>
                <a:gd name="T44" fmla="*/ 29 w 29"/>
                <a:gd name="T45" fmla="*/ 35 h 3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9" h="35">
                  <a:moveTo>
                    <a:pt x="8" y="17"/>
                  </a:moveTo>
                  <a:cubicBezTo>
                    <a:pt x="8" y="25"/>
                    <a:pt x="10" y="29"/>
                    <a:pt x="14" y="29"/>
                  </a:cubicBezTo>
                  <a:cubicBezTo>
                    <a:pt x="18" y="29"/>
                    <a:pt x="20" y="25"/>
                    <a:pt x="20" y="17"/>
                  </a:cubicBezTo>
                  <a:cubicBezTo>
                    <a:pt x="20" y="10"/>
                    <a:pt x="18" y="6"/>
                    <a:pt x="14" y="6"/>
                  </a:cubicBezTo>
                  <a:cubicBezTo>
                    <a:pt x="10" y="6"/>
                    <a:pt x="8" y="10"/>
                    <a:pt x="8" y="17"/>
                  </a:cubicBezTo>
                  <a:close/>
                  <a:moveTo>
                    <a:pt x="0" y="17"/>
                  </a:moveTo>
                  <a:cubicBezTo>
                    <a:pt x="0" y="12"/>
                    <a:pt x="1" y="8"/>
                    <a:pt x="3" y="5"/>
                  </a:cubicBezTo>
                  <a:cubicBezTo>
                    <a:pt x="6" y="2"/>
                    <a:pt x="10" y="0"/>
                    <a:pt x="14" y="0"/>
                  </a:cubicBezTo>
                  <a:cubicBezTo>
                    <a:pt x="19" y="0"/>
                    <a:pt x="23" y="2"/>
                    <a:pt x="25" y="5"/>
                  </a:cubicBezTo>
                  <a:cubicBezTo>
                    <a:pt x="27" y="8"/>
                    <a:pt x="29" y="12"/>
                    <a:pt x="29" y="17"/>
                  </a:cubicBezTo>
                  <a:cubicBezTo>
                    <a:pt x="29" y="22"/>
                    <a:pt x="27" y="26"/>
                    <a:pt x="25" y="30"/>
                  </a:cubicBezTo>
                  <a:cubicBezTo>
                    <a:pt x="23" y="33"/>
                    <a:pt x="19" y="35"/>
                    <a:pt x="14" y="35"/>
                  </a:cubicBezTo>
                  <a:cubicBezTo>
                    <a:pt x="10" y="35"/>
                    <a:pt x="6" y="33"/>
                    <a:pt x="3" y="29"/>
                  </a:cubicBezTo>
                  <a:cubicBezTo>
                    <a:pt x="1" y="26"/>
                    <a:pt x="0" y="22"/>
                    <a:pt x="0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8718" name="Freeform 101"/>
            <p:cNvSpPr>
              <a:spLocks noChangeAspect="1"/>
            </p:cNvSpPr>
            <p:nvPr/>
          </p:nvSpPr>
          <p:spPr bwMode="auto">
            <a:xfrm>
              <a:off x="3888" y="1751"/>
              <a:ext cx="39" cy="55"/>
            </a:xfrm>
            <a:custGeom>
              <a:avLst/>
              <a:gdLst>
                <a:gd name="T0" fmla="*/ 0 w 24"/>
                <a:gd name="T1" fmla="*/ 377 h 34"/>
                <a:gd name="T2" fmla="*/ 0 w 24"/>
                <a:gd name="T3" fmla="*/ 0 h 34"/>
                <a:gd name="T4" fmla="*/ 124 w 24"/>
                <a:gd name="T5" fmla="*/ 0 h 34"/>
                <a:gd name="T6" fmla="*/ 124 w 24"/>
                <a:gd name="T7" fmla="*/ 398 h 34"/>
                <a:gd name="T8" fmla="*/ 232 w 24"/>
                <a:gd name="T9" fmla="*/ 500 h 34"/>
                <a:gd name="T10" fmla="*/ 293 w 24"/>
                <a:gd name="T11" fmla="*/ 398 h 34"/>
                <a:gd name="T12" fmla="*/ 293 w 24"/>
                <a:gd name="T13" fmla="*/ 0 h 34"/>
                <a:gd name="T14" fmla="*/ 439 w 24"/>
                <a:gd name="T15" fmla="*/ 0 h 34"/>
                <a:gd name="T16" fmla="*/ 439 w 24"/>
                <a:gd name="T17" fmla="*/ 377 h 34"/>
                <a:gd name="T18" fmla="*/ 383 w 24"/>
                <a:gd name="T19" fmla="*/ 542 h 34"/>
                <a:gd name="T20" fmla="*/ 232 w 24"/>
                <a:gd name="T21" fmla="*/ 610 h 34"/>
                <a:gd name="T22" fmla="*/ 55 w 24"/>
                <a:gd name="T23" fmla="*/ 542 h 34"/>
                <a:gd name="T24" fmla="*/ 0 w 24"/>
                <a:gd name="T25" fmla="*/ 377 h 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"/>
                <a:gd name="T40" fmla="*/ 0 h 34"/>
                <a:gd name="T41" fmla="*/ 24 w 24"/>
                <a:gd name="T42" fmla="*/ 34 h 3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" h="34">
                  <a:moveTo>
                    <a:pt x="0" y="2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6"/>
                    <a:pt x="9" y="28"/>
                    <a:pt x="12" y="28"/>
                  </a:cubicBezTo>
                  <a:cubicBezTo>
                    <a:pt x="15" y="28"/>
                    <a:pt x="16" y="26"/>
                    <a:pt x="16" y="22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5"/>
                    <a:pt x="23" y="28"/>
                    <a:pt x="21" y="30"/>
                  </a:cubicBezTo>
                  <a:cubicBezTo>
                    <a:pt x="19" y="33"/>
                    <a:pt x="16" y="34"/>
                    <a:pt x="12" y="34"/>
                  </a:cubicBezTo>
                  <a:cubicBezTo>
                    <a:pt x="8" y="34"/>
                    <a:pt x="5" y="33"/>
                    <a:pt x="3" y="30"/>
                  </a:cubicBezTo>
                  <a:cubicBezTo>
                    <a:pt x="1" y="28"/>
                    <a:pt x="0" y="25"/>
                    <a:pt x="0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8719" name="Freeform 102"/>
            <p:cNvSpPr>
              <a:spLocks noChangeAspect="1"/>
            </p:cNvSpPr>
            <p:nvPr/>
          </p:nvSpPr>
          <p:spPr bwMode="auto">
            <a:xfrm>
              <a:off x="3933" y="1751"/>
              <a:ext cx="36" cy="53"/>
            </a:xfrm>
            <a:custGeom>
              <a:avLst/>
              <a:gdLst>
                <a:gd name="T0" fmla="*/ 12 w 36"/>
                <a:gd name="T1" fmla="*/ 53 h 53"/>
                <a:gd name="T2" fmla="*/ 12 w 36"/>
                <a:gd name="T3" fmla="*/ 9 h 53"/>
                <a:gd name="T4" fmla="*/ 0 w 36"/>
                <a:gd name="T5" fmla="*/ 9 h 53"/>
                <a:gd name="T6" fmla="*/ 0 w 36"/>
                <a:gd name="T7" fmla="*/ 0 h 53"/>
                <a:gd name="T8" fmla="*/ 36 w 36"/>
                <a:gd name="T9" fmla="*/ 0 h 53"/>
                <a:gd name="T10" fmla="*/ 36 w 36"/>
                <a:gd name="T11" fmla="*/ 9 h 53"/>
                <a:gd name="T12" fmla="*/ 25 w 36"/>
                <a:gd name="T13" fmla="*/ 9 h 53"/>
                <a:gd name="T14" fmla="*/ 25 w 36"/>
                <a:gd name="T15" fmla="*/ 53 h 53"/>
                <a:gd name="T16" fmla="*/ 12 w 36"/>
                <a:gd name="T17" fmla="*/ 53 h 53"/>
                <a:gd name="T18" fmla="*/ 12 w 36"/>
                <a:gd name="T19" fmla="*/ 53 h 5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6"/>
                <a:gd name="T31" fmla="*/ 0 h 53"/>
                <a:gd name="T32" fmla="*/ 36 w 36"/>
                <a:gd name="T33" fmla="*/ 53 h 5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6" h="53">
                  <a:moveTo>
                    <a:pt x="12" y="53"/>
                  </a:moveTo>
                  <a:lnTo>
                    <a:pt x="12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9"/>
                  </a:lnTo>
                  <a:lnTo>
                    <a:pt x="25" y="9"/>
                  </a:lnTo>
                  <a:lnTo>
                    <a:pt x="25" y="53"/>
                  </a:lnTo>
                  <a:lnTo>
                    <a:pt x="12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8720" name="Freeform 103"/>
            <p:cNvSpPr>
              <a:spLocks noChangeAspect="1"/>
            </p:cNvSpPr>
            <p:nvPr/>
          </p:nvSpPr>
          <p:spPr bwMode="auto">
            <a:xfrm>
              <a:off x="3976" y="1751"/>
              <a:ext cx="32" cy="53"/>
            </a:xfrm>
            <a:custGeom>
              <a:avLst/>
              <a:gdLst>
                <a:gd name="T0" fmla="*/ 0 w 32"/>
                <a:gd name="T1" fmla="*/ 53 h 53"/>
                <a:gd name="T2" fmla="*/ 0 w 32"/>
                <a:gd name="T3" fmla="*/ 0 h 53"/>
                <a:gd name="T4" fmla="*/ 32 w 32"/>
                <a:gd name="T5" fmla="*/ 0 h 53"/>
                <a:gd name="T6" fmla="*/ 32 w 32"/>
                <a:gd name="T7" fmla="*/ 9 h 53"/>
                <a:gd name="T8" fmla="*/ 13 w 32"/>
                <a:gd name="T9" fmla="*/ 9 h 53"/>
                <a:gd name="T10" fmla="*/ 13 w 32"/>
                <a:gd name="T11" fmla="*/ 21 h 53"/>
                <a:gd name="T12" fmla="*/ 31 w 32"/>
                <a:gd name="T13" fmla="*/ 21 h 53"/>
                <a:gd name="T14" fmla="*/ 31 w 32"/>
                <a:gd name="T15" fmla="*/ 31 h 53"/>
                <a:gd name="T16" fmla="*/ 13 w 32"/>
                <a:gd name="T17" fmla="*/ 31 h 53"/>
                <a:gd name="T18" fmla="*/ 13 w 32"/>
                <a:gd name="T19" fmla="*/ 44 h 53"/>
                <a:gd name="T20" fmla="*/ 32 w 32"/>
                <a:gd name="T21" fmla="*/ 44 h 53"/>
                <a:gd name="T22" fmla="*/ 32 w 32"/>
                <a:gd name="T23" fmla="*/ 53 h 53"/>
                <a:gd name="T24" fmla="*/ 0 w 32"/>
                <a:gd name="T25" fmla="*/ 53 h 53"/>
                <a:gd name="T26" fmla="*/ 0 w 32"/>
                <a:gd name="T27" fmla="*/ 53 h 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2"/>
                <a:gd name="T43" fmla="*/ 0 h 53"/>
                <a:gd name="T44" fmla="*/ 32 w 32"/>
                <a:gd name="T45" fmla="*/ 53 h 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2" h="53">
                  <a:moveTo>
                    <a:pt x="0" y="53"/>
                  </a:moveTo>
                  <a:lnTo>
                    <a:pt x="0" y="0"/>
                  </a:lnTo>
                  <a:lnTo>
                    <a:pt x="32" y="0"/>
                  </a:lnTo>
                  <a:lnTo>
                    <a:pt x="32" y="9"/>
                  </a:lnTo>
                  <a:lnTo>
                    <a:pt x="13" y="9"/>
                  </a:lnTo>
                  <a:lnTo>
                    <a:pt x="13" y="21"/>
                  </a:lnTo>
                  <a:lnTo>
                    <a:pt x="31" y="21"/>
                  </a:lnTo>
                  <a:lnTo>
                    <a:pt x="31" y="31"/>
                  </a:lnTo>
                  <a:lnTo>
                    <a:pt x="13" y="31"/>
                  </a:lnTo>
                  <a:lnTo>
                    <a:pt x="13" y="44"/>
                  </a:lnTo>
                  <a:lnTo>
                    <a:pt x="32" y="44"/>
                  </a:lnTo>
                  <a:lnTo>
                    <a:pt x="32" y="5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8721" name="Freeform 104"/>
            <p:cNvSpPr>
              <a:spLocks noChangeAspect="1" noEditPoints="1"/>
            </p:cNvSpPr>
            <p:nvPr/>
          </p:nvSpPr>
          <p:spPr bwMode="auto">
            <a:xfrm>
              <a:off x="4017" y="1751"/>
              <a:ext cx="39" cy="53"/>
            </a:xfrm>
            <a:custGeom>
              <a:avLst/>
              <a:gdLst>
                <a:gd name="T0" fmla="*/ 145 w 24"/>
                <a:gd name="T1" fmla="*/ 88 h 33"/>
                <a:gd name="T2" fmla="*/ 145 w 24"/>
                <a:gd name="T3" fmla="*/ 233 h 33"/>
                <a:gd name="T4" fmla="*/ 180 w 24"/>
                <a:gd name="T5" fmla="*/ 233 h 33"/>
                <a:gd name="T6" fmla="*/ 236 w 24"/>
                <a:gd name="T7" fmla="*/ 226 h 33"/>
                <a:gd name="T8" fmla="*/ 270 w 24"/>
                <a:gd name="T9" fmla="*/ 173 h 33"/>
                <a:gd name="T10" fmla="*/ 180 w 24"/>
                <a:gd name="T11" fmla="*/ 88 h 33"/>
                <a:gd name="T12" fmla="*/ 145 w 24"/>
                <a:gd name="T13" fmla="*/ 88 h 33"/>
                <a:gd name="T14" fmla="*/ 0 w 24"/>
                <a:gd name="T15" fmla="*/ 567 h 33"/>
                <a:gd name="T16" fmla="*/ 0 w 24"/>
                <a:gd name="T17" fmla="*/ 0 h 33"/>
                <a:gd name="T18" fmla="*/ 232 w 24"/>
                <a:gd name="T19" fmla="*/ 0 h 33"/>
                <a:gd name="T20" fmla="*/ 377 w 24"/>
                <a:gd name="T21" fmla="*/ 34 h 33"/>
                <a:gd name="T22" fmla="*/ 418 w 24"/>
                <a:gd name="T23" fmla="*/ 141 h 33"/>
                <a:gd name="T24" fmla="*/ 293 w 24"/>
                <a:gd name="T25" fmla="*/ 286 h 33"/>
                <a:gd name="T26" fmla="*/ 293 w 24"/>
                <a:gd name="T27" fmla="*/ 286 h 33"/>
                <a:gd name="T28" fmla="*/ 349 w 24"/>
                <a:gd name="T29" fmla="*/ 331 h 33"/>
                <a:gd name="T30" fmla="*/ 383 w 24"/>
                <a:gd name="T31" fmla="*/ 374 h 33"/>
                <a:gd name="T32" fmla="*/ 439 w 24"/>
                <a:gd name="T33" fmla="*/ 567 h 33"/>
                <a:gd name="T34" fmla="*/ 293 w 24"/>
                <a:gd name="T35" fmla="*/ 567 h 33"/>
                <a:gd name="T36" fmla="*/ 236 w 24"/>
                <a:gd name="T37" fmla="*/ 418 h 33"/>
                <a:gd name="T38" fmla="*/ 201 w 24"/>
                <a:gd name="T39" fmla="*/ 340 h 33"/>
                <a:gd name="T40" fmla="*/ 145 w 24"/>
                <a:gd name="T41" fmla="*/ 340 h 33"/>
                <a:gd name="T42" fmla="*/ 145 w 24"/>
                <a:gd name="T43" fmla="*/ 567 h 33"/>
                <a:gd name="T44" fmla="*/ 0 w 24"/>
                <a:gd name="T45" fmla="*/ 567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"/>
                <a:gd name="T70" fmla="*/ 0 h 33"/>
                <a:gd name="T71" fmla="*/ 24 w 24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" h="33">
                  <a:moveTo>
                    <a:pt x="8" y="5"/>
                  </a:moveTo>
                  <a:cubicBezTo>
                    <a:pt x="8" y="14"/>
                    <a:pt x="8" y="14"/>
                    <a:pt x="8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3" y="14"/>
                    <a:pt x="13" y="13"/>
                  </a:cubicBezTo>
                  <a:cubicBezTo>
                    <a:pt x="14" y="12"/>
                    <a:pt x="15" y="11"/>
                    <a:pt x="15" y="10"/>
                  </a:cubicBezTo>
                  <a:cubicBezTo>
                    <a:pt x="15" y="7"/>
                    <a:pt x="13" y="5"/>
                    <a:pt x="10" y="5"/>
                  </a:cubicBezTo>
                  <a:cubicBezTo>
                    <a:pt x="8" y="5"/>
                    <a:pt x="8" y="5"/>
                    <a:pt x="8" y="5"/>
                  </a:cubicBezTo>
                  <a:close/>
                  <a:moveTo>
                    <a:pt x="0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8" y="0"/>
                    <a:pt x="20" y="2"/>
                  </a:cubicBezTo>
                  <a:cubicBezTo>
                    <a:pt x="22" y="3"/>
                    <a:pt x="23" y="5"/>
                    <a:pt x="23" y="8"/>
                  </a:cubicBezTo>
                  <a:cubicBezTo>
                    <a:pt x="23" y="13"/>
                    <a:pt x="20" y="16"/>
                    <a:pt x="16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7" y="17"/>
                    <a:pt x="18" y="17"/>
                    <a:pt x="19" y="19"/>
                  </a:cubicBezTo>
                  <a:cubicBezTo>
                    <a:pt x="20" y="19"/>
                    <a:pt x="20" y="20"/>
                    <a:pt x="21" y="2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2"/>
                    <a:pt x="12" y="21"/>
                    <a:pt x="11" y="20"/>
                  </a:cubicBezTo>
                  <a:cubicBezTo>
                    <a:pt x="11" y="20"/>
                    <a:pt x="10" y="20"/>
                    <a:pt x="8" y="20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0" y="33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8722" name="Freeform 105"/>
            <p:cNvSpPr>
              <a:spLocks noChangeAspect="1"/>
            </p:cNvSpPr>
            <p:nvPr/>
          </p:nvSpPr>
          <p:spPr bwMode="auto">
            <a:xfrm>
              <a:off x="3884" y="1409"/>
              <a:ext cx="265" cy="98"/>
            </a:xfrm>
            <a:custGeom>
              <a:avLst/>
              <a:gdLst>
                <a:gd name="T0" fmla="*/ 573 w 162"/>
                <a:gd name="T1" fmla="*/ 1011 h 60"/>
                <a:gd name="T2" fmla="*/ 551 w 162"/>
                <a:gd name="T3" fmla="*/ 990 h 60"/>
                <a:gd name="T4" fmla="*/ 0 w 162"/>
                <a:gd name="T5" fmla="*/ 662 h 60"/>
                <a:gd name="T6" fmla="*/ 425 w 162"/>
                <a:gd name="T7" fmla="*/ 418 h 60"/>
                <a:gd name="T8" fmla="*/ 993 w 162"/>
                <a:gd name="T9" fmla="*/ 755 h 60"/>
                <a:gd name="T10" fmla="*/ 1418 w 162"/>
                <a:gd name="T11" fmla="*/ 720 h 60"/>
                <a:gd name="T12" fmla="*/ 2141 w 162"/>
                <a:gd name="T13" fmla="*/ 302 h 60"/>
                <a:gd name="T14" fmla="*/ 1348 w 162"/>
                <a:gd name="T15" fmla="*/ 302 h 60"/>
                <a:gd name="T16" fmla="*/ 1348 w 162"/>
                <a:gd name="T17" fmla="*/ 0 h 60"/>
                <a:gd name="T18" fmla="*/ 3098 w 162"/>
                <a:gd name="T19" fmla="*/ 0 h 60"/>
                <a:gd name="T20" fmla="*/ 3098 w 162"/>
                <a:gd name="T21" fmla="*/ 1011 h 60"/>
                <a:gd name="T22" fmla="*/ 2589 w 162"/>
                <a:gd name="T23" fmla="*/ 1011 h 60"/>
                <a:gd name="T24" fmla="*/ 2567 w 162"/>
                <a:gd name="T25" fmla="*/ 549 h 60"/>
                <a:gd name="T26" fmla="*/ 1860 w 162"/>
                <a:gd name="T27" fmla="*/ 969 h 60"/>
                <a:gd name="T28" fmla="*/ 1148 w 162"/>
                <a:gd name="T29" fmla="*/ 1137 h 60"/>
                <a:gd name="T30" fmla="*/ 573 w 162"/>
                <a:gd name="T31" fmla="*/ 1011 h 60"/>
                <a:gd name="T32" fmla="*/ 573 w 162"/>
                <a:gd name="T33" fmla="*/ 1011 h 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2"/>
                <a:gd name="T52" fmla="*/ 0 h 60"/>
                <a:gd name="T53" fmla="*/ 162 w 162"/>
                <a:gd name="T54" fmla="*/ 60 h 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2" h="60">
                  <a:moveTo>
                    <a:pt x="30" y="53"/>
                  </a:moveTo>
                  <a:cubicBezTo>
                    <a:pt x="30" y="53"/>
                    <a:pt x="29" y="52"/>
                    <a:pt x="29" y="52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58" y="43"/>
                    <a:pt x="66" y="42"/>
                    <a:pt x="74" y="38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53"/>
                    <a:pt x="162" y="53"/>
                    <a:pt x="162" y="53"/>
                  </a:cubicBezTo>
                  <a:cubicBezTo>
                    <a:pt x="135" y="53"/>
                    <a:pt x="135" y="53"/>
                    <a:pt x="135" y="53"/>
                  </a:cubicBezTo>
                  <a:cubicBezTo>
                    <a:pt x="134" y="29"/>
                    <a:pt x="134" y="29"/>
                    <a:pt x="134" y="2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83" y="59"/>
                    <a:pt x="69" y="60"/>
                    <a:pt x="60" y="60"/>
                  </a:cubicBezTo>
                  <a:cubicBezTo>
                    <a:pt x="44" y="60"/>
                    <a:pt x="33" y="54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8723" name="Freeform 106"/>
            <p:cNvSpPr>
              <a:spLocks noChangeAspect="1"/>
            </p:cNvSpPr>
            <p:nvPr/>
          </p:nvSpPr>
          <p:spPr bwMode="auto">
            <a:xfrm>
              <a:off x="3703" y="1406"/>
              <a:ext cx="171" cy="152"/>
            </a:xfrm>
            <a:custGeom>
              <a:avLst/>
              <a:gdLst>
                <a:gd name="T0" fmla="*/ 730 w 105"/>
                <a:gd name="T1" fmla="*/ 1528 h 93"/>
                <a:gd name="T2" fmla="*/ 1278 w 105"/>
                <a:gd name="T3" fmla="*/ 1200 h 93"/>
                <a:gd name="T4" fmla="*/ 1223 w 105"/>
                <a:gd name="T5" fmla="*/ 956 h 93"/>
                <a:gd name="T6" fmla="*/ 528 w 105"/>
                <a:gd name="T7" fmla="*/ 551 h 93"/>
                <a:gd name="T8" fmla="*/ 528 w 105"/>
                <a:gd name="T9" fmla="*/ 1012 h 93"/>
                <a:gd name="T10" fmla="*/ 0 w 105"/>
                <a:gd name="T11" fmla="*/ 1012 h 93"/>
                <a:gd name="T12" fmla="*/ 0 w 105"/>
                <a:gd name="T13" fmla="*/ 0 h 93"/>
                <a:gd name="T14" fmla="*/ 1717 w 105"/>
                <a:gd name="T15" fmla="*/ 0 h 93"/>
                <a:gd name="T16" fmla="*/ 1717 w 105"/>
                <a:gd name="T17" fmla="*/ 294 h 93"/>
                <a:gd name="T18" fmla="*/ 928 w 105"/>
                <a:gd name="T19" fmla="*/ 294 h 93"/>
                <a:gd name="T20" fmla="*/ 1637 w 105"/>
                <a:gd name="T21" fmla="*/ 700 h 93"/>
                <a:gd name="T22" fmla="*/ 1958 w 105"/>
                <a:gd name="T23" fmla="*/ 1106 h 93"/>
                <a:gd name="T24" fmla="*/ 1692 w 105"/>
                <a:gd name="T25" fmla="*/ 1450 h 93"/>
                <a:gd name="T26" fmla="*/ 1153 w 105"/>
                <a:gd name="T27" fmla="*/ 1768 h 93"/>
                <a:gd name="T28" fmla="*/ 730 w 105"/>
                <a:gd name="T29" fmla="*/ 1528 h 93"/>
                <a:gd name="T30" fmla="*/ 730 w 105"/>
                <a:gd name="T31" fmla="*/ 1528 h 9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3"/>
                <a:gd name="T50" fmla="*/ 105 w 105"/>
                <a:gd name="T51" fmla="*/ 93 h 9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3">
                  <a:moveTo>
                    <a:pt x="39" y="80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75" y="60"/>
                    <a:pt x="74" y="55"/>
                    <a:pt x="66" y="50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2" y="15"/>
                    <a:pt x="92" y="15"/>
                    <a:pt x="92" y="15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88" y="37"/>
                    <a:pt x="88" y="37"/>
                    <a:pt x="88" y="37"/>
                  </a:cubicBezTo>
                  <a:cubicBezTo>
                    <a:pt x="102" y="45"/>
                    <a:pt x="105" y="53"/>
                    <a:pt x="105" y="58"/>
                  </a:cubicBezTo>
                  <a:cubicBezTo>
                    <a:pt x="104" y="68"/>
                    <a:pt x="94" y="75"/>
                    <a:pt x="91" y="76"/>
                  </a:cubicBezTo>
                  <a:cubicBezTo>
                    <a:pt x="62" y="93"/>
                    <a:pt x="62" y="93"/>
                    <a:pt x="62" y="93"/>
                  </a:cubicBezTo>
                  <a:cubicBezTo>
                    <a:pt x="39" y="80"/>
                    <a:pt x="39" y="80"/>
                    <a:pt x="39" y="80"/>
                  </a:cubicBezTo>
                  <a:cubicBezTo>
                    <a:pt x="39" y="80"/>
                    <a:pt x="39" y="80"/>
                    <a:pt x="39" y="80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8724" name="Freeform 107"/>
            <p:cNvSpPr>
              <a:spLocks noChangeAspect="1"/>
            </p:cNvSpPr>
            <p:nvPr/>
          </p:nvSpPr>
          <p:spPr bwMode="auto">
            <a:xfrm>
              <a:off x="3698" y="1564"/>
              <a:ext cx="265" cy="98"/>
            </a:xfrm>
            <a:custGeom>
              <a:avLst/>
              <a:gdLst>
                <a:gd name="T0" fmla="*/ 2526 w 162"/>
                <a:gd name="T1" fmla="*/ 149 h 60"/>
                <a:gd name="T2" fmla="*/ 3098 w 162"/>
                <a:gd name="T3" fmla="*/ 475 h 60"/>
                <a:gd name="T4" fmla="*/ 2657 w 162"/>
                <a:gd name="T5" fmla="*/ 720 h 60"/>
                <a:gd name="T6" fmla="*/ 2084 w 162"/>
                <a:gd name="T7" fmla="*/ 397 h 60"/>
                <a:gd name="T8" fmla="*/ 1688 w 162"/>
                <a:gd name="T9" fmla="*/ 441 h 60"/>
                <a:gd name="T10" fmla="*/ 959 w 162"/>
                <a:gd name="T11" fmla="*/ 862 h 60"/>
                <a:gd name="T12" fmla="*/ 1755 w 162"/>
                <a:gd name="T13" fmla="*/ 862 h 60"/>
                <a:gd name="T14" fmla="*/ 1755 w 162"/>
                <a:gd name="T15" fmla="*/ 1137 h 60"/>
                <a:gd name="T16" fmla="*/ 0 w 162"/>
                <a:gd name="T17" fmla="*/ 1137 h 60"/>
                <a:gd name="T18" fmla="*/ 0 w 162"/>
                <a:gd name="T19" fmla="*/ 126 h 60"/>
                <a:gd name="T20" fmla="*/ 517 w 162"/>
                <a:gd name="T21" fmla="*/ 126 h 60"/>
                <a:gd name="T22" fmla="*/ 517 w 162"/>
                <a:gd name="T23" fmla="*/ 593 h 60"/>
                <a:gd name="T24" fmla="*/ 1238 w 162"/>
                <a:gd name="T25" fmla="*/ 185 h 60"/>
                <a:gd name="T26" fmla="*/ 1935 w 162"/>
                <a:gd name="T27" fmla="*/ 0 h 60"/>
                <a:gd name="T28" fmla="*/ 2526 w 162"/>
                <a:gd name="T29" fmla="*/ 149 h 60"/>
                <a:gd name="T30" fmla="*/ 2526 w 162"/>
                <a:gd name="T31" fmla="*/ 149 h 6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2"/>
                <a:gd name="T49" fmla="*/ 0 h 60"/>
                <a:gd name="T50" fmla="*/ 162 w 162"/>
                <a:gd name="T51" fmla="*/ 60 h 6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2" h="60">
                  <a:moveTo>
                    <a:pt x="132" y="8"/>
                  </a:moveTo>
                  <a:cubicBezTo>
                    <a:pt x="162" y="25"/>
                    <a:pt x="162" y="25"/>
                    <a:pt x="162" y="25"/>
                  </a:cubicBezTo>
                  <a:cubicBezTo>
                    <a:pt x="139" y="38"/>
                    <a:pt x="139" y="38"/>
                    <a:pt x="139" y="38"/>
                  </a:cubicBezTo>
                  <a:cubicBezTo>
                    <a:pt x="109" y="21"/>
                    <a:pt x="109" y="21"/>
                    <a:pt x="109" y="21"/>
                  </a:cubicBezTo>
                  <a:cubicBezTo>
                    <a:pt x="103" y="17"/>
                    <a:pt x="96" y="18"/>
                    <a:pt x="88" y="23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60"/>
                    <a:pt x="92" y="60"/>
                    <a:pt x="92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9" y="2"/>
                    <a:pt x="92" y="0"/>
                    <a:pt x="101" y="0"/>
                  </a:cubicBezTo>
                  <a:cubicBezTo>
                    <a:pt x="118" y="0"/>
                    <a:pt x="129" y="6"/>
                    <a:pt x="132" y="8"/>
                  </a:cubicBezTo>
                  <a:cubicBezTo>
                    <a:pt x="132" y="8"/>
                    <a:pt x="132" y="8"/>
                    <a:pt x="132" y="8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8725" name="Freeform 108"/>
            <p:cNvSpPr>
              <a:spLocks noChangeAspect="1"/>
            </p:cNvSpPr>
            <p:nvPr/>
          </p:nvSpPr>
          <p:spPr bwMode="auto">
            <a:xfrm>
              <a:off x="3972" y="1514"/>
              <a:ext cx="170" cy="153"/>
            </a:xfrm>
            <a:custGeom>
              <a:avLst/>
              <a:gdLst>
                <a:gd name="T0" fmla="*/ 1983 w 104"/>
                <a:gd name="T1" fmla="*/ 747 h 94"/>
                <a:gd name="T2" fmla="*/ 1983 w 104"/>
                <a:gd name="T3" fmla="*/ 1746 h 94"/>
                <a:gd name="T4" fmla="*/ 245 w 104"/>
                <a:gd name="T5" fmla="*/ 1746 h 94"/>
                <a:gd name="T6" fmla="*/ 235 w 104"/>
                <a:gd name="T7" fmla="*/ 1455 h 94"/>
                <a:gd name="T8" fmla="*/ 1027 w 104"/>
                <a:gd name="T9" fmla="*/ 1455 h 94"/>
                <a:gd name="T10" fmla="*/ 304 w 104"/>
                <a:gd name="T11" fmla="*/ 1038 h 94"/>
                <a:gd name="T12" fmla="*/ 0 w 104"/>
                <a:gd name="T13" fmla="*/ 651 h 94"/>
                <a:gd name="T14" fmla="*/ 245 w 104"/>
                <a:gd name="T15" fmla="*/ 324 h 94"/>
                <a:gd name="T16" fmla="*/ 812 w 104"/>
                <a:gd name="T17" fmla="*/ 0 h 94"/>
                <a:gd name="T18" fmla="*/ 1237 w 104"/>
                <a:gd name="T19" fmla="*/ 238 h 94"/>
                <a:gd name="T20" fmla="*/ 687 w 104"/>
                <a:gd name="T21" fmla="*/ 562 h 94"/>
                <a:gd name="T22" fmla="*/ 750 w 104"/>
                <a:gd name="T23" fmla="*/ 802 h 94"/>
                <a:gd name="T24" fmla="*/ 1473 w 104"/>
                <a:gd name="T25" fmla="*/ 1216 h 94"/>
                <a:gd name="T26" fmla="*/ 1473 w 104"/>
                <a:gd name="T27" fmla="*/ 747 h 94"/>
                <a:gd name="T28" fmla="*/ 1983 w 104"/>
                <a:gd name="T29" fmla="*/ 747 h 94"/>
                <a:gd name="T30" fmla="*/ 1983 w 104"/>
                <a:gd name="T31" fmla="*/ 747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"/>
                <a:gd name="T49" fmla="*/ 0 h 94"/>
                <a:gd name="T50" fmla="*/ 104 w 104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" h="94">
                  <a:moveTo>
                    <a:pt x="104" y="40"/>
                  </a:moveTo>
                  <a:cubicBezTo>
                    <a:pt x="104" y="94"/>
                    <a:pt x="104" y="94"/>
                    <a:pt x="104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2" y="78"/>
                    <a:pt x="12" y="78"/>
                    <a:pt x="12" y="78"/>
                  </a:cubicBezTo>
                  <a:cubicBezTo>
                    <a:pt x="54" y="78"/>
                    <a:pt x="54" y="78"/>
                    <a:pt x="54" y="78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3" y="48"/>
                    <a:pt x="0" y="40"/>
                    <a:pt x="0" y="35"/>
                  </a:cubicBezTo>
                  <a:cubicBezTo>
                    <a:pt x="0" y="25"/>
                    <a:pt x="11" y="18"/>
                    <a:pt x="13" y="1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0" y="34"/>
                    <a:pt x="31" y="38"/>
                    <a:pt x="39" y="43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104" y="40"/>
                    <a:pt x="104" y="40"/>
                    <a:pt x="104" y="40"/>
                  </a:cubicBezTo>
                  <a:cubicBezTo>
                    <a:pt x="104" y="40"/>
                    <a:pt x="104" y="40"/>
                    <a:pt x="104" y="40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8726" name="Freeform 109"/>
            <p:cNvSpPr>
              <a:spLocks noChangeAspect="1"/>
            </p:cNvSpPr>
            <p:nvPr/>
          </p:nvSpPr>
          <p:spPr bwMode="auto">
            <a:xfrm>
              <a:off x="3878" y="1402"/>
              <a:ext cx="264" cy="100"/>
            </a:xfrm>
            <a:custGeom>
              <a:avLst/>
              <a:gdLst>
                <a:gd name="T0" fmla="*/ 562 w 162"/>
                <a:gd name="T1" fmla="*/ 1033 h 61"/>
                <a:gd name="T2" fmla="*/ 562 w 162"/>
                <a:gd name="T3" fmla="*/ 1033 h 61"/>
                <a:gd name="T4" fmla="*/ 0 w 162"/>
                <a:gd name="T5" fmla="*/ 702 h 61"/>
                <a:gd name="T6" fmla="*/ 425 w 162"/>
                <a:gd name="T7" fmla="*/ 449 h 61"/>
                <a:gd name="T8" fmla="*/ 988 w 162"/>
                <a:gd name="T9" fmla="*/ 779 h 61"/>
                <a:gd name="T10" fmla="*/ 1388 w 162"/>
                <a:gd name="T11" fmla="*/ 736 h 61"/>
                <a:gd name="T12" fmla="*/ 2104 w 162"/>
                <a:gd name="T13" fmla="*/ 310 h 61"/>
                <a:gd name="T14" fmla="*/ 1312 w 162"/>
                <a:gd name="T15" fmla="*/ 310 h 61"/>
                <a:gd name="T16" fmla="*/ 1312 w 162"/>
                <a:gd name="T17" fmla="*/ 0 h 61"/>
                <a:gd name="T18" fmla="*/ 3033 w 162"/>
                <a:gd name="T19" fmla="*/ 0 h 61"/>
                <a:gd name="T20" fmla="*/ 3033 w 162"/>
                <a:gd name="T21" fmla="*/ 1054 h 61"/>
                <a:gd name="T22" fmla="*/ 2531 w 162"/>
                <a:gd name="T23" fmla="*/ 1054 h 61"/>
                <a:gd name="T24" fmla="*/ 2531 w 162"/>
                <a:gd name="T25" fmla="*/ 572 h 61"/>
                <a:gd name="T26" fmla="*/ 1814 w 162"/>
                <a:gd name="T27" fmla="*/ 995 h 61"/>
                <a:gd name="T28" fmla="*/ 1134 w 162"/>
                <a:gd name="T29" fmla="*/ 1185 h 61"/>
                <a:gd name="T30" fmla="*/ 562 w 162"/>
                <a:gd name="T31" fmla="*/ 1033 h 61"/>
                <a:gd name="T32" fmla="*/ 562 w 162"/>
                <a:gd name="T33" fmla="*/ 1033 h 6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2"/>
                <a:gd name="T52" fmla="*/ 0 h 61"/>
                <a:gd name="T53" fmla="*/ 162 w 162"/>
                <a:gd name="T54" fmla="*/ 61 h 6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2" h="61">
                  <a:moveTo>
                    <a:pt x="30" y="53"/>
                  </a:moveTo>
                  <a:cubicBezTo>
                    <a:pt x="30" y="53"/>
                    <a:pt x="30" y="53"/>
                    <a:pt x="30" y="53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53" y="40"/>
                    <a:pt x="53" y="40"/>
                    <a:pt x="53" y="40"/>
                  </a:cubicBezTo>
                  <a:cubicBezTo>
                    <a:pt x="59" y="43"/>
                    <a:pt x="66" y="43"/>
                    <a:pt x="74" y="38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54"/>
                    <a:pt x="162" y="54"/>
                    <a:pt x="162" y="54"/>
                  </a:cubicBezTo>
                  <a:cubicBezTo>
                    <a:pt x="135" y="54"/>
                    <a:pt x="135" y="54"/>
                    <a:pt x="135" y="54"/>
                  </a:cubicBezTo>
                  <a:cubicBezTo>
                    <a:pt x="135" y="29"/>
                    <a:pt x="135" y="29"/>
                    <a:pt x="135" y="2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83" y="59"/>
                    <a:pt x="70" y="61"/>
                    <a:pt x="61" y="61"/>
                  </a:cubicBezTo>
                  <a:cubicBezTo>
                    <a:pt x="44" y="60"/>
                    <a:pt x="33" y="55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8727" name="Freeform 110"/>
            <p:cNvSpPr>
              <a:spLocks noChangeAspect="1"/>
            </p:cNvSpPr>
            <p:nvPr/>
          </p:nvSpPr>
          <p:spPr bwMode="auto">
            <a:xfrm>
              <a:off x="3696" y="1399"/>
              <a:ext cx="172" cy="154"/>
            </a:xfrm>
            <a:custGeom>
              <a:avLst/>
              <a:gdLst>
                <a:gd name="T0" fmla="*/ 778 w 105"/>
                <a:gd name="T1" fmla="*/ 1569 h 94"/>
                <a:gd name="T2" fmla="*/ 1330 w 105"/>
                <a:gd name="T3" fmla="*/ 1219 h 94"/>
                <a:gd name="T4" fmla="*/ 1274 w 105"/>
                <a:gd name="T5" fmla="*/ 993 h 94"/>
                <a:gd name="T6" fmla="*/ 539 w 105"/>
                <a:gd name="T7" fmla="*/ 567 h 94"/>
                <a:gd name="T8" fmla="*/ 539 w 105"/>
                <a:gd name="T9" fmla="*/ 1027 h 94"/>
                <a:gd name="T10" fmla="*/ 21 w 105"/>
                <a:gd name="T11" fmla="*/ 1027 h 94"/>
                <a:gd name="T12" fmla="*/ 0 w 105"/>
                <a:gd name="T13" fmla="*/ 0 h 94"/>
                <a:gd name="T14" fmla="*/ 1779 w 105"/>
                <a:gd name="T15" fmla="*/ 0 h 94"/>
                <a:gd name="T16" fmla="*/ 1792 w 105"/>
                <a:gd name="T17" fmla="*/ 308 h 94"/>
                <a:gd name="T18" fmla="*/ 993 w 105"/>
                <a:gd name="T19" fmla="*/ 308 h 94"/>
                <a:gd name="T20" fmla="*/ 1723 w 105"/>
                <a:gd name="T21" fmla="*/ 736 h 94"/>
                <a:gd name="T22" fmla="*/ 2031 w 105"/>
                <a:gd name="T23" fmla="*/ 1144 h 94"/>
                <a:gd name="T24" fmla="*/ 1779 w 105"/>
                <a:gd name="T25" fmla="*/ 1481 h 94"/>
                <a:gd name="T26" fmla="*/ 1206 w 105"/>
                <a:gd name="T27" fmla="*/ 1817 h 94"/>
                <a:gd name="T28" fmla="*/ 778 w 105"/>
                <a:gd name="T29" fmla="*/ 1569 h 94"/>
                <a:gd name="T30" fmla="*/ 778 w 105"/>
                <a:gd name="T31" fmla="*/ 1569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4"/>
                <a:gd name="T50" fmla="*/ 105 w 105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4">
                  <a:moveTo>
                    <a:pt x="40" y="81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75" y="60"/>
                    <a:pt x="74" y="56"/>
                    <a:pt x="66" y="51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3" y="16"/>
                    <a:pt x="93" y="16"/>
                    <a:pt x="93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89" y="38"/>
                    <a:pt x="89" y="38"/>
                    <a:pt x="89" y="38"/>
                  </a:cubicBezTo>
                  <a:cubicBezTo>
                    <a:pt x="102" y="46"/>
                    <a:pt x="105" y="54"/>
                    <a:pt x="105" y="59"/>
                  </a:cubicBezTo>
                  <a:cubicBezTo>
                    <a:pt x="105" y="69"/>
                    <a:pt x="94" y="75"/>
                    <a:pt x="92" y="77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40" y="81"/>
                    <a:pt x="40" y="81"/>
                    <a:pt x="40" y="81"/>
                  </a:cubicBezTo>
                  <a:cubicBezTo>
                    <a:pt x="40" y="81"/>
                    <a:pt x="40" y="81"/>
                    <a:pt x="40" y="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8728" name="Freeform 111"/>
            <p:cNvSpPr>
              <a:spLocks noChangeAspect="1"/>
            </p:cNvSpPr>
            <p:nvPr/>
          </p:nvSpPr>
          <p:spPr bwMode="auto">
            <a:xfrm>
              <a:off x="3692" y="1558"/>
              <a:ext cx="264" cy="99"/>
            </a:xfrm>
            <a:custGeom>
              <a:avLst/>
              <a:gdLst>
                <a:gd name="T0" fmla="*/ 2467 w 162"/>
                <a:gd name="T1" fmla="*/ 144 h 61"/>
                <a:gd name="T2" fmla="*/ 3033 w 162"/>
                <a:gd name="T3" fmla="*/ 466 h 61"/>
                <a:gd name="T4" fmla="*/ 2624 w 162"/>
                <a:gd name="T5" fmla="*/ 701 h 61"/>
                <a:gd name="T6" fmla="*/ 2061 w 162"/>
                <a:gd name="T7" fmla="*/ 380 h 61"/>
                <a:gd name="T8" fmla="*/ 1644 w 162"/>
                <a:gd name="T9" fmla="*/ 414 h 61"/>
                <a:gd name="T10" fmla="*/ 929 w 162"/>
                <a:gd name="T11" fmla="*/ 821 h 61"/>
                <a:gd name="T12" fmla="*/ 1724 w 162"/>
                <a:gd name="T13" fmla="*/ 821 h 61"/>
                <a:gd name="T14" fmla="*/ 1724 w 162"/>
                <a:gd name="T15" fmla="*/ 1117 h 61"/>
                <a:gd name="T16" fmla="*/ 0 w 162"/>
                <a:gd name="T17" fmla="*/ 1117 h 61"/>
                <a:gd name="T18" fmla="*/ 0 w 162"/>
                <a:gd name="T19" fmla="*/ 123 h 61"/>
                <a:gd name="T20" fmla="*/ 507 w 162"/>
                <a:gd name="T21" fmla="*/ 123 h 61"/>
                <a:gd name="T22" fmla="*/ 528 w 162"/>
                <a:gd name="T23" fmla="*/ 583 h 61"/>
                <a:gd name="T24" fmla="*/ 1222 w 162"/>
                <a:gd name="T25" fmla="*/ 179 h 61"/>
                <a:gd name="T26" fmla="*/ 1897 w 162"/>
                <a:gd name="T27" fmla="*/ 0 h 61"/>
                <a:gd name="T28" fmla="*/ 2467 w 162"/>
                <a:gd name="T29" fmla="*/ 144 h 61"/>
                <a:gd name="T30" fmla="*/ 2467 w 162"/>
                <a:gd name="T31" fmla="*/ 144 h 6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2"/>
                <a:gd name="T49" fmla="*/ 0 h 61"/>
                <a:gd name="T50" fmla="*/ 162 w 162"/>
                <a:gd name="T51" fmla="*/ 61 h 6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2" h="61">
                  <a:moveTo>
                    <a:pt x="132" y="8"/>
                  </a:moveTo>
                  <a:cubicBezTo>
                    <a:pt x="162" y="25"/>
                    <a:pt x="162" y="25"/>
                    <a:pt x="162" y="25"/>
                  </a:cubicBezTo>
                  <a:cubicBezTo>
                    <a:pt x="140" y="38"/>
                    <a:pt x="140" y="38"/>
                    <a:pt x="140" y="38"/>
                  </a:cubicBezTo>
                  <a:cubicBezTo>
                    <a:pt x="110" y="21"/>
                    <a:pt x="110" y="21"/>
                    <a:pt x="110" y="21"/>
                  </a:cubicBezTo>
                  <a:cubicBezTo>
                    <a:pt x="104" y="18"/>
                    <a:pt x="96" y="18"/>
                    <a:pt x="88" y="23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61"/>
                    <a:pt x="92" y="61"/>
                    <a:pt x="92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9" y="2"/>
                    <a:pt x="93" y="0"/>
                    <a:pt x="101" y="0"/>
                  </a:cubicBezTo>
                  <a:cubicBezTo>
                    <a:pt x="118" y="1"/>
                    <a:pt x="130" y="7"/>
                    <a:pt x="132" y="8"/>
                  </a:cubicBezTo>
                  <a:cubicBezTo>
                    <a:pt x="132" y="8"/>
                    <a:pt x="132" y="8"/>
                    <a:pt x="132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8729" name="Freeform 112"/>
            <p:cNvSpPr>
              <a:spLocks noChangeAspect="1"/>
            </p:cNvSpPr>
            <p:nvPr/>
          </p:nvSpPr>
          <p:spPr bwMode="auto">
            <a:xfrm>
              <a:off x="3966" y="1507"/>
              <a:ext cx="171" cy="154"/>
            </a:xfrm>
            <a:custGeom>
              <a:avLst/>
              <a:gdLst>
                <a:gd name="T0" fmla="*/ 1958 w 105"/>
                <a:gd name="T1" fmla="*/ 791 h 94"/>
                <a:gd name="T2" fmla="*/ 1958 w 105"/>
                <a:gd name="T3" fmla="*/ 1817 h 94"/>
                <a:gd name="T4" fmla="*/ 239 w 105"/>
                <a:gd name="T5" fmla="*/ 1817 h 94"/>
                <a:gd name="T6" fmla="*/ 239 w 105"/>
                <a:gd name="T7" fmla="*/ 1514 h 94"/>
                <a:gd name="T8" fmla="*/ 1033 w 105"/>
                <a:gd name="T9" fmla="*/ 1514 h 94"/>
                <a:gd name="T10" fmla="*/ 324 w 105"/>
                <a:gd name="T11" fmla="*/ 1088 h 94"/>
                <a:gd name="T12" fmla="*/ 0 w 105"/>
                <a:gd name="T13" fmla="*/ 668 h 94"/>
                <a:gd name="T14" fmla="*/ 261 w 105"/>
                <a:gd name="T15" fmla="*/ 331 h 94"/>
                <a:gd name="T16" fmla="*/ 803 w 105"/>
                <a:gd name="T17" fmla="*/ 0 h 94"/>
                <a:gd name="T18" fmla="*/ 1223 w 105"/>
                <a:gd name="T19" fmla="*/ 247 h 94"/>
                <a:gd name="T20" fmla="*/ 674 w 105"/>
                <a:gd name="T21" fmla="*/ 606 h 94"/>
                <a:gd name="T22" fmla="*/ 730 w 105"/>
                <a:gd name="T23" fmla="*/ 827 h 94"/>
                <a:gd name="T24" fmla="*/ 1435 w 105"/>
                <a:gd name="T25" fmla="*/ 1253 h 94"/>
                <a:gd name="T26" fmla="*/ 1435 w 105"/>
                <a:gd name="T27" fmla="*/ 791 h 94"/>
                <a:gd name="T28" fmla="*/ 1958 w 105"/>
                <a:gd name="T29" fmla="*/ 791 h 94"/>
                <a:gd name="T30" fmla="*/ 1958 w 105"/>
                <a:gd name="T31" fmla="*/ 791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4"/>
                <a:gd name="T50" fmla="*/ 105 w 105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4">
                  <a:moveTo>
                    <a:pt x="105" y="41"/>
                  </a:moveTo>
                  <a:cubicBezTo>
                    <a:pt x="105" y="94"/>
                    <a:pt x="105" y="94"/>
                    <a:pt x="105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55" y="78"/>
                    <a:pt x="55" y="78"/>
                    <a:pt x="55" y="78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3" y="48"/>
                    <a:pt x="0" y="40"/>
                    <a:pt x="0" y="35"/>
                  </a:cubicBezTo>
                  <a:cubicBezTo>
                    <a:pt x="1" y="25"/>
                    <a:pt x="11" y="19"/>
                    <a:pt x="14" y="1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6" y="13"/>
                    <a:pt x="66" y="13"/>
                    <a:pt x="66" y="13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0" y="34"/>
                    <a:pt x="31" y="38"/>
                    <a:pt x="39" y="43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41"/>
                    <a:pt x="77" y="41"/>
                    <a:pt x="77" y="41"/>
                  </a:cubicBezTo>
                  <a:cubicBezTo>
                    <a:pt x="105" y="41"/>
                    <a:pt x="105" y="41"/>
                    <a:pt x="105" y="41"/>
                  </a:cubicBezTo>
                  <a:cubicBezTo>
                    <a:pt x="105" y="41"/>
                    <a:pt x="105" y="41"/>
                    <a:pt x="105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  <p:sp>
        <p:nvSpPr>
          <p:cNvPr id="28694" name="AutoShape 7"/>
          <p:cNvSpPr>
            <a:spLocks noChangeAspect="1" noChangeArrowheads="1"/>
          </p:cNvSpPr>
          <p:nvPr/>
        </p:nvSpPr>
        <p:spPr bwMode="auto">
          <a:xfrm>
            <a:off x="4500563" y="4284663"/>
            <a:ext cx="285750" cy="287337"/>
          </a:xfrm>
          <a:custGeom>
            <a:avLst/>
            <a:gdLst>
              <a:gd name="T0" fmla="*/ 2147483647 w 21600"/>
              <a:gd name="T1" fmla="*/ 0 h 21600"/>
              <a:gd name="T2" fmla="*/ 1281629773 w 21600"/>
              <a:gd name="T3" fmla="*/ 1315162258 h 21600"/>
              <a:gd name="T4" fmla="*/ 0 w 21600"/>
              <a:gd name="T5" fmla="*/ 2147483647 h 21600"/>
              <a:gd name="T6" fmla="*/ 1281629773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1315162258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grpSp>
        <p:nvGrpSpPr>
          <p:cNvPr id="28695" name="Group 95"/>
          <p:cNvGrpSpPr>
            <a:grpSpLocks noChangeAspect="1"/>
          </p:cNvGrpSpPr>
          <p:nvPr/>
        </p:nvGrpSpPr>
        <p:grpSpPr bwMode="auto">
          <a:xfrm>
            <a:off x="785813" y="2357438"/>
            <a:ext cx="1368425" cy="1058862"/>
            <a:chOff x="3541" y="1317"/>
            <a:chExt cx="747" cy="546"/>
          </a:xfrm>
        </p:grpSpPr>
        <p:sp>
          <p:nvSpPr>
            <p:cNvPr id="28696" name="AutoShape 96"/>
            <p:cNvSpPr>
              <a:spLocks noChangeAspect="1" noChangeArrowheads="1" noTextEdit="1"/>
            </p:cNvSpPr>
            <p:nvPr/>
          </p:nvSpPr>
          <p:spPr bwMode="auto">
            <a:xfrm>
              <a:off x="3574" y="1337"/>
              <a:ext cx="681" cy="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697" name="Freeform 97"/>
            <p:cNvSpPr>
              <a:spLocks noChangeAspect="1"/>
            </p:cNvSpPr>
            <p:nvPr/>
          </p:nvSpPr>
          <p:spPr bwMode="auto">
            <a:xfrm>
              <a:off x="3574" y="1525"/>
              <a:ext cx="679" cy="338"/>
            </a:xfrm>
            <a:custGeom>
              <a:avLst/>
              <a:gdLst>
                <a:gd name="T0" fmla="*/ 6726 w 416"/>
                <a:gd name="T1" fmla="*/ 1594 h 207"/>
                <a:gd name="T2" fmla="*/ 1170 w 416"/>
                <a:gd name="T3" fmla="*/ 1594 h 207"/>
                <a:gd name="T4" fmla="*/ 21 w 416"/>
                <a:gd name="T5" fmla="*/ 21 h 207"/>
                <a:gd name="T6" fmla="*/ 0 w 416"/>
                <a:gd name="T7" fmla="*/ 21 h 207"/>
                <a:gd name="T8" fmla="*/ 0 w 416"/>
                <a:gd name="T9" fmla="*/ 1520 h 207"/>
                <a:gd name="T10" fmla="*/ 21 w 416"/>
                <a:gd name="T11" fmla="*/ 1520 h 207"/>
                <a:gd name="T12" fmla="*/ 1170 w 416"/>
                <a:gd name="T13" fmla="*/ 3029 h 207"/>
                <a:gd name="T14" fmla="*/ 6726 w 416"/>
                <a:gd name="T15" fmla="*/ 3029 h 207"/>
                <a:gd name="T16" fmla="*/ 7862 w 416"/>
                <a:gd name="T17" fmla="*/ 1520 h 207"/>
                <a:gd name="T18" fmla="*/ 7862 w 416"/>
                <a:gd name="T19" fmla="*/ 1520 h 207"/>
                <a:gd name="T20" fmla="*/ 7862 w 416"/>
                <a:gd name="T21" fmla="*/ 0 h 207"/>
                <a:gd name="T22" fmla="*/ 6726 w 416"/>
                <a:gd name="T23" fmla="*/ 1594 h 20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16"/>
                <a:gd name="T37" fmla="*/ 0 h 207"/>
                <a:gd name="T38" fmla="*/ 416 w 416"/>
                <a:gd name="T39" fmla="*/ 207 h 20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16" h="207">
                  <a:moveTo>
                    <a:pt x="356" y="84"/>
                  </a:moveTo>
                  <a:cubicBezTo>
                    <a:pt x="275" y="131"/>
                    <a:pt x="143" y="131"/>
                    <a:pt x="62" y="84"/>
                  </a:cubicBezTo>
                  <a:cubicBezTo>
                    <a:pt x="18" y="59"/>
                    <a:pt x="1" y="33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3" y="109"/>
                    <a:pt x="23" y="138"/>
                    <a:pt x="62" y="160"/>
                  </a:cubicBezTo>
                  <a:cubicBezTo>
                    <a:pt x="143" y="207"/>
                    <a:pt x="275" y="207"/>
                    <a:pt x="356" y="160"/>
                  </a:cubicBezTo>
                  <a:cubicBezTo>
                    <a:pt x="394" y="138"/>
                    <a:pt x="414" y="109"/>
                    <a:pt x="416" y="80"/>
                  </a:cubicBezTo>
                  <a:cubicBezTo>
                    <a:pt x="416" y="80"/>
                    <a:pt x="416" y="80"/>
                    <a:pt x="416" y="80"/>
                  </a:cubicBezTo>
                  <a:cubicBezTo>
                    <a:pt x="416" y="0"/>
                    <a:pt x="416" y="0"/>
                    <a:pt x="416" y="0"/>
                  </a:cubicBezTo>
                  <a:cubicBezTo>
                    <a:pt x="416" y="31"/>
                    <a:pt x="396" y="61"/>
                    <a:pt x="356" y="84"/>
                  </a:cubicBezTo>
                  <a:close/>
                </a:path>
              </a:pathLst>
            </a:custGeom>
            <a:solidFill>
              <a:srgbClr val="113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8698" name="Freeform 98"/>
            <p:cNvSpPr>
              <a:spLocks noChangeAspect="1"/>
            </p:cNvSpPr>
            <p:nvPr/>
          </p:nvSpPr>
          <p:spPr bwMode="auto">
            <a:xfrm>
              <a:off x="3541" y="1317"/>
              <a:ext cx="747" cy="432"/>
            </a:xfrm>
            <a:custGeom>
              <a:avLst/>
              <a:gdLst>
                <a:gd name="T0" fmla="*/ 7153 w 457"/>
                <a:gd name="T1" fmla="*/ 902 h 264"/>
                <a:gd name="T2" fmla="*/ 7176 w 457"/>
                <a:gd name="T3" fmla="*/ 4166 h 264"/>
                <a:gd name="T4" fmla="*/ 1563 w 457"/>
                <a:gd name="T5" fmla="*/ 4166 h 264"/>
                <a:gd name="T6" fmla="*/ 1541 w 457"/>
                <a:gd name="T7" fmla="*/ 902 h 264"/>
                <a:gd name="T8" fmla="*/ 7153 w 457"/>
                <a:gd name="T9" fmla="*/ 902 h 2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7"/>
                <a:gd name="T16" fmla="*/ 0 h 264"/>
                <a:gd name="T17" fmla="*/ 457 w 457"/>
                <a:gd name="T18" fmla="*/ 264 h 2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7" h="264">
                  <a:moveTo>
                    <a:pt x="375" y="47"/>
                  </a:moveTo>
                  <a:cubicBezTo>
                    <a:pt x="456" y="94"/>
                    <a:pt x="457" y="170"/>
                    <a:pt x="376" y="217"/>
                  </a:cubicBezTo>
                  <a:cubicBezTo>
                    <a:pt x="295" y="264"/>
                    <a:pt x="163" y="264"/>
                    <a:pt x="82" y="217"/>
                  </a:cubicBezTo>
                  <a:cubicBezTo>
                    <a:pt x="0" y="170"/>
                    <a:pt x="0" y="94"/>
                    <a:pt x="81" y="47"/>
                  </a:cubicBezTo>
                  <a:cubicBezTo>
                    <a:pt x="162" y="0"/>
                    <a:pt x="293" y="0"/>
                    <a:pt x="375" y="47"/>
                  </a:cubicBezTo>
                </a:path>
              </a:pathLst>
            </a:custGeom>
            <a:solidFill>
              <a:srgbClr val="4A6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8699" name="Freeform 99"/>
            <p:cNvSpPr>
              <a:spLocks noChangeAspect="1" noEditPoints="1"/>
            </p:cNvSpPr>
            <p:nvPr/>
          </p:nvSpPr>
          <p:spPr bwMode="auto">
            <a:xfrm>
              <a:off x="3788" y="1751"/>
              <a:ext cx="39" cy="53"/>
            </a:xfrm>
            <a:custGeom>
              <a:avLst/>
              <a:gdLst>
                <a:gd name="T0" fmla="*/ 124 w 24"/>
                <a:gd name="T1" fmla="*/ 88 h 33"/>
                <a:gd name="T2" fmla="*/ 124 w 24"/>
                <a:gd name="T3" fmla="*/ 233 h 33"/>
                <a:gd name="T4" fmla="*/ 180 w 24"/>
                <a:gd name="T5" fmla="*/ 233 h 33"/>
                <a:gd name="T6" fmla="*/ 236 w 24"/>
                <a:gd name="T7" fmla="*/ 226 h 33"/>
                <a:gd name="T8" fmla="*/ 257 w 24"/>
                <a:gd name="T9" fmla="*/ 173 h 33"/>
                <a:gd name="T10" fmla="*/ 180 w 24"/>
                <a:gd name="T11" fmla="*/ 88 h 33"/>
                <a:gd name="T12" fmla="*/ 124 w 24"/>
                <a:gd name="T13" fmla="*/ 88 h 33"/>
                <a:gd name="T14" fmla="*/ 0 w 24"/>
                <a:gd name="T15" fmla="*/ 567 h 33"/>
                <a:gd name="T16" fmla="*/ 0 w 24"/>
                <a:gd name="T17" fmla="*/ 0 h 33"/>
                <a:gd name="T18" fmla="*/ 232 w 24"/>
                <a:gd name="T19" fmla="*/ 0 h 33"/>
                <a:gd name="T20" fmla="*/ 349 w 24"/>
                <a:gd name="T21" fmla="*/ 34 h 33"/>
                <a:gd name="T22" fmla="*/ 413 w 24"/>
                <a:gd name="T23" fmla="*/ 141 h 33"/>
                <a:gd name="T24" fmla="*/ 270 w 24"/>
                <a:gd name="T25" fmla="*/ 286 h 33"/>
                <a:gd name="T26" fmla="*/ 270 w 24"/>
                <a:gd name="T27" fmla="*/ 286 h 33"/>
                <a:gd name="T28" fmla="*/ 349 w 24"/>
                <a:gd name="T29" fmla="*/ 331 h 33"/>
                <a:gd name="T30" fmla="*/ 377 w 24"/>
                <a:gd name="T31" fmla="*/ 374 h 33"/>
                <a:gd name="T32" fmla="*/ 439 w 24"/>
                <a:gd name="T33" fmla="*/ 567 h 33"/>
                <a:gd name="T34" fmla="*/ 270 w 24"/>
                <a:gd name="T35" fmla="*/ 567 h 33"/>
                <a:gd name="T36" fmla="*/ 236 w 24"/>
                <a:gd name="T37" fmla="*/ 418 h 33"/>
                <a:gd name="T38" fmla="*/ 201 w 24"/>
                <a:gd name="T39" fmla="*/ 340 h 33"/>
                <a:gd name="T40" fmla="*/ 124 w 24"/>
                <a:gd name="T41" fmla="*/ 340 h 33"/>
                <a:gd name="T42" fmla="*/ 124 w 24"/>
                <a:gd name="T43" fmla="*/ 567 h 33"/>
                <a:gd name="T44" fmla="*/ 0 w 24"/>
                <a:gd name="T45" fmla="*/ 567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"/>
                <a:gd name="T70" fmla="*/ 0 h 33"/>
                <a:gd name="T71" fmla="*/ 24 w 24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" h="33">
                  <a:moveTo>
                    <a:pt x="7" y="5"/>
                  </a:moveTo>
                  <a:cubicBezTo>
                    <a:pt x="7" y="14"/>
                    <a:pt x="7" y="14"/>
                    <a:pt x="7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2" y="14"/>
                    <a:pt x="13" y="13"/>
                  </a:cubicBezTo>
                  <a:cubicBezTo>
                    <a:pt x="14" y="12"/>
                    <a:pt x="14" y="11"/>
                    <a:pt x="14" y="10"/>
                  </a:cubicBezTo>
                  <a:cubicBezTo>
                    <a:pt x="14" y="7"/>
                    <a:pt x="13" y="5"/>
                    <a:pt x="10" y="5"/>
                  </a:cubicBezTo>
                  <a:cubicBezTo>
                    <a:pt x="7" y="5"/>
                    <a:pt x="7" y="5"/>
                    <a:pt x="7" y="5"/>
                  </a:cubicBezTo>
                  <a:close/>
                  <a:moveTo>
                    <a:pt x="0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7" y="0"/>
                    <a:pt x="19" y="2"/>
                  </a:cubicBezTo>
                  <a:cubicBezTo>
                    <a:pt x="21" y="3"/>
                    <a:pt x="22" y="5"/>
                    <a:pt x="22" y="8"/>
                  </a:cubicBezTo>
                  <a:cubicBezTo>
                    <a:pt x="22" y="13"/>
                    <a:pt x="20" y="16"/>
                    <a:pt x="15" y="17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7" y="17"/>
                    <a:pt x="18" y="17"/>
                    <a:pt x="19" y="19"/>
                  </a:cubicBezTo>
                  <a:cubicBezTo>
                    <a:pt x="19" y="19"/>
                    <a:pt x="20" y="20"/>
                    <a:pt x="20" y="2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2" y="22"/>
                    <a:pt x="11" y="21"/>
                    <a:pt x="11" y="20"/>
                  </a:cubicBezTo>
                  <a:cubicBezTo>
                    <a:pt x="10" y="20"/>
                    <a:pt x="9" y="20"/>
                    <a:pt x="7" y="20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0" y="33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8700" name="Freeform 100"/>
            <p:cNvSpPr>
              <a:spLocks noChangeAspect="1" noEditPoints="1"/>
            </p:cNvSpPr>
            <p:nvPr/>
          </p:nvSpPr>
          <p:spPr bwMode="auto">
            <a:xfrm>
              <a:off x="3832" y="1749"/>
              <a:ext cx="47" cy="57"/>
            </a:xfrm>
            <a:custGeom>
              <a:avLst/>
              <a:gdLst>
                <a:gd name="T0" fmla="*/ 144 w 29"/>
                <a:gd name="T1" fmla="*/ 324 h 35"/>
                <a:gd name="T2" fmla="*/ 254 w 29"/>
                <a:gd name="T3" fmla="*/ 541 h 35"/>
                <a:gd name="T4" fmla="*/ 357 w 29"/>
                <a:gd name="T5" fmla="*/ 324 h 35"/>
                <a:gd name="T6" fmla="*/ 254 w 29"/>
                <a:gd name="T7" fmla="*/ 111 h 35"/>
                <a:gd name="T8" fmla="*/ 144 w 29"/>
                <a:gd name="T9" fmla="*/ 324 h 35"/>
                <a:gd name="T10" fmla="*/ 0 w 29"/>
                <a:gd name="T11" fmla="*/ 324 h 35"/>
                <a:gd name="T12" fmla="*/ 55 w 29"/>
                <a:gd name="T13" fmla="*/ 90 h 35"/>
                <a:gd name="T14" fmla="*/ 254 w 29"/>
                <a:gd name="T15" fmla="*/ 0 h 35"/>
                <a:gd name="T16" fmla="*/ 454 w 29"/>
                <a:gd name="T17" fmla="*/ 90 h 35"/>
                <a:gd name="T18" fmla="*/ 523 w 29"/>
                <a:gd name="T19" fmla="*/ 324 h 35"/>
                <a:gd name="T20" fmla="*/ 454 w 29"/>
                <a:gd name="T21" fmla="*/ 562 h 35"/>
                <a:gd name="T22" fmla="*/ 254 w 29"/>
                <a:gd name="T23" fmla="*/ 653 h 35"/>
                <a:gd name="T24" fmla="*/ 55 w 29"/>
                <a:gd name="T25" fmla="*/ 541 h 35"/>
                <a:gd name="T26" fmla="*/ 0 w 29"/>
                <a:gd name="T27" fmla="*/ 324 h 3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9"/>
                <a:gd name="T43" fmla="*/ 0 h 35"/>
                <a:gd name="T44" fmla="*/ 29 w 29"/>
                <a:gd name="T45" fmla="*/ 35 h 3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9" h="35">
                  <a:moveTo>
                    <a:pt x="8" y="17"/>
                  </a:moveTo>
                  <a:cubicBezTo>
                    <a:pt x="8" y="25"/>
                    <a:pt x="10" y="29"/>
                    <a:pt x="14" y="29"/>
                  </a:cubicBezTo>
                  <a:cubicBezTo>
                    <a:pt x="18" y="29"/>
                    <a:pt x="20" y="25"/>
                    <a:pt x="20" y="17"/>
                  </a:cubicBezTo>
                  <a:cubicBezTo>
                    <a:pt x="20" y="10"/>
                    <a:pt x="18" y="6"/>
                    <a:pt x="14" y="6"/>
                  </a:cubicBezTo>
                  <a:cubicBezTo>
                    <a:pt x="10" y="6"/>
                    <a:pt x="8" y="10"/>
                    <a:pt x="8" y="17"/>
                  </a:cubicBezTo>
                  <a:close/>
                  <a:moveTo>
                    <a:pt x="0" y="17"/>
                  </a:moveTo>
                  <a:cubicBezTo>
                    <a:pt x="0" y="12"/>
                    <a:pt x="1" y="8"/>
                    <a:pt x="3" y="5"/>
                  </a:cubicBezTo>
                  <a:cubicBezTo>
                    <a:pt x="6" y="2"/>
                    <a:pt x="10" y="0"/>
                    <a:pt x="14" y="0"/>
                  </a:cubicBezTo>
                  <a:cubicBezTo>
                    <a:pt x="19" y="0"/>
                    <a:pt x="23" y="2"/>
                    <a:pt x="25" y="5"/>
                  </a:cubicBezTo>
                  <a:cubicBezTo>
                    <a:pt x="27" y="8"/>
                    <a:pt x="29" y="12"/>
                    <a:pt x="29" y="17"/>
                  </a:cubicBezTo>
                  <a:cubicBezTo>
                    <a:pt x="29" y="22"/>
                    <a:pt x="27" y="26"/>
                    <a:pt x="25" y="30"/>
                  </a:cubicBezTo>
                  <a:cubicBezTo>
                    <a:pt x="23" y="33"/>
                    <a:pt x="19" y="35"/>
                    <a:pt x="14" y="35"/>
                  </a:cubicBezTo>
                  <a:cubicBezTo>
                    <a:pt x="10" y="35"/>
                    <a:pt x="6" y="33"/>
                    <a:pt x="3" y="29"/>
                  </a:cubicBezTo>
                  <a:cubicBezTo>
                    <a:pt x="1" y="26"/>
                    <a:pt x="0" y="22"/>
                    <a:pt x="0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8701" name="Freeform 101"/>
            <p:cNvSpPr>
              <a:spLocks noChangeAspect="1"/>
            </p:cNvSpPr>
            <p:nvPr/>
          </p:nvSpPr>
          <p:spPr bwMode="auto">
            <a:xfrm>
              <a:off x="3888" y="1751"/>
              <a:ext cx="39" cy="55"/>
            </a:xfrm>
            <a:custGeom>
              <a:avLst/>
              <a:gdLst>
                <a:gd name="T0" fmla="*/ 0 w 24"/>
                <a:gd name="T1" fmla="*/ 377 h 34"/>
                <a:gd name="T2" fmla="*/ 0 w 24"/>
                <a:gd name="T3" fmla="*/ 0 h 34"/>
                <a:gd name="T4" fmla="*/ 124 w 24"/>
                <a:gd name="T5" fmla="*/ 0 h 34"/>
                <a:gd name="T6" fmla="*/ 124 w 24"/>
                <a:gd name="T7" fmla="*/ 398 h 34"/>
                <a:gd name="T8" fmla="*/ 232 w 24"/>
                <a:gd name="T9" fmla="*/ 500 h 34"/>
                <a:gd name="T10" fmla="*/ 293 w 24"/>
                <a:gd name="T11" fmla="*/ 398 h 34"/>
                <a:gd name="T12" fmla="*/ 293 w 24"/>
                <a:gd name="T13" fmla="*/ 0 h 34"/>
                <a:gd name="T14" fmla="*/ 439 w 24"/>
                <a:gd name="T15" fmla="*/ 0 h 34"/>
                <a:gd name="T16" fmla="*/ 439 w 24"/>
                <a:gd name="T17" fmla="*/ 377 h 34"/>
                <a:gd name="T18" fmla="*/ 383 w 24"/>
                <a:gd name="T19" fmla="*/ 542 h 34"/>
                <a:gd name="T20" fmla="*/ 232 w 24"/>
                <a:gd name="T21" fmla="*/ 610 h 34"/>
                <a:gd name="T22" fmla="*/ 55 w 24"/>
                <a:gd name="T23" fmla="*/ 542 h 34"/>
                <a:gd name="T24" fmla="*/ 0 w 24"/>
                <a:gd name="T25" fmla="*/ 377 h 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"/>
                <a:gd name="T40" fmla="*/ 0 h 34"/>
                <a:gd name="T41" fmla="*/ 24 w 24"/>
                <a:gd name="T42" fmla="*/ 34 h 3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" h="34">
                  <a:moveTo>
                    <a:pt x="0" y="2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6"/>
                    <a:pt x="9" y="28"/>
                    <a:pt x="12" y="28"/>
                  </a:cubicBezTo>
                  <a:cubicBezTo>
                    <a:pt x="15" y="28"/>
                    <a:pt x="16" y="26"/>
                    <a:pt x="16" y="22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5"/>
                    <a:pt x="23" y="28"/>
                    <a:pt x="21" y="30"/>
                  </a:cubicBezTo>
                  <a:cubicBezTo>
                    <a:pt x="19" y="33"/>
                    <a:pt x="16" y="34"/>
                    <a:pt x="12" y="34"/>
                  </a:cubicBezTo>
                  <a:cubicBezTo>
                    <a:pt x="8" y="34"/>
                    <a:pt x="5" y="33"/>
                    <a:pt x="3" y="30"/>
                  </a:cubicBezTo>
                  <a:cubicBezTo>
                    <a:pt x="1" y="28"/>
                    <a:pt x="0" y="25"/>
                    <a:pt x="0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8702" name="Freeform 102"/>
            <p:cNvSpPr>
              <a:spLocks noChangeAspect="1"/>
            </p:cNvSpPr>
            <p:nvPr/>
          </p:nvSpPr>
          <p:spPr bwMode="auto">
            <a:xfrm>
              <a:off x="3933" y="1751"/>
              <a:ext cx="36" cy="53"/>
            </a:xfrm>
            <a:custGeom>
              <a:avLst/>
              <a:gdLst>
                <a:gd name="T0" fmla="*/ 12 w 36"/>
                <a:gd name="T1" fmla="*/ 53 h 53"/>
                <a:gd name="T2" fmla="*/ 12 w 36"/>
                <a:gd name="T3" fmla="*/ 9 h 53"/>
                <a:gd name="T4" fmla="*/ 0 w 36"/>
                <a:gd name="T5" fmla="*/ 9 h 53"/>
                <a:gd name="T6" fmla="*/ 0 w 36"/>
                <a:gd name="T7" fmla="*/ 0 h 53"/>
                <a:gd name="T8" fmla="*/ 36 w 36"/>
                <a:gd name="T9" fmla="*/ 0 h 53"/>
                <a:gd name="T10" fmla="*/ 36 w 36"/>
                <a:gd name="T11" fmla="*/ 9 h 53"/>
                <a:gd name="T12" fmla="*/ 25 w 36"/>
                <a:gd name="T13" fmla="*/ 9 h 53"/>
                <a:gd name="T14" fmla="*/ 25 w 36"/>
                <a:gd name="T15" fmla="*/ 53 h 53"/>
                <a:gd name="T16" fmla="*/ 12 w 36"/>
                <a:gd name="T17" fmla="*/ 53 h 53"/>
                <a:gd name="T18" fmla="*/ 12 w 36"/>
                <a:gd name="T19" fmla="*/ 53 h 5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6"/>
                <a:gd name="T31" fmla="*/ 0 h 53"/>
                <a:gd name="T32" fmla="*/ 36 w 36"/>
                <a:gd name="T33" fmla="*/ 53 h 5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6" h="53">
                  <a:moveTo>
                    <a:pt x="12" y="53"/>
                  </a:moveTo>
                  <a:lnTo>
                    <a:pt x="12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9"/>
                  </a:lnTo>
                  <a:lnTo>
                    <a:pt x="25" y="9"/>
                  </a:lnTo>
                  <a:lnTo>
                    <a:pt x="25" y="53"/>
                  </a:lnTo>
                  <a:lnTo>
                    <a:pt x="12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8703" name="Freeform 103"/>
            <p:cNvSpPr>
              <a:spLocks noChangeAspect="1"/>
            </p:cNvSpPr>
            <p:nvPr/>
          </p:nvSpPr>
          <p:spPr bwMode="auto">
            <a:xfrm>
              <a:off x="3976" y="1751"/>
              <a:ext cx="32" cy="53"/>
            </a:xfrm>
            <a:custGeom>
              <a:avLst/>
              <a:gdLst>
                <a:gd name="T0" fmla="*/ 0 w 32"/>
                <a:gd name="T1" fmla="*/ 53 h 53"/>
                <a:gd name="T2" fmla="*/ 0 w 32"/>
                <a:gd name="T3" fmla="*/ 0 h 53"/>
                <a:gd name="T4" fmla="*/ 32 w 32"/>
                <a:gd name="T5" fmla="*/ 0 h 53"/>
                <a:gd name="T6" fmla="*/ 32 w 32"/>
                <a:gd name="T7" fmla="*/ 9 h 53"/>
                <a:gd name="T8" fmla="*/ 13 w 32"/>
                <a:gd name="T9" fmla="*/ 9 h 53"/>
                <a:gd name="T10" fmla="*/ 13 w 32"/>
                <a:gd name="T11" fmla="*/ 21 h 53"/>
                <a:gd name="T12" fmla="*/ 31 w 32"/>
                <a:gd name="T13" fmla="*/ 21 h 53"/>
                <a:gd name="T14" fmla="*/ 31 w 32"/>
                <a:gd name="T15" fmla="*/ 31 h 53"/>
                <a:gd name="T16" fmla="*/ 13 w 32"/>
                <a:gd name="T17" fmla="*/ 31 h 53"/>
                <a:gd name="T18" fmla="*/ 13 w 32"/>
                <a:gd name="T19" fmla="*/ 44 h 53"/>
                <a:gd name="T20" fmla="*/ 32 w 32"/>
                <a:gd name="T21" fmla="*/ 44 h 53"/>
                <a:gd name="T22" fmla="*/ 32 w 32"/>
                <a:gd name="T23" fmla="*/ 53 h 53"/>
                <a:gd name="T24" fmla="*/ 0 w 32"/>
                <a:gd name="T25" fmla="*/ 53 h 53"/>
                <a:gd name="T26" fmla="*/ 0 w 32"/>
                <a:gd name="T27" fmla="*/ 53 h 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2"/>
                <a:gd name="T43" fmla="*/ 0 h 53"/>
                <a:gd name="T44" fmla="*/ 32 w 32"/>
                <a:gd name="T45" fmla="*/ 53 h 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2" h="53">
                  <a:moveTo>
                    <a:pt x="0" y="53"/>
                  </a:moveTo>
                  <a:lnTo>
                    <a:pt x="0" y="0"/>
                  </a:lnTo>
                  <a:lnTo>
                    <a:pt x="32" y="0"/>
                  </a:lnTo>
                  <a:lnTo>
                    <a:pt x="32" y="9"/>
                  </a:lnTo>
                  <a:lnTo>
                    <a:pt x="13" y="9"/>
                  </a:lnTo>
                  <a:lnTo>
                    <a:pt x="13" y="21"/>
                  </a:lnTo>
                  <a:lnTo>
                    <a:pt x="31" y="21"/>
                  </a:lnTo>
                  <a:lnTo>
                    <a:pt x="31" y="31"/>
                  </a:lnTo>
                  <a:lnTo>
                    <a:pt x="13" y="31"/>
                  </a:lnTo>
                  <a:lnTo>
                    <a:pt x="13" y="44"/>
                  </a:lnTo>
                  <a:lnTo>
                    <a:pt x="32" y="44"/>
                  </a:lnTo>
                  <a:lnTo>
                    <a:pt x="32" y="5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8704" name="Freeform 104"/>
            <p:cNvSpPr>
              <a:spLocks noChangeAspect="1" noEditPoints="1"/>
            </p:cNvSpPr>
            <p:nvPr/>
          </p:nvSpPr>
          <p:spPr bwMode="auto">
            <a:xfrm>
              <a:off x="4017" y="1751"/>
              <a:ext cx="39" cy="53"/>
            </a:xfrm>
            <a:custGeom>
              <a:avLst/>
              <a:gdLst>
                <a:gd name="T0" fmla="*/ 145 w 24"/>
                <a:gd name="T1" fmla="*/ 88 h 33"/>
                <a:gd name="T2" fmla="*/ 145 w 24"/>
                <a:gd name="T3" fmla="*/ 233 h 33"/>
                <a:gd name="T4" fmla="*/ 180 w 24"/>
                <a:gd name="T5" fmla="*/ 233 h 33"/>
                <a:gd name="T6" fmla="*/ 236 w 24"/>
                <a:gd name="T7" fmla="*/ 226 h 33"/>
                <a:gd name="T8" fmla="*/ 270 w 24"/>
                <a:gd name="T9" fmla="*/ 173 h 33"/>
                <a:gd name="T10" fmla="*/ 180 w 24"/>
                <a:gd name="T11" fmla="*/ 88 h 33"/>
                <a:gd name="T12" fmla="*/ 145 w 24"/>
                <a:gd name="T13" fmla="*/ 88 h 33"/>
                <a:gd name="T14" fmla="*/ 0 w 24"/>
                <a:gd name="T15" fmla="*/ 567 h 33"/>
                <a:gd name="T16" fmla="*/ 0 w 24"/>
                <a:gd name="T17" fmla="*/ 0 h 33"/>
                <a:gd name="T18" fmla="*/ 232 w 24"/>
                <a:gd name="T19" fmla="*/ 0 h 33"/>
                <a:gd name="T20" fmla="*/ 377 w 24"/>
                <a:gd name="T21" fmla="*/ 34 h 33"/>
                <a:gd name="T22" fmla="*/ 418 w 24"/>
                <a:gd name="T23" fmla="*/ 141 h 33"/>
                <a:gd name="T24" fmla="*/ 293 w 24"/>
                <a:gd name="T25" fmla="*/ 286 h 33"/>
                <a:gd name="T26" fmla="*/ 293 w 24"/>
                <a:gd name="T27" fmla="*/ 286 h 33"/>
                <a:gd name="T28" fmla="*/ 349 w 24"/>
                <a:gd name="T29" fmla="*/ 331 h 33"/>
                <a:gd name="T30" fmla="*/ 383 w 24"/>
                <a:gd name="T31" fmla="*/ 374 h 33"/>
                <a:gd name="T32" fmla="*/ 439 w 24"/>
                <a:gd name="T33" fmla="*/ 567 h 33"/>
                <a:gd name="T34" fmla="*/ 293 w 24"/>
                <a:gd name="T35" fmla="*/ 567 h 33"/>
                <a:gd name="T36" fmla="*/ 236 w 24"/>
                <a:gd name="T37" fmla="*/ 418 h 33"/>
                <a:gd name="T38" fmla="*/ 201 w 24"/>
                <a:gd name="T39" fmla="*/ 340 h 33"/>
                <a:gd name="T40" fmla="*/ 145 w 24"/>
                <a:gd name="T41" fmla="*/ 340 h 33"/>
                <a:gd name="T42" fmla="*/ 145 w 24"/>
                <a:gd name="T43" fmla="*/ 567 h 33"/>
                <a:gd name="T44" fmla="*/ 0 w 24"/>
                <a:gd name="T45" fmla="*/ 567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"/>
                <a:gd name="T70" fmla="*/ 0 h 33"/>
                <a:gd name="T71" fmla="*/ 24 w 24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" h="33">
                  <a:moveTo>
                    <a:pt x="8" y="5"/>
                  </a:moveTo>
                  <a:cubicBezTo>
                    <a:pt x="8" y="14"/>
                    <a:pt x="8" y="14"/>
                    <a:pt x="8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3" y="14"/>
                    <a:pt x="13" y="13"/>
                  </a:cubicBezTo>
                  <a:cubicBezTo>
                    <a:pt x="14" y="12"/>
                    <a:pt x="15" y="11"/>
                    <a:pt x="15" y="10"/>
                  </a:cubicBezTo>
                  <a:cubicBezTo>
                    <a:pt x="15" y="7"/>
                    <a:pt x="13" y="5"/>
                    <a:pt x="10" y="5"/>
                  </a:cubicBezTo>
                  <a:cubicBezTo>
                    <a:pt x="8" y="5"/>
                    <a:pt x="8" y="5"/>
                    <a:pt x="8" y="5"/>
                  </a:cubicBezTo>
                  <a:close/>
                  <a:moveTo>
                    <a:pt x="0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8" y="0"/>
                    <a:pt x="20" y="2"/>
                  </a:cubicBezTo>
                  <a:cubicBezTo>
                    <a:pt x="22" y="3"/>
                    <a:pt x="23" y="5"/>
                    <a:pt x="23" y="8"/>
                  </a:cubicBezTo>
                  <a:cubicBezTo>
                    <a:pt x="23" y="13"/>
                    <a:pt x="20" y="16"/>
                    <a:pt x="16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7" y="17"/>
                    <a:pt x="18" y="17"/>
                    <a:pt x="19" y="19"/>
                  </a:cubicBezTo>
                  <a:cubicBezTo>
                    <a:pt x="20" y="19"/>
                    <a:pt x="20" y="20"/>
                    <a:pt x="21" y="2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2"/>
                    <a:pt x="12" y="21"/>
                    <a:pt x="11" y="20"/>
                  </a:cubicBezTo>
                  <a:cubicBezTo>
                    <a:pt x="11" y="20"/>
                    <a:pt x="10" y="20"/>
                    <a:pt x="8" y="20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0" y="33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8705" name="Freeform 105"/>
            <p:cNvSpPr>
              <a:spLocks noChangeAspect="1"/>
            </p:cNvSpPr>
            <p:nvPr/>
          </p:nvSpPr>
          <p:spPr bwMode="auto">
            <a:xfrm>
              <a:off x="3884" y="1409"/>
              <a:ext cx="265" cy="98"/>
            </a:xfrm>
            <a:custGeom>
              <a:avLst/>
              <a:gdLst>
                <a:gd name="T0" fmla="*/ 573 w 162"/>
                <a:gd name="T1" fmla="*/ 1011 h 60"/>
                <a:gd name="T2" fmla="*/ 551 w 162"/>
                <a:gd name="T3" fmla="*/ 990 h 60"/>
                <a:gd name="T4" fmla="*/ 0 w 162"/>
                <a:gd name="T5" fmla="*/ 662 h 60"/>
                <a:gd name="T6" fmla="*/ 425 w 162"/>
                <a:gd name="T7" fmla="*/ 418 h 60"/>
                <a:gd name="T8" fmla="*/ 993 w 162"/>
                <a:gd name="T9" fmla="*/ 755 h 60"/>
                <a:gd name="T10" fmla="*/ 1418 w 162"/>
                <a:gd name="T11" fmla="*/ 720 h 60"/>
                <a:gd name="T12" fmla="*/ 2141 w 162"/>
                <a:gd name="T13" fmla="*/ 302 h 60"/>
                <a:gd name="T14" fmla="*/ 1348 w 162"/>
                <a:gd name="T15" fmla="*/ 302 h 60"/>
                <a:gd name="T16" fmla="*/ 1348 w 162"/>
                <a:gd name="T17" fmla="*/ 0 h 60"/>
                <a:gd name="T18" fmla="*/ 3098 w 162"/>
                <a:gd name="T19" fmla="*/ 0 h 60"/>
                <a:gd name="T20" fmla="*/ 3098 w 162"/>
                <a:gd name="T21" fmla="*/ 1011 h 60"/>
                <a:gd name="T22" fmla="*/ 2589 w 162"/>
                <a:gd name="T23" fmla="*/ 1011 h 60"/>
                <a:gd name="T24" fmla="*/ 2567 w 162"/>
                <a:gd name="T25" fmla="*/ 549 h 60"/>
                <a:gd name="T26" fmla="*/ 1860 w 162"/>
                <a:gd name="T27" fmla="*/ 969 h 60"/>
                <a:gd name="T28" fmla="*/ 1148 w 162"/>
                <a:gd name="T29" fmla="*/ 1137 h 60"/>
                <a:gd name="T30" fmla="*/ 573 w 162"/>
                <a:gd name="T31" fmla="*/ 1011 h 60"/>
                <a:gd name="T32" fmla="*/ 573 w 162"/>
                <a:gd name="T33" fmla="*/ 1011 h 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2"/>
                <a:gd name="T52" fmla="*/ 0 h 60"/>
                <a:gd name="T53" fmla="*/ 162 w 162"/>
                <a:gd name="T54" fmla="*/ 60 h 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2" h="60">
                  <a:moveTo>
                    <a:pt x="30" y="53"/>
                  </a:moveTo>
                  <a:cubicBezTo>
                    <a:pt x="30" y="53"/>
                    <a:pt x="29" y="52"/>
                    <a:pt x="29" y="52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58" y="43"/>
                    <a:pt x="66" y="42"/>
                    <a:pt x="74" y="38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53"/>
                    <a:pt x="162" y="53"/>
                    <a:pt x="162" y="53"/>
                  </a:cubicBezTo>
                  <a:cubicBezTo>
                    <a:pt x="135" y="53"/>
                    <a:pt x="135" y="53"/>
                    <a:pt x="135" y="53"/>
                  </a:cubicBezTo>
                  <a:cubicBezTo>
                    <a:pt x="134" y="29"/>
                    <a:pt x="134" y="29"/>
                    <a:pt x="134" y="2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83" y="59"/>
                    <a:pt x="69" y="60"/>
                    <a:pt x="60" y="60"/>
                  </a:cubicBezTo>
                  <a:cubicBezTo>
                    <a:pt x="44" y="60"/>
                    <a:pt x="33" y="54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8706" name="Freeform 106"/>
            <p:cNvSpPr>
              <a:spLocks noChangeAspect="1"/>
            </p:cNvSpPr>
            <p:nvPr/>
          </p:nvSpPr>
          <p:spPr bwMode="auto">
            <a:xfrm>
              <a:off x="3703" y="1406"/>
              <a:ext cx="171" cy="152"/>
            </a:xfrm>
            <a:custGeom>
              <a:avLst/>
              <a:gdLst>
                <a:gd name="T0" fmla="*/ 730 w 105"/>
                <a:gd name="T1" fmla="*/ 1528 h 93"/>
                <a:gd name="T2" fmla="*/ 1278 w 105"/>
                <a:gd name="T3" fmla="*/ 1200 h 93"/>
                <a:gd name="T4" fmla="*/ 1223 w 105"/>
                <a:gd name="T5" fmla="*/ 956 h 93"/>
                <a:gd name="T6" fmla="*/ 528 w 105"/>
                <a:gd name="T7" fmla="*/ 551 h 93"/>
                <a:gd name="T8" fmla="*/ 528 w 105"/>
                <a:gd name="T9" fmla="*/ 1012 h 93"/>
                <a:gd name="T10" fmla="*/ 0 w 105"/>
                <a:gd name="T11" fmla="*/ 1012 h 93"/>
                <a:gd name="T12" fmla="*/ 0 w 105"/>
                <a:gd name="T13" fmla="*/ 0 h 93"/>
                <a:gd name="T14" fmla="*/ 1717 w 105"/>
                <a:gd name="T15" fmla="*/ 0 h 93"/>
                <a:gd name="T16" fmla="*/ 1717 w 105"/>
                <a:gd name="T17" fmla="*/ 294 h 93"/>
                <a:gd name="T18" fmla="*/ 928 w 105"/>
                <a:gd name="T19" fmla="*/ 294 h 93"/>
                <a:gd name="T20" fmla="*/ 1637 w 105"/>
                <a:gd name="T21" fmla="*/ 700 h 93"/>
                <a:gd name="T22" fmla="*/ 1958 w 105"/>
                <a:gd name="T23" fmla="*/ 1106 h 93"/>
                <a:gd name="T24" fmla="*/ 1692 w 105"/>
                <a:gd name="T25" fmla="*/ 1450 h 93"/>
                <a:gd name="T26" fmla="*/ 1153 w 105"/>
                <a:gd name="T27" fmla="*/ 1768 h 93"/>
                <a:gd name="T28" fmla="*/ 730 w 105"/>
                <a:gd name="T29" fmla="*/ 1528 h 93"/>
                <a:gd name="T30" fmla="*/ 730 w 105"/>
                <a:gd name="T31" fmla="*/ 1528 h 9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3"/>
                <a:gd name="T50" fmla="*/ 105 w 105"/>
                <a:gd name="T51" fmla="*/ 93 h 9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3">
                  <a:moveTo>
                    <a:pt x="39" y="80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75" y="60"/>
                    <a:pt x="74" y="55"/>
                    <a:pt x="66" y="50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2" y="15"/>
                    <a:pt x="92" y="15"/>
                    <a:pt x="92" y="15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88" y="37"/>
                    <a:pt x="88" y="37"/>
                    <a:pt x="88" y="37"/>
                  </a:cubicBezTo>
                  <a:cubicBezTo>
                    <a:pt x="102" y="45"/>
                    <a:pt x="105" y="53"/>
                    <a:pt x="105" y="58"/>
                  </a:cubicBezTo>
                  <a:cubicBezTo>
                    <a:pt x="104" y="68"/>
                    <a:pt x="94" y="75"/>
                    <a:pt x="91" y="76"/>
                  </a:cubicBezTo>
                  <a:cubicBezTo>
                    <a:pt x="62" y="93"/>
                    <a:pt x="62" y="93"/>
                    <a:pt x="62" y="93"/>
                  </a:cubicBezTo>
                  <a:cubicBezTo>
                    <a:pt x="39" y="80"/>
                    <a:pt x="39" y="80"/>
                    <a:pt x="39" y="80"/>
                  </a:cubicBezTo>
                  <a:cubicBezTo>
                    <a:pt x="39" y="80"/>
                    <a:pt x="39" y="80"/>
                    <a:pt x="39" y="80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8707" name="Freeform 107"/>
            <p:cNvSpPr>
              <a:spLocks noChangeAspect="1"/>
            </p:cNvSpPr>
            <p:nvPr/>
          </p:nvSpPr>
          <p:spPr bwMode="auto">
            <a:xfrm>
              <a:off x="3698" y="1564"/>
              <a:ext cx="265" cy="98"/>
            </a:xfrm>
            <a:custGeom>
              <a:avLst/>
              <a:gdLst>
                <a:gd name="T0" fmla="*/ 2526 w 162"/>
                <a:gd name="T1" fmla="*/ 149 h 60"/>
                <a:gd name="T2" fmla="*/ 3098 w 162"/>
                <a:gd name="T3" fmla="*/ 475 h 60"/>
                <a:gd name="T4" fmla="*/ 2657 w 162"/>
                <a:gd name="T5" fmla="*/ 720 h 60"/>
                <a:gd name="T6" fmla="*/ 2084 w 162"/>
                <a:gd name="T7" fmla="*/ 397 h 60"/>
                <a:gd name="T8" fmla="*/ 1688 w 162"/>
                <a:gd name="T9" fmla="*/ 441 h 60"/>
                <a:gd name="T10" fmla="*/ 959 w 162"/>
                <a:gd name="T11" fmla="*/ 862 h 60"/>
                <a:gd name="T12" fmla="*/ 1755 w 162"/>
                <a:gd name="T13" fmla="*/ 862 h 60"/>
                <a:gd name="T14" fmla="*/ 1755 w 162"/>
                <a:gd name="T15" fmla="*/ 1137 h 60"/>
                <a:gd name="T16" fmla="*/ 0 w 162"/>
                <a:gd name="T17" fmla="*/ 1137 h 60"/>
                <a:gd name="T18" fmla="*/ 0 w 162"/>
                <a:gd name="T19" fmla="*/ 126 h 60"/>
                <a:gd name="T20" fmla="*/ 517 w 162"/>
                <a:gd name="T21" fmla="*/ 126 h 60"/>
                <a:gd name="T22" fmla="*/ 517 w 162"/>
                <a:gd name="T23" fmla="*/ 593 h 60"/>
                <a:gd name="T24" fmla="*/ 1238 w 162"/>
                <a:gd name="T25" fmla="*/ 185 h 60"/>
                <a:gd name="T26" fmla="*/ 1935 w 162"/>
                <a:gd name="T27" fmla="*/ 0 h 60"/>
                <a:gd name="T28" fmla="*/ 2526 w 162"/>
                <a:gd name="T29" fmla="*/ 149 h 60"/>
                <a:gd name="T30" fmla="*/ 2526 w 162"/>
                <a:gd name="T31" fmla="*/ 149 h 6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2"/>
                <a:gd name="T49" fmla="*/ 0 h 60"/>
                <a:gd name="T50" fmla="*/ 162 w 162"/>
                <a:gd name="T51" fmla="*/ 60 h 6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2" h="60">
                  <a:moveTo>
                    <a:pt x="132" y="8"/>
                  </a:moveTo>
                  <a:cubicBezTo>
                    <a:pt x="162" y="25"/>
                    <a:pt x="162" y="25"/>
                    <a:pt x="162" y="25"/>
                  </a:cubicBezTo>
                  <a:cubicBezTo>
                    <a:pt x="139" y="38"/>
                    <a:pt x="139" y="38"/>
                    <a:pt x="139" y="38"/>
                  </a:cubicBezTo>
                  <a:cubicBezTo>
                    <a:pt x="109" y="21"/>
                    <a:pt x="109" y="21"/>
                    <a:pt x="109" y="21"/>
                  </a:cubicBezTo>
                  <a:cubicBezTo>
                    <a:pt x="103" y="17"/>
                    <a:pt x="96" y="18"/>
                    <a:pt x="88" y="23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60"/>
                    <a:pt x="92" y="60"/>
                    <a:pt x="92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9" y="2"/>
                    <a:pt x="92" y="0"/>
                    <a:pt x="101" y="0"/>
                  </a:cubicBezTo>
                  <a:cubicBezTo>
                    <a:pt x="118" y="0"/>
                    <a:pt x="129" y="6"/>
                    <a:pt x="132" y="8"/>
                  </a:cubicBezTo>
                  <a:cubicBezTo>
                    <a:pt x="132" y="8"/>
                    <a:pt x="132" y="8"/>
                    <a:pt x="132" y="8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8708" name="Freeform 108"/>
            <p:cNvSpPr>
              <a:spLocks noChangeAspect="1"/>
            </p:cNvSpPr>
            <p:nvPr/>
          </p:nvSpPr>
          <p:spPr bwMode="auto">
            <a:xfrm>
              <a:off x="3972" y="1514"/>
              <a:ext cx="170" cy="153"/>
            </a:xfrm>
            <a:custGeom>
              <a:avLst/>
              <a:gdLst>
                <a:gd name="T0" fmla="*/ 1983 w 104"/>
                <a:gd name="T1" fmla="*/ 747 h 94"/>
                <a:gd name="T2" fmla="*/ 1983 w 104"/>
                <a:gd name="T3" fmla="*/ 1746 h 94"/>
                <a:gd name="T4" fmla="*/ 245 w 104"/>
                <a:gd name="T5" fmla="*/ 1746 h 94"/>
                <a:gd name="T6" fmla="*/ 235 w 104"/>
                <a:gd name="T7" fmla="*/ 1455 h 94"/>
                <a:gd name="T8" fmla="*/ 1027 w 104"/>
                <a:gd name="T9" fmla="*/ 1455 h 94"/>
                <a:gd name="T10" fmla="*/ 304 w 104"/>
                <a:gd name="T11" fmla="*/ 1038 h 94"/>
                <a:gd name="T12" fmla="*/ 0 w 104"/>
                <a:gd name="T13" fmla="*/ 651 h 94"/>
                <a:gd name="T14" fmla="*/ 245 w 104"/>
                <a:gd name="T15" fmla="*/ 324 h 94"/>
                <a:gd name="T16" fmla="*/ 812 w 104"/>
                <a:gd name="T17" fmla="*/ 0 h 94"/>
                <a:gd name="T18" fmla="*/ 1237 w 104"/>
                <a:gd name="T19" fmla="*/ 238 h 94"/>
                <a:gd name="T20" fmla="*/ 687 w 104"/>
                <a:gd name="T21" fmla="*/ 562 h 94"/>
                <a:gd name="T22" fmla="*/ 750 w 104"/>
                <a:gd name="T23" fmla="*/ 802 h 94"/>
                <a:gd name="T24" fmla="*/ 1473 w 104"/>
                <a:gd name="T25" fmla="*/ 1216 h 94"/>
                <a:gd name="T26" fmla="*/ 1473 w 104"/>
                <a:gd name="T27" fmla="*/ 747 h 94"/>
                <a:gd name="T28" fmla="*/ 1983 w 104"/>
                <a:gd name="T29" fmla="*/ 747 h 94"/>
                <a:gd name="T30" fmla="*/ 1983 w 104"/>
                <a:gd name="T31" fmla="*/ 747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"/>
                <a:gd name="T49" fmla="*/ 0 h 94"/>
                <a:gd name="T50" fmla="*/ 104 w 104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" h="94">
                  <a:moveTo>
                    <a:pt x="104" y="40"/>
                  </a:moveTo>
                  <a:cubicBezTo>
                    <a:pt x="104" y="94"/>
                    <a:pt x="104" y="94"/>
                    <a:pt x="104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2" y="78"/>
                    <a:pt x="12" y="78"/>
                    <a:pt x="12" y="78"/>
                  </a:cubicBezTo>
                  <a:cubicBezTo>
                    <a:pt x="54" y="78"/>
                    <a:pt x="54" y="78"/>
                    <a:pt x="54" y="78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3" y="48"/>
                    <a:pt x="0" y="40"/>
                    <a:pt x="0" y="35"/>
                  </a:cubicBezTo>
                  <a:cubicBezTo>
                    <a:pt x="0" y="25"/>
                    <a:pt x="11" y="18"/>
                    <a:pt x="13" y="1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0" y="34"/>
                    <a:pt x="31" y="38"/>
                    <a:pt x="39" y="43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104" y="40"/>
                    <a:pt x="104" y="40"/>
                    <a:pt x="104" y="40"/>
                  </a:cubicBezTo>
                  <a:cubicBezTo>
                    <a:pt x="104" y="40"/>
                    <a:pt x="104" y="40"/>
                    <a:pt x="104" y="40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8709" name="Freeform 109"/>
            <p:cNvSpPr>
              <a:spLocks noChangeAspect="1"/>
            </p:cNvSpPr>
            <p:nvPr/>
          </p:nvSpPr>
          <p:spPr bwMode="auto">
            <a:xfrm>
              <a:off x="3878" y="1402"/>
              <a:ext cx="264" cy="100"/>
            </a:xfrm>
            <a:custGeom>
              <a:avLst/>
              <a:gdLst>
                <a:gd name="T0" fmla="*/ 562 w 162"/>
                <a:gd name="T1" fmla="*/ 1033 h 61"/>
                <a:gd name="T2" fmla="*/ 562 w 162"/>
                <a:gd name="T3" fmla="*/ 1033 h 61"/>
                <a:gd name="T4" fmla="*/ 0 w 162"/>
                <a:gd name="T5" fmla="*/ 702 h 61"/>
                <a:gd name="T6" fmla="*/ 425 w 162"/>
                <a:gd name="T7" fmla="*/ 449 h 61"/>
                <a:gd name="T8" fmla="*/ 988 w 162"/>
                <a:gd name="T9" fmla="*/ 779 h 61"/>
                <a:gd name="T10" fmla="*/ 1388 w 162"/>
                <a:gd name="T11" fmla="*/ 736 h 61"/>
                <a:gd name="T12" fmla="*/ 2104 w 162"/>
                <a:gd name="T13" fmla="*/ 310 h 61"/>
                <a:gd name="T14" fmla="*/ 1312 w 162"/>
                <a:gd name="T15" fmla="*/ 310 h 61"/>
                <a:gd name="T16" fmla="*/ 1312 w 162"/>
                <a:gd name="T17" fmla="*/ 0 h 61"/>
                <a:gd name="T18" fmla="*/ 3033 w 162"/>
                <a:gd name="T19" fmla="*/ 0 h 61"/>
                <a:gd name="T20" fmla="*/ 3033 w 162"/>
                <a:gd name="T21" fmla="*/ 1054 h 61"/>
                <a:gd name="T22" fmla="*/ 2531 w 162"/>
                <a:gd name="T23" fmla="*/ 1054 h 61"/>
                <a:gd name="T24" fmla="*/ 2531 w 162"/>
                <a:gd name="T25" fmla="*/ 572 h 61"/>
                <a:gd name="T26" fmla="*/ 1814 w 162"/>
                <a:gd name="T27" fmla="*/ 995 h 61"/>
                <a:gd name="T28" fmla="*/ 1134 w 162"/>
                <a:gd name="T29" fmla="*/ 1185 h 61"/>
                <a:gd name="T30" fmla="*/ 562 w 162"/>
                <a:gd name="T31" fmla="*/ 1033 h 61"/>
                <a:gd name="T32" fmla="*/ 562 w 162"/>
                <a:gd name="T33" fmla="*/ 1033 h 6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2"/>
                <a:gd name="T52" fmla="*/ 0 h 61"/>
                <a:gd name="T53" fmla="*/ 162 w 162"/>
                <a:gd name="T54" fmla="*/ 61 h 6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2" h="61">
                  <a:moveTo>
                    <a:pt x="30" y="53"/>
                  </a:moveTo>
                  <a:cubicBezTo>
                    <a:pt x="30" y="53"/>
                    <a:pt x="30" y="53"/>
                    <a:pt x="30" y="53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53" y="40"/>
                    <a:pt x="53" y="40"/>
                    <a:pt x="53" y="40"/>
                  </a:cubicBezTo>
                  <a:cubicBezTo>
                    <a:pt x="59" y="43"/>
                    <a:pt x="66" y="43"/>
                    <a:pt x="74" y="38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54"/>
                    <a:pt x="162" y="54"/>
                    <a:pt x="162" y="54"/>
                  </a:cubicBezTo>
                  <a:cubicBezTo>
                    <a:pt x="135" y="54"/>
                    <a:pt x="135" y="54"/>
                    <a:pt x="135" y="54"/>
                  </a:cubicBezTo>
                  <a:cubicBezTo>
                    <a:pt x="135" y="29"/>
                    <a:pt x="135" y="29"/>
                    <a:pt x="135" y="2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83" y="59"/>
                    <a:pt x="70" y="61"/>
                    <a:pt x="61" y="61"/>
                  </a:cubicBezTo>
                  <a:cubicBezTo>
                    <a:pt x="44" y="60"/>
                    <a:pt x="33" y="55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8710" name="Freeform 110"/>
            <p:cNvSpPr>
              <a:spLocks noChangeAspect="1"/>
            </p:cNvSpPr>
            <p:nvPr/>
          </p:nvSpPr>
          <p:spPr bwMode="auto">
            <a:xfrm>
              <a:off x="3696" y="1399"/>
              <a:ext cx="172" cy="154"/>
            </a:xfrm>
            <a:custGeom>
              <a:avLst/>
              <a:gdLst>
                <a:gd name="T0" fmla="*/ 778 w 105"/>
                <a:gd name="T1" fmla="*/ 1569 h 94"/>
                <a:gd name="T2" fmla="*/ 1330 w 105"/>
                <a:gd name="T3" fmla="*/ 1219 h 94"/>
                <a:gd name="T4" fmla="*/ 1274 w 105"/>
                <a:gd name="T5" fmla="*/ 993 h 94"/>
                <a:gd name="T6" fmla="*/ 539 w 105"/>
                <a:gd name="T7" fmla="*/ 567 h 94"/>
                <a:gd name="T8" fmla="*/ 539 w 105"/>
                <a:gd name="T9" fmla="*/ 1027 h 94"/>
                <a:gd name="T10" fmla="*/ 21 w 105"/>
                <a:gd name="T11" fmla="*/ 1027 h 94"/>
                <a:gd name="T12" fmla="*/ 0 w 105"/>
                <a:gd name="T13" fmla="*/ 0 h 94"/>
                <a:gd name="T14" fmla="*/ 1779 w 105"/>
                <a:gd name="T15" fmla="*/ 0 h 94"/>
                <a:gd name="T16" fmla="*/ 1792 w 105"/>
                <a:gd name="T17" fmla="*/ 308 h 94"/>
                <a:gd name="T18" fmla="*/ 993 w 105"/>
                <a:gd name="T19" fmla="*/ 308 h 94"/>
                <a:gd name="T20" fmla="*/ 1723 w 105"/>
                <a:gd name="T21" fmla="*/ 736 h 94"/>
                <a:gd name="T22" fmla="*/ 2031 w 105"/>
                <a:gd name="T23" fmla="*/ 1144 h 94"/>
                <a:gd name="T24" fmla="*/ 1779 w 105"/>
                <a:gd name="T25" fmla="*/ 1481 h 94"/>
                <a:gd name="T26" fmla="*/ 1206 w 105"/>
                <a:gd name="T27" fmla="*/ 1817 h 94"/>
                <a:gd name="T28" fmla="*/ 778 w 105"/>
                <a:gd name="T29" fmla="*/ 1569 h 94"/>
                <a:gd name="T30" fmla="*/ 778 w 105"/>
                <a:gd name="T31" fmla="*/ 1569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4"/>
                <a:gd name="T50" fmla="*/ 105 w 105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4">
                  <a:moveTo>
                    <a:pt x="40" y="81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75" y="60"/>
                    <a:pt x="74" y="56"/>
                    <a:pt x="66" y="51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3" y="16"/>
                    <a:pt x="93" y="16"/>
                    <a:pt x="93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89" y="38"/>
                    <a:pt x="89" y="38"/>
                    <a:pt x="89" y="38"/>
                  </a:cubicBezTo>
                  <a:cubicBezTo>
                    <a:pt x="102" y="46"/>
                    <a:pt x="105" y="54"/>
                    <a:pt x="105" y="59"/>
                  </a:cubicBezTo>
                  <a:cubicBezTo>
                    <a:pt x="105" y="69"/>
                    <a:pt x="94" y="75"/>
                    <a:pt x="92" y="77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40" y="81"/>
                    <a:pt x="40" y="81"/>
                    <a:pt x="40" y="81"/>
                  </a:cubicBezTo>
                  <a:cubicBezTo>
                    <a:pt x="40" y="81"/>
                    <a:pt x="40" y="81"/>
                    <a:pt x="40" y="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8711" name="Freeform 111"/>
            <p:cNvSpPr>
              <a:spLocks noChangeAspect="1"/>
            </p:cNvSpPr>
            <p:nvPr/>
          </p:nvSpPr>
          <p:spPr bwMode="auto">
            <a:xfrm>
              <a:off x="3692" y="1558"/>
              <a:ext cx="264" cy="99"/>
            </a:xfrm>
            <a:custGeom>
              <a:avLst/>
              <a:gdLst>
                <a:gd name="T0" fmla="*/ 2467 w 162"/>
                <a:gd name="T1" fmla="*/ 144 h 61"/>
                <a:gd name="T2" fmla="*/ 3033 w 162"/>
                <a:gd name="T3" fmla="*/ 466 h 61"/>
                <a:gd name="T4" fmla="*/ 2624 w 162"/>
                <a:gd name="T5" fmla="*/ 701 h 61"/>
                <a:gd name="T6" fmla="*/ 2061 w 162"/>
                <a:gd name="T7" fmla="*/ 380 h 61"/>
                <a:gd name="T8" fmla="*/ 1644 w 162"/>
                <a:gd name="T9" fmla="*/ 414 h 61"/>
                <a:gd name="T10" fmla="*/ 929 w 162"/>
                <a:gd name="T11" fmla="*/ 821 h 61"/>
                <a:gd name="T12" fmla="*/ 1724 w 162"/>
                <a:gd name="T13" fmla="*/ 821 h 61"/>
                <a:gd name="T14" fmla="*/ 1724 w 162"/>
                <a:gd name="T15" fmla="*/ 1117 h 61"/>
                <a:gd name="T16" fmla="*/ 0 w 162"/>
                <a:gd name="T17" fmla="*/ 1117 h 61"/>
                <a:gd name="T18" fmla="*/ 0 w 162"/>
                <a:gd name="T19" fmla="*/ 123 h 61"/>
                <a:gd name="T20" fmla="*/ 507 w 162"/>
                <a:gd name="T21" fmla="*/ 123 h 61"/>
                <a:gd name="T22" fmla="*/ 528 w 162"/>
                <a:gd name="T23" fmla="*/ 583 h 61"/>
                <a:gd name="T24" fmla="*/ 1222 w 162"/>
                <a:gd name="T25" fmla="*/ 179 h 61"/>
                <a:gd name="T26" fmla="*/ 1897 w 162"/>
                <a:gd name="T27" fmla="*/ 0 h 61"/>
                <a:gd name="T28" fmla="*/ 2467 w 162"/>
                <a:gd name="T29" fmla="*/ 144 h 61"/>
                <a:gd name="T30" fmla="*/ 2467 w 162"/>
                <a:gd name="T31" fmla="*/ 144 h 6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2"/>
                <a:gd name="T49" fmla="*/ 0 h 61"/>
                <a:gd name="T50" fmla="*/ 162 w 162"/>
                <a:gd name="T51" fmla="*/ 61 h 6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2" h="61">
                  <a:moveTo>
                    <a:pt x="132" y="8"/>
                  </a:moveTo>
                  <a:cubicBezTo>
                    <a:pt x="162" y="25"/>
                    <a:pt x="162" y="25"/>
                    <a:pt x="162" y="25"/>
                  </a:cubicBezTo>
                  <a:cubicBezTo>
                    <a:pt x="140" y="38"/>
                    <a:pt x="140" y="38"/>
                    <a:pt x="140" y="38"/>
                  </a:cubicBezTo>
                  <a:cubicBezTo>
                    <a:pt x="110" y="21"/>
                    <a:pt x="110" y="21"/>
                    <a:pt x="110" y="21"/>
                  </a:cubicBezTo>
                  <a:cubicBezTo>
                    <a:pt x="104" y="18"/>
                    <a:pt x="96" y="18"/>
                    <a:pt x="88" y="23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61"/>
                    <a:pt x="92" y="61"/>
                    <a:pt x="92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9" y="2"/>
                    <a:pt x="93" y="0"/>
                    <a:pt x="101" y="0"/>
                  </a:cubicBezTo>
                  <a:cubicBezTo>
                    <a:pt x="118" y="1"/>
                    <a:pt x="130" y="7"/>
                    <a:pt x="132" y="8"/>
                  </a:cubicBezTo>
                  <a:cubicBezTo>
                    <a:pt x="132" y="8"/>
                    <a:pt x="132" y="8"/>
                    <a:pt x="132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8712" name="Freeform 112"/>
            <p:cNvSpPr>
              <a:spLocks noChangeAspect="1"/>
            </p:cNvSpPr>
            <p:nvPr/>
          </p:nvSpPr>
          <p:spPr bwMode="auto">
            <a:xfrm>
              <a:off x="3966" y="1507"/>
              <a:ext cx="171" cy="154"/>
            </a:xfrm>
            <a:custGeom>
              <a:avLst/>
              <a:gdLst>
                <a:gd name="T0" fmla="*/ 1958 w 105"/>
                <a:gd name="T1" fmla="*/ 791 h 94"/>
                <a:gd name="T2" fmla="*/ 1958 w 105"/>
                <a:gd name="T3" fmla="*/ 1817 h 94"/>
                <a:gd name="T4" fmla="*/ 239 w 105"/>
                <a:gd name="T5" fmla="*/ 1817 h 94"/>
                <a:gd name="T6" fmla="*/ 239 w 105"/>
                <a:gd name="T7" fmla="*/ 1514 h 94"/>
                <a:gd name="T8" fmla="*/ 1033 w 105"/>
                <a:gd name="T9" fmla="*/ 1514 h 94"/>
                <a:gd name="T10" fmla="*/ 324 w 105"/>
                <a:gd name="T11" fmla="*/ 1088 h 94"/>
                <a:gd name="T12" fmla="*/ 0 w 105"/>
                <a:gd name="T13" fmla="*/ 668 h 94"/>
                <a:gd name="T14" fmla="*/ 261 w 105"/>
                <a:gd name="T15" fmla="*/ 331 h 94"/>
                <a:gd name="T16" fmla="*/ 803 w 105"/>
                <a:gd name="T17" fmla="*/ 0 h 94"/>
                <a:gd name="T18" fmla="*/ 1223 w 105"/>
                <a:gd name="T19" fmla="*/ 247 h 94"/>
                <a:gd name="T20" fmla="*/ 674 w 105"/>
                <a:gd name="T21" fmla="*/ 606 h 94"/>
                <a:gd name="T22" fmla="*/ 730 w 105"/>
                <a:gd name="T23" fmla="*/ 827 h 94"/>
                <a:gd name="T24" fmla="*/ 1435 w 105"/>
                <a:gd name="T25" fmla="*/ 1253 h 94"/>
                <a:gd name="T26" fmla="*/ 1435 w 105"/>
                <a:gd name="T27" fmla="*/ 791 h 94"/>
                <a:gd name="T28" fmla="*/ 1958 w 105"/>
                <a:gd name="T29" fmla="*/ 791 h 94"/>
                <a:gd name="T30" fmla="*/ 1958 w 105"/>
                <a:gd name="T31" fmla="*/ 791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4"/>
                <a:gd name="T50" fmla="*/ 105 w 105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4">
                  <a:moveTo>
                    <a:pt x="105" y="41"/>
                  </a:moveTo>
                  <a:cubicBezTo>
                    <a:pt x="105" y="94"/>
                    <a:pt x="105" y="94"/>
                    <a:pt x="105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55" y="78"/>
                    <a:pt x="55" y="78"/>
                    <a:pt x="55" y="78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3" y="48"/>
                    <a:pt x="0" y="40"/>
                    <a:pt x="0" y="35"/>
                  </a:cubicBezTo>
                  <a:cubicBezTo>
                    <a:pt x="1" y="25"/>
                    <a:pt x="11" y="19"/>
                    <a:pt x="14" y="1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6" y="13"/>
                    <a:pt x="66" y="13"/>
                    <a:pt x="66" y="13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0" y="34"/>
                    <a:pt x="31" y="38"/>
                    <a:pt x="39" y="43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41"/>
                    <a:pt x="77" y="41"/>
                    <a:pt x="77" y="41"/>
                  </a:cubicBezTo>
                  <a:cubicBezTo>
                    <a:pt x="105" y="41"/>
                    <a:pt x="105" y="41"/>
                    <a:pt x="105" y="41"/>
                  </a:cubicBezTo>
                  <a:cubicBezTo>
                    <a:pt x="105" y="41"/>
                    <a:pt x="105" y="41"/>
                    <a:pt x="105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/>
              <a:t>LSDB</a:t>
            </a:r>
            <a:r>
              <a:rPr lang="zh-CN" altLang="en-US" smtClean="0"/>
              <a:t>的同步－</a:t>
            </a:r>
            <a:r>
              <a:rPr lang="en-US" altLang="zh-CN" smtClean="0"/>
              <a:t>P2P</a:t>
            </a:r>
            <a:r>
              <a:rPr lang="zh-CN" altLang="en-US" smtClean="0"/>
              <a:t>网络</a:t>
            </a:r>
          </a:p>
        </p:txBody>
      </p:sp>
      <p:sp>
        <p:nvSpPr>
          <p:cNvPr id="29699" name="Line 12"/>
          <p:cNvSpPr>
            <a:spLocks noChangeShapeType="1"/>
          </p:cNvSpPr>
          <p:nvPr/>
        </p:nvSpPr>
        <p:spPr bwMode="auto">
          <a:xfrm>
            <a:off x="2411413" y="5781675"/>
            <a:ext cx="4176712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00" name="Line 14"/>
          <p:cNvSpPr>
            <a:spLocks noChangeShapeType="1"/>
          </p:cNvSpPr>
          <p:nvPr/>
        </p:nvSpPr>
        <p:spPr bwMode="auto">
          <a:xfrm flipH="1" flipV="1">
            <a:off x="2411413" y="4773613"/>
            <a:ext cx="4176712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01" name="Line 16"/>
          <p:cNvSpPr>
            <a:spLocks noChangeShapeType="1"/>
          </p:cNvSpPr>
          <p:nvPr/>
        </p:nvSpPr>
        <p:spPr bwMode="auto">
          <a:xfrm>
            <a:off x="2411413" y="5276850"/>
            <a:ext cx="1944687" cy="158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02" name="Line 25"/>
          <p:cNvSpPr>
            <a:spLocks noChangeShapeType="1"/>
          </p:cNvSpPr>
          <p:nvPr/>
        </p:nvSpPr>
        <p:spPr bwMode="auto">
          <a:xfrm>
            <a:off x="2411413" y="4268788"/>
            <a:ext cx="4176712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03" name="Line 31"/>
          <p:cNvSpPr>
            <a:spLocks noChangeShapeType="1"/>
          </p:cNvSpPr>
          <p:nvPr/>
        </p:nvSpPr>
        <p:spPr bwMode="auto">
          <a:xfrm flipH="1">
            <a:off x="2411413" y="6286500"/>
            <a:ext cx="4176712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04" name="Line 32"/>
          <p:cNvSpPr>
            <a:spLocks noChangeShapeType="1"/>
          </p:cNvSpPr>
          <p:nvPr/>
        </p:nvSpPr>
        <p:spPr bwMode="auto">
          <a:xfrm flipH="1">
            <a:off x="2411413" y="3203575"/>
            <a:ext cx="4176712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05" name="Line 34"/>
          <p:cNvSpPr>
            <a:spLocks noChangeShapeType="1"/>
          </p:cNvSpPr>
          <p:nvPr/>
        </p:nvSpPr>
        <p:spPr bwMode="auto">
          <a:xfrm>
            <a:off x="2411413" y="1146175"/>
            <a:ext cx="4176712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06" name="Text Box 38"/>
          <p:cNvSpPr txBox="1">
            <a:spLocks noChangeArrowheads="1"/>
          </p:cNvSpPr>
          <p:nvPr/>
        </p:nvSpPr>
        <p:spPr bwMode="auto">
          <a:xfrm>
            <a:off x="1187450" y="3419475"/>
            <a:ext cx="641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kumimoji="1" lang="en-US" altLang="zh-CN">
                <a:ea typeface="Arial Unicode MS" panose="020B0604020202020204" pitchFamily="34" charset="-122"/>
                <a:cs typeface="Arial Unicode MS" panose="020B0604020202020204" pitchFamily="34" charset="-122"/>
              </a:rPr>
              <a:t>RTA</a:t>
            </a:r>
          </a:p>
        </p:txBody>
      </p:sp>
      <p:sp>
        <p:nvSpPr>
          <p:cNvPr id="29707" name="Text Box 40"/>
          <p:cNvSpPr txBox="1">
            <a:spLocks noChangeArrowheads="1"/>
          </p:cNvSpPr>
          <p:nvPr/>
        </p:nvSpPr>
        <p:spPr bwMode="auto">
          <a:xfrm>
            <a:off x="7237413" y="3419475"/>
            <a:ext cx="641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kumimoji="1" lang="en-US" altLang="zh-CN">
                <a:ea typeface="Arial Unicode MS" panose="020B0604020202020204" pitchFamily="34" charset="-122"/>
                <a:cs typeface="Arial Unicode MS" panose="020B0604020202020204" pitchFamily="34" charset="-122"/>
              </a:rPr>
              <a:t>RTB</a:t>
            </a:r>
          </a:p>
        </p:txBody>
      </p:sp>
      <p:sp>
        <p:nvSpPr>
          <p:cNvPr id="29708" name="Line 42"/>
          <p:cNvSpPr>
            <a:spLocks noChangeShapeType="1"/>
          </p:cNvSpPr>
          <p:nvPr/>
        </p:nvSpPr>
        <p:spPr bwMode="auto">
          <a:xfrm flipH="1">
            <a:off x="2411413" y="1651000"/>
            <a:ext cx="4176712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09" name="Text Box 43"/>
          <p:cNvSpPr txBox="1">
            <a:spLocks noChangeArrowheads="1"/>
          </p:cNvSpPr>
          <p:nvPr/>
        </p:nvSpPr>
        <p:spPr bwMode="auto">
          <a:xfrm>
            <a:off x="2843213" y="1290638"/>
            <a:ext cx="936625" cy="314325"/>
          </a:xfrm>
          <a:prstGeom prst="rect">
            <a:avLst/>
          </a:prstGeom>
          <a:solidFill>
            <a:srgbClr val="FFCC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1400" b="1"/>
              <a:t>全部</a:t>
            </a:r>
            <a:r>
              <a:rPr lang="en-US" altLang="zh-CN" sz="1400" b="1"/>
              <a:t>LSP</a:t>
            </a:r>
          </a:p>
        </p:txBody>
      </p:sp>
      <p:sp>
        <p:nvSpPr>
          <p:cNvPr id="29710" name="Text Box 44"/>
          <p:cNvSpPr txBox="1">
            <a:spLocks noChangeArrowheads="1"/>
          </p:cNvSpPr>
          <p:nvPr/>
        </p:nvSpPr>
        <p:spPr bwMode="auto">
          <a:xfrm>
            <a:off x="5076825" y="785813"/>
            <a:ext cx="1008063" cy="314325"/>
          </a:xfrm>
          <a:prstGeom prst="rect">
            <a:avLst/>
          </a:prstGeom>
          <a:solidFill>
            <a:srgbClr val="FFCC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400" b="1"/>
              <a:t>  </a:t>
            </a:r>
            <a:r>
              <a:rPr lang="zh-CN" altLang="en-US" sz="1400" b="1"/>
              <a:t>全部</a:t>
            </a:r>
            <a:r>
              <a:rPr lang="en-US" altLang="zh-CN" sz="1400" b="1"/>
              <a:t>LSP</a:t>
            </a:r>
          </a:p>
        </p:txBody>
      </p:sp>
      <p:sp>
        <p:nvSpPr>
          <p:cNvPr id="29711" name="Text Box 45"/>
          <p:cNvSpPr txBox="1">
            <a:spLocks noChangeArrowheads="1"/>
          </p:cNvSpPr>
          <p:nvPr/>
        </p:nvSpPr>
        <p:spPr bwMode="auto">
          <a:xfrm>
            <a:off x="2843213" y="2843213"/>
            <a:ext cx="720725" cy="314325"/>
          </a:xfrm>
          <a:prstGeom prst="rect">
            <a:avLst/>
          </a:prstGeom>
          <a:solidFill>
            <a:srgbClr val="FFCC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400" b="1"/>
              <a:t>CSNP</a:t>
            </a:r>
          </a:p>
        </p:txBody>
      </p:sp>
      <p:sp>
        <p:nvSpPr>
          <p:cNvPr id="29712" name="Text Box 46"/>
          <p:cNvSpPr txBox="1">
            <a:spLocks noChangeArrowheads="1"/>
          </p:cNvSpPr>
          <p:nvPr/>
        </p:nvSpPr>
        <p:spPr bwMode="auto">
          <a:xfrm>
            <a:off x="2700338" y="4413250"/>
            <a:ext cx="1655762" cy="314325"/>
          </a:xfrm>
          <a:prstGeom prst="rect">
            <a:avLst/>
          </a:prstGeom>
          <a:solidFill>
            <a:srgbClr val="FFCC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400" b="1"/>
              <a:t>  PSNP</a:t>
            </a:r>
            <a:r>
              <a:rPr lang="zh-CN" altLang="en-US" sz="1400" b="1"/>
              <a:t>（</a:t>
            </a:r>
            <a:r>
              <a:rPr lang="en-US" altLang="zh-CN" sz="1400" b="1"/>
              <a:t>LSP_L</a:t>
            </a:r>
            <a:r>
              <a:rPr lang="zh-CN" altLang="en-US" sz="1400" b="1"/>
              <a:t>）</a:t>
            </a:r>
          </a:p>
        </p:txBody>
      </p:sp>
      <p:sp>
        <p:nvSpPr>
          <p:cNvPr id="29713" name="Text Box 47"/>
          <p:cNvSpPr txBox="1">
            <a:spLocks noChangeArrowheads="1"/>
          </p:cNvSpPr>
          <p:nvPr/>
        </p:nvSpPr>
        <p:spPr bwMode="auto">
          <a:xfrm>
            <a:off x="5221288" y="3908425"/>
            <a:ext cx="863600" cy="314325"/>
          </a:xfrm>
          <a:prstGeom prst="rect">
            <a:avLst/>
          </a:prstGeom>
          <a:solidFill>
            <a:srgbClr val="FFCC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400" b="1"/>
              <a:t> LSP_L</a:t>
            </a:r>
          </a:p>
        </p:txBody>
      </p:sp>
      <p:sp>
        <p:nvSpPr>
          <p:cNvPr id="29714" name="Text Box 48"/>
          <p:cNvSpPr txBox="1">
            <a:spLocks noChangeArrowheads="1"/>
          </p:cNvSpPr>
          <p:nvPr/>
        </p:nvSpPr>
        <p:spPr bwMode="auto">
          <a:xfrm>
            <a:off x="3071813" y="4918075"/>
            <a:ext cx="863600" cy="314325"/>
          </a:xfrm>
          <a:prstGeom prst="rect">
            <a:avLst/>
          </a:prstGeom>
          <a:solidFill>
            <a:srgbClr val="FFCC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400" b="1"/>
              <a:t> LSP_K</a:t>
            </a:r>
          </a:p>
        </p:txBody>
      </p:sp>
      <p:sp>
        <p:nvSpPr>
          <p:cNvPr id="29715" name="Text Box 50"/>
          <p:cNvSpPr txBox="1">
            <a:spLocks noChangeArrowheads="1"/>
          </p:cNvSpPr>
          <p:nvPr/>
        </p:nvSpPr>
        <p:spPr bwMode="auto">
          <a:xfrm>
            <a:off x="5292725" y="5421313"/>
            <a:ext cx="863600" cy="314325"/>
          </a:xfrm>
          <a:prstGeom prst="rect">
            <a:avLst/>
          </a:prstGeom>
          <a:solidFill>
            <a:srgbClr val="FFCC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400" b="1"/>
              <a:t> LSP_K</a:t>
            </a:r>
          </a:p>
        </p:txBody>
      </p:sp>
      <p:sp>
        <p:nvSpPr>
          <p:cNvPr id="29716" name="Text Box 51"/>
          <p:cNvSpPr txBox="1">
            <a:spLocks noChangeArrowheads="1"/>
          </p:cNvSpPr>
          <p:nvPr/>
        </p:nvSpPr>
        <p:spPr bwMode="auto">
          <a:xfrm>
            <a:off x="2700338" y="5926138"/>
            <a:ext cx="1800225" cy="314325"/>
          </a:xfrm>
          <a:prstGeom prst="rect">
            <a:avLst/>
          </a:prstGeom>
          <a:solidFill>
            <a:srgbClr val="FFCC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400" b="1"/>
              <a:t>  PSNP</a:t>
            </a:r>
            <a:r>
              <a:rPr lang="zh-CN" altLang="en-US" sz="1400" b="1"/>
              <a:t>（</a:t>
            </a:r>
            <a:r>
              <a:rPr lang="en-US" altLang="zh-CN" sz="1400" b="1"/>
              <a:t>LSP_K</a:t>
            </a:r>
            <a:r>
              <a:rPr lang="zh-CN" altLang="en-US" sz="1400" b="1"/>
              <a:t>）</a:t>
            </a:r>
          </a:p>
        </p:txBody>
      </p:sp>
      <p:grpSp>
        <p:nvGrpSpPr>
          <p:cNvPr id="29717" name="Group 52"/>
          <p:cNvGrpSpPr>
            <a:grpSpLocks noChangeAspect="1"/>
          </p:cNvGrpSpPr>
          <p:nvPr/>
        </p:nvGrpSpPr>
        <p:grpSpPr bwMode="auto">
          <a:xfrm>
            <a:off x="6804025" y="2360613"/>
            <a:ext cx="1368425" cy="1058862"/>
            <a:chOff x="3541" y="1317"/>
            <a:chExt cx="747" cy="546"/>
          </a:xfrm>
        </p:grpSpPr>
        <p:sp>
          <p:nvSpPr>
            <p:cNvPr id="29739" name="AutoShape 53"/>
            <p:cNvSpPr>
              <a:spLocks noChangeAspect="1" noChangeArrowheads="1" noTextEdit="1"/>
            </p:cNvSpPr>
            <p:nvPr/>
          </p:nvSpPr>
          <p:spPr bwMode="auto">
            <a:xfrm>
              <a:off x="3574" y="1337"/>
              <a:ext cx="681" cy="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40" name="Freeform 54"/>
            <p:cNvSpPr>
              <a:spLocks noChangeAspect="1"/>
            </p:cNvSpPr>
            <p:nvPr/>
          </p:nvSpPr>
          <p:spPr bwMode="auto">
            <a:xfrm>
              <a:off x="3574" y="1525"/>
              <a:ext cx="679" cy="338"/>
            </a:xfrm>
            <a:custGeom>
              <a:avLst/>
              <a:gdLst>
                <a:gd name="T0" fmla="*/ 6726 w 416"/>
                <a:gd name="T1" fmla="*/ 1594 h 207"/>
                <a:gd name="T2" fmla="*/ 1170 w 416"/>
                <a:gd name="T3" fmla="*/ 1594 h 207"/>
                <a:gd name="T4" fmla="*/ 21 w 416"/>
                <a:gd name="T5" fmla="*/ 21 h 207"/>
                <a:gd name="T6" fmla="*/ 0 w 416"/>
                <a:gd name="T7" fmla="*/ 21 h 207"/>
                <a:gd name="T8" fmla="*/ 0 w 416"/>
                <a:gd name="T9" fmla="*/ 1520 h 207"/>
                <a:gd name="T10" fmla="*/ 21 w 416"/>
                <a:gd name="T11" fmla="*/ 1520 h 207"/>
                <a:gd name="T12" fmla="*/ 1170 w 416"/>
                <a:gd name="T13" fmla="*/ 3029 h 207"/>
                <a:gd name="T14" fmla="*/ 6726 w 416"/>
                <a:gd name="T15" fmla="*/ 3029 h 207"/>
                <a:gd name="T16" fmla="*/ 7862 w 416"/>
                <a:gd name="T17" fmla="*/ 1520 h 207"/>
                <a:gd name="T18" fmla="*/ 7862 w 416"/>
                <a:gd name="T19" fmla="*/ 1520 h 207"/>
                <a:gd name="T20" fmla="*/ 7862 w 416"/>
                <a:gd name="T21" fmla="*/ 0 h 207"/>
                <a:gd name="T22" fmla="*/ 6726 w 416"/>
                <a:gd name="T23" fmla="*/ 1594 h 20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16"/>
                <a:gd name="T37" fmla="*/ 0 h 207"/>
                <a:gd name="T38" fmla="*/ 416 w 416"/>
                <a:gd name="T39" fmla="*/ 207 h 20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16" h="207">
                  <a:moveTo>
                    <a:pt x="356" y="84"/>
                  </a:moveTo>
                  <a:cubicBezTo>
                    <a:pt x="275" y="131"/>
                    <a:pt x="143" y="131"/>
                    <a:pt x="62" y="84"/>
                  </a:cubicBezTo>
                  <a:cubicBezTo>
                    <a:pt x="18" y="59"/>
                    <a:pt x="1" y="33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3" y="109"/>
                    <a:pt x="23" y="138"/>
                    <a:pt x="62" y="160"/>
                  </a:cubicBezTo>
                  <a:cubicBezTo>
                    <a:pt x="143" y="207"/>
                    <a:pt x="275" y="207"/>
                    <a:pt x="356" y="160"/>
                  </a:cubicBezTo>
                  <a:cubicBezTo>
                    <a:pt x="394" y="138"/>
                    <a:pt x="414" y="109"/>
                    <a:pt x="416" y="80"/>
                  </a:cubicBezTo>
                  <a:cubicBezTo>
                    <a:pt x="416" y="80"/>
                    <a:pt x="416" y="80"/>
                    <a:pt x="416" y="80"/>
                  </a:cubicBezTo>
                  <a:cubicBezTo>
                    <a:pt x="416" y="0"/>
                    <a:pt x="416" y="0"/>
                    <a:pt x="416" y="0"/>
                  </a:cubicBezTo>
                  <a:cubicBezTo>
                    <a:pt x="416" y="31"/>
                    <a:pt x="396" y="61"/>
                    <a:pt x="356" y="84"/>
                  </a:cubicBezTo>
                  <a:close/>
                </a:path>
              </a:pathLst>
            </a:custGeom>
            <a:solidFill>
              <a:srgbClr val="113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9741" name="Freeform 55"/>
            <p:cNvSpPr>
              <a:spLocks noChangeAspect="1"/>
            </p:cNvSpPr>
            <p:nvPr/>
          </p:nvSpPr>
          <p:spPr bwMode="auto">
            <a:xfrm>
              <a:off x="3541" y="1317"/>
              <a:ext cx="747" cy="432"/>
            </a:xfrm>
            <a:custGeom>
              <a:avLst/>
              <a:gdLst>
                <a:gd name="T0" fmla="*/ 7153 w 457"/>
                <a:gd name="T1" fmla="*/ 902 h 264"/>
                <a:gd name="T2" fmla="*/ 7176 w 457"/>
                <a:gd name="T3" fmla="*/ 4166 h 264"/>
                <a:gd name="T4" fmla="*/ 1563 w 457"/>
                <a:gd name="T5" fmla="*/ 4166 h 264"/>
                <a:gd name="T6" fmla="*/ 1541 w 457"/>
                <a:gd name="T7" fmla="*/ 902 h 264"/>
                <a:gd name="T8" fmla="*/ 7153 w 457"/>
                <a:gd name="T9" fmla="*/ 902 h 2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7"/>
                <a:gd name="T16" fmla="*/ 0 h 264"/>
                <a:gd name="T17" fmla="*/ 457 w 457"/>
                <a:gd name="T18" fmla="*/ 264 h 2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7" h="264">
                  <a:moveTo>
                    <a:pt x="375" y="47"/>
                  </a:moveTo>
                  <a:cubicBezTo>
                    <a:pt x="456" y="94"/>
                    <a:pt x="457" y="170"/>
                    <a:pt x="376" y="217"/>
                  </a:cubicBezTo>
                  <a:cubicBezTo>
                    <a:pt x="295" y="264"/>
                    <a:pt x="163" y="264"/>
                    <a:pt x="82" y="217"/>
                  </a:cubicBezTo>
                  <a:cubicBezTo>
                    <a:pt x="0" y="170"/>
                    <a:pt x="0" y="94"/>
                    <a:pt x="81" y="47"/>
                  </a:cubicBezTo>
                  <a:cubicBezTo>
                    <a:pt x="162" y="0"/>
                    <a:pt x="293" y="0"/>
                    <a:pt x="375" y="47"/>
                  </a:cubicBezTo>
                </a:path>
              </a:pathLst>
            </a:custGeom>
            <a:solidFill>
              <a:srgbClr val="4A6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9742" name="Freeform 56"/>
            <p:cNvSpPr>
              <a:spLocks noChangeAspect="1" noEditPoints="1"/>
            </p:cNvSpPr>
            <p:nvPr/>
          </p:nvSpPr>
          <p:spPr bwMode="auto">
            <a:xfrm>
              <a:off x="3788" y="1751"/>
              <a:ext cx="39" cy="53"/>
            </a:xfrm>
            <a:custGeom>
              <a:avLst/>
              <a:gdLst>
                <a:gd name="T0" fmla="*/ 124 w 24"/>
                <a:gd name="T1" fmla="*/ 88 h 33"/>
                <a:gd name="T2" fmla="*/ 124 w 24"/>
                <a:gd name="T3" fmla="*/ 233 h 33"/>
                <a:gd name="T4" fmla="*/ 180 w 24"/>
                <a:gd name="T5" fmla="*/ 233 h 33"/>
                <a:gd name="T6" fmla="*/ 236 w 24"/>
                <a:gd name="T7" fmla="*/ 226 h 33"/>
                <a:gd name="T8" fmla="*/ 257 w 24"/>
                <a:gd name="T9" fmla="*/ 173 h 33"/>
                <a:gd name="T10" fmla="*/ 180 w 24"/>
                <a:gd name="T11" fmla="*/ 88 h 33"/>
                <a:gd name="T12" fmla="*/ 124 w 24"/>
                <a:gd name="T13" fmla="*/ 88 h 33"/>
                <a:gd name="T14" fmla="*/ 0 w 24"/>
                <a:gd name="T15" fmla="*/ 567 h 33"/>
                <a:gd name="T16" fmla="*/ 0 w 24"/>
                <a:gd name="T17" fmla="*/ 0 h 33"/>
                <a:gd name="T18" fmla="*/ 232 w 24"/>
                <a:gd name="T19" fmla="*/ 0 h 33"/>
                <a:gd name="T20" fmla="*/ 349 w 24"/>
                <a:gd name="T21" fmla="*/ 34 h 33"/>
                <a:gd name="T22" fmla="*/ 413 w 24"/>
                <a:gd name="T23" fmla="*/ 141 h 33"/>
                <a:gd name="T24" fmla="*/ 270 w 24"/>
                <a:gd name="T25" fmla="*/ 286 h 33"/>
                <a:gd name="T26" fmla="*/ 270 w 24"/>
                <a:gd name="T27" fmla="*/ 286 h 33"/>
                <a:gd name="T28" fmla="*/ 349 w 24"/>
                <a:gd name="T29" fmla="*/ 331 h 33"/>
                <a:gd name="T30" fmla="*/ 377 w 24"/>
                <a:gd name="T31" fmla="*/ 374 h 33"/>
                <a:gd name="T32" fmla="*/ 439 w 24"/>
                <a:gd name="T33" fmla="*/ 567 h 33"/>
                <a:gd name="T34" fmla="*/ 270 w 24"/>
                <a:gd name="T35" fmla="*/ 567 h 33"/>
                <a:gd name="T36" fmla="*/ 236 w 24"/>
                <a:gd name="T37" fmla="*/ 418 h 33"/>
                <a:gd name="T38" fmla="*/ 201 w 24"/>
                <a:gd name="T39" fmla="*/ 340 h 33"/>
                <a:gd name="T40" fmla="*/ 124 w 24"/>
                <a:gd name="T41" fmla="*/ 340 h 33"/>
                <a:gd name="T42" fmla="*/ 124 w 24"/>
                <a:gd name="T43" fmla="*/ 567 h 33"/>
                <a:gd name="T44" fmla="*/ 0 w 24"/>
                <a:gd name="T45" fmla="*/ 567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"/>
                <a:gd name="T70" fmla="*/ 0 h 33"/>
                <a:gd name="T71" fmla="*/ 24 w 24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" h="33">
                  <a:moveTo>
                    <a:pt x="7" y="5"/>
                  </a:moveTo>
                  <a:cubicBezTo>
                    <a:pt x="7" y="14"/>
                    <a:pt x="7" y="14"/>
                    <a:pt x="7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2" y="14"/>
                    <a:pt x="13" y="13"/>
                  </a:cubicBezTo>
                  <a:cubicBezTo>
                    <a:pt x="14" y="12"/>
                    <a:pt x="14" y="11"/>
                    <a:pt x="14" y="10"/>
                  </a:cubicBezTo>
                  <a:cubicBezTo>
                    <a:pt x="14" y="7"/>
                    <a:pt x="13" y="5"/>
                    <a:pt x="10" y="5"/>
                  </a:cubicBezTo>
                  <a:cubicBezTo>
                    <a:pt x="7" y="5"/>
                    <a:pt x="7" y="5"/>
                    <a:pt x="7" y="5"/>
                  </a:cubicBezTo>
                  <a:close/>
                  <a:moveTo>
                    <a:pt x="0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7" y="0"/>
                    <a:pt x="19" y="2"/>
                  </a:cubicBezTo>
                  <a:cubicBezTo>
                    <a:pt x="21" y="3"/>
                    <a:pt x="22" y="5"/>
                    <a:pt x="22" y="8"/>
                  </a:cubicBezTo>
                  <a:cubicBezTo>
                    <a:pt x="22" y="13"/>
                    <a:pt x="20" y="16"/>
                    <a:pt x="15" y="17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7" y="17"/>
                    <a:pt x="18" y="17"/>
                    <a:pt x="19" y="19"/>
                  </a:cubicBezTo>
                  <a:cubicBezTo>
                    <a:pt x="19" y="19"/>
                    <a:pt x="20" y="20"/>
                    <a:pt x="20" y="2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2" y="22"/>
                    <a:pt x="11" y="21"/>
                    <a:pt x="11" y="20"/>
                  </a:cubicBezTo>
                  <a:cubicBezTo>
                    <a:pt x="10" y="20"/>
                    <a:pt x="9" y="20"/>
                    <a:pt x="7" y="20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0" y="33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9743" name="Freeform 57"/>
            <p:cNvSpPr>
              <a:spLocks noChangeAspect="1" noEditPoints="1"/>
            </p:cNvSpPr>
            <p:nvPr/>
          </p:nvSpPr>
          <p:spPr bwMode="auto">
            <a:xfrm>
              <a:off x="3832" y="1749"/>
              <a:ext cx="47" cy="57"/>
            </a:xfrm>
            <a:custGeom>
              <a:avLst/>
              <a:gdLst>
                <a:gd name="T0" fmla="*/ 144 w 29"/>
                <a:gd name="T1" fmla="*/ 324 h 35"/>
                <a:gd name="T2" fmla="*/ 254 w 29"/>
                <a:gd name="T3" fmla="*/ 541 h 35"/>
                <a:gd name="T4" fmla="*/ 357 w 29"/>
                <a:gd name="T5" fmla="*/ 324 h 35"/>
                <a:gd name="T6" fmla="*/ 254 w 29"/>
                <a:gd name="T7" fmla="*/ 111 h 35"/>
                <a:gd name="T8" fmla="*/ 144 w 29"/>
                <a:gd name="T9" fmla="*/ 324 h 35"/>
                <a:gd name="T10" fmla="*/ 0 w 29"/>
                <a:gd name="T11" fmla="*/ 324 h 35"/>
                <a:gd name="T12" fmla="*/ 55 w 29"/>
                <a:gd name="T13" fmla="*/ 90 h 35"/>
                <a:gd name="T14" fmla="*/ 254 w 29"/>
                <a:gd name="T15" fmla="*/ 0 h 35"/>
                <a:gd name="T16" fmla="*/ 454 w 29"/>
                <a:gd name="T17" fmla="*/ 90 h 35"/>
                <a:gd name="T18" fmla="*/ 523 w 29"/>
                <a:gd name="T19" fmla="*/ 324 h 35"/>
                <a:gd name="T20" fmla="*/ 454 w 29"/>
                <a:gd name="T21" fmla="*/ 562 h 35"/>
                <a:gd name="T22" fmla="*/ 254 w 29"/>
                <a:gd name="T23" fmla="*/ 653 h 35"/>
                <a:gd name="T24" fmla="*/ 55 w 29"/>
                <a:gd name="T25" fmla="*/ 541 h 35"/>
                <a:gd name="T26" fmla="*/ 0 w 29"/>
                <a:gd name="T27" fmla="*/ 324 h 3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9"/>
                <a:gd name="T43" fmla="*/ 0 h 35"/>
                <a:gd name="T44" fmla="*/ 29 w 29"/>
                <a:gd name="T45" fmla="*/ 35 h 3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9" h="35">
                  <a:moveTo>
                    <a:pt x="8" y="17"/>
                  </a:moveTo>
                  <a:cubicBezTo>
                    <a:pt x="8" y="25"/>
                    <a:pt x="10" y="29"/>
                    <a:pt x="14" y="29"/>
                  </a:cubicBezTo>
                  <a:cubicBezTo>
                    <a:pt x="18" y="29"/>
                    <a:pt x="20" y="25"/>
                    <a:pt x="20" y="17"/>
                  </a:cubicBezTo>
                  <a:cubicBezTo>
                    <a:pt x="20" y="10"/>
                    <a:pt x="18" y="6"/>
                    <a:pt x="14" y="6"/>
                  </a:cubicBezTo>
                  <a:cubicBezTo>
                    <a:pt x="10" y="6"/>
                    <a:pt x="8" y="10"/>
                    <a:pt x="8" y="17"/>
                  </a:cubicBezTo>
                  <a:close/>
                  <a:moveTo>
                    <a:pt x="0" y="17"/>
                  </a:moveTo>
                  <a:cubicBezTo>
                    <a:pt x="0" y="12"/>
                    <a:pt x="1" y="8"/>
                    <a:pt x="3" y="5"/>
                  </a:cubicBezTo>
                  <a:cubicBezTo>
                    <a:pt x="6" y="2"/>
                    <a:pt x="10" y="0"/>
                    <a:pt x="14" y="0"/>
                  </a:cubicBezTo>
                  <a:cubicBezTo>
                    <a:pt x="19" y="0"/>
                    <a:pt x="23" y="2"/>
                    <a:pt x="25" y="5"/>
                  </a:cubicBezTo>
                  <a:cubicBezTo>
                    <a:pt x="27" y="8"/>
                    <a:pt x="29" y="12"/>
                    <a:pt x="29" y="17"/>
                  </a:cubicBezTo>
                  <a:cubicBezTo>
                    <a:pt x="29" y="22"/>
                    <a:pt x="27" y="26"/>
                    <a:pt x="25" y="30"/>
                  </a:cubicBezTo>
                  <a:cubicBezTo>
                    <a:pt x="23" y="33"/>
                    <a:pt x="19" y="35"/>
                    <a:pt x="14" y="35"/>
                  </a:cubicBezTo>
                  <a:cubicBezTo>
                    <a:pt x="10" y="35"/>
                    <a:pt x="6" y="33"/>
                    <a:pt x="3" y="29"/>
                  </a:cubicBezTo>
                  <a:cubicBezTo>
                    <a:pt x="1" y="26"/>
                    <a:pt x="0" y="22"/>
                    <a:pt x="0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9744" name="Freeform 58"/>
            <p:cNvSpPr>
              <a:spLocks noChangeAspect="1"/>
            </p:cNvSpPr>
            <p:nvPr/>
          </p:nvSpPr>
          <p:spPr bwMode="auto">
            <a:xfrm>
              <a:off x="3888" y="1751"/>
              <a:ext cx="39" cy="55"/>
            </a:xfrm>
            <a:custGeom>
              <a:avLst/>
              <a:gdLst>
                <a:gd name="T0" fmla="*/ 0 w 24"/>
                <a:gd name="T1" fmla="*/ 377 h 34"/>
                <a:gd name="T2" fmla="*/ 0 w 24"/>
                <a:gd name="T3" fmla="*/ 0 h 34"/>
                <a:gd name="T4" fmla="*/ 124 w 24"/>
                <a:gd name="T5" fmla="*/ 0 h 34"/>
                <a:gd name="T6" fmla="*/ 124 w 24"/>
                <a:gd name="T7" fmla="*/ 398 h 34"/>
                <a:gd name="T8" fmla="*/ 232 w 24"/>
                <a:gd name="T9" fmla="*/ 500 h 34"/>
                <a:gd name="T10" fmla="*/ 293 w 24"/>
                <a:gd name="T11" fmla="*/ 398 h 34"/>
                <a:gd name="T12" fmla="*/ 293 w 24"/>
                <a:gd name="T13" fmla="*/ 0 h 34"/>
                <a:gd name="T14" fmla="*/ 439 w 24"/>
                <a:gd name="T15" fmla="*/ 0 h 34"/>
                <a:gd name="T16" fmla="*/ 439 w 24"/>
                <a:gd name="T17" fmla="*/ 377 h 34"/>
                <a:gd name="T18" fmla="*/ 383 w 24"/>
                <a:gd name="T19" fmla="*/ 542 h 34"/>
                <a:gd name="T20" fmla="*/ 232 w 24"/>
                <a:gd name="T21" fmla="*/ 610 h 34"/>
                <a:gd name="T22" fmla="*/ 55 w 24"/>
                <a:gd name="T23" fmla="*/ 542 h 34"/>
                <a:gd name="T24" fmla="*/ 0 w 24"/>
                <a:gd name="T25" fmla="*/ 377 h 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"/>
                <a:gd name="T40" fmla="*/ 0 h 34"/>
                <a:gd name="T41" fmla="*/ 24 w 24"/>
                <a:gd name="T42" fmla="*/ 34 h 3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" h="34">
                  <a:moveTo>
                    <a:pt x="0" y="2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6"/>
                    <a:pt x="9" y="28"/>
                    <a:pt x="12" y="28"/>
                  </a:cubicBezTo>
                  <a:cubicBezTo>
                    <a:pt x="15" y="28"/>
                    <a:pt x="16" y="26"/>
                    <a:pt x="16" y="22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5"/>
                    <a:pt x="23" y="28"/>
                    <a:pt x="21" y="30"/>
                  </a:cubicBezTo>
                  <a:cubicBezTo>
                    <a:pt x="19" y="33"/>
                    <a:pt x="16" y="34"/>
                    <a:pt x="12" y="34"/>
                  </a:cubicBezTo>
                  <a:cubicBezTo>
                    <a:pt x="8" y="34"/>
                    <a:pt x="5" y="33"/>
                    <a:pt x="3" y="30"/>
                  </a:cubicBezTo>
                  <a:cubicBezTo>
                    <a:pt x="1" y="28"/>
                    <a:pt x="0" y="25"/>
                    <a:pt x="0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9745" name="Freeform 59"/>
            <p:cNvSpPr>
              <a:spLocks noChangeAspect="1"/>
            </p:cNvSpPr>
            <p:nvPr/>
          </p:nvSpPr>
          <p:spPr bwMode="auto">
            <a:xfrm>
              <a:off x="3933" y="1751"/>
              <a:ext cx="36" cy="53"/>
            </a:xfrm>
            <a:custGeom>
              <a:avLst/>
              <a:gdLst>
                <a:gd name="T0" fmla="*/ 12 w 36"/>
                <a:gd name="T1" fmla="*/ 53 h 53"/>
                <a:gd name="T2" fmla="*/ 12 w 36"/>
                <a:gd name="T3" fmla="*/ 9 h 53"/>
                <a:gd name="T4" fmla="*/ 0 w 36"/>
                <a:gd name="T5" fmla="*/ 9 h 53"/>
                <a:gd name="T6" fmla="*/ 0 w 36"/>
                <a:gd name="T7" fmla="*/ 0 h 53"/>
                <a:gd name="T8" fmla="*/ 36 w 36"/>
                <a:gd name="T9" fmla="*/ 0 h 53"/>
                <a:gd name="T10" fmla="*/ 36 w 36"/>
                <a:gd name="T11" fmla="*/ 9 h 53"/>
                <a:gd name="T12" fmla="*/ 25 w 36"/>
                <a:gd name="T13" fmla="*/ 9 h 53"/>
                <a:gd name="T14" fmla="*/ 25 w 36"/>
                <a:gd name="T15" fmla="*/ 53 h 53"/>
                <a:gd name="T16" fmla="*/ 12 w 36"/>
                <a:gd name="T17" fmla="*/ 53 h 53"/>
                <a:gd name="T18" fmla="*/ 12 w 36"/>
                <a:gd name="T19" fmla="*/ 53 h 5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6"/>
                <a:gd name="T31" fmla="*/ 0 h 53"/>
                <a:gd name="T32" fmla="*/ 36 w 36"/>
                <a:gd name="T33" fmla="*/ 53 h 5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6" h="53">
                  <a:moveTo>
                    <a:pt x="12" y="53"/>
                  </a:moveTo>
                  <a:lnTo>
                    <a:pt x="12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9"/>
                  </a:lnTo>
                  <a:lnTo>
                    <a:pt x="25" y="9"/>
                  </a:lnTo>
                  <a:lnTo>
                    <a:pt x="25" y="53"/>
                  </a:lnTo>
                  <a:lnTo>
                    <a:pt x="12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9746" name="Freeform 60"/>
            <p:cNvSpPr>
              <a:spLocks noChangeAspect="1"/>
            </p:cNvSpPr>
            <p:nvPr/>
          </p:nvSpPr>
          <p:spPr bwMode="auto">
            <a:xfrm>
              <a:off x="3976" y="1751"/>
              <a:ext cx="32" cy="53"/>
            </a:xfrm>
            <a:custGeom>
              <a:avLst/>
              <a:gdLst>
                <a:gd name="T0" fmla="*/ 0 w 32"/>
                <a:gd name="T1" fmla="*/ 53 h 53"/>
                <a:gd name="T2" fmla="*/ 0 w 32"/>
                <a:gd name="T3" fmla="*/ 0 h 53"/>
                <a:gd name="T4" fmla="*/ 32 w 32"/>
                <a:gd name="T5" fmla="*/ 0 h 53"/>
                <a:gd name="T6" fmla="*/ 32 w 32"/>
                <a:gd name="T7" fmla="*/ 9 h 53"/>
                <a:gd name="T8" fmla="*/ 13 w 32"/>
                <a:gd name="T9" fmla="*/ 9 h 53"/>
                <a:gd name="T10" fmla="*/ 13 w 32"/>
                <a:gd name="T11" fmla="*/ 21 h 53"/>
                <a:gd name="T12" fmla="*/ 31 w 32"/>
                <a:gd name="T13" fmla="*/ 21 h 53"/>
                <a:gd name="T14" fmla="*/ 31 w 32"/>
                <a:gd name="T15" fmla="*/ 31 h 53"/>
                <a:gd name="T16" fmla="*/ 13 w 32"/>
                <a:gd name="T17" fmla="*/ 31 h 53"/>
                <a:gd name="T18" fmla="*/ 13 w 32"/>
                <a:gd name="T19" fmla="*/ 44 h 53"/>
                <a:gd name="T20" fmla="*/ 32 w 32"/>
                <a:gd name="T21" fmla="*/ 44 h 53"/>
                <a:gd name="T22" fmla="*/ 32 w 32"/>
                <a:gd name="T23" fmla="*/ 53 h 53"/>
                <a:gd name="T24" fmla="*/ 0 w 32"/>
                <a:gd name="T25" fmla="*/ 53 h 53"/>
                <a:gd name="T26" fmla="*/ 0 w 32"/>
                <a:gd name="T27" fmla="*/ 53 h 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2"/>
                <a:gd name="T43" fmla="*/ 0 h 53"/>
                <a:gd name="T44" fmla="*/ 32 w 32"/>
                <a:gd name="T45" fmla="*/ 53 h 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2" h="53">
                  <a:moveTo>
                    <a:pt x="0" y="53"/>
                  </a:moveTo>
                  <a:lnTo>
                    <a:pt x="0" y="0"/>
                  </a:lnTo>
                  <a:lnTo>
                    <a:pt x="32" y="0"/>
                  </a:lnTo>
                  <a:lnTo>
                    <a:pt x="32" y="9"/>
                  </a:lnTo>
                  <a:lnTo>
                    <a:pt x="13" y="9"/>
                  </a:lnTo>
                  <a:lnTo>
                    <a:pt x="13" y="21"/>
                  </a:lnTo>
                  <a:lnTo>
                    <a:pt x="31" y="21"/>
                  </a:lnTo>
                  <a:lnTo>
                    <a:pt x="31" y="31"/>
                  </a:lnTo>
                  <a:lnTo>
                    <a:pt x="13" y="31"/>
                  </a:lnTo>
                  <a:lnTo>
                    <a:pt x="13" y="44"/>
                  </a:lnTo>
                  <a:lnTo>
                    <a:pt x="32" y="44"/>
                  </a:lnTo>
                  <a:lnTo>
                    <a:pt x="32" y="5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9747" name="Freeform 61"/>
            <p:cNvSpPr>
              <a:spLocks noChangeAspect="1" noEditPoints="1"/>
            </p:cNvSpPr>
            <p:nvPr/>
          </p:nvSpPr>
          <p:spPr bwMode="auto">
            <a:xfrm>
              <a:off x="4017" y="1751"/>
              <a:ext cx="39" cy="53"/>
            </a:xfrm>
            <a:custGeom>
              <a:avLst/>
              <a:gdLst>
                <a:gd name="T0" fmla="*/ 145 w 24"/>
                <a:gd name="T1" fmla="*/ 88 h 33"/>
                <a:gd name="T2" fmla="*/ 145 w 24"/>
                <a:gd name="T3" fmla="*/ 233 h 33"/>
                <a:gd name="T4" fmla="*/ 180 w 24"/>
                <a:gd name="T5" fmla="*/ 233 h 33"/>
                <a:gd name="T6" fmla="*/ 236 w 24"/>
                <a:gd name="T7" fmla="*/ 226 h 33"/>
                <a:gd name="T8" fmla="*/ 270 w 24"/>
                <a:gd name="T9" fmla="*/ 173 h 33"/>
                <a:gd name="T10" fmla="*/ 180 w 24"/>
                <a:gd name="T11" fmla="*/ 88 h 33"/>
                <a:gd name="T12" fmla="*/ 145 w 24"/>
                <a:gd name="T13" fmla="*/ 88 h 33"/>
                <a:gd name="T14" fmla="*/ 0 w 24"/>
                <a:gd name="T15" fmla="*/ 567 h 33"/>
                <a:gd name="T16" fmla="*/ 0 w 24"/>
                <a:gd name="T17" fmla="*/ 0 h 33"/>
                <a:gd name="T18" fmla="*/ 232 w 24"/>
                <a:gd name="T19" fmla="*/ 0 h 33"/>
                <a:gd name="T20" fmla="*/ 377 w 24"/>
                <a:gd name="T21" fmla="*/ 34 h 33"/>
                <a:gd name="T22" fmla="*/ 418 w 24"/>
                <a:gd name="T23" fmla="*/ 141 h 33"/>
                <a:gd name="T24" fmla="*/ 293 w 24"/>
                <a:gd name="T25" fmla="*/ 286 h 33"/>
                <a:gd name="T26" fmla="*/ 293 w 24"/>
                <a:gd name="T27" fmla="*/ 286 h 33"/>
                <a:gd name="T28" fmla="*/ 349 w 24"/>
                <a:gd name="T29" fmla="*/ 331 h 33"/>
                <a:gd name="T30" fmla="*/ 383 w 24"/>
                <a:gd name="T31" fmla="*/ 374 h 33"/>
                <a:gd name="T32" fmla="*/ 439 w 24"/>
                <a:gd name="T33" fmla="*/ 567 h 33"/>
                <a:gd name="T34" fmla="*/ 293 w 24"/>
                <a:gd name="T35" fmla="*/ 567 h 33"/>
                <a:gd name="T36" fmla="*/ 236 w 24"/>
                <a:gd name="T37" fmla="*/ 418 h 33"/>
                <a:gd name="T38" fmla="*/ 201 w 24"/>
                <a:gd name="T39" fmla="*/ 340 h 33"/>
                <a:gd name="T40" fmla="*/ 145 w 24"/>
                <a:gd name="T41" fmla="*/ 340 h 33"/>
                <a:gd name="T42" fmla="*/ 145 w 24"/>
                <a:gd name="T43" fmla="*/ 567 h 33"/>
                <a:gd name="T44" fmla="*/ 0 w 24"/>
                <a:gd name="T45" fmla="*/ 567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"/>
                <a:gd name="T70" fmla="*/ 0 h 33"/>
                <a:gd name="T71" fmla="*/ 24 w 24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" h="33">
                  <a:moveTo>
                    <a:pt x="8" y="5"/>
                  </a:moveTo>
                  <a:cubicBezTo>
                    <a:pt x="8" y="14"/>
                    <a:pt x="8" y="14"/>
                    <a:pt x="8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3" y="14"/>
                    <a:pt x="13" y="13"/>
                  </a:cubicBezTo>
                  <a:cubicBezTo>
                    <a:pt x="14" y="12"/>
                    <a:pt x="15" y="11"/>
                    <a:pt x="15" y="10"/>
                  </a:cubicBezTo>
                  <a:cubicBezTo>
                    <a:pt x="15" y="7"/>
                    <a:pt x="13" y="5"/>
                    <a:pt x="10" y="5"/>
                  </a:cubicBezTo>
                  <a:cubicBezTo>
                    <a:pt x="8" y="5"/>
                    <a:pt x="8" y="5"/>
                    <a:pt x="8" y="5"/>
                  </a:cubicBezTo>
                  <a:close/>
                  <a:moveTo>
                    <a:pt x="0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8" y="0"/>
                    <a:pt x="20" y="2"/>
                  </a:cubicBezTo>
                  <a:cubicBezTo>
                    <a:pt x="22" y="3"/>
                    <a:pt x="23" y="5"/>
                    <a:pt x="23" y="8"/>
                  </a:cubicBezTo>
                  <a:cubicBezTo>
                    <a:pt x="23" y="13"/>
                    <a:pt x="20" y="16"/>
                    <a:pt x="16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7" y="17"/>
                    <a:pt x="18" y="17"/>
                    <a:pt x="19" y="19"/>
                  </a:cubicBezTo>
                  <a:cubicBezTo>
                    <a:pt x="20" y="19"/>
                    <a:pt x="20" y="20"/>
                    <a:pt x="21" y="2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2"/>
                    <a:pt x="12" y="21"/>
                    <a:pt x="11" y="20"/>
                  </a:cubicBezTo>
                  <a:cubicBezTo>
                    <a:pt x="11" y="20"/>
                    <a:pt x="10" y="20"/>
                    <a:pt x="8" y="20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0" y="33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9748" name="Freeform 62"/>
            <p:cNvSpPr>
              <a:spLocks noChangeAspect="1"/>
            </p:cNvSpPr>
            <p:nvPr/>
          </p:nvSpPr>
          <p:spPr bwMode="auto">
            <a:xfrm>
              <a:off x="3884" y="1409"/>
              <a:ext cx="265" cy="98"/>
            </a:xfrm>
            <a:custGeom>
              <a:avLst/>
              <a:gdLst>
                <a:gd name="T0" fmla="*/ 573 w 162"/>
                <a:gd name="T1" fmla="*/ 1011 h 60"/>
                <a:gd name="T2" fmla="*/ 551 w 162"/>
                <a:gd name="T3" fmla="*/ 990 h 60"/>
                <a:gd name="T4" fmla="*/ 0 w 162"/>
                <a:gd name="T5" fmla="*/ 662 h 60"/>
                <a:gd name="T6" fmla="*/ 425 w 162"/>
                <a:gd name="T7" fmla="*/ 418 h 60"/>
                <a:gd name="T8" fmla="*/ 993 w 162"/>
                <a:gd name="T9" fmla="*/ 755 h 60"/>
                <a:gd name="T10" fmla="*/ 1418 w 162"/>
                <a:gd name="T11" fmla="*/ 720 h 60"/>
                <a:gd name="T12" fmla="*/ 2141 w 162"/>
                <a:gd name="T13" fmla="*/ 302 h 60"/>
                <a:gd name="T14" fmla="*/ 1348 w 162"/>
                <a:gd name="T15" fmla="*/ 302 h 60"/>
                <a:gd name="T16" fmla="*/ 1348 w 162"/>
                <a:gd name="T17" fmla="*/ 0 h 60"/>
                <a:gd name="T18" fmla="*/ 3098 w 162"/>
                <a:gd name="T19" fmla="*/ 0 h 60"/>
                <a:gd name="T20" fmla="*/ 3098 w 162"/>
                <a:gd name="T21" fmla="*/ 1011 h 60"/>
                <a:gd name="T22" fmla="*/ 2589 w 162"/>
                <a:gd name="T23" fmla="*/ 1011 h 60"/>
                <a:gd name="T24" fmla="*/ 2567 w 162"/>
                <a:gd name="T25" fmla="*/ 549 h 60"/>
                <a:gd name="T26" fmla="*/ 1860 w 162"/>
                <a:gd name="T27" fmla="*/ 969 h 60"/>
                <a:gd name="T28" fmla="*/ 1148 w 162"/>
                <a:gd name="T29" fmla="*/ 1137 h 60"/>
                <a:gd name="T30" fmla="*/ 573 w 162"/>
                <a:gd name="T31" fmla="*/ 1011 h 60"/>
                <a:gd name="T32" fmla="*/ 573 w 162"/>
                <a:gd name="T33" fmla="*/ 1011 h 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2"/>
                <a:gd name="T52" fmla="*/ 0 h 60"/>
                <a:gd name="T53" fmla="*/ 162 w 162"/>
                <a:gd name="T54" fmla="*/ 60 h 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2" h="60">
                  <a:moveTo>
                    <a:pt x="30" y="53"/>
                  </a:moveTo>
                  <a:cubicBezTo>
                    <a:pt x="30" y="53"/>
                    <a:pt x="29" y="52"/>
                    <a:pt x="29" y="52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58" y="43"/>
                    <a:pt x="66" y="42"/>
                    <a:pt x="74" y="38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53"/>
                    <a:pt x="162" y="53"/>
                    <a:pt x="162" y="53"/>
                  </a:cubicBezTo>
                  <a:cubicBezTo>
                    <a:pt x="135" y="53"/>
                    <a:pt x="135" y="53"/>
                    <a:pt x="135" y="53"/>
                  </a:cubicBezTo>
                  <a:cubicBezTo>
                    <a:pt x="134" y="29"/>
                    <a:pt x="134" y="29"/>
                    <a:pt x="134" y="2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83" y="59"/>
                    <a:pt x="69" y="60"/>
                    <a:pt x="60" y="60"/>
                  </a:cubicBezTo>
                  <a:cubicBezTo>
                    <a:pt x="44" y="60"/>
                    <a:pt x="33" y="54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9749" name="Freeform 63"/>
            <p:cNvSpPr>
              <a:spLocks noChangeAspect="1"/>
            </p:cNvSpPr>
            <p:nvPr/>
          </p:nvSpPr>
          <p:spPr bwMode="auto">
            <a:xfrm>
              <a:off x="3703" y="1406"/>
              <a:ext cx="171" cy="152"/>
            </a:xfrm>
            <a:custGeom>
              <a:avLst/>
              <a:gdLst>
                <a:gd name="T0" fmla="*/ 730 w 105"/>
                <a:gd name="T1" fmla="*/ 1528 h 93"/>
                <a:gd name="T2" fmla="*/ 1278 w 105"/>
                <a:gd name="T3" fmla="*/ 1200 h 93"/>
                <a:gd name="T4" fmla="*/ 1223 w 105"/>
                <a:gd name="T5" fmla="*/ 956 h 93"/>
                <a:gd name="T6" fmla="*/ 528 w 105"/>
                <a:gd name="T7" fmla="*/ 551 h 93"/>
                <a:gd name="T8" fmla="*/ 528 w 105"/>
                <a:gd name="T9" fmla="*/ 1012 h 93"/>
                <a:gd name="T10" fmla="*/ 0 w 105"/>
                <a:gd name="T11" fmla="*/ 1012 h 93"/>
                <a:gd name="T12" fmla="*/ 0 w 105"/>
                <a:gd name="T13" fmla="*/ 0 h 93"/>
                <a:gd name="T14" fmla="*/ 1717 w 105"/>
                <a:gd name="T15" fmla="*/ 0 h 93"/>
                <a:gd name="T16" fmla="*/ 1717 w 105"/>
                <a:gd name="T17" fmla="*/ 294 h 93"/>
                <a:gd name="T18" fmla="*/ 928 w 105"/>
                <a:gd name="T19" fmla="*/ 294 h 93"/>
                <a:gd name="T20" fmla="*/ 1637 w 105"/>
                <a:gd name="T21" fmla="*/ 700 h 93"/>
                <a:gd name="T22" fmla="*/ 1958 w 105"/>
                <a:gd name="T23" fmla="*/ 1106 h 93"/>
                <a:gd name="T24" fmla="*/ 1692 w 105"/>
                <a:gd name="T25" fmla="*/ 1450 h 93"/>
                <a:gd name="T26" fmla="*/ 1153 w 105"/>
                <a:gd name="T27" fmla="*/ 1768 h 93"/>
                <a:gd name="T28" fmla="*/ 730 w 105"/>
                <a:gd name="T29" fmla="*/ 1528 h 93"/>
                <a:gd name="T30" fmla="*/ 730 w 105"/>
                <a:gd name="T31" fmla="*/ 1528 h 9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3"/>
                <a:gd name="T50" fmla="*/ 105 w 105"/>
                <a:gd name="T51" fmla="*/ 93 h 9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3">
                  <a:moveTo>
                    <a:pt x="39" y="80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75" y="60"/>
                    <a:pt x="74" y="55"/>
                    <a:pt x="66" y="50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2" y="15"/>
                    <a:pt x="92" y="15"/>
                    <a:pt x="92" y="15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88" y="37"/>
                    <a:pt x="88" y="37"/>
                    <a:pt x="88" y="37"/>
                  </a:cubicBezTo>
                  <a:cubicBezTo>
                    <a:pt x="102" y="45"/>
                    <a:pt x="105" y="53"/>
                    <a:pt x="105" y="58"/>
                  </a:cubicBezTo>
                  <a:cubicBezTo>
                    <a:pt x="104" y="68"/>
                    <a:pt x="94" y="75"/>
                    <a:pt x="91" y="76"/>
                  </a:cubicBezTo>
                  <a:cubicBezTo>
                    <a:pt x="62" y="93"/>
                    <a:pt x="62" y="93"/>
                    <a:pt x="62" y="93"/>
                  </a:cubicBezTo>
                  <a:cubicBezTo>
                    <a:pt x="39" y="80"/>
                    <a:pt x="39" y="80"/>
                    <a:pt x="39" y="80"/>
                  </a:cubicBezTo>
                  <a:cubicBezTo>
                    <a:pt x="39" y="80"/>
                    <a:pt x="39" y="80"/>
                    <a:pt x="39" y="80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9750" name="Freeform 64"/>
            <p:cNvSpPr>
              <a:spLocks noChangeAspect="1"/>
            </p:cNvSpPr>
            <p:nvPr/>
          </p:nvSpPr>
          <p:spPr bwMode="auto">
            <a:xfrm>
              <a:off x="3698" y="1564"/>
              <a:ext cx="265" cy="98"/>
            </a:xfrm>
            <a:custGeom>
              <a:avLst/>
              <a:gdLst>
                <a:gd name="T0" fmla="*/ 2526 w 162"/>
                <a:gd name="T1" fmla="*/ 149 h 60"/>
                <a:gd name="T2" fmla="*/ 3098 w 162"/>
                <a:gd name="T3" fmla="*/ 475 h 60"/>
                <a:gd name="T4" fmla="*/ 2657 w 162"/>
                <a:gd name="T5" fmla="*/ 720 h 60"/>
                <a:gd name="T6" fmla="*/ 2084 w 162"/>
                <a:gd name="T7" fmla="*/ 397 h 60"/>
                <a:gd name="T8" fmla="*/ 1688 w 162"/>
                <a:gd name="T9" fmla="*/ 441 h 60"/>
                <a:gd name="T10" fmla="*/ 959 w 162"/>
                <a:gd name="T11" fmla="*/ 862 h 60"/>
                <a:gd name="T12" fmla="*/ 1755 w 162"/>
                <a:gd name="T13" fmla="*/ 862 h 60"/>
                <a:gd name="T14" fmla="*/ 1755 w 162"/>
                <a:gd name="T15" fmla="*/ 1137 h 60"/>
                <a:gd name="T16" fmla="*/ 0 w 162"/>
                <a:gd name="T17" fmla="*/ 1137 h 60"/>
                <a:gd name="T18" fmla="*/ 0 w 162"/>
                <a:gd name="T19" fmla="*/ 126 h 60"/>
                <a:gd name="T20" fmla="*/ 517 w 162"/>
                <a:gd name="T21" fmla="*/ 126 h 60"/>
                <a:gd name="T22" fmla="*/ 517 w 162"/>
                <a:gd name="T23" fmla="*/ 593 h 60"/>
                <a:gd name="T24" fmla="*/ 1238 w 162"/>
                <a:gd name="T25" fmla="*/ 185 h 60"/>
                <a:gd name="T26" fmla="*/ 1935 w 162"/>
                <a:gd name="T27" fmla="*/ 0 h 60"/>
                <a:gd name="T28" fmla="*/ 2526 w 162"/>
                <a:gd name="T29" fmla="*/ 149 h 60"/>
                <a:gd name="T30" fmla="*/ 2526 w 162"/>
                <a:gd name="T31" fmla="*/ 149 h 6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2"/>
                <a:gd name="T49" fmla="*/ 0 h 60"/>
                <a:gd name="T50" fmla="*/ 162 w 162"/>
                <a:gd name="T51" fmla="*/ 60 h 6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2" h="60">
                  <a:moveTo>
                    <a:pt x="132" y="8"/>
                  </a:moveTo>
                  <a:cubicBezTo>
                    <a:pt x="162" y="25"/>
                    <a:pt x="162" y="25"/>
                    <a:pt x="162" y="25"/>
                  </a:cubicBezTo>
                  <a:cubicBezTo>
                    <a:pt x="139" y="38"/>
                    <a:pt x="139" y="38"/>
                    <a:pt x="139" y="38"/>
                  </a:cubicBezTo>
                  <a:cubicBezTo>
                    <a:pt x="109" y="21"/>
                    <a:pt x="109" y="21"/>
                    <a:pt x="109" y="21"/>
                  </a:cubicBezTo>
                  <a:cubicBezTo>
                    <a:pt x="103" y="17"/>
                    <a:pt x="96" y="18"/>
                    <a:pt x="88" y="23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60"/>
                    <a:pt x="92" y="60"/>
                    <a:pt x="92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9" y="2"/>
                    <a:pt x="92" y="0"/>
                    <a:pt x="101" y="0"/>
                  </a:cubicBezTo>
                  <a:cubicBezTo>
                    <a:pt x="118" y="0"/>
                    <a:pt x="129" y="6"/>
                    <a:pt x="132" y="8"/>
                  </a:cubicBezTo>
                  <a:cubicBezTo>
                    <a:pt x="132" y="8"/>
                    <a:pt x="132" y="8"/>
                    <a:pt x="132" y="8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9751" name="Freeform 65"/>
            <p:cNvSpPr>
              <a:spLocks noChangeAspect="1"/>
            </p:cNvSpPr>
            <p:nvPr/>
          </p:nvSpPr>
          <p:spPr bwMode="auto">
            <a:xfrm>
              <a:off x="3972" y="1514"/>
              <a:ext cx="170" cy="153"/>
            </a:xfrm>
            <a:custGeom>
              <a:avLst/>
              <a:gdLst>
                <a:gd name="T0" fmla="*/ 1983 w 104"/>
                <a:gd name="T1" fmla="*/ 747 h 94"/>
                <a:gd name="T2" fmla="*/ 1983 w 104"/>
                <a:gd name="T3" fmla="*/ 1746 h 94"/>
                <a:gd name="T4" fmla="*/ 245 w 104"/>
                <a:gd name="T5" fmla="*/ 1746 h 94"/>
                <a:gd name="T6" fmla="*/ 235 w 104"/>
                <a:gd name="T7" fmla="*/ 1455 h 94"/>
                <a:gd name="T8" fmla="*/ 1027 w 104"/>
                <a:gd name="T9" fmla="*/ 1455 h 94"/>
                <a:gd name="T10" fmla="*/ 304 w 104"/>
                <a:gd name="T11" fmla="*/ 1038 h 94"/>
                <a:gd name="T12" fmla="*/ 0 w 104"/>
                <a:gd name="T13" fmla="*/ 651 h 94"/>
                <a:gd name="T14" fmla="*/ 245 w 104"/>
                <a:gd name="T15" fmla="*/ 324 h 94"/>
                <a:gd name="T16" fmla="*/ 812 w 104"/>
                <a:gd name="T17" fmla="*/ 0 h 94"/>
                <a:gd name="T18" fmla="*/ 1237 w 104"/>
                <a:gd name="T19" fmla="*/ 238 h 94"/>
                <a:gd name="T20" fmla="*/ 687 w 104"/>
                <a:gd name="T21" fmla="*/ 562 h 94"/>
                <a:gd name="T22" fmla="*/ 750 w 104"/>
                <a:gd name="T23" fmla="*/ 802 h 94"/>
                <a:gd name="T24" fmla="*/ 1473 w 104"/>
                <a:gd name="T25" fmla="*/ 1216 h 94"/>
                <a:gd name="T26" fmla="*/ 1473 w 104"/>
                <a:gd name="T27" fmla="*/ 747 h 94"/>
                <a:gd name="T28" fmla="*/ 1983 w 104"/>
                <a:gd name="T29" fmla="*/ 747 h 94"/>
                <a:gd name="T30" fmla="*/ 1983 w 104"/>
                <a:gd name="T31" fmla="*/ 747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"/>
                <a:gd name="T49" fmla="*/ 0 h 94"/>
                <a:gd name="T50" fmla="*/ 104 w 104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" h="94">
                  <a:moveTo>
                    <a:pt x="104" y="40"/>
                  </a:moveTo>
                  <a:cubicBezTo>
                    <a:pt x="104" y="94"/>
                    <a:pt x="104" y="94"/>
                    <a:pt x="104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2" y="78"/>
                    <a:pt x="12" y="78"/>
                    <a:pt x="12" y="78"/>
                  </a:cubicBezTo>
                  <a:cubicBezTo>
                    <a:pt x="54" y="78"/>
                    <a:pt x="54" y="78"/>
                    <a:pt x="54" y="78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3" y="48"/>
                    <a:pt x="0" y="40"/>
                    <a:pt x="0" y="35"/>
                  </a:cubicBezTo>
                  <a:cubicBezTo>
                    <a:pt x="0" y="25"/>
                    <a:pt x="11" y="18"/>
                    <a:pt x="13" y="1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0" y="34"/>
                    <a:pt x="31" y="38"/>
                    <a:pt x="39" y="43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104" y="40"/>
                    <a:pt x="104" y="40"/>
                    <a:pt x="104" y="40"/>
                  </a:cubicBezTo>
                  <a:cubicBezTo>
                    <a:pt x="104" y="40"/>
                    <a:pt x="104" y="40"/>
                    <a:pt x="104" y="40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9752" name="Freeform 66"/>
            <p:cNvSpPr>
              <a:spLocks noChangeAspect="1"/>
            </p:cNvSpPr>
            <p:nvPr/>
          </p:nvSpPr>
          <p:spPr bwMode="auto">
            <a:xfrm>
              <a:off x="3878" y="1402"/>
              <a:ext cx="264" cy="100"/>
            </a:xfrm>
            <a:custGeom>
              <a:avLst/>
              <a:gdLst>
                <a:gd name="T0" fmla="*/ 562 w 162"/>
                <a:gd name="T1" fmla="*/ 1033 h 61"/>
                <a:gd name="T2" fmla="*/ 562 w 162"/>
                <a:gd name="T3" fmla="*/ 1033 h 61"/>
                <a:gd name="T4" fmla="*/ 0 w 162"/>
                <a:gd name="T5" fmla="*/ 702 h 61"/>
                <a:gd name="T6" fmla="*/ 425 w 162"/>
                <a:gd name="T7" fmla="*/ 449 h 61"/>
                <a:gd name="T8" fmla="*/ 988 w 162"/>
                <a:gd name="T9" fmla="*/ 779 h 61"/>
                <a:gd name="T10" fmla="*/ 1388 w 162"/>
                <a:gd name="T11" fmla="*/ 736 h 61"/>
                <a:gd name="T12" fmla="*/ 2104 w 162"/>
                <a:gd name="T13" fmla="*/ 310 h 61"/>
                <a:gd name="T14" fmla="*/ 1312 w 162"/>
                <a:gd name="T15" fmla="*/ 310 h 61"/>
                <a:gd name="T16" fmla="*/ 1312 w 162"/>
                <a:gd name="T17" fmla="*/ 0 h 61"/>
                <a:gd name="T18" fmla="*/ 3033 w 162"/>
                <a:gd name="T19" fmla="*/ 0 h 61"/>
                <a:gd name="T20" fmla="*/ 3033 w 162"/>
                <a:gd name="T21" fmla="*/ 1054 h 61"/>
                <a:gd name="T22" fmla="*/ 2531 w 162"/>
                <a:gd name="T23" fmla="*/ 1054 h 61"/>
                <a:gd name="T24" fmla="*/ 2531 w 162"/>
                <a:gd name="T25" fmla="*/ 572 h 61"/>
                <a:gd name="T26" fmla="*/ 1814 w 162"/>
                <a:gd name="T27" fmla="*/ 995 h 61"/>
                <a:gd name="T28" fmla="*/ 1134 w 162"/>
                <a:gd name="T29" fmla="*/ 1185 h 61"/>
                <a:gd name="T30" fmla="*/ 562 w 162"/>
                <a:gd name="T31" fmla="*/ 1033 h 61"/>
                <a:gd name="T32" fmla="*/ 562 w 162"/>
                <a:gd name="T33" fmla="*/ 1033 h 6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2"/>
                <a:gd name="T52" fmla="*/ 0 h 61"/>
                <a:gd name="T53" fmla="*/ 162 w 162"/>
                <a:gd name="T54" fmla="*/ 61 h 6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2" h="61">
                  <a:moveTo>
                    <a:pt x="30" y="53"/>
                  </a:moveTo>
                  <a:cubicBezTo>
                    <a:pt x="30" y="53"/>
                    <a:pt x="30" y="53"/>
                    <a:pt x="30" y="53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53" y="40"/>
                    <a:pt x="53" y="40"/>
                    <a:pt x="53" y="40"/>
                  </a:cubicBezTo>
                  <a:cubicBezTo>
                    <a:pt x="59" y="43"/>
                    <a:pt x="66" y="43"/>
                    <a:pt x="74" y="38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54"/>
                    <a:pt x="162" y="54"/>
                    <a:pt x="162" y="54"/>
                  </a:cubicBezTo>
                  <a:cubicBezTo>
                    <a:pt x="135" y="54"/>
                    <a:pt x="135" y="54"/>
                    <a:pt x="135" y="54"/>
                  </a:cubicBezTo>
                  <a:cubicBezTo>
                    <a:pt x="135" y="29"/>
                    <a:pt x="135" y="29"/>
                    <a:pt x="135" y="2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83" y="59"/>
                    <a:pt x="70" y="61"/>
                    <a:pt x="61" y="61"/>
                  </a:cubicBezTo>
                  <a:cubicBezTo>
                    <a:pt x="44" y="60"/>
                    <a:pt x="33" y="55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9753" name="Freeform 67"/>
            <p:cNvSpPr>
              <a:spLocks noChangeAspect="1"/>
            </p:cNvSpPr>
            <p:nvPr/>
          </p:nvSpPr>
          <p:spPr bwMode="auto">
            <a:xfrm>
              <a:off x="3696" y="1399"/>
              <a:ext cx="172" cy="154"/>
            </a:xfrm>
            <a:custGeom>
              <a:avLst/>
              <a:gdLst>
                <a:gd name="T0" fmla="*/ 778 w 105"/>
                <a:gd name="T1" fmla="*/ 1569 h 94"/>
                <a:gd name="T2" fmla="*/ 1330 w 105"/>
                <a:gd name="T3" fmla="*/ 1219 h 94"/>
                <a:gd name="T4" fmla="*/ 1274 w 105"/>
                <a:gd name="T5" fmla="*/ 993 h 94"/>
                <a:gd name="T6" fmla="*/ 539 w 105"/>
                <a:gd name="T7" fmla="*/ 567 h 94"/>
                <a:gd name="T8" fmla="*/ 539 w 105"/>
                <a:gd name="T9" fmla="*/ 1027 h 94"/>
                <a:gd name="T10" fmla="*/ 21 w 105"/>
                <a:gd name="T11" fmla="*/ 1027 h 94"/>
                <a:gd name="T12" fmla="*/ 0 w 105"/>
                <a:gd name="T13" fmla="*/ 0 h 94"/>
                <a:gd name="T14" fmla="*/ 1779 w 105"/>
                <a:gd name="T15" fmla="*/ 0 h 94"/>
                <a:gd name="T16" fmla="*/ 1792 w 105"/>
                <a:gd name="T17" fmla="*/ 308 h 94"/>
                <a:gd name="T18" fmla="*/ 993 w 105"/>
                <a:gd name="T19" fmla="*/ 308 h 94"/>
                <a:gd name="T20" fmla="*/ 1723 w 105"/>
                <a:gd name="T21" fmla="*/ 736 h 94"/>
                <a:gd name="T22" fmla="*/ 2031 w 105"/>
                <a:gd name="T23" fmla="*/ 1144 h 94"/>
                <a:gd name="T24" fmla="*/ 1779 w 105"/>
                <a:gd name="T25" fmla="*/ 1481 h 94"/>
                <a:gd name="T26" fmla="*/ 1206 w 105"/>
                <a:gd name="T27" fmla="*/ 1817 h 94"/>
                <a:gd name="T28" fmla="*/ 778 w 105"/>
                <a:gd name="T29" fmla="*/ 1569 h 94"/>
                <a:gd name="T30" fmla="*/ 778 w 105"/>
                <a:gd name="T31" fmla="*/ 1569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4"/>
                <a:gd name="T50" fmla="*/ 105 w 105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4">
                  <a:moveTo>
                    <a:pt x="40" y="81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75" y="60"/>
                    <a:pt x="74" y="56"/>
                    <a:pt x="66" y="51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3" y="16"/>
                    <a:pt x="93" y="16"/>
                    <a:pt x="93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89" y="38"/>
                    <a:pt x="89" y="38"/>
                    <a:pt x="89" y="38"/>
                  </a:cubicBezTo>
                  <a:cubicBezTo>
                    <a:pt x="102" y="46"/>
                    <a:pt x="105" y="54"/>
                    <a:pt x="105" y="59"/>
                  </a:cubicBezTo>
                  <a:cubicBezTo>
                    <a:pt x="105" y="69"/>
                    <a:pt x="94" y="75"/>
                    <a:pt x="92" y="77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40" y="81"/>
                    <a:pt x="40" y="81"/>
                    <a:pt x="40" y="81"/>
                  </a:cubicBezTo>
                  <a:cubicBezTo>
                    <a:pt x="40" y="81"/>
                    <a:pt x="40" y="81"/>
                    <a:pt x="40" y="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9754" name="Freeform 68"/>
            <p:cNvSpPr>
              <a:spLocks noChangeAspect="1"/>
            </p:cNvSpPr>
            <p:nvPr/>
          </p:nvSpPr>
          <p:spPr bwMode="auto">
            <a:xfrm>
              <a:off x="3692" y="1558"/>
              <a:ext cx="264" cy="99"/>
            </a:xfrm>
            <a:custGeom>
              <a:avLst/>
              <a:gdLst>
                <a:gd name="T0" fmla="*/ 2467 w 162"/>
                <a:gd name="T1" fmla="*/ 144 h 61"/>
                <a:gd name="T2" fmla="*/ 3033 w 162"/>
                <a:gd name="T3" fmla="*/ 466 h 61"/>
                <a:gd name="T4" fmla="*/ 2624 w 162"/>
                <a:gd name="T5" fmla="*/ 701 h 61"/>
                <a:gd name="T6" fmla="*/ 2061 w 162"/>
                <a:gd name="T7" fmla="*/ 380 h 61"/>
                <a:gd name="T8" fmla="*/ 1644 w 162"/>
                <a:gd name="T9" fmla="*/ 414 h 61"/>
                <a:gd name="T10" fmla="*/ 929 w 162"/>
                <a:gd name="T11" fmla="*/ 821 h 61"/>
                <a:gd name="T12" fmla="*/ 1724 w 162"/>
                <a:gd name="T13" fmla="*/ 821 h 61"/>
                <a:gd name="T14" fmla="*/ 1724 w 162"/>
                <a:gd name="T15" fmla="*/ 1117 h 61"/>
                <a:gd name="T16" fmla="*/ 0 w 162"/>
                <a:gd name="T17" fmla="*/ 1117 h 61"/>
                <a:gd name="T18" fmla="*/ 0 w 162"/>
                <a:gd name="T19" fmla="*/ 123 h 61"/>
                <a:gd name="T20" fmla="*/ 507 w 162"/>
                <a:gd name="T21" fmla="*/ 123 h 61"/>
                <a:gd name="T22" fmla="*/ 528 w 162"/>
                <a:gd name="T23" fmla="*/ 583 h 61"/>
                <a:gd name="T24" fmla="*/ 1222 w 162"/>
                <a:gd name="T25" fmla="*/ 179 h 61"/>
                <a:gd name="T26" fmla="*/ 1897 w 162"/>
                <a:gd name="T27" fmla="*/ 0 h 61"/>
                <a:gd name="T28" fmla="*/ 2467 w 162"/>
                <a:gd name="T29" fmla="*/ 144 h 61"/>
                <a:gd name="T30" fmla="*/ 2467 w 162"/>
                <a:gd name="T31" fmla="*/ 144 h 6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2"/>
                <a:gd name="T49" fmla="*/ 0 h 61"/>
                <a:gd name="T50" fmla="*/ 162 w 162"/>
                <a:gd name="T51" fmla="*/ 61 h 6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2" h="61">
                  <a:moveTo>
                    <a:pt x="132" y="8"/>
                  </a:moveTo>
                  <a:cubicBezTo>
                    <a:pt x="162" y="25"/>
                    <a:pt x="162" y="25"/>
                    <a:pt x="162" y="25"/>
                  </a:cubicBezTo>
                  <a:cubicBezTo>
                    <a:pt x="140" y="38"/>
                    <a:pt x="140" y="38"/>
                    <a:pt x="140" y="38"/>
                  </a:cubicBezTo>
                  <a:cubicBezTo>
                    <a:pt x="110" y="21"/>
                    <a:pt x="110" y="21"/>
                    <a:pt x="110" y="21"/>
                  </a:cubicBezTo>
                  <a:cubicBezTo>
                    <a:pt x="104" y="18"/>
                    <a:pt x="96" y="18"/>
                    <a:pt x="88" y="23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61"/>
                    <a:pt x="92" y="61"/>
                    <a:pt x="92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9" y="2"/>
                    <a:pt x="93" y="0"/>
                    <a:pt x="101" y="0"/>
                  </a:cubicBezTo>
                  <a:cubicBezTo>
                    <a:pt x="118" y="1"/>
                    <a:pt x="130" y="7"/>
                    <a:pt x="132" y="8"/>
                  </a:cubicBezTo>
                  <a:cubicBezTo>
                    <a:pt x="132" y="8"/>
                    <a:pt x="132" y="8"/>
                    <a:pt x="132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9755" name="Freeform 69"/>
            <p:cNvSpPr>
              <a:spLocks noChangeAspect="1"/>
            </p:cNvSpPr>
            <p:nvPr/>
          </p:nvSpPr>
          <p:spPr bwMode="auto">
            <a:xfrm>
              <a:off x="3966" y="1507"/>
              <a:ext cx="171" cy="154"/>
            </a:xfrm>
            <a:custGeom>
              <a:avLst/>
              <a:gdLst>
                <a:gd name="T0" fmla="*/ 1958 w 105"/>
                <a:gd name="T1" fmla="*/ 791 h 94"/>
                <a:gd name="T2" fmla="*/ 1958 w 105"/>
                <a:gd name="T3" fmla="*/ 1817 h 94"/>
                <a:gd name="T4" fmla="*/ 239 w 105"/>
                <a:gd name="T5" fmla="*/ 1817 h 94"/>
                <a:gd name="T6" fmla="*/ 239 w 105"/>
                <a:gd name="T7" fmla="*/ 1514 h 94"/>
                <a:gd name="T8" fmla="*/ 1033 w 105"/>
                <a:gd name="T9" fmla="*/ 1514 h 94"/>
                <a:gd name="T10" fmla="*/ 324 w 105"/>
                <a:gd name="T11" fmla="*/ 1088 h 94"/>
                <a:gd name="T12" fmla="*/ 0 w 105"/>
                <a:gd name="T13" fmla="*/ 668 h 94"/>
                <a:gd name="T14" fmla="*/ 261 w 105"/>
                <a:gd name="T15" fmla="*/ 331 h 94"/>
                <a:gd name="T16" fmla="*/ 803 w 105"/>
                <a:gd name="T17" fmla="*/ 0 h 94"/>
                <a:gd name="T18" fmla="*/ 1223 w 105"/>
                <a:gd name="T19" fmla="*/ 247 h 94"/>
                <a:gd name="T20" fmla="*/ 674 w 105"/>
                <a:gd name="T21" fmla="*/ 606 h 94"/>
                <a:gd name="T22" fmla="*/ 730 w 105"/>
                <a:gd name="T23" fmla="*/ 827 h 94"/>
                <a:gd name="T24" fmla="*/ 1435 w 105"/>
                <a:gd name="T25" fmla="*/ 1253 h 94"/>
                <a:gd name="T26" fmla="*/ 1435 w 105"/>
                <a:gd name="T27" fmla="*/ 791 h 94"/>
                <a:gd name="T28" fmla="*/ 1958 w 105"/>
                <a:gd name="T29" fmla="*/ 791 h 94"/>
                <a:gd name="T30" fmla="*/ 1958 w 105"/>
                <a:gd name="T31" fmla="*/ 791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4"/>
                <a:gd name="T50" fmla="*/ 105 w 105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4">
                  <a:moveTo>
                    <a:pt x="105" y="41"/>
                  </a:moveTo>
                  <a:cubicBezTo>
                    <a:pt x="105" y="94"/>
                    <a:pt x="105" y="94"/>
                    <a:pt x="105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55" y="78"/>
                    <a:pt x="55" y="78"/>
                    <a:pt x="55" y="78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3" y="48"/>
                    <a:pt x="0" y="40"/>
                    <a:pt x="0" y="35"/>
                  </a:cubicBezTo>
                  <a:cubicBezTo>
                    <a:pt x="1" y="25"/>
                    <a:pt x="11" y="19"/>
                    <a:pt x="14" y="1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6" y="13"/>
                    <a:pt x="66" y="13"/>
                    <a:pt x="66" y="13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0" y="34"/>
                    <a:pt x="31" y="38"/>
                    <a:pt x="39" y="43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41"/>
                    <a:pt x="77" y="41"/>
                    <a:pt x="77" y="41"/>
                  </a:cubicBezTo>
                  <a:cubicBezTo>
                    <a:pt x="105" y="41"/>
                    <a:pt x="105" y="41"/>
                    <a:pt x="105" y="41"/>
                  </a:cubicBezTo>
                  <a:cubicBezTo>
                    <a:pt x="105" y="41"/>
                    <a:pt x="105" y="41"/>
                    <a:pt x="105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  <p:grpSp>
        <p:nvGrpSpPr>
          <p:cNvPr id="29718" name="Group 70"/>
          <p:cNvGrpSpPr>
            <a:grpSpLocks noChangeAspect="1"/>
          </p:cNvGrpSpPr>
          <p:nvPr/>
        </p:nvGrpSpPr>
        <p:grpSpPr bwMode="auto">
          <a:xfrm>
            <a:off x="827088" y="2339975"/>
            <a:ext cx="1368425" cy="1058863"/>
            <a:chOff x="3541" y="1317"/>
            <a:chExt cx="747" cy="546"/>
          </a:xfrm>
        </p:grpSpPr>
        <p:sp>
          <p:nvSpPr>
            <p:cNvPr id="29722" name="AutoShape 71"/>
            <p:cNvSpPr>
              <a:spLocks noChangeAspect="1" noChangeArrowheads="1" noTextEdit="1"/>
            </p:cNvSpPr>
            <p:nvPr/>
          </p:nvSpPr>
          <p:spPr bwMode="auto">
            <a:xfrm>
              <a:off x="3574" y="1337"/>
              <a:ext cx="681" cy="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23" name="Freeform 72"/>
            <p:cNvSpPr>
              <a:spLocks noChangeAspect="1"/>
            </p:cNvSpPr>
            <p:nvPr/>
          </p:nvSpPr>
          <p:spPr bwMode="auto">
            <a:xfrm>
              <a:off x="3574" y="1525"/>
              <a:ext cx="679" cy="338"/>
            </a:xfrm>
            <a:custGeom>
              <a:avLst/>
              <a:gdLst>
                <a:gd name="T0" fmla="*/ 6726 w 416"/>
                <a:gd name="T1" fmla="*/ 1594 h 207"/>
                <a:gd name="T2" fmla="*/ 1170 w 416"/>
                <a:gd name="T3" fmla="*/ 1594 h 207"/>
                <a:gd name="T4" fmla="*/ 21 w 416"/>
                <a:gd name="T5" fmla="*/ 21 h 207"/>
                <a:gd name="T6" fmla="*/ 0 w 416"/>
                <a:gd name="T7" fmla="*/ 21 h 207"/>
                <a:gd name="T8" fmla="*/ 0 w 416"/>
                <a:gd name="T9" fmla="*/ 1520 h 207"/>
                <a:gd name="T10" fmla="*/ 21 w 416"/>
                <a:gd name="T11" fmla="*/ 1520 h 207"/>
                <a:gd name="T12" fmla="*/ 1170 w 416"/>
                <a:gd name="T13" fmla="*/ 3029 h 207"/>
                <a:gd name="T14" fmla="*/ 6726 w 416"/>
                <a:gd name="T15" fmla="*/ 3029 h 207"/>
                <a:gd name="T16" fmla="*/ 7862 w 416"/>
                <a:gd name="T17" fmla="*/ 1520 h 207"/>
                <a:gd name="T18" fmla="*/ 7862 w 416"/>
                <a:gd name="T19" fmla="*/ 1520 h 207"/>
                <a:gd name="T20" fmla="*/ 7862 w 416"/>
                <a:gd name="T21" fmla="*/ 0 h 207"/>
                <a:gd name="T22" fmla="*/ 6726 w 416"/>
                <a:gd name="T23" fmla="*/ 1594 h 20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16"/>
                <a:gd name="T37" fmla="*/ 0 h 207"/>
                <a:gd name="T38" fmla="*/ 416 w 416"/>
                <a:gd name="T39" fmla="*/ 207 h 20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16" h="207">
                  <a:moveTo>
                    <a:pt x="356" y="84"/>
                  </a:moveTo>
                  <a:cubicBezTo>
                    <a:pt x="275" y="131"/>
                    <a:pt x="143" y="131"/>
                    <a:pt x="62" y="84"/>
                  </a:cubicBezTo>
                  <a:cubicBezTo>
                    <a:pt x="18" y="59"/>
                    <a:pt x="1" y="33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3" y="109"/>
                    <a:pt x="23" y="138"/>
                    <a:pt x="62" y="160"/>
                  </a:cubicBezTo>
                  <a:cubicBezTo>
                    <a:pt x="143" y="207"/>
                    <a:pt x="275" y="207"/>
                    <a:pt x="356" y="160"/>
                  </a:cubicBezTo>
                  <a:cubicBezTo>
                    <a:pt x="394" y="138"/>
                    <a:pt x="414" y="109"/>
                    <a:pt x="416" y="80"/>
                  </a:cubicBezTo>
                  <a:cubicBezTo>
                    <a:pt x="416" y="80"/>
                    <a:pt x="416" y="80"/>
                    <a:pt x="416" y="80"/>
                  </a:cubicBezTo>
                  <a:cubicBezTo>
                    <a:pt x="416" y="0"/>
                    <a:pt x="416" y="0"/>
                    <a:pt x="416" y="0"/>
                  </a:cubicBezTo>
                  <a:cubicBezTo>
                    <a:pt x="416" y="31"/>
                    <a:pt x="396" y="61"/>
                    <a:pt x="356" y="84"/>
                  </a:cubicBezTo>
                  <a:close/>
                </a:path>
              </a:pathLst>
            </a:custGeom>
            <a:solidFill>
              <a:srgbClr val="113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9724" name="Freeform 73"/>
            <p:cNvSpPr>
              <a:spLocks noChangeAspect="1"/>
            </p:cNvSpPr>
            <p:nvPr/>
          </p:nvSpPr>
          <p:spPr bwMode="auto">
            <a:xfrm>
              <a:off x="3541" y="1317"/>
              <a:ext cx="747" cy="432"/>
            </a:xfrm>
            <a:custGeom>
              <a:avLst/>
              <a:gdLst>
                <a:gd name="T0" fmla="*/ 7153 w 457"/>
                <a:gd name="T1" fmla="*/ 902 h 264"/>
                <a:gd name="T2" fmla="*/ 7176 w 457"/>
                <a:gd name="T3" fmla="*/ 4166 h 264"/>
                <a:gd name="T4" fmla="*/ 1563 w 457"/>
                <a:gd name="T5" fmla="*/ 4166 h 264"/>
                <a:gd name="T6" fmla="*/ 1541 w 457"/>
                <a:gd name="T7" fmla="*/ 902 h 264"/>
                <a:gd name="T8" fmla="*/ 7153 w 457"/>
                <a:gd name="T9" fmla="*/ 902 h 2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7"/>
                <a:gd name="T16" fmla="*/ 0 h 264"/>
                <a:gd name="T17" fmla="*/ 457 w 457"/>
                <a:gd name="T18" fmla="*/ 264 h 2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7" h="264">
                  <a:moveTo>
                    <a:pt x="375" y="47"/>
                  </a:moveTo>
                  <a:cubicBezTo>
                    <a:pt x="456" y="94"/>
                    <a:pt x="457" y="170"/>
                    <a:pt x="376" y="217"/>
                  </a:cubicBezTo>
                  <a:cubicBezTo>
                    <a:pt x="295" y="264"/>
                    <a:pt x="163" y="264"/>
                    <a:pt x="82" y="217"/>
                  </a:cubicBezTo>
                  <a:cubicBezTo>
                    <a:pt x="0" y="170"/>
                    <a:pt x="0" y="94"/>
                    <a:pt x="81" y="47"/>
                  </a:cubicBezTo>
                  <a:cubicBezTo>
                    <a:pt x="162" y="0"/>
                    <a:pt x="293" y="0"/>
                    <a:pt x="375" y="47"/>
                  </a:cubicBezTo>
                </a:path>
              </a:pathLst>
            </a:custGeom>
            <a:solidFill>
              <a:srgbClr val="4A6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9725" name="Freeform 74"/>
            <p:cNvSpPr>
              <a:spLocks noChangeAspect="1" noEditPoints="1"/>
            </p:cNvSpPr>
            <p:nvPr/>
          </p:nvSpPr>
          <p:spPr bwMode="auto">
            <a:xfrm>
              <a:off x="3788" y="1751"/>
              <a:ext cx="39" cy="53"/>
            </a:xfrm>
            <a:custGeom>
              <a:avLst/>
              <a:gdLst>
                <a:gd name="T0" fmla="*/ 124 w 24"/>
                <a:gd name="T1" fmla="*/ 88 h 33"/>
                <a:gd name="T2" fmla="*/ 124 w 24"/>
                <a:gd name="T3" fmla="*/ 233 h 33"/>
                <a:gd name="T4" fmla="*/ 180 w 24"/>
                <a:gd name="T5" fmla="*/ 233 h 33"/>
                <a:gd name="T6" fmla="*/ 236 w 24"/>
                <a:gd name="T7" fmla="*/ 226 h 33"/>
                <a:gd name="T8" fmla="*/ 257 w 24"/>
                <a:gd name="T9" fmla="*/ 173 h 33"/>
                <a:gd name="T10" fmla="*/ 180 w 24"/>
                <a:gd name="T11" fmla="*/ 88 h 33"/>
                <a:gd name="T12" fmla="*/ 124 w 24"/>
                <a:gd name="T13" fmla="*/ 88 h 33"/>
                <a:gd name="T14" fmla="*/ 0 w 24"/>
                <a:gd name="T15" fmla="*/ 567 h 33"/>
                <a:gd name="T16" fmla="*/ 0 w 24"/>
                <a:gd name="T17" fmla="*/ 0 h 33"/>
                <a:gd name="T18" fmla="*/ 232 w 24"/>
                <a:gd name="T19" fmla="*/ 0 h 33"/>
                <a:gd name="T20" fmla="*/ 349 w 24"/>
                <a:gd name="T21" fmla="*/ 34 h 33"/>
                <a:gd name="T22" fmla="*/ 413 w 24"/>
                <a:gd name="T23" fmla="*/ 141 h 33"/>
                <a:gd name="T24" fmla="*/ 270 w 24"/>
                <a:gd name="T25" fmla="*/ 286 h 33"/>
                <a:gd name="T26" fmla="*/ 270 w 24"/>
                <a:gd name="T27" fmla="*/ 286 h 33"/>
                <a:gd name="T28" fmla="*/ 349 w 24"/>
                <a:gd name="T29" fmla="*/ 331 h 33"/>
                <a:gd name="T30" fmla="*/ 377 w 24"/>
                <a:gd name="T31" fmla="*/ 374 h 33"/>
                <a:gd name="T32" fmla="*/ 439 w 24"/>
                <a:gd name="T33" fmla="*/ 567 h 33"/>
                <a:gd name="T34" fmla="*/ 270 w 24"/>
                <a:gd name="T35" fmla="*/ 567 h 33"/>
                <a:gd name="T36" fmla="*/ 236 w 24"/>
                <a:gd name="T37" fmla="*/ 418 h 33"/>
                <a:gd name="T38" fmla="*/ 201 w 24"/>
                <a:gd name="T39" fmla="*/ 340 h 33"/>
                <a:gd name="T40" fmla="*/ 124 w 24"/>
                <a:gd name="T41" fmla="*/ 340 h 33"/>
                <a:gd name="T42" fmla="*/ 124 w 24"/>
                <a:gd name="T43" fmla="*/ 567 h 33"/>
                <a:gd name="T44" fmla="*/ 0 w 24"/>
                <a:gd name="T45" fmla="*/ 567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"/>
                <a:gd name="T70" fmla="*/ 0 h 33"/>
                <a:gd name="T71" fmla="*/ 24 w 24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" h="33">
                  <a:moveTo>
                    <a:pt x="7" y="5"/>
                  </a:moveTo>
                  <a:cubicBezTo>
                    <a:pt x="7" y="14"/>
                    <a:pt x="7" y="14"/>
                    <a:pt x="7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2" y="14"/>
                    <a:pt x="13" y="13"/>
                  </a:cubicBezTo>
                  <a:cubicBezTo>
                    <a:pt x="14" y="12"/>
                    <a:pt x="14" y="11"/>
                    <a:pt x="14" y="10"/>
                  </a:cubicBezTo>
                  <a:cubicBezTo>
                    <a:pt x="14" y="7"/>
                    <a:pt x="13" y="5"/>
                    <a:pt x="10" y="5"/>
                  </a:cubicBezTo>
                  <a:cubicBezTo>
                    <a:pt x="7" y="5"/>
                    <a:pt x="7" y="5"/>
                    <a:pt x="7" y="5"/>
                  </a:cubicBezTo>
                  <a:close/>
                  <a:moveTo>
                    <a:pt x="0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7" y="0"/>
                    <a:pt x="19" y="2"/>
                  </a:cubicBezTo>
                  <a:cubicBezTo>
                    <a:pt x="21" y="3"/>
                    <a:pt x="22" y="5"/>
                    <a:pt x="22" y="8"/>
                  </a:cubicBezTo>
                  <a:cubicBezTo>
                    <a:pt x="22" y="13"/>
                    <a:pt x="20" y="16"/>
                    <a:pt x="15" y="17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7" y="17"/>
                    <a:pt x="18" y="17"/>
                    <a:pt x="19" y="19"/>
                  </a:cubicBezTo>
                  <a:cubicBezTo>
                    <a:pt x="19" y="19"/>
                    <a:pt x="20" y="20"/>
                    <a:pt x="20" y="2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2" y="22"/>
                    <a:pt x="11" y="21"/>
                    <a:pt x="11" y="20"/>
                  </a:cubicBezTo>
                  <a:cubicBezTo>
                    <a:pt x="10" y="20"/>
                    <a:pt x="9" y="20"/>
                    <a:pt x="7" y="20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0" y="33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9726" name="Freeform 75"/>
            <p:cNvSpPr>
              <a:spLocks noChangeAspect="1" noEditPoints="1"/>
            </p:cNvSpPr>
            <p:nvPr/>
          </p:nvSpPr>
          <p:spPr bwMode="auto">
            <a:xfrm>
              <a:off x="3832" y="1749"/>
              <a:ext cx="47" cy="57"/>
            </a:xfrm>
            <a:custGeom>
              <a:avLst/>
              <a:gdLst>
                <a:gd name="T0" fmla="*/ 144 w 29"/>
                <a:gd name="T1" fmla="*/ 324 h 35"/>
                <a:gd name="T2" fmla="*/ 254 w 29"/>
                <a:gd name="T3" fmla="*/ 541 h 35"/>
                <a:gd name="T4" fmla="*/ 357 w 29"/>
                <a:gd name="T5" fmla="*/ 324 h 35"/>
                <a:gd name="T6" fmla="*/ 254 w 29"/>
                <a:gd name="T7" fmla="*/ 111 h 35"/>
                <a:gd name="T8" fmla="*/ 144 w 29"/>
                <a:gd name="T9" fmla="*/ 324 h 35"/>
                <a:gd name="T10" fmla="*/ 0 w 29"/>
                <a:gd name="T11" fmla="*/ 324 h 35"/>
                <a:gd name="T12" fmla="*/ 55 w 29"/>
                <a:gd name="T13" fmla="*/ 90 h 35"/>
                <a:gd name="T14" fmla="*/ 254 w 29"/>
                <a:gd name="T15" fmla="*/ 0 h 35"/>
                <a:gd name="T16" fmla="*/ 454 w 29"/>
                <a:gd name="T17" fmla="*/ 90 h 35"/>
                <a:gd name="T18" fmla="*/ 523 w 29"/>
                <a:gd name="T19" fmla="*/ 324 h 35"/>
                <a:gd name="T20" fmla="*/ 454 w 29"/>
                <a:gd name="T21" fmla="*/ 562 h 35"/>
                <a:gd name="T22" fmla="*/ 254 w 29"/>
                <a:gd name="T23" fmla="*/ 653 h 35"/>
                <a:gd name="T24" fmla="*/ 55 w 29"/>
                <a:gd name="T25" fmla="*/ 541 h 35"/>
                <a:gd name="T26" fmla="*/ 0 w 29"/>
                <a:gd name="T27" fmla="*/ 324 h 3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9"/>
                <a:gd name="T43" fmla="*/ 0 h 35"/>
                <a:gd name="T44" fmla="*/ 29 w 29"/>
                <a:gd name="T45" fmla="*/ 35 h 3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9" h="35">
                  <a:moveTo>
                    <a:pt x="8" y="17"/>
                  </a:moveTo>
                  <a:cubicBezTo>
                    <a:pt x="8" y="25"/>
                    <a:pt x="10" y="29"/>
                    <a:pt x="14" y="29"/>
                  </a:cubicBezTo>
                  <a:cubicBezTo>
                    <a:pt x="18" y="29"/>
                    <a:pt x="20" y="25"/>
                    <a:pt x="20" y="17"/>
                  </a:cubicBezTo>
                  <a:cubicBezTo>
                    <a:pt x="20" y="10"/>
                    <a:pt x="18" y="6"/>
                    <a:pt x="14" y="6"/>
                  </a:cubicBezTo>
                  <a:cubicBezTo>
                    <a:pt x="10" y="6"/>
                    <a:pt x="8" y="10"/>
                    <a:pt x="8" y="17"/>
                  </a:cubicBezTo>
                  <a:close/>
                  <a:moveTo>
                    <a:pt x="0" y="17"/>
                  </a:moveTo>
                  <a:cubicBezTo>
                    <a:pt x="0" y="12"/>
                    <a:pt x="1" y="8"/>
                    <a:pt x="3" y="5"/>
                  </a:cubicBezTo>
                  <a:cubicBezTo>
                    <a:pt x="6" y="2"/>
                    <a:pt x="10" y="0"/>
                    <a:pt x="14" y="0"/>
                  </a:cubicBezTo>
                  <a:cubicBezTo>
                    <a:pt x="19" y="0"/>
                    <a:pt x="23" y="2"/>
                    <a:pt x="25" y="5"/>
                  </a:cubicBezTo>
                  <a:cubicBezTo>
                    <a:pt x="27" y="8"/>
                    <a:pt x="29" y="12"/>
                    <a:pt x="29" y="17"/>
                  </a:cubicBezTo>
                  <a:cubicBezTo>
                    <a:pt x="29" y="22"/>
                    <a:pt x="27" y="26"/>
                    <a:pt x="25" y="30"/>
                  </a:cubicBezTo>
                  <a:cubicBezTo>
                    <a:pt x="23" y="33"/>
                    <a:pt x="19" y="35"/>
                    <a:pt x="14" y="35"/>
                  </a:cubicBezTo>
                  <a:cubicBezTo>
                    <a:pt x="10" y="35"/>
                    <a:pt x="6" y="33"/>
                    <a:pt x="3" y="29"/>
                  </a:cubicBezTo>
                  <a:cubicBezTo>
                    <a:pt x="1" y="26"/>
                    <a:pt x="0" y="22"/>
                    <a:pt x="0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9727" name="Freeform 76"/>
            <p:cNvSpPr>
              <a:spLocks noChangeAspect="1"/>
            </p:cNvSpPr>
            <p:nvPr/>
          </p:nvSpPr>
          <p:spPr bwMode="auto">
            <a:xfrm>
              <a:off x="3888" y="1751"/>
              <a:ext cx="39" cy="55"/>
            </a:xfrm>
            <a:custGeom>
              <a:avLst/>
              <a:gdLst>
                <a:gd name="T0" fmla="*/ 0 w 24"/>
                <a:gd name="T1" fmla="*/ 377 h 34"/>
                <a:gd name="T2" fmla="*/ 0 w 24"/>
                <a:gd name="T3" fmla="*/ 0 h 34"/>
                <a:gd name="T4" fmla="*/ 124 w 24"/>
                <a:gd name="T5" fmla="*/ 0 h 34"/>
                <a:gd name="T6" fmla="*/ 124 w 24"/>
                <a:gd name="T7" fmla="*/ 398 h 34"/>
                <a:gd name="T8" fmla="*/ 232 w 24"/>
                <a:gd name="T9" fmla="*/ 500 h 34"/>
                <a:gd name="T10" fmla="*/ 293 w 24"/>
                <a:gd name="T11" fmla="*/ 398 h 34"/>
                <a:gd name="T12" fmla="*/ 293 w 24"/>
                <a:gd name="T13" fmla="*/ 0 h 34"/>
                <a:gd name="T14" fmla="*/ 439 w 24"/>
                <a:gd name="T15" fmla="*/ 0 h 34"/>
                <a:gd name="T16" fmla="*/ 439 w 24"/>
                <a:gd name="T17" fmla="*/ 377 h 34"/>
                <a:gd name="T18" fmla="*/ 383 w 24"/>
                <a:gd name="T19" fmla="*/ 542 h 34"/>
                <a:gd name="T20" fmla="*/ 232 w 24"/>
                <a:gd name="T21" fmla="*/ 610 h 34"/>
                <a:gd name="T22" fmla="*/ 55 w 24"/>
                <a:gd name="T23" fmla="*/ 542 h 34"/>
                <a:gd name="T24" fmla="*/ 0 w 24"/>
                <a:gd name="T25" fmla="*/ 377 h 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"/>
                <a:gd name="T40" fmla="*/ 0 h 34"/>
                <a:gd name="T41" fmla="*/ 24 w 24"/>
                <a:gd name="T42" fmla="*/ 34 h 3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" h="34">
                  <a:moveTo>
                    <a:pt x="0" y="2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6"/>
                    <a:pt x="9" y="28"/>
                    <a:pt x="12" y="28"/>
                  </a:cubicBezTo>
                  <a:cubicBezTo>
                    <a:pt x="15" y="28"/>
                    <a:pt x="16" y="26"/>
                    <a:pt x="16" y="22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5"/>
                    <a:pt x="23" y="28"/>
                    <a:pt x="21" y="30"/>
                  </a:cubicBezTo>
                  <a:cubicBezTo>
                    <a:pt x="19" y="33"/>
                    <a:pt x="16" y="34"/>
                    <a:pt x="12" y="34"/>
                  </a:cubicBezTo>
                  <a:cubicBezTo>
                    <a:pt x="8" y="34"/>
                    <a:pt x="5" y="33"/>
                    <a:pt x="3" y="30"/>
                  </a:cubicBezTo>
                  <a:cubicBezTo>
                    <a:pt x="1" y="28"/>
                    <a:pt x="0" y="25"/>
                    <a:pt x="0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9728" name="Freeform 77"/>
            <p:cNvSpPr>
              <a:spLocks noChangeAspect="1"/>
            </p:cNvSpPr>
            <p:nvPr/>
          </p:nvSpPr>
          <p:spPr bwMode="auto">
            <a:xfrm>
              <a:off x="3933" y="1751"/>
              <a:ext cx="36" cy="53"/>
            </a:xfrm>
            <a:custGeom>
              <a:avLst/>
              <a:gdLst>
                <a:gd name="T0" fmla="*/ 12 w 36"/>
                <a:gd name="T1" fmla="*/ 53 h 53"/>
                <a:gd name="T2" fmla="*/ 12 w 36"/>
                <a:gd name="T3" fmla="*/ 9 h 53"/>
                <a:gd name="T4" fmla="*/ 0 w 36"/>
                <a:gd name="T5" fmla="*/ 9 h 53"/>
                <a:gd name="T6" fmla="*/ 0 w 36"/>
                <a:gd name="T7" fmla="*/ 0 h 53"/>
                <a:gd name="T8" fmla="*/ 36 w 36"/>
                <a:gd name="T9" fmla="*/ 0 h 53"/>
                <a:gd name="T10" fmla="*/ 36 w 36"/>
                <a:gd name="T11" fmla="*/ 9 h 53"/>
                <a:gd name="T12" fmla="*/ 25 w 36"/>
                <a:gd name="T13" fmla="*/ 9 h 53"/>
                <a:gd name="T14" fmla="*/ 25 w 36"/>
                <a:gd name="T15" fmla="*/ 53 h 53"/>
                <a:gd name="T16" fmla="*/ 12 w 36"/>
                <a:gd name="T17" fmla="*/ 53 h 53"/>
                <a:gd name="T18" fmla="*/ 12 w 36"/>
                <a:gd name="T19" fmla="*/ 53 h 5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6"/>
                <a:gd name="T31" fmla="*/ 0 h 53"/>
                <a:gd name="T32" fmla="*/ 36 w 36"/>
                <a:gd name="T33" fmla="*/ 53 h 5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6" h="53">
                  <a:moveTo>
                    <a:pt x="12" y="53"/>
                  </a:moveTo>
                  <a:lnTo>
                    <a:pt x="12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9"/>
                  </a:lnTo>
                  <a:lnTo>
                    <a:pt x="25" y="9"/>
                  </a:lnTo>
                  <a:lnTo>
                    <a:pt x="25" y="53"/>
                  </a:lnTo>
                  <a:lnTo>
                    <a:pt x="12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9729" name="Freeform 78"/>
            <p:cNvSpPr>
              <a:spLocks noChangeAspect="1"/>
            </p:cNvSpPr>
            <p:nvPr/>
          </p:nvSpPr>
          <p:spPr bwMode="auto">
            <a:xfrm>
              <a:off x="3976" y="1751"/>
              <a:ext cx="32" cy="53"/>
            </a:xfrm>
            <a:custGeom>
              <a:avLst/>
              <a:gdLst>
                <a:gd name="T0" fmla="*/ 0 w 32"/>
                <a:gd name="T1" fmla="*/ 53 h 53"/>
                <a:gd name="T2" fmla="*/ 0 w 32"/>
                <a:gd name="T3" fmla="*/ 0 h 53"/>
                <a:gd name="T4" fmla="*/ 32 w 32"/>
                <a:gd name="T5" fmla="*/ 0 h 53"/>
                <a:gd name="T6" fmla="*/ 32 w 32"/>
                <a:gd name="T7" fmla="*/ 9 h 53"/>
                <a:gd name="T8" fmla="*/ 13 w 32"/>
                <a:gd name="T9" fmla="*/ 9 h 53"/>
                <a:gd name="T10" fmla="*/ 13 w 32"/>
                <a:gd name="T11" fmla="*/ 21 h 53"/>
                <a:gd name="T12" fmla="*/ 31 w 32"/>
                <a:gd name="T13" fmla="*/ 21 h 53"/>
                <a:gd name="T14" fmla="*/ 31 w 32"/>
                <a:gd name="T15" fmla="*/ 31 h 53"/>
                <a:gd name="T16" fmla="*/ 13 w 32"/>
                <a:gd name="T17" fmla="*/ 31 h 53"/>
                <a:gd name="T18" fmla="*/ 13 w 32"/>
                <a:gd name="T19" fmla="*/ 44 h 53"/>
                <a:gd name="T20" fmla="*/ 32 w 32"/>
                <a:gd name="T21" fmla="*/ 44 h 53"/>
                <a:gd name="T22" fmla="*/ 32 w 32"/>
                <a:gd name="T23" fmla="*/ 53 h 53"/>
                <a:gd name="T24" fmla="*/ 0 w 32"/>
                <a:gd name="T25" fmla="*/ 53 h 53"/>
                <a:gd name="T26" fmla="*/ 0 w 32"/>
                <a:gd name="T27" fmla="*/ 53 h 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2"/>
                <a:gd name="T43" fmla="*/ 0 h 53"/>
                <a:gd name="T44" fmla="*/ 32 w 32"/>
                <a:gd name="T45" fmla="*/ 53 h 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2" h="53">
                  <a:moveTo>
                    <a:pt x="0" y="53"/>
                  </a:moveTo>
                  <a:lnTo>
                    <a:pt x="0" y="0"/>
                  </a:lnTo>
                  <a:lnTo>
                    <a:pt x="32" y="0"/>
                  </a:lnTo>
                  <a:lnTo>
                    <a:pt x="32" y="9"/>
                  </a:lnTo>
                  <a:lnTo>
                    <a:pt x="13" y="9"/>
                  </a:lnTo>
                  <a:lnTo>
                    <a:pt x="13" y="21"/>
                  </a:lnTo>
                  <a:lnTo>
                    <a:pt x="31" y="21"/>
                  </a:lnTo>
                  <a:lnTo>
                    <a:pt x="31" y="31"/>
                  </a:lnTo>
                  <a:lnTo>
                    <a:pt x="13" y="31"/>
                  </a:lnTo>
                  <a:lnTo>
                    <a:pt x="13" y="44"/>
                  </a:lnTo>
                  <a:lnTo>
                    <a:pt x="32" y="44"/>
                  </a:lnTo>
                  <a:lnTo>
                    <a:pt x="32" y="5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9730" name="Freeform 79"/>
            <p:cNvSpPr>
              <a:spLocks noChangeAspect="1" noEditPoints="1"/>
            </p:cNvSpPr>
            <p:nvPr/>
          </p:nvSpPr>
          <p:spPr bwMode="auto">
            <a:xfrm>
              <a:off x="4017" y="1751"/>
              <a:ext cx="39" cy="53"/>
            </a:xfrm>
            <a:custGeom>
              <a:avLst/>
              <a:gdLst>
                <a:gd name="T0" fmla="*/ 145 w 24"/>
                <a:gd name="T1" fmla="*/ 88 h 33"/>
                <a:gd name="T2" fmla="*/ 145 w 24"/>
                <a:gd name="T3" fmla="*/ 233 h 33"/>
                <a:gd name="T4" fmla="*/ 180 w 24"/>
                <a:gd name="T5" fmla="*/ 233 h 33"/>
                <a:gd name="T6" fmla="*/ 236 w 24"/>
                <a:gd name="T7" fmla="*/ 226 h 33"/>
                <a:gd name="T8" fmla="*/ 270 w 24"/>
                <a:gd name="T9" fmla="*/ 173 h 33"/>
                <a:gd name="T10" fmla="*/ 180 w 24"/>
                <a:gd name="T11" fmla="*/ 88 h 33"/>
                <a:gd name="T12" fmla="*/ 145 w 24"/>
                <a:gd name="T13" fmla="*/ 88 h 33"/>
                <a:gd name="T14" fmla="*/ 0 w 24"/>
                <a:gd name="T15" fmla="*/ 567 h 33"/>
                <a:gd name="T16" fmla="*/ 0 w 24"/>
                <a:gd name="T17" fmla="*/ 0 h 33"/>
                <a:gd name="T18" fmla="*/ 232 w 24"/>
                <a:gd name="T19" fmla="*/ 0 h 33"/>
                <a:gd name="T20" fmla="*/ 377 w 24"/>
                <a:gd name="T21" fmla="*/ 34 h 33"/>
                <a:gd name="T22" fmla="*/ 418 w 24"/>
                <a:gd name="T23" fmla="*/ 141 h 33"/>
                <a:gd name="T24" fmla="*/ 293 w 24"/>
                <a:gd name="T25" fmla="*/ 286 h 33"/>
                <a:gd name="T26" fmla="*/ 293 w 24"/>
                <a:gd name="T27" fmla="*/ 286 h 33"/>
                <a:gd name="T28" fmla="*/ 349 w 24"/>
                <a:gd name="T29" fmla="*/ 331 h 33"/>
                <a:gd name="T30" fmla="*/ 383 w 24"/>
                <a:gd name="T31" fmla="*/ 374 h 33"/>
                <a:gd name="T32" fmla="*/ 439 w 24"/>
                <a:gd name="T33" fmla="*/ 567 h 33"/>
                <a:gd name="T34" fmla="*/ 293 w 24"/>
                <a:gd name="T35" fmla="*/ 567 h 33"/>
                <a:gd name="T36" fmla="*/ 236 w 24"/>
                <a:gd name="T37" fmla="*/ 418 h 33"/>
                <a:gd name="T38" fmla="*/ 201 w 24"/>
                <a:gd name="T39" fmla="*/ 340 h 33"/>
                <a:gd name="T40" fmla="*/ 145 w 24"/>
                <a:gd name="T41" fmla="*/ 340 h 33"/>
                <a:gd name="T42" fmla="*/ 145 w 24"/>
                <a:gd name="T43" fmla="*/ 567 h 33"/>
                <a:gd name="T44" fmla="*/ 0 w 24"/>
                <a:gd name="T45" fmla="*/ 567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"/>
                <a:gd name="T70" fmla="*/ 0 h 33"/>
                <a:gd name="T71" fmla="*/ 24 w 24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" h="33">
                  <a:moveTo>
                    <a:pt x="8" y="5"/>
                  </a:moveTo>
                  <a:cubicBezTo>
                    <a:pt x="8" y="14"/>
                    <a:pt x="8" y="14"/>
                    <a:pt x="8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3" y="14"/>
                    <a:pt x="13" y="13"/>
                  </a:cubicBezTo>
                  <a:cubicBezTo>
                    <a:pt x="14" y="12"/>
                    <a:pt x="15" y="11"/>
                    <a:pt x="15" y="10"/>
                  </a:cubicBezTo>
                  <a:cubicBezTo>
                    <a:pt x="15" y="7"/>
                    <a:pt x="13" y="5"/>
                    <a:pt x="10" y="5"/>
                  </a:cubicBezTo>
                  <a:cubicBezTo>
                    <a:pt x="8" y="5"/>
                    <a:pt x="8" y="5"/>
                    <a:pt x="8" y="5"/>
                  </a:cubicBezTo>
                  <a:close/>
                  <a:moveTo>
                    <a:pt x="0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8" y="0"/>
                    <a:pt x="20" y="2"/>
                  </a:cubicBezTo>
                  <a:cubicBezTo>
                    <a:pt x="22" y="3"/>
                    <a:pt x="23" y="5"/>
                    <a:pt x="23" y="8"/>
                  </a:cubicBezTo>
                  <a:cubicBezTo>
                    <a:pt x="23" y="13"/>
                    <a:pt x="20" y="16"/>
                    <a:pt x="16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7" y="17"/>
                    <a:pt x="18" y="17"/>
                    <a:pt x="19" y="19"/>
                  </a:cubicBezTo>
                  <a:cubicBezTo>
                    <a:pt x="20" y="19"/>
                    <a:pt x="20" y="20"/>
                    <a:pt x="21" y="2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2"/>
                    <a:pt x="12" y="21"/>
                    <a:pt x="11" y="20"/>
                  </a:cubicBezTo>
                  <a:cubicBezTo>
                    <a:pt x="11" y="20"/>
                    <a:pt x="10" y="20"/>
                    <a:pt x="8" y="20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0" y="33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9731" name="Freeform 80"/>
            <p:cNvSpPr>
              <a:spLocks noChangeAspect="1"/>
            </p:cNvSpPr>
            <p:nvPr/>
          </p:nvSpPr>
          <p:spPr bwMode="auto">
            <a:xfrm>
              <a:off x="3884" y="1409"/>
              <a:ext cx="265" cy="98"/>
            </a:xfrm>
            <a:custGeom>
              <a:avLst/>
              <a:gdLst>
                <a:gd name="T0" fmla="*/ 573 w 162"/>
                <a:gd name="T1" fmla="*/ 1011 h 60"/>
                <a:gd name="T2" fmla="*/ 551 w 162"/>
                <a:gd name="T3" fmla="*/ 990 h 60"/>
                <a:gd name="T4" fmla="*/ 0 w 162"/>
                <a:gd name="T5" fmla="*/ 662 h 60"/>
                <a:gd name="T6" fmla="*/ 425 w 162"/>
                <a:gd name="T7" fmla="*/ 418 h 60"/>
                <a:gd name="T8" fmla="*/ 993 w 162"/>
                <a:gd name="T9" fmla="*/ 755 h 60"/>
                <a:gd name="T10" fmla="*/ 1418 w 162"/>
                <a:gd name="T11" fmla="*/ 720 h 60"/>
                <a:gd name="T12" fmla="*/ 2141 w 162"/>
                <a:gd name="T13" fmla="*/ 302 h 60"/>
                <a:gd name="T14" fmla="*/ 1348 w 162"/>
                <a:gd name="T15" fmla="*/ 302 h 60"/>
                <a:gd name="T16" fmla="*/ 1348 w 162"/>
                <a:gd name="T17" fmla="*/ 0 h 60"/>
                <a:gd name="T18" fmla="*/ 3098 w 162"/>
                <a:gd name="T19" fmla="*/ 0 h 60"/>
                <a:gd name="T20" fmla="*/ 3098 w 162"/>
                <a:gd name="T21" fmla="*/ 1011 h 60"/>
                <a:gd name="T22" fmla="*/ 2589 w 162"/>
                <a:gd name="T23" fmla="*/ 1011 h 60"/>
                <a:gd name="T24" fmla="*/ 2567 w 162"/>
                <a:gd name="T25" fmla="*/ 549 h 60"/>
                <a:gd name="T26" fmla="*/ 1860 w 162"/>
                <a:gd name="T27" fmla="*/ 969 h 60"/>
                <a:gd name="T28" fmla="*/ 1148 w 162"/>
                <a:gd name="T29" fmla="*/ 1137 h 60"/>
                <a:gd name="T30" fmla="*/ 573 w 162"/>
                <a:gd name="T31" fmla="*/ 1011 h 60"/>
                <a:gd name="T32" fmla="*/ 573 w 162"/>
                <a:gd name="T33" fmla="*/ 1011 h 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2"/>
                <a:gd name="T52" fmla="*/ 0 h 60"/>
                <a:gd name="T53" fmla="*/ 162 w 162"/>
                <a:gd name="T54" fmla="*/ 60 h 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2" h="60">
                  <a:moveTo>
                    <a:pt x="30" y="53"/>
                  </a:moveTo>
                  <a:cubicBezTo>
                    <a:pt x="30" y="53"/>
                    <a:pt x="29" y="52"/>
                    <a:pt x="29" y="52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58" y="43"/>
                    <a:pt x="66" y="42"/>
                    <a:pt x="74" y="38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53"/>
                    <a:pt x="162" y="53"/>
                    <a:pt x="162" y="53"/>
                  </a:cubicBezTo>
                  <a:cubicBezTo>
                    <a:pt x="135" y="53"/>
                    <a:pt x="135" y="53"/>
                    <a:pt x="135" y="53"/>
                  </a:cubicBezTo>
                  <a:cubicBezTo>
                    <a:pt x="134" y="29"/>
                    <a:pt x="134" y="29"/>
                    <a:pt x="134" y="2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83" y="59"/>
                    <a:pt x="69" y="60"/>
                    <a:pt x="60" y="60"/>
                  </a:cubicBezTo>
                  <a:cubicBezTo>
                    <a:pt x="44" y="60"/>
                    <a:pt x="33" y="54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9732" name="Freeform 81"/>
            <p:cNvSpPr>
              <a:spLocks noChangeAspect="1"/>
            </p:cNvSpPr>
            <p:nvPr/>
          </p:nvSpPr>
          <p:spPr bwMode="auto">
            <a:xfrm>
              <a:off x="3703" y="1406"/>
              <a:ext cx="171" cy="152"/>
            </a:xfrm>
            <a:custGeom>
              <a:avLst/>
              <a:gdLst>
                <a:gd name="T0" fmla="*/ 730 w 105"/>
                <a:gd name="T1" fmla="*/ 1528 h 93"/>
                <a:gd name="T2" fmla="*/ 1278 w 105"/>
                <a:gd name="T3" fmla="*/ 1200 h 93"/>
                <a:gd name="T4" fmla="*/ 1223 w 105"/>
                <a:gd name="T5" fmla="*/ 956 h 93"/>
                <a:gd name="T6" fmla="*/ 528 w 105"/>
                <a:gd name="T7" fmla="*/ 551 h 93"/>
                <a:gd name="T8" fmla="*/ 528 w 105"/>
                <a:gd name="T9" fmla="*/ 1012 h 93"/>
                <a:gd name="T10" fmla="*/ 0 w 105"/>
                <a:gd name="T11" fmla="*/ 1012 h 93"/>
                <a:gd name="T12" fmla="*/ 0 w 105"/>
                <a:gd name="T13" fmla="*/ 0 h 93"/>
                <a:gd name="T14" fmla="*/ 1717 w 105"/>
                <a:gd name="T15" fmla="*/ 0 h 93"/>
                <a:gd name="T16" fmla="*/ 1717 w 105"/>
                <a:gd name="T17" fmla="*/ 294 h 93"/>
                <a:gd name="T18" fmla="*/ 928 w 105"/>
                <a:gd name="T19" fmla="*/ 294 h 93"/>
                <a:gd name="T20" fmla="*/ 1637 w 105"/>
                <a:gd name="T21" fmla="*/ 700 h 93"/>
                <a:gd name="T22" fmla="*/ 1958 w 105"/>
                <a:gd name="T23" fmla="*/ 1106 h 93"/>
                <a:gd name="T24" fmla="*/ 1692 w 105"/>
                <a:gd name="T25" fmla="*/ 1450 h 93"/>
                <a:gd name="T26" fmla="*/ 1153 w 105"/>
                <a:gd name="T27" fmla="*/ 1768 h 93"/>
                <a:gd name="T28" fmla="*/ 730 w 105"/>
                <a:gd name="T29" fmla="*/ 1528 h 93"/>
                <a:gd name="T30" fmla="*/ 730 w 105"/>
                <a:gd name="T31" fmla="*/ 1528 h 9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3"/>
                <a:gd name="T50" fmla="*/ 105 w 105"/>
                <a:gd name="T51" fmla="*/ 93 h 9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3">
                  <a:moveTo>
                    <a:pt x="39" y="80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75" y="60"/>
                    <a:pt x="74" y="55"/>
                    <a:pt x="66" y="50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2" y="15"/>
                    <a:pt x="92" y="15"/>
                    <a:pt x="92" y="15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88" y="37"/>
                    <a:pt x="88" y="37"/>
                    <a:pt x="88" y="37"/>
                  </a:cubicBezTo>
                  <a:cubicBezTo>
                    <a:pt x="102" y="45"/>
                    <a:pt x="105" y="53"/>
                    <a:pt x="105" y="58"/>
                  </a:cubicBezTo>
                  <a:cubicBezTo>
                    <a:pt x="104" y="68"/>
                    <a:pt x="94" y="75"/>
                    <a:pt x="91" y="76"/>
                  </a:cubicBezTo>
                  <a:cubicBezTo>
                    <a:pt x="62" y="93"/>
                    <a:pt x="62" y="93"/>
                    <a:pt x="62" y="93"/>
                  </a:cubicBezTo>
                  <a:cubicBezTo>
                    <a:pt x="39" y="80"/>
                    <a:pt x="39" y="80"/>
                    <a:pt x="39" y="80"/>
                  </a:cubicBezTo>
                  <a:cubicBezTo>
                    <a:pt x="39" y="80"/>
                    <a:pt x="39" y="80"/>
                    <a:pt x="39" y="80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9733" name="Freeform 82"/>
            <p:cNvSpPr>
              <a:spLocks noChangeAspect="1"/>
            </p:cNvSpPr>
            <p:nvPr/>
          </p:nvSpPr>
          <p:spPr bwMode="auto">
            <a:xfrm>
              <a:off x="3698" y="1564"/>
              <a:ext cx="265" cy="98"/>
            </a:xfrm>
            <a:custGeom>
              <a:avLst/>
              <a:gdLst>
                <a:gd name="T0" fmla="*/ 2526 w 162"/>
                <a:gd name="T1" fmla="*/ 149 h 60"/>
                <a:gd name="T2" fmla="*/ 3098 w 162"/>
                <a:gd name="T3" fmla="*/ 475 h 60"/>
                <a:gd name="T4" fmla="*/ 2657 w 162"/>
                <a:gd name="T5" fmla="*/ 720 h 60"/>
                <a:gd name="T6" fmla="*/ 2084 w 162"/>
                <a:gd name="T7" fmla="*/ 397 h 60"/>
                <a:gd name="T8" fmla="*/ 1688 w 162"/>
                <a:gd name="T9" fmla="*/ 441 h 60"/>
                <a:gd name="T10" fmla="*/ 959 w 162"/>
                <a:gd name="T11" fmla="*/ 862 h 60"/>
                <a:gd name="T12" fmla="*/ 1755 w 162"/>
                <a:gd name="T13" fmla="*/ 862 h 60"/>
                <a:gd name="T14" fmla="*/ 1755 w 162"/>
                <a:gd name="T15" fmla="*/ 1137 h 60"/>
                <a:gd name="T16" fmla="*/ 0 w 162"/>
                <a:gd name="T17" fmla="*/ 1137 h 60"/>
                <a:gd name="T18" fmla="*/ 0 w 162"/>
                <a:gd name="T19" fmla="*/ 126 h 60"/>
                <a:gd name="T20" fmla="*/ 517 w 162"/>
                <a:gd name="T21" fmla="*/ 126 h 60"/>
                <a:gd name="T22" fmla="*/ 517 w 162"/>
                <a:gd name="T23" fmla="*/ 593 h 60"/>
                <a:gd name="T24" fmla="*/ 1238 w 162"/>
                <a:gd name="T25" fmla="*/ 185 h 60"/>
                <a:gd name="T26" fmla="*/ 1935 w 162"/>
                <a:gd name="T27" fmla="*/ 0 h 60"/>
                <a:gd name="T28" fmla="*/ 2526 w 162"/>
                <a:gd name="T29" fmla="*/ 149 h 60"/>
                <a:gd name="T30" fmla="*/ 2526 w 162"/>
                <a:gd name="T31" fmla="*/ 149 h 6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2"/>
                <a:gd name="T49" fmla="*/ 0 h 60"/>
                <a:gd name="T50" fmla="*/ 162 w 162"/>
                <a:gd name="T51" fmla="*/ 60 h 6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2" h="60">
                  <a:moveTo>
                    <a:pt x="132" y="8"/>
                  </a:moveTo>
                  <a:cubicBezTo>
                    <a:pt x="162" y="25"/>
                    <a:pt x="162" y="25"/>
                    <a:pt x="162" y="25"/>
                  </a:cubicBezTo>
                  <a:cubicBezTo>
                    <a:pt x="139" y="38"/>
                    <a:pt x="139" y="38"/>
                    <a:pt x="139" y="38"/>
                  </a:cubicBezTo>
                  <a:cubicBezTo>
                    <a:pt x="109" y="21"/>
                    <a:pt x="109" y="21"/>
                    <a:pt x="109" y="21"/>
                  </a:cubicBezTo>
                  <a:cubicBezTo>
                    <a:pt x="103" y="17"/>
                    <a:pt x="96" y="18"/>
                    <a:pt x="88" y="23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60"/>
                    <a:pt x="92" y="60"/>
                    <a:pt x="92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9" y="2"/>
                    <a:pt x="92" y="0"/>
                    <a:pt x="101" y="0"/>
                  </a:cubicBezTo>
                  <a:cubicBezTo>
                    <a:pt x="118" y="0"/>
                    <a:pt x="129" y="6"/>
                    <a:pt x="132" y="8"/>
                  </a:cubicBezTo>
                  <a:cubicBezTo>
                    <a:pt x="132" y="8"/>
                    <a:pt x="132" y="8"/>
                    <a:pt x="132" y="8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9734" name="Freeform 83"/>
            <p:cNvSpPr>
              <a:spLocks noChangeAspect="1"/>
            </p:cNvSpPr>
            <p:nvPr/>
          </p:nvSpPr>
          <p:spPr bwMode="auto">
            <a:xfrm>
              <a:off x="3972" y="1514"/>
              <a:ext cx="170" cy="153"/>
            </a:xfrm>
            <a:custGeom>
              <a:avLst/>
              <a:gdLst>
                <a:gd name="T0" fmla="*/ 1983 w 104"/>
                <a:gd name="T1" fmla="*/ 747 h 94"/>
                <a:gd name="T2" fmla="*/ 1983 w 104"/>
                <a:gd name="T3" fmla="*/ 1746 h 94"/>
                <a:gd name="T4" fmla="*/ 245 w 104"/>
                <a:gd name="T5" fmla="*/ 1746 h 94"/>
                <a:gd name="T6" fmla="*/ 235 w 104"/>
                <a:gd name="T7" fmla="*/ 1455 h 94"/>
                <a:gd name="T8" fmla="*/ 1027 w 104"/>
                <a:gd name="T9" fmla="*/ 1455 h 94"/>
                <a:gd name="T10" fmla="*/ 304 w 104"/>
                <a:gd name="T11" fmla="*/ 1038 h 94"/>
                <a:gd name="T12" fmla="*/ 0 w 104"/>
                <a:gd name="T13" fmla="*/ 651 h 94"/>
                <a:gd name="T14" fmla="*/ 245 w 104"/>
                <a:gd name="T15" fmla="*/ 324 h 94"/>
                <a:gd name="T16" fmla="*/ 812 w 104"/>
                <a:gd name="T17" fmla="*/ 0 h 94"/>
                <a:gd name="T18" fmla="*/ 1237 w 104"/>
                <a:gd name="T19" fmla="*/ 238 h 94"/>
                <a:gd name="T20" fmla="*/ 687 w 104"/>
                <a:gd name="T21" fmla="*/ 562 h 94"/>
                <a:gd name="T22" fmla="*/ 750 w 104"/>
                <a:gd name="T23" fmla="*/ 802 h 94"/>
                <a:gd name="T24" fmla="*/ 1473 w 104"/>
                <a:gd name="T25" fmla="*/ 1216 h 94"/>
                <a:gd name="T26" fmla="*/ 1473 w 104"/>
                <a:gd name="T27" fmla="*/ 747 h 94"/>
                <a:gd name="T28" fmla="*/ 1983 w 104"/>
                <a:gd name="T29" fmla="*/ 747 h 94"/>
                <a:gd name="T30" fmla="*/ 1983 w 104"/>
                <a:gd name="T31" fmla="*/ 747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"/>
                <a:gd name="T49" fmla="*/ 0 h 94"/>
                <a:gd name="T50" fmla="*/ 104 w 104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" h="94">
                  <a:moveTo>
                    <a:pt x="104" y="40"/>
                  </a:moveTo>
                  <a:cubicBezTo>
                    <a:pt x="104" y="94"/>
                    <a:pt x="104" y="94"/>
                    <a:pt x="104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2" y="78"/>
                    <a:pt x="12" y="78"/>
                    <a:pt x="12" y="78"/>
                  </a:cubicBezTo>
                  <a:cubicBezTo>
                    <a:pt x="54" y="78"/>
                    <a:pt x="54" y="78"/>
                    <a:pt x="54" y="78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3" y="48"/>
                    <a:pt x="0" y="40"/>
                    <a:pt x="0" y="35"/>
                  </a:cubicBezTo>
                  <a:cubicBezTo>
                    <a:pt x="0" y="25"/>
                    <a:pt x="11" y="18"/>
                    <a:pt x="13" y="1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0" y="34"/>
                    <a:pt x="31" y="38"/>
                    <a:pt x="39" y="43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104" y="40"/>
                    <a:pt x="104" y="40"/>
                    <a:pt x="104" y="40"/>
                  </a:cubicBezTo>
                  <a:cubicBezTo>
                    <a:pt x="104" y="40"/>
                    <a:pt x="104" y="40"/>
                    <a:pt x="104" y="40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9735" name="Freeform 84"/>
            <p:cNvSpPr>
              <a:spLocks noChangeAspect="1"/>
            </p:cNvSpPr>
            <p:nvPr/>
          </p:nvSpPr>
          <p:spPr bwMode="auto">
            <a:xfrm>
              <a:off x="3878" y="1402"/>
              <a:ext cx="264" cy="100"/>
            </a:xfrm>
            <a:custGeom>
              <a:avLst/>
              <a:gdLst>
                <a:gd name="T0" fmla="*/ 562 w 162"/>
                <a:gd name="T1" fmla="*/ 1033 h 61"/>
                <a:gd name="T2" fmla="*/ 562 w 162"/>
                <a:gd name="T3" fmla="*/ 1033 h 61"/>
                <a:gd name="T4" fmla="*/ 0 w 162"/>
                <a:gd name="T5" fmla="*/ 702 h 61"/>
                <a:gd name="T6" fmla="*/ 425 w 162"/>
                <a:gd name="T7" fmla="*/ 449 h 61"/>
                <a:gd name="T8" fmla="*/ 988 w 162"/>
                <a:gd name="T9" fmla="*/ 779 h 61"/>
                <a:gd name="T10" fmla="*/ 1388 w 162"/>
                <a:gd name="T11" fmla="*/ 736 h 61"/>
                <a:gd name="T12" fmla="*/ 2104 w 162"/>
                <a:gd name="T13" fmla="*/ 310 h 61"/>
                <a:gd name="T14" fmla="*/ 1312 w 162"/>
                <a:gd name="T15" fmla="*/ 310 h 61"/>
                <a:gd name="T16" fmla="*/ 1312 w 162"/>
                <a:gd name="T17" fmla="*/ 0 h 61"/>
                <a:gd name="T18" fmla="*/ 3033 w 162"/>
                <a:gd name="T19" fmla="*/ 0 h 61"/>
                <a:gd name="T20" fmla="*/ 3033 w 162"/>
                <a:gd name="T21" fmla="*/ 1054 h 61"/>
                <a:gd name="T22" fmla="*/ 2531 w 162"/>
                <a:gd name="T23" fmla="*/ 1054 h 61"/>
                <a:gd name="T24" fmla="*/ 2531 w 162"/>
                <a:gd name="T25" fmla="*/ 572 h 61"/>
                <a:gd name="T26" fmla="*/ 1814 w 162"/>
                <a:gd name="T27" fmla="*/ 995 h 61"/>
                <a:gd name="T28" fmla="*/ 1134 w 162"/>
                <a:gd name="T29" fmla="*/ 1185 h 61"/>
                <a:gd name="T30" fmla="*/ 562 w 162"/>
                <a:gd name="T31" fmla="*/ 1033 h 61"/>
                <a:gd name="T32" fmla="*/ 562 w 162"/>
                <a:gd name="T33" fmla="*/ 1033 h 6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2"/>
                <a:gd name="T52" fmla="*/ 0 h 61"/>
                <a:gd name="T53" fmla="*/ 162 w 162"/>
                <a:gd name="T54" fmla="*/ 61 h 6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2" h="61">
                  <a:moveTo>
                    <a:pt x="30" y="53"/>
                  </a:moveTo>
                  <a:cubicBezTo>
                    <a:pt x="30" y="53"/>
                    <a:pt x="30" y="53"/>
                    <a:pt x="30" y="53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53" y="40"/>
                    <a:pt x="53" y="40"/>
                    <a:pt x="53" y="40"/>
                  </a:cubicBezTo>
                  <a:cubicBezTo>
                    <a:pt x="59" y="43"/>
                    <a:pt x="66" y="43"/>
                    <a:pt x="74" y="38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54"/>
                    <a:pt x="162" y="54"/>
                    <a:pt x="162" y="54"/>
                  </a:cubicBezTo>
                  <a:cubicBezTo>
                    <a:pt x="135" y="54"/>
                    <a:pt x="135" y="54"/>
                    <a:pt x="135" y="54"/>
                  </a:cubicBezTo>
                  <a:cubicBezTo>
                    <a:pt x="135" y="29"/>
                    <a:pt x="135" y="29"/>
                    <a:pt x="135" y="2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83" y="59"/>
                    <a:pt x="70" y="61"/>
                    <a:pt x="61" y="61"/>
                  </a:cubicBezTo>
                  <a:cubicBezTo>
                    <a:pt x="44" y="60"/>
                    <a:pt x="33" y="55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9736" name="Freeform 85"/>
            <p:cNvSpPr>
              <a:spLocks noChangeAspect="1"/>
            </p:cNvSpPr>
            <p:nvPr/>
          </p:nvSpPr>
          <p:spPr bwMode="auto">
            <a:xfrm>
              <a:off x="3696" y="1399"/>
              <a:ext cx="172" cy="154"/>
            </a:xfrm>
            <a:custGeom>
              <a:avLst/>
              <a:gdLst>
                <a:gd name="T0" fmla="*/ 778 w 105"/>
                <a:gd name="T1" fmla="*/ 1569 h 94"/>
                <a:gd name="T2" fmla="*/ 1330 w 105"/>
                <a:gd name="T3" fmla="*/ 1219 h 94"/>
                <a:gd name="T4" fmla="*/ 1274 w 105"/>
                <a:gd name="T5" fmla="*/ 993 h 94"/>
                <a:gd name="T6" fmla="*/ 539 w 105"/>
                <a:gd name="T7" fmla="*/ 567 h 94"/>
                <a:gd name="T8" fmla="*/ 539 w 105"/>
                <a:gd name="T9" fmla="*/ 1027 h 94"/>
                <a:gd name="T10" fmla="*/ 21 w 105"/>
                <a:gd name="T11" fmla="*/ 1027 h 94"/>
                <a:gd name="T12" fmla="*/ 0 w 105"/>
                <a:gd name="T13" fmla="*/ 0 h 94"/>
                <a:gd name="T14" fmla="*/ 1779 w 105"/>
                <a:gd name="T15" fmla="*/ 0 h 94"/>
                <a:gd name="T16" fmla="*/ 1792 w 105"/>
                <a:gd name="T17" fmla="*/ 308 h 94"/>
                <a:gd name="T18" fmla="*/ 993 w 105"/>
                <a:gd name="T19" fmla="*/ 308 h 94"/>
                <a:gd name="T20" fmla="*/ 1723 w 105"/>
                <a:gd name="T21" fmla="*/ 736 h 94"/>
                <a:gd name="T22" fmla="*/ 2031 w 105"/>
                <a:gd name="T23" fmla="*/ 1144 h 94"/>
                <a:gd name="T24" fmla="*/ 1779 w 105"/>
                <a:gd name="T25" fmla="*/ 1481 h 94"/>
                <a:gd name="T26" fmla="*/ 1206 w 105"/>
                <a:gd name="T27" fmla="*/ 1817 h 94"/>
                <a:gd name="T28" fmla="*/ 778 w 105"/>
                <a:gd name="T29" fmla="*/ 1569 h 94"/>
                <a:gd name="T30" fmla="*/ 778 w 105"/>
                <a:gd name="T31" fmla="*/ 1569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4"/>
                <a:gd name="T50" fmla="*/ 105 w 105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4">
                  <a:moveTo>
                    <a:pt x="40" y="81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75" y="60"/>
                    <a:pt x="74" y="56"/>
                    <a:pt x="66" y="51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3" y="16"/>
                    <a:pt x="93" y="16"/>
                    <a:pt x="93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89" y="38"/>
                    <a:pt x="89" y="38"/>
                    <a:pt x="89" y="38"/>
                  </a:cubicBezTo>
                  <a:cubicBezTo>
                    <a:pt x="102" y="46"/>
                    <a:pt x="105" y="54"/>
                    <a:pt x="105" y="59"/>
                  </a:cubicBezTo>
                  <a:cubicBezTo>
                    <a:pt x="105" y="69"/>
                    <a:pt x="94" y="75"/>
                    <a:pt x="92" y="77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40" y="81"/>
                    <a:pt x="40" y="81"/>
                    <a:pt x="40" y="81"/>
                  </a:cubicBezTo>
                  <a:cubicBezTo>
                    <a:pt x="40" y="81"/>
                    <a:pt x="40" y="81"/>
                    <a:pt x="40" y="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9737" name="Freeform 86"/>
            <p:cNvSpPr>
              <a:spLocks noChangeAspect="1"/>
            </p:cNvSpPr>
            <p:nvPr/>
          </p:nvSpPr>
          <p:spPr bwMode="auto">
            <a:xfrm>
              <a:off x="3692" y="1558"/>
              <a:ext cx="264" cy="99"/>
            </a:xfrm>
            <a:custGeom>
              <a:avLst/>
              <a:gdLst>
                <a:gd name="T0" fmla="*/ 2467 w 162"/>
                <a:gd name="T1" fmla="*/ 144 h 61"/>
                <a:gd name="T2" fmla="*/ 3033 w 162"/>
                <a:gd name="T3" fmla="*/ 466 h 61"/>
                <a:gd name="T4" fmla="*/ 2624 w 162"/>
                <a:gd name="T5" fmla="*/ 701 h 61"/>
                <a:gd name="T6" fmla="*/ 2061 w 162"/>
                <a:gd name="T7" fmla="*/ 380 h 61"/>
                <a:gd name="T8" fmla="*/ 1644 w 162"/>
                <a:gd name="T9" fmla="*/ 414 h 61"/>
                <a:gd name="T10" fmla="*/ 929 w 162"/>
                <a:gd name="T11" fmla="*/ 821 h 61"/>
                <a:gd name="T12" fmla="*/ 1724 w 162"/>
                <a:gd name="T13" fmla="*/ 821 h 61"/>
                <a:gd name="T14" fmla="*/ 1724 w 162"/>
                <a:gd name="T15" fmla="*/ 1117 h 61"/>
                <a:gd name="T16" fmla="*/ 0 w 162"/>
                <a:gd name="T17" fmla="*/ 1117 h 61"/>
                <a:gd name="T18" fmla="*/ 0 w 162"/>
                <a:gd name="T19" fmla="*/ 123 h 61"/>
                <a:gd name="T20" fmla="*/ 507 w 162"/>
                <a:gd name="T21" fmla="*/ 123 h 61"/>
                <a:gd name="T22" fmla="*/ 528 w 162"/>
                <a:gd name="T23" fmla="*/ 583 h 61"/>
                <a:gd name="T24" fmla="*/ 1222 w 162"/>
                <a:gd name="T25" fmla="*/ 179 h 61"/>
                <a:gd name="T26" fmla="*/ 1897 w 162"/>
                <a:gd name="T27" fmla="*/ 0 h 61"/>
                <a:gd name="T28" fmla="*/ 2467 w 162"/>
                <a:gd name="T29" fmla="*/ 144 h 61"/>
                <a:gd name="T30" fmla="*/ 2467 w 162"/>
                <a:gd name="T31" fmla="*/ 144 h 6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2"/>
                <a:gd name="T49" fmla="*/ 0 h 61"/>
                <a:gd name="T50" fmla="*/ 162 w 162"/>
                <a:gd name="T51" fmla="*/ 61 h 6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2" h="61">
                  <a:moveTo>
                    <a:pt x="132" y="8"/>
                  </a:moveTo>
                  <a:cubicBezTo>
                    <a:pt x="162" y="25"/>
                    <a:pt x="162" y="25"/>
                    <a:pt x="162" y="25"/>
                  </a:cubicBezTo>
                  <a:cubicBezTo>
                    <a:pt x="140" y="38"/>
                    <a:pt x="140" y="38"/>
                    <a:pt x="140" y="38"/>
                  </a:cubicBezTo>
                  <a:cubicBezTo>
                    <a:pt x="110" y="21"/>
                    <a:pt x="110" y="21"/>
                    <a:pt x="110" y="21"/>
                  </a:cubicBezTo>
                  <a:cubicBezTo>
                    <a:pt x="104" y="18"/>
                    <a:pt x="96" y="18"/>
                    <a:pt x="88" y="23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61"/>
                    <a:pt x="92" y="61"/>
                    <a:pt x="92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9" y="2"/>
                    <a:pt x="93" y="0"/>
                    <a:pt x="101" y="0"/>
                  </a:cubicBezTo>
                  <a:cubicBezTo>
                    <a:pt x="118" y="1"/>
                    <a:pt x="130" y="7"/>
                    <a:pt x="132" y="8"/>
                  </a:cubicBezTo>
                  <a:cubicBezTo>
                    <a:pt x="132" y="8"/>
                    <a:pt x="132" y="8"/>
                    <a:pt x="132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9738" name="Freeform 87"/>
            <p:cNvSpPr>
              <a:spLocks noChangeAspect="1"/>
            </p:cNvSpPr>
            <p:nvPr/>
          </p:nvSpPr>
          <p:spPr bwMode="auto">
            <a:xfrm>
              <a:off x="3966" y="1507"/>
              <a:ext cx="171" cy="154"/>
            </a:xfrm>
            <a:custGeom>
              <a:avLst/>
              <a:gdLst>
                <a:gd name="T0" fmla="*/ 1958 w 105"/>
                <a:gd name="T1" fmla="*/ 791 h 94"/>
                <a:gd name="T2" fmla="*/ 1958 w 105"/>
                <a:gd name="T3" fmla="*/ 1817 h 94"/>
                <a:gd name="T4" fmla="*/ 239 w 105"/>
                <a:gd name="T5" fmla="*/ 1817 h 94"/>
                <a:gd name="T6" fmla="*/ 239 w 105"/>
                <a:gd name="T7" fmla="*/ 1514 h 94"/>
                <a:gd name="T8" fmla="*/ 1033 w 105"/>
                <a:gd name="T9" fmla="*/ 1514 h 94"/>
                <a:gd name="T10" fmla="*/ 324 w 105"/>
                <a:gd name="T11" fmla="*/ 1088 h 94"/>
                <a:gd name="T12" fmla="*/ 0 w 105"/>
                <a:gd name="T13" fmla="*/ 668 h 94"/>
                <a:gd name="T14" fmla="*/ 261 w 105"/>
                <a:gd name="T15" fmla="*/ 331 h 94"/>
                <a:gd name="T16" fmla="*/ 803 w 105"/>
                <a:gd name="T17" fmla="*/ 0 h 94"/>
                <a:gd name="T18" fmla="*/ 1223 w 105"/>
                <a:gd name="T19" fmla="*/ 247 h 94"/>
                <a:gd name="T20" fmla="*/ 674 w 105"/>
                <a:gd name="T21" fmla="*/ 606 h 94"/>
                <a:gd name="T22" fmla="*/ 730 w 105"/>
                <a:gd name="T23" fmla="*/ 827 h 94"/>
                <a:gd name="T24" fmla="*/ 1435 w 105"/>
                <a:gd name="T25" fmla="*/ 1253 h 94"/>
                <a:gd name="T26" fmla="*/ 1435 w 105"/>
                <a:gd name="T27" fmla="*/ 791 h 94"/>
                <a:gd name="T28" fmla="*/ 1958 w 105"/>
                <a:gd name="T29" fmla="*/ 791 h 94"/>
                <a:gd name="T30" fmla="*/ 1958 w 105"/>
                <a:gd name="T31" fmla="*/ 791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4"/>
                <a:gd name="T50" fmla="*/ 105 w 105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4">
                  <a:moveTo>
                    <a:pt x="105" y="41"/>
                  </a:moveTo>
                  <a:cubicBezTo>
                    <a:pt x="105" y="94"/>
                    <a:pt x="105" y="94"/>
                    <a:pt x="105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55" y="78"/>
                    <a:pt x="55" y="78"/>
                    <a:pt x="55" y="78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3" y="48"/>
                    <a:pt x="0" y="40"/>
                    <a:pt x="0" y="35"/>
                  </a:cubicBezTo>
                  <a:cubicBezTo>
                    <a:pt x="1" y="25"/>
                    <a:pt x="11" y="19"/>
                    <a:pt x="14" y="1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6" y="13"/>
                    <a:pt x="66" y="13"/>
                    <a:pt x="66" y="13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0" y="34"/>
                    <a:pt x="31" y="38"/>
                    <a:pt x="39" y="43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41"/>
                    <a:pt x="77" y="41"/>
                    <a:pt x="77" y="41"/>
                  </a:cubicBezTo>
                  <a:cubicBezTo>
                    <a:pt x="105" y="41"/>
                    <a:pt x="105" y="41"/>
                    <a:pt x="105" y="41"/>
                  </a:cubicBezTo>
                  <a:cubicBezTo>
                    <a:pt x="105" y="41"/>
                    <a:pt x="105" y="41"/>
                    <a:pt x="105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  <p:sp>
        <p:nvSpPr>
          <p:cNvPr id="29719" name="Line 88"/>
          <p:cNvSpPr>
            <a:spLocks noChangeShapeType="1"/>
          </p:cNvSpPr>
          <p:nvPr/>
        </p:nvSpPr>
        <p:spPr bwMode="auto">
          <a:xfrm>
            <a:off x="2411413" y="2627313"/>
            <a:ext cx="4176712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20" name="Text Box 89"/>
          <p:cNvSpPr txBox="1">
            <a:spLocks noChangeArrowheads="1"/>
          </p:cNvSpPr>
          <p:nvPr/>
        </p:nvSpPr>
        <p:spPr bwMode="auto">
          <a:xfrm>
            <a:off x="5294313" y="2266950"/>
            <a:ext cx="790575" cy="314325"/>
          </a:xfrm>
          <a:prstGeom prst="rect">
            <a:avLst/>
          </a:prstGeom>
          <a:solidFill>
            <a:srgbClr val="FFCC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400" b="1"/>
              <a:t>CSNP</a:t>
            </a:r>
          </a:p>
        </p:txBody>
      </p:sp>
      <p:sp>
        <p:nvSpPr>
          <p:cNvPr id="29721" name="AutoShape 7"/>
          <p:cNvSpPr>
            <a:spLocks noChangeAspect="1" noChangeArrowheads="1"/>
          </p:cNvSpPr>
          <p:nvPr/>
        </p:nvSpPr>
        <p:spPr bwMode="auto">
          <a:xfrm>
            <a:off x="3929063" y="5141913"/>
            <a:ext cx="285750" cy="287337"/>
          </a:xfrm>
          <a:custGeom>
            <a:avLst/>
            <a:gdLst>
              <a:gd name="T0" fmla="*/ 2147483647 w 21600"/>
              <a:gd name="T1" fmla="*/ 0 h 21600"/>
              <a:gd name="T2" fmla="*/ 1281629773 w 21600"/>
              <a:gd name="T3" fmla="*/ 1315162258 h 21600"/>
              <a:gd name="T4" fmla="*/ 0 w 21600"/>
              <a:gd name="T5" fmla="*/ 2147483647 h 21600"/>
              <a:gd name="T6" fmla="*/ 1281629773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1315162258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5"/>
          <p:cNvSpPr txBox="1">
            <a:spLocks noChangeArrowheads="1"/>
          </p:cNvSpPr>
          <p:nvPr/>
        </p:nvSpPr>
        <p:spPr bwMode="auto">
          <a:xfrm>
            <a:off x="609600" y="1524000"/>
            <a:ext cx="5762625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3538" indent="-3635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Clr>
                <a:srgbClr val="000000"/>
              </a:buClr>
              <a:buFont typeface="Wingdings" panose="05000000000000000000" pitchFamily="2" charset="2"/>
              <a:buChar char="n"/>
            </a:pPr>
            <a:r>
              <a:rPr lang="en-US" altLang="zh-CN" sz="2800" b="1">
                <a:solidFill>
                  <a:srgbClr val="000000"/>
                </a:solidFill>
                <a:ea typeface="华文细黑" panose="02010600040101010101" pitchFamily="2" charset="-122"/>
              </a:rPr>
              <a:t>OSI</a:t>
            </a:r>
            <a:r>
              <a:rPr lang="zh-CN" altLang="en-US" sz="2800" b="1">
                <a:solidFill>
                  <a:srgbClr val="000000"/>
                </a:solidFill>
                <a:ea typeface="华文细黑" panose="02010600040101010101" pitchFamily="2" charset="-122"/>
              </a:rPr>
              <a:t>地址</a:t>
            </a:r>
            <a:endParaRPr lang="en-US" altLang="zh-CN" sz="2800" b="1">
              <a:solidFill>
                <a:srgbClr val="000000"/>
              </a:solidFill>
              <a:ea typeface="华文细黑" panose="02010600040101010101" pitchFamily="2" charset="-122"/>
            </a:endParaRPr>
          </a:p>
          <a:p>
            <a:pPr eaLnBrk="1" hangingPunct="1">
              <a:lnSpc>
                <a:spcPct val="150000"/>
              </a:lnSpc>
              <a:buClr>
                <a:srgbClr val="000000"/>
              </a:buClr>
              <a:buFont typeface="Wingdings" panose="05000000000000000000" pitchFamily="2" charset="2"/>
              <a:buChar char="n"/>
            </a:pPr>
            <a:r>
              <a:rPr lang="en-US" altLang="zh-CN" sz="2800" b="1">
                <a:solidFill>
                  <a:srgbClr val="000000"/>
                </a:solidFill>
                <a:ea typeface="华文细黑" panose="02010600040101010101" pitchFamily="2" charset="-122"/>
              </a:rPr>
              <a:t>IS-IS</a:t>
            </a:r>
            <a:r>
              <a:rPr lang="zh-CN" altLang="en-US" sz="2800" b="1">
                <a:solidFill>
                  <a:srgbClr val="000000"/>
                </a:solidFill>
                <a:ea typeface="华文细黑" panose="02010600040101010101" pitchFamily="2" charset="-122"/>
              </a:rPr>
              <a:t>协议报文</a:t>
            </a:r>
            <a:endParaRPr lang="en-US" altLang="zh-CN" sz="2800" b="1">
              <a:solidFill>
                <a:srgbClr val="000000"/>
              </a:solidFill>
              <a:ea typeface="华文细黑" panose="02010600040101010101" pitchFamily="2" charset="-122"/>
            </a:endParaRPr>
          </a:p>
          <a:p>
            <a:pPr eaLnBrk="1" hangingPunct="1">
              <a:lnSpc>
                <a:spcPct val="150000"/>
              </a:lnSpc>
              <a:buClr>
                <a:srgbClr val="000000"/>
              </a:buClr>
              <a:buFont typeface="Wingdings" panose="05000000000000000000" pitchFamily="2" charset="2"/>
              <a:buChar char="n"/>
            </a:pPr>
            <a:r>
              <a:rPr lang="en-US" altLang="zh-CN" sz="2800" b="1">
                <a:solidFill>
                  <a:srgbClr val="000000"/>
                </a:solidFill>
                <a:ea typeface="华文细黑" panose="02010600040101010101" pitchFamily="2" charset="-122"/>
              </a:rPr>
              <a:t>IS-IS</a:t>
            </a:r>
            <a:r>
              <a:rPr lang="zh-CN" altLang="en-US" sz="2800" b="1">
                <a:solidFill>
                  <a:srgbClr val="000000"/>
                </a:solidFill>
                <a:ea typeface="华文细黑" panose="02010600040101010101" pitchFamily="2" charset="-122"/>
              </a:rPr>
              <a:t>网络类型</a:t>
            </a:r>
            <a:endParaRPr lang="en-US" altLang="zh-CN" sz="2800" b="1">
              <a:solidFill>
                <a:srgbClr val="000000"/>
              </a:solidFill>
              <a:ea typeface="华文细黑" panose="02010600040101010101" pitchFamily="2" charset="-122"/>
            </a:endParaRPr>
          </a:p>
          <a:p>
            <a:pPr eaLnBrk="1" hangingPunct="1">
              <a:lnSpc>
                <a:spcPct val="150000"/>
              </a:lnSpc>
              <a:buClr>
                <a:srgbClr val="000000"/>
              </a:buClr>
              <a:buFont typeface="Wingdings" panose="05000000000000000000" pitchFamily="2" charset="2"/>
              <a:buChar char="n"/>
            </a:pPr>
            <a:r>
              <a:rPr lang="en-US" altLang="zh-CN" sz="2800" b="1">
                <a:solidFill>
                  <a:srgbClr val="000000"/>
                </a:solidFill>
                <a:ea typeface="华文细黑" panose="02010600040101010101" pitchFamily="2" charset="-122"/>
              </a:rPr>
              <a:t>LSDB</a:t>
            </a:r>
            <a:r>
              <a:rPr lang="zh-CN" altLang="en-US" sz="2800" b="1">
                <a:solidFill>
                  <a:srgbClr val="000000"/>
                </a:solidFill>
                <a:ea typeface="华文细黑" panose="02010600040101010101" pitchFamily="2" charset="-122"/>
              </a:rPr>
              <a:t>的同步</a:t>
            </a:r>
            <a:endParaRPr lang="en-US" altLang="zh-CN" sz="2800" b="1">
              <a:solidFill>
                <a:srgbClr val="000000"/>
              </a:solidFill>
              <a:ea typeface="华文细黑" panose="02010600040101010101" pitchFamily="2" charset="-122"/>
            </a:endParaRPr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Font typeface="Wingdings" panose="05000000000000000000" pitchFamily="2" charset="2"/>
              <a:buChar char="n"/>
            </a:pPr>
            <a:r>
              <a:rPr lang="zh-CN" altLang="en-US" sz="2800" b="1">
                <a:solidFill>
                  <a:srgbClr val="CC0000"/>
                </a:solidFill>
                <a:ea typeface="华文细黑" panose="02010600040101010101" pitchFamily="2" charset="-122"/>
              </a:rPr>
              <a:t>拓扑计算与</a:t>
            </a:r>
            <a:r>
              <a:rPr lang="en-US" altLang="zh-CN" sz="2800" b="1">
                <a:solidFill>
                  <a:srgbClr val="CC0000"/>
                </a:solidFill>
                <a:ea typeface="华文细黑" panose="02010600040101010101" pitchFamily="2" charset="-122"/>
              </a:rPr>
              <a:t>IP</a:t>
            </a:r>
            <a:r>
              <a:rPr lang="zh-CN" altLang="en-US" sz="2800" b="1">
                <a:solidFill>
                  <a:srgbClr val="CC0000"/>
                </a:solidFill>
                <a:ea typeface="华文细黑" panose="02010600040101010101" pitchFamily="2" charset="-122"/>
              </a:rPr>
              <a:t>路由的生成</a:t>
            </a:r>
          </a:p>
        </p:txBody>
      </p:sp>
      <p:sp>
        <p:nvSpPr>
          <p:cNvPr id="30723" name="Text Box 7"/>
          <p:cNvSpPr txBox="1">
            <a:spLocks noChangeArrowheads="1"/>
          </p:cNvSpPr>
          <p:nvPr/>
        </p:nvSpPr>
        <p:spPr bwMode="auto">
          <a:xfrm>
            <a:off x="533400" y="914400"/>
            <a:ext cx="2057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solidFill>
                  <a:srgbClr val="CC0000"/>
                </a:solidFill>
                <a:ea typeface="华文细黑" panose="02010600040101010101" pitchFamily="2" charset="-122"/>
              </a:rPr>
              <a:t>目录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/>
              <a:t>IS-IS</a:t>
            </a:r>
            <a:r>
              <a:rPr lang="zh-CN" altLang="en-US" smtClean="0"/>
              <a:t>的拓扑计算</a:t>
            </a:r>
          </a:p>
        </p:txBody>
      </p:sp>
      <p:sp>
        <p:nvSpPr>
          <p:cNvPr id="31747" name="Oval 91"/>
          <p:cNvSpPr>
            <a:spLocks noChangeArrowheads="1"/>
          </p:cNvSpPr>
          <p:nvPr/>
        </p:nvSpPr>
        <p:spPr bwMode="auto">
          <a:xfrm>
            <a:off x="3995738" y="1052513"/>
            <a:ext cx="3095625" cy="2232025"/>
          </a:xfrm>
          <a:prstGeom prst="ellipse">
            <a:avLst/>
          </a:prstGeom>
          <a:solidFill>
            <a:srgbClr val="FFFFCC"/>
          </a:solidFill>
          <a:ln w="31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31748" name="Oval 92"/>
          <p:cNvSpPr>
            <a:spLocks noChangeArrowheads="1"/>
          </p:cNvSpPr>
          <p:nvPr/>
        </p:nvSpPr>
        <p:spPr bwMode="auto">
          <a:xfrm>
            <a:off x="1187450" y="1196975"/>
            <a:ext cx="2665413" cy="2160588"/>
          </a:xfrm>
          <a:prstGeom prst="ellipse">
            <a:avLst/>
          </a:prstGeom>
          <a:solidFill>
            <a:srgbClr val="FFFFCC"/>
          </a:solidFill>
          <a:ln w="31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31749" name="Text Box 93"/>
          <p:cNvSpPr txBox="1">
            <a:spLocks noChangeArrowheads="1"/>
          </p:cNvSpPr>
          <p:nvPr/>
        </p:nvSpPr>
        <p:spPr bwMode="auto">
          <a:xfrm>
            <a:off x="2124075" y="3068638"/>
            <a:ext cx="863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/>
              <a:t>PC</a:t>
            </a:r>
          </a:p>
        </p:txBody>
      </p:sp>
      <p:sp>
        <p:nvSpPr>
          <p:cNvPr id="31750" name="Text Box 94"/>
          <p:cNvSpPr txBox="1">
            <a:spLocks noChangeArrowheads="1"/>
          </p:cNvSpPr>
          <p:nvPr/>
        </p:nvSpPr>
        <p:spPr bwMode="auto">
          <a:xfrm>
            <a:off x="3924300" y="1773238"/>
            <a:ext cx="10795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/>
              <a:t>Area 1</a:t>
            </a:r>
          </a:p>
        </p:txBody>
      </p:sp>
      <p:sp>
        <p:nvSpPr>
          <p:cNvPr id="31751" name="Line 95"/>
          <p:cNvSpPr>
            <a:spLocks noChangeShapeType="1"/>
          </p:cNvSpPr>
          <p:nvPr/>
        </p:nvSpPr>
        <p:spPr bwMode="auto">
          <a:xfrm>
            <a:off x="2627313" y="1484313"/>
            <a:ext cx="288131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752" name="Line 96"/>
          <p:cNvSpPr>
            <a:spLocks noChangeShapeType="1"/>
          </p:cNvSpPr>
          <p:nvPr/>
        </p:nvSpPr>
        <p:spPr bwMode="auto">
          <a:xfrm flipH="1" flipV="1">
            <a:off x="5651500" y="1557338"/>
            <a:ext cx="649288" cy="10795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753" name="Line 97"/>
          <p:cNvSpPr>
            <a:spLocks noChangeShapeType="1"/>
          </p:cNvSpPr>
          <p:nvPr/>
        </p:nvSpPr>
        <p:spPr bwMode="auto">
          <a:xfrm flipV="1">
            <a:off x="4787900" y="1557338"/>
            <a:ext cx="647700" cy="10795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754" name="Line 100"/>
          <p:cNvSpPr>
            <a:spLocks noChangeShapeType="1"/>
          </p:cNvSpPr>
          <p:nvPr/>
        </p:nvSpPr>
        <p:spPr bwMode="auto">
          <a:xfrm flipV="1">
            <a:off x="2484438" y="1628775"/>
            <a:ext cx="0" cy="10795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31755" name="Group 101"/>
          <p:cNvGrpSpPr>
            <a:grpSpLocks noChangeAspect="1"/>
          </p:cNvGrpSpPr>
          <p:nvPr/>
        </p:nvGrpSpPr>
        <p:grpSpPr bwMode="auto">
          <a:xfrm>
            <a:off x="2052638" y="1196975"/>
            <a:ext cx="792162" cy="552450"/>
            <a:chOff x="3541" y="1317"/>
            <a:chExt cx="747" cy="546"/>
          </a:xfrm>
        </p:grpSpPr>
        <p:sp>
          <p:nvSpPr>
            <p:cNvPr id="31825" name="AutoShape 102"/>
            <p:cNvSpPr>
              <a:spLocks noChangeAspect="1" noChangeArrowheads="1" noTextEdit="1"/>
            </p:cNvSpPr>
            <p:nvPr/>
          </p:nvSpPr>
          <p:spPr bwMode="auto">
            <a:xfrm>
              <a:off x="3574" y="1337"/>
              <a:ext cx="681" cy="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826" name="Freeform 103"/>
            <p:cNvSpPr>
              <a:spLocks noChangeAspect="1"/>
            </p:cNvSpPr>
            <p:nvPr/>
          </p:nvSpPr>
          <p:spPr bwMode="auto">
            <a:xfrm>
              <a:off x="3574" y="1525"/>
              <a:ext cx="679" cy="338"/>
            </a:xfrm>
            <a:custGeom>
              <a:avLst/>
              <a:gdLst>
                <a:gd name="T0" fmla="*/ 6726 w 416"/>
                <a:gd name="T1" fmla="*/ 1594 h 207"/>
                <a:gd name="T2" fmla="*/ 1170 w 416"/>
                <a:gd name="T3" fmla="*/ 1594 h 207"/>
                <a:gd name="T4" fmla="*/ 21 w 416"/>
                <a:gd name="T5" fmla="*/ 21 h 207"/>
                <a:gd name="T6" fmla="*/ 0 w 416"/>
                <a:gd name="T7" fmla="*/ 21 h 207"/>
                <a:gd name="T8" fmla="*/ 0 w 416"/>
                <a:gd name="T9" fmla="*/ 1520 h 207"/>
                <a:gd name="T10" fmla="*/ 21 w 416"/>
                <a:gd name="T11" fmla="*/ 1520 h 207"/>
                <a:gd name="T12" fmla="*/ 1170 w 416"/>
                <a:gd name="T13" fmla="*/ 3029 h 207"/>
                <a:gd name="T14" fmla="*/ 6726 w 416"/>
                <a:gd name="T15" fmla="*/ 3029 h 207"/>
                <a:gd name="T16" fmla="*/ 7862 w 416"/>
                <a:gd name="T17" fmla="*/ 1520 h 207"/>
                <a:gd name="T18" fmla="*/ 7862 w 416"/>
                <a:gd name="T19" fmla="*/ 1520 h 207"/>
                <a:gd name="T20" fmla="*/ 7862 w 416"/>
                <a:gd name="T21" fmla="*/ 0 h 207"/>
                <a:gd name="T22" fmla="*/ 6726 w 416"/>
                <a:gd name="T23" fmla="*/ 1594 h 20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16"/>
                <a:gd name="T37" fmla="*/ 0 h 207"/>
                <a:gd name="T38" fmla="*/ 416 w 416"/>
                <a:gd name="T39" fmla="*/ 207 h 20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16" h="207">
                  <a:moveTo>
                    <a:pt x="356" y="84"/>
                  </a:moveTo>
                  <a:cubicBezTo>
                    <a:pt x="275" y="131"/>
                    <a:pt x="143" y="131"/>
                    <a:pt x="62" y="84"/>
                  </a:cubicBezTo>
                  <a:cubicBezTo>
                    <a:pt x="18" y="59"/>
                    <a:pt x="1" y="33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3" y="109"/>
                    <a:pt x="23" y="138"/>
                    <a:pt x="62" y="160"/>
                  </a:cubicBezTo>
                  <a:cubicBezTo>
                    <a:pt x="143" y="207"/>
                    <a:pt x="275" y="207"/>
                    <a:pt x="356" y="160"/>
                  </a:cubicBezTo>
                  <a:cubicBezTo>
                    <a:pt x="394" y="138"/>
                    <a:pt x="414" y="109"/>
                    <a:pt x="416" y="80"/>
                  </a:cubicBezTo>
                  <a:cubicBezTo>
                    <a:pt x="416" y="80"/>
                    <a:pt x="416" y="80"/>
                    <a:pt x="416" y="80"/>
                  </a:cubicBezTo>
                  <a:cubicBezTo>
                    <a:pt x="416" y="0"/>
                    <a:pt x="416" y="0"/>
                    <a:pt x="416" y="0"/>
                  </a:cubicBezTo>
                  <a:cubicBezTo>
                    <a:pt x="416" y="31"/>
                    <a:pt x="396" y="61"/>
                    <a:pt x="356" y="84"/>
                  </a:cubicBezTo>
                  <a:close/>
                </a:path>
              </a:pathLst>
            </a:custGeom>
            <a:solidFill>
              <a:srgbClr val="113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1827" name="Freeform 104"/>
            <p:cNvSpPr>
              <a:spLocks noChangeAspect="1"/>
            </p:cNvSpPr>
            <p:nvPr/>
          </p:nvSpPr>
          <p:spPr bwMode="auto">
            <a:xfrm>
              <a:off x="3541" y="1317"/>
              <a:ext cx="747" cy="432"/>
            </a:xfrm>
            <a:custGeom>
              <a:avLst/>
              <a:gdLst>
                <a:gd name="T0" fmla="*/ 7153 w 457"/>
                <a:gd name="T1" fmla="*/ 902 h 264"/>
                <a:gd name="T2" fmla="*/ 7176 w 457"/>
                <a:gd name="T3" fmla="*/ 4166 h 264"/>
                <a:gd name="T4" fmla="*/ 1563 w 457"/>
                <a:gd name="T5" fmla="*/ 4166 h 264"/>
                <a:gd name="T6" fmla="*/ 1541 w 457"/>
                <a:gd name="T7" fmla="*/ 902 h 264"/>
                <a:gd name="T8" fmla="*/ 7153 w 457"/>
                <a:gd name="T9" fmla="*/ 902 h 2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7"/>
                <a:gd name="T16" fmla="*/ 0 h 264"/>
                <a:gd name="T17" fmla="*/ 457 w 457"/>
                <a:gd name="T18" fmla="*/ 264 h 2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7" h="264">
                  <a:moveTo>
                    <a:pt x="375" y="47"/>
                  </a:moveTo>
                  <a:cubicBezTo>
                    <a:pt x="456" y="94"/>
                    <a:pt x="457" y="170"/>
                    <a:pt x="376" y="217"/>
                  </a:cubicBezTo>
                  <a:cubicBezTo>
                    <a:pt x="295" y="264"/>
                    <a:pt x="163" y="264"/>
                    <a:pt x="82" y="217"/>
                  </a:cubicBezTo>
                  <a:cubicBezTo>
                    <a:pt x="0" y="170"/>
                    <a:pt x="0" y="94"/>
                    <a:pt x="81" y="47"/>
                  </a:cubicBezTo>
                  <a:cubicBezTo>
                    <a:pt x="162" y="0"/>
                    <a:pt x="293" y="0"/>
                    <a:pt x="375" y="47"/>
                  </a:cubicBezTo>
                </a:path>
              </a:pathLst>
            </a:custGeom>
            <a:solidFill>
              <a:srgbClr val="4A6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1828" name="Freeform 105"/>
            <p:cNvSpPr>
              <a:spLocks noChangeAspect="1" noEditPoints="1"/>
            </p:cNvSpPr>
            <p:nvPr/>
          </p:nvSpPr>
          <p:spPr bwMode="auto">
            <a:xfrm>
              <a:off x="3788" y="1751"/>
              <a:ext cx="39" cy="53"/>
            </a:xfrm>
            <a:custGeom>
              <a:avLst/>
              <a:gdLst>
                <a:gd name="T0" fmla="*/ 124 w 24"/>
                <a:gd name="T1" fmla="*/ 88 h 33"/>
                <a:gd name="T2" fmla="*/ 124 w 24"/>
                <a:gd name="T3" fmla="*/ 233 h 33"/>
                <a:gd name="T4" fmla="*/ 180 w 24"/>
                <a:gd name="T5" fmla="*/ 233 h 33"/>
                <a:gd name="T6" fmla="*/ 236 w 24"/>
                <a:gd name="T7" fmla="*/ 226 h 33"/>
                <a:gd name="T8" fmla="*/ 257 w 24"/>
                <a:gd name="T9" fmla="*/ 173 h 33"/>
                <a:gd name="T10" fmla="*/ 180 w 24"/>
                <a:gd name="T11" fmla="*/ 88 h 33"/>
                <a:gd name="T12" fmla="*/ 124 w 24"/>
                <a:gd name="T13" fmla="*/ 88 h 33"/>
                <a:gd name="T14" fmla="*/ 0 w 24"/>
                <a:gd name="T15" fmla="*/ 567 h 33"/>
                <a:gd name="T16" fmla="*/ 0 w 24"/>
                <a:gd name="T17" fmla="*/ 0 h 33"/>
                <a:gd name="T18" fmla="*/ 232 w 24"/>
                <a:gd name="T19" fmla="*/ 0 h 33"/>
                <a:gd name="T20" fmla="*/ 349 w 24"/>
                <a:gd name="T21" fmla="*/ 34 h 33"/>
                <a:gd name="T22" fmla="*/ 413 w 24"/>
                <a:gd name="T23" fmla="*/ 141 h 33"/>
                <a:gd name="T24" fmla="*/ 270 w 24"/>
                <a:gd name="T25" fmla="*/ 286 h 33"/>
                <a:gd name="T26" fmla="*/ 270 w 24"/>
                <a:gd name="T27" fmla="*/ 286 h 33"/>
                <a:gd name="T28" fmla="*/ 349 w 24"/>
                <a:gd name="T29" fmla="*/ 331 h 33"/>
                <a:gd name="T30" fmla="*/ 377 w 24"/>
                <a:gd name="T31" fmla="*/ 374 h 33"/>
                <a:gd name="T32" fmla="*/ 439 w 24"/>
                <a:gd name="T33" fmla="*/ 567 h 33"/>
                <a:gd name="T34" fmla="*/ 270 w 24"/>
                <a:gd name="T35" fmla="*/ 567 h 33"/>
                <a:gd name="T36" fmla="*/ 236 w 24"/>
                <a:gd name="T37" fmla="*/ 418 h 33"/>
                <a:gd name="T38" fmla="*/ 201 w 24"/>
                <a:gd name="T39" fmla="*/ 340 h 33"/>
                <a:gd name="T40" fmla="*/ 124 w 24"/>
                <a:gd name="T41" fmla="*/ 340 h 33"/>
                <a:gd name="T42" fmla="*/ 124 w 24"/>
                <a:gd name="T43" fmla="*/ 567 h 33"/>
                <a:gd name="T44" fmla="*/ 0 w 24"/>
                <a:gd name="T45" fmla="*/ 567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"/>
                <a:gd name="T70" fmla="*/ 0 h 33"/>
                <a:gd name="T71" fmla="*/ 24 w 24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" h="33">
                  <a:moveTo>
                    <a:pt x="7" y="5"/>
                  </a:moveTo>
                  <a:cubicBezTo>
                    <a:pt x="7" y="14"/>
                    <a:pt x="7" y="14"/>
                    <a:pt x="7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2" y="14"/>
                    <a:pt x="13" y="13"/>
                  </a:cubicBezTo>
                  <a:cubicBezTo>
                    <a:pt x="14" y="12"/>
                    <a:pt x="14" y="11"/>
                    <a:pt x="14" y="10"/>
                  </a:cubicBezTo>
                  <a:cubicBezTo>
                    <a:pt x="14" y="7"/>
                    <a:pt x="13" y="5"/>
                    <a:pt x="10" y="5"/>
                  </a:cubicBezTo>
                  <a:cubicBezTo>
                    <a:pt x="7" y="5"/>
                    <a:pt x="7" y="5"/>
                    <a:pt x="7" y="5"/>
                  </a:cubicBezTo>
                  <a:close/>
                  <a:moveTo>
                    <a:pt x="0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7" y="0"/>
                    <a:pt x="19" y="2"/>
                  </a:cubicBezTo>
                  <a:cubicBezTo>
                    <a:pt x="21" y="3"/>
                    <a:pt x="22" y="5"/>
                    <a:pt x="22" y="8"/>
                  </a:cubicBezTo>
                  <a:cubicBezTo>
                    <a:pt x="22" y="13"/>
                    <a:pt x="20" y="16"/>
                    <a:pt x="15" y="17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7" y="17"/>
                    <a:pt x="18" y="17"/>
                    <a:pt x="19" y="19"/>
                  </a:cubicBezTo>
                  <a:cubicBezTo>
                    <a:pt x="19" y="19"/>
                    <a:pt x="20" y="20"/>
                    <a:pt x="20" y="2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2" y="22"/>
                    <a:pt x="11" y="21"/>
                    <a:pt x="11" y="20"/>
                  </a:cubicBezTo>
                  <a:cubicBezTo>
                    <a:pt x="10" y="20"/>
                    <a:pt x="9" y="20"/>
                    <a:pt x="7" y="20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0" y="33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1829" name="Freeform 106"/>
            <p:cNvSpPr>
              <a:spLocks noChangeAspect="1" noEditPoints="1"/>
            </p:cNvSpPr>
            <p:nvPr/>
          </p:nvSpPr>
          <p:spPr bwMode="auto">
            <a:xfrm>
              <a:off x="3832" y="1749"/>
              <a:ext cx="47" cy="57"/>
            </a:xfrm>
            <a:custGeom>
              <a:avLst/>
              <a:gdLst>
                <a:gd name="T0" fmla="*/ 144 w 29"/>
                <a:gd name="T1" fmla="*/ 324 h 35"/>
                <a:gd name="T2" fmla="*/ 254 w 29"/>
                <a:gd name="T3" fmla="*/ 541 h 35"/>
                <a:gd name="T4" fmla="*/ 357 w 29"/>
                <a:gd name="T5" fmla="*/ 324 h 35"/>
                <a:gd name="T6" fmla="*/ 254 w 29"/>
                <a:gd name="T7" fmla="*/ 111 h 35"/>
                <a:gd name="T8" fmla="*/ 144 w 29"/>
                <a:gd name="T9" fmla="*/ 324 h 35"/>
                <a:gd name="T10" fmla="*/ 0 w 29"/>
                <a:gd name="T11" fmla="*/ 324 h 35"/>
                <a:gd name="T12" fmla="*/ 55 w 29"/>
                <a:gd name="T13" fmla="*/ 90 h 35"/>
                <a:gd name="T14" fmla="*/ 254 w 29"/>
                <a:gd name="T15" fmla="*/ 0 h 35"/>
                <a:gd name="T16" fmla="*/ 454 w 29"/>
                <a:gd name="T17" fmla="*/ 90 h 35"/>
                <a:gd name="T18" fmla="*/ 523 w 29"/>
                <a:gd name="T19" fmla="*/ 324 h 35"/>
                <a:gd name="T20" fmla="*/ 454 w 29"/>
                <a:gd name="T21" fmla="*/ 562 h 35"/>
                <a:gd name="T22" fmla="*/ 254 w 29"/>
                <a:gd name="T23" fmla="*/ 653 h 35"/>
                <a:gd name="T24" fmla="*/ 55 w 29"/>
                <a:gd name="T25" fmla="*/ 541 h 35"/>
                <a:gd name="T26" fmla="*/ 0 w 29"/>
                <a:gd name="T27" fmla="*/ 324 h 3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9"/>
                <a:gd name="T43" fmla="*/ 0 h 35"/>
                <a:gd name="T44" fmla="*/ 29 w 29"/>
                <a:gd name="T45" fmla="*/ 35 h 3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9" h="35">
                  <a:moveTo>
                    <a:pt x="8" y="17"/>
                  </a:moveTo>
                  <a:cubicBezTo>
                    <a:pt x="8" y="25"/>
                    <a:pt x="10" y="29"/>
                    <a:pt x="14" y="29"/>
                  </a:cubicBezTo>
                  <a:cubicBezTo>
                    <a:pt x="18" y="29"/>
                    <a:pt x="20" y="25"/>
                    <a:pt x="20" y="17"/>
                  </a:cubicBezTo>
                  <a:cubicBezTo>
                    <a:pt x="20" y="10"/>
                    <a:pt x="18" y="6"/>
                    <a:pt x="14" y="6"/>
                  </a:cubicBezTo>
                  <a:cubicBezTo>
                    <a:pt x="10" y="6"/>
                    <a:pt x="8" y="10"/>
                    <a:pt x="8" y="17"/>
                  </a:cubicBezTo>
                  <a:close/>
                  <a:moveTo>
                    <a:pt x="0" y="17"/>
                  </a:moveTo>
                  <a:cubicBezTo>
                    <a:pt x="0" y="12"/>
                    <a:pt x="1" y="8"/>
                    <a:pt x="3" y="5"/>
                  </a:cubicBezTo>
                  <a:cubicBezTo>
                    <a:pt x="6" y="2"/>
                    <a:pt x="10" y="0"/>
                    <a:pt x="14" y="0"/>
                  </a:cubicBezTo>
                  <a:cubicBezTo>
                    <a:pt x="19" y="0"/>
                    <a:pt x="23" y="2"/>
                    <a:pt x="25" y="5"/>
                  </a:cubicBezTo>
                  <a:cubicBezTo>
                    <a:pt x="27" y="8"/>
                    <a:pt x="29" y="12"/>
                    <a:pt x="29" y="17"/>
                  </a:cubicBezTo>
                  <a:cubicBezTo>
                    <a:pt x="29" y="22"/>
                    <a:pt x="27" y="26"/>
                    <a:pt x="25" y="30"/>
                  </a:cubicBezTo>
                  <a:cubicBezTo>
                    <a:pt x="23" y="33"/>
                    <a:pt x="19" y="35"/>
                    <a:pt x="14" y="35"/>
                  </a:cubicBezTo>
                  <a:cubicBezTo>
                    <a:pt x="10" y="35"/>
                    <a:pt x="6" y="33"/>
                    <a:pt x="3" y="29"/>
                  </a:cubicBezTo>
                  <a:cubicBezTo>
                    <a:pt x="1" y="26"/>
                    <a:pt x="0" y="22"/>
                    <a:pt x="0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1830" name="Freeform 107"/>
            <p:cNvSpPr>
              <a:spLocks noChangeAspect="1"/>
            </p:cNvSpPr>
            <p:nvPr/>
          </p:nvSpPr>
          <p:spPr bwMode="auto">
            <a:xfrm>
              <a:off x="3888" y="1751"/>
              <a:ext cx="39" cy="55"/>
            </a:xfrm>
            <a:custGeom>
              <a:avLst/>
              <a:gdLst>
                <a:gd name="T0" fmla="*/ 0 w 24"/>
                <a:gd name="T1" fmla="*/ 377 h 34"/>
                <a:gd name="T2" fmla="*/ 0 w 24"/>
                <a:gd name="T3" fmla="*/ 0 h 34"/>
                <a:gd name="T4" fmla="*/ 124 w 24"/>
                <a:gd name="T5" fmla="*/ 0 h 34"/>
                <a:gd name="T6" fmla="*/ 124 w 24"/>
                <a:gd name="T7" fmla="*/ 398 h 34"/>
                <a:gd name="T8" fmla="*/ 232 w 24"/>
                <a:gd name="T9" fmla="*/ 500 h 34"/>
                <a:gd name="T10" fmla="*/ 293 w 24"/>
                <a:gd name="T11" fmla="*/ 398 h 34"/>
                <a:gd name="T12" fmla="*/ 293 w 24"/>
                <a:gd name="T13" fmla="*/ 0 h 34"/>
                <a:gd name="T14" fmla="*/ 439 w 24"/>
                <a:gd name="T15" fmla="*/ 0 h 34"/>
                <a:gd name="T16" fmla="*/ 439 w 24"/>
                <a:gd name="T17" fmla="*/ 377 h 34"/>
                <a:gd name="T18" fmla="*/ 383 w 24"/>
                <a:gd name="T19" fmla="*/ 542 h 34"/>
                <a:gd name="T20" fmla="*/ 232 w 24"/>
                <a:gd name="T21" fmla="*/ 610 h 34"/>
                <a:gd name="T22" fmla="*/ 55 w 24"/>
                <a:gd name="T23" fmla="*/ 542 h 34"/>
                <a:gd name="T24" fmla="*/ 0 w 24"/>
                <a:gd name="T25" fmla="*/ 377 h 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"/>
                <a:gd name="T40" fmla="*/ 0 h 34"/>
                <a:gd name="T41" fmla="*/ 24 w 24"/>
                <a:gd name="T42" fmla="*/ 34 h 3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" h="34">
                  <a:moveTo>
                    <a:pt x="0" y="2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6"/>
                    <a:pt x="9" y="28"/>
                    <a:pt x="12" y="28"/>
                  </a:cubicBezTo>
                  <a:cubicBezTo>
                    <a:pt x="15" y="28"/>
                    <a:pt x="16" y="26"/>
                    <a:pt x="16" y="22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5"/>
                    <a:pt x="23" y="28"/>
                    <a:pt x="21" y="30"/>
                  </a:cubicBezTo>
                  <a:cubicBezTo>
                    <a:pt x="19" y="33"/>
                    <a:pt x="16" y="34"/>
                    <a:pt x="12" y="34"/>
                  </a:cubicBezTo>
                  <a:cubicBezTo>
                    <a:pt x="8" y="34"/>
                    <a:pt x="5" y="33"/>
                    <a:pt x="3" y="30"/>
                  </a:cubicBezTo>
                  <a:cubicBezTo>
                    <a:pt x="1" y="28"/>
                    <a:pt x="0" y="25"/>
                    <a:pt x="0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1831" name="Freeform 108"/>
            <p:cNvSpPr>
              <a:spLocks noChangeAspect="1"/>
            </p:cNvSpPr>
            <p:nvPr/>
          </p:nvSpPr>
          <p:spPr bwMode="auto">
            <a:xfrm>
              <a:off x="3933" y="1751"/>
              <a:ext cx="36" cy="53"/>
            </a:xfrm>
            <a:custGeom>
              <a:avLst/>
              <a:gdLst>
                <a:gd name="T0" fmla="*/ 12 w 36"/>
                <a:gd name="T1" fmla="*/ 53 h 53"/>
                <a:gd name="T2" fmla="*/ 12 w 36"/>
                <a:gd name="T3" fmla="*/ 9 h 53"/>
                <a:gd name="T4" fmla="*/ 0 w 36"/>
                <a:gd name="T5" fmla="*/ 9 h 53"/>
                <a:gd name="T6" fmla="*/ 0 w 36"/>
                <a:gd name="T7" fmla="*/ 0 h 53"/>
                <a:gd name="T8" fmla="*/ 36 w 36"/>
                <a:gd name="T9" fmla="*/ 0 h 53"/>
                <a:gd name="T10" fmla="*/ 36 w 36"/>
                <a:gd name="T11" fmla="*/ 9 h 53"/>
                <a:gd name="T12" fmla="*/ 25 w 36"/>
                <a:gd name="T13" fmla="*/ 9 h 53"/>
                <a:gd name="T14" fmla="*/ 25 w 36"/>
                <a:gd name="T15" fmla="*/ 53 h 53"/>
                <a:gd name="T16" fmla="*/ 12 w 36"/>
                <a:gd name="T17" fmla="*/ 53 h 53"/>
                <a:gd name="T18" fmla="*/ 12 w 36"/>
                <a:gd name="T19" fmla="*/ 53 h 5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6"/>
                <a:gd name="T31" fmla="*/ 0 h 53"/>
                <a:gd name="T32" fmla="*/ 36 w 36"/>
                <a:gd name="T33" fmla="*/ 53 h 5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6" h="53">
                  <a:moveTo>
                    <a:pt x="12" y="53"/>
                  </a:moveTo>
                  <a:lnTo>
                    <a:pt x="12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9"/>
                  </a:lnTo>
                  <a:lnTo>
                    <a:pt x="25" y="9"/>
                  </a:lnTo>
                  <a:lnTo>
                    <a:pt x="25" y="53"/>
                  </a:lnTo>
                  <a:lnTo>
                    <a:pt x="12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1832" name="Freeform 109"/>
            <p:cNvSpPr>
              <a:spLocks noChangeAspect="1"/>
            </p:cNvSpPr>
            <p:nvPr/>
          </p:nvSpPr>
          <p:spPr bwMode="auto">
            <a:xfrm>
              <a:off x="3976" y="1751"/>
              <a:ext cx="32" cy="53"/>
            </a:xfrm>
            <a:custGeom>
              <a:avLst/>
              <a:gdLst>
                <a:gd name="T0" fmla="*/ 0 w 32"/>
                <a:gd name="T1" fmla="*/ 53 h 53"/>
                <a:gd name="T2" fmla="*/ 0 w 32"/>
                <a:gd name="T3" fmla="*/ 0 h 53"/>
                <a:gd name="T4" fmla="*/ 32 w 32"/>
                <a:gd name="T5" fmla="*/ 0 h 53"/>
                <a:gd name="T6" fmla="*/ 32 w 32"/>
                <a:gd name="T7" fmla="*/ 9 h 53"/>
                <a:gd name="T8" fmla="*/ 13 w 32"/>
                <a:gd name="T9" fmla="*/ 9 h 53"/>
                <a:gd name="T10" fmla="*/ 13 w 32"/>
                <a:gd name="T11" fmla="*/ 21 h 53"/>
                <a:gd name="T12" fmla="*/ 31 w 32"/>
                <a:gd name="T13" fmla="*/ 21 h 53"/>
                <a:gd name="T14" fmla="*/ 31 w 32"/>
                <a:gd name="T15" fmla="*/ 31 h 53"/>
                <a:gd name="T16" fmla="*/ 13 w 32"/>
                <a:gd name="T17" fmla="*/ 31 h 53"/>
                <a:gd name="T18" fmla="*/ 13 w 32"/>
                <a:gd name="T19" fmla="*/ 44 h 53"/>
                <a:gd name="T20" fmla="*/ 32 w 32"/>
                <a:gd name="T21" fmla="*/ 44 h 53"/>
                <a:gd name="T22" fmla="*/ 32 w 32"/>
                <a:gd name="T23" fmla="*/ 53 h 53"/>
                <a:gd name="T24" fmla="*/ 0 w 32"/>
                <a:gd name="T25" fmla="*/ 53 h 53"/>
                <a:gd name="T26" fmla="*/ 0 w 32"/>
                <a:gd name="T27" fmla="*/ 53 h 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2"/>
                <a:gd name="T43" fmla="*/ 0 h 53"/>
                <a:gd name="T44" fmla="*/ 32 w 32"/>
                <a:gd name="T45" fmla="*/ 53 h 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2" h="53">
                  <a:moveTo>
                    <a:pt x="0" y="53"/>
                  </a:moveTo>
                  <a:lnTo>
                    <a:pt x="0" y="0"/>
                  </a:lnTo>
                  <a:lnTo>
                    <a:pt x="32" y="0"/>
                  </a:lnTo>
                  <a:lnTo>
                    <a:pt x="32" y="9"/>
                  </a:lnTo>
                  <a:lnTo>
                    <a:pt x="13" y="9"/>
                  </a:lnTo>
                  <a:lnTo>
                    <a:pt x="13" y="21"/>
                  </a:lnTo>
                  <a:lnTo>
                    <a:pt x="31" y="21"/>
                  </a:lnTo>
                  <a:lnTo>
                    <a:pt x="31" y="31"/>
                  </a:lnTo>
                  <a:lnTo>
                    <a:pt x="13" y="31"/>
                  </a:lnTo>
                  <a:lnTo>
                    <a:pt x="13" y="44"/>
                  </a:lnTo>
                  <a:lnTo>
                    <a:pt x="32" y="44"/>
                  </a:lnTo>
                  <a:lnTo>
                    <a:pt x="32" y="5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1833" name="Freeform 110"/>
            <p:cNvSpPr>
              <a:spLocks noChangeAspect="1" noEditPoints="1"/>
            </p:cNvSpPr>
            <p:nvPr/>
          </p:nvSpPr>
          <p:spPr bwMode="auto">
            <a:xfrm>
              <a:off x="4017" y="1751"/>
              <a:ext cx="39" cy="53"/>
            </a:xfrm>
            <a:custGeom>
              <a:avLst/>
              <a:gdLst>
                <a:gd name="T0" fmla="*/ 145 w 24"/>
                <a:gd name="T1" fmla="*/ 88 h 33"/>
                <a:gd name="T2" fmla="*/ 145 w 24"/>
                <a:gd name="T3" fmla="*/ 233 h 33"/>
                <a:gd name="T4" fmla="*/ 180 w 24"/>
                <a:gd name="T5" fmla="*/ 233 h 33"/>
                <a:gd name="T6" fmla="*/ 236 w 24"/>
                <a:gd name="T7" fmla="*/ 226 h 33"/>
                <a:gd name="T8" fmla="*/ 270 w 24"/>
                <a:gd name="T9" fmla="*/ 173 h 33"/>
                <a:gd name="T10" fmla="*/ 180 w 24"/>
                <a:gd name="T11" fmla="*/ 88 h 33"/>
                <a:gd name="T12" fmla="*/ 145 w 24"/>
                <a:gd name="T13" fmla="*/ 88 h 33"/>
                <a:gd name="T14" fmla="*/ 0 w 24"/>
                <a:gd name="T15" fmla="*/ 567 h 33"/>
                <a:gd name="T16" fmla="*/ 0 w 24"/>
                <a:gd name="T17" fmla="*/ 0 h 33"/>
                <a:gd name="T18" fmla="*/ 232 w 24"/>
                <a:gd name="T19" fmla="*/ 0 h 33"/>
                <a:gd name="T20" fmla="*/ 377 w 24"/>
                <a:gd name="T21" fmla="*/ 34 h 33"/>
                <a:gd name="T22" fmla="*/ 418 w 24"/>
                <a:gd name="T23" fmla="*/ 141 h 33"/>
                <a:gd name="T24" fmla="*/ 293 w 24"/>
                <a:gd name="T25" fmla="*/ 286 h 33"/>
                <a:gd name="T26" fmla="*/ 293 w 24"/>
                <a:gd name="T27" fmla="*/ 286 h 33"/>
                <a:gd name="T28" fmla="*/ 349 w 24"/>
                <a:gd name="T29" fmla="*/ 331 h 33"/>
                <a:gd name="T30" fmla="*/ 383 w 24"/>
                <a:gd name="T31" fmla="*/ 374 h 33"/>
                <a:gd name="T32" fmla="*/ 439 w 24"/>
                <a:gd name="T33" fmla="*/ 567 h 33"/>
                <a:gd name="T34" fmla="*/ 293 w 24"/>
                <a:gd name="T35" fmla="*/ 567 h 33"/>
                <a:gd name="T36" fmla="*/ 236 w 24"/>
                <a:gd name="T37" fmla="*/ 418 h 33"/>
                <a:gd name="T38" fmla="*/ 201 w 24"/>
                <a:gd name="T39" fmla="*/ 340 h 33"/>
                <a:gd name="T40" fmla="*/ 145 w 24"/>
                <a:gd name="T41" fmla="*/ 340 h 33"/>
                <a:gd name="T42" fmla="*/ 145 w 24"/>
                <a:gd name="T43" fmla="*/ 567 h 33"/>
                <a:gd name="T44" fmla="*/ 0 w 24"/>
                <a:gd name="T45" fmla="*/ 567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"/>
                <a:gd name="T70" fmla="*/ 0 h 33"/>
                <a:gd name="T71" fmla="*/ 24 w 24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" h="33">
                  <a:moveTo>
                    <a:pt x="8" y="5"/>
                  </a:moveTo>
                  <a:cubicBezTo>
                    <a:pt x="8" y="14"/>
                    <a:pt x="8" y="14"/>
                    <a:pt x="8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3" y="14"/>
                    <a:pt x="13" y="13"/>
                  </a:cubicBezTo>
                  <a:cubicBezTo>
                    <a:pt x="14" y="12"/>
                    <a:pt x="15" y="11"/>
                    <a:pt x="15" y="10"/>
                  </a:cubicBezTo>
                  <a:cubicBezTo>
                    <a:pt x="15" y="7"/>
                    <a:pt x="13" y="5"/>
                    <a:pt x="10" y="5"/>
                  </a:cubicBezTo>
                  <a:cubicBezTo>
                    <a:pt x="8" y="5"/>
                    <a:pt x="8" y="5"/>
                    <a:pt x="8" y="5"/>
                  </a:cubicBezTo>
                  <a:close/>
                  <a:moveTo>
                    <a:pt x="0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8" y="0"/>
                    <a:pt x="20" y="2"/>
                  </a:cubicBezTo>
                  <a:cubicBezTo>
                    <a:pt x="22" y="3"/>
                    <a:pt x="23" y="5"/>
                    <a:pt x="23" y="8"/>
                  </a:cubicBezTo>
                  <a:cubicBezTo>
                    <a:pt x="23" y="13"/>
                    <a:pt x="20" y="16"/>
                    <a:pt x="16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7" y="17"/>
                    <a:pt x="18" y="17"/>
                    <a:pt x="19" y="19"/>
                  </a:cubicBezTo>
                  <a:cubicBezTo>
                    <a:pt x="20" y="19"/>
                    <a:pt x="20" y="20"/>
                    <a:pt x="21" y="2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2"/>
                    <a:pt x="12" y="21"/>
                    <a:pt x="11" y="20"/>
                  </a:cubicBezTo>
                  <a:cubicBezTo>
                    <a:pt x="11" y="20"/>
                    <a:pt x="10" y="20"/>
                    <a:pt x="8" y="20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0" y="33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1834" name="Freeform 111"/>
            <p:cNvSpPr>
              <a:spLocks noChangeAspect="1"/>
            </p:cNvSpPr>
            <p:nvPr/>
          </p:nvSpPr>
          <p:spPr bwMode="auto">
            <a:xfrm>
              <a:off x="3884" y="1409"/>
              <a:ext cx="265" cy="98"/>
            </a:xfrm>
            <a:custGeom>
              <a:avLst/>
              <a:gdLst>
                <a:gd name="T0" fmla="*/ 573 w 162"/>
                <a:gd name="T1" fmla="*/ 1011 h 60"/>
                <a:gd name="T2" fmla="*/ 551 w 162"/>
                <a:gd name="T3" fmla="*/ 990 h 60"/>
                <a:gd name="T4" fmla="*/ 0 w 162"/>
                <a:gd name="T5" fmla="*/ 662 h 60"/>
                <a:gd name="T6" fmla="*/ 425 w 162"/>
                <a:gd name="T7" fmla="*/ 418 h 60"/>
                <a:gd name="T8" fmla="*/ 993 w 162"/>
                <a:gd name="T9" fmla="*/ 755 h 60"/>
                <a:gd name="T10" fmla="*/ 1418 w 162"/>
                <a:gd name="T11" fmla="*/ 720 h 60"/>
                <a:gd name="T12" fmla="*/ 2141 w 162"/>
                <a:gd name="T13" fmla="*/ 302 h 60"/>
                <a:gd name="T14" fmla="*/ 1348 w 162"/>
                <a:gd name="T15" fmla="*/ 302 h 60"/>
                <a:gd name="T16" fmla="*/ 1348 w 162"/>
                <a:gd name="T17" fmla="*/ 0 h 60"/>
                <a:gd name="T18" fmla="*/ 3098 w 162"/>
                <a:gd name="T19" fmla="*/ 0 h 60"/>
                <a:gd name="T20" fmla="*/ 3098 w 162"/>
                <a:gd name="T21" fmla="*/ 1011 h 60"/>
                <a:gd name="T22" fmla="*/ 2589 w 162"/>
                <a:gd name="T23" fmla="*/ 1011 h 60"/>
                <a:gd name="T24" fmla="*/ 2567 w 162"/>
                <a:gd name="T25" fmla="*/ 549 h 60"/>
                <a:gd name="T26" fmla="*/ 1860 w 162"/>
                <a:gd name="T27" fmla="*/ 969 h 60"/>
                <a:gd name="T28" fmla="*/ 1148 w 162"/>
                <a:gd name="T29" fmla="*/ 1137 h 60"/>
                <a:gd name="T30" fmla="*/ 573 w 162"/>
                <a:gd name="T31" fmla="*/ 1011 h 60"/>
                <a:gd name="T32" fmla="*/ 573 w 162"/>
                <a:gd name="T33" fmla="*/ 1011 h 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2"/>
                <a:gd name="T52" fmla="*/ 0 h 60"/>
                <a:gd name="T53" fmla="*/ 162 w 162"/>
                <a:gd name="T54" fmla="*/ 60 h 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2" h="60">
                  <a:moveTo>
                    <a:pt x="30" y="53"/>
                  </a:moveTo>
                  <a:cubicBezTo>
                    <a:pt x="30" y="53"/>
                    <a:pt x="29" y="52"/>
                    <a:pt x="29" y="52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58" y="43"/>
                    <a:pt x="66" y="42"/>
                    <a:pt x="74" y="38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53"/>
                    <a:pt x="162" y="53"/>
                    <a:pt x="162" y="53"/>
                  </a:cubicBezTo>
                  <a:cubicBezTo>
                    <a:pt x="135" y="53"/>
                    <a:pt x="135" y="53"/>
                    <a:pt x="135" y="53"/>
                  </a:cubicBezTo>
                  <a:cubicBezTo>
                    <a:pt x="134" y="29"/>
                    <a:pt x="134" y="29"/>
                    <a:pt x="134" y="2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83" y="59"/>
                    <a:pt x="69" y="60"/>
                    <a:pt x="60" y="60"/>
                  </a:cubicBezTo>
                  <a:cubicBezTo>
                    <a:pt x="44" y="60"/>
                    <a:pt x="33" y="54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1835" name="Freeform 112"/>
            <p:cNvSpPr>
              <a:spLocks noChangeAspect="1"/>
            </p:cNvSpPr>
            <p:nvPr/>
          </p:nvSpPr>
          <p:spPr bwMode="auto">
            <a:xfrm>
              <a:off x="3703" y="1406"/>
              <a:ext cx="171" cy="152"/>
            </a:xfrm>
            <a:custGeom>
              <a:avLst/>
              <a:gdLst>
                <a:gd name="T0" fmla="*/ 730 w 105"/>
                <a:gd name="T1" fmla="*/ 1528 h 93"/>
                <a:gd name="T2" fmla="*/ 1278 w 105"/>
                <a:gd name="T3" fmla="*/ 1200 h 93"/>
                <a:gd name="T4" fmla="*/ 1223 w 105"/>
                <a:gd name="T5" fmla="*/ 956 h 93"/>
                <a:gd name="T6" fmla="*/ 528 w 105"/>
                <a:gd name="T7" fmla="*/ 551 h 93"/>
                <a:gd name="T8" fmla="*/ 528 w 105"/>
                <a:gd name="T9" fmla="*/ 1012 h 93"/>
                <a:gd name="T10" fmla="*/ 0 w 105"/>
                <a:gd name="T11" fmla="*/ 1012 h 93"/>
                <a:gd name="T12" fmla="*/ 0 w 105"/>
                <a:gd name="T13" fmla="*/ 0 h 93"/>
                <a:gd name="T14" fmla="*/ 1717 w 105"/>
                <a:gd name="T15" fmla="*/ 0 h 93"/>
                <a:gd name="T16" fmla="*/ 1717 w 105"/>
                <a:gd name="T17" fmla="*/ 294 h 93"/>
                <a:gd name="T18" fmla="*/ 928 w 105"/>
                <a:gd name="T19" fmla="*/ 294 h 93"/>
                <a:gd name="T20" fmla="*/ 1637 w 105"/>
                <a:gd name="T21" fmla="*/ 700 h 93"/>
                <a:gd name="T22" fmla="*/ 1958 w 105"/>
                <a:gd name="T23" fmla="*/ 1106 h 93"/>
                <a:gd name="T24" fmla="*/ 1692 w 105"/>
                <a:gd name="T25" fmla="*/ 1450 h 93"/>
                <a:gd name="T26" fmla="*/ 1153 w 105"/>
                <a:gd name="T27" fmla="*/ 1768 h 93"/>
                <a:gd name="T28" fmla="*/ 730 w 105"/>
                <a:gd name="T29" fmla="*/ 1528 h 93"/>
                <a:gd name="T30" fmla="*/ 730 w 105"/>
                <a:gd name="T31" fmla="*/ 1528 h 9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3"/>
                <a:gd name="T50" fmla="*/ 105 w 105"/>
                <a:gd name="T51" fmla="*/ 93 h 9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3">
                  <a:moveTo>
                    <a:pt x="39" y="80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75" y="60"/>
                    <a:pt x="74" y="55"/>
                    <a:pt x="66" y="50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2" y="15"/>
                    <a:pt x="92" y="15"/>
                    <a:pt x="92" y="15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88" y="37"/>
                    <a:pt x="88" y="37"/>
                    <a:pt x="88" y="37"/>
                  </a:cubicBezTo>
                  <a:cubicBezTo>
                    <a:pt x="102" y="45"/>
                    <a:pt x="105" y="53"/>
                    <a:pt x="105" y="58"/>
                  </a:cubicBezTo>
                  <a:cubicBezTo>
                    <a:pt x="104" y="68"/>
                    <a:pt x="94" y="75"/>
                    <a:pt x="91" y="76"/>
                  </a:cubicBezTo>
                  <a:cubicBezTo>
                    <a:pt x="62" y="93"/>
                    <a:pt x="62" y="93"/>
                    <a:pt x="62" y="93"/>
                  </a:cubicBezTo>
                  <a:cubicBezTo>
                    <a:pt x="39" y="80"/>
                    <a:pt x="39" y="80"/>
                    <a:pt x="39" y="80"/>
                  </a:cubicBezTo>
                  <a:cubicBezTo>
                    <a:pt x="39" y="80"/>
                    <a:pt x="39" y="80"/>
                    <a:pt x="39" y="80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1836" name="Freeform 113"/>
            <p:cNvSpPr>
              <a:spLocks noChangeAspect="1"/>
            </p:cNvSpPr>
            <p:nvPr/>
          </p:nvSpPr>
          <p:spPr bwMode="auto">
            <a:xfrm>
              <a:off x="3698" y="1564"/>
              <a:ext cx="265" cy="98"/>
            </a:xfrm>
            <a:custGeom>
              <a:avLst/>
              <a:gdLst>
                <a:gd name="T0" fmla="*/ 2526 w 162"/>
                <a:gd name="T1" fmla="*/ 149 h 60"/>
                <a:gd name="T2" fmla="*/ 3098 w 162"/>
                <a:gd name="T3" fmla="*/ 475 h 60"/>
                <a:gd name="T4" fmla="*/ 2657 w 162"/>
                <a:gd name="T5" fmla="*/ 720 h 60"/>
                <a:gd name="T6" fmla="*/ 2084 w 162"/>
                <a:gd name="T7" fmla="*/ 397 h 60"/>
                <a:gd name="T8" fmla="*/ 1688 w 162"/>
                <a:gd name="T9" fmla="*/ 441 h 60"/>
                <a:gd name="T10" fmla="*/ 959 w 162"/>
                <a:gd name="T11" fmla="*/ 862 h 60"/>
                <a:gd name="T12" fmla="*/ 1755 w 162"/>
                <a:gd name="T13" fmla="*/ 862 h 60"/>
                <a:gd name="T14" fmla="*/ 1755 w 162"/>
                <a:gd name="T15" fmla="*/ 1137 h 60"/>
                <a:gd name="T16" fmla="*/ 0 w 162"/>
                <a:gd name="T17" fmla="*/ 1137 h 60"/>
                <a:gd name="T18" fmla="*/ 0 w 162"/>
                <a:gd name="T19" fmla="*/ 126 h 60"/>
                <a:gd name="T20" fmla="*/ 517 w 162"/>
                <a:gd name="T21" fmla="*/ 126 h 60"/>
                <a:gd name="T22" fmla="*/ 517 w 162"/>
                <a:gd name="T23" fmla="*/ 593 h 60"/>
                <a:gd name="T24" fmla="*/ 1238 w 162"/>
                <a:gd name="T25" fmla="*/ 185 h 60"/>
                <a:gd name="T26" fmla="*/ 1935 w 162"/>
                <a:gd name="T27" fmla="*/ 0 h 60"/>
                <a:gd name="T28" fmla="*/ 2526 w 162"/>
                <a:gd name="T29" fmla="*/ 149 h 60"/>
                <a:gd name="T30" fmla="*/ 2526 w 162"/>
                <a:gd name="T31" fmla="*/ 149 h 6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2"/>
                <a:gd name="T49" fmla="*/ 0 h 60"/>
                <a:gd name="T50" fmla="*/ 162 w 162"/>
                <a:gd name="T51" fmla="*/ 60 h 6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2" h="60">
                  <a:moveTo>
                    <a:pt x="132" y="8"/>
                  </a:moveTo>
                  <a:cubicBezTo>
                    <a:pt x="162" y="25"/>
                    <a:pt x="162" y="25"/>
                    <a:pt x="162" y="25"/>
                  </a:cubicBezTo>
                  <a:cubicBezTo>
                    <a:pt x="139" y="38"/>
                    <a:pt x="139" y="38"/>
                    <a:pt x="139" y="38"/>
                  </a:cubicBezTo>
                  <a:cubicBezTo>
                    <a:pt x="109" y="21"/>
                    <a:pt x="109" y="21"/>
                    <a:pt x="109" y="21"/>
                  </a:cubicBezTo>
                  <a:cubicBezTo>
                    <a:pt x="103" y="17"/>
                    <a:pt x="96" y="18"/>
                    <a:pt x="88" y="23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60"/>
                    <a:pt x="92" y="60"/>
                    <a:pt x="92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9" y="2"/>
                    <a:pt x="92" y="0"/>
                    <a:pt x="101" y="0"/>
                  </a:cubicBezTo>
                  <a:cubicBezTo>
                    <a:pt x="118" y="0"/>
                    <a:pt x="129" y="6"/>
                    <a:pt x="132" y="8"/>
                  </a:cubicBezTo>
                  <a:cubicBezTo>
                    <a:pt x="132" y="8"/>
                    <a:pt x="132" y="8"/>
                    <a:pt x="132" y="8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1837" name="Freeform 114"/>
            <p:cNvSpPr>
              <a:spLocks noChangeAspect="1"/>
            </p:cNvSpPr>
            <p:nvPr/>
          </p:nvSpPr>
          <p:spPr bwMode="auto">
            <a:xfrm>
              <a:off x="3972" y="1514"/>
              <a:ext cx="170" cy="153"/>
            </a:xfrm>
            <a:custGeom>
              <a:avLst/>
              <a:gdLst>
                <a:gd name="T0" fmla="*/ 1983 w 104"/>
                <a:gd name="T1" fmla="*/ 747 h 94"/>
                <a:gd name="T2" fmla="*/ 1983 w 104"/>
                <a:gd name="T3" fmla="*/ 1746 h 94"/>
                <a:gd name="T4" fmla="*/ 245 w 104"/>
                <a:gd name="T5" fmla="*/ 1746 h 94"/>
                <a:gd name="T6" fmla="*/ 235 w 104"/>
                <a:gd name="T7" fmla="*/ 1455 h 94"/>
                <a:gd name="T8" fmla="*/ 1027 w 104"/>
                <a:gd name="T9" fmla="*/ 1455 h 94"/>
                <a:gd name="T10" fmla="*/ 304 w 104"/>
                <a:gd name="T11" fmla="*/ 1038 h 94"/>
                <a:gd name="T12" fmla="*/ 0 w 104"/>
                <a:gd name="T13" fmla="*/ 651 h 94"/>
                <a:gd name="T14" fmla="*/ 245 w 104"/>
                <a:gd name="T15" fmla="*/ 324 h 94"/>
                <a:gd name="T16" fmla="*/ 812 w 104"/>
                <a:gd name="T17" fmla="*/ 0 h 94"/>
                <a:gd name="T18" fmla="*/ 1237 w 104"/>
                <a:gd name="T19" fmla="*/ 238 h 94"/>
                <a:gd name="T20" fmla="*/ 687 w 104"/>
                <a:gd name="T21" fmla="*/ 562 h 94"/>
                <a:gd name="T22" fmla="*/ 750 w 104"/>
                <a:gd name="T23" fmla="*/ 802 h 94"/>
                <a:gd name="T24" fmla="*/ 1473 w 104"/>
                <a:gd name="T25" fmla="*/ 1216 h 94"/>
                <a:gd name="T26" fmla="*/ 1473 w 104"/>
                <a:gd name="T27" fmla="*/ 747 h 94"/>
                <a:gd name="T28" fmla="*/ 1983 w 104"/>
                <a:gd name="T29" fmla="*/ 747 h 94"/>
                <a:gd name="T30" fmla="*/ 1983 w 104"/>
                <a:gd name="T31" fmla="*/ 747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"/>
                <a:gd name="T49" fmla="*/ 0 h 94"/>
                <a:gd name="T50" fmla="*/ 104 w 104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" h="94">
                  <a:moveTo>
                    <a:pt x="104" y="40"/>
                  </a:moveTo>
                  <a:cubicBezTo>
                    <a:pt x="104" y="94"/>
                    <a:pt x="104" y="94"/>
                    <a:pt x="104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2" y="78"/>
                    <a:pt x="12" y="78"/>
                    <a:pt x="12" y="78"/>
                  </a:cubicBezTo>
                  <a:cubicBezTo>
                    <a:pt x="54" y="78"/>
                    <a:pt x="54" y="78"/>
                    <a:pt x="54" y="78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3" y="48"/>
                    <a:pt x="0" y="40"/>
                    <a:pt x="0" y="35"/>
                  </a:cubicBezTo>
                  <a:cubicBezTo>
                    <a:pt x="0" y="25"/>
                    <a:pt x="11" y="18"/>
                    <a:pt x="13" y="1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0" y="34"/>
                    <a:pt x="31" y="38"/>
                    <a:pt x="39" y="43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104" y="40"/>
                    <a:pt x="104" y="40"/>
                    <a:pt x="104" y="40"/>
                  </a:cubicBezTo>
                  <a:cubicBezTo>
                    <a:pt x="104" y="40"/>
                    <a:pt x="104" y="40"/>
                    <a:pt x="104" y="40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1838" name="Freeform 115"/>
            <p:cNvSpPr>
              <a:spLocks noChangeAspect="1"/>
            </p:cNvSpPr>
            <p:nvPr/>
          </p:nvSpPr>
          <p:spPr bwMode="auto">
            <a:xfrm>
              <a:off x="3878" y="1402"/>
              <a:ext cx="264" cy="100"/>
            </a:xfrm>
            <a:custGeom>
              <a:avLst/>
              <a:gdLst>
                <a:gd name="T0" fmla="*/ 562 w 162"/>
                <a:gd name="T1" fmla="*/ 1033 h 61"/>
                <a:gd name="T2" fmla="*/ 562 w 162"/>
                <a:gd name="T3" fmla="*/ 1033 h 61"/>
                <a:gd name="T4" fmla="*/ 0 w 162"/>
                <a:gd name="T5" fmla="*/ 702 h 61"/>
                <a:gd name="T6" fmla="*/ 425 w 162"/>
                <a:gd name="T7" fmla="*/ 449 h 61"/>
                <a:gd name="T8" fmla="*/ 988 w 162"/>
                <a:gd name="T9" fmla="*/ 779 h 61"/>
                <a:gd name="T10" fmla="*/ 1388 w 162"/>
                <a:gd name="T11" fmla="*/ 736 h 61"/>
                <a:gd name="T12" fmla="*/ 2104 w 162"/>
                <a:gd name="T13" fmla="*/ 310 h 61"/>
                <a:gd name="T14" fmla="*/ 1312 w 162"/>
                <a:gd name="T15" fmla="*/ 310 h 61"/>
                <a:gd name="T16" fmla="*/ 1312 w 162"/>
                <a:gd name="T17" fmla="*/ 0 h 61"/>
                <a:gd name="T18" fmla="*/ 3033 w 162"/>
                <a:gd name="T19" fmla="*/ 0 h 61"/>
                <a:gd name="T20" fmla="*/ 3033 w 162"/>
                <a:gd name="T21" fmla="*/ 1054 h 61"/>
                <a:gd name="T22" fmla="*/ 2531 w 162"/>
                <a:gd name="T23" fmla="*/ 1054 h 61"/>
                <a:gd name="T24" fmla="*/ 2531 w 162"/>
                <a:gd name="T25" fmla="*/ 572 h 61"/>
                <a:gd name="T26" fmla="*/ 1814 w 162"/>
                <a:gd name="T27" fmla="*/ 995 h 61"/>
                <a:gd name="T28" fmla="*/ 1134 w 162"/>
                <a:gd name="T29" fmla="*/ 1185 h 61"/>
                <a:gd name="T30" fmla="*/ 562 w 162"/>
                <a:gd name="T31" fmla="*/ 1033 h 61"/>
                <a:gd name="T32" fmla="*/ 562 w 162"/>
                <a:gd name="T33" fmla="*/ 1033 h 6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2"/>
                <a:gd name="T52" fmla="*/ 0 h 61"/>
                <a:gd name="T53" fmla="*/ 162 w 162"/>
                <a:gd name="T54" fmla="*/ 61 h 6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2" h="61">
                  <a:moveTo>
                    <a:pt x="30" y="53"/>
                  </a:moveTo>
                  <a:cubicBezTo>
                    <a:pt x="30" y="53"/>
                    <a:pt x="30" y="53"/>
                    <a:pt x="30" y="53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53" y="40"/>
                    <a:pt x="53" y="40"/>
                    <a:pt x="53" y="40"/>
                  </a:cubicBezTo>
                  <a:cubicBezTo>
                    <a:pt x="59" y="43"/>
                    <a:pt x="66" y="43"/>
                    <a:pt x="74" y="38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54"/>
                    <a:pt x="162" y="54"/>
                    <a:pt x="162" y="54"/>
                  </a:cubicBezTo>
                  <a:cubicBezTo>
                    <a:pt x="135" y="54"/>
                    <a:pt x="135" y="54"/>
                    <a:pt x="135" y="54"/>
                  </a:cubicBezTo>
                  <a:cubicBezTo>
                    <a:pt x="135" y="29"/>
                    <a:pt x="135" y="29"/>
                    <a:pt x="135" y="2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83" y="59"/>
                    <a:pt x="70" y="61"/>
                    <a:pt x="61" y="61"/>
                  </a:cubicBezTo>
                  <a:cubicBezTo>
                    <a:pt x="44" y="60"/>
                    <a:pt x="33" y="55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1839" name="Freeform 116"/>
            <p:cNvSpPr>
              <a:spLocks noChangeAspect="1"/>
            </p:cNvSpPr>
            <p:nvPr/>
          </p:nvSpPr>
          <p:spPr bwMode="auto">
            <a:xfrm>
              <a:off x="3696" y="1399"/>
              <a:ext cx="172" cy="154"/>
            </a:xfrm>
            <a:custGeom>
              <a:avLst/>
              <a:gdLst>
                <a:gd name="T0" fmla="*/ 778 w 105"/>
                <a:gd name="T1" fmla="*/ 1569 h 94"/>
                <a:gd name="T2" fmla="*/ 1330 w 105"/>
                <a:gd name="T3" fmla="*/ 1219 h 94"/>
                <a:gd name="T4" fmla="*/ 1274 w 105"/>
                <a:gd name="T5" fmla="*/ 993 h 94"/>
                <a:gd name="T6" fmla="*/ 539 w 105"/>
                <a:gd name="T7" fmla="*/ 567 h 94"/>
                <a:gd name="T8" fmla="*/ 539 w 105"/>
                <a:gd name="T9" fmla="*/ 1027 h 94"/>
                <a:gd name="T10" fmla="*/ 21 w 105"/>
                <a:gd name="T11" fmla="*/ 1027 h 94"/>
                <a:gd name="T12" fmla="*/ 0 w 105"/>
                <a:gd name="T13" fmla="*/ 0 h 94"/>
                <a:gd name="T14" fmla="*/ 1779 w 105"/>
                <a:gd name="T15" fmla="*/ 0 h 94"/>
                <a:gd name="T16" fmla="*/ 1792 w 105"/>
                <a:gd name="T17" fmla="*/ 308 h 94"/>
                <a:gd name="T18" fmla="*/ 993 w 105"/>
                <a:gd name="T19" fmla="*/ 308 h 94"/>
                <a:gd name="T20" fmla="*/ 1723 w 105"/>
                <a:gd name="T21" fmla="*/ 736 h 94"/>
                <a:gd name="T22" fmla="*/ 2031 w 105"/>
                <a:gd name="T23" fmla="*/ 1144 h 94"/>
                <a:gd name="T24" fmla="*/ 1779 w 105"/>
                <a:gd name="T25" fmla="*/ 1481 h 94"/>
                <a:gd name="T26" fmla="*/ 1206 w 105"/>
                <a:gd name="T27" fmla="*/ 1817 h 94"/>
                <a:gd name="T28" fmla="*/ 778 w 105"/>
                <a:gd name="T29" fmla="*/ 1569 h 94"/>
                <a:gd name="T30" fmla="*/ 778 w 105"/>
                <a:gd name="T31" fmla="*/ 1569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4"/>
                <a:gd name="T50" fmla="*/ 105 w 105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4">
                  <a:moveTo>
                    <a:pt x="40" y="81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75" y="60"/>
                    <a:pt x="74" y="56"/>
                    <a:pt x="66" y="51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3" y="16"/>
                    <a:pt x="93" y="16"/>
                    <a:pt x="93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89" y="38"/>
                    <a:pt x="89" y="38"/>
                    <a:pt x="89" y="38"/>
                  </a:cubicBezTo>
                  <a:cubicBezTo>
                    <a:pt x="102" y="46"/>
                    <a:pt x="105" y="54"/>
                    <a:pt x="105" y="59"/>
                  </a:cubicBezTo>
                  <a:cubicBezTo>
                    <a:pt x="105" y="69"/>
                    <a:pt x="94" y="75"/>
                    <a:pt x="92" y="77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40" y="81"/>
                    <a:pt x="40" y="81"/>
                    <a:pt x="40" y="81"/>
                  </a:cubicBezTo>
                  <a:cubicBezTo>
                    <a:pt x="40" y="81"/>
                    <a:pt x="40" y="81"/>
                    <a:pt x="40" y="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1840" name="Freeform 117"/>
            <p:cNvSpPr>
              <a:spLocks noChangeAspect="1"/>
            </p:cNvSpPr>
            <p:nvPr/>
          </p:nvSpPr>
          <p:spPr bwMode="auto">
            <a:xfrm>
              <a:off x="3692" y="1558"/>
              <a:ext cx="264" cy="99"/>
            </a:xfrm>
            <a:custGeom>
              <a:avLst/>
              <a:gdLst>
                <a:gd name="T0" fmla="*/ 2467 w 162"/>
                <a:gd name="T1" fmla="*/ 144 h 61"/>
                <a:gd name="T2" fmla="*/ 3033 w 162"/>
                <a:gd name="T3" fmla="*/ 466 h 61"/>
                <a:gd name="T4" fmla="*/ 2624 w 162"/>
                <a:gd name="T5" fmla="*/ 701 h 61"/>
                <a:gd name="T6" fmla="*/ 2061 w 162"/>
                <a:gd name="T7" fmla="*/ 380 h 61"/>
                <a:gd name="T8" fmla="*/ 1644 w 162"/>
                <a:gd name="T9" fmla="*/ 414 h 61"/>
                <a:gd name="T10" fmla="*/ 929 w 162"/>
                <a:gd name="T11" fmla="*/ 821 h 61"/>
                <a:gd name="T12" fmla="*/ 1724 w 162"/>
                <a:gd name="T13" fmla="*/ 821 h 61"/>
                <a:gd name="T14" fmla="*/ 1724 w 162"/>
                <a:gd name="T15" fmla="*/ 1117 h 61"/>
                <a:gd name="T16" fmla="*/ 0 w 162"/>
                <a:gd name="T17" fmla="*/ 1117 h 61"/>
                <a:gd name="T18" fmla="*/ 0 w 162"/>
                <a:gd name="T19" fmla="*/ 123 h 61"/>
                <a:gd name="T20" fmla="*/ 507 w 162"/>
                <a:gd name="T21" fmla="*/ 123 h 61"/>
                <a:gd name="T22" fmla="*/ 528 w 162"/>
                <a:gd name="T23" fmla="*/ 583 h 61"/>
                <a:gd name="T24" fmla="*/ 1222 w 162"/>
                <a:gd name="T25" fmla="*/ 179 h 61"/>
                <a:gd name="T26" fmla="*/ 1897 w 162"/>
                <a:gd name="T27" fmla="*/ 0 h 61"/>
                <a:gd name="T28" fmla="*/ 2467 w 162"/>
                <a:gd name="T29" fmla="*/ 144 h 61"/>
                <a:gd name="T30" fmla="*/ 2467 w 162"/>
                <a:gd name="T31" fmla="*/ 144 h 6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2"/>
                <a:gd name="T49" fmla="*/ 0 h 61"/>
                <a:gd name="T50" fmla="*/ 162 w 162"/>
                <a:gd name="T51" fmla="*/ 61 h 6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2" h="61">
                  <a:moveTo>
                    <a:pt x="132" y="8"/>
                  </a:moveTo>
                  <a:cubicBezTo>
                    <a:pt x="162" y="25"/>
                    <a:pt x="162" y="25"/>
                    <a:pt x="162" y="25"/>
                  </a:cubicBezTo>
                  <a:cubicBezTo>
                    <a:pt x="140" y="38"/>
                    <a:pt x="140" y="38"/>
                    <a:pt x="140" y="38"/>
                  </a:cubicBezTo>
                  <a:cubicBezTo>
                    <a:pt x="110" y="21"/>
                    <a:pt x="110" y="21"/>
                    <a:pt x="110" y="21"/>
                  </a:cubicBezTo>
                  <a:cubicBezTo>
                    <a:pt x="104" y="18"/>
                    <a:pt x="96" y="18"/>
                    <a:pt x="88" y="23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61"/>
                    <a:pt x="92" y="61"/>
                    <a:pt x="92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9" y="2"/>
                    <a:pt x="93" y="0"/>
                    <a:pt x="101" y="0"/>
                  </a:cubicBezTo>
                  <a:cubicBezTo>
                    <a:pt x="118" y="1"/>
                    <a:pt x="130" y="7"/>
                    <a:pt x="132" y="8"/>
                  </a:cubicBezTo>
                  <a:cubicBezTo>
                    <a:pt x="132" y="8"/>
                    <a:pt x="132" y="8"/>
                    <a:pt x="132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1841" name="Freeform 118"/>
            <p:cNvSpPr>
              <a:spLocks noChangeAspect="1"/>
            </p:cNvSpPr>
            <p:nvPr/>
          </p:nvSpPr>
          <p:spPr bwMode="auto">
            <a:xfrm>
              <a:off x="3966" y="1507"/>
              <a:ext cx="171" cy="154"/>
            </a:xfrm>
            <a:custGeom>
              <a:avLst/>
              <a:gdLst>
                <a:gd name="T0" fmla="*/ 1958 w 105"/>
                <a:gd name="T1" fmla="*/ 791 h 94"/>
                <a:gd name="T2" fmla="*/ 1958 w 105"/>
                <a:gd name="T3" fmla="*/ 1817 h 94"/>
                <a:gd name="T4" fmla="*/ 239 w 105"/>
                <a:gd name="T5" fmla="*/ 1817 h 94"/>
                <a:gd name="T6" fmla="*/ 239 w 105"/>
                <a:gd name="T7" fmla="*/ 1514 h 94"/>
                <a:gd name="T8" fmla="*/ 1033 w 105"/>
                <a:gd name="T9" fmla="*/ 1514 h 94"/>
                <a:gd name="T10" fmla="*/ 324 w 105"/>
                <a:gd name="T11" fmla="*/ 1088 h 94"/>
                <a:gd name="T12" fmla="*/ 0 w 105"/>
                <a:gd name="T13" fmla="*/ 668 h 94"/>
                <a:gd name="T14" fmla="*/ 261 w 105"/>
                <a:gd name="T15" fmla="*/ 331 h 94"/>
                <a:gd name="T16" fmla="*/ 803 w 105"/>
                <a:gd name="T17" fmla="*/ 0 h 94"/>
                <a:gd name="T18" fmla="*/ 1223 w 105"/>
                <a:gd name="T19" fmla="*/ 247 h 94"/>
                <a:gd name="T20" fmla="*/ 674 w 105"/>
                <a:gd name="T21" fmla="*/ 606 h 94"/>
                <a:gd name="T22" fmla="*/ 730 w 105"/>
                <a:gd name="T23" fmla="*/ 827 h 94"/>
                <a:gd name="T24" fmla="*/ 1435 w 105"/>
                <a:gd name="T25" fmla="*/ 1253 h 94"/>
                <a:gd name="T26" fmla="*/ 1435 w 105"/>
                <a:gd name="T27" fmla="*/ 791 h 94"/>
                <a:gd name="T28" fmla="*/ 1958 w 105"/>
                <a:gd name="T29" fmla="*/ 791 h 94"/>
                <a:gd name="T30" fmla="*/ 1958 w 105"/>
                <a:gd name="T31" fmla="*/ 791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4"/>
                <a:gd name="T50" fmla="*/ 105 w 105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4">
                  <a:moveTo>
                    <a:pt x="105" y="41"/>
                  </a:moveTo>
                  <a:cubicBezTo>
                    <a:pt x="105" y="94"/>
                    <a:pt x="105" y="94"/>
                    <a:pt x="105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55" y="78"/>
                    <a:pt x="55" y="78"/>
                    <a:pt x="55" y="78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3" y="48"/>
                    <a:pt x="0" y="40"/>
                    <a:pt x="0" y="35"/>
                  </a:cubicBezTo>
                  <a:cubicBezTo>
                    <a:pt x="1" y="25"/>
                    <a:pt x="11" y="19"/>
                    <a:pt x="14" y="1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6" y="13"/>
                    <a:pt x="66" y="13"/>
                    <a:pt x="66" y="13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0" y="34"/>
                    <a:pt x="31" y="38"/>
                    <a:pt x="39" y="43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41"/>
                    <a:pt x="77" y="41"/>
                    <a:pt x="77" y="41"/>
                  </a:cubicBezTo>
                  <a:cubicBezTo>
                    <a:pt x="105" y="41"/>
                    <a:pt x="105" y="41"/>
                    <a:pt x="105" y="41"/>
                  </a:cubicBezTo>
                  <a:cubicBezTo>
                    <a:pt x="105" y="41"/>
                    <a:pt x="105" y="41"/>
                    <a:pt x="105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  <p:grpSp>
        <p:nvGrpSpPr>
          <p:cNvPr id="31756" name="Group 119"/>
          <p:cNvGrpSpPr>
            <a:grpSpLocks noChangeAspect="1"/>
          </p:cNvGrpSpPr>
          <p:nvPr/>
        </p:nvGrpSpPr>
        <p:grpSpPr bwMode="auto">
          <a:xfrm>
            <a:off x="5148263" y="1220788"/>
            <a:ext cx="792162" cy="552450"/>
            <a:chOff x="3541" y="1317"/>
            <a:chExt cx="747" cy="546"/>
          </a:xfrm>
        </p:grpSpPr>
        <p:sp>
          <p:nvSpPr>
            <p:cNvPr id="31808" name="AutoShape 120"/>
            <p:cNvSpPr>
              <a:spLocks noChangeAspect="1" noChangeArrowheads="1" noTextEdit="1"/>
            </p:cNvSpPr>
            <p:nvPr/>
          </p:nvSpPr>
          <p:spPr bwMode="auto">
            <a:xfrm>
              <a:off x="3574" y="1337"/>
              <a:ext cx="681" cy="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809" name="Freeform 121"/>
            <p:cNvSpPr>
              <a:spLocks noChangeAspect="1"/>
            </p:cNvSpPr>
            <p:nvPr/>
          </p:nvSpPr>
          <p:spPr bwMode="auto">
            <a:xfrm>
              <a:off x="3574" y="1525"/>
              <a:ext cx="679" cy="338"/>
            </a:xfrm>
            <a:custGeom>
              <a:avLst/>
              <a:gdLst>
                <a:gd name="T0" fmla="*/ 6726 w 416"/>
                <a:gd name="T1" fmla="*/ 1594 h 207"/>
                <a:gd name="T2" fmla="*/ 1170 w 416"/>
                <a:gd name="T3" fmla="*/ 1594 h 207"/>
                <a:gd name="T4" fmla="*/ 21 w 416"/>
                <a:gd name="T5" fmla="*/ 21 h 207"/>
                <a:gd name="T6" fmla="*/ 0 w 416"/>
                <a:gd name="T7" fmla="*/ 21 h 207"/>
                <a:gd name="T8" fmla="*/ 0 w 416"/>
                <a:gd name="T9" fmla="*/ 1520 h 207"/>
                <a:gd name="T10" fmla="*/ 21 w 416"/>
                <a:gd name="T11" fmla="*/ 1520 h 207"/>
                <a:gd name="T12" fmla="*/ 1170 w 416"/>
                <a:gd name="T13" fmla="*/ 3029 h 207"/>
                <a:gd name="T14" fmla="*/ 6726 w 416"/>
                <a:gd name="T15" fmla="*/ 3029 h 207"/>
                <a:gd name="T16" fmla="*/ 7862 w 416"/>
                <a:gd name="T17" fmla="*/ 1520 h 207"/>
                <a:gd name="T18" fmla="*/ 7862 w 416"/>
                <a:gd name="T19" fmla="*/ 1520 h 207"/>
                <a:gd name="T20" fmla="*/ 7862 w 416"/>
                <a:gd name="T21" fmla="*/ 0 h 207"/>
                <a:gd name="T22" fmla="*/ 6726 w 416"/>
                <a:gd name="T23" fmla="*/ 1594 h 20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16"/>
                <a:gd name="T37" fmla="*/ 0 h 207"/>
                <a:gd name="T38" fmla="*/ 416 w 416"/>
                <a:gd name="T39" fmla="*/ 207 h 20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16" h="207">
                  <a:moveTo>
                    <a:pt x="356" y="84"/>
                  </a:moveTo>
                  <a:cubicBezTo>
                    <a:pt x="275" y="131"/>
                    <a:pt x="143" y="131"/>
                    <a:pt x="62" y="84"/>
                  </a:cubicBezTo>
                  <a:cubicBezTo>
                    <a:pt x="18" y="59"/>
                    <a:pt x="1" y="33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3" y="109"/>
                    <a:pt x="23" y="138"/>
                    <a:pt x="62" y="160"/>
                  </a:cubicBezTo>
                  <a:cubicBezTo>
                    <a:pt x="143" y="207"/>
                    <a:pt x="275" y="207"/>
                    <a:pt x="356" y="160"/>
                  </a:cubicBezTo>
                  <a:cubicBezTo>
                    <a:pt x="394" y="138"/>
                    <a:pt x="414" y="109"/>
                    <a:pt x="416" y="80"/>
                  </a:cubicBezTo>
                  <a:cubicBezTo>
                    <a:pt x="416" y="80"/>
                    <a:pt x="416" y="80"/>
                    <a:pt x="416" y="80"/>
                  </a:cubicBezTo>
                  <a:cubicBezTo>
                    <a:pt x="416" y="0"/>
                    <a:pt x="416" y="0"/>
                    <a:pt x="416" y="0"/>
                  </a:cubicBezTo>
                  <a:cubicBezTo>
                    <a:pt x="416" y="31"/>
                    <a:pt x="396" y="61"/>
                    <a:pt x="356" y="84"/>
                  </a:cubicBezTo>
                  <a:close/>
                </a:path>
              </a:pathLst>
            </a:custGeom>
            <a:solidFill>
              <a:srgbClr val="113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1810" name="Freeform 122"/>
            <p:cNvSpPr>
              <a:spLocks noChangeAspect="1"/>
            </p:cNvSpPr>
            <p:nvPr/>
          </p:nvSpPr>
          <p:spPr bwMode="auto">
            <a:xfrm>
              <a:off x="3541" y="1317"/>
              <a:ext cx="747" cy="432"/>
            </a:xfrm>
            <a:custGeom>
              <a:avLst/>
              <a:gdLst>
                <a:gd name="T0" fmla="*/ 7153 w 457"/>
                <a:gd name="T1" fmla="*/ 902 h 264"/>
                <a:gd name="T2" fmla="*/ 7176 w 457"/>
                <a:gd name="T3" fmla="*/ 4166 h 264"/>
                <a:gd name="T4" fmla="*/ 1563 w 457"/>
                <a:gd name="T5" fmla="*/ 4166 h 264"/>
                <a:gd name="T6" fmla="*/ 1541 w 457"/>
                <a:gd name="T7" fmla="*/ 902 h 264"/>
                <a:gd name="T8" fmla="*/ 7153 w 457"/>
                <a:gd name="T9" fmla="*/ 902 h 2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7"/>
                <a:gd name="T16" fmla="*/ 0 h 264"/>
                <a:gd name="T17" fmla="*/ 457 w 457"/>
                <a:gd name="T18" fmla="*/ 264 h 2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7" h="264">
                  <a:moveTo>
                    <a:pt x="375" y="47"/>
                  </a:moveTo>
                  <a:cubicBezTo>
                    <a:pt x="456" y="94"/>
                    <a:pt x="457" y="170"/>
                    <a:pt x="376" y="217"/>
                  </a:cubicBezTo>
                  <a:cubicBezTo>
                    <a:pt x="295" y="264"/>
                    <a:pt x="163" y="264"/>
                    <a:pt x="82" y="217"/>
                  </a:cubicBezTo>
                  <a:cubicBezTo>
                    <a:pt x="0" y="170"/>
                    <a:pt x="0" y="94"/>
                    <a:pt x="81" y="47"/>
                  </a:cubicBezTo>
                  <a:cubicBezTo>
                    <a:pt x="162" y="0"/>
                    <a:pt x="293" y="0"/>
                    <a:pt x="375" y="47"/>
                  </a:cubicBezTo>
                </a:path>
              </a:pathLst>
            </a:custGeom>
            <a:solidFill>
              <a:srgbClr val="4A6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1811" name="Freeform 123"/>
            <p:cNvSpPr>
              <a:spLocks noChangeAspect="1" noEditPoints="1"/>
            </p:cNvSpPr>
            <p:nvPr/>
          </p:nvSpPr>
          <p:spPr bwMode="auto">
            <a:xfrm>
              <a:off x="3788" y="1751"/>
              <a:ext cx="39" cy="53"/>
            </a:xfrm>
            <a:custGeom>
              <a:avLst/>
              <a:gdLst>
                <a:gd name="T0" fmla="*/ 124 w 24"/>
                <a:gd name="T1" fmla="*/ 88 h 33"/>
                <a:gd name="T2" fmla="*/ 124 w 24"/>
                <a:gd name="T3" fmla="*/ 233 h 33"/>
                <a:gd name="T4" fmla="*/ 180 w 24"/>
                <a:gd name="T5" fmla="*/ 233 h 33"/>
                <a:gd name="T6" fmla="*/ 236 w 24"/>
                <a:gd name="T7" fmla="*/ 226 h 33"/>
                <a:gd name="T8" fmla="*/ 257 w 24"/>
                <a:gd name="T9" fmla="*/ 173 h 33"/>
                <a:gd name="T10" fmla="*/ 180 w 24"/>
                <a:gd name="T11" fmla="*/ 88 h 33"/>
                <a:gd name="T12" fmla="*/ 124 w 24"/>
                <a:gd name="T13" fmla="*/ 88 h 33"/>
                <a:gd name="T14" fmla="*/ 0 w 24"/>
                <a:gd name="T15" fmla="*/ 567 h 33"/>
                <a:gd name="T16" fmla="*/ 0 w 24"/>
                <a:gd name="T17" fmla="*/ 0 h 33"/>
                <a:gd name="T18" fmla="*/ 232 w 24"/>
                <a:gd name="T19" fmla="*/ 0 h 33"/>
                <a:gd name="T20" fmla="*/ 349 w 24"/>
                <a:gd name="T21" fmla="*/ 34 h 33"/>
                <a:gd name="T22" fmla="*/ 413 w 24"/>
                <a:gd name="T23" fmla="*/ 141 h 33"/>
                <a:gd name="T24" fmla="*/ 270 w 24"/>
                <a:gd name="T25" fmla="*/ 286 h 33"/>
                <a:gd name="T26" fmla="*/ 270 w 24"/>
                <a:gd name="T27" fmla="*/ 286 h 33"/>
                <a:gd name="T28" fmla="*/ 349 w 24"/>
                <a:gd name="T29" fmla="*/ 331 h 33"/>
                <a:gd name="T30" fmla="*/ 377 w 24"/>
                <a:gd name="T31" fmla="*/ 374 h 33"/>
                <a:gd name="T32" fmla="*/ 439 w 24"/>
                <a:gd name="T33" fmla="*/ 567 h 33"/>
                <a:gd name="T34" fmla="*/ 270 w 24"/>
                <a:gd name="T35" fmla="*/ 567 h 33"/>
                <a:gd name="T36" fmla="*/ 236 w 24"/>
                <a:gd name="T37" fmla="*/ 418 h 33"/>
                <a:gd name="T38" fmla="*/ 201 w 24"/>
                <a:gd name="T39" fmla="*/ 340 h 33"/>
                <a:gd name="T40" fmla="*/ 124 w 24"/>
                <a:gd name="T41" fmla="*/ 340 h 33"/>
                <a:gd name="T42" fmla="*/ 124 w 24"/>
                <a:gd name="T43" fmla="*/ 567 h 33"/>
                <a:gd name="T44" fmla="*/ 0 w 24"/>
                <a:gd name="T45" fmla="*/ 567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"/>
                <a:gd name="T70" fmla="*/ 0 h 33"/>
                <a:gd name="T71" fmla="*/ 24 w 24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" h="33">
                  <a:moveTo>
                    <a:pt x="7" y="5"/>
                  </a:moveTo>
                  <a:cubicBezTo>
                    <a:pt x="7" y="14"/>
                    <a:pt x="7" y="14"/>
                    <a:pt x="7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2" y="14"/>
                    <a:pt x="13" y="13"/>
                  </a:cubicBezTo>
                  <a:cubicBezTo>
                    <a:pt x="14" y="12"/>
                    <a:pt x="14" y="11"/>
                    <a:pt x="14" y="10"/>
                  </a:cubicBezTo>
                  <a:cubicBezTo>
                    <a:pt x="14" y="7"/>
                    <a:pt x="13" y="5"/>
                    <a:pt x="10" y="5"/>
                  </a:cubicBezTo>
                  <a:cubicBezTo>
                    <a:pt x="7" y="5"/>
                    <a:pt x="7" y="5"/>
                    <a:pt x="7" y="5"/>
                  </a:cubicBezTo>
                  <a:close/>
                  <a:moveTo>
                    <a:pt x="0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7" y="0"/>
                    <a:pt x="19" y="2"/>
                  </a:cubicBezTo>
                  <a:cubicBezTo>
                    <a:pt x="21" y="3"/>
                    <a:pt x="22" y="5"/>
                    <a:pt x="22" y="8"/>
                  </a:cubicBezTo>
                  <a:cubicBezTo>
                    <a:pt x="22" y="13"/>
                    <a:pt x="20" y="16"/>
                    <a:pt x="15" y="17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7" y="17"/>
                    <a:pt x="18" y="17"/>
                    <a:pt x="19" y="19"/>
                  </a:cubicBezTo>
                  <a:cubicBezTo>
                    <a:pt x="19" y="19"/>
                    <a:pt x="20" y="20"/>
                    <a:pt x="20" y="2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2" y="22"/>
                    <a:pt x="11" y="21"/>
                    <a:pt x="11" y="20"/>
                  </a:cubicBezTo>
                  <a:cubicBezTo>
                    <a:pt x="10" y="20"/>
                    <a:pt x="9" y="20"/>
                    <a:pt x="7" y="20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0" y="33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1812" name="Freeform 124"/>
            <p:cNvSpPr>
              <a:spLocks noChangeAspect="1" noEditPoints="1"/>
            </p:cNvSpPr>
            <p:nvPr/>
          </p:nvSpPr>
          <p:spPr bwMode="auto">
            <a:xfrm>
              <a:off x="3832" y="1749"/>
              <a:ext cx="47" cy="57"/>
            </a:xfrm>
            <a:custGeom>
              <a:avLst/>
              <a:gdLst>
                <a:gd name="T0" fmla="*/ 144 w 29"/>
                <a:gd name="T1" fmla="*/ 324 h 35"/>
                <a:gd name="T2" fmla="*/ 254 w 29"/>
                <a:gd name="T3" fmla="*/ 541 h 35"/>
                <a:gd name="T4" fmla="*/ 357 w 29"/>
                <a:gd name="T5" fmla="*/ 324 h 35"/>
                <a:gd name="T6" fmla="*/ 254 w 29"/>
                <a:gd name="T7" fmla="*/ 111 h 35"/>
                <a:gd name="T8" fmla="*/ 144 w 29"/>
                <a:gd name="T9" fmla="*/ 324 h 35"/>
                <a:gd name="T10" fmla="*/ 0 w 29"/>
                <a:gd name="T11" fmla="*/ 324 h 35"/>
                <a:gd name="T12" fmla="*/ 55 w 29"/>
                <a:gd name="T13" fmla="*/ 90 h 35"/>
                <a:gd name="T14" fmla="*/ 254 w 29"/>
                <a:gd name="T15" fmla="*/ 0 h 35"/>
                <a:gd name="T16" fmla="*/ 454 w 29"/>
                <a:gd name="T17" fmla="*/ 90 h 35"/>
                <a:gd name="T18" fmla="*/ 523 w 29"/>
                <a:gd name="T19" fmla="*/ 324 h 35"/>
                <a:gd name="T20" fmla="*/ 454 w 29"/>
                <a:gd name="T21" fmla="*/ 562 h 35"/>
                <a:gd name="T22" fmla="*/ 254 w 29"/>
                <a:gd name="T23" fmla="*/ 653 h 35"/>
                <a:gd name="T24" fmla="*/ 55 w 29"/>
                <a:gd name="T25" fmla="*/ 541 h 35"/>
                <a:gd name="T26" fmla="*/ 0 w 29"/>
                <a:gd name="T27" fmla="*/ 324 h 3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9"/>
                <a:gd name="T43" fmla="*/ 0 h 35"/>
                <a:gd name="T44" fmla="*/ 29 w 29"/>
                <a:gd name="T45" fmla="*/ 35 h 3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9" h="35">
                  <a:moveTo>
                    <a:pt x="8" y="17"/>
                  </a:moveTo>
                  <a:cubicBezTo>
                    <a:pt x="8" y="25"/>
                    <a:pt x="10" y="29"/>
                    <a:pt x="14" y="29"/>
                  </a:cubicBezTo>
                  <a:cubicBezTo>
                    <a:pt x="18" y="29"/>
                    <a:pt x="20" y="25"/>
                    <a:pt x="20" y="17"/>
                  </a:cubicBezTo>
                  <a:cubicBezTo>
                    <a:pt x="20" y="10"/>
                    <a:pt x="18" y="6"/>
                    <a:pt x="14" y="6"/>
                  </a:cubicBezTo>
                  <a:cubicBezTo>
                    <a:pt x="10" y="6"/>
                    <a:pt x="8" y="10"/>
                    <a:pt x="8" y="17"/>
                  </a:cubicBezTo>
                  <a:close/>
                  <a:moveTo>
                    <a:pt x="0" y="17"/>
                  </a:moveTo>
                  <a:cubicBezTo>
                    <a:pt x="0" y="12"/>
                    <a:pt x="1" y="8"/>
                    <a:pt x="3" y="5"/>
                  </a:cubicBezTo>
                  <a:cubicBezTo>
                    <a:pt x="6" y="2"/>
                    <a:pt x="10" y="0"/>
                    <a:pt x="14" y="0"/>
                  </a:cubicBezTo>
                  <a:cubicBezTo>
                    <a:pt x="19" y="0"/>
                    <a:pt x="23" y="2"/>
                    <a:pt x="25" y="5"/>
                  </a:cubicBezTo>
                  <a:cubicBezTo>
                    <a:pt x="27" y="8"/>
                    <a:pt x="29" y="12"/>
                    <a:pt x="29" y="17"/>
                  </a:cubicBezTo>
                  <a:cubicBezTo>
                    <a:pt x="29" y="22"/>
                    <a:pt x="27" y="26"/>
                    <a:pt x="25" y="30"/>
                  </a:cubicBezTo>
                  <a:cubicBezTo>
                    <a:pt x="23" y="33"/>
                    <a:pt x="19" y="35"/>
                    <a:pt x="14" y="35"/>
                  </a:cubicBezTo>
                  <a:cubicBezTo>
                    <a:pt x="10" y="35"/>
                    <a:pt x="6" y="33"/>
                    <a:pt x="3" y="29"/>
                  </a:cubicBezTo>
                  <a:cubicBezTo>
                    <a:pt x="1" y="26"/>
                    <a:pt x="0" y="22"/>
                    <a:pt x="0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1813" name="Freeform 125"/>
            <p:cNvSpPr>
              <a:spLocks noChangeAspect="1"/>
            </p:cNvSpPr>
            <p:nvPr/>
          </p:nvSpPr>
          <p:spPr bwMode="auto">
            <a:xfrm>
              <a:off x="3888" y="1751"/>
              <a:ext cx="39" cy="55"/>
            </a:xfrm>
            <a:custGeom>
              <a:avLst/>
              <a:gdLst>
                <a:gd name="T0" fmla="*/ 0 w 24"/>
                <a:gd name="T1" fmla="*/ 377 h 34"/>
                <a:gd name="T2" fmla="*/ 0 w 24"/>
                <a:gd name="T3" fmla="*/ 0 h 34"/>
                <a:gd name="T4" fmla="*/ 124 w 24"/>
                <a:gd name="T5" fmla="*/ 0 h 34"/>
                <a:gd name="T6" fmla="*/ 124 w 24"/>
                <a:gd name="T7" fmla="*/ 398 h 34"/>
                <a:gd name="T8" fmla="*/ 232 w 24"/>
                <a:gd name="T9" fmla="*/ 500 h 34"/>
                <a:gd name="T10" fmla="*/ 293 w 24"/>
                <a:gd name="T11" fmla="*/ 398 h 34"/>
                <a:gd name="T12" fmla="*/ 293 w 24"/>
                <a:gd name="T13" fmla="*/ 0 h 34"/>
                <a:gd name="T14" fmla="*/ 439 w 24"/>
                <a:gd name="T15" fmla="*/ 0 h 34"/>
                <a:gd name="T16" fmla="*/ 439 w 24"/>
                <a:gd name="T17" fmla="*/ 377 h 34"/>
                <a:gd name="T18" fmla="*/ 383 w 24"/>
                <a:gd name="T19" fmla="*/ 542 h 34"/>
                <a:gd name="T20" fmla="*/ 232 w 24"/>
                <a:gd name="T21" fmla="*/ 610 h 34"/>
                <a:gd name="T22" fmla="*/ 55 w 24"/>
                <a:gd name="T23" fmla="*/ 542 h 34"/>
                <a:gd name="T24" fmla="*/ 0 w 24"/>
                <a:gd name="T25" fmla="*/ 377 h 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"/>
                <a:gd name="T40" fmla="*/ 0 h 34"/>
                <a:gd name="T41" fmla="*/ 24 w 24"/>
                <a:gd name="T42" fmla="*/ 34 h 3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" h="34">
                  <a:moveTo>
                    <a:pt x="0" y="2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6"/>
                    <a:pt x="9" y="28"/>
                    <a:pt x="12" y="28"/>
                  </a:cubicBezTo>
                  <a:cubicBezTo>
                    <a:pt x="15" y="28"/>
                    <a:pt x="16" y="26"/>
                    <a:pt x="16" y="22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5"/>
                    <a:pt x="23" y="28"/>
                    <a:pt x="21" y="30"/>
                  </a:cubicBezTo>
                  <a:cubicBezTo>
                    <a:pt x="19" y="33"/>
                    <a:pt x="16" y="34"/>
                    <a:pt x="12" y="34"/>
                  </a:cubicBezTo>
                  <a:cubicBezTo>
                    <a:pt x="8" y="34"/>
                    <a:pt x="5" y="33"/>
                    <a:pt x="3" y="30"/>
                  </a:cubicBezTo>
                  <a:cubicBezTo>
                    <a:pt x="1" y="28"/>
                    <a:pt x="0" y="25"/>
                    <a:pt x="0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1814" name="Freeform 126"/>
            <p:cNvSpPr>
              <a:spLocks noChangeAspect="1"/>
            </p:cNvSpPr>
            <p:nvPr/>
          </p:nvSpPr>
          <p:spPr bwMode="auto">
            <a:xfrm>
              <a:off x="3933" y="1751"/>
              <a:ext cx="36" cy="53"/>
            </a:xfrm>
            <a:custGeom>
              <a:avLst/>
              <a:gdLst>
                <a:gd name="T0" fmla="*/ 12 w 36"/>
                <a:gd name="T1" fmla="*/ 53 h 53"/>
                <a:gd name="T2" fmla="*/ 12 w 36"/>
                <a:gd name="T3" fmla="*/ 9 h 53"/>
                <a:gd name="T4" fmla="*/ 0 w 36"/>
                <a:gd name="T5" fmla="*/ 9 h 53"/>
                <a:gd name="T6" fmla="*/ 0 w 36"/>
                <a:gd name="T7" fmla="*/ 0 h 53"/>
                <a:gd name="T8" fmla="*/ 36 w 36"/>
                <a:gd name="T9" fmla="*/ 0 h 53"/>
                <a:gd name="T10" fmla="*/ 36 w 36"/>
                <a:gd name="T11" fmla="*/ 9 h 53"/>
                <a:gd name="T12" fmla="*/ 25 w 36"/>
                <a:gd name="T13" fmla="*/ 9 h 53"/>
                <a:gd name="T14" fmla="*/ 25 w 36"/>
                <a:gd name="T15" fmla="*/ 53 h 53"/>
                <a:gd name="T16" fmla="*/ 12 w 36"/>
                <a:gd name="T17" fmla="*/ 53 h 53"/>
                <a:gd name="T18" fmla="*/ 12 w 36"/>
                <a:gd name="T19" fmla="*/ 53 h 5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6"/>
                <a:gd name="T31" fmla="*/ 0 h 53"/>
                <a:gd name="T32" fmla="*/ 36 w 36"/>
                <a:gd name="T33" fmla="*/ 53 h 5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6" h="53">
                  <a:moveTo>
                    <a:pt x="12" y="53"/>
                  </a:moveTo>
                  <a:lnTo>
                    <a:pt x="12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9"/>
                  </a:lnTo>
                  <a:lnTo>
                    <a:pt x="25" y="9"/>
                  </a:lnTo>
                  <a:lnTo>
                    <a:pt x="25" y="53"/>
                  </a:lnTo>
                  <a:lnTo>
                    <a:pt x="12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1815" name="Freeform 127"/>
            <p:cNvSpPr>
              <a:spLocks noChangeAspect="1"/>
            </p:cNvSpPr>
            <p:nvPr/>
          </p:nvSpPr>
          <p:spPr bwMode="auto">
            <a:xfrm>
              <a:off x="3976" y="1751"/>
              <a:ext cx="32" cy="53"/>
            </a:xfrm>
            <a:custGeom>
              <a:avLst/>
              <a:gdLst>
                <a:gd name="T0" fmla="*/ 0 w 32"/>
                <a:gd name="T1" fmla="*/ 53 h 53"/>
                <a:gd name="T2" fmla="*/ 0 w 32"/>
                <a:gd name="T3" fmla="*/ 0 h 53"/>
                <a:gd name="T4" fmla="*/ 32 w 32"/>
                <a:gd name="T5" fmla="*/ 0 h 53"/>
                <a:gd name="T6" fmla="*/ 32 w 32"/>
                <a:gd name="T7" fmla="*/ 9 h 53"/>
                <a:gd name="T8" fmla="*/ 13 w 32"/>
                <a:gd name="T9" fmla="*/ 9 h 53"/>
                <a:gd name="T10" fmla="*/ 13 w 32"/>
                <a:gd name="T11" fmla="*/ 21 h 53"/>
                <a:gd name="T12" fmla="*/ 31 w 32"/>
                <a:gd name="T13" fmla="*/ 21 h 53"/>
                <a:gd name="T14" fmla="*/ 31 w 32"/>
                <a:gd name="T15" fmla="*/ 31 h 53"/>
                <a:gd name="T16" fmla="*/ 13 w 32"/>
                <a:gd name="T17" fmla="*/ 31 h 53"/>
                <a:gd name="T18" fmla="*/ 13 w 32"/>
                <a:gd name="T19" fmla="*/ 44 h 53"/>
                <a:gd name="T20" fmla="*/ 32 w 32"/>
                <a:gd name="T21" fmla="*/ 44 h 53"/>
                <a:gd name="T22" fmla="*/ 32 w 32"/>
                <a:gd name="T23" fmla="*/ 53 h 53"/>
                <a:gd name="T24" fmla="*/ 0 w 32"/>
                <a:gd name="T25" fmla="*/ 53 h 53"/>
                <a:gd name="T26" fmla="*/ 0 w 32"/>
                <a:gd name="T27" fmla="*/ 53 h 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2"/>
                <a:gd name="T43" fmla="*/ 0 h 53"/>
                <a:gd name="T44" fmla="*/ 32 w 32"/>
                <a:gd name="T45" fmla="*/ 53 h 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2" h="53">
                  <a:moveTo>
                    <a:pt x="0" y="53"/>
                  </a:moveTo>
                  <a:lnTo>
                    <a:pt x="0" y="0"/>
                  </a:lnTo>
                  <a:lnTo>
                    <a:pt x="32" y="0"/>
                  </a:lnTo>
                  <a:lnTo>
                    <a:pt x="32" y="9"/>
                  </a:lnTo>
                  <a:lnTo>
                    <a:pt x="13" y="9"/>
                  </a:lnTo>
                  <a:lnTo>
                    <a:pt x="13" y="21"/>
                  </a:lnTo>
                  <a:lnTo>
                    <a:pt x="31" y="21"/>
                  </a:lnTo>
                  <a:lnTo>
                    <a:pt x="31" y="31"/>
                  </a:lnTo>
                  <a:lnTo>
                    <a:pt x="13" y="31"/>
                  </a:lnTo>
                  <a:lnTo>
                    <a:pt x="13" y="44"/>
                  </a:lnTo>
                  <a:lnTo>
                    <a:pt x="32" y="44"/>
                  </a:lnTo>
                  <a:lnTo>
                    <a:pt x="32" y="5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1816" name="Freeform 128"/>
            <p:cNvSpPr>
              <a:spLocks noChangeAspect="1" noEditPoints="1"/>
            </p:cNvSpPr>
            <p:nvPr/>
          </p:nvSpPr>
          <p:spPr bwMode="auto">
            <a:xfrm>
              <a:off x="4017" y="1751"/>
              <a:ext cx="39" cy="53"/>
            </a:xfrm>
            <a:custGeom>
              <a:avLst/>
              <a:gdLst>
                <a:gd name="T0" fmla="*/ 145 w 24"/>
                <a:gd name="T1" fmla="*/ 88 h 33"/>
                <a:gd name="T2" fmla="*/ 145 w 24"/>
                <a:gd name="T3" fmla="*/ 233 h 33"/>
                <a:gd name="T4" fmla="*/ 180 w 24"/>
                <a:gd name="T5" fmla="*/ 233 h 33"/>
                <a:gd name="T6" fmla="*/ 236 w 24"/>
                <a:gd name="T7" fmla="*/ 226 h 33"/>
                <a:gd name="T8" fmla="*/ 270 w 24"/>
                <a:gd name="T9" fmla="*/ 173 h 33"/>
                <a:gd name="T10" fmla="*/ 180 w 24"/>
                <a:gd name="T11" fmla="*/ 88 h 33"/>
                <a:gd name="T12" fmla="*/ 145 w 24"/>
                <a:gd name="T13" fmla="*/ 88 h 33"/>
                <a:gd name="T14" fmla="*/ 0 w 24"/>
                <a:gd name="T15" fmla="*/ 567 h 33"/>
                <a:gd name="T16" fmla="*/ 0 w 24"/>
                <a:gd name="T17" fmla="*/ 0 h 33"/>
                <a:gd name="T18" fmla="*/ 232 w 24"/>
                <a:gd name="T19" fmla="*/ 0 h 33"/>
                <a:gd name="T20" fmla="*/ 377 w 24"/>
                <a:gd name="T21" fmla="*/ 34 h 33"/>
                <a:gd name="T22" fmla="*/ 418 w 24"/>
                <a:gd name="T23" fmla="*/ 141 h 33"/>
                <a:gd name="T24" fmla="*/ 293 w 24"/>
                <a:gd name="T25" fmla="*/ 286 h 33"/>
                <a:gd name="T26" fmla="*/ 293 w 24"/>
                <a:gd name="T27" fmla="*/ 286 h 33"/>
                <a:gd name="T28" fmla="*/ 349 w 24"/>
                <a:gd name="T29" fmla="*/ 331 h 33"/>
                <a:gd name="T30" fmla="*/ 383 w 24"/>
                <a:gd name="T31" fmla="*/ 374 h 33"/>
                <a:gd name="T32" fmla="*/ 439 w 24"/>
                <a:gd name="T33" fmla="*/ 567 h 33"/>
                <a:gd name="T34" fmla="*/ 293 w 24"/>
                <a:gd name="T35" fmla="*/ 567 h 33"/>
                <a:gd name="T36" fmla="*/ 236 w 24"/>
                <a:gd name="T37" fmla="*/ 418 h 33"/>
                <a:gd name="T38" fmla="*/ 201 w 24"/>
                <a:gd name="T39" fmla="*/ 340 h 33"/>
                <a:gd name="T40" fmla="*/ 145 w 24"/>
                <a:gd name="T41" fmla="*/ 340 h 33"/>
                <a:gd name="T42" fmla="*/ 145 w 24"/>
                <a:gd name="T43" fmla="*/ 567 h 33"/>
                <a:gd name="T44" fmla="*/ 0 w 24"/>
                <a:gd name="T45" fmla="*/ 567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"/>
                <a:gd name="T70" fmla="*/ 0 h 33"/>
                <a:gd name="T71" fmla="*/ 24 w 24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" h="33">
                  <a:moveTo>
                    <a:pt x="8" y="5"/>
                  </a:moveTo>
                  <a:cubicBezTo>
                    <a:pt x="8" y="14"/>
                    <a:pt x="8" y="14"/>
                    <a:pt x="8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3" y="14"/>
                    <a:pt x="13" y="13"/>
                  </a:cubicBezTo>
                  <a:cubicBezTo>
                    <a:pt x="14" y="12"/>
                    <a:pt x="15" y="11"/>
                    <a:pt x="15" y="10"/>
                  </a:cubicBezTo>
                  <a:cubicBezTo>
                    <a:pt x="15" y="7"/>
                    <a:pt x="13" y="5"/>
                    <a:pt x="10" y="5"/>
                  </a:cubicBezTo>
                  <a:cubicBezTo>
                    <a:pt x="8" y="5"/>
                    <a:pt x="8" y="5"/>
                    <a:pt x="8" y="5"/>
                  </a:cubicBezTo>
                  <a:close/>
                  <a:moveTo>
                    <a:pt x="0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8" y="0"/>
                    <a:pt x="20" y="2"/>
                  </a:cubicBezTo>
                  <a:cubicBezTo>
                    <a:pt x="22" y="3"/>
                    <a:pt x="23" y="5"/>
                    <a:pt x="23" y="8"/>
                  </a:cubicBezTo>
                  <a:cubicBezTo>
                    <a:pt x="23" y="13"/>
                    <a:pt x="20" y="16"/>
                    <a:pt x="16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7" y="17"/>
                    <a:pt x="18" y="17"/>
                    <a:pt x="19" y="19"/>
                  </a:cubicBezTo>
                  <a:cubicBezTo>
                    <a:pt x="20" y="19"/>
                    <a:pt x="20" y="20"/>
                    <a:pt x="21" y="2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2"/>
                    <a:pt x="12" y="21"/>
                    <a:pt x="11" y="20"/>
                  </a:cubicBezTo>
                  <a:cubicBezTo>
                    <a:pt x="11" y="20"/>
                    <a:pt x="10" y="20"/>
                    <a:pt x="8" y="20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0" y="33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1817" name="Freeform 129"/>
            <p:cNvSpPr>
              <a:spLocks noChangeAspect="1"/>
            </p:cNvSpPr>
            <p:nvPr/>
          </p:nvSpPr>
          <p:spPr bwMode="auto">
            <a:xfrm>
              <a:off x="3884" y="1409"/>
              <a:ext cx="265" cy="98"/>
            </a:xfrm>
            <a:custGeom>
              <a:avLst/>
              <a:gdLst>
                <a:gd name="T0" fmla="*/ 573 w 162"/>
                <a:gd name="T1" fmla="*/ 1011 h 60"/>
                <a:gd name="T2" fmla="*/ 551 w 162"/>
                <a:gd name="T3" fmla="*/ 990 h 60"/>
                <a:gd name="T4" fmla="*/ 0 w 162"/>
                <a:gd name="T5" fmla="*/ 662 h 60"/>
                <a:gd name="T6" fmla="*/ 425 w 162"/>
                <a:gd name="T7" fmla="*/ 418 h 60"/>
                <a:gd name="T8" fmla="*/ 993 w 162"/>
                <a:gd name="T9" fmla="*/ 755 h 60"/>
                <a:gd name="T10" fmla="*/ 1418 w 162"/>
                <a:gd name="T11" fmla="*/ 720 h 60"/>
                <a:gd name="T12" fmla="*/ 2141 w 162"/>
                <a:gd name="T13" fmla="*/ 302 h 60"/>
                <a:gd name="T14" fmla="*/ 1348 w 162"/>
                <a:gd name="T15" fmla="*/ 302 h 60"/>
                <a:gd name="T16" fmla="*/ 1348 w 162"/>
                <a:gd name="T17" fmla="*/ 0 h 60"/>
                <a:gd name="T18" fmla="*/ 3098 w 162"/>
                <a:gd name="T19" fmla="*/ 0 h 60"/>
                <a:gd name="T20" fmla="*/ 3098 w 162"/>
                <a:gd name="T21" fmla="*/ 1011 h 60"/>
                <a:gd name="T22" fmla="*/ 2589 w 162"/>
                <a:gd name="T23" fmla="*/ 1011 h 60"/>
                <a:gd name="T24" fmla="*/ 2567 w 162"/>
                <a:gd name="T25" fmla="*/ 549 h 60"/>
                <a:gd name="T26" fmla="*/ 1860 w 162"/>
                <a:gd name="T27" fmla="*/ 969 h 60"/>
                <a:gd name="T28" fmla="*/ 1148 w 162"/>
                <a:gd name="T29" fmla="*/ 1137 h 60"/>
                <a:gd name="T30" fmla="*/ 573 w 162"/>
                <a:gd name="T31" fmla="*/ 1011 h 60"/>
                <a:gd name="T32" fmla="*/ 573 w 162"/>
                <a:gd name="T33" fmla="*/ 1011 h 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2"/>
                <a:gd name="T52" fmla="*/ 0 h 60"/>
                <a:gd name="T53" fmla="*/ 162 w 162"/>
                <a:gd name="T54" fmla="*/ 60 h 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2" h="60">
                  <a:moveTo>
                    <a:pt x="30" y="53"/>
                  </a:moveTo>
                  <a:cubicBezTo>
                    <a:pt x="30" y="53"/>
                    <a:pt x="29" y="52"/>
                    <a:pt x="29" y="52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58" y="43"/>
                    <a:pt x="66" y="42"/>
                    <a:pt x="74" y="38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53"/>
                    <a:pt x="162" y="53"/>
                    <a:pt x="162" y="53"/>
                  </a:cubicBezTo>
                  <a:cubicBezTo>
                    <a:pt x="135" y="53"/>
                    <a:pt x="135" y="53"/>
                    <a:pt x="135" y="53"/>
                  </a:cubicBezTo>
                  <a:cubicBezTo>
                    <a:pt x="134" y="29"/>
                    <a:pt x="134" y="29"/>
                    <a:pt x="134" y="2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83" y="59"/>
                    <a:pt x="69" y="60"/>
                    <a:pt x="60" y="60"/>
                  </a:cubicBezTo>
                  <a:cubicBezTo>
                    <a:pt x="44" y="60"/>
                    <a:pt x="33" y="54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1818" name="Freeform 130"/>
            <p:cNvSpPr>
              <a:spLocks noChangeAspect="1"/>
            </p:cNvSpPr>
            <p:nvPr/>
          </p:nvSpPr>
          <p:spPr bwMode="auto">
            <a:xfrm>
              <a:off x="3703" y="1406"/>
              <a:ext cx="171" cy="152"/>
            </a:xfrm>
            <a:custGeom>
              <a:avLst/>
              <a:gdLst>
                <a:gd name="T0" fmla="*/ 730 w 105"/>
                <a:gd name="T1" fmla="*/ 1528 h 93"/>
                <a:gd name="T2" fmla="*/ 1278 w 105"/>
                <a:gd name="T3" fmla="*/ 1200 h 93"/>
                <a:gd name="T4" fmla="*/ 1223 w 105"/>
                <a:gd name="T5" fmla="*/ 956 h 93"/>
                <a:gd name="T6" fmla="*/ 528 w 105"/>
                <a:gd name="T7" fmla="*/ 551 h 93"/>
                <a:gd name="T8" fmla="*/ 528 w 105"/>
                <a:gd name="T9" fmla="*/ 1012 h 93"/>
                <a:gd name="T10" fmla="*/ 0 w 105"/>
                <a:gd name="T11" fmla="*/ 1012 h 93"/>
                <a:gd name="T12" fmla="*/ 0 w 105"/>
                <a:gd name="T13" fmla="*/ 0 h 93"/>
                <a:gd name="T14" fmla="*/ 1717 w 105"/>
                <a:gd name="T15" fmla="*/ 0 h 93"/>
                <a:gd name="T16" fmla="*/ 1717 w 105"/>
                <a:gd name="T17" fmla="*/ 294 h 93"/>
                <a:gd name="T18" fmla="*/ 928 w 105"/>
                <a:gd name="T19" fmla="*/ 294 h 93"/>
                <a:gd name="T20" fmla="*/ 1637 w 105"/>
                <a:gd name="T21" fmla="*/ 700 h 93"/>
                <a:gd name="T22" fmla="*/ 1958 w 105"/>
                <a:gd name="T23" fmla="*/ 1106 h 93"/>
                <a:gd name="T24" fmla="*/ 1692 w 105"/>
                <a:gd name="T25" fmla="*/ 1450 h 93"/>
                <a:gd name="T26" fmla="*/ 1153 w 105"/>
                <a:gd name="T27" fmla="*/ 1768 h 93"/>
                <a:gd name="T28" fmla="*/ 730 w 105"/>
                <a:gd name="T29" fmla="*/ 1528 h 93"/>
                <a:gd name="T30" fmla="*/ 730 w 105"/>
                <a:gd name="T31" fmla="*/ 1528 h 9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3"/>
                <a:gd name="T50" fmla="*/ 105 w 105"/>
                <a:gd name="T51" fmla="*/ 93 h 9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3">
                  <a:moveTo>
                    <a:pt x="39" y="80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75" y="60"/>
                    <a:pt x="74" y="55"/>
                    <a:pt x="66" y="50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2" y="15"/>
                    <a:pt x="92" y="15"/>
                    <a:pt x="92" y="15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88" y="37"/>
                    <a:pt x="88" y="37"/>
                    <a:pt x="88" y="37"/>
                  </a:cubicBezTo>
                  <a:cubicBezTo>
                    <a:pt x="102" y="45"/>
                    <a:pt x="105" y="53"/>
                    <a:pt x="105" y="58"/>
                  </a:cubicBezTo>
                  <a:cubicBezTo>
                    <a:pt x="104" y="68"/>
                    <a:pt x="94" y="75"/>
                    <a:pt x="91" y="76"/>
                  </a:cubicBezTo>
                  <a:cubicBezTo>
                    <a:pt x="62" y="93"/>
                    <a:pt x="62" y="93"/>
                    <a:pt x="62" y="93"/>
                  </a:cubicBezTo>
                  <a:cubicBezTo>
                    <a:pt x="39" y="80"/>
                    <a:pt x="39" y="80"/>
                    <a:pt x="39" y="80"/>
                  </a:cubicBezTo>
                  <a:cubicBezTo>
                    <a:pt x="39" y="80"/>
                    <a:pt x="39" y="80"/>
                    <a:pt x="39" y="80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1819" name="Freeform 131"/>
            <p:cNvSpPr>
              <a:spLocks noChangeAspect="1"/>
            </p:cNvSpPr>
            <p:nvPr/>
          </p:nvSpPr>
          <p:spPr bwMode="auto">
            <a:xfrm>
              <a:off x="3698" y="1564"/>
              <a:ext cx="265" cy="98"/>
            </a:xfrm>
            <a:custGeom>
              <a:avLst/>
              <a:gdLst>
                <a:gd name="T0" fmla="*/ 2526 w 162"/>
                <a:gd name="T1" fmla="*/ 149 h 60"/>
                <a:gd name="T2" fmla="*/ 3098 w 162"/>
                <a:gd name="T3" fmla="*/ 475 h 60"/>
                <a:gd name="T4" fmla="*/ 2657 w 162"/>
                <a:gd name="T5" fmla="*/ 720 h 60"/>
                <a:gd name="T6" fmla="*/ 2084 w 162"/>
                <a:gd name="T7" fmla="*/ 397 h 60"/>
                <a:gd name="T8" fmla="*/ 1688 w 162"/>
                <a:gd name="T9" fmla="*/ 441 h 60"/>
                <a:gd name="T10" fmla="*/ 959 w 162"/>
                <a:gd name="T11" fmla="*/ 862 h 60"/>
                <a:gd name="T12" fmla="*/ 1755 w 162"/>
                <a:gd name="T13" fmla="*/ 862 h 60"/>
                <a:gd name="T14" fmla="*/ 1755 w 162"/>
                <a:gd name="T15" fmla="*/ 1137 h 60"/>
                <a:gd name="T16" fmla="*/ 0 w 162"/>
                <a:gd name="T17" fmla="*/ 1137 h 60"/>
                <a:gd name="T18" fmla="*/ 0 w 162"/>
                <a:gd name="T19" fmla="*/ 126 h 60"/>
                <a:gd name="T20" fmla="*/ 517 w 162"/>
                <a:gd name="T21" fmla="*/ 126 h 60"/>
                <a:gd name="T22" fmla="*/ 517 w 162"/>
                <a:gd name="T23" fmla="*/ 593 h 60"/>
                <a:gd name="T24" fmla="*/ 1238 w 162"/>
                <a:gd name="T25" fmla="*/ 185 h 60"/>
                <a:gd name="T26" fmla="*/ 1935 w 162"/>
                <a:gd name="T27" fmla="*/ 0 h 60"/>
                <a:gd name="T28" fmla="*/ 2526 w 162"/>
                <a:gd name="T29" fmla="*/ 149 h 60"/>
                <a:gd name="T30" fmla="*/ 2526 w 162"/>
                <a:gd name="T31" fmla="*/ 149 h 6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2"/>
                <a:gd name="T49" fmla="*/ 0 h 60"/>
                <a:gd name="T50" fmla="*/ 162 w 162"/>
                <a:gd name="T51" fmla="*/ 60 h 6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2" h="60">
                  <a:moveTo>
                    <a:pt x="132" y="8"/>
                  </a:moveTo>
                  <a:cubicBezTo>
                    <a:pt x="162" y="25"/>
                    <a:pt x="162" y="25"/>
                    <a:pt x="162" y="25"/>
                  </a:cubicBezTo>
                  <a:cubicBezTo>
                    <a:pt x="139" y="38"/>
                    <a:pt x="139" y="38"/>
                    <a:pt x="139" y="38"/>
                  </a:cubicBezTo>
                  <a:cubicBezTo>
                    <a:pt x="109" y="21"/>
                    <a:pt x="109" y="21"/>
                    <a:pt x="109" y="21"/>
                  </a:cubicBezTo>
                  <a:cubicBezTo>
                    <a:pt x="103" y="17"/>
                    <a:pt x="96" y="18"/>
                    <a:pt x="88" y="23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60"/>
                    <a:pt x="92" y="60"/>
                    <a:pt x="92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9" y="2"/>
                    <a:pt x="92" y="0"/>
                    <a:pt x="101" y="0"/>
                  </a:cubicBezTo>
                  <a:cubicBezTo>
                    <a:pt x="118" y="0"/>
                    <a:pt x="129" y="6"/>
                    <a:pt x="132" y="8"/>
                  </a:cubicBezTo>
                  <a:cubicBezTo>
                    <a:pt x="132" y="8"/>
                    <a:pt x="132" y="8"/>
                    <a:pt x="132" y="8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1820" name="Freeform 132"/>
            <p:cNvSpPr>
              <a:spLocks noChangeAspect="1"/>
            </p:cNvSpPr>
            <p:nvPr/>
          </p:nvSpPr>
          <p:spPr bwMode="auto">
            <a:xfrm>
              <a:off x="3972" y="1514"/>
              <a:ext cx="170" cy="153"/>
            </a:xfrm>
            <a:custGeom>
              <a:avLst/>
              <a:gdLst>
                <a:gd name="T0" fmla="*/ 1983 w 104"/>
                <a:gd name="T1" fmla="*/ 747 h 94"/>
                <a:gd name="T2" fmla="*/ 1983 w 104"/>
                <a:gd name="T3" fmla="*/ 1746 h 94"/>
                <a:gd name="T4" fmla="*/ 245 w 104"/>
                <a:gd name="T5" fmla="*/ 1746 h 94"/>
                <a:gd name="T6" fmla="*/ 235 w 104"/>
                <a:gd name="T7" fmla="*/ 1455 h 94"/>
                <a:gd name="T8" fmla="*/ 1027 w 104"/>
                <a:gd name="T9" fmla="*/ 1455 h 94"/>
                <a:gd name="T10" fmla="*/ 304 w 104"/>
                <a:gd name="T11" fmla="*/ 1038 h 94"/>
                <a:gd name="T12" fmla="*/ 0 w 104"/>
                <a:gd name="T13" fmla="*/ 651 h 94"/>
                <a:gd name="T14" fmla="*/ 245 w 104"/>
                <a:gd name="T15" fmla="*/ 324 h 94"/>
                <a:gd name="T16" fmla="*/ 812 w 104"/>
                <a:gd name="T17" fmla="*/ 0 h 94"/>
                <a:gd name="T18" fmla="*/ 1237 w 104"/>
                <a:gd name="T19" fmla="*/ 238 h 94"/>
                <a:gd name="T20" fmla="*/ 687 w 104"/>
                <a:gd name="T21" fmla="*/ 562 h 94"/>
                <a:gd name="T22" fmla="*/ 750 w 104"/>
                <a:gd name="T23" fmla="*/ 802 h 94"/>
                <a:gd name="T24" fmla="*/ 1473 w 104"/>
                <a:gd name="T25" fmla="*/ 1216 h 94"/>
                <a:gd name="T26" fmla="*/ 1473 w 104"/>
                <a:gd name="T27" fmla="*/ 747 h 94"/>
                <a:gd name="T28" fmla="*/ 1983 w 104"/>
                <a:gd name="T29" fmla="*/ 747 h 94"/>
                <a:gd name="T30" fmla="*/ 1983 w 104"/>
                <a:gd name="T31" fmla="*/ 747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"/>
                <a:gd name="T49" fmla="*/ 0 h 94"/>
                <a:gd name="T50" fmla="*/ 104 w 104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" h="94">
                  <a:moveTo>
                    <a:pt x="104" y="40"/>
                  </a:moveTo>
                  <a:cubicBezTo>
                    <a:pt x="104" y="94"/>
                    <a:pt x="104" y="94"/>
                    <a:pt x="104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2" y="78"/>
                    <a:pt x="12" y="78"/>
                    <a:pt x="12" y="78"/>
                  </a:cubicBezTo>
                  <a:cubicBezTo>
                    <a:pt x="54" y="78"/>
                    <a:pt x="54" y="78"/>
                    <a:pt x="54" y="78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3" y="48"/>
                    <a:pt x="0" y="40"/>
                    <a:pt x="0" y="35"/>
                  </a:cubicBezTo>
                  <a:cubicBezTo>
                    <a:pt x="0" y="25"/>
                    <a:pt x="11" y="18"/>
                    <a:pt x="13" y="1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0" y="34"/>
                    <a:pt x="31" y="38"/>
                    <a:pt x="39" y="43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104" y="40"/>
                    <a:pt x="104" y="40"/>
                    <a:pt x="104" y="40"/>
                  </a:cubicBezTo>
                  <a:cubicBezTo>
                    <a:pt x="104" y="40"/>
                    <a:pt x="104" y="40"/>
                    <a:pt x="104" y="40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1821" name="Freeform 133"/>
            <p:cNvSpPr>
              <a:spLocks noChangeAspect="1"/>
            </p:cNvSpPr>
            <p:nvPr/>
          </p:nvSpPr>
          <p:spPr bwMode="auto">
            <a:xfrm>
              <a:off x="3878" y="1402"/>
              <a:ext cx="264" cy="100"/>
            </a:xfrm>
            <a:custGeom>
              <a:avLst/>
              <a:gdLst>
                <a:gd name="T0" fmla="*/ 562 w 162"/>
                <a:gd name="T1" fmla="*/ 1033 h 61"/>
                <a:gd name="T2" fmla="*/ 562 w 162"/>
                <a:gd name="T3" fmla="*/ 1033 h 61"/>
                <a:gd name="T4" fmla="*/ 0 w 162"/>
                <a:gd name="T5" fmla="*/ 702 h 61"/>
                <a:gd name="T6" fmla="*/ 425 w 162"/>
                <a:gd name="T7" fmla="*/ 449 h 61"/>
                <a:gd name="T8" fmla="*/ 988 w 162"/>
                <a:gd name="T9" fmla="*/ 779 h 61"/>
                <a:gd name="T10" fmla="*/ 1388 w 162"/>
                <a:gd name="T11" fmla="*/ 736 h 61"/>
                <a:gd name="T12" fmla="*/ 2104 w 162"/>
                <a:gd name="T13" fmla="*/ 310 h 61"/>
                <a:gd name="T14" fmla="*/ 1312 w 162"/>
                <a:gd name="T15" fmla="*/ 310 h 61"/>
                <a:gd name="T16" fmla="*/ 1312 w 162"/>
                <a:gd name="T17" fmla="*/ 0 h 61"/>
                <a:gd name="T18" fmla="*/ 3033 w 162"/>
                <a:gd name="T19" fmla="*/ 0 h 61"/>
                <a:gd name="T20" fmla="*/ 3033 w 162"/>
                <a:gd name="T21" fmla="*/ 1054 h 61"/>
                <a:gd name="T22" fmla="*/ 2531 w 162"/>
                <a:gd name="T23" fmla="*/ 1054 h 61"/>
                <a:gd name="T24" fmla="*/ 2531 w 162"/>
                <a:gd name="T25" fmla="*/ 572 h 61"/>
                <a:gd name="T26" fmla="*/ 1814 w 162"/>
                <a:gd name="T27" fmla="*/ 995 h 61"/>
                <a:gd name="T28" fmla="*/ 1134 w 162"/>
                <a:gd name="T29" fmla="*/ 1185 h 61"/>
                <a:gd name="T30" fmla="*/ 562 w 162"/>
                <a:gd name="T31" fmla="*/ 1033 h 61"/>
                <a:gd name="T32" fmla="*/ 562 w 162"/>
                <a:gd name="T33" fmla="*/ 1033 h 6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2"/>
                <a:gd name="T52" fmla="*/ 0 h 61"/>
                <a:gd name="T53" fmla="*/ 162 w 162"/>
                <a:gd name="T54" fmla="*/ 61 h 6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2" h="61">
                  <a:moveTo>
                    <a:pt x="30" y="53"/>
                  </a:moveTo>
                  <a:cubicBezTo>
                    <a:pt x="30" y="53"/>
                    <a:pt x="30" y="53"/>
                    <a:pt x="30" y="53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53" y="40"/>
                    <a:pt x="53" y="40"/>
                    <a:pt x="53" y="40"/>
                  </a:cubicBezTo>
                  <a:cubicBezTo>
                    <a:pt x="59" y="43"/>
                    <a:pt x="66" y="43"/>
                    <a:pt x="74" y="38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54"/>
                    <a:pt x="162" y="54"/>
                    <a:pt x="162" y="54"/>
                  </a:cubicBezTo>
                  <a:cubicBezTo>
                    <a:pt x="135" y="54"/>
                    <a:pt x="135" y="54"/>
                    <a:pt x="135" y="54"/>
                  </a:cubicBezTo>
                  <a:cubicBezTo>
                    <a:pt x="135" y="29"/>
                    <a:pt x="135" y="29"/>
                    <a:pt x="135" y="2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83" y="59"/>
                    <a:pt x="70" y="61"/>
                    <a:pt x="61" y="61"/>
                  </a:cubicBezTo>
                  <a:cubicBezTo>
                    <a:pt x="44" y="60"/>
                    <a:pt x="33" y="55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1822" name="Freeform 134"/>
            <p:cNvSpPr>
              <a:spLocks noChangeAspect="1"/>
            </p:cNvSpPr>
            <p:nvPr/>
          </p:nvSpPr>
          <p:spPr bwMode="auto">
            <a:xfrm>
              <a:off x="3696" y="1399"/>
              <a:ext cx="172" cy="154"/>
            </a:xfrm>
            <a:custGeom>
              <a:avLst/>
              <a:gdLst>
                <a:gd name="T0" fmla="*/ 778 w 105"/>
                <a:gd name="T1" fmla="*/ 1569 h 94"/>
                <a:gd name="T2" fmla="*/ 1330 w 105"/>
                <a:gd name="T3" fmla="*/ 1219 h 94"/>
                <a:gd name="T4" fmla="*/ 1274 w 105"/>
                <a:gd name="T5" fmla="*/ 993 h 94"/>
                <a:gd name="T6" fmla="*/ 539 w 105"/>
                <a:gd name="T7" fmla="*/ 567 h 94"/>
                <a:gd name="T8" fmla="*/ 539 w 105"/>
                <a:gd name="T9" fmla="*/ 1027 h 94"/>
                <a:gd name="T10" fmla="*/ 21 w 105"/>
                <a:gd name="T11" fmla="*/ 1027 h 94"/>
                <a:gd name="T12" fmla="*/ 0 w 105"/>
                <a:gd name="T13" fmla="*/ 0 h 94"/>
                <a:gd name="T14" fmla="*/ 1779 w 105"/>
                <a:gd name="T15" fmla="*/ 0 h 94"/>
                <a:gd name="T16" fmla="*/ 1792 w 105"/>
                <a:gd name="T17" fmla="*/ 308 h 94"/>
                <a:gd name="T18" fmla="*/ 993 w 105"/>
                <a:gd name="T19" fmla="*/ 308 h 94"/>
                <a:gd name="T20" fmla="*/ 1723 w 105"/>
                <a:gd name="T21" fmla="*/ 736 h 94"/>
                <a:gd name="T22" fmla="*/ 2031 w 105"/>
                <a:gd name="T23" fmla="*/ 1144 h 94"/>
                <a:gd name="T24" fmla="*/ 1779 w 105"/>
                <a:gd name="T25" fmla="*/ 1481 h 94"/>
                <a:gd name="T26" fmla="*/ 1206 w 105"/>
                <a:gd name="T27" fmla="*/ 1817 h 94"/>
                <a:gd name="T28" fmla="*/ 778 w 105"/>
                <a:gd name="T29" fmla="*/ 1569 h 94"/>
                <a:gd name="T30" fmla="*/ 778 w 105"/>
                <a:gd name="T31" fmla="*/ 1569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4"/>
                <a:gd name="T50" fmla="*/ 105 w 105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4">
                  <a:moveTo>
                    <a:pt x="40" y="81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75" y="60"/>
                    <a:pt x="74" y="56"/>
                    <a:pt x="66" y="51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3" y="16"/>
                    <a:pt x="93" y="16"/>
                    <a:pt x="93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89" y="38"/>
                    <a:pt x="89" y="38"/>
                    <a:pt x="89" y="38"/>
                  </a:cubicBezTo>
                  <a:cubicBezTo>
                    <a:pt x="102" y="46"/>
                    <a:pt x="105" y="54"/>
                    <a:pt x="105" y="59"/>
                  </a:cubicBezTo>
                  <a:cubicBezTo>
                    <a:pt x="105" y="69"/>
                    <a:pt x="94" y="75"/>
                    <a:pt x="92" y="77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40" y="81"/>
                    <a:pt x="40" y="81"/>
                    <a:pt x="40" y="81"/>
                  </a:cubicBezTo>
                  <a:cubicBezTo>
                    <a:pt x="40" y="81"/>
                    <a:pt x="40" y="81"/>
                    <a:pt x="40" y="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1823" name="Freeform 135"/>
            <p:cNvSpPr>
              <a:spLocks noChangeAspect="1"/>
            </p:cNvSpPr>
            <p:nvPr/>
          </p:nvSpPr>
          <p:spPr bwMode="auto">
            <a:xfrm>
              <a:off x="3692" y="1558"/>
              <a:ext cx="264" cy="99"/>
            </a:xfrm>
            <a:custGeom>
              <a:avLst/>
              <a:gdLst>
                <a:gd name="T0" fmla="*/ 2467 w 162"/>
                <a:gd name="T1" fmla="*/ 144 h 61"/>
                <a:gd name="T2" fmla="*/ 3033 w 162"/>
                <a:gd name="T3" fmla="*/ 466 h 61"/>
                <a:gd name="T4" fmla="*/ 2624 w 162"/>
                <a:gd name="T5" fmla="*/ 701 h 61"/>
                <a:gd name="T6" fmla="*/ 2061 w 162"/>
                <a:gd name="T7" fmla="*/ 380 h 61"/>
                <a:gd name="T8" fmla="*/ 1644 w 162"/>
                <a:gd name="T9" fmla="*/ 414 h 61"/>
                <a:gd name="T10" fmla="*/ 929 w 162"/>
                <a:gd name="T11" fmla="*/ 821 h 61"/>
                <a:gd name="T12" fmla="*/ 1724 w 162"/>
                <a:gd name="T13" fmla="*/ 821 h 61"/>
                <a:gd name="T14" fmla="*/ 1724 w 162"/>
                <a:gd name="T15" fmla="*/ 1117 h 61"/>
                <a:gd name="T16" fmla="*/ 0 w 162"/>
                <a:gd name="T17" fmla="*/ 1117 h 61"/>
                <a:gd name="T18" fmla="*/ 0 w 162"/>
                <a:gd name="T19" fmla="*/ 123 h 61"/>
                <a:gd name="T20" fmla="*/ 507 w 162"/>
                <a:gd name="T21" fmla="*/ 123 h 61"/>
                <a:gd name="T22" fmla="*/ 528 w 162"/>
                <a:gd name="T23" fmla="*/ 583 h 61"/>
                <a:gd name="T24" fmla="*/ 1222 w 162"/>
                <a:gd name="T25" fmla="*/ 179 h 61"/>
                <a:gd name="T26" fmla="*/ 1897 w 162"/>
                <a:gd name="T27" fmla="*/ 0 h 61"/>
                <a:gd name="T28" fmla="*/ 2467 w 162"/>
                <a:gd name="T29" fmla="*/ 144 h 61"/>
                <a:gd name="T30" fmla="*/ 2467 w 162"/>
                <a:gd name="T31" fmla="*/ 144 h 6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2"/>
                <a:gd name="T49" fmla="*/ 0 h 61"/>
                <a:gd name="T50" fmla="*/ 162 w 162"/>
                <a:gd name="T51" fmla="*/ 61 h 6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2" h="61">
                  <a:moveTo>
                    <a:pt x="132" y="8"/>
                  </a:moveTo>
                  <a:cubicBezTo>
                    <a:pt x="162" y="25"/>
                    <a:pt x="162" y="25"/>
                    <a:pt x="162" y="25"/>
                  </a:cubicBezTo>
                  <a:cubicBezTo>
                    <a:pt x="140" y="38"/>
                    <a:pt x="140" y="38"/>
                    <a:pt x="140" y="38"/>
                  </a:cubicBezTo>
                  <a:cubicBezTo>
                    <a:pt x="110" y="21"/>
                    <a:pt x="110" y="21"/>
                    <a:pt x="110" y="21"/>
                  </a:cubicBezTo>
                  <a:cubicBezTo>
                    <a:pt x="104" y="18"/>
                    <a:pt x="96" y="18"/>
                    <a:pt x="88" y="23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61"/>
                    <a:pt x="92" y="61"/>
                    <a:pt x="92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9" y="2"/>
                    <a:pt x="93" y="0"/>
                    <a:pt x="101" y="0"/>
                  </a:cubicBezTo>
                  <a:cubicBezTo>
                    <a:pt x="118" y="1"/>
                    <a:pt x="130" y="7"/>
                    <a:pt x="132" y="8"/>
                  </a:cubicBezTo>
                  <a:cubicBezTo>
                    <a:pt x="132" y="8"/>
                    <a:pt x="132" y="8"/>
                    <a:pt x="132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1824" name="Freeform 136"/>
            <p:cNvSpPr>
              <a:spLocks noChangeAspect="1"/>
            </p:cNvSpPr>
            <p:nvPr/>
          </p:nvSpPr>
          <p:spPr bwMode="auto">
            <a:xfrm>
              <a:off x="3966" y="1507"/>
              <a:ext cx="171" cy="154"/>
            </a:xfrm>
            <a:custGeom>
              <a:avLst/>
              <a:gdLst>
                <a:gd name="T0" fmla="*/ 1958 w 105"/>
                <a:gd name="T1" fmla="*/ 791 h 94"/>
                <a:gd name="T2" fmla="*/ 1958 w 105"/>
                <a:gd name="T3" fmla="*/ 1817 h 94"/>
                <a:gd name="T4" fmla="*/ 239 w 105"/>
                <a:gd name="T5" fmla="*/ 1817 h 94"/>
                <a:gd name="T6" fmla="*/ 239 w 105"/>
                <a:gd name="T7" fmla="*/ 1514 h 94"/>
                <a:gd name="T8" fmla="*/ 1033 w 105"/>
                <a:gd name="T9" fmla="*/ 1514 h 94"/>
                <a:gd name="T10" fmla="*/ 324 w 105"/>
                <a:gd name="T11" fmla="*/ 1088 h 94"/>
                <a:gd name="T12" fmla="*/ 0 w 105"/>
                <a:gd name="T13" fmla="*/ 668 h 94"/>
                <a:gd name="T14" fmla="*/ 261 w 105"/>
                <a:gd name="T15" fmla="*/ 331 h 94"/>
                <a:gd name="T16" fmla="*/ 803 w 105"/>
                <a:gd name="T17" fmla="*/ 0 h 94"/>
                <a:gd name="T18" fmla="*/ 1223 w 105"/>
                <a:gd name="T19" fmla="*/ 247 h 94"/>
                <a:gd name="T20" fmla="*/ 674 w 105"/>
                <a:gd name="T21" fmla="*/ 606 h 94"/>
                <a:gd name="T22" fmla="*/ 730 w 105"/>
                <a:gd name="T23" fmla="*/ 827 h 94"/>
                <a:gd name="T24" fmla="*/ 1435 w 105"/>
                <a:gd name="T25" fmla="*/ 1253 h 94"/>
                <a:gd name="T26" fmla="*/ 1435 w 105"/>
                <a:gd name="T27" fmla="*/ 791 h 94"/>
                <a:gd name="T28" fmla="*/ 1958 w 105"/>
                <a:gd name="T29" fmla="*/ 791 h 94"/>
                <a:gd name="T30" fmla="*/ 1958 w 105"/>
                <a:gd name="T31" fmla="*/ 791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4"/>
                <a:gd name="T50" fmla="*/ 105 w 105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4">
                  <a:moveTo>
                    <a:pt x="105" y="41"/>
                  </a:moveTo>
                  <a:cubicBezTo>
                    <a:pt x="105" y="94"/>
                    <a:pt x="105" y="94"/>
                    <a:pt x="105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55" y="78"/>
                    <a:pt x="55" y="78"/>
                    <a:pt x="55" y="78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3" y="48"/>
                    <a:pt x="0" y="40"/>
                    <a:pt x="0" y="35"/>
                  </a:cubicBezTo>
                  <a:cubicBezTo>
                    <a:pt x="1" y="25"/>
                    <a:pt x="11" y="19"/>
                    <a:pt x="14" y="1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6" y="13"/>
                    <a:pt x="66" y="13"/>
                    <a:pt x="66" y="13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0" y="34"/>
                    <a:pt x="31" y="38"/>
                    <a:pt x="39" y="43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41"/>
                    <a:pt x="77" y="41"/>
                    <a:pt x="77" y="41"/>
                  </a:cubicBezTo>
                  <a:cubicBezTo>
                    <a:pt x="105" y="41"/>
                    <a:pt x="105" y="41"/>
                    <a:pt x="105" y="41"/>
                  </a:cubicBezTo>
                  <a:cubicBezTo>
                    <a:pt x="105" y="41"/>
                    <a:pt x="105" y="41"/>
                    <a:pt x="105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  <p:pic>
        <p:nvPicPr>
          <p:cNvPr id="31757" name="Picture 137" descr="comput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59753">
            <a:off x="2195513" y="2492375"/>
            <a:ext cx="649287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8" name="Text Box 176"/>
          <p:cNvSpPr txBox="1">
            <a:spLocks noChangeArrowheads="1"/>
          </p:cNvSpPr>
          <p:nvPr/>
        </p:nvSpPr>
        <p:spPr bwMode="auto">
          <a:xfrm>
            <a:off x="1187450" y="2060575"/>
            <a:ext cx="10795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/>
              <a:t>Area 2</a:t>
            </a:r>
          </a:p>
        </p:txBody>
      </p:sp>
      <p:sp>
        <p:nvSpPr>
          <p:cNvPr id="31759" name="Text Box 179"/>
          <p:cNvSpPr txBox="1">
            <a:spLocks noChangeArrowheads="1"/>
          </p:cNvSpPr>
          <p:nvPr/>
        </p:nvSpPr>
        <p:spPr bwMode="auto">
          <a:xfrm>
            <a:off x="2627313" y="1557338"/>
            <a:ext cx="863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/>
              <a:t>RTD</a:t>
            </a:r>
          </a:p>
        </p:txBody>
      </p:sp>
      <p:sp>
        <p:nvSpPr>
          <p:cNvPr id="31760" name="Rectangle 186"/>
          <p:cNvSpPr>
            <a:spLocks noGrp="1" noChangeArrowheads="1"/>
          </p:cNvSpPr>
          <p:nvPr>
            <p:ph type="body" idx="1"/>
          </p:nvPr>
        </p:nvSpPr>
        <p:spPr>
          <a:xfrm>
            <a:off x="900113" y="4437063"/>
            <a:ext cx="7391400" cy="19367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zh-CN" altLang="en-US" smtClean="0"/>
              <a:t>计算拓扑信息时，</a:t>
            </a:r>
            <a:r>
              <a:rPr lang="en-US" altLang="zh-CN" smtClean="0"/>
              <a:t>IS-IS</a:t>
            </a:r>
            <a:r>
              <a:rPr lang="zh-CN" altLang="en-US" smtClean="0"/>
              <a:t>与</a:t>
            </a:r>
            <a:r>
              <a:rPr lang="en-US" altLang="zh-CN" smtClean="0"/>
              <a:t>OSPF</a:t>
            </a:r>
            <a:r>
              <a:rPr lang="zh-CN" altLang="en-US" smtClean="0"/>
              <a:t>的区别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CN" smtClean="0"/>
              <a:t>Level-1</a:t>
            </a:r>
            <a:r>
              <a:rPr lang="zh-CN" altLang="en-US" smtClean="0"/>
              <a:t>和</a:t>
            </a:r>
            <a:r>
              <a:rPr lang="en-US" altLang="zh-CN" smtClean="0"/>
              <a:t>Level-2</a:t>
            </a:r>
            <a:r>
              <a:rPr lang="zh-CN" altLang="en-US" smtClean="0"/>
              <a:t>路由器分别构建了自己的</a:t>
            </a:r>
            <a:r>
              <a:rPr lang="en-US" altLang="zh-CN" smtClean="0"/>
              <a:t>LSDB</a:t>
            </a:r>
          </a:p>
          <a:p>
            <a:pPr lvl="1" eaLnBrk="1" hangingPunct="1">
              <a:lnSpc>
                <a:spcPct val="90000"/>
              </a:lnSpc>
            </a:pPr>
            <a:r>
              <a:rPr lang="zh-CN" altLang="en-US" smtClean="0"/>
              <a:t>目的地址是</a:t>
            </a:r>
            <a:r>
              <a:rPr lang="en-US" altLang="zh-CN" smtClean="0"/>
              <a:t>NET</a:t>
            </a:r>
            <a:r>
              <a:rPr lang="zh-CN" altLang="en-US" smtClean="0"/>
              <a:t>地址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CN" smtClean="0"/>
              <a:t>DIS</a:t>
            </a:r>
            <a:r>
              <a:rPr lang="zh-CN" altLang="en-US" smtClean="0"/>
              <a:t>到所有</a:t>
            </a:r>
            <a:r>
              <a:rPr lang="en-US" altLang="zh-CN" smtClean="0"/>
              <a:t>IS</a:t>
            </a:r>
            <a:r>
              <a:rPr lang="zh-CN" altLang="en-US" smtClean="0"/>
              <a:t>邻居的开销值为</a:t>
            </a:r>
            <a:r>
              <a:rPr lang="en-US" altLang="zh-CN" smtClean="0"/>
              <a:t>0 </a:t>
            </a:r>
          </a:p>
        </p:txBody>
      </p:sp>
      <p:sp>
        <p:nvSpPr>
          <p:cNvPr id="31761" name="Text Box 187"/>
          <p:cNvSpPr txBox="1">
            <a:spLocks noChangeArrowheads="1"/>
          </p:cNvSpPr>
          <p:nvPr/>
        </p:nvSpPr>
        <p:spPr bwMode="auto">
          <a:xfrm>
            <a:off x="3276600" y="1196975"/>
            <a:ext cx="1079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1400"/>
              <a:t>Cost=10</a:t>
            </a:r>
          </a:p>
        </p:txBody>
      </p:sp>
      <p:sp>
        <p:nvSpPr>
          <p:cNvPr id="31762" name="Line 188"/>
          <p:cNvSpPr>
            <a:spLocks noChangeShapeType="1"/>
          </p:cNvSpPr>
          <p:nvPr/>
        </p:nvSpPr>
        <p:spPr bwMode="auto">
          <a:xfrm>
            <a:off x="4787900" y="2708275"/>
            <a:ext cx="14398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31763" name="Group 138"/>
          <p:cNvGrpSpPr>
            <a:grpSpLocks noChangeAspect="1"/>
          </p:cNvGrpSpPr>
          <p:nvPr/>
        </p:nvGrpSpPr>
        <p:grpSpPr bwMode="auto">
          <a:xfrm>
            <a:off x="4356100" y="2420938"/>
            <a:ext cx="792163" cy="552450"/>
            <a:chOff x="3541" y="1317"/>
            <a:chExt cx="747" cy="546"/>
          </a:xfrm>
        </p:grpSpPr>
        <p:sp>
          <p:nvSpPr>
            <p:cNvPr id="31791" name="AutoShape 139"/>
            <p:cNvSpPr>
              <a:spLocks noChangeAspect="1" noChangeArrowheads="1" noTextEdit="1"/>
            </p:cNvSpPr>
            <p:nvPr/>
          </p:nvSpPr>
          <p:spPr bwMode="auto">
            <a:xfrm>
              <a:off x="3574" y="1337"/>
              <a:ext cx="681" cy="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792" name="Freeform 140"/>
            <p:cNvSpPr>
              <a:spLocks noChangeAspect="1"/>
            </p:cNvSpPr>
            <p:nvPr/>
          </p:nvSpPr>
          <p:spPr bwMode="auto">
            <a:xfrm>
              <a:off x="3574" y="1525"/>
              <a:ext cx="679" cy="338"/>
            </a:xfrm>
            <a:custGeom>
              <a:avLst/>
              <a:gdLst>
                <a:gd name="T0" fmla="*/ 6726 w 416"/>
                <a:gd name="T1" fmla="*/ 1594 h 207"/>
                <a:gd name="T2" fmla="*/ 1170 w 416"/>
                <a:gd name="T3" fmla="*/ 1594 h 207"/>
                <a:gd name="T4" fmla="*/ 21 w 416"/>
                <a:gd name="T5" fmla="*/ 21 h 207"/>
                <a:gd name="T6" fmla="*/ 0 w 416"/>
                <a:gd name="T7" fmla="*/ 21 h 207"/>
                <a:gd name="T8" fmla="*/ 0 w 416"/>
                <a:gd name="T9" fmla="*/ 1520 h 207"/>
                <a:gd name="T10" fmla="*/ 21 w 416"/>
                <a:gd name="T11" fmla="*/ 1520 h 207"/>
                <a:gd name="T12" fmla="*/ 1170 w 416"/>
                <a:gd name="T13" fmla="*/ 3029 h 207"/>
                <a:gd name="T14" fmla="*/ 6726 w 416"/>
                <a:gd name="T15" fmla="*/ 3029 h 207"/>
                <a:gd name="T16" fmla="*/ 7862 w 416"/>
                <a:gd name="T17" fmla="*/ 1520 h 207"/>
                <a:gd name="T18" fmla="*/ 7862 w 416"/>
                <a:gd name="T19" fmla="*/ 1520 h 207"/>
                <a:gd name="T20" fmla="*/ 7862 w 416"/>
                <a:gd name="T21" fmla="*/ 0 h 207"/>
                <a:gd name="T22" fmla="*/ 6726 w 416"/>
                <a:gd name="T23" fmla="*/ 1594 h 20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16"/>
                <a:gd name="T37" fmla="*/ 0 h 207"/>
                <a:gd name="T38" fmla="*/ 416 w 416"/>
                <a:gd name="T39" fmla="*/ 207 h 20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16" h="207">
                  <a:moveTo>
                    <a:pt x="356" y="84"/>
                  </a:moveTo>
                  <a:cubicBezTo>
                    <a:pt x="275" y="131"/>
                    <a:pt x="143" y="131"/>
                    <a:pt x="62" y="84"/>
                  </a:cubicBezTo>
                  <a:cubicBezTo>
                    <a:pt x="18" y="59"/>
                    <a:pt x="1" y="33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3" y="109"/>
                    <a:pt x="23" y="138"/>
                    <a:pt x="62" y="160"/>
                  </a:cubicBezTo>
                  <a:cubicBezTo>
                    <a:pt x="143" y="207"/>
                    <a:pt x="275" y="207"/>
                    <a:pt x="356" y="160"/>
                  </a:cubicBezTo>
                  <a:cubicBezTo>
                    <a:pt x="394" y="138"/>
                    <a:pt x="414" y="109"/>
                    <a:pt x="416" y="80"/>
                  </a:cubicBezTo>
                  <a:cubicBezTo>
                    <a:pt x="416" y="80"/>
                    <a:pt x="416" y="80"/>
                    <a:pt x="416" y="80"/>
                  </a:cubicBezTo>
                  <a:cubicBezTo>
                    <a:pt x="416" y="0"/>
                    <a:pt x="416" y="0"/>
                    <a:pt x="416" y="0"/>
                  </a:cubicBezTo>
                  <a:cubicBezTo>
                    <a:pt x="416" y="31"/>
                    <a:pt x="396" y="61"/>
                    <a:pt x="356" y="84"/>
                  </a:cubicBezTo>
                  <a:close/>
                </a:path>
              </a:pathLst>
            </a:custGeom>
            <a:solidFill>
              <a:srgbClr val="113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1793" name="Freeform 141"/>
            <p:cNvSpPr>
              <a:spLocks noChangeAspect="1"/>
            </p:cNvSpPr>
            <p:nvPr/>
          </p:nvSpPr>
          <p:spPr bwMode="auto">
            <a:xfrm>
              <a:off x="3541" y="1317"/>
              <a:ext cx="747" cy="432"/>
            </a:xfrm>
            <a:custGeom>
              <a:avLst/>
              <a:gdLst>
                <a:gd name="T0" fmla="*/ 7153 w 457"/>
                <a:gd name="T1" fmla="*/ 902 h 264"/>
                <a:gd name="T2" fmla="*/ 7176 w 457"/>
                <a:gd name="T3" fmla="*/ 4166 h 264"/>
                <a:gd name="T4" fmla="*/ 1563 w 457"/>
                <a:gd name="T5" fmla="*/ 4166 h 264"/>
                <a:gd name="T6" fmla="*/ 1541 w 457"/>
                <a:gd name="T7" fmla="*/ 902 h 264"/>
                <a:gd name="T8" fmla="*/ 7153 w 457"/>
                <a:gd name="T9" fmla="*/ 902 h 2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7"/>
                <a:gd name="T16" fmla="*/ 0 h 264"/>
                <a:gd name="T17" fmla="*/ 457 w 457"/>
                <a:gd name="T18" fmla="*/ 264 h 2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7" h="264">
                  <a:moveTo>
                    <a:pt x="375" y="47"/>
                  </a:moveTo>
                  <a:cubicBezTo>
                    <a:pt x="456" y="94"/>
                    <a:pt x="457" y="170"/>
                    <a:pt x="376" y="217"/>
                  </a:cubicBezTo>
                  <a:cubicBezTo>
                    <a:pt x="295" y="264"/>
                    <a:pt x="163" y="264"/>
                    <a:pt x="82" y="217"/>
                  </a:cubicBezTo>
                  <a:cubicBezTo>
                    <a:pt x="0" y="170"/>
                    <a:pt x="0" y="94"/>
                    <a:pt x="81" y="47"/>
                  </a:cubicBezTo>
                  <a:cubicBezTo>
                    <a:pt x="162" y="0"/>
                    <a:pt x="293" y="0"/>
                    <a:pt x="375" y="47"/>
                  </a:cubicBezTo>
                </a:path>
              </a:pathLst>
            </a:custGeom>
            <a:solidFill>
              <a:srgbClr val="4A6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1794" name="Freeform 142"/>
            <p:cNvSpPr>
              <a:spLocks noChangeAspect="1" noEditPoints="1"/>
            </p:cNvSpPr>
            <p:nvPr/>
          </p:nvSpPr>
          <p:spPr bwMode="auto">
            <a:xfrm>
              <a:off x="3788" y="1751"/>
              <a:ext cx="39" cy="53"/>
            </a:xfrm>
            <a:custGeom>
              <a:avLst/>
              <a:gdLst>
                <a:gd name="T0" fmla="*/ 124 w 24"/>
                <a:gd name="T1" fmla="*/ 88 h 33"/>
                <a:gd name="T2" fmla="*/ 124 w 24"/>
                <a:gd name="T3" fmla="*/ 233 h 33"/>
                <a:gd name="T4" fmla="*/ 180 w 24"/>
                <a:gd name="T5" fmla="*/ 233 h 33"/>
                <a:gd name="T6" fmla="*/ 236 w 24"/>
                <a:gd name="T7" fmla="*/ 226 h 33"/>
                <a:gd name="T8" fmla="*/ 257 w 24"/>
                <a:gd name="T9" fmla="*/ 173 h 33"/>
                <a:gd name="T10" fmla="*/ 180 w 24"/>
                <a:gd name="T11" fmla="*/ 88 h 33"/>
                <a:gd name="T12" fmla="*/ 124 w 24"/>
                <a:gd name="T13" fmla="*/ 88 h 33"/>
                <a:gd name="T14" fmla="*/ 0 w 24"/>
                <a:gd name="T15" fmla="*/ 567 h 33"/>
                <a:gd name="T16" fmla="*/ 0 w 24"/>
                <a:gd name="T17" fmla="*/ 0 h 33"/>
                <a:gd name="T18" fmla="*/ 232 w 24"/>
                <a:gd name="T19" fmla="*/ 0 h 33"/>
                <a:gd name="T20" fmla="*/ 349 w 24"/>
                <a:gd name="T21" fmla="*/ 34 h 33"/>
                <a:gd name="T22" fmla="*/ 413 w 24"/>
                <a:gd name="T23" fmla="*/ 141 h 33"/>
                <a:gd name="T24" fmla="*/ 270 w 24"/>
                <a:gd name="T25" fmla="*/ 286 h 33"/>
                <a:gd name="T26" fmla="*/ 270 w 24"/>
                <a:gd name="T27" fmla="*/ 286 h 33"/>
                <a:gd name="T28" fmla="*/ 349 w 24"/>
                <a:gd name="T29" fmla="*/ 331 h 33"/>
                <a:gd name="T30" fmla="*/ 377 w 24"/>
                <a:gd name="T31" fmla="*/ 374 h 33"/>
                <a:gd name="T32" fmla="*/ 439 w 24"/>
                <a:gd name="T33" fmla="*/ 567 h 33"/>
                <a:gd name="T34" fmla="*/ 270 w 24"/>
                <a:gd name="T35" fmla="*/ 567 h 33"/>
                <a:gd name="T36" fmla="*/ 236 w 24"/>
                <a:gd name="T37" fmla="*/ 418 h 33"/>
                <a:gd name="T38" fmla="*/ 201 w 24"/>
                <a:gd name="T39" fmla="*/ 340 h 33"/>
                <a:gd name="T40" fmla="*/ 124 w 24"/>
                <a:gd name="T41" fmla="*/ 340 h 33"/>
                <a:gd name="T42" fmla="*/ 124 w 24"/>
                <a:gd name="T43" fmla="*/ 567 h 33"/>
                <a:gd name="T44" fmla="*/ 0 w 24"/>
                <a:gd name="T45" fmla="*/ 567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"/>
                <a:gd name="T70" fmla="*/ 0 h 33"/>
                <a:gd name="T71" fmla="*/ 24 w 24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" h="33">
                  <a:moveTo>
                    <a:pt x="7" y="5"/>
                  </a:moveTo>
                  <a:cubicBezTo>
                    <a:pt x="7" y="14"/>
                    <a:pt x="7" y="14"/>
                    <a:pt x="7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2" y="14"/>
                    <a:pt x="13" y="13"/>
                  </a:cubicBezTo>
                  <a:cubicBezTo>
                    <a:pt x="14" y="12"/>
                    <a:pt x="14" y="11"/>
                    <a:pt x="14" y="10"/>
                  </a:cubicBezTo>
                  <a:cubicBezTo>
                    <a:pt x="14" y="7"/>
                    <a:pt x="13" y="5"/>
                    <a:pt x="10" y="5"/>
                  </a:cubicBezTo>
                  <a:cubicBezTo>
                    <a:pt x="7" y="5"/>
                    <a:pt x="7" y="5"/>
                    <a:pt x="7" y="5"/>
                  </a:cubicBezTo>
                  <a:close/>
                  <a:moveTo>
                    <a:pt x="0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7" y="0"/>
                    <a:pt x="19" y="2"/>
                  </a:cubicBezTo>
                  <a:cubicBezTo>
                    <a:pt x="21" y="3"/>
                    <a:pt x="22" y="5"/>
                    <a:pt x="22" y="8"/>
                  </a:cubicBezTo>
                  <a:cubicBezTo>
                    <a:pt x="22" y="13"/>
                    <a:pt x="20" y="16"/>
                    <a:pt x="15" y="17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7" y="17"/>
                    <a:pt x="18" y="17"/>
                    <a:pt x="19" y="19"/>
                  </a:cubicBezTo>
                  <a:cubicBezTo>
                    <a:pt x="19" y="19"/>
                    <a:pt x="20" y="20"/>
                    <a:pt x="20" y="2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2" y="22"/>
                    <a:pt x="11" y="21"/>
                    <a:pt x="11" y="20"/>
                  </a:cubicBezTo>
                  <a:cubicBezTo>
                    <a:pt x="10" y="20"/>
                    <a:pt x="9" y="20"/>
                    <a:pt x="7" y="20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0" y="33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1795" name="Freeform 143"/>
            <p:cNvSpPr>
              <a:spLocks noChangeAspect="1" noEditPoints="1"/>
            </p:cNvSpPr>
            <p:nvPr/>
          </p:nvSpPr>
          <p:spPr bwMode="auto">
            <a:xfrm>
              <a:off x="3832" y="1749"/>
              <a:ext cx="47" cy="57"/>
            </a:xfrm>
            <a:custGeom>
              <a:avLst/>
              <a:gdLst>
                <a:gd name="T0" fmla="*/ 144 w 29"/>
                <a:gd name="T1" fmla="*/ 324 h 35"/>
                <a:gd name="T2" fmla="*/ 254 w 29"/>
                <a:gd name="T3" fmla="*/ 541 h 35"/>
                <a:gd name="T4" fmla="*/ 357 w 29"/>
                <a:gd name="T5" fmla="*/ 324 h 35"/>
                <a:gd name="T6" fmla="*/ 254 w 29"/>
                <a:gd name="T7" fmla="*/ 111 h 35"/>
                <a:gd name="T8" fmla="*/ 144 w 29"/>
                <a:gd name="T9" fmla="*/ 324 h 35"/>
                <a:gd name="T10" fmla="*/ 0 w 29"/>
                <a:gd name="T11" fmla="*/ 324 h 35"/>
                <a:gd name="T12" fmla="*/ 55 w 29"/>
                <a:gd name="T13" fmla="*/ 90 h 35"/>
                <a:gd name="T14" fmla="*/ 254 w 29"/>
                <a:gd name="T15" fmla="*/ 0 h 35"/>
                <a:gd name="T16" fmla="*/ 454 w 29"/>
                <a:gd name="T17" fmla="*/ 90 h 35"/>
                <a:gd name="T18" fmla="*/ 523 w 29"/>
                <a:gd name="T19" fmla="*/ 324 h 35"/>
                <a:gd name="T20" fmla="*/ 454 w 29"/>
                <a:gd name="T21" fmla="*/ 562 h 35"/>
                <a:gd name="T22" fmla="*/ 254 w 29"/>
                <a:gd name="T23" fmla="*/ 653 h 35"/>
                <a:gd name="T24" fmla="*/ 55 w 29"/>
                <a:gd name="T25" fmla="*/ 541 h 35"/>
                <a:gd name="T26" fmla="*/ 0 w 29"/>
                <a:gd name="T27" fmla="*/ 324 h 3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9"/>
                <a:gd name="T43" fmla="*/ 0 h 35"/>
                <a:gd name="T44" fmla="*/ 29 w 29"/>
                <a:gd name="T45" fmla="*/ 35 h 3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9" h="35">
                  <a:moveTo>
                    <a:pt x="8" y="17"/>
                  </a:moveTo>
                  <a:cubicBezTo>
                    <a:pt x="8" y="25"/>
                    <a:pt x="10" y="29"/>
                    <a:pt x="14" y="29"/>
                  </a:cubicBezTo>
                  <a:cubicBezTo>
                    <a:pt x="18" y="29"/>
                    <a:pt x="20" y="25"/>
                    <a:pt x="20" y="17"/>
                  </a:cubicBezTo>
                  <a:cubicBezTo>
                    <a:pt x="20" y="10"/>
                    <a:pt x="18" y="6"/>
                    <a:pt x="14" y="6"/>
                  </a:cubicBezTo>
                  <a:cubicBezTo>
                    <a:pt x="10" y="6"/>
                    <a:pt x="8" y="10"/>
                    <a:pt x="8" y="17"/>
                  </a:cubicBezTo>
                  <a:close/>
                  <a:moveTo>
                    <a:pt x="0" y="17"/>
                  </a:moveTo>
                  <a:cubicBezTo>
                    <a:pt x="0" y="12"/>
                    <a:pt x="1" y="8"/>
                    <a:pt x="3" y="5"/>
                  </a:cubicBezTo>
                  <a:cubicBezTo>
                    <a:pt x="6" y="2"/>
                    <a:pt x="10" y="0"/>
                    <a:pt x="14" y="0"/>
                  </a:cubicBezTo>
                  <a:cubicBezTo>
                    <a:pt x="19" y="0"/>
                    <a:pt x="23" y="2"/>
                    <a:pt x="25" y="5"/>
                  </a:cubicBezTo>
                  <a:cubicBezTo>
                    <a:pt x="27" y="8"/>
                    <a:pt x="29" y="12"/>
                    <a:pt x="29" y="17"/>
                  </a:cubicBezTo>
                  <a:cubicBezTo>
                    <a:pt x="29" y="22"/>
                    <a:pt x="27" y="26"/>
                    <a:pt x="25" y="30"/>
                  </a:cubicBezTo>
                  <a:cubicBezTo>
                    <a:pt x="23" y="33"/>
                    <a:pt x="19" y="35"/>
                    <a:pt x="14" y="35"/>
                  </a:cubicBezTo>
                  <a:cubicBezTo>
                    <a:pt x="10" y="35"/>
                    <a:pt x="6" y="33"/>
                    <a:pt x="3" y="29"/>
                  </a:cubicBezTo>
                  <a:cubicBezTo>
                    <a:pt x="1" y="26"/>
                    <a:pt x="0" y="22"/>
                    <a:pt x="0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1796" name="Freeform 144"/>
            <p:cNvSpPr>
              <a:spLocks noChangeAspect="1"/>
            </p:cNvSpPr>
            <p:nvPr/>
          </p:nvSpPr>
          <p:spPr bwMode="auto">
            <a:xfrm>
              <a:off x="3888" y="1751"/>
              <a:ext cx="39" cy="55"/>
            </a:xfrm>
            <a:custGeom>
              <a:avLst/>
              <a:gdLst>
                <a:gd name="T0" fmla="*/ 0 w 24"/>
                <a:gd name="T1" fmla="*/ 377 h 34"/>
                <a:gd name="T2" fmla="*/ 0 w 24"/>
                <a:gd name="T3" fmla="*/ 0 h 34"/>
                <a:gd name="T4" fmla="*/ 124 w 24"/>
                <a:gd name="T5" fmla="*/ 0 h 34"/>
                <a:gd name="T6" fmla="*/ 124 w 24"/>
                <a:gd name="T7" fmla="*/ 398 h 34"/>
                <a:gd name="T8" fmla="*/ 232 w 24"/>
                <a:gd name="T9" fmla="*/ 500 h 34"/>
                <a:gd name="T10" fmla="*/ 293 w 24"/>
                <a:gd name="T11" fmla="*/ 398 h 34"/>
                <a:gd name="T12" fmla="*/ 293 w 24"/>
                <a:gd name="T13" fmla="*/ 0 h 34"/>
                <a:gd name="T14" fmla="*/ 439 w 24"/>
                <a:gd name="T15" fmla="*/ 0 h 34"/>
                <a:gd name="T16" fmla="*/ 439 w 24"/>
                <a:gd name="T17" fmla="*/ 377 h 34"/>
                <a:gd name="T18" fmla="*/ 383 w 24"/>
                <a:gd name="T19" fmla="*/ 542 h 34"/>
                <a:gd name="T20" fmla="*/ 232 w 24"/>
                <a:gd name="T21" fmla="*/ 610 h 34"/>
                <a:gd name="T22" fmla="*/ 55 w 24"/>
                <a:gd name="T23" fmla="*/ 542 h 34"/>
                <a:gd name="T24" fmla="*/ 0 w 24"/>
                <a:gd name="T25" fmla="*/ 377 h 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"/>
                <a:gd name="T40" fmla="*/ 0 h 34"/>
                <a:gd name="T41" fmla="*/ 24 w 24"/>
                <a:gd name="T42" fmla="*/ 34 h 3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" h="34">
                  <a:moveTo>
                    <a:pt x="0" y="2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6"/>
                    <a:pt x="9" y="28"/>
                    <a:pt x="12" y="28"/>
                  </a:cubicBezTo>
                  <a:cubicBezTo>
                    <a:pt x="15" y="28"/>
                    <a:pt x="16" y="26"/>
                    <a:pt x="16" y="22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5"/>
                    <a:pt x="23" y="28"/>
                    <a:pt x="21" y="30"/>
                  </a:cubicBezTo>
                  <a:cubicBezTo>
                    <a:pt x="19" y="33"/>
                    <a:pt x="16" y="34"/>
                    <a:pt x="12" y="34"/>
                  </a:cubicBezTo>
                  <a:cubicBezTo>
                    <a:pt x="8" y="34"/>
                    <a:pt x="5" y="33"/>
                    <a:pt x="3" y="30"/>
                  </a:cubicBezTo>
                  <a:cubicBezTo>
                    <a:pt x="1" y="28"/>
                    <a:pt x="0" y="25"/>
                    <a:pt x="0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1797" name="Freeform 145"/>
            <p:cNvSpPr>
              <a:spLocks noChangeAspect="1"/>
            </p:cNvSpPr>
            <p:nvPr/>
          </p:nvSpPr>
          <p:spPr bwMode="auto">
            <a:xfrm>
              <a:off x="3933" y="1751"/>
              <a:ext cx="36" cy="53"/>
            </a:xfrm>
            <a:custGeom>
              <a:avLst/>
              <a:gdLst>
                <a:gd name="T0" fmla="*/ 12 w 36"/>
                <a:gd name="T1" fmla="*/ 53 h 53"/>
                <a:gd name="T2" fmla="*/ 12 w 36"/>
                <a:gd name="T3" fmla="*/ 9 h 53"/>
                <a:gd name="T4" fmla="*/ 0 w 36"/>
                <a:gd name="T5" fmla="*/ 9 h 53"/>
                <a:gd name="T6" fmla="*/ 0 w 36"/>
                <a:gd name="T7" fmla="*/ 0 h 53"/>
                <a:gd name="T8" fmla="*/ 36 w 36"/>
                <a:gd name="T9" fmla="*/ 0 h 53"/>
                <a:gd name="T10" fmla="*/ 36 w 36"/>
                <a:gd name="T11" fmla="*/ 9 h 53"/>
                <a:gd name="T12" fmla="*/ 25 w 36"/>
                <a:gd name="T13" fmla="*/ 9 h 53"/>
                <a:gd name="T14" fmla="*/ 25 w 36"/>
                <a:gd name="T15" fmla="*/ 53 h 53"/>
                <a:gd name="T16" fmla="*/ 12 w 36"/>
                <a:gd name="T17" fmla="*/ 53 h 53"/>
                <a:gd name="T18" fmla="*/ 12 w 36"/>
                <a:gd name="T19" fmla="*/ 53 h 5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6"/>
                <a:gd name="T31" fmla="*/ 0 h 53"/>
                <a:gd name="T32" fmla="*/ 36 w 36"/>
                <a:gd name="T33" fmla="*/ 53 h 5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6" h="53">
                  <a:moveTo>
                    <a:pt x="12" y="53"/>
                  </a:moveTo>
                  <a:lnTo>
                    <a:pt x="12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9"/>
                  </a:lnTo>
                  <a:lnTo>
                    <a:pt x="25" y="9"/>
                  </a:lnTo>
                  <a:lnTo>
                    <a:pt x="25" y="53"/>
                  </a:lnTo>
                  <a:lnTo>
                    <a:pt x="12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1798" name="Freeform 146"/>
            <p:cNvSpPr>
              <a:spLocks noChangeAspect="1"/>
            </p:cNvSpPr>
            <p:nvPr/>
          </p:nvSpPr>
          <p:spPr bwMode="auto">
            <a:xfrm>
              <a:off x="3976" y="1751"/>
              <a:ext cx="32" cy="53"/>
            </a:xfrm>
            <a:custGeom>
              <a:avLst/>
              <a:gdLst>
                <a:gd name="T0" fmla="*/ 0 w 32"/>
                <a:gd name="T1" fmla="*/ 53 h 53"/>
                <a:gd name="T2" fmla="*/ 0 w 32"/>
                <a:gd name="T3" fmla="*/ 0 h 53"/>
                <a:gd name="T4" fmla="*/ 32 w 32"/>
                <a:gd name="T5" fmla="*/ 0 h 53"/>
                <a:gd name="T6" fmla="*/ 32 w 32"/>
                <a:gd name="T7" fmla="*/ 9 h 53"/>
                <a:gd name="T8" fmla="*/ 13 w 32"/>
                <a:gd name="T9" fmla="*/ 9 h 53"/>
                <a:gd name="T10" fmla="*/ 13 w 32"/>
                <a:gd name="T11" fmla="*/ 21 h 53"/>
                <a:gd name="T12" fmla="*/ 31 w 32"/>
                <a:gd name="T13" fmla="*/ 21 h 53"/>
                <a:gd name="T14" fmla="*/ 31 w 32"/>
                <a:gd name="T15" fmla="*/ 31 h 53"/>
                <a:gd name="T16" fmla="*/ 13 w 32"/>
                <a:gd name="T17" fmla="*/ 31 h 53"/>
                <a:gd name="T18" fmla="*/ 13 w 32"/>
                <a:gd name="T19" fmla="*/ 44 h 53"/>
                <a:gd name="T20" fmla="*/ 32 w 32"/>
                <a:gd name="T21" fmla="*/ 44 h 53"/>
                <a:gd name="T22" fmla="*/ 32 w 32"/>
                <a:gd name="T23" fmla="*/ 53 h 53"/>
                <a:gd name="T24" fmla="*/ 0 w 32"/>
                <a:gd name="T25" fmla="*/ 53 h 53"/>
                <a:gd name="T26" fmla="*/ 0 w 32"/>
                <a:gd name="T27" fmla="*/ 53 h 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2"/>
                <a:gd name="T43" fmla="*/ 0 h 53"/>
                <a:gd name="T44" fmla="*/ 32 w 32"/>
                <a:gd name="T45" fmla="*/ 53 h 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2" h="53">
                  <a:moveTo>
                    <a:pt x="0" y="53"/>
                  </a:moveTo>
                  <a:lnTo>
                    <a:pt x="0" y="0"/>
                  </a:lnTo>
                  <a:lnTo>
                    <a:pt x="32" y="0"/>
                  </a:lnTo>
                  <a:lnTo>
                    <a:pt x="32" y="9"/>
                  </a:lnTo>
                  <a:lnTo>
                    <a:pt x="13" y="9"/>
                  </a:lnTo>
                  <a:lnTo>
                    <a:pt x="13" y="21"/>
                  </a:lnTo>
                  <a:lnTo>
                    <a:pt x="31" y="21"/>
                  </a:lnTo>
                  <a:lnTo>
                    <a:pt x="31" y="31"/>
                  </a:lnTo>
                  <a:lnTo>
                    <a:pt x="13" y="31"/>
                  </a:lnTo>
                  <a:lnTo>
                    <a:pt x="13" y="44"/>
                  </a:lnTo>
                  <a:lnTo>
                    <a:pt x="32" y="44"/>
                  </a:lnTo>
                  <a:lnTo>
                    <a:pt x="32" y="5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1799" name="Freeform 147"/>
            <p:cNvSpPr>
              <a:spLocks noChangeAspect="1" noEditPoints="1"/>
            </p:cNvSpPr>
            <p:nvPr/>
          </p:nvSpPr>
          <p:spPr bwMode="auto">
            <a:xfrm>
              <a:off x="4017" y="1751"/>
              <a:ext cx="39" cy="53"/>
            </a:xfrm>
            <a:custGeom>
              <a:avLst/>
              <a:gdLst>
                <a:gd name="T0" fmla="*/ 145 w 24"/>
                <a:gd name="T1" fmla="*/ 88 h 33"/>
                <a:gd name="T2" fmla="*/ 145 w 24"/>
                <a:gd name="T3" fmla="*/ 233 h 33"/>
                <a:gd name="T4" fmla="*/ 180 w 24"/>
                <a:gd name="T5" fmla="*/ 233 h 33"/>
                <a:gd name="T6" fmla="*/ 236 w 24"/>
                <a:gd name="T7" fmla="*/ 226 h 33"/>
                <a:gd name="T8" fmla="*/ 270 w 24"/>
                <a:gd name="T9" fmla="*/ 173 h 33"/>
                <a:gd name="T10" fmla="*/ 180 w 24"/>
                <a:gd name="T11" fmla="*/ 88 h 33"/>
                <a:gd name="T12" fmla="*/ 145 w 24"/>
                <a:gd name="T13" fmla="*/ 88 h 33"/>
                <a:gd name="T14" fmla="*/ 0 w 24"/>
                <a:gd name="T15" fmla="*/ 567 h 33"/>
                <a:gd name="T16" fmla="*/ 0 w 24"/>
                <a:gd name="T17" fmla="*/ 0 h 33"/>
                <a:gd name="T18" fmla="*/ 232 w 24"/>
                <a:gd name="T19" fmla="*/ 0 h 33"/>
                <a:gd name="T20" fmla="*/ 377 w 24"/>
                <a:gd name="T21" fmla="*/ 34 h 33"/>
                <a:gd name="T22" fmla="*/ 418 w 24"/>
                <a:gd name="T23" fmla="*/ 141 h 33"/>
                <a:gd name="T24" fmla="*/ 293 w 24"/>
                <a:gd name="T25" fmla="*/ 286 h 33"/>
                <a:gd name="T26" fmla="*/ 293 w 24"/>
                <a:gd name="T27" fmla="*/ 286 h 33"/>
                <a:gd name="T28" fmla="*/ 349 w 24"/>
                <a:gd name="T29" fmla="*/ 331 h 33"/>
                <a:gd name="T30" fmla="*/ 383 w 24"/>
                <a:gd name="T31" fmla="*/ 374 h 33"/>
                <a:gd name="T32" fmla="*/ 439 w 24"/>
                <a:gd name="T33" fmla="*/ 567 h 33"/>
                <a:gd name="T34" fmla="*/ 293 w 24"/>
                <a:gd name="T35" fmla="*/ 567 h 33"/>
                <a:gd name="T36" fmla="*/ 236 w 24"/>
                <a:gd name="T37" fmla="*/ 418 h 33"/>
                <a:gd name="T38" fmla="*/ 201 w 24"/>
                <a:gd name="T39" fmla="*/ 340 h 33"/>
                <a:gd name="T40" fmla="*/ 145 w 24"/>
                <a:gd name="T41" fmla="*/ 340 h 33"/>
                <a:gd name="T42" fmla="*/ 145 w 24"/>
                <a:gd name="T43" fmla="*/ 567 h 33"/>
                <a:gd name="T44" fmla="*/ 0 w 24"/>
                <a:gd name="T45" fmla="*/ 567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"/>
                <a:gd name="T70" fmla="*/ 0 h 33"/>
                <a:gd name="T71" fmla="*/ 24 w 24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" h="33">
                  <a:moveTo>
                    <a:pt x="8" y="5"/>
                  </a:moveTo>
                  <a:cubicBezTo>
                    <a:pt x="8" y="14"/>
                    <a:pt x="8" y="14"/>
                    <a:pt x="8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3" y="14"/>
                    <a:pt x="13" y="13"/>
                  </a:cubicBezTo>
                  <a:cubicBezTo>
                    <a:pt x="14" y="12"/>
                    <a:pt x="15" y="11"/>
                    <a:pt x="15" y="10"/>
                  </a:cubicBezTo>
                  <a:cubicBezTo>
                    <a:pt x="15" y="7"/>
                    <a:pt x="13" y="5"/>
                    <a:pt x="10" y="5"/>
                  </a:cubicBezTo>
                  <a:cubicBezTo>
                    <a:pt x="8" y="5"/>
                    <a:pt x="8" y="5"/>
                    <a:pt x="8" y="5"/>
                  </a:cubicBezTo>
                  <a:close/>
                  <a:moveTo>
                    <a:pt x="0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8" y="0"/>
                    <a:pt x="20" y="2"/>
                  </a:cubicBezTo>
                  <a:cubicBezTo>
                    <a:pt x="22" y="3"/>
                    <a:pt x="23" y="5"/>
                    <a:pt x="23" y="8"/>
                  </a:cubicBezTo>
                  <a:cubicBezTo>
                    <a:pt x="23" y="13"/>
                    <a:pt x="20" y="16"/>
                    <a:pt x="16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7" y="17"/>
                    <a:pt x="18" y="17"/>
                    <a:pt x="19" y="19"/>
                  </a:cubicBezTo>
                  <a:cubicBezTo>
                    <a:pt x="20" y="19"/>
                    <a:pt x="20" y="20"/>
                    <a:pt x="21" y="2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2"/>
                    <a:pt x="12" y="21"/>
                    <a:pt x="11" y="20"/>
                  </a:cubicBezTo>
                  <a:cubicBezTo>
                    <a:pt x="11" y="20"/>
                    <a:pt x="10" y="20"/>
                    <a:pt x="8" y="20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0" y="33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1800" name="Freeform 148"/>
            <p:cNvSpPr>
              <a:spLocks noChangeAspect="1"/>
            </p:cNvSpPr>
            <p:nvPr/>
          </p:nvSpPr>
          <p:spPr bwMode="auto">
            <a:xfrm>
              <a:off x="3884" y="1409"/>
              <a:ext cx="265" cy="98"/>
            </a:xfrm>
            <a:custGeom>
              <a:avLst/>
              <a:gdLst>
                <a:gd name="T0" fmla="*/ 573 w 162"/>
                <a:gd name="T1" fmla="*/ 1011 h 60"/>
                <a:gd name="T2" fmla="*/ 551 w 162"/>
                <a:gd name="T3" fmla="*/ 990 h 60"/>
                <a:gd name="T4" fmla="*/ 0 w 162"/>
                <a:gd name="T5" fmla="*/ 662 h 60"/>
                <a:gd name="T6" fmla="*/ 425 w 162"/>
                <a:gd name="T7" fmla="*/ 418 h 60"/>
                <a:gd name="T8" fmla="*/ 993 w 162"/>
                <a:gd name="T9" fmla="*/ 755 h 60"/>
                <a:gd name="T10" fmla="*/ 1418 w 162"/>
                <a:gd name="T11" fmla="*/ 720 h 60"/>
                <a:gd name="T12" fmla="*/ 2141 w 162"/>
                <a:gd name="T13" fmla="*/ 302 h 60"/>
                <a:gd name="T14" fmla="*/ 1348 w 162"/>
                <a:gd name="T15" fmla="*/ 302 h 60"/>
                <a:gd name="T16" fmla="*/ 1348 w 162"/>
                <a:gd name="T17" fmla="*/ 0 h 60"/>
                <a:gd name="T18" fmla="*/ 3098 w 162"/>
                <a:gd name="T19" fmla="*/ 0 h 60"/>
                <a:gd name="T20" fmla="*/ 3098 w 162"/>
                <a:gd name="T21" fmla="*/ 1011 h 60"/>
                <a:gd name="T22" fmla="*/ 2589 w 162"/>
                <a:gd name="T23" fmla="*/ 1011 h 60"/>
                <a:gd name="T24" fmla="*/ 2567 w 162"/>
                <a:gd name="T25" fmla="*/ 549 h 60"/>
                <a:gd name="T26" fmla="*/ 1860 w 162"/>
                <a:gd name="T27" fmla="*/ 969 h 60"/>
                <a:gd name="T28" fmla="*/ 1148 w 162"/>
                <a:gd name="T29" fmla="*/ 1137 h 60"/>
                <a:gd name="T30" fmla="*/ 573 w 162"/>
                <a:gd name="T31" fmla="*/ 1011 h 60"/>
                <a:gd name="T32" fmla="*/ 573 w 162"/>
                <a:gd name="T33" fmla="*/ 1011 h 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2"/>
                <a:gd name="T52" fmla="*/ 0 h 60"/>
                <a:gd name="T53" fmla="*/ 162 w 162"/>
                <a:gd name="T54" fmla="*/ 60 h 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2" h="60">
                  <a:moveTo>
                    <a:pt x="30" y="53"/>
                  </a:moveTo>
                  <a:cubicBezTo>
                    <a:pt x="30" y="53"/>
                    <a:pt x="29" y="52"/>
                    <a:pt x="29" y="52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58" y="43"/>
                    <a:pt x="66" y="42"/>
                    <a:pt x="74" y="38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53"/>
                    <a:pt x="162" y="53"/>
                    <a:pt x="162" y="53"/>
                  </a:cubicBezTo>
                  <a:cubicBezTo>
                    <a:pt x="135" y="53"/>
                    <a:pt x="135" y="53"/>
                    <a:pt x="135" y="53"/>
                  </a:cubicBezTo>
                  <a:cubicBezTo>
                    <a:pt x="134" y="29"/>
                    <a:pt x="134" y="29"/>
                    <a:pt x="134" y="2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83" y="59"/>
                    <a:pt x="69" y="60"/>
                    <a:pt x="60" y="60"/>
                  </a:cubicBezTo>
                  <a:cubicBezTo>
                    <a:pt x="44" y="60"/>
                    <a:pt x="33" y="54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1801" name="Freeform 149"/>
            <p:cNvSpPr>
              <a:spLocks noChangeAspect="1"/>
            </p:cNvSpPr>
            <p:nvPr/>
          </p:nvSpPr>
          <p:spPr bwMode="auto">
            <a:xfrm>
              <a:off x="3703" y="1406"/>
              <a:ext cx="171" cy="152"/>
            </a:xfrm>
            <a:custGeom>
              <a:avLst/>
              <a:gdLst>
                <a:gd name="T0" fmla="*/ 730 w 105"/>
                <a:gd name="T1" fmla="*/ 1528 h 93"/>
                <a:gd name="T2" fmla="*/ 1278 w 105"/>
                <a:gd name="T3" fmla="*/ 1200 h 93"/>
                <a:gd name="T4" fmla="*/ 1223 w 105"/>
                <a:gd name="T5" fmla="*/ 956 h 93"/>
                <a:gd name="T6" fmla="*/ 528 w 105"/>
                <a:gd name="T7" fmla="*/ 551 h 93"/>
                <a:gd name="T8" fmla="*/ 528 w 105"/>
                <a:gd name="T9" fmla="*/ 1012 h 93"/>
                <a:gd name="T10" fmla="*/ 0 w 105"/>
                <a:gd name="T11" fmla="*/ 1012 h 93"/>
                <a:gd name="T12" fmla="*/ 0 w 105"/>
                <a:gd name="T13" fmla="*/ 0 h 93"/>
                <a:gd name="T14" fmla="*/ 1717 w 105"/>
                <a:gd name="T15" fmla="*/ 0 h 93"/>
                <a:gd name="T16" fmla="*/ 1717 w 105"/>
                <a:gd name="T17" fmla="*/ 294 h 93"/>
                <a:gd name="T18" fmla="*/ 928 w 105"/>
                <a:gd name="T19" fmla="*/ 294 h 93"/>
                <a:gd name="T20" fmla="*/ 1637 w 105"/>
                <a:gd name="T21" fmla="*/ 700 h 93"/>
                <a:gd name="T22" fmla="*/ 1958 w 105"/>
                <a:gd name="T23" fmla="*/ 1106 h 93"/>
                <a:gd name="T24" fmla="*/ 1692 w 105"/>
                <a:gd name="T25" fmla="*/ 1450 h 93"/>
                <a:gd name="T26" fmla="*/ 1153 w 105"/>
                <a:gd name="T27" fmla="*/ 1768 h 93"/>
                <a:gd name="T28" fmla="*/ 730 w 105"/>
                <a:gd name="T29" fmla="*/ 1528 h 93"/>
                <a:gd name="T30" fmla="*/ 730 w 105"/>
                <a:gd name="T31" fmla="*/ 1528 h 9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3"/>
                <a:gd name="T50" fmla="*/ 105 w 105"/>
                <a:gd name="T51" fmla="*/ 93 h 9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3">
                  <a:moveTo>
                    <a:pt x="39" y="80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75" y="60"/>
                    <a:pt x="74" y="55"/>
                    <a:pt x="66" y="50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2" y="15"/>
                    <a:pt x="92" y="15"/>
                    <a:pt x="92" y="15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88" y="37"/>
                    <a:pt x="88" y="37"/>
                    <a:pt x="88" y="37"/>
                  </a:cubicBezTo>
                  <a:cubicBezTo>
                    <a:pt x="102" y="45"/>
                    <a:pt x="105" y="53"/>
                    <a:pt x="105" y="58"/>
                  </a:cubicBezTo>
                  <a:cubicBezTo>
                    <a:pt x="104" y="68"/>
                    <a:pt x="94" y="75"/>
                    <a:pt x="91" y="76"/>
                  </a:cubicBezTo>
                  <a:cubicBezTo>
                    <a:pt x="62" y="93"/>
                    <a:pt x="62" y="93"/>
                    <a:pt x="62" y="93"/>
                  </a:cubicBezTo>
                  <a:cubicBezTo>
                    <a:pt x="39" y="80"/>
                    <a:pt x="39" y="80"/>
                    <a:pt x="39" y="80"/>
                  </a:cubicBezTo>
                  <a:cubicBezTo>
                    <a:pt x="39" y="80"/>
                    <a:pt x="39" y="80"/>
                    <a:pt x="39" y="80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1802" name="Freeform 150"/>
            <p:cNvSpPr>
              <a:spLocks noChangeAspect="1"/>
            </p:cNvSpPr>
            <p:nvPr/>
          </p:nvSpPr>
          <p:spPr bwMode="auto">
            <a:xfrm>
              <a:off x="3698" y="1564"/>
              <a:ext cx="265" cy="98"/>
            </a:xfrm>
            <a:custGeom>
              <a:avLst/>
              <a:gdLst>
                <a:gd name="T0" fmla="*/ 2526 w 162"/>
                <a:gd name="T1" fmla="*/ 149 h 60"/>
                <a:gd name="T2" fmla="*/ 3098 w 162"/>
                <a:gd name="T3" fmla="*/ 475 h 60"/>
                <a:gd name="T4" fmla="*/ 2657 w 162"/>
                <a:gd name="T5" fmla="*/ 720 h 60"/>
                <a:gd name="T6" fmla="*/ 2084 w 162"/>
                <a:gd name="T7" fmla="*/ 397 h 60"/>
                <a:gd name="T8" fmla="*/ 1688 w 162"/>
                <a:gd name="T9" fmla="*/ 441 h 60"/>
                <a:gd name="T10" fmla="*/ 959 w 162"/>
                <a:gd name="T11" fmla="*/ 862 h 60"/>
                <a:gd name="T12" fmla="*/ 1755 w 162"/>
                <a:gd name="T13" fmla="*/ 862 h 60"/>
                <a:gd name="T14" fmla="*/ 1755 w 162"/>
                <a:gd name="T15" fmla="*/ 1137 h 60"/>
                <a:gd name="T16" fmla="*/ 0 w 162"/>
                <a:gd name="T17" fmla="*/ 1137 h 60"/>
                <a:gd name="T18" fmla="*/ 0 w 162"/>
                <a:gd name="T19" fmla="*/ 126 h 60"/>
                <a:gd name="T20" fmla="*/ 517 w 162"/>
                <a:gd name="T21" fmla="*/ 126 h 60"/>
                <a:gd name="T22" fmla="*/ 517 w 162"/>
                <a:gd name="T23" fmla="*/ 593 h 60"/>
                <a:gd name="T24" fmla="*/ 1238 w 162"/>
                <a:gd name="T25" fmla="*/ 185 h 60"/>
                <a:gd name="T26" fmla="*/ 1935 w 162"/>
                <a:gd name="T27" fmla="*/ 0 h 60"/>
                <a:gd name="T28" fmla="*/ 2526 w 162"/>
                <a:gd name="T29" fmla="*/ 149 h 60"/>
                <a:gd name="T30" fmla="*/ 2526 w 162"/>
                <a:gd name="T31" fmla="*/ 149 h 6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2"/>
                <a:gd name="T49" fmla="*/ 0 h 60"/>
                <a:gd name="T50" fmla="*/ 162 w 162"/>
                <a:gd name="T51" fmla="*/ 60 h 6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2" h="60">
                  <a:moveTo>
                    <a:pt x="132" y="8"/>
                  </a:moveTo>
                  <a:cubicBezTo>
                    <a:pt x="162" y="25"/>
                    <a:pt x="162" y="25"/>
                    <a:pt x="162" y="25"/>
                  </a:cubicBezTo>
                  <a:cubicBezTo>
                    <a:pt x="139" y="38"/>
                    <a:pt x="139" y="38"/>
                    <a:pt x="139" y="38"/>
                  </a:cubicBezTo>
                  <a:cubicBezTo>
                    <a:pt x="109" y="21"/>
                    <a:pt x="109" y="21"/>
                    <a:pt x="109" y="21"/>
                  </a:cubicBezTo>
                  <a:cubicBezTo>
                    <a:pt x="103" y="17"/>
                    <a:pt x="96" y="18"/>
                    <a:pt x="88" y="23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60"/>
                    <a:pt x="92" y="60"/>
                    <a:pt x="92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9" y="2"/>
                    <a:pt x="92" y="0"/>
                    <a:pt x="101" y="0"/>
                  </a:cubicBezTo>
                  <a:cubicBezTo>
                    <a:pt x="118" y="0"/>
                    <a:pt x="129" y="6"/>
                    <a:pt x="132" y="8"/>
                  </a:cubicBezTo>
                  <a:cubicBezTo>
                    <a:pt x="132" y="8"/>
                    <a:pt x="132" y="8"/>
                    <a:pt x="132" y="8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1803" name="Freeform 151"/>
            <p:cNvSpPr>
              <a:spLocks noChangeAspect="1"/>
            </p:cNvSpPr>
            <p:nvPr/>
          </p:nvSpPr>
          <p:spPr bwMode="auto">
            <a:xfrm>
              <a:off x="3972" y="1514"/>
              <a:ext cx="170" cy="153"/>
            </a:xfrm>
            <a:custGeom>
              <a:avLst/>
              <a:gdLst>
                <a:gd name="T0" fmla="*/ 1983 w 104"/>
                <a:gd name="T1" fmla="*/ 747 h 94"/>
                <a:gd name="T2" fmla="*/ 1983 w 104"/>
                <a:gd name="T3" fmla="*/ 1746 h 94"/>
                <a:gd name="T4" fmla="*/ 245 w 104"/>
                <a:gd name="T5" fmla="*/ 1746 h 94"/>
                <a:gd name="T6" fmla="*/ 235 w 104"/>
                <a:gd name="T7" fmla="*/ 1455 h 94"/>
                <a:gd name="T8" fmla="*/ 1027 w 104"/>
                <a:gd name="T9" fmla="*/ 1455 h 94"/>
                <a:gd name="T10" fmla="*/ 304 w 104"/>
                <a:gd name="T11" fmla="*/ 1038 h 94"/>
                <a:gd name="T12" fmla="*/ 0 w 104"/>
                <a:gd name="T13" fmla="*/ 651 h 94"/>
                <a:gd name="T14" fmla="*/ 245 w 104"/>
                <a:gd name="T15" fmla="*/ 324 h 94"/>
                <a:gd name="T16" fmla="*/ 812 w 104"/>
                <a:gd name="T17" fmla="*/ 0 h 94"/>
                <a:gd name="T18" fmla="*/ 1237 w 104"/>
                <a:gd name="T19" fmla="*/ 238 h 94"/>
                <a:gd name="T20" fmla="*/ 687 w 104"/>
                <a:gd name="T21" fmla="*/ 562 h 94"/>
                <a:gd name="T22" fmla="*/ 750 w 104"/>
                <a:gd name="T23" fmla="*/ 802 h 94"/>
                <a:gd name="T24" fmla="*/ 1473 w 104"/>
                <a:gd name="T25" fmla="*/ 1216 h 94"/>
                <a:gd name="T26" fmla="*/ 1473 w 104"/>
                <a:gd name="T27" fmla="*/ 747 h 94"/>
                <a:gd name="T28" fmla="*/ 1983 w 104"/>
                <a:gd name="T29" fmla="*/ 747 h 94"/>
                <a:gd name="T30" fmla="*/ 1983 w 104"/>
                <a:gd name="T31" fmla="*/ 747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"/>
                <a:gd name="T49" fmla="*/ 0 h 94"/>
                <a:gd name="T50" fmla="*/ 104 w 104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" h="94">
                  <a:moveTo>
                    <a:pt x="104" y="40"/>
                  </a:moveTo>
                  <a:cubicBezTo>
                    <a:pt x="104" y="94"/>
                    <a:pt x="104" y="94"/>
                    <a:pt x="104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2" y="78"/>
                    <a:pt x="12" y="78"/>
                    <a:pt x="12" y="78"/>
                  </a:cubicBezTo>
                  <a:cubicBezTo>
                    <a:pt x="54" y="78"/>
                    <a:pt x="54" y="78"/>
                    <a:pt x="54" y="78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3" y="48"/>
                    <a:pt x="0" y="40"/>
                    <a:pt x="0" y="35"/>
                  </a:cubicBezTo>
                  <a:cubicBezTo>
                    <a:pt x="0" y="25"/>
                    <a:pt x="11" y="18"/>
                    <a:pt x="13" y="1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0" y="34"/>
                    <a:pt x="31" y="38"/>
                    <a:pt x="39" y="43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104" y="40"/>
                    <a:pt x="104" y="40"/>
                    <a:pt x="104" y="40"/>
                  </a:cubicBezTo>
                  <a:cubicBezTo>
                    <a:pt x="104" y="40"/>
                    <a:pt x="104" y="40"/>
                    <a:pt x="104" y="40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1804" name="Freeform 152"/>
            <p:cNvSpPr>
              <a:spLocks noChangeAspect="1"/>
            </p:cNvSpPr>
            <p:nvPr/>
          </p:nvSpPr>
          <p:spPr bwMode="auto">
            <a:xfrm>
              <a:off x="3878" y="1402"/>
              <a:ext cx="264" cy="100"/>
            </a:xfrm>
            <a:custGeom>
              <a:avLst/>
              <a:gdLst>
                <a:gd name="T0" fmla="*/ 562 w 162"/>
                <a:gd name="T1" fmla="*/ 1033 h 61"/>
                <a:gd name="T2" fmla="*/ 562 w 162"/>
                <a:gd name="T3" fmla="*/ 1033 h 61"/>
                <a:gd name="T4" fmla="*/ 0 w 162"/>
                <a:gd name="T5" fmla="*/ 702 h 61"/>
                <a:gd name="T6" fmla="*/ 425 w 162"/>
                <a:gd name="T7" fmla="*/ 449 h 61"/>
                <a:gd name="T8" fmla="*/ 988 w 162"/>
                <a:gd name="T9" fmla="*/ 779 h 61"/>
                <a:gd name="T10" fmla="*/ 1388 w 162"/>
                <a:gd name="T11" fmla="*/ 736 h 61"/>
                <a:gd name="T12" fmla="*/ 2104 w 162"/>
                <a:gd name="T13" fmla="*/ 310 h 61"/>
                <a:gd name="T14" fmla="*/ 1312 w 162"/>
                <a:gd name="T15" fmla="*/ 310 h 61"/>
                <a:gd name="T16" fmla="*/ 1312 w 162"/>
                <a:gd name="T17" fmla="*/ 0 h 61"/>
                <a:gd name="T18" fmla="*/ 3033 w 162"/>
                <a:gd name="T19" fmla="*/ 0 h 61"/>
                <a:gd name="T20" fmla="*/ 3033 w 162"/>
                <a:gd name="T21" fmla="*/ 1054 h 61"/>
                <a:gd name="T22" fmla="*/ 2531 w 162"/>
                <a:gd name="T23" fmla="*/ 1054 h 61"/>
                <a:gd name="T24" fmla="*/ 2531 w 162"/>
                <a:gd name="T25" fmla="*/ 572 h 61"/>
                <a:gd name="T26" fmla="*/ 1814 w 162"/>
                <a:gd name="T27" fmla="*/ 995 h 61"/>
                <a:gd name="T28" fmla="*/ 1134 w 162"/>
                <a:gd name="T29" fmla="*/ 1185 h 61"/>
                <a:gd name="T30" fmla="*/ 562 w 162"/>
                <a:gd name="T31" fmla="*/ 1033 h 61"/>
                <a:gd name="T32" fmla="*/ 562 w 162"/>
                <a:gd name="T33" fmla="*/ 1033 h 6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2"/>
                <a:gd name="T52" fmla="*/ 0 h 61"/>
                <a:gd name="T53" fmla="*/ 162 w 162"/>
                <a:gd name="T54" fmla="*/ 61 h 6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2" h="61">
                  <a:moveTo>
                    <a:pt x="30" y="53"/>
                  </a:moveTo>
                  <a:cubicBezTo>
                    <a:pt x="30" y="53"/>
                    <a:pt x="30" y="53"/>
                    <a:pt x="30" y="53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53" y="40"/>
                    <a:pt x="53" y="40"/>
                    <a:pt x="53" y="40"/>
                  </a:cubicBezTo>
                  <a:cubicBezTo>
                    <a:pt x="59" y="43"/>
                    <a:pt x="66" y="43"/>
                    <a:pt x="74" y="38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54"/>
                    <a:pt x="162" y="54"/>
                    <a:pt x="162" y="54"/>
                  </a:cubicBezTo>
                  <a:cubicBezTo>
                    <a:pt x="135" y="54"/>
                    <a:pt x="135" y="54"/>
                    <a:pt x="135" y="54"/>
                  </a:cubicBezTo>
                  <a:cubicBezTo>
                    <a:pt x="135" y="29"/>
                    <a:pt x="135" y="29"/>
                    <a:pt x="135" y="2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83" y="59"/>
                    <a:pt x="70" y="61"/>
                    <a:pt x="61" y="61"/>
                  </a:cubicBezTo>
                  <a:cubicBezTo>
                    <a:pt x="44" y="60"/>
                    <a:pt x="33" y="55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1805" name="Freeform 153"/>
            <p:cNvSpPr>
              <a:spLocks noChangeAspect="1"/>
            </p:cNvSpPr>
            <p:nvPr/>
          </p:nvSpPr>
          <p:spPr bwMode="auto">
            <a:xfrm>
              <a:off x="3696" y="1399"/>
              <a:ext cx="172" cy="154"/>
            </a:xfrm>
            <a:custGeom>
              <a:avLst/>
              <a:gdLst>
                <a:gd name="T0" fmla="*/ 778 w 105"/>
                <a:gd name="T1" fmla="*/ 1569 h 94"/>
                <a:gd name="T2" fmla="*/ 1330 w 105"/>
                <a:gd name="T3" fmla="*/ 1219 h 94"/>
                <a:gd name="T4" fmla="*/ 1274 w 105"/>
                <a:gd name="T5" fmla="*/ 993 h 94"/>
                <a:gd name="T6" fmla="*/ 539 w 105"/>
                <a:gd name="T7" fmla="*/ 567 h 94"/>
                <a:gd name="T8" fmla="*/ 539 w 105"/>
                <a:gd name="T9" fmla="*/ 1027 h 94"/>
                <a:gd name="T10" fmla="*/ 21 w 105"/>
                <a:gd name="T11" fmla="*/ 1027 h 94"/>
                <a:gd name="T12" fmla="*/ 0 w 105"/>
                <a:gd name="T13" fmla="*/ 0 h 94"/>
                <a:gd name="T14" fmla="*/ 1779 w 105"/>
                <a:gd name="T15" fmla="*/ 0 h 94"/>
                <a:gd name="T16" fmla="*/ 1792 w 105"/>
                <a:gd name="T17" fmla="*/ 308 h 94"/>
                <a:gd name="T18" fmla="*/ 993 w 105"/>
                <a:gd name="T19" fmla="*/ 308 h 94"/>
                <a:gd name="T20" fmla="*/ 1723 w 105"/>
                <a:gd name="T21" fmla="*/ 736 h 94"/>
                <a:gd name="T22" fmla="*/ 2031 w 105"/>
                <a:gd name="T23" fmla="*/ 1144 h 94"/>
                <a:gd name="T24" fmla="*/ 1779 w 105"/>
                <a:gd name="T25" fmla="*/ 1481 h 94"/>
                <a:gd name="T26" fmla="*/ 1206 w 105"/>
                <a:gd name="T27" fmla="*/ 1817 h 94"/>
                <a:gd name="T28" fmla="*/ 778 w 105"/>
                <a:gd name="T29" fmla="*/ 1569 h 94"/>
                <a:gd name="T30" fmla="*/ 778 w 105"/>
                <a:gd name="T31" fmla="*/ 1569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4"/>
                <a:gd name="T50" fmla="*/ 105 w 105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4">
                  <a:moveTo>
                    <a:pt x="40" y="81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75" y="60"/>
                    <a:pt x="74" y="56"/>
                    <a:pt x="66" y="51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3" y="16"/>
                    <a:pt x="93" y="16"/>
                    <a:pt x="93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89" y="38"/>
                    <a:pt x="89" y="38"/>
                    <a:pt x="89" y="38"/>
                  </a:cubicBezTo>
                  <a:cubicBezTo>
                    <a:pt x="102" y="46"/>
                    <a:pt x="105" y="54"/>
                    <a:pt x="105" y="59"/>
                  </a:cubicBezTo>
                  <a:cubicBezTo>
                    <a:pt x="105" y="69"/>
                    <a:pt x="94" y="75"/>
                    <a:pt x="92" y="77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40" y="81"/>
                    <a:pt x="40" y="81"/>
                    <a:pt x="40" y="81"/>
                  </a:cubicBezTo>
                  <a:cubicBezTo>
                    <a:pt x="40" y="81"/>
                    <a:pt x="40" y="81"/>
                    <a:pt x="40" y="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1806" name="Freeform 154"/>
            <p:cNvSpPr>
              <a:spLocks noChangeAspect="1"/>
            </p:cNvSpPr>
            <p:nvPr/>
          </p:nvSpPr>
          <p:spPr bwMode="auto">
            <a:xfrm>
              <a:off x="3692" y="1558"/>
              <a:ext cx="264" cy="99"/>
            </a:xfrm>
            <a:custGeom>
              <a:avLst/>
              <a:gdLst>
                <a:gd name="T0" fmla="*/ 2467 w 162"/>
                <a:gd name="T1" fmla="*/ 144 h 61"/>
                <a:gd name="T2" fmla="*/ 3033 w 162"/>
                <a:gd name="T3" fmla="*/ 466 h 61"/>
                <a:gd name="T4" fmla="*/ 2624 w 162"/>
                <a:gd name="T5" fmla="*/ 701 h 61"/>
                <a:gd name="T6" fmla="*/ 2061 w 162"/>
                <a:gd name="T7" fmla="*/ 380 h 61"/>
                <a:gd name="T8" fmla="*/ 1644 w 162"/>
                <a:gd name="T9" fmla="*/ 414 h 61"/>
                <a:gd name="T10" fmla="*/ 929 w 162"/>
                <a:gd name="T11" fmla="*/ 821 h 61"/>
                <a:gd name="T12" fmla="*/ 1724 w 162"/>
                <a:gd name="T13" fmla="*/ 821 h 61"/>
                <a:gd name="T14" fmla="*/ 1724 w 162"/>
                <a:gd name="T15" fmla="*/ 1117 h 61"/>
                <a:gd name="T16" fmla="*/ 0 w 162"/>
                <a:gd name="T17" fmla="*/ 1117 h 61"/>
                <a:gd name="T18" fmla="*/ 0 w 162"/>
                <a:gd name="T19" fmla="*/ 123 h 61"/>
                <a:gd name="T20" fmla="*/ 507 w 162"/>
                <a:gd name="T21" fmla="*/ 123 h 61"/>
                <a:gd name="T22" fmla="*/ 528 w 162"/>
                <a:gd name="T23" fmla="*/ 583 h 61"/>
                <a:gd name="T24" fmla="*/ 1222 w 162"/>
                <a:gd name="T25" fmla="*/ 179 h 61"/>
                <a:gd name="T26" fmla="*/ 1897 w 162"/>
                <a:gd name="T27" fmla="*/ 0 h 61"/>
                <a:gd name="T28" fmla="*/ 2467 w 162"/>
                <a:gd name="T29" fmla="*/ 144 h 61"/>
                <a:gd name="T30" fmla="*/ 2467 w 162"/>
                <a:gd name="T31" fmla="*/ 144 h 6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2"/>
                <a:gd name="T49" fmla="*/ 0 h 61"/>
                <a:gd name="T50" fmla="*/ 162 w 162"/>
                <a:gd name="T51" fmla="*/ 61 h 6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2" h="61">
                  <a:moveTo>
                    <a:pt x="132" y="8"/>
                  </a:moveTo>
                  <a:cubicBezTo>
                    <a:pt x="162" y="25"/>
                    <a:pt x="162" y="25"/>
                    <a:pt x="162" y="25"/>
                  </a:cubicBezTo>
                  <a:cubicBezTo>
                    <a:pt x="140" y="38"/>
                    <a:pt x="140" y="38"/>
                    <a:pt x="140" y="38"/>
                  </a:cubicBezTo>
                  <a:cubicBezTo>
                    <a:pt x="110" y="21"/>
                    <a:pt x="110" y="21"/>
                    <a:pt x="110" y="21"/>
                  </a:cubicBezTo>
                  <a:cubicBezTo>
                    <a:pt x="104" y="18"/>
                    <a:pt x="96" y="18"/>
                    <a:pt x="88" y="23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61"/>
                    <a:pt x="92" y="61"/>
                    <a:pt x="92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9" y="2"/>
                    <a:pt x="93" y="0"/>
                    <a:pt x="101" y="0"/>
                  </a:cubicBezTo>
                  <a:cubicBezTo>
                    <a:pt x="118" y="1"/>
                    <a:pt x="130" y="7"/>
                    <a:pt x="132" y="8"/>
                  </a:cubicBezTo>
                  <a:cubicBezTo>
                    <a:pt x="132" y="8"/>
                    <a:pt x="132" y="8"/>
                    <a:pt x="132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1807" name="Freeform 155"/>
            <p:cNvSpPr>
              <a:spLocks noChangeAspect="1"/>
            </p:cNvSpPr>
            <p:nvPr/>
          </p:nvSpPr>
          <p:spPr bwMode="auto">
            <a:xfrm>
              <a:off x="3966" y="1507"/>
              <a:ext cx="171" cy="154"/>
            </a:xfrm>
            <a:custGeom>
              <a:avLst/>
              <a:gdLst>
                <a:gd name="T0" fmla="*/ 1958 w 105"/>
                <a:gd name="T1" fmla="*/ 791 h 94"/>
                <a:gd name="T2" fmla="*/ 1958 w 105"/>
                <a:gd name="T3" fmla="*/ 1817 h 94"/>
                <a:gd name="T4" fmla="*/ 239 w 105"/>
                <a:gd name="T5" fmla="*/ 1817 h 94"/>
                <a:gd name="T6" fmla="*/ 239 w 105"/>
                <a:gd name="T7" fmla="*/ 1514 h 94"/>
                <a:gd name="T8" fmla="*/ 1033 w 105"/>
                <a:gd name="T9" fmla="*/ 1514 h 94"/>
                <a:gd name="T10" fmla="*/ 324 w 105"/>
                <a:gd name="T11" fmla="*/ 1088 h 94"/>
                <a:gd name="T12" fmla="*/ 0 w 105"/>
                <a:gd name="T13" fmla="*/ 668 h 94"/>
                <a:gd name="T14" fmla="*/ 261 w 105"/>
                <a:gd name="T15" fmla="*/ 331 h 94"/>
                <a:gd name="T16" fmla="*/ 803 w 105"/>
                <a:gd name="T17" fmla="*/ 0 h 94"/>
                <a:gd name="T18" fmla="*/ 1223 w 105"/>
                <a:gd name="T19" fmla="*/ 247 h 94"/>
                <a:gd name="T20" fmla="*/ 674 w 105"/>
                <a:gd name="T21" fmla="*/ 606 h 94"/>
                <a:gd name="T22" fmla="*/ 730 w 105"/>
                <a:gd name="T23" fmla="*/ 827 h 94"/>
                <a:gd name="T24" fmla="*/ 1435 w 105"/>
                <a:gd name="T25" fmla="*/ 1253 h 94"/>
                <a:gd name="T26" fmla="*/ 1435 w 105"/>
                <a:gd name="T27" fmla="*/ 791 h 94"/>
                <a:gd name="T28" fmla="*/ 1958 w 105"/>
                <a:gd name="T29" fmla="*/ 791 h 94"/>
                <a:gd name="T30" fmla="*/ 1958 w 105"/>
                <a:gd name="T31" fmla="*/ 791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4"/>
                <a:gd name="T50" fmla="*/ 105 w 105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4">
                  <a:moveTo>
                    <a:pt x="105" y="41"/>
                  </a:moveTo>
                  <a:cubicBezTo>
                    <a:pt x="105" y="94"/>
                    <a:pt x="105" y="94"/>
                    <a:pt x="105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55" y="78"/>
                    <a:pt x="55" y="78"/>
                    <a:pt x="55" y="78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3" y="48"/>
                    <a:pt x="0" y="40"/>
                    <a:pt x="0" y="35"/>
                  </a:cubicBezTo>
                  <a:cubicBezTo>
                    <a:pt x="1" y="25"/>
                    <a:pt x="11" y="19"/>
                    <a:pt x="14" y="1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6" y="13"/>
                    <a:pt x="66" y="13"/>
                    <a:pt x="66" y="13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0" y="34"/>
                    <a:pt x="31" y="38"/>
                    <a:pt x="39" y="43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41"/>
                    <a:pt x="77" y="41"/>
                    <a:pt x="77" y="41"/>
                  </a:cubicBezTo>
                  <a:cubicBezTo>
                    <a:pt x="105" y="41"/>
                    <a:pt x="105" y="41"/>
                    <a:pt x="105" y="41"/>
                  </a:cubicBezTo>
                  <a:cubicBezTo>
                    <a:pt x="105" y="41"/>
                    <a:pt x="105" y="41"/>
                    <a:pt x="105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  <p:grpSp>
        <p:nvGrpSpPr>
          <p:cNvPr id="31764" name="Group 156"/>
          <p:cNvGrpSpPr>
            <a:grpSpLocks noChangeAspect="1"/>
          </p:cNvGrpSpPr>
          <p:nvPr/>
        </p:nvGrpSpPr>
        <p:grpSpPr bwMode="auto">
          <a:xfrm>
            <a:off x="5940425" y="2420938"/>
            <a:ext cx="792163" cy="552450"/>
            <a:chOff x="3541" y="1317"/>
            <a:chExt cx="747" cy="546"/>
          </a:xfrm>
        </p:grpSpPr>
        <p:sp>
          <p:nvSpPr>
            <p:cNvPr id="31774" name="AutoShape 157"/>
            <p:cNvSpPr>
              <a:spLocks noChangeAspect="1" noChangeArrowheads="1" noTextEdit="1"/>
            </p:cNvSpPr>
            <p:nvPr/>
          </p:nvSpPr>
          <p:spPr bwMode="auto">
            <a:xfrm>
              <a:off x="3574" y="1337"/>
              <a:ext cx="681" cy="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775" name="Freeform 158"/>
            <p:cNvSpPr>
              <a:spLocks noChangeAspect="1"/>
            </p:cNvSpPr>
            <p:nvPr/>
          </p:nvSpPr>
          <p:spPr bwMode="auto">
            <a:xfrm>
              <a:off x="3574" y="1525"/>
              <a:ext cx="679" cy="338"/>
            </a:xfrm>
            <a:custGeom>
              <a:avLst/>
              <a:gdLst>
                <a:gd name="T0" fmla="*/ 6726 w 416"/>
                <a:gd name="T1" fmla="*/ 1594 h 207"/>
                <a:gd name="T2" fmla="*/ 1170 w 416"/>
                <a:gd name="T3" fmla="*/ 1594 h 207"/>
                <a:gd name="T4" fmla="*/ 21 w 416"/>
                <a:gd name="T5" fmla="*/ 21 h 207"/>
                <a:gd name="T6" fmla="*/ 0 w 416"/>
                <a:gd name="T7" fmla="*/ 21 h 207"/>
                <a:gd name="T8" fmla="*/ 0 w 416"/>
                <a:gd name="T9" fmla="*/ 1520 h 207"/>
                <a:gd name="T10" fmla="*/ 21 w 416"/>
                <a:gd name="T11" fmla="*/ 1520 h 207"/>
                <a:gd name="T12" fmla="*/ 1170 w 416"/>
                <a:gd name="T13" fmla="*/ 3029 h 207"/>
                <a:gd name="T14" fmla="*/ 6726 w 416"/>
                <a:gd name="T15" fmla="*/ 3029 h 207"/>
                <a:gd name="T16" fmla="*/ 7862 w 416"/>
                <a:gd name="T17" fmla="*/ 1520 h 207"/>
                <a:gd name="T18" fmla="*/ 7862 w 416"/>
                <a:gd name="T19" fmla="*/ 1520 h 207"/>
                <a:gd name="T20" fmla="*/ 7862 w 416"/>
                <a:gd name="T21" fmla="*/ 0 h 207"/>
                <a:gd name="T22" fmla="*/ 6726 w 416"/>
                <a:gd name="T23" fmla="*/ 1594 h 20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16"/>
                <a:gd name="T37" fmla="*/ 0 h 207"/>
                <a:gd name="T38" fmla="*/ 416 w 416"/>
                <a:gd name="T39" fmla="*/ 207 h 20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16" h="207">
                  <a:moveTo>
                    <a:pt x="356" y="84"/>
                  </a:moveTo>
                  <a:cubicBezTo>
                    <a:pt x="275" y="131"/>
                    <a:pt x="143" y="131"/>
                    <a:pt x="62" y="84"/>
                  </a:cubicBezTo>
                  <a:cubicBezTo>
                    <a:pt x="18" y="59"/>
                    <a:pt x="1" y="33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3" y="109"/>
                    <a:pt x="23" y="138"/>
                    <a:pt x="62" y="160"/>
                  </a:cubicBezTo>
                  <a:cubicBezTo>
                    <a:pt x="143" y="207"/>
                    <a:pt x="275" y="207"/>
                    <a:pt x="356" y="160"/>
                  </a:cubicBezTo>
                  <a:cubicBezTo>
                    <a:pt x="394" y="138"/>
                    <a:pt x="414" y="109"/>
                    <a:pt x="416" y="80"/>
                  </a:cubicBezTo>
                  <a:cubicBezTo>
                    <a:pt x="416" y="80"/>
                    <a:pt x="416" y="80"/>
                    <a:pt x="416" y="80"/>
                  </a:cubicBezTo>
                  <a:cubicBezTo>
                    <a:pt x="416" y="0"/>
                    <a:pt x="416" y="0"/>
                    <a:pt x="416" y="0"/>
                  </a:cubicBezTo>
                  <a:cubicBezTo>
                    <a:pt x="416" y="31"/>
                    <a:pt x="396" y="61"/>
                    <a:pt x="356" y="84"/>
                  </a:cubicBezTo>
                  <a:close/>
                </a:path>
              </a:pathLst>
            </a:custGeom>
            <a:solidFill>
              <a:srgbClr val="113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1776" name="Freeform 159"/>
            <p:cNvSpPr>
              <a:spLocks noChangeAspect="1"/>
            </p:cNvSpPr>
            <p:nvPr/>
          </p:nvSpPr>
          <p:spPr bwMode="auto">
            <a:xfrm>
              <a:off x="3541" y="1317"/>
              <a:ext cx="747" cy="432"/>
            </a:xfrm>
            <a:custGeom>
              <a:avLst/>
              <a:gdLst>
                <a:gd name="T0" fmla="*/ 7153 w 457"/>
                <a:gd name="T1" fmla="*/ 902 h 264"/>
                <a:gd name="T2" fmla="*/ 7176 w 457"/>
                <a:gd name="T3" fmla="*/ 4166 h 264"/>
                <a:gd name="T4" fmla="*/ 1563 w 457"/>
                <a:gd name="T5" fmla="*/ 4166 h 264"/>
                <a:gd name="T6" fmla="*/ 1541 w 457"/>
                <a:gd name="T7" fmla="*/ 902 h 264"/>
                <a:gd name="T8" fmla="*/ 7153 w 457"/>
                <a:gd name="T9" fmla="*/ 902 h 2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7"/>
                <a:gd name="T16" fmla="*/ 0 h 264"/>
                <a:gd name="T17" fmla="*/ 457 w 457"/>
                <a:gd name="T18" fmla="*/ 264 h 2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7" h="264">
                  <a:moveTo>
                    <a:pt x="375" y="47"/>
                  </a:moveTo>
                  <a:cubicBezTo>
                    <a:pt x="456" y="94"/>
                    <a:pt x="457" y="170"/>
                    <a:pt x="376" y="217"/>
                  </a:cubicBezTo>
                  <a:cubicBezTo>
                    <a:pt x="295" y="264"/>
                    <a:pt x="163" y="264"/>
                    <a:pt x="82" y="217"/>
                  </a:cubicBezTo>
                  <a:cubicBezTo>
                    <a:pt x="0" y="170"/>
                    <a:pt x="0" y="94"/>
                    <a:pt x="81" y="47"/>
                  </a:cubicBezTo>
                  <a:cubicBezTo>
                    <a:pt x="162" y="0"/>
                    <a:pt x="293" y="0"/>
                    <a:pt x="375" y="47"/>
                  </a:cubicBezTo>
                </a:path>
              </a:pathLst>
            </a:custGeom>
            <a:solidFill>
              <a:srgbClr val="4A6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1777" name="Freeform 160"/>
            <p:cNvSpPr>
              <a:spLocks noChangeAspect="1" noEditPoints="1"/>
            </p:cNvSpPr>
            <p:nvPr/>
          </p:nvSpPr>
          <p:spPr bwMode="auto">
            <a:xfrm>
              <a:off x="3788" y="1751"/>
              <a:ext cx="39" cy="53"/>
            </a:xfrm>
            <a:custGeom>
              <a:avLst/>
              <a:gdLst>
                <a:gd name="T0" fmla="*/ 124 w 24"/>
                <a:gd name="T1" fmla="*/ 88 h 33"/>
                <a:gd name="T2" fmla="*/ 124 w 24"/>
                <a:gd name="T3" fmla="*/ 233 h 33"/>
                <a:gd name="T4" fmla="*/ 180 w 24"/>
                <a:gd name="T5" fmla="*/ 233 h 33"/>
                <a:gd name="T6" fmla="*/ 236 w 24"/>
                <a:gd name="T7" fmla="*/ 226 h 33"/>
                <a:gd name="T8" fmla="*/ 257 w 24"/>
                <a:gd name="T9" fmla="*/ 173 h 33"/>
                <a:gd name="T10" fmla="*/ 180 w 24"/>
                <a:gd name="T11" fmla="*/ 88 h 33"/>
                <a:gd name="T12" fmla="*/ 124 w 24"/>
                <a:gd name="T13" fmla="*/ 88 h 33"/>
                <a:gd name="T14" fmla="*/ 0 w 24"/>
                <a:gd name="T15" fmla="*/ 567 h 33"/>
                <a:gd name="T16" fmla="*/ 0 w 24"/>
                <a:gd name="T17" fmla="*/ 0 h 33"/>
                <a:gd name="T18" fmla="*/ 232 w 24"/>
                <a:gd name="T19" fmla="*/ 0 h 33"/>
                <a:gd name="T20" fmla="*/ 349 w 24"/>
                <a:gd name="T21" fmla="*/ 34 h 33"/>
                <a:gd name="T22" fmla="*/ 413 w 24"/>
                <a:gd name="T23" fmla="*/ 141 h 33"/>
                <a:gd name="T24" fmla="*/ 270 w 24"/>
                <a:gd name="T25" fmla="*/ 286 h 33"/>
                <a:gd name="T26" fmla="*/ 270 w 24"/>
                <a:gd name="T27" fmla="*/ 286 h 33"/>
                <a:gd name="T28" fmla="*/ 349 w 24"/>
                <a:gd name="T29" fmla="*/ 331 h 33"/>
                <a:gd name="T30" fmla="*/ 377 w 24"/>
                <a:gd name="T31" fmla="*/ 374 h 33"/>
                <a:gd name="T32" fmla="*/ 439 w 24"/>
                <a:gd name="T33" fmla="*/ 567 h 33"/>
                <a:gd name="T34" fmla="*/ 270 w 24"/>
                <a:gd name="T35" fmla="*/ 567 h 33"/>
                <a:gd name="T36" fmla="*/ 236 w 24"/>
                <a:gd name="T37" fmla="*/ 418 h 33"/>
                <a:gd name="T38" fmla="*/ 201 w 24"/>
                <a:gd name="T39" fmla="*/ 340 h 33"/>
                <a:gd name="T40" fmla="*/ 124 w 24"/>
                <a:gd name="T41" fmla="*/ 340 h 33"/>
                <a:gd name="T42" fmla="*/ 124 w 24"/>
                <a:gd name="T43" fmla="*/ 567 h 33"/>
                <a:gd name="T44" fmla="*/ 0 w 24"/>
                <a:gd name="T45" fmla="*/ 567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"/>
                <a:gd name="T70" fmla="*/ 0 h 33"/>
                <a:gd name="T71" fmla="*/ 24 w 24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" h="33">
                  <a:moveTo>
                    <a:pt x="7" y="5"/>
                  </a:moveTo>
                  <a:cubicBezTo>
                    <a:pt x="7" y="14"/>
                    <a:pt x="7" y="14"/>
                    <a:pt x="7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2" y="14"/>
                    <a:pt x="13" y="13"/>
                  </a:cubicBezTo>
                  <a:cubicBezTo>
                    <a:pt x="14" y="12"/>
                    <a:pt x="14" y="11"/>
                    <a:pt x="14" y="10"/>
                  </a:cubicBezTo>
                  <a:cubicBezTo>
                    <a:pt x="14" y="7"/>
                    <a:pt x="13" y="5"/>
                    <a:pt x="10" y="5"/>
                  </a:cubicBezTo>
                  <a:cubicBezTo>
                    <a:pt x="7" y="5"/>
                    <a:pt x="7" y="5"/>
                    <a:pt x="7" y="5"/>
                  </a:cubicBezTo>
                  <a:close/>
                  <a:moveTo>
                    <a:pt x="0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7" y="0"/>
                    <a:pt x="19" y="2"/>
                  </a:cubicBezTo>
                  <a:cubicBezTo>
                    <a:pt x="21" y="3"/>
                    <a:pt x="22" y="5"/>
                    <a:pt x="22" y="8"/>
                  </a:cubicBezTo>
                  <a:cubicBezTo>
                    <a:pt x="22" y="13"/>
                    <a:pt x="20" y="16"/>
                    <a:pt x="15" y="17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7" y="17"/>
                    <a:pt x="18" y="17"/>
                    <a:pt x="19" y="19"/>
                  </a:cubicBezTo>
                  <a:cubicBezTo>
                    <a:pt x="19" y="19"/>
                    <a:pt x="20" y="20"/>
                    <a:pt x="20" y="2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2" y="22"/>
                    <a:pt x="11" y="21"/>
                    <a:pt x="11" y="20"/>
                  </a:cubicBezTo>
                  <a:cubicBezTo>
                    <a:pt x="10" y="20"/>
                    <a:pt x="9" y="20"/>
                    <a:pt x="7" y="20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0" y="33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1778" name="Freeform 161"/>
            <p:cNvSpPr>
              <a:spLocks noChangeAspect="1" noEditPoints="1"/>
            </p:cNvSpPr>
            <p:nvPr/>
          </p:nvSpPr>
          <p:spPr bwMode="auto">
            <a:xfrm>
              <a:off x="3832" y="1749"/>
              <a:ext cx="47" cy="57"/>
            </a:xfrm>
            <a:custGeom>
              <a:avLst/>
              <a:gdLst>
                <a:gd name="T0" fmla="*/ 144 w 29"/>
                <a:gd name="T1" fmla="*/ 324 h 35"/>
                <a:gd name="T2" fmla="*/ 254 w 29"/>
                <a:gd name="T3" fmla="*/ 541 h 35"/>
                <a:gd name="T4" fmla="*/ 357 w 29"/>
                <a:gd name="T5" fmla="*/ 324 h 35"/>
                <a:gd name="T6" fmla="*/ 254 w 29"/>
                <a:gd name="T7" fmla="*/ 111 h 35"/>
                <a:gd name="T8" fmla="*/ 144 w 29"/>
                <a:gd name="T9" fmla="*/ 324 h 35"/>
                <a:gd name="T10" fmla="*/ 0 w 29"/>
                <a:gd name="T11" fmla="*/ 324 h 35"/>
                <a:gd name="T12" fmla="*/ 55 w 29"/>
                <a:gd name="T13" fmla="*/ 90 h 35"/>
                <a:gd name="T14" fmla="*/ 254 w 29"/>
                <a:gd name="T15" fmla="*/ 0 h 35"/>
                <a:gd name="T16" fmla="*/ 454 w 29"/>
                <a:gd name="T17" fmla="*/ 90 h 35"/>
                <a:gd name="T18" fmla="*/ 523 w 29"/>
                <a:gd name="T19" fmla="*/ 324 h 35"/>
                <a:gd name="T20" fmla="*/ 454 w 29"/>
                <a:gd name="T21" fmla="*/ 562 h 35"/>
                <a:gd name="T22" fmla="*/ 254 w 29"/>
                <a:gd name="T23" fmla="*/ 653 h 35"/>
                <a:gd name="T24" fmla="*/ 55 w 29"/>
                <a:gd name="T25" fmla="*/ 541 h 35"/>
                <a:gd name="T26" fmla="*/ 0 w 29"/>
                <a:gd name="T27" fmla="*/ 324 h 3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9"/>
                <a:gd name="T43" fmla="*/ 0 h 35"/>
                <a:gd name="T44" fmla="*/ 29 w 29"/>
                <a:gd name="T45" fmla="*/ 35 h 3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9" h="35">
                  <a:moveTo>
                    <a:pt x="8" y="17"/>
                  </a:moveTo>
                  <a:cubicBezTo>
                    <a:pt x="8" y="25"/>
                    <a:pt x="10" y="29"/>
                    <a:pt x="14" y="29"/>
                  </a:cubicBezTo>
                  <a:cubicBezTo>
                    <a:pt x="18" y="29"/>
                    <a:pt x="20" y="25"/>
                    <a:pt x="20" y="17"/>
                  </a:cubicBezTo>
                  <a:cubicBezTo>
                    <a:pt x="20" y="10"/>
                    <a:pt x="18" y="6"/>
                    <a:pt x="14" y="6"/>
                  </a:cubicBezTo>
                  <a:cubicBezTo>
                    <a:pt x="10" y="6"/>
                    <a:pt x="8" y="10"/>
                    <a:pt x="8" y="17"/>
                  </a:cubicBezTo>
                  <a:close/>
                  <a:moveTo>
                    <a:pt x="0" y="17"/>
                  </a:moveTo>
                  <a:cubicBezTo>
                    <a:pt x="0" y="12"/>
                    <a:pt x="1" y="8"/>
                    <a:pt x="3" y="5"/>
                  </a:cubicBezTo>
                  <a:cubicBezTo>
                    <a:pt x="6" y="2"/>
                    <a:pt x="10" y="0"/>
                    <a:pt x="14" y="0"/>
                  </a:cubicBezTo>
                  <a:cubicBezTo>
                    <a:pt x="19" y="0"/>
                    <a:pt x="23" y="2"/>
                    <a:pt x="25" y="5"/>
                  </a:cubicBezTo>
                  <a:cubicBezTo>
                    <a:pt x="27" y="8"/>
                    <a:pt x="29" y="12"/>
                    <a:pt x="29" y="17"/>
                  </a:cubicBezTo>
                  <a:cubicBezTo>
                    <a:pt x="29" y="22"/>
                    <a:pt x="27" y="26"/>
                    <a:pt x="25" y="30"/>
                  </a:cubicBezTo>
                  <a:cubicBezTo>
                    <a:pt x="23" y="33"/>
                    <a:pt x="19" y="35"/>
                    <a:pt x="14" y="35"/>
                  </a:cubicBezTo>
                  <a:cubicBezTo>
                    <a:pt x="10" y="35"/>
                    <a:pt x="6" y="33"/>
                    <a:pt x="3" y="29"/>
                  </a:cubicBezTo>
                  <a:cubicBezTo>
                    <a:pt x="1" y="26"/>
                    <a:pt x="0" y="22"/>
                    <a:pt x="0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1779" name="Freeform 162"/>
            <p:cNvSpPr>
              <a:spLocks noChangeAspect="1"/>
            </p:cNvSpPr>
            <p:nvPr/>
          </p:nvSpPr>
          <p:spPr bwMode="auto">
            <a:xfrm>
              <a:off x="3888" y="1751"/>
              <a:ext cx="39" cy="55"/>
            </a:xfrm>
            <a:custGeom>
              <a:avLst/>
              <a:gdLst>
                <a:gd name="T0" fmla="*/ 0 w 24"/>
                <a:gd name="T1" fmla="*/ 377 h 34"/>
                <a:gd name="T2" fmla="*/ 0 w 24"/>
                <a:gd name="T3" fmla="*/ 0 h 34"/>
                <a:gd name="T4" fmla="*/ 124 w 24"/>
                <a:gd name="T5" fmla="*/ 0 h 34"/>
                <a:gd name="T6" fmla="*/ 124 w 24"/>
                <a:gd name="T7" fmla="*/ 398 h 34"/>
                <a:gd name="T8" fmla="*/ 232 w 24"/>
                <a:gd name="T9" fmla="*/ 500 h 34"/>
                <a:gd name="T10" fmla="*/ 293 w 24"/>
                <a:gd name="T11" fmla="*/ 398 h 34"/>
                <a:gd name="T12" fmla="*/ 293 w 24"/>
                <a:gd name="T13" fmla="*/ 0 h 34"/>
                <a:gd name="T14" fmla="*/ 439 w 24"/>
                <a:gd name="T15" fmla="*/ 0 h 34"/>
                <a:gd name="T16" fmla="*/ 439 w 24"/>
                <a:gd name="T17" fmla="*/ 377 h 34"/>
                <a:gd name="T18" fmla="*/ 383 w 24"/>
                <a:gd name="T19" fmla="*/ 542 h 34"/>
                <a:gd name="T20" fmla="*/ 232 w 24"/>
                <a:gd name="T21" fmla="*/ 610 h 34"/>
                <a:gd name="T22" fmla="*/ 55 w 24"/>
                <a:gd name="T23" fmla="*/ 542 h 34"/>
                <a:gd name="T24" fmla="*/ 0 w 24"/>
                <a:gd name="T25" fmla="*/ 377 h 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"/>
                <a:gd name="T40" fmla="*/ 0 h 34"/>
                <a:gd name="T41" fmla="*/ 24 w 24"/>
                <a:gd name="T42" fmla="*/ 34 h 3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" h="34">
                  <a:moveTo>
                    <a:pt x="0" y="2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6"/>
                    <a:pt x="9" y="28"/>
                    <a:pt x="12" y="28"/>
                  </a:cubicBezTo>
                  <a:cubicBezTo>
                    <a:pt x="15" y="28"/>
                    <a:pt x="16" y="26"/>
                    <a:pt x="16" y="22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5"/>
                    <a:pt x="23" y="28"/>
                    <a:pt x="21" y="30"/>
                  </a:cubicBezTo>
                  <a:cubicBezTo>
                    <a:pt x="19" y="33"/>
                    <a:pt x="16" y="34"/>
                    <a:pt x="12" y="34"/>
                  </a:cubicBezTo>
                  <a:cubicBezTo>
                    <a:pt x="8" y="34"/>
                    <a:pt x="5" y="33"/>
                    <a:pt x="3" y="30"/>
                  </a:cubicBezTo>
                  <a:cubicBezTo>
                    <a:pt x="1" y="28"/>
                    <a:pt x="0" y="25"/>
                    <a:pt x="0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1780" name="Freeform 163"/>
            <p:cNvSpPr>
              <a:spLocks noChangeAspect="1"/>
            </p:cNvSpPr>
            <p:nvPr/>
          </p:nvSpPr>
          <p:spPr bwMode="auto">
            <a:xfrm>
              <a:off x="3933" y="1751"/>
              <a:ext cx="36" cy="53"/>
            </a:xfrm>
            <a:custGeom>
              <a:avLst/>
              <a:gdLst>
                <a:gd name="T0" fmla="*/ 12 w 36"/>
                <a:gd name="T1" fmla="*/ 53 h 53"/>
                <a:gd name="T2" fmla="*/ 12 w 36"/>
                <a:gd name="T3" fmla="*/ 9 h 53"/>
                <a:gd name="T4" fmla="*/ 0 w 36"/>
                <a:gd name="T5" fmla="*/ 9 h 53"/>
                <a:gd name="T6" fmla="*/ 0 w 36"/>
                <a:gd name="T7" fmla="*/ 0 h 53"/>
                <a:gd name="T8" fmla="*/ 36 w 36"/>
                <a:gd name="T9" fmla="*/ 0 h 53"/>
                <a:gd name="T10" fmla="*/ 36 w 36"/>
                <a:gd name="T11" fmla="*/ 9 h 53"/>
                <a:gd name="T12" fmla="*/ 25 w 36"/>
                <a:gd name="T13" fmla="*/ 9 h 53"/>
                <a:gd name="T14" fmla="*/ 25 w 36"/>
                <a:gd name="T15" fmla="*/ 53 h 53"/>
                <a:gd name="T16" fmla="*/ 12 w 36"/>
                <a:gd name="T17" fmla="*/ 53 h 53"/>
                <a:gd name="T18" fmla="*/ 12 w 36"/>
                <a:gd name="T19" fmla="*/ 53 h 5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6"/>
                <a:gd name="T31" fmla="*/ 0 h 53"/>
                <a:gd name="T32" fmla="*/ 36 w 36"/>
                <a:gd name="T33" fmla="*/ 53 h 5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6" h="53">
                  <a:moveTo>
                    <a:pt x="12" y="53"/>
                  </a:moveTo>
                  <a:lnTo>
                    <a:pt x="12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9"/>
                  </a:lnTo>
                  <a:lnTo>
                    <a:pt x="25" y="9"/>
                  </a:lnTo>
                  <a:lnTo>
                    <a:pt x="25" y="53"/>
                  </a:lnTo>
                  <a:lnTo>
                    <a:pt x="12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1781" name="Freeform 164"/>
            <p:cNvSpPr>
              <a:spLocks noChangeAspect="1"/>
            </p:cNvSpPr>
            <p:nvPr/>
          </p:nvSpPr>
          <p:spPr bwMode="auto">
            <a:xfrm>
              <a:off x="3976" y="1751"/>
              <a:ext cx="32" cy="53"/>
            </a:xfrm>
            <a:custGeom>
              <a:avLst/>
              <a:gdLst>
                <a:gd name="T0" fmla="*/ 0 w 32"/>
                <a:gd name="T1" fmla="*/ 53 h 53"/>
                <a:gd name="T2" fmla="*/ 0 w 32"/>
                <a:gd name="T3" fmla="*/ 0 h 53"/>
                <a:gd name="T4" fmla="*/ 32 w 32"/>
                <a:gd name="T5" fmla="*/ 0 h 53"/>
                <a:gd name="T6" fmla="*/ 32 w 32"/>
                <a:gd name="T7" fmla="*/ 9 h 53"/>
                <a:gd name="T8" fmla="*/ 13 w 32"/>
                <a:gd name="T9" fmla="*/ 9 h 53"/>
                <a:gd name="T10" fmla="*/ 13 w 32"/>
                <a:gd name="T11" fmla="*/ 21 h 53"/>
                <a:gd name="T12" fmla="*/ 31 w 32"/>
                <a:gd name="T13" fmla="*/ 21 h 53"/>
                <a:gd name="T14" fmla="*/ 31 w 32"/>
                <a:gd name="T15" fmla="*/ 31 h 53"/>
                <a:gd name="T16" fmla="*/ 13 w 32"/>
                <a:gd name="T17" fmla="*/ 31 h 53"/>
                <a:gd name="T18" fmla="*/ 13 w 32"/>
                <a:gd name="T19" fmla="*/ 44 h 53"/>
                <a:gd name="T20" fmla="*/ 32 w 32"/>
                <a:gd name="T21" fmla="*/ 44 h 53"/>
                <a:gd name="T22" fmla="*/ 32 w 32"/>
                <a:gd name="T23" fmla="*/ 53 h 53"/>
                <a:gd name="T24" fmla="*/ 0 w 32"/>
                <a:gd name="T25" fmla="*/ 53 h 53"/>
                <a:gd name="T26" fmla="*/ 0 w 32"/>
                <a:gd name="T27" fmla="*/ 53 h 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2"/>
                <a:gd name="T43" fmla="*/ 0 h 53"/>
                <a:gd name="T44" fmla="*/ 32 w 32"/>
                <a:gd name="T45" fmla="*/ 53 h 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2" h="53">
                  <a:moveTo>
                    <a:pt x="0" y="53"/>
                  </a:moveTo>
                  <a:lnTo>
                    <a:pt x="0" y="0"/>
                  </a:lnTo>
                  <a:lnTo>
                    <a:pt x="32" y="0"/>
                  </a:lnTo>
                  <a:lnTo>
                    <a:pt x="32" y="9"/>
                  </a:lnTo>
                  <a:lnTo>
                    <a:pt x="13" y="9"/>
                  </a:lnTo>
                  <a:lnTo>
                    <a:pt x="13" y="21"/>
                  </a:lnTo>
                  <a:lnTo>
                    <a:pt x="31" y="21"/>
                  </a:lnTo>
                  <a:lnTo>
                    <a:pt x="31" y="31"/>
                  </a:lnTo>
                  <a:lnTo>
                    <a:pt x="13" y="31"/>
                  </a:lnTo>
                  <a:lnTo>
                    <a:pt x="13" y="44"/>
                  </a:lnTo>
                  <a:lnTo>
                    <a:pt x="32" y="44"/>
                  </a:lnTo>
                  <a:lnTo>
                    <a:pt x="32" y="5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1782" name="Freeform 165"/>
            <p:cNvSpPr>
              <a:spLocks noChangeAspect="1" noEditPoints="1"/>
            </p:cNvSpPr>
            <p:nvPr/>
          </p:nvSpPr>
          <p:spPr bwMode="auto">
            <a:xfrm>
              <a:off x="4017" y="1751"/>
              <a:ext cx="39" cy="53"/>
            </a:xfrm>
            <a:custGeom>
              <a:avLst/>
              <a:gdLst>
                <a:gd name="T0" fmla="*/ 145 w 24"/>
                <a:gd name="T1" fmla="*/ 88 h 33"/>
                <a:gd name="T2" fmla="*/ 145 w 24"/>
                <a:gd name="T3" fmla="*/ 233 h 33"/>
                <a:gd name="T4" fmla="*/ 180 w 24"/>
                <a:gd name="T5" fmla="*/ 233 h 33"/>
                <a:gd name="T6" fmla="*/ 236 w 24"/>
                <a:gd name="T7" fmla="*/ 226 h 33"/>
                <a:gd name="T8" fmla="*/ 270 w 24"/>
                <a:gd name="T9" fmla="*/ 173 h 33"/>
                <a:gd name="T10" fmla="*/ 180 w 24"/>
                <a:gd name="T11" fmla="*/ 88 h 33"/>
                <a:gd name="T12" fmla="*/ 145 w 24"/>
                <a:gd name="T13" fmla="*/ 88 h 33"/>
                <a:gd name="T14" fmla="*/ 0 w 24"/>
                <a:gd name="T15" fmla="*/ 567 h 33"/>
                <a:gd name="T16" fmla="*/ 0 w 24"/>
                <a:gd name="T17" fmla="*/ 0 h 33"/>
                <a:gd name="T18" fmla="*/ 232 w 24"/>
                <a:gd name="T19" fmla="*/ 0 h 33"/>
                <a:gd name="T20" fmla="*/ 377 w 24"/>
                <a:gd name="T21" fmla="*/ 34 h 33"/>
                <a:gd name="T22" fmla="*/ 418 w 24"/>
                <a:gd name="T23" fmla="*/ 141 h 33"/>
                <a:gd name="T24" fmla="*/ 293 w 24"/>
                <a:gd name="T25" fmla="*/ 286 h 33"/>
                <a:gd name="T26" fmla="*/ 293 w 24"/>
                <a:gd name="T27" fmla="*/ 286 h 33"/>
                <a:gd name="T28" fmla="*/ 349 w 24"/>
                <a:gd name="T29" fmla="*/ 331 h 33"/>
                <a:gd name="T30" fmla="*/ 383 w 24"/>
                <a:gd name="T31" fmla="*/ 374 h 33"/>
                <a:gd name="T32" fmla="*/ 439 w 24"/>
                <a:gd name="T33" fmla="*/ 567 h 33"/>
                <a:gd name="T34" fmla="*/ 293 w 24"/>
                <a:gd name="T35" fmla="*/ 567 h 33"/>
                <a:gd name="T36" fmla="*/ 236 w 24"/>
                <a:gd name="T37" fmla="*/ 418 h 33"/>
                <a:gd name="T38" fmla="*/ 201 w 24"/>
                <a:gd name="T39" fmla="*/ 340 h 33"/>
                <a:gd name="T40" fmla="*/ 145 w 24"/>
                <a:gd name="T41" fmla="*/ 340 h 33"/>
                <a:gd name="T42" fmla="*/ 145 w 24"/>
                <a:gd name="T43" fmla="*/ 567 h 33"/>
                <a:gd name="T44" fmla="*/ 0 w 24"/>
                <a:gd name="T45" fmla="*/ 567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"/>
                <a:gd name="T70" fmla="*/ 0 h 33"/>
                <a:gd name="T71" fmla="*/ 24 w 24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" h="33">
                  <a:moveTo>
                    <a:pt x="8" y="5"/>
                  </a:moveTo>
                  <a:cubicBezTo>
                    <a:pt x="8" y="14"/>
                    <a:pt x="8" y="14"/>
                    <a:pt x="8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3" y="14"/>
                    <a:pt x="13" y="13"/>
                  </a:cubicBezTo>
                  <a:cubicBezTo>
                    <a:pt x="14" y="12"/>
                    <a:pt x="15" y="11"/>
                    <a:pt x="15" y="10"/>
                  </a:cubicBezTo>
                  <a:cubicBezTo>
                    <a:pt x="15" y="7"/>
                    <a:pt x="13" y="5"/>
                    <a:pt x="10" y="5"/>
                  </a:cubicBezTo>
                  <a:cubicBezTo>
                    <a:pt x="8" y="5"/>
                    <a:pt x="8" y="5"/>
                    <a:pt x="8" y="5"/>
                  </a:cubicBezTo>
                  <a:close/>
                  <a:moveTo>
                    <a:pt x="0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8" y="0"/>
                    <a:pt x="20" y="2"/>
                  </a:cubicBezTo>
                  <a:cubicBezTo>
                    <a:pt x="22" y="3"/>
                    <a:pt x="23" y="5"/>
                    <a:pt x="23" y="8"/>
                  </a:cubicBezTo>
                  <a:cubicBezTo>
                    <a:pt x="23" y="13"/>
                    <a:pt x="20" y="16"/>
                    <a:pt x="16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7" y="17"/>
                    <a:pt x="18" y="17"/>
                    <a:pt x="19" y="19"/>
                  </a:cubicBezTo>
                  <a:cubicBezTo>
                    <a:pt x="20" y="19"/>
                    <a:pt x="20" y="20"/>
                    <a:pt x="21" y="2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2"/>
                    <a:pt x="12" y="21"/>
                    <a:pt x="11" y="20"/>
                  </a:cubicBezTo>
                  <a:cubicBezTo>
                    <a:pt x="11" y="20"/>
                    <a:pt x="10" y="20"/>
                    <a:pt x="8" y="20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0" y="33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1783" name="Freeform 166"/>
            <p:cNvSpPr>
              <a:spLocks noChangeAspect="1"/>
            </p:cNvSpPr>
            <p:nvPr/>
          </p:nvSpPr>
          <p:spPr bwMode="auto">
            <a:xfrm>
              <a:off x="3884" y="1409"/>
              <a:ext cx="265" cy="98"/>
            </a:xfrm>
            <a:custGeom>
              <a:avLst/>
              <a:gdLst>
                <a:gd name="T0" fmla="*/ 573 w 162"/>
                <a:gd name="T1" fmla="*/ 1011 h 60"/>
                <a:gd name="T2" fmla="*/ 551 w 162"/>
                <a:gd name="T3" fmla="*/ 990 h 60"/>
                <a:gd name="T4" fmla="*/ 0 w 162"/>
                <a:gd name="T5" fmla="*/ 662 h 60"/>
                <a:gd name="T6" fmla="*/ 425 w 162"/>
                <a:gd name="T7" fmla="*/ 418 h 60"/>
                <a:gd name="T8" fmla="*/ 993 w 162"/>
                <a:gd name="T9" fmla="*/ 755 h 60"/>
                <a:gd name="T10" fmla="*/ 1418 w 162"/>
                <a:gd name="T11" fmla="*/ 720 h 60"/>
                <a:gd name="T12" fmla="*/ 2141 w 162"/>
                <a:gd name="T13" fmla="*/ 302 h 60"/>
                <a:gd name="T14" fmla="*/ 1348 w 162"/>
                <a:gd name="T15" fmla="*/ 302 h 60"/>
                <a:gd name="T16" fmla="*/ 1348 w 162"/>
                <a:gd name="T17" fmla="*/ 0 h 60"/>
                <a:gd name="T18" fmla="*/ 3098 w 162"/>
                <a:gd name="T19" fmla="*/ 0 h 60"/>
                <a:gd name="T20" fmla="*/ 3098 w 162"/>
                <a:gd name="T21" fmla="*/ 1011 h 60"/>
                <a:gd name="T22" fmla="*/ 2589 w 162"/>
                <a:gd name="T23" fmla="*/ 1011 h 60"/>
                <a:gd name="T24" fmla="*/ 2567 w 162"/>
                <a:gd name="T25" fmla="*/ 549 h 60"/>
                <a:gd name="T26" fmla="*/ 1860 w 162"/>
                <a:gd name="T27" fmla="*/ 969 h 60"/>
                <a:gd name="T28" fmla="*/ 1148 w 162"/>
                <a:gd name="T29" fmla="*/ 1137 h 60"/>
                <a:gd name="T30" fmla="*/ 573 w 162"/>
                <a:gd name="T31" fmla="*/ 1011 h 60"/>
                <a:gd name="T32" fmla="*/ 573 w 162"/>
                <a:gd name="T33" fmla="*/ 1011 h 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2"/>
                <a:gd name="T52" fmla="*/ 0 h 60"/>
                <a:gd name="T53" fmla="*/ 162 w 162"/>
                <a:gd name="T54" fmla="*/ 60 h 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2" h="60">
                  <a:moveTo>
                    <a:pt x="30" y="53"/>
                  </a:moveTo>
                  <a:cubicBezTo>
                    <a:pt x="30" y="53"/>
                    <a:pt x="29" y="52"/>
                    <a:pt x="29" y="52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58" y="43"/>
                    <a:pt x="66" y="42"/>
                    <a:pt x="74" y="38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53"/>
                    <a:pt x="162" y="53"/>
                    <a:pt x="162" y="53"/>
                  </a:cubicBezTo>
                  <a:cubicBezTo>
                    <a:pt x="135" y="53"/>
                    <a:pt x="135" y="53"/>
                    <a:pt x="135" y="53"/>
                  </a:cubicBezTo>
                  <a:cubicBezTo>
                    <a:pt x="134" y="29"/>
                    <a:pt x="134" y="29"/>
                    <a:pt x="134" y="2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83" y="59"/>
                    <a:pt x="69" y="60"/>
                    <a:pt x="60" y="60"/>
                  </a:cubicBezTo>
                  <a:cubicBezTo>
                    <a:pt x="44" y="60"/>
                    <a:pt x="33" y="54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1784" name="Freeform 167"/>
            <p:cNvSpPr>
              <a:spLocks noChangeAspect="1"/>
            </p:cNvSpPr>
            <p:nvPr/>
          </p:nvSpPr>
          <p:spPr bwMode="auto">
            <a:xfrm>
              <a:off x="3703" y="1406"/>
              <a:ext cx="171" cy="152"/>
            </a:xfrm>
            <a:custGeom>
              <a:avLst/>
              <a:gdLst>
                <a:gd name="T0" fmla="*/ 730 w 105"/>
                <a:gd name="T1" fmla="*/ 1528 h 93"/>
                <a:gd name="T2" fmla="*/ 1278 w 105"/>
                <a:gd name="T3" fmla="*/ 1200 h 93"/>
                <a:gd name="T4" fmla="*/ 1223 w 105"/>
                <a:gd name="T5" fmla="*/ 956 h 93"/>
                <a:gd name="T6" fmla="*/ 528 w 105"/>
                <a:gd name="T7" fmla="*/ 551 h 93"/>
                <a:gd name="T8" fmla="*/ 528 w 105"/>
                <a:gd name="T9" fmla="*/ 1012 h 93"/>
                <a:gd name="T10" fmla="*/ 0 w 105"/>
                <a:gd name="T11" fmla="*/ 1012 h 93"/>
                <a:gd name="T12" fmla="*/ 0 w 105"/>
                <a:gd name="T13" fmla="*/ 0 h 93"/>
                <a:gd name="T14" fmla="*/ 1717 w 105"/>
                <a:gd name="T15" fmla="*/ 0 h 93"/>
                <a:gd name="T16" fmla="*/ 1717 w 105"/>
                <a:gd name="T17" fmla="*/ 294 h 93"/>
                <a:gd name="T18" fmla="*/ 928 w 105"/>
                <a:gd name="T19" fmla="*/ 294 h 93"/>
                <a:gd name="T20" fmla="*/ 1637 w 105"/>
                <a:gd name="T21" fmla="*/ 700 h 93"/>
                <a:gd name="T22" fmla="*/ 1958 w 105"/>
                <a:gd name="T23" fmla="*/ 1106 h 93"/>
                <a:gd name="T24" fmla="*/ 1692 w 105"/>
                <a:gd name="T25" fmla="*/ 1450 h 93"/>
                <a:gd name="T26" fmla="*/ 1153 w 105"/>
                <a:gd name="T27" fmla="*/ 1768 h 93"/>
                <a:gd name="T28" fmla="*/ 730 w 105"/>
                <a:gd name="T29" fmla="*/ 1528 h 93"/>
                <a:gd name="T30" fmla="*/ 730 w 105"/>
                <a:gd name="T31" fmla="*/ 1528 h 9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3"/>
                <a:gd name="T50" fmla="*/ 105 w 105"/>
                <a:gd name="T51" fmla="*/ 93 h 9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3">
                  <a:moveTo>
                    <a:pt x="39" y="80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75" y="60"/>
                    <a:pt x="74" y="55"/>
                    <a:pt x="66" y="50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2" y="15"/>
                    <a:pt x="92" y="15"/>
                    <a:pt x="92" y="15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88" y="37"/>
                    <a:pt x="88" y="37"/>
                    <a:pt x="88" y="37"/>
                  </a:cubicBezTo>
                  <a:cubicBezTo>
                    <a:pt x="102" y="45"/>
                    <a:pt x="105" y="53"/>
                    <a:pt x="105" y="58"/>
                  </a:cubicBezTo>
                  <a:cubicBezTo>
                    <a:pt x="104" y="68"/>
                    <a:pt x="94" y="75"/>
                    <a:pt x="91" y="76"/>
                  </a:cubicBezTo>
                  <a:cubicBezTo>
                    <a:pt x="62" y="93"/>
                    <a:pt x="62" y="93"/>
                    <a:pt x="62" y="93"/>
                  </a:cubicBezTo>
                  <a:cubicBezTo>
                    <a:pt x="39" y="80"/>
                    <a:pt x="39" y="80"/>
                    <a:pt x="39" y="80"/>
                  </a:cubicBezTo>
                  <a:cubicBezTo>
                    <a:pt x="39" y="80"/>
                    <a:pt x="39" y="80"/>
                    <a:pt x="39" y="80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1785" name="Freeform 168"/>
            <p:cNvSpPr>
              <a:spLocks noChangeAspect="1"/>
            </p:cNvSpPr>
            <p:nvPr/>
          </p:nvSpPr>
          <p:spPr bwMode="auto">
            <a:xfrm>
              <a:off x="3698" y="1564"/>
              <a:ext cx="265" cy="98"/>
            </a:xfrm>
            <a:custGeom>
              <a:avLst/>
              <a:gdLst>
                <a:gd name="T0" fmla="*/ 2526 w 162"/>
                <a:gd name="T1" fmla="*/ 149 h 60"/>
                <a:gd name="T2" fmla="*/ 3098 w 162"/>
                <a:gd name="T3" fmla="*/ 475 h 60"/>
                <a:gd name="T4" fmla="*/ 2657 w 162"/>
                <a:gd name="T5" fmla="*/ 720 h 60"/>
                <a:gd name="T6" fmla="*/ 2084 w 162"/>
                <a:gd name="T7" fmla="*/ 397 h 60"/>
                <a:gd name="T8" fmla="*/ 1688 w 162"/>
                <a:gd name="T9" fmla="*/ 441 h 60"/>
                <a:gd name="T10" fmla="*/ 959 w 162"/>
                <a:gd name="T11" fmla="*/ 862 h 60"/>
                <a:gd name="T12" fmla="*/ 1755 w 162"/>
                <a:gd name="T13" fmla="*/ 862 h 60"/>
                <a:gd name="T14" fmla="*/ 1755 w 162"/>
                <a:gd name="T15" fmla="*/ 1137 h 60"/>
                <a:gd name="T16" fmla="*/ 0 w 162"/>
                <a:gd name="T17" fmla="*/ 1137 h 60"/>
                <a:gd name="T18" fmla="*/ 0 w 162"/>
                <a:gd name="T19" fmla="*/ 126 h 60"/>
                <a:gd name="T20" fmla="*/ 517 w 162"/>
                <a:gd name="T21" fmla="*/ 126 h 60"/>
                <a:gd name="T22" fmla="*/ 517 w 162"/>
                <a:gd name="T23" fmla="*/ 593 h 60"/>
                <a:gd name="T24" fmla="*/ 1238 w 162"/>
                <a:gd name="T25" fmla="*/ 185 h 60"/>
                <a:gd name="T26" fmla="*/ 1935 w 162"/>
                <a:gd name="T27" fmla="*/ 0 h 60"/>
                <a:gd name="T28" fmla="*/ 2526 w 162"/>
                <a:gd name="T29" fmla="*/ 149 h 60"/>
                <a:gd name="T30" fmla="*/ 2526 w 162"/>
                <a:gd name="T31" fmla="*/ 149 h 6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2"/>
                <a:gd name="T49" fmla="*/ 0 h 60"/>
                <a:gd name="T50" fmla="*/ 162 w 162"/>
                <a:gd name="T51" fmla="*/ 60 h 6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2" h="60">
                  <a:moveTo>
                    <a:pt x="132" y="8"/>
                  </a:moveTo>
                  <a:cubicBezTo>
                    <a:pt x="162" y="25"/>
                    <a:pt x="162" y="25"/>
                    <a:pt x="162" y="25"/>
                  </a:cubicBezTo>
                  <a:cubicBezTo>
                    <a:pt x="139" y="38"/>
                    <a:pt x="139" y="38"/>
                    <a:pt x="139" y="38"/>
                  </a:cubicBezTo>
                  <a:cubicBezTo>
                    <a:pt x="109" y="21"/>
                    <a:pt x="109" y="21"/>
                    <a:pt x="109" y="21"/>
                  </a:cubicBezTo>
                  <a:cubicBezTo>
                    <a:pt x="103" y="17"/>
                    <a:pt x="96" y="18"/>
                    <a:pt x="88" y="23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60"/>
                    <a:pt x="92" y="60"/>
                    <a:pt x="92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9" y="2"/>
                    <a:pt x="92" y="0"/>
                    <a:pt x="101" y="0"/>
                  </a:cubicBezTo>
                  <a:cubicBezTo>
                    <a:pt x="118" y="0"/>
                    <a:pt x="129" y="6"/>
                    <a:pt x="132" y="8"/>
                  </a:cubicBezTo>
                  <a:cubicBezTo>
                    <a:pt x="132" y="8"/>
                    <a:pt x="132" y="8"/>
                    <a:pt x="132" y="8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1786" name="Freeform 169"/>
            <p:cNvSpPr>
              <a:spLocks noChangeAspect="1"/>
            </p:cNvSpPr>
            <p:nvPr/>
          </p:nvSpPr>
          <p:spPr bwMode="auto">
            <a:xfrm>
              <a:off x="3972" y="1514"/>
              <a:ext cx="170" cy="153"/>
            </a:xfrm>
            <a:custGeom>
              <a:avLst/>
              <a:gdLst>
                <a:gd name="T0" fmla="*/ 1983 w 104"/>
                <a:gd name="T1" fmla="*/ 747 h 94"/>
                <a:gd name="T2" fmla="*/ 1983 w 104"/>
                <a:gd name="T3" fmla="*/ 1746 h 94"/>
                <a:gd name="T4" fmla="*/ 245 w 104"/>
                <a:gd name="T5" fmla="*/ 1746 h 94"/>
                <a:gd name="T6" fmla="*/ 235 w 104"/>
                <a:gd name="T7" fmla="*/ 1455 h 94"/>
                <a:gd name="T8" fmla="*/ 1027 w 104"/>
                <a:gd name="T9" fmla="*/ 1455 h 94"/>
                <a:gd name="T10" fmla="*/ 304 w 104"/>
                <a:gd name="T11" fmla="*/ 1038 h 94"/>
                <a:gd name="T12" fmla="*/ 0 w 104"/>
                <a:gd name="T13" fmla="*/ 651 h 94"/>
                <a:gd name="T14" fmla="*/ 245 w 104"/>
                <a:gd name="T15" fmla="*/ 324 h 94"/>
                <a:gd name="T16" fmla="*/ 812 w 104"/>
                <a:gd name="T17" fmla="*/ 0 h 94"/>
                <a:gd name="T18" fmla="*/ 1237 w 104"/>
                <a:gd name="T19" fmla="*/ 238 h 94"/>
                <a:gd name="T20" fmla="*/ 687 w 104"/>
                <a:gd name="T21" fmla="*/ 562 h 94"/>
                <a:gd name="T22" fmla="*/ 750 w 104"/>
                <a:gd name="T23" fmla="*/ 802 h 94"/>
                <a:gd name="T24" fmla="*/ 1473 w 104"/>
                <a:gd name="T25" fmla="*/ 1216 h 94"/>
                <a:gd name="T26" fmla="*/ 1473 w 104"/>
                <a:gd name="T27" fmla="*/ 747 h 94"/>
                <a:gd name="T28" fmla="*/ 1983 w 104"/>
                <a:gd name="T29" fmla="*/ 747 h 94"/>
                <a:gd name="T30" fmla="*/ 1983 w 104"/>
                <a:gd name="T31" fmla="*/ 747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"/>
                <a:gd name="T49" fmla="*/ 0 h 94"/>
                <a:gd name="T50" fmla="*/ 104 w 104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" h="94">
                  <a:moveTo>
                    <a:pt x="104" y="40"/>
                  </a:moveTo>
                  <a:cubicBezTo>
                    <a:pt x="104" y="94"/>
                    <a:pt x="104" y="94"/>
                    <a:pt x="104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2" y="78"/>
                    <a:pt x="12" y="78"/>
                    <a:pt x="12" y="78"/>
                  </a:cubicBezTo>
                  <a:cubicBezTo>
                    <a:pt x="54" y="78"/>
                    <a:pt x="54" y="78"/>
                    <a:pt x="54" y="78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3" y="48"/>
                    <a:pt x="0" y="40"/>
                    <a:pt x="0" y="35"/>
                  </a:cubicBezTo>
                  <a:cubicBezTo>
                    <a:pt x="0" y="25"/>
                    <a:pt x="11" y="18"/>
                    <a:pt x="13" y="1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0" y="34"/>
                    <a:pt x="31" y="38"/>
                    <a:pt x="39" y="43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104" y="40"/>
                    <a:pt x="104" y="40"/>
                    <a:pt x="104" y="40"/>
                  </a:cubicBezTo>
                  <a:cubicBezTo>
                    <a:pt x="104" y="40"/>
                    <a:pt x="104" y="40"/>
                    <a:pt x="104" y="40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1787" name="Freeform 170"/>
            <p:cNvSpPr>
              <a:spLocks noChangeAspect="1"/>
            </p:cNvSpPr>
            <p:nvPr/>
          </p:nvSpPr>
          <p:spPr bwMode="auto">
            <a:xfrm>
              <a:off x="3878" y="1402"/>
              <a:ext cx="264" cy="100"/>
            </a:xfrm>
            <a:custGeom>
              <a:avLst/>
              <a:gdLst>
                <a:gd name="T0" fmla="*/ 562 w 162"/>
                <a:gd name="T1" fmla="*/ 1033 h 61"/>
                <a:gd name="T2" fmla="*/ 562 w 162"/>
                <a:gd name="T3" fmla="*/ 1033 h 61"/>
                <a:gd name="T4" fmla="*/ 0 w 162"/>
                <a:gd name="T5" fmla="*/ 702 h 61"/>
                <a:gd name="T6" fmla="*/ 425 w 162"/>
                <a:gd name="T7" fmla="*/ 449 h 61"/>
                <a:gd name="T8" fmla="*/ 988 w 162"/>
                <a:gd name="T9" fmla="*/ 779 h 61"/>
                <a:gd name="T10" fmla="*/ 1388 w 162"/>
                <a:gd name="T11" fmla="*/ 736 h 61"/>
                <a:gd name="T12" fmla="*/ 2104 w 162"/>
                <a:gd name="T13" fmla="*/ 310 h 61"/>
                <a:gd name="T14" fmla="*/ 1312 w 162"/>
                <a:gd name="T15" fmla="*/ 310 h 61"/>
                <a:gd name="T16" fmla="*/ 1312 w 162"/>
                <a:gd name="T17" fmla="*/ 0 h 61"/>
                <a:gd name="T18" fmla="*/ 3033 w 162"/>
                <a:gd name="T19" fmla="*/ 0 h 61"/>
                <a:gd name="T20" fmla="*/ 3033 w 162"/>
                <a:gd name="T21" fmla="*/ 1054 h 61"/>
                <a:gd name="T22" fmla="*/ 2531 w 162"/>
                <a:gd name="T23" fmla="*/ 1054 h 61"/>
                <a:gd name="T24" fmla="*/ 2531 w 162"/>
                <a:gd name="T25" fmla="*/ 572 h 61"/>
                <a:gd name="T26" fmla="*/ 1814 w 162"/>
                <a:gd name="T27" fmla="*/ 995 h 61"/>
                <a:gd name="T28" fmla="*/ 1134 w 162"/>
                <a:gd name="T29" fmla="*/ 1185 h 61"/>
                <a:gd name="T30" fmla="*/ 562 w 162"/>
                <a:gd name="T31" fmla="*/ 1033 h 61"/>
                <a:gd name="T32" fmla="*/ 562 w 162"/>
                <a:gd name="T33" fmla="*/ 1033 h 6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2"/>
                <a:gd name="T52" fmla="*/ 0 h 61"/>
                <a:gd name="T53" fmla="*/ 162 w 162"/>
                <a:gd name="T54" fmla="*/ 61 h 6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2" h="61">
                  <a:moveTo>
                    <a:pt x="30" y="53"/>
                  </a:moveTo>
                  <a:cubicBezTo>
                    <a:pt x="30" y="53"/>
                    <a:pt x="30" y="53"/>
                    <a:pt x="30" y="53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53" y="40"/>
                    <a:pt x="53" y="40"/>
                    <a:pt x="53" y="40"/>
                  </a:cubicBezTo>
                  <a:cubicBezTo>
                    <a:pt x="59" y="43"/>
                    <a:pt x="66" y="43"/>
                    <a:pt x="74" y="38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54"/>
                    <a:pt x="162" y="54"/>
                    <a:pt x="162" y="54"/>
                  </a:cubicBezTo>
                  <a:cubicBezTo>
                    <a:pt x="135" y="54"/>
                    <a:pt x="135" y="54"/>
                    <a:pt x="135" y="54"/>
                  </a:cubicBezTo>
                  <a:cubicBezTo>
                    <a:pt x="135" y="29"/>
                    <a:pt x="135" y="29"/>
                    <a:pt x="135" y="2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83" y="59"/>
                    <a:pt x="70" y="61"/>
                    <a:pt x="61" y="61"/>
                  </a:cubicBezTo>
                  <a:cubicBezTo>
                    <a:pt x="44" y="60"/>
                    <a:pt x="33" y="55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1788" name="Freeform 171"/>
            <p:cNvSpPr>
              <a:spLocks noChangeAspect="1"/>
            </p:cNvSpPr>
            <p:nvPr/>
          </p:nvSpPr>
          <p:spPr bwMode="auto">
            <a:xfrm>
              <a:off x="3696" y="1399"/>
              <a:ext cx="172" cy="154"/>
            </a:xfrm>
            <a:custGeom>
              <a:avLst/>
              <a:gdLst>
                <a:gd name="T0" fmla="*/ 778 w 105"/>
                <a:gd name="T1" fmla="*/ 1569 h 94"/>
                <a:gd name="T2" fmla="*/ 1330 w 105"/>
                <a:gd name="T3" fmla="*/ 1219 h 94"/>
                <a:gd name="T4" fmla="*/ 1274 w 105"/>
                <a:gd name="T5" fmla="*/ 993 h 94"/>
                <a:gd name="T6" fmla="*/ 539 w 105"/>
                <a:gd name="T7" fmla="*/ 567 h 94"/>
                <a:gd name="T8" fmla="*/ 539 w 105"/>
                <a:gd name="T9" fmla="*/ 1027 h 94"/>
                <a:gd name="T10" fmla="*/ 21 w 105"/>
                <a:gd name="T11" fmla="*/ 1027 h 94"/>
                <a:gd name="T12" fmla="*/ 0 w 105"/>
                <a:gd name="T13" fmla="*/ 0 h 94"/>
                <a:gd name="T14" fmla="*/ 1779 w 105"/>
                <a:gd name="T15" fmla="*/ 0 h 94"/>
                <a:gd name="T16" fmla="*/ 1792 w 105"/>
                <a:gd name="T17" fmla="*/ 308 h 94"/>
                <a:gd name="T18" fmla="*/ 993 w 105"/>
                <a:gd name="T19" fmla="*/ 308 h 94"/>
                <a:gd name="T20" fmla="*/ 1723 w 105"/>
                <a:gd name="T21" fmla="*/ 736 h 94"/>
                <a:gd name="T22" fmla="*/ 2031 w 105"/>
                <a:gd name="T23" fmla="*/ 1144 h 94"/>
                <a:gd name="T24" fmla="*/ 1779 w 105"/>
                <a:gd name="T25" fmla="*/ 1481 h 94"/>
                <a:gd name="T26" fmla="*/ 1206 w 105"/>
                <a:gd name="T27" fmla="*/ 1817 h 94"/>
                <a:gd name="T28" fmla="*/ 778 w 105"/>
                <a:gd name="T29" fmla="*/ 1569 h 94"/>
                <a:gd name="T30" fmla="*/ 778 w 105"/>
                <a:gd name="T31" fmla="*/ 1569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4"/>
                <a:gd name="T50" fmla="*/ 105 w 105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4">
                  <a:moveTo>
                    <a:pt x="40" y="81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75" y="60"/>
                    <a:pt x="74" y="56"/>
                    <a:pt x="66" y="51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3" y="16"/>
                    <a:pt x="93" y="16"/>
                    <a:pt x="93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89" y="38"/>
                    <a:pt x="89" y="38"/>
                    <a:pt x="89" y="38"/>
                  </a:cubicBezTo>
                  <a:cubicBezTo>
                    <a:pt x="102" y="46"/>
                    <a:pt x="105" y="54"/>
                    <a:pt x="105" y="59"/>
                  </a:cubicBezTo>
                  <a:cubicBezTo>
                    <a:pt x="105" y="69"/>
                    <a:pt x="94" y="75"/>
                    <a:pt x="92" y="77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40" y="81"/>
                    <a:pt x="40" y="81"/>
                    <a:pt x="40" y="81"/>
                  </a:cubicBezTo>
                  <a:cubicBezTo>
                    <a:pt x="40" y="81"/>
                    <a:pt x="40" y="81"/>
                    <a:pt x="40" y="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1789" name="Freeform 172"/>
            <p:cNvSpPr>
              <a:spLocks noChangeAspect="1"/>
            </p:cNvSpPr>
            <p:nvPr/>
          </p:nvSpPr>
          <p:spPr bwMode="auto">
            <a:xfrm>
              <a:off x="3692" y="1558"/>
              <a:ext cx="264" cy="99"/>
            </a:xfrm>
            <a:custGeom>
              <a:avLst/>
              <a:gdLst>
                <a:gd name="T0" fmla="*/ 2467 w 162"/>
                <a:gd name="T1" fmla="*/ 144 h 61"/>
                <a:gd name="T2" fmla="*/ 3033 w 162"/>
                <a:gd name="T3" fmla="*/ 466 h 61"/>
                <a:gd name="T4" fmla="*/ 2624 w 162"/>
                <a:gd name="T5" fmla="*/ 701 h 61"/>
                <a:gd name="T6" fmla="*/ 2061 w 162"/>
                <a:gd name="T7" fmla="*/ 380 h 61"/>
                <a:gd name="T8" fmla="*/ 1644 w 162"/>
                <a:gd name="T9" fmla="*/ 414 h 61"/>
                <a:gd name="T10" fmla="*/ 929 w 162"/>
                <a:gd name="T11" fmla="*/ 821 h 61"/>
                <a:gd name="T12" fmla="*/ 1724 w 162"/>
                <a:gd name="T13" fmla="*/ 821 h 61"/>
                <a:gd name="T14" fmla="*/ 1724 w 162"/>
                <a:gd name="T15" fmla="*/ 1117 h 61"/>
                <a:gd name="T16" fmla="*/ 0 w 162"/>
                <a:gd name="T17" fmla="*/ 1117 h 61"/>
                <a:gd name="T18" fmla="*/ 0 w 162"/>
                <a:gd name="T19" fmla="*/ 123 h 61"/>
                <a:gd name="T20" fmla="*/ 507 w 162"/>
                <a:gd name="T21" fmla="*/ 123 h 61"/>
                <a:gd name="T22" fmla="*/ 528 w 162"/>
                <a:gd name="T23" fmla="*/ 583 h 61"/>
                <a:gd name="T24" fmla="*/ 1222 w 162"/>
                <a:gd name="T25" fmla="*/ 179 h 61"/>
                <a:gd name="T26" fmla="*/ 1897 w 162"/>
                <a:gd name="T27" fmla="*/ 0 h 61"/>
                <a:gd name="T28" fmla="*/ 2467 w 162"/>
                <a:gd name="T29" fmla="*/ 144 h 61"/>
                <a:gd name="T30" fmla="*/ 2467 w 162"/>
                <a:gd name="T31" fmla="*/ 144 h 6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2"/>
                <a:gd name="T49" fmla="*/ 0 h 61"/>
                <a:gd name="T50" fmla="*/ 162 w 162"/>
                <a:gd name="T51" fmla="*/ 61 h 6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2" h="61">
                  <a:moveTo>
                    <a:pt x="132" y="8"/>
                  </a:moveTo>
                  <a:cubicBezTo>
                    <a:pt x="162" y="25"/>
                    <a:pt x="162" y="25"/>
                    <a:pt x="162" y="25"/>
                  </a:cubicBezTo>
                  <a:cubicBezTo>
                    <a:pt x="140" y="38"/>
                    <a:pt x="140" y="38"/>
                    <a:pt x="140" y="38"/>
                  </a:cubicBezTo>
                  <a:cubicBezTo>
                    <a:pt x="110" y="21"/>
                    <a:pt x="110" y="21"/>
                    <a:pt x="110" y="21"/>
                  </a:cubicBezTo>
                  <a:cubicBezTo>
                    <a:pt x="104" y="18"/>
                    <a:pt x="96" y="18"/>
                    <a:pt x="88" y="23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61"/>
                    <a:pt x="92" y="61"/>
                    <a:pt x="92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9" y="2"/>
                    <a:pt x="93" y="0"/>
                    <a:pt x="101" y="0"/>
                  </a:cubicBezTo>
                  <a:cubicBezTo>
                    <a:pt x="118" y="1"/>
                    <a:pt x="130" y="7"/>
                    <a:pt x="132" y="8"/>
                  </a:cubicBezTo>
                  <a:cubicBezTo>
                    <a:pt x="132" y="8"/>
                    <a:pt x="132" y="8"/>
                    <a:pt x="132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1790" name="Freeform 173"/>
            <p:cNvSpPr>
              <a:spLocks noChangeAspect="1"/>
            </p:cNvSpPr>
            <p:nvPr/>
          </p:nvSpPr>
          <p:spPr bwMode="auto">
            <a:xfrm>
              <a:off x="3966" y="1507"/>
              <a:ext cx="171" cy="154"/>
            </a:xfrm>
            <a:custGeom>
              <a:avLst/>
              <a:gdLst>
                <a:gd name="T0" fmla="*/ 1958 w 105"/>
                <a:gd name="T1" fmla="*/ 791 h 94"/>
                <a:gd name="T2" fmla="*/ 1958 w 105"/>
                <a:gd name="T3" fmla="*/ 1817 h 94"/>
                <a:gd name="T4" fmla="*/ 239 w 105"/>
                <a:gd name="T5" fmla="*/ 1817 h 94"/>
                <a:gd name="T6" fmla="*/ 239 w 105"/>
                <a:gd name="T7" fmla="*/ 1514 h 94"/>
                <a:gd name="T8" fmla="*/ 1033 w 105"/>
                <a:gd name="T9" fmla="*/ 1514 h 94"/>
                <a:gd name="T10" fmla="*/ 324 w 105"/>
                <a:gd name="T11" fmla="*/ 1088 h 94"/>
                <a:gd name="T12" fmla="*/ 0 w 105"/>
                <a:gd name="T13" fmla="*/ 668 h 94"/>
                <a:gd name="T14" fmla="*/ 261 w 105"/>
                <a:gd name="T15" fmla="*/ 331 h 94"/>
                <a:gd name="T16" fmla="*/ 803 w 105"/>
                <a:gd name="T17" fmla="*/ 0 h 94"/>
                <a:gd name="T18" fmla="*/ 1223 w 105"/>
                <a:gd name="T19" fmla="*/ 247 h 94"/>
                <a:gd name="T20" fmla="*/ 674 w 105"/>
                <a:gd name="T21" fmla="*/ 606 h 94"/>
                <a:gd name="T22" fmla="*/ 730 w 105"/>
                <a:gd name="T23" fmla="*/ 827 h 94"/>
                <a:gd name="T24" fmla="*/ 1435 w 105"/>
                <a:gd name="T25" fmla="*/ 1253 h 94"/>
                <a:gd name="T26" fmla="*/ 1435 w 105"/>
                <a:gd name="T27" fmla="*/ 791 h 94"/>
                <a:gd name="T28" fmla="*/ 1958 w 105"/>
                <a:gd name="T29" fmla="*/ 791 h 94"/>
                <a:gd name="T30" fmla="*/ 1958 w 105"/>
                <a:gd name="T31" fmla="*/ 791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4"/>
                <a:gd name="T50" fmla="*/ 105 w 105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4">
                  <a:moveTo>
                    <a:pt x="105" y="41"/>
                  </a:moveTo>
                  <a:cubicBezTo>
                    <a:pt x="105" y="94"/>
                    <a:pt x="105" y="94"/>
                    <a:pt x="105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55" y="78"/>
                    <a:pt x="55" y="78"/>
                    <a:pt x="55" y="78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3" y="48"/>
                    <a:pt x="0" y="40"/>
                    <a:pt x="0" y="35"/>
                  </a:cubicBezTo>
                  <a:cubicBezTo>
                    <a:pt x="1" y="25"/>
                    <a:pt x="11" y="19"/>
                    <a:pt x="14" y="1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6" y="13"/>
                    <a:pt x="66" y="13"/>
                    <a:pt x="66" y="13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0" y="34"/>
                    <a:pt x="31" y="38"/>
                    <a:pt x="39" y="43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41"/>
                    <a:pt x="77" y="41"/>
                    <a:pt x="77" y="41"/>
                  </a:cubicBezTo>
                  <a:cubicBezTo>
                    <a:pt x="105" y="41"/>
                    <a:pt x="105" y="41"/>
                    <a:pt x="105" y="41"/>
                  </a:cubicBezTo>
                  <a:cubicBezTo>
                    <a:pt x="105" y="41"/>
                    <a:pt x="105" y="41"/>
                    <a:pt x="105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  <p:sp>
        <p:nvSpPr>
          <p:cNvPr id="31765" name="Text Box 189"/>
          <p:cNvSpPr txBox="1">
            <a:spLocks noChangeArrowheads="1"/>
          </p:cNvSpPr>
          <p:nvPr/>
        </p:nvSpPr>
        <p:spPr bwMode="auto">
          <a:xfrm>
            <a:off x="5003800" y="2420938"/>
            <a:ext cx="1079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1400"/>
              <a:t>Cost=10</a:t>
            </a:r>
          </a:p>
        </p:txBody>
      </p:sp>
      <p:sp>
        <p:nvSpPr>
          <p:cNvPr id="31766" name="Text Box 190"/>
          <p:cNvSpPr txBox="1">
            <a:spLocks noChangeArrowheads="1"/>
          </p:cNvSpPr>
          <p:nvPr/>
        </p:nvSpPr>
        <p:spPr bwMode="auto">
          <a:xfrm>
            <a:off x="2339975" y="1989138"/>
            <a:ext cx="1079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1400"/>
              <a:t>Cost=10</a:t>
            </a:r>
          </a:p>
        </p:txBody>
      </p:sp>
      <p:sp>
        <p:nvSpPr>
          <p:cNvPr id="31767" name="Text Box 191"/>
          <p:cNvSpPr txBox="1">
            <a:spLocks noChangeArrowheads="1"/>
          </p:cNvSpPr>
          <p:nvPr/>
        </p:nvSpPr>
        <p:spPr bwMode="auto">
          <a:xfrm>
            <a:off x="4572000" y="908050"/>
            <a:ext cx="21605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400"/>
              <a:t>01.</a:t>
            </a:r>
            <a:r>
              <a:rPr lang="en-US" altLang="zh-CN" sz="1400" b="1"/>
              <a:t>0000.0000.0001</a:t>
            </a:r>
            <a:r>
              <a:rPr lang="en-US" altLang="zh-CN" sz="1400"/>
              <a:t>.00</a:t>
            </a:r>
          </a:p>
        </p:txBody>
      </p:sp>
      <p:sp>
        <p:nvSpPr>
          <p:cNvPr id="31768" name="Text Box 192"/>
          <p:cNvSpPr txBox="1">
            <a:spLocks noChangeArrowheads="1"/>
          </p:cNvSpPr>
          <p:nvPr/>
        </p:nvSpPr>
        <p:spPr bwMode="auto">
          <a:xfrm>
            <a:off x="6804025" y="2492375"/>
            <a:ext cx="21605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400"/>
              <a:t>01.</a:t>
            </a:r>
            <a:r>
              <a:rPr lang="en-US" altLang="zh-CN" sz="1400" b="1"/>
              <a:t>0000.0000.0003</a:t>
            </a:r>
            <a:r>
              <a:rPr lang="en-US" altLang="zh-CN" sz="1400"/>
              <a:t>.00</a:t>
            </a:r>
          </a:p>
        </p:txBody>
      </p:sp>
      <p:sp>
        <p:nvSpPr>
          <p:cNvPr id="31769" name="Text Box 193"/>
          <p:cNvSpPr txBox="1">
            <a:spLocks noChangeArrowheads="1"/>
          </p:cNvSpPr>
          <p:nvPr/>
        </p:nvSpPr>
        <p:spPr bwMode="auto">
          <a:xfrm>
            <a:off x="4572000" y="1971675"/>
            <a:ext cx="1079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1400"/>
              <a:t>Cost=50</a:t>
            </a:r>
          </a:p>
        </p:txBody>
      </p:sp>
      <p:sp>
        <p:nvSpPr>
          <p:cNvPr id="31770" name="Text Box 194"/>
          <p:cNvSpPr txBox="1">
            <a:spLocks noChangeArrowheads="1"/>
          </p:cNvSpPr>
          <p:nvPr/>
        </p:nvSpPr>
        <p:spPr bwMode="auto">
          <a:xfrm>
            <a:off x="5651500" y="1989138"/>
            <a:ext cx="1079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1400"/>
              <a:t>Cost=20</a:t>
            </a:r>
          </a:p>
        </p:txBody>
      </p:sp>
      <p:sp>
        <p:nvSpPr>
          <p:cNvPr id="31771" name="Text Box 195"/>
          <p:cNvSpPr txBox="1">
            <a:spLocks noChangeArrowheads="1"/>
          </p:cNvSpPr>
          <p:nvPr/>
        </p:nvSpPr>
        <p:spPr bwMode="auto">
          <a:xfrm>
            <a:off x="4284663" y="2925763"/>
            <a:ext cx="863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/>
              <a:t>RTA</a:t>
            </a:r>
          </a:p>
        </p:txBody>
      </p:sp>
      <p:sp>
        <p:nvSpPr>
          <p:cNvPr id="31772" name="Text Box 196"/>
          <p:cNvSpPr txBox="1">
            <a:spLocks noChangeArrowheads="1"/>
          </p:cNvSpPr>
          <p:nvPr/>
        </p:nvSpPr>
        <p:spPr bwMode="auto">
          <a:xfrm>
            <a:off x="5940425" y="2925763"/>
            <a:ext cx="863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/>
              <a:t>RTB</a:t>
            </a:r>
          </a:p>
        </p:txBody>
      </p:sp>
      <p:sp>
        <p:nvSpPr>
          <p:cNvPr id="31773" name="Text Box 197"/>
          <p:cNvSpPr txBox="1">
            <a:spLocks noChangeArrowheads="1"/>
          </p:cNvSpPr>
          <p:nvPr/>
        </p:nvSpPr>
        <p:spPr bwMode="auto">
          <a:xfrm>
            <a:off x="5797550" y="1268413"/>
            <a:ext cx="863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/>
              <a:t>RTC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/>
              <a:t>IP</a:t>
            </a:r>
            <a:r>
              <a:rPr lang="zh-CN" altLang="en-US" smtClean="0"/>
              <a:t>路由的形成</a:t>
            </a:r>
          </a:p>
        </p:txBody>
      </p:sp>
      <p:sp>
        <p:nvSpPr>
          <p:cNvPr id="32771" name="Oval 79"/>
          <p:cNvSpPr>
            <a:spLocks noChangeArrowheads="1"/>
          </p:cNvSpPr>
          <p:nvPr/>
        </p:nvSpPr>
        <p:spPr bwMode="auto">
          <a:xfrm>
            <a:off x="3708400" y="2198688"/>
            <a:ext cx="3095625" cy="2232025"/>
          </a:xfrm>
          <a:prstGeom prst="ellipse">
            <a:avLst/>
          </a:prstGeom>
          <a:solidFill>
            <a:srgbClr val="FFFFCC"/>
          </a:solidFill>
          <a:ln w="31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32772" name="Oval 80"/>
          <p:cNvSpPr>
            <a:spLocks noChangeArrowheads="1"/>
          </p:cNvSpPr>
          <p:nvPr/>
        </p:nvSpPr>
        <p:spPr bwMode="auto">
          <a:xfrm>
            <a:off x="900113" y="2343150"/>
            <a:ext cx="2665412" cy="2160588"/>
          </a:xfrm>
          <a:prstGeom prst="ellipse">
            <a:avLst/>
          </a:prstGeom>
          <a:solidFill>
            <a:srgbClr val="FFFFCC"/>
          </a:solidFill>
          <a:ln w="31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32773" name="Text Box 81"/>
          <p:cNvSpPr txBox="1">
            <a:spLocks noChangeArrowheads="1"/>
          </p:cNvSpPr>
          <p:nvPr/>
        </p:nvSpPr>
        <p:spPr bwMode="auto">
          <a:xfrm>
            <a:off x="1836738" y="4214813"/>
            <a:ext cx="863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/>
              <a:t>PC</a:t>
            </a:r>
          </a:p>
        </p:txBody>
      </p:sp>
      <p:sp>
        <p:nvSpPr>
          <p:cNvPr id="32774" name="Text Box 82"/>
          <p:cNvSpPr txBox="1">
            <a:spLocks noChangeArrowheads="1"/>
          </p:cNvSpPr>
          <p:nvPr/>
        </p:nvSpPr>
        <p:spPr bwMode="auto">
          <a:xfrm>
            <a:off x="3636963" y="2919413"/>
            <a:ext cx="10795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/>
              <a:t>Area 1</a:t>
            </a:r>
          </a:p>
        </p:txBody>
      </p:sp>
      <p:sp>
        <p:nvSpPr>
          <p:cNvPr id="32775" name="Line 83"/>
          <p:cNvSpPr>
            <a:spLocks noChangeShapeType="1"/>
          </p:cNvSpPr>
          <p:nvPr/>
        </p:nvSpPr>
        <p:spPr bwMode="auto">
          <a:xfrm>
            <a:off x="2339975" y="2630488"/>
            <a:ext cx="288131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776" name="Line 84"/>
          <p:cNvSpPr>
            <a:spLocks noChangeShapeType="1"/>
          </p:cNvSpPr>
          <p:nvPr/>
        </p:nvSpPr>
        <p:spPr bwMode="auto">
          <a:xfrm flipH="1" flipV="1">
            <a:off x="5364163" y="2703513"/>
            <a:ext cx="649287" cy="10795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777" name="Line 85"/>
          <p:cNvSpPr>
            <a:spLocks noChangeShapeType="1"/>
          </p:cNvSpPr>
          <p:nvPr/>
        </p:nvSpPr>
        <p:spPr bwMode="auto">
          <a:xfrm flipV="1">
            <a:off x="4500563" y="2703513"/>
            <a:ext cx="647700" cy="10795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778" name="Line 86"/>
          <p:cNvSpPr>
            <a:spLocks noChangeShapeType="1"/>
          </p:cNvSpPr>
          <p:nvPr/>
        </p:nvSpPr>
        <p:spPr bwMode="auto">
          <a:xfrm flipV="1">
            <a:off x="2197100" y="2774950"/>
            <a:ext cx="0" cy="10795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32779" name="Group 87"/>
          <p:cNvGrpSpPr>
            <a:grpSpLocks noChangeAspect="1"/>
          </p:cNvGrpSpPr>
          <p:nvPr/>
        </p:nvGrpSpPr>
        <p:grpSpPr bwMode="auto">
          <a:xfrm>
            <a:off x="1765300" y="2343150"/>
            <a:ext cx="792163" cy="552450"/>
            <a:chOff x="3541" y="1317"/>
            <a:chExt cx="747" cy="546"/>
          </a:xfrm>
        </p:grpSpPr>
        <p:sp>
          <p:nvSpPr>
            <p:cNvPr id="32849" name="AutoShape 88"/>
            <p:cNvSpPr>
              <a:spLocks noChangeAspect="1" noChangeArrowheads="1" noTextEdit="1"/>
            </p:cNvSpPr>
            <p:nvPr/>
          </p:nvSpPr>
          <p:spPr bwMode="auto">
            <a:xfrm>
              <a:off x="3574" y="1337"/>
              <a:ext cx="681" cy="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850" name="Freeform 89"/>
            <p:cNvSpPr>
              <a:spLocks noChangeAspect="1"/>
            </p:cNvSpPr>
            <p:nvPr/>
          </p:nvSpPr>
          <p:spPr bwMode="auto">
            <a:xfrm>
              <a:off x="3574" y="1525"/>
              <a:ext cx="679" cy="338"/>
            </a:xfrm>
            <a:custGeom>
              <a:avLst/>
              <a:gdLst>
                <a:gd name="T0" fmla="*/ 6726 w 416"/>
                <a:gd name="T1" fmla="*/ 1594 h 207"/>
                <a:gd name="T2" fmla="*/ 1170 w 416"/>
                <a:gd name="T3" fmla="*/ 1594 h 207"/>
                <a:gd name="T4" fmla="*/ 21 w 416"/>
                <a:gd name="T5" fmla="*/ 21 h 207"/>
                <a:gd name="T6" fmla="*/ 0 w 416"/>
                <a:gd name="T7" fmla="*/ 21 h 207"/>
                <a:gd name="T8" fmla="*/ 0 w 416"/>
                <a:gd name="T9" fmla="*/ 1520 h 207"/>
                <a:gd name="T10" fmla="*/ 21 w 416"/>
                <a:gd name="T11" fmla="*/ 1520 h 207"/>
                <a:gd name="T12" fmla="*/ 1170 w 416"/>
                <a:gd name="T13" fmla="*/ 3029 h 207"/>
                <a:gd name="T14" fmla="*/ 6726 w 416"/>
                <a:gd name="T15" fmla="*/ 3029 h 207"/>
                <a:gd name="T16" fmla="*/ 7862 w 416"/>
                <a:gd name="T17" fmla="*/ 1520 h 207"/>
                <a:gd name="T18" fmla="*/ 7862 w 416"/>
                <a:gd name="T19" fmla="*/ 1520 h 207"/>
                <a:gd name="T20" fmla="*/ 7862 w 416"/>
                <a:gd name="T21" fmla="*/ 0 h 207"/>
                <a:gd name="T22" fmla="*/ 6726 w 416"/>
                <a:gd name="T23" fmla="*/ 1594 h 20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16"/>
                <a:gd name="T37" fmla="*/ 0 h 207"/>
                <a:gd name="T38" fmla="*/ 416 w 416"/>
                <a:gd name="T39" fmla="*/ 207 h 20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16" h="207">
                  <a:moveTo>
                    <a:pt x="356" y="84"/>
                  </a:moveTo>
                  <a:cubicBezTo>
                    <a:pt x="275" y="131"/>
                    <a:pt x="143" y="131"/>
                    <a:pt x="62" y="84"/>
                  </a:cubicBezTo>
                  <a:cubicBezTo>
                    <a:pt x="18" y="59"/>
                    <a:pt x="1" y="33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3" y="109"/>
                    <a:pt x="23" y="138"/>
                    <a:pt x="62" y="160"/>
                  </a:cubicBezTo>
                  <a:cubicBezTo>
                    <a:pt x="143" y="207"/>
                    <a:pt x="275" y="207"/>
                    <a:pt x="356" y="160"/>
                  </a:cubicBezTo>
                  <a:cubicBezTo>
                    <a:pt x="394" y="138"/>
                    <a:pt x="414" y="109"/>
                    <a:pt x="416" y="80"/>
                  </a:cubicBezTo>
                  <a:cubicBezTo>
                    <a:pt x="416" y="80"/>
                    <a:pt x="416" y="80"/>
                    <a:pt x="416" y="80"/>
                  </a:cubicBezTo>
                  <a:cubicBezTo>
                    <a:pt x="416" y="0"/>
                    <a:pt x="416" y="0"/>
                    <a:pt x="416" y="0"/>
                  </a:cubicBezTo>
                  <a:cubicBezTo>
                    <a:pt x="416" y="31"/>
                    <a:pt x="396" y="61"/>
                    <a:pt x="356" y="84"/>
                  </a:cubicBezTo>
                  <a:close/>
                </a:path>
              </a:pathLst>
            </a:custGeom>
            <a:solidFill>
              <a:srgbClr val="113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2851" name="Freeform 90"/>
            <p:cNvSpPr>
              <a:spLocks noChangeAspect="1"/>
            </p:cNvSpPr>
            <p:nvPr/>
          </p:nvSpPr>
          <p:spPr bwMode="auto">
            <a:xfrm>
              <a:off x="3541" y="1317"/>
              <a:ext cx="747" cy="432"/>
            </a:xfrm>
            <a:custGeom>
              <a:avLst/>
              <a:gdLst>
                <a:gd name="T0" fmla="*/ 7153 w 457"/>
                <a:gd name="T1" fmla="*/ 902 h 264"/>
                <a:gd name="T2" fmla="*/ 7176 w 457"/>
                <a:gd name="T3" fmla="*/ 4166 h 264"/>
                <a:gd name="T4" fmla="*/ 1563 w 457"/>
                <a:gd name="T5" fmla="*/ 4166 h 264"/>
                <a:gd name="T6" fmla="*/ 1541 w 457"/>
                <a:gd name="T7" fmla="*/ 902 h 264"/>
                <a:gd name="T8" fmla="*/ 7153 w 457"/>
                <a:gd name="T9" fmla="*/ 902 h 2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7"/>
                <a:gd name="T16" fmla="*/ 0 h 264"/>
                <a:gd name="T17" fmla="*/ 457 w 457"/>
                <a:gd name="T18" fmla="*/ 264 h 2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7" h="264">
                  <a:moveTo>
                    <a:pt x="375" y="47"/>
                  </a:moveTo>
                  <a:cubicBezTo>
                    <a:pt x="456" y="94"/>
                    <a:pt x="457" y="170"/>
                    <a:pt x="376" y="217"/>
                  </a:cubicBezTo>
                  <a:cubicBezTo>
                    <a:pt x="295" y="264"/>
                    <a:pt x="163" y="264"/>
                    <a:pt x="82" y="217"/>
                  </a:cubicBezTo>
                  <a:cubicBezTo>
                    <a:pt x="0" y="170"/>
                    <a:pt x="0" y="94"/>
                    <a:pt x="81" y="47"/>
                  </a:cubicBezTo>
                  <a:cubicBezTo>
                    <a:pt x="162" y="0"/>
                    <a:pt x="293" y="0"/>
                    <a:pt x="375" y="47"/>
                  </a:cubicBezTo>
                </a:path>
              </a:pathLst>
            </a:custGeom>
            <a:solidFill>
              <a:srgbClr val="4A6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2852" name="Freeform 91"/>
            <p:cNvSpPr>
              <a:spLocks noChangeAspect="1" noEditPoints="1"/>
            </p:cNvSpPr>
            <p:nvPr/>
          </p:nvSpPr>
          <p:spPr bwMode="auto">
            <a:xfrm>
              <a:off x="3788" y="1751"/>
              <a:ext cx="39" cy="53"/>
            </a:xfrm>
            <a:custGeom>
              <a:avLst/>
              <a:gdLst>
                <a:gd name="T0" fmla="*/ 124 w 24"/>
                <a:gd name="T1" fmla="*/ 88 h 33"/>
                <a:gd name="T2" fmla="*/ 124 w 24"/>
                <a:gd name="T3" fmla="*/ 233 h 33"/>
                <a:gd name="T4" fmla="*/ 180 w 24"/>
                <a:gd name="T5" fmla="*/ 233 h 33"/>
                <a:gd name="T6" fmla="*/ 236 w 24"/>
                <a:gd name="T7" fmla="*/ 226 h 33"/>
                <a:gd name="T8" fmla="*/ 257 w 24"/>
                <a:gd name="T9" fmla="*/ 173 h 33"/>
                <a:gd name="T10" fmla="*/ 180 w 24"/>
                <a:gd name="T11" fmla="*/ 88 h 33"/>
                <a:gd name="T12" fmla="*/ 124 w 24"/>
                <a:gd name="T13" fmla="*/ 88 h 33"/>
                <a:gd name="T14" fmla="*/ 0 w 24"/>
                <a:gd name="T15" fmla="*/ 567 h 33"/>
                <a:gd name="T16" fmla="*/ 0 w 24"/>
                <a:gd name="T17" fmla="*/ 0 h 33"/>
                <a:gd name="T18" fmla="*/ 232 w 24"/>
                <a:gd name="T19" fmla="*/ 0 h 33"/>
                <a:gd name="T20" fmla="*/ 349 w 24"/>
                <a:gd name="T21" fmla="*/ 34 h 33"/>
                <a:gd name="T22" fmla="*/ 413 w 24"/>
                <a:gd name="T23" fmla="*/ 141 h 33"/>
                <a:gd name="T24" fmla="*/ 270 w 24"/>
                <a:gd name="T25" fmla="*/ 286 h 33"/>
                <a:gd name="T26" fmla="*/ 270 w 24"/>
                <a:gd name="T27" fmla="*/ 286 h 33"/>
                <a:gd name="T28" fmla="*/ 349 w 24"/>
                <a:gd name="T29" fmla="*/ 331 h 33"/>
                <a:gd name="T30" fmla="*/ 377 w 24"/>
                <a:gd name="T31" fmla="*/ 374 h 33"/>
                <a:gd name="T32" fmla="*/ 439 w 24"/>
                <a:gd name="T33" fmla="*/ 567 h 33"/>
                <a:gd name="T34" fmla="*/ 270 w 24"/>
                <a:gd name="T35" fmla="*/ 567 h 33"/>
                <a:gd name="T36" fmla="*/ 236 w 24"/>
                <a:gd name="T37" fmla="*/ 418 h 33"/>
                <a:gd name="T38" fmla="*/ 201 w 24"/>
                <a:gd name="T39" fmla="*/ 340 h 33"/>
                <a:gd name="T40" fmla="*/ 124 w 24"/>
                <a:gd name="T41" fmla="*/ 340 h 33"/>
                <a:gd name="T42" fmla="*/ 124 w 24"/>
                <a:gd name="T43" fmla="*/ 567 h 33"/>
                <a:gd name="T44" fmla="*/ 0 w 24"/>
                <a:gd name="T45" fmla="*/ 567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"/>
                <a:gd name="T70" fmla="*/ 0 h 33"/>
                <a:gd name="T71" fmla="*/ 24 w 24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" h="33">
                  <a:moveTo>
                    <a:pt x="7" y="5"/>
                  </a:moveTo>
                  <a:cubicBezTo>
                    <a:pt x="7" y="14"/>
                    <a:pt x="7" y="14"/>
                    <a:pt x="7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2" y="14"/>
                    <a:pt x="13" y="13"/>
                  </a:cubicBezTo>
                  <a:cubicBezTo>
                    <a:pt x="14" y="12"/>
                    <a:pt x="14" y="11"/>
                    <a:pt x="14" y="10"/>
                  </a:cubicBezTo>
                  <a:cubicBezTo>
                    <a:pt x="14" y="7"/>
                    <a:pt x="13" y="5"/>
                    <a:pt x="10" y="5"/>
                  </a:cubicBezTo>
                  <a:cubicBezTo>
                    <a:pt x="7" y="5"/>
                    <a:pt x="7" y="5"/>
                    <a:pt x="7" y="5"/>
                  </a:cubicBezTo>
                  <a:close/>
                  <a:moveTo>
                    <a:pt x="0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7" y="0"/>
                    <a:pt x="19" y="2"/>
                  </a:cubicBezTo>
                  <a:cubicBezTo>
                    <a:pt x="21" y="3"/>
                    <a:pt x="22" y="5"/>
                    <a:pt x="22" y="8"/>
                  </a:cubicBezTo>
                  <a:cubicBezTo>
                    <a:pt x="22" y="13"/>
                    <a:pt x="20" y="16"/>
                    <a:pt x="15" y="17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7" y="17"/>
                    <a:pt x="18" y="17"/>
                    <a:pt x="19" y="19"/>
                  </a:cubicBezTo>
                  <a:cubicBezTo>
                    <a:pt x="19" y="19"/>
                    <a:pt x="20" y="20"/>
                    <a:pt x="20" y="2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2" y="22"/>
                    <a:pt x="11" y="21"/>
                    <a:pt x="11" y="20"/>
                  </a:cubicBezTo>
                  <a:cubicBezTo>
                    <a:pt x="10" y="20"/>
                    <a:pt x="9" y="20"/>
                    <a:pt x="7" y="20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0" y="33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2853" name="Freeform 92"/>
            <p:cNvSpPr>
              <a:spLocks noChangeAspect="1" noEditPoints="1"/>
            </p:cNvSpPr>
            <p:nvPr/>
          </p:nvSpPr>
          <p:spPr bwMode="auto">
            <a:xfrm>
              <a:off x="3832" y="1749"/>
              <a:ext cx="47" cy="57"/>
            </a:xfrm>
            <a:custGeom>
              <a:avLst/>
              <a:gdLst>
                <a:gd name="T0" fmla="*/ 144 w 29"/>
                <a:gd name="T1" fmla="*/ 324 h 35"/>
                <a:gd name="T2" fmla="*/ 254 w 29"/>
                <a:gd name="T3" fmla="*/ 541 h 35"/>
                <a:gd name="T4" fmla="*/ 357 w 29"/>
                <a:gd name="T5" fmla="*/ 324 h 35"/>
                <a:gd name="T6" fmla="*/ 254 w 29"/>
                <a:gd name="T7" fmla="*/ 111 h 35"/>
                <a:gd name="T8" fmla="*/ 144 w 29"/>
                <a:gd name="T9" fmla="*/ 324 h 35"/>
                <a:gd name="T10" fmla="*/ 0 w 29"/>
                <a:gd name="T11" fmla="*/ 324 h 35"/>
                <a:gd name="T12" fmla="*/ 55 w 29"/>
                <a:gd name="T13" fmla="*/ 90 h 35"/>
                <a:gd name="T14" fmla="*/ 254 w 29"/>
                <a:gd name="T15" fmla="*/ 0 h 35"/>
                <a:gd name="T16" fmla="*/ 454 w 29"/>
                <a:gd name="T17" fmla="*/ 90 h 35"/>
                <a:gd name="T18" fmla="*/ 523 w 29"/>
                <a:gd name="T19" fmla="*/ 324 h 35"/>
                <a:gd name="T20" fmla="*/ 454 w 29"/>
                <a:gd name="T21" fmla="*/ 562 h 35"/>
                <a:gd name="T22" fmla="*/ 254 w 29"/>
                <a:gd name="T23" fmla="*/ 653 h 35"/>
                <a:gd name="T24" fmla="*/ 55 w 29"/>
                <a:gd name="T25" fmla="*/ 541 h 35"/>
                <a:gd name="T26" fmla="*/ 0 w 29"/>
                <a:gd name="T27" fmla="*/ 324 h 3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9"/>
                <a:gd name="T43" fmla="*/ 0 h 35"/>
                <a:gd name="T44" fmla="*/ 29 w 29"/>
                <a:gd name="T45" fmla="*/ 35 h 3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9" h="35">
                  <a:moveTo>
                    <a:pt x="8" y="17"/>
                  </a:moveTo>
                  <a:cubicBezTo>
                    <a:pt x="8" y="25"/>
                    <a:pt x="10" y="29"/>
                    <a:pt x="14" y="29"/>
                  </a:cubicBezTo>
                  <a:cubicBezTo>
                    <a:pt x="18" y="29"/>
                    <a:pt x="20" y="25"/>
                    <a:pt x="20" y="17"/>
                  </a:cubicBezTo>
                  <a:cubicBezTo>
                    <a:pt x="20" y="10"/>
                    <a:pt x="18" y="6"/>
                    <a:pt x="14" y="6"/>
                  </a:cubicBezTo>
                  <a:cubicBezTo>
                    <a:pt x="10" y="6"/>
                    <a:pt x="8" y="10"/>
                    <a:pt x="8" y="17"/>
                  </a:cubicBezTo>
                  <a:close/>
                  <a:moveTo>
                    <a:pt x="0" y="17"/>
                  </a:moveTo>
                  <a:cubicBezTo>
                    <a:pt x="0" y="12"/>
                    <a:pt x="1" y="8"/>
                    <a:pt x="3" y="5"/>
                  </a:cubicBezTo>
                  <a:cubicBezTo>
                    <a:pt x="6" y="2"/>
                    <a:pt x="10" y="0"/>
                    <a:pt x="14" y="0"/>
                  </a:cubicBezTo>
                  <a:cubicBezTo>
                    <a:pt x="19" y="0"/>
                    <a:pt x="23" y="2"/>
                    <a:pt x="25" y="5"/>
                  </a:cubicBezTo>
                  <a:cubicBezTo>
                    <a:pt x="27" y="8"/>
                    <a:pt x="29" y="12"/>
                    <a:pt x="29" y="17"/>
                  </a:cubicBezTo>
                  <a:cubicBezTo>
                    <a:pt x="29" y="22"/>
                    <a:pt x="27" y="26"/>
                    <a:pt x="25" y="30"/>
                  </a:cubicBezTo>
                  <a:cubicBezTo>
                    <a:pt x="23" y="33"/>
                    <a:pt x="19" y="35"/>
                    <a:pt x="14" y="35"/>
                  </a:cubicBezTo>
                  <a:cubicBezTo>
                    <a:pt x="10" y="35"/>
                    <a:pt x="6" y="33"/>
                    <a:pt x="3" y="29"/>
                  </a:cubicBezTo>
                  <a:cubicBezTo>
                    <a:pt x="1" y="26"/>
                    <a:pt x="0" y="22"/>
                    <a:pt x="0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2854" name="Freeform 93"/>
            <p:cNvSpPr>
              <a:spLocks noChangeAspect="1"/>
            </p:cNvSpPr>
            <p:nvPr/>
          </p:nvSpPr>
          <p:spPr bwMode="auto">
            <a:xfrm>
              <a:off x="3888" y="1751"/>
              <a:ext cx="39" cy="55"/>
            </a:xfrm>
            <a:custGeom>
              <a:avLst/>
              <a:gdLst>
                <a:gd name="T0" fmla="*/ 0 w 24"/>
                <a:gd name="T1" fmla="*/ 377 h 34"/>
                <a:gd name="T2" fmla="*/ 0 w 24"/>
                <a:gd name="T3" fmla="*/ 0 h 34"/>
                <a:gd name="T4" fmla="*/ 124 w 24"/>
                <a:gd name="T5" fmla="*/ 0 h 34"/>
                <a:gd name="T6" fmla="*/ 124 w 24"/>
                <a:gd name="T7" fmla="*/ 398 h 34"/>
                <a:gd name="T8" fmla="*/ 232 w 24"/>
                <a:gd name="T9" fmla="*/ 500 h 34"/>
                <a:gd name="T10" fmla="*/ 293 w 24"/>
                <a:gd name="T11" fmla="*/ 398 h 34"/>
                <a:gd name="T12" fmla="*/ 293 w 24"/>
                <a:gd name="T13" fmla="*/ 0 h 34"/>
                <a:gd name="T14" fmla="*/ 439 w 24"/>
                <a:gd name="T15" fmla="*/ 0 h 34"/>
                <a:gd name="T16" fmla="*/ 439 w 24"/>
                <a:gd name="T17" fmla="*/ 377 h 34"/>
                <a:gd name="T18" fmla="*/ 383 w 24"/>
                <a:gd name="T19" fmla="*/ 542 h 34"/>
                <a:gd name="T20" fmla="*/ 232 w 24"/>
                <a:gd name="T21" fmla="*/ 610 h 34"/>
                <a:gd name="T22" fmla="*/ 55 w 24"/>
                <a:gd name="T23" fmla="*/ 542 h 34"/>
                <a:gd name="T24" fmla="*/ 0 w 24"/>
                <a:gd name="T25" fmla="*/ 377 h 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"/>
                <a:gd name="T40" fmla="*/ 0 h 34"/>
                <a:gd name="T41" fmla="*/ 24 w 24"/>
                <a:gd name="T42" fmla="*/ 34 h 3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" h="34">
                  <a:moveTo>
                    <a:pt x="0" y="2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6"/>
                    <a:pt x="9" y="28"/>
                    <a:pt x="12" y="28"/>
                  </a:cubicBezTo>
                  <a:cubicBezTo>
                    <a:pt x="15" y="28"/>
                    <a:pt x="16" y="26"/>
                    <a:pt x="16" y="22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5"/>
                    <a:pt x="23" y="28"/>
                    <a:pt x="21" y="30"/>
                  </a:cubicBezTo>
                  <a:cubicBezTo>
                    <a:pt x="19" y="33"/>
                    <a:pt x="16" y="34"/>
                    <a:pt x="12" y="34"/>
                  </a:cubicBezTo>
                  <a:cubicBezTo>
                    <a:pt x="8" y="34"/>
                    <a:pt x="5" y="33"/>
                    <a:pt x="3" y="30"/>
                  </a:cubicBezTo>
                  <a:cubicBezTo>
                    <a:pt x="1" y="28"/>
                    <a:pt x="0" y="25"/>
                    <a:pt x="0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2855" name="Freeform 94"/>
            <p:cNvSpPr>
              <a:spLocks noChangeAspect="1"/>
            </p:cNvSpPr>
            <p:nvPr/>
          </p:nvSpPr>
          <p:spPr bwMode="auto">
            <a:xfrm>
              <a:off x="3933" y="1751"/>
              <a:ext cx="36" cy="53"/>
            </a:xfrm>
            <a:custGeom>
              <a:avLst/>
              <a:gdLst>
                <a:gd name="T0" fmla="*/ 12 w 36"/>
                <a:gd name="T1" fmla="*/ 53 h 53"/>
                <a:gd name="T2" fmla="*/ 12 w 36"/>
                <a:gd name="T3" fmla="*/ 9 h 53"/>
                <a:gd name="T4" fmla="*/ 0 w 36"/>
                <a:gd name="T5" fmla="*/ 9 h 53"/>
                <a:gd name="T6" fmla="*/ 0 w 36"/>
                <a:gd name="T7" fmla="*/ 0 h 53"/>
                <a:gd name="T8" fmla="*/ 36 w 36"/>
                <a:gd name="T9" fmla="*/ 0 h 53"/>
                <a:gd name="T10" fmla="*/ 36 w 36"/>
                <a:gd name="T11" fmla="*/ 9 h 53"/>
                <a:gd name="T12" fmla="*/ 25 w 36"/>
                <a:gd name="T13" fmla="*/ 9 h 53"/>
                <a:gd name="T14" fmla="*/ 25 w 36"/>
                <a:gd name="T15" fmla="*/ 53 h 53"/>
                <a:gd name="T16" fmla="*/ 12 w 36"/>
                <a:gd name="T17" fmla="*/ 53 h 53"/>
                <a:gd name="T18" fmla="*/ 12 w 36"/>
                <a:gd name="T19" fmla="*/ 53 h 5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6"/>
                <a:gd name="T31" fmla="*/ 0 h 53"/>
                <a:gd name="T32" fmla="*/ 36 w 36"/>
                <a:gd name="T33" fmla="*/ 53 h 5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6" h="53">
                  <a:moveTo>
                    <a:pt x="12" y="53"/>
                  </a:moveTo>
                  <a:lnTo>
                    <a:pt x="12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9"/>
                  </a:lnTo>
                  <a:lnTo>
                    <a:pt x="25" y="9"/>
                  </a:lnTo>
                  <a:lnTo>
                    <a:pt x="25" y="53"/>
                  </a:lnTo>
                  <a:lnTo>
                    <a:pt x="12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2856" name="Freeform 95"/>
            <p:cNvSpPr>
              <a:spLocks noChangeAspect="1"/>
            </p:cNvSpPr>
            <p:nvPr/>
          </p:nvSpPr>
          <p:spPr bwMode="auto">
            <a:xfrm>
              <a:off x="3976" y="1751"/>
              <a:ext cx="32" cy="53"/>
            </a:xfrm>
            <a:custGeom>
              <a:avLst/>
              <a:gdLst>
                <a:gd name="T0" fmla="*/ 0 w 32"/>
                <a:gd name="T1" fmla="*/ 53 h 53"/>
                <a:gd name="T2" fmla="*/ 0 w 32"/>
                <a:gd name="T3" fmla="*/ 0 h 53"/>
                <a:gd name="T4" fmla="*/ 32 w 32"/>
                <a:gd name="T5" fmla="*/ 0 h 53"/>
                <a:gd name="T6" fmla="*/ 32 w 32"/>
                <a:gd name="T7" fmla="*/ 9 h 53"/>
                <a:gd name="T8" fmla="*/ 13 w 32"/>
                <a:gd name="T9" fmla="*/ 9 h 53"/>
                <a:gd name="T10" fmla="*/ 13 w 32"/>
                <a:gd name="T11" fmla="*/ 21 h 53"/>
                <a:gd name="T12" fmla="*/ 31 w 32"/>
                <a:gd name="T13" fmla="*/ 21 h 53"/>
                <a:gd name="T14" fmla="*/ 31 w 32"/>
                <a:gd name="T15" fmla="*/ 31 h 53"/>
                <a:gd name="T16" fmla="*/ 13 w 32"/>
                <a:gd name="T17" fmla="*/ 31 h 53"/>
                <a:gd name="T18" fmla="*/ 13 w 32"/>
                <a:gd name="T19" fmla="*/ 44 h 53"/>
                <a:gd name="T20" fmla="*/ 32 w 32"/>
                <a:gd name="T21" fmla="*/ 44 h 53"/>
                <a:gd name="T22" fmla="*/ 32 w 32"/>
                <a:gd name="T23" fmla="*/ 53 h 53"/>
                <a:gd name="T24" fmla="*/ 0 w 32"/>
                <a:gd name="T25" fmla="*/ 53 h 53"/>
                <a:gd name="T26" fmla="*/ 0 w 32"/>
                <a:gd name="T27" fmla="*/ 53 h 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2"/>
                <a:gd name="T43" fmla="*/ 0 h 53"/>
                <a:gd name="T44" fmla="*/ 32 w 32"/>
                <a:gd name="T45" fmla="*/ 53 h 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2" h="53">
                  <a:moveTo>
                    <a:pt x="0" y="53"/>
                  </a:moveTo>
                  <a:lnTo>
                    <a:pt x="0" y="0"/>
                  </a:lnTo>
                  <a:lnTo>
                    <a:pt x="32" y="0"/>
                  </a:lnTo>
                  <a:lnTo>
                    <a:pt x="32" y="9"/>
                  </a:lnTo>
                  <a:lnTo>
                    <a:pt x="13" y="9"/>
                  </a:lnTo>
                  <a:lnTo>
                    <a:pt x="13" y="21"/>
                  </a:lnTo>
                  <a:lnTo>
                    <a:pt x="31" y="21"/>
                  </a:lnTo>
                  <a:lnTo>
                    <a:pt x="31" y="31"/>
                  </a:lnTo>
                  <a:lnTo>
                    <a:pt x="13" y="31"/>
                  </a:lnTo>
                  <a:lnTo>
                    <a:pt x="13" y="44"/>
                  </a:lnTo>
                  <a:lnTo>
                    <a:pt x="32" y="44"/>
                  </a:lnTo>
                  <a:lnTo>
                    <a:pt x="32" y="5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2857" name="Freeform 96"/>
            <p:cNvSpPr>
              <a:spLocks noChangeAspect="1" noEditPoints="1"/>
            </p:cNvSpPr>
            <p:nvPr/>
          </p:nvSpPr>
          <p:spPr bwMode="auto">
            <a:xfrm>
              <a:off x="4017" y="1751"/>
              <a:ext cx="39" cy="53"/>
            </a:xfrm>
            <a:custGeom>
              <a:avLst/>
              <a:gdLst>
                <a:gd name="T0" fmla="*/ 145 w 24"/>
                <a:gd name="T1" fmla="*/ 88 h 33"/>
                <a:gd name="T2" fmla="*/ 145 w 24"/>
                <a:gd name="T3" fmla="*/ 233 h 33"/>
                <a:gd name="T4" fmla="*/ 180 w 24"/>
                <a:gd name="T5" fmla="*/ 233 h 33"/>
                <a:gd name="T6" fmla="*/ 236 w 24"/>
                <a:gd name="T7" fmla="*/ 226 h 33"/>
                <a:gd name="T8" fmla="*/ 270 w 24"/>
                <a:gd name="T9" fmla="*/ 173 h 33"/>
                <a:gd name="T10" fmla="*/ 180 w 24"/>
                <a:gd name="T11" fmla="*/ 88 h 33"/>
                <a:gd name="T12" fmla="*/ 145 w 24"/>
                <a:gd name="T13" fmla="*/ 88 h 33"/>
                <a:gd name="T14" fmla="*/ 0 w 24"/>
                <a:gd name="T15" fmla="*/ 567 h 33"/>
                <a:gd name="T16" fmla="*/ 0 w 24"/>
                <a:gd name="T17" fmla="*/ 0 h 33"/>
                <a:gd name="T18" fmla="*/ 232 w 24"/>
                <a:gd name="T19" fmla="*/ 0 h 33"/>
                <a:gd name="T20" fmla="*/ 377 w 24"/>
                <a:gd name="T21" fmla="*/ 34 h 33"/>
                <a:gd name="T22" fmla="*/ 418 w 24"/>
                <a:gd name="T23" fmla="*/ 141 h 33"/>
                <a:gd name="T24" fmla="*/ 293 w 24"/>
                <a:gd name="T25" fmla="*/ 286 h 33"/>
                <a:gd name="T26" fmla="*/ 293 w 24"/>
                <a:gd name="T27" fmla="*/ 286 h 33"/>
                <a:gd name="T28" fmla="*/ 349 w 24"/>
                <a:gd name="T29" fmla="*/ 331 h 33"/>
                <a:gd name="T30" fmla="*/ 383 w 24"/>
                <a:gd name="T31" fmla="*/ 374 h 33"/>
                <a:gd name="T32" fmla="*/ 439 w 24"/>
                <a:gd name="T33" fmla="*/ 567 h 33"/>
                <a:gd name="T34" fmla="*/ 293 w 24"/>
                <a:gd name="T35" fmla="*/ 567 h 33"/>
                <a:gd name="T36" fmla="*/ 236 w 24"/>
                <a:gd name="T37" fmla="*/ 418 h 33"/>
                <a:gd name="T38" fmla="*/ 201 w 24"/>
                <a:gd name="T39" fmla="*/ 340 h 33"/>
                <a:gd name="T40" fmla="*/ 145 w 24"/>
                <a:gd name="T41" fmla="*/ 340 h 33"/>
                <a:gd name="T42" fmla="*/ 145 w 24"/>
                <a:gd name="T43" fmla="*/ 567 h 33"/>
                <a:gd name="T44" fmla="*/ 0 w 24"/>
                <a:gd name="T45" fmla="*/ 567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"/>
                <a:gd name="T70" fmla="*/ 0 h 33"/>
                <a:gd name="T71" fmla="*/ 24 w 24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" h="33">
                  <a:moveTo>
                    <a:pt x="8" y="5"/>
                  </a:moveTo>
                  <a:cubicBezTo>
                    <a:pt x="8" y="14"/>
                    <a:pt x="8" y="14"/>
                    <a:pt x="8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3" y="14"/>
                    <a:pt x="13" y="13"/>
                  </a:cubicBezTo>
                  <a:cubicBezTo>
                    <a:pt x="14" y="12"/>
                    <a:pt x="15" y="11"/>
                    <a:pt x="15" y="10"/>
                  </a:cubicBezTo>
                  <a:cubicBezTo>
                    <a:pt x="15" y="7"/>
                    <a:pt x="13" y="5"/>
                    <a:pt x="10" y="5"/>
                  </a:cubicBezTo>
                  <a:cubicBezTo>
                    <a:pt x="8" y="5"/>
                    <a:pt x="8" y="5"/>
                    <a:pt x="8" y="5"/>
                  </a:cubicBezTo>
                  <a:close/>
                  <a:moveTo>
                    <a:pt x="0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8" y="0"/>
                    <a:pt x="20" y="2"/>
                  </a:cubicBezTo>
                  <a:cubicBezTo>
                    <a:pt x="22" y="3"/>
                    <a:pt x="23" y="5"/>
                    <a:pt x="23" y="8"/>
                  </a:cubicBezTo>
                  <a:cubicBezTo>
                    <a:pt x="23" y="13"/>
                    <a:pt x="20" y="16"/>
                    <a:pt x="16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7" y="17"/>
                    <a:pt x="18" y="17"/>
                    <a:pt x="19" y="19"/>
                  </a:cubicBezTo>
                  <a:cubicBezTo>
                    <a:pt x="20" y="19"/>
                    <a:pt x="20" y="20"/>
                    <a:pt x="21" y="2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2"/>
                    <a:pt x="12" y="21"/>
                    <a:pt x="11" y="20"/>
                  </a:cubicBezTo>
                  <a:cubicBezTo>
                    <a:pt x="11" y="20"/>
                    <a:pt x="10" y="20"/>
                    <a:pt x="8" y="20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0" y="33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2858" name="Freeform 97"/>
            <p:cNvSpPr>
              <a:spLocks noChangeAspect="1"/>
            </p:cNvSpPr>
            <p:nvPr/>
          </p:nvSpPr>
          <p:spPr bwMode="auto">
            <a:xfrm>
              <a:off x="3884" y="1409"/>
              <a:ext cx="265" cy="98"/>
            </a:xfrm>
            <a:custGeom>
              <a:avLst/>
              <a:gdLst>
                <a:gd name="T0" fmla="*/ 573 w 162"/>
                <a:gd name="T1" fmla="*/ 1011 h 60"/>
                <a:gd name="T2" fmla="*/ 551 w 162"/>
                <a:gd name="T3" fmla="*/ 990 h 60"/>
                <a:gd name="T4" fmla="*/ 0 w 162"/>
                <a:gd name="T5" fmla="*/ 662 h 60"/>
                <a:gd name="T6" fmla="*/ 425 w 162"/>
                <a:gd name="T7" fmla="*/ 418 h 60"/>
                <a:gd name="T8" fmla="*/ 993 w 162"/>
                <a:gd name="T9" fmla="*/ 755 h 60"/>
                <a:gd name="T10" fmla="*/ 1418 w 162"/>
                <a:gd name="T11" fmla="*/ 720 h 60"/>
                <a:gd name="T12" fmla="*/ 2141 w 162"/>
                <a:gd name="T13" fmla="*/ 302 h 60"/>
                <a:gd name="T14" fmla="*/ 1348 w 162"/>
                <a:gd name="T15" fmla="*/ 302 h 60"/>
                <a:gd name="T16" fmla="*/ 1348 w 162"/>
                <a:gd name="T17" fmla="*/ 0 h 60"/>
                <a:gd name="T18" fmla="*/ 3098 w 162"/>
                <a:gd name="T19" fmla="*/ 0 h 60"/>
                <a:gd name="T20" fmla="*/ 3098 w 162"/>
                <a:gd name="T21" fmla="*/ 1011 h 60"/>
                <a:gd name="T22" fmla="*/ 2589 w 162"/>
                <a:gd name="T23" fmla="*/ 1011 h 60"/>
                <a:gd name="T24" fmla="*/ 2567 w 162"/>
                <a:gd name="T25" fmla="*/ 549 h 60"/>
                <a:gd name="T26" fmla="*/ 1860 w 162"/>
                <a:gd name="T27" fmla="*/ 969 h 60"/>
                <a:gd name="T28" fmla="*/ 1148 w 162"/>
                <a:gd name="T29" fmla="*/ 1137 h 60"/>
                <a:gd name="T30" fmla="*/ 573 w 162"/>
                <a:gd name="T31" fmla="*/ 1011 h 60"/>
                <a:gd name="T32" fmla="*/ 573 w 162"/>
                <a:gd name="T33" fmla="*/ 1011 h 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2"/>
                <a:gd name="T52" fmla="*/ 0 h 60"/>
                <a:gd name="T53" fmla="*/ 162 w 162"/>
                <a:gd name="T54" fmla="*/ 60 h 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2" h="60">
                  <a:moveTo>
                    <a:pt x="30" y="53"/>
                  </a:moveTo>
                  <a:cubicBezTo>
                    <a:pt x="30" y="53"/>
                    <a:pt x="29" y="52"/>
                    <a:pt x="29" y="52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58" y="43"/>
                    <a:pt x="66" y="42"/>
                    <a:pt x="74" y="38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53"/>
                    <a:pt x="162" y="53"/>
                    <a:pt x="162" y="53"/>
                  </a:cubicBezTo>
                  <a:cubicBezTo>
                    <a:pt x="135" y="53"/>
                    <a:pt x="135" y="53"/>
                    <a:pt x="135" y="53"/>
                  </a:cubicBezTo>
                  <a:cubicBezTo>
                    <a:pt x="134" y="29"/>
                    <a:pt x="134" y="29"/>
                    <a:pt x="134" y="2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83" y="59"/>
                    <a:pt x="69" y="60"/>
                    <a:pt x="60" y="60"/>
                  </a:cubicBezTo>
                  <a:cubicBezTo>
                    <a:pt x="44" y="60"/>
                    <a:pt x="33" y="54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2859" name="Freeform 98"/>
            <p:cNvSpPr>
              <a:spLocks noChangeAspect="1"/>
            </p:cNvSpPr>
            <p:nvPr/>
          </p:nvSpPr>
          <p:spPr bwMode="auto">
            <a:xfrm>
              <a:off x="3703" y="1406"/>
              <a:ext cx="171" cy="152"/>
            </a:xfrm>
            <a:custGeom>
              <a:avLst/>
              <a:gdLst>
                <a:gd name="T0" fmla="*/ 730 w 105"/>
                <a:gd name="T1" fmla="*/ 1528 h 93"/>
                <a:gd name="T2" fmla="*/ 1278 w 105"/>
                <a:gd name="T3" fmla="*/ 1200 h 93"/>
                <a:gd name="T4" fmla="*/ 1223 w 105"/>
                <a:gd name="T5" fmla="*/ 956 h 93"/>
                <a:gd name="T6" fmla="*/ 528 w 105"/>
                <a:gd name="T7" fmla="*/ 551 h 93"/>
                <a:gd name="T8" fmla="*/ 528 w 105"/>
                <a:gd name="T9" fmla="*/ 1012 h 93"/>
                <a:gd name="T10" fmla="*/ 0 w 105"/>
                <a:gd name="T11" fmla="*/ 1012 h 93"/>
                <a:gd name="T12" fmla="*/ 0 w 105"/>
                <a:gd name="T13" fmla="*/ 0 h 93"/>
                <a:gd name="T14" fmla="*/ 1717 w 105"/>
                <a:gd name="T15" fmla="*/ 0 h 93"/>
                <a:gd name="T16" fmla="*/ 1717 w 105"/>
                <a:gd name="T17" fmla="*/ 294 h 93"/>
                <a:gd name="T18" fmla="*/ 928 w 105"/>
                <a:gd name="T19" fmla="*/ 294 h 93"/>
                <a:gd name="T20" fmla="*/ 1637 w 105"/>
                <a:gd name="T21" fmla="*/ 700 h 93"/>
                <a:gd name="T22" fmla="*/ 1958 w 105"/>
                <a:gd name="T23" fmla="*/ 1106 h 93"/>
                <a:gd name="T24" fmla="*/ 1692 w 105"/>
                <a:gd name="T25" fmla="*/ 1450 h 93"/>
                <a:gd name="T26" fmla="*/ 1153 w 105"/>
                <a:gd name="T27" fmla="*/ 1768 h 93"/>
                <a:gd name="T28" fmla="*/ 730 w 105"/>
                <a:gd name="T29" fmla="*/ 1528 h 93"/>
                <a:gd name="T30" fmla="*/ 730 w 105"/>
                <a:gd name="T31" fmla="*/ 1528 h 9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3"/>
                <a:gd name="T50" fmla="*/ 105 w 105"/>
                <a:gd name="T51" fmla="*/ 93 h 9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3">
                  <a:moveTo>
                    <a:pt x="39" y="80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75" y="60"/>
                    <a:pt x="74" y="55"/>
                    <a:pt x="66" y="50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2" y="15"/>
                    <a:pt x="92" y="15"/>
                    <a:pt x="92" y="15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88" y="37"/>
                    <a:pt x="88" y="37"/>
                    <a:pt x="88" y="37"/>
                  </a:cubicBezTo>
                  <a:cubicBezTo>
                    <a:pt x="102" y="45"/>
                    <a:pt x="105" y="53"/>
                    <a:pt x="105" y="58"/>
                  </a:cubicBezTo>
                  <a:cubicBezTo>
                    <a:pt x="104" y="68"/>
                    <a:pt x="94" y="75"/>
                    <a:pt x="91" y="76"/>
                  </a:cubicBezTo>
                  <a:cubicBezTo>
                    <a:pt x="62" y="93"/>
                    <a:pt x="62" y="93"/>
                    <a:pt x="62" y="93"/>
                  </a:cubicBezTo>
                  <a:cubicBezTo>
                    <a:pt x="39" y="80"/>
                    <a:pt x="39" y="80"/>
                    <a:pt x="39" y="80"/>
                  </a:cubicBezTo>
                  <a:cubicBezTo>
                    <a:pt x="39" y="80"/>
                    <a:pt x="39" y="80"/>
                    <a:pt x="39" y="80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2860" name="Freeform 99"/>
            <p:cNvSpPr>
              <a:spLocks noChangeAspect="1"/>
            </p:cNvSpPr>
            <p:nvPr/>
          </p:nvSpPr>
          <p:spPr bwMode="auto">
            <a:xfrm>
              <a:off x="3698" y="1564"/>
              <a:ext cx="265" cy="98"/>
            </a:xfrm>
            <a:custGeom>
              <a:avLst/>
              <a:gdLst>
                <a:gd name="T0" fmla="*/ 2526 w 162"/>
                <a:gd name="T1" fmla="*/ 149 h 60"/>
                <a:gd name="T2" fmla="*/ 3098 w 162"/>
                <a:gd name="T3" fmla="*/ 475 h 60"/>
                <a:gd name="T4" fmla="*/ 2657 w 162"/>
                <a:gd name="T5" fmla="*/ 720 h 60"/>
                <a:gd name="T6" fmla="*/ 2084 w 162"/>
                <a:gd name="T7" fmla="*/ 397 h 60"/>
                <a:gd name="T8" fmla="*/ 1688 w 162"/>
                <a:gd name="T9" fmla="*/ 441 h 60"/>
                <a:gd name="T10" fmla="*/ 959 w 162"/>
                <a:gd name="T11" fmla="*/ 862 h 60"/>
                <a:gd name="T12" fmla="*/ 1755 w 162"/>
                <a:gd name="T13" fmla="*/ 862 h 60"/>
                <a:gd name="T14" fmla="*/ 1755 w 162"/>
                <a:gd name="T15" fmla="*/ 1137 h 60"/>
                <a:gd name="T16" fmla="*/ 0 w 162"/>
                <a:gd name="T17" fmla="*/ 1137 h 60"/>
                <a:gd name="T18" fmla="*/ 0 w 162"/>
                <a:gd name="T19" fmla="*/ 126 h 60"/>
                <a:gd name="T20" fmla="*/ 517 w 162"/>
                <a:gd name="T21" fmla="*/ 126 h 60"/>
                <a:gd name="T22" fmla="*/ 517 w 162"/>
                <a:gd name="T23" fmla="*/ 593 h 60"/>
                <a:gd name="T24" fmla="*/ 1238 w 162"/>
                <a:gd name="T25" fmla="*/ 185 h 60"/>
                <a:gd name="T26" fmla="*/ 1935 w 162"/>
                <a:gd name="T27" fmla="*/ 0 h 60"/>
                <a:gd name="T28" fmla="*/ 2526 w 162"/>
                <a:gd name="T29" fmla="*/ 149 h 60"/>
                <a:gd name="T30" fmla="*/ 2526 w 162"/>
                <a:gd name="T31" fmla="*/ 149 h 6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2"/>
                <a:gd name="T49" fmla="*/ 0 h 60"/>
                <a:gd name="T50" fmla="*/ 162 w 162"/>
                <a:gd name="T51" fmla="*/ 60 h 6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2" h="60">
                  <a:moveTo>
                    <a:pt x="132" y="8"/>
                  </a:moveTo>
                  <a:cubicBezTo>
                    <a:pt x="162" y="25"/>
                    <a:pt x="162" y="25"/>
                    <a:pt x="162" y="25"/>
                  </a:cubicBezTo>
                  <a:cubicBezTo>
                    <a:pt x="139" y="38"/>
                    <a:pt x="139" y="38"/>
                    <a:pt x="139" y="38"/>
                  </a:cubicBezTo>
                  <a:cubicBezTo>
                    <a:pt x="109" y="21"/>
                    <a:pt x="109" y="21"/>
                    <a:pt x="109" y="21"/>
                  </a:cubicBezTo>
                  <a:cubicBezTo>
                    <a:pt x="103" y="17"/>
                    <a:pt x="96" y="18"/>
                    <a:pt x="88" y="23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60"/>
                    <a:pt x="92" y="60"/>
                    <a:pt x="92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9" y="2"/>
                    <a:pt x="92" y="0"/>
                    <a:pt x="101" y="0"/>
                  </a:cubicBezTo>
                  <a:cubicBezTo>
                    <a:pt x="118" y="0"/>
                    <a:pt x="129" y="6"/>
                    <a:pt x="132" y="8"/>
                  </a:cubicBezTo>
                  <a:cubicBezTo>
                    <a:pt x="132" y="8"/>
                    <a:pt x="132" y="8"/>
                    <a:pt x="132" y="8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2861" name="Freeform 100"/>
            <p:cNvSpPr>
              <a:spLocks noChangeAspect="1"/>
            </p:cNvSpPr>
            <p:nvPr/>
          </p:nvSpPr>
          <p:spPr bwMode="auto">
            <a:xfrm>
              <a:off x="3972" y="1514"/>
              <a:ext cx="170" cy="153"/>
            </a:xfrm>
            <a:custGeom>
              <a:avLst/>
              <a:gdLst>
                <a:gd name="T0" fmla="*/ 1983 w 104"/>
                <a:gd name="T1" fmla="*/ 747 h 94"/>
                <a:gd name="T2" fmla="*/ 1983 w 104"/>
                <a:gd name="T3" fmla="*/ 1746 h 94"/>
                <a:gd name="T4" fmla="*/ 245 w 104"/>
                <a:gd name="T5" fmla="*/ 1746 h 94"/>
                <a:gd name="T6" fmla="*/ 235 w 104"/>
                <a:gd name="T7" fmla="*/ 1455 h 94"/>
                <a:gd name="T8" fmla="*/ 1027 w 104"/>
                <a:gd name="T9" fmla="*/ 1455 h 94"/>
                <a:gd name="T10" fmla="*/ 304 w 104"/>
                <a:gd name="T11" fmla="*/ 1038 h 94"/>
                <a:gd name="T12" fmla="*/ 0 w 104"/>
                <a:gd name="T13" fmla="*/ 651 h 94"/>
                <a:gd name="T14" fmla="*/ 245 w 104"/>
                <a:gd name="T15" fmla="*/ 324 h 94"/>
                <a:gd name="T16" fmla="*/ 812 w 104"/>
                <a:gd name="T17" fmla="*/ 0 h 94"/>
                <a:gd name="T18" fmla="*/ 1237 w 104"/>
                <a:gd name="T19" fmla="*/ 238 h 94"/>
                <a:gd name="T20" fmla="*/ 687 w 104"/>
                <a:gd name="T21" fmla="*/ 562 h 94"/>
                <a:gd name="T22" fmla="*/ 750 w 104"/>
                <a:gd name="T23" fmla="*/ 802 h 94"/>
                <a:gd name="T24" fmla="*/ 1473 w 104"/>
                <a:gd name="T25" fmla="*/ 1216 h 94"/>
                <a:gd name="T26" fmla="*/ 1473 w 104"/>
                <a:gd name="T27" fmla="*/ 747 h 94"/>
                <a:gd name="T28" fmla="*/ 1983 w 104"/>
                <a:gd name="T29" fmla="*/ 747 h 94"/>
                <a:gd name="T30" fmla="*/ 1983 w 104"/>
                <a:gd name="T31" fmla="*/ 747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"/>
                <a:gd name="T49" fmla="*/ 0 h 94"/>
                <a:gd name="T50" fmla="*/ 104 w 104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" h="94">
                  <a:moveTo>
                    <a:pt x="104" y="40"/>
                  </a:moveTo>
                  <a:cubicBezTo>
                    <a:pt x="104" y="94"/>
                    <a:pt x="104" y="94"/>
                    <a:pt x="104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2" y="78"/>
                    <a:pt x="12" y="78"/>
                    <a:pt x="12" y="78"/>
                  </a:cubicBezTo>
                  <a:cubicBezTo>
                    <a:pt x="54" y="78"/>
                    <a:pt x="54" y="78"/>
                    <a:pt x="54" y="78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3" y="48"/>
                    <a:pt x="0" y="40"/>
                    <a:pt x="0" y="35"/>
                  </a:cubicBezTo>
                  <a:cubicBezTo>
                    <a:pt x="0" y="25"/>
                    <a:pt x="11" y="18"/>
                    <a:pt x="13" y="1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0" y="34"/>
                    <a:pt x="31" y="38"/>
                    <a:pt x="39" y="43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104" y="40"/>
                    <a:pt x="104" y="40"/>
                    <a:pt x="104" y="40"/>
                  </a:cubicBezTo>
                  <a:cubicBezTo>
                    <a:pt x="104" y="40"/>
                    <a:pt x="104" y="40"/>
                    <a:pt x="104" y="40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2862" name="Freeform 101"/>
            <p:cNvSpPr>
              <a:spLocks noChangeAspect="1"/>
            </p:cNvSpPr>
            <p:nvPr/>
          </p:nvSpPr>
          <p:spPr bwMode="auto">
            <a:xfrm>
              <a:off x="3878" y="1402"/>
              <a:ext cx="264" cy="100"/>
            </a:xfrm>
            <a:custGeom>
              <a:avLst/>
              <a:gdLst>
                <a:gd name="T0" fmla="*/ 562 w 162"/>
                <a:gd name="T1" fmla="*/ 1033 h 61"/>
                <a:gd name="T2" fmla="*/ 562 w 162"/>
                <a:gd name="T3" fmla="*/ 1033 h 61"/>
                <a:gd name="T4" fmla="*/ 0 w 162"/>
                <a:gd name="T5" fmla="*/ 702 h 61"/>
                <a:gd name="T6" fmla="*/ 425 w 162"/>
                <a:gd name="T7" fmla="*/ 449 h 61"/>
                <a:gd name="T8" fmla="*/ 988 w 162"/>
                <a:gd name="T9" fmla="*/ 779 h 61"/>
                <a:gd name="T10" fmla="*/ 1388 w 162"/>
                <a:gd name="T11" fmla="*/ 736 h 61"/>
                <a:gd name="T12" fmla="*/ 2104 w 162"/>
                <a:gd name="T13" fmla="*/ 310 h 61"/>
                <a:gd name="T14" fmla="*/ 1312 w 162"/>
                <a:gd name="T15" fmla="*/ 310 h 61"/>
                <a:gd name="T16" fmla="*/ 1312 w 162"/>
                <a:gd name="T17" fmla="*/ 0 h 61"/>
                <a:gd name="T18" fmla="*/ 3033 w 162"/>
                <a:gd name="T19" fmla="*/ 0 h 61"/>
                <a:gd name="T20" fmla="*/ 3033 w 162"/>
                <a:gd name="T21" fmla="*/ 1054 h 61"/>
                <a:gd name="T22" fmla="*/ 2531 w 162"/>
                <a:gd name="T23" fmla="*/ 1054 h 61"/>
                <a:gd name="T24" fmla="*/ 2531 w 162"/>
                <a:gd name="T25" fmla="*/ 572 h 61"/>
                <a:gd name="T26" fmla="*/ 1814 w 162"/>
                <a:gd name="T27" fmla="*/ 995 h 61"/>
                <a:gd name="T28" fmla="*/ 1134 w 162"/>
                <a:gd name="T29" fmla="*/ 1185 h 61"/>
                <a:gd name="T30" fmla="*/ 562 w 162"/>
                <a:gd name="T31" fmla="*/ 1033 h 61"/>
                <a:gd name="T32" fmla="*/ 562 w 162"/>
                <a:gd name="T33" fmla="*/ 1033 h 6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2"/>
                <a:gd name="T52" fmla="*/ 0 h 61"/>
                <a:gd name="T53" fmla="*/ 162 w 162"/>
                <a:gd name="T54" fmla="*/ 61 h 6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2" h="61">
                  <a:moveTo>
                    <a:pt x="30" y="53"/>
                  </a:moveTo>
                  <a:cubicBezTo>
                    <a:pt x="30" y="53"/>
                    <a:pt x="30" y="53"/>
                    <a:pt x="30" y="53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53" y="40"/>
                    <a:pt x="53" y="40"/>
                    <a:pt x="53" y="40"/>
                  </a:cubicBezTo>
                  <a:cubicBezTo>
                    <a:pt x="59" y="43"/>
                    <a:pt x="66" y="43"/>
                    <a:pt x="74" y="38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54"/>
                    <a:pt x="162" y="54"/>
                    <a:pt x="162" y="54"/>
                  </a:cubicBezTo>
                  <a:cubicBezTo>
                    <a:pt x="135" y="54"/>
                    <a:pt x="135" y="54"/>
                    <a:pt x="135" y="54"/>
                  </a:cubicBezTo>
                  <a:cubicBezTo>
                    <a:pt x="135" y="29"/>
                    <a:pt x="135" y="29"/>
                    <a:pt x="135" y="2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83" y="59"/>
                    <a:pt x="70" y="61"/>
                    <a:pt x="61" y="61"/>
                  </a:cubicBezTo>
                  <a:cubicBezTo>
                    <a:pt x="44" y="60"/>
                    <a:pt x="33" y="55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2863" name="Freeform 102"/>
            <p:cNvSpPr>
              <a:spLocks noChangeAspect="1"/>
            </p:cNvSpPr>
            <p:nvPr/>
          </p:nvSpPr>
          <p:spPr bwMode="auto">
            <a:xfrm>
              <a:off x="3696" y="1399"/>
              <a:ext cx="172" cy="154"/>
            </a:xfrm>
            <a:custGeom>
              <a:avLst/>
              <a:gdLst>
                <a:gd name="T0" fmla="*/ 778 w 105"/>
                <a:gd name="T1" fmla="*/ 1569 h 94"/>
                <a:gd name="T2" fmla="*/ 1330 w 105"/>
                <a:gd name="T3" fmla="*/ 1219 h 94"/>
                <a:gd name="T4" fmla="*/ 1274 w 105"/>
                <a:gd name="T5" fmla="*/ 993 h 94"/>
                <a:gd name="T6" fmla="*/ 539 w 105"/>
                <a:gd name="T7" fmla="*/ 567 h 94"/>
                <a:gd name="T8" fmla="*/ 539 w 105"/>
                <a:gd name="T9" fmla="*/ 1027 h 94"/>
                <a:gd name="T10" fmla="*/ 21 w 105"/>
                <a:gd name="T11" fmla="*/ 1027 h 94"/>
                <a:gd name="T12" fmla="*/ 0 w 105"/>
                <a:gd name="T13" fmla="*/ 0 h 94"/>
                <a:gd name="T14" fmla="*/ 1779 w 105"/>
                <a:gd name="T15" fmla="*/ 0 h 94"/>
                <a:gd name="T16" fmla="*/ 1792 w 105"/>
                <a:gd name="T17" fmla="*/ 308 h 94"/>
                <a:gd name="T18" fmla="*/ 993 w 105"/>
                <a:gd name="T19" fmla="*/ 308 h 94"/>
                <a:gd name="T20" fmla="*/ 1723 w 105"/>
                <a:gd name="T21" fmla="*/ 736 h 94"/>
                <a:gd name="T22" fmla="*/ 2031 w 105"/>
                <a:gd name="T23" fmla="*/ 1144 h 94"/>
                <a:gd name="T24" fmla="*/ 1779 w 105"/>
                <a:gd name="T25" fmla="*/ 1481 h 94"/>
                <a:gd name="T26" fmla="*/ 1206 w 105"/>
                <a:gd name="T27" fmla="*/ 1817 h 94"/>
                <a:gd name="T28" fmla="*/ 778 w 105"/>
                <a:gd name="T29" fmla="*/ 1569 h 94"/>
                <a:gd name="T30" fmla="*/ 778 w 105"/>
                <a:gd name="T31" fmla="*/ 1569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4"/>
                <a:gd name="T50" fmla="*/ 105 w 105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4">
                  <a:moveTo>
                    <a:pt x="40" y="81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75" y="60"/>
                    <a:pt x="74" y="56"/>
                    <a:pt x="66" y="51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3" y="16"/>
                    <a:pt x="93" y="16"/>
                    <a:pt x="93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89" y="38"/>
                    <a:pt x="89" y="38"/>
                    <a:pt x="89" y="38"/>
                  </a:cubicBezTo>
                  <a:cubicBezTo>
                    <a:pt x="102" y="46"/>
                    <a:pt x="105" y="54"/>
                    <a:pt x="105" y="59"/>
                  </a:cubicBezTo>
                  <a:cubicBezTo>
                    <a:pt x="105" y="69"/>
                    <a:pt x="94" y="75"/>
                    <a:pt x="92" y="77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40" y="81"/>
                    <a:pt x="40" y="81"/>
                    <a:pt x="40" y="81"/>
                  </a:cubicBezTo>
                  <a:cubicBezTo>
                    <a:pt x="40" y="81"/>
                    <a:pt x="40" y="81"/>
                    <a:pt x="40" y="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2864" name="Freeform 103"/>
            <p:cNvSpPr>
              <a:spLocks noChangeAspect="1"/>
            </p:cNvSpPr>
            <p:nvPr/>
          </p:nvSpPr>
          <p:spPr bwMode="auto">
            <a:xfrm>
              <a:off x="3692" y="1558"/>
              <a:ext cx="264" cy="99"/>
            </a:xfrm>
            <a:custGeom>
              <a:avLst/>
              <a:gdLst>
                <a:gd name="T0" fmla="*/ 2467 w 162"/>
                <a:gd name="T1" fmla="*/ 144 h 61"/>
                <a:gd name="T2" fmla="*/ 3033 w 162"/>
                <a:gd name="T3" fmla="*/ 466 h 61"/>
                <a:gd name="T4" fmla="*/ 2624 w 162"/>
                <a:gd name="T5" fmla="*/ 701 h 61"/>
                <a:gd name="T6" fmla="*/ 2061 w 162"/>
                <a:gd name="T7" fmla="*/ 380 h 61"/>
                <a:gd name="T8" fmla="*/ 1644 w 162"/>
                <a:gd name="T9" fmla="*/ 414 h 61"/>
                <a:gd name="T10" fmla="*/ 929 w 162"/>
                <a:gd name="T11" fmla="*/ 821 h 61"/>
                <a:gd name="T12" fmla="*/ 1724 w 162"/>
                <a:gd name="T13" fmla="*/ 821 h 61"/>
                <a:gd name="T14" fmla="*/ 1724 w 162"/>
                <a:gd name="T15" fmla="*/ 1117 h 61"/>
                <a:gd name="T16" fmla="*/ 0 w 162"/>
                <a:gd name="T17" fmla="*/ 1117 h 61"/>
                <a:gd name="T18" fmla="*/ 0 w 162"/>
                <a:gd name="T19" fmla="*/ 123 h 61"/>
                <a:gd name="T20" fmla="*/ 507 w 162"/>
                <a:gd name="T21" fmla="*/ 123 h 61"/>
                <a:gd name="T22" fmla="*/ 528 w 162"/>
                <a:gd name="T23" fmla="*/ 583 h 61"/>
                <a:gd name="T24" fmla="*/ 1222 w 162"/>
                <a:gd name="T25" fmla="*/ 179 h 61"/>
                <a:gd name="T26" fmla="*/ 1897 w 162"/>
                <a:gd name="T27" fmla="*/ 0 h 61"/>
                <a:gd name="T28" fmla="*/ 2467 w 162"/>
                <a:gd name="T29" fmla="*/ 144 h 61"/>
                <a:gd name="T30" fmla="*/ 2467 w 162"/>
                <a:gd name="T31" fmla="*/ 144 h 6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2"/>
                <a:gd name="T49" fmla="*/ 0 h 61"/>
                <a:gd name="T50" fmla="*/ 162 w 162"/>
                <a:gd name="T51" fmla="*/ 61 h 6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2" h="61">
                  <a:moveTo>
                    <a:pt x="132" y="8"/>
                  </a:moveTo>
                  <a:cubicBezTo>
                    <a:pt x="162" y="25"/>
                    <a:pt x="162" y="25"/>
                    <a:pt x="162" y="25"/>
                  </a:cubicBezTo>
                  <a:cubicBezTo>
                    <a:pt x="140" y="38"/>
                    <a:pt x="140" y="38"/>
                    <a:pt x="140" y="38"/>
                  </a:cubicBezTo>
                  <a:cubicBezTo>
                    <a:pt x="110" y="21"/>
                    <a:pt x="110" y="21"/>
                    <a:pt x="110" y="21"/>
                  </a:cubicBezTo>
                  <a:cubicBezTo>
                    <a:pt x="104" y="18"/>
                    <a:pt x="96" y="18"/>
                    <a:pt x="88" y="23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61"/>
                    <a:pt x="92" y="61"/>
                    <a:pt x="92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9" y="2"/>
                    <a:pt x="93" y="0"/>
                    <a:pt x="101" y="0"/>
                  </a:cubicBezTo>
                  <a:cubicBezTo>
                    <a:pt x="118" y="1"/>
                    <a:pt x="130" y="7"/>
                    <a:pt x="132" y="8"/>
                  </a:cubicBezTo>
                  <a:cubicBezTo>
                    <a:pt x="132" y="8"/>
                    <a:pt x="132" y="8"/>
                    <a:pt x="132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2865" name="Freeform 104"/>
            <p:cNvSpPr>
              <a:spLocks noChangeAspect="1"/>
            </p:cNvSpPr>
            <p:nvPr/>
          </p:nvSpPr>
          <p:spPr bwMode="auto">
            <a:xfrm>
              <a:off x="3966" y="1507"/>
              <a:ext cx="171" cy="154"/>
            </a:xfrm>
            <a:custGeom>
              <a:avLst/>
              <a:gdLst>
                <a:gd name="T0" fmla="*/ 1958 w 105"/>
                <a:gd name="T1" fmla="*/ 791 h 94"/>
                <a:gd name="T2" fmla="*/ 1958 w 105"/>
                <a:gd name="T3" fmla="*/ 1817 h 94"/>
                <a:gd name="T4" fmla="*/ 239 w 105"/>
                <a:gd name="T5" fmla="*/ 1817 h 94"/>
                <a:gd name="T6" fmla="*/ 239 w 105"/>
                <a:gd name="T7" fmla="*/ 1514 h 94"/>
                <a:gd name="T8" fmla="*/ 1033 w 105"/>
                <a:gd name="T9" fmla="*/ 1514 h 94"/>
                <a:gd name="T10" fmla="*/ 324 w 105"/>
                <a:gd name="T11" fmla="*/ 1088 h 94"/>
                <a:gd name="T12" fmla="*/ 0 w 105"/>
                <a:gd name="T13" fmla="*/ 668 h 94"/>
                <a:gd name="T14" fmla="*/ 261 w 105"/>
                <a:gd name="T15" fmla="*/ 331 h 94"/>
                <a:gd name="T16" fmla="*/ 803 w 105"/>
                <a:gd name="T17" fmla="*/ 0 h 94"/>
                <a:gd name="T18" fmla="*/ 1223 w 105"/>
                <a:gd name="T19" fmla="*/ 247 h 94"/>
                <a:gd name="T20" fmla="*/ 674 w 105"/>
                <a:gd name="T21" fmla="*/ 606 h 94"/>
                <a:gd name="T22" fmla="*/ 730 w 105"/>
                <a:gd name="T23" fmla="*/ 827 h 94"/>
                <a:gd name="T24" fmla="*/ 1435 w 105"/>
                <a:gd name="T25" fmla="*/ 1253 h 94"/>
                <a:gd name="T26" fmla="*/ 1435 w 105"/>
                <a:gd name="T27" fmla="*/ 791 h 94"/>
                <a:gd name="T28" fmla="*/ 1958 w 105"/>
                <a:gd name="T29" fmla="*/ 791 h 94"/>
                <a:gd name="T30" fmla="*/ 1958 w 105"/>
                <a:gd name="T31" fmla="*/ 791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4"/>
                <a:gd name="T50" fmla="*/ 105 w 105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4">
                  <a:moveTo>
                    <a:pt x="105" y="41"/>
                  </a:moveTo>
                  <a:cubicBezTo>
                    <a:pt x="105" y="94"/>
                    <a:pt x="105" y="94"/>
                    <a:pt x="105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55" y="78"/>
                    <a:pt x="55" y="78"/>
                    <a:pt x="55" y="78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3" y="48"/>
                    <a:pt x="0" y="40"/>
                    <a:pt x="0" y="35"/>
                  </a:cubicBezTo>
                  <a:cubicBezTo>
                    <a:pt x="1" y="25"/>
                    <a:pt x="11" y="19"/>
                    <a:pt x="14" y="1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6" y="13"/>
                    <a:pt x="66" y="13"/>
                    <a:pt x="66" y="13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0" y="34"/>
                    <a:pt x="31" y="38"/>
                    <a:pt x="39" y="43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41"/>
                    <a:pt x="77" y="41"/>
                    <a:pt x="77" y="41"/>
                  </a:cubicBezTo>
                  <a:cubicBezTo>
                    <a:pt x="105" y="41"/>
                    <a:pt x="105" y="41"/>
                    <a:pt x="105" y="41"/>
                  </a:cubicBezTo>
                  <a:cubicBezTo>
                    <a:pt x="105" y="41"/>
                    <a:pt x="105" y="41"/>
                    <a:pt x="105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  <p:grpSp>
        <p:nvGrpSpPr>
          <p:cNvPr id="32780" name="Group 105"/>
          <p:cNvGrpSpPr>
            <a:grpSpLocks noChangeAspect="1"/>
          </p:cNvGrpSpPr>
          <p:nvPr/>
        </p:nvGrpSpPr>
        <p:grpSpPr bwMode="auto">
          <a:xfrm>
            <a:off x="4860925" y="2366963"/>
            <a:ext cx="792163" cy="552450"/>
            <a:chOff x="3541" y="1317"/>
            <a:chExt cx="747" cy="546"/>
          </a:xfrm>
        </p:grpSpPr>
        <p:sp>
          <p:nvSpPr>
            <p:cNvPr id="32832" name="AutoShape 106"/>
            <p:cNvSpPr>
              <a:spLocks noChangeAspect="1" noChangeArrowheads="1" noTextEdit="1"/>
            </p:cNvSpPr>
            <p:nvPr/>
          </p:nvSpPr>
          <p:spPr bwMode="auto">
            <a:xfrm>
              <a:off x="3574" y="1337"/>
              <a:ext cx="681" cy="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833" name="Freeform 107"/>
            <p:cNvSpPr>
              <a:spLocks noChangeAspect="1"/>
            </p:cNvSpPr>
            <p:nvPr/>
          </p:nvSpPr>
          <p:spPr bwMode="auto">
            <a:xfrm>
              <a:off x="3574" y="1525"/>
              <a:ext cx="679" cy="338"/>
            </a:xfrm>
            <a:custGeom>
              <a:avLst/>
              <a:gdLst>
                <a:gd name="T0" fmla="*/ 6726 w 416"/>
                <a:gd name="T1" fmla="*/ 1594 h 207"/>
                <a:gd name="T2" fmla="*/ 1170 w 416"/>
                <a:gd name="T3" fmla="*/ 1594 h 207"/>
                <a:gd name="T4" fmla="*/ 21 w 416"/>
                <a:gd name="T5" fmla="*/ 21 h 207"/>
                <a:gd name="T6" fmla="*/ 0 w 416"/>
                <a:gd name="T7" fmla="*/ 21 h 207"/>
                <a:gd name="T8" fmla="*/ 0 w 416"/>
                <a:gd name="T9" fmla="*/ 1520 h 207"/>
                <a:gd name="T10" fmla="*/ 21 w 416"/>
                <a:gd name="T11" fmla="*/ 1520 h 207"/>
                <a:gd name="T12" fmla="*/ 1170 w 416"/>
                <a:gd name="T13" fmla="*/ 3029 h 207"/>
                <a:gd name="T14" fmla="*/ 6726 w 416"/>
                <a:gd name="T15" fmla="*/ 3029 h 207"/>
                <a:gd name="T16" fmla="*/ 7862 w 416"/>
                <a:gd name="T17" fmla="*/ 1520 h 207"/>
                <a:gd name="T18" fmla="*/ 7862 w 416"/>
                <a:gd name="T19" fmla="*/ 1520 h 207"/>
                <a:gd name="T20" fmla="*/ 7862 w 416"/>
                <a:gd name="T21" fmla="*/ 0 h 207"/>
                <a:gd name="T22" fmla="*/ 6726 w 416"/>
                <a:gd name="T23" fmla="*/ 1594 h 20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16"/>
                <a:gd name="T37" fmla="*/ 0 h 207"/>
                <a:gd name="T38" fmla="*/ 416 w 416"/>
                <a:gd name="T39" fmla="*/ 207 h 20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16" h="207">
                  <a:moveTo>
                    <a:pt x="356" y="84"/>
                  </a:moveTo>
                  <a:cubicBezTo>
                    <a:pt x="275" y="131"/>
                    <a:pt x="143" y="131"/>
                    <a:pt x="62" y="84"/>
                  </a:cubicBezTo>
                  <a:cubicBezTo>
                    <a:pt x="18" y="59"/>
                    <a:pt x="1" y="33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3" y="109"/>
                    <a:pt x="23" y="138"/>
                    <a:pt x="62" y="160"/>
                  </a:cubicBezTo>
                  <a:cubicBezTo>
                    <a:pt x="143" y="207"/>
                    <a:pt x="275" y="207"/>
                    <a:pt x="356" y="160"/>
                  </a:cubicBezTo>
                  <a:cubicBezTo>
                    <a:pt x="394" y="138"/>
                    <a:pt x="414" y="109"/>
                    <a:pt x="416" y="80"/>
                  </a:cubicBezTo>
                  <a:cubicBezTo>
                    <a:pt x="416" y="80"/>
                    <a:pt x="416" y="80"/>
                    <a:pt x="416" y="80"/>
                  </a:cubicBezTo>
                  <a:cubicBezTo>
                    <a:pt x="416" y="0"/>
                    <a:pt x="416" y="0"/>
                    <a:pt x="416" y="0"/>
                  </a:cubicBezTo>
                  <a:cubicBezTo>
                    <a:pt x="416" y="31"/>
                    <a:pt x="396" y="61"/>
                    <a:pt x="356" y="84"/>
                  </a:cubicBezTo>
                  <a:close/>
                </a:path>
              </a:pathLst>
            </a:custGeom>
            <a:solidFill>
              <a:srgbClr val="113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2834" name="Freeform 108"/>
            <p:cNvSpPr>
              <a:spLocks noChangeAspect="1"/>
            </p:cNvSpPr>
            <p:nvPr/>
          </p:nvSpPr>
          <p:spPr bwMode="auto">
            <a:xfrm>
              <a:off x="3541" y="1317"/>
              <a:ext cx="747" cy="432"/>
            </a:xfrm>
            <a:custGeom>
              <a:avLst/>
              <a:gdLst>
                <a:gd name="T0" fmla="*/ 7153 w 457"/>
                <a:gd name="T1" fmla="*/ 902 h 264"/>
                <a:gd name="T2" fmla="*/ 7176 w 457"/>
                <a:gd name="T3" fmla="*/ 4166 h 264"/>
                <a:gd name="T4" fmla="*/ 1563 w 457"/>
                <a:gd name="T5" fmla="*/ 4166 h 264"/>
                <a:gd name="T6" fmla="*/ 1541 w 457"/>
                <a:gd name="T7" fmla="*/ 902 h 264"/>
                <a:gd name="T8" fmla="*/ 7153 w 457"/>
                <a:gd name="T9" fmla="*/ 902 h 2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7"/>
                <a:gd name="T16" fmla="*/ 0 h 264"/>
                <a:gd name="T17" fmla="*/ 457 w 457"/>
                <a:gd name="T18" fmla="*/ 264 h 2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7" h="264">
                  <a:moveTo>
                    <a:pt x="375" y="47"/>
                  </a:moveTo>
                  <a:cubicBezTo>
                    <a:pt x="456" y="94"/>
                    <a:pt x="457" y="170"/>
                    <a:pt x="376" y="217"/>
                  </a:cubicBezTo>
                  <a:cubicBezTo>
                    <a:pt x="295" y="264"/>
                    <a:pt x="163" y="264"/>
                    <a:pt x="82" y="217"/>
                  </a:cubicBezTo>
                  <a:cubicBezTo>
                    <a:pt x="0" y="170"/>
                    <a:pt x="0" y="94"/>
                    <a:pt x="81" y="47"/>
                  </a:cubicBezTo>
                  <a:cubicBezTo>
                    <a:pt x="162" y="0"/>
                    <a:pt x="293" y="0"/>
                    <a:pt x="375" y="47"/>
                  </a:cubicBezTo>
                </a:path>
              </a:pathLst>
            </a:custGeom>
            <a:solidFill>
              <a:srgbClr val="4A6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2835" name="Freeform 109"/>
            <p:cNvSpPr>
              <a:spLocks noChangeAspect="1" noEditPoints="1"/>
            </p:cNvSpPr>
            <p:nvPr/>
          </p:nvSpPr>
          <p:spPr bwMode="auto">
            <a:xfrm>
              <a:off x="3788" y="1751"/>
              <a:ext cx="39" cy="53"/>
            </a:xfrm>
            <a:custGeom>
              <a:avLst/>
              <a:gdLst>
                <a:gd name="T0" fmla="*/ 124 w 24"/>
                <a:gd name="T1" fmla="*/ 88 h 33"/>
                <a:gd name="T2" fmla="*/ 124 w 24"/>
                <a:gd name="T3" fmla="*/ 233 h 33"/>
                <a:gd name="T4" fmla="*/ 180 w 24"/>
                <a:gd name="T5" fmla="*/ 233 h 33"/>
                <a:gd name="T6" fmla="*/ 236 w 24"/>
                <a:gd name="T7" fmla="*/ 226 h 33"/>
                <a:gd name="T8" fmla="*/ 257 w 24"/>
                <a:gd name="T9" fmla="*/ 173 h 33"/>
                <a:gd name="T10" fmla="*/ 180 w 24"/>
                <a:gd name="T11" fmla="*/ 88 h 33"/>
                <a:gd name="T12" fmla="*/ 124 w 24"/>
                <a:gd name="T13" fmla="*/ 88 h 33"/>
                <a:gd name="T14" fmla="*/ 0 w 24"/>
                <a:gd name="T15" fmla="*/ 567 h 33"/>
                <a:gd name="T16" fmla="*/ 0 w 24"/>
                <a:gd name="T17" fmla="*/ 0 h 33"/>
                <a:gd name="T18" fmla="*/ 232 w 24"/>
                <a:gd name="T19" fmla="*/ 0 h 33"/>
                <a:gd name="T20" fmla="*/ 349 w 24"/>
                <a:gd name="T21" fmla="*/ 34 h 33"/>
                <a:gd name="T22" fmla="*/ 413 w 24"/>
                <a:gd name="T23" fmla="*/ 141 h 33"/>
                <a:gd name="T24" fmla="*/ 270 w 24"/>
                <a:gd name="T25" fmla="*/ 286 h 33"/>
                <a:gd name="T26" fmla="*/ 270 w 24"/>
                <a:gd name="T27" fmla="*/ 286 h 33"/>
                <a:gd name="T28" fmla="*/ 349 w 24"/>
                <a:gd name="T29" fmla="*/ 331 h 33"/>
                <a:gd name="T30" fmla="*/ 377 w 24"/>
                <a:gd name="T31" fmla="*/ 374 h 33"/>
                <a:gd name="T32" fmla="*/ 439 w 24"/>
                <a:gd name="T33" fmla="*/ 567 h 33"/>
                <a:gd name="T34" fmla="*/ 270 w 24"/>
                <a:gd name="T35" fmla="*/ 567 h 33"/>
                <a:gd name="T36" fmla="*/ 236 w 24"/>
                <a:gd name="T37" fmla="*/ 418 h 33"/>
                <a:gd name="T38" fmla="*/ 201 w 24"/>
                <a:gd name="T39" fmla="*/ 340 h 33"/>
                <a:gd name="T40" fmla="*/ 124 w 24"/>
                <a:gd name="T41" fmla="*/ 340 h 33"/>
                <a:gd name="T42" fmla="*/ 124 w 24"/>
                <a:gd name="T43" fmla="*/ 567 h 33"/>
                <a:gd name="T44" fmla="*/ 0 w 24"/>
                <a:gd name="T45" fmla="*/ 567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"/>
                <a:gd name="T70" fmla="*/ 0 h 33"/>
                <a:gd name="T71" fmla="*/ 24 w 24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" h="33">
                  <a:moveTo>
                    <a:pt x="7" y="5"/>
                  </a:moveTo>
                  <a:cubicBezTo>
                    <a:pt x="7" y="14"/>
                    <a:pt x="7" y="14"/>
                    <a:pt x="7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2" y="14"/>
                    <a:pt x="13" y="13"/>
                  </a:cubicBezTo>
                  <a:cubicBezTo>
                    <a:pt x="14" y="12"/>
                    <a:pt x="14" y="11"/>
                    <a:pt x="14" y="10"/>
                  </a:cubicBezTo>
                  <a:cubicBezTo>
                    <a:pt x="14" y="7"/>
                    <a:pt x="13" y="5"/>
                    <a:pt x="10" y="5"/>
                  </a:cubicBezTo>
                  <a:cubicBezTo>
                    <a:pt x="7" y="5"/>
                    <a:pt x="7" y="5"/>
                    <a:pt x="7" y="5"/>
                  </a:cubicBezTo>
                  <a:close/>
                  <a:moveTo>
                    <a:pt x="0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7" y="0"/>
                    <a:pt x="19" y="2"/>
                  </a:cubicBezTo>
                  <a:cubicBezTo>
                    <a:pt x="21" y="3"/>
                    <a:pt x="22" y="5"/>
                    <a:pt x="22" y="8"/>
                  </a:cubicBezTo>
                  <a:cubicBezTo>
                    <a:pt x="22" y="13"/>
                    <a:pt x="20" y="16"/>
                    <a:pt x="15" y="17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7" y="17"/>
                    <a:pt x="18" y="17"/>
                    <a:pt x="19" y="19"/>
                  </a:cubicBezTo>
                  <a:cubicBezTo>
                    <a:pt x="19" y="19"/>
                    <a:pt x="20" y="20"/>
                    <a:pt x="20" y="2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2" y="22"/>
                    <a:pt x="11" y="21"/>
                    <a:pt x="11" y="20"/>
                  </a:cubicBezTo>
                  <a:cubicBezTo>
                    <a:pt x="10" y="20"/>
                    <a:pt x="9" y="20"/>
                    <a:pt x="7" y="20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0" y="33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2836" name="Freeform 110"/>
            <p:cNvSpPr>
              <a:spLocks noChangeAspect="1" noEditPoints="1"/>
            </p:cNvSpPr>
            <p:nvPr/>
          </p:nvSpPr>
          <p:spPr bwMode="auto">
            <a:xfrm>
              <a:off x="3832" y="1749"/>
              <a:ext cx="47" cy="57"/>
            </a:xfrm>
            <a:custGeom>
              <a:avLst/>
              <a:gdLst>
                <a:gd name="T0" fmla="*/ 144 w 29"/>
                <a:gd name="T1" fmla="*/ 324 h 35"/>
                <a:gd name="T2" fmla="*/ 254 w 29"/>
                <a:gd name="T3" fmla="*/ 541 h 35"/>
                <a:gd name="T4" fmla="*/ 357 w 29"/>
                <a:gd name="T5" fmla="*/ 324 h 35"/>
                <a:gd name="T6" fmla="*/ 254 w 29"/>
                <a:gd name="T7" fmla="*/ 111 h 35"/>
                <a:gd name="T8" fmla="*/ 144 w 29"/>
                <a:gd name="T9" fmla="*/ 324 h 35"/>
                <a:gd name="T10" fmla="*/ 0 w 29"/>
                <a:gd name="T11" fmla="*/ 324 h 35"/>
                <a:gd name="T12" fmla="*/ 55 w 29"/>
                <a:gd name="T13" fmla="*/ 90 h 35"/>
                <a:gd name="T14" fmla="*/ 254 w 29"/>
                <a:gd name="T15" fmla="*/ 0 h 35"/>
                <a:gd name="T16" fmla="*/ 454 w 29"/>
                <a:gd name="T17" fmla="*/ 90 h 35"/>
                <a:gd name="T18" fmla="*/ 523 w 29"/>
                <a:gd name="T19" fmla="*/ 324 h 35"/>
                <a:gd name="T20" fmla="*/ 454 w 29"/>
                <a:gd name="T21" fmla="*/ 562 h 35"/>
                <a:gd name="T22" fmla="*/ 254 w 29"/>
                <a:gd name="T23" fmla="*/ 653 h 35"/>
                <a:gd name="T24" fmla="*/ 55 w 29"/>
                <a:gd name="T25" fmla="*/ 541 h 35"/>
                <a:gd name="T26" fmla="*/ 0 w 29"/>
                <a:gd name="T27" fmla="*/ 324 h 3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9"/>
                <a:gd name="T43" fmla="*/ 0 h 35"/>
                <a:gd name="T44" fmla="*/ 29 w 29"/>
                <a:gd name="T45" fmla="*/ 35 h 3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9" h="35">
                  <a:moveTo>
                    <a:pt x="8" y="17"/>
                  </a:moveTo>
                  <a:cubicBezTo>
                    <a:pt x="8" y="25"/>
                    <a:pt x="10" y="29"/>
                    <a:pt x="14" y="29"/>
                  </a:cubicBezTo>
                  <a:cubicBezTo>
                    <a:pt x="18" y="29"/>
                    <a:pt x="20" y="25"/>
                    <a:pt x="20" y="17"/>
                  </a:cubicBezTo>
                  <a:cubicBezTo>
                    <a:pt x="20" y="10"/>
                    <a:pt x="18" y="6"/>
                    <a:pt x="14" y="6"/>
                  </a:cubicBezTo>
                  <a:cubicBezTo>
                    <a:pt x="10" y="6"/>
                    <a:pt x="8" y="10"/>
                    <a:pt x="8" y="17"/>
                  </a:cubicBezTo>
                  <a:close/>
                  <a:moveTo>
                    <a:pt x="0" y="17"/>
                  </a:moveTo>
                  <a:cubicBezTo>
                    <a:pt x="0" y="12"/>
                    <a:pt x="1" y="8"/>
                    <a:pt x="3" y="5"/>
                  </a:cubicBezTo>
                  <a:cubicBezTo>
                    <a:pt x="6" y="2"/>
                    <a:pt x="10" y="0"/>
                    <a:pt x="14" y="0"/>
                  </a:cubicBezTo>
                  <a:cubicBezTo>
                    <a:pt x="19" y="0"/>
                    <a:pt x="23" y="2"/>
                    <a:pt x="25" y="5"/>
                  </a:cubicBezTo>
                  <a:cubicBezTo>
                    <a:pt x="27" y="8"/>
                    <a:pt x="29" y="12"/>
                    <a:pt x="29" y="17"/>
                  </a:cubicBezTo>
                  <a:cubicBezTo>
                    <a:pt x="29" y="22"/>
                    <a:pt x="27" y="26"/>
                    <a:pt x="25" y="30"/>
                  </a:cubicBezTo>
                  <a:cubicBezTo>
                    <a:pt x="23" y="33"/>
                    <a:pt x="19" y="35"/>
                    <a:pt x="14" y="35"/>
                  </a:cubicBezTo>
                  <a:cubicBezTo>
                    <a:pt x="10" y="35"/>
                    <a:pt x="6" y="33"/>
                    <a:pt x="3" y="29"/>
                  </a:cubicBezTo>
                  <a:cubicBezTo>
                    <a:pt x="1" y="26"/>
                    <a:pt x="0" y="22"/>
                    <a:pt x="0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2837" name="Freeform 111"/>
            <p:cNvSpPr>
              <a:spLocks noChangeAspect="1"/>
            </p:cNvSpPr>
            <p:nvPr/>
          </p:nvSpPr>
          <p:spPr bwMode="auto">
            <a:xfrm>
              <a:off x="3888" y="1751"/>
              <a:ext cx="39" cy="55"/>
            </a:xfrm>
            <a:custGeom>
              <a:avLst/>
              <a:gdLst>
                <a:gd name="T0" fmla="*/ 0 w 24"/>
                <a:gd name="T1" fmla="*/ 377 h 34"/>
                <a:gd name="T2" fmla="*/ 0 w 24"/>
                <a:gd name="T3" fmla="*/ 0 h 34"/>
                <a:gd name="T4" fmla="*/ 124 w 24"/>
                <a:gd name="T5" fmla="*/ 0 h 34"/>
                <a:gd name="T6" fmla="*/ 124 w 24"/>
                <a:gd name="T7" fmla="*/ 398 h 34"/>
                <a:gd name="T8" fmla="*/ 232 w 24"/>
                <a:gd name="T9" fmla="*/ 500 h 34"/>
                <a:gd name="T10" fmla="*/ 293 w 24"/>
                <a:gd name="T11" fmla="*/ 398 h 34"/>
                <a:gd name="T12" fmla="*/ 293 w 24"/>
                <a:gd name="T13" fmla="*/ 0 h 34"/>
                <a:gd name="T14" fmla="*/ 439 w 24"/>
                <a:gd name="T15" fmla="*/ 0 h 34"/>
                <a:gd name="T16" fmla="*/ 439 w 24"/>
                <a:gd name="T17" fmla="*/ 377 h 34"/>
                <a:gd name="T18" fmla="*/ 383 w 24"/>
                <a:gd name="T19" fmla="*/ 542 h 34"/>
                <a:gd name="T20" fmla="*/ 232 w 24"/>
                <a:gd name="T21" fmla="*/ 610 h 34"/>
                <a:gd name="T22" fmla="*/ 55 w 24"/>
                <a:gd name="T23" fmla="*/ 542 h 34"/>
                <a:gd name="T24" fmla="*/ 0 w 24"/>
                <a:gd name="T25" fmla="*/ 377 h 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"/>
                <a:gd name="T40" fmla="*/ 0 h 34"/>
                <a:gd name="T41" fmla="*/ 24 w 24"/>
                <a:gd name="T42" fmla="*/ 34 h 3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" h="34">
                  <a:moveTo>
                    <a:pt x="0" y="2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6"/>
                    <a:pt x="9" y="28"/>
                    <a:pt x="12" y="28"/>
                  </a:cubicBezTo>
                  <a:cubicBezTo>
                    <a:pt x="15" y="28"/>
                    <a:pt x="16" y="26"/>
                    <a:pt x="16" y="22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5"/>
                    <a:pt x="23" y="28"/>
                    <a:pt x="21" y="30"/>
                  </a:cubicBezTo>
                  <a:cubicBezTo>
                    <a:pt x="19" y="33"/>
                    <a:pt x="16" y="34"/>
                    <a:pt x="12" y="34"/>
                  </a:cubicBezTo>
                  <a:cubicBezTo>
                    <a:pt x="8" y="34"/>
                    <a:pt x="5" y="33"/>
                    <a:pt x="3" y="30"/>
                  </a:cubicBezTo>
                  <a:cubicBezTo>
                    <a:pt x="1" y="28"/>
                    <a:pt x="0" y="25"/>
                    <a:pt x="0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2838" name="Freeform 112"/>
            <p:cNvSpPr>
              <a:spLocks noChangeAspect="1"/>
            </p:cNvSpPr>
            <p:nvPr/>
          </p:nvSpPr>
          <p:spPr bwMode="auto">
            <a:xfrm>
              <a:off x="3933" y="1751"/>
              <a:ext cx="36" cy="53"/>
            </a:xfrm>
            <a:custGeom>
              <a:avLst/>
              <a:gdLst>
                <a:gd name="T0" fmla="*/ 12 w 36"/>
                <a:gd name="T1" fmla="*/ 53 h 53"/>
                <a:gd name="T2" fmla="*/ 12 w 36"/>
                <a:gd name="T3" fmla="*/ 9 h 53"/>
                <a:gd name="T4" fmla="*/ 0 w 36"/>
                <a:gd name="T5" fmla="*/ 9 h 53"/>
                <a:gd name="T6" fmla="*/ 0 w 36"/>
                <a:gd name="T7" fmla="*/ 0 h 53"/>
                <a:gd name="T8" fmla="*/ 36 w 36"/>
                <a:gd name="T9" fmla="*/ 0 h 53"/>
                <a:gd name="T10" fmla="*/ 36 w 36"/>
                <a:gd name="T11" fmla="*/ 9 h 53"/>
                <a:gd name="T12" fmla="*/ 25 w 36"/>
                <a:gd name="T13" fmla="*/ 9 h 53"/>
                <a:gd name="T14" fmla="*/ 25 w 36"/>
                <a:gd name="T15" fmla="*/ 53 h 53"/>
                <a:gd name="T16" fmla="*/ 12 w 36"/>
                <a:gd name="T17" fmla="*/ 53 h 53"/>
                <a:gd name="T18" fmla="*/ 12 w 36"/>
                <a:gd name="T19" fmla="*/ 53 h 5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6"/>
                <a:gd name="T31" fmla="*/ 0 h 53"/>
                <a:gd name="T32" fmla="*/ 36 w 36"/>
                <a:gd name="T33" fmla="*/ 53 h 5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6" h="53">
                  <a:moveTo>
                    <a:pt x="12" y="53"/>
                  </a:moveTo>
                  <a:lnTo>
                    <a:pt x="12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9"/>
                  </a:lnTo>
                  <a:lnTo>
                    <a:pt x="25" y="9"/>
                  </a:lnTo>
                  <a:lnTo>
                    <a:pt x="25" y="53"/>
                  </a:lnTo>
                  <a:lnTo>
                    <a:pt x="12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2839" name="Freeform 113"/>
            <p:cNvSpPr>
              <a:spLocks noChangeAspect="1"/>
            </p:cNvSpPr>
            <p:nvPr/>
          </p:nvSpPr>
          <p:spPr bwMode="auto">
            <a:xfrm>
              <a:off x="3976" y="1751"/>
              <a:ext cx="32" cy="53"/>
            </a:xfrm>
            <a:custGeom>
              <a:avLst/>
              <a:gdLst>
                <a:gd name="T0" fmla="*/ 0 w 32"/>
                <a:gd name="T1" fmla="*/ 53 h 53"/>
                <a:gd name="T2" fmla="*/ 0 w 32"/>
                <a:gd name="T3" fmla="*/ 0 h 53"/>
                <a:gd name="T4" fmla="*/ 32 w 32"/>
                <a:gd name="T5" fmla="*/ 0 h 53"/>
                <a:gd name="T6" fmla="*/ 32 w 32"/>
                <a:gd name="T7" fmla="*/ 9 h 53"/>
                <a:gd name="T8" fmla="*/ 13 w 32"/>
                <a:gd name="T9" fmla="*/ 9 h 53"/>
                <a:gd name="T10" fmla="*/ 13 w 32"/>
                <a:gd name="T11" fmla="*/ 21 h 53"/>
                <a:gd name="T12" fmla="*/ 31 w 32"/>
                <a:gd name="T13" fmla="*/ 21 h 53"/>
                <a:gd name="T14" fmla="*/ 31 w 32"/>
                <a:gd name="T15" fmla="*/ 31 h 53"/>
                <a:gd name="T16" fmla="*/ 13 w 32"/>
                <a:gd name="T17" fmla="*/ 31 h 53"/>
                <a:gd name="T18" fmla="*/ 13 w 32"/>
                <a:gd name="T19" fmla="*/ 44 h 53"/>
                <a:gd name="T20" fmla="*/ 32 w 32"/>
                <a:gd name="T21" fmla="*/ 44 h 53"/>
                <a:gd name="T22" fmla="*/ 32 w 32"/>
                <a:gd name="T23" fmla="*/ 53 h 53"/>
                <a:gd name="T24" fmla="*/ 0 w 32"/>
                <a:gd name="T25" fmla="*/ 53 h 53"/>
                <a:gd name="T26" fmla="*/ 0 w 32"/>
                <a:gd name="T27" fmla="*/ 53 h 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2"/>
                <a:gd name="T43" fmla="*/ 0 h 53"/>
                <a:gd name="T44" fmla="*/ 32 w 32"/>
                <a:gd name="T45" fmla="*/ 53 h 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2" h="53">
                  <a:moveTo>
                    <a:pt x="0" y="53"/>
                  </a:moveTo>
                  <a:lnTo>
                    <a:pt x="0" y="0"/>
                  </a:lnTo>
                  <a:lnTo>
                    <a:pt x="32" y="0"/>
                  </a:lnTo>
                  <a:lnTo>
                    <a:pt x="32" y="9"/>
                  </a:lnTo>
                  <a:lnTo>
                    <a:pt x="13" y="9"/>
                  </a:lnTo>
                  <a:lnTo>
                    <a:pt x="13" y="21"/>
                  </a:lnTo>
                  <a:lnTo>
                    <a:pt x="31" y="21"/>
                  </a:lnTo>
                  <a:lnTo>
                    <a:pt x="31" y="31"/>
                  </a:lnTo>
                  <a:lnTo>
                    <a:pt x="13" y="31"/>
                  </a:lnTo>
                  <a:lnTo>
                    <a:pt x="13" y="44"/>
                  </a:lnTo>
                  <a:lnTo>
                    <a:pt x="32" y="44"/>
                  </a:lnTo>
                  <a:lnTo>
                    <a:pt x="32" y="5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2840" name="Freeform 114"/>
            <p:cNvSpPr>
              <a:spLocks noChangeAspect="1" noEditPoints="1"/>
            </p:cNvSpPr>
            <p:nvPr/>
          </p:nvSpPr>
          <p:spPr bwMode="auto">
            <a:xfrm>
              <a:off x="4017" y="1751"/>
              <a:ext cx="39" cy="53"/>
            </a:xfrm>
            <a:custGeom>
              <a:avLst/>
              <a:gdLst>
                <a:gd name="T0" fmla="*/ 145 w 24"/>
                <a:gd name="T1" fmla="*/ 88 h 33"/>
                <a:gd name="T2" fmla="*/ 145 w 24"/>
                <a:gd name="T3" fmla="*/ 233 h 33"/>
                <a:gd name="T4" fmla="*/ 180 w 24"/>
                <a:gd name="T5" fmla="*/ 233 h 33"/>
                <a:gd name="T6" fmla="*/ 236 w 24"/>
                <a:gd name="T7" fmla="*/ 226 h 33"/>
                <a:gd name="T8" fmla="*/ 270 w 24"/>
                <a:gd name="T9" fmla="*/ 173 h 33"/>
                <a:gd name="T10" fmla="*/ 180 w 24"/>
                <a:gd name="T11" fmla="*/ 88 h 33"/>
                <a:gd name="T12" fmla="*/ 145 w 24"/>
                <a:gd name="T13" fmla="*/ 88 h 33"/>
                <a:gd name="T14" fmla="*/ 0 w 24"/>
                <a:gd name="T15" fmla="*/ 567 h 33"/>
                <a:gd name="T16" fmla="*/ 0 w 24"/>
                <a:gd name="T17" fmla="*/ 0 h 33"/>
                <a:gd name="T18" fmla="*/ 232 w 24"/>
                <a:gd name="T19" fmla="*/ 0 h 33"/>
                <a:gd name="T20" fmla="*/ 377 w 24"/>
                <a:gd name="T21" fmla="*/ 34 h 33"/>
                <a:gd name="T22" fmla="*/ 418 w 24"/>
                <a:gd name="T23" fmla="*/ 141 h 33"/>
                <a:gd name="T24" fmla="*/ 293 w 24"/>
                <a:gd name="T25" fmla="*/ 286 h 33"/>
                <a:gd name="T26" fmla="*/ 293 w 24"/>
                <a:gd name="T27" fmla="*/ 286 h 33"/>
                <a:gd name="T28" fmla="*/ 349 w 24"/>
                <a:gd name="T29" fmla="*/ 331 h 33"/>
                <a:gd name="T30" fmla="*/ 383 w 24"/>
                <a:gd name="T31" fmla="*/ 374 h 33"/>
                <a:gd name="T32" fmla="*/ 439 w 24"/>
                <a:gd name="T33" fmla="*/ 567 h 33"/>
                <a:gd name="T34" fmla="*/ 293 w 24"/>
                <a:gd name="T35" fmla="*/ 567 h 33"/>
                <a:gd name="T36" fmla="*/ 236 w 24"/>
                <a:gd name="T37" fmla="*/ 418 h 33"/>
                <a:gd name="T38" fmla="*/ 201 w 24"/>
                <a:gd name="T39" fmla="*/ 340 h 33"/>
                <a:gd name="T40" fmla="*/ 145 w 24"/>
                <a:gd name="T41" fmla="*/ 340 h 33"/>
                <a:gd name="T42" fmla="*/ 145 w 24"/>
                <a:gd name="T43" fmla="*/ 567 h 33"/>
                <a:gd name="T44" fmla="*/ 0 w 24"/>
                <a:gd name="T45" fmla="*/ 567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"/>
                <a:gd name="T70" fmla="*/ 0 h 33"/>
                <a:gd name="T71" fmla="*/ 24 w 24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" h="33">
                  <a:moveTo>
                    <a:pt x="8" y="5"/>
                  </a:moveTo>
                  <a:cubicBezTo>
                    <a:pt x="8" y="14"/>
                    <a:pt x="8" y="14"/>
                    <a:pt x="8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3" y="14"/>
                    <a:pt x="13" y="13"/>
                  </a:cubicBezTo>
                  <a:cubicBezTo>
                    <a:pt x="14" y="12"/>
                    <a:pt x="15" y="11"/>
                    <a:pt x="15" y="10"/>
                  </a:cubicBezTo>
                  <a:cubicBezTo>
                    <a:pt x="15" y="7"/>
                    <a:pt x="13" y="5"/>
                    <a:pt x="10" y="5"/>
                  </a:cubicBezTo>
                  <a:cubicBezTo>
                    <a:pt x="8" y="5"/>
                    <a:pt x="8" y="5"/>
                    <a:pt x="8" y="5"/>
                  </a:cubicBezTo>
                  <a:close/>
                  <a:moveTo>
                    <a:pt x="0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8" y="0"/>
                    <a:pt x="20" y="2"/>
                  </a:cubicBezTo>
                  <a:cubicBezTo>
                    <a:pt x="22" y="3"/>
                    <a:pt x="23" y="5"/>
                    <a:pt x="23" y="8"/>
                  </a:cubicBezTo>
                  <a:cubicBezTo>
                    <a:pt x="23" y="13"/>
                    <a:pt x="20" y="16"/>
                    <a:pt x="16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7" y="17"/>
                    <a:pt x="18" y="17"/>
                    <a:pt x="19" y="19"/>
                  </a:cubicBezTo>
                  <a:cubicBezTo>
                    <a:pt x="20" y="19"/>
                    <a:pt x="20" y="20"/>
                    <a:pt x="21" y="2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2"/>
                    <a:pt x="12" y="21"/>
                    <a:pt x="11" y="20"/>
                  </a:cubicBezTo>
                  <a:cubicBezTo>
                    <a:pt x="11" y="20"/>
                    <a:pt x="10" y="20"/>
                    <a:pt x="8" y="20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0" y="33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2841" name="Freeform 115"/>
            <p:cNvSpPr>
              <a:spLocks noChangeAspect="1"/>
            </p:cNvSpPr>
            <p:nvPr/>
          </p:nvSpPr>
          <p:spPr bwMode="auto">
            <a:xfrm>
              <a:off x="3884" y="1409"/>
              <a:ext cx="265" cy="98"/>
            </a:xfrm>
            <a:custGeom>
              <a:avLst/>
              <a:gdLst>
                <a:gd name="T0" fmla="*/ 573 w 162"/>
                <a:gd name="T1" fmla="*/ 1011 h 60"/>
                <a:gd name="T2" fmla="*/ 551 w 162"/>
                <a:gd name="T3" fmla="*/ 990 h 60"/>
                <a:gd name="T4" fmla="*/ 0 w 162"/>
                <a:gd name="T5" fmla="*/ 662 h 60"/>
                <a:gd name="T6" fmla="*/ 425 w 162"/>
                <a:gd name="T7" fmla="*/ 418 h 60"/>
                <a:gd name="T8" fmla="*/ 993 w 162"/>
                <a:gd name="T9" fmla="*/ 755 h 60"/>
                <a:gd name="T10" fmla="*/ 1418 w 162"/>
                <a:gd name="T11" fmla="*/ 720 h 60"/>
                <a:gd name="T12" fmla="*/ 2141 w 162"/>
                <a:gd name="T13" fmla="*/ 302 h 60"/>
                <a:gd name="T14" fmla="*/ 1348 w 162"/>
                <a:gd name="T15" fmla="*/ 302 h 60"/>
                <a:gd name="T16" fmla="*/ 1348 w 162"/>
                <a:gd name="T17" fmla="*/ 0 h 60"/>
                <a:gd name="T18" fmla="*/ 3098 w 162"/>
                <a:gd name="T19" fmla="*/ 0 h 60"/>
                <a:gd name="T20" fmla="*/ 3098 w 162"/>
                <a:gd name="T21" fmla="*/ 1011 h 60"/>
                <a:gd name="T22" fmla="*/ 2589 w 162"/>
                <a:gd name="T23" fmla="*/ 1011 h 60"/>
                <a:gd name="T24" fmla="*/ 2567 w 162"/>
                <a:gd name="T25" fmla="*/ 549 h 60"/>
                <a:gd name="T26" fmla="*/ 1860 w 162"/>
                <a:gd name="T27" fmla="*/ 969 h 60"/>
                <a:gd name="T28" fmla="*/ 1148 w 162"/>
                <a:gd name="T29" fmla="*/ 1137 h 60"/>
                <a:gd name="T30" fmla="*/ 573 w 162"/>
                <a:gd name="T31" fmla="*/ 1011 h 60"/>
                <a:gd name="T32" fmla="*/ 573 w 162"/>
                <a:gd name="T33" fmla="*/ 1011 h 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2"/>
                <a:gd name="T52" fmla="*/ 0 h 60"/>
                <a:gd name="T53" fmla="*/ 162 w 162"/>
                <a:gd name="T54" fmla="*/ 60 h 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2" h="60">
                  <a:moveTo>
                    <a:pt x="30" y="53"/>
                  </a:moveTo>
                  <a:cubicBezTo>
                    <a:pt x="30" y="53"/>
                    <a:pt x="29" y="52"/>
                    <a:pt x="29" y="52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58" y="43"/>
                    <a:pt x="66" y="42"/>
                    <a:pt x="74" y="38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53"/>
                    <a:pt x="162" y="53"/>
                    <a:pt x="162" y="53"/>
                  </a:cubicBezTo>
                  <a:cubicBezTo>
                    <a:pt x="135" y="53"/>
                    <a:pt x="135" y="53"/>
                    <a:pt x="135" y="53"/>
                  </a:cubicBezTo>
                  <a:cubicBezTo>
                    <a:pt x="134" y="29"/>
                    <a:pt x="134" y="29"/>
                    <a:pt x="134" y="2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83" y="59"/>
                    <a:pt x="69" y="60"/>
                    <a:pt x="60" y="60"/>
                  </a:cubicBezTo>
                  <a:cubicBezTo>
                    <a:pt x="44" y="60"/>
                    <a:pt x="33" y="54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2842" name="Freeform 116"/>
            <p:cNvSpPr>
              <a:spLocks noChangeAspect="1"/>
            </p:cNvSpPr>
            <p:nvPr/>
          </p:nvSpPr>
          <p:spPr bwMode="auto">
            <a:xfrm>
              <a:off x="3703" y="1406"/>
              <a:ext cx="171" cy="152"/>
            </a:xfrm>
            <a:custGeom>
              <a:avLst/>
              <a:gdLst>
                <a:gd name="T0" fmla="*/ 730 w 105"/>
                <a:gd name="T1" fmla="*/ 1528 h 93"/>
                <a:gd name="T2" fmla="*/ 1278 w 105"/>
                <a:gd name="T3" fmla="*/ 1200 h 93"/>
                <a:gd name="T4" fmla="*/ 1223 w 105"/>
                <a:gd name="T5" fmla="*/ 956 h 93"/>
                <a:gd name="T6" fmla="*/ 528 w 105"/>
                <a:gd name="T7" fmla="*/ 551 h 93"/>
                <a:gd name="T8" fmla="*/ 528 w 105"/>
                <a:gd name="T9" fmla="*/ 1012 h 93"/>
                <a:gd name="T10" fmla="*/ 0 w 105"/>
                <a:gd name="T11" fmla="*/ 1012 h 93"/>
                <a:gd name="T12" fmla="*/ 0 w 105"/>
                <a:gd name="T13" fmla="*/ 0 h 93"/>
                <a:gd name="T14" fmla="*/ 1717 w 105"/>
                <a:gd name="T15" fmla="*/ 0 h 93"/>
                <a:gd name="T16" fmla="*/ 1717 w 105"/>
                <a:gd name="T17" fmla="*/ 294 h 93"/>
                <a:gd name="T18" fmla="*/ 928 w 105"/>
                <a:gd name="T19" fmla="*/ 294 h 93"/>
                <a:gd name="T20" fmla="*/ 1637 w 105"/>
                <a:gd name="T21" fmla="*/ 700 h 93"/>
                <a:gd name="T22" fmla="*/ 1958 w 105"/>
                <a:gd name="T23" fmla="*/ 1106 h 93"/>
                <a:gd name="T24" fmla="*/ 1692 w 105"/>
                <a:gd name="T25" fmla="*/ 1450 h 93"/>
                <a:gd name="T26" fmla="*/ 1153 w 105"/>
                <a:gd name="T27" fmla="*/ 1768 h 93"/>
                <a:gd name="T28" fmla="*/ 730 w 105"/>
                <a:gd name="T29" fmla="*/ 1528 h 93"/>
                <a:gd name="T30" fmla="*/ 730 w 105"/>
                <a:gd name="T31" fmla="*/ 1528 h 9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3"/>
                <a:gd name="T50" fmla="*/ 105 w 105"/>
                <a:gd name="T51" fmla="*/ 93 h 9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3">
                  <a:moveTo>
                    <a:pt x="39" y="80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75" y="60"/>
                    <a:pt x="74" y="55"/>
                    <a:pt x="66" y="50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2" y="15"/>
                    <a:pt x="92" y="15"/>
                    <a:pt x="92" y="15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88" y="37"/>
                    <a:pt x="88" y="37"/>
                    <a:pt x="88" y="37"/>
                  </a:cubicBezTo>
                  <a:cubicBezTo>
                    <a:pt x="102" y="45"/>
                    <a:pt x="105" y="53"/>
                    <a:pt x="105" y="58"/>
                  </a:cubicBezTo>
                  <a:cubicBezTo>
                    <a:pt x="104" y="68"/>
                    <a:pt x="94" y="75"/>
                    <a:pt x="91" y="76"/>
                  </a:cubicBezTo>
                  <a:cubicBezTo>
                    <a:pt x="62" y="93"/>
                    <a:pt x="62" y="93"/>
                    <a:pt x="62" y="93"/>
                  </a:cubicBezTo>
                  <a:cubicBezTo>
                    <a:pt x="39" y="80"/>
                    <a:pt x="39" y="80"/>
                    <a:pt x="39" y="80"/>
                  </a:cubicBezTo>
                  <a:cubicBezTo>
                    <a:pt x="39" y="80"/>
                    <a:pt x="39" y="80"/>
                    <a:pt x="39" y="80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2843" name="Freeform 117"/>
            <p:cNvSpPr>
              <a:spLocks noChangeAspect="1"/>
            </p:cNvSpPr>
            <p:nvPr/>
          </p:nvSpPr>
          <p:spPr bwMode="auto">
            <a:xfrm>
              <a:off x="3698" y="1564"/>
              <a:ext cx="265" cy="98"/>
            </a:xfrm>
            <a:custGeom>
              <a:avLst/>
              <a:gdLst>
                <a:gd name="T0" fmla="*/ 2526 w 162"/>
                <a:gd name="T1" fmla="*/ 149 h 60"/>
                <a:gd name="T2" fmla="*/ 3098 w 162"/>
                <a:gd name="T3" fmla="*/ 475 h 60"/>
                <a:gd name="T4" fmla="*/ 2657 w 162"/>
                <a:gd name="T5" fmla="*/ 720 h 60"/>
                <a:gd name="T6" fmla="*/ 2084 w 162"/>
                <a:gd name="T7" fmla="*/ 397 h 60"/>
                <a:gd name="T8" fmla="*/ 1688 w 162"/>
                <a:gd name="T9" fmla="*/ 441 h 60"/>
                <a:gd name="T10" fmla="*/ 959 w 162"/>
                <a:gd name="T11" fmla="*/ 862 h 60"/>
                <a:gd name="T12" fmla="*/ 1755 w 162"/>
                <a:gd name="T13" fmla="*/ 862 h 60"/>
                <a:gd name="T14" fmla="*/ 1755 w 162"/>
                <a:gd name="T15" fmla="*/ 1137 h 60"/>
                <a:gd name="T16" fmla="*/ 0 w 162"/>
                <a:gd name="T17" fmla="*/ 1137 h 60"/>
                <a:gd name="T18" fmla="*/ 0 w 162"/>
                <a:gd name="T19" fmla="*/ 126 h 60"/>
                <a:gd name="T20" fmla="*/ 517 w 162"/>
                <a:gd name="T21" fmla="*/ 126 h 60"/>
                <a:gd name="T22" fmla="*/ 517 w 162"/>
                <a:gd name="T23" fmla="*/ 593 h 60"/>
                <a:gd name="T24" fmla="*/ 1238 w 162"/>
                <a:gd name="T25" fmla="*/ 185 h 60"/>
                <a:gd name="T26" fmla="*/ 1935 w 162"/>
                <a:gd name="T27" fmla="*/ 0 h 60"/>
                <a:gd name="T28" fmla="*/ 2526 w 162"/>
                <a:gd name="T29" fmla="*/ 149 h 60"/>
                <a:gd name="T30" fmla="*/ 2526 w 162"/>
                <a:gd name="T31" fmla="*/ 149 h 6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2"/>
                <a:gd name="T49" fmla="*/ 0 h 60"/>
                <a:gd name="T50" fmla="*/ 162 w 162"/>
                <a:gd name="T51" fmla="*/ 60 h 6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2" h="60">
                  <a:moveTo>
                    <a:pt x="132" y="8"/>
                  </a:moveTo>
                  <a:cubicBezTo>
                    <a:pt x="162" y="25"/>
                    <a:pt x="162" y="25"/>
                    <a:pt x="162" y="25"/>
                  </a:cubicBezTo>
                  <a:cubicBezTo>
                    <a:pt x="139" y="38"/>
                    <a:pt x="139" y="38"/>
                    <a:pt x="139" y="38"/>
                  </a:cubicBezTo>
                  <a:cubicBezTo>
                    <a:pt x="109" y="21"/>
                    <a:pt x="109" y="21"/>
                    <a:pt x="109" y="21"/>
                  </a:cubicBezTo>
                  <a:cubicBezTo>
                    <a:pt x="103" y="17"/>
                    <a:pt x="96" y="18"/>
                    <a:pt x="88" y="23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60"/>
                    <a:pt x="92" y="60"/>
                    <a:pt x="92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9" y="2"/>
                    <a:pt x="92" y="0"/>
                    <a:pt x="101" y="0"/>
                  </a:cubicBezTo>
                  <a:cubicBezTo>
                    <a:pt x="118" y="0"/>
                    <a:pt x="129" y="6"/>
                    <a:pt x="132" y="8"/>
                  </a:cubicBezTo>
                  <a:cubicBezTo>
                    <a:pt x="132" y="8"/>
                    <a:pt x="132" y="8"/>
                    <a:pt x="132" y="8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2844" name="Freeform 118"/>
            <p:cNvSpPr>
              <a:spLocks noChangeAspect="1"/>
            </p:cNvSpPr>
            <p:nvPr/>
          </p:nvSpPr>
          <p:spPr bwMode="auto">
            <a:xfrm>
              <a:off x="3972" y="1514"/>
              <a:ext cx="170" cy="153"/>
            </a:xfrm>
            <a:custGeom>
              <a:avLst/>
              <a:gdLst>
                <a:gd name="T0" fmla="*/ 1983 w 104"/>
                <a:gd name="T1" fmla="*/ 747 h 94"/>
                <a:gd name="T2" fmla="*/ 1983 w 104"/>
                <a:gd name="T3" fmla="*/ 1746 h 94"/>
                <a:gd name="T4" fmla="*/ 245 w 104"/>
                <a:gd name="T5" fmla="*/ 1746 h 94"/>
                <a:gd name="T6" fmla="*/ 235 w 104"/>
                <a:gd name="T7" fmla="*/ 1455 h 94"/>
                <a:gd name="T8" fmla="*/ 1027 w 104"/>
                <a:gd name="T9" fmla="*/ 1455 h 94"/>
                <a:gd name="T10" fmla="*/ 304 w 104"/>
                <a:gd name="T11" fmla="*/ 1038 h 94"/>
                <a:gd name="T12" fmla="*/ 0 w 104"/>
                <a:gd name="T13" fmla="*/ 651 h 94"/>
                <a:gd name="T14" fmla="*/ 245 w 104"/>
                <a:gd name="T15" fmla="*/ 324 h 94"/>
                <a:gd name="T16" fmla="*/ 812 w 104"/>
                <a:gd name="T17" fmla="*/ 0 h 94"/>
                <a:gd name="T18" fmla="*/ 1237 w 104"/>
                <a:gd name="T19" fmla="*/ 238 h 94"/>
                <a:gd name="T20" fmla="*/ 687 w 104"/>
                <a:gd name="T21" fmla="*/ 562 h 94"/>
                <a:gd name="T22" fmla="*/ 750 w 104"/>
                <a:gd name="T23" fmla="*/ 802 h 94"/>
                <a:gd name="T24" fmla="*/ 1473 w 104"/>
                <a:gd name="T25" fmla="*/ 1216 h 94"/>
                <a:gd name="T26" fmla="*/ 1473 w 104"/>
                <a:gd name="T27" fmla="*/ 747 h 94"/>
                <a:gd name="T28" fmla="*/ 1983 w 104"/>
                <a:gd name="T29" fmla="*/ 747 h 94"/>
                <a:gd name="T30" fmla="*/ 1983 w 104"/>
                <a:gd name="T31" fmla="*/ 747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"/>
                <a:gd name="T49" fmla="*/ 0 h 94"/>
                <a:gd name="T50" fmla="*/ 104 w 104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" h="94">
                  <a:moveTo>
                    <a:pt x="104" y="40"/>
                  </a:moveTo>
                  <a:cubicBezTo>
                    <a:pt x="104" y="94"/>
                    <a:pt x="104" y="94"/>
                    <a:pt x="104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2" y="78"/>
                    <a:pt x="12" y="78"/>
                    <a:pt x="12" y="78"/>
                  </a:cubicBezTo>
                  <a:cubicBezTo>
                    <a:pt x="54" y="78"/>
                    <a:pt x="54" y="78"/>
                    <a:pt x="54" y="78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3" y="48"/>
                    <a:pt x="0" y="40"/>
                    <a:pt x="0" y="35"/>
                  </a:cubicBezTo>
                  <a:cubicBezTo>
                    <a:pt x="0" y="25"/>
                    <a:pt x="11" y="18"/>
                    <a:pt x="13" y="1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0" y="34"/>
                    <a:pt x="31" y="38"/>
                    <a:pt x="39" y="43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104" y="40"/>
                    <a:pt x="104" y="40"/>
                    <a:pt x="104" y="40"/>
                  </a:cubicBezTo>
                  <a:cubicBezTo>
                    <a:pt x="104" y="40"/>
                    <a:pt x="104" y="40"/>
                    <a:pt x="104" y="40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2845" name="Freeform 119"/>
            <p:cNvSpPr>
              <a:spLocks noChangeAspect="1"/>
            </p:cNvSpPr>
            <p:nvPr/>
          </p:nvSpPr>
          <p:spPr bwMode="auto">
            <a:xfrm>
              <a:off x="3878" y="1402"/>
              <a:ext cx="264" cy="100"/>
            </a:xfrm>
            <a:custGeom>
              <a:avLst/>
              <a:gdLst>
                <a:gd name="T0" fmla="*/ 562 w 162"/>
                <a:gd name="T1" fmla="*/ 1033 h 61"/>
                <a:gd name="T2" fmla="*/ 562 w 162"/>
                <a:gd name="T3" fmla="*/ 1033 h 61"/>
                <a:gd name="T4" fmla="*/ 0 w 162"/>
                <a:gd name="T5" fmla="*/ 702 h 61"/>
                <a:gd name="T6" fmla="*/ 425 w 162"/>
                <a:gd name="T7" fmla="*/ 449 h 61"/>
                <a:gd name="T8" fmla="*/ 988 w 162"/>
                <a:gd name="T9" fmla="*/ 779 h 61"/>
                <a:gd name="T10" fmla="*/ 1388 w 162"/>
                <a:gd name="T11" fmla="*/ 736 h 61"/>
                <a:gd name="T12" fmla="*/ 2104 w 162"/>
                <a:gd name="T13" fmla="*/ 310 h 61"/>
                <a:gd name="T14" fmla="*/ 1312 w 162"/>
                <a:gd name="T15" fmla="*/ 310 h 61"/>
                <a:gd name="T16" fmla="*/ 1312 w 162"/>
                <a:gd name="T17" fmla="*/ 0 h 61"/>
                <a:gd name="T18" fmla="*/ 3033 w 162"/>
                <a:gd name="T19" fmla="*/ 0 h 61"/>
                <a:gd name="T20" fmla="*/ 3033 w 162"/>
                <a:gd name="T21" fmla="*/ 1054 h 61"/>
                <a:gd name="T22" fmla="*/ 2531 w 162"/>
                <a:gd name="T23" fmla="*/ 1054 h 61"/>
                <a:gd name="T24" fmla="*/ 2531 w 162"/>
                <a:gd name="T25" fmla="*/ 572 h 61"/>
                <a:gd name="T26" fmla="*/ 1814 w 162"/>
                <a:gd name="T27" fmla="*/ 995 h 61"/>
                <a:gd name="T28" fmla="*/ 1134 w 162"/>
                <a:gd name="T29" fmla="*/ 1185 h 61"/>
                <a:gd name="T30" fmla="*/ 562 w 162"/>
                <a:gd name="T31" fmla="*/ 1033 h 61"/>
                <a:gd name="T32" fmla="*/ 562 w 162"/>
                <a:gd name="T33" fmla="*/ 1033 h 6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2"/>
                <a:gd name="T52" fmla="*/ 0 h 61"/>
                <a:gd name="T53" fmla="*/ 162 w 162"/>
                <a:gd name="T54" fmla="*/ 61 h 6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2" h="61">
                  <a:moveTo>
                    <a:pt x="30" y="53"/>
                  </a:moveTo>
                  <a:cubicBezTo>
                    <a:pt x="30" y="53"/>
                    <a:pt x="30" y="53"/>
                    <a:pt x="30" y="53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53" y="40"/>
                    <a:pt x="53" y="40"/>
                    <a:pt x="53" y="40"/>
                  </a:cubicBezTo>
                  <a:cubicBezTo>
                    <a:pt x="59" y="43"/>
                    <a:pt x="66" y="43"/>
                    <a:pt x="74" y="38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54"/>
                    <a:pt x="162" y="54"/>
                    <a:pt x="162" y="54"/>
                  </a:cubicBezTo>
                  <a:cubicBezTo>
                    <a:pt x="135" y="54"/>
                    <a:pt x="135" y="54"/>
                    <a:pt x="135" y="54"/>
                  </a:cubicBezTo>
                  <a:cubicBezTo>
                    <a:pt x="135" y="29"/>
                    <a:pt x="135" y="29"/>
                    <a:pt x="135" y="2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83" y="59"/>
                    <a:pt x="70" y="61"/>
                    <a:pt x="61" y="61"/>
                  </a:cubicBezTo>
                  <a:cubicBezTo>
                    <a:pt x="44" y="60"/>
                    <a:pt x="33" y="55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2846" name="Freeform 120"/>
            <p:cNvSpPr>
              <a:spLocks noChangeAspect="1"/>
            </p:cNvSpPr>
            <p:nvPr/>
          </p:nvSpPr>
          <p:spPr bwMode="auto">
            <a:xfrm>
              <a:off x="3696" y="1399"/>
              <a:ext cx="172" cy="154"/>
            </a:xfrm>
            <a:custGeom>
              <a:avLst/>
              <a:gdLst>
                <a:gd name="T0" fmla="*/ 778 w 105"/>
                <a:gd name="T1" fmla="*/ 1569 h 94"/>
                <a:gd name="T2" fmla="*/ 1330 w 105"/>
                <a:gd name="T3" fmla="*/ 1219 h 94"/>
                <a:gd name="T4" fmla="*/ 1274 w 105"/>
                <a:gd name="T5" fmla="*/ 993 h 94"/>
                <a:gd name="T6" fmla="*/ 539 w 105"/>
                <a:gd name="T7" fmla="*/ 567 h 94"/>
                <a:gd name="T8" fmla="*/ 539 w 105"/>
                <a:gd name="T9" fmla="*/ 1027 h 94"/>
                <a:gd name="T10" fmla="*/ 21 w 105"/>
                <a:gd name="T11" fmla="*/ 1027 h 94"/>
                <a:gd name="T12" fmla="*/ 0 w 105"/>
                <a:gd name="T13" fmla="*/ 0 h 94"/>
                <a:gd name="T14" fmla="*/ 1779 w 105"/>
                <a:gd name="T15" fmla="*/ 0 h 94"/>
                <a:gd name="T16" fmla="*/ 1792 w 105"/>
                <a:gd name="T17" fmla="*/ 308 h 94"/>
                <a:gd name="T18" fmla="*/ 993 w 105"/>
                <a:gd name="T19" fmla="*/ 308 h 94"/>
                <a:gd name="T20" fmla="*/ 1723 w 105"/>
                <a:gd name="T21" fmla="*/ 736 h 94"/>
                <a:gd name="T22" fmla="*/ 2031 w 105"/>
                <a:gd name="T23" fmla="*/ 1144 h 94"/>
                <a:gd name="T24" fmla="*/ 1779 w 105"/>
                <a:gd name="T25" fmla="*/ 1481 h 94"/>
                <a:gd name="T26" fmla="*/ 1206 w 105"/>
                <a:gd name="T27" fmla="*/ 1817 h 94"/>
                <a:gd name="T28" fmla="*/ 778 w 105"/>
                <a:gd name="T29" fmla="*/ 1569 h 94"/>
                <a:gd name="T30" fmla="*/ 778 w 105"/>
                <a:gd name="T31" fmla="*/ 1569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4"/>
                <a:gd name="T50" fmla="*/ 105 w 105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4">
                  <a:moveTo>
                    <a:pt x="40" y="81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75" y="60"/>
                    <a:pt x="74" y="56"/>
                    <a:pt x="66" y="51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3" y="16"/>
                    <a:pt x="93" y="16"/>
                    <a:pt x="93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89" y="38"/>
                    <a:pt x="89" y="38"/>
                    <a:pt x="89" y="38"/>
                  </a:cubicBezTo>
                  <a:cubicBezTo>
                    <a:pt x="102" y="46"/>
                    <a:pt x="105" y="54"/>
                    <a:pt x="105" y="59"/>
                  </a:cubicBezTo>
                  <a:cubicBezTo>
                    <a:pt x="105" y="69"/>
                    <a:pt x="94" y="75"/>
                    <a:pt x="92" y="77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40" y="81"/>
                    <a:pt x="40" y="81"/>
                    <a:pt x="40" y="81"/>
                  </a:cubicBezTo>
                  <a:cubicBezTo>
                    <a:pt x="40" y="81"/>
                    <a:pt x="40" y="81"/>
                    <a:pt x="40" y="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2847" name="Freeform 121"/>
            <p:cNvSpPr>
              <a:spLocks noChangeAspect="1"/>
            </p:cNvSpPr>
            <p:nvPr/>
          </p:nvSpPr>
          <p:spPr bwMode="auto">
            <a:xfrm>
              <a:off x="3692" y="1558"/>
              <a:ext cx="264" cy="99"/>
            </a:xfrm>
            <a:custGeom>
              <a:avLst/>
              <a:gdLst>
                <a:gd name="T0" fmla="*/ 2467 w 162"/>
                <a:gd name="T1" fmla="*/ 144 h 61"/>
                <a:gd name="T2" fmla="*/ 3033 w 162"/>
                <a:gd name="T3" fmla="*/ 466 h 61"/>
                <a:gd name="T4" fmla="*/ 2624 w 162"/>
                <a:gd name="T5" fmla="*/ 701 h 61"/>
                <a:gd name="T6" fmla="*/ 2061 w 162"/>
                <a:gd name="T7" fmla="*/ 380 h 61"/>
                <a:gd name="T8" fmla="*/ 1644 w 162"/>
                <a:gd name="T9" fmla="*/ 414 h 61"/>
                <a:gd name="T10" fmla="*/ 929 w 162"/>
                <a:gd name="T11" fmla="*/ 821 h 61"/>
                <a:gd name="T12" fmla="*/ 1724 w 162"/>
                <a:gd name="T13" fmla="*/ 821 h 61"/>
                <a:gd name="T14" fmla="*/ 1724 w 162"/>
                <a:gd name="T15" fmla="*/ 1117 h 61"/>
                <a:gd name="T16" fmla="*/ 0 w 162"/>
                <a:gd name="T17" fmla="*/ 1117 h 61"/>
                <a:gd name="T18" fmla="*/ 0 w 162"/>
                <a:gd name="T19" fmla="*/ 123 h 61"/>
                <a:gd name="T20" fmla="*/ 507 w 162"/>
                <a:gd name="T21" fmla="*/ 123 h 61"/>
                <a:gd name="T22" fmla="*/ 528 w 162"/>
                <a:gd name="T23" fmla="*/ 583 h 61"/>
                <a:gd name="T24" fmla="*/ 1222 w 162"/>
                <a:gd name="T25" fmla="*/ 179 h 61"/>
                <a:gd name="T26" fmla="*/ 1897 w 162"/>
                <a:gd name="T27" fmla="*/ 0 h 61"/>
                <a:gd name="T28" fmla="*/ 2467 w 162"/>
                <a:gd name="T29" fmla="*/ 144 h 61"/>
                <a:gd name="T30" fmla="*/ 2467 w 162"/>
                <a:gd name="T31" fmla="*/ 144 h 6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2"/>
                <a:gd name="T49" fmla="*/ 0 h 61"/>
                <a:gd name="T50" fmla="*/ 162 w 162"/>
                <a:gd name="T51" fmla="*/ 61 h 6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2" h="61">
                  <a:moveTo>
                    <a:pt x="132" y="8"/>
                  </a:moveTo>
                  <a:cubicBezTo>
                    <a:pt x="162" y="25"/>
                    <a:pt x="162" y="25"/>
                    <a:pt x="162" y="25"/>
                  </a:cubicBezTo>
                  <a:cubicBezTo>
                    <a:pt x="140" y="38"/>
                    <a:pt x="140" y="38"/>
                    <a:pt x="140" y="38"/>
                  </a:cubicBezTo>
                  <a:cubicBezTo>
                    <a:pt x="110" y="21"/>
                    <a:pt x="110" y="21"/>
                    <a:pt x="110" y="21"/>
                  </a:cubicBezTo>
                  <a:cubicBezTo>
                    <a:pt x="104" y="18"/>
                    <a:pt x="96" y="18"/>
                    <a:pt x="88" y="23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61"/>
                    <a:pt x="92" y="61"/>
                    <a:pt x="92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9" y="2"/>
                    <a:pt x="93" y="0"/>
                    <a:pt x="101" y="0"/>
                  </a:cubicBezTo>
                  <a:cubicBezTo>
                    <a:pt x="118" y="1"/>
                    <a:pt x="130" y="7"/>
                    <a:pt x="132" y="8"/>
                  </a:cubicBezTo>
                  <a:cubicBezTo>
                    <a:pt x="132" y="8"/>
                    <a:pt x="132" y="8"/>
                    <a:pt x="132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2848" name="Freeform 122"/>
            <p:cNvSpPr>
              <a:spLocks noChangeAspect="1"/>
            </p:cNvSpPr>
            <p:nvPr/>
          </p:nvSpPr>
          <p:spPr bwMode="auto">
            <a:xfrm>
              <a:off x="3966" y="1507"/>
              <a:ext cx="171" cy="154"/>
            </a:xfrm>
            <a:custGeom>
              <a:avLst/>
              <a:gdLst>
                <a:gd name="T0" fmla="*/ 1958 w 105"/>
                <a:gd name="T1" fmla="*/ 791 h 94"/>
                <a:gd name="T2" fmla="*/ 1958 w 105"/>
                <a:gd name="T3" fmla="*/ 1817 h 94"/>
                <a:gd name="T4" fmla="*/ 239 w 105"/>
                <a:gd name="T5" fmla="*/ 1817 h 94"/>
                <a:gd name="T6" fmla="*/ 239 w 105"/>
                <a:gd name="T7" fmla="*/ 1514 h 94"/>
                <a:gd name="T8" fmla="*/ 1033 w 105"/>
                <a:gd name="T9" fmla="*/ 1514 h 94"/>
                <a:gd name="T10" fmla="*/ 324 w 105"/>
                <a:gd name="T11" fmla="*/ 1088 h 94"/>
                <a:gd name="T12" fmla="*/ 0 w 105"/>
                <a:gd name="T13" fmla="*/ 668 h 94"/>
                <a:gd name="T14" fmla="*/ 261 w 105"/>
                <a:gd name="T15" fmla="*/ 331 h 94"/>
                <a:gd name="T16" fmla="*/ 803 w 105"/>
                <a:gd name="T17" fmla="*/ 0 h 94"/>
                <a:gd name="T18" fmla="*/ 1223 w 105"/>
                <a:gd name="T19" fmla="*/ 247 h 94"/>
                <a:gd name="T20" fmla="*/ 674 w 105"/>
                <a:gd name="T21" fmla="*/ 606 h 94"/>
                <a:gd name="T22" fmla="*/ 730 w 105"/>
                <a:gd name="T23" fmla="*/ 827 h 94"/>
                <a:gd name="T24" fmla="*/ 1435 w 105"/>
                <a:gd name="T25" fmla="*/ 1253 h 94"/>
                <a:gd name="T26" fmla="*/ 1435 w 105"/>
                <a:gd name="T27" fmla="*/ 791 h 94"/>
                <a:gd name="T28" fmla="*/ 1958 w 105"/>
                <a:gd name="T29" fmla="*/ 791 h 94"/>
                <a:gd name="T30" fmla="*/ 1958 w 105"/>
                <a:gd name="T31" fmla="*/ 791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4"/>
                <a:gd name="T50" fmla="*/ 105 w 105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4">
                  <a:moveTo>
                    <a:pt x="105" y="41"/>
                  </a:moveTo>
                  <a:cubicBezTo>
                    <a:pt x="105" y="94"/>
                    <a:pt x="105" y="94"/>
                    <a:pt x="105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55" y="78"/>
                    <a:pt x="55" y="78"/>
                    <a:pt x="55" y="78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3" y="48"/>
                    <a:pt x="0" y="40"/>
                    <a:pt x="0" y="35"/>
                  </a:cubicBezTo>
                  <a:cubicBezTo>
                    <a:pt x="1" y="25"/>
                    <a:pt x="11" y="19"/>
                    <a:pt x="14" y="1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6" y="13"/>
                    <a:pt x="66" y="13"/>
                    <a:pt x="66" y="13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0" y="34"/>
                    <a:pt x="31" y="38"/>
                    <a:pt x="39" y="43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41"/>
                    <a:pt x="77" y="41"/>
                    <a:pt x="77" y="41"/>
                  </a:cubicBezTo>
                  <a:cubicBezTo>
                    <a:pt x="105" y="41"/>
                    <a:pt x="105" y="41"/>
                    <a:pt x="105" y="41"/>
                  </a:cubicBezTo>
                  <a:cubicBezTo>
                    <a:pt x="105" y="41"/>
                    <a:pt x="105" y="41"/>
                    <a:pt x="105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  <p:pic>
        <p:nvPicPr>
          <p:cNvPr id="32781" name="Picture 123" descr="comput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59753">
            <a:off x="1908175" y="3638550"/>
            <a:ext cx="649288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82" name="Text Box 124"/>
          <p:cNvSpPr txBox="1">
            <a:spLocks noChangeArrowheads="1"/>
          </p:cNvSpPr>
          <p:nvPr/>
        </p:nvSpPr>
        <p:spPr bwMode="auto">
          <a:xfrm>
            <a:off x="900113" y="3206750"/>
            <a:ext cx="10795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/>
              <a:t>Area 2</a:t>
            </a:r>
          </a:p>
        </p:txBody>
      </p:sp>
      <p:sp>
        <p:nvSpPr>
          <p:cNvPr id="32783" name="Text Box 125"/>
          <p:cNvSpPr txBox="1">
            <a:spLocks noChangeArrowheads="1"/>
          </p:cNvSpPr>
          <p:nvPr/>
        </p:nvSpPr>
        <p:spPr bwMode="auto">
          <a:xfrm>
            <a:off x="4068763" y="4143375"/>
            <a:ext cx="863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/>
              <a:t>RTA</a:t>
            </a:r>
          </a:p>
        </p:txBody>
      </p:sp>
      <p:sp>
        <p:nvSpPr>
          <p:cNvPr id="32784" name="Text Box 126"/>
          <p:cNvSpPr txBox="1">
            <a:spLocks noChangeArrowheads="1"/>
          </p:cNvSpPr>
          <p:nvPr/>
        </p:nvSpPr>
        <p:spPr bwMode="auto">
          <a:xfrm>
            <a:off x="5724525" y="4143375"/>
            <a:ext cx="863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/>
              <a:t>RTB</a:t>
            </a:r>
          </a:p>
        </p:txBody>
      </p:sp>
      <p:sp>
        <p:nvSpPr>
          <p:cNvPr id="32785" name="Text Box 127"/>
          <p:cNvSpPr txBox="1">
            <a:spLocks noChangeArrowheads="1"/>
          </p:cNvSpPr>
          <p:nvPr/>
        </p:nvSpPr>
        <p:spPr bwMode="auto">
          <a:xfrm>
            <a:off x="2339975" y="2703513"/>
            <a:ext cx="863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/>
              <a:t>RTD</a:t>
            </a:r>
          </a:p>
        </p:txBody>
      </p:sp>
      <p:sp>
        <p:nvSpPr>
          <p:cNvPr id="32786" name="Text Box 128"/>
          <p:cNvSpPr txBox="1">
            <a:spLocks noChangeArrowheads="1"/>
          </p:cNvSpPr>
          <p:nvPr/>
        </p:nvSpPr>
        <p:spPr bwMode="auto">
          <a:xfrm>
            <a:off x="5581650" y="2486025"/>
            <a:ext cx="863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/>
              <a:t>RTC</a:t>
            </a:r>
          </a:p>
        </p:txBody>
      </p:sp>
      <p:sp>
        <p:nvSpPr>
          <p:cNvPr id="32787" name="Text Box 129"/>
          <p:cNvSpPr txBox="1">
            <a:spLocks noChangeArrowheads="1"/>
          </p:cNvSpPr>
          <p:nvPr/>
        </p:nvSpPr>
        <p:spPr bwMode="auto">
          <a:xfrm>
            <a:off x="2989263" y="2343150"/>
            <a:ext cx="1079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1400"/>
              <a:t>Cost=10</a:t>
            </a:r>
          </a:p>
        </p:txBody>
      </p:sp>
      <p:sp>
        <p:nvSpPr>
          <p:cNvPr id="32788" name="Line 130"/>
          <p:cNvSpPr>
            <a:spLocks noChangeShapeType="1"/>
          </p:cNvSpPr>
          <p:nvPr/>
        </p:nvSpPr>
        <p:spPr bwMode="auto">
          <a:xfrm>
            <a:off x="4500563" y="3854450"/>
            <a:ext cx="14398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32789" name="Group 131"/>
          <p:cNvGrpSpPr>
            <a:grpSpLocks noChangeAspect="1"/>
          </p:cNvGrpSpPr>
          <p:nvPr/>
        </p:nvGrpSpPr>
        <p:grpSpPr bwMode="auto">
          <a:xfrm>
            <a:off x="4068763" y="3567113"/>
            <a:ext cx="792162" cy="552450"/>
            <a:chOff x="3541" y="1317"/>
            <a:chExt cx="747" cy="546"/>
          </a:xfrm>
        </p:grpSpPr>
        <p:sp>
          <p:nvSpPr>
            <p:cNvPr id="32815" name="AutoShape 132"/>
            <p:cNvSpPr>
              <a:spLocks noChangeAspect="1" noChangeArrowheads="1" noTextEdit="1"/>
            </p:cNvSpPr>
            <p:nvPr/>
          </p:nvSpPr>
          <p:spPr bwMode="auto">
            <a:xfrm>
              <a:off x="3574" y="1337"/>
              <a:ext cx="681" cy="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816" name="Freeform 133"/>
            <p:cNvSpPr>
              <a:spLocks noChangeAspect="1"/>
            </p:cNvSpPr>
            <p:nvPr/>
          </p:nvSpPr>
          <p:spPr bwMode="auto">
            <a:xfrm>
              <a:off x="3574" y="1525"/>
              <a:ext cx="679" cy="338"/>
            </a:xfrm>
            <a:custGeom>
              <a:avLst/>
              <a:gdLst>
                <a:gd name="T0" fmla="*/ 6726 w 416"/>
                <a:gd name="T1" fmla="*/ 1594 h 207"/>
                <a:gd name="T2" fmla="*/ 1170 w 416"/>
                <a:gd name="T3" fmla="*/ 1594 h 207"/>
                <a:gd name="T4" fmla="*/ 21 w 416"/>
                <a:gd name="T5" fmla="*/ 21 h 207"/>
                <a:gd name="T6" fmla="*/ 0 w 416"/>
                <a:gd name="T7" fmla="*/ 21 h 207"/>
                <a:gd name="T8" fmla="*/ 0 w 416"/>
                <a:gd name="T9" fmla="*/ 1520 h 207"/>
                <a:gd name="T10" fmla="*/ 21 w 416"/>
                <a:gd name="T11" fmla="*/ 1520 h 207"/>
                <a:gd name="T12" fmla="*/ 1170 w 416"/>
                <a:gd name="T13" fmla="*/ 3029 h 207"/>
                <a:gd name="T14" fmla="*/ 6726 w 416"/>
                <a:gd name="T15" fmla="*/ 3029 h 207"/>
                <a:gd name="T16" fmla="*/ 7862 w 416"/>
                <a:gd name="T17" fmla="*/ 1520 h 207"/>
                <a:gd name="T18" fmla="*/ 7862 w 416"/>
                <a:gd name="T19" fmla="*/ 1520 h 207"/>
                <a:gd name="T20" fmla="*/ 7862 w 416"/>
                <a:gd name="T21" fmla="*/ 0 h 207"/>
                <a:gd name="T22" fmla="*/ 6726 w 416"/>
                <a:gd name="T23" fmla="*/ 1594 h 20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16"/>
                <a:gd name="T37" fmla="*/ 0 h 207"/>
                <a:gd name="T38" fmla="*/ 416 w 416"/>
                <a:gd name="T39" fmla="*/ 207 h 20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16" h="207">
                  <a:moveTo>
                    <a:pt x="356" y="84"/>
                  </a:moveTo>
                  <a:cubicBezTo>
                    <a:pt x="275" y="131"/>
                    <a:pt x="143" y="131"/>
                    <a:pt x="62" y="84"/>
                  </a:cubicBezTo>
                  <a:cubicBezTo>
                    <a:pt x="18" y="59"/>
                    <a:pt x="1" y="33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3" y="109"/>
                    <a:pt x="23" y="138"/>
                    <a:pt x="62" y="160"/>
                  </a:cubicBezTo>
                  <a:cubicBezTo>
                    <a:pt x="143" y="207"/>
                    <a:pt x="275" y="207"/>
                    <a:pt x="356" y="160"/>
                  </a:cubicBezTo>
                  <a:cubicBezTo>
                    <a:pt x="394" y="138"/>
                    <a:pt x="414" y="109"/>
                    <a:pt x="416" y="80"/>
                  </a:cubicBezTo>
                  <a:cubicBezTo>
                    <a:pt x="416" y="80"/>
                    <a:pt x="416" y="80"/>
                    <a:pt x="416" y="80"/>
                  </a:cubicBezTo>
                  <a:cubicBezTo>
                    <a:pt x="416" y="0"/>
                    <a:pt x="416" y="0"/>
                    <a:pt x="416" y="0"/>
                  </a:cubicBezTo>
                  <a:cubicBezTo>
                    <a:pt x="416" y="31"/>
                    <a:pt x="396" y="61"/>
                    <a:pt x="356" y="84"/>
                  </a:cubicBezTo>
                  <a:close/>
                </a:path>
              </a:pathLst>
            </a:custGeom>
            <a:solidFill>
              <a:srgbClr val="113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2817" name="Freeform 134"/>
            <p:cNvSpPr>
              <a:spLocks noChangeAspect="1"/>
            </p:cNvSpPr>
            <p:nvPr/>
          </p:nvSpPr>
          <p:spPr bwMode="auto">
            <a:xfrm>
              <a:off x="3541" y="1317"/>
              <a:ext cx="747" cy="432"/>
            </a:xfrm>
            <a:custGeom>
              <a:avLst/>
              <a:gdLst>
                <a:gd name="T0" fmla="*/ 7153 w 457"/>
                <a:gd name="T1" fmla="*/ 902 h 264"/>
                <a:gd name="T2" fmla="*/ 7176 w 457"/>
                <a:gd name="T3" fmla="*/ 4166 h 264"/>
                <a:gd name="T4" fmla="*/ 1563 w 457"/>
                <a:gd name="T5" fmla="*/ 4166 h 264"/>
                <a:gd name="T6" fmla="*/ 1541 w 457"/>
                <a:gd name="T7" fmla="*/ 902 h 264"/>
                <a:gd name="T8" fmla="*/ 7153 w 457"/>
                <a:gd name="T9" fmla="*/ 902 h 2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7"/>
                <a:gd name="T16" fmla="*/ 0 h 264"/>
                <a:gd name="T17" fmla="*/ 457 w 457"/>
                <a:gd name="T18" fmla="*/ 264 h 2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7" h="264">
                  <a:moveTo>
                    <a:pt x="375" y="47"/>
                  </a:moveTo>
                  <a:cubicBezTo>
                    <a:pt x="456" y="94"/>
                    <a:pt x="457" y="170"/>
                    <a:pt x="376" y="217"/>
                  </a:cubicBezTo>
                  <a:cubicBezTo>
                    <a:pt x="295" y="264"/>
                    <a:pt x="163" y="264"/>
                    <a:pt x="82" y="217"/>
                  </a:cubicBezTo>
                  <a:cubicBezTo>
                    <a:pt x="0" y="170"/>
                    <a:pt x="0" y="94"/>
                    <a:pt x="81" y="47"/>
                  </a:cubicBezTo>
                  <a:cubicBezTo>
                    <a:pt x="162" y="0"/>
                    <a:pt x="293" y="0"/>
                    <a:pt x="375" y="47"/>
                  </a:cubicBezTo>
                </a:path>
              </a:pathLst>
            </a:custGeom>
            <a:solidFill>
              <a:srgbClr val="4A6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2818" name="Freeform 135"/>
            <p:cNvSpPr>
              <a:spLocks noChangeAspect="1" noEditPoints="1"/>
            </p:cNvSpPr>
            <p:nvPr/>
          </p:nvSpPr>
          <p:spPr bwMode="auto">
            <a:xfrm>
              <a:off x="3788" y="1751"/>
              <a:ext cx="39" cy="53"/>
            </a:xfrm>
            <a:custGeom>
              <a:avLst/>
              <a:gdLst>
                <a:gd name="T0" fmla="*/ 124 w 24"/>
                <a:gd name="T1" fmla="*/ 88 h 33"/>
                <a:gd name="T2" fmla="*/ 124 w 24"/>
                <a:gd name="T3" fmla="*/ 233 h 33"/>
                <a:gd name="T4" fmla="*/ 180 w 24"/>
                <a:gd name="T5" fmla="*/ 233 h 33"/>
                <a:gd name="T6" fmla="*/ 236 w 24"/>
                <a:gd name="T7" fmla="*/ 226 h 33"/>
                <a:gd name="T8" fmla="*/ 257 w 24"/>
                <a:gd name="T9" fmla="*/ 173 h 33"/>
                <a:gd name="T10" fmla="*/ 180 w 24"/>
                <a:gd name="T11" fmla="*/ 88 h 33"/>
                <a:gd name="T12" fmla="*/ 124 w 24"/>
                <a:gd name="T13" fmla="*/ 88 h 33"/>
                <a:gd name="T14" fmla="*/ 0 w 24"/>
                <a:gd name="T15" fmla="*/ 567 h 33"/>
                <a:gd name="T16" fmla="*/ 0 w 24"/>
                <a:gd name="T17" fmla="*/ 0 h 33"/>
                <a:gd name="T18" fmla="*/ 232 w 24"/>
                <a:gd name="T19" fmla="*/ 0 h 33"/>
                <a:gd name="T20" fmla="*/ 349 w 24"/>
                <a:gd name="T21" fmla="*/ 34 h 33"/>
                <a:gd name="T22" fmla="*/ 413 w 24"/>
                <a:gd name="T23" fmla="*/ 141 h 33"/>
                <a:gd name="T24" fmla="*/ 270 w 24"/>
                <a:gd name="T25" fmla="*/ 286 h 33"/>
                <a:gd name="T26" fmla="*/ 270 w 24"/>
                <a:gd name="T27" fmla="*/ 286 h 33"/>
                <a:gd name="T28" fmla="*/ 349 w 24"/>
                <a:gd name="T29" fmla="*/ 331 h 33"/>
                <a:gd name="T30" fmla="*/ 377 w 24"/>
                <a:gd name="T31" fmla="*/ 374 h 33"/>
                <a:gd name="T32" fmla="*/ 439 w 24"/>
                <a:gd name="T33" fmla="*/ 567 h 33"/>
                <a:gd name="T34" fmla="*/ 270 w 24"/>
                <a:gd name="T35" fmla="*/ 567 h 33"/>
                <a:gd name="T36" fmla="*/ 236 w 24"/>
                <a:gd name="T37" fmla="*/ 418 h 33"/>
                <a:gd name="T38" fmla="*/ 201 w 24"/>
                <a:gd name="T39" fmla="*/ 340 h 33"/>
                <a:gd name="T40" fmla="*/ 124 w 24"/>
                <a:gd name="T41" fmla="*/ 340 h 33"/>
                <a:gd name="T42" fmla="*/ 124 w 24"/>
                <a:gd name="T43" fmla="*/ 567 h 33"/>
                <a:gd name="T44" fmla="*/ 0 w 24"/>
                <a:gd name="T45" fmla="*/ 567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"/>
                <a:gd name="T70" fmla="*/ 0 h 33"/>
                <a:gd name="T71" fmla="*/ 24 w 24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" h="33">
                  <a:moveTo>
                    <a:pt x="7" y="5"/>
                  </a:moveTo>
                  <a:cubicBezTo>
                    <a:pt x="7" y="14"/>
                    <a:pt x="7" y="14"/>
                    <a:pt x="7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2" y="14"/>
                    <a:pt x="13" y="13"/>
                  </a:cubicBezTo>
                  <a:cubicBezTo>
                    <a:pt x="14" y="12"/>
                    <a:pt x="14" y="11"/>
                    <a:pt x="14" y="10"/>
                  </a:cubicBezTo>
                  <a:cubicBezTo>
                    <a:pt x="14" y="7"/>
                    <a:pt x="13" y="5"/>
                    <a:pt x="10" y="5"/>
                  </a:cubicBezTo>
                  <a:cubicBezTo>
                    <a:pt x="7" y="5"/>
                    <a:pt x="7" y="5"/>
                    <a:pt x="7" y="5"/>
                  </a:cubicBezTo>
                  <a:close/>
                  <a:moveTo>
                    <a:pt x="0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7" y="0"/>
                    <a:pt x="19" y="2"/>
                  </a:cubicBezTo>
                  <a:cubicBezTo>
                    <a:pt x="21" y="3"/>
                    <a:pt x="22" y="5"/>
                    <a:pt x="22" y="8"/>
                  </a:cubicBezTo>
                  <a:cubicBezTo>
                    <a:pt x="22" y="13"/>
                    <a:pt x="20" y="16"/>
                    <a:pt x="15" y="17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7" y="17"/>
                    <a:pt x="18" y="17"/>
                    <a:pt x="19" y="19"/>
                  </a:cubicBezTo>
                  <a:cubicBezTo>
                    <a:pt x="19" y="19"/>
                    <a:pt x="20" y="20"/>
                    <a:pt x="20" y="2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2" y="22"/>
                    <a:pt x="11" y="21"/>
                    <a:pt x="11" y="20"/>
                  </a:cubicBezTo>
                  <a:cubicBezTo>
                    <a:pt x="10" y="20"/>
                    <a:pt x="9" y="20"/>
                    <a:pt x="7" y="20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0" y="33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2819" name="Freeform 136"/>
            <p:cNvSpPr>
              <a:spLocks noChangeAspect="1" noEditPoints="1"/>
            </p:cNvSpPr>
            <p:nvPr/>
          </p:nvSpPr>
          <p:spPr bwMode="auto">
            <a:xfrm>
              <a:off x="3832" y="1749"/>
              <a:ext cx="47" cy="57"/>
            </a:xfrm>
            <a:custGeom>
              <a:avLst/>
              <a:gdLst>
                <a:gd name="T0" fmla="*/ 144 w 29"/>
                <a:gd name="T1" fmla="*/ 324 h 35"/>
                <a:gd name="T2" fmla="*/ 254 w 29"/>
                <a:gd name="T3" fmla="*/ 541 h 35"/>
                <a:gd name="T4" fmla="*/ 357 w 29"/>
                <a:gd name="T5" fmla="*/ 324 h 35"/>
                <a:gd name="T6" fmla="*/ 254 w 29"/>
                <a:gd name="T7" fmla="*/ 111 h 35"/>
                <a:gd name="T8" fmla="*/ 144 w 29"/>
                <a:gd name="T9" fmla="*/ 324 h 35"/>
                <a:gd name="T10" fmla="*/ 0 w 29"/>
                <a:gd name="T11" fmla="*/ 324 h 35"/>
                <a:gd name="T12" fmla="*/ 55 w 29"/>
                <a:gd name="T13" fmla="*/ 90 h 35"/>
                <a:gd name="T14" fmla="*/ 254 w 29"/>
                <a:gd name="T15" fmla="*/ 0 h 35"/>
                <a:gd name="T16" fmla="*/ 454 w 29"/>
                <a:gd name="T17" fmla="*/ 90 h 35"/>
                <a:gd name="T18" fmla="*/ 523 w 29"/>
                <a:gd name="T19" fmla="*/ 324 h 35"/>
                <a:gd name="T20" fmla="*/ 454 w 29"/>
                <a:gd name="T21" fmla="*/ 562 h 35"/>
                <a:gd name="T22" fmla="*/ 254 w 29"/>
                <a:gd name="T23" fmla="*/ 653 h 35"/>
                <a:gd name="T24" fmla="*/ 55 w 29"/>
                <a:gd name="T25" fmla="*/ 541 h 35"/>
                <a:gd name="T26" fmla="*/ 0 w 29"/>
                <a:gd name="T27" fmla="*/ 324 h 3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9"/>
                <a:gd name="T43" fmla="*/ 0 h 35"/>
                <a:gd name="T44" fmla="*/ 29 w 29"/>
                <a:gd name="T45" fmla="*/ 35 h 3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9" h="35">
                  <a:moveTo>
                    <a:pt x="8" y="17"/>
                  </a:moveTo>
                  <a:cubicBezTo>
                    <a:pt x="8" y="25"/>
                    <a:pt x="10" y="29"/>
                    <a:pt x="14" y="29"/>
                  </a:cubicBezTo>
                  <a:cubicBezTo>
                    <a:pt x="18" y="29"/>
                    <a:pt x="20" y="25"/>
                    <a:pt x="20" y="17"/>
                  </a:cubicBezTo>
                  <a:cubicBezTo>
                    <a:pt x="20" y="10"/>
                    <a:pt x="18" y="6"/>
                    <a:pt x="14" y="6"/>
                  </a:cubicBezTo>
                  <a:cubicBezTo>
                    <a:pt x="10" y="6"/>
                    <a:pt x="8" y="10"/>
                    <a:pt x="8" y="17"/>
                  </a:cubicBezTo>
                  <a:close/>
                  <a:moveTo>
                    <a:pt x="0" y="17"/>
                  </a:moveTo>
                  <a:cubicBezTo>
                    <a:pt x="0" y="12"/>
                    <a:pt x="1" y="8"/>
                    <a:pt x="3" y="5"/>
                  </a:cubicBezTo>
                  <a:cubicBezTo>
                    <a:pt x="6" y="2"/>
                    <a:pt x="10" y="0"/>
                    <a:pt x="14" y="0"/>
                  </a:cubicBezTo>
                  <a:cubicBezTo>
                    <a:pt x="19" y="0"/>
                    <a:pt x="23" y="2"/>
                    <a:pt x="25" y="5"/>
                  </a:cubicBezTo>
                  <a:cubicBezTo>
                    <a:pt x="27" y="8"/>
                    <a:pt x="29" y="12"/>
                    <a:pt x="29" y="17"/>
                  </a:cubicBezTo>
                  <a:cubicBezTo>
                    <a:pt x="29" y="22"/>
                    <a:pt x="27" y="26"/>
                    <a:pt x="25" y="30"/>
                  </a:cubicBezTo>
                  <a:cubicBezTo>
                    <a:pt x="23" y="33"/>
                    <a:pt x="19" y="35"/>
                    <a:pt x="14" y="35"/>
                  </a:cubicBezTo>
                  <a:cubicBezTo>
                    <a:pt x="10" y="35"/>
                    <a:pt x="6" y="33"/>
                    <a:pt x="3" y="29"/>
                  </a:cubicBezTo>
                  <a:cubicBezTo>
                    <a:pt x="1" y="26"/>
                    <a:pt x="0" y="22"/>
                    <a:pt x="0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2820" name="Freeform 137"/>
            <p:cNvSpPr>
              <a:spLocks noChangeAspect="1"/>
            </p:cNvSpPr>
            <p:nvPr/>
          </p:nvSpPr>
          <p:spPr bwMode="auto">
            <a:xfrm>
              <a:off x="3888" y="1751"/>
              <a:ext cx="39" cy="55"/>
            </a:xfrm>
            <a:custGeom>
              <a:avLst/>
              <a:gdLst>
                <a:gd name="T0" fmla="*/ 0 w 24"/>
                <a:gd name="T1" fmla="*/ 377 h 34"/>
                <a:gd name="T2" fmla="*/ 0 w 24"/>
                <a:gd name="T3" fmla="*/ 0 h 34"/>
                <a:gd name="T4" fmla="*/ 124 w 24"/>
                <a:gd name="T5" fmla="*/ 0 h 34"/>
                <a:gd name="T6" fmla="*/ 124 w 24"/>
                <a:gd name="T7" fmla="*/ 398 h 34"/>
                <a:gd name="T8" fmla="*/ 232 w 24"/>
                <a:gd name="T9" fmla="*/ 500 h 34"/>
                <a:gd name="T10" fmla="*/ 293 w 24"/>
                <a:gd name="T11" fmla="*/ 398 h 34"/>
                <a:gd name="T12" fmla="*/ 293 w 24"/>
                <a:gd name="T13" fmla="*/ 0 h 34"/>
                <a:gd name="T14" fmla="*/ 439 w 24"/>
                <a:gd name="T15" fmla="*/ 0 h 34"/>
                <a:gd name="T16" fmla="*/ 439 w 24"/>
                <a:gd name="T17" fmla="*/ 377 h 34"/>
                <a:gd name="T18" fmla="*/ 383 w 24"/>
                <a:gd name="T19" fmla="*/ 542 h 34"/>
                <a:gd name="T20" fmla="*/ 232 w 24"/>
                <a:gd name="T21" fmla="*/ 610 h 34"/>
                <a:gd name="T22" fmla="*/ 55 w 24"/>
                <a:gd name="T23" fmla="*/ 542 h 34"/>
                <a:gd name="T24" fmla="*/ 0 w 24"/>
                <a:gd name="T25" fmla="*/ 377 h 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"/>
                <a:gd name="T40" fmla="*/ 0 h 34"/>
                <a:gd name="T41" fmla="*/ 24 w 24"/>
                <a:gd name="T42" fmla="*/ 34 h 3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" h="34">
                  <a:moveTo>
                    <a:pt x="0" y="2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6"/>
                    <a:pt x="9" y="28"/>
                    <a:pt x="12" y="28"/>
                  </a:cubicBezTo>
                  <a:cubicBezTo>
                    <a:pt x="15" y="28"/>
                    <a:pt x="16" y="26"/>
                    <a:pt x="16" y="22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5"/>
                    <a:pt x="23" y="28"/>
                    <a:pt x="21" y="30"/>
                  </a:cubicBezTo>
                  <a:cubicBezTo>
                    <a:pt x="19" y="33"/>
                    <a:pt x="16" y="34"/>
                    <a:pt x="12" y="34"/>
                  </a:cubicBezTo>
                  <a:cubicBezTo>
                    <a:pt x="8" y="34"/>
                    <a:pt x="5" y="33"/>
                    <a:pt x="3" y="30"/>
                  </a:cubicBezTo>
                  <a:cubicBezTo>
                    <a:pt x="1" y="28"/>
                    <a:pt x="0" y="25"/>
                    <a:pt x="0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2821" name="Freeform 138"/>
            <p:cNvSpPr>
              <a:spLocks noChangeAspect="1"/>
            </p:cNvSpPr>
            <p:nvPr/>
          </p:nvSpPr>
          <p:spPr bwMode="auto">
            <a:xfrm>
              <a:off x="3933" y="1751"/>
              <a:ext cx="36" cy="53"/>
            </a:xfrm>
            <a:custGeom>
              <a:avLst/>
              <a:gdLst>
                <a:gd name="T0" fmla="*/ 12 w 36"/>
                <a:gd name="T1" fmla="*/ 53 h 53"/>
                <a:gd name="T2" fmla="*/ 12 w 36"/>
                <a:gd name="T3" fmla="*/ 9 h 53"/>
                <a:gd name="T4" fmla="*/ 0 w 36"/>
                <a:gd name="T5" fmla="*/ 9 h 53"/>
                <a:gd name="T6" fmla="*/ 0 w 36"/>
                <a:gd name="T7" fmla="*/ 0 h 53"/>
                <a:gd name="T8" fmla="*/ 36 w 36"/>
                <a:gd name="T9" fmla="*/ 0 h 53"/>
                <a:gd name="T10" fmla="*/ 36 w 36"/>
                <a:gd name="T11" fmla="*/ 9 h 53"/>
                <a:gd name="T12" fmla="*/ 25 w 36"/>
                <a:gd name="T13" fmla="*/ 9 h 53"/>
                <a:gd name="T14" fmla="*/ 25 w 36"/>
                <a:gd name="T15" fmla="*/ 53 h 53"/>
                <a:gd name="T16" fmla="*/ 12 w 36"/>
                <a:gd name="T17" fmla="*/ 53 h 53"/>
                <a:gd name="T18" fmla="*/ 12 w 36"/>
                <a:gd name="T19" fmla="*/ 53 h 5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6"/>
                <a:gd name="T31" fmla="*/ 0 h 53"/>
                <a:gd name="T32" fmla="*/ 36 w 36"/>
                <a:gd name="T33" fmla="*/ 53 h 5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6" h="53">
                  <a:moveTo>
                    <a:pt x="12" y="53"/>
                  </a:moveTo>
                  <a:lnTo>
                    <a:pt x="12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9"/>
                  </a:lnTo>
                  <a:lnTo>
                    <a:pt x="25" y="9"/>
                  </a:lnTo>
                  <a:lnTo>
                    <a:pt x="25" y="53"/>
                  </a:lnTo>
                  <a:lnTo>
                    <a:pt x="12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2822" name="Freeform 139"/>
            <p:cNvSpPr>
              <a:spLocks noChangeAspect="1"/>
            </p:cNvSpPr>
            <p:nvPr/>
          </p:nvSpPr>
          <p:spPr bwMode="auto">
            <a:xfrm>
              <a:off x="3976" y="1751"/>
              <a:ext cx="32" cy="53"/>
            </a:xfrm>
            <a:custGeom>
              <a:avLst/>
              <a:gdLst>
                <a:gd name="T0" fmla="*/ 0 w 32"/>
                <a:gd name="T1" fmla="*/ 53 h 53"/>
                <a:gd name="T2" fmla="*/ 0 w 32"/>
                <a:gd name="T3" fmla="*/ 0 h 53"/>
                <a:gd name="T4" fmla="*/ 32 w 32"/>
                <a:gd name="T5" fmla="*/ 0 h 53"/>
                <a:gd name="T6" fmla="*/ 32 w 32"/>
                <a:gd name="T7" fmla="*/ 9 h 53"/>
                <a:gd name="T8" fmla="*/ 13 w 32"/>
                <a:gd name="T9" fmla="*/ 9 h 53"/>
                <a:gd name="T10" fmla="*/ 13 w 32"/>
                <a:gd name="T11" fmla="*/ 21 h 53"/>
                <a:gd name="T12" fmla="*/ 31 w 32"/>
                <a:gd name="T13" fmla="*/ 21 h 53"/>
                <a:gd name="T14" fmla="*/ 31 w 32"/>
                <a:gd name="T15" fmla="*/ 31 h 53"/>
                <a:gd name="T16" fmla="*/ 13 w 32"/>
                <a:gd name="T17" fmla="*/ 31 h 53"/>
                <a:gd name="T18" fmla="*/ 13 w 32"/>
                <a:gd name="T19" fmla="*/ 44 h 53"/>
                <a:gd name="T20" fmla="*/ 32 w 32"/>
                <a:gd name="T21" fmla="*/ 44 h 53"/>
                <a:gd name="T22" fmla="*/ 32 w 32"/>
                <a:gd name="T23" fmla="*/ 53 h 53"/>
                <a:gd name="T24" fmla="*/ 0 w 32"/>
                <a:gd name="T25" fmla="*/ 53 h 53"/>
                <a:gd name="T26" fmla="*/ 0 w 32"/>
                <a:gd name="T27" fmla="*/ 53 h 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2"/>
                <a:gd name="T43" fmla="*/ 0 h 53"/>
                <a:gd name="T44" fmla="*/ 32 w 32"/>
                <a:gd name="T45" fmla="*/ 53 h 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2" h="53">
                  <a:moveTo>
                    <a:pt x="0" y="53"/>
                  </a:moveTo>
                  <a:lnTo>
                    <a:pt x="0" y="0"/>
                  </a:lnTo>
                  <a:lnTo>
                    <a:pt x="32" y="0"/>
                  </a:lnTo>
                  <a:lnTo>
                    <a:pt x="32" y="9"/>
                  </a:lnTo>
                  <a:lnTo>
                    <a:pt x="13" y="9"/>
                  </a:lnTo>
                  <a:lnTo>
                    <a:pt x="13" y="21"/>
                  </a:lnTo>
                  <a:lnTo>
                    <a:pt x="31" y="21"/>
                  </a:lnTo>
                  <a:lnTo>
                    <a:pt x="31" y="31"/>
                  </a:lnTo>
                  <a:lnTo>
                    <a:pt x="13" y="31"/>
                  </a:lnTo>
                  <a:lnTo>
                    <a:pt x="13" y="44"/>
                  </a:lnTo>
                  <a:lnTo>
                    <a:pt x="32" y="44"/>
                  </a:lnTo>
                  <a:lnTo>
                    <a:pt x="32" y="5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2823" name="Freeform 140"/>
            <p:cNvSpPr>
              <a:spLocks noChangeAspect="1" noEditPoints="1"/>
            </p:cNvSpPr>
            <p:nvPr/>
          </p:nvSpPr>
          <p:spPr bwMode="auto">
            <a:xfrm>
              <a:off x="4017" y="1751"/>
              <a:ext cx="39" cy="53"/>
            </a:xfrm>
            <a:custGeom>
              <a:avLst/>
              <a:gdLst>
                <a:gd name="T0" fmla="*/ 145 w 24"/>
                <a:gd name="T1" fmla="*/ 88 h 33"/>
                <a:gd name="T2" fmla="*/ 145 w 24"/>
                <a:gd name="T3" fmla="*/ 233 h 33"/>
                <a:gd name="T4" fmla="*/ 180 w 24"/>
                <a:gd name="T5" fmla="*/ 233 h 33"/>
                <a:gd name="T6" fmla="*/ 236 w 24"/>
                <a:gd name="T7" fmla="*/ 226 h 33"/>
                <a:gd name="T8" fmla="*/ 270 w 24"/>
                <a:gd name="T9" fmla="*/ 173 h 33"/>
                <a:gd name="T10" fmla="*/ 180 w 24"/>
                <a:gd name="T11" fmla="*/ 88 h 33"/>
                <a:gd name="T12" fmla="*/ 145 w 24"/>
                <a:gd name="T13" fmla="*/ 88 h 33"/>
                <a:gd name="T14" fmla="*/ 0 w 24"/>
                <a:gd name="T15" fmla="*/ 567 h 33"/>
                <a:gd name="T16" fmla="*/ 0 w 24"/>
                <a:gd name="T17" fmla="*/ 0 h 33"/>
                <a:gd name="T18" fmla="*/ 232 w 24"/>
                <a:gd name="T19" fmla="*/ 0 h 33"/>
                <a:gd name="T20" fmla="*/ 377 w 24"/>
                <a:gd name="T21" fmla="*/ 34 h 33"/>
                <a:gd name="T22" fmla="*/ 418 w 24"/>
                <a:gd name="T23" fmla="*/ 141 h 33"/>
                <a:gd name="T24" fmla="*/ 293 w 24"/>
                <a:gd name="T25" fmla="*/ 286 h 33"/>
                <a:gd name="T26" fmla="*/ 293 w 24"/>
                <a:gd name="T27" fmla="*/ 286 h 33"/>
                <a:gd name="T28" fmla="*/ 349 w 24"/>
                <a:gd name="T29" fmla="*/ 331 h 33"/>
                <a:gd name="T30" fmla="*/ 383 w 24"/>
                <a:gd name="T31" fmla="*/ 374 h 33"/>
                <a:gd name="T32" fmla="*/ 439 w 24"/>
                <a:gd name="T33" fmla="*/ 567 h 33"/>
                <a:gd name="T34" fmla="*/ 293 w 24"/>
                <a:gd name="T35" fmla="*/ 567 h 33"/>
                <a:gd name="T36" fmla="*/ 236 w 24"/>
                <a:gd name="T37" fmla="*/ 418 h 33"/>
                <a:gd name="T38" fmla="*/ 201 w 24"/>
                <a:gd name="T39" fmla="*/ 340 h 33"/>
                <a:gd name="T40" fmla="*/ 145 w 24"/>
                <a:gd name="T41" fmla="*/ 340 h 33"/>
                <a:gd name="T42" fmla="*/ 145 w 24"/>
                <a:gd name="T43" fmla="*/ 567 h 33"/>
                <a:gd name="T44" fmla="*/ 0 w 24"/>
                <a:gd name="T45" fmla="*/ 567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"/>
                <a:gd name="T70" fmla="*/ 0 h 33"/>
                <a:gd name="T71" fmla="*/ 24 w 24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" h="33">
                  <a:moveTo>
                    <a:pt x="8" y="5"/>
                  </a:moveTo>
                  <a:cubicBezTo>
                    <a:pt x="8" y="14"/>
                    <a:pt x="8" y="14"/>
                    <a:pt x="8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3" y="14"/>
                    <a:pt x="13" y="13"/>
                  </a:cubicBezTo>
                  <a:cubicBezTo>
                    <a:pt x="14" y="12"/>
                    <a:pt x="15" y="11"/>
                    <a:pt x="15" y="10"/>
                  </a:cubicBezTo>
                  <a:cubicBezTo>
                    <a:pt x="15" y="7"/>
                    <a:pt x="13" y="5"/>
                    <a:pt x="10" y="5"/>
                  </a:cubicBezTo>
                  <a:cubicBezTo>
                    <a:pt x="8" y="5"/>
                    <a:pt x="8" y="5"/>
                    <a:pt x="8" y="5"/>
                  </a:cubicBezTo>
                  <a:close/>
                  <a:moveTo>
                    <a:pt x="0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8" y="0"/>
                    <a:pt x="20" y="2"/>
                  </a:cubicBezTo>
                  <a:cubicBezTo>
                    <a:pt x="22" y="3"/>
                    <a:pt x="23" y="5"/>
                    <a:pt x="23" y="8"/>
                  </a:cubicBezTo>
                  <a:cubicBezTo>
                    <a:pt x="23" y="13"/>
                    <a:pt x="20" y="16"/>
                    <a:pt x="16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7" y="17"/>
                    <a:pt x="18" y="17"/>
                    <a:pt x="19" y="19"/>
                  </a:cubicBezTo>
                  <a:cubicBezTo>
                    <a:pt x="20" y="19"/>
                    <a:pt x="20" y="20"/>
                    <a:pt x="21" y="2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2"/>
                    <a:pt x="12" y="21"/>
                    <a:pt x="11" y="20"/>
                  </a:cubicBezTo>
                  <a:cubicBezTo>
                    <a:pt x="11" y="20"/>
                    <a:pt x="10" y="20"/>
                    <a:pt x="8" y="20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0" y="33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2824" name="Freeform 141"/>
            <p:cNvSpPr>
              <a:spLocks noChangeAspect="1"/>
            </p:cNvSpPr>
            <p:nvPr/>
          </p:nvSpPr>
          <p:spPr bwMode="auto">
            <a:xfrm>
              <a:off x="3884" y="1409"/>
              <a:ext cx="265" cy="98"/>
            </a:xfrm>
            <a:custGeom>
              <a:avLst/>
              <a:gdLst>
                <a:gd name="T0" fmla="*/ 573 w 162"/>
                <a:gd name="T1" fmla="*/ 1011 h 60"/>
                <a:gd name="T2" fmla="*/ 551 w 162"/>
                <a:gd name="T3" fmla="*/ 990 h 60"/>
                <a:gd name="T4" fmla="*/ 0 w 162"/>
                <a:gd name="T5" fmla="*/ 662 h 60"/>
                <a:gd name="T6" fmla="*/ 425 w 162"/>
                <a:gd name="T7" fmla="*/ 418 h 60"/>
                <a:gd name="T8" fmla="*/ 993 w 162"/>
                <a:gd name="T9" fmla="*/ 755 h 60"/>
                <a:gd name="T10" fmla="*/ 1418 w 162"/>
                <a:gd name="T11" fmla="*/ 720 h 60"/>
                <a:gd name="T12" fmla="*/ 2141 w 162"/>
                <a:gd name="T13" fmla="*/ 302 h 60"/>
                <a:gd name="T14" fmla="*/ 1348 w 162"/>
                <a:gd name="T15" fmla="*/ 302 h 60"/>
                <a:gd name="T16" fmla="*/ 1348 w 162"/>
                <a:gd name="T17" fmla="*/ 0 h 60"/>
                <a:gd name="T18" fmla="*/ 3098 w 162"/>
                <a:gd name="T19" fmla="*/ 0 h 60"/>
                <a:gd name="T20" fmla="*/ 3098 w 162"/>
                <a:gd name="T21" fmla="*/ 1011 h 60"/>
                <a:gd name="T22" fmla="*/ 2589 w 162"/>
                <a:gd name="T23" fmla="*/ 1011 h 60"/>
                <a:gd name="T24" fmla="*/ 2567 w 162"/>
                <a:gd name="T25" fmla="*/ 549 h 60"/>
                <a:gd name="T26" fmla="*/ 1860 w 162"/>
                <a:gd name="T27" fmla="*/ 969 h 60"/>
                <a:gd name="T28" fmla="*/ 1148 w 162"/>
                <a:gd name="T29" fmla="*/ 1137 h 60"/>
                <a:gd name="T30" fmla="*/ 573 w 162"/>
                <a:gd name="T31" fmla="*/ 1011 h 60"/>
                <a:gd name="T32" fmla="*/ 573 w 162"/>
                <a:gd name="T33" fmla="*/ 1011 h 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2"/>
                <a:gd name="T52" fmla="*/ 0 h 60"/>
                <a:gd name="T53" fmla="*/ 162 w 162"/>
                <a:gd name="T54" fmla="*/ 60 h 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2" h="60">
                  <a:moveTo>
                    <a:pt x="30" y="53"/>
                  </a:moveTo>
                  <a:cubicBezTo>
                    <a:pt x="30" y="53"/>
                    <a:pt x="29" y="52"/>
                    <a:pt x="29" y="52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58" y="43"/>
                    <a:pt x="66" y="42"/>
                    <a:pt x="74" y="38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53"/>
                    <a:pt x="162" y="53"/>
                    <a:pt x="162" y="53"/>
                  </a:cubicBezTo>
                  <a:cubicBezTo>
                    <a:pt x="135" y="53"/>
                    <a:pt x="135" y="53"/>
                    <a:pt x="135" y="53"/>
                  </a:cubicBezTo>
                  <a:cubicBezTo>
                    <a:pt x="134" y="29"/>
                    <a:pt x="134" y="29"/>
                    <a:pt x="134" y="2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83" y="59"/>
                    <a:pt x="69" y="60"/>
                    <a:pt x="60" y="60"/>
                  </a:cubicBezTo>
                  <a:cubicBezTo>
                    <a:pt x="44" y="60"/>
                    <a:pt x="33" y="54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2825" name="Freeform 142"/>
            <p:cNvSpPr>
              <a:spLocks noChangeAspect="1"/>
            </p:cNvSpPr>
            <p:nvPr/>
          </p:nvSpPr>
          <p:spPr bwMode="auto">
            <a:xfrm>
              <a:off x="3703" y="1406"/>
              <a:ext cx="171" cy="152"/>
            </a:xfrm>
            <a:custGeom>
              <a:avLst/>
              <a:gdLst>
                <a:gd name="T0" fmla="*/ 730 w 105"/>
                <a:gd name="T1" fmla="*/ 1528 h 93"/>
                <a:gd name="T2" fmla="*/ 1278 w 105"/>
                <a:gd name="T3" fmla="*/ 1200 h 93"/>
                <a:gd name="T4" fmla="*/ 1223 w 105"/>
                <a:gd name="T5" fmla="*/ 956 h 93"/>
                <a:gd name="T6" fmla="*/ 528 w 105"/>
                <a:gd name="T7" fmla="*/ 551 h 93"/>
                <a:gd name="T8" fmla="*/ 528 w 105"/>
                <a:gd name="T9" fmla="*/ 1012 h 93"/>
                <a:gd name="T10" fmla="*/ 0 w 105"/>
                <a:gd name="T11" fmla="*/ 1012 h 93"/>
                <a:gd name="T12" fmla="*/ 0 w 105"/>
                <a:gd name="T13" fmla="*/ 0 h 93"/>
                <a:gd name="T14" fmla="*/ 1717 w 105"/>
                <a:gd name="T15" fmla="*/ 0 h 93"/>
                <a:gd name="T16" fmla="*/ 1717 w 105"/>
                <a:gd name="T17" fmla="*/ 294 h 93"/>
                <a:gd name="T18" fmla="*/ 928 w 105"/>
                <a:gd name="T19" fmla="*/ 294 h 93"/>
                <a:gd name="T20" fmla="*/ 1637 w 105"/>
                <a:gd name="T21" fmla="*/ 700 h 93"/>
                <a:gd name="T22" fmla="*/ 1958 w 105"/>
                <a:gd name="T23" fmla="*/ 1106 h 93"/>
                <a:gd name="T24" fmla="*/ 1692 w 105"/>
                <a:gd name="T25" fmla="*/ 1450 h 93"/>
                <a:gd name="T26" fmla="*/ 1153 w 105"/>
                <a:gd name="T27" fmla="*/ 1768 h 93"/>
                <a:gd name="T28" fmla="*/ 730 w 105"/>
                <a:gd name="T29" fmla="*/ 1528 h 93"/>
                <a:gd name="T30" fmla="*/ 730 w 105"/>
                <a:gd name="T31" fmla="*/ 1528 h 9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3"/>
                <a:gd name="T50" fmla="*/ 105 w 105"/>
                <a:gd name="T51" fmla="*/ 93 h 9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3">
                  <a:moveTo>
                    <a:pt x="39" y="80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75" y="60"/>
                    <a:pt x="74" y="55"/>
                    <a:pt x="66" y="50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2" y="15"/>
                    <a:pt x="92" y="15"/>
                    <a:pt x="92" y="15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88" y="37"/>
                    <a:pt x="88" y="37"/>
                    <a:pt x="88" y="37"/>
                  </a:cubicBezTo>
                  <a:cubicBezTo>
                    <a:pt x="102" y="45"/>
                    <a:pt x="105" y="53"/>
                    <a:pt x="105" y="58"/>
                  </a:cubicBezTo>
                  <a:cubicBezTo>
                    <a:pt x="104" y="68"/>
                    <a:pt x="94" y="75"/>
                    <a:pt x="91" y="76"/>
                  </a:cubicBezTo>
                  <a:cubicBezTo>
                    <a:pt x="62" y="93"/>
                    <a:pt x="62" y="93"/>
                    <a:pt x="62" y="93"/>
                  </a:cubicBezTo>
                  <a:cubicBezTo>
                    <a:pt x="39" y="80"/>
                    <a:pt x="39" y="80"/>
                    <a:pt x="39" y="80"/>
                  </a:cubicBezTo>
                  <a:cubicBezTo>
                    <a:pt x="39" y="80"/>
                    <a:pt x="39" y="80"/>
                    <a:pt x="39" y="80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2826" name="Freeform 143"/>
            <p:cNvSpPr>
              <a:spLocks noChangeAspect="1"/>
            </p:cNvSpPr>
            <p:nvPr/>
          </p:nvSpPr>
          <p:spPr bwMode="auto">
            <a:xfrm>
              <a:off x="3698" y="1564"/>
              <a:ext cx="265" cy="98"/>
            </a:xfrm>
            <a:custGeom>
              <a:avLst/>
              <a:gdLst>
                <a:gd name="T0" fmla="*/ 2526 w 162"/>
                <a:gd name="T1" fmla="*/ 149 h 60"/>
                <a:gd name="T2" fmla="*/ 3098 w 162"/>
                <a:gd name="T3" fmla="*/ 475 h 60"/>
                <a:gd name="T4" fmla="*/ 2657 w 162"/>
                <a:gd name="T5" fmla="*/ 720 h 60"/>
                <a:gd name="T6" fmla="*/ 2084 w 162"/>
                <a:gd name="T7" fmla="*/ 397 h 60"/>
                <a:gd name="T8" fmla="*/ 1688 w 162"/>
                <a:gd name="T9" fmla="*/ 441 h 60"/>
                <a:gd name="T10" fmla="*/ 959 w 162"/>
                <a:gd name="T11" fmla="*/ 862 h 60"/>
                <a:gd name="T12" fmla="*/ 1755 w 162"/>
                <a:gd name="T13" fmla="*/ 862 h 60"/>
                <a:gd name="T14" fmla="*/ 1755 w 162"/>
                <a:gd name="T15" fmla="*/ 1137 h 60"/>
                <a:gd name="T16" fmla="*/ 0 w 162"/>
                <a:gd name="T17" fmla="*/ 1137 h 60"/>
                <a:gd name="T18" fmla="*/ 0 w 162"/>
                <a:gd name="T19" fmla="*/ 126 h 60"/>
                <a:gd name="T20" fmla="*/ 517 w 162"/>
                <a:gd name="T21" fmla="*/ 126 h 60"/>
                <a:gd name="T22" fmla="*/ 517 w 162"/>
                <a:gd name="T23" fmla="*/ 593 h 60"/>
                <a:gd name="T24" fmla="*/ 1238 w 162"/>
                <a:gd name="T25" fmla="*/ 185 h 60"/>
                <a:gd name="T26" fmla="*/ 1935 w 162"/>
                <a:gd name="T27" fmla="*/ 0 h 60"/>
                <a:gd name="T28" fmla="*/ 2526 w 162"/>
                <a:gd name="T29" fmla="*/ 149 h 60"/>
                <a:gd name="T30" fmla="*/ 2526 w 162"/>
                <a:gd name="T31" fmla="*/ 149 h 6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2"/>
                <a:gd name="T49" fmla="*/ 0 h 60"/>
                <a:gd name="T50" fmla="*/ 162 w 162"/>
                <a:gd name="T51" fmla="*/ 60 h 6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2" h="60">
                  <a:moveTo>
                    <a:pt x="132" y="8"/>
                  </a:moveTo>
                  <a:cubicBezTo>
                    <a:pt x="162" y="25"/>
                    <a:pt x="162" y="25"/>
                    <a:pt x="162" y="25"/>
                  </a:cubicBezTo>
                  <a:cubicBezTo>
                    <a:pt x="139" y="38"/>
                    <a:pt x="139" y="38"/>
                    <a:pt x="139" y="38"/>
                  </a:cubicBezTo>
                  <a:cubicBezTo>
                    <a:pt x="109" y="21"/>
                    <a:pt x="109" y="21"/>
                    <a:pt x="109" y="21"/>
                  </a:cubicBezTo>
                  <a:cubicBezTo>
                    <a:pt x="103" y="17"/>
                    <a:pt x="96" y="18"/>
                    <a:pt x="88" y="23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60"/>
                    <a:pt x="92" y="60"/>
                    <a:pt x="92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9" y="2"/>
                    <a:pt x="92" y="0"/>
                    <a:pt x="101" y="0"/>
                  </a:cubicBezTo>
                  <a:cubicBezTo>
                    <a:pt x="118" y="0"/>
                    <a:pt x="129" y="6"/>
                    <a:pt x="132" y="8"/>
                  </a:cubicBezTo>
                  <a:cubicBezTo>
                    <a:pt x="132" y="8"/>
                    <a:pt x="132" y="8"/>
                    <a:pt x="132" y="8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2827" name="Freeform 144"/>
            <p:cNvSpPr>
              <a:spLocks noChangeAspect="1"/>
            </p:cNvSpPr>
            <p:nvPr/>
          </p:nvSpPr>
          <p:spPr bwMode="auto">
            <a:xfrm>
              <a:off x="3972" y="1514"/>
              <a:ext cx="170" cy="153"/>
            </a:xfrm>
            <a:custGeom>
              <a:avLst/>
              <a:gdLst>
                <a:gd name="T0" fmla="*/ 1983 w 104"/>
                <a:gd name="T1" fmla="*/ 747 h 94"/>
                <a:gd name="T2" fmla="*/ 1983 w 104"/>
                <a:gd name="T3" fmla="*/ 1746 h 94"/>
                <a:gd name="T4" fmla="*/ 245 w 104"/>
                <a:gd name="T5" fmla="*/ 1746 h 94"/>
                <a:gd name="T6" fmla="*/ 235 w 104"/>
                <a:gd name="T7" fmla="*/ 1455 h 94"/>
                <a:gd name="T8" fmla="*/ 1027 w 104"/>
                <a:gd name="T9" fmla="*/ 1455 h 94"/>
                <a:gd name="T10" fmla="*/ 304 w 104"/>
                <a:gd name="T11" fmla="*/ 1038 h 94"/>
                <a:gd name="T12" fmla="*/ 0 w 104"/>
                <a:gd name="T13" fmla="*/ 651 h 94"/>
                <a:gd name="T14" fmla="*/ 245 w 104"/>
                <a:gd name="T15" fmla="*/ 324 h 94"/>
                <a:gd name="T16" fmla="*/ 812 w 104"/>
                <a:gd name="T17" fmla="*/ 0 h 94"/>
                <a:gd name="T18" fmla="*/ 1237 w 104"/>
                <a:gd name="T19" fmla="*/ 238 h 94"/>
                <a:gd name="T20" fmla="*/ 687 w 104"/>
                <a:gd name="T21" fmla="*/ 562 h 94"/>
                <a:gd name="T22" fmla="*/ 750 w 104"/>
                <a:gd name="T23" fmla="*/ 802 h 94"/>
                <a:gd name="T24" fmla="*/ 1473 w 104"/>
                <a:gd name="T25" fmla="*/ 1216 h 94"/>
                <a:gd name="T26" fmla="*/ 1473 w 104"/>
                <a:gd name="T27" fmla="*/ 747 h 94"/>
                <a:gd name="T28" fmla="*/ 1983 w 104"/>
                <a:gd name="T29" fmla="*/ 747 h 94"/>
                <a:gd name="T30" fmla="*/ 1983 w 104"/>
                <a:gd name="T31" fmla="*/ 747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"/>
                <a:gd name="T49" fmla="*/ 0 h 94"/>
                <a:gd name="T50" fmla="*/ 104 w 104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" h="94">
                  <a:moveTo>
                    <a:pt x="104" y="40"/>
                  </a:moveTo>
                  <a:cubicBezTo>
                    <a:pt x="104" y="94"/>
                    <a:pt x="104" y="94"/>
                    <a:pt x="104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2" y="78"/>
                    <a:pt x="12" y="78"/>
                    <a:pt x="12" y="78"/>
                  </a:cubicBezTo>
                  <a:cubicBezTo>
                    <a:pt x="54" y="78"/>
                    <a:pt x="54" y="78"/>
                    <a:pt x="54" y="78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3" y="48"/>
                    <a:pt x="0" y="40"/>
                    <a:pt x="0" y="35"/>
                  </a:cubicBezTo>
                  <a:cubicBezTo>
                    <a:pt x="0" y="25"/>
                    <a:pt x="11" y="18"/>
                    <a:pt x="13" y="1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0" y="34"/>
                    <a:pt x="31" y="38"/>
                    <a:pt x="39" y="43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104" y="40"/>
                    <a:pt x="104" y="40"/>
                    <a:pt x="104" y="40"/>
                  </a:cubicBezTo>
                  <a:cubicBezTo>
                    <a:pt x="104" y="40"/>
                    <a:pt x="104" y="40"/>
                    <a:pt x="104" y="40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2828" name="Freeform 145"/>
            <p:cNvSpPr>
              <a:spLocks noChangeAspect="1"/>
            </p:cNvSpPr>
            <p:nvPr/>
          </p:nvSpPr>
          <p:spPr bwMode="auto">
            <a:xfrm>
              <a:off x="3878" y="1402"/>
              <a:ext cx="264" cy="100"/>
            </a:xfrm>
            <a:custGeom>
              <a:avLst/>
              <a:gdLst>
                <a:gd name="T0" fmla="*/ 562 w 162"/>
                <a:gd name="T1" fmla="*/ 1033 h 61"/>
                <a:gd name="T2" fmla="*/ 562 w 162"/>
                <a:gd name="T3" fmla="*/ 1033 h 61"/>
                <a:gd name="T4" fmla="*/ 0 w 162"/>
                <a:gd name="T5" fmla="*/ 702 h 61"/>
                <a:gd name="T6" fmla="*/ 425 w 162"/>
                <a:gd name="T7" fmla="*/ 449 h 61"/>
                <a:gd name="T8" fmla="*/ 988 w 162"/>
                <a:gd name="T9" fmla="*/ 779 h 61"/>
                <a:gd name="T10" fmla="*/ 1388 w 162"/>
                <a:gd name="T11" fmla="*/ 736 h 61"/>
                <a:gd name="T12" fmla="*/ 2104 w 162"/>
                <a:gd name="T13" fmla="*/ 310 h 61"/>
                <a:gd name="T14" fmla="*/ 1312 w 162"/>
                <a:gd name="T15" fmla="*/ 310 h 61"/>
                <a:gd name="T16" fmla="*/ 1312 w 162"/>
                <a:gd name="T17" fmla="*/ 0 h 61"/>
                <a:gd name="T18" fmla="*/ 3033 w 162"/>
                <a:gd name="T19" fmla="*/ 0 h 61"/>
                <a:gd name="T20" fmla="*/ 3033 w 162"/>
                <a:gd name="T21" fmla="*/ 1054 h 61"/>
                <a:gd name="T22" fmla="*/ 2531 w 162"/>
                <a:gd name="T23" fmla="*/ 1054 h 61"/>
                <a:gd name="T24" fmla="*/ 2531 w 162"/>
                <a:gd name="T25" fmla="*/ 572 h 61"/>
                <a:gd name="T26" fmla="*/ 1814 w 162"/>
                <a:gd name="T27" fmla="*/ 995 h 61"/>
                <a:gd name="T28" fmla="*/ 1134 w 162"/>
                <a:gd name="T29" fmla="*/ 1185 h 61"/>
                <a:gd name="T30" fmla="*/ 562 w 162"/>
                <a:gd name="T31" fmla="*/ 1033 h 61"/>
                <a:gd name="T32" fmla="*/ 562 w 162"/>
                <a:gd name="T33" fmla="*/ 1033 h 6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2"/>
                <a:gd name="T52" fmla="*/ 0 h 61"/>
                <a:gd name="T53" fmla="*/ 162 w 162"/>
                <a:gd name="T54" fmla="*/ 61 h 6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2" h="61">
                  <a:moveTo>
                    <a:pt x="30" y="53"/>
                  </a:moveTo>
                  <a:cubicBezTo>
                    <a:pt x="30" y="53"/>
                    <a:pt x="30" y="53"/>
                    <a:pt x="30" y="53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53" y="40"/>
                    <a:pt x="53" y="40"/>
                    <a:pt x="53" y="40"/>
                  </a:cubicBezTo>
                  <a:cubicBezTo>
                    <a:pt x="59" y="43"/>
                    <a:pt x="66" y="43"/>
                    <a:pt x="74" y="38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54"/>
                    <a:pt x="162" y="54"/>
                    <a:pt x="162" y="54"/>
                  </a:cubicBezTo>
                  <a:cubicBezTo>
                    <a:pt x="135" y="54"/>
                    <a:pt x="135" y="54"/>
                    <a:pt x="135" y="54"/>
                  </a:cubicBezTo>
                  <a:cubicBezTo>
                    <a:pt x="135" y="29"/>
                    <a:pt x="135" y="29"/>
                    <a:pt x="135" y="2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83" y="59"/>
                    <a:pt x="70" y="61"/>
                    <a:pt x="61" y="61"/>
                  </a:cubicBezTo>
                  <a:cubicBezTo>
                    <a:pt x="44" y="60"/>
                    <a:pt x="33" y="55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2829" name="Freeform 146"/>
            <p:cNvSpPr>
              <a:spLocks noChangeAspect="1"/>
            </p:cNvSpPr>
            <p:nvPr/>
          </p:nvSpPr>
          <p:spPr bwMode="auto">
            <a:xfrm>
              <a:off x="3696" y="1399"/>
              <a:ext cx="172" cy="154"/>
            </a:xfrm>
            <a:custGeom>
              <a:avLst/>
              <a:gdLst>
                <a:gd name="T0" fmla="*/ 778 w 105"/>
                <a:gd name="T1" fmla="*/ 1569 h 94"/>
                <a:gd name="T2" fmla="*/ 1330 w 105"/>
                <a:gd name="T3" fmla="*/ 1219 h 94"/>
                <a:gd name="T4" fmla="*/ 1274 w 105"/>
                <a:gd name="T5" fmla="*/ 993 h 94"/>
                <a:gd name="T6" fmla="*/ 539 w 105"/>
                <a:gd name="T7" fmla="*/ 567 h 94"/>
                <a:gd name="T8" fmla="*/ 539 w 105"/>
                <a:gd name="T9" fmla="*/ 1027 h 94"/>
                <a:gd name="T10" fmla="*/ 21 w 105"/>
                <a:gd name="T11" fmla="*/ 1027 h 94"/>
                <a:gd name="T12" fmla="*/ 0 w 105"/>
                <a:gd name="T13" fmla="*/ 0 h 94"/>
                <a:gd name="T14" fmla="*/ 1779 w 105"/>
                <a:gd name="T15" fmla="*/ 0 h 94"/>
                <a:gd name="T16" fmla="*/ 1792 w 105"/>
                <a:gd name="T17" fmla="*/ 308 h 94"/>
                <a:gd name="T18" fmla="*/ 993 w 105"/>
                <a:gd name="T19" fmla="*/ 308 h 94"/>
                <a:gd name="T20" fmla="*/ 1723 w 105"/>
                <a:gd name="T21" fmla="*/ 736 h 94"/>
                <a:gd name="T22" fmla="*/ 2031 w 105"/>
                <a:gd name="T23" fmla="*/ 1144 h 94"/>
                <a:gd name="T24" fmla="*/ 1779 w 105"/>
                <a:gd name="T25" fmla="*/ 1481 h 94"/>
                <a:gd name="T26" fmla="*/ 1206 w 105"/>
                <a:gd name="T27" fmla="*/ 1817 h 94"/>
                <a:gd name="T28" fmla="*/ 778 w 105"/>
                <a:gd name="T29" fmla="*/ 1569 h 94"/>
                <a:gd name="T30" fmla="*/ 778 w 105"/>
                <a:gd name="T31" fmla="*/ 1569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4"/>
                <a:gd name="T50" fmla="*/ 105 w 105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4">
                  <a:moveTo>
                    <a:pt x="40" y="81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75" y="60"/>
                    <a:pt x="74" y="56"/>
                    <a:pt x="66" y="51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3" y="16"/>
                    <a:pt x="93" y="16"/>
                    <a:pt x="93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89" y="38"/>
                    <a:pt x="89" y="38"/>
                    <a:pt x="89" y="38"/>
                  </a:cubicBezTo>
                  <a:cubicBezTo>
                    <a:pt x="102" y="46"/>
                    <a:pt x="105" y="54"/>
                    <a:pt x="105" y="59"/>
                  </a:cubicBezTo>
                  <a:cubicBezTo>
                    <a:pt x="105" y="69"/>
                    <a:pt x="94" y="75"/>
                    <a:pt x="92" y="77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40" y="81"/>
                    <a:pt x="40" y="81"/>
                    <a:pt x="40" y="81"/>
                  </a:cubicBezTo>
                  <a:cubicBezTo>
                    <a:pt x="40" y="81"/>
                    <a:pt x="40" y="81"/>
                    <a:pt x="40" y="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2830" name="Freeform 147"/>
            <p:cNvSpPr>
              <a:spLocks noChangeAspect="1"/>
            </p:cNvSpPr>
            <p:nvPr/>
          </p:nvSpPr>
          <p:spPr bwMode="auto">
            <a:xfrm>
              <a:off x="3692" y="1558"/>
              <a:ext cx="264" cy="99"/>
            </a:xfrm>
            <a:custGeom>
              <a:avLst/>
              <a:gdLst>
                <a:gd name="T0" fmla="*/ 2467 w 162"/>
                <a:gd name="T1" fmla="*/ 144 h 61"/>
                <a:gd name="T2" fmla="*/ 3033 w 162"/>
                <a:gd name="T3" fmla="*/ 466 h 61"/>
                <a:gd name="T4" fmla="*/ 2624 w 162"/>
                <a:gd name="T5" fmla="*/ 701 h 61"/>
                <a:gd name="T6" fmla="*/ 2061 w 162"/>
                <a:gd name="T7" fmla="*/ 380 h 61"/>
                <a:gd name="T8" fmla="*/ 1644 w 162"/>
                <a:gd name="T9" fmla="*/ 414 h 61"/>
                <a:gd name="T10" fmla="*/ 929 w 162"/>
                <a:gd name="T11" fmla="*/ 821 h 61"/>
                <a:gd name="T12" fmla="*/ 1724 w 162"/>
                <a:gd name="T13" fmla="*/ 821 h 61"/>
                <a:gd name="T14" fmla="*/ 1724 w 162"/>
                <a:gd name="T15" fmla="*/ 1117 h 61"/>
                <a:gd name="T16" fmla="*/ 0 w 162"/>
                <a:gd name="T17" fmla="*/ 1117 h 61"/>
                <a:gd name="T18" fmla="*/ 0 w 162"/>
                <a:gd name="T19" fmla="*/ 123 h 61"/>
                <a:gd name="T20" fmla="*/ 507 w 162"/>
                <a:gd name="T21" fmla="*/ 123 h 61"/>
                <a:gd name="T22" fmla="*/ 528 w 162"/>
                <a:gd name="T23" fmla="*/ 583 h 61"/>
                <a:gd name="T24" fmla="*/ 1222 w 162"/>
                <a:gd name="T25" fmla="*/ 179 h 61"/>
                <a:gd name="T26" fmla="*/ 1897 w 162"/>
                <a:gd name="T27" fmla="*/ 0 h 61"/>
                <a:gd name="T28" fmla="*/ 2467 w 162"/>
                <a:gd name="T29" fmla="*/ 144 h 61"/>
                <a:gd name="T30" fmla="*/ 2467 w 162"/>
                <a:gd name="T31" fmla="*/ 144 h 6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2"/>
                <a:gd name="T49" fmla="*/ 0 h 61"/>
                <a:gd name="T50" fmla="*/ 162 w 162"/>
                <a:gd name="T51" fmla="*/ 61 h 6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2" h="61">
                  <a:moveTo>
                    <a:pt x="132" y="8"/>
                  </a:moveTo>
                  <a:cubicBezTo>
                    <a:pt x="162" y="25"/>
                    <a:pt x="162" y="25"/>
                    <a:pt x="162" y="25"/>
                  </a:cubicBezTo>
                  <a:cubicBezTo>
                    <a:pt x="140" y="38"/>
                    <a:pt x="140" y="38"/>
                    <a:pt x="140" y="38"/>
                  </a:cubicBezTo>
                  <a:cubicBezTo>
                    <a:pt x="110" y="21"/>
                    <a:pt x="110" y="21"/>
                    <a:pt x="110" y="21"/>
                  </a:cubicBezTo>
                  <a:cubicBezTo>
                    <a:pt x="104" y="18"/>
                    <a:pt x="96" y="18"/>
                    <a:pt x="88" y="23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61"/>
                    <a:pt x="92" y="61"/>
                    <a:pt x="92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9" y="2"/>
                    <a:pt x="93" y="0"/>
                    <a:pt x="101" y="0"/>
                  </a:cubicBezTo>
                  <a:cubicBezTo>
                    <a:pt x="118" y="1"/>
                    <a:pt x="130" y="7"/>
                    <a:pt x="132" y="8"/>
                  </a:cubicBezTo>
                  <a:cubicBezTo>
                    <a:pt x="132" y="8"/>
                    <a:pt x="132" y="8"/>
                    <a:pt x="132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2831" name="Freeform 148"/>
            <p:cNvSpPr>
              <a:spLocks noChangeAspect="1"/>
            </p:cNvSpPr>
            <p:nvPr/>
          </p:nvSpPr>
          <p:spPr bwMode="auto">
            <a:xfrm>
              <a:off x="3966" y="1507"/>
              <a:ext cx="171" cy="154"/>
            </a:xfrm>
            <a:custGeom>
              <a:avLst/>
              <a:gdLst>
                <a:gd name="T0" fmla="*/ 1958 w 105"/>
                <a:gd name="T1" fmla="*/ 791 h 94"/>
                <a:gd name="T2" fmla="*/ 1958 w 105"/>
                <a:gd name="T3" fmla="*/ 1817 h 94"/>
                <a:gd name="T4" fmla="*/ 239 w 105"/>
                <a:gd name="T5" fmla="*/ 1817 h 94"/>
                <a:gd name="T6" fmla="*/ 239 w 105"/>
                <a:gd name="T7" fmla="*/ 1514 h 94"/>
                <a:gd name="T8" fmla="*/ 1033 w 105"/>
                <a:gd name="T9" fmla="*/ 1514 h 94"/>
                <a:gd name="T10" fmla="*/ 324 w 105"/>
                <a:gd name="T11" fmla="*/ 1088 h 94"/>
                <a:gd name="T12" fmla="*/ 0 w 105"/>
                <a:gd name="T13" fmla="*/ 668 h 94"/>
                <a:gd name="T14" fmla="*/ 261 w 105"/>
                <a:gd name="T15" fmla="*/ 331 h 94"/>
                <a:gd name="T16" fmla="*/ 803 w 105"/>
                <a:gd name="T17" fmla="*/ 0 h 94"/>
                <a:gd name="T18" fmla="*/ 1223 w 105"/>
                <a:gd name="T19" fmla="*/ 247 h 94"/>
                <a:gd name="T20" fmla="*/ 674 w 105"/>
                <a:gd name="T21" fmla="*/ 606 h 94"/>
                <a:gd name="T22" fmla="*/ 730 w 105"/>
                <a:gd name="T23" fmla="*/ 827 h 94"/>
                <a:gd name="T24" fmla="*/ 1435 w 105"/>
                <a:gd name="T25" fmla="*/ 1253 h 94"/>
                <a:gd name="T26" fmla="*/ 1435 w 105"/>
                <a:gd name="T27" fmla="*/ 791 h 94"/>
                <a:gd name="T28" fmla="*/ 1958 w 105"/>
                <a:gd name="T29" fmla="*/ 791 h 94"/>
                <a:gd name="T30" fmla="*/ 1958 w 105"/>
                <a:gd name="T31" fmla="*/ 791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4"/>
                <a:gd name="T50" fmla="*/ 105 w 105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4">
                  <a:moveTo>
                    <a:pt x="105" y="41"/>
                  </a:moveTo>
                  <a:cubicBezTo>
                    <a:pt x="105" y="94"/>
                    <a:pt x="105" y="94"/>
                    <a:pt x="105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55" y="78"/>
                    <a:pt x="55" y="78"/>
                    <a:pt x="55" y="78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3" y="48"/>
                    <a:pt x="0" y="40"/>
                    <a:pt x="0" y="35"/>
                  </a:cubicBezTo>
                  <a:cubicBezTo>
                    <a:pt x="1" y="25"/>
                    <a:pt x="11" y="19"/>
                    <a:pt x="14" y="1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6" y="13"/>
                    <a:pt x="66" y="13"/>
                    <a:pt x="66" y="13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0" y="34"/>
                    <a:pt x="31" y="38"/>
                    <a:pt x="39" y="43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41"/>
                    <a:pt x="77" y="41"/>
                    <a:pt x="77" y="41"/>
                  </a:cubicBezTo>
                  <a:cubicBezTo>
                    <a:pt x="105" y="41"/>
                    <a:pt x="105" y="41"/>
                    <a:pt x="105" y="41"/>
                  </a:cubicBezTo>
                  <a:cubicBezTo>
                    <a:pt x="105" y="41"/>
                    <a:pt x="105" y="41"/>
                    <a:pt x="105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  <p:grpSp>
        <p:nvGrpSpPr>
          <p:cNvPr id="32790" name="Group 149"/>
          <p:cNvGrpSpPr>
            <a:grpSpLocks noChangeAspect="1"/>
          </p:cNvGrpSpPr>
          <p:nvPr/>
        </p:nvGrpSpPr>
        <p:grpSpPr bwMode="auto">
          <a:xfrm>
            <a:off x="5653088" y="3567113"/>
            <a:ext cx="792162" cy="552450"/>
            <a:chOff x="3541" y="1317"/>
            <a:chExt cx="747" cy="546"/>
          </a:xfrm>
        </p:grpSpPr>
        <p:sp>
          <p:nvSpPr>
            <p:cNvPr id="32798" name="AutoShape 150"/>
            <p:cNvSpPr>
              <a:spLocks noChangeAspect="1" noChangeArrowheads="1" noTextEdit="1"/>
            </p:cNvSpPr>
            <p:nvPr/>
          </p:nvSpPr>
          <p:spPr bwMode="auto">
            <a:xfrm>
              <a:off x="3574" y="1337"/>
              <a:ext cx="681" cy="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799" name="Freeform 151"/>
            <p:cNvSpPr>
              <a:spLocks noChangeAspect="1"/>
            </p:cNvSpPr>
            <p:nvPr/>
          </p:nvSpPr>
          <p:spPr bwMode="auto">
            <a:xfrm>
              <a:off x="3574" y="1525"/>
              <a:ext cx="679" cy="338"/>
            </a:xfrm>
            <a:custGeom>
              <a:avLst/>
              <a:gdLst>
                <a:gd name="T0" fmla="*/ 6726 w 416"/>
                <a:gd name="T1" fmla="*/ 1594 h 207"/>
                <a:gd name="T2" fmla="*/ 1170 w 416"/>
                <a:gd name="T3" fmla="*/ 1594 h 207"/>
                <a:gd name="T4" fmla="*/ 21 w 416"/>
                <a:gd name="T5" fmla="*/ 21 h 207"/>
                <a:gd name="T6" fmla="*/ 0 w 416"/>
                <a:gd name="T7" fmla="*/ 21 h 207"/>
                <a:gd name="T8" fmla="*/ 0 w 416"/>
                <a:gd name="T9" fmla="*/ 1520 h 207"/>
                <a:gd name="T10" fmla="*/ 21 w 416"/>
                <a:gd name="T11" fmla="*/ 1520 h 207"/>
                <a:gd name="T12" fmla="*/ 1170 w 416"/>
                <a:gd name="T13" fmla="*/ 3029 h 207"/>
                <a:gd name="T14" fmla="*/ 6726 w 416"/>
                <a:gd name="T15" fmla="*/ 3029 h 207"/>
                <a:gd name="T16" fmla="*/ 7862 w 416"/>
                <a:gd name="T17" fmla="*/ 1520 h 207"/>
                <a:gd name="T18" fmla="*/ 7862 w 416"/>
                <a:gd name="T19" fmla="*/ 1520 h 207"/>
                <a:gd name="T20" fmla="*/ 7862 w 416"/>
                <a:gd name="T21" fmla="*/ 0 h 207"/>
                <a:gd name="T22" fmla="*/ 6726 w 416"/>
                <a:gd name="T23" fmla="*/ 1594 h 20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16"/>
                <a:gd name="T37" fmla="*/ 0 h 207"/>
                <a:gd name="T38" fmla="*/ 416 w 416"/>
                <a:gd name="T39" fmla="*/ 207 h 20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16" h="207">
                  <a:moveTo>
                    <a:pt x="356" y="84"/>
                  </a:moveTo>
                  <a:cubicBezTo>
                    <a:pt x="275" y="131"/>
                    <a:pt x="143" y="131"/>
                    <a:pt x="62" y="84"/>
                  </a:cubicBezTo>
                  <a:cubicBezTo>
                    <a:pt x="18" y="59"/>
                    <a:pt x="1" y="33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3" y="109"/>
                    <a:pt x="23" y="138"/>
                    <a:pt x="62" y="160"/>
                  </a:cubicBezTo>
                  <a:cubicBezTo>
                    <a:pt x="143" y="207"/>
                    <a:pt x="275" y="207"/>
                    <a:pt x="356" y="160"/>
                  </a:cubicBezTo>
                  <a:cubicBezTo>
                    <a:pt x="394" y="138"/>
                    <a:pt x="414" y="109"/>
                    <a:pt x="416" y="80"/>
                  </a:cubicBezTo>
                  <a:cubicBezTo>
                    <a:pt x="416" y="80"/>
                    <a:pt x="416" y="80"/>
                    <a:pt x="416" y="80"/>
                  </a:cubicBezTo>
                  <a:cubicBezTo>
                    <a:pt x="416" y="0"/>
                    <a:pt x="416" y="0"/>
                    <a:pt x="416" y="0"/>
                  </a:cubicBezTo>
                  <a:cubicBezTo>
                    <a:pt x="416" y="31"/>
                    <a:pt x="396" y="61"/>
                    <a:pt x="356" y="84"/>
                  </a:cubicBezTo>
                  <a:close/>
                </a:path>
              </a:pathLst>
            </a:custGeom>
            <a:solidFill>
              <a:srgbClr val="113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2800" name="Freeform 152"/>
            <p:cNvSpPr>
              <a:spLocks noChangeAspect="1"/>
            </p:cNvSpPr>
            <p:nvPr/>
          </p:nvSpPr>
          <p:spPr bwMode="auto">
            <a:xfrm>
              <a:off x="3541" y="1317"/>
              <a:ext cx="747" cy="432"/>
            </a:xfrm>
            <a:custGeom>
              <a:avLst/>
              <a:gdLst>
                <a:gd name="T0" fmla="*/ 7153 w 457"/>
                <a:gd name="T1" fmla="*/ 902 h 264"/>
                <a:gd name="T2" fmla="*/ 7176 w 457"/>
                <a:gd name="T3" fmla="*/ 4166 h 264"/>
                <a:gd name="T4" fmla="*/ 1563 w 457"/>
                <a:gd name="T5" fmla="*/ 4166 h 264"/>
                <a:gd name="T6" fmla="*/ 1541 w 457"/>
                <a:gd name="T7" fmla="*/ 902 h 264"/>
                <a:gd name="T8" fmla="*/ 7153 w 457"/>
                <a:gd name="T9" fmla="*/ 902 h 2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7"/>
                <a:gd name="T16" fmla="*/ 0 h 264"/>
                <a:gd name="T17" fmla="*/ 457 w 457"/>
                <a:gd name="T18" fmla="*/ 264 h 2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7" h="264">
                  <a:moveTo>
                    <a:pt x="375" y="47"/>
                  </a:moveTo>
                  <a:cubicBezTo>
                    <a:pt x="456" y="94"/>
                    <a:pt x="457" y="170"/>
                    <a:pt x="376" y="217"/>
                  </a:cubicBezTo>
                  <a:cubicBezTo>
                    <a:pt x="295" y="264"/>
                    <a:pt x="163" y="264"/>
                    <a:pt x="82" y="217"/>
                  </a:cubicBezTo>
                  <a:cubicBezTo>
                    <a:pt x="0" y="170"/>
                    <a:pt x="0" y="94"/>
                    <a:pt x="81" y="47"/>
                  </a:cubicBezTo>
                  <a:cubicBezTo>
                    <a:pt x="162" y="0"/>
                    <a:pt x="293" y="0"/>
                    <a:pt x="375" y="47"/>
                  </a:cubicBezTo>
                </a:path>
              </a:pathLst>
            </a:custGeom>
            <a:solidFill>
              <a:srgbClr val="4A6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2801" name="Freeform 153"/>
            <p:cNvSpPr>
              <a:spLocks noChangeAspect="1" noEditPoints="1"/>
            </p:cNvSpPr>
            <p:nvPr/>
          </p:nvSpPr>
          <p:spPr bwMode="auto">
            <a:xfrm>
              <a:off x="3788" y="1751"/>
              <a:ext cx="39" cy="53"/>
            </a:xfrm>
            <a:custGeom>
              <a:avLst/>
              <a:gdLst>
                <a:gd name="T0" fmla="*/ 124 w 24"/>
                <a:gd name="T1" fmla="*/ 88 h 33"/>
                <a:gd name="T2" fmla="*/ 124 w 24"/>
                <a:gd name="T3" fmla="*/ 233 h 33"/>
                <a:gd name="T4" fmla="*/ 180 w 24"/>
                <a:gd name="T5" fmla="*/ 233 h 33"/>
                <a:gd name="T6" fmla="*/ 236 w 24"/>
                <a:gd name="T7" fmla="*/ 226 h 33"/>
                <a:gd name="T8" fmla="*/ 257 w 24"/>
                <a:gd name="T9" fmla="*/ 173 h 33"/>
                <a:gd name="T10" fmla="*/ 180 w 24"/>
                <a:gd name="T11" fmla="*/ 88 h 33"/>
                <a:gd name="T12" fmla="*/ 124 w 24"/>
                <a:gd name="T13" fmla="*/ 88 h 33"/>
                <a:gd name="T14" fmla="*/ 0 w 24"/>
                <a:gd name="T15" fmla="*/ 567 h 33"/>
                <a:gd name="T16" fmla="*/ 0 w 24"/>
                <a:gd name="T17" fmla="*/ 0 h 33"/>
                <a:gd name="T18" fmla="*/ 232 w 24"/>
                <a:gd name="T19" fmla="*/ 0 h 33"/>
                <a:gd name="T20" fmla="*/ 349 w 24"/>
                <a:gd name="T21" fmla="*/ 34 h 33"/>
                <a:gd name="T22" fmla="*/ 413 w 24"/>
                <a:gd name="T23" fmla="*/ 141 h 33"/>
                <a:gd name="T24" fmla="*/ 270 w 24"/>
                <a:gd name="T25" fmla="*/ 286 h 33"/>
                <a:gd name="T26" fmla="*/ 270 w 24"/>
                <a:gd name="T27" fmla="*/ 286 h 33"/>
                <a:gd name="T28" fmla="*/ 349 w 24"/>
                <a:gd name="T29" fmla="*/ 331 h 33"/>
                <a:gd name="T30" fmla="*/ 377 w 24"/>
                <a:gd name="T31" fmla="*/ 374 h 33"/>
                <a:gd name="T32" fmla="*/ 439 w 24"/>
                <a:gd name="T33" fmla="*/ 567 h 33"/>
                <a:gd name="T34" fmla="*/ 270 w 24"/>
                <a:gd name="T35" fmla="*/ 567 h 33"/>
                <a:gd name="T36" fmla="*/ 236 w 24"/>
                <a:gd name="T37" fmla="*/ 418 h 33"/>
                <a:gd name="T38" fmla="*/ 201 w 24"/>
                <a:gd name="T39" fmla="*/ 340 h 33"/>
                <a:gd name="T40" fmla="*/ 124 w 24"/>
                <a:gd name="T41" fmla="*/ 340 h 33"/>
                <a:gd name="T42" fmla="*/ 124 w 24"/>
                <a:gd name="T43" fmla="*/ 567 h 33"/>
                <a:gd name="T44" fmla="*/ 0 w 24"/>
                <a:gd name="T45" fmla="*/ 567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"/>
                <a:gd name="T70" fmla="*/ 0 h 33"/>
                <a:gd name="T71" fmla="*/ 24 w 24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" h="33">
                  <a:moveTo>
                    <a:pt x="7" y="5"/>
                  </a:moveTo>
                  <a:cubicBezTo>
                    <a:pt x="7" y="14"/>
                    <a:pt x="7" y="14"/>
                    <a:pt x="7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2" y="14"/>
                    <a:pt x="13" y="13"/>
                  </a:cubicBezTo>
                  <a:cubicBezTo>
                    <a:pt x="14" y="12"/>
                    <a:pt x="14" y="11"/>
                    <a:pt x="14" y="10"/>
                  </a:cubicBezTo>
                  <a:cubicBezTo>
                    <a:pt x="14" y="7"/>
                    <a:pt x="13" y="5"/>
                    <a:pt x="10" y="5"/>
                  </a:cubicBezTo>
                  <a:cubicBezTo>
                    <a:pt x="7" y="5"/>
                    <a:pt x="7" y="5"/>
                    <a:pt x="7" y="5"/>
                  </a:cubicBezTo>
                  <a:close/>
                  <a:moveTo>
                    <a:pt x="0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7" y="0"/>
                    <a:pt x="19" y="2"/>
                  </a:cubicBezTo>
                  <a:cubicBezTo>
                    <a:pt x="21" y="3"/>
                    <a:pt x="22" y="5"/>
                    <a:pt x="22" y="8"/>
                  </a:cubicBezTo>
                  <a:cubicBezTo>
                    <a:pt x="22" y="13"/>
                    <a:pt x="20" y="16"/>
                    <a:pt x="15" y="17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7" y="17"/>
                    <a:pt x="18" y="17"/>
                    <a:pt x="19" y="19"/>
                  </a:cubicBezTo>
                  <a:cubicBezTo>
                    <a:pt x="19" y="19"/>
                    <a:pt x="20" y="20"/>
                    <a:pt x="20" y="2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2" y="22"/>
                    <a:pt x="11" y="21"/>
                    <a:pt x="11" y="20"/>
                  </a:cubicBezTo>
                  <a:cubicBezTo>
                    <a:pt x="10" y="20"/>
                    <a:pt x="9" y="20"/>
                    <a:pt x="7" y="20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0" y="33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2802" name="Freeform 154"/>
            <p:cNvSpPr>
              <a:spLocks noChangeAspect="1" noEditPoints="1"/>
            </p:cNvSpPr>
            <p:nvPr/>
          </p:nvSpPr>
          <p:spPr bwMode="auto">
            <a:xfrm>
              <a:off x="3832" y="1749"/>
              <a:ext cx="47" cy="57"/>
            </a:xfrm>
            <a:custGeom>
              <a:avLst/>
              <a:gdLst>
                <a:gd name="T0" fmla="*/ 144 w 29"/>
                <a:gd name="T1" fmla="*/ 324 h 35"/>
                <a:gd name="T2" fmla="*/ 254 w 29"/>
                <a:gd name="T3" fmla="*/ 541 h 35"/>
                <a:gd name="T4" fmla="*/ 357 w 29"/>
                <a:gd name="T5" fmla="*/ 324 h 35"/>
                <a:gd name="T6" fmla="*/ 254 w 29"/>
                <a:gd name="T7" fmla="*/ 111 h 35"/>
                <a:gd name="T8" fmla="*/ 144 w 29"/>
                <a:gd name="T9" fmla="*/ 324 h 35"/>
                <a:gd name="T10" fmla="*/ 0 w 29"/>
                <a:gd name="T11" fmla="*/ 324 h 35"/>
                <a:gd name="T12" fmla="*/ 55 w 29"/>
                <a:gd name="T13" fmla="*/ 90 h 35"/>
                <a:gd name="T14" fmla="*/ 254 w 29"/>
                <a:gd name="T15" fmla="*/ 0 h 35"/>
                <a:gd name="T16" fmla="*/ 454 w 29"/>
                <a:gd name="T17" fmla="*/ 90 h 35"/>
                <a:gd name="T18" fmla="*/ 523 w 29"/>
                <a:gd name="T19" fmla="*/ 324 h 35"/>
                <a:gd name="T20" fmla="*/ 454 w 29"/>
                <a:gd name="T21" fmla="*/ 562 h 35"/>
                <a:gd name="T22" fmla="*/ 254 w 29"/>
                <a:gd name="T23" fmla="*/ 653 h 35"/>
                <a:gd name="T24" fmla="*/ 55 w 29"/>
                <a:gd name="T25" fmla="*/ 541 h 35"/>
                <a:gd name="T26" fmla="*/ 0 w 29"/>
                <a:gd name="T27" fmla="*/ 324 h 3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9"/>
                <a:gd name="T43" fmla="*/ 0 h 35"/>
                <a:gd name="T44" fmla="*/ 29 w 29"/>
                <a:gd name="T45" fmla="*/ 35 h 3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9" h="35">
                  <a:moveTo>
                    <a:pt x="8" y="17"/>
                  </a:moveTo>
                  <a:cubicBezTo>
                    <a:pt x="8" y="25"/>
                    <a:pt x="10" y="29"/>
                    <a:pt x="14" y="29"/>
                  </a:cubicBezTo>
                  <a:cubicBezTo>
                    <a:pt x="18" y="29"/>
                    <a:pt x="20" y="25"/>
                    <a:pt x="20" y="17"/>
                  </a:cubicBezTo>
                  <a:cubicBezTo>
                    <a:pt x="20" y="10"/>
                    <a:pt x="18" y="6"/>
                    <a:pt x="14" y="6"/>
                  </a:cubicBezTo>
                  <a:cubicBezTo>
                    <a:pt x="10" y="6"/>
                    <a:pt x="8" y="10"/>
                    <a:pt x="8" y="17"/>
                  </a:cubicBezTo>
                  <a:close/>
                  <a:moveTo>
                    <a:pt x="0" y="17"/>
                  </a:moveTo>
                  <a:cubicBezTo>
                    <a:pt x="0" y="12"/>
                    <a:pt x="1" y="8"/>
                    <a:pt x="3" y="5"/>
                  </a:cubicBezTo>
                  <a:cubicBezTo>
                    <a:pt x="6" y="2"/>
                    <a:pt x="10" y="0"/>
                    <a:pt x="14" y="0"/>
                  </a:cubicBezTo>
                  <a:cubicBezTo>
                    <a:pt x="19" y="0"/>
                    <a:pt x="23" y="2"/>
                    <a:pt x="25" y="5"/>
                  </a:cubicBezTo>
                  <a:cubicBezTo>
                    <a:pt x="27" y="8"/>
                    <a:pt x="29" y="12"/>
                    <a:pt x="29" y="17"/>
                  </a:cubicBezTo>
                  <a:cubicBezTo>
                    <a:pt x="29" y="22"/>
                    <a:pt x="27" y="26"/>
                    <a:pt x="25" y="30"/>
                  </a:cubicBezTo>
                  <a:cubicBezTo>
                    <a:pt x="23" y="33"/>
                    <a:pt x="19" y="35"/>
                    <a:pt x="14" y="35"/>
                  </a:cubicBezTo>
                  <a:cubicBezTo>
                    <a:pt x="10" y="35"/>
                    <a:pt x="6" y="33"/>
                    <a:pt x="3" y="29"/>
                  </a:cubicBezTo>
                  <a:cubicBezTo>
                    <a:pt x="1" y="26"/>
                    <a:pt x="0" y="22"/>
                    <a:pt x="0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2803" name="Freeform 155"/>
            <p:cNvSpPr>
              <a:spLocks noChangeAspect="1"/>
            </p:cNvSpPr>
            <p:nvPr/>
          </p:nvSpPr>
          <p:spPr bwMode="auto">
            <a:xfrm>
              <a:off x="3888" y="1751"/>
              <a:ext cx="39" cy="55"/>
            </a:xfrm>
            <a:custGeom>
              <a:avLst/>
              <a:gdLst>
                <a:gd name="T0" fmla="*/ 0 w 24"/>
                <a:gd name="T1" fmla="*/ 377 h 34"/>
                <a:gd name="T2" fmla="*/ 0 w 24"/>
                <a:gd name="T3" fmla="*/ 0 h 34"/>
                <a:gd name="T4" fmla="*/ 124 w 24"/>
                <a:gd name="T5" fmla="*/ 0 h 34"/>
                <a:gd name="T6" fmla="*/ 124 w 24"/>
                <a:gd name="T7" fmla="*/ 398 h 34"/>
                <a:gd name="T8" fmla="*/ 232 w 24"/>
                <a:gd name="T9" fmla="*/ 500 h 34"/>
                <a:gd name="T10" fmla="*/ 293 w 24"/>
                <a:gd name="T11" fmla="*/ 398 h 34"/>
                <a:gd name="T12" fmla="*/ 293 w 24"/>
                <a:gd name="T13" fmla="*/ 0 h 34"/>
                <a:gd name="T14" fmla="*/ 439 w 24"/>
                <a:gd name="T15" fmla="*/ 0 h 34"/>
                <a:gd name="T16" fmla="*/ 439 w 24"/>
                <a:gd name="T17" fmla="*/ 377 h 34"/>
                <a:gd name="T18" fmla="*/ 383 w 24"/>
                <a:gd name="T19" fmla="*/ 542 h 34"/>
                <a:gd name="T20" fmla="*/ 232 w 24"/>
                <a:gd name="T21" fmla="*/ 610 h 34"/>
                <a:gd name="T22" fmla="*/ 55 w 24"/>
                <a:gd name="T23" fmla="*/ 542 h 34"/>
                <a:gd name="T24" fmla="*/ 0 w 24"/>
                <a:gd name="T25" fmla="*/ 377 h 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"/>
                <a:gd name="T40" fmla="*/ 0 h 34"/>
                <a:gd name="T41" fmla="*/ 24 w 24"/>
                <a:gd name="T42" fmla="*/ 34 h 3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" h="34">
                  <a:moveTo>
                    <a:pt x="0" y="2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6"/>
                    <a:pt x="9" y="28"/>
                    <a:pt x="12" y="28"/>
                  </a:cubicBezTo>
                  <a:cubicBezTo>
                    <a:pt x="15" y="28"/>
                    <a:pt x="16" y="26"/>
                    <a:pt x="16" y="22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5"/>
                    <a:pt x="23" y="28"/>
                    <a:pt x="21" y="30"/>
                  </a:cubicBezTo>
                  <a:cubicBezTo>
                    <a:pt x="19" y="33"/>
                    <a:pt x="16" y="34"/>
                    <a:pt x="12" y="34"/>
                  </a:cubicBezTo>
                  <a:cubicBezTo>
                    <a:pt x="8" y="34"/>
                    <a:pt x="5" y="33"/>
                    <a:pt x="3" y="30"/>
                  </a:cubicBezTo>
                  <a:cubicBezTo>
                    <a:pt x="1" y="28"/>
                    <a:pt x="0" y="25"/>
                    <a:pt x="0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2804" name="Freeform 156"/>
            <p:cNvSpPr>
              <a:spLocks noChangeAspect="1"/>
            </p:cNvSpPr>
            <p:nvPr/>
          </p:nvSpPr>
          <p:spPr bwMode="auto">
            <a:xfrm>
              <a:off x="3933" y="1751"/>
              <a:ext cx="36" cy="53"/>
            </a:xfrm>
            <a:custGeom>
              <a:avLst/>
              <a:gdLst>
                <a:gd name="T0" fmla="*/ 12 w 36"/>
                <a:gd name="T1" fmla="*/ 53 h 53"/>
                <a:gd name="T2" fmla="*/ 12 w 36"/>
                <a:gd name="T3" fmla="*/ 9 h 53"/>
                <a:gd name="T4" fmla="*/ 0 w 36"/>
                <a:gd name="T5" fmla="*/ 9 h 53"/>
                <a:gd name="T6" fmla="*/ 0 w 36"/>
                <a:gd name="T7" fmla="*/ 0 h 53"/>
                <a:gd name="T8" fmla="*/ 36 w 36"/>
                <a:gd name="T9" fmla="*/ 0 h 53"/>
                <a:gd name="T10" fmla="*/ 36 w 36"/>
                <a:gd name="T11" fmla="*/ 9 h 53"/>
                <a:gd name="T12" fmla="*/ 25 w 36"/>
                <a:gd name="T13" fmla="*/ 9 h 53"/>
                <a:gd name="T14" fmla="*/ 25 w 36"/>
                <a:gd name="T15" fmla="*/ 53 h 53"/>
                <a:gd name="T16" fmla="*/ 12 w 36"/>
                <a:gd name="T17" fmla="*/ 53 h 53"/>
                <a:gd name="T18" fmla="*/ 12 w 36"/>
                <a:gd name="T19" fmla="*/ 53 h 5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6"/>
                <a:gd name="T31" fmla="*/ 0 h 53"/>
                <a:gd name="T32" fmla="*/ 36 w 36"/>
                <a:gd name="T33" fmla="*/ 53 h 5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6" h="53">
                  <a:moveTo>
                    <a:pt x="12" y="53"/>
                  </a:moveTo>
                  <a:lnTo>
                    <a:pt x="12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9"/>
                  </a:lnTo>
                  <a:lnTo>
                    <a:pt x="25" y="9"/>
                  </a:lnTo>
                  <a:lnTo>
                    <a:pt x="25" y="53"/>
                  </a:lnTo>
                  <a:lnTo>
                    <a:pt x="12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2805" name="Freeform 157"/>
            <p:cNvSpPr>
              <a:spLocks noChangeAspect="1"/>
            </p:cNvSpPr>
            <p:nvPr/>
          </p:nvSpPr>
          <p:spPr bwMode="auto">
            <a:xfrm>
              <a:off x="3976" y="1751"/>
              <a:ext cx="32" cy="53"/>
            </a:xfrm>
            <a:custGeom>
              <a:avLst/>
              <a:gdLst>
                <a:gd name="T0" fmla="*/ 0 w 32"/>
                <a:gd name="T1" fmla="*/ 53 h 53"/>
                <a:gd name="T2" fmla="*/ 0 w 32"/>
                <a:gd name="T3" fmla="*/ 0 h 53"/>
                <a:gd name="T4" fmla="*/ 32 w 32"/>
                <a:gd name="T5" fmla="*/ 0 h 53"/>
                <a:gd name="T6" fmla="*/ 32 w 32"/>
                <a:gd name="T7" fmla="*/ 9 h 53"/>
                <a:gd name="T8" fmla="*/ 13 w 32"/>
                <a:gd name="T9" fmla="*/ 9 h 53"/>
                <a:gd name="T10" fmla="*/ 13 w 32"/>
                <a:gd name="T11" fmla="*/ 21 h 53"/>
                <a:gd name="T12" fmla="*/ 31 w 32"/>
                <a:gd name="T13" fmla="*/ 21 h 53"/>
                <a:gd name="T14" fmla="*/ 31 w 32"/>
                <a:gd name="T15" fmla="*/ 31 h 53"/>
                <a:gd name="T16" fmla="*/ 13 w 32"/>
                <a:gd name="T17" fmla="*/ 31 h 53"/>
                <a:gd name="T18" fmla="*/ 13 w 32"/>
                <a:gd name="T19" fmla="*/ 44 h 53"/>
                <a:gd name="T20" fmla="*/ 32 w 32"/>
                <a:gd name="T21" fmla="*/ 44 h 53"/>
                <a:gd name="T22" fmla="*/ 32 w 32"/>
                <a:gd name="T23" fmla="*/ 53 h 53"/>
                <a:gd name="T24" fmla="*/ 0 w 32"/>
                <a:gd name="T25" fmla="*/ 53 h 53"/>
                <a:gd name="T26" fmla="*/ 0 w 32"/>
                <a:gd name="T27" fmla="*/ 53 h 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2"/>
                <a:gd name="T43" fmla="*/ 0 h 53"/>
                <a:gd name="T44" fmla="*/ 32 w 32"/>
                <a:gd name="T45" fmla="*/ 53 h 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2" h="53">
                  <a:moveTo>
                    <a:pt x="0" y="53"/>
                  </a:moveTo>
                  <a:lnTo>
                    <a:pt x="0" y="0"/>
                  </a:lnTo>
                  <a:lnTo>
                    <a:pt x="32" y="0"/>
                  </a:lnTo>
                  <a:lnTo>
                    <a:pt x="32" y="9"/>
                  </a:lnTo>
                  <a:lnTo>
                    <a:pt x="13" y="9"/>
                  </a:lnTo>
                  <a:lnTo>
                    <a:pt x="13" y="21"/>
                  </a:lnTo>
                  <a:lnTo>
                    <a:pt x="31" y="21"/>
                  </a:lnTo>
                  <a:lnTo>
                    <a:pt x="31" y="31"/>
                  </a:lnTo>
                  <a:lnTo>
                    <a:pt x="13" y="31"/>
                  </a:lnTo>
                  <a:lnTo>
                    <a:pt x="13" y="44"/>
                  </a:lnTo>
                  <a:lnTo>
                    <a:pt x="32" y="44"/>
                  </a:lnTo>
                  <a:lnTo>
                    <a:pt x="32" y="5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2806" name="Freeform 158"/>
            <p:cNvSpPr>
              <a:spLocks noChangeAspect="1" noEditPoints="1"/>
            </p:cNvSpPr>
            <p:nvPr/>
          </p:nvSpPr>
          <p:spPr bwMode="auto">
            <a:xfrm>
              <a:off x="4017" y="1751"/>
              <a:ext cx="39" cy="53"/>
            </a:xfrm>
            <a:custGeom>
              <a:avLst/>
              <a:gdLst>
                <a:gd name="T0" fmla="*/ 145 w 24"/>
                <a:gd name="T1" fmla="*/ 88 h 33"/>
                <a:gd name="T2" fmla="*/ 145 w 24"/>
                <a:gd name="T3" fmla="*/ 233 h 33"/>
                <a:gd name="T4" fmla="*/ 180 w 24"/>
                <a:gd name="T5" fmla="*/ 233 h 33"/>
                <a:gd name="T6" fmla="*/ 236 w 24"/>
                <a:gd name="T7" fmla="*/ 226 h 33"/>
                <a:gd name="T8" fmla="*/ 270 w 24"/>
                <a:gd name="T9" fmla="*/ 173 h 33"/>
                <a:gd name="T10" fmla="*/ 180 w 24"/>
                <a:gd name="T11" fmla="*/ 88 h 33"/>
                <a:gd name="T12" fmla="*/ 145 w 24"/>
                <a:gd name="T13" fmla="*/ 88 h 33"/>
                <a:gd name="T14" fmla="*/ 0 w 24"/>
                <a:gd name="T15" fmla="*/ 567 h 33"/>
                <a:gd name="T16" fmla="*/ 0 w 24"/>
                <a:gd name="T17" fmla="*/ 0 h 33"/>
                <a:gd name="T18" fmla="*/ 232 w 24"/>
                <a:gd name="T19" fmla="*/ 0 h 33"/>
                <a:gd name="T20" fmla="*/ 377 w 24"/>
                <a:gd name="T21" fmla="*/ 34 h 33"/>
                <a:gd name="T22" fmla="*/ 418 w 24"/>
                <a:gd name="T23" fmla="*/ 141 h 33"/>
                <a:gd name="T24" fmla="*/ 293 w 24"/>
                <a:gd name="T25" fmla="*/ 286 h 33"/>
                <a:gd name="T26" fmla="*/ 293 w 24"/>
                <a:gd name="T27" fmla="*/ 286 h 33"/>
                <a:gd name="T28" fmla="*/ 349 w 24"/>
                <a:gd name="T29" fmla="*/ 331 h 33"/>
                <a:gd name="T30" fmla="*/ 383 w 24"/>
                <a:gd name="T31" fmla="*/ 374 h 33"/>
                <a:gd name="T32" fmla="*/ 439 w 24"/>
                <a:gd name="T33" fmla="*/ 567 h 33"/>
                <a:gd name="T34" fmla="*/ 293 w 24"/>
                <a:gd name="T35" fmla="*/ 567 h 33"/>
                <a:gd name="T36" fmla="*/ 236 w 24"/>
                <a:gd name="T37" fmla="*/ 418 h 33"/>
                <a:gd name="T38" fmla="*/ 201 w 24"/>
                <a:gd name="T39" fmla="*/ 340 h 33"/>
                <a:gd name="T40" fmla="*/ 145 w 24"/>
                <a:gd name="T41" fmla="*/ 340 h 33"/>
                <a:gd name="T42" fmla="*/ 145 w 24"/>
                <a:gd name="T43" fmla="*/ 567 h 33"/>
                <a:gd name="T44" fmla="*/ 0 w 24"/>
                <a:gd name="T45" fmla="*/ 567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"/>
                <a:gd name="T70" fmla="*/ 0 h 33"/>
                <a:gd name="T71" fmla="*/ 24 w 24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" h="33">
                  <a:moveTo>
                    <a:pt x="8" y="5"/>
                  </a:moveTo>
                  <a:cubicBezTo>
                    <a:pt x="8" y="14"/>
                    <a:pt x="8" y="14"/>
                    <a:pt x="8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3" y="14"/>
                    <a:pt x="13" y="13"/>
                  </a:cubicBezTo>
                  <a:cubicBezTo>
                    <a:pt x="14" y="12"/>
                    <a:pt x="15" y="11"/>
                    <a:pt x="15" y="10"/>
                  </a:cubicBezTo>
                  <a:cubicBezTo>
                    <a:pt x="15" y="7"/>
                    <a:pt x="13" y="5"/>
                    <a:pt x="10" y="5"/>
                  </a:cubicBezTo>
                  <a:cubicBezTo>
                    <a:pt x="8" y="5"/>
                    <a:pt x="8" y="5"/>
                    <a:pt x="8" y="5"/>
                  </a:cubicBezTo>
                  <a:close/>
                  <a:moveTo>
                    <a:pt x="0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8" y="0"/>
                    <a:pt x="20" y="2"/>
                  </a:cubicBezTo>
                  <a:cubicBezTo>
                    <a:pt x="22" y="3"/>
                    <a:pt x="23" y="5"/>
                    <a:pt x="23" y="8"/>
                  </a:cubicBezTo>
                  <a:cubicBezTo>
                    <a:pt x="23" y="13"/>
                    <a:pt x="20" y="16"/>
                    <a:pt x="16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7" y="17"/>
                    <a:pt x="18" y="17"/>
                    <a:pt x="19" y="19"/>
                  </a:cubicBezTo>
                  <a:cubicBezTo>
                    <a:pt x="20" y="19"/>
                    <a:pt x="20" y="20"/>
                    <a:pt x="21" y="2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2"/>
                    <a:pt x="12" y="21"/>
                    <a:pt x="11" y="20"/>
                  </a:cubicBezTo>
                  <a:cubicBezTo>
                    <a:pt x="11" y="20"/>
                    <a:pt x="10" y="20"/>
                    <a:pt x="8" y="20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0" y="33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2807" name="Freeform 159"/>
            <p:cNvSpPr>
              <a:spLocks noChangeAspect="1"/>
            </p:cNvSpPr>
            <p:nvPr/>
          </p:nvSpPr>
          <p:spPr bwMode="auto">
            <a:xfrm>
              <a:off x="3884" y="1409"/>
              <a:ext cx="265" cy="98"/>
            </a:xfrm>
            <a:custGeom>
              <a:avLst/>
              <a:gdLst>
                <a:gd name="T0" fmla="*/ 573 w 162"/>
                <a:gd name="T1" fmla="*/ 1011 h 60"/>
                <a:gd name="T2" fmla="*/ 551 w 162"/>
                <a:gd name="T3" fmla="*/ 990 h 60"/>
                <a:gd name="T4" fmla="*/ 0 w 162"/>
                <a:gd name="T5" fmla="*/ 662 h 60"/>
                <a:gd name="T6" fmla="*/ 425 w 162"/>
                <a:gd name="T7" fmla="*/ 418 h 60"/>
                <a:gd name="T8" fmla="*/ 993 w 162"/>
                <a:gd name="T9" fmla="*/ 755 h 60"/>
                <a:gd name="T10" fmla="*/ 1418 w 162"/>
                <a:gd name="T11" fmla="*/ 720 h 60"/>
                <a:gd name="T12" fmla="*/ 2141 w 162"/>
                <a:gd name="T13" fmla="*/ 302 h 60"/>
                <a:gd name="T14" fmla="*/ 1348 w 162"/>
                <a:gd name="T15" fmla="*/ 302 h 60"/>
                <a:gd name="T16" fmla="*/ 1348 w 162"/>
                <a:gd name="T17" fmla="*/ 0 h 60"/>
                <a:gd name="T18" fmla="*/ 3098 w 162"/>
                <a:gd name="T19" fmla="*/ 0 h 60"/>
                <a:gd name="T20" fmla="*/ 3098 w 162"/>
                <a:gd name="T21" fmla="*/ 1011 h 60"/>
                <a:gd name="T22" fmla="*/ 2589 w 162"/>
                <a:gd name="T23" fmla="*/ 1011 h 60"/>
                <a:gd name="T24" fmla="*/ 2567 w 162"/>
                <a:gd name="T25" fmla="*/ 549 h 60"/>
                <a:gd name="T26" fmla="*/ 1860 w 162"/>
                <a:gd name="T27" fmla="*/ 969 h 60"/>
                <a:gd name="T28" fmla="*/ 1148 w 162"/>
                <a:gd name="T29" fmla="*/ 1137 h 60"/>
                <a:gd name="T30" fmla="*/ 573 w 162"/>
                <a:gd name="T31" fmla="*/ 1011 h 60"/>
                <a:gd name="T32" fmla="*/ 573 w 162"/>
                <a:gd name="T33" fmla="*/ 1011 h 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2"/>
                <a:gd name="T52" fmla="*/ 0 h 60"/>
                <a:gd name="T53" fmla="*/ 162 w 162"/>
                <a:gd name="T54" fmla="*/ 60 h 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2" h="60">
                  <a:moveTo>
                    <a:pt x="30" y="53"/>
                  </a:moveTo>
                  <a:cubicBezTo>
                    <a:pt x="30" y="53"/>
                    <a:pt x="29" y="52"/>
                    <a:pt x="29" y="52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58" y="43"/>
                    <a:pt x="66" y="42"/>
                    <a:pt x="74" y="38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53"/>
                    <a:pt x="162" y="53"/>
                    <a:pt x="162" y="53"/>
                  </a:cubicBezTo>
                  <a:cubicBezTo>
                    <a:pt x="135" y="53"/>
                    <a:pt x="135" y="53"/>
                    <a:pt x="135" y="53"/>
                  </a:cubicBezTo>
                  <a:cubicBezTo>
                    <a:pt x="134" y="29"/>
                    <a:pt x="134" y="29"/>
                    <a:pt x="134" y="2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83" y="59"/>
                    <a:pt x="69" y="60"/>
                    <a:pt x="60" y="60"/>
                  </a:cubicBezTo>
                  <a:cubicBezTo>
                    <a:pt x="44" y="60"/>
                    <a:pt x="33" y="54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2808" name="Freeform 160"/>
            <p:cNvSpPr>
              <a:spLocks noChangeAspect="1"/>
            </p:cNvSpPr>
            <p:nvPr/>
          </p:nvSpPr>
          <p:spPr bwMode="auto">
            <a:xfrm>
              <a:off x="3703" y="1406"/>
              <a:ext cx="171" cy="152"/>
            </a:xfrm>
            <a:custGeom>
              <a:avLst/>
              <a:gdLst>
                <a:gd name="T0" fmla="*/ 730 w 105"/>
                <a:gd name="T1" fmla="*/ 1528 h 93"/>
                <a:gd name="T2" fmla="*/ 1278 w 105"/>
                <a:gd name="T3" fmla="*/ 1200 h 93"/>
                <a:gd name="T4" fmla="*/ 1223 w 105"/>
                <a:gd name="T5" fmla="*/ 956 h 93"/>
                <a:gd name="T6" fmla="*/ 528 w 105"/>
                <a:gd name="T7" fmla="*/ 551 h 93"/>
                <a:gd name="T8" fmla="*/ 528 w 105"/>
                <a:gd name="T9" fmla="*/ 1012 h 93"/>
                <a:gd name="T10" fmla="*/ 0 w 105"/>
                <a:gd name="T11" fmla="*/ 1012 h 93"/>
                <a:gd name="T12" fmla="*/ 0 w 105"/>
                <a:gd name="T13" fmla="*/ 0 h 93"/>
                <a:gd name="T14" fmla="*/ 1717 w 105"/>
                <a:gd name="T15" fmla="*/ 0 h 93"/>
                <a:gd name="T16" fmla="*/ 1717 w 105"/>
                <a:gd name="T17" fmla="*/ 294 h 93"/>
                <a:gd name="T18" fmla="*/ 928 w 105"/>
                <a:gd name="T19" fmla="*/ 294 h 93"/>
                <a:gd name="T20" fmla="*/ 1637 w 105"/>
                <a:gd name="T21" fmla="*/ 700 h 93"/>
                <a:gd name="T22" fmla="*/ 1958 w 105"/>
                <a:gd name="T23" fmla="*/ 1106 h 93"/>
                <a:gd name="T24" fmla="*/ 1692 w 105"/>
                <a:gd name="T25" fmla="*/ 1450 h 93"/>
                <a:gd name="T26" fmla="*/ 1153 w 105"/>
                <a:gd name="T27" fmla="*/ 1768 h 93"/>
                <a:gd name="T28" fmla="*/ 730 w 105"/>
                <a:gd name="T29" fmla="*/ 1528 h 93"/>
                <a:gd name="T30" fmla="*/ 730 w 105"/>
                <a:gd name="T31" fmla="*/ 1528 h 9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3"/>
                <a:gd name="T50" fmla="*/ 105 w 105"/>
                <a:gd name="T51" fmla="*/ 93 h 9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3">
                  <a:moveTo>
                    <a:pt x="39" y="80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75" y="60"/>
                    <a:pt x="74" y="55"/>
                    <a:pt x="66" y="50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2" y="15"/>
                    <a:pt x="92" y="15"/>
                    <a:pt x="92" y="15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88" y="37"/>
                    <a:pt x="88" y="37"/>
                    <a:pt x="88" y="37"/>
                  </a:cubicBezTo>
                  <a:cubicBezTo>
                    <a:pt x="102" y="45"/>
                    <a:pt x="105" y="53"/>
                    <a:pt x="105" y="58"/>
                  </a:cubicBezTo>
                  <a:cubicBezTo>
                    <a:pt x="104" y="68"/>
                    <a:pt x="94" y="75"/>
                    <a:pt x="91" y="76"/>
                  </a:cubicBezTo>
                  <a:cubicBezTo>
                    <a:pt x="62" y="93"/>
                    <a:pt x="62" y="93"/>
                    <a:pt x="62" y="93"/>
                  </a:cubicBezTo>
                  <a:cubicBezTo>
                    <a:pt x="39" y="80"/>
                    <a:pt x="39" y="80"/>
                    <a:pt x="39" y="80"/>
                  </a:cubicBezTo>
                  <a:cubicBezTo>
                    <a:pt x="39" y="80"/>
                    <a:pt x="39" y="80"/>
                    <a:pt x="39" y="80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2809" name="Freeform 161"/>
            <p:cNvSpPr>
              <a:spLocks noChangeAspect="1"/>
            </p:cNvSpPr>
            <p:nvPr/>
          </p:nvSpPr>
          <p:spPr bwMode="auto">
            <a:xfrm>
              <a:off x="3698" y="1564"/>
              <a:ext cx="265" cy="98"/>
            </a:xfrm>
            <a:custGeom>
              <a:avLst/>
              <a:gdLst>
                <a:gd name="T0" fmla="*/ 2526 w 162"/>
                <a:gd name="T1" fmla="*/ 149 h 60"/>
                <a:gd name="T2" fmla="*/ 3098 w 162"/>
                <a:gd name="T3" fmla="*/ 475 h 60"/>
                <a:gd name="T4" fmla="*/ 2657 w 162"/>
                <a:gd name="T5" fmla="*/ 720 h 60"/>
                <a:gd name="T6" fmla="*/ 2084 w 162"/>
                <a:gd name="T7" fmla="*/ 397 h 60"/>
                <a:gd name="T8" fmla="*/ 1688 w 162"/>
                <a:gd name="T9" fmla="*/ 441 h 60"/>
                <a:gd name="T10" fmla="*/ 959 w 162"/>
                <a:gd name="T11" fmla="*/ 862 h 60"/>
                <a:gd name="T12" fmla="*/ 1755 w 162"/>
                <a:gd name="T13" fmla="*/ 862 h 60"/>
                <a:gd name="T14" fmla="*/ 1755 w 162"/>
                <a:gd name="T15" fmla="*/ 1137 h 60"/>
                <a:gd name="T16" fmla="*/ 0 w 162"/>
                <a:gd name="T17" fmla="*/ 1137 h 60"/>
                <a:gd name="T18" fmla="*/ 0 w 162"/>
                <a:gd name="T19" fmla="*/ 126 h 60"/>
                <a:gd name="T20" fmla="*/ 517 w 162"/>
                <a:gd name="T21" fmla="*/ 126 h 60"/>
                <a:gd name="T22" fmla="*/ 517 w 162"/>
                <a:gd name="T23" fmla="*/ 593 h 60"/>
                <a:gd name="T24" fmla="*/ 1238 w 162"/>
                <a:gd name="T25" fmla="*/ 185 h 60"/>
                <a:gd name="T26" fmla="*/ 1935 w 162"/>
                <a:gd name="T27" fmla="*/ 0 h 60"/>
                <a:gd name="T28" fmla="*/ 2526 w 162"/>
                <a:gd name="T29" fmla="*/ 149 h 60"/>
                <a:gd name="T30" fmla="*/ 2526 w 162"/>
                <a:gd name="T31" fmla="*/ 149 h 6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2"/>
                <a:gd name="T49" fmla="*/ 0 h 60"/>
                <a:gd name="T50" fmla="*/ 162 w 162"/>
                <a:gd name="T51" fmla="*/ 60 h 6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2" h="60">
                  <a:moveTo>
                    <a:pt x="132" y="8"/>
                  </a:moveTo>
                  <a:cubicBezTo>
                    <a:pt x="162" y="25"/>
                    <a:pt x="162" y="25"/>
                    <a:pt x="162" y="25"/>
                  </a:cubicBezTo>
                  <a:cubicBezTo>
                    <a:pt x="139" y="38"/>
                    <a:pt x="139" y="38"/>
                    <a:pt x="139" y="38"/>
                  </a:cubicBezTo>
                  <a:cubicBezTo>
                    <a:pt x="109" y="21"/>
                    <a:pt x="109" y="21"/>
                    <a:pt x="109" y="21"/>
                  </a:cubicBezTo>
                  <a:cubicBezTo>
                    <a:pt x="103" y="17"/>
                    <a:pt x="96" y="18"/>
                    <a:pt x="88" y="23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60"/>
                    <a:pt x="92" y="60"/>
                    <a:pt x="92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9" y="2"/>
                    <a:pt x="92" y="0"/>
                    <a:pt x="101" y="0"/>
                  </a:cubicBezTo>
                  <a:cubicBezTo>
                    <a:pt x="118" y="0"/>
                    <a:pt x="129" y="6"/>
                    <a:pt x="132" y="8"/>
                  </a:cubicBezTo>
                  <a:cubicBezTo>
                    <a:pt x="132" y="8"/>
                    <a:pt x="132" y="8"/>
                    <a:pt x="132" y="8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2810" name="Freeform 162"/>
            <p:cNvSpPr>
              <a:spLocks noChangeAspect="1"/>
            </p:cNvSpPr>
            <p:nvPr/>
          </p:nvSpPr>
          <p:spPr bwMode="auto">
            <a:xfrm>
              <a:off x="3972" y="1514"/>
              <a:ext cx="170" cy="153"/>
            </a:xfrm>
            <a:custGeom>
              <a:avLst/>
              <a:gdLst>
                <a:gd name="T0" fmla="*/ 1983 w 104"/>
                <a:gd name="T1" fmla="*/ 747 h 94"/>
                <a:gd name="T2" fmla="*/ 1983 w 104"/>
                <a:gd name="T3" fmla="*/ 1746 h 94"/>
                <a:gd name="T4" fmla="*/ 245 w 104"/>
                <a:gd name="T5" fmla="*/ 1746 h 94"/>
                <a:gd name="T6" fmla="*/ 235 w 104"/>
                <a:gd name="T7" fmla="*/ 1455 h 94"/>
                <a:gd name="T8" fmla="*/ 1027 w 104"/>
                <a:gd name="T9" fmla="*/ 1455 h 94"/>
                <a:gd name="T10" fmla="*/ 304 w 104"/>
                <a:gd name="T11" fmla="*/ 1038 h 94"/>
                <a:gd name="T12" fmla="*/ 0 w 104"/>
                <a:gd name="T13" fmla="*/ 651 h 94"/>
                <a:gd name="T14" fmla="*/ 245 w 104"/>
                <a:gd name="T15" fmla="*/ 324 h 94"/>
                <a:gd name="T16" fmla="*/ 812 w 104"/>
                <a:gd name="T17" fmla="*/ 0 h 94"/>
                <a:gd name="T18" fmla="*/ 1237 w 104"/>
                <a:gd name="T19" fmla="*/ 238 h 94"/>
                <a:gd name="T20" fmla="*/ 687 w 104"/>
                <a:gd name="T21" fmla="*/ 562 h 94"/>
                <a:gd name="T22" fmla="*/ 750 w 104"/>
                <a:gd name="T23" fmla="*/ 802 h 94"/>
                <a:gd name="T24" fmla="*/ 1473 w 104"/>
                <a:gd name="T25" fmla="*/ 1216 h 94"/>
                <a:gd name="T26" fmla="*/ 1473 w 104"/>
                <a:gd name="T27" fmla="*/ 747 h 94"/>
                <a:gd name="T28" fmla="*/ 1983 w 104"/>
                <a:gd name="T29" fmla="*/ 747 h 94"/>
                <a:gd name="T30" fmla="*/ 1983 w 104"/>
                <a:gd name="T31" fmla="*/ 747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"/>
                <a:gd name="T49" fmla="*/ 0 h 94"/>
                <a:gd name="T50" fmla="*/ 104 w 104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" h="94">
                  <a:moveTo>
                    <a:pt x="104" y="40"/>
                  </a:moveTo>
                  <a:cubicBezTo>
                    <a:pt x="104" y="94"/>
                    <a:pt x="104" y="94"/>
                    <a:pt x="104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2" y="78"/>
                    <a:pt x="12" y="78"/>
                    <a:pt x="12" y="78"/>
                  </a:cubicBezTo>
                  <a:cubicBezTo>
                    <a:pt x="54" y="78"/>
                    <a:pt x="54" y="78"/>
                    <a:pt x="54" y="78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3" y="48"/>
                    <a:pt x="0" y="40"/>
                    <a:pt x="0" y="35"/>
                  </a:cubicBezTo>
                  <a:cubicBezTo>
                    <a:pt x="0" y="25"/>
                    <a:pt x="11" y="18"/>
                    <a:pt x="13" y="1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0" y="34"/>
                    <a:pt x="31" y="38"/>
                    <a:pt x="39" y="43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104" y="40"/>
                    <a:pt x="104" y="40"/>
                    <a:pt x="104" y="40"/>
                  </a:cubicBezTo>
                  <a:cubicBezTo>
                    <a:pt x="104" y="40"/>
                    <a:pt x="104" y="40"/>
                    <a:pt x="104" y="40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2811" name="Freeform 163"/>
            <p:cNvSpPr>
              <a:spLocks noChangeAspect="1"/>
            </p:cNvSpPr>
            <p:nvPr/>
          </p:nvSpPr>
          <p:spPr bwMode="auto">
            <a:xfrm>
              <a:off x="3878" y="1402"/>
              <a:ext cx="264" cy="100"/>
            </a:xfrm>
            <a:custGeom>
              <a:avLst/>
              <a:gdLst>
                <a:gd name="T0" fmla="*/ 562 w 162"/>
                <a:gd name="T1" fmla="*/ 1033 h 61"/>
                <a:gd name="T2" fmla="*/ 562 w 162"/>
                <a:gd name="T3" fmla="*/ 1033 h 61"/>
                <a:gd name="T4" fmla="*/ 0 w 162"/>
                <a:gd name="T5" fmla="*/ 702 h 61"/>
                <a:gd name="T6" fmla="*/ 425 w 162"/>
                <a:gd name="T7" fmla="*/ 449 h 61"/>
                <a:gd name="T8" fmla="*/ 988 w 162"/>
                <a:gd name="T9" fmla="*/ 779 h 61"/>
                <a:gd name="T10" fmla="*/ 1388 w 162"/>
                <a:gd name="T11" fmla="*/ 736 h 61"/>
                <a:gd name="T12" fmla="*/ 2104 w 162"/>
                <a:gd name="T13" fmla="*/ 310 h 61"/>
                <a:gd name="T14" fmla="*/ 1312 w 162"/>
                <a:gd name="T15" fmla="*/ 310 h 61"/>
                <a:gd name="T16" fmla="*/ 1312 w 162"/>
                <a:gd name="T17" fmla="*/ 0 h 61"/>
                <a:gd name="T18" fmla="*/ 3033 w 162"/>
                <a:gd name="T19" fmla="*/ 0 h 61"/>
                <a:gd name="T20" fmla="*/ 3033 w 162"/>
                <a:gd name="T21" fmla="*/ 1054 h 61"/>
                <a:gd name="T22" fmla="*/ 2531 w 162"/>
                <a:gd name="T23" fmla="*/ 1054 h 61"/>
                <a:gd name="T24" fmla="*/ 2531 w 162"/>
                <a:gd name="T25" fmla="*/ 572 h 61"/>
                <a:gd name="T26" fmla="*/ 1814 w 162"/>
                <a:gd name="T27" fmla="*/ 995 h 61"/>
                <a:gd name="T28" fmla="*/ 1134 w 162"/>
                <a:gd name="T29" fmla="*/ 1185 h 61"/>
                <a:gd name="T30" fmla="*/ 562 w 162"/>
                <a:gd name="T31" fmla="*/ 1033 h 61"/>
                <a:gd name="T32" fmla="*/ 562 w 162"/>
                <a:gd name="T33" fmla="*/ 1033 h 6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2"/>
                <a:gd name="T52" fmla="*/ 0 h 61"/>
                <a:gd name="T53" fmla="*/ 162 w 162"/>
                <a:gd name="T54" fmla="*/ 61 h 6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2" h="61">
                  <a:moveTo>
                    <a:pt x="30" y="53"/>
                  </a:moveTo>
                  <a:cubicBezTo>
                    <a:pt x="30" y="53"/>
                    <a:pt x="30" y="53"/>
                    <a:pt x="30" y="53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53" y="40"/>
                    <a:pt x="53" y="40"/>
                    <a:pt x="53" y="40"/>
                  </a:cubicBezTo>
                  <a:cubicBezTo>
                    <a:pt x="59" y="43"/>
                    <a:pt x="66" y="43"/>
                    <a:pt x="74" y="38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54"/>
                    <a:pt x="162" y="54"/>
                    <a:pt x="162" y="54"/>
                  </a:cubicBezTo>
                  <a:cubicBezTo>
                    <a:pt x="135" y="54"/>
                    <a:pt x="135" y="54"/>
                    <a:pt x="135" y="54"/>
                  </a:cubicBezTo>
                  <a:cubicBezTo>
                    <a:pt x="135" y="29"/>
                    <a:pt x="135" y="29"/>
                    <a:pt x="135" y="2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83" y="59"/>
                    <a:pt x="70" y="61"/>
                    <a:pt x="61" y="61"/>
                  </a:cubicBezTo>
                  <a:cubicBezTo>
                    <a:pt x="44" y="60"/>
                    <a:pt x="33" y="55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2812" name="Freeform 164"/>
            <p:cNvSpPr>
              <a:spLocks noChangeAspect="1"/>
            </p:cNvSpPr>
            <p:nvPr/>
          </p:nvSpPr>
          <p:spPr bwMode="auto">
            <a:xfrm>
              <a:off x="3696" y="1399"/>
              <a:ext cx="172" cy="154"/>
            </a:xfrm>
            <a:custGeom>
              <a:avLst/>
              <a:gdLst>
                <a:gd name="T0" fmla="*/ 778 w 105"/>
                <a:gd name="T1" fmla="*/ 1569 h 94"/>
                <a:gd name="T2" fmla="*/ 1330 w 105"/>
                <a:gd name="T3" fmla="*/ 1219 h 94"/>
                <a:gd name="T4" fmla="*/ 1274 w 105"/>
                <a:gd name="T5" fmla="*/ 993 h 94"/>
                <a:gd name="T6" fmla="*/ 539 w 105"/>
                <a:gd name="T7" fmla="*/ 567 h 94"/>
                <a:gd name="T8" fmla="*/ 539 w 105"/>
                <a:gd name="T9" fmla="*/ 1027 h 94"/>
                <a:gd name="T10" fmla="*/ 21 w 105"/>
                <a:gd name="T11" fmla="*/ 1027 h 94"/>
                <a:gd name="T12" fmla="*/ 0 w 105"/>
                <a:gd name="T13" fmla="*/ 0 h 94"/>
                <a:gd name="T14" fmla="*/ 1779 w 105"/>
                <a:gd name="T15" fmla="*/ 0 h 94"/>
                <a:gd name="T16" fmla="*/ 1792 w 105"/>
                <a:gd name="T17" fmla="*/ 308 h 94"/>
                <a:gd name="T18" fmla="*/ 993 w 105"/>
                <a:gd name="T19" fmla="*/ 308 h 94"/>
                <a:gd name="T20" fmla="*/ 1723 w 105"/>
                <a:gd name="T21" fmla="*/ 736 h 94"/>
                <a:gd name="T22" fmla="*/ 2031 w 105"/>
                <a:gd name="T23" fmla="*/ 1144 h 94"/>
                <a:gd name="T24" fmla="*/ 1779 w 105"/>
                <a:gd name="T25" fmla="*/ 1481 h 94"/>
                <a:gd name="T26" fmla="*/ 1206 w 105"/>
                <a:gd name="T27" fmla="*/ 1817 h 94"/>
                <a:gd name="T28" fmla="*/ 778 w 105"/>
                <a:gd name="T29" fmla="*/ 1569 h 94"/>
                <a:gd name="T30" fmla="*/ 778 w 105"/>
                <a:gd name="T31" fmla="*/ 1569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4"/>
                <a:gd name="T50" fmla="*/ 105 w 105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4">
                  <a:moveTo>
                    <a:pt x="40" y="81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75" y="60"/>
                    <a:pt x="74" y="56"/>
                    <a:pt x="66" y="51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3" y="16"/>
                    <a:pt x="93" y="16"/>
                    <a:pt x="93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89" y="38"/>
                    <a:pt x="89" y="38"/>
                    <a:pt x="89" y="38"/>
                  </a:cubicBezTo>
                  <a:cubicBezTo>
                    <a:pt x="102" y="46"/>
                    <a:pt x="105" y="54"/>
                    <a:pt x="105" y="59"/>
                  </a:cubicBezTo>
                  <a:cubicBezTo>
                    <a:pt x="105" y="69"/>
                    <a:pt x="94" y="75"/>
                    <a:pt x="92" y="77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40" y="81"/>
                    <a:pt x="40" y="81"/>
                    <a:pt x="40" y="81"/>
                  </a:cubicBezTo>
                  <a:cubicBezTo>
                    <a:pt x="40" y="81"/>
                    <a:pt x="40" y="81"/>
                    <a:pt x="40" y="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2813" name="Freeform 165"/>
            <p:cNvSpPr>
              <a:spLocks noChangeAspect="1"/>
            </p:cNvSpPr>
            <p:nvPr/>
          </p:nvSpPr>
          <p:spPr bwMode="auto">
            <a:xfrm>
              <a:off x="3692" y="1558"/>
              <a:ext cx="264" cy="99"/>
            </a:xfrm>
            <a:custGeom>
              <a:avLst/>
              <a:gdLst>
                <a:gd name="T0" fmla="*/ 2467 w 162"/>
                <a:gd name="T1" fmla="*/ 144 h 61"/>
                <a:gd name="T2" fmla="*/ 3033 w 162"/>
                <a:gd name="T3" fmla="*/ 466 h 61"/>
                <a:gd name="T4" fmla="*/ 2624 w 162"/>
                <a:gd name="T5" fmla="*/ 701 h 61"/>
                <a:gd name="T6" fmla="*/ 2061 w 162"/>
                <a:gd name="T7" fmla="*/ 380 h 61"/>
                <a:gd name="T8" fmla="*/ 1644 w 162"/>
                <a:gd name="T9" fmla="*/ 414 h 61"/>
                <a:gd name="T10" fmla="*/ 929 w 162"/>
                <a:gd name="T11" fmla="*/ 821 h 61"/>
                <a:gd name="T12" fmla="*/ 1724 w 162"/>
                <a:gd name="T13" fmla="*/ 821 h 61"/>
                <a:gd name="T14" fmla="*/ 1724 w 162"/>
                <a:gd name="T15" fmla="*/ 1117 h 61"/>
                <a:gd name="T16" fmla="*/ 0 w 162"/>
                <a:gd name="T17" fmla="*/ 1117 h 61"/>
                <a:gd name="T18" fmla="*/ 0 w 162"/>
                <a:gd name="T19" fmla="*/ 123 h 61"/>
                <a:gd name="T20" fmla="*/ 507 w 162"/>
                <a:gd name="T21" fmla="*/ 123 h 61"/>
                <a:gd name="T22" fmla="*/ 528 w 162"/>
                <a:gd name="T23" fmla="*/ 583 h 61"/>
                <a:gd name="T24" fmla="*/ 1222 w 162"/>
                <a:gd name="T25" fmla="*/ 179 h 61"/>
                <a:gd name="T26" fmla="*/ 1897 w 162"/>
                <a:gd name="T27" fmla="*/ 0 h 61"/>
                <a:gd name="T28" fmla="*/ 2467 w 162"/>
                <a:gd name="T29" fmla="*/ 144 h 61"/>
                <a:gd name="T30" fmla="*/ 2467 w 162"/>
                <a:gd name="T31" fmla="*/ 144 h 6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2"/>
                <a:gd name="T49" fmla="*/ 0 h 61"/>
                <a:gd name="T50" fmla="*/ 162 w 162"/>
                <a:gd name="T51" fmla="*/ 61 h 6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2" h="61">
                  <a:moveTo>
                    <a:pt x="132" y="8"/>
                  </a:moveTo>
                  <a:cubicBezTo>
                    <a:pt x="162" y="25"/>
                    <a:pt x="162" y="25"/>
                    <a:pt x="162" y="25"/>
                  </a:cubicBezTo>
                  <a:cubicBezTo>
                    <a:pt x="140" y="38"/>
                    <a:pt x="140" y="38"/>
                    <a:pt x="140" y="38"/>
                  </a:cubicBezTo>
                  <a:cubicBezTo>
                    <a:pt x="110" y="21"/>
                    <a:pt x="110" y="21"/>
                    <a:pt x="110" y="21"/>
                  </a:cubicBezTo>
                  <a:cubicBezTo>
                    <a:pt x="104" y="18"/>
                    <a:pt x="96" y="18"/>
                    <a:pt x="88" y="23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61"/>
                    <a:pt x="92" y="61"/>
                    <a:pt x="92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9" y="2"/>
                    <a:pt x="93" y="0"/>
                    <a:pt x="101" y="0"/>
                  </a:cubicBezTo>
                  <a:cubicBezTo>
                    <a:pt x="118" y="1"/>
                    <a:pt x="130" y="7"/>
                    <a:pt x="132" y="8"/>
                  </a:cubicBezTo>
                  <a:cubicBezTo>
                    <a:pt x="132" y="8"/>
                    <a:pt x="132" y="8"/>
                    <a:pt x="132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2814" name="Freeform 166"/>
            <p:cNvSpPr>
              <a:spLocks noChangeAspect="1"/>
            </p:cNvSpPr>
            <p:nvPr/>
          </p:nvSpPr>
          <p:spPr bwMode="auto">
            <a:xfrm>
              <a:off x="3966" y="1507"/>
              <a:ext cx="171" cy="154"/>
            </a:xfrm>
            <a:custGeom>
              <a:avLst/>
              <a:gdLst>
                <a:gd name="T0" fmla="*/ 1958 w 105"/>
                <a:gd name="T1" fmla="*/ 791 h 94"/>
                <a:gd name="T2" fmla="*/ 1958 w 105"/>
                <a:gd name="T3" fmla="*/ 1817 h 94"/>
                <a:gd name="T4" fmla="*/ 239 w 105"/>
                <a:gd name="T5" fmla="*/ 1817 h 94"/>
                <a:gd name="T6" fmla="*/ 239 w 105"/>
                <a:gd name="T7" fmla="*/ 1514 h 94"/>
                <a:gd name="T8" fmla="*/ 1033 w 105"/>
                <a:gd name="T9" fmla="*/ 1514 h 94"/>
                <a:gd name="T10" fmla="*/ 324 w 105"/>
                <a:gd name="T11" fmla="*/ 1088 h 94"/>
                <a:gd name="T12" fmla="*/ 0 w 105"/>
                <a:gd name="T13" fmla="*/ 668 h 94"/>
                <a:gd name="T14" fmla="*/ 261 w 105"/>
                <a:gd name="T15" fmla="*/ 331 h 94"/>
                <a:gd name="T16" fmla="*/ 803 w 105"/>
                <a:gd name="T17" fmla="*/ 0 h 94"/>
                <a:gd name="T18" fmla="*/ 1223 w 105"/>
                <a:gd name="T19" fmla="*/ 247 h 94"/>
                <a:gd name="T20" fmla="*/ 674 w 105"/>
                <a:gd name="T21" fmla="*/ 606 h 94"/>
                <a:gd name="T22" fmla="*/ 730 w 105"/>
                <a:gd name="T23" fmla="*/ 827 h 94"/>
                <a:gd name="T24" fmla="*/ 1435 w 105"/>
                <a:gd name="T25" fmla="*/ 1253 h 94"/>
                <a:gd name="T26" fmla="*/ 1435 w 105"/>
                <a:gd name="T27" fmla="*/ 791 h 94"/>
                <a:gd name="T28" fmla="*/ 1958 w 105"/>
                <a:gd name="T29" fmla="*/ 791 h 94"/>
                <a:gd name="T30" fmla="*/ 1958 w 105"/>
                <a:gd name="T31" fmla="*/ 791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4"/>
                <a:gd name="T50" fmla="*/ 105 w 105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4">
                  <a:moveTo>
                    <a:pt x="105" y="41"/>
                  </a:moveTo>
                  <a:cubicBezTo>
                    <a:pt x="105" y="94"/>
                    <a:pt x="105" y="94"/>
                    <a:pt x="105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55" y="78"/>
                    <a:pt x="55" y="78"/>
                    <a:pt x="55" y="78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3" y="48"/>
                    <a:pt x="0" y="40"/>
                    <a:pt x="0" y="35"/>
                  </a:cubicBezTo>
                  <a:cubicBezTo>
                    <a:pt x="1" y="25"/>
                    <a:pt x="11" y="19"/>
                    <a:pt x="14" y="1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6" y="13"/>
                    <a:pt x="66" y="13"/>
                    <a:pt x="66" y="13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0" y="34"/>
                    <a:pt x="31" y="38"/>
                    <a:pt x="39" y="43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41"/>
                    <a:pt x="77" y="41"/>
                    <a:pt x="77" y="41"/>
                  </a:cubicBezTo>
                  <a:cubicBezTo>
                    <a:pt x="105" y="41"/>
                    <a:pt x="105" y="41"/>
                    <a:pt x="105" y="41"/>
                  </a:cubicBezTo>
                  <a:cubicBezTo>
                    <a:pt x="105" y="41"/>
                    <a:pt x="105" y="41"/>
                    <a:pt x="105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  <p:sp>
        <p:nvSpPr>
          <p:cNvPr id="32791" name="Text Box 167"/>
          <p:cNvSpPr txBox="1">
            <a:spLocks noChangeArrowheads="1"/>
          </p:cNvSpPr>
          <p:nvPr/>
        </p:nvSpPr>
        <p:spPr bwMode="auto">
          <a:xfrm>
            <a:off x="4716463" y="3567113"/>
            <a:ext cx="1079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1400"/>
              <a:t>1.0.0.0/24</a:t>
            </a:r>
          </a:p>
        </p:txBody>
      </p:sp>
      <p:sp>
        <p:nvSpPr>
          <p:cNvPr id="32792" name="Text Box 168"/>
          <p:cNvSpPr txBox="1">
            <a:spLocks noChangeArrowheads="1"/>
          </p:cNvSpPr>
          <p:nvPr/>
        </p:nvSpPr>
        <p:spPr bwMode="auto">
          <a:xfrm>
            <a:off x="2052638" y="3135313"/>
            <a:ext cx="1079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1400"/>
              <a:t>Cost=10</a:t>
            </a:r>
          </a:p>
        </p:txBody>
      </p:sp>
      <p:sp>
        <p:nvSpPr>
          <p:cNvPr id="32793" name="Text Box 173"/>
          <p:cNvSpPr txBox="1">
            <a:spLocks noChangeArrowheads="1"/>
          </p:cNvSpPr>
          <p:nvPr/>
        </p:nvSpPr>
        <p:spPr bwMode="auto">
          <a:xfrm>
            <a:off x="5581650" y="2997200"/>
            <a:ext cx="1079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1400"/>
              <a:t>2.0.0.0/24</a:t>
            </a:r>
          </a:p>
        </p:txBody>
      </p:sp>
      <p:sp>
        <p:nvSpPr>
          <p:cNvPr id="32794" name="Rectangle 174"/>
          <p:cNvSpPr>
            <a:spLocks noGrp="1" noChangeArrowheads="1"/>
          </p:cNvSpPr>
          <p:nvPr>
            <p:ph type="body" idx="1"/>
          </p:nvPr>
        </p:nvSpPr>
        <p:spPr>
          <a:xfrm>
            <a:off x="900113" y="4940300"/>
            <a:ext cx="7391400" cy="1368425"/>
          </a:xfrm>
        </p:spPr>
        <p:txBody>
          <a:bodyPr/>
          <a:lstStyle/>
          <a:p>
            <a:pPr eaLnBrk="1" hangingPunct="1"/>
            <a:r>
              <a:rPr lang="zh-CN" altLang="en-US" smtClean="0"/>
              <a:t>路由信息在</a:t>
            </a:r>
            <a:r>
              <a:rPr lang="en-US" altLang="zh-CN" smtClean="0"/>
              <a:t>LSP</a:t>
            </a:r>
            <a:r>
              <a:rPr lang="zh-CN" altLang="en-US" smtClean="0"/>
              <a:t>中以叶节点的形式传递</a:t>
            </a:r>
          </a:p>
          <a:p>
            <a:pPr eaLnBrk="1" hangingPunct="1"/>
            <a:r>
              <a:rPr lang="zh-CN" altLang="en-US" smtClean="0"/>
              <a:t>分别生成</a:t>
            </a:r>
            <a:r>
              <a:rPr lang="en-US" altLang="zh-CN" smtClean="0"/>
              <a:t>Level-1</a:t>
            </a:r>
            <a:r>
              <a:rPr lang="zh-CN" altLang="en-US" smtClean="0"/>
              <a:t>和</a:t>
            </a:r>
            <a:r>
              <a:rPr lang="en-US" altLang="zh-CN" smtClean="0"/>
              <a:t>Level-2</a:t>
            </a:r>
            <a:r>
              <a:rPr lang="zh-CN" altLang="en-US" smtClean="0"/>
              <a:t>路由</a:t>
            </a:r>
          </a:p>
        </p:txBody>
      </p:sp>
      <p:sp>
        <p:nvSpPr>
          <p:cNvPr id="32795" name="Rectangle 175"/>
          <p:cNvSpPr>
            <a:spLocks noChangeArrowheads="1"/>
          </p:cNvSpPr>
          <p:nvPr/>
        </p:nvSpPr>
        <p:spPr bwMode="auto">
          <a:xfrm>
            <a:off x="2700338" y="836613"/>
            <a:ext cx="6118225" cy="1009650"/>
          </a:xfrm>
          <a:prstGeom prst="rect">
            <a:avLst/>
          </a:prstGeom>
          <a:solidFill>
            <a:srgbClr val="CCEC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32796" name="Text Box 176"/>
          <p:cNvSpPr txBox="1">
            <a:spLocks noChangeArrowheads="1"/>
          </p:cNvSpPr>
          <p:nvPr/>
        </p:nvSpPr>
        <p:spPr bwMode="auto">
          <a:xfrm>
            <a:off x="2700338" y="836613"/>
            <a:ext cx="6049962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en-US" altLang="zh-CN" sz="1200" b="1">
                <a:latin typeface="Courier"/>
              </a:rPr>
              <a:t>[RTC]display isis route 1</a:t>
            </a:r>
          </a:p>
          <a:p>
            <a:pPr eaLnBrk="1" hangingPunct="1"/>
            <a:r>
              <a:rPr kumimoji="1" lang="en-US" altLang="zh-CN" sz="1200" b="1">
                <a:latin typeface="Courier"/>
              </a:rPr>
              <a:t>                     ISIS(1) IPv4 Level-1 Forwarding Table</a:t>
            </a:r>
          </a:p>
          <a:p>
            <a:pPr eaLnBrk="1" hangingPunct="1"/>
            <a:r>
              <a:rPr kumimoji="1" lang="en-US" altLang="zh-CN" sz="1200" b="1">
                <a:latin typeface="Courier"/>
              </a:rPr>
              <a:t>IPV4 Destination     IntCost    ExtCost ExitInterface   NextHop </a:t>
            </a:r>
          </a:p>
          <a:p>
            <a:pPr eaLnBrk="1" hangingPunct="1"/>
            <a:r>
              <a:rPr kumimoji="1" lang="en-US" altLang="zh-CN" sz="1200" b="1">
                <a:latin typeface="Courier"/>
              </a:rPr>
              <a:t>1.0.0.0/24           20         NULL    Eth1/1        2.1.1.1</a:t>
            </a:r>
          </a:p>
          <a:p>
            <a:pPr eaLnBrk="1" hangingPunct="1"/>
            <a:r>
              <a:rPr kumimoji="1" lang="en-US" altLang="zh-CN" sz="1200" b="1">
                <a:latin typeface="Courier"/>
              </a:rPr>
              <a:t>2.0.0.0/24           20         NULL    Eth1/1        2.1.1.1</a:t>
            </a:r>
          </a:p>
        </p:txBody>
      </p:sp>
      <p:sp>
        <p:nvSpPr>
          <p:cNvPr id="32797" name="Line 177"/>
          <p:cNvSpPr>
            <a:spLocks noChangeShapeType="1"/>
          </p:cNvSpPr>
          <p:nvPr/>
        </p:nvSpPr>
        <p:spPr bwMode="auto">
          <a:xfrm>
            <a:off x="5292725" y="1844675"/>
            <a:ext cx="0" cy="5048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1042988" y="1628775"/>
            <a:ext cx="7058025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3538" indent="-3635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n"/>
            </a:pPr>
            <a:r>
              <a:rPr lang="en-US" altLang="zh-CN" sz="2400" b="1">
                <a:ea typeface="华文细黑" panose="02010600040101010101" pitchFamily="2" charset="-122"/>
              </a:rPr>
              <a:t>OSI</a:t>
            </a:r>
            <a:r>
              <a:rPr lang="zh-CN" altLang="en-US" sz="2400" b="1">
                <a:ea typeface="华文细黑" panose="02010600040101010101" pitchFamily="2" charset="-122"/>
              </a:rPr>
              <a:t>地址格式</a:t>
            </a:r>
          </a:p>
          <a:p>
            <a:pPr eaLnBrk="1" hangingPunct="1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n"/>
            </a:pPr>
            <a:r>
              <a:rPr lang="en-US" altLang="zh-CN" sz="2400" b="1">
                <a:ea typeface="华文细黑" panose="02010600040101010101" pitchFamily="2" charset="-122"/>
              </a:rPr>
              <a:t>IS-IS</a:t>
            </a:r>
            <a:r>
              <a:rPr lang="zh-CN" altLang="en-US" sz="2400" b="1">
                <a:ea typeface="华文细黑" panose="02010600040101010101" pitchFamily="2" charset="-122"/>
              </a:rPr>
              <a:t>协议报文包含了</a:t>
            </a:r>
            <a:r>
              <a:rPr lang="en-US" altLang="zh-CN" sz="2400" b="1">
                <a:ea typeface="华文细黑" panose="02010600040101010101" pitchFamily="2" charset="-122"/>
              </a:rPr>
              <a:t>4</a:t>
            </a:r>
            <a:r>
              <a:rPr lang="zh-CN" altLang="en-US" sz="2400" b="1">
                <a:ea typeface="华文细黑" panose="02010600040101010101" pitchFamily="2" charset="-122"/>
              </a:rPr>
              <a:t>类</a:t>
            </a:r>
          </a:p>
          <a:p>
            <a:pPr eaLnBrk="1" hangingPunct="1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n"/>
            </a:pPr>
            <a:r>
              <a:rPr lang="en-US" altLang="zh-CN" sz="2400" b="1">
                <a:ea typeface="华文细黑" panose="02010600040101010101" pitchFamily="2" charset="-122"/>
              </a:rPr>
              <a:t>IS-IS</a:t>
            </a:r>
            <a:r>
              <a:rPr lang="zh-CN" altLang="en-US" sz="2400" b="1">
                <a:ea typeface="华文细黑" panose="02010600040101010101" pitchFamily="2" charset="-122"/>
              </a:rPr>
              <a:t>网络类型只有两种</a:t>
            </a:r>
          </a:p>
          <a:p>
            <a:pPr eaLnBrk="1" hangingPunct="1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n"/>
            </a:pPr>
            <a:r>
              <a:rPr lang="en-US" altLang="zh-CN" sz="2400" b="1">
                <a:ea typeface="华文细黑" panose="02010600040101010101" pitchFamily="2" charset="-122"/>
              </a:rPr>
              <a:t>LSDB</a:t>
            </a:r>
            <a:r>
              <a:rPr lang="zh-CN" altLang="en-US" sz="2400" b="1">
                <a:ea typeface="华文细黑" panose="02010600040101010101" pitchFamily="2" charset="-122"/>
              </a:rPr>
              <a:t>同步和</a:t>
            </a:r>
            <a:r>
              <a:rPr lang="en-US" altLang="zh-CN" sz="2400" b="1">
                <a:ea typeface="华文细黑" panose="02010600040101010101" pitchFamily="2" charset="-122"/>
              </a:rPr>
              <a:t>IP</a:t>
            </a:r>
            <a:r>
              <a:rPr lang="zh-CN" altLang="en-US" sz="2400" b="1">
                <a:ea typeface="华文细黑" panose="02010600040101010101" pitchFamily="2" charset="-122"/>
              </a:rPr>
              <a:t>路由计算</a:t>
            </a:r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3563938" y="692150"/>
            <a:ext cx="2057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12" rIns="91425" bIns="45712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solidFill>
                  <a:srgbClr val="CC0000"/>
                </a:solidFill>
                <a:ea typeface="华文细黑" panose="02010600040101010101" pitchFamily="2" charset="-122"/>
              </a:rPr>
              <a:t>本章总结</a:t>
            </a:r>
          </a:p>
        </p:txBody>
      </p:sp>
      <p:grpSp>
        <p:nvGrpSpPr>
          <p:cNvPr id="33796" name="Group 8"/>
          <p:cNvGrpSpPr>
            <a:grpSpLocks/>
          </p:cNvGrpSpPr>
          <p:nvPr/>
        </p:nvGrpSpPr>
        <p:grpSpPr bwMode="auto">
          <a:xfrm>
            <a:off x="2889250" y="1381125"/>
            <a:ext cx="5715000" cy="3276600"/>
            <a:chOff x="1632" y="1056"/>
            <a:chExt cx="3600" cy="2064"/>
          </a:xfrm>
        </p:grpSpPr>
        <p:sp>
          <p:nvSpPr>
            <p:cNvPr id="33800" name="Rectangle 9"/>
            <p:cNvSpPr>
              <a:spLocks noChangeArrowheads="1"/>
            </p:cNvSpPr>
            <p:nvPr/>
          </p:nvSpPr>
          <p:spPr bwMode="auto">
            <a:xfrm>
              <a:off x="1632" y="1056"/>
              <a:ext cx="3600" cy="48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4C61A4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3801" name="Rectangle 10"/>
            <p:cNvSpPr>
              <a:spLocks noChangeArrowheads="1"/>
            </p:cNvSpPr>
            <p:nvPr/>
          </p:nvSpPr>
          <p:spPr bwMode="auto">
            <a:xfrm>
              <a:off x="5088" y="1056"/>
              <a:ext cx="48" cy="2064"/>
            </a:xfrm>
            <a:prstGeom prst="rect">
              <a:avLst/>
            </a:prstGeom>
            <a:gradFill rotWithShape="0">
              <a:gsLst>
                <a:gs pos="0">
                  <a:srgbClr val="4C61A4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  <p:grpSp>
        <p:nvGrpSpPr>
          <p:cNvPr id="33797" name="Group 11"/>
          <p:cNvGrpSpPr>
            <a:grpSpLocks/>
          </p:cNvGrpSpPr>
          <p:nvPr/>
        </p:nvGrpSpPr>
        <p:grpSpPr bwMode="auto">
          <a:xfrm>
            <a:off x="838200" y="2905125"/>
            <a:ext cx="5562600" cy="2971800"/>
            <a:chOff x="432" y="2064"/>
            <a:chExt cx="3504" cy="1872"/>
          </a:xfrm>
        </p:grpSpPr>
        <p:sp>
          <p:nvSpPr>
            <p:cNvPr id="33798" name="Rectangle 12"/>
            <p:cNvSpPr>
              <a:spLocks noChangeArrowheads="1"/>
            </p:cNvSpPr>
            <p:nvPr/>
          </p:nvSpPr>
          <p:spPr bwMode="auto">
            <a:xfrm>
              <a:off x="432" y="3792"/>
              <a:ext cx="3504" cy="48"/>
            </a:xfrm>
            <a:prstGeom prst="rect">
              <a:avLst/>
            </a:prstGeom>
            <a:gradFill rotWithShape="0">
              <a:gsLst>
                <a:gs pos="0">
                  <a:srgbClr val="808000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3799" name="Rectangle 13"/>
            <p:cNvSpPr>
              <a:spLocks noChangeArrowheads="1"/>
            </p:cNvSpPr>
            <p:nvPr/>
          </p:nvSpPr>
          <p:spPr bwMode="auto">
            <a:xfrm>
              <a:off x="432" y="2064"/>
              <a:ext cx="48" cy="1872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8080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2"/>
          <p:cNvSpPr>
            <a:spLocks noChangeArrowheads="1"/>
          </p:cNvSpPr>
          <p:nvPr/>
        </p:nvSpPr>
        <p:spPr bwMode="auto">
          <a:xfrm>
            <a:off x="381000" y="1549400"/>
            <a:ext cx="8439150" cy="639763"/>
          </a:xfrm>
          <a:prstGeom prst="roundRect">
            <a:avLst>
              <a:gd name="adj" fmla="val 18046"/>
            </a:avLst>
          </a:prstGeom>
          <a:solidFill>
            <a:srgbClr val="4DA5E1">
              <a:alpha val="7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8195" name="Oval 3"/>
          <p:cNvSpPr>
            <a:spLocks noChangeArrowheads="1"/>
          </p:cNvSpPr>
          <p:nvPr/>
        </p:nvSpPr>
        <p:spPr bwMode="auto">
          <a:xfrm>
            <a:off x="641350" y="1693863"/>
            <a:ext cx="349250" cy="342900"/>
          </a:xfrm>
          <a:prstGeom prst="ellipse">
            <a:avLst/>
          </a:prstGeom>
          <a:noFill/>
          <a:ln w="127000" algn="ctr">
            <a:solidFill>
              <a:srgbClr val="4DA5E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t" hangingPunct="1"/>
            <a:endParaRPr lang="zh-CN" altLang="zh-CN" sz="1000">
              <a:ea typeface="华文细黑" panose="02010600040101010101" pitchFamily="2" charset="-122"/>
            </a:endParaRP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609600" y="2036763"/>
            <a:ext cx="5546725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3538" indent="-3635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  <a:buClr>
                <a:schemeClr val="tx1"/>
              </a:buClr>
              <a:buFont typeface="Wingdings" panose="05000000000000000000" pitchFamily="2" charset="2"/>
              <a:buChar char="n"/>
            </a:pPr>
            <a:r>
              <a:rPr lang="zh-CN" altLang="en-US" sz="2400" b="1">
                <a:ea typeface="华文细黑" panose="02010600040101010101" pitchFamily="2" charset="-122"/>
              </a:rPr>
              <a:t>掌握</a:t>
            </a:r>
            <a:r>
              <a:rPr lang="en-US" altLang="zh-CN" sz="2400" b="1">
                <a:ea typeface="华文细黑" panose="02010600040101010101" pitchFamily="2" charset="-122"/>
              </a:rPr>
              <a:t>OSI</a:t>
            </a:r>
            <a:r>
              <a:rPr lang="zh-CN" altLang="en-US" sz="2400" b="1">
                <a:ea typeface="华文细黑" panose="02010600040101010101" pitchFamily="2" charset="-122"/>
              </a:rPr>
              <a:t>地址结构</a:t>
            </a:r>
          </a:p>
          <a:p>
            <a:pPr eaLnBrk="1" hangingPunct="1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n"/>
            </a:pPr>
            <a:r>
              <a:rPr lang="zh-CN" altLang="en-US" sz="2400" b="1">
                <a:ea typeface="华文细黑" panose="02010600040101010101" pitchFamily="2" charset="-122"/>
              </a:rPr>
              <a:t>掌握</a:t>
            </a:r>
            <a:r>
              <a:rPr lang="en-US" altLang="zh-CN" sz="2400" b="1">
                <a:ea typeface="华文细黑" panose="02010600040101010101" pitchFamily="2" charset="-122"/>
              </a:rPr>
              <a:t>IS-IS</a:t>
            </a:r>
            <a:r>
              <a:rPr lang="zh-CN" altLang="en-US" sz="2400" b="1">
                <a:ea typeface="华文细黑" panose="02010600040101010101" pitchFamily="2" charset="-122"/>
              </a:rPr>
              <a:t>协议报文</a:t>
            </a:r>
          </a:p>
          <a:p>
            <a:pPr eaLnBrk="1" hangingPunct="1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n"/>
            </a:pPr>
            <a:r>
              <a:rPr lang="zh-CN" altLang="en-US" sz="2400" b="1">
                <a:ea typeface="华文细黑" panose="02010600040101010101" pitchFamily="2" charset="-122"/>
              </a:rPr>
              <a:t>掌握</a:t>
            </a:r>
            <a:r>
              <a:rPr lang="en-US" altLang="zh-CN" sz="2400" b="1">
                <a:ea typeface="华文细黑" panose="02010600040101010101" pitchFamily="2" charset="-122"/>
              </a:rPr>
              <a:t>IS-IS</a:t>
            </a:r>
            <a:r>
              <a:rPr lang="zh-CN" altLang="en-US" sz="2400" b="1">
                <a:ea typeface="华文细黑" panose="02010600040101010101" pitchFamily="2" charset="-122"/>
              </a:rPr>
              <a:t>所支持的网络类型</a:t>
            </a:r>
          </a:p>
          <a:p>
            <a:pPr eaLnBrk="1" hangingPunct="1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n"/>
            </a:pPr>
            <a:r>
              <a:rPr lang="zh-CN" altLang="en-US" sz="2400" b="1">
                <a:ea typeface="华文细黑" panose="02010600040101010101" pitchFamily="2" charset="-122"/>
              </a:rPr>
              <a:t>掌握</a:t>
            </a:r>
            <a:r>
              <a:rPr lang="en-US" altLang="zh-CN" sz="2400" b="1">
                <a:ea typeface="华文细黑" panose="02010600040101010101" pitchFamily="2" charset="-122"/>
              </a:rPr>
              <a:t>IS-IS</a:t>
            </a:r>
            <a:r>
              <a:rPr lang="zh-CN" altLang="en-US" sz="2400" b="1">
                <a:ea typeface="华文细黑" panose="02010600040101010101" pitchFamily="2" charset="-122"/>
              </a:rPr>
              <a:t>的数据库同步与路由计算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533400" y="969963"/>
            <a:ext cx="2057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solidFill>
                  <a:srgbClr val="CC0000"/>
                </a:solidFill>
                <a:ea typeface="华文细黑" panose="02010600040101010101" pitchFamily="2" charset="-122"/>
              </a:rPr>
              <a:t>课程目标</a:t>
            </a:r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990600" y="1612900"/>
            <a:ext cx="7329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2800" b="1">
                <a:solidFill>
                  <a:schemeClr val="bg1"/>
                </a:solidFill>
              </a:rPr>
              <a:t>学习完本课程，您应该能够：</a:t>
            </a:r>
          </a:p>
        </p:txBody>
      </p:sp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2286000"/>
            <a:ext cx="2147888" cy="279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5"/>
          <p:cNvSpPr txBox="1">
            <a:spLocks noChangeArrowheads="1"/>
          </p:cNvSpPr>
          <p:nvPr/>
        </p:nvSpPr>
        <p:spPr bwMode="auto">
          <a:xfrm>
            <a:off x="609600" y="1524000"/>
            <a:ext cx="5762625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3538" indent="-3635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Clr>
                <a:srgbClr val="CC0000"/>
              </a:buClr>
              <a:buFont typeface="Wingdings" panose="05000000000000000000" pitchFamily="2" charset="2"/>
              <a:buChar char="n"/>
            </a:pPr>
            <a:r>
              <a:rPr lang="en-US" altLang="zh-CN" sz="2800" b="1">
                <a:solidFill>
                  <a:srgbClr val="CC0000"/>
                </a:solidFill>
                <a:ea typeface="华文细黑" panose="02010600040101010101" pitchFamily="2" charset="-122"/>
              </a:rPr>
              <a:t>OSI</a:t>
            </a:r>
            <a:r>
              <a:rPr lang="zh-CN" altLang="en-US" sz="2800" b="1">
                <a:solidFill>
                  <a:srgbClr val="CC0000"/>
                </a:solidFill>
                <a:ea typeface="华文细黑" panose="02010600040101010101" pitchFamily="2" charset="-122"/>
              </a:rPr>
              <a:t>地址</a:t>
            </a:r>
            <a:endParaRPr lang="en-US" altLang="zh-CN" sz="2800" b="1">
              <a:solidFill>
                <a:srgbClr val="CC0000"/>
              </a:solidFill>
              <a:ea typeface="华文细黑" panose="02010600040101010101" pitchFamily="2" charset="-122"/>
            </a:endParaRPr>
          </a:p>
          <a:p>
            <a:pPr eaLnBrk="1" hangingPunct="1">
              <a:lnSpc>
                <a:spcPct val="150000"/>
              </a:lnSpc>
              <a:buClr>
                <a:srgbClr val="000000"/>
              </a:buClr>
              <a:buFont typeface="Wingdings" panose="05000000000000000000" pitchFamily="2" charset="2"/>
              <a:buChar char="n"/>
            </a:pPr>
            <a:r>
              <a:rPr lang="en-US" altLang="zh-CN" sz="2800" b="1">
                <a:solidFill>
                  <a:srgbClr val="000000"/>
                </a:solidFill>
                <a:ea typeface="华文细黑" panose="02010600040101010101" pitchFamily="2" charset="-122"/>
              </a:rPr>
              <a:t>IS-IS</a:t>
            </a:r>
            <a:r>
              <a:rPr lang="zh-CN" altLang="en-US" sz="2800" b="1">
                <a:solidFill>
                  <a:srgbClr val="000000"/>
                </a:solidFill>
                <a:ea typeface="华文细黑" panose="02010600040101010101" pitchFamily="2" charset="-122"/>
              </a:rPr>
              <a:t>协议报文</a:t>
            </a:r>
            <a:endParaRPr lang="en-US" altLang="zh-CN" sz="2800" b="1">
              <a:solidFill>
                <a:srgbClr val="000000"/>
              </a:solidFill>
              <a:ea typeface="华文细黑" panose="02010600040101010101" pitchFamily="2" charset="-122"/>
            </a:endParaRPr>
          </a:p>
          <a:p>
            <a:pPr eaLnBrk="1" hangingPunct="1">
              <a:lnSpc>
                <a:spcPct val="150000"/>
              </a:lnSpc>
              <a:buClr>
                <a:srgbClr val="000000"/>
              </a:buClr>
              <a:buFont typeface="Wingdings" panose="05000000000000000000" pitchFamily="2" charset="2"/>
              <a:buChar char="n"/>
            </a:pPr>
            <a:r>
              <a:rPr lang="en-US" altLang="zh-CN" sz="2800" b="1">
                <a:solidFill>
                  <a:srgbClr val="000000"/>
                </a:solidFill>
                <a:ea typeface="华文细黑" panose="02010600040101010101" pitchFamily="2" charset="-122"/>
              </a:rPr>
              <a:t>IS-IS</a:t>
            </a:r>
            <a:r>
              <a:rPr lang="zh-CN" altLang="en-US" sz="2800" b="1">
                <a:solidFill>
                  <a:srgbClr val="000000"/>
                </a:solidFill>
                <a:ea typeface="华文细黑" panose="02010600040101010101" pitchFamily="2" charset="-122"/>
              </a:rPr>
              <a:t>网络类型</a:t>
            </a:r>
            <a:endParaRPr lang="en-US" altLang="zh-CN" sz="2800" b="1">
              <a:solidFill>
                <a:srgbClr val="000000"/>
              </a:solidFill>
              <a:ea typeface="华文细黑" panose="02010600040101010101" pitchFamily="2" charset="-122"/>
            </a:endParaRPr>
          </a:p>
          <a:p>
            <a:pPr eaLnBrk="1" hangingPunct="1">
              <a:lnSpc>
                <a:spcPct val="150000"/>
              </a:lnSpc>
              <a:buClr>
                <a:srgbClr val="000000"/>
              </a:buClr>
              <a:buFont typeface="Wingdings" panose="05000000000000000000" pitchFamily="2" charset="2"/>
              <a:buChar char="n"/>
            </a:pPr>
            <a:r>
              <a:rPr lang="en-US" altLang="zh-CN" sz="2800" b="1">
                <a:solidFill>
                  <a:srgbClr val="000000"/>
                </a:solidFill>
                <a:ea typeface="华文细黑" panose="02010600040101010101" pitchFamily="2" charset="-122"/>
              </a:rPr>
              <a:t>LSDB</a:t>
            </a:r>
            <a:r>
              <a:rPr lang="zh-CN" altLang="en-US" sz="2800" b="1">
                <a:solidFill>
                  <a:srgbClr val="000000"/>
                </a:solidFill>
                <a:ea typeface="华文细黑" panose="02010600040101010101" pitchFamily="2" charset="-122"/>
              </a:rPr>
              <a:t>的同步</a:t>
            </a:r>
            <a:endParaRPr lang="en-US" altLang="zh-CN" sz="2800" b="1">
              <a:solidFill>
                <a:srgbClr val="000000"/>
              </a:solidFill>
              <a:ea typeface="华文细黑" panose="02010600040101010101" pitchFamily="2" charset="-122"/>
            </a:endParaRPr>
          </a:p>
          <a:p>
            <a:pPr eaLnBrk="1" hangingPunct="1">
              <a:lnSpc>
                <a:spcPct val="150000"/>
              </a:lnSpc>
              <a:buClr>
                <a:srgbClr val="000000"/>
              </a:buClr>
              <a:buFont typeface="Wingdings" panose="05000000000000000000" pitchFamily="2" charset="2"/>
              <a:buChar char="n"/>
            </a:pPr>
            <a:r>
              <a:rPr lang="zh-CN" altLang="en-US" sz="2800" b="1">
                <a:solidFill>
                  <a:srgbClr val="000000"/>
                </a:solidFill>
                <a:ea typeface="华文细黑" panose="02010600040101010101" pitchFamily="2" charset="-122"/>
              </a:rPr>
              <a:t>拓扑计算与</a:t>
            </a:r>
            <a:r>
              <a:rPr lang="en-US" altLang="zh-CN" sz="2800" b="1">
                <a:solidFill>
                  <a:srgbClr val="000000"/>
                </a:solidFill>
                <a:ea typeface="华文细黑" panose="02010600040101010101" pitchFamily="2" charset="-122"/>
              </a:rPr>
              <a:t>IP</a:t>
            </a:r>
            <a:r>
              <a:rPr lang="zh-CN" altLang="en-US" sz="2800" b="1">
                <a:solidFill>
                  <a:srgbClr val="000000"/>
                </a:solidFill>
                <a:ea typeface="华文细黑" panose="02010600040101010101" pitchFamily="2" charset="-122"/>
              </a:rPr>
              <a:t>路由的生成</a:t>
            </a:r>
          </a:p>
        </p:txBody>
      </p:sp>
      <p:sp>
        <p:nvSpPr>
          <p:cNvPr id="9219" name="Text Box 7"/>
          <p:cNvSpPr txBox="1">
            <a:spLocks noChangeArrowheads="1"/>
          </p:cNvSpPr>
          <p:nvPr/>
        </p:nvSpPr>
        <p:spPr bwMode="auto">
          <a:xfrm>
            <a:off x="533400" y="914400"/>
            <a:ext cx="2057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solidFill>
                  <a:srgbClr val="CC0000"/>
                </a:solidFill>
                <a:ea typeface="华文细黑" panose="02010600040101010101" pitchFamily="2" charset="-122"/>
              </a:rPr>
              <a:t>目录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/>
              <a:t>OSI</a:t>
            </a:r>
            <a:r>
              <a:rPr lang="zh-CN" altLang="en-US" smtClean="0"/>
              <a:t>地址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981075"/>
            <a:ext cx="7561263" cy="2663825"/>
          </a:xfrm>
        </p:spPr>
        <p:txBody>
          <a:bodyPr/>
          <a:lstStyle/>
          <a:p>
            <a:pPr eaLnBrk="1" hangingPunct="1"/>
            <a:r>
              <a:rPr lang="zh-CN" altLang="en-US" sz="3200" smtClean="0"/>
              <a:t>在</a:t>
            </a:r>
            <a:r>
              <a:rPr lang="en-US" altLang="zh-CN" sz="3200" smtClean="0"/>
              <a:t>OSI</a:t>
            </a:r>
            <a:r>
              <a:rPr lang="zh-CN" altLang="en-US" sz="3200" smtClean="0"/>
              <a:t>体系结构中，使用</a:t>
            </a:r>
            <a:r>
              <a:rPr lang="en-US" altLang="zh-CN" sz="3200" smtClean="0"/>
              <a:t>OSI</a:t>
            </a:r>
            <a:r>
              <a:rPr lang="zh-CN" altLang="en-US" sz="3200" smtClean="0"/>
              <a:t>地址标识网络设备，建立拓扑信息</a:t>
            </a:r>
          </a:p>
          <a:p>
            <a:pPr eaLnBrk="1" hangingPunct="1"/>
            <a:endParaRPr lang="zh-CN" altLang="en-US" sz="3200" smtClean="0"/>
          </a:p>
          <a:p>
            <a:pPr eaLnBrk="1" hangingPunct="1"/>
            <a:r>
              <a:rPr lang="en-US" altLang="zh-CN" sz="3200" smtClean="0"/>
              <a:t>OSI</a:t>
            </a:r>
            <a:r>
              <a:rPr lang="zh-CN" altLang="en-US" sz="3200" smtClean="0"/>
              <a:t>地址采用</a:t>
            </a:r>
            <a:r>
              <a:rPr lang="en-US" altLang="zh-CN" sz="3200" smtClean="0"/>
              <a:t>NSAP</a:t>
            </a:r>
            <a:r>
              <a:rPr lang="zh-CN" altLang="en-US" sz="3200" smtClean="0"/>
              <a:t>地址格式。</a:t>
            </a:r>
          </a:p>
          <a:p>
            <a:pPr eaLnBrk="1" hangingPunct="1"/>
            <a:endParaRPr lang="en-US" altLang="zh-CN" sz="3200" smtClean="0"/>
          </a:p>
        </p:txBody>
      </p:sp>
      <p:sp>
        <p:nvSpPr>
          <p:cNvPr id="10244" name="Line 30"/>
          <p:cNvSpPr>
            <a:spLocks noChangeShapeType="1"/>
          </p:cNvSpPr>
          <p:nvPr/>
        </p:nvSpPr>
        <p:spPr bwMode="auto">
          <a:xfrm>
            <a:off x="1833563" y="4868863"/>
            <a:ext cx="5186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10245" name="Group 31"/>
          <p:cNvGrpSpPr>
            <a:grpSpLocks noChangeAspect="1"/>
          </p:cNvGrpSpPr>
          <p:nvPr/>
        </p:nvGrpSpPr>
        <p:grpSpPr bwMode="auto">
          <a:xfrm>
            <a:off x="1258888" y="4581525"/>
            <a:ext cx="792162" cy="552450"/>
            <a:chOff x="3541" y="1317"/>
            <a:chExt cx="747" cy="546"/>
          </a:xfrm>
        </p:grpSpPr>
        <p:sp>
          <p:nvSpPr>
            <p:cNvPr id="10285" name="AutoShape 32"/>
            <p:cNvSpPr>
              <a:spLocks noChangeAspect="1" noChangeArrowheads="1" noTextEdit="1"/>
            </p:cNvSpPr>
            <p:nvPr/>
          </p:nvSpPr>
          <p:spPr bwMode="auto">
            <a:xfrm>
              <a:off x="3574" y="1337"/>
              <a:ext cx="681" cy="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86" name="Freeform 33"/>
            <p:cNvSpPr>
              <a:spLocks noChangeAspect="1"/>
            </p:cNvSpPr>
            <p:nvPr/>
          </p:nvSpPr>
          <p:spPr bwMode="auto">
            <a:xfrm>
              <a:off x="3574" y="1525"/>
              <a:ext cx="679" cy="338"/>
            </a:xfrm>
            <a:custGeom>
              <a:avLst/>
              <a:gdLst>
                <a:gd name="T0" fmla="*/ 6726 w 416"/>
                <a:gd name="T1" fmla="*/ 1594 h 207"/>
                <a:gd name="T2" fmla="*/ 1170 w 416"/>
                <a:gd name="T3" fmla="*/ 1594 h 207"/>
                <a:gd name="T4" fmla="*/ 21 w 416"/>
                <a:gd name="T5" fmla="*/ 21 h 207"/>
                <a:gd name="T6" fmla="*/ 0 w 416"/>
                <a:gd name="T7" fmla="*/ 21 h 207"/>
                <a:gd name="T8" fmla="*/ 0 w 416"/>
                <a:gd name="T9" fmla="*/ 1520 h 207"/>
                <a:gd name="T10" fmla="*/ 21 w 416"/>
                <a:gd name="T11" fmla="*/ 1520 h 207"/>
                <a:gd name="T12" fmla="*/ 1170 w 416"/>
                <a:gd name="T13" fmla="*/ 3029 h 207"/>
                <a:gd name="T14" fmla="*/ 6726 w 416"/>
                <a:gd name="T15" fmla="*/ 3029 h 207"/>
                <a:gd name="T16" fmla="*/ 7862 w 416"/>
                <a:gd name="T17" fmla="*/ 1520 h 207"/>
                <a:gd name="T18" fmla="*/ 7862 w 416"/>
                <a:gd name="T19" fmla="*/ 1520 h 207"/>
                <a:gd name="T20" fmla="*/ 7862 w 416"/>
                <a:gd name="T21" fmla="*/ 0 h 207"/>
                <a:gd name="T22" fmla="*/ 6726 w 416"/>
                <a:gd name="T23" fmla="*/ 1594 h 20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16"/>
                <a:gd name="T37" fmla="*/ 0 h 207"/>
                <a:gd name="T38" fmla="*/ 416 w 416"/>
                <a:gd name="T39" fmla="*/ 207 h 20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16" h="207">
                  <a:moveTo>
                    <a:pt x="356" y="84"/>
                  </a:moveTo>
                  <a:cubicBezTo>
                    <a:pt x="275" y="131"/>
                    <a:pt x="143" y="131"/>
                    <a:pt x="62" y="84"/>
                  </a:cubicBezTo>
                  <a:cubicBezTo>
                    <a:pt x="18" y="59"/>
                    <a:pt x="1" y="33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3" y="109"/>
                    <a:pt x="23" y="138"/>
                    <a:pt x="62" y="160"/>
                  </a:cubicBezTo>
                  <a:cubicBezTo>
                    <a:pt x="143" y="207"/>
                    <a:pt x="275" y="207"/>
                    <a:pt x="356" y="160"/>
                  </a:cubicBezTo>
                  <a:cubicBezTo>
                    <a:pt x="394" y="138"/>
                    <a:pt x="414" y="109"/>
                    <a:pt x="416" y="80"/>
                  </a:cubicBezTo>
                  <a:cubicBezTo>
                    <a:pt x="416" y="80"/>
                    <a:pt x="416" y="80"/>
                    <a:pt x="416" y="80"/>
                  </a:cubicBezTo>
                  <a:cubicBezTo>
                    <a:pt x="416" y="0"/>
                    <a:pt x="416" y="0"/>
                    <a:pt x="416" y="0"/>
                  </a:cubicBezTo>
                  <a:cubicBezTo>
                    <a:pt x="416" y="31"/>
                    <a:pt x="396" y="61"/>
                    <a:pt x="356" y="84"/>
                  </a:cubicBezTo>
                  <a:close/>
                </a:path>
              </a:pathLst>
            </a:custGeom>
            <a:solidFill>
              <a:srgbClr val="113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0287" name="Freeform 34"/>
            <p:cNvSpPr>
              <a:spLocks noChangeAspect="1"/>
            </p:cNvSpPr>
            <p:nvPr/>
          </p:nvSpPr>
          <p:spPr bwMode="auto">
            <a:xfrm>
              <a:off x="3541" y="1317"/>
              <a:ext cx="747" cy="432"/>
            </a:xfrm>
            <a:custGeom>
              <a:avLst/>
              <a:gdLst>
                <a:gd name="T0" fmla="*/ 7153 w 457"/>
                <a:gd name="T1" fmla="*/ 902 h 264"/>
                <a:gd name="T2" fmla="*/ 7176 w 457"/>
                <a:gd name="T3" fmla="*/ 4166 h 264"/>
                <a:gd name="T4" fmla="*/ 1563 w 457"/>
                <a:gd name="T5" fmla="*/ 4166 h 264"/>
                <a:gd name="T6" fmla="*/ 1541 w 457"/>
                <a:gd name="T7" fmla="*/ 902 h 264"/>
                <a:gd name="T8" fmla="*/ 7153 w 457"/>
                <a:gd name="T9" fmla="*/ 902 h 2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7"/>
                <a:gd name="T16" fmla="*/ 0 h 264"/>
                <a:gd name="T17" fmla="*/ 457 w 457"/>
                <a:gd name="T18" fmla="*/ 264 h 2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7" h="264">
                  <a:moveTo>
                    <a:pt x="375" y="47"/>
                  </a:moveTo>
                  <a:cubicBezTo>
                    <a:pt x="456" y="94"/>
                    <a:pt x="457" y="170"/>
                    <a:pt x="376" y="217"/>
                  </a:cubicBezTo>
                  <a:cubicBezTo>
                    <a:pt x="295" y="264"/>
                    <a:pt x="163" y="264"/>
                    <a:pt x="82" y="217"/>
                  </a:cubicBezTo>
                  <a:cubicBezTo>
                    <a:pt x="0" y="170"/>
                    <a:pt x="0" y="94"/>
                    <a:pt x="81" y="47"/>
                  </a:cubicBezTo>
                  <a:cubicBezTo>
                    <a:pt x="162" y="0"/>
                    <a:pt x="293" y="0"/>
                    <a:pt x="375" y="47"/>
                  </a:cubicBezTo>
                </a:path>
              </a:pathLst>
            </a:custGeom>
            <a:solidFill>
              <a:srgbClr val="4A6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0288" name="Freeform 35"/>
            <p:cNvSpPr>
              <a:spLocks noChangeAspect="1" noEditPoints="1"/>
            </p:cNvSpPr>
            <p:nvPr/>
          </p:nvSpPr>
          <p:spPr bwMode="auto">
            <a:xfrm>
              <a:off x="3788" y="1751"/>
              <a:ext cx="39" cy="53"/>
            </a:xfrm>
            <a:custGeom>
              <a:avLst/>
              <a:gdLst>
                <a:gd name="T0" fmla="*/ 124 w 24"/>
                <a:gd name="T1" fmla="*/ 88 h 33"/>
                <a:gd name="T2" fmla="*/ 124 w 24"/>
                <a:gd name="T3" fmla="*/ 233 h 33"/>
                <a:gd name="T4" fmla="*/ 180 w 24"/>
                <a:gd name="T5" fmla="*/ 233 h 33"/>
                <a:gd name="T6" fmla="*/ 236 w 24"/>
                <a:gd name="T7" fmla="*/ 226 h 33"/>
                <a:gd name="T8" fmla="*/ 257 w 24"/>
                <a:gd name="T9" fmla="*/ 173 h 33"/>
                <a:gd name="T10" fmla="*/ 180 w 24"/>
                <a:gd name="T11" fmla="*/ 88 h 33"/>
                <a:gd name="T12" fmla="*/ 124 w 24"/>
                <a:gd name="T13" fmla="*/ 88 h 33"/>
                <a:gd name="T14" fmla="*/ 0 w 24"/>
                <a:gd name="T15" fmla="*/ 567 h 33"/>
                <a:gd name="T16" fmla="*/ 0 w 24"/>
                <a:gd name="T17" fmla="*/ 0 h 33"/>
                <a:gd name="T18" fmla="*/ 232 w 24"/>
                <a:gd name="T19" fmla="*/ 0 h 33"/>
                <a:gd name="T20" fmla="*/ 349 w 24"/>
                <a:gd name="T21" fmla="*/ 34 h 33"/>
                <a:gd name="T22" fmla="*/ 413 w 24"/>
                <a:gd name="T23" fmla="*/ 141 h 33"/>
                <a:gd name="T24" fmla="*/ 270 w 24"/>
                <a:gd name="T25" fmla="*/ 286 h 33"/>
                <a:gd name="T26" fmla="*/ 270 w 24"/>
                <a:gd name="T27" fmla="*/ 286 h 33"/>
                <a:gd name="T28" fmla="*/ 349 w 24"/>
                <a:gd name="T29" fmla="*/ 331 h 33"/>
                <a:gd name="T30" fmla="*/ 377 w 24"/>
                <a:gd name="T31" fmla="*/ 374 h 33"/>
                <a:gd name="T32" fmla="*/ 439 w 24"/>
                <a:gd name="T33" fmla="*/ 567 h 33"/>
                <a:gd name="T34" fmla="*/ 270 w 24"/>
                <a:gd name="T35" fmla="*/ 567 h 33"/>
                <a:gd name="T36" fmla="*/ 236 w 24"/>
                <a:gd name="T37" fmla="*/ 418 h 33"/>
                <a:gd name="T38" fmla="*/ 201 w 24"/>
                <a:gd name="T39" fmla="*/ 340 h 33"/>
                <a:gd name="T40" fmla="*/ 124 w 24"/>
                <a:gd name="T41" fmla="*/ 340 h 33"/>
                <a:gd name="T42" fmla="*/ 124 w 24"/>
                <a:gd name="T43" fmla="*/ 567 h 33"/>
                <a:gd name="T44" fmla="*/ 0 w 24"/>
                <a:gd name="T45" fmla="*/ 567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"/>
                <a:gd name="T70" fmla="*/ 0 h 33"/>
                <a:gd name="T71" fmla="*/ 24 w 24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" h="33">
                  <a:moveTo>
                    <a:pt x="7" y="5"/>
                  </a:moveTo>
                  <a:cubicBezTo>
                    <a:pt x="7" y="14"/>
                    <a:pt x="7" y="14"/>
                    <a:pt x="7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2" y="14"/>
                    <a:pt x="13" y="13"/>
                  </a:cubicBezTo>
                  <a:cubicBezTo>
                    <a:pt x="14" y="12"/>
                    <a:pt x="14" y="11"/>
                    <a:pt x="14" y="10"/>
                  </a:cubicBezTo>
                  <a:cubicBezTo>
                    <a:pt x="14" y="7"/>
                    <a:pt x="13" y="5"/>
                    <a:pt x="10" y="5"/>
                  </a:cubicBezTo>
                  <a:cubicBezTo>
                    <a:pt x="7" y="5"/>
                    <a:pt x="7" y="5"/>
                    <a:pt x="7" y="5"/>
                  </a:cubicBezTo>
                  <a:close/>
                  <a:moveTo>
                    <a:pt x="0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7" y="0"/>
                    <a:pt x="19" y="2"/>
                  </a:cubicBezTo>
                  <a:cubicBezTo>
                    <a:pt x="21" y="3"/>
                    <a:pt x="22" y="5"/>
                    <a:pt x="22" y="8"/>
                  </a:cubicBezTo>
                  <a:cubicBezTo>
                    <a:pt x="22" y="13"/>
                    <a:pt x="20" y="16"/>
                    <a:pt x="15" y="17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7" y="17"/>
                    <a:pt x="18" y="17"/>
                    <a:pt x="19" y="19"/>
                  </a:cubicBezTo>
                  <a:cubicBezTo>
                    <a:pt x="19" y="19"/>
                    <a:pt x="20" y="20"/>
                    <a:pt x="20" y="2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2" y="22"/>
                    <a:pt x="11" y="21"/>
                    <a:pt x="11" y="20"/>
                  </a:cubicBezTo>
                  <a:cubicBezTo>
                    <a:pt x="10" y="20"/>
                    <a:pt x="9" y="20"/>
                    <a:pt x="7" y="20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0" y="33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0289" name="Freeform 36"/>
            <p:cNvSpPr>
              <a:spLocks noChangeAspect="1" noEditPoints="1"/>
            </p:cNvSpPr>
            <p:nvPr/>
          </p:nvSpPr>
          <p:spPr bwMode="auto">
            <a:xfrm>
              <a:off x="3832" y="1749"/>
              <a:ext cx="47" cy="57"/>
            </a:xfrm>
            <a:custGeom>
              <a:avLst/>
              <a:gdLst>
                <a:gd name="T0" fmla="*/ 144 w 29"/>
                <a:gd name="T1" fmla="*/ 324 h 35"/>
                <a:gd name="T2" fmla="*/ 254 w 29"/>
                <a:gd name="T3" fmla="*/ 541 h 35"/>
                <a:gd name="T4" fmla="*/ 357 w 29"/>
                <a:gd name="T5" fmla="*/ 324 h 35"/>
                <a:gd name="T6" fmla="*/ 254 w 29"/>
                <a:gd name="T7" fmla="*/ 111 h 35"/>
                <a:gd name="T8" fmla="*/ 144 w 29"/>
                <a:gd name="T9" fmla="*/ 324 h 35"/>
                <a:gd name="T10" fmla="*/ 0 w 29"/>
                <a:gd name="T11" fmla="*/ 324 h 35"/>
                <a:gd name="T12" fmla="*/ 55 w 29"/>
                <a:gd name="T13" fmla="*/ 90 h 35"/>
                <a:gd name="T14" fmla="*/ 254 w 29"/>
                <a:gd name="T15" fmla="*/ 0 h 35"/>
                <a:gd name="T16" fmla="*/ 454 w 29"/>
                <a:gd name="T17" fmla="*/ 90 h 35"/>
                <a:gd name="T18" fmla="*/ 523 w 29"/>
                <a:gd name="T19" fmla="*/ 324 h 35"/>
                <a:gd name="T20" fmla="*/ 454 w 29"/>
                <a:gd name="T21" fmla="*/ 562 h 35"/>
                <a:gd name="T22" fmla="*/ 254 w 29"/>
                <a:gd name="T23" fmla="*/ 653 h 35"/>
                <a:gd name="T24" fmla="*/ 55 w 29"/>
                <a:gd name="T25" fmla="*/ 541 h 35"/>
                <a:gd name="T26" fmla="*/ 0 w 29"/>
                <a:gd name="T27" fmla="*/ 324 h 3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9"/>
                <a:gd name="T43" fmla="*/ 0 h 35"/>
                <a:gd name="T44" fmla="*/ 29 w 29"/>
                <a:gd name="T45" fmla="*/ 35 h 3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9" h="35">
                  <a:moveTo>
                    <a:pt x="8" y="17"/>
                  </a:moveTo>
                  <a:cubicBezTo>
                    <a:pt x="8" y="25"/>
                    <a:pt x="10" y="29"/>
                    <a:pt x="14" y="29"/>
                  </a:cubicBezTo>
                  <a:cubicBezTo>
                    <a:pt x="18" y="29"/>
                    <a:pt x="20" y="25"/>
                    <a:pt x="20" y="17"/>
                  </a:cubicBezTo>
                  <a:cubicBezTo>
                    <a:pt x="20" y="10"/>
                    <a:pt x="18" y="6"/>
                    <a:pt x="14" y="6"/>
                  </a:cubicBezTo>
                  <a:cubicBezTo>
                    <a:pt x="10" y="6"/>
                    <a:pt x="8" y="10"/>
                    <a:pt x="8" y="17"/>
                  </a:cubicBezTo>
                  <a:close/>
                  <a:moveTo>
                    <a:pt x="0" y="17"/>
                  </a:moveTo>
                  <a:cubicBezTo>
                    <a:pt x="0" y="12"/>
                    <a:pt x="1" y="8"/>
                    <a:pt x="3" y="5"/>
                  </a:cubicBezTo>
                  <a:cubicBezTo>
                    <a:pt x="6" y="2"/>
                    <a:pt x="10" y="0"/>
                    <a:pt x="14" y="0"/>
                  </a:cubicBezTo>
                  <a:cubicBezTo>
                    <a:pt x="19" y="0"/>
                    <a:pt x="23" y="2"/>
                    <a:pt x="25" y="5"/>
                  </a:cubicBezTo>
                  <a:cubicBezTo>
                    <a:pt x="27" y="8"/>
                    <a:pt x="29" y="12"/>
                    <a:pt x="29" y="17"/>
                  </a:cubicBezTo>
                  <a:cubicBezTo>
                    <a:pt x="29" y="22"/>
                    <a:pt x="27" y="26"/>
                    <a:pt x="25" y="30"/>
                  </a:cubicBezTo>
                  <a:cubicBezTo>
                    <a:pt x="23" y="33"/>
                    <a:pt x="19" y="35"/>
                    <a:pt x="14" y="35"/>
                  </a:cubicBezTo>
                  <a:cubicBezTo>
                    <a:pt x="10" y="35"/>
                    <a:pt x="6" y="33"/>
                    <a:pt x="3" y="29"/>
                  </a:cubicBezTo>
                  <a:cubicBezTo>
                    <a:pt x="1" y="26"/>
                    <a:pt x="0" y="22"/>
                    <a:pt x="0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0290" name="Freeform 37"/>
            <p:cNvSpPr>
              <a:spLocks noChangeAspect="1"/>
            </p:cNvSpPr>
            <p:nvPr/>
          </p:nvSpPr>
          <p:spPr bwMode="auto">
            <a:xfrm>
              <a:off x="3888" y="1751"/>
              <a:ext cx="39" cy="55"/>
            </a:xfrm>
            <a:custGeom>
              <a:avLst/>
              <a:gdLst>
                <a:gd name="T0" fmla="*/ 0 w 24"/>
                <a:gd name="T1" fmla="*/ 377 h 34"/>
                <a:gd name="T2" fmla="*/ 0 w 24"/>
                <a:gd name="T3" fmla="*/ 0 h 34"/>
                <a:gd name="T4" fmla="*/ 124 w 24"/>
                <a:gd name="T5" fmla="*/ 0 h 34"/>
                <a:gd name="T6" fmla="*/ 124 w 24"/>
                <a:gd name="T7" fmla="*/ 398 h 34"/>
                <a:gd name="T8" fmla="*/ 232 w 24"/>
                <a:gd name="T9" fmla="*/ 500 h 34"/>
                <a:gd name="T10" fmla="*/ 293 w 24"/>
                <a:gd name="T11" fmla="*/ 398 h 34"/>
                <a:gd name="T12" fmla="*/ 293 w 24"/>
                <a:gd name="T13" fmla="*/ 0 h 34"/>
                <a:gd name="T14" fmla="*/ 439 w 24"/>
                <a:gd name="T15" fmla="*/ 0 h 34"/>
                <a:gd name="T16" fmla="*/ 439 w 24"/>
                <a:gd name="T17" fmla="*/ 377 h 34"/>
                <a:gd name="T18" fmla="*/ 383 w 24"/>
                <a:gd name="T19" fmla="*/ 542 h 34"/>
                <a:gd name="T20" fmla="*/ 232 w 24"/>
                <a:gd name="T21" fmla="*/ 610 h 34"/>
                <a:gd name="T22" fmla="*/ 55 w 24"/>
                <a:gd name="T23" fmla="*/ 542 h 34"/>
                <a:gd name="T24" fmla="*/ 0 w 24"/>
                <a:gd name="T25" fmla="*/ 377 h 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"/>
                <a:gd name="T40" fmla="*/ 0 h 34"/>
                <a:gd name="T41" fmla="*/ 24 w 24"/>
                <a:gd name="T42" fmla="*/ 34 h 3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" h="34">
                  <a:moveTo>
                    <a:pt x="0" y="2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6"/>
                    <a:pt x="9" y="28"/>
                    <a:pt x="12" y="28"/>
                  </a:cubicBezTo>
                  <a:cubicBezTo>
                    <a:pt x="15" y="28"/>
                    <a:pt x="16" y="26"/>
                    <a:pt x="16" y="22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5"/>
                    <a:pt x="23" y="28"/>
                    <a:pt x="21" y="30"/>
                  </a:cubicBezTo>
                  <a:cubicBezTo>
                    <a:pt x="19" y="33"/>
                    <a:pt x="16" y="34"/>
                    <a:pt x="12" y="34"/>
                  </a:cubicBezTo>
                  <a:cubicBezTo>
                    <a:pt x="8" y="34"/>
                    <a:pt x="5" y="33"/>
                    <a:pt x="3" y="30"/>
                  </a:cubicBezTo>
                  <a:cubicBezTo>
                    <a:pt x="1" y="28"/>
                    <a:pt x="0" y="25"/>
                    <a:pt x="0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0291" name="Freeform 38"/>
            <p:cNvSpPr>
              <a:spLocks noChangeAspect="1"/>
            </p:cNvSpPr>
            <p:nvPr/>
          </p:nvSpPr>
          <p:spPr bwMode="auto">
            <a:xfrm>
              <a:off x="3933" y="1751"/>
              <a:ext cx="36" cy="53"/>
            </a:xfrm>
            <a:custGeom>
              <a:avLst/>
              <a:gdLst>
                <a:gd name="T0" fmla="*/ 12 w 36"/>
                <a:gd name="T1" fmla="*/ 53 h 53"/>
                <a:gd name="T2" fmla="*/ 12 w 36"/>
                <a:gd name="T3" fmla="*/ 9 h 53"/>
                <a:gd name="T4" fmla="*/ 0 w 36"/>
                <a:gd name="T5" fmla="*/ 9 h 53"/>
                <a:gd name="T6" fmla="*/ 0 w 36"/>
                <a:gd name="T7" fmla="*/ 0 h 53"/>
                <a:gd name="T8" fmla="*/ 36 w 36"/>
                <a:gd name="T9" fmla="*/ 0 h 53"/>
                <a:gd name="T10" fmla="*/ 36 w 36"/>
                <a:gd name="T11" fmla="*/ 9 h 53"/>
                <a:gd name="T12" fmla="*/ 25 w 36"/>
                <a:gd name="T13" fmla="*/ 9 h 53"/>
                <a:gd name="T14" fmla="*/ 25 w 36"/>
                <a:gd name="T15" fmla="*/ 53 h 53"/>
                <a:gd name="T16" fmla="*/ 12 w 36"/>
                <a:gd name="T17" fmla="*/ 53 h 53"/>
                <a:gd name="T18" fmla="*/ 12 w 36"/>
                <a:gd name="T19" fmla="*/ 53 h 5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6"/>
                <a:gd name="T31" fmla="*/ 0 h 53"/>
                <a:gd name="T32" fmla="*/ 36 w 36"/>
                <a:gd name="T33" fmla="*/ 53 h 5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6" h="53">
                  <a:moveTo>
                    <a:pt x="12" y="53"/>
                  </a:moveTo>
                  <a:lnTo>
                    <a:pt x="12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9"/>
                  </a:lnTo>
                  <a:lnTo>
                    <a:pt x="25" y="9"/>
                  </a:lnTo>
                  <a:lnTo>
                    <a:pt x="25" y="53"/>
                  </a:lnTo>
                  <a:lnTo>
                    <a:pt x="12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0292" name="Freeform 39"/>
            <p:cNvSpPr>
              <a:spLocks noChangeAspect="1"/>
            </p:cNvSpPr>
            <p:nvPr/>
          </p:nvSpPr>
          <p:spPr bwMode="auto">
            <a:xfrm>
              <a:off x="3976" y="1751"/>
              <a:ext cx="32" cy="53"/>
            </a:xfrm>
            <a:custGeom>
              <a:avLst/>
              <a:gdLst>
                <a:gd name="T0" fmla="*/ 0 w 32"/>
                <a:gd name="T1" fmla="*/ 53 h 53"/>
                <a:gd name="T2" fmla="*/ 0 w 32"/>
                <a:gd name="T3" fmla="*/ 0 h 53"/>
                <a:gd name="T4" fmla="*/ 32 w 32"/>
                <a:gd name="T5" fmla="*/ 0 h 53"/>
                <a:gd name="T6" fmla="*/ 32 w 32"/>
                <a:gd name="T7" fmla="*/ 9 h 53"/>
                <a:gd name="T8" fmla="*/ 13 w 32"/>
                <a:gd name="T9" fmla="*/ 9 h 53"/>
                <a:gd name="T10" fmla="*/ 13 w 32"/>
                <a:gd name="T11" fmla="*/ 21 h 53"/>
                <a:gd name="T12" fmla="*/ 31 w 32"/>
                <a:gd name="T13" fmla="*/ 21 h 53"/>
                <a:gd name="T14" fmla="*/ 31 w 32"/>
                <a:gd name="T15" fmla="*/ 31 h 53"/>
                <a:gd name="T16" fmla="*/ 13 w 32"/>
                <a:gd name="T17" fmla="*/ 31 h 53"/>
                <a:gd name="T18" fmla="*/ 13 w 32"/>
                <a:gd name="T19" fmla="*/ 44 h 53"/>
                <a:gd name="T20" fmla="*/ 32 w 32"/>
                <a:gd name="T21" fmla="*/ 44 h 53"/>
                <a:gd name="T22" fmla="*/ 32 w 32"/>
                <a:gd name="T23" fmla="*/ 53 h 53"/>
                <a:gd name="T24" fmla="*/ 0 w 32"/>
                <a:gd name="T25" fmla="*/ 53 h 53"/>
                <a:gd name="T26" fmla="*/ 0 w 32"/>
                <a:gd name="T27" fmla="*/ 53 h 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2"/>
                <a:gd name="T43" fmla="*/ 0 h 53"/>
                <a:gd name="T44" fmla="*/ 32 w 32"/>
                <a:gd name="T45" fmla="*/ 53 h 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2" h="53">
                  <a:moveTo>
                    <a:pt x="0" y="53"/>
                  </a:moveTo>
                  <a:lnTo>
                    <a:pt x="0" y="0"/>
                  </a:lnTo>
                  <a:lnTo>
                    <a:pt x="32" y="0"/>
                  </a:lnTo>
                  <a:lnTo>
                    <a:pt x="32" y="9"/>
                  </a:lnTo>
                  <a:lnTo>
                    <a:pt x="13" y="9"/>
                  </a:lnTo>
                  <a:lnTo>
                    <a:pt x="13" y="21"/>
                  </a:lnTo>
                  <a:lnTo>
                    <a:pt x="31" y="21"/>
                  </a:lnTo>
                  <a:lnTo>
                    <a:pt x="31" y="31"/>
                  </a:lnTo>
                  <a:lnTo>
                    <a:pt x="13" y="31"/>
                  </a:lnTo>
                  <a:lnTo>
                    <a:pt x="13" y="44"/>
                  </a:lnTo>
                  <a:lnTo>
                    <a:pt x="32" y="44"/>
                  </a:lnTo>
                  <a:lnTo>
                    <a:pt x="32" y="5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0293" name="Freeform 40"/>
            <p:cNvSpPr>
              <a:spLocks noChangeAspect="1" noEditPoints="1"/>
            </p:cNvSpPr>
            <p:nvPr/>
          </p:nvSpPr>
          <p:spPr bwMode="auto">
            <a:xfrm>
              <a:off x="4017" y="1751"/>
              <a:ext cx="39" cy="53"/>
            </a:xfrm>
            <a:custGeom>
              <a:avLst/>
              <a:gdLst>
                <a:gd name="T0" fmla="*/ 145 w 24"/>
                <a:gd name="T1" fmla="*/ 88 h 33"/>
                <a:gd name="T2" fmla="*/ 145 w 24"/>
                <a:gd name="T3" fmla="*/ 233 h 33"/>
                <a:gd name="T4" fmla="*/ 180 w 24"/>
                <a:gd name="T5" fmla="*/ 233 h 33"/>
                <a:gd name="T6" fmla="*/ 236 w 24"/>
                <a:gd name="T7" fmla="*/ 226 h 33"/>
                <a:gd name="T8" fmla="*/ 270 w 24"/>
                <a:gd name="T9" fmla="*/ 173 h 33"/>
                <a:gd name="T10" fmla="*/ 180 w 24"/>
                <a:gd name="T11" fmla="*/ 88 h 33"/>
                <a:gd name="T12" fmla="*/ 145 w 24"/>
                <a:gd name="T13" fmla="*/ 88 h 33"/>
                <a:gd name="T14" fmla="*/ 0 w 24"/>
                <a:gd name="T15" fmla="*/ 567 h 33"/>
                <a:gd name="T16" fmla="*/ 0 w 24"/>
                <a:gd name="T17" fmla="*/ 0 h 33"/>
                <a:gd name="T18" fmla="*/ 232 w 24"/>
                <a:gd name="T19" fmla="*/ 0 h 33"/>
                <a:gd name="T20" fmla="*/ 377 w 24"/>
                <a:gd name="T21" fmla="*/ 34 h 33"/>
                <a:gd name="T22" fmla="*/ 418 w 24"/>
                <a:gd name="T23" fmla="*/ 141 h 33"/>
                <a:gd name="T24" fmla="*/ 293 w 24"/>
                <a:gd name="T25" fmla="*/ 286 h 33"/>
                <a:gd name="T26" fmla="*/ 293 w 24"/>
                <a:gd name="T27" fmla="*/ 286 h 33"/>
                <a:gd name="T28" fmla="*/ 349 w 24"/>
                <a:gd name="T29" fmla="*/ 331 h 33"/>
                <a:gd name="T30" fmla="*/ 383 w 24"/>
                <a:gd name="T31" fmla="*/ 374 h 33"/>
                <a:gd name="T32" fmla="*/ 439 w 24"/>
                <a:gd name="T33" fmla="*/ 567 h 33"/>
                <a:gd name="T34" fmla="*/ 293 w 24"/>
                <a:gd name="T35" fmla="*/ 567 h 33"/>
                <a:gd name="T36" fmla="*/ 236 w 24"/>
                <a:gd name="T37" fmla="*/ 418 h 33"/>
                <a:gd name="T38" fmla="*/ 201 w 24"/>
                <a:gd name="T39" fmla="*/ 340 h 33"/>
                <a:gd name="T40" fmla="*/ 145 w 24"/>
                <a:gd name="T41" fmla="*/ 340 h 33"/>
                <a:gd name="T42" fmla="*/ 145 w 24"/>
                <a:gd name="T43" fmla="*/ 567 h 33"/>
                <a:gd name="T44" fmla="*/ 0 w 24"/>
                <a:gd name="T45" fmla="*/ 567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"/>
                <a:gd name="T70" fmla="*/ 0 h 33"/>
                <a:gd name="T71" fmla="*/ 24 w 24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" h="33">
                  <a:moveTo>
                    <a:pt x="8" y="5"/>
                  </a:moveTo>
                  <a:cubicBezTo>
                    <a:pt x="8" y="14"/>
                    <a:pt x="8" y="14"/>
                    <a:pt x="8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3" y="14"/>
                    <a:pt x="13" y="13"/>
                  </a:cubicBezTo>
                  <a:cubicBezTo>
                    <a:pt x="14" y="12"/>
                    <a:pt x="15" y="11"/>
                    <a:pt x="15" y="10"/>
                  </a:cubicBezTo>
                  <a:cubicBezTo>
                    <a:pt x="15" y="7"/>
                    <a:pt x="13" y="5"/>
                    <a:pt x="10" y="5"/>
                  </a:cubicBezTo>
                  <a:cubicBezTo>
                    <a:pt x="8" y="5"/>
                    <a:pt x="8" y="5"/>
                    <a:pt x="8" y="5"/>
                  </a:cubicBezTo>
                  <a:close/>
                  <a:moveTo>
                    <a:pt x="0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8" y="0"/>
                    <a:pt x="20" y="2"/>
                  </a:cubicBezTo>
                  <a:cubicBezTo>
                    <a:pt x="22" y="3"/>
                    <a:pt x="23" y="5"/>
                    <a:pt x="23" y="8"/>
                  </a:cubicBezTo>
                  <a:cubicBezTo>
                    <a:pt x="23" y="13"/>
                    <a:pt x="20" y="16"/>
                    <a:pt x="16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7" y="17"/>
                    <a:pt x="18" y="17"/>
                    <a:pt x="19" y="19"/>
                  </a:cubicBezTo>
                  <a:cubicBezTo>
                    <a:pt x="20" y="19"/>
                    <a:pt x="20" y="20"/>
                    <a:pt x="21" y="2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2"/>
                    <a:pt x="12" y="21"/>
                    <a:pt x="11" y="20"/>
                  </a:cubicBezTo>
                  <a:cubicBezTo>
                    <a:pt x="11" y="20"/>
                    <a:pt x="10" y="20"/>
                    <a:pt x="8" y="20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0" y="33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0294" name="Freeform 41"/>
            <p:cNvSpPr>
              <a:spLocks noChangeAspect="1"/>
            </p:cNvSpPr>
            <p:nvPr/>
          </p:nvSpPr>
          <p:spPr bwMode="auto">
            <a:xfrm>
              <a:off x="3884" y="1409"/>
              <a:ext cx="265" cy="98"/>
            </a:xfrm>
            <a:custGeom>
              <a:avLst/>
              <a:gdLst>
                <a:gd name="T0" fmla="*/ 573 w 162"/>
                <a:gd name="T1" fmla="*/ 1011 h 60"/>
                <a:gd name="T2" fmla="*/ 551 w 162"/>
                <a:gd name="T3" fmla="*/ 990 h 60"/>
                <a:gd name="T4" fmla="*/ 0 w 162"/>
                <a:gd name="T5" fmla="*/ 662 h 60"/>
                <a:gd name="T6" fmla="*/ 425 w 162"/>
                <a:gd name="T7" fmla="*/ 418 h 60"/>
                <a:gd name="T8" fmla="*/ 993 w 162"/>
                <a:gd name="T9" fmla="*/ 755 h 60"/>
                <a:gd name="T10" fmla="*/ 1418 w 162"/>
                <a:gd name="T11" fmla="*/ 720 h 60"/>
                <a:gd name="T12" fmla="*/ 2141 w 162"/>
                <a:gd name="T13" fmla="*/ 302 h 60"/>
                <a:gd name="T14" fmla="*/ 1348 w 162"/>
                <a:gd name="T15" fmla="*/ 302 h 60"/>
                <a:gd name="T16" fmla="*/ 1348 w 162"/>
                <a:gd name="T17" fmla="*/ 0 h 60"/>
                <a:gd name="T18" fmla="*/ 3098 w 162"/>
                <a:gd name="T19" fmla="*/ 0 h 60"/>
                <a:gd name="T20" fmla="*/ 3098 w 162"/>
                <a:gd name="T21" fmla="*/ 1011 h 60"/>
                <a:gd name="T22" fmla="*/ 2589 w 162"/>
                <a:gd name="T23" fmla="*/ 1011 h 60"/>
                <a:gd name="T24" fmla="*/ 2567 w 162"/>
                <a:gd name="T25" fmla="*/ 549 h 60"/>
                <a:gd name="T26" fmla="*/ 1860 w 162"/>
                <a:gd name="T27" fmla="*/ 969 h 60"/>
                <a:gd name="T28" fmla="*/ 1148 w 162"/>
                <a:gd name="T29" fmla="*/ 1137 h 60"/>
                <a:gd name="T30" fmla="*/ 573 w 162"/>
                <a:gd name="T31" fmla="*/ 1011 h 60"/>
                <a:gd name="T32" fmla="*/ 573 w 162"/>
                <a:gd name="T33" fmla="*/ 1011 h 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2"/>
                <a:gd name="T52" fmla="*/ 0 h 60"/>
                <a:gd name="T53" fmla="*/ 162 w 162"/>
                <a:gd name="T54" fmla="*/ 60 h 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2" h="60">
                  <a:moveTo>
                    <a:pt x="30" y="53"/>
                  </a:moveTo>
                  <a:cubicBezTo>
                    <a:pt x="30" y="53"/>
                    <a:pt x="29" y="52"/>
                    <a:pt x="29" y="52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58" y="43"/>
                    <a:pt x="66" y="42"/>
                    <a:pt x="74" y="38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53"/>
                    <a:pt x="162" y="53"/>
                    <a:pt x="162" y="53"/>
                  </a:cubicBezTo>
                  <a:cubicBezTo>
                    <a:pt x="135" y="53"/>
                    <a:pt x="135" y="53"/>
                    <a:pt x="135" y="53"/>
                  </a:cubicBezTo>
                  <a:cubicBezTo>
                    <a:pt x="134" y="29"/>
                    <a:pt x="134" y="29"/>
                    <a:pt x="134" y="2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83" y="59"/>
                    <a:pt x="69" y="60"/>
                    <a:pt x="60" y="60"/>
                  </a:cubicBezTo>
                  <a:cubicBezTo>
                    <a:pt x="44" y="60"/>
                    <a:pt x="33" y="54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0295" name="Freeform 42"/>
            <p:cNvSpPr>
              <a:spLocks noChangeAspect="1"/>
            </p:cNvSpPr>
            <p:nvPr/>
          </p:nvSpPr>
          <p:spPr bwMode="auto">
            <a:xfrm>
              <a:off x="3703" y="1406"/>
              <a:ext cx="171" cy="152"/>
            </a:xfrm>
            <a:custGeom>
              <a:avLst/>
              <a:gdLst>
                <a:gd name="T0" fmla="*/ 730 w 105"/>
                <a:gd name="T1" fmla="*/ 1528 h 93"/>
                <a:gd name="T2" fmla="*/ 1278 w 105"/>
                <a:gd name="T3" fmla="*/ 1200 h 93"/>
                <a:gd name="T4" fmla="*/ 1223 w 105"/>
                <a:gd name="T5" fmla="*/ 956 h 93"/>
                <a:gd name="T6" fmla="*/ 528 w 105"/>
                <a:gd name="T7" fmla="*/ 551 h 93"/>
                <a:gd name="T8" fmla="*/ 528 w 105"/>
                <a:gd name="T9" fmla="*/ 1012 h 93"/>
                <a:gd name="T10" fmla="*/ 0 w 105"/>
                <a:gd name="T11" fmla="*/ 1012 h 93"/>
                <a:gd name="T12" fmla="*/ 0 w 105"/>
                <a:gd name="T13" fmla="*/ 0 h 93"/>
                <a:gd name="T14" fmla="*/ 1717 w 105"/>
                <a:gd name="T15" fmla="*/ 0 h 93"/>
                <a:gd name="T16" fmla="*/ 1717 w 105"/>
                <a:gd name="T17" fmla="*/ 294 h 93"/>
                <a:gd name="T18" fmla="*/ 928 w 105"/>
                <a:gd name="T19" fmla="*/ 294 h 93"/>
                <a:gd name="T20" fmla="*/ 1637 w 105"/>
                <a:gd name="T21" fmla="*/ 700 h 93"/>
                <a:gd name="T22" fmla="*/ 1958 w 105"/>
                <a:gd name="T23" fmla="*/ 1106 h 93"/>
                <a:gd name="T24" fmla="*/ 1692 w 105"/>
                <a:gd name="T25" fmla="*/ 1450 h 93"/>
                <a:gd name="T26" fmla="*/ 1153 w 105"/>
                <a:gd name="T27" fmla="*/ 1768 h 93"/>
                <a:gd name="T28" fmla="*/ 730 w 105"/>
                <a:gd name="T29" fmla="*/ 1528 h 93"/>
                <a:gd name="T30" fmla="*/ 730 w 105"/>
                <a:gd name="T31" fmla="*/ 1528 h 9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3"/>
                <a:gd name="T50" fmla="*/ 105 w 105"/>
                <a:gd name="T51" fmla="*/ 93 h 9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3">
                  <a:moveTo>
                    <a:pt x="39" y="80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75" y="60"/>
                    <a:pt x="74" y="55"/>
                    <a:pt x="66" y="50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2" y="15"/>
                    <a:pt x="92" y="15"/>
                    <a:pt x="92" y="15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88" y="37"/>
                    <a:pt x="88" y="37"/>
                    <a:pt x="88" y="37"/>
                  </a:cubicBezTo>
                  <a:cubicBezTo>
                    <a:pt x="102" y="45"/>
                    <a:pt x="105" y="53"/>
                    <a:pt x="105" y="58"/>
                  </a:cubicBezTo>
                  <a:cubicBezTo>
                    <a:pt x="104" y="68"/>
                    <a:pt x="94" y="75"/>
                    <a:pt x="91" y="76"/>
                  </a:cubicBezTo>
                  <a:cubicBezTo>
                    <a:pt x="62" y="93"/>
                    <a:pt x="62" y="93"/>
                    <a:pt x="62" y="93"/>
                  </a:cubicBezTo>
                  <a:cubicBezTo>
                    <a:pt x="39" y="80"/>
                    <a:pt x="39" y="80"/>
                    <a:pt x="39" y="80"/>
                  </a:cubicBezTo>
                  <a:cubicBezTo>
                    <a:pt x="39" y="80"/>
                    <a:pt x="39" y="80"/>
                    <a:pt x="39" y="80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0296" name="Freeform 43"/>
            <p:cNvSpPr>
              <a:spLocks noChangeAspect="1"/>
            </p:cNvSpPr>
            <p:nvPr/>
          </p:nvSpPr>
          <p:spPr bwMode="auto">
            <a:xfrm>
              <a:off x="3698" y="1564"/>
              <a:ext cx="265" cy="98"/>
            </a:xfrm>
            <a:custGeom>
              <a:avLst/>
              <a:gdLst>
                <a:gd name="T0" fmla="*/ 2526 w 162"/>
                <a:gd name="T1" fmla="*/ 149 h 60"/>
                <a:gd name="T2" fmla="*/ 3098 w 162"/>
                <a:gd name="T3" fmla="*/ 475 h 60"/>
                <a:gd name="T4" fmla="*/ 2657 w 162"/>
                <a:gd name="T5" fmla="*/ 720 h 60"/>
                <a:gd name="T6" fmla="*/ 2084 w 162"/>
                <a:gd name="T7" fmla="*/ 397 h 60"/>
                <a:gd name="T8" fmla="*/ 1688 w 162"/>
                <a:gd name="T9" fmla="*/ 441 h 60"/>
                <a:gd name="T10" fmla="*/ 959 w 162"/>
                <a:gd name="T11" fmla="*/ 862 h 60"/>
                <a:gd name="T12" fmla="*/ 1755 w 162"/>
                <a:gd name="T13" fmla="*/ 862 h 60"/>
                <a:gd name="T14" fmla="*/ 1755 w 162"/>
                <a:gd name="T15" fmla="*/ 1137 h 60"/>
                <a:gd name="T16" fmla="*/ 0 w 162"/>
                <a:gd name="T17" fmla="*/ 1137 h 60"/>
                <a:gd name="T18" fmla="*/ 0 w 162"/>
                <a:gd name="T19" fmla="*/ 126 h 60"/>
                <a:gd name="T20" fmla="*/ 517 w 162"/>
                <a:gd name="T21" fmla="*/ 126 h 60"/>
                <a:gd name="T22" fmla="*/ 517 w 162"/>
                <a:gd name="T23" fmla="*/ 593 h 60"/>
                <a:gd name="T24" fmla="*/ 1238 w 162"/>
                <a:gd name="T25" fmla="*/ 185 h 60"/>
                <a:gd name="T26" fmla="*/ 1935 w 162"/>
                <a:gd name="T27" fmla="*/ 0 h 60"/>
                <a:gd name="T28" fmla="*/ 2526 w 162"/>
                <a:gd name="T29" fmla="*/ 149 h 60"/>
                <a:gd name="T30" fmla="*/ 2526 w 162"/>
                <a:gd name="T31" fmla="*/ 149 h 6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2"/>
                <a:gd name="T49" fmla="*/ 0 h 60"/>
                <a:gd name="T50" fmla="*/ 162 w 162"/>
                <a:gd name="T51" fmla="*/ 60 h 6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2" h="60">
                  <a:moveTo>
                    <a:pt x="132" y="8"/>
                  </a:moveTo>
                  <a:cubicBezTo>
                    <a:pt x="162" y="25"/>
                    <a:pt x="162" y="25"/>
                    <a:pt x="162" y="25"/>
                  </a:cubicBezTo>
                  <a:cubicBezTo>
                    <a:pt x="139" y="38"/>
                    <a:pt x="139" y="38"/>
                    <a:pt x="139" y="38"/>
                  </a:cubicBezTo>
                  <a:cubicBezTo>
                    <a:pt x="109" y="21"/>
                    <a:pt x="109" y="21"/>
                    <a:pt x="109" y="21"/>
                  </a:cubicBezTo>
                  <a:cubicBezTo>
                    <a:pt x="103" y="17"/>
                    <a:pt x="96" y="18"/>
                    <a:pt x="88" y="23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60"/>
                    <a:pt x="92" y="60"/>
                    <a:pt x="92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9" y="2"/>
                    <a:pt x="92" y="0"/>
                    <a:pt x="101" y="0"/>
                  </a:cubicBezTo>
                  <a:cubicBezTo>
                    <a:pt x="118" y="0"/>
                    <a:pt x="129" y="6"/>
                    <a:pt x="132" y="8"/>
                  </a:cubicBezTo>
                  <a:cubicBezTo>
                    <a:pt x="132" y="8"/>
                    <a:pt x="132" y="8"/>
                    <a:pt x="132" y="8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0297" name="Freeform 44"/>
            <p:cNvSpPr>
              <a:spLocks noChangeAspect="1"/>
            </p:cNvSpPr>
            <p:nvPr/>
          </p:nvSpPr>
          <p:spPr bwMode="auto">
            <a:xfrm>
              <a:off x="3972" y="1514"/>
              <a:ext cx="170" cy="153"/>
            </a:xfrm>
            <a:custGeom>
              <a:avLst/>
              <a:gdLst>
                <a:gd name="T0" fmla="*/ 1983 w 104"/>
                <a:gd name="T1" fmla="*/ 747 h 94"/>
                <a:gd name="T2" fmla="*/ 1983 w 104"/>
                <a:gd name="T3" fmla="*/ 1746 h 94"/>
                <a:gd name="T4" fmla="*/ 245 w 104"/>
                <a:gd name="T5" fmla="*/ 1746 h 94"/>
                <a:gd name="T6" fmla="*/ 235 w 104"/>
                <a:gd name="T7" fmla="*/ 1455 h 94"/>
                <a:gd name="T8" fmla="*/ 1027 w 104"/>
                <a:gd name="T9" fmla="*/ 1455 h 94"/>
                <a:gd name="T10" fmla="*/ 304 w 104"/>
                <a:gd name="T11" fmla="*/ 1038 h 94"/>
                <a:gd name="T12" fmla="*/ 0 w 104"/>
                <a:gd name="T13" fmla="*/ 651 h 94"/>
                <a:gd name="T14" fmla="*/ 245 w 104"/>
                <a:gd name="T15" fmla="*/ 324 h 94"/>
                <a:gd name="T16" fmla="*/ 812 w 104"/>
                <a:gd name="T17" fmla="*/ 0 h 94"/>
                <a:gd name="T18" fmla="*/ 1237 w 104"/>
                <a:gd name="T19" fmla="*/ 238 h 94"/>
                <a:gd name="T20" fmla="*/ 687 w 104"/>
                <a:gd name="T21" fmla="*/ 562 h 94"/>
                <a:gd name="T22" fmla="*/ 750 w 104"/>
                <a:gd name="T23" fmla="*/ 802 h 94"/>
                <a:gd name="T24" fmla="*/ 1473 w 104"/>
                <a:gd name="T25" fmla="*/ 1216 h 94"/>
                <a:gd name="T26" fmla="*/ 1473 w 104"/>
                <a:gd name="T27" fmla="*/ 747 h 94"/>
                <a:gd name="T28" fmla="*/ 1983 w 104"/>
                <a:gd name="T29" fmla="*/ 747 h 94"/>
                <a:gd name="T30" fmla="*/ 1983 w 104"/>
                <a:gd name="T31" fmla="*/ 747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"/>
                <a:gd name="T49" fmla="*/ 0 h 94"/>
                <a:gd name="T50" fmla="*/ 104 w 104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" h="94">
                  <a:moveTo>
                    <a:pt x="104" y="40"/>
                  </a:moveTo>
                  <a:cubicBezTo>
                    <a:pt x="104" y="94"/>
                    <a:pt x="104" y="94"/>
                    <a:pt x="104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2" y="78"/>
                    <a:pt x="12" y="78"/>
                    <a:pt x="12" y="78"/>
                  </a:cubicBezTo>
                  <a:cubicBezTo>
                    <a:pt x="54" y="78"/>
                    <a:pt x="54" y="78"/>
                    <a:pt x="54" y="78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3" y="48"/>
                    <a:pt x="0" y="40"/>
                    <a:pt x="0" y="35"/>
                  </a:cubicBezTo>
                  <a:cubicBezTo>
                    <a:pt x="0" y="25"/>
                    <a:pt x="11" y="18"/>
                    <a:pt x="13" y="1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0" y="34"/>
                    <a:pt x="31" y="38"/>
                    <a:pt x="39" y="43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104" y="40"/>
                    <a:pt x="104" y="40"/>
                    <a:pt x="104" y="40"/>
                  </a:cubicBezTo>
                  <a:cubicBezTo>
                    <a:pt x="104" y="40"/>
                    <a:pt x="104" y="40"/>
                    <a:pt x="104" y="40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0298" name="Freeform 45"/>
            <p:cNvSpPr>
              <a:spLocks noChangeAspect="1"/>
            </p:cNvSpPr>
            <p:nvPr/>
          </p:nvSpPr>
          <p:spPr bwMode="auto">
            <a:xfrm>
              <a:off x="3878" y="1402"/>
              <a:ext cx="264" cy="100"/>
            </a:xfrm>
            <a:custGeom>
              <a:avLst/>
              <a:gdLst>
                <a:gd name="T0" fmla="*/ 562 w 162"/>
                <a:gd name="T1" fmla="*/ 1033 h 61"/>
                <a:gd name="T2" fmla="*/ 562 w 162"/>
                <a:gd name="T3" fmla="*/ 1033 h 61"/>
                <a:gd name="T4" fmla="*/ 0 w 162"/>
                <a:gd name="T5" fmla="*/ 702 h 61"/>
                <a:gd name="T6" fmla="*/ 425 w 162"/>
                <a:gd name="T7" fmla="*/ 449 h 61"/>
                <a:gd name="T8" fmla="*/ 988 w 162"/>
                <a:gd name="T9" fmla="*/ 779 h 61"/>
                <a:gd name="T10" fmla="*/ 1388 w 162"/>
                <a:gd name="T11" fmla="*/ 736 h 61"/>
                <a:gd name="T12" fmla="*/ 2104 w 162"/>
                <a:gd name="T13" fmla="*/ 310 h 61"/>
                <a:gd name="T14" fmla="*/ 1312 w 162"/>
                <a:gd name="T15" fmla="*/ 310 h 61"/>
                <a:gd name="T16" fmla="*/ 1312 w 162"/>
                <a:gd name="T17" fmla="*/ 0 h 61"/>
                <a:gd name="T18" fmla="*/ 3033 w 162"/>
                <a:gd name="T19" fmla="*/ 0 h 61"/>
                <a:gd name="T20" fmla="*/ 3033 w 162"/>
                <a:gd name="T21" fmla="*/ 1054 h 61"/>
                <a:gd name="T22" fmla="*/ 2531 w 162"/>
                <a:gd name="T23" fmla="*/ 1054 h 61"/>
                <a:gd name="T24" fmla="*/ 2531 w 162"/>
                <a:gd name="T25" fmla="*/ 572 h 61"/>
                <a:gd name="T26" fmla="*/ 1814 w 162"/>
                <a:gd name="T27" fmla="*/ 995 h 61"/>
                <a:gd name="T28" fmla="*/ 1134 w 162"/>
                <a:gd name="T29" fmla="*/ 1185 h 61"/>
                <a:gd name="T30" fmla="*/ 562 w 162"/>
                <a:gd name="T31" fmla="*/ 1033 h 61"/>
                <a:gd name="T32" fmla="*/ 562 w 162"/>
                <a:gd name="T33" fmla="*/ 1033 h 6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2"/>
                <a:gd name="T52" fmla="*/ 0 h 61"/>
                <a:gd name="T53" fmla="*/ 162 w 162"/>
                <a:gd name="T54" fmla="*/ 61 h 6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2" h="61">
                  <a:moveTo>
                    <a:pt x="30" y="53"/>
                  </a:moveTo>
                  <a:cubicBezTo>
                    <a:pt x="30" y="53"/>
                    <a:pt x="30" y="53"/>
                    <a:pt x="30" y="53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53" y="40"/>
                    <a:pt x="53" y="40"/>
                    <a:pt x="53" y="40"/>
                  </a:cubicBezTo>
                  <a:cubicBezTo>
                    <a:pt x="59" y="43"/>
                    <a:pt x="66" y="43"/>
                    <a:pt x="74" y="38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54"/>
                    <a:pt x="162" y="54"/>
                    <a:pt x="162" y="54"/>
                  </a:cubicBezTo>
                  <a:cubicBezTo>
                    <a:pt x="135" y="54"/>
                    <a:pt x="135" y="54"/>
                    <a:pt x="135" y="54"/>
                  </a:cubicBezTo>
                  <a:cubicBezTo>
                    <a:pt x="135" y="29"/>
                    <a:pt x="135" y="29"/>
                    <a:pt x="135" y="2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83" y="59"/>
                    <a:pt x="70" y="61"/>
                    <a:pt x="61" y="61"/>
                  </a:cubicBezTo>
                  <a:cubicBezTo>
                    <a:pt x="44" y="60"/>
                    <a:pt x="33" y="55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0299" name="Freeform 46"/>
            <p:cNvSpPr>
              <a:spLocks noChangeAspect="1"/>
            </p:cNvSpPr>
            <p:nvPr/>
          </p:nvSpPr>
          <p:spPr bwMode="auto">
            <a:xfrm>
              <a:off x="3696" y="1399"/>
              <a:ext cx="172" cy="154"/>
            </a:xfrm>
            <a:custGeom>
              <a:avLst/>
              <a:gdLst>
                <a:gd name="T0" fmla="*/ 778 w 105"/>
                <a:gd name="T1" fmla="*/ 1569 h 94"/>
                <a:gd name="T2" fmla="*/ 1330 w 105"/>
                <a:gd name="T3" fmla="*/ 1219 h 94"/>
                <a:gd name="T4" fmla="*/ 1274 w 105"/>
                <a:gd name="T5" fmla="*/ 993 h 94"/>
                <a:gd name="T6" fmla="*/ 539 w 105"/>
                <a:gd name="T7" fmla="*/ 567 h 94"/>
                <a:gd name="T8" fmla="*/ 539 w 105"/>
                <a:gd name="T9" fmla="*/ 1027 h 94"/>
                <a:gd name="T10" fmla="*/ 21 w 105"/>
                <a:gd name="T11" fmla="*/ 1027 h 94"/>
                <a:gd name="T12" fmla="*/ 0 w 105"/>
                <a:gd name="T13" fmla="*/ 0 h 94"/>
                <a:gd name="T14" fmla="*/ 1779 w 105"/>
                <a:gd name="T15" fmla="*/ 0 h 94"/>
                <a:gd name="T16" fmla="*/ 1792 w 105"/>
                <a:gd name="T17" fmla="*/ 308 h 94"/>
                <a:gd name="T18" fmla="*/ 993 w 105"/>
                <a:gd name="T19" fmla="*/ 308 h 94"/>
                <a:gd name="T20" fmla="*/ 1723 w 105"/>
                <a:gd name="T21" fmla="*/ 736 h 94"/>
                <a:gd name="T22" fmla="*/ 2031 w 105"/>
                <a:gd name="T23" fmla="*/ 1144 h 94"/>
                <a:gd name="T24" fmla="*/ 1779 w 105"/>
                <a:gd name="T25" fmla="*/ 1481 h 94"/>
                <a:gd name="T26" fmla="*/ 1206 w 105"/>
                <a:gd name="T27" fmla="*/ 1817 h 94"/>
                <a:gd name="T28" fmla="*/ 778 w 105"/>
                <a:gd name="T29" fmla="*/ 1569 h 94"/>
                <a:gd name="T30" fmla="*/ 778 w 105"/>
                <a:gd name="T31" fmla="*/ 1569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4"/>
                <a:gd name="T50" fmla="*/ 105 w 105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4">
                  <a:moveTo>
                    <a:pt x="40" y="81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75" y="60"/>
                    <a:pt x="74" y="56"/>
                    <a:pt x="66" y="51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3" y="16"/>
                    <a:pt x="93" y="16"/>
                    <a:pt x="93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89" y="38"/>
                    <a:pt x="89" y="38"/>
                    <a:pt x="89" y="38"/>
                  </a:cubicBezTo>
                  <a:cubicBezTo>
                    <a:pt x="102" y="46"/>
                    <a:pt x="105" y="54"/>
                    <a:pt x="105" y="59"/>
                  </a:cubicBezTo>
                  <a:cubicBezTo>
                    <a:pt x="105" y="69"/>
                    <a:pt x="94" y="75"/>
                    <a:pt x="92" y="77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40" y="81"/>
                    <a:pt x="40" y="81"/>
                    <a:pt x="40" y="81"/>
                  </a:cubicBezTo>
                  <a:cubicBezTo>
                    <a:pt x="40" y="81"/>
                    <a:pt x="40" y="81"/>
                    <a:pt x="40" y="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0300" name="Freeform 47"/>
            <p:cNvSpPr>
              <a:spLocks noChangeAspect="1"/>
            </p:cNvSpPr>
            <p:nvPr/>
          </p:nvSpPr>
          <p:spPr bwMode="auto">
            <a:xfrm>
              <a:off x="3692" y="1558"/>
              <a:ext cx="264" cy="99"/>
            </a:xfrm>
            <a:custGeom>
              <a:avLst/>
              <a:gdLst>
                <a:gd name="T0" fmla="*/ 2467 w 162"/>
                <a:gd name="T1" fmla="*/ 144 h 61"/>
                <a:gd name="T2" fmla="*/ 3033 w 162"/>
                <a:gd name="T3" fmla="*/ 466 h 61"/>
                <a:gd name="T4" fmla="*/ 2624 w 162"/>
                <a:gd name="T5" fmla="*/ 701 h 61"/>
                <a:gd name="T6" fmla="*/ 2061 w 162"/>
                <a:gd name="T7" fmla="*/ 380 h 61"/>
                <a:gd name="T8" fmla="*/ 1644 w 162"/>
                <a:gd name="T9" fmla="*/ 414 h 61"/>
                <a:gd name="T10" fmla="*/ 929 w 162"/>
                <a:gd name="T11" fmla="*/ 821 h 61"/>
                <a:gd name="T12" fmla="*/ 1724 w 162"/>
                <a:gd name="T13" fmla="*/ 821 h 61"/>
                <a:gd name="T14" fmla="*/ 1724 w 162"/>
                <a:gd name="T15" fmla="*/ 1117 h 61"/>
                <a:gd name="T16" fmla="*/ 0 w 162"/>
                <a:gd name="T17" fmla="*/ 1117 h 61"/>
                <a:gd name="T18" fmla="*/ 0 w 162"/>
                <a:gd name="T19" fmla="*/ 123 h 61"/>
                <a:gd name="T20" fmla="*/ 507 w 162"/>
                <a:gd name="T21" fmla="*/ 123 h 61"/>
                <a:gd name="T22" fmla="*/ 528 w 162"/>
                <a:gd name="T23" fmla="*/ 583 h 61"/>
                <a:gd name="T24" fmla="*/ 1222 w 162"/>
                <a:gd name="T25" fmla="*/ 179 h 61"/>
                <a:gd name="T26" fmla="*/ 1897 w 162"/>
                <a:gd name="T27" fmla="*/ 0 h 61"/>
                <a:gd name="T28" fmla="*/ 2467 w 162"/>
                <a:gd name="T29" fmla="*/ 144 h 61"/>
                <a:gd name="T30" fmla="*/ 2467 w 162"/>
                <a:gd name="T31" fmla="*/ 144 h 6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2"/>
                <a:gd name="T49" fmla="*/ 0 h 61"/>
                <a:gd name="T50" fmla="*/ 162 w 162"/>
                <a:gd name="T51" fmla="*/ 61 h 6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2" h="61">
                  <a:moveTo>
                    <a:pt x="132" y="8"/>
                  </a:moveTo>
                  <a:cubicBezTo>
                    <a:pt x="162" y="25"/>
                    <a:pt x="162" y="25"/>
                    <a:pt x="162" y="25"/>
                  </a:cubicBezTo>
                  <a:cubicBezTo>
                    <a:pt x="140" y="38"/>
                    <a:pt x="140" y="38"/>
                    <a:pt x="140" y="38"/>
                  </a:cubicBezTo>
                  <a:cubicBezTo>
                    <a:pt x="110" y="21"/>
                    <a:pt x="110" y="21"/>
                    <a:pt x="110" y="21"/>
                  </a:cubicBezTo>
                  <a:cubicBezTo>
                    <a:pt x="104" y="18"/>
                    <a:pt x="96" y="18"/>
                    <a:pt x="88" y="23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61"/>
                    <a:pt x="92" y="61"/>
                    <a:pt x="92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9" y="2"/>
                    <a:pt x="93" y="0"/>
                    <a:pt x="101" y="0"/>
                  </a:cubicBezTo>
                  <a:cubicBezTo>
                    <a:pt x="118" y="1"/>
                    <a:pt x="130" y="7"/>
                    <a:pt x="132" y="8"/>
                  </a:cubicBezTo>
                  <a:cubicBezTo>
                    <a:pt x="132" y="8"/>
                    <a:pt x="132" y="8"/>
                    <a:pt x="132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0301" name="Freeform 48"/>
            <p:cNvSpPr>
              <a:spLocks noChangeAspect="1"/>
            </p:cNvSpPr>
            <p:nvPr/>
          </p:nvSpPr>
          <p:spPr bwMode="auto">
            <a:xfrm>
              <a:off x="3966" y="1507"/>
              <a:ext cx="171" cy="154"/>
            </a:xfrm>
            <a:custGeom>
              <a:avLst/>
              <a:gdLst>
                <a:gd name="T0" fmla="*/ 1958 w 105"/>
                <a:gd name="T1" fmla="*/ 791 h 94"/>
                <a:gd name="T2" fmla="*/ 1958 w 105"/>
                <a:gd name="T3" fmla="*/ 1817 h 94"/>
                <a:gd name="T4" fmla="*/ 239 w 105"/>
                <a:gd name="T5" fmla="*/ 1817 h 94"/>
                <a:gd name="T6" fmla="*/ 239 w 105"/>
                <a:gd name="T7" fmla="*/ 1514 h 94"/>
                <a:gd name="T8" fmla="*/ 1033 w 105"/>
                <a:gd name="T9" fmla="*/ 1514 h 94"/>
                <a:gd name="T10" fmla="*/ 324 w 105"/>
                <a:gd name="T11" fmla="*/ 1088 h 94"/>
                <a:gd name="T12" fmla="*/ 0 w 105"/>
                <a:gd name="T13" fmla="*/ 668 h 94"/>
                <a:gd name="T14" fmla="*/ 261 w 105"/>
                <a:gd name="T15" fmla="*/ 331 h 94"/>
                <a:gd name="T16" fmla="*/ 803 w 105"/>
                <a:gd name="T17" fmla="*/ 0 h 94"/>
                <a:gd name="T18" fmla="*/ 1223 w 105"/>
                <a:gd name="T19" fmla="*/ 247 h 94"/>
                <a:gd name="T20" fmla="*/ 674 w 105"/>
                <a:gd name="T21" fmla="*/ 606 h 94"/>
                <a:gd name="T22" fmla="*/ 730 w 105"/>
                <a:gd name="T23" fmla="*/ 827 h 94"/>
                <a:gd name="T24" fmla="*/ 1435 w 105"/>
                <a:gd name="T25" fmla="*/ 1253 h 94"/>
                <a:gd name="T26" fmla="*/ 1435 w 105"/>
                <a:gd name="T27" fmla="*/ 791 h 94"/>
                <a:gd name="T28" fmla="*/ 1958 w 105"/>
                <a:gd name="T29" fmla="*/ 791 h 94"/>
                <a:gd name="T30" fmla="*/ 1958 w 105"/>
                <a:gd name="T31" fmla="*/ 791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4"/>
                <a:gd name="T50" fmla="*/ 105 w 105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4">
                  <a:moveTo>
                    <a:pt x="105" y="41"/>
                  </a:moveTo>
                  <a:cubicBezTo>
                    <a:pt x="105" y="94"/>
                    <a:pt x="105" y="94"/>
                    <a:pt x="105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55" y="78"/>
                    <a:pt x="55" y="78"/>
                    <a:pt x="55" y="78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3" y="48"/>
                    <a:pt x="0" y="40"/>
                    <a:pt x="0" y="35"/>
                  </a:cubicBezTo>
                  <a:cubicBezTo>
                    <a:pt x="1" y="25"/>
                    <a:pt x="11" y="19"/>
                    <a:pt x="14" y="1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6" y="13"/>
                    <a:pt x="66" y="13"/>
                    <a:pt x="66" y="13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0" y="34"/>
                    <a:pt x="31" y="38"/>
                    <a:pt x="39" y="43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41"/>
                    <a:pt x="77" y="41"/>
                    <a:pt x="77" y="41"/>
                  </a:cubicBezTo>
                  <a:cubicBezTo>
                    <a:pt x="105" y="41"/>
                    <a:pt x="105" y="41"/>
                    <a:pt x="105" y="41"/>
                  </a:cubicBezTo>
                  <a:cubicBezTo>
                    <a:pt x="105" y="41"/>
                    <a:pt x="105" y="41"/>
                    <a:pt x="105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  <p:grpSp>
        <p:nvGrpSpPr>
          <p:cNvPr id="10246" name="Group 49"/>
          <p:cNvGrpSpPr>
            <a:grpSpLocks noChangeAspect="1"/>
          </p:cNvGrpSpPr>
          <p:nvPr/>
        </p:nvGrpSpPr>
        <p:grpSpPr bwMode="auto">
          <a:xfrm>
            <a:off x="3922713" y="4581525"/>
            <a:ext cx="792162" cy="552450"/>
            <a:chOff x="3541" y="1317"/>
            <a:chExt cx="747" cy="546"/>
          </a:xfrm>
        </p:grpSpPr>
        <p:sp>
          <p:nvSpPr>
            <p:cNvPr id="10268" name="AutoShape 50"/>
            <p:cNvSpPr>
              <a:spLocks noChangeAspect="1" noChangeArrowheads="1" noTextEdit="1"/>
            </p:cNvSpPr>
            <p:nvPr/>
          </p:nvSpPr>
          <p:spPr bwMode="auto">
            <a:xfrm>
              <a:off x="3574" y="1337"/>
              <a:ext cx="681" cy="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69" name="Freeform 51"/>
            <p:cNvSpPr>
              <a:spLocks noChangeAspect="1"/>
            </p:cNvSpPr>
            <p:nvPr/>
          </p:nvSpPr>
          <p:spPr bwMode="auto">
            <a:xfrm>
              <a:off x="3574" y="1525"/>
              <a:ext cx="679" cy="338"/>
            </a:xfrm>
            <a:custGeom>
              <a:avLst/>
              <a:gdLst>
                <a:gd name="T0" fmla="*/ 6726 w 416"/>
                <a:gd name="T1" fmla="*/ 1594 h 207"/>
                <a:gd name="T2" fmla="*/ 1170 w 416"/>
                <a:gd name="T3" fmla="*/ 1594 h 207"/>
                <a:gd name="T4" fmla="*/ 21 w 416"/>
                <a:gd name="T5" fmla="*/ 21 h 207"/>
                <a:gd name="T6" fmla="*/ 0 w 416"/>
                <a:gd name="T7" fmla="*/ 21 h 207"/>
                <a:gd name="T8" fmla="*/ 0 w 416"/>
                <a:gd name="T9" fmla="*/ 1520 h 207"/>
                <a:gd name="T10" fmla="*/ 21 w 416"/>
                <a:gd name="T11" fmla="*/ 1520 h 207"/>
                <a:gd name="T12" fmla="*/ 1170 w 416"/>
                <a:gd name="T13" fmla="*/ 3029 h 207"/>
                <a:gd name="T14" fmla="*/ 6726 w 416"/>
                <a:gd name="T15" fmla="*/ 3029 h 207"/>
                <a:gd name="T16" fmla="*/ 7862 w 416"/>
                <a:gd name="T17" fmla="*/ 1520 h 207"/>
                <a:gd name="T18" fmla="*/ 7862 w 416"/>
                <a:gd name="T19" fmla="*/ 1520 h 207"/>
                <a:gd name="T20" fmla="*/ 7862 w 416"/>
                <a:gd name="T21" fmla="*/ 0 h 207"/>
                <a:gd name="T22" fmla="*/ 6726 w 416"/>
                <a:gd name="T23" fmla="*/ 1594 h 20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16"/>
                <a:gd name="T37" fmla="*/ 0 h 207"/>
                <a:gd name="T38" fmla="*/ 416 w 416"/>
                <a:gd name="T39" fmla="*/ 207 h 20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16" h="207">
                  <a:moveTo>
                    <a:pt x="356" y="84"/>
                  </a:moveTo>
                  <a:cubicBezTo>
                    <a:pt x="275" y="131"/>
                    <a:pt x="143" y="131"/>
                    <a:pt x="62" y="84"/>
                  </a:cubicBezTo>
                  <a:cubicBezTo>
                    <a:pt x="18" y="59"/>
                    <a:pt x="1" y="33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3" y="109"/>
                    <a:pt x="23" y="138"/>
                    <a:pt x="62" y="160"/>
                  </a:cubicBezTo>
                  <a:cubicBezTo>
                    <a:pt x="143" y="207"/>
                    <a:pt x="275" y="207"/>
                    <a:pt x="356" y="160"/>
                  </a:cubicBezTo>
                  <a:cubicBezTo>
                    <a:pt x="394" y="138"/>
                    <a:pt x="414" y="109"/>
                    <a:pt x="416" y="80"/>
                  </a:cubicBezTo>
                  <a:cubicBezTo>
                    <a:pt x="416" y="80"/>
                    <a:pt x="416" y="80"/>
                    <a:pt x="416" y="80"/>
                  </a:cubicBezTo>
                  <a:cubicBezTo>
                    <a:pt x="416" y="0"/>
                    <a:pt x="416" y="0"/>
                    <a:pt x="416" y="0"/>
                  </a:cubicBezTo>
                  <a:cubicBezTo>
                    <a:pt x="416" y="31"/>
                    <a:pt x="396" y="61"/>
                    <a:pt x="356" y="84"/>
                  </a:cubicBezTo>
                  <a:close/>
                </a:path>
              </a:pathLst>
            </a:custGeom>
            <a:solidFill>
              <a:srgbClr val="113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0270" name="Freeform 52"/>
            <p:cNvSpPr>
              <a:spLocks noChangeAspect="1"/>
            </p:cNvSpPr>
            <p:nvPr/>
          </p:nvSpPr>
          <p:spPr bwMode="auto">
            <a:xfrm>
              <a:off x="3541" y="1317"/>
              <a:ext cx="747" cy="432"/>
            </a:xfrm>
            <a:custGeom>
              <a:avLst/>
              <a:gdLst>
                <a:gd name="T0" fmla="*/ 7153 w 457"/>
                <a:gd name="T1" fmla="*/ 902 h 264"/>
                <a:gd name="T2" fmla="*/ 7176 w 457"/>
                <a:gd name="T3" fmla="*/ 4166 h 264"/>
                <a:gd name="T4" fmla="*/ 1563 w 457"/>
                <a:gd name="T5" fmla="*/ 4166 h 264"/>
                <a:gd name="T6" fmla="*/ 1541 w 457"/>
                <a:gd name="T7" fmla="*/ 902 h 264"/>
                <a:gd name="T8" fmla="*/ 7153 w 457"/>
                <a:gd name="T9" fmla="*/ 902 h 2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7"/>
                <a:gd name="T16" fmla="*/ 0 h 264"/>
                <a:gd name="T17" fmla="*/ 457 w 457"/>
                <a:gd name="T18" fmla="*/ 264 h 2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7" h="264">
                  <a:moveTo>
                    <a:pt x="375" y="47"/>
                  </a:moveTo>
                  <a:cubicBezTo>
                    <a:pt x="456" y="94"/>
                    <a:pt x="457" y="170"/>
                    <a:pt x="376" y="217"/>
                  </a:cubicBezTo>
                  <a:cubicBezTo>
                    <a:pt x="295" y="264"/>
                    <a:pt x="163" y="264"/>
                    <a:pt x="82" y="217"/>
                  </a:cubicBezTo>
                  <a:cubicBezTo>
                    <a:pt x="0" y="170"/>
                    <a:pt x="0" y="94"/>
                    <a:pt x="81" y="47"/>
                  </a:cubicBezTo>
                  <a:cubicBezTo>
                    <a:pt x="162" y="0"/>
                    <a:pt x="293" y="0"/>
                    <a:pt x="375" y="47"/>
                  </a:cubicBezTo>
                </a:path>
              </a:pathLst>
            </a:custGeom>
            <a:solidFill>
              <a:srgbClr val="4A6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0271" name="Freeform 53"/>
            <p:cNvSpPr>
              <a:spLocks noChangeAspect="1" noEditPoints="1"/>
            </p:cNvSpPr>
            <p:nvPr/>
          </p:nvSpPr>
          <p:spPr bwMode="auto">
            <a:xfrm>
              <a:off x="3788" y="1751"/>
              <a:ext cx="39" cy="53"/>
            </a:xfrm>
            <a:custGeom>
              <a:avLst/>
              <a:gdLst>
                <a:gd name="T0" fmla="*/ 124 w 24"/>
                <a:gd name="T1" fmla="*/ 88 h 33"/>
                <a:gd name="T2" fmla="*/ 124 w 24"/>
                <a:gd name="T3" fmla="*/ 233 h 33"/>
                <a:gd name="T4" fmla="*/ 180 w 24"/>
                <a:gd name="T5" fmla="*/ 233 h 33"/>
                <a:gd name="T6" fmla="*/ 236 w 24"/>
                <a:gd name="T7" fmla="*/ 226 h 33"/>
                <a:gd name="T8" fmla="*/ 257 w 24"/>
                <a:gd name="T9" fmla="*/ 173 h 33"/>
                <a:gd name="T10" fmla="*/ 180 w 24"/>
                <a:gd name="T11" fmla="*/ 88 h 33"/>
                <a:gd name="T12" fmla="*/ 124 w 24"/>
                <a:gd name="T13" fmla="*/ 88 h 33"/>
                <a:gd name="T14" fmla="*/ 0 w 24"/>
                <a:gd name="T15" fmla="*/ 567 h 33"/>
                <a:gd name="T16" fmla="*/ 0 w 24"/>
                <a:gd name="T17" fmla="*/ 0 h 33"/>
                <a:gd name="T18" fmla="*/ 232 w 24"/>
                <a:gd name="T19" fmla="*/ 0 h 33"/>
                <a:gd name="T20" fmla="*/ 349 w 24"/>
                <a:gd name="T21" fmla="*/ 34 h 33"/>
                <a:gd name="T22" fmla="*/ 413 w 24"/>
                <a:gd name="T23" fmla="*/ 141 h 33"/>
                <a:gd name="T24" fmla="*/ 270 w 24"/>
                <a:gd name="T25" fmla="*/ 286 h 33"/>
                <a:gd name="T26" fmla="*/ 270 w 24"/>
                <a:gd name="T27" fmla="*/ 286 h 33"/>
                <a:gd name="T28" fmla="*/ 349 w 24"/>
                <a:gd name="T29" fmla="*/ 331 h 33"/>
                <a:gd name="T30" fmla="*/ 377 w 24"/>
                <a:gd name="T31" fmla="*/ 374 h 33"/>
                <a:gd name="T32" fmla="*/ 439 w 24"/>
                <a:gd name="T33" fmla="*/ 567 h 33"/>
                <a:gd name="T34" fmla="*/ 270 w 24"/>
                <a:gd name="T35" fmla="*/ 567 h 33"/>
                <a:gd name="T36" fmla="*/ 236 w 24"/>
                <a:gd name="T37" fmla="*/ 418 h 33"/>
                <a:gd name="T38" fmla="*/ 201 w 24"/>
                <a:gd name="T39" fmla="*/ 340 h 33"/>
                <a:gd name="T40" fmla="*/ 124 w 24"/>
                <a:gd name="T41" fmla="*/ 340 h 33"/>
                <a:gd name="T42" fmla="*/ 124 w 24"/>
                <a:gd name="T43" fmla="*/ 567 h 33"/>
                <a:gd name="T44" fmla="*/ 0 w 24"/>
                <a:gd name="T45" fmla="*/ 567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"/>
                <a:gd name="T70" fmla="*/ 0 h 33"/>
                <a:gd name="T71" fmla="*/ 24 w 24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" h="33">
                  <a:moveTo>
                    <a:pt x="7" y="5"/>
                  </a:moveTo>
                  <a:cubicBezTo>
                    <a:pt x="7" y="14"/>
                    <a:pt x="7" y="14"/>
                    <a:pt x="7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2" y="14"/>
                    <a:pt x="13" y="13"/>
                  </a:cubicBezTo>
                  <a:cubicBezTo>
                    <a:pt x="14" y="12"/>
                    <a:pt x="14" y="11"/>
                    <a:pt x="14" y="10"/>
                  </a:cubicBezTo>
                  <a:cubicBezTo>
                    <a:pt x="14" y="7"/>
                    <a:pt x="13" y="5"/>
                    <a:pt x="10" y="5"/>
                  </a:cubicBezTo>
                  <a:cubicBezTo>
                    <a:pt x="7" y="5"/>
                    <a:pt x="7" y="5"/>
                    <a:pt x="7" y="5"/>
                  </a:cubicBezTo>
                  <a:close/>
                  <a:moveTo>
                    <a:pt x="0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7" y="0"/>
                    <a:pt x="19" y="2"/>
                  </a:cubicBezTo>
                  <a:cubicBezTo>
                    <a:pt x="21" y="3"/>
                    <a:pt x="22" y="5"/>
                    <a:pt x="22" y="8"/>
                  </a:cubicBezTo>
                  <a:cubicBezTo>
                    <a:pt x="22" y="13"/>
                    <a:pt x="20" y="16"/>
                    <a:pt x="15" y="17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7" y="17"/>
                    <a:pt x="18" y="17"/>
                    <a:pt x="19" y="19"/>
                  </a:cubicBezTo>
                  <a:cubicBezTo>
                    <a:pt x="19" y="19"/>
                    <a:pt x="20" y="20"/>
                    <a:pt x="20" y="2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2" y="22"/>
                    <a:pt x="11" y="21"/>
                    <a:pt x="11" y="20"/>
                  </a:cubicBezTo>
                  <a:cubicBezTo>
                    <a:pt x="10" y="20"/>
                    <a:pt x="9" y="20"/>
                    <a:pt x="7" y="20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0" y="33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0272" name="Freeform 54"/>
            <p:cNvSpPr>
              <a:spLocks noChangeAspect="1" noEditPoints="1"/>
            </p:cNvSpPr>
            <p:nvPr/>
          </p:nvSpPr>
          <p:spPr bwMode="auto">
            <a:xfrm>
              <a:off x="3832" y="1749"/>
              <a:ext cx="47" cy="57"/>
            </a:xfrm>
            <a:custGeom>
              <a:avLst/>
              <a:gdLst>
                <a:gd name="T0" fmla="*/ 144 w 29"/>
                <a:gd name="T1" fmla="*/ 324 h 35"/>
                <a:gd name="T2" fmla="*/ 254 w 29"/>
                <a:gd name="T3" fmla="*/ 541 h 35"/>
                <a:gd name="T4" fmla="*/ 357 w 29"/>
                <a:gd name="T5" fmla="*/ 324 h 35"/>
                <a:gd name="T6" fmla="*/ 254 w 29"/>
                <a:gd name="T7" fmla="*/ 111 h 35"/>
                <a:gd name="T8" fmla="*/ 144 w 29"/>
                <a:gd name="T9" fmla="*/ 324 h 35"/>
                <a:gd name="T10" fmla="*/ 0 w 29"/>
                <a:gd name="T11" fmla="*/ 324 h 35"/>
                <a:gd name="T12" fmla="*/ 55 w 29"/>
                <a:gd name="T13" fmla="*/ 90 h 35"/>
                <a:gd name="T14" fmla="*/ 254 w 29"/>
                <a:gd name="T15" fmla="*/ 0 h 35"/>
                <a:gd name="T16" fmla="*/ 454 w 29"/>
                <a:gd name="T17" fmla="*/ 90 h 35"/>
                <a:gd name="T18" fmla="*/ 523 w 29"/>
                <a:gd name="T19" fmla="*/ 324 h 35"/>
                <a:gd name="T20" fmla="*/ 454 w 29"/>
                <a:gd name="T21" fmla="*/ 562 h 35"/>
                <a:gd name="T22" fmla="*/ 254 w 29"/>
                <a:gd name="T23" fmla="*/ 653 h 35"/>
                <a:gd name="T24" fmla="*/ 55 w 29"/>
                <a:gd name="T25" fmla="*/ 541 h 35"/>
                <a:gd name="T26" fmla="*/ 0 w 29"/>
                <a:gd name="T27" fmla="*/ 324 h 3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9"/>
                <a:gd name="T43" fmla="*/ 0 h 35"/>
                <a:gd name="T44" fmla="*/ 29 w 29"/>
                <a:gd name="T45" fmla="*/ 35 h 3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9" h="35">
                  <a:moveTo>
                    <a:pt x="8" y="17"/>
                  </a:moveTo>
                  <a:cubicBezTo>
                    <a:pt x="8" y="25"/>
                    <a:pt x="10" y="29"/>
                    <a:pt x="14" y="29"/>
                  </a:cubicBezTo>
                  <a:cubicBezTo>
                    <a:pt x="18" y="29"/>
                    <a:pt x="20" y="25"/>
                    <a:pt x="20" y="17"/>
                  </a:cubicBezTo>
                  <a:cubicBezTo>
                    <a:pt x="20" y="10"/>
                    <a:pt x="18" y="6"/>
                    <a:pt x="14" y="6"/>
                  </a:cubicBezTo>
                  <a:cubicBezTo>
                    <a:pt x="10" y="6"/>
                    <a:pt x="8" y="10"/>
                    <a:pt x="8" y="17"/>
                  </a:cubicBezTo>
                  <a:close/>
                  <a:moveTo>
                    <a:pt x="0" y="17"/>
                  </a:moveTo>
                  <a:cubicBezTo>
                    <a:pt x="0" y="12"/>
                    <a:pt x="1" y="8"/>
                    <a:pt x="3" y="5"/>
                  </a:cubicBezTo>
                  <a:cubicBezTo>
                    <a:pt x="6" y="2"/>
                    <a:pt x="10" y="0"/>
                    <a:pt x="14" y="0"/>
                  </a:cubicBezTo>
                  <a:cubicBezTo>
                    <a:pt x="19" y="0"/>
                    <a:pt x="23" y="2"/>
                    <a:pt x="25" y="5"/>
                  </a:cubicBezTo>
                  <a:cubicBezTo>
                    <a:pt x="27" y="8"/>
                    <a:pt x="29" y="12"/>
                    <a:pt x="29" y="17"/>
                  </a:cubicBezTo>
                  <a:cubicBezTo>
                    <a:pt x="29" y="22"/>
                    <a:pt x="27" y="26"/>
                    <a:pt x="25" y="30"/>
                  </a:cubicBezTo>
                  <a:cubicBezTo>
                    <a:pt x="23" y="33"/>
                    <a:pt x="19" y="35"/>
                    <a:pt x="14" y="35"/>
                  </a:cubicBezTo>
                  <a:cubicBezTo>
                    <a:pt x="10" y="35"/>
                    <a:pt x="6" y="33"/>
                    <a:pt x="3" y="29"/>
                  </a:cubicBezTo>
                  <a:cubicBezTo>
                    <a:pt x="1" y="26"/>
                    <a:pt x="0" y="22"/>
                    <a:pt x="0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0273" name="Freeform 55"/>
            <p:cNvSpPr>
              <a:spLocks noChangeAspect="1"/>
            </p:cNvSpPr>
            <p:nvPr/>
          </p:nvSpPr>
          <p:spPr bwMode="auto">
            <a:xfrm>
              <a:off x="3888" y="1751"/>
              <a:ext cx="39" cy="55"/>
            </a:xfrm>
            <a:custGeom>
              <a:avLst/>
              <a:gdLst>
                <a:gd name="T0" fmla="*/ 0 w 24"/>
                <a:gd name="T1" fmla="*/ 377 h 34"/>
                <a:gd name="T2" fmla="*/ 0 w 24"/>
                <a:gd name="T3" fmla="*/ 0 h 34"/>
                <a:gd name="T4" fmla="*/ 124 w 24"/>
                <a:gd name="T5" fmla="*/ 0 h 34"/>
                <a:gd name="T6" fmla="*/ 124 w 24"/>
                <a:gd name="T7" fmla="*/ 398 h 34"/>
                <a:gd name="T8" fmla="*/ 232 w 24"/>
                <a:gd name="T9" fmla="*/ 500 h 34"/>
                <a:gd name="T10" fmla="*/ 293 w 24"/>
                <a:gd name="T11" fmla="*/ 398 h 34"/>
                <a:gd name="T12" fmla="*/ 293 w 24"/>
                <a:gd name="T13" fmla="*/ 0 h 34"/>
                <a:gd name="T14" fmla="*/ 439 w 24"/>
                <a:gd name="T15" fmla="*/ 0 h 34"/>
                <a:gd name="T16" fmla="*/ 439 w 24"/>
                <a:gd name="T17" fmla="*/ 377 h 34"/>
                <a:gd name="T18" fmla="*/ 383 w 24"/>
                <a:gd name="T19" fmla="*/ 542 h 34"/>
                <a:gd name="T20" fmla="*/ 232 w 24"/>
                <a:gd name="T21" fmla="*/ 610 h 34"/>
                <a:gd name="T22" fmla="*/ 55 w 24"/>
                <a:gd name="T23" fmla="*/ 542 h 34"/>
                <a:gd name="T24" fmla="*/ 0 w 24"/>
                <a:gd name="T25" fmla="*/ 377 h 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"/>
                <a:gd name="T40" fmla="*/ 0 h 34"/>
                <a:gd name="T41" fmla="*/ 24 w 24"/>
                <a:gd name="T42" fmla="*/ 34 h 3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" h="34">
                  <a:moveTo>
                    <a:pt x="0" y="2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6"/>
                    <a:pt x="9" y="28"/>
                    <a:pt x="12" y="28"/>
                  </a:cubicBezTo>
                  <a:cubicBezTo>
                    <a:pt x="15" y="28"/>
                    <a:pt x="16" y="26"/>
                    <a:pt x="16" y="22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5"/>
                    <a:pt x="23" y="28"/>
                    <a:pt x="21" y="30"/>
                  </a:cubicBezTo>
                  <a:cubicBezTo>
                    <a:pt x="19" y="33"/>
                    <a:pt x="16" y="34"/>
                    <a:pt x="12" y="34"/>
                  </a:cubicBezTo>
                  <a:cubicBezTo>
                    <a:pt x="8" y="34"/>
                    <a:pt x="5" y="33"/>
                    <a:pt x="3" y="30"/>
                  </a:cubicBezTo>
                  <a:cubicBezTo>
                    <a:pt x="1" y="28"/>
                    <a:pt x="0" y="25"/>
                    <a:pt x="0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0274" name="Freeform 56"/>
            <p:cNvSpPr>
              <a:spLocks noChangeAspect="1"/>
            </p:cNvSpPr>
            <p:nvPr/>
          </p:nvSpPr>
          <p:spPr bwMode="auto">
            <a:xfrm>
              <a:off x="3933" y="1751"/>
              <a:ext cx="36" cy="53"/>
            </a:xfrm>
            <a:custGeom>
              <a:avLst/>
              <a:gdLst>
                <a:gd name="T0" fmla="*/ 12 w 36"/>
                <a:gd name="T1" fmla="*/ 53 h 53"/>
                <a:gd name="T2" fmla="*/ 12 w 36"/>
                <a:gd name="T3" fmla="*/ 9 h 53"/>
                <a:gd name="T4" fmla="*/ 0 w 36"/>
                <a:gd name="T5" fmla="*/ 9 h 53"/>
                <a:gd name="T6" fmla="*/ 0 w 36"/>
                <a:gd name="T7" fmla="*/ 0 h 53"/>
                <a:gd name="T8" fmla="*/ 36 w 36"/>
                <a:gd name="T9" fmla="*/ 0 h 53"/>
                <a:gd name="T10" fmla="*/ 36 w 36"/>
                <a:gd name="T11" fmla="*/ 9 h 53"/>
                <a:gd name="T12" fmla="*/ 25 w 36"/>
                <a:gd name="T13" fmla="*/ 9 h 53"/>
                <a:gd name="T14" fmla="*/ 25 w 36"/>
                <a:gd name="T15" fmla="*/ 53 h 53"/>
                <a:gd name="T16" fmla="*/ 12 w 36"/>
                <a:gd name="T17" fmla="*/ 53 h 53"/>
                <a:gd name="T18" fmla="*/ 12 w 36"/>
                <a:gd name="T19" fmla="*/ 53 h 5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6"/>
                <a:gd name="T31" fmla="*/ 0 h 53"/>
                <a:gd name="T32" fmla="*/ 36 w 36"/>
                <a:gd name="T33" fmla="*/ 53 h 5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6" h="53">
                  <a:moveTo>
                    <a:pt x="12" y="53"/>
                  </a:moveTo>
                  <a:lnTo>
                    <a:pt x="12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9"/>
                  </a:lnTo>
                  <a:lnTo>
                    <a:pt x="25" y="9"/>
                  </a:lnTo>
                  <a:lnTo>
                    <a:pt x="25" y="53"/>
                  </a:lnTo>
                  <a:lnTo>
                    <a:pt x="12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0275" name="Freeform 57"/>
            <p:cNvSpPr>
              <a:spLocks noChangeAspect="1"/>
            </p:cNvSpPr>
            <p:nvPr/>
          </p:nvSpPr>
          <p:spPr bwMode="auto">
            <a:xfrm>
              <a:off x="3976" y="1751"/>
              <a:ext cx="32" cy="53"/>
            </a:xfrm>
            <a:custGeom>
              <a:avLst/>
              <a:gdLst>
                <a:gd name="T0" fmla="*/ 0 w 32"/>
                <a:gd name="T1" fmla="*/ 53 h 53"/>
                <a:gd name="T2" fmla="*/ 0 w 32"/>
                <a:gd name="T3" fmla="*/ 0 h 53"/>
                <a:gd name="T4" fmla="*/ 32 w 32"/>
                <a:gd name="T5" fmla="*/ 0 h 53"/>
                <a:gd name="T6" fmla="*/ 32 w 32"/>
                <a:gd name="T7" fmla="*/ 9 h 53"/>
                <a:gd name="T8" fmla="*/ 13 w 32"/>
                <a:gd name="T9" fmla="*/ 9 h 53"/>
                <a:gd name="T10" fmla="*/ 13 w 32"/>
                <a:gd name="T11" fmla="*/ 21 h 53"/>
                <a:gd name="T12" fmla="*/ 31 w 32"/>
                <a:gd name="T13" fmla="*/ 21 h 53"/>
                <a:gd name="T14" fmla="*/ 31 w 32"/>
                <a:gd name="T15" fmla="*/ 31 h 53"/>
                <a:gd name="T16" fmla="*/ 13 w 32"/>
                <a:gd name="T17" fmla="*/ 31 h 53"/>
                <a:gd name="T18" fmla="*/ 13 w 32"/>
                <a:gd name="T19" fmla="*/ 44 h 53"/>
                <a:gd name="T20" fmla="*/ 32 w 32"/>
                <a:gd name="T21" fmla="*/ 44 h 53"/>
                <a:gd name="T22" fmla="*/ 32 w 32"/>
                <a:gd name="T23" fmla="*/ 53 h 53"/>
                <a:gd name="T24" fmla="*/ 0 w 32"/>
                <a:gd name="T25" fmla="*/ 53 h 53"/>
                <a:gd name="T26" fmla="*/ 0 w 32"/>
                <a:gd name="T27" fmla="*/ 53 h 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2"/>
                <a:gd name="T43" fmla="*/ 0 h 53"/>
                <a:gd name="T44" fmla="*/ 32 w 32"/>
                <a:gd name="T45" fmla="*/ 53 h 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2" h="53">
                  <a:moveTo>
                    <a:pt x="0" y="53"/>
                  </a:moveTo>
                  <a:lnTo>
                    <a:pt x="0" y="0"/>
                  </a:lnTo>
                  <a:lnTo>
                    <a:pt x="32" y="0"/>
                  </a:lnTo>
                  <a:lnTo>
                    <a:pt x="32" y="9"/>
                  </a:lnTo>
                  <a:lnTo>
                    <a:pt x="13" y="9"/>
                  </a:lnTo>
                  <a:lnTo>
                    <a:pt x="13" y="21"/>
                  </a:lnTo>
                  <a:lnTo>
                    <a:pt x="31" y="21"/>
                  </a:lnTo>
                  <a:lnTo>
                    <a:pt x="31" y="31"/>
                  </a:lnTo>
                  <a:lnTo>
                    <a:pt x="13" y="31"/>
                  </a:lnTo>
                  <a:lnTo>
                    <a:pt x="13" y="44"/>
                  </a:lnTo>
                  <a:lnTo>
                    <a:pt x="32" y="44"/>
                  </a:lnTo>
                  <a:lnTo>
                    <a:pt x="32" y="5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0276" name="Freeform 58"/>
            <p:cNvSpPr>
              <a:spLocks noChangeAspect="1" noEditPoints="1"/>
            </p:cNvSpPr>
            <p:nvPr/>
          </p:nvSpPr>
          <p:spPr bwMode="auto">
            <a:xfrm>
              <a:off x="4017" y="1751"/>
              <a:ext cx="39" cy="53"/>
            </a:xfrm>
            <a:custGeom>
              <a:avLst/>
              <a:gdLst>
                <a:gd name="T0" fmla="*/ 145 w 24"/>
                <a:gd name="T1" fmla="*/ 88 h 33"/>
                <a:gd name="T2" fmla="*/ 145 w 24"/>
                <a:gd name="T3" fmla="*/ 233 h 33"/>
                <a:gd name="T4" fmla="*/ 180 w 24"/>
                <a:gd name="T5" fmla="*/ 233 h 33"/>
                <a:gd name="T6" fmla="*/ 236 w 24"/>
                <a:gd name="T7" fmla="*/ 226 h 33"/>
                <a:gd name="T8" fmla="*/ 270 w 24"/>
                <a:gd name="T9" fmla="*/ 173 h 33"/>
                <a:gd name="T10" fmla="*/ 180 w 24"/>
                <a:gd name="T11" fmla="*/ 88 h 33"/>
                <a:gd name="T12" fmla="*/ 145 w 24"/>
                <a:gd name="T13" fmla="*/ 88 h 33"/>
                <a:gd name="T14" fmla="*/ 0 w 24"/>
                <a:gd name="T15" fmla="*/ 567 h 33"/>
                <a:gd name="T16" fmla="*/ 0 w 24"/>
                <a:gd name="T17" fmla="*/ 0 h 33"/>
                <a:gd name="T18" fmla="*/ 232 w 24"/>
                <a:gd name="T19" fmla="*/ 0 h 33"/>
                <a:gd name="T20" fmla="*/ 377 w 24"/>
                <a:gd name="T21" fmla="*/ 34 h 33"/>
                <a:gd name="T22" fmla="*/ 418 w 24"/>
                <a:gd name="T23" fmla="*/ 141 h 33"/>
                <a:gd name="T24" fmla="*/ 293 w 24"/>
                <a:gd name="T25" fmla="*/ 286 h 33"/>
                <a:gd name="T26" fmla="*/ 293 w 24"/>
                <a:gd name="T27" fmla="*/ 286 h 33"/>
                <a:gd name="T28" fmla="*/ 349 w 24"/>
                <a:gd name="T29" fmla="*/ 331 h 33"/>
                <a:gd name="T30" fmla="*/ 383 w 24"/>
                <a:gd name="T31" fmla="*/ 374 h 33"/>
                <a:gd name="T32" fmla="*/ 439 w 24"/>
                <a:gd name="T33" fmla="*/ 567 h 33"/>
                <a:gd name="T34" fmla="*/ 293 w 24"/>
                <a:gd name="T35" fmla="*/ 567 h 33"/>
                <a:gd name="T36" fmla="*/ 236 w 24"/>
                <a:gd name="T37" fmla="*/ 418 h 33"/>
                <a:gd name="T38" fmla="*/ 201 w 24"/>
                <a:gd name="T39" fmla="*/ 340 h 33"/>
                <a:gd name="T40" fmla="*/ 145 w 24"/>
                <a:gd name="T41" fmla="*/ 340 h 33"/>
                <a:gd name="T42" fmla="*/ 145 w 24"/>
                <a:gd name="T43" fmla="*/ 567 h 33"/>
                <a:gd name="T44" fmla="*/ 0 w 24"/>
                <a:gd name="T45" fmla="*/ 567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"/>
                <a:gd name="T70" fmla="*/ 0 h 33"/>
                <a:gd name="T71" fmla="*/ 24 w 24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" h="33">
                  <a:moveTo>
                    <a:pt x="8" y="5"/>
                  </a:moveTo>
                  <a:cubicBezTo>
                    <a:pt x="8" y="14"/>
                    <a:pt x="8" y="14"/>
                    <a:pt x="8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3" y="14"/>
                    <a:pt x="13" y="13"/>
                  </a:cubicBezTo>
                  <a:cubicBezTo>
                    <a:pt x="14" y="12"/>
                    <a:pt x="15" y="11"/>
                    <a:pt x="15" y="10"/>
                  </a:cubicBezTo>
                  <a:cubicBezTo>
                    <a:pt x="15" y="7"/>
                    <a:pt x="13" y="5"/>
                    <a:pt x="10" y="5"/>
                  </a:cubicBezTo>
                  <a:cubicBezTo>
                    <a:pt x="8" y="5"/>
                    <a:pt x="8" y="5"/>
                    <a:pt x="8" y="5"/>
                  </a:cubicBezTo>
                  <a:close/>
                  <a:moveTo>
                    <a:pt x="0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8" y="0"/>
                    <a:pt x="20" y="2"/>
                  </a:cubicBezTo>
                  <a:cubicBezTo>
                    <a:pt x="22" y="3"/>
                    <a:pt x="23" y="5"/>
                    <a:pt x="23" y="8"/>
                  </a:cubicBezTo>
                  <a:cubicBezTo>
                    <a:pt x="23" y="13"/>
                    <a:pt x="20" y="16"/>
                    <a:pt x="16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7" y="17"/>
                    <a:pt x="18" y="17"/>
                    <a:pt x="19" y="19"/>
                  </a:cubicBezTo>
                  <a:cubicBezTo>
                    <a:pt x="20" y="19"/>
                    <a:pt x="20" y="20"/>
                    <a:pt x="21" y="2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2"/>
                    <a:pt x="12" y="21"/>
                    <a:pt x="11" y="20"/>
                  </a:cubicBezTo>
                  <a:cubicBezTo>
                    <a:pt x="11" y="20"/>
                    <a:pt x="10" y="20"/>
                    <a:pt x="8" y="20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0" y="33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0277" name="Freeform 59"/>
            <p:cNvSpPr>
              <a:spLocks noChangeAspect="1"/>
            </p:cNvSpPr>
            <p:nvPr/>
          </p:nvSpPr>
          <p:spPr bwMode="auto">
            <a:xfrm>
              <a:off x="3884" y="1409"/>
              <a:ext cx="265" cy="98"/>
            </a:xfrm>
            <a:custGeom>
              <a:avLst/>
              <a:gdLst>
                <a:gd name="T0" fmla="*/ 573 w 162"/>
                <a:gd name="T1" fmla="*/ 1011 h 60"/>
                <a:gd name="T2" fmla="*/ 551 w 162"/>
                <a:gd name="T3" fmla="*/ 990 h 60"/>
                <a:gd name="T4" fmla="*/ 0 w 162"/>
                <a:gd name="T5" fmla="*/ 662 h 60"/>
                <a:gd name="T6" fmla="*/ 425 w 162"/>
                <a:gd name="T7" fmla="*/ 418 h 60"/>
                <a:gd name="T8" fmla="*/ 993 w 162"/>
                <a:gd name="T9" fmla="*/ 755 h 60"/>
                <a:gd name="T10" fmla="*/ 1418 w 162"/>
                <a:gd name="T11" fmla="*/ 720 h 60"/>
                <a:gd name="T12" fmla="*/ 2141 w 162"/>
                <a:gd name="T13" fmla="*/ 302 h 60"/>
                <a:gd name="T14" fmla="*/ 1348 w 162"/>
                <a:gd name="T15" fmla="*/ 302 h 60"/>
                <a:gd name="T16" fmla="*/ 1348 w 162"/>
                <a:gd name="T17" fmla="*/ 0 h 60"/>
                <a:gd name="T18" fmla="*/ 3098 w 162"/>
                <a:gd name="T19" fmla="*/ 0 h 60"/>
                <a:gd name="T20" fmla="*/ 3098 w 162"/>
                <a:gd name="T21" fmla="*/ 1011 h 60"/>
                <a:gd name="T22" fmla="*/ 2589 w 162"/>
                <a:gd name="T23" fmla="*/ 1011 h 60"/>
                <a:gd name="T24" fmla="*/ 2567 w 162"/>
                <a:gd name="T25" fmla="*/ 549 h 60"/>
                <a:gd name="T26" fmla="*/ 1860 w 162"/>
                <a:gd name="T27" fmla="*/ 969 h 60"/>
                <a:gd name="T28" fmla="*/ 1148 w 162"/>
                <a:gd name="T29" fmla="*/ 1137 h 60"/>
                <a:gd name="T30" fmla="*/ 573 w 162"/>
                <a:gd name="T31" fmla="*/ 1011 h 60"/>
                <a:gd name="T32" fmla="*/ 573 w 162"/>
                <a:gd name="T33" fmla="*/ 1011 h 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2"/>
                <a:gd name="T52" fmla="*/ 0 h 60"/>
                <a:gd name="T53" fmla="*/ 162 w 162"/>
                <a:gd name="T54" fmla="*/ 60 h 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2" h="60">
                  <a:moveTo>
                    <a:pt x="30" y="53"/>
                  </a:moveTo>
                  <a:cubicBezTo>
                    <a:pt x="30" y="53"/>
                    <a:pt x="29" y="52"/>
                    <a:pt x="29" y="52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58" y="43"/>
                    <a:pt x="66" y="42"/>
                    <a:pt x="74" y="38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53"/>
                    <a:pt x="162" y="53"/>
                    <a:pt x="162" y="53"/>
                  </a:cubicBezTo>
                  <a:cubicBezTo>
                    <a:pt x="135" y="53"/>
                    <a:pt x="135" y="53"/>
                    <a:pt x="135" y="53"/>
                  </a:cubicBezTo>
                  <a:cubicBezTo>
                    <a:pt x="134" y="29"/>
                    <a:pt x="134" y="29"/>
                    <a:pt x="134" y="2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83" y="59"/>
                    <a:pt x="69" y="60"/>
                    <a:pt x="60" y="60"/>
                  </a:cubicBezTo>
                  <a:cubicBezTo>
                    <a:pt x="44" y="60"/>
                    <a:pt x="33" y="54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0278" name="Freeform 60"/>
            <p:cNvSpPr>
              <a:spLocks noChangeAspect="1"/>
            </p:cNvSpPr>
            <p:nvPr/>
          </p:nvSpPr>
          <p:spPr bwMode="auto">
            <a:xfrm>
              <a:off x="3703" y="1406"/>
              <a:ext cx="171" cy="152"/>
            </a:xfrm>
            <a:custGeom>
              <a:avLst/>
              <a:gdLst>
                <a:gd name="T0" fmla="*/ 730 w 105"/>
                <a:gd name="T1" fmla="*/ 1528 h 93"/>
                <a:gd name="T2" fmla="*/ 1278 w 105"/>
                <a:gd name="T3" fmla="*/ 1200 h 93"/>
                <a:gd name="T4" fmla="*/ 1223 w 105"/>
                <a:gd name="T5" fmla="*/ 956 h 93"/>
                <a:gd name="T6" fmla="*/ 528 w 105"/>
                <a:gd name="T7" fmla="*/ 551 h 93"/>
                <a:gd name="T8" fmla="*/ 528 w 105"/>
                <a:gd name="T9" fmla="*/ 1012 h 93"/>
                <a:gd name="T10" fmla="*/ 0 w 105"/>
                <a:gd name="T11" fmla="*/ 1012 h 93"/>
                <a:gd name="T12" fmla="*/ 0 w 105"/>
                <a:gd name="T13" fmla="*/ 0 h 93"/>
                <a:gd name="T14" fmla="*/ 1717 w 105"/>
                <a:gd name="T15" fmla="*/ 0 h 93"/>
                <a:gd name="T16" fmla="*/ 1717 w 105"/>
                <a:gd name="T17" fmla="*/ 294 h 93"/>
                <a:gd name="T18" fmla="*/ 928 w 105"/>
                <a:gd name="T19" fmla="*/ 294 h 93"/>
                <a:gd name="T20" fmla="*/ 1637 w 105"/>
                <a:gd name="T21" fmla="*/ 700 h 93"/>
                <a:gd name="T22" fmla="*/ 1958 w 105"/>
                <a:gd name="T23" fmla="*/ 1106 h 93"/>
                <a:gd name="T24" fmla="*/ 1692 w 105"/>
                <a:gd name="T25" fmla="*/ 1450 h 93"/>
                <a:gd name="T26" fmla="*/ 1153 w 105"/>
                <a:gd name="T27" fmla="*/ 1768 h 93"/>
                <a:gd name="T28" fmla="*/ 730 w 105"/>
                <a:gd name="T29" fmla="*/ 1528 h 93"/>
                <a:gd name="T30" fmla="*/ 730 w 105"/>
                <a:gd name="T31" fmla="*/ 1528 h 9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3"/>
                <a:gd name="T50" fmla="*/ 105 w 105"/>
                <a:gd name="T51" fmla="*/ 93 h 9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3">
                  <a:moveTo>
                    <a:pt x="39" y="80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75" y="60"/>
                    <a:pt x="74" y="55"/>
                    <a:pt x="66" y="50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2" y="15"/>
                    <a:pt x="92" y="15"/>
                    <a:pt x="92" y="15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88" y="37"/>
                    <a:pt x="88" y="37"/>
                    <a:pt x="88" y="37"/>
                  </a:cubicBezTo>
                  <a:cubicBezTo>
                    <a:pt x="102" y="45"/>
                    <a:pt x="105" y="53"/>
                    <a:pt x="105" y="58"/>
                  </a:cubicBezTo>
                  <a:cubicBezTo>
                    <a:pt x="104" y="68"/>
                    <a:pt x="94" y="75"/>
                    <a:pt x="91" y="76"/>
                  </a:cubicBezTo>
                  <a:cubicBezTo>
                    <a:pt x="62" y="93"/>
                    <a:pt x="62" y="93"/>
                    <a:pt x="62" y="93"/>
                  </a:cubicBezTo>
                  <a:cubicBezTo>
                    <a:pt x="39" y="80"/>
                    <a:pt x="39" y="80"/>
                    <a:pt x="39" y="80"/>
                  </a:cubicBezTo>
                  <a:cubicBezTo>
                    <a:pt x="39" y="80"/>
                    <a:pt x="39" y="80"/>
                    <a:pt x="39" y="80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0279" name="Freeform 61"/>
            <p:cNvSpPr>
              <a:spLocks noChangeAspect="1"/>
            </p:cNvSpPr>
            <p:nvPr/>
          </p:nvSpPr>
          <p:spPr bwMode="auto">
            <a:xfrm>
              <a:off x="3698" y="1564"/>
              <a:ext cx="265" cy="98"/>
            </a:xfrm>
            <a:custGeom>
              <a:avLst/>
              <a:gdLst>
                <a:gd name="T0" fmla="*/ 2526 w 162"/>
                <a:gd name="T1" fmla="*/ 149 h 60"/>
                <a:gd name="T2" fmla="*/ 3098 w 162"/>
                <a:gd name="T3" fmla="*/ 475 h 60"/>
                <a:gd name="T4" fmla="*/ 2657 w 162"/>
                <a:gd name="T5" fmla="*/ 720 h 60"/>
                <a:gd name="T6" fmla="*/ 2084 w 162"/>
                <a:gd name="T7" fmla="*/ 397 h 60"/>
                <a:gd name="T8" fmla="*/ 1688 w 162"/>
                <a:gd name="T9" fmla="*/ 441 h 60"/>
                <a:gd name="T10" fmla="*/ 959 w 162"/>
                <a:gd name="T11" fmla="*/ 862 h 60"/>
                <a:gd name="T12" fmla="*/ 1755 w 162"/>
                <a:gd name="T13" fmla="*/ 862 h 60"/>
                <a:gd name="T14" fmla="*/ 1755 w 162"/>
                <a:gd name="T15" fmla="*/ 1137 h 60"/>
                <a:gd name="T16" fmla="*/ 0 w 162"/>
                <a:gd name="T17" fmla="*/ 1137 h 60"/>
                <a:gd name="T18" fmla="*/ 0 w 162"/>
                <a:gd name="T19" fmla="*/ 126 h 60"/>
                <a:gd name="T20" fmla="*/ 517 w 162"/>
                <a:gd name="T21" fmla="*/ 126 h 60"/>
                <a:gd name="T22" fmla="*/ 517 w 162"/>
                <a:gd name="T23" fmla="*/ 593 h 60"/>
                <a:gd name="T24" fmla="*/ 1238 w 162"/>
                <a:gd name="T25" fmla="*/ 185 h 60"/>
                <a:gd name="T26" fmla="*/ 1935 w 162"/>
                <a:gd name="T27" fmla="*/ 0 h 60"/>
                <a:gd name="T28" fmla="*/ 2526 w 162"/>
                <a:gd name="T29" fmla="*/ 149 h 60"/>
                <a:gd name="T30" fmla="*/ 2526 w 162"/>
                <a:gd name="T31" fmla="*/ 149 h 6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2"/>
                <a:gd name="T49" fmla="*/ 0 h 60"/>
                <a:gd name="T50" fmla="*/ 162 w 162"/>
                <a:gd name="T51" fmla="*/ 60 h 6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2" h="60">
                  <a:moveTo>
                    <a:pt x="132" y="8"/>
                  </a:moveTo>
                  <a:cubicBezTo>
                    <a:pt x="162" y="25"/>
                    <a:pt x="162" y="25"/>
                    <a:pt x="162" y="25"/>
                  </a:cubicBezTo>
                  <a:cubicBezTo>
                    <a:pt x="139" y="38"/>
                    <a:pt x="139" y="38"/>
                    <a:pt x="139" y="38"/>
                  </a:cubicBezTo>
                  <a:cubicBezTo>
                    <a:pt x="109" y="21"/>
                    <a:pt x="109" y="21"/>
                    <a:pt x="109" y="21"/>
                  </a:cubicBezTo>
                  <a:cubicBezTo>
                    <a:pt x="103" y="17"/>
                    <a:pt x="96" y="18"/>
                    <a:pt x="88" y="23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60"/>
                    <a:pt x="92" y="60"/>
                    <a:pt x="92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9" y="2"/>
                    <a:pt x="92" y="0"/>
                    <a:pt x="101" y="0"/>
                  </a:cubicBezTo>
                  <a:cubicBezTo>
                    <a:pt x="118" y="0"/>
                    <a:pt x="129" y="6"/>
                    <a:pt x="132" y="8"/>
                  </a:cubicBezTo>
                  <a:cubicBezTo>
                    <a:pt x="132" y="8"/>
                    <a:pt x="132" y="8"/>
                    <a:pt x="132" y="8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0280" name="Freeform 62"/>
            <p:cNvSpPr>
              <a:spLocks noChangeAspect="1"/>
            </p:cNvSpPr>
            <p:nvPr/>
          </p:nvSpPr>
          <p:spPr bwMode="auto">
            <a:xfrm>
              <a:off x="3972" y="1514"/>
              <a:ext cx="170" cy="153"/>
            </a:xfrm>
            <a:custGeom>
              <a:avLst/>
              <a:gdLst>
                <a:gd name="T0" fmla="*/ 1983 w 104"/>
                <a:gd name="T1" fmla="*/ 747 h 94"/>
                <a:gd name="T2" fmla="*/ 1983 w 104"/>
                <a:gd name="T3" fmla="*/ 1746 h 94"/>
                <a:gd name="T4" fmla="*/ 245 w 104"/>
                <a:gd name="T5" fmla="*/ 1746 h 94"/>
                <a:gd name="T6" fmla="*/ 235 w 104"/>
                <a:gd name="T7" fmla="*/ 1455 h 94"/>
                <a:gd name="T8" fmla="*/ 1027 w 104"/>
                <a:gd name="T9" fmla="*/ 1455 h 94"/>
                <a:gd name="T10" fmla="*/ 304 w 104"/>
                <a:gd name="T11" fmla="*/ 1038 h 94"/>
                <a:gd name="T12" fmla="*/ 0 w 104"/>
                <a:gd name="T13" fmla="*/ 651 h 94"/>
                <a:gd name="T14" fmla="*/ 245 w 104"/>
                <a:gd name="T15" fmla="*/ 324 h 94"/>
                <a:gd name="T16" fmla="*/ 812 w 104"/>
                <a:gd name="T17" fmla="*/ 0 h 94"/>
                <a:gd name="T18" fmla="*/ 1237 w 104"/>
                <a:gd name="T19" fmla="*/ 238 h 94"/>
                <a:gd name="T20" fmla="*/ 687 w 104"/>
                <a:gd name="T21" fmla="*/ 562 h 94"/>
                <a:gd name="T22" fmla="*/ 750 w 104"/>
                <a:gd name="T23" fmla="*/ 802 h 94"/>
                <a:gd name="T24" fmla="*/ 1473 w 104"/>
                <a:gd name="T25" fmla="*/ 1216 h 94"/>
                <a:gd name="T26" fmla="*/ 1473 w 104"/>
                <a:gd name="T27" fmla="*/ 747 h 94"/>
                <a:gd name="T28" fmla="*/ 1983 w 104"/>
                <a:gd name="T29" fmla="*/ 747 h 94"/>
                <a:gd name="T30" fmla="*/ 1983 w 104"/>
                <a:gd name="T31" fmla="*/ 747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"/>
                <a:gd name="T49" fmla="*/ 0 h 94"/>
                <a:gd name="T50" fmla="*/ 104 w 104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" h="94">
                  <a:moveTo>
                    <a:pt x="104" y="40"/>
                  </a:moveTo>
                  <a:cubicBezTo>
                    <a:pt x="104" y="94"/>
                    <a:pt x="104" y="94"/>
                    <a:pt x="104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2" y="78"/>
                    <a:pt x="12" y="78"/>
                    <a:pt x="12" y="78"/>
                  </a:cubicBezTo>
                  <a:cubicBezTo>
                    <a:pt x="54" y="78"/>
                    <a:pt x="54" y="78"/>
                    <a:pt x="54" y="78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3" y="48"/>
                    <a:pt x="0" y="40"/>
                    <a:pt x="0" y="35"/>
                  </a:cubicBezTo>
                  <a:cubicBezTo>
                    <a:pt x="0" y="25"/>
                    <a:pt x="11" y="18"/>
                    <a:pt x="13" y="1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0" y="34"/>
                    <a:pt x="31" y="38"/>
                    <a:pt x="39" y="43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104" y="40"/>
                    <a:pt x="104" y="40"/>
                    <a:pt x="104" y="40"/>
                  </a:cubicBezTo>
                  <a:cubicBezTo>
                    <a:pt x="104" y="40"/>
                    <a:pt x="104" y="40"/>
                    <a:pt x="104" y="40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0281" name="Freeform 63"/>
            <p:cNvSpPr>
              <a:spLocks noChangeAspect="1"/>
            </p:cNvSpPr>
            <p:nvPr/>
          </p:nvSpPr>
          <p:spPr bwMode="auto">
            <a:xfrm>
              <a:off x="3878" y="1402"/>
              <a:ext cx="264" cy="100"/>
            </a:xfrm>
            <a:custGeom>
              <a:avLst/>
              <a:gdLst>
                <a:gd name="T0" fmla="*/ 562 w 162"/>
                <a:gd name="T1" fmla="*/ 1033 h 61"/>
                <a:gd name="T2" fmla="*/ 562 w 162"/>
                <a:gd name="T3" fmla="*/ 1033 h 61"/>
                <a:gd name="T4" fmla="*/ 0 w 162"/>
                <a:gd name="T5" fmla="*/ 702 h 61"/>
                <a:gd name="T6" fmla="*/ 425 w 162"/>
                <a:gd name="T7" fmla="*/ 449 h 61"/>
                <a:gd name="T8" fmla="*/ 988 w 162"/>
                <a:gd name="T9" fmla="*/ 779 h 61"/>
                <a:gd name="T10" fmla="*/ 1388 w 162"/>
                <a:gd name="T11" fmla="*/ 736 h 61"/>
                <a:gd name="T12" fmla="*/ 2104 w 162"/>
                <a:gd name="T13" fmla="*/ 310 h 61"/>
                <a:gd name="T14" fmla="*/ 1312 w 162"/>
                <a:gd name="T15" fmla="*/ 310 h 61"/>
                <a:gd name="T16" fmla="*/ 1312 w 162"/>
                <a:gd name="T17" fmla="*/ 0 h 61"/>
                <a:gd name="T18" fmla="*/ 3033 w 162"/>
                <a:gd name="T19" fmla="*/ 0 h 61"/>
                <a:gd name="T20" fmla="*/ 3033 w 162"/>
                <a:gd name="T21" fmla="*/ 1054 h 61"/>
                <a:gd name="T22" fmla="*/ 2531 w 162"/>
                <a:gd name="T23" fmla="*/ 1054 h 61"/>
                <a:gd name="T24" fmla="*/ 2531 w 162"/>
                <a:gd name="T25" fmla="*/ 572 h 61"/>
                <a:gd name="T26" fmla="*/ 1814 w 162"/>
                <a:gd name="T27" fmla="*/ 995 h 61"/>
                <a:gd name="T28" fmla="*/ 1134 w 162"/>
                <a:gd name="T29" fmla="*/ 1185 h 61"/>
                <a:gd name="T30" fmla="*/ 562 w 162"/>
                <a:gd name="T31" fmla="*/ 1033 h 61"/>
                <a:gd name="T32" fmla="*/ 562 w 162"/>
                <a:gd name="T33" fmla="*/ 1033 h 6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2"/>
                <a:gd name="T52" fmla="*/ 0 h 61"/>
                <a:gd name="T53" fmla="*/ 162 w 162"/>
                <a:gd name="T54" fmla="*/ 61 h 6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2" h="61">
                  <a:moveTo>
                    <a:pt x="30" y="53"/>
                  </a:moveTo>
                  <a:cubicBezTo>
                    <a:pt x="30" y="53"/>
                    <a:pt x="30" y="53"/>
                    <a:pt x="30" y="53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53" y="40"/>
                    <a:pt x="53" y="40"/>
                    <a:pt x="53" y="40"/>
                  </a:cubicBezTo>
                  <a:cubicBezTo>
                    <a:pt x="59" y="43"/>
                    <a:pt x="66" y="43"/>
                    <a:pt x="74" y="38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54"/>
                    <a:pt x="162" y="54"/>
                    <a:pt x="162" y="54"/>
                  </a:cubicBezTo>
                  <a:cubicBezTo>
                    <a:pt x="135" y="54"/>
                    <a:pt x="135" y="54"/>
                    <a:pt x="135" y="54"/>
                  </a:cubicBezTo>
                  <a:cubicBezTo>
                    <a:pt x="135" y="29"/>
                    <a:pt x="135" y="29"/>
                    <a:pt x="135" y="2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83" y="59"/>
                    <a:pt x="70" y="61"/>
                    <a:pt x="61" y="61"/>
                  </a:cubicBezTo>
                  <a:cubicBezTo>
                    <a:pt x="44" y="60"/>
                    <a:pt x="33" y="55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0282" name="Freeform 64"/>
            <p:cNvSpPr>
              <a:spLocks noChangeAspect="1"/>
            </p:cNvSpPr>
            <p:nvPr/>
          </p:nvSpPr>
          <p:spPr bwMode="auto">
            <a:xfrm>
              <a:off x="3696" y="1399"/>
              <a:ext cx="172" cy="154"/>
            </a:xfrm>
            <a:custGeom>
              <a:avLst/>
              <a:gdLst>
                <a:gd name="T0" fmla="*/ 778 w 105"/>
                <a:gd name="T1" fmla="*/ 1569 h 94"/>
                <a:gd name="T2" fmla="*/ 1330 w 105"/>
                <a:gd name="T3" fmla="*/ 1219 h 94"/>
                <a:gd name="T4" fmla="*/ 1274 w 105"/>
                <a:gd name="T5" fmla="*/ 993 h 94"/>
                <a:gd name="T6" fmla="*/ 539 w 105"/>
                <a:gd name="T7" fmla="*/ 567 h 94"/>
                <a:gd name="T8" fmla="*/ 539 w 105"/>
                <a:gd name="T9" fmla="*/ 1027 h 94"/>
                <a:gd name="T10" fmla="*/ 21 w 105"/>
                <a:gd name="T11" fmla="*/ 1027 h 94"/>
                <a:gd name="T12" fmla="*/ 0 w 105"/>
                <a:gd name="T13" fmla="*/ 0 h 94"/>
                <a:gd name="T14" fmla="*/ 1779 w 105"/>
                <a:gd name="T15" fmla="*/ 0 h 94"/>
                <a:gd name="T16" fmla="*/ 1792 w 105"/>
                <a:gd name="T17" fmla="*/ 308 h 94"/>
                <a:gd name="T18" fmla="*/ 993 w 105"/>
                <a:gd name="T19" fmla="*/ 308 h 94"/>
                <a:gd name="T20" fmla="*/ 1723 w 105"/>
                <a:gd name="T21" fmla="*/ 736 h 94"/>
                <a:gd name="T22" fmla="*/ 2031 w 105"/>
                <a:gd name="T23" fmla="*/ 1144 h 94"/>
                <a:gd name="T24" fmla="*/ 1779 w 105"/>
                <a:gd name="T25" fmla="*/ 1481 h 94"/>
                <a:gd name="T26" fmla="*/ 1206 w 105"/>
                <a:gd name="T27" fmla="*/ 1817 h 94"/>
                <a:gd name="T28" fmla="*/ 778 w 105"/>
                <a:gd name="T29" fmla="*/ 1569 h 94"/>
                <a:gd name="T30" fmla="*/ 778 w 105"/>
                <a:gd name="T31" fmla="*/ 1569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4"/>
                <a:gd name="T50" fmla="*/ 105 w 105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4">
                  <a:moveTo>
                    <a:pt x="40" y="81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75" y="60"/>
                    <a:pt x="74" y="56"/>
                    <a:pt x="66" y="51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3" y="16"/>
                    <a:pt x="93" y="16"/>
                    <a:pt x="93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89" y="38"/>
                    <a:pt x="89" y="38"/>
                    <a:pt x="89" y="38"/>
                  </a:cubicBezTo>
                  <a:cubicBezTo>
                    <a:pt x="102" y="46"/>
                    <a:pt x="105" y="54"/>
                    <a:pt x="105" y="59"/>
                  </a:cubicBezTo>
                  <a:cubicBezTo>
                    <a:pt x="105" y="69"/>
                    <a:pt x="94" y="75"/>
                    <a:pt x="92" y="77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40" y="81"/>
                    <a:pt x="40" y="81"/>
                    <a:pt x="40" y="81"/>
                  </a:cubicBezTo>
                  <a:cubicBezTo>
                    <a:pt x="40" y="81"/>
                    <a:pt x="40" y="81"/>
                    <a:pt x="40" y="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0283" name="Freeform 65"/>
            <p:cNvSpPr>
              <a:spLocks noChangeAspect="1"/>
            </p:cNvSpPr>
            <p:nvPr/>
          </p:nvSpPr>
          <p:spPr bwMode="auto">
            <a:xfrm>
              <a:off x="3692" y="1558"/>
              <a:ext cx="264" cy="99"/>
            </a:xfrm>
            <a:custGeom>
              <a:avLst/>
              <a:gdLst>
                <a:gd name="T0" fmla="*/ 2467 w 162"/>
                <a:gd name="T1" fmla="*/ 144 h 61"/>
                <a:gd name="T2" fmla="*/ 3033 w 162"/>
                <a:gd name="T3" fmla="*/ 466 h 61"/>
                <a:gd name="T4" fmla="*/ 2624 w 162"/>
                <a:gd name="T5" fmla="*/ 701 h 61"/>
                <a:gd name="T6" fmla="*/ 2061 w 162"/>
                <a:gd name="T7" fmla="*/ 380 h 61"/>
                <a:gd name="T8" fmla="*/ 1644 w 162"/>
                <a:gd name="T9" fmla="*/ 414 h 61"/>
                <a:gd name="T10" fmla="*/ 929 w 162"/>
                <a:gd name="T11" fmla="*/ 821 h 61"/>
                <a:gd name="T12" fmla="*/ 1724 w 162"/>
                <a:gd name="T13" fmla="*/ 821 h 61"/>
                <a:gd name="T14" fmla="*/ 1724 w 162"/>
                <a:gd name="T15" fmla="*/ 1117 h 61"/>
                <a:gd name="T16" fmla="*/ 0 w 162"/>
                <a:gd name="T17" fmla="*/ 1117 h 61"/>
                <a:gd name="T18" fmla="*/ 0 w 162"/>
                <a:gd name="T19" fmla="*/ 123 h 61"/>
                <a:gd name="T20" fmla="*/ 507 w 162"/>
                <a:gd name="T21" fmla="*/ 123 h 61"/>
                <a:gd name="T22" fmla="*/ 528 w 162"/>
                <a:gd name="T23" fmla="*/ 583 h 61"/>
                <a:gd name="T24" fmla="*/ 1222 w 162"/>
                <a:gd name="T25" fmla="*/ 179 h 61"/>
                <a:gd name="T26" fmla="*/ 1897 w 162"/>
                <a:gd name="T27" fmla="*/ 0 h 61"/>
                <a:gd name="T28" fmla="*/ 2467 w 162"/>
                <a:gd name="T29" fmla="*/ 144 h 61"/>
                <a:gd name="T30" fmla="*/ 2467 w 162"/>
                <a:gd name="T31" fmla="*/ 144 h 6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2"/>
                <a:gd name="T49" fmla="*/ 0 h 61"/>
                <a:gd name="T50" fmla="*/ 162 w 162"/>
                <a:gd name="T51" fmla="*/ 61 h 6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2" h="61">
                  <a:moveTo>
                    <a:pt x="132" y="8"/>
                  </a:moveTo>
                  <a:cubicBezTo>
                    <a:pt x="162" y="25"/>
                    <a:pt x="162" y="25"/>
                    <a:pt x="162" y="25"/>
                  </a:cubicBezTo>
                  <a:cubicBezTo>
                    <a:pt x="140" y="38"/>
                    <a:pt x="140" y="38"/>
                    <a:pt x="140" y="38"/>
                  </a:cubicBezTo>
                  <a:cubicBezTo>
                    <a:pt x="110" y="21"/>
                    <a:pt x="110" y="21"/>
                    <a:pt x="110" y="21"/>
                  </a:cubicBezTo>
                  <a:cubicBezTo>
                    <a:pt x="104" y="18"/>
                    <a:pt x="96" y="18"/>
                    <a:pt x="88" y="23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61"/>
                    <a:pt x="92" y="61"/>
                    <a:pt x="92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9" y="2"/>
                    <a:pt x="93" y="0"/>
                    <a:pt x="101" y="0"/>
                  </a:cubicBezTo>
                  <a:cubicBezTo>
                    <a:pt x="118" y="1"/>
                    <a:pt x="130" y="7"/>
                    <a:pt x="132" y="8"/>
                  </a:cubicBezTo>
                  <a:cubicBezTo>
                    <a:pt x="132" y="8"/>
                    <a:pt x="132" y="8"/>
                    <a:pt x="132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0284" name="Freeform 66"/>
            <p:cNvSpPr>
              <a:spLocks noChangeAspect="1"/>
            </p:cNvSpPr>
            <p:nvPr/>
          </p:nvSpPr>
          <p:spPr bwMode="auto">
            <a:xfrm>
              <a:off x="3966" y="1507"/>
              <a:ext cx="171" cy="154"/>
            </a:xfrm>
            <a:custGeom>
              <a:avLst/>
              <a:gdLst>
                <a:gd name="T0" fmla="*/ 1958 w 105"/>
                <a:gd name="T1" fmla="*/ 791 h 94"/>
                <a:gd name="T2" fmla="*/ 1958 w 105"/>
                <a:gd name="T3" fmla="*/ 1817 h 94"/>
                <a:gd name="T4" fmla="*/ 239 w 105"/>
                <a:gd name="T5" fmla="*/ 1817 h 94"/>
                <a:gd name="T6" fmla="*/ 239 w 105"/>
                <a:gd name="T7" fmla="*/ 1514 h 94"/>
                <a:gd name="T8" fmla="*/ 1033 w 105"/>
                <a:gd name="T9" fmla="*/ 1514 h 94"/>
                <a:gd name="T10" fmla="*/ 324 w 105"/>
                <a:gd name="T11" fmla="*/ 1088 h 94"/>
                <a:gd name="T12" fmla="*/ 0 w 105"/>
                <a:gd name="T13" fmla="*/ 668 h 94"/>
                <a:gd name="T14" fmla="*/ 261 w 105"/>
                <a:gd name="T15" fmla="*/ 331 h 94"/>
                <a:gd name="T16" fmla="*/ 803 w 105"/>
                <a:gd name="T17" fmla="*/ 0 h 94"/>
                <a:gd name="T18" fmla="*/ 1223 w 105"/>
                <a:gd name="T19" fmla="*/ 247 h 94"/>
                <a:gd name="T20" fmla="*/ 674 w 105"/>
                <a:gd name="T21" fmla="*/ 606 h 94"/>
                <a:gd name="T22" fmla="*/ 730 w 105"/>
                <a:gd name="T23" fmla="*/ 827 h 94"/>
                <a:gd name="T24" fmla="*/ 1435 w 105"/>
                <a:gd name="T25" fmla="*/ 1253 h 94"/>
                <a:gd name="T26" fmla="*/ 1435 w 105"/>
                <a:gd name="T27" fmla="*/ 791 h 94"/>
                <a:gd name="T28" fmla="*/ 1958 w 105"/>
                <a:gd name="T29" fmla="*/ 791 h 94"/>
                <a:gd name="T30" fmla="*/ 1958 w 105"/>
                <a:gd name="T31" fmla="*/ 791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4"/>
                <a:gd name="T50" fmla="*/ 105 w 105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4">
                  <a:moveTo>
                    <a:pt x="105" y="41"/>
                  </a:moveTo>
                  <a:cubicBezTo>
                    <a:pt x="105" y="94"/>
                    <a:pt x="105" y="94"/>
                    <a:pt x="105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55" y="78"/>
                    <a:pt x="55" y="78"/>
                    <a:pt x="55" y="78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3" y="48"/>
                    <a:pt x="0" y="40"/>
                    <a:pt x="0" y="35"/>
                  </a:cubicBezTo>
                  <a:cubicBezTo>
                    <a:pt x="1" y="25"/>
                    <a:pt x="11" y="19"/>
                    <a:pt x="14" y="1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6" y="13"/>
                    <a:pt x="66" y="13"/>
                    <a:pt x="66" y="13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0" y="34"/>
                    <a:pt x="31" y="38"/>
                    <a:pt x="39" y="43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41"/>
                    <a:pt x="77" y="41"/>
                    <a:pt x="77" y="41"/>
                  </a:cubicBezTo>
                  <a:cubicBezTo>
                    <a:pt x="105" y="41"/>
                    <a:pt x="105" y="41"/>
                    <a:pt x="105" y="41"/>
                  </a:cubicBezTo>
                  <a:cubicBezTo>
                    <a:pt x="105" y="41"/>
                    <a:pt x="105" y="41"/>
                    <a:pt x="105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  <p:grpSp>
        <p:nvGrpSpPr>
          <p:cNvPr id="10247" name="Group 67"/>
          <p:cNvGrpSpPr>
            <a:grpSpLocks noChangeAspect="1"/>
          </p:cNvGrpSpPr>
          <p:nvPr/>
        </p:nvGrpSpPr>
        <p:grpSpPr bwMode="auto">
          <a:xfrm>
            <a:off x="6515100" y="4581525"/>
            <a:ext cx="792163" cy="552450"/>
            <a:chOff x="3541" y="1317"/>
            <a:chExt cx="747" cy="546"/>
          </a:xfrm>
        </p:grpSpPr>
        <p:sp>
          <p:nvSpPr>
            <p:cNvPr id="10251" name="AutoShape 68"/>
            <p:cNvSpPr>
              <a:spLocks noChangeAspect="1" noChangeArrowheads="1" noTextEdit="1"/>
            </p:cNvSpPr>
            <p:nvPr/>
          </p:nvSpPr>
          <p:spPr bwMode="auto">
            <a:xfrm>
              <a:off x="3574" y="1337"/>
              <a:ext cx="681" cy="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52" name="Freeform 69"/>
            <p:cNvSpPr>
              <a:spLocks noChangeAspect="1"/>
            </p:cNvSpPr>
            <p:nvPr/>
          </p:nvSpPr>
          <p:spPr bwMode="auto">
            <a:xfrm>
              <a:off x="3574" y="1525"/>
              <a:ext cx="679" cy="338"/>
            </a:xfrm>
            <a:custGeom>
              <a:avLst/>
              <a:gdLst>
                <a:gd name="T0" fmla="*/ 6726 w 416"/>
                <a:gd name="T1" fmla="*/ 1594 h 207"/>
                <a:gd name="T2" fmla="*/ 1170 w 416"/>
                <a:gd name="T3" fmla="*/ 1594 h 207"/>
                <a:gd name="T4" fmla="*/ 21 w 416"/>
                <a:gd name="T5" fmla="*/ 21 h 207"/>
                <a:gd name="T6" fmla="*/ 0 w 416"/>
                <a:gd name="T7" fmla="*/ 21 h 207"/>
                <a:gd name="T8" fmla="*/ 0 w 416"/>
                <a:gd name="T9" fmla="*/ 1520 h 207"/>
                <a:gd name="T10" fmla="*/ 21 w 416"/>
                <a:gd name="T11" fmla="*/ 1520 h 207"/>
                <a:gd name="T12" fmla="*/ 1170 w 416"/>
                <a:gd name="T13" fmla="*/ 3029 h 207"/>
                <a:gd name="T14" fmla="*/ 6726 w 416"/>
                <a:gd name="T15" fmla="*/ 3029 h 207"/>
                <a:gd name="T16" fmla="*/ 7862 w 416"/>
                <a:gd name="T17" fmla="*/ 1520 h 207"/>
                <a:gd name="T18" fmla="*/ 7862 w 416"/>
                <a:gd name="T19" fmla="*/ 1520 h 207"/>
                <a:gd name="T20" fmla="*/ 7862 w 416"/>
                <a:gd name="T21" fmla="*/ 0 h 207"/>
                <a:gd name="T22" fmla="*/ 6726 w 416"/>
                <a:gd name="T23" fmla="*/ 1594 h 20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16"/>
                <a:gd name="T37" fmla="*/ 0 h 207"/>
                <a:gd name="T38" fmla="*/ 416 w 416"/>
                <a:gd name="T39" fmla="*/ 207 h 20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16" h="207">
                  <a:moveTo>
                    <a:pt x="356" y="84"/>
                  </a:moveTo>
                  <a:cubicBezTo>
                    <a:pt x="275" y="131"/>
                    <a:pt x="143" y="131"/>
                    <a:pt x="62" y="84"/>
                  </a:cubicBezTo>
                  <a:cubicBezTo>
                    <a:pt x="18" y="59"/>
                    <a:pt x="1" y="33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3" y="109"/>
                    <a:pt x="23" y="138"/>
                    <a:pt x="62" y="160"/>
                  </a:cubicBezTo>
                  <a:cubicBezTo>
                    <a:pt x="143" y="207"/>
                    <a:pt x="275" y="207"/>
                    <a:pt x="356" y="160"/>
                  </a:cubicBezTo>
                  <a:cubicBezTo>
                    <a:pt x="394" y="138"/>
                    <a:pt x="414" y="109"/>
                    <a:pt x="416" y="80"/>
                  </a:cubicBezTo>
                  <a:cubicBezTo>
                    <a:pt x="416" y="80"/>
                    <a:pt x="416" y="80"/>
                    <a:pt x="416" y="80"/>
                  </a:cubicBezTo>
                  <a:cubicBezTo>
                    <a:pt x="416" y="0"/>
                    <a:pt x="416" y="0"/>
                    <a:pt x="416" y="0"/>
                  </a:cubicBezTo>
                  <a:cubicBezTo>
                    <a:pt x="416" y="31"/>
                    <a:pt x="396" y="61"/>
                    <a:pt x="356" y="84"/>
                  </a:cubicBezTo>
                  <a:close/>
                </a:path>
              </a:pathLst>
            </a:custGeom>
            <a:solidFill>
              <a:srgbClr val="113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0253" name="Freeform 70"/>
            <p:cNvSpPr>
              <a:spLocks noChangeAspect="1"/>
            </p:cNvSpPr>
            <p:nvPr/>
          </p:nvSpPr>
          <p:spPr bwMode="auto">
            <a:xfrm>
              <a:off x="3541" y="1317"/>
              <a:ext cx="747" cy="432"/>
            </a:xfrm>
            <a:custGeom>
              <a:avLst/>
              <a:gdLst>
                <a:gd name="T0" fmla="*/ 7153 w 457"/>
                <a:gd name="T1" fmla="*/ 902 h 264"/>
                <a:gd name="T2" fmla="*/ 7176 w 457"/>
                <a:gd name="T3" fmla="*/ 4166 h 264"/>
                <a:gd name="T4" fmla="*/ 1563 w 457"/>
                <a:gd name="T5" fmla="*/ 4166 h 264"/>
                <a:gd name="T6" fmla="*/ 1541 w 457"/>
                <a:gd name="T7" fmla="*/ 902 h 264"/>
                <a:gd name="T8" fmla="*/ 7153 w 457"/>
                <a:gd name="T9" fmla="*/ 902 h 2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7"/>
                <a:gd name="T16" fmla="*/ 0 h 264"/>
                <a:gd name="T17" fmla="*/ 457 w 457"/>
                <a:gd name="T18" fmla="*/ 264 h 2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7" h="264">
                  <a:moveTo>
                    <a:pt x="375" y="47"/>
                  </a:moveTo>
                  <a:cubicBezTo>
                    <a:pt x="456" y="94"/>
                    <a:pt x="457" y="170"/>
                    <a:pt x="376" y="217"/>
                  </a:cubicBezTo>
                  <a:cubicBezTo>
                    <a:pt x="295" y="264"/>
                    <a:pt x="163" y="264"/>
                    <a:pt x="82" y="217"/>
                  </a:cubicBezTo>
                  <a:cubicBezTo>
                    <a:pt x="0" y="170"/>
                    <a:pt x="0" y="94"/>
                    <a:pt x="81" y="47"/>
                  </a:cubicBezTo>
                  <a:cubicBezTo>
                    <a:pt x="162" y="0"/>
                    <a:pt x="293" y="0"/>
                    <a:pt x="375" y="47"/>
                  </a:cubicBezTo>
                </a:path>
              </a:pathLst>
            </a:custGeom>
            <a:solidFill>
              <a:srgbClr val="4A6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0254" name="Freeform 71"/>
            <p:cNvSpPr>
              <a:spLocks noChangeAspect="1" noEditPoints="1"/>
            </p:cNvSpPr>
            <p:nvPr/>
          </p:nvSpPr>
          <p:spPr bwMode="auto">
            <a:xfrm>
              <a:off x="3788" y="1751"/>
              <a:ext cx="39" cy="53"/>
            </a:xfrm>
            <a:custGeom>
              <a:avLst/>
              <a:gdLst>
                <a:gd name="T0" fmla="*/ 124 w 24"/>
                <a:gd name="T1" fmla="*/ 88 h 33"/>
                <a:gd name="T2" fmla="*/ 124 w 24"/>
                <a:gd name="T3" fmla="*/ 233 h 33"/>
                <a:gd name="T4" fmla="*/ 180 w 24"/>
                <a:gd name="T5" fmla="*/ 233 h 33"/>
                <a:gd name="T6" fmla="*/ 236 w 24"/>
                <a:gd name="T7" fmla="*/ 226 h 33"/>
                <a:gd name="T8" fmla="*/ 257 w 24"/>
                <a:gd name="T9" fmla="*/ 173 h 33"/>
                <a:gd name="T10" fmla="*/ 180 w 24"/>
                <a:gd name="T11" fmla="*/ 88 h 33"/>
                <a:gd name="T12" fmla="*/ 124 w 24"/>
                <a:gd name="T13" fmla="*/ 88 h 33"/>
                <a:gd name="T14" fmla="*/ 0 w 24"/>
                <a:gd name="T15" fmla="*/ 567 h 33"/>
                <a:gd name="T16" fmla="*/ 0 w 24"/>
                <a:gd name="T17" fmla="*/ 0 h 33"/>
                <a:gd name="T18" fmla="*/ 232 w 24"/>
                <a:gd name="T19" fmla="*/ 0 h 33"/>
                <a:gd name="T20" fmla="*/ 349 w 24"/>
                <a:gd name="T21" fmla="*/ 34 h 33"/>
                <a:gd name="T22" fmla="*/ 413 w 24"/>
                <a:gd name="T23" fmla="*/ 141 h 33"/>
                <a:gd name="T24" fmla="*/ 270 w 24"/>
                <a:gd name="T25" fmla="*/ 286 h 33"/>
                <a:gd name="T26" fmla="*/ 270 w 24"/>
                <a:gd name="T27" fmla="*/ 286 h 33"/>
                <a:gd name="T28" fmla="*/ 349 w 24"/>
                <a:gd name="T29" fmla="*/ 331 h 33"/>
                <a:gd name="T30" fmla="*/ 377 w 24"/>
                <a:gd name="T31" fmla="*/ 374 h 33"/>
                <a:gd name="T32" fmla="*/ 439 w 24"/>
                <a:gd name="T33" fmla="*/ 567 h 33"/>
                <a:gd name="T34" fmla="*/ 270 w 24"/>
                <a:gd name="T35" fmla="*/ 567 h 33"/>
                <a:gd name="T36" fmla="*/ 236 w 24"/>
                <a:gd name="T37" fmla="*/ 418 h 33"/>
                <a:gd name="T38" fmla="*/ 201 w 24"/>
                <a:gd name="T39" fmla="*/ 340 h 33"/>
                <a:gd name="T40" fmla="*/ 124 w 24"/>
                <a:gd name="T41" fmla="*/ 340 h 33"/>
                <a:gd name="T42" fmla="*/ 124 w 24"/>
                <a:gd name="T43" fmla="*/ 567 h 33"/>
                <a:gd name="T44" fmla="*/ 0 w 24"/>
                <a:gd name="T45" fmla="*/ 567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"/>
                <a:gd name="T70" fmla="*/ 0 h 33"/>
                <a:gd name="T71" fmla="*/ 24 w 24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" h="33">
                  <a:moveTo>
                    <a:pt x="7" y="5"/>
                  </a:moveTo>
                  <a:cubicBezTo>
                    <a:pt x="7" y="14"/>
                    <a:pt x="7" y="14"/>
                    <a:pt x="7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2" y="14"/>
                    <a:pt x="13" y="13"/>
                  </a:cubicBezTo>
                  <a:cubicBezTo>
                    <a:pt x="14" y="12"/>
                    <a:pt x="14" y="11"/>
                    <a:pt x="14" y="10"/>
                  </a:cubicBezTo>
                  <a:cubicBezTo>
                    <a:pt x="14" y="7"/>
                    <a:pt x="13" y="5"/>
                    <a:pt x="10" y="5"/>
                  </a:cubicBezTo>
                  <a:cubicBezTo>
                    <a:pt x="7" y="5"/>
                    <a:pt x="7" y="5"/>
                    <a:pt x="7" y="5"/>
                  </a:cubicBezTo>
                  <a:close/>
                  <a:moveTo>
                    <a:pt x="0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7" y="0"/>
                    <a:pt x="19" y="2"/>
                  </a:cubicBezTo>
                  <a:cubicBezTo>
                    <a:pt x="21" y="3"/>
                    <a:pt x="22" y="5"/>
                    <a:pt x="22" y="8"/>
                  </a:cubicBezTo>
                  <a:cubicBezTo>
                    <a:pt x="22" y="13"/>
                    <a:pt x="20" y="16"/>
                    <a:pt x="15" y="17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7" y="17"/>
                    <a:pt x="18" y="17"/>
                    <a:pt x="19" y="19"/>
                  </a:cubicBezTo>
                  <a:cubicBezTo>
                    <a:pt x="19" y="19"/>
                    <a:pt x="20" y="20"/>
                    <a:pt x="20" y="2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2" y="22"/>
                    <a:pt x="11" y="21"/>
                    <a:pt x="11" y="20"/>
                  </a:cubicBezTo>
                  <a:cubicBezTo>
                    <a:pt x="10" y="20"/>
                    <a:pt x="9" y="20"/>
                    <a:pt x="7" y="20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0" y="33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0255" name="Freeform 72"/>
            <p:cNvSpPr>
              <a:spLocks noChangeAspect="1" noEditPoints="1"/>
            </p:cNvSpPr>
            <p:nvPr/>
          </p:nvSpPr>
          <p:spPr bwMode="auto">
            <a:xfrm>
              <a:off x="3832" y="1749"/>
              <a:ext cx="47" cy="57"/>
            </a:xfrm>
            <a:custGeom>
              <a:avLst/>
              <a:gdLst>
                <a:gd name="T0" fmla="*/ 144 w 29"/>
                <a:gd name="T1" fmla="*/ 324 h 35"/>
                <a:gd name="T2" fmla="*/ 254 w 29"/>
                <a:gd name="T3" fmla="*/ 541 h 35"/>
                <a:gd name="T4" fmla="*/ 357 w 29"/>
                <a:gd name="T5" fmla="*/ 324 h 35"/>
                <a:gd name="T6" fmla="*/ 254 w 29"/>
                <a:gd name="T7" fmla="*/ 111 h 35"/>
                <a:gd name="T8" fmla="*/ 144 w 29"/>
                <a:gd name="T9" fmla="*/ 324 h 35"/>
                <a:gd name="T10" fmla="*/ 0 w 29"/>
                <a:gd name="T11" fmla="*/ 324 h 35"/>
                <a:gd name="T12" fmla="*/ 55 w 29"/>
                <a:gd name="T13" fmla="*/ 90 h 35"/>
                <a:gd name="T14" fmla="*/ 254 w 29"/>
                <a:gd name="T15" fmla="*/ 0 h 35"/>
                <a:gd name="T16" fmla="*/ 454 w 29"/>
                <a:gd name="T17" fmla="*/ 90 h 35"/>
                <a:gd name="T18" fmla="*/ 523 w 29"/>
                <a:gd name="T19" fmla="*/ 324 h 35"/>
                <a:gd name="T20" fmla="*/ 454 w 29"/>
                <a:gd name="T21" fmla="*/ 562 h 35"/>
                <a:gd name="T22" fmla="*/ 254 w 29"/>
                <a:gd name="T23" fmla="*/ 653 h 35"/>
                <a:gd name="T24" fmla="*/ 55 w 29"/>
                <a:gd name="T25" fmla="*/ 541 h 35"/>
                <a:gd name="T26" fmla="*/ 0 w 29"/>
                <a:gd name="T27" fmla="*/ 324 h 3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9"/>
                <a:gd name="T43" fmla="*/ 0 h 35"/>
                <a:gd name="T44" fmla="*/ 29 w 29"/>
                <a:gd name="T45" fmla="*/ 35 h 3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9" h="35">
                  <a:moveTo>
                    <a:pt x="8" y="17"/>
                  </a:moveTo>
                  <a:cubicBezTo>
                    <a:pt x="8" y="25"/>
                    <a:pt x="10" y="29"/>
                    <a:pt x="14" y="29"/>
                  </a:cubicBezTo>
                  <a:cubicBezTo>
                    <a:pt x="18" y="29"/>
                    <a:pt x="20" y="25"/>
                    <a:pt x="20" y="17"/>
                  </a:cubicBezTo>
                  <a:cubicBezTo>
                    <a:pt x="20" y="10"/>
                    <a:pt x="18" y="6"/>
                    <a:pt x="14" y="6"/>
                  </a:cubicBezTo>
                  <a:cubicBezTo>
                    <a:pt x="10" y="6"/>
                    <a:pt x="8" y="10"/>
                    <a:pt x="8" y="17"/>
                  </a:cubicBezTo>
                  <a:close/>
                  <a:moveTo>
                    <a:pt x="0" y="17"/>
                  </a:moveTo>
                  <a:cubicBezTo>
                    <a:pt x="0" y="12"/>
                    <a:pt x="1" y="8"/>
                    <a:pt x="3" y="5"/>
                  </a:cubicBezTo>
                  <a:cubicBezTo>
                    <a:pt x="6" y="2"/>
                    <a:pt x="10" y="0"/>
                    <a:pt x="14" y="0"/>
                  </a:cubicBezTo>
                  <a:cubicBezTo>
                    <a:pt x="19" y="0"/>
                    <a:pt x="23" y="2"/>
                    <a:pt x="25" y="5"/>
                  </a:cubicBezTo>
                  <a:cubicBezTo>
                    <a:pt x="27" y="8"/>
                    <a:pt x="29" y="12"/>
                    <a:pt x="29" y="17"/>
                  </a:cubicBezTo>
                  <a:cubicBezTo>
                    <a:pt x="29" y="22"/>
                    <a:pt x="27" y="26"/>
                    <a:pt x="25" y="30"/>
                  </a:cubicBezTo>
                  <a:cubicBezTo>
                    <a:pt x="23" y="33"/>
                    <a:pt x="19" y="35"/>
                    <a:pt x="14" y="35"/>
                  </a:cubicBezTo>
                  <a:cubicBezTo>
                    <a:pt x="10" y="35"/>
                    <a:pt x="6" y="33"/>
                    <a:pt x="3" y="29"/>
                  </a:cubicBezTo>
                  <a:cubicBezTo>
                    <a:pt x="1" y="26"/>
                    <a:pt x="0" y="22"/>
                    <a:pt x="0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0256" name="Freeform 73"/>
            <p:cNvSpPr>
              <a:spLocks noChangeAspect="1"/>
            </p:cNvSpPr>
            <p:nvPr/>
          </p:nvSpPr>
          <p:spPr bwMode="auto">
            <a:xfrm>
              <a:off x="3888" y="1751"/>
              <a:ext cx="39" cy="55"/>
            </a:xfrm>
            <a:custGeom>
              <a:avLst/>
              <a:gdLst>
                <a:gd name="T0" fmla="*/ 0 w 24"/>
                <a:gd name="T1" fmla="*/ 377 h 34"/>
                <a:gd name="T2" fmla="*/ 0 w 24"/>
                <a:gd name="T3" fmla="*/ 0 h 34"/>
                <a:gd name="T4" fmla="*/ 124 w 24"/>
                <a:gd name="T5" fmla="*/ 0 h 34"/>
                <a:gd name="T6" fmla="*/ 124 w 24"/>
                <a:gd name="T7" fmla="*/ 398 h 34"/>
                <a:gd name="T8" fmla="*/ 232 w 24"/>
                <a:gd name="T9" fmla="*/ 500 h 34"/>
                <a:gd name="T10" fmla="*/ 293 w 24"/>
                <a:gd name="T11" fmla="*/ 398 h 34"/>
                <a:gd name="T12" fmla="*/ 293 w 24"/>
                <a:gd name="T13" fmla="*/ 0 h 34"/>
                <a:gd name="T14" fmla="*/ 439 w 24"/>
                <a:gd name="T15" fmla="*/ 0 h 34"/>
                <a:gd name="T16" fmla="*/ 439 w 24"/>
                <a:gd name="T17" fmla="*/ 377 h 34"/>
                <a:gd name="T18" fmla="*/ 383 w 24"/>
                <a:gd name="T19" fmla="*/ 542 h 34"/>
                <a:gd name="T20" fmla="*/ 232 w 24"/>
                <a:gd name="T21" fmla="*/ 610 h 34"/>
                <a:gd name="T22" fmla="*/ 55 w 24"/>
                <a:gd name="T23" fmla="*/ 542 h 34"/>
                <a:gd name="T24" fmla="*/ 0 w 24"/>
                <a:gd name="T25" fmla="*/ 377 h 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"/>
                <a:gd name="T40" fmla="*/ 0 h 34"/>
                <a:gd name="T41" fmla="*/ 24 w 24"/>
                <a:gd name="T42" fmla="*/ 34 h 3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" h="34">
                  <a:moveTo>
                    <a:pt x="0" y="2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6"/>
                    <a:pt x="9" y="28"/>
                    <a:pt x="12" y="28"/>
                  </a:cubicBezTo>
                  <a:cubicBezTo>
                    <a:pt x="15" y="28"/>
                    <a:pt x="16" y="26"/>
                    <a:pt x="16" y="22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5"/>
                    <a:pt x="23" y="28"/>
                    <a:pt x="21" y="30"/>
                  </a:cubicBezTo>
                  <a:cubicBezTo>
                    <a:pt x="19" y="33"/>
                    <a:pt x="16" y="34"/>
                    <a:pt x="12" y="34"/>
                  </a:cubicBezTo>
                  <a:cubicBezTo>
                    <a:pt x="8" y="34"/>
                    <a:pt x="5" y="33"/>
                    <a:pt x="3" y="30"/>
                  </a:cubicBezTo>
                  <a:cubicBezTo>
                    <a:pt x="1" y="28"/>
                    <a:pt x="0" y="25"/>
                    <a:pt x="0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0257" name="Freeform 74"/>
            <p:cNvSpPr>
              <a:spLocks noChangeAspect="1"/>
            </p:cNvSpPr>
            <p:nvPr/>
          </p:nvSpPr>
          <p:spPr bwMode="auto">
            <a:xfrm>
              <a:off x="3933" y="1751"/>
              <a:ext cx="36" cy="53"/>
            </a:xfrm>
            <a:custGeom>
              <a:avLst/>
              <a:gdLst>
                <a:gd name="T0" fmla="*/ 12 w 36"/>
                <a:gd name="T1" fmla="*/ 53 h 53"/>
                <a:gd name="T2" fmla="*/ 12 w 36"/>
                <a:gd name="T3" fmla="*/ 9 h 53"/>
                <a:gd name="T4" fmla="*/ 0 w 36"/>
                <a:gd name="T5" fmla="*/ 9 h 53"/>
                <a:gd name="T6" fmla="*/ 0 w 36"/>
                <a:gd name="T7" fmla="*/ 0 h 53"/>
                <a:gd name="T8" fmla="*/ 36 w 36"/>
                <a:gd name="T9" fmla="*/ 0 h 53"/>
                <a:gd name="T10" fmla="*/ 36 w 36"/>
                <a:gd name="T11" fmla="*/ 9 h 53"/>
                <a:gd name="T12" fmla="*/ 25 w 36"/>
                <a:gd name="T13" fmla="*/ 9 h 53"/>
                <a:gd name="T14" fmla="*/ 25 w 36"/>
                <a:gd name="T15" fmla="*/ 53 h 53"/>
                <a:gd name="T16" fmla="*/ 12 w 36"/>
                <a:gd name="T17" fmla="*/ 53 h 53"/>
                <a:gd name="T18" fmla="*/ 12 w 36"/>
                <a:gd name="T19" fmla="*/ 53 h 5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6"/>
                <a:gd name="T31" fmla="*/ 0 h 53"/>
                <a:gd name="T32" fmla="*/ 36 w 36"/>
                <a:gd name="T33" fmla="*/ 53 h 5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6" h="53">
                  <a:moveTo>
                    <a:pt x="12" y="53"/>
                  </a:moveTo>
                  <a:lnTo>
                    <a:pt x="12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9"/>
                  </a:lnTo>
                  <a:lnTo>
                    <a:pt x="25" y="9"/>
                  </a:lnTo>
                  <a:lnTo>
                    <a:pt x="25" y="53"/>
                  </a:lnTo>
                  <a:lnTo>
                    <a:pt x="12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0258" name="Freeform 75"/>
            <p:cNvSpPr>
              <a:spLocks noChangeAspect="1"/>
            </p:cNvSpPr>
            <p:nvPr/>
          </p:nvSpPr>
          <p:spPr bwMode="auto">
            <a:xfrm>
              <a:off x="3976" y="1751"/>
              <a:ext cx="32" cy="53"/>
            </a:xfrm>
            <a:custGeom>
              <a:avLst/>
              <a:gdLst>
                <a:gd name="T0" fmla="*/ 0 w 32"/>
                <a:gd name="T1" fmla="*/ 53 h 53"/>
                <a:gd name="T2" fmla="*/ 0 w 32"/>
                <a:gd name="T3" fmla="*/ 0 h 53"/>
                <a:gd name="T4" fmla="*/ 32 w 32"/>
                <a:gd name="T5" fmla="*/ 0 h 53"/>
                <a:gd name="T6" fmla="*/ 32 w 32"/>
                <a:gd name="T7" fmla="*/ 9 h 53"/>
                <a:gd name="T8" fmla="*/ 13 w 32"/>
                <a:gd name="T9" fmla="*/ 9 h 53"/>
                <a:gd name="T10" fmla="*/ 13 w 32"/>
                <a:gd name="T11" fmla="*/ 21 h 53"/>
                <a:gd name="T12" fmla="*/ 31 w 32"/>
                <a:gd name="T13" fmla="*/ 21 h 53"/>
                <a:gd name="T14" fmla="*/ 31 w 32"/>
                <a:gd name="T15" fmla="*/ 31 h 53"/>
                <a:gd name="T16" fmla="*/ 13 w 32"/>
                <a:gd name="T17" fmla="*/ 31 h 53"/>
                <a:gd name="T18" fmla="*/ 13 w 32"/>
                <a:gd name="T19" fmla="*/ 44 h 53"/>
                <a:gd name="T20" fmla="*/ 32 w 32"/>
                <a:gd name="T21" fmla="*/ 44 h 53"/>
                <a:gd name="T22" fmla="*/ 32 w 32"/>
                <a:gd name="T23" fmla="*/ 53 h 53"/>
                <a:gd name="T24" fmla="*/ 0 w 32"/>
                <a:gd name="T25" fmla="*/ 53 h 53"/>
                <a:gd name="T26" fmla="*/ 0 w 32"/>
                <a:gd name="T27" fmla="*/ 53 h 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2"/>
                <a:gd name="T43" fmla="*/ 0 h 53"/>
                <a:gd name="T44" fmla="*/ 32 w 32"/>
                <a:gd name="T45" fmla="*/ 53 h 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2" h="53">
                  <a:moveTo>
                    <a:pt x="0" y="53"/>
                  </a:moveTo>
                  <a:lnTo>
                    <a:pt x="0" y="0"/>
                  </a:lnTo>
                  <a:lnTo>
                    <a:pt x="32" y="0"/>
                  </a:lnTo>
                  <a:lnTo>
                    <a:pt x="32" y="9"/>
                  </a:lnTo>
                  <a:lnTo>
                    <a:pt x="13" y="9"/>
                  </a:lnTo>
                  <a:lnTo>
                    <a:pt x="13" y="21"/>
                  </a:lnTo>
                  <a:lnTo>
                    <a:pt x="31" y="21"/>
                  </a:lnTo>
                  <a:lnTo>
                    <a:pt x="31" y="31"/>
                  </a:lnTo>
                  <a:lnTo>
                    <a:pt x="13" y="31"/>
                  </a:lnTo>
                  <a:lnTo>
                    <a:pt x="13" y="44"/>
                  </a:lnTo>
                  <a:lnTo>
                    <a:pt x="32" y="44"/>
                  </a:lnTo>
                  <a:lnTo>
                    <a:pt x="32" y="5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0259" name="Freeform 76"/>
            <p:cNvSpPr>
              <a:spLocks noChangeAspect="1" noEditPoints="1"/>
            </p:cNvSpPr>
            <p:nvPr/>
          </p:nvSpPr>
          <p:spPr bwMode="auto">
            <a:xfrm>
              <a:off x="4017" y="1751"/>
              <a:ext cx="39" cy="53"/>
            </a:xfrm>
            <a:custGeom>
              <a:avLst/>
              <a:gdLst>
                <a:gd name="T0" fmla="*/ 145 w 24"/>
                <a:gd name="T1" fmla="*/ 88 h 33"/>
                <a:gd name="T2" fmla="*/ 145 w 24"/>
                <a:gd name="T3" fmla="*/ 233 h 33"/>
                <a:gd name="T4" fmla="*/ 180 w 24"/>
                <a:gd name="T5" fmla="*/ 233 h 33"/>
                <a:gd name="T6" fmla="*/ 236 w 24"/>
                <a:gd name="T7" fmla="*/ 226 h 33"/>
                <a:gd name="T8" fmla="*/ 270 w 24"/>
                <a:gd name="T9" fmla="*/ 173 h 33"/>
                <a:gd name="T10" fmla="*/ 180 w 24"/>
                <a:gd name="T11" fmla="*/ 88 h 33"/>
                <a:gd name="T12" fmla="*/ 145 w 24"/>
                <a:gd name="T13" fmla="*/ 88 h 33"/>
                <a:gd name="T14" fmla="*/ 0 w 24"/>
                <a:gd name="T15" fmla="*/ 567 h 33"/>
                <a:gd name="T16" fmla="*/ 0 w 24"/>
                <a:gd name="T17" fmla="*/ 0 h 33"/>
                <a:gd name="T18" fmla="*/ 232 w 24"/>
                <a:gd name="T19" fmla="*/ 0 h 33"/>
                <a:gd name="T20" fmla="*/ 377 w 24"/>
                <a:gd name="T21" fmla="*/ 34 h 33"/>
                <a:gd name="T22" fmla="*/ 418 w 24"/>
                <a:gd name="T23" fmla="*/ 141 h 33"/>
                <a:gd name="T24" fmla="*/ 293 w 24"/>
                <a:gd name="T25" fmla="*/ 286 h 33"/>
                <a:gd name="T26" fmla="*/ 293 w 24"/>
                <a:gd name="T27" fmla="*/ 286 h 33"/>
                <a:gd name="T28" fmla="*/ 349 w 24"/>
                <a:gd name="T29" fmla="*/ 331 h 33"/>
                <a:gd name="T30" fmla="*/ 383 w 24"/>
                <a:gd name="T31" fmla="*/ 374 h 33"/>
                <a:gd name="T32" fmla="*/ 439 w 24"/>
                <a:gd name="T33" fmla="*/ 567 h 33"/>
                <a:gd name="T34" fmla="*/ 293 w 24"/>
                <a:gd name="T35" fmla="*/ 567 h 33"/>
                <a:gd name="T36" fmla="*/ 236 w 24"/>
                <a:gd name="T37" fmla="*/ 418 h 33"/>
                <a:gd name="T38" fmla="*/ 201 w 24"/>
                <a:gd name="T39" fmla="*/ 340 h 33"/>
                <a:gd name="T40" fmla="*/ 145 w 24"/>
                <a:gd name="T41" fmla="*/ 340 h 33"/>
                <a:gd name="T42" fmla="*/ 145 w 24"/>
                <a:gd name="T43" fmla="*/ 567 h 33"/>
                <a:gd name="T44" fmla="*/ 0 w 24"/>
                <a:gd name="T45" fmla="*/ 567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"/>
                <a:gd name="T70" fmla="*/ 0 h 33"/>
                <a:gd name="T71" fmla="*/ 24 w 24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" h="33">
                  <a:moveTo>
                    <a:pt x="8" y="5"/>
                  </a:moveTo>
                  <a:cubicBezTo>
                    <a:pt x="8" y="14"/>
                    <a:pt x="8" y="14"/>
                    <a:pt x="8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3" y="14"/>
                    <a:pt x="13" y="13"/>
                  </a:cubicBezTo>
                  <a:cubicBezTo>
                    <a:pt x="14" y="12"/>
                    <a:pt x="15" y="11"/>
                    <a:pt x="15" y="10"/>
                  </a:cubicBezTo>
                  <a:cubicBezTo>
                    <a:pt x="15" y="7"/>
                    <a:pt x="13" y="5"/>
                    <a:pt x="10" y="5"/>
                  </a:cubicBezTo>
                  <a:cubicBezTo>
                    <a:pt x="8" y="5"/>
                    <a:pt x="8" y="5"/>
                    <a:pt x="8" y="5"/>
                  </a:cubicBezTo>
                  <a:close/>
                  <a:moveTo>
                    <a:pt x="0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8" y="0"/>
                    <a:pt x="20" y="2"/>
                  </a:cubicBezTo>
                  <a:cubicBezTo>
                    <a:pt x="22" y="3"/>
                    <a:pt x="23" y="5"/>
                    <a:pt x="23" y="8"/>
                  </a:cubicBezTo>
                  <a:cubicBezTo>
                    <a:pt x="23" y="13"/>
                    <a:pt x="20" y="16"/>
                    <a:pt x="16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7" y="17"/>
                    <a:pt x="18" y="17"/>
                    <a:pt x="19" y="19"/>
                  </a:cubicBezTo>
                  <a:cubicBezTo>
                    <a:pt x="20" y="19"/>
                    <a:pt x="20" y="20"/>
                    <a:pt x="21" y="2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2"/>
                    <a:pt x="12" y="21"/>
                    <a:pt x="11" y="20"/>
                  </a:cubicBezTo>
                  <a:cubicBezTo>
                    <a:pt x="11" y="20"/>
                    <a:pt x="10" y="20"/>
                    <a:pt x="8" y="20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0" y="33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0260" name="Freeform 77"/>
            <p:cNvSpPr>
              <a:spLocks noChangeAspect="1"/>
            </p:cNvSpPr>
            <p:nvPr/>
          </p:nvSpPr>
          <p:spPr bwMode="auto">
            <a:xfrm>
              <a:off x="3884" y="1409"/>
              <a:ext cx="265" cy="98"/>
            </a:xfrm>
            <a:custGeom>
              <a:avLst/>
              <a:gdLst>
                <a:gd name="T0" fmla="*/ 573 w 162"/>
                <a:gd name="T1" fmla="*/ 1011 h 60"/>
                <a:gd name="T2" fmla="*/ 551 w 162"/>
                <a:gd name="T3" fmla="*/ 990 h 60"/>
                <a:gd name="T4" fmla="*/ 0 w 162"/>
                <a:gd name="T5" fmla="*/ 662 h 60"/>
                <a:gd name="T6" fmla="*/ 425 w 162"/>
                <a:gd name="T7" fmla="*/ 418 h 60"/>
                <a:gd name="T8" fmla="*/ 993 w 162"/>
                <a:gd name="T9" fmla="*/ 755 h 60"/>
                <a:gd name="T10" fmla="*/ 1418 w 162"/>
                <a:gd name="T11" fmla="*/ 720 h 60"/>
                <a:gd name="T12" fmla="*/ 2141 w 162"/>
                <a:gd name="T13" fmla="*/ 302 h 60"/>
                <a:gd name="T14" fmla="*/ 1348 w 162"/>
                <a:gd name="T15" fmla="*/ 302 h 60"/>
                <a:gd name="T16" fmla="*/ 1348 w 162"/>
                <a:gd name="T17" fmla="*/ 0 h 60"/>
                <a:gd name="T18" fmla="*/ 3098 w 162"/>
                <a:gd name="T19" fmla="*/ 0 h 60"/>
                <a:gd name="T20" fmla="*/ 3098 w 162"/>
                <a:gd name="T21" fmla="*/ 1011 h 60"/>
                <a:gd name="T22" fmla="*/ 2589 w 162"/>
                <a:gd name="T23" fmla="*/ 1011 h 60"/>
                <a:gd name="T24" fmla="*/ 2567 w 162"/>
                <a:gd name="T25" fmla="*/ 549 h 60"/>
                <a:gd name="T26" fmla="*/ 1860 w 162"/>
                <a:gd name="T27" fmla="*/ 969 h 60"/>
                <a:gd name="T28" fmla="*/ 1148 w 162"/>
                <a:gd name="T29" fmla="*/ 1137 h 60"/>
                <a:gd name="T30" fmla="*/ 573 w 162"/>
                <a:gd name="T31" fmla="*/ 1011 h 60"/>
                <a:gd name="T32" fmla="*/ 573 w 162"/>
                <a:gd name="T33" fmla="*/ 1011 h 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2"/>
                <a:gd name="T52" fmla="*/ 0 h 60"/>
                <a:gd name="T53" fmla="*/ 162 w 162"/>
                <a:gd name="T54" fmla="*/ 60 h 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2" h="60">
                  <a:moveTo>
                    <a:pt x="30" y="53"/>
                  </a:moveTo>
                  <a:cubicBezTo>
                    <a:pt x="30" y="53"/>
                    <a:pt x="29" y="52"/>
                    <a:pt x="29" y="52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58" y="43"/>
                    <a:pt x="66" y="42"/>
                    <a:pt x="74" y="38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53"/>
                    <a:pt x="162" y="53"/>
                    <a:pt x="162" y="53"/>
                  </a:cubicBezTo>
                  <a:cubicBezTo>
                    <a:pt x="135" y="53"/>
                    <a:pt x="135" y="53"/>
                    <a:pt x="135" y="53"/>
                  </a:cubicBezTo>
                  <a:cubicBezTo>
                    <a:pt x="134" y="29"/>
                    <a:pt x="134" y="29"/>
                    <a:pt x="134" y="2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83" y="59"/>
                    <a:pt x="69" y="60"/>
                    <a:pt x="60" y="60"/>
                  </a:cubicBezTo>
                  <a:cubicBezTo>
                    <a:pt x="44" y="60"/>
                    <a:pt x="33" y="54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0261" name="Freeform 78"/>
            <p:cNvSpPr>
              <a:spLocks noChangeAspect="1"/>
            </p:cNvSpPr>
            <p:nvPr/>
          </p:nvSpPr>
          <p:spPr bwMode="auto">
            <a:xfrm>
              <a:off x="3703" y="1406"/>
              <a:ext cx="171" cy="152"/>
            </a:xfrm>
            <a:custGeom>
              <a:avLst/>
              <a:gdLst>
                <a:gd name="T0" fmla="*/ 730 w 105"/>
                <a:gd name="T1" fmla="*/ 1528 h 93"/>
                <a:gd name="T2" fmla="*/ 1278 w 105"/>
                <a:gd name="T3" fmla="*/ 1200 h 93"/>
                <a:gd name="T4" fmla="*/ 1223 w 105"/>
                <a:gd name="T5" fmla="*/ 956 h 93"/>
                <a:gd name="T6" fmla="*/ 528 w 105"/>
                <a:gd name="T7" fmla="*/ 551 h 93"/>
                <a:gd name="T8" fmla="*/ 528 w 105"/>
                <a:gd name="T9" fmla="*/ 1012 h 93"/>
                <a:gd name="T10" fmla="*/ 0 w 105"/>
                <a:gd name="T11" fmla="*/ 1012 h 93"/>
                <a:gd name="T12" fmla="*/ 0 w 105"/>
                <a:gd name="T13" fmla="*/ 0 h 93"/>
                <a:gd name="T14" fmla="*/ 1717 w 105"/>
                <a:gd name="T15" fmla="*/ 0 h 93"/>
                <a:gd name="T16" fmla="*/ 1717 w 105"/>
                <a:gd name="T17" fmla="*/ 294 h 93"/>
                <a:gd name="T18" fmla="*/ 928 w 105"/>
                <a:gd name="T19" fmla="*/ 294 h 93"/>
                <a:gd name="T20" fmla="*/ 1637 w 105"/>
                <a:gd name="T21" fmla="*/ 700 h 93"/>
                <a:gd name="T22" fmla="*/ 1958 w 105"/>
                <a:gd name="T23" fmla="*/ 1106 h 93"/>
                <a:gd name="T24" fmla="*/ 1692 w 105"/>
                <a:gd name="T25" fmla="*/ 1450 h 93"/>
                <a:gd name="T26" fmla="*/ 1153 w 105"/>
                <a:gd name="T27" fmla="*/ 1768 h 93"/>
                <a:gd name="T28" fmla="*/ 730 w 105"/>
                <a:gd name="T29" fmla="*/ 1528 h 93"/>
                <a:gd name="T30" fmla="*/ 730 w 105"/>
                <a:gd name="T31" fmla="*/ 1528 h 9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3"/>
                <a:gd name="T50" fmla="*/ 105 w 105"/>
                <a:gd name="T51" fmla="*/ 93 h 9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3">
                  <a:moveTo>
                    <a:pt x="39" y="80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75" y="60"/>
                    <a:pt x="74" y="55"/>
                    <a:pt x="66" y="50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2" y="15"/>
                    <a:pt x="92" y="15"/>
                    <a:pt x="92" y="15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88" y="37"/>
                    <a:pt x="88" y="37"/>
                    <a:pt x="88" y="37"/>
                  </a:cubicBezTo>
                  <a:cubicBezTo>
                    <a:pt x="102" y="45"/>
                    <a:pt x="105" y="53"/>
                    <a:pt x="105" y="58"/>
                  </a:cubicBezTo>
                  <a:cubicBezTo>
                    <a:pt x="104" y="68"/>
                    <a:pt x="94" y="75"/>
                    <a:pt x="91" y="76"/>
                  </a:cubicBezTo>
                  <a:cubicBezTo>
                    <a:pt x="62" y="93"/>
                    <a:pt x="62" y="93"/>
                    <a:pt x="62" y="93"/>
                  </a:cubicBezTo>
                  <a:cubicBezTo>
                    <a:pt x="39" y="80"/>
                    <a:pt x="39" y="80"/>
                    <a:pt x="39" y="80"/>
                  </a:cubicBezTo>
                  <a:cubicBezTo>
                    <a:pt x="39" y="80"/>
                    <a:pt x="39" y="80"/>
                    <a:pt x="39" y="80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0262" name="Freeform 79"/>
            <p:cNvSpPr>
              <a:spLocks noChangeAspect="1"/>
            </p:cNvSpPr>
            <p:nvPr/>
          </p:nvSpPr>
          <p:spPr bwMode="auto">
            <a:xfrm>
              <a:off x="3698" y="1564"/>
              <a:ext cx="265" cy="98"/>
            </a:xfrm>
            <a:custGeom>
              <a:avLst/>
              <a:gdLst>
                <a:gd name="T0" fmla="*/ 2526 w 162"/>
                <a:gd name="T1" fmla="*/ 149 h 60"/>
                <a:gd name="T2" fmla="*/ 3098 w 162"/>
                <a:gd name="T3" fmla="*/ 475 h 60"/>
                <a:gd name="T4" fmla="*/ 2657 w 162"/>
                <a:gd name="T5" fmla="*/ 720 h 60"/>
                <a:gd name="T6" fmla="*/ 2084 w 162"/>
                <a:gd name="T7" fmla="*/ 397 h 60"/>
                <a:gd name="T8" fmla="*/ 1688 w 162"/>
                <a:gd name="T9" fmla="*/ 441 h 60"/>
                <a:gd name="T10" fmla="*/ 959 w 162"/>
                <a:gd name="T11" fmla="*/ 862 h 60"/>
                <a:gd name="T12" fmla="*/ 1755 w 162"/>
                <a:gd name="T13" fmla="*/ 862 h 60"/>
                <a:gd name="T14" fmla="*/ 1755 w 162"/>
                <a:gd name="T15" fmla="*/ 1137 h 60"/>
                <a:gd name="T16" fmla="*/ 0 w 162"/>
                <a:gd name="T17" fmla="*/ 1137 h 60"/>
                <a:gd name="T18" fmla="*/ 0 w 162"/>
                <a:gd name="T19" fmla="*/ 126 h 60"/>
                <a:gd name="T20" fmla="*/ 517 w 162"/>
                <a:gd name="T21" fmla="*/ 126 h 60"/>
                <a:gd name="T22" fmla="*/ 517 w 162"/>
                <a:gd name="T23" fmla="*/ 593 h 60"/>
                <a:gd name="T24" fmla="*/ 1238 w 162"/>
                <a:gd name="T25" fmla="*/ 185 h 60"/>
                <a:gd name="T26" fmla="*/ 1935 w 162"/>
                <a:gd name="T27" fmla="*/ 0 h 60"/>
                <a:gd name="T28" fmla="*/ 2526 w 162"/>
                <a:gd name="T29" fmla="*/ 149 h 60"/>
                <a:gd name="T30" fmla="*/ 2526 w 162"/>
                <a:gd name="T31" fmla="*/ 149 h 6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2"/>
                <a:gd name="T49" fmla="*/ 0 h 60"/>
                <a:gd name="T50" fmla="*/ 162 w 162"/>
                <a:gd name="T51" fmla="*/ 60 h 6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2" h="60">
                  <a:moveTo>
                    <a:pt x="132" y="8"/>
                  </a:moveTo>
                  <a:cubicBezTo>
                    <a:pt x="162" y="25"/>
                    <a:pt x="162" y="25"/>
                    <a:pt x="162" y="25"/>
                  </a:cubicBezTo>
                  <a:cubicBezTo>
                    <a:pt x="139" y="38"/>
                    <a:pt x="139" y="38"/>
                    <a:pt x="139" y="38"/>
                  </a:cubicBezTo>
                  <a:cubicBezTo>
                    <a:pt x="109" y="21"/>
                    <a:pt x="109" y="21"/>
                    <a:pt x="109" y="21"/>
                  </a:cubicBezTo>
                  <a:cubicBezTo>
                    <a:pt x="103" y="17"/>
                    <a:pt x="96" y="18"/>
                    <a:pt x="88" y="23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60"/>
                    <a:pt x="92" y="60"/>
                    <a:pt x="92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9" y="2"/>
                    <a:pt x="92" y="0"/>
                    <a:pt x="101" y="0"/>
                  </a:cubicBezTo>
                  <a:cubicBezTo>
                    <a:pt x="118" y="0"/>
                    <a:pt x="129" y="6"/>
                    <a:pt x="132" y="8"/>
                  </a:cubicBezTo>
                  <a:cubicBezTo>
                    <a:pt x="132" y="8"/>
                    <a:pt x="132" y="8"/>
                    <a:pt x="132" y="8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0263" name="Freeform 80"/>
            <p:cNvSpPr>
              <a:spLocks noChangeAspect="1"/>
            </p:cNvSpPr>
            <p:nvPr/>
          </p:nvSpPr>
          <p:spPr bwMode="auto">
            <a:xfrm>
              <a:off x="3972" y="1514"/>
              <a:ext cx="170" cy="153"/>
            </a:xfrm>
            <a:custGeom>
              <a:avLst/>
              <a:gdLst>
                <a:gd name="T0" fmla="*/ 1983 w 104"/>
                <a:gd name="T1" fmla="*/ 747 h 94"/>
                <a:gd name="T2" fmla="*/ 1983 w 104"/>
                <a:gd name="T3" fmla="*/ 1746 h 94"/>
                <a:gd name="T4" fmla="*/ 245 w 104"/>
                <a:gd name="T5" fmla="*/ 1746 h 94"/>
                <a:gd name="T6" fmla="*/ 235 w 104"/>
                <a:gd name="T7" fmla="*/ 1455 h 94"/>
                <a:gd name="T8" fmla="*/ 1027 w 104"/>
                <a:gd name="T9" fmla="*/ 1455 h 94"/>
                <a:gd name="T10" fmla="*/ 304 w 104"/>
                <a:gd name="T11" fmla="*/ 1038 h 94"/>
                <a:gd name="T12" fmla="*/ 0 w 104"/>
                <a:gd name="T13" fmla="*/ 651 h 94"/>
                <a:gd name="T14" fmla="*/ 245 w 104"/>
                <a:gd name="T15" fmla="*/ 324 h 94"/>
                <a:gd name="T16" fmla="*/ 812 w 104"/>
                <a:gd name="T17" fmla="*/ 0 h 94"/>
                <a:gd name="T18" fmla="*/ 1237 w 104"/>
                <a:gd name="T19" fmla="*/ 238 h 94"/>
                <a:gd name="T20" fmla="*/ 687 w 104"/>
                <a:gd name="T21" fmla="*/ 562 h 94"/>
                <a:gd name="T22" fmla="*/ 750 w 104"/>
                <a:gd name="T23" fmla="*/ 802 h 94"/>
                <a:gd name="T24" fmla="*/ 1473 w 104"/>
                <a:gd name="T25" fmla="*/ 1216 h 94"/>
                <a:gd name="T26" fmla="*/ 1473 w 104"/>
                <a:gd name="T27" fmla="*/ 747 h 94"/>
                <a:gd name="T28" fmla="*/ 1983 w 104"/>
                <a:gd name="T29" fmla="*/ 747 h 94"/>
                <a:gd name="T30" fmla="*/ 1983 w 104"/>
                <a:gd name="T31" fmla="*/ 747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"/>
                <a:gd name="T49" fmla="*/ 0 h 94"/>
                <a:gd name="T50" fmla="*/ 104 w 104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" h="94">
                  <a:moveTo>
                    <a:pt x="104" y="40"/>
                  </a:moveTo>
                  <a:cubicBezTo>
                    <a:pt x="104" y="94"/>
                    <a:pt x="104" y="94"/>
                    <a:pt x="104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2" y="78"/>
                    <a:pt x="12" y="78"/>
                    <a:pt x="12" y="78"/>
                  </a:cubicBezTo>
                  <a:cubicBezTo>
                    <a:pt x="54" y="78"/>
                    <a:pt x="54" y="78"/>
                    <a:pt x="54" y="78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3" y="48"/>
                    <a:pt x="0" y="40"/>
                    <a:pt x="0" y="35"/>
                  </a:cubicBezTo>
                  <a:cubicBezTo>
                    <a:pt x="0" y="25"/>
                    <a:pt x="11" y="18"/>
                    <a:pt x="13" y="1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0" y="34"/>
                    <a:pt x="31" y="38"/>
                    <a:pt x="39" y="43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104" y="40"/>
                    <a:pt x="104" y="40"/>
                    <a:pt x="104" y="40"/>
                  </a:cubicBezTo>
                  <a:cubicBezTo>
                    <a:pt x="104" y="40"/>
                    <a:pt x="104" y="40"/>
                    <a:pt x="104" y="40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0264" name="Freeform 81"/>
            <p:cNvSpPr>
              <a:spLocks noChangeAspect="1"/>
            </p:cNvSpPr>
            <p:nvPr/>
          </p:nvSpPr>
          <p:spPr bwMode="auto">
            <a:xfrm>
              <a:off x="3878" y="1402"/>
              <a:ext cx="264" cy="100"/>
            </a:xfrm>
            <a:custGeom>
              <a:avLst/>
              <a:gdLst>
                <a:gd name="T0" fmla="*/ 562 w 162"/>
                <a:gd name="T1" fmla="*/ 1033 h 61"/>
                <a:gd name="T2" fmla="*/ 562 w 162"/>
                <a:gd name="T3" fmla="*/ 1033 h 61"/>
                <a:gd name="T4" fmla="*/ 0 w 162"/>
                <a:gd name="T5" fmla="*/ 702 h 61"/>
                <a:gd name="T6" fmla="*/ 425 w 162"/>
                <a:gd name="T7" fmla="*/ 449 h 61"/>
                <a:gd name="T8" fmla="*/ 988 w 162"/>
                <a:gd name="T9" fmla="*/ 779 h 61"/>
                <a:gd name="T10" fmla="*/ 1388 w 162"/>
                <a:gd name="T11" fmla="*/ 736 h 61"/>
                <a:gd name="T12" fmla="*/ 2104 w 162"/>
                <a:gd name="T13" fmla="*/ 310 h 61"/>
                <a:gd name="T14" fmla="*/ 1312 w 162"/>
                <a:gd name="T15" fmla="*/ 310 h 61"/>
                <a:gd name="T16" fmla="*/ 1312 w 162"/>
                <a:gd name="T17" fmla="*/ 0 h 61"/>
                <a:gd name="T18" fmla="*/ 3033 w 162"/>
                <a:gd name="T19" fmla="*/ 0 h 61"/>
                <a:gd name="T20" fmla="*/ 3033 w 162"/>
                <a:gd name="T21" fmla="*/ 1054 h 61"/>
                <a:gd name="T22" fmla="*/ 2531 w 162"/>
                <a:gd name="T23" fmla="*/ 1054 h 61"/>
                <a:gd name="T24" fmla="*/ 2531 w 162"/>
                <a:gd name="T25" fmla="*/ 572 h 61"/>
                <a:gd name="T26" fmla="*/ 1814 w 162"/>
                <a:gd name="T27" fmla="*/ 995 h 61"/>
                <a:gd name="T28" fmla="*/ 1134 w 162"/>
                <a:gd name="T29" fmla="*/ 1185 h 61"/>
                <a:gd name="T30" fmla="*/ 562 w 162"/>
                <a:gd name="T31" fmla="*/ 1033 h 61"/>
                <a:gd name="T32" fmla="*/ 562 w 162"/>
                <a:gd name="T33" fmla="*/ 1033 h 6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2"/>
                <a:gd name="T52" fmla="*/ 0 h 61"/>
                <a:gd name="T53" fmla="*/ 162 w 162"/>
                <a:gd name="T54" fmla="*/ 61 h 6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2" h="61">
                  <a:moveTo>
                    <a:pt x="30" y="53"/>
                  </a:moveTo>
                  <a:cubicBezTo>
                    <a:pt x="30" y="53"/>
                    <a:pt x="30" y="53"/>
                    <a:pt x="30" y="53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53" y="40"/>
                    <a:pt x="53" y="40"/>
                    <a:pt x="53" y="40"/>
                  </a:cubicBezTo>
                  <a:cubicBezTo>
                    <a:pt x="59" y="43"/>
                    <a:pt x="66" y="43"/>
                    <a:pt x="74" y="38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54"/>
                    <a:pt x="162" y="54"/>
                    <a:pt x="162" y="54"/>
                  </a:cubicBezTo>
                  <a:cubicBezTo>
                    <a:pt x="135" y="54"/>
                    <a:pt x="135" y="54"/>
                    <a:pt x="135" y="54"/>
                  </a:cubicBezTo>
                  <a:cubicBezTo>
                    <a:pt x="135" y="29"/>
                    <a:pt x="135" y="29"/>
                    <a:pt x="135" y="2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83" y="59"/>
                    <a:pt x="70" y="61"/>
                    <a:pt x="61" y="61"/>
                  </a:cubicBezTo>
                  <a:cubicBezTo>
                    <a:pt x="44" y="60"/>
                    <a:pt x="33" y="55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0265" name="Freeform 82"/>
            <p:cNvSpPr>
              <a:spLocks noChangeAspect="1"/>
            </p:cNvSpPr>
            <p:nvPr/>
          </p:nvSpPr>
          <p:spPr bwMode="auto">
            <a:xfrm>
              <a:off x="3696" y="1399"/>
              <a:ext cx="172" cy="154"/>
            </a:xfrm>
            <a:custGeom>
              <a:avLst/>
              <a:gdLst>
                <a:gd name="T0" fmla="*/ 778 w 105"/>
                <a:gd name="T1" fmla="*/ 1569 h 94"/>
                <a:gd name="T2" fmla="*/ 1330 w 105"/>
                <a:gd name="T3" fmla="*/ 1219 h 94"/>
                <a:gd name="T4" fmla="*/ 1274 w 105"/>
                <a:gd name="T5" fmla="*/ 993 h 94"/>
                <a:gd name="T6" fmla="*/ 539 w 105"/>
                <a:gd name="T7" fmla="*/ 567 h 94"/>
                <a:gd name="T8" fmla="*/ 539 w 105"/>
                <a:gd name="T9" fmla="*/ 1027 h 94"/>
                <a:gd name="T10" fmla="*/ 21 w 105"/>
                <a:gd name="T11" fmla="*/ 1027 h 94"/>
                <a:gd name="T12" fmla="*/ 0 w 105"/>
                <a:gd name="T13" fmla="*/ 0 h 94"/>
                <a:gd name="T14" fmla="*/ 1779 w 105"/>
                <a:gd name="T15" fmla="*/ 0 h 94"/>
                <a:gd name="T16" fmla="*/ 1792 w 105"/>
                <a:gd name="T17" fmla="*/ 308 h 94"/>
                <a:gd name="T18" fmla="*/ 993 w 105"/>
                <a:gd name="T19" fmla="*/ 308 h 94"/>
                <a:gd name="T20" fmla="*/ 1723 w 105"/>
                <a:gd name="T21" fmla="*/ 736 h 94"/>
                <a:gd name="T22" fmla="*/ 2031 w 105"/>
                <a:gd name="T23" fmla="*/ 1144 h 94"/>
                <a:gd name="T24" fmla="*/ 1779 w 105"/>
                <a:gd name="T25" fmla="*/ 1481 h 94"/>
                <a:gd name="T26" fmla="*/ 1206 w 105"/>
                <a:gd name="T27" fmla="*/ 1817 h 94"/>
                <a:gd name="T28" fmla="*/ 778 w 105"/>
                <a:gd name="T29" fmla="*/ 1569 h 94"/>
                <a:gd name="T30" fmla="*/ 778 w 105"/>
                <a:gd name="T31" fmla="*/ 1569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4"/>
                <a:gd name="T50" fmla="*/ 105 w 105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4">
                  <a:moveTo>
                    <a:pt x="40" y="81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75" y="60"/>
                    <a:pt x="74" y="56"/>
                    <a:pt x="66" y="51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3" y="16"/>
                    <a:pt x="93" y="16"/>
                    <a:pt x="93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89" y="38"/>
                    <a:pt x="89" y="38"/>
                    <a:pt x="89" y="38"/>
                  </a:cubicBezTo>
                  <a:cubicBezTo>
                    <a:pt x="102" y="46"/>
                    <a:pt x="105" y="54"/>
                    <a:pt x="105" y="59"/>
                  </a:cubicBezTo>
                  <a:cubicBezTo>
                    <a:pt x="105" y="69"/>
                    <a:pt x="94" y="75"/>
                    <a:pt x="92" y="77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40" y="81"/>
                    <a:pt x="40" y="81"/>
                    <a:pt x="40" y="81"/>
                  </a:cubicBezTo>
                  <a:cubicBezTo>
                    <a:pt x="40" y="81"/>
                    <a:pt x="40" y="81"/>
                    <a:pt x="40" y="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0266" name="Freeform 83"/>
            <p:cNvSpPr>
              <a:spLocks noChangeAspect="1"/>
            </p:cNvSpPr>
            <p:nvPr/>
          </p:nvSpPr>
          <p:spPr bwMode="auto">
            <a:xfrm>
              <a:off x="3692" y="1558"/>
              <a:ext cx="264" cy="99"/>
            </a:xfrm>
            <a:custGeom>
              <a:avLst/>
              <a:gdLst>
                <a:gd name="T0" fmla="*/ 2467 w 162"/>
                <a:gd name="T1" fmla="*/ 144 h 61"/>
                <a:gd name="T2" fmla="*/ 3033 w 162"/>
                <a:gd name="T3" fmla="*/ 466 h 61"/>
                <a:gd name="T4" fmla="*/ 2624 w 162"/>
                <a:gd name="T5" fmla="*/ 701 h 61"/>
                <a:gd name="T6" fmla="*/ 2061 w 162"/>
                <a:gd name="T7" fmla="*/ 380 h 61"/>
                <a:gd name="T8" fmla="*/ 1644 w 162"/>
                <a:gd name="T9" fmla="*/ 414 h 61"/>
                <a:gd name="T10" fmla="*/ 929 w 162"/>
                <a:gd name="T11" fmla="*/ 821 h 61"/>
                <a:gd name="T12" fmla="*/ 1724 w 162"/>
                <a:gd name="T13" fmla="*/ 821 h 61"/>
                <a:gd name="T14" fmla="*/ 1724 w 162"/>
                <a:gd name="T15" fmla="*/ 1117 h 61"/>
                <a:gd name="T16" fmla="*/ 0 w 162"/>
                <a:gd name="T17" fmla="*/ 1117 h 61"/>
                <a:gd name="T18" fmla="*/ 0 w 162"/>
                <a:gd name="T19" fmla="*/ 123 h 61"/>
                <a:gd name="T20" fmla="*/ 507 w 162"/>
                <a:gd name="T21" fmla="*/ 123 h 61"/>
                <a:gd name="T22" fmla="*/ 528 w 162"/>
                <a:gd name="T23" fmla="*/ 583 h 61"/>
                <a:gd name="T24" fmla="*/ 1222 w 162"/>
                <a:gd name="T25" fmla="*/ 179 h 61"/>
                <a:gd name="T26" fmla="*/ 1897 w 162"/>
                <a:gd name="T27" fmla="*/ 0 h 61"/>
                <a:gd name="T28" fmla="*/ 2467 w 162"/>
                <a:gd name="T29" fmla="*/ 144 h 61"/>
                <a:gd name="T30" fmla="*/ 2467 w 162"/>
                <a:gd name="T31" fmla="*/ 144 h 6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2"/>
                <a:gd name="T49" fmla="*/ 0 h 61"/>
                <a:gd name="T50" fmla="*/ 162 w 162"/>
                <a:gd name="T51" fmla="*/ 61 h 6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2" h="61">
                  <a:moveTo>
                    <a:pt x="132" y="8"/>
                  </a:moveTo>
                  <a:cubicBezTo>
                    <a:pt x="162" y="25"/>
                    <a:pt x="162" y="25"/>
                    <a:pt x="162" y="25"/>
                  </a:cubicBezTo>
                  <a:cubicBezTo>
                    <a:pt x="140" y="38"/>
                    <a:pt x="140" y="38"/>
                    <a:pt x="140" y="38"/>
                  </a:cubicBezTo>
                  <a:cubicBezTo>
                    <a:pt x="110" y="21"/>
                    <a:pt x="110" y="21"/>
                    <a:pt x="110" y="21"/>
                  </a:cubicBezTo>
                  <a:cubicBezTo>
                    <a:pt x="104" y="18"/>
                    <a:pt x="96" y="18"/>
                    <a:pt x="88" y="23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61"/>
                    <a:pt x="92" y="61"/>
                    <a:pt x="92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9" y="2"/>
                    <a:pt x="93" y="0"/>
                    <a:pt x="101" y="0"/>
                  </a:cubicBezTo>
                  <a:cubicBezTo>
                    <a:pt x="118" y="1"/>
                    <a:pt x="130" y="7"/>
                    <a:pt x="132" y="8"/>
                  </a:cubicBezTo>
                  <a:cubicBezTo>
                    <a:pt x="132" y="8"/>
                    <a:pt x="132" y="8"/>
                    <a:pt x="132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0267" name="Freeform 84"/>
            <p:cNvSpPr>
              <a:spLocks noChangeAspect="1"/>
            </p:cNvSpPr>
            <p:nvPr/>
          </p:nvSpPr>
          <p:spPr bwMode="auto">
            <a:xfrm>
              <a:off x="3966" y="1507"/>
              <a:ext cx="171" cy="154"/>
            </a:xfrm>
            <a:custGeom>
              <a:avLst/>
              <a:gdLst>
                <a:gd name="T0" fmla="*/ 1958 w 105"/>
                <a:gd name="T1" fmla="*/ 791 h 94"/>
                <a:gd name="T2" fmla="*/ 1958 w 105"/>
                <a:gd name="T3" fmla="*/ 1817 h 94"/>
                <a:gd name="T4" fmla="*/ 239 w 105"/>
                <a:gd name="T5" fmla="*/ 1817 h 94"/>
                <a:gd name="T6" fmla="*/ 239 w 105"/>
                <a:gd name="T7" fmla="*/ 1514 h 94"/>
                <a:gd name="T8" fmla="*/ 1033 w 105"/>
                <a:gd name="T9" fmla="*/ 1514 h 94"/>
                <a:gd name="T10" fmla="*/ 324 w 105"/>
                <a:gd name="T11" fmla="*/ 1088 h 94"/>
                <a:gd name="T12" fmla="*/ 0 w 105"/>
                <a:gd name="T13" fmla="*/ 668 h 94"/>
                <a:gd name="T14" fmla="*/ 261 w 105"/>
                <a:gd name="T15" fmla="*/ 331 h 94"/>
                <a:gd name="T16" fmla="*/ 803 w 105"/>
                <a:gd name="T17" fmla="*/ 0 h 94"/>
                <a:gd name="T18" fmla="*/ 1223 w 105"/>
                <a:gd name="T19" fmla="*/ 247 h 94"/>
                <a:gd name="T20" fmla="*/ 674 w 105"/>
                <a:gd name="T21" fmla="*/ 606 h 94"/>
                <a:gd name="T22" fmla="*/ 730 w 105"/>
                <a:gd name="T23" fmla="*/ 827 h 94"/>
                <a:gd name="T24" fmla="*/ 1435 w 105"/>
                <a:gd name="T25" fmla="*/ 1253 h 94"/>
                <a:gd name="T26" fmla="*/ 1435 w 105"/>
                <a:gd name="T27" fmla="*/ 791 h 94"/>
                <a:gd name="T28" fmla="*/ 1958 w 105"/>
                <a:gd name="T29" fmla="*/ 791 h 94"/>
                <a:gd name="T30" fmla="*/ 1958 w 105"/>
                <a:gd name="T31" fmla="*/ 791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4"/>
                <a:gd name="T50" fmla="*/ 105 w 105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4">
                  <a:moveTo>
                    <a:pt x="105" y="41"/>
                  </a:moveTo>
                  <a:cubicBezTo>
                    <a:pt x="105" y="94"/>
                    <a:pt x="105" y="94"/>
                    <a:pt x="105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55" y="78"/>
                    <a:pt x="55" y="78"/>
                    <a:pt x="55" y="78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3" y="48"/>
                    <a:pt x="0" y="40"/>
                    <a:pt x="0" y="35"/>
                  </a:cubicBezTo>
                  <a:cubicBezTo>
                    <a:pt x="1" y="25"/>
                    <a:pt x="11" y="19"/>
                    <a:pt x="14" y="1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6" y="13"/>
                    <a:pt x="66" y="13"/>
                    <a:pt x="66" y="13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0" y="34"/>
                    <a:pt x="31" y="38"/>
                    <a:pt x="39" y="43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41"/>
                    <a:pt x="77" y="41"/>
                    <a:pt x="77" y="41"/>
                  </a:cubicBezTo>
                  <a:cubicBezTo>
                    <a:pt x="105" y="41"/>
                    <a:pt x="105" y="41"/>
                    <a:pt x="105" y="41"/>
                  </a:cubicBezTo>
                  <a:cubicBezTo>
                    <a:pt x="105" y="41"/>
                    <a:pt x="105" y="41"/>
                    <a:pt x="105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  <p:sp>
        <p:nvSpPr>
          <p:cNvPr id="10248" name="Text Box 87"/>
          <p:cNvSpPr txBox="1">
            <a:spLocks noChangeArrowheads="1"/>
          </p:cNvSpPr>
          <p:nvPr/>
        </p:nvSpPr>
        <p:spPr bwMode="auto">
          <a:xfrm>
            <a:off x="250825" y="5157788"/>
            <a:ext cx="28082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1600" b="1"/>
              <a:t>10.0000.0000.0001.00 </a:t>
            </a:r>
          </a:p>
        </p:txBody>
      </p:sp>
      <p:sp>
        <p:nvSpPr>
          <p:cNvPr id="10249" name="Text Box 92"/>
          <p:cNvSpPr txBox="1">
            <a:spLocks noChangeArrowheads="1"/>
          </p:cNvSpPr>
          <p:nvPr/>
        </p:nvSpPr>
        <p:spPr bwMode="auto">
          <a:xfrm>
            <a:off x="2916238" y="5157788"/>
            <a:ext cx="28082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1600" b="1"/>
              <a:t>10.0000.0000.0002.00 </a:t>
            </a:r>
          </a:p>
        </p:txBody>
      </p:sp>
      <p:sp>
        <p:nvSpPr>
          <p:cNvPr id="10250" name="Text Box 93"/>
          <p:cNvSpPr txBox="1">
            <a:spLocks noChangeArrowheads="1"/>
          </p:cNvSpPr>
          <p:nvPr/>
        </p:nvSpPr>
        <p:spPr bwMode="auto">
          <a:xfrm>
            <a:off x="5580063" y="5157788"/>
            <a:ext cx="28082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1600" b="1"/>
              <a:t>20.0000.0000.0001.00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/>
              <a:t>NSAP</a:t>
            </a:r>
            <a:r>
              <a:rPr lang="zh-CN" altLang="en-US" smtClean="0"/>
              <a:t>地址格式</a:t>
            </a:r>
          </a:p>
        </p:txBody>
      </p:sp>
      <p:sp>
        <p:nvSpPr>
          <p:cNvPr id="11267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827088" y="2997200"/>
            <a:ext cx="7343775" cy="2808288"/>
          </a:xfrm>
        </p:spPr>
        <p:txBody>
          <a:bodyPr/>
          <a:lstStyle/>
          <a:p>
            <a:pPr eaLnBrk="1" hangingPunct="1"/>
            <a:r>
              <a:rPr lang="en-US" altLang="zh-CN" sz="2600" smtClean="0"/>
              <a:t>NSAP </a:t>
            </a:r>
            <a:r>
              <a:rPr lang="zh-CN" altLang="en-US" sz="2600" smtClean="0"/>
              <a:t>的主要作用是提供网络层和上层应用之间的接口。相当于</a:t>
            </a:r>
            <a:r>
              <a:rPr lang="en-US" altLang="zh-CN" sz="2600" smtClean="0"/>
              <a:t>IP</a:t>
            </a:r>
            <a:r>
              <a:rPr lang="zh-CN" altLang="en-US" sz="2600" smtClean="0"/>
              <a:t>网络中的</a:t>
            </a:r>
            <a:r>
              <a:rPr lang="en-US" altLang="zh-CN" sz="2600" smtClean="0"/>
              <a:t>IP</a:t>
            </a:r>
            <a:r>
              <a:rPr lang="zh-CN" altLang="en-US" sz="2600" smtClean="0"/>
              <a:t>地址和协议号。</a:t>
            </a:r>
          </a:p>
          <a:p>
            <a:pPr eaLnBrk="1" hangingPunct="1"/>
            <a:r>
              <a:rPr lang="en-US" altLang="zh-CN" sz="2600" smtClean="0"/>
              <a:t>NSAP</a:t>
            </a:r>
            <a:r>
              <a:rPr lang="zh-CN" altLang="en-US" sz="2600" smtClean="0"/>
              <a:t>由</a:t>
            </a:r>
            <a:r>
              <a:rPr lang="en-US" altLang="zh-CN" sz="2600" smtClean="0"/>
              <a:t>IDP</a:t>
            </a:r>
            <a:r>
              <a:rPr lang="zh-CN" altLang="en-US" sz="2600" smtClean="0"/>
              <a:t>（</a:t>
            </a:r>
            <a:r>
              <a:rPr lang="en-US" altLang="zh-CN" sz="2600" smtClean="0"/>
              <a:t>Initial Domain Part</a:t>
            </a:r>
            <a:r>
              <a:rPr lang="zh-CN" altLang="en-US" sz="2600" smtClean="0"/>
              <a:t>）和</a:t>
            </a:r>
            <a:r>
              <a:rPr lang="en-US" altLang="zh-CN" sz="2600" smtClean="0"/>
              <a:t>DSP</a:t>
            </a:r>
            <a:r>
              <a:rPr lang="zh-CN" altLang="en-US" sz="2600" smtClean="0"/>
              <a:t>（</a:t>
            </a:r>
            <a:r>
              <a:rPr lang="en-US" altLang="zh-CN" sz="2600" smtClean="0"/>
              <a:t>Domain Specific Part</a:t>
            </a:r>
            <a:r>
              <a:rPr lang="zh-CN" altLang="en-US" sz="2600" smtClean="0"/>
              <a:t>）组成。</a:t>
            </a:r>
            <a:r>
              <a:rPr lang="en-US" altLang="zh-CN" sz="2600" smtClean="0"/>
              <a:t>IDP</a:t>
            </a:r>
            <a:r>
              <a:rPr lang="zh-CN" altLang="en-US" sz="2600" smtClean="0"/>
              <a:t>相当于</a:t>
            </a:r>
            <a:r>
              <a:rPr lang="en-US" altLang="zh-CN" sz="2600" smtClean="0"/>
              <a:t>IP</a:t>
            </a:r>
            <a:r>
              <a:rPr lang="zh-CN" altLang="en-US" sz="2600" smtClean="0"/>
              <a:t>地址中的主网络号，</a:t>
            </a:r>
            <a:r>
              <a:rPr lang="en-US" altLang="zh-CN" sz="2600" smtClean="0"/>
              <a:t>DSP</a:t>
            </a:r>
            <a:r>
              <a:rPr lang="zh-CN" altLang="en-US" sz="2600" smtClean="0"/>
              <a:t>相当于</a:t>
            </a:r>
            <a:r>
              <a:rPr lang="en-US" altLang="zh-CN" sz="2600" smtClean="0"/>
              <a:t>IP</a:t>
            </a:r>
            <a:r>
              <a:rPr lang="zh-CN" altLang="en-US" sz="2600" smtClean="0"/>
              <a:t>地址中的子网号和主机地址。 </a:t>
            </a:r>
          </a:p>
        </p:txBody>
      </p:sp>
      <p:sp>
        <p:nvSpPr>
          <p:cNvPr id="11268" name="Rectangle 6"/>
          <p:cNvSpPr>
            <a:spLocks noChangeArrowheads="1"/>
          </p:cNvSpPr>
          <p:nvPr/>
        </p:nvSpPr>
        <p:spPr bwMode="auto">
          <a:xfrm>
            <a:off x="836613" y="1773238"/>
            <a:ext cx="7264400" cy="503237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1269" name="Line 7"/>
          <p:cNvSpPr>
            <a:spLocks noChangeShapeType="1"/>
          </p:cNvSpPr>
          <p:nvPr/>
        </p:nvSpPr>
        <p:spPr bwMode="auto">
          <a:xfrm>
            <a:off x="2781300" y="1268413"/>
            <a:ext cx="0" cy="1008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270" name="Line 8"/>
          <p:cNvSpPr>
            <a:spLocks noChangeShapeType="1"/>
          </p:cNvSpPr>
          <p:nvPr/>
        </p:nvSpPr>
        <p:spPr bwMode="auto">
          <a:xfrm>
            <a:off x="1773238" y="1773238"/>
            <a:ext cx="0" cy="5032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271" name="Line 9"/>
          <p:cNvSpPr>
            <a:spLocks noChangeShapeType="1"/>
          </p:cNvSpPr>
          <p:nvPr/>
        </p:nvSpPr>
        <p:spPr bwMode="auto">
          <a:xfrm>
            <a:off x="5013325" y="1773238"/>
            <a:ext cx="0" cy="5032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272" name="Line 10"/>
          <p:cNvSpPr>
            <a:spLocks noChangeShapeType="1"/>
          </p:cNvSpPr>
          <p:nvPr/>
        </p:nvSpPr>
        <p:spPr bwMode="auto">
          <a:xfrm>
            <a:off x="6948488" y="1773238"/>
            <a:ext cx="0" cy="5032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273" name="Text Box 11"/>
          <p:cNvSpPr txBox="1">
            <a:spLocks noChangeArrowheads="1"/>
          </p:cNvSpPr>
          <p:nvPr/>
        </p:nvSpPr>
        <p:spPr bwMode="auto">
          <a:xfrm>
            <a:off x="1476375" y="1169988"/>
            <a:ext cx="692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kumimoji="1" lang="en-US" altLang="zh-CN" sz="2400">
                <a:ea typeface="华文细黑" panose="02010600040101010101" pitchFamily="2" charset="-122"/>
              </a:rPr>
              <a:t>IDP</a:t>
            </a:r>
          </a:p>
        </p:txBody>
      </p:sp>
      <p:sp>
        <p:nvSpPr>
          <p:cNvPr id="11274" name="Text Box 12"/>
          <p:cNvSpPr txBox="1">
            <a:spLocks noChangeArrowheads="1"/>
          </p:cNvSpPr>
          <p:nvPr/>
        </p:nvSpPr>
        <p:spPr bwMode="auto">
          <a:xfrm>
            <a:off x="5200650" y="1169988"/>
            <a:ext cx="811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kumimoji="1" lang="en-US" altLang="zh-CN" sz="2400">
                <a:ea typeface="华文细黑" panose="02010600040101010101" pitchFamily="2" charset="-122"/>
              </a:rPr>
              <a:t>DSP</a:t>
            </a:r>
          </a:p>
        </p:txBody>
      </p:sp>
      <p:sp>
        <p:nvSpPr>
          <p:cNvPr id="11275" name="Text Box 13"/>
          <p:cNvSpPr txBox="1">
            <a:spLocks noChangeArrowheads="1"/>
          </p:cNvSpPr>
          <p:nvPr/>
        </p:nvSpPr>
        <p:spPr bwMode="auto">
          <a:xfrm>
            <a:off x="869950" y="1817688"/>
            <a:ext cx="657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kumimoji="1" lang="en-US" altLang="zh-CN" sz="2400">
                <a:ea typeface="华文细黑" panose="02010600040101010101" pitchFamily="2" charset="-122"/>
              </a:rPr>
              <a:t>AFI</a:t>
            </a:r>
          </a:p>
        </p:txBody>
      </p:sp>
      <p:sp>
        <p:nvSpPr>
          <p:cNvPr id="11276" name="Text Box 14"/>
          <p:cNvSpPr txBox="1">
            <a:spLocks noChangeArrowheads="1"/>
          </p:cNvSpPr>
          <p:nvPr/>
        </p:nvSpPr>
        <p:spPr bwMode="auto">
          <a:xfrm>
            <a:off x="1908175" y="1817688"/>
            <a:ext cx="573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kumimoji="1" lang="en-US" altLang="zh-CN" sz="2400">
                <a:ea typeface="华文细黑" panose="02010600040101010101" pitchFamily="2" charset="-122"/>
              </a:rPr>
              <a:t>IDI</a:t>
            </a:r>
          </a:p>
        </p:txBody>
      </p:sp>
      <p:sp>
        <p:nvSpPr>
          <p:cNvPr id="11277" name="Text Box 15"/>
          <p:cNvSpPr txBox="1">
            <a:spLocks noChangeArrowheads="1"/>
          </p:cNvSpPr>
          <p:nvPr/>
        </p:nvSpPr>
        <p:spPr bwMode="auto">
          <a:xfrm>
            <a:off x="2697163" y="1819275"/>
            <a:ext cx="2387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kumimoji="1" lang="en-US" altLang="zh-CN" sz="2400">
                <a:ea typeface="华文细黑" panose="02010600040101010101" pitchFamily="2" charset="-122"/>
              </a:rPr>
              <a:t>High Order DSP</a:t>
            </a:r>
          </a:p>
        </p:txBody>
      </p:sp>
      <p:sp>
        <p:nvSpPr>
          <p:cNvPr id="11278" name="Text Box 16"/>
          <p:cNvSpPr txBox="1">
            <a:spLocks noChangeArrowheads="1"/>
          </p:cNvSpPr>
          <p:nvPr/>
        </p:nvSpPr>
        <p:spPr bwMode="auto">
          <a:xfrm>
            <a:off x="5246688" y="1771650"/>
            <a:ext cx="15890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kumimoji="1" lang="en-US" altLang="zh-CN" sz="2400">
                <a:ea typeface="华文细黑" panose="02010600040101010101" pitchFamily="2" charset="-122"/>
              </a:rPr>
              <a:t>System ID</a:t>
            </a:r>
          </a:p>
        </p:txBody>
      </p:sp>
      <p:sp>
        <p:nvSpPr>
          <p:cNvPr id="11279" name="Text Box 17"/>
          <p:cNvSpPr txBox="1">
            <a:spLocks noChangeArrowheads="1"/>
          </p:cNvSpPr>
          <p:nvPr/>
        </p:nvSpPr>
        <p:spPr bwMode="auto">
          <a:xfrm>
            <a:off x="7019925" y="1771650"/>
            <a:ext cx="981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kumimoji="1" lang="en-US" altLang="zh-CN" sz="2400">
                <a:ea typeface="华文细黑" panose="02010600040101010101" pitchFamily="2" charset="-122"/>
              </a:rPr>
              <a:t>NSEL</a:t>
            </a:r>
          </a:p>
        </p:txBody>
      </p:sp>
      <p:sp>
        <p:nvSpPr>
          <p:cNvPr id="11280" name="Line 19"/>
          <p:cNvSpPr>
            <a:spLocks noChangeShapeType="1"/>
          </p:cNvSpPr>
          <p:nvPr/>
        </p:nvSpPr>
        <p:spPr bwMode="auto">
          <a:xfrm>
            <a:off x="827088" y="1266825"/>
            <a:ext cx="9525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281" name="Line 20"/>
          <p:cNvSpPr>
            <a:spLocks noChangeShapeType="1"/>
          </p:cNvSpPr>
          <p:nvPr/>
        </p:nvSpPr>
        <p:spPr bwMode="auto">
          <a:xfrm>
            <a:off x="836613" y="1554163"/>
            <a:ext cx="1935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282" name="Line 21"/>
          <p:cNvSpPr>
            <a:spLocks noChangeShapeType="1"/>
          </p:cNvSpPr>
          <p:nvPr/>
        </p:nvSpPr>
        <p:spPr bwMode="auto">
          <a:xfrm>
            <a:off x="8101013" y="1266825"/>
            <a:ext cx="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283" name="Line 22"/>
          <p:cNvSpPr>
            <a:spLocks noChangeShapeType="1"/>
          </p:cNvSpPr>
          <p:nvPr/>
        </p:nvSpPr>
        <p:spPr bwMode="auto">
          <a:xfrm>
            <a:off x="2771775" y="1554163"/>
            <a:ext cx="53292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/>
              <a:t>IS-IS</a:t>
            </a:r>
            <a:r>
              <a:rPr lang="zh-CN" altLang="en-US" smtClean="0"/>
              <a:t>中的</a:t>
            </a:r>
            <a:r>
              <a:rPr lang="en-US" altLang="zh-CN" smtClean="0"/>
              <a:t>NSAP</a:t>
            </a:r>
            <a:r>
              <a:rPr lang="zh-CN" altLang="en-US" smtClean="0"/>
              <a:t>地址格式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2924175"/>
            <a:ext cx="7343775" cy="3027363"/>
          </a:xfrm>
        </p:spPr>
        <p:txBody>
          <a:bodyPr/>
          <a:lstStyle/>
          <a:p>
            <a:pPr eaLnBrk="1" hangingPunct="1"/>
            <a:r>
              <a:rPr lang="en-US" altLang="zh-CN" sz="2800" smtClean="0"/>
              <a:t>IS-IS</a:t>
            </a:r>
            <a:r>
              <a:rPr lang="zh-CN" altLang="en-US" sz="2800" smtClean="0"/>
              <a:t>中的</a:t>
            </a:r>
            <a:r>
              <a:rPr lang="en-US" altLang="zh-CN" sz="2800" smtClean="0"/>
              <a:t>NSAP</a:t>
            </a:r>
            <a:r>
              <a:rPr lang="zh-CN" altLang="en-US" sz="2800" smtClean="0"/>
              <a:t>地址由下列三部分组成：</a:t>
            </a:r>
          </a:p>
          <a:p>
            <a:pPr lvl="1" eaLnBrk="1" hangingPunct="1"/>
            <a:r>
              <a:rPr lang="zh-CN" altLang="en-US" smtClean="0"/>
              <a:t>区域地址：长度可变，为</a:t>
            </a:r>
            <a:r>
              <a:rPr lang="en-US" altLang="zh-CN" smtClean="0"/>
              <a:t>1</a:t>
            </a:r>
            <a:r>
              <a:rPr lang="zh-CN" altLang="en-US" smtClean="0"/>
              <a:t>～</a:t>
            </a:r>
            <a:r>
              <a:rPr lang="en-US" altLang="zh-CN" smtClean="0"/>
              <a:t>13</a:t>
            </a:r>
            <a:r>
              <a:rPr lang="zh-CN" altLang="en-US" smtClean="0"/>
              <a:t>个字节。</a:t>
            </a:r>
          </a:p>
          <a:p>
            <a:pPr lvl="1" eaLnBrk="1" hangingPunct="1"/>
            <a:r>
              <a:rPr lang="en-US" altLang="zh-CN" smtClean="0"/>
              <a:t>System ID</a:t>
            </a:r>
            <a:r>
              <a:rPr lang="zh-CN" altLang="en-US" smtClean="0"/>
              <a:t>：系统</a:t>
            </a:r>
            <a:r>
              <a:rPr lang="en-US" altLang="zh-CN" smtClean="0"/>
              <a:t>ID</a:t>
            </a:r>
            <a:r>
              <a:rPr lang="zh-CN" altLang="en-US" smtClean="0"/>
              <a:t>，用来唯一标识区域内的</a:t>
            </a:r>
            <a:r>
              <a:rPr lang="en-US" altLang="zh-CN" smtClean="0"/>
              <a:t>IS</a:t>
            </a:r>
            <a:r>
              <a:rPr lang="zh-CN" altLang="en-US" smtClean="0"/>
              <a:t>，长度固定为</a:t>
            </a:r>
            <a:r>
              <a:rPr lang="en-US" altLang="zh-CN" smtClean="0"/>
              <a:t>6</a:t>
            </a:r>
            <a:r>
              <a:rPr lang="zh-CN" altLang="en-US" smtClean="0"/>
              <a:t>个字节。</a:t>
            </a:r>
          </a:p>
          <a:p>
            <a:pPr lvl="1" eaLnBrk="1" hangingPunct="1"/>
            <a:r>
              <a:rPr lang="en-US" altLang="zh-CN" smtClean="0"/>
              <a:t>NSEL</a:t>
            </a:r>
            <a:r>
              <a:rPr lang="zh-CN" altLang="en-US" smtClean="0"/>
              <a:t>：服务类型选择符，长度为</a:t>
            </a:r>
            <a:r>
              <a:rPr lang="en-US" altLang="zh-CN" smtClean="0"/>
              <a:t>1</a:t>
            </a:r>
            <a:r>
              <a:rPr lang="zh-CN" altLang="en-US" smtClean="0"/>
              <a:t>个字节。</a:t>
            </a:r>
          </a:p>
        </p:txBody>
      </p:sp>
      <p:sp>
        <p:nvSpPr>
          <p:cNvPr id="12292" name="Rectangle 5"/>
          <p:cNvSpPr>
            <a:spLocks noChangeArrowheads="1"/>
          </p:cNvSpPr>
          <p:nvPr/>
        </p:nvSpPr>
        <p:spPr bwMode="auto">
          <a:xfrm>
            <a:off x="827088" y="1703388"/>
            <a:ext cx="7272337" cy="503237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2293" name="Line 6"/>
          <p:cNvSpPr>
            <a:spLocks noChangeShapeType="1"/>
          </p:cNvSpPr>
          <p:nvPr/>
        </p:nvSpPr>
        <p:spPr bwMode="auto">
          <a:xfrm flipH="1">
            <a:off x="2771775" y="1701800"/>
            <a:ext cx="0" cy="5032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294" name="Line 7"/>
          <p:cNvSpPr>
            <a:spLocks noChangeShapeType="1"/>
          </p:cNvSpPr>
          <p:nvPr/>
        </p:nvSpPr>
        <p:spPr bwMode="auto">
          <a:xfrm>
            <a:off x="1773238" y="1703388"/>
            <a:ext cx="0" cy="5032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295" name="Line 8"/>
          <p:cNvSpPr>
            <a:spLocks noChangeShapeType="1"/>
          </p:cNvSpPr>
          <p:nvPr/>
        </p:nvSpPr>
        <p:spPr bwMode="auto">
          <a:xfrm>
            <a:off x="5013325" y="1703388"/>
            <a:ext cx="0" cy="5032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296" name="Line 9"/>
          <p:cNvSpPr>
            <a:spLocks noChangeShapeType="1"/>
          </p:cNvSpPr>
          <p:nvPr/>
        </p:nvSpPr>
        <p:spPr bwMode="auto">
          <a:xfrm>
            <a:off x="7092950" y="1703388"/>
            <a:ext cx="0" cy="5032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297" name="Text Box 12"/>
          <p:cNvSpPr txBox="1">
            <a:spLocks noChangeArrowheads="1"/>
          </p:cNvSpPr>
          <p:nvPr/>
        </p:nvSpPr>
        <p:spPr bwMode="auto">
          <a:xfrm>
            <a:off x="869950" y="1747838"/>
            <a:ext cx="657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kumimoji="1" lang="en-US" altLang="zh-CN" sz="2400">
                <a:ea typeface="华文细黑" panose="02010600040101010101" pitchFamily="2" charset="-122"/>
              </a:rPr>
              <a:t>AFI</a:t>
            </a:r>
          </a:p>
        </p:txBody>
      </p:sp>
      <p:sp>
        <p:nvSpPr>
          <p:cNvPr id="12298" name="Text Box 13"/>
          <p:cNvSpPr txBox="1">
            <a:spLocks noChangeArrowheads="1"/>
          </p:cNvSpPr>
          <p:nvPr/>
        </p:nvSpPr>
        <p:spPr bwMode="auto">
          <a:xfrm>
            <a:off x="1990725" y="1747838"/>
            <a:ext cx="573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kumimoji="1" lang="en-US" altLang="zh-CN" sz="2400">
                <a:ea typeface="华文细黑" panose="02010600040101010101" pitchFamily="2" charset="-122"/>
              </a:rPr>
              <a:t>IDI</a:t>
            </a:r>
          </a:p>
        </p:txBody>
      </p:sp>
      <p:sp>
        <p:nvSpPr>
          <p:cNvPr id="12299" name="Text Box 14"/>
          <p:cNvSpPr txBox="1">
            <a:spLocks noChangeArrowheads="1"/>
          </p:cNvSpPr>
          <p:nvPr/>
        </p:nvSpPr>
        <p:spPr bwMode="auto">
          <a:xfrm>
            <a:off x="2697163" y="1701800"/>
            <a:ext cx="2387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kumimoji="1" lang="en-US" altLang="zh-CN" sz="2400">
                <a:ea typeface="华文细黑" panose="02010600040101010101" pitchFamily="2" charset="-122"/>
              </a:rPr>
              <a:t>High Order DSP</a:t>
            </a:r>
          </a:p>
        </p:txBody>
      </p:sp>
      <p:sp>
        <p:nvSpPr>
          <p:cNvPr id="12300" name="Text Box 15"/>
          <p:cNvSpPr txBox="1">
            <a:spLocks noChangeArrowheads="1"/>
          </p:cNvSpPr>
          <p:nvPr/>
        </p:nvSpPr>
        <p:spPr bwMode="auto">
          <a:xfrm>
            <a:off x="5246688" y="1701800"/>
            <a:ext cx="15890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kumimoji="1" lang="en-US" altLang="zh-CN" sz="2400">
                <a:ea typeface="华文细黑" panose="02010600040101010101" pitchFamily="2" charset="-122"/>
              </a:rPr>
              <a:t>System ID</a:t>
            </a:r>
          </a:p>
        </p:txBody>
      </p:sp>
      <p:sp>
        <p:nvSpPr>
          <p:cNvPr id="12301" name="Text Box 16"/>
          <p:cNvSpPr txBox="1">
            <a:spLocks noChangeArrowheads="1"/>
          </p:cNvSpPr>
          <p:nvPr/>
        </p:nvSpPr>
        <p:spPr bwMode="auto">
          <a:xfrm>
            <a:off x="7119938" y="1747838"/>
            <a:ext cx="981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kumimoji="1" lang="en-US" altLang="zh-CN" sz="2400">
                <a:ea typeface="华文细黑" panose="02010600040101010101" pitchFamily="2" charset="-122"/>
              </a:rPr>
              <a:t>NSEL</a:t>
            </a:r>
          </a:p>
        </p:txBody>
      </p:sp>
      <p:sp>
        <p:nvSpPr>
          <p:cNvPr id="12302" name="Line 17"/>
          <p:cNvSpPr>
            <a:spLocks noChangeShapeType="1"/>
          </p:cNvSpPr>
          <p:nvPr/>
        </p:nvSpPr>
        <p:spPr bwMode="auto">
          <a:xfrm>
            <a:off x="827088" y="1196975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303" name="Line 19"/>
          <p:cNvSpPr>
            <a:spLocks noChangeShapeType="1"/>
          </p:cNvSpPr>
          <p:nvPr/>
        </p:nvSpPr>
        <p:spPr bwMode="auto">
          <a:xfrm>
            <a:off x="836613" y="1485900"/>
            <a:ext cx="41767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304" name="Line 22"/>
          <p:cNvSpPr>
            <a:spLocks noChangeShapeType="1"/>
          </p:cNvSpPr>
          <p:nvPr/>
        </p:nvSpPr>
        <p:spPr bwMode="auto">
          <a:xfrm>
            <a:off x="5013325" y="1485900"/>
            <a:ext cx="20875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305" name="Line 23"/>
          <p:cNvSpPr>
            <a:spLocks noChangeShapeType="1"/>
          </p:cNvSpPr>
          <p:nvPr/>
        </p:nvSpPr>
        <p:spPr bwMode="auto">
          <a:xfrm>
            <a:off x="7100888" y="1485900"/>
            <a:ext cx="10080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306" name="Text Box 24"/>
          <p:cNvSpPr txBox="1">
            <a:spLocks noChangeArrowheads="1"/>
          </p:cNvSpPr>
          <p:nvPr/>
        </p:nvSpPr>
        <p:spPr bwMode="auto">
          <a:xfrm>
            <a:off x="1781175" y="1052513"/>
            <a:ext cx="2317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kumimoji="1" lang="zh-CN" altLang="en-US" sz="2400">
                <a:ea typeface="华文细黑" panose="02010600040101010101" pitchFamily="2" charset="-122"/>
              </a:rPr>
              <a:t>可变长区域地址</a:t>
            </a:r>
          </a:p>
        </p:txBody>
      </p:sp>
      <p:sp>
        <p:nvSpPr>
          <p:cNvPr id="12307" name="Text Box 25"/>
          <p:cNvSpPr txBox="1">
            <a:spLocks noChangeArrowheads="1"/>
          </p:cNvSpPr>
          <p:nvPr/>
        </p:nvSpPr>
        <p:spPr bwMode="auto">
          <a:xfrm>
            <a:off x="5424488" y="1073150"/>
            <a:ext cx="1200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kumimoji="1" lang="en-US" altLang="zh-CN" sz="2400">
                <a:ea typeface="华文细黑" panose="02010600040101010101" pitchFamily="2" charset="-122"/>
              </a:rPr>
              <a:t>6 Bytes</a:t>
            </a:r>
          </a:p>
        </p:txBody>
      </p:sp>
      <p:sp>
        <p:nvSpPr>
          <p:cNvPr id="12308" name="Text Box 26"/>
          <p:cNvSpPr txBox="1">
            <a:spLocks noChangeArrowheads="1"/>
          </p:cNvSpPr>
          <p:nvPr/>
        </p:nvSpPr>
        <p:spPr bwMode="auto">
          <a:xfrm>
            <a:off x="7019925" y="1052513"/>
            <a:ext cx="1047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kumimoji="1" lang="en-US" altLang="zh-CN" sz="2400">
                <a:ea typeface="华文细黑" panose="02010600040101010101" pitchFamily="2" charset="-122"/>
              </a:rPr>
              <a:t>1 Byte</a:t>
            </a:r>
          </a:p>
        </p:txBody>
      </p:sp>
      <p:sp>
        <p:nvSpPr>
          <p:cNvPr id="12309" name="Line 27"/>
          <p:cNvSpPr>
            <a:spLocks noChangeShapeType="1"/>
          </p:cNvSpPr>
          <p:nvPr/>
        </p:nvSpPr>
        <p:spPr bwMode="auto">
          <a:xfrm>
            <a:off x="5003800" y="1196975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310" name="Line 28"/>
          <p:cNvSpPr>
            <a:spLocks noChangeShapeType="1"/>
          </p:cNvSpPr>
          <p:nvPr/>
        </p:nvSpPr>
        <p:spPr bwMode="auto">
          <a:xfrm>
            <a:off x="7092950" y="1196975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311" name="Line 29"/>
          <p:cNvSpPr>
            <a:spLocks noChangeShapeType="1"/>
          </p:cNvSpPr>
          <p:nvPr/>
        </p:nvSpPr>
        <p:spPr bwMode="auto">
          <a:xfrm>
            <a:off x="8101013" y="1196975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/>
              <a:t>IS-IS</a:t>
            </a:r>
            <a:r>
              <a:rPr lang="zh-CN" altLang="en-US" smtClean="0"/>
              <a:t>中的</a:t>
            </a:r>
            <a:r>
              <a:rPr lang="en-US" altLang="zh-CN" smtClean="0"/>
              <a:t>NET</a:t>
            </a:r>
            <a:r>
              <a:rPr lang="zh-CN" altLang="en-US" smtClean="0"/>
              <a:t>地址</a:t>
            </a:r>
          </a:p>
        </p:txBody>
      </p:sp>
      <p:sp>
        <p:nvSpPr>
          <p:cNvPr id="13315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4213" y="981075"/>
            <a:ext cx="7848600" cy="3816350"/>
          </a:xfrm>
        </p:spPr>
        <p:txBody>
          <a:bodyPr/>
          <a:lstStyle/>
          <a:p>
            <a:pPr eaLnBrk="1" hangingPunct="1"/>
            <a:r>
              <a:rPr lang="en-US" altLang="zh-CN" sz="2800" smtClean="0"/>
              <a:t>NET</a:t>
            </a:r>
            <a:r>
              <a:rPr lang="zh-CN" altLang="en-US" sz="2800" smtClean="0"/>
              <a:t>（</a:t>
            </a:r>
            <a:r>
              <a:rPr lang="en-US" altLang="zh-CN" sz="2800" smtClean="0"/>
              <a:t>Network Entity Title</a:t>
            </a:r>
            <a:r>
              <a:rPr lang="zh-CN" altLang="en-US" sz="2800" smtClean="0"/>
              <a:t>，网络实体名称）指的是</a:t>
            </a:r>
            <a:r>
              <a:rPr lang="en-US" altLang="zh-CN" sz="2800" smtClean="0"/>
              <a:t>IS</a:t>
            </a:r>
            <a:r>
              <a:rPr lang="zh-CN" altLang="en-US" sz="2800" smtClean="0"/>
              <a:t>本身的网络层信息，不包括传输层信息，可以看作是一类特殊的</a:t>
            </a:r>
            <a:r>
              <a:rPr lang="en-US" altLang="zh-CN" sz="2800" smtClean="0"/>
              <a:t>NSAP</a:t>
            </a:r>
            <a:r>
              <a:rPr lang="zh-CN" altLang="en-US" sz="2800" smtClean="0"/>
              <a:t>，即</a:t>
            </a:r>
            <a:r>
              <a:rPr lang="en-US" altLang="zh-CN" sz="2800" smtClean="0"/>
              <a:t>NSEL</a:t>
            </a:r>
            <a:r>
              <a:rPr lang="zh-CN" altLang="en-US" sz="2800" smtClean="0"/>
              <a:t>为</a:t>
            </a:r>
            <a:r>
              <a:rPr lang="en-US" altLang="zh-CN" sz="2800" smtClean="0"/>
              <a:t>0</a:t>
            </a:r>
            <a:r>
              <a:rPr lang="zh-CN" altLang="en-US" sz="2800" smtClean="0"/>
              <a:t>的</a:t>
            </a:r>
            <a:r>
              <a:rPr lang="en-US" altLang="zh-CN" sz="2800" smtClean="0"/>
              <a:t>NSAP</a:t>
            </a:r>
            <a:r>
              <a:rPr lang="zh-CN" altLang="en-US" sz="2800" smtClean="0"/>
              <a:t>地址。</a:t>
            </a:r>
          </a:p>
          <a:p>
            <a:pPr eaLnBrk="1" hangingPunct="1"/>
            <a:endParaRPr lang="zh-CN" altLang="en-US" sz="2800" smtClean="0"/>
          </a:p>
          <a:p>
            <a:pPr eaLnBrk="1" hangingPunct="1"/>
            <a:r>
              <a:rPr lang="zh-CN" altLang="en-US" sz="2800" smtClean="0"/>
              <a:t>每台</a:t>
            </a:r>
            <a:r>
              <a:rPr lang="en-US" altLang="zh-CN" sz="2800" smtClean="0"/>
              <a:t>IS</a:t>
            </a:r>
            <a:r>
              <a:rPr lang="zh-CN" altLang="en-US" sz="2800" smtClean="0"/>
              <a:t>可以有最多不超过三个</a:t>
            </a:r>
            <a:r>
              <a:rPr lang="en-US" altLang="zh-CN" sz="2800" smtClean="0"/>
              <a:t>NET</a:t>
            </a:r>
            <a:r>
              <a:rPr lang="zh-CN" altLang="en-US" sz="2800" smtClean="0"/>
              <a:t>，这些</a:t>
            </a:r>
            <a:r>
              <a:rPr lang="en-US" altLang="zh-CN" sz="2800" smtClean="0"/>
              <a:t>NET</a:t>
            </a:r>
            <a:r>
              <a:rPr lang="zh-CN" altLang="en-US" sz="2800" smtClean="0"/>
              <a:t>拥有相同的</a:t>
            </a:r>
            <a:r>
              <a:rPr lang="en-US" altLang="zh-CN" sz="2800" smtClean="0"/>
              <a:t>System ID</a:t>
            </a:r>
            <a:r>
              <a:rPr lang="zh-CN" altLang="en-US" sz="2800" smtClean="0"/>
              <a:t>和不同的区域地址。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smtClean="0"/>
              <a:t>典型</a:t>
            </a:r>
            <a:r>
              <a:rPr lang="en-US" altLang="zh-CN" smtClean="0"/>
              <a:t>NET</a:t>
            </a:r>
            <a:r>
              <a:rPr lang="zh-CN" altLang="en-US" smtClean="0"/>
              <a:t>生成方法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908050"/>
            <a:ext cx="7704137" cy="1295400"/>
          </a:xfrm>
        </p:spPr>
        <p:txBody>
          <a:bodyPr/>
          <a:lstStyle/>
          <a:p>
            <a:pPr eaLnBrk="1" hangingPunct="1"/>
            <a:r>
              <a:rPr lang="zh-CN" altLang="en-US" sz="2800" smtClean="0"/>
              <a:t>为了便于管理，一般根据</a:t>
            </a:r>
            <a:r>
              <a:rPr lang="en-US" altLang="zh-CN" sz="2800" smtClean="0"/>
              <a:t>Router ID</a:t>
            </a:r>
            <a:r>
              <a:rPr lang="zh-CN" altLang="en-US" sz="2800" smtClean="0"/>
              <a:t>来生成对应的</a:t>
            </a:r>
            <a:r>
              <a:rPr lang="en-US" altLang="zh-CN" sz="2800" smtClean="0"/>
              <a:t>System ID</a:t>
            </a:r>
            <a:r>
              <a:rPr lang="zh-CN" altLang="en-US" sz="2800" smtClean="0"/>
              <a:t>。</a:t>
            </a: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3203575" y="2276475"/>
            <a:ext cx="1944688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kumimoji="1" lang="en-US" altLang="zh-CN" sz="2000" b="1">
                <a:solidFill>
                  <a:schemeClr val="accent2"/>
                </a:solidFill>
                <a:ea typeface="黑体" panose="02010609060101010101" pitchFamily="49" charset="-122"/>
              </a:rPr>
              <a:t>172.16.0.1</a:t>
            </a:r>
            <a:endParaRPr kumimoji="1" lang="en-US" altLang="zh-CN" sz="2000"/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2916238" y="3213100"/>
            <a:ext cx="2520950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kumimoji="1" lang="en-US" altLang="zh-CN" sz="2000" b="1">
                <a:solidFill>
                  <a:schemeClr val="accent2"/>
                </a:solidFill>
                <a:ea typeface="黑体" panose="02010609060101010101" pitchFamily="49" charset="-122"/>
              </a:rPr>
              <a:t>172.016.000.001</a:t>
            </a:r>
          </a:p>
        </p:txBody>
      </p:sp>
      <p:sp>
        <p:nvSpPr>
          <p:cNvPr id="14342" name="Rectangle 16"/>
          <p:cNvSpPr>
            <a:spLocks noChangeArrowheads="1"/>
          </p:cNvSpPr>
          <p:nvPr/>
        </p:nvSpPr>
        <p:spPr bwMode="auto">
          <a:xfrm>
            <a:off x="2916238" y="4149725"/>
            <a:ext cx="2519362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kumimoji="1" lang="en-US" altLang="zh-CN" sz="2000" b="1">
                <a:solidFill>
                  <a:schemeClr val="accent2"/>
                </a:solidFill>
                <a:ea typeface="黑体" panose="02010609060101010101" pitchFamily="49" charset="-122"/>
              </a:rPr>
              <a:t>1720.1600.0001</a:t>
            </a:r>
          </a:p>
        </p:txBody>
      </p:sp>
      <p:sp>
        <p:nvSpPr>
          <p:cNvPr id="14343" name="Rectangle 17"/>
          <p:cNvSpPr>
            <a:spLocks noChangeArrowheads="1"/>
          </p:cNvSpPr>
          <p:nvPr/>
        </p:nvSpPr>
        <p:spPr bwMode="auto">
          <a:xfrm>
            <a:off x="2843213" y="5084763"/>
            <a:ext cx="2665412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kumimoji="1" lang="en-US" altLang="zh-CN" sz="2000" b="1">
                <a:solidFill>
                  <a:schemeClr val="accent2"/>
                </a:solidFill>
                <a:ea typeface="黑体" panose="02010609060101010101" pitchFamily="49" charset="-122"/>
              </a:rPr>
              <a:t>10.1720.1600.0001.00</a:t>
            </a:r>
          </a:p>
        </p:txBody>
      </p:sp>
      <p:cxnSp>
        <p:nvCxnSpPr>
          <p:cNvPr id="14344" name="AutoShape 18"/>
          <p:cNvCxnSpPr>
            <a:cxnSpLocks noChangeShapeType="1"/>
            <a:stCxn id="14340" idx="2"/>
            <a:endCxn id="14341" idx="0"/>
          </p:cNvCxnSpPr>
          <p:nvPr/>
        </p:nvCxnSpPr>
        <p:spPr bwMode="auto">
          <a:xfrm>
            <a:off x="4176713" y="2708275"/>
            <a:ext cx="0" cy="5048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45" name="AutoShape 19"/>
          <p:cNvCxnSpPr>
            <a:cxnSpLocks noChangeShapeType="1"/>
            <a:stCxn id="14341" idx="2"/>
            <a:endCxn id="14342" idx="0"/>
          </p:cNvCxnSpPr>
          <p:nvPr/>
        </p:nvCxnSpPr>
        <p:spPr bwMode="auto">
          <a:xfrm>
            <a:off x="4176713" y="3644900"/>
            <a:ext cx="0" cy="5048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46" name="AutoShape 20"/>
          <p:cNvCxnSpPr>
            <a:cxnSpLocks noChangeShapeType="1"/>
            <a:stCxn id="14342" idx="2"/>
            <a:endCxn id="14343" idx="0"/>
          </p:cNvCxnSpPr>
          <p:nvPr/>
        </p:nvCxnSpPr>
        <p:spPr bwMode="auto">
          <a:xfrm>
            <a:off x="4176713" y="4581525"/>
            <a:ext cx="0" cy="5032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347" name="Text Box 21"/>
          <p:cNvSpPr txBox="1">
            <a:spLocks noChangeArrowheads="1"/>
          </p:cNvSpPr>
          <p:nvPr/>
        </p:nvSpPr>
        <p:spPr bwMode="auto">
          <a:xfrm>
            <a:off x="4356100" y="2781300"/>
            <a:ext cx="2952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>
                <a:latin typeface="华文细黑" panose="02010600040101010101" pitchFamily="2" charset="-122"/>
                <a:ea typeface="华文细黑" panose="02010600040101010101" pitchFamily="2" charset="-122"/>
              </a:rPr>
              <a:t>每一部分都扩展为</a:t>
            </a:r>
            <a:r>
              <a:rPr lang="en-US" altLang="zh-CN">
                <a:ea typeface="华文细黑" panose="02010600040101010101" pitchFamily="2" charset="-122"/>
              </a:rPr>
              <a:t>3</a:t>
            </a:r>
            <a:r>
              <a:rPr lang="zh-CN" altLang="en-US">
                <a:latin typeface="华文细黑" panose="02010600040101010101" pitchFamily="2" charset="-122"/>
                <a:ea typeface="华文细黑" panose="02010600040101010101" pitchFamily="2" charset="-122"/>
              </a:rPr>
              <a:t>位</a:t>
            </a:r>
          </a:p>
        </p:txBody>
      </p:sp>
      <p:sp>
        <p:nvSpPr>
          <p:cNvPr id="14348" name="Text Box 22"/>
          <p:cNvSpPr txBox="1">
            <a:spLocks noChangeArrowheads="1"/>
          </p:cNvSpPr>
          <p:nvPr/>
        </p:nvSpPr>
        <p:spPr bwMode="auto">
          <a:xfrm>
            <a:off x="4356100" y="3638550"/>
            <a:ext cx="2952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>
                <a:latin typeface="华文细黑" panose="02010600040101010101" pitchFamily="2" charset="-122"/>
                <a:ea typeface="华文细黑" panose="02010600040101010101" pitchFamily="2" charset="-122"/>
              </a:rPr>
              <a:t>重新划分为</a:t>
            </a:r>
            <a:r>
              <a:rPr lang="en-US" altLang="zh-CN">
                <a:ea typeface="华文细黑" panose="02010600040101010101" pitchFamily="2" charset="-122"/>
              </a:rPr>
              <a:t>3</a:t>
            </a:r>
            <a:r>
              <a:rPr lang="zh-CN" altLang="en-US">
                <a:latin typeface="华文细黑" panose="02010600040101010101" pitchFamily="2" charset="-122"/>
                <a:ea typeface="华文细黑" panose="02010600040101010101" pitchFamily="2" charset="-122"/>
              </a:rPr>
              <a:t>部分</a:t>
            </a:r>
          </a:p>
        </p:txBody>
      </p:sp>
      <p:sp>
        <p:nvSpPr>
          <p:cNvPr id="14349" name="Text Box 23"/>
          <p:cNvSpPr txBox="1">
            <a:spLocks noChangeArrowheads="1"/>
          </p:cNvSpPr>
          <p:nvPr/>
        </p:nvSpPr>
        <p:spPr bwMode="auto">
          <a:xfrm>
            <a:off x="4283075" y="4646613"/>
            <a:ext cx="2952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>
                <a:latin typeface="华文细黑" panose="02010600040101010101" pitchFamily="2" charset="-122"/>
                <a:ea typeface="华文细黑" panose="02010600040101010101" pitchFamily="2" charset="-122"/>
              </a:rPr>
              <a:t>添加区域号和</a:t>
            </a:r>
            <a:r>
              <a:rPr lang="en-US" altLang="zh-CN">
                <a:ea typeface="华文细黑" panose="02010600040101010101" pitchFamily="2" charset="-122"/>
              </a:rPr>
              <a:t>NSEL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3C_PPT_模板Training">
  <a:themeElements>
    <a:clrScheme name="H3C_PPT_模板Training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H3C_PPT_模板Training">
      <a:majorFont>
        <a:latin typeface="Arial"/>
        <a:ea typeface="华文细黑"/>
        <a:cs typeface=""/>
      </a:majorFont>
      <a:minorFont>
        <a:latin typeface="Arial"/>
        <a:ea typeface="华文细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H3C_PPT_模板Train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3C_PPT_模板Trainin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3C_PPT_模板Trainin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3C_PPT_模板Trainin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3C_PPT_模板Trainin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3C_PPT_模板Trainin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3C_PPT_模板Trainin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3C_PPT_模板Trainin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3C_PPT_模板Trainin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3C_PPT_模板Trainin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3C_PPT_模板Trainin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3C_PPT_模板Trainin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自定义设计方案">
  <a:themeElements>
    <a:clrScheme name="2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自定义设计方案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文档" ma:contentTypeID="0x01010073D23C5BFA80AA45961AC7B11BD5ABC1" ma:contentTypeVersion="3" ma:contentTypeDescription="新建文档。" ma:contentTypeScope="" ma:versionID="b3d9030bf055ae97b05e9ca3a9a88b57">
  <xsd:schema xmlns:xsd="http://www.w3.org/2001/XMLSchema" xmlns:xs="http://www.w3.org/2001/XMLSchema" xmlns:p="http://schemas.microsoft.com/office/2006/metadata/properties" xmlns:ns2="ee8f07ca-e086-4550-8aee-a36bfb615190" xmlns:ns3="b0aa5ac1-8eca-4f45-8905-290a91d337ac" targetNamespace="http://schemas.microsoft.com/office/2006/metadata/properties" ma:root="true" ma:fieldsID="44bb4fba6fbe8ca94ce698e356d7c53a" ns2:_="" ns3:_="">
    <xsd:import namespace="ee8f07ca-e086-4550-8aee-a36bfb615190"/>
    <xsd:import namespace="b0aa5ac1-8eca-4f45-8905-290a91d337ac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3:_x4e0b__x8f7d__x6570_" minOccurs="0"/>
                <xsd:element ref="ns3:Feedback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8f07ca-e086-4550-8aee-a36bfb61519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共享对象: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aa5ac1-8eca-4f45-8905-290a91d337ac" elementFormDefault="qualified">
    <xsd:import namespace="http://schemas.microsoft.com/office/2006/documentManagement/types"/>
    <xsd:import namespace="http://schemas.microsoft.com/office/infopath/2007/PartnerControls"/>
    <xsd:element name="_x4e0b__x8f7d__x6570_" ma:index="9" nillable="true" ma:displayName="下载数" ma:default="0" ma:internalName="_x4e0b__x8f7d__x6570_">
      <xsd:simpleType>
        <xsd:restriction base="dms:Number"/>
      </xsd:simpleType>
    </xsd:element>
    <xsd:element name="Feedback" ma:index="10" nillable="true" ma:displayName="反馈信息" ma:internalName="Feedback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内容类型"/>
        <xsd:element ref="dc:title" minOccurs="0" maxOccurs="1" ma:index="4" ma:displayName="标题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LongProperties xmlns="http://schemas.microsoft.com/office/2006/metadata/longProperties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x4e0b__x8f7d__x6570_ xmlns="b0aa5ac1-8eca-4f45-8905-290a91d337ac">3</_x4e0b__x8f7d__x6570_>
    <Feedback xmlns="b0aa5ac1-8eca-4f45-8905-290a91d337ac" xsi:nil="true"/>
  </documentManagement>
</p:properties>
</file>

<file path=customXml/itemProps1.xml><?xml version="1.0" encoding="utf-8"?>
<ds:datastoreItem xmlns:ds="http://schemas.openxmlformats.org/officeDocument/2006/customXml" ds:itemID="{A253780F-4F0C-4E96-8342-68A158554E7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e8f07ca-e086-4550-8aee-a36bfb615190"/>
    <ds:schemaRef ds:uri="b0aa5ac1-8eca-4f45-8905-290a91d337a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C36B928-CBD5-465E-BB8B-6F287934CD16}">
  <ds:schemaRefs>
    <ds:schemaRef ds:uri="http://schemas.microsoft.com/office/2006/metadata/longProperties"/>
  </ds:schemaRefs>
</ds:datastoreItem>
</file>

<file path=customXml/itemProps3.xml><?xml version="1.0" encoding="utf-8"?>
<ds:datastoreItem xmlns:ds="http://schemas.openxmlformats.org/officeDocument/2006/customXml" ds:itemID="{495EB1D5-B287-4EC9-9A2A-53138D2036A2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B0296952-38CF-4D02-84D3-9E3A728E3B61}">
  <ds:schemaRefs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purl.org/dc/dcmitype/"/>
    <ds:schemaRef ds:uri="http://www.w3.org/XML/1998/namespace"/>
    <ds:schemaRef ds:uri="http://purl.org/dc/terms/"/>
    <ds:schemaRef ds:uri="http://schemas.microsoft.com/office/2006/metadata/properties"/>
    <ds:schemaRef ds:uri="http://schemas.openxmlformats.org/package/2006/metadata/core-properties"/>
    <ds:schemaRef ds:uri="b0aa5ac1-8eca-4f45-8905-290a91d337ac"/>
    <ds:schemaRef ds:uri="ee8f07ca-e086-4550-8aee-a36bfb61519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11066</TotalTime>
  <Words>1402</Words>
  <Application>Microsoft Office PowerPoint</Application>
  <PresentationFormat>全屏显示(4:3)</PresentationFormat>
  <Paragraphs>322</Paragraphs>
  <Slides>29</Slides>
  <Notes>29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29</vt:i4>
      </vt:variant>
    </vt:vector>
  </HeadingPairs>
  <TitlesOfParts>
    <vt:vector size="41" baseType="lpstr">
      <vt:lpstr>Arial</vt:lpstr>
      <vt:lpstr>宋体</vt:lpstr>
      <vt:lpstr>华文细黑</vt:lpstr>
      <vt:lpstr>Wingdings</vt:lpstr>
      <vt:lpstr>Times New Roman</vt:lpstr>
      <vt:lpstr>黑体</vt:lpstr>
      <vt:lpstr>Arial Unicode MS</vt:lpstr>
      <vt:lpstr>Courier</vt:lpstr>
      <vt:lpstr>H3C_PPT_模板Training</vt:lpstr>
      <vt:lpstr>1_自定义设计方案</vt:lpstr>
      <vt:lpstr>2_自定义设计方案</vt:lpstr>
      <vt:lpstr>3_自定义设计方案</vt:lpstr>
      <vt:lpstr>PowerPoint 演示文稿</vt:lpstr>
      <vt:lpstr>PowerPoint 演示文稿</vt:lpstr>
      <vt:lpstr>PowerPoint 演示文稿</vt:lpstr>
      <vt:lpstr>PowerPoint 演示文稿</vt:lpstr>
      <vt:lpstr>OSI地址</vt:lpstr>
      <vt:lpstr>NSAP地址格式</vt:lpstr>
      <vt:lpstr>IS-IS中的NSAP地址格式</vt:lpstr>
      <vt:lpstr>IS-IS中的NET地址</vt:lpstr>
      <vt:lpstr>典型NET生成方法</vt:lpstr>
      <vt:lpstr>NET规划注意事项</vt:lpstr>
      <vt:lpstr>PowerPoint 演示文稿</vt:lpstr>
      <vt:lpstr>IS-IS协议报文</vt:lpstr>
      <vt:lpstr>IS-IS协议报文类型</vt:lpstr>
      <vt:lpstr>IS-IS协议报文中的CLV</vt:lpstr>
      <vt:lpstr>PowerPoint 演示文稿</vt:lpstr>
      <vt:lpstr>IS-IS网络类型</vt:lpstr>
      <vt:lpstr>邻居关系的建立</vt:lpstr>
      <vt:lpstr>点到点网络中的邻接关系</vt:lpstr>
      <vt:lpstr>广播网络上的邻接关系</vt:lpstr>
      <vt:lpstr>两种网络上邻居建立过程比较</vt:lpstr>
      <vt:lpstr>PowerPoint 演示文稿</vt:lpstr>
      <vt:lpstr>LSDB的同步－LSP与SNP报文</vt:lpstr>
      <vt:lpstr>LSDB的同步－广播网络</vt:lpstr>
      <vt:lpstr>LSDB的同步－P2P网络</vt:lpstr>
      <vt:lpstr>PowerPoint 演示文稿</vt:lpstr>
      <vt:lpstr>IS-IS的拓扑计算</vt:lpstr>
      <vt:lpstr>IP路由的形成</vt:lpstr>
      <vt:lpstr>PowerPoint 演示文稿</vt:lpstr>
      <vt:lpstr>PowerPoint 演示文稿</vt:lpstr>
    </vt:vector>
  </TitlesOfParts>
  <Company>Huawei Technologies Co., Ltd.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0</dc:title>
  <dc:creator>Chen Zhe</dc:creator>
  <cp:lastModifiedBy>guoyao (TS)</cp:lastModifiedBy>
  <cp:revision>533</cp:revision>
  <cp:lastPrinted>1601-01-01T00:00:00Z</cp:lastPrinted>
  <dcterms:created xsi:type="dcterms:W3CDTF">2007-03-15T03:20:11Z</dcterms:created>
  <dcterms:modified xsi:type="dcterms:W3CDTF">2021-03-21T11:16:07Z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display_urn:schemas-microsoft-com:office:office#Editor">
    <vt:lpwstr>mengpu (Troy, TS)</vt:lpwstr>
  </property>
</Properties>
</file>