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6"/>
    <p:sldMasterId id="2147483654" r:id="rId7"/>
    <p:sldMasterId id="2147483655" r:id="rId8"/>
  </p:sldMasterIdLst>
  <p:notesMasterIdLst>
    <p:notesMasterId r:id="rId160"/>
  </p:notesMasterIdLst>
  <p:handoutMasterIdLst>
    <p:handoutMasterId r:id="rId161"/>
  </p:handoutMasterIdLst>
  <p:sldIdLst>
    <p:sldId id="483" r:id="rId9"/>
    <p:sldId id="478" r:id="rId10"/>
    <p:sldId id="484" r:id="rId11"/>
    <p:sldId id="275" r:id="rId12"/>
    <p:sldId id="299" r:id="rId13"/>
    <p:sldId id="360" r:id="rId14"/>
    <p:sldId id="301" r:id="rId15"/>
    <p:sldId id="339" r:id="rId16"/>
    <p:sldId id="340" r:id="rId17"/>
    <p:sldId id="471" r:id="rId18"/>
    <p:sldId id="345" r:id="rId19"/>
    <p:sldId id="347" r:id="rId20"/>
    <p:sldId id="348" r:id="rId21"/>
    <p:sldId id="349" r:id="rId22"/>
    <p:sldId id="350" r:id="rId23"/>
    <p:sldId id="351" r:id="rId24"/>
    <p:sldId id="352" r:id="rId25"/>
    <p:sldId id="353" r:id="rId26"/>
    <p:sldId id="438" r:id="rId27"/>
    <p:sldId id="439" r:id="rId28"/>
    <p:sldId id="344" r:id="rId29"/>
    <p:sldId id="354" r:id="rId30"/>
    <p:sldId id="355" r:id="rId31"/>
    <p:sldId id="356" r:id="rId32"/>
    <p:sldId id="357" r:id="rId33"/>
    <p:sldId id="358" r:id="rId34"/>
    <p:sldId id="359" r:id="rId35"/>
    <p:sldId id="264" r:id="rId36"/>
    <p:sldId id="265" r:id="rId37"/>
    <p:sldId id="485" r:id="rId38"/>
    <p:sldId id="302" r:id="rId39"/>
    <p:sldId id="303" r:id="rId40"/>
    <p:sldId id="304" r:id="rId41"/>
    <p:sldId id="305" r:id="rId42"/>
    <p:sldId id="437" r:id="rId43"/>
    <p:sldId id="306" r:id="rId44"/>
    <p:sldId id="307" r:id="rId45"/>
    <p:sldId id="311" r:id="rId46"/>
    <p:sldId id="312" r:id="rId47"/>
    <p:sldId id="313" r:id="rId48"/>
    <p:sldId id="308" r:id="rId49"/>
    <p:sldId id="309" r:id="rId50"/>
    <p:sldId id="310" r:id="rId51"/>
    <p:sldId id="442" r:id="rId52"/>
    <p:sldId id="441" r:id="rId53"/>
    <p:sldId id="445" r:id="rId54"/>
    <p:sldId id="444" r:id="rId55"/>
    <p:sldId id="447" r:id="rId56"/>
    <p:sldId id="448" r:id="rId57"/>
    <p:sldId id="449" r:id="rId58"/>
    <p:sldId id="315" r:id="rId59"/>
    <p:sldId id="314" r:id="rId60"/>
    <p:sldId id="316" r:id="rId61"/>
    <p:sldId id="317" r:id="rId62"/>
    <p:sldId id="318" r:id="rId63"/>
    <p:sldId id="319" r:id="rId64"/>
    <p:sldId id="320" r:id="rId65"/>
    <p:sldId id="321" r:id="rId66"/>
    <p:sldId id="297" r:id="rId67"/>
    <p:sldId id="282" r:id="rId68"/>
    <p:sldId id="486" r:id="rId69"/>
    <p:sldId id="329" r:id="rId70"/>
    <p:sldId id="328" r:id="rId71"/>
    <p:sldId id="341" r:id="rId72"/>
    <p:sldId id="330" r:id="rId73"/>
    <p:sldId id="335" r:id="rId74"/>
    <p:sldId id="463" r:id="rId75"/>
    <p:sldId id="464" r:id="rId76"/>
    <p:sldId id="465" r:id="rId77"/>
    <p:sldId id="466" r:id="rId78"/>
    <p:sldId id="467" r:id="rId79"/>
    <p:sldId id="458" r:id="rId80"/>
    <p:sldId id="459" r:id="rId81"/>
    <p:sldId id="460" r:id="rId82"/>
    <p:sldId id="336" r:id="rId83"/>
    <p:sldId id="337" r:id="rId84"/>
    <p:sldId id="462" r:id="rId85"/>
    <p:sldId id="452" r:id="rId86"/>
    <p:sldId id="453" r:id="rId87"/>
    <p:sldId id="454" r:id="rId88"/>
    <p:sldId id="455" r:id="rId89"/>
    <p:sldId id="456" r:id="rId90"/>
    <p:sldId id="457" r:id="rId91"/>
    <p:sldId id="343" r:id="rId92"/>
    <p:sldId id="461" r:id="rId93"/>
    <p:sldId id="361" r:id="rId94"/>
    <p:sldId id="362" r:id="rId95"/>
    <p:sldId id="363" r:id="rId96"/>
    <p:sldId id="364" r:id="rId97"/>
    <p:sldId id="373" r:id="rId98"/>
    <p:sldId id="383" r:id="rId99"/>
    <p:sldId id="468" r:id="rId100"/>
    <p:sldId id="382" r:id="rId101"/>
    <p:sldId id="469" r:id="rId102"/>
    <p:sldId id="385" r:id="rId103"/>
    <p:sldId id="386" r:id="rId104"/>
    <p:sldId id="387" r:id="rId105"/>
    <p:sldId id="388" r:id="rId106"/>
    <p:sldId id="389" r:id="rId107"/>
    <p:sldId id="390" r:id="rId108"/>
    <p:sldId id="392" r:id="rId109"/>
    <p:sldId id="393" r:id="rId110"/>
    <p:sldId id="394" r:id="rId111"/>
    <p:sldId id="400" r:id="rId112"/>
    <p:sldId id="470" r:id="rId113"/>
    <p:sldId id="338" r:id="rId114"/>
    <p:sldId id="401" r:id="rId115"/>
    <p:sldId id="402" r:id="rId116"/>
    <p:sldId id="403" r:id="rId117"/>
    <p:sldId id="473" r:id="rId118"/>
    <p:sldId id="474" r:id="rId119"/>
    <p:sldId id="404" r:id="rId120"/>
    <p:sldId id="333" r:id="rId121"/>
    <p:sldId id="405" r:id="rId122"/>
    <p:sldId id="406" r:id="rId123"/>
    <p:sldId id="407" r:id="rId124"/>
    <p:sldId id="475" r:id="rId125"/>
    <p:sldId id="408" r:id="rId126"/>
    <p:sldId id="410" r:id="rId127"/>
    <p:sldId id="411" r:id="rId128"/>
    <p:sldId id="412" r:id="rId129"/>
    <p:sldId id="413" r:id="rId130"/>
    <p:sldId id="414" r:id="rId131"/>
    <p:sldId id="415" r:id="rId132"/>
    <p:sldId id="416" r:id="rId133"/>
    <p:sldId id="417" r:id="rId134"/>
    <p:sldId id="487" r:id="rId135"/>
    <p:sldId id="332" r:id="rId136"/>
    <p:sldId id="418" r:id="rId137"/>
    <p:sldId id="419" r:id="rId138"/>
    <p:sldId id="420" r:id="rId139"/>
    <p:sldId id="421" r:id="rId140"/>
    <p:sldId id="422" r:id="rId141"/>
    <p:sldId id="423" r:id="rId142"/>
    <p:sldId id="424" r:id="rId143"/>
    <p:sldId id="425" r:id="rId144"/>
    <p:sldId id="426" r:id="rId145"/>
    <p:sldId id="428" r:id="rId146"/>
    <p:sldId id="436" r:id="rId147"/>
    <p:sldId id="427" r:id="rId148"/>
    <p:sldId id="429" r:id="rId149"/>
    <p:sldId id="430" r:id="rId150"/>
    <p:sldId id="431" r:id="rId151"/>
    <p:sldId id="432" r:id="rId152"/>
    <p:sldId id="433" r:id="rId153"/>
    <p:sldId id="434" r:id="rId154"/>
    <p:sldId id="435" r:id="rId155"/>
    <p:sldId id="323" r:id="rId156"/>
    <p:sldId id="325" r:id="rId157"/>
    <p:sldId id="271" r:id="rId158"/>
    <p:sldId id="481" r:id="rId159"/>
  </p:sldIdLst>
  <p:sldSz cx="9144000" cy="6858000" type="screen4x3"/>
  <p:notesSz cx="6784975" cy="9856788"/>
  <p:defaultTextStyle>
    <a:defPPr>
      <a:defRPr lang="zh-CN"/>
    </a:defPPr>
    <a:lvl1pPr algn="l" rtl="0" fontAlgn="base">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DC4FF"/>
    <a:srgbClr val="001C2A"/>
    <a:srgbClr val="00A8FC"/>
    <a:srgbClr val="49C2FF"/>
    <a:srgbClr val="A3E0FF"/>
    <a:srgbClr val="BDE9FF"/>
    <a:srgbClr val="FF99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5406" autoAdjust="0"/>
  </p:normalViewPr>
  <p:slideViewPr>
    <p:cSldViewPr>
      <p:cViewPr varScale="1">
        <p:scale>
          <a:sx n="59" d="100"/>
          <a:sy n="59" d="100"/>
        </p:scale>
        <p:origin x="1190"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customXml" Target="../customXml/item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notesMaster" Target="notesMasters/notesMaster1.xml"/><Relationship Id="rId16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2.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8.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200" b="0">
                <a:latin typeface="Times New Roman" pitchFamily="18" charset="0"/>
              </a:defRPr>
            </a:lvl1pPr>
          </a:lstStyle>
          <a:p>
            <a:pPr>
              <a:defRPr/>
            </a:pPr>
            <a:endParaRPr lang="en-US" altLang="zh-CN"/>
          </a:p>
        </p:txBody>
      </p:sp>
      <p:sp>
        <p:nvSpPr>
          <p:cNvPr id="7171" name="Rectangle 3"/>
          <p:cNvSpPr>
            <a:spLocks noGrp="1" noChangeArrowheads="1"/>
          </p:cNvSpPr>
          <p:nvPr>
            <p:ph type="dt" sz="quarter" idx="1"/>
          </p:nvPr>
        </p:nvSpPr>
        <p:spPr bwMode="auto">
          <a:xfrm>
            <a:off x="3844925" y="0"/>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200" b="0">
                <a:latin typeface="Times New Roman" pitchFamily="18" charset="0"/>
              </a:defRPr>
            </a:lvl1pPr>
          </a:lstStyle>
          <a:p>
            <a:pPr>
              <a:defRPr/>
            </a:pPr>
            <a:endParaRPr lang="en-US" altLang="zh-CN"/>
          </a:p>
        </p:txBody>
      </p:sp>
      <p:sp>
        <p:nvSpPr>
          <p:cNvPr id="7172" name="Rectangle 4"/>
          <p:cNvSpPr>
            <a:spLocks noGrp="1" noChangeArrowheads="1"/>
          </p:cNvSpPr>
          <p:nvPr>
            <p:ph type="ftr" sz="quarter" idx="2"/>
          </p:nvPr>
        </p:nvSpPr>
        <p:spPr bwMode="auto">
          <a:xfrm>
            <a:off x="0" y="9364663"/>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1" sz="1200" b="0">
                <a:latin typeface="Times New Roman" pitchFamily="18" charset="0"/>
              </a:defRPr>
            </a:lvl1pPr>
          </a:lstStyle>
          <a:p>
            <a:pPr>
              <a:defRPr/>
            </a:pPr>
            <a:endParaRPr lang="en-US" altLang="zh-CN"/>
          </a:p>
        </p:txBody>
      </p:sp>
      <p:sp>
        <p:nvSpPr>
          <p:cNvPr id="7173" name="Rectangle 5"/>
          <p:cNvSpPr>
            <a:spLocks noGrp="1" noChangeArrowheads="1"/>
          </p:cNvSpPr>
          <p:nvPr>
            <p:ph type="sldNum" sz="quarter" idx="3"/>
          </p:nvPr>
        </p:nvSpPr>
        <p:spPr bwMode="auto">
          <a:xfrm>
            <a:off x="3844925" y="9364663"/>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1" sz="1200" b="0">
                <a:latin typeface="Times New Roman" panose="02020603050405020304" pitchFamily="18" charset="0"/>
              </a:defRPr>
            </a:lvl1pPr>
          </a:lstStyle>
          <a:p>
            <a:fld id="{C8C51B5D-1743-4808-931D-1508CD1301C8}" type="slidenum">
              <a:rPr lang="en-US" altLang="zh-CN"/>
              <a:pPr/>
              <a:t>‹#›</a:t>
            </a:fld>
            <a:endParaRPr lang="en-US" altLang="zh-CN"/>
          </a:p>
        </p:txBody>
      </p:sp>
    </p:spTree>
    <p:extLst>
      <p:ext uri="{BB962C8B-B14F-4D97-AF65-F5344CB8AC3E}">
        <p14:creationId xmlns:p14="http://schemas.microsoft.com/office/powerpoint/2010/main" val="1692019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hdr" sz="quarter"/>
          </p:nvPr>
        </p:nvSpPr>
        <p:spPr bwMode="auto">
          <a:xfrm>
            <a:off x="0" y="0"/>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200" b="0">
                <a:latin typeface="Times New Roman" pitchFamily="18" charset="0"/>
              </a:defRPr>
            </a:lvl1pPr>
          </a:lstStyle>
          <a:p>
            <a:pPr>
              <a:defRPr/>
            </a:pPr>
            <a:endParaRPr lang="en-US" altLang="zh-CN"/>
          </a:p>
        </p:txBody>
      </p:sp>
      <p:sp>
        <p:nvSpPr>
          <p:cNvPr id="21507" name="Rectangle 1027"/>
          <p:cNvSpPr>
            <a:spLocks noGrp="1" noChangeArrowheads="1"/>
          </p:cNvSpPr>
          <p:nvPr>
            <p:ph type="dt" idx="1"/>
          </p:nvPr>
        </p:nvSpPr>
        <p:spPr bwMode="auto">
          <a:xfrm>
            <a:off x="3844925" y="0"/>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200" b="0">
                <a:latin typeface="Times New Roman" pitchFamily="18" charset="0"/>
              </a:defRPr>
            </a:lvl1pPr>
          </a:lstStyle>
          <a:p>
            <a:pPr>
              <a:defRPr/>
            </a:pPr>
            <a:endParaRPr lang="en-US" altLang="zh-CN"/>
          </a:p>
        </p:txBody>
      </p:sp>
      <p:sp>
        <p:nvSpPr>
          <p:cNvPr id="158724" name="Rectangle 1028"/>
          <p:cNvSpPr>
            <a:spLocks noChangeArrowheads="1" noTextEdit="1"/>
          </p:cNvSpPr>
          <p:nvPr>
            <p:ph type="sldImg" idx="2"/>
          </p:nvPr>
        </p:nvSpPr>
        <p:spPr bwMode="auto">
          <a:xfrm>
            <a:off x="928688" y="739775"/>
            <a:ext cx="4927600" cy="3695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1029"/>
          <p:cNvSpPr>
            <a:spLocks noGrp="1" noChangeArrowheads="1"/>
          </p:cNvSpPr>
          <p:nvPr>
            <p:ph type="body" sz="quarter" idx="3"/>
          </p:nvPr>
        </p:nvSpPr>
        <p:spPr bwMode="auto">
          <a:xfrm>
            <a:off x="979488" y="4600575"/>
            <a:ext cx="4598987"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1510" name="Rectangle 1030"/>
          <p:cNvSpPr>
            <a:spLocks noGrp="1" noChangeArrowheads="1"/>
          </p:cNvSpPr>
          <p:nvPr>
            <p:ph type="ftr" sz="quarter" idx="4"/>
          </p:nvPr>
        </p:nvSpPr>
        <p:spPr bwMode="auto">
          <a:xfrm>
            <a:off x="0" y="9364663"/>
            <a:ext cx="2940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1" sz="1200" b="0">
                <a:latin typeface="Times New Roman" pitchFamily="18" charset="0"/>
              </a:defRPr>
            </a:lvl1pPr>
          </a:lstStyle>
          <a:p>
            <a:pPr>
              <a:defRPr/>
            </a:pPr>
            <a:endParaRPr lang="en-US" altLang="zh-CN"/>
          </a:p>
        </p:txBody>
      </p:sp>
      <p:sp>
        <p:nvSpPr>
          <p:cNvPr id="21511" name="Rectangle 1031"/>
          <p:cNvSpPr>
            <a:spLocks noGrp="1" noChangeArrowheads="1"/>
          </p:cNvSpPr>
          <p:nvPr>
            <p:ph type="sldNum" sz="quarter" idx="5"/>
          </p:nvPr>
        </p:nvSpPr>
        <p:spPr bwMode="auto">
          <a:xfrm>
            <a:off x="2895600" y="9144000"/>
            <a:ext cx="685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1" sz="1200" b="0">
                <a:latin typeface="Times New Roman" panose="02020603050405020304" pitchFamily="18" charset="0"/>
              </a:defRPr>
            </a:lvl1pPr>
          </a:lstStyle>
          <a:p>
            <a:fld id="{47EE3873-8EC5-4572-B2C7-9F67FC5CFD3F}" type="slidenum">
              <a:rPr lang="en-US" altLang="zh-CN"/>
              <a:pPr/>
              <a:t>‹#›</a:t>
            </a:fld>
            <a:endParaRPr lang="en-US" altLang="zh-CN"/>
          </a:p>
        </p:txBody>
      </p:sp>
    </p:spTree>
    <p:extLst>
      <p:ext uri="{BB962C8B-B14F-4D97-AF65-F5344CB8AC3E}">
        <p14:creationId xmlns:p14="http://schemas.microsoft.com/office/powerpoint/2010/main" val="3885218357"/>
      </p:ext>
    </p:extLst>
  </p:cSld>
  <p:clrMap bg1="lt1" tx1="dk1" bg2="lt2" tx2="dk2" accent1="accent1" accent2="accent2" accent3="accent3" accent4="accent4" accent5="accent5" accent6="accent6" hlink="hlink" folHlink="folHlink"/>
  <p:notesStyle>
    <a:lvl1pPr algn="l" rtl="0" eaLnBrk="0" fontAlgn="base" hangingPunct="0">
      <a:lnSpc>
        <a:spcPct val="120000"/>
      </a:lnSpc>
      <a:spcBef>
        <a:spcPct val="30000"/>
      </a:spcBef>
      <a:spcAft>
        <a:spcPct val="30000"/>
      </a:spcAft>
      <a:defRPr sz="1200" kern="1200">
        <a:solidFill>
          <a:schemeClr val="tx1"/>
        </a:solidFill>
        <a:latin typeface="Times New Roman" pitchFamily="18" charset="0"/>
        <a:ea typeface="宋体" pitchFamily="2" charset="-122"/>
        <a:cs typeface="+mn-cs"/>
      </a:defRPr>
    </a:lvl1pPr>
    <a:lvl2pPr marL="571500" indent="-114300" algn="l" rtl="0" eaLnBrk="0" fontAlgn="base" hangingPunct="0">
      <a:lnSpc>
        <a:spcPct val="120000"/>
      </a:lnSpc>
      <a:spcBef>
        <a:spcPct val="30000"/>
      </a:spcBef>
      <a:spcAft>
        <a:spcPct val="30000"/>
      </a:spcAft>
      <a:buSzPct val="70000"/>
      <a:buFont typeface="Wingdings" panose="05000000000000000000" pitchFamily="2" charset="2"/>
      <a:buChar char="l"/>
      <a:defRPr sz="1000" kern="1200">
        <a:solidFill>
          <a:schemeClr val="tx1"/>
        </a:solidFill>
        <a:latin typeface="Times New Roman" pitchFamily="18" charset="0"/>
        <a:ea typeface="宋体" pitchFamily="2" charset="-122"/>
        <a:cs typeface="+mn-cs"/>
      </a:defRPr>
    </a:lvl2pPr>
    <a:lvl3pPr marL="1047750" indent="-133350" algn="l" rtl="0" eaLnBrk="0" fontAlgn="base" hangingPunct="0">
      <a:lnSpc>
        <a:spcPct val="120000"/>
      </a:lnSpc>
      <a:spcBef>
        <a:spcPct val="30000"/>
      </a:spcBef>
      <a:spcAft>
        <a:spcPct val="30000"/>
      </a:spcAft>
      <a:buSzPct val="70000"/>
      <a:buFont typeface="Wingdings" panose="05000000000000000000" pitchFamily="2" charset="2"/>
      <a:buChar char="n"/>
      <a:defRPr sz="900" kern="1200">
        <a:solidFill>
          <a:schemeClr val="tx1"/>
        </a:solidFill>
        <a:latin typeface="Times New Roman" pitchFamily="18" charset="0"/>
        <a:ea typeface="宋体" pitchFamily="2" charset="-122"/>
        <a:cs typeface="+mn-cs"/>
      </a:defRPr>
    </a:lvl3pPr>
    <a:lvl4pPr marL="1371600" algn="l" rtl="0" eaLnBrk="0" fontAlgn="base" hangingPunct="0">
      <a:lnSpc>
        <a:spcPct val="120000"/>
      </a:lnSpc>
      <a:spcBef>
        <a:spcPct val="30000"/>
      </a:spcBef>
      <a:spcAft>
        <a:spcPct val="30000"/>
      </a:spcAft>
      <a:buSzPct val="70000"/>
      <a:buFont typeface="Wingdings" panose="05000000000000000000" pitchFamily="2" charset="2"/>
      <a:buChar char="è"/>
      <a:defRPr sz="900" kern="1200">
        <a:solidFill>
          <a:schemeClr val="tx1"/>
        </a:solidFill>
        <a:latin typeface="Times New Roman" pitchFamily="18" charset="0"/>
        <a:ea typeface="宋体" pitchFamily="2" charset="-122"/>
        <a:cs typeface="+mn-cs"/>
      </a:defRPr>
    </a:lvl4pPr>
    <a:lvl5pPr marL="1828800" algn="l" rtl="0" eaLnBrk="0" fontAlgn="base" hangingPunct="0">
      <a:lnSpc>
        <a:spcPct val="120000"/>
      </a:lnSpc>
      <a:spcBef>
        <a:spcPct val="30000"/>
      </a:spcBef>
      <a:spcAft>
        <a:spcPct val="30000"/>
      </a:spcAft>
      <a:defRPr sz="9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D4FBB6AE-0A5D-4A64-A2EA-811FF1EA2FD2}" type="slidenum">
              <a:rPr lang="en-US" altLang="zh-CN"/>
              <a:pPr eaLnBrk="1" hangingPunct="1">
                <a:lnSpc>
                  <a:spcPct val="100000"/>
                </a:lnSpc>
                <a:spcBef>
                  <a:spcPct val="0"/>
                </a:spcBef>
                <a:spcAft>
                  <a:spcPct val="0"/>
                </a:spcAft>
              </a:pPr>
              <a:t>4</a:t>
            </a:fld>
            <a:endParaRPr lang="en-US" altLang="zh-CN"/>
          </a:p>
        </p:txBody>
      </p:sp>
      <p:sp>
        <p:nvSpPr>
          <p:cNvPr id="159747" name="Rectangle 2"/>
          <p:cNvSpPr>
            <a:spLocks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zh-CN" altLang="en-US" smtClean="0"/>
              <a:t>此页用来描述该章的授课内容，方便老师授课。</a:t>
            </a:r>
          </a:p>
          <a:p>
            <a:pPr eaLnBrk="1" hangingPunct="1"/>
            <a:r>
              <a:rPr lang="zh-CN" altLang="en-US" smtClean="0"/>
              <a:t>这种形式适合于本章下面不再细分节的情况。</a:t>
            </a:r>
          </a:p>
          <a:p>
            <a:pPr eaLnBrk="1" hangingPunct="1"/>
            <a:r>
              <a:rPr lang="zh-CN" altLang="en-US" smtClean="0"/>
              <a:t>内容处将本章要讲解的主要内容列成简练的标题。</a:t>
            </a:r>
          </a:p>
          <a:p>
            <a:pPr eaLnBrk="1" hangingPunct="1"/>
            <a:r>
              <a:rPr lang="zh-CN" altLang="en-US" smtClean="0"/>
              <a:t>此页仅授课时使用，胶片＋注释不引用。</a:t>
            </a:r>
          </a:p>
        </p:txBody>
      </p:sp>
    </p:spTree>
    <p:extLst>
      <p:ext uri="{BB962C8B-B14F-4D97-AF65-F5344CB8AC3E}">
        <p14:creationId xmlns:p14="http://schemas.microsoft.com/office/powerpoint/2010/main" val="253856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9D167163-73E3-4124-A7AA-37A8F65439A8}" type="slidenum">
              <a:rPr lang="en-US" altLang="zh-CN"/>
              <a:pPr eaLnBrk="1" hangingPunct="1">
                <a:lnSpc>
                  <a:spcPct val="100000"/>
                </a:lnSpc>
                <a:spcBef>
                  <a:spcPct val="0"/>
                </a:spcBef>
                <a:spcAft>
                  <a:spcPct val="0"/>
                </a:spcAft>
              </a:pPr>
              <a:t>148</a:t>
            </a:fld>
            <a:endParaRPr lang="en-US" altLang="zh-CN"/>
          </a:p>
        </p:txBody>
      </p:sp>
      <p:sp>
        <p:nvSpPr>
          <p:cNvPr id="168963" name="Rectangle 2"/>
          <p:cNvSpPr>
            <a:spLocks noChangeArrowheads="1" noTextEdit="1"/>
          </p:cNvSpPr>
          <p:nvPr>
            <p:ph type="sldImg"/>
          </p:nvPr>
        </p:nvSpPr>
        <p:spPr>
          <a:ln/>
        </p:spPr>
      </p:sp>
      <p:sp>
        <p:nvSpPr>
          <p:cNvPr id="168964" name="Rectangle 3"/>
          <p:cNvSpPr>
            <a:spLocks noGrp="1" noChangeArrowheads="1"/>
          </p:cNvSpPr>
          <p:nvPr>
            <p:ph type="body" idx="1"/>
          </p:nvPr>
        </p:nvSpPr>
        <p:spPr>
          <a:xfrm>
            <a:off x="979488" y="4600575"/>
            <a:ext cx="4598987" cy="752475"/>
          </a:xfrm>
          <a:noFill/>
        </p:spPr>
        <p:txBody>
          <a:bodyPr/>
          <a:lstStyle/>
          <a:p>
            <a:pPr eaLnBrk="1" hangingPunct="1"/>
            <a:r>
              <a:rPr lang="zh-CN" altLang="en-US" smtClean="0"/>
              <a:t>此处给出与本章目标紧密相连的主要问题，题目尽量出思考题或讨论题，引导学员思考，引出后面的讨论话题。</a:t>
            </a:r>
          </a:p>
          <a:p>
            <a:pPr eaLnBrk="1" hangingPunct="1"/>
            <a:r>
              <a:rPr lang="zh-CN" altLang="en-US" smtClean="0"/>
              <a:t>学员用书中的题目尽量是实际操作或答案明确的发散性不强的题目。</a:t>
            </a:r>
          </a:p>
          <a:p>
            <a:pPr eaLnBrk="1" hangingPunct="1"/>
            <a:r>
              <a:rPr lang="zh-CN" altLang="en-US" smtClean="0"/>
              <a:t>此页不出现在胶片＋注释中。</a:t>
            </a:r>
          </a:p>
        </p:txBody>
      </p:sp>
    </p:spTree>
    <p:extLst>
      <p:ext uri="{BB962C8B-B14F-4D97-AF65-F5344CB8AC3E}">
        <p14:creationId xmlns:p14="http://schemas.microsoft.com/office/powerpoint/2010/main" val="236692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7686F0C0-8A53-41DD-9845-47F390335A7B}" type="slidenum">
              <a:rPr lang="en-US" altLang="zh-CN"/>
              <a:pPr eaLnBrk="1" hangingPunct="1">
                <a:lnSpc>
                  <a:spcPct val="100000"/>
                </a:lnSpc>
                <a:spcBef>
                  <a:spcPct val="0"/>
                </a:spcBef>
                <a:spcAft>
                  <a:spcPct val="0"/>
                </a:spcAft>
              </a:pPr>
              <a:t>149</a:t>
            </a:fld>
            <a:endParaRPr lang="en-US" altLang="zh-CN"/>
          </a:p>
        </p:txBody>
      </p:sp>
      <p:sp>
        <p:nvSpPr>
          <p:cNvPr id="169987" name="Rectangle 2"/>
          <p:cNvSpPr>
            <a:spLocks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zh-CN" altLang="en-US" smtClean="0"/>
              <a:t>对本章的课程内容、要达到的能力和注意事项等进行总结</a:t>
            </a:r>
          </a:p>
          <a:p>
            <a:pPr eaLnBrk="1" hangingPunct="1"/>
            <a:r>
              <a:rPr lang="zh-CN" altLang="en-US" smtClean="0"/>
              <a:t>小结可以不仅限于一个章结束时使用，一段相对完整的内容讲授完就可以总结一下。</a:t>
            </a:r>
          </a:p>
          <a:p>
            <a:pPr eaLnBrk="1" hangingPunct="1"/>
            <a:r>
              <a:rPr lang="zh-CN" altLang="en-US" smtClean="0"/>
              <a:t>此页授课和胶片＋注释都要使用。</a:t>
            </a:r>
          </a:p>
        </p:txBody>
      </p:sp>
    </p:spTree>
    <p:extLst>
      <p:ext uri="{BB962C8B-B14F-4D97-AF65-F5344CB8AC3E}">
        <p14:creationId xmlns:p14="http://schemas.microsoft.com/office/powerpoint/2010/main" val="14256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665F0FB2-C9F8-44E8-8654-B1ADC36D3F10}" type="slidenum">
              <a:rPr lang="en-US" altLang="zh-CN"/>
              <a:pPr eaLnBrk="1" hangingPunct="1">
                <a:lnSpc>
                  <a:spcPct val="100000"/>
                </a:lnSpc>
                <a:spcBef>
                  <a:spcPct val="0"/>
                </a:spcBef>
                <a:spcAft>
                  <a:spcPct val="0"/>
                </a:spcAft>
              </a:pPr>
              <a:t>150</a:t>
            </a:fld>
            <a:endParaRPr lang="en-US" altLang="zh-CN"/>
          </a:p>
        </p:txBody>
      </p:sp>
      <p:sp>
        <p:nvSpPr>
          <p:cNvPr id="171011" name="Rectangle 2"/>
          <p:cNvSpPr>
            <a:spLocks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zh-CN" altLang="en-US" smtClean="0"/>
              <a:t>对于比较大的章，内容比较多，最好能在一章讲解完后对本章的课程内容、要达到的能力和注意事项等进行概要总结。</a:t>
            </a:r>
          </a:p>
          <a:p>
            <a:pPr eaLnBrk="1" hangingPunct="1"/>
            <a:r>
              <a:rPr lang="zh-CN" altLang="en-US" smtClean="0"/>
              <a:t>本页在胶片＋注释中同样要使用。</a:t>
            </a:r>
          </a:p>
        </p:txBody>
      </p:sp>
    </p:spTree>
    <p:extLst>
      <p:ext uri="{BB962C8B-B14F-4D97-AF65-F5344CB8AC3E}">
        <p14:creationId xmlns:p14="http://schemas.microsoft.com/office/powerpoint/2010/main" val="296053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B4624C90-47EB-4BC3-88F7-87AADC20FBB8}" type="slidenum">
              <a:rPr lang="en-US" altLang="zh-CN"/>
              <a:pPr eaLnBrk="1" hangingPunct="1">
                <a:lnSpc>
                  <a:spcPct val="100000"/>
                </a:lnSpc>
                <a:spcBef>
                  <a:spcPct val="0"/>
                </a:spcBef>
                <a:spcAft>
                  <a:spcPct val="0"/>
                </a:spcAft>
              </a:pPr>
              <a:t>151</a:t>
            </a:fld>
            <a:endParaRPr lang="en-US" altLang="zh-CN"/>
          </a:p>
        </p:txBody>
      </p:sp>
      <p:sp>
        <p:nvSpPr>
          <p:cNvPr id="172035" name="Rectangle 2"/>
          <p:cNvSpPr>
            <a:spLocks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zh-CN" altLang="en-US" smtClean="0"/>
              <a:t>此页列出本章内容需要参考的资料名称，包括随机资料、学员用书、多媒体课件等。要求细化到具体一个随机资料的章。</a:t>
            </a:r>
          </a:p>
          <a:p>
            <a:pPr eaLnBrk="1" hangingPunct="1"/>
            <a:r>
              <a:rPr lang="zh-CN" altLang="en-US" smtClean="0"/>
              <a:t>如果本章内容需要的参考资料相同，可以仅列在本章开头列出。</a:t>
            </a:r>
          </a:p>
          <a:p>
            <a:pPr eaLnBrk="1" hangingPunct="1"/>
            <a:r>
              <a:rPr lang="zh-CN" altLang="en-US" smtClean="0"/>
              <a:t>如果单独一节的参考资料不同，在一节的开头列出参考资料。</a:t>
            </a:r>
          </a:p>
        </p:txBody>
      </p:sp>
    </p:spTree>
    <p:extLst>
      <p:ext uri="{BB962C8B-B14F-4D97-AF65-F5344CB8AC3E}">
        <p14:creationId xmlns:p14="http://schemas.microsoft.com/office/powerpoint/2010/main" val="402115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7CCFF78B-EAF7-42F7-9ABC-C3D14737D736}" type="slidenum">
              <a:rPr lang="en-US" altLang="zh-CN"/>
              <a:pPr eaLnBrk="1" hangingPunct="1">
                <a:lnSpc>
                  <a:spcPct val="100000"/>
                </a:lnSpc>
                <a:spcBef>
                  <a:spcPct val="0"/>
                </a:spcBef>
                <a:spcAft>
                  <a:spcPct val="0"/>
                </a:spcAft>
              </a:pPr>
              <a:t>10</a:t>
            </a:fld>
            <a:endParaRPr lang="en-US" altLang="zh-CN"/>
          </a:p>
        </p:txBody>
      </p:sp>
      <p:sp>
        <p:nvSpPr>
          <p:cNvPr id="160771" name="Rectangle 2"/>
          <p:cNvSpPr>
            <a:spLocks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zh-CN" altLang="en-US" smtClean="0"/>
              <a:t>此页标题禁止有多级标题，更不要出现所在章节的名称。</a:t>
            </a:r>
          </a:p>
          <a:p>
            <a:pPr eaLnBrk="1" hangingPunct="1"/>
            <a:r>
              <a:rPr lang="zh-CN" altLang="en-US" smtClean="0"/>
              <a:t>此页标题要简练，能直接表达出本页的内容。</a:t>
            </a:r>
          </a:p>
          <a:p>
            <a:pPr eaLnBrk="1" hangingPunct="1"/>
            <a:r>
              <a:rPr lang="zh-CN" altLang="en-US" smtClean="0"/>
              <a:t>内容页可以除标题外的任何版式，如图、表等。</a:t>
            </a:r>
          </a:p>
          <a:p>
            <a:pPr eaLnBrk="1" hangingPunct="1"/>
            <a:r>
              <a:rPr lang="zh-CN" altLang="en-US" smtClean="0"/>
              <a:t>该页在授课和胶片＋注释中都要使用。</a:t>
            </a:r>
          </a:p>
        </p:txBody>
      </p:sp>
    </p:spTree>
    <p:extLst>
      <p:ext uri="{BB962C8B-B14F-4D97-AF65-F5344CB8AC3E}">
        <p14:creationId xmlns:p14="http://schemas.microsoft.com/office/powerpoint/2010/main" val="241867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ED932220-C4E8-4D49-BA64-78E0DC235357}" type="slidenum">
              <a:rPr lang="en-US" altLang="zh-CN"/>
              <a:pPr eaLnBrk="1" hangingPunct="1">
                <a:lnSpc>
                  <a:spcPct val="100000"/>
                </a:lnSpc>
                <a:spcBef>
                  <a:spcPct val="0"/>
                </a:spcBef>
                <a:spcAft>
                  <a:spcPct val="0"/>
                </a:spcAft>
              </a:pPr>
              <a:t>28</a:t>
            </a:fld>
            <a:endParaRPr lang="en-US" altLang="zh-CN"/>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xfrm>
            <a:off x="979488" y="4600575"/>
            <a:ext cx="4598987" cy="752475"/>
          </a:xfrm>
          <a:noFill/>
        </p:spPr>
        <p:txBody>
          <a:bodyPr/>
          <a:lstStyle/>
          <a:p>
            <a:pPr eaLnBrk="1" hangingPunct="1"/>
            <a:r>
              <a:rPr lang="zh-CN" altLang="en-US" smtClean="0"/>
              <a:t>此处给出与本章目标紧密相连的主要问题，题目尽量出思考题或讨论题，引导学员思考，引出后面的讨论话题。</a:t>
            </a:r>
          </a:p>
          <a:p>
            <a:pPr eaLnBrk="1" hangingPunct="1"/>
            <a:r>
              <a:rPr lang="zh-CN" altLang="en-US" smtClean="0"/>
              <a:t>学员用书中的题目尽量是实际操作或答案明确的发散性不强的题目。</a:t>
            </a:r>
          </a:p>
          <a:p>
            <a:pPr eaLnBrk="1" hangingPunct="1"/>
            <a:r>
              <a:rPr lang="zh-CN" altLang="en-US" smtClean="0"/>
              <a:t>此页不出现在胶片＋注释中。</a:t>
            </a:r>
          </a:p>
        </p:txBody>
      </p:sp>
    </p:spTree>
    <p:extLst>
      <p:ext uri="{BB962C8B-B14F-4D97-AF65-F5344CB8AC3E}">
        <p14:creationId xmlns:p14="http://schemas.microsoft.com/office/powerpoint/2010/main" val="332909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CB740D49-CC2B-48BD-9CB3-A81D4BE26FE6}" type="slidenum">
              <a:rPr lang="en-US" altLang="zh-CN"/>
              <a:pPr eaLnBrk="1" hangingPunct="1">
                <a:lnSpc>
                  <a:spcPct val="100000"/>
                </a:lnSpc>
                <a:spcBef>
                  <a:spcPct val="0"/>
                </a:spcBef>
                <a:spcAft>
                  <a:spcPct val="0"/>
                </a:spcAft>
              </a:pPr>
              <a:t>29</a:t>
            </a:fld>
            <a:endParaRPr lang="en-US" altLang="zh-CN"/>
          </a:p>
        </p:txBody>
      </p:sp>
      <p:sp>
        <p:nvSpPr>
          <p:cNvPr id="162819" name="Rectangle 2"/>
          <p:cNvSpPr>
            <a:spLocks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zh-CN" altLang="en-US" smtClean="0"/>
              <a:t>对本章的课程内容、要达到的能力和注意事项等进行总结</a:t>
            </a:r>
          </a:p>
          <a:p>
            <a:pPr eaLnBrk="1" hangingPunct="1"/>
            <a:r>
              <a:rPr lang="zh-CN" altLang="en-US" smtClean="0"/>
              <a:t>小结可以不仅限于一个章结束时使用，一段相对完整的内容讲授完就可以总结一下。</a:t>
            </a:r>
          </a:p>
          <a:p>
            <a:pPr eaLnBrk="1" hangingPunct="1"/>
            <a:r>
              <a:rPr lang="zh-CN" altLang="en-US" smtClean="0"/>
              <a:t>此页授课和胶片＋注释都要使用。</a:t>
            </a:r>
          </a:p>
        </p:txBody>
      </p:sp>
    </p:spTree>
    <p:extLst>
      <p:ext uri="{BB962C8B-B14F-4D97-AF65-F5344CB8AC3E}">
        <p14:creationId xmlns:p14="http://schemas.microsoft.com/office/powerpoint/2010/main" val="8616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9EF505F9-68FC-4DBD-899A-FC2904E0C4D9}" type="slidenum">
              <a:rPr lang="en-US" altLang="zh-CN"/>
              <a:pPr eaLnBrk="1" hangingPunct="1">
                <a:lnSpc>
                  <a:spcPct val="100000"/>
                </a:lnSpc>
                <a:spcBef>
                  <a:spcPct val="0"/>
                </a:spcBef>
                <a:spcAft>
                  <a:spcPct val="0"/>
                </a:spcAft>
              </a:pPr>
              <a:t>38</a:t>
            </a:fld>
            <a:endParaRPr lang="en-US" altLang="zh-CN"/>
          </a:p>
        </p:txBody>
      </p:sp>
      <p:sp>
        <p:nvSpPr>
          <p:cNvPr id="163843" name="Rectangle 2"/>
          <p:cNvSpPr>
            <a:spLocks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zh-CN" altLang="en-US" smtClean="0"/>
              <a:t>报文在</a:t>
            </a:r>
            <a:r>
              <a:rPr lang="en-US" altLang="zh-CN" smtClean="0"/>
              <a:t>AS</a:t>
            </a:r>
            <a:r>
              <a:rPr lang="zh-CN" altLang="en-US" smtClean="0"/>
              <a:t>内部作为</a:t>
            </a:r>
            <a:r>
              <a:rPr lang="en-US" altLang="zh-CN" smtClean="0"/>
              <a:t>VPN</a:t>
            </a:r>
            <a:r>
              <a:rPr lang="zh-CN" altLang="en-US" smtClean="0"/>
              <a:t>报文，采用两层标签转发方式；在</a:t>
            </a:r>
            <a:r>
              <a:rPr lang="en-US" altLang="zh-CN" smtClean="0"/>
              <a:t>ASBR</a:t>
            </a:r>
            <a:r>
              <a:rPr lang="zh-CN" altLang="en-US" smtClean="0"/>
              <a:t>之间则采用普通</a:t>
            </a:r>
            <a:r>
              <a:rPr lang="en-US" altLang="zh-CN" smtClean="0"/>
              <a:t>IP</a:t>
            </a:r>
            <a:r>
              <a:rPr lang="zh-CN" altLang="en-US" smtClean="0"/>
              <a:t>转发方式。 </a:t>
            </a:r>
          </a:p>
          <a:p>
            <a:pPr eaLnBrk="1" hangingPunct="1"/>
            <a:r>
              <a:rPr lang="zh-CN" altLang="en-US" smtClean="0"/>
              <a:t>缺点是可扩展性差：作为</a:t>
            </a:r>
            <a:r>
              <a:rPr lang="en-US" altLang="zh-CN" smtClean="0"/>
              <a:t>ASBR</a:t>
            </a:r>
            <a:r>
              <a:rPr lang="zh-CN" altLang="en-US" smtClean="0"/>
              <a:t>的</a:t>
            </a:r>
            <a:r>
              <a:rPr lang="en-US" altLang="zh-CN" smtClean="0"/>
              <a:t>PE</a:t>
            </a:r>
            <a:r>
              <a:rPr lang="zh-CN" altLang="en-US" smtClean="0"/>
              <a:t>需要管理所有</a:t>
            </a:r>
            <a:r>
              <a:rPr lang="en-US" altLang="zh-CN" smtClean="0"/>
              <a:t>VPN</a:t>
            </a:r>
            <a:r>
              <a:rPr lang="zh-CN" altLang="en-US" smtClean="0"/>
              <a:t>路由，为每个</a:t>
            </a:r>
            <a:r>
              <a:rPr lang="en-US" altLang="zh-CN" smtClean="0"/>
              <a:t>VPN</a:t>
            </a:r>
            <a:r>
              <a:rPr lang="zh-CN" altLang="en-US" smtClean="0"/>
              <a:t>创建</a:t>
            </a:r>
            <a:r>
              <a:rPr lang="en-US" altLang="zh-CN" smtClean="0"/>
              <a:t>VPN</a:t>
            </a:r>
            <a:r>
              <a:rPr lang="zh-CN" altLang="en-US" smtClean="0"/>
              <a:t>实例。这将导致</a:t>
            </a:r>
            <a:r>
              <a:rPr lang="en-US" altLang="zh-CN" smtClean="0"/>
              <a:t>PE</a:t>
            </a:r>
            <a:r>
              <a:rPr lang="zh-CN" altLang="en-US" smtClean="0"/>
              <a:t>上的</a:t>
            </a:r>
            <a:r>
              <a:rPr lang="en-US" altLang="zh-CN" smtClean="0"/>
              <a:t>VPN-IPv4</a:t>
            </a:r>
            <a:r>
              <a:rPr lang="zh-CN" altLang="en-US" smtClean="0"/>
              <a:t>路由数量过于庞大。并且，为每个</a:t>
            </a:r>
            <a:r>
              <a:rPr lang="en-US" altLang="zh-CN" smtClean="0"/>
              <a:t>VPN</a:t>
            </a:r>
            <a:r>
              <a:rPr lang="zh-CN" altLang="en-US" smtClean="0"/>
              <a:t>单独创建子接口也提高了对</a:t>
            </a:r>
            <a:r>
              <a:rPr lang="en-US" altLang="zh-CN" smtClean="0"/>
              <a:t>PE</a:t>
            </a:r>
            <a:r>
              <a:rPr lang="zh-CN" altLang="en-US" smtClean="0"/>
              <a:t>设备的要求。 </a:t>
            </a:r>
          </a:p>
        </p:txBody>
      </p:sp>
    </p:spTree>
    <p:extLst>
      <p:ext uri="{BB962C8B-B14F-4D97-AF65-F5344CB8AC3E}">
        <p14:creationId xmlns:p14="http://schemas.microsoft.com/office/powerpoint/2010/main" val="386828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EC55ED0D-BCDC-4EDA-80A5-C46673D8C5B3}" type="slidenum">
              <a:rPr lang="en-US" altLang="zh-CN"/>
              <a:pPr eaLnBrk="1" hangingPunct="1">
                <a:lnSpc>
                  <a:spcPct val="100000"/>
                </a:lnSpc>
                <a:spcBef>
                  <a:spcPct val="0"/>
                </a:spcBef>
                <a:spcAft>
                  <a:spcPct val="0"/>
                </a:spcAft>
              </a:pPr>
              <a:t>40</a:t>
            </a:fld>
            <a:endParaRPr lang="en-US" altLang="zh-CN"/>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n-US" altLang="zh-CN" smtClean="0"/>
              <a:t>ASBR</a:t>
            </a:r>
            <a:r>
              <a:rPr lang="zh-CN" altLang="en-US" smtClean="0"/>
              <a:t>上不保存</a:t>
            </a:r>
            <a:r>
              <a:rPr lang="en-US" altLang="zh-CN" smtClean="0"/>
              <a:t>VPN-IPv4</a:t>
            </a:r>
            <a:r>
              <a:rPr lang="zh-CN" altLang="en-US" smtClean="0"/>
              <a:t>路由，相互之间也不通告</a:t>
            </a:r>
            <a:r>
              <a:rPr lang="en-US" altLang="zh-CN" smtClean="0"/>
              <a:t>VPN-IPv4</a:t>
            </a:r>
            <a:r>
              <a:rPr lang="zh-CN" altLang="en-US" smtClean="0"/>
              <a:t>路由。</a:t>
            </a:r>
          </a:p>
          <a:p>
            <a:pPr eaLnBrk="1" hangingPunct="1"/>
            <a:r>
              <a:rPr lang="en-US" altLang="zh-CN" smtClean="0"/>
              <a:t>ASBR</a:t>
            </a:r>
            <a:r>
              <a:rPr lang="zh-CN" altLang="en-US" smtClean="0"/>
              <a:t>保存</a:t>
            </a:r>
            <a:r>
              <a:rPr lang="en-US" altLang="zh-CN" smtClean="0"/>
              <a:t>AS</a:t>
            </a:r>
            <a:r>
              <a:rPr lang="zh-CN" altLang="en-US" smtClean="0"/>
              <a:t>内</a:t>
            </a:r>
            <a:r>
              <a:rPr lang="en-US" altLang="zh-CN" smtClean="0"/>
              <a:t>PE</a:t>
            </a:r>
            <a:r>
              <a:rPr lang="zh-CN" altLang="en-US" smtClean="0"/>
              <a:t>的带标签的</a:t>
            </a:r>
            <a:r>
              <a:rPr lang="en-US" altLang="zh-CN" smtClean="0"/>
              <a:t>IPv4</a:t>
            </a:r>
            <a:r>
              <a:rPr lang="zh-CN" altLang="en-US" smtClean="0"/>
              <a:t>路由，并通告给其它</a:t>
            </a:r>
            <a:r>
              <a:rPr lang="en-US" altLang="zh-CN" smtClean="0"/>
              <a:t>AS</a:t>
            </a:r>
            <a:r>
              <a:rPr lang="zh-CN" altLang="en-US" smtClean="0"/>
              <a:t>的对等体。另一个自治系统中的</a:t>
            </a:r>
            <a:r>
              <a:rPr lang="en-US" altLang="zh-CN" smtClean="0"/>
              <a:t>ASBR</a:t>
            </a:r>
            <a:r>
              <a:rPr lang="zh-CN" altLang="en-US" smtClean="0"/>
              <a:t>也通告带标签的</a:t>
            </a:r>
            <a:r>
              <a:rPr lang="en-US" altLang="zh-CN" smtClean="0"/>
              <a:t>IPv4</a:t>
            </a:r>
            <a:r>
              <a:rPr lang="zh-CN" altLang="en-US" smtClean="0"/>
              <a:t>路由。这样，在入口</a:t>
            </a:r>
            <a:r>
              <a:rPr lang="en-US" altLang="zh-CN" smtClean="0"/>
              <a:t>PE</a:t>
            </a:r>
            <a:r>
              <a:rPr lang="zh-CN" altLang="en-US" smtClean="0"/>
              <a:t>和出口</a:t>
            </a:r>
            <a:r>
              <a:rPr lang="en-US" altLang="zh-CN" smtClean="0"/>
              <a:t>PE</a:t>
            </a:r>
            <a:r>
              <a:rPr lang="zh-CN" altLang="en-US" smtClean="0"/>
              <a:t>之间建立起一条</a:t>
            </a:r>
            <a:r>
              <a:rPr lang="en-US" altLang="zh-CN" smtClean="0"/>
              <a:t>LSP </a:t>
            </a:r>
          </a:p>
        </p:txBody>
      </p:sp>
    </p:spTree>
    <p:extLst>
      <p:ext uri="{BB962C8B-B14F-4D97-AF65-F5344CB8AC3E}">
        <p14:creationId xmlns:p14="http://schemas.microsoft.com/office/powerpoint/2010/main" val="238983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4DCE0AC3-F5D1-4597-A4BC-23AA949C1915}" type="slidenum">
              <a:rPr lang="en-US" altLang="zh-CN"/>
              <a:pPr eaLnBrk="1" hangingPunct="1">
                <a:lnSpc>
                  <a:spcPct val="100000"/>
                </a:lnSpc>
                <a:spcBef>
                  <a:spcPct val="0"/>
                </a:spcBef>
                <a:spcAft>
                  <a:spcPct val="0"/>
                </a:spcAft>
              </a:pPr>
              <a:t>59</a:t>
            </a:fld>
            <a:endParaRPr lang="en-US" altLang="zh-CN"/>
          </a:p>
        </p:txBody>
      </p:sp>
      <p:sp>
        <p:nvSpPr>
          <p:cNvPr id="165891" name="Rectangle 2"/>
          <p:cNvSpPr>
            <a:spLocks noChangeArrowheads="1" noTextEdit="1"/>
          </p:cNvSpPr>
          <p:nvPr>
            <p:ph type="sldImg"/>
          </p:nvPr>
        </p:nvSpPr>
        <p:spPr>
          <a:ln/>
        </p:spPr>
      </p:sp>
      <p:sp>
        <p:nvSpPr>
          <p:cNvPr id="165892" name="Rectangle 3"/>
          <p:cNvSpPr>
            <a:spLocks noGrp="1" noChangeArrowheads="1"/>
          </p:cNvSpPr>
          <p:nvPr>
            <p:ph type="body" idx="1"/>
          </p:nvPr>
        </p:nvSpPr>
        <p:spPr>
          <a:xfrm>
            <a:off x="979488" y="4600575"/>
            <a:ext cx="4598987" cy="752475"/>
          </a:xfrm>
          <a:noFill/>
        </p:spPr>
        <p:txBody>
          <a:bodyPr/>
          <a:lstStyle/>
          <a:p>
            <a:pPr eaLnBrk="1" hangingPunct="1"/>
            <a:r>
              <a:rPr lang="zh-CN" altLang="en-US" smtClean="0"/>
              <a:t>此处给出与本章目标紧密相连的主要问题，题目尽量出思考题或讨论题，引导学员思考，引出后面的讨论话题。</a:t>
            </a:r>
          </a:p>
          <a:p>
            <a:pPr eaLnBrk="1" hangingPunct="1"/>
            <a:r>
              <a:rPr lang="zh-CN" altLang="en-US" smtClean="0"/>
              <a:t>学员用书中的题目尽量是实际操作或答案明确的发散性不强的题目。</a:t>
            </a:r>
          </a:p>
          <a:p>
            <a:pPr eaLnBrk="1" hangingPunct="1"/>
            <a:r>
              <a:rPr lang="zh-CN" altLang="en-US" smtClean="0"/>
              <a:t>此页不出现在胶片＋注释中。</a:t>
            </a:r>
          </a:p>
        </p:txBody>
      </p:sp>
    </p:spTree>
    <p:extLst>
      <p:ext uri="{BB962C8B-B14F-4D97-AF65-F5344CB8AC3E}">
        <p14:creationId xmlns:p14="http://schemas.microsoft.com/office/powerpoint/2010/main" val="284324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489AD539-4201-4D84-B923-1AC7B482E996}" type="slidenum">
              <a:rPr lang="en-US" altLang="zh-CN"/>
              <a:pPr eaLnBrk="1" hangingPunct="1">
                <a:lnSpc>
                  <a:spcPct val="100000"/>
                </a:lnSpc>
                <a:spcBef>
                  <a:spcPct val="0"/>
                </a:spcBef>
                <a:spcAft>
                  <a:spcPct val="0"/>
                </a:spcAft>
              </a:pPr>
              <a:t>60</a:t>
            </a:fld>
            <a:endParaRPr lang="en-US" altLang="zh-CN"/>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zh-CN" altLang="en-US" smtClean="0"/>
              <a:t>对本章的课程内容、要达到的能力和注意事项等进行总结</a:t>
            </a:r>
          </a:p>
          <a:p>
            <a:pPr eaLnBrk="1" hangingPunct="1"/>
            <a:r>
              <a:rPr lang="zh-CN" altLang="en-US" smtClean="0"/>
              <a:t>小结可以不仅限于一个章结束时使用，一段相对完整的内容讲授完就可以总结一下。</a:t>
            </a:r>
          </a:p>
          <a:p>
            <a:pPr eaLnBrk="1" hangingPunct="1"/>
            <a:r>
              <a:rPr lang="zh-CN" altLang="en-US" smtClean="0"/>
              <a:t>此页授课和胶片＋注释都要使用。</a:t>
            </a:r>
          </a:p>
        </p:txBody>
      </p:sp>
    </p:spTree>
    <p:extLst>
      <p:ext uri="{BB962C8B-B14F-4D97-AF65-F5344CB8AC3E}">
        <p14:creationId xmlns:p14="http://schemas.microsoft.com/office/powerpoint/2010/main" val="351193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031"/>
          <p:cNvSpPr>
            <a:spLocks noGrp="1" noChangeArrowheads="1"/>
          </p:cNvSpPr>
          <p:nvPr>
            <p:ph type="sldNum" sz="quarter" idx="5"/>
          </p:nvPr>
        </p:nvSpPr>
        <p:spPr>
          <a:noFill/>
        </p:spPr>
        <p:txBody>
          <a:bodyPr/>
          <a:lstStyle>
            <a:lvl1pPr eaLnBrk="0" hangingPunct="0">
              <a:lnSpc>
                <a:spcPct val="120000"/>
              </a:lnSpc>
              <a:spcBef>
                <a:spcPct val="30000"/>
              </a:spcBef>
              <a:spcAft>
                <a:spcPct val="30000"/>
              </a:spcAft>
              <a:defRPr sz="1200">
                <a:solidFill>
                  <a:schemeClr val="tx1"/>
                </a:solidFill>
                <a:latin typeface="Times New Roman" panose="02020603050405020304" pitchFamily="18" charset="0"/>
                <a:ea typeface="宋体" panose="02010600030101010101" pitchFamily="2" charset="-122"/>
              </a:defRPr>
            </a:lvl1pPr>
            <a:lvl2pPr marL="742950" indent="-285750" eaLnBrk="0" hangingPunct="0">
              <a:lnSpc>
                <a:spcPct val="120000"/>
              </a:lnSpc>
              <a:spcBef>
                <a:spcPct val="30000"/>
              </a:spcBef>
              <a:spcAft>
                <a:spcPct val="30000"/>
              </a:spcAft>
              <a:buSzPct val="70000"/>
              <a:buFont typeface="Wingdings" panose="05000000000000000000" pitchFamily="2" charset="2"/>
              <a:buChar char="l"/>
              <a:defRPr sz="1000">
                <a:solidFill>
                  <a:schemeClr val="tx1"/>
                </a:solidFill>
                <a:latin typeface="Times New Roman" panose="02020603050405020304" pitchFamily="18" charset="0"/>
                <a:ea typeface="宋体" panose="02010600030101010101" pitchFamily="2" charset="-122"/>
              </a:defRPr>
            </a:lvl2pPr>
            <a:lvl3pPr marL="1143000" indent="-228600" eaLnBrk="0" hangingPunct="0">
              <a:lnSpc>
                <a:spcPct val="120000"/>
              </a:lnSpc>
              <a:spcBef>
                <a:spcPct val="30000"/>
              </a:spcBef>
              <a:spcAft>
                <a:spcPct val="30000"/>
              </a:spcAft>
              <a:buSzPct val="70000"/>
              <a:buFont typeface="Wingdings" panose="05000000000000000000" pitchFamily="2" charset="2"/>
              <a:buChar char="n"/>
              <a:defRPr sz="900">
                <a:solidFill>
                  <a:schemeClr val="tx1"/>
                </a:solidFill>
                <a:latin typeface="Times New Roman" panose="02020603050405020304" pitchFamily="18" charset="0"/>
                <a:ea typeface="宋体" panose="02010600030101010101" pitchFamily="2" charset="-122"/>
              </a:defRPr>
            </a:lvl3pPr>
            <a:lvl4pPr marL="1600200" indent="-228600" eaLnBrk="0" hangingPunct="0">
              <a:lnSpc>
                <a:spcPct val="120000"/>
              </a:lnSpc>
              <a:spcBef>
                <a:spcPct val="30000"/>
              </a:spcBef>
              <a:spcAft>
                <a:spcPct val="30000"/>
              </a:spcAft>
              <a:buSzPct val="70000"/>
              <a:buFont typeface="Wingdings" panose="05000000000000000000" pitchFamily="2" charset="2"/>
              <a:buChar char="è"/>
              <a:defRPr sz="900">
                <a:solidFill>
                  <a:schemeClr val="tx1"/>
                </a:solidFill>
                <a:latin typeface="Times New Roman" panose="02020603050405020304" pitchFamily="18" charset="0"/>
                <a:ea typeface="宋体" panose="02010600030101010101" pitchFamily="2" charset="-122"/>
              </a:defRPr>
            </a:lvl4pPr>
            <a:lvl5pPr marL="2057400" indent="-228600" eaLnBrk="0"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20000"/>
              </a:lnSpc>
              <a:spcBef>
                <a:spcPct val="30000"/>
              </a:spcBef>
              <a:spcAft>
                <a:spcPct val="30000"/>
              </a:spcAft>
              <a:defRPr sz="900">
                <a:solidFill>
                  <a:schemeClr val="tx1"/>
                </a:solidFill>
                <a:latin typeface="Times New Roman" panose="02020603050405020304" pitchFamily="18" charset="0"/>
                <a:ea typeface="宋体" panose="02010600030101010101" pitchFamily="2" charset="-122"/>
              </a:defRPr>
            </a:lvl9pPr>
          </a:lstStyle>
          <a:p>
            <a:pPr eaLnBrk="1" hangingPunct="1">
              <a:lnSpc>
                <a:spcPct val="100000"/>
              </a:lnSpc>
              <a:spcBef>
                <a:spcPct val="0"/>
              </a:spcBef>
              <a:spcAft>
                <a:spcPct val="0"/>
              </a:spcAft>
            </a:pPr>
            <a:fld id="{17EE9BF2-ADEF-4435-BAA9-B31E179C9BCA}" type="slidenum">
              <a:rPr lang="en-US" altLang="zh-CN"/>
              <a:pPr eaLnBrk="1" hangingPunct="1">
                <a:lnSpc>
                  <a:spcPct val="100000"/>
                </a:lnSpc>
                <a:spcBef>
                  <a:spcPct val="0"/>
                </a:spcBef>
                <a:spcAft>
                  <a:spcPct val="0"/>
                </a:spcAft>
              </a:pPr>
              <a:t>104</a:t>
            </a:fld>
            <a:endParaRPr lang="en-US" altLang="zh-CN"/>
          </a:p>
        </p:txBody>
      </p:sp>
      <p:sp>
        <p:nvSpPr>
          <p:cNvPr id="167939" name="Rectangle 2"/>
          <p:cNvSpPr>
            <a:spLocks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lnSpc>
                <a:spcPct val="100000"/>
              </a:lnSpc>
              <a:spcBef>
                <a:spcPct val="50000"/>
              </a:spcBef>
              <a:spcAft>
                <a:spcPct val="0"/>
              </a:spcAft>
            </a:pPr>
            <a:r>
              <a:rPr kumimoji="1" lang="zh-CN" altLang="en-US" smtClean="0">
                <a:solidFill>
                  <a:srgbClr val="FB3B52"/>
                </a:solidFill>
              </a:rPr>
              <a:t>想一下：有一条</a:t>
            </a:r>
            <a:r>
              <a:rPr kumimoji="1" lang="en-US" altLang="zh-CN" smtClean="0">
                <a:solidFill>
                  <a:srgbClr val="FB3B52"/>
                </a:solidFill>
              </a:rPr>
              <a:t>Setup</a:t>
            </a:r>
            <a:r>
              <a:rPr kumimoji="1" lang="zh-CN" altLang="en-US" smtClean="0">
                <a:solidFill>
                  <a:srgbClr val="FB3B52"/>
                </a:solidFill>
              </a:rPr>
              <a:t>和</a:t>
            </a:r>
            <a:r>
              <a:rPr kumimoji="1" lang="en-US" altLang="zh-CN" smtClean="0">
                <a:solidFill>
                  <a:srgbClr val="FB3B52"/>
                </a:solidFill>
              </a:rPr>
              <a:t>Holding</a:t>
            </a:r>
            <a:r>
              <a:rPr kumimoji="1" lang="zh-CN" altLang="en-US" smtClean="0">
                <a:solidFill>
                  <a:srgbClr val="FB3B52"/>
                </a:solidFill>
              </a:rPr>
              <a:t>优先级为</a:t>
            </a:r>
            <a:r>
              <a:rPr kumimoji="1" lang="en-US" altLang="zh-CN" smtClean="0">
                <a:solidFill>
                  <a:srgbClr val="FB3B52"/>
                </a:solidFill>
              </a:rPr>
              <a:t>5 6</a:t>
            </a:r>
            <a:r>
              <a:rPr kumimoji="1" lang="zh-CN" altLang="en-US" smtClean="0">
                <a:solidFill>
                  <a:srgbClr val="FB3B52"/>
                </a:solidFill>
              </a:rPr>
              <a:t>的已经建立的</a:t>
            </a:r>
            <a:r>
              <a:rPr kumimoji="1" lang="en-US" altLang="zh-CN" smtClean="0">
                <a:solidFill>
                  <a:srgbClr val="FB3B52"/>
                </a:solidFill>
              </a:rPr>
              <a:t>cr-lsp</a:t>
            </a:r>
            <a:r>
              <a:rPr kumimoji="1" lang="zh-CN" altLang="en-US" smtClean="0">
                <a:solidFill>
                  <a:srgbClr val="FB3B52"/>
                </a:solidFill>
              </a:rPr>
              <a:t>，新建一条</a:t>
            </a:r>
            <a:r>
              <a:rPr kumimoji="1" lang="en-US" altLang="zh-CN" smtClean="0">
                <a:solidFill>
                  <a:srgbClr val="FB3B52"/>
                </a:solidFill>
              </a:rPr>
              <a:t>Setup</a:t>
            </a:r>
            <a:r>
              <a:rPr kumimoji="1" lang="zh-CN" altLang="en-US" smtClean="0">
                <a:solidFill>
                  <a:srgbClr val="FB3B52"/>
                </a:solidFill>
              </a:rPr>
              <a:t>和</a:t>
            </a:r>
            <a:r>
              <a:rPr kumimoji="1" lang="en-US" altLang="zh-CN" smtClean="0">
                <a:solidFill>
                  <a:srgbClr val="FB3B52"/>
                </a:solidFill>
              </a:rPr>
              <a:t>Holding</a:t>
            </a:r>
            <a:r>
              <a:rPr kumimoji="1" lang="zh-CN" altLang="en-US" smtClean="0">
                <a:solidFill>
                  <a:srgbClr val="FB3B52"/>
                </a:solidFill>
              </a:rPr>
              <a:t>优先级为</a:t>
            </a:r>
            <a:r>
              <a:rPr kumimoji="1" lang="en-US" altLang="zh-CN" smtClean="0">
                <a:solidFill>
                  <a:srgbClr val="FB3B52"/>
                </a:solidFill>
              </a:rPr>
              <a:t>5 6</a:t>
            </a:r>
            <a:r>
              <a:rPr kumimoji="1" lang="zh-CN" altLang="en-US" smtClean="0">
                <a:solidFill>
                  <a:srgbClr val="FB3B52"/>
                </a:solidFill>
              </a:rPr>
              <a:t>的</a:t>
            </a:r>
            <a:r>
              <a:rPr kumimoji="1" lang="en-US" altLang="zh-CN" smtClean="0">
                <a:solidFill>
                  <a:srgbClr val="FB3B52"/>
                </a:solidFill>
              </a:rPr>
              <a:t>cr-lsp</a:t>
            </a:r>
            <a:r>
              <a:rPr kumimoji="1" lang="zh-CN" altLang="en-US" smtClean="0">
                <a:solidFill>
                  <a:srgbClr val="FB3B52"/>
                </a:solidFill>
              </a:rPr>
              <a:t>，如果资源不足会发生什么？</a:t>
            </a:r>
          </a:p>
          <a:p>
            <a:pPr eaLnBrk="1" hangingPunct="1"/>
            <a:endParaRPr lang="en-US" altLang="zh-CN" smtClean="0"/>
          </a:p>
        </p:txBody>
      </p:sp>
    </p:spTree>
    <p:extLst>
      <p:ext uri="{BB962C8B-B14F-4D97-AF65-F5344CB8AC3E}">
        <p14:creationId xmlns:p14="http://schemas.microsoft.com/office/powerpoint/2010/main" val="3440926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2" descr="中文封"/>
          <p:cNvPicPr>
            <a:picLocks noChangeAspect="1" noChangeArrowheads="1"/>
          </p:cNvPicPr>
          <p:nvPr/>
        </p:nvPicPr>
        <p:blipFill>
          <a:blip r:embed="rId2">
            <a:extLst>
              <a:ext uri="{28A0092B-C50C-407E-A947-70E740481C1C}">
                <a14:useLocalDpi xmlns:a14="http://schemas.microsoft.com/office/drawing/2010/main" val="0"/>
              </a:ext>
            </a:extLst>
          </a:blip>
          <a:srcRect l="4077"/>
          <a:stretch>
            <a:fillRect/>
          </a:stretch>
        </p:blipFill>
        <p:spPr bwMode="auto">
          <a:xfrm>
            <a:off x="0" y="2667000"/>
            <a:ext cx="71723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H3C_彩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15938"/>
            <a:ext cx="13716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p:cNvSpPr>
            <a:spLocks noChangeArrowheads="1"/>
          </p:cNvSpPr>
          <p:nvPr/>
        </p:nvSpPr>
        <p:spPr bwMode="auto">
          <a:xfrm>
            <a:off x="1447800" y="2686050"/>
            <a:ext cx="5638800" cy="209550"/>
          </a:xfrm>
          <a:prstGeom prst="roundRect">
            <a:avLst>
              <a:gd name="adj" fmla="val 5000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sp>
        <p:nvSpPr>
          <p:cNvPr id="5" name="AutoShape 5"/>
          <p:cNvSpPr>
            <a:spLocks noChangeArrowheads="1"/>
          </p:cNvSpPr>
          <p:nvPr/>
        </p:nvSpPr>
        <p:spPr bwMode="auto">
          <a:xfrm>
            <a:off x="0" y="2686050"/>
            <a:ext cx="1004888" cy="209550"/>
          </a:xfrm>
          <a:prstGeom prst="roundRect">
            <a:avLst>
              <a:gd name="adj" fmla="val 4013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spTree>
    <p:extLst>
      <p:ext uri="{BB962C8B-B14F-4D97-AF65-F5344CB8AC3E}">
        <p14:creationId xmlns:p14="http://schemas.microsoft.com/office/powerpoint/2010/main" val="347206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4311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4450"/>
            <a:ext cx="2057400" cy="5978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4450"/>
            <a:ext cx="6019800" cy="5978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1315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4450"/>
            <a:ext cx="7239000" cy="609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765175"/>
            <a:ext cx="4038600" cy="5257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765175"/>
            <a:ext cx="4038600" cy="5257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103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4450"/>
            <a:ext cx="7239000" cy="609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765175"/>
            <a:ext cx="4038600" cy="5257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765175"/>
            <a:ext cx="4038600" cy="25527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470275"/>
            <a:ext cx="4038600" cy="25527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38431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44450"/>
            <a:ext cx="7239000" cy="6096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765175"/>
            <a:ext cx="8229600" cy="5257800"/>
          </a:xfrm>
        </p:spPr>
        <p:txBody>
          <a:bodyPr/>
          <a:lstStyle/>
          <a:p>
            <a:pPr lvl="0"/>
            <a:endParaRPr lang="zh-CN" altLang="en-US" noProof="0" smtClean="0"/>
          </a:p>
        </p:txBody>
      </p:sp>
    </p:spTree>
    <p:extLst>
      <p:ext uri="{BB962C8B-B14F-4D97-AF65-F5344CB8AC3E}">
        <p14:creationId xmlns:p14="http://schemas.microsoft.com/office/powerpoint/2010/main" val="343493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407598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74843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08893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4749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2679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64822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79602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53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74220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4268507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33652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27420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152561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6415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621176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6961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594152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66613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34514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054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698127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40328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31979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4281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765175"/>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765175"/>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5407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9078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5200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6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62234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83158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1内"/>
          <p:cNvPicPr>
            <a:picLocks noChangeAspect="1" noChangeArrowheads="1"/>
          </p:cNvPicPr>
          <p:nvPr/>
        </p:nvPicPr>
        <p:blipFill>
          <a:blip r:embed="rId16">
            <a:extLst>
              <a:ext uri="{28A0092B-C50C-407E-A947-70E740481C1C}">
                <a14:useLocalDpi xmlns:a14="http://schemas.microsoft.com/office/drawing/2010/main" val="0"/>
              </a:ext>
            </a:extLst>
          </a:blip>
          <a:srcRect l="6418" t="83084" r="34" b="2017"/>
          <a:stretch>
            <a:fillRect/>
          </a:stretch>
        </p:blipFill>
        <p:spPr bwMode="auto">
          <a:xfrm>
            <a:off x="304800" y="6410325"/>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3"/>
          <p:cNvSpPr txBox="1">
            <a:spLocks noChangeArrowheads="1"/>
          </p:cNvSpPr>
          <p:nvPr/>
        </p:nvSpPr>
        <p:spPr bwMode="auto">
          <a:xfrm>
            <a:off x="533400" y="6583363"/>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spcBef>
                <a:spcPct val="50000"/>
              </a:spcBef>
              <a:defRPr/>
            </a:pPr>
            <a:r>
              <a:rPr lang="en-US" altLang="zh-CN" sz="1200" b="0" smtClean="0">
                <a:solidFill>
                  <a:schemeClr val="bg1"/>
                </a:solidFill>
              </a:rPr>
              <a:t>www.h3c.com</a:t>
            </a:r>
          </a:p>
        </p:txBody>
      </p:sp>
      <p:sp>
        <p:nvSpPr>
          <p:cNvPr id="1028" name="Text Box 4"/>
          <p:cNvSpPr txBox="1">
            <a:spLocks noChangeArrowheads="1"/>
          </p:cNvSpPr>
          <p:nvPr/>
        </p:nvSpPr>
        <p:spPr bwMode="auto">
          <a:xfrm>
            <a:off x="8585200" y="6596063"/>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fld id="{075CAB7C-1438-43DF-B7B9-ED7AD5D8CF66}" type="slidenum">
              <a:rPr lang="zh-CN" altLang="zh-CN" sz="1400" b="0">
                <a:solidFill>
                  <a:schemeClr val="bg1"/>
                </a:solidFill>
                <a:ea typeface="华文细黑" panose="02010600040101010101" pitchFamily="2" charset="-122"/>
              </a:rPr>
              <a:pPr algn="r" eaLnBrk="1" hangingPunct="1">
                <a:spcBef>
                  <a:spcPct val="50000"/>
                </a:spcBef>
              </a:pPr>
              <a:t>‹#›</a:t>
            </a:fld>
            <a:endParaRPr lang="en-US" altLang="zh-CN" sz="1400" b="0">
              <a:solidFill>
                <a:schemeClr val="bg1"/>
              </a:solidFill>
              <a:ea typeface="华文细黑" panose="02010600040101010101" pitchFamily="2" charset="-122"/>
            </a:endParaRPr>
          </a:p>
        </p:txBody>
      </p:sp>
      <p:sp>
        <p:nvSpPr>
          <p:cNvPr id="1029" name="AutoShape 5"/>
          <p:cNvSpPr>
            <a:spLocks noChangeArrowheads="1"/>
          </p:cNvSpPr>
          <p:nvPr/>
        </p:nvSpPr>
        <p:spPr bwMode="auto">
          <a:xfrm>
            <a:off x="609600" y="6550025"/>
            <a:ext cx="6997700" cy="79375"/>
          </a:xfrm>
          <a:prstGeom prst="roundRect">
            <a:avLst>
              <a:gd name="adj" fmla="val 5000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sp>
        <p:nvSpPr>
          <p:cNvPr id="1030" name="AutoShape 6"/>
          <p:cNvSpPr>
            <a:spLocks noChangeArrowheads="1"/>
          </p:cNvSpPr>
          <p:nvPr/>
        </p:nvSpPr>
        <p:spPr bwMode="auto">
          <a:xfrm>
            <a:off x="8229600" y="6553200"/>
            <a:ext cx="882650" cy="76200"/>
          </a:xfrm>
          <a:prstGeom prst="roundRect">
            <a:avLst>
              <a:gd name="adj" fmla="val 4013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pic>
        <p:nvPicPr>
          <p:cNvPr id="1031" name="Picture 7" descr="H3C_彩色"/>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24800" y="204788"/>
            <a:ext cx="10175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title"/>
          </p:nvPr>
        </p:nvSpPr>
        <p:spPr bwMode="auto">
          <a:xfrm>
            <a:off x="457200" y="44450"/>
            <a:ext cx="7239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33" name="Rectangle 9"/>
          <p:cNvSpPr>
            <a:spLocks noGrp="1" noChangeArrowheads="1"/>
          </p:cNvSpPr>
          <p:nvPr>
            <p:ph type="body" idx="1"/>
          </p:nvPr>
        </p:nvSpPr>
        <p:spPr bwMode="auto">
          <a:xfrm>
            <a:off x="457200" y="765175"/>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34" name="Line 10"/>
          <p:cNvSpPr>
            <a:spLocks noChangeShapeType="1"/>
          </p:cNvSpPr>
          <p:nvPr/>
        </p:nvSpPr>
        <p:spPr bwMode="auto">
          <a:xfrm>
            <a:off x="323850" y="692150"/>
            <a:ext cx="8820150" cy="0"/>
          </a:xfrm>
          <a:prstGeom prst="line">
            <a:avLst/>
          </a:prstGeom>
          <a:noFill/>
          <a:ln w="2857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801"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xStyles>
    <p:titleStyle>
      <a:lvl1pPr algn="l" rtl="0" eaLnBrk="0" fontAlgn="base" hangingPunct="0">
        <a:spcBef>
          <a:spcPct val="0"/>
        </a:spcBef>
        <a:spcAft>
          <a:spcPct val="0"/>
        </a:spcAft>
        <a:defRPr sz="3200" b="1">
          <a:solidFill>
            <a:srgbClr val="CC0000"/>
          </a:solidFill>
          <a:latin typeface="+mj-lt"/>
          <a:ea typeface="+mj-ea"/>
          <a:cs typeface="+mj-cs"/>
        </a:defRPr>
      </a:lvl1pPr>
      <a:lvl2pPr algn="l" rtl="0" eaLnBrk="0" fontAlgn="base" hangingPunct="0">
        <a:spcBef>
          <a:spcPct val="0"/>
        </a:spcBef>
        <a:spcAft>
          <a:spcPct val="0"/>
        </a:spcAft>
        <a:defRPr sz="3200" b="1">
          <a:solidFill>
            <a:srgbClr val="CC0000"/>
          </a:solidFill>
          <a:latin typeface="Arial" charset="0"/>
          <a:ea typeface="华文细黑" pitchFamily="2" charset="-122"/>
        </a:defRPr>
      </a:lvl2pPr>
      <a:lvl3pPr algn="l" rtl="0" eaLnBrk="0" fontAlgn="base" hangingPunct="0">
        <a:spcBef>
          <a:spcPct val="0"/>
        </a:spcBef>
        <a:spcAft>
          <a:spcPct val="0"/>
        </a:spcAft>
        <a:defRPr sz="3200" b="1">
          <a:solidFill>
            <a:srgbClr val="CC0000"/>
          </a:solidFill>
          <a:latin typeface="Arial" charset="0"/>
          <a:ea typeface="华文细黑" pitchFamily="2" charset="-122"/>
        </a:defRPr>
      </a:lvl3pPr>
      <a:lvl4pPr algn="l" rtl="0" eaLnBrk="0" fontAlgn="base" hangingPunct="0">
        <a:spcBef>
          <a:spcPct val="0"/>
        </a:spcBef>
        <a:spcAft>
          <a:spcPct val="0"/>
        </a:spcAft>
        <a:defRPr sz="3200" b="1">
          <a:solidFill>
            <a:srgbClr val="CC0000"/>
          </a:solidFill>
          <a:latin typeface="Arial" charset="0"/>
          <a:ea typeface="华文细黑" pitchFamily="2" charset="-122"/>
        </a:defRPr>
      </a:lvl4pPr>
      <a:lvl5pPr algn="l" rtl="0" eaLnBrk="0" fontAlgn="base" hangingPunct="0">
        <a:spcBef>
          <a:spcPct val="0"/>
        </a:spcBef>
        <a:spcAft>
          <a:spcPct val="0"/>
        </a:spcAft>
        <a:defRPr sz="3200" b="1">
          <a:solidFill>
            <a:srgbClr val="CC0000"/>
          </a:solidFill>
          <a:latin typeface="Arial" charset="0"/>
          <a:ea typeface="华文细黑" pitchFamily="2" charset="-122"/>
        </a:defRPr>
      </a:lvl5pPr>
      <a:lvl6pPr marL="457200" algn="l" rtl="0" fontAlgn="base">
        <a:spcBef>
          <a:spcPct val="0"/>
        </a:spcBef>
        <a:spcAft>
          <a:spcPct val="0"/>
        </a:spcAft>
        <a:defRPr sz="3200" b="1">
          <a:solidFill>
            <a:srgbClr val="CC0000"/>
          </a:solidFill>
          <a:latin typeface="Arial" charset="0"/>
          <a:ea typeface="华文细黑" pitchFamily="2" charset="-122"/>
        </a:defRPr>
      </a:lvl6pPr>
      <a:lvl7pPr marL="914400" algn="l" rtl="0" fontAlgn="base">
        <a:spcBef>
          <a:spcPct val="0"/>
        </a:spcBef>
        <a:spcAft>
          <a:spcPct val="0"/>
        </a:spcAft>
        <a:defRPr sz="3200" b="1">
          <a:solidFill>
            <a:srgbClr val="CC0000"/>
          </a:solidFill>
          <a:latin typeface="Arial" charset="0"/>
          <a:ea typeface="华文细黑" pitchFamily="2" charset="-122"/>
        </a:defRPr>
      </a:lvl7pPr>
      <a:lvl8pPr marL="1371600" algn="l" rtl="0" fontAlgn="base">
        <a:spcBef>
          <a:spcPct val="0"/>
        </a:spcBef>
        <a:spcAft>
          <a:spcPct val="0"/>
        </a:spcAft>
        <a:defRPr sz="3200" b="1">
          <a:solidFill>
            <a:srgbClr val="CC0000"/>
          </a:solidFill>
          <a:latin typeface="Arial" charset="0"/>
          <a:ea typeface="华文细黑" pitchFamily="2" charset="-122"/>
        </a:defRPr>
      </a:lvl8pPr>
      <a:lvl9pPr marL="1828800" algn="l" rtl="0" fontAlgn="base">
        <a:spcBef>
          <a:spcPct val="0"/>
        </a:spcBef>
        <a:spcAft>
          <a:spcPct val="0"/>
        </a:spcAft>
        <a:defRPr sz="3200" b="1">
          <a:solidFill>
            <a:srgbClr val="CC0000"/>
          </a:solidFill>
          <a:latin typeface="Arial" charset="0"/>
          <a:ea typeface="华文细黑" pitchFamily="2" charset="-122"/>
        </a:defRPr>
      </a:lvl9pPr>
    </p:titleStyle>
    <p:bodyStyle>
      <a:lvl1pPr marL="342900" indent="-342900" algn="l" rtl="0" eaLnBrk="0" fontAlgn="base" hangingPunct="0">
        <a:lnSpc>
          <a:spcPct val="110000"/>
        </a:lnSpc>
        <a:spcBef>
          <a:spcPct val="0"/>
        </a:spcBef>
        <a:spcAft>
          <a:spcPct val="0"/>
        </a:spcAft>
        <a:buClr>
          <a:schemeClr val="tx1"/>
        </a:buClr>
        <a:buFont typeface="Wingdings" panose="05000000000000000000" pitchFamily="2" charset="2"/>
        <a:buChar char="l"/>
        <a:defRPr sz="2800" b="1">
          <a:solidFill>
            <a:srgbClr val="000000"/>
          </a:solidFill>
          <a:latin typeface="+mn-lt"/>
          <a:ea typeface="+mn-ea"/>
          <a:cs typeface="+mn-cs"/>
        </a:defRPr>
      </a:lvl1pPr>
      <a:lvl2pPr marL="742950" indent="-285750" algn="l" rtl="0" eaLnBrk="0" fontAlgn="base" hangingPunct="0">
        <a:lnSpc>
          <a:spcPct val="110000"/>
        </a:lnSpc>
        <a:spcBef>
          <a:spcPct val="0"/>
        </a:spcBef>
        <a:spcAft>
          <a:spcPct val="0"/>
        </a:spcAft>
        <a:buClr>
          <a:schemeClr val="tx1"/>
        </a:buClr>
        <a:buFont typeface="Wingdings" panose="05000000000000000000" pitchFamily="2" charset="2"/>
        <a:buChar char="à"/>
        <a:defRPr sz="2400">
          <a:solidFill>
            <a:srgbClr val="000000"/>
          </a:solidFill>
          <a:latin typeface="+mn-lt"/>
          <a:ea typeface="+mn-ea"/>
        </a:defRPr>
      </a:lvl2pPr>
      <a:lvl3pPr marL="1143000" indent="-228600" algn="l" rtl="0" eaLnBrk="0" fontAlgn="base" hangingPunct="0">
        <a:lnSpc>
          <a:spcPct val="110000"/>
        </a:lnSpc>
        <a:spcBef>
          <a:spcPct val="0"/>
        </a:spcBef>
        <a:spcAft>
          <a:spcPct val="0"/>
        </a:spcAft>
        <a:buClr>
          <a:schemeClr val="tx1"/>
        </a:buClr>
        <a:buFont typeface="Wingdings" panose="05000000000000000000" pitchFamily="2" charset="2"/>
        <a:buChar char="Ø"/>
        <a:defRPr sz="2000">
          <a:solidFill>
            <a:srgbClr val="000000"/>
          </a:solidFill>
          <a:latin typeface="+mn-lt"/>
          <a:ea typeface="+mn-ea"/>
        </a:defRPr>
      </a:lvl3pPr>
      <a:lvl4pPr marL="1600200" indent="-228600" algn="l" rtl="0" eaLnBrk="0" fontAlgn="base" hangingPunct="0">
        <a:lnSpc>
          <a:spcPct val="110000"/>
        </a:lnSpc>
        <a:spcBef>
          <a:spcPct val="0"/>
        </a:spcBef>
        <a:spcAft>
          <a:spcPct val="0"/>
        </a:spcAft>
        <a:buClr>
          <a:schemeClr val="tx1"/>
        </a:buClr>
        <a:buFont typeface="Arial" panose="020B0604020202020204" pitchFamily="34" charset="0"/>
        <a:buChar char="—"/>
        <a:defRPr>
          <a:solidFill>
            <a:srgbClr val="000000"/>
          </a:solidFill>
          <a:latin typeface="+mn-lt"/>
          <a:ea typeface="+mn-ea"/>
        </a:defRPr>
      </a:lvl4pPr>
      <a:lvl5pPr marL="2057400" indent="-228600" algn="l" rtl="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mn-lt"/>
          <a:ea typeface="+mn-ea"/>
        </a:defRPr>
      </a:lvl5pPr>
      <a:lvl6pPr marL="2514600" indent="-228600" algn="l" rtl="0" fontAlgn="base">
        <a:lnSpc>
          <a:spcPct val="110000"/>
        </a:lnSpc>
        <a:spcBef>
          <a:spcPct val="0"/>
        </a:spcBef>
        <a:spcAft>
          <a:spcPct val="0"/>
        </a:spcAft>
        <a:buClr>
          <a:schemeClr val="tx1"/>
        </a:buClr>
        <a:buFont typeface="Wingdings" pitchFamily="2" charset="2"/>
        <a:buChar char="Ü"/>
        <a:defRPr sz="1600">
          <a:solidFill>
            <a:srgbClr val="000000"/>
          </a:solidFill>
          <a:latin typeface="+mn-lt"/>
          <a:ea typeface="+mn-ea"/>
        </a:defRPr>
      </a:lvl6pPr>
      <a:lvl7pPr marL="2971800" indent="-228600" algn="l" rtl="0" fontAlgn="base">
        <a:lnSpc>
          <a:spcPct val="110000"/>
        </a:lnSpc>
        <a:spcBef>
          <a:spcPct val="0"/>
        </a:spcBef>
        <a:spcAft>
          <a:spcPct val="0"/>
        </a:spcAft>
        <a:buClr>
          <a:schemeClr val="tx1"/>
        </a:buClr>
        <a:buFont typeface="Wingdings" pitchFamily="2" charset="2"/>
        <a:buChar char="Ü"/>
        <a:defRPr sz="1600">
          <a:solidFill>
            <a:srgbClr val="000000"/>
          </a:solidFill>
          <a:latin typeface="+mn-lt"/>
          <a:ea typeface="+mn-ea"/>
        </a:defRPr>
      </a:lvl7pPr>
      <a:lvl8pPr marL="3429000" indent="-228600" algn="l" rtl="0" fontAlgn="base">
        <a:lnSpc>
          <a:spcPct val="110000"/>
        </a:lnSpc>
        <a:spcBef>
          <a:spcPct val="0"/>
        </a:spcBef>
        <a:spcAft>
          <a:spcPct val="0"/>
        </a:spcAft>
        <a:buClr>
          <a:schemeClr val="tx1"/>
        </a:buClr>
        <a:buFont typeface="Wingdings" pitchFamily="2" charset="2"/>
        <a:buChar char="Ü"/>
        <a:defRPr sz="1600">
          <a:solidFill>
            <a:srgbClr val="000000"/>
          </a:solidFill>
          <a:latin typeface="+mn-lt"/>
          <a:ea typeface="+mn-ea"/>
        </a:defRPr>
      </a:lvl8pPr>
      <a:lvl9pPr marL="3886200" indent="-228600" algn="l" rtl="0" fontAlgn="base">
        <a:lnSpc>
          <a:spcPct val="110000"/>
        </a:lnSpc>
        <a:spcBef>
          <a:spcPct val="0"/>
        </a:spcBef>
        <a:spcAft>
          <a:spcPct val="0"/>
        </a:spcAft>
        <a:buClr>
          <a:schemeClr val="tx1"/>
        </a:buClr>
        <a:buFont typeface="Wingdings" pitchFamily="2" charset="2"/>
        <a:buChar char="Ü"/>
        <a:defRPr sz="1600">
          <a:solidFill>
            <a:srgbClr val="000000"/>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AutoShape 2"/>
          <p:cNvSpPr>
            <a:spLocks noChangeArrowheads="1"/>
          </p:cNvSpPr>
          <p:nvPr/>
        </p:nvSpPr>
        <p:spPr bwMode="auto">
          <a:xfrm>
            <a:off x="582613" y="935038"/>
            <a:ext cx="1524000" cy="131762"/>
          </a:xfrm>
          <a:prstGeom prst="roundRect">
            <a:avLst>
              <a:gd name="adj" fmla="val 4013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sp>
        <p:nvSpPr>
          <p:cNvPr id="2051" name="AutoShape 3"/>
          <p:cNvSpPr>
            <a:spLocks noChangeArrowheads="1"/>
          </p:cNvSpPr>
          <p:nvPr/>
        </p:nvSpPr>
        <p:spPr bwMode="auto">
          <a:xfrm rot="10800000">
            <a:off x="1181100" y="247650"/>
            <a:ext cx="6781800" cy="152400"/>
          </a:xfrm>
          <a:prstGeom prst="roundRect">
            <a:avLst>
              <a:gd name="adj" fmla="val 5000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grpSp>
        <p:nvGrpSpPr>
          <p:cNvPr id="2052" name="Group 4"/>
          <p:cNvGrpSpPr>
            <a:grpSpLocks/>
          </p:cNvGrpSpPr>
          <p:nvPr/>
        </p:nvGrpSpPr>
        <p:grpSpPr bwMode="auto">
          <a:xfrm>
            <a:off x="671513" y="6464300"/>
            <a:ext cx="7800975" cy="393700"/>
            <a:chOff x="423" y="4072"/>
            <a:chExt cx="4914" cy="248"/>
          </a:xfrm>
        </p:grpSpPr>
        <p:pic>
          <p:nvPicPr>
            <p:cNvPr id="2056" name="Picture 5" descr="n1目"/>
            <p:cNvPicPr>
              <a:picLocks noChangeAspect="1" noChangeArrowheads="1"/>
            </p:cNvPicPr>
            <p:nvPr userDrawn="1"/>
          </p:nvPicPr>
          <p:blipFill>
            <a:blip r:embed="rId13">
              <a:extLst>
                <a:ext uri="{28A0092B-C50C-407E-A947-70E740481C1C}">
                  <a14:useLocalDpi xmlns:a14="http://schemas.microsoft.com/office/drawing/2010/main" val="0"/>
                </a:ext>
              </a:extLst>
            </a:blip>
            <a:srcRect r="102" b="87794"/>
            <a:stretch>
              <a:fillRect/>
            </a:stretch>
          </p:blipFill>
          <p:spPr bwMode="auto">
            <a:xfrm>
              <a:off x="423" y="4072"/>
              <a:ext cx="491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AutoShape 6"/>
            <p:cNvSpPr>
              <a:spLocks noChangeArrowheads="1"/>
            </p:cNvSpPr>
            <p:nvPr userDrawn="1"/>
          </p:nvSpPr>
          <p:spPr bwMode="auto">
            <a:xfrm>
              <a:off x="576" y="4082"/>
              <a:ext cx="4656" cy="78"/>
            </a:xfrm>
            <a:prstGeom prst="roundRect">
              <a:avLst>
                <a:gd name="adj" fmla="val 5000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grpSp>
      <p:grpSp>
        <p:nvGrpSpPr>
          <p:cNvPr id="2053" name="Group 7"/>
          <p:cNvGrpSpPr>
            <a:grpSpLocks/>
          </p:cNvGrpSpPr>
          <p:nvPr/>
        </p:nvGrpSpPr>
        <p:grpSpPr bwMode="auto">
          <a:xfrm rot="10800000">
            <a:off x="671513" y="0"/>
            <a:ext cx="7800975" cy="393700"/>
            <a:chOff x="423" y="4072"/>
            <a:chExt cx="4914" cy="248"/>
          </a:xfrm>
        </p:grpSpPr>
        <p:pic>
          <p:nvPicPr>
            <p:cNvPr id="2054" name="Picture 8" descr="n1目"/>
            <p:cNvPicPr>
              <a:picLocks noChangeAspect="1" noChangeArrowheads="1"/>
            </p:cNvPicPr>
            <p:nvPr userDrawn="1"/>
          </p:nvPicPr>
          <p:blipFill>
            <a:blip r:embed="rId13">
              <a:extLst>
                <a:ext uri="{28A0092B-C50C-407E-A947-70E740481C1C}">
                  <a14:useLocalDpi xmlns:a14="http://schemas.microsoft.com/office/drawing/2010/main" val="0"/>
                </a:ext>
              </a:extLst>
            </a:blip>
            <a:srcRect r="102" b="87794"/>
            <a:stretch>
              <a:fillRect/>
            </a:stretch>
          </p:blipFill>
          <p:spPr bwMode="auto">
            <a:xfrm>
              <a:off x="423" y="4072"/>
              <a:ext cx="491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AutoShape 9"/>
            <p:cNvSpPr>
              <a:spLocks noChangeArrowheads="1"/>
            </p:cNvSpPr>
            <p:nvPr userDrawn="1"/>
          </p:nvSpPr>
          <p:spPr bwMode="auto">
            <a:xfrm>
              <a:off x="576" y="4082"/>
              <a:ext cx="4656" cy="78"/>
            </a:xfrm>
            <a:prstGeom prst="roundRect">
              <a:avLst>
                <a:gd name="adj" fmla="val 50000"/>
              </a:avLst>
            </a:prstGeom>
            <a:gradFill rotWithShape="1">
              <a:gsLst>
                <a:gs pos="0">
                  <a:schemeClr val="bg1"/>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eaLnBrk="1" hangingPunct="1">
                <a:defRPr/>
              </a:pPr>
              <a:endParaRPr lang="zh-CN" altLang="en-US" smtClean="0"/>
            </a:p>
          </p:txBody>
        </p:sp>
      </p:gr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H3C+中文口号_红灰"/>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0" y="1752600"/>
            <a:ext cx="41148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971800" y="4038600"/>
            <a:ext cx="3352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Arial" charset="0"/>
                <a:ea typeface="宋体" pitchFamily="2" charset="-122"/>
              </a:defRPr>
            </a:lvl1pPr>
            <a:lvl2pPr marL="742950" indent="-285750" eaLnBrk="0" hangingPunct="0">
              <a:defRPr sz="2000" b="1">
                <a:solidFill>
                  <a:schemeClr val="tx1"/>
                </a:solidFill>
                <a:latin typeface="Arial" charset="0"/>
                <a:ea typeface="宋体" pitchFamily="2" charset="-122"/>
              </a:defRPr>
            </a:lvl2pPr>
            <a:lvl3pPr marL="1143000" indent="-228600" eaLnBrk="0" hangingPunct="0">
              <a:defRPr sz="2000" b="1">
                <a:solidFill>
                  <a:schemeClr val="tx1"/>
                </a:solidFill>
                <a:latin typeface="Arial" charset="0"/>
                <a:ea typeface="宋体" pitchFamily="2" charset="-122"/>
              </a:defRPr>
            </a:lvl3pPr>
            <a:lvl4pPr marL="1600200" indent="-228600" eaLnBrk="0" hangingPunct="0">
              <a:defRPr sz="2000" b="1">
                <a:solidFill>
                  <a:schemeClr val="tx1"/>
                </a:solidFill>
                <a:latin typeface="Arial" charset="0"/>
                <a:ea typeface="宋体" pitchFamily="2" charset="-122"/>
              </a:defRPr>
            </a:lvl4pPr>
            <a:lvl5pPr marL="2057400" indent="-228600" eaLnBrk="0" hangingPunct="0">
              <a:defRPr sz="2000" b="1">
                <a:solidFill>
                  <a:schemeClr val="tx1"/>
                </a:solidFill>
                <a:latin typeface="Arial" charset="0"/>
                <a:ea typeface="宋体" pitchFamily="2" charset="-122"/>
              </a:defRPr>
            </a:lvl5pPr>
            <a:lvl6pPr marL="2514600" indent="-228600" eaLnBrk="0" fontAlgn="base" hangingPunct="0">
              <a:spcBef>
                <a:spcPct val="0"/>
              </a:spcBef>
              <a:spcAft>
                <a:spcPct val="0"/>
              </a:spcAft>
              <a:defRPr sz="2000" b="1">
                <a:solidFill>
                  <a:schemeClr val="tx1"/>
                </a:solidFill>
                <a:latin typeface="Arial" charset="0"/>
                <a:ea typeface="宋体" pitchFamily="2" charset="-122"/>
              </a:defRPr>
            </a:lvl6pPr>
            <a:lvl7pPr marL="2971800" indent="-228600" eaLnBrk="0" fontAlgn="base" hangingPunct="0">
              <a:spcBef>
                <a:spcPct val="0"/>
              </a:spcBef>
              <a:spcAft>
                <a:spcPct val="0"/>
              </a:spcAft>
              <a:defRPr sz="2000" b="1">
                <a:solidFill>
                  <a:schemeClr val="tx1"/>
                </a:solidFill>
                <a:latin typeface="Arial" charset="0"/>
                <a:ea typeface="宋体" pitchFamily="2" charset="-122"/>
              </a:defRPr>
            </a:lvl7pPr>
            <a:lvl8pPr marL="3429000" indent="-228600" eaLnBrk="0" fontAlgn="base" hangingPunct="0">
              <a:spcBef>
                <a:spcPct val="0"/>
              </a:spcBef>
              <a:spcAft>
                <a:spcPct val="0"/>
              </a:spcAft>
              <a:defRPr sz="2000" b="1">
                <a:solidFill>
                  <a:schemeClr val="tx1"/>
                </a:solidFill>
                <a:latin typeface="Arial" charset="0"/>
                <a:ea typeface="宋体" pitchFamily="2" charset="-122"/>
              </a:defRPr>
            </a:lvl8pPr>
            <a:lvl9pPr marL="3886200" indent="-228600" eaLnBrk="0" fontAlgn="base" hangingPunct="0">
              <a:spcBef>
                <a:spcPct val="0"/>
              </a:spcBef>
              <a:spcAft>
                <a:spcPct val="0"/>
              </a:spcAft>
              <a:defRPr sz="2000" b="1">
                <a:solidFill>
                  <a:schemeClr val="tx1"/>
                </a:solidFill>
                <a:latin typeface="Arial" charset="0"/>
                <a:ea typeface="宋体" pitchFamily="2" charset="-122"/>
              </a:defRPr>
            </a:lvl9pPr>
          </a:lstStyle>
          <a:p>
            <a:pPr algn="ctr" eaLnBrk="1" hangingPunct="1">
              <a:lnSpc>
                <a:spcPct val="130000"/>
              </a:lnSpc>
              <a:defRPr/>
            </a:pPr>
            <a:r>
              <a:rPr lang="zh-CN" altLang="en-US" b="0" smtClean="0">
                <a:ea typeface="华文细黑" pitchFamily="2" charset="-122"/>
              </a:rPr>
              <a:t>杭州华三通信技术有限公司</a:t>
            </a:r>
          </a:p>
          <a:p>
            <a:pPr algn="ctr" eaLnBrk="1" hangingPunct="1">
              <a:lnSpc>
                <a:spcPct val="130000"/>
              </a:lnSpc>
              <a:defRPr/>
            </a:pPr>
            <a:r>
              <a:rPr lang="en-US" altLang="zh-CN" b="0" smtClean="0">
                <a:ea typeface="华文细黑" pitchFamily="2" charset="-122"/>
              </a:rPr>
              <a:t>www.h3c.com</a:t>
            </a: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46.wmf"/><Relationship Id="rId5" Type="http://schemas.openxmlformats.org/officeDocument/2006/relationships/oleObject" Target="../embeddings/oleObject36.bin"/><Relationship Id="rId4" Type="http://schemas.openxmlformats.org/officeDocument/2006/relationships/image" Target="../media/image45.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47.wmf"/><Relationship Id="rId5" Type="http://schemas.openxmlformats.org/officeDocument/2006/relationships/oleObject" Target="../embeddings/oleObject39.bin"/><Relationship Id="rId4" Type="http://schemas.openxmlformats.org/officeDocument/2006/relationships/image" Target="../media/image48.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49.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oleObject" Target="../embeddings/oleObject41.bin"/><Relationship Id="rId7" Type="http://schemas.openxmlformats.org/officeDocument/2006/relationships/oleObject" Target="../embeddings/oleObject44.bin"/><Relationship Id="rId2" Type="http://schemas.openxmlformats.org/officeDocument/2006/relationships/slideLayout" Target="../slideLayouts/slideLayout13.xml"/><Relationship Id="rId1" Type="http://schemas.openxmlformats.org/officeDocument/2006/relationships/vmlDrawing" Target="../drawings/vmlDrawing38.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image" Target="../media/image51.w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image" Target="../media/image52.w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53.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3.wmf"/></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17.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2.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23.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image" Target="../media/image24.wmf"/><Relationship Id="rId4" Type="http://schemas.openxmlformats.org/officeDocument/2006/relationships/oleObject" Target="../embeddings/oleObject15.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image" Target="../media/image25.wmf"/></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7.vml"/><Relationship Id="rId5" Type="http://schemas.openxmlformats.org/officeDocument/2006/relationships/image" Target="../media/image26.wmf"/><Relationship Id="rId4" Type="http://schemas.openxmlformats.org/officeDocument/2006/relationships/oleObject" Target="../embeddings/oleObject17.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9.vml"/><Relationship Id="rId4" Type="http://schemas.openxmlformats.org/officeDocument/2006/relationships/image" Target="../media/image28.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9.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30.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3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23.vml"/><Relationship Id="rId4" Type="http://schemas.openxmlformats.org/officeDocument/2006/relationships/image" Target="../media/image32.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33.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vmlDrawing" Target="../drawings/vmlDrawing25.vml"/><Relationship Id="rId4" Type="http://schemas.openxmlformats.org/officeDocument/2006/relationships/image" Target="../media/image34.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26.vml"/><Relationship Id="rId4" Type="http://schemas.openxmlformats.org/officeDocument/2006/relationships/image" Target="../media/image35.wmf"/></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vmlDrawing" Target="../drawings/vmlDrawing27.vml"/><Relationship Id="rId4" Type="http://schemas.openxmlformats.org/officeDocument/2006/relationships/image" Target="../media/image36.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37.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38.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39.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40.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41.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2.xml"/><Relationship Id="rId1" Type="http://schemas.openxmlformats.org/officeDocument/2006/relationships/vmlDrawing" Target="../drawings/vmlDrawing33.vml"/><Relationship Id="rId4" Type="http://schemas.openxmlformats.org/officeDocument/2006/relationships/image" Target="../media/image42.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43.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95300" y="1401763"/>
            <a:ext cx="8343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lang="en-US" altLang="en-US" sz="3600">
                <a:solidFill>
                  <a:srgbClr val="CC0000"/>
                </a:solidFill>
                <a:latin typeface="华文细黑" panose="02010600040101010101" pitchFamily="2" charset="-122"/>
              </a:rPr>
              <a:t>H3C SR66系列路由器</a:t>
            </a:r>
            <a:r>
              <a:rPr lang="en-US" altLang="zh-CN" sz="3600">
                <a:solidFill>
                  <a:srgbClr val="CC0000"/>
                </a:solidFill>
                <a:latin typeface="华文细黑" panose="02010600040101010101" pitchFamily="2" charset="-122"/>
              </a:rPr>
              <a:t>MPLS</a:t>
            </a:r>
            <a:r>
              <a:rPr lang="en-US" altLang="en-US" sz="3600">
                <a:solidFill>
                  <a:srgbClr val="CC0000"/>
                </a:solidFill>
                <a:latin typeface="华文细黑" panose="02010600040101010101" pitchFamily="2" charset="-122"/>
              </a:rPr>
              <a:t>特性简介</a:t>
            </a:r>
            <a:endParaRPr lang="zh-CN" altLang="en-US" sz="3600">
              <a:solidFill>
                <a:srgbClr val="CC0000"/>
              </a:solidFill>
              <a:latin typeface="华文细黑" panose="02010600040101010101" pitchFamily="2" charset="-122"/>
            </a:endParaRPr>
          </a:p>
        </p:txBody>
      </p:sp>
      <p:sp>
        <p:nvSpPr>
          <p:cNvPr id="5123" name="Rectangle 3"/>
          <p:cNvSpPr>
            <a:spLocks noChangeArrowheads="1"/>
          </p:cNvSpPr>
          <p:nvPr/>
        </p:nvSpPr>
        <p:spPr bwMode="auto">
          <a:xfrm>
            <a:off x="533400" y="2055813"/>
            <a:ext cx="1370013" cy="396875"/>
          </a:xfrm>
          <a:prstGeom prst="rect">
            <a:avLst/>
          </a:prstGeom>
          <a:noFill/>
          <a:ln>
            <a:noFill/>
          </a:ln>
          <a:effectLst/>
          <a:extLst>
            <a:ext uri="{909E8E84-426E-40DD-AFC4-6F175D3DCCD1}">
              <a14:hiddenFill xmlns:a14="http://schemas.microsoft.com/office/drawing/2010/main">
                <a:gradFill rotWithShape="1">
                  <a:gsLst>
                    <a:gs pos="0">
                      <a:srgbClr val="006699"/>
                    </a:gs>
                    <a:gs pos="100000">
                      <a:srgbClr val="002F47"/>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solidFill>
                  <a:srgbClr val="6E6E6E"/>
                </a:solidFill>
              </a:rPr>
              <a:t>ISSUE 1.0</a:t>
            </a:r>
          </a:p>
        </p:txBody>
      </p:sp>
      <p:sp>
        <p:nvSpPr>
          <p:cNvPr id="5124" name="Text Box 4"/>
          <p:cNvSpPr txBox="1">
            <a:spLocks noChangeArrowheads="1"/>
          </p:cNvSpPr>
          <p:nvPr/>
        </p:nvSpPr>
        <p:spPr bwMode="auto">
          <a:xfrm>
            <a:off x="533400" y="5873750"/>
            <a:ext cx="13271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5" tIns="45712" rIns="91425" bIns="457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zh-CN" altLang="en-US" sz="1200" b="0">
                <a:solidFill>
                  <a:srgbClr val="5F5F5F"/>
                </a:solidFill>
              </a:rPr>
              <a:t>日期：</a:t>
            </a:r>
            <a:r>
              <a:rPr lang="en-US" altLang="zh-CN" sz="1200" b="0">
                <a:solidFill>
                  <a:srgbClr val="5F5F5F"/>
                </a:solidFill>
              </a:rPr>
              <a:t>2015.4.30</a:t>
            </a:r>
          </a:p>
        </p:txBody>
      </p:sp>
      <p:sp>
        <p:nvSpPr>
          <p:cNvPr id="5125" name="Text Box 5"/>
          <p:cNvSpPr txBox="1">
            <a:spLocks noChangeArrowheads="1"/>
          </p:cNvSpPr>
          <p:nvPr/>
        </p:nvSpPr>
        <p:spPr bwMode="auto">
          <a:xfrm>
            <a:off x="533400" y="6429375"/>
            <a:ext cx="4494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5" tIns="45712" rIns="91425" bIns="457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zh-CN" altLang="en-US" sz="1200" b="0">
                <a:solidFill>
                  <a:srgbClr val="5F5F5F"/>
                </a:solidFill>
              </a:rPr>
              <a:t>杭州华三通信技术有限公司 版权所有，未经授权不得使用与传播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标签分发协议</a:t>
            </a:r>
          </a:p>
        </p:txBody>
      </p:sp>
      <p:sp>
        <p:nvSpPr>
          <p:cNvPr id="14339" name="Rectangle 3"/>
          <p:cNvSpPr>
            <a:spLocks noGrp="1" noChangeArrowheads="1"/>
          </p:cNvSpPr>
          <p:nvPr>
            <p:ph type="body" idx="1"/>
          </p:nvPr>
        </p:nvSpPr>
        <p:spPr>
          <a:xfrm>
            <a:off x="468313" y="836613"/>
            <a:ext cx="8064500" cy="4824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标签分发协议是</a:t>
            </a:r>
            <a:r>
              <a:rPr lang="en-US" altLang="zh-CN" sz="2400" smtClean="0"/>
              <a:t>MPLS</a:t>
            </a:r>
            <a:r>
              <a:rPr lang="zh-CN" altLang="en-US" sz="2400" smtClean="0"/>
              <a:t>的控制协议，相当于网络中的信令协议，其负责</a:t>
            </a:r>
            <a:r>
              <a:rPr lang="en-US" altLang="zh-CN" sz="2400" smtClean="0"/>
              <a:t>FEC</a:t>
            </a:r>
            <a:r>
              <a:rPr lang="zh-CN" altLang="en-US" sz="2400" smtClean="0"/>
              <a:t>的分类，标签的分配，</a:t>
            </a:r>
            <a:r>
              <a:rPr lang="en-US" altLang="zh-CN" sz="2400" smtClean="0"/>
              <a:t>LSP</a:t>
            </a:r>
            <a:r>
              <a:rPr lang="zh-CN" altLang="en-US" sz="2400" smtClean="0"/>
              <a:t>的建立和维护</a:t>
            </a:r>
          </a:p>
          <a:p>
            <a:pPr eaLnBrk="1" hangingPunct="1"/>
            <a:endParaRPr lang="zh-CN" altLang="en-US" sz="2400" smtClean="0"/>
          </a:p>
          <a:p>
            <a:pPr eaLnBrk="1" hangingPunct="1"/>
            <a:r>
              <a:rPr lang="en-US" altLang="zh-CN" sz="2400" smtClean="0"/>
              <a:t>Comware V5</a:t>
            </a:r>
            <a:r>
              <a:rPr lang="zh-CN" altLang="en-US" sz="2400" smtClean="0"/>
              <a:t>支持四种标签分发协议</a:t>
            </a:r>
          </a:p>
          <a:p>
            <a:pPr lvl="1" eaLnBrk="1" hangingPunct="1"/>
            <a:r>
              <a:rPr lang="en-US" altLang="zh-CN" sz="2000" smtClean="0"/>
              <a:t>LDP         Label Distribution Protocol</a:t>
            </a:r>
          </a:p>
          <a:p>
            <a:pPr lvl="1" eaLnBrk="1" hangingPunct="1"/>
            <a:r>
              <a:rPr lang="en-US" altLang="zh-CN" sz="2000" smtClean="0"/>
              <a:t>CR-LDP  Constraint-Based Routing using LDP</a:t>
            </a:r>
          </a:p>
          <a:p>
            <a:pPr lvl="1" eaLnBrk="1" hangingPunct="1"/>
            <a:r>
              <a:rPr lang="en-US" altLang="zh-CN" sz="2000" smtClean="0"/>
              <a:t>BGP       Border Gateway Protocol</a:t>
            </a:r>
          </a:p>
          <a:p>
            <a:pPr lvl="1" eaLnBrk="1" hangingPunct="1"/>
            <a:r>
              <a:rPr lang="en-US" altLang="zh-CN" sz="2000" smtClean="0"/>
              <a:t>RSVP      Resource Reservation Protocol</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重路由</a:t>
            </a:r>
            <a:r>
              <a:rPr lang="en-US" altLang="zh-CN" smtClean="0">
                <a:latin typeface="华文细黑" panose="02010600040101010101" pitchFamily="2" charset="-122"/>
              </a:rPr>
              <a:t>/</a:t>
            </a:r>
            <a:r>
              <a:rPr lang="zh-CN" altLang="en-US" smtClean="0">
                <a:latin typeface="华文细黑" panose="02010600040101010101" pitchFamily="2" charset="-122"/>
              </a:rPr>
              <a:t>重优化过程</a:t>
            </a:r>
          </a:p>
        </p:txBody>
      </p:sp>
      <p:sp>
        <p:nvSpPr>
          <p:cNvPr id="106499" name="Rectangle 4"/>
          <p:cNvSpPr>
            <a:spLocks noGrp="1" noChangeArrowheads="1"/>
          </p:cNvSpPr>
          <p:nvPr>
            <p:ph type="body" idx="1"/>
          </p:nvPr>
        </p:nvSpPr>
        <p:spPr>
          <a:xfrm>
            <a:off x="395288" y="908050"/>
            <a:ext cx="8064500" cy="54006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RSVP-TE</a:t>
            </a:r>
            <a:r>
              <a:rPr lang="zh-CN" altLang="en-US" sz="2400" smtClean="0">
                <a:cs typeface="Arial" panose="020B0604020202020204" pitchFamily="34" charset="0"/>
              </a:rPr>
              <a:t>在重路由</a:t>
            </a:r>
            <a:r>
              <a:rPr lang="en-US" altLang="zh-CN" sz="2400" smtClean="0">
                <a:cs typeface="Arial" panose="020B0604020202020204" pitchFamily="34" charset="0"/>
              </a:rPr>
              <a:t>/</a:t>
            </a:r>
            <a:r>
              <a:rPr lang="zh-CN" altLang="en-US" sz="2400" smtClean="0">
                <a:cs typeface="Arial" panose="020B0604020202020204" pitchFamily="34" charset="0"/>
              </a:rPr>
              <a:t>重优化中的原理</a:t>
            </a:r>
          </a:p>
          <a:p>
            <a:pPr lvl="1" eaLnBrk="1" hangingPunct="1"/>
            <a:r>
              <a:rPr lang="zh-CN" altLang="en-US" sz="2000" smtClean="0">
                <a:cs typeface="Arial" panose="020B0604020202020204" pitchFamily="34" charset="0"/>
              </a:rPr>
              <a:t>在重路由</a:t>
            </a:r>
            <a:r>
              <a:rPr lang="en-US" altLang="zh-CN" sz="2000" smtClean="0">
                <a:cs typeface="Arial" panose="020B0604020202020204" pitchFamily="34" charset="0"/>
              </a:rPr>
              <a:t>/</a:t>
            </a:r>
            <a:r>
              <a:rPr lang="zh-CN" altLang="en-US" sz="2000" smtClean="0">
                <a:cs typeface="Arial" panose="020B0604020202020204" pitchFamily="34" charset="0"/>
              </a:rPr>
              <a:t>重优化的操作中，</a:t>
            </a:r>
            <a:r>
              <a:rPr lang="en-US" altLang="zh-CN" sz="2000" smtClean="0">
                <a:cs typeface="Arial" panose="020B0604020202020204" pitchFamily="34" charset="0"/>
              </a:rPr>
              <a:t>TE tunnel</a:t>
            </a:r>
            <a:r>
              <a:rPr lang="zh-CN" altLang="en-US" sz="2000" smtClean="0">
                <a:cs typeface="Arial" panose="020B0604020202020204" pitchFamily="34" charset="0"/>
              </a:rPr>
              <a:t>的入节点对于</a:t>
            </a:r>
            <a:r>
              <a:rPr lang="en-US" altLang="zh-CN" sz="2000" smtClean="0">
                <a:cs typeface="Arial" panose="020B0604020202020204" pitchFamily="34" charset="0"/>
              </a:rPr>
              <a:t>RSVP SESSION</a:t>
            </a:r>
            <a:r>
              <a:rPr lang="zh-CN" altLang="en-US" sz="2000" smtClean="0">
                <a:cs typeface="Arial" panose="020B0604020202020204" pitchFamily="34" charset="0"/>
              </a:rPr>
              <a:t>需要作为两个不同的发送节点，通过包含在</a:t>
            </a:r>
            <a:r>
              <a:rPr lang="en-US" altLang="zh-CN" sz="2000" smtClean="0">
                <a:cs typeface="Arial" panose="020B0604020202020204" pitchFamily="34" charset="0"/>
              </a:rPr>
              <a:t>SENDER_TEMPLATE </a:t>
            </a:r>
            <a:r>
              <a:rPr lang="zh-CN" altLang="en-US" sz="2000" smtClean="0">
                <a:cs typeface="Arial" panose="020B0604020202020204" pitchFamily="34" charset="0"/>
              </a:rPr>
              <a:t>和 </a:t>
            </a:r>
            <a:r>
              <a:rPr lang="en-US" altLang="zh-CN" sz="2000" smtClean="0">
                <a:cs typeface="Arial" panose="020B0604020202020204" pitchFamily="34" charset="0"/>
              </a:rPr>
              <a:t>FILTER_SPEC </a:t>
            </a:r>
            <a:r>
              <a:rPr lang="zh-CN" altLang="en-US" sz="2000" smtClean="0">
                <a:cs typeface="Arial" panose="020B0604020202020204" pitchFamily="34" charset="0"/>
              </a:rPr>
              <a:t>对象中的“</a:t>
            </a:r>
            <a:r>
              <a:rPr lang="en-US" altLang="zh-CN" sz="2000" smtClean="0">
                <a:cs typeface="Arial" panose="020B0604020202020204" pitchFamily="34" charset="0"/>
              </a:rPr>
              <a:t>LSP ID”</a:t>
            </a:r>
            <a:r>
              <a:rPr lang="zh-CN" altLang="en-US" sz="2000" smtClean="0">
                <a:cs typeface="Arial" panose="020B0604020202020204" pitchFamily="34" charset="0"/>
              </a:rPr>
              <a:t>来完成</a:t>
            </a:r>
          </a:p>
          <a:p>
            <a:pPr lvl="1" eaLnBrk="1" hangingPunct="1"/>
            <a:r>
              <a:rPr lang="zh-CN" altLang="en-US" sz="2000" smtClean="0">
                <a:cs typeface="Arial" panose="020B0604020202020204" pitchFamily="34" charset="0"/>
              </a:rPr>
              <a:t>为了使重路由生效，入口节点使用了一个新的</a:t>
            </a:r>
            <a:r>
              <a:rPr lang="en-US" altLang="zh-CN" sz="2000" smtClean="0">
                <a:cs typeface="Arial" panose="020B0604020202020204" pitchFamily="34" charset="0"/>
              </a:rPr>
              <a:t>LSP ID </a:t>
            </a:r>
            <a:r>
              <a:rPr lang="zh-CN" altLang="en-US" sz="2000" smtClean="0">
                <a:cs typeface="Arial" panose="020B0604020202020204" pitchFamily="34" charset="0"/>
              </a:rPr>
              <a:t>并且生成了一个新的</a:t>
            </a:r>
            <a:r>
              <a:rPr lang="en-US" altLang="zh-CN" sz="2000" smtClean="0">
                <a:cs typeface="Arial" panose="020B0604020202020204" pitchFamily="34" charset="0"/>
              </a:rPr>
              <a:t>SENDER_TEMPLATE</a:t>
            </a:r>
            <a:r>
              <a:rPr lang="zh-CN" altLang="en-US" sz="2000" smtClean="0">
                <a:cs typeface="Arial" panose="020B0604020202020204" pitchFamily="34" charset="0"/>
              </a:rPr>
              <a:t>，然后创建一个新的</a:t>
            </a:r>
            <a:r>
              <a:rPr lang="en-US" altLang="zh-CN" sz="2000" smtClean="0">
                <a:cs typeface="Arial" panose="020B0604020202020204" pitchFamily="34" charset="0"/>
              </a:rPr>
              <a:t>ERO</a:t>
            </a:r>
            <a:r>
              <a:rPr lang="zh-CN" altLang="en-US" sz="2000" smtClean="0">
                <a:cs typeface="Arial" panose="020B0604020202020204" pitchFamily="34" charset="0"/>
              </a:rPr>
              <a:t>来定义新的路径</a:t>
            </a:r>
          </a:p>
          <a:p>
            <a:pPr lvl="1" eaLnBrk="1" hangingPunct="1"/>
            <a:r>
              <a:rPr lang="zh-CN" altLang="en-US" sz="2000" smtClean="0">
                <a:cs typeface="Arial" panose="020B0604020202020204" pitchFamily="34" charset="0"/>
              </a:rPr>
              <a:t>入口节点使用原来的</a:t>
            </a:r>
            <a:r>
              <a:rPr lang="en-US" altLang="zh-CN" sz="2000" smtClean="0">
                <a:cs typeface="Arial" panose="020B0604020202020204" pitchFamily="34" charset="0"/>
              </a:rPr>
              <a:t>SESSION</a:t>
            </a:r>
            <a:r>
              <a:rPr lang="zh-CN" altLang="en-US" sz="2000" smtClean="0">
                <a:cs typeface="Arial" panose="020B0604020202020204" pitchFamily="34" charset="0"/>
              </a:rPr>
              <a:t>对象、新的</a:t>
            </a:r>
            <a:r>
              <a:rPr lang="en-US" altLang="zh-CN" sz="2000" smtClean="0">
                <a:cs typeface="Arial" panose="020B0604020202020204" pitchFamily="34" charset="0"/>
              </a:rPr>
              <a:t>SENDER_TEMPLATE</a:t>
            </a:r>
            <a:r>
              <a:rPr lang="zh-CN" altLang="en-US" sz="2000" smtClean="0">
                <a:cs typeface="Arial" panose="020B0604020202020204" pitchFamily="34" charset="0"/>
              </a:rPr>
              <a:t>和</a:t>
            </a:r>
            <a:r>
              <a:rPr lang="en-US" altLang="zh-CN" sz="2000" smtClean="0">
                <a:cs typeface="Arial" panose="020B0604020202020204" pitchFamily="34" charset="0"/>
              </a:rPr>
              <a:t>ERO</a:t>
            </a:r>
            <a:r>
              <a:rPr lang="zh-CN" altLang="en-US" sz="2000" smtClean="0">
                <a:cs typeface="Arial" panose="020B0604020202020204" pitchFamily="34" charset="0"/>
              </a:rPr>
              <a:t>来发送一个新的</a:t>
            </a:r>
            <a:r>
              <a:rPr lang="en-US" altLang="zh-CN" sz="2000" smtClean="0">
                <a:cs typeface="Arial" panose="020B0604020202020204" pitchFamily="34" charset="0"/>
              </a:rPr>
              <a:t>Path</a:t>
            </a:r>
            <a:r>
              <a:rPr lang="zh-CN" altLang="en-US" sz="2000" smtClean="0">
                <a:cs typeface="Arial" panose="020B0604020202020204" pitchFamily="34" charset="0"/>
              </a:rPr>
              <a:t>消息；但是仍然使用旧的</a:t>
            </a:r>
            <a:r>
              <a:rPr lang="en-US" altLang="zh-CN" sz="2000" smtClean="0">
                <a:cs typeface="Arial" panose="020B0604020202020204" pitchFamily="34" charset="0"/>
              </a:rPr>
              <a:t>LSP</a:t>
            </a:r>
            <a:r>
              <a:rPr lang="zh-CN" altLang="en-US" sz="2000" smtClean="0">
                <a:cs typeface="Arial" panose="020B0604020202020204" pitchFamily="34" charset="0"/>
              </a:rPr>
              <a:t>转发流量，使用旧的</a:t>
            </a:r>
            <a:r>
              <a:rPr lang="en-US" altLang="zh-CN" sz="2000" smtClean="0">
                <a:cs typeface="Arial" panose="020B0604020202020204" pitchFamily="34" charset="0"/>
              </a:rPr>
              <a:t>Path</a:t>
            </a:r>
            <a:r>
              <a:rPr lang="zh-CN" altLang="en-US" sz="2000" smtClean="0">
                <a:cs typeface="Arial" panose="020B0604020202020204" pitchFamily="34" charset="0"/>
              </a:rPr>
              <a:t>消息进行刷新</a:t>
            </a:r>
          </a:p>
          <a:p>
            <a:pPr lvl="1" eaLnBrk="1" hangingPunct="1"/>
            <a:r>
              <a:rPr lang="zh-CN" altLang="en-US" sz="2000" smtClean="0">
                <a:cs typeface="Arial" panose="020B0604020202020204" pitchFamily="34" charset="0"/>
              </a:rPr>
              <a:t> 在与旧的</a:t>
            </a:r>
            <a:r>
              <a:rPr lang="en-US" altLang="zh-CN" sz="2000" smtClean="0">
                <a:cs typeface="Arial" panose="020B0604020202020204" pitchFamily="34" charset="0"/>
              </a:rPr>
              <a:t>LSP</a:t>
            </a:r>
            <a:r>
              <a:rPr lang="zh-CN" altLang="en-US" sz="2000" smtClean="0">
                <a:cs typeface="Arial" panose="020B0604020202020204" pitchFamily="34" charset="0"/>
              </a:rPr>
              <a:t>的共同链路上，新的</a:t>
            </a:r>
            <a:r>
              <a:rPr lang="en-US" altLang="zh-CN" sz="2000" smtClean="0">
                <a:cs typeface="Arial" panose="020B0604020202020204" pitchFamily="34" charset="0"/>
              </a:rPr>
              <a:t>Path</a:t>
            </a:r>
            <a:r>
              <a:rPr lang="zh-CN" altLang="en-US" sz="2000" smtClean="0">
                <a:cs typeface="Arial" panose="020B0604020202020204" pitchFamily="34" charset="0"/>
              </a:rPr>
              <a:t>消息被看作一个普通的新的</a:t>
            </a:r>
            <a:r>
              <a:rPr lang="en-US" altLang="zh-CN" sz="2000" smtClean="0">
                <a:cs typeface="Arial" panose="020B0604020202020204" pitchFamily="34" charset="0"/>
              </a:rPr>
              <a:t>LSP Tunnel</a:t>
            </a:r>
            <a:r>
              <a:rPr lang="zh-CN" altLang="en-US" sz="2000" smtClean="0">
                <a:cs typeface="Arial" panose="020B0604020202020204" pitchFamily="34" charset="0"/>
              </a:rPr>
              <a:t>建立消息。在共同的链路上，共享的</a:t>
            </a:r>
            <a:r>
              <a:rPr lang="en-US" altLang="zh-CN" sz="2000" smtClean="0">
                <a:cs typeface="Arial" panose="020B0604020202020204" pitchFamily="34" charset="0"/>
              </a:rPr>
              <a:t>SESSION </a:t>
            </a:r>
            <a:r>
              <a:rPr lang="zh-CN" altLang="en-US" sz="2000" smtClean="0">
                <a:cs typeface="Arial" panose="020B0604020202020204" pitchFamily="34" charset="0"/>
              </a:rPr>
              <a:t>对象和</a:t>
            </a:r>
            <a:r>
              <a:rPr lang="en-US" altLang="zh-CN" sz="2000" smtClean="0">
                <a:cs typeface="Arial" panose="020B0604020202020204" pitchFamily="34" charset="0"/>
              </a:rPr>
              <a:t>SE</a:t>
            </a:r>
            <a:r>
              <a:rPr lang="zh-CN" altLang="en-US" sz="2000" smtClean="0">
                <a:cs typeface="Arial" panose="020B0604020202020204" pitchFamily="34" charset="0"/>
              </a:rPr>
              <a:t>预留类型允许新的</a:t>
            </a:r>
            <a:r>
              <a:rPr lang="en-US" altLang="zh-CN" sz="2000" smtClean="0">
                <a:cs typeface="Arial" panose="020B0604020202020204" pitchFamily="34" charset="0"/>
              </a:rPr>
              <a:t>LSP</a:t>
            </a:r>
            <a:r>
              <a:rPr lang="zh-CN" altLang="en-US" sz="2000" smtClean="0">
                <a:cs typeface="Arial" panose="020B0604020202020204" pitchFamily="34" charset="0"/>
              </a:rPr>
              <a:t>共享使用旧的</a:t>
            </a:r>
            <a:r>
              <a:rPr lang="en-US" altLang="zh-CN" sz="2000" smtClean="0">
                <a:cs typeface="Arial" panose="020B0604020202020204" pitchFamily="34" charset="0"/>
              </a:rPr>
              <a:t>LSP</a:t>
            </a:r>
            <a:r>
              <a:rPr lang="zh-CN" altLang="en-US" sz="2000" smtClean="0">
                <a:cs typeface="Arial" panose="020B0604020202020204" pitchFamily="34" charset="0"/>
              </a:rPr>
              <a:t>资源正常建立，当入口节点收到了一个新的</a:t>
            </a:r>
            <a:r>
              <a:rPr lang="en-US" altLang="zh-CN" sz="2000" smtClean="0">
                <a:cs typeface="Arial" panose="020B0604020202020204" pitchFamily="34" charset="0"/>
              </a:rPr>
              <a:t>LSP</a:t>
            </a:r>
            <a:r>
              <a:rPr lang="zh-CN" altLang="en-US" sz="2000" smtClean="0">
                <a:cs typeface="Arial" panose="020B0604020202020204" pitchFamily="34" charset="0"/>
              </a:rPr>
              <a:t>的</a:t>
            </a:r>
            <a:r>
              <a:rPr lang="en-US" altLang="zh-CN" sz="2000" smtClean="0">
                <a:cs typeface="Arial" panose="020B0604020202020204" pitchFamily="34" charset="0"/>
              </a:rPr>
              <a:t>Resv </a:t>
            </a:r>
            <a:r>
              <a:rPr lang="zh-CN" altLang="en-US" sz="2000" smtClean="0">
                <a:cs typeface="Arial" panose="020B0604020202020204" pitchFamily="34" charset="0"/>
              </a:rPr>
              <a:t>消息，就可以将流量迅速切换过去，同时切断旧的</a:t>
            </a:r>
            <a:r>
              <a:rPr lang="en-US" altLang="zh-CN" sz="2000" smtClean="0">
                <a:cs typeface="Arial" panose="020B0604020202020204" pitchFamily="34" charset="0"/>
              </a:rPr>
              <a:t>LSP</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重路由</a:t>
            </a:r>
            <a:r>
              <a:rPr lang="en-US" altLang="zh-CN" smtClean="0">
                <a:latin typeface="华文细黑" panose="02010600040101010101" pitchFamily="2" charset="-122"/>
              </a:rPr>
              <a:t>/</a:t>
            </a:r>
            <a:r>
              <a:rPr lang="zh-CN" altLang="en-US" smtClean="0">
                <a:latin typeface="华文细黑" panose="02010600040101010101" pitchFamily="2" charset="-122"/>
              </a:rPr>
              <a:t>重优化过程</a:t>
            </a:r>
          </a:p>
        </p:txBody>
      </p:sp>
      <p:sp>
        <p:nvSpPr>
          <p:cNvPr id="107523" name="Rectangle 3"/>
          <p:cNvSpPr>
            <a:spLocks noGrp="1" noChangeArrowheads="1"/>
          </p:cNvSpPr>
          <p:nvPr>
            <p:ph type="body" idx="1"/>
          </p:nvPr>
        </p:nvSpPr>
        <p:spPr>
          <a:xfrm>
            <a:off x="457200" y="765175"/>
            <a:ext cx="8229600" cy="50387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RSVP-TE</a:t>
            </a:r>
            <a:r>
              <a:rPr lang="zh-CN" altLang="en-US" sz="2400" smtClean="0">
                <a:cs typeface="Arial" panose="020B0604020202020204" pitchFamily="34" charset="0"/>
              </a:rPr>
              <a:t>在增加带宽中的原理</a:t>
            </a:r>
          </a:p>
          <a:p>
            <a:pPr eaLnBrk="1" hangingPunct="1">
              <a:buFont typeface="Wingdings" panose="05000000000000000000" pitchFamily="2" charset="2"/>
              <a:buNone/>
            </a:pPr>
            <a:r>
              <a:rPr lang="zh-CN" altLang="en-US" sz="2000" b="0" smtClean="0"/>
              <a:t>	</a:t>
            </a:r>
            <a:r>
              <a:rPr lang="zh-CN" altLang="en-US" sz="2400" smtClean="0">
                <a:cs typeface="Arial" panose="020B0604020202020204" pitchFamily="34" charset="0"/>
              </a:rPr>
              <a:t>为了使增加带宽生效，一个新的</a:t>
            </a:r>
            <a:r>
              <a:rPr lang="en-US" altLang="zh-CN" sz="2400" smtClean="0">
                <a:cs typeface="Arial" panose="020B0604020202020204" pitchFamily="34" charset="0"/>
              </a:rPr>
              <a:t>Path</a:t>
            </a:r>
            <a:r>
              <a:rPr lang="zh-CN" altLang="en-US" sz="2400" smtClean="0">
                <a:cs typeface="Arial" panose="020B0604020202020204" pitchFamily="34" charset="0"/>
              </a:rPr>
              <a:t>消息携带新的</a:t>
            </a:r>
            <a:r>
              <a:rPr lang="en-US" altLang="zh-CN" sz="2400" smtClean="0">
                <a:cs typeface="Arial" panose="020B0604020202020204" pitchFamily="34" charset="0"/>
              </a:rPr>
              <a:t>LSP_ID</a:t>
            </a:r>
            <a:r>
              <a:rPr lang="zh-CN" altLang="en-US" sz="2400" smtClean="0">
                <a:cs typeface="Arial" panose="020B0604020202020204" pitchFamily="34" charset="0"/>
              </a:rPr>
              <a:t>被使用去尝试预留一个大的带宽，即使失败，当前的</a:t>
            </a:r>
            <a:r>
              <a:rPr lang="en-US" altLang="zh-CN" sz="2400" smtClean="0">
                <a:cs typeface="Arial" panose="020B0604020202020204" pitchFamily="34" charset="0"/>
              </a:rPr>
              <a:t>LSP_ID</a:t>
            </a:r>
            <a:r>
              <a:rPr lang="zh-CN" altLang="en-US" sz="2400" smtClean="0">
                <a:cs typeface="Arial" panose="020B0604020202020204" pitchFamily="34" charset="0"/>
              </a:rPr>
              <a:t>继续刷新也会保证不会导致流量丢失</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CR-LDP</a:t>
            </a:r>
          </a:p>
        </p:txBody>
      </p:sp>
      <p:sp>
        <p:nvSpPr>
          <p:cNvPr id="108547" name="Rectangle 5"/>
          <p:cNvSpPr>
            <a:spLocks noGrp="1" noChangeArrowheads="1"/>
          </p:cNvSpPr>
          <p:nvPr>
            <p:ph type="body" idx="1"/>
          </p:nvPr>
        </p:nvSpPr>
        <p:spPr>
          <a:xfrm>
            <a:off x="468313" y="981075"/>
            <a:ext cx="7705725" cy="54006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CR-LDP</a:t>
            </a:r>
          </a:p>
          <a:p>
            <a:pPr eaLnBrk="1" hangingPunct="1">
              <a:buFont typeface="Wingdings" panose="05000000000000000000" pitchFamily="2" charset="2"/>
              <a:buNone/>
            </a:pPr>
            <a:r>
              <a:rPr lang="en-US" altLang="zh-CN" sz="2400" smtClean="0"/>
              <a:t> 	</a:t>
            </a:r>
            <a:r>
              <a:rPr lang="zh-CN" altLang="en-US" sz="2400" smtClean="0">
                <a:cs typeface="Arial" panose="020B0604020202020204" pitchFamily="34" charset="0"/>
              </a:rPr>
              <a:t>对标准</a:t>
            </a:r>
            <a:r>
              <a:rPr lang="en-US" altLang="zh-CN" sz="2400" smtClean="0">
                <a:cs typeface="Arial" panose="020B0604020202020204" pitchFamily="34" charset="0"/>
              </a:rPr>
              <a:t>LDP</a:t>
            </a:r>
            <a:r>
              <a:rPr lang="zh-CN" altLang="en-US" sz="2400" smtClean="0">
                <a:cs typeface="Arial" panose="020B0604020202020204" pitchFamily="34" charset="0"/>
              </a:rPr>
              <a:t>进行扩展，实现和</a:t>
            </a:r>
            <a:r>
              <a:rPr lang="en-US" altLang="zh-CN" sz="2400" smtClean="0">
                <a:cs typeface="Arial" panose="020B0604020202020204" pitchFamily="34" charset="0"/>
              </a:rPr>
              <a:t>RSVP-TE</a:t>
            </a:r>
            <a:r>
              <a:rPr lang="zh-CN" altLang="en-US" sz="2400" smtClean="0">
                <a:cs typeface="Arial" panose="020B0604020202020204" pitchFamily="34" charset="0"/>
              </a:rPr>
              <a:t>同样的功能。扩展的</a:t>
            </a:r>
            <a:r>
              <a:rPr lang="en-US" altLang="zh-CN" sz="2400" smtClean="0">
                <a:cs typeface="Arial" panose="020B0604020202020204" pitchFamily="34" charset="0"/>
              </a:rPr>
              <a:t>CR-LDP</a:t>
            </a:r>
            <a:r>
              <a:rPr lang="zh-CN" altLang="en-US" sz="2400" smtClean="0">
                <a:cs typeface="Arial" panose="020B0604020202020204" pitchFamily="34" charset="0"/>
              </a:rPr>
              <a:t>为了支持约束路由</a:t>
            </a:r>
            <a:r>
              <a:rPr lang="en-US" altLang="zh-CN" sz="2400" smtClean="0">
                <a:cs typeface="Arial" panose="020B0604020202020204" pitchFamily="34" charset="0"/>
              </a:rPr>
              <a:t>LSP</a:t>
            </a:r>
            <a:r>
              <a:rPr lang="zh-CN" altLang="en-US" sz="2400" smtClean="0">
                <a:cs typeface="Arial" panose="020B0604020202020204" pitchFamily="34" charset="0"/>
              </a:rPr>
              <a:t>（</a:t>
            </a:r>
            <a:r>
              <a:rPr lang="en-US" altLang="zh-CN" sz="2400" smtClean="0">
                <a:cs typeface="Arial" panose="020B0604020202020204" pitchFamily="34" charset="0"/>
              </a:rPr>
              <a:t>CR-LSP</a:t>
            </a:r>
            <a:r>
              <a:rPr lang="zh-CN" altLang="en-US" sz="2400" smtClean="0">
                <a:cs typeface="Arial" panose="020B0604020202020204" pitchFamily="34" charset="0"/>
              </a:rPr>
              <a:t>），所沿袭的</a:t>
            </a:r>
            <a:r>
              <a:rPr lang="en-US" altLang="zh-CN" sz="2400" smtClean="0">
                <a:cs typeface="Arial" panose="020B0604020202020204" pitchFamily="34" charset="0"/>
              </a:rPr>
              <a:t>LDP</a:t>
            </a:r>
            <a:r>
              <a:rPr lang="zh-CN" altLang="en-US" sz="2400" smtClean="0">
                <a:cs typeface="Arial" panose="020B0604020202020204" pitchFamily="34" charset="0"/>
              </a:rPr>
              <a:t>机制有：</a:t>
            </a:r>
          </a:p>
          <a:p>
            <a:pPr lvl="1" eaLnBrk="1" hangingPunct="1"/>
            <a:r>
              <a:rPr lang="zh-CN" altLang="en-US" sz="2000" smtClean="0">
                <a:cs typeface="Arial" panose="020B0604020202020204" pitchFamily="34" charset="0"/>
              </a:rPr>
              <a:t>使用基本的或者扩展的</a:t>
            </a:r>
            <a:r>
              <a:rPr lang="en-US" altLang="zh-CN" sz="2000" smtClean="0">
                <a:cs typeface="Arial" panose="020B0604020202020204" pitchFamily="34" charset="0"/>
              </a:rPr>
              <a:t>Discovery</a:t>
            </a:r>
            <a:r>
              <a:rPr lang="zh-CN" altLang="en-US" sz="2000" smtClean="0">
                <a:cs typeface="Arial" panose="020B0604020202020204" pitchFamily="34" charset="0"/>
              </a:rPr>
              <a:t>机制</a:t>
            </a:r>
          </a:p>
          <a:p>
            <a:pPr lvl="1" eaLnBrk="1" hangingPunct="1"/>
            <a:r>
              <a:rPr lang="zh-CN" altLang="en-US" sz="2000" smtClean="0">
                <a:cs typeface="Arial" panose="020B0604020202020204" pitchFamily="34" charset="0"/>
              </a:rPr>
              <a:t> 在</a:t>
            </a:r>
            <a:r>
              <a:rPr lang="en-US" altLang="zh-CN" sz="2000" smtClean="0">
                <a:cs typeface="Arial" panose="020B0604020202020204" pitchFamily="34" charset="0"/>
              </a:rPr>
              <a:t>downstream</a:t>
            </a:r>
            <a:r>
              <a:rPr lang="zh-CN" altLang="en-US" sz="2000" smtClean="0">
                <a:cs typeface="Arial" panose="020B0604020202020204" pitchFamily="34" charset="0"/>
              </a:rPr>
              <a:t>方向使用</a:t>
            </a:r>
            <a:r>
              <a:rPr lang="en-US" altLang="zh-CN" sz="2000" smtClean="0">
                <a:cs typeface="Arial" panose="020B0604020202020204" pitchFamily="34" charset="0"/>
              </a:rPr>
              <a:t>Dod</a:t>
            </a:r>
            <a:r>
              <a:rPr lang="zh-CN" altLang="en-US" sz="2000" smtClean="0">
                <a:cs typeface="Arial" panose="020B0604020202020204" pitchFamily="34" charset="0"/>
              </a:rPr>
              <a:t>（</a:t>
            </a:r>
            <a:r>
              <a:rPr lang="en-US" altLang="zh-CN" sz="2000" smtClean="0">
                <a:cs typeface="Arial" panose="020B0604020202020204" pitchFamily="34" charset="0"/>
              </a:rPr>
              <a:t>downstream on demand</a:t>
            </a:r>
            <a:r>
              <a:rPr lang="zh-CN" altLang="en-US" sz="2000" smtClean="0">
                <a:cs typeface="Arial" panose="020B0604020202020204" pitchFamily="34" charset="0"/>
              </a:rPr>
              <a:t>）模式的</a:t>
            </a:r>
            <a:r>
              <a:rPr lang="en-US" altLang="zh-CN" sz="2000" smtClean="0">
                <a:cs typeface="Arial" panose="020B0604020202020204" pitchFamily="34" charset="0"/>
              </a:rPr>
              <a:t>Label Request</a:t>
            </a:r>
            <a:r>
              <a:rPr lang="zh-CN" altLang="en-US" sz="2000" smtClean="0">
                <a:cs typeface="Arial" panose="020B0604020202020204" pitchFamily="34" charset="0"/>
              </a:rPr>
              <a:t>消息</a:t>
            </a:r>
          </a:p>
          <a:p>
            <a:pPr lvl="1" eaLnBrk="1" hangingPunct="1"/>
            <a:r>
              <a:rPr lang="zh-CN" altLang="en-US" sz="2000" smtClean="0">
                <a:cs typeface="Arial" panose="020B0604020202020204" pitchFamily="34" charset="0"/>
              </a:rPr>
              <a:t> 在</a:t>
            </a:r>
            <a:r>
              <a:rPr lang="en-US" altLang="zh-CN" sz="2000" smtClean="0">
                <a:cs typeface="Arial" panose="020B0604020202020204" pitchFamily="34" charset="0"/>
              </a:rPr>
              <a:t>downstream</a:t>
            </a:r>
            <a:r>
              <a:rPr lang="zh-CN" altLang="en-US" sz="2000" smtClean="0">
                <a:cs typeface="Arial" panose="020B0604020202020204" pitchFamily="34" charset="0"/>
              </a:rPr>
              <a:t>方向使用有序（</a:t>
            </a:r>
            <a:r>
              <a:rPr lang="en-US" altLang="zh-CN" sz="2000" smtClean="0">
                <a:cs typeface="Arial" panose="020B0604020202020204" pitchFamily="34" charset="0"/>
              </a:rPr>
              <a:t>ordered control</a:t>
            </a:r>
            <a:r>
              <a:rPr lang="zh-CN" altLang="en-US" sz="2000" smtClean="0">
                <a:cs typeface="Arial" panose="020B0604020202020204" pitchFamily="34" charset="0"/>
              </a:rPr>
              <a:t>）的 </a:t>
            </a:r>
            <a:r>
              <a:rPr lang="en-US" altLang="zh-CN" sz="2000" smtClean="0">
                <a:cs typeface="Arial" panose="020B0604020202020204" pitchFamily="34" charset="0"/>
              </a:rPr>
              <a:t>Label Request</a:t>
            </a:r>
            <a:r>
              <a:rPr lang="zh-CN" altLang="en-US" sz="2000" smtClean="0">
                <a:cs typeface="Arial" panose="020B0604020202020204" pitchFamily="34" charset="0"/>
              </a:rPr>
              <a:t>消息</a:t>
            </a:r>
          </a:p>
          <a:p>
            <a:pPr lvl="1" eaLnBrk="1" hangingPunct="1"/>
            <a:r>
              <a:rPr lang="zh-CN" altLang="en-US" sz="2000" smtClean="0">
                <a:cs typeface="Arial" panose="020B0604020202020204" pitchFamily="34" charset="0"/>
              </a:rPr>
              <a:t> 使用通知消息（</a:t>
            </a:r>
            <a:r>
              <a:rPr lang="en-US" altLang="zh-CN" sz="2000" smtClean="0">
                <a:cs typeface="Arial" panose="020B0604020202020204" pitchFamily="34" charset="0"/>
              </a:rPr>
              <a:t>Notification Message</a:t>
            </a:r>
            <a:r>
              <a:rPr lang="zh-CN" altLang="en-US" sz="2000" smtClean="0">
                <a:cs typeface="Arial" panose="020B0604020202020204" pitchFamily="34" charset="0"/>
              </a:rPr>
              <a:t>）</a:t>
            </a:r>
          </a:p>
          <a:p>
            <a:pPr lvl="1" eaLnBrk="1" hangingPunct="1"/>
            <a:r>
              <a:rPr lang="zh-CN" altLang="en-US" sz="2000" smtClean="0">
                <a:cs typeface="Arial" panose="020B0604020202020204" pitchFamily="34" charset="0"/>
              </a:rPr>
              <a:t> 使用撤销（</a:t>
            </a:r>
            <a:r>
              <a:rPr lang="en-US" altLang="zh-CN" sz="2000" smtClean="0">
                <a:cs typeface="Arial" panose="020B0604020202020204" pitchFamily="34" charset="0"/>
              </a:rPr>
              <a:t>Withdraw</a:t>
            </a:r>
            <a:r>
              <a:rPr lang="zh-CN" altLang="en-US" sz="2000" smtClean="0">
                <a:cs typeface="Arial" panose="020B0604020202020204" pitchFamily="34" charset="0"/>
              </a:rPr>
              <a:t>）和释放（</a:t>
            </a:r>
            <a:r>
              <a:rPr lang="en-US" altLang="zh-CN" sz="2000" smtClean="0">
                <a:cs typeface="Arial" panose="020B0604020202020204" pitchFamily="34" charset="0"/>
              </a:rPr>
              <a:t>Release</a:t>
            </a:r>
            <a:r>
              <a:rPr lang="zh-CN" altLang="en-US" sz="2000" smtClean="0">
                <a:cs typeface="Arial" panose="020B0604020202020204" pitchFamily="34" charset="0"/>
              </a:rPr>
              <a:t>）消息</a:t>
            </a:r>
          </a:p>
          <a:p>
            <a:pPr lvl="1" eaLnBrk="1" hangingPunct="1"/>
            <a:r>
              <a:rPr lang="zh-CN" altLang="en-US" sz="2000" smtClean="0">
                <a:cs typeface="Arial" panose="020B0604020202020204" pitchFamily="34" charset="0"/>
              </a:rPr>
              <a:t> 使用环路检测机制（</a:t>
            </a:r>
            <a:r>
              <a:rPr lang="en-US" altLang="zh-CN" sz="2000" smtClean="0">
                <a:cs typeface="Arial" panose="020B0604020202020204" pitchFamily="34" charset="0"/>
              </a:rPr>
              <a:t>Loop Detection</a:t>
            </a:r>
            <a:r>
              <a:rPr lang="zh-CN" altLang="en-US" sz="2000" smtClean="0">
                <a:cs typeface="Arial" panose="020B0604020202020204" pitchFamily="34" charset="0"/>
              </a:rPr>
              <a:t>）（在</a:t>
            </a:r>
            <a:r>
              <a:rPr lang="en-US" altLang="zh-CN" sz="2000" smtClean="0">
                <a:cs typeface="Arial" panose="020B0604020202020204" pitchFamily="34" charset="0"/>
              </a:rPr>
              <a:t>CR-LSP</a:t>
            </a:r>
            <a:r>
              <a:rPr lang="zh-CN" altLang="en-US" sz="2000" smtClean="0">
                <a:cs typeface="Arial" panose="020B0604020202020204" pitchFamily="34" charset="0"/>
              </a:rPr>
              <a:t>的</a:t>
            </a:r>
            <a:r>
              <a:rPr lang="en-US" altLang="zh-CN" sz="2000" smtClean="0">
                <a:cs typeface="Arial" panose="020B0604020202020204" pitchFamily="34" charset="0"/>
              </a:rPr>
              <a:t>Loosely</a:t>
            </a:r>
            <a:r>
              <a:rPr lang="zh-CN" altLang="en-US" sz="2000" smtClean="0">
                <a:cs typeface="Arial" panose="020B0604020202020204" pitchFamily="34" charset="0"/>
              </a:rPr>
              <a:t>路由部分）</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CR-LDP</a:t>
            </a:r>
            <a:r>
              <a:rPr lang="zh-CN" altLang="en-US" smtClean="0">
                <a:latin typeface="华文细黑" panose="02010600040101010101" pitchFamily="2" charset="-122"/>
                <a:cs typeface="Arial" panose="020B0604020202020204" pitchFamily="34" charset="0"/>
              </a:rPr>
              <a:t>扩展</a:t>
            </a:r>
          </a:p>
        </p:txBody>
      </p:sp>
      <p:sp>
        <p:nvSpPr>
          <p:cNvPr id="109571" name="Rectangle 3"/>
          <p:cNvSpPr>
            <a:spLocks noGrp="1" noChangeArrowheads="1"/>
          </p:cNvSpPr>
          <p:nvPr>
            <p:ph type="body" idx="1"/>
          </p:nvPr>
        </p:nvSpPr>
        <p:spPr>
          <a:xfrm>
            <a:off x="468313" y="1524000"/>
            <a:ext cx="7848600" cy="43529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CR-LDP</a:t>
            </a:r>
            <a:r>
              <a:rPr lang="zh-CN" altLang="en-US" sz="2400" smtClean="0">
                <a:cs typeface="Arial" panose="020B0604020202020204" pitchFamily="34" charset="0"/>
              </a:rPr>
              <a:t>扩展</a:t>
            </a:r>
          </a:p>
          <a:p>
            <a:pPr lvl="1" eaLnBrk="1" hangingPunct="1"/>
            <a:r>
              <a:rPr lang="en-US" altLang="zh-CN" sz="2000" smtClean="0">
                <a:cs typeface="Arial" panose="020B0604020202020204" pitchFamily="34" charset="0"/>
              </a:rPr>
              <a:t>Label Request</a:t>
            </a:r>
            <a:r>
              <a:rPr lang="zh-CN" altLang="en-US" sz="2000" smtClean="0">
                <a:cs typeface="Arial" panose="020B0604020202020204" pitchFamily="34" charset="0"/>
              </a:rPr>
              <a:t>消息中增加一个或者多个</a:t>
            </a:r>
            <a:r>
              <a:rPr lang="en-US" altLang="zh-CN" sz="2000" smtClean="0">
                <a:cs typeface="Arial" panose="020B0604020202020204" pitchFamily="34" charset="0"/>
              </a:rPr>
              <a:t>CR-TLVs</a:t>
            </a:r>
            <a:r>
              <a:rPr lang="zh-CN" altLang="en-US" sz="2000" smtClean="0">
                <a:cs typeface="Arial" panose="020B0604020202020204" pitchFamily="34" charset="0"/>
              </a:rPr>
              <a:t>，   例如</a:t>
            </a:r>
            <a:r>
              <a:rPr lang="en-US" altLang="zh-CN" sz="2000" smtClean="0">
                <a:cs typeface="Arial" panose="020B0604020202020204" pitchFamily="34" charset="0"/>
              </a:rPr>
              <a:t>ER-TLV</a:t>
            </a:r>
          </a:p>
          <a:p>
            <a:pPr lvl="1" eaLnBrk="1" hangingPunct="1"/>
            <a:r>
              <a:rPr lang="en-US" altLang="zh-CN" sz="2000" smtClean="0">
                <a:cs typeface="Arial" panose="020B0604020202020204" pitchFamily="34" charset="0"/>
              </a:rPr>
              <a:t> </a:t>
            </a:r>
            <a:r>
              <a:rPr lang="zh-CN" altLang="en-US" sz="2000" smtClean="0">
                <a:cs typeface="Arial" panose="020B0604020202020204" pitchFamily="34" charset="0"/>
              </a:rPr>
              <a:t>一个</a:t>
            </a:r>
            <a:r>
              <a:rPr lang="en-US" altLang="zh-CN" sz="2000" smtClean="0">
                <a:cs typeface="Arial" panose="020B0604020202020204" pitchFamily="34" charset="0"/>
              </a:rPr>
              <a:t>LSR</a:t>
            </a:r>
            <a:r>
              <a:rPr lang="zh-CN" altLang="en-US" sz="2000" smtClean="0">
                <a:cs typeface="Arial" panose="020B0604020202020204" pitchFamily="34" charset="0"/>
              </a:rPr>
              <a:t>通过</a:t>
            </a:r>
            <a:r>
              <a:rPr lang="en-US" altLang="zh-CN" sz="2000" smtClean="0">
                <a:cs typeface="Arial" panose="020B0604020202020204" pitchFamily="34" charset="0"/>
              </a:rPr>
              <a:t>Label Request</a:t>
            </a:r>
            <a:r>
              <a:rPr lang="zh-CN" altLang="en-US" sz="2000" smtClean="0">
                <a:cs typeface="Arial" panose="020B0604020202020204" pitchFamily="34" charset="0"/>
              </a:rPr>
              <a:t>消息中的一个或者多个</a:t>
            </a:r>
            <a:r>
              <a:rPr lang="en-US" altLang="zh-CN" sz="2000" smtClean="0">
                <a:cs typeface="Arial" panose="020B0604020202020204" pitchFamily="34" charset="0"/>
              </a:rPr>
              <a:t>CR-TLVs</a:t>
            </a:r>
            <a:r>
              <a:rPr lang="zh-CN" altLang="en-US" sz="2000" smtClean="0">
                <a:cs typeface="Arial" panose="020B0604020202020204" pitchFamily="34" charset="0"/>
              </a:rPr>
              <a:t>进行有序（</a:t>
            </a:r>
            <a:r>
              <a:rPr lang="en-US" altLang="zh-CN" sz="2000" smtClean="0">
                <a:cs typeface="Arial" panose="020B0604020202020204" pitchFamily="34" charset="0"/>
              </a:rPr>
              <a:t>ordered control</a:t>
            </a:r>
            <a:r>
              <a:rPr lang="zh-CN" altLang="en-US" sz="2000" smtClean="0">
                <a:cs typeface="Arial" panose="020B0604020202020204" pitchFamily="34" charset="0"/>
              </a:rPr>
              <a:t>）的推断</a:t>
            </a:r>
          </a:p>
          <a:p>
            <a:pPr lvl="1" eaLnBrk="1" hangingPunct="1"/>
            <a:r>
              <a:rPr lang="zh-CN" altLang="en-US" sz="2000" smtClean="0">
                <a:cs typeface="Arial" panose="020B0604020202020204" pitchFamily="34" charset="0"/>
              </a:rPr>
              <a:t> 定义了许多新的状态码来表示在建立路径过程中的错误通告。在</a:t>
            </a:r>
            <a:r>
              <a:rPr lang="en-US" altLang="zh-CN" sz="2000" smtClean="0">
                <a:cs typeface="Arial" panose="020B0604020202020204" pitchFamily="34" charset="0"/>
              </a:rPr>
              <a:t>CR-TLVs</a:t>
            </a:r>
            <a:r>
              <a:rPr lang="zh-CN" altLang="en-US" sz="2000" smtClean="0">
                <a:cs typeface="Arial" panose="020B0604020202020204" pitchFamily="34" charset="0"/>
              </a:rPr>
              <a:t>中，所有这些新的状态码的“</a:t>
            </a:r>
            <a:r>
              <a:rPr lang="en-US" altLang="zh-CN" sz="2000" smtClean="0">
                <a:cs typeface="Arial" panose="020B0604020202020204" pitchFamily="34" charset="0"/>
              </a:rPr>
              <a:t>F” </a:t>
            </a:r>
            <a:r>
              <a:rPr lang="zh-CN" altLang="en-US" sz="2000" smtClean="0">
                <a:cs typeface="Arial" panose="020B0604020202020204" pitchFamily="34" charset="0"/>
              </a:rPr>
              <a:t>位必须被置位</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优先级与抢占</a:t>
            </a:r>
          </a:p>
        </p:txBody>
      </p:sp>
      <p:sp>
        <p:nvSpPr>
          <p:cNvPr id="110595" name="Rectangle 3"/>
          <p:cNvSpPr>
            <a:spLocks noGrp="1" noChangeArrowheads="1"/>
          </p:cNvSpPr>
          <p:nvPr>
            <p:ph type="body" idx="1"/>
          </p:nvPr>
        </p:nvSpPr>
        <p:spPr>
          <a:xfrm>
            <a:off x="468313" y="981075"/>
            <a:ext cx="8135937" cy="518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优先级</a:t>
            </a:r>
          </a:p>
          <a:p>
            <a:pPr eaLnBrk="1" hangingPunct="1">
              <a:buFont typeface="Wingdings" panose="05000000000000000000" pitchFamily="2" charset="2"/>
              <a:buNone/>
            </a:pPr>
            <a:r>
              <a:rPr lang="zh-CN" altLang="en-US" sz="2400" smtClean="0">
                <a:cs typeface="Arial" panose="020B0604020202020204" pitchFamily="34" charset="0"/>
              </a:rPr>
              <a:t>     对于</a:t>
            </a:r>
            <a:r>
              <a:rPr lang="en-US" altLang="zh-CN" sz="2400" smtClean="0">
                <a:cs typeface="Arial" panose="020B0604020202020204" pitchFamily="34" charset="0"/>
              </a:rPr>
              <a:t>setup </a:t>
            </a:r>
            <a:r>
              <a:rPr lang="zh-CN" altLang="en-US" sz="2400" smtClean="0">
                <a:cs typeface="Arial" panose="020B0604020202020204" pitchFamily="34" charset="0"/>
              </a:rPr>
              <a:t>和 </a:t>
            </a:r>
            <a:r>
              <a:rPr lang="en-US" altLang="zh-CN" sz="2400" smtClean="0">
                <a:cs typeface="Arial" panose="020B0604020202020204" pitchFamily="34" charset="0"/>
              </a:rPr>
              <a:t>holding </a:t>
            </a:r>
            <a:r>
              <a:rPr lang="zh-CN" altLang="en-US" sz="2400" smtClean="0">
                <a:cs typeface="Arial" panose="020B0604020202020204" pitchFamily="34" charset="0"/>
              </a:rPr>
              <a:t>优先级的分配可以根据一个网络的流量策略决定</a:t>
            </a:r>
          </a:p>
          <a:p>
            <a:pPr eaLnBrk="1" hangingPunct="1">
              <a:buFont typeface="Wingdings" panose="05000000000000000000" pitchFamily="2" charset="2"/>
              <a:buNone/>
            </a:pPr>
            <a:r>
              <a:rPr lang="zh-CN" altLang="en-US" sz="2400" smtClean="0">
                <a:cs typeface="Arial" panose="020B0604020202020204" pitchFamily="34" charset="0"/>
              </a:rPr>
              <a:t>     </a:t>
            </a:r>
            <a:r>
              <a:rPr lang="en-US" altLang="zh-CN" sz="2400" smtClean="0">
                <a:cs typeface="Arial" panose="020B0604020202020204" pitchFamily="34" charset="0"/>
              </a:rPr>
              <a:t>Setup </a:t>
            </a:r>
            <a:r>
              <a:rPr lang="zh-CN" altLang="en-US" sz="2400" smtClean="0">
                <a:cs typeface="Arial" panose="020B0604020202020204" pitchFamily="34" charset="0"/>
              </a:rPr>
              <a:t>和</a:t>
            </a:r>
            <a:r>
              <a:rPr lang="en-US" altLang="zh-CN" sz="2400" smtClean="0">
                <a:cs typeface="Arial" panose="020B0604020202020204" pitchFamily="34" charset="0"/>
              </a:rPr>
              <a:t>Holding </a:t>
            </a:r>
            <a:r>
              <a:rPr lang="zh-CN" altLang="en-US" sz="2400" smtClean="0">
                <a:cs typeface="Arial" panose="020B0604020202020204" pitchFamily="34" charset="0"/>
              </a:rPr>
              <a:t>优先级取值范围是从</a:t>
            </a:r>
            <a:r>
              <a:rPr lang="en-US" altLang="zh-CN" sz="2400" smtClean="0">
                <a:cs typeface="Arial" panose="020B0604020202020204" pitchFamily="34" charset="0"/>
              </a:rPr>
              <a:t>0</a:t>
            </a:r>
            <a:r>
              <a:rPr lang="zh-CN" altLang="en-US" sz="2400" smtClean="0">
                <a:cs typeface="Arial" panose="020B0604020202020204" pitchFamily="34" charset="0"/>
              </a:rPr>
              <a:t>到</a:t>
            </a:r>
            <a:r>
              <a:rPr lang="en-US" altLang="zh-CN" sz="2400" smtClean="0">
                <a:cs typeface="Arial" panose="020B0604020202020204" pitchFamily="34" charset="0"/>
              </a:rPr>
              <a:t>7</a:t>
            </a:r>
            <a:r>
              <a:rPr lang="zh-CN" altLang="en-US" sz="2400" smtClean="0">
                <a:cs typeface="Arial" panose="020B0604020202020204" pitchFamily="34" charset="0"/>
              </a:rPr>
              <a:t>，</a:t>
            </a:r>
            <a:r>
              <a:rPr lang="en-US" altLang="zh-CN" sz="2400" smtClean="0">
                <a:cs typeface="Arial" panose="020B0604020202020204" pitchFamily="34" charset="0"/>
              </a:rPr>
              <a:t>0</a:t>
            </a:r>
            <a:r>
              <a:rPr lang="zh-CN" altLang="en-US" sz="2400" smtClean="0">
                <a:cs typeface="Arial" panose="020B0604020202020204" pitchFamily="34" charset="0"/>
              </a:rPr>
              <a:t>表示最重要，也就是最高的优先级；</a:t>
            </a:r>
            <a:r>
              <a:rPr lang="en-US" altLang="zh-CN" sz="2400" smtClean="0">
                <a:cs typeface="Arial" panose="020B0604020202020204" pitchFamily="34" charset="0"/>
              </a:rPr>
              <a:t>7</a:t>
            </a:r>
            <a:r>
              <a:rPr lang="zh-CN" altLang="en-US" sz="2400" smtClean="0">
                <a:cs typeface="Arial" panose="020B0604020202020204" pitchFamily="34" charset="0"/>
              </a:rPr>
              <a:t>表示最不重要，也就是最低优先级。缺省优先级可以根据不同的实现来定义，我们公司的缺省为</a:t>
            </a:r>
            <a:r>
              <a:rPr lang="en-US" altLang="zh-CN" sz="2400" smtClean="0">
                <a:cs typeface="Arial" panose="020B0604020202020204" pitchFamily="34" charset="0"/>
              </a:rPr>
              <a:t>7</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抢占 </a:t>
            </a:r>
            <a:r>
              <a:rPr lang="en-US" altLang="zh-CN" sz="2400" smtClean="0">
                <a:cs typeface="Arial" panose="020B0604020202020204" pitchFamily="34" charset="0"/>
              </a:rPr>
              <a:t>Preemption </a:t>
            </a:r>
          </a:p>
          <a:p>
            <a:pPr eaLnBrk="1" hangingPunct="1">
              <a:buFont typeface="Wingdings" panose="05000000000000000000" pitchFamily="2" charset="2"/>
              <a:buNone/>
            </a:pPr>
            <a:r>
              <a:rPr lang="en-US" altLang="zh-CN" sz="2400" smtClean="0"/>
              <a:t>     </a:t>
            </a:r>
            <a:r>
              <a:rPr lang="zh-CN" altLang="en-US" sz="2400" smtClean="0"/>
              <a:t>一条</a:t>
            </a:r>
            <a:r>
              <a:rPr lang="en-US" altLang="zh-CN" sz="2400" smtClean="0"/>
              <a:t>CR-LSP</a:t>
            </a:r>
            <a:r>
              <a:rPr lang="zh-CN" altLang="en-US" sz="2400" smtClean="0"/>
              <a:t>的</a:t>
            </a:r>
            <a:r>
              <a:rPr lang="en-US" altLang="zh-CN" sz="2400" smtClean="0"/>
              <a:t>Setup</a:t>
            </a:r>
            <a:r>
              <a:rPr lang="zh-CN" altLang="en-US" sz="2400" smtClean="0"/>
              <a:t>优先级不能高于它的</a:t>
            </a:r>
            <a:r>
              <a:rPr lang="en-US" altLang="zh-CN" sz="2400" smtClean="0"/>
              <a:t>holding </a:t>
            </a:r>
            <a:r>
              <a:rPr lang="zh-CN" altLang="en-US" sz="2400" smtClean="0"/>
              <a:t>优先级，</a:t>
            </a:r>
            <a:r>
              <a:rPr lang="zh-CN" altLang="en-US" sz="2400" smtClean="0">
                <a:cs typeface="Arial" panose="020B0604020202020204" pitchFamily="34" charset="0"/>
              </a:rPr>
              <a:t>因为有可能会抢占同样级别的其他</a:t>
            </a:r>
            <a:r>
              <a:rPr lang="en-US" altLang="zh-CN" sz="2400" smtClean="0">
                <a:cs typeface="Arial" panose="020B0604020202020204" pitchFamily="34" charset="0"/>
              </a:rPr>
              <a:t>LSP</a:t>
            </a:r>
            <a:r>
              <a:rPr lang="zh-CN" altLang="en-US" sz="2400" smtClean="0">
                <a:cs typeface="Arial" panose="020B0604020202020204" pitchFamily="34" charset="0"/>
              </a:rPr>
              <a:t>，也会被同样级别的其他</a:t>
            </a:r>
            <a:r>
              <a:rPr lang="en-US" altLang="zh-CN" sz="2400" smtClean="0">
                <a:cs typeface="Arial" panose="020B0604020202020204" pitchFamily="34" charset="0"/>
              </a:rPr>
              <a:t>LSP</a:t>
            </a:r>
            <a:r>
              <a:rPr lang="zh-CN" altLang="en-US" sz="2400" smtClean="0">
                <a:cs typeface="Arial" panose="020B0604020202020204" pitchFamily="34" charset="0"/>
              </a:rPr>
              <a:t>抢占</a:t>
            </a:r>
            <a:endParaRPr lang="zh-CN" altLang="en-US" sz="2400" smtClean="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优先级配置</a:t>
            </a:r>
          </a:p>
        </p:txBody>
      </p:sp>
      <p:sp>
        <p:nvSpPr>
          <p:cNvPr id="111619" name="Rectangle 3"/>
          <p:cNvSpPr>
            <a:spLocks noGrp="1" noChangeArrowheads="1"/>
          </p:cNvSpPr>
          <p:nvPr>
            <p:ph type="body" idx="1"/>
          </p:nvPr>
        </p:nvSpPr>
        <p:spPr>
          <a:xfrm>
            <a:off x="539750" y="1196975"/>
            <a:ext cx="7920038" cy="47529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tunnel</a:t>
            </a:r>
            <a:r>
              <a:rPr lang="zh-CN" altLang="en-US" sz="2400" smtClean="0">
                <a:cs typeface="Arial" panose="020B0604020202020204" pitchFamily="34" charset="0"/>
              </a:rPr>
              <a:t>视图下</a:t>
            </a:r>
            <a:r>
              <a:rPr lang="en-US" altLang="zh-CN" sz="2400" smtClean="0"/>
              <a:t>:</a:t>
            </a:r>
          </a:p>
          <a:p>
            <a:pPr eaLnBrk="1" hangingPunct="1">
              <a:buFont typeface="Wingdings" panose="05000000000000000000" pitchFamily="2" charset="2"/>
              <a:buNone/>
            </a:pPr>
            <a:r>
              <a:rPr lang="en-US" altLang="zh-CN" sz="2400" b="0" smtClean="0"/>
              <a:t>    Interface tunnel 1/0/0</a:t>
            </a:r>
          </a:p>
          <a:p>
            <a:pPr eaLnBrk="1" hangingPunct="1">
              <a:buFont typeface="Wingdings" panose="05000000000000000000" pitchFamily="2" charset="2"/>
              <a:buNone/>
            </a:pPr>
            <a:r>
              <a:rPr lang="en-US" altLang="zh-CN" sz="2400" b="0" smtClean="0"/>
              <a:t>     mpls te priority 0-7 0-7</a:t>
            </a:r>
          </a:p>
          <a:p>
            <a:pPr eaLnBrk="1" hangingPunct="1">
              <a:buFont typeface="Wingdings" panose="05000000000000000000" pitchFamily="2" charset="2"/>
              <a:buNone/>
            </a:pPr>
            <a:r>
              <a:rPr lang="en-US" altLang="zh-CN" sz="2400" b="0" smtClean="0"/>
              <a:t>     mpls te commit</a:t>
            </a:r>
          </a:p>
          <a:p>
            <a:pPr eaLnBrk="1" hangingPunct="1"/>
            <a:endParaRPr lang="en-US" altLang="zh-CN" sz="2400" b="0" smtClean="0"/>
          </a:p>
          <a:p>
            <a:pPr eaLnBrk="1" hangingPunct="1"/>
            <a:r>
              <a:rPr lang="zh-CN" altLang="en-US" sz="2400" smtClean="0">
                <a:cs typeface="Arial" panose="020B0604020202020204" pitchFamily="34" charset="0"/>
              </a:rPr>
              <a:t>前一个是建立优先级</a:t>
            </a:r>
            <a:r>
              <a:rPr lang="en-US" altLang="zh-CN" sz="2400" smtClean="0">
                <a:cs typeface="Arial" panose="020B0604020202020204" pitchFamily="34" charset="0"/>
              </a:rPr>
              <a:t>,</a:t>
            </a:r>
            <a:r>
              <a:rPr lang="zh-CN" altLang="en-US" sz="2400" smtClean="0">
                <a:cs typeface="Arial" panose="020B0604020202020204" pitchFamily="34" charset="0"/>
              </a:rPr>
              <a:t>后一个是保持优先级</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当</a:t>
            </a:r>
            <a:r>
              <a:rPr lang="en-US" altLang="zh-CN" sz="2400" smtClean="0">
                <a:cs typeface="Arial" panose="020B0604020202020204" pitchFamily="34" charset="0"/>
              </a:rPr>
              <a:t>tunnel1</a:t>
            </a:r>
            <a:r>
              <a:rPr lang="zh-CN" altLang="en-US" sz="2400" smtClean="0">
                <a:cs typeface="Arial" panose="020B0604020202020204" pitchFamily="34" charset="0"/>
              </a:rPr>
              <a:t>的建立优先级比</a:t>
            </a:r>
            <a:r>
              <a:rPr lang="en-US" altLang="zh-CN" sz="2400" smtClean="0">
                <a:cs typeface="Arial" panose="020B0604020202020204" pitchFamily="34" charset="0"/>
              </a:rPr>
              <a:t>tunnel2</a:t>
            </a:r>
            <a:r>
              <a:rPr lang="zh-CN" altLang="en-US" sz="2400" smtClean="0">
                <a:cs typeface="Arial" panose="020B0604020202020204" pitchFamily="34" charset="0"/>
              </a:rPr>
              <a:t>的保持优先级大的时候</a:t>
            </a:r>
            <a:r>
              <a:rPr lang="en-US" altLang="zh-CN" sz="2400" smtClean="0">
                <a:cs typeface="Arial" panose="020B0604020202020204" pitchFamily="34" charset="0"/>
              </a:rPr>
              <a:t>,tunnel1</a:t>
            </a:r>
            <a:r>
              <a:rPr lang="zh-CN" altLang="en-US" sz="2400" smtClean="0">
                <a:cs typeface="Arial" panose="020B0604020202020204" pitchFamily="34" charset="0"/>
              </a:rPr>
              <a:t>就有权利在链路带宽资源不足的情况下抢占</a:t>
            </a:r>
            <a:r>
              <a:rPr lang="en-US" altLang="zh-CN" sz="2400" smtClean="0">
                <a:cs typeface="Arial" panose="020B0604020202020204" pitchFamily="34" charset="0"/>
              </a:rPr>
              <a:t>tunnel2</a:t>
            </a:r>
            <a:r>
              <a:rPr lang="zh-CN" altLang="en-US" sz="2400" smtClean="0">
                <a:cs typeface="Arial" panose="020B0604020202020204" pitchFamily="34" charset="0"/>
              </a:rPr>
              <a:t>的带宽资源</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流量转发</a:t>
            </a:r>
          </a:p>
        </p:txBody>
      </p:sp>
      <p:sp>
        <p:nvSpPr>
          <p:cNvPr id="112643" name="Rectangle 7"/>
          <p:cNvSpPr>
            <a:spLocks noGrp="1" noChangeArrowheads="1"/>
          </p:cNvSpPr>
          <p:nvPr>
            <p:ph type="body" idx="1"/>
          </p:nvPr>
        </p:nvSpPr>
        <p:spPr>
          <a:xfrm>
            <a:off x="468313" y="1524000"/>
            <a:ext cx="7920037" cy="45688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流量是如何通过</a:t>
            </a:r>
            <a:r>
              <a:rPr lang="en-US" altLang="zh-CN" sz="2400" smtClean="0">
                <a:cs typeface="Arial" panose="020B0604020202020204" pitchFamily="34" charset="0"/>
              </a:rPr>
              <a:t>TE Tunnel</a:t>
            </a:r>
            <a:r>
              <a:rPr lang="zh-CN" altLang="en-US" sz="2400" smtClean="0">
                <a:cs typeface="Arial" panose="020B0604020202020204" pitchFamily="34" charset="0"/>
              </a:rPr>
              <a:t>进行转发的呢？可以有五种方式进行流量的转发，分别是</a:t>
            </a:r>
          </a:p>
          <a:p>
            <a:pPr lvl="1" eaLnBrk="1" hangingPunct="1"/>
            <a:r>
              <a:rPr lang="zh-CN" altLang="en-US" sz="2000" smtClean="0">
                <a:cs typeface="Arial" panose="020B0604020202020204" pitchFamily="34" charset="0"/>
              </a:rPr>
              <a:t> 静态路由指定</a:t>
            </a:r>
          </a:p>
          <a:p>
            <a:pPr lvl="1" eaLnBrk="1" hangingPunct="1"/>
            <a:r>
              <a:rPr lang="zh-CN" altLang="en-US" sz="2000" smtClean="0">
                <a:cs typeface="Arial" panose="020B0604020202020204" pitchFamily="34" charset="0"/>
              </a:rPr>
              <a:t> 策略路由指定（</a:t>
            </a:r>
            <a:r>
              <a:rPr lang="en-US" altLang="zh-CN" sz="2000" smtClean="0">
                <a:cs typeface="Arial" panose="020B0604020202020204" pitchFamily="34" charset="0"/>
              </a:rPr>
              <a:t>PBR</a:t>
            </a:r>
            <a:r>
              <a:rPr lang="zh-CN" altLang="en-US" sz="2000" smtClean="0">
                <a:cs typeface="Arial" panose="020B0604020202020204" pitchFamily="34" charset="0"/>
              </a:rPr>
              <a:t>）</a:t>
            </a:r>
          </a:p>
          <a:p>
            <a:pPr lvl="1" eaLnBrk="1" hangingPunct="1"/>
            <a:r>
              <a:rPr lang="zh-CN" altLang="en-US" sz="2000" smtClean="0">
                <a:cs typeface="Arial" panose="020B0604020202020204" pitchFamily="34" charset="0"/>
              </a:rPr>
              <a:t>自动路由（</a:t>
            </a:r>
            <a:r>
              <a:rPr lang="en-US" altLang="zh-CN" sz="2000" smtClean="0">
                <a:cs typeface="Arial" panose="020B0604020202020204" pitchFamily="34" charset="0"/>
              </a:rPr>
              <a:t>IGP AutoRoute/Shortcut</a:t>
            </a:r>
            <a:r>
              <a:rPr lang="zh-CN" altLang="en-US" sz="2000" smtClean="0">
                <a:cs typeface="Arial" panose="020B0604020202020204" pitchFamily="34" charset="0"/>
              </a:rPr>
              <a:t>）</a:t>
            </a:r>
          </a:p>
          <a:p>
            <a:pPr lvl="1" eaLnBrk="1" hangingPunct="1"/>
            <a:r>
              <a:rPr lang="zh-CN" altLang="en-US" sz="2000" smtClean="0">
                <a:cs typeface="Arial" panose="020B0604020202020204" pitchFamily="34" charset="0"/>
              </a:rPr>
              <a:t> 转发邻接</a:t>
            </a:r>
            <a:r>
              <a:rPr lang="en-US" altLang="zh-CN" sz="2000" smtClean="0">
                <a:cs typeface="Arial" panose="020B0604020202020204" pitchFamily="34" charset="0"/>
              </a:rPr>
              <a:t>(Forwarding adjacency)</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流量转发</a:t>
            </a:r>
          </a:p>
        </p:txBody>
      </p:sp>
      <p:sp>
        <p:nvSpPr>
          <p:cNvPr id="113667" name="Rectangle 3"/>
          <p:cNvSpPr>
            <a:spLocks noGrp="1" noChangeArrowheads="1"/>
          </p:cNvSpPr>
          <p:nvPr>
            <p:ph type="body" idx="1"/>
          </p:nvPr>
        </p:nvSpPr>
        <p:spPr>
          <a:xfrm>
            <a:off x="539750" y="1524000"/>
            <a:ext cx="7391400" cy="25574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使用静态路由</a:t>
            </a:r>
          </a:p>
          <a:p>
            <a:pPr eaLnBrk="1" hangingPunct="1"/>
            <a:endParaRPr lang="zh-CN" altLang="en-US" sz="2400" smtClean="0">
              <a:cs typeface="Arial" panose="020B0604020202020204" pitchFamily="34" charset="0"/>
            </a:endParaRPr>
          </a:p>
          <a:p>
            <a:pPr lvl="1" eaLnBrk="1" hangingPunct="1"/>
            <a:r>
              <a:rPr lang="zh-CN" altLang="en-US" sz="2000" smtClean="0">
                <a:cs typeface="Arial" panose="020B0604020202020204" pitchFamily="34" charset="0"/>
              </a:rPr>
              <a:t>配置静态路由指向出接口为隧道接口</a:t>
            </a:r>
          </a:p>
          <a:p>
            <a:pPr lvl="1" eaLnBrk="1" hangingPunct="1"/>
            <a:endParaRPr lang="zh-CN" altLang="en-US" sz="2000" smtClean="0">
              <a:cs typeface="Arial" panose="020B0604020202020204" pitchFamily="34" charset="0"/>
            </a:endParaRPr>
          </a:p>
          <a:p>
            <a:pPr lvl="1" eaLnBrk="1" hangingPunct="1">
              <a:buFont typeface="Wingdings" panose="05000000000000000000" pitchFamily="2" charset="2"/>
              <a:buNone/>
            </a:pPr>
            <a:r>
              <a:rPr lang="en-US" altLang="zh-CN" sz="2000" smtClean="0"/>
              <a:t>ip route-static 5.5.5.0 24 Tunnel0  preference  5</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流量转发</a:t>
            </a:r>
          </a:p>
        </p:txBody>
      </p:sp>
      <p:sp>
        <p:nvSpPr>
          <p:cNvPr id="114691" name="Rectangle 3"/>
          <p:cNvSpPr>
            <a:spLocks noGrp="1" noChangeArrowheads="1"/>
          </p:cNvSpPr>
          <p:nvPr>
            <p:ph type="body" idx="1"/>
          </p:nvPr>
        </p:nvSpPr>
        <p:spPr>
          <a:xfrm>
            <a:off x="468313" y="1268413"/>
            <a:ext cx="7848600" cy="39211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策略路由（</a:t>
            </a:r>
            <a:r>
              <a:rPr lang="en-US" altLang="zh-CN" sz="2400" smtClean="0">
                <a:cs typeface="Arial" panose="020B0604020202020204" pitchFamily="34" charset="0"/>
              </a:rPr>
              <a:t>Policy-Based routing PBR</a:t>
            </a:r>
            <a:r>
              <a:rPr lang="zh-CN" altLang="en-US" sz="2400" smtClean="0">
                <a:cs typeface="Arial" panose="020B0604020202020204" pitchFamily="34" charset="0"/>
              </a:rPr>
              <a:t>）</a:t>
            </a:r>
          </a:p>
          <a:p>
            <a:pPr eaLnBrk="1" hangingPunct="1">
              <a:buFont typeface="Wingdings" panose="05000000000000000000" pitchFamily="2" charset="2"/>
              <a:buNone/>
            </a:pPr>
            <a:r>
              <a:rPr lang="zh-CN" altLang="en-US" sz="2400" smtClean="0"/>
              <a:t>	</a:t>
            </a:r>
            <a:r>
              <a:rPr lang="zh-CN" altLang="en-US" sz="2400" smtClean="0">
                <a:cs typeface="Arial" panose="020B0604020202020204" pitchFamily="34" charset="0"/>
              </a:rPr>
              <a:t>使用基于策略的路由，同样可以将流量指定沿特定的接口转发</a:t>
            </a:r>
          </a:p>
          <a:p>
            <a:pPr lvl="1" eaLnBrk="1" hangingPunct="1">
              <a:buFont typeface="Wingdings" panose="05000000000000000000" pitchFamily="2" charset="2"/>
              <a:buNone/>
            </a:pPr>
            <a:r>
              <a:rPr lang="en-US" altLang="zh-CN" sz="2000" smtClean="0"/>
              <a:t>acl number 3000</a:t>
            </a:r>
          </a:p>
          <a:p>
            <a:pPr lvl="1" eaLnBrk="1" hangingPunct="1">
              <a:buFont typeface="Wingdings" panose="05000000000000000000" pitchFamily="2" charset="2"/>
              <a:buNone/>
            </a:pPr>
            <a:r>
              <a:rPr lang="en-US" altLang="zh-CN" sz="2000" smtClean="0"/>
              <a:t>    rule 0 permit ip source 1.1.1.0 0.0.0.255 destination 5.5.5.0 0.0.0.255     </a:t>
            </a:r>
          </a:p>
          <a:p>
            <a:pPr lvl="1" eaLnBrk="1" hangingPunct="1">
              <a:buFont typeface="Wingdings" panose="05000000000000000000" pitchFamily="2" charset="2"/>
              <a:buNone/>
            </a:pPr>
            <a:r>
              <a:rPr lang="en-US" altLang="zh-CN" sz="2000" smtClean="0"/>
              <a:t>policy-based-route traffic-1-to-5 permit node 10</a:t>
            </a:r>
          </a:p>
          <a:p>
            <a:pPr lvl="1" eaLnBrk="1" hangingPunct="1">
              <a:buFont typeface="Wingdings" panose="05000000000000000000" pitchFamily="2" charset="2"/>
              <a:buNone/>
            </a:pPr>
            <a:r>
              <a:rPr lang="en-US" altLang="zh-CN" sz="2000" smtClean="0"/>
              <a:t>      if-match acl 3000</a:t>
            </a:r>
          </a:p>
          <a:p>
            <a:pPr lvl="1" eaLnBrk="1" hangingPunct="1">
              <a:buFont typeface="Wingdings" panose="05000000000000000000" pitchFamily="2" charset="2"/>
              <a:buNone/>
            </a:pPr>
            <a:r>
              <a:rPr lang="en-US" altLang="zh-CN" sz="2000" smtClean="0"/>
              <a:t>      apply interface Tunnel 0</a:t>
            </a:r>
          </a:p>
          <a:p>
            <a:pPr lvl="1" eaLnBrk="1" hangingPunct="1">
              <a:buFont typeface="Wingdings" panose="05000000000000000000" pitchFamily="2" charset="2"/>
              <a:buNone/>
            </a:pPr>
            <a:r>
              <a:rPr lang="en-US" altLang="zh-CN" sz="2000" smtClean="0"/>
              <a:t>interface Ethernet0/0/1</a:t>
            </a:r>
          </a:p>
          <a:p>
            <a:pPr lvl="1" eaLnBrk="1" hangingPunct="1">
              <a:buFont typeface="Wingdings" panose="05000000000000000000" pitchFamily="2" charset="2"/>
              <a:buNone/>
            </a:pPr>
            <a:r>
              <a:rPr lang="en-US" altLang="zh-CN" sz="2000" smtClean="0"/>
              <a:t>   ip add 1.1.1.1  255.255.255.0</a:t>
            </a:r>
          </a:p>
          <a:p>
            <a:pPr lvl="1" eaLnBrk="1" hangingPunct="1">
              <a:buFont typeface="Wingdings" panose="05000000000000000000" pitchFamily="2" charset="2"/>
              <a:buNone/>
            </a:pPr>
            <a:r>
              <a:rPr lang="en-US" altLang="zh-CN" sz="2000" smtClean="0"/>
              <a:t>   ip policy-based-route traffic-1-to-5</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流量转发</a:t>
            </a:r>
          </a:p>
        </p:txBody>
      </p:sp>
      <p:sp>
        <p:nvSpPr>
          <p:cNvPr id="115715" name="Rectangle 3"/>
          <p:cNvSpPr>
            <a:spLocks noGrp="1" noChangeArrowheads="1"/>
          </p:cNvSpPr>
          <p:nvPr>
            <p:ph type="body" idx="1"/>
          </p:nvPr>
        </p:nvSpPr>
        <p:spPr>
          <a:xfrm>
            <a:off x="468313" y="1268413"/>
            <a:ext cx="7848600" cy="4824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自动路由和转发邻接</a:t>
            </a:r>
          </a:p>
          <a:p>
            <a:pPr lvl="1" eaLnBrk="1" hangingPunct="1"/>
            <a:r>
              <a:rPr lang="zh-CN" altLang="en-US" sz="2000" smtClean="0">
                <a:cs typeface="Arial" panose="020B0604020202020204" pitchFamily="34" charset="0"/>
              </a:rPr>
              <a:t>自动路由发布，有</a:t>
            </a:r>
            <a:r>
              <a:rPr lang="en-US" altLang="zh-CN" sz="2000" smtClean="0">
                <a:cs typeface="Arial" panose="020B0604020202020204" pitchFamily="34" charset="0"/>
              </a:rPr>
              <a:t>IGP Shortcut</a:t>
            </a:r>
            <a:r>
              <a:rPr lang="zh-CN" altLang="en-US" sz="2000" smtClean="0">
                <a:cs typeface="Arial" panose="020B0604020202020204" pitchFamily="34" charset="0"/>
              </a:rPr>
              <a:t>和</a:t>
            </a:r>
            <a:r>
              <a:rPr lang="en-US" altLang="zh-CN" sz="2000" smtClean="0">
                <a:cs typeface="Arial" panose="020B0604020202020204" pitchFamily="34" charset="0"/>
              </a:rPr>
              <a:t>Forwarding Ajacency</a:t>
            </a:r>
            <a:r>
              <a:rPr lang="zh-CN" altLang="en-US" sz="2000" smtClean="0">
                <a:cs typeface="Arial" panose="020B0604020202020204" pitchFamily="34" charset="0"/>
              </a:rPr>
              <a:t>两个特性，这两个特性的原理都是使</a:t>
            </a:r>
            <a:r>
              <a:rPr lang="en-US" altLang="zh-CN" sz="2000" smtClean="0">
                <a:cs typeface="Arial" panose="020B0604020202020204" pitchFamily="34" charset="0"/>
              </a:rPr>
              <a:t>TE Tunnel</a:t>
            </a:r>
            <a:r>
              <a:rPr lang="zh-CN" altLang="en-US" sz="2000" smtClean="0">
                <a:cs typeface="Arial" panose="020B0604020202020204" pitchFamily="34" charset="0"/>
              </a:rPr>
              <a:t>接口参与路由</a:t>
            </a:r>
            <a:r>
              <a:rPr lang="en-US" altLang="zh-CN" sz="2000" smtClean="0">
                <a:cs typeface="Arial" panose="020B0604020202020204" pitchFamily="34" charset="0"/>
              </a:rPr>
              <a:t>SPF</a:t>
            </a:r>
            <a:r>
              <a:rPr lang="zh-CN" altLang="en-US" sz="2000" smtClean="0">
                <a:cs typeface="Arial" panose="020B0604020202020204" pitchFamily="34" charset="0"/>
              </a:rPr>
              <a:t>计算</a:t>
            </a:r>
          </a:p>
          <a:p>
            <a:pPr lvl="1" eaLnBrk="1" hangingPunct="1"/>
            <a:r>
              <a:rPr lang="zh-CN" altLang="en-US" sz="2000" smtClean="0">
                <a:cs typeface="Arial" panose="020B0604020202020204" pitchFamily="34" charset="0"/>
              </a:rPr>
              <a:t> 对于在</a:t>
            </a:r>
            <a:r>
              <a:rPr lang="en-US" altLang="zh-CN" sz="2000" smtClean="0">
                <a:cs typeface="Arial" panose="020B0604020202020204" pitchFamily="34" charset="0"/>
              </a:rPr>
              <a:t>TE Tunnel</a:t>
            </a:r>
            <a:r>
              <a:rPr lang="zh-CN" altLang="en-US" sz="2000" smtClean="0">
                <a:cs typeface="Arial" panose="020B0604020202020204" pitchFamily="34" charset="0"/>
              </a:rPr>
              <a:t>的</a:t>
            </a:r>
            <a:r>
              <a:rPr lang="en-US" altLang="zh-CN" sz="2000" smtClean="0">
                <a:cs typeface="Arial" panose="020B0604020202020204" pitchFamily="34" charset="0"/>
              </a:rPr>
              <a:t>Headend</a:t>
            </a:r>
            <a:r>
              <a:rPr lang="zh-CN" altLang="en-US" sz="2000" smtClean="0">
                <a:cs typeface="Arial" panose="020B0604020202020204" pitchFamily="34" charset="0"/>
              </a:rPr>
              <a:t>端，</a:t>
            </a:r>
            <a:r>
              <a:rPr lang="en-US" altLang="zh-CN" sz="2000" smtClean="0">
                <a:cs typeface="Arial" panose="020B0604020202020204" pitchFamily="34" charset="0"/>
              </a:rPr>
              <a:t>TE Tunnel</a:t>
            </a:r>
            <a:r>
              <a:rPr lang="zh-CN" altLang="en-US" sz="2000" smtClean="0">
                <a:cs typeface="Arial" panose="020B0604020202020204" pitchFamily="34" charset="0"/>
              </a:rPr>
              <a:t>可以看作他的直连接口，配置合适的</a:t>
            </a:r>
            <a:r>
              <a:rPr lang="en-US" altLang="zh-CN" sz="2000" smtClean="0">
                <a:cs typeface="Arial" panose="020B0604020202020204" pitchFamily="34" charset="0"/>
              </a:rPr>
              <a:t>Metric</a:t>
            </a:r>
            <a:r>
              <a:rPr lang="zh-CN" altLang="en-US" sz="2000" smtClean="0">
                <a:cs typeface="Arial" panose="020B0604020202020204" pitchFamily="34" charset="0"/>
              </a:rPr>
              <a:t>，使</a:t>
            </a:r>
            <a:r>
              <a:rPr lang="en-US" altLang="zh-CN" sz="2000" smtClean="0">
                <a:cs typeface="Arial" panose="020B0604020202020204" pitchFamily="34" charset="0"/>
              </a:rPr>
              <a:t>TE Tunnel</a:t>
            </a:r>
            <a:r>
              <a:rPr lang="zh-CN" altLang="en-US" sz="2000" smtClean="0">
                <a:cs typeface="Arial" panose="020B0604020202020204" pitchFamily="34" charset="0"/>
              </a:rPr>
              <a:t>远端（</a:t>
            </a:r>
            <a:r>
              <a:rPr lang="en-US" altLang="zh-CN" sz="2000" smtClean="0">
                <a:cs typeface="Arial" panose="020B0604020202020204" pitchFamily="34" charset="0"/>
              </a:rPr>
              <a:t>TE Tailend</a:t>
            </a:r>
            <a:r>
              <a:rPr lang="zh-CN" altLang="en-US" sz="2000" smtClean="0">
                <a:cs typeface="Arial" panose="020B0604020202020204" pitchFamily="34" charset="0"/>
              </a:rPr>
              <a:t>后面的网络）在路由表中的表现为通过</a:t>
            </a:r>
            <a:r>
              <a:rPr lang="en-US" altLang="zh-CN" sz="2000" smtClean="0">
                <a:cs typeface="Arial" panose="020B0604020202020204" pitchFamily="34" charset="0"/>
              </a:rPr>
              <a:t>TE Tunnel</a:t>
            </a:r>
            <a:r>
              <a:rPr lang="zh-CN" altLang="en-US" sz="2000" smtClean="0">
                <a:cs typeface="Arial" panose="020B0604020202020204" pitchFamily="34" charset="0"/>
              </a:rPr>
              <a:t>进行发布，也就是说使用</a:t>
            </a:r>
            <a:r>
              <a:rPr lang="en-US" altLang="zh-CN" sz="2000" smtClean="0">
                <a:cs typeface="Arial" panose="020B0604020202020204" pitchFamily="34" charset="0"/>
              </a:rPr>
              <a:t>CR-LSP</a:t>
            </a:r>
            <a:r>
              <a:rPr lang="zh-CN" altLang="en-US" sz="2000" smtClean="0">
                <a:cs typeface="Arial" panose="020B0604020202020204" pitchFamily="34" charset="0"/>
              </a:rPr>
              <a:t>作为出接口</a:t>
            </a:r>
          </a:p>
          <a:p>
            <a:pPr lvl="1" eaLnBrk="1" hangingPunct="1"/>
            <a:r>
              <a:rPr lang="zh-CN" altLang="en-US" sz="2000" smtClean="0">
                <a:cs typeface="Arial" panose="020B0604020202020204" pitchFamily="34" charset="0"/>
              </a:rPr>
              <a:t>在这种应用中，</a:t>
            </a:r>
            <a:r>
              <a:rPr lang="en-US" altLang="zh-CN" sz="2000" smtClean="0">
                <a:cs typeface="Arial" panose="020B0604020202020204" pitchFamily="34" charset="0"/>
              </a:rPr>
              <a:t>CR-LSP</a:t>
            </a:r>
            <a:r>
              <a:rPr lang="zh-CN" altLang="en-US" sz="2000" smtClean="0">
                <a:cs typeface="Arial" panose="020B0604020202020204" pitchFamily="34" charset="0"/>
              </a:rPr>
              <a:t>被看做点到点链路</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LSR</a:t>
            </a:r>
          </a:p>
        </p:txBody>
      </p:sp>
      <p:sp>
        <p:nvSpPr>
          <p:cNvPr id="15363" name="Rectangle 3"/>
          <p:cNvSpPr>
            <a:spLocks noGrp="1" noChangeArrowheads="1"/>
          </p:cNvSpPr>
          <p:nvPr>
            <p:ph type="body" idx="1"/>
          </p:nvPr>
        </p:nvSpPr>
        <p:spPr>
          <a:xfrm>
            <a:off x="420688" y="981075"/>
            <a:ext cx="8183562" cy="36004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LSR-- Label Switch Router </a:t>
            </a:r>
          </a:p>
          <a:p>
            <a:pPr eaLnBrk="1" hangingPunct="1">
              <a:buFont typeface="Wingdings" panose="05000000000000000000" pitchFamily="2" charset="2"/>
              <a:buNone/>
            </a:pPr>
            <a:r>
              <a:rPr lang="en-US" altLang="zh-CN" sz="2400" smtClean="0"/>
              <a:t>    </a:t>
            </a:r>
            <a:r>
              <a:rPr lang="zh-CN" altLang="en-US" sz="2400" smtClean="0"/>
              <a:t>标签交换路由器是</a:t>
            </a:r>
            <a:r>
              <a:rPr lang="en-US" altLang="zh-CN" sz="2400" smtClean="0"/>
              <a:t>MPLS</a:t>
            </a:r>
            <a:r>
              <a:rPr lang="zh-CN" altLang="en-US" sz="2400" smtClean="0"/>
              <a:t>网络中的基本单元。所有的</a:t>
            </a:r>
            <a:r>
              <a:rPr lang="en-US" altLang="zh-CN" sz="2400" smtClean="0"/>
              <a:t>LSR</a:t>
            </a:r>
            <a:r>
              <a:rPr lang="zh-CN" altLang="en-US" sz="2400" smtClean="0"/>
              <a:t>都支持</a:t>
            </a:r>
            <a:r>
              <a:rPr lang="en-US" altLang="zh-CN" sz="2400" smtClean="0"/>
              <a:t>MPLS</a:t>
            </a:r>
            <a:r>
              <a:rPr lang="zh-CN" altLang="en-US" sz="2400" smtClean="0"/>
              <a:t>协议。</a:t>
            </a:r>
            <a:r>
              <a:rPr lang="en-US" altLang="zh-CN" sz="2400" smtClean="0"/>
              <a:t>LSR</a:t>
            </a:r>
            <a:r>
              <a:rPr lang="zh-CN" altLang="en-US" sz="2400" smtClean="0"/>
              <a:t>由控制单元和转发单元组成</a:t>
            </a:r>
          </a:p>
          <a:p>
            <a:pPr eaLnBrk="1" hangingPunct="1"/>
            <a:endParaRPr lang="zh-CN" altLang="en-US" sz="2400" smtClean="0"/>
          </a:p>
          <a:p>
            <a:pPr eaLnBrk="1" hangingPunct="1"/>
            <a:r>
              <a:rPr lang="zh-CN" altLang="en-US" sz="2400" smtClean="0"/>
              <a:t>控制单元：标签分配，路由控制，标签转发表项的建立</a:t>
            </a:r>
          </a:p>
          <a:p>
            <a:pPr eaLnBrk="1" hangingPunct="1"/>
            <a:endParaRPr lang="zh-CN" altLang="en-US" sz="2400" smtClean="0"/>
          </a:p>
          <a:p>
            <a:pPr eaLnBrk="1" hangingPunct="1"/>
            <a:r>
              <a:rPr lang="zh-CN" altLang="en-US" sz="2400" smtClean="0"/>
              <a:t>转发单元：依据标签转发表对标签报文的转发</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cs typeface="Arial" panose="020B0604020202020204" pitchFamily="34" charset="0"/>
              </a:rPr>
              <a:t>IGP Shortcut</a:t>
            </a:r>
            <a:r>
              <a:rPr lang="zh-CN" altLang="en-US" smtClean="0">
                <a:latin typeface="华文细黑" panose="02010600040101010101" pitchFamily="2" charset="-122"/>
                <a:cs typeface="Arial" panose="020B0604020202020204" pitchFamily="34" charset="0"/>
              </a:rPr>
              <a:t>配置</a:t>
            </a:r>
          </a:p>
        </p:txBody>
      </p:sp>
      <p:sp>
        <p:nvSpPr>
          <p:cNvPr id="116739" name="Rectangle 3"/>
          <p:cNvSpPr>
            <a:spLocks noGrp="1" noChangeArrowheads="1"/>
          </p:cNvSpPr>
          <p:nvPr>
            <p:ph type="body" idx="1"/>
          </p:nvPr>
        </p:nvSpPr>
        <p:spPr>
          <a:xfrm>
            <a:off x="468313" y="1125538"/>
            <a:ext cx="7920037" cy="43211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 IGP Short-cut</a:t>
            </a:r>
            <a:r>
              <a:rPr lang="zh-CN" altLang="en-US" sz="2400" smtClean="0">
                <a:cs typeface="Arial" panose="020B0604020202020204" pitchFamily="34" charset="0"/>
              </a:rPr>
              <a:t>功能是将</a:t>
            </a:r>
            <a:r>
              <a:rPr lang="en-US" altLang="zh-CN" sz="2400" smtClean="0">
                <a:cs typeface="Arial" panose="020B0604020202020204" pitchFamily="34" charset="0"/>
              </a:rPr>
              <a:t>CRLSP</a:t>
            </a:r>
            <a:r>
              <a:rPr lang="zh-CN" altLang="en-US" sz="2400" smtClean="0">
                <a:cs typeface="Arial" panose="020B0604020202020204" pitchFamily="34" charset="0"/>
              </a:rPr>
              <a:t>隧道看作一个直接与目的地址相连的逻辑接口，计算该</a:t>
            </a:r>
            <a:r>
              <a:rPr lang="en-US" altLang="zh-CN" sz="2400" smtClean="0">
                <a:cs typeface="Arial" panose="020B0604020202020204" pitchFamily="34" charset="0"/>
              </a:rPr>
              <a:t>LSP</a:t>
            </a:r>
            <a:r>
              <a:rPr lang="zh-CN" altLang="en-US" sz="2400" smtClean="0">
                <a:cs typeface="Arial" panose="020B0604020202020204" pitchFamily="34" charset="0"/>
              </a:rPr>
              <a:t>隧道入口路由器到</a:t>
            </a:r>
            <a:r>
              <a:rPr lang="en-US" altLang="zh-CN" sz="2400" smtClean="0">
                <a:cs typeface="Arial" panose="020B0604020202020204" pitchFamily="34" charset="0"/>
              </a:rPr>
              <a:t>IGP</a:t>
            </a:r>
            <a:r>
              <a:rPr lang="zh-CN" altLang="en-US" sz="2400" smtClean="0">
                <a:cs typeface="Arial" panose="020B0604020202020204" pitchFamily="34" charset="0"/>
              </a:rPr>
              <a:t>路由</a:t>
            </a:r>
            <a:r>
              <a:rPr lang="en-US" altLang="zh-CN" sz="2400" smtClean="0">
                <a:cs typeface="Arial" panose="020B0604020202020204" pitchFamily="34" charset="0"/>
              </a:rPr>
              <a:t>OSPF</a:t>
            </a:r>
            <a:r>
              <a:rPr lang="zh-CN" altLang="en-US" sz="2400" smtClean="0">
                <a:cs typeface="Arial" panose="020B0604020202020204" pitchFamily="34" charset="0"/>
              </a:rPr>
              <a:t>、</a:t>
            </a:r>
            <a:r>
              <a:rPr lang="en-US" altLang="zh-CN" sz="2400" smtClean="0">
                <a:cs typeface="Arial" panose="020B0604020202020204" pitchFamily="34" charset="0"/>
              </a:rPr>
              <a:t>ISIS</a:t>
            </a:r>
            <a:r>
              <a:rPr lang="zh-CN" altLang="en-US" sz="2400" smtClean="0">
                <a:cs typeface="Arial" panose="020B0604020202020204" pitchFamily="34" charset="0"/>
              </a:rPr>
              <a:t>都可以支持这种基于单个路由器的配置转发邻居的功能</a:t>
            </a:r>
          </a:p>
          <a:p>
            <a:pPr eaLnBrk="1" hangingPunct="1">
              <a:buFont typeface="Wingdings" panose="05000000000000000000" pitchFamily="2" charset="2"/>
              <a:buNone/>
            </a:pPr>
            <a:r>
              <a:rPr lang="zh-CN" altLang="en-US" sz="2000" b="0" smtClean="0"/>
              <a:t>      </a:t>
            </a:r>
            <a:r>
              <a:rPr lang="en-US" altLang="zh-CN" sz="2000" b="0" smtClean="0"/>
              <a:t>Tunnel</a:t>
            </a:r>
            <a:r>
              <a:rPr lang="zh-CN" altLang="en-US" sz="2000" b="0" smtClean="0"/>
              <a:t>配置</a:t>
            </a:r>
            <a:r>
              <a:rPr lang="en-US" altLang="zh-CN" sz="2000" b="0" smtClean="0"/>
              <a:t>:                            ospf</a:t>
            </a:r>
            <a:r>
              <a:rPr lang="zh-CN" altLang="en-US" sz="2000" b="0" smtClean="0"/>
              <a:t>配置</a:t>
            </a:r>
            <a:r>
              <a:rPr lang="en-US" altLang="zh-CN" sz="2000" b="0" smtClean="0"/>
              <a:t>:</a:t>
            </a:r>
          </a:p>
          <a:p>
            <a:pPr eaLnBrk="1" hangingPunct="1">
              <a:buFont typeface="Wingdings" panose="05000000000000000000" pitchFamily="2" charset="2"/>
              <a:buNone/>
            </a:pPr>
            <a:r>
              <a:rPr lang="en-US" altLang="zh-CN" sz="2000" b="0" smtClean="0"/>
              <a:t>     </a:t>
            </a:r>
            <a:r>
              <a:rPr lang="zh-CN" altLang="en-US" sz="2000" b="0" smtClean="0"/>
              <a:t>在</a:t>
            </a:r>
            <a:r>
              <a:rPr lang="en-US" altLang="zh-CN" sz="2000" b="0" smtClean="0"/>
              <a:t>tunnel</a:t>
            </a:r>
            <a:r>
              <a:rPr lang="zh-CN" altLang="en-US" sz="2000" b="0" smtClean="0"/>
              <a:t>模式下</a:t>
            </a:r>
            <a:r>
              <a:rPr lang="en-US" altLang="zh-CN" sz="2000" b="0" smtClean="0"/>
              <a:t>:                          ospf</a:t>
            </a:r>
          </a:p>
          <a:p>
            <a:pPr eaLnBrk="1" hangingPunct="1">
              <a:buFont typeface="Wingdings" panose="05000000000000000000" pitchFamily="2" charset="2"/>
              <a:buNone/>
            </a:pPr>
            <a:r>
              <a:rPr lang="en-US" altLang="zh-CN" sz="2000" b="0" smtClean="0"/>
              <a:t>     Interface  tunnel 1/0/0               enable traffic-adjustment</a:t>
            </a:r>
          </a:p>
          <a:p>
            <a:pPr eaLnBrk="1" hangingPunct="1">
              <a:buFont typeface="Wingdings" panose="05000000000000000000" pitchFamily="2" charset="2"/>
              <a:buNone/>
            </a:pPr>
            <a:r>
              <a:rPr lang="en-US" altLang="zh-CN" sz="2000" b="0" smtClean="0"/>
              <a:t>     Ip add 1.1.1.1  32                  </a:t>
            </a:r>
          </a:p>
          <a:p>
            <a:pPr eaLnBrk="1" hangingPunct="1">
              <a:buFont typeface="Wingdings" panose="05000000000000000000" pitchFamily="2" charset="2"/>
              <a:buNone/>
            </a:pPr>
            <a:r>
              <a:rPr lang="en-US" altLang="zh-CN" sz="2000" b="0" smtClean="0"/>
              <a:t>     Mpls te igp shortcut ospf</a:t>
            </a:r>
          </a:p>
          <a:p>
            <a:pPr eaLnBrk="1" hangingPunct="1">
              <a:buFont typeface="Wingdings" panose="05000000000000000000" pitchFamily="2" charset="2"/>
              <a:buNone/>
            </a:pPr>
            <a:r>
              <a:rPr lang="en-US" altLang="zh-CN" sz="2000" b="0" smtClean="0"/>
              <a:t>     Mpls te commit</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cs typeface="Arial" panose="020B0604020202020204" pitchFamily="34" charset="0"/>
              </a:rPr>
              <a:t>Forwarding Ajacency</a:t>
            </a:r>
            <a:r>
              <a:rPr lang="zh-CN" altLang="en-US" smtClean="0">
                <a:latin typeface="华文细黑" panose="02010600040101010101" pitchFamily="2" charset="-122"/>
                <a:cs typeface="Arial" panose="020B0604020202020204" pitchFamily="34" charset="0"/>
              </a:rPr>
              <a:t>配置</a:t>
            </a:r>
          </a:p>
        </p:txBody>
      </p:sp>
      <p:sp>
        <p:nvSpPr>
          <p:cNvPr id="117763" name="Rectangle 3"/>
          <p:cNvSpPr>
            <a:spLocks noGrp="1" noChangeArrowheads="1"/>
          </p:cNvSpPr>
          <p:nvPr>
            <p:ph type="body" idx="1"/>
          </p:nvPr>
        </p:nvSpPr>
        <p:spPr>
          <a:xfrm>
            <a:off x="395288" y="836613"/>
            <a:ext cx="7921625" cy="5832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IGP Short-cut</a:t>
            </a:r>
            <a:r>
              <a:rPr lang="zh-CN" altLang="en-US" sz="2400" smtClean="0">
                <a:cs typeface="Arial" panose="020B0604020202020204" pitchFamily="34" charset="0"/>
              </a:rPr>
              <a:t>功能是基于单个路由器的，只有入口路由器才可以利用该</a:t>
            </a:r>
            <a:r>
              <a:rPr lang="en-US" altLang="zh-CN" sz="2400" smtClean="0">
                <a:cs typeface="Arial" panose="020B0604020202020204" pitchFamily="34" charset="0"/>
              </a:rPr>
              <a:t>LSP</a:t>
            </a:r>
            <a:r>
              <a:rPr lang="zh-CN" altLang="en-US" sz="2400" smtClean="0">
                <a:cs typeface="Arial" panose="020B0604020202020204" pitchFamily="34" charset="0"/>
              </a:rPr>
              <a:t>作为隧道，用在</a:t>
            </a:r>
            <a:r>
              <a:rPr lang="en-US" altLang="zh-CN" sz="2400" smtClean="0">
                <a:cs typeface="Arial" panose="020B0604020202020204" pitchFamily="34" charset="0"/>
              </a:rPr>
              <a:t>IGP</a:t>
            </a:r>
            <a:r>
              <a:rPr lang="zh-CN" altLang="en-US" sz="2400" smtClean="0">
                <a:cs typeface="Arial" panose="020B0604020202020204" pitchFamily="34" charset="0"/>
              </a:rPr>
              <a:t>计算中。配置转发邻居功能可以使</a:t>
            </a:r>
            <a:r>
              <a:rPr lang="en-US" altLang="zh-CN" sz="2400" smtClean="0">
                <a:cs typeface="Arial" panose="020B0604020202020204" pitchFamily="34" charset="0"/>
              </a:rPr>
              <a:t>CRLSP</a:t>
            </a:r>
            <a:r>
              <a:rPr lang="zh-CN" altLang="en-US" sz="2400" smtClean="0">
                <a:cs typeface="Arial" panose="020B0604020202020204" pitchFamily="34" charset="0"/>
              </a:rPr>
              <a:t>隧道参与到其他路由器的路由计算中，该隧道被看作是其入口路由器和目的地址直接相连的一个逻辑接口。配置转发邻居后</a:t>
            </a:r>
            <a:r>
              <a:rPr lang="en-US" altLang="zh-CN" sz="2400" smtClean="0">
                <a:cs typeface="Arial" panose="020B0604020202020204" pitchFamily="34" charset="0"/>
              </a:rPr>
              <a:t>tunnel</a:t>
            </a:r>
            <a:r>
              <a:rPr lang="zh-CN" altLang="en-US" sz="2400" smtClean="0">
                <a:cs typeface="Arial" panose="020B0604020202020204" pitchFamily="34" charset="0"/>
              </a:rPr>
              <a:t>将作为一条链路加入路由计算</a:t>
            </a:r>
            <a:endParaRPr lang="zh-CN" altLang="en-US" sz="2400" smtClean="0"/>
          </a:p>
          <a:p>
            <a:pPr eaLnBrk="1" hangingPunct="1">
              <a:buFont typeface="Wingdings" panose="05000000000000000000" pitchFamily="2" charset="2"/>
              <a:buNone/>
            </a:pPr>
            <a:r>
              <a:rPr lang="zh-CN" altLang="en-US" sz="2000" b="0" smtClean="0"/>
              <a:t>   </a:t>
            </a:r>
            <a:r>
              <a:rPr lang="en-US" altLang="zh-CN" sz="2000" b="0" smtClean="0"/>
              <a:t>Tunnel</a:t>
            </a:r>
            <a:r>
              <a:rPr lang="zh-CN" altLang="en-US" sz="2000" b="0" smtClean="0"/>
              <a:t>的配置</a:t>
            </a:r>
            <a:r>
              <a:rPr lang="en-US" altLang="zh-CN" sz="2000" b="0" smtClean="0"/>
              <a:t>:                            ospf</a:t>
            </a:r>
            <a:r>
              <a:rPr lang="zh-CN" altLang="en-US" sz="2000" b="0" smtClean="0"/>
              <a:t>配置</a:t>
            </a:r>
            <a:r>
              <a:rPr lang="en-US" altLang="zh-CN" sz="2000" b="0" smtClean="0"/>
              <a:t>:</a:t>
            </a:r>
          </a:p>
          <a:p>
            <a:pPr eaLnBrk="1" hangingPunct="1">
              <a:buFont typeface="Wingdings" panose="05000000000000000000" pitchFamily="2" charset="2"/>
              <a:buNone/>
            </a:pPr>
            <a:r>
              <a:rPr lang="en-US" altLang="zh-CN" sz="2000" b="0" smtClean="0"/>
              <a:t>    Int tun 1/0/0                                 ospf</a:t>
            </a:r>
          </a:p>
          <a:p>
            <a:pPr eaLnBrk="1" hangingPunct="1">
              <a:buFont typeface="Wingdings" panose="05000000000000000000" pitchFamily="2" charset="2"/>
              <a:buNone/>
            </a:pPr>
            <a:r>
              <a:rPr lang="en-US" altLang="zh-CN" sz="2000" b="0" smtClean="0"/>
              <a:t>    Ip add 1.1.1.1 32                           enable traffic-adjustment advertise</a:t>
            </a:r>
          </a:p>
          <a:p>
            <a:pPr eaLnBrk="1" hangingPunct="1">
              <a:buFont typeface="Wingdings" panose="05000000000000000000" pitchFamily="2" charset="2"/>
              <a:buNone/>
            </a:pPr>
            <a:r>
              <a:rPr lang="en-US" altLang="zh-CN" sz="2000" b="0" smtClean="0"/>
              <a:t>    Mpls te igp advertise ospf</a:t>
            </a:r>
          </a:p>
          <a:p>
            <a:pPr eaLnBrk="1" hangingPunct="1">
              <a:buFont typeface="Wingdings" panose="05000000000000000000" pitchFamily="2" charset="2"/>
              <a:buNone/>
            </a:pPr>
            <a:r>
              <a:rPr lang="en-US" altLang="zh-CN" sz="2000" b="0" smtClean="0"/>
              <a:t>    Mpls te commit</a:t>
            </a:r>
          </a:p>
          <a:p>
            <a:pPr eaLnBrk="1" hangingPunct="1">
              <a:buFont typeface="Wingdings" panose="05000000000000000000" pitchFamily="2" charset="2"/>
              <a:buNone/>
            </a:pPr>
            <a:r>
              <a:rPr lang="en-US" altLang="zh-CN" sz="2000" b="0" smtClean="0">
                <a:cs typeface="Arial" panose="020B0604020202020204" pitchFamily="34" charset="0"/>
              </a:rPr>
              <a:t>   </a:t>
            </a:r>
            <a:r>
              <a:rPr lang="zh-CN" altLang="en-US" sz="2000" b="0" smtClean="0">
                <a:cs typeface="Arial" panose="020B0604020202020204" pitchFamily="34" charset="0"/>
              </a:rPr>
              <a:t>特别注意</a:t>
            </a:r>
            <a:r>
              <a:rPr lang="en-US" altLang="zh-CN" sz="2000" b="0" smtClean="0">
                <a:cs typeface="Arial" panose="020B0604020202020204" pitchFamily="34" charset="0"/>
              </a:rPr>
              <a:t>,advertise</a:t>
            </a:r>
            <a:r>
              <a:rPr lang="zh-CN" altLang="en-US" sz="2000" b="0" smtClean="0">
                <a:cs typeface="Arial" panose="020B0604020202020204" pitchFamily="34" charset="0"/>
              </a:rPr>
              <a:t>方式需要双向建立</a:t>
            </a:r>
            <a:r>
              <a:rPr lang="en-US" altLang="zh-CN" sz="2000" b="0" smtClean="0">
                <a:cs typeface="Arial" panose="020B0604020202020204" pitchFamily="34" charset="0"/>
              </a:rPr>
              <a:t>tunnel</a:t>
            </a:r>
            <a:r>
              <a:rPr lang="zh-CN" altLang="en-US" sz="2000" b="0" smtClean="0">
                <a:cs typeface="Arial" panose="020B0604020202020204" pitchFamily="34" charset="0"/>
              </a:rPr>
              <a:t>才行</a:t>
            </a:r>
            <a:endParaRPr lang="zh-CN" altLang="en-US" sz="2000" b="0" smtClean="0"/>
          </a:p>
          <a:p>
            <a:pPr eaLnBrk="1" hangingPunct="1"/>
            <a:endParaRPr lang="en-US" altLang="zh-CN" sz="2000" b="0" smtClean="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流量转发</a:t>
            </a:r>
          </a:p>
        </p:txBody>
      </p:sp>
      <p:sp>
        <p:nvSpPr>
          <p:cNvPr id="118787" name="Rectangle 3"/>
          <p:cNvSpPr>
            <a:spLocks noGrp="1" noChangeArrowheads="1"/>
          </p:cNvSpPr>
          <p:nvPr>
            <p:ph type="body" idx="1"/>
          </p:nvPr>
        </p:nvSpPr>
        <p:spPr>
          <a:xfrm>
            <a:off x="539750" y="1052513"/>
            <a:ext cx="7920038" cy="518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IGP Shortcut</a:t>
            </a:r>
            <a:r>
              <a:rPr lang="zh-CN" altLang="en-US" sz="2400" smtClean="0">
                <a:cs typeface="Arial" panose="020B0604020202020204" pitchFamily="34" charset="0"/>
              </a:rPr>
              <a:t>和</a:t>
            </a:r>
            <a:r>
              <a:rPr lang="en-US" altLang="zh-CN" sz="2400" smtClean="0">
                <a:cs typeface="Arial" panose="020B0604020202020204" pitchFamily="34" charset="0"/>
              </a:rPr>
              <a:t>Forwarding Ajacency</a:t>
            </a:r>
            <a:r>
              <a:rPr lang="zh-CN" altLang="en-US" sz="2400" smtClean="0">
                <a:cs typeface="Arial" panose="020B0604020202020204" pitchFamily="34" charset="0"/>
              </a:rPr>
              <a:t>的区别</a:t>
            </a:r>
          </a:p>
          <a:p>
            <a:pPr lvl="1" eaLnBrk="1" hangingPunct="1"/>
            <a:r>
              <a:rPr lang="zh-CN" altLang="en-US" sz="2000" smtClean="0">
                <a:cs typeface="Arial" panose="020B0604020202020204" pitchFamily="34" charset="0"/>
              </a:rPr>
              <a:t>在</a:t>
            </a:r>
            <a:r>
              <a:rPr lang="en-US" altLang="zh-CN" sz="2000" smtClean="0">
                <a:cs typeface="Arial" panose="020B0604020202020204" pitchFamily="34" charset="0"/>
              </a:rPr>
              <a:t>IGP Shortcut</a:t>
            </a:r>
            <a:r>
              <a:rPr lang="zh-CN" altLang="en-US" sz="2000" smtClean="0">
                <a:cs typeface="Arial" panose="020B0604020202020204" pitchFamily="34" charset="0"/>
              </a:rPr>
              <a:t>应用中，使能此特性的路由器使用</a:t>
            </a:r>
            <a:r>
              <a:rPr lang="en-US" altLang="zh-CN" sz="2000" smtClean="0">
                <a:cs typeface="Arial" panose="020B0604020202020204" pitchFamily="34" charset="0"/>
              </a:rPr>
              <a:t>CR-LSP</a:t>
            </a:r>
            <a:r>
              <a:rPr lang="zh-CN" altLang="en-US" sz="2000" smtClean="0">
                <a:cs typeface="Arial" panose="020B0604020202020204" pitchFamily="34" charset="0"/>
              </a:rPr>
              <a:t>作为出接口，但它不将这条链路发布给邻居路由器，因此，其他路由器的路由表中根本没有这条路由信息存在，当然也不能使用了。</a:t>
            </a:r>
          </a:p>
          <a:p>
            <a:pPr lvl="1" eaLnBrk="1" hangingPunct="1"/>
            <a:endParaRPr lang="zh-CN" altLang="en-US" sz="2000" smtClean="0">
              <a:cs typeface="Arial" panose="020B0604020202020204" pitchFamily="34" charset="0"/>
            </a:endParaRPr>
          </a:p>
          <a:p>
            <a:pPr lvl="1" eaLnBrk="1" hangingPunct="1"/>
            <a:r>
              <a:rPr lang="zh-CN" altLang="en-US" sz="2000" smtClean="0">
                <a:cs typeface="Arial" panose="020B0604020202020204" pitchFamily="34" charset="0"/>
              </a:rPr>
              <a:t>如果配置了</a:t>
            </a:r>
            <a:r>
              <a:rPr lang="en-US" altLang="zh-CN" sz="2000" smtClean="0">
                <a:cs typeface="Arial" panose="020B0604020202020204" pitchFamily="34" charset="0"/>
              </a:rPr>
              <a:t>Forwarding Ajacency</a:t>
            </a:r>
            <a:r>
              <a:rPr lang="zh-CN" altLang="en-US" sz="2000" smtClean="0">
                <a:cs typeface="Arial" panose="020B0604020202020204" pitchFamily="34" charset="0"/>
              </a:rPr>
              <a:t>，则使能此特性的路由器在使用</a:t>
            </a:r>
            <a:r>
              <a:rPr lang="en-US" altLang="zh-CN" sz="2000" smtClean="0">
                <a:cs typeface="Arial" panose="020B0604020202020204" pitchFamily="34" charset="0"/>
              </a:rPr>
              <a:t>CR-LSP</a:t>
            </a:r>
            <a:r>
              <a:rPr lang="zh-CN" altLang="en-US" sz="2000" smtClean="0">
                <a:cs typeface="Arial" panose="020B0604020202020204" pitchFamily="34" charset="0"/>
              </a:rPr>
              <a:t>作为出接口的同时，也将这条</a:t>
            </a:r>
            <a:r>
              <a:rPr lang="en-US" altLang="zh-CN" sz="2000" smtClean="0">
                <a:cs typeface="Arial" panose="020B0604020202020204" pitchFamily="34" charset="0"/>
              </a:rPr>
              <a:t>CR-LSP</a:t>
            </a:r>
            <a:r>
              <a:rPr lang="zh-CN" altLang="en-US" sz="2000" smtClean="0">
                <a:cs typeface="Arial" panose="020B0604020202020204" pitchFamily="34" charset="0"/>
              </a:rPr>
              <a:t>作为一条普通的</a:t>
            </a:r>
            <a:r>
              <a:rPr lang="en-US" altLang="zh-CN" sz="2000" smtClean="0">
                <a:cs typeface="Arial" panose="020B0604020202020204" pitchFamily="34" charset="0"/>
              </a:rPr>
              <a:t>LSA/LSP</a:t>
            </a:r>
            <a:r>
              <a:rPr lang="zh-CN" altLang="en-US" sz="2000" smtClean="0">
                <a:cs typeface="Arial" panose="020B0604020202020204" pitchFamily="34" charset="0"/>
              </a:rPr>
              <a:t>发布给邻居路由器，因此，其他路由器收到后存放在路由表中，也能够使用此</a:t>
            </a:r>
            <a:r>
              <a:rPr lang="en-US" altLang="zh-CN" sz="2000" smtClean="0">
                <a:cs typeface="Arial" panose="020B0604020202020204" pitchFamily="34" charset="0"/>
              </a:rPr>
              <a:t>CR-LSP</a:t>
            </a:r>
            <a:r>
              <a:rPr lang="zh-CN" altLang="en-US" sz="2000" smtClean="0">
                <a:cs typeface="Arial" panose="020B0604020202020204" pitchFamily="34" charset="0"/>
              </a:rPr>
              <a:t>。</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 </a:t>
            </a:r>
            <a:r>
              <a:rPr lang="zh-CN" altLang="en-US" smtClean="0">
                <a:latin typeface="华文细黑" panose="02010600040101010101" pitchFamily="2" charset="-122"/>
              </a:rPr>
              <a:t>优化与应用 </a:t>
            </a:r>
          </a:p>
        </p:txBody>
      </p:sp>
      <p:sp>
        <p:nvSpPr>
          <p:cNvPr id="119811" name="Rectangle 3"/>
          <p:cNvSpPr>
            <a:spLocks noGrp="1" noChangeArrowheads="1"/>
          </p:cNvSpPr>
          <p:nvPr>
            <p:ph type="body" idx="1"/>
          </p:nvPr>
        </p:nvSpPr>
        <p:spPr>
          <a:xfrm>
            <a:off x="539750" y="1412875"/>
            <a:ext cx="7777163" cy="28797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a:t>
            </a:r>
            <a:r>
              <a:rPr lang="zh-CN" altLang="en-US" sz="2400" smtClean="0">
                <a:cs typeface="Arial" panose="020B0604020202020204" pitchFamily="34" charset="0"/>
              </a:rPr>
              <a:t>路径保护</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 </a:t>
            </a:r>
            <a:r>
              <a:rPr lang="en-US" altLang="zh-CN" sz="2400" smtClean="0">
                <a:cs typeface="Arial" panose="020B0604020202020204" pitchFamily="34" charset="0"/>
              </a:rPr>
              <a:t>FRR</a:t>
            </a:r>
            <a:r>
              <a:rPr lang="zh-CN" altLang="en-US" sz="2400" smtClean="0">
                <a:cs typeface="Arial" panose="020B0604020202020204" pitchFamily="34" charset="0"/>
              </a:rPr>
              <a:t>（</a:t>
            </a:r>
            <a:r>
              <a:rPr lang="en-US" altLang="zh-CN" sz="2400" smtClean="0">
                <a:cs typeface="Arial" panose="020B0604020202020204" pitchFamily="34" charset="0"/>
              </a:rPr>
              <a:t>Fast ReRoute)</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自动带宽调整</a:t>
            </a:r>
            <a:r>
              <a:rPr lang="en-US" altLang="zh-CN" sz="2400" smtClean="0">
                <a:cs typeface="Arial" panose="020B0604020202020204" pitchFamily="34" charset="0"/>
              </a:rPr>
              <a:t>AutoBandwidth</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重优化</a:t>
            </a:r>
            <a:r>
              <a:rPr lang="en-US" altLang="zh-CN" sz="2400" smtClean="0">
                <a:cs typeface="Arial" panose="020B0604020202020204" pitchFamily="34" charset="0"/>
              </a:rPr>
              <a:t>Reoptimization</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a:t>
            </a:r>
            <a:r>
              <a:rPr lang="zh-CN" altLang="en-US" smtClean="0">
                <a:latin typeface="华文细黑" panose="02010600040101010101" pitchFamily="2" charset="-122"/>
              </a:rPr>
              <a:t>路径保护</a:t>
            </a:r>
          </a:p>
        </p:txBody>
      </p:sp>
      <p:sp>
        <p:nvSpPr>
          <p:cNvPr id="120835" name="Rectangle 3"/>
          <p:cNvSpPr>
            <a:spLocks noGrp="1" noChangeArrowheads="1"/>
          </p:cNvSpPr>
          <p:nvPr>
            <p:ph type="body" idx="1"/>
          </p:nvPr>
        </p:nvSpPr>
        <p:spPr>
          <a:xfrm>
            <a:off x="468313" y="981075"/>
            <a:ext cx="7991475" cy="53990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a:t>
            </a:r>
            <a:r>
              <a:rPr lang="zh-CN" altLang="en-US" sz="2400" smtClean="0">
                <a:cs typeface="Arial" panose="020B0604020202020204" pitchFamily="34" charset="0"/>
              </a:rPr>
              <a:t>路径保护</a:t>
            </a:r>
          </a:p>
          <a:p>
            <a:pPr eaLnBrk="1" hangingPunct="1">
              <a:buFont typeface="Wingdings" panose="05000000000000000000" pitchFamily="2" charset="2"/>
              <a:buNone/>
            </a:pPr>
            <a:r>
              <a:rPr lang="zh-CN" altLang="en-US" sz="2400" smtClean="0"/>
              <a:t>     </a:t>
            </a:r>
            <a:r>
              <a:rPr lang="zh-CN" altLang="en-US" sz="2400" smtClean="0">
                <a:cs typeface="Arial" panose="020B0604020202020204" pitchFamily="34" charset="0"/>
              </a:rPr>
              <a:t>路径保护就是建立一条和现有的</a:t>
            </a:r>
            <a:r>
              <a:rPr lang="en-US" altLang="zh-CN" sz="2400" smtClean="0">
                <a:cs typeface="Arial" panose="020B0604020202020204" pitchFamily="34" charset="0"/>
              </a:rPr>
              <a:t>LSP</a:t>
            </a:r>
            <a:r>
              <a:rPr lang="zh-CN" altLang="en-US" sz="2400" smtClean="0">
                <a:cs typeface="Arial" panose="020B0604020202020204" pitchFamily="34" charset="0"/>
              </a:rPr>
              <a:t>并行存在的额外的</a:t>
            </a:r>
            <a:r>
              <a:rPr lang="en-US" altLang="zh-CN" sz="2400" smtClean="0">
                <a:cs typeface="Arial" panose="020B0604020202020204" pitchFamily="34" charset="0"/>
              </a:rPr>
              <a:t>LSP</a:t>
            </a:r>
            <a:r>
              <a:rPr lang="zh-CN" altLang="en-US" sz="2400" smtClean="0">
                <a:cs typeface="Arial" panose="020B0604020202020204" pitchFamily="34" charset="0"/>
              </a:rPr>
              <a:t>（</a:t>
            </a:r>
            <a:r>
              <a:rPr lang="en-US" altLang="zh-CN" sz="2400" smtClean="0">
                <a:cs typeface="Arial" panose="020B0604020202020204" pitchFamily="34" charset="0"/>
              </a:rPr>
              <a:t>standby LSP</a:t>
            </a:r>
            <a:r>
              <a:rPr lang="zh-CN" altLang="en-US" sz="2400" smtClean="0">
                <a:cs typeface="Arial" panose="020B0604020202020204" pitchFamily="34" charset="0"/>
              </a:rPr>
              <a:t>）来实现，这条额外的</a:t>
            </a:r>
            <a:r>
              <a:rPr lang="en-US" altLang="zh-CN" sz="2400" smtClean="0">
                <a:cs typeface="Arial" panose="020B0604020202020204" pitchFamily="34" charset="0"/>
              </a:rPr>
              <a:t>LSP</a:t>
            </a:r>
            <a:r>
              <a:rPr lang="zh-CN" altLang="en-US" sz="2400" smtClean="0">
                <a:cs typeface="Arial" panose="020B0604020202020204" pitchFamily="34" charset="0"/>
              </a:rPr>
              <a:t>只会在被保护的</a:t>
            </a:r>
            <a:r>
              <a:rPr lang="en-US" altLang="zh-CN" sz="2400" smtClean="0">
                <a:cs typeface="Arial" panose="020B0604020202020204" pitchFamily="34" charset="0"/>
              </a:rPr>
              <a:t>LSP</a:t>
            </a:r>
            <a:r>
              <a:rPr lang="zh-CN" altLang="en-US" sz="2400" smtClean="0">
                <a:cs typeface="Arial" panose="020B0604020202020204" pitchFamily="34" charset="0"/>
              </a:rPr>
              <a:t>发生失效的情况下才使用。</a:t>
            </a:r>
            <a:r>
              <a:rPr lang="en-US" altLang="zh-CN" sz="2400" smtClean="0">
                <a:cs typeface="Arial" panose="020B0604020202020204" pitchFamily="34" charset="0"/>
              </a:rPr>
              <a:t>comwareV5</a:t>
            </a:r>
            <a:r>
              <a:rPr lang="zh-CN" altLang="en-US" sz="2400" smtClean="0">
                <a:cs typeface="Arial" panose="020B0604020202020204" pitchFamily="34" charset="0"/>
              </a:rPr>
              <a:t>支持</a:t>
            </a:r>
            <a:r>
              <a:rPr lang="en-US" altLang="zh-CN" sz="2400" smtClean="0">
                <a:cs typeface="Arial" panose="020B0604020202020204" pitchFamily="34" charset="0"/>
              </a:rPr>
              <a:t>2</a:t>
            </a:r>
            <a:r>
              <a:rPr lang="zh-CN" altLang="en-US" sz="2400" smtClean="0">
                <a:cs typeface="Arial" panose="020B0604020202020204" pitchFamily="34" charset="0"/>
              </a:rPr>
              <a:t>种路径保护</a:t>
            </a:r>
          </a:p>
          <a:p>
            <a:pPr eaLnBrk="1" hangingPunct="1"/>
            <a:r>
              <a:rPr lang="zh-CN" altLang="en-US" sz="2400" smtClean="0">
                <a:cs typeface="Arial" panose="020B0604020202020204" pitchFamily="34" charset="0"/>
              </a:rPr>
              <a:t>冗余热备份</a:t>
            </a:r>
            <a:endParaRPr lang="zh-CN" altLang="en-US" sz="2400" smtClean="0"/>
          </a:p>
          <a:p>
            <a:pPr eaLnBrk="1" hangingPunct="1">
              <a:buFont typeface="Wingdings" panose="05000000000000000000" pitchFamily="2" charset="2"/>
              <a:buNone/>
            </a:pPr>
            <a:r>
              <a:rPr lang="zh-CN" altLang="en-US" sz="2400" smtClean="0"/>
              <a:t>     </a:t>
            </a:r>
            <a:r>
              <a:rPr lang="zh-CN" altLang="en-US" sz="2400" smtClean="0">
                <a:cs typeface="Arial" panose="020B0604020202020204" pitchFamily="34" charset="0"/>
              </a:rPr>
              <a:t>主</a:t>
            </a:r>
            <a:r>
              <a:rPr lang="en-US" altLang="zh-CN" sz="2400" smtClean="0">
                <a:cs typeface="Arial" panose="020B0604020202020204" pitchFamily="34" charset="0"/>
              </a:rPr>
              <a:t>CR-LSP</a:t>
            </a:r>
            <a:r>
              <a:rPr lang="zh-CN" altLang="en-US" sz="2400" smtClean="0">
                <a:cs typeface="Arial" panose="020B0604020202020204" pitchFamily="34" charset="0"/>
              </a:rPr>
              <a:t>建立成功后立刻创建备份</a:t>
            </a:r>
            <a:r>
              <a:rPr lang="en-US" altLang="zh-CN" sz="2400" smtClean="0">
                <a:cs typeface="Arial" panose="020B0604020202020204" pitchFamily="34" charset="0"/>
              </a:rPr>
              <a:t>CRL-SP</a:t>
            </a:r>
            <a:r>
              <a:rPr lang="zh-CN" altLang="en-US" sz="2400" smtClean="0">
                <a:cs typeface="Arial" panose="020B0604020202020204" pitchFamily="34" charset="0"/>
              </a:rPr>
              <a:t>。当主</a:t>
            </a:r>
            <a:r>
              <a:rPr lang="en-US" altLang="zh-CN" sz="2400" smtClean="0">
                <a:cs typeface="Arial" panose="020B0604020202020204" pitchFamily="34" charset="0"/>
              </a:rPr>
              <a:t>CR-LSP</a:t>
            </a:r>
            <a:r>
              <a:rPr lang="zh-CN" altLang="en-US" sz="2400" smtClean="0">
                <a:cs typeface="Arial" panose="020B0604020202020204" pitchFamily="34" charset="0"/>
              </a:rPr>
              <a:t>失败消息传到入口路由器后，流量会切换到热备份隧道</a:t>
            </a:r>
            <a:r>
              <a:rPr lang="en-US" altLang="zh-CN" sz="2400" smtClean="0">
                <a:cs typeface="Arial" panose="020B0604020202020204" pitchFamily="34" charset="0"/>
              </a:rPr>
              <a:t>LSP</a:t>
            </a:r>
            <a:r>
              <a:rPr lang="zh-CN" altLang="en-US" sz="2400" smtClean="0">
                <a:cs typeface="Arial" panose="020B0604020202020204" pitchFamily="34" charset="0"/>
              </a:rPr>
              <a:t>。当主</a:t>
            </a:r>
            <a:r>
              <a:rPr lang="en-US" altLang="zh-CN" sz="2400" smtClean="0">
                <a:cs typeface="Arial" panose="020B0604020202020204" pitchFamily="34" charset="0"/>
              </a:rPr>
              <a:t>CR-LSP</a:t>
            </a:r>
            <a:r>
              <a:rPr lang="zh-CN" altLang="en-US" sz="2400" smtClean="0">
                <a:cs typeface="Arial" panose="020B0604020202020204" pitchFamily="34" charset="0"/>
              </a:rPr>
              <a:t>恢复后，将流量切换回去</a:t>
            </a:r>
          </a:p>
          <a:p>
            <a:pPr eaLnBrk="1" hangingPunct="1"/>
            <a:r>
              <a:rPr lang="zh-CN" altLang="en-US" sz="2400" smtClean="0">
                <a:cs typeface="Arial" panose="020B0604020202020204" pitchFamily="34" charset="0"/>
              </a:rPr>
              <a:t>普通备份</a:t>
            </a:r>
            <a:endParaRPr lang="zh-CN" altLang="en-US" sz="2400" smtClean="0"/>
          </a:p>
          <a:p>
            <a:pPr eaLnBrk="1" hangingPunct="1">
              <a:buFont typeface="Wingdings" panose="05000000000000000000" pitchFamily="2" charset="2"/>
              <a:buNone/>
            </a:pPr>
            <a:r>
              <a:rPr lang="zh-CN" altLang="en-US" sz="2400" smtClean="0"/>
              <a:t>    </a:t>
            </a:r>
            <a:r>
              <a:rPr lang="zh-CN" altLang="en-US" sz="2400" smtClean="0">
                <a:cs typeface="Arial" panose="020B0604020202020204" pitchFamily="34" charset="0"/>
              </a:rPr>
              <a:t>主</a:t>
            </a:r>
            <a:r>
              <a:rPr lang="en-US" altLang="zh-CN" sz="2400" smtClean="0">
                <a:cs typeface="Arial" panose="020B0604020202020204" pitchFamily="34" charset="0"/>
              </a:rPr>
              <a:t>CR-LSP</a:t>
            </a:r>
            <a:r>
              <a:rPr lang="zh-CN" altLang="en-US" sz="2400" smtClean="0">
                <a:cs typeface="Arial" panose="020B0604020202020204" pitchFamily="34" charset="0"/>
              </a:rPr>
              <a:t>失效后创建备份</a:t>
            </a:r>
            <a:r>
              <a:rPr lang="en-US" altLang="zh-CN" sz="2400" smtClean="0">
                <a:cs typeface="Arial" panose="020B0604020202020204" pitchFamily="34" charset="0"/>
              </a:rPr>
              <a:t>CR-LSP</a:t>
            </a:r>
            <a:r>
              <a:rPr lang="zh-CN" altLang="en-US" sz="2400" smtClean="0">
                <a:cs typeface="Arial" panose="020B0604020202020204" pitchFamily="34" charset="0"/>
              </a:rPr>
              <a:t>，采用</a:t>
            </a:r>
            <a:r>
              <a:rPr lang="en-US" altLang="zh-CN" sz="2400" smtClean="0">
                <a:cs typeface="Arial" panose="020B0604020202020204" pitchFamily="34" charset="0"/>
              </a:rPr>
              <a:t>Make-Befor-Break</a:t>
            </a:r>
            <a:r>
              <a:rPr lang="zh-CN" altLang="en-US" sz="2400" smtClean="0">
                <a:cs typeface="Arial" panose="020B0604020202020204" pitchFamily="34" charset="0"/>
              </a:rPr>
              <a:t>方式</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1859" name="Rectangle 3"/>
          <p:cNvSpPr>
            <a:spLocks noGrp="1" noChangeArrowheads="1"/>
          </p:cNvSpPr>
          <p:nvPr>
            <p:ph type="body" idx="1"/>
          </p:nvPr>
        </p:nvSpPr>
        <p:spPr>
          <a:xfrm>
            <a:off x="468313" y="1412875"/>
            <a:ext cx="7391400" cy="34607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Fast ReRoute</a:t>
            </a:r>
            <a:r>
              <a:rPr lang="zh-CN" altLang="en-US" sz="2400" smtClean="0">
                <a:cs typeface="Arial" panose="020B0604020202020204" pitchFamily="34" charset="0"/>
              </a:rPr>
              <a:t>（</a:t>
            </a:r>
            <a:r>
              <a:rPr lang="en-US" altLang="zh-CN" sz="2400" smtClean="0">
                <a:cs typeface="Arial" panose="020B0604020202020204" pitchFamily="34" charset="0"/>
              </a:rPr>
              <a:t>FRR</a:t>
            </a:r>
            <a:r>
              <a:rPr lang="zh-CN" altLang="en-US" sz="2400" smtClean="0">
                <a:cs typeface="Arial" panose="020B0604020202020204" pitchFamily="34" charset="0"/>
              </a:rPr>
              <a:t>）</a:t>
            </a:r>
          </a:p>
          <a:p>
            <a:pPr eaLnBrk="1" hangingPunct="1">
              <a:buFont typeface="Wingdings" panose="05000000000000000000" pitchFamily="2" charset="2"/>
              <a:buNone/>
            </a:pPr>
            <a:r>
              <a:rPr lang="zh-CN" altLang="en-US" sz="2400" smtClean="0">
                <a:cs typeface="Arial" panose="020B0604020202020204" pitchFamily="34" charset="0"/>
              </a:rPr>
              <a:t>    </a:t>
            </a:r>
            <a:r>
              <a:rPr lang="en-US" altLang="zh-CN" sz="2400" smtClean="0">
                <a:cs typeface="Arial" panose="020B0604020202020204" pitchFamily="34" charset="0"/>
              </a:rPr>
              <a:t>Fast ReRoute</a:t>
            </a:r>
            <a:r>
              <a:rPr lang="zh-CN" altLang="en-US" sz="2400" smtClean="0">
                <a:cs typeface="Arial" panose="020B0604020202020204" pitchFamily="34" charset="0"/>
              </a:rPr>
              <a:t>快速重路是一种局部保护机制。提供了</a:t>
            </a:r>
            <a:r>
              <a:rPr lang="en-US" altLang="zh-CN" sz="2400" smtClean="0">
                <a:cs typeface="Arial" panose="020B0604020202020204" pitchFamily="34" charset="0"/>
              </a:rPr>
              <a:t>MPLS TE</a:t>
            </a:r>
            <a:r>
              <a:rPr lang="zh-CN" altLang="en-US" sz="2400" smtClean="0">
                <a:cs typeface="Arial" panose="020B0604020202020204" pitchFamily="34" charset="0"/>
              </a:rPr>
              <a:t>中用于链路保护和节点保护的能力。 </a:t>
            </a:r>
            <a:r>
              <a:rPr lang="en-US" altLang="zh-CN" sz="2400" smtClean="0">
                <a:cs typeface="Arial" panose="020B0604020202020204" pitchFamily="34" charset="0"/>
              </a:rPr>
              <a:t>FRR</a:t>
            </a:r>
            <a:r>
              <a:rPr lang="zh-CN" altLang="en-US" sz="2400" smtClean="0">
                <a:cs typeface="Arial" panose="020B0604020202020204" pitchFamily="34" charset="0"/>
              </a:rPr>
              <a:t>的最终目的就是利用</a:t>
            </a:r>
            <a:r>
              <a:rPr lang="en-US" altLang="zh-CN" sz="2400" smtClean="0">
                <a:cs typeface="Arial" panose="020B0604020202020204" pitchFamily="34" charset="0"/>
              </a:rPr>
              <a:t>Bypass</a:t>
            </a:r>
            <a:r>
              <a:rPr lang="zh-CN" altLang="en-US" sz="2400" smtClean="0">
                <a:cs typeface="Arial" panose="020B0604020202020204" pitchFamily="34" charset="0"/>
              </a:rPr>
              <a:t>隧道绕过失败的链路或者节点从而达到保护主路径的功能</a:t>
            </a:r>
          </a:p>
          <a:p>
            <a:pPr eaLnBrk="1" hangingPunct="1">
              <a:buFont typeface="Wingdings" panose="05000000000000000000" pitchFamily="2" charset="2"/>
              <a:buNone/>
            </a:pPr>
            <a:endParaRPr lang="zh-CN" altLang="en-US" sz="2400" smtClean="0"/>
          </a:p>
          <a:p>
            <a:pPr eaLnBrk="1" hangingPunct="1"/>
            <a:r>
              <a:rPr lang="zh-CN" altLang="en-US" sz="2400" smtClean="0">
                <a:cs typeface="Arial" panose="020B0604020202020204" pitchFamily="34" charset="0"/>
              </a:rPr>
              <a:t>要求快速恢复的时间为小于</a:t>
            </a:r>
            <a:r>
              <a:rPr lang="en-US" altLang="zh-CN" sz="2400" smtClean="0">
                <a:cs typeface="Arial" panose="020B0604020202020204" pitchFamily="34" charset="0"/>
              </a:rPr>
              <a:t>50</a:t>
            </a:r>
            <a:r>
              <a:rPr lang="zh-CN" altLang="en-US" sz="2400" smtClean="0">
                <a:cs typeface="Arial" panose="020B0604020202020204" pitchFamily="34" charset="0"/>
              </a:rPr>
              <a:t>毫秒</a:t>
            </a:r>
          </a:p>
          <a:p>
            <a:pPr eaLnBrk="1" hangingPunct="1"/>
            <a:endParaRPr lang="zh-CN" altLang="en-US" sz="2400" smtClean="0">
              <a:cs typeface="Arial" panose="020B0604020202020204" pitchFamily="34" charset="0"/>
            </a:endParaRP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2883" name="Rectangle 3"/>
          <p:cNvSpPr>
            <a:spLocks noGrp="1" noChangeArrowheads="1"/>
          </p:cNvSpPr>
          <p:nvPr>
            <p:ph type="body" idx="1"/>
          </p:nvPr>
        </p:nvSpPr>
        <p:spPr>
          <a:xfrm>
            <a:off x="395288" y="1268413"/>
            <a:ext cx="7391400" cy="2022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链路保护</a:t>
            </a:r>
            <a:r>
              <a:rPr lang="zh-CN" altLang="en-US" sz="2400" smtClean="0"/>
              <a:t> </a:t>
            </a:r>
          </a:p>
          <a:p>
            <a:pPr lvl="1" eaLnBrk="1" hangingPunct="1"/>
            <a:r>
              <a:rPr lang="zh-CN" altLang="en-US" sz="2000" smtClean="0"/>
              <a:t>主</a:t>
            </a:r>
            <a:r>
              <a:rPr lang="en-US" altLang="zh-CN" sz="2000" smtClean="0"/>
              <a:t>tunnel</a:t>
            </a:r>
            <a:r>
              <a:rPr lang="zh-CN" altLang="en-US" sz="2000" smtClean="0"/>
              <a:t>：</a:t>
            </a:r>
            <a:r>
              <a:rPr lang="en-US" altLang="zh-CN" sz="2000" smtClean="0"/>
              <a:t>RTA---RTB---RTD---RTE</a:t>
            </a:r>
          </a:p>
          <a:p>
            <a:pPr lvl="1" eaLnBrk="1" hangingPunct="1"/>
            <a:r>
              <a:rPr lang="zh-CN" altLang="en-US" sz="2000" smtClean="0"/>
              <a:t>保护</a:t>
            </a:r>
            <a:r>
              <a:rPr lang="en-US" altLang="zh-CN" sz="2000" smtClean="0"/>
              <a:t>tunnel</a:t>
            </a:r>
            <a:r>
              <a:rPr lang="zh-CN" altLang="en-US" sz="2000" smtClean="0"/>
              <a:t>：</a:t>
            </a:r>
            <a:r>
              <a:rPr lang="en-US" altLang="zh-CN" sz="2000" smtClean="0"/>
              <a:t>RTB---RTC---RTD</a:t>
            </a:r>
          </a:p>
          <a:p>
            <a:pPr lvl="1" eaLnBrk="1" hangingPunct="1"/>
            <a:r>
              <a:rPr lang="zh-CN" altLang="en-US" sz="2000" smtClean="0"/>
              <a:t>保护链路为</a:t>
            </a:r>
            <a:r>
              <a:rPr lang="en-US" altLang="zh-CN" sz="2000" smtClean="0"/>
              <a:t>RTB</a:t>
            </a:r>
            <a:r>
              <a:rPr lang="zh-CN" altLang="en-US" sz="2000" smtClean="0"/>
              <a:t>到</a:t>
            </a:r>
            <a:r>
              <a:rPr lang="en-US" altLang="zh-CN" sz="2000" smtClean="0"/>
              <a:t>RTD</a:t>
            </a:r>
            <a:r>
              <a:rPr lang="zh-CN" altLang="en-US" sz="2000" smtClean="0"/>
              <a:t>的直连链路</a:t>
            </a:r>
          </a:p>
        </p:txBody>
      </p:sp>
      <p:graphicFrame>
        <p:nvGraphicFramePr>
          <p:cNvPr id="122884" name="Object 4"/>
          <p:cNvGraphicFramePr>
            <a:graphicFrameLocks noChangeAspect="1"/>
          </p:cNvGraphicFramePr>
          <p:nvPr/>
        </p:nvGraphicFramePr>
        <p:xfrm>
          <a:off x="900113" y="3573463"/>
          <a:ext cx="7499350" cy="2727325"/>
        </p:xfrm>
        <a:graphic>
          <a:graphicData uri="http://schemas.openxmlformats.org/presentationml/2006/ole">
            <mc:AlternateContent xmlns:mc="http://schemas.openxmlformats.org/markup-compatibility/2006">
              <mc:Choice xmlns:v="urn:schemas-microsoft-com:vml" Requires="v">
                <p:oleObj spid="_x0000_s122887" name="VISIO" r:id="rId3" imgW="7505700" imgH="2724150" progId="Visio.Drawing.6">
                  <p:embed/>
                </p:oleObj>
              </mc:Choice>
              <mc:Fallback>
                <p:oleObj name="VISIO" r:id="rId3" imgW="7505700" imgH="272415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573463"/>
                        <a:ext cx="749935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885" name="Object 5"/>
          <p:cNvGraphicFramePr>
            <a:graphicFrameLocks noChangeAspect="1"/>
          </p:cNvGraphicFramePr>
          <p:nvPr/>
        </p:nvGraphicFramePr>
        <p:xfrm>
          <a:off x="3851275" y="3789363"/>
          <a:ext cx="1377950" cy="349250"/>
        </p:xfrm>
        <a:graphic>
          <a:graphicData uri="http://schemas.openxmlformats.org/presentationml/2006/ole">
            <mc:AlternateContent xmlns:mc="http://schemas.openxmlformats.org/markup-compatibility/2006">
              <mc:Choice xmlns:v="urn:schemas-microsoft-com:vml" Requires="v">
                <p:oleObj spid="_x0000_s122888" name="VISIO" r:id="rId5" imgW="1381125" imgH="352425" progId="Visio.Drawing.6">
                  <p:embed/>
                </p:oleObj>
              </mc:Choice>
              <mc:Fallback>
                <p:oleObj name="VISIO" r:id="rId5" imgW="1381125" imgH="352425" progId="Visio.Drawing.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3789363"/>
                        <a:ext cx="13779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2982" name="Object 6"/>
          <p:cNvGraphicFramePr>
            <a:graphicFrameLocks noChangeAspect="1"/>
          </p:cNvGraphicFramePr>
          <p:nvPr/>
        </p:nvGraphicFramePr>
        <p:xfrm>
          <a:off x="4284663" y="3860800"/>
          <a:ext cx="565150" cy="565150"/>
        </p:xfrm>
        <a:graphic>
          <a:graphicData uri="http://schemas.openxmlformats.org/presentationml/2006/ole">
            <mc:AlternateContent xmlns:mc="http://schemas.openxmlformats.org/markup-compatibility/2006">
              <mc:Choice xmlns:v="urn:schemas-microsoft-com:vml" Requires="v">
                <p:oleObj spid="_x0000_s122889" name="VISIO" r:id="rId7" imgW="567891" imgH="567891" progId="Visio.Drawing.6">
                  <p:embed/>
                </p:oleObj>
              </mc:Choice>
              <mc:Fallback>
                <p:oleObj name="VISIO" r:id="rId7" imgW="567891" imgH="567891" progId="Visio.Drawing.6">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3860800"/>
                        <a:ext cx="56515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animEffect transition="in" filter="plus(in)">
                                      <p:cBhvr>
                                        <p:cTn id="7" dur="2000"/>
                                        <p:tgtEl>
                                          <p:spTgt spid="382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3907" name="Rectangle 3"/>
          <p:cNvSpPr>
            <a:spLocks noGrp="1" noChangeArrowheads="1"/>
          </p:cNvSpPr>
          <p:nvPr>
            <p:ph type="body" idx="1"/>
          </p:nvPr>
        </p:nvSpPr>
        <p:spPr>
          <a:xfrm>
            <a:off x="420688" y="1268413"/>
            <a:ext cx="7391400" cy="2022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节点保护</a:t>
            </a:r>
            <a:r>
              <a:rPr lang="zh-CN" altLang="en-US" sz="2400" smtClean="0"/>
              <a:t>  </a:t>
            </a:r>
          </a:p>
          <a:p>
            <a:pPr lvl="1" eaLnBrk="1" hangingPunct="1"/>
            <a:r>
              <a:rPr lang="zh-CN" altLang="en-US" sz="2000" smtClean="0"/>
              <a:t>主隧道：</a:t>
            </a:r>
            <a:r>
              <a:rPr lang="en-US" altLang="zh-CN" sz="2000" smtClean="0"/>
              <a:t>RTA---RTB---RTD---RTE---RTF</a:t>
            </a:r>
          </a:p>
          <a:p>
            <a:pPr lvl="1" eaLnBrk="1" hangingPunct="1"/>
            <a:r>
              <a:rPr lang="zh-CN" altLang="en-US" sz="2000" smtClean="0"/>
              <a:t>备份隧道：</a:t>
            </a:r>
            <a:r>
              <a:rPr lang="en-US" altLang="zh-CN" sz="2000" smtClean="0"/>
              <a:t>RTB---RTC---RTE</a:t>
            </a:r>
          </a:p>
          <a:p>
            <a:pPr lvl="1" eaLnBrk="1" hangingPunct="1"/>
            <a:r>
              <a:rPr lang="zh-CN" altLang="en-US" sz="2000" smtClean="0"/>
              <a:t>保护节点为</a:t>
            </a:r>
            <a:r>
              <a:rPr lang="en-US" altLang="zh-CN" sz="2000" smtClean="0"/>
              <a:t>RTD</a:t>
            </a:r>
            <a:r>
              <a:rPr lang="zh-CN" altLang="en-US" sz="2000" smtClean="0"/>
              <a:t>路由器</a:t>
            </a:r>
          </a:p>
        </p:txBody>
      </p:sp>
      <p:graphicFrame>
        <p:nvGraphicFramePr>
          <p:cNvPr id="123908" name="Object 4"/>
          <p:cNvGraphicFramePr>
            <a:graphicFrameLocks noChangeAspect="1"/>
          </p:cNvGraphicFramePr>
          <p:nvPr/>
        </p:nvGraphicFramePr>
        <p:xfrm>
          <a:off x="900113" y="3654425"/>
          <a:ext cx="7499350" cy="2727325"/>
        </p:xfrm>
        <a:graphic>
          <a:graphicData uri="http://schemas.openxmlformats.org/presentationml/2006/ole">
            <mc:AlternateContent xmlns:mc="http://schemas.openxmlformats.org/markup-compatibility/2006">
              <mc:Choice xmlns:v="urn:schemas-microsoft-com:vml" Requires="v">
                <p:oleObj spid="_x0000_s123910" name="VISIO" r:id="rId3" imgW="7505700" imgH="2724150" progId="Visio.Drawing.6">
                  <p:embed/>
                </p:oleObj>
              </mc:Choice>
              <mc:Fallback>
                <p:oleObj name="VISIO" r:id="rId3" imgW="7505700" imgH="272415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654425"/>
                        <a:ext cx="749935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7669" name="Object 5"/>
          <p:cNvGraphicFramePr>
            <a:graphicFrameLocks noChangeAspect="1"/>
          </p:cNvGraphicFramePr>
          <p:nvPr/>
        </p:nvGraphicFramePr>
        <p:xfrm>
          <a:off x="4211638" y="3860800"/>
          <a:ext cx="565150" cy="565150"/>
        </p:xfrm>
        <a:graphic>
          <a:graphicData uri="http://schemas.openxmlformats.org/presentationml/2006/ole">
            <mc:AlternateContent xmlns:mc="http://schemas.openxmlformats.org/markup-compatibility/2006">
              <mc:Choice xmlns:v="urn:schemas-microsoft-com:vml" Requires="v">
                <p:oleObj spid="_x0000_s123911" name="VISIO" r:id="rId5" imgW="567891" imgH="567891" progId="Visio.Drawing.6">
                  <p:embed/>
                </p:oleObj>
              </mc:Choice>
              <mc:Fallback>
                <p:oleObj name="VISIO" r:id="rId5" imgW="567891" imgH="567891" progId="Visio.Drawing.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860800"/>
                        <a:ext cx="56515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497669"/>
                                        </p:tgtEl>
                                        <p:attrNameLst>
                                          <p:attrName>style.visibility</p:attrName>
                                        </p:attrNameLst>
                                      </p:cBhvr>
                                      <p:to>
                                        <p:strVal val="visible"/>
                                      </p:to>
                                    </p:set>
                                    <p:animEffect transition="in" filter="plus(in)">
                                      <p:cBhvr>
                                        <p:cTn id="7" dur="2000"/>
                                        <p:tgtEl>
                                          <p:spTgt spid="49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4931" name="Rectangle 3"/>
          <p:cNvSpPr>
            <a:spLocks noGrp="1" noChangeArrowheads="1"/>
          </p:cNvSpPr>
          <p:nvPr>
            <p:ph type="body" idx="1"/>
          </p:nvPr>
        </p:nvSpPr>
        <p:spPr>
          <a:xfrm>
            <a:off x="468313" y="4365625"/>
            <a:ext cx="7777162" cy="13684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当</a:t>
            </a:r>
            <a:r>
              <a:rPr lang="en-US" altLang="zh-CN" sz="2400" smtClean="0">
                <a:cs typeface="Arial" panose="020B0604020202020204" pitchFamily="34" charset="0"/>
              </a:rPr>
              <a:t>RT3</a:t>
            </a:r>
            <a:r>
              <a:rPr lang="zh-CN" altLang="en-US" sz="2400" smtClean="0">
                <a:cs typeface="Arial" panose="020B0604020202020204" pitchFamily="34" charset="0"/>
              </a:rPr>
              <a:t>失效，主</a:t>
            </a:r>
            <a:r>
              <a:rPr lang="en-US" altLang="zh-CN" sz="2400" smtClean="0">
                <a:cs typeface="Arial" panose="020B0604020202020204" pitchFamily="34" charset="0"/>
              </a:rPr>
              <a:t>LSP</a:t>
            </a:r>
            <a:r>
              <a:rPr lang="zh-CN" altLang="en-US" sz="2400" smtClean="0">
                <a:cs typeface="Arial" panose="020B0604020202020204" pitchFamily="34" charset="0"/>
              </a:rPr>
              <a:t>上的转发流量通过</a:t>
            </a:r>
            <a:r>
              <a:rPr lang="en-US" altLang="zh-CN" sz="2400" smtClean="0">
                <a:cs typeface="Arial" panose="020B0604020202020204" pitchFamily="34" charset="0"/>
              </a:rPr>
              <a:t>tunnel2</a:t>
            </a:r>
            <a:r>
              <a:rPr lang="zh-CN" altLang="en-US" sz="2400" smtClean="0">
                <a:cs typeface="Arial" panose="020B0604020202020204" pitchFamily="34" charset="0"/>
              </a:rPr>
              <a:t>转发绕过</a:t>
            </a:r>
            <a:r>
              <a:rPr lang="en-US" altLang="zh-CN" sz="2400" smtClean="0">
                <a:cs typeface="Arial" panose="020B0604020202020204" pitchFamily="34" charset="0"/>
              </a:rPr>
              <a:t>RT3</a:t>
            </a:r>
            <a:r>
              <a:rPr lang="zh-CN" altLang="en-US" sz="2400" smtClean="0">
                <a:cs typeface="Arial" panose="020B0604020202020204" pitchFamily="34" charset="0"/>
              </a:rPr>
              <a:t>，到达</a:t>
            </a:r>
            <a:r>
              <a:rPr lang="en-US" altLang="zh-CN" sz="2400" smtClean="0">
                <a:cs typeface="Arial" panose="020B0604020202020204" pitchFamily="34" charset="0"/>
              </a:rPr>
              <a:t>RT4</a:t>
            </a:r>
            <a:r>
              <a:rPr lang="zh-CN" altLang="en-US" sz="2400" smtClean="0">
                <a:cs typeface="Arial" panose="020B0604020202020204" pitchFamily="34" charset="0"/>
              </a:rPr>
              <a:t>后继续延主</a:t>
            </a:r>
            <a:r>
              <a:rPr lang="en-US" altLang="zh-CN" sz="2400" smtClean="0">
                <a:cs typeface="Arial" panose="020B0604020202020204" pitchFamily="34" charset="0"/>
              </a:rPr>
              <a:t>LSP</a:t>
            </a:r>
            <a:r>
              <a:rPr lang="zh-CN" altLang="en-US" sz="2400" smtClean="0">
                <a:cs typeface="Arial" panose="020B0604020202020204" pitchFamily="34" charset="0"/>
              </a:rPr>
              <a:t>的标签转发</a:t>
            </a:r>
          </a:p>
          <a:p>
            <a:pPr eaLnBrk="1" hangingPunct="1"/>
            <a:r>
              <a:rPr lang="zh-CN" altLang="en-US" sz="2400" smtClean="0">
                <a:cs typeface="Arial" panose="020B0604020202020204" pitchFamily="34" charset="0"/>
              </a:rPr>
              <a:t>一旦主链路恢复正常，切换回主隧道进行报文转发</a:t>
            </a:r>
          </a:p>
        </p:txBody>
      </p:sp>
      <p:sp>
        <p:nvSpPr>
          <p:cNvPr id="124932" name="Rectangle 5"/>
          <p:cNvSpPr>
            <a:spLocks noChangeArrowheads="1"/>
          </p:cNvSpPr>
          <p:nvPr/>
        </p:nvSpPr>
        <p:spPr bwMode="auto">
          <a:xfrm>
            <a:off x="0" y="2509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graphicFrame>
        <p:nvGraphicFramePr>
          <p:cNvPr id="124933" name="Object 4"/>
          <p:cNvGraphicFramePr>
            <a:graphicFrameLocks noChangeAspect="1"/>
          </p:cNvGraphicFramePr>
          <p:nvPr/>
        </p:nvGraphicFramePr>
        <p:xfrm>
          <a:off x="215900" y="1196975"/>
          <a:ext cx="8748713" cy="2809875"/>
        </p:xfrm>
        <a:graphic>
          <a:graphicData uri="http://schemas.openxmlformats.org/presentationml/2006/ole">
            <mc:AlternateContent xmlns:mc="http://schemas.openxmlformats.org/markup-compatibility/2006">
              <mc:Choice xmlns:v="urn:schemas-microsoft-com:vml" Requires="v">
                <p:oleObj spid="_x0000_s124934" name="VISIO" r:id="rId3" imgW="6429240" imgH="2066040" progId="Visio.Drawing.6">
                  <p:embed/>
                </p:oleObj>
              </mc:Choice>
              <mc:Fallback>
                <p:oleObj name="VISIO" r:id="rId3" imgW="6429240" imgH="206604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196975"/>
                        <a:ext cx="8748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5955" name="Rectangle 3"/>
          <p:cNvSpPr>
            <a:spLocks noGrp="1" noChangeArrowheads="1"/>
          </p:cNvSpPr>
          <p:nvPr>
            <p:ph type="body" idx="1"/>
          </p:nvPr>
        </p:nvSpPr>
        <p:spPr>
          <a:xfrm>
            <a:off x="539750" y="1412875"/>
            <a:ext cx="7391400" cy="1047750"/>
          </a:xfrm>
        </p:spPr>
        <p:txBody>
          <a:bodyPr/>
          <a:lstStyle/>
          <a:p>
            <a:pPr eaLnBrk="1" hangingPunct="1">
              <a:spcBef>
                <a:spcPct val="50000"/>
              </a:spcBef>
            </a:pPr>
            <a:r>
              <a:rPr lang="en-US" altLang="zh-CN" sz="2400" smtClean="0">
                <a:solidFill>
                  <a:schemeClr val="tx1"/>
                </a:solidFill>
                <a:latin typeface="华文细黑" panose="02010600040101010101" pitchFamily="2" charset="-122"/>
                <a:cs typeface="Arial" panose="020B0604020202020204" pitchFamily="34" charset="0"/>
              </a:rPr>
              <a:t> IP </a:t>
            </a:r>
            <a:r>
              <a:rPr lang="zh-CN" altLang="en-US" sz="2400" smtClean="0">
                <a:solidFill>
                  <a:schemeClr val="tx1"/>
                </a:solidFill>
                <a:latin typeface="华文细黑" panose="02010600040101010101" pitchFamily="2" charset="-122"/>
                <a:cs typeface="Arial" panose="020B0604020202020204" pitchFamily="34" charset="0"/>
              </a:rPr>
              <a:t>故障恢复</a:t>
            </a:r>
          </a:p>
          <a:p>
            <a:pPr eaLnBrk="1" hangingPunct="1"/>
            <a:endParaRPr lang="en-US" altLang="zh-CN" sz="2400" smtClean="0">
              <a:solidFill>
                <a:schemeClr val="tx1"/>
              </a:solidFill>
              <a:latin typeface="华文细黑" panose="02010600040101010101" pitchFamily="2" charset="-122"/>
            </a:endParaRPr>
          </a:p>
        </p:txBody>
      </p:sp>
      <p:graphicFrame>
        <p:nvGraphicFramePr>
          <p:cNvPr id="386076" name="Group 28"/>
          <p:cNvGraphicFramePr>
            <a:graphicFrameLocks noGrp="1"/>
          </p:cNvGraphicFramePr>
          <p:nvPr/>
        </p:nvGraphicFramePr>
        <p:xfrm>
          <a:off x="530225" y="2162175"/>
          <a:ext cx="8218488" cy="2782888"/>
        </p:xfrm>
        <a:graphic>
          <a:graphicData uri="http://schemas.openxmlformats.org/drawingml/2006/table">
            <a:tbl>
              <a:tblPr/>
              <a:tblGrid>
                <a:gridCol w="4110038"/>
                <a:gridCol w="4108450"/>
              </a:tblGrid>
              <a:tr h="475426">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事件</a:t>
                      </a:r>
                    </a:p>
                  </a:txBody>
                  <a:tcPr marL="73025" marR="73025" marT="36517" marB="365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3B52">
                        <a:alpha val="50000"/>
                      </a:srgbClr>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时间</a:t>
                      </a:r>
                    </a:p>
                  </a:txBody>
                  <a:tcPr marL="73025" marR="73025" marT="36517" marB="365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3B52">
                        <a:alpha val="50000"/>
                      </a:srgbClr>
                    </a:solidFill>
                  </a:tcPr>
                </a:tc>
              </a:tr>
              <a:tr h="475426">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Link Failure </a:t>
                      </a:r>
                      <a:r>
                        <a:rPr kumimoji="0" lang="zh-CN" altLang="en-US" sz="2400" b="1" i="0" u="none" strike="noStrike" cap="none" normalizeH="0" baseline="0" smtClean="0">
                          <a:ln>
                            <a:noFill/>
                          </a:ln>
                          <a:solidFill>
                            <a:srgbClr val="000000"/>
                          </a:solidFill>
                          <a:effectLst/>
                          <a:latin typeface="Arial" charset="0"/>
                          <a:ea typeface="华文细黑" pitchFamily="2" charset="-122"/>
                        </a:rPr>
                        <a:t>检测</a:t>
                      </a:r>
                    </a:p>
                  </a:txBody>
                  <a:tcPr marL="73025" marR="73025" marT="36517" marB="365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usec–msec</a:t>
                      </a:r>
                    </a:p>
                  </a:txBody>
                  <a:tcPr marL="73025" marR="73025" marT="36517" marB="365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77817">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Failure</a:t>
                      </a:r>
                      <a:r>
                        <a:rPr kumimoji="0" lang="zh-CN" altLang="en-US" sz="2400" b="1" i="0" u="none" strike="noStrike" cap="none" normalizeH="0" baseline="0" smtClean="0">
                          <a:ln>
                            <a:noFill/>
                          </a:ln>
                          <a:solidFill>
                            <a:srgbClr val="000000"/>
                          </a:solidFill>
                          <a:effectLst/>
                          <a:latin typeface="Arial" charset="0"/>
                          <a:ea typeface="华文细黑" pitchFamily="2" charset="-122"/>
                        </a:rPr>
                        <a:t>传播 </a:t>
                      </a:r>
                      <a:r>
                        <a:rPr kumimoji="0" lang="en-US" altLang="zh-CN" sz="2400" b="1" i="0" u="none" strike="noStrike" cap="none" normalizeH="0" baseline="0" smtClean="0">
                          <a:ln>
                            <a:noFill/>
                          </a:ln>
                          <a:solidFill>
                            <a:srgbClr val="000000"/>
                          </a:solidFill>
                          <a:effectLst/>
                          <a:latin typeface="Arial" charset="0"/>
                          <a:ea typeface="华文细黑" pitchFamily="2" charset="-122"/>
                        </a:rPr>
                        <a:t>+ SPF</a:t>
                      </a:r>
                      <a:r>
                        <a:rPr kumimoji="0" lang="zh-CN" altLang="en-US" sz="2400" b="1" i="0" u="none" strike="noStrike" cap="none" normalizeH="0" baseline="0" smtClean="0">
                          <a:ln>
                            <a:noFill/>
                          </a:ln>
                          <a:solidFill>
                            <a:srgbClr val="000000"/>
                          </a:solidFill>
                          <a:effectLst/>
                          <a:latin typeface="Arial" charset="0"/>
                          <a:ea typeface="华文细黑" pitchFamily="2" charset="-122"/>
                        </a:rPr>
                        <a:t>计算</a:t>
                      </a:r>
                    </a:p>
                  </a:txBody>
                  <a:tcPr marL="73025" marR="73025" marT="36517" marB="365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几百</a:t>
                      </a:r>
                      <a:r>
                        <a:rPr kumimoji="0" lang="en-US" altLang="zh-CN" sz="2400" b="1" i="0" u="none" strike="noStrike" cap="none" normalizeH="0" baseline="0" smtClean="0">
                          <a:ln>
                            <a:noFill/>
                          </a:ln>
                          <a:solidFill>
                            <a:srgbClr val="000000"/>
                          </a:solidFill>
                          <a:effectLst/>
                          <a:latin typeface="Arial" charset="0"/>
                          <a:ea typeface="华文细黑" pitchFamily="2" charset="-122"/>
                        </a:rPr>
                        <a:t>msecs </a:t>
                      </a:r>
                    </a:p>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缺省</a:t>
                      </a:r>
                      <a:r>
                        <a:rPr kumimoji="0" lang="en-US" altLang="zh-CN" sz="2400" b="1" i="0" u="none" strike="noStrike" cap="none" normalizeH="0" baseline="0" smtClean="0">
                          <a:ln>
                            <a:noFill/>
                          </a:ln>
                          <a:solidFill>
                            <a:srgbClr val="000000"/>
                          </a:solidFill>
                          <a:effectLst/>
                          <a:latin typeface="Arial" charset="0"/>
                          <a:ea typeface="华文细黑" pitchFamily="2" charset="-122"/>
                        </a:rPr>
                        <a:t>5-10</a:t>
                      </a:r>
                      <a:r>
                        <a:rPr kumimoji="0" lang="zh-CN" altLang="en-US" sz="2400" b="1" i="0" u="none" strike="noStrike" cap="none" normalizeH="0" baseline="0" smtClean="0">
                          <a:ln>
                            <a:noFill/>
                          </a:ln>
                          <a:solidFill>
                            <a:srgbClr val="000000"/>
                          </a:solidFill>
                          <a:effectLst/>
                          <a:latin typeface="Arial" charset="0"/>
                          <a:ea typeface="华文细黑" pitchFamily="2" charset="-122"/>
                        </a:rPr>
                        <a:t>秒</a:t>
                      </a:r>
                    </a:p>
                  </a:txBody>
                  <a:tcPr marL="73025" marR="73025" marT="36517" marB="365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904">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本地表项路由表</a:t>
                      </a:r>
                      <a:r>
                        <a:rPr kumimoji="0" lang="en-US" altLang="zh-CN" sz="2400" b="1" i="0" u="none" strike="noStrike" cap="none" normalizeH="0" baseline="0" smtClean="0">
                          <a:ln>
                            <a:noFill/>
                          </a:ln>
                          <a:solidFill>
                            <a:srgbClr val="000000"/>
                          </a:solidFill>
                          <a:effectLst/>
                          <a:latin typeface="Arial" charset="0"/>
                          <a:ea typeface="华文细黑" pitchFamily="2" charset="-122"/>
                        </a:rPr>
                        <a:t>/</a:t>
                      </a:r>
                      <a:r>
                        <a:rPr kumimoji="0" lang="zh-CN" altLang="en-US" sz="2400" b="1" i="0" u="none" strike="noStrike" cap="none" normalizeH="0" baseline="0" smtClean="0">
                          <a:ln>
                            <a:noFill/>
                          </a:ln>
                          <a:solidFill>
                            <a:srgbClr val="000000"/>
                          </a:solidFill>
                          <a:effectLst/>
                          <a:latin typeface="Arial" charset="0"/>
                          <a:ea typeface="华文细黑" pitchFamily="2" charset="-122"/>
                        </a:rPr>
                        <a:t>转发表更新</a:t>
                      </a:r>
                    </a:p>
                  </a:txBody>
                  <a:tcPr marL="73025" marR="73025" marT="36517" marB="365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&lt;100ms</a:t>
                      </a:r>
                    </a:p>
                  </a:txBody>
                  <a:tcPr marL="73025" marR="73025" marT="36517" marB="365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6316">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总计</a:t>
                      </a:r>
                      <a:r>
                        <a:rPr kumimoji="0" lang="en-US" altLang="zh-CN" sz="2400" b="1" i="0" u="none" strike="noStrike" cap="none" normalizeH="0" baseline="0" smtClean="0">
                          <a:ln>
                            <a:noFill/>
                          </a:ln>
                          <a:solidFill>
                            <a:srgbClr val="000000"/>
                          </a:solidFill>
                          <a:effectLst/>
                          <a:latin typeface="Arial" charset="0"/>
                          <a:ea typeface="华文细黑" pitchFamily="2" charset="-122"/>
                        </a:rPr>
                        <a:t>:</a:t>
                      </a:r>
                    </a:p>
                  </a:txBody>
                  <a:tcPr marL="73025" marR="73025" marT="36517" marB="365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~500ms–10sec</a:t>
                      </a:r>
                    </a:p>
                  </a:txBody>
                  <a:tcPr marL="73025" marR="73025" marT="36517" marB="365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a:t>
            </a:r>
            <a:r>
              <a:rPr lang="zh-CN" altLang="en-US" smtClean="0">
                <a:latin typeface="华文细黑" panose="02010600040101010101" pitchFamily="2" charset="-122"/>
              </a:rPr>
              <a:t>的建立</a:t>
            </a:r>
          </a:p>
        </p:txBody>
      </p:sp>
      <p:graphicFrame>
        <p:nvGraphicFramePr>
          <p:cNvPr id="16387" name="Object 4"/>
          <p:cNvGraphicFramePr>
            <a:graphicFrameLocks noChangeAspect="1"/>
          </p:cNvGraphicFramePr>
          <p:nvPr>
            <p:ph idx="1"/>
          </p:nvPr>
        </p:nvGraphicFramePr>
        <p:xfrm>
          <a:off x="0" y="1052513"/>
          <a:ext cx="9144000" cy="4919662"/>
        </p:xfrm>
        <a:graphic>
          <a:graphicData uri="http://schemas.openxmlformats.org/presentationml/2006/ole">
            <mc:AlternateContent xmlns:mc="http://schemas.openxmlformats.org/markup-compatibility/2006">
              <mc:Choice xmlns:v="urn:schemas-microsoft-com:vml" Requires="v">
                <p:oleObj spid="_x0000_s16388" name="VISIO" r:id="rId3" imgW="6686550" imgH="3590925" progId="Visio.Drawing.6">
                  <p:embed/>
                </p:oleObj>
              </mc:Choice>
              <mc:Fallback>
                <p:oleObj name="VISIO" r:id="rId3" imgW="6686550" imgH="3590925"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9144000"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Fast ReRoute</a:t>
            </a:r>
          </a:p>
        </p:txBody>
      </p:sp>
      <p:sp>
        <p:nvSpPr>
          <p:cNvPr id="126979" name="Rectangle 3"/>
          <p:cNvSpPr>
            <a:spLocks noGrp="1" noChangeArrowheads="1"/>
          </p:cNvSpPr>
          <p:nvPr>
            <p:ph type="body" sz="half" idx="1"/>
          </p:nvPr>
        </p:nvSpPr>
        <p:spPr>
          <a:xfrm>
            <a:off x="457200" y="1054100"/>
            <a:ext cx="8080375" cy="38147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FRR </a:t>
            </a:r>
            <a:r>
              <a:rPr lang="zh-CN" altLang="en-US" sz="2400" smtClean="0">
                <a:cs typeface="Arial" panose="020B0604020202020204" pitchFamily="34" charset="0"/>
              </a:rPr>
              <a:t>故障恢复</a:t>
            </a:r>
          </a:p>
          <a:p>
            <a:pPr eaLnBrk="1" hangingPunct="1"/>
            <a:r>
              <a:rPr lang="en-US" altLang="zh-CN" sz="2400" smtClean="0"/>
              <a:t>FRR</a:t>
            </a:r>
            <a:r>
              <a:rPr lang="zh-CN" altLang="en-US" sz="2400" smtClean="0"/>
              <a:t>是一种本地决定，不需要在网络中进行传播</a:t>
            </a:r>
          </a:p>
          <a:p>
            <a:pPr eaLnBrk="1" hangingPunct="1"/>
            <a:endParaRPr lang="en-US" altLang="zh-CN" sz="2400" smtClean="0"/>
          </a:p>
        </p:txBody>
      </p:sp>
      <p:graphicFrame>
        <p:nvGraphicFramePr>
          <p:cNvPr id="387101" name="Group 29"/>
          <p:cNvGraphicFramePr>
            <a:graphicFrameLocks noGrp="1"/>
          </p:cNvGraphicFramePr>
          <p:nvPr>
            <p:ph sz="half" idx="2"/>
          </p:nvPr>
        </p:nvGraphicFramePr>
        <p:xfrm>
          <a:off x="539750" y="2420938"/>
          <a:ext cx="8064500" cy="3095625"/>
        </p:xfrm>
        <a:graphic>
          <a:graphicData uri="http://schemas.openxmlformats.org/drawingml/2006/table">
            <a:tbl>
              <a:tblPr/>
              <a:tblGrid>
                <a:gridCol w="4033838"/>
                <a:gridCol w="4030662"/>
              </a:tblGrid>
              <a:tr h="544513">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事件</a:t>
                      </a:r>
                    </a:p>
                  </a:txBody>
                  <a:tcPr marL="73025" marR="73025" marT="36512" marB="365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3B52">
                        <a:alpha val="50000"/>
                      </a:srgbClr>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时间</a:t>
                      </a:r>
                    </a:p>
                  </a:txBody>
                  <a:tcPr marL="73025" marR="73025" marT="36512" marB="365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3B52">
                        <a:alpha val="50000"/>
                      </a:srgbClr>
                    </a:solidFill>
                  </a:tcPr>
                </a:tc>
              </a:tr>
              <a:tr h="531813">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Link Failure </a:t>
                      </a:r>
                      <a:r>
                        <a:rPr kumimoji="0" lang="zh-CN" altLang="en-US" sz="2400" b="1" i="0" u="none" strike="noStrike" cap="none" normalizeH="0" baseline="0" smtClean="0">
                          <a:ln>
                            <a:noFill/>
                          </a:ln>
                          <a:solidFill>
                            <a:srgbClr val="000000"/>
                          </a:solidFill>
                          <a:effectLst/>
                          <a:latin typeface="Arial" charset="0"/>
                          <a:ea typeface="华文细黑" pitchFamily="2" charset="-122"/>
                        </a:rPr>
                        <a:t>检测</a:t>
                      </a:r>
                    </a:p>
                  </a:txBody>
                  <a:tcPr marL="73025" marR="73025" marT="36512" marB="365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usec–msec</a:t>
                      </a:r>
                    </a:p>
                  </a:txBody>
                  <a:tcPr marL="73025" marR="73025" marT="36512" marB="365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0225">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Failure</a:t>
                      </a:r>
                      <a:r>
                        <a:rPr kumimoji="0" lang="zh-CN" altLang="en-US" sz="2400" b="1" i="0" u="none" strike="noStrike" cap="none" normalizeH="0" baseline="0" smtClean="0">
                          <a:ln>
                            <a:noFill/>
                          </a:ln>
                          <a:solidFill>
                            <a:srgbClr val="000000"/>
                          </a:solidFill>
                          <a:effectLst/>
                          <a:latin typeface="Arial" charset="0"/>
                          <a:ea typeface="华文细黑" pitchFamily="2" charset="-122"/>
                        </a:rPr>
                        <a:t>传播 </a:t>
                      </a:r>
                      <a:r>
                        <a:rPr kumimoji="0" lang="en-US" altLang="zh-CN" sz="2400" b="1" i="0" u="none" strike="noStrike" cap="none" normalizeH="0" baseline="0" smtClean="0">
                          <a:ln>
                            <a:noFill/>
                          </a:ln>
                          <a:solidFill>
                            <a:srgbClr val="000000"/>
                          </a:solidFill>
                          <a:effectLst/>
                          <a:latin typeface="Arial" charset="0"/>
                          <a:ea typeface="华文细黑" pitchFamily="2" charset="-122"/>
                        </a:rPr>
                        <a:t>+ SPF</a:t>
                      </a:r>
                      <a:r>
                        <a:rPr kumimoji="0" lang="zh-CN" altLang="en-US" sz="2400" b="1" i="0" u="none" strike="noStrike" cap="none" normalizeH="0" baseline="0" smtClean="0">
                          <a:ln>
                            <a:noFill/>
                          </a:ln>
                          <a:solidFill>
                            <a:srgbClr val="000000"/>
                          </a:solidFill>
                          <a:effectLst/>
                          <a:latin typeface="Arial" charset="0"/>
                          <a:ea typeface="华文细黑" pitchFamily="2" charset="-122"/>
                        </a:rPr>
                        <a:t>计算</a:t>
                      </a:r>
                    </a:p>
                  </a:txBody>
                  <a:tcPr marL="73025" marR="73025" marT="36512" marB="365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0</a:t>
                      </a:r>
                    </a:p>
                  </a:txBody>
                  <a:tcPr marL="73025" marR="73025" marT="36512" marB="365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1813">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本地表项路由表</a:t>
                      </a:r>
                      <a:r>
                        <a:rPr kumimoji="0" lang="en-US" altLang="zh-CN" sz="2400" b="1" i="0" u="none" strike="noStrike" cap="none" normalizeH="0" baseline="0" smtClean="0">
                          <a:ln>
                            <a:noFill/>
                          </a:ln>
                          <a:solidFill>
                            <a:srgbClr val="000000"/>
                          </a:solidFill>
                          <a:effectLst/>
                          <a:latin typeface="Arial" charset="0"/>
                          <a:ea typeface="华文细黑" pitchFamily="2" charset="-122"/>
                        </a:rPr>
                        <a:t>/</a:t>
                      </a:r>
                      <a:r>
                        <a:rPr kumimoji="0" lang="zh-CN" altLang="en-US" sz="2400" b="1" i="0" u="none" strike="noStrike" cap="none" normalizeH="0" baseline="0" smtClean="0">
                          <a:ln>
                            <a:noFill/>
                          </a:ln>
                          <a:solidFill>
                            <a:srgbClr val="000000"/>
                          </a:solidFill>
                          <a:effectLst/>
                          <a:latin typeface="Arial" charset="0"/>
                          <a:ea typeface="华文细黑" pitchFamily="2" charset="-122"/>
                        </a:rPr>
                        <a:t>转发表更新</a:t>
                      </a:r>
                    </a:p>
                  </a:txBody>
                  <a:tcPr marL="73025" marR="73025" marT="36512" marB="365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&lt;100ms</a:t>
                      </a:r>
                    </a:p>
                  </a:txBody>
                  <a:tcPr marL="73025" marR="73025" marT="36512" marB="365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57262">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zh-CN" altLang="en-US" sz="2400" b="1" i="0" u="none" strike="noStrike" cap="none" normalizeH="0" baseline="0" smtClean="0">
                          <a:ln>
                            <a:noFill/>
                          </a:ln>
                          <a:solidFill>
                            <a:srgbClr val="000000"/>
                          </a:solidFill>
                          <a:effectLst/>
                          <a:latin typeface="Arial" charset="0"/>
                          <a:ea typeface="华文细黑" pitchFamily="2" charset="-122"/>
                        </a:rPr>
                        <a:t>总计</a:t>
                      </a:r>
                      <a:r>
                        <a:rPr kumimoji="0" lang="en-US" altLang="zh-CN" sz="2400" b="1" i="0" u="none" strike="noStrike" cap="none" normalizeH="0" baseline="0" smtClean="0">
                          <a:ln>
                            <a:noFill/>
                          </a:ln>
                          <a:solidFill>
                            <a:srgbClr val="000000"/>
                          </a:solidFill>
                          <a:effectLst/>
                          <a:latin typeface="Arial" charset="0"/>
                          <a:ea typeface="华文细黑" pitchFamily="2" charset="-122"/>
                        </a:rPr>
                        <a:t>:</a:t>
                      </a:r>
                    </a:p>
                  </a:txBody>
                  <a:tcPr marL="73025" marR="73025" marT="36512" marB="365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ctr" defTabSz="914400" rtl="0" eaLnBrk="1" fontAlgn="base" latinLnBrk="0" hangingPunct="1">
                        <a:lnSpc>
                          <a:spcPct val="110000"/>
                        </a:lnSpc>
                        <a:spcBef>
                          <a:spcPct val="0"/>
                        </a:spcBef>
                        <a:spcAft>
                          <a:spcPct val="0"/>
                        </a:spcAft>
                        <a:buClr>
                          <a:schemeClr val="tx1"/>
                        </a:buClr>
                        <a:buSzTx/>
                        <a:buFont typeface="Wingdings" pitchFamily="2" charset="2"/>
                        <a:buNone/>
                        <a:tabLst/>
                      </a:pPr>
                      <a:r>
                        <a:rPr kumimoji="0" lang="en-US" altLang="zh-CN" sz="2400" b="1" i="0" u="none" strike="noStrike" cap="none" normalizeH="0" baseline="0" smtClean="0">
                          <a:ln>
                            <a:noFill/>
                          </a:ln>
                          <a:solidFill>
                            <a:srgbClr val="000000"/>
                          </a:solidFill>
                          <a:effectLst/>
                          <a:latin typeface="Arial" charset="0"/>
                          <a:ea typeface="华文细黑" pitchFamily="2" charset="-122"/>
                        </a:rPr>
                        <a:t>&lt;100ms (</a:t>
                      </a:r>
                      <a:r>
                        <a:rPr kumimoji="0" lang="zh-CN" altLang="en-US" sz="2400" b="1" i="0" u="none" strike="noStrike" cap="none" normalizeH="0" baseline="0" smtClean="0">
                          <a:ln>
                            <a:noFill/>
                          </a:ln>
                          <a:solidFill>
                            <a:srgbClr val="000000"/>
                          </a:solidFill>
                          <a:effectLst/>
                          <a:latin typeface="Arial" charset="0"/>
                          <a:ea typeface="华文细黑" pitchFamily="2" charset="-122"/>
                        </a:rPr>
                        <a:t>通常 </a:t>
                      </a:r>
                      <a:r>
                        <a:rPr kumimoji="0" lang="en-US" altLang="zh-CN" sz="2400" b="1" i="0" u="none" strike="noStrike" cap="none" normalizeH="0" baseline="0" smtClean="0">
                          <a:ln>
                            <a:noFill/>
                          </a:ln>
                          <a:solidFill>
                            <a:srgbClr val="000000"/>
                          </a:solidFill>
                          <a:effectLst/>
                          <a:latin typeface="Arial" charset="0"/>
                          <a:ea typeface="华文细黑" pitchFamily="2" charset="-122"/>
                        </a:rPr>
                        <a:t>&lt;50ms, &lt;10ms </a:t>
                      </a:r>
                      <a:r>
                        <a:rPr kumimoji="0" lang="zh-CN" altLang="en-US" sz="2400" b="1" i="0" u="none" strike="noStrike" cap="none" normalizeH="0" baseline="0" smtClean="0">
                          <a:ln>
                            <a:noFill/>
                          </a:ln>
                          <a:solidFill>
                            <a:srgbClr val="000000"/>
                          </a:solidFill>
                          <a:effectLst/>
                          <a:latin typeface="Arial" charset="0"/>
                          <a:ea typeface="华文细黑" pitchFamily="2" charset="-122"/>
                        </a:rPr>
                        <a:t>的情况也有</a:t>
                      </a:r>
                      <a:r>
                        <a:rPr kumimoji="0" lang="en-US" altLang="zh-CN" sz="2400" b="1" i="0" u="none" strike="noStrike" cap="none" normalizeH="0" baseline="0" smtClean="0">
                          <a:ln>
                            <a:noFill/>
                          </a:ln>
                          <a:solidFill>
                            <a:srgbClr val="000000"/>
                          </a:solidFill>
                          <a:effectLst/>
                          <a:latin typeface="Arial" charset="0"/>
                          <a:ea typeface="华文细黑" pitchFamily="2" charset="-122"/>
                        </a:rPr>
                        <a:t>)</a:t>
                      </a:r>
                    </a:p>
                  </a:txBody>
                  <a:tcPr marL="73025" marR="73025" marT="36512" marB="365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自动带宽调整</a:t>
            </a:r>
          </a:p>
        </p:txBody>
      </p:sp>
      <p:sp>
        <p:nvSpPr>
          <p:cNvPr id="128003" name="Rectangle 3"/>
          <p:cNvSpPr>
            <a:spLocks noGrp="1" noChangeArrowheads="1"/>
          </p:cNvSpPr>
          <p:nvPr>
            <p:ph type="body" sz="half" idx="1"/>
          </p:nvPr>
        </p:nvSpPr>
        <p:spPr>
          <a:xfrm>
            <a:off x="468313" y="981075"/>
            <a:ext cx="8064500" cy="14398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 </a:t>
            </a:r>
            <a:r>
              <a:rPr lang="zh-CN" altLang="en-US" sz="2400" smtClean="0">
                <a:cs typeface="Arial" panose="020B0604020202020204" pitchFamily="34" charset="0"/>
              </a:rPr>
              <a:t>在一个</a:t>
            </a:r>
            <a:r>
              <a:rPr lang="en-US" altLang="zh-CN" sz="2400" smtClean="0">
                <a:cs typeface="Arial" panose="020B0604020202020204" pitchFamily="34" charset="0"/>
              </a:rPr>
              <a:t>TE Tunnel</a:t>
            </a:r>
            <a:r>
              <a:rPr lang="zh-CN" altLang="en-US" sz="2400" smtClean="0">
                <a:cs typeface="Arial" panose="020B0604020202020204" pitchFamily="34" charset="0"/>
              </a:rPr>
              <a:t>的接口进行流量转发速率的观察，阶段性的自动调整</a:t>
            </a:r>
            <a:r>
              <a:rPr lang="en-US" altLang="zh-CN" sz="2400" smtClean="0">
                <a:cs typeface="Arial" panose="020B0604020202020204" pitchFamily="34" charset="0"/>
              </a:rPr>
              <a:t>TE Tunnel</a:t>
            </a:r>
            <a:r>
              <a:rPr lang="zh-CN" altLang="en-US" sz="2400" smtClean="0">
                <a:cs typeface="Arial" panose="020B0604020202020204" pitchFamily="34" charset="0"/>
              </a:rPr>
              <a:t>接口带宽的大小以更好的进行流量的转发</a:t>
            </a:r>
          </a:p>
        </p:txBody>
      </p:sp>
      <p:pic>
        <p:nvPicPr>
          <p:cNvPr id="128004" name="Picture 5"/>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5650" y="2565400"/>
            <a:ext cx="7704138" cy="377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重优化</a:t>
            </a:r>
            <a:r>
              <a:rPr lang="en-US" altLang="zh-CN" smtClean="0">
                <a:latin typeface="华文细黑" panose="02010600040101010101" pitchFamily="2" charset="-122"/>
              </a:rPr>
              <a:t>--Reoptimization</a:t>
            </a:r>
          </a:p>
        </p:txBody>
      </p:sp>
      <p:sp>
        <p:nvSpPr>
          <p:cNvPr id="129027" name="Rectangle 5"/>
          <p:cNvSpPr>
            <a:spLocks noGrp="1" noChangeArrowheads="1"/>
          </p:cNvSpPr>
          <p:nvPr>
            <p:ph type="body" idx="1"/>
          </p:nvPr>
        </p:nvSpPr>
        <p:spPr>
          <a:xfrm>
            <a:off x="395288" y="1125538"/>
            <a:ext cx="8280400" cy="47513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 </a:t>
            </a:r>
            <a:r>
              <a:rPr lang="en-US" altLang="zh-CN" sz="2400" smtClean="0">
                <a:cs typeface="Arial" panose="020B0604020202020204" pitchFamily="34" charset="0"/>
              </a:rPr>
              <a:t>TE Tunnel</a:t>
            </a:r>
            <a:r>
              <a:rPr lang="zh-CN" altLang="en-US" sz="2400" smtClean="0">
                <a:cs typeface="Arial" panose="020B0604020202020204" pitchFamily="34" charset="0"/>
              </a:rPr>
              <a:t>已经建立了，由于某些原因（</a:t>
            </a:r>
            <a:r>
              <a:rPr lang="en-US" altLang="zh-CN" sz="2400" smtClean="0">
                <a:cs typeface="Arial" panose="020B0604020202020204" pitchFamily="34" charset="0"/>
              </a:rPr>
              <a:t>IGP</a:t>
            </a:r>
            <a:r>
              <a:rPr lang="zh-CN" altLang="en-US" sz="2400" smtClean="0">
                <a:cs typeface="Arial" panose="020B0604020202020204" pitchFamily="34" charset="0"/>
              </a:rPr>
              <a:t>的调整、链路的增减等），出现了一条更优的路径。这种情况下，</a:t>
            </a:r>
            <a:r>
              <a:rPr lang="en-US" altLang="zh-CN" sz="2400" smtClean="0">
                <a:cs typeface="Arial" panose="020B0604020202020204" pitchFamily="34" charset="0"/>
              </a:rPr>
              <a:t>Headend</a:t>
            </a:r>
            <a:r>
              <a:rPr lang="zh-CN" altLang="en-US" sz="2400" smtClean="0">
                <a:cs typeface="Arial" panose="020B0604020202020204" pitchFamily="34" charset="0"/>
              </a:rPr>
              <a:t>节点路由器将</a:t>
            </a:r>
            <a:r>
              <a:rPr lang="en-US" altLang="zh-CN" sz="2400" smtClean="0">
                <a:cs typeface="Arial" panose="020B0604020202020204" pitchFamily="34" charset="0"/>
              </a:rPr>
              <a:t>CR-LSP</a:t>
            </a:r>
            <a:r>
              <a:rPr lang="zh-CN" altLang="en-US" sz="2400" smtClean="0">
                <a:cs typeface="Arial" panose="020B0604020202020204" pitchFamily="34" charset="0"/>
              </a:rPr>
              <a:t>切换到这条更优路径上的机制就称为重优化。目的就是优化</a:t>
            </a:r>
            <a:r>
              <a:rPr lang="en-US" altLang="zh-CN" sz="2400" smtClean="0">
                <a:cs typeface="Arial" panose="020B0604020202020204" pitchFamily="34" charset="0"/>
              </a:rPr>
              <a:t>CR-LSP</a:t>
            </a:r>
            <a:r>
              <a:rPr lang="zh-CN" altLang="en-US" sz="2400" smtClean="0">
                <a:cs typeface="Arial" panose="020B0604020202020204" pitchFamily="34" charset="0"/>
              </a:rPr>
              <a:t>，以达到优化网络资源的目的</a:t>
            </a:r>
          </a:p>
          <a:p>
            <a:pPr eaLnBrk="1" hangingPunct="1"/>
            <a:r>
              <a:rPr lang="zh-CN" altLang="en-US" sz="2400" smtClean="0">
                <a:cs typeface="Arial" panose="020B0604020202020204" pitchFamily="34" charset="0"/>
              </a:rPr>
              <a:t>静态方式：</a:t>
            </a:r>
          </a:p>
          <a:p>
            <a:pPr eaLnBrk="1" hangingPunct="1">
              <a:buFont typeface="Wingdings" panose="05000000000000000000" pitchFamily="2" charset="2"/>
              <a:buNone/>
            </a:pPr>
            <a:r>
              <a:rPr lang="zh-CN" altLang="en-US" sz="2400" smtClean="0"/>
              <a:t>     手动</a:t>
            </a:r>
            <a:r>
              <a:rPr lang="en-US" altLang="zh-CN" sz="2400" smtClean="0"/>
              <a:t>Reoptimization</a:t>
            </a:r>
          </a:p>
          <a:p>
            <a:pPr eaLnBrk="1" hangingPunct="1"/>
            <a:r>
              <a:rPr lang="zh-CN" altLang="en-US" sz="2400" smtClean="0">
                <a:cs typeface="Arial" panose="020B0604020202020204" pitchFamily="34" charset="0"/>
              </a:rPr>
              <a:t>动态方式：</a:t>
            </a:r>
          </a:p>
          <a:p>
            <a:pPr eaLnBrk="1" hangingPunct="1">
              <a:buFont typeface="Wingdings" panose="05000000000000000000" pitchFamily="2" charset="2"/>
              <a:buNone/>
            </a:pPr>
            <a:r>
              <a:rPr lang="zh-CN" altLang="en-US" sz="2400" smtClean="0"/>
              <a:t>     阶段性自动执行</a:t>
            </a:r>
            <a:r>
              <a:rPr lang="en-US" altLang="zh-CN" sz="2400" smtClean="0"/>
              <a:t>Reoptimization</a:t>
            </a:r>
            <a:r>
              <a:rPr lang="zh-CN" altLang="en-US" sz="2400" smtClean="0"/>
              <a:t>（主动）</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设计及部署</a:t>
            </a:r>
          </a:p>
        </p:txBody>
      </p:sp>
      <p:sp>
        <p:nvSpPr>
          <p:cNvPr id="130051" name="Rectangle 3"/>
          <p:cNvSpPr>
            <a:spLocks noGrp="1" noChangeArrowheads="1"/>
          </p:cNvSpPr>
          <p:nvPr>
            <p:ph type="body" idx="1"/>
          </p:nvPr>
        </p:nvSpPr>
        <p:spPr>
          <a:xfrm>
            <a:off x="539750" y="1125538"/>
            <a:ext cx="7920038" cy="48958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Full mesh (</a:t>
            </a:r>
            <a:r>
              <a:rPr lang="zh-CN" altLang="en-US" sz="2400" smtClean="0">
                <a:cs typeface="Arial" panose="020B0604020202020204" pitchFamily="34" charset="0"/>
              </a:rPr>
              <a:t>战略性设计</a:t>
            </a:r>
            <a:r>
              <a:rPr lang="en-US" altLang="zh-CN" sz="2400" smtClean="0">
                <a:cs typeface="Arial" panose="020B0604020202020204" pitchFamily="34" charset="0"/>
              </a:rPr>
              <a:t>)</a:t>
            </a:r>
          </a:p>
          <a:p>
            <a:pPr lvl="1" eaLnBrk="1" hangingPunct="1"/>
            <a:r>
              <a:rPr lang="zh-CN" altLang="en-US" sz="2000" smtClean="0"/>
              <a:t>在一个层次的路由器之间建立全网</a:t>
            </a:r>
            <a:r>
              <a:rPr lang="en-US" altLang="zh-CN" sz="2000" smtClean="0"/>
              <a:t>TE tunnels</a:t>
            </a:r>
          </a:p>
          <a:p>
            <a:pPr lvl="1" eaLnBrk="1" hangingPunct="1"/>
            <a:r>
              <a:rPr lang="zh-CN" altLang="en-US" sz="2000" smtClean="0"/>
              <a:t>典型的点到点，可以在小型网络的所有的</a:t>
            </a:r>
            <a:r>
              <a:rPr lang="en-US" altLang="zh-CN" sz="2000" smtClean="0"/>
              <a:t>PE</a:t>
            </a:r>
            <a:r>
              <a:rPr lang="zh-CN" altLang="en-US" sz="2000" smtClean="0"/>
              <a:t>之间建立</a:t>
            </a:r>
          </a:p>
          <a:p>
            <a:pPr lvl="1" eaLnBrk="1" hangingPunct="1"/>
            <a:r>
              <a:rPr lang="en-US" altLang="zh-CN" sz="2000" smtClean="0"/>
              <a:t>O(N^2)</a:t>
            </a:r>
            <a:r>
              <a:rPr lang="zh-CN" altLang="en-US" sz="2000" smtClean="0"/>
              <a:t>条</a:t>
            </a:r>
            <a:r>
              <a:rPr lang="en-US" altLang="zh-CN" sz="2000" smtClean="0"/>
              <a:t>Tunnels/LSPs</a:t>
            </a:r>
          </a:p>
          <a:p>
            <a:pPr eaLnBrk="1" hangingPunct="1"/>
            <a:r>
              <a:rPr lang="en-US" altLang="zh-CN" sz="2400" smtClean="0">
                <a:cs typeface="Arial" panose="020B0604020202020204" pitchFamily="34" charset="0"/>
              </a:rPr>
              <a:t> As-needed (</a:t>
            </a:r>
            <a:r>
              <a:rPr lang="zh-CN" altLang="en-US" sz="2400" smtClean="0">
                <a:cs typeface="Arial" panose="020B0604020202020204" pitchFamily="34" charset="0"/>
              </a:rPr>
              <a:t>战术性设计</a:t>
            </a:r>
            <a:r>
              <a:rPr lang="en-US" altLang="zh-CN" sz="2400" smtClean="0">
                <a:cs typeface="Arial" panose="020B0604020202020204" pitchFamily="34" charset="0"/>
              </a:rPr>
              <a:t>)</a:t>
            </a:r>
          </a:p>
          <a:p>
            <a:pPr lvl="1" eaLnBrk="1" hangingPunct="1"/>
            <a:r>
              <a:rPr lang="zh-CN" altLang="en-US" sz="2000" smtClean="0"/>
              <a:t>根据临时的网络拥塞情况建立一条</a:t>
            </a:r>
            <a:r>
              <a:rPr lang="en-US" altLang="zh-CN" sz="2000" smtClean="0"/>
              <a:t>TE tunnel</a:t>
            </a:r>
          </a:p>
          <a:p>
            <a:pPr lvl="1" eaLnBrk="1" hangingPunct="1"/>
            <a:r>
              <a:rPr lang="zh-CN" altLang="en-US" sz="2000" smtClean="0"/>
              <a:t>需要实时的观察</a:t>
            </a:r>
            <a:r>
              <a:rPr lang="en-US" altLang="zh-CN" sz="2000" smtClean="0"/>
              <a:t>tunnels</a:t>
            </a:r>
            <a:r>
              <a:rPr lang="zh-CN" altLang="en-US" sz="2000" smtClean="0"/>
              <a:t>的使用情况</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设计及部署</a:t>
            </a:r>
          </a:p>
        </p:txBody>
      </p:sp>
      <p:sp>
        <p:nvSpPr>
          <p:cNvPr id="131075" name="Rectangle 3"/>
          <p:cNvSpPr>
            <a:spLocks noGrp="1" noChangeArrowheads="1"/>
          </p:cNvSpPr>
          <p:nvPr>
            <p:ph type="body" sz="half" idx="1"/>
          </p:nvPr>
        </p:nvSpPr>
        <p:spPr>
          <a:xfrm>
            <a:off x="457200" y="765175"/>
            <a:ext cx="6851650" cy="22320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Full mesh (</a:t>
            </a:r>
            <a:r>
              <a:rPr lang="zh-CN" altLang="en-US" sz="2400" smtClean="0">
                <a:cs typeface="Arial" panose="020B0604020202020204" pitchFamily="34" charset="0"/>
              </a:rPr>
              <a:t>战略性设计</a:t>
            </a:r>
            <a:r>
              <a:rPr lang="en-US" altLang="zh-CN" sz="2400" smtClean="0">
                <a:cs typeface="Arial" panose="020B0604020202020204" pitchFamily="34" charset="0"/>
              </a:rPr>
              <a:t>)</a:t>
            </a:r>
          </a:p>
          <a:p>
            <a:pPr eaLnBrk="1" hangingPunct="1"/>
            <a:endParaRPr lang="en-US" altLang="zh-CN" sz="2400" smtClean="0"/>
          </a:p>
        </p:txBody>
      </p:sp>
      <p:graphicFrame>
        <p:nvGraphicFramePr>
          <p:cNvPr id="131076" name="Object 26"/>
          <p:cNvGraphicFramePr>
            <a:graphicFrameLocks noChangeAspect="1"/>
          </p:cNvGraphicFramePr>
          <p:nvPr>
            <p:ph sz="quarter" idx="2"/>
          </p:nvPr>
        </p:nvGraphicFramePr>
        <p:xfrm>
          <a:off x="1331913" y="3141663"/>
          <a:ext cx="936625" cy="652462"/>
        </p:xfrm>
        <a:graphic>
          <a:graphicData uri="http://schemas.openxmlformats.org/presentationml/2006/ole">
            <mc:AlternateContent xmlns:mc="http://schemas.openxmlformats.org/markup-compatibility/2006">
              <mc:Choice xmlns:v="urn:schemas-microsoft-com:vml" Requires="v">
                <p:oleObj spid="_x0000_s131096" name="VISIO" r:id="rId3" imgW="723900" imgH="504825" progId="Visio.Drawing.6">
                  <p:embed/>
                </p:oleObj>
              </mc:Choice>
              <mc:Fallback>
                <p:oleObj name="VISIO" r:id="rId3" imgW="723900" imgH="504825" progId="Visio.Drawing.6">
                  <p:embed/>
                  <p:pic>
                    <p:nvPicPr>
                      <p:cNvPr id="0"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141663"/>
                        <a:ext cx="936625"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7" name="Line 4"/>
          <p:cNvSpPr>
            <a:spLocks noChangeShapeType="1"/>
          </p:cNvSpPr>
          <p:nvPr/>
        </p:nvSpPr>
        <p:spPr bwMode="auto">
          <a:xfrm rot="312767" flipV="1">
            <a:off x="2222500" y="2693988"/>
            <a:ext cx="1543050" cy="631825"/>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78" name="Line 5"/>
          <p:cNvSpPr>
            <a:spLocks noChangeShapeType="1"/>
          </p:cNvSpPr>
          <p:nvPr/>
        </p:nvSpPr>
        <p:spPr bwMode="auto">
          <a:xfrm rot="157658">
            <a:off x="4857750" y="2789238"/>
            <a:ext cx="1597025" cy="555625"/>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79" name="Line 6"/>
          <p:cNvSpPr>
            <a:spLocks noChangeShapeType="1"/>
          </p:cNvSpPr>
          <p:nvPr/>
        </p:nvSpPr>
        <p:spPr bwMode="auto">
          <a:xfrm>
            <a:off x="2298700" y="3497263"/>
            <a:ext cx="4114800" cy="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0" name="Line 7"/>
          <p:cNvSpPr>
            <a:spLocks noChangeShapeType="1"/>
          </p:cNvSpPr>
          <p:nvPr/>
        </p:nvSpPr>
        <p:spPr bwMode="auto">
          <a:xfrm rot="21216368" flipH="1">
            <a:off x="2352675" y="3013075"/>
            <a:ext cx="1933575" cy="226695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1" name="Line 8"/>
          <p:cNvSpPr>
            <a:spLocks noChangeShapeType="1"/>
          </p:cNvSpPr>
          <p:nvPr/>
        </p:nvSpPr>
        <p:spPr bwMode="auto">
          <a:xfrm rot="-1018106">
            <a:off x="1974850" y="3709988"/>
            <a:ext cx="1588" cy="177165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2" name="Line 9"/>
          <p:cNvSpPr>
            <a:spLocks noChangeShapeType="1"/>
          </p:cNvSpPr>
          <p:nvPr/>
        </p:nvSpPr>
        <p:spPr bwMode="auto">
          <a:xfrm>
            <a:off x="2990850" y="5783263"/>
            <a:ext cx="2762250" cy="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3" name="Line 10"/>
          <p:cNvSpPr>
            <a:spLocks noChangeShapeType="1"/>
          </p:cNvSpPr>
          <p:nvPr/>
        </p:nvSpPr>
        <p:spPr bwMode="auto">
          <a:xfrm rot="237825">
            <a:off x="1997075" y="3886200"/>
            <a:ext cx="3849688" cy="146685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4" name="Line 11"/>
          <p:cNvSpPr>
            <a:spLocks noChangeShapeType="1"/>
          </p:cNvSpPr>
          <p:nvPr/>
        </p:nvSpPr>
        <p:spPr bwMode="auto">
          <a:xfrm rot="21263427" flipV="1">
            <a:off x="2968625" y="3938588"/>
            <a:ext cx="3668713" cy="1376362"/>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5" name="Line 12"/>
          <p:cNvSpPr>
            <a:spLocks noChangeShapeType="1"/>
          </p:cNvSpPr>
          <p:nvPr/>
        </p:nvSpPr>
        <p:spPr bwMode="auto">
          <a:xfrm rot="1111139">
            <a:off x="6591300" y="3706813"/>
            <a:ext cx="1588" cy="175260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6" name="Line 13"/>
          <p:cNvSpPr>
            <a:spLocks noChangeShapeType="1"/>
          </p:cNvSpPr>
          <p:nvPr/>
        </p:nvSpPr>
        <p:spPr bwMode="auto">
          <a:xfrm rot="382710">
            <a:off x="4492625" y="2978150"/>
            <a:ext cx="1820863" cy="2311400"/>
          </a:xfrm>
          <a:prstGeom prst="line">
            <a:avLst/>
          </a:prstGeom>
          <a:noFill/>
          <a:ln w="38100">
            <a:solidFill>
              <a:schemeClr val="folHlink"/>
            </a:solidFill>
            <a:round/>
            <a:headEnd type="triangle" w="med" len="med"/>
            <a:tailEnd type="triangle" w="med" len="med"/>
          </a:ln>
          <a:effectLst>
            <a:outerShdw dist="1796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131087" name="Text Box 14"/>
          <p:cNvSpPr txBox="1">
            <a:spLocks noChangeArrowheads="1"/>
          </p:cNvSpPr>
          <p:nvPr/>
        </p:nvSpPr>
        <p:spPr bwMode="auto">
          <a:xfrm>
            <a:off x="3892550" y="2097088"/>
            <a:ext cx="111125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en-US" altLang="zh-CN" sz="1800">
                <a:solidFill>
                  <a:schemeClr val="tx1"/>
                </a:solidFill>
                <a:ea typeface="宋体" panose="02010600030101010101" pitchFamily="2" charset="-122"/>
                <a:cs typeface="Times New Roman" panose="02020603050405020304" pitchFamily="18" charset="0"/>
              </a:rPr>
              <a:t>Router A</a:t>
            </a:r>
          </a:p>
        </p:txBody>
      </p:sp>
      <p:sp>
        <p:nvSpPr>
          <p:cNvPr id="131088" name="Text Box 15"/>
          <p:cNvSpPr txBox="1">
            <a:spLocks noChangeArrowheads="1"/>
          </p:cNvSpPr>
          <p:nvPr/>
        </p:nvSpPr>
        <p:spPr bwMode="auto">
          <a:xfrm>
            <a:off x="1116013" y="2795588"/>
            <a:ext cx="111125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en-US" altLang="zh-CN" sz="1800">
                <a:solidFill>
                  <a:schemeClr val="tx1"/>
                </a:solidFill>
                <a:ea typeface="宋体" panose="02010600030101010101" pitchFamily="2" charset="-122"/>
                <a:cs typeface="Times New Roman" panose="02020603050405020304" pitchFamily="18" charset="0"/>
              </a:rPr>
              <a:t>Router B</a:t>
            </a:r>
          </a:p>
        </p:txBody>
      </p:sp>
      <p:sp>
        <p:nvSpPr>
          <p:cNvPr id="131089" name="Text Box 16"/>
          <p:cNvSpPr txBox="1">
            <a:spLocks noChangeArrowheads="1"/>
          </p:cNvSpPr>
          <p:nvPr/>
        </p:nvSpPr>
        <p:spPr bwMode="auto">
          <a:xfrm>
            <a:off x="966788" y="5459413"/>
            <a:ext cx="111125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en-US" altLang="zh-CN" sz="1800">
                <a:solidFill>
                  <a:schemeClr val="tx1"/>
                </a:solidFill>
                <a:ea typeface="宋体" panose="02010600030101010101" pitchFamily="2" charset="-122"/>
                <a:cs typeface="Times New Roman" panose="02020603050405020304" pitchFamily="18" charset="0"/>
              </a:rPr>
              <a:t>Router D</a:t>
            </a:r>
          </a:p>
        </p:txBody>
      </p:sp>
      <p:sp>
        <p:nvSpPr>
          <p:cNvPr id="131090" name="Text Box 17"/>
          <p:cNvSpPr txBox="1">
            <a:spLocks noChangeArrowheads="1"/>
          </p:cNvSpPr>
          <p:nvPr/>
        </p:nvSpPr>
        <p:spPr bwMode="auto">
          <a:xfrm>
            <a:off x="6858000" y="5532438"/>
            <a:ext cx="109855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en-US" altLang="zh-CN" sz="1800">
                <a:solidFill>
                  <a:schemeClr val="tx1"/>
                </a:solidFill>
                <a:ea typeface="宋体" panose="02010600030101010101" pitchFamily="2" charset="-122"/>
                <a:cs typeface="Times New Roman" panose="02020603050405020304" pitchFamily="18" charset="0"/>
              </a:rPr>
              <a:t>Router E</a:t>
            </a:r>
          </a:p>
        </p:txBody>
      </p:sp>
      <p:sp>
        <p:nvSpPr>
          <p:cNvPr id="131091" name="Text Box 18"/>
          <p:cNvSpPr txBox="1">
            <a:spLocks noChangeArrowheads="1"/>
          </p:cNvSpPr>
          <p:nvPr/>
        </p:nvSpPr>
        <p:spPr bwMode="auto">
          <a:xfrm>
            <a:off x="6484938" y="2867025"/>
            <a:ext cx="11112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en-US" altLang="zh-CN" sz="1800">
                <a:solidFill>
                  <a:schemeClr val="tx1"/>
                </a:solidFill>
                <a:ea typeface="宋体" panose="02010600030101010101" pitchFamily="2" charset="-122"/>
                <a:cs typeface="Times New Roman" panose="02020603050405020304" pitchFamily="18" charset="0"/>
              </a:rPr>
              <a:t>Router C</a:t>
            </a:r>
          </a:p>
        </p:txBody>
      </p:sp>
      <p:graphicFrame>
        <p:nvGraphicFramePr>
          <p:cNvPr id="131092" name="Object 30"/>
          <p:cNvGraphicFramePr>
            <a:graphicFrameLocks noChangeAspect="1"/>
          </p:cNvGraphicFramePr>
          <p:nvPr>
            <p:ph sz="quarter" idx="3"/>
          </p:nvPr>
        </p:nvGraphicFramePr>
        <p:xfrm>
          <a:off x="3808413" y="2952750"/>
          <a:ext cx="963612" cy="1598613"/>
        </p:xfrm>
        <a:graphic>
          <a:graphicData uri="http://schemas.openxmlformats.org/presentationml/2006/ole">
            <mc:AlternateContent xmlns:mc="http://schemas.openxmlformats.org/markup-compatibility/2006">
              <mc:Choice xmlns:v="urn:schemas-microsoft-com:vml" Requires="v">
                <p:oleObj spid="_x0000_s131097" name="VISIO" r:id="rId5" imgW="723900" imgH="504825" progId="Visio.Drawing.6">
                  <p:embed/>
                </p:oleObj>
              </mc:Choice>
              <mc:Fallback>
                <p:oleObj name="VISIO" r:id="rId5" imgW="723900" imgH="504825" progId="Visio.Drawing.6">
                  <p:embed/>
                  <p:pic>
                    <p:nvPicPr>
                      <p:cNvPr id="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2952750"/>
                        <a:ext cx="963612"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93" name="Object 32"/>
          <p:cNvGraphicFramePr>
            <a:graphicFrameLocks noChangeAspect="1"/>
          </p:cNvGraphicFramePr>
          <p:nvPr/>
        </p:nvGraphicFramePr>
        <p:xfrm>
          <a:off x="6516688" y="3135313"/>
          <a:ext cx="935037" cy="654050"/>
        </p:xfrm>
        <a:graphic>
          <a:graphicData uri="http://schemas.openxmlformats.org/presentationml/2006/ole">
            <mc:AlternateContent xmlns:mc="http://schemas.openxmlformats.org/markup-compatibility/2006">
              <mc:Choice xmlns:v="urn:schemas-microsoft-com:vml" Requires="v">
                <p:oleObj spid="_x0000_s131098" name="VISIO" r:id="rId6" imgW="723900" imgH="504825" progId="Visio.Drawing.6">
                  <p:embed/>
                </p:oleObj>
              </mc:Choice>
              <mc:Fallback>
                <p:oleObj name="VISIO" r:id="rId6" imgW="723900" imgH="504825" progId="Visio.Drawing.6">
                  <p:embed/>
                  <p:pic>
                    <p:nvPicPr>
                      <p:cNvPr id="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3135313"/>
                        <a:ext cx="935037"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94" name="Object 33"/>
          <p:cNvGraphicFramePr>
            <a:graphicFrameLocks noChangeAspect="1"/>
          </p:cNvGraphicFramePr>
          <p:nvPr/>
        </p:nvGraphicFramePr>
        <p:xfrm>
          <a:off x="5867400" y="5445125"/>
          <a:ext cx="936625" cy="655638"/>
        </p:xfrm>
        <a:graphic>
          <a:graphicData uri="http://schemas.openxmlformats.org/presentationml/2006/ole">
            <mc:AlternateContent xmlns:mc="http://schemas.openxmlformats.org/markup-compatibility/2006">
              <mc:Choice xmlns:v="urn:schemas-microsoft-com:vml" Requires="v">
                <p:oleObj spid="_x0000_s131099" name="VISIO" r:id="rId7" imgW="723900" imgH="504825" progId="Visio.Drawing.6">
                  <p:embed/>
                </p:oleObj>
              </mc:Choice>
              <mc:Fallback>
                <p:oleObj name="VISIO" r:id="rId7" imgW="723900" imgH="504825" progId="Visio.Drawing.6">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445125"/>
                        <a:ext cx="936625"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95" name="Object 34"/>
          <p:cNvGraphicFramePr>
            <a:graphicFrameLocks noChangeAspect="1"/>
          </p:cNvGraphicFramePr>
          <p:nvPr/>
        </p:nvGraphicFramePr>
        <p:xfrm>
          <a:off x="1979613" y="5437188"/>
          <a:ext cx="936625" cy="655637"/>
        </p:xfrm>
        <a:graphic>
          <a:graphicData uri="http://schemas.openxmlformats.org/presentationml/2006/ole">
            <mc:AlternateContent xmlns:mc="http://schemas.openxmlformats.org/markup-compatibility/2006">
              <mc:Choice xmlns:v="urn:schemas-microsoft-com:vml" Requires="v">
                <p:oleObj spid="_x0000_s131100" name="VISIO" r:id="rId8" imgW="723900" imgH="504825" progId="Visio.Drawing.6">
                  <p:embed/>
                </p:oleObj>
              </mc:Choice>
              <mc:Fallback>
                <p:oleObj name="VISIO" r:id="rId8" imgW="723900" imgH="504825" progId="Visio.Drawing.6">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5437188"/>
                        <a:ext cx="936625"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设计及部署</a:t>
            </a:r>
          </a:p>
        </p:txBody>
      </p:sp>
      <p:sp>
        <p:nvSpPr>
          <p:cNvPr id="132099" name="Rectangle 3"/>
          <p:cNvSpPr>
            <a:spLocks noGrp="1" noChangeArrowheads="1"/>
          </p:cNvSpPr>
          <p:nvPr>
            <p:ph type="body" idx="1"/>
          </p:nvPr>
        </p:nvSpPr>
        <p:spPr>
          <a:xfrm>
            <a:off x="468313" y="1484313"/>
            <a:ext cx="7777162" cy="3673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 Full mesh</a:t>
            </a:r>
            <a:r>
              <a:rPr lang="zh-CN" altLang="en-US" sz="2400" smtClean="0">
                <a:cs typeface="Arial" panose="020B0604020202020204" pitchFamily="34" charset="0"/>
              </a:rPr>
              <a:t>需要</a:t>
            </a:r>
          </a:p>
          <a:p>
            <a:pPr lvl="1" eaLnBrk="1" hangingPunct="1"/>
            <a:r>
              <a:rPr lang="zh-CN" altLang="en-US" sz="2000" smtClean="0"/>
              <a:t>如果有</a:t>
            </a:r>
            <a:r>
              <a:rPr lang="en-US" altLang="zh-CN" sz="2000" smtClean="0"/>
              <a:t>N</a:t>
            </a:r>
            <a:r>
              <a:rPr lang="zh-CN" altLang="en-US" sz="2000" smtClean="0"/>
              <a:t>台路由器，则建立</a:t>
            </a:r>
            <a:r>
              <a:rPr lang="en-US" altLang="zh-CN" sz="2000" smtClean="0"/>
              <a:t>N*(N-1)</a:t>
            </a:r>
            <a:r>
              <a:rPr lang="zh-CN" altLang="en-US" sz="2000" smtClean="0"/>
              <a:t>条</a:t>
            </a:r>
            <a:r>
              <a:rPr lang="en-US" altLang="zh-CN" sz="2000" smtClean="0"/>
              <a:t>tunnels</a:t>
            </a:r>
          </a:p>
          <a:p>
            <a:pPr lvl="1" eaLnBrk="1" hangingPunct="1"/>
            <a:r>
              <a:rPr lang="zh-CN" altLang="en-US" sz="2000" smtClean="0"/>
              <a:t>路由协议不能通过</a:t>
            </a:r>
            <a:r>
              <a:rPr lang="en-US" altLang="zh-CN" sz="2000" smtClean="0"/>
              <a:t>TE tunnels</a:t>
            </a:r>
            <a:r>
              <a:rPr lang="zh-CN" altLang="en-US" sz="2000" smtClean="0"/>
              <a:t>运行，不同于</a:t>
            </a:r>
            <a:r>
              <a:rPr lang="en-US" altLang="zh-CN" sz="2000" smtClean="0"/>
              <a:t>ATM/FR</a:t>
            </a:r>
            <a:r>
              <a:rPr lang="zh-CN" altLang="en-US" sz="2000" smtClean="0"/>
              <a:t>的</a:t>
            </a:r>
            <a:r>
              <a:rPr lang="en-US" altLang="zh-CN" sz="2000" smtClean="0"/>
              <a:t>full mesh</a:t>
            </a:r>
            <a:r>
              <a:rPr lang="zh-CN" altLang="en-US" sz="2000" smtClean="0"/>
              <a:t>！</a:t>
            </a:r>
          </a:p>
          <a:p>
            <a:pPr lvl="1" eaLnBrk="1" hangingPunct="1"/>
            <a:r>
              <a:rPr lang="en-US" altLang="zh-CN" sz="2000" smtClean="0"/>
              <a:t>Tunnels </a:t>
            </a:r>
            <a:r>
              <a:rPr lang="zh-CN" altLang="en-US" sz="2000" smtClean="0"/>
              <a:t>都是单方向的，可以在两个路由器之间不同方向的</a:t>
            </a:r>
            <a:r>
              <a:rPr lang="en-US" altLang="zh-CN" sz="2000" smtClean="0"/>
              <a:t>TE tunnel</a:t>
            </a:r>
            <a:r>
              <a:rPr lang="zh-CN" altLang="en-US" sz="2000" smtClean="0"/>
              <a:t>上设置不同的预留带宽</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设计及部署</a:t>
            </a:r>
          </a:p>
        </p:txBody>
      </p:sp>
      <p:sp>
        <p:nvSpPr>
          <p:cNvPr id="133123" name="Rectangle 3"/>
          <p:cNvSpPr>
            <a:spLocks noGrp="1" noChangeArrowheads="1"/>
          </p:cNvSpPr>
          <p:nvPr>
            <p:ph type="body" idx="1"/>
          </p:nvPr>
        </p:nvSpPr>
        <p:spPr>
          <a:xfrm>
            <a:off x="468313" y="1268413"/>
            <a:ext cx="7921625" cy="46418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战略性 </a:t>
            </a:r>
            <a:r>
              <a:rPr lang="en-US" altLang="zh-CN" sz="2400" smtClean="0">
                <a:cs typeface="Arial" panose="020B0604020202020204" pitchFamily="34" charset="0"/>
              </a:rPr>
              <a:t>vs. </a:t>
            </a:r>
            <a:r>
              <a:rPr lang="zh-CN" altLang="en-US" sz="2400" smtClean="0">
                <a:cs typeface="Arial" panose="020B0604020202020204" pitchFamily="34" charset="0"/>
              </a:rPr>
              <a:t>战术性</a:t>
            </a:r>
          </a:p>
          <a:p>
            <a:pPr eaLnBrk="1" hangingPunct="1"/>
            <a:endParaRPr lang="zh-CN" altLang="en-US" sz="2400" smtClean="0">
              <a:cs typeface="Arial" panose="020B0604020202020204" pitchFamily="34" charset="0"/>
            </a:endParaRPr>
          </a:p>
          <a:p>
            <a:pPr lvl="1" eaLnBrk="1" hangingPunct="1"/>
            <a:r>
              <a:rPr lang="zh-CN" altLang="en-US" sz="2000" smtClean="0"/>
              <a:t>两种方法目前都有应用，并且都会存在下去</a:t>
            </a:r>
          </a:p>
          <a:p>
            <a:pPr lvl="1" eaLnBrk="1" hangingPunct="1"/>
            <a:endParaRPr lang="zh-CN" altLang="en-US" sz="2000" smtClean="0"/>
          </a:p>
          <a:p>
            <a:pPr lvl="1" eaLnBrk="1" hangingPunct="1"/>
            <a:r>
              <a:rPr lang="zh-CN" altLang="en-US" sz="2000" smtClean="0"/>
              <a:t>战略性部署意味着网络中总是存在</a:t>
            </a:r>
            <a:r>
              <a:rPr lang="en-US" altLang="zh-CN" sz="2000" smtClean="0"/>
              <a:t>TE Tunnels</a:t>
            </a:r>
            <a:r>
              <a:rPr lang="zh-CN" altLang="en-US" sz="2000" smtClean="0"/>
              <a:t>，并且有很多</a:t>
            </a:r>
          </a:p>
          <a:p>
            <a:pPr lvl="1" eaLnBrk="1" hangingPunct="1"/>
            <a:r>
              <a:rPr lang="zh-CN" altLang="en-US" sz="2000" smtClean="0"/>
              <a:t>   需要管理很多的接口及维护</a:t>
            </a:r>
            <a:r>
              <a:rPr lang="en-US" altLang="zh-CN" sz="2000" smtClean="0"/>
              <a:t>TE Tunnels</a:t>
            </a:r>
            <a:r>
              <a:rPr lang="zh-CN" altLang="en-US" sz="2000" smtClean="0"/>
              <a:t>相关信息</a:t>
            </a:r>
          </a:p>
          <a:p>
            <a:pPr lvl="1" eaLnBrk="1" hangingPunct="1"/>
            <a:endParaRPr lang="zh-CN" altLang="en-US" sz="2000" smtClean="0"/>
          </a:p>
          <a:p>
            <a:pPr lvl="1" eaLnBrk="1" hangingPunct="1"/>
            <a:r>
              <a:rPr lang="zh-CN" altLang="en-US" sz="2000" smtClean="0"/>
              <a:t>战术性部署意味着只有需要的时候才建立</a:t>
            </a:r>
            <a:r>
              <a:rPr lang="en-US" altLang="zh-CN" sz="2000" smtClean="0"/>
              <a:t>tunnel</a:t>
            </a:r>
          </a:p>
          <a:p>
            <a:pPr lvl="1" eaLnBrk="1" hangingPunct="1"/>
            <a:r>
              <a:rPr lang="en-US" altLang="zh-CN" sz="2000" smtClean="0"/>
              <a:t>  </a:t>
            </a:r>
            <a:r>
              <a:rPr lang="zh-CN" altLang="en-US" sz="2000" smtClean="0"/>
              <a:t>不需要的时候可以删除</a:t>
            </a:r>
            <a:r>
              <a:rPr lang="en-US" altLang="zh-CN" sz="2000" smtClean="0"/>
              <a:t>tunnels</a:t>
            </a:r>
            <a:r>
              <a:rPr lang="zh-CN" altLang="en-US" sz="2000" smtClean="0"/>
              <a:t>，不需要长期维护</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609600" y="1524000"/>
            <a:ext cx="57626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MPSL</a:t>
            </a:r>
            <a:r>
              <a:rPr lang="zh-CN" altLang="en-US" sz="2800">
                <a:solidFill>
                  <a:srgbClr val="000000"/>
                </a:solidFill>
                <a:ea typeface="华文细黑" panose="02010600040101010101" pitchFamily="2" charset="-122"/>
              </a:rPr>
              <a:t>技术概述</a:t>
            </a:r>
          </a:p>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SR66</a:t>
            </a:r>
            <a:r>
              <a:rPr lang="zh-CN" altLang="en-US" sz="2800">
                <a:solidFill>
                  <a:srgbClr val="000000"/>
                </a:solidFill>
                <a:ea typeface="华文细黑" panose="02010600040101010101" pitchFamily="2" charset="-122"/>
              </a:rPr>
              <a:t>基于</a:t>
            </a:r>
            <a:r>
              <a:rPr lang="en-US" altLang="zh-CN" sz="2800">
                <a:solidFill>
                  <a:srgbClr val="000000"/>
                </a:solidFill>
                <a:ea typeface="华文细黑" panose="02010600040101010101" pitchFamily="2" charset="-122"/>
              </a:rPr>
              <a:t>MPLS</a:t>
            </a:r>
            <a:r>
              <a:rPr lang="zh-CN" altLang="en-US" sz="2800">
                <a:solidFill>
                  <a:srgbClr val="000000"/>
                </a:solidFill>
                <a:ea typeface="华文细黑" panose="02010600040101010101" pitchFamily="2" charset="-122"/>
              </a:rPr>
              <a:t>的</a:t>
            </a:r>
            <a:r>
              <a:rPr lang="en-US" altLang="zh-CN" sz="2800">
                <a:solidFill>
                  <a:srgbClr val="000000"/>
                </a:solidFill>
                <a:ea typeface="华文细黑" panose="02010600040101010101" pitchFamily="2" charset="-122"/>
              </a:rPr>
              <a:t>VPN</a:t>
            </a:r>
          </a:p>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SR66</a:t>
            </a:r>
            <a:r>
              <a:rPr lang="zh-CN" altLang="en-US" sz="2800">
                <a:solidFill>
                  <a:srgbClr val="000000"/>
                </a:solidFill>
              </a:rPr>
              <a:t> </a:t>
            </a:r>
            <a:r>
              <a:rPr lang="en-US" altLang="zh-CN" sz="2800">
                <a:solidFill>
                  <a:srgbClr val="000000"/>
                </a:solidFill>
              </a:rPr>
              <a:t>MPLS</a:t>
            </a:r>
            <a:r>
              <a:rPr lang="zh-CN" altLang="en-US" sz="2800">
                <a:solidFill>
                  <a:srgbClr val="000000"/>
                </a:solidFill>
              </a:rPr>
              <a:t>流量工程</a:t>
            </a:r>
            <a:endParaRPr lang="en-US" altLang="zh-CN" sz="2800">
              <a:solidFill>
                <a:srgbClr val="000000"/>
              </a:solidFill>
            </a:endParaRPr>
          </a:p>
          <a:p>
            <a:pPr eaLnBrk="1" hangingPunct="1">
              <a:lnSpc>
                <a:spcPct val="150000"/>
              </a:lnSpc>
              <a:buClr>
                <a:srgbClr val="CC0000"/>
              </a:buClr>
              <a:buFont typeface="Wingdings" panose="05000000000000000000" pitchFamily="2" charset="2"/>
              <a:buChar char="n"/>
            </a:pPr>
            <a:r>
              <a:rPr lang="en-US" altLang="zh-CN" sz="2800">
                <a:solidFill>
                  <a:srgbClr val="CC0000"/>
                </a:solidFill>
                <a:ea typeface="华文细黑" panose="02010600040101010101" pitchFamily="2" charset="-122"/>
              </a:rPr>
              <a:t>SR66</a:t>
            </a:r>
            <a:r>
              <a:rPr lang="zh-CN" altLang="en-US" sz="2800">
                <a:solidFill>
                  <a:srgbClr val="CC0000"/>
                </a:solidFill>
                <a:ea typeface="华文细黑" panose="02010600040101010101" pitchFamily="2" charset="-122"/>
              </a:rPr>
              <a:t> </a:t>
            </a:r>
            <a:r>
              <a:rPr lang="en-US" altLang="zh-CN" sz="2800">
                <a:solidFill>
                  <a:srgbClr val="CC0000"/>
                </a:solidFill>
                <a:ea typeface="华文细黑" panose="02010600040101010101" pitchFamily="2" charset="-122"/>
              </a:rPr>
              <a:t>MPLS</a:t>
            </a:r>
            <a:r>
              <a:rPr lang="zh-CN" altLang="en-US" sz="2800">
                <a:solidFill>
                  <a:srgbClr val="CC0000"/>
                </a:solidFill>
                <a:ea typeface="华文细黑" panose="02010600040101010101" pitchFamily="2" charset="-122"/>
              </a:rPr>
              <a:t>维护</a:t>
            </a:r>
          </a:p>
          <a:p>
            <a:pPr eaLnBrk="1" hangingPunct="1">
              <a:lnSpc>
                <a:spcPct val="150000"/>
              </a:lnSpc>
              <a:buClr>
                <a:srgbClr val="CC0000"/>
              </a:buClr>
              <a:buFont typeface="Wingdings" panose="05000000000000000000" pitchFamily="2" charset="2"/>
              <a:buChar char="n"/>
            </a:pPr>
            <a:endParaRPr lang="zh-CN" altLang="en-US" sz="2800">
              <a:solidFill>
                <a:srgbClr val="CC0000"/>
              </a:solidFill>
              <a:ea typeface="华文细黑" panose="02010600040101010101" pitchFamily="2" charset="-122"/>
            </a:endParaRPr>
          </a:p>
        </p:txBody>
      </p:sp>
      <p:sp>
        <p:nvSpPr>
          <p:cNvPr id="134147" name="Text Box 3"/>
          <p:cNvSpPr txBox="1">
            <a:spLocks noChangeArrowheads="1"/>
          </p:cNvSpPr>
          <p:nvPr/>
        </p:nvSpPr>
        <p:spPr bwMode="auto">
          <a:xfrm>
            <a:off x="533400" y="9144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ct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solidFill>
                  <a:srgbClr val="CC0000"/>
                </a:solidFill>
                <a:latin typeface="华文细黑" panose="02010600040101010101" pitchFamily="2" charset="-122"/>
                <a:ea typeface="华文细黑" panose="02010600040101010101" pitchFamily="2" charset="-122"/>
              </a:rPr>
              <a:t>目录</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维护</a:t>
            </a:r>
          </a:p>
        </p:txBody>
      </p:sp>
      <p:sp>
        <p:nvSpPr>
          <p:cNvPr id="135171" name="Rectangle 3"/>
          <p:cNvSpPr>
            <a:spLocks noGrp="1" noChangeArrowheads="1"/>
          </p:cNvSpPr>
          <p:nvPr>
            <p:ph type="body" idx="1"/>
          </p:nvPr>
        </p:nvSpPr>
        <p:spPr>
          <a:xfrm>
            <a:off x="395288" y="1052513"/>
            <a:ext cx="7920037" cy="42481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 Ping / tracert</a:t>
            </a:r>
          </a:p>
          <a:p>
            <a:pPr eaLnBrk="1" hangingPunct="1">
              <a:buFont typeface="Wingdings" panose="05000000000000000000" pitchFamily="2" charset="2"/>
              <a:buNone/>
            </a:pPr>
            <a:r>
              <a:rPr lang="en-US" altLang="zh-CN" sz="2400" smtClean="0"/>
              <a:t>	</a:t>
            </a:r>
            <a:r>
              <a:rPr lang="zh-CN" altLang="en-US" sz="2400" smtClean="0"/>
              <a:t>对于</a:t>
            </a:r>
            <a:r>
              <a:rPr lang="en-US" altLang="zh-CN" sz="2400" smtClean="0"/>
              <a:t>MPLS</a:t>
            </a:r>
            <a:r>
              <a:rPr lang="zh-CN" altLang="en-US" sz="2400" smtClean="0"/>
              <a:t>网络中，实现类似</a:t>
            </a:r>
            <a:r>
              <a:rPr lang="en-US" altLang="zh-CN" sz="2400" smtClean="0"/>
              <a:t>IP Ping/Tracert</a:t>
            </a:r>
            <a:r>
              <a:rPr lang="zh-CN" altLang="en-US" sz="2400" smtClean="0"/>
              <a:t>命令来检查</a:t>
            </a:r>
            <a:r>
              <a:rPr lang="en-US" altLang="zh-CN" sz="2400" smtClean="0"/>
              <a:t>LSP</a:t>
            </a:r>
            <a:r>
              <a:rPr lang="zh-CN" altLang="en-US" sz="2400" smtClean="0"/>
              <a:t>的连通性和确定网络中</a:t>
            </a:r>
            <a:r>
              <a:rPr lang="en-US" altLang="zh-CN" sz="2400" smtClean="0"/>
              <a:t>LSP</a:t>
            </a:r>
            <a:r>
              <a:rPr lang="zh-CN" altLang="en-US" sz="2400" smtClean="0"/>
              <a:t>的故障点</a:t>
            </a:r>
          </a:p>
          <a:p>
            <a:pPr eaLnBrk="1" hangingPunct="1"/>
            <a:endParaRPr lang="zh-CN" altLang="en-US" sz="2400" smtClean="0"/>
          </a:p>
          <a:p>
            <a:pPr eaLnBrk="1" hangingPunct="1"/>
            <a:r>
              <a:rPr lang="en-US" altLang="zh-CN" sz="2400" smtClean="0">
                <a:cs typeface="Arial" panose="020B0604020202020204" pitchFamily="34" charset="0"/>
              </a:rPr>
              <a:t>MPLS OAM</a:t>
            </a:r>
          </a:p>
          <a:p>
            <a:pPr eaLnBrk="1" hangingPunct="1">
              <a:buFont typeface="Wingdings" panose="05000000000000000000" pitchFamily="2" charset="2"/>
              <a:buNone/>
            </a:pPr>
            <a:r>
              <a:rPr lang="en-US" altLang="zh-CN" sz="2400" smtClean="0"/>
              <a:t>	</a:t>
            </a:r>
            <a:r>
              <a:rPr lang="zh-CN" altLang="en-US" sz="2400" smtClean="0"/>
              <a:t>为</a:t>
            </a:r>
            <a:r>
              <a:rPr lang="en-US" altLang="zh-CN" sz="2400" smtClean="0"/>
              <a:t>MPLS</a:t>
            </a:r>
            <a:r>
              <a:rPr lang="zh-CN" altLang="en-US" sz="2400" smtClean="0"/>
              <a:t>用户层单独提供一种检测机制，独立于其他网络层并为用户提供</a:t>
            </a:r>
            <a:r>
              <a:rPr lang="en-US" altLang="zh-CN" sz="2400" smtClean="0"/>
              <a:t>LSP</a:t>
            </a:r>
            <a:r>
              <a:rPr lang="zh-CN" altLang="en-US" sz="2400" smtClean="0"/>
              <a:t>的状态信息，为网络管理以及维护人员提供丰富的</a:t>
            </a:r>
            <a:r>
              <a:rPr lang="en-US" altLang="zh-CN" sz="2400" smtClean="0"/>
              <a:t>LSP</a:t>
            </a:r>
            <a:r>
              <a:rPr lang="zh-CN" altLang="en-US" sz="2400" smtClean="0"/>
              <a:t>诊断接口，为网络性能测量以及用户计费提供依据；</a:t>
            </a:r>
            <a:r>
              <a:rPr lang="en-US" altLang="zh-CN" sz="2400" smtClean="0"/>
              <a:t>MPLS PS</a:t>
            </a:r>
            <a:r>
              <a:rPr lang="zh-CN" altLang="en-US" sz="2400" smtClean="0"/>
              <a:t>作为一种保护机制为</a:t>
            </a:r>
            <a:r>
              <a:rPr lang="en-US" altLang="zh-CN" sz="2400" smtClean="0"/>
              <a:t>LSP</a:t>
            </a:r>
            <a:r>
              <a:rPr lang="zh-CN" altLang="en-US" sz="2400" smtClean="0"/>
              <a:t>提供全程保护，可以保证在</a:t>
            </a:r>
            <a:r>
              <a:rPr lang="en-US" altLang="zh-CN" sz="2400" smtClean="0"/>
              <a:t>LSP</a:t>
            </a:r>
            <a:r>
              <a:rPr lang="zh-CN" altLang="en-US" sz="2400" smtClean="0"/>
              <a:t>连接失效、中断的情况下重新获得网络资源</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36195" name="Rectangle 3"/>
          <p:cNvSpPr>
            <a:spLocks noGrp="1" noChangeArrowheads="1"/>
          </p:cNvSpPr>
          <p:nvPr>
            <p:ph type="body" idx="1"/>
          </p:nvPr>
        </p:nvSpPr>
        <p:spPr>
          <a:xfrm>
            <a:off x="468313" y="1412875"/>
            <a:ext cx="7991475" cy="33115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同</a:t>
            </a:r>
            <a:r>
              <a:rPr lang="en-US" altLang="zh-CN" sz="2400" smtClean="0">
                <a:cs typeface="Arial" panose="020B0604020202020204" pitchFamily="34" charset="0"/>
              </a:rPr>
              <a:t>IP Ping/Tracert</a:t>
            </a:r>
            <a:r>
              <a:rPr lang="zh-CN" altLang="en-US" sz="2400" smtClean="0">
                <a:cs typeface="Arial" panose="020B0604020202020204" pitchFamily="34" charset="0"/>
              </a:rPr>
              <a:t>类似基于</a:t>
            </a:r>
            <a:r>
              <a:rPr lang="en-US" altLang="zh-CN" sz="2400" smtClean="0">
                <a:cs typeface="Arial" panose="020B0604020202020204" pitchFamily="34" charset="0"/>
              </a:rPr>
              <a:t>echo request</a:t>
            </a:r>
            <a:r>
              <a:rPr lang="zh-CN" altLang="en-US" sz="2400" smtClean="0">
                <a:cs typeface="Arial" panose="020B0604020202020204" pitchFamily="34" charset="0"/>
              </a:rPr>
              <a:t>和</a:t>
            </a:r>
            <a:r>
              <a:rPr lang="en-US" altLang="zh-CN" sz="2400" smtClean="0">
                <a:cs typeface="Arial" panose="020B0604020202020204" pitchFamily="34" charset="0"/>
              </a:rPr>
              <a:t>echo reply</a:t>
            </a:r>
            <a:r>
              <a:rPr lang="zh-CN" altLang="en-US" sz="2400" smtClean="0">
                <a:cs typeface="Arial" panose="020B0604020202020204" pitchFamily="34" charset="0"/>
              </a:rPr>
              <a:t>方式</a:t>
            </a:r>
          </a:p>
          <a:p>
            <a:pPr eaLnBrk="1" hangingPunct="1"/>
            <a:r>
              <a:rPr lang="zh-CN" altLang="en-US" sz="2400" smtClean="0">
                <a:cs typeface="Arial" panose="020B0604020202020204" pitchFamily="34" charset="0"/>
              </a:rPr>
              <a:t>并不使用</a:t>
            </a:r>
            <a:r>
              <a:rPr lang="en-US" altLang="zh-CN" sz="2400" smtClean="0">
                <a:cs typeface="Arial" panose="020B0604020202020204" pitchFamily="34" charset="0"/>
              </a:rPr>
              <a:t>ICMP</a:t>
            </a:r>
            <a:r>
              <a:rPr lang="zh-CN" altLang="en-US" sz="2400" smtClean="0">
                <a:cs typeface="Arial" panose="020B0604020202020204" pitchFamily="34" charset="0"/>
              </a:rPr>
              <a:t>协议，采用</a:t>
            </a:r>
            <a:r>
              <a:rPr lang="en-US" altLang="zh-CN" sz="2400" smtClean="0">
                <a:cs typeface="Arial" panose="020B0604020202020204" pitchFamily="34" charset="0"/>
              </a:rPr>
              <a:t>UDP</a:t>
            </a:r>
            <a:r>
              <a:rPr lang="zh-CN" altLang="en-US" sz="2400" smtClean="0">
                <a:cs typeface="Arial" panose="020B0604020202020204" pitchFamily="34" charset="0"/>
              </a:rPr>
              <a:t>报文实现，</a:t>
            </a:r>
            <a:r>
              <a:rPr lang="en-US" altLang="zh-CN" sz="2400" smtClean="0">
                <a:cs typeface="Arial" panose="020B0604020202020204" pitchFamily="34" charset="0"/>
              </a:rPr>
              <a:t>echo request </a:t>
            </a:r>
            <a:r>
              <a:rPr lang="zh-CN" altLang="en-US" sz="2400" smtClean="0">
                <a:cs typeface="Arial" panose="020B0604020202020204" pitchFamily="34" charset="0"/>
              </a:rPr>
              <a:t>的目的端口号为</a:t>
            </a:r>
            <a:r>
              <a:rPr lang="en-US" altLang="zh-CN" sz="2400" smtClean="0">
                <a:cs typeface="Arial" panose="020B0604020202020204" pitchFamily="34" charset="0"/>
              </a:rPr>
              <a:t>3503 </a:t>
            </a:r>
          </a:p>
          <a:p>
            <a:pPr eaLnBrk="1" hangingPunct="1"/>
            <a:r>
              <a:rPr lang="zh-CN" altLang="en-US" sz="2400" smtClean="0">
                <a:cs typeface="Arial" panose="020B0604020202020204" pitchFamily="34" charset="0"/>
              </a:rPr>
              <a:t>目的地址填写</a:t>
            </a:r>
            <a:r>
              <a:rPr lang="en-US" altLang="zh-CN" sz="2400" smtClean="0">
                <a:cs typeface="Arial" panose="020B0604020202020204" pitchFamily="34" charset="0"/>
              </a:rPr>
              <a:t>127/8</a:t>
            </a:r>
            <a:r>
              <a:rPr lang="zh-CN" altLang="en-US" sz="2400" smtClean="0">
                <a:cs typeface="Arial" panose="020B0604020202020204" pitchFamily="34" charset="0"/>
              </a:rPr>
              <a:t>的地址作为</a:t>
            </a:r>
            <a:r>
              <a:rPr lang="en-US" altLang="zh-CN" sz="2400" smtClean="0">
                <a:cs typeface="Arial" panose="020B0604020202020204" pitchFamily="34" charset="0"/>
              </a:rPr>
              <a:t>IP</a:t>
            </a:r>
            <a:r>
              <a:rPr lang="zh-CN" altLang="en-US" sz="2400" smtClean="0">
                <a:cs typeface="Arial" panose="020B0604020202020204" pitchFamily="34" charset="0"/>
              </a:rPr>
              <a:t>的目的地</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a:t>
            </a:r>
            <a:r>
              <a:rPr lang="zh-CN" altLang="en-US" smtClean="0">
                <a:latin typeface="华文细黑" panose="02010600040101010101" pitchFamily="2" charset="-122"/>
              </a:rPr>
              <a:t>建立模式</a:t>
            </a:r>
          </a:p>
        </p:txBody>
      </p:sp>
      <p:sp>
        <p:nvSpPr>
          <p:cNvPr id="17411" name="Rectangle 3"/>
          <p:cNvSpPr>
            <a:spLocks noGrp="1" noChangeArrowheads="1"/>
          </p:cNvSpPr>
          <p:nvPr>
            <p:ph type="body" idx="1"/>
          </p:nvPr>
        </p:nvSpPr>
        <p:spPr>
          <a:xfrm>
            <a:off x="468313" y="1484313"/>
            <a:ext cx="7391400" cy="32353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标签分发模式：</a:t>
            </a:r>
            <a:r>
              <a:rPr lang="en-US" altLang="zh-CN" sz="2400" smtClean="0"/>
              <a:t>DoD vs DU</a:t>
            </a:r>
          </a:p>
          <a:p>
            <a:pPr eaLnBrk="1" hangingPunct="1"/>
            <a:endParaRPr lang="en-US" altLang="zh-CN" sz="2400" smtClean="0"/>
          </a:p>
          <a:p>
            <a:pPr eaLnBrk="1" hangingPunct="1"/>
            <a:r>
              <a:rPr lang="en-US" altLang="zh-CN" sz="2400" smtClean="0"/>
              <a:t> LSP</a:t>
            </a:r>
            <a:r>
              <a:rPr lang="zh-CN" altLang="en-US" sz="2400" smtClean="0"/>
              <a:t>控制模式：有序 </a:t>
            </a:r>
            <a:r>
              <a:rPr lang="en-US" altLang="zh-CN" sz="2400" smtClean="0"/>
              <a:t>vs </a:t>
            </a:r>
            <a:r>
              <a:rPr lang="zh-CN" altLang="en-US" sz="2400" smtClean="0"/>
              <a:t>独立</a:t>
            </a:r>
          </a:p>
          <a:p>
            <a:pPr eaLnBrk="1" hangingPunct="1"/>
            <a:endParaRPr lang="zh-CN" altLang="en-US" sz="2400" smtClean="0"/>
          </a:p>
          <a:p>
            <a:pPr eaLnBrk="1" hangingPunct="1"/>
            <a:r>
              <a:rPr lang="zh-CN" altLang="en-US" sz="2400" smtClean="0"/>
              <a:t> 标签保持方式：保守 </a:t>
            </a:r>
            <a:r>
              <a:rPr lang="en-US" altLang="zh-CN" sz="2400" smtClean="0"/>
              <a:t>vs </a:t>
            </a:r>
            <a:r>
              <a:rPr lang="zh-CN" altLang="en-US" sz="2400" smtClean="0"/>
              <a:t>自由</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37219" name="Rectangle 8"/>
          <p:cNvSpPr>
            <a:spLocks noGrp="1" noChangeArrowheads="1"/>
          </p:cNvSpPr>
          <p:nvPr>
            <p:ph type="body" idx="1"/>
          </p:nvPr>
        </p:nvSpPr>
        <p:spPr>
          <a:xfrm>
            <a:off x="755650" y="4581525"/>
            <a:ext cx="7391400" cy="5603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a:t>
            </a:r>
            <a:r>
              <a:rPr lang="zh-CN" altLang="en-US" sz="2400" smtClean="0">
                <a:cs typeface="Arial" panose="020B0604020202020204" pitchFamily="34" charset="0"/>
              </a:rPr>
              <a:t>连通情况下的处理流程</a:t>
            </a:r>
          </a:p>
        </p:txBody>
      </p:sp>
      <p:graphicFrame>
        <p:nvGraphicFramePr>
          <p:cNvPr id="137220" name="Object 4"/>
          <p:cNvGraphicFramePr>
            <a:graphicFrameLocks noChangeAspect="1"/>
          </p:cNvGraphicFramePr>
          <p:nvPr>
            <p:ph idx="4294967295"/>
          </p:nvPr>
        </p:nvGraphicFramePr>
        <p:xfrm>
          <a:off x="684213" y="1700213"/>
          <a:ext cx="7770812" cy="2211387"/>
        </p:xfrm>
        <a:graphic>
          <a:graphicData uri="http://schemas.openxmlformats.org/presentationml/2006/ole">
            <mc:AlternateContent xmlns:mc="http://schemas.openxmlformats.org/markup-compatibility/2006">
              <mc:Choice xmlns:v="urn:schemas-microsoft-com:vml" Requires="v">
                <p:oleObj spid="_x0000_s137221" name="VISIO" r:id="rId3" imgW="5105400" imgH="1447800" progId="Visio.Drawing.6">
                  <p:embed/>
                </p:oleObj>
              </mc:Choice>
              <mc:Fallback>
                <p:oleObj name="VISIO" r:id="rId3" imgW="5105400" imgH="144780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700213"/>
                        <a:ext cx="7770812" cy="221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38243" name="Rectangle 3"/>
          <p:cNvSpPr>
            <a:spLocks noGrp="1" noChangeArrowheads="1"/>
          </p:cNvSpPr>
          <p:nvPr>
            <p:ph type="body" idx="1"/>
          </p:nvPr>
        </p:nvSpPr>
        <p:spPr>
          <a:xfrm>
            <a:off x="468313" y="1196975"/>
            <a:ext cx="7920037" cy="51117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在</a:t>
            </a:r>
            <a:r>
              <a:rPr lang="en-US" altLang="zh-CN" sz="2400" smtClean="0">
                <a:cs typeface="Arial" panose="020B0604020202020204" pitchFamily="34" charset="0"/>
              </a:rPr>
              <a:t>Ingress</a:t>
            </a:r>
            <a:r>
              <a:rPr lang="zh-CN" altLang="en-US" sz="2400" smtClean="0">
                <a:cs typeface="Arial" panose="020B0604020202020204" pitchFamily="34" charset="0"/>
              </a:rPr>
              <a:t>上，先查找这条</a:t>
            </a:r>
            <a:r>
              <a:rPr lang="en-US" altLang="zh-CN" sz="2400" smtClean="0">
                <a:cs typeface="Arial" panose="020B0604020202020204" pitchFamily="34" charset="0"/>
              </a:rPr>
              <a:t>LSP</a:t>
            </a:r>
            <a:r>
              <a:rPr lang="zh-CN" altLang="en-US" sz="2400" smtClean="0">
                <a:cs typeface="Arial" panose="020B0604020202020204" pitchFamily="34" charset="0"/>
              </a:rPr>
              <a:t>是否存在，不存在，直接返回错误信息，停止</a:t>
            </a:r>
            <a:r>
              <a:rPr lang="en-US" altLang="zh-CN" sz="2400" smtClean="0">
                <a:cs typeface="Arial" panose="020B0604020202020204" pitchFamily="34" charset="0"/>
              </a:rPr>
              <a:t>ping </a:t>
            </a:r>
          </a:p>
          <a:p>
            <a:pPr eaLnBrk="1" hangingPunct="1"/>
            <a:r>
              <a:rPr lang="zh-CN" altLang="en-US" sz="2400" smtClean="0">
                <a:cs typeface="Arial" panose="020B0604020202020204" pitchFamily="34" charset="0"/>
              </a:rPr>
              <a:t>构造</a:t>
            </a:r>
            <a:r>
              <a:rPr lang="en-US" altLang="zh-CN" sz="2400" smtClean="0">
                <a:cs typeface="Arial" panose="020B0604020202020204" pitchFamily="34" charset="0"/>
              </a:rPr>
              <a:t>UDP</a:t>
            </a:r>
            <a:r>
              <a:rPr lang="zh-CN" altLang="en-US" sz="2400" smtClean="0">
                <a:cs typeface="Arial" panose="020B0604020202020204" pitchFamily="34" charset="0"/>
              </a:rPr>
              <a:t>的</a:t>
            </a:r>
            <a:r>
              <a:rPr lang="en-US" altLang="zh-CN" sz="2400" smtClean="0">
                <a:cs typeface="Arial" panose="020B0604020202020204" pitchFamily="34" charset="0"/>
              </a:rPr>
              <a:t>MPLS Echo Request</a:t>
            </a:r>
            <a:r>
              <a:rPr lang="zh-CN" altLang="en-US" sz="2400" smtClean="0">
                <a:cs typeface="Arial" panose="020B0604020202020204" pitchFamily="34" charset="0"/>
              </a:rPr>
              <a:t>报文，在</a:t>
            </a:r>
            <a:r>
              <a:rPr lang="en-US" altLang="zh-CN" sz="2400" smtClean="0">
                <a:cs typeface="Arial" panose="020B0604020202020204" pitchFamily="34" charset="0"/>
              </a:rPr>
              <a:t>IP</a:t>
            </a:r>
            <a:r>
              <a:rPr lang="zh-CN" altLang="en-US" sz="2400" smtClean="0">
                <a:cs typeface="Arial" panose="020B0604020202020204" pitchFamily="34" charset="0"/>
              </a:rPr>
              <a:t>头填入</a:t>
            </a:r>
            <a:r>
              <a:rPr lang="en-US" altLang="zh-CN" sz="2400" smtClean="0">
                <a:cs typeface="Arial" panose="020B0604020202020204" pitchFamily="34" charset="0"/>
              </a:rPr>
              <a:t>127/8</a:t>
            </a:r>
            <a:r>
              <a:rPr lang="zh-CN" altLang="en-US" sz="2400" smtClean="0">
                <a:cs typeface="Arial" panose="020B0604020202020204" pitchFamily="34" charset="0"/>
              </a:rPr>
              <a:t>的地址作为</a:t>
            </a:r>
            <a:r>
              <a:rPr lang="en-US" altLang="zh-CN" sz="2400" smtClean="0">
                <a:cs typeface="Arial" panose="020B0604020202020204" pitchFamily="34" charset="0"/>
              </a:rPr>
              <a:t>IP</a:t>
            </a:r>
            <a:r>
              <a:rPr lang="zh-CN" altLang="en-US" sz="2400" smtClean="0">
                <a:cs typeface="Arial" panose="020B0604020202020204" pitchFamily="34" charset="0"/>
              </a:rPr>
              <a:t>的目的地， 查找相应的</a:t>
            </a:r>
            <a:r>
              <a:rPr lang="en-US" altLang="zh-CN" sz="2400" smtClean="0">
                <a:cs typeface="Arial" panose="020B0604020202020204" pitchFamily="34" charset="0"/>
              </a:rPr>
              <a:t>LSP</a:t>
            </a:r>
            <a:r>
              <a:rPr lang="zh-CN" altLang="en-US" sz="2400" smtClean="0">
                <a:cs typeface="Arial" panose="020B0604020202020204" pitchFamily="34" charset="0"/>
              </a:rPr>
              <a:t>（对于</a:t>
            </a:r>
            <a:r>
              <a:rPr lang="en-US" altLang="zh-CN" sz="2400" smtClean="0">
                <a:cs typeface="Arial" panose="020B0604020202020204" pitchFamily="34" charset="0"/>
              </a:rPr>
              <a:t>TE</a:t>
            </a:r>
            <a:r>
              <a:rPr lang="zh-CN" altLang="en-US" sz="2400" smtClean="0">
                <a:cs typeface="Arial" panose="020B0604020202020204" pitchFamily="34" charset="0"/>
              </a:rPr>
              <a:t>的</a:t>
            </a:r>
            <a:r>
              <a:rPr lang="en-US" altLang="zh-CN" sz="2400" smtClean="0">
                <a:cs typeface="Arial" panose="020B0604020202020204" pitchFamily="34" charset="0"/>
              </a:rPr>
              <a:t>LSP</a:t>
            </a:r>
            <a:r>
              <a:rPr lang="zh-CN" altLang="en-US" sz="2400" smtClean="0">
                <a:cs typeface="Arial" panose="020B0604020202020204" pitchFamily="34" charset="0"/>
              </a:rPr>
              <a:t>，我们可以指定从</a:t>
            </a:r>
            <a:r>
              <a:rPr lang="en-US" altLang="zh-CN" sz="2400" smtClean="0">
                <a:cs typeface="Arial" panose="020B0604020202020204" pitchFamily="34" charset="0"/>
              </a:rPr>
              <a:t>tunnel</a:t>
            </a:r>
            <a:r>
              <a:rPr lang="zh-CN" altLang="en-US" sz="2400" smtClean="0">
                <a:cs typeface="Arial" panose="020B0604020202020204" pitchFamily="34" charset="0"/>
              </a:rPr>
              <a:t>接口发送，从而找到相应的</a:t>
            </a:r>
            <a:r>
              <a:rPr lang="en-US" altLang="zh-CN" sz="2400" smtClean="0">
                <a:cs typeface="Arial" panose="020B0604020202020204" pitchFamily="34" charset="0"/>
              </a:rPr>
              <a:t>CR-LSP</a:t>
            </a:r>
            <a:r>
              <a:rPr lang="zh-CN" altLang="en-US" sz="2400" smtClean="0">
                <a:cs typeface="Arial" panose="020B0604020202020204" pitchFamily="34" charset="0"/>
              </a:rPr>
              <a:t>），压入</a:t>
            </a:r>
            <a:r>
              <a:rPr lang="en-US" altLang="zh-CN" sz="2400" smtClean="0">
                <a:cs typeface="Arial" panose="020B0604020202020204" pitchFamily="34" charset="0"/>
              </a:rPr>
              <a:t>LSP</a:t>
            </a:r>
            <a:r>
              <a:rPr lang="zh-CN" altLang="en-US" sz="2400" smtClean="0">
                <a:cs typeface="Arial" panose="020B0604020202020204" pitchFamily="34" charset="0"/>
              </a:rPr>
              <a:t>的标签 </a:t>
            </a:r>
          </a:p>
          <a:p>
            <a:pPr eaLnBrk="1" hangingPunct="1"/>
            <a:r>
              <a:rPr lang="zh-CN" altLang="en-US" sz="2400" smtClean="0">
                <a:cs typeface="Arial" panose="020B0604020202020204" pitchFamily="34" charset="0"/>
              </a:rPr>
              <a:t>在中间节点，和普通的</a:t>
            </a:r>
            <a:r>
              <a:rPr lang="en-US" altLang="zh-CN" sz="2400" smtClean="0">
                <a:cs typeface="Arial" panose="020B0604020202020204" pitchFamily="34" charset="0"/>
              </a:rPr>
              <a:t>MPLS</a:t>
            </a:r>
            <a:r>
              <a:rPr lang="zh-CN" altLang="en-US" sz="2400" smtClean="0">
                <a:cs typeface="Arial" panose="020B0604020202020204" pitchFamily="34" charset="0"/>
              </a:rPr>
              <a:t>数据报文转发流程一致，</a:t>
            </a:r>
            <a:r>
              <a:rPr lang="en-US" altLang="zh-CN" sz="2400" smtClean="0">
                <a:cs typeface="Arial" panose="020B0604020202020204" pitchFamily="34" charset="0"/>
              </a:rPr>
              <a:t>MPLS Echo Request</a:t>
            </a:r>
            <a:r>
              <a:rPr lang="zh-CN" altLang="en-US" sz="2400" smtClean="0">
                <a:cs typeface="Arial" panose="020B0604020202020204" pitchFamily="34" charset="0"/>
              </a:rPr>
              <a:t>报文得到转发。 </a:t>
            </a:r>
          </a:p>
          <a:p>
            <a:pPr eaLnBrk="1" hangingPunct="1"/>
            <a:r>
              <a:rPr lang="en-US" altLang="zh-CN" sz="2400" smtClean="0">
                <a:cs typeface="Arial" panose="020B0604020202020204" pitchFamily="34" charset="0"/>
              </a:rPr>
              <a:t>MPLS Echo Request</a:t>
            </a:r>
            <a:r>
              <a:rPr lang="zh-CN" altLang="en-US" sz="2400" smtClean="0">
                <a:cs typeface="Arial" panose="020B0604020202020204" pitchFamily="34" charset="0"/>
              </a:rPr>
              <a:t>报文到达</a:t>
            </a:r>
            <a:r>
              <a:rPr lang="en-US" altLang="zh-CN" sz="2400" smtClean="0">
                <a:cs typeface="Arial" panose="020B0604020202020204" pitchFamily="34" charset="0"/>
              </a:rPr>
              <a:t>LSP</a:t>
            </a:r>
            <a:r>
              <a:rPr lang="zh-CN" altLang="en-US" sz="2400" smtClean="0">
                <a:cs typeface="Arial" panose="020B0604020202020204" pitchFamily="34" charset="0"/>
              </a:rPr>
              <a:t>的</a:t>
            </a:r>
            <a:r>
              <a:rPr lang="en-US" altLang="zh-CN" sz="2400" smtClean="0">
                <a:cs typeface="Arial" panose="020B0604020202020204" pitchFamily="34" charset="0"/>
              </a:rPr>
              <a:t>Egress</a:t>
            </a:r>
            <a:r>
              <a:rPr lang="zh-CN" altLang="en-US" sz="2400" smtClean="0">
                <a:cs typeface="Arial" panose="020B0604020202020204" pitchFamily="34" charset="0"/>
              </a:rPr>
              <a:t>，经过检查后，返回正确的应答消息</a:t>
            </a:r>
            <a:r>
              <a:rPr lang="zh-CN" altLang="en-US" sz="2400" smtClean="0"/>
              <a:t> </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39267" name="Rectangle 8"/>
          <p:cNvSpPr>
            <a:spLocks noGrp="1" noChangeArrowheads="1"/>
          </p:cNvSpPr>
          <p:nvPr>
            <p:ph type="body" idx="1"/>
          </p:nvPr>
        </p:nvSpPr>
        <p:spPr>
          <a:xfrm>
            <a:off x="827088" y="3933825"/>
            <a:ext cx="7391400" cy="5603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a:t>
            </a:r>
            <a:r>
              <a:rPr lang="zh-CN" altLang="en-US" sz="2400" smtClean="0">
                <a:cs typeface="Arial" panose="020B0604020202020204" pitchFamily="34" charset="0"/>
              </a:rPr>
              <a:t>出现连通性故障或</a:t>
            </a:r>
            <a:r>
              <a:rPr lang="en-US" altLang="zh-CN" sz="2400" smtClean="0">
                <a:cs typeface="Arial" panose="020B0604020202020204" pitchFamily="34" charset="0"/>
              </a:rPr>
              <a:t>LSP</a:t>
            </a:r>
            <a:r>
              <a:rPr lang="zh-CN" altLang="en-US" sz="2400" smtClean="0">
                <a:cs typeface="Arial" panose="020B0604020202020204" pitchFamily="34" charset="0"/>
              </a:rPr>
              <a:t>建立问题</a:t>
            </a:r>
          </a:p>
        </p:txBody>
      </p:sp>
      <p:graphicFrame>
        <p:nvGraphicFramePr>
          <p:cNvPr id="139268" name="Object 4"/>
          <p:cNvGraphicFramePr>
            <a:graphicFrameLocks noChangeAspect="1"/>
          </p:cNvGraphicFramePr>
          <p:nvPr>
            <p:ph idx="4294967295"/>
          </p:nvPr>
        </p:nvGraphicFramePr>
        <p:xfrm>
          <a:off x="1079500" y="1557338"/>
          <a:ext cx="8064500" cy="2295525"/>
        </p:xfrm>
        <a:graphic>
          <a:graphicData uri="http://schemas.openxmlformats.org/presentationml/2006/ole">
            <mc:AlternateContent xmlns:mc="http://schemas.openxmlformats.org/markup-compatibility/2006">
              <mc:Choice xmlns:v="urn:schemas-microsoft-com:vml" Requires="v">
                <p:oleObj spid="_x0000_s139269" name="VISIO" r:id="rId3" imgW="5105400" imgH="1447800" progId="Visio.Drawing.6">
                  <p:embed/>
                </p:oleObj>
              </mc:Choice>
              <mc:Fallback>
                <p:oleObj name="VISIO" r:id="rId3" imgW="5105400" imgH="144780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557338"/>
                        <a:ext cx="80645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40291" name="Rectangle 3"/>
          <p:cNvSpPr>
            <a:spLocks noGrp="1" noChangeArrowheads="1"/>
          </p:cNvSpPr>
          <p:nvPr>
            <p:ph type="body" idx="1"/>
          </p:nvPr>
        </p:nvSpPr>
        <p:spPr>
          <a:xfrm>
            <a:off x="395288" y="1341438"/>
            <a:ext cx="7993062" cy="42481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在</a:t>
            </a:r>
            <a:r>
              <a:rPr lang="en-US" altLang="zh-CN" sz="2400" smtClean="0">
                <a:cs typeface="Arial" panose="020B0604020202020204" pitchFamily="34" charset="0"/>
              </a:rPr>
              <a:t>Ingress</a:t>
            </a:r>
            <a:r>
              <a:rPr lang="zh-CN" altLang="en-US" sz="2400" smtClean="0">
                <a:cs typeface="Arial" panose="020B0604020202020204" pitchFamily="34" charset="0"/>
              </a:rPr>
              <a:t>上，先查找这条</a:t>
            </a:r>
            <a:r>
              <a:rPr lang="en-US" altLang="zh-CN" sz="2400" smtClean="0">
                <a:cs typeface="Arial" panose="020B0604020202020204" pitchFamily="34" charset="0"/>
              </a:rPr>
              <a:t>LSP</a:t>
            </a:r>
            <a:r>
              <a:rPr lang="zh-CN" altLang="en-US" sz="2400" smtClean="0">
                <a:cs typeface="Arial" panose="020B0604020202020204" pitchFamily="34" charset="0"/>
              </a:rPr>
              <a:t>是否存在，不存在，直接返回错误信息，停止</a:t>
            </a:r>
            <a:r>
              <a:rPr lang="en-US" altLang="zh-CN" sz="2400" smtClean="0">
                <a:cs typeface="Arial" panose="020B0604020202020204" pitchFamily="34" charset="0"/>
              </a:rPr>
              <a:t>ping </a:t>
            </a:r>
          </a:p>
          <a:p>
            <a:pPr eaLnBrk="1" hangingPunct="1"/>
            <a:r>
              <a:rPr lang="zh-CN" altLang="en-US" sz="2400" smtClean="0">
                <a:cs typeface="Arial" panose="020B0604020202020204" pitchFamily="34" charset="0"/>
              </a:rPr>
              <a:t>构造</a:t>
            </a:r>
            <a:r>
              <a:rPr lang="en-US" altLang="zh-CN" sz="2400" smtClean="0">
                <a:cs typeface="Arial" panose="020B0604020202020204" pitchFamily="34" charset="0"/>
              </a:rPr>
              <a:t>UDP</a:t>
            </a:r>
            <a:r>
              <a:rPr lang="zh-CN" altLang="en-US" sz="2400" smtClean="0">
                <a:cs typeface="Arial" panose="020B0604020202020204" pitchFamily="34" charset="0"/>
              </a:rPr>
              <a:t>的</a:t>
            </a:r>
            <a:r>
              <a:rPr lang="en-US" altLang="zh-CN" sz="2400" smtClean="0">
                <a:cs typeface="Arial" panose="020B0604020202020204" pitchFamily="34" charset="0"/>
              </a:rPr>
              <a:t>MPLS Echo Request</a:t>
            </a:r>
            <a:r>
              <a:rPr lang="zh-CN" altLang="en-US" sz="2400" smtClean="0">
                <a:cs typeface="Arial" panose="020B0604020202020204" pitchFamily="34" charset="0"/>
              </a:rPr>
              <a:t>报文，在</a:t>
            </a:r>
            <a:r>
              <a:rPr lang="en-US" altLang="zh-CN" sz="2400" smtClean="0">
                <a:cs typeface="Arial" panose="020B0604020202020204" pitchFamily="34" charset="0"/>
              </a:rPr>
              <a:t>IP</a:t>
            </a:r>
            <a:r>
              <a:rPr lang="zh-CN" altLang="en-US" sz="2400" smtClean="0">
                <a:cs typeface="Arial" panose="020B0604020202020204" pitchFamily="34" charset="0"/>
              </a:rPr>
              <a:t>头填入</a:t>
            </a:r>
            <a:r>
              <a:rPr lang="en-US" altLang="zh-CN" sz="2400" smtClean="0">
                <a:cs typeface="Arial" panose="020B0604020202020204" pitchFamily="34" charset="0"/>
              </a:rPr>
              <a:t>127/8</a:t>
            </a:r>
            <a:r>
              <a:rPr lang="zh-CN" altLang="en-US" sz="2400" smtClean="0">
                <a:cs typeface="Arial" panose="020B0604020202020204" pitchFamily="34" charset="0"/>
              </a:rPr>
              <a:t>的地址作为</a:t>
            </a:r>
            <a:r>
              <a:rPr lang="en-US" altLang="zh-CN" sz="2400" smtClean="0">
                <a:cs typeface="Arial" panose="020B0604020202020204" pitchFamily="34" charset="0"/>
              </a:rPr>
              <a:t>IP</a:t>
            </a:r>
            <a:r>
              <a:rPr lang="zh-CN" altLang="en-US" sz="2400" smtClean="0">
                <a:cs typeface="Arial" panose="020B0604020202020204" pitchFamily="34" charset="0"/>
              </a:rPr>
              <a:t>的目的地， 查找相应的</a:t>
            </a:r>
            <a:r>
              <a:rPr lang="en-US" altLang="zh-CN" sz="2400" smtClean="0">
                <a:cs typeface="Arial" panose="020B0604020202020204" pitchFamily="34" charset="0"/>
              </a:rPr>
              <a:t>LSP</a:t>
            </a:r>
            <a:r>
              <a:rPr lang="zh-CN" altLang="en-US" sz="2400" smtClean="0">
                <a:cs typeface="Arial" panose="020B0604020202020204" pitchFamily="34" charset="0"/>
              </a:rPr>
              <a:t>（对于</a:t>
            </a:r>
            <a:r>
              <a:rPr lang="en-US" altLang="zh-CN" sz="2400" smtClean="0">
                <a:cs typeface="Arial" panose="020B0604020202020204" pitchFamily="34" charset="0"/>
              </a:rPr>
              <a:t>TE</a:t>
            </a:r>
            <a:r>
              <a:rPr lang="zh-CN" altLang="en-US" sz="2400" smtClean="0">
                <a:cs typeface="Arial" panose="020B0604020202020204" pitchFamily="34" charset="0"/>
              </a:rPr>
              <a:t>的</a:t>
            </a:r>
            <a:r>
              <a:rPr lang="en-US" altLang="zh-CN" sz="2400" smtClean="0">
                <a:cs typeface="Arial" panose="020B0604020202020204" pitchFamily="34" charset="0"/>
              </a:rPr>
              <a:t>LSP</a:t>
            </a:r>
            <a:r>
              <a:rPr lang="zh-CN" altLang="en-US" sz="2400" smtClean="0">
                <a:cs typeface="Arial" panose="020B0604020202020204" pitchFamily="34" charset="0"/>
              </a:rPr>
              <a:t>，我们可以指定从</a:t>
            </a:r>
            <a:r>
              <a:rPr lang="en-US" altLang="zh-CN" sz="2400" smtClean="0">
                <a:cs typeface="Arial" panose="020B0604020202020204" pitchFamily="34" charset="0"/>
              </a:rPr>
              <a:t>tunnel</a:t>
            </a:r>
            <a:r>
              <a:rPr lang="zh-CN" altLang="en-US" sz="2400" smtClean="0">
                <a:cs typeface="Arial" panose="020B0604020202020204" pitchFamily="34" charset="0"/>
              </a:rPr>
              <a:t>接口发送，从而找到相应的</a:t>
            </a:r>
            <a:r>
              <a:rPr lang="en-US" altLang="zh-CN" sz="2400" smtClean="0">
                <a:cs typeface="Arial" panose="020B0604020202020204" pitchFamily="34" charset="0"/>
              </a:rPr>
              <a:t>CR-LSP</a:t>
            </a:r>
            <a:r>
              <a:rPr lang="zh-CN" altLang="en-US" sz="2400" smtClean="0">
                <a:cs typeface="Arial" panose="020B0604020202020204" pitchFamily="34" charset="0"/>
              </a:rPr>
              <a:t>），压入</a:t>
            </a:r>
            <a:r>
              <a:rPr lang="en-US" altLang="zh-CN" sz="2400" smtClean="0">
                <a:cs typeface="Arial" panose="020B0604020202020204" pitchFamily="34" charset="0"/>
              </a:rPr>
              <a:t>LSP</a:t>
            </a:r>
            <a:r>
              <a:rPr lang="zh-CN" altLang="en-US" sz="2400" smtClean="0">
                <a:cs typeface="Arial" panose="020B0604020202020204" pitchFamily="34" charset="0"/>
              </a:rPr>
              <a:t>的标签 </a:t>
            </a:r>
          </a:p>
          <a:p>
            <a:pPr eaLnBrk="1" hangingPunct="1"/>
            <a:r>
              <a:rPr lang="en-US" altLang="zh-CN" sz="2400" smtClean="0">
                <a:cs typeface="Arial" panose="020B0604020202020204" pitchFamily="34" charset="0"/>
              </a:rPr>
              <a:t>MPLS</a:t>
            </a:r>
            <a:r>
              <a:rPr lang="zh-CN" altLang="en-US" sz="2400" smtClean="0">
                <a:cs typeface="Arial" panose="020B0604020202020204" pitchFamily="34" charset="0"/>
              </a:rPr>
              <a:t>转发失败，则此</a:t>
            </a:r>
            <a:r>
              <a:rPr lang="en-US" altLang="zh-CN" sz="2400" smtClean="0">
                <a:cs typeface="Arial" panose="020B0604020202020204" pitchFamily="34" charset="0"/>
              </a:rPr>
              <a:t>MPLS Echo</a:t>
            </a:r>
            <a:r>
              <a:rPr lang="zh-CN" altLang="en-US" sz="2400" smtClean="0">
                <a:cs typeface="Arial" panose="020B0604020202020204" pitchFamily="34" charset="0"/>
              </a:rPr>
              <a:t>报文会上报，经过处理后，返回应答消息（带有错误码） </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 Ping / tracert</a:t>
            </a:r>
          </a:p>
        </p:txBody>
      </p:sp>
      <p:sp>
        <p:nvSpPr>
          <p:cNvPr id="141315" name="Rectangle 3"/>
          <p:cNvSpPr>
            <a:spLocks noGrp="1" noChangeArrowheads="1"/>
          </p:cNvSpPr>
          <p:nvPr>
            <p:ph type="body" idx="1"/>
          </p:nvPr>
        </p:nvSpPr>
        <p:spPr>
          <a:xfrm>
            <a:off x="446088" y="1127125"/>
            <a:ext cx="8229600" cy="50387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 Tracert</a:t>
            </a:r>
            <a:r>
              <a:rPr lang="zh-CN" altLang="en-US" sz="2400" smtClean="0">
                <a:cs typeface="Arial" panose="020B0604020202020204" pitchFamily="34" charset="0"/>
              </a:rPr>
              <a:t>处理</a:t>
            </a:r>
          </a:p>
          <a:p>
            <a:pPr eaLnBrk="1" hangingPunct="1">
              <a:buFont typeface="Wingdings" panose="05000000000000000000" pitchFamily="2" charset="2"/>
              <a:buNone/>
            </a:pPr>
            <a:r>
              <a:rPr lang="zh-CN" altLang="en-US" sz="2400" smtClean="0"/>
              <a:t>	同</a:t>
            </a:r>
            <a:r>
              <a:rPr lang="en-US" altLang="zh-CN" sz="2400" smtClean="0"/>
              <a:t>LSP Ping</a:t>
            </a:r>
            <a:r>
              <a:rPr lang="zh-CN" altLang="en-US" sz="2400" smtClean="0"/>
              <a:t>类似，每次</a:t>
            </a:r>
            <a:r>
              <a:rPr lang="en-US" altLang="zh-CN" sz="2400" smtClean="0"/>
              <a:t>TTL</a:t>
            </a:r>
            <a:r>
              <a:rPr lang="zh-CN" altLang="en-US" sz="2400" smtClean="0"/>
              <a:t>超时后，通过</a:t>
            </a:r>
            <a:r>
              <a:rPr lang="en-US" altLang="zh-CN" sz="2400" smtClean="0"/>
              <a:t>MPLS echo reply</a:t>
            </a:r>
            <a:r>
              <a:rPr lang="zh-CN" altLang="en-US" sz="2400" smtClean="0"/>
              <a:t>将下游接口地址、出标签 等信息携带回</a:t>
            </a:r>
            <a:r>
              <a:rPr lang="en-US" altLang="zh-CN" sz="2400" smtClean="0"/>
              <a:t>Ingress</a:t>
            </a:r>
            <a:r>
              <a:rPr lang="zh-CN" altLang="en-US" sz="2400" smtClean="0"/>
              <a:t>。最终获取整个标签转发路径上的转发信息</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2339" name="Rectangle 3"/>
          <p:cNvSpPr>
            <a:spLocks noGrp="1" noChangeArrowheads="1"/>
          </p:cNvSpPr>
          <p:nvPr>
            <p:ph type="body" idx="1"/>
          </p:nvPr>
        </p:nvSpPr>
        <p:spPr>
          <a:xfrm>
            <a:off x="539750" y="1125538"/>
            <a:ext cx="7848600" cy="46799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MPLS OAM—</a:t>
            </a:r>
            <a:r>
              <a:rPr lang="en-US" altLang="zh-CN" sz="2400" smtClean="0"/>
              <a:t>MPLS Operation, Administration and Maintenance </a:t>
            </a:r>
          </a:p>
          <a:p>
            <a:pPr eaLnBrk="1" hangingPunct="1"/>
            <a:r>
              <a:rPr lang="zh-CN" altLang="en-US" sz="2400" smtClean="0"/>
              <a:t>为了在</a:t>
            </a:r>
            <a:r>
              <a:rPr lang="en-US" altLang="zh-CN" sz="2400" smtClean="0"/>
              <a:t>MPLS</a:t>
            </a:r>
            <a:r>
              <a:rPr lang="zh-CN" altLang="en-US" sz="2400" smtClean="0"/>
              <a:t>的用户平面能确定</a:t>
            </a:r>
            <a:r>
              <a:rPr lang="en-US" altLang="zh-CN" sz="2400" smtClean="0"/>
              <a:t>LSP</a:t>
            </a:r>
            <a:r>
              <a:rPr lang="zh-CN" altLang="en-US" sz="2400" smtClean="0"/>
              <a:t>的连通性，并且可以衡量网络的利用率以及度量网络的性能，在</a:t>
            </a:r>
            <a:r>
              <a:rPr lang="en-US" altLang="zh-CN" sz="2400" smtClean="0"/>
              <a:t>MPLS</a:t>
            </a:r>
            <a:r>
              <a:rPr lang="zh-CN" altLang="en-US" sz="2400" smtClean="0"/>
              <a:t>层提供一个完全不依赖于任何客户层或物理层的</a:t>
            </a:r>
            <a:r>
              <a:rPr lang="en-US" altLang="zh-CN" sz="2400" smtClean="0"/>
              <a:t>OAM</a:t>
            </a:r>
            <a:r>
              <a:rPr lang="zh-CN" altLang="en-US" sz="2400" smtClean="0"/>
              <a:t>机制。</a:t>
            </a:r>
          </a:p>
          <a:p>
            <a:pPr eaLnBrk="1" hangingPunct="1"/>
            <a:r>
              <a:rPr lang="zh-CN" altLang="en-US" sz="2400" smtClean="0"/>
              <a:t>有效地检测、确认并定位出源于</a:t>
            </a:r>
            <a:r>
              <a:rPr lang="en-US" altLang="zh-CN" sz="2400" smtClean="0"/>
              <a:t>MPLS</a:t>
            </a:r>
            <a:r>
              <a:rPr lang="zh-CN" altLang="en-US" sz="2400" smtClean="0"/>
              <a:t>层网络内部的缺陷 </a:t>
            </a:r>
          </a:p>
          <a:p>
            <a:pPr eaLnBrk="1" hangingPunct="1"/>
            <a:r>
              <a:rPr lang="zh-CN" altLang="en-US" sz="2400" smtClean="0"/>
              <a:t>报告缺陷的存在，并对缺陷做出相应的处理 </a:t>
            </a:r>
          </a:p>
          <a:p>
            <a:pPr eaLnBrk="1" hangingPunct="1"/>
            <a:r>
              <a:rPr lang="zh-CN" altLang="en-US" sz="2400" smtClean="0"/>
              <a:t>在故障出现的时候，能够提供保护倒换的触发机制 </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3363" name="Rectangle 3"/>
          <p:cNvSpPr>
            <a:spLocks noGrp="1" noChangeArrowheads="1"/>
          </p:cNvSpPr>
          <p:nvPr>
            <p:ph type="body" idx="1"/>
          </p:nvPr>
        </p:nvSpPr>
        <p:spPr>
          <a:xfrm>
            <a:off x="539750" y="1341438"/>
            <a:ext cx="7920038" cy="39592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MPLS OAM</a:t>
            </a:r>
          </a:p>
          <a:p>
            <a:pPr eaLnBrk="1" hangingPunct="1">
              <a:buFont typeface="Wingdings" panose="05000000000000000000" pitchFamily="2" charset="2"/>
              <a:buNone/>
            </a:pPr>
            <a:r>
              <a:rPr lang="en-US" altLang="zh-CN" sz="2400" smtClean="0"/>
              <a:t>	</a:t>
            </a:r>
            <a:r>
              <a:rPr lang="zh-CN" altLang="en-US" sz="2400" smtClean="0"/>
              <a:t>按需和持续地（周期性）校验</a:t>
            </a:r>
            <a:r>
              <a:rPr lang="en-US" altLang="zh-CN" sz="2400" smtClean="0"/>
              <a:t>LSP</a:t>
            </a:r>
            <a:r>
              <a:rPr lang="zh-CN" altLang="en-US" sz="2400" smtClean="0"/>
              <a:t>的连通性来确定被监视的</a:t>
            </a:r>
            <a:r>
              <a:rPr lang="en-US" altLang="zh-CN" sz="2400" smtClean="0"/>
              <a:t>LSP</a:t>
            </a:r>
            <a:r>
              <a:rPr lang="zh-CN" altLang="en-US" sz="2400" smtClean="0"/>
              <a:t>不存在缺陷 </a:t>
            </a:r>
          </a:p>
          <a:p>
            <a:pPr eaLnBrk="1" hangingPunct="1">
              <a:buFont typeface="Wingdings" panose="05000000000000000000" pitchFamily="2" charset="2"/>
              <a:buNone/>
            </a:pPr>
            <a:r>
              <a:rPr lang="zh-CN" altLang="en-US" sz="2400" smtClean="0"/>
              <a:t>	检测缺陷、诊断缺陷、定位缺陷，通知网管系统并对该类缺陷采取适当的纠正措施</a:t>
            </a:r>
          </a:p>
          <a:p>
            <a:pPr eaLnBrk="1" hangingPunct="1"/>
            <a:endParaRPr lang="zh-CN" altLang="en-US" sz="2400" smtClean="0"/>
          </a:p>
          <a:p>
            <a:pPr eaLnBrk="1" hangingPunct="1"/>
            <a:r>
              <a:rPr lang="en-US" altLang="zh-CN" sz="2400" smtClean="0">
                <a:cs typeface="Arial" panose="020B0604020202020204" pitchFamily="34" charset="0"/>
              </a:rPr>
              <a:t>MPLS PS</a:t>
            </a:r>
            <a:r>
              <a:rPr lang="zh-CN" altLang="en-US" sz="2400" smtClean="0">
                <a:cs typeface="Arial" panose="020B0604020202020204" pitchFamily="34" charset="0"/>
              </a:rPr>
              <a:t>（保护倒换）</a:t>
            </a:r>
          </a:p>
          <a:p>
            <a:pPr eaLnBrk="1" hangingPunct="1">
              <a:buFont typeface="Wingdings" panose="05000000000000000000" pitchFamily="2" charset="2"/>
              <a:buNone/>
            </a:pPr>
            <a:r>
              <a:rPr lang="zh-CN" altLang="en-US" sz="2400" smtClean="0"/>
              <a:t>	通过保护倒换做到最短的业务中断、最短的修复时间、最少的资源消耗 </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r>
              <a:rPr lang="zh-CN" altLang="en-US" smtClean="0">
                <a:latin typeface="华文细黑" panose="02010600040101010101" pitchFamily="2" charset="-122"/>
              </a:rPr>
              <a:t>基本概念</a:t>
            </a:r>
          </a:p>
        </p:txBody>
      </p:sp>
      <p:sp>
        <p:nvSpPr>
          <p:cNvPr id="144387" name="Rectangle 3"/>
          <p:cNvSpPr>
            <a:spLocks noGrp="1" noChangeArrowheads="1"/>
          </p:cNvSpPr>
          <p:nvPr>
            <p:ph type="body" idx="1"/>
          </p:nvPr>
        </p:nvSpPr>
        <p:spPr>
          <a:xfrm>
            <a:off x="539750" y="1196975"/>
            <a:ext cx="7391400" cy="49053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CV(Connectivity Verification) Packet  </a:t>
            </a:r>
          </a:p>
          <a:p>
            <a:pPr eaLnBrk="1" hangingPunct="1"/>
            <a:r>
              <a:rPr lang="en-US" altLang="zh-CN" sz="2400" smtClean="0"/>
              <a:t>FDD(Fast Failure Defection) Packet</a:t>
            </a:r>
          </a:p>
          <a:p>
            <a:pPr eaLnBrk="1" hangingPunct="1"/>
            <a:r>
              <a:rPr lang="en-US" altLang="zh-CN" sz="2400" smtClean="0"/>
              <a:t>BDI(Backward Defect Indication)</a:t>
            </a:r>
          </a:p>
          <a:p>
            <a:pPr eaLnBrk="1" hangingPunct="1"/>
            <a:r>
              <a:rPr lang="en-US" altLang="zh-CN" sz="2400" smtClean="0"/>
              <a:t>FDI(Forward Defect Indication)</a:t>
            </a:r>
          </a:p>
          <a:p>
            <a:pPr eaLnBrk="1" hangingPunct="1"/>
            <a:r>
              <a:rPr lang="en-US" altLang="zh-CN" sz="2400" smtClean="0"/>
              <a:t>TTSI(Trail Termination Source Identifier)</a:t>
            </a:r>
          </a:p>
          <a:p>
            <a:pPr eaLnBrk="1" hangingPunct="1"/>
            <a:r>
              <a:rPr lang="en-US" altLang="zh-CN" sz="2400" smtClean="0"/>
              <a:t>SF(Signal Fail)</a:t>
            </a:r>
          </a:p>
          <a:p>
            <a:pPr eaLnBrk="1" hangingPunct="1"/>
            <a:r>
              <a:rPr lang="en-US" altLang="zh-CN" sz="2400" smtClean="0"/>
              <a:t>PS(Protection Switching)</a:t>
            </a:r>
          </a:p>
          <a:p>
            <a:pPr eaLnBrk="1" hangingPunct="1"/>
            <a:r>
              <a:rPr lang="en-US" altLang="zh-CN" sz="2400" smtClean="0"/>
              <a:t>PSL(Path Switch LSR)</a:t>
            </a:r>
          </a:p>
          <a:p>
            <a:pPr eaLnBrk="1" hangingPunct="1"/>
            <a:r>
              <a:rPr lang="en-US" altLang="zh-CN" sz="2400" smtClean="0"/>
              <a:t>PML(Path Merge LSR)</a:t>
            </a:r>
          </a:p>
          <a:p>
            <a:pPr eaLnBrk="1" hangingPunct="1"/>
            <a:r>
              <a:rPr lang="en-US" altLang="zh-CN" sz="2400" smtClean="0"/>
              <a:t>Far-end/near-end</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5411" name="Rectangle 4"/>
          <p:cNvSpPr>
            <a:spLocks noChangeArrowheads="1"/>
          </p:cNvSpPr>
          <p:nvPr/>
        </p:nvSpPr>
        <p:spPr bwMode="auto">
          <a:xfrm>
            <a:off x="395288" y="1557338"/>
            <a:ext cx="80645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1:1</a:t>
            </a:r>
            <a:r>
              <a:rPr lang="zh-CN" altLang="en-US" sz="2400">
                <a:cs typeface="Arial" panose="020B0604020202020204" pitchFamily="34" charset="0"/>
              </a:rPr>
              <a:t>保护</a:t>
            </a:r>
          </a:p>
          <a:p>
            <a:pPr eaLnBrk="1" hangingPunct="1"/>
            <a:endParaRPr lang="en-US" altLang="zh-CN" sz="2400">
              <a:cs typeface="Arial" panose="020B0604020202020204" pitchFamily="34" charset="0"/>
            </a:endParaRPr>
          </a:p>
        </p:txBody>
      </p:sp>
      <p:pic>
        <p:nvPicPr>
          <p:cNvPr id="145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81300"/>
            <a:ext cx="87153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6435" name="Rectangle 3"/>
          <p:cNvSpPr>
            <a:spLocks noGrp="1" noChangeArrowheads="1"/>
          </p:cNvSpPr>
          <p:nvPr>
            <p:ph type="body" idx="1"/>
          </p:nvPr>
        </p:nvSpPr>
        <p:spPr>
          <a:xfrm>
            <a:off x="468313" y="1125538"/>
            <a:ext cx="7920037" cy="46799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OAM</a:t>
            </a:r>
            <a:r>
              <a:rPr lang="zh-CN" altLang="en-US" sz="2400" smtClean="0">
                <a:cs typeface="Arial" panose="020B0604020202020204" pitchFamily="34" charset="0"/>
              </a:rPr>
              <a:t>报文</a:t>
            </a:r>
          </a:p>
          <a:p>
            <a:pPr eaLnBrk="1" hangingPunct="1">
              <a:buFont typeface="Wingdings" panose="05000000000000000000" pitchFamily="2" charset="2"/>
              <a:buNone/>
            </a:pPr>
            <a:r>
              <a:rPr lang="zh-CN" altLang="en-US" sz="2400" smtClean="0"/>
              <a:t>    </a:t>
            </a:r>
            <a:r>
              <a:rPr lang="en-US" altLang="zh-CN" sz="2400" smtClean="0"/>
              <a:t>OAM</a:t>
            </a:r>
            <a:r>
              <a:rPr lang="zh-CN" altLang="en-US" sz="2400" smtClean="0"/>
              <a:t>用一个特定标签</a:t>
            </a:r>
            <a:r>
              <a:rPr lang="en-US" altLang="zh-CN" sz="2400" smtClean="0"/>
              <a:t>14</a:t>
            </a:r>
            <a:r>
              <a:rPr lang="zh-CN" altLang="en-US" sz="2400" smtClean="0"/>
              <a:t>，称为</a:t>
            </a:r>
            <a:r>
              <a:rPr lang="en-US" altLang="zh-CN" sz="2400" smtClean="0"/>
              <a:t>OAM Alert Label</a:t>
            </a:r>
            <a:r>
              <a:rPr lang="zh-CN" altLang="en-US" sz="2400" smtClean="0"/>
              <a:t>，所以在同一</a:t>
            </a:r>
            <a:r>
              <a:rPr lang="en-US" altLang="zh-CN" sz="2400" smtClean="0"/>
              <a:t>lsp</a:t>
            </a:r>
            <a:r>
              <a:rPr lang="zh-CN" altLang="en-US" sz="2400" smtClean="0"/>
              <a:t>上传送的</a:t>
            </a:r>
            <a:r>
              <a:rPr lang="en-US" altLang="zh-CN" sz="2400" smtClean="0"/>
              <a:t>OAM</a:t>
            </a:r>
            <a:r>
              <a:rPr lang="zh-CN" altLang="en-US" sz="2400" smtClean="0"/>
              <a:t>报文比用户报文多一层标签</a:t>
            </a:r>
          </a:p>
          <a:p>
            <a:pPr eaLnBrk="1" hangingPunct="1"/>
            <a:endParaRPr lang="zh-CN" altLang="en-US" sz="2400" smtClean="0"/>
          </a:p>
          <a:p>
            <a:pPr eaLnBrk="1" hangingPunct="1"/>
            <a:r>
              <a:rPr lang="en-US" altLang="zh-CN" sz="2400" smtClean="0">
                <a:cs typeface="Arial" panose="020B0604020202020204" pitchFamily="34" charset="0"/>
              </a:rPr>
              <a:t>OAM  payload</a:t>
            </a:r>
          </a:p>
          <a:p>
            <a:pPr lvl="1" eaLnBrk="1" hangingPunct="1"/>
            <a:r>
              <a:rPr lang="en-US" altLang="zh-CN" sz="2000" smtClean="0"/>
              <a:t>OAM Function Type</a:t>
            </a:r>
            <a:r>
              <a:rPr lang="zh-CN" altLang="en-US" sz="2000" smtClean="0"/>
              <a:t>：</a:t>
            </a:r>
            <a:r>
              <a:rPr lang="en-US" altLang="zh-CN" sz="2000" smtClean="0"/>
              <a:t>CV</a:t>
            </a:r>
            <a:r>
              <a:rPr lang="zh-CN" altLang="en-US" sz="2000" smtClean="0"/>
              <a:t>、</a:t>
            </a:r>
            <a:r>
              <a:rPr lang="en-US" altLang="zh-CN" sz="2000" smtClean="0"/>
              <a:t>FDI</a:t>
            </a:r>
            <a:r>
              <a:rPr lang="zh-CN" altLang="en-US" sz="2000" smtClean="0"/>
              <a:t>、</a:t>
            </a:r>
            <a:r>
              <a:rPr lang="en-US" altLang="zh-CN" sz="2000" smtClean="0"/>
              <a:t>BDI</a:t>
            </a:r>
          </a:p>
          <a:p>
            <a:pPr lvl="1" eaLnBrk="1" hangingPunct="1"/>
            <a:r>
              <a:rPr lang="en-US" altLang="zh-CN" sz="2000" smtClean="0"/>
              <a:t>OAM Function Type Data</a:t>
            </a:r>
          </a:p>
          <a:p>
            <a:pPr lvl="1" eaLnBrk="1" hangingPunct="1"/>
            <a:r>
              <a:rPr lang="en-US" altLang="zh-CN" sz="2000" smtClean="0"/>
              <a:t>BIP16 error</a:t>
            </a:r>
            <a:r>
              <a:rPr lang="zh-CN" altLang="en-US" sz="2000" smtClean="0"/>
              <a:t>检测码</a:t>
            </a:r>
          </a:p>
          <a:p>
            <a:pPr lvl="1" eaLnBrk="1" hangingPunct="1"/>
            <a:endParaRPr lang="zh-CN" altLang="en-US" sz="2000" smtClean="0"/>
          </a:p>
          <a:p>
            <a:pPr eaLnBrk="1" hangingPunct="1"/>
            <a:r>
              <a:rPr lang="en-US" altLang="zh-CN" sz="2400" smtClean="0">
                <a:cs typeface="Arial" panose="020B0604020202020204" pitchFamily="34" charset="0"/>
              </a:rPr>
              <a:t>Stack</a:t>
            </a:r>
            <a:r>
              <a:rPr lang="zh-CN" altLang="en-US" sz="2400" smtClean="0">
                <a:cs typeface="Arial" panose="020B0604020202020204" pitchFamily="34" charset="0"/>
              </a:rPr>
              <a:t>编码</a:t>
            </a:r>
          </a:p>
          <a:p>
            <a:pPr eaLnBrk="1" hangingPunct="1">
              <a:buFont typeface="Wingdings" panose="05000000000000000000" pitchFamily="2" charset="2"/>
              <a:buNone/>
            </a:pPr>
            <a:r>
              <a:rPr lang="zh-CN" altLang="en-US" sz="2400" smtClean="0"/>
              <a:t>     </a:t>
            </a:r>
            <a:r>
              <a:rPr lang="en-US" altLang="zh-CN" sz="2400" smtClean="0"/>
              <a:t>EXP</a:t>
            </a:r>
            <a:r>
              <a:rPr lang="zh-CN" altLang="en-US" sz="2400" smtClean="0"/>
              <a:t>设全</a:t>
            </a:r>
            <a:r>
              <a:rPr lang="en-US" altLang="zh-CN" sz="2400" smtClean="0"/>
              <a:t>0</a:t>
            </a:r>
            <a:r>
              <a:rPr lang="zh-CN" altLang="en-US" sz="2400" smtClean="0"/>
              <a:t>，</a:t>
            </a:r>
            <a:r>
              <a:rPr lang="en-US" altLang="zh-CN" sz="2400" smtClean="0"/>
              <a:t>S</a:t>
            </a:r>
            <a:r>
              <a:rPr lang="zh-CN" altLang="en-US" sz="2400" smtClean="0"/>
              <a:t>设</a:t>
            </a:r>
            <a:r>
              <a:rPr lang="en-US" altLang="zh-CN" sz="2400" smtClean="0"/>
              <a:t>1</a:t>
            </a:r>
            <a:r>
              <a:rPr lang="zh-CN" altLang="en-US" sz="2400" smtClean="0"/>
              <a:t>，</a:t>
            </a:r>
            <a:r>
              <a:rPr lang="en-US" altLang="zh-CN" sz="2400" smtClean="0"/>
              <a:t>TTL</a:t>
            </a:r>
            <a:r>
              <a:rPr lang="zh-CN" altLang="en-US" sz="2400" smtClean="0"/>
              <a:t>设</a:t>
            </a:r>
            <a:r>
              <a:rPr lang="en-US" altLang="zh-CN" sz="2400" smtClean="0"/>
              <a:t>1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标签分发模式</a:t>
            </a:r>
          </a:p>
        </p:txBody>
      </p:sp>
      <p:sp>
        <p:nvSpPr>
          <p:cNvPr id="18435" name="Rectangle 10"/>
          <p:cNvSpPr>
            <a:spLocks noGrp="1" noChangeArrowheads="1"/>
          </p:cNvSpPr>
          <p:nvPr>
            <p:ph type="body" idx="1"/>
          </p:nvPr>
        </p:nvSpPr>
        <p:spPr>
          <a:xfrm>
            <a:off x="446088" y="1247775"/>
            <a:ext cx="8229600" cy="29019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DoD</a:t>
            </a:r>
          </a:p>
          <a:p>
            <a:pPr eaLnBrk="1" hangingPunct="1">
              <a:buFont typeface="Wingdings" panose="05000000000000000000" pitchFamily="2" charset="2"/>
              <a:buNone/>
            </a:pPr>
            <a:r>
              <a:rPr lang="en-US" altLang="zh-CN" sz="2400" smtClean="0"/>
              <a:t>   </a:t>
            </a:r>
            <a:r>
              <a:rPr lang="zh-CN" altLang="en-US" sz="2400" smtClean="0"/>
              <a:t>上游主动请求标签，下游响应</a:t>
            </a:r>
          </a:p>
        </p:txBody>
      </p:sp>
      <p:graphicFrame>
        <p:nvGraphicFramePr>
          <p:cNvPr id="18436" name="Object 4"/>
          <p:cNvGraphicFramePr>
            <a:graphicFrameLocks noChangeAspect="1"/>
          </p:cNvGraphicFramePr>
          <p:nvPr>
            <p:ph idx="4294967295"/>
          </p:nvPr>
        </p:nvGraphicFramePr>
        <p:xfrm>
          <a:off x="0" y="2997200"/>
          <a:ext cx="8675688" cy="1901825"/>
        </p:xfrm>
        <a:graphic>
          <a:graphicData uri="http://schemas.openxmlformats.org/presentationml/2006/ole">
            <mc:AlternateContent xmlns:mc="http://schemas.openxmlformats.org/markup-compatibility/2006">
              <mc:Choice xmlns:v="urn:schemas-microsoft-com:vml" Requires="v">
                <p:oleObj spid="_x0000_s18437" name="VISIO" r:id="rId3" imgW="6305550" imgH="1905000" progId="Visio.Drawing.6">
                  <p:embed/>
                </p:oleObj>
              </mc:Choice>
              <mc:Fallback>
                <p:oleObj name="VISIO" r:id="rId3" imgW="6305550" imgH="190500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7200"/>
                        <a:ext cx="86756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7459" name="Rectangle 6"/>
          <p:cNvSpPr>
            <a:spLocks noGrp="1" noChangeArrowheads="1"/>
          </p:cNvSpPr>
          <p:nvPr>
            <p:ph type="body" idx="1"/>
          </p:nvPr>
        </p:nvSpPr>
        <p:spPr>
          <a:xfrm>
            <a:off x="539750" y="981075"/>
            <a:ext cx="7920038" cy="52562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Defect</a:t>
            </a:r>
            <a:r>
              <a:rPr lang="zh-CN" altLang="en-US" sz="2400" smtClean="0">
                <a:cs typeface="Arial" panose="020B0604020202020204" pitchFamily="34" charset="0"/>
              </a:rPr>
              <a:t>检测</a:t>
            </a:r>
          </a:p>
          <a:p>
            <a:pPr lvl="1" eaLnBrk="1" hangingPunct="1"/>
            <a:r>
              <a:rPr lang="en-US" altLang="zh-CN" sz="2000" smtClean="0"/>
              <a:t>Ingress</a:t>
            </a:r>
            <a:r>
              <a:rPr lang="zh-CN" altLang="en-US" sz="2000" smtClean="0"/>
              <a:t>周期向</a:t>
            </a:r>
            <a:r>
              <a:rPr lang="en-US" altLang="zh-CN" sz="2000" smtClean="0"/>
              <a:t>egress</a:t>
            </a:r>
            <a:r>
              <a:rPr lang="zh-CN" altLang="en-US" sz="2000" smtClean="0"/>
              <a:t>发送</a:t>
            </a:r>
            <a:r>
              <a:rPr lang="en-US" altLang="zh-CN" sz="2000" smtClean="0"/>
              <a:t>CV/FDD</a:t>
            </a:r>
            <a:r>
              <a:rPr lang="zh-CN" altLang="en-US" sz="2000" smtClean="0"/>
              <a:t>报文</a:t>
            </a:r>
          </a:p>
          <a:p>
            <a:pPr lvl="1" eaLnBrk="1" hangingPunct="1"/>
            <a:r>
              <a:rPr lang="en-US" altLang="zh-CN" sz="2000" smtClean="0"/>
              <a:t>Egress</a:t>
            </a:r>
            <a:r>
              <a:rPr lang="zh-CN" altLang="en-US" sz="2000" smtClean="0"/>
              <a:t>以</a:t>
            </a:r>
            <a:r>
              <a:rPr lang="en-US" altLang="zh-CN" sz="2000" smtClean="0"/>
              <a:t>3</a:t>
            </a:r>
            <a:r>
              <a:rPr lang="zh-CN" altLang="en-US" sz="2000" smtClean="0"/>
              <a:t>倍发送周期滑窗监测</a:t>
            </a:r>
            <a:r>
              <a:rPr lang="en-US" altLang="zh-CN" sz="2000" smtClean="0"/>
              <a:t>CV/FDD</a:t>
            </a:r>
            <a:r>
              <a:rPr lang="zh-CN" altLang="en-US" sz="2000" smtClean="0"/>
              <a:t>报文，检测</a:t>
            </a:r>
            <a:r>
              <a:rPr lang="en-US" altLang="zh-CN" sz="2000" smtClean="0"/>
              <a:t>lsp defect</a:t>
            </a:r>
          </a:p>
          <a:p>
            <a:pPr eaLnBrk="1" hangingPunct="1"/>
            <a:r>
              <a:rPr lang="zh-CN" altLang="en-US" sz="2400" smtClean="0">
                <a:cs typeface="Arial" panose="020B0604020202020204" pitchFamily="34" charset="0"/>
              </a:rPr>
              <a:t>后向通告</a:t>
            </a:r>
          </a:p>
          <a:p>
            <a:pPr lvl="1" eaLnBrk="1" hangingPunct="1"/>
            <a:r>
              <a:rPr lang="en-US" altLang="zh-CN" sz="2000" smtClean="0"/>
              <a:t>Egress</a:t>
            </a:r>
            <a:r>
              <a:rPr lang="zh-CN" altLang="en-US" sz="2000" smtClean="0"/>
              <a:t>检测到</a:t>
            </a:r>
            <a:r>
              <a:rPr lang="en-US" altLang="zh-CN" sz="2000" smtClean="0"/>
              <a:t>defect</a:t>
            </a:r>
            <a:r>
              <a:rPr lang="zh-CN" altLang="en-US" sz="2000" smtClean="0"/>
              <a:t>后，周期向</a:t>
            </a:r>
            <a:r>
              <a:rPr lang="en-US" altLang="zh-CN" sz="2000" smtClean="0"/>
              <a:t>ingress</a:t>
            </a:r>
            <a:r>
              <a:rPr lang="zh-CN" altLang="en-US" sz="2000" smtClean="0"/>
              <a:t>发送</a:t>
            </a:r>
            <a:r>
              <a:rPr lang="en-US" altLang="zh-CN" sz="2000" smtClean="0"/>
              <a:t>BDI</a:t>
            </a:r>
            <a:r>
              <a:rPr lang="zh-CN" altLang="en-US" sz="2000" smtClean="0"/>
              <a:t>报文通告</a:t>
            </a:r>
            <a:r>
              <a:rPr lang="en-US" altLang="zh-CN" sz="2000" smtClean="0"/>
              <a:t>defect</a:t>
            </a:r>
          </a:p>
          <a:p>
            <a:pPr eaLnBrk="1" hangingPunct="1"/>
            <a:r>
              <a:rPr lang="zh-CN" altLang="en-US" sz="2400" smtClean="0">
                <a:cs typeface="Arial" panose="020B0604020202020204" pitchFamily="34" charset="0"/>
              </a:rPr>
              <a:t>保护倒换</a:t>
            </a:r>
          </a:p>
          <a:p>
            <a:pPr lvl="1" eaLnBrk="1" hangingPunct="1"/>
            <a:r>
              <a:rPr lang="en-US" altLang="zh-CN" sz="2000" smtClean="0"/>
              <a:t>Ingress</a:t>
            </a:r>
            <a:r>
              <a:rPr lang="zh-CN" altLang="en-US" sz="2000" smtClean="0"/>
              <a:t>收到</a:t>
            </a:r>
            <a:r>
              <a:rPr lang="en-US" altLang="zh-CN" sz="2000" smtClean="0"/>
              <a:t>BDI</a:t>
            </a:r>
            <a:r>
              <a:rPr lang="zh-CN" altLang="en-US" sz="2000" smtClean="0"/>
              <a:t>报文后，知道工作</a:t>
            </a:r>
            <a:r>
              <a:rPr lang="en-US" altLang="zh-CN" sz="2000" smtClean="0"/>
              <a:t>lsp</a:t>
            </a:r>
            <a:r>
              <a:rPr lang="zh-CN" altLang="en-US" sz="2000" smtClean="0"/>
              <a:t>发生</a:t>
            </a:r>
            <a:r>
              <a:rPr lang="en-US" altLang="zh-CN" sz="2000" smtClean="0"/>
              <a:t>defect</a:t>
            </a:r>
            <a:r>
              <a:rPr lang="zh-CN" altLang="en-US" sz="2000" smtClean="0"/>
              <a:t>，若配置了保护</a:t>
            </a:r>
            <a:r>
              <a:rPr lang="en-US" altLang="zh-CN" sz="2000" smtClean="0"/>
              <a:t>lsp</a:t>
            </a:r>
            <a:r>
              <a:rPr lang="zh-CN" altLang="en-US" sz="2000" smtClean="0"/>
              <a:t>且保护</a:t>
            </a:r>
            <a:r>
              <a:rPr lang="en-US" altLang="zh-CN" sz="2000" smtClean="0"/>
              <a:t>lsp</a:t>
            </a:r>
            <a:r>
              <a:rPr lang="zh-CN" altLang="en-US" sz="2000" smtClean="0"/>
              <a:t>正常，则触发保护倒换</a:t>
            </a:r>
          </a:p>
          <a:p>
            <a:pPr lvl="1" eaLnBrk="1" hangingPunct="1"/>
            <a:r>
              <a:rPr lang="zh-CN" altLang="en-US" sz="2000" smtClean="0"/>
              <a:t>为了配合</a:t>
            </a:r>
            <a:r>
              <a:rPr lang="en-US" altLang="zh-CN" sz="2000" smtClean="0"/>
              <a:t>server</a:t>
            </a:r>
            <a:r>
              <a:rPr lang="zh-CN" altLang="en-US" sz="2000" smtClean="0"/>
              <a:t>层的保护倒换或防抖，通常在倒换前启动</a:t>
            </a:r>
            <a:r>
              <a:rPr lang="en-US" altLang="zh-CN" sz="2000" smtClean="0"/>
              <a:t>hold-off</a:t>
            </a:r>
            <a:r>
              <a:rPr lang="zh-CN" altLang="en-US" sz="2000" smtClean="0"/>
              <a:t>定时器，定时器超时时，若倒换触发条件仍满足，则触发倒换</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48483" name="Rectangle 3"/>
          <p:cNvSpPr>
            <a:spLocks noGrp="1" noChangeArrowheads="1"/>
          </p:cNvSpPr>
          <p:nvPr>
            <p:ph type="body" idx="1"/>
          </p:nvPr>
        </p:nvSpPr>
        <p:spPr>
          <a:xfrm>
            <a:off x="539750" y="1524000"/>
            <a:ext cx="7920038" cy="37766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反向倒换</a:t>
            </a:r>
          </a:p>
          <a:p>
            <a:pPr eaLnBrk="1" hangingPunct="1"/>
            <a:endParaRPr lang="zh-CN" altLang="en-US" sz="2400" smtClean="0">
              <a:cs typeface="Arial" panose="020B0604020202020204" pitchFamily="34" charset="0"/>
            </a:endParaRPr>
          </a:p>
          <a:p>
            <a:pPr lvl="1" eaLnBrk="1" hangingPunct="1"/>
            <a:r>
              <a:rPr lang="zh-CN" altLang="en-US" sz="2000" smtClean="0"/>
              <a:t>当发生</a:t>
            </a:r>
            <a:r>
              <a:rPr lang="en-US" altLang="zh-CN" sz="2000" smtClean="0"/>
              <a:t>defect</a:t>
            </a:r>
            <a:r>
              <a:rPr lang="zh-CN" altLang="en-US" sz="2000" smtClean="0"/>
              <a:t>的工作</a:t>
            </a:r>
            <a:r>
              <a:rPr lang="en-US" altLang="zh-CN" sz="2000" smtClean="0"/>
              <a:t>lsp</a:t>
            </a:r>
            <a:r>
              <a:rPr lang="zh-CN" altLang="en-US" sz="2000" smtClean="0"/>
              <a:t>恢复正常后，</a:t>
            </a:r>
            <a:r>
              <a:rPr lang="en-US" altLang="zh-CN" sz="2000" smtClean="0"/>
              <a:t>egress</a:t>
            </a:r>
            <a:r>
              <a:rPr lang="zh-CN" altLang="en-US" sz="2000" smtClean="0"/>
              <a:t>停止</a:t>
            </a:r>
            <a:r>
              <a:rPr lang="en-US" altLang="zh-CN" sz="2000" smtClean="0"/>
              <a:t>BDI</a:t>
            </a:r>
            <a:r>
              <a:rPr lang="zh-CN" altLang="en-US" sz="2000" smtClean="0"/>
              <a:t>报文的发送，</a:t>
            </a:r>
            <a:r>
              <a:rPr lang="en-US" altLang="zh-CN" sz="2000" smtClean="0"/>
              <a:t>ingress</a:t>
            </a:r>
            <a:r>
              <a:rPr lang="zh-CN" altLang="en-US" sz="2000" smtClean="0"/>
              <a:t>在</a:t>
            </a:r>
            <a:r>
              <a:rPr lang="en-US" altLang="zh-CN" sz="2000" smtClean="0"/>
              <a:t>3</a:t>
            </a:r>
            <a:r>
              <a:rPr lang="zh-CN" altLang="en-US" sz="2000" smtClean="0"/>
              <a:t>倍发送周期滑窗内收不到</a:t>
            </a:r>
            <a:r>
              <a:rPr lang="en-US" altLang="zh-CN" sz="2000" smtClean="0"/>
              <a:t>BDI</a:t>
            </a:r>
            <a:r>
              <a:rPr lang="zh-CN" altLang="en-US" sz="2000" smtClean="0"/>
              <a:t>报文，则认为工作</a:t>
            </a:r>
            <a:r>
              <a:rPr lang="en-US" altLang="zh-CN" sz="2000" smtClean="0"/>
              <a:t>lsp</a:t>
            </a:r>
            <a:r>
              <a:rPr lang="zh-CN" altLang="en-US" sz="2000" smtClean="0"/>
              <a:t>已恢复正常，触发从保护</a:t>
            </a:r>
            <a:r>
              <a:rPr lang="en-US" altLang="zh-CN" sz="2000" smtClean="0"/>
              <a:t>lsp revertive</a:t>
            </a:r>
            <a:r>
              <a:rPr lang="zh-CN" altLang="en-US" sz="2000" smtClean="0"/>
              <a:t>到工作</a:t>
            </a:r>
            <a:r>
              <a:rPr lang="en-US" altLang="zh-CN" sz="2000" smtClean="0"/>
              <a:t>lsp</a:t>
            </a:r>
          </a:p>
          <a:p>
            <a:pPr lvl="1" eaLnBrk="1" hangingPunct="1"/>
            <a:r>
              <a:rPr lang="zh-CN" altLang="en-US" sz="2000" smtClean="0"/>
              <a:t>通常在倒换前等待一定时间确认工作</a:t>
            </a:r>
            <a:r>
              <a:rPr lang="en-US" altLang="zh-CN" sz="2000" smtClean="0"/>
              <a:t>LSP</a:t>
            </a:r>
            <a:r>
              <a:rPr lang="zh-CN" altLang="en-US" sz="2000" smtClean="0"/>
              <a:t>稳定恢复</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首包触发与自适应</a:t>
            </a:r>
          </a:p>
        </p:txBody>
      </p:sp>
      <p:sp>
        <p:nvSpPr>
          <p:cNvPr id="149507" name="Rectangle 3"/>
          <p:cNvSpPr>
            <a:spLocks noGrp="1" noChangeArrowheads="1"/>
          </p:cNvSpPr>
          <p:nvPr>
            <p:ph type="body" idx="1"/>
          </p:nvPr>
        </p:nvSpPr>
        <p:spPr>
          <a:xfrm>
            <a:off x="611188" y="836613"/>
            <a:ext cx="7848600" cy="554513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首包触发</a:t>
            </a:r>
          </a:p>
          <a:p>
            <a:pPr lvl="1" eaLnBrk="1" hangingPunct="1"/>
            <a:r>
              <a:rPr lang="zh-CN" altLang="en-US" sz="2000" smtClean="0"/>
              <a:t>为了区分链路故障和源宿配置不一致情况</a:t>
            </a:r>
          </a:p>
          <a:p>
            <a:pPr lvl="1" eaLnBrk="1" hangingPunct="1"/>
            <a:r>
              <a:rPr lang="en-US" altLang="zh-CN" sz="2000" smtClean="0"/>
              <a:t>Egress</a:t>
            </a:r>
            <a:r>
              <a:rPr lang="zh-CN" altLang="en-US" sz="2000" smtClean="0"/>
              <a:t>首次收到</a:t>
            </a:r>
            <a:r>
              <a:rPr lang="en-US" altLang="zh-CN" sz="2000" smtClean="0"/>
              <a:t>CV/FDD</a:t>
            </a:r>
            <a:r>
              <a:rPr lang="zh-CN" altLang="en-US" sz="2000" smtClean="0"/>
              <a:t>报文触发状态机运行</a:t>
            </a:r>
          </a:p>
          <a:p>
            <a:pPr lvl="1" eaLnBrk="1" hangingPunct="1"/>
            <a:r>
              <a:rPr lang="zh-CN" altLang="en-US" sz="2000" smtClean="0"/>
              <a:t>触发前认为</a:t>
            </a:r>
            <a:r>
              <a:rPr lang="en-US" altLang="zh-CN" sz="2000" smtClean="0"/>
              <a:t>3s</a:t>
            </a:r>
            <a:r>
              <a:rPr lang="zh-CN" altLang="en-US" sz="2000" smtClean="0"/>
              <a:t>内未收到</a:t>
            </a:r>
            <a:r>
              <a:rPr lang="en-US" altLang="zh-CN" sz="2000" smtClean="0"/>
              <a:t>CV/FDD</a:t>
            </a:r>
            <a:r>
              <a:rPr lang="zh-CN" altLang="en-US" sz="2000" smtClean="0"/>
              <a:t>报文则上报失配告警（</a:t>
            </a:r>
            <a:r>
              <a:rPr lang="en-US" altLang="zh-CN" sz="2000" smtClean="0"/>
              <a:t>ingress</a:t>
            </a:r>
            <a:r>
              <a:rPr lang="zh-CN" altLang="en-US" sz="2000" smtClean="0"/>
              <a:t>未使能</a:t>
            </a:r>
            <a:r>
              <a:rPr lang="en-US" altLang="zh-CN" sz="2000" smtClean="0"/>
              <a:t>OAM</a:t>
            </a:r>
            <a:r>
              <a:rPr lang="zh-CN" altLang="en-US" sz="2000" smtClean="0"/>
              <a:t>功能或链路故障），请求网管查询状态     </a:t>
            </a:r>
          </a:p>
          <a:p>
            <a:pPr lvl="1" eaLnBrk="1" hangingPunct="1"/>
            <a:endParaRPr lang="zh-CN" altLang="en-US" sz="2000" smtClean="0"/>
          </a:p>
          <a:p>
            <a:pPr eaLnBrk="1" hangingPunct="1"/>
            <a:r>
              <a:rPr lang="zh-CN" altLang="en-US" sz="2400" smtClean="0">
                <a:cs typeface="Arial" panose="020B0604020202020204" pitchFamily="34" charset="0"/>
              </a:rPr>
              <a:t>自适应</a:t>
            </a:r>
          </a:p>
          <a:p>
            <a:pPr lvl="1" eaLnBrk="1" hangingPunct="1"/>
            <a:r>
              <a:rPr lang="zh-CN" altLang="en-US" sz="2000" smtClean="0"/>
              <a:t>为了防止源宿配置</a:t>
            </a:r>
            <a:r>
              <a:rPr lang="en-US" altLang="zh-CN" sz="2000" smtClean="0"/>
              <a:t>CV/FDD</a:t>
            </a:r>
            <a:r>
              <a:rPr lang="zh-CN" altLang="en-US" sz="2000" smtClean="0"/>
              <a:t>类型或刷新频率不一致造成</a:t>
            </a:r>
            <a:r>
              <a:rPr lang="en-US" altLang="zh-CN" sz="2000" smtClean="0"/>
              <a:t>OAM</a:t>
            </a:r>
            <a:r>
              <a:rPr lang="zh-CN" altLang="en-US" sz="2000" smtClean="0"/>
              <a:t>检测功能失效</a:t>
            </a:r>
          </a:p>
          <a:p>
            <a:pPr lvl="1" eaLnBrk="1" hangingPunct="1"/>
            <a:r>
              <a:rPr lang="zh-CN" altLang="en-US" sz="2000" smtClean="0"/>
              <a:t>以</a:t>
            </a:r>
            <a:r>
              <a:rPr lang="en-US" altLang="zh-CN" sz="2000" smtClean="0"/>
              <a:t>Egress</a:t>
            </a:r>
            <a:r>
              <a:rPr lang="zh-CN" altLang="en-US" sz="2000" smtClean="0"/>
              <a:t>首次收到的</a:t>
            </a:r>
            <a:r>
              <a:rPr lang="en-US" altLang="zh-CN" sz="2000" smtClean="0"/>
              <a:t>CV/FDD</a:t>
            </a:r>
            <a:r>
              <a:rPr lang="zh-CN" altLang="en-US" sz="2000" smtClean="0"/>
              <a:t>报文作为后续报文校验的依据</a:t>
            </a:r>
          </a:p>
          <a:p>
            <a:pPr lvl="1" eaLnBrk="1" hangingPunct="1"/>
            <a:r>
              <a:rPr lang="en-US" altLang="zh-CN" sz="2000" smtClean="0"/>
              <a:t>Ingress</a:t>
            </a:r>
            <a:r>
              <a:rPr lang="zh-CN" altLang="en-US" sz="2000" smtClean="0"/>
              <a:t>停止</a:t>
            </a:r>
            <a:r>
              <a:rPr lang="en-US" altLang="zh-CN" sz="2000" smtClean="0"/>
              <a:t>OAM</a:t>
            </a:r>
            <a:r>
              <a:rPr lang="zh-CN" altLang="en-US" sz="2000" smtClean="0"/>
              <a:t>功能时，发送</a:t>
            </a:r>
            <a:r>
              <a:rPr lang="en-US" altLang="zh-CN" sz="2000" smtClean="0"/>
              <a:t>FDI</a:t>
            </a:r>
            <a:r>
              <a:rPr lang="zh-CN" altLang="en-US" sz="2000" smtClean="0"/>
              <a:t>报文</a:t>
            </a:r>
            <a:r>
              <a:rPr lang="en-US" altLang="zh-CN" sz="2000" smtClean="0"/>
              <a:t>(</a:t>
            </a:r>
            <a:r>
              <a:rPr lang="zh-CN" altLang="en-US" sz="2000" smtClean="0"/>
              <a:t>携带自动协议信息</a:t>
            </a:r>
            <a:r>
              <a:rPr lang="en-US" altLang="zh-CN" sz="2000" smtClean="0"/>
              <a:t>)</a:t>
            </a:r>
            <a:r>
              <a:rPr lang="zh-CN" altLang="en-US" sz="2000" smtClean="0"/>
              <a:t>通知</a:t>
            </a:r>
            <a:r>
              <a:rPr lang="en-US" altLang="zh-CN" sz="2000" smtClean="0"/>
              <a:t>egress</a:t>
            </a:r>
            <a:r>
              <a:rPr lang="zh-CN" altLang="en-US" sz="2000" smtClean="0"/>
              <a:t>，</a:t>
            </a:r>
            <a:r>
              <a:rPr lang="en-US" altLang="zh-CN" sz="2000" smtClean="0"/>
              <a:t>egress</a:t>
            </a:r>
            <a:r>
              <a:rPr lang="zh-CN" altLang="en-US" sz="2000" smtClean="0"/>
              <a:t>恢复到初始状态</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50531" name="Rectangle 3"/>
          <p:cNvSpPr>
            <a:spLocks noGrp="1" noChangeArrowheads="1"/>
          </p:cNvSpPr>
          <p:nvPr>
            <p:ph type="body" idx="1"/>
          </p:nvPr>
        </p:nvSpPr>
        <p:spPr>
          <a:xfrm>
            <a:off x="539750" y="765175"/>
            <a:ext cx="7993063" cy="56165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Near End Defect</a:t>
            </a:r>
            <a:r>
              <a:rPr lang="zh-CN" altLang="en-US" sz="2400" smtClean="0">
                <a:cs typeface="Arial" panose="020B0604020202020204" pitchFamily="34" charset="0"/>
              </a:rPr>
              <a:t>状态</a:t>
            </a:r>
            <a:r>
              <a:rPr lang="en-US" altLang="zh-CN" sz="2400" smtClean="0">
                <a:cs typeface="Arial" panose="020B0604020202020204" pitchFamily="34" charset="0"/>
              </a:rPr>
              <a:t>entry</a:t>
            </a:r>
            <a:r>
              <a:rPr lang="zh-CN" altLang="en-US" sz="2400" smtClean="0">
                <a:cs typeface="Arial" panose="020B0604020202020204" pitchFamily="34" charset="0"/>
              </a:rPr>
              <a:t>条件：</a:t>
            </a:r>
          </a:p>
          <a:p>
            <a:pPr lvl="1" eaLnBrk="1" hangingPunct="1"/>
            <a:r>
              <a:rPr lang="en-US" altLang="zh-CN" sz="2000" smtClean="0">
                <a:cs typeface="Arial" panose="020B0604020202020204" pitchFamily="34" charset="0"/>
              </a:rPr>
              <a:t>dLOCV(Loss of Connectivity Verification)</a:t>
            </a:r>
          </a:p>
          <a:p>
            <a:pPr eaLnBrk="1" hangingPunct="1"/>
            <a:r>
              <a:rPr lang="zh-CN" altLang="en-US" sz="2400" smtClean="0">
                <a:cs typeface="Arial" panose="020B0604020202020204" pitchFamily="34" charset="0"/>
              </a:rPr>
              <a:t>在观察时间内收不到</a:t>
            </a:r>
            <a:r>
              <a:rPr lang="en-US" altLang="zh-CN" sz="2400" smtClean="0">
                <a:cs typeface="Arial" panose="020B0604020202020204" pitchFamily="34" charset="0"/>
              </a:rPr>
              <a:t>CV</a:t>
            </a:r>
            <a:r>
              <a:rPr lang="zh-CN" altLang="en-US" sz="2400" smtClean="0">
                <a:cs typeface="Arial" panose="020B0604020202020204" pitchFamily="34" charset="0"/>
              </a:rPr>
              <a:t>包</a:t>
            </a:r>
          </a:p>
          <a:p>
            <a:pPr lvl="1" eaLnBrk="1" hangingPunct="1"/>
            <a:r>
              <a:rPr lang="en-US" altLang="zh-CN" sz="2000" smtClean="0">
                <a:cs typeface="Arial" panose="020B0604020202020204" pitchFamily="34" charset="0"/>
              </a:rPr>
              <a:t>dTTSI_Mismatch</a:t>
            </a:r>
          </a:p>
          <a:p>
            <a:pPr eaLnBrk="1" hangingPunct="1"/>
            <a:r>
              <a:rPr lang="zh-CN" altLang="en-US" sz="2400" smtClean="0">
                <a:cs typeface="Arial" panose="020B0604020202020204" pitchFamily="34" charset="0"/>
              </a:rPr>
              <a:t>在观察时间内只收到携带错误</a:t>
            </a:r>
            <a:r>
              <a:rPr lang="en-US" altLang="zh-CN" sz="2400" smtClean="0">
                <a:cs typeface="Arial" panose="020B0604020202020204" pitchFamily="34" charset="0"/>
              </a:rPr>
              <a:t>TTSI</a:t>
            </a:r>
            <a:r>
              <a:rPr lang="zh-CN" altLang="en-US" sz="2400" smtClean="0">
                <a:cs typeface="Arial" panose="020B0604020202020204" pitchFamily="34" charset="0"/>
              </a:rPr>
              <a:t>值的</a:t>
            </a:r>
            <a:r>
              <a:rPr lang="en-US" altLang="zh-CN" sz="2400" smtClean="0">
                <a:cs typeface="Arial" panose="020B0604020202020204" pitchFamily="34" charset="0"/>
              </a:rPr>
              <a:t>CV</a:t>
            </a:r>
            <a:r>
              <a:rPr lang="zh-CN" altLang="en-US" sz="2400" smtClean="0">
                <a:cs typeface="Arial" panose="020B0604020202020204" pitchFamily="34" charset="0"/>
              </a:rPr>
              <a:t>包</a:t>
            </a:r>
          </a:p>
          <a:p>
            <a:pPr lvl="1" eaLnBrk="1" hangingPunct="1"/>
            <a:r>
              <a:rPr lang="en-US" altLang="zh-CN" sz="2000" smtClean="0">
                <a:cs typeface="Arial" panose="020B0604020202020204" pitchFamily="34" charset="0"/>
              </a:rPr>
              <a:t>dTTSI_Mismerge  </a:t>
            </a:r>
          </a:p>
          <a:p>
            <a:pPr eaLnBrk="1" hangingPunct="1"/>
            <a:r>
              <a:rPr lang="zh-CN" altLang="en-US" sz="2400" smtClean="0">
                <a:cs typeface="Arial" panose="020B0604020202020204" pitchFamily="34" charset="0"/>
              </a:rPr>
              <a:t>在观察时间内既收到携带正确</a:t>
            </a:r>
            <a:r>
              <a:rPr lang="en-US" altLang="zh-CN" sz="2400" smtClean="0">
                <a:cs typeface="Arial" panose="020B0604020202020204" pitchFamily="34" charset="0"/>
              </a:rPr>
              <a:t>TTSI</a:t>
            </a:r>
            <a:r>
              <a:rPr lang="zh-CN" altLang="en-US" sz="2400" smtClean="0">
                <a:cs typeface="Arial" panose="020B0604020202020204" pitchFamily="34" charset="0"/>
              </a:rPr>
              <a:t>值的</a:t>
            </a:r>
            <a:r>
              <a:rPr lang="en-US" altLang="zh-CN" sz="2400" smtClean="0">
                <a:cs typeface="Arial" panose="020B0604020202020204" pitchFamily="34" charset="0"/>
              </a:rPr>
              <a:t>CV</a:t>
            </a:r>
            <a:r>
              <a:rPr lang="zh-CN" altLang="en-US" sz="2400" smtClean="0">
                <a:cs typeface="Arial" panose="020B0604020202020204" pitchFamily="34" charset="0"/>
              </a:rPr>
              <a:t>包，又收到携带错误   </a:t>
            </a:r>
          </a:p>
          <a:p>
            <a:pPr eaLnBrk="1" hangingPunct="1"/>
            <a:r>
              <a:rPr lang="en-US" altLang="zh-CN" sz="2400" smtClean="0">
                <a:cs typeface="Arial" panose="020B0604020202020204" pitchFamily="34" charset="0"/>
              </a:rPr>
              <a:t>TTSI</a:t>
            </a:r>
            <a:r>
              <a:rPr lang="zh-CN" altLang="en-US" sz="2400" smtClean="0">
                <a:cs typeface="Arial" panose="020B0604020202020204" pitchFamily="34" charset="0"/>
              </a:rPr>
              <a:t>值的</a:t>
            </a:r>
            <a:r>
              <a:rPr lang="en-US" altLang="zh-CN" sz="2400" smtClean="0">
                <a:cs typeface="Arial" panose="020B0604020202020204" pitchFamily="34" charset="0"/>
              </a:rPr>
              <a:t>CV</a:t>
            </a:r>
            <a:r>
              <a:rPr lang="zh-CN" altLang="en-US" sz="2400" smtClean="0">
                <a:cs typeface="Arial" panose="020B0604020202020204" pitchFamily="34" charset="0"/>
              </a:rPr>
              <a:t>包</a:t>
            </a:r>
          </a:p>
          <a:p>
            <a:pPr lvl="1" eaLnBrk="1" hangingPunct="1"/>
            <a:r>
              <a:rPr lang="en-US" altLang="zh-CN" sz="2000" smtClean="0">
                <a:cs typeface="Arial" panose="020B0604020202020204" pitchFamily="34" charset="0"/>
              </a:rPr>
              <a:t>dExcess</a:t>
            </a:r>
          </a:p>
          <a:p>
            <a:pPr eaLnBrk="1" hangingPunct="1"/>
            <a:r>
              <a:rPr lang="zh-CN" altLang="en-US" sz="2400" smtClean="0">
                <a:cs typeface="Arial" panose="020B0604020202020204" pitchFamily="34" charset="0"/>
              </a:rPr>
              <a:t>在观察时间内收到的</a:t>
            </a:r>
            <a:r>
              <a:rPr lang="en-US" altLang="zh-CN" sz="2400" smtClean="0">
                <a:cs typeface="Arial" panose="020B0604020202020204" pitchFamily="34" charset="0"/>
              </a:rPr>
              <a:t>CV</a:t>
            </a:r>
            <a:r>
              <a:rPr lang="zh-CN" altLang="en-US" sz="2400" smtClean="0">
                <a:cs typeface="Arial" panose="020B0604020202020204" pitchFamily="34" charset="0"/>
              </a:rPr>
              <a:t>包总数超过正常速率发送所应收包数（</a:t>
            </a:r>
            <a:r>
              <a:rPr lang="en-US" altLang="zh-CN" sz="2400" smtClean="0">
                <a:cs typeface="Arial" panose="020B0604020202020204" pitchFamily="34" charset="0"/>
              </a:rPr>
              <a:t>&gt;=5</a:t>
            </a:r>
            <a:r>
              <a:rPr lang="zh-CN" altLang="en-US" sz="2400" smtClean="0">
                <a:cs typeface="Arial" panose="020B0604020202020204" pitchFamily="34" charset="0"/>
              </a:rPr>
              <a:t>）</a:t>
            </a:r>
          </a:p>
          <a:p>
            <a:pPr lvl="1" eaLnBrk="1" hangingPunct="1"/>
            <a:r>
              <a:rPr lang="en-US" altLang="zh-CN" sz="2000" smtClean="0">
                <a:cs typeface="Arial" panose="020B0604020202020204" pitchFamily="34" charset="0"/>
              </a:rPr>
              <a:t>dUnknown</a:t>
            </a:r>
          </a:p>
          <a:p>
            <a:pPr eaLnBrk="1" hangingPunct="1"/>
            <a:r>
              <a:rPr lang="zh-CN" altLang="en-US" sz="2400" smtClean="0">
                <a:cs typeface="Arial" panose="020B0604020202020204" pitchFamily="34" charset="0"/>
              </a:rPr>
              <a:t>收到</a:t>
            </a:r>
            <a:r>
              <a:rPr lang="en-US" altLang="zh-CN" sz="2400" smtClean="0">
                <a:cs typeface="Arial" panose="020B0604020202020204" pitchFamily="34" charset="0"/>
              </a:rPr>
              <a:t>OAM</a:t>
            </a:r>
            <a:r>
              <a:rPr lang="zh-CN" altLang="en-US" sz="2400" smtClean="0">
                <a:cs typeface="Arial" panose="020B0604020202020204" pitchFamily="34" charset="0"/>
              </a:rPr>
              <a:t>包和配置不符</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51555" name="Rectangle 3"/>
          <p:cNvSpPr>
            <a:spLocks noGrp="1" noChangeArrowheads="1"/>
          </p:cNvSpPr>
          <p:nvPr>
            <p:ph type="body" idx="1"/>
          </p:nvPr>
        </p:nvSpPr>
        <p:spPr>
          <a:xfrm>
            <a:off x="539750" y="1052513"/>
            <a:ext cx="7391400" cy="39306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Near End Defect Free</a:t>
            </a:r>
            <a:r>
              <a:rPr lang="zh-CN" altLang="en-US" sz="2400" smtClean="0">
                <a:cs typeface="Arial" panose="020B0604020202020204" pitchFamily="34" charset="0"/>
              </a:rPr>
              <a:t>状态</a:t>
            </a:r>
            <a:r>
              <a:rPr lang="en-US" altLang="zh-CN" sz="2400" smtClean="0">
                <a:cs typeface="Arial" panose="020B0604020202020204" pitchFamily="34" charset="0"/>
              </a:rPr>
              <a:t>entry</a:t>
            </a:r>
            <a:r>
              <a:rPr lang="zh-CN" altLang="en-US" sz="2400" smtClean="0">
                <a:cs typeface="Arial" panose="020B0604020202020204" pitchFamily="34" charset="0"/>
              </a:rPr>
              <a:t>条件：</a:t>
            </a:r>
          </a:p>
          <a:p>
            <a:pPr lvl="1" eaLnBrk="1" hangingPunct="1"/>
            <a:r>
              <a:rPr lang="zh-CN" altLang="en-US" sz="2000" smtClean="0">
                <a:cs typeface="Arial" panose="020B0604020202020204" pitchFamily="34" charset="0"/>
              </a:rPr>
              <a:t>在观察时间内收到</a:t>
            </a:r>
            <a:r>
              <a:rPr lang="en-US" altLang="zh-CN" sz="2000" smtClean="0">
                <a:cs typeface="Arial" panose="020B0604020202020204" pitchFamily="34" charset="0"/>
              </a:rPr>
              <a:t>2~4</a:t>
            </a:r>
            <a:r>
              <a:rPr lang="zh-CN" altLang="en-US" sz="2000" smtClean="0">
                <a:cs typeface="Arial" panose="020B0604020202020204" pitchFamily="34" charset="0"/>
              </a:rPr>
              <a:t>个携带正确</a:t>
            </a:r>
            <a:r>
              <a:rPr lang="en-US" altLang="zh-CN" sz="2000" smtClean="0">
                <a:cs typeface="Arial" panose="020B0604020202020204" pitchFamily="34" charset="0"/>
              </a:rPr>
              <a:t>TTSI</a:t>
            </a:r>
            <a:r>
              <a:rPr lang="zh-CN" altLang="en-US" sz="2000" smtClean="0">
                <a:cs typeface="Arial" panose="020B0604020202020204" pitchFamily="34" charset="0"/>
              </a:rPr>
              <a:t>值的</a:t>
            </a:r>
            <a:r>
              <a:rPr lang="en-US" altLang="zh-CN" sz="2000" smtClean="0">
                <a:cs typeface="Arial" panose="020B0604020202020204" pitchFamily="34" charset="0"/>
              </a:rPr>
              <a:t>CV</a:t>
            </a:r>
            <a:r>
              <a:rPr lang="zh-CN" altLang="en-US" sz="2000" smtClean="0">
                <a:cs typeface="Arial" panose="020B0604020202020204" pitchFamily="34" charset="0"/>
              </a:rPr>
              <a:t>包</a:t>
            </a:r>
          </a:p>
          <a:p>
            <a:pPr lvl="1" eaLnBrk="1" hangingPunct="1"/>
            <a:r>
              <a:rPr lang="zh-CN" altLang="en-US" sz="2000" smtClean="0">
                <a:cs typeface="Arial" panose="020B0604020202020204" pitchFamily="34" charset="0"/>
              </a:rPr>
              <a:t>在观察时间内没收到携带错误</a:t>
            </a:r>
            <a:r>
              <a:rPr lang="en-US" altLang="zh-CN" sz="2000" smtClean="0">
                <a:cs typeface="Arial" panose="020B0604020202020204" pitchFamily="34" charset="0"/>
              </a:rPr>
              <a:t>TTSI</a:t>
            </a:r>
            <a:r>
              <a:rPr lang="zh-CN" altLang="en-US" sz="2000" smtClean="0">
                <a:cs typeface="Arial" panose="020B0604020202020204" pitchFamily="34" charset="0"/>
              </a:rPr>
              <a:t>值的</a:t>
            </a:r>
            <a:r>
              <a:rPr lang="en-US" altLang="zh-CN" sz="2000" smtClean="0">
                <a:cs typeface="Arial" panose="020B0604020202020204" pitchFamily="34" charset="0"/>
              </a:rPr>
              <a:t>CV</a:t>
            </a:r>
            <a:r>
              <a:rPr lang="zh-CN" altLang="en-US" sz="2000" smtClean="0">
                <a:cs typeface="Arial" panose="020B0604020202020204" pitchFamily="34" charset="0"/>
              </a:rPr>
              <a:t>包</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观察时间：</a:t>
            </a:r>
            <a:r>
              <a:rPr lang="en-US" altLang="zh-CN" sz="2400" smtClean="0">
                <a:cs typeface="Arial" panose="020B0604020202020204" pitchFamily="34" charset="0"/>
              </a:rPr>
              <a:t>3</a:t>
            </a:r>
            <a:r>
              <a:rPr lang="zh-CN" altLang="en-US" sz="2400" smtClean="0">
                <a:cs typeface="Arial" panose="020B0604020202020204" pitchFamily="34" charset="0"/>
              </a:rPr>
              <a:t>倍的发送间隔</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CV</a:t>
            </a:r>
            <a:r>
              <a:rPr lang="zh-CN" altLang="en-US" sz="2400" smtClean="0">
                <a:cs typeface="Arial" panose="020B0604020202020204" pitchFamily="34" charset="0"/>
              </a:rPr>
              <a:t>包：</a:t>
            </a:r>
            <a:r>
              <a:rPr lang="en-US" altLang="zh-CN" sz="2400" smtClean="0">
                <a:cs typeface="Arial" panose="020B0604020202020204" pitchFamily="34" charset="0"/>
              </a:rPr>
              <a:t>1s</a:t>
            </a:r>
            <a:r>
              <a:rPr lang="zh-CN" altLang="en-US" sz="2400" smtClean="0">
                <a:cs typeface="Arial" panose="020B0604020202020204" pitchFamily="34" charset="0"/>
              </a:rPr>
              <a:t>发送间隔</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 </a:t>
            </a:r>
            <a:r>
              <a:rPr lang="en-US" altLang="zh-CN" sz="2400" smtClean="0">
                <a:cs typeface="Arial" panose="020B0604020202020204" pitchFamily="34" charset="0"/>
              </a:rPr>
              <a:t>FFD</a:t>
            </a:r>
            <a:r>
              <a:rPr lang="zh-CN" altLang="en-US" sz="2400" smtClean="0">
                <a:cs typeface="Arial" panose="020B0604020202020204" pitchFamily="34" charset="0"/>
              </a:rPr>
              <a:t>包：固定可配</a:t>
            </a:r>
            <a:r>
              <a:rPr lang="en-US" altLang="zh-CN" sz="2400" smtClean="0">
                <a:cs typeface="Arial" panose="020B0604020202020204" pitchFamily="34" charset="0"/>
              </a:rPr>
              <a:t>(10,20,50,100,200,500ms)</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OAM</a:t>
            </a:r>
          </a:p>
        </p:txBody>
      </p:sp>
      <p:sp>
        <p:nvSpPr>
          <p:cNvPr id="152579" name="Rectangle 3"/>
          <p:cNvSpPr>
            <a:spLocks noGrp="1" noChangeArrowheads="1"/>
          </p:cNvSpPr>
          <p:nvPr>
            <p:ph type="body" idx="1"/>
          </p:nvPr>
        </p:nvSpPr>
        <p:spPr>
          <a:xfrm>
            <a:off x="539750" y="1196975"/>
            <a:ext cx="7920038" cy="45370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Far End Defect</a:t>
            </a:r>
            <a:r>
              <a:rPr lang="zh-CN" altLang="en-US" sz="2400" smtClean="0">
                <a:cs typeface="Arial" panose="020B0604020202020204" pitchFamily="34" charset="0"/>
              </a:rPr>
              <a:t>状态</a:t>
            </a:r>
            <a:r>
              <a:rPr lang="en-US" altLang="zh-CN" sz="2400" smtClean="0">
                <a:cs typeface="Arial" panose="020B0604020202020204" pitchFamily="34" charset="0"/>
              </a:rPr>
              <a:t>entry</a:t>
            </a:r>
            <a:r>
              <a:rPr lang="zh-CN" altLang="en-US" sz="2400" smtClean="0">
                <a:cs typeface="Arial" panose="020B0604020202020204" pitchFamily="34" charset="0"/>
              </a:rPr>
              <a:t>条件：</a:t>
            </a:r>
          </a:p>
          <a:p>
            <a:pPr lvl="1" eaLnBrk="1" hangingPunct="1"/>
            <a:r>
              <a:rPr lang="zh-CN" altLang="en-US" sz="2000" smtClean="0">
                <a:cs typeface="Arial" panose="020B0604020202020204" pitchFamily="34" charset="0"/>
              </a:rPr>
              <a:t>收到第一个</a:t>
            </a:r>
            <a:r>
              <a:rPr lang="en-US" altLang="zh-CN" sz="2000" smtClean="0">
                <a:cs typeface="Arial" panose="020B0604020202020204" pitchFamily="34" charset="0"/>
              </a:rPr>
              <a:t>BDI</a:t>
            </a:r>
            <a:r>
              <a:rPr lang="zh-CN" altLang="en-US" sz="2000" smtClean="0">
                <a:cs typeface="Arial" panose="020B0604020202020204" pitchFamily="34" charset="0"/>
              </a:rPr>
              <a:t>包</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Far End Defect Free</a:t>
            </a:r>
            <a:r>
              <a:rPr lang="zh-CN" altLang="en-US" sz="2400" smtClean="0">
                <a:cs typeface="Arial" panose="020B0604020202020204" pitchFamily="34" charset="0"/>
              </a:rPr>
              <a:t>状态</a:t>
            </a:r>
            <a:r>
              <a:rPr lang="en-US" altLang="zh-CN" sz="2400" smtClean="0">
                <a:cs typeface="Arial" panose="020B0604020202020204" pitchFamily="34" charset="0"/>
              </a:rPr>
              <a:t>entry</a:t>
            </a:r>
            <a:r>
              <a:rPr lang="zh-CN" altLang="en-US" sz="2400" smtClean="0">
                <a:cs typeface="Arial" panose="020B0604020202020204" pitchFamily="34" charset="0"/>
              </a:rPr>
              <a:t>条件：</a:t>
            </a:r>
          </a:p>
          <a:p>
            <a:pPr lvl="1" eaLnBrk="1" hangingPunct="1"/>
            <a:r>
              <a:rPr lang="zh-CN" altLang="en-US" sz="2000" smtClean="0">
                <a:cs typeface="Arial" panose="020B0604020202020204" pitchFamily="34" charset="0"/>
              </a:rPr>
              <a:t>在观察时间内未收到</a:t>
            </a:r>
            <a:r>
              <a:rPr lang="en-US" altLang="zh-CN" sz="2000" smtClean="0">
                <a:cs typeface="Arial" panose="020B0604020202020204" pitchFamily="34" charset="0"/>
              </a:rPr>
              <a:t>BDI</a:t>
            </a:r>
            <a:r>
              <a:rPr lang="zh-CN" altLang="en-US" sz="2000" smtClean="0">
                <a:cs typeface="Arial" panose="020B0604020202020204" pitchFamily="34" charset="0"/>
              </a:rPr>
              <a:t>包</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观察时间：</a:t>
            </a:r>
            <a:r>
              <a:rPr lang="en-US" altLang="zh-CN" sz="2400" smtClean="0">
                <a:cs typeface="Arial" panose="020B0604020202020204" pitchFamily="34" charset="0"/>
              </a:rPr>
              <a:t>3</a:t>
            </a:r>
            <a:r>
              <a:rPr lang="zh-CN" altLang="en-US" sz="2400" smtClean="0">
                <a:cs typeface="Arial" panose="020B0604020202020204" pitchFamily="34" charset="0"/>
              </a:rPr>
              <a:t>倍的发送间隔</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BDI</a:t>
            </a:r>
            <a:r>
              <a:rPr lang="zh-CN" altLang="en-US" sz="2400" smtClean="0">
                <a:cs typeface="Arial" panose="020B0604020202020204" pitchFamily="34" charset="0"/>
              </a:rPr>
              <a:t>包：</a:t>
            </a:r>
            <a:r>
              <a:rPr lang="en-US" altLang="zh-CN" sz="2400" smtClean="0">
                <a:cs typeface="Arial" panose="020B0604020202020204" pitchFamily="34" charset="0"/>
              </a:rPr>
              <a:t>1s</a:t>
            </a:r>
            <a:r>
              <a:rPr lang="zh-CN" altLang="en-US" sz="2400" smtClean="0">
                <a:cs typeface="Arial" panose="020B0604020202020204" pitchFamily="34" charset="0"/>
              </a:rPr>
              <a:t>发送间隔</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cs typeface="Arial" panose="020B0604020202020204" pitchFamily="34" charset="0"/>
              </a:rPr>
              <a:t>PS</a:t>
            </a:r>
            <a:r>
              <a:rPr lang="zh-CN" altLang="en-US" smtClean="0">
                <a:latin typeface="华文细黑" panose="02010600040101010101" pitchFamily="2" charset="-122"/>
                <a:cs typeface="Arial" panose="020B0604020202020204" pitchFamily="34" charset="0"/>
              </a:rPr>
              <a:t>触发条件</a:t>
            </a:r>
          </a:p>
        </p:txBody>
      </p:sp>
      <p:sp>
        <p:nvSpPr>
          <p:cNvPr id="153603" name="Rectangle 3"/>
          <p:cNvSpPr>
            <a:spLocks noGrp="1" noChangeArrowheads="1"/>
          </p:cNvSpPr>
          <p:nvPr>
            <p:ph type="body" idx="1"/>
          </p:nvPr>
        </p:nvSpPr>
        <p:spPr>
          <a:xfrm>
            <a:off x="565150" y="1268413"/>
            <a:ext cx="7391400" cy="38973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操作命令（优先级从高到低）</a:t>
            </a:r>
          </a:p>
          <a:p>
            <a:pPr lvl="1" eaLnBrk="1" hangingPunct="1"/>
            <a:r>
              <a:rPr lang="en-US" altLang="zh-CN" sz="2000" smtClean="0"/>
              <a:t>Clear</a:t>
            </a:r>
          </a:p>
          <a:p>
            <a:pPr lvl="1" eaLnBrk="1" hangingPunct="1"/>
            <a:r>
              <a:rPr lang="en-US" altLang="zh-CN" sz="2000" smtClean="0"/>
              <a:t>LoP(Lockout of Protection)</a:t>
            </a:r>
          </a:p>
          <a:p>
            <a:pPr lvl="1" eaLnBrk="1" hangingPunct="1"/>
            <a:r>
              <a:rPr lang="en-US" altLang="zh-CN" sz="2000" smtClean="0"/>
              <a:t>    </a:t>
            </a:r>
            <a:r>
              <a:rPr lang="zh-CN" altLang="en-US" sz="2000" smtClean="0"/>
              <a:t>固定在工作</a:t>
            </a:r>
            <a:r>
              <a:rPr lang="en-US" altLang="zh-CN" sz="2000" smtClean="0"/>
              <a:t>lsp</a:t>
            </a:r>
            <a:r>
              <a:rPr lang="zh-CN" altLang="en-US" sz="2000" smtClean="0"/>
              <a:t>，不允许换到保护</a:t>
            </a:r>
            <a:r>
              <a:rPr lang="en-US" altLang="zh-CN" sz="2000" smtClean="0"/>
              <a:t>lsp</a:t>
            </a:r>
          </a:p>
          <a:p>
            <a:pPr lvl="1" eaLnBrk="1" hangingPunct="1"/>
            <a:r>
              <a:rPr lang="en-US" altLang="zh-CN" sz="2000" smtClean="0"/>
              <a:t>FS(Forced Switch)</a:t>
            </a:r>
          </a:p>
          <a:p>
            <a:pPr lvl="1" eaLnBrk="1" hangingPunct="1"/>
            <a:r>
              <a:rPr lang="en-US" altLang="zh-CN" sz="2000" smtClean="0"/>
              <a:t>     </a:t>
            </a:r>
            <a:r>
              <a:rPr lang="zh-CN" altLang="en-US" sz="2000" smtClean="0"/>
              <a:t>除非先前有优先级更高的命令，否则换到保护</a:t>
            </a:r>
            <a:r>
              <a:rPr lang="en-US" altLang="zh-CN" sz="2000" smtClean="0"/>
              <a:t>lsp</a:t>
            </a:r>
          </a:p>
          <a:p>
            <a:pPr lvl="1" eaLnBrk="1" hangingPunct="1"/>
            <a:r>
              <a:rPr lang="en-US" altLang="zh-CN" sz="2000" smtClean="0"/>
              <a:t>MS(Manual Switch)</a:t>
            </a:r>
          </a:p>
          <a:p>
            <a:pPr lvl="1" eaLnBrk="1" hangingPunct="1"/>
            <a:r>
              <a:rPr lang="en-US" altLang="zh-CN" sz="2000" smtClean="0"/>
              <a:t>    </a:t>
            </a:r>
            <a:r>
              <a:rPr lang="zh-CN" altLang="en-US" sz="2000" smtClean="0"/>
              <a:t>除非先前有同等级别或优先级更高的命令，否则进行倒换</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cs typeface="Arial" panose="020B0604020202020204" pitchFamily="34" charset="0"/>
              </a:rPr>
              <a:t>PS</a:t>
            </a:r>
            <a:r>
              <a:rPr lang="zh-CN" altLang="en-US" smtClean="0">
                <a:latin typeface="华文细黑" panose="02010600040101010101" pitchFamily="2" charset="-122"/>
                <a:cs typeface="Arial" panose="020B0604020202020204" pitchFamily="34" charset="0"/>
              </a:rPr>
              <a:t>触发条件</a:t>
            </a:r>
          </a:p>
        </p:txBody>
      </p:sp>
      <p:sp>
        <p:nvSpPr>
          <p:cNvPr id="154627" name="Rectangle 3"/>
          <p:cNvSpPr>
            <a:spLocks noGrp="1" noChangeArrowheads="1"/>
          </p:cNvSpPr>
          <p:nvPr>
            <p:ph type="body" idx="1"/>
          </p:nvPr>
        </p:nvSpPr>
        <p:spPr>
          <a:xfrm>
            <a:off x="611188" y="1412875"/>
            <a:ext cx="7848600" cy="36004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SF(Signal Fail)</a:t>
            </a:r>
          </a:p>
          <a:p>
            <a:pPr eaLnBrk="1" hangingPunct="1">
              <a:buFont typeface="Wingdings" panose="05000000000000000000" pitchFamily="2" charset="2"/>
              <a:buNone/>
            </a:pPr>
            <a:r>
              <a:rPr lang="en-US" altLang="zh-CN" sz="2400" smtClean="0"/>
              <a:t>    </a:t>
            </a:r>
            <a:r>
              <a:rPr lang="zh-CN" altLang="en-US" sz="2400" smtClean="0"/>
              <a:t>工作</a:t>
            </a:r>
            <a:r>
              <a:rPr lang="en-US" altLang="zh-CN" sz="2400" smtClean="0"/>
              <a:t>lsp</a:t>
            </a:r>
            <a:r>
              <a:rPr lang="zh-CN" altLang="en-US" sz="2400" smtClean="0"/>
              <a:t>或保护</a:t>
            </a:r>
            <a:r>
              <a:rPr lang="en-US" altLang="zh-CN" sz="2400" smtClean="0"/>
              <a:t>lsp</a:t>
            </a:r>
            <a:r>
              <a:rPr lang="zh-CN" altLang="en-US" sz="2400" smtClean="0"/>
              <a:t>一个检测到</a:t>
            </a:r>
            <a:r>
              <a:rPr lang="en-US" altLang="zh-CN" sz="2400" smtClean="0"/>
              <a:t>SF</a:t>
            </a:r>
            <a:r>
              <a:rPr lang="zh-CN" altLang="en-US" sz="2400" smtClean="0"/>
              <a:t>，一个正常且</a:t>
            </a:r>
            <a:r>
              <a:rPr lang="en-US" altLang="zh-CN" sz="2400" smtClean="0"/>
              <a:t>hold-off</a:t>
            </a:r>
            <a:r>
              <a:rPr lang="zh-CN" altLang="en-US" sz="2400" smtClean="0"/>
              <a:t>定时器已超时进行保护倒换，与</a:t>
            </a:r>
            <a:r>
              <a:rPr lang="en-US" altLang="zh-CN" sz="2400" smtClean="0"/>
              <a:t>MS</a:t>
            </a:r>
            <a:r>
              <a:rPr lang="zh-CN" altLang="en-US" sz="2400" smtClean="0"/>
              <a:t>优先级相同</a:t>
            </a:r>
          </a:p>
          <a:p>
            <a:pPr eaLnBrk="1" hangingPunct="1"/>
            <a:endParaRPr lang="zh-CN" altLang="en-US" sz="2400" smtClean="0"/>
          </a:p>
          <a:p>
            <a:pPr eaLnBrk="1" hangingPunct="1"/>
            <a:r>
              <a:rPr lang="en-US" altLang="zh-CN" sz="2400" smtClean="0">
                <a:cs typeface="Arial" panose="020B0604020202020204" pitchFamily="34" charset="0"/>
              </a:rPr>
              <a:t>WTR(Wait to Restore)</a:t>
            </a:r>
          </a:p>
          <a:p>
            <a:pPr eaLnBrk="1" hangingPunct="1">
              <a:buFont typeface="Wingdings" panose="05000000000000000000" pitchFamily="2" charset="2"/>
              <a:buNone/>
            </a:pPr>
            <a:r>
              <a:rPr lang="en-US" altLang="zh-CN" sz="2400" smtClean="0"/>
              <a:t>    </a:t>
            </a:r>
            <a:r>
              <a:rPr lang="zh-CN" altLang="en-US" sz="2400" smtClean="0"/>
              <a:t>配置了</a:t>
            </a:r>
            <a:r>
              <a:rPr lang="en-US" altLang="zh-CN" sz="2400" smtClean="0"/>
              <a:t>revertive</a:t>
            </a:r>
            <a:r>
              <a:rPr lang="zh-CN" altLang="en-US" sz="2400" smtClean="0"/>
              <a:t>模式，</a:t>
            </a:r>
            <a:r>
              <a:rPr lang="en-US" altLang="zh-CN" sz="2400" smtClean="0"/>
              <a:t>Wait to Restore</a:t>
            </a:r>
            <a:r>
              <a:rPr lang="zh-CN" altLang="en-US" sz="2400" smtClean="0"/>
              <a:t>定时器超时且工作</a:t>
            </a:r>
            <a:r>
              <a:rPr lang="en-US" altLang="zh-CN" sz="2400" smtClean="0"/>
              <a:t>lsp</a:t>
            </a:r>
            <a:r>
              <a:rPr lang="zh-CN" altLang="en-US" sz="2400" smtClean="0"/>
              <a:t>正常，定时器值可配，</a:t>
            </a:r>
            <a:r>
              <a:rPr lang="en-US" altLang="zh-CN" sz="2400" smtClean="0"/>
              <a:t>1~30</a:t>
            </a:r>
            <a:r>
              <a:rPr lang="zh-CN" altLang="en-US" sz="2400" smtClean="0"/>
              <a:t>分钟</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问题</a:t>
            </a:r>
          </a:p>
        </p:txBody>
      </p:sp>
      <p:sp>
        <p:nvSpPr>
          <p:cNvPr id="155651" name="Rectangle 3"/>
          <p:cNvSpPr>
            <a:spLocks noGrp="1" noChangeArrowheads="1"/>
          </p:cNvSpPr>
          <p:nvPr>
            <p:ph type="body" idx="1"/>
          </p:nvPr>
        </p:nvSpPr>
        <p:spPr>
          <a:xfrm>
            <a:off x="2493963" y="1417638"/>
            <a:ext cx="6192837" cy="137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源端的</a:t>
            </a:r>
            <a:r>
              <a:rPr lang="en-US" altLang="zh-CN" sz="2400" smtClean="0"/>
              <a:t>LSR</a:t>
            </a:r>
            <a:r>
              <a:rPr lang="zh-CN" altLang="en-US" sz="2400" smtClean="0"/>
              <a:t>设备掉电</a:t>
            </a:r>
            <a:r>
              <a:rPr lang="en-US" altLang="zh-CN" sz="2400" smtClean="0"/>
              <a:t>OAM</a:t>
            </a:r>
            <a:r>
              <a:rPr lang="zh-CN" altLang="en-US" sz="2400" smtClean="0"/>
              <a:t>是否可以检测？</a:t>
            </a:r>
          </a:p>
        </p:txBody>
      </p:sp>
      <p:grpSp>
        <p:nvGrpSpPr>
          <p:cNvPr id="155652" name="Group 4"/>
          <p:cNvGrpSpPr>
            <a:grpSpLocks/>
          </p:cNvGrpSpPr>
          <p:nvPr/>
        </p:nvGrpSpPr>
        <p:grpSpPr bwMode="auto">
          <a:xfrm>
            <a:off x="3048000" y="3962400"/>
            <a:ext cx="598488" cy="561975"/>
            <a:chOff x="1307" y="3552"/>
            <a:chExt cx="377" cy="354"/>
          </a:xfrm>
        </p:grpSpPr>
        <p:sp>
          <p:nvSpPr>
            <p:cNvPr id="155660" name="Freeform 5"/>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5661" name="Freeform 6"/>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55653" name="Group 7"/>
          <p:cNvGrpSpPr>
            <a:grpSpLocks/>
          </p:cNvGrpSpPr>
          <p:nvPr/>
        </p:nvGrpSpPr>
        <p:grpSpPr bwMode="auto">
          <a:xfrm>
            <a:off x="914400" y="4114800"/>
            <a:ext cx="457200" cy="428625"/>
            <a:chOff x="1307" y="3552"/>
            <a:chExt cx="377" cy="354"/>
          </a:xfrm>
        </p:grpSpPr>
        <p:sp>
          <p:nvSpPr>
            <p:cNvPr id="155658" name="Freeform 8"/>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5659" name="Freeform 9"/>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55654" name="Group 10"/>
          <p:cNvGrpSpPr>
            <a:grpSpLocks/>
          </p:cNvGrpSpPr>
          <p:nvPr/>
        </p:nvGrpSpPr>
        <p:grpSpPr bwMode="auto">
          <a:xfrm>
            <a:off x="2209800" y="3962400"/>
            <a:ext cx="457200" cy="428625"/>
            <a:chOff x="1307" y="3552"/>
            <a:chExt cx="377" cy="354"/>
          </a:xfrm>
        </p:grpSpPr>
        <p:sp>
          <p:nvSpPr>
            <p:cNvPr id="155656" name="Freeform 11"/>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5657" name="Freeform 12"/>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155655" name="Picture 13" descr="AG0001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267200"/>
            <a:ext cx="25908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小结</a:t>
            </a:r>
          </a:p>
        </p:txBody>
      </p:sp>
      <p:sp>
        <p:nvSpPr>
          <p:cNvPr id="156675" name="Rectangle 3"/>
          <p:cNvSpPr>
            <a:spLocks noGrp="1" noChangeArrowheads="1"/>
          </p:cNvSpPr>
          <p:nvPr>
            <p:ph type="body" idx="1"/>
          </p:nvPr>
        </p:nvSpPr>
        <p:spPr>
          <a:xfrm>
            <a:off x="468313" y="1341438"/>
            <a:ext cx="7920037" cy="39592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LSP Ping/Tracert</a:t>
            </a:r>
          </a:p>
          <a:p>
            <a:pPr eaLnBrk="1" hangingPunct="1">
              <a:buFont typeface="Wingdings" panose="05000000000000000000" pitchFamily="2" charset="2"/>
              <a:buNone/>
            </a:pPr>
            <a:r>
              <a:rPr lang="en-US" altLang="zh-CN" sz="2400" smtClean="0"/>
              <a:t>    </a:t>
            </a:r>
            <a:r>
              <a:rPr lang="zh-CN" altLang="en-US" sz="2400" smtClean="0"/>
              <a:t>类似</a:t>
            </a:r>
            <a:r>
              <a:rPr lang="en-US" altLang="zh-CN" sz="2400" smtClean="0"/>
              <a:t>IP Ping/Tracert</a:t>
            </a:r>
            <a:r>
              <a:rPr lang="zh-CN" altLang="en-US" sz="2400" smtClean="0"/>
              <a:t>命令来检查</a:t>
            </a:r>
            <a:r>
              <a:rPr lang="en-US" altLang="zh-CN" sz="2400" smtClean="0"/>
              <a:t>LSP</a:t>
            </a:r>
            <a:r>
              <a:rPr lang="zh-CN" altLang="en-US" sz="2400" smtClean="0"/>
              <a:t>的连通性和确定网络中</a:t>
            </a:r>
            <a:r>
              <a:rPr lang="en-US" altLang="zh-CN" sz="2400" smtClean="0"/>
              <a:t>LSP</a:t>
            </a:r>
            <a:r>
              <a:rPr lang="zh-CN" altLang="en-US" sz="2400" smtClean="0"/>
              <a:t>的故障点</a:t>
            </a:r>
          </a:p>
          <a:p>
            <a:pPr eaLnBrk="1" hangingPunct="1"/>
            <a:endParaRPr lang="zh-CN" altLang="en-US" sz="2400" smtClean="0"/>
          </a:p>
          <a:p>
            <a:pPr eaLnBrk="1" hangingPunct="1"/>
            <a:r>
              <a:rPr lang="en-US" altLang="zh-CN" sz="2400" smtClean="0"/>
              <a:t>MPLS OAM</a:t>
            </a:r>
          </a:p>
          <a:p>
            <a:pPr eaLnBrk="1" hangingPunct="1">
              <a:buFont typeface="Wingdings" panose="05000000000000000000" pitchFamily="2" charset="2"/>
              <a:buNone/>
            </a:pPr>
            <a:r>
              <a:rPr lang="en-US" altLang="zh-CN" sz="2400" smtClean="0"/>
              <a:t>     MPLS</a:t>
            </a:r>
            <a:r>
              <a:rPr lang="zh-CN" altLang="en-US" sz="2400" smtClean="0"/>
              <a:t>层面单独提供的检测机制，实现</a:t>
            </a:r>
            <a:r>
              <a:rPr lang="en-US" altLang="zh-CN" sz="2400" smtClean="0"/>
              <a:t>LSP</a:t>
            </a:r>
            <a:r>
              <a:rPr lang="zh-CN" altLang="en-US" sz="2400" smtClean="0"/>
              <a:t>连通的快速检测与业务切换</a:t>
            </a:r>
          </a:p>
          <a:p>
            <a:pPr eaLnBrk="1" hangingPunct="1">
              <a:buFont typeface="Wingdings" panose="05000000000000000000" pitchFamily="2" charset="2"/>
              <a:buNone/>
            </a:pPr>
            <a:r>
              <a:rPr lang="zh-CN" altLang="en-US" sz="2400" smtClean="0"/>
              <a:t> </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标签分发模式</a:t>
            </a:r>
          </a:p>
        </p:txBody>
      </p:sp>
      <p:sp>
        <p:nvSpPr>
          <p:cNvPr id="19459" name="Rectangle 3"/>
          <p:cNvSpPr>
            <a:spLocks noGrp="1" noChangeArrowheads="1"/>
          </p:cNvSpPr>
          <p:nvPr>
            <p:ph type="body" sz="half" idx="1"/>
          </p:nvPr>
        </p:nvSpPr>
        <p:spPr>
          <a:xfrm>
            <a:off x="468313" y="1341438"/>
            <a:ext cx="7402512" cy="10953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lnSpc>
                <a:spcPct val="100000"/>
              </a:lnSpc>
            </a:pPr>
            <a:r>
              <a:rPr lang="en-US" altLang="zh-CN" sz="2400" smtClean="0"/>
              <a:t>DU</a:t>
            </a:r>
          </a:p>
          <a:p>
            <a:pPr eaLnBrk="1" hangingPunct="1">
              <a:lnSpc>
                <a:spcPct val="100000"/>
              </a:lnSpc>
              <a:buFont typeface="Wingdings" panose="05000000000000000000" pitchFamily="2" charset="2"/>
              <a:buNone/>
            </a:pPr>
            <a:r>
              <a:rPr lang="en-US" altLang="zh-CN" sz="2400" smtClean="0"/>
              <a:t> </a:t>
            </a:r>
            <a:r>
              <a:rPr lang="zh-CN" altLang="en-US" sz="2400" smtClean="0"/>
              <a:t>下游路由主动向上游触发发送标签映射</a:t>
            </a:r>
          </a:p>
        </p:txBody>
      </p:sp>
      <p:graphicFrame>
        <p:nvGraphicFramePr>
          <p:cNvPr id="19460" name="Object 4"/>
          <p:cNvGraphicFramePr>
            <a:graphicFrameLocks noChangeAspect="1"/>
          </p:cNvGraphicFramePr>
          <p:nvPr>
            <p:ph sz="half" idx="2"/>
          </p:nvPr>
        </p:nvGraphicFramePr>
        <p:xfrm>
          <a:off x="755650" y="2852738"/>
          <a:ext cx="7488238" cy="2282825"/>
        </p:xfrm>
        <a:graphic>
          <a:graphicData uri="http://schemas.openxmlformats.org/presentationml/2006/ole">
            <mc:AlternateContent xmlns:mc="http://schemas.openxmlformats.org/markup-compatibility/2006">
              <mc:Choice xmlns:v="urn:schemas-microsoft-com:vml" Requires="v">
                <p:oleObj spid="_x0000_s19461" name="VISIO" r:id="rId3" imgW="6305550" imgH="1924050" progId="Visio.Drawing.6">
                  <p:embed/>
                </p:oleObj>
              </mc:Choice>
              <mc:Fallback>
                <p:oleObj name="VISIO" r:id="rId3" imgW="6305550" imgH="192405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7488238"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总结</a:t>
            </a:r>
          </a:p>
        </p:txBody>
      </p:sp>
      <p:sp>
        <p:nvSpPr>
          <p:cNvPr id="157699" name="Rectangle 3"/>
          <p:cNvSpPr>
            <a:spLocks noGrp="1" noChangeArrowheads="1"/>
          </p:cNvSpPr>
          <p:nvPr>
            <p:ph type="body" idx="1"/>
          </p:nvPr>
        </p:nvSpPr>
        <p:spPr>
          <a:xfrm>
            <a:off x="1219200" y="2255838"/>
            <a:ext cx="6553200" cy="246856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MPLS</a:t>
            </a:r>
            <a:r>
              <a:rPr lang="zh-CN" altLang="en-US" sz="2400" smtClean="0"/>
              <a:t>的基本概念</a:t>
            </a:r>
            <a:endParaRPr lang="en-US" altLang="zh-CN" sz="2400" smtClean="0"/>
          </a:p>
          <a:p>
            <a:pPr eaLnBrk="1" hangingPunct="1"/>
            <a:r>
              <a:rPr lang="en-US" altLang="zh-CN" sz="2400" smtClean="0"/>
              <a:t>SR66 MPLS</a:t>
            </a:r>
            <a:r>
              <a:rPr lang="zh-CN" altLang="en-US" sz="2400" smtClean="0"/>
              <a:t>新特性介绍</a:t>
            </a:r>
            <a:endParaRPr lang="en-US" altLang="zh-CN" sz="2400" smtClean="0"/>
          </a:p>
          <a:p>
            <a:pPr eaLnBrk="1" hangingPunct="1">
              <a:buFont typeface="Wingdings" panose="05000000000000000000" pitchFamily="2" charset="2"/>
              <a:buNone/>
            </a:pPr>
            <a:r>
              <a:rPr lang="zh-CN" altLang="en-US" sz="2400" smtClean="0"/>
              <a:t>   </a:t>
            </a:r>
            <a:endParaRPr lang="en-US" altLang="zh-CN" sz="2400" smtClean="0"/>
          </a:p>
          <a:p>
            <a:pPr eaLnBrk="1" hangingPunct="1">
              <a:buFont typeface="Wingdings" panose="05000000000000000000" pitchFamily="2" charset="2"/>
              <a:buNone/>
            </a:pPr>
            <a:r>
              <a:rPr lang="en-US" altLang="zh-CN" sz="2400" smtClean="0"/>
              <a:t>    </a:t>
            </a:r>
            <a:r>
              <a:rPr lang="zh-CN" altLang="en-US" sz="2400" smtClean="0"/>
              <a:t> 基于</a:t>
            </a:r>
            <a:r>
              <a:rPr lang="en-US" altLang="zh-CN" sz="2400" smtClean="0"/>
              <a:t>MPLS</a:t>
            </a:r>
            <a:r>
              <a:rPr lang="zh-CN" altLang="en-US" sz="2400" smtClean="0"/>
              <a:t>的</a:t>
            </a:r>
            <a:r>
              <a:rPr lang="en-US" altLang="zh-CN" sz="2400" smtClean="0"/>
              <a:t>VPN</a:t>
            </a:r>
          </a:p>
          <a:p>
            <a:pPr eaLnBrk="1" hangingPunct="1">
              <a:buFont typeface="Wingdings" panose="05000000000000000000" pitchFamily="2" charset="2"/>
              <a:buNone/>
            </a:pPr>
            <a:r>
              <a:rPr lang="en-US" altLang="zh-CN" sz="2400" smtClean="0"/>
              <a:t>     MPLS</a:t>
            </a:r>
            <a:r>
              <a:rPr lang="zh-CN" altLang="en-US" sz="2400" smtClean="0"/>
              <a:t>流量工程</a:t>
            </a:r>
            <a:endParaRPr lang="en-US" altLang="zh-CN" sz="2400" smtClean="0"/>
          </a:p>
          <a:p>
            <a:pPr eaLnBrk="1" hangingPunct="1">
              <a:buFont typeface="Wingdings" panose="05000000000000000000" pitchFamily="2" charset="2"/>
              <a:buNone/>
            </a:pPr>
            <a:r>
              <a:rPr lang="en-US" altLang="zh-CN" sz="2400" smtClean="0"/>
              <a:t>     MPLS</a:t>
            </a:r>
            <a:r>
              <a:rPr lang="zh-CN" altLang="en-US" sz="2400" smtClean="0"/>
              <a:t>维护</a:t>
            </a:r>
          </a:p>
          <a:p>
            <a:pPr eaLnBrk="1" hangingPunct="1">
              <a:buFont typeface="Wingdings" panose="05000000000000000000" pitchFamily="2" charset="2"/>
              <a:buNone/>
            </a:pPr>
            <a:endParaRPr lang="zh-CN" altLang="en-US" sz="2400" smtClean="0"/>
          </a:p>
        </p:txBody>
      </p:sp>
      <p:grpSp>
        <p:nvGrpSpPr>
          <p:cNvPr id="157700" name="Group 5"/>
          <p:cNvGrpSpPr>
            <a:grpSpLocks/>
          </p:cNvGrpSpPr>
          <p:nvPr/>
        </p:nvGrpSpPr>
        <p:grpSpPr bwMode="auto">
          <a:xfrm>
            <a:off x="2590800" y="1676400"/>
            <a:ext cx="5715000" cy="3276600"/>
            <a:chOff x="1632" y="1056"/>
            <a:chExt cx="3600" cy="2064"/>
          </a:xfrm>
        </p:grpSpPr>
        <p:sp>
          <p:nvSpPr>
            <p:cNvPr id="157704" name="Rectangle 6"/>
            <p:cNvSpPr>
              <a:spLocks noChangeArrowheads="1"/>
            </p:cNvSpPr>
            <p:nvPr/>
          </p:nvSpPr>
          <p:spPr bwMode="auto">
            <a:xfrm>
              <a:off x="1632" y="1056"/>
              <a:ext cx="3600" cy="48"/>
            </a:xfrm>
            <a:prstGeom prst="rect">
              <a:avLst/>
            </a:prstGeom>
            <a:gradFill rotWithShape="0">
              <a:gsLst>
                <a:gs pos="0">
                  <a:srgbClr val="FFFFFF"/>
                </a:gs>
                <a:gs pos="100000">
                  <a:srgbClr val="4C61A4"/>
                </a:gs>
              </a:gsLst>
              <a:lin ang="0" scaled="1"/>
            </a:gradFill>
            <a:ln>
              <a:noFill/>
            </a:ln>
            <a:effectLst/>
            <a:extLs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57705" name="Rectangle 7"/>
            <p:cNvSpPr>
              <a:spLocks noChangeArrowheads="1"/>
            </p:cNvSpPr>
            <p:nvPr/>
          </p:nvSpPr>
          <p:spPr bwMode="auto">
            <a:xfrm>
              <a:off x="5088" y="1056"/>
              <a:ext cx="48" cy="2064"/>
            </a:xfrm>
            <a:prstGeom prst="rect">
              <a:avLst/>
            </a:prstGeom>
            <a:gradFill rotWithShape="0">
              <a:gsLst>
                <a:gs pos="0">
                  <a:srgbClr val="4C61A4"/>
                </a:gs>
                <a:gs pos="100000">
                  <a:srgbClr val="FFFFFF"/>
                </a:gs>
              </a:gsLst>
              <a:lin ang="5400000" scaled="1"/>
            </a:gradFill>
            <a:ln>
              <a:noFill/>
            </a:ln>
            <a:effectLst/>
            <a:extLs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grpSp>
      <p:grpSp>
        <p:nvGrpSpPr>
          <p:cNvPr id="157701" name="Group 8"/>
          <p:cNvGrpSpPr>
            <a:grpSpLocks/>
          </p:cNvGrpSpPr>
          <p:nvPr/>
        </p:nvGrpSpPr>
        <p:grpSpPr bwMode="auto">
          <a:xfrm>
            <a:off x="838200" y="3200400"/>
            <a:ext cx="5562600" cy="2971800"/>
            <a:chOff x="432" y="2064"/>
            <a:chExt cx="3504" cy="1872"/>
          </a:xfrm>
        </p:grpSpPr>
        <p:sp>
          <p:nvSpPr>
            <p:cNvPr id="157702" name="Rectangle 9"/>
            <p:cNvSpPr>
              <a:spLocks noChangeArrowheads="1"/>
            </p:cNvSpPr>
            <p:nvPr/>
          </p:nvSpPr>
          <p:spPr bwMode="auto">
            <a:xfrm>
              <a:off x="432" y="3792"/>
              <a:ext cx="3504" cy="48"/>
            </a:xfrm>
            <a:prstGeom prst="rect">
              <a:avLst/>
            </a:prstGeom>
            <a:gradFill rotWithShape="0">
              <a:gsLst>
                <a:gs pos="0">
                  <a:srgbClr val="808000"/>
                </a:gs>
                <a:gs pos="100000">
                  <a:srgbClr val="FFFFFF"/>
                </a:gs>
              </a:gsLst>
              <a:lin ang="0" scaled="1"/>
            </a:gradFill>
            <a:ln>
              <a:noFill/>
            </a:ln>
            <a:effectLst/>
            <a:extLs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57703" name="Rectangle 10"/>
            <p:cNvSpPr>
              <a:spLocks noChangeArrowheads="1"/>
            </p:cNvSpPr>
            <p:nvPr/>
          </p:nvSpPr>
          <p:spPr bwMode="auto">
            <a:xfrm>
              <a:off x="432" y="2064"/>
              <a:ext cx="48" cy="1872"/>
            </a:xfrm>
            <a:prstGeom prst="rect">
              <a:avLst/>
            </a:prstGeom>
            <a:gradFill rotWithShape="0">
              <a:gsLst>
                <a:gs pos="0">
                  <a:srgbClr val="FFFFFF"/>
                </a:gs>
                <a:gs pos="100000">
                  <a:srgbClr val="808000"/>
                </a:gs>
              </a:gsLst>
              <a:lin ang="5400000" scaled="1"/>
            </a:gradFill>
            <a:ln>
              <a:noFill/>
            </a:ln>
            <a:effectLst/>
            <a:extLs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gr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 LSP</a:t>
            </a:r>
            <a:r>
              <a:rPr lang="zh-CN" altLang="en-US" smtClean="0">
                <a:latin typeface="华文细黑" panose="02010600040101010101" pitchFamily="2" charset="-122"/>
              </a:rPr>
              <a:t>控制模式</a:t>
            </a:r>
          </a:p>
        </p:txBody>
      </p:sp>
      <p:sp>
        <p:nvSpPr>
          <p:cNvPr id="20483" name="Rectangle 3"/>
          <p:cNvSpPr>
            <a:spLocks noGrp="1" noChangeArrowheads="1"/>
          </p:cNvSpPr>
          <p:nvPr>
            <p:ph type="body" sz="half" idx="1"/>
          </p:nvPr>
        </p:nvSpPr>
        <p:spPr>
          <a:xfrm>
            <a:off x="395288" y="1125538"/>
            <a:ext cx="8137525" cy="26638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有序</a:t>
            </a:r>
          </a:p>
          <a:p>
            <a:pPr eaLnBrk="1" hangingPunct="1">
              <a:buFont typeface="Wingdings" panose="05000000000000000000" pitchFamily="2" charset="2"/>
              <a:buNone/>
            </a:pPr>
            <a:r>
              <a:rPr lang="zh-CN" altLang="en-US" sz="2400" smtClean="0"/>
              <a:t>    标签请求从入口一直发送到</a:t>
            </a:r>
            <a:r>
              <a:rPr lang="en-US" altLang="zh-CN" sz="2400" smtClean="0"/>
              <a:t>FEC</a:t>
            </a:r>
            <a:r>
              <a:rPr lang="zh-CN" altLang="en-US" sz="2400" smtClean="0"/>
              <a:t>的出口</a:t>
            </a:r>
            <a:r>
              <a:rPr lang="en-US" altLang="zh-CN" sz="2400" smtClean="0"/>
              <a:t>LSR</a:t>
            </a:r>
            <a:r>
              <a:rPr lang="zh-CN" altLang="en-US" sz="2400" smtClean="0"/>
              <a:t>，然后至下而上的返回标签映射消息，</a:t>
            </a:r>
            <a:r>
              <a:rPr lang="en-US" altLang="zh-CN" sz="2400" smtClean="0"/>
              <a:t>LSR</a:t>
            </a:r>
            <a:r>
              <a:rPr lang="zh-CN" altLang="en-US" sz="2400" smtClean="0"/>
              <a:t>只有在收到下游发送的标签映射消息后才会向上游发送标签映射消息</a:t>
            </a:r>
          </a:p>
        </p:txBody>
      </p:sp>
      <p:graphicFrame>
        <p:nvGraphicFramePr>
          <p:cNvPr id="20484" name="Object 4"/>
          <p:cNvGraphicFramePr>
            <a:graphicFrameLocks noChangeAspect="1"/>
          </p:cNvGraphicFramePr>
          <p:nvPr>
            <p:ph sz="half" idx="2"/>
          </p:nvPr>
        </p:nvGraphicFramePr>
        <p:xfrm>
          <a:off x="827088" y="4132263"/>
          <a:ext cx="7632700" cy="1168400"/>
        </p:xfrm>
        <a:graphic>
          <a:graphicData uri="http://schemas.openxmlformats.org/presentationml/2006/ole">
            <mc:AlternateContent xmlns:mc="http://schemas.openxmlformats.org/markup-compatibility/2006">
              <mc:Choice xmlns:v="urn:schemas-microsoft-com:vml" Requires="v">
                <p:oleObj spid="_x0000_s20485" name="VISIO" r:id="rId3" imgW="6810375" imgH="1038225" progId="Visio.Drawing.6">
                  <p:embed/>
                </p:oleObj>
              </mc:Choice>
              <mc:Fallback>
                <p:oleObj name="VISIO" r:id="rId3" imgW="6810375" imgH="1038225"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132263"/>
                        <a:ext cx="7632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 LSP</a:t>
            </a:r>
            <a:r>
              <a:rPr lang="zh-CN" altLang="en-US" smtClean="0">
                <a:latin typeface="华文细黑" panose="02010600040101010101" pitchFamily="2" charset="-122"/>
              </a:rPr>
              <a:t>控制模式</a:t>
            </a:r>
          </a:p>
        </p:txBody>
      </p:sp>
      <p:sp>
        <p:nvSpPr>
          <p:cNvPr id="21507" name="Rectangle 3"/>
          <p:cNvSpPr>
            <a:spLocks noGrp="1" noChangeArrowheads="1"/>
          </p:cNvSpPr>
          <p:nvPr>
            <p:ph type="body" sz="half" idx="1"/>
          </p:nvPr>
        </p:nvSpPr>
        <p:spPr>
          <a:xfrm>
            <a:off x="468313" y="1412875"/>
            <a:ext cx="7402512" cy="15636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独立</a:t>
            </a:r>
          </a:p>
          <a:p>
            <a:pPr eaLnBrk="1" hangingPunct="1">
              <a:buFont typeface="Wingdings" panose="05000000000000000000" pitchFamily="2" charset="2"/>
              <a:buNone/>
            </a:pPr>
            <a:r>
              <a:rPr lang="zh-CN" altLang="en-US" sz="2400" smtClean="0"/>
              <a:t>     </a:t>
            </a:r>
            <a:r>
              <a:rPr lang="en-US" altLang="zh-CN" sz="2400" smtClean="0"/>
              <a:t>LSR</a:t>
            </a:r>
            <a:r>
              <a:rPr lang="zh-CN" altLang="en-US" sz="2400" smtClean="0"/>
              <a:t>收到上游发送的标签请求消息后，立即向上游发送标签映射消息，不依赖下游是否为该</a:t>
            </a:r>
            <a:r>
              <a:rPr lang="en-US" altLang="zh-CN" sz="2400" smtClean="0"/>
              <a:t>FEC</a:t>
            </a:r>
            <a:r>
              <a:rPr lang="zh-CN" altLang="en-US" sz="2400" smtClean="0"/>
              <a:t>分配标签</a:t>
            </a:r>
          </a:p>
        </p:txBody>
      </p:sp>
      <p:graphicFrame>
        <p:nvGraphicFramePr>
          <p:cNvPr id="21508" name="Object 4"/>
          <p:cNvGraphicFramePr>
            <a:graphicFrameLocks noChangeAspect="1"/>
          </p:cNvGraphicFramePr>
          <p:nvPr>
            <p:ph sz="half" idx="2"/>
          </p:nvPr>
        </p:nvGraphicFramePr>
        <p:xfrm>
          <a:off x="755650" y="3644900"/>
          <a:ext cx="8064500" cy="1212850"/>
        </p:xfrm>
        <a:graphic>
          <a:graphicData uri="http://schemas.openxmlformats.org/presentationml/2006/ole">
            <mc:AlternateContent xmlns:mc="http://schemas.openxmlformats.org/markup-compatibility/2006">
              <mc:Choice xmlns:v="urn:schemas-microsoft-com:vml" Requires="v">
                <p:oleObj spid="_x0000_s21509" name="VISIO" r:id="rId3" imgW="6810375" imgH="1028700" progId="Visio.Drawing.6">
                  <p:embed/>
                </p:oleObj>
              </mc:Choice>
              <mc:Fallback>
                <p:oleObj name="VISIO" r:id="rId3" imgW="6810375" imgH="102870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644900"/>
                        <a:ext cx="80645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 </a:t>
            </a:r>
            <a:r>
              <a:rPr lang="zh-CN" altLang="en-US" smtClean="0">
                <a:latin typeface="华文细黑" panose="02010600040101010101" pitchFamily="2" charset="-122"/>
              </a:rPr>
              <a:t>标签保持方式</a:t>
            </a:r>
          </a:p>
        </p:txBody>
      </p:sp>
      <p:sp>
        <p:nvSpPr>
          <p:cNvPr id="22531" name="Rectangle 3"/>
          <p:cNvSpPr>
            <a:spLocks noGrp="1" noChangeArrowheads="1"/>
          </p:cNvSpPr>
          <p:nvPr>
            <p:ph type="body" idx="1"/>
          </p:nvPr>
        </p:nvSpPr>
        <p:spPr>
          <a:xfrm>
            <a:off x="468313" y="1125538"/>
            <a:ext cx="8207375" cy="41751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保守模式</a:t>
            </a:r>
          </a:p>
          <a:p>
            <a:pPr eaLnBrk="1" hangingPunct="1">
              <a:buFont typeface="Wingdings" panose="05000000000000000000" pitchFamily="2" charset="2"/>
              <a:buNone/>
            </a:pPr>
            <a:r>
              <a:rPr lang="zh-CN" altLang="en-US" sz="2400" smtClean="0"/>
              <a:t>	收到标签时，如果没有到对应</a:t>
            </a:r>
            <a:r>
              <a:rPr lang="en-US" altLang="zh-CN" sz="2400" smtClean="0"/>
              <a:t>FEC</a:t>
            </a:r>
            <a:r>
              <a:rPr lang="zh-CN" altLang="en-US" sz="2400" smtClean="0"/>
              <a:t>的路由，则不保留标签</a:t>
            </a:r>
          </a:p>
          <a:p>
            <a:pPr eaLnBrk="1" hangingPunct="1"/>
            <a:endParaRPr lang="zh-CN" altLang="en-US" sz="2400" smtClean="0"/>
          </a:p>
          <a:p>
            <a:pPr eaLnBrk="1" hangingPunct="1"/>
            <a:r>
              <a:rPr lang="zh-CN" altLang="en-US" sz="2400" smtClean="0"/>
              <a:t> 自由模式</a:t>
            </a:r>
          </a:p>
          <a:p>
            <a:pPr eaLnBrk="1" hangingPunct="1">
              <a:buFont typeface="Wingdings" panose="05000000000000000000" pitchFamily="2" charset="2"/>
              <a:buNone/>
            </a:pPr>
            <a:r>
              <a:rPr lang="zh-CN" altLang="en-US" sz="2400" smtClean="0"/>
              <a:t>      收到标签时，如果没有到对应</a:t>
            </a:r>
            <a:r>
              <a:rPr lang="en-US" altLang="zh-CN" sz="2400" smtClean="0"/>
              <a:t>FEC</a:t>
            </a:r>
            <a:r>
              <a:rPr lang="zh-CN" altLang="en-US" sz="2400" smtClean="0"/>
              <a:t>的路由，仍然保留标签，留待以后使用</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 </a:t>
            </a:r>
            <a:r>
              <a:rPr lang="zh-CN" altLang="en-US" smtClean="0">
                <a:latin typeface="华文细黑" panose="02010600040101010101" pitchFamily="2" charset="-122"/>
              </a:rPr>
              <a:t>标签分发常见组合</a:t>
            </a:r>
          </a:p>
        </p:txBody>
      </p:sp>
      <p:sp>
        <p:nvSpPr>
          <p:cNvPr id="23555" name="Rectangle 3"/>
          <p:cNvSpPr>
            <a:spLocks noGrp="1" noChangeArrowheads="1"/>
          </p:cNvSpPr>
          <p:nvPr>
            <p:ph type="body" idx="1"/>
          </p:nvPr>
        </p:nvSpPr>
        <p:spPr>
          <a:xfrm>
            <a:off x="468313" y="1052513"/>
            <a:ext cx="8208962" cy="43926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DoD + </a:t>
            </a:r>
            <a:r>
              <a:rPr lang="zh-CN" altLang="en-US" sz="2400" smtClean="0"/>
              <a:t>有序 </a:t>
            </a:r>
            <a:r>
              <a:rPr lang="en-US" altLang="zh-CN" sz="2400" smtClean="0"/>
              <a:t>+ </a:t>
            </a:r>
            <a:r>
              <a:rPr lang="zh-CN" altLang="en-US" sz="2400" smtClean="0"/>
              <a:t>保守</a:t>
            </a:r>
          </a:p>
          <a:p>
            <a:pPr eaLnBrk="1" hangingPunct="1">
              <a:buFont typeface="Wingdings" panose="05000000000000000000" pitchFamily="2" charset="2"/>
              <a:buNone/>
            </a:pPr>
            <a:r>
              <a:rPr lang="zh-CN" altLang="en-US" sz="2400" smtClean="0"/>
              <a:t>     比较容易控制标签的使用和</a:t>
            </a:r>
            <a:r>
              <a:rPr lang="en-US" altLang="zh-CN" sz="2400" smtClean="0"/>
              <a:t>LSP</a:t>
            </a:r>
            <a:r>
              <a:rPr lang="zh-CN" altLang="en-US" sz="2400" smtClean="0"/>
              <a:t>的建立</a:t>
            </a:r>
          </a:p>
          <a:p>
            <a:pPr eaLnBrk="1" hangingPunct="1">
              <a:buFont typeface="Wingdings" panose="05000000000000000000" pitchFamily="2" charset="2"/>
              <a:buNone/>
            </a:pPr>
            <a:r>
              <a:rPr lang="zh-CN" altLang="en-US" sz="2400" smtClean="0"/>
              <a:t>     </a:t>
            </a:r>
            <a:r>
              <a:rPr lang="en-US" altLang="zh-CN" sz="2400" smtClean="0"/>
              <a:t>ATM/FR</a:t>
            </a:r>
            <a:r>
              <a:rPr lang="zh-CN" altLang="en-US" sz="2400" smtClean="0"/>
              <a:t>帧模式只能使用</a:t>
            </a:r>
            <a:r>
              <a:rPr lang="en-US" altLang="zh-CN" sz="2400" smtClean="0"/>
              <a:t>DoD</a:t>
            </a:r>
            <a:r>
              <a:rPr lang="zh-CN" altLang="en-US" sz="2400" smtClean="0"/>
              <a:t>方式</a:t>
            </a:r>
          </a:p>
          <a:p>
            <a:pPr eaLnBrk="1" hangingPunct="1"/>
            <a:endParaRPr lang="zh-CN" altLang="en-US" sz="2400" smtClean="0"/>
          </a:p>
          <a:p>
            <a:pPr eaLnBrk="1" hangingPunct="1"/>
            <a:r>
              <a:rPr lang="en-US" altLang="zh-CN" sz="2400" smtClean="0"/>
              <a:t>DU + </a:t>
            </a:r>
            <a:r>
              <a:rPr lang="zh-CN" altLang="en-US" sz="2400" smtClean="0"/>
              <a:t>有序 </a:t>
            </a:r>
            <a:r>
              <a:rPr lang="en-US" altLang="zh-CN" sz="2400" smtClean="0"/>
              <a:t>+</a:t>
            </a:r>
            <a:r>
              <a:rPr lang="zh-CN" altLang="en-US" sz="2400" smtClean="0"/>
              <a:t>自由</a:t>
            </a:r>
          </a:p>
          <a:p>
            <a:pPr eaLnBrk="1" hangingPunct="1">
              <a:buFont typeface="Wingdings" panose="05000000000000000000" pitchFamily="2" charset="2"/>
              <a:buNone/>
            </a:pPr>
            <a:r>
              <a:rPr lang="zh-CN" altLang="en-US" sz="2400" smtClean="0"/>
              <a:t>     浪费标签资源</a:t>
            </a:r>
          </a:p>
          <a:p>
            <a:pPr eaLnBrk="1" hangingPunct="1">
              <a:buFont typeface="Wingdings" panose="05000000000000000000" pitchFamily="2" charset="2"/>
              <a:buNone/>
            </a:pPr>
            <a:r>
              <a:rPr lang="zh-CN" altLang="en-US" sz="2400" smtClean="0"/>
              <a:t>     会建立一些无用的</a:t>
            </a:r>
            <a:r>
              <a:rPr lang="en-US" altLang="zh-CN" sz="2400" smtClean="0"/>
              <a:t>LSP</a:t>
            </a:r>
          </a:p>
          <a:p>
            <a:pPr eaLnBrk="1" hangingPunct="1">
              <a:buFont typeface="Wingdings" panose="05000000000000000000" pitchFamily="2" charset="2"/>
              <a:buNone/>
            </a:pPr>
            <a:r>
              <a:rPr lang="en-US" altLang="zh-CN" sz="2400" smtClean="0"/>
              <a:t>     </a:t>
            </a:r>
            <a:r>
              <a:rPr lang="zh-CN" altLang="en-US" sz="2400" smtClean="0"/>
              <a:t>分支处需要标签合并（</a:t>
            </a:r>
            <a:r>
              <a:rPr lang="en-US" altLang="zh-CN" sz="2400" smtClean="0"/>
              <a:t>merge</a:t>
            </a:r>
            <a:r>
              <a:rPr lang="zh-CN" altLang="en-US" sz="2400" smtClean="0"/>
              <a:t>）</a:t>
            </a:r>
          </a:p>
          <a:p>
            <a:pPr eaLnBrk="1" hangingPunct="1">
              <a:buFont typeface="Wingdings" panose="05000000000000000000" pitchFamily="2" charset="2"/>
              <a:buNone/>
            </a:pPr>
            <a:r>
              <a:rPr lang="zh-CN" altLang="en-US" sz="2400" smtClean="0"/>
              <a:t>     </a:t>
            </a:r>
            <a:r>
              <a:rPr lang="en-US" altLang="zh-CN" sz="2400" smtClean="0"/>
              <a:t>LSP</a:t>
            </a:r>
            <a:r>
              <a:rPr lang="zh-CN" altLang="en-US" sz="2400" smtClean="0"/>
              <a:t>的建立迅速、可靠</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381000" y="1549400"/>
            <a:ext cx="8439150" cy="639763"/>
          </a:xfrm>
          <a:prstGeom prst="roundRect">
            <a:avLst>
              <a:gd name="adj" fmla="val 18046"/>
            </a:avLst>
          </a:prstGeom>
          <a:solidFill>
            <a:srgbClr val="4DA5E1">
              <a:alpha val="74901"/>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147" name="Oval 3"/>
          <p:cNvSpPr>
            <a:spLocks noChangeArrowheads="1"/>
          </p:cNvSpPr>
          <p:nvPr/>
        </p:nvSpPr>
        <p:spPr bwMode="auto">
          <a:xfrm>
            <a:off x="641350" y="1693863"/>
            <a:ext cx="349250" cy="342900"/>
          </a:xfrm>
          <a:prstGeom prst="ellipse">
            <a:avLst/>
          </a:prstGeom>
          <a:noFill/>
          <a:ln w="127000" algn="ctr">
            <a:solidFill>
              <a:srgbClr val="4DA5E1"/>
            </a:solidFill>
            <a:round/>
            <a:headEnd/>
            <a:tailEnd/>
          </a:ln>
          <a:effectLst/>
          <a:extLst>
            <a:ext uri="{909E8E84-426E-40DD-AFC4-6F175D3DCCD1}">
              <a14:hiddenFill xmlns:a14="http://schemas.microsoft.com/office/drawing/2010/main">
                <a:solidFill>
                  <a:srgbClr val="4DA5E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algn="ctr" eaLnBrk="1" fontAlgn="t" hangingPunct="1"/>
            <a:endParaRPr lang="zh-CN" altLang="zh-CN" sz="1000" b="0">
              <a:ea typeface="华文细黑" panose="02010600040101010101" pitchFamily="2" charset="-122"/>
            </a:endParaRPr>
          </a:p>
        </p:txBody>
      </p:sp>
      <p:sp>
        <p:nvSpPr>
          <p:cNvPr id="6148" name="Text Box 4"/>
          <p:cNvSpPr txBox="1">
            <a:spLocks noChangeArrowheads="1"/>
          </p:cNvSpPr>
          <p:nvPr/>
        </p:nvSpPr>
        <p:spPr bwMode="auto">
          <a:xfrm>
            <a:off x="539750" y="2420938"/>
            <a:ext cx="55467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tx1"/>
              </a:buClr>
              <a:buFont typeface="Wingdings" panose="05000000000000000000" pitchFamily="2" charset="2"/>
              <a:buChar char="n"/>
            </a:pPr>
            <a:r>
              <a:rPr lang="zh-CN" altLang="en-US" sz="2400">
                <a:ea typeface="华文细黑" panose="02010600040101010101" pitchFamily="2" charset="-122"/>
              </a:rPr>
              <a:t>理解</a:t>
            </a:r>
            <a:r>
              <a:rPr lang="en-US" altLang="en-US" sz="2400">
                <a:ea typeface="华文细黑" panose="02010600040101010101" pitchFamily="2" charset="-122"/>
              </a:rPr>
              <a:t>MPLS基本概念</a:t>
            </a:r>
            <a:endParaRPr lang="zh-CN" altLang="en-US" sz="2400">
              <a:ea typeface="华文细黑" panose="02010600040101010101" pitchFamily="2" charset="-122"/>
            </a:endParaRPr>
          </a:p>
          <a:p>
            <a:pPr eaLnBrk="1" hangingPunct="1">
              <a:lnSpc>
                <a:spcPct val="150000"/>
              </a:lnSpc>
              <a:buClr>
                <a:schemeClr val="tx1"/>
              </a:buClr>
              <a:buFont typeface="Wingdings" panose="05000000000000000000" pitchFamily="2" charset="2"/>
              <a:buChar char="n"/>
            </a:pPr>
            <a:r>
              <a:rPr lang="zh-CN" altLang="en-US" sz="2400">
                <a:ea typeface="华文细黑" panose="02010600040101010101" pitchFamily="2" charset="-122"/>
              </a:rPr>
              <a:t>掌握</a:t>
            </a:r>
            <a:r>
              <a:rPr lang="en-US" altLang="en-US" sz="2400">
                <a:ea typeface="华文细黑" panose="02010600040101010101" pitchFamily="2" charset="-122"/>
              </a:rPr>
              <a:t>SR66 MPLS新特性基本原理</a:t>
            </a:r>
          </a:p>
          <a:p>
            <a:pPr eaLnBrk="1" hangingPunct="1">
              <a:lnSpc>
                <a:spcPct val="150000"/>
              </a:lnSpc>
              <a:buClr>
                <a:schemeClr val="tx1"/>
              </a:buClr>
              <a:buFont typeface="Wingdings" panose="05000000000000000000" pitchFamily="2" charset="2"/>
              <a:buChar char="n"/>
            </a:pPr>
            <a:r>
              <a:rPr lang="zh-CN" altLang="en-US" sz="2400">
                <a:ea typeface="华文细黑" panose="02010600040101010101" pitchFamily="2" charset="-122"/>
              </a:rPr>
              <a:t>掌握</a:t>
            </a:r>
            <a:r>
              <a:rPr lang="en-US" altLang="en-US" sz="2400">
                <a:ea typeface="华文细黑" panose="02010600040101010101" pitchFamily="2" charset="-122"/>
              </a:rPr>
              <a:t>SR66 MPLS </a:t>
            </a:r>
            <a:r>
              <a:rPr lang="zh-CN" altLang="en-US" sz="2400">
                <a:ea typeface="华文细黑" panose="02010600040101010101" pitchFamily="2" charset="-122"/>
              </a:rPr>
              <a:t>新特性相关</a:t>
            </a:r>
            <a:r>
              <a:rPr lang="en-US" altLang="en-US" sz="2400">
                <a:ea typeface="华文细黑" panose="02010600040101010101" pitchFamily="2" charset="-122"/>
              </a:rPr>
              <a:t>配置</a:t>
            </a:r>
            <a:r>
              <a:rPr lang="zh-CN" altLang="en-US" sz="2400">
                <a:ea typeface="华文细黑" panose="02010600040101010101" pitchFamily="2" charset="-122"/>
              </a:rPr>
              <a:t>和维护</a:t>
            </a:r>
            <a:endParaRPr lang="en-US" altLang="en-US" sz="2400">
              <a:ea typeface="华文细黑" panose="02010600040101010101" pitchFamily="2" charset="-122"/>
            </a:endParaRPr>
          </a:p>
        </p:txBody>
      </p:sp>
      <p:sp>
        <p:nvSpPr>
          <p:cNvPr id="6149" name="Text Box 5"/>
          <p:cNvSpPr txBox="1">
            <a:spLocks noChangeArrowheads="1"/>
          </p:cNvSpPr>
          <p:nvPr/>
        </p:nvSpPr>
        <p:spPr bwMode="auto">
          <a:xfrm>
            <a:off x="533400" y="969963"/>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ct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solidFill>
                  <a:srgbClr val="CC0000"/>
                </a:solidFill>
                <a:latin typeface="华文细黑" panose="02010600040101010101" pitchFamily="2" charset="-122"/>
                <a:ea typeface="华文细黑" panose="02010600040101010101" pitchFamily="2" charset="-122"/>
              </a:rPr>
              <a:t>课程目标</a:t>
            </a:r>
          </a:p>
        </p:txBody>
      </p:sp>
      <p:sp>
        <p:nvSpPr>
          <p:cNvPr id="6150" name="Rectangle 6"/>
          <p:cNvSpPr>
            <a:spLocks noChangeArrowheads="1"/>
          </p:cNvSpPr>
          <p:nvPr/>
        </p:nvSpPr>
        <p:spPr bwMode="auto">
          <a:xfrm>
            <a:off x="990600" y="1612900"/>
            <a:ext cx="7329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800">
                <a:solidFill>
                  <a:schemeClr val="bg1"/>
                </a:solidFill>
                <a:ea typeface="华文细黑" panose="02010600040101010101" pitchFamily="2" charset="-122"/>
              </a:rPr>
              <a:t>学习完本课程，您应该能够了解：</a:t>
            </a:r>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2286000"/>
            <a:ext cx="2147888" cy="279876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标签空间</a:t>
            </a:r>
          </a:p>
        </p:txBody>
      </p:sp>
      <p:sp>
        <p:nvSpPr>
          <p:cNvPr id="24579" name="Rectangle 3"/>
          <p:cNvSpPr>
            <a:spLocks noGrp="1" noChangeArrowheads="1"/>
          </p:cNvSpPr>
          <p:nvPr>
            <p:ph type="body" idx="1"/>
          </p:nvPr>
        </p:nvSpPr>
        <p:spPr>
          <a:xfrm>
            <a:off x="468313" y="1209675"/>
            <a:ext cx="7391400" cy="40195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每平台标签空间</a:t>
            </a:r>
          </a:p>
          <a:p>
            <a:pPr eaLnBrk="1" hangingPunct="1">
              <a:buFont typeface="Wingdings" panose="05000000000000000000" pitchFamily="2" charset="2"/>
              <a:buNone/>
            </a:pPr>
            <a:r>
              <a:rPr lang="zh-CN" altLang="en-US" sz="2400" smtClean="0"/>
              <a:t>	对于每个</a:t>
            </a:r>
            <a:r>
              <a:rPr lang="en-US" altLang="zh-CN" sz="2400" smtClean="0"/>
              <a:t>LSR</a:t>
            </a:r>
            <a:r>
              <a:rPr lang="zh-CN" altLang="en-US" sz="2400" smtClean="0"/>
              <a:t>采用一个标签空间</a:t>
            </a:r>
          </a:p>
          <a:p>
            <a:pPr eaLnBrk="1" hangingPunct="1"/>
            <a:endParaRPr lang="zh-CN" altLang="en-US" sz="2400" smtClean="0"/>
          </a:p>
          <a:p>
            <a:pPr eaLnBrk="1" hangingPunct="1"/>
            <a:r>
              <a:rPr lang="zh-CN" altLang="en-US" sz="2400" smtClean="0"/>
              <a:t>每接口标签空间</a:t>
            </a:r>
          </a:p>
          <a:p>
            <a:pPr eaLnBrk="1" hangingPunct="1">
              <a:buFont typeface="Wingdings" panose="05000000000000000000" pitchFamily="2" charset="2"/>
              <a:buNone/>
            </a:pPr>
            <a:r>
              <a:rPr lang="zh-CN" altLang="en-US" sz="2400" smtClean="0"/>
              <a:t>	对于每个接口都各自采用一个标签空间</a:t>
            </a:r>
          </a:p>
          <a:p>
            <a:pPr eaLnBrk="1" hangingPunct="1"/>
            <a:endParaRPr lang="zh-CN" altLang="en-US" sz="2400" smtClean="0"/>
          </a:p>
          <a:p>
            <a:pPr eaLnBrk="1" hangingPunct="1"/>
            <a:r>
              <a:rPr lang="zh-CN" altLang="en-US" sz="2400" smtClean="0"/>
              <a:t>  </a:t>
            </a:r>
            <a:r>
              <a:rPr lang="en-US" altLang="zh-CN" sz="2400" smtClean="0"/>
              <a:t>ATM/FR</a:t>
            </a:r>
            <a:r>
              <a:rPr lang="zh-CN" altLang="en-US" sz="2400" smtClean="0"/>
              <a:t>帧模式使用</a:t>
            </a:r>
            <a:r>
              <a:rPr lang="en-US" altLang="zh-CN" sz="2400" smtClean="0"/>
              <a:t>VC</a:t>
            </a:r>
            <a:r>
              <a:rPr lang="zh-CN" altLang="en-US" sz="2400" smtClean="0"/>
              <a:t>作为标签，只能使用接口标记空间</a:t>
            </a:r>
            <a:r>
              <a:rPr lang="en-US" altLang="zh-CN" sz="2400" smtClean="0"/>
              <a:t>,</a:t>
            </a:r>
            <a:r>
              <a:rPr lang="zh-CN" altLang="en-US" sz="2400" smtClean="0"/>
              <a:t>其他封装类型一般使用每平台标记空间</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标签转发基础</a:t>
            </a:r>
          </a:p>
        </p:txBody>
      </p:sp>
      <p:sp>
        <p:nvSpPr>
          <p:cNvPr id="25603" name="Rectangle 3"/>
          <p:cNvSpPr>
            <a:spLocks noGrp="1" noChangeArrowheads="1"/>
          </p:cNvSpPr>
          <p:nvPr>
            <p:ph type="body" idx="1"/>
          </p:nvPr>
        </p:nvSpPr>
        <p:spPr>
          <a:xfrm>
            <a:off x="468313" y="981075"/>
            <a:ext cx="7416800" cy="46799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FEC</a:t>
            </a:r>
            <a:r>
              <a:rPr lang="zh-CN" altLang="en-US" sz="2400" smtClean="0"/>
              <a:t>（</a:t>
            </a:r>
            <a:r>
              <a:rPr lang="en-US" altLang="zh-CN" sz="2400" smtClean="0"/>
              <a:t>Forwarding Equivalence Class</a:t>
            </a:r>
            <a:r>
              <a:rPr lang="zh-CN" altLang="en-US" sz="2400" smtClean="0"/>
              <a:t>）：将具有相同特性的报文导入到同一条</a:t>
            </a:r>
            <a:r>
              <a:rPr lang="en-US" altLang="zh-CN" sz="2400" smtClean="0"/>
              <a:t>LSP</a:t>
            </a:r>
          </a:p>
          <a:p>
            <a:pPr eaLnBrk="1" hangingPunct="1"/>
            <a:r>
              <a:rPr lang="en-US" altLang="zh-CN" sz="2400" smtClean="0"/>
              <a:t> NHLFE</a:t>
            </a:r>
            <a:r>
              <a:rPr lang="zh-CN" altLang="en-US" sz="2400" smtClean="0"/>
              <a:t>（</a:t>
            </a:r>
            <a:r>
              <a:rPr lang="en-US" altLang="zh-CN" sz="2400" smtClean="0"/>
              <a:t>Next Hop Label Forwarding Entry</a:t>
            </a:r>
            <a:r>
              <a:rPr lang="zh-CN" altLang="en-US" sz="2400" smtClean="0"/>
              <a:t>）：描述标记操作</a:t>
            </a:r>
          </a:p>
          <a:p>
            <a:pPr lvl="1" eaLnBrk="1" hangingPunct="1"/>
            <a:r>
              <a:rPr lang="zh-CN" altLang="en-US" sz="2000" smtClean="0"/>
              <a:t> 下一跳</a:t>
            </a:r>
          </a:p>
          <a:p>
            <a:pPr lvl="1" eaLnBrk="1" hangingPunct="1"/>
            <a:r>
              <a:rPr lang="zh-CN" altLang="en-US" sz="2000" smtClean="0"/>
              <a:t> 标记操作类型：</a:t>
            </a:r>
            <a:r>
              <a:rPr lang="en-US" altLang="zh-CN" sz="2000" smtClean="0"/>
              <a:t>push/pop/swap/null</a:t>
            </a:r>
          </a:p>
          <a:p>
            <a:pPr lvl="1" eaLnBrk="1" hangingPunct="1"/>
            <a:r>
              <a:rPr lang="en-US" altLang="zh-CN" sz="2000" smtClean="0"/>
              <a:t> </a:t>
            </a:r>
            <a:r>
              <a:rPr lang="zh-CN" altLang="en-US" sz="2000" smtClean="0"/>
              <a:t>链路层封装类型等</a:t>
            </a:r>
          </a:p>
          <a:p>
            <a:pPr eaLnBrk="1" hangingPunct="1"/>
            <a:r>
              <a:rPr lang="zh-CN" altLang="en-US" sz="2400" smtClean="0"/>
              <a:t> </a:t>
            </a:r>
            <a:r>
              <a:rPr lang="en-US" altLang="zh-CN" sz="2400" smtClean="0"/>
              <a:t>FTN</a:t>
            </a:r>
            <a:r>
              <a:rPr lang="zh-CN" altLang="en-US" sz="2400" smtClean="0"/>
              <a:t>（</a:t>
            </a:r>
            <a:r>
              <a:rPr lang="en-US" altLang="zh-CN" sz="2400" smtClean="0"/>
              <a:t>FEC to NHLFE</a:t>
            </a:r>
            <a:r>
              <a:rPr lang="zh-CN" altLang="en-US" sz="2400" smtClean="0"/>
              <a:t>）：将</a:t>
            </a:r>
            <a:r>
              <a:rPr lang="en-US" altLang="zh-CN" sz="2400" smtClean="0"/>
              <a:t>FEC</a:t>
            </a:r>
            <a:r>
              <a:rPr lang="zh-CN" altLang="en-US" sz="2400" smtClean="0"/>
              <a:t>映射到</a:t>
            </a:r>
            <a:r>
              <a:rPr lang="en-US" altLang="zh-CN" sz="2400" smtClean="0"/>
              <a:t>NHLFE</a:t>
            </a:r>
          </a:p>
          <a:p>
            <a:pPr eaLnBrk="1" hangingPunct="1"/>
            <a:r>
              <a:rPr lang="en-US" altLang="zh-CN" sz="2400" smtClean="0"/>
              <a:t> ILM</a:t>
            </a:r>
            <a:r>
              <a:rPr lang="zh-CN" altLang="en-US" sz="2400" smtClean="0"/>
              <a:t>（</a:t>
            </a:r>
            <a:r>
              <a:rPr lang="en-US" altLang="zh-CN" sz="2400" smtClean="0"/>
              <a:t>Incoming Label Map</a:t>
            </a:r>
            <a:r>
              <a:rPr lang="zh-CN" altLang="en-US" sz="2400" smtClean="0"/>
              <a:t>）：将</a:t>
            </a:r>
            <a:r>
              <a:rPr lang="en-US" altLang="zh-CN" sz="2400" smtClean="0"/>
              <a:t>MPLS</a:t>
            </a:r>
            <a:r>
              <a:rPr lang="zh-CN" altLang="en-US" sz="2400" smtClean="0"/>
              <a:t>标签映射到</a:t>
            </a:r>
            <a:r>
              <a:rPr lang="en-US" altLang="zh-CN" sz="2400" smtClean="0"/>
              <a:t>NHLFE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控制平面与转发平面</a:t>
            </a:r>
          </a:p>
        </p:txBody>
      </p:sp>
      <p:graphicFrame>
        <p:nvGraphicFramePr>
          <p:cNvPr id="26627" name="Object 4"/>
          <p:cNvGraphicFramePr>
            <a:graphicFrameLocks noChangeAspect="1"/>
          </p:cNvGraphicFramePr>
          <p:nvPr>
            <p:ph idx="1"/>
          </p:nvPr>
        </p:nvGraphicFramePr>
        <p:xfrm>
          <a:off x="1763713" y="1125538"/>
          <a:ext cx="5688012" cy="4937125"/>
        </p:xfrm>
        <a:graphic>
          <a:graphicData uri="http://schemas.openxmlformats.org/presentationml/2006/ole">
            <mc:AlternateContent xmlns:mc="http://schemas.openxmlformats.org/markup-compatibility/2006">
              <mc:Choice xmlns:v="urn:schemas-microsoft-com:vml" Requires="v">
                <p:oleObj spid="_x0000_s26628" name="VISIO" r:id="rId3" imgW="4267200" imgH="3695700" progId="Visio.Drawing.6">
                  <p:embed/>
                </p:oleObj>
              </mc:Choice>
              <mc:Fallback>
                <p:oleObj name="VISIO" r:id="rId3" imgW="4267200" imgH="369570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125538"/>
                        <a:ext cx="5688012"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标签转发</a:t>
            </a:r>
          </a:p>
        </p:txBody>
      </p:sp>
      <p:sp>
        <p:nvSpPr>
          <p:cNvPr id="27651" name="Rectangle 3"/>
          <p:cNvSpPr>
            <a:spLocks noGrp="1" noChangeArrowheads="1"/>
          </p:cNvSpPr>
          <p:nvPr>
            <p:ph type="body" sz="half" idx="1"/>
          </p:nvPr>
        </p:nvSpPr>
        <p:spPr>
          <a:xfrm>
            <a:off x="468313" y="4071938"/>
            <a:ext cx="8280400" cy="23098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只在入口节点分析</a:t>
            </a:r>
            <a:r>
              <a:rPr lang="en-US" altLang="zh-CN" sz="2400" smtClean="0"/>
              <a:t>IP</a:t>
            </a:r>
            <a:r>
              <a:rPr lang="zh-CN" altLang="en-US" sz="2400" smtClean="0"/>
              <a:t>头，中间节点使用标签交换，效率高</a:t>
            </a:r>
          </a:p>
          <a:p>
            <a:pPr eaLnBrk="1" hangingPunct="1"/>
            <a:r>
              <a:rPr lang="zh-CN" altLang="en-US" sz="2400" smtClean="0"/>
              <a:t> </a:t>
            </a:r>
            <a:r>
              <a:rPr lang="en-US" altLang="zh-CN" sz="2400" smtClean="0"/>
              <a:t>QoS</a:t>
            </a:r>
            <a:r>
              <a:rPr lang="zh-CN" altLang="en-US" sz="2400" smtClean="0"/>
              <a:t>易于部署，效率高</a:t>
            </a:r>
          </a:p>
          <a:p>
            <a:pPr eaLnBrk="1" hangingPunct="1"/>
            <a:r>
              <a:rPr lang="zh-CN" altLang="en-US" sz="2400" smtClean="0"/>
              <a:t> </a:t>
            </a:r>
            <a:r>
              <a:rPr lang="en-US" altLang="zh-CN" sz="2400" smtClean="0"/>
              <a:t>LSR</a:t>
            </a:r>
            <a:r>
              <a:rPr lang="zh-CN" altLang="en-US" sz="2400" smtClean="0"/>
              <a:t>只需知道</a:t>
            </a:r>
            <a:r>
              <a:rPr lang="en-US" altLang="zh-CN" sz="2400" smtClean="0"/>
              <a:t>MPLS</a:t>
            </a:r>
            <a:r>
              <a:rPr lang="zh-CN" altLang="en-US" sz="2400" smtClean="0"/>
              <a:t>域内部路由，无需了解外部路由</a:t>
            </a:r>
          </a:p>
          <a:p>
            <a:pPr eaLnBrk="1" hangingPunct="1"/>
            <a:r>
              <a:rPr lang="zh-CN" altLang="en-US" sz="2400" smtClean="0"/>
              <a:t> </a:t>
            </a:r>
            <a:r>
              <a:rPr lang="en-US" altLang="zh-CN" sz="2400" smtClean="0"/>
              <a:t>LSP</a:t>
            </a:r>
            <a:r>
              <a:rPr lang="zh-CN" altLang="en-US" sz="2400" smtClean="0"/>
              <a:t>面向连接，流量工程易于实现</a:t>
            </a:r>
          </a:p>
        </p:txBody>
      </p:sp>
      <p:graphicFrame>
        <p:nvGraphicFramePr>
          <p:cNvPr id="27652" name="Object 10"/>
          <p:cNvGraphicFramePr>
            <a:graphicFrameLocks noChangeAspect="1"/>
          </p:cNvGraphicFramePr>
          <p:nvPr>
            <p:ph sz="quarter" idx="3"/>
          </p:nvPr>
        </p:nvGraphicFramePr>
        <p:xfrm>
          <a:off x="0" y="1341438"/>
          <a:ext cx="9217025" cy="2374900"/>
        </p:xfrm>
        <a:graphic>
          <a:graphicData uri="http://schemas.openxmlformats.org/presentationml/2006/ole">
            <mc:AlternateContent xmlns:mc="http://schemas.openxmlformats.org/markup-compatibility/2006">
              <mc:Choice xmlns:v="urn:schemas-microsoft-com:vml" Requires="v">
                <p:oleObj spid="_x0000_s27653" name="VISIO" r:id="rId3" imgW="6581775" imgH="1695450" progId="Visio.Drawing.6">
                  <p:embed/>
                </p:oleObj>
              </mc:Choice>
              <mc:Fallback>
                <p:oleObj name="VISIO" r:id="rId3" imgW="6581775" imgH="1695450" progId="Visio.Drawing.6">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1438"/>
                        <a:ext cx="9217025"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倒数第二跳弹出</a:t>
            </a:r>
          </a:p>
        </p:txBody>
      </p:sp>
      <p:sp>
        <p:nvSpPr>
          <p:cNvPr id="28675" name="Rectangle 3"/>
          <p:cNvSpPr>
            <a:spLocks noGrp="1" noChangeArrowheads="1"/>
          </p:cNvSpPr>
          <p:nvPr>
            <p:ph type="body" sz="half" idx="1"/>
          </p:nvPr>
        </p:nvSpPr>
        <p:spPr>
          <a:xfrm>
            <a:off x="466725" y="3567113"/>
            <a:ext cx="8137525" cy="31019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PHP  Penultimate Hop Popping </a:t>
            </a:r>
            <a:r>
              <a:rPr lang="zh-CN" altLang="en-US" sz="2400" smtClean="0"/>
              <a:t>倒数第二跳弹出</a:t>
            </a:r>
          </a:p>
          <a:p>
            <a:pPr eaLnBrk="1" hangingPunct="1"/>
            <a:r>
              <a:rPr lang="zh-CN" altLang="en-US" sz="2400" smtClean="0"/>
              <a:t> 分配标签为</a:t>
            </a:r>
            <a:r>
              <a:rPr lang="en-US" altLang="zh-CN" sz="2400" smtClean="0"/>
              <a:t>3</a:t>
            </a:r>
            <a:r>
              <a:rPr lang="zh-CN" altLang="en-US" sz="2400" smtClean="0"/>
              <a:t>，表示在倒数的第二跳上就弹出标签</a:t>
            </a:r>
          </a:p>
          <a:p>
            <a:pPr eaLnBrk="1" hangingPunct="1"/>
            <a:r>
              <a:rPr lang="zh-CN" altLang="en-US" sz="2400" smtClean="0"/>
              <a:t>在最后一跳，最外层的标签已经没有意义，因此可以在倒数第二跳将标签弹出，减少最后一跳的负担</a:t>
            </a:r>
          </a:p>
          <a:p>
            <a:pPr eaLnBrk="1" hangingPunct="1"/>
            <a:r>
              <a:rPr lang="zh-CN" altLang="en-US" sz="2400" smtClean="0"/>
              <a:t> 如果只有一层标签，则最后一跳直接进行</a:t>
            </a:r>
            <a:r>
              <a:rPr lang="en-US" altLang="zh-CN" sz="2400" smtClean="0"/>
              <a:t>IP</a:t>
            </a:r>
            <a:r>
              <a:rPr lang="zh-CN" altLang="en-US" sz="2400" smtClean="0"/>
              <a:t>转发；否则，对内层标签做标签转发</a:t>
            </a:r>
          </a:p>
        </p:txBody>
      </p:sp>
      <p:graphicFrame>
        <p:nvGraphicFramePr>
          <p:cNvPr id="28676" name="Object 4"/>
          <p:cNvGraphicFramePr>
            <a:graphicFrameLocks noChangeAspect="1"/>
          </p:cNvGraphicFramePr>
          <p:nvPr>
            <p:ph sz="half" idx="2"/>
          </p:nvPr>
        </p:nvGraphicFramePr>
        <p:xfrm>
          <a:off x="0" y="1196975"/>
          <a:ext cx="9074150" cy="2339975"/>
        </p:xfrm>
        <a:graphic>
          <a:graphicData uri="http://schemas.openxmlformats.org/presentationml/2006/ole">
            <mc:AlternateContent xmlns:mc="http://schemas.openxmlformats.org/markup-compatibility/2006">
              <mc:Choice xmlns:v="urn:schemas-microsoft-com:vml" Requires="v">
                <p:oleObj spid="_x0000_s28677" name="VISIO" r:id="rId3" imgW="6581775" imgH="1695450" progId="Visio.Drawing.6">
                  <p:embed/>
                </p:oleObj>
              </mc:Choice>
              <mc:Fallback>
                <p:oleObj name="VISIO" r:id="rId3" imgW="6581775" imgH="1695450"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975"/>
                        <a:ext cx="907415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标签栈与</a:t>
            </a:r>
            <a:r>
              <a:rPr lang="en-US" altLang="zh-CN" smtClean="0">
                <a:latin typeface="华文细黑" panose="02010600040101010101" pitchFamily="2" charset="-122"/>
              </a:rPr>
              <a:t>LSP</a:t>
            </a:r>
            <a:r>
              <a:rPr lang="zh-CN" altLang="en-US" smtClean="0">
                <a:latin typeface="华文细黑" panose="02010600040101010101" pitchFamily="2" charset="-122"/>
              </a:rPr>
              <a:t>隧道</a:t>
            </a:r>
          </a:p>
        </p:txBody>
      </p:sp>
      <p:sp>
        <p:nvSpPr>
          <p:cNvPr id="29699" name="Rectangle 3"/>
          <p:cNvSpPr>
            <a:spLocks noGrp="1" noChangeArrowheads="1"/>
          </p:cNvSpPr>
          <p:nvPr>
            <p:ph type="body" sz="half" idx="1"/>
          </p:nvPr>
        </p:nvSpPr>
        <p:spPr>
          <a:xfrm>
            <a:off x="395288" y="4124325"/>
            <a:ext cx="8280400" cy="22574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报文在超过一层的</a:t>
            </a:r>
            <a:r>
              <a:rPr lang="en-US" altLang="zh-CN" sz="2400" smtClean="0"/>
              <a:t>LSP</a:t>
            </a:r>
            <a:r>
              <a:rPr lang="zh-CN" altLang="en-US" sz="2400" smtClean="0"/>
              <a:t>隧道中传送则会有多层标签，形成标签栈。</a:t>
            </a:r>
          </a:p>
          <a:p>
            <a:pPr eaLnBrk="1" hangingPunct="1"/>
            <a:r>
              <a:rPr lang="en-US" altLang="zh-CN" sz="2400" smtClean="0"/>
              <a:t>LSP (RT2-RT11-RT12-RT3)</a:t>
            </a:r>
            <a:r>
              <a:rPr lang="zh-CN" altLang="en-US" sz="2400" smtClean="0"/>
              <a:t>是 </a:t>
            </a:r>
            <a:r>
              <a:rPr lang="en-US" altLang="zh-CN" sz="2400" smtClean="0"/>
              <a:t>LSP (RT1-RT2-RT3-RT4)</a:t>
            </a:r>
            <a:r>
              <a:rPr lang="zh-CN" altLang="en-US" sz="2400" smtClean="0"/>
              <a:t>上</a:t>
            </a:r>
            <a:r>
              <a:rPr lang="en-US" altLang="zh-CN" sz="2400" smtClean="0"/>
              <a:t>RT2-RT3</a:t>
            </a:r>
            <a:r>
              <a:rPr lang="zh-CN" altLang="en-US" sz="2400" smtClean="0"/>
              <a:t>的隧道</a:t>
            </a:r>
          </a:p>
          <a:p>
            <a:pPr eaLnBrk="1" hangingPunct="1"/>
            <a:r>
              <a:rPr lang="zh-CN" altLang="en-US" sz="2400" smtClean="0"/>
              <a:t>按照“后进先出”处理标签栈</a:t>
            </a:r>
          </a:p>
        </p:txBody>
      </p:sp>
      <p:graphicFrame>
        <p:nvGraphicFramePr>
          <p:cNvPr id="29700" name="Object 4"/>
          <p:cNvGraphicFramePr>
            <a:graphicFrameLocks noChangeAspect="1"/>
          </p:cNvGraphicFramePr>
          <p:nvPr>
            <p:ph sz="half" idx="2"/>
          </p:nvPr>
        </p:nvGraphicFramePr>
        <p:xfrm>
          <a:off x="287338" y="1196975"/>
          <a:ext cx="8964612" cy="3311525"/>
        </p:xfrm>
        <a:graphic>
          <a:graphicData uri="http://schemas.openxmlformats.org/presentationml/2006/ole">
            <mc:AlternateContent xmlns:mc="http://schemas.openxmlformats.org/markup-compatibility/2006">
              <mc:Choice xmlns:v="urn:schemas-microsoft-com:vml" Requires="v">
                <p:oleObj spid="_x0000_s29701" name="VISIO" r:id="rId3" imgW="6562725" imgH="2219325" progId="Visio.Drawing.6">
                  <p:embed/>
                </p:oleObj>
              </mc:Choice>
              <mc:Fallback>
                <p:oleObj name="VISIO" r:id="rId3" imgW="6562725" imgH="2219325"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1196975"/>
                        <a:ext cx="8964612"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TTL</a:t>
            </a:r>
            <a:r>
              <a:rPr lang="zh-CN" altLang="en-US" smtClean="0">
                <a:latin typeface="华文细黑" panose="02010600040101010101" pitchFamily="2" charset="-122"/>
              </a:rPr>
              <a:t>处理</a:t>
            </a:r>
          </a:p>
        </p:txBody>
      </p:sp>
      <p:sp>
        <p:nvSpPr>
          <p:cNvPr id="30723" name="Text Box 4"/>
          <p:cNvSpPr txBox="1">
            <a:spLocks noChangeArrowheads="1"/>
          </p:cNvSpPr>
          <p:nvPr/>
        </p:nvSpPr>
        <p:spPr bwMode="auto">
          <a:xfrm>
            <a:off x="457200" y="10668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t>把整个</a:t>
            </a:r>
            <a:r>
              <a:rPr lang="en-US" altLang="zh-CN" sz="2400"/>
              <a:t>MPLS</a:t>
            </a:r>
            <a:r>
              <a:rPr lang="zh-CN" altLang="en-US" sz="2400"/>
              <a:t>域看做一跳</a:t>
            </a:r>
          </a:p>
        </p:txBody>
      </p:sp>
      <p:sp>
        <p:nvSpPr>
          <p:cNvPr id="30724" name="Text Box 5"/>
          <p:cNvSpPr txBox="1">
            <a:spLocks noChangeArrowheads="1"/>
          </p:cNvSpPr>
          <p:nvPr/>
        </p:nvSpPr>
        <p:spPr bwMode="auto">
          <a:xfrm>
            <a:off x="1219200" y="1981200"/>
            <a:ext cx="1600200" cy="76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IP TTL </a:t>
            </a:r>
            <a:r>
              <a:rPr kumimoji="1" lang="zh-CN" altLang="en-US" sz="1600" b="0">
                <a:solidFill>
                  <a:schemeClr val="tx1"/>
                </a:solidFill>
                <a:latin typeface="Times New Roman" panose="02020603050405020304" pitchFamily="18" charset="0"/>
                <a:ea typeface="宋体" panose="02010600030101010101" pitchFamily="2" charset="-122"/>
              </a:rPr>
              <a:t>减一</a:t>
            </a: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MPLS TTL</a:t>
            </a:r>
            <a:r>
              <a:rPr kumimoji="1" lang="zh-CN" altLang="en-US" sz="1600" b="0">
                <a:solidFill>
                  <a:schemeClr val="tx1"/>
                </a:solidFill>
                <a:latin typeface="Times New Roman" panose="02020603050405020304" pitchFamily="18" charset="0"/>
                <a:ea typeface="宋体" panose="02010600030101010101" pitchFamily="2" charset="-122"/>
              </a:rPr>
              <a:t>＝</a:t>
            </a:r>
            <a:r>
              <a:rPr kumimoji="1" lang="en-US" altLang="zh-CN" sz="1600" b="0">
                <a:solidFill>
                  <a:schemeClr val="tx1"/>
                </a:solidFill>
                <a:latin typeface="Times New Roman" panose="02020603050405020304" pitchFamily="18" charset="0"/>
                <a:ea typeface="宋体" panose="02010600030101010101" pitchFamily="2" charset="-122"/>
              </a:rPr>
              <a:t>255</a:t>
            </a:r>
          </a:p>
        </p:txBody>
      </p:sp>
      <p:sp>
        <p:nvSpPr>
          <p:cNvPr id="30725" name="Text Box 6"/>
          <p:cNvSpPr txBox="1">
            <a:spLocks noChangeArrowheads="1"/>
          </p:cNvSpPr>
          <p:nvPr/>
        </p:nvSpPr>
        <p:spPr bwMode="auto">
          <a:xfrm>
            <a:off x="3429000" y="1981200"/>
            <a:ext cx="1600200" cy="773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kumimoji="1" lang="en-US" altLang="zh-CN" sz="1600" b="0">
              <a:solidFill>
                <a:schemeClr val="tx1"/>
              </a:solidFill>
              <a:latin typeface="Times New Roman" panose="02020603050405020304" pitchFamily="18" charset="0"/>
              <a:ea typeface="宋体" panose="02010600030101010101" pitchFamily="2" charset="-122"/>
            </a:endParaRP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 MPLS TTL </a:t>
            </a:r>
            <a:r>
              <a:rPr kumimoji="1" lang="zh-CN" altLang="en-US" sz="1600" b="0">
                <a:solidFill>
                  <a:schemeClr val="tx1"/>
                </a:solidFill>
                <a:latin typeface="Times New Roman" panose="02020603050405020304" pitchFamily="18" charset="0"/>
                <a:ea typeface="宋体" panose="02010600030101010101" pitchFamily="2" charset="-122"/>
              </a:rPr>
              <a:t>减一</a:t>
            </a:r>
          </a:p>
        </p:txBody>
      </p:sp>
      <p:sp>
        <p:nvSpPr>
          <p:cNvPr id="30726" name="Text Box 7"/>
          <p:cNvSpPr txBox="1">
            <a:spLocks noChangeArrowheads="1"/>
          </p:cNvSpPr>
          <p:nvPr/>
        </p:nvSpPr>
        <p:spPr bwMode="auto">
          <a:xfrm>
            <a:off x="5638800" y="1981200"/>
            <a:ext cx="1600200" cy="773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kumimoji="1" lang="en-US" altLang="zh-CN" sz="1600" b="0">
              <a:solidFill>
                <a:schemeClr val="tx1"/>
              </a:solidFill>
              <a:latin typeface="Times New Roman" panose="02020603050405020304" pitchFamily="18" charset="0"/>
              <a:ea typeface="宋体" panose="02010600030101010101" pitchFamily="2" charset="-122"/>
            </a:endParaRP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  IP TTL </a:t>
            </a:r>
            <a:r>
              <a:rPr kumimoji="1" lang="zh-CN" altLang="en-US" sz="1600" b="0">
                <a:solidFill>
                  <a:schemeClr val="tx1"/>
                </a:solidFill>
                <a:latin typeface="Times New Roman" panose="02020603050405020304" pitchFamily="18" charset="0"/>
                <a:ea typeface="宋体" panose="02010600030101010101" pitchFamily="2" charset="-122"/>
              </a:rPr>
              <a:t>减一</a:t>
            </a:r>
          </a:p>
        </p:txBody>
      </p:sp>
      <p:sp>
        <p:nvSpPr>
          <p:cNvPr id="30727" name="Text Box 8"/>
          <p:cNvSpPr txBox="1">
            <a:spLocks noChangeArrowheads="1"/>
          </p:cNvSpPr>
          <p:nvPr/>
        </p:nvSpPr>
        <p:spPr bwMode="auto">
          <a:xfrm>
            <a:off x="1524000" y="29718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1600" b="0">
                <a:solidFill>
                  <a:schemeClr val="tx1"/>
                </a:solidFill>
                <a:latin typeface="Times New Roman" panose="02020603050405020304" pitchFamily="18" charset="0"/>
                <a:ea typeface="宋体" panose="02010600030101010101" pitchFamily="2" charset="-122"/>
              </a:rPr>
              <a:t>入口</a:t>
            </a:r>
            <a:r>
              <a:rPr kumimoji="1" lang="en-US" altLang="zh-CN" sz="1600" b="0">
                <a:solidFill>
                  <a:schemeClr val="tx1"/>
                </a:solidFill>
                <a:latin typeface="Times New Roman" panose="02020603050405020304" pitchFamily="18" charset="0"/>
                <a:ea typeface="宋体" panose="02010600030101010101" pitchFamily="2" charset="-122"/>
              </a:rPr>
              <a:t>LER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28" name="Text Box 9"/>
          <p:cNvSpPr txBox="1">
            <a:spLocks noChangeArrowheads="1"/>
          </p:cNvSpPr>
          <p:nvPr/>
        </p:nvSpPr>
        <p:spPr bwMode="auto">
          <a:xfrm>
            <a:off x="3886200" y="29718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LSR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29" name="Text Box 10"/>
          <p:cNvSpPr txBox="1">
            <a:spLocks noChangeArrowheads="1"/>
          </p:cNvSpPr>
          <p:nvPr/>
        </p:nvSpPr>
        <p:spPr bwMode="auto">
          <a:xfrm>
            <a:off x="6019800" y="29718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1600" b="0">
                <a:solidFill>
                  <a:schemeClr val="tx1"/>
                </a:solidFill>
                <a:latin typeface="Times New Roman" panose="02020603050405020304" pitchFamily="18" charset="0"/>
                <a:ea typeface="宋体" panose="02010600030101010101" pitchFamily="2" charset="-122"/>
              </a:rPr>
              <a:t>出口</a:t>
            </a:r>
            <a:r>
              <a:rPr kumimoji="1" lang="en-US" altLang="zh-CN" sz="1600" b="0">
                <a:solidFill>
                  <a:schemeClr val="tx1"/>
                </a:solidFill>
                <a:latin typeface="Times New Roman" panose="02020603050405020304" pitchFamily="18" charset="0"/>
                <a:ea typeface="宋体" panose="02010600030101010101" pitchFamily="2" charset="-122"/>
              </a:rPr>
              <a:t>LER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30" name="Line 11"/>
          <p:cNvSpPr>
            <a:spLocks noChangeShapeType="1"/>
          </p:cNvSpPr>
          <p:nvPr/>
        </p:nvSpPr>
        <p:spPr bwMode="auto">
          <a:xfrm>
            <a:off x="609600" y="23622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31" name="Line 12"/>
          <p:cNvSpPr>
            <a:spLocks noChangeShapeType="1"/>
          </p:cNvSpPr>
          <p:nvPr/>
        </p:nvSpPr>
        <p:spPr bwMode="auto">
          <a:xfrm>
            <a:off x="2819400" y="23622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32" name="Line 13"/>
          <p:cNvSpPr>
            <a:spLocks noChangeShapeType="1"/>
          </p:cNvSpPr>
          <p:nvPr/>
        </p:nvSpPr>
        <p:spPr bwMode="auto">
          <a:xfrm>
            <a:off x="5029200" y="23622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33" name="Text Box 14"/>
          <p:cNvSpPr txBox="1">
            <a:spLocks noChangeArrowheads="1"/>
          </p:cNvSpPr>
          <p:nvPr/>
        </p:nvSpPr>
        <p:spPr bwMode="auto">
          <a:xfrm>
            <a:off x="381000" y="3962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t>把</a:t>
            </a:r>
            <a:r>
              <a:rPr lang="en-US" altLang="zh-CN" sz="2400"/>
              <a:t>MPLS TTL</a:t>
            </a:r>
            <a:r>
              <a:rPr lang="zh-CN" altLang="en-US" sz="2400"/>
              <a:t>计入</a:t>
            </a:r>
            <a:r>
              <a:rPr lang="en-US" altLang="zh-CN" sz="2400"/>
              <a:t>IP TTL</a:t>
            </a:r>
          </a:p>
        </p:txBody>
      </p:sp>
      <p:sp>
        <p:nvSpPr>
          <p:cNvPr id="30734" name="Text Box 15"/>
          <p:cNvSpPr txBox="1">
            <a:spLocks noChangeArrowheads="1"/>
          </p:cNvSpPr>
          <p:nvPr/>
        </p:nvSpPr>
        <p:spPr bwMode="auto">
          <a:xfrm>
            <a:off x="1219200" y="4876800"/>
            <a:ext cx="1981200" cy="76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IP TTL </a:t>
            </a:r>
            <a:r>
              <a:rPr kumimoji="1" lang="zh-CN" altLang="en-US" sz="1600" b="0">
                <a:solidFill>
                  <a:schemeClr val="tx1"/>
                </a:solidFill>
                <a:latin typeface="Times New Roman" panose="02020603050405020304" pitchFamily="18" charset="0"/>
                <a:ea typeface="宋体" panose="02010600030101010101" pitchFamily="2" charset="-122"/>
              </a:rPr>
              <a:t>减一</a:t>
            </a: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MPLS TTL</a:t>
            </a:r>
            <a:r>
              <a:rPr kumimoji="1" lang="zh-CN" altLang="en-US" sz="1600" b="0">
                <a:solidFill>
                  <a:schemeClr val="tx1"/>
                </a:solidFill>
                <a:latin typeface="Times New Roman" panose="02020603050405020304" pitchFamily="18" charset="0"/>
                <a:ea typeface="宋体" panose="02010600030101010101" pitchFamily="2" charset="-122"/>
              </a:rPr>
              <a:t>＝</a:t>
            </a:r>
            <a:r>
              <a:rPr kumimoji="1" lang="en-US" altLang="zh-CN" sz="1600" b="0">
                <a:solidFill>
                  <a:schemeClr val="tx1"/>
                </a:solidFill>
                <a:latin typeface="Times New Roman" panose="02020603050405020304" pitchFamily="18" charset="0"/>
                <a:ea typeface="宋体" panose="02010600030101010101" pitchFamily="2" charset="-122"/>
              </a:rPr>
              <a:t>IP TTL</a:t>
            </a:r>
          </a:p>
        </p:txBody>
      </p:sp>
      <p:sp>
        <p:nvSpPr>
          <p:cNvPr id="30735" name="Text Box 16"/>
          <p:cNvSpPr txBox="1">
            <a:spLocks noChangeArrowheads="1"/>
          </p:cNvSpPr>
          <p:nvPr/>
        </p:nvSpPr>
        <p:spPr bwMode="auto">
          <a:xfrm>
            <a:off x="3810000" y="4876800"/>
            <a:ext cx="1600200" cy="773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kumimoji="1" lang="en-US" altLang="zh-CN" sz="1600" b="0">
              <a:solidFill>
                <a:schemeClr val="tx1"/>
              </a:solidFill>
              <a:latin typeface="Times New Roman" panose="02020603050405020304" pitchFamily="18" charset="0"/>
              <a:ea typeface="宋体" panose="02010600030101010101" pitchFamily="2" charset="-122"/>
            </a:endParaRP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 MPLS TTL </a:t>
            </a:r>
            <a:r>
              <a:rPr kumimoji="1" lang="zh-CN" altLang="en-US" sz="1600" b="0">
                <a:solidFill>
                  <a:schemeClr val="tx1"/>
                </a:solidFill>
                <a:latin typeface="Times New Roman" panose="02020603050405020304" pitchFamily="18" charset="0"/>
                <a:ea typeface="宋体" panose="02010600030101010101" pitchFamily="2" charset="-122"/>
              </a:rPr>
              <a:t>减一</a:t>
            </a:r>
          </a:p>
        </p:txBody>
      </p:sp>
      <p:sp>
        <p:nvSpPr>
          <p:cNvPr id="30736" name="Text Box 17"/>
          <p:cNvSpPr txBox="1">
            <a:spLocks noChangeArrowheads="1"/>
          </p:cNvSpPr>
          <p:nvPr/>
        </p:nvSpPr>
        <p:spPr bwMode="auto">
          <a:xfrm>
            <a:off x="6019800" y="4876800"/>
            <a:ext cx="1981200" cy="773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MPLS TTL </a:t>
            </a:r>
            <a:r>
              <a:rPr kumimoji="1" lang="zh-CN" altLang="en-US" sz="1600" b="0">
                <a:solidFill>
                  <a:schemeClr val="tx1"/>
                </a:solidFill>
                <a:latin typeface="Times New Roman" panose="02020603050405020304" pitchFamily="18" charset="0"/>
                <a:ea typeface="宋体" panose="02010600030101010101" pitchFamily="2" charset="-122"/>
              </a:rPr>
              <a:t>减一</a:t>
            </a:r>
          </a:p>
          <a:p>
            <a:pPr eaLnBrk="1" hangingPunct="1">
              <a:lnSpc>
                <a:spcPct val="100000"/>
              </a:lnSpc>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IP TTL</a:t>
            </a:r>
            <a:r>
              <a:rPr kumimoji="1" lang="zh-CN" altLang="en-US" sz="1600" b="0">
                <a:solidFill>
                  <a:schemeClr val="tx1"/>
                </a:solidFill>
                <a:latin typeface="Times New Roman" panose="02020603050405020304" pitchFamily="18" charset="0"/>
                <a:ea typeface="宋体" panose="02010600030101010101" pitchFamily="2" charset="-122"/>
              </a:rPr>
              <a:t>＝</a:t>
            </a:r>
            <a:r>
              <a:rPr kumimoji="1" lang="en-US" altLang="zh-CN" sz="1600" b="0">
                <a:solidFill>
                  <a:schemeClr val="tx1"/>
                </a:solidFill>
                <a:latin typeface="Times New Roman" panose="02020603050405020304" pitchFamily="18" charset="0"/>
                <a:ea typeface="宋体" panose="02010600030101010101" pitchFamily="2" charset="-122"/>
              </a:rPr>
              <a:t>MPLS TTL</a:t>
            </a:r>
          </a:p>
        </p:txBody>
      </p:sp>
      <p:sp>
        <p:nvSpPr>
          <p:cNvPr id="30737" name="Text Box 18"/>
          <p:cNvSpPr txBox="1">
            <a:spLocks noChangeArrowheads="1"/>
          </p:cNvSpPr>
          <p:nvPr/>
        </p:nvSpPr>
        <p:spPr bwMode="auto">
          <a:xfrm>
            <a:off x="1905000" y="5867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1600" b="0">
                <a:solidFill>
                  <a:schemeClr val="tx1"/>
                </a:solidFill>
                <a:latin typeface="Times New Roman" panose="02020603050405020304" pitchFamily="18" charset="0"/>
                <a:ea typeface="宋体" panose="02010600030101010101" pitchFamily="2" charset="-122"/>
              </a:rPr>
              <a:t>入口</a:t>
            </a:r>
            <a:r>
              <a:rPr kumimoji="1" lang="en-US" altLang="zh-CN" sz="1600" b="0">
                <a:solidFill>
                  <a:schemeClr val="tx1"/>
                </a:solidFill>
                <a:latin typeface="Times New Roman" panose="02020603050405020304" pitchFamily="18" charset="0"/>
                <a:ea typeface="宋体" panose="02010600030101010101" pitchFamily="2" charset="-122"/>
              </a:rPr>
              <a:t>LER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38" name="Text Box 19"/>
          <p:cNvSpPr txBox="1">
            <a:spLocks noChangeArrowheads="1"/>
          </p:cNvSpPr>
          <p:nvPr/>
        </p:nvSpPr>
        <p:spPr bwMode="auto">
          <a:xfrm>
            <a:off x="4267200" y="5867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1600" b="0">
                <a:solidFill>
                  <a:schemeClr val="tx1"/>
                </a:solidFill>
                <a:latin typeface="Times New Roman" panose="02020603050405020304" pitchFamily="18" charset="0"/>
                <a:ea typeface="宋体" panose="02010600030101010101" pitchFamily="2" charset="-122"/>
              </a:rPr>
              <a:t>LSR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39" name="Text Box 20"/>
          <p:cNvSpPr txBox="1">
            <a:spLocks noChangeArrowheads="1"/>
          </p:cNvSpPr>
          <p:nvPr/>
        </p:nvSpPr>
        <p:spPr bwMode="auto">
          <a:xfrm>
            <a:off x="6400800" y="5867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prstDash val="dash"/>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1600" b="0">
                <a:solidFill>
                  <a:schemeClr val="tx1"/>
                </a:solidFill>
                <a:latin typeface="Times New Roman" panose="02020603050405020304" pitchFamily="18" charset="0"/>
                <a:ea typeface="宋体" panose="02010600030101010101" pitchFamily="2" charset="-122"/>
              </a:rPr>
              <a:t>出口</a:t>
            </a:r>
            <a:r>
              <a:rPr kumimoji="1" lang="en-US" altLang="zh-CN" sz="1600" b="0">
                <a:solidFill>
                  <a:schemeClr val="tx1"/>
                </a:solidFill>
                <a:latin typeface="Times New Roman" panose="02020603050405020304" pitchFamily="18" charset="0"/>
                <a:ea typeface="宋体" panose="02010600030101010101" pitchFamily="2" charset="-122"/>
              </a:rPr>
              <a:t>LER</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30740" name="Line 21"/>
          <p:cNvSpPr>
            <a:spLocks noChangeShapeType="1"/>
          </p:cNvSpPr>
          <p:nvPr/>
        </p:nvSpPr>
        <p:spPr bwMode="auto">
          <a:xfrm>
            <a:off x="609600" y="52578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41" name="Line 22"/>
          <p:cNvSpPr>
            <a:spLocks noChangeShapeType="1"/>
          </p:cNvSpPr>
          <p:nvPr/>
        </p:nvSpPr>
        <p:spPr bwMode="auto">
          <a:xfrm>
            <a:off x="3200400" y="52578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42" name="Line 23"/>
          <p:cNvSpPr>
            <a:spLocks noChangeShapeType="1"/>
          </p:cNvSpPr>
          <p:nvPr/>
        </p:nvSpPr>
        <p:spPr bwMode="auto">
          <a:xfrm>
            <a:off x="5410200" y="5257800"/>
            <a:ext cx="609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MTU</a:t>
            </a:r>
          </a:p>
        </p:txBody>
      </p:sp>
      <p:sp>
        <p:nvSpPr>
          <p:cNvPr id="31747" name="Rectangle 6"/>
          <p:cNvSpPr>
            <a:spLocks noGrp="1" noChangeArrowheads="1"/>
          </p:cNvSpPr>
          <p:nvPr>
            <p:ph type="body" idx="1"/>
          </p:nvPr>
        </p:nvSpPr>
        <p:spPr>
          <a:xfrm>
            <a:off x="395288" y="4724400"/>
            <a:ext cx="8353425" cy="18002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MPLS MTU</a:t>
            </a:r>
            <a:r>
              <a:rPr lang="zh-CN" altLang="en-US" sz="2400" smtClean="0"/>
              <a:t>面临的困难</a:t>
            </a:r>
          </a:p>
          <a:p>
            <a:pPr eaLnBrk="1" hangingPunct="1"/>
            <a:r>
              <a:rPr lang="zh-CN" altLang="en-US" sz="2400" smtClean="0"/>
              <a:t>标签栈长度无法预测</a:t>
            </a:r>
          </a:p>
          <a:p>
            <a:pPr eaLnBrk="1" hangingPunct="1"/>
            <a:r>
              <a:rPr lang="zh-CN" altLang="en-US" sz="2400" smtClean="0"/>
              <a:t> 特殊应用的报文头长度无法预测</a:t>
            </a:r>
          </a:p>
          <a:p>
            <a:pPr eaLnBrk="1" hangingPunct="1"/>
            <a:r>
              <a:rPr lang="en-US" altLang="zh-CN" sz="2400" smtClean="0"/>
              <a:t>LSP</a:t>
            </a:r>
            <a:r>
              <a:rPr lang="zh-CN" altLang="en-US" sz="2400" smtClean="0"/>
              <a:t>路径上链路</a:t>
            </a:r>
            <a:r>
              <a:rPr lang="en-US" altLang="zh-CN" sz="2400" smtClean="0"/>
              <a:t>MTU</a:t>
            </a:r>
            <a:r>
              <a:rPr lang="zh-CN" altLang="en-US" sz="2400" smtClean="0"/>
              <a:t>不同</a:t>
            </a:r>
          </a:p>
        </p:txBody>
      </p:sp>
      <p:graphicFrame>
        <p:nvGraphicFramePr>
          <p:cNvPr id="31748" name="Object 4"/>
          <p:cNvGraphicFramePr>
            <a:graphicFrameLocks noChangeAspect="1"/>
          </p:cNvGraphicFramePr>
          <p:nvPr>
            <p:ph idx="4294967295"/>
          </p:nvPr>
        </p:nvGraphicFramePr>
        <p:xfrm>
          <a:off x="755650" y="981075"/>
          <a:ext cx="7704138" cy="3868738"/>
        </p:xfrm>
        <a:graphic>
          <a:graphicData uri="http://schemas.openxmlformats.org/presentationml/2006/ole">
            <mc:AlternateContent xmlns:mc="http://schemas.openxmlformats.org/markup-compatibility/2006">
              <mc:Choice xmlns:v="urn:schemas-microsoft-com:vml" Requires="v">
                <p:oleObj spid="_x0000_s31749" name="VISIO" r:id="rId3" imgW="6543675" imgH="3286125" progId="Visio.Drawing.6">
                  <p:embed/>
                </p:oleObj>
              </mc:Choice>
              <mc:Fallback>
                <p:oleObj name="VISIO" r:id="rId3" imgW="6543675" imgH="3286125"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81075"/>
                        <a:ext cx="7704138" cy="386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问题</a:t>
            </a:r>
          </a:p>
        </p:txBody>
      </p:sp>
      <p:sp>
        <p:nvSpPr>
          <p:cNvPr id="32771" name="Rectangle 3"/>
          <p:cNvSpPr>
            <a:spLocks noGrp="1" noChangeArrowheads="1"/>
          </p:cNvSpPr>
          <p:nvPr>
            <p:ph type="body" idx="1"/>
          </p:nvPr>
        </p:nvSpPr>
        <p:spPr>
          <a:xfrm>
            <a:off x="2493963" y="1417638"/>
            <a:ext cx="6192837" cy="14843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LSR</a:t>
            </a:r>
            <a:r>
              <a:rPr lang="zh-CN" altLang="en-US" sz="2400" smtClean="0"/>
              <a:t>上不同的</a:t>
            </a:r>
            <a:r>
              <a:rPr lang="en-US" altLang="zh-CN" sz="2400" smtClean="0"/>
              <a:t>FEC</a:t>
            </a:r>
            <a:r>
              <a:rPr lang="zh-CN" altLang="en-US" sz="2400" smtClean="0"/>
              <a:t>的出标签可以相同么？</a:t>
            </a:r>
          </a:p>
        </p:txBody>
      </p:sp>
      <p:grpSp>
        <p:nvGrpSpPr>
          <p:cNvPr id="32772" name="Group 46"/>
          <p:cNvGrpSpPr>
            <a:grpSpLocks/>
          </p:cNvGrpSpPr>
          <p:nvPr/>
        </p:nvGrpSpPr>
        <p:grpSpPr bwMode="auto">
          <a:xfrm>
            <a:off x="914400" y="3962400"/>
            <a:ext cx="2895600" cy="2481263"/>
            <a:chOff x="576" y="2496"/>
            <a:chExt cx="1824" cy="1563"/>
          </a:xfrm>
        </p:grpSpPr>
        <p:grpSp>
          <p:nvGrpSpPr>
            <p:cNvPr id="32773" name="Group 36"/>
            <p:cNvGrpSpPr>
              <a:grpSpLocks/>
            </p:cNvGrpSpPr>
            <p:nvPr/>
          </p:nvGrpSpPr>
          <p:grpSpPr bwMode="auto">
            <a:xfrm>
              <a:off x="1920" y="2496"/>
              <a:ext cx="377" cy="354"/>
              <a:chOff x="1307" y="3552"/>
              <a:chExt cx="377" cy="354"/>
            </a:xfrm>
          </p:grpSpPr>
          <p:sp>
            <p:nvSpPr>
              <p:cNvPr id="32781" name="Freeform 37"/>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82" name="Freeform 38"/>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2774" name="Group 39"/>
            <p:cNvGrpSpPr>
              <a:grpSpLocks/>
            </p:cNvGrpSpPr>
            <p:nvPr/>
          </p:nvGrpSpPr>
          <p:grpSpPr bwMode="auto">
            <a:xfrm>
              <a:off x="576" y="2592"/>
              <a:ext cx="288" cy="270"/>
              <a:chOff x="1307" y="3552"/>
              <a:chExt cx="377" cy="354"/>
            </a:xfrm>
          </p:grpSpPr>
          <p:sp>
            <p:nvSpPr>
              <p:cNvPr id="32779" name="Freeform 40"/>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80" name="Freeform 41"/>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2775" name="Group 42"/>
            <p:cNvGrpSpPr>
              <a:grpSpLocks/>
            </p:cNvGrpSpPr>
            <p:nvPr/>
          </p:nvGrpSpPr>
          <p:grpSpPr bwMode="auto">
            <a:xfrm>
              <a:off x="1392" y="2496"/>
              <a:ext cx="288" cy="270"/>
              <a:chOff x="1307" y="3552"/>
              <a:chExt cx="377" cy="354"/>
            </a:xfrm>
          </p:grpSpPr>
          <p:sp>
            <p:nvSpPr>
              <p:cNvPr id="32777" name="Freeform 43"/>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78" name="Freeform 44"/>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32776" name="Picture 45" descr="AG0001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688"/>
              <a:ext cx="1632" cy="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小结</a:t>
            </a:r>
          </a:p>
        </p:txBody>
      </p:sp>
      <p:sp>
        <p:nvSpPr>
          <p:cNvPr id="33795" name="Rectangle 14"/>
          <p:cNvSpPr>
            <a:spLocks noGrp="1" noChangeArrowheads="1"/>
          </p:cNvSpPr>
          <p:nvPr>
            <p:ph type="body" idx="1"/>
          </p:nvPr>
        </p:nvSpPr>
        <p:spPr>
          <a:xfrm>
            <a:off x="684213" y="1524000"/>
            <a:ext cx="2433637" cy="32353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LSR</a:t>
            </a:r>
          </a:p>
          <a:p>
            <a:pPr eaLnBrk="1" hangingPunct="1"/>
            <a:r>
              <a:rPr lang="en-US" altLang="zh-CN" sz="2400" smtClean="0"/>
              <a:t>LER</a:t>
            </a:r>
          </a:p>
          <a:p>
            <a:pPr eaLnBrk="1" hangingPunct="1"/>
            <a:r>
              <a:rPr lang="en-US" altLang="zh-CN" sz="2400" smtClean="0"/>
              <a:t>LSP</a:t>
            </a:r>
          </a:p>
          <a:p>
            <a:pPr eaLnBrk="1" hangingPunct="1"/>
            <a:r>
              <a:rPr lang="zh-CN" altLang="en-US" sz="2400" smtClean="0"/>
              <a:t>标签与标签栈</a:t>
            </a:r>
          </a:p>
          <a:p>
            <a:pPr eaLnBrk="1" hangingPunct="1"/>
            <a:r>
              <a:rPr lang="zh-CN" altLang="en-US" sz="2400" smtClean="0"/>
              <a:t>标签空间</a:t>
            </a:r>
          </a:p>
          <a:p>
            <a:pPr eaLnBrk="1" hangingPunct="1"/>
            <a:endParaRPr lang="en-US" altLang="zh-CN" sz="2400" smtClean="0"/>
          </a:p>
        </p:txBody>
      </p:sp>
      <p:sp>
        <p:nvSpPr>
          <p:cNvPr id="33796" name="Rectangle 2"/>
          <p:cNvSpPr>
            <a:spLocks noChangeArrowheads="1"/>
          </p:cNvSpPr>
          <p:nvPr/>
        </p:nvSpPr>
        <p:spPr bwMode="auto">
          <a:xfrm>
            <a:off x="4859338" y="1533525"/>
            <a:ext cx="2433637"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t>FEC</a:t>
            </a:r>
          </a:p>
          <a:p>
            <a:pPr eaLnBrk="1" hangingPunct="1"/>
            <a:r>
              <a:rPr lang="en-US" altLang="zh-CN" sz="2400"/>
              <a:t>NHLFE</a:t>
            </a:r>
          </a:p>
          <a:p>
            <a:pPr eaLnBrk="1" hangingPunct="1"/>
            <a:r>
              <a:rPr lang="en-US" altLang="zh-CN" sz="2400"/>
              <a:t>FTN</a:t>
            </a:r>
          </a:p>
          <a:p>
            <a:pPr eaLnBrk="1" hangingPunct="1"/>
            <a:r>
              <a:rPr lang="en-US" altLang="zh-CN" sz="2400"/>
              <a:t>ILM</a:t>
            </a:r>
          </a:p>
          <a:p>
            <a:pPr eaLnBrk="1" hangingPunct="1"/>
            <a:r>
              <a:rPr lang="en-US" altLang="zh-CN" sz="2400"/>
              <a:t>TTL</a:t>
            </a:r>
          </a:p>
          <a:p>
            <a:pPr eaLnBrk="1" hangingPunct="1"/>
            <a:r>
              <a:rPr lang="zh-CN" altLang="en-US" sz="2400"/>
              <a:t>路径</a:t>
            </a:r>
            <a:r>
              <a:rPr lang="en-US" altLang="zh-CN" sz="2400"/>
              <a:t>MTU</a:t>
            </a:r>
          </a:p>
          <a:p>
            <a:pPr eaLnBrk="1" hangingPunct="1"/>
            <a:endParaRPr lang="en-US" altLang="zh-CN" sz="24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1524000"/>
            <a:ext cx="57626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rgbClr val="CC0000"/>
              </a:buClr>
              <a:buFont typeface="Wingdings" panose="05000000000000000000" pitchFamily="2" charset="2"/>
              <a:buChar char="n"/>
            </a:pPr>
            <a:r>
              <a:rPr lang="en-US" altLang="zh-CN" sz="2800">
                <a:solidFill>
                  <a:srgbClr val="CC0000"/>
                </a:solidFill>
                <a:ea typeface="华文细黑" panose="02010600040101010101" pitchFamily="2" charset="-122"/>
              </a:rPr>
              <a:t>MPLS</a:t>
            </a:r>
            <a:r>
              <a:rPr lang="zh-CN" altLang="en-US" sz="2800">
                <a:solidFill>
                  <a:srgbClr val="CC0000"/>
                </a:solidFill>
                <a:ea typeface="华文细黑" panose="02010600040101010101" pitchFamily="2" charset="-122"/>
              </a:rPr>
              <a:t>技术概述</a:t>
            </a:r>
          </a:p>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SR66</a:t>
            </a:r>
            <a:r>
              <a:rPr lang="zh-CN" altLang="en-US" sz="2800">
                <a:ea typeface="华文细黑" panose="02010600040101010101" pitchFamily="2" charset="-122"/>
              </a:rPr>
              <a:t>基于</a:t>
            </a:r>
            <a:r>
              <a:rPr lang="en-US" altLang="zh-CN" sz="2800">
                <a:ea typeface="华文细黑" panose="02010600040101010101" pitchFamily="2" charset="-122"/>
              </a:rPr>
              <a:t>MPLS</a:t>
            </a:r>
            <a:r>
              <a:rPr lang="zh-CN" altLang="en-US" sz="2800">
                <a:ea typeface="华文细黑" panose="02010600040101010101" pitchFamily="2" charset="-122"/>
              </a:rPr>
              <a:t>的</a:t>
            </a:r>
            <a:r>
              <a:rPr lang="en-US" altLang="zh-CN" sz="2800">
                <a:ea typeface="华文细黑" panose="02010600040101010101" pitchFamily="2" charset="-122"/>
              </a:rPr>
              <a:t>VPN</a:t>
            </a:r>
          </a:p>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SR66</a:t>
            </a:r>
            <a:r>
              <a:rPr lang="zh-CN" altLang="en-US" sz="2800"/>
              <a:t> </a:t>
            </a:r>
            <a:r>
              <a:rPr lang="en-US" altLang="zh-CN" sz="2800"/>
              <a:t>MPLS</a:t>
            </a:r>
            <a:r>
              <a:rPr lang="zh-CN" altLang="en-US" sz="2800"/>
              <a:t>流量工程</a:t>
            </a:r>
            <a:endParaRPr lang="en-US" altLang="zh-CN" sz="2800"/>
          </a:p>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SR66</a:t>
            </a:r>
            <a:r>
              <a:rPr lang="zh-CN" altLang="en-US" sz="2800"/>
              <a:t> </a:t>
            </a:r>
            <a:r>
              <a:rPr lang="en-US" altLang="zh-CN" sz="2800"/>
              <a:t>MPLS</a:t>
            </a:r>
            <a:r>
              <a:rPr lang="zh-CN" altLang="en-US" sz="2800"/>
              <a:t>维护</a:t>
            </a:r>
          </a:p>
          <a:p>
            <a:pPr eaLnBrk="1" hangingPunct="1">
              <a:lnSpc>
                <a:spcPct val="150000"/>
              </a:lnSpc>
              <a:buClr>
                <a:schemeClr val="tx1"/>
              </a:buClr>
              <a:buFont typeface="Wingdings" panose="05000000000000000000" pitchFamily="2" charset="2"/>
              <a:buChar char="n"/>
            </a:pPr>
            <a:endParaRPr lang="zh-CN" altLang="en-US" sz="2800">
              <a:ea typeface="华文细黑" panose="02010600040101010101" pitchFamily="2" charset="-122"/>
            </a:endParaRPr>
          </a:p>
        </p:txBody>
      </p:sp>
      <p:sp>
        <p:nvSpPr>
          <p:cNvPr id="7171" name="Text Box 3"/>
          <p:cNvSpPr txBox="1">
            <a:spLocks noChangeArrowheads="1"/>
          </p:cNvSpPr>
          <p:nvPr/>
        </p:nvSpPr>
        <p:spPr bwMode="auto">
          <a:xfrm>
            <a:off x="533400" y="9144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ct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solidFill>
                  <a:srgbClr val="CC0000"/>
                </a:solidFill>
                <a:latin typeface="华文细黑" panose="02010600040101010101" pitchFamily="2" charset="-122"/>
                <a:ea typeface="华文细黑" panose="02010600040101010101" pitchFamily="2" charset="-122"/>
              </a:rPr>
              <a:t>目录</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09600" y="1524000"/>
            <a:ext cx="57626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MPSL</a:t>
            </a:r>
            <a:r>
              <a:rPr lang="zh-CN" altLang="en-US" sz="2800">
                <a:ea typeface="华文细黑" panose="02010600040101010101" pitchFamily="2" charset="-122"/>
              </a:rPr>
              <a:t>技术概述</a:t>
            </a:r>
          </a:p>
          <a:p>
            <a:pPr eaLnBrk="1" hangingPunct="1">
              <a:lnSpc>
                <a:spcPct val="150000"/>
              </a:lnSpc>
              <a:buClr>
                <a:srgbClr val="CC0000"/>
              </a:buClr>
              <a:buFont typeface="Wingdings" panose="05000000000000000000" pitchFamily="2" charset="2"/>
              <a:buChar char="n"/>
            </a:pPr>
            <a:r>
              <a:rPr lang="en-US" altLang="zh-CN" sz="2800">
                <a:solidFill>
                  <a:srgbClr val="CC0000"/>
                </a:solidFill>
                <a:ea typeface="华文细黑" panose="02010600040101010101" pitchFamily="2" charset="-122"/>
              </a:rPr>
              <a:t>SR66</a:t>
            </a:r>
            <a:r>
              <a:rPr lang="zh-CN" altLang="en-US" sz="2800">
                <a:solidFill>
                  <a:srgbClr val="CC0000"/>
                </a:solidFill>
                <a:ea typeface="华文细黑" panose="02010600040101010101" pitchFamily="2" charset="-122"/>
              </a:rPr>
              <a:t>基于</a:t>
            </a:r>
            <a:r>
              <a:rPr lang="en-US" altLang="zh-CN" sz="2800">
                <a:solidFill>
                  <a:srgbClr val="CC0000"/>
                </a:solidFill>
                <a:ea typeface="华文细黑" panose="02010600040101010101" pitchFamily="2" charset="-122"/>
              </a:rPr>
              <a:t>MPLS</a:t>
            </a:r>
            <a:r>
              <a:rPr lang="zh-CN" altLang="en-US" sz="2800">
                <a:solidFill>
                  <a:srgbClr val="CC0000"/>
                </a:solidFill>
                <a:ea typeface="华文细黑" panose="02010600040101010101" pitchFamily="2" charset="-122"/>
              </a:rPr>
              <a:t>的</a:t>
            </a:r>
            <a:r>
              <a:rPr lang="en-US" altLang="zh-CN" sz="2800">
                <a:solidFill>
                  <a:srgbClr val="CC0000"/>
                </a:solidFill>
                <a:ea typeface="华文细黑" panose="02010600040101010101" pitchFamily="2" charset="-122"/>
              </a:rPr>
              <a:t>VPN</a:t>
            </a:r>
          </a:p>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SR66</a:t>
            </a:r>
            <a:r>
              <a:rPr lang="zh-CN" altLang="en-US" sz="2800"/>
              <a:t> </a:t>
            </a:r>
            <a:r>
              <a:rPr lang="en-US" altLang="zh-CN" sz="2800"/>
              <a:t>MPLS</a:t>
            </a:r>
            <a:r>
              <a:rPr lang="zh-CN" altLang="en-US" sz="2800"/>
              <a:t>流量工程</a:t>
            </a:r>
            <a:endParaRPr lang="en-US" altLang="zh-CN" sz="2800"/>
          </a:p>
          <a:p>
            <a:pPr eaLnBrk="1" hangingPunct="1">
              <a:lnSpc>
                <a:spcPct val="150000"/>
              </a:lnSpc>
              <a:buClr>
                <a:schemeClr val="tx1"/>
              </a:buClr>
              <a:buFont typeface="Wingdings" panose="05000000000000000000" pitchFamily="2" charset="2"/>
              <a:buChar char="n"/>
            </a:pPr>
            <a:r>
              <a:rPr lang="en-US" altLang="zh-CN" sz="2800">
                <a:ea typeface="华文细黑" panose="02010600040101010101" pitchFamily="2" charset="-122"/>
              </a:rPr>
              <a:t>SR66</a:t>
            </a:r>
            <a:r>
              <a:rPr lang="zh-CN" altLang="en-US" sz="2800"/>
              <a:t> </a:t>
            </a:r>
            <a:r>
              <a:rPr lang="en-US" altLang="zh-CN" sz="2800"/>
              <a:t>MPLS</a:t>
            </a:r>
            <a:r>
              <a:rPr lang="zh-CN" altLang="en-US" sz="2800"/>
              <a:t>维护</a:t>
            </a:r>
          </a:p>
          <a:p>
            <a:pPr eaLnBrk="1" hangingPunct="1">
              <a:lnSpc>
                <a:spcPct val="150000"/>
              </a:lnSpc>
              <a:buClr>
                <a:srgbClr val="CC0000"/>
              </a:buClr>
              <a:buFont typeface="Wingdings" panose="05000000000000000000" pitchFamily="2" charset="2"/>
              <a:buChar char="n"/>
            </a:pPr>
            <a:endParaRPr lang="zh-CN" altLang="en-US" sz="2800">
              <a:solidFill>
                <a:srgbClr val="CC0000"/>
              </a:solidFill>
              <a:ea typeface="华文细黑" panose="02010600040101010101" pitchFamily="2" charset="-122"/>
            </a:endParaRPr>
          </a:p>
        </p:txBody>
      </p:sp>
      <p:sp>
        <p:nvSpPr>
          <p:cNvPr id="34819" name="Text Box 3"/>
          <p:cNvSpPr txBox="1">
            <a:spLocks noChangeArrowheads="1"/>
          </p:cNvSpPr>
          <p:nvPr/>
        </p:nvSpPr>
        <p:spPr bwMode="auto">
          <a:xfrm>
            <a:off x="533400" y="9144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ct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solidFill>
                  <a:srgbClr val="CC0000"/>
                </a:solidFill>
                <a:latin typeface="华文细黑" panose="02010600040101010101" pitchFamily="2" charset="-122"/>
                <a:ea typeface="华文细黑" panose="02010600040101010101" pitchFamily="2" charset="-122"/>
              </a:rPr>
              <a:t>目录</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SR66</a:t>
            </a:r>
            <a:r>
              <a:rPr lang="zh-CN" altLang="en-US" smtClean="0">
                <a:latin typeface="华文细黑" panose="02010600040101010101" pitchFamily="2" charset="-122"/>
              </a:rPr>
              <a:t>基于</a:t>
            </a:r>
            <a:r>
              <a:rPr lang="en-US" altLang="zh-CN" smtClean="0">
                <a:latin typeface="华文细黑" panose="02010600040101010101" pitchFamily="2" charset="-122"/>
              </a:rPr>
              <a:t>MPLS</a:t>
            </a:r>
            <a:r>
              <a:rPr lang="zh-CN" altLang="en-US" smtClean="0">
                <a:latin typeface="华文细黑" panose="02010600040101010101" pitchFamily="2" charset="-122"/>
              </a:rPr>
              <a:t>的</a:t>
            </a:r>
            <a:r>
              <a:rPr lang="en-US" altLang="zh-CN" smtClean="0">
                <a:latin typeface="华文细黑" panose="02010600040101010101" pitchFamily="2" charset="-122"/>
              </a:rPr>
              <a:t>VPN</a:t>
            </a:r>
          </a:p>
        </p:txBody>
      </p:sp>
      <p:sp>
        <p:nvSpPr>
          <p:cNvPr id="35843" name="Rectangle 3"/>
          <p:cNvSpPr>
            <a:spLocks noGrp="1" noChangeArrowheads="1"/>
          </p:cNvSpPr>
          <p:nvPr>
            <p:ph type="body" idx="1"/>
          </p:nvPr>
        </p:nvSpPr>
        <p:spPr>
          <a:xfrm>
            <a:off x="468313" y="1052513"/>
            <a:ext cx="8280400" cy="47529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VPN</a:t>
            </a:r>
            <a:r>
              <a:rPr lang="zh-CN" altLang="en-US" sz="2400" smtClean="0"/>
              <a:t>作为</a:t>
            </a:r>
            <a:r>
              <a:rPr lang="en-US" altLang="zh-CN" sz="2400" smtClean="0"/>
              <a:t>MPLS</a:t>
            </a:r>
            <a:r>
              <a:rPr lang="zh-CN" altLang="en-US" sz="2400" smtClean="0"/>
              <a:t>的一个重要的应用，</a:t>
            </a:r>
            <a:r>
              <a:rPr lang="en-US" altLang="zh-CN" sz="2400" smtClean="0"/>
              <a:t>Comware V5</a:t>
            </a:r>
            <a:r>
              <a:rPr lang="zh-CN" altLang="en-US" sz="2400" smtClean="0"/>
              <a:t>支持多种</a:t>
            </a:r>
            <a:r>
              <a:rPr lang="en-US" altLang="zh-CN" sz="2400" smtClean="0"/>
              <a:t>VPN</a:t>
            </a:r>
            <a:r>
              <a:rPr lang="zh-CN" altLang="en-US" sz="2400" smtClean="0"/>
              <a:t>的应用。根据</a:t>
            </a:r>
            <a:r>
              <a:rPr lang="en-US" altLang="zh-CN" sz="2400" smtClean="0"/>
              <a:t>PE</a:t>
            </a:r>
            <a:r>
              <a:rPr lang="zh-CN" altLang="en-US" sz="2400" smtClean="0"/>
              <a:t>路由器是否参与</a:t>
            </a:r>
            <a:r>
              <a:rPr lang="en-US" altLang="zh-CN" sz="2400" smtClean="0"/>
              <a:t>VPN</a:t>
            </a:r>
            <a:r>
              <a:rPr lang="zh-CN" altLang="en-US" sz="2400" smtClean="0"/>
              <a:t>路由，分为</a:t>
            </a:r>
            <a:r>
              <a:rPr lang="en-US" altLang="zh-CN" sz="2400" smtClean="0"/>
              <a:t>MPLS L3VPN(MPLS/BGP VPN)</a:t>
            </a:r>
            <a:r>
              <a:rPr lang="zh-CN" altLang="en-US" sz="2400" smtClean="0"/>
              <a:t>和</a:t>
            </a:r>
            <a:r>
              <a:rPr lang="en-US" altLang="zh-CN" sz="2400" smtClean="0"/>
              <a:t>MPLS L2VPN</a:t>
            </a:r>
            <a:r>
              <a:rPr lang="zh-CN" altLang="en-US" sz="2400" smtClean="0"/>
              <a:t>。</a:t>
            </a:r>
          </a:p>
          <a:p>
            <a:pPr eaLnBrk="1" hangingPunct="1"/>
            <a:endParaRPr lang="zh-CN" altLang="en-US" sz="2400" smtClean="0"/>
          </a:p>
          <a:p>
            <a:pPr eaLnBrk="1" hangingPunct="1"/>
            <a:r>
              <a:rPr lang="en-US" altLang="zh-CN" sz="2400" smtClean="0"/>
              <a:t>MPLS L3VPN(MPLS/BGP VPN)</a:t>
            </a:r>
          </a:p>
          <a:p>
            <a:pPr eaLnBrk="1" hangingPunct="1">
              <a:buFont typeface="Wingdings" panose="05000000000000000000" pitchFamily="2" charset="2"/>
              <a:buNone/>
            </a:pPr>
            <a:r>
              <a:rPr lang="en-US" altLang="zh-CN" sz="2400" smtClean="0"/>
              <a:t>    </a:t>
            </a:r>
            <a:r>
              <a:rPr lang="zh-CN" altLang="en-US" sz="2400" smtClean="0"/>
              <a:t>利用</a:t>
            </a:r>
            <a:r>
              <a:rPr lang="en-US" altLang="zh-CN" sz="2400" smtClean="0"/>
              <a:t>BGP</a:t>
            </a:r>
            <a:r>
              <a:rPr lang="zh-CN" altLang="en-US" sz="2400" smtClean="0"/>
              <a:t>传播</a:t>
            </a:r>
            <a:r>
              <a:rPr lang="en-US" altLang="zh-CN" sz="2400" smtClean="0"/>
              <a:t>VPN</a:t>
            </a:r>
            <a:r>
              <a:rPr lang="zh-CN" altLang="en-US" sz="2400" smtClean="0"/>
              <a:t>私网路由，利用</a:t>
            </a:r>
            <a:r>
              <a:rPr lang="en-US" altLang="zh-CN" sz="2400" smtClean="0"/>
              <a:t>MPLS</a:t>
            </a:r>
            <a:r>
              <a:rPr lang="zh-CN" altLang="en-US" sz="2400" smtClean="0"/>
              <a:t>网络转发业务数据流</a:t>
            </a:r>
          </a:p>
          <a:p>
            <a:pPr eaLnBrk="1" hangingPunct="1"/>
            <a:endParaRPr lang="zh-CN" altLang="en-US" sz="2400" smtClean="0"/>
          </a:p>
          <a:p>
            <a:pPr eaLnBrk="1" hangingPunct="1"/>
            <a:r>
              <a:rPr lang="en-US" altLang="zh-CN" sz="2400" smtClean="0"/>
              <a:t>MPLS L2VPN</a:t>
            </a:r>
          </a:p>
          <a:p>
            <a:pPr eaLnBrk="1" hangingPunct="1">
              <a:buFont typeface="Wingdings" panose="05000000000000000000" pitchFamily="2" charset="2"/>
              <a:buNone/>
            </a:pPr>
            <a:r>
              <a:rPr lang="en-US" altLang="zh-CN" sz="2400" smtClean="0"/>
              <a:t>	</a:t>
            </a:r>
            <a:r>
              <a:rPr lang="zh-CN" altLang="en-US" sz="2400" smtClean="0"/>
              <a:t>在</a:t>
            </a:r>
            <a:r>
              <a:rPr lang="en-US" altLang="zh-CN" sz="2400" smtClean="0"/>
              <a:t>MPLS</a:t>
            </a:r>
            <a:r>
              <a:rPr lang="zh-CN" altLang="en-US" sz="2400" smtClean="0"/>
              <a:t>网络中透明的传输用户的二层数据</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模型</a:t>
            </a:r>
          </a:p>
        </p:txBody>
      </p:sp>
      <p:graphicFrame>
        <p:nvGraphicFramePr>
          <p:cNvPr id="36867" name="Object 211"/>
          <p:cNvGraphicFramePr>
            <a:graphicFrameLocks noChangeAspect="1"/>
          </p:cNvGraphicFramePr>
          <p:nvPr>
            <p:ph idx="1"/>
          </p:nvPr>
        </p:nvGraphicFramePr>
        <p:xfrm>
          <a:off x="755650" y="1773238"/>
          <a:ext cx="7488238" cy="4525962"/>
        </p:xfrm>
        <a:graphic>
          <a:graphicData uri="http://schemas.openxmlformats.org/presentationml/2006/ole">
            <mc:AlternateContent xmlns:mc="http://schemas.openxmlformats.org/markup-compatibility/2006">
              <mc:Choice xmlns:v="urn:schemas-microsoft-com:vml" Requires="v">
                <p:oleObj spid="_x0000_s36869" name="VISIO" r:id="rId3" imgW="6877050" imgH="4152900" progId="Visio.Drawing.6">
                  <p:embed/>
                </p:oleObj>
              </mc:Choice>
              <mc:Fallback>
                <p:oleObj name="VISIO" r:id="rId3" imgW="6877050" imgH="4152900" progId="Visio.Drawing.6">
                  <p:embed/>
                  <p:pic>
                    <p:nvPicPr>
                      <p:cNvPr id="0" name="Object 2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773238"/>
                        <a:ext cx="7488238"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213"/>
          <p:cNvSpPr txBox="1">
            <a:spLocks noChangeArrowheads="1"/>
          </p:cNvSpPr>
          <p:nvPr/>
        </p:nvSpPr>
        <p:spPr bwMode="auto">
          <a:xfrm>
            <a:off x="465138" y="981075"/>
            <a:ext cx="39624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t>MPLS L3VPN </a:t>
            </a:r>
            <a:r>
              <a:rPr lang="zh-CN" altLang="en-US" sz="2400"/>
              <a:t>网络拓扑</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模型</a:t>
            </a:r>
          </a:p>
        </p:txBody>
      </p:sp>
      <p:sp>
        <p:nvSpPr>
          <p:cNvPr id="37891" name="Rectangle 3"/>
          <p:cNvSpPr>
            <a:spLocks noGrp="1" noChangeArrowheads="1"/>
          </p:cNvSpPr>
          <p:nvPr>
            <p:ph type="body" idx="1"/>
          </p:nvPr>
        </p:nvSpPr>
        <p:spPr>
          <a:xfrm>
            <a:off x="468313" y="908050"/>
            <a:ext cx="8207375" cy="53292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MPLS L3VPN</a:t>
            </a:r>
            <a:r>
              <a:rPr lang="zh-CN" altLang="en-US" sz="2400" smtClean="0"/>
              <a:t>模型由</a:t>
            </a:r>
            <a:r>
              <a:rPr lang="en-US" altLang="zh-CN" sz="2400" smtClean="0"/>
              <a:t>CE</a:t>
            </a:r>
            <a:r>
              <a:rPr lang="zh-CN" altLang="en-US" sz="2400" smtClean="0"/>
              <a:t>，</a:t>
            </a:r>
            <a:r>
              <a:rPr lang="en-US" altLang="zh-CN" sz="2400" smtClean="0"/>
              <a:t>PE</a:t>
            </a:r>
            <a:r>
              <a:rPr lang="zh-CN" altLang="en-US" sz="2400" smtClean="0"/>
              <a:t>和</a:t>
            </a:r>
            <a:r>
              <a:rPr lang="en-US" altLang="zh-CN" sz="2400" smtClean="0"/>
              <a:t>P</a:t>
            </a:r>
            <a:r>
              <a:rPr lang="zh-CN" altLang="en-US" sz="2400" smtClean="0"/>
              <a:t>设备组成</a:t>
            </a:r>
          </a:p>
          <a:p>
            <a:pPr eaLnBrk="1" hangingPunct="1"/>
            <a:r>
              <a:rPr lang="en-US" altLang="zh-CN" sz="2400" smtClean="0"/>
              <a:t>CE(Customer Edge)</a:t>
            </a:r>
            <a:r>
              <a:rPr lang="zh-CN" altLang="en-US" sz="2400" smtClean="0"/>
              <a:t>设备  </a:t>
            </a:r>
          </a:p>
          <a:p>
            <a:pPr eaLnBrk="1" hangingPunct="1">
              <a:buFont typeface="Wingdings" panose="05000000000000000000" pitchFamily="2" charset="2"/>
              <a:buNone/>
            </a:pPr>
            <a:r>
              <a:rPr lang="zh-CN" altLang="en-US" sz="2400" smtClean="0"/>
              <a:t>     用户网络边缘设备，有接口与服务提供商相连，</a:t>
            </a:r>
            <a:r>
              <a:rPr lang="en-US" altLang="zh-CN" sz="2400" smtClean="0"/>
              <a:t>CE</a:t>
            </a:r>
            <a:r>
              <a:rPr lang="zh-CN" altLang="en-US" sz="2400" smtClean="0"/>
              <a:t>可以是一台路由器、交换机或者</a:t>
            </a:r>
            <a:r>
              <a:rPr lang="en-US" altLang="zh-CN" sz="2400" smtClean="0"/>
              <a:t>PC</a:t>
            </a:r>
            <a:r>
              <a:rPr lang="zh-CN" altLang="en-US" sz="2400" smtClean="0"/>
              <a:t>，它感知不到</a:t>
            </a:r>
            <a:r>
              <a:rPr lang="en-US" altLang="zh-CN" sz="2400" smtClean="0"/>
              <a:t>VPN</a:t>
            </a:r>
            <a:r>
              <a:rPr lang="zh-CN" altLang="en-US" sz="2400" smtClean="0"/>
              <a:t>的存在，不需要支持</a:t>
            </a:r>
            <a:r>
              <a:rPr lang="en-US" altLang="zh-CN" sz="2400" smtClean="0"/>
              <a:t>MPLS</a:t>
            </a:r>
          </a:p>
          <a:p>
            <a:pPr eaLnBrk="1" hangingPunct="1"/>
            <a:r>
              <a:rPr lang="en-US" altLang="zh-CN" sz="2400" smtClean="0"/>
              <a:t>P(Provider)</a:t>
            </a:r>
            <a:r>
              <a:rPr lang="zh-CN" altLang="en-US" sz="2400" smtClean="0"/>
              <a:t>路由器   </a:t>
            </a:r>
          </a:p>
          <a:p>
            <a:pPr eaLnBrk="1" hangingPunct="1">
              <a:buFont typeface="Wingdings" panose="05000000000000000000" pitchFamily="2" charset="2"/>
              <a:buNone/>
            </a:pPr>
            <a:r>
              <a:rPr lang="zh-CN" altLang="en-US" sz="2400" smtClean="0"/>
              <a:t>     服务提供商</a:t>
            </a:r>
            <a:r>
              <a:rPr lang="en-US" altLang="zh-CN" sz="2400" smtClean="0"/>
              <a:t>MPLS</a:t>
            </a:r>
            <a:r>
              <a:rPr lang="zh-CN" altLang="en-US" sz="2400" smtClean="0"/>
              <a:t>网络中的设备，只需要具备基本的</a:t>
            </a:r>
            <a:r>
              <a:rPr lang="en-US" altLang="zh-CN" sz="2400" smtClean="0"/>
              <a:t>MPLS</a:t>
            </a:r>
            <a:r>
              <a:rPr lang="zh-CN" altLang="en-US" sz="2400" smtClean="0"/>
              <a:t>转发能力</a:t>
            </a:r>
          </a:p>
          <a:p>
            <a:pPr eaLnBrk="1" hangingPunct="1"/>
            <a:r>
              <a:rPr lang="en-US" altLang="zh-CN" sz="2400" smtClean="0"/>
              <a:t>PE(Provider Edge)</a:t>
            </a:r>
            <a:r>
              <a:rPr lang="zh-CN" altLang="en-US" sz="2400" smtClean="0"/>
              <a:t>路由器  </a:t>
            </a:r>
          </a:p>
          <a:p>
            <a:pPr eaLnBrk="1" hangingPunct="1">
              <a:buFont typeface="Wingdings" panose="05000000000000000000" pitchFamily="2" charset="2"/>
              <a:buNone/>
            </a:pPr>
            <a:r>
              <a:rPr lang="zh-CN" altLang="en-US" sz="2400" smtClean="0"/>
              <a:t>     服务提供商边缘网络设备，与用户</a:t>
            </a:r>
            <a:r>
              <a:rPr lang="en-US" altLang="zh-CN" sz="2400" smtClean="0"/>
              <a:t>CE</a:t>
            </a:r>
            <a:r>
              <a:rPr lang="zh-CN" altLang="en-US" sz="2400" smtClean="0"/>
              <a:t>直接相连，对</a:t>
            </a:r>
            <a:r>
              <a:rPr lang="en-US" altLang="zh-CN" sz="2400" smtClean="0"/>
              <a:t>VPN</a:t>
            </a:r>
            <a:r>
              <a:rPr lang="zh-CN" altLang="en-US" sz="2400" smtClean="0"/>
              <a:t>的所有处理都发生在</a:t>
            </a:r>
            <a:r>
              <a:rPr lang="en-US" altLang="zh-CN" sz="2400" smtClean="0"/>
              <a:t>PE</a:t>
            </a:r>
            <a:r>
              <a:rPr lang="zh-CN" altLang="en-US" sz="2400" smtClean="0"/>
              <a:t>上</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路由发布</a:t>
            </a:r>
          </a:p>
        </p:txBody>
      </p:sp>
      <p:graphicFrame>
        <p:nvGraphicFramePr>
          <p:cNvPr id="38915" name="Object 4"/>
          <p:cNvGraphicFramePr>
            <a:graphicFrameLocks noChangeAspect="1"/>
          </p:cNvGraphicFramePr>
          <p:nvPr>
            <p:ph idx="1"/>
          </p:nvPr>
        </p:nvGraphicFramePr>
        <p:xfrm>
          <a:off x="127000" y="1125538"/>
          <a:ext cx="8982075" cy="4540250"/>
        </p:xfrm>
        <a:graphic>
          <a:graphicData uri="http://schemas.openxmlformats.org/presentationml/2006/ole">
            <mc:AlternateContent xmlns:mc="http://schemas.openxmlformats.org/markup-compatibility/2006">
              <mc:Choice xmlns:v="urn:schemas-microsoft-com:vml" Requires="v">
                <p:oleObj spid="_x0000_s38916" name="VISIO" r:id="rId3" imgW="7334250" imgH="3705225" progId="Visio.Drawing.6">
                  <p:embed/>
                </p:oleObj>
              </mc:Choice>
              <mc:Fallback>
                <p:oleObj name="VISIO" r:id="rId3" imgW="7334250" imgH="3705225" progId="Visio.Drawing.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125538"/>
                        <a:ext cx="8982075"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路由发布</a:t>
            </a:r>
          </a:p>
        </p:txBody>
      </p:sp>
      <p:sp>
        <p:nvSpPr>
          <p:cNvPr id="39939" name="Rectangle 3"/>
          <p:cNvSpPr>
            <a:spLocks noGrp="1" noChangeArrowheads="1"/>
          </p:cNvSpPr>
          <p:nvPr>
            <p:ph type="body" idx="1"/>
          </p:nvPr>
        </p:nvSpPr>
        <p:spPr>
          <a:xfrm>
            <a:off x="493713" y="1524000"/>
            <a:ext cx="7391400" cy="31019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CE-PE</a:t>
            </a:r>
          </a:p>
          <a:p>
            <a:pPr eaLnBrk="1" hangingPunct="1">
              <a:buFont typeface="Wingdings" panose="05000000000000000000" pitchFamily="2" charset="2"/>
              <a:buNone/>
            </a:pPr>
            <a:r>
              <a:rPr lang="en-US" altLang="zh-CN" sz="2400" smtClean="0"/>
              <a:t>	</a:t>
            </a:r>
            <a:r>
              <a:rPr lang="zh-CN" altLang="en-US" sz="2400" smtClean="0"/>
              <a:t>通过</a:t>
            </a:r>
            <a:r>
              <a:rPr lang="en-US" altLang="zh-CN" sz="2400" smtClean="0"/>
              <a:t>IGP/EBGP</a:t>
            </a:r>
            <a:r>
              <a:rPr lang="zh-CN" altLang="en-US" sz="2400" smtClean="0"/>
              <a:t>交互路由，</a:t>
            </a:r>
            <a:r>
              <a:rPr lang="en-US" altLang="zh-CN" sz="2400" smtClean="0"/>
              <a:t>PE</a:t>
            </a:r>
            <a:r>
              <a:rPr lang="zh-CN" altLang="en-US" sz="2400" smtClean="0"/>
              <a:t>连接</a:t>
            </a:r>
            <a:r>
              <a:rPr lang="en-US" altLang="zh-CN" sz="2400" smtClean="0"/>
              <a:t>CE</a:t>
            </a:r>
            <a:r>
              <a:rPr lang="zh-CN" altLang="en-US" sz="2400" smtClean="0"/>
              <a:t>的接口要进行</a:t>
            </a:r>
            <a:r>
              <a:rPr lang="en-US" altLang="zh-CN" sz="2400" smtClean="0"/>
              <a:t>VRF</a:t>
            </a:r>
            <a:r>
              <a:rPr lang="zh-CN" altLang="en-US" sz="2400" smtClean="0"/>
              <a:t>绑定，用来标志该接口属于哪个</a:t>
            </a:r>
            <a:r>
              <a:rPr lang="en-US" altLang="zh-CN" sz="2400" smtClean="0"/>
              <a:t>VRF</a:t>
            </a:r>
          </a:p>
          <a:p>
            <a:pPr eaLnBrk="1" hangingPunct="1"/>
            <a:endParaRPr lang="en-US" altLang="zh-CN" sz="2400" smtClean="0"/>
          </a:p>
          <a:p>
            <a:pPr eaLnBrk="1" hangingPunct="1"/>
            <a:r>
              <a:rPr lang="en-US" altLang="zh-CN" sz="2400" smtClean="0"/>
              <a:t>PE-PE</a:t>
            </a:r>
          </a:p>
          <a:p>
            <a:pPr eaLnBrk="1" hangingPunct="1">
              <a:buFont typeface="Wingdings" panose="05000000000000000000" pitchFamily="2" charset="2"/>
              <a:buNone/>
            </a:pPr>
            <a:r>
              <a:rPr lang="en-US" altLang="zh-CN" sz="2400" smtClean="0"/>
              <a:t>	</a:t>
            </a:r>
            <a:r>
              <a:rPr lang="zh-CN" altLang="en-US" sz="2400" smtClean="0"/>
              <a:t>通过</a:t>
            </a:r>
            <a:r>
              <a:rPr lang="en-US" altLang="zh-CN" sz="2400" smtClean="0"/>
              <a:t>MP-BGP</a:t>
            </a:r>
            <a:r>
              <a:rPr lang="zh-CN" altLang="en-US" sz="2400" smtClean="0"/>
              <a:t>交互携带内层标签的私网路由， </a:t>
            </a:r>
            <a:r>
              <a:rPr lang="en-GB" altLang="zh-CN" sz="2400" smtClean="0"/>
              <a:t>P</a:t>
            </a:r>
            <a:r>
              <a:rPr lang="zh-CN" altLang="en-GB" sz="2400" smtClean="0"/>
              <a:t>不保存任何有关</a:t>
            </a:r>
            <a:r>
              <a:rPr lang="en-GB" altLang="zh-CN" sz="2400" smtClean="0"/>
              <a:t>VRF</a:t>
            </a:r>
            <a:r>
              <a:rPr lang="zh-CN" altLang="en-GB" sz="2400" smtClean="0"/>
              <a:t>的信息</a:t>
            </a:r>
            <a:endParaRPr lang="zh-CN" altLang="en-US" sz="240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报文转发</a:t>
            </a:r>
          </a:p>
        </p:txBody>
      </p:sp>
      <p:grpSp>
        <p:nvGrpSpPr>
          <p:cNvPr id="40963" name="Group 325"/>
          <p:cNvGrpSpPr>
            <a:grpSpLocks/>
          </p:cNvGrpSpPr>
          <p:nvPr/>
        </p:nvGrpSpPr>
        <p:grpSpPr bwMode="auto">
          <a:xfrm>
            <a:off x="-252413" y="765175"/>
            <a:ext cx="9237663" cy="5707063"/>
            <a:chOff x="-69" y="482"/>
            <a:chExt cx="5819" cy="3595"/>
          </a:xfrm>
        </p:grpSpPr>
        <p:sp>
          <p:nvSpPr>
            <p:cNvPr id="40964" name="AutoShape 6"/>
            <p:cNvSpPr>
              <a:spLocks noChangeAspect="1" noChangeArrowheads="1" noTextEdit="1"/>
            </p:cNvSpPr>
            <p:nvPr/>
          </p:nvSpPr>
          <p:spPr bwMode="auto">
            <a:xfrm>
              <a:off x="-69" y="482"/>
              <a:ext cx="5489" cy="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40965" name="Group 208"/>
            <p:cNvGrpSpPr>
              <a:grpSpLocks/>
            </p:cNvGrpSpPr>
            <p:nvPr/>
          </p:nvGrpSpPr>
          <p:grpSpPr bwMode="auto">
            <a:xfrm>
              <a:off x="282" y="795"/>
              <a:ext cx="5468" cy="2120"/>
              <a:chOff x="260" y="806"/>
              <a:chExt cx="5468" cy="2120"/>
            </a:xfrm>
          </p:grpSpPr>
          <p:sp>
            <p:nvSpPr>
              <p:cNvPr id="41077" name="Freeform 8"/>
              <p:cNvSpPr>
                <a:spLocks noEditPoints="1"/>
              </p:cNvSpPr>
              <p:nvPr/>
            </p:nvSpPr>
            <p:spPr bwMode="auto">
              <a:xfrm>
                <a:off x="260" y="1624"/>
                <a:ext cx="942" cy="745"/>
              </a:xfrm>
              <a:custGeom>
                <a:avLst/>
                <a:gdLst>
                  <a:gd name="T0" fmla="*/ 773 w 942"/>
                  <a:gd name="T1" fmla="*/ 148 h 745"/>
                  <a:gd name="T2" fmla="*/ 857 w 942"/>
                  <a:gd name="T3" fmla="*/ 190 h 745"/>
                  <a:gd name="T4" fmla="*/ 913 w 942"/>
                  <a:gd name="T5" fmla="*/ 232 h 745"/>
                  <a:gd name="T6" fmla="*/ 942 w 942"/>
                  <a:gd name="T7" fmla="*/ 309 h 745"/>
                  <a:gd name="T8" fmla="*/ 913 w 942"/>
                  <a:gd name="T9" fmla="*/ 373 h 745"/>
                  <a:gd name="T10" fmla="*/ 836 w 942"/>
                  <a:gd name="T11" fmla="*/ 443 h 745"/>
                  <a:gd name="T12" fmla="*/ 836 w 942"/>
                  <a:gd name="T13" fmla="*/ 569 h 745"/>
                  <a:gd name="T14" fmla="*/ 794 w 942"/>
                  <a:gd name="T15" fmla="*/ 640 h 745"/>
                  <a:gd name="T16" fmla="*/ 710 w 942"/>
                  <a:gd name="T17" fmla="*/ 689 h 745"/>
                  <a:gd name="T18" fmla="*/ 548 w 942"/>
                  <a:gd name="T19" fmla="*/ 668 h 745"/>
                  <a:gd name="T20" fmla="*/ 520 w 942"/>
                  <a:gd name="T21" fmla="*/ 689 h 745"/>
                  <a:gd name="T22" fmla="*/ 464 w 942"/>
                  <a:gd name="T23" fmla="*/ 724 h 745"/>
                  <a:gd name="T24" fmla="*/ 330 w 942"/>
                  <a:gd name="T25" fmla="*/ 745 h 745"/>
                  <a:gd name="T26" fmla="*/ 274 w 942"/>
                  <a:gd name="T27" fmla="*/ 717 h 745"/>
                  <a:gd name="T28" fmla="*/ 225 w 942"/>
                  <a:gd name="T29" fmla="*/ 661 h 745"/>
                  <a:gd name="T30" fmla="*/ 183 w 942"/>
                  <a:gd name="T31" fmla="*/ 583 h 745"/>
                  <a:gd name="T32" fmla="*/ 140 w 942"/>
                  <a:gd name="T33" fmla="*/ 569 h 745"/>
                  <a:gd name="T34" fmla="*/ 70 w 942"/>
                  <a:gd name="T35" fmla="*/ 535 h 745"/>
                  <a:gd name="T36" fmla="*/ 28 w 942"/>
                  <a:gd name="T37" fmla="*/ 499 h 745"/>
                  <a:gd name="T38" fmla="*/ 7 w 942"/>
                  <a:gd name="T39" fmla="*/ 450 h 745"/>
                  <a:gd name="T40" fmla="*/ 21 w 942"/>
                  <a:gd name="T41" fmla="*/ 373 h 745"/>
                  <a:gd name="T42" fmla="*/ 112 w 942"/>
                  <a:gd name="T43" fmla="*/ 253 h 745"/>
                  <a:gd name="T44" fmla="*/ 112 w 942"/>
                  <a:gd name="T45" fmla="*/ 169 h 745"/>
                  <a:gd name="T46" fmla="*/ 133 w 942"/>
                  <a:gd name="T47" fmla="*/ 127 h 745"/>
                  <a:gd name="T48" fmla="*/ 190 w 942"/>
                  <a:gd name="T49" fmla="*/ 84 h 745"/>
                  <a:gd name="T50" fmla="*/ 358 w 942"/>
                  <a:gd name="T51" fmla="*/ 63 h 745"/>
                  <a:gd name="T52" fmla="*/ 478 w 942"/>
                  <a:gd name="T53" fmla="*/ 14 h 745"/>
                  <a:gd name="T54" fmla="*/ 604 w 942"/>
                  <a:gd name="T55" fmla="*/ 0 h 745"/>
                  <a:gd name="T56" fmla="*/ 646 w 942"/>
                  <a:gd name="T57" fmla="*/ 21 h 745"/>
                  <a:gd name="T58" fmla="*/ 689 w 942"/>
                  <a:gd name="T59" fmla="*/ 56 h 745"/>
                  <a:gd name="T60" fmla="*/ 731 w 942"/>
                  <a:gd name="T61" fmla="*/ 120 h 745"/>
                  <a:gd name="T62" fmla="*/ 696 w 942"/>
                  <a:gd name="T63" fmla="*/ 148 h 745"/>
                  <a:gd name="T64" fmla="*/ 738 w 942"/>
                  <a:gd name="T65" fmla="*/ 162 h 745"/>
                  <a:gd name="T66" fmla="*/ 794 w 942"/>
                  <a:gd name="T67" fmla="*/ 190 h 745"/>
                  <a:gd name="T68" fmla="*/ 836 w 942"/>
                  <a:gd name="T69" fmla="*/ 218 h 745"/>
                  <a:gd name="T70" fmla="*/ 864 w 942"/>
                  <a:gd name="T71" fmla="*/ 260 h 745"/>
                  <a:gd name="T72" fmla="*/ 864 w 942"/>
                  <a:gd name="T73" fmla="*/ 309 h 745"/>
                  <a:gd name="T74" fmla="*/ 836 w 942"/>
                  <a:gd name="T75" fmla="*/ 373 h 745"/>
                  <a:gd name="T76" fmla="*/ 773 w 942"/>
                  <a:gd name="T77" fmla="*/ 535 h 745"/>
                  <a:gd name="T78" fmla="*/ 738 w 942"/>
                  <a:gd name="T79" fmla="*/ 598 h 745"/>
                  <a:gd name="T80" fmla="*/ 660 w 942"/>
                  <a:gd name="T81" fmla="*/ 640 h 745"/>
                  <a:gd name="T82" fmla="*/ 499 w 942"/>
                  <a:gd name="T83" fmla="*/ 640 h 745"/>
                  <a:gd name="T84" fmla="*/ 457 w 942"/>
                  <a:gd name="T85" fmla="*/ 661 h 745"/>
                  <a:gd name="T86" fmla="*/ 400 w 942"/>
                  <a:gd name="T87" fmla="*/ 689 h 745"/>
                  <a:gd name="T88" fmla="*/ 323 w 942"/>
                  <a:gd name="T89" fmla="*/ 689 h 745"/>
                  <a:gd name="T90" fmla="*/ 232 w 942"/>
                  <a:gd name="T91" fmla="*/ 633 h 745"/>
                  <a:gd name="T92" fmla="*/ 190 w 942"/>
                  <a:gd name="T93" fmla="*/ 549 h 745"/>
                  <a:gd name="T94" fmla="*/ 147 w 942"/>
                  <a:gd name="T95" fmla="*/ 535 h 745"/>
                  <a:gd name="T96" fmla="*/ 105 w 942"/>
                  <a:gd name="T97" fmla="*/ 513 h 745"/>
                  <a:gd name="T98" fmla="*/ 63 w 942"/>
                  <a:gd name="T99" fmla="*/ 485 h 745"/>
                  <a:gd name="T100" fmla="*/ 28 w 942"/>
                  <a:gd name="T101" fmla="*/ 450 h 745"/>
                  <a:gd name="T102" fmla="*/ 28 w 942"/>
                  <a:gd name="T103" fmla="*/ 380 h 745"/>
                  <a:gd name="T104" fmla="*/ 77 w 942"/>
                  <a:gd name="T105" fmla="*/ 295 h 745"/>
                  <a:gd name="T106" fmla="*/ 112 w 942"/>
                  <a:gd name="T107" fmla="*/ 225 h 745"/>
                  <a:gd name="T108" fmla="*/ 126 w 942"/>
                  <a:gd name="T109" fmla="*/ 162 h 745"/>
                  <a:gd name="T110" fmla="*/ 169 w 942"/>
                  <a:gd name="T111" fmla="*/ 113 h 745"/>
                  <a:gd name="T112" fmla="*/ 253 w 942"/>
                  <a:gd name="T113" fmla="*/ 77 h 745"/>
                  <a:gd name="T114" fmla="*/ 414 w 942"/>
                  <a:gd name="T115" fmla="*/ 42 h 745"/>
                  <a:gd name="T116" fmla="*/ 464 w 942"/>
                  <a:gd name="T117" fmla="*/ 28 h 745"/>
                  <a:gd name="T118" fmla="*/ 555 w 942"/>
                  <a:gd name="T119" fmla="*/ 14 h 745"/>
                  <a:gd name="T120" fmla="*/ 597 w 942"/>
                  <a:gd name="T121" fmla="*/ 28 h 745"/>
                  <a:gd name="T122" fmla="*/ 646 w 942"/>
                  <a:gd name="T123" fmla="*/ 77 h 7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42" h="745">
                    <a:moveTo>
                      <a:pt x="738" y="141"/>
                    </a:moveTo>
                    <a:lnTo>
                      <a:pt x="752" y="141"/>
                    </a:lnTo>
                    <a:lnTo>
                      <a:pt x="759" y="148"/>
                    </a:lnTo>
                    <a:lnTo>
                      <a:pt x="773" y="148"/>
                    </a:lnTo>
                    <a:lnTo>
                      <a:pt x="780" y="155"/>
                    </a:lnTo>
                    <a:lnTo>
                      <a:pt x="794" y="155"/>
                    </a:lnTo>
                    <a:lnTo>
                      <a:pt x="801" y="162"/>
                    </a:lnTo>
                    <a:lnTo>
                      <a:pt x="857" y="190"/>
                    </a:lnTo>
                    <a:lnTo>
                      <a:pt x="864" y="197"/>
                    </a:lnTo>
                    <a:lnTo>
                      <a:pt x="892" y="211"/>
                    </a:lnTo>
                    <a:lnTo>
                      <a:pt x="899" y="225"/>
                    </a:lnTo>
                    <a:lnTo>
                      <a:pt x="913" y="232"/>
                    </a:lnTo>
                    <a:lnTo>
                      <a:pt x="921" y="246"/>
                    </a:lnTo>
                    <a:lnTo>
                      <a:pt x="928" y="253"/>
                    </a:lnTo>
                    <a:lnTo>
                      <a:pt x="942" y="281"/>
                    </a:lnTo>
                    <a:lnTo>
                      <a:pt x="942" y="309"/>
                    </a:lnTo>
                    <a:lnTo>
                      <a:pt x="935" y="323"/>
                    </a:lnTo>
                    <a:lnTo>
                      <a:pt x="935" y="337"/>
                    </a:lnTo>
                    <a:lnTo>
                      <a:pt x="928" y="352"/>
                    </a:lnTo>
                    <a:lnTo>
                      <a:pt x="913" y="373"/>
                    </a:lnTo>
                    <a:lnTo>
                      <a:pt x="899" y="387"/>
                    </a:lnTo>
                    <a:lnTo>
                      <a:pt x="885" y="408"/>
                    </a:lnTo>
                    <a:lnTo>
                      <a:pt x="864" y="422"/>
                    </a:lnTo>
                    <a:lnTo>
                      <a:pt x="836" y="443"/>
                    </a:lnTo>
                    <a:lnTo>
                      <a:pt x="843" y="450"/>
                    </a:lnTo>
                    <a:lnTo>
                      <a:pt x="843" y="542"/>
                    </a:lnTo>
                    <a:lnTo>
                      <a:pt x="836" y="556"/>
                    </a:lnTo>
                    <a:lnTo>
                      <a:pt x="836" y="569"/>
                    </a:lnTo>
                    <a:lnTo>
                      <a:pt x="829" y="583"/>
                    </a:lnTo>
                    <a:lnTo>
                      <a:pt x="829" y="590"/>
                    </a:lnTo>
                    <a:lnTo>
                      <a:pt x="808" y="633"/>
                    </a:lnTo>
                    <a:lnTo>
                      <a:pt x="794" y="640"/>
                    </a:lnTo>
                    <a:lnTo>
                      <a:pt x="787" y="654"/>
                    </a:lnTo>
                    <a:lnTo>
                      <a:pt x="745" y="675"/>
                    </a:lnTo>
                    <a:lnTo>
                      <a:pt x="724" y="682"/>
                    </a:lnTo>
                    <a:lnTo>
                      <a:pt x="710" y="689"/>
                    </a:lnTo>
                    <a:lnTo>
                      <a:pt x="639" y="689"/>
                    </a:lnTo>
                    <a:lnTo>
                      <a:pt x="611" y="682"/>
                    </a:lnTo>
                    <a:lnTo>
                      <a:pt x="583" y="682"/>
                    </a:lnTo>
                    <a:lnTo>
                      <a:pt x="548" y="668"/>
                    </a:lnTo>
                    <a:lnTo>
                      <a:pt x="548" y="675"/>
                    </a:lnTo>
                    <a:lnTo>
                      <a:pt x="541" y="675"/>
                    </a:lnTo>
                    <a:lnTo>
                      <a:pt x="534" y="682"/>
                    </a:lnTo>
                    <a:lnTo>
                      <a:pt x="520" y="689"/>
                    </a:lnTo>
                    <a:lnTo>
                      <a:pt x="499" y="710"/>
                    </a:lnTo>
                    <a:lnTo>
                      <a:pt x="485" y="717"/>
                    </a:lnTo>
                    <a:lnTo>
                      <a:pt x="471" y="717"/>
                    </a:lnTo>
                    <a:lnTo>
                      <a:pt x="464" y="724"/>
                    </a:lnTo>
                    <a:lnTo>
                      <a:pt x="436" y="738"/>
                    </a:lnTo>
                    <a:lnTo>
                      <a:pt x="422" y="738"/>
                    </a:lnTo>
                    <a:lnTo>
                      <a:pt x="407" y="745"/>
                    </a:lnTo>
                    <a:lnTo>
                      <a:pt x="330" y="745"/>
                    </a:lnTo>
                    <a:lnTo>
                      <a:pt x="316" y="738"/>
                    </a:lnTo>
                    <a:lnTo>
                      <a:pt x="302" y="738"/>
                    </a:lnTo>
                    <a:lnTo>
                      <a:pt x="288" y="731"/>
                    </a:lnTo>
                    <a:lnTo>
                      <a:pt x="274" y="717"/>
                    </a:lnTo>
                    <a:lnTo>
                      <a:pt x="260" y="710"/>
                    </a:lnTo>
                    <a:lnTo>
                      <a:pt x="246" y="696"/>
                    </a:lnTo>
                    <a:lnTo>
                      <a:pt x="239" y="675"/>
                    </a:lnTo>
                    <a:lnTo>
                      <a:pt x="225" y="661"/>
                    </a:lnTo>
                    <a:lnTo>
                      <a:pt x="211" y="633"/>
                    </a:lnTo>
                    <a:lnTo>
                      <a:pt x="204" y="612"/>
                    </a:lnTo>
                    <a:lnTo>
                      <a:pt x="197" y="583"/>
                    </a:lnTo>
                    <a:lnTo>
                      <a:pt x="183" y="583"/>
                    </a:lnTo>
                    <a:lnTo>
                      <a:pt x="176" y="576"/>
                    </a:lnTo>
                    <a:lnTo>
                      <a:pt x="161" y="576"/>
                    </a:lnTo>
                    <a:lnTo>
                      <a:pt x="154" y="569"/>
                    </a:lnTo>
                    <a:lnTo>
                      <a:pt x="140" y="569"/>
                    </a:lnTo>
                    <a:lnTo>
                      <a:pt x="126" y="562"/>
                    </a:lnTo>
                    <a:lnTo>
                      <a:pt x="119" y="562"/>
                    </a:lnTo>
                    <a:lnTo>
                      <a:pt x="77" y="542"/>
                    </a:lnTo>
                    <a:lnTo>
                      <a:pt x="70" y="535"/>
                    </a:lnTo>
                    <a:lnTo>
                      <a:pt x="56" y="528"/>
                    </a:lnTo>
                    <a:lnTo>
                      <a:pt x="49" y="513"/>
                    </a:lnTo>
                    <a:lnTo>
                      <a:pt x="35" y="506"/>
                    </a:lnTo>
                    <a:lnTo>
                      <a:pt x="28" y="499"/>
                    </a:lnTo>
                    <a:lnTo>
                      <a:pt x="21" y="485"/>
                    </a:lnTo>
                    <a:lnTo>
                      <a:pt x="14" y="478"/>
                    </a:lnTo>
                    <a:lnTo>
                      <a:pt x="7" y="464"/>
                    </a:lnTo>
                    <a:lnTo>
                      <a:pt x="7" y="450"/>
                    </a:lnTo>
                    <a:lnTo>
                      <a:pt x="0" y="436"/>
                    </a:lnTo>
                    <a:lnTo>
                      <a:pt x="7" y="422"/>
                    </a:lnTo>
                    <a:lnTo>
                      <a:pt x="7" y="401"/>
                    </a:lnTo>
                    <a:lnTo>
                      <a:pt x="21" y="373"/>
                    </a:lnTo>
                    <a:lnTo>
                      <a:pt x="63" y="309"/>
                    </a:lnTo>
                    <a:lnTo>
                      <a:pt x="84" y="288"/>
                    </a:lnTo>
                    <a:lnTo>
                      <a:pt x="112" y="267"/>
                    </a:lnTo>
                    <a:lnTo>
                      <a:pt x="112" y="253"/>
                    </a:lnTo>
                    <a:lnTo>
                      <a:pt x="105" y="246"/>
                    </a:lnTo>
                    <a:lnTo>
                      <a:pt x="105" y="197"/>
                    </a:lnTo>
                    <a:lnTo>
                      <a:pt x="112" y="190"/>
                    </a:lnTo>
                    <a:lnTo>
                      <a:pt x="112" y="169"/>
                    </a:lnTo>
                    <a:lnTo>
                      <a:pt x="119" y="162"/>
                    </a:lnTo>
                    <a:lnTo>
                      <a:pt x="119" y="148"/>
                    </a:lnTo>
                    <a:lnTo>
                      <a:pt x="126" y="141"/>
                    </a:lnTo>
                    <a:lnTo>
                      <a:pt x="133" y="127"/>
                    </a:lnTo>
                    <a:lnTo>
                      <a:pt x="140" y="120"/>
                    </a:lnTo>
                    <a:lnTo>
                      <a:pt x="154" y="113"/>
                    </a:lnTo>
                    <a:lnTo>
                      <a:pt x="176" y="91"/>
                    </a:lnTo>
                    <a:lnTo>
                      <a:pt x="190" y="84"/>
                    </a:lnTo>
                    <a:lnTo>
                      <a:pt x="204" y="84"/>
                    </a:lnTo>
                    <a:lnTo>
                      <a:pt x="218" y="77"/>
                    </a:lnTo>
                    <a:lnTo>
                      <a:pt x="260" y="63"/>
                    </a:lnTo>
                    <a:lnTo>
                      <a:pt x="358" y="63"/>
                    </a:lnTo>
                    <a:lnTo>
                      <a:pt x="372" y="56"/>
                    </a:lnTo>
                    <a:lnTo>
                      <a:pt x="393" y="49"/>
                    </a:lnTo>
                    <a:lnTo>
                      <a:pt x="464" y="14"/>
                    </a:lnTo>
                    <a:lnTo>
                      <a:pt x="478" y="14"/>
                    </a:lnTo>
                    <a:lnTo>
                      <a:pt x="492" y="7"/>
                    </a:lnTo>
                    <a:lnTo>
                      <a:pt x="506" y="7"/>
                    </a:lnTo>
                    <a:lnTo>
                      <a:pt x="520" y="0"/>
                    </a:lnTo>
                    <a:lnTo>
                      <a:pt x="604" y="0"/>
                    </a:lnTo>
                    <a:lnTo>
                      <a:pt x="618" y="7"/>
                    </a:lnTo>
                    <a:lnTo>
                      <a:pt x="625" y="7"/>
                    </a:lnTo>
                    <a:lnTo>
                      <a:pt x="639" y="14"/>
                    </a:lnTo>
                    <a:lnTo>
                      <a:pt x="646" y="21"/>
                    </a:lnTo>
                    <a:lnTo>
                      <a:pt x="660" y="28"/>
                    </a:lnTo>
                    <a:lnTo>
                      <a:pt x="667" y="35"/>
                    </a:lnTo>
                    <a:lnTo>
                      <a:pt x="682" y="42"/>
                    </a:lnTo>
                    <a:lnTo>
                      <a:pt x="689" y="56"/>
                    </a:lnTo>
                    <a:lnTo>
                      <a:pt x="696" y="63"/>
                    </a:lnTo>
                    <a:lnTo>
                      <a:pt x="703" y="77"/>
                    </a:lnTo>
                    <a:lnTo>
                      <a:pt x="717" y="91"/>
                    </a:lnTo>
                    <a:lnTo>
                      <a:pt x="731" y="120"/>
                    </a:lnTo>
                    <a:lnTo>
                      <a:pt x="738" y="141"/>
                    </a:lnTo>
                    <a:close/>
                    <a:moveTo>
                      <a:pt x="682" y="141"/>
                    </a:moveTo>
                    <a:lnTo>
                      <a:pt x="689" y="141"/>
                    </a:lnTo>
                    <a:lnTo>
                      <a:pt x="696" y="148"/>
                    </a:lnTo>
                    <a:lnTo>
                      <a:pt x="710" y="148"/>
                    </a:lnTo>
                    <a:lnTo>
                      <a:pt x="717" y="155"/>
                    </a:lnTo>
                    <a:lnTo>
                      <a:pt x="724" y="155"/>
                    </a:lnTo>
                    <a:lnTo>
                      <a:pt x="738" y="162"/>
                    </a:lnTo>
                    <a:lnTo>
                      <a:pt x="745" y="162"/>
                    </a:lnTo>
                    <a:lnTo>
                      <a:pt x="773" y="176"/>
                    </a:lnTo>
                    <a:lnTo>
                      <a:pt x="780" y="183"/>
                    </a:lnTo>
                    <a:lnTo>
                      <a:pt x="794" y="190"/>
                    </a:lnTo>
                    <a:lnTo>
                      <a:pt x="801" y="197"/>
                    </a:lnTo>
                    <a:lnTo>
                      <a:pt x="815" y="204"/>
                    </a:lnTo>
                    <a:lnTo>
                      <a:pt x="822" y="211"/>
                    </a:lnTo>
                    <a:lnTo>
                      <a:pt x="836" y="218"/>
                    </a:lnTo>
                    <a:lnTo>
                      <a:pt x="843" y="232"/>
                    </a:lnTo>
                    <a:lnTo>
                      <a:pt x="850" y="239"/>
                    </a:lnTo>
                    <a:lnTo>
                      <a:pt x="857" y="253"/>
                    </a:lnTo>
                    <a:lnTo>
                      <a:pt x="864" y="260"/>
                    </a:lnTo>
                    <a:lnTo>
                      <a:pt x="864" y="275"/>
                    </a:lnTo>
                    <a:lnTo>
                      <a:pt x="871" y="288"/>
                    </a:lnTo>
                    <a:lnTo>
                      <a:pt x="871" y="295"/>
                    </a:lnTo>
                    <a:lnTo>
                      <a:pt x="864" y="309"/>
                    </a:lnTo>
                    <a:lnTo>
                      <a:pt x="864" y="323"/>
                    </a:lnTo>
                    <a:lnTo>
                      <a:pt x="857" y="337"/>
                    </a:lnTo>
                    <a:lnTo>
                      <a:pt x="843" y="352"/>
                    </a:lnTo>
                    <a:lnTo>
                      <a:pt x="836" y="373"/>
                    </a:lnTo>
                    <a:lnTo>
                      <a:pt x="815" y="387"/>
                    </a:lnTo>
                    <a:lnTo>
                      <a:pt x="780" y="422"/>
                    </a:lnTo>
                    <a:lnTo>
                      <a:pt x="780" y="521"/>
                    </a:lnTo>
                    <a:lnTo>
                      <a:pt x="773" y="535"/>
                    </a:lnTo>
                    <a:lnTo>
                      <a:pt x="773" y="542"/>
                    </a:lnTo>
                    <a:lnTo>
                      <a:pt x="759" y="569"/>
                    </a:lnTo>
                    <a:lnTo>
                      <a:pt x="759" y="576"/>
                    </a:lnTo>
                    <a:lnTo>
                      <a:pt x="738" y="598"/>
                    </a:lnTo>
                    <a:lnTo>
                      <a:pt x="731" y="612"/>
                    </a:lnTo>
                    <a:lnTo>
                      <a:pt x="689" y="633"/>
                    </a:lnTo>
                    <a:lnTo>
                      <a:pt x="675" y="633"/>
                    </a:lnTo>
                    <a:lnTo>
                      <a:pt x="660" y="640"/>
                    </a:lnTo>
                    <a:lnTo>
                      <a:pt x="569" y="640"/>
                    </a:lnTo>
                    <a:lnTo>
                      <a:pt x="548" y="633"/>
                    </a:lnTo>
                    <a:lnTo>
                      <a:pt x="513" y="626"/>
                    </a:lnTo>
                    <a:lnTo>
                      <a:pt x="499" y="640"/>
                    </a:lnTo>
                    <a:lnTo>
                      <a:pt x="492" y="640"/>
                    </a:lnTo>
                    <a:lnTo>
                      <a:pt x="478" y="654"/>
                    </a:lnTo>
                    <a:lnTo>
                      <a:pt x="464" y="661"/>
                    </a:lnTo>
                    <a:lnTo>
                      <a:pt x="457" y="661"/>
                    </a:lnTo>
                    <a:lnTo>
                      <a:pt x="450" y="668"/>
                    </a:lnTo>
                    <a:lnTo>
                      <a:pt x="422" y="682"/>
                    </a:lnTo>
                    <a:lnTo>
                      <a:pt x="414" y="682"/>
                    </a:lnTo>
                    <a:lnTo>
                      <a:pt x="400" y="689"/>
                    </a:lnTo>
                    <a:lnTo>
                      <a:pt x="386" y="689"/>
                    </a:lnTo>
                    <a:lnTo>
                      <a:pt x="372" y="696"/>
                    </a:lnTo>
                    <a:lnTo>
                      <a:pt x="330" y="696"/>
                    </a:lnTo>
                    <a:lnTo>
                      <a:pt x="323" y="689"/>
                    </a:lnTo>
                    <a:lnTo>
                      <a:pt x="309" y="689"/>
                    </a:lnTo>
                    <a:lnTo>
                      <a:pt x="253" y="661"/>
                    </a:lnTo>
                    <a:lnTo>
                      <a:pt x="246" y="647"/>
                    </a:lnTo>
                    <a:lnTo>
                      <a:pt x="232" y="633"/>
                    </a:lnTo>
                    <a:lnTo>
                      <a:pt x="225" y="612"/>
                    </a:lnTo>
                    <a:lnTo>
                      <a:pt x="211" y="590"/>
                    </a:lnTo>
                    <a:lnTo>
                      <a:pt x="197" y="549"/>
                    </a:lnTo>
                    <a:lnTo>
                      <a:pt x="190" y="549"/>
                    </a:lnTo>
                    <a:lnTo>
                      <a:pt x="190" y="542"/>
                    </a:lnTo>
                    <a:lnTo>
                      <a:pt x="176" y="542"/>
                    </a:lnTo>
                    <a:lnTo>
                      <a:pt x="169" y="535"/>
                    </a:lnTo>
                    <a:lnTo>
                      <a:pt x="147" y="535"/>
                    </a:lnTo>
                    <a:lnTo>
                      <a:pt x="133" y="528"/>
                    </a:lnTo>
                    <a:lnTo>
                      <a:pt x="126" y="528"/>
                    </a:lnTo>
                    <a:lnTo>
                      <a:pt x="112" y="521"/>
                    </a:lnTo>
                    <a:lnTo>
                      <a:pt x="105" y="513"/>
                    </a:lnTo>
                    <a:lnTo>
                      <a:pt x="91" y="506"/>
                    </a:lnTo>
                    <a:lnTo>
                      <a:pt x="84" y="499"/>
                    </a:lnTo>
                    <a:lnTo>
                      <a:pt x="70" y="492"/>
                    </a:lnTo>
                    <a:lnTo>
                      <a:pt x="63" y="485"/>
                    </a:lnTo>
                    <a:lnTo>
                      <a:pt x="49" y="478"/>
                    </a:lnTo>
                    <a:lnTo>
                      <a:pt x="42" y="471"/>
                    </a:lnTo>
                    <a:lnTo>
                      <a:pt x="35" y="457"/>
                    </a:lnTo>
                    <a:lnTo>
                      <a:pt x="28" y="450"/>
                    </a:lnTo>
                    <a:lnTo>
                      <a:pt x="28" y="436"/>
                    </a:lnTo>
                    <a:lnTo>
                      <a:pt x="21" y="422"/>
                    </a:lnTo>
                    <a:lnTo>
                      <a:pt x="21" y="401"/>
                    </a:lnTo>
                    <a:lnTo>
                      <a:pt x="28" y="380"/>
                    </a:lnTo>
                    <a:lnTo>
                      <a:pt x="28" y="366"/>
                    </a:lnTo>
                    <a:lnTo>
                      <a:pt x="42" y="352"/>
                    </a:lnTo>
                    <a:lnTo>
                      <a:pt x="49" y="337"/>
                    </a:lnTo>
                    <a:lnTo>
                      <a:pt x="77" y="295"/>
                    </a:lnTo>
                    <a:lnTo>
                      <a:pt x="98" y="281"/>
                    </a:lnTo>
                    <a:lnTo>
                      <a:pt x="119" y="260"/>
                    </a:lnTo>
                    <a:lnTo>
                      <a:pt x="119" y="232"/>
                    </a:lnTo>
                    <a:lnTo>
                      <a:pt x="112" y="225"/>
                    </a:lnTo>
                    <a:lnTo>
                      <a:pt x="112" y="204"/>
                    </a:lnTo>
                    <a:lnTo>
                      <a:pt x="119" y="197"/>
                    </a:lnTo>
                    <a:lnTo>
                      <a:pt x="119" y="169"/>
                    </a:lnTo>
                    <a:lnTo>
                      <a:pt x="126" y="162"/>
                    </a:lnTo>
                    <a:lnTo>
                      <a:pt x="126" y="155"/>
                    </a:lnTo>
                    <a:lnTo>
                      <a:pt x="133" y="141"/>
                    </a:lnTo>
                    <a:lnTo>
                      <a:pt x="154" y="120"/>
                    </a:lnTo>
                    <a:lnTo>
                      <a:pt x="169" y="113"/>
                    </a:lnTo>
                    <a:lnTo>
                      <a:pt x="176" y="106"/>
                    </a:lnTo>
                    <a:lnTo>
                      <a:pt x="218" y="84"/>
                    </a:lnTo>
                    <a:lnTo>
                      <a:pt x="232" y="84"/>
                    </a:lnTo>
                    <a:lnTo>
                      <a:pt x="253" y="77"/>
                    </a:lnTo>
                    <a:lnTo>
                      <a:pt x="295" y="77"/>
                    </a:lnTo>
                    <a:lnTo>
                      <a:pt x="316" y="70"/>
                    </a:lnTo>
                    <a:lnTo>
                      <a:pt x="344" y="77"/>
                    </a:lnTo>
                    <a:lnTo>
                      <a:pt x="414" y="42"/>
                    </a:lnTo>
                    <a:lnTo>
                      <a:pt x="429" y="42"/>
                    </a:lnTo>
                    <a:lnTo>
                      <a:pt x="443" y="35"/>
                    </a:lnTo>
                    <a:lnTo>
                      <a:pt x="450" y="28"/>
                    </a:lnTo>
                    <a:lnTo>
                      <a:pt x="464" y="28"/>
                    </a:lnTo>
                    <a:lnTo>
                      <a:pt x="478" y="21"/>
                    </a:lnTo>
                    <a:lnTo>
                      <a:pt x="499" y="21"/>
                    </a:lnTo>
                    <a:lnTo>
                      <a:pt x="513" y="14"/>
                    </a:lnTo>
                    <a:lnTo>
                      <a:pt x="555" y="14"/>
                    </a:lnTo>
                    <a:lnTo>
                      <a:pt x="569" y="21"/>
                    </a:lnTo>
                    <a:lnTo>
                      <a:pt x="576" y="21"/>
                    </a:lnTo>
                    <a:lnTo>
                      <a:pt x="590" y="28"/>
                    </a:lnTo>
                    <a:lnTo>
                      <a:pt x="597" y="28"/>
                    </a:lnTo>
                    <a:lnTo>
                      <a:pt x="604" y="35"/>
                    </a:lnTo>
                    <a:lnTo>
                      <a:pt x="618" y="42"/>
                    </a:lnTo>
                    <a:lnTo>
                      <a:pt x="639" y="63"/>
                    </a:lnTo>
                    <a:lnTo>
                      <a:pt x="646" y="77"/>
                    </a:lnTo>
                    <a:lnTo>
                      <a:pt x="667" y="99"/>
                    </a:lnTo>
                    <a:lnTo>
                      <a:pt x="682" y="127"/>
                    </a:lnTo>
                    <a:lnTo>
                      <a:pt x="682" y="141"/>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78" name="Freeform 9"/>
              <p:cNvSpPr>
                <a:spLocks noEditPoints="1"/>
              </p:cNvSpPr>
              <p:nvPr/>
            </p:nvSpPr>
            <p:spPr bwMode="auto">
              <a:xfrm>
                <a:off x="260" y="1624"/>
                <a:ext cx="942" cy="745"/>
              </a:xfrm>
              <a:custGeom>
                <a:avLst/>
                <a:gdLst>
                  <a:gd name="T0" fmla="*/ 773 w 942"/>
                  <a:gd name="T1" fmla="*/ 148 h 745"/>
                  <a:gd name="T2" fmla="*/ 857 w 942"/>
                  <a:gd name="T3" fmla="*/ 190 h 745"/>
                  <a:gd name="T4" fmla="*/ 913 w 942"/>
                  <a:gd name="T5" fmla="*/ 232 h 745"/>
                  <a:gd name="T6" fmla="*/ 942 w 942"/>
                  <a:gd name="T7" fmla="*/ 309 h 745"/>
                  <a:gd name="T8" fmla="*/ 913 w 942"/>
                  <a:gd name="T9" fmla="*/ 373 h 745"/>
                  <a:gd name="T10" fmla="*/ 836 w 942"/>
                  <a:gd name="T11" fmla="*/ 443 h 745"/>
                  <a:gd name="T12" fmla="*/ 836 w 942"/>
                  <a:gd name="T13" fmla="*/ 569 h 745"/>
                  <a:gd name="T14" fmla="*/ 794 w 942"/>
                  <a:gd name="T15" fmla="*/ 640 h 745"/>
                  <a:gd name="T16" fmla="*/ 710 w 942"/>
                  <a:gd name="T17" fmla="*/ 689 h 745"/>
                  <a:gd name="T18" fmla="*/ 548 w 942"/>
                  <a:gd name="T19" fmla="*/ 668 h 745"/>
                  <a:gd name="T20" fmla="*/ 520 w 942"/>
                  <a:gd name="T21" fmla="*/ 689 h 745"/>
                  <a:gd name="T22" fmla="*/ 464 w 942"/>
                  <a:gd name="T23" fmla="*/ 724 h 745"/>
                  <a:gd name="T24" fmla="*/ 330 w 942"/>
                  <a:gd name="T25" fmla="*/ 745 h 745"/>
                  <a:gd name="T26" fmla="*/ 274 w 942"/>
                  <a:gd name="T27" fmla="*/ 717 h 745"/>
                  <a:gd name="T28" fmla="*/ 225 w 942"/>
                  <a:gd name="T29" fmla="*/ 661 h 745"/>
                  <a:gd name="T30" fmla="*/ 183 w 942"/>
                  <a:gd name="T31" fmla="*/ 583 h 745"/>
                  <a:gd name="T32" fmla="*/ 140 w 942"/>
                  <a:gd name="T33" fmla="*/ 569 h 745"/>
                  <a:gd name="T34" fmla="*/ 70 w 942"/>
                  <a:gd name="T35" fmla="*/ 535 h 745"/>
                  <a:gd name="T36" fmla="*/ 28 w 942"/>
                  <a:gd name="T37" fmla="*/ 499 h 745"/>
                  <a:gd name="T38" fmla="*/ 7 w 942"/>
                  <a:gd name="T39" fmla="*/ 450 h 745"/>
                  <a:gd name="T40" fmla="*/ 21 w 942"/>
                  <a:gd name="T41" fmla="*/ 373 h 745"/>
                  <a:gd name="T42" fmla="*/ 112 w 942"/>
                  <a:gd name="T43" fmla="*/ 253 h 745"/>
                  <a:gd name="T44" fmla="*/ 112 w 942"/>
                  <a:gd name="T45" fmla="*/ 169 h 745"/>
                  <a:gd name="T46" fmla="*/ 133 w 942"/>
                  <a:gd name="T47" fmla="*/ 127 h 745"/>
                  <a:gd name="T48" fmla="*/ 190 w 942"/>
                  <a:gd name="T49" fmla="*/ 84 h 745"/>
                  <a:gd name="T50" fmla="*/ 358 w 942"/>
                  <a:gd name="T51" fmla="*/ 63 h 745"/>
                  <a:gd name="T52" fmla="*/ 478 w 942"/>
                  <a:gd name="T53" fmla="*/ 14 h 745"/>
                  <a:gd name="T54" fmla="*/ 604 w 942"/>
                  <a:gd name="T55" fmla="*/ 0 h 745"/>
                  <a:gd name="T56" fmla="*/ 646 w 942"/>
                  <a:gd name="T57" fmla="*/ 21 h 745"/>
                  <a:gd name="T58" fmla="*/ 689 w 942"/>
                  <a:gd name="T59" fmla="*/ 56 h 745"/>
                  <a:gd name="T60" fmla="*/ 731 w 942"/>
                  <a:gd name="T61" fmla="*/ 120 h 745"/>
                  <a:gd name="T62" fmla="*/ 696 w 942"/>
                  <a:gd name="T63" fmla="*/ 148 h 745"/>
                  <a:gd name="T64" fmla="*/ 738 w 942"/>
                  <a:gd name="T65" fmla="*/ 162 h 745"/>
                  <a:gd name="T66" fmla="*/ 794 w 942"/>
                  <a:gd name="T67" fmla="*/ 190 h 745"/>
                  <a:gd name="T68" fmla="*/ 836 w 942"/>
                  <a:gd name="T69" fmla="*/ 218 h 745"/>
                  <a:gd name="T70" fmla="*/ 864 w 942"/>
                  <a:gd name="T71" fmla="*/ 260 h 745"/>
                  <a:gd name="T72" fmla="*/ 864 w 942"/>
                  <a:gd name="T73" fmla="*/ 309 h 745"/>
                  <a:gd name="T74" fmla="*/ 836 w 942"/>
                  <a:gd name="T75" fmla="*/ 373 h 745"/>
                  <a:gd name="T76" fmla="*/ 773 w 942"/>
                  <a:gd name="T77" fmla="*/ 535 h 745"/>
                  <a:gd name="T78" fmla="*/ 738 w 942"/>
                  <a:gd name="T79" fmla="*/ 598 h 745"/>
                  <a:gd name="T80" fmla="*/ 660 w 942"/>
                  <a:gd name="T81" fmla="*/ 640 h 745"/>
                  <a:gd name="T82" fmla="*/ 499 w 942"/>
                  <a:gd name="T83" fmla="*/ 640 h 745"/>
                  <a:gd name="T84" fmla="*/ 457 w 942"/>
                  <a:gd name="T85" fmla="*/ 661 h 745"/>
                  <a:gd name="T86" fmla="*/ 400 w 942"/>
                  <a:gd name="T87" fmla="*/ 689 h 745"/>
                  <a:gd name="T88" fmla="*/ 323 w 942"/>
                  <a:gd name="T89" fmla="*/ 689 h 745"/>
                  <a:gd name="T90" fmla="*/ 232 w 942"/>
                  <a:gd name="T91" fmla="*/ 633 h 745"/>
                  <a:gd name="T92" fmla="*/ 190 w 942"/>
                  <a:gd name="T93" fmla="*/ 549 h 745"/>
                  <a:gd name="T94" fmla="*/ 147 w 942"/>
                  <a:gd name="T95" fmla="*/ 535 h 745"/>
                  <a:gd name="T96" fmla="*/ 105 w 942"/>
                  <a:gd name="T97" fmla="*/ 513 h 745"/>
                  <a:gd name="T98" fmla="*/ 63 w 942"/>
                  <a:gd name="T99" fmla="*/ 485 h 745"/>
                  <a:gd name="T100" fmla="*/ 28 w 942"/>
                  <a:gd name="T101" fmla="*/ 450 h 745"/>
                  <a:gd name="T102" fmla="*/ 28 w 942"/>
                  <a:gd name="T103" fmla="*/ 380 h 745"/>
                  <a:gd name="T104" fmla="*/ 77 w 942"/>
                  <a:gd name="T105" fmla="*/ 295 h 745"/>
                  <a:gd name="T106" fmla="*/ 112 w 942"/>
                  <a:gd name="T107" fmla="*/ 225 h 745"/>
                  <a:gd name="T108" fmla="*/ 126 w 942"/>
                  <a:gd name="T109" fmla="*/ 162 h 745"/>
                  <a:gd name="T110" fmla="*/ 169 w 942"/>
                  <a:gd name="T111" fmla="*/ 113 h 745"/>
                  <a:gd name="T112" fmla="*/ 253 w 942"/>
                  <a:gd name="T113" fmla="*/ 77 h 745"/>
                  <a:gd name="T114" fmla="*/ 414 w 942"/>
                  <a:gd name="T115" fmla="*/ 42 h 745"/>
                  <a:gd name="T116" fmla="*/ 464 w 942"/>
                  <a:gd name="T117" fmla="*/ 28 h 745"/>
                  <a:gd name="T118" fmla="*/ 555 w 942"/>
                  <a:gd name="T119" fmla="*/ 14 h 745"/>
                  <a:gd name="T120" fmla="*/ 597 w 942"/>
                  <a:gd name="T121" fmla="*/ 28 h 745"/>
                  <a:gd name="T122" fmla="*/ 646 w 942"/>
                  <a:gd name="T123" fmla="*/ 77 h 7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42" h="745">
                    <a:moveTo>
                      <a:pt x="738" y="141"/>
                    </a:moveTo>
                    <a:lnTo>
                      <a:pt x="752" y="141"/>
                    </a:lnTo>
                    <a:lnTo>
                      <a:pt x="759" y="148"/>
                    </a:lnTo>
                    <a:lnTo>
                      <a:pt x="773" y="148"/>
                    </a:lnTo>
                    <a:lnTo>
                      <a:pt x="780" y="155"/>
                    </a:lnTo>
                    <a:lnTo>
                      <a:pt x="794" y="155"/>
                    </a:lnTo>
                    <a:lnTo>
                      <a:pt x="801" y="162"/>
                    </a:lnTo>
                    <a:lnTo>
                      <a:pt x="857" y="190"/>
                    </a:lnTo>
                    <a:lnTo>
                      <a:pt x="864" y="197"/>
                    </a:lnTo>
                    <a:lnTo>
                      <a:pt x="892" y="211"/>
                    </a:lnTo>
                    <a:lnTo>
                      <a:pt x="899" y="225"/>
                    </a:lnTo>
                    <a:lnTo>
                      <a:pt x="913" y="232"/>
                    </a:lnTo>
                    <a:lnTo>
                      <a:pt x="921" y="246"/>
                    </a:lnTo>
                    <a:lnTo>
                      <a:pt x="928" y="253"/>
                    </a:lnTo>
                    <a:lnTo>
                      <a:pt x="942" y="281"/>
                    </a:lnTo>
                    <a:lnTo>
                      <a:pt x="942" y="309"/>
                    </a:lnTo>
                    <a:lnTo>
                      <a:pt x="935" y="323"/>
                    </a:lnTo>
                    <a:lnTo>
                      <a:pt x="935" y="337"/>
                    </a:lnTo>
                    <a:lnTo>
                      <a:pt x="928" y="352"/>
                    </a:lnTo>
                    <a:lnTo>
                      <a:pt x="913" y="373"/>
                    </a:lnTo>
                    <a:lnTo>
                      <a:pt x="899" y="387"/>
                    </a:lnTo>
                    <a:lnTo>
                      <a:pt x="885" y="408"/>
                    </a:lnTo>
                    <a:lnTo>
                      <a:pt x="864" y="422"/>
                    </a:lnTo>
                    <a:lnTo>
                      <a:pt x="836" y="443"/>
                    </a:lnTo>
                    <a:lnTo>
                      <a:pt x="843" y="450"/>
                    </a:lnTo>
                    <a:lnTo>
                      <a:pt x="843" y="542"/>
                    </a:lnTo>
                    <a:lnTo>
                      <a:pt x="836" y="556"/>
                    </a:lnTo>
                    <a:lnTo>
                      <a:pt x="836" y="569"/>
                    </a:lnTo>
                    <a:lnTo>
                      <a:pt x="829" y="583"/>
                    </a:lnTo>
                    <a:lnTo>
                      <a:pt x="829" y="590"/>
                    </a:lnTo>
                    <a:lnTo>
                      <a:pt x="808" y="633"/>
                    </a:lnTo>
                    <a:lnTo>
                      <a:pt x="794" y="640"/>
                    </a:lnTo>
                    <a:lnTo>
                      <a:pt x="787" y="654"/>
                    </a:lnTo>
                    <a:lnTo>
                      <a:pt x="745" y="675"/>
                    </a:lnTo>
                    <a:lnTo>
                      <a:pt x="724" y="682"/>
                    </a:lnTo>
                    <a:lnTo>
                      <a:pt x="710" y="689"/>
                    </a:lnTo>
                    <a:lnTo>
                      <a:pt x="639" y="689"/>
                    </a:lnTo>
                    <a:lnTo>
                      <a:pt x="611" y="682"/>
                    </a:lnTo>
                    <a:lnTo>
                      <a:pt x="583" y="682"/>
                    </a:lnTo>
                    <a:lnTo>
                      <a:pt x="548" y="668"/>
                    </a:lnTo>
                    <a:lnTo>
                      <a:pt x="548" y="675"/>
                    </a:lnTo>
                    <a:lnTo>
                      <a:pt x="541" y="675"/>
                    </a:lnTo>
                    <a:lnTo>
                      <a:pt x="534" y="682"/>
                    </a:lnTo>
                    <a:lnTo>
                      <a:pt x="520" y="689"/>
                    </a:lnTo>
                    <a:lnTo>
                      <a:pt x="499" y="710"/>
                    </a:lnTo>
                    <a:lnTo>
                      <a:pt x="485" y="717"/>
                    </a:lnTo>
                    <a:lnTo>
                      <a:pt x="471" y="717"/>
                    </a:lnTo>
                    <a:lnTo>
                      <a:pt x="464" y="724"/>
                    </a:lnTo>
                    <a:lnTo>
                      <a:pt x="436" y="738"/>
                    </a:lnTo>
                    <a:lnTo>
                      <a:pt x="422" y="738"/>
                    </a:lnTo>
                    <a:lnTo>
                      <a:pt x="407" y="745"/>
                    </a:lnTo>
                    <a:lnTo>
                      <a:pt x="330" y="745"/>
                    </a:lnTo>
                    <a:lnTo>
                      <a:pt x="316" y="738"/>
                    </a:lnTo>
                    <a:lnTo>
                      <a:pt x="302" y="738"/>
                    </a:lnTo>
                    <a:lnTo>
                      <a:pt x="288" y="731"/>
                    </a:lnTo>
                    <a:lnTo>
                      <a:pt x="274" y="717"/>
                    </a:lnTo>
                    <a:lnTo>
                      <a:pt x="260" y="710"/>
                    </a:lnTo>
                    <a:lnTo>
                      <a:pt x="246" y="696"/>
                    </a:lnTo>
                    <a:lnTo>
                      <a:pt x="239" y="675"/>
                    </a:lnTo>
                    <a:lnTo>
                      <a:pt x="225" y="661"/>
                    </a:lnTo>
                    <a:lnTo>
                      <a:pt x="211" y="633"/>
                    </a:lnTo>
                    <a:lnTo>
                      <a:pt x="204" y="612"/>
                    </a:lnTo>
                    <a:lnTo>
                      <a:pt x="197" y="583"/>
                    </a:lnTo>
                    <a:lnTo>
                      <a:pt x="183" y="583"/>
                    </a:lnTo>
                    <a:lnTo>
                      <a:pt x="176" y="576"/>
                    </a:lnTo>
                    <a:lnTo>
                      <a:pt x="161" y="576"/>
                    </a:lnTo>
                    <a:lnTo>
                      <a:pt x="154" y="569"/>
                    </a:lnTo>
                    <a:lnTo>
                      <a:pt x="140" y="569"/>
                    </a:lnTo>
                    <a:lnTo>
                      <a:pt x="126" y="562"/>
                    </a:lnTo>
                    <a:lnTo>
                      <a:pt x="119" y="562"/>
                    </a:lnTo>
                    <a:lnTo>
                      <a:pt x="77" y="542"/>
                    </a:lnTo>
                    <a:lnTo>
                      <a:pt x="70" y="535"/>
                    </a:lnTo>
                    <a:lnTo>
                      <a:pt x="56" y="528"/>
                    </a:lnTo>
                    <a:lnTo>
                      <a:pt x="49" y="513"/>
                    </a:lnTo>
                    <a:lnTo>
                      <a:pt x="35" y="506"/>
                    </a:lnTo>
                    <a:lnTo>
                      <a:pt x="28" y="499"/>
                    </a:lnTo>
                    <a:lnTo>
                      <a:pt x="21" y="485"/>
                    </a:lnTo>
                    <a:lnTo>
                      <a:pt x="14" y="478"/>
                    </a:lnTo>
                    <a:lnTo>
                      <a:pt x="7" y="464"/>
                    </a:lnTo>
                    <a:lnTo>
                      <a:pt x="7" y="450"/>
                    </a:lnTo>
                    <a:lnTo>
                      <a:pt x="0" y="436"/>
                    </a:lnTo>
                    <a:lnTo>
                      <a:pt x="7" y="422"/>
                    </a:lnTo>
                    <a:lnTo>
                      <a:pt x="7" y="401"/>
                    </a:lnTo>
                    <a:lnTo>
                      <a:pt x="21" y="373"/>
                    </a:lnTo>
                    <a:lnTo>
                      <a:pt x="63" y="309"/>
                    </a:lnTo>
                    <a:lnTo>
                      <a:pt x="84" y="288"/>
                    </a:lnTo>
                    <a:lnTo>
                      <a:pt x="112" y="267"/>
                    </a:lnTo>
                    <a:lnTo>
                      <a:pt x="112" y="253"/>
                    </a:lnTo>
                    <a:lnTo>
                      <a:pt x="105" y="246"/>
                    </a:lnTo>
                    <a:lnTo>
                      <a:pt x="105" y="197"/>
                    </a:lnTo>
                    <a:lnTo>
                      <a:pt x="112" y="190"/>
                    </a:lnTo>
                    <a:lnTo>
                      <a:pt x="112" y="169"/>
                    </a:lnTo>
                    <a:lnTo>
                      <a:pt x="119" y="162"/>
                    </a:lnTo>
                    <a:lnTo>
                      <a:pt x="119" y="148"/>
                    </a:lnTo>
                    <a:lnTo>
                      <a:pt x="126" y="141"/>
                    </a:lnTo>
                    <a:lnTo>
                      <a:pt x="133" y="127"/>
                    </a:lnTo>
                    <a:lnTo>
                      <a:pt x="140" y="120"/>
                    </a:lnTo>
                    <a:lnTo>
                      <a:pt x="154" y="113"/>
                    </a:lnTo>
                    <a:lnTo>
                      <a:pt x="176" y="91"/>
                    </a:lnTo>
                    <a:lnTo>
                      <a:pt x="190" y="84"/>
                    </a:lnTo>
                    <a:lnTo>
                      <a:pt x="204" y="84"/>
                    </a:lnTo>
                    <a:lnTo>
                      <a:pt x="218" y="77"/>
                    </a:lnTo>
                    <a:lnTo>
                      <a:pt x="260" y="63"/>
                    </a:lnTo>
                    <a:lnTo>
                      <a:pt x="358" y="63"/>
                    </a:lnTo>
                    <a:lnTo>
                      <a:pt x="372" y="56"/>
                    </a:lnTo>
                    <a:lnTo>
                      <a:pt x="393" y="49"/>
                    </a:lnTo>
                    <a:lnTo>
                      <a:pt x="464" y="14"/>
                    </a:lnTo>
                    <a:lnTo>
                      <a:pt x="478" y="14"/>
                    </a:lnTo>
                    <a:lnTo>
                      <a:pt x="492" y="7"/>
                    </a:lnTo>
                    <a:lnTo>
                      <a:pt x="506" y="7"/>
                    </a:lnTo>
                    <a:lnTo>
                      <a:pt x="520" y="0"/>
                    </a:lnTo>
                    <a:lnTo>
                      <a:pt x="604" y="0"/>
                    </a:lnTo>
                    <a:lnTo>
                      <a:pt x="618" y="7"/>
                    </a:lnTo>
                    <a:lnTo>
                      <a:pt x="625" y="7"/>
                    </a:lnTo>
                    <a:lnTo>
                      <a:pt x="639" y="14"/>
                    </a:lnTo>
                    <a:lnTo>
                      <a:pt x="646" y="21"/>
                    </a:lnTo>
                    <a:lnTo>
                      <a:pt x="660" y="28"/>
                    </a:lnTo>
                    <a:lnTo>
                      <a:pt x="667" y="35"/>
                    </a:lnTo>
                    <a:lnTo>
                      <a:pt x="682" y="42"/>
                    </a:lnTo>
                    <a:lnTo>
                      <a:pt x="689" y="56"/>
                    </a:lnTo>
                    <a:lnTo>
                      <a:pt x="696" y="63"/>
                    </a:lnTo>
                    <a:lnTo>
                      <a:pt x="703" y="77"/>
                    </a:lnTo>
                    <a:lnTo>
                      <a:pt x="717" y="91"/>
                    </a:lnTo>
                    <a:lnTo>
                      <a:pt x="731" y="120"/>
                    </a:lnTo>
                    <a:lnTo>
                      <a:pt x="738" y="141"/>
                    </a:lnTo>
                    <a:close/>
                    <a:moveTo>
                      <a:pt x="682" y="141"/>
                    </a:moveTo>
                    <a:lnTo>
                      <a:pt x="689" y="141"/>
                    </a:lnTo>
                    <a:lnTo>
                      <a:pt x="696" y="148"/>
                    </a:lnTo>
                    <a:lnTo>
                      <a:pt x="710" y="148"/>
                    </a:lnTo>
                    <a:lnTo>
                      <a:pt x="717" y="155"/>
                    </a:lnTo>
                    <a:lnTo>
                      <a:pt x="724" y="155"/>
                    </a:lnTo>
                    <a:lnTo>
                      <a:pt x="738" y="162"/>
                    </a:lnTo>
                    <a:lnTo>
                      <a:pt x="745" y="162"/>
                    </a:lnTo>
                    <a:lnTo>
                      <a:pt x="773" y="176"/>
                    </a:lnTo>
                    <a:lnTo>
                      <a:pt x="780" y="183"/>
                    </a:lnTo>
                    <a:lnTo>
                      <a:pt x="794" y="190"/>
                    </a:lnTo>
                    <a:lnTo>
                      <a:pt x="801" y="197"/>
                    </a:lnTo>
                    <a:lnTo>
                      <a:pt x="815" y="204"/>
                    </a:lnTo>
                    <a:lnTo>
                      <a:pt x="822" y="211"/>
                    </a:lnTo>
                    <a:lnTo>
                      <a:pt x="836" y="218"/>
                    </a:lnTo>
                    <a:lnTo>
                      <a:pt x="843" y="232"/>
                    </a:lnTo>
                    <a:lnTo>
                      <a:pt x="850" y="239"/>
                    </a:lnTo>
                    <a:lnTo>
                      <a:pt x="857" y="253"/>
                    </a:lnTo>
                    <a:lnTo>
                      <a:pt x="864" y="260"/>
                    </a:lnTo>
                    <a:lnTo>
                      <a:pt x="864" y="275"/>
                    </a:lnTo>
                    <a:lnTo>
                      <a:pt x="871" y="288"/>
                    </a:lnTo>
                    <a:lnTo>
                      <a:pt x="871" y="295"/>
                    </a:lnTo>
                    <a:lnTo>
                      <a:pt x="864" y="309"/>
                    </a:lnTo>
                    <a:lnTo>
                      <a:pt x="864" y="323"/>
                    </a:lnTo>
                    <a:lnTo>
                      <a:pt x="857" y="337"/>
                    </a:lnTo>
                    <a:lnTo>
                      <a:pt x="843" y="352"/>
                    </a:lnTo>
                    <a:lnTo>
                      <a:pt x="836" y="373"/>
                    </a:lnTo>
                    <a:lnTo>
                      <a:pt x="815" y="387"/>
                    </a:lnTo>
                    <a:lnTo>
                      <a:pt x="780" y="422"/>
                    </a:lnTo>
                    <a:lnTo>
                      <a:pt x="780" y="521"/>
                    </a:lnTo>
                    <a:lnTo>
                      <a:pt x="773" y="535"/>
                    </a:lnTo>
                    <a:lnTo>
                      <a:pt x="773" y="542"/>
                    </a:lnTo>
                    <a:lnTo>
                      <a:pt x="759" y="569"/>
                    </a:lnTo>
                    <a:lnTo>
                      <a:pt x="759" y="576"/>
                    </a:lnTo>
                    <a:lnTo>
                      <a:pt x="738" y="598"/>
                    </a:lnTo>
                    <a:lnTo>
                      <a:pt x="731" y="612"/>
                    </a:lnTo>
                    <a:lnTo>
                      <a:pt x="689" y="633"/>
                    </a:lnTo>
                    <a:lnTo>
                      <a:pt x="675" y="633"/>
                    </a:lnTo>
                    <a:lnTo>
                      <a:pt x="660" y="640"/>
                    </a:lnTo>
                    <a:lnTo>
                      <a:pt x="569" y="640"/>
                    </a:lnTo>
                    <a:lnTo>
                      <a:pt x="548" y="633"/>
                    </a:lnTo>
                    <a:lnTo>
                      <a:pt x="513" y="626"/>
                    </a:lnTo>
                    <a:lnTo>
                      <a:pt x="499" y="640"/>
                    </a:lnTo>
                    <a:lnTo>
                      <a:pt x="492" y="640"/>
                    </a:lnTo>
                    <a:lnTo>
                      <a:pt x="478" y="654"/>
                    </a:lnTo>
                    <a:lnTo>
                      <a:pt x="464" y="661"/>
                    </a:lnTo>
                    <a:lnTo>
                      <a:pt x="457" y="661"/>
                    </a:lnTo>
                    <a:lnTo>
                      <a:pt x="450" y="668"/>
                    </a:lnTo>
                    <a:lnTo>
                      <a:pt x="422" y="682"/>
                    </a:lnTo>
                    <a:lnTo>
                      <a:pt x="414" y="682"/>
                    </a:lnTo>
                    <a:lnTo>
                      <a:pt x="400" y="689"/>
                    </a:lnTo>
                    <a:lnTo>
                      <a:pt x="386" y="689"/>
                    </a:lnTo>
                    <a:lnTo>
                      <a:pt x="372" y="696"/>
                    </a:lnTo>
                    <a:lnTo>
                      <a:pt x="330" y="696"/>
                    </a:lnTo>
                    <a:lnTo>
                      <a:pt x="323" y="689"/>
                    </a:lnTo>
                    <a:lnTo>
                      <a:pt x="309" y="689"/>
                    </a:lnTo>
                    <a:lnTo>
                      <a:pt x="253" y="661"/>
                    </a:lnTo>
                    <a:lnTo>
                      <a:pt x="246" y="647"/>
                    </a:lnTo>
                    <a:lnTo>
                      <a:pt x="232" y="633"/>
                    </a:lnTo>
                    <a:lnTo>
                      <a:pt x="225" y="612"/>
                    </a:lnTo>
                    <a:lnTo>
                      <a:pt x="211" y="590"/>
                    </a:lnTo>
                    <a:lnTo>
                      <a:pt x="197" y="549"/>
                    </a:lnTo>
                    <a:lnTo>
                      <a:pt x="190" y="549"/>
                    </a:lnTo>
                    <a:lnTo>
                      <a:pt x="190" y="542"/>
                    </a:lnTo>
                    <a:lnTo>
                      <a:pt x="176" y="542"/>
                    </a:lnTo>
                    <a:lnTo>
                      <a:pt x="169" y="535"/>
                    </a:lnTo>
                    <a:lnTo>
                      <a:pt x="147" y="535"/>
                    </a:lnTo>
                    <a:lnTo>
                      <a:pt x="133" y="528"/>
                    </a:lnTo>
                    <a:lnTo>
                      <a:pt x="126" y="528"/>
                    </a:lnTo>
                    <a:lnTo>
                      <a:pt x="112" y="521"/>
                    </a:lnTo>
                    <a:lnTo>
                      <a:pt x="105" y="513"/>
                    </a:lnTo>
                    <a:lnTo>
                      <a:pt x="91" y="506"/>
                    </a:lnTo>
                    <a:lnTo>
                      <a:pt x="84" y="499"/>
                    </a:lnTo>
                    <a:lnTo>
                      <a:pt x="70" y="492"/>
                    </a:lnTo>
                    <a:lnTo>
                      <a:pt x="63" y="485"/>
                    </a:lnTo>
                    <a:lnTo>
                      <a:pt x="49" y="478"/>
                    </a:lnTo>
                    <a:lnTo>
                      <a:pt x="42" y="471"/>
                    </a:lnTo>
                    <a:lnTo>
                      <a:pt x="35" y="457"/>
                    </a:lnTo>
                    <a:lnTo>
                      <a:pt x="28" y="450"/>
                    </a:lnTo>
                    <a:lnTo>
                      <a:pt x="28" y="436"/>
                    </a:lnTo>
                    <a:lnTo>
                      <a:pt x="21" y="422"/>
                    </a:lnTo>
                    <a:lnTo>
                      <a:pt x="21" y="401"/>
                    </a:lnTo>
                    <a:lnTo>
                      <a:pt x="28" y="380"/>
                    </a:lnTo>
                    <a:lnTo>
                      <a:pt x="28" y="366"/>
                    </a:lnTo>
                    <a:lnTo>
                      <a:pt x="42" y="352"/>
                    </a:lnTo>
                    <a:lnTo>
                      <a:pt x="49" y="337"/>
                    </a:lnTo>
                    <a:lnTo>
                      <a:pt x="77" y="295"/>
                    </a:lnTo>
                    <a:lnTo>
                      <a:pt x="98" y="281"/>
                    </a:lnTo>
                    <a:lnTo>
                      <a:pt x="119" y="260"/>
                    </a:lnTo>
                    <a:lnTo>
                      <a:pt x="119" y="232"/>
                    </a:lnTo>
                    <a:lnTo>
                      <a:pt x="112" y="225"/>
                    </a:lnTo>
                    <a:lnTo>
                      <a:pt x="112" y="204"/>
                    </a:lnTo>
                    <a:lnTo>
                      <a:pt x="119" y="197"/>
                    </a:lnTo>
                    <a:lnTo>
                      <a:pt x="119" y="169"/>
                    </a:lnTo>
                    <a:lnTo>
                      <a:pt x="126" y="162"/>
                    </a:lnTo>
                    <a:lnTo>
                      <a:pt x="126" y="155"/>
                    </a:lnTo>
                    <a:lnTo>
                      <a:pt x="133" y="141"/>
                    </a:lnTo>
                    <a:lnTo>
                      <a:pt x="154" y="120"/>
                    </a:lnTo>
                    <a:lnTo>
                      <a:pt x="169" y="113"/>
                    </a:lnTo>
                    <a:lnTo>
                      <a:pt x="176" y="106"/>
                    </a:lnTo>
                    <a:lnTo>
                      <a:pt x="218" y="84"/>
                    </a:lnTo>
                    <a:lnTo>
                      <a:pt x="232" y="84"/>
                    </a:lnTo>
                    <a:lnTo>
                      <a:pt x="253" y="77"/>
                    </a:lnTo>
                    <a:lnTo>
                      <a:pt x="295" y="77"/>
                    </a:lnTo>
                    <a:lnTo>
                      <a:pt x="316" y="70"/>
                    </a:lnTo>
                    <a:lnTo>
                      <a:pt x="344" y="77"/>
                    </a:lnTo>
                    <a:lnTo>
                      <a:pt x="414" y="42"/>
                    </a:lnTo>
                    <a:lnTo>
                      <a:pt x="429" y="42"/>
                    </a:lnTo>
                    <a:lnTo>
                      <a:pt x="443" y="35"/>
                    </a:lnTo>
                    <a:lnTo>
                      <a:pt x="450" y="28"/>
                    </a:lnTo>
                    <a:lnTo>
                      <a:pt x="464" y="28"/>
                    </a:lnTo>
                    <a:lnTo>
                      <a:pt x="478" y="21"/>
                    </a:lnTo>
                    <a:lnTo>
                      <a:pt x="499" y="21"/>
                    </a:lnTo>
                    <a:lnTo>
                      <a:pt x="513" y="14"/>
                    </a:lnTo>
                    <a:lnTo>
                      <a:pt x="555" y="14"/>
                    </a:lnTo>
                    <a:lnTo>
                      <a:pt x="569" y="21"/>
                    </a:lnTo>
                    <a:lnTo>
                      <a:pt x="576" y="21"/>
                    </a:lnTo>
                    <a:lnTo>
                      <a:pt x="590" y="28"/>
                    </a:lnTo>
                    <a:lnTo>
                      <a:pt x="597" y="28"/>
                    </a:lnTo>
                    <a:lnTo>
                      <a:pt x="604" y="35"/>
                    </a:lnTo>
                    <a:lnTo>
                      <a:pt x="618" y="42"/>
                    </a:lnTo>
                    <a:lnTo>
                      <a:pt x="639" y="63"/>
                    </a:lnTo>
                    <a:lnTo>
                      <a:pt x="646" y="77"/>
                    </a:lnTo>
                    <a:lnTo>
                      <a:pt x="667" y="99"/>
                    </a:lnTo>
                    <a:lnTo>
                      <a:pt x="682" y="127"/>
                    </a:lnTo>
                    <a:lnTo>
                      <a:pt x="682" y="141"/>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79" name="Line 10"/>
              <p:cNvSpPr>
                <a:spLocks noChangeShapeType="1"/>
              </p:cNvSpPr>
              <p:nvPr/>
            </p:nvSpPr>
            <p:spPr bwMode="auto">
              <a:xfrm>
                <a:off x="970" y="1936"/>
                <a:ext cx="4049" cy="1"/>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80" name="Freeform 11"/>
              <p:cNvSpPr>
                <a:spLocks/>
              </p:cNvSpPr>
              <p:nvPr/>
            </p:nvSpPr>
            <p:spPr bwMode="auto">
              <a:xfrm>
                <a:off x="1392" y="1898"/>
                <a:ext cx="500" cy="218"/>
              </a:xfrm>
              <a:custGeom>
                <a:avLst/>
                <a:gdLst>
                  <a:gd name="T0" fmla="*/ 430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3 h 218"/>
                  <a:gd name="T12" fmla="*/ 204 w 500"/>
                  <a:gd name="T13" fmla="*/ 133 h 218"/>
                  <a:gd name="T14" fmla="*/ 176 w 500"/>
                  <a:gd name="T15" fmla="*/ 126 h 218"/>
                  <a:gd name="T16" fmla="*/ 162 w 500"/>
                  <a:gd name="T17" fmla="*/ 119 h 218"/>
                  <a:gd name="T18" fmla="*/ 134 w 500"/>
                  <a:gd name="T19" fmla="*/ 119 h 218"/>
                  <a:gd name="T20" fmla="*/ 113 w 500"/>
                  <a:gd name="T21" fmla="*/ 112 h 218"/>
                  <a:gd name="T22" fmla="*/ 92 w 500"/>
                  <a:gd name="T23" fmla="*/ 99 h 218"/>
                  <a:gd name="T24" fmla="*/ 78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8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30 w 500"/>
                  <a:gd name="T75" fmla="*/ 183 h 218"/>
                  <a:gd name="T76" fmla="*/ 444 w 500"/>
                  <a:gd name="T77" fmla="*/ 169 h 218"/>
                  <a:gd name="T78" fmla="*/ 472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4 w 500"/>
                  <a:gd name="T103" fmla="*/ 85 h 218"/>
                  <a:gd name="T104" fmla="*/ 430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30" y="92"/>
                    </a:moveTo>
                    <a:lnTo>
                      <a:pt x="408" y="99"/>
                    </a:lnTo>
                    <a:lnTo>
                      <a:pt x="387" y="112"/>
                    </a:lnTo>
                    <a:lnTo>
                      <a:pt x="373" y="119"/>
                    </a:lnTo>
                    <a:lnTo>
                      <a:pt x="345" y="119"/>
                    </a:lnTo>
                    <a:lnTo>
                      <a:pt x="303" y="133"/>
                    </a:lnTo>
                    <a:lnTo>
                      <a:pt x="204" y="133"/>
                    </a:lnTo>
                    <a:lnTo>
                      <a:pt x="176" y="126"/>
                    </a:lnTo>
                    <a:lnTo>
                      <a:pt x="162" y="119"/>
                    </a:lnTo>
                    <a:lnTo>
                      <a:pt x="134" y="119"/>
                    </a:lnTo>
                    <a:lnTo>
                      <a:pt x="113" y="112"/>
                    </a:lnTo>
                    <a:lnTo>
                      <a:pt x="92" y="99"/>
                    </a:lnTo>
                    <a:lnTo>
                      <a:pt x="78"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8" y="183"/>
                    </a:lnTo>
                    <a:lnTo>
                      <a:pt x="92" y="190"/>
                    </a:lnTo>
                    <a:lnTo>
                      <a:pt x="134" y="204"/>
                    </a:lnTo>
                    <a:lnTo>
                      <a:pt x="162" y="211"/>
                    </a:lnTo>
                    <a:lnTo>
                      <a:pt x="176" y="218"/>
                    </a:lnTo>
                    <a:lnTo>
                      <a:pt x="324" y="218"/>
                    </a:lnTo>
                    <a:lnTo>
                      <a:pt x="345" y="211"/>
                    </a:lnTo>
                    <a:lnTo>
                      <a:pt x="373" y="204"/>
                    </a:lnTo>
                    <a:lnTo>
                      <a:pt x="387" y="197"/>
                    </a:lnTo>
                    <a:lnTo>
                      <a:pt x="430" y="183"/>
                    </a:lnTo>
                    <a:lnTo>
                      <a:pt x="444" y="169"/>
                    </a:lnTo>
                    <a:lnTo>
                      <a:pt x="472" y="155"/>
                    </a:lnTo>
                    <a:lnTo>
                      <a:pt x="479" y="133"/>
                    </a:lnTo>
                    <a:lnTo>
                      <a:pt x="493" y="126"/>
                    </a:lnTo>
                    <a:lnTo>
                      <a:pt x="493" y="112"/>
                    </a:lnTo>
                    <a:lnTo>
                      <a:pt x="500" y="99"/>
                    </a:lnTo>
                    <a:lnTo>
                      <a:pt x="500" y="0"/>
                    </a:lnTo>
                    <a:lnTo>
                      <a:pt x="500" y="14"/>
                    </a:lnTo>
                    <a:lnTo>
                      <a:pt x="493" y="21"/>
                    </a:lnTo>
                    <a:lnTo>
                      <a:pt x="493" y="35"/>
                    </a:lnTo>
                    <a:lnTo>
                      <a:pt x="486" y="49"/>
                    </a:lnTo>
                    <a:lnTo>
                      <a:pt x="472" y="63"/>
                    </a:lnTo>
                    <a:lnTo>
                      <a:pt x="458" y="70"/>
                    </a:lnTo>
                    <a:lnTo>
                      <a:pt x="444" y="85"/>
                    </a:lnTo>
                    <a:lnTo>
                      <a:pt x="430"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1" name="Freeform 12"/>
              <p:cNvSpPr>
                <a:spLocks/>
              </p:cNvSpPr>
              <p:nvPr/>
            </p:nvSpPr>
            <p:spPr bwMode="auto">
              <a:xfrm>
                <a:off x="1392" y="1765"/>
                <a:ext cx="507" cy="273"/>
              </a:xfrm>
              <a:custGeom>
                <a:avLst/>
                <a:gdLst>
                  <a:gd name="T0" fmla="*/ 430 w 507"/>
                  <a:gd name="T1" fmla="*/ 42 h 273"/>
                  <a:gd name="T2" fmla="*/ 444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1 h 273"/>
                  <a:gd name="T28" fmla="*/ 451 w 507"/>
                  <a:gd name="T29" fmla="*/ 225 h 273"/>
                  <a:gd name="T30" fmla="*/ 430 w 507"/>
                  <a:gd name="T31" fmla="*/ 232 h 273"/>
                  <a:gd name="T32" fmla="*/ 408 w 507"/>
                  <a:gd name="T33" fmla="*/ 245 h 273"/>
                  <a:gd name="T34" fmla="*/ 387 w 507"/>
                  <a:gd name="T35" fmla="*/ 252 h 273"/>
                  <a:gd name="T36" fmla="*/ 373 w 507"/>
                  <a:gd name="T37" fmla="*/ 259 h 273"/>
                  <a:gd name="T38" fmla="*/ 352 w 507"/>
                  <a:gd name="T39" fmla="*/ 266 h 273"/>
                  <a:gd name="T40" fmla="*/ 303 w 507"/>
                  <a:gd name="T41" fmla="*/ 266 h 273"/>
                  <a:gd name="T42" fmla="*/ 275 w 507"/>
                  <a:gd name="T43" fmla="*/ 273 h 273"/>
                  <a:gd name="T44" fmla="*/ 232 w 507"/>
                  <a:gd name="T45" fmla="*/ 273 h 273"/>
                  <a:gd name="T46" fmla="*/ 204 w 507"/>
                  <a:gd name="T47" fmla="*/ 266 h 273"/>
                  <a:gd name="T48" fmla="*/ 162 w 507"/>
                  <a:gd name="T49" fmla="*/ 266 h 273"/>
                  <a:gd name="T50" fmla="*/ 134 w 507"/>
                  <a:gd name="T51" fmla="*/ 259 h 273"/>
                  <a:gd name="T52" fmla="*/ 92 w 507"/>
                  <a:gd name="T53" fmla="*/ 245 h 273"/>
                  <a:gd name="T54" fmla="*/ 78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8 w 507"/>
                  <a:gd name="T81" fmla="*/ 42 h 273"/>
                  <a:gd name="T82" fmla="*/ 92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7 w 507"/>
                  <a:gd name="T99" fmla="*/ 21 h 273"/>
                  <a:gd name="T100" fmla="*/ 408 w 507"/>
                  <a:gd name="T101" fmla="*/ 28 h 273"/>
                  <a:gd name="T102" fmla="*/ 430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30"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1"/>
                    </a:lnTo>
                    <a:lnTo>
                      <a:pt x="451" y="225"/>
                    </a:lnTo>
                    <a:lnTo>
                      <a:pt x="430" y="232"/>
                    </a:lnTo>
                    <a:lnTo>
                      <a:pt x="408" y="245"/>
                    </a:lnTo>
                    <a:lnTo>
                      <a:pt x="387" y="252"/>
                    </a:lnTo>
                    <a:lnTo>
                      <a:pt x="373" y="259"/>
                    </a:lnTo>
                    <a:lnTo>
                      <a:pt x="352" y="266"/>
                    </a:lnTo>
                    <a:lnTo>
                      <a:pt x="303" y="266"/>
                    </a:lnTo>
                    <a:lnTo>
                      <a:pt x="275" y="273"/>
                    </a:lnTo>
                    <a:lnTo>
                      <a:pt x="232" y="273"/>
                    </a:lnTo>
                    <a:lnTo>
                      <a:pt x="204" y="266"/>
                    </a:lnTo>
                    <a:lnTo>
                      <a:pt x="162" y="266"/>
                    </a:lnTo>
                    <a:lnTo>
                      <a:pt x="134" y="259"/>
                    </a:lnTo>
                    <a:lnTo>
                      <a:pt x="92" y="245"/>
                    </a:lnTo>
                    <a:lnTo>
                      <a:pt x="78"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8" y="42"/>
                    </a:lnTo>
                    <a:lnTo>
                      <a:pt x="92" y="28"/>
                    </a:lnTo>
                    <a:lnTo>
                      <a:pt x="134" y="14"/>
                    </a:lnTo>
                    <a:lnTo>
                      <a:pt x="162" y="14"/>
                    </a:lnTo>
                    <a:lnTo>
                      <a:pt x="176" y="7"/>
                    </a:lnTo>
                    <a:lnTo>
                      <a:pt x="204" y="0"/>
                    </a:lnTo>
                    <a:lnTo>
                      <a:pt x="303" y="0"/>
                    </a:lnTo>
                    <a:lnTo>
                      <a:pt x="345" y="14"/>
                    </a:lnTo>
                    <a:lnTo>
                      <a:pt x="373" y="14"/>
                    </a:lnTo>
                    <a:lnTo>
                      <a:pt x="387" y="21"/>
                    </a:lnTo>
                    <a:lnTo>
                      <a:pt x="408" y="28"/>
                    </a:lnTo>
                    <a:lnTo>
                      <a:pt x="430"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2" name="Freeform 13"/>
              <p:cNvSpPr>
                <a:spLocks noEditPoints="1"/>
              </p:cNvSpPr>
              <p:nvPr/>
            </p:nvSpPr>
            <p:spPr bwMode="auto">
              <a:xfrm>
                <a:off x="1554" y="2053"/>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3" name="Freeform 14"/>
              <p:cNvSpPr>
                <a:spLocks noEditPoints="1"/>
              </p:cNvSpPr>
              <p:nvPr/>
            </p:nvSpPr>
            <p:spPr bwMode="auto">
              <a:xfrm>
                <a:off x="1582" y="2053"/>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4" name="Freeform 15"/>
              <p:cNvSpPr>
                <a:spLocks/>
              </p:cNvSpPr>
              <p:nvPr/>
            </p:nvSpPr>
            <p:spPr bwMode="auto">
              <a:xfrm>
                <a:off x="1624" y="2053"/>
                <a:ext cx="29" cy="42"/>
              </a:xfrm>
              <a:custGeom>
                <a:avLst/>
                <a:gdLst>
                  <a:gd name="T0" fmla="*/ 0 w 29"/>
                  <a:gd name="T1" fmla="*/ 28 h 42"/>
                  <a:gd name="T2" fmla="*/ 0 w 29"/>
                  <a:gd name="T3" fmla="*/ 0 h 42"/>
                  <a:gd name="T4" fmla="*/ 8 w 29"/>
                  <a:gd name="T5" fmla="*/ 0 h 42"/>
                  <a:gd name="T6" fmla="*/ 8 w 29"/>
                  <a:gd name="T7" fmla="*/ 28 h 42"/>
                  <a:gd name="T8" fmla="*/ 15 w 29"/>
                  <a:gd name="T9" fmla="*/ 35 h 42"/>
                  <a:gd name="T10" fmla="*/ 22 w 29"/>
                  <a:gd name="T11" fmla="*/ 28 h 42"/>
                  <a:gd name="T12" fmla="*/ 22 w 29"/>
                  <a:gd name="T13" fmla="*/ 0 h 42"/>
                  <a:gd name="T14" fmla="*/ 29 w 29"/>
                  <a:gd name="T15" fmla="*/ 0 h 42"/>
                  <a:gd name="T16" fmla="*/ 29 w 29"/>
                  <a:gd name="T17" fmla="*/ 35 h 42"/>
                  <a:gd name="T18" fmla="*/ 22 w 29"/>
                  <a:gd name="T19" fmla="*/ 35 h 42"/>
                  <a:gd name="T20" fmla="*/ 15 w 29"/>
                  <a:gd name="T21" fmla="*/ 42 h 42"/>
                  <a:gd name="T22" fmla="*/ 8 w 29"/>
                  <a:gd name="T23" fmla="*/ 35 h 42"/>
                  <a:gd name="T24" fmla="*/ 0 w 29"/>
                  <a:gd name="T25" fmla="*/ 35 h 42"/>
                  <a:gd name="T26" fmla="*/ 0 w 29"/>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42">
                    <a:moveTo>
                      <a:pt x="0" y="28"/>
                    </a:moveTo>
                    <a:lnTo>
                      <a:pt x="0" y="0"/>
                    </a:lnTo>
                    <a:lnTo>
                      <a:pt x="8" y="0"/>
                    </a:lnTo>
                    <a:lnTo>
                      <a:pt x="8" y="28"/>
                    </a:lnTo>
                    <a:lnTo>
                      <a:pt x="15" y="35"/>
                    </a:lnTo>
                    <a:lnTo>
                      <a:pt x="22" y="28"/>
                    </a:lnTo>
                    <a:lnTo>
                      <a:pt x="22" y="0"/>
                    </a:lnTo>
                    <a:lnTo>
                      <a:pt x="29" y="0"/>
                    </a:lnTo>
                    <a:lnTo>
                      <a:pt x="29" y="35"/>
                    </a:lnTo>
                    <a:lnTo>
                      <a:pt x="22" y="35"/>
                    </a:lnTo>
                    <a:lnTo>
                      <a:pt x="15" y="42"/>
                    </a:lnTo>
                    <a:lnTo>
                      <a:pt x="8"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5" name="Freeform 16"/>
              <p:cNvSpPr>
                <a:spLocks/>
              </p:cNvSpPr>
              <p:nvPr/>
            </p:nvSpPr>
            <p:spPr bwMode="auto">
              <a:xfrm>
                <a:off x="1660" y="2053"/>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6" name="Freeform 17"/>
              <p:cNvSpPr>
                <a:spLocks/>
              </p:cNvSpPr>
              <p:nvPr/>
            </p:nvSpPr>
            <p:spPr bwMode="auto">
              <a:xfrm>
                <a:off x="1695" y="2053"/>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7" name="Freeform 18"/>
              <p:cNvSpPr>
                <a:spLocks noEditPoints="1"/>
              </p:cNvSpPr>
              <p:nvPr/>
            </p:nvSpPr>
            <p:spPr bwMode="auto">
              <a:xfrm>
                <a:off x="1723" y="2053"/>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8" name="Freeform 19"/>
              <p:cNvSpPr>
                <a:spLocks/>
              </p:cNvSpPr>
              <p:nvPr/>
            </p:nvSpPr>
            <p:spPr bwMode="auto">
              <a:xfrm>
                <a:off x="1624" y="1814"/>
                <a:ext cx="191" cy="70"/>
              </a:xfrm>
              <a:custGeom>
                <a:avLst/>
                <a:gdLst>
                  <a:gd name="T0" fmla="*/ 36 w 191"/>
                  <a:gd name="T1" fmla="*/ 63 h 70"/>
                  <a:gd name="T2" fmla="*/ 22 w 191"/>
                  <a:gd name="T3" fmla="*/ 49 h 70"/>
                  <a:gd name="T4" fmla="*/ 8 w 191"/>
                  <a:gd name="T5" fmla="*/ 49 h 70"/>
                  <a:gd name="T6" fmla="*/ 0 w 191"/>
                  <a:gd name="T7" fmla="*/ 42 h 70"/>
                  <a:gd name="T8" fmla="*/ 15 w 191"/>
                  <a:gd name="T9" fmla="*/ 28 h 70"/>
                  <a:gd name="T10" fmla="*/ 36 w 191"/>
                  <a:gd name="T11" fmla="*/ 28 h 70"/>
                  <a:gd name="T12" fmla="*/ 50 w 191"/>
                  <a:gd name="T13" fmla="*/ 35 h 70"/>
                  <a:gd name="T14" fmla="*/ 50 w 191"/>
                  <a:gd name="T15" fmla="*/ 42 h 70"/>
                  <a:gd name="T16" fmla="*/ 57 w 191"/>
                  <a:gd name="T17" fmla="*/ 49 h 70"/>
                  <a:gd name="T18" fmla="*/ 85 w 191"/>
                  <a:gd name="T19" fmla="*/ 49 h 70"/>
                  <a:gd name="T20" fmla="*/ 106 w 191"/>
                  <a:gd name="T21" fmla="*/ 35 h 70"/>
                  <a:gd name="T22" fmla="*/ 113 w 191"/>
                  <a:gd name="T23" fmla="*/ 28 h 70"/>
                  <a:gd name="T24" fmla="*/ 120 w 191"/>
                  <a:gd name="T25" fmla="*/ 28 h 70"/>
                  <a:gd name="T26" fmla="*/ 127 w 191"/>
                  <a:gd name="T27" fmla="*/ 21 h 70"/>
                  <a:gd name="T28" fmla="*/ 134 w 191"/>
                  <a:gd name="T29" fmla="*/ 21 h 70"/>
                  <a:gd name="T30" fmla="*/ 85 w 191"/>
                  <a:gd name="T31" fmla="*/ 21 h 70"/>
                  <a:gd name="T32" fmla="*/ 85 w 191"/>
                  <a:gd name="T33" fmla="*/ 0 h 70"/>
                  <a:gd name="T34" fmla="*/ 191 w 191"/>
                  <a:gd name="T35" fmla="*/ 0 h 70"/>
                  <a:gd name="T36" fmla="*/ 191 w 191"/>
                  <a:gd name="T37" fmla="*/ 63 h 70"/>
                  <a:gd name="T38" fmla="*/ 162 w 191"/>
                  <a:gd name="T39" fmla="*/ 63 h 70"/>
                  <a:gd name="T40" fmla="*/ 155 w 191"/>
                  <a:gd name="T41" fmla="*/ 49 h 70"/>
                  <a:gd name="T42" fmla="*/ 155 w 191"/>
                  <a:gd name="T43" fmla="*/ 28 h 70"/>
                  <a:gd name="T44" fmla="*/ 134 w 191"/>
                  <a:gd name="T45" fmla="*/ 49 h 70"/>
                  <a:gd name="T46" fmla="*/ 127 w 191"/>
                  <a:gd name="T47" fmla="*/ 49 h 70"/>
                  <a:gd name="T48" fmla="*/ 113 w 191"/>
                  <a:gd name="T49" fmla="*/ 63 h 70"/>
                  <a:gd name="T50" fmla="*/ 78 w 191"/>
                  <a:gd name="T51" fmla="*/ 63 h 70"/>
                  <a:gd name="T52" fmla="*/ 71 w 191"/>
                  <a:gd name="T53" fmla="*/ 70 h 70"/>
                  <a:gd name="T54" fmla="*/ 57 w 191"/>
                  <a:gd name="T55" fmla="*/ 63 h 70"/>
                  <a:gd name="T56" fmla="*/ 36 w 191"/>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1" h="70">
                    <a:moveTo>
                      <a:pt x="36" y="63"/>
                    </a:moveTo>
                    <a:lnTo>
                      <a:pt x="22" y="49"/>
                    </a:lnTo>
                    <a:lnTo>
                      <a:pt x="8" y="49"/>
                    </a:lnTo>
                    <a:lnTo>
                      <a:pt x="0" y="42"/>
                    </a:lnTo>
                    <a:lnTo>
                      <a:pt x="15" y="28"/>
                    </a:lnTo>
                    <a:lnTo>
                      <a:pt x="36"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1" y="0"/>
                    </a:lnTo>
                    <a:lnTo>
                      <a:pt x="191" y="63"/>
                    </a:lnTo>
                    <a:lnTo>
                      <a:pt x="162" y="63"/>
                    </a:lnTo>
                    <a:lnTo>
                      <a:pt x="155" y="49"/>
                    </a:lnTo>
                    <a:lnTo>
                      <a:pt x="155" y="28"/>
                    </a:lnTo>
                    <a:lnTo>
                      <a:pt x="134" y="49"/>
                    </a:lnTo>
                    <a:lnTo>
                      <a:pt x="127" y="49"/>
                    </a:lnTo>
                    <a:lnTo>
                      <a:pt x="113" y="63"/>
                    </a:lnTo>
                    <a:lnTo>
                      <a:pt x="78" y="63"/>
                    </a:lnTo>
                    <a:lnTo>
                      <a:pt x="71" y="70"/>
                    </a:lnTo>
                    <a:lnTo>
                      <a:pt x="57" y="63"/>
                    </a:lnTo>
                    <a:lnTo>
                      <a:pt x="36"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9" name="Freeform 20"/>
              <p:cNvSpPr>
                <a:spLocks/>
              </p:cNvSpPr>
              <p:nvPr/>
            </p:nvSpPr>
            <p:spPr bwMode="auto">
              <a:xfrm>
                <a:off x="1484" y="1814"/>
                <a:ext cx="133" cy="105"/>
              </a:xfrm>
              <a:custGeom>
                <a:avLst/>
                <a:gdLst>
                  <a:gd name="T0" fmla="*/ 49 w 133"/>
                  <a:gd name="T1" fmla="*/ 91 h 105"/>
                  <a:gd name="T2" fmla="*/ 63 w 133"/>
                  <a:gd name="T3" fmla="*/ 84 h 105"/>
                  <a:gd name="T4" fmla="*/ 70 w 133"/>
                  <a:gd name="T5" fmla="*/ 77 h 105"/>
                  <a:gd name="T6" fmla="*/ 77 w 133"/>
                  <a:gd name="T7" fmla="*/ 77 h 105"/>
                  <a:gd name="T8" fmla="*/ 91 w 133"/>
                  <a:gd name="T9" fmla="*/ 63 h 105"/>
                  <a:gd name="T10" fmla="*/ 84 w 133"/>
                  <a:gd name="T11" fmla="*/ 63 h 105"/>
                  <a:gd name="T12" fmla="*/ 84 w 133"/>
                  <a:gd name="T13" fmla="*/ 56 h 105"/>
                  <a:gd name="T14" fmla="*/ 56 w 133"/>
                  <a:gd name="T15" fmla="*/ 42 h 105"/>
                  <a:gd name="T16" fmla="*/ 49 w 133"/>
                  <a:gd name="T17" fmla="*/ 35 h 105"/>
                  <a:gd name="T18" fmla="*/ 42 w 133"/>
                  <a:gd name="T19" fmla="*/ 35 h 105"/>
                  <a:gd name="T20" fmla="*/ 42 w 133"/>
                  <a:gd name="T21" fmla="*/ 28 h 105"/>
                  <a:gd name="T22" fmla="*/ 35 w 133"/>
                  <a:gd name="T23" fmla="*/ 28 h 105"/>
                  <a:gd name="T24" fmla="*/ 35 w 133"/>
                  <a:gd name="T25" fmla="*/ 63 h 105"/>
                  <a:gd name="T26" fmla="*/ 0 w 133"/>
                  <a:gd name="T27" fmla="*/ 63 h 105"/>
                  <a:gd name="T28" fmla="*/ 0 w 133"/>
                  <a:gd name="T29" fmla="*/ 0 h 105"/>
                  <a:gd name="T30" fmla="*/ 112 w 133"/>
                  <a:gd name="T31" fmla="*/ 0 h 105"/>
                  <a:gd name="T32" fmla="*/ 112 w 133"/>
                  <a:gd name="T33" fmla="*/ 14 h 105"/>
                  <a:gd name="T34" fmla="*/ 63 w 133"/>
                  <a:gd name="T35" fmla="*/ 14 h 105"/>
                  <a:gd name="T36" fmla="*/ 77 w 133"/>
                  <a:gd name="T37" fmla="*/ 28 h 105"/>
                  <a:gd name="T38" fmla="*/ 91 w 133"/>
                  <a:gd name="T39" fmla="*/ 28 h 105"/>
                  <a:gd name="T40" fmla="*/ 98 w 133"/>
                  <a:gd name="T41" fmla="*/ 35 h 105"/>
                  <a:gd name="T42" fmla="*/ 105 w 133"/>
                  <a:gd name="T43" fmla="*/ 35 h 105"/>
                  <a:gd name="T44" fmla="*/ 105 w 133"/>
                  <a:gd name="T45" fmla="*/ 42 h 105"/>
                  <a:gd name="T46" fmla="*/ 119 w 133"/>
                  <a:gd name="T47" fmla="*/ 49 h 105"/>
                  <a:gd name="T48" fmla="*/ 126 w 133"/>
                  <a:gd name="T49" fmla="*/ 56 h 105"/>
                  <a:gd name="T50" fmla="*/ 126 w 133"/>
                  <a:gd name="T51" fmla="*/ 63 h 105"/>
                  <a:gd name="T52" fmla="*/ 133 w 133"/>
                  <a:gd name="T53" fmla="*/ 63 h 105"/>
                  <a:gd name="T54" fmla="*/ 126 w 133"/>
                  <a:gd name="T55" fmla="*/ 70 h 105"/>
                  <a:gd name="T56" fmla="*/ 119 w 133"/>
                  <a:gd name="T57" fmla="*/ 84 h 105"/>
                  <a:gd name="T58" fmla="*/ 112 w 133"/>
                  <a:gd name="T59" fmla="*/ 84 h 105"/>
                  <a:gd name="T60" fmla="*/ 105 w 133"/>
                  <a:gd name="T61" fmla="*/ 91 h 105"/>
                  <a:gd name="T62" fmla="*/ 91 w 133"/>
                  <a:gd name="T63" fmla="*/ 98 h 105"/>
                  <a:gd name="T64" fmla="*/ 84 w 133"/>
                  <a:gd name="T65" fmla="*/ 98 h 105"/>
                  <a:gd name="T66" fmla="*/ 84 w 133"/>
                  <a:gd name="T67" fmla="*/ 105 h 105"/>
                  <a:gd name="T68" fmla="*/ 77 w 133"/>
                  <a:gd name="T69" fmla="*/ 105 h 105"/>
                  <a:gd name="T70" fmla="*/ 70 w 133"/>
                  <a:gd name="T71" fmla="*/ 98 h 105"/>
                  <a:gd name="T72" fmla="*/ 63 w 133"/>
                  <a:gd name="T73" fmla="*/ 98 h 105"/>
                  <a:gd name="T74" fmla="*/ 56 w 133"/>
                  <a:gd name="T75" fmla="*/ 91 h 105"/>
                  <a:gd name="T76" fmla="*/ 49 w 133"/>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3"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19" y="49"/>
                    </a:lnTo>
                    <a:lnTo>
                      <a:pt x="126" y="56"/>
                    </a:lnTo>
                    <a:lnTo>
                      <a:pt x="126" y="63"/>
                    </a:lnTo>
                    <a:lnTo>
                      <a:pt x="133" y="63"/>
                    </a:lnTo>
                    <a:lnTo>
                      <a:pt x="126" y="70"/>
                    </a:lnTo>
                    <a:lnTo>
                      <a:pt x="119"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0" name="Freeform 21"/>
              <p:cNvSpPr>
                <a:spLocks/>
              </p:cNvSpPr>
              <p:nvPr/>
            </p:nvSpPr>
            <p:spPr bwMode="auto">
              <a:xfrm>
                <a:off x="1484" y="1926"/>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0 w 197"/>
                  <a:gd name="T13" fmla="*/ 21 h 64"/>
                  <a:gd name="T14" fmla="*/ 105 w 197"/>
                  <a:gd name="T15" fmla="*/ 21 h 64"/>
                  <a:gd name="T16" fmla="*/ 91 w 197"/>
                  <a:gd name="T17" fmla="*/ 35 h 64"/>
                  <a:gd name="T18" fmla="*/ 84 w 197"/>
                  <a:gd name="T19" fmla="*/ 35 h 64"/>
                  <a:gd name="T20" fmla="*/ 70 w 197"/>
                  <a:gd name="T21" fmla="*/ 42 h 64"/>
                  <a:gd name="T22" fmla="*/ 63 w 197"/>
                  <a:gd name="T23" fmla="*/ 50 h 64"/>
                  <a:gd name="T24" fmla="*/ 112 w 197"/>
                  <a:gd name="T25" fmla="*/ 50 h 64"/>
                  <a:gd name="T26" fmla="*/ 112 w 197"/>
                  <a:gd name="T27" fmla="*/ 64 h 64"/>
                  <a:gd name="T28" fmla="*/ 0 w 197"/>
                  <a:gd name="T29" fmla="*/ 64 h 64"/>
                  <a:gd name="T30" fmla="*/ 0 w 197"/>
                  <a:gd name="T31" fmla="*/ 7 h 64"/>
                  <a:gd name="T32" fmla="*/ 35 w 197"/>
                  <a:gd name="T33" fmla="*/ 7 h 64"/>
                  <a:gd name="T34" fmla="*/ 35 w 197"/>
                  <a:gd name="T35" fmla="*/ 35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0" y="21"/>
                    </a:lnTo>
                    <a:lnTo>
                      <a:pt x="105" y="21"/>
                    </a:lnTo>
                    <a:lnTo>
                      <a:pt x="91" y="35"/>
                    </a:lnTo>
                    <a:lnTo>
                      <a:pt x="84" y="35"/>
                    </a:lnTo>
                    <a:lnTo>
                      <a:pt x="70" y="42"/>
                    </a:lnTo>
                    <a:lnTo>
                      <a:pt x="63" y="50"/>
                    </a:lnTo>
                    <a:lnTo>
                      <a:pt x="112" y="50"/>
                    </a:lnTo>
                    <a:lnTo>
                      <a:pt x="112" y="64"/>
                    </a:lnTo>
                    <a:lnTo>
                      <a:pt x="0" y="64"/>
                    </a:lnTo>
                    <a:lnTo>
                      <a:pt x="0" y="7"/>
                    </a:lnTo>
                    <a:lnTo>
                      <a:pt x="35" y="7"/>
                    </a:lnTo>
                    <a:lnTo>
                      <a:pt x="35" y="35"/>
                    </a:lnTo>
                    <a:lnTo>
                      <a:pt x="49" y="21"/>
                    </a:lnTo>
                    <a:lnTo>
                      <a:pt x="63" y="21"/>
                    </a:lnTo>
                    <a:lnTo>
                      <a:pt x="70" y="14"/>
                    </a:lnTo>
                    <a:lnTo>
                      <a:pt x="70" y="7"/>
                    </a:lnTo>
                    <a:lnTo>
                      <a:pt x="91" y="7"/>
                    </a:lnTo>
                    <a:lnTo>
                      <a:pt x="105"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1" name="Freeform 22"/>
              <p:cNvSpPr>
                <a:spLocks/>
              </p:cNvSpPr>
              <p:nvPr/>
            </p:nvSpPr>
            <p:spPr bwMode="auto">
              <a:xfrm>
                <a:off x="1688" y="1891"/>
                <a:ext cx="127" cy="106"/>
              </a:xfrm>
              <a:custGeom>
                <a:avLst/>
                <a:gdLst>
                  <a:gd name="T0" fmla="*/ 127 w 127"/>
                  <a:gd name="T1" fmla="*/ 42 h 106"/>
                  <a:gd name="T2" fmla="*/ 127 w 127"/>
                  <a:gd name="T3" fmla="*/ 106 h 106"/>
                  <a:gd name="T4" fmla="*/ 14 w 127"/>
                  <a:gd name="T5" fmla="*/ 106 h 106"/>
                  <a:gd name="T6" fmla="*/ 14 w 127"/>
                  <a:gd name="T7" fmla="*/ 85 h 106"/>
                  <a:gd name="T8" fmla="*/ 63 w 127"/>
                  <a:gd name="T9" fmla="*/ 85 h 106"/>
                  <a:gd name="T10" fmla="*/ 49 w 127"/>
                  <a:gd name="T11" fmla="*/ 77 h 106"/>
                  <a:gd name="T12" fmla="*/ 42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5 w 127"/>
                  <a:gd name="T33" fmla="*/ 7 h 106"/>
                  <a:gd name="T34" fmla="*/ 42 w 127"/>
                  <a:gd name="T35" fmla="*/ 0 h 106"/>
                  <a:gd name="T36" fmla="*/ 49 w 127"/>
                  <a:gd name="T37" fmla="*/ 0 h 106"/>
                  <a:gd name="T38" fmla="*/ 56 w 127"/>
                  <a:gd name="T39" fmla="*/ 7 h 106"/>
                  <a:gd name="T40" fmla="*/ 77 w 127"/>
                  <a:gd name="T41" fmla="*/ 7 h 106"/>
                  <a:gd name="T42" fmla="*/ 77 w 127"/>
                  <a:gd name="T43" fmla="*/ 14 h 106"/>
                  <a:gd name="T44" fmla="*/ 63 w 127"/>
                  <a:gd name="T45" fmla="*/ 21 h 106"/>
                  <a:gd name="T46" fmla="*/ 49 w 127"/>
                  <a:gd name="T47" fmla="*/ 21 h 106"/>
                  <a:gd name="T48" fmla="*/ 49 w 127"/>
                  <a:gd name="T49" fmla="*/ 28 h 106"/>
                  <a:gd name="T50" fmla="*/ 42 w 127"/>
                  <a:gd name="T51" fmla="*/ 28 h 106"/>
                  <a:gd name="T52" fmla="*/ 42 w 127"/>
                  <a:gd name="T53" fmla="*/ 42 h 106"/>
                  <a:gd name="T54" fmla="*/ 56 w 127"/>
                  <a:gd name="T55" fmla="*/ 56 h 106"/>
                  <a:gd name="T56" fmla="*/ 77 w 127"/>
                  <a:gd name="T57" fmla="*/ 56 h 106"/>
                  <a:gd name="T58" fmla="*/ 77 w 127"/>
                  <a:gd name="T59" fmla="*/ 63 h 106"/>
                  <a:gd name="T60" fmla="*/ 84 w 127"/>
                  <a:gd name="T61" fmla="*/ 70 h 106"/>
                  <a:gd name="T62" fmla="*/ 91 w 127"/>
                  <a:gd name="T63" fmla="*/ 70 h 106"/>
                  <a:gd name="T64" fmla="*/ 91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5"/>
                    </a:lnTo>
                    <a:lnTo>
                      <a:pt x="63" y="85"/>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0"/>
                    </a:lnTo>
                    <a:lnTo>
                      <a:pt x="91" y="70"/>
                    </a:lnTo>
                    <a:lnTo>
                      <a:pt x="91"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2" name="Freeform 23"/>
              <p:cNvSpPr>
                <a:spLocks/>
              </p:cNvSpPr>
              <p:nvPr/>
            </p:nvSpPr>
            <p:spPr bwMode="auto">
              <a:xfrm>
                <a:off x="1617" y="1814"/>
                <a:ext cx="198" cy="63"/>
              </a:xfrm>
              <a:custGeom>
                <a:avLst/>
                <a:gdLst>
                  <a:gd name="T0" fmla="*/ 36 w 198"/>
                  <a:gd name="T1" fmla="*/ 56 h 63"/>
                  <a:gd name="T2" fmla="*/ 22 w 198"/>
                  <a:gd name="T3" fmla="*/ 49 h 63"/>
                  <a:gd name="T4" fmla="*/ 15 w 198"/>
                  <a:gd name="T5" fmla="*/ 49 h 63"/>
                  <a:gd name="T6" fmla="*/ 7 w 198"/>
                  <a:gd name="T7" fmla="*/ 42 h 63"/>
                  <a:gd name="T8" fmla="*/ 7 w 198"/>
                  <a:gd name="T9" fmla="*/ 35 h 63"/>
                  <a:gd name="T10" fmla="*/ 0 w 198"/>
                  <a:gd name="T11" fmla="*/ 35 h 63"/>
                  <a:gd name="T12" fmla="*/ 7 w 198"/>
                  <a:gd name="T13" fmla="*/ 28 h 63"/>
                  <a:gd name="T14" fmla="*/ 22 w 198"/>
                  <a:gd name="T15" fmla="*/ 28 h 63"/>
                  <a:gd name="T16" fmla="*/ 22 w 198"/>
                  <a:gd name="T17" fmla="*/ 21 h 63"/>
                  <a:gd name="T18" fmla="*/ 29 w 198"/>
                  <a:gd name="T19" fmla="*/ 21 h 63"/>
                  <a:gd name="T20" fmla="*/ 43 w 198"/>
                  <a:gd name="T21" fmla="*/ 28 h 63"/>
                  <a:gd name="T22" fmla="*/ 50 w 198"/>
                  <a:gd name="T23" fmla="*/ 28 h 63"/>
                  <a:gd name="T24" fmla="*/ 57 w 198"/>
                  <a:gd name="T25" fmla="*/ 35 h 63"/>
                  <a:gd name="T26" fmla="*/ 57 w 198"/>
                  <a:gd name="T27" fmla="*/ 42 h 63"/>
                  <a:gd name="T28" fmla="*/ 71 w 198"/>
                  <a:gd name="T29" fmla="*/ 42 h 63"/>
                  <a:gd name="T30" fmla="*/ 78 w 198"/>
                  <a:gd name="T31" fmla="*/ 49 h 63"/>
                  <a:gd name="T32" fmla="*/ 85 w 198"/>
                  <a:gd name="T33" fmla="*/ 42 h 63"/>
                  <a:gd name="T34" fmla="*/ 92 w 198"/>
                  <a:gd name="T35" fmla="*/ 42 h 63"/>
                  <a:gd name="T36" fmla="*/ 106 w 198"/>
                  <a:gd name="T37" fmla="*/ 28 h 63"/>
                  <a:gd name="T38" fmla="*/ 113 w 198"/>
                  <a:gd name="T39" fmla="*/ 28 h 63"/>
                  <a:gd name="T40" fmla="*/ 127 w 198"/>
                  <a:gd name="T41" fmla="*/ 21 h 63"/>
                  <a:gd name="T42" fmla="*/ 127 w 198"/>
                  <a:gd name="T43" fmla="*/ 14 h 63"/>
                  <a:gd name="T44" fmla="*/ 134 w 198"/>
                  <a:gd name="T45" fmla="*/ 14 h 63"/>
                  <a:gd name="T46" fmla="*/ 85 w 198"/>
                  <a:gd name="T47" fmla="*/ 14 h 63"/>
                  <a:gd name="T48" fmla="*/ 85 w 198"/>
                  <a:gd name="T49" fmla="*/ 0 h 63"/>
                  <a:gd name="T50" fmla="*/ 198 w 198"/>
                  <a:gd name="T51" fmla="*/ 0 h 63"/>
                  <a:gd name="T52" fmla="*/ 198 w 198"/>
                  <a:gd name="T53" fmla="*/ 56 h 63"/>
                  <a:gd name="T54" fmla="*/ 162 w 198"/>
                  <a:gd name="T55" fmla="*/ 56 h 63"/>
                  <a:gd name="T56" fmla="*/ 162 w 198"/>
                  <a:gd name="T57" fmla="*/ 28 h 63"/>
                  <a:gd name="T58" fmla="*/ 134 w 198"/>
                  <a:gd name="T59" fmla="*/ 42 h 63"/>
                  <a:gd name="T60" fmla="*/ 127 w 198"/>
                  <a:gd name="T61" fmla="*/ 49 h 63"/>
                  <a:gd name="T62" fmla="*/ 120 w 198"/>
                  <a:gd name="T63" fmla="*/ 49 h 63"/>
                  <a:gd name="T64" fmla="*/ 120 w 198"/>
                  <a:gd name="T65" fmla="*/ 56 h 63"/>
                  <a:gd name="T66" fmla="*/ 113 w 198"/>
                  <a:gd name="T67" fmla="*/ 56 h 63"/>
                  <a:gd name="T68" fmla="*/ 106 w 198"/>
                  <a:gd name="T69" fmla="*/ 63 h 63"/>
                  <a:gd name="T70" fmla="*/ 50 w 198"/>
                  <a:gd name="T71" fmla="*/ 63 h 63"/>
                  <a:gd name="T72" fmla="*/ 43 w 198"/>
                  <a:gd name="T73" fmla="*/ 56 h 63"/>
                  <a:gd name="T74" fmla="*/ 36 w 198"/>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 h="63">
                    <a:moveTo>
                      <a:pt x="36" y="56"/>
                    </a:moveTo>
                    <a:lnTo>
                      <a:pt x="22" y="49"/>
                    </a:lnTo>
                    <a:lnTo>
                      <a:pt x="15" y="49"/>
                    </a:lnTo>
                    <a:lnTo>
                      <a:pt x="7" y="42"/>
                    </a:lnTo>
                    <a:lnTo>
                      <a:pt x="7" y="35"/>
                    </a:lnTo>
                    <a:lnTo>
                      <a:pt x="0" y="35"/>
                    </a:lnTo>
                    <a:lnTo>
                      <a:pt x="7" y="28"/>
                    </a:lnTo>
                    <a:lnTo>
                      <a:pt x="22" y="28"/>
                    </a:lnTo>
                    <a:lnTo>
                      <a:pt x="22" y="21"/>
                    </a:lnTo>
                    <a:lnTo>
                      <a:pt x="29" y="21"/>
                    </a:lnTo>
                    <a:lnTo>
                      <a:pt x="43" y="28"/>
                    </a:lnTo>
                    <a:lnTo>
                      <a:pt x="50"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8" y="0"/>
                    </a:lnTo>
                    <a:lnTo>
                      <a:pt x="198" y="56"/>
                    </a:lnTo>
                    <a:lnTo>
                      <a:pt x="162" y="56"/>
                    </a:lnTo>
                    <a:lnTo>
                      <a:pt x="162" y="28"/>
                    </a:lnTo>
                    <a:lnTo>
                      <a:pt x="134" y="42"/>
                    </a:lnTo>
                    <a:lnTo>
                      <a:pt x="127" y="49"/>
                    </a:lnTo>
                    <a:lnTo>
                      <a:pt x="120" y="49"/>
                    </a:lnTo>
                    <a:lnTo>
                      <a:pt x="120" y="56"/>
                    </a:lnTo>
                    <a:lnTo>
                      <a:pt x="113" y="56"/>
                    </a:lnTo>
                    <a:lnTo>
                      <a:pt x="106" y="63"/>
                    </a:lnTo>
                    <a:lnTo>
                      <a:pt x="50" y="63"/>
                    </a:lnTo>
                    <a:lnTo>
                      <a:pt x="43" y="56"/>
                    </a:lnTo>
                    <a:lnTo>
                      <a:pt x="3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3" name="Freeform 24"/>
              <p:cNvSpPr>
                <a:spLocks/>
              </p:cNvSpPr>
              <p:nvPr/>
            </p:nvSpPr>
            <p:spPr bwMode="auto">
              <a:xfrm>
                <a:off x="1484" y="1807"/>
                <a:ext cx="126" cy="105"/>
              </a:xfrm>
              <a:custGeom>
                <a:avLst/>
                <a:gdLst>
                  <a:gd name="T0" fmla="*/ 49 w 126"/>
                  <a:gd name="T1" fmla="*/ 91 h 105"/>
                  <a:gd name="T2" fmla="*/ 56 w 126"/>
                  <a:gd name="T3" fmla="*/ 91 h 105"/>
                  <a:gd name="T4" fmla="*/ 70 w 126"/>
                  <a:gd name="T5" fmla="*/ 84 h 105"/>
                  <a:gd name="T6" fmla="*/ 70 w 126"/>
                  <a:gd name="T7" fmla="*/ 77 h 105"/>
                  <a:gd name="T8" fmla="*/ 77 w 126"/>
                  <a:gd name="T9" fmla="*/ 70 h 105"/>
                  <a:gd name="T10" fmla="*/ 84 w 126"/>
                  <a:gd name="T11" fmla="*/ 70 h 105"/>
                  <a:gd name="T12" fmla="*/ 84 w 126"/>
                  <a:gd name="T13" fmla="*/ 63 h 105"/>
                  <a:gd name="T14" fmla="*/ 77 w 126"/>
                  <a:gd name="T15" fmla="*/ 56 h 105"/>
                  <a:gd name="T16" fmla="*/ 49 w 126"/>
                  <a:gd name="T17" fmla="*/ 42 h 105"/>
                  <a:gd name="T18" fmla="*/ 42 w 126"/>
                  <a:gd name="T19" fmla="*/ 35 h 105"/>
                  <a:gd name="T20" fmla="*/ 35 w 126"/>
                  <a:gd name="T21" fmla="*/ 35 h 105"/>
                  <a:gd name="T22" fmla="*/ 35 w 126"/>
                  <a:gd name="T23" fmla="*/ 63 h 105"/>
                  <a:gd name="T24" fmla="*/ 0 w 126"/>
                  <a:gd name="T25" fmla="*/ 63 h 105"/>
                  <a:gd name="T26" fmla="*/ 0 w 126"/>
                  <a:gd name="T27" fmla="*/ 0 h 105"/>
                  <a:gd name="T28" fmla="*/ 112 w 126"/>
                  <a:gd name="T29" fmla="*/ 0 h 105"/>
                  <a:gd name="T30" fmla="*/ 112 w 126"/>
                  <a:gd name="T31" fmla="*/ 21 h 105"/>
                  <a:gd name="T32" fmla="*/ 63 w 126"/>
                  <a:gd name="T33" fmla="*/ 21 h 105"/>
                  <a:gd name="T34" fmla="*/ 77 w 126"/>
                  <a:gd name="T35" fmla="*/ 28 h 105"/>
                  <a:gd name="T36" fmla="*/ 84 w 126"/>
                  <a:gd name="T37" fmla="*/ 35 h 105"/>
                  <a:gd name="T38" fmla="*/ 98 w 126"/>
                  <a:gd name="T39" fmla="*/ 35 h 105"/>
                  <a:gd name="T40" fmla="*/ 126 w 126"/>
                  <a:gd name="T41" fmla="*/ 63 h 105"/>
                  <a:gd name="T42" fmla="*/ 126 w 126"/>
                  <a:gd name="T43" fmla="*/ 70 h 105"/>
                  <a:gd name="T44" fmla="*/ 119 w 126"/>
                  <a:gd name="T45" fmla="*/ 77 h 105"/>
                  <a:gd name="T46" fmla="*/ 119 w 126"/>
                  <a:gd name="T47" fmla="*/ 84 h 105"/>
                  <a:gd name="T48" fmla="*/ 112 w 126"/>
                  <a:gd name="T49" fmla="*/ 91 h 105"/>
                  <a:gd name="T50" fmla="*/ 98 w 126"/>
                  <a:gd name="T51" fmla="*/ 91 h 105"/>
                  <a:gd name="T52" fmla="*/ 84 w 126"/>
                  <a:gd name="T53" fmla="*/ 98 h 105"/>
                  <a:gd name="T54" fmla="*/ 84 w 126"/>
                  <a:gd name="T55" fmla="*/ 105 h 105"/>
                  <a:gd name="T56" fmla="*/ 70 w 126"/>
                  <a:gd name="T57" fmla="*/ 105 h 105"/>
                  <a:gd name="T58" fmla="*/ 56 w 126"/>
                  <a:gd name="T59" fmla="*/ 98 h 105"/>
                  <a:gd name="T60" fmla="*/ 49 w 126"/>
                  <a:gd name="T61" fmla="*/ 98 h 105"/>
                  <a:gd name="T62" fmla="*/ 49 w 126"/>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6" y="63"/>
                    </a:lnTo>
                    <a:lnTo>
                      <a:pt x="126" y="70"/>
                    </a:lnTo>
                    <a:lnTo>
                      <a:pt x="119" y="77"/>
                    </a:lnTo>
                    <a:lnTo>
                      <a:pt x="119"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4" name="Freeform 25"/>
              <p:cNvSpPr>
                <a:spLocks/>
              </p:cNvSpPr>
              <p:nvPr/>
            </p:nvSpPr>
            <p:spPr bwMode="auto">
              <a:xfrm>
                <a:off x="1484" y="1919"/>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0 w 190"/>
                  <a:gd name="T21" fmla="*/ 28 h 71"/>
                  <a:gd name="T22" fmla="*/ 126 w 190"/>
                  <a:gd name="T23" fmla="*/ 28 h 71"/>
                  <a:gd name="T24" fmla="*/ 126 w 190"/>
                  <a:gd name="T25" fmla="*/ 21 h 71"/>
                  <a:gd name="T26" fmla="*/ 105 w 190"/>
                  <a:gd name="T27" fmla="*/ 21 h 71"/>
                  <a:gd name="T28" fmla="*/ 105 w 190"/>
                  <a:gd name="T29" fmla="*/ 28 h 71"/>
                  <a:gd name="T30" fmla="*/ 84 w 190"/>
                  <a:gd name="T31" fmla="*/ 35 h 71"/>
                  <a:gd name="T32" fmla="*/ 77 w 190"/>
                  <a:gd name="T33" fmla="*/ 42 h 71"/>
                  <a:gd name="T34" fmla="*/ 63 w 190"/>
                  <a:gd name="T35" fmla="*/ 42 h 71"/>
                  <a:gd name="T36" fmla="*/ 56 w 190"/>
                  <a:gd name="T37" fmla="*/ 49 h 71"/>
                  <a:gd name="T38" fmla="*/ 105 w 190"/>
                  <a:gd name="T39" fmla="*/ 49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3 w 190"/>
                  <a:gd name="T59" fmla="*/ 0 h 71"/>
                  <a:gd name="T60" fmla="*/ 140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0" y="28"/>
                    </a:lnTo>
                    <a:lnTo>
                      <a:pt x="126" y="28"/>
                    </a:lnTo>
                    <a:lnTo>
                      <a:pt x="126" y="21"/>
                    </a:lnTo>
                    <a:lnTo>
                      <a:pt x="105" y="21"/>
                    </a:lnTo>
                    <a:lnTo>
                      <a:pt x="105" y="28"/>
                    </a:lnTo>
                    <a:lnTo>
                      <a:pt x="84" y="35"/>
                    </a:lnTo>
                    <a:lnTo>
                      <a:pt x="77" y="42"/>
                    </a:lnTo>
                    <a:lnTo>
                      <a:pt x="63" y="42"/>
                    </a:lnTo>
                    <a:lnTo>
                      <a:pt x="56" y="49"/>
                    </a:lnTo>
                    <a:lnTo>
                      <a:pt x="105" y="49"/>
                    </a:lnTo>
                    <a:lnTo>
                      <a:pt x="105" y="71"/>
                    </a:lnTo>
                    <a:lnTo>
                      <a:pt x="0" y="71"/>
                    </a:lnTo>
                    <a:lnTo>
                      <a:pt x="0" y="7"/>
                    </a:lnTo>
                    <a:lnTo>
                      <a:pt x="28" y="7"/>
                    </a:lnTo>
                    <a:lnTo>
                      <a:pt x="28" y="35"/>
                    </a:lnTo>
                    <a:lnTo>
                      <a:pt x="56" y="21"/>
                    </a:lnTo>
                    <a:lnTo>
                      <a:pt x="63" y="14"/>
                    </a:lnTo>
                    <a:lnTo>
                      <a:pt x="70" y="14"/>
                    </a:lnTo>
                    <a:lnTo>
                      <a:pt x="98" y="0"/>
                    </a:lnTo>
                    <a:lnTo>
                      <a:pt x="133" y="0"/>
                    </a:lnTo>
                    <a:lnTo>
                      <a:pt x="140"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5" name="Freeform 26"/>
              <p:cNvSpPr>
                <a:spLocks/>
              </p:cNvSpPr>
              <p:nvPr/>
            </p:nvSpPr>
            <p:spPr bwMode="auto">
              <a:xfrm>
                <a:off x="1681" y="1884"/>
                <a:ext cx="127" cy="106"/>
              </a:xfrm>
              <a:custGeom>
                <a:avLst/>
                <a:gdLst>
                  <a:gd name="T0" fmla="*/ 127 w 127"/>
                  <a:gd name="T1" fmla="*/ 49 h 106"/>
                  <a:gd name="T2" fmla="*/ 127 w 127"/>
                  <a:gd name="T3" fmla="*/ 106 h 106"/>
                  <a:gd name="T4" fmla="*/ 14 w 127"/>
                  <a:gd name="T5" fmla="*/ 106 h 106"/>
                  <a:gd name="T6" fmla="*/ 14 w 127"/>
                  <a:gd name="T7" fmla="*/ 92 h 106"/>
                  <a:gd name="T8" fmla="*/ 63 w 127"/>
                  <a:gd name="T9" fmla="*/ 92 h 106"/>
                  <a:gd name="T10" fmla="*/ 49 w 127"/>
                  <a:gd name="T11" fmla="*/ 77 h 106"/>
                  <a:gd name="T12" fmla="*/ 42 w 127"/>
                  <a:gd name="T13" fmla="*/ 77 h 106"/>
                  <a:gd name="T14" fmla="*/ 28 w 127"/>
                  <a:gd name="T15" fmla="*/ 70 h 106"/>
                  <a:gd name="T16" fmla="*/ 28 w 127"/>
                  <a:gd name="T17" fmla="*/ 63 h 106"/>
                  <a:gd name="T18" fmla="*/ 21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1 w 127"/>
                  <a:gd name="T33" fmla="*/ 14 h 106"/>
                  <a:gd name="T34" fmla="*/ 28 w 127"/>
                  <a:gd name="T35" fmla="*/ 14 h 106"/>
                  <a:gd name="T36" fmla="*/ 42 w 127"/>
                  <a:gd name="T37" fmla="*/ 7 h 106"/>
                  <a:gd name="T38" fmla="*/ 49 w 127"/>
                  <a:gd name="T39" fmla="*/ 0 h 106"/>
                  <a:gd name="T40" fmla="*/ 56 w 127"/>
                  <a:gd name="T41" fmla="*/ 0 h 106"/>
                  <a:gd name="T42" fmla="*/ 63 w 127"/>
                  <a:gd name="T43" fmla="*/ 7 h 106"/>
                  <a:gd name="T44" fmla="*/ 70 w 127"/>
                  <a:gd name="T45" fmla="*/ 7 h 106"/>
                  <a:gd name="T46" fmla="*/ 77 w 127"/>
                  <a:gd name="T47" fmla="*/ 14 h 106"/>
                  <a:gd name="T48" fmla="*/ 84 w 127"/>
                  <a:gd name="T49" fmla="*/ 14 h 106"/>
                  <a:gd name="T50" fmla="*/ 70 w 127"/>
                  <a:gd name="T51" fmla="*/ 21 h 106"/>
                  <a:gd name="T52" fmla="*/ 63 w 127"/>
                  <a:gd name="T53" fmla="*/ 28 h 106"/>
                  <a:gd name="T54" fmla="*/ 49 w 127"/>
                  <a:gd name="T55" fmla="*/ 28 h 106"/>
                  <a:gd name="T56" fmla="*/ 49 w 127"/>
                  <a:gd name="T57" fmla="*/ 35 h 106"/>
                  <a:gd name="T58" fmla="*/ 42 w 127"/>
                  <a:gd name="T59" fmla="*/ 35 h 106"/>
                  <a:gd name="T60" fmla="*/ 42 w 127"/>
                  <a:gd name="T61" fmla="*/ 49 h 106"/>
                  <a:gd name="T62" fmla="*/ 49 w 127"/>
                  <a:gd name="T63" fmla="*/ 49 h 106"/>
                  <a:gd name="T64" fmla="*/ 77 w 127"/>
                  <a:gd name="T65" fmla="*/ 63 h 106"/>
                  <a:gd name="T66" fmla="*/ 84 w 127"/>
                  <a:gd name="T67" fmla="*/ 63 h 106"/>
                  <a:gd name="T68" fmla="*/ 91 w 127"/>
                  <a:gd name="T69" fmla="*/ 70 h 106"/>
                  <a:gd name="T70" fmla="*/ 98 w 127"/>
                  <a:gd name="T71" fmla="*/ 70 h 106"/>
                  <a:gd name="T72" fmla="*/ 98 w 127"/>
                  <a:gd name="T73" fmla="*/ 77 h 106"/>
                  <a:gd name="T74" fmla="*/ 98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2"/>
                    </a:lnTo>
                    <a:lnTo>
                      <a:pt x="63" y="92"/>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7"/>
                    </a:lnTo>
                    <a:lnTo>
                      <a:pt x="98"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6" name="Freeform 27"/>
              <p:cNvSpPr>
                <a:spLocks/>
              </p:cNvSpPr>
              <p:nvPr/>
            </p:nvSpPr>
            <p:spPr bwMode="auto">
              <a:xfrm>
                <a:off x="1392" y="1898"/>
                <a:ext cx="500" cy="218"/>
              </a:xfrm>
              <a:custGeom>
                <a:avLst/>
                <a:gdLst>
                  <a:gd name="T0" fmla="*/ 430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3 h 218"/>
                  <a:gd name="T12" fmla="*/ 204 w 500"/>
                  <a:gd name="T13" fmla="*/ 133 h 218"/>
                  <a:gd name="T14" fmla="*/ 176 w 500"/>
                  <a:gd name="T15" fmla="*/ 126 h 218"/>
                  <a:gd name="T16" fmla="*/ 162 w 500"/>
                  <a:gd name="T17" fmla="*/ 119 h 218"/>
                  <a:gd name="T18" fmla="*/ 134 w 500"/>
                  <a:gd name="T19" fmla="*/ 119 h 218"/>
                  <a:gd name="T20" fmla="*/ 113 w 500"/>
                  <a:gd name="T21" fmla="*/ 112 h 218"/>
                  <a:gd name="T22" fmla="*/ 92 w 500"/>
                  <a:gd name="T23" fmla="*/ 99 h 218"/>
                  <a:gd name="T24" fmla="*/ 78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8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30 w 500"/>
                  <a:gd name="T75" fmla="*/ 183 h 218"/>
                  <a:gd name="T76" fmla="*/ 444 w 500"/>
                  <a:gd name="T77" fmla="*/ 169 h 218"/>
                  <a:gd name="T78" fmla="*/ 472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4 w 500"/>
                  <a:gd name="T103" fmla="*/ 85 h 218"/>
                  <a:gd name="T104" fmla="*/ 430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30" y="92"/>
                    </a:moveTo>
                    <a:lnTo>
                      <a:pt x="408" y="99"/>
                    </a:lnTo>
                    <a:lnTo>
                      <a:pt x="387" y="112"/>
                    </a:lnTo>
                    <a:lnTo>
                      <a:pt x="373" y="119"/>
                    </a:lnTo>
                    <a:lnTo>
                      <a:pt x="345" y="119"/>
                    </a:lnTo>
                    <a:lnTo>
                      <a:pt x="303" y="133"/>
                    </a:lnTo>
                    <a:lnTo>
                      <a:pt x="204" y="133"/>
                    </a:lnTo>
                    <a:lnTo>
                      <a:pt x="176" y="126"/>
                    </a:lnTo>
                    <a:lnTo>
                      <a:pt x="162" y="119"/>
                    </a:lnTo>
                    <a:lnTo>
                      <a:pt x="134" y="119"/>
                    </a:lnTo>
                    <a:lnTo>
                      <a:pt x="113" y="112"/>
                    </a:lnTo>
                    <a:lnTo>
                      <a:pt x="92" y="99"/>
                    </a:lnTo>
                    <a:lnTo>
                      <a:pt x="78"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8" y="183"/>
                    </a:lnTo>
                    <a:lnTo>
                      <a:pt x="92" y="190"/>
                    </a:lnTo>
                    <a:lnTo>
                      <a:pt x="134" y="204"/>
                    </a:lnTo>
                    <a:lnTo>
                      <a:pt x="162" y="211"/>
                    </a:lnTo>
                    <a:lnTo>
                      <a:pt x="176" y="218"/>
                    </a:lnTo>
                    <a:lnTo>
                      <a:pt x="324" y="218"/>
                    </a:lnTo>
                    <a:lnTo>
                      <a:pt x="345" y="211"/>
                    </a:lnTo>
                    <a:lnTo>
                      <a:pt x="373" y="204"/>
                    </a:lnTo>
                    <a:lnTo>
                      <a:pt x="387" y="197"/>
                    </a:lnTo>
                    <a:lnTo>
                      <a:pt x="430" y="183"/>
                    </a:lnTo>
                    <a:lnTo>
                      <a:pt x="444" y="169"/>
                    </a:lnTo>
                    <a:lnTo>
                      <a:pt x="472" y="155"/>
                    </a:lnTo>
                    <a:lnTo>
                      <a:pt x="479" y="133"/>
                    </a:lnTo>
                    <a:lnTo>
                      <a:pt x="493" y="126"/>
                    </a:lnTo>
                    <a:lnTo>
                      <a:pt x="493" y="112"/>
                    </a:lnTo>
                    <a:lnTo>
                      <a:pt x="500" y="99"/>
                    </a:lnTo>
                    <a:lnTo>
                      <a:pt x="500" y="0"/>
                    </a:lnTo>
                    <a:lnTo>
                      <a:pt x="500" y="14"/>
                    </a:lnTo>
                    <a:lnTo>
                      <a:pt x="493" y="21"/>
                    </a:lnTo>
                    <a:lnTo>
                      <a:pt x="493" y="35"/>
                    </a:lnTo>
                    <a:lnTo>
                      <a:pt x="486" y="49"/>
                    </a:lnTo>
                    <a:lnTo>
                      <a:pt x="472" y="63"/>
                    </a:lnTo>
                    <a:lnTo>
                      <a:pt x="458" y="70"/>
                    </a:lnTo>
                    <a:lnTo>
                      <a:pt x="444" y="85"/>
                    </a:lnTo>
                    <a:lnTo>
                      <a:pt x="430"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7" name="Freeform 28"/>
              <p:cNvSpPr>
                <a:spLocks/>
              </p:cNvSpPr>
              <p:nvPr/>
            </p:nvSpPr>
            <p:spPr bwMode="auto">
              <a:xfrm>
                <a:off x="1392" y="1765"/>
                <a:ext cx="507" cy="273"/>
              </a:xfrm>
              <a:custGeom>
                <a:avLst/>
                <a:gdLst>
                  <a:gd name="T0" fmla="*/ 430 w 507"/>
                  <a:gd name="T1" fmla="*/ 42 h 273"/>
                  <a:gd name="T2" fmla="*/ 444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1 h 273"/>
                  <a:gd name="T28" fmla="*/ 451 w 507"/>
                  <a:gd name="T29" fmla="*/ 225 h 273"/>
                  <a:gd name="T30" fmla="*/ 430 w 507"/>
                  <a:gd name="T31" fmla="*/ 232 h 273"/>
                  <a:gd name="T32" fmla="*/ 408 w 507"/>
                  <a:gd name="T33" fmla="*/ 245 h 273"/>
                  <a:gd name="T34" fmla="*/ 387 w 507"/>
                  <a:gd name="T35" fmla="*/ 252 h 273"/>
                  <a:gd name="T36" fmla="*/ 373 w 507"/>
                  <a:gd name="T37" fmla="*/ 259 h 273"/>
                  <a:gd name="T38" fmla="*/ 352 w 507"/>
                  <a:gd name="T39" fmla="*/ 266 h 273"/>
                  <a:gd name="T40" fmla="*/ 303 w 507"/>
                  <a:gd name="T41" fmla="*/ 266 h 273"/>
                  <a:gd name="T42" fmla="*/ 275 w 507"/>
                  <a:gd name="T43" fmla="*/ 273 h 273"/>
                  <a:gd name="T44" fmla="*/ 232 w 507"/>
                  <a:gd name="T45" fmla="*/ 273 h 273"/>
                  <a:gd name="T46" fmla="*/ 204 w 507"/>
                  <a:gd name="T47" fmla="*/ 266 h 273"/>
                  <a:gd name="T48" fmla="*/ 162 w 507"/>
                  <a:gd name="T49" fmla="*/ 266 h 273"/>
                  <a:gd name="T50" fmla="*/ 134 w 507"/>
                  <a:gd name="T51" fmla="*/ 259 h 273"/>
                  <a:gd name="T52" fmla="*/ 92 w 507"/>
                  <a:gd name="T53" fmla="*/ 245 h 273"/>
                  <a:gd name="T54" fmla="*/ 78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8 w 507"/>
                  <a:gd name="T81" fmla="*/ 42 h 273"/>
                  <a:gd name="T82" fmla="*/ 92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7 w 507"/>
                  <a:gd name="T99" fmla="*/ 21 h 273"/>
                  <a:gd name="T100" fmla="*/ 408 w 507"/>
                  <a:gd name="T101" fmla="*/ 28 h 273"/>
                  <a:gd name="T102" fmla="*/ 430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30"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1"/>
                    </a:lnTo>
                    <a:lnTo>
                      <a:pt x="451" y="225"/>
                    </a:lnTo>
                    <a:lnTo>
                      <a:pt x="430" y="232"/>
                    </a:lnTo>
                    <a:lnTo>
                      <a:pt x="408" y="245"/>
                    </a:lnTo>
                    <a:lnTo>
                      <a:pt x="387" y="252"/>
                    </a:lnTo>
                    <a:lnTo>
                      <a:pt x="373" y="259"/>
                    </a:lnTo>
                    <a:lnTo>
                      <a:pt x="352" y="266"/>
                    </a:lnTo>
                    <a:lnTo>
                      <a:pt x="303" y="266"/>
                    </a:lnTo>
                    <a:lnTo>
                      <a:pt x="275" y="273"/>
                    </a:lnTo>
                    <a:lnTo>
                      <a:pt x="232" y="273"/>
                    </a:lnTo>
                    <a:lnTo>
                      <a:pt x="204" y="266"/>
                    </a:lnTo>
                    <a:lnTo>
                      <a:pt x="162" y="266"/>
                    </a:lnTo>
                    <a:lnTo>
                      <a:pt x="134" y="259"/>
                    </a:lnTo>
                    <a:lnTo>
                      <a:pt x="92" y="245"/>
                    </a:lnTo>
                    <a:lnTo>
                      <a:pt x="78"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8" y="42"/>
                    </a:lnTo>
                    <a:lnTo>
                      <a:pt x="92" y="28"/>
                    </a:lnTo>
                    <a:lnTo>
                      <a:pt x="134" y="14"/>
                    </a:lnTo>
                    <a:lnTo>
                      <a:pt x="162" y="14"/>
                    </a:lnTo>
                    <a:lnTo>
                      <a:pt x="176" y="7"/>
                    </a:lnTo>
                    <a:lnTo>
                      <a:pt x="204" y="0"/>
                    </a:lnTo>
                    <a:lnTo>
                      <a:pt x="303" y="0"/>
                    </a:lnTo>
                    <a:lnTo>
                      <a:pt x="345" y="14"/>
                    </a:lnTo>
                    <a:lnTo>
                      <a:pt x="373" y="14"/>
                    </a:lnTo>
                    <a:lnTo>
                      <a:pt x="387" y="21"/>
                    </a:lnTo>
                    <a:lnTo>
                      <a:pt x="408" y="28"/>
                    </a:lnTo>
                    <a:lnTo>
                      <a:pt x="430"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8" name="Freeform 29"/>
              <p:cNvSpPr>
                <a:spLocks noEditPoints="1"/>
              </p:cNvSpPr>
              <p:nvPr/>
            </p:nvSpPr>
            <p:spPr bwMode="auto">
              <a:xfrm>
                <a:off x="1554" y="2053"/>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99" name="Freeform 30"/>
              <p:cNvSpPr>
                <a:spLocks noEditPoints="1"/>
              </p:cNvSpPr>
              <p:nvPr/>
            </p:nvSpPr>
            <p:spPr bwMode="auto">
              <a:xfrm>
                <a:off x="1582" y="2053"/>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0" name="Freeform 31"/>
              <p:cNvSpPr>
                <a:spLocks/>
              </p:cNvSpPr>
              <p:nvPr/>
            </p:nvSpPr>
            <p:spPr bwMode="auto">
              <a:xfrm>
                <a:off x="1624" y="2053"/>
                <a:ext cx="29" cy="42"/>
              </a:xfrm>
              <a:custGeom>
                <a:avLst/>
                <a:gdLst>
                  <a:gd name="T0" fmla="*/ 0 w 29"/>
                  <a:gd name="T1" fmla="*/ 28 h 42"/>
                  <a:gd name="T2" fmla="*/ 0 w 29"/>
                  <a:gd name="T3" fmla="*/ 0 h 42"/>
                  <a:gd name="T4" fmla="*/ 8 w 29"/>
                  <a:gd name="T5" fmla="*/ 0 h 42"/>
                  <a:gd name="T6" fmla="*/ 8 w 29"/>
                  <a:gd name="T7" fmla="*/ 28 h 42"/>
                  <a:gd name="T8" fmla="*/ 15 w 29"/>
                  <a:gd name="T9" fmla="*/ 35 h 42"/>
                  <a:gd name="T10" fmla="*/ 22 w 29"/>
                  <a:gd name="T11" fmla="*/ 28 h 42"/>
                  <a:gd name="T12" fmla="*/ 22 w 29"/>
                  <a:gd name="T13" fmla="*/ 0 h 42"/>
                  <a:gd name="T14" fmla="*/ 29 w 29"/>
                  <a:gd name="T15" fmla="*/ 0 h 42"/>
                  <a:gd name="T16" fmla="*/ 29 w 29"/>
                  <a:gd name="T17" fmla="*/ 35 h 42"/>
                  <a:gd name="T18" fmla="*/ 22 w 29"/>
                  <a:gd name="T19" fmla="*/ 35 h 42"/>
                  <a:gd name="T20" fmla="*/ 15 w 29"/>
                  <a:gd name="T21" fmla="*/ 42 h 42"/>
                  <a:gd name="T22" fmla="*/ 8 w 29"/>
                  <a:gd name="T23" fmla="*/ 35 h 42"/>
                  <a:gd name="T24" fmla="*/ 0 w 29"/>
                  <a:gd name="T25" fmla="*/ 35 h 42"/>
                  <a:gd name="T26" fmla="*/ 0 w 29"/>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42">
                    <a:moveTo>
                      <a:pt x="0" y="28"/>
                    </a:moveTo>
                    <a:lnTo>
                      <a:pt x="0" y="0"/>
                    </a:lnTo>
                    <a:lnTo>
                      <a:pt x="8" y="0"/>
                    </a:lnTo>
                    <a:lnTo>
                      <a:pt x="8" y="28"/>
                    </a:lnTo>
                    <a:lnTo>
                      <a:pt x="15" y="35"/>
                    </a:lnTo>
                    <a:lnTo>
                      <a:pt x="22" y="28"/>
                    </a:lnTo>
                    <a:lnTo>
                      <a:pt x="22" y="0"/>
                    </a:lnTo>
                    <a:lnTo>
                      <a:pt x="29" y="0"/>
                    </a:lnTo>
                    <a:lnTo>
                      <a:pt x="29" y="35"/>
                    </a:lnTo>
                    <a:lnTo>
                      <a:pt x="22" y="35"/>
                    </a:lnTo>
                    <a:lnTo>
                      <a:pt x="15" y="42"/>
                    </a:lnTo>
                    <a:lnTo>
                      <a:pt x="8"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1" name="Freeform 32"/>
              <p:cNvSpPr>
                <a:spLocks/>
              </p:cNvSpPr>
              <p:nvPr/>
            </p:nvSpPr>
            <p:spPr bwMode="auto">
              <a:xfrm>
                <a:off x="1660" y="2053"/>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2" name="Freeform 33"/>
              <p:cNvSpPr>
                <a:spLocks/>
              </p:cNvSpPr>
              <p:nvPr/>
            </p:nvSpPr>
            <p:spPr bwMode="auto">
              <a:xfrm>
                <a:off x="1695" y="2053"/>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3" name="Freeform 34"/>
              <p:cNvSpPr>
                <a:spLocks noEditPoints="1"/>
              </p:cNvSpPr>
              <p:nvPr/>
            </p:nvSpPr>
            <p:spPr bwMode="auto">
              <a:xfrm>
                <a:off x="1723" y="2053"/>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4" name="Freeform 35"/>
              <p:cNvSpPr>
                <a:spLocks/>
              </p:cNvSpPr>
              <p:nvPr/>
            </p:nvSpPr>
            <p:spPr bwMode="auto">
              <a:xfrm>
                <a:off x="1624" y="1814"/>
                <a:ext cx="191" cy="70"/>
              </a:xfrm>
              <a:custGeom>
                <a:avLst/>
                <a:gdLst>
                  <a:gd name="T0" fmla="*/ 36 w 191"/>
                  <a:gd name="T1" fmla="*/ 63 h 70"/>
                  <a:gd name="T2" fmla="*/ 22 w 191"/>
                  <a:gd name="T3" fmla="*/ 49 h 70"/>
                  <a:gd name="T4" fmla="*/ 8 w 191"/>
                  <a:gd name="T5" fmla="*/ 49 h 70"/>
                  <a:gd name="T6" fmla="*/ 0 w 191"/>
                  <a:gd name="T7" fmla="*/ 42 h 70"/>
                  <a:gd name="T8" fmla="*/ 15 w 191"/>
                  <a:gd name="T9" fmla="*/ 28 h 70"/>
                  <a:gd name="T10" fmla="*/ 36 w 191"/>
                  <a:gd name="T11" fmla="*/ 28 h 70"/>
                  <a:gd name="T12" fmla="*/ 50 w 191"/>
                  <a:gd name="T13" fmla="*/ 35 h 70"/>
                  <a:gd name="T14" fmla="*/ 50 w 191"/>
                  <a:gd name="T15" fmla="*/ 42 h 70"/>
                  <a:gd name="T16" fmla="*/ 57 w 191"/>
                  <a:gd name="T17" fmla="*/ 49 h 70"/>
                  <a:gd name="T18" fmla="*/ 85 w 191"/>
                  <a:gd name="T19" fmla="*/ 49 h 70"/>
                  <a:gd name="T20" fmla="*/ 106 w 191"/>
                  <a:gd name="T21" fmla="*/ 35 h 70"/>
                  <a:gd name="T22" fmla="*/ 113 w 191"/>
                  <a:gd name="T23" fmla="*/ 28 h 70"/>
                  <a:gd name="T24" fmla="*/ 120 w 191"/>
                  <a:gd name="T25" fmla="*/ 28 h 70"/>
                  <a:gd name="T26" fmla="*/ 127 w 191"/>
                  <a:gd name="T27" fmla="*/ 21 h 70"/>
                  <a:gd name="T28" fmla="*/ 134 w 191"/>
                  <a:gd name="T29" fmla="*/ 21 h 70"/>
                  <a:gd name="T30" fmla="*/ 85 w 191"/>
                  <a:gd name="T31" fmla="*/ 21 h 70"/>
                  <a:gd name="T32" fmla="*/ 85 w 191"/>
                  <a:gd name="T33" fmla="*/ 0 h 70"/>
                  <a:gd name="T34" fmla="*/ 191 w 191"/>
                  <a:gd name="T35" fmla="*/ 0 h 70"/>
                  <a:gd name="T36" fmla="*/ 191 w 191"/>
                  <a:gd name="T37" fmla="*/ 63 h 70"/>
                  <a:gd name="T38" fmla="*/ 162 w 191"/>
                  <a:gd name="T39" fmla="*/ 63 h 70"/>
                  <a:gd name="T40" fmla="*/ 155 w 191"/>
                  <a:gd name="T41" fmla="*/ 49 h 70"/>
                  <a:gd name="T42" fmla="*/ 155 w 191"/>
                  <a:gd name="T43" fmla="*/ 28 h 70"/>
                  <a:gd name="T44" fmla="*/ 134 w 191"/>
                  <a:gd name="T45" fmla="*/ 49 h 70"/>
                  <a:gd name="T46" fmla="*/ 127 w 191"/>
                  <a:gd name="T47" fmla="*/ 49 h 70"/>
                  <a:gd name="T48" fmla="*/ 113 w 191"/>
                  <a:gd name="T49" fmla="*/ 63 h 70"/>
                  <a:gd name="T50" fmla="*/ 78 w 191"/>
                  <a:gd name="T51" fmla="*/ 63 h 70"/>
                  <a:gd name="T52" fmla="*/ 71 w 191"/>
                  <a:gd name="T53" fmla="*/ 70 h 70"/>
                  <a:gd name="T54" fmla="*/ 57 w 191"/>
                  <a:gd name="T55" fmla="*/ 63 h 70"/>
                  <a:gd name="T56" fmla="*/ 36 w 191"/>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1" h="70">
                    <a:moveTo>
                      <a:pt x="36" y="63"/>
                    </a:moveTo>
                    <a:lnTo>
                      <a:pt x="22" y="49"/>
                    </a:lnTo>
                    <a:lnTo>
                      <a:pt x="8" y="49"/>
                    </a:lnTo>
                    <a:lnTo>
                      <a:pt x="0" y="42"/>
                    </a:lnTo>
                    <a:lnTo>
                      <a:pt x="15" y="28"/>
                    </a:lnTo>
                    <a:lnTo>
                      <a:pt x="36"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1" y="0"/>
                    </a:lnTo>
                    <a:lnTo>
                      <a:pt x="191" y="63"/>
                    </a:lnTo>
                    <a:lnTo>
                      <a:pt x="162" y="63"/>
                    </a:lnTo>
                    <a:lnTo>
                      <a:pt x="155" y="49"/>
                    </a:lnTo>
                    <a:lnTo>
                      <a:pt x="155" y="28"/>
                    </a:lnTo>
                    <a:lnTo>
                      <a:pt x="134" y="49"/>
                    </a:lnTo>
                    <a:lnTo>
                      <a:pt x="127" y="49"/>
                    </a:lnTo>
                    <a:lnTo>
                      <a:pt x="113" y="63"/>
                    </a:lnTo>
                    <a:lnTo>
                      <a:pt x="78" y="63"/>
                    </a:lnTo>
                    <a:lnTo>
                      <a:pt x="71" y="70"/>
                    </a:lnTo>
                    <a:lnTo>
                      <a:pt x="57" y="63"/>
                    </a:lnTo>
                    <a:lnTo>
                      <a:pt x="36"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5" name="Freeform 36"/>
              <p:cNvSpPr>
                <a:spLocks/>
              </p:cNvSpPr>
              <p:nvPr/>
            </p:nvSpPr>
            <p:spPr bwMode="auto">
              <a:xfrm>
                <a:off x="1484" y="1814"/>
                <a:ext cx="133" cy="105"/>
              </a:xfrm>
              <a:custGeom>
                <a:avLst/>
                <a:gdLst>
                  <a:gd name="T0" fmla="*/ 49 w 133"/>
                  <a:gd name="T1" fmla="*/ 91 h 105"/>
                  <a:gd name="T2" fmla="*/ 63 w 133"/>
                  <a:gd name="T3" fmla="*/ 84 h 105"/>
                  <a:gd name="T4" fmla="*/ 70 w 133"/>
                  <a:gd name="T5" fmla="*/ 77 h 105"/>
                  <a:gd name="T6" fmla="*/ 77 w 133"/>
                  <a:gd name="T7" fmla="*/ 77 h 105"/>
                  <a:gd name="T8" fmla="*/ 91 w 133"/>
                  <a:gd name="T9" fmla="*/ 63 h 105"/>
                  <a:gd name="T10" fmla="*/ 84 w 133"/>
                  <a:gd name="T11" fmla="*/ 63 h 105"/>
                  <a:gd name="T12" fmla="*/ 84 w 133"/>
                  <a:gd name="T13" fmla="*/ 56 h 105"/>
                  <a:gd name="T14" fmla="*/ 56 w 133"/>
                  <a:gd name="T15" fmla="*/ 42 h 105"/>
                  <a:gd name="T16" fmla="*/ 49 w 133"/>
                  <a:gd name="T17" fmla="*/ 35 h 105"/>
                  <a:gd name="T18" fmla="*/ 42 w 133"/>
                  <a:gd name="T19" fmla="*/ 35 h 105"/>
                  <a:gd name="T20" fmla="*/ 42 w 133"/>
                  <a:gd name="T21" fmla="*/ 28 h 105"/>
                  <a:gd name="T22" fmla="*/ 35 w 133"/>
                  <a:gd name="T23" fmla="*/ 28 h 105"/>
                  <a:gd name="T24" fmla="*/ 35 w 133"/>
                  <a:gd name="T25" fmla="*/ 63 h 105"/>
                  <a:gd name="T26" fmla="*/ 0 w 133"/>
                  <a:gd name="T27" fmla="*/ 63 h 105"/>
                  <a:gd name="T28" fmla="*/ 0 w 133"/>
                  <a:gd name="T29" fmla="*/ 0 h 105"/>
                  <a:gd name="T30" fmla="*/ 112 w 133"/>
                  <a:gd name="T31" fmla="*/ 0 h 105"/>
                  <a:gd name="T32" fmla="*/ 112 w 133"/>
                  <a:gd name="T33" fmla="*/ 14 h 105"/>
                  <a:gd name="T34" fmla="*/ 63 w 133"/>
                  <a:gd name="T35" fmla="*/ 14 h 105"/>
                  <a:gd name="T36" fmla="*/ 77 w 133"/>
                  <a:gd name="T37" fmla="*/ 28 h 105"/>
                  <a:gd name="T38" fmla="*/ 91 w 133"/>
                  <a:gd name="T39" fmla="*/ 28 h 105"/>
                  <a:gd name="T40" fmla="*/ 98 w 133"/>
                  <a:gd name="T41" fmla="*/ 35 h 105"/>
                  <a:gd name="T42" fmla="*/ 105 w 133"/>
                  <a:gd name="T43" fmla="*/ 35 h 105"/>
                  <a:gd name="T44" fmla="*/ 105 w 133"/>
                  <a:gd name="T45" fmla="*/ 42 h 105"/>
                  <a:gd name="T46" fmla="*/ 119 w 133"/>
                  <a:gd name="T47" fmla="*/ 49 h 105"/>
                  <a:gd name="T48" fmla="*/ 126 w 133"/>
                  <a:gd name="T49" fmla="*/ 56 h 105"/>
                  <a:gd name="T50" fmla="*/ 126 w 133"/>
                  <a:gd name="T51" fmla="*/ 63 h 105"/>
                  <a:gd name="T52" fmla="*/ 133 w 133"/>
                  <a:gd name="T53" fmla="*/ 63 h 105"/>
                  <a:gd name="T54" fmla="*/ 126 w 133"/>
                  <a:gd name="T55" fmla="*/ 70 h 105"/>
                  <a:gd name="T56" fmla="*/ 119 w 133"/>
                  <a:gd name="T57" fmla="*/ 84 h 105"/>
                  <a:gd name="T58" fmla="*/ 112 w 133"/>
                  <a:gd name="T59" fmla="*/ 84 h 105"/>
                  <a:gd name="T60" fmla="*/ 105 w 133"/>
                  <a:gd name="T61" fmla="*/ 91 h 105"/>
                  <a:gd name="T62" fmla="*/ 91 w 133"/>
                  <a:gd name="T63" fmla="*/ 98 h 105"/>
                  <a:gd name="T64" fmla="*/ 84 w 133"/>
                  <a:gd name="T65" fmla="*/ 98 h 105"/>
                  <a:gd name="T66" fmla="*/ 84 w 133"/>
                  <a:gd name="T67" fmla="*/ 105 h 105"/>
                  <a:gd name="T68" fmla="*/ 77 w 133"/>
                  <a:gd name="T69" fmla="*/ 105 h 105"/>
                  <a:gd name="T70" fmla="*/ 70 w 133"/>
                  <a:gd name="T71" fmla="*/ 98 h 105"/>
                  <a:gd name="T72" fmla="*/ 63 w 133"/>
                  <a:gd name="T73" fmla="*/ 98 h 105"/>
                  <a:gd name="T74" fmla="*/ 56 w 133"/>
                  <a:gd name="T75" fmla="*/ 91 h 105"/>
                  <a:gd name="T76" fmla="*/ 49 w 133"/>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3"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19" y="49"/>
                    </a:lnTo>
                    <a:lnTo>
                      <a:pt x="126" y="56"/>
                    </a:lnTo>
                    <a:lnTo>
                      <a:pt x="126" y="63"/>
                    </a:lnTo>
                    <a:lnTo>
                      <a:pt x="133" y="63"/>
                    </a:lnTo>
                    <a:lnTo>
                      <a:pt x="126" y="70"/>
                    </a:lnTo>
                    <a:lnTo>
                      <a:pt x="119"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6" name="Freeform 37"/>
              <p:cNvSpPr>
                <a:spLocks/>
              </p:cNvSpPr>
              <p:nvPr/>
            </p:nvSpPr>
            <p:spPr bwMode="auto">
              <a:xfrm>
                <a:off x="1484" y="1926"/>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0 w 197"/>
                  <a:gd name="T13" fmla="*/ 21 h 64"/>
                  <a:gd name="T14" fmla="*/ 105 w 197"/>
                  <a:gd name="T15" fmla="*/ 21 h 64"/>
                  <a:gd name="T16" fmla="*/ 91 w 197"/>
                  <a:gd name="T17" fmla="*/ 35 h 64"/>
                  <a:gd name="T18" fmla="*/ 84 w 197"/>
                  <a:gd name="T19" fmla="*/ 35 h 64"/>
                  <a:gd name="T20" fmla="*/ 70 w 197"/>
                  <a:gd name="T21" fmla="*/ 42 h 64"/>
                  <a:gd name="T22" fmla="*/ 63 w 197"/>
                  <a:gd name="T23" fmla="*/ 50 h 64"/>
                  <a:gd name="T24" fmla="*/ 112 w 197"/>
                  <a:gd name="T25" fmla="*/ 50 h 64"/>
                  <a:gd name="T26" fmla="*/ 112 w 197"/>
                  <a:gd name="T27" fmla="*/ 64 h 64"/>
                  <a:gd name="T28" fmla="*/ 0 w 197"/>
                  <a:gd name="T29" fmla="*/ 64 h 64"/>
                  <a:gd name="T30" fmla="*/ 0 w 197"/>
                  <a:gd name="T31" fmla="*/ 7 h 64"/>
                  <a:gd name="T32" fmla="*/ 35 w 197"/>
                  <a:gd name="T33" fmla="*/ 7 h 64"/>
                  <a:gd name="T34" fmla="*/ 35 w 197"/>
                  <a:gd name="T35" fmla="*/ 35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0" y="21"/>
                    </a:lnTo>
                    <a:lnTo>
                      <a:pt x="105" y="21"/>
                    </a:lnTo>
                    <a:lnTo>
                      <a:pt x="91" y="35"/>
                    </a:lnTo>
                    <a:lnTo>
                      <a:pt x="84" y="35"/>
                    </a:lnTo>
                    <a:lnTo>
                      <a:pt x="70" y="42"/>
                    </a:lnTo>
                    <a:lnTo>
                      <a:pt x="63" y="50"/>
                    </a:lnTo>
                    <a:lnTo>
                      <a:pt x="112" y="50"/>
                    </a:lnTo>
                    <a:lnTo>
                      <a:pt x="112" y="64"/>
                    </a:lnTo>
                    <a:lnTo>
                      <a:pt x="0" y="64"/>
                    </a:lnTo>
                    <a:lnTo>
                      <a:pt x="0" y="7"/>
                    </a:lnTo>
                    <a:lnTo>
                      <a:pt x="35" y="7"/>
                    </a:lnTo>
                    <a:lnTo>
                      <a:pt x="35" y="35"/>
                    </a:lnTo>
                    <a:lnTo>
                      <a:pt x="49" y="21"/>
                    </a:lnTo>
                    <a:lnTo>
                      <a:pt x="63" y="21"/>
                    </a:lnTo>
                    <a:lnTo>
                      <a:pt x="70" y="14"/>
                    </a:lnTo>
                    <a:lnTo>
                      <a:pt x="70" y="7"/>
                    </a:lnTo>
                    <a:lnTo>
                      <a:pt x="91" y="7"/>
                    </a:lnTo>
                    <a:lnTo>
                      <a:pt x="105"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7" name="Freeform 38"/>
              <p:cNvSpPr>
                <a:spLocks/>
              </p:cNvSpPr>
              <p:nvPr/>
            </p:nvSpPr>
            <p:spPr bwMode="auto">
              <a:xfrm>
                <a:off x="1688" y="1891"/>
                <a:ext cx="127" cy="106"/>
              </a:xfrm>
              <a:custGeom>
                <a:avLst/>
                <a:gdLst>
                  <a:gd name="T0" fmla="*/ 127 w 127"/>
                  <a:gd name="T1" fmla="*/ 42 h 106"/>
                  <a:gd name="T2" fmla="*/ 127 w 127"/>
                  <a:gd name="T3" fmla="*/ 106 h 106"/>
                  <a:gd name="T4" fmla="*/ 14 w 127"/>
                  <a:gd name="T5" fmla="*/ 106 h 106"/>
                  <a:gd name="T6" fmla="*/ 14 w 127"/>
                  <a:gd name="T7" fmla="*/ 85 h 106"/>
                  <a:gd name="T8" fmla="*/ 63 w 127"/>
                  <a:gd name="T9" fmla="*/ 85 h 106"/>
                  <a:gd name="T10" fmla="*/ 49 w 127"/>
                  <a:gd name="T11" fmla="*/ 77 h 106"/>
                  <a:gd name="T12" fmla="*/ 42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5 w 127"/>
                  <a:gd name="T33" fmla="*/ 7 h 106"/>
                  <a:gd name="T34" fmla="*/ 42 w 127"/>
                  <a:gd name="T35" fmla="*/ 0 h 106"/>
                  <a:gd name="T36" fmla="*/ 49 w 127"/>
                  <a:gd name="T37" fmla="*/ 0 h 106"/>
                  <a:gd name="T38" fmla="*/ 56 w 127"/>
                  <a:gd name="T39" fmla="*/ 7 h 106"/>
                  <a:gd name="T40" fmla="*/ 77 w 127"/>
                  <a:gd name="T41" fmla="*/ 7 h 106"/>
                  <a:gd name="T42" fmla="*/ 77 w 127"/>
                  <a:gd name="T43" fmla="*/ 14 h 106"/>
                  <a:gd name="T44" fmla="*/ 63 w 127"/>
                  <a:gd name="T45" fmla="*/ 21 h 106"/>
                  <a:gd name="T46" fmla="*/ 49 w 127"/>
                  <a:gd name="T47" fmla="*/ 21 h 106"/>
                  <a:gd name="T48" fmla="*/ 49 w 127"/>
                  <a:gd name="T49" fmla="*/ 28 h 106"/>
                  <a:gd name="T50" fmla="*/ 42 w 127"/>
                  <a:gd name="T51" fmla="*/ 28 h 106"/>
                  <a:gd name="T52" fmla="*/ 42 w 127"/>
                  <a:gd name="T53" fmla="*/ 42 h 106"/>
                  <a:gd name="T54" fmla="*/ 56 w 127"/>
                  <a:gd name="T55" fmla="*/ 56 h 106"/>
                  <a:gd name="T56" fmla="*/ 77 w 127"/>
                  <a:gd name="T57" fmla="*/ 56 h 106"/>
                  <a:gd name="T58" fmla="*/ 77 w 127"/>
                  <a:gd name="T59" fmla="*/ 63 h 106"/>
                  <a:gd name="T60" fmla="*/ 84 w 127"/>
                  <a:gd name="T61" fmla="*/ 70 h 106"/>
                  <a:gd name="T62" fmla="*/ 91 w 127"/>
                  <a:gd name="T63" fmla="*/ 70 h 106"/>
                  <a:gd name="T64" fmla="*/ 91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5"/>
                    </a:lnTo>
                    <a:lnTo>
                      <a:pt x="63" y="85"/>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0"/>
                    </a:lnTo>
                    <a:lnTo>
                      <a:pt x="91" y="70"/>
                    </a:lnTo>
                    <a:lnTo>
                      <a:pt x="91"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8" name="Freeform 39"/>
              <p:cNvSpPr>
                <a:spLocks/>
              </p:cNvSpPr>
              <p:nvPr/>
            </p:nvSpPr>
            <p:spPr bwMode="auto">
              <a:xfrm>
                <a:off x="1617" y="1814"/>
                <a:ext cx="198" cy="63"/>
              </a:xfrm>
              <a:custGeom>
                <a:avLst/>
                <a:gdLst>
                  <a:gd name="T0" fmla="*/ 36 w 198"/>
                  <a:gd name="T1" fmla="*/ 56 h 63"/>
                  <a:gd name="T2" fmla="*/ 22 w 198"/>
                  <a:gd name="T3" fmla="*/ 49 h 63"/>
                  <a:gd name="T4" fmla="*/ 15 w 198"/>
                  <a:gd name="T5" fmla="*/ 49 h 63"/>
                  <a:gd name="T6" fmla="*/ 7 w 198"/>
                  <a:gd name="T7" fmla="*/ 42 h 63"/>
                  <a:gd name="T8" fmla="*/ 7 w 198"/>
                  <a:gd name="T9" fmla="*/ 35 h 63"/>
                  <a:gd name="T10" fmla="*/ 0 w 198"/>
                  <a:gd name="T11" fmla="*/ 35 h 63"/>
                  <a:gd name="T12" fmla="*/ 7 w 198"/>
                  <a:gd name="T13" fmla="*/ 28 h 63"/>
                  <a:gd name="T14" fmla="*/ 22 w 198"/>
                  <a:gd name="T15" fmla="*/ 28 h 63"/>
                  <a:gd name="T16" fmla="*/ 22 w 198"/>
                  <a:gd name="T17" fmla="*/ 21 h 63"/>
                  <a:gd name="T18" fmla="*/ 29 w 198"/>
                  <a:gd name="T19" fmla="*/ 21 h 63"/>
                  <a:gd name="T20" fmla="*/ 43 w 198"/>
                  <a:gd name="T21" fmla="*/ 28 h 63"/>
                  <a:gd name="T22" fmla="*/ 50 w 198"/>
                  <a:gd name="T23" fmla="*/ 28 h 63"/>
                  <a:gd name="T24" fmla="*/ 57 w 198"/>
                  <a:gd name="T25" fmla="*/ 35 h 63"/>
                  <a:gd name="T26" fmla="*/ 57 w 198"/>
                  <a:gd name="T27" fmla="*/ 42 h 63"/>
                  <a:gd name="T28" fmla="*/ 71 w 198"/>
                  <a:gd name="T29" fmla="*/ 42 h 63"/>
                  <a:gd name="T30" fmla="*/ 78 w 198"/>
                  <a:gd name="T31" fmla="*/ 49 h 63"/>
                  <a:gd name="T32" fmla="*/ 85 w 198"/>
                  <a:gd name="T33" fmla="*/ 42 h 63"/>
                  <a:gd name="T34" fmla="*/ 92 w 198"/>
                  <a:gd name="T35" fmla="*/ 42 h 63"/>
                  <a:gd name="T36" fmla="*/ 106 w 198"/>
                  <a:gd name="T37" fmla="*/ 28 h 63"/>
                  <a:gd name="T38" fmla="*/ 113 w 198"/>
                  <a:gd name="T39" fmla="*/ 28 h 63"/>
                  <a:gd name="T40" fmla="*/ 127 w 198"/>
                  <a:gd name="T41" fmla="*/ 21 h 63"/>
                  <a:gd name="T42" fmla="*/ 127 w 198"/>
                  <a:gd name="T43" fmla="*/ 14 h 63"/>
                  <a:gd name="T44" fmla="*/ 134 w 198"/>
                  <a:gd name="T45" fmla="*/ 14 h 63"/>
                  <a:gd name="T46" fmla="*/ 85 w 198"/>
                  <a:gd name="T47" fmla="*/ 14 h 63"/>
                  <a:gd name="T48" fmla="*/ 85 w 198"/>
                  <a:gd name="T49" fmla="*/ 0 h 63"/>
                  <a:gd name="T50" fmla="*/ 198 w 198"/>
                  <a:gd name="T51" fmla="*/ 0 h 63"/>
                  <a:gd name="T52" fmla="*/ 198 w 198"/>
                  <a:gd name="T53" fmla="*/ 56 h 63"/>
                  <a:gd name="T54" fmla="*/ 162 w 198"/>
                  <a:gd name="T55" fmla="*/ 56 h 63"/>
                  <a:gd name="T56" fmla="*/ 162 w 198"/>
                  <a:gd name="T57" fmla="*/ 28 h 63"/>
                  <a:gd name="T58" fmla="*/ 134 w 198"/>
                  <a:gd name="T59" fmla="*/ 42 h 63"/>
                  <a:gd name="T60" fmla="*/ 127 w 198"/>
                  <a:gd name="T61" fmla="*/ 49 h 63"/>
                  <a:gd name="T62" fmla="*/ 120 w 198"/>
                  <a:gd name="T63" fmla="*/ 49 h 63"/>
                  <a:gd name="T64" fmla="*/ 120 w 198"/>
                  <a:gd name="T65" fmla="*/ 56 h 63"/>
                  <a:gd name="T66" fmla="*/ 113 w 198"/>
                  <a:gd name="T67" fmla="*/ 56 h 63"/>
                  <a:gd name="T68" fmla="*/ 106 w 198"/>
                  <a:gd name="T69" fmla="*/ 63 h 63"/>
                  <a:gd name="T70" fmla="*/ 50 w 198"/>
                  <a:gd name="T71" fmla="*/ 63 h 63"/>
                  <a:gd name="T72" fmla="*/ 43 w 198"/>
                  <a:gd name="T73" fmla="*/ 56 h 63"/>
                  <a:gd name="T74" fmla="*/ 36 w 198"/>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 h="63">
                    <a:moveTo>
                      <a:pt x="36" y="56"/>
                    </a:moveTo>
                    <a:lnTo>
                      <a:pt x="22" y="49"/>
                    </a:lnTo>
                    <a:lnTo>
                      <a:pt x="15" y="49"/>
                    </a:lnTo>
                    <a:lnTo>
                      <a:pt x="7" y="42"/>
                    </a:lnTo>
                    <a:lnTo>
                      <a:pt x="7" y="35"/>
                    </a:lnTo>
                    <a:lnTo>
                      <a:pt x="0" y="35"/>
                    </a:lnTo>
                    <a:lnTo>
                      <a:pt x="7" y="28"/>
                    </a:lnTo>
                    <a:lnTo>
                      <a:pt x="22" y="28"/>
                    </a:lnTo>
                    <a:lnTo>
                      <a:pt x="22" y="21"/>
                    </a:lnTo>
                    <a:lnTo>
                      <a:pt x="29" y="21"/>
                    </a:lnTo>
                    <a:lnTo>
                      <a:pt x="43" y="28"/>
                    </a:lnTo>
                    <a:lnTo>
                      <a:pt x="50"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8" y="0"/>
                    </a:lnTo>
                    <a:lnTo>
                      <a:pt x="198" y="56"/>
                    </a:lnTo>
                    <a:lnTo>
                      <a:pt x="162" y="56"/>
                    </a:lnTo>
                    <a:lnTo>
                      <a:pt x="162" y="28"/>
                    </a:lnTo>
                    <a:lnTo>
                      <a:pt x="134" y="42"/>
                    </a:lnTo>
                    <a:lnTo>
                      <a:pt x="127" y="49"/>
                    </a:lnTo>
                    <a:lnTo>
                      <a:pt x="120" y="49"/>
                    </a:lnTo>
                    <a:lnTo>
                      <a:pt x="120" y="56"/>
                    </a:lnTo>
                    <a:lnTo>
                      <a:pt x="113" y="56"/>
                    </a:lnTo>
                    <a:lnTo>
                      <a:pt x="106" y="63"/>
                    </a:lnTo>
                    <a:lnTo>
                      <a:pt x="50" y="63"/>
                    </a:lnTo>
                    <a:lnTo>
                      <a:pt x="43" y="56"/>
                    </a:lnTo>
                    <a:lnTo>
                      <a:pt x="3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09" name="Freeform 40"/>
              <p:cNvSpPr>
                <a:spLocks/>
              </p:cNvSpPr>
              <p:nvPr/>
            </p:nvSpPr>
            <p:spPr bwMode="auto">
              <a:xfrm>
                <a:off x="1484" y="1807"/>
                <a:ext cx="126" cy="105"/>
              </a:xfrm>
              <a:custGeom>
                <a:avLst/>
                <a:gdLst>
                  <a:gd name="T0" fmla="*/ 49 w 126"/>
                  <a:gd name="T1" fmla="*/ 91 h 105"/>
                  <a:gd name="T2" fmla="*/ 56 w 126"/>
                  <a:gd name="T3" fmla="*/ 91 h 105"/>
                  <a:gd name="T4" fmla="*/ 70 w 126"/>
                  <a:gd name="T5" fmla="*/ 84 h 105"/>
                  <a:gd name="T6" fmla="*/ 70 w 126"/>
                  <a:gd name="T7" fmla="*/ 77 h 105"/>
                  <a:gd name="T8" fmla="*/ 77 w 126"/>
                  <a:gd name="T9" fmla="*/ 70 h 105"/>
                  <a:gd name="T10" fmla="*/ 84 w 126"/>
                  <a:gd name="T11" fmla="*/ 70 h 105"/>
                  <a:gd name="T12" fmla="*/ 84 w 126"/>
                  <a:gd name="T13" fmla="*/ 63 h 105"/>
                  <a:gd name="T14" fmla="*/ 77 w 126"/>
                  <a:gd name="T15" fmla="*/ 56 h 105"/>
                  <a:gd name="T16" fmla="*/ 49 w 126"/>
                  <a:gd name="T17" fmla="*/ 42 h 105"/>
                  <a:gd name="T18" fmla="*/ 42 w 126"/>
                  <a:gd name="T19" fmla="*/ 35 h 105"/>
                  <a:gd name="T20" fmla="*/ 35 w 126"/>
                  <a:gd name="T21" fmla="*/ 35 h 105"/>
                  <a:gd name="T22" fmla="*/ 35 w 126"/>
                  <a:gd name="T23" fmla="*/ 63 h 105"/>
                  <a:gd name="T24" fmla="*/ 0 w 126"/>
                  <a:gd name="T25" fmla="*/ 63 h 105"/>
                  <a:gd name="T26" fmla="*/ 0 w 126"/>
                  <a:gd name="T27" fmla="*/ 0 h 105"/>
                  <a:gd name="T28" fmla="*/ 112 w 126"/>
                  <a:gd name="T29" fmla="*/ 0 h 105"/>
                  <a:gd name="T30" fmla="*/ 112 w 126"/>
                  <a:gd name="T31" fmla="*/ 21 h 105"/>
                  <a:gd name="T32" fmla="*/ 63 w 126"/>
                  <a:gd name="T33" fmla="*/ 21 h 105"/>
                  <a:gd name="T34" fmla="*/ 77 w 126"/>
                  <a:gd name="T35" fmla="*/ 28 h 105"/>
                  <a:gd name="T36" fmla="*/ 84 w 126"/>
                  <a:gd name="T37" fmla="*/ 35 h 105"/>
                  <a:gd name="T38" fmla="*/ 98 w 126"/>
                  <a:gd name="T39" fmla="*/ 35 h 105"/>
                  <a:gd name="T40" fmla="*/ 126 w 126"/>
                  <a:gd name="T41" fmla="*/ 63 h 105"/>
                  <a:gd name="T42" fmla="*/ 126 w 126"/>
                  <a:gd name="T43" fmla="*/ 70 h 105"/>
                  <a:gd name="T44" fmla="*/ 119 w 126"/>
                  <a:gd name="T45" fmla="*/ 77 h 105"/>
                  <a:gd name="T46" fmla="*/ 119 w 126"/>
                  <a:gd name="T47" fmla="*/ 84 h 105"/>
                  <a:gd name="T48" fmla="*/ 112 w 126"/>
                  <a:gd name="T49" fmla="*/ 91 h 105"/>
                  <a:gd name="T50" fmla="*/ 98 w 126"/>
                  <a:gd name="T51" fmla="*/ 91 h 105"/>
                  <a:gd name="T52" fmla="*/ 84 w 126"/>
                  <a:gd name="T53" fmla="*/ 98 h 105"/>
                  <a:gd name="T54" fmla="*/ 84 w 126"/>
                  <a:gd name="T55" fmla="*/ 105 h 105"/>
                  <a:gd name="T56" fmla="*/ 70 w 126"/>
                  <a:gd name="T57" fmla="*/ 105 h 105"/>
                  <a:gd name="T58" fmla="*/ 56 w 126"/>
                  <a:gd name="T59" fmla="*/ 98 h 105"/>
                  <a:gd name="T60" fmla="*/ 49 w 126"/>
                  <a:gd name="T61" fmla="*/ 98 h 105"/>
                  <a:gd name="T62" fmla="*/ 49 w 126"/>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6" y="63"/>
                    </a:lnTo>
                    <a:lnTo>
                      <a:pt x="126" y="70"/>
                    </a:lnTo>
                    <a:lnTo>
                      <a:pt x="119" y="77"/>
                    </a:lnTo>
                    <a:lnTo>
                      <a:pt x="119"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0" name="Freeform 41"/>
              <p:cNvSpPr>
                <a:spLocks/>
              </p:cNvSpPr>
              <p:nvPr/>
            </p:nvSpPr>
            <p:spPr bwMode="auto">
              <a:xfrm>
                <a:off x="1484" y="1919"/>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0 w 190"/>
                  <a:gd name="T21" fmla="*/ 28 h 71"/>
                  <a:gd name="T22" fmla="*/ 126 w 190"/>
                  <a:gd name="T23" fmla="*/ 28 h 71"/>
                  <a:gd name="T24" fmla="*/ 126 w 190"/>
                  <a:gd name="T25" fmla="*/ 21 h 71"/>
                  <a:gd name="T26" fmla="*/ 105 w 190"/>
                  <a:gd name="T27" fmla="*/ 21 h 71"/>
                  <a:gd name="T28" fmla="*/ 105 w 190"/>
                  <a:gd name="T29" fmla="*/ 28 h 71"/>
                  <a:gd name="T30" fmla="*/ 84 w 190"/>
                  <a:gd name="T31" fmla="*/ 35 h 71"/>
                  <a:gd name="T32" fmla="*/ 77 w 190"/>
                  <a:gd name="T33" fmla="*/ 42 h 71"/>
                  <a:gd name="T34" fmla="*/ 63 w 190"/>
                  <a:gd name="T35" fmla="*/ 42 h 71"/>
                  <a:gd name="T36" fmla="*/ 56 w 190"/>
                  <a:gd name="T37" fmla="*/ 49 h 71"/>
                  <a:gd name="T38" fmla="*/ 105 w 190"/>
                  <a:gd name="T39" fmla="*/ 49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3 w 190"/>
                  <a:gd name="T59" fmla="*/ 0 h 71"/>
                  <a:gd name="T60" fmla="*/ 140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0" y="28"/>
                    </a:lnTo>
                    <a:lnTo>
                      <a:pt x="126" y="28"/>
                    </a:lnTo>
                    <a:lnTo>
                      <a:pt x="126" y="21"/>
                    </a:lnTo>
                    <a:lnTo>
                      <a:pt x="105" y="21"/>
                    </a:lnTo>
                    <a:lnTo>
                      <a:pt x="105" y="28"/>
                    </a:lnTo>
                    <a:lnTo>
                      <a:pt x="84" y="35"/>
                    </a:lnTo>
                    <a:lnTo>
                      <a:pt x="77" y="42"/>
                    </a:lnTo>
                    <a:lnTo>
                      <a:pt x="63" y="42"/>
                    </a:lnTo>
                    <a:lnTo>
                      <a:pt x="56" y="49"/>
                    </a:lnTo>
                    <a:lnTo>
                      <a:pt x="105" y="49"/>
                    </a:lnTo>
                    <a:lnTo>
                      <a:pt x="105" y="71"/>
                    </a:lnTo>
                    <a:lnTo>
                      <a:pt x="0" y="71"/>
                    </a:lnTo>
                    <a:lnTo>
                      <a:pt x="0" y="7"/>
                    </a:lnTo>
                    <a:lnTo>
                      <a:pt x="28" y="7"/>
                    </a:lnTo>
                    <a:lnTo>
                      <a:pt x="28" y="35"/>
                    </a:lnTo>
                    <a:lnTo>
                      <a:pt x="56" y="21"/>
                    </a:lnTo>
                    <a:lnTo>
                      <a:pt x="63" y="14"/>
                    </a:lnTo>
                    <a:lnTo>
                      <a:pt x="70" y="14"/>
                    </a:lnTo>
                    <a:lnTo>
                      <a:pt x="98" y="0"/>
                    </a:lnTo>
                    <a:lnTo>
                      <a:pt x="133" y="0"/>
                    </a:lnTo>
                    <a:lnTo>
                      <a:pt x="140"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1" name="Freeform 42"/>
              <p:cNvSpPr>
                <a:spLocks/>
              </p:cNvSpPr>
              <p:nvPr/>
            </p:nvSpPr>
            <p:spPr bwMode="auto">
              <a:xfrm>
                <a:off x="1681" y="1884"/>
                <a:ext cx="127" cy="106"/>
              </a:xfrm>
              <a:custGeom>
                <a:avLst/>
                <a:gdLst>
                  <a:gd name="T0" fmla="*/ 127 w 127"/>
                  <a:gd name="T1" fmla="*/ 49 h 106"/>
                  <a:gd name="T2" fmla="*/ 127 w 127"/>
                  <a:gd name="T3" fmla="*/ 106 h 106"/>
                  <a:gd name="T4" fmla="*/ 14 w 127"/>
                  <a:gd name="T5" fmla="*/ 106 h 106"/>
                  <a:gd name="T6" fmla="*/ 14 w 127"/>
                  <a:gd name="T7" fmla="*/ 92 h 106"/>
                  <a:gd name="T8" fmla="*/ 63 w 127"/>
                  <a:gd name="T9" fmla="*/ 92 h 106"/>
                  <a:gd name="T10" fmla="*/ 49 w 127"/>
                  <a:gd name="T11" fmla="*/ 77 h 106"/>
                  <a:gd name="T12" fmla="*/ 42 w 127"/>
                  <a:gd name="T13" fmla="*/ 77 h 106"/>
                  <a:gd name="T14" fmla="*/ 28 w 127"/>
                  <a:gd name="T15" fmla="*/ 70 h 106"/>
                  <a:gd name="T16" fmla="*/ 28 w 127"/>
                  <a:gd name="T17" fmla="*/ 63 h 106"/>
                  <a:gd name="T18" fmla="*/ 21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1 w 127"/>
                  <a:gd name="T33" fmla="*/ 14 h 106"/>
                  <a:gd name="T34" fmla="*/ 28 w 127"/>
                  <a:gd name="T35" fmla="*/ 14 h 106"/>
                  <a:gd name="T36" fmla="*/ 42 w 127"/>
                  <a:gd name="T37" fmla="*/ 7 h 106"/>
                  <a:gd name="T38" fmla="*/ 49 w 127"/>
                  <a:gd name="T39" fmla="*/ 0 h 106"/>
                  <a:gd name="T40" fmla="*/ 56 w 127"/>
                  <a:gd name="T41" fmla="*/ 0 h 106"/>
                  <a:gd name="T42" fmla="*/ 63 w 127"/>
                  <a:gd name="T43" fmla="*/ 7 h 106"/>
                  <a:gd name="T44" fmla="*/ 70 w 127"/>
                  <a:gd name="T45" fmla="*/ 7 h 106"/>
                  <a:gd name="T46" fmla="*/ 77 w 127"/>
                  <a:gd name="T47" fmla="*/ 14 h 106"/>
                  <a:gd name="T48" fmla="*/ 84 w 127"/>
                  <a:gd name="T49" fmla="*/ 14 h 106"/>
                  <a:gd name="T50" fmla="*/ 70 w 127"/>
                  <a:gd name="T51" fmla="*/ 21 h 106"/>
                  <a:gd name="T52" fmla="*/ 63 w 127"/>
                  <a:gd name="T53" fmla="*/ 28 h 106"/>
                  <a:gd name="T54" fmla="*/ 49 w 127"/>
                  <a:gd name="T55" fmla="*/ 28 h 106"/>
                  <a:gd name="T56" fmla="*/ 49 w 127"/>
                  <a:gd name="T57" fmla="*/ 35 h 106"/>
                  <a:gd name="T58" fmla="*/ 42 w 127"/>
                  <a:gd name="T59" fmla="*/ 35 h 106"/>
                  <a:gd name="T60" fmla="*/ 42 w 127"/>
                  <a:gd name="T61" fmla="*/ 49 h 106"/>
                  <a:gd name="T62" fmla="*/ 49 w 127"/>
                  <a:gd name="T63" fmla="*/ 49 h 106"/>
                  <a:gd name="T64" fmla="*/ 77 w 127"/>
                  <a:gd name="T65" fmla="*/ 63 h 106"/>
                  <a:gd name="T66" fmla="*/ 84 w 127"/>
                  <a:gd name="T67" fmla="*/ 63 h 106"/>
                  <a:gd name="T68" fmla="*/ 91 w 127"/>
                  <a:gd name="T69" fmla="*/ 70 h 106"/>
                  <a:gd name="T70" fmla="*/ 98 w 127"/>
                  <a:gd name="T71" fmla="*/ 70 h 106"/>
                  <a:gd name="T72" fmla="*/ 98 w 127"/>
                  <a:gd name="T73" fmla="*/ 77 h 106"/>
                  <a:gd name="T74" fmla="*/ 98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2"/>
                    </a:lnTo>
                    <a:lnTo>
                      <a:pt x="63" y="92"/>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7"/>
                    </a:lnTo>
                    <a:lnTo>
                      <a:pt x="98"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2" name="Freeform 43"/>
              <p:cNvSpPr>
                <a:spLocks/>
              </p:cNvSpPr>
              <p:nvPr/>
            </p:nvSpPr>
            <p:spPr bwMode="auto">
              <a:xfrm>
                <a:off x="2300" y="1873"/>
                <a:ext cx="500" cy="218"/>
              </a:xfrm>
              <a:custGeom>
                <a:avLst/>
                <a:gdLst>
                  <a:gd name="T0" fmla="*/ 430 w 500"/>
                  <a:gd name="T1" fmla="*/ 92 h 218"/>
                  <a:gd name="T2" fmla="*/ 409 w 500"/>
                  <a:gd name="T3" fmla="*/ 99 h 218"/>
                  <a:gd name="T4" fmla="*/ 388 w 500"/>
                  <a:gd name="T5" fmla="*/ 113 h 218"/>
                  <a:gd name="T6" fmla="*/ 373 w 500"/>
                  <a:gd name="T7" fmla="*/ 120 h 218"/>
                  <a:gd name="T8" fmla="*/ 345 w 500"/>
                  <a:gd name="T9" fmla="*/ 120 h 218"/>
                  <a:gd name="T10" fmla="*/ 303 w 500"/>
                  <a:gd name="T11" fmla="*/ 133 h 218"/>
                  <a:gd name="T12" fmla="*/ 204 w 500"/>
                  <a:gd name="T13" fmla="*/ 133 h 218"/>
                  <a:gd name="T14" fmla="*/ 176 w 500"/>
                  <a:gd name="T15" fmla="*/ 127 h 218"/>
                  <a:gd name="T16" fmla="*/ 162 w 500"/>
                  <a:gd name="T17" fmla="*/ 120 h 218"/>
                  <a:gd name="T18" fmla="*/ 134 w 500"/>
                  <a:gd name="T19" fmla="*/ 120 h 218"/>
                  <a:gd name="T20" fmla="*/ 113 w 500"/>
                  <a:gd name="T21" fmla="*/ 113 h 218"/>
                  <a:gd name="T22" fmla="*/ 92 w 500"/>
                  <a:gd name="T23" fmla="*/ 99 h 218"/>
                  <a:gd name="T24" fmla="*/ 78 w 500"/>
                  <a:gd name="T25" fmla="*/ 92 h 218"/>
                  <a:gd name="T26" fmla="*/ 57 w 500"/>
                  <a:gd name="T27" fmla="*/ 84 h 218"/>
                  <a:gd name="T28" fmla="*/ 43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4 h 218"/>
                  <a:gd name="T42" fmla="*/ 7 w 500"/>
                  <a:gd name="T43" fmla="*/ 84 h 218"/>
                  <a:gd name="T44" fmla="*/ 7 w 500"/>
                  <a:gd name="T45" fmla="*/ 113 h 218"/>
                  <a:gd name="T46" fmla="*/ 14 w 500"/>
                  <a:gd name="T47" fmla="*/ 127 h 218"/>
                  <a:gd name="T48" fmla="*/ 21 w 500"/>
                  <a:gd name="T49" fmla="*/ 133 h 218"/>
                  <a:gd name="T50" fmla="*/ 36 w 500"/>
                  <a:gd name="T51" fmla="*/ 154 h 218"/>
                  <a:gd name="T52" fmla="*/ 43 w 500"/>
                  <a:gd name="T53" fmla="*/ 162 h 218"/>
                  <a:gd name="T54" fmla="*/ 57 w 500"/>
                  <a:gd name="T55" fmla="*/ 169 h 218"/>
                  <a:gd name="T56" fmla="*/ 78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8 w 500"/>
                  <a:gd name="T73" fmla="*/ 197 h 218"/>
                  <a:gd name="T74" fmla="*/ 430 w 500"/>
                  <a:gd name="T75" fmla="*/ 183 h 218"/>
                  <a:gd name="T76" fmla="*/ 444 w 500"/>
                  <a:gd name="T77" fmla="*/ 169 h 218"/>
                  <a:gd name="T78" fmla="*/ 472 w 500"/>
                  <a:gd name="T79" fmla="*/ 154 h 218"/>
                  <a:gd name="T80" fmla="*/ 479 w 500"/>
                  <a:gd name="T81" fmla="*/ 133 h 218"/>
                  <a:gd name="T82" fmla="*/ 493 w 500"/>
                  <a:gd name="T83" fmla="*/ 127 h 218"/>
                  <a:gd name="T84" fmla="*/ 493 w 500"/>
                  <a:gd name="T85" fmla="*/ 113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4 w 500"/>
                  <a:gd name="T103" fmla="*/ 84 h 218"/>
                  <a:gd name="T104" fmla="*/ 430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30" y="92"/>
                    </a:moveTo>
                    <a:lnTo>
                      <a:pt x="409" y="99"/>
                    </a:lnTo>
                    <a:lnTo>
                      <a:pt x="388" y="113"/>
                    </a:lnTo>
                    <a:lnTo>
                      <a:pt x="373" y="120"/>
                    </a:lnTo>
                    <a:lnTo>
                      <a:pt x="345" y="120"/>
                    </a:lnTo>
                    <a:lnTo>
                      <a:pt x="303" y="133"/>
                    </a:lnTo>
                    <a:lnTo>
                      <a:pt x="204" y="133"/>
                    </a:lnTo>
                    <a:lnTo>
                      <a:pt x="176" y="127"/>
                    </a:lnTo>
                    <a:lnTo>
                      <a:pt x="162" y="120"/>
                    </a:lnTo>
                    <a:lnTo>
                      <a:pt x="134" y="120"/>
                    </a:lnTo>
                    <a:lnTo>
                      <a:pt x="113" y="113"/>
                    </a:lnTo>
                    <a:lnTo>
                      <a:pt x="92" y="99"/>
                    </a:lnTo>
                    <a:lnTo>
                      <a:pt x="78" y="92"/>
                    </a:lnTo>
                    <a:lnTo>
                      <a:pt x="57" y="84"/>
                    </a:lnTo>
                    <a:lnTo>
                      <a:pt x="43" y="70"/>
                    </a:lnTo>
                    <a:lnTo>
                      <a:pt x="28" y="63"/>
                    </a:lnTo>
                    <a:lnTo>
                      <a:pt x="21" y="49"/>
                    </a:lnTo>
                    <a:lnTo>
                      <a:pt x="7" y="35"/>
                    </a:lnTo>
                    <a:lnTo>
                      <a:pt x="7" y="0"/>
                    </a:lnTo>
                    <a:lnTo>
                      <a:pt x="0" y="0"/>
                    </a:lnTo>
                    <a:lnTo>
                      <a:pt x="0" y="84"/>
                    </a:lnTo>
                    <a:lnTo>
                      <a:pt x="7" y="84"/>
                    </a:lnTo>
                    <a:lnTo>
                      <a:pt x="7" y="113"/>
                    </a:lnTo>
                    <a:lnTo>
                      <a:pt x="14" y="127"/>
                    </a:lnTo>
                    <a:lnTo>
                      <a:pt x="21" y="133"/>
                    </a:lnTo>
                    <a:lnTo>
                      <a:pt x="36" y="154"/>
                    </a:lnTo>
                    <a:lnTo>
                      <a:pt x="43" y="162"/>
                    </a:lnTo>
                    <a:lnTo>
                      <a:pt x="57" y="169"/>
                    </a:lnTo>
                    <a:lnTo>
                      <a:pt x="78" y="183"/>
                    </a:lnTo>
                    <a:lnTo>
                      <a:pt x="92" y="190"/>
                    </a:lnTo>
                    <a:lnTo>
                      <a:pt x="134" y="204"/>
                    </a:lnTo>
                    <a:lnTo>
                      <a:pt x="162" y="211"/>
                    </a:lnTo>
                    <a:lnTo>
                      <a:pt x="176" y="218"/>
                    </a:lnTo>
                    <a:lnTo>
                      <a:pt x="324" y="218"/>
                    </a:lnTo>
                    <a:lnTo>
                      <a:pt x="345" y="211"/>
                    </a:lnTo>
                    <a:lnTo>
                      <a:pt x="373" y="204"/>
                    </a:lnTo>
                    <a:lnTo>
                      <a:pt x="388" y="197"/>
                    </a:lnTo>
                    <a:lnTo>
                      <a:pt x="430" y="183"/>
                    </a:lnTo>
                    <a:lnTo>
                      <a:pt x="444" y="169"/>
                    </a:lnTo>
                    <a:lnTo>
                      <a:pt x="472" y="154"/>
                    </a:lnTo>
                    <a:lnTo>
                      <a:pt x="479" y="133"/>
                    </a:lnTo>
                    <a:lnTo>
                      <a:pt x="493" y="127"/>
                    </a:lnTo>
                    <a:lnTo>
                      <a:pt x="493" y="113"/>
                    </a:lnTo>
                    <a:lnTo>
                      <a:pt x="500" y="99"/>
                    </a:lnTo>
                    <a:lnTo>
                      <a:pt x="500" y="0"/>
                    </a:lnTo>
                    <a:lnTo>
                      <a:pt x="500" y="14"/>
                    </a:lnTo>
                    <a:lnTo>
                      <a:pt x="493" y="21"/>
                    </a:lnTo>
                    <a:lnTo>
                      <a:pt x="493" y="35"/>
                    </a:lnTo>
                    <a:lnTo>
                      <a:pt x="486" y="49"/>
                    </a:lnTo>
                    <a:lnTo>
                      <a:pt x="472" y="63"/>
                    </a:lnTo>
                    <a:lnTo>
                      <a:pt x="458" y="70"/>
                    </a:lnTo>
                    <a:lnTo>
                      <a:pt x="444" y="84"/>
                    </a:lnTo>
                    <a:lnTo>
                      <a:pt x="430"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3" name="Freeform 44"/>
              <p:cNvSpPr>
                <a:spLocks/>
              </p:cNvSpPr>
              <p:nvPr/>
            </p:nvSpPr>
            <p:spPr bwMode="auto">
              <a:xfrm>
                <a:off x="2300" y="1740"/>
                <a:ext cx="507" cy="273"/>
              </a:xfrm>
              <a:custGeom>
                <a:avLst/>
                <a:gdLst>
                  <a:gd name="T0" fmla="*/ 430 w 507"/>
                  <a:gd name="T1" fmla="*/ 42 h 273"/>
                  <a:gd name="T2" fmla="*/ 444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0 h 273"/>
                  <a:gd name="T28" fmla="*/ 451 w 507"/>
                  <a:gd name="T29" fmla="*/ 225 h 273"/>
                  <a:gd name="T30" fmla="*/ 430 w 507"/>
                  <a:gd name="T31" fmla="*/ 232 h 273"/>
                  <a:gd name="T32" fmla="*/ 409 w 507"/>
                  <a:gd name="T33" fmla="*/ 246 h 273"/>
                  <a:gd name="T34" fmla="*/ 388 w 507"/>
                  <a:gd name="T35" fmla="*/ 253 h 273"/>
                  <a:gd name="T36" fmla="*/ 373 w 507"/>
                  <a:gd name="T37" fmla="*/ 260 h 273"/>
                  <a:gd name="T38" fmla="*/ 352 w 507"/>
                  <a:gd name="T39" fmla="*/ 266 h 273"/>
                  <a:gd name="T40" fmla="*/ 303 w 507"/>
                  <a:gd name="T41" fmla="*/ 266 h 273"/>
                  <a:gd name="T42" fmla="*/ 275 w 507"/>
                  <a:gd name="T43" fmla="*/ 273 h 273"/>
                  <a:gd name="T44" fmla="*/ 233 w 507"/>
                  <a:gd name="T45" fmla="*/ 273 h 273"/>
                  <a:gd name="T46" fmla="*/ 204 w 507"/>
                  <a:gd name="T47" fmla="*/ 266 h 273"/>
                  <a:gd name="T48" fmla="*/ 162 w 507"/>
                  <a:gd name="T49" fmla="*/ 266 h 273"/>
                  <a:gd name="T50" fmla="*/ 134 w 507"/>
                  <a:gd name="T51" fmla="*/ 260 h 273"/>
                  <a:gd name="T52" fmla="*/ 92 w 507"/>
                  <a:gd name="T53" fmla="*/ 246 h 273"/>
                  <a:gd name="T54" fmla="*/ 78 w 507"/>
                  <a:gd name="T55" fmla="*/ 232 h 273"/>
                  <a:gd name="T56" fmla="*/ 57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3 w 507"/>
                  <a:gd name="T77" fmla="*/ 63 h 273"/>
                  <a:gd name="T78" fmla="*/ 57 w 507"/>
                  <a:gd name="T79" fmla="*/ 49 h 273"/>
                  <a:gd name="T80" fmla="*/ 78 w 507"/>
                  <a:gd name="T81" fmla="*/ 42 h 273"/>
                  <a:gd name="T82" fmla="*/ 92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8 w 507"/>
                  <a:gd name="T99" fmla="*/ 21 h 273"/>
                  <a:gd name="T100" fmla="*/ 409 w 507"/>
                  <a:gd name="T101" fmla="*/ 28 h 273"/>
                  <a:gd name="T102" fmla="*/ 430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30"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0"/>
                    </a:lnTo>
                    <a:lnTo>
                      <a:pt x="451" y="225"/>
                    </a:lnTo>
                    <a:lnTo>
                      <a:pt x="430" y="232"/>
                    </a:lnTo>
                    <a:lnTo>
                      <a:pt x="409" y="246"/>
                    </a:lnTo>
                    <a:lnTo>
                      <a:pt x="388" y="253"/>
                    </a:lnTo>
                    <a:lnTo>
                      <a:pt x="373" y="260"/>
                    </a:lnTo>
                    <a:lnTo>
                      <a:pt x="352" y="266"/>
                    </a:lnTo>
                    <a:lnTo>
                      <a:pt x="303" y="266"/>
                    </a:lnTo>
                    <a:lnTo>
                      <a:pt x="275" y="273"/>
                    </a:lnTo>
                    <a:lnTo>
                      <a:pt x="233" y="273"/>
                    </a:lnTo>
                    <a:lnTo>
                      <a:pt x="204" y="266"/>
                    </a:lnTo>
                    <a:lnTo>
                      <a:pt x="162" y="266"/>
                    </a:lnTo>
                    <a:lnTo>
                      <a:pt x="134" y="260"/>
                    </a:lnTo>
                    <a:lnTo>
                      <a:pt x="92" y="246"/>
                    </a:lnTo>
                    <a:lnTo>
                      <a:pt x="78" y="232"/>
                    </a:lnTo>
                    <a:lnTo>
                      <a:pt x="57" y="225"/>
                    </a:lnTo>
                    <a:lnTo>
                      <a:pt x="21" y="189"/>
                    </a:lnTo>
                    <a:lnTo>
                      <a:pt x="14" y="175"/>
                    </a:lnTo>
                    <a:lnTo>
                      <a:pt x="7" y="168"/>
                    </a:lnTo>
                    <a:lnTo>
                      <a:pt x="7" y="147"/>
                    </a:lnTo>
                    <a:lnTo>
                      <a:pt x="0" y="133"/>
                    </a:lnTo>
                    <a:lnTo>
                      <a:pt x="7" y="126"/>
                    </a:lnTo>
                    <a:lnTo>
                      <a:pt x="7" y="98"/>
                    </a:lnTo>
                    <a:lnTo>
                      <a:pt x="21" y="84"/>
                    </a:lnTo>
                    <a:lnTo>
                      <a:pt x="28" y="70"/>
                    </a:lnTo>
                    <a:lnTo>
                      <a:pt x="43" y="63"/>
                    </a:lnTo>
                    <a:lnTo>
                      <a:pt x="57" y="49"/>
                    </a:lnTo>
                    <a:lnTo>
                      <a:pt x="78" y="42"/>
                    </a:lnTo>
                    <a:lnTo>
                      <a:pt x="92" y="28"/>
                    </a:lnTo>
                    <a:lnTo>
                      <a:pt x="134" y="14"/>
                    </a:lnTo>
                    <a:lnTo>
                      <a:pt x="162" y="14"/>
                    </a:lnTo>
                    <a:lnTo>
                      <a:pt x="176" y="7"/>
                    </a:lnTo>
                    <a:lnTo>
                      <a:pt x="204" y="0"/>
                    </a:lnTo>
                    <a:lnTo>
                      <a:pt x="303" y="0"/>
                    </a:lnTo>
                    <a:lnTo>
                      <a:pt x="345" y="14"/>
                    </a:lnTo>
                    <a:lnTo>
                      <a:pt x="373" y="14"/>
                    </a:lnTo>
                    <a:lnTo>
                      <a:pt x="388" y="21"/>
                    </a:lnTo>
                    <a:lnTo>
                      <a:pt x="409" y="28"/>
                    </a:lnTo>
                    <a:lnTo>
                      <a:pt x="430"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4" name="Freeform 45"/>
              <p:cNvSpPr>
                <a:spLocks noEditPoints="1"/>
              </p:cNvSpPr>
              <p:nvPr/>
            </p:nvSpPr>
            <p:spPr bwMode="auto">
              <a:xfrm>
                <a:off x="2462" y="2027"/>
                <a:ext cx="28" cy="36"/>
              </a:xfrm>
              <a:custGeom>
                <a:avLst/>
                <a:gdLst>
                  <a:gd name="T0" fmla="*/ 7 w 28"/>
                  <a:gd name="T1" fmla="*/ 8 h 36"/>
                  <a:gd name="T2" fmla="*/ 7 w 28"/>
                  <a:gd name="T3" fmla="*/ 15 h 36"/>
                  <a:gd name="T4" fmla="*/ 14 w 28"/>
                  <a:gd name="T5" fmla="*/ 15 h 36"/>
                  <a:gd name="T6" fmla="*/ 14 w 28"/>
                  <a:gd name="T7" fmla="*/ 8 h 36"/>
                  <a:gd name="T8" fmla="*/ 7 w 28"/>
                  <a:gd name="T9" fmla="*/ 8 h 36"/>
                  <a:gd name="T10" fmla="*/ 0 w 28"/>
                  <a:gd name="T11" fmla="*/ 36 h 36"/>
                  <a:gd name="T12" fmla="*/ 0 w 28"/>
                  <a:gd name="T13" fmla="*/ 0 h 36"/>
                  <a:gd name="T14" fmla="*/ 21 w 28"/>
                  <a:gd name="T15" fmla="*/ 0 h 36"/>
                  <a:gd name="T16" fmla="*/ 21 w 28"/>
                  <a:gd name="T17" fmla="*/ 15 h 36"/>
                  <a:gd name="T18" fmla="*/ 14 w 28"/>
                  <a:gd name="T19" fmla="*/ 15 h 36"/>
                  <a:gd name="T20" fmla="*/ 14 w 28"/>
                  <a:gd name="T21" fmla="*/ 22 h 36"/>
                  <a:gd name="T22" fmla="*/ 21 w 28"/>
                  <a:gd name="T23" fmla="*/ 22 h 36"/>
                  <a:gd name="T24" fmla="*/ 21 w 28"/>
                  <a:gd name="T25" fmla="*/ 36 h 36"/>
                  <a:gd name="T26" fmla="*/ 28 w 28"/>
                  <a:gd name="T27" fmla="*/ 36 h 36"/>
                  <a:gd name="T28" fmla="*/ 14 w 28"/>
                  <a:gd name="T29" fmla="*/ 36 h 36"/>
                  <a:gd name="T30" fmla="*/ 14 w 28"/>
                  <a:gd name="T31" fmla="*/ 22 h 36"/>
                  <a:gd name="T32" fmla="*/ 7 w 28"/>
                  <a:gd name="T33" fmla="*/ 22 h 36"/>
                  <a:gd name="T34" fmla="*/ 7 w 28"/>
                  <a:gd name="T35" fmla="*/ 36 h 36"/>
                  <a:gd name="T36" fmla="*/ 0 w 28"/>
                  <a:gd name="T37" fmla="*/ 36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6">
                    <a:moveTo>
                      <a:pt x="7" y="8"/>
                    </a:moveTo>
                    <a:lnTo>
                      <a:pt x="7" y="15"/>
                    </a:lnTo>
                    <a:lnTo>
                      <a:pt x="14" y="15"/>
                    </a:lnTo>
                    <a:lnTo>
                      <a:pt x="14" y="8"/>
                    </a:lnTo>
                    <a:lnTo>
                      <a:pt x="7" y="8"/>
                    </a:lnTo>
                    <a:close/>
                    <a:moveTo>
                      <a:pt x="0" y="36"/>
                    </a:moveTo>
                    <a:lnTo>
                      <a:pt x="0" y="0"/>
                    </a:lnTo>
                    <a:lnTo>
                      <a:pt x="21" y="0"/>
                    </a:lnTo>
                    <a:lnTo>
                      <a:pt x="21" y="15"/>
                    </a:lnTo>
                    <a:lnTo>
                      <a:pt x="14" y="15"/>
                    </a:lnTo>
                    <a:lnTo>
                      <a:pt x="14" y="22"/>
                    </a:lnTo>
                    <a:lnTo>
                      <a:pt x="21" y="22"/>
                    </a:lnTo>
                    <a:lnTo>
                      <a:pt x="21" y="36"/>
                    </a:lnTo>
                    <a:lnTo>
                      <a:pt x="28" y="36"/>
                    </a:lnTo>
                    <a:lnTo>
                      <a:pt x="14" y="36"/>
                    </a:lnTo>
                    <a:lnTo>
                      <a:pt x="14" y="22"/>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5" name="Freeform 46"/>
              <p:cNvSpPr>
                <a:spLocks noEditPoints="1"/>
              </p:cNvSpPr>
              <p:nvPr/>
            </p:nvSpPr>
            <p:spPr bwMode="auto">
              <a:xfrm>
                <a:off x="2490" y="2027"/>
                <a:ext cx="36" cy="43"/>
              </a:xfrm>
              <a:custGeom>
                <a:avLst/>
                <a:gdLst>
                  <a:gd name="T0" fmla="*/ 7 w 36"/>
                  <a:gd name="T1" fmla="*/ 15 h 43"/>
                  <a:gd name="T2" fmla="*/ 7 w 36"/>
                  <a:gd name="T3" fmla="*/ 29 h 43"/>
                  <a:gd name="T4" fmla="*/ 14 w 36"/>
                  <a:gd name="T5" fmla="*/ 36 h 43"/>
                  <a:gd name="T6" fmla="*/ 22 w 36"/>
                  <a:gd name="T7" fmla="*/ 36 h 43"/>
                  <a:gd name="T8" fmla="*/ 22 w 36"/>
                  <a:gd name="T9" fmla="*/ 8 h 43"/>
                  <a:gd name="T10" fmla="*/ 14 w 36"/>
                  <a:gd name="T11" fmla="*/ 8 h 43"/>
                  <a:gd name="T12" fmla="*/ 14 w 36"/>
                  <a:gd name="T13" fmla="*/ 15 h 43"/>
                  <a:gd name="T14" fmla="*/ 7 w 36"/>
                  <a:gd name="T15" fmla="*/ 15 h 43"/>
                  <a:gd name="T16" fmla="*/ 0 w 36"/>
                  <a:gd name="T17" fmla="*/ 15 h 43"/>
                  <a:gd name="T18" fmla="*/ 7 w 36"/>
                  <a:gd name="T19" fmla="*/ 15 h 43"/>
                  <a:gd name="T20" fmla="*/ 7 w 36"/>
                  <a:gd name="T21" fmla="*/ 0 h 43"/>
                  <a:gd name="T22" fmla="*/ 22 w 36"/>
                  <a:gd name="T23" fmla="*/ 0 h 43"/>
                  <a:gd name="T24" fmla="*/ 36 w 36"/>
                  <a:gd name="T25" fmla="*/ 15 h 43"/>
                  <a:gd name="T26" fmla="*/ 36 w 36"/>
                  <a:gd name="T27" fmla="*/ 29 h 43"/>
                  <a:gd name="T28" fmla="*/ 29 w 36"/>
                  <a:gd name="T29" fmla="*/ 36 h 43"/>
                  <a:gd name="T30" fmla="*/ 22 w 36"/>
                  <a:gd name="T31" fmla="*/ 36 h 43"/>
                  <a:gd name="T32" fmla="*/ 22 w 36"/>
                  <a:gd name="T33" fmla="*/ 43 h 43"/>
                  <a:gd name="T34" fmla="*/ 7 w 36"/>
                  <a:gd name="T35" fmla="*/ 36 h 43"/>
                  <a:gd name="T36" fmla="*/ 7 w 36"/>
                  <a:gd name="T37" fmla="*/ 29 h 43"/>
                  <a:gd name="T38" fmla="*/ 0 w 36"/>
                  <a:gd name="T39" fmla="*/ 1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43">
                    <a:moveTo>
                      <a:pt x="7" y="15"/>
                    </a:moveTo>
                    <a:lnTo>
                      <a:pt x="7" y="29"/>
                    </a:lnTo>
                    <a:lnTo>
                      <a:pt x="14" y="36"/>
                    </a:lnTo>
                    <a:lnTo>
                      <a:pt x="22" y="36"/>
                    </a:lnTo>
                    <a:lnTo>
                      <a:pt x="22" y="8"/>
                    </a:lnTo>
                    <a:lnTo>
                      <a:pt x="14" y="8"/>
                    </a:lnTo>
                    <a:lnTo>
                      <a:pt x="14" y="15"/>
                    </a:lnTo>
                    <a:lnTo>
                      <a:pt x="7" y="15"/>
                    </a:lnTo>
                    <a:close/>
                    <a:moveTo>
                      <a:pt x="0" y="15"/>
                    </a:moveTo>
                    <a:lnTo>
                      <a:pt x="7" y="15"/>
                    </a:lnTo>
                    <a:lnTo>
                      <a:pt x="7" y="0"/>
                    </a:lnTo>
                    <a:lnTo>
                      <a:pt x="22" y="0"/>
                    </a:lnTo>
                    <a:lnTo>
                      <a:pt x="36" y="15"/>
                    </a:lnTo>
                    <a:lnTo>
                      <a:pt x="36" y="29"/>
                    </a:lnTo>
                    <a:lnTo>
                      <a:pt x="29" y="36"/>
                    </a:lnTo>
                    <a:lnTo>
                      <a:pt x="22" y="36"/>
                    </a:lnTo>
                    <a:lnTo>
                      <a:pt x="22" y="43"/>
                    </a:lnTo>
                    <a:lnTo>
                      <a:pt x="7" y="36"/>
                    </a:lnTo>
                    <a:lnTo>
                      <a:pt x="7" y="29"/>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6" name="Freeform 47"/>
              <p:cNvSpPr>
                <a:spLocks/>
              </p:cNvSpPr>
              <p:nvPr/>
            </p:nvSpPr>
            <p:spPr bwMode="auto">
              <a:xfrm>
                <a:off x="2533" y="2027"/>
                <a:ext cx="28" cy="43"/>
              </a:xfrm>
              <a:custGeom>
                <a:avLst/>
                <a:gdLst>
                  <a:gd name="T0" fmla="*/ 0 w 28"/>
                  <a:gd name="T1" fmla="*/ 29 h 43"/>
                  <a:gd name="T2" fmla="*/ 0 w 28"/>
                  <a:gd name="T3" fmla="*/ 0 h 43"/>
                  <a:gd name="T4" fmla="*/ 7 w 28"/>
                  <a:gd name="T5" fmla="*/ 0 h 43"/>
                  <a:gd name="T6" fmla="*/ 7 w 28"/>
                  <a:gd name="T7" fmla="*/ 29 h 43"/>
                  <a:gd name="T8" fmla="*/ 14 w 28"/>
                  <a:gd name="T9" fmla="*/ 36 h 43"/>
                  <a:gd name="T10" fmla="*/ 21 w 28"/>
                  <a:gd name="T11" fmla="*/ 29 h 43"/>
                  <a:gd name="T12" fmla="*/ 21 w 28"/>
                  <a:gd name="T13" fmla="*/ 0 h 43"/>
                  <a:gd name="T14" fmla="*/ 28 w 28"/>
                  <a:gd name="T15" fmla="*/ 0 h 43"/>
                  <a:gd name="T16" fmla="*/ 28 w 28"/>
                  <a:gd name="T17" fmla="*/ 36 h 43"/>
                  <a:gd name="T18" fmla="*/ 21 w 28"/>
                  <a:gd name="T19" fmla="*/ 36 h 43"/>
                  <a:gd name="T20" fmla="*/ 14 w 28"/>
                  <a:gd name="T21" fmla="*/ 43 h 43"/>
                  <a:gd name="T22" fmla="*/ 7 w 28"/>
                  <a:gd name="T23" fmla="*/ 36 h 43"/>
                  <a:gd name="T24" fmla="*/ 0 w 28"/>
                  <a:gd name="T25" fmla="*/ 36 h 43"/>
                  <a:gd name="T26" fmla="*/ 0 w 28"/>
                  <a:gd name="T27" fmla="*/ 29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3">
                    <a:moveTo>
                      <a:pt x="0" y="29"/>
                    </a:moveTo>
                    <a:lnTo>
                      <a:pt x="0" y="0"/>
                    </a:lnTo>
                    <a:lnTo>
                      <a:pt x="7" y="0"/>
                    </a:lnTo>
                    <a:lnTo>
                      <a:pt x="7" y="29"/>
                    </a:lnTo>
                    <a:lnTo>
                      <a:pt x="14" y="36"/>
                    </a:lnTo>
                    <a:lnTo>
                      <a:pt x="21" y="29"/>
                    </a:lnTo>
                    <a:lnTo>
                      <a:pt x="21" y="0"/>
                    </a:lnTo>
                    <a:lnTo>
                      <a:pt x="28" y="0"/>
                    </a:lnTo>
                    <a:lnTo>
                      <a:pt x="28" y="36"/>
                    </a:lnTo>
                    <a:lnTo>
                      <a:pt x="21" y="36"/>
                    </a:lnTo>
                    <a:lnTo>
                      <a:pt x="14" y="43"/>
                    </a:lnTo>
                    <a:lnTo>
                      <a:pt x="7" y="36"/>
                    </a:lnTo>
                    <a:lnTo>
                      <a:pt x="0" y="36"/>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7" name="Freeform 48"/>
              <p:cNvSpPr>
                <a:spLocks/>
              </p:cNvSpPr>
              <p:nvPr/>
            </p:nvSpPr>
            <p:spPr bwMode="auto">
              <a:xfrm>
                <a:off x="2568" y="2027"/>
                <a:ext cx="28" cy="36"/>
              </a:xfrm>
              <a:custGeom>
                <a:avLst/>
                <a:gdLst>
                  <a:gd name="T0" fmla="*/ 7 w 28"/>
                  <a:gd name="T1" fmla="*/ 36 h 36"/>
                  <a:gd name="T2" fmla="*/ 7 w 28"/>
                  <a:gd name="T3" fmla="*/ 8 h 36"/>
                  <a:gd name="T4" fmla="*/ 0 w 28"/>
                  <a:gd name="T5" fmla="*/ 8 h 36"/>
                  <a:gd name="T6" fmla="*/ 0 w 28"/>
                  <a:gd name="T7" fmla="*/ 0 h 36"/>
                  <a:gd name="T8" fmla="*/ 28 w 28"/>
                  <a:gd name="T9" fmla="*/ 0 h 36"/>
                  <a:gd name="T10" fmla="*/ 28 w 28"/>
                  <a:gd name="T11" fmla="*/ 8 h 36"/>
                  <a:gd name="T12" fmla="*/ 14 w 28"/>
                  <a:gd name="T13" fmla="*/ 8 h 36"/>
                  <a:gd name="T14" fmla="*/ 14 w 28"/>
                  <a:gd name="T15" fmla="*/ 36 h 36"/>
                  <a:gd name="T16" fmla="*/ 7 w 28"/>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6">
                    <a:moveTo>
                      <a:pt x="7" y="36"/>
                    </a:moveTo>
                    <a:lnTo>
                      <a:pt x="7" y="8"/>
                    </a:lnTo>
                    <a:lnTo>
                      <a:pt x="0" y="8"/>
                    </a:lnTo>
                    <a:lnTo>
                      <a:pt x="0" y="0"/>
                    </a:lnTo>
                    <a:lnTo>
                      <a:pt x="28" y="0"/>
                    </a:lnTo>
                    <a:lnTo>
                      <a:pt x="28" y="8"/>
                    </a:lnTo>
                    <a:lnTo>
                      <a:pt x="14" y="8"/>
                    </a:lnTo>
                    <a:lnTo>
                      <a:pt x="14" y="36"/>
                    </a:lnTo>
                    <a:lnTo>
                      <a:pt x="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8" name="Freeform 49"/>
              <p:cNvSpPr>
                <a:spLocks/>
              </p:cNvSpPr>
              <p:nvPr/>
            </p:nvSpPr>
            <p:spPr bwMode="auto">
              <a:xfrm>
                <a:off x="2603" y="2027"/>
                <a:ext cx="14" cy="36"/>
              </a:xfrm>
              <a:custGeom>
                <a:avLst/>
                <a:gdLst>
                  <a:gd name="T0" fmla="*/ 0 w 14"/>
                  <a:gd name="T1" fmla="*/ 36 h 36"/>
                  <a:gd name="T2" fmla="*/ 0 w 14"/>
                  <a:gd name="T3" fmla="*/ 0 h 36"/>
                  <a:gd name="T4" fmla="*/ 14 w 14"/>
                  <a:gd name="T5" fmla="*/ 0 h 36"/>
                  <a:gd name="T6" fmla="*/ 14 w 14"/>
                  <a:gd name="T7" fmla="*/ 8 h 36"/>
                  <a:gd name="T8" fmla="*/ 7 w 14"/>
                  <a:gd name="T9" fmla="*/ 8 h 36"/>
                  <a:gd name="T10" fmla="*/ 7 w 14"/>
                  <a:gd name="T11" fmla="*/ 15 h 36"/>
                  <a:gd name="T12" fmla="*/ 14 w 14"/>
                  <a:gd name="T13" fmla="*/ 15 h 36"/>
                  <a:gd name="T14" fmla="*/ 14 w 14"/>
                  <a:gd name="T15" fmla="*/ 22 h 36"/>
                  <a:gd name="T16" fmla="*/ 7 w 14"/>
                  <a:gd name="T17" fmla="*/ 22 h 36"/>
                  <a:gd name="T18" fmla="*/ 7 w 14"/>
                  <a:gd name="T19" fmla="*/ 36 h 36"/>
                  <a:gd name="T20" fmla="*/ 14 w 14"/>
                  <a:gd name="T21" fmla="*/ 36 h 36"/>
                  <a:gd name="T22" fmla="*/ 0 w 14"/>
                  <a:gd name="T23" fmla="*/ 3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6">
                    <a:moveTo>
                      <a:pt x="0" y="36"/>
                    </a:moveTo>
                    <a:lnTo>
                      <a:pt x="0" y="0"/>
                    </a:lnTo>
                    <a:lnTo>
                      <a:pt x="14" y="0"/>
                    </a:lnTo>
                    <a:lnTo>
                      <a:pt x="14" y="8"/>
                    </a:lnTo>
                    <a:lnTo>
                      <a:pt x="7" y="8"/>
                    </a:lnTo>
                    <a:lnTo>
                      <a:pt x="7" y="15"/>
                    </a:lnTo>
                    <a:lnTo>
                      <a:pt x="14" y="15"/>
                    </a:lnTo>
                    <a:lnTo>
                      <a:pt x="14" y="22"/>
                    </a:lnTo>
                    <a:lnTo>
                      <a:pt x="7" y="22"/>
                    </a:lnTo>
                    <a:lnTo>
                      <a:pt x="7" y="36"/>
                    </a:lnTo>
                    <a:lnTo>
                      <a:pt x="14"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19" name="Freeform 50"/>
              <p:cNvSpPr>
                <a:spLocks noEditPoints="1"/>
              </p:cNvSpPr>
              <p:nvPr/>
            </p:nvSpPr>
            <p:spPr bwMode="auto">
              <a:xfrm>
                <a:off x="2631" y="2027"/>
                <a:ext cx="21" cy="36"/>
              </a:xfrm>
              <a:custGeom>
                <a:avLst/>
                <a:gdLst>
                  <a:gd name="T0" fmla="*/ 7 w 21"/>
                  <a:gd name="T1" fmla="*/ 8 h 36"/>
                  <a:gd name="T2" fmla="*/ 7 w 21"/>
                  <a:gd name="T3" fmla="*/ 15 h 36"/>
                  <a:gd name="T4" fmla="*/ 14 w 21"/>
                  <a:gd name="T5" fmla="*/ 15 h 36"/>
                  <a:gd name="T6" fmla="*/ 14 w 21"/>
                  <a:gd name="T7" fmla="*/ 8 h 36"/>
                  <a:gd name="T8" fmla="*/ 7 w 21"/>
                  <a:gd name="T9" fmla="*/ 8 h 36"/>
                  <a:gd name="T10" fmla="*/ 0 w 21"/>
                  <a:gd name="T11" fmla="*/ 36 h 36"/>
                  <a:gd name="T12" fmla="*/ 0 w 21"/>
                  <a:gd name="T13" fmla="*/ 0 h 36"/>
                  <a:gd name="T14" fmla="*/ 21 w 21"/>
                  <a:gd name="T15" fmla="*/ 0 h 36"/>
                  <a:gd name="T16" fmla="*/ 21 w 21"/>
                  <a:gd name="T17" fmla="*/ 36 h 36"/>
                  <a:gd name="T18" fmla="*/ 14 w 21"/>
                  <a:gd name="T19" fmla="*/ 36 h 36"/>
                  <a:gd name="T20" fmla="*/ 14 w 21"/>
                  <a:gd name="T21" fmla="*/ 29 h 36"/>
                  <a:gd name="T22" fmla="*/ 7 w 21"/>
                  <a:gd name="T23" fmla="*/ 22 h 36"/>
                  <a:gd name="T24" fmla="*/ 7 w 21"/>
                  <a:gd name="T25" fmla="*/ 36 h 36"/>
                  <a:gd name="T26" fmla="*/ 0 w 21"/>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6">
                    <a:moveTo>
                      <a:pt x="7" y="8"/>
                    </a:moveTo>
                    <a:lnTo>
                      <a:pt x="7" y="15"/>
                    </a:lnTo>
                    <a:lnTo>
                      <a:pt x="14" y="15"/>
                    </a:lnTo>
                    <a:lnTo>
                      <a:pt x="14" y="8"/>
                    </a:lnTo>
                    <a:lnTo>
                      <a:pt x="7" y="8"/>
                    </a:lnTo>
                    <a:close/>
                    <a:moveTo>
                      <a:pt x="0" y="36"/>
                    </a:moveTo>
                    <a:lnTo>
                      <a:pt x="0" y="0"/>
                    </a:lnTo>
                    <a:lnTo>
                      <a:pt x="21" y="0"/>
                    </a:lnTo>
                    <a:lnTo>
                      <a:pt x="21" y="36"/>
                    </a:lnTo>
                    <a:lnTo>
                      <a:pt x="14" y="36"/>
                    </a:lnTo>
                    <a:lnTo>
                      <a:pt x="14" y="29"/>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0" name="Freeform 51"/>
              <p:cNvSpPr>
                <a:spLocks/>
              </p:cNvSpPr>
              <p:nvPr/>
            </p:nvSpPr>
            <p:spPr bwMode="auto">
              <a:xfrm>
                <a:off x="2533" y="1789"/>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4 w 190"/>
                  <a:gd name="T19" fmla="*/ 49 h 70"/>
                  <a:gd name="T20" fmla="*/ 105 w 190"/>
                  <a:gd name="T21" fmla="*/ 35 h 70"/>
                  <a:gd name="T22" fmla="*/ 112 w 190"/>
                  <a:gd name="T23" fmla="*/ 28 h 70"/>
                  <a:gd name="T24" fmla="*/ 119 w 190"/>
                  <a:gd name="T25" fmla="*/ 28 h 70"/>
                  <a:gd name="T26" fmla="*/ 126 w 190"/>
                  <a:gd name="T27" fmla="*/ 21 h 70"/>
                  <a:gd name="T28" fmla="*/ 133 w 190"/>
                  <a:gd name="T29" fmla="*/ 21 h 70"/>
                  <a:gd name="T30" fmla="*/ 84 w 190"/>
                  <a:gd name="T31" fmla="*/ 21 h 70"/>
                  <a:gd name="T32" fmla="*/ 84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3 w 190"/>
                  <a:gd name="T45" fmla="*/ 49 h 70"/>
                  <a:gd name="T46" fmla="*/ 126 w 190"/>
                  <a:gd name="T47" fmla="*/ 49 h 70"/>
                  <a:gd name="T48" fmla="*/ 112 w 190"/>
                  <a:gd name="T49" fmla="*/ 63 h 70"/>
                  <a:gd name="T50" fmla="*/ 77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4" y="49"/>
                    </a:lnTo>
                    <a:lnTo>
                      <a:pt x="105" y="35"/>
                    </a:lnTo>
                    <a:lnTo>
                      <a:pt x="112" y="28"/>
                    </a:lnTo>
                    <a:lnTo>
                      <a:pt x="119" y="28"/>
                    </a:lnTo>
                    <a:lnTo>
                      <a:pt x="126" y="21"/>
                    </a:lnTo>
                    <a:lnTo>
                      <a:pt x="133" y="21"/>
                    </a:lnTo>
                    <a:lnTo>
                      <a:pt x="84" y="21"/>
                    </a:lnTo>
                    <a:lnTo>
                      <a:pt x="84" y="0"/>
                    </a:lnTo>
                    <a:lnTo>
                      <a:pt x="190" y="0"/>
                    </a:lnTo>
                    <a:lnTo>
                      <a:pt x="190" y="63"/>
                    </a:lnTo>
                    <a:lnTo>
                      <a:pt x="162" y="63"/>
                    </a:lnTo>
                    <a:lnTo>
                      <a:pt x="155" y="49"/>
                    </a:lnTo>
                    <a:lnTo>
                      <a:pt x="155" y="28"/>
                    </a:lnTo>
                    <a:lnTo>
                      <a:pt x="133" y="49"/>
                    </a:lnTo>
                    <a:lnTo>
                      <a:pt x="126" y="49"/>
                    </a:lnTo>
                    <a:lnTo>
                      <a:pt x="112" y="63"/>
                    </a:lnTo>
                    <a:lnTo>
                      <a:pt x="77"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1" name="Freeform 52"/>
              <p:cNvSpPr>
                <a:spLocks/>
              </p:cNvSpPr>
              <p:nvPr/>
            </p:nvSpPr>
            <p:spPr bwMode="auto">
              <a:xfrm>
                <a:off x="2392" y="1789"/>
                <a:ext cx="134" cy="105"/>
              </a:xfrm>
              <a:custGeom>
                <a:avLst/>
                <a:gdLst>
                  <a:gd name="T0" fmla="*/ 49 w 134"/>
                  <a:gd name="T1" fmla="*/ 91 h 105"/>
                  <a:gd name="T2" fmla="*/ 63 w 134"/>
                  <a:gd name="T3" fmla="*/ 84 h 105"/>
                  <a:gd name="T4" fmla="*/ 70 w 134"/>
                  <a:gd name="T5" fmla="*/ 77 h 105"/>
                  <a:gd name="T6" fmla="*/ 77 w 134"/>
                  <a:gd name="T7" fmla="*/ 77 h 105"/>
                  <a:gd name="T8" fmla="*/ 91 w 134"/>
                  <a:gd name="T9" fmla="*/ 63 h 105"/>
                  <a:gd name="T10" fmla="*/ 84 w 134"/>
                  <a:gd name="T11" fmla="*/ 63 h 105"/>
                  <a:gd name="T12" fmla="*/ 84 w 134"/>
                  <a:gd name="T13" fmla="*/ 56 h 105"/>
                  <a:gd name="T14" fmla="*/ 56 w 134"/>
                  <a:gd name="T15" fmla="*/ 42 h 105"/>
                  <a:gd name="T16" fmla="*/ 49 w 134"/>
                  <a:gd name="T17" fmla="*/ 35 h 105"/>
                  <a:gd name="T18" fmla="*/ 42 w 134"/>
                  <a:gd name="T19" fmla="*/ 35 h 105"/>
                  <a:gd name="T20" fmla="*/ 42 w 134"/>
                  <a:gd name="T21" fmla="*/ 28 h 105"/>
                  <a:gd name="T22" fmla="*/ 35 w 134"/>
                  <a:gd name="T23" fmla="*/ 28 h 105"/>
                  <a:gd name="T24" fmla="*/ 35 w 134"/>
                  <a:gd name="T25" fmla="*/ 63 h 105"/>
                  <a:gd name="T26" fmla="*/ 0 w 134"/>
                  <a:gd name="T27" fmla="*/ 63 h 105"/>
                  <a:gd name="T28" fmla="*/ 0 w 134"/>
                  <a:gd name="T29" fmla="*/ 0 h 105"/>
                  <a:gd name="T30" fmla="*/ 112 w 134"/>
                  <a:gd name="T31" fmla="*/ 0 h 105"/>
                  <a:gd name="T32" fmla="*/ 112 w 134"/>
                  <a:gd name="T33" fmla="*/ 14 h 105"/>
                  <a:gd name="T34" fmla="*/ 63 w 134"/>
                  <a:gd name="T35" fmla="*/ 14 h 105"/>
                  <a:gd name="T36" fmla="*/ 77 w 134"/>
                  <a:gd name="T37" fmla="*/ 28 h 105"/>
                  <a:gd name="T38" fmla="*/ 91 w 134"/>
                  <a:gd name="T39" fmla="*/ 28 h 105"/>
                  <a:gd name="T40" fmla="*/ 98 w 134"/>
                  <a:gd name="T41" fmla="*/ 35 h 105"/>
                  <a:gd name="T42" fmla="*/ 105 w 134"/>
                  <a:gd name="T43" fmla="*/ 35 h 105"/>
                  <a:gd name="T44" fmla="*/ 105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2 w 134"/>
                  <a:gd name="T59" fmla="*/ 84 h 105"/>
                  <a:gd name="T60" fmla="*/ 105 w 134"/>
                  <a:gd name="T61" fmla="*/ 91 h 105"/>
                  <a:gd name="T62" fmla="*/ 91 w 134"/>
                  <a:gd name="T63" fmla="*/ 98 h 105"/>
                  <a:gd name="T64" fmla="*/ 84 w 134"/>
                  <a:gd name="T65" fmla="*/ 98 h 105"/>
                  <a:gd name="T66" fmla="*/ 84 w 134"/>
                  <a:gd name="T67" fmla="*/ 105 h 105"/>
                  <a:gd name="T68" fmla="*/ 77 w 134"/>
                  <a:gd name="T69" fmla="*/ 105 h 105"/>
                  <a:gd name="T70" fmla="*/ 70 w 134"/>
                  <a:gd name="T71" fmla="*/ 98 h 105"/>
                  <a:gd name="T72" fmla="*/ 63 w 134"/>
                  <a:gd name="T73" fmla="*/ 98 h 105"/>
                  <a:gd name="T74" fmla="*/ 56 w 134"/>
                  <a:gd name="T75" fmla="*/ 91 h 105"/>
                  <a:gd name="T76" fmla="*/ 49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20" y="49"/>
                    </a:lnTo>
                    <a:lnTo>
                      <a:pt x="127" y="56"/>
                    </a:lnTo>
                    <a:lnTo>
                      <a:pt x="127" y="63"/>
                    </a:lnTo>
                    <a:lnTo>
                      <a:pt x="134" y="63"/>
                    </a:lnTo>
                    <a:lnTo>
                      <a:pt x="127" y="70"/>
                    </a:lnTo>
                    <a:lnTo>
                      <a:pt x="120"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2" name="Freeform 53"/>
              <p:cNvSpPr>
                <a:spLocks/>
              </p:cNvSpPr>
              <p:nvPr/>
            </p:nvSpPr>
            <p:spPr bwMode="auto">
              <a:xfrm>
                <a:off x="2392" y="1901"/>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1 w 197"/>
                  <a:gd name="T13" fmla="*/ 21 h 64"/>
                  <a:gd name="T14" fmla="*/ 105 w 197"/>
                  <a:gd name="T15" fmla="*/ 21 h 64"/>
                  <a:gd name="T16" fmla="*/ 91 w 197"/>
                  <a:gd name="T17" fmla="*/ 35 h 64"/>
                  <a:gd name="T18" fmla="*/ 84 w 197"/>
                  <a:gd name="T19" fmla="*/ 35 h 64"/>
                  <a:gd name="T20" fmla="*/ 70 w 197"/>
                  <a:gd name="T21" fmla="*/ 42 h 64"/>
                  <a:gd name="T22" fmla="*/ 63 w 197"/>
                  <a:gd name="T23" fmla="*/ 49 h 64"/>
                  <a:gd name="T24" fmla="*/ 112 w 197"/>
                  <a:gd name="T25" fmla="*/ 49 h 64"/>
                  <a:gd name="T26" fmla="*/ 112 w 197"/>
                  <a:gd name="T27" fmla="*/ 64 h 64"/>
                  <a:gd name="T28" fmla="*/ 0 w 197"/>
                  <a:gd name="T29" fmla="*/ 64 h 64"/>
                  <a:gd name="T30" fmla="*/ 0 w 197"/>
                  <a:gd name="T31" fmla="*/ 7 h 64"/>
                  <a:gd name="T32" fmla="*/ 35 w 197"/>
                  <a:gd name="T33" fmla="*/ 7 h 64"/>
                  <a:gd name="T34" fmla="*/ 35 w 197"/>
                  <a:gd name="T35" fmla="*/ 35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1" y="21"/>
                    </a:lnTo>
                    <a:lnTo>
                      <a:pt x="105" y="21"/>
                    </a:lnTo>
                    <a:lnTo>
                      <a:pt x="91" y="35"/>
                    </a:lnTo>
                    <a:lnTo>
                      <a:pt x="84" y="35"/>
                    </a:lnTo>
                    <a:lnTo>
                      <a:pt x="70" y="42"/>
                    </a:lnTo>
                    <a:lnTo>
                      <a:pt x="63" y="49"/>
                    </a:lnTo>
                    <a:lnTo>
                      <a:pt x="112" y="49"/>
                    </a:lnTo>
                    <a:lnTo>
                      <a:pt x="112" y="64"/>
                    </a:lnTo>
                    <a:lnTo>
                      <a:pt x="0" y="64"/>
                    </a:lnTo>
                    <a:lnTo>
                      <a:pt x="0" y="7"/>
                    </a:lnTo>
                    <a:lnTo>
                      <a:pt x="35" y="7"/>
                    </a:lnTo>
                    <a:lnTo>
                      <a:pt x="35" y="35"/>
                    </a:lnTo>
                    <a:lnTo>
                      <a:pt x="49" y="21"/>
                    </a:lnTo>
                    <a:lnTo>
                      <a:pt x="63" y="21"/>
                    </a:lnTo>
                    <a:lnTo>
                      <a:pt x="70" y="14"/>
                    </a:lnTo>
                    <a:lnTo>
                      <a:pt x="70" y="7"/>
                    </a:lnTo>
                    <a:lnTo>
                      <a:pt x="91" y="7"/>
                    </a:lnTo>
                    <a:lnTo>
                      <a:pt x="105"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3" name="Freeform 54"/>
              <p:cNvSpPr>
                <a:spLocks/>
              </p:cNvSpPr>
              <p:nvPr/>
            </p:nvSpPr>
            <p:spPr bwMode="auto">
              <a:xfrm>
                <a:off x="2596" y="1866"/>
                <a:ext cx="127" cy="106"/>
              </a:xfrm>
              <a:custGeom>
                <a:avLst/>
                <a:gdLst>
                  <a:gd name="T0" fmla="*/ 127 w 127"/>
                  <a:gd name="T1" fmla="*/ 42 h 106"/>
                  <a:gd name="T2" fmla="*/ 127 w 127"/>
                  <a:gd name="T3" fmla="*/ 106 h 106"/>
                  <a:gd name="T4" fmla="*/ 14 w 127"/>
                  <a:gd name="T5" fmla="*/ 106 h 106"/>
                  <a:gd name="T6" fmla="*/ 14 w 127"/>
                  <a:gd name="T7" fmla="*/ 84 h 106"/>
                  <a:gd name="T8" fmla="*/ 63 w 127"/>
                  <a:gd name="T9" fmla="*/ 84 h 106"/>
                  <a:gd name="T10" fmla="*/ 49 w 127"/>
                  <a:gd name="T11" fmla="*/ 77 h 106"/>
                  <a:gd name="T12" fmla="*/ 42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5 w 127"/>
                  <a:gd name="T33" fmla="*/ 7 h 106"/>
                  <a:gd name="T34" fmla="*/ 42 w 127"/>
                  <a:gd name="T35" fmla="*/ 0 h 106"/>
                  <a:gd name="T36" fmla="*/ 49 w 127"/>
                  <a:gd name="T37" fmla="*/ 0 h 106"/>
                  <a:gd name="T38" fmla="*/ 56 w 127"/>
                  <a:gd name="T39" fmla="*/ 7 h 106"/>
                  <a:gd name="T40" fmla="*/ 77 w 127"/>
                  <a:gd name="T41" fmla="*/ 7 h 106"/>
                  <a:gd name="T42" fmla="*/ 77 w 127"/>
                  <a:gd name="T43" fmla="*/ 14 h 106"/>
                  <a:gd name="T44" fmla="*/ 63 w 127"/>
                  <a:gd name="T45" fmla="*/ 21 h 106"/>
                  <a:gd name="T46" fmla="*/ 49 w 127"/>
                  <a:gd name="T47" fmla="*/ 21 h 106"/>
                  <a:gd name="T48" fmla="*/ 49 w 127"/>
                  <a:gd name="T49" fmla="*/ 28 h 106"/>
                  <a:gd name="T50" fmla="*/ 42 w 127"/>
                  <a:gd name="T51" fmla="*/ 28 h 106"/>
                  <a:gd name="T52" fmla="*/ 42 w 127"/>
                  <a:gd name="T53" fmla="*/ 42 h 106"/>
                  <a:gd name="T54" fmla="*/ 56 w 127"/>
                  <a:gd name="T55" fmla="*/ 56 h 106"/>
                  <a:gd name="T56" fmla="*/ 77 w 127"/>
                  <a:gd name="T57" fmla="*/ 56 h 106"/>
                  <a:gd name="T58" fmla="*/ 77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4"/>
                    </a:lnTo>
                    <a:lnTo>
                      <a:pt x="63" y="84"/>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4" name="Freeform 55"/>
              <p:cNvSpPr>
                <a:spLocks/>
              </p:cNvSpPr>
              <p:nvPr/>
            </p:nvSpPr>
            <p:spPr bwMode="auto">
              <a:xfrm>
                <a:off x="2526" y="1789"/>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4 w 197"/>
                  <a:gd name="T33" fmla="*/ 42 h 63"/>
                  <a:gd name="T34" fmla="*/ 91 w 197"/>
                  <a:gd name="T35" fmla="*/ 42 h 63"/>
                  <a:gd name="T36" fmla="*/ 105 w 197"/>
                  <a:gd name="T37" fmla="*/ 28 h 63"/>
                  <a:gd name="T38" fmla="*/ 112 w 197"/>
                  <a:gd name="T39" fmla="*/ 28 h 63"/>
                  <a:gd name="T40" fmla="*/ 126 w 197"/>
                  <a:gd name="T41" fmla="*/ 21 h 63"/>
                  <a:gd name="T42" fmla="*/ 126 w 197"/>
                  <a:gd name="T43" fmla="*/ 14 h 63"/>
                  <a:gd name="T44" fmla="*/ 133 w 197"/>
                  <a:gd name="T45" fmla="*/ 14 h 63"/>
                  <a:gd name="T46" fmla="*/ 84 w 197"/>
                  <a:gd name="T47" fmla="*/ 14 h 63"/>
                  <a:gd name="T48" fmla="*/ 84 w 197"/>
                  <a:gd name="T49" fmla="*/ 0 h 63"/>
                  <a:gd name="T50" fmla="*/ 197 w 197"/>
                  <a:gd name="T51" fmla="*/ 0 h 63"/>
                  <a:gd name="T52" fmla="*/ 197 w 197"/>
                  <a:gd name="T53" fmla="*/ 56 h 63"/>
                  <a:gd name="T54" fmla="*/ 162 w 197"/>
                  <a:gd name="T55" fmla="*/ 56 h 63"/>
                  <a:gd name="T56" fmla="*/ 162 w 197"/>
                  <a:gd name="T57" fmla="*/ 28 h 63"/>
                  <a:gd name="T58" fmla="*/ 133 w 197"/>
                  <a:gd name="T59" fmla="*/ 42 h 63"/>
                  <a:gd name="T60" fmla="*/ 126 w 197"/>
                  <a:gd name="T61" fmla="*/ 49 h 63"/>
                  <a:gd name="T62" fmla="*/ 119 w 197"/>
                  <a:gd name="T63" fmla="*/ 49 h 63"/>
                  <a:gd name="T64" fmla="*/ 119 w 197"/>
                  <a:gd name="T65" fmla="*/ 56 h 63"/>
                  <a:gd name="T66" fmla="*/ 112 w 197"/>
                  <a:gd name="T67" fmla="*/ 56 h 63"/>
                  <a:gd name="T68" fmla="*/ 105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4" y="42"/>
                    </a:lnTo>
                    <a:lnTo>
                      <a:pt x="91" y="42"/>
                    </a:lnTo>
                    <a:lnTo>
                      <a:pt x="105" y="28"/>
                    </a:lnTo>
                    <a:lnTo>
                      <a:pt x="112" y="28"/>
                    </a:lnTo>
                    <a:lnTo>
                      <a:pt x="126" y="21"/>
                    </a:lnTo>
                    <a:lnTo>
                      <a:pt x="126" y="14"/>
                    </a:lnTo>
                    <a:lnTo>
                      <a:pt x="133" y="14"/>
                    </a:lnTo>
                    <a:lnTo>
                      <a:pt x="84" y="14"/>
                    </a:lnTo>
                    <a:lnTo>
                      <a:pt x="84" y="0"/>
                    </a:lnTo>
                    <a:lnTo>
                      <a:pt x="197" y="0"/>
                    </a:lnTo>
                    <a:lnTo>
                      <a:pt x="197" y="56"/>
                    </a:lnTo>
                    <a:lnTo>
                      <a:pt x="162" y="56"/>
                    </a:lnTo>
                    <a:lnTo>
                      <a:pt x="162" y="28"/>
                    </a:lnTo>
                    <a:lnTo>
                      <a:pt x="133" y="42"/>
                    </a:lnTo>
                    <a:lnTo>
                      <a:pt x="126" y="49"/>
                    </a:lnTo>
                    <a:lnTo>
                      <a:pt x="119" y="49"/>
                    </a:lnTo>
                    <a:lnTo>
                      <a:pt x="119" y="56"/>
                    </a:lnTo>
                    <a:lnTo>
                      <a:pt x="112" y="56"/>
                    </a:lnTo>
                    <a:lnTo>
                      <a:pt x="105"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5" name="Freeform 56"/>
              <p:cNvSpPr>
                <a:spLocks/>
              </p:cNvSpPr>
              <p:nvPr/>
            </p:nvSpPr>
            <p:spPr bwMode="auto">
              <a:xfrm>
                <a:off x="2392" y="1782"/>
                <a:ext cx="127" cy="105"/>
              </a:xfrm>
              <a:custGeom>
                <a:avLst/>
                <a:gdLst>
                  <a:gd name="T0" fmla="*/ 49 w 127"/>
                  <a:gd name="T1" fmla="*/ 91 h 105"/>
                  <a:gd name="T2" fmla="*/ 56 w 127"/>
                  <a:gd name="T3" fmla="*/ 91 h 105"/>
                  <a:gd name="T4" fmla="*/ 70 w 127"/>
                  <a:gd name="T5" fmla="*/ 84 h 105"/>
                  <a:gd name="T6" fmla="*/ 70 w 127"/>
                  <a:gd name="T7" fmla="*/ 77 h 105"/>
                  <a:gd name="T8" fmla="*/ 77 w 127"/>
                  <a:gd name="T9" fmla="*/ 70 h 105"/>
                  <a:gd name="T10" fmla="*/ 84 w 127"/>
                  <a:gd name="T11" fmla="*/ 70 h 105"/>
                  <a:gd name="T12" fmla="*/ 84 w 127"/>
                  <a:gd name="T13" fmla="*/ 63 h 105"/>
                  <a:gd name="T14" fmla="*/ 77 w 127"/>
                  <a:gd name="T15" fmla="*/ 56 h 105"/>
                  <a:gd name="T16" fmla="*/ 49 w 127"/>
                  <a:gd name="T17" fmla="*/ 42 h 105"/>
                  <a:gd name="T18" fmla="*/ 42 w 127"/>
                  <a:gd name="T19" fmla="*/ 35 h 105"/>
                  <a:gd name="T20" fmla="*/ 35 w 127"/>
                  <a:gd name="T21" fmla="*/ 35 h 105"/>
                  <a:gd name="T22" fmla="*/ 35 w 127"/>
                  <a:gd name="T23" fmla="*/ 63 h 105"/>
                  <a:gd name="T24" fmla="*/ 0 w 127"/>
                  <a:gd name="T25" fmla="*/ 63 h 105"/>
                  <a:gd name="T26" fmla="*/ 0 w 127"/>
                  <a:gd name="T27" fmla="*/ 0 h 105"/>
                  <a:gd name="T28" fmla="*/ 112 w 127"/>
                  <a:gd name="T29" fmla="*/ 0 h 105"/>
                  <a:gd name="T30" fmla="*/ 112 w 127"/>
                  <a:gd name="T31" fmla="*/ 21 h 105"/>
                  <a:gd name="T32" fmla="*/ 63 w 127"/>
                  <a:gd name="T33" fmla="*/ 21 h 105"/>
                  <a:gd name="T34" fmla="*/ 77 w 127"/>
                  <a:gd name="T35" fmla="*/ 28 h 105"/>
                  <a:gd name="T36" fmla="*/ 84 w 127"/>
                  <a:gd name="T37" fmla="*/ 35 h 105"/>
                  <a:gd name="T38" fmla="*/ 98 w 127"/>
                  <a:gd name="T39" fmla="*/ 35 h 105"/>
                  <a:gd name="T40" fmla="*/ 127 w 127"/>
                  <a:gd name="T41" fmla="*/ 63 h 105"/>
                  <a:gd name="T42" fmla="*/ 127 w 127"/>
                  <a:gd name="T43" fmla="*/ 70 h 105"/>
                  <a:gd name="T44" fmla="*/ 120 w 127"/>
                  <a:gd name="T45" fmla="*/ 77 h 105"/>
                  <a:gd name="T46" fmla="*/ 120 w 127"/>
                  <a:gd name="T47" fmla="*/ 84 h 105"/>
                  <a:gd name="T48" fmla="*/ 112 w 127"/>
                  <a:gd name="T49" fmla="*/ 91 h 105"/>
                  <a:gd name="T50" fmla="*/ 98 w 127"/>
                  <a:gd name="T51" fmla="*/ 91 h 105"/>
                  <a:gd name="T52" fmla="*/ 84 w 127"/>
                  <a:gd name="T53" fmla="*/ 98 h 105"/>
                  <a:gd name="T54" fmla="*/ 84 w 127"/>
                  <a:gd name="T55" fmla="*/ 105 h 105"/>
                  <a:gd name="T56" fmla="*/ 70 w 127"/>
                  <a:gd name="T57" fmla="*/ 105 h 105"/>
                  <a:gd name="T58" fmla="*/ 56 w 127"/>
                  <a:gd name="T59" fmla="*/ 98 h 105"/>
                  <a:gd name="T60" fmla="*/ 49 w 127"/>
                  <a:gd name="T61" fmla="*/ 98 h 105"/>
                  <a:gd name="T62" fmla="*/ 49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7" y="63"/>
                    </a:lnTo>
                    <a:lnTo>
                      <a:pt x="127" y="70"/>
                    </a:lnTo>
                    <a:lnTo>
                      <a:pt x="120" y="77"/>
                    </a:lnTo>
                    <a:lnTo>
                      <a:pt x="120"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6" name="Freeform 57"/>
              <p:cNvSpPr>
                <a:spLocks/>
              </p:cNvSpPr>
              <p:nvPr/>
            </p:nvSpPr>
            <p:spPr bwMode="auto">
              <a:xfrm>
                <a:off x="2392" y="1894"/>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1 w 190"/>
                  <a:gd name="T21" fmla="*/ 28 h 71"/>
                  <a:gd name="T22" fmla="*/ 127 w 190"/>
                  <a:gd name="T23" fmla="*/ 28 h 71"/>
                  <a:gd name="T24" fmla="*/ 127 w 190"/>
                  <a:gd name="T25" fmla="*/ 21 h 71"/>
                  <a:gd name="T26" fmla="*/ 105 w 190"/>
                  <a:gd name="T27" fmla="*/ 21 h 71"/>
                  <a:gd name="T28" fmla="*/ 105 w 190"/>
                  <a:gd name="T29" fmla="*/ 28 h 71"/>
                  <a:gd name="T30" fmla="*/ 84 w 190"/>
                  <a:gd name="T31" fmla="*/ 35 h 71"/>
                  <a:gd name="T32" fmla="*/ 77 w 190"/>
                  <a:gd name="T33" fmla="*/ 42 h 71"/>
                  <a:gd name="T34" fmla="*/ 63 w 190"/>
                  <a:gd name="T35" fmla="*/ 42 h 71"/>
                  <a:gd name="T36" fmla="*/ 56 w 190"/>
                  <a:gd name="T37" fmla="*/ 49 h 71"/>
                  <a:gd name="T38" fmla="*/ 105 w 190"/>
                  <a:gd name="T39" fmla="*/ 49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4 w 190"/>
                  <a:gd name="T59" fmla="*/ 0 h 71"/>
                  <a:gd name="T60" fmla="*/ 141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5" y="21"/>
                    </a:lnTo>
                    <a:lnTo>
                      <a:pt x="105" y="28"/>
                    </a:lnTo>
                    <a:lnTo>
                      <a:pt x="84" y="35"/>
                    </a:lnTo>
                    <a:lnTo>
                      <a:pt x="77" y="42"/>
                    </a:lnTo>
                    <a:lnTo>
                      <a:pt x="63" y="42"/>
                    </a:lnTo>
                    <a:lnTo>
                      <a:pt x="56" y="49"/>
                    </a:lnTo>
                    <a:lnTo>
                      <a:pt x="105" y="49"/>
                    </a:lnTo>
                    <a:lnTo>
                      <a:pt x="105" y="71"/>
                    </a:lnTo>
                    <a:lnTo>
                      <a:pt x="0" y="71"/>
                    </a:lnTo>
                    <a:lnTo>
                      <a:pt x="0" y="7"/>
                    </a:lnTo>
                    <a:lnTo>
                      <a:pt x="28" y="7"/>
                    </a:lnTo>
                    <a:lnTo>
                      <a:pt x="28" y="35"/>
                    </a:lnTo>
                    <a:lnTo>
                      <a:pt x="56" y="21"/>
                    </a:lnTo>
                    <a:lnTo>
                      <a:pt x="63" y="14"/>
                    </a:lnTo>
                    <a:lnTo>
                      <a:pt x="70" y="14"/>
                    </a:lnTo>
                    <a:lnTo>
                      <a:pt x="98"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7" name="Freeform 58"/>
              <p:cNvSpPr>
                <a:spLocks/>
              </p:cNvSpPr>
              <p:nvPr/>
            </p:nvSpPr>
            <p:spPr bwMode="auto">
              <a:xfrm>
                <a:off x="2589" y="1859"/>
                <a:ext cx="127" cy="106"/>
              </a:xfrm>
              <a:custGeom>
                <a:avLst/>
                <a:gdLst>
                  <a:gd name="T0" fmla="*/ 127 w 127"/>
                  <a:gd name="T1" fmla="*/ 49 h 106"/>
                  <a:gd name="T2" fmla="*/ 127 w 127"/>
                  <a:gd name="T3" fmla="*/ 106 h 106"/>
                  <a:gd name="T4" fmla="*/ 14 w 127"/>
                  <a:gd name="T5" fmla="*/ 106 h 106"/>
                  <a:gd name="T6" fmla="*/ 14 w 127"/>
                  <a:gd name="T7" fmla="*/ 91 h 106"/>
                  <a:gd name="T8" fmla="*/ 63 w 127"/>
                  <a:gd name="T9" fmla="*/ 91 h 106"/>
                  <a:gd name="T10" fmla="*/ 49 w 127"/>
                  <a:gd name="T11" fmla="*/ 77 h 106"/>
                  <a:gd name="T12" fmla="*/ 42 w 127"/>
                  <a:gd name="T13" fmla="*/ 77 h 106"/>
                  <a:gd name="T14" fmla="*/ 28 w 127"/>
                  <a:gd name="T15" fmla="*/ 70 h 106"/>
                  <a:gd name="T16" fmla="*/ 28 w 127"/>
                  <a:gd name="T17" fmla="*/ 63 h 106"/>
                  <a:gd name="T18" fmla="*/ 21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1 w 127"/>
                  <a:gd name="T33" fmla="*/ 14 h 106"/>
                  <a:gd name="T34" fmla="*/ 28 w 127"/>
                  <a:gd name="T35" fmla="*/ 14 h 106"/>
                  <a:gd name="T36" fmla="*/ 42 w 127"/>
                  <a:gd name="T37" fmla="*/ 7 h 106"/>
                  <a:gd name="T38" fmla="*/ 49 w 127"/>
                  <a:gd name="T39" fmla="*/ 0 h 106"/>
                  <a:gd name="T40" fmla="*/ 56 w 127"/>
                  <a:gd name="T41" fmla="*/ 0 h 106"/>
                  <a:gd name="T42" fmla="*/ 63 w 127"/>
                  <a:gd name="T43" fmla="*/ 7 h 106"/>
                  <a:gd name="T44" fmla="*/ 70 w 127"/>
                  <a:gd name="T45" fmla="*/ 7 h 106"/>
                  <a:gd name="T46" fmla="*/ 77 w 127"/>
                  <a:gd name="T47" fmla="*/ 14 h 106"/>
                  <a:gd name="T48" fmla="*/ 84 w 127"/>
                  <a:gd name="T49" fmla="*/ 14 h 106"/>
                  <a:gd name="T50" fmla="*/ 70 w 127"/>
                  <a:gd name="T51" fmla="*/ 21 h 106"/>
                  <a:gd name="T52" fmla="*/ 63 w 127"/>
                  <a:gd name="T53" fmla="*/ 28 h 106"/>
                  <a:gd name="T54" fmla="*/ 49 w 127"/>
                  <a:gd name="T55" fmla="*/ 28 h 106"/>
                  <a:gd name="T56" fmla="*/ 49 w 127"/>
                  <a:gd name="T57" fmla="*/ 35 h 106"/>
                  <a:gd name="T58" fmla="*/ 42 w 127"/>
                  <a:gd name="T59" fmla="*/ 35 h 106"/>
                  <a:gd name="T60" fmla="*/ 42 w 127"/>
                  <a:gd name="T61" fmla="*/ 49 h 106"/>
                  <a:gd name="T62" fmla="*/ 49 w 127"/>
                  <a:gd name="T63" fmla="*/ 49 h 106"/>
                  <a:gd name="T64" fmla="*/ 77 w 127"/>
                  <a:gd name="T65" fmla="*/ 63 h 106"/>
                  <a:gd name="T66" fmla="*/ 84 w 127"/>
                  <a:gd name="T67" fmla="*/ 63 h 106"/>
                  <a:gd name="T68" fmla="*/ 92 w 127"/>
                  <a:gd name="T69" fmla="*/ 70 h 106"/>
                  <a:gd name="T70" fmla="*/ 99 w 127"/>
                  <a:gd name="T71" fmla="*/ 70 h 106"/>
                  <a:gd name="T72" fmla="*/ 99 w 127"/>
                  <a:gd name="T73" fmla="*/ 77 h 106"/>
                  <a:gd name="T74" fmla="*/ 99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1"/>
                    </a:lnTo>
                    <a:lnTo>
                      <a:pt x="63" y="91"/>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8" name="Freeform 59"/>
              <p:cNvSpPr>
                <a:spLocks/>
              </p:cNvSpPr>
              <p:nvPr/>
            </p:nvSpPr>
            <p:spPr bwMode="auto">
              <a:xfrm>
                <a:off x="2300" y="1873"/>
                <a:ext cx="500" cy="218"/>
              </a:xfrm>
              <a:custGeom>
                <a:avLst/>
                <a:gdLst>
                  <a:gd name="T0" fmla="*/ 430 w 500"/>
                  <a:gd name="T1" fmla="*/ 92 h 218"/>
                  <a:gd name="T2" fmla="*/ 409 w 500"/>
                  <a:gd name="T3" fmla="*/ 99 h 218"/>
                  <a:gd name="T4" fmla="*/ 388 w 500"/>
                  <a:gd name="T5" fmla="*/ 113 h 218"/>
                  <a:gd name="T6" fmla="*/ 373 w 500"/>
                  <a:gd name="T7" fmla="*/ 120 h 218"/>
                  <a:gd name="T8" fmla="*/ 345 w 500"/>
                  <a:gd name="T9" fmla="*/ 120 h 218"/>
                  <a:gd name="T10" fmla="*/ 303 w 500"/>
                  <a:gd name="T11" fmla="*/ 133 h 218"/>
                  <a:gd name="T12" fmla="*/ 204 w 500"/>
                  <a:gd name="T13" fmla="*/ 133 h 218"/>
                  <a:gd name="T14" fmla="*/ 176 w 500"/>
                  <a:gd name="T15" fmla="*/ 127 h 218"/>
                  <a:gd name="T16" fmla="*/ 162 w 500"/>
                  <a:gd name="T17" fmla="*/ 120 h 218"/>
                  <a:gd name="T18" fmla="*/ 134 w 500"/>
                  <a:gd name="T19" fmla="*/ 120 h 218"/>
                  <a:gd name="T20" fmla="*/ 113 w 500"/>
                  <a:gd name="T21" fmla="*/ 113 h 218"/>
                  <a:gd name="T22" fmla="*/ 92 w 500"/>
                  <a:gd name="T23" fmla="*/ 99 h 218"/>
                  <a:gd name="T24" fmla="*/ 78 w 500"/>
                  <a:gd name="T25" fmla="*/ 92 h 218"/>
                  <a:gd name="T26" fmla="*/ 57 w 500"/>
                  <a:gd name="T27" fmla="*/ 84 h 218"/>
                  <a:gd name="T28" fmla="*/ 43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4 h 218"/>
                  <a:gd name="T42" fmla="*/ 7 w 500"/>
                  <a:gd name="T43" fmla="*/ 84 h 218"/>
                  <a:gd name="T44" fmla="*/ 7 w 500"/>
                  <a:gd name="T45" fmla="*/ 113 h 218"/>
                  <a:gd name="T46" fmla="*/ 14 w 500"/>
                  <a:gd name="T47" fmla="*/ 127 h 218"/>
                  <a:gd name="T48" fmla="*/ 21 w 500"/>
                  <a:gd name="T49" fmla="*/ 133 h 218"/>
                  <a:gd name="T50" fmla="*/ 36 w 500"/>
                  <a:gd name="T51" fmla="*/ 154 h 218"/>
                  <a:gd name="T52" fmla="*/ 43 w 500"/>
                  <a:gd name="T53" fmla="*/ 162 h 218"/>
                  <a:gd name="T54" fmla="*/ 57 w 500"/>
                  <a:gd name="T55" fmla="*/ 169 h 218"/>
                  <a:gd name="T56" fmla="*/ 78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8 w 500"/>
                  <a:gd name="T73" fmla="*/ 197 h 218"/>
                  <a:gd name="T74" fmla="*/ 430 w 500"/>
                  <a:gd name="T75" fmla="*/ 183 h 218"/>
                  <a:gd name="T76" fmla="*/ 444 w 500"/>
                  <a:gd name="T77" fmla="*/ 169 h 218"/>
                  <a:gd name="T78" fmla="*/ 472 w 500"/>
                  <a:gd name="T79" fmla="*/ 154 h 218"/>
                  <a:gd name="T80" fmla="*/ 479 w 500"/>
                  <a:gd name="T81" fmla="*/ 133 h 218"/>
                  <a:gd name="T82" fmla="*/ 493 w 500"/>
                  <a:gd name="T83" fmla="*/ 127 h 218"/>
                  <a:gd name="T84" fmla="*/ 493 w 500"/>
                  <a:gd name="T85" fmla="*/ 113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4 w 500"/>
                  <a:gd name="T103" fmla="*/ 84 h 218"/>
                  <a:gd name="T104" fmla="*/ 430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30" y="92"/>
                    </a:moveTo>
                    <a:lnTo>
                      <a:pt x="409" y="99"/>
                    </a:lnTo>
                    <a:lnTo>
                      <a:pt x="388" y="113"/>
                    </a:lnTo>
                    <a:lnTo>
                      <a:pt x="373" y="120"/>
                    </a:lnTo>
                    <a:lnTo>
                      <a:pt x="345" y="120"/>
                    </a:lnTo>
                    <a:lnTo>
                      <a:pt x="303" y="133"/>
                    </a:lnTo>
                    <a:lnTo>
                      <a:pt x="204" y="133"/>
                    </a:lnTo>
                    <a:lnTo>
                      <a:pt x="176" y="127"/>
                    </a:lnTo>
                    <a:lnTo>
                      <a:pt x="162" y="120"/>
                    </a:lnTo>
                    <a:lnTo>
                      <a:pt x="134" y="120"/>
                    </a:lnTo>
                    <a:lnTo>
                      <a:pt x="113" y="113"/>
                    </a:lnTo>
                    <a:lnTo>
                      <a:pt x="92" y="99"/>
                    </a:lnTo>
                    <a:lnTo>
                      <a:pt x="78" y="92"/>
                    </a:lnTo>
                    <a:lnTo>
                      <a:pt x="57" y="84"/>
                    </a:lnTo>
                    <a:lnTo>
                      <a:pt x="43" y="70"/>
                    </a:lnTo>
                    <a:lnTo>
                      <a:pt x="28" y="63"/>
                    </a:lnTo>
                    <a:lnTo>
                      <a:pt x="21" y="49"/>
                    </a:lnTo>
                    <a:lnTo>
                      <a:pt x="7" y="35"/>
                    </a:lnTo>
                    <a:lnTo>
                      <a:pt x="7" y="0"/>
                    </a:lnTo>
                    <a:lnTo>
                      <a:pt x="0" y="0"/>
                    </a:lnTo>
                    <a:lnTo>
                      <a:pt x="0" y="84"/>
                    </a:lnTo>
                    <a:lnTo>
                      <a:pt x="7" y="84"/>
                    </a:lnTo>
                    <a:lnTo>
                      <a:pt x="7" y="113"/>
                    </a:lnTo>
                    <a:lnTo>
                      <a:pt x="14" y="127"/>
                    </a:lnTo>
                    <a:lnTo>
                      <a:pt x="21" y="133"/>
                    </a:lnTo>
                    <a:lnTo>
                      <a:pt x="36" y="154"/>
                    </a:lnTo>
                    <a:lnTo>
                      <a:pt x="43" y="162"/>
                    </a:lnTo>
                    <a:lnTo>
                      <a:pt x="57" y="169"/>
                    </a:lnTo>
                    <a:lnTo>
                      <a:pt x="78" y="183"/>
                    </a:lnTo>
                    <a:lnTo>
                      <a:pt x="92" y="190"/>
                    </a:lnTo>
                    <a:lnTo>
                      <a:pt x="134" y="204"/>
                    </a:lnTo>
                    <a:lnTo>
                      <a:pt x="162" y="211"/>
                    </a:lnTo>
                    <a:lnTo>
                      <a:pt x="176" y="218"/>
                    </a:lnTo>
                    <a:lnTo>
                      <a:pt x="324" y="218"/>
                    </a:lnTo>
                    <a:lnTo>
                      <a:pt x="345" y="211"/>
                    </a:lnTo>
                    <a:lnTo>
                      <a:pt x="373" y="204"/>
                    </a:lnTo>
                    <a:lnTo>
                      <a:pt x="388" y="197"/>
                    </a:lnTo>
                    <a:lnTo>
                      <a:pt x="430" y="183"/>
                    </a:lnTo>
                    <a:lnTo>
                      <a:pt x="444" y="169"/>
                    </a:lnTo>
                    <a:lnTo>
                      <a:pt x="472" y="154"/>
                    </a:lnTo>
                    <a:lnTo>
                      <a:pt x="479" y="133"/>
                    </a:lnTo>
                    <a:lnTo>
                      <a:pt x="493" y="127"/>
                    </a:lnTo>
                    <a:lnTo>
                      <a:pt x="493" y="113"/>
                    </a:lnTo>
                    <a:lnTo>
                      <a:pt x="500" y="99"/>
                    </a:lnTo>
                    <a:lnTo>
                      <a:pt x="500" y="0"/>
                    </a:lnTo>
                    <a:lnTo>
                      <a:pt x="500" y="14"/>
                    </a:lnTo>
                    <a:lnTo>
                      <a:pt x="493" y="21"/>
                    </a:lnTo>
                    <a:lnTo>
                      <a:pt x="493" y="35"/>
                    </a:lnTo>
                    <a:lnTo>
                      <a:pt x="486" y="49"/>
                    </a:lnTo>
                    <a:lnTo>
                      <a:pt x="472" y="63"/>
                    </a:lnTo>
                    <a:lnTo>
                      <a:pt x="458" y="70"/>
                    </a:lnTo>
                    <a:lnTo>
                      <a:pt x="444" y="84"/>
                    </a:lnTo>
                    <a:lnTo>
                      <a:pt x="430"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29" name="Freeform 60"/>
              <p:cNvSpPr>
                <a:spLocks/>
              </p:cNvSpPr>
              <p:nvPr/>
            </p:nvSpPr>
            <p:spPr bwMode="auto">
              <a:xfrm>
                <a:off x="2300" y="1740"/>
                <a:ext cx="507" cy="273"/>
              </a:xfrm>
              <a:custGeom>
                <a:avLst/>
                <a:gdLst>
                  <a:gd name="T0" fmla="*/ 430 w 507"/>
                  <a:gd name="T1" fmla="*/ 42 h 273"/>
                  <a:gd name="T2" fmla="*/ 444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0 h 273"/>
                  <a:gd name="T28" fmla="*/ 451 w 507"/>
                  <a:gd name="T29" fmla="*/ 225 h 273"/>
                  <a:gd name="T30" fmla="*/ 430 w 507"/>
                  <a:gd name="T31" fmla="*/ 232 h 273"/>
                  <a:gd name="T32" fmla="*/ 409 w 507"/>
                  <a:gd name="T33" fmla="*/ 246 h 273"/>
                  <a:gd name="T34" fmla="*/ 388 w 507"/>
                  <a:gd name="T35" fmla="*/ 253 h 273"/>
                  <a:gd name="T36" fmla="*/ 373 w 507"/>
                  <a:gd name="T37" fmla="*/ 260 h 273"/>
                  <a:gd name="T38" fmla="*/ 352 w 507"/>
                  <a:gd name="T39" fmla="*/ 266 h 273"/>
                  <a:gd name="T40" fmla="*/ 303 w 507"/>
                  <a:gd name="T41" fmla="*/ 266 h 273"/>
                  <a:gd name="T42" fmla="*/ 275 w 507"/>
                  <a:gd name="T43" fmla="*/ 273 h 273"/>
                  <a:gd name="T44" fmla="*/ 233 w 507"/>
                  <a:gd name="T45" fmla="*/ 273 h 273"/>
                  <a:gd name="T46" fmla="*/ 204 w 507"/>
                  <a:gd name="T47" fmla="*/ 266 h 273"/>
                  <a:gd name="T48" fmla="*/ 162 w 507"/>
                  <a:gd name="T49" fmla="*/ 266 h 273"/>
                  <a:gd name="T50" fmla="*/ 134 w 507"/>
                  <a:gd name="T51" fmla="*/ 260 h 273"/>
                  <a:gd name="T52" fmla="*/ 92 w 507"/>
                  <a:gd name="T53" fmla="*/ 246 h 273"/>
                  <a:gd name="T54" fmla="*/ 78 w 507"/>
                  <a:gd name="T55" fmla="*/ 232 h 273"/>
                  <a:gd name="T56" fmla="*/ 57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3 w 507"/>
                  <a:gd name="T77" fmla="*/ 63 h 273"/>
                  <a:gd name="T78" fmla="*/ 57 w 507"/>
                  <a:gd name="T79" fmla="*/ 49 h 273"/>
                  <a:gd name="T80" fmla="*/ 78 w 507"/>
                  <a:gd name="T81" fmla="*/ 42 h 273"/>
                  <a:gd name="T82" fmla="*/ 92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8 w 507"/>
                  <a:gd name="T99" fmla="*/ 21 h 273"/>
                  <a:gd name="T100" fmla="*/ 409 w 507"/>
                  <a:gd name="T101" fmla="*/ 28 h 273"/>
                  <a:gd name="T102" fmla="*/ 430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30"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0"/>
                    </a:lnTo>
                    <a:lnTo>
                      <a:pt x="451" y="225"/>
                    </a:lnTo>
                    <a:lnTo>
                      <a:pt x="430" y="232"/>
                    </a:lnTo>
                    <a:lnTo>
                      <a:pt x="409" y="246"/>
                    </a:lnTo>
                    <a:lnTo>
                      <a:pt x="388" y="253"/>
                    </a:lnTo>
                    <a:lnTo>
                      <a:pt x="373" y="260"/>
                    </a:lnTo>
                    <a:lnTo>
                      <a:pt x="352" y="266"/>
                    </a:lnTo>
                    <a:lnTo>
                      <a:pt x="303" y="266"/>
                    </a:lnTo>
                    <a:lnTo>
                      <a:pt x="275" y="273"/>
                    </a:lnTo>
                    <a:lnTo>
                      <a:pt x="233" y="273"/>
                    </a:lnTo>
                    <a:lnTo>
                      <a:pt x="204" y="266"/>
                    </a:lnTo>
                    <a:lnTo>
                      <a:pt x="162" y="266"/>
                    </a:lnTo>
                    <a:lnTo>
                      <a:pt x="134" y="260"/>
                    </a:lnTo>
                    <a:lnTo>
                      <a:pt x="92" y="246"/>
                    </a:lnTo>
                    <a:lnTo>
                      <a:pt x="78" y="232"/>
                    </a:lnTo>
                    <a:lnTo>
                      <a:pt x="57" y="225"/>
                    </a:lnTo>
                    <a:lnTo>
                      <a:pt x="21" y="189"/>
                    </a:lnTo>
                    <a:lnTo>
                      <a:pt x="14" y="175"/>
                    </a:lnTo>
                    <a:lnTo>
                      <a:pt x="7" y="168"/>
                    </a:lnTo>
                    <a:lnTo>
                      <a:pt x="7" y="147"/>
                    </a:lnTo>
                    <a:lnTo>
                      <a:pt x="0" y="133"/>
                    </a:lnTo>
                    <a:lnTo>
                      <a:pt x="7" y="126"/>
                    </a:lnTo>
                    <a:lnTo>
                      <a:pt x="7" y="98"/>
                    </a:lnTo>
                    <a:lnTo>
                      <a:pt x="21" y="84"/>
                    </a:lnTo>
                    <a:lnTo>
                      <a:pt x="28" y="70"/>
                    </a:lnTo>
                    <a:lnTo>
                      <a:pt x="43" y="63"/>
                    </a:lnTo>
                    <a:lnTo>
                      <a:pt x="57" y="49"/>
                    </a:lnTo>
                    <a:lnTo>
                      <a:pt x="78" y="42"/>
                    </a:lnTo>
                    <a:lnTo>
                      <a:pt x="92" y="28"/>
                    </a:lnTo>
                    <a:lnTo>
                      <a:pt x="134" y="14"/>
                    </a:lnTo>
                    <a:lnTo>
                      <a:pt x="162" y="14"/>
                    </a:lnTo>
                    <a:lnTo>
                      <a:pt x="176" y="7"/>
                    </a:lnTo>
                    <a:lnTo>
                      <a:pt x="204" y="0"/>
                    </a:lnTo>
                    <a:lnTo>
                      <a:pt x="303" y="0"/>
                    </a:lnTo>
                    <a:lnTo>
                      <a:pt x="345" y="14"/>
                    </a:lnTo>
                    <a:lnTo>
                      <a:pt x="373" y="14"/>
                    </a:lnTo>
                    <a:lnTo>
                      <a:pt x="388" y="21"/>
                    </a:lnTo>
                    <a:lnTo>
                      <a:pt x="409" y="28"/>
                    </a:lnTo>
                    <a:lnTo>
                      <a:pt x="430"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0" name="Freeform 61"/>
              <p:cNvSpPr>
                <a:spLocks noEditPoints="1"/>
              </p:cNvSpPr>
              <p:nvPr/>
            </p:nvSpPr>
            <p:spPr bwMode="auto">
              <a:xfrm>
                <a:off x="2462" y="2027"/>
                <a:ext cx="28" cy="36"/>
              </a:xfrm>
              <a:custGeom>
                <a:avLst/>
                <a:gdLst>
                  <a:gd name="T0" fmla="*/ 7 w 28"/>
                  <a:gd name="T1" fmla="*/ 8 h 36"/>
                  <a:gd name="T2" fmla="*/ 7 w 28"/>
                  <a:gd name="T3" fmla="*/ 15 h 36"/>
                  <a:gd name="T4" fmla="*/ 14 w 28"/>
                  <a:gd name="T5" fmla="*/ 15 h 36"/>
                  <a:gd name="T6" fmla="*/ 14 w 28"/>
                  <a:gd name="T7" fmla="*/ 8 h 36"/>
                  <a:gd name="T8" fmla="*/ 7 w 28"/>
                  <a:gd name="T9" fmla="*/ 8 h 36"/>
                  <a:gd name="T10" fmla="*/ 0 w 28"/>
                  <a:gd name="T11" fmla="*/ 36 h 36"/>
                  <a:gd name="T12" fmla="*/ 0 w 28"/>
                  <a:gd name="T13" fmla="*/ 0 h 36"/>
                  <a:gd name="T14" fmla="*/ 21 w 28"/>
                  <a:gd name="T15" fmla="*/ 0 h 36"/>
                  <a:gd name="T16" fmla="*/ 21 w 28"/>
                  <a:gd name="T17" fmla="*/ 15 h 36"/>
                  <a:gd name="T18" fmla="*/ 14 w 28"/>
                  <a:gd name="T19" fmla="*/ 15 h 36"/>
                  <a:gd name="T20" fmla="*/ 14 w 28"/>
                  <a:gd name="T21" fmla="*/ 22 h 36"/>
                  <a:gd name="T22" fmla="*/ 21 w 28"/>
                  <a:gd name="T23" fmla="*/ 22 h 36"/>
                  <a:gd name="T24" fmla="*/ 21 w 28"/>
                  <a:gd name="T25" fmla="*/ 36 h 36"/>
                  <a:gd name="T26" fmla="*/ 28 w 28"/>
                  <a:gd name="T27" fmla="*/ 36 h 36"/>
                  <a:gd name="T28" fmla="*/ 14 w 28"/>
                  <a:gd name="T29" fmla="*/ 36 h 36"/>
                  <a:gd name="T30" fmla="*/ 14 w 28"/>
                  <a:gd name="T31" fmla="*/ 22 h 36"/>
                  <a:gd name="T32" fmla="*/ 7 w 28"/>
                  <a:gd name="T33" fmla="*/ 22 h 36"/>
                  <a:gd name="T34" fmla="*/ 7 w 28"/>
                  <a:gd name="T35" fmla="*/ 36 h 36"/>
                  <a:gd name="T36" fmla="*/ 0 w 28"/>
                  <a:gd name="T37" fmla="*/ 36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6">
                    <a:moveTo>
                      <a:pt x="7" y="8"/>
                    </a:moveTo>
                    <a:lnTo>
                      <a:pt x="7" y="15"/>
                    </a:lnTo>
                    <a:lnTo>
                      <a:pt x="14" y="15"/>
                    </a:lnTo>
                    <a:lnTo>
                      <a:pt x="14" y="8"/>
                    </a:lnTo>
                    <a:lnTo>
                      <a:pt x="7" y="8"/>
                    </a:lnTo>
                    <a:close/>
                    <a:moveTo>
                      <a:pt x="0" y="36"/>
                    </a:moveTo>
                    <a:lnTo>
                      <a:pt x="0" y="0"/>
                    </a:lnTo>
                    <a:lnTo>
                      <a:pt x="21" y="0"/>
                    </a:lnTo>
                    <a:lnTo>
                      <a:pt x="21" y="15"/>
                    </a:lnTo>
                    <a:lnTo>
                      <a:pt x="14" y="15"/>
                    </a:lnTo>
                    <a:lnTo>
                      <a:pt x="14" y="22"/>
                    </a:lnTo>
                    <a:lnTo>
                      <a:pt x="21" y="22"/>
                    </a:lnTo>
                    <a:lnTo>
                      <a:pt x="21" y="36"/>
                    </a:lnTo>
                    <a:lnTo>
                      <a:pt x="28" y="36"/>
                    </a:lnTo>
                    <a:lnTo>
                      <a:pt x="14" y="36"/>
                    </a:lnTo>
                    <a:lnTo>
                      <a:pt x="14" y="22"/>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1" name="Freeform 62"/>
              <p:cNvSpPr>
                <a:spLocks noEditPoints="1"/>
              </p:cNvSpPr>
              <p:nvPr/>
            </p:nvSpPr>
            <p:spPr bwMode="auto">
              <a:xfrm>
                <a:off x="2490" y="2027"/>
                <a:ext cx="36" cy="43"/>
              </a:xfrm>
              <a:custGeom>
                <a:avLst/>
                <a:gdLst>
                  <a:gd name="T0" fmla="*/ 7 w 36"/>
                  <a:gd name="T1" fmla="*/ 15 h 43"/>
                  <a:gd name="T2" fmla="*/ 7 w 36"/>
                  <a:gd name="T3" fmla="*/ 29 h 43"/>
                  <a:gd name="T4" fmla="*/ 14 w 36"/>
                  <a:gd name="T5" fmla="*/ 36 h 43"/>
                  <a:gd name="T6" fmla="*/ 22 w 36"/>
                  <a:gd name="T7" fmla="*/ 36 h 43"/>
                  <a:gd name="T8" fmla="*/ 22 w 36"/>
                  <a:gd name="T9" fmla="*/ 8 h 43"/>
                  <a:gd name="T10" fmla="*/ 14 w 36"/>
                  <a:gd name="T11" fmla="*/ 8 h 43"/>
                  <a:gd name="T12" fmla="*/ 14 w 36"/>
                  <a:gd name="T13" fmla="*/ 15 h 43"/>
                  <a:gd name="T14" fmla="*/ 7 w 36"/>
                  <a:gd name="T15" fmla="*/ 15 h 43"/>
                  <a:gd name="T16" fmla="*/ 0 w 36"/>
                  <a:gd name="T17" fmla="*/ 15 h 43"/>
                  <a:gd name="T18" fmla="*/ 7 w 36"/>
                  <a:gd name="T19" fmla="*/ 15 h 43"/>
                  <a:gd name="T20" fmla="*/ 7 w 36"/>
                  <a:gd name="T21" fmla="*/ 0 h 43"/>
                  <a:gd name="T22" fmla="*/ 22 w 36"/>
                  <a:gd name="T23" fmla="*/ 0 h 43"/>
                  <a:gd name="T24" fmla="*/ 36 w 36"/>
                  <a:gd name="T25" fmla="*/ 15 h 43"/>
                  <a:gd name="T26" fmla="*/ 36 w 36"/>
                  <a:gd name="T27" fmla="*/ 29 h 43"/>
                  <a:gd name="T28" fmla="*/ 29 w 36"/>
                  <a:gd name="T29" fmla="*/ 36 h 43"/>
                  <a:gd name="T30" fmla="*/ 22 w 36"/>
                  <a:gd name="T31" fmla="*/ 36 h 43"/>
                  <a:gd name="T32" fmla="*/ 22 w 36"/>
                  <a:gd name="T33" fmla="*/ 43 h 43"/>
                  <a:gd name="T34" fmla="*/ 7 w 36"/>
                  <a:gd name="T35" fmla="*/ 36 h 43"/>
                  <a:gd name="T36" fmla="*/ 7 w 36"/>
                  <a:gd name="T37" fmla="*/ 29 h 43"/>
                  <a:gd name="T38" fmla="*/ 0 w 36"/>
                  <a:gd name="T39" fmla="*/ 1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43">
                    <a:moveTo>
                      <a:pt x="7" y="15"/>
                    </a:moveTo>
                    <a:lnTo>
                      <a:pt x="7" y="29"/>
                    </a:lnTo>
                    <a:lnTo>
                      <a:pt x="14" y="36"/>
                    </a:lnTo>
                    <a:lnTo>
                      <a:pt x="22" y="36"/>
                    </a:lnTo>
                    <a:lnTo>
                      <a:pt x="22" y="8"/>
                    </a:lnTo>
                    <a:lnTo>
                      <a:pt x="14" y="8"/>
                    </a:lnTo>
                    <a:lnTo>
                      <a:pt x="14" y="15"/>
                    </a:lnTo>
                    <a:lnTo>
                      <a:pt x="7" y="15"/>
                    </a:lnTo>
                    <a:close/>
                    <a:moveTo>
                      <a:pt x="0" y="15"/>
                    </a:moveTo>
                    <a:lnTo>
                      <a:pt x="7" y="15"/>
                    </a:lnTo>
                    <a:lnTo>
                      <a:pt x="7" y="0"/>
                    </a:lnTo>
                    <a:lnTo>
                      <a:pt x="22" y="0"/>
                    </a:lnTo>
                    <a:lnTo>
                      <a:pt x="36" y="15"/>
                    </a:lnTo>
                    <a:lnTo>
                      <a:pt x="36" y="29"/>
                    </a:lnTo>
                    <a:lnTo>
                      <a:pt x="29" y="36"/>
                    </a:lnTo>
                    <a:lnTo>
                      <a:pt x="22" y="36"/>
                    </a:lnTo>
                    <a:lnTo>
                      <a:pt x="22" y="43"/>
                    </a:lnTo>
                    <a:lnTo>
                      <a:pt x="7" y="36"/>
                    </a:lnTo>
                    <a:lnTo>
                      <a:pt x="7" y="29"/>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2" name="Freeform 63"/>
              <p:cNvSpPr>
                <a:spLocks/>
              </p:cNvSpPr>
              <p:nvPr/>
            </p:nvSpPr>
            <p:spPr bwMode="auto">
              <a:xfrm>
                <a:off x="2533" y="2027"/>
                <a:ext cx="28" cy="43"/>
              </a:xfrm>
              <a:custGeom>
                <a:avLst/>
                <a:gdLst>
                  <a:gd name="T0" fmla="*/ 0 w 28"/>
                  <a:gd name="T1" fmla="*/ 29 h 43"/>
                  <a:gd name="T2" fmla="*/ 0 w 28"/>
                  <a:gd name="T3" fmla="*/ 0 h 43"/>
                  <a:gd name="T4" fmla="*/ 7 w 28"/>
                  <a:gd name="T5" fmla="*/ 0 h 43"/>
                  <a:gd name="T6" fmla="*/ 7 w 28"/>
                  <a:gd name="T7" fmla="*/ 29 h 43"/>
                  <a:gd name="T8" fmla="*/ 14 w 28"/>
                  <a:gd name="T9" fmla="*/ 36 h 43"/>
                  <a:gd name="T10" fmla="*/ 21 w 28"/>
                  <a:gd name="T11" fmla="*/ 29 h 43"/>
                  <a:gd name="T12" fmla="*/ 21 w 28"/>
                  <a:gd name="T13" fmla="*/ 0 h 43"/>
                  <a:gd name="T14" fmla="*/ 28 w 28"/>
                  <a:gd name="T15" fmla="*/ 0 h 43"/>
                  <a:gd name="T16" fmla="*/ 28 w 28"/>
                  <a:gd name="T17" fmla="*/ 36 h 43"/>
                  <a:gd name="T18" fmla="*/ 21 w 28"/>
                  <a:gd name="T19" fmla="*/ 36 h 43"/>
                  <a:gd name="T20" fmla="*/ 14 w 28"/>
                  <a:gd name="T21" fmla="*/ 43 h 43"/>
                  <a:gd name="T22" fmla="*/ 7 w 28"/>
                  <a:gd name="T23" fmla="*/ 36 h 43"/>
                  <a:gd name="T24" fmla="*/ 0 w 28"/>
                  <a:gd name="T25" fmla="*/ 36 h 43"/>
                  <a:gd name="T26" fmla="*/ 0 w 28"/>
                  <a:gd name="T27" fmla="*/ 29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3">
                    <a:moveTo>
                      <a:pt x="0" y="29"/>
                    </a:moveTo>
                    <a:lnTo>
                      <a:pt x="0" y="0"/>
                    </a:lnTo>
                    <a:lnTo>
                      <a:pt x="7" y="0"/>
                    </a:lnTo>
                    <a:lnTo>
                      <a:pt x="7" y="29"/>
                    </a:lnTo>
                    <a:lnTo>
                      <a:pt x="14" y="36"/>
                    </a:lnTo>
                    <a:lnTo>
                      <a:pt x="21" y="29"/>
                    </a:lnTo>
                    <a:lnTo>
                      <a:pt x="21" y="0"/>
                    </a:lnTo>
                    <a:lnTo>
                      <a:pt x="28" y="0"/>
                    </a:lnTo>
                    <a:lnTo>
                      <a:pt x="28" y="36"/>
                    </a:lnTo>
                    <a:lnTo>
                      <a:pt x="21" y="36"/>
                    </a:lnTo>
                    <a:lnTo>
                      <a:pt x="14" y="43"/>
                    </a:lnTo>
                    <a:lnTo>
                      <a:pt x="7" y="36"/>
                    </a:lnTo>
                    <a:lnTo>
                      <a:pt x="0" y="36"/>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3" name="Freeform 64"/>
              <p:cNvSpPr>
                <a:spLocks/>
              </p:cNvSpPr>
              <p:nvPr/>
            </p:nvSpPr>
            <p:spPr bwMode="auto">
              <a:xfrm>
                <a:off x="2568" y="2027"/>
                <a:ext cx="28" cy="36"/>
              </a:xfrm>
              <a:custGeom>
                <a:avLst/>
                <a:gdLst>
                  <a:gd name="T0" fmla="*/ 7 w 28"/>
                  <a:gd name="T1" fmla="*/ 36 h 36"/>
                  <a:gd name="T2" fmla="*/ 7 w 28"/>
                  <a:gd name="T3" fmla="*/ 8 h 36"/>
                  <a:gd name="T4" fmla="*/ 0 w 28"/>
                  <a:gd name="T5" fmla="*/ 8 h 36"/>
                  <a:gd name="T6" fmla="*/ 0 w 28"/>
                  <a:gd name="T7" fmla="*/ 0 h 36"/>
                  <a:gd name="T8" fmla="*/ 28 w 28"/>
                  <a:gd name="T9" fmla="*/ 0 h 36"/>
                  <a:gd name="T10" fmla="*/ 28 w 28"/>
                  <a:gd name="T11" fmla="*/ 8 h 36"/>
                  <a:gd name="T12" fmla="*/ 14 w 28"/>
                  <a:gd name="T13" fmla="*/ 8 h 36"/>
                  <a:gd name="T14" fmla="*/ 14 w 28"/>
                  <a:gd name="T15" fmla="*/ 36 h 36"/>
                  <a:gd name="T16" fmla="*/ 7 w 28"/>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6">
                    <a:moveTo>
                      <a:pt x="7" y="36"/>
                    </a:moveTo>
                    <a:lnTo>
                      <a:pt x="7" y="8"/>
                    </a:lnTo>
                    <a:lnTo>
                      <a:pt x="0" y="8"/>
                    </a:lnTo>
                    <a:lnTo>
                      <a:pt x="0" y="0"/>
                    </a:lnTo>
                    <a:lnTo>
                      <a:pt x="28" y="0"/>
                    </a:lnTo>
                    <a:lnTo>
                      <a:pt x="28" y="8"/>
                    </a:lnTo>
                    <a:lnTo>
                      <a:pt x="14" y="8"/>
                    </a:lnTo>
                    <a:lnTo>
                      <a:pt x="14" y="36"/>
                    </a:lnTo>
                    <a:lnTo>
                      <a:pt x="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4" name="Freeform 65"/>
              <p:cNvSpPr>
                <a:spLocks/>
              </p:cNvSpPr>
              <p:nvPr/>
            </p:nvSpPr>
            <p:spPr bwMode="auto">
              <a:xfrm>
                <a:off x="2603" y="2027"/>
                <a:ext cx="14" cy="36"/>
              </a:xfrm>
              <a:custGeom>
                <a:avLst/>
                <a:gdLst>
                  <a:gd name="T0" fmla="*/ 0 w 14"/>
                  <a:gd name="T1" fmla="*/ 36 h 36"/>
                  <a:gd name="T2" fmla="*/ 0 w 14"/>
                  <a:gd name="T3" fmla="*/ 0 h 36"/>
                  <a:gd name="T4" fmla="*/ 14 w 14"/>
                  <a:gd name="T5" fmla="*/ 0 h 36"/>
                  <a:gd name="T6" fmla="*/ 14 w 14"/>
                  <a:gd name="T7" fmla="*/ 8 h 36"/>
                  <a:gd name="T8" fmla="*/ 7 w 14"/>
                  <a:gd name="T9" fmla="*/ 8 h 36"/>
                  <a:gd name="T10" fmla="*/ 7 w 14"/>
                  <a:gd name="T11" fmla="*/ 15 h 36"/>
                  <a:gd name="T12" fmla="*/ 14 w 14"/>
                  <a:gd name="T13" fmla="*/ 15 h 36"/>
                  <a:gd name="T14" fmla="*/ 14 w 14"/>
                  <a:gd name="T15" fmla="*/ 22 h 36"/>
                  <a:gd name="T16" fmla="*/ 7 w 14"/>
                  <a:gd name="T17" fmla="*/ 22 h 36"/>
                  <a:gd name="T18" fmla="*/ 7 w 14"/>
                  <a:gd name="T19" fmla="*/ 36 h 36"/>
                  <a:gd name="T20" fmla="*/ 14 w 14"/>
                  <a:gd name="T21" fmla="*/ 36 h 36"/>
                  <a:gd name="T22" fmla="*/ 0 w 14"/>
                  <a:gd name="T23" fmla="*/ 3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6">
                    <a:moveTo>
                      <a:pt x="0" y="36"/>
                    </a:moveTo>
                    <a:lnTo>
                      <a:pt x="0" y="0"/>
                    </a:lnTo>
                    <a:lnTo>
                      <a:pt x="14" y="0"/>
                    </a:lnTo>
                    <a:lnTo>
                      <a:pt x="14" y="8"/>
                    </a:lnTo>
                    <a:lnTo>
                      <a:pt x="7" y="8"/>
                    </a:lnTo>
                    <a:lnTo>
                      <a:pt x="7" y="15"/>
                    </a:lnTo>
                    <a:lnTo>
                      <a:pt x="14" y="15"/>
                    </a:lnTo>
                    <a:lnTo>
                      <a:pt x="14" y="22"/>
                    </a:lnTo>
                    <a:lnTo>
                      <a:pt x="7" y="22"/>
                    </a:lnTo>
                    <a:lnTo>
                      <a:pt x="7" y="36"/>
                    </a:lnTo>
                    <a:lnTo>
                      <a:pt x="14"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5" name="Freeform 66"/>
              <p:cNvSpPr>
                <a:spLocks noEditPoints="1"/>
              </p:cNvSpPr>
              <p:nvPr/>
            </p:nvSpPr>
            <p:spPr bwMode="auto">
              <a:xfrm>
                <a:off x="2631" y="2027"/>
                <a:ext cx="21" cy="36"/>
              </a:xfrm>
              <a:custGeom>
                <a:avLst/>
                <a:gdLst>
                  <a:gd name="T0" fmla="*/ 7 w 21"/>
                  <a:gd name="T1" fmla="*/ 8 h 36"/>
                  <a:gd name="T2" fmla="*/ 7 w 21"/>
                  <a:gd name="T3" fmla="*/ 15 h 36"/>
                  <a:gd name="T4" fmla="*/ 14 w 21"/>
                  <a:gd name="T5" fmla="*/ 15 h 36"/>
                  <a:gd name="T6" fmla="*/ 14 w 21"/>
                  <a:gd name="T7" fmla="*/ 8 h 36"/>
                  <a:gd name="T8" fmla="*/ 7 w 21"/>
                  <a:gd name="T9" fmla="*/ 8 h 36"/>
                  <a:gd name="T10" fmla="*/ 0 w 21"/>
                  <a:gd name="T11" fmla="*/ 36 h 36"/>
                  <a:gd name="T12" fmla="*/ 0 w 21"/>
                  <a:gd name="T13" fmla="*/ 0 h 36"/>
                  <a:gd name="T14" fmla="*/ 21 w 21"/>
                  <a:gd name="T15" fmla="*/ 0 h 36"/>
                  <a:gd name="T16" fmla="*/ 21 w 21"/>
                  <a:gd name="T17" fmla="*/ 36 h 36"/>
                  <a:gd name="T18" fmla="*/ 14 w 21"/>
                  <a:gd name="T19" fmla="*/ 36 h 36"/>
                  <a:gd name="T20" fmla="*/ 14 w 21"/>
                  <a:gd name="T21" fmla="*/ 29 h 36"/>
                  <a:gd name="T22" fmla="*/ 7 w 21"/>
                  <a:gd name="T23" fmla="*/ 22 h 36"/>
                  <a:gd name="T24" fmla="*/ 7 w 21"/>
                  <a:gd name="T25" fmla="*/ 36 h 36"/>
                  <a:gd name="T26" fmla="*/ 0 w 21"/>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6">
                    <a:moveTo>
                      <a:pt x="7" y="8"/>
                    </a:moveTo>
                    <a:lnTo>
                      <a:pt x="7" y="15"/>
                    </a:lnTo>
                    <a:lnTo>
                      <a:pt x="14" y="15"/>
                    </a:lnTo>
                    <a:lnTo>
                      <a:pt x="14" y="8"/>
                    </a:lnTo>
                    <a:lnTo>
                      <a:pt x="7" y="8"/>
                    </a:lnTo>
                    <a:close/>
                    <a:moveTo>
                      <a:pt x="0" y="36"/>
                    </a:moveTo>
                    <a:lnTo>
                      <a:pt x="0" y="0"/>
                    </a:lnTo>
                    <a:lnTo>
                      <a:pt x="21" y="0"/>
                    </a:lnTo>
                    <a:lnTo>
                      <a:pt x="21" y="36"/>
                    </a:lnTo>
                    <a:lnTo>
                      <a:pt x="14" y="36"/>
                    </a:lnTo>
                    <a:lnTo>
                      <a:pt x="14" y="29"/>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6" name="Freeform 67"/>
              <p:cNvSpPr>
                <a:spLocks/>
              </p:cNvSpPr>
              <p:nvPr/>
            </p:nvSpPr>
            <p:spPr bwMode="auto">
              <a:xfrm>
                <a:off x="2533" y="1789"/>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4 w 190"/>
                  <a:gd name="T19" fmla="*/ 49 h 70"/>
                  <a:gd name="T20" fmla="*/ 105 w 190"/>
                  <a:gd name="T21" fmla="*/ 35 h 70"/>
                  <a:gd name="T22" fmla="*/ 112 w 190"/>
                  <a:gd name="T23" fmla="*/ 28 h 70"/>
                  <a:gd name="T24" fmla="*/ 119 w 190"/>
                  <a:gd name="T25" fmla="*/ 28 h 70"/>
                  <a:gd name="T26" fmla="*/ 126 w 190"/>
                  <a:gd name="T27" fmla="*/ 21 h 70"/>
                  <a:gd name="T28" fmla="*/ 133 w 190"/>
                  <a:gd name="T29" fmla="*/ 21 h 70"/>
                  <a:gd name="T30" fmla="*/ 84 w 190"/>
                  <a:gd name="T31" fmla="*/ 21 h 70"/>
                  <a:gd name="T32" fmla="*/ 84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3 w 190"/>
                  <a:gd name="T45" fmla="*/ 49 h 70"/>
                  <a:gd name="T46" fmla="*/ 126 w 190"/>
                  <a:gd name="T47" fmla="*/ 49 h 70"/>
                  <a:gd name="T48" fmla="*/ 112 w 190"/>
                  <a:gd name="T49" fmla="*/ 63 h 70"/>
                  <a:gd name="T50" fmla="*/ 77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4" y="49"/>
                    </a:lnTo>
                    <a:lnTo>
                      <a:pt x="105" y="35"/>
                    </a:lnTo>
                    <a:lnTo>
                      <a:pt x="112" y="28"/>
                    </a:lnTo>
                    <a:lnTo>
                      <a:pt x="119" y="28"/>
                    </a:lnTo>
                    <a:lnTo>
                      <a:pt x="126" y="21"/>
                    </a:lnTo>
                    <a:lnTo>
                      <a:pt x="133" y="21"/>
                    </a:lnTo>
                    <a:lnTo>
                      <a:pt x="84" y="21"/>
                    </a:lnTo>
                    <a:lnTo>
                      <a:pt x="84" y="0"/>
                    </a:lnTo>
                    <a:lnTo>
                      <a:pt x="190" y="0"/>
                    </a:lnTo>
                    <a:lnTo>
                      <a:pt x="190" y="63"/>
                    </a:lnTo>
                    <a:lnTo>
                      <a:pt x="162" y="63"/>
                    </a:lnTo>
                    <a:lnTo>
                      <a:pt x="155" y="49"/>
                    </a:lnTo>
                    <a:lnTo>
                      <a:pt x="155" y="28"/>
                    </a:lnTo>
                    <a:lnTo>
                      <a:pt x="133" y="49"/>
                    </a:lnTo>
                    <a:lnTo>
                      <a:pt x="126" y="49"/>
                    </a:lnTo>
                    <a:lnTo>
                      <a:pt x="112" y="63"/>
                    </a:lnTo>
                    <a:lnTo>
                      <a:pt x="77"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7" name="Freeform 68"/>
              <p:cNvSpPr>
                <a:spLocks/>
              </p:cNvSpPr>
              <p:nvPr/>
            </p:nvSpPr>
            <p:spPr bwMode="auto">
              <a:xfrm>
                <a:off x="2392" y="1789"/>
                <a:ext cx="134" cy="105"/>
              </a:xfrm>
              <a:custGeom>
                <a:avLst/>
                <a:gdLst>
                  <a:gd name="T0" fmla="*/ 49 w 134"/>
                  <a:gd name="T1" fmla="*/ 91 h 105"/>
                  <a:gd name="T2" fmla="*/ 63 w 134"/>
                  <a:gd name="T3" fmla="*/ 84 h 105"/>
                  <a:gd name="T4" fmla="*/ 70 w 134"/>
                  <a:gd name="T5" fmla="*/ 77 h 105"/>
                  <a:gd name="T6" fmla="*/ 77 w 134"/>
                  <a:gd name="T7" fmla="*/ 77 h 105"/>
                  <a:gd name="T8" fmla="*/ 91 w 134"/>
                  <a:gd name="T9" fmla="*/ 63 h 105"/>
                  <a:gd name="T10" fmla="*/ 84 w 134"/>
                  <a:gd name="T11" fmla="*/ 63 h 105"/>
                  <a:gd name="T12" fmla="*/ 84 w 134"/>
                  <a:gd name="T13" fmla="*/ 56 h 105"/>
                  <a:gd name="T14" fmla="*/ 56 w 134"/>
                  <a:gd name="T15" fmla="*/ 42 h 105"/>
                  <a:gd name="T16" fmla="*/ 49 w 134"/>
                  <a:gd name="T17" fmla="*/ 35 h 105"/>
                  <a:gd name="T18" fmla="*/ 42 w 134"/>
                  <a:gd name="T19" fmla="*/ 35 h 105"/>
                  <a:gd name="T20" fmla="*/ 42 w 134"/>
                  <a:gd name="T21" fmla="*/ 28 h 105"/>
                  <a:gd name="T22" fmla="*/ 35 w 134"/>
                  <a:gd name="T23" fmla="*/ 28 h 105"/>
                  <a:gd name="T24" fmla="*/ 35 w 134"/>
                  <a:gd name="T25" fmla="*/ 63 h 105"/>
                  <a:gd name="T26" fmla="*/ 0 w 134"/>
                  <a:gd name="T27" fmla="*/ 63 h 105"/>
                  <a:gd name="T28" fmla="*/ 0 w 134"/>
                  <a:gd name="T29" fmla="*/ 0 h 105"/>
                  <a:gd name="T30" fmla="*/ 112 w 134"/>
                  <a:gd name="T31" fmla="*/ 0 h 105"/>
                  <a:gd name="T32" fmla="*/ 112 w 134"/>
                  <a:gd name="T33" fmla="*/ 14 h 105"/>
                  <a:gd name="T34" fmla="*/ 63 w 134"/>
                  <a:gd name="T35" fmla="*/ 14 h 105"/>
                  <a:gd name="T36" fmla="*/ 77 w 134"/>
                  <a:gd name="T37" fmla="*/ 28 h 105"/>
                  <a:gd name="T38" fmla="*/ 91 w 134"/>
                  <a:gd name="T39" fmla="*/ 28 h 105"/>
                  <a:gd name="T40" fmla="*/ 98 w 134"/>
                  <a:gd name="T41" fmla="*/ 35 h 105"/>
                  <a:gd name="T42" fmla="*/ 105 w 134"/>
                  <a:gd name="T43" fmla="*/ 35 h 105"/>
                  <a:gd name="T44" fmla="*/ 105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2 w 134"/>
                  <a:gd name="T59" fmla="*/ 84 h 105"/>
                  <a:gd name="T60" fmla="*/ 105 w 134"/>
                  <a:gd name="T61" fmla="*/ 91 h 105"/>
                  <a:gd name="T62" fmla="*/ 91 w 134"/>
                  <a:gd name="T63" fmla="*/ 98 h 105"/>
                  <a:gd name="T64" fmla="*/ 84 w 134"/>
                  <a:gd name="T65" fmla="*/ 98 h 105"/>
                  <a:gd name="T66" fmla="*/ 84 w 134"/>
                  <a:gd name="T67" fmla="*/ 105 h 105"/>
                  <a:gd name="T68" fmla="*/ 77 w 134"/>
                  <a:gd name="T69" fmla="*/ 105 h 105"/>
                  <a:gd name="T70" fmla="*/ 70 w 134"/>
                  <a:gd name="T71" fmla="*/ 98 h 105"/>
                  <a:gd name="T72" fmla="*/ 63 w 134"/>
                  <a:gd name="T73" fmla="*/ 98 h 105"/>
                  <a:gd name="T74" fmla="*/ 56 w 134"/>
                  <a:gd name="T75" fmla="*/ 91 h 105"/>
                  <a:gd name="T76" fmla="*/ 49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20" y="49"/>
                    </a:lnTo>
                    <a:lnTo>
                      <a:pt x="127" y="56"/>
                    </a:lnTo>
                    <a:lnTo>
                      <a:pt x="127" y="63"/>
                    </a:lnTo>
                    <a:lnTo>
                      <a:pt x="134" y="63"/>
                    </a:lnTo>
                    <a:lnTo>
                      <a:pt x="127" y="70"/>
                    </a:lnTo>
                    <a:lnTo>
                      <a:pt x="120"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8" name="Freeform 69"/>
              <p:cNvSpPr>
                <a:spLocks/>
              </p:cNvSpPr>
              <p:nvPr/>
            </p:nvSpPr>
            <p:spPr bwMode="auto">
              <a:xfrm>
                <a:off x="2392" y="1901"/>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1 w 197"/>
                  <a:gd name="T13" fmla="*/ 21 h 64"/>
                  <a:gd name="T14" fmla="*/ 105 w 197"/>
                  <a:gd name="T15" fmla="*/ 21 h 64"/>
                  <a:gd name="T16" fmla="*/ 91 w 197"/>
                  <a:gd name="T17" fmla="*/ 35 h 64"/>
                  <a:gd name="T18" fmla="*/ 84 w 197"/>
                  <a:gd name="T19" fmla="*/ 35 h 64"/>
                  <a:gd name="T20" fmla="*/ 70 w 197"/>
                  <a:gd name="T21" fmla="*/ 42 h 64"/>
                  <a:gd name="T22" fmla="*/ 63 w 197"/>
                  <a:gd name="T23" fmla="*/ 49 h 64"/>
                  <a:gd name="T24" fmla="*/ 112 w 197"/>
                  <a:gd name="T25" fmla="*/ 49 h 64"/>
                  <a:gd name="T26" fmla="*/ 112 w 197"/>
                  <a:gd name="T27" fmla="*/ 64 h 64"/>
                  <a:gd name="T28" fmla="*/ 0 w 197"/>
                  <a:gd name="T29" fmla="*/ 64 h 64"/>
                  <a:gd name="T30" fmla="*/ 0 w 197"/>
                  <a:gd name="T31" fmla="*/ 7 h 64"/>
                  <a:gd name="T32" fmla="*/ 35 w 197"/>
                  <a:gd name="T33" fmla="*/ 7 h 64"/>
                  <a:gd name="T34" fmla="*/ 35 w 197"/>
                  <a:gd name="T35" fmla="*/ 35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1" y="21"/>
                    </a:lnTo>
                    <a:lnTo>
                      <a:pt x="105" y="21"/>
                    </a:lnTo>
                    <a:lnTo>
                      <a:pt x="91" y="35"/>
                    </a:lnTo>
                    <a:lnTo>
                      <a:pt x="84" y="35"/>
                    </a:lnTo>
                    <a:lnTo>
                      <a:pt x="70" y="42"/>
                    </a:lnTo>
                    <a:lnTo>
                      <a:pt x="63" y="49"/>
                    </a:lnTo>
                    <a:lnTo>
                      <a:pt x="112" y="49"/>
                    </a:lnTo>
                    <a:lnTo>
                      <a:pt x="112" y="64"/>
                    </a:lnTo>
                    <a:lnTo>
                      <a:pt x="0" y="64"/>
                    </a:lnTo>
                    <a:lnTo>
                      <a:pt x="0" y="7"/>
                    </a:lnTo>
                    <a:lnTo>
                      <a:pt x="35" y="7"/>
                    </a:lnTo>
                    <a:lnTo>
                      <a:pt x="35" y="35"/>
                    </a:lnTo>
                    <a:lnTo>
                      <a:pt x="49" y="21"/>
                    </a:lnTo>
                    <a:lnTo>
                      <a:pt x="63" y="21"/>
                    </a:lnTo>
                    <a:lnTo>
                      <a:pt x="70" y="14"/>
                    </a:lnTo>
                    <a:lnTo>
                      <a:pt x="70" y="7"/>
                    </a:lnTo>
                    <a:lnTo>
                      <a:pt x="91" y="7"/>
                    </a:lnTo>
                    <a:lnTo>
                      <a:pt x="105"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39" name="Freeform 70"/>
              <p:cNvSpPr>
                <a:spLocks/>
              </p:cNvSpPr>
              <p:nvPr/>
            </p:nvSpPr>
            <p:spPr bwMode="auto">
              <a:xfrm>
                <a:off x="2596" y="1866"/>
                <a:ext cx="127" cy="106"/>
              </a:xfrm>
              <a:custGeom>
                <a:avLst/>
                <a:gdLst>
                  <a:gd name="T0" fmla="*/ 127 w 127"/>
                  <a:gd name="T1" fmla="*/ 42 h 106"/>
                  <a:gd name="T2" fmla="*/ 127 w 127"/>
                  <a:gd name="T3" fmla="*/ 106 h 106"/>
                  <a:gd name="T4" fmla="*/ 14 w 127"/>
                  <a:gd name="T5" fmla="*/ 106 h 106"/>
                  <a:gd name="T6" fmla="*/ 14 w 127"/>
                  <a:gd name="T7" fmla="*/ 84 h 106"/>
                  <a:gd name="T8" fmla="*/ 63 w 127"/>
                  <a:gd name="T9" fmla="*/ 84 h 106"/>
                  <a:gd name="T10" fmla="*/ 49 w 127"/>
                  <a:gd name="T11" fmla="*/ 77 h 106"/>
                  <a:gd name="T12" fmla="*/ 42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5 w 127"/>
                  <a:gd name="T33" fmla="*/ 7 h 106"/>
                  <a:gd name="T34" fmla="*/ 42 w 127"/>
                  <a:gd name="T35" fmla="*/ 0 h 106"/>
                  <a:gd name="T36" fmla="*/ 49 w 127"/>
                  <a:gd name="T37" fmla="*/ 0 h 106"/>
                  <a:gd name="T38" fmla="*/ 56 w 127"/>
                  <a:gd name="T39" fmla="*/ 7 h 106"/>
                  <a:gd name="T40" fmla="*/ 77 w 127"/>
                  <a:gd name="T41" fmla="*/ 7 h 106"/>
                  <a:gd name="T42" fmla="*/ 77 w 127"/>
                  <a:gd name="T43" fmla="*/ 14 h 106"/>
                  <a:gd name="T44" fmla="*/ 63 w 127"/>
                  <a:gd name="T45" fmla="*/ 21 h 106"/>
                  <a:gd name="T46" fmla="*/ 49 w 127"/>
                  <a:gd name="T47" fmla="*/ 21 h 106"/>
                  <a:gd name="T48" fmla="*/ 49 w 127"/>
                  <a:gd name="T49" fmla="*/ 28 h 106"/>
                  <a:gd name="T50" fmla="*/ 42 w 127"/>
                  <a:gd name="T51" fmla="*/ 28 h 106"/>
                  <a:gd name="T52" fmla="*/ 42 w 127"/>
                  <a:gd name="T53" fmla="*/ 42 h 106"/>
                  <a:gd name="T54" fmla="*/ 56 w 127"/>
                  <a:gd name="T55" fmla="*/ 56 h 106"/>
                  <a:gd name="T56" fmla="*/ 77 w 127"/>
                  <a:gd name="T57" fmla="*/ 56 h 106"/>
                  <a:gd name="T58" fmla="*/ 77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4"/>
                    </a:lnTo>
                    <a:lnTo>
                      <a:pt x="63" y="84"/>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0" name="Freeform 71"/>
              <p:cNvSpPr>
                <a:spLocks/>
              </p:cNvSpPr>
              <p:nvPr/>
            </p:nvSpPr>
            <p:spPr bwMode="auto">
              <a:xfrm>
                <a:off x="2526" y="1789"/>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4 w 197"/>
                  <a:gd name="T33" fmla="*/ 42 h 63"/>
                  <a:gd name="T34" fmla="*/ 91 w 197"/>
                  <a:gd name="T35" fmla="*/ 42 h 63"/>
                  <a:gd name="T36" fmla="*/ 105 w 197"/>
                  <a:gd name="T37" fmla="*/ 28 h 63"/>
                  <a:gd name="T38" fmla="*/ 112 w 197"/>
                  <a:gd name="T39" fmla="*/ 28 h 63"/>
                  <a:gd name="T40" fmla="*/ 126 w 197"/>
                  <a:gd name="T41" fmla="*/ 21 h 63"/>
                  <a:gd name="T42" fmla="*/ 126 w 197"/>
                  <a:gd name="T43" fmla="*/ 14 h 63"/>
                  <a:gd name="T44" fmla="*/ 133 w 197"/>
                  <a:gd name="T45" fmla="*/ 14 h 63"/>
                  <a:gd name="T46" fmla="*/ 84 w 197"/>
                  <a:gd name="T47" fmla="*/ 14 h 63"/>
                  <a:gd name="T48" fmla="*/ 84 w 197"/>
                  <a:gd name="T49" fmla="*/ 0 h 63"/>
                  <a:gd name="T50" fmla="*/ 197 w 197"/>
                  <a:gd name="T51" fmla="*/ 0 h 63"/>
                  <a:gd name="T52" fmla="*/ 197 w 197"/>
                  <a:gd name="T53" fmla="*/ 56 h 63"/>
                  <a:gd name="T54" fmla="*/ 162 w 197"/>
                  <a:gd name="T55" fmla="*/ 56 h 63"/>
                  <a:gd name="T56" fmla="*/ 162 w 197"/>
                  <a:gd name="T57" fmla="*/ 28 h 63"/>
                  <a:gd name="T58" fmla="*/ 133 w 197"/>
                  <a:gd name="T59" fmla="*/ 42 h 63"/>
                  <a:gd name="T60" fmla="*/ 126 w 197"/>
                  <a:gd name="T61" fmla="*/ 49 h 63"/>
                  <a:gd name="T62" fmla="*/ 119 w 197"/>
                  <a:gd name="T63" fmla="*/ 49 h 63"/>
                  <a:gd name="T64" fmla="*/ 119 w 197"/>
                  <a:gd name="T65" fmla="*/ 56 h 63"/>
                  <a:gd name="T66" fmla="*/ 112 w 197"/>
                  <a:gd name="T67" fmla="*/ 56 h 63"/>
                  <a:gd name="T68" fmla="*/ 105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4" y="42"/>
                    </a:lnTo>
                    <a:lnTo>
                      <a:pt x="91" y="42"/>
                    </a:lnTo>
                    <a:lnTo>
                      <a:pt x="105" y="28"/>
                    </a:lnTo>
                    <a:lnTo>
                      <a:pt x="112" y="28"/>
                    </a:lnTo>
                    <a:lnTo>
                      <a:pt x="126" y="21"/>
                    </a:lnTo>
                    <a:lnTo>
                      <a:pt x="126" y="14"/>
                    </a:lnTo>
                    <a:lnTo>
                      <a:pt x="133" y="14"/>
                    </a:lnTo>
                    <a:lnTo>
                      <a:pt x="84" y="14"/>
                    </a:lnTo>
                    <a:lnTo>
                      <a:pt x="84" y="0"/>
                    </a:lnTo>
                    <a:lnTo>
                      <a:pt x="197" y="0"/>
                    </a:lnTo>
                    <a:lnTo>
                      <a:pt x="197" y="56"/>
                    </a:lnTo>
                    <a:lnTo>
                      <a:pt x="162" y="56"/>
                    </a:lnTo>
                    <a:lnTo>
                      <a:pt x="162" y="28"/>
                    </a:lnTo>
                    <a:lnTo>
                      <a:pt x="133" y="42"/>
                    </a:lnTo>
                    <a:lnTo>
                      <a:pt x="126" y="49"/>
                    </a:lnTo>
                    <a:lnTo>
                      <a:pt x="119" y="49"/>
                    </a:lnTo>
                    <a:lnTo>
                      <a:pt x="119" y="56"/>
                    </a:lnTo>
                    <a:lnTo>
                      <a:pt x="112" y="56"/>
                    </a:lnTo>
                    <a:lnTo>
                      <a:pt x="105"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1" name="Freeform 72"/>
              <p:cNvSpPr>
                <a:spLocks/>
              </p:cNvSpPr>
              <p:nvPr/>
            </p:nvSpPr>
            <p:spPr bwMode="auto">
              <a:xfrm>
                <a:off x="2392" y="1782"/>
                <a:ext cx="127" cy="105"/>
              </a:xfrm>
              <a:custGeom>
                <a:avLst/>
                <a:gdLst>
                  <a:gd name="T0" fmla="*/ 49 w 127"/>
                  <a:gd name="T1" fmla="*/ 91 h 105"/>
                  <a:gd name="T2" fmla="*/ 56 w 127"/>
                  <a:gd name="T3" fmla="*/ 91 h 105"/>
                  <a:gd name="T4" fmla="*/ 70 w 127"/>
                  <a:gd name="T5" fmla="*/ 84 h 105"/>
                  <a:gd name="T6" fmla="*/ 70 w 127"/>
                  <a:gd name="T7" fmla="*/ 77 h 105"/>
                  <a:gd name="T8" fmla="*/ 77 w 127"/>
                  <a:gd name="T9" fmla="*/ 70 h 105"/>
                  <a:gd name="T10" fmla="*/ 84 w 127"/>
                  <a:gd name="T11" fmla="*/ 70 h 105"/>
                  <a:gd name="T12" fmla="*/ 84 w 127"/>
                  <a:gd name="T13" fmla="*/ 63 h 105"/>
                  <a:gd name="T14" fmla="*/ 77 w 127"/>
                  <a:gd name="T15" fmla="*/ 56 h 105"/>
                  <a:gd name="T16" fmla="*/ 49 w 127"/>
                  <a:gd name="T17" fmla="*/ 42 h 105"/>
                  <a:gd name="T18" fmla="*/ 42 w 127"/>
                  <a:gd name="T19" fmla="*/ 35 h 105"/>
                  <a:gd name="T20" fmla="*/ 35 w 127"/>
                  <a:gd name="T21" fmla="*/ 35 h 105"/>
                  <a:gd name="T22" fmla="*/ 35 w 127"/>
                  <a:gd name="T23" fmla="*/ 63 h 105"/>
                  <a:gd name="T24" fmla="*/ 0 w 127"/>
                  <a:gd name="T25" fmla="*/ 63 h 105"/>
                  <a:gd name="T26" fmla="*/ 0 w 127"/>
                  <a:gd name="T27" fmla="*/ 0 h 105"/>
                  <a:gd name="T28" fmla="*/ 112 w 127"/>
                  <a:gd name="T29" fmla="*/ 0 h 105"/>
                  <a:gd name="T30" fmla="*/ 112 w 127"/>
                  <a:gd name="T31" fmla="*/ 21 h 105"/>
                  <a:gd name="T32" fmla="*/ 63 w 127"/>
                  <a:gd name="T33" fmla="*/ 21 h 105"/>
                  <a:gd name="T34" fmla="*/ 77 w 127"/>
                  <a:gd name="T35" fmla="*/ 28 h 105"/>
                  <a:gd name="T36" fmla="*/ 84 w 127"/>
                  <a:gd name="T37" fmla="*/ 35 h 105"/>
                  <a:gd name="T38" fmla="*/ 98 w 127"/>
                  <a:gd name="T39" fmla="*/ 35 h 105"/>
                  <a:gd name="T40" fmla="*/ 127 w 127"/>
                  <a:gd name="T41" fmla="*/ 63 h 105"/>
                  <a:gd name="T42" fmla="*/ 127 w 127"/>
                  <a:gd name="T43" fmla="*/ 70 h 105"/>
                  <a:gd name="T44" fmla="*/ 120 w 127"/>
                  <a:gd name="T45" fmla="*/ 77 h 105"/>
                  <a:gd name="T46" fmla="*/ 120 w 127"/>
                  <a:gd name="T47" fmla="*/ 84 h 105"/>
                  <a:gd name="T48" fmla="*/ 112 w 127"/>
                  <a:gd name="T49" fmla="*/ 91 h 105"/>
                  <a:gd name="T50" fmla="*/ 98 w 127"/>
                  <a:gd name="T51" fmla="*/ 91 h 105"/>
                  <a:gd name="T52" fmla="*/ 84 w 127"/>
                  <a:gd name="T53" fmla="*/ 98 h 105"/>
                  <a:gd name="T54" fmla="*/ 84 w 127"/>
                  <a:gd name="T55" fmla="*/ 105 h 105"/>
                  <a:gd name="T56" fmla="*/ 70 w 127"/>
                  <a:gd name="T57" fmla="*/ 105 h 105"/>
                  <a:gd name="T58" fmla="*/ 56 w 127"/>
                  <a:gd name="T59" fmla="*/ 98 h 105"/>
                  <a:gd name="T60" fmla="*/ 49 w 127"/>
                  <a:gd name="T61" fmla="*/ 98 h 105"/>
                  <a:gd name="T62" fmla="*/ 49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7" y="63"/>
                    </a:lnTo>
                    <a:lnTo>
                      <a:pt x="127" y="70"/>
                    </a:lnTo>
                    <a:lnTo>
                      <a:pt x="120" y="77"/>
                    </a:lnTo>
                    <a:lnTo>
                      <a:pt x="120"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2" name="Freeform 73"/>
              <p:cNvSpPr>
                <a:spLocks/>
              </p:cNvSpPr>
              <p:nvPr/>
            </p:nvSpPr>
            <p:spPr bwMode="auto">
              <a:xfrm>
                <a:off x="2392" y="1894"/>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1 w 190"/>
                  <a:gd name="T21" fmla="*/ 28 h 71"/>
                  <a:gd name="T22" fmla="*/ 127 w 190"/>
                  <a:gd name="T23" fmla="*/ 28 h 71"/>
                  <a:gd name="T24" fmla="*/ 127 w 190"/>
                  <a:gd name="T25" fmla="*/ 21 h 71"/>
                  <a:gd name="T26" fmla="*/ 105 w 190"/>
                  <a:gd name="T27" fmla="*/ 21 h 71"/>
                  <a:gd name="T28" fmla="*/ 105 w 190"/>
                  <a:gd name="T29" fmla="*/ 28 h 71"/>
                  <a:gd name="T30" fmla="*/ 84 w 190"/>
                  <a:gd name="T31" fmla="*/ 35 h 71"/>
                  <a:gd name="T32" fmla="*/ 77 w 190"/>
                  <a:gd name="T33" fmla="*/ 42 h 71"/>
                  <a:gd name="T34" fmla="*/ 63 w 190"/>
                  <a:gd name="T35" fmla="*/ 42 h 71"/>
                  <a:gd name="T36" fmla="*/ 56 w 190"/>
                  <a:gd name="T37" fmla="*/ 49 h 71"/>
                  <a:gd name="T38" fmla="*/ 105 w 190"/>
                  <a:gd name="T39" fmla="*/ 49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4 w 190"/>
                  <a:gd name="T59" fmla="*/ 0 h 71"/>
                  <a:gd name="T60" fmla="*/ 141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5" y="21"/>
                    </a:lnTo>
                    <a:lnTo>
                      <a:pt x="105" y="28"/>
                    </a:lnTo>
                    <a:lnTo>
                      <a:pt x="84" y="35"/>
                    </a:lnTo>
                    <a:lnTo>
                      <a:pt x="77" y="42"/>
                    </a:lnTo>
                    <a:lnTo>
                      <a:pt x="63" y="42"/>
                    </a:lnTo>
                    <a:lnTo>
                      <a:pt x="56" y="49"/>
                    </a:lnTo>
                    <a:lnTo>
                      <a:pt x="105" y="49"/>
                    </a:lnTo>
                    <a:lnTo>
                      <a:pt x="105" y="71"/>
                    </a:lnTo>
                    <a:lnTo>
                      <a:pt x="0" y="71"/>
                    </a:lnTo>
                    <a:lnTo>
                      <a:pt x="0" y="7"/>
                    </a:lnTo>
                    <a:lnTo>
                      <a:pt x="28" y="7"/>
                    </a:lnTo>
                    <a:lnTo>
                      <a:pt x="28" y="35"/>
                    </a:lnTo>
                    <a:lnTo>
                      <a:pt x="56" y="21"/>
                    </a:lnTo>
                    <a:lnTo>
                      <a:pt x="63" y="14"/>
                    </a:lnTo>
                    <a:lnTo>
                      <a:pt x="70" y="14"/>
                    </a:lnTo>
                    <a:lnTo>
                      <a:pt x="98"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3" name="Freeform 74"/>
              <p:cNvSpPr>
                <a:spLocks/>
              </p:cNvSpPr>
              <p:nvPr/>
            </p:nvSpPr>
            <p:spPr bwMode="auto">
              <a:xfrm>
                <a:off x="2589" y="1859"/>
                <a:ext cx="127" cy="106"/>
              </a:xfrm>
              <a:custGeom>
                <a:avLst/>
                <a:gdLst>
                  <a:gd name="T0" fmla="*/ 127 w 127"/>
                  <a:gd name="T1" fmla="*/ 49 h 106"/>
                  <a:gd name="T2" fmla="*/ 127 w 127"/>
                  <a:gd name="T3" fmla="*/ 106 h 106"/>
                  <a:gd name="T4" fmla="*/ 14 w 127"/>
                  <a:gd name="T5" fmla="*/ 106 h 106"/>
                  <a:gd name="T6" fmla="*/ 14 w 127"/>
                  <a:gd name="T7" fmla="*/ 91 h 106"/>
                  <a:gd name="T8" fmla="*/ 63 w 127"/>
                  <a:gd name="T9" fmla="*/ 91 h 106"/>
                  <a:gd name="T10" fmla="*/ 49 w 127"/>
                  <a:gd name="T11" fmla="*/ 77 h 106"/>
                  <a:gd name="T12" fmla="*/ 42 w 127"/>
                  <a:gd name="T13" fmla="*/ 77 h 106"/>
                  <a:gd name="T14" fmla="*/ 28 w 127"/>
                  <a:gd name="T15" fmla="*/ 70 h 106"/>
                  <a:gd name="T16" fmla="*/ 28 w 127"/>
                  <a:gd name="T17" fmla="*/ 63 h 106"/>
                  <a:gd name="T18" fmla="*/ 21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1 w 127"/>
                  <a:gd name="T33" fmla="*/ 14 h 106"/>
                  <a:gd name="T34" fmla="*/ 28 w 127"/>
                  <a:gd name="T35" fmla="*/ 14 h 106"/>
                  <a:gd name="T36" fmla="*/ 42 w 127"/>
                  <a:gd name="T37" fmla="*/ 7 h 106"/>
                  <a:gd name="T38" fmla="*/ 49 w 127"/>
                  <a:gd name="T39" fmla="*/ 0 h 106"/>
                  <a:gd name="T40" fmla="*/ 56 w 127"/>
                  <a:gd name="T41" fmla="*/ 0 h 106"/>
                  <a:gd name="T42" fmla="*/ 63 w 127"/>
                  <a:gd name="T43" fmla="*/ 7 h 106"/>
                  <a:gd name="T44" fmla="*/ 70 w 127"/>
                  <a:gd name="T45" fmla="*/ 7 h 106"/>
                  <a:gd name="T46" fmla="*/ 77 w 127"/>
                  <a:gd name="T47" fmla="*/ 14 h 106"/>
                  <a:gd name="T48" fmla="*/ 84 w 127"/>
                  <a:gd name="T49" fmla="*/ 14 h 106"/>
                  <a:gd name="T50" fmla="*/ 70 w 127"/>
                  <a:gd name="T51" fmla="*/ 21 h 106"/>
                  <a:gd name="T52" fmla="*/ 63 w 127"/>
                  <a:gd name="T53" fmla="*/ 28 h 106"/>
                  <a:gd name="T54" fmla="*/ 49 w 127"/>
                  <a:gd name="T55" fmla="*/ 28 h 106"/>
                  <a:gd name="T56" fmla="*/ 49 w 127"/>
                  <a:gd name="T57" fmla="*/ 35 h 106"/>
                  <a:gd name="T58" fmla="*/ 42 w 127"/>
                  <a:gd name="T59" fmla="*/ 35 h 106"/>
                  <a:gd name="T60" fmla="*/ 42 w 127"/>
                  <a:gd name="T61" fmla="*/ 49 h 106"/>
                  <a:gd name="T62" fmla="*/ 49 w 127"/>
                  <a:gd name="T63" fmla="*/ 49 h 106"/>
                  <a:gd name="T64" fmla="*/ 77 w 127"/>
                  <a:gd name="T65" fmla="*/ 63 h 106"/>
                  <a:gd name="T66" fmla="*/ 84 w 127"/>
                  <a:gd name="T67" fmla="*/ 63 h 106"/>
                  <a:gd name="T68" fmla="*/ 92 w 127"/>
                  <a:gd name="T69" fmla="*/ 70 h 106"/>
                  <a:gd name="T70" fmla="*/ 99 w 127"/>
                  <a:gd name="T71" fmla="*/ 70 h 106"/>
                  <a:gd name="T72" fmla="*/ 99 w 127"/>
                  <a:gd name="T73" fmla="*/ 77 h 106"/>
                  <a:gd name="T74" fmla="*/ 99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1"/>
                    </a:lnTo>
                    <a:lnTo>
                      <a:pt x="63" y="91"/>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4" name="Freeform 75"/>
              <p:cNvSpPr>
                <a:spLocks/>
              </p:cNvSpPr>
              <p:nvPr/>
            </p:nvSpPr>
            <p:spPr bwMode="auto">
              <a:xfrm>
                <a:off x="3230" y="1866"/>
                <a:ext cx="499" cy="218"/>
              </a:xfrm>
              <a:custGeom>
                <a:avLst/>
                <a:gdLst>
                  <a:gd name="T0" fmla="*/ 429 w 499"/>
                  <a:gd name="T1" fmla="*/ 91 h 218"/>
                  <a:gd name="T2" fmla="*/ 408 w 499"/>
                  <a:gd name="T3" fmla="*/ 99 h 218"/>
                  <a:gd name="T4" fmla="*/ 387 w 499"/>
                  <a:gd name="T5" fmla="*/ 113 h 218"/>
                  <a:gd name="T6" fmla="*/ 373 w 499"/>
                  <a:gd name="T7" fmla="*/ 120 h 218"/>
                  <a:gd name="T8" fmla="*/ 345 w 499"/>
                  <a:gd name="T9" fmla="*/ 120 h 218"/>
                  <a:gd name="T10" fmla="*/ 302 w 499"/>
                  <a:gd name="T11" fmla="*/ 134 h 218"/>
                  <a:gd name="T12" fmla="*/ 204 w 499"/>
                  <a:gd name="T13" fmla="*/ 134 h 218"/>
                  <a:gd name="T14" fmla="*/ 176 w 499"/>
                  <a:gd name="T15" fmla="*/ 127 h 218"/>
                  <a:gd name="T16" fmla="*/ 162 w 499"/>
                  <a:gd name="T17" fmla="*/ 120 h 218"/>
                  <a:gd name="T18" fmla="*/ 133 w 499"/>
                  <a:gd name="T19" fmla="*/ 120 h 218"/>
                  <a:gd name="T20" fmla="*/ 112 w 499"/>
                  <a:gd name="T21" fmla="*/ 113 h 218"/>
                  <a:gd name="T22" fmla="*/ 91 w 499"/>
                  <a:gd name="T23" fmla="*/ 99 h 218"/>
                  <a:gd name="T24" fmla="*/ 77 w 499"/>
                  <a:gd name="T25" fmla="*/ 91 h 218"/>
                  <a:gd name="T26" fmla="*/ 56 w 499"/>
                  <a:gd name="T27" fmla="*/ 84 h 218"/>
                  <a:gd name="T28" fmla="*/ 42 w 499"/>
                  <a:gd name="T29" fmla="*/ 70 h 218"/>
                  <a:gd name="T30" fmla="*/ 28 w 499"/>
                  <a:gd name="T31" fmla="*/ 63 h 218"/>
                  <a:gd name="T32" fmla="*/ 21 w 499"/>
                  <a:gd name="T33" fmla="*/ 49 h 218"/>
                  <a:gd name="T34" fmla="*/ 7 w 499"/>
                  <a:gd name="T35" fmla="*/ 35 h 218"/>
                  <a:gd name="T36" fmla="*/ 7 w 499"/>
                  <a:gd name="T37" fmla="*/ 0 h 218"/>
                  <a:gd name="T38" fmla="*/ 0 w 499"/>
                  <a:gd name="T39" fmla="*/ 0 h 218"/>
                  <a:gd name="T40" fmla="*/ 0 w 499"/>
                  <a:gd name="T41" fmla="*/ 84 h 218"/>
                  <a:gd name="T42" fmla="*/ 7 w 499"/>
                  <a:gd name="T43" fmla="*/ 84 h 218"/>
                  <a:gd name="T44" fmla="*/ 7 w 499"/>
                  <a:gd name="T45" fmla="*/ 113 h 218"/>
                  <a:gd name="T46" fmla="*/ 14 w 499"/>
                  <a:gd name="T47" fmla="*/ 127 h 218"/>
                  <a:gd name="T48" fmla="*/ 21 w 499"/>
                  <a:gd name="T49" fmla="*/ 134 h 218"/>
                  <a:gd name="T50" fmla="*/ 35 w 499"/>
                  <a:gd name="T51" fmla="*/ 154 h 218"/>
                  <a:gd name="T52" fmla="*/ 42 w 499"/>
                  <a:gd name="T53" fmla="*/ 161 h 218"/>
                  <a:gd name="T54" fmla="*/ 56 w 499"/>
                  <a:gd name="T55" fmla="*/ 169 h 218"/>
                  <a:gd name="T56" fmla="*/ 77 w 499"/>
                  <a:gd name="T57" fmla="*/ 183 h 218"/>
                  <a:gd name="T58" fmla="*/ 91 w 499"/>
                  <a:gd name="T59" fmla="*/ 190 h 218"/>
                  <a:gd name="T60" fmla="*/ 133 w 499"/>
                  <a:gd name="T61" fmla="*/ 204 h 218"/>
                  <a:gd name="T62" fmla="*/ 162 w 499"/>
                  <a:gd name="T63" fmla="*/ 211 h 218"/>
                  <a:gd name="T64" fmla="*/ 176 w 499"/>
                  <a:gd name="T65" fmla="*/ 218 h 218"/>
                  <a:gd name="T66" fmla="*/ 323 w 499"/>
                  <a:gd name="T67" fmla="*/ 218 h 218"/>
                  <a:gd name="T68" fmla="*/ 345 w 499"/>
                  <a:gd name="T69" fmla="*/ 211 h 218"/>
                  <a:gd name="T70" fmla="*/ 373 w 499"/>
                  <a:gd name="T71" fmla="*/ 204 h 218"/>
                  <a:gd name="T72" fmla="*/ 387 w 499"/>
                  <a:gd name="T73" fmla="*/ 197 h 218"/>
                  <a:gd name="T74" fmla="*/ 429 w 499"/>
                  <a:gd name="T75" fmla="*/ 183 h 218"/>
                  <a:gd name="T76" fmla="*/ 443 w 499"/>
                  <a:gd name="T77" fmla="*/ 169 h 218"/>
                  <a:gd name="T78" fmla="*/ 471 w 499"/>
                  <a:gd name="T79" fmla="*/ 154 h 218"/>
                  <a:gd name="T80" fmla="*/ 478 w 499"/>
                  <a:gd name="T81" fmla="*/ 134 h 218"/>
                  <a:gd name="T82" fmla="*/ 492 w 499"/>
                  <a:gd name="T83" fmla="*/ 127 h 218"/>
                  <a:gd name="T84" fmla="*/ 492 w 499"/>
                  <a:gd name="T85" fmla="*/ 113 h 218"/>
                  <a:gd name="T86" fmla="*/ 499 w 499"/>
                  <a:gd name="T87" fmla="*/ 99 h 218"/>
                  <a:gd name="T88" fmla="*/ 499 w 499"/>
                  <a:gd name="T89" fmla="*/ 0 h 218"/>
                  <a:gd name="T90" fmla="*/ 499 w 499"/>
                  <a:gd name="T91" fmla="*/ 14 h 218"/>
                  <a:gd name="T92" fmla="*/ 492 w 499"/>
                  <a:gd name="T93" fmla="*/ 21 h 218"/>
                  <a:gd name="T94" fmla="*/ 492 w 499"/>
                  <a:gd name="T95" fmla="*/ 35 h 218"/>
                  <a:gd name="T96" fmla="*/ 485 w 499"/>
                  <a:gd name="T97" fmla="*/ 49 h 218"/>
                  <a:gd name="T98" fmla="*/ 471 w 499"/>
                  <a:gd name="T99" fmla="*/ 63 h 218"/>
                  <a:gd name="T100" fmla="*/ 457 w 499"/>
                  <a:gd name="T101" fmla="*/ 70 h 218"/>
                  <a:gd name="T102" fmla="*/ 443 w 499"/>
                  <a:gd name="T103" fmla="*/ 84 h 218"/>
                  <a:gd name="T104" fmla="*/ 429 w 499"/>
                  <a:gd name="T105" fmla="*/ 9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9" h="218">
                    <a:moveTo>
                      <a:pt x="429" y="91"/>
                    </a:moveTo>
                    <a:lnTo>
                      <a:pt x="408" y="99"/>
                    </a:lnTo>
                    <a:lnTo>
                      <a:pt x="387" y="113"/>
                    </a:lnTo>
                    <a:lnTo>
                      <a:pt x="373" y="120"/>
                    </a:lnTo>
                    <a:lnTo>
                      <a:pt x="345" y="120"/>
                    </a:lnTo>
                    <a:lnTo>
                      <a:pt x="302" y="134"/>
                    </a:lnTo>
                    <a:lnTo>
                      <a:pt x="204" y="134"/>
                    </a:lnTo>
                    <a:lnTo>
                      <a:pt x="176" y="127"/>
                    </a:lnTo>
                    <a:lnTo>
                      <a:pt x="162" y="120"/>
                    </a:lnTo>
                    <a:lnTo>
                      <a:pt x="133" y="120"/>
                    </a:lnTo>
                    <a:lnTo>
                      <a:pt x="112" y="113"/>
                    </a:lnTo>
                    <a:lnTo>
                      <a:pt x="91" y="99"/>
                    </a:lnTo>
                    <a:lnTo>
                      <a:pt x="77" y="91"/>
                    </a:lnTo>
                    <a:lnTo>
                      <a:pt x="56" y="84"/>
                    </a:lnTo>
                    <a:lnTo>
                      <a:pt x="42" y="70"/>
                    </a:lnTo>
                    <a:lnTo>
                      <a:pt x="28" y="63"/>
                    </a:lnTo>
                    <a:lnTo>
                      <a:pt x="21" y="49"/>
                    </a:lnTo>
                    <a:lnTo>
                      <a:pt x="7" y="35"/>
                    </a:lnTo>
                    <a:lnTo>
                      <a:pt x="7" y="0"/>
                    </a:lnTo>
                    <a:lnTo>
                      <a:pt x="0" y="0"/>
                    </a:lnTo>
                    <a:lnTo>
                      <a:pt x="0" y="84"/>
                    </a:lnTo>
                    <a:lnTo>
                      <a:pt x="7" y="84"/>
                    </a:lnTo>
                    <a:lnTo>
                      <a:pt x="7" y="113"/>
                    </a:lnTo>
                    <a:lnTo>
                      <a:pt x="14" y="127"/>
                    </a:lnTo>
                    <a:lnTo>
                      <a:pt x="21" y="134"/>
                    </a:lnTo>
                    <a:lnTo>
                      <a:pt x="35" y="154"/>
                    </a:lnTo>
                    <a:lnTo>
                      <a:pt x="42" y="161"/>
                    </a:lnTo>
                    <a:lnTo>
                      <a:pt x="56" y="169"/>
                    </a:lnTo>
                    <a:lnTo>
                      <a:pt x="77" y="183"/>
                    </a:lnTo>
                    <a:lnTo>
                      <a:pt x="91" y="190"/>
                    </a:lnTo>
                    <a:lnTo>
                      <a:pt x="133" y="204"/>
                    </a:lnTo>
                    <a:lnTo>
                      <a:pt x="162" y="211"/>
                    </a:lnTo>
                    <a:lnTo>
                      <a:pt x="176" y="218"/>
                    </a:lnTo>
                    <a:lnTo>
                      <a:pt x="323" y="218"/>
                    </a:lnTo>
                    <a:lnTo>
                      <a:pt x="345" y="211"/>
                    </a:lnTo>
                    <a:lnTo>
                      <a:pt x="373" y="204"/>
                    </a:lnTo>
                    <a:lnTo>
                      <a:pt x="387" y="197"/>
                    </a:lnTo>
                    <a:lnTo>
                      <a:pt x="429" y="183"/>
                    </a:lnTo>
                    <a:lnTo>
                      <a:pt x="443" y="169"/>
                    </a:lnTo>
                    <a:lnTo>
                      <a:pt x="471" y="154"/>
                    </a:lnTo>
                    <a:lnTo>
                      <a:pt x="478" y="134"/>
                    </a:lnTo>
                    <a:lnTo>
                      <a:pt x="492" y="127"/>
                    </a:lnTo>
                    <a:lnTo>
                      <a:pt x="492" y="113"/>
                    </a:lnTo>
                    <a:lnTo>
                      <a:pt x="499" y="99"/>
                    </a:lnTo>
                    <a:lnTo>
                      <a:pt x="499" y="0"/>
                    </a:lnTo>
                    <a:lnTo>
                      <a:pt x="499" y="14"/>
                    </a:lnTo>
                    <a:lnTo>
                      <a:pt x="492" y="21"/>
                    </a:lnTo>
                    <a:lnTo>
                      <a:pt x="492" y="35"/>
                    </a:lnTo>
                    <a:lnTo>
                      <a:pt x="485" y="49"/>
                    </a:lnTo>
                    <a:lnTo>
                      <a:pt x="471" y="63"/>
                    </a:lnTo>
                    <a:lnTo>
                      <a:pt x="457" y="70"/>
                    </a:lnTo>
                    <a:lnTo>
                      <a:pt x="443" y="84"/>
                    </a:lnTo>
                    <a:lnTo>
                      <a:pt x="429" y="91"/>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5" name="Freeform 76"/>
              <p:cNvSpPr>
                <a:spLocks/>
              </p:cNvSpPr>
              <p:nvPr/>
            </p:nvSpPr>
            <p:spPr bwMode="auto">
              <a:xfrm>
                <a:off x="3230" y="1733"/>
                <a:ext cx="507" cy="273"/>
              </a:xfrm>
              <a:custGeom>
                <a:avLst/>
                <a:gdLst>
                  <a:gd name="T0" fmla="*/ 429 w 507"/>
                  <a:gd name="T1" fmla="*/ 42 h 273"/>
                  <a:gd name="T2" fmla="*/ 443 w 507"/>
                  <a:gd name="T3" fmla="*/ 49 h 273"/>
                  <a:gd name="T4" fmla="*/ 457 w 507"/>
                  <a:gd name="T5" fmla="*/ 63 h 273"/>
                  <a:gd name="T6" fmla="*/ 471 w 507"/>
                  <a:gd name="T7" fmla="*/ 70 h 273"/>
                  <a:gd name="T8" fmla="*/ 485 w 507"/>
                  <a:gd name="T9" fmla="*/ 84 h 273"/>
                  <a:gd name="T10" fmla="*/ 499 w 507"/>
                  <a:gd name="T11" fmla="*/ 112 h 273"/>
                  <a:gd name="T12" fmla="*/ 499 w 507"/>
                  <a:gd name="T13" fmla="*/ 126 h 273"/>
                  <a:gd name="T14" fmla="*/ 507 w 507"/>
                  <a:gd name="T15" fmla="*/ 133 h 273"/>
                  <a:gd name="T16" fmla="*/ 499 w 507"/>
                  <a:gd name="T17" fmla="*/ 147 h 273"/>
                  <a:gd name="T18" fmla="*/ 499 w 507"/>
                  <a:gd name="T19" fmla="*/ 168 h 273"/>
                  <a:gd name="T20" fmla="*/ 492 w 507"/>
                  <a:gd name="T21" fmla="*/ 175 h 273"/>
                  <a:gd name="T22" fmla="*/ 485 w 507"/>
                  <a:gd name="T23" fmla="*/ 189 h 273"/>
                  <a:gd name="T24" fmla="*/ 471 w 507"/>
                  <a:gd name="T25" fmla="*/ 196 h 273"/>
                  <a:gd name="T26" fmla="*/ 457 w 507"/>
                  <a:gd name="T27" fmla="*/ 210 h 273"/>
                  <a:gd name="T28" fmla="*/ 450 w 507"/>
                  <a:gd name="T29" fmla="*/ 224 h 273"/>
                  <a:gd name="T30" fmla="*/ 429 w 507"/>
                  <a:gd name="T31" fmla="*/ 232 h 273"/>
                  <a:gd name="T32" fmla="*/ 408 w 507"/>
                  <a:gd name="T33" fmla="*/ 246 h 273"/>
                  <a:gd name="T34" fmla="*/ 387 w 507"/>
                  <a:gd name="T35" fmla="*/ 253 h 273"/>
                  <a:gd name="T36" fmla="*/ 373 w 507"/>
                  <a:gd name="T37" fmla="*/ 260 h 273"/>
                  <a:gd name="T38" fmla="*/ 352 w 507"/>
                  <a:gd name="T39" fmla="*/ 267 h 273"/>
                  <a:gd name="T40" fmla="*/ 302 w 507"/>
                  <a:gd name="T41" fmla="*/ 267 h 273"/>
                  <a:gd name="T42" fmla="*/ 274 w 507"/>
                  <a:gd name="T43" fmla="*/ 273 h 273"/>
                  <a:gd name="T44" fmla="*/ 232 w 507"/>
                  <a:gd name="T45" fmla="*/ 273 h 273"/>
                  <a:gd name="T46" fmla="*/ 204 w 507"/>
                  <a:gd name="T47" fmla="*/ 267 h 273"/>
                  <a:gd name="T48" fmla="*/ 162 w 507"/>
                  <a:gd name="T49" fmla="*/ 267 h 273"/>
                  <a:gd name="T50" fmla="*/ 133 w 507"/>
                  <a:gd name="T51" fmla="*/ 260 h 273"/>
                  <a:gd name="T52" fmla="*/ 91 w 507"/>
                  <a:gd name="T53" fmla="*/ 246 h 273"/>
                  <a:gd name="T54" fmla="*/ 77 w 507"/>
                  <a:gd name="T55" fmla="*/ 232 h 273"/>
                  <a:gd name="T56" fmla="*/ 56 w 507"/>
                  <a:gd name="T57" fmla="*/ 224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3 w 507"/>
                  <a:gd name="T85" fmla="*/ 14 h 273"/>
                  <a:gd name="T86" fmla="*/ 162 w 507"/>
                  <a:gd name="T87" fmla="*/ 14 h 273"/>
                  <a:gd name="T88" fmla="*/ 176 w 507"/>
                  <a:gd name="T89" fmla="*/ 7 h 273"/>
                  <a:gd name="T90" fmla="*/ 204 w 507"/>
                  <a:gd name="T91" fmla="*/ 0 h 273"/>
                  <a:gd name="T92" fmla="*/ 302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7" y="63"/>
                    </a:lnTo>
                    <a:lnTo>
                      <a:pt x="471" y="70"/>
                    </a:lnTo>
                    <a:lnTo>
                      <a:pt x="485" y="84"/>
                    </a:lnTo>
                    <a:lnTo>
                      <a:pt x="499" y="112"/>
                    </a:lnTo>
                    <a:lnTo>
                      <a:pt x="499" y="126"/>
                    </a:lnTo>
                    <a:lnTo>
                      <a:pt x="507" y="133"/>
                    </a:lnTo>
                    <a:lnTo>
                      <a:pt x="499" y="147"/>
                    </a:lnTo>
                    <a:lnTo>
                      <a:pt x="499" y="168"/>
                    </a:lnTo>
                    <a:lnTo>
                      <a:pt x="492" y="175"/>
                    </a:lnTo>
                    <a:lnTo>
                      <a:pt x="485" y="189"/>
                    </a:lnTo>
                    <a:lnTo>
                      <a:pt x="471" y="196"/>
                    </a:lnTo>
                    <a:lnTo>
                      <a:pt x="457" y="210"/>
                    </a:lnTo>
                    <a:lnTo>
                      <a:pt x="450" y="224"/>
                    </a:lnTo>
                    <a:lnTo>
                      <a:pt x="429" y="232"/>
                    </a:lnTo>
                    <a:lnTo>
                      <a:pt x="408" y="246"/>
                    </a:lnTo>
                    <a:lnTo>
                      <a:pt x="387" y="253"/>
                    </a:lnTo>
                    <a:lnTo>
                      <a:pt x="373" y="260"/>
                    </a:lnTo>
                    <a:lnTo>
                      <a:pt x="352" y="267"/>
                    </a:lnTo>
                    <a:lnTo>
                      <a:pt x="302" y="267"/>
                    </a:lnTo>
                    <a:lnTo>
                      <a:pt x="274" y="273"/>
                    </a:lnTo>
                    <a:lnTo>
                      <a:pt x="232" y="273"/>
                    </a:lnTo>
                    <a:lnTo>
                      <a:pt x="204" y="267"/>
                    </a:lnTo>
                    <a:lnTo>
                      <a:pt x="162" y="267"/>
                    </a:lnTo>
                    <a:lnTo>
                      <a:pt x="133" y="260"/>
                    </a:lnTo>
                    <a:lnTo>
                      <a:pt x="91" y="246"/>
                    </a:lnTo>
                    <a:lnTo>
                      <a:pt x="77" y="232"/>
                    </a:lnTo>
                    <a:lnTo>
                      <a:pt x="56" y="224"/>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3" y="14"/>
                    </a:lnTo>
                    <a:lnTo>
                      <a:pt x="162" y="14"/>
                    </a:lnTo>
                    <a:lnTo>
                      <a:pt x="176" y="7"/>
                    </a:lnTo>
                    <a:lnTo>
                      <a:pt x="204" y="0"/>
                    </a:lnTo>
                    <a:lnTo>
                      <a:pt x="302"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6" name="Freeform 77"/>
              <p:cNvSpPr>
                <a:spLocks noEditPoints="1"/>
              </p:cNvSpPr>
              <p:nvPr/>
            </p:nvSpPr>
            <p:spPr bwMode="auto">
              <a:xfrm>
                <a:off x="3392" y="2020"/>
                <a:ext cx="28" cy="36"/>
              </a:xfrm>
              <a:custGeom>
                <a:avLst/>
                <a:gdLst>
                  <a:gd name="T0" fmla="*/ 7 w 28"/>
                  <a:gd name="T1" fmla="*/ 7 h 36"/>
                  <a:gd name="T2" fmla="*/ 7 w 28"/>
                  <a:gd name="T3" fmla="*/ 15 h 36"/>
                  <a:gd name="T4" fmla="*/ 14 w 28"/>
                  <a:gd name="T5" fmla="*/ 15 h 36"/>
                  <a:gd name="T6" fmla="*/ 14 w 28"/>
                  <a:gd name="T7" fmla="*/ 7 h 36"/>
                  <a:gd name="T8" fmla="*/ 7 w 28"/>
                  <a:gd name="T9" fmla="*/ 7 h 36"/>
                  <a:gd name="T10" fmla="*/ 0 w 28"/>
                  <a:gd name="T11" fmla="*/ 36 h 36"/>
                  <a:gd name="T12" fmla="*/ 0 w 28"/>
                  <a:gd name="T13" fmla="*/ 0 h 36"/>
                  <a:gd name="T14" fmla="*/ 21 w 28"/>
                  <a:gd name="T15" fmla="*/ 0 h 36"/>
                  <a:gd name="T16" fmla="*/ 21 w 28"/>
                  <a:gd name="T17" fmla="*/ 15 h 36"/>
                  <a:gd name="T18" fmla="*/ 14 w 28"/>
                  <a:gd name="T19" fmla="*/ 15 h 36"/>
                  <a:gd name="T20" fmla="*/ 14 w 28"/>
                  <a:gd name="T21" fmla="*/ 22 h 36"/>
                  <a:gd name="T22" fmla="*/ 21 w 28"/>
                  <a:gd name="T23" fmla="*/ 22 h 36"/>
                  <a:gd name="T24" fmla="*/ 21 w 28"/>
                  <a:gd name="T25" fmla="*/ 36 h 36"/>
                  <a:gd name="T26" fmla="*/ 28 w 28"/>
                  <a:gd name="T27" fmla="*/ 36 h 36"/>
                  <a:gd name="T28" fmla="*/ 14 w 28"/>
                  <a:gd name="T29" fmla="*/ 36 h 36"/>
                  <a:gd name="T30" fmla="*/ 14 w 28"/>
                  <a:gd name="T31" fmla="*/ 22 h 36"/>
                  <a:gd name="T32" fmla="*/ 7 w 28"/>
                  <a:gd name="T33" fmla="*/ 22 h 36"/>
                  <a:gd name="T34" fmla="*/ 7 w 28"/>
                  <a:gd name="T35" fmla="*/ 36 h 36"/>
                  <a:gd name="T36" fmla="*/ 0 w 28"/>
                  <a:gd name="T37" fmla="*/ 36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6">
                    <a:moveTo>
                      <a:pt x="7" y="7"/>
                    </a:moveTo>
                    <a:lnTo>
                      <a:pt x="7" y="15"/>
                    </a:lnTo>
                    <a:lnTo>
                      <a:pt x="14" y="15"/>
                    </a:lnTo>
                    <a:lnTo>
                      <a:pt x="14" y="7"/>
                    </a:lnTo>
                    <a:lnTo>
                      <a:pt x="7" y="7"/>
                    </a:lnTo>
                    <a:close/>
                    <a:moveTo>
                      <a:pt x="0" y="36"/>
                    </a:moveTo>
                    <a:lnTo>
                      <a:pt x="0" y="0"/>
                    </a:lnTo>
                    <a:lnTo>
                      <a:pt x="21" y="0"/>
                    </a:lnTo>
                    <a:lnTo>
                      <a:pt x="21" y="15"/>
                    </a:lnTo>
                    <a:lnTo>
                      <a:pt x="14" y="15"/>
                    </a:lnTo>
                    <a:lnTo>
                      <a:pt x="14" y="22"/>
                    </a:lnTo>
                    <a:lnTo>
                      <a:pt x="21" y="22"/>
                    </a:lnTo>
                    <a:lnTo>
                      <a:pt x="21" y="36"/>
                    </a:lnTo>
                    <a:lnTo>
                      <a:pt x="28" y="36"/>
                    </a:lnTo>
                    <a:lnTo>
                      <a:pt x="14" y="36"/>
                    </a:lnTo>
                    <a:lnTo>
                      <a:pt x="14" y="22"/>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7" name="Freeform 78"/>
              <p:cNvSpPr>
                <a:spLocks noEditPoints="1"/>
              </p:cNvSpPr>
              <p:nvPr/>
            </p:nvSpPr>
            <p:spPr bwMode="auto">
              <a:xfrm>
                <a:off x="3420" y="2020"/>
                <a:ext cx="35" cy="43"/>
              </a:xfrm>
              <a:custGeom>
                <a:avLst/>
                <a:gdLst>
                  <a:gd name="T0" fmla="*/ 7 w 35"/>
                  <a:gd name="T1" fmla="*/ 15 h 43"/>
                  <a:gd name="T2" fmla="*/ 7 w 35"/>
                  <a:gd name="T3" fmla="*/ 29 h 43"/>
                  <a:gd name="T4" fmla="*/ 14 w 35"/>
                  <a:gd name="T5" fmla="*/ 36 h 43"/>
                  <a:gd name="T6" fmla="*/ 21 w 35"/>
                  <a:gd name="T7" fmla="*/ 36 h 43"/>
                  <a:gd name="T8" fmla="*/ 21 w 35"/>
                  <a:gd name="T9" fmla="*/ 7 h 43"/>
                  <a:gd name="T10" fmla="*/ 14 w 35"/>
                  <a:gd name="T11" fmla="*/ 7 h 43"/>
                  <a:gd name="T12" fmla="*/ 14 w 35"/>
                  <a:gd name="T13" fmla="*/ 15 h 43"/>
                  <a:gd name="T14" fmla="*/ 7 w 35"/>
                  <a:gd name="T15" fmla="*/ 15 h 43"/>
                  <a:gd name="T16" fmla="*/ 0 w 35"/>
                  <a:gd name="T17" fmla="*/ 15 h 43"/>
                  <a:gd name="T18" fmla="*/ 7 w 35"/>
                  <a:gd name="T19" fmla="*/ 15 h 43"/>
                  <a:gd name="T20" fmla="*/ 7 w 35"/>
                  <a:gd name="T21" fmla="*/ 0 h 43"/>
                  <a:gd name="T22" fmla="*/ 21 w 35"/>
                  <a:gd name="T23" fmla="*/ 0 h 43"/>
                  <a:gd name="T24" fmla="*/ 35 w 35"/>
                  <a:gd name="T25" fmla="*/ 15 h 43"/>
                  <a:gd name="T26" fmla="*/ 35 w 35"/>
                  <a:gd name="T27" fmla="*/ 29 h 43"/>
                  <a:gd name="T28" fmla="*/ 28 w 35"/>
                  <a:gd name="T29" fmla="*/ 36 h 43"/>
                  <a:gd name="T30" fmla="*/ 21 w 35"/>
                  <a:gd name="T31" fmla="*/ 36 h 43"/>
                  <a:gd name="T32" fmla="*/ 21 w 35"/>
                  <a:gd name="T33" fmla="*/ 43 h 43"/>
                  <a:gd name="T34" fmla="*/ 7 w 35"/>
                  <a:gd name="T35" fmla="*/ 36 h 43"/>
                  <a:gd name="T36" fmla="*/ 7 w 35"/>
                  <a:gd name="T37" fmla="*/ 29 h 43"/>
                  <a:gd name="T38" fmla="*/ 0 w 35"/>
                  <a:gd name="T39" fmla="*/ 1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3">
                    <a:moveTo>
                      <a:pt x="7" y="15"/>
                    </a:moveTo>
                    <a:lnTo>
                      <a:pt x="7" y="29"/>
                    </a:lnTo>
                    <a:lnTo>
                      <a:pt x="14" y="36"/>
                    </a:lnTo>
                    <a:lnTo>
                      <a:pt x="21" y="36"/>
                    </a:lnTo>
                    <a:lnTo>
                      <a:pt x="21" y="7"/>
                    </a:lnTo>
                    <a:lnTo>
                      <a:pt x="14" y="7"/>
                    </a:lnTo>
                    <a:lnTo>
                      <a:pt x="14" y="15"/>
                    </a:lnTo>
                    <a:lnTo>
                      <a:pt x="7" y="15"/>
                    </a:lnTo>
                    <a:close/>
                    <a:moveTo>
                      <a:pt x="0" y="15"/>
                    </a:moveTo>
                    <a:lnTo>
                      <a:pt x="7" y="15"/>
                    </a:lnTo>
                    <a:lnTo>
                      <a:pt x="7" y="0"/>
                    </a:lnTo>
                    <a:lnTo>
                      <a:pt x="21" y="0"/>
                    </a:lnTo>
                    <a:lnTo>
                      <a:pt x="35" y="15"/>
                    </a:lnTo>
                    <a:lnTo>
                      <a:pt x="35" y="29"/>
                    </a:lnTo>
                    <a:lnTo>
                      <a:pt x="28" y="36"/>
                    </a:lnTo>
                    <a:lnTo>
                      <a:pt x="21" y="36"/>
                    </a:lnTo>
                    <a:lnTo>
                      <a:pt x="21" y="43"/>
                    </a:lnTo>
                    <a:lnTo>
                      <a:pt x="7" y="36"/>
                    </a:lnTo>
                    <a:lnTo>
                      <a:pt x="7" y="29"/>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8" name="Freeform 79"/>
              <p:cNvSpPr>
                <a:spLocks/>
              </p:cNvSpPr>
              <p:nvPr/>
            </p:nvSpPr>
            <p:spPr bwMode="auto">
              <a:xfrm>
                <a:off x="3462" y="2020"/>
                <a:ext cx="28" cy="43"/>
              </a:xfrm>
              <a:custGeom>
                <a:avLst/>
                <a:gdLst>
                  <a:gd name="T0" fmla="*/ 0 w 28"/>
                  <a:gd name="T1" fmla="*/ 29 h 43"/>
                  <a:gd name="T2" fmla="*/ 0 w 28"/>
                  <a:gd name="T3" fmla="*/ 0 h 43"/>
                  <a:gd name="T4" fmla="*/ 7 w 28"/>
                  <a:gd name="T5" fmla="*/ 0 h 43"/>
                  <a:gd name="T6" fmla="*/ 7 w 28"/>
                  <a:gd name="T7" fmla="*/ 29 h 43"/>
                  <a:gd name="T8" fmla="*/ 14 w 28"/>
                  <a:gd name="T9" fmla="*/ 36 h 43"/>
                  <a:gd name="T10" fmla="*/ 21 w 28"/>
                  <a:gd name="T11" fmla="*/ 29 h 43"/>
                  <a:gd name="T12" fmla="*/ 21 w 28"/>
                  <a:gd name="T13" fmla="*/ 0 h 43"/>
                  <a:gd name="T14" fmla="*/ 28 w 28"/>
                  <a:gd name="T15" fmla="*/ 0 h 43"/>
                  <a:gd name="T16" fmla="*/ 28 w 28"/>
                  <a:gd name="T17" fmla="*/ 36 h 43"/>
                  <a:gd name="T18" fmla="*/ 21 w 28"/>
                  <a:gd name="T19" fmla="*/ 36 h 43"/>
                  <a:gd name="T20" fmla="*/ 14 w 28"/>
                  <a:gd name="T21" fmla="*/ 43 h 43"/>
                  <a:gd name="T22" fmla="*/ 7 w 28"/>
                  <a:gd name="T23" fmla="*/ 36 h 43"/>
                  <a:gd name="T24" fmla="*/ 0 w 28"/>
                  <a:gd name="T25" fmla="*/ 36 h 43"/>
                  <a:gd name="T26" fmla="*/ 0 w 28"/>
                  <a:gd name="T27" fmla="*/ 29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3">
                    <a:moveTo>
                      <a:pt x="0" y="29"/>
                    </a:moveTo>
                    <a:lnTo>
                      <a:pt x="0" y="0"/>
                    </a:lnTo>
                    <a:lnTo>
                      <a:pt x="7" y="0"/>
                    </a:lnTo>
                    <a:lnTo>
                      <a:pt x="7" y="29"/>
                    </a:lnTo>
                    <a:lnTo>
                      <a:pt x="14" y="36"/>
                    </a:lnTo>
                    <a:lnTo>
                      <a:pt x="21" y="29"/>
                    </a:lnTo>
                    <a:lnTo>
                      <a:pt x="21" y="0"/>
                    </a:lnTo>
                    <a:lnTo>
                      <a:pt x="28" y="0"/>
                    </a:lnTo>
                    <a:lnTo>
                      <a:pt x="28" y="36"/>
                    </a:lnTo>
                    <a:lnTo>
                      <a:pt x="21" y="36"/>
                    </a:lnTo>
                    <a:lnTo>
                      <a:pt x="14" y="43"/>
                    </a:lnTo>
                    <a:lnTo>
                      <a:pt x="7" y="36"/>
                    </a:lnTo>
                    <a:lnTo>
                      <a:pt x="0" y="36"/>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49" name="Freeform 80"/>
              <p:cNvSpPr>
                <a:spLocks/>
              </p:cNvSpPr>
              <p:nvPr/>
            </p:nvSpPr>
            <p:spPr bwMode="auto">
              <a:xfrm>
                <a:off x="3497" y="2020"/>
                <a:ext cx="28" cy="36"/>
              </a:xfrm>
              <a:custGeom>
                <a:avLst/>
                <a:gdLst>
                  <a:gd name="T0" fmla="*/ 7 w 28"/>
                  <a:gd name="T1" fmla="*/ 36 h 36"/>
                  <a:gd name="T2" fmla="*/ 7 w 28"/>
                  <a:gd name="T3" fmla="*/ 7 h 36"/>
                  <a:gd name="T4" fmla="*/ 0 w 28"/>
                  <a:gd name="T5" fmla="*/ 7 h 36"/>
                  <a:gd name="T6" fmla="*/ 0 w 28"/>
                  <a:gd name="T7" fmla="*/ 0 h 36"/>
                  <a:gd name="T8" fmla="*/ 28 w 28"/>
                  <a:gd name="T9" fmla="*/ 0 h 36"/>
                  <a:gd name="T10" fmla="*/ 28 w 28"/>
                  <a:gd name="T11" fmla="*/ 7 h 36"/>
                  <a:gd name="T12" fmla="*/ 14 w 28"/>
                  <a:gd name="T13" fmla="*/ 7 h 36"/>
                  <a:gd name="T14" fmla="*/ 14 w 28"/>
                  <a:gd name="T15" fmla="*/ 36 h 36"/>
                  <a:gd name="T16" fmla="*/ 7 w 28"/>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6">
                    <a:moveTo>
                      <a:pt x="7" y="36"/>
                    </a:moveTo>
                    <a:lnTo>
                      <a:pt x="7" y="7"/>
                    </a:lnTo>
                    <a:lnTo>
                      <a:pt x="0" y="7"/>
                    </a:lnTo>
                    <a:lnTo>
                      <a:pt x="0" y="0"/>
                    </a:lnTo>
                    <a:lnTo>
                      <a:pt x="28" y="0"/>
                    </a:lnTo>
                    <a:lnTo>
                      <a:pt x="28" y="7"/>
                    </a:lnTo>
                    <a:lnTo>
                      <a:pt x="14" y="7"/>
                    </a:lnTo>
                    <a:lnTo>
                      <a:pt x="14" y="36"/>
                    </a:lnTo>
                    <a:lnTo>
                      <a:pt x="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0" name="Freeform 81"/>
              <p:cNvSpPr>
                <a:spLocks/>
              </p:cNvSpPr>
              <p:nvPr/>
            </p:nvSpPr>
            <p:spPr bwMode="auto">
              <a:xfrm>
                <a:off x="3532" y="2020"/>
                <a:ext cx="14" cy="36"/>
              </a:xfrm>
              <a:custGeom>
                <a:avLst/>
                <a:gdLst>
                  <a:gd name="T0" fmla="*/ 0 w 14"/>
                  <a:gd name="T1" fmla="*/ 36 h 36"/>
                  <a:gd name="T2" fmla="*/ 0 w 14"/>
                  <a:gd name="T3" fmla="*/ 0 h 36"/>
                  <a:gd name="T4" fmla="*/ 14 w 14"/>
                  <a:gd name="T5" fmla="*/ 0 h 36"/>
                  <a:gd name="T6" fmla="*/ 14 w 14"/>
                  <a:gd name="T7" fmla="*/ 7 h 36"/>
                  <a:gd name="T8" fmla="*/ 7 w 14"/>
                  <a:gd name="T9" fmla="*/ 7 h 36"/>
                  <a:gd name="T10" fmla="*/ 7 w 14"/>
                  <a:gd name="T11" fmla="*/ 15 h 36"/>
                  <a:gd name="T12" fmla="*/ 14 w 14"/>
                  <a:gd name="T13" fmla="*/ 15 h 36"/>
                  <a:gd name="T14" fmla="*/ 14 w 14"/>
                  <a:gd name="T15" fmla="*/ 22 h 36"/>
                  <a:gd name="T16" fmla="*/ 7 w 14"/>
                  <a:gd name="T17" fmla="*/ 22 h 36"/>
                  <a:gd name="T18" fmla="*/ 7 w 14"/>
                  <a:gd name="T19" fmla="*/ 36 h 36"/>
                  <a:gd name="T20" fmla="*/ 14 w 14"/>
                  <a:gd name="T21" fmla="*/ 36 h 36"/>
                  <a:gd name="T22" fmla="*/ 0 w 14"/>
                  <a:gd name="T23" fmla="*/ 3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6">
                    <a:moveTo>
                      <a:pt x="0" y="36"/>
                    </a:moveTo>
                    <a:lnTo>
                      <a:pt x="0" y="0"/>
                    </a:lnTo>
                    <a:lnTo>
                      <a:pt x="14" y="0"/>
                    </a:lnTo>
                    <a:lnTo>
                      <a:pt x="14" y="7"/>
                    </a:lnTo>
                    <a:lnTo>
                      <a:pt x="7" y="7"/>
                    </a:lnTo>
                    <a:lnTo>
                      <a:pt x="7" y="15"/>
                    </a:lnTo>
                    <a:lnTo>
                      <a:pt x="14" y="15"/>
                    </a:lnTo>
                    <a:lnTo>
                      <a:pt x="14" y="22"/>
                    </a:lnTo>
                    <a:lnTo>
                      <a:pt x="7" y="22"/>
                    </a:lnTo>
                    <a:lnTo>
                      <a:pt x="7" y="36"/>
                    </a:lnTo>
                    <a:lnTo>
                      <a:pt x="14"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1" name="Freeform 82"/>
              <p:cNvSpPr>
                <a:spLocks noEditPoints="1"/>
              </p:cNvSpPr>
              <p:nvPr/>
            </p:nvSpPr>
            <p:spPr bwMode="auto">
              <a:xfrm>
                <a:off x="3561" y="2020"/>
                <a:ext cx="21" cy="36"/>
              </a:xfrm>
              <a:custGeom>
                <a:avLst/>
                <a:gdLst>
                  <a:gd name="T0" fmla="*/ 7 w 21"/>
                  <a:gd name="T1" fmla="*/ 7 h 36"/>
                  <a:gd name="T2" fmla="*/ 7 w 21"/>
                  <a:gd name="T3" fmla="*/ 15 h 36"/>
                  <a:gd name="T4" fmla="*/ 14 w 21"/>
                  <a:gd name="T5" fmla="*/ 15 h 36"/>
                  <a:gd name="T6" fmla="*/ 14 w 21"/>
                  <a:gd name="T7" fmla="*/ 7 h 36"/>
                  <a:gd name="T8" fmla="*/ 7 w 21"/>
                  <a:gd name="T9" fmla="*/ 7 h 36"/>
                  <a:gd name="T10" fmla="*/ 0 w 21"/>
                  <a:gd name="T11" fmla="*/ 36 h 36"/>
                  <a:gd name="T12" fmla="*/ 0 w 21"/>
                  <a:gd name="T13" fmla="*/ 0 h 36"/>
                  <a:gd name="T14" fmla="*/ 21 w 21"/>
                  <a:gd name="T15" fmla="*/ 0 h 36"/>
                  <a:gd name="T16" fmla="*/ 21 w 21"/>
                  <a:gd name="T17" fmla="*/ 36 h 36"/>
                  <a:gd name="T18" fmla="*/ 14 w 21"/>
                  <a:gd name="T19" fmla="*/ 36 h 36"/>
                  <a:gd name="T20" fmla="*/ 14 w 21"/>
                  <a:gd name="T21" fmla="*/ 29 h 36"/>
                  <a:gd name="T22" fmla="*/ 7 w 21"/>
                  <a:gd name="T23" fmla="*/ 22 h 36"/>
                  <a:gd name="T24" fmla="*/ 7 w 21"/>
                  <a:gd name="T25" fmla="*/ 36 h 36"/>
                  <a:gd name="T26" fmla="*/ 0 w 21"/>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6">
                    <a:moveTo>
                      <a:pt x="7" y="7"/>
                    </a:moveTo>
                    <a:lnTo>
                      <a:pt x="7" y="15"/>
                    </a:lnTo>
                    <a:lnTo>
                      <a:pt x="14" y="15"/>
                    </a:lnTo>
                    <a:lnTo>
                      <a:pt x="14" y="7"/>
                    </a:lnTo>
                    <a:lnTo>
                      <a:pt x="7" y="7"/>
                    </a:lnTo>
                    <a:close/>
                    <a:moveTo>
                      <a:pt x="0" y="36"/>
                    </a:moveTo>
                    <a:lnTo>
                      <a:pt x="0" y="0"/>
                    </a:lnTo>
                    <a:lnTo>
                      <a:pt x="21" y="0"/>
                    </a:lnTo>
                    <a:lnTo>
                      <a:pt x="21" y="36"/>
                    </a:lnTo>
                    <a:lnTo>
                      <a:pt x="14" y="36"/>
                    </a:lnTo>
                    <a:lnTo>
                      <a:pt x="14" y="29"/>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2" name="Freeform 83"/>
              <p:cNvSpPr>
                <a:spLocks/>
              </p:cNvSpPr>
              <p:nvPr/>
            </p:nvSpPr>
            <p:spPr bwMode="auto">
              <a:xfrm>
                <a:off x="3462" y="1782"/>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4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4 w 190"/>
                  <a:gd name="T31" fmla="*/ 21 h 70"/>
                  <a:gd name="T32" fmla="*/ 84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7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4" y="49"/>
                    </a:lnTo>
                    <a:lnTo>
                      <a:pt x="106" y="35"/>
                    </a:lnTo>
                    <a:lnTo>
                      <a:pt x="113" y="28"/>
                    </a:lnTo>
                    <a:lnTo>
                      <a:pt x="120" y="28"/>
                    </a:lnTo>
                    <a:lnTo>
                      <a:pt x="127" y="21"/>
                    </a:lnTo>
                    <a:lnTo>
                      <a:pt x="134" y="21"/>
                    </a:lnTo>
                    <a:lnTo>
                      <a:pt x="84" y="21"/>
                    </a:lnTo>
                    <a:lnTo>
                      <a:pt x="84" y="0"/>
                    </a:lnTo>
                    <a:lnTo>
                      <a:pt x="190" y="0"/>
                    </a:lnTo>
                    <a:lnTo>
                      <a:pt x="190" y="63"/>
                    </a:lnTo>
                    <a:lnTo>
                      <a:pt x="162" y="63"/>
                    </a:lnTo>
                    <a:lnTo>
                      <a:pt x="155" y="49"/>
                    </a:lnTo>
                    <a:lnTo>
                      <a:pt x="155" y="28"/>
                    </a:lnTo>
                    <a:lnTo>
                      <a:pt x="134" y="49"/>
                    </a:lnTo>
                    <a:lnTo>
                      <a:pt x="127" y="49"/>
                    </a:lnTo>
                    <a:lnTo>
                      <a:pt x="113" y="63"/>
                    </a:lnTo>
                    <a:lnTo>
                      <a:pt x="77"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3" name="Freeform 84"/>
              <p:cNvSpPr>
                <a:spLocks/>
              </p:cNvSpPr>
              <p:nvPr/>
            </p:nvSpPr>
            <p:spPr bwMode="auto">
              <a:xfrm>
                <a:off x="3321" y="1782"/>
                <a:ext cx="134" cy="105"/>
              </a:xfrm>
              <a:custGeom>
                <a:avLst/>
                <a:gdLst>
                  <a:gd name="T0" fmla="*/ 49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6 w 134"/>
                  <a:gd name="T15" fmla="*/ 42 h 105"/>
                  <a:gd name="T16" fmla="*/ 49 w 134"/>
                  <a:gd name="T17" fmla="*/ 35 h 105"/>
                  <a:gd name="T18" fmla="*/ 42 w 134"/>
                  <a:gd name="T19" fmla="*/ 35 h 105"/>
                  <a:gd name="T20" fmla="*/ 42 w 134"/>
                  <a:gd name="T21" fmla="*/ 28 h 105"/>
                  <a:gd name="T22" fmla="*/ 35 w 134"/>
                  <a:gd name="T23" fmla="*/ 28 h 105"/>
                  <a:gd name="T24" fmla="*/ 35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6 w 134"/>
                  <a:gd name="T75" fmla="*/ 91 h 105"/>
                  <a:gd name="T76" fmla="*/ 49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49" y="91"/>
                    </a:moveTo>
                    <a:lnTo>
                      <a:pt x="64" y="84"/>
                    </a:lnTo>
                    <a:lnTo>
                      <a:pt x="71" y="77"/>
                    </a:lnTo>
                    <a:lnTo>
                      <a:pt x="78" y="77"/>
                    </a:lnTo>
                    <a:lnTo>
                      <a:pt x="92" y="63"/>
                    </a:lnTo>
                    <a:lnTo>
                      <a:pt x="85" y="63"/>
                    </a:lnTo>
                    <a:lnTo>
                      <a:pt x="85" y="56"/>
                    </a:lnTo>
                    <a:lnTo>
                      <a:pt x="56" y="42"/>
                    </a:lnTo>
                    <a:lnTo>
                      <a:pt x="49" y="35"/>
                    </a:lnTo>
                    <a:lnTo>
                      <a:pt x="42" y="35"/>
                    </a:lnTo>
                    <a:lnTo>
                      <a:pt x="42" y="28"/>
                    </a:lnTo>
                    <a:lnTo>
                      <a:pt x="35" y="28"/>
                    </a:lnTo>
                    <a:lnTo>
                      <a:pt x="35"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4" name="Freeform 85"/>
              <p:cNvSpPr>
                <a:spLocks/>
              </p:cNvSpPr>
              <p:nvPr/>
            </p:nvSpPr>
            <p:spPr bwMode="auto">
              <a:xfrm>
                <a:off x="3321" y="1894"/>
                <a:ext cx="197" cy="63"/>
              </a:xfrm>
              <a:custGeom>
                <a:avLst/>
                <a:gdLst>
                  <a:gd name="T0" fmla="*/ 162 w 197"/>
                  <a:gd name="T1" fmla="*/ 7 h 63"/>
                  <a:gd name="T2" fmla="*/ 176 w 197"/>
                  <a:gd name="T3" fmla="*/ 14 h 63"/>
                  <a:gd name="T4" fmla="*/ 183 w 197"/>
                  <a:gd name="T5" fmla="*/ 21 h 63"/>
                  <a:gd name="T6" fmla="*/ 197 w 197"/>
                  <a:gd name="T7" fmla="*/ 21 h 63"/>
                  <a:gd name="T8" fmla="*/ 183 w 197"/>
                  <a:gd name="T9" fmla="*/ 35 h 63"/>
                  <a:gd name="T10" fmla="*/ 155 w 197"/>
                  <a:gd name="T11" fmla="*/ 35 h 63"/>
                  <a:gd name="T12" fmla="*/ 141 w 197"/>
                  <a:gd name="T13" fmla="*/ 21 h 63"/>
                  <a:gd name="T14" fmla="*/ 106 w 197"/>
                  <a:gd name="T15" fmla="*/ 21 h 63"/>
                  <a:gd name="T16" fmla="*/ 92 w 197"/>
                  <a:gd name="T17" fmla="*/ 35 h 63"/>
                  <a:gd name="T18" fmla="*/ 85 w 197"/>
                  <a:gd name="T19" fmla="*/ 35 h 63"/>
                  <a:gd name="T20" fmla="*/ 71 w 197"/>
                  <a:gd name="T21" fmla="*/ 42 h 63"/>
                  <a:gd name="T22" fmla="*/ 64 w 197"/>
                  <a:gd name="T23" fmla="*/ 49 h 63"/>
                  <a:gd name="T24" fmla="*/ 113 w 197"/>
                  <a:gd name="T25" fmla="*/ 49 h 63"/>
                  <a:gd name="T26" fmla="*/ 113 w 197"/>
                  <a:gd name="T27" fmla="*/ 63 h 63"/>
                  <a:gd name="T28" fmla="*/ 0 w 197"/>
                  <a:gd name="T29" fmla="*/ 63 h 63"/>
                  <a:gd name="T30" fmla="*/ 0 w 197"/>
                  <a:gd name="T31" fmla="*/ 7 h 63"/>
                  <a:gd name="T32" fmla="*/ 35 w 197"/>
                  <a:gd name="T33" fmla="*/ 7 h 63"/>
                  <a:gd name="T34" fmla="*/ 35 w 197"/>
                  <a:gd name="T35" fmla="*/ 35 h 63"/>
                  <a:gd name="T36" fmla="*/ 49 w 197"/>
                  <a:gd name="T37" fmla="*/ 21 h 63"/>
                  <a:gd name="T38" fmla="*/ 64 w 197"/>
                  <a:gd name="T39" fmla="*/ 21 h 63"/>
                  <a:gd name="T40" fmla="*/ 71 w 197"/>
                  <a:gd name="T41" fmla="*/ 14 h 63"/>
                  <a:gd name="T42" fmla="*/ 71 w 197"/>
                  <a:gd name="T43" fmla="*/ 7 h 63"/>
                  <a:gd name="T44" fmla="*/ 92 w 197"/>
                  <a:gd name="T45" fmla="*/ 7 h 63"/>
                  <a:gd name="T46" fmla="*/ 106 w 197"/>
                  <a:gd name="T47" fmla="*/ 0 h 63"/>
                  <a:gd name="T48" fmla="*/ 148 w 197"/>
                  <a:gd name="T49" fmla="*/ 0 h 63"/>
                  <a:gd name="T50" fmla="*/ 155 w 197"/>
                  <a:gd name="T51" fmla="*/ 7 h 63"/>
                  <a:gd name="T52" fmla="*/ 162 w 197"/>
                  <a:gd name="T53" fmla="*/ 7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3">
                    <a:moveTo>
                      <a:pt x="162" y="7"/>
                    </a:moveTo>
                    <a:lnTo>
                      <a:pt x="176" y="14"/>
                    </a:lnTo>
                    <a:lnTo>
                      <a:pt x="183" y="21"/>
                    </a:lnTo>
                    <a:lnTo>
                      <a:pt x="197" y="21"/>
                    </a:lnTo>
                    <a:lnTo>
                      <a:pt x="183" y="35"/>
                    </a:lnTo>
                    <a:lnTo>
                      <a:pt x="155" y="35"/>
                    </a:lnTo>
                    <a:lnTo>
                      <a:pt x="141" y="21"/>
                    </a:lnTo>
                    <a:lnTo>
                      <a:pt x="106" y="21"/>
                    </a:lnTo>
                    <a:lnTo>
                      <a:pt x="92" y="35"/>
                    </a:lnTo>
                    <a:lnTo>
                      <a:pt x="85" y="35"/>
                    </a:lnTo>
                    <a:lnTo>
                      <a:pt x="71" y="42"/>
                    </a:lnTo>
                    <a:lnTo>
                      <a:pt x="64" y="49"/>
                    </a:lnTo>
                    <a:lnTo>
                      <a:pt x="113" y="49"/>
                    </a:lnTo>
                    <a:lnTo>
                      <a:pt x="113" y="63"/>
                    </a:lnTo>
                    <a:lnTo>
                      <a:pt x="0" y="63"/>
                    </a:lnTo>
                    <a:lnTo>
                      <a:pt x="0" y="7"/>
                    </a:lnTo>
                    <a:lnTo>
                      <a:pt x="35" y="7"/>
                    </a:lnTo>
                    <a:lnTo>
                      <a:pt x="35" y="35"/>
                    </a:lnTo>
                    <a:lnTo>
                      <a:pt x="49"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5" name="Freeform 86"/>
              <p:cNvSpPr>
                <a:spLocks/>
              </p:cNvSpPr>
              <p:nvPr/>
            </p:nvSpPr>
            <p:spPr bwMode="auto">
              <a:xfrm>
                <a:off x="3525" y="1859"/>
                <a:ext cx="127" cy="106"/>
              </a:xfrm>
              <a:custGeom>
                <a:avLst/>
                <a:gdLst>
                  <a:gd name="T0" fmla="*/ 127 w 127"/>
                  <a:gd name="T1" fmla="*/ 42 h 106"/>
                  <a:gd name="T2" fmla="*/ 127 w 127"/>
                  <a:gd name="T3" fmla="*/ 106 h 106"/>
                  <a:gd name="T4" fmla="*/ 14 w 127"/>
                  <a:gd name="T5" fmla="*/ 106 h 106"/>
                  <a:gd name="T6" fmla="*/ 14 w 127"/>
                  <a:gd name="T7" fmla="*/ 84 h 106"/>
                  <a:gd name="T8" fmla="*/ 64 w 127"/>
                  <a:gd name="T9" fmla="*/ 84 h 106"/>
                  <a:gd name="T10" fmla="*/ 50 w 127"/>
                  <a:gd name="T11" fmla="*/ 77 h 106"/>
                  <a:gd name="T12" fmla="*/ 43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6 w 127"/>
                  <a:gd name="T33" fmla="*/ 7 h 106"/>
                  <a:gd name="T34" fmla="*/ 43 w 127"/>
                  <a:gd name="T35" fmla="*/ 0 h 106"/>
                  <a:gd name="T36" fmla="*/ 50 w 127"/>
                  <a:gd name="T37" fmla="*/ 0 h 106"/>
                  <a:gd name="T38" fmla="*/ 57 w 127"/>
                  <a:gd name="T39" fmla="*/ 7 h 106"/>
                  <a:gd name="T40" fmla="*/ 78 w 127"/>
                  <a:gd name="T41" fmla="*/ 7 h 106"/>
                  <a:gd name="T42" fmla="*/ 78 w 127"/>
                  <a:gd name="T43" fmla="*/ 14 h 106"/>
                  <a:gd name="T44" fmla="*/ 64 w 127"/>
                  <a:gd name="T45" fmla="*/ 21 h 106"/>
                  <a:gd name="T46" fmla="*/ 50 w 127"/>
                  <a:gd name="T47" fmla="*/ 21 h 106"/>
                  <a:gd name="T48" fmla="*/ 50 w 127"/>
                  <a:gd name="T49" fmla="*/ 28 h 106"/>
                  <a:gd name="T50" fmla="*/ 43 w 127"/>
                  <a:gd name="T51" fmla="*/ 28 h 106"/>
                  <a:gd name="T52" fmla="*/ 43 w 127"/>
                  <a:gd name="T53" fmla="*/ 42 h 106"/>
                  <a:gd name="T54" fmla="*/ 57 w 127"/>
                  <a:gd name="T55" fmla="*/ 56 h 106"/>
                  <a:gd name="T56" fmla="*/ 78 w 127"/>
                  <a:gd name="T57" fmla="*/ 56 h 106"/>
                  <a:gd name="T58" fmla="*/ 78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4"/>
                    </a:lnTo>
                    <a:lnTo>
                      <a:pt x="64" y="84"/>
                    </a:lnTo>
                    <a:lnTo>
                      <a:pt x="50" y="77"/>
                    </a:lnTo>
                    <a:lnTo>
                      <a:pt x="43" y="70"/>
                    </a:lnTo>
                    <a:lnTo>
                      <a:pt x="28" y="70"/>
                    </a:lnTo>
                    <a:lnTo>
                      <a:pt x="21" y="63"/>
                    </a:lnTo>
                    <a:lnTo>
                      <a:pt x="21" y="56"/>
                    </a:lnTo>
                    <a:lnTo>
                      <a:pt x="7" y="56"/>
                    </a:lnTo>
                    <a:lnTo>
                      <a:pt x="7" y="49"/>
                    </a:lnTo>
                    <a:lnTo>
                      <a:pt x="0" y="42"/>
                    </a:lnTo>
                    <a:lnTo>
                      <a:pt x="0" y="28"/>
                    </a:lnTo>
                    <a:lnTo>
                      <a:pt x="14" y="14"/>
                    </a:lnTo>
                    <a:lnTo>
                      <a:pt x="28" y="7"/>
                    </a:lnTo>
                    <a:lnTo>
                      <a:pt x="36" y="7"/>
                    </a:lnTo>
                    <a:lnTo>
                      <a:pt x="43" y="0"/>
                    </a:lnTo>
                    <a:lnTo>
                      <a:pt x="50" y="0"/>
                    </a:lnTo>
                    <a:lnTo>
                      <a:pt x="57" y="7"/>
                    </a:lnTo>
                    <a:lnTo>
                      <a:pt x="78" y="7"/>
                    </a:lnTo>
                    <a:lnTo>
                      <a:pt x="78" y="14"/>
                    </a:lnTo>
                    <a:lnTo>
                      <a:pt x="64" y="21"/>
                    </a:lnTo>
                    <a:lnTo>
                      <a:pt x="50" y="21"/>
                    </a:lnTo>
                    <a:lnTo>
                      <a:pt x="50" y="28"/>
                    </a:lnTo>
                    <a:lnTo>
                      <a:pt x="43" y="28"/>
                    </a:lnTo>
                    <a:lnTo>
                      <a:pt x="43" y="42"/>
                    </a:lnTo>
                    <a:lnTo>
                      <a:pt x="57" y="56"/>
                    </a:lnTo>
                    <a:lnTo>
                      <a:pt x="78" y="56"/>
                    </a:lnTo>
                    <a:lnTo>
                      <a:pt x="78"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6" name="Freeform 87"/>
              <p:cNvSpPr>
                <a:spLocks/>
              </p:cNvSpPr>
              <p:nvPr/>
            </p:nvSpPr>
            <p:spPr bwMode="auto">
              <a:xfrm>
                <a:off x="3455" y="1782"/>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4 w 197"/>
                  <a:gd name="T33" fmla="*/ 42 h 63"/>
                  <a:gd name="T34" fmla="*/ 91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4 w 197"/>
                  <a:gd name="T47" fmla="*/ 14 h 63"/>
                  <a:gd name="T48" fmla="*/ 84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4" y="42"/>
                    </a:lnTo>
                    <a:lnTo>
                      <a:pt x="91" y="42"/>
                    </a:lnTo>
                    <a:lnTo>
                      <a:pt x="106" y="28"/>
                    </a:lnTo>
                    <a:lnTo>
                      <a:pt x="113" y="28"/>
                    </a:lnTo>
                    <a:lnTo>
                      <a:pt x="127" y="21"/>
                    </a:lnTo>
                    <a:lnTo>
                      <a:pt x="127" y="14"/>
                    </a:lnTo>
                    <a:lnTo>
                      <a:pt x="134" y="14"/>
                    </a:lnTo>
                    <a:lnTo>
                      <a:pt x="84" y="14"/>
                    </a:lnTo>
                    <a:lnTo>
                      <a:pt x="84"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7" name="Freeform 88"/>
              <p:cNvSpPr>
                <a:spLocks/>
              </p:cNvSpPr>
              <p:nvPr/>
            </p:nvSpPr>
            <p:spPr bwMode="auto">
              <a:xfrm>
                <a:off x="3321" y="1775"/>
                <a:ext cx="127" cy="105"/>
              </a:xfrm>
              <a:custGeom>
                <a:avLst/>
                <a:gdLst>
                  <a:gd name="T0" fmla="*/ 49 w 127"/>
                  <a:gd name="T1" fmla="*/ 91 h 105"/>
                  <a:gd name="T2" fmla="*/ 56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49 w 127"/>
                  <a:gd name="T17" fmla="*/ 42 h 105"/>
                  <a:gd name="T18" fmla="*/ 42 w 127"/>
                  <a:gd name="T19" fmla="*/ 35 h 105"/>
                  <a:gd name="T20" fmla="*/ 35 w 127"/>
                  <a:gd name="T21" fmla="*/ 35 h 105"/>
                  <a:gd name="T22" fmla="*/ 35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6 w 127"/>
                  <a:gd name="T59" fmla="*/ 98 h 105"/>
                  <a:gd name="T60" fmla="*/ 49 w 127"/>
                  <a:gd name="T61" fmla="*/ 98 h 105"/>
                  <a:gd name="T62" fmla="*/ 49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49" y="91"/>
                    </a:moveTo>
                    <a:lnTo>
                      <a:pt x="56" y="91"/>
                    </a:lnTo>
                    <a:lnTo>
                      <a:pt x="71" y="84"/>
                    </a:lnTo>
                    <a:lnTo>
                      <a:pt x="71" y="77"/>
                    </a:lnTo>
                    <a:lnTo>
                      <a:pt x="78" y="70"/>
                    </a:lnTo>
                    <a:lnTo>
                      <a:pt x="85" y="70"/>
                    </a:lnTo>
                    <a:lnTo>
                      <a:pt x="85" y="63"/>
                    </a:lnTo>
                    <a:lnTo>
                      <a:pt x="78" y="56"/>
                    </a:lnTo>
                    <a:lnTo>
                      <a:pt x="49" y="42"/>
                    </a:lnTo>
                    <a:lnTo>
                      <a:pt x="42" y="35"/>
                    </a:lnTo>
                    <a:lnTo>
                      <a:pt x="35" y="35"/>
                    </a:lnTo>
                    <a:lnTo>
                      <a:pt x="35"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8" name="Freeform 89"/>
              <p:cNvSpPr>
                <a:spLocks/>
              </p:cNvSpPr>
              <p:nvPr/>
            </p:nvSpPr>
            <p:spPr bwMode="auto">
              <a:xfrm>
                <a:off x="3321" y="1887"/>
                <a:ext cx="190" cy="70"/>
              </a:xfrm>
              <a:custGeom>
                <a:avLst/>
                <a:gdLst>
                  <a:gd name="T0" fmla="*/ 155 w 190"/>
                  <a:gd name="T1" fmla="*/ 14 h 70"/>
                  <a:gd name="T2" fmla="*/ 169 w 190"/>
                  <a:gd name="T3" fmla="*/ 14 h 70"/>
                  <a:gd name="T4" fmla="*/ 176 w 190"/>
                  <a:gd name="T5" fmla="*/ 21 h 70"/>
                  <a:gd name="T6" fmla="*/ 183 w 190"/>
                  <a:gd name="T7" fmla="*/ 21 h 70"/>
                  <a:gd name="T8" fmla="*/ 190 w 190"/>
                  <a:gd name="T9" fmla="*/ 28 h 70"/>
                  <a:gd name="T10" fmla="*/ 183 w 190"/>
                  <a:gd name="T11" fmla="*/ 28 h 70"/>
                  <a:gd name="T12" fmla="*/ 176 w 190"/>
                  <a:gd name="T13" fmla="*/ 35 h 70"/>
                  <a:gd name="T14" fmla="*/ 176 w 190"/>
                  <a:gd name="T15" fmla="*/ 42 h 70"/>
                  <a:gd name="T16" fmla="*/ 162 w 190"/>
                  <a:gd name="T17" fmla="*/ 42 h 70"/>
                  <a:gd name="T18" fmla="*/ 155 w 190"/>
                  <a:gd name="T19" fmla="*/ 35 h 70"/>
                  <a:gd name="T20" fmla="*/ 141 w 190"/>
                  <a:gd name="T21" fmla="*/ 28 h 70"/>
                  <a:gd name="T22" fmla="*/ 127 w 190"/>
                  <a:gd name="T23" fmla="*/ 28 h 70"/>
                  <a:gd name="T24" fmla="*/ 127 w 190"/>
                  <a:gd name="T25" fmla="*/ 21 h 70"/>
                  <a:gd name="T26" fmla="*/ 106 w 190"/>
                  <a:gd name="T27" fmla="*/ 21 h 70"/>
                  <a:gd name="T28" fmla="*/ 106 w 190"/>
                  <a:gd name="T29" fmla="*/ 28 h 70"/>
                  <a:gd name="T30" fmla="*/ 85 w 190"/>
                  <a:gd name="T31" fmla="*/ 35 h 70"/>
                  <a:gd name="T32" fmla="*/ 78 w 190"/>
                  <a:gd name="T33" fmla="*/ 42 h 70"/>
                  <a:gd name="T34" fmla="*/ 64 w 190"/>
                  <a:gd name="T35" fmla="*/ 42 h 70"/>
                  <a:gd name="T36" fmla="*/ 56 w 190"/>
                  <a:gd name="T37" fmla="*/ 49 h 70"/>
                  <a:gd name="T38" fmla="*/ 106 w 190"/>
                  <a:gd name="T39" fmla="*/ 49 h 70"/>
                  <a:gd name="T40" fmla="*/ 106 w 190"/>
                  <a:gd name="T41" fmla="*/ 70 h 70"/>
                  <a:gd name="T42" fmla="*/ 0 w 190"/>
                  <a:gd name="T43" fmla="*/ 70 h 70"/>
                  <a:gd name="T44" fmla="*/ 0 w 190"/>
                  <a:gd name="T45" fmla="*/ 7 h 70"/>
                  <a:gd name="T46" fmla="*/ 28 w 190"/>
                  <a:gd name="T47" fmla="*/ 7 h 70"/>
                  <a:gd name="T48" fmla="*/ 28 w 190"/>
                  <a:gd name="T49" fmla="*/ 35 h 70"/>
                  <a:gd name="T50" fmla="*/ 56 w 190"/>
                  <a:gd name="T51" fmla="*/ 21 h 70"/>
                  <a:gd name="T52" fmla="*/ 64 w 190"/>
                  <a:gd name="T53" fmla="*/ 14 h 70"/>
                  <a:gd name="T54" fmla="*/ 71 w 190"/>
                  <a:gd name="T55" fmla="*/ 14 h 70"/>
                  <a:gd name="T56" fmla="*/ 99 w 190"/>
                  <a:gd name="T57" fmla="*/ 0 h 70"/>
                  <a:gd name="T58" fmla="*/ 134 w 190"/>
                  <a:gd name="T59" fmla="*/ 0 h 70"/>
                  <a:gd name="T60" fmla="*/ 141 w 190"/>
                  <a:gd name="T61" fmla="*/ 7 h 70"/>
                  <a:gd name="T62" fmla="*/ 155 w 190"/>
                  <a:gd name="T63" fmla="*/ 7 h 70"/>
                  <a:gd name="T64" fmla="*/ 155 w 190"/>
                  <a:gd name="T65" fmla="*/ 14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0">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6" y="49"/>
                    </a:lnTo>
                    <a:lnTo>
                      <a:pt x="106" y="49"/>
                    </a:lnTo>
                    <a:lnTo>
                      <a:pt x="106" y="70"/>
                    </a:lnTo>
                    <a:lnTo>
                      <a:pt x="0" y="70"/>
                    </a:lnTo>
                    <a:lnTo>
                      <a:pt x="0" y="7"/>
                    </a:lnTo>
                    <a:lnTo>
                      <a:pt x="28" y="7"/>
                    </a:lnTo>
                    <a:lnTo>
                      <a:pt x="28" y="35"/>
                    </a:lnTo>
                    <a:lnTo>
                      <a:pt x="56"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59" name="Freeform 90"/>
              <p:cNvSpPr>
                <a:spLocks/>
              </p:cNvSpPr>
              <p:nvPr/>
            </p:nvSpPr>
            <p:spPr bwMode="auto">
              <a:xfrm>
                <a:off x="3518" y="1852"/>
                <a:ext cx="127" cy="105"/>
              </a:xfrm>
              <a:custGeom>
                <a:avLst/>
                <a:gdLst>
                  <a:gd name="T0" fmla="*/ 127 w 127"/>
                  <a:gd name="T1" fmla="*/ 49 h 105"/>
                  <a:gd name="T2" fmla="*/ 127 w 127"/>
                  <a:gd name="T3" fmla="*/ 105 h 105"/>
                  <a:gd name="T4" fmla="*/ 14 w 127"/>
                  <a:gd name="T5" fmla="*/ 105 h 105"/>
                  <a:gd name="T6" fmla="*/ 14 w 127"/>
                  <a:gd name="T7" fmla="*/ 91 h 105"/>
                  <a:gd name="T8" fmla="*/ 64 w 127"/>
                  <a:gd name="T9" fmla="*/ 91 h 105"/>
                  <a:gd name="T10" fmla="*/ 50 w 127"/>
                  <a:gd name="T11" fmla="*/ 77 h 105"/>
                  <a:gd name="T12" fmla="*/ 43 w 127"/>
                  <a:gd name="T13" fmla="*/ 77 h 105"/>
                  <a:gd name="T14" fmla="*/ 28 w 127"/>
                  <a:gd name="T15" fmla="*/ 70 h 105"/>
                  <a:gd name="T16" fmla="*/ 28 w 127"/>
                  <a:gd name="T17" fmla="*/ 63 h 105"/>
                  <a:gd name="T18" fmla="*/ 21 w 127"/>
                  <a:gd name="T19" fmla="*/ 63 h 105"/>
                  <a:gd name="T20" fmla="*/ 7 w 127"/>
                  <a:gd name="T21" fmla="*/ 49 h 105"/>
                  <a:gd name="T22" fmla="*/ 0 w 127"/>
                  <a:gd name="T23" fmla="*/ 49 h 105"/>
                  <a:gd name="T24" fmla="*/ 0 w 127"/>
                  <a:gd name="T25" fmla="*/ 42 h 105"/>
                  <a:gd name="T26" fmla="*/ 7 w 127"/>
                  <a:gd name="T27" fmla="*/ 28 h 105"/>
                  <a:gd name="T28" fmla="*/ 14 w 127"/>
                  <a:gd name="T29" fmla="*/ 28 h 105"/>
                  <a:gd name="T30" fmla="*/ 14 w 127"/>
                  <a:gd name="T31" fmla="*/ 21 h 105"/>
                  <a:gd name="T32" fmla="*/ 21 w 127"/>
                  <a:gd name="T33" fmla="*/ 14 h 105"/>
                  <a:gd name="T34" fmla="*/ 28 w 127"/>
                  <a:gd name="T35" fmla="*/ 14 h 105"/>
                  <a:gd name="T36" fmla="*/ 43 w 127"/>
                  <a:gd name="T37" fmla="*/ 7 h 105"/>
                  <a:gd name="T38" fmla="*/ 50 w 127"/>
                  <a:gd name="T39" fmla="*/ 0 h 105"/>
                  <a:gd name="T40" fmla="*/ 57 w 127"/>
                  <a:gd name="T41" fmla="*/ 0 h 105"/>
                  <a:gd name="T42" fmla="*/ 64 w 127"/>
                  <a:gd name="T43" fmla="*/ 7 h 105"/>
                  <a:gd name="T44" fmla="*/ 71 w 127"/>
                  <a:gd name="T45" fmla="*/ 7 h 105"/>
                  <a:gd name="T46" fmla="*/ 78 w 127"/>
                  <a:gd name="T47" fmla="*/ 14 h 105"/>
                  <a:gd name="T48" fmla="*/ 85 w 127"/>
                  <a:gd name="T49" fmla="*/ 14 h 105"/>
                  <a:gd name="T50" fmla="*/ 71 w 127"/>
                  <a:gd name="T51" fmla="*/ 21 h 105"/>
                  <a:gd name="T52" fmla="*/ 64 w 127"/>
                  <a:gd name="T53" fmla="*/ 28 h 105"/>
                  <a:gd name="T54" fmla="*/ 50 w 127"/>
                  <a:gd name="T55" fmla="*/ 28 h 105"/>
                  <a:gd name="T56" fmla="*/ 50 w 127"/>
                  <a:gd name="T57" fmla="*/ 35 h 105"/>
                  <a:gd name="T58" fmla="*/ 43 w 127"/>
                  <a:gd name="T59" fmla="*/ 35 h 105"/>
                  <a:gd name="T60" fmla="*/ 43 w 127"/>
                  <a:gd name="T61" fmla="*/ 49 h 105"/>
                  <a:gd name="T62" fmla="*/ 50 w 127"/>
                  <a:gd name="T63" fmla="*/ 49 h 105"/>
                  <a:gd name="T64" fmla="*/ 78 w 127"/>
                  <a:gd name="T65" fmla="*/ 63 h 105"/>
                  <a:gd name="T66" fmla="*/ 85 w 127"/>
                  <a:gd name="T67" fmla="*/ 63 h 105"/>
                  <a:gd name="T68" fmla="*/ 92 w 127"/>
                  <a:gd name="T69" fmla="*/ 70 h 105"/>
                  <a:gd name="T70" fmla="*/ 99 w 127"/>
                  <a:gd name="T71" fmla="*/ 70 h 105"/>
                  <a:gd name="T72" fmla="*/ 99 w 127"/>
                  <a:gd name="T73" fmla="*/ 77 h 105"/>
                  <a:gd name="T74" fmla="*/ 99 w 127"/>
                  <a:gd name="T75" fmla="*/ 49 h 105"/>
                  <a:gd name="T76" fmla="*/ 127 w 127"/>
                  <a:gd name="T77" fmla="*/ 49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5">
                    <a:moveTo>
                      <a:pt x="127" y="49"/>
                    </a:moveTo>
                    <a:lnTo>
                      <a:pt x="127" y="105"/>
                    </a:lnTo>
                    <a:lnTo>
                      <a:pt x="14" y="105"/>
                    </a:lnTo>
                    <a:lnTo>
                      <a:pt x="14" y="91"/>
                    </a:lnTo>
                    <a:lnTo>
                      <a:pt x="64" y="91"/>
                    </a:lnTo>
                    <a:lnTo>
                      <a:pt x="50" y="77"/>
                    </a:lnTo>
                    <a:lnTo>
                      <a:pt x="43"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3" y="7"/>
                    </a:lnTo>
                    <a:lnTo>
                      <a:pt x="50" y="0"/>
                    </a:lnTo>
                    <a:lnTo>
                      <a:pt x="57" y="0"/>
                    </a:lnTo>
                    <a:lnTo>
                      <a:pt x="64" y="7"/>
                    </a:lnTo>
                    <a:lnTo>
                      <a:pt x="71" y="7"/>
                    </a:lnTo>
                    <a:lnTo>
                      <a:pt x="78" y="14"/>
                    </a:lnTo>
                    <a:lnTo>
                      <a:pt x="85" y="14"/>
                    </a:lnTo>
                    <a:lnTo>
                      <a:pt x="71" y="21"/>
                    </a:lnTo>
                    <a:lnTo>
                      <a:pt x="64" y="28"/>
                    </a:lnTo>
                    <a:lnTo>
                      <a:pt x="50" y="28"/>
                    </a:lnTo>
                    <a:lnTo>
                      <a:pt x="50" y="35"/>
                    </a:lnTo>
                    <a:lnTo>
                      <a:pt x="43" y="35"/>
                    </a:lnTo>
                    <a:lnTo>
                      <a:pt x="43" y="49"/>
                    </a:lnTo>
                    <a:lnTo>
                      <a:pt x="50" y="49"/>
                    </a:lnTo>
                    <a:lnTo>
                      <a:pt x="78" y="63"/>
                    </a:lnTo>
                    <a:lnTo>
                      <a:pt x="85"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0" name="Freeform 91"/>
              <p:cNvSpPr>
                <a:spLocks/>
              </p:cNvSpPr>
              <p:nvPr/>
            </p:nvSpPr>
            <p:spPr bwMode="auto">
              <a:xfrm>
                <a:off x="3230" y="1866"/>
                <a:ext cx="499" cy="218"/>
              </a:xfrm>
              <a:custGeom>
                <a:avLst/>
                <a:gdLst>
                  <a:gd name="T0" fmla="*/ 429 w 499"/>
                  <a:gd name="T1" fmla="*/ 91 h 218"/>
                  <a:gd name="T2" fmla="*/ 408 w 499"/>
                  <a:gd name="T3" fmla="*/ 99 h 218"/>
                  <a:gd name="T4" fmla="*/ 387 w 499"/>
                  <a:gd name="T5" fmla="*/ 113 h 218"/>
                  <a:gd name="T6" fmla="*/ 373 w 499"/>
                  <a:gd name="T7" fmla="*/ 120 h 218"/>
                  <a:gd name="T8" fmla="*/ 345 w 499"/>
                  <a:gd name="T9" fmla="*/ 120 h 218"/>
                  <a:gd name="T10" fmla="*/ 302 w 499"/>
                  <a:gd name="T11" fmla="*/ 134 h 218"/>
                  <a:gd name="T12" fmla="*/ 204 w 499"/>
                  <a:gd name="T13" fmla="*/ 134 h 218"/>
                  <a:gd name="T14" fmla="*/ 176 w 499"/>
                  <a:gd name="T15" fmla="*/ 127 h 218"/>
                  <a:gd name="T16" fmla="*/ 162 w 499"/>
                  <a:gd name="T17" fmla="*/ 120 h 218"/>
                  <a:gd name="T18" fmla="*/ 133 w 499"/>
                  <a:gd name="T19" fmla="*/ 120 h 218"/>
                  <a:gd name="T20" fmla="*/ 112 w 499"/>
                  <a:gd name="T21" fmla="*/ 113 h 218"/>
                  <a:gd name="T22" fmla="*/ 91 w 499"/>
                  <a:gd name="T23" fmla="*/ 99 h 218"/>
                  <a:gd name="T24" fmla="*/ 77 w 499"/>
                  <a:gd name="T25" fmla="*/ 91 h 218"/>
                  <a:gd name="T26" fmla="*/ 56 w 499"/>
                  <a:gd name="T27" fmla="*/ 84 h 218"/>
                  <a:gd name="T28" fmla="*/ 42 w 499"/>
                  <a:gd name="T29" fmla="*/ 70 h 218"/>
                  <a:gd name="T30" fmla="*/ 28 w 499"/>
                  <a:gd name="T31" fmla="*/ 63 h 218"/>
                  <a:gd name="T32" fmla="*/ 21 w 499"/>
                  <a:gd name="T33" fmla="*/ 49 h 218"/>
                  <a:gd name="T34" fmla="*/ 7 w 499"/>
                  <a:gd name="T35" fmla="*/ 35 h 218"/>
                  <a:gd name="T36" fmla="*/ 7 w 499"/>
                  <a:gd name="T37" fmla="*/ 0 h 218"/>
                  <a:gd name="T38" fmla="*/ 0 w 499"/>
                  <a:gd name="T39" fmla="*/ 0 h 218"/>
                  <a:gd name="T40" fmla="*/ 0 w 499"/>
                  <a:gd name="T41" fmla="*/ 84 h 218"/>
                  <a:gd name="T42" fmla="*/ 7 w 499"/>
                  <a:gd name="T43" fmla="*/ 84 h 218"/>
                  <a:gd name="T44" fmla="*/ 7 w 499"/>
                  <a:gd name="T45" fmla="*/ 113 h 218"/>
                  <a:gd name="T46" fmla="*/ 14 w 499"/>
                  <a:gd name="T47" fmla="*/ 127 h 218"/>
                  <a:gd name="T48" fmla="*/ 21 w 499"/>
                  <a:gd name="T49" fmla="*/ 134 h 218"/>
                  <a:gd name="T50" fmla="*/ 35 w 499"/>
                  <a:gd name="T51" fmla="*/ 154 h 218"/>
                  <a:gd name="T52" fmla="*/ 42 w 499"/>
                  <a:gd name="T53" fmla="*/ 161 h 218"/>
                  <a:gd name="T54" fmla="*/ 56 w 499"/>
                  <a:gd name="T55" fmla="*/ 169 h 218"/>
                  <a:gd name="T56" fmla="*/ 77 w 499"/>
                  <a:gd name="T57" fmla="*/ 183 h 218"/>
                  <a:gd name="T58" fmla="*/ 91 w 499"/>
                  <a:gd name="T59" fmla="*/ 190 h 218"/>
                  <a:gd name="T60" fmla="*/ 133 w 499"/>
                  <a:gd name="T61" fmla="*/ 204 h 218"/>
                  <a:gd name="T62" fmla="*/ 162 w 499"/>
                  <a:gd name="T63" fmla="*/ 211 h 218"/>
                  <a:gd name="T64" fmla="*/ 176 w 499"/>
                  <a:gd name="T65" fmla="*/ 218 h 218"/>
                  <a:gd name="T66" fmla="*/ 323 w 499"/>
                  <a:gd name="T67" fmla="*/ 218 h 218"/>
                  <a:gd name="T68" fmla="*/ 345 w 499"/>
                  <a:gd name="T69" fmla="*/ 211 h 218"/>
                  <a:gd name="T70" fmla="*/ 373 w 499"/>
                  <a:gd name="T71" fmla="*/ 204 h 218"/>
                  <a:gd name="T72" fmla="*/ 387 w 499"/>
                  <a:gd name="T73" fmla="*/ 197 h 218"/>
                  <a:gd name="T74" fmla="*/ 429 w 499"/>
                  <a:gd name="T75" fmla="*/ 183 h 218"/>
                  <a:gd name="T76" fmla="*/ 443 w 499"/>
                  <a:gd name="T77" fmla="*/ 169 h 218"/>
                  <a:gd name="T78" fmla="*/ 471 w 499"/>
                  <a:gd name="T79" fmla="*/ 154 h 218"/>
                  <a:gd name="T80" fmla="*/ 478 w 499"/>
                  <a:gd name="T81" fmla="*/ 134 h 218"/>
                  <a:gd name="T82" fmla="*/ 492 w 499"/>
                  <a:gd name="T83" fmla="*/ 127 h 218"/>
                  <a:gd name="T84" fmla="*/ 492 w 499"/>
                  <a:gd name="T85" fmla="*/ 113 h 218"/>
                  <a:gd name="T86" fmla="*/ 499 w 499"/>
                  <a:gd name="T87" fmla="*/ 99 h 218"/>
                  <a:gd name="T88" fmla="*/ 499 w 499"/>
                  <a:gd name="T89" fmla="*/ 0 h 218"/>
                  <a:gd name="T90" fmla="*/ 499 w 499"/>
                  <a:gd name="T91" fmla="*/ 14 h 218"/>
                  <a:gd name="T92" fmla="*/ 492 w 499"/>
                  <a:gd name="T93" fmla="*/ 21 h 218"/>
                  <a:gd name="T94" fmla="*/ 492 w 499"/>
                  <a:gd name="T95" fmla="*/ 35 h 218"/>
                  <a:gd name="T96" fmla="*/ 485 w 499"/>
                  <a:gd name="T97" fmla="*/ 49 h 218"/>
                  <a:gd name="T98" fmla="*/ 471 w 499"/>
                  <a:gd name="T99" fmla="*/ 63 h 218"/>
                  <a:gd name="T100" fmla="*/ 457 w 499"/>
                  <a:gd name="T101" fmla="*/ 70 h 218"/>
                  <a:gd name="T102" fmla="*/ 443 w 499"/>
                  <a:gd name="T103" fmla="*/ 84 h 218"/>
                  <a:gd name="T104" fmla="*/ 429 w 499"/>
                  <a:gd name="T105" fmla="*/ 9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9" h="218">
                    <a:moveTo>
                      <a:pt x="429" y="91"/>
                    </a:moveTo>
                    <a:lnTo>
                      <a:pt x="408" y="99"/>
                    </a:lnTo>
                    <a:lnTo>
                      <a:pt x="387" y="113"/>
                    </a:lnTo>
                    <a:lnTo>
                      <a:pt x="373" y="120"/>
                    </a:lnTo>
                    <a:lnTo>
                      <a:pt x="345" y="120"/>
                    </a:lnTo>
                    <a:lnTo>
                      <a:pt x="302" y="134"/>
                    </a:lnTo>
                    <a:lnTo>
                      <a:pt x="204" y="134"/>
                    </a:lnTo>
                    <a:lnTo>
                      <a:pt x="176" y="127"/>
                    </a:lnTo>
                    <a:lnTo>
                      <a:pt x="162" y="120"/>
                    </a:lnTo>
                    <a:lnTo>
                      <a:pt x="133" y="120"/>
                    </a:lnTo>
                    <a:lnTo>
                      <a:pt x="112" y="113"/>
                    </a:lnTo>
                    <a:lnTo>
                      <a:pt x="91" y="99"/>
                    </a:lnTo>
                    <a:lnTo>
                      <a:pt x="77" y="91"/>
                    </a:lnTo>
                    <a:lnTo>
                      <a:pt x="56" y="84"/>
                    </a:lnTo>
                    <a:lnTo>
                      <a:pt x="42" y="70"/>
                    </a:lnTo>
                    <a:lnTo>
                      <a:pt x="28" y="63"/>
                    </a:lnTo>
                    <a:lnTo>
                      <a:pt x="21" y="49"/>
                    </a:lnTo>
                    <a:lnTo>
                      <a:pt x="7" y="35"/>
                    </a:lnTo>
                    <a:lnTo>
                      <a:pt x="7" y="0"/>
                    </a:lnTo>
                    <a:lnTo>
                      <a:pt x="0" y="0"/>
                    </a:lnTo>
                    <a:lnTo>
                      <a:pt x="0" y="84"/>
                    </a:lnTo>
                    <a:lnTo>
                      <a:pt x="7" y="84"/>
                    </a:lnTo>
                    <a:lnTo>
                      <a:pt x="7" y="113"/>
                    </a:lnTo>
                    <a:lnTo>
                      <a:pt x="14" y="127"/>
                    </a:lnTo>
                    <a:lnTo>
                      <a:pt x="21" y="134"/>
                    </a:lnTo>
                    <a:lnTo>
                      <a:pt x="35" y="154"/>
                    </a:lnTo>
                    <a:lnTo>
                      <a:pt x="42" y="161"/>
                    </a:lnTo>
                    <a:lnTo>
                      <a:pt x="56" y="169"/>
                    </a:lnTo>
                    <a:lnTo>
                      <a:pt x="77" y="183"/>
                    </a:lnTo>
                    <a:lnTo>
                      <a:pt x="91" y="190"/>
                    </a:lnTo>
                    <a:lnTo>
                      <a:pt x="133" y="204"/>
                    </a:lnTo>
                    <a:lnTo>
                      <a:pt x="162" y="211"/>
                    </a:lnTo>
                    <a:lnTo>
                      <a:pt x="176" y="218"/>
                    </a:lnTo>
                    <a:lnTo>
                      <a:pt x="323" y="218"/>
                    </a:lnTo>
                    <a:lnTo>
                      <a:pt x="345" y="211"/>
                    </a:lnTo>
                    <a:lnTo>
                      <a:pt x="373" y="204"/>
                    </a:lnTo>
                    <a:lnTo>
                      <a:pt x="387" y="197"/>
                    </a:lnTo>
                    <a:lnTo>
                      <a:pt x="429" y="183"/>
                    </a:lnTo>
                    <a:lnTo>
                      <a:pt x="443" y="169"/>
                    </a:lnTo>
                    <a:lnTo>
                      <a:pt x="471" y="154"/>
                    </a:lnTo>
                    <a:lnTo>
                      <a:pt x="478" y="134"/>
                    </a:lnTo>
                    <a:lnTo>
                      <a:pt x="492" y="127"/>
                    </a:lnTo>
                    <a:lnTo>
                      <a:pt x="492" y="113"/>
                    </a:lnTo>
                    <a:lnTo>
                      <a:pt x="499" y="99"/>
                    </a:lnTo>
                    <a:lnTo>
                      <a:pt x="499" y="0"/>
                    </a:lnTo>
                    <a:lnTo>
                      <a:pt x="499" y="14"/>
                    </a:lnTo>
                    <a:lnTo>
                      <a:pt x="492" y="21"/>
                    </a:lnTo>
                    <a:lnTo>
                      <a:pt x="492" y="35"/>
                    </a:lnTo>
                    <a:lnTo>
                      <a:pt x="485" y="49"/>
                    </a:lnTo>
                    <a:lnTo>
                      <a:pt x="471" y="63"/>
                    </a:lnTo>
                    <a:lnTo>
                      <a:pt x="457" y="70"/>
                    </a:lnTo>
                    <a:lnTo>
                      <a:pt x="443" y="84"/>
                    </a:lnTo>
                    <a:lnTo>
                      <a:pt x="429" y="91"/>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1" name="Freeform 92"/>
              <p:cNvSpPr>
                <a:spLocks/>
              </p:cNvSpPr>
              <p:nvPr/>
            </p:nvSpPr>
            <p:spPr bwMode="auto">
              <a:xfrm>
                <a:off x="3230" y="1733"/>
                <a:ext cx="507" cy="273"/>
              </a:xfrm>
              <a:custGeom>
                <a:avLst/>
                <a:gdLst>
                  <a:gd name="T0" fmla="*/ 429 w 507"/>
                  <a:gd name="T1" fmla="*/ 42 h 273"/>
                  <a:gd name="T2" fmla="*/ 443 w 507"/>
                  <a:gd name="T3" fmla="*/ 49 h 273"/>
                  <a:gd name="T4" fmla="*/ 457 w 507"/>
                  <a:gd name="T5" fmla="*/ 63 h 273"/>
                  <a:gd name="T6" fmla="*/ 471 w 507"/>
                  <a:gd name="T7" fmla="*/ 70 h 273"/>
                  <a:gd name="T8" fmla="*/ 485 w 507"/>
                  <a:gd name="T9" fmla="*/ 84 h 273"/>
                  <a:gd name="T10" fmla="*/ 499 w 507"/>
                  <a:gd name="T11" fmla="*/ 112 h 273"/>
                  <a:gd name="T12" fmla="*/ 499 w 507"/>
                  <a:gd name="T13" fmla="*/ 126 h 273"/>
                  <a:gd name="T14" fmla="*/ 507 w 507"/>
                  <a:gd name="T15" fmla="*/ 133 h 273"/>
                  <a:gd name="T16" fmla="*/ 499 w 507"/>
                  <a:gd name="T17" fmla="*/ 147 h 273"/>
                  <a:gd name="T18" fmla="*/ 499 w 507"/>
                  <a:gd name="T19" fmla="*/ 168 h 273"/>
                  <a:gd name="T20" fmla="*/ 492 w 507"/>
                  <a:gd name="T21" fmla="*/ 175 h 273"/>
                  <a:gd name="T22" fmla="*/ 485 w 507"/>
                  <a:gd name="T23" fmla="*/ 189 h 273"/>
                  <a:gd name="T24" fmla="*/ 471 w 507"/>
                  <a:gd name="T25" fmla="*/ 196 h 273"/>
                  <a:gd name="T26" fmla="*/ 457 w 507"/>
                  <a:gd name="T27" fmla="*/ 210 h 273"/>
                  <a:gd name="T28" fmla="*/ 450 w 507"/>
                  <a:gd name="T29" fmla="*/ 224 h 273"/>
                  <a:gd name="T30" fmla="*/ 429 w 507"/>
                  <a:gd name="T31" fmla="*/ 232 h 273"/>
                  <a:gd name="T32" fmla="*/ 408 w 507"/>
                  <a:gd name="T33" fmla="*/ 246 h 273"/>
                  <a:gd name="T34" fmla="*/ 387 w 507"/>
                  <a:gd name="T35" fmla="*/ 253 h 273"/>
                  <a:gd name="T36" fmla="*/ 373 w 507"/>
                  <a:gd name="T37" fmla="*/ 260 h 273"/>
                  <a:gd name="T38" fmla="*/ 352 w 507"/>
                  <a:gd name="T39" fmla="*/ 267 h 273"/>
                  <a:gd name="T40" fmla="*/ 302 w 507"/>
                  <a:gd name="T41" fmla="*/ 267 h 273"/>
                  <a:gd name="T42" fmla="*/ 274 w 507"/>
                  <a:gd name="T43" fmla="*/ 273 h 273"/>
                  <a:gd name="T44" fmla="*/ 232 w 507"/>
                  <a:gd name="T45" fmla="*/ 273 h 273"/>
                  <a:gd name="T46" fmla="*/ 204 w 507"/>
                  <a:gd name="T47" fmla="*/ 267 h 273"/>
                  <a:gd name="T48" fmla="*/ 162 w 507"/>
                  <a:gd name="T49" fmla="*/ 267 h 273"/>
                  <a:gd name="T50" fmla="*/ 133 w 507"/>
                  <a:gd name="T51" fmla="*/ 260 h 273"/>
                  <a:gd name="T52" fmla="*/ 91 w 507"/>
                  <a:gd name="T53" fmla="*/ 246 h 273"/>
                  <a:gd name="T54" fmla="*/ 77 w 507"/>
                  <a:gd name="T55" fmla="*/ 232 h 273"/>
                  <a:gd name="T56" fmla="*/ 56 w 507"/>
                  <a:gd name="T57" fmla="*/ 224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3 w 507"/>
                  <a:gd name="T85" fmla="*/ 14 h 273"/>
                  <a:gd name="T86" fmla="*/ 162 w 507"/>
                  <a:gd name="T87" fmla="*/ 14 h 273"/>
                  <a:gd name="T88" fmla="*/ 176 w 507"/>
                  <a:gd name="T89" fmla="*/ 7 h 273"/>
                  <a:gd name="T90" fmla="*/ 204 w 507"/>
                  <a:gd name="T91" fmla="*/ 0 h 273"/>
                  <a:gd name="T92" fmla="*/ 302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7" y="63"/>
                    </a:lnTo>
                    <a:lnTo>
                      <a:pt x="471" y="70"/>
                    </a:lnTo>
                    <a:lnTo>
                      <a:pt x="485" y="84"/>
                    </a:lnTo>
                    <a:lnTo>
                      <a:pt x="499" y="112"/>
                    </a:lnTo>
                    <a:lnTo>
                      <a:pt x="499" y="126"/>
                    </a:lnTo>
                    <a:lnTo>
                      <a:pt x="507" y="133"/>
                    </a:lnTo>
                    <a:lnTo>
                      <a:pt x="499" y="147"/>
                    </a:lnTo>
                    <a:lnTo>
                      <a:pt x="499" y="168"/>
                    </a:lnTo>
                    <a:lnTo>
                      <a:pt x="492" y="175"/>
                    </a:lnTo>
                    <a:lnTo>
                      <a:pt x="485" y="189"/>
                    </a:lnTo>
                    <a:lnTo>
                      <a:pt x="471" y="196"/>
                    </a:lnTo>
                    <a:lnTo>
                      <a:pt x="457" y="210"/>
                    </a:lnTo>
                    <a:lnTo>
                      <a:pt x="450" y="224"/>
                    </a:lnTo>
                    <a:lnTo>
                      <a:pt x="429" y="232"/>
                    </a:lnTo>
                    <a:lnTo>
                      <a:pt x="408" y="246"/>
                    </a:lnTo>
                    <a:lnTo>
                      <a:pt x="387" y="253"/>
                    </a:lnTo>
                    <a:lnTo>
                      <a:pt x="373" y="260"/>
                    </a:lnTo>
                    <a:lnTo>
                      <a:pt x="352" y="267"/>
                    </a:lnTo>
                    <a:lnTo>
                      <a:pt x="302" y="267"/>
                    </a:lnTo>
                    <a:lnTo>
                      <a:pt x="274" y="273"/>
                    </a:lnTo>
                    <a:lnTo>
                      <a:pt x="232" y="273"/>
                    </a:lnTo>
                    <a:lnTo>
                      <a:pt x="204" y="267"/>
                    </a:lnTo>
                    <a:lnTo>
                      <a:pt x="162" y="267"/>
                    </a:lnTo>
                    <a:lnTo>
                      <a:pt x="133" y="260"/>
                    </a:lnTo>
                    <a:lnTo>
                      <a:pt x="91" y="246"/>
                    </a:lnTo>
                    <a:lnTo>
                      <a:pt x="77" y="232"/>
                    </a:lnTo>
                    <a:lnTo>
                      <a:pt x="56" y="224"/>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3" y="14"/>
                    </a:lnTo>
                    <a:lnTo>
                      <a:pt x="162" y="14"/>
                    </a:lnTo>
                    <a:lnTo>
                      <a:pt x="176" y="7"/>
                    </a:lnTo>
                    <a:lnTo>
                      <a:pt x="204" y="0"/>
                    </a:lnTo>
                    <a:lnTo>
                      <a:pt x="302"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2" name="Freeform 93"/>
              <p:cNvSpPr>
                <a:spLocks noEditPoints="1"/>
              </p:cNvSpPr>
              <p:nvPr/>
            </p:nvSpPr>
            <p:spPr bwMode="auto">
              <a:xfrm>
                <a:off x="3392" y="2020"/>
                <a:ext cx="28" cy="36"/>
              </a:xfrm>
              <a:custGeom>
                <a:avLst/>
                <a:gdLst>
                  <a:gd name="T0" fmla="*/ 7 w 28"/>
                  <a:gd name="T1" fmla="*/ 7 h 36"/>
                  <a:gd name="T2" fmla="*/ 7 w 28"/>
                  <a:gd name="T3" fmla="*/ 15 h 36"/>
                  <a:gd name="T4" fmla="*/ 14 w 28"/>
                  <a:gd name="T5" fmla="*/ 15 h 36"/>
                  <a:gd name="T6" fmla="*/ 14 w 28"/>
                  <a:gd name="T7" fmla="*/ 7 h 36"/>
                  <a:gd name="T8" fmla="*/ 7 w 28"/>
                  <a:gd name="T9" fmla="*/ 7 h 36"/>
                  <a:gd name="T10" fmla="*/ 0 w 28"/>
                  <a:gd name="T11" fmla="*/ 36 h 36"/>
                  <a:gd name="T12" fmla="*/ 0 w 28"/>
                  <a:gd name="T13" fmla="*/ 0 h 36"/>
                  <a:gd name="T14" fmla="*/ 21 w 28"/>
                  <a:gd name="T15" fmla="*/ 0 h 36"/>
                  <a:gd name="T16" fmla="*/ 21 w 28"/>
                  <a:gd name="T17" fmla="*/ 15 h 36"/>
                  <a:gd name="T18" fmla="*/ 14 w 28"/>
                  <a:gd name="T19" fmla="*/ 15 h 36"/>
                  <a:gd name="T20" fmla="*/ 14 w 28"/>
                  <a:gd name="T21" fmla="*/ 22 h 36"/>
                  <a:gd name="T22" fmla="*/ 21 w 28"/>
                  <a:gd name="T23" fmla="*/ 22 h 36"/>
                  <a:gd name="T24" fmla="*/ 21 w 28"/>
                  <a:gd name="T25" fmla="*/ 36 h 36"/>
                  <a:gd name="T26" fmla="*/ 28 w 28"/>
                  <a:gd name="T27" fmla="*/ 36 h 36"/>
                  <a:gd name="T28" fmla="*/ 14 w 28"/>
                  <a:gd name="T29" fmla="*/ 36 h 36"/>
                  <a:gd name="T30" fmla="*/ 14 w 28"/>
                  <a:gd name="T31" fmla="*/ 22 h 36"/>
                  <a:gd name="T32" fmla="*/ 7 w 28"/>
                  <a:gd name="T33" fmla="*/ 22 h 36"/>
                  <a:gd name="T34" fmla="*/ 7 w 28"/>
                  <a:gd name="T35" fmla="*/ 36 h 36"/>
                  <a:gd name="T36" fmla="*/ 0 w 28"/>
                  <a:gd name="T37" fmla="*/ 36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6">
                    <a:moveTo>
                      <a:pt x="7" y="7"/>
                    </a:moveTo>
                    <a:lnTo>
                      <a:pt x="7" y="15"/>
                    </a:lnTo>
                    <a:lnTo>
                      <a:pt x="14" y="15"/>
                    </a:lnTo>
                    <a:lnTo>
                      <a:pt x="14" y="7"/>
                    </a:lnTo>
                    <a:lnTo>
                      <a:pt x="7" y="7"/>
                    </a:lnTo>
                    <a:close/>
                    <a:moveTo>
                      <a:pt x="0" y="36"/>
                    </a:moveTo>
                    <a:lnTo>
                      <a:pt x="0" y="0"/>
                    </a:lnTo>
                    <a:lnTo>
                      <a:pt x="21" y="0"/>
                    </a:lnTo>
                    <a:lnTo>
                      <a:pt x="21" y="15"/>
                    </a:lnTo>
                    <a:lnTo>
                      <a:pt x="14" y="15"/>
                    </a:lnTo>
                    <a:lnTo>
                      <a:pt x="14" y="22"/>
                    </a:lnTo>
                    <a:lnTo>
                      <a:pt x="21" y="22"/>
                    </a:lnTo>
                    <a:lnTo>
                      <a:pt x="21" y="36"/>
                    </a:lnTo>
                    <a:lnTo>
                      <a:pt x="28" y="36"/>
                    </a:lnTo>
                    <a:lnTo>
                      <a:pt x="14" y="36"/>
                    </a:lnTo>
                    <a:lnTo>
                      <a:pt x="14" y="22"/>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3" name="Freeform 94"/>
              <p:cNvSpPr>
                <a:spLocks noEditPoints="1"/>
              </p:cNvSpPr>
              <p:nvPr/>
            </p:nvSpPr>
            <p:spPr bwMode="auto">
              <a:xfrm>
                <a:off x="3420" y="2020"/>
                <a:ext cx="35" cy="43"/>
              </a:xfrm>
              <a:custGeom>
                <a:avLst/>
                <a:gdLst>
                  <a:gd name="T0" fmla="*/ 7 w 35"/>
                  <a:gd name="T1" fmla="*/ 15 h 43"/>
                  <a:gd name="T2" fmla="*/ 7 w 35"/>
                  <a:gd name="T3" fmla="*/ 29 h 43"/>
                  <a:gd name="T4" fmla="*/ 14 w 35"/>
                  <a:gd name="T5" fmla="*/ 36 h 43"/>
                  <a:gd name="T6" fmla="*/ 21 w 35"/>
                  <a:gd name="T7" fmla="*/ 36 h 43"/>
                  <a:gd name="T8" fmla="*/ 21 w 35"/>
                  <a:gd name="T9" fmla="*/ 7 h 43"/>
                  <a:gd name="T10" fmla="*/ 14 w 35"/>
                  <a:gd name="T11" fmla="*/ 7 h 43"/>
                  <a:gd name="T12" fmla="*/ 14 w 35"/>
                  <a:gd name="T13" fmla="*/ 15 h 43"/>
                  <a:gd name="T14" fmla="*/ 7 w 35"/>
                  <a:gd name="T15" fmla="*/ 15 h 43"/>
                  <a:gd name="T16" fmla="*/ 0 w 35"/>
                  <a:gd name="T17" fmla="*/ 15 h 43"/>
                  <a:gd name="T18" fmla="*/ 7 w 35"/>
                  <a:gd name="T19" fmla="*/ 15 h 43"/>
                  <a:gd name="T20" fmla="*/ 7 w 35"/>
                  <a:gd name="T21" fmla="*/ 0 h 43"/>
                  <a:gd name="T22" fmla="*/ 21 w 35"/>
                  <a:gd name="T23" fmla="*/ 0 h 43"/>
                  <a:gd name="T24" fmla="*/ 35 w 35"/>
                  <a:gd name="T25" fmla="*/ 15 h 43"/>
                  <a:gd name="T26" fmla="*/ 35 w 35"/>
                  <a:gd name="T27" fmla="*/ 29 h 43"/>
                  <a:gd name="T28" fmla="*/ 28 w 35"/>
                  <a:gd name="T29" fmla="*/ 36 h 43"/>
                  <a:gd name="T30" fmla="*/ 21 w 35"/>
                  <a:gd name="T31" fmla="*/ 36 h 43"/>
                  <a:gd name="T32" fmla="*/ 21 w 35"/>
                  <a:gd name="T33" fmla="*/ 43 h 43"/>
                  <a:gd name="T34" fmla="*/ 7 w 35"/>
                  <a:gd name="T35" fmla="*/ 36 h 43"/>
                  <a:gd name="T36" fmla="*/ 7 w 35"/>
                  <a:gd name="T37" fmla="*/ 29 h 43"/>
                  <a:gd name="T38" fmla="*/ 0 w 35"/>
                  <a:gd name="T39" fmla="*/ 1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3">
                    <a:moveTo>
                      <a:pt x="7" y="15"/>
                    </a:moveTo>
                    <a:lnTo>
                      <a:pt x="7" y="29"/>
                    </a:lnTo>
                    <a:lnTo>
                      <a:pt x="14" y="36"/>
                    </a:lnTo>
                    <a:lnTo>
                      <a:pt x="21" y="36"/>
                    </a:lnTo>
                    <a:lnTo>
                      <a:pt x="21" y="7"/>
                    </a:lnTo>
                    <a:lnTo>
                      <a:pt x="14" y="7"/>
                    </a:lnTo>
                    <a:lnTo>
                      <a:pt x="14" y="15"/>
                    </a:lnTo>
                    <a:lnTo>
                      <a:pt x="7" y="15"/>
                    </a:lnTo>
                    <a:close/>
                    <a:moveTo>
                      <a:pt x="0" y="15"/>
                    </a:moveTo>
                    <a:lnTo>
                      <a:pt x="7" y="15"/>
                    </a:lnTo>
                    <a:lnTo>
                      <a:pt x="7" y="0"/>
                    </a:lnTo>
                    <a:lnTo>
                      <a:pt x="21" y="0"/>
                    </a:lnTo>
                    <a:lnTo>
                      <a:pt x="35" y="15"/>
                    </a:lnTo>
                    <a:lnTo>
                      <a:pt x="35" y="29"/>
                    </a:lnTo>
                    <a:lnTo>
                      <a:pt x="28" y="36"/>
                    </a:lnTo>
                    <a:lnTo>
                      <a:pt x="21" y="36"/>
                    </a:lnTo>
                    <a:lnTo>
                      <a:pt x="21" y="43"/>
                    </a:lnTo>
                    <a:lnTo>
                      <a:pt x="7" y="36"/>
                    </a:lnTo>
                    <a:lnTo>
                      <a:pt x="7" y="29"/>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4" name="Freeform 95"/>
              <p:cNvSpPr>
                <a:spLocks/>
              </p:cNvSpPr>
              <p:nvPr/>
            </p:nvSpPr>
            <p:spPr bwMode="auto">
              <a:xfrm>
                <a:off x="3462" y="2020"/>
                <a:ext cx="28" cy="43"/>
              </a:xfrm>
              <a:custGeom>
                <a:avLst/>
                <a:gdLst>
                  <a:gd name="T0" fmla="*/ 0 w 28"/>
                  <a:gd name="T1" fmla="*/ 29 h 43"/>
                  <a:gd name="T2" fmla="*/ 0 w 28"/>
                  <a:gd name="T3" fmla="*/ 0 h 43"/>
                  <a:gd name="T4" fmla="*/ 7 w 28"/>
                  <a:gd name="T5" fmla="*/ 0 h 43"/>
                  <a:gd name="T6" fmla="*/ 7 w 28"/>
                  <a:gd name="T7" fmla="*/ 29 h 43"/>
                  <a:gd name="T8" fmla="*/ 14 w 28"/>
                  <a:gd name="T9" fmla="*/ 36 h 43"/>
                  <a:gd name="T10" fmla="*/ 21 w 28"/>
                  <a:gd name="T11" fmla="*/ 29 h 43"/>
                  <a:gd name="T12" fmla="*/ 21 w 28"/>
                  <a:gd name="T13" fmla="*/ 0 h 43"/>
                  <a:gd name="T14" fmla="*/ 28 w 28"/>
                  <a:gd name="T15" fmla="*/ 0 h 43"/>
                  <a:gd name="T16" fmla="*/ 28 w 28"/>
                  <a:gd name="T17" fmla="*/ 36 h 43"/>
                  <a:gd name="T18" fmla="*/ 21 w 28"/>
                  <a:gd name="T19" fmla="*/ 36 h 43"/>
                  <a:gd name="T20" fmla="*/ 14 w 28"/>
                  <a:gd name="T21" fmla="*/ 43 h 43"/>
                  <a:gd name="T22" fmla="*/ 7 w 28"/>
                  <a:gd name="T23" fmla="*/ 36 h 43"/>
                  <a:gd name="T24" fmla="*/ 0 w 28"/>
                  <a:gd name="T25" fmla="*/ 36 h 43"/>
                  <a:gd name="T26" fmla="*/ 0 w 28"/>
                  <a:gd name="T27" fmla="*/ 29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3">
                    <a:moveTo>
                      <a:pt x="0" y="29"/>
                    </a:moveTo>
                    <a:lnTo>
                      <a:pt x="0" y="0"/>
                    </a:lnTo>
                    <a:lnTo>
                      <a:pt x="7" y="0"/>
                    </a:lnTo>
                    <a:lnTo>
                      <a:pt x="7" y="29"/>
                    </a:lnTo>
                    <a:lnTo>
                      <a:pt x="14" y="36"/>
                    </a:lnTo>
                    <a:lnTo>
                      <a:pt x="21" y="29"/>
                    </a:lnTo>
                    <a:lnTo>
                      <a:pt x="21" y="0"/>
                    </a:lnTo>
                    <a:lnTo>
                      <a:pt x="28" y="0"/>
                    </a:lnTo>
                    <a:lnTo>
                      <a:pt x="28" y="36"/>
                    </a:lnTo>
                    <a:lnTo>
                      <a:pt x="21" y="36"/>
                    </a:lnTo>
                    <a:lnTo>
                      <a:pt x="14" y="43"/>
                    </a:lnTo>
                    <a:lnTo>
                      <a:pt x="7" y="36"/>
                    </a:lnTo>
                    <a:lnTo>
                      <a:pt x="0" y="36"/>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5" name="Freeform 96"/>
              <p:cNvSpPr>
                <a:spLocks/>
              </p:cNvSpPr>
              <p:nvPr/>
            </p:nvSpPr>
            <p:spPr bwMode="auto">
              <a:xfrm>
                <a:off x="3497" y="2020"/>
                <a:ext cx="28" cy="36"/>
              </a:xfrm>
              <a:custGeom>
                <a:avLst/>
                <a:gdLst>
                  <a:gd name="T0" fmla="*/ 7 w 28"/>
                  <a:gd name="T1" fmla="*/ 36 h 36"/>
                  <a:gd name="T2" fmla="*/ 7 w 28"/>
                  <a:gd name="T3" fmla="*/ 7 h 36"/>
                  <a:gd name="T4" fmla="*/ 0 w 28"/>
                  <a:gd name="T5" fmla="*/ 7 h 36"/>
                  <a:gd name="T6" fmla="*/ 0 w 28"/>
                  <a:gd name="T7" fmla="*/ 0 h 36"/>
                  <a:gd name="T8" fmla="*/ 28 w 28"/>
                  <a:gd name="T9" fmla="*/ 0 h 36"/>
                  <a:gd name="T10" fmla="*/ 28 w 28"/>
                  <a:gd name="T11" fmla="*/ 7 h 36"/>
                  <a:gd name="T12" fmla="*/ 14 w 28"/>
                  <a:gd name="T13" fmla="*/ 7 h 36"/>
                  <a:gd name="T14" fmla="*/ 14 w 28"/>
                  <a:gd name="T15" fmla="*/ 36 h 36"/>
                  <a:gd name="T16" fmla="*/ 7 w 28"/>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6">
                    <a:moveTo>
                      <a:pt x="7" y="36"/>
                    </a:moveTo>
                    <a:lnTo>
                      <a:pt x="7" y="7"/>
                    </a:lnTo>
                    <a:lnTo>
                      <a:pt x="0" y="7"/>
                    </a:lnTo>
                    <a:lnTo>
                      <a:pt x="0" y="0"/>
                    </a:lnTo>
                    <a:lnTo>
                      <a:pt x="28" y="0"/>
                    </a:lnTo>
                    <a:lnTo>
                      <a:pt x="28" y="7"/>
                    </a:lnTo>
                    <a:lnTo>
                      <a:pt x="14" y="7"/>
                    </a:lnTo>
                    <a:lnTo>
                      <a:pt x="14" y="36"/>
                    </a:lnTo>
                    <a:lnTo>
                      <a:pt x="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6" name="Freeform 97"/>
              <p:cNvSpPr>
                <a:spLocks/>
              </p:cNvSpPr>
              <p:nvPr/>
            </p:nvSpPr>
            <p:spPr bwMode="auto">
              <a:xfrm>
                <a:off x="3532" y="2020"/>
                <a:ext cx="14" cy="36"/>
              </a:xfrm>
              <a:custGeom>
                <a:avLst/>
                <a:gdLst>
                  <a:gd name="T0" fmla="*/ 0 w 14"/>
                  <a:gd name="T1" fmla="*/ 36 h 36"/>
                  <a:gd name="T2" fmla="*/ 0 w 14"/>
                  <a:gd name="T3" fmla="*/ 0 h 36"/>
                  <a:gd name="T4" fmla="*/ 14 w 14"/>
                  <a:gd name="T5" fmla="*/ 0 h 36"/>
                  <a:gd name="T6" fmla="*/ 14 w 14"/>
                  <a:gd name="T7" fmla="*/ 7 h 36"/>
                  <a:gd name="T8" fmla="*/ 7 w 14"/>
                  <a:gd name="T9" fmla="*/ 7 h 36"/>
                  <a:gd name="T10" fmla="*/ 7 w 14"/>
                  <a:gd name="T11" fmla="*/ 15 h 36"/>
                  <a:gd name="T12" fmla="*/ 14 w 14"/>
                  <a:gd name="T13" fmla="*/ 15 h 36"/>
                  <a:gd name="T14" fmla="*/ 14 w 14"/>
                  <a:gd name="T15" fmla="*/ 22 h 36"/>
                  <a:gd name="T16" fmla="*/ 7 w 14"/>
                  <a:gd name="T17" fmla="*/ 22 h 36"/>
                  <a:gd name="T18" fmla="*/ 7 w 14"/>
                  <a:gd name="T19" fmla="*/ 36 h 36"/>
                  <a:gd name="T20" fmla="*/ 14 w 14"/>
                  <a:gd name="T21" fmla="*/ 36 h 36"/>
                  <a:gd name="T22" fmla="*/ 0 w 14"/>
                  <a:gd name="T23" fmla="*/ 3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6">
                    <a:moveTo>
                      <a:pt x="0" y="36"/>
                    </a:moveTo>
                    <a:lnTo>
                      <a:pt x="0" y="0"/>
                    </a:lnTo>
                    <a:lnTo>
                      <a:pt x="14" y="0"/>
                    </a:lnTo>
                    <a:lnTo>
                      <a:pt x="14" y="7"/>
                    </a:lnTo>
                    <a:lnTo>
                      <a:pt x="7" y="7"/>
                    </a:lnTo>
                    <a:lnTo>
                      <a:pt x="7" y="15"/>
                    </a:lnTo>
                    <a:lnTo>
                      <a:pt x="14" y="15"/>
                    </a:lnTo>
                    <a:lnTo>
                      <a:pt x="14" y="22"/>
                    </a:lnTo>
                    <a:lnTo>
                      <a:pt x="7" y="22"/>
                    </a:lnTo>
                    <a:lnTo>
                      <a:pt x="7" y="36"/>
                    </a:lnTo>
                    <a:lnTo>
                      <a:pt x="14"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7" name="Freeform 98"/>
              <p:cNvSpPr>
                <a:spLocks noEditPoints="1"/>
              </p:cNvSpPr>
              <p:nvPr/>
            </p:nvSpPr>
            <p:spPr bwMode="auto">
              <a:xfrm>
                <a:off x="3561" y="2020"/>
                <a:ext cx="21" cy="36"/>
              </a:xfrm>
              <a:custGeom>
                <a:avLst/>
                <a:gdLst>
                  <a:gd name="T0" fmla="*/ 7 w 21"/>
                  <a:gd name="T1" fmla="*/ 7 h 36"/>
                  <a:gd name="T2" fmla="*/ 7 w 21"/>
                  <a:gd name="T3" fmla="*/ 15 h 36"/>
                  <a:gd name="T4" fmla="*/ 14 w 21"/>
                  <a:gd name="T5" fmla="*/ 15 h 36"/>
                  <a:gd name="T6" fmla="*/ 14 w 21"/>
                  <a:gd name="T7" fmla="*/ 7 h 36"/>
                  <a:gd name="T8" fmla="*/ 7 w 21"/>
                  <a:gd name="T9" fmla="*/ 7 h 36"/>
                  <a:gd name="T10" fmla="*/ 0 w 21"/>
                  <a:gd name="T11" fmla="*/ 36 h 36"/>
                  <a:gd name="T12" fmla="*/ 0 w 21"/>
                  <a:gd name="T13" fmla="*/ 0 h 36"/>
                  <a:gd name="T14" fmla="*/ 21 w 21"/>
                  <a:gd name="T15" fmla="*/ 0 h 36"/>
                  <a:gd name="T16" fmla="*/ 21 w 21"/>
                  <a:gd name="T17" fmla="*/ 36 h 36"/>
                  <a:gd name="T18" fmla="*/ 14 w 21"/>
                  <a:gd name="T19" fmla="*/ 36 h 36"/>
                  <a:gd name="T20" fmla="*/ 14 w 21"/>
                  <a:gd name="T21" fmla="*/ 29 h 36"/>
                  <a:gd name="T22" fmla="*/ 7 w 21"/>
                  <a:gd name="T23" fmla="*/ 22 h 36"/>
                  <a:gd name="T24" fmla="*/ 7 w 21"/>
                  <a:gd name="T25" fmla="*/ 36 h 36"/>
                  <a:gd name="T26" fmla="*/ 0 w 21"/>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6">
                    <a:moveTo>
                      <a:pt x="7" y="7"/>
                    </a:moveTo>
                    <a:lnTo>
                      <a:pt x="7" y="15"/>
                    </a:lnTo>
                    <a:lnTo>
                      <a:pt x="14" y="15"/>
                    </a:lnTo>
                    <a:lnTo>
                      <a:pt x="14" y="7"/>
                    </a:lnTo>
                    <a:lnTo>
                      <a:pt x="7" y="7"/>
                    </a:lnTo>
                    <a:close/>
                    <a:moveTo>
                      <a:pt x="0" y="36"/>
                    </a:moveTo>
                    <a:lnTo>
                      <a:pt x="0" y="0"/>
                    </a:lnTo>
                    <a:lnTo>
                      <a:pt x="21" y="0"/>
                    </a:lnTo>
                    <a:lnTo>
                      <a:pt x="21" y="36"/>
                    </a:lnTo>
                    <a:lnTo>
                      <a:pt x="14" y="36"/>
                    </a:lnTo>
                    <a:lnTo>
                      <a:pt x="14" y="29"/>
                    </a:lnTo>
                    <a:lnTo>
                      <a:pt x="7" y="22"/>
                    </a:lnTo>
                    <a:lnTo>
                      <a:pt x="7" y="36"/>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8" name="Freeform 99"/>
              <p:cNvSpPr>
                <a:spLocks/>
              </p:cNvSpPr>
              <p:nvPr/>
            </p:nvSpPr>
            <p:spPr bwMode="auto">
              <a:xfrm>
                <a:off x="3462" y="1782"/>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4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4 w 190"/>
                  <a:gd name="T31" fmla="*/ 21 h 70"/>
                  <a:gd name="T32" fmla="*/ 84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7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4" y="49"/>
                    </a:lnTo>
                    <a:lnTo>
                      <a:pt x="106" y="35"/>
                    </a:lnTo>
                    <a:lnTo>
                      <a:pt x="113" y="28"/>
                    </a:lnTo>
                    <a:lnTo>
                      <a:pt x="120" y="28"/>
                    </a:lnTo>
                    <a:lnTo>
                      <a:pt x="127" y="21"/>
                    </a:lnTo>
                    <a:lnTo>
                      <a:pt x="134" y="21"/>
                    </a:lnTo>
                    <a:lnTo>
                      <a:pt x="84" y="21"/>
                    </a:lnTo>
                    <a:lnTo>
                      <a:pt x="84" y="0"/>
                    </a:lnTo>
                    <a:lnTo>
                      <a:pt x="190" y="0"/>
                    </a:lnTo>
                    <a:lnTo>
                      <a:pt x="190" y="63"/>
                    </a:lnTo>
                    <a:lnTo>
                      <a:pt x="162" y="63"/>
                    </a:lnTo>
                    <a:lnTo>
                      <a:pt x="155" y="49"/>
                    </a:lnTo>
                    <a:lnTo>
                      <a:pt x="155" y="28"/>
                    </a:lnTo>
                    <a:lnTo>
                      <a:pt x="134" y="49"/>
                    </a:lnTo>
                    <a:lnTo>
                      <a:pt x="127" y="49"/>
                    </a:lnTo>
                    <a:lnTo>
                      <a:pt x="113" y="63"/>
                    </a:lnTo>
                    <a:lnTo>
                      <a:pt x="77"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69" name="Freeform 100"/>
              <p:cNvSpPr>
                <a:spLocks/>
              </p:cNvSpPr>
              <p:nvPr/>
            </p:nvSpPr>
            <p:spPr bwMode="auto">
              <a:xfrm>
                <a:off x="3321" y="1782"/>
                <a:ext cx="134" cy="105"/>
              </a:xfrm>
              <a:custGeom>
                <a:avLst/>
                <a:gdLst>
                  <a:gd name="T0" fmla="*/ 49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6 w 134"/>
                  <a:gd name="T15" fmla="*/ 42 h 105"/>
                  <a:gd name="T16" fmla="*/ 49 w 134"/>
                  <a:gd name="T17" fmla="*/ 35 h 105"/>
                  <a:gd name="T18" fmla="*/ 42 w 134"/>
                  <a:gd name="T19" fmla="*/ 35 h 105"/>
                  <a:gd name="T20" fmla="*/ 42 w 134"/>
                  <a:gd name="T21" fmla="*/ 28 h 105"/>
                  <a:gd name="T22" fmla="*/ 35 w 134"/>
                  <a:gd name="T23" fmla="*/ 28 h 105"/>
                  <a:gd name="T24" fmla="*/ 35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6 w 134"/>
                  <a:gd name="T75" fmla="*/ 91 h 105"/>
                  <a:gd name="T76" fmla="*/ 49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49" y="91"/>
                    </a:moveTo>
                    <a:lnTo>
                      <a:pt x="64" y="84"/>
                    </a:lnTo>
                    <a:lnTo>
                      <a:pt x="71" y="77"/>
                    </a:lnTo>
                    <a:lnTo>
                      <a:pt x="78" y="77"/>
                    </a:lnTo>
                    <a:lnTo>
                      <a:pt x="92" y="63"/>
                    </a:lnTo>
                    <a:lnTo>
                      <a:pt x="85" y="63"/>
                    </a:lnTo>
                    <a:lnTo>
                      <a:pt x="85" y="56"/>
                    </a:lnTo>
                    <a:lnTo>
                      <a:pt x="56" y="42"/>
                    </a:lnTo>
                    <a:lnTo>
                      <a:pt x="49" y="35"/>
                    </a:lnTo>
                    <a:lnTo>
                      <a:pt x="42" y="35"/>
                    </a:lnTo>
                    <a:lnTo>
                      <a:pt x="42" y="28"/>
                    </a:lnTo>
                    <a:lnTo>
                      <a:pt x="35" y="28"/>
                    </a:lnTo>
                    <a:lnTo>
                      <a:pt x="35"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0" name="Freeform 101"/>
              <p:cNvSpPr>
                <a:spLocks/>
              </p:cNvSpPr>
              <p:nvPr/>
            </p:nvSpPr>
            <p:spPr bwMode="auto">
              <a:xfrm>
                <a:off x="3321" y="1894"/>
                <a:ext cx="197" cy="63"/>
              </a:xfrm>
              <a:custGeom>
                <a:avLst/>
                <a:gdLst>
                  <a:gd name="T0" fmla="*/ 162 w 197"/>
                  <a:gd name="T1" fmla="*/ 7 h 63"/>
                  <a:gd name="T2" fmla="*/ 176 w 197"/>
                  <a:gd name="T3" fmla="*/ 14 h 63"/>
                  <a:gd name="T4" fmla="*/ 183 w 197"/>
                  <a:gd name="T5" fmla="*/ 21 h 63"/>
                  <a:gd name="T6" fmla="*/ 197 w 197"/>
                  <a:gd name="T7" fmla="*/ 21 h 63"/>
                  <a:gd name="T8" fmla="*/ 183 w 197"/>
                  <a:gd name="T9" fmla="*/ 35 h 63"/>
                  <a:gd name="T10" fmla="*/ 155 w 197"/>
                  <a:gd name="T11" fmla="*/ 35 h 63"/>
                  <a:gd name="T12" fmla="*/ 141 w 197"/>
                  <a:gd name="T13" fmla="*/ 21 h 63"/>
                  <a:gd name="T14" fmla="*/ 106 w 197"/>
                  <a:gd name="T15" fmla="*/ 21 h 63"/>
                  <a:gd name="T16" fmla="*/ 92 w 197"/>
                  <a:gd name="T17" fmla="*/ 35 h 63"/>
                  <a:gd name="T18" fmla="*/ 85 w 197"/>
                  <a:gd name="T19" fmla="*/ 35 h 63"/>
                  <a:gd name="T20" fmla="*/ 71 w 197"/>
                  <a:gd name="T21" fmla="*/ 42 h 63"/>
                  <a:gd name="T22" fmla="*/ 64 w 197"/>
                  <a:gd name="T23" fmla="*/ 49 h 63"/>
                  <a:gd name="T24" fmla="*/ 113 w 197"/>
                  <a:gd name="T25" fmla="*/ 49 h 63"/>
                  <a:gd name="T26" fmla="*/ 113 w 197"/>
                  <a:gd name="T27" fmla="*/ 63 h 63"/>
                  <a:gd name="T28" fmla="*/ 0 w 197"/>
                  <a:gd name="T29" fmla="*/ 63 h 63"/>
                  <a:gd name="T30" fmla="*/ 0 w 197"/>
                  <a:gd name="T31" fmla="*/ 7 h 63"/>
                  <a:gd name="T32" fmla="*/ 35 w 197"/>
                  <a:gd name="T33" fmla="*/ 7 h 63"/>
                  <a:gd name="T34" fmla="*/ 35 w 197"/>
                  <a:gd name="T35" fmla="*/ 35 h 63"/>
                  <a:gd name="T36" fmla="*/ 49 w 197"/>
                  <a:gd name="T37" fmla="*/ 21 h 63"/>
                  <a:gd name="T38" fmla="*/ 64 w 197"/>
                  <a:gd name="T39" fmla="*/ 21 h 63"/>
                  <a:gd name="T40" fmla="*/ 71 w 197"/>
                  <a:gd name="T41" fmla="*/ 14 h 63"/>
                  <a:gd name="T42" fmla="*/ 71 w 197"/>
                  <a:gd name="T43" fmla="*/ 7 h 63"/>
                  <a:gd name="T44" fmla="*/ 92 w 197"/>
                  <a:gd name="T45" fmla="*/ 7 h 63"/>
                  <a:gd name="T46" fmla="*/ 106 w 197"/>
                  <a:gd name="T47" fmla="*/ 0 h 63"/>
                  <a:gd name="T48" fmla="*/ 148 w 197"/>
                  <a:gd name="T49" fmla="*/ 0 h 63"/>
                  <a:gd name="T50" fmla="*/ 155 w 197"/>
                  <a:gd name="T51" fmla="*/ 7 h 63"/>
                  <a:gd name="T52" fmla="*/ 162 w 197"/>
                  <a:gd name="T53" fmla="*/ 7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3">
                    <a:moveTo>
                      <a:pt x="162" y="7"/>
                    </a:moveTo>
                    <a:lnTo>
                      <a:pt x="176" y="14"/>
                    </a:lnTo>
                    <a:lnTo>
                      <a:pt x="183" y="21"/>
                    </a:lnTo>
                    <a:lnTo>
                      <a:pt x="197" y="21"/>
                    </a:lnTo>
                    <a:lnTo>
                      <a:pt x="183" y="35"/>
                    </a:lnTo>
                    <a:lnTo>
                      <a:pt x="155" y="35"/>
                    </a:lnTo>
                    <a:lnTo>
                      <a:pt x="141" y="21"/>
                    </a:lnTo>
                    <a:lnTo>
                      <a:pt x="106" y="21"/>
                    </a:lnTo>
                    <a:lnTo>
                      <a:pt x="92" y="35"/>
                    </a:lnTo>
                    <a:lnTo>
                      <a:pt x="85" y="35"/>
                    </a:lnTo>
                    <a:lnTo>
                      <a:pt x="71" y="42"/>
                    </a:lnTo>
                    <a:lnTo>
                      <a:pt x="64" y="49"/>
                    </a:lnTo>
                    <a:lnTo>
                      <a:pt x="113" y="49"/>
                    </a:lnTo>
                    <a:lnTo>
                      <a:pt x="113" y="63"/>
                    </a:lnTo>
                    <a:lnTo>
                      <a:pt x="0" y="63"/>
                    </a:lnTo>
                    <a:lnTo>
                      <a:pt x="0" y="7"/>
                    </a:lnTo>
                    <a:lnTo>
                      <a:pt x="35" y="7"/>
                    </a:lnTo>
                    <a:lnTo>
                      <a:pt x="35" y="35"/>
                    </a:lnTo>
                    <a:lnTo>
                      <a:pt x="49"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1" name="Freeform 102"/>
              <p:cNvSpPr>
                <a:spLocks/>
              </p:cNvSpPr>
              <p:nvPr/>
            </p:nvSpPr>
            <p:spPr bwMode="auto">
              <a:xfrm>
                <a:off x="3525" y="1859"/>
                <a:ext cx="127" cy="106"/>
              </a:xfrm>
              <a:custGeom>
                <a:avLst/>
                <a:gdLst>
                  <a:gd name="T0" fmla="*/ 127 w 127"/>
                  <a:gd name="T1" fmla="*/ 42 h 106"/>
                  <a:gd name="T2" fmla="*/ 127 w 127"/>
                  <a:gd name="T3" fmla="*/ 106 h 106"/>
                  <a:gd name="T4" fmla="*/ 14 w 127"/>
                  <a:gd name="T5" fmla="*/ 106 h 106"/>
                  <a:gd name="T6" fmla="*/ 14 w 127"/>
                  <a:gd name="T7" fmla="*/ 84 h 106"/>
                  <a:gd name="T8" fmla="*/ 64 w 127"/>
                  <a:gd name="T9" fmla="*/ 84 h 106"/>
                  <a:gd name="T10" fmla="*/ 50 w 127"/>
                  <a:gd name="T11" fmla="*/ 77 h 106"/>
                  <a:gd name="T12" fmla="*/ 43 w 127"/>
                  <a:gd name="T13" fmla="*/ 70 h 106"/>
                  <a:gd name="T14" fmla="*/ 28 w 127"/>
                  <a:gd name="T15" fmla="*/ 70 h 106"/>
                  <a:gd name="T16" fmla="*/ 21 w 127"/>
                  <a:gd name="T17" fmla="*/ 63 h 106"/>
                  <a:gd name="T18" fmla="*/ 21 w 127"/>
                  <a:gd name="T19" fmla="*/ 56 h 106"/>
                  <a:gd name="T20" fmla="*/ 7 w 127"/>
                  <a:gd name="T21" fmla="*/ 56 h 106"/>
                  <a:gd name="T22" fmla="*/ 7 w 127"/>
                  <a:gd name="T23" fmla="*/ 49 h 106"/>
                  <a:gd name="T24" fmla="*/ 0 w 127"/>
                  <a:gd name="T25" fmla="*/ 42 h 106"/>
                  <a:gd name="T26" fmla="*/ 0 w 127"/>
                  <a:gd name="T27" fmla="*/ 28 h 106"/>
                  <a:gd name="T28" fmla="*/ 14 w 127"/>
                  <a:gd name="T29" fmla="*/ 14 h 106"/>
                  <a:gd name="T30" fmla="*/ 28 w 127"/>
                  <a:gd name="T31" fmla="*/ 7 h 106"/>
                  <a:gd name="T32" fmla="*/ 36 w 127"/>
                  <a:gd name="T33" fmla="*/ 7 h 106"/>
                  <a:gd name="T34" fmla="*/ 43 w 127"/>
                  <a:gd name="T35" fmla="*/ 0 h 106"/>
                  <a:gd name="T36" fmla="*/ 50 w 127"/>
                  <a:gd name="T37" fmla="*/ 0 h 106"/>
                  <a:gd name="T38" fmla="*/ 57 w 127"/>
                  <a:gd name="T39" fmla="*/ 7 h 106"/>
                  <a:gd name="T40" fmla="*/ 78 w 127"/>
                  <a:gd name="T41" fmla="*/ 7 h 106"/>
                  <a:gd name="T42" fmla="*/ 78 w 127"/>
                  <a:gd name="T43" fmla="*/ 14 h 106"/>
                  <a:gd name="T44" fmla="*/ 64 w 127"/>
                  <a:gd name="T45" fmla="*/ 21 h 106"/>
                  <a:gd name="T46" fmla="*/ 50 w 127"/>
                  <a:gd name="T47" fmla="*/ 21 h 106"/>
                  <a:gd name="T48" fmla="*/ 50 w 127"/>
                  <a:gd name="T49" fmla="*/ 28 h 106"/>
                  <a:gd name="T50" fmla="*/ 43 w 127"/>
                  <a:gd name="T51" fmla="*/ 28 h 106"/>
                  <a:gd name="T52" fmla="*/ 43 w 127"/>
                  <a:gd name="T53" fmla="*/ 42 h 106"/>
                  <a:gd name="T54" fmla="*/ 57 w 127"/>
                  <a:gd name="T55" fmla="*/ 56 h 106"/>
                  <a:gd name="T56" fmla="*/ 78 w 127"/>
                  <a:gd name="T57" fmla="*/ 56 h 106"/>
                  <a:gd name="T58" fmla="*/ 78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4" y="106"/>
                    </a:lnTo>
                    <a:lnTo>
                      <a:pt x="14" y="84"/>
                    </a:lnTo>
                    <a:lnTo>
                      <a:pt x="64" y="84"/>
                    </a:lnTo>
                    <a:lnTo>
                      <a:pt x="50" y="77"/>
                    </a:lnTo>
                    <a:lnTo>
                      <a:pt x="43" y="70"/>
                    </a:lnTo>
                    <a:lnTo>
                      <a:pt x="28" y="70"/>
                    </a:lnTo>
                    <a:lnTo>
                      <a:pt x="21" y="63"/>
                    </a:lnTo>
                    <a:lnTo>
                      <a:pt x="21" y="56"/>
                    </a:lnTo>
                    <a:lnTo>
                      <a:pt x="7" y="56"/>
                    </a:lnTo>
                    <a:lnTo>
                      <a:pt x="7" y="49"/>
                    </a:lnTo>
                    <a:lnTo>
                      <a:pt x="0" y="42"/>
                    </a:lnTo>
                    <a:lnTo>
                      <a:pt x="0" y="28"/>
                    </a:lnTo>
                    <a:lnTo>
                      <a:pt x="14" y="14"/>
                    </a:lnTo>
                    <a:lnTo>
                      <a:pt x="28" y="7"/>
                    </a:lnTo>
                    <a:lnTo>
                      <a:pt x="36" y="7"/>
                    </a:lnTo>
                    <a:lnTo>
                      <a:pt x="43" y="0"/>
                    </a:lnTo>
                    <a:lnTo>
                      <a:pt x="50" y="0"/>
                    </a:lnTo>
                    <a:lnTo>
                      <a:pt x="57" y="7"/>
                    </a:lnTo>
                    <a:lnTo>
                      <a:pt x="78" y="7"/>
                    </a:lnTo>
                    <a:lnTo>
                      <a:pt x="78" y="14"/>
                    </a:lnTo>
                    <a:lnTo>
                      <a:pt x="64" y="21"/>
                    </a:lnTo>
                    <a:lnTo>
                      <a:pt x="50" y="21"/>
                    </a:lnTo>
                    <a:lnTo>
                      <a:pt x="50" y="28"/>
                    </a:lnTo>
                    <a:lnTo>
                      <a:pt x="43" y="28"/>
                    </a:lnTo>
                    <a:lnTo>
                      <a:pt x="43" y="42"/>
                    </a:lnTo>
                    <a:lnTo>
                      <a:pt x="57" y="56"/>
                    </a:lnTo>
                    <a:lnTo>
                      <a:pt x="78" y="56"/>
                    </a:lnTo>
                    <a:lnTo>
                      <a:pt x="78"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2" name="Freeform 103"/>
              <p:cNvSpPr>
                <a:spLocks/>
              </p:cNvSpPr>
              <p:nvPr/>
            </p:nvSpPr>
            <p:spPr bwMode="auto">
              <a:xfrm>
                <a:off x="3455" y="1782"/>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4 w 197"/>
                  <a:gd name="T33" fmla="*/ 42 h 63"/>
                  <a:gd name="T34" fmla="*/ 91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4 w 197"/>
                  <a:gd name="T47" fmla="*/ 14 h 63"/>
                  <a:gd name="T48" fmla="*/ 84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4" y="42"/>
                    </a:lnTo>
                    <a:lnTo>
                      <a:pt x="91" y="42"/>
                    </a:lnTo>
                    <a:lnTo>
                      <a:pt x="106" y="28"/>
                    </a:lnTo>
                    <a:lnTo>
                      <a:pt x="113" y="28"/>
                    </a:lnTo>
                    <a:lnTo>
                      <a:pt x="127" y="21"/>
                    </a:lnTo>
                    <a:lnTo>
                      <a:pt x="127" y="14"/>
                    </a:lnTo>
                    <a:lnTo>
                      <a:pt x="134" y="14"/>
                    </a:lnTo>
                    <a:lnTo>
                      <a:pt x="84" y="14"/>
                    </a:lnTo>
                    <a:lnTo>
                      <a:pt x="84"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3" name="Freeform 104"/>
              <p:cNvSpPr>
                <a:spLocks/>
              </p:cNvSpPr>
              <p:nvPr/>
            </p:nvSpPr>
            <p:spPr bwMode="auto">
              <a:xfrm>
                <a:off x="3321" y="1775"/>
                <a:ext cx="127" cy="105"/>
              </a:xfrm>
              <a:custGeom>
                <a:avLst/>
                <a:gdLst>
                  <a:gd name="T0" fmla="*/ 49 w 127"/>
                  <a:gd name="T1" fmla="*/ 91 h 105"/>
                  <a:gd name="T2" fmla="*/ 56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49 w 127"/>
                  <a:gd name="T17" fmla="*/ 42 h 105"/>
                  <a:gd name="T18" fmla="*/ 42 w 127"/>
                  <a:gd name="T19" fmla="*/ 35 h 105"/>
                  <a:gd name="T20" fmla="*/ 35 w 127"/>
                  <a:gd name="T21" fmla="*/ 35 h 105"/>
                  <a:gd name="T22" fmla="*/ 35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6 w 127"/>
                  <a:gd name="T59" fmla="*/ 98 h 105"/>
                  <a:gd name="T60" fmla="*/ 49 w 127"/>
                  <a:gd name="T61" fmla="*/ 98 h 105"/>
                  <a:gd name="T62" fmla="*/ 49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49" y="91"/>
                    </a:moveTo>
                    <a:lnTo>
                      <a:pt x="56" y="91"/>
                    </a:lnTo>
                    <a:lnTo>
                      <a:pt x="71" y="84"/>
                    </a:lnTo>
                    <a:lnTo>
                      <a:pt x="71" y="77"/>
                    </a:lnTo>
                    <a:lnTo>
                      <a:pt x="78" y="70"/>
                    </a:lnTo>
                    <a:lnTo>
                      <a:pt x="85" y="70"/>
                    </a:lnTo>
                    <a:lnTo>
                      <a:pt x="85" y="63"/>
                    </a:lnTo>
                    <a:lnTo>
                      <a:pt x="78" y="56"/>
                    </a:lnTo>
                    <a:lnTo>
                      <a:pt x="49" y="42"/>
                    </a:lnTo>
                    <a:lnTo>
                      <a:pt x="42" y="35"/>
                    </a:lnTo>
                    <a:lnTo>
                      <a:pt x="35" y="35"/>
                    </a:lnTo>
                    <a:lnTo>
                      <a:pt x="35"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4" name="Freeform 105"/>
              <p:cNvSpPr>
                <a:spLocks/>
              </p:cNvSpPr>
              <p:nvPr/>
            </p:nvSpPr>
            <p:spPr bwMode="auto">
              <a:xfrm>
                <a:off x="3321" y="1887"/>
                <a:ext cx="190" cy="70"/>
              </a:xfrm>
              <a:custGeom>
                <a:avLst/>
                <a:gdLst>
                  <a:gd name="T0" fmla="*/ 155 w 190"/>
                  <a:gd name="T1" fmla="*/ 14 h 70"/>
                  <a:gd name="T2" fmla="*/ 169 w 190"/>
                  <a:gd name="T3" fmla="*/ 14 h 70"/>
                  <a:gd name="T4" fmla="*/ 176 w 190"/>
                  <a:gd name="T5" fmla="*/ 21 h 70"/>
                  <a:gd name="T6" fmla="*/ 183 w 190"/>
                  <a:gd name="T7" fmla="*/ 21 h 70"/>
                  <a:gd name="T8" fmla="*/ 190 w 190"/>
                  <a:gd name="T9" fmla="*/ 28 h 70"/>
                  <a:gd name="T10" fmla="*/ 183 w 190"/>
                  <a:gd name="T11" fmla="*/ 28 h 70"/>
                  <a:gd name="T12" fmla="*/ 176 w 190"/>
                  <a:gd name="T13" fmla="*/ 35 h 70"/>
                  <a:gd name="T14" fmla="*/ 176 w 190"/>
                  <a:gd name="T15" fmla="*/ 42 h 70"/>
                  <a:gd name="T16" fmla="*/ 162 w 190"/>
                  <a:gd name="T17" fmla="*/ 42 h 70"/>
                  <a:gd name="T18" fmla="*/ 155 w 190"/>
                  <a:gd name="T19" fmla="*/ 35 h 70"/>
                  <a:gd name="T20" fmla="*/ 141 w 190"/>
                  <a:gd name="T21" fmla="*/ 28 h 70"/>
                  <a:gd name="T22" fmla="*/ 127 w 190"/>
                  <a:gd name="T23" fmla="*/ 28 h 70"/>
                  <a:gd name="T24" fmla="*/ 127 w 190"/>
                  <a:gd name="T25" fmla="*/ 21 h 70"/>
                  <a:gd name="T26" fmla="*/ 106 w 190"/>
                  <a:gd name="T27" fmla="*/ 21 h 70"/>
                  <a:gd name="T28" fmla="*/ 106 w 190"/>
                  <a:gd name="T29" fmla="*/ 28 h 70"/>
                  <a:gd name="T30" fmla="*/ 85 w 190"/>
                  <a:gd name="T31" fmla="*/ 35 h 70"/>
                  <a:gd name="T32" fmla="*/ 78 w 190"/>
                  <a:gd name="T33" fmla="*/ 42 h 70"/>
                  <a:gd name="T34" fmla="*/ 64 w 190"/>
                  <a:gd name="T35" fmla="*/ 42 h 70"/>
                  <a:gd name="T36" fmla="*/ 56 w 190"/>
                  <a:gd name="T37" fmla="*/ 49 h 70"/>
                  <a:gd name="T38" fmla="*/ 106 w 190"/>
                  <a:gd name="T39" fmla="*/ 49 h 70"/>
                  <a:gd name="T40" fmla="*/ 106 w 190"/>
                  <a:gd name="T41" fmla="*/ 70 h 70"/>
                  <a:gd name="T42" fmla="*/ 0 w 190"/>
                  <a:gd name="T43" fmla="*/ 70 h 70"/>
                  <a:gd name="T44" fmla="*/ 0 w 190"/>
                  <a:gd name="T45" fmla="*/ 7 h 70"/>
                  <a:gd name="T46" fmla="*/ 28 w 190"/>
                  <a:gd name="T47" fmla="*/ 7 h 70"/>
                  <a:gd name="T48" fmla="*/ 28 w 190"/>
                  <a:gd name="T49" fmla="*/ 35 h 70"/>
                  <a:gd name="T50" fmla="*/ 56 w 190"/>
                  <a:gd name="T51" fmla="*/ 21 h 70"/>
                  <a:gd name="T52" fmla="*/ 64 w 190"/>
                  <a:gd name="T53" fmla="*/ 14 h 70"/>
                  <a:gd name="T54" fmla="*/ 71 w 190"/>
                  <a:gd name="T55" fmla="*/ 14 h 70"/>
                  <a:gd name="T56" fmla="*/ 99 w 190"/>
                  <a:gd name="T57" fmla="*/ 0 h 70"/>
                  <a:gd name="T58" fmla="*/ 134 w 190"/>
                  <a:gd name="T59" fmla="*/ 0 h 70"/>
                  <a:gd name="T60" fmla="*/ 141 w 190"/>
                  <a:gd name="T61" fmla="*/ 7 h 70"/>
                  <a:gd name="T62" fmla="*/ 155 w 190"/>
                  <a:gd name="T63" fmla="*/ 7 h 70"/>
                  <a:gd name="T64" fmla="*/ 155 w 190"/>
                  <a:gd name="T65" fmla="*/ 14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0">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6" y="49"/>
                    </a:lnTo>
                    <a:lnTo>
                      <a:pt x="106" y="49"/>
                    </a:lnTo>
                    <a:lnTo>
                      <a:pt x="106" y="70"/>
                    </a:lnTo>
                    <a:lnTo>
                      <a:pt x="0" y="70"/>
                    </a:lnTo>
                    <a:lnTo>
                      <a:pt x="0" y="7"/>
                    </a:lnTo>
                    <a:lnTo>
                      <a:pt x="28" y="7"/>
                    </a:lnTo>
                    <a:lnTo>
                      <a:pt x="28" y="35"/>
                    </a:lnTo>
                    <a:lnTo>
                      <a:pt x="56"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5" name="Freeform 106"/>
              <p:cNvSpPr>
                <a:spLocks/>
              </p:cNvSpPr>
              <p:nvPr/>
            </p:nvSpPr>
            <p:spPr bwMode="auto">
              <a:xfrm>
                <a:off x="3518" y="1852"/>
                <a:ext cx="127" cy="105"/>
              </a:xfrm>
              <a:custGeom>
                <a:avLst/>
                <a:gdLst>
                  <a:gd name="T0" fmla="*/ 127 w 127"/>
                  <a:gd name="T1" fmla="*/ 49 h 105"/>
                  <a:gd name="T2" fmla="*/ 127 w 127"/>
                  <a:gd name="T3" fmla="*/ 105 h 105"/>
                  <a:gd name="T4" fmla="*/ 14 w 127"/>
                  <a:gd name="T5" fmla="*/ 105 h 105"/>
                  <a:gd name="T6" fmla="*/ 14 w 127"/>
                  <a:gd name="T7" fmla="*/ 91 h 105"/>
                  <a:gd name="T8" fmla="*/ 64 w 127"/>
                  <a:gd name="T9" fmla="*/ 91 h 105"/>
                  <a:gd name="T10" fmla="*/ 50 w 127"/>
                  <a:gd name="T11" fmla="*/ 77 h 105"/>
                  <a:gd name="T12" fmla="*/ 43 w 127"/>
                  <a:gd name="T13" fmla="*/ 77 h 105"/>
                  <a:gd name="T14" fmla="*/ 28 w 127"/>
                  <a:gd name="T15" fmla="*/ 70 h 105"/>
                  <a:gd name="T16" fmla="*/ 28 w 127"/>
                  <a:gd name="T17" fmla="*/ 63 h 105"/>
                  <a:gd name="T18" fmla="*/ 21 w 127"/>
                  <a:gd name="T19" fmla="*/ 63 h 105"/>
                  <a:gd name="T20" fmla="*/ 7 w 127"/>
                  <a:gd name="T21" fmla="*/ 49 h 105"/>
                  <a:gd name="T22" fmla="*/ 0 w 127"/>
                  <a:gd name="T23" fmla="*/ 49 h 105"/>
                  <a:gd name="T24" fmla="*/ 0 w 127"/>
                  <a:gd name="T25" fmla="*/ 42 h 105"/>
                  <a:gd name="T26" fmla="*/ 7 w 127"/>
                  <a:gd name="T27" fmla="*/ 28 h 105"/>
                  <a:gd name="T28" fmla="*/ 14 w 127"/>
                  <a:gd name="T29" fmla="*/ 28 h 105"/>
                  <a:gd name="T30" fmla="*/ 14 w 127"/>
                  <a:gd name="T31" fmla="*/ 21 h 105"/>
                  <a:gd name="T32" fmla="*/ 21 w 127"/>
                  <a:gd name="T33" fmla="*/ 14 h 105"/>
                  <a:gd name="T34" fmla="*/ 28 w 127"/>
                  <a:gd name="T35" fmla="*/ 14 h 105"/>
                  <a:gd name="T36" fmla="*/ 43 w 127"/>
                  <a:gd name="T37" fmla="*/ 7 h 105"/>
                  <a:gd name="T38" fmla="*/ 50 w 127"/>
                  <a:gd name="T39" fmla="*/ 0 h 105"/>
                  <a:gd name="T40" fmla="*/ 57 w 127"/>
                  <a:gd name="T41" fmla="*/ 0 h 105"/>
                  <a:gd name="T42" fmla="*/ 64 w 127"/>
                  <a:gd name="T43" fmla="*/ 7 h 105"/>
                  <a:gd name="T44" fmla="*/ 71 w 127"/>
                  <a:gd name="T45" fmla="*/ 7 h 105"/>
                  <a:gd name="T46" fmla="*/ 78 w 127"/>
                  <a:gd name="T47" fmla="*/ 14 h 105"/>
                  <a:gd name="T48" fmla="*/ 85 w 127"/>
                  <a:gd name="T49" fmla="*/ 14 h 105"/>
                  <a:gd name="T50" fmla="*/ 71 w 127"/>
                  <a:gd name="T51" fmla="*/ 21 h 105"/>
                  <a:gd name="T52" fmla="*/ 64 w 127"/>
                  <a:gd name="T53" fmla="*/ 28 h 105"/>
                  <a:gd name="T54" fmla="*/ 50 w 127"/>
                  <a:gd name="T55" fmla="*/ 28 h 105"/>
                  <a:gd name="T56" fmla="*/ 50 w 127"/>
                  <a:gd name="T57" fmla="*/ 35 h 105"/>
                  <a:gd name="T58" fmla="*/ 43 w 127"/>
                  <a:gd name="T59" fmla="*/ 35 h 105"/>
                  <a:gd name="T60" fmla="*/ 43 w 127"/>
                  <a:gd name="T61" fmla="*/ 49 h 105"/>
                  <a:gd name="T62" fmla="*/ 50 w 127"/>
                  <a:gd name="T63" fmla="*/ 49 h 105"/>
                  <a:gd name="T64" fmla="*/ 78 w 127"/>
                  <a:gd name="T65" fmla="*/ 63 h 105"/>
                  <a:gd name="T66" fmla="*/ 85 w 127"/>
                  <a:gd name="T67" fmla="*/ 63 h 105"/>
                  <a:gd name="T68" fmla="*/ 92 w 127"/>
                  <a:gd name="T69" fmla="*/ 70 h 105"/>
                  <a:gd name="T70" fmla="*/ 99 w 127"/>
                  <a:gd name="T71" fmla="*/ 70 h 105"/>
                  <a:gd name="T72" fmla="*/ 99 w 127"/>
                  <a:gd name="T73" fmla="*/ 77 h 105"/>
                  <a:gd name="T74" fmla="*/ 99 w 127"/>
                  <a:gd name="T75" fmla="*/ 49 h 105"/>
                  <a:gd name="T76" fmla="*/ 127 w 127"/>
                  <a:gd name="T77" fmla="*/ 49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5">
                    <a:moveTo>
                      <a:pt x="127" y="49"/>
                    </a:moveTo>
                    <a:lnTo>
                      <a:pt x="127" y="105"/>
                    </a:lnTo>
                    <a:lnTo>
                      <a:pt x="14" y="105"/>
                    </a:lnTo>
                    <a:lnTo>
                      <a:pt x="14" y="91"/>
                    </a:lnTo>
                    <a:lnTo>
                      <a:pt x="64" y="91"/>
                    </a:lnTo>
                    <a:lnTo>
                      <a:pt x="50" y="77"/>
                    </a:lnTo>
                    <a:lnTo>
                      <a:pt x="43"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3" y="7"/>
                    </a:lnTo>
                    <a:lnTo>
                      <a:pt x="50" y="0"/>
                    </a:lnTo>
                    <a:lnTo>
                      <a:pt x="57" y="0"/>
                    </a:lnTo>
                    <a:lnTo>
                      <a:pt x="64" y="7"/>
                    </a:lnTo>
                    <a:lnTo>
                      <a:pt x="71" y="7"/>
                    </a:lnTo>
                    <a:lnTo>
                      <a:pt x="78" y="14"/>
                    </a:lnTo>
                    <a:lnTo>
                      <a:pt x="85" y="14"/>
                    </a:lnTo>
                    <a:lnTo>
                      <a:pt x="71" y="21"/>
                    </a:lnTo>
                    <a:lnTo>
                      <a:pt x="64" y="28"/>
                    </a:lnTo>
                    <a:lnTo>
                      <a:pt x="50" y="28"/>
                    </a:lnTo>
                    <a:lnTo>
                      <a:pt x="50" y="35"/>
                    </a:lnTo>
                    <a:lnTo>
                      <a:pt x="43" y="35"/>
                    </a:lnTo>
                    <a:lnTo>
                      <a:pt x="43" y="49"/>
                    </a:lnTo>
                    <a:lnTo>
                      <a:pt x="50" y="49"/>
                    </a:lnTo>
                    <a:lnTo>
                      <a:pt x="78" y="63"/>
                    </a:lnTo>
                    <a:lnTo>
                      <a:pt x="85"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6" name="Freeform 107"/>
              <p:cNvSpPr>
                <a:spLocks noEditPoints="1"/>
              </p:cNvSpPr>
              <p:nvPr/>
            </p:nvSpPr>
            <p:spPr bwMode="auto">
              <a:xfrm>
                <a:off x="1318" y="806"/>
                <a:ext cx="3383" cy="2120"/>
              </a:xfrm>
              <a:custGeom>
                <a:avLst/>
                <a:gdLst>
                  <a:gd name="T0" fmla="*/ 2735 w 3383"/>
                  <a:gd name="T1" fmla="*/ 416 h 2120"/>
                  <a:gd name="T2" fmla="*/ 2987 w 3383"/>
                  <a:gd name="T3" fmla="*/ 499 h 2120"/>
                  <a:gd name="T4" fmla="*/ 3211 w 3383"/>
                  <a:gd name="T5" fmla="*/ 610 h 2120"/>
                  <a:gd name="T6" fmla="*/ 3383 w 3383"/>
                  <a:gd name="T7" fmla="*/ 805 h 2120"/>
                  <a:gd name="T8" fmla="*/ 3239 w 3383"/>
                  <a:gd name="T9" fmla="*/ 1104 h 2120"/>
                  <a:gd name="T10" fmla="*/ 3031 w 3383"/>
                  <a:gd name="T11" fmla="*/ 1298 h 2120"/>
                  <a:gd name="T12" fmla="*/ 3024 w 3383"/>
                  <a:gd name="T13" fmla="*/ 1570 h 2120"/>
                  <a:gd name="T14" fmla="*/ 2872 w 3383"/>
                  <a:gd name="T15" fmla="*/ 1820 h 2120"/>
                  <a:gd name="T16" fmla="*/ 2541 w 3383"/>
                  <a:gd name="T17" fmla="*/ 1948 h 2120"/>
                  <a:gd name="T18" fmla="*/ 2088 w 3383"/>
                  <a:gd name="T19" fmla="*/ 1926 h 2120"/>
                  <a:gd name="T20" fmla="*/ 1850 w 3383"/>
                  <a:gd name="T21" fmla="*/ 1970 h 2120"/>
                  <a:gd name="T22" fmla="*/ 1504 w 3383"/>
                  <a:gd name="T23" fmla="*/ 2097 h 2120"/>
                  <a:gd name="T24" fmla="*/ 1238 w 3383"/>
                  <a:gd name="T25" fmla="*/ 2114 h 2120"/>
                  <a:gd name="T26" fmla="*/ 928 w 3383"/>
                  <a:gd name="T27" fmla="*/ 2003 h 2120"/>
                  <a:gd name="T28" fmla="*/ 691 w 3383"/>
                  <a:gd name="T29" fmla="*/ 1654 h 2120"/>
                  <a:gd name="T30" fmla="*/ 604 w 3383"/>
                  <a:gd name="T31" fmla="*/ 1637 h 2120"/>
                  <a:gd name="T32" fmla="*/ 417 w 3383"/>
                  <a:gd name="T33" fmla="*/ 1587 h 2120"/>
                  <a:gd name="T34" fmla="*/ 158 w 3383"/>
                  <a:gd name="T35" fmla="*/ 1465 h 2120"/>
                  <a:gd name="T36" fmla="*/ 7 w 3383"/>
                  <a:gd name="T37" fmla="*/ 1271 h 2120"/>
                  <a:gd name="T38" fmla="*/ 72 w 3383"/>
                  <a:gd name="T39" fmla="*/ 1049 h 2120"/>
                  <a:gd name="T40" fmla="*/ 403 w 3383"/>
                  <a:gd name="T41" fmla="*/ 760 h 2120"/>
                  <a:gd name="T42" fmla="*/ 381 w 3383"/>
                  <a:gd name="T43" fmla="*/ 682 h 2120"/>
                  <a:gd name="T44" fmla="*/ 432 w 3383"/>
                  <a:gd name="T45" fmla="*/ 427 h 2120"/>
                  <a:gd name="T46" fmla="*/ 576 w 3383"/>
                  <a:gd name="T47" fmla="*/ 300 h 2120"/>
                  <a:gd name="T48" fmla="*/ 928 w 3383"/>
                  <a:gd name="T49" fmla="*/ 194 h 2120"/>
                  <a:gd name="T50" fmla="*/ 1403 w 3383"/>
                  <a:gd name="T51" fmla="*/ 144 h 2120"/>
                  <a:gd name="T52" fmla="*/ 1670 w 3383"/>
                  <a:gd name="T53" fmla="*/ 55 h 2120"/>
                  <a:gd name="T54" fmla="*/ 2095 w 3383"/>
                  <a:gd name="T55" fmla="*/ 0 h 2120"/>
                  <a:gd name="T56" fmla="*/ 2332 w 3383"/>
                  <a:gd name="T57" fmla="*/ 61 h 2120"/>
                  <a:gd name="T58" fmla="*/ 2541 w 3383"/>
                  <a:gd name="T59" fmla="*/ 222 h 2120"/>
                  <a:gd name="T60" fmla="*/ 2462 w 3383"/>
                  <a:gd name="T61" fmla="*/ 410 h 2120"/>
                  <a:gd name="T62" fmla="*/ 2541 w 3383"/>
                  <a:gd name="T63" fmla="*/ 433 h 2120"/>
                  <a:gd name="T64" fmla="*/ 2771 w 3383"/>
                  <a:gd name="T65" fmla="*/ 505 h 2120"/>
                  <a:gd name="T66" fmla="*/ 2973 w 3383"/>
                  <a:gd name="T67" fmla="*/ 605 h 2120"/>
                  <a:gd name="T68" fmla="*/ 3131 w 3383"/>
                  <a:gd name="T69" fmla="*/ 810 h 2120"/>
                  <a:gd name="T70" fmla="*/ 3045 w 3383"/>
                  <a:gd name="T71" fmla="*/ 1004 h 2120"/>
                  <a:gd name="T72" fmla="*/ 2800 w 3383"/>
                  <a:gd name="T73" fmla="*/ 1193 h 2120"/>
                  <a:gd name="T74" fmla="*/ 2808 w 3383"/>
                  <a:gd name="T75" fmla="*/ 1404 h 2120"/>
                  <a:gd name="T76" fmla="*/ 2757 w 3383"/>
                  <a:gd name="T77" fmla="*/ 1570 h 2120"/>
                  <a:gd name="T78" fmla="*/ 2628 w 3383"/>
                  <a:gd name="T79" fmla="*/ 1726 h 2120"/>
                  <a:gd name="T80" fmla="*/ 2375 w 3383"/>
                  <a:gd name="T81" fmla="*/ 1809 h 2120"/>
                  <a:gd name="T82" fmla="*/ 1958 w 3383"/>
                  <a:gd name="T83" fmla="*/ 1792 h 2120"/>
                  <a:gd name="T84" fmla="*/ 1799 w 3383"/>
                  <a:gd name="T85" fmla="*/ 1809 h 2120"/>
                  <a:gd name="T86" fmla="*/ 1519 w 3383"/>
                  <a:gd name="T87" fmla="*/ 1926 h 2120"/>
                  <a:gd name="T88" fmla="*/ 1195 w 3383"/>
                  <a:gd name="T89" fmla="*/ 1964 h 2120"/>
                  <a:gd name="T90" fmla="*/ 957 w 3383"/>
                  <a:gd name="T91" fmla="*/ 1892 h 2120"/>
                  <a:gd name="T92" fmla="*/ 756 w 3383"/>
                  <a:gd name="T93" fmla="*/ 1681 h 2120"/>
                  <a:gd name="T94" fmla="*/ 590 w 3383"/>
                  <a:gd name="T95" fmla="*/ 1526 h 2120"/>
                  <a:gd name="T96" fmla="*/ 403 w 3383"/>
                  <a:gd name="T97" fmla="*/ 1471 h 2120"/>
                  <a:gd name="T98" fmla="*/ 216 w 3383"/>
                  <a:gd name="T99" fmla="*/ 1376 h 2120"/>
                  <a:gd name="T100" fmla="*/ 72 w 3383"/>
                  <a:gd name="T101" fmla="*/ 1204 h 2120"/>
                  <a:gd name="T102" fmla="*/ 173 w 3383"/>
                  <a:gd name="T103" fmla="*/ 954 h 2120"/>
                  <a:gd name="T104" fmla="*/ 432 w 3383"/>
                  <a:gd name="T105" fmla="*/ 733 h 2120"/>
                  <a:gd name="T106" fmla="*/ 410 w 3383"/>
                  <a:gd name="T107" fmla="*/ 588 h 2120"/>
                  <a:gd name="T108" fmla="*/ 446 w 3383"/>
                  <a:gd name="T109" fmla="*/ 466 h 2120"/>
                  <a:gd name="T110" fmla="*/ 554 w 3383"/>
                  <a:gd name="T111" fmla="*/ 344 h 2120"/>
                  <a:gd name="T112" fmla="*/ 835 w 3383"/>
                  <a:gd name="T113" fmla="*/ 238 h 2120"/>
                  <a:gd name="T114" fmla="*/ 1238 w 3383"/>
                  <a:gd name="T115" fmla="*/ 222 h 2120"/>
                  <a:gd name="T116" fmla="*/ 1627 w 3383"/>
                  <a:gd name="T117" fmla="*/ 94 h 2120"/>
                  <a:gd name="T118" fmla="*/ 2001 w 3383"/>
                  <a:gd name="T119" fmla="*/ 55 h 2120"/>
                  <a:gd name="T120" fmla="*/ 2217 w 3383"/>
                  <a:gd name="T121" fmla="*/ 127 h 2120"/>
                  <a:gd name="T122" fmla="*/ 2419 w 3383"/>
                  <a:gd name="T123" fmla="*/ 322 h 21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83" h="2120">
                    <a:moveTo>
                      <a:pt x="2649" y="394"/>
                    </a:moveTo>
                    <a:lnTo>
                      <a:pt x="2656" y="394"/>
                    </a:lnTo>
                    <a:lnTo>
                      <a:pt x="2685" y="405"/>
                    </a:lnTo>
                    <a:lnTo>
                      <a:pt x="2707" y="410"/>
                    </a:lnTo>
                    <a:lnTo>
                      <a:pt x="2735" y="416"/>
                    </a:lnTo>
                    <a:lnTo>
                      <a:pt x="2808" y="438"/>
                    </a:lnTo>
                    <a:lnTo>
                      <a:pt x="2851" y="450"/>
                    </a:lnTo>
                    <a:lnTo>
                      <a:pt x="2894" y="466"/>
                    </a:lnTo>
                    <a:lnTo>
                      <a:pt x="2937" y="477"/>
                    </a:lnTo>
                    <a:lnTo>
                      <a:pt x="2987" y="499"/>
                    </a:lnTo>
                    <a:lnTo>
                      <a:pt x="3031" y="516"/>
                    </a:lnTo>
                    <a:lnTo>
                      <a:pt x="3081" y="538"/>
                    </a:lnTo>
                    <a:lnTo>
                      <a:pt x="3124" y="561"/>
                    </a:lnTo>
                    <a:lnTo>
                      <a:pt x="3167" y="588"/>
                    </a:lnTo>
                    <a:lnTo>
                      <a:pt x="3211" y="610"/>
                    </a:lnTo>
                    <a:lnTo>
                      <a:pt x="3290" y="671"/>
                    </a:lnTo>
                    <a:lnTo>
                      <a:pt x="3318" y="699"/>
                    </a:lnTo>
                    <a:lnTo>
                      <a:pt x="3340" y="733"/>
                    </a:lnTo>
                    <a:lnTo>
                      <a:pt x="3369" y="766"/>
                    </a:lnTo>
                    <a:lnTo>
                      <a:pt x="3383" y="805"/>
                    </a:lnTo>
                    <a:lnTo>
                      <a:pt x="3383" y="882"/>
                    </a:lnTo>
                    <a:lnTo>
                      <a:pt x="3376" y="921"/>
                    </a:lnTo>
                    <a:lnTo>
                      <a:pt x="3333" y="1010"/>
                    </a:lnTo>
                    <a:lnTo>
                      <a:pt x="3290" y="1054"/>
                    </a:lnTo>
                    <a:lnTo>
                      <a:pt x="3239" y="1104"/>
                    </a:lnTo>
                    <a:lnTo>
                      <a:pt x="3182" y="1154"/>
                    </a:lnTo>
                    <a:lnTo>
                      <a:pt x="3110" y="1204"/>
                    </a:lnTo>
                    <a:lnTo>
                      <a:pt x="3024" y="1259"/>
                    </a:lnTo>
                    <a:lnTo>
                      <a:pt x="3024" y="1276"/>
                    </a:lnTo>
                    <a:lnTo>
                      <a:pt x="3031" y="1298"/>
                    </a:lnTo>
                    <a:lnTo>
                      <a:pt x="3031" y="1315"/>
                    </a:lnTo>
                    <a:lnTo>
                      <a:pt x="3038" y="1343"/>
                    </a:lnTo>
                    <a:lnTo>
                      <a:pt x="3038" y="1459"/>
                    </a:lnTo>
                    <a:lnTo>
                      <a:pt x="3024" y="1537"/>
                    </a:lnTo>
                    <a:lnTo>
                      <a:pt x="3024" y="1570"/>
                    </a:lnTo>
                    <a:lnTo>
                      <a:pt x="3009" y="1609"/>
                    </a:lnTo>
                    <a:lnTo>
                      <a:pt x="2995" y="1642"/>
                    </a:lnTo>
                    <a:lnTo>
                      <a:pt x="2980" y="1681"/>
                    </a:lnTo>
                    <a:lnTo>
                      <a:pt x="2958" y="1720"/>
                    </a:lnTo>
                    <a:lnTo>
                      <a:pt x="2872" y="1820"/>
                    </a:lnTo>
                    <a:lnTo>
                      <a:pt x="2786" y="1875"/>
                    </a:lnTo>
                    <a:lnTo>
                      <a:pt x="2728" y="1897"/>
                    </a:lnTo>
                    <a:lnTo>
                      <a:pt x="2678" y="1920"/>
                    </a:lnTo>
                    <a:lnTo>
                      <a:pt x="2613" y="1931"/>
                    </a:lnTo>
                    <a:lnTo>
                      <a:pt x="2541" y="1948"/>
                    </a:lnTo>
                    <a:lnTo>
                      <a:pt x="2469" y="1953"/>
                    </a:lnTo>
                    <a:lnTo>
                      <a:pt x="2390" y="1953"/>
                    </a:lnTo>
                    <a:lnTo>
                      <a:pt x="2296" y="1948"/>
                    </a:lnTo>
                    <a:lnTo>
                      <a:pt x="2195" y="1937"/>
                    </a:lnTo>
                    <a:lnTo>
                      <a:pt x="2088" y="1926"/>
                    </a:lnTo>
                    <a:lnTo>
                      <a:pt x="1972" y="1903"/>
                    </a:lnTo>
                    <a:lnTo>
                      <a:pt x="1958" y="1909"/>
                    </a:lnTo>
                    <a:lnTo>
                      <a:pt x="1951" y="1914"/>
                    </a:lnTo>
                    <a:lnTo>
                      <a:pt x="1908" y="1937"/>
                    </a:lnTo>
                    <a:lnTo>
                      <a:pt x="1850" y="1970"/>
                    </a:lnTo>
                    <a:lnTo>
                      <a:pt x="1814" y="1986"/>
                    </a:lnTo>
                    <a:lnTo>
                      <a:pt x="1785" y="2003"/>
                    </a:lnTo>
                    <a:lnTo>
                      <a:pt x="1612" y="2069"/>
                    </a:lnTo>
                    <a:lnTo>
                      <a:pt x="1562" y="2086"/>
                    </a:lnTo>
                    <a:lnTo>
                      <a:pt x="1504" y="2097"/>
                    </a:lnTo>
                    <a:lnTo>
                      <a:pt x="1454" y="2103"/>
                    </a:lnTo>
                    <a:lnTo>
                      <a:pt x="1403" y="2114"/>
                    </a:lnTo>
                    <a:lnTo>
                      <a:pt x="1346" y="2120"/>
                    </a:lnTo>
                    <a:lnTo>
                      <a:pt x="1296" y="2120"/>
                    </a:lnTo>
                    <a:lnTo>
                      <a:pt x="1238" y="2114"/>
                    </a:lnTo>
                    <a:lnTo>
                      <a:pt x="1187" y="2109"/>
                    </a:lnTo>
                    <a:lnTo>
                      <a:pt x="1087" y="2086"/>
                    </a:lnTo>
                    <a:lnTo>
                      <a:pt x="1029" y="2058"/>
                    </a:lnTo>
                    <a:lnTo>
                      <a:pt x="979" y="2036"/>
                    </a:lnTo>
                    <a:lnTo>
                      <a:pt x="928" y="2003"/>
                    </a:lnTo>
                    <a:lnTo>
                      <a:pt x="885" y="1964"/>
                    </a:lnTo>
                    <a:lnTo>
                      <a:pt x="799" y="1864"/>
                    </a:lnTo>
                    <a:lnTo>
                      <a:pt x="756" y="1803"/>
                    </a:lnTo>
                    <a:lnTo>
                      <a:pt x="727" y="1731"/>
                    </a:lnTo>
                    <a:lnTo>
                      <a:pt x="691" y="1654"/>
                    </a:lnTo>
                    <a:lnTo>
                      <a:pt x="684" y="1654"/>
                    </a:lnTo>
                    <a:lnTo>
                      <a:pt x="677" y="1648"/>
                    </a:lnTo>
                    <a:lnTo>
                      <a:pt x="655" y="1642"/>
                    </a:lnTo>
                    <a:lnTo>
                      <a:pt x="633" y="1642"/>
                    </a:lnTo>
                    <a:lnTo>
                      <a:pt x="604" y="1637"/>
                    </a:lnTo>
                    <a:lnTo>
                      <a:pt x="568" y="1626"/>
                    </a:lnTo>
                    <a:lnTo>
                      <a:pt x="540" y="1620"/>
                    </a:lnTo>
                    <a:lnTo>
                      <a:pt x="497" y="1609"/>
                    </a:lnTo>
                    <a:lnTo>
                      <a:pt x="460" y="1598"/>
                    </a:lnTo>
                    <a:lnTo>
                      <a:pt x="417" y="1587"/>
                    </a:lnTo>
                    <a:lnTo>
                      <a:pt x="367" y="1570"/>
                    </a:lnTo>
                    <a:lnTo>
                      <a:pt x="281" y="1537"/>
                    </a:lnTo>
                    <a:lnTo>
                      <a:pt x="237" y="1515"/>
                    </a:lnTo>
                    <a:lnTo>
                      <a:pt x="201" y="1487"/>
                    </a:lnTo>
                    <a:lnTo>
                      <a:pt x="158" y="1465"/>
                    </a:lnTo>
                    <a:lnTo>
                      <a:pt x="122" y="1437"/>
                    </a:lnTo>
                    <a:lnTo>
                      <a:pt x="94" y="1409"/>
                    </a:lnTo>
                    <a:lnTo>
                      <a:pt x="57" y="1376"/>
                    </a:lnTo>
                    <a:lnTo>
                      <a:pt x="36" y="1348"/>
                    </a:lnTo>
                    <a:lnTo>
                      <a:pt x="7" y="1271"/>
                    </a:lnTo>
                    <a:lnTo>
                      <a:pt x="0" y="1232"/>
                    </a:lnTo>
                    <a:lnTo>
                      <a:pt x="7" y="1193"/>
                    </a:lnTo>
                    <a:lnTo>
                      <a:pt x="21" y="1148"/>
                    </a:lnTo>
                    <a:lnTo>
                      <a:pt x="43" y="1099"/>
                    </a:lnTo>
                    <a:lnTo>
                      <a:pt x="72" y="1049"/>
                    </a:lnTo>
                    <a:lnTo>
                      <a:pt x="115" y="993"/>
                    </a:lnTo>
                    <a:lnTo>
                      <a:pt x="165" y="938"/>
                    </a:lnTo>
                    <a:lnTo>
                      <a:pt x="230" y="882"/>
                    </a:lnTo>
                    <a:lnTo>
                      <a:pt x="309" y="821"/>
                    </a:lnTo>
                    <a:lnTo>
                      <a:pt x="403" y="760"/>
                    </a:lnTo>
                    <a:lnTo>
                      <a:pt x="396" y="755"/>
                    </a:lnTo>
                    <a:lnTo>
                      <a:pt x="388" y="744"/>
                    </a:lnTo>
                    <a:lnTo>
                      <a:pt x="388" y="716"/>
                    </a:lnTo>
                    <a:lnTo>
                      <a:pt x="381" y="699"/>
                    </a:lnTo>
                    <a:lnTo>
                      <a:pt x="381" y="682"/>
                    </a:lnTo>
                    <a:lnTo>
                      <a:pt x="374" y="660"/>
                    </a:lnTo>
                    <a:lnTo>
                      <a:pt x="374" y="594"/>
                    </a:lnTo>
                    <a:lnTo>
                      <a:pt x="388" y="538"/>
                    </a:lnTo>
                    <a:lnTo>
                      <a:pt x="388" y="510"/>
                    </a:lnTo>
                    <a:lnTo>
                      <a:pt x="432" y="427"/>
                    </a:lnTo>
                    <a:lnTo>
                      <a:pt x="453" y="399"/>
                    </a:lnTo>
                    <a:lnTo>
                      <a:pt x="482" y="372"/>
                    </a:lnTo>
                    <a:lnTo>
                      <a:pt x="511" y="350"/>
                    </a:lnTo>
                    <a:lnTo>
                      <a:pt x="540" y="322"/>
                    </a:lnTo>
                    <a:lnTo>
                      <a:pt x="576" y="300"/>
                    </a:lnTo>
                    <a:lnTo>
                      <a:pt x="619" y="278"/>
                    </a:lnTo>
                    <a:lnTo>
                      <a:pt x="669" y="255"/>
                    </a:lnTo>
                    <a:lnTo>
                      <a:pt x="784" y="222"/>
                    </a:lnTo>
                    <a:lnTo>
                      <a:pt x="849" y="211"/>
                    </a:lnTo>
                    <a:lnTo>
                      <a:pt x="928" y="194"/>
                    </a:lnTo>
                    <a:lnTo>
                      <a:pt x="1007" y="189"/>
                    </a:lnTo>
                    <a:lnTo>
                      <a:pt x="1094" y="183"/>
                    </a:lnTo>
                    <a:lnTo>
                      <a:pt x="1289" y="183"/>
                    </a:lnTo>
                    <a:lnTo>
                      <a:pt x="1346" y="167"/>
                    </a:lnTo>
                    <a:lnTo>
                      <a:pt x="1403" y="144"/>
                    </a:lnTo>
                    <a:lnTo>
                      <a:pt x="1454" y="122"/>
                    </a:lnTo>
                    <a:lnTo>
                      <a:pt x="1512" y="105"/>
                    </a:lnTo>
                    <a:lnTo>
                      <a:pt x="1562" y="89"/>
                    </a:lnTo>
                    <a:lnTo>
                      <a:pt x="1619" y="72"/>
                    </a:lnTo>
                    <a:lnTo>
                      <a:pt x="1670" y="55"/>
                    </a:lnTo>
                    <a:lnTo>
                      <a:pt x="1821" y="22"/>
                    </a:lnTo>
                    <a:lnTo>
                      <a:pt x="1872" y="17"/>
                    </a:lnTo>
                    <a:lnTo>
                      <a:pt x="1915" y="11"/>
                    </a:lnTo>
                    <a:lnTo>
                      <a:pt x="1965" y="0"/>
                    </a:lnTo>
                    <a:lnTo>
                      <a:pt x="2095" y="0"/>
                    </a:lnTo>
                    <a:lnTo>
                      <a:pt x="2181" y="11"/>
                    </a:lnTo>
                    <a:lnTo>
                      <a:pt x="2217" y="17"/>
                    </a:lnTo>
                    <a:lnTo>
                      <a:pt x="2260" y="33"/>
                    </a:lnTo>
                    <a:lnTo>
                      <a:pt x="2296" y="44"/>
                    </a:lnTo>
                    <a:lnTo>
                      <a:pt x="2332" y="61"/>
                    </a:lnTo>
                    <a:lnTo>
                      <a:pt x="2375" y="83"/>
                    </a:lnTo>
                    <a:lnTo>
                      <a:pt x="2404" y="100"/>
                    </a:lnTo>
                    <a:lnTo>
                      <a:pt x="2476" y="155"/>
                    </a:lnTo>
                    <a:lnTo>
                      <a:pt x="2505" y="189"/>
                    </a:lnTo>
                    <a:lnTo>
                      <a:pt x="2541" y="222"/>
                    </a:lnTo>
                    <a:lnTo>
                      <a:pt x="2570" y="261"/>
                    </a:lnTo>
                    <a:lnTo>
                      <a:pt x="2598" y="305"/>
                    </a:lnTo>
                    <a:lnTo>
                      <a:pt x="2620" y="350"/>
                    </a:lnTo>
                    <a:lnTo>
                      <a:pt x="2649" y="394"/>
                    </a:lnTo>
                    <a:close/>
                    <a:moveTo>
                      <a:pt x="2462" y="410"/>
                    </a:moveTo>
                    <a:lnTo>
                      <a:pt x="2469" y="410"/>
                    </a:lnTo>
                    <a:lnTo>
                      <a:pt x="2484" y="416"/>
                    </a:lnTo>
                    <a:lnTo>
                      <a:pt x="2498" y="416"/>
                    </a:lnTo>
                    <a:lnTo>
                      <a:pt x="2519" y="422"/>
                    </a:lnTo>
                    <a:lnTo>
                      <a:pt x="2541" y="433"/>
                    </a:lnTo>
                    <a:lnTo>
                      <a:pt x="2577" y="438"/>
                    </a:lnTo>
                    <a:lnTo>
                      <a:pt x="2606" y="450"/>
                    </a:lnTo>
                    <a:lnTo>
                      <a:pt x="2649" y="461"/>
                    </a:lnTo>
                    <a:lnTo>
                      <a:pt x="2685" y="472"/>
                    </a:lnTo>
                    <a:lnTo>
                      <a:pt x="2771" y="505"/>
                    </a:lnTo>
                    <a:lnTo>
                      <a:pt x="2808" y="521"/>
                    </a:lnTo>
                    <a:lnTo>
                      <a:pt x="2851" y="538"/>
                    </a:lnTo>
                    <a:lnTo>
                      <a:pt x="2894" y="561"/>
                    </a:lnTo>
                    <a:lnTo>
                      <a:pt x="2930" y="577"/>
                    </a:lnTo>
                    <a:lnTo>
                      <a:pt x="2973" y="605"/>
                    </a:lnTo>
                    <a:lnTo>
                      <a:pt x="3074" y="682"/>
                    </a:lnTo>
                    <a:lnTo>
                      <a:pt x="3088" y="716"/>
                    </a:lnTo>
                    <a:lnTo>
                      <a:pt x="3110" y="744"/>
                    </a:lnTo>
                    <a:lnTo>
                      <a:pt x="3124" y="777"/>
                    </a:lnTo>
                    <a:lnTo>
                      <a:pt x="3131" y="810"/>
                    </a:lnTo>
                    <a:lnTo>
                      <a:pt x="3131" y="849"/>
                    </a:lnTo>
                    <a:lnTo>
                      <a:pt x="3117" y="882"/>
                    </a:lnTo>
                    <a:lnTo>
                      <a:pt x="3103" y="927"/>
                    </a:lnTo>
                    <a:lnTo>
                      <a:pt x="3081" y="965"/>
                    </a:lnTo>
                    <a:lnTo>
                      <a:pt x="3045" y="1004"/>
                    </a:lnTo>
                    <a:lnTo>
                      <a:pt x="3002" y="1049"/>
                    </a:lnTo>
                    <a:lnTo>
                      <a:pt x="2944" y="1093"/>
                    </a:lnTo>
                    <a:lnTo>
                      <a:pt x="2879" y="1137"/>
                    </a:lnTo>
                    <a:lnTo>
                      <a:pt x="2800" y="1188"/>
                    </a:lnTo>
                    <a:lnTo>
                      <a:pt x="2800" y="1193"/>
                    </a:lnTo>
                    <a:lnTo>
                      <a:pt x="2808" y="1199"/>
                    </a:lnTo>
                    <a:lnTo>
                      <a:pt x="2808" y="1243"/>
                    </a:lnTo>
                    <a:lnTo>
                      <a:pt x="2815" y="1265"/>
                    </a:lnTo>
                    <a:lnTo>
                      <a:pt x="2815" y="1376"/>
                    </a:lnTo>
                    <a:lnTo>
                      <a:pt x="2808" y="1404"/>
                    </a:lnTo>
                    <a:lnTo>
                      <a:pt x="2808" y="1437"/>
                    </a:lnTo>
                    <a:lnTo>
                      <a:pt x="2800" y="1471"/>
                    </a:lnTo>
                    <a:lnTo>
                      <a:pt x="2793" y="1509"/>
                    </a:lnTo>
                    <a:lnTo>
                      <a:pt x="2778" y="1543"/>
                    </a:lnTo>
                    <a:lnTo>
                      <a:pt x="2757" y="1570"/>
                    </a:lnTo>
                    <a:lnTo>
                      <a:pt x="2743" y="1609"/>
                    </a:lnTo>
                    <a:lnTo>
                      <a:pt x="2721" y="1637"/>
                    </a:lnTo>
                    <a:lnTo>
                      <a:pt x="2692" y="1670"/>
                    </a:lnTo>
                    <a:lnTo>
                      <a:pt x="2664" y="1698"/>
                    </a:lnTo>
                    <a:lnTo>
                      <a:pt x="2628" y="1726"/>
                    </a:lnTo>
                    <a:lnTo>
                      <a:pt x="2591" y="1748"/>
                    </a:lnTo>
                    <a:lnTo>
                      <a:pt x="2541" y="1770"/>
                    </a:lnTo>
                    <a:lnTo>
                      <a:pt x="2491" y="1786"/>
                    </a:lnTo>
                    <a:lnTo>
                      <a:pt x="2433" y="1803"/>
                    </a:lnTo>
                    <a:lnTo>
                      <a:pt x="2375" y="1809"/>
                    </a:lnTo>
                    <a:lnTo>
                      <a:pt x="2304" y="1820"/>
                    </a:lnTo>
                    <a:lnTo>
                      <a:pt x="2224" y="1820"/>
                    </a:lnTo>
                    <a:lnTo>
                      <a:pt x="2145" y="1814"/>
                    </a:lnTo>
                    <a:lnTo>
                      <a:pt x="2052" y="1809"/>
                    </a:lnTo>
                    <a:lnTo>
                      <a:pt x="1958" y="1792"/>
                    </a:lnTo>
                    <a:lnTo>
                      <a:pt x="1850" y="1775"/>
                    </a:lnTo>
                    <a:lnTo>
                      <a:pt x="1843" y="1775"/>
                    </a:lnTo>
                    <a:lnTo>
                      <a:pt x="1828" y="1781"/>
                    </a:lnTo>
                    <a:lnTo>
                      <a:pt x="1814" y="1792"/>
                    </a:lnTo>
                    <a:lnTo>
                      <a:pt x="1799" y="1809"/>
                    </a:lnTo>
                    <a:lnTo>
                      <a:pt x="1742" y="1831"/>
                    </a:lnTo>
                    <a:lnTo>
                      <a:pt x="1713" y="1848"/>
                    </a:lnTo>
                    <a:lnTo>
                      <a:pt x="1641" y="1881"/>
                    </a:lnTo>
                    <a:lnTo>
                      <a:pt x="1605" y="1892"/>
                    </a:lnTo>
                    <a:lnTo>
                      <a:pt x="1519" y="1926"/>
                    </a:lnTo>
                    <a:lnTo>
                      <a:pt x="1389" y="1959"/>
                    </a:lnTo>
                    <a:lnTo>
                      <a:pt x="1339" y="1964"/>
                    </a:lnTo>
                    <a:lnTo>
                      <a:pt x="1289" y="1964"/>
                    </a:lnTo>
                    <a:lnTo>
                      <a:pt x="1238" y="1970"/>
                    </a:lnTo>
                    <a:lnTo>
                      <a:pt x="1195" y="1964"/>
                    </a:lnTo>
                    <a:lnTo>
                      <a:pt x="1144" y="1959"/>
                    </a:lnTo>
                    <a:lnTo>
                      <a:pt x="1101" y="1948"/>
                    </a:lnTo>
                    <a:lnTo>
                      <a:pt x="1051" y="1937"/>
                    </a:lnTo>
                    <a:lnTo>
                      <a:pt x="1007" y="1914"/>
                    </a:lnTo>
                    <a:lnTo>
                      <a:pt x="957" y="1892"/>
                    </a:lnTo>
                    <a:lnTo>
                      <a:pt x="914" y="1864"/>
                    </a:lnTo>
                    <a:lnTo>
                      <a:pt x="871" y="1826"/>
                    </a:lnTo>
                    <a:lnTo>
                      <a:pt x="835" y="1781"/>
                    </a:lnTo>
                    <a:lnTo>
                      <a:pt x="792" y="1737"/>
                    </a:lnTo>
                    <a:lnTo>
                      <a:pt x="756" y="1681"/>
                    </a:lnTo>
                    <a:lnTo>
                      <a:pt x="727" y="1620"/>
                    </a:lnTo>
                    <a:lnTo>
                      <a:pt x="698" y="1543"/>
                    </a:lnTo>
                    <a:lnTo>
                      <a:pt x="662" y="1543"/>
                    </a:lnTo>
                    <a:lnTo>
                      <a:pt x="647" y="1537"/>
                    </a:lnTo>
                    <a:lnTo>
                      <a:pt x="590" y="1526"/>
                    </a:lnTo>
                    <a:lnTo>
                      <a:pt x="554" y="1515"/>
                    </a:lnTo>
                    <a:lnTo>
                      <a:pt x="525" y="1509"/>
                    </a:lnTo>
                    <a:lnTo>
                      <a:pt x="482" y="1498"/>
                    </a:lnTo>
                    <a:lnTo>
                      <a:pt x="446" y="1487"/>
                    </a:lnTo>
                    <a:lnTo>
                      <a:pt x="403" y="1471"/>
                    </a:lnTo>
                    <a:lnTo>
                      <a:pt x="367" y="1454"/>
                    </a:lnTo>
                    <a:lnTo>
                      <a:pt x="324" y="1437"/>
                    </a:lnTo>
                    <a:lnTo>
                      <a:pt x="288" y="1420"/>
                    </a:lnTo>
                    <a:lnTo>
                      <a:pt x="244" y="1398"/>
                    </a:lnTo>
                    <a:lnTo>
                      <a:pt x="216" y="1376"/>
                    </a:lnTo>
                    <a:lnTo>
                      <a:pt x="180" y="1354"/>
                    </a:lnTo>
                    <a:lnTo>
                      <a:pt x="122" y="1298"/>
                    </a:lnTo>
                    <a:lnTo>
                      <a:pt x="108" y="1271"/>
                    </a:lnTo>
                    <a:lnTo>
                      <a:pt x="86" y="1237"/>
                    </a:lnTo>
                    <a:lnTo>
                      <a:pt x="72" y="1204"/>
                    </a:lnTo>
                    <a:lnTo>
                      <a:pt x="72" y="1132"/>
                    </a:lnTo>
                    <a:lnTo>
                      <a:pt x="94" y="1088"/>
                    </a:lnTo>
                    <a:lnTo>
                      <a:pt x="108" y="1049"/>
                    </a:lnTo>
                    <a:lnTo>
                      <a:pt x="137" y="1004"/>
                    </a:lnTo>
                    <a:lnTo>
                      <a:pt x="173" y="954"/>
                    </a:lnTo>
                    <a:lnTo>
                      <a:pt x="216" y="899"/>
                    </a:lnTo>
                    <a:lnTo>
                      <a:pt x="273" y="849"/>
                    </a:lnTo>
                    <a:lnTo>
                      <a:pt x="345" y="793"/>
                    </a:lnTo>
                    <a:lnTo>
                      <a:pt x="432" y="738"/>
                    </a:lnTo>
                    <a:lnTo>
                      <a:pt x="432" y="733"/>
                    </a:lnTo>
                    <a:lnTo>
                      <a:pt x="424" y="727"/>
                    </a:lnTo>
                    <a:lnTo>
                      <a:pt x="417" y="716"/>
                    </a:lnTo>
                    <a:lnTo>
                      <a:pt x="417" y="671"/>
                    </a:lnTo>
                    <a:lnTo>
                      <a:pt x="410" y="655"/>
                    </a:lnTo>
                    <a:lnTo>
                      <a:pt x="410" y="588"/>
                    </a:lnTo>
                    <a:lnTo>
                      <a:pt x="417" y="561"/>
                    </a:lnTo>
                    <a:lnTo>
                      <a:pt x="417" y="538"/>
                    </a:lnTo>
                    <a:lnTo>
                      <a:pt x="424" y="516"/>
                    </a:lnTo>
                    <a:lnTo>
                      <a:pt x="432" y="488"/>
                    </a:lnTo>
                    <a:lnTo>
                      <a:pt x="446" y="466"/>
                    </a:lnTo>
                    <a:lnTo>
                      <a:pt x="460" y="438"/>
                    </a:lnTo>
                    <a:lnTo>
                      <a:pt x="482" y="416"/>
                    </a:lnTo>
                    <a:lnTo>
                      <a:pt x="504" y="388"/>
                    </a:lnTo>
                    <a:lnTo>
                      <a:pt x="525" y="366"/>
                    </a:lnTo>
                    <a:lnTo>
                      <a:pt x="554" y="344"/>
                    </a:lnTo>
                    <a:lnTo>
                      <a:pt x="590" y="322"/>
                    </a:lnTo>
                    <a:lnTo>
                      <a:pt x="633" y="305"/>
                    </a:lnTo>
                    <a:lnTo>
                      <a:pt x="677" y="283"/>
                    </a:lnTo>
                    <a:lnTo>
                      <a:pt x="777" y="250"/>
                    </a:lnTo>
                    <a:lnTo>
                      <a:pt x="835" y="238"/>
                    </a:lnTo>
                    <a:lnTo>
                      <a:pt x="907" y="233"/>
                    </a:lnTo>
                    <a:lnTo>
                      <a:pt x="979" y="222"/>
                    </a:lnTo>
                    <a:lnTo>
                      <a:pt x="1058" y="222"/>
                    </a:lnTo>
                    <a:lnTo>
                      <a:pt x="1144" y="216"/>
                    </a:lnTo>
                    <a:lnTo>
                      <a:pt x="1238" y="222"/>
                    </a:lnTo>
                    <a:lnTo>
                      <a:pt x="1289" y="200"/>
                    </a:lnTo>
                    <a:lnTo>
                      <a:pt x="1490" y="133"/>
                    </a:lnTo>
                    <a:lnTo>
                      <a:pt x="1533" y="122"/>
                    </a:lnTo>
                    <a:lnTo>
                      <a:pt x="1583" y="105"/>
                    </a:lnTo>
                    <a:lnTo>
                      <a:pt x="1627" y="94"/>
                    </a:lnTo>
                    <a:lnTo>
                      <a:pt x="1677" y="83"/>
                    </a:lnTo>
                    <a:lnTo>
                      <a:pt x="1720" y="72"/>
                    </a:lnTo>
                    <a:lnTo>
                      <a:pt x="1756" y="67"/>
                    </a:lnTo>
                    <a:lnTo>
                      <a:pt x="1843" y="55"/>
                    </a:lnTo>
                    <a:lnTo>
                      <a:pt x="2001" y="55"/>
                    </a:lnTo>
                    <a:lnTo>
                      <a:pt x="2037" y="67"/>
                    </a:lnTo>
                    <a:lnTo>
                      <a:pt x="2080" y="72"/>
                    </a:lnTo>
                    <a:lnTo>
                      <a:pt x="2109" y="83"/>
                    </a:lnTo>
                    <a:lnTo>
                      <a:pt x="2145" y="94"/>
                    </a:lnTo>
                    <a:lnTo>
                      <a:pt x="2217" y="127"/>
                    </a:lnTo>
                    <a:lnTo>
                      <a:pt x="2246" y="150"/>
                    </a:lnTo>
                    <a:lnTo>
                      <a:pt x="2282" y="167"/>
                    </a:lnTo>
                    <a:lnTo>
                      <a:pt x="2339" y="222"/>
                    </a:lnTo>
                    <a:lnTo>
                      <a:pt x="2361" y="255"/>
                    </a:lnTo>
                    <a:lnTo>
                      <a:pt x="2419" y="322"/>
                    </a:lnTo>
                    <a:lnTo>
                      <a:pt x="2462" y="410"/>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77" name="Rectangle 108"/>
              <p:cNvSpPr>
                <a:spLocks noChangeArrowheads="1"/>
              </p:cNvSpPr>
              <p:nvPr/>
            </p:nvSpPr>
            <p:spPr bwMode="auto">
              <a:xfrm>
                <a:off x="5255" y="2133"/>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1</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178" name="Rectangle 109"/>
              <p:cNvSpPr>
                <a:spLocks noChangeArrowheads="1"/>
              </p:cNvSpPr>
              <p:nvPr/>
            </p:nvSpPr>
            <p:spPr bwMode="auto">
              <a:xfrm>
                <a:off x="5508" y="1823"/>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C</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179" name="Rectangle 110"/>
              <p:cNvSpPr>
                <a:spLocks noChangeArrowheads="1"/>
              </p:cNvSpPr>
              <p:nvPr/>
            </p:nvSpPr>
            <p:spPr bwMode="auto">
              <a:xfrm>
                <a:off x="5515" y="2000"/>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180" name="Freeform 111"/>
              <p:cNvSpPr>
                <a:spLocks noEditPoints="1"/>
              </p:cNvSpPr>
              <p:nvPr/>
            </p:nvSpPr>
            <p:spPr bwMode="auto">
              <a:xfrm>
                <a:off x="4786" y="1702"/>
                <a:ext cx="942" cy="752"/>
              </a:xfrm>
              <a:custGeom>
                <a:avLst/>
                <a:gdLst>
                  <a:gd name="T0" fmla="*/ 759 w 942"/>
                  <a:gd name="T1" fmla="*/ 147 h 752"/>
                  <a:gd name="T2" fmla="*/ 801 w 942"/>
                  <a:gd name="T3" fmla="*/ 168 h 752"/>
                  <a:gd name="T4" fmla="*/ 892 w 942"/>
                  <a:gd name="T5" fmla="*/ 218 h 752"/>
                  <a:gd name="T6" fmla="*/ 935 w 942"/>
                  <a:gd name="T7" fmla="*/ 330 h 752"/>
                  <a:gd name="T8" fmla="*/ 899 w 942"/>
                  <a:gd name="T9" fmla="*/ 393 h 752"/>
                  <a:gd name="T10" fmla="*/ 843 w 942"/>
                  <a:gd name="T11" fmla="*/ 548 h 752"/>
                  <a:gd name="T12" fmla="*/ 829 w 942"/>
                  <a:gd name="T13" fmla="*/ 597 h 752"/>
                  <a:gd name="T14" fmla="*/ 724 w 942"/>
                  <a:gd name="T15" fmla="*/ 689 h 752"/>
                  <a:gd name="T16" fmla="*/ 639 w 942"/>
                  <a:gd name="T17" fmla="*/ 689 h 752"/>
                  <a:gd name="T18" fmla="*/ 541 w 942"/>
                  <a:gd name="T19" fmla="*/ 681 h 752"/>
                  <a:gd name="T20" fmla="*/ 513 w 942"/>
                  <a:gd name="T21" fmla="*/ 703 h 752"/>
                  <a:gd name="T22" fmla="*/ 464 w 942"/>
                  <a:gd name="T23" fmla="*/ 731 h 752"/>
                  <a:gd name="T24" fmla="*/ 407 w 942"/>
                  <a:gd name="T25" fmla="*/ 745 h 752"/>
                  <a:gd name="T26" fmla="*/ 246 w 942"/>
                  <a:gd name="T27" fmla="*/ 696 h 752"/>
                  <a:gd name="T28" fmla="*/ 168 w 942"/>
                  <a:gd name="T29" fmla="*/ 583 h 752"/>
                  <a:gd name="T30" fmla="*/ 126 w 942"/>
                  <a:gd name="T31" fmla="*/ 569 h 752"/>
                  <a:gd name="T32" fmla="*/ 70 w 942"/>
                  <a:gd name="T33" fmla="*/ 534 h 752"/>
                  <a:gd name="T34" fmla="*/ 28 w 942"/>
                  <a:gd name="T35" fmla="*/ 499 h 752"/>
                  <a:gd name="T36" fmla="*/ 0 w 942"/>
                  <a:gd name="T37" fmla="*/ 435 h 752"/>
                  <a:gd name="T38" fmla="*/ 21 w 942"/>
                  <a:gd name="T39" fmla="*/ 372 h 752"/>
                  <a:gd name="T40" fmla="*/ 112 w 942"/>
                  <a:gd name="T41" fmla="*/ 267 h 752"/>
                  <a:gd name="T42" fmla="*/ 112 w 942"/>
                  <a:gd name="T43" fmla="*/ 182 h 752"/>
                  <a:gd name="T44" fmla="*/ 126 w 942"/>
                  <a:gd name="T45" fmla="*/ 140 h 752"/>
                  <a:gd name="T46" fmla="*/ 260 w 942"/>
                  <a:gd name="T47" fmla="*/ 70 h 752"/>
                  <a:gd name="T48" fmla="*/ 372 w 942"/>
                  <a:gd name="T49" fmla="*/ 56 h 752"/>
                  <a:gd name="T50" fmla="*/ 478 w 942"/>
                  <a:gd name="T51" fmla="*/ 13 h 752"/>
                  <a:gd name="T52" fmla="*/ 548 w 942"/>
                  <a:gd name="T53" fmla="*/ 0 h 752"/>
                  <a:gd name="T54" fmla="*/ 625 w 942"/>
                  <a:gd name="T55" fmla="*/ 13 h 752"/>
                  <a:gd name="T56" fmla="*/ 689 w 942"/>
                  <a:gd name="T57" fmla="*/ 56 h 752"/>
                  <a:gd name="T58" fmla="*/ 731 w 942"/>
                  <a:gd name="T59" fmla="*/ 126 h 752"/>
                  <a:gd name="T60" fmla="*/ 703 w 942"/>
                  <a:gd name="T61" fmla="*/ 154 h 752"/>
                  <a:gd name="T62" fmla="*/ 745 w 942"/>
                  <a:gd name="T63" fmla="*/ 168 h 752"/>
                  <a:gd name="T64" fmla="*/ 801 w 942"/>
                  <a:gd name="T65" fmla="*/ 197 h 752"/>
                  <a:gd name="T66" fmla="*/ 843 w 942"/>
                  <a:gd name="T67" fmla="*/ 232 h 752"/>
                  <a:gd name="T68" fmla="*/ 864 w 942"/>
                  <a:gd name="T69" fmla="*/ 274 h 752"/>
                  <a:gd name="T70" fmla="*/ 864 w 942"/>
                  <a:gd name="T71" fmla="*/ 330 h 752"/>
                  <a:gd name="T72" fmla="*/ 815 w 942"/>
                  <a:gd name="T73" fmla="*/ 386 h 752"/>
                  <a:gd name="T74" fmla="*/ 773 w 942"/>
                  <a:gd name="T75" fmla="*/ 534 h 752"/>
                  <a:gd name="T76" fmla="*/ 759 w 942"/>
                  <a:gd name="T77" fmla="*/ 583 h 752"/>
                  <a:gd name="T78" fmla="*/ 660 w 942"/>
                  <a:gd name="T79" fmla="*/ 646 h 752"/>
                  <a:gd name="T80" fmla="*/ 506 w 942"/>
                  <a:gd name="T81" fmla="*/ 632 h 752"/>
                  <a:gd name="T82" fmla="*/ 478 w 942"/>
                  <a:gd name="T83" fmla="*/ 653 h 752"/>
                  <a:gd name="T84" fmla="*/ 421 w 942"/>
                  <a:gd name="T85" fmla="*/ 681 h 752"/>
                  <a:gd name="T86" fmla="*/ 358 w 942"/>
                  <a:gd name="T87" fmla="*/ 696 h 752"/>
                  <a:gd name="T88" fmla="*/ 309 w 942"/>
                  <a:gd name="T89" fmla="*/ 689 h 752"/>
                  <a:gd name="T90" fmla="*/ 246 w 942"/>
                  <a:gd name="T91" fmla="*/ 646 h 752"/>
                  <a:gd name="T92" fmla="*/ 204 w 942"/>
                  <a:gd name="T93" fmla="*/ 576 h 752"/>
                  <a:gd name="T94" fmla="*/ 154 w 942"/>
                  <a:gd name="T95" fmla="*/ 541 h 752"/>
                  <a:gd name="T96" fmla="*/ 112 w 942"/>
                  <a:gd name="T97" fmla="*/ 520 h 752"/>
                  <a:gd name="T98" fmla="*/ 70 w 942"/>
                  <a:gd name="T99" fmla="*/ 499 h 752"/>
                  <a:gd name="T100" fmla="*/ 21 w 942"/>
                  <a:gd name="T101" fmla="*/ 428 h 752"/>
                  <a:gd name="T102" fmla="*/ 42 w 942"/>
                  <a:gd name="T103" fmla="*/ 358 h 752"/>
                  <a:gd name="T104" fmla="*/ 119 w 942"/>
                  <a:gd name="T105" fmla="*/ 260 h 752"/>
                  <a:gd name="T106" fmla="*/ 119 w 942"/>
                  <a:gd name="T107" fmla="*/ 197 h 752"/>
                  <a:gd name="T108" fmla="*/ 147 w 942"/>
                  <a:gd name="T109" fmla="*/ 133 h 752"/>
                  <a:gd name="T110" fmla="*/ 190 w 942"/>
                  <a:gd name="T111" fmla="*/ 98 h 752"/>
                  <a:gd name="T112" fmla="*/ 274 w 942"/>
                  <a:gd name="T113" fmla="*/ 77 h 752"/>
                  <a:gd name="T114" fmla="*/ 443 w 942"/>
                  <a:gd name="T115" fmla="*/ 35 h 752"/>
                  <a:gd name="T116" fmla="*/ 499 w 942"/>
                  <a:gd name="T117" fmla="*/ 21 h 752"/>
                  <a:gd name="T118" fmla="*/ 604 w 942"/>
                  <a:gd name="T119" fmla="*/ 42 h 752"/>
                  <a:gd name="T120" fmla="*/ 653 w 942"/>
                  <a:gd name="T121" fmla="*/ 91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2" h="752">
                    <a:moveTo>
                      <a:pt x="738" y="140"/>
                    </a:moveTo>
                    <a:lnTo>
                      <a:pt x="745" y="140"/>
                    </a:lnTo>
                    <a:lnTo>
                      <a:pt x="752" y="147"/>
                    </a:lnTo>
                    <a:lnTo>
                      <a:pt x="759" y="147"/>
                    </a:lnTo>
                    <a:lnTo>
                      <a:pt x="773" y="154"/>
                    </a:lnTo>
                    <a:lnTo>
                      <a:pt x="780" y="154"/>
                    </a:lnTo>
                    <a:lnTo>
                      <a:pt x="794" y="161"/>
                    </a:lnTo>
                    <a:lnTo>
                      <a:pt x="801" y="168"/>
                    </a:lnTo>
                    <a:lnTo>
                      <a:pt x="815" y="168"/>
                    </a:lnTo>
                    <a:lnTo>
                      <a:pt x="858" y="189"/>
                    </a:lnTo>
                    <a:lnTo>
                      <a:pt x="878" y="211"/>
                    </a:lnTo>
                    <a:lnTo>
                      <a:pt x="892" y="218"/>
                    </a:lnTo>
                    <a:lnTo>
                      <a:pt x="920" y="246"/>
                    </a:lnTo>
                    <a:lnTo>
                      <a:pt x="942" y="288"/>
                    </a:lnTo>
                    <a:lnTo>
                      <a:pt x="942" y="316"/>
                    </a:lnTo>
                    <a:lnTo>
                      <a:pt x="935" y="330"/>
                    </a:lnTo>
                    <a:lnTo>
                      <a:pt x="935" y="344"/>
                    </a:lnTo>
                    <a:lnTo>
                      <a:pt x="928" y="358"/>
                    </a:lnTo>
                    <a:lnTo>
                      <a:pt x="913" y="372"/>
                    </a:lnTo>
                    <a:lnTo>
                      <a:pt x="899" y="393"/>
                    </a:lnTo>
                    <a:lnTo>
                      <a:pt x="864" y="428"/>
                    </a:lnTo>
                    <a:lnTo>
                      <a:pt x="836" y="450"/>
                    </a:lnTo>
                    <a:lnTo>
                      <a:pt x="843" y="450"/>
                    </a:lnTo>
                    <a:lnTo>
                      <a:pt x="843" y="548"/>
                    </a:lnTo>
                    <a:lnTo>
                      <a:pt x="836" y="555"/>
                    </a:lnTo>
                    <a:lnTo>
                      <a:pt x="836" y="569"/>
                    </a:lnTo>
                    <a:lnTo>
                      <a:pt x="829" y="583"/>
                    </a:lnTo>
                    <a:lnTo>
                      <a:pt x="829" y="597"/>
                    </a:lnTo>
                    <a:lnTo>
                      <a:pt x="815" y="625"/>
                    </a:lnTo>
                    <a:lnTo>
                      <a:pt x="773" y="667"/>
                    </a:lnTo>
                    <a:lnTo>
                      <a:pt x="745" y="681"/>
                    </a:lnTo>
                    <a:lnTo>
                      <a:pt x="724" y="689"/>
                    </a:lnTo>
                    <a:lnTo>
                      <a:pt x="710" y="689"/>
                    </a:lnTo>
                    <a:lnTo>
                      <a:pt x="689" y="696"/>
                    </a:lnTo>
                    <a:lnTo>
                      <a:pt x="660" y="696"/>
                    </a:lnTo>
                    <a:lnTo>
                      <a:pt x="639" y="689"/>
                    </a:lnTo>
                    <a:lnTo>
                      <a:pt x="611" y="689"/>
                    </a:lnTo>
                    <a:lnTo>
                      <a:pt x="583" y="681"/>
                    </a:lnTo>
                    <a:lnTo>
                      <a:pt x="548" y="674"/>
                    </a:lnTo>
                    <a:lnTo>
                      <a:pt x="541" y="681"/>
                    </a:lnTo>
                    <a:lnTo>
                      <a:pt x="534" y="681"/>
                    </a:lnTo>
                    <a:lnTo>
                      <a:pt x="534" y="689"/>
                    </a:lnTo>
                    <a:lnTo>
                      <a:pt x="520" y="696"/>
                    </a:lnTo>
                    <a:lnTo>
                      <a:pt x="513" y="703"/>
                    </a:lnTo>
                    <a:lnTo>
                      <a:pt x="506" y="703"/>
                    </a:lnTo>
                    <a:lnTo>
                      <a:pt x="499" y="710"/>
                    </a:lnTo>
                    <a:lnTo>
                      <a:pt x="471" y="724"/>
                    </a:lnTo>
                    <a:lnTo>
                      <a:pt x="464" y="731"/>
                    </a:lnTo>
                    <a:lnTo>
                      <a:pt x="450" y="738"/>
                    </a:lnTo>
                    <a:lnTo>
                      <a:pt x="436" y="738"/>
                    </a:lnTo>
                    <a:lnTo>
                      <a:pt x="421" y="745"/>
                    </a:lnTo>
                    <a:lnTo>
                      <a:pt x="407" y="745"/>
                    </a:lnTo>
                    <a:lnTo>
                      <a:pt x="393" y="752"/>
                    </a:lnTo>
                    <a:lnTo>
                      <a:pt x="330" y="752"/>
                    </a:lnTo>
                    <a:lnTo>
                      <a:pt x="274" y="724"/>
                    </a:lnTo>
                    <a:lnTo>
                      <a:pt x="246" y="696"/>
                    </a:lnTo>
                    <a:lnTo>
                      <a:pt x="239" y="681"/>
                    </a:lnTo>
                    <a:lnTo>
                      <a:pt x="211" y="639"/>
                    </a:lnTo>
                    <a:lnTo>
                      <a:pt x="197" y="583"/>
                    </a:lnTo>
                    <a:lnTo>
                      <a:pt x="168" y="583"/>
                    </a:lnTo>
                    <a:lnTo>
                      <a:pt x="161" y="576"/>
                    </a:lnTo>
                    <a:lnTo>
                      <a:pt x="154" y="576"/>
                    </a:lnTo>
                    <a:lnTo>
                      <a:pt x="140" y="569"/>
                    </a:lnTo>
                    <a:lnTo>
                      <a:pt x="126" y="569"/>
                    </a:lnTo>
                    <a:lnTo>
                      <a:pt x="119" y="562"/>
                    </a:lnTo>
                    <a:lnTo>
                      <a:pt x="91" y="548"/>
                    </a:lnTo>
                    <a:lnTo>
                      <a:pt x="77" y="548"/>
                    </a:lnTo>
                    <a:lnTo>
                      <a:pt x="70" y="534"/>
                    </a:lnTo>
                    <a:lnTo>
                      <a:pt x="56" y="527"/>
                    </a:lnTo>
                    <a:lnTo>
                      <a:pt x="49" y="520"/>
                    </a:lnTo>
                    <a:lnTo>
                      <a:pt x="35" y="513"/>
                    </a:lnTo>
                    <a:lnTo>
                      <a:pt x="28" y="499"/>
                    </a:lnTo>
                    <a:lnTo>
                      <a:pt x="21" y="492"/>
                    </a:lnTo>
                    <a:lnTo>
                      <a:pt x="7" y="464"/>
                    </a:lnTo>
                    <a:lnTo>
                      <a:pt x="7" y="450"/>
                    </a:lnTo>
                    <a:lnTo>
                      <a:pt x="0" y="435"/>
                    </a:lnTo>
                    <a:lnTo>
                      <a:pt x="7" y="421"/>
                    </a:lnTo>
                    <a:lnTo>
                      <a:pt x="7" y="407"/>
                    </a:lnTo>
                    <a:lnTo>
                      <a:pt x="14" y="393"/>
                    </a:lnTo>
                    <a:lnTo>
                      <a:pt x="21" y="372"/>
                    </a:lnTo>
                    <a:lnTo>
                      <a:pt x="35" y="351"/>
                    </a:lnTo>
                    <a:lnTo>
                      <a:pt x="49" y="337"/>
                    </a:lnTo>
                    <a:lnTo>
                      <a:pt x="63" y="316"/>
                    </a:lnTo>
                    <a:lnTo>
                      <a:pt x="112" y="267"/>
                    </a:lnTo>
                    <a:lnTo>
                      <a:pt x="112" y="260"/>
                    </a:lnTo>
                    <a:lnTo>
                      <a:pt x="105" y="253"/>
                    </a:lnTo>
                    <a:lnTo>
                      <a:pt x="105" y="189"/>
                    </a:lnTo>
                    <a:lnTo>
                      <a:pt x="112" y="182"/>
                    </a:lnTo>
                    <a:lnTo>
                      <a:pt x="112" y="168"/>
                    </a:lnTo>
                    <a:lnTo>
                      <a:pt x="119" y="161"/>
                    </a:lnTo>
                    <a:lnTo>
                      <a:pt x="119" y="154"/>
                    </a:lnTo>
                    <a:lnTo>
                      <a:pt x="126" y="140"/>
                    </a:lnTo>
                    <a:lnTo>
                      <a:pt x="161" y="105"/>
                    </a:lnTo>
                    <a:lnTo>
                      <a:pt x="218" y="77"/>
                    </a:lnTo>
                    <a:lnTo>
                      <a:pt x="239" y="77"/>
                    </a:lnTo>
                    <a:lnTo>
                      <a:pt x="260" y="70"/>
                    </a:lnTo>
                    <a:lnTo>
                      <a:pt x="281" y="70"/>
                    </a:lnTo>
                    <a:lnTo>
                      <a:pt x="302" y="63"/>
                    </a:lnTo>
                    <a:lnTo>
                      <a:pt x="358" y="63"/>
                    </a:lnTo>
                    <a:lnTo>
                      <a:pt x="372" y="56"/>
                    </a:lnTo>
                    <a:lnTo>
                      <a:pt x="393" y="49"/>
                    </a:lnTo>
                    <a:lnTo>
                      <a:pt x="421" y="35"/>
                    </a:lnTo>
                    <a:lnTo>
                      <a:pt x="436" y="35"/>
                    </a:lnTo>
                    <a:lnTo>
                      <a:pt x="478" y="13"/>
                    </a:lnTo>
                    <a:lnTo>
                      <a:pt x="492" y="13"/>
                    </a:lnTo>
                    <a:lnTo>
                      <a:pt x="506" y="6"/>
                    </a:lnTo>
                    <a:lnTo>
                      <a:pt x="534" y="6"/>
                    </a:lnTo>
                    <a:lnTo>
                      <a:pt x="548" y="0"/>
                    </a:lnTo>
                    <a:lnTo>
                      <a:pt x="597" y="0"/>
                    </a:lnTo>
                    <a:lnTo>
                      <a:pt x="604" y="6"/>
                    </a:lnTo>
                    <a:lnTo>
                      <a:pt x="618" y="6"/>
                    </a:lnTo>
                    <a:lnTo>
                      <a:pt x="625" y="13"/>
                    </a:lnTo>
                    <a:lnTo>
                      <a:pt x="639" y="13"/>
                    </a:lnTo>
                    <a:lnTo>
                      <a:pt x="646" y="21"/>
                    </a:lnTo>
                    <a:lnTo>
                      <a:pt x="660" y="28"/>
                    </a:lnTo>
                    <a:lnTo>
                      <a:pt x="689" y="56"/>
                    </a:lnTo>
                    <a:lnTo>
                      <a:pt x="696" y="70"/>
                    </a:lnTo>
                    <a:lnTo>
                      <a:pt x="717" y="91"/>
                    </a:lnTo>
                    <a:lnTo>
                      <a:pt x="724" y="105"/>
                    </a:lnTo>
                    <a:lnTo>
                      <a:pt x="731" y="126"/>
                    </a:lnTo>
                    <a:lnTo>
                      <a:pt x="738" y="140"/>
                    </a:lnTo>
                    <a:close/>
                    <a:moveTo>
                      <a:pt x="682" y="147"/>
                    </a:moveTo>
                    <a:lnTo>
                      <a:pt x="696" y="147"/>
                    </a:lnTo>
                    <a:lnTo>
                      <a:pt x="703" y="154"/>
                    </a:lnTo>
                    <a:lnTo>
                      <a:pt x="717" y="154"/>
                    </a:lnTo>
                    <a:lnTo>
                      <a:pt x="724" y="161"/>
                    </a:lnTo>
                    <a:lnTo>
                      <a:pt x="738" y="161"/>
                    </a:lnTo>
                    <a:lnTo>
                      <a:pt x="745" y="168"/>
                    </a:lnTo>
                    <a:lnTo>
                      <a:pt x="773" y="182"/>
                    </a:lnTo>
                    <a:lnTo>
                      <a:pt x="780" y="182"/>
                    </a:lnTo>
                    <a:lnTo>
                      <a:pt x="794" y="189"/>
                    </a:lnTo>
                    <a:lnTo>
                      <a:pt x="801" y="197"/>
                    </a:lnTo>
                    <a:lnTo>
                      <a:pt x="815" y="204"/>
                    </a:lnTo>
                    <a:lnTo>
                      <a:pt x="822" y="218"/>
                    </a:lnTo>
                    <a:lnTo>
                      <a:pt x="836" y="225"/>
                    </a:lnTo>
                    <a:lnTo>
                      <a:pt x="843" y="232"/>
                    </a:lnTo>
                    <a:lnTo>
                      <a:pt x="850" y="246"/>
                    </a:lnTo>
                    <a:lnTo>
                      <a:pt x="858" y="253"/>
                    </a:lnTo>
                    <a:lnTo>
                      <a:pt x="864" y="267"/>
                    </a:lnTo>
                    <a:lnTo>
                      <a:pt x="864" y="274"/>
                    </a:lnTo>
                    <a:lnTo>
                      <a:pt x="871" y="288"/>
                    </a:lnTo>
                    <a:lnTo>
                      <a:pt x="871" y="302"/>
                    </a:lnTo>
                    <a:lnTo>
                      <a:pt x="864" y="316"/>
                    </a:lnTo>
                    <a:lnTo>
                      <a:pt x="864" y="330"/>
                    </a:lnTo>
                    <a:lnTo>
                      <a:pt x="858" y="344"/>
                    </a:lnTo>
                    <a:lnTo>
                      <a:pt x="843" y="358"/>
                    </a:lnTo>
                    <a:lnTo>
                      <a:pt x="836" y="372"/>
                    </a:lnTo>
                    <a:lnTo>
                      <a:pt x="815" y="386"/>
                    </a:lnTo>
                    <a:lnTo>
                      <a:pt x="801" y="407"/>
                    </a:lnTo>
                    <a:lnTo>
                      <a:pt x="780" y="421"/>
                    </a:lnTo>
                    <a:lnTo>
                      <a:pt x="780" y="520"/>
                    </a:lnTo>
                    <a:lnTo>
                      <a:pt x="773" y="534"/>
                    </a:lnTo>
                    <a:lnTo>
                      <a:pt x="773" y="548"/>
                    </a:lnTo>
                    <a:lnTo>
                      <a:pt x="766" y="555"/>
                    </a:lnTo>
                    <a:lnTo>
                      <a:pt x="759" y="569"/>
                    </a:lnTo>
                    <a:lnTo>
                      <a:pt x="759" y="583"/>
                    </a:lnTo>
                    <a:lnTo>
                      <a:pt x="745" y="590"/>
                    </a:lnTo>
                    <a:lnTo>
                      <a:pt x="738" y="604"/>
                    </a:lnTo>
                    <a:lnTo>
                      <a:pt x="731" y="611"/>
                    </a:lnTo>
                    <a:lnTo>
                      <a:pt x="660" y="646"/>
                    </a:lnTo>
                    <a:lnTo>
                      <a:pt x="597" y="646"/>
                    </a:lnTo>
                    <a:lnTo>
                      <a:pt x="569" y="639"/>
                    </a:lnTo>
                    <a:lnTo>
                      <a:pt x="548" y="632"/>
                    </a:lnTo>
                    <a:lnTo>
                      <a:pt x="506" y="632"/>
                    </a:lnTo>
                    <a:lnTo>
                      <a:pt x="506" y="639"/>
                    </a:lnTo>
                    <a:lnTo>
                      <a:pt x="499" y="639"/>
                    </a:lnTo>
                    <a:lnTo>
                      <a:pt x="485" y="653"/>
                    </a:lnTo>
                    <a:lnTo>
                      <a:pt x="478" y="653"/>
                    </a:lnTo>
                    <a:lnTo>
                      <a:pt x="464" y="660"/>
                    </a:lnTo>
                    <a:lnTo>
                      <a:pt x="450" y="674"/>
                    </a:lnTo>
                    <a:lnTo>
                      <a:pt x="436" y="674"/>
                    </a:lnTo>
                    <a:lnTo>
                      <a:pt x="421" y="681"/>
                    </a:lnTo>
                    <a:lnTo>
                      <a:pt x="414" y="689"/>
                    </a:lnTo>
                    <a:lnTo>
                      <a:pt x="400" y="689"/>
                    </a:lnTo>
                    <a:lnTo>
                      <a:pt x="386" y="696"/>
                    </a:lnTo>
                    <a:lnTo>
                      <a:pt x="358" y="696"/>
                    </a:lnTo>
                    <a:lnTo>
                      <a:pt x="344" y="703"/>
                    </a:lnTo>
                    <a:lnTo>
                      <a:pt x="330" y="696"/>
                    </a:lnTo>
                    <a:lnTo>
                      <a:pt x="323" y="696"/>
                    </a:lnTo>
                    <a:lnTo>
                      <a:pt x="309" y="689"/>
                    </a:lnTo>
                    <a:lnTo>
                      <a:pt x="295" y="689"/>
                    </a:lnTo>
                    <a:lnTo>
                      <a:pt x="267" y="674"/>
                    </a:lnTo>
                    <a:lnTo>
                      <a:pt x="253" y="660"/>
                    </a:lnTo>
                    <a:lnTo>
                      <a:pt x="246" y="646"/>
                    </a:lnTo>
                    <a:lnTo>
                      <a:pt x="232" y="632"/>
                    </a:lnTo>
                    <a:lnTo>
                      <a:pt x="225" y="618"/>
                    </a:lnTo>
                    <a:lnTo>
                      <a:pt x="211" y="597"/>
                    </a:lnTo>
                    <a:lnTo>
                      <a:pt x="204" y="576"/>
                    </a:lnTo>
                    <a:lnTo>
                      <a:pt x="197" y="548"/>
                    </a:lnTo>
                    <a:lnTo>
                      <a:pt x="183" y="548"/>
                    </a:lnTo>
                    <a:lnTo>
                      <a:pt x="176" y="541"/>
                    </a:lnTo>
                    <a:lnTo>
                      <a:pt x="154" y="541"/>
                    </a:lnTo>
                    <a:lnTo>
                      <a:pt x="147" y="534"/>
                    </a:lnTo>
                    <a:lnTo>
                      <a:pt x="133" y="534"/>
                    </a:lnTo>
                    <a:lnTo>
                      <a:pt x="126" y="527"/>
                    </a:lnTo>
                    <a:lnTo>
                      <a:pt x="112" y="520"/>
                    </a:lnTo>
                    <a:lnTo>
                      <a:pt x="105" y="520"/>
                    </a:lnTo>
                    <a:lnTo>
                      <a:pt x="91" y="513"/>
                    </a:lnTo>
                    <a:lnTo>
                      <a:pt x="84" y="506"/>
                    </a:lnTo>
                    <a:lnTo>
                      <a:pt x="70" y="499"/>
                    </a:lnTo>
                    <a:lnTo>
                      <a:pt x="35" y="464"/>
                    </a:lnTo>
                    <a:lnTo>
                      <a:pt x="28" y="450"/>
                    </a:lnTo>
                    <a:lnTo>
                      <a:pt x="28" y="443"/>
                    </a:lnTo>
                    <a:lnTo>
                      <a:pt x="21" y="428"/>
                    </a:lnTo>
                    <a:lnTo>
                      <a:pt x="21" y="400"/>
                    </a:lnTo>
                    <a:lnTo>
                      <a:pt x="28" y="386"/>
                    </a:lnTo>
                    <a:lnTo>
                      <a:pt x="28" y="372"/>
                    </a:lnTo>
                    <a:lnTo>
                      <a:pt x="42" y="358"/>
                    </a:lnTo>
                    <a:lnTo>
                      <a:pt x="49" y="337"/>
                    </a:lnTo>
                    <a:lnTo>
                      <a:pt x="63" y="323"/>
                    </a:lnTo>
                    <a:lnTo>
                      <a:pt x="77" y="302"/>
                    </a:lnTo>
                    <a:lnTo>
                      <a:pt x="119" y="260"/>
                    </a:lnTo>
                    <a:lnTo>
                      <a:pt x="119" y="239"/>
                    </a:lnTo>
                    <a:lnTo>
                      <a:pt x="112" y="232"/>
                    </a:lnTo>
                    <a:lnTo>
                      <a:pt x="112" y="211"/>
                    </a:lnTo>
                    <a:lnTo>
                      <a:pt x="119" y="197"/>
                    </a:lnTo>
                    <a:lnTo>
                      <a:pt x="119" y="175"/>
                    </a:lnTo>
                    <a:lnTo>
                      <a:pt x="126" y="168"/>
                    </a:lnTo>
                    <a:lnTo>
                      <a:pt x="126" y="154"/>
                    </a:lnTo>
                    <a:lnTo>
                      <a:pt x="147" y="133"/>
                    </a:lnTo>
                    <a:lnTo>
                      <a:pt x="154" y="119"/>
                    </a:lnTo>
                    <a:lnTo>
                      <a:pt x="168" y="112"/>
                    </a:lnTo>
                    <a:lnTo>
                      <a:pt x="176" y="105"/>
                    </a:lnTo>
                    <a:lnTo>
                      <a:pt x="190" y="98"/>
                    </a:lnTo>
                    <a:lnTo>
                      <a:pt x="204" y="98"/>
                    </a:lnTo>
                    <a:lnTo>
                      <a:pt x="232" y="84"/>
                    </a:lnTo>
                    <a:lnTo>
                      <a:pt x="253" y="84"/>
                    </a:lnTo>
                    <a:lnTo>
                      <a:pt x="274" y="77"/>
                    </a:lnTo>
                    <a:lnTo>
                      <a:pt x="344" y="77"/>
                    </a:lnTo>
                    <a:lnTo>
                      <a:pt x="386" y="56"/>
                    </a:lnTo>
                    <a:lnTo>
                      <a:pt x="400" y="56"/>
                    </a:lnTo>
                    <a:lnTo>
                      <a:pt x="443" y="35"/>
                    </a:lnTo>
                    <a:lnTo>
                      <a:pt x="450" y="35"/>
                    </a:lnTo>
                    <a:lnTo>
                      <a:pt x="464" y="28"/>
                    </a:lnTo>
                    <a:lnTo>
                      <a:pt x="492" y="28"/>
                    </a:lnTo>
                    <a:lnTo>
                      <a:pt x="499" y="21"/>
                    </a:lnTo>
                    <a:lnTo>
                      <a:pt x="569" y="21"/>
                    </a:lnTo>
                    <a:lnTo>
                      <a:pt x="576" y="28"/>
                    </a:lnTo>
                    <a:lnTo>
                      <a:pt x="590" y="28"/>
                    </a:lnTo>
                    <a:lnTo>
                      <a:pt x="604" y="42"/>
                    </a:lnTo>
                    <a:lnTo>
                      <a:pt x="618" y="42"/>
                    </a:lnTo>
                    <a:lnTo>
                      <a:pt x="625" y="56"/>
                    </a:lnTo>
                    <a:lnTo>
                      <a:pt x="646" y="77"/>
                    </a:lnTo>
                    <a:lnTo>
                      <a:pt x="653" y="91"/>
                    </a:lnTo>
                    <a:lnTo>
                      <a:pt x="674" y="112"/>
                    </a:lnTo>
                    <a:lnTo>
                      <a:pt x="682" y="133"/>
                    </a:lnTo>
                    <a:lnTo>
                      <a:pt x="682" y="147"/>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1" name="Rectangle 112"/>
              <p:cNvSpPr>
                <a:spLocks noChangeArrowheads="1"/>
              </p:cNvSpPr>
              <p:nvPr/>
            </p:nvSpPr>
            <p:spPr bwMode="auto">
              <a:xfrm>
                <a:off x="5043" y="2126"/>
                <a:ext cx="23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site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182" name="Freeform 113"/>
              <p:cNvSpPr>
                <a:spLocks noEditPoints="1"/>
              </p:cNvSpPr>
              <p:nvPr/>
            </p:nvSpPr>
            <p:spPr bwMode="auto">
              <a:xfrm>
                <a:off x="4786" y="1702"/>
                <a:ext cx="942" cy="752"/>
              </a:xfrm>
              <a:custGeom>
                <a:avLst/>
                <a:gdLst>
                  <a:gd name="T0" fmla="*/ 759 w 942"/>
                  <a:gd name="T1" fmla="*/ 147 h 752"/>
                  <a:gd name="T2" fmla="*/ 801 w 942"/>
                  <a:gd name="T3" fmla="*/ 168 h 752"/>
                  <a:gd name="T4" fmla="*/ 892 w 942"/>
                  <a:gd name="T5" fmla="*/ 218 h 752"/>
                  <a:gd name="T6" fmla="*/ 935 w 942"/>
                  <a:gd name="T7" fmla="*/ 330 h 752"/>
                  <a:gd name="T8" fmla="*/ 899 w 942"/>
                  <a:gd name="T9" fmla="*/ 393 h 752"/>
                  <a:gd name="T10" fmla="*/ 843 w 942"/>
                  <a:gd name="T11" fmla="*/ 548 h 752"/>
                  <a:gd name="T12" fmla="*/ 829 w 942"/>
                  <a:gd name="T13" fmla="*/ 597 h 752"/>
                  <a:gd name="T14" fmla="*/ 724 w 942"/>
                  <a:gd name="T15" fmla="*/ 689 h 752"/>
                  <a:gd name="T16" fmla="*/ 639 w 942"/>
                  <a:gd name="T17" fmla="*/ 689 h 752"/>
                  <a:gd name="T18" fmla="*/ 541 w 942"/>
                  <a:gd name="T19" fmla="*/ 681 h 752"/>
                  <a:gd name="T20" fmla="*/ 513 w 942"/>
                  <a:gd name="T21" fmla="*/ 703 h 752"/>
                  <a:gd name="T22" fmla="*/ 464 w 942"/>
                  <a:gd name="T23" fmla="*/ 731 h 752"/>
                  <a:gd name="T24" fmla="*/ 407 w 942"/>
                  <a:gd name="T25" fmla="*/ 745 h 752"/>
                  <a:gd name="T26" fmla="*/ 246 w 942"/>
                  <a:gd name="T27" fmla="*/ 696 h 752"/>
                  <a:gd name="T28" fmla="*/ 168 w 942"/>
                  <a:gd name="T29" fmla="*/ 583 h 752"/>
                  <a:gd name="T30" fmla="*/ 126 w 942"/>
                  <a:gd name="T31" fmla="*/ 569 h 752"/>
                  <a:gd name="T32" fmla="*/ 70 w 942"/>
                  <a:gd name="T33" fmla="*/ 534 h 752"/>
                  <a:gd name="T34" fmla="*/ 28 w 942"/>
                  <a:gd name="T35" fmla="*/ 499 h 752"/>
                  <a:gd name="T36" fmla="*/ 0 w 942"/>
                  <a:gd name="T37" fmla="*/ 435 h 752"/>
                  <a:gd name="T38" fmla="*/ 21 w 942"/>
                  <a:gd name="T39" fmla="*/ 372 h 752"/>
                  <a:gd name="T40" fmla="*/ 112 w 942"/>
                  <a:gd name="T41" fmla="*/ 267 h 752"/>
                  <a:gd name="T42" fmla="*/ 112 w 942"/>
                  <a:gd name="T43" fmla="*/ 182 h 752"/>
                  <a:gd name="T44" fmla="*/ 126 w 942"/>
                  <a:gd name="T45" fmla="*/ 140 h 752"/>
                  <a:gd name="T46" fmla="*/ 260 w 942"/>
                  <a:gd name="T47" fmla="*/ 70 h 752"/>
                  <a:gd name="T48" fmla="*/ 372 w 942"/>
                  <a:gd name="T49" fmla="*/ 56 h 752"/>
                  <a:gd name="T50" fmla="*/ 478 w 942"/>
                  <a:gd name="T51" fmla="*/ 13 h 752"/>
                  <a:gd name="T52" fmla="*/ 548 w 942"/>
                  <a:gd name="T53" fmla="*/ 0 h 752"/>
                  <a:gd name="T54" fmla="*/ 625 w 942"/>
                  <a:gd name="T55" fmla="*/ 13 h 752"/>
                  <a:gd name="T56" fmla="*/ 689 w 942"/>
                  <a:gd name="T57" fmla="*/ 56 h 752"/>
                  <a:gd name="T58" fmla="*/ 731 w 942"/>
                  <a:gd name="T59" fmla="*/ 126 h 752"/>
                  <a:gd name="T60" fmla="*/ 703 w 942"/>
                  <a:gd name="T61" fmla="*/ 154 h 752"/>
                  <a:gd name="T62" fmla="*/ 745 w 942"/>
                  <a:gd name="T63" fmla="*/ 168 h 752"/>
                  <a:gd name="T64" fmla="*/ 801 w 942"/>
                  <a:gd name="T65" fmla="*/ 197 h 752"/>
                  <a:gd name="T66" fmla="*/ 843 w 942"/>
                  <a:gd name="T67" fmla="*/ 232 h 752"/>
                  <a:gd name="T68" fmla="*/ 864 w 942"/>
                  <a:gd name="T69" fmla="*/ 274 h 752"/>
                  <a:gd name="T70" fmla="*/ 864 w 942"/>
                  <a:gd name="T71" fmla="*/ 330 h 752"/>
                  <a:gd name="T72" fmla="*/ 815 w 942"/>
                  <a:gd name="T73" fmla="*/ 386 h 752"/>
                  <a:gd name="T74" fmla="*/ 773 w 942"/>
                  <a:gd name="T75" fmla="*/ 534 h 752"/>
                  <a:gd name="T76" fmla="*/ 759 w 942"/>
                  <a:gd name="T77" fmla="*/ 583 h 752"/>
                  <a:gd name="T78" fmla="*/ 660 w 942"/>
                  <a:gd name="T79" fmla="*/ 646 h 752"/>
                  <a:gd name="T80" fmla="*/ 506 w 942"/>
                  <a:gd name="T81" fmla="*/ 632 h 752"/>
                  <a:gd name="T82" fmla="*/ 478 w 942"/>
                  <a:gd name="T83" fmla="*/ 653 h 752"/>
                  <a:gd name="T84" fmla="*/ 421 w 942"/>
                  <a:gd name="T85" fmla="*/ 681 h 752"/>
                  <a:gd name="T86" fmla="*/ 358 w 942"/>
                  <a:gd name="T87" fmla="*/ 696 h 752"/>
                  <a:gd name="T88" fmla="*/ 309 w 942"/>
                  <a:gd name="T89" fmla="*/ 689 h 752"/>
                  <a:gd name="T90" fmla="*/ 246 w 942"/>
                  <a:gd name="T91" fmla="*/ 646 h 752"/>
                  <a:gd name="T92" fmla="*/ 204 w 942"/>
                  <a:gd name="T93" fmla="*/ 576 h 752"/>
                  <a:gd name="T94" fmla="*/ 154 w 942"/>
                  <a:gd name="T95" fmla="*/ 541 h 752"/>
                  <a:gd name="T96" fmla="*/ 112 w 942"/>
                  <a:gd name="T97" fmla="*/ 520 h 752"/>
                  <a:gd name="T98" fmla="*/ 70 w 942"/>
                  <a:gd name="T99" fmla="*/ 499 h 752"/>
                  <a:gd name="T100" fmla="*/ 21 w 942"/>
                  <a:gd name="T101" fmla="*/ 428 h 752"/>
                  <a:gd name="T102" fmla="*/ 42 w 942"/>
                  <a:gd name="T103" fmla="*/ 358 h 752"/>
                  <a:gd name="T104" fmla="*/ 119 w 942"/>
                  <a:gd name="T105" fmla="*/ 260 h 752"/>
                  <a:gd name="T106" fmla="*/ 119 w 942"/>
                  <a:gd name="T107" fmla="*/ 197 h 752"/>
                  <a:gd name="T108" fmla="*/ 147 w 942"/>
                  <a:gd name="T109" fmla="*/ 133 h 752"/>
                  <a:gd name="T110" fmla="*/ 190 w 942"/>
                  <a:gd name="T111" fmla="*/ 98 h 752"/>
                  <a:gd name="T112" fmla="*/ 274 w 942"/>
                  <a:gd name="T113" fmla="*/ 77 h 752"/>
                  <a:gd name="T114" fmla="*/ 443 w 942"/>
                  <a:gd name="T115" fmla="*/ 35 h 752"/>
                  <a:gd name="T116" fmla="*/ 499 w 942"/>
                  <a:gd name="T117" fmla="*/ 21 h 752"/>
                  <a:gd name="T118" fmla="*/ 604 w 942"/>
                  <a:gd name="T119" fmla="*/ 42 h 752"/>
                  <a:gd name="T120" fmla="*/ 653 w 942"/>
                  <a:gd name="T121" fmla="*/ 91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2" h="752">
                    <a:moveTo>
                      <a:pt x="738" y="140"/>
                    </a:moveTo>
                    <a:lnTo>
                      <a:pt x="745" y="140"/>
                    </a:lnTo>
                    <a:lnTo>
                      <a:pt x="752" y="147"/>
                    </a:lnTo>
                    <a:lnTo>
                      <a:pt x="759" y="147"/>
                    </a:lnTo>
                    <a:lnTo>
                      <a:pt x="773" y="154"/>
                    </a:lnTo>
                    <a:lnTo>
                      <a:pt x="780" y="154"/>
                    </a:lnTo>
                    <a:lnTo>
                      <a:pt x="794" y="161"/>
                    </a:lnTo>
                    <a:lnTo>
                      <a:pt x="801" y="168"/>
                    </a:lnTo>
                    <a:lnTo>
                      <a:pt x="815" y="168"/>
                    </a:lnTo>
                    <a:lnTo>
                      <a:pt x="858" y="189"/>
                    </a:lnTo>
                    <a:lnTo>
                      <a:pt x="878" y="211"/>
                    </a:lnTo>
                    <a:lnTo>
                      <a:pt x="892" y="218"/>
                    </a:lnTo>
                    <a:lnTo>
                      <a:pt x="920" y="246"/>
                    </a:lnTo>
                    <a:lnTo>
                      <a:pt x="942" y="288"/>
                    </a:lnTo>
                    <a:lnTo>
                      <a:pt x="942" y="316"/>
                    </a:lnTo>
                    <a:lnTo>
                      <a:pt x="935" y="330"/>
                    </a:lnTo>
                    <a:lnTo>
                      <a:pt x="935" y="344"/>
                    </a:lnTo>
                    <a:lnTo>
                      <a:pt x="928" y="358"/>
                    </a:lnTo>
                    <a:lnTo>
                      <a:pt x="913" y="372"/>
                    </a:lnTo>
                    <a:lnTo>
                      <a:pt x="899" y="393"/>
                    </a:lnTo>
                    <a:lnTo>
                      <a:pt x="864" y="428"/>
                    </a:lnTo>
                    <a:lnTo>
                      <a:pt x="836" y="450"/>
                    </a:lnTo>
                    <a:lnTo>
                      <a:pt x="843" y="450"/>
                    </a:lnTo>
                    <a:lnTo>
                      <a:pt x="843" y="548"/>
                    </a:lnTo>
                    <a:lnTo>
                      <a:pt x="836" y="555"/>
                    </a:lnTo>
                    <a:lnTo>
                      <a:pt x="836" y="569"/>
                    </a:lnTo>
                    <a:lnTo>
                      <a:pt x="829" y="583"/>
                    </a:lnTo>
                    <a:lnTo>
                      <a:pt x="829" y="597"/>
                    </a:lnTo>
                    <a:lnTo>
                      <a:pt x="815" y="625"/>
                    </a:lnTo>
                    <a:lnTo>
                      <a:pt x="773" y="667"/>
                    </a:lnTo>
                    <a:lnTo>
                      <a:pt x="745" y="681"/>
                    </a:lnTo>
                    <a:lnTo>
                      <a:pt x="724" y="689"/>
                    </a:lnTo>
                    <a:lnTo>
                      <a:pt x="710" y="689"/>
                    </a:lnTo>
                    <a:lnTo>
                      <a:pt x="689" y="696"/>
                    </a:lnTo>
                    <a:lnTo>
                      <a:pt x="660" y="696"/>
                    </a:lnTo>
                    <a:lnTo>
                      <a:pt x="639" y="689"/>
                    </a:lnTo>
                    <a:lnTo>
                      <a:pt x="611" y="689"/>
                    </a:lnTo>
                    <a:lnTo>
                      <a:pt x="583" y="681"/>
                    </a:lnTo>
                    <a:lnTo>
                      <a:pt x="548" y="674"/>
                    </a:lnTo>
                    <a:lnTo>
                      <a:pt x="541" y="681"/>
                    </a:lnTo>
                    <a:lnTo>
                      <a:pt x="534" y="681"/>
                    </a:lnTo>
                    <a:lnTo>
                      <a:pt x="534" y="689"/>
                    </a:lnTo>
                    <a:lnTo>
                      <a:pt x="520" y="696"/>
                    </a:lnTo>
                    <a:lnTo>
                      <a:pt x="513" y="703"/>
                    </a:lnTo>
                    <a:lnTo>
                      <a:pt x="506" y="703"/>
                    </a:lnTo>
                    <a:lnTo>
                      <a:pt x="499" y="710"/>
                    </a:lnTo>
                    <a:lnTo>
                      <a:pt x="471" y="724"/>
                    </a:lnTo>
                    <a:lnTo>
                      <a:pt x="464" y="731"/>
                    </a:lnTo>
                    <a:lnTo>
                      <a:pt x="450" y="738"/>
                    </a:lnTo>
                    <a:lnTo>
                      <a:pt x="436" y="738"/>
                    </a:lnTo>
                    <a:lnTo>
                      <a:pt x="421" y="745"/>
                    </a:lnTo>
                    <a:lnTo>
                      <a:pt x="407" y="745"/>
                    </a:lnTo>
                    <a:lnTo>
                      <a:pt x="393" y="752"/>
                    </a:lnTo>
                    <a:lnTo>
                      <a:pt x="330" y="752"/>
                    </a:lnTo>
                    <a:lnTo>
                      <a:pt x="274" y="724"/>
                    </a:lnTo>
                    <a:lnTo>
                      <a:pt x="246" y="696"/>
                    </a:lnTo>
                    <a:lnTo>
                      <a:pt x="239" y="681"/>
                    </a:lnTo>
                    <a:lnTo>
                      <a:pt x="211" y="639"/>
                    </a:lnTo>
                    <a:lnTo>
                      <a:pt x="197" y="583"/>
                    </a:lnTo>
                    <a:lnTo>
                      <a:pt x="168" y="583"/>
                    </a:lnTo>
                    <a:lnTo>
                      <a:pt x="161" y="576"/>
                    </a:lnTo>
                    <a:lnTo>
                      <a:pt x="154" y="576"/>
                    </a:lnTo>
                    <a:lnTo>
                      <a:pt x="140" y="569"/>
                    </a:lnTo>
                    <a:lnTo>
                      <a:pt x="126" y="569"/>
                    </a:lnTo>
                    <a:lnTo>
                      <a:pt x="119" y="562"/>
                    </a:lnTo>
                    <a:lnTo>
                      <a:pt x="91" y="548"/>
                    </a:lnTo>
                    <a:lnTo>
                      <a:pt x="77" y="548"/>
                    </a:lnTo>
                    <a:lnTo>
                      <a:pt x="70" y="534"/>
                    </a:lnTo>
                    <a:lnTo>
                      <a:pt x="56" y="527"/>
                    </a:lnTo>
                    <a:lnTo>
                      <a:pt x="49" y="520"/>
                    </a:lnTo>
                    <a:lnTo>
                      <a:pt x="35" y="513"/>
                    </a:lnTo>
                    <a:lnTo>
                      <a:pt x="28" y="499"/>
                    </a:lnTo>
                    <a:lnTo>
                      <a:pt x="21" y="492"/>
                    </a:lnTo>
                    <a:lnTo>
                      <a:pt x="7" y="464"/>
                    </a:lnTo>
                    <a:lnTo>
                      <a:pt x="7" y="450"/>
                    </a:lnTo>
                    <a:lnTo>
                      <a:pt x="0" y="435"/>
                    </a:lnTo>
                    <a:lnTo>
                      <a:pt x="7" y="421"/>
                    </a:lnTo>
                    <a:lnTo>
                      <a:pt x="7" y="407"/>
                    </a:lnTo>
                    <a:lnTo>
                      <a:pt x="14" y="393"/>
                    </a:lnTo>
                    <a:lnTo>
                      <a:pt x="21" y="372"/>
                    </a:lnTo>
                    <a:lnTo>
                      <a:pt x="35" y="351"/>
                    </a:lnTo>
                    <a:lnTo>
                      <a:pt x="49" y="337"/>
                    </a:lnTo>
                    <a:lnTo>
                      <a:pt x="63" y="316"/>
                    </a:lnTo>
                    <a:lnTo>
                      <a:pt x="112" y="267"/>
                    </a:lnTo>
                    <a:lnTo>
                      <a:pt x="112" y="260"/>
                    </a:lnTo>
                    <a:lnTo>
                      <a:pt x="105" y="253"/>
                    </a:lnTo>
                    <a:lnTo>
                      <a:pt x="105" y="189"/>
                    </a:lnTo>
                    <a:lnTo>
                      <a:pt x="112" y="182"/>
                    </a:lnTo>
                    <a:lnTo>
                      <a:pt x="112" y="168"/>
                    </a:lnTo>
                    <a:lnTo>
                      <a:pt x="119" y="161"/>
                    </a:lnTo>
                    <a:lnTo>
                      <a:pt x="119" y="154"/>
                    </a:lnTo>
                    <a:lnTo>
                      <a:pt x="126" y="140"/>
                    </a:lnTo>
                    <a:lnTo>
                      <a:pt x="161" y="105"/>
                    </a:lnTo>
                    <a:lnTo>
                      <a:pt x="218" y="77"/>
                    </a:lnTo>
                    <a:lnTo>
                      <a:pt x="239" y="77"/>
                    </a:lnTo>
                    <a:lnTo>
                      <a:pt x="260" y="70"/>
                    </a:lnTo>
                    <a:lnTo>
                      <a:pt x="281" y="70"/>
                    </a:lnTo>
                    <a:lnTo>
                      <a:pt x="302" y="63"/>
                    </a:lnTo>
                    <a:lnTo>
                      <a:pt x="358" y="63"/>
                    </a:lnTo>
                    <a:lnTo>
                      <a:pt x="372" y="56"/>
                    </a:lnTo>
                    <a:lnTo>
                      <a:pt x="393" y="49"/>
                    </a:lnTo>
                    <a:lnTo>
                      <a:pt x="421" y="35"/>
                    </a:lnTo>
                    <a:lnTo>
                      <a:pt x="436" y="35"/>
                    </a:lnTo>
                    <a:lnTo>
                      <a:pt x="478" y="13"/>
                    </a:lnTo>
                    <a:lnTo>
                      <a:pt x="492" y="13"/>
                    </a:lnTo>
                    <a:lnTo>
                      <a:pt x="506" y="6"/>
                    </a:lnTo>
                    <a:lnTo>
                      <a:pt x="534" y="6"/>
                    </a:lnTo>
                    <a:lnTo>
                      <a:pt x="548" y="0"/>
                    </a:lnTo>
                    <a:lnTo>
                      <a:pt x="597" y="0"/>
                    </a:lnTo>
                    <a:lnTo>
                      <a:pt x="604" y="6"/>
                    </a:lnTo>
                    <a:lnTo>
                      <a:pt x="618" y="6"/>
                    </a:lnTo>
                    <a:lnTo>
                      <a:pt x="625" y="13"/>
                    </a:lnTo>
                    <a:lnTo>
                      <a:pt x="639" y="13"/>
                    </a:lnTo>
                    <a:lnTo>
                      <a:pt x="646" y="21"/>
                    </a:lnTo>
                    <a:lnTo>
                      <a:pt x="660" y="28"/>
                    </a:lnTo>
                    <a:lnTo>
                      <a:pt x="689" y="56"/>
                    </a:lnTo>
                    <a:lnTo>
                      <a:pt x="696" y="70"/>
                    </a:lnTo>
                    <a:lnTo>
                      <a:pt x="717" y="91"/>
                    </a:lnTo>
                    <a:lnTo>
                      <a:pt x="724" y="105"/>
                    </a:lnTo>
                    <a:lnTo>
                      <a:pt x="731" y="126"/>
                    </a:lnTo>
                    <a:lnTo>
                      <a:pt x="738" y="140"/>
                    </a:lnTo>
                    <a:close/>
                    <a:moveTo>
                      <a:pt x="682" y="147"/>
                    </a:moveTo>
                    <a:lnTo>
                      <a:pt x="696" y="147"/>
                    </a:lnTo>
                    <a:lnTo>
                      <a:pt x="703" y="154"/>
                    </a:lnTo>
                    <a:lnTo>
                      <a:pt x="717" y="154"/>
                    </a:lnTo>
                    <a:lnTo>
                      <a:pt x="724" y="161"/>
                    </a:lnTo>
                    <a:lnTo>
                      <a:pt x="738" y="161"/>
                    </a:lnTo>
                    <a:lnTo>
                      <a:pt x="745" y="168"/>
                    </a:lnTo>
                    <a:lnTo>
                      <a:pt x="773" y="182"/>
                    </a:lnTo>
                    <a:lnTo>
                      <a:pt x="780" y="182"/>
                    </a:lnTo>
                    <a:lnTo>
                      <a:pt x="794" y="189"/>
                    </a:lnTo>
                    <a:lnTo>
                      <a:pt x="801" y="197"/>
                    </a:lnTo>
                    <a:lnTo>
                      <a:pt x="815" y="204"/>
                    </a:lnTo>
                    <a:lnTo>
                      <a:pt x="822" y="218"/>
                    </a:lnTo>
                    <a:lnTo>
                      <a:pt x="836" y="225"/>
                    </a:lnTo>
                    <a:lnTo>
                      <a:pt x="843" y="232"/>
                    </a:lnTo>
                    <a:lnTo>
                      <a:pt x="850" y="246"/>
                    </a:lnTo>
                    <a:lnTo>
                      <a:pt x="858" y="253"/>
                    </a:lnTo>
                    <a:lnTo>
                      <a:pt x="864" y="267"/>
                    </a:lnTo>
                    <a:lnTo>
                      <a:pt x="864" y="274"/>
                    </a:lnTo>
                    <a:lnTo>
                      <a:pt x="871" y="288"/>
                    </a:lnTo>
                    <a:lnTo>
                      <a:pt x="871" y="302"/>
                    </a:lnTo>
                    <a:lnTo>
                      <a:pt x="864" y="316"/>
                    </a:lnTo>
                    <a:lnTo>
                      <a:pt x="864" y="330"/>
                    </a:lnTo>
                    <a:lnTo>
                      <a:pt x="858" y="344"/>
                    </a:lnTo>
                    <a:lnTo>
                      <a:pt x="843" y="358"/>
                    </a:lnTo>
                    <a:lnTo>
                      <a:pt x="836" y="372"/>
                    </a:lnTo>
                    <a:lnTo>
                      <a:pt x="815" y="386"/>
                    </a:lnTo>
                    <a:lnTo>
                      <a:pt x="801" y="407"/>
                    </a:lnTo>
                    <a:lnTo>
                      <a:pt x="780" y="421"/>
                    </a:lnTo>
                    <a:lnTo>
                      <a:pt x="780" y="520"/>
                    </a:lnTo>
                    <a:lnTo>
                      <a:pt x="773" y="534"/>
                    </a:lnTo>
                    <a:lnTo>
                      <a:pt x="773" y="548"/>
                    </a:lnTo>
                    <a:lnTo>
                      <a:pt x="766" y="555"/>
                    </a:lnTo>
                    <a:lnTo>
                      <a:pt x="759" y="569"/>
                    </a:lnTo>
                    <a:lnTo>
                      <a:pt x="759" y="583"/>
                    </a:lnTo>
                    <a:lnTo>
                      <a:pt x="745" y="590"/>
                    </a:lnTo>
                    <a:lnTo>
                      <a:pt x="738" y="604"/>
                    </a:lnTo>
                    <a:lnTo>
                      <a:pt x="731" y="611"/>
                    </a:lnTo>
                    <a:lnTo>
                      <a:pt x="660" y="646"/>
                    </a:lnTo>
                    <a:lnTo>
                      <a:pt x="597" y="646"/>
                    </a:lnTo>
                    <a:lnTo>
                      <a:pt x="569" y="639"/>
                    </a:lnTo>
                    <a:lnTo>
                      <a:pt x="548" y="632"/>
                    </a:lnTo>
                    <a:lnTo>
                      <a:pt x="506" y="632"/>
                    </a:lnTo>
                    <a:lnTo>
                      <a:pt x="506" y="639"/>
                    </a:lnTo>
                    <a:lnTo>
                      <a:pt x="499" y="639"/>
                    </a:lnTo>
                    <a:lnTo>
                      <a:pt x="485" y="653"/>
                    </a:lnTo>
                    <a:lnTo>
                      <a:pt x="478" y="653"/>
                    </a:lnTo>
                    <a:lnTo>
                      <a:pt x="464" y="660"/>
                    </a:lnTo>
                    <a:lnTo>
                      <a:pt x="450" y="674"/>
                    </a:lnTo>
                    <a:lnTo>
                      <a:pt x="436" y="674"/>
                    </a:lnTo>
                    <a:lnTo>
                      <a:pt x="421" y="681"/>
                    </a:lnTo>
                    <a:lnTo>
                      <a:pt x="414" y="689"/>
                    </a:lnTo>
                    <a:lnTo>
                      <a:pt x="400" y="689"/>
                    </a:lnTo>
                    <a:lnTo>
                      <a:pt x="386" y="696"/>
                    </a:lnTo>
                    <a:lnTo>
                      <a:pt x="358" y="696"/>
                    </a:lnTo>
                    <a:lnTo>
                      <a:pt x="344" y="703"/>
                    </a:lnTo>
                    <a:lnTo>
                      <a:pt x="330" y="696"/>
                    </a:lnTo>
                    <a:lnTo>
                      <a:pt x="323" y="696"/>
                    </a:lnTo>
                    <a:lnTo>
                      <a:pt x="309" y="689"/>
                    </a:lnTo>
                    <a:lnTo>
                      <a:pt x="295" y="689"/>
                    </a:lnTo>
                    <a:lnTo>
                      <a:pt x="267" y="674"/>
                    </a:lnTo>
                    <a:lnTo>
                      <a:pt x="253" y="660"/>
                    </a:lnTo>
                    <a:lnTo>
                      <a:pt x="246" y="646"/>
                    </a:lnTo>
                    <a:lnTo>
                      <a:pt x="232" y="632"/>
                    </a:lnTo>
                    <a:lnTo>
                      <a:pt x="225" y="618"/>
                    </a:lnTo>
                    <a:lnTo>
                      <a:pt x="211" y="597"/>
                    </a:lnTo>
                    <a:lnTo>
                      <a:pt x="204" y="576"/>
                    </a:lnTo>
                    <a:lnTo>
                      <a:pt x="197" y="548"/>
                    </a:lnTo>
                    <a:lnTo>
                      <a:pt x="183" y="548"/>
                    </a:lnTo>
                    <a:lnTo>
                      <a:pt x="176" y="541"/>
                    </a:lnTo>
                    <a:lnTo>
                      <a:pt x="154" y="541"/>
                    </a:lnTo>
                    <a:lnTo>
                      <a:pt x="147" y="534"/>
                    </a:lnTo>
                    <a:lnTo>
                      <a:pt x="133" y="534"/>
                    </a:lnTo>
                    <a:lnTo>
                      <a:pt x="126" y="527"/>
                    </a:lnTo>
                    <a:lnTo>
                      <a:pt x="112" y="520"/>
                    </a:lnTo>
                    <a:lnTo>
                      <a:pt x="105" y="520"/>
                    </a:lnTo>
                    <a:lnTo>
                      <a:pt x="91" y="513"/>
                    </a:lnTo>
                    <a:lnTo>
                      <a:pt x="84" y="506"/>
                    </a:lnTo>
                    <a:lnTo>
                      <a:pt x="70" y="499"/>
                    </a:lnTo>
                    <a:lnTo>
                      <a:pt x="35" y="464"/>
                    </a:lnTo>
                    <a:lnTo>
                      <a:pt x="28" y="450"/>
                    </a:lnTo>
                    <a:lnTo>
                      <a:pt x="28" y="443"/>
                    </a:lnTo>
                    <a:lnTo>
                      <a:pt x="21" y="428"/>
                    </a:lnTo>
                    <a:lnTo>
                      <a:pt x="21" y="400"/>
                    </a:lnTo>
                    <a:lnTo>
                      <a:pt x="28" y="386"/>
                    </a:lnTo>
                    <a:lnTo>
                      <a:pt x="28" y="372"/>
                    </a:lnTo>
                    <a:lnTo>
                      <a:pt x="42" y="358"/>
                    </a:lnTo>
                    <a:lnTo>
                      <a:pt x="49" y="337"/>
                    </a:lnTo>
                    <a:lnTo>
                      <a:pt x="63" y="323"/>
                    </a:lnTo>
                    <a:lnTo>
                      <a:pt x="77" y="302"/>
                    </a:lnTo>
                    <a:lnTo>
                      <a:pt x="119" y="260"/>
                    </a:lnTo>
                    <a:lnTo>
                      <a:pt x="119" y="239"/>
                    </a:lnTo>
                    <a:lnTo>
                      <a:pt x="112" y="232"/>
                    </a:lnTo>
                    <a:lnTo>
                      <a:pt x="112" y="211"/>
                    </a:lnTo>
                    <a:lnTo>
                      <a:pt x="119" y="197"/>
                    </a:lnTo>
                    <a:lnTo>
                      <a:pt x="119" y="175"/>
                    </a:lnTo>
                    <a:lnTo>
                      <a:pt x="126" y="168"/>
                    </a:lnTo>
                    <a:lnTo>
                      <a:pt x="126" y="154"/>
                    </a:lnTo>
                    <a:lnTo>
                      <a:pt x="147" y="133"/>
                    </a:lnTo>
                    <a:lnTo>
                      <a:pt x="154" y="119"/>
                    </a:lnTo>
                    <a:lnTo>
                      <a:pt x="168" y="112"/>
                    </a:lnTo>
                    <a:lnTo>
                      <a:pt x="176" y="105"/>
                    </a:lnTo>
                    <a:lnTo>
                      <a:pt x="190" y="98"/>
                    </a:lnTo>
                    <a:lnTo>
                      <a:pt x="204" y="98"/>
                    </a:lnTo>
                    <a:lnTo>
                      <a:pt x="232" y="84"/>
                    </a:lnTo>
                    <a:lnTo>
                      <a:pt x="253" y="84"/>
                    </a:lnTo>
                    <a:lnTo>
                      <a:pt x="274" y="77"/>
                    </a:lnTo>
                    <a:lnTo>
                      <a:pt x="344" y="77"/>
                    </a:lnTo>
                    <a:lnTo>
                      <a:pt x="386" y="56"/>
                    </a:lnTo>
                    <a:lnTo>
                      <a:pt x="400" y="56"/>
                    </a:lnTo>
                    <a:lnTo>
                      <a:pt x="443" y="35"/>
                    </a:lnTo>
                    <a:lnTo>
                      <a:pt x="450" y="35"/>
                    </a:lnTo>
                    <a:lnTo>
                      <a:pt x="464" y="28"/>
                    </a:lnTo>
                    <a:lnTo>
                      <a:pt x="492" y="28"/>
                    </a:lnTo>
                    <a:lnTo>
                      <a:pt x="499" y="21"/>
                    </a:lnTo>
                    <a:lnTo>
                      <a:pt x="569" y="21"/>
                    </a:lnTo>
                    <a:lnTo>
                      <a:pt x="576" y="28"/>
                    </a:lnTo>
                    <a:lnTo>
                      <a:pt x="590" y="28"/>
                    </a:lnTo>
                    <a:lnTo>
                      <a:pt x="604" y="42"/>
                    </a:lnTo>
                    <a:lnTo>
                      <a:pt x="618" y="42"/>
                    </a:lnTo>
                    <a:lnTo>
                      <a:pt x="625" y="56"/>
                    </a:lnTo>
                    <a:lnTo>
                      <a:pt x="646" y="77"/>
                    </a:lnTo>
                    <a:lnTo>
                      <a:pt x="653" y="91"/>
                    </a:lnTo>
                    <a:lnTo>
                      <a:pt x="674" y="112"/>
                    </a:lnTo>
                    <a:lnTo>
                      <a:pt x="682" y="133"/>
                    </a:lnTo>
                    <a:lnTo>
                      <a:pt x="682" y="147"/>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3" name="Freeform 114"/>
              <p:cNvSpPr>
                <a:spLocks noEditPoints="1"/>
              </p:cNvSpPr>
              <p:nvPr/>
            </p:nvSpPr>
            <p:spPr bwMode="auto">
              <a:xfrm>
                <a:off x="1318" y="806"/>
                <a:ext cx="3383" cy="2120"/>
              </a:xfrm>
              <a:custGeom>
                <a:avLst/>
                <a:gdLst>
                  <a:gd name="T0" fmla="*/ 2735 w 3383"/>
                  <a:gd name="T1" fmla="*/ 416 h 2120"/>
                  <a:gd name="T2" fmla="*/ 2987 w 3383"/>
                  <a:gd name="T3" fmla="*/ 500 h 2120"/>
                  <a:gd name="T4" fmla="*/ 3211 w 3383"/>
                  <a:gd name="T5" fmla="*/ 611 h 2120"/>
                  <a:gd name="T6" fmla="*/ 3383 w 3383"/>
                  <a:gd name="T7" fmla="*/ 805 h 2120"/>
                  <a:gd name="T8" fmla="*/ 3239 w 3383"/>
                  <a:gd name="T9" fmla="*/ 1104 h 2120"/>
                  <a:gd name="T10" fmla="*/ 3031 w 3383"/>
                  <a:gd name="T11" fmla="*/ 1298 h 2120"/>
                  <a:gd name="T12" fmla="*/ 3024 w 3383"/>
                  <a:gd name="T13" fmla="*/ 1570 h 2120"/>
                  <a:gd name="T14" fmla="*/ 2872 w 3383"/>
                  <a:gd name="T15" fmla="*/ 1820 h 2120"/>
                  <a:gd name="T16" fmla="*/ 2541 w 3383"/>
                  <a:gd name="T17" fmla="*/ 1948 h 2120"/>
                  <a:gd name="T18" fmla="*/ 2088 w 3383"/>
                  <a:gd name="T19" fmla="*/ 1926 h 2120"/>
                  <a:gd name="T20" fmla="*/ 1850 w 3383"/>
                  <a:gd name="T21" fmla="*/ 1970 h 2120"/>
                  <a:gd name="T22" fmla="*/ 1504 w 3383"/>
                  <a:gd name="T23" fmla="*/ 2098 h 2120"/>
                  <a:gd name="T24" fmla="*/ 1238 w 3383"/>
                  <a:gd name="T25" fmla="*/ 2114 h 2120"/>
                  <a:gd name="T26" fmla="*/ 928 w 3383"/>
                  <a:gd name="T27" fmla="*/ 2003 h 2120"/>
                  <a:gd name="T28" fmla="*/ 691 w 3383"/>
                  <a:gd name="T29" fmla="*/ 1654 h 2120"/>
                  <a:gd name="T30" fmla="*/ 604 w 3383"/>
                  <a:gd name="T31" fmla="*/ 1637 h 2120"/>
                  <a:gd name="T32" fmla="*/ 417 w 3383"/>
                  <a:gd name="T33" fmla="*/ 1587 h 2120"/>
                  <a:gd name="T34" fmla="*/ 158 w 3383"/>
                  <a:gd name="T35" fmla="*/ 1465 h 2120"/>
                  <a:gd name="T36" fmla="*/ 7 w 3383"/>
                  <a:gd name="T37" fmla="*/ 1271 h 2120"/>
                  <a:gd name="T38" fmla="*/ 72 w 3383"/>
                  <a:gd name="T39" fmla="*/ 1049 h 2120"/>
                  <a:gd name="T40" fmla="*/ 403 w 3383"/>
                  <a:gd name="T41" fmla="*/ 760 h 2120"/>
                  <a:gd name="T42" fmla="*/ 381 w 3383"/>
                  <a:gd name="T43" fmla="*/ 683 h 2120"/>
                  <a:gd name="T44" fmla="*/ 432 w 3383"/>
                  <a:gd name="T45" fmla="*/ 428 h 2120"/>
                  <a:gd name="T46" fmla="*/ 576 w 3383"/>
                  <a:gd name="T47" fmla="*/ 300 h 2120"/>
                  <a:gd name="T48" fmla="*/ 928 w 3383"/>
                  <a:gd name="T49" fmla="*/ 194 h 2120"/>
                  <a:gd name="T50" fmla="*/ 1403 w 3383"/>
                  <a:gd name="T51" fmla="*/ 145 h 2120"/>
                  <a:gd name="T52" fmla="*/ 1670 w 3383"/>
                  <a:gd name="T53" fmla="*/ 56 h 2120"/>
                  <a:gd name="T54" fmla="*/ 2095 w 3383"/>
                  <a:gd name="T55" fmla="*/ 0 h 2120"/>
                  <a:gd name="T56" fmla="*/ 2332 w 3383"/>
                  <a:gd name="T57" fmla="*/ 61 h 2120"/>
                  <a:gd name="T58" fmla="*/ 2541 w 3383"/>
                  <a:gd name="T59" fmla="*/ 222 h 2120"/>
                  <a:gd name="T60" fmla="*/ 2462 w 3383"/>
                  <a:gd name="T61" fmla="*/ 411 h 2120"/>
                  <a:gd name="T62" fmla="*/ 2541 w 3383"/>
                  <a:gd name="T63" fmla="*/ 433 h 2120"/>
                  <a:gd name="T64" fmla="*/ 2771 w 3383"/>
                  <a:gd name="T65" fmla="*/ 505 h 2120"/>
                  <a:gd name="T66" fmla="*/ 2973 w 3383"/>
                  <a:gd name="T67" fmla="*/ 605 h 2120"/>
                  <a:gd name="T68" fmla="*/ 3131 w 3383"/>
                  <a:gd name="T69" fmla="*/ 810 h 2120"/>
                  <a:gd name="T70" fmla="*/ 3045 w 3383"/>
                  <a:gd name="T71" fmla="*/ 1005 h 2120"/>
                  <a:gd name="T72" fmla="*/ 2800 w 3383"/>
                  <a:gd name="T73" fmla="*/ 1193 h 2120"/>
                  <a:gd name="T74" fmla="*/ 2808 w 3383"/>
                  <a:gd name="T75" fmla="*/ 1404 h 2120"/>
                  <a:gd name="T76" fmla="*/ 2757 w 3383"/>
                  <a:gd name="T77" fmla="*/ 1570 h 2120"/>
                  <a:gd name="T78" fmla="*/ 2628 w 3383"/>
                  <a:gd name="T79" fmla="*/ 1726 h 2120"/>
                  <a:gd name="T80" fmla="*/ 2375 w 3383"/>
                  <a:gd name="T81" fmla="*/ 1809 h 2120"/>
                  <a:gd name="T82" fmla="*/ 1958 w 3383"/>
                  <a:gd name="T83" fmla="*/ 1792 h 2120"/>
                  <a:gd name="T84" fmla="*/ 1799 w 3383"/>
                  <a:gd name="T85" fmla="*/ 1809 h 2120"/>
                  <a:gd name="T86" fmla="*/ 1519 w 3383"/>
                  <a:gd name="T87" fmla="*/ 1926 h 2120"/>
                  <a:gd name="T88" fmla="*/ 1195 w 3383"/>
                  <a:gd name="T89" fmla="*/ 1964 h 2120"/>
                  <a:gd name="T90" fmla="*/ 957 w 3383"/>
                  <a:gd name="T91" fmla="*/ 1892 h 2120"/>
                  <a:gd name="T92" fmla="*/ 756 w 3383"/>
                  <a:gd name="T93" fmla="*/ 1681 h 2120"/>
                  <a:gd name="T94" fmla="*/ 590 w 3383"/>
                  <a:gd name="T95" fmla="*/ 1526 h 2120"/>
                  <a:gd name="T96" fmla="*/ 403 w 3383"/>
                  <a:gd name="T97" fmla="*/ 1471 h 2120"/>
                  <a:gd name="T98" fmla="*/ 216 w 3383"/>
                  <a:gd name="T99" fmla="*/ 1376 h 2120"/>
                  <a:gd name="T100" fmla="*/ 72 w 3383"/>
                  <a:gd name="T101" fmla="*/ 1204 h 2120"/>
                  <a:gd name="T102" fmla="*/ 173 w 3383"/>
                  <a:gd name="T103" fmla="*/ 955 h 2120"/>
                  <a:gd name="T104" fmla="*/ 432 w 3383"/>
                  <a:gd name="T105" fmla="*/ 733 h 2120"/>
                  <a:gd name="T106" fmla="*/ 410 w 3383"/>
                  <a:gd name="T107" fmla="*/ 588 h 2120"/>
                  <a:gd name="T108" fmla="*/ 446 w 3383"/>
                  <a:gd name="T109" fmla="*/ 466 h 2120"/>
                  <a:gd name="T110" fmla="*/ 554 w 3383"/>
                  <a:gd name="T111" fmla="*/ 344 h 2120"/>
                  <a:gd name="T112" fmla="*/ 835 w 3383"/>
                  <a:gd name="T113" fmla="*/ 239 h 2120"/>
                  <a:gd name="T114" fmla="*/ 1238 w 3383"/>
                  <a:gd name="T115" fmla="*/ 222 h 2120"/>
                  <a:gd name="T116" fmla="*/ 1627 w 3383"/>
                  <a:gd name="T117" fmla="*/ 94 h 2120"/>
                  <a:gd name="T118" fmla="*/ 2001 w 3383"/>
                  <a:gd name="T119" fmla="*/ 56 h 2120"/>
                  <a:gd name="T120" fmla="*/ 2217 w 3383"/>
                  <a:gd name="T121" fmla="*/ 128 h 2120"/>
                  <a:gd name="T122" fmla="*/ 2419 w 3383"/>
                  <a:gd name="T123" fmla="*/ 322 h 21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83" h="2120">
                    <a:moveTo>
                      <a:pt x="2649" y="394"/>
                    </a:moveTo>
                    <a:lnTo>
                      <a:pt x="2656" y="394"/>
                    </a:lnTo>
                    <a:lnTo>
                      <a:pt x="2685" y="405"/>
                    </a:lnTo>
                    <a:lnTo>
                      <a:pt x="2707" y="411"/>
                    </a:lnTo>
                    <a:lnTo>
                      <a:pt x="2735" y="416"/>
                    </a:lnTo>
                    <a:lnTo>
                      <a:pt x="2808" y="439"/>
                    </a:lnTo>
                    <a:lnTo>
                      <a:pt x="2851" y="450"/>
                    </a:lnTo>
                    <a:lnTo>
                      <a:pt x="2894" y="466"/>
                    </a:lnTo>
                    <a:lnTo>
                      <a:pt x="2937" y="477"/>
                    </a:lnTo>
                    <a:lnTo>
                      <a:pt x="2987" y="500"/>
                    </a:lnTo>
                    <a:lnTo>
                      <a:pt x="3031" y="516"/>
                    </a:lnTo>
                    <a:lnTo>
                      <a:pt x="3081" y="539"/>
                    </a:lnTo>
                    <a:lnTo>
                      <a:pt x="3124" y="561"/>
                    </a:lnTo>
                    <a:lnTo>
                      <a:pt x="3167" y="588"/>
                    </a:lnTo>
                    <a:lnTo>
                      <a:pt x="3211" y="611"/>
                    </a:lnTo>
                    <a:lnTo>
                      <a:pt x="3290" y="671"/>
                    </a:lnTo>
                    <a:lnTo>
                      <a:pt x="3318" y="700"/>
                    </a:lnTo>
                    <a:lnTo>
                      <a:pt x="3340" y="733"/>
                    </a:lnTo>
                    <a:lnTo>
                      <a:pt x="3369" y="766"/>
                    </a:lnTo>
                    <a:lnTo>
                      <a:pt x="3383" y="805"/>
                    </a:lnTo>
                    <a:lnTo>
                      <a:pt x="3383" y="883"/>
                    </a:lnTo>
                    <a:lnTo>
                      <a:pt x="3376" y="921"/>
                    </a:lnTo>
                    <a:lnTo>
                      <a:pt x="3333" y="1010"/>
                    </a:lnTo>
                    <a:lnTo>
                      <a:pt x="3290" y="1055"/>
                    </a:lnTo>
                    <a:lnTo>
                      <a:pt x="3239" y="1104"/>
                    </a:lnTo>
                    <a:lnTo>
                      <a:pt x="3182" y="1154"/>
                    </a:lnTo>
                    <a:lnTo>
                      <a:pt x="3110" y="1204"/>
                    </a:lnTo>
                    <a:lnTo>
                      <a:pt x="3024" y="1260"/>
                    </a:lnTo>
                    <a:lnTo>
                      <a:pt x="3024" y="1276"/>
                    </a:lnTo>
                    <a:lnTo>
                      <a:pt x="3031" y="1298"/>
                    </a:lnTo>
                    <a:lnTo>
                      <a:pt x="3031" y="1315"/>
                    </a:lnTo>
                    <a:lnTo>
                      <a:pt x="3038" y="1343"/>
                    </a:lnTo>
                    <a:lnTo>
                      <a:pt x="3038" y="1460"/>
                    </a:lnTo>
                    <a:lnTo>
                      <a:pt x="3024" y="1537"/>
                    </a:lnTo>
                    <a:lnTo>
                      <a:pt x="3024" y="1570"/>
                    </a:lnTo>
                    <a:lnTo>
                      <a:pt x="3009" y="1609"/>
                    </a:lnTo>
                    <a:lnTo>
                      <a:pt x="2995" y="1643"/>
                    </a:lnTo>
                    <a:lnTo>
                      <a:pt x="2980" y="1681"/>
                    </a:lnTo>
                    <a:lnTo>
                      <a:pt x="2958" y="1720"/>
                    </a:lnTo>
                    <a:lnTo>
                      <a:pt x="2872" y="1820"/>
                    </a:lnTo>
                    <a:lnTo>
                      <a:pt x="2786" y="1876"/>
                    </a:lnTo>
                    <a:lnTo>
                      <a:pt x="2728" y="1898"/>
                    </a:lnTo>
                    <a:lnTo>
                      <a:pt x="2678" y="1920"/>
                    </a:lnTo>
                    <a:lnTo>
                      <a:pt x="2613" y="1931"/>
                    </a:lnTo>
                    <a:lnTo>
                      <a:pt x="2541" y="1948"/>
                    </a:lnTo>
                    <a:lnTo>
                      <a:pt x="2469" y="1953"/>
                    </a:lnTo>
                    <a:lnTo>
                      <a:pt x="2390" y="1953"/>
                    </a:lnTo>
                    <a:lnTo>
                      <a:pt x="2296" y="1948"/>
                    </a:lnTo>
                    <a:lnTo>
                      <a:pt x="2195" y="1937"/>
                    </a:lnTo>
                    <a:lnTo>
                      <a:pt x="2088" y="1926"/>
                    </a:lnTo>
                    <a:lnTo>
                      <a:pt x="1972" y="1904"/>
                    </a:lnTo>
                    <a:lnTo>
                      <a:pt x="1958" y="1909"/>
                    </a:lnTo>
                    <a:lnTo>
                      <a:pt x="1951" y="1915"/>
                    </a:lnTo>
                    <a:lnTo>
                      <a:pt x="1908" y="1937"/>
                    </a:lnTo>
                    <a:lnTo>
                      <a:pt x="1850" y="1970"/>
                    </a:lnTo>
                    <a:lnTo>
                      <a:pt x="1814" y="1987"/>
                    </a:lnTo>
                    <a:lnTo>
                      <a:pt x="1785" y="2003"/>
                    </a:lnTo>
                    <a:lnTo>
                      <a:pt x="1612" y="2070"/>
                    </a:lnTo>
                    <a:lnTo>
                      <a:pt x="1562" y="2087"/>
                    </a:lnTo>
                    <a:lnTo>
                      <a:pt x="1504" y="2098"/>
                    </a:lnTo>
                    <a:lnTo>
                      <a:pt x="1454" y="2103"/>
                    </a:lnTo>
                    <a:lnTo>
                      <a:pt x="1403" y="2114"/>
                    </a:lnTo>
                    <a:lnTo>
                      <a:pt x="1346" y="2120"/>
                    </a:lnTo>
                    <a:lnTo>
                      <a:pt x="1296" y="2120"/>
                    </a:lnTo>
                    <a:lnTo>
                      <a:pt x="1238" y="2114"/>
                    </a:lnTo>
                    <a:lnTo>
                      <a:pt x="1187" y="2109"/>
                    </a:lnTo>
                    <a:lnTo>
                      <a:pt x="1087" y="2087"/>
                    </a:lnTo>
                    <a:lnTo>
                      <a:pt x="1029" y="2059"/>
                    </a:lnTo>
                    <a:lnTo>
                      <a:pt x="979" y="2036"/>
                    </a:lnTo>
                    <a:lnTo>
                      <a:pt x="928" y="2003"/>
                    </a:lnTo>
                    <a:lnTo>
                      <a:pt x="885" y="1964"/>
                    </a:lnTo>
                    <a:lnTo>
                      <a:pt x="799" y="1864"/>
                    </a:lnTo>
                    <a:lnTo>
                      <a:pt x="756" y="1804"/>
                    </a:lnTo>
                    <a:lnTo>
                      <a:pt x="727" y="1731"/>
                    </a:lnTo>
                    <a:lnTo>
                      <a:pt x="691" y="1654"/>
                    </a:lnTo>
                    <a:lnTo>
                      <a:pt x="684" y="1654"/>
                    </a:lnTo>
                    <a:lnTo>
                      <a:pt x="677" y="1648"/>
                    </a:lnTo>
                    <a:lnTo>
                      <a:pt x="655" y="1643"/>
                    </a:lnTo>
                    <a:lnTo>
                      <a:pt x="633" y="1643"/>
                    </a:lnTo>
                    <a:lnTo>
                      <a:pt x="604" y="1637"/>
                    </a:lnTo>
                    <a:lnTo>
                      <a:pt x="568" y="1626"/>
                    </a:lnTo>
                    <a:lnTo>
                      <a:pt x="540" y="1621"/>
                    </a:lnTo>
                    <a:lnTo>
                      <a:pt x="497" y="1609"/>
                    </a:lnTo>
                    <a:lnTo>
                      <a:pt x="460" y="1598"/>
                    </a:lnTo>
                    <a:lnTo>
                      <a:pt x="417" y="1587"/>
                    </a:lnTo>
                    <a:lnTo>
                      <a:pt x="367" y="1570"/>
                    </a:lnTo>
                    <a:lnTo>
                      <a:pt x="281" y="1537"/>
                    </a:lnTo>
                    <a:lnTo>
                      <a:pt x="237" y="1515"/>
                    </a:lnTo>
                    <a:lnTo>
                      <a:pt x="201" y="1487"/>
                    </a:lnTo>
                    <a:lnTo>
                      <a:pt x="158" y="1465"/>
                    </a:lnTo>
                    <a:lnTo>
                      <a:pt x="122" y="1438"/>
                    </a:lnTo>
                    <a:lnTo>
                      <a:pt x="94" y="1409"/>
                    </a:lnTo>
                    <a:lnTo>
                      <a:pt x="57" y="1376"/>
                    </a:lnTo>
                    <a:lnTo>
                      <a:pt x="36" y="1349"/>
                    </a:lnTo>
                    <a:lnTo>
                      <a:pt x="7" y="1271"/>
                    </a:lnTo>
                    <a:lnTo>
                      <a:pt x="0" y="1232"/>
                    </a:lnTo>
                    <a:lnTo>
                      <a:pt x="7" y="1193"/>
                    </a:lnTo>
                    <a:lnTo>
                      <a:pt x="21" y="1149"/>
                    </a:lnTo>
                    <a:lnTo>
                      <a:pt x="43" y="1099"/>
                    </a:lnTo>
                    <a:lnTo>
                      <a:pt x="72" y="1049"/>
                    </a:lnTo>
                    <a:lnTo>
                      <a:pt x="115" y="994"/>
                    </a:lnTo>
                    <a:lnTo>
                      <a:pt x="165" y="938"/>
                    </a:lnTo>
                    <a:lnTo>
                      <a:pt x="230" y="883"/>
                    </a:lnTo>
                    <a:lnTo>
                      <a:pt x="309" y="821"/>
                    </a:lnTo>
                    <a:lnTo>
                      <a:pt x="403" y="760"/>
                    </a:lnTo>
                    <a:lnTo>
                      <a:pt x="396" y="755"/>
                    </a:lnTo>
                    <a:lnTo>
                      <a:pt x="388" y="744"/>
                    </a:lnTo>
                    <a:lnTo>
                      <a:pt x="388" y="716"/>
                    </a:lnTo>
                    <a:lnTo>
                      <a:pt x="381" y="700"/>
                    </a:lnTo>
                    <a:lnTo>
                      <a:pt x="381" y="683"/>
                    </a:lnTo>
                    <a:lnTo>
                      <a:pt x="374" y="660"/>
                    </a:lnTo>
                    <a:lnTo>
                      <a:pt x="374" y="594"/>
                    </a:lnTo>
                    <a:lnTo>
                      <a:pt x="388" y="539"/>
                    </a:lnTo>
                    <a:lnTo>
                      <a:pt x="388" y="511"/>
                    </a:lnTo>
                    <a:lnTo>
                      <a:pt x="432" y="428"/>
                    </a:lnTo>
                    <a:lnTo>
                      <a:pt x="453" y="400"/>
                    </a:lnTo>
                    <a:lnTo>
                      <a:pt x="482" y="372"/>
                    </a:lnTo>
                    <a:lnTo>
                      <a:pt x="511" y="350"/>
                    </a:lnTo>
                    <a:lnTo>
                      <a:pt x="540" y="322"/>
                    </a:lnTo>
                    <a:lnTo>
                      <a:pt x="576" y="300"/>
                    </a:lnTo>
                    <a:lnTo>
                      <a:pt x="619" y="278"/>
                    </a:lnTo>
                    <a:lnTo>
                      <a:pt x="669" y="256"/>
                    </a:lnTo>
                    <a:lnTo>
                      <a:pt x="784" y="222"/>
                    </a:lnTo>
                    <a:lnTo>
                      <a:pt x="849" y="211"/>
                    </a:lnTo>
                    <a:lnTo>
                      <a:pt x="928" y="194"/>
                    </a:lnTo>
                    <a:lnTo>
                      <a:pt x="1007" y="189"/>
                    </a:lnTo>
                    <a:lnTo>
                      <a:pt x="1094" y="183"/>
                    </a:lnTo>
                    <a:lnTo>
                      <a:pt x="1289" y="183"/>
                    </a:lnTo>
                    <a:lnTo>
                      <a:pt x="1346" y="167"/>
                    </a:lnTo>
                    <a:lnTo>
                      <a:pt x="1403" y="145"/>
                    </a:lnTo>
                    <a:lnTo>
                      <a:pt x="1454" y="122"/>
                    </a:lnTo>
                    <a:lnTo>
                      <a:pt x="1512" y="105"/>
                    </a:lnTo>
                    <a:lnTo>
                      <a:pt x="1562" y="89"/>
                    </a:lnTo>
                    <a:lnTo>
                      <a:pt x="1619" y="72"/>
                    </a:lnTo>
                    <a:lnTo>
                      <a:pt x="1670" y="56"/>
                    </a:lnTo>
                    <a:lnTo>
                      <a:pt x="1821" y="22"/>
                    </a:lnTo>
                    <a:lnTo>
                      <a:pt x="1872" y="17"/>
                    </a:lnTo>
                    <a:lnTo>
                      <a:pt x="1915" y="11"/>
                    </a:lnTo>
                    <a:lnTo>
                      <a:pt x="1965" y="0"/>
                    </a:lnTo>
                    <a:lnTo>
                      <a:pt x="2095" y="0"/>
                    </a:lnTo>
                    <a:lnTo>
                      <a:pt x="2181" y="11"/>
                    </a:lnTo>
                    <a:lnTo>
                      <a:pt x="2217" y="17"/>
                    </a:lnTo>
                    <a:lnTo>
                      <a:pt x="2260" y="33"/>
                    </a:lnTo>
                    <a:lnTo>
                      <a:pt x="2296" y="45"/>
                    </a:lnTo>
                    <a:lnTo>
                      <a:pt x="2332" y="61"/>
                    </a:lnTo>
                    <a:lnTo>
                      <a:pt x="2375" y="83"/>
                    </a:lnTo>
                    <a:lnTo>
                      <a:pt x="2404" y="100"/>
                    </a:lnTo>
                    <a:lnTo>
                      <a:pt x="2476" y="156"/>
                    </a:lnTo>
                    <a:lnTo>
                      <a:pt x="2505" y="189"/>
                    </a:lnTo>
                    <a:lnTo>
                      <a:pt x="2541" y="222"/>
                    </a:lnTo>
                    <a:lnTo>
                      <a:pt x="2570" y="261"/>
                    </a:lnTo>
                    <a:lnTo>
                      <a:pt x="2598" y="305"/>
                    </a:lnTo>
                    <a:lnTo>
                      <a:pt x="2620" y="350"/>
                    </a:lnTo>
                    <a:lnTo>
                      <a:pt x="2649" y="394"/>
                    </a:lnTo>
                    <a:close/>
                    <a:moveTo>
                      <a:pt x="2462" y="411"/>
                    </a:moveTo>
                    <a:lnTo>
                      <a:pt x="2469" y="411"/>
                    </a:lnTo>
                    <a:lnTo>
                      <a:pt x="2484" y="416"/>
                    </a:lnTo>
                    <a:lnTo>
                      <a:pt x="2498" y="416"/>
                    </a:lnTo>
                    <a:lnTo>
                      <a:pt x="2519" y="422"/>
                    </a:lnTo>
                    <a:lnTo>
                      <a:pt x="2541" y="433"/>
                    </a:lnTo>
                    <a:lnTo>
                      <a:pt x="2577" y="439"/>
                    </a:lnTo>
                    <a:lnTo>
                      <a:pt x="2606" y="450"/>
                    </a:lnTo>
                    <a:lnTo>
                      <a:pt x="2649" y="461"/>
                    </a:lnTo>
                    <a:lnTo>
                      <a:pt x="2685" y="472"/>
                    </a:lnTo>
                    <a:lnTo>
                      <a:pt x="2771" y="505"/>
                    </a:lnTo>
                    <a:lnTo>
                      <a:pt x="2808" y="522"/>
                    </a:lnTo>
                    <a:lnTo>
                      <a:pt x="2851" y="539"/>
                    </a:lnTo>
                    <a:lnTo>
                      <a:pt x="2894" y="561"/>
                    </a:lnTo>
                    <a:lnTo>
                      <a:pt x="2930" y="577"/>
                    </a:lnTo>
                    <a:lnTo>
                      <a:pt x="2973" y="605"/>
                    </a:lnTo>
                    <a:lnTo>
                      <a:pt x="3074" y="683"/>
                    </a:lnTo>
                    <a:lnTo>
                      <a:pt x="3088" y="716"/>
                    </a:lnTo>
                    <a:lnTo>
                      <a:pt x="3110" y="744"/>
                    </a:lnTo>
                    <a:lnTo>
                      <a:pt x="3124" y="777"/>
                    </a:lnTo>
                    <a:lnTo>
                      <a:pt x="3131" y="810"/>
                    </a:lnTo>
                    <a:lnTo>
                      <a:pt x="3131" y="849"/>
                    </a:lnTo>
                    <a:lnTo>
                      <a:pt x="3117" y="883"/>
                    </a:lnTo>
                    <a:lnTo>
                      <a:pt x="3103" y="927"/>
                    </a:lnTo>
                    <a:lnTo>
                      <a:pt x="3081" y="966"/>
                    </a:lnTo>
                    <a:lnTo>
                      <a:pt x="3045" y="1005"/>
                    </a:lnTo>
                    <a:lnTo>
                      <a:pt x="3002" y="1049"/>
                    </a:lnTo>
                    <a:lnTo>
                      <a:pt x="2944" y="1093"/>
                    </a:lnTo>
                    <a:lnTo>
                      <a:pt x="2879" y="1138"/>
                    </a:lnTo>
                    <a:lnTo>
                      <a:pt x="2800" y="1188"/>
                    </a:lnTo>
                    <a:lnTo>
                      <a:pt x="2800" y="1193"/>
                    </a:lnTo>
                    <a:lnTo>
                      <a:pt x="2808" y="1199"/>
                    </a:lnTo>
                    <a:lnTo>
                      <a:pt x="2808" y="1243"/>
                    </a:lnTo>
                    <a:lnTo>
                      <a:pt x="2815" y="1265"/>
                    </a:lnTo>
                    <a:lnTo>
                      <a:pt x="2815" y="1376"/>
                    </a:lnTo>
                    <a:lnTo>
                      <a:pt x="2808" y="1404"/>
                    </a:lnTo>
                    <a:lnTo>
                      <a:pt x="2808" y="1438"/>
                    </a:lnTo>
                    <a:lnTo>
                      <a:pt x="2800" y="1471"/>
                    </a:lnTo>
                    <a:lnTo>
                      <a:pt x="2793" y="1509"/>
                    </a:lnTo>
                    <a:lnTo>
                      <a:pt x="2778" y="1543"/>
                    </a:lnTo>
                    <a:lnTo>
                      <a:pt x="2757" y="1570"/>
                    </a:lnTo>
                    <a:lnTo>
                      <a:pt x="2743" y="1609"/>
                    </a:lnTo>
                    <a:lnTo>
                      <a:pt x="2721" y="1637"/>
                    </a:lnTo>
                    <a:lnTo>
                      <a:pt x="2692" y="1670"/>
                    </a:lnTo>
                    <a:lnTo>
                      <a:pt x="2664" y="1698"/>
                    </a:lnTo>
                    <a:lnTo>
                      <a:pt x="2628" y="1726"/>
                    </a:lnTo>
                    <a:lnTo>
                      <a:pt x="2591" y="1748"/>
                    </a:lnTo>
                    <a:lnTo>
                      <a:pt x="2541" y="1770"/>
                    </a:lnTo>
                    <a:lnTo>
                      <a:pt x="2491" y="1787"/>
                    </a:lnTo>
                    <a:lnTo>
                      <a:pt x="2433" y="1804"/>
                    </a:lnTo>
                    <a:lnTo>
                      <a:pt x="2375" y="1809"/>
                    </a:lnTo>
                    <a:lnTo>
                      <a:pt x="2304" y="1820"/>
                    </a:lnTo>
                    <a:lnTo>
                      <a:pt x="2224" y="1820"/>
                    </a:lnTo>
                    <a:lnTo>
                      <a:pt x="2145" y="1815"/>
                    </a:lnTo>
                    <a:lnTo>
                      <a:pt x="2052" y="1809"/>
                    </a:lnTo>
                    <a:lnTo>
                      <a:pt x="1958" y="1792"/>
                    </a:lnTo>
                    <a:lnTo>
                      <a:pt x="1850" y="1776"/>
                    </a:lnTo>
                    <a:lnTo>
                      <a:pt x="1843" y="1776"/>
                    </a:lnTo>
                    <a:lnTo>
                      <a:pt x="1828" y="1781"/>
                    </a:lnTo>
                    <a:lnTo>
                      <a:pt x="1814" y="1792"/>
                    </a:lnTo>
                    <a:lnTo>
                      <a:pt x="1799" y="1809"/>
                    </a:lnTo>
                    <a:lnTo>
                      <a:pt x="1742" y="1831"/>
                    </a:lnTo>
                    <a:lnTo>
                      <a:pt x="1713" y="1848"/>
                    </a:lnTo>
                    <a:lnTo>
                      <a:pt x="1641" y="1881"/>
                    </a:lnTo>
                    <a:lnTo>
                      <a:pt x="1605" y="1892"/>
                    </a:lnTo>
                    <a:lnTo>
                      <a:pt x="1519" y="1926"/>
                    </a:lnTo>
                    <a:lnTo>
                      <a:pt x="1389" y="1959"/>
                    </a:lnTo>
                    <a:lnTo>
                      <a:pt x="1339" y="1964"/>
                    </a:lnTo>
                    <a:lnTo>
                      <a:pt x="1289" y="1964"/>
                    </a:lnTo>
                    <a:lnTo>
                      <a:pt x="1238" y="1970"/>
                    </a:lnTo>
                    <a:lnTo>
                      <a:pt x="1195" y="1964"/>
                    </a:lnTo>
                    <a:lnTo>
                      <a:pt x="1144" y="1959"/>
                    </a:lnTo>
                    <a:lnTo>
                      <a:pt x="1101" y="1948"/>
                    </a:lnTo>
                    <a:lnTo>
                      <a:pt x="1051" y="1937"/>
                    </a:lnTo>
                    <a:lnTo>
                      <a:pt x="1007" y="1915"/>
                    </a:lnTo>
                    <a:lnTo>
                      <a:pt x="957" y="1892"/>
                    </a:lnTo>
                    <a:lnTo>
                      <a:pt x="914" y="1864"/>
                    </a:lnTo>
                    <a:lnTo>
                      <a:pt x="871" y="1826"/>
                    </a:lnTo>
                    <a:lnTo>
                      <a:pt x="835" y="1781"/>
                    </a:lnTo>
                    <a:lnTo>
                      <a:pt x="792" y="1737"/>
                    </a:lnTo>
                    <a:lnTo>
                      <a:pt x="756" y="1681"/>
                    </a:lnTo>
                    <a:lnTo>
                      <a:pt x="727" y="1621"/>
                    </a:lnTo>
                    <a:lnTo>
                      <a:pt x="698" y="1543"/>
                    </a:lnTo>
                    <a:lnTo>
                      <a:pt x="662" y="1543"/>
                    </a:lnTo>
                    <a:lnTo>
                      <a:pt x="647" y="1537"/>
                    </a:lnTo>
                    <a:lnTo>
                      <a:pt x="590" y="1526"/>
                    </a:lnTo>
                    <a:lnTo>
                      <a:pt x="554" y="1515"/>
                    </a:lnTo>
                    <a:lnTo>
                      <a:pt x="525" y="1509"/>
                    </a:lnTo>
                    <a:lnTo>
                      <a:pt x="482" y="1498"/>
                    </a:lnTo>
                    <a:lnTo>
                      <a:pt x="446" y="1487"/>
                    </a:lnTo>
                    <a:lnTo>
                      <a:pt x="403" y="1471"/>
                    </a:lnTo>
                    <a:lnTo>
                      <a:pt x="367" y="1454"/>
                    </a:lnTo>
                    <a:lnTo>
                      <a:pt x="324" y="1438"/>
                    </a:lnTo>
                    <a:lnTo>
                      <a:pt x="288" y="1421"/>
                    </a:lnTo>
                    <a:lnTo>
                      <a:pt x="244" y="1398"/>
                    </a:lnTo>
                    <a:lnTo>
                      <a:pt x="216" y="1376"/>
                    </a:lnTo>
                    <a:lnTo>
                      <a:pt x="180" y="1354"/>
                    </a:lnTo>
                    <a:lnTo>
                      <a:pt x="122" y="1298"/>
                    </a:lnTo>
                    <a:lnTo>
                      <a:pt x="108" y="1271"/>
                    </a:lnTo>
                    <a:lnTo>
                      <a:pt x="86" y="1238"/>
                    </a:lnTo>
                    <a:lnTo>
                      <a:pt x="72" y="1204"/>
                    </a:lnTo>
                    <a:lnTo>
                      <a:pt x="72" y="1132"/>
                    </a:lnTo>
                    <a:lnTo>
                      <a:pt x="94" y="1088"/>
                    </a:lnTo>
                    <a:lnTo>
                      <a:pt x="108" y="1049"/>
                    </a:lnTo>
                    <a:lnTo>
                      <a:pt x="137" y="1005"/>
                    </a:lnTo>
                    <a:lnTo>
                      <a:pt x="173" y="955"/>
                    </a:lnTo>
                    <a:lnTo>
                      <a:pt x="216" y="899"/>
                    </a:lnTo>
                    <a:lnTo>
                      <a:pt x="273" y="849"/>
                    </a:lnTo>
                    <a:lnTo>
                      <a:pt x="345" y="794"/>
                    </a:lnTo>
                    <a:lnTo>
                      <a:pt x="432" y="738"/>
                    </a:lnTo>
                    <a:lnTo>
                      <a:pt x="432" y="733"/>
                    </a:lnTo>
                    <a:lnTo>
                      <a:pt x="424" y="727"/>
                    </a:lnTo>
                    <a:lnTo>
                      <a:pt x="417" y="716"/>
                    </a:lnTo>
                    <a:lnTo>
                      <a:pt x="417" y="671"/>
                    </a:lnTo>
                    <a:lnTo>
                      <a:pt x="410" y="655"/>
                    </a:lnTo>
                    <a:lnTo>
                      <a:pt x="410" y="588"/>
                    </a:lnTo>
                    <a:lnTo>
                      <a:pt x="417" y="561"/>
                    </a:lnTo>
                    <a:lnTo>
                      <a:pt x="417" y="539"/>
                    </a:lnTo>
                    <a:lnTo>
                      <a:pt x="424" y="516"/>
                    </a:lnTo>
                    <a:lnTo>
                      <a:pt x="432" y="488"/>
                    </a:lnTo>
                    <a:lnTo>
                      <a:pt x="446" y="466"/>
                    </a:lnTo>
                    <a:lnTo>
                      <a:pt x="460" y="439"/>
                    </a:lnTo>
                    <a:lnTo>
                      <a:pt x="482" y="416"/>
                    </a:lnTo>
                    <a:lnTo>
                      <a:pt x="504" y="388"/>
                    </a:lnTo>
                    <a:lnTo>
                      <a:pt x="525" y="366"/>
                    </a:lnTo>
                    <a:lnTo>
                      <a:pt x="554" y="344"/>
                    </a:lnTo>
                    <a:lnTo>
                      <a:pt x="590" y="322"/>
                    </a:lnTo>
                    <a:lnTo>
                      <a:pt x="633" y="305"/>
                    </a:lnTo>
                    <a:lnTo>
                      <a:pt x="677" y="283"/>
                    </a:lnTo>
                    <a:lnTo>
                      <a:pt x="777" y="250"/>
                    </a:lnTo>
                    <a:lnTo>
                      <a:pt x="835" y="239"/>
                    </a:lnTo>
                    <a:lnTo>
                      <a:pt x="907" y="233"/>
                    </a:lnTo>
                    <a:lnTo>
                      <a:pt x="979" y="222"/>
                    </a:lnTo>
                    <a:lnTo>
                      <a:pt x="1058" y="222"/>
                    </a:lnTo>
                    <a:lnTo>
                      <a:pt x="1144" y="217"/>
                    </a:lnTo>
                    <a:lnTo>
                      <a:pt x="1238" y="222"/>
                    </a:lnTo>
                    <a:lnTo>
                      <a:pt x="1289" y="200"/>
                    </a:lnTo>
                    <a:lnTo>
                      <a:pt x="1490" y="133"/>
                    </a:lnTo>
                    <a:lnTo>
                      <a:pt x="1533" y="122"/>
                    </a:lnTo>
                    <a:lnTo>
                      <a:pt x="1583" y="105"/>
                    </a:lnTo>
                    <a:lnTo>
                      <a:pt x="1627" y="94"/>
                    </a:lnTo>
                    <a:lnTo>
                      <a:pt x="1677" y="83"/>
                    </a:lnTo>
                    <a:lnTo>
                      <a:pt x="1720" y="72"/>
                    </a:lnTo>
                    <a:lnTo>
                      <a:pt x="1756" y="67"/>
                    </a:lnTo>
                    <a:lnTo>
                      <a:pt x="1843" y="56"/>
                    </a:lnTo>
                    <a:lnTo>
                      <a:pt x="2001" y="56"/>
                    </a:lnTo>
                    <a:lnTo>
                      <a:pt x="2037" y="67"/>
                    </a:lnTo>
                    <a:lnTo>
                      <a:pt x="2080" y="72"/>
                    </a:lnTo>
                    <a:lnTo>
                      <a:pt x="2109" y="83"/>
                    </a:lnTo>
                    <a:lnTo>
                      <a:pt x="2145" y="94"/>
                    </a:lnTo>
                    <a:lnTo>
                      <a:pt x="2217" y="128"/>
                    </a:lnTo>
                    <a:lnTo>
                      <a:pt x="2246" y="150"/>
                    </a:lnTo>
                    <a:lnTo>
                      <a:pt x="2282" y="167"/>
                    </a:lnTo>
                    <a:lnTo>
                      <a:pt x="2339" y="222"/>
                    </a:lnTo>
                    <a:lnTo>
                      <a:pt x="2361" y="256"/>
                    </a:lnTo>
                    <a:lnTo>
                      <a:pt x="2419" y="322"/>
                    </a:lnTo>
                    <a:lnTo>
                      <a:pt x="2462" y="411"/>
                    </a:lnTo>
                    <a:close/>
                  </a:path>
                </a:pathLst>
              </a:custGeom>
              <a:solidFill>
                <a:srgbClr val="5781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4" name="Freeform 115"/>
              <p:cNvSpPr>
                <a:spLocks/>
              </p:cNvSpPr>
              <p:nvPr/>
            </p:nvSpPr>
            <p:spPr bwMode="auto">
              <a:xfrm>
                <a:off x="4085" y="1890"/>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4 h 218"/>
                  <a:gd name="T12" fmla="*/ 204 w 500"/>
                  <a:gd name="T13" fmla="*/ 134 h 218"/>
                  <a:gd name="T14" fmla="*/ 176 w 500"/>
                  <a:gd name="T15" fmla="*/ 126 h 218"/>
                  <a:gd name="T16" fmla="*/ 162 w 500"/>
                  <a:gd name="T17" fmla="*/ 119 h 218"/>
                  <a:gd name="T18" fmla="*/ 134 w 500"/>
                  <a:gd name="T19" fmla="*/ 119 h 218"/>
                  <a:gd name="T20" fmla="*/ 113 w 500"/>
                  <a:gd name="T21" fmla="*/ 112 h 218"/>
                  <a:gd name="T22" fmla="*/ 92 w 500"/>
                  <a:gd name="T23" fmla="*/ 99 h 218"/>
                  <a:gd name="T24" fmla="*/ 77 w 500"/>
                  <a:gd name="T25" fmla="*/ 92 h 218"/>
                  <a:gd name="T26" fmla="*/ 56 w 500"/>
                  <a:gd name="T27" fmla="*/ 85 h 218"/>
                  <a:gd name="T28" fmla="*/ 42 w 500"/>
                  <a:gd name="T29" fmla="*/ 71 h 218"/>
                  <a:gd name="T30" fmla="*/ 28 w 500"/>
                  <a:gd name="T31" fmla="*/ 64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4 h 218"/>
                  <a:gd name="T50" fmla="*/ 35 w 500"/>
                  <a:gd name="T51" fmla="*/ 155 h 218"/>
                  <a:gd name="T52" fmla="*/ 42 w 500"/>
                  <a:gd name="T53" fmla="*/ 162 h 218"/>
                  <a:gd name="T54" fmla="*/ 56 w 500"/>
                  <a:gd name="T55" fmla="*/ 169 h 218"/>
                  <a:gd name="T56" fmla="*/ 77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4 w 500"/>
                  <a:gd name="T77" fmla="*/ 169 h 218"/>
                  <a:gd name="T78" fmla="*/ 472 w 500"/>
                  <a:gd name="T79" fmla="*/ 155 h 218"/>
                  <a:gd name="T80" fmla="*/ 479 w 500"/>
                  <a:gd name="T81" fmla="*/ 134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4 h 218"/>
                  <a:gd name="T100" fmla="*/ 458 w 500"/>
                  <a:gd name="T101" fmla="*/ 71 h 218"/>
                  <a:gd name="T102" fmla="*/ 444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3" y="134"/>
                    </a:lnTo>
                    <a:lnTo>
                      <a:pt x="204" y="134"/>
                    </a:lnTo>
                    <a:lnTo>
                      <a:pt x="176" y="126"/>
                    </a:lnTo>
                    <a:lnTo>
                      <a:pt x="162" y="119"/>
                    </a:lnTo>
                    <a:lnTo>
                      <a:pt x="134" y="119"/>
                    </a:lnTo>
                    <a:lnTo>
                      <a:pt x="113" y="112"/>
                    </a:lnTo>
                    <a:lnTo>
                      <a:pt x="92" y="99"/>
                    </a:lnTo>
                    <a:lnTo>
                      <a:pt x="77" y="92"/>
                    </a:lnTo>
                    <a:lnTo>
                      <a:pt x="56" y="85"/>
                    </a:lnTo>
                    <a:lnTo>
                      <a:pt x="42" y="71"/>
                    </a:lnTo>
                    <a:lnTo>
                      <a:pt x="28" y="64"/>
                    </a:lnTo>
                    <a:lnTo>
                      <a:pt x="21" y="49"/>
                    </a:lnTo>
                    <a:lnTo>
                      <a:pt x="7" y="35"/>
                    </a:lnTo>
                    <a:lnTo>
                      <a:pt x="7" y="0"/>
                    </a:lnTo>
                    <a:lnTo>
                      <a:pt x="0" y="0"/>
                    </a:lnTo>
                    <a:lnTo>
                      <a:pt x="0" y="85"/>
                    </a:lnTo>
                    <a:lnTo>
                      <a:pt x="7" y="85"/>
                    </a:lnTo>
                    <a:lnTo>
                      <a:pt x="7" y="112"/>
                    </a:lnTo>
                    <a:lnTo>
                      <a:pt x="14" y="126"/>
                    </a:lnTo>
                    <a:lnTo>
                      <a:pt x="21" y="134"/>
                    </a:lnTo>
                    <a:lnTo>
                      <a:pt x="35" y="155"/>
                    </a:lnTo>
                    <a:lnTo>
                      <a:pt x="42" y="162"/>
                    </a:lnTo>
                    <a:lnTo>
                      <a:pt x="56" y="169"/>
                    </a:lnTo>
                    <a:lnTo>
                      <a:pt x="77" y="183"/>
                    </a:lnTo>
                    <a:lnTo>
                      <a:pt x="92" y="190"/>
                    </a:lnTo>
                    <a:lnTo>
                      <a:pt x="134" y="204"/>
                    </a:lnTo>
                    <a:lnTo>
                      <a:pt x="162" y="211"/>
                    </a:lnTo>
                    <a:lnTo>
                      <a:pt x="176" y="218"/>
                    </a:lnTo>
                    <a:lnTo>
                      <a:pt x="324" y="218"/>
                    </a:lnTo>
                    <a:lnTo>
                      <a:pt x="345" y="211"/>
                    </a:lnTo>
                    <a:lnTo>
                      <a:pt x="373" y="204"/>
                    </a:lnTo>
                    <a:lnTo>
                      <a:pt x="387" y="197"/>
                    </a:lnTo>
                    <a:lnTo>
                      <a:pt x="429" y="183"/>
                    </a:lnTo>
                    <a:lnTo>
                      <a:pt x="444" y="169"/>
                    </a:lnTo>
                    <a:lnTo>
                      <a:pt x="472" y="155"/>
                    </a:lnTo>
                    <a:lnTo>
                      <a:pt x="479" y="134"/>
                    </a:lnTo>
                    <a:lnTo>
                      <a:pt x="493" y="126"/>
                    </a:lnTo>
                    <a:lnTo>
                      <a:pt x="493" y="112"/>
                    </a:lnTo>
                    <a:lnTo>
                      <a:pt x="500" y="99"/>
                    </a:lnTo>
                    <a:lnTo>
                      <a:pt x="500" y="0"/>
                    </a:lnTo>
                    <a:lnTo>
                      <a:pt x="500" y="14"/>
                    </a:lnTo>
                    <a:lnTo>
                      <a:pt x="493" y="21"/>
                    </a:lnTo>
                    <a:lnTo>
                      <a:pt x="493" y="35"/>
                    </a:lnTo>
                    <a:lnTo>
                      <a:pt x="486" y="49"/>
                    </a:lnTo>
                    <a:lnTo>
                      <a:pt x="472" y="64"/>
                    </a:lnTo>
                    <a:lnTo>
                      <a:pt x="458" y="71"/>
                    </a:lnTo>
                    <a:lnTo>
                      <a:pt x="444"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5" name="Freeform 116"/>
              <p:cNvSpPr>
                <a:spLocks/>
              </p:cNvSpPr>
              <p:nvPr/>
            </p:nvSpPr>
            <p:spPr bwMode="auto">
              <a:xfrm>
                <a:off x="4085" y="1757"/>
                <a:ext cx="507" cy="274"/>
              </a:xfrm>
              <a:custGeom>
                <a:avLst/>
                <a:gdLst>
                  <a:gd name="T0" fmla="*/ 429 w 507"/>
                  <a:gd name="T1" fmla="*/ 42 h 274"/>
                  <a:gd name="T2" fmla="*/ 444 w 507"/>
                  <a:gd name="T3" fmla="*/ 49 h 274"/>
                  <a:gd name="T4" fmla="*/ 458 w 507"/>
                  <a:gd name="T5" fmla="*/ 63 h 274"/>
                  <a:gd name="T6" fmla="*/ 472 w 507"/>
                  <a:gd name="T7" fmla="*/ 70 h 274"/>
                  <a:gd name="T8" fmla="*/ 486 w 507"/>
                  <a:gd name="T9" fmla="*/ 84 h 274"/>
                  <a:gd name="T10" fmla="*/ 500 w 507"/>
                  <a:gd name="T11" fmla="*/ 112 h 274"/>
                  <a:gd name="T12" fmla="*/ 500 w 507"/>
                  <a:gd name="T13" fmla="*/ 126 h 274"/>
                  <a:gd name="T14" fmla="*/ 507 w 507"/>
                  <a:gd name="T15" fmla="*/ 133 h 274"/>
                  <a:gd name="T16" fmla="*/ 500 w 507"/>
                  <a:gd name="T17" fmla="*/ 147 h 274"/>
                  <a:gd name="T18" fmla="*/ 500 w 507"/>
                  <a:gd name="T19" fmla="*/ 168 h 274"/>
                  <a:gd name="T20" fmla="*/ 493 w 507"/>
                  <a:gd name="T21" fmla="*/ 175 h 274"/>
                  <a:gd name="T22" fmla="*/ 486 w 507"/>
                  <a:gd name="T23" fmla="*/ 189 h 274"/>
                  <a:gd name="T24" fmla="*/ 472 w 507"/>
                  <a:gd name="T25" fmla="*/ 197 h 274"/>
                  <a:gd name="T26" fmla="*/ 458 w 507"/>
                  <a:gd name="T27" fmla="*/ 211 h 274"/>
                  <a:gd name="T28" fmla="*/ 451 w 507"/>
                  <a:gd name="T29" fmla="*/ 225 h 274"/>
                  <a:gd name="T30" fmla="*/ 429 w 507"/>
                  <a:gd name="T31" fmla="*/ 232 h 274"/>
                  <a:gd name="T32" fmla="*/ 408 w 507"/>
                  <a:gd name="T33" fmla="*/ 245 h 274"/>
                  <a:gd name="T34" fmla="*/ 387 w 507"/>
                  <a:gd name="T35" fmla="*/ 252 h 274"/>
                  <a:gd name="T36" fmla="*/ 373 w 507"/>
                  <a:gd name="T37" fmla="*/ 259 h 274"/>
                  <a:gd name="T38" fmla="*/ 352 w 507"/>
                  <a:gd name="T39" fmla="*/ 267 h 274"/>
                  <a:gd name="T40" fmla="*/ 303 w 507"/>
                  <a:gd name="T41" fmla="*/ 267 h 274"/>
                  <a:gd name="T42" fmla="*/ 275 w 507"/>
                  <a:gd name="T43" fmla="*/ 274 h 274"/>
                  <a:gd name="T44" fmla="*/ 232 w 507"/>
                  <a:gd name="T45" fmla="*/ 274 h 274"/>
                  <a:gd name="T46" fmla="*/ 204 w 507"/>
                  <a:gd name="T47" fmla="*/ 267 h 274"/>
                  <a:gd name="T48" fmla="*/ 162 w 507"/>
                  <a:gd name="T49" fmla="*/ 267 h 274"/>
                  <a:gd name="T50" fmla="*/ 134 w 507"/>
                  <a:gd name="T51" fmla="*/ 259 h 274"/>
                  <a:gd name="T52" fmla="*/ 92 w 507"/>
                  <a:gd name="T53" fmla="*/ 245 h 274"/>
                  <a:gd name="T54" fmla="*/ 77 w 507"/>
                  <a:gd name="T55" fmla="*/ 232 h 274"/>
                  <a:gd name="T56" fmla="*/ 56 w 507"/>
                  <a:gd name="T57" fmla="*/ 225 h 274"/>
                  <a:gd name="T58" fmla="*/ 21 w 507"/>
                  <a:gd name="T59" fmla="*/ 189 h 274"/>
                  <a:gd name="T60" fmla="*/ 14 w 507"/>
                  <a:gd name="T61" fmla="*/ 175 h 274"/>
                  <a:gd name="T62" fmla="*/ 7 w 507"/>
                  <a:gd name="T63" fmla="*/ 168 h 274"/>
                  <a:gd name="T64" fmla="*/ 7 w 507"/>
                  <a:gd name="T65" fmla="*/ 147 h 274"/>
                  <a:gd name="T66" fmla="*/ 0 w 507"/>
                  <a:gd name="T67" fmla="*/ 133 h 274"/>
                  <a:gd name="T68" fmla="*/ 7 w 507"/>
                  <a:gd name="T69" fmla="*/ 126 h 274"/>
                  <a:gd name="T70" fmla="*/ 7 w 507"/>
                  <a:gd name="T71" fmla="*/ 98 h 274"/>
                  <a:gd name="T72" fmla="*/ 21 w 507"/>
                  <a:gd name="T73" fmla="*/ 84 h 274"/>
                  <a:gd name="T74" fmla="*/ 28 w 507"/>
                  <a:gd name="T75" fmla="*/ 70 h 274"/>
                  <a:gd name="T76" fmla="*/ 42 w 507"/>
                  <a:gd name="T77" fmla="*/ 63 h 274"/>
                  <a:gd name="T78" fmla="*/ 56 w 507"/>
                  <a:gd name="T79" fmla="*/ 49 h 274"/>
                  <a:gd name="T80" fmla="*/ 77 w 507"/>
                  <a:gd name="T81" fmla="*/ 42 h 274"/>
                  <a:gd name="T82" fmla="*/ 92 w 507"/>
                  <a:gd name="T83" fmla="*/ 28 h 274"/>
                  <a:gd name="T84" fmla="*/ 134 w 507"/>
                  <a:gd name="T85" fmla="*/ 14 h 274"/>
                  <a:gd name="T86" fmla="*/ 162 w 507"/>
                  <a:gd name="T87" fmla="*/ 14 h 274"/>
                  <a:gd name="T88" fmla="*/ 176 w 507"/>
                  <a:gd name="T89" fmla="*/ 7 h 274"/>
                  <a:gd name="T90" fmla="*/ 204 w 507"/>
                  <a:gd name="T91" fmla="*/ 0 h 274"/>
                  <a:gd name="T92" fmla="*/ 303 w 507"/>
                  <a:gd name="T93" fmla="*/ 0 h 274"/>
                  <a:gd name="T94" fmla="*/ 345 w 507"/>
                  <a:gd name="T95" fmla="*/ 14 h 274"/>
                  <a:gd name="T96" fmla="*/ 373 w 507"/>
                  <a:gd name="T97" fmla="*/ 14 h 274"/>
                  <a:gd name="T98" fmla="*/ 387 w 507"/>
                  <a:gd name="T99" fmla="*/ 21 h 274"/>
                  <a:gd name="T100" fmla="*/ 408 w 507"/>
                  <a:gd name="T101" fmla="*/ 28 h 274"/>
                  <a:gd name="T102" fmla="*/ 429 w 507"/>
                  <a:gd name="T103" fmla="*/ 42 h 2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4">
                    <a:moveTo>
                      <a:pt x="429"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7"/>
                    </a:lnTo>
                    <a:lnTo>
                      <a:pt x="458" y="211"/>
                    </a:lnTo>
                    <a:lnTo>
                      <a:pt x="451" y="225"/>
                    </a:lnTo>
                    <a:lnTo>
                      <a:pt x="429" y="232"/>
                    </a:lnTo>
                    <a:lnTo>
                      <a:pt x="408" y="245"/>
                    </a:lnTo>
                    <a:lnTo>
                      <a:pt x="387" y="252"/>
                    </a:lnTo>
                    <a:lnTo>
                      <a:pt x="373" y="259"/>
                    </a:lnTo>
                    <a:lnTo>
                      <a:pt x="352" y="267"/>
                    </a:lnTo>
                    <a:lnTo>
                      <a:pt x="303" y="267"/>
                    </a:lnTo>
                    <a:lnTo>
                      <a:pt x="275" y="274"/>
                    </a:lnTo>
                    <a:lnTo>
                      <a:pt x="232" y="274"/>
                    </a:lnTo>
                    <a:lnTo>
                      <a:pt x="204" y="267"/>
                    </a:lnTo>
                    <a:lnTo>
                      <a:pt x="162" y="267"/>
                    </a:lnTo>
                    <a:lnTo>
                      <a:pt x="134" y="259"/>
                    </a:lnTo>
                    <a:lnTo>
                      <a:pt x="92"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2" y="28"/>
                    </a:lnTo>
                    <a:lnTo>
                      <a:pt x="134" y="14"/>
                    </a:lnTo>
                    <a:lnTo>
                      <a:pt x="162" y="14"/>
                    </a:lnTo>
                    <a:lnTo>
                      <a:pt x="176" y="7"/>
                    </a:lnTo>
                    <a:lnTo>
                      <a:pt x="204" y="0"/>
                    </a:lnTo>
                    <a:lnTo>
                      <a:pt x="303"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6" name="Freeform 117"/>
              <p:cNvSpPr>
                <a:spLocks noEditPoints="1"/>
              </p:cNvSpPr>
              <p:nvPr/>
            </p:nvSpPr>
            <p:spPr bwMode="auto">
              <a:xfrm>
                <a:off x="4247" y="2045"/>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7" name="Freeform 118"/>
              <p:cNvSpPr>
                <a:spLocks noEditPoints="1"/>
              </p:cNvSpPr>
              <p:nvPr/>
            </p:nvSpPr>
            <p:spPr bwMode="auto">
              <a:xfrm>
                <a:off x="4275" y="2045"/>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8" name="Freeform 119"/>
              <p:cNvSpPr>
                <a:spLocks/>
              </p:cNvSpPr>
              <p:nvPr/>
            </p:nvSpPr>
            <p:spPr bwMode="auto">
              <a:xfrm>
                <a:off x="4317" y="2045"/>
                <a:ext cx="29" cy="42"/>
              </a:xfrm>
              <a:custGeom>
                <a:avLst/>
                <a:gdLst>
                  <a:gd name="T0" fmla="*/ 0 w 29"/>
                  <a:gd name="T1" fmla="*/ 28 h 42"/>
                  <a:gd name="T2" fmla="*/ 0 w 29"/>
                  <a:gd name="T3" fmla="*/ 0 h 42"/>
                  <a:gd name="T4" fmla="*/ 7 w 29"/>
                  <a:gd name="T5" fmla="*/ 0 h 42"/>
                  <a:gd name="T6" fmla="*/ 7 w 29"/>
                  <a:gd name="T7" fmla="*/ 28 h 42"/>
                  <a:gd name="T8" fmla="*/ 14 w 29"/>
                  <a:gd name="T9" fmla="*/ 35 h 42"/>
                  <a:gd name="T10" fmla="*/ 21 w 29"/>
                  <a:gd name="T11" fmla="*/ 28 h 42"/>
                  <a:gd name="T12" fmla="*/ 21 w 29"/>
                  <a:gd name="T13" fmla="*/ 0 h 42"/>
                  <a:gd name="T14" fmla="*/ 29 w 29"/>
                  <a:gd name="T15" fmla="*/ 0 h 42"/>
                  <a:gd name="T16" fmla="*/ 29 w 29"/>
                  <a:gd name="T17" fmla="*/ 35 h 42"/>
                  <a:gd name="T18" fmla="*/ 21 w 29"/>
                  <a:gd name="T19" fmla="*/ 35 h 42"/>
                  <a:gd name="T20" fmla="*/ 14 w 29"/>
                  <a:gd name="T21" fmla="*/ 42 h 42"/>
                  <a:gd name="T22" fmla="*/ 7 w 29"/>
                  <a:gd name="T23" fmla="*/ 35 h 42"/>
                  <a:gd name="T24" fmla="*/ 0 w 29"/>
                  <a:gd name="T25" fmla="*/ 35 h 42"/>
                  <a:gd name="T26" fmla="*/ 0 w 29"/>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42">
                    <a:moveTo>
                      <a:pt x="0" y="28"/>
                    </a:moveTo>
                    <a:lnTo>
                      <a:pt x="0" y="0"/>
                    </a:lnTo>
                    <a:lnTo>
                      <a:pt x="7" y="0"/>
                    </a:lnTo>
                    <a:lnTo>
                      <a:pt x="7" y="28"/>
                    </a:lnTo>
                    <a:lnTo>
                      <a:pt x="14" y="35"/>
                    </a:lnTo>
                    <a:lnTo>
                      <a:pt x="21" y="28"/>
                    </a:lnTo>
                    <a:lnTo>
                      <a:pt x="21" y="0"/>
                    </a:lnTo>
                    <a:lnTo>
                      <a:pt x="29" y="0"/>
                    </a:lnTo>
                    <a:lnTo>
                      <a:pt x="29"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89" name="Freeform 120"/>
              <p:cNvSpPr>
                <a:spLocks/>
              </p:cNvSpPr>
              <p:nvPr/>
            </p:nvSpPr>
            <p:spPr bwMode="auto">
              <a:xfrm>
                <a:off x="4353" y="2045"/>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0" name="Freeform 121"/>
              <p:cNvSpPr>
                <a:spLocks/>
              </p:cNvSpPr>
              <p:nvPr/>
            </p:nvSpPr>
            <p:spPr bwMode="auto">
              <a:xfrm>
                <a:off x="4388" y="2045"/>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1" name="Freeform 122"/>
              <p:cNvSpPr>
                <a:spLocks noEditPoints="1"/>
              </p:cNvSpPr>
              <p:nvPr/>
            </p:nvSpPr>
            <p:spPr bwMode="auto">
              <a:xfrm>
                <a:off x="4416" y="2045"/>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2" name="Freeform 123"/>
              <p:cNvSpPr>
                <a:spLocks/>
              </p:cNvSpPr>
              <p:nvPr/>
            </p:nvSpPr>
            <p:spPr bwMode="auto">
              <a:xfrm>
                <a:off x="4317" y="1806"/>
                <a:ext cx="190" cy="70"/>
              </a:xfrm>
              <a:custGeom>
                <a:avLst/>
                <a:gdLst>
                  <a:gd name="T0" fmla="*/ 36 w 190"/>
                  <a:gd name="T1" fmla="*/ 63 h 70"/>
                  <a:gd name="T2" fmla="*/ 21 w 190"/>
                  <a:gd name="T3" fmla="*/ 49 h 70"/>
                  <a:gd name="T4" fmla="*/ 7 w 190"/>
                  <a:gd name="T5" fmla="*/ 49 h 70"/>
                  <a:gd name="T6" fmla="*/ 0 w 190"/>
                  <a:gd name="T7" fmla="*/ 42 h 70"/>
                  <a:gd name="T8" fmla="*/ 14 w 190"/>
                  <a:gd name="T9" fmla="*/ 28 h 70"/>
                  <a:gd name="T10" fmla="*/ 36 w 190"/>
                  <a:gd name="T11" fmla="*/ 28 h 70"/>
                  <a:gd name="T12" fmla="*/ 50 w 190"/>
                  <a:gd name="T13" fmla="*/ 35 h 70"/>
                  <a:gd name="T14" fmla="*/ 50 w 190"/>
                  <a:gd name="T15" fmla="*/ 42 h 70"/>
                  <a:gd name="T16" fmla="*/ 57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1 w 190"/>
                  <a:gd name="T53" fmla="*/ 70 h 70"/>
                  <a:gd name="T54" fmla="*/ 57 w 190"/>
                  <a:gd name="T55" fmla="*/ 63 h 70"/>
                  <a:gd name="T56" fmla="*/ 36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6" y="63"/>
                    </a:moveTo>
                    <a:lnTo>
                      <a:pt x="21" y="49"/>
                    </a:lnTo>
                    <a:lnTo>
                      <a:pt x="7" y="49"/>
                    </a:lnTo>
                    <a:lnTo>
                      <a:pt x="0" y="42"/>
                    </a:lnTo>
                    <a:lnTo>
                      <a:pt x="14" y="28"/>
                    </a:lnTo>
                    <a:lnTo>
                      <a:pt x="36"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1" y="70"/>
                    </a:lnTo>
                    <a:lnTo>
                      <a:pt x="57" y="63"/>
                    </a:lnTo>
                    <a:lnTo>
                      <a:pt x="36"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3" name="Freeform 124"/>
              <p:cNvSpPr>
                <a:spLocks/>
              </p:cNvSpPr>
              <p:nvPr/>
            </p:nvSpPr>
            <p:spPr bwMode="auto">
              <a:xfrm>
                <a:off x="4177" y="1806"/>
                <a:ext cx="133" cy="105"/>
              </a:xfrm>
              <a:custGeom>
                <a:avLst/>
                <a:gdLst>
                  <a:gd name="T0" fmla="*/ 49 w 133"/>
                  <a:gd name="T1" fmla="*/ 91 h 105"/>
                  <a:gd name="T2" fmla="*/ 63 w 133"/>
                  <a:gd name="T3" fmla="*/ 84 h 105"/>
                  <a:gd name="T4" fmla="*/ 70 w 133"/>
                  <a:gd name="T5" fmla="*/ 77 h 105"/>
                  <a:gd name="T6" fmla="*/ 77 w 133"/>
                  <a:gd name="T7" fmla="*/ 77 h 105"/>
                  <a:gd name="T8" fmla="*/ 91 w 133"/>
                  <a:gd name="T9" fmla="*/ 63 h 105"/>
                  <a:gd name="T10" fmla="*/ 84 w 133"/>
                  <a:gd name="T11" fmla="*/ 63 h 105"/>
                  <a:gd name="T12" fmla="*/ 84 w 133"/>
                  <a:gd name="T13" fmla="*/ 56 h 105"/>
                  <a:gd name="T14" fmla="*/ 56 w 133"/>
                  <a:gd name="T15" fmla="*/ 42 h 105"/>
                  <a:gd name="T16" fmla="*/ 49 w 133"/>
                  <a:gd name="T17" fmla="*/ 35 h 105"/>
                  <a:gd name="T18" fmla="*/ 42 w 133"/>
                  <a:gd name="T19" fmla="*/ 35 h 105"/>
                  <a:gd name="T20" fmla="*/ 42 w 133"/>
                  <a:gd name="T21" fmla="*/ 28 h 105"/>
                  <a:gd name="T22" fmla="*/ 35 w 133"/>
                  <a:gd name="T23" fmla="*/ 28 h 105"/>
                  <a:gd name="T24" fmla="*/ 35 w 133"/>
                  <a:gd name="T25" fmla="*/ 63 h 105"/>
                  <a:gd name="T26" fmla="*/ 0 w 133"/>
                  <a:gd name="T27" fmla="*/ 63 h 105"/>
                  <a:gd name="T28" fmla="*/ 0 w 133"/>
                  <a:gd name="T29" fmla="*/ 0 h 105"/>
                  <a:gd name="T30" fmla="*/ 112 w 133"/>
                  <a:gd name="T31" fmla="*/ 0 h 105"/>
                  <a:gd name="T32" fmla="*/ 112 w 133"/>
                  <a:gd name="T33" fmla="*/ 14 h 105"/>
                  <a:gd name="T34" fmla="*/ 63 w 133"/>
                  <a:gd name="T35" fmla="*/ 14 h 105"/>
                  <a:gd name="T36" fmla="*/ 77 w 133"/>
                  <a:gd name="T37" fmla="*/ 28 h 105"/>
                  <a:gd name="T38" fmla="*/ 91 w 133"/>
                  <a:gd name="T39" fmla="*/ 28 h 105"/>
                  <a:gd name="T40" fmla="*/ 98 w 133"/>
                  <a:gd name="T41" fmla="*/ 35 h 105"/>
                  <a:gd name="T42" fmla="*/ 105 w 133"/>
                  <a:gd name="T43" fmla="*/ 35 h 105"/>
                  <a:gd name="T44" fmla="*/ 105 w 133"/>
                  <a:gd name="T45" fmla="*/ 42 h 105"/>
                  <a:gd name="T46" fmla="*/ 119 w 133"/>
                  <a:gd name="T47" fmla="*/ 49 h 105"/>
                  <a:gd name="T48" fmla="*/ 126 w 133"/>
                  <a:gd name="T49" fmla="*/ 56 h 105"/>
                  <a:gd name="T50" fmla="*/ 126 w 133"/>
                  <a:gd name="T51" fmla="*/ 63 h 105"/>
                  <a:gd name="T52" fmla="*/ 133 w 133"/>
                  <a:gd name="T53" fmla="*/ 63 h 105"/>
                  <a:gd name="T54" fmla="*/ 126 w 133"/>
                  <a:gd name="T55" fmla="*/ 70 h 105"/>
                  <a:gd name="T56" fmla="*/ 119 w 133"/>
                  <a:gd name="T57" fmla="*/ 84 h 105"/>
                  <a:gd name="T58" fmla="*/ 112 w 133"/>
                  <a:gd name="T59" fmla="*/ 84 h 105"/>
                  <a:gd name="T60" fmla="*/ 105 w 133"/>
                  <a:gd name="T61" fmla="*/ 91 h 105"/>
                  <a:gd name="T62" fmla="*/ 91 w 133"/>
                  <a:gd name="T63" fmla="*/ 98 h 105"/>
                  <a:gd name="T64" fmla="*/ 84 w 133"/>
                  <a:gd name="T65" fmla="*/ 98 h 105"/>
                  <a:gd name="T66" fmla="*/ 84 w 133"/>
                  <a:gd name="T67" fmla="*/ 105 h 105"/>
                  <a:gd name="T68" fmla="*/ 77 w 133"/>
                  <a:gd name="T69" fmla="*/ 105 h 105"/>
                  <a:gd name="T70" fmla="*/ 70 w 133"/>
                  <a:gd name="T71" fmla="*/ 98 h 105"/>
                  <a:gd name="T72" fmla="*/ 63 w 133"/>
                  <a:gd name="T73" fmla="*/ 98 h 105"/>
                  <a:gd name="T74" fmla="*/ 56 w 133"/>
                  <a:gd name="T75" fmla="*/ 91 h 105"/>
                  <a:gd name="T76" fmla="*/ 49 w 133"/>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3"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19" y="49"/>
                    </a:lnTo>
                    <a:lnTo>
                      <a:pt x="126" y="56"/>
                    </a:lnTo>
                    <a:lnTo>
                      <a:pt x="126" y="63"/>
                    </a:lnTo>
                    <a:lnTo>
                      <a:pt x="133" y="63"/>
                    </a:lnTo>
                    <a:lnTo>
                      <a:pt x="126" y="70"/>
                    </a:lnTo>
                    <a:lnTo>
                      <a:pt x="119"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4" name="Freeform 125"/>
              <p:cNvSpPr>
                <a:spLocks/>
              </p:cNvSpPr>
              <p:nvPr/>
            </p:nvSpPr>
            <p:spPr bwMode="auto">
              <a:xfrm>
                <a:off x="4177" y="1918"/>
                <a:ext cx="197" cy="64"/>
              </a:xfrm>
              <a:custGeom>
                <a:avLst/>
                <a:gdLst>
                  <a:gd name="T0" fmla="*/ 161 w 197"/>
                  <a:gd name="T1" fmla="*/ 7 h 64"/>
                  <a:gd name="T2" fmla="*/ 176 w 197"/>
                  <a:gd name="T3" fmla="*/ 14 h 64"/>
                  <a:gd name="T4" fmla="*/ 183 w 197"/>
                  <a:gd name="T5" fmla="*/ 21 h 64"/>
                  <a:gd name="T6" fmla="*/ 197 w 197"/>
                  <a:gd name="T7" fmla="*/ 21 h 64"/>
                  <a:gd name="T8" fmla="*/ 183 w 197"/>
                  <a:gd name="T9" fmla="*/ 36 h 64"/>
                  <a:gd name="T10" fmla="*/ 154 w 197"/>
                  <a:gd name="T11" fmla="*/ 36 h 64"/>
                  <a:gd name="T12" fmla="*/ 140 w 197"/>
                  <a:gd name="T13" fmla="*/ 21 h 64"/>
                  <a:gd name="T14" fmla="*/ 105 w 197"/>
                  <a:gd name="T15" fmla="*/ 21 h 64"/>
                  <a:gd name="T16" fmla="*/ 91 w 197"/>
                  <a:gd name="T17" fmla="*/ 36 h 64"/>
                  <a:gd name="T18" fmla="*/ 84 w 197"/>
                  <a:gd name="T19" fmla="*/ 36 h 64"/>
                  <a:gd name="T20" fmla="*/ 70 w 197"/>
                  <a:gd name="T21" fmla="*/ 43 h 64"/>
                  <a:gd name="T22" fmla="*/ 63 w 197"/>
                  <a:gd name="T23" fmla="*/ 50 h 64"/>
                  <a:gd name="T24" fmla="*/ 112 w 197"/>
                  <a:gd name="T25" fmla="*/ 50 h 64"/>
                  <a:gd name="T26" fmla="*/ 112 w 197"/>
                  <a:gd name="T27" fmla="*/ 64 h 64"/>
                  <a:gd name="T28" fmla="*/ 0 w 197"/>
                  <a:gd name="T29" fmla="*/ 64 h 64"/>
                  <a:gd name="T30" fmla="*/ 0 w 197"/>
                  <a:gd name="T31" fmla="*/ 7 h 64"/>
                  <a:gd name="T32" fmla="*/ 35 w 197"/>
                  <a:gd name="T33" fmla="*/ 7 h 64"/>
                  <a:gd name="T34" fmla="*/ 35 w 197"/>
                  <a:gd name="T35" fmla="*/ 36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7 w 197"/>
                  <a:gd name="T49" fmla="*/ 0 h 64"/>
                  <a:gd name="T50" fmla="*/ 154 w 197"/>
                  <a:gd name="T51" fmla="*/ 7 h 64"/>
                  <a:gd name="T52" fmla="*/ 161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1" y="7"/>
                    </a:moveTo>
                    <a:lnTo>
                      <a:pt x="176" y="14"/>
                    </a:lnTo>
                    <a:lnTo>
                      <a:pt x="183" y="21"/>
                    </a:lnTo>
                    <a:lnTo>
                      <a:pt x="197" y="21"/>
                    </a:lnTo>
                    <a:lnTo>
                      <a:pt x="183" y="36"/>
                    </a:lnTo>
                    <a:lnTo>
                      <a:pt x="154" y="36"/>
                    </a:lnTo>
                    <a:lnTo>
                      <a:pt x="140" y="21"/>
                    </a:lnTo>
                    <a:lnTo>
                      <a:pt x="105" y="21"/>
                    </a:lnTo>
                    <a:lnTo>
                      <a:pt x="91" y="36"/>
                    </a:lnTo>
                    <a:lnTo>
                      <a:pt x="84" y="36"/>
                    </a:lnTo>
                    <a:lnTo>
                      <a:pt x="70" y="43"/>
                    </a:lnTo>
                    <a:lnTo>
                      <a:pt x="63" y="50"/>
                    </a:lnTo>
                    <a:lnTo>
                      <a:pt x="112" y="50"/>
                    </a:lnTo>
                    <a:lnTo>
                      <a:pt x="112" y="64"/>
                    </a:lnTo>
                    <a:lnTo>
                      <a:pt x="0" y="64"/>
                    </a:lnTo>
                    <a:lnTo>
                      <a:pt x="0" y="7"/>
                    </a:lnTo>
                    <a:lnTo>
                      <a:pt x="35" y="7"/>
                    </a:lnTo>
                    <a:lnTo>
                      <a:pt x="35" y="36"/>
                    </a:lnTo>
                    <a:lnTo>
                      <a:pt x="49" y="21"/>
                    </a:lnTo>
                    <a:lnTo>
                      <a:pt x="63" y="21"/>
                    </a:lnTo>
                    <a:lnTo>
                      <a:pt x="70" y="14"/>
                    </a:lnTo>
                    <a:lnTo>
                      <a:pt x="70" y="7"/>
                    </a:lnTo>
                    <a:lnTo>
                      <a:pt x="91" y="7"/>
                    </a:lnTo>
                    <a:lnTo>
                      <a:pt x="105" y="0"/>
                    </a:lnTo>
                    <a:lnTo>
                      <a:pt x="147" y="0"/>
                    </a:lnTo>
                    <a:lnTo>
                      <a:pt x="154" y="7"/>
                    </a:lnTo>
                    <a:lnTo>
                      <a:pt x="161"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5" name="Freeform 126"/>
              <p:cNvSpPr>
                <a:spLocks/>
              </p:cNvSpPr>
              <p:nvPr/>
            </p:nvSpPr>
            <p:spPr bwMode="auto">
              <a:xfrm>
                <a:off x="4381" y="1883"/>
                <a:ext cx="126" cy="106"/>
              </a:xfrm>
              <a:custGeom>
                <a:avLst/>
                <a:gdLst>
                  <a:gd name="T0" fmla="*/ 126 w 126"/>
                  <a:gd name="T1" fmla="*/ 42 h 106"/>
                  <a:gd name="T2" fmla="*/ 126 w 126"/>
                  <a:gd name="T3" fmla="*/ 106 h 106"/>
                  <a:gd name="T4" fmla="*/ 14 w 126"/>
                  <a:gd name="T5" fmla="*/ 106 h 106"/>
                  <a:gd name="T6" fmla="*/ 14 w 126"/>
                  <a:gd name="T7" fmla="*/ 85 h 106"/>
                  <a:gd name="T8" fmla="*/ 63 w 126"/>
                  <a:gd name="T9" fmla="*/ 85 h 106"/>
                  <a:gd name="T10" fmla="*/ 49 w 126"/>
                  <a:gd name="T11" fmla="*/ 78 h 106"/>
                  <a:gd name="T12" fmla="*/ 42 w 126"/>
                  <a:gd name="T13" fmla="*/ 71 h 106"/>
                  <a:gd name="T14" fmla="*/ 28 w 126"/>
                  <a:gd name="T15" fmla="*/ 71 h 106"/>
                  <a:gd name="T16" fmla="*/ 21 w 126"/>
                  <a:gd name="T17" fmla="*/ 63 h 106"/>
                  <a:gd name="T18" fmla="*/ 21 w 126"/>
                  <a:gd name="T19" fmla="*/ 56 h 106"/>
                  <a:gd name="T20" fmla="*/ 7 w 126"/>
                  <a:gd name="T21" fmla="*/ 56 h 106"/>
                  <a:gd name="T22" fmla="*/ 7 w 126"/>
                  <a:gd name="T23" fmla="*/ 49 h 106"/>
                  <a:gd name="T24" fmla="*/ 0 w 126"/>
                  <a:gd name="T25" fmla="*/ 42 h 106"/>
                  <a:gd name="T26" fmla="*/ 0 w 126"/>
                  <a:gd name="T27" fmla="*/ 28 h 106"/>
                  <a:gd name="T28" fmla="*/ 14 w 126"/>
                  <a:gd name="T29" fmla="*/ 14 h 106"/>
                  <a:gd name="T30" fmla="*/ 28 w 126"/>
                  <a:gd name="T31" fmla="*/ 7 h 106"/>
                  <a:gd name="T32" fmla="*/ 35 w 126"/>
                  <a:gd name="T33" fmla="*/ 7 h 106"/>
                  <a:gd name="T34" fmla="*/ 42 w 126"/>
                  <a:gd name="T35" fmla="*/ 0 h 106"/>
                  <a:gd name="T36" fmla="*/ 49 w 126"/>
                  <a:gd name="T37" fmla="*/ 0 h 106"/>
                  <a:gd name="T38" fmla="*/ 56 w 126"/>
                  <a:gd name="T39" fmla="*/ 7 h 106"/>
                  <a:gd name="T40" fmla="*/ 77 w 126"/>
                  <a:gd name="T41" fmla="*/ 7 h 106"/>
                  <a:gd name="T42" fmla="*/ 77 w 126"/>
                  <a:gd name="T43" fmla="*/ 14 h 106"/>
                  <a:gd name="T44" fmla="*/ 63 w 126"/>
                  <a:gd name="T45" fmla="*/ 21 h 106"/>
                  <a:gd name="T46" fmla="*/ 49 w 126"/>
                  <a:gd name="T47" fmla="*/ 21 h 106"/>
                  <a:gd name="T48" fmla="*/ 49 w 126"/>
                  <a:gd name="T49" fmla="*/ 28 h 106"/>
                  <a:gd name="T50" fmla="*/ 42 w 126"/>
                  <a:gd name="T51" fmla="*/ 28 h 106"/>
                  <a:gd name="T52" fmla="*/ 42 w 126"/>
                  <a:gd name="T53" fmla="*/ 42 h 106"/>
                  <a:gd name="T54" fmla="*/ 56 w 126"/>
                  <a:gd name="T55" fmla="*/ 56 h 106"/>
                  <a:gd name="T56" fmla="*/ 77 w 126"/>
                  <a:gd name="T57" fmla="*/ 56 h 106"/>
                  <a:gd name="T58" fmla="*/ 77 w 126"/>
                  <a:gd name="T59" fmla="*/ 63 h 106"/>
                  <a:gd name="T60" fmla="*/ 84 w 126"/>
                  <a:gd name="T61" fmla="*/ 71 h 106"/>
                  <a:gd name="T62" fmla="*/ 91 w 126"/>
                  <a:gd name="T63" fmla="*/ 71 h 106"/>
                  <a:gd name="T64" fmla="*/ 91 w 126"/>
                  <a:gd name="T65" fmla="*/ 42 h 106"/>
                  <a:gd name="T66" fmla="*/ 126 w 126"/>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 h="106">
                    <a:moveTo>
                      <a:pt x="126" y="42"/>
                    </a:moveTo>
                    <a:lnTo>
                      <a:pt x="126" y="106"/>
                    </a:lnTo>
                    <a:lnTo>
                      <a:pt x="14" y="106"/>
                    </a:lnTo>
                    <a:lnTo>
                      <a:pt x="14" y="85"/>
                    </a:lnTo>
                    <a:lnTo>
                      <a:pt x="63" y="85"/>
                    </a:lnTo>
                    <a:lnTo>
                      <a:pt x="49" y="78"/>
                    </a:lnTo>
                    <a:lnTo>
                      <a:pt x="42" y="71"/>
                    </a:lnTo>
                    <a:lnTo>
                      <a:pt x="28" y="71"/>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1"/>
                    </a:lnTo>
                    <a:lnTo>
                      <a:pt x="91" y="71"/>
                    </a:lnTo>
                    <a:lnTo>
                      <a:pt x="91" y="42"/>
                    </a:lnTo>
                    <a:lnTo>
                      <a:pt x="126"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6" name="Freeform 127"/>
              <p:cNvSpPr>
                <a:spLocks/>
              </p:cNvSpPr>
              <p:nvPr/>
            </p:nvSpPr>
            <p:spPr bwMode="auto">
              <a:xfrm>
                <a:off x="4310" y="1806"/>
                <a:ext cx="197" cy="63"/>
              </a:xfrm>
              <a:custGeom>
                <a:avLst/>
                <a:gdLst>
                  <a:gd name="T0" fmla="*/ 36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3 w 197"/>
                  <a:gd name="T21" fmla="*/ 28 h 63"/>
                  <a:gd name="T22" fmla="*/ 50 w 197"/>
                  <a:gd name="T23" fmla="*/ 28 h 63"/>
                  <a:gd name="T24" fmla="*/ 57 w 197"/>
                  <a:gd name="T25" fmla="*/ 35 h 63"/>
                  <a:gd name="T26" fmla="*/ 57 w 197"/>
                  <a:gd name="T27" fmla="*/ 42 h 63"/>
                  <a:gd name="T28" fmla="*/ 71 w 197"/>
                  <a:gd name="T29" fmla="*/ 42 h 63"/>
                  <a:gd name="T30" fmla="*/ 78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50 w 197"/>
                  <a:gd name="T71" fmla="*/ 63 h 63"/>
                  <a:gd name="T72" fmla="*/ 43 w 197"/>
                  <a:gd name="T73" fmla="*/ 56 h 63"/>
                  <a:gd name="T74" fmla="*/ 36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6" y="56"/>
                    </a:moveTo>
                    <a:lnTo>
                      <a:pt x="21" y="49"/>
                    </a:lnTo>
                    <a:lnTo>
                      <a:pt x="14" y="49"/>
                    </a:lnTo>
                    <a:lnTo>
                      <a:pt x="7" y="42"/>
                    </a:lnTo>
                    <a:lnTo>
                      <a:pt x="7" y="35"/>
                    </a:lnTo>
                    <a:lnTo>
                      <a:pt x="0" y="35"/>
                    </a:lnTo>
                    <a:lnTo>
                      <a:pt x="7" y="28"/>
                    </a:lnTo>
                    <a:lnTo>
                      <a:pt x="21" y="28"/>
                    </a:lnTo>
                    <a:lnTo>
                      <a:pt x="21" y="21"/>
                    </a:lnTo>
                    <a:lnTo>
                      <a:pt x="28" y="21"/>
                    </a:lnTo>
                    <a:lnTo>
                      <a:pt x="43" y="28"/>
                    </a:lnTo>
                    <a:lnTo>
                      <a:pt x="50"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50" y="63"/>
                    </a:lnTo>
                    <a:lnTo>
                      <a:pt x="43" y="56"/>
                    </a:lnTo>
                    <a:lnTo>
                      <a:pt x="3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7" name="Freeform 128"/>
              <p:cNvSpPr>
                <a:spLocks/>
              </p:cNvSpPr>
              <p:nvPr/>
            </p:nvSpPr>
            <p:spPr bwMode="auto">
              <a:xfrm>
                <a:off x="4177" y="1799"/>
                <a:ext cx="126" cy="105"/>
              </a:xfrm>
              <a:custGeom>
                <a:avLst/>
                <a:gdLst>
                  <a:gd name="T0" fmla="*/ 49 w 126"/>
                  <a:gd name="T1" fmla="*/ 91 h 105"/>
                  <a:gd name="T2" fmla="*/ 56 w 126"/>
                  <a:gd name="T3" fmla="*/ 91 h 105"/>
                  <a:gd name="T4" fmla="*/ 70 w 126"/>
                  <a:gd name="T5" fmla="*/ 84 h 105"/>
                  <a:gd name="T6" fmla="*/ 70 w 126"/>
                  <a:gd name="T7" fmla="*/ 77 h 105"/>
                  <a:gd name="T8" fmla="*/ 77 w 126"/>
                  <a:gd name="T9" fmla="*/ 70 h 105"/>
                  <a:gd name="T10" fmla="*/ 84 w 126"/>
                  <a:gd name="T11" fmla="*/ 70 h 105"/>
                  <a:gd name="T12" fmla="*/ 84 w 126"/>
                  <a:gd name="T13" fmla="*/ 63 h 105"/>
                  <a:gd name="T14" fmla="*/ 77 w 126"/>
                  <a:gd name="T15" fmla="*/ 56 h 105"/>
                  <a:gd name="T16" fmla="*/ 49 w 126"/>
                  <a:gd name="T17" fmla="*/ 42 h 105"/>
                  <a:gd name="T18" fmla="*/ 42 w 126"/>
                  <a:gd name="T19" fmla="*/ 35 h 105"/>
                  <a:gd name="T20" fmla="*/ 35 w 126"/>
                  <a:gd name="T21" fmla="*/ 35 h 105"/>
                  <a:gd name="T22" fmla="*/ 35 w 126"/>
                  <a:gd name="T23" fmla="*/ 63 h 105"/>
                  <a:gd name="T24" fmla="*/ 0 w 126"/>
                  <a:gd name="T25" fmla="*/ 63 h 105"/>
                  <a:gd name="T26" fmla="*/ 0 w 126"/>
                  <a:gd name="T27" fmla="*/ 0 h 105"/>
                  <a:gd name="T28" fmla="*/ 112 w 126"/>
                  <a:gd name="T29" fmla="*/ 0 h 105"/>
                  <a:gd name="T30" fmla="*/ 112 w 126"/>
                  <a:gd name="T31" fmla="*/ 21 h 105"/>
                  <a:gd name="T32" fmla="*/ 63 w 126"/>
                  <a:gd name="T33" fmla="*/ 21 h 105"/>
                  <a:gd name="T34" fmla="*/ 77 w 126"/>
                  <a:gd name="T35" fmla="*/ 28 h 105"/>
                  <a:gd name="T36" fmla="*/ 84 w 126"/>
                  <a:gd name="T37" fmla="*/ 35 h 105"/>
                  <a:gd name="T38" fmla="*/ 98 w 126"/>
                  <a:gd name="T39" fmla="*/ 35 h 105"/>
                  <a:gd name="T40" fmla="*/ 126 w 126"/>
                  <a:gd name="T41" fmla="*/ 63 h 105"/>
                  <a:gd name="T42" fmla="*/ 126 w 126"/>
                  <a:gd name="T43" fmla="*/ 70 h 105"/>
                  <a:gd name="T44" fmla="*/ 119 w 126"/>
                  <a:gd name="T45" fmla="*/ 77 h 105"/>
                  <a:gd name="T46" fmla="*/ 119 w 126"/>
                  <a:gd name="T47" fmla="*/ 84 h 105"/>
                  <a:gd name="T48" fmla="*/ 112 w 126"/>
                  <a:gd name="T49" fmla="*/ 91 h 105"/>
                  <a:gd name="T50" fmla="*/ 98 w 126"/>
                  <a:gd name="T51" fmla="*/ 91 h 105"/>
                  <a:gd name="T52" fmla="*/ 84 w 126"/>
                  <a:gd name="T53" fmla="*/ 98 h 105"/>
                  <a:gd name="T54" fmla="*/ 84 w 126"/>
                  <a:gd name="T55" fmla="*/ 105 h 105"/>
                  <a:gd name="T56" fmla="*/ 70 w 126"/>
                  <a:gd name="T57" fmla="*/ 105 h 105"/>
                  <a:gd name="T58" fmla="*/ 56 w 126"/>
                  <a:gd name="T59" fmla="*/ 98 h 105"/>
                  <a:gd name="T60" fmla="*/ 49 w 126"/>
                  <a:gd name="T61" fmla="*/ 98 h 105"/>
                  <a:gd name="T62" fmla="*/ 49 w 126"/>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6" y="63"/>
                    </a:lnTo>
                    <a:lnTo>
                      <a:pt x="126" y="70"/>
                    </a:lnTo>
                    <a:lnTo>
                      <a:pt x="119" y="77"/>
                    </a:lnTo>
                    <a:lnTo>
                      <a:pt x="119"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8" name="Freeform 129"/>
              <p:cNvSpPr>
                <a:spLocks/>
              </p:cNvSpPr>
              <p:nvPr/>
            </p:nvSpPr>
            <p:spPr bwMode="auto">
              <a:xfrm>
                <a:off x="4177" y="1911"/>
                <a:ext cx="190" cy="71"/>
              </a:xfrm>
              <a:custGeom>
                <a:avLst/>
                <a:gdLst>
                  <a:gd name="T0" fmla="*/ 154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3 h 71"/>
                  <a:gd name="T16" fmla="*/ 161 w 190"/>
                  <a:gd name="T17" fmla="*/ 43 h 71"/>
                  <a:gd name="T18" fmla="*/ 154 w 190"/>
                  <a:gd name="T19" fmla="*/ 35 h 71"/>
                  <a:gd name="T20" fmla="*/ 140 w 190"/>
                  <a:gd name="T21" fmla="*/ 28 h 71"/>
                  <a:gd name="T22" fmla="*/ 126 w 190"/>
                  <a:gd name="T23" fmla="*/ 28 h 71"/>
                  <a:gd name="T24" fmla="*/ 126 w 190"/>
                  <a:gd name="T25" fmla="*/ 21 h 71"/>
                  <a:gd name="T26" fmla="*/ 105 w 190"/>
                  <a:gd name="T27" fmla="*/ 21 h 71"/>
                  <a:gd name="T28" fmla="*/ 105 w 190"/>
                  <a:gd name="T29" fmla="*/ 28 h 71"/>
                  <a:gd name="T30" fmla="*/ 84 w 190"/>
                  <a:gd name="T31" fmla="*/ 35 h 71"/>
                  <a:gd name="T32" fmla="*/ 77 w 190"/>
                  <a:gd name="T33" fmla="*/ 43 h 71"/>
                  <a:gd name="T34" fmla="*/ 63 w 190"/>
                  <a:gd name="T35" fmla="*/ 43 h 71"/>
                  <a:gd name="T36" fmla="*/ 56 w 190"/>
                  <a:gd name="T37" fmla="*/ 50 h 71"/>
                  <a:gd name="T38" fmla="*/ 105 w 190"/>
                  <a:gd name="T39" fmla="*/ 50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3 w 190"/>
                  <a:gd name="T59" fmla="*/ 0 h 71"/>
                  <a:gd name="T60" fmla="*/ 140 w 190"/>
                  <a:gd name="T61" fmla="*/ 7 h 71"/>
                  <a:gd name="T62" fmla="*/ 154 w 190"/>
                  <a:gd name="T63" fmla="*/ 7 h 71"/>
                  <a:gd name="T64" fmla="*/ 154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4" y="14"/>
                    </a:moveTo>
                    <a:lnTo>
                      <a:pt x="169" y="14"/>
                    </a:lnTo>
                    <a:lnTo>
                      <a:pt x="176" y="21"/>
                    </a:lnTo>
                    <a:lnTo>
                      <a:pt x="183" y="21"/>
                    </a:lnTo>
                    <a:lnTo>
                      <a:pt x="190" y="28"/>
                    </a:lnTo>
                    <a:lnTo>
                      <a:pt x="183" y="28"/>
                    </a:lnTo>
                    <a:lnTo>
                      <a:pt x="176" y="35"/>
                    </a:lnTo>
                    <a:lnTo>
                      <a:pt x="176" y="43"/>
                    </a:lnTo>
                    <a:lnTo>
                      <a:pt x="161" y="43"/>
                    </a:lnTo>
                    <a:lnTo>
                      <a:pt x="154" y="35"/>
                    </a:lnTo>
                    <a:lnTo>
                      <a:pt x="140" y="28"/>
                    </a:lnTo>
                    <a:lnTo>
                      <a:pt x="126" y="28"/>
                    </a:lnTo>
                    <a:lnTo>
                      <a:pt x="126" y="21"/>
                    </a:lnTo>
                    <a:lnTo>
                      <a:pt x="105" y="21"/>
                    </a:lnTo>
                    <a:lnTo>
                      <a:pt x="105" y="28"/>
                    </a:lnTo>
                    <a:lnTo>
                      <a:pt x="84" y="35"/>
                    </a:lnTo>
                    <a:lnTo>
                      <a:pt x="77" y="43"/>
                    </a:lnTo>
                    <a:lnTo>
                      <a:pt x="63" y="43"/>
                    </a:lnTo>
                    <a:lnTo>
                      <a:pt x="56" y="50"/>
                    </a:lnTo>
                    <a:lnTo>
                      <a:pt x="105" y="50"/>
                    </a:lnTo>
                    <a:lnTo>
                      <a:pt x="105" y="71"/>
                    </a:lnTo>
                    <a:lnTo>
                      <a:pt x="0" y="71"/>
                    </a:lnTo>
                    <a:lnTo>
                      <a:pt x="0" y="7"/>
                    </a:lnTo>
                    <a:lnTo>
                      <a:pt x="28" y="7"/>
                    </a:lnTo>
                    <a:lnTo>
                      <a:pt x="28" y="35"/>
                    </a:lnTo>
                    <a:lnTo>
                      <a:pt x="56" y="21"/>
                    </a:lnTo>
                    <a:lnTo>
                      <a:pt x="63" y="14"/>
                    </a:lnTo>
                    <a:lnTo>
                      <a:pt x="70" y="14"/>
                    </a:lnTo>
                    <a:lnTo>
                      <a:pt x="98" y="0"/>
                    </a:lnTo>
                    <a:lnTo>
                      <a:pt x="133" y="0"/>
                    </a:lnTo>
                    <a:lnTo>
                      <a:pt x="140" y="7"/>
                    </a:lnTo>
                    <a:lnTo>
                      <a:pt x="154" y="7"/>
                    </a:lnTo>
                    <a:lnTo>
                      <a:pt x="15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199" name="Freeform 130"/>
              <p:cNvSpPr>
                <a:spLocks/>
              </p:cNvSpPr>
              <p:nvPr/>
            </p:nvSpPr>
            <p:spPr bwMode="auto">
              <a:xfrm>
                <a:off x="4374" y="1876"/>
                <a:ext cx="126" cy="106"/>
              </a:xfrm>
              <a:custGeom>
                <a:avLst/>
                <a:gdLst>
                  <a:gd name="T0" fmla="*/ 126 w 126"/>
                  <a:gd name="T1" fmla="*/ 49 h 106"/>
                  <a:gd name="T2" fmla="*/ 126 w 126"/>
                  <a:gd name="T3" fmla="*/ 106 h 106"/>
                  <a:gd name="T4" fmla="*/ 14 w 126"/>
                  <a:gd name="T5" fmla="*/ 106 h 106"/>
                  <a:gd name="T6" fmla="*/ 14 w 126"/>
                  <a:gd name="T7" fmla="*/ 92 h 106"/>
                  <a:gd name="T8" fmla="*/ 63 w 126"/>
                  <a:gd name="T9" fmla="*/ 92 h 106"/>
                  <a:gd name="T10" fmla="*/ 49 w 126"/>
                  <a:gd name="T11" fmla="*/ 78 h 106"/>
                  <a:gd name="T12" fmla="*/ 42 w 126"/>
                  <a:gd name="T13" fmla="*/ 78 h 106"/>
                  <a:gd name="T14" fmla="*/ 28 w 126"/>
                  <a:gd name="T15" fmla="*/ 70 h 106"/>
                  <a:gd name="T16" fmla="*/ 28 w 126"/>
                  <a:gd name="T17" fmla="*/ 63 h 106"/>
                  <a:gd name="T18" fmla="*/ 21 w 126"/>
                  <a:gd name="T19" fmla="*/ 63 h 106"/>
                  <a:gd name="T20" fmla="*/ 7 w 126"/>
                  <a:gd name="T21" fmla="*/ 49 h 106"/>
                  <a:gd name="T22" fmla="*/ 0 w 126"/>
                  <a:gd name="T23" fmla="*/ 49 h 106"/>
                  <a:gd name="T24" fmla="*/ 0 w 126"/>
                  <a:gd name="T25" fmla="*/ 42 h 106"/>
                  <a:gd name="T26" fmla="*/ 7 w 126"/>
                  <a:gd name="T27" fmla="*/ 28 h 106"/>
                  <a:gd name="T28" fmla="*/ 14 w 126"/>
                  <a:gd name="T29" fmla="*/ 28 h 106"/>
                  <a:gd name="T30" fmla="*/ 14 w 126"/>
                  <a:gd name="T31" fmla="*/ 21 h 106"/>
                  <a:gd name="T32" fmla="*/ 21 w 126"/>
                  <a:gd name="T33" fmla="*/ 14 h 106"/>
                  <a:gd name="T34" fmla="*/ 28 w 126"/>
                  <a:gd name="T35" fmla="*/ 14 h 106"/>
                  <a:gd name="T36" fmla="*/ 42 w 126"/>
                  <a:gd name="T37" fmla="*/ 7 h 106"/>
                  <a:gd name="T38" fmla="*/ 49 w 126"/>
                  <a:gd name="T39" fmla="*/ 0 h 106"/>
                  <a:gd name="T40" fmla="*/ 56 w 126"/>
                  <a:gd name="T41" fmla="*/ 0 h 106"/>
                  <a:gd name="T42" fmla="*/ 63 w 126"/>
                  <a:gd name="T43" fmla="*/ 7 h 106"/>
                  <a:gd name="T44" fmla="*/ 70 w 126"/>
                  <a:gd name="T45" fmla="*/ 7 h 106"/>
                  <a:gd name="T46" fmla="*/ 77 w 126"/>
                  <a:gd name="T47" fmla="*/ 14 h 106"/>
                  <a:gd name="T48" fmla="*/ 84 w 126"/>
                  <a:gd name="T49" fmla="*/ 14 h 106"/>
                  <a:gd name="T50" fmla="*/ 70 w 126"/>
                  <a:gd name="T51" fmla="*/ 21 h 106"/>
                  <a:gd name="T52" fmla="*/ 63 w 126"/>
                  <a:gd name="T53" fmla="*/ 28 h 106"/>
                  <a:gd name="T54" fmla="*/ 49 w 126"/>
                  <a:gd name="T55" fmla="*/ 28 h 106"/>
                  <a:gd name="T56" fmla="*/ 49 w 126"/>
                  <a:gd name="T57" fmla="*/ 35 h 106"/>
                  <a:gd name="T58" fmla="*/ 42 w 126"/>
                  <a:gd name="T59" fmla="*/ 35 h 106"/>
                  <a:gd name="T60" fmla="*/ 42 w 126"/>
                  <a:gd name="T61" fmla="*/ 49 h 106"/>
                  <a:gd name="T62" fmla="*/ 49 w 126"/>
                  <a:gd name="T63" fmla="*/ 49 h 106"/>
                  <a:gd name="T64" fmla="*/ 77 w 126"/>
                  <a:gd name="T65" fmla="*/ 63 h 106"/>
                  <a:gd name="T66" fmla="*/ 84 w 126"/>
                  <a:gd name="T67" fmla="*/ 63 h 106"/>
                  <a:gd name="T68" fmla="*/ 91 w 126"/>
                  <a:gd name="T69" fmla="*/ 70 h 106"/>
                  <a:gd name="T70" fmla="*/ 98 w 126"/>
                  <a:gd name="T71" fmla="*/ 70 h 106"/>
                  <a:gd name="T72" fmla="*/ 98 w 126"/>
                  <a:gd name="T73" fmla="*/ 78 h 106"/>
                  <a:gd name="T74" fmla="*/ 98 w 126"/>
                  <a:gd name="T75" fmla="*/ 49 h 106"/>
                  <a:gd name="T76" fmla="*/ 126 w 126"/>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6">
                    <a:moveTo>
                      <a:pt x="126" y="49"/>
                    </a:moveTo>
                    <a:lnTo>
                      <a:pt x="126" y="106"/>
                    </a:lnTo>
                    <a:lnTo>
                      <a:pt x="14" y="106"/>
                    </a:lnTo>
                    <a:lnTo>
                      <a:pt x="14" y="92"/>
                    </a:lnTo>
                    <a:lnTo>
                      <a:pt x="63" y="92"/>
                    </a:lnTo>
                    <a:lnTo>
                      <a:pt x="49" y="78"/>
                    </a:lnTo>
                    <a:lnTo>
                      <a:pt x="42" y="78"/>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8"/>
                    </a:lnTo>
                    <a:lnTo>
                      <a:pt x="98" y="49"/>
                    </a:lnTo>
                    <a:lnTo>
                      <a:pt x="126"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0" name="Freeform 131"/>
              <p:cNvSpPr>
                <a:spLocks/>
              </p:cNvSpPr>
              <p:nvPr/>
            </p:nvSpPr>
            <p:spPr bwMode="auto">
              <a:xfrm>
                <a:off x="4085" y="1890"/>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4 h 218"/>
                  <a:gd name="T12" fmla="*/ 204 w 500"/>
                  <a:gd name="T13" fmla="*/ 134 h 218"/>
                  <a:gd name="T14" fmla="*/ 176 w 500"/>
                  <a:gd name="T15" fmla="*/ 126 h 218"/>
                  <a:gd name="T16" fmla="*/ 162 w 500"/>
                  <a:gd name="T17" fmla="*/ 119 h 218"/>
                  <a:gd name="T18" fmla="*/ 134 w 500"/>
                  <a:gd name="T19" fmla="*/ 119 h 218"/>
                  <a:gd name="T20" fmla="*/ 113 w 500"/>
                  <a:gd name="T21" fmla="*/ 112 h 218"/>
                  <a:gd name="T22" fmla="*/ 92 w 500"/>
                  <a:gd name="T23" fmla="*/ 99 h 218"/>
                  <a:gd name="T24" fmla="*/ 77 w 500"/>
                  <a:gd name="T25" fmla="*/ 92 h 218"/>
                  <a:gd name="T26" fmla="*/ 56 w 500"/>
                  <a:gd name="T27" fmla="*/ 85 h 218"/>
                  <a:gd name="T28" fmla="*/ 42 w 500"/>
                  <a:gd name="T29" fmla="*/ 71 h 218"/>
                  <a:gd name="T30" fmla="*/ 28 w 500"/>
                  <a:gd name="T31" fmla="*/ 64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4 h 218"/>
                  <a:gd name="T50" fmla="*/ 35 w 500"/>
                  <a:gd name="T51" fmla="*/ 155 h 218"/>
                  <a:gd name="T52" fmla="*/ 42 w 500"/>
                  <a:gd name="T53" fmla="*/ 162 h 218"/>
                  <a:gd name="T54" fmla="*/ 56 w 500"/>
                  <a:gd name="T55" fmla="*/ 169 h 218"/>
                  <a:gd name="T56" fmla="*/ 77 w 500"/>
                  <a:gd name="T57" fmla="*/ 183 h 218"/>
                  <a:gd name="T58" fmla="*/ 92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4 w 500"/>
                  <a:gd name="T77" fmla="*/ 169 h 218"/>
                  <a:gd name="T78" fmla="*/ 472 w 500"/>
                  <a:gd name="T79" fmla="*/ 155 h 218"/>
                  <a:gd name="T80" fmla="*/ 479 w 500"/>
                  <a:gd name="T81" fmla="*/ 134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4 h 218"/>
                  <a:gd name="T100" fmla="*/ 458 w 500"/>
                  <a:gd name="T101" fmla="*/ 71 h 218"/>
                  <a:gd name="T102" fmla="*/ 444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3" y="134"/>
                    </a:lnTo>
                    <a:lnTo>
                      <a:pt x="204" y="134"/>
                    </a:lnTo>
                    <a:lnTo>
                      <a:pt x="176" y="126"/>
                    </a:lnTo>
                    <a:lnTo>
                      <a:pt x="162" y="119"/>
                    </a:lnTo>
                    <a:lnTo>
                      <a:pt x="134" y="119"/>
                    </a:lnTo>
                    <a:lnTo>
                      <a:pt x="113" y="112"/>
                    </a:lnTo>
                    <a:lnTo>
                      <a:pt x="92" y="99"/>
                    </a:lnTo>
                    <a:lnTo>
                      <a:pt x="77" y="92"/>
                    </a:lnTo>
                    <a:lnTo>
                      <a:pt x="56" y="85"/>
                    </a:lnTo>
                    <a:lnTo>
                      <a:pt x="42" y="71"/>
                    </a:lnTo>
                    <a:lnTo>
                      <a:pt x="28" y="64"/>
                    </a:lnTo>
                    <a:lnTo>
                      <a:pt x="21" y="49"/>
                    </a:lnTo>
                    <a:lnTo>
                      <a:pt x="7" y="35"/>
                    </a:lnTo>
                    <a:lnTo>
                      <a:pt x="7" y="0"/>
                    </a:lnTo>
                    <a:lnTo>
                      <a:pt x="0" y="0"/>
                    </a:lnTo>
                    <a:lnTo>
                      <a:pt x="0" y="85"/>
                    </a:lnTo>
                    <a:lnTo>
                      <a:pt x="7" y="85"/>
                    </a:lnTo>
                    <a:lnTo>
                      <a:pt x="7" y="112"/>
                    </a:lnTo>
                    <a:lnTo>
                      <a:pt x="14" y="126"/>
                    </a:lnTo>
                    <a:lnTo>
                      <a:pt x="21" y="134"/>
                    </a:lnTo>
                    <a:lnTo>
                      <a:pt x="35" y="155"/>
                    </a:lnTo>
                    <a:lnTo>
                      <a:pt x="42" y="162"/>
                    </a:lnTo>
                    <a:lnTo>
                      <a:pt x="56" y="169"/>
                    </a:lnTo>
                    <a:lnTo>
                      <a:pt x="77" y="183"/>
                    </a:lnTo>
                    <a:lnTo>
                      <a:pt x="92" y="190"/>
                    </a:lnTo>
                    <a:lnTo>
                      <a:pt x="134" y="204"/>
                    </a:lnTo>
                    <a:lnTo>
                      <a:pt x="162" y="211"/>
                    </a:lnTo>
                    <a:lnTo>
                      <a:pt x="176" y="218"/>
                    </a:lnTo>
                    <a:lnTo>
                      <a:pt x="324" y="218"/>
                    </a:lnTo>
                    <a:lnTo>
                      <a:pt x="345" y="211"/>
                    </a:lnTo>
                    <a:lnTo>
                      <a:pt x="373" y="204"/>
                    </a:lnTo>
                    <a:lnTo>
                      <a:pt x="387" y="197"/>
                    </a:lnTo>
                    <a:lnTo>
                      <a:pt x="429" y="183"/>
                    </a:lnTo>
                    <a:lnTo>
                      <a:pt x="444" y="169"/>
                    </a:lnTo>
                    <a:lnTo>
                      <a:pt x="472" y="155"/>
                    </a:lnTo>
                    <a:lnTo>
                      <a:pt x="479" y="134"/>
                    </a:lnTo>
                    <a:lnTo>
                      <a:pt x="493" y="126"/>
                    </a:lnTo>
                    <a:lnTo>
                      <a:pt x="493" y="112"/>
                    </a:lnTo>
                    <a:lnTo>
                      <a:pt x="500" y="99"/>
                    </a:lnTo>
                    <a:lnTo>
                      <a:pt x="500" y="0"/>
                    </a:lnTo>
                    <a:lnTo>
                      <a:pt x="500" y="14"/>
                    </a:lnTo>
                    <a:lnTo>
                      <a:pt x="493" y="21"/>
                    </a:lnTo>
                    <a:lnTo>
                      <a:pt x="493" y="35"/>
                    </a:lnTo>
                    <a:lnTo>
                      <a:pt x="486" y="49"/>
                    </a:lnTo>
                    <a:lnTo>
                      <a:pt x="472" y="64"/>
                    </a:lnTo>
                    <a:lnTo>
                      <a:pt x="458" y="71"/>
                    </a:lnTo>
                    <a:lnTo>
                      <a:pt x="444"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1" name="Freeform 132"/>
              <p:cNvSpPr>
                <a:spLocks/>
              </p:cNvSpPr>
              <p:nvPr/>
            </p:nvSpPr>
            <p:spPr bwMode="auto">
              <a:xfrm>
                <a:off x="4085" y="1757"/>
                <a:ext cx="507" cy="274"/>
              </a:xfrm>
              <a:custGeom>
                <a:avLst/>
                <a:gdLst>
                  <a:gd name="T0" fmla="*/ 429 w 507"/>
                  <a:gd name="T1" fmla="*/ 42 h 274"/>
                  <a:gd name="T2" fmla="*/ 444 w 507"/>
                  <a:gd name="T3" fmla="*/ 49 h 274"/>
                  <a:gd name="T4" fmla="*/ 458 w 507"/>
                  <a:gd name="T5" fmla="*/ 63 h 274"/>
                  <a:gd name="T6" fmla="*/ 472 w 507"/>
                  <a:gd name="T7" fmla="*/ 70 h 274"/>
                  <a:gd name="T8" fmla="*/ 486 w 507"/>
                  <a:gd name="T9" fmla="*/ 84 h 274"/>
                  <a:gd name="T10" fmla="*/ 500 w 507"/>
                  <a:gd name="T11" fmla="*/ 112 h 274"/>
                  <a:gd name="T12" fmla="*/ 500 w 507"/>
                  <a:gd name="T13" fmla="*/ 126 h 274"/>
                  <a:gd name="T14" fmla="*/ 507 w 507"/>
                  <a:gd name="T15" fmla="*/ 133 h 274"/>
                  <a:gd name="T16" fmla="*/ 500 w 507"/>
                  <a:gd name="T17" fmla="*/ 147 h 274"/>
                  <a:gd name="T18" fmla="*/ 500 w 507"/>
                  <a:gd name="T19" fmla="*/ 168 h 274"/>
                  <a:gd name="T20" fmla="*/ 493 w 507"/>
                  <a:gd name="T21" fmla="*/ 175 h 274"/>
                  <a:gd name="T22" fmla="*/ 486 w 507"/>
                  <a:gd name="T23" fmla="*/ 189 h 274"/>
                  <a:gd name="T24" fmla="*/ 472 w 507"/>
                  <a:gd name="T25" fmla="*/ 197 h 274"/>
                  <a:gd name="T26" fmla="*/ 458 w 507"/>
                  <a:gd name="T27" fmla="*/ 211 h 274"/>
                  <a:gd name="T28" fmla="*/ 451 w 507"/>
                  <a:gd name="T29" fmla="*/ 225 h 274"/>
                  <a:gd name="T30" fmla="*/ 429 w 507"/>
                  <a:gd name="T31" fmla="*/ 232 h 274"/>
                  <a:gd name="T32" fmla="*/ 408 w 507"/>
                  <a:gd name="T33" fmla="*/ 245 h 274"/>
                  <a:gd name="T34" fmla="*/ 387 w 507"/>
                  <a:gd name="T35" fmla="*/ 252 h 274"/>
                  <a:gd name="T36" fmla="*/ 373 w 507"/>
                  <a:gd name="T37" fmla="*/ 259 h 274"/>
                  <a:gd name="T38" fmla="*/ 352 w 507"/>
                  <a:gd name="T39" fmla="*/ 267 h 274"/>
                  <a:gd name="T40" fmla="*/ 303 w 507"/>
                  <a:gd name="T41" fmla="*/ 267 h 274"/>
                  <a:gd name="T42" fmla="*/ 275 w 507"/>
                  <a:gd name="T43" fmla="*/ 274 h 274"/>
                  <a:gd name="T44" fmla="*/ 232 w 507"/>
                  <a:gd name="T45" fmla="*/ 274 h 274"/>
                  <a:gd name="T46" fmla="*/ 204 w 507"/>
                  <a:gd name="T47" fmla="*/ 267 h 274"/>
                  <a:gd name="T48" fmla="*/ 162 w 507"/>
                  <a:gd name="T49" fmla="*/ 267 h 274"/>
                  <a:gd name="T50" fmla="*/ 134 w 507"/>
                  <a:gd name="T51" fmla="*/ 259 h 274"/>
                  <a:gd name="T52" fmla="*/ 92 w 507"/>
                  <a:gd name="T53" fmla="*/ 245 h 274"/>
                  <a:gd name="T54" fmla="*/ 77 w 507"/>
                  <a:gd name="T55" fmla="*/ 232 h 274"/>
                  <a:gd name="T56" fmla="*/ 56 w 507"/>
                  <a:gd name="T57" fmla="*/ 225 h 274"/>
                  <a:gd name="T58" fmla="*/ 21 w 507"/>
                  <a:gd name="T59" fmla="*/ 189 h 274"/>
                  <a:gd name="T60" fmla="*/ 14 w 507"/>
                  <a:gd name="T61" fmla="*/ 175 h 274"/>
                  <a:gd name="T62" fmla="*/ 7 w 507"/>
                  <a:gd name="T63" fmla="*/ 168 h 274"/>
                  <a:gd name="T64" fmla="*/ 7 w 507"/>
                  <a:gd name="T65" fmla="*/ 147 h 274"/>
                  <a:gd name="T66" fmla="*/ 0 w 507"/>
                  <a:gd name="T67" fmla="*/ 133 h 274"/>
                  <a:gd name="T68" fmla="*/ 7 w 507"/>
                  <a:gd name="T69" fmla="*/ 126 h 274"/>
                  <a:gd name="T70" fmla="*/ 7 w 507"/>
                  <a:gd name="T71" fmla="*/ 98 h 274"/>
                  <a:gd name="T72" fmla="*/ 21 w 507"/>
                  <a:gd name="T73" fmla="*/ 84 h 274"/>
                  <a:gd name="T74" fmla="*/ 28 w 507"/>
                  <a:gd name="T75" fmla="*/ 70 h 274"/>
                  <a:gd name="T76" fmla="*/ 42 w 507"/>
                  <a:gd name="T77" fmla="*/ 63 h 274"/>
                  <a:gd name="T78" fmla="*/ 56 w 507"/>
                  <a:gd name="T79" fmla="*/ 49 h 274"/>
                  <a:gd name="T80" fmla="*/ 77 w 507"/>
                  <a:gd name="T81" fmla="*/ 42 h 274"/>
                  <a:gd name="T82" fmla="*/ 92 w 507"/>
                  <a:gd name="T83" fmla="*/ 28 h 274"/>
                  <a:gd name="T84" fmla="*/ 134 w 507"/>
                  <a:gd name="T85" fmla="*/ 14 h 274"/>
                  <a:gd name="T86" fmla="*/ 162 w 507"/>
                  <a:gd name="T87" fmla="*/ 14 h 274"/>
                  <a:gd name="T88" fmla="*/ 176 w 507"/>
                  <a:gd name="T89" fmla="*/ 7 h 274"/>
                  <a:gd name="T90" fmla="*/ 204 w 507"/>
                  <a:gd name="T91" fmla="*/ 0 h 274"/>
                  <a:gd name="T92" fmla="*/ 303 w 507"/>
                  <a:gd name="T93" fmla="*/ 0 h 274"/>
                  <a:gd name="T94" fmla="*/ 345 w 507"/>
                  <a:gd name="T95" fmla="*/ 14 h 274"/>
                  <a:gd name="T96" fmla="*/ 373 w 507"/>
                  <a:gd name="T97" fmla="*/ 14 h 274"/>
                  <a:gd name="T98" fmla="*/ 387 w 507"/>
                  <a:gd name="T99" fmla="*/ 21 h 274"/>
                  <a:gd name="T100" fmla="*/ 408 w 507"/>
                  <a:gd name="T101" fmla="*/ 28 h 274"/>
                  <a:gd name="T102" fmla="*/ 429 w 507"/>
                  <a:gd name="T103" fmla="*/ 42 h 2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4">
                    <a:moveTo>
                      <a:pt x="429" y="42"/>
                    </a:moveTo>
                    <a:lnTo>
                      <a:pt x="444"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7"/>
                    </a:lnTo>
                    <a:lnTo>
                      <a:pt x="458" y="211"/>
                    </a:lnTo>
                    <a:lnTo>
                      <a:pt x="451" y="225"/>
                    </a:lnTo>
                    <a:lnTo>
                      <a:pt x="429" y="232"/>
                    </a:lnTo>
                    <a:lnTo>
                      <a:pt x="408" y="245"/>
                    </a:lnTo>
                    <a:lnTo>
                      <a:pt x="387" y="252"/>
                    </a:lnTo>
                    <a:lnTo>
                      <a:pt x="373" y="259"/>
                    </a:lnTo>
                    <a:lnTo>
                      <a:pt x="352" y="267"/>
                    </a:lnTo>
                    <a:lnTo>
                      <a:pt x="303" y="267"/>
                    </a:lnTo>
                    <a:lnTo>
                      <a:pt x="275" y="274"/>
                    </a:lnTo>
                    <a:lnTo>
                      <a:pt x="232" y="274"/>
                    </a:lnTo>
                    <a:lnTo>
                      <a:pt x="204" y="267"/>
                    </a:lnTo>
                    <a:lnTo>
                      <a:pt x="162" y="267"/>
                    </a:lnTo>
                    <a:lnTo>
                      <a:pt x="134" y="259"/>
                    </a:lnTo>
                    <a:lnTo>
                      <a:pt x="92"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2" y="28"/>
                    </a:lnTo>
                    <a:lnTo>
                      <a:pt x="134" y="14"/>
                    </a:lnTo>
                    <a:lnTo>
                      <a:pt x="162" y="14"/>
                    </a:lnTo>
                    <a:lnTo>
                      <a:pt x="176" y="7"/>
                    </a:lnTo>
                    <a:lnTo>
                      <a:pt x="204" y="0"/>
                    </a:lnTo>
                    <a:lnTo>
                      <a:pt x="303"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2" name="Freeform 133"/>
              <p:cNvSpPr>
                <a:spLocks noEditPoints="1"/>
              </p:cNvSpPr>
              <p:nvPr/>
            </p:nvSpPr>
            <p:spPr bwMode="auto">
              <a:xfrm>
                <a:off x="4247" y="2045"/>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3" name="Freeform 134"/>
              <p:cNvSpPr>
                <a:spLocks noEditPoints="1"/>
              </p:cNvSpPr>
              <p:nvPr/>
            </p:nvSpPr>
            <p:spPr bwMode="auto">
              <a:xfrm>
                <a:off x="4275" y="2045"/>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4" name="Freeform 135"/>
              <p:cNvSpPr>
                <a:spLocks/>
              </p:cNvSpPr>
              <p:nvPr/>
            </p:nvSpPr>
            <p:spPr bwMode="auto">
              <a:xfrm>
                <a:off x="4317" y="2045"/>
                <a:ext cx="29" cy="42"/>
              </a:xfrm>
              <a:custGeom>
                <a:avLst/>
                <a:gdLst>
                  <a:gd name="T0" fmla="*/ 0 w 29"/>
                  <a:gd name="T1" fmla="*/ 28 h 42"/>
                  <a:gd name="T2" fmla="*/ 0 w 29"/>
                  <a:gd name="T3" fmla="*/ 0 h 42"/>
                  <a:gd name="T4" fmla="*/ 7 w 29"/>
                  <a:gd name="T5" fmla="*/ 0 h 42"/>
                  <a:gd name="T6" fmla="*/ 7 w 29"/>
                  <a:gd name="T7" fmla="*/ 28 h 42"/>
                  <a:gd name="T8" fmla="*/ 14 w 29"/>
                  <a:gd name="T9" fmla="*/ 35 h 42"/>
                  <a:gd name="T10" fmla="*/ 21 w 29"/>
                  <a:gd name="T11" fmla="*/ 28 h 42"/>
                  <a:gd name="T12" fmla="*/ 21 w 29"/>
                  <a:gd name="T13" fmla="*/ 0 h 42"/>
                  <a:gd name="T14" fmla="*/ 29 w 29"/>
                  <a:gd name="T15" fmla="*/ 0 h 42"/>
                  <a:gd name="T16" fmla="*/ 29 w 29"/>
                  <a:gd name="T17" fmla="*/ 35 h 42"/>
                  <a:gd name="T18" fmla="*/ 21 w 29"/>
                  <a:gd name="T19" fmla="*/ 35 h 42"/>
                  <a:gd name="T20" fmla="*/ 14 w 29"/>
                  <a:gd name="T21" fmla="*/ 42 h 42"/>
                  <a:gd name="T22" fmla="*/ 7 w 29"/>
                  <a:gd name="T23" fmla="*/ 35 h 42"/>
                  <a:gd name="T24" fmla="*/ 0 w 29"/>
                  <a:gd name="T25" fmla="*/ 35 h 42"/>
                  <a:gd name="T26" fmla="*/ 0 w 29"/>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42">
                    <a:moveTo>
                      <a:pt x="0" y="28"/>
                    </a:moveTo>
                    <a:lnTo>
                      <a:pt x="0" y="0"/>
                    </a:lnTo>
                    <a:lnTo>
                      <a:pt x="7" y="0"/>
                    </a:lnTo>
                    <a:lnTo>
                      <a:pt x="7" y="28"/>
                    </a:lnTo>
                    <a:lnTo>
                      <a:pt x="14" y="35"/>
                    </a:lnTo>
                    <a:lnTo>
                      <a:pt x="21" y="28"/>
                    </a:lnTo>
                    <a:lnTo>
                      <a:pt x="21" y="0"/>
                    </a:lnTo>
                    <a:lnTo>
                      <a:pt x="29" y="0"/>
                    </a:lnTo>
                    <a:lnTo>
                      <a:pt x="29"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5" name="Freeform 136"/>
              <p:cNvSpPr>
                <a:spLocks/>
              </p:cNvSpPr>
              <p:nvPr/>
            </p:nvSpPr>
            <p:spPr bwMode="auto">
              <a:xfrm>
                <a:off x="4353" y="2045"/>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6" name="Freeform 137"/>
              <p:cNvSpPr>
                <a:spLocks/>
              </p:cNvSpPr>
              <p:nvPr/>
            </p:nvSpPr>
            <p:spPr bwMode="auto">
              <a:xfrm>
                <a:off x="4388" y="2045"/>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7" name="Freeform 138"/>
              <p:cNvSpPr>
                <a:spLocks noEditPoints="1"/>
              </p:cNvSpPr>
              <p:nvPr/>
            </p:nvSpPr>
            <p:spPr bwMode="auto">
              <a:xfrm>
                <a:off x="4416" y="2045"/>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8" name="Freeform 139"/>
              <p:cNvSpPr>
                <a:spLocks/>
              </p:cNvSpPr>
              <p:nvPr/>
            </p:nvSpPr>
            <p:spPr bwMode="auto">
              <a:xfrm>
                <a:off x="4317" y="1806"/>
                <a:ext cx="190" cy="70"/>
              </a:xfrm>
              <a:custGeom>
                <a:avLst/>
                <a:gdLst>
                  <a:gd name="T0" fmla="*/ 36 w 190"/>
                  <a:gd name="T1" fmla="*/ 63 h 70"/>
                  <a:gd name="T2" fmla="*/ 21 w 190"/>
                  <a:gd name="T3" fmla="*/ 49 h 70"/>
                  <a:gd name="T4" fmla="*/ 7 w 190"/>
                  <a:gd name="T5" fmla="*/ 49 h 70"/>
                  <a:gd name="T6" fmla="*/ 0 w 190"/>
                  <a:gd name="T7" fmla="*/ 42 h 70"/>
                  <a:gd name="T8" fmla="*/ 14 w 190"/>
                  <a:gd name="T9" fmla="*/ 28 h 70"/>
                  <a:gd name="T10" fmla="*/ 36 w 190"/>
                  <a:gd name="T11" fmla="*/ 28 h 70"/>
                  <a:gd name="T12" fmla="*/ 50 w 190"/>
                  <a:gd name="T13" fmla="*/ 35 h 70"/>
                  <a:gd name="T14" fmla="*/ 50 w 190"/>
                  <a:gd name="T15" fmla="*/ 42 h 70"/>
                  <a:gd name="T16" fmla="*/ 57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1 w 190"/>
                  <a:gd name="T53" fmla="*/ 70 h 70"/>
                  <a:gd name="T54" fmla="*/ 57 w 190"/>
                  <a:gd name="T55" fmla="*/ 63 h 70"/>
                  <a:gd name="T56" fmla="*/ 36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6" y="63"/>
                    </a:moveTo>
                    <a:lnTo>
                      <a:pt x="21" y="49"/>
                    </a:lnTo>
                    <a:lnTo>
                      <a:pt x="7" y="49"/>
                    </a:lnTo>
                    <a:lnTo>
                      <a:pt x="0" y="42"/>
                    </a:lnTo>
                    <a:lnTo>
                      <a:pt x="14" y="28"/>
                    </a:lnTo>
                    <a:lnTo>
                      <a:pt x="36"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1" y="70"/>
                    </a:lnTo>
                    <a:lnTo>
                      <a:pt x="57" y="63"/>
                    </a:lnTo>
                    <a:lnTo>
                      <a:pt x="36"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09" name="Freeform 140"/>
              <p:cNvSpPr>
                <a:spLocks/>
              </p:cNvSpPr>
              <p:nvPr/>
            </p:nvSpPr>
            <p:spPr bwMode="auto">
              <a:xfrm>
                <a:off x="4177" y="1806"/>
                <a:ext cx="133" cy="105"/>
              </a:xfrm>
              <a:custGeom>
                <a:avLst/>
                <a:gdLst>
                  <a:gd name="T0" fmla="*/ 49 w 133"/>
                  <a:gd name="T1" fmla="*/ 91 h 105"/>
                  <a:gd name="T2" fmla="*/ 63 w 133"/>
                  <a:gd name="T3" fmla="*/ 84 h 105"/>
                  <a:gd name="T4" fmla="*/ 70 w 133"/>
                  <a:gd name="T5" fmla="*/ 77 h 105"/>
                  <a:gd name="T6" fmla="*/ 77 w 133"/>
                  <a:gd name="T7" fmla="*/ 77 h 105"/>
                  <a:gd name="T8" fmla="*/ 91 w 133"/>
                  <a:gd name="T9" fmla="*/ 63 h 105"/>
                  <a:gd name="T10" fmla="*/ 84 w 133"/>
                  <a:gd name="T11" fmla="*/ 63 h 105"/>
                  <a:gd name="T12" fmla="*/ 84 w 133"/>
                  <a:gd name="T13" fmla="*/ 56 h 105"/>
                  <a:gd name="T14" fmla="*/ 56 w 133"/>
                  <a:gd name="T15" fmla="*/ 42 h 105"/>
                  <a:gd name="T16" fmla="*/ 49 w 133"/>
                  <a:gd name="T17" fmla="*/ 35 h 105"/>
                  <a:gd name="T18" fmla="*/ 42 w 133"/>
                  <a:gd name="T19" fmla="*/ 35 h 105"/>
                  <a:gd name="T20" fmla="*/ 42 w 133"/>
                  <a:gd name="T21" fmla="*/ 28 h 105"/>
                  <a:gd name="T22" fmla="*/ 35 w 133"/>
                  <a:gd name="T23" fmla="*/ 28 h 105"/>
                  <a:gd name="T24" fmla="*/ 35 w 133"/>
                  <a:gd name="T25" fmla="*/ 63 h 105"/>
                  <a:gd name="T26" fmla="*/ 0 w 133"/>
                  <a:gd name="T27" fmla="*/ 63 h 105"/>
                  <a:gd name="T28" fmla="*/ 0 w 133"/>
                  <a:gd name="T29" fmla="*/ 0 h 105"/>
                  <a:gd name="T30" fmla="*/ 112 w 133"/>
                  <a:gd name="T31" fmla="*/ 0 h 105"/>
                  <a:gd name="T32" fmla="*/ 112 w 133"/>
                  <a:gd name="T33" fmla="*/ 14 h 105"/>
                  <a:gd name="T34" fmla="*/ 63 w 133"/>
                  <a:gd name="T35" fmla="*/ 14 h 105"/>
                  <a:gd name="T36" fmla="*/ 77 w 133"/>
                  <a:gd name="T37" fmla="*/ 28 h 105"/>
                  <a:gd name="T38" fmla="*/ 91 w 133"/>
                  <a:gd name="T39" fmla="*/ 28 h 105"/>
                  <a:gd name="T40" fmla="*/ 98 w 133"/>
                  <a:gd name="T41" fmla="*/ 35 h 105"/>
                  <a:gd name="T42" fmla="*/ 105 w 133"/>
                  <a:gd name="T43" fmla="*/ 35 h 105"/>
                  <a:gd name="T44" fmla="*/ 105 w 133"/>
                  <a:gd name="T45" fmla="*/ 42 h 105"/>
                  <a:gd name="T46" fmla="*/ 119 w 133"/>
                  <a:gd name="T47" fmla="*/ 49 h 105"/>
                  <a:gd name="T48" fmla="*/ 126 w 133"/>
                  <a:gd name="T49" fmla="*/ 56 h 105"/>
                  <a:gd name="T50" fmla="*/ 126 w 133"/>
                  <a:gd name="T51" fmla="*/ 63 h 105"/>
                  <a:gd name="T52" fmla="*/ 133 w 133"/>
                  <a:gd name="T53" fmla="*/ 63 h 105"/>
                  <a:gd name="T54" fmla="*/ 126 w 133"/>
                  <a:gd name="T55" fmla="*/ 70 h 105"/>
                  <a:gd name="T56" fmla="*/ 119 w 133"/>
                  <a:gd name="T57" fmla="*/ 84 h 105"/>
                  <a:gd name="T58" fmla="*/ 112 w 133"/>
                  <a:gd name="T59" fmla="*/ 84 h 105"/>
                  <a:gd name="T60" fmla="*/ 105 w 133"/>
                  <a:gd name="T61" fmla="*/ 91 h 105"/>
                  <a:gd name="T62" fmla="*/ 91 w 133"/>
                  <a:gd name="T63" fmla="*/ 98 h 105"/>
                  <a:gd name="T64" fmla="*/ 84 w 133"/>
                  <a:gd name="T65" fmla="*/ 98 h 105"/>
                  <a:gd name="T66" fmla="*/ 84 w 133"/>
                  <a:gd name="T67" fmla="*/ 105 h 105"/>
                  <a:gd name="T68" fmla="*/ 77 w 133"/>
                  <a:gd name="T69" fmla="*/ 105 h 105"/>
                  <a:gd name="T70" fmla="*/ 70 w 133"/>
                  <a:gd name="T71" fmla="*/ 98 h 105"/>
                  <a:gd name="T72" fmla="*/ 63 w 133"/>
                  <a:gd name="T73" fmla="*/ 98 h 105"/>
                  <a:gd name="T74" fmla="*/ 56 w 133"/>
                  <a:gd name="T75" fmla="*/ 91 h 105"/>
                  <a:gd name="T76" fmla="*/ 49 w 133"/>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3" h="105">
                    <a:moveTo>
                      <a:pt x="49" y="91"/>
                    </a:moveTo>
                    <a:lnTo>
                      <a:pt x="63" y="84"/>
                    </a:lnTo>
                    <a:lnTo>
                      <a:pt x="70" y="77"/>
                    </a:lnTo>
                    <a:lnTo>
                      <a:pt x="77" y="77"/>
                    </a:lnTo>
                    <a:lnTo>
                      <a:pt x="91" y="63"/>
                    </a:lnTo>
                    <a:lnTo>
                      <a:pt x="84" y="63"/>
                    </a:lnTo>
                    <a:lnTo>
                      <a:pt x="84" y="56"/>
                    </a:lnTo>
                    <a:lnTo>
                      <a:pt x="56" y="42"/>
                    </a:lnTo>
                    <a:lnTo>
                      <a:pt x="49" y="35"/>
                    </a:lnTo>
                    <a:lnTo>
                      <a:pt x="42" y="35"/>
                    </a:lnTo>
                    <a:lnTo>
                      <a:pt x="42" y="28"/>
                    </a:lnTo>
                    <a:lnTo>
                      <a:pt x="35" y="28"/>
                    </a:lnTo>
                    <a:lnTo>
                      <a:pt x="35" y="63"/>
                    </a:lnTo>
                    <a:lnTo>
                      <a:pt x="0" y="63"/>
                    </a:lnTo>
                    <a:lnTo>
                      <a:pt x="0" y="0"/>
                    </a:lnTo>
                    <a:lnTo>
                      <a:pt x="112" y="0"/>
                    </a:lnTo>
                    <a:lnTo>
                      <a:pt x="112" y="14"/>
                    </a:lnTo>
                    <a:lnTo>
                      <a:pt x="63" y="14"/>
                    </a:lnTo>
                    <a:lnTo>
                      <a:pt x="77" y="28"/>
                    </a:lnTo>
                    <a:lnTo>
                      <a:pt x="91" y="28"/>
                    </a:lnTo>
                    <a:lnTo>
                      <a:pt x="98" y="35"/>
                    </a:lnTo>
                    <a:lnTo>
                      <a:pt x="105" y="35"/>
                    </a:lnTo>
                    <a:lnTo>
                      <a:pt x="105" y="42"/>
                    </a:lnTo>
                    <a:lnTo>
                      <a:pt x="119" y="49"/>
                    </a:lnTo>
                    <a:lnTo>
                      <a:pt x="126" y="56"/>
                    </a:lnTo>
                    <a:lnTo>
                      <a:pt x="126" y="63"/>
                    </a:lnTo>
                    <a:lnTo>
                      <a:pt x="133" y="63"/>
                    </a:lnTo>
                    <a:lnTo>
                      <a:pt x="126" y="70"/>
                    </a:lnTo>
                    <a:lnTo>
                      <a:pt x="119" y="84"/>
                    </a:lnTo>
                    <a:lnTo>
                      <a:pt x="112" y="84"/>
                    </a:lnTo>
                    <a:lnTo>
                      <a:pt x="105" y="91"/>
                    </a:lnTo>
                    <a:lnTo>
                      <a:pt x="91" y="98"/>
                    </a:lnTo>
                    <a:lnTo>
                      <a:pt x="84" y="98"/>
                    </a:lnTo>
                    <a:lnTo>
                      <a:pt x="84" y="105"/>
                    </a:lnTo>
                    <a:lnTo>
                      <a:pt x="77" y="105"/>
                    </a:lnTo>
                    <a:lnTo>
                      <a:pt x="70" y="98"/>
                    </a:lnTo>
                    <a:lnTo>
                      <a:pt x="63" y="98"/>
                    </a:lnTo>
                    <a:lnTo>
                      <a:pt x="56" y="91"/>
                    </a:lnTo>
                    <a:lnTo>
                      <a:pt x="49"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0" name="Freeform 141"/>
              <p:cNvSpPr>
                <a:spLocks/>
              </p:cNvSpPr>
              <p:nvPr/>
            </p:nvSpPr>
            <p:spPr bwMode="auto">
              <a:xfrm>
                <a:off x="4177" y="1918"/>
                <a:ext cx="197" cy="64"/>
              </a:xfrm>
              <a:custGeom>
                <a:avLst/>
                <a:gdLst>
                  <a:gd name="T0" fmla="*/ 161 w 197"/>
                  <a:gd name="T1" fmla="*/ 7 h 64"/>
                  <a:gd name="T2" fmla="*/ 176 w 197"/>
                  <a:gd name="T3" fmla="*/ 14 h 64"/>
                  <a:gd name="T4" fmla="*/ 183 w 197"/>
                  <a:gd name="T5" fmla="*/ 21 h 64"/>
                  <a:gd name="T6" fmla="*/ 197 w 197"/>
                  <a:gd name="T7" fmla="*/ 21 h 64"/>
                  <a:gd name="T8" fmla="*/ 183 w 197"/>
                  <a:gd name="T9" fmla="*/ 36 h 64"/>
                  <a:gd name="T10" fmla="*/ 154 w 197"/>
                  <a:gd name="T11" fmla="*/ 36 h 64"/>
                  <a:gd name="T12" fmla="*/ 140 w 197"/>
                  <a:gd name="T13" fmla="*/ 21 h 64"/>
                  <a:gd name="T14" fmla="*/ 105 w 197"/>
                  <a:gd name="T15" fmla="*/ 21 h 64"/>
                  <a:gd name="T16" fmla="*/ 91 w 197"/>
                  <a:gd name="T17" fmla="*/ 36 h 64"/>
                  <a:gd name="T18" fmla="*/ 84 w 197"/>
                  <a:gd name="T19" fmla="*/ 36 h 64"/>
                  <a:gd name="T20" fmla="*/ 70 w 197"/>
                  <a:gd name="T21" fmla="*/ 43 h 64"/>
                  <a:gd name="T22" fmla="*/ 63 w 197"/>
                  <a:gd name="T23" fmla="*/ 50 h 64"/>
                  <a:gd name="T24" fmla="*/ 112 w 197"/>
                  <a:gd name="T25" fmla="*/ 50 h 64"/>
                  <a:gd name="T26" fmla="*/ 112 w 197"/>
                  <a:gd name="T27" fmla="*/ 64 h 64"/>
                  <a:gd name="T28" fmla="*/ 0 w 197"/>
                  <a:gd name="T29" fmla="*/ 64 h 64"/>
                  <a:gd name="T30" fmla="*/ 0 w 197"/>
                  <a:gd name="T31" fmla="*/ 7 h 64"/>
                  <a:gd name="T32" fmla="*/ 35 w 197"/>
                  <a:gd name="T33" fmla="*/ 7 h 64"/>
                  <a:gd name="T34" fmla="*/ 35 w 197"/>
                  <a:gd name="T35" fmla="*/ 36 h 64"/>
                  <a:gd name="T36" fmla="*/ 49 w 197"/>
                  <a:gd name="T37" fmla="*/ 21 h 64"/>
                  <a:gd name="T38" fmla="*/ 63 w 197"/>
                  <a:gd name="T39" fmla="*/ 21 h 64"/>
                  <a:gd name="T40" fmla="*/ 70 w 197"/>
                  <a:gd name="T41" fmla="*/ 14 h 64"/>
                  <a:gd name="T42" fmla="*/ 70 w 197"/>
                  <a:gd name="T43" fmla="*/ 7 h 64"/>
                  <a:gd name="T44" fmla="*/ 91 w 197"/>
                  <a:gd name="T45" fmla="*/ 7 h 64"/>
                  <a:gd name="T46" fmla="*/ 105 w 197"/>
                  <a:gd name="T47" fmla="*/ 0 h 64"/>
                  <a:gd name="T48" fmla="*/ 147 w 197"/>
                  <a:gd name="T49" fmla="*/ 0 h 64"/>
                  <a:gd name="T50" fmla="*/ 154 w 197"/>
                  <a:gd name="T51" fmla="*/ 7 h 64"/>
                  <a:gd name="T52" fmla="*/ 161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1" y="7"/>
                    </a:moveTo>
                    <a:lnTo>
                      <a:pt x="176" y="14"/>
                    </a:lnTo>
                    <a:lnTo>
                      <a:pt x="183" y="21"/>
                    </a:lnTo>
                    <a:lnTo>
                      <a:pt x="197" y="21"/>
                    </a:lnTo>
                    <a:lnTo>
                      <a:pt x="183" y="36"/>
                    </a:lnTo>
                    <a:lnTo>
                      <a:pt x="154" y="36"/>
                    </a:lnTo>
                    <a:lnTo>
                      <a:pt x="140" y="21"/>
                    </a:lnTo>
                    <a:lnTo>
                      <a:pt x="105" y="21"/>
                    </a:lnTo>
                    <a:lnTo>
                      <a:pt x="91" y="36"/>
                    </a:lnTo>
                    <a:lnTo>
                      <a:pt x="84" y="36"/>
                    </a:lnTo>
                    <a:lnTo>
                      <a:pt x="70" y="43"/>
                    </a:lnTo>
                    <a:lnTo>
                      <a:pt x="63" y="50"/>
                    </a:lnTo>
                    <a:lnTo>
                      <a:pt x="112" y="50"/>
                    </a:lnTo>
                    <a:lnTo>
                      <a:pt x="112" y="64"/>
                    </a:lnTo>
                    <a:lnTo>
                      <a:pt x="0" y="64"/>
                    </a:lnTo>
                    <a:lnTo>
                      <a:pt x="0" y="7"/>
                    </a:lnTo>
                    <a:lnTo>
                      <a:pt x="35" y="7"/>
                    </a:lnTo>
                    <a:lnTo>
                      <a:pt x="35" y="36"/>
                    </a:lnTo>
                    <a:lnTo>
                      <a:pt x="49" y="21"/>
                    </a:lnTo>
                    <a:lnTo>
                      <a:pt x="63" y="21"/>
                    </a:lnTo>
                    <a:lnTo>
                      <a:pt x="70" y="14"/>
                    </a:lnTo>
                    <a:lnTo>
                      <a:pt x="70" y="7"/>
                    </a:lnTo>
                    <a:lnTo>
                      <a:pt x="91" y="7"/>
                    </a:lnTo>
                    <a:lnTo>
                      <a:pt x="105" y="0"/>
                    </a:lnTo>
                    <a:lnTo>
                      <a:pt x="147" y="0"/>
                    </a:lnTo>
                    <a:lnTo>
                      <a:pt x="154" y="7"/>
                    </a:lnTo>
                    <a:lnTo>
                      <a:pt x="161"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1" name="Freeform 142"/>
              <p:cNvSpPr>
                <a:spLocks/>
              </p:cNvSpPr>
              <p:nvPr/>
            </p:nvSpPr>
            <p:spPr bwMode="auto">
              <a:xfrm>
                <a:off x="4381" y="1883"/>
                <a:ext cx="126" cy="106"/>
              </a:xfrm>
              <a:custGeom>
                <a:avLst/>
                <a:gdLst>
                  <a:gd name="T0" fmla="*/ 126 w 126"/>
                  <a:gd name="T1" fmla="*/ 42 h 106"/>
                  <a:gd name="T2" fmla="*/ 126 w 126"/>
                  <a:gd name="T3" fmla="*/ 106 h 106"/>
                  <a:gd name="T4" fmla="*/ 14 w 126"/>
                  <a:gd name="T5" fmla="*/ 106 h 106"/>
                  <a:gd name="T6" fmla="*/ 14 w 126"/>
                  <a:gd name="T7" fmla="*/ 85 h 106"/>
                  <a:gd name="T8" fmla="*/ 63 w 126"/>
                  <a:gd name="T9" fmla="*/ 85 h 106"/>
                  <a:gd name="T10" fmla="*/ 49 w 126"/>
                  <a:gd name="T11" fmla="*/ 78 h 106"/>
                  <a:gd name="T12" fmla="*/ 42 w 126"/>
                  <a:gd name="T13" fmla="*/ 71 h 106"/>
                  <a:gd name="T14" fmla="*/ 28 w 126"/>
                  <a:gd name="T15" fmla="*/ 71 h 106"/>
                  <a:gd name="T16" fmla="*/ 21 w 126"/>
                  <a:gd name="T17" fmla="*/ 63 h 106"/>
                  <a:gd name="T18" fmla="*/ 21 w 126"/>
                  <a:gd name="T19" fmla="*/ 56 h 106"/>
                  <a:gd name="T20" fmla="*/ 7 w 126"/>
                  <a:gd name="T21" fmla="*/ 56 h 106"/>
                  <a:gd name="T22" fmla="*/ 7 w 126"/>
                  <a:gd name="T23" fmla="*/ 49 h 106"/>
                  <a:gd name="T24" fmla="*/ 0 w 126"/>
                  <a:gd name="T25" fmla="*/ 42 h 106"/>
                  <a:gd name="T26" fmla="*/ 0 w 126"/>
                  <a:gd name="T27" fmla="*/ 28 h 106"/>
                  <a:gd name="T28" fmla="*/ 14 w 126"/>
                  <a:gd name="T29" fmla="*/ 14 h 106"/>
                  <a:gd name="T30" fmla="*/ 28 w 126"/>
                  <a:gd name="T31" fmla="*/ 7 h 106"/>
                  <a:gd name="T32" fmla="*/ 35 w 126"/>
                  <a:gd name="T33" fmla="*/ 7 h 106"/>
                  <a:gd name="T34" fmla="*/ 42 w 126"/>
                  <a:gd name="T35" fmla="*/ 0 h 106"/>
                  <a:gd name="T36" fmla="*/ 49 w 126"/>
                  <a:gd name="T37" fmla="*/ 0 h 106"/>
                  <a:gd name="T38" fmla="*/ 56 w 126"/>
                  <a:gd name="T39" fmla="*/ 7 h 106"/>
                  <a:gd name="T40" fmla="*/ 77 w 126"/>
                  <a:gd name="T41" fmla="*/ 7 h 106"/>
                  <a:gd name="T42" fmla="*/ 77 w 126"/>
                  <a:gd name="T43" fmla="*/ 14 h 106"/>
                  <a:gd name="T44" fmla="*/ 63 w 126"/>
                  <a:gd name="T45" fmla="*/ 21 h 106"/>
                  <a:gd name="T46" fmla="*/ 49 w 126"/>
                  <a:gd name="T47" fmla="*/ 21 h 106"/>
                  <a:gd name="T48" fmla="*/ 49 w 126"/>
                  <a:gd name="T49" fmla="*/ 28 h 106"/>
                  <a:gd name="T50" fmla="*/ 42 w 126"/>
                  <a:gd name="T51" fmla="*/ 28 h 106"/>
                  <a:gd name="T52" fmla="*/ 42 w 126"/>
                  <a:gd name="T53" fmla="*/ 42 h 106"/>
                  <a:gd name="T54" fmla="*/ 56 w 126"/>
                  <a:gd name="T55" fmla="*/ 56 h 106"/>
                  <a:gd name="T56" fmla="*/ 77 w 126"/>
                  <a:gd name="T57" fmla="*/ 56 h 106"/>
                  <a:gd name="T58" fmla="*/ 77 w 126"/>
                  <a:gd name="T59" fmla="*/ 63 h 106"/>
                  <a:gd name="T60" fmla="*/ 84 w 126"/>
                  <a:gd name="T61" fmla="*/ 71 h 106"/>
                  <a:gd name="T62" fmla="*/ 91 w 126"/>
                  <a:gd name="T63" fmla="*/ 71 h 106"/>
                  <a:gd name="T64" fmla="*/ 91 w 126"/>
                  <a:gd name="T65" fmla="*/ 42 h 106"/>
                  <a:gd name="T66" fmla="*/ 126 w 126"/>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 h="106">
                    <a:moveTo>
                      <a:pt x="126" y="42"/>
                    </a:moveTo>
                    <a:lnTo>
                      <a:pt x="126" y="106"/>
                    </a:lnTo>
                    <a:lnTo>
                      <a:pt x="14" y="106"/>
                    </a:lnTo>
                    <a:lnTo>
                      <a:pt x="14" y="85"/>
                    </a:lnTo>
                    <a:lnTo>
                      <a:pt x="63" y="85"/>
                    </a:lnTo>
                    <a:lnTo>
                      <a:pt x="49" y="78"/>
                    </a:lnTo>
                    <a:lnTo>
                      <a:pt x="42" y="71"/>
                    </a:lnTo>
                    <a:lnTo>
                      <a:pt x="28" y="71"/>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1"/>
                    </a:lnTo>
                    <a:lnTo>
                      <a:pt x="91" y="71"/>
                    </a:lnTo>
                    <a:lnTo>
                      <a:pt x="91" y="42"/>
                    </a:lnTo>
                    <a:lnTo>
                      <a:pt x="126"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2" name="Freeform 143"/>
              <p:cNvSpPr>
                <a:spLocks/>
              </p:cNvSpPr>
              <p:nvPr/>
            </p:nvSpPr>
            <p:spPr bwMode="auto">
              <a:xfrm>
                <a:off x="4310" y="1806"/>
                <a:ext cx="197" cy="63"/>
              </a:xfrm>
              <a:custGeom>
                <a:avLst/>
                <a:gdLst>
                  <a:gd name="T0" fmla="*/ 36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3 w 197"/>
                  <a:gd name="T21" fmla="*/ 28 h 63"/>
                  <a:gd name="T22" fmla="*/ 50 w 197"/>
                  <a:gd name="T23" fmla="*/ 28 h 63"/>
                  <a:gd name="T24" fmla="*/ 57 w 197"/>
                  <a:gd name="T25" fmla="*/ 35 h 63"/>
                  <a:gd name="T26" fmla="*/ 57 w 197"/>
                  <a:gd name="T27" fmla="*/ 42 h 63"/>
                  <a:gd name="T28" fmla="*/ 71 w 197"/>
                  <a:gd name="T29" fmla="*/ 42 h 63"/>
                  <a:gd name="T30" fmla="*/ 78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50 w 197"/>
                  <a:gd name="T71" fmla="*/ 63 h 63"/>
                  <a:gd name="T72" fmla="*/ 43 w 197"/>
                  <a:gd name="T73" fmla="*/ 56 h 63"/>
                  <a:gd name="T74" fmla="*/ 36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6" y="56"/>
                    </a:moveTo>
                    <a:lnTo>
                      <a:pt x="21" y="49"/>
                    </a:lnTo>
                    <a:lnTo>
                      <a:pt x="14" y="49"/>
                    </a:lnTo>
                    <a:lnTo>
                      <a:pt x="7" y="42"/>
                    </a:lnTo>
                    <a:lnTo>
                      <a:pt x="7" y="35"/>
                    </a:lnTo>
                    <a:lnTo>
                      <a:pt x="0" y="35"/>
                    </a:lnTo>
                    <a:lnTo>
                      <a:pt x="7" y="28"/>
                    </a:lnTo>
                    <a:lnTo>
                      <a:pt x="21" y="28"/>
                    </a:lnTo>
                    <a:lnTo>
                      <a:pt x="21" y="21"/>
                    </a:lnTo>
                    <a:lnTo>
                      <a:pt x="28" y="21"/>
                    </a:lnTo>
                    <a:lnTo>
                      <a:pt x="43" y="28"/>
                    </a:lnTo>
                    <a:lnTo>
                      <a:pt x="50"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50" y="63"/>
                    </a:lnTo>
                    <a:lnTo>
                      <a:pt x="43" y="56"/>
                    </a:lnTo>
                    <a:lnTo>
                      <a:pt x="3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3" name="Freeform 144"/>
              <p:cNvSpPr>
                <a:spLocks/>
              </p:cNvSpPr>
              <p:nvPr/>
            </p:nvSpPr>
            <p:spPr bwMode="auto">
              <a:xfrm>
                <a:off x="4177" y="1799"/>
                <a:ext cx="126" cy="105"/>
              </a:xfrm>
              <a:custGeom>
                <a:avLst/>
                <a:gdLst>
                  <a:gd name="T0" fmla="*/ 49 w 126"/>
                  <a:gd name="T1" fmla="*/ 91 h 105"/>
                  <a:gd name="T2" fmla="*/ 56 w 126"/>
                  <a:gd name="T3" fmla="*/ 91 h 105"/>
                  <a:gd name="T4" fmla="*/ 70 w 126"/>
                  <a:gd name="T5" fmla="*/ 84 h 105"/>
                  <a:gd name="T6" fmla="*/ 70 w 126"/>
                  <a:gd name="T7" fmla="*/ 77 h 105"/>
                  <a:gd name="T8" fmla="*/ 77 w 126"/>
                  <a:gd name="T9" fmla="*/ 70 h 105"/>
                  <a:gd name="T10" fmla="*/ 84 w 126"/>
                  <a:gd name="T11" fmla="*/ 70 h 105"/>
                  <a:gd name="T12" fmla="*/ 84 w 126"/>
                  <a:gd name="T13" fmla="*/ 63 h 105"/>
                  <a:gd name="T14" fmla="*/ 77 w 126"/>
                  <a:gd name="T15" fmla="*/ 56 h 105"/>
                  <a:gd name="T16" fmla="*/ 49 w 126"/>
                  <a:gd name="T17" fmla="*/ 42 h 105"/>
                  <a:gd name="T18" fmla="*/ 42 w 126"/>
                  <a:gd name="T19" fmla="*/ 35 h 105"/>
                  <a:gd name="T20" fmla="*/ 35 w 126"/>
                  <a:gd name="T21" fmla="*/ 35 h 105"/>
                  <a:gd name="T22" fmla="*/ 35 w 126"/>
                  <a:gd name="T23" fmla="*/ 63 h 105"/>
                  <a:gd name="T24" fmla="*/ 0 w 126"/>
                  <a:gd name="T25" fmla="*/ 63 h 105"/>
                  <a:gd name="T26" fmla="*/ 0 w 126"/>
                  <a:gd name="T27" fmla="*/ 0 h 105"/>
                  <a:gd name="T28" fmla="*/ 112 w 126"/>
                  <a:gd name="T29" fmla="*/ 0 h 105"/>
                  <a:gd name="T30" fmla="*/ 112 w 126"/>
                  <a:gd name="T31" fmla="*/ 21 h 105"/>
                  <a:gd name="T32" fmla="*/ 63 w 126"/>
                  <a:gd name="T33" fmla="*/ 21 h 105"/>
                  <a:gd name="T34" fmla="*/ 77 w 126"/>
                  <a:gd name="T35" fmla="*/ 28 h 105"/>
                  <a:gd name="T36" fmla="*/ 84 w 126"/>
                  <a:gd name="T37" fmla="*/ 35 h 105"/>
                  <a:gd name="T38" fmla="*/ 98 w 126"/>
                  <a:gd name="T39" fmla="*/ 35 h 105"/>
                  <a:gd name="T40" fmla="*/ 126 w 126"/>
                  <a:gd name="T41" fmla="*/ 63 h 105"/>
                  <a:gd name="T42" fmla="*/ 126 w 126"/>
                  <a:gd name="T43" fmla="*/ 70 h 105"/>
                  <a:gd name="T44" fmla="*/ 119 w 126"/>
                  <a:gd name="T45" fmla="*/ 77 h 105"/>
                  <a:gd name="T46" fmla="*/ 119 w 126"/>
                  <a:gd name="T47" fmla="*/ 84 h 105"/>
                  <a:gd name="T48" fmla="*/ 112 w 126"/>
                  <a:gd name="T49" fmla="*/ 91 h 105"/>
                  <a:gd name="T50" fmla="*/ 98 w 126"/>
                  <a:gd name="T51" fmla="*/ 91 h 105"/>
                  <a:gd name="T52" fmla="*/ 84 w 126"/>
                  <a:gd name="T53" fmla="*/ 98 h 105"/>
                  <a:gd name="T54" fmla="*/ 84 w 126"/>
                  <a:gd name="T55" fmla="*/ 105 h 105"/>
                  <a:gd name="T56" fmla="*/ 70 w 126"/>
                  <a:gd name="T57" fmla="*/ 105 h 105"/>
                  <a:gd name="T58" fmla="*/ 56 w 126"/>
                  <a:gd name="T59" fmla="*/ 98 h 105"/>
                  <a:gd name="T60" fmla="*/ 49 w 126"/>
                  <a:gd name="T61" fmla="*/ 98 h 105"/>
                  <a:gd name="T62" fmla="*/ 49 w 126"/>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05">
                    <a:moveTo>
                      <a:pt x="49" y="91"/>
                    </a:moveTo>
                    <a:lnTo>
                      <a:pt x="56" y="91"/>
                    </a:lnTo>
                    <a:lnTo>
                      <a:pt x="70" y="84"/>
                    </a:lnTo>
                    <a:lnTo>
                      <a:pt x="70" y="77"/>
                    </a:lnTo>
                    <a:lnTo>
                      <a:pt x="77" y="70"/>
                    </a:lnTo>
                    <a:lnTo>
                      <a:pt x="84" y="70"/>
                    </a:lnTo>
                    <a:lnTo>
                      <a:pt x="84" y="63"/>
                    </a:lnTo>
                    <a:lnTo>
                      <a:pt x="77" y="56"/>
                    </a:lnTo>
                    <a:lnTo>
                      <a:pt x="49" y="42"/>
                    </a:lnTo>
                    <a:lnTo>
                      <a:pt x="42" y="35"/>
                    </a:lnTo>
                    <a:lnTo>
                      <a:pt x="35" y="35"/>
                    </a:lnTo>
                    <a:lnTo>
                      <a:pt x="35" y="63"/>
                    </a:lnTo>
                    <a:lnTo>
                      <a:pt x="0" y="63"/>
                    </a:lnTo>
                    <a:lnTo>
                      <a:pt x="0" y="0"/>
                    </a:lnTo>
                    <a:lnTo>
                      <a:pt x="112" y="0"/>
                    </a:lnTo>
                    <a:lnTo>
                      <a:pt x="112" y="21"/>
                    </a:lnTo>
                    <a:lnTo>
                      <a:pt x="63" y="21"/>
                    </a:lnTo>
                    <a:lnTo>
                      <a:pt x="77" y="28"/>
                    </a:lnTo>
                    <a:lnTo>
                      <a:pt x="84" y="35"/>
                    </a:lnTo>
                    <a:lnTo>
                      <a:pt x="98" y="35"/>
                    </a:lnTo>
                    <a:lnTo>
                      <a:pt x="126" y="63"/>
                    </a:lnTo>
                    <a:lnTo>
                      <a:pt x="126" y="70"/>
                    </a:lnTo>
                    <a:lnTo>
                      <a:pt x="119" y="77"/>
                    </a:lnTo>
                    <a:lnTo>
                      <a:pt x="119" y="84"/>
                    </a:lnTo>
                    <a:lnTo>
                      <a:pt x="112" y="91"/>
                    </a:lnTo>
                    <a:lnTo>
                      <a:pt x="98" y="91"/>
                    </a:lnTo>
                    <a:lnTo>
                      <a:pt x="84" y="98"/>
                    </a:lnTo>
                    <a:lnTo>
                      <a:pt x="84" y="105"/>
                    </a:lnTo>
                    <a:lnTo>
                      <a:pt x="70" y="105"/>
                    </a:lnTo>
                    <a:lnTo>
                      <a:pt x="56" y="98"/>
                    </a:lnTo>
                    <a:lnTo>
                      <a:pt x="49" y="98"/>
                    </a:lnTo>
                    <a:lnTo>
                      <a:pt x="49"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4" name="Freeform 145"/>
              <p:cNvSpPr>
                <a:spLocks/>
              </p:cNvSpPr>
              <p:nvPr/>
            </p:nvSpPr>
            <p:spPr bwMode="auto">
              <a:xfrm>
                <a:off x="4177" y="1911"/>
                <a:ext cx="190" cy="71"/>
              </a:xfrm>
              <a:custGeom>
                <a:avLst/>
                <a:gdLst>
                  <a:gd name="T0" fmla="*/ 154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3 h 71"/>
                  <a:gd name="T16" fmla="*/ 161 w 190"/>
                  <a:gd name="T17" fmla="*/ 43 h 71"/>
                  <a:gd name="T18" fmla="*/ 154 w 190"/>
                  <a:gd name="T19" fmla="*/ 35 h 71"/>
                  <a:gd name="T20" fmla="*/ 140 w 190"/>
                  <a:gd name="T21" fmla="*/ 28 h 71"/>
                  <a:gd name="T22" fmla="*/ 126 w 190"/>
                  <a:gd name="T23" fmla="*/ 28 h 71"/>
                  <a:gd name="T24" fmla="*/ 126 w 190"/>
                  <a:gd name="T25" fmla="*/ 21 h 71"/>
                  <a:gd name="T26" fmla="*/ 105 w 190"/>
                  <a:gd name="T27" fmla="*/ 21 h 71"/>
                  <a:gd name="T28" fmla="*/ 105 w 190"/>
                  <a:gd name="T29" fmla="*/ 28 h 71"/>
                  <a:gd name="T30" fmla="*/ 84 w 190"/>
                  <a:gd name="T31" fmla="*/ 35 h 71"/>
                  <a:gd name="T32" fmla="*/ 77 w 190"/>
                  <a:gd name="T33" fmla="*/ 43 h 71"/>
                  <a:gd name="T34" fmla="*/ 63 w 190"/>
                  <a:gd name="T35" fmla="*/ 43 h 71"/>
                  <a:gd name="T36" fmla="*/ 56 w 190"/>
                  <a:gd name="T37" fmla="*/ 50 h 71"/>
                  <a:gd name="T38" fmla="*/ 105 w 190"/>
                  <a:gd name="T39" fmla="*/ 50 h 71"/>
                  <a:gd name="T40" fmla="*/ 105 w 190"/>
                  <a:gd name="T41" fmla="*/ 71 h 71"/>
                  <a:gd name="T42" fmla="*/ 0 w 190"/>
                  <a:gd name="T43" fmla="*/ 71 h 71"/>
                  <a:gd name="T44" fmla="*/ 0 w 190"/>
                  <a:gd name="T45" fmla="*/ 7 h 71"/>
                  <a:gd name="T46" fmla="*/ 28 w 190"/>
                  <a:gd name="T47" fmla="*/ 7 h 71"/>
                  <a:gd name="T48" fmla="*/ 28 w 190"/>
                  <a:gd name="T49" fmla="*/ 35 h 71"/>
                  <a:gd name="T50" fmla="*/ 56 w 190"/>
                  <a:gd name="T51" fmla="*/ 21 h 71"/>
                  <a:gd name="T52" fmla="*/ 63 w 190"/>
                  <a:gd name="T53" fmla="*/ 14 h 71"/>
                  <a:gd name="T54" fmla="*/ 70 w 190"/>
                  <a:gd name="T55" fmla="*/ 14 h 71"/>
                  <a:gd name="T56" fmla="*/ 98 w 190"/>
                  <a:gd name="T57" fmla="*/ 0 h 71"/>
                  <a:gd name="T58" fmla="*/ 133 w 190"/>
                  <a:gd name="T59" fmla="*/ 0 h 71"/>
                  <a:gd name="T60" fmla="*/ 140 w 190"/>
                  <a:gd name="T61" fmla="*/ 7 h 71"/>
                  <a:gd name="T62" fmla="*/ 154 w 190"/>
                  <a:gd name="T63" fmla="*/ 7 h 71"/>
                  <a:gd name="T64" fmla="*/ 154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4" y="14"/>
                    </a:moveTo>
                    <a:lnTo>
                      <a:pt x="169" y="14"/>
                    </a:lnTo>
                    <a:lnTo>
                      <a:pt x="176" y="21"/>
                    </a:lnTo>
                    <a:lnTo>
                      <a:pt x="183" y="21"/>
                    </a:lnTo>
                    <a:lnTo>
                      <a:pt x="190" y="28"/>
                    </a:lnTo>
                    <a:lnTo>
                      <a:pt x="183" y="28"/>
                    </a:lnTo>
                    <a:lnTo>
                      <a:pt x="176" y="35"/>
                    </a:lnTo>
                    <a:lnTo>
                      <a:pt x="176" y="43"/>
                    </a:lnTo>
                    <a:lnTo>
                      <a:pt x="161" y="43"/>
                    </a:lnTo>
                    <a:lnTo>
                      <a:pt x="154" y="35"/>
                    </a:lnTo>
                    <a:lnTo>
                      <a:pt x="140" y="28"/>
                    </a:lnTo>
                    <a:lnTo>
                      <a:pt x="126" y="28"/>
                    </a:lnTo>
                    <a:lnTo>
                      <a:pt x="126" y="21"/>
                    </a:lnTo>
                    <a:lnTo>
                      <a:pt x="105" y="21"/>
                    </a:lnTo>
                    <a:lnTo>
                      <a:pt x="105" y="28"/>
                    </a:lnTo>
                    <a:lnTo>
                      <a:pt x="84" y="35"/>
                    </a:lnTo>
                    <a:lnTo>
                      <a:pt x="77" y="43"/>
                    </a:lnTo>
                    <a:lnTo>
                      <a:pt x="63" y="43"/>
                    </a:lnTo>
                    <a:lnTo>
                      <a:pt x="56" y="50"/>
                    </a:lnTo>
                    <a:lnTo>
                      <a:pt x="105" y="50"/>
                    </a:lnTo>
                    <a:lnTo>
                      <a:pt x="105" y="71"/>
                    </a:lnTo>
                    <a:lnTo>
                      <a:pt x="0" y="71"/>
                    </a:lnTo>
                    <a:lnTo>
                      <a:pt x="0" y="7"/>
                    </a:lnTo>
                    <a:lnTo>
                      <a:pt x="28" y="7"/>
                    </a:lnTo>
                    <a:lnTo>
                      <a:pt x="28" y="35"/>
                    </a:lnTo>
                    <a:lnTo>
                      <a:pt x="56" y="21"/>
                    </a:lnTo>
                    <a:lnTo>
                      <a:pt x="63" y="14"/>
                    </a:lnTo>
                    <a:lnTo>
                      <a:pt x="70" y="14"/>
                    </a:lnTo>
                    <a:lnTo>
                      <a:pt x="98" y="0"/>
                    </a:lnTo>
                    <a:lnTo>
                      <a:pt x="133" y="0"/>
                    </a:lnTo>
                    <a:lnTo>
                      <a:pt x="140" y="7"/>
                    </a:lnTo>
                    <a:lnTo>
                      <a:pt x="154" y="7"/>
                    </a:lnTo>
                    <a:lnTo>
                      <a:pt x="15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5" name="Freeform 146"/>
              <p:cNvSpPr>
                <a:spLocks/>
              </p:cNvSpPr>
              <p:nvPr/>
            </p:nvSpPr>
            <p:spPr bwMode="auto">
              <a:xfrm>
                <a:off x="4374" y="1876"/>
                <a:ext cx="126" cy="106"/>
              </a:xfrm>
              <a:custGeom>
                <a:avLst/>
                <a:gdLst>
                  <a:gd name="T0" fmla="*/ 126 w 126"/>
                  <a:gd name="T1" fmla="*/ 49 h 106"/>
                  <a:gd name="T2" fmla="*/ 126 w 126"/>
                  <a:gd name="T3" fmla="*/ 106 h 106"/>
                  <a:gd name="T4" fmla="*/ 14 w 126"/>
                  <a:gd name="T5" fmla="*/ 106 h 106"/>
                  <a:gd name="T6" fmla="*/ 14 w 126"/>
                  <a:gd name="T7" fmla="*/ 92 h 106"/>
                  <a:gd name="T8" fmla="*/ 63 w 126"/>
                  <a:gd name="T9" fmla="*/ 92 h 106"/>
                  <a:gd name="T10" fmla="*/ 49 w 126"/>
                  <a:gd name="T11" fmla="*/ 78 h 106"/>
                  <a:gd name="T12" fmla="*/ 42 w 126"/>
                  <a:gd name="T13" fmla="*/ 78 h 106"/>
                  <a:gd name="T14" fmla="*/ 28 w 126"/>
                  <a:gd name="T15" fmla="*/ 70 h 106"/>
                  <a:gd name="T16" fmla="*/ 28 w 126"/>
                  <a:gd name="T17" fmla="*/ 63 h 106"/>
                  <a:gd name="T18" fmla="*/ 21 w 126"/>
                  <a:gd name="T19" fmla="*/ 63 h 106"/>
                  <a:gd name="T20" fmla="*/ 7 w 126"/>
                  <a:gd name="T21" fmla="*/ 49 h 106"/>
                  <a:gd name="T22" fmla="*/ 0 w 126"/>
                  <a:gd name="T23" fmla="*/ 49 h 106"/>
                  <a:gd name="T24" fmla="*/ 0 w 126"/>
                  <a:gd name="T25" fmla="*/ 42 h 106"/>
                  <a:gd name="T26" fmla="*/ 7 w 126"/>
                  <a:gd name="T27" fmla="*/ 28 h 106"/>
                  <a:gd name="T28" fmla="*/ 14 w 126"/>
                  <a:gd name="T29" fmla="*/ 28 h 106"/>
                  <a:gd name="T30" fmla="*/ 14 w 126"/>
                  <a:gd name="T31" fmla="*/ 21 h 106"/>
                  <a:gd name="T32" fmla="*/ 21 w 126"/>
                  <a:gd name="T33" fmla="*/ 14 h 106"/>
                  <a:gd name="T34" fmla="*/ 28 w 126"/>
                  <a:gd name="T35" fmla="*/ 14 h 106"/>
                  <a:gd name="T36" fmla="*/ 42 w 126"/>
                  <a:gd name="T37" fmla="*/ 7 h 106"/>
                  <a:gd name="T38" fmla="*/ 49 w 126"/>
                  <a:gd name="T39" fmla="*/ 0 h 106"/>
                  <a:gd name="T40" fmla="*/ 56 w 126"/>
                  <a:gd name="T41" fmla="*/ 0 h 106"/>
                  <a:gd name="T42" fmla="*/ 63 w 126"/>
                  <a:gd name="T43" fmla="*/ 7 h 106"/>
                  <a:gd name="T44" fmla="*/ 70 w 126"/>
                  <a:gd name="T45" fmla="*/ 7 h 106"/>
                  <a:gd name="T46" fmla="*/ 77 w 126"/>
                  <a:gd name="T47" fmla="*/ 14 h 106"/>
                  <a:gd name="T48" fmla="*/ 84 w 126"/>
                  <a:gd name="T49" fmla="*/ 14 h 106"/>
                  <a:gd name="T50" fmla="*/ 70 w 126"/>
                  <a:gd name="T51" fmla="*/ 21 h 106"/>
                  <a:gd name="T52" fmla="*/ 63 w 126"/>
                  <a:gd name="T53" fmla="*/ 28 h 106"/>
                  <a:gd name="T54" fmla="*/ 49 w 126"/>
                  <a:gd name="T55" fmla="*/ 28 h 106"/>
                  <a:gd name="T56" fmla="*/ 49 w 126"/>
                  <a:gd name="T57" fmla="*/ 35 h 106"/>
                  <a:gd name="T58" fmla="*/ 42 w 126"/>
                  <a:gd name="T59" fmla="*/ 35 h 106"/>
                  <a:gd name="T60" fmla="*/ 42 w 126"/>
                  <a:gd name="T61" fmla="*/ 49 h 106"/>
                  <a:gd name="T62" fmla="*/ 49 w 126"/>
                  <a:gd name="T63" fmla="*/ 49 h 106"/>
                  <a:gd name="T64" fmla="*/ 77 w 126"/>
                  <a:gd name="T65" fmla="*/ 63 h 106"/>
                  <a:gd name="T66" fmla="*/ 84 w 126"/>
                  <a:gd name="T67" fmla="*/ 63 h 106"/>
                  <a:gd name="T68" fmla="*/ 91 w 126"/>
                  <a:gd name="T69" fmla="*/ 70 h 106"/>
                  <a:gd name="T70" fmla="*/ 98 w 126"/>
                  <a:gd name="T71" fmla="*/ 70 h 106"/>
                  <a:gd name="T72" fmla="*/ 98 w 126"/>
                  <a:gd name="T73" fmla="*/ 78 h 106"/>
                  <a:gd name="T74" fmla="*/ 98 w 126"/>
                  <a:gd name="T75" fmla="*/ 49 h 106"/>
                  <a:gd name="T76" fmla="*/ 126 w 126"/>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6">
                    <a:moveTo>
                      <a:pt x="126" y="49"/>
                    </a:moveTo>
                    <a:lnTo>
                      <a:pt x="126" y="106"/>
                    </a:lnTo>
                    <a:lnTo>
                      <a:pt x="14" y="106"/>
                    </a:lnTo>
                    <a:lnTo>
                      <a:pt x="14" y="92"/>
                    </a:lnTo>
                    <a:lnTo>
                      <a:pt x="63" y="92"/>
                    </a:lnTo>
                    <a:lnTo>
                      <a:pt x="49" y="78"/>
                    </a:lnTo>
                    <a:lnTo>
                      <a:pt x="42" y="78"/>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8"/>
                    </a:lnTo>
                    <a:lnTo>
                      <a:pt x="98" y="49"/>
                    </a:lnTo>
                    <a:lnTo>
                      <a:pt x="126"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6" name="Freeform 147"/>
              <p:cNvSpPr>
                <a:spLocks/>
              </p:cNvSpPr>
              <p:nvPr/>
            </p:nvSpPr>
            <p:spPr bwMode="auto">
              <a:xfrm>
                <a:off x="4955" y="1898"/>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3 h 218"/>
                  <a:gd name="T12" fmla="*/ 204 w 500"/>
                  <a:gd name="T13" fmla="*/ 133 h 218"/>
                  <a:gd name="T14" fmla="*/ 176 w 500"/>
                  <a:gd name="T15" fmla="*/ 126 h 218"/>
                  <a:gd name="T16" fmla="*/ 162 w 500"/>
                  <a:gd name="T17" fmla="*/ 119 h 218"/>
                  <a:gd name="T18" fmla="*/ 134 w 500"/>
                  <a:gd name="T19" fmla="*/ 119 h 218"/>
                  <a:gd name="T20" fmla="*/ 113 w 500"/>
                  <a:gd name="T21" fmla="*/ 112 h 218"/>
                  <a:gd name="T22" fmla="*/ 91 w 500"/>
                  <a:gd name="T23" fmla="*/ 99 h 218"/>
                  <a:gd name="T24" fmla="*/ 77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7 w 500"/>
                  <a:gd name="T57" fmla="*/ 183 h 218"/>
                  <a:gd name="T58" fmla="*/ 91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3 w 500"/>
                  <a:gd name="T77" fmla="*/ 169 h 218"/>
                  <a:gd name="T78" fmla="*/ 472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3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3" y="133"/>
                    </a:lnTo>
                    <a:lnTo>
                      <a:pt x="204" y="133"/>
                    </a:lnTo>
                    <a:lnTo>
                      <a:pt x="176" y="126"/>
                    </a:lnTo>
                    <a:lnTo>
                      <a:pt x="162" y="119"/>
                    </a:lnTo>
                    <a:lnTo>
                      <a:pt x="134" y="119"/>
                    </a:lnTo>
                    <a:lnTo>
                      <a:pt x="113" y="112"/>
                    </a:lnTo>
                    <a:lnTo>
                      <a:pt x="91" y="99"/>
                    </a:lnTo>
                    <a:lnTo>
                      <a:pt x="77"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7" y="183"/>
                    </a:lnTo>
                    <a:lnTo>
                      <a:pt x="91" y="190"/>
                    </a:lnTo>
                    <a:lnTo>
                      <a:pt x="134" y="204"/>
                    </a:lnTo>
                    <a:lnTo>
                      <a:pt x="162" y="211"/>
                    </a:lnTo>
                    <a:lnTo>
                      <a:pt x="176" y="218"/>
                    </a:lnTo>
                    <a:lnTo>
                      <a:pt x="324" y="218"/>
                    </a:lnTo>
                    <a:lnTo>
                      <a:pt x="345" y="211"/>
                    </a:lnTo>
                    <a:lnTo>
                      <a:pt x="373" y="204"/>
                    </a:lnTo>
                    <a:lnTo>
                      <a:pt x="387" y="197"/>
                    </a:lnTo>
                    <a:lnTo>
                      <a:pt x="429" y="183"/>
                    </a:lnTo>
                    <a:lnTo>
                      <a:pt x="443" y="169"/>
                    </a:lnTo>
                    <a:lnTo>
                      <a:pt x="472" y="155"/>
                    </a:lnTo>
                    <a:lnTo>
                      <a:pt x="479" y="133"/>
                    </a:lnTo>
                    <a:lnTo>
                      <a:pt x="493" y="126"/>
                    </a:lnTo>
                    <a:lnTo>
                      <a:pt x="493" y="112"/>
                    </a:lnTo>
                    <a:lnTo>
                      <a:pt x="500" y="99"/>
                    </a:lnTo>
                    <a:lnTo>
                      <a:pt x="500" y="0"/>
                    </a:lnTo>
                    <a:lnTo>
                      <a:pt x="500" y="14"/>
                    </a:lnTo>
                    <a:lnTo>
                      <a:pt x="493" y="21"/>
                    </a:lnTo>
                    <a:lnTo>
                      <a:pt x="493" y="35"/>
                    </a:lnTo>
                    <a:lnTo>
                      <a:pt x="486" y="49"/>
                    </a:lnTo>
                    <a:lnTo>
                      <a:pt x="472" y="63"/>
                    </a:lnTo>
                    <a:lnTo>
                      <a:pt x="458" y="70"/>
                    </a:lnTo>
                    <a:lnTo>
                      <a:pt x="443"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7" name="Freeform 148"/>
              <p:cNvSpPr>
                <a:spLocks/>
              </p:cNvSpPr>
              <p:nvPr/>
            </p:nvSpPr>
            <p:spPr bwMode="auto">
              <a:xfrm>
                <a:off x="4955" y="1765"/>
                <a:ext cx="507" cy="273"/>
              </a:xfrm>
              <a:custGeom>
                <a:avLst/>
                <a:gdLst>
                  <a:gd name="T0" fmla="*/ 429 w 507"/>
                  <a:gd name="T1" fmla="*/ 42 h 273"/>
                  <a:gd name="T2" fmla="*/ 443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1 h 273"/>
                  <a:gd name="T28" fmla="*/ 450 w 507"/>
                  <a:gd name="T29" fmla="*/ 225 h 273"/>
                  <a:gd name="T30" fmla="*/ 429 w 507"/>
                  <a:gd name="T31" fmla="*/ 232 h 273"/>
                  <a:gd name="T32" fmla="*/ 408 w 507"/>
                  <a:gd name="T33" fmla="*/ 245 h 273"/>
                  <a:gd name="T34" fmla="*/ 387 w 507"/>
                  <a:gd name="T35" fmla="*/ 252 h 273"/>
                  <a:gd name="T36" fmla="*/ 373 w 507"/>
                  <a:gd name="T37" fmla="*/ 259 h 273"/>
                  <a:gd name="T38" fmla="*/ 352 w 507"/>
                  <a:gd name="T39" fmla="*/ 266 h 273"/>
                  <a:gd name="T40" fmla="*/ 303 w 507"/>
                  <a:gd name="T41" fmla="*/ 266 h 273"/>
                  <a:gd name="T42" fmla="*/ 274 w 507"/>
                  <a:gd name="T43" fmla="*/ 273 h 273"/>
                  <a:gd name="T44" fmla="*/ 232 w 507"/>
                  <a:gd name="T45" fmla="*/ 273 h 273"/>
                  <a:gd name="T46" fmla="*/ 204 w 507"/>
                  <a:gd name="T47" fmla="*/ 266 h 273"/>
                  <a:gd name="T48" fmla="*/ 162 w 507"/>
                  <a:gd name="T49" fmla="*/ 266 h 273"/>
                  <a:gd name="T50" fmla="*/ 134 w 507"/>
                  <a:gd name="T51" fmla="*/ 259 h 273"/>
                  <a:gd name="T52" fmla="*/ 91 w 507"/>
                  <a:gd name="T53" fmla="*/ 245 h 273"/>
                  <a:gd name="T54" fmla="*/ 77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1"/>
                    </a:lnTo>
                    <a:lnTo>
                      <a:pt x="450" y="225"/>
                    </a:lnTo>
                    <a:lnTo>
                      <a:pt x="429" y="232"/>
                    </a:lnTo>
                    <a:lnTo>
                      <a:pt x="408" y="245"/>
                    </a:lnTo>
                    <a:lnTo>
                      <a:pt x="387" y="252"/>
                    </a:lnTo>
                    <a:lnTo>
                      <a:pt x="373" y="259"/>
                    </a:lnTo>
                    <a:lnTo>
                      <a:pt x="352" y="266"/>
                    </a:lnTo>
                    <a:lnTo>
                      <a:pt x="303" y="266"/>
                    </a:lnTo>
                    <a:lnTo>
                      <a:pt x="274" y="273"/>
                    </a:lnTo>
                    <a:lnTo>
                      <a:pt x="232" y="273"/>
                    </a:lnTo>
                    <a:lnTo>
                      <a:pt x="204" y="266"/>
                    </a:lnTo>
                    <a:lnTo>
                      <a:pt x="162" y="266"/>
                    </a:lnTo>
                    <a:lnTo>
                      <a:pt x="134" y="259"/>
                    </a:lnTo>
                    <a:lnTo>
                      <a:pt x="91"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4" y="14"/>
                    </a:lnTo>
                    <a:lnTo>
                      <a:pt x="162" y="14"/>
                    </a:lnTo>
                    <a:lnTo>
                      <a:pt x="176" y="7"/>
                    </a:lnTo>
                    <a:lnTo>
                      <a:pt x="204" y="0"/>
                    </a:lnTo>
                    <a:lnTo>
                      <a:pt x="303"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8" name="Freeform 149"/>
              <p:cNvSpPr>
                <a:spLocks noEditPoints="1"/>
              </p:cNvSpPr>
              <p:nvPr/>
            </p:nvSpPr>
            <p:spPr bwMode="auto">
              <a:xfrm>
                <a:off x="5117" y="2053"/>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19" name="Freeform 150"/>
              <p:cNvSpPr>
                <a:spLocks noEditPoints="1"/>
              </p:cNvSpPr>
              <p:nvPr/>
            </p:nvSpPr>
            <p:spPr bwMode="auto">
              <a:xfrm>
                <a:off x="5145" y="2053"/>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0" name="Freeform 151"/>
              <p:cNvSpPr>
                <a:spLocks/>
              </p:cNvSpPr>
              <p:nvPr/>
            </p:nvSpPr>
            <p:spPr bwMode="auto">
              <a:xfrm>
                <a:off x="5187" y="2053"/>
                <a:ext cx="28" cy="42"/>
              </a:xfrm>
              <a:custGeom>
                <a:avLst/>
                <a:gdLst>
                  <a:gd name="T0" fmla="*/ 0 w 28"/>
                  <a:gd name="T1" fmla="*/ 28 h 42"/>
                  <a:gd name="T2" fmla="*/ 0 w 28"/>
                  <a:gd name="T3" fmla="*/ 0 h 42"/>
                  <a:gd name="T4" fmla="*/ 7 w 28"/>
                  <a:gd name="T5" fmla="*/ 0 h 42"/>
                  <a:gd name="T6" fmla="*/ 7 w 28"/>
                  <a:gd name="T7" fmla="*/ 28 h 42"/>
                  <a:gd name="T8" fmla="*/ 14 w 28"/>
                  <a:gd name="T9" fmla="*/ 35 h 42"/>
                  <a:gd name="T10" fmla="*/ 21 w 28"/>
                  <a:gd name="T11" fmla="*/ 28 h 42"/>
                  <a:gd name="T12" fmla="*/ 21 w 28"/>
                  <a:gd name="T13" fmla="*/ 0 h 42"/>
                  <a:gd name="T14" fmla="*/ 28 w 28"/>
                  <a:gd name="T15" fmla="*/ 0 h 42"/>
                  <a:gd name="T16" fmla="*/ 28 w 28"/>
                  <a:gd name="T17" fmla="*/ 35 h 42"/>
                  <a:gd name="T18" fmla="*/ 21 w 28"/>
                  <a:gd name="T19" fmla="*/ 35 h 42"/>
                  <a:gd name="T20" fmla="*/ 14 w 28"/>
                  <a:gd name="T21" fmla="*/ 42 h 42"/>
                  <a:gd name="T22" fmla="*/ 7 w 28"/>
                  <a:gd name="T23" fmla="*/ 35 h 42"/>
                  <a:gd name="T24" fmla="*/ 0 w 28"/>
                  <a:gd name="T25" fmla="*/ 35 h 42"/>
                  <a:gd name="T26" fmla="*/ 0 w 28"/>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2">
                    <a:moveTo>
                      <a:pt x="0" y="28"/>
                    </a:moveTo>
                    <a:lnTo>
                      <a:pt x="0" y="0"/>
                    </a:lnTo>
                    <a:lnTo>
                      <a:pt x="7" y="0"/>
                    </a:lnTo>
                    <a:lnTo>
                      <a:pt x="7" y="28"/>
                    </a:lnTo>
                    <a:lnTo>
                      <a:pt x="14" y="35"/>
                    </a:lnTo>
                    <a:lnTo>
                      <a:pt x="21" y="28"/>
                    </a:lnTo>
                    <a:lnTo>
                      <a:pt x="21" y="0"/>
                    </a:lnTo>
                    <a:lnTo>
                      <a:pt x="28" y="0"/>
                    </a:lnTo>
                    <a:lnTo>
                      <a:pt x="28"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1" name="Freeform 152"/>
              <p:cNvSpPr>
                <a:spLocks/>
              </p:cNvSpPr>
              <p:nvPr/>
            </p:nvSpPr>
            <p:spPr bwMode="auto">
              <a:xfrm>
                <a:off x="5222" y="2053"/>
                <a:ext cx="29" cy="35"/>
              </a:xfrm>
              <a:custGeom>
                <a:avLst/>
                <a:gdLst>
                  <a:gd name="T0" fmla="*/ 7 w 29"/>
                  <a:gd name="T1" fmla="*/ 35 h 35"/>
                  <a:gd name="T2" fmla="*/ 7 w 29"/>
                  <a:gd name="T3" fmla="*/ 7 h 35"/>
                  <a:gd name="T4" fmla="*/ 0 w 29"/>
                  <a:gd name="T5" fmla="*/ 7 h 35"/>
                  <a:gd name="T6" fmla="*/ 0 w 29"/>
                  <a:gd name="T7" fmla="*/ 0 h 35"/>
                  <a:gd name="T8" fmla="*/ 29 w 29"/>
                  <a:gd name="T9" fmla="*/ 0 h 35"/>
                  <a:gd name="T10" fmla="*/ 29 w 29"/>
                  <a:gd name="T11" fmla="*/ 7 h 35"/>
                  <a:gd name="T12" fmla="*/ 15 w 29"/>
                  <a:gd name="T13" fmla="*/ 7 h 35"/>
                  <a:gd name="T14" fmla="*/ 15 w 29"/>
                  <a:gd name="T15" fmla="*/ 35 h 35"/>
                  <a:gd name="T16" fmla="*/ 7 w 29"/>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35">
                    <a:moveTo>
                      <a:pt x="7" y="35"/>
                    </a:moveTo>
                    <a:lnTo>
                      <a:pt x="7" y="7"/>
                    </a:lnTo>
                    <a:lnTo>
                      <a:pt x="0" y="7"/>
                    </a:lnTo>
                    <a:lnTo>
                      <a:pt x="0" y="0"/>
                    </a:lnTo>
                    <a:lnTo>
                      <a:pt x="29" y="0"/>
                    </a:lnTo>
                    <a:lnTo>
                      <a:pt x="29" y="7"/>
                    </a:lnTo>
                    <a:lnTo>
                      <a:pt x="15" y="7"/>
                    </a:lnTo>
                    <a:lnTo>
                      <a:pt x="15"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2" name="Freeform 153"/>
              <p:cNvSpPr>
                <a:spLocks/>
              </p:cNvSpPr>
              <p:nvPr/>
            </p:nvSpPr>
            <p:spPr bwMode="auto">
              <a:xfrm>
                <a:off x="5258" y="2053"/>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3" name="Freeform 154"/>
              <p:cNvSpPr>
                <a:spLocks noEditPoints="1"/>
              </p:cNvSpPr>
              <p:nvPr/>
            </p:nvSpPr>
            <p:spPr bwMode="auto">
              <a:xfrm>
                <a:off x="5286" y="2053"/>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4" name="Freeform 155"/>
              <p:cNvSpPr>
                <a:spLocks/>
              </p:cNvSpPr>
              <p:nvPr/>
            </p:nvSpPr>
            <p:spPr bwMode="auto">
              <a:xfrm>
                <a:off x="5187" y="1814"/>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50 w 190"/>
                  <a:gd name="T13" fmla="*/ 35 h 70"/>
                  <a:gd name="T14" fmla="*/ 50 w 190"/>
                  <a:gd name="T15" fmla="*/ 42 h 70"/>
                  <a:gd name="T16" fmla="*/ 57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1 w 190"/>
                  <a:gd name="T53" fmla="*/ 70 h 70"/>
                  <a:gd name="T54" fmla="*/ 57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1" y="70"/>
                    </a:lnTo>
                    <a:lnTo>
                      <a:pt x="57"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5" name="Freeform 156"/>
              <p:cNvSpPr>
                <a:spLocks/>
              </p:cNvSpPr>
              <p:nvPr/>
            </p:nvSpPr>
            <p:spPr bwMode="auto">
              <a:xfrm>
                <a:off x="5046" y="1814"/>
                <a:ext cx="134" cy="105"/>
              </a:xfrm>
              <a:custGeom>
                <a:avLst/>
                <a:gdLst>
                  <a:gd name="T0" fmla="*/ 50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7 w 134"/>
                  <a:gd name="T15" fmla="*/ 42 h 105"/>
                  <a:gd name="T16" fmla="*/ 50 w 134"/>
                  <a:gd name="T17" fmla="*/ 35 h 105"/>
                  <a:gd name="T18" fmla="*/ 43 w 134"/>
                  <a:gd name="T19" fmla="*/ 35 h 105"/>
                  <a:gd name="T20" fmla="*/ 43 w 134"/>
                  <a:gd name="T21" fmla="*/ 28 h 105"/>
                  <a:gd name="T22" fmla="*/ 36 w 134"/>
                  <a:gd name="T23" fmla="*/ 28 h 105"/>
                  <a:gd name="T24" fmla="*/ 36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7 w 134"/>
                  <a:gd name="T75" fmla="*/ 91 h 105"/>
                  <a:gd name="T76" fmla="*/ 50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50" y="91"/>
                    </a:moveTo>
                    <a:lnTo>
                      <a:pt x="64" y="84"/>
                    </a:lnTo>
                    <a:lnTo>
                      <a:pt x="71" y="77"/>
                    </a:lnTo>
                    <a:lnTo>
                      <a:pt x="78" y="77"/>
                    </a:lnTo>
                    <a:lnTo>
                      <a:pt x="92" y="63"/>
                    </a:lnTo>
                    <a:lnTo>
                      <a:pt x="85" y="63"/>
                    </a:lnTo>
                    <a:lnTo>
                      <a:pt x="85" y="56"/>
                    </a:lnTo>
                    <a:lnTo>
                      <a:pt x="57" y="42"/>
                    </a:lnTo>
                    <a:lnTo>
                      <a:pt x="50" y="35"/>
                    </a:lnTo>
                    <a:lnTo>
                      <a:pt x="43" y="35"/>
                    </a:lnTo>
                    <a:lnTo>
                      <a:pt x="43" y="28"/>
                    </a:lnTo>
                    <a:lnTo>
                      <a:pt x="36" y="28"/>
                    </a:lnTo>
                    <a:lnTo>
                      <a:pt x="36"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7" y="91"/>
                    </a:lnTo>
                    <a:lnTo>
                      <a:pt x="50"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6" name="Freeform 157"/>
              <p:cNvSpPr>
                <a:spLocks/>
              </p:cNvSpPr>
              <p:nvPr/>
            </p:nvSpPr>
            <p:spPr bwMode="auto">
              <a:xfrm>
                <a:off x="5046" y="1926"/>
                <a:ext cx="198" cy="64"/>
              </a:xfrm>
              <a:custGeom>
                <a:avLst/>
                <a:gdLst>
                  <a:gd name="T0" fmla="*/ 162 w 198"/>
                  <a:gd name="T1" fmla="*/ 7 h 64"/>
                  <a:gd name="T2" fmla="*/ 176 w 198"/>
                  <a:gd name="T3" fmla="*/ 14 h 64"/>
                  <a:gd name="T4" fmla="*/ 183 w 198"/>
                  <a:gd name="T5" fmla="*/ 21 h 64"/>
                  <a:gd name="T6" fmla="*/ 198 w 198"/>
                  <a:gd name="T7" fmla="*/ 21 h 64"/>
                  <a:gd name="T8" fmla="*/ 183 w 198"/>
                  <a:gd name="T9" fmla="*/ 35 h 64"/>
                  <a:gd name="T10" fmla="*/ 155 w 198"/>
                  <a:gd name="T11" fmla="*/ 35 h 64"/>
                  <a:gd name="T12" fmla="*/ 141 w 198"/>
                  <a:gd name="T13" fmla="*/ 21 h 64"/>
                  <a:gd name="T14" fmla="*/ 106 w 198"/>
                  <a:gd name="T15" fmla="*/ 21 h 64"/>
                  <a:gd name="T16" fmla="*/ 92 w 198"/>
                  <a:gd name="T17" fmla="*/ 35 h 64"/>
                  <a:gd name="T18" fmla="*/ 85 w 198"/>
                  <a:gd name="T19" fmla="*/ 35 h 64"/>
                  <a:gd name="T20" fmla="*/ 71 w 198"/>
                  <a:gd name="T21" fmla="*/ 42 h 64"/>
                  <a:gd name="T22" fmla="*/ 64 w 198"/>
                  <a:gd name="T23" fmla="*/ 50 h 64"/>
                  <a:gd name="T24" fmla="*/ 113 w 198"/>
                  <a:gd name="T25" fmla="*/ 50 h 64"/>
                  <a:gd name="T26" fmla="*/ 113 w 198"/>
                  <a:gd name="T27" fmla="*/ 64 h 64"/>
                  <a:gd name="T28" fmla="*/ 0 w 198"/>
                  <a:gd name="T29" fmla="*/ 64 h 64"/>
                  <a:gd name="T30" fmla="*/ 0 w 198"/>
                  <a:gd name="T31" fmla="*/ 7 h 64"/>
                  <a:gd name="T32" fmla="*/ 36 w 198"/>
                  <a:gd name="T33" fmla="*/ 7 h 64"/>
                  <a:gd name="T34" fmla="*/ 36 w 198"/>
                  <a:gd name="T35" fmla="*/ 35 h 64"/>
                  <a:gd name="T36" fmla="*/ 50 w 198"/>
                  <a:gd name="T37" fmla="*/ 21 h 64"/>
                  <a:gd name="T38" fmla="*/ 64 w 198"/>
                  <a:gd name="T39" fmla="*/ 21 h 64"/>
                  <a:gd name="T40" fmla="*/ 71 w 198"/>
                  <a:gd name="T41" fmla="*/ 14 h 64"/>
                  <a:gd name="T42" fmla="*/ 71 w 198"/>
                  <a:gd name="T43" fmla="*/ 7 h 64"/>
                  <a:gd name="T44" fmla="*/ 92 w 198"/>
                  <a:gd name="T45" fmla="*/ 7 h 64"/>
                  <a:gd name="T46" fmla="*/ 106 w 198"/>
                  <a:gd name="T47" fmla="*/ 0 h 64"/>
                  <a:gd name="T48" fmla="*/ 148 w 198"/>
                  <a:gd name="T49" fmla="*/ 0 h 64"/>
                  <a:gd name="T50" fmla="*/ 155 w 198"/>
                  <a:gd name="T51" fmla="*/ 7 h 64"/>
                  <a:gd name="T52" fmla="*/ 162 w 198"/>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8" h="64">
                    <a:moveTo>
                      <a:pt x="162" y="7"/>
                    </a:moveTo>
                    <a:lnTo>
                      <a:pt x="176" y="14"/>
                    </a:lnTo>
                    <a:lnTo>
                      <a:pt x="183" y="21"/>
                    </a:lnTo>
                    <a:lnTo>
                      <a:pt x="198" y="21"/>
                    </a:lnTo>
                    <a:lnTo>
                      <a:pt x="183" y="35"/>
                    </a:lnTo>
                    <a:lnTo>
                      <a:pt x="155" y="35"/>
                    </a:lnTo>
                    <a:lnTo>
                      <a:pt x="141" y="21"/>
                    </a:lnTo>
                    <a:lnTo>
                      <a:pt x="106" y="21"/>
                    </a:lnTo>
                    <a:lnTo>
                      <a:pt x="92" y="35"/>
                    </a:lnTo>
                    <a:lnTo>
                      <a:pt x="85" y="35"/>
                    </a:lnTo>
                    <a:lnTo>
                      <a:pt x="71" y="42"/>
                    </a:lnTo>
                    <a:lnTo>
                      <a:pt x="64" y="50"/>
                    </a:lnTo>
                    <a:lnTo>
                      <a:pt x="113" y="50"/>
                    </a:lnTo>
                    <a:lnTo>
                      <a:pt x="113" y="64"/>
                    </a:lnTo>
                    <a:lnTo>
                      <a:pt x="0" y="64"/>
                    </a:lnTo>
                    <a:lnTo>
                      <a:pt x="0" y="7"/>
                    </a:lnTo>
                    <a:lnTo>
                      <a:pt x="36" y="7"/>
                    </a:lnTo>
                    <a:lnTo>
                      <a:pt x="36" y="35"/>
                    </a:lnTo>
                    <a:lnTo>
                      <a:pt x="50"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7" name="Freeform 158"/>
              <p:cNvSpPr>
                <a:spLocks/>
              </p:cNvSpPr>
              <p:nvPr/>
            </p:nvSpPr>
            <p:spPr bwMode="auto">
              <a:xfrm>
                <a:off x="5251" y="1891"/>
                <a:ext cx="126" cy="106"/>
              </a:xfrm>
              <a:custGeom>
                <a:avLst/>
                <a:gdLst>
                  <a:gd name="T0" fmla="*/ 126 w 126"/>
                  <a:gd name="T1" fmla="*/ 42 h 106"/>
                  <a:gd name="T2" fmla="*/ 126 w 126"/>
                  <a:gd name="T3" fmla="*/ 106 h 106"/>
                  <a:gd name="T4" fmla="*/ 14 w 126"/>
                  <a:gd name="T5" fmla="*/ 106 h 106"/>
                  <a:gd name="T6" fmla="*/ 14 w 126"/>
                  <a:gd name="T7" fmla="*/ 85 h 106"/>
                  <a:gd name="T8" fmla="*/ 63 w 126"/>
                  <a:gd name="T9" fmla="*/ 85 h 106"/>
                  <a:gd name="T10" fmla="*/ 49 w 126"/>
                  <a:gd name="T11" fmla="*/ 77 h 106"/>
                  <a:gd name="T12" fmla="*/ 42 w 126"/>
                  <a:gd name="T13" fmla="*/ 70 h 106"/>
                  <a:gd name="T14" fmla="*/ 28 w 126"/>
                  <a:gd name="T15" fmla="*/ 70 h 106"/>
                  <a:gd name="T16" fmla="*/ 21 w 126"/>
                  <a:gd name="T17" fmla="*/ 63 h 106"/>
                  <a:gd name="T18" fmla="*/ 21 w 126"/>
                  <a:gd name="T19" fmla="*/ 56 h 106"/>
                  <a:gd name="T20" fmla="*/ 7 w 126"/>
                  <a:gd name="T21" fmla="*/ 56 h 106"/>
                  <a:gd name="T22" fmla="*/ 7 w 126"/>
                  <a:gd name="T23" fmla="*/ 49 h 106"/>
                  <a:gd name="T24" fmla="*/ 0 w 126"/>
                  <a:gd name="T25" fmla="*/ 42 h 106"/>
                  <a:gd name="T26" fmla="*/ 0 w 126"/>
                  <a:gd name="T27" fmla="*/ 28 h 106"/>
                  <a:gd name="T28" fmla="*/ 14 w 126"/>
                  <a:gd name="T29" fmla="*/ 14 h 106"/>
                  <a:gd name="T30" fmla="*/ 28 w 126"/>
                  <a:gd name="T31" fmla="*/ 7 h 106"/>
                  <a:gd name="T32" fmla="*/ 35 w 126"/>
                  <a:gd name="T33" fmla="*/ 7 h 106"/>
                  <a:gd name="T34" fmla="*/ 42 w 126"/>
                  <a:gd name="T35" fmla="*/ 0 h 106"/>
                  <a:gd name="T36" fmla="*/ 49 w 126"/>
                  <a:gd name="T37" fmla="*/ 0 h 106"/>
                  <a:gd name="T38" fmla="*/ 56 w 126"/>
                  <a:gd name="T39" fmla="*/ 7 h 106"/>
                  <a:gd name="T40" fmla="*/ 77 w 126"/>
                  <a:gd name="T41" fmla="*/ 7 h 106"/>
                  <a:gd name="T42" fmla="*/ 77 w 126"/>
                  <a:gd name="T43" fmla="*/ 14 h 106"/>
                  <a:gd name="T44" fmla="*/ 63 w 126"/>
                  <a:gd name="T45" fmla="*/ 21 h 106"/>
                  <a:gd name="T46" fmla="*/ 49 w 126"/>
                  <a:gd name="T47" fmla="*/ 21 h 106"/>
                  <a:gd name="T48" fmla="*/ 49 w 126"/>
                  <a:gd name="T49" fmla="*/ 28 h 106"/>
                  <a:gd name="T50" fmla="*/ 42 w 126"/>
                  <a:gd name="T51" fmla="*/ 28 h 106"/>
                  <a:gd name="T52" fmla="*/ 42 w 126"/>
                  <a:gd name="T53" fmla="*/ 42 h 106"/>
                  <a:gd name="T54" fmla="*/ 56 w 126"/>
                  <a:gd name="T55" fmla="*/ 56 h 106"/>
                  <a:gd name="T56" fmla="*/ 77 w 126"/>
                  <a:gd name="T57" fmla="*/ 56 h 106"/>
                  <a:gd name="T58" fmla="*/ 77 w 126"/>
                  <a:gd name="T59" fmla="*/ 63 h 106"/>
                  <a:gd name="T60" fmla="*/ 84 w 126"/>
                  <a:gd name="T61" fmla="*/ 70 h 106"/>
                  <a:gd name="T62" fmla="*/ 91 w 126"/>
                  <a:gd name="T63" fmla="*/ 70 h 106"/>
                  <a:gd name="T64" fmla="*/ 91 w 126"/>
                  <a:gd name="T65" fmla="*/ 42 h 106"/>
                  <a:gd name="T66" fmla="*/ 126 w 126"/>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 h="106">
                    <a:moveTo>
                      <a:pt x="126" y="42"/>
                    </a:moveTo>
                    <a:lnTo>
                      <a:pt x="126" y="106"/>
                    </a:lnTo>
                    <a:lnTo>
                      <a:pt x="14" y="106"/>
                    </a:lnTo>
                    <a:lnTo>
                      <a:pt x="14" y="85"/>
                    </a:lnTo>
                    <a:lnTo>
                      <a:pt x="63" y="85"/>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0"/>
                    </a:lnTo>
                    <a:lnTo>
                      <a:pt x="91" y="70"/>
                    </a:lnTo>
                    <a:lnTo>
                      <a:pt x="91" y="42"/>
                    </a:lnTo>
                    <a:lnTo>
                      <a:pt x="126"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8" name="Freeform 159"/>
              <p:cNvSpPr>
                <a:spLocks/>
              </p:cNvSpPr>
              <p:nvPr/>
            </p:nvSpPr>
            <p:spPr bwMode="auto">
              <a:xfrm>
                <a:off x="5180" y="1814"/>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7 w 197"/>
                  <a:gd name="T25" fmla="*/ 35 h 63"/>
                  <a:gd name="T26" fmla="*/ 57 w 197"/>
                  <a:gd name="T27" fmla="*/ 42 h 63"/>
                  <a:gd name="T28" fmla="*/ 71 w 197"/>
                  <a:gd name="T29" fmla="*/ 42 h 63"/>
                  <a:gd name="T30" fmla="*/ 78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29" name="Freeform 160"/>
              <p:cNvSpPr>
                <a:spLocks/>
              </p:cNvSpPr>
              <p:nvPr/>
            </p:nvSpPr>
            <p:spPr bwMode="auto">
              <a:xfrm>
                <a:off x="5046" y="1807"/>
                <a:ext cx="127" cy="105"/>
              </a:xfrm>
              <a:custGeom>
                <a:avLst/>
                <a:gdLst>
                  <a:gd name="T0" fmla="*/ 50 w 127"/>
                  <a:gd name="T1" fmla="*/ 91 h 105"/>
                  <a:gd name="T2" fmla="*/ 57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50 w 127"/>
                  <a:gd name="T17" fmla="*/ 42 h 105"/>
                  <a:gd name="T18" fmla="*/ 43 w 127"/>
                  <a:gd name="T19" fmla="*/ 35 h 105"/>
                  <a:gd name="T20" fmla="*/ 36 w 127"/>
                  <a:gd name="T21" fmla="*/ 35 h 105"/>
                  <a:gd name="T22" fmla="*/ 36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7 w 127"/>
                  <a:gd name="T59" fmla="*/ 98 h 105"/>
                  <a:gd name="T60" fmla="*/ 50 w 127"/>
                  <a:gd name="T61" fmla="*/ 98 h 105"/>
                  <a:gd name="T62" fmla="*/ 50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50" y="91"/>
                    </a:moveTo>
                    <a:lnTo>
                      <a:pt x="57" y="91"/>
                    </a:lnTo>
                    <a:lnTo>
                      <a:pt x="71" y="84"/>
                    </a:lnTo>
                    <a:lnTo>
                      <a:pt x="71" y="77"/>
                    </a:lnTo>
                    <a:lnTo>
                      <a:pt x="78" y="70"/>
                    </a:lnTo>
                    <a:lnTo>
                      <a:pt x="85" y="70"/>
                    </a:lnTo>
                    <a:lnTo>
                      <a:pt x="85" y="63"/>
                    </a:lnTo>
                    <a:lnTo>
                      <a:pt x="78" y="56"/>
                    </a:lnTo>
                    <a:lnTo>
                      <a:pt x="50" y="42"/>
                    </a:lnTo>
                    <a:lnTo>
                      <a:pt x="43" y="35"/>
                    </a:lnTo>
                    <a:lnTo>
                      <a:pt x="36" y="35"/>
                    </a:lnTo>
                    <a:lnTo>
                      <a:pt x="36"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7" y="98"/>
                    </a:lnTo>
                    <a:lnTo>
                      <a:pt x="50" y="98"/>
                    </a:lnTo>
                    <a:lnTo>
                      <a:pt x="5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0" name="Freeform 161"/>
              <p:cNvSpPr>
                <a:spLocks/>
              </p:cNvSpPr>
              <p:nvPr/>
            </p:nvSpPr>
            <p:spPr bwMode="auto">
              <a:xfrm>
                <a:off x="5046" y="1919"/>
                <a:ext cx="191" cy="71"/>
              </a:xfrm>
              <a:custGeom>
                <a:avLst/>
                <a:gdLst>
                  <a:gd name="T0" fmla="*/ 155 w 191"/>
                  <a:gd name="T1" fmla="*/ 14 h 71"/>
                  <a:gd name="T2" fmla="*/ 169 w 191"/>
                  <a:gd name="T3" fmla="*/ 14 h 71"/>
                  <a:gd name="T4" fmla="*/ 176 w 191"/>
                  <a:gd name="T5" fmla="*/ 21 h 71"/>
                  <a:gd name="T6" fmla="*/ 183 w 191"/>
                  <a:gd name="T7" fmla="*/ 21 h 71"/>
                  <a:gd name="T8" fmla="*/ 191 w 191"/>
                  <a:gd name="T9" fmla="*/ 28 h 71"/>
                  <a:gd name="T10" fmla="*/ 183 w 191"/>
                  <a:gd name="T11" fmla="*/ 28 h 71"/>
                  <a:gd name="T12" fmla="*/ 176 w 191"/>
                  <a:gd name="T13" fmla="*/ 35 h 71"/>
                  <a:gd name="T14" fmla="*/ 176 w 191"/>
                  <a:gd name="T15" fmla="*/ 42 h 71"/>
                  <a:gd name="T16" fmla="*/ 162 w 191"/>
                  <a:gd name="T17" fmla="*/ 42 h 71"/>
                  <a:gd name="T18" fmla="*/ 155 w 191"/>
                  <a:gd name="T19" fmla="*/ 35 h 71"/>
                  <a:gd name="T20" fmla="*/ 141 w 191"/>
                  <a:gd name="T21" fmla="*/ 28 h 71"/>
                  <a:gd name="T22" fmla="*/ 127 w 191"/>
                  <a:gd name="T23" fmla="*/ 28 h 71"/>
                  <a:gd name="T24" fmla="*/ 127 w 191"/>
                  <a:gd name="T25" fmla="*/ 21 h 71"/>
                  <a:gd name="T26" fmla="*/ 106 w 191"/>
                  <a:gd name="T27" fmla="*/ 21 h 71"/>
                  <a:gd name="T28" fmla="*/ 106 w 191"/>
                  <a:gd name="T29" fmla="*/ 28 h 71"/>
                  <a:gd name="T30" fmla="*/ 85 w 191"/>
                  <a:gd name="T31" fmla="*/ 35 h 71"/>
                  <a:gd name="T32" fmla="*/ 78 w 191"/>
                  <a:gd name="T33" fmla="*/ 42 h 71"/>
                  <a:gd name="T34" fmla="*/ 64 w 191"/>
                  <a:gd name="T35" fmla="*/ 42 h 71"/>
                  <a:gd name="T36" fmla="*/ 57 w 191"/>
                  <a:gd name="T37" fmla="*/ 49 h 71"/>
                  <a:gd name="T38" fmla="*/ 106 w 191"/>
                  <a:gd name="T39" fmla="*/ 49 h 71"/>
                  <a:gd name="T40" fmla="*/ 106 w 191"/>
                  <a:gd name="T41" fmla="*/ 71 h 71"/>
                  <a:gd name="T42" fmla="*/ 0 w 191"/>
                  <a:gd name="T43" fmla="*/ 71 h 71"/>
                  <a:gd name="T44" fmla="*/ 0 w 191"/>
                  <a:gd name="T45" fmla="*/ 7 h 71"/>
                  <a:gd name="T46" fmla="*/ 29 w 191"/>
                  <a:gd name="T47" fmla="*/ 7 h 71"/>
                  <a:gd name="T48" fmla="*/ 29 w 191"/>
                  <a:gd name="T49" fmla="*/ 35 h 71"/>
                  <a:gd name="T50" fmla="*/ 57 w 191"/>
                  <a:gd name="T51" fmla="*/ 21 h 71"/>
                  <a:gd name="T52" fmla="*/ 64 w 191"/>
                  <a:gd name="T53" fmla="*/ 14 h 71"/>
                  <a:gd name="T54" fmla="*/ 71 w 191"/>
                  <a:gd name="T55" fmla="*/ 14 h 71"/>
                  <a:gd name="T56" fmla="*/ 99 w 191"/>
                  <a:gd name="T57" fmla="*/ 0 h 71"/>
                  <a:gd name="T58" fmla="*/ 134 w 191"/>
                  <a:gd name="T59" fmla="*/ 0 h 71"/>
                  <a:gd name="T60" fmla="*/ 141 w 191"/>
                  <a:gd name="T61" fmla="*/ 7 h 71"/>
                  <a:gd name="T62" fmla="*/ 155 w 191"/>
                  <a:gd name="T63" fmla="*/ 7 h 71"/>
                  <a:gd name="T64" fmla="*/ 155 w 191"/>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1" h="71">
                    <a:moveTo>
                      <a:pt x="155" y="14"/>
                    </a:moveTo>
                    <a:lnTo>
                      <a:pt x="169" y="14"/>
                    </a:lnTo>
                    <a:lnTo>
                      <a:pt x="176" y="21"/>
                    </a:lnTo>
                    <a:lnTo>
                      <a:pt x="183" y="21"/>
                    </a:lnTo>
                    <a:lnTo>
                      <a:pt x="191"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7" y="49"/>
                    </a:lnTo>
                    <a:lnTo>
                      <a:pt x="106" y="49"/>
                    </a:lnTo>
                    <a:lnTo>
                      <a:pt x="106" y="71"/>
                    </a:lnTo>
                    <a:lnTo>
                      <a:pt x="0" y="71"/>
                    </a:lnTo>
                    <a:lnTo>
                      <a:pt x="0" y="7"/>
                    </a:lnTo>
                    <a:lnTo>
                      <a:pt x="29" y="7"/>
                    </a:lnTo>
                    <a:lnTo>
                      <a:pt x="29" y="35"/>
                    </a:lnTo>
                    <a:lnTo>
                      <a:pt x="57"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1" name="Freeform 162"/>
              <p:cNvSpPr>
                <a:spLocks/>
              </p:cNvSpPr>
              <p:nvPr/>
            </p:nvSpPr>
            <p:spPr bwMode="auto">
              <a:xfrm>
                <a:off x="5244" y="1884"/>
                <a:ext cx="126" cy="106"/>
              </a:xfrm>
              <a:custGeom>
                <a:avLst/>
                <a:gdLst>
                  <a:gd name="T0" fmla="*/ 126 w 126"/>
                  <a:gd name="T1" fmla="*/ 49 h 106"/>
                  <a:gd name="T2" fmla="*/ 126 w 126"/>
                  <a:gd name="T3" fmla="*/ 106 h 106"/>
                  <a:gd name="T4" fmla="*/ 14 w 126"/>
                  <a:gd name="T5" fmla="*/ 106 h 106"/>
                  <a:gd name="T6" fmla="*/ 14 w 126"/>
                  <a:gd name="T7" fmla="*/ 92 h 106"/>
                  <a:gd name="T8" fmla="*/ 63 w 126"/>
                  <a:gd name="T9" fmla="*/ 92 h 106"/>
                  <a:gd name="T10" fmla="*/ 49 w 126"/>
                  <a:gd name="T11" fmla="*/ 77 h 106"/>
                  <a:gd name="T12" fmla="*/ 42 w 126"/>
                  <a:gd name="T13" fmla="*/ 77 h 106"/>
                  <a:gd name="T14" fmla="*/ 28 w 126"/>
                  <a:gd name="T15" fmla="*/ 70 h 106"/>
                  <a:gd name="T16" fmla="*/ 28 w 126"/>
                  <a:gd name="T17" fmla="*/ 63 h 106"/>
                  <a:gd name="T18" fmla="*/ 21 w 126"/>
                  <a:gd name="T19" fmla="*/ 63 h 106"/>
                  <a:gd name="T20" fmla="*/ 7 w 126"/>
                  <a:gd name="T21" fmla="*/ 49 h 106"/>
                  <a:gd name="T22" fmla="*/ 0 w 126"/>
                  <a:gd name="T23" fmla="*/ 49 h 106"/>
                  <a:gd name="T24" fmla="*/ 0 w 126"/>
                  <a:gd name="T25" fmla="*/ 42 h 106"/>
                  <a:gd name="T26" fmla="*/ 7 w 126"/>
                  <a:gd name="T27" fmla="*/ 28 h 106"/>
                  <a:gd name="T28" fmla="*/ 14 w 126"/>
                  <a:gd name="T29" fmla="*/ 28 h 106"/>
                  <a:gd name="T30" fmla="*/ 14 w 126"/>
                  <a:gd name="T31" fmla="*/ 21 h 106"/>
                  <a:gd name="T32" fmla="*/ 21 w 126"/>
                  <a:gd name="T33" fmla="*/ 14 h 106"/>
                  <a:gd name="T34" fmla="*/ 28 w 126"/>
                  <a:gd name="T35" fmla="*/ 14 h 106"/>
                  <a:gd name="T36" fmla="*/ 42 w 126"/>
                  <a:gd name="T37" fmla="*/ 7 h 106"/>
                  <a:gd name="T38" fmla="*/ 49 w 126"/>
                  <a:gd name="T39" fmla="*/ 0 h 106"/>
                  <a:gd name="T40" fmla="*/ 56 w 126"/>
                  <a:gd name="T41" fmla="*/ 0 h 106"/>
                  <a:gd name="T42" fmla="*/ 63 w 126"/>
                  <a:gd name="T43" fmla="*/ 7 h 106"/>
                  <a:gd name="T44" fmla="*/ 70 w 126"/>
                  <a:gd name="T45" fmla="*/ 7 h 106"/>
                  <a:gd name="T46" fmla="*/ 77 w 126"/>
                  <a:gd name="T47" fmla="*/ 14 h 106"/>
                  <a:gd name="T48" fmla="*/ 84 w 126"/>
                  <a:gd name="T49" fmla="*/ 14 h 106"/>
                  <a:gd name="T50" fmla="*/ 70 w 126"/>
                  <a:gd name="T51" fmla="*/ 21 h 106"/>
                  <a:gd name="T52" fmla="*/ 63 w 126"/>
                  <a:gd name="T53" fmla="*/ 28 h 106"/>
                  <a:gd name="T54" fmla="*/ 49 w 126"/>
                  <a:gd name="T55" fmla="*/ 28 h 106"/>
                  <a:gd name="T56" fmla="*/ 49 w 126"/>
                  <a:gd name="T57" fmla="*/ 35 h 106"/>
                  <a:gd name="T58" fmla="*/ 42 w 126"/>
                  <a:gd name="T59" fmla="*/ 35 h 106"/>
                  <a:gd name="T60" fmla="*/ 42 w 126"/>
                  <a:gd name="T61" fmla="*/ 49 h 106"/>
                  <a:gd name="T62" fmla="*/ 49 w 126"/>
                  <a:gd name="T63" fmla="*/ 49 h 106"/>
                  <a:gd name="T64" fmla="*/ 77 w 126"/>
                  <a:gd name="T65" fmla="*/ 63 h 106"/>
                  <a:gd name="T66" fmla="*/ 84 w 126"/>
                  <a:gd name="T67" fmla="*/ 63 h 106"/>
                  <a:gd name="T68" fmla="*/ 91 w 126"/>
                  <a:gd name="T69" fmla="*/ 70 h 106"/>
                  <a:gd name="T70" fmla="*/ 98 w 126"/>
                  <a:gd name="T71" fmla="*/ 70 h 106"/>
                  <a:gd name="T72" fmla="*/ 98 w 126"/>
                  <a:gd name="T73" fmla="*/ 77 h 106"/>
                  <a:gd name="T74" fmla="*/ 98 w 126"/>
                  <a:gd name="T75" fmla="*/ 49 h 106"/>
                  <a:gd name="T76" fmla="*/ 126 w 126"/>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6">
                    <a:moveTo>
                      <a:pt x="126" y="49"/>
                    </a:moveTo>
                    <a:lnTo>
                      <a:pt x="126" y="106"/>
                    </a:lnTo>
                    <a:lnTo>
                      <a:pt x="14" y="106"/>
                    </a:lnTo>
                    <a:lnTo>
                      <a:pt x="14" y="92"/>
                    </a:lnTo>
                    <a:lnTo>
                      <a:pt x="63" y="92"/>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7"/>
                    </a:lnTo>
                    <a:lnTo>
                      <a:pt x="98" y="49"/>
                    </a:lnTo>
                    <a:lnTo>
                      <a:pt x="126"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2" name="Freeform 163"/>
              <p:cNvSpPr>
                <a:spLocks/>
              </p:cNvSpPr>
              <p:nvPr/>
            </p:nvSpPr>
            <p:spPr bwMode="auto">
              <a:xfrm>
                <a:off x="4955" y="1898"/>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3 w 500"/>
                  <a:gd name="T11" fmla="*/ 133 h 218"/>
                  <a:gd name="T12" fmla="*/ 204 w 500"/>
                  <a:gd name="T13" fmla="*/ 133 h 218"/>
                  <a:gd name="T14" fmla="*/ 176 w 500"/>
                  <a:gd name="T15" fmla="*/ 126 h 218"/>
                  <a:gd name="T16" fmla="*/ 162 w 500"/>
                  <a:gd name="T17" fmla="*/ 119 h 218"/>
                  <a:gd name="T18" fmla="*/ 134 w 500"/>
                  <a:gd name="T19" fmla="*/ 119 h 218"/>
                  <a:gd name="T20" fmla="*/ 113 w 500"/>
                  <a:gd name="T21" fmla="*/ 112 h 218"/>
                  <a:gd name="T22" fmla="*/ 91 w 500"/>
                  <a:gd name="T23" fmla="*/ 99 h 218"/>
                  <a:gd name="T24" fmla="*/ 77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7 w 500"/>
                  <a:gd name="T57" fmla="*/ 183 h 218"/>
                  <a:gd name="T58" fmla="*/ 91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3 w 500"/>
                  <a:gd name="T77" fmla="*/ 169 h 218"/>
                  <a:gd name="T78" fmla="*/ 472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2 w 500"/>
                  <a:gd name="T99" fmla="*/ 63 h 218"/>
                  <a:gd name="T100" fmla="*/ 458 w 500"/>
                  <a:gd name="T101" fmla="*/ 70 h 218"/>
                  <a:gd name="T102" fmla="*/ 443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3" y="133"/>
                    </a:lnTo>
                    <a:lnTo>
                      <a:pt x="204" y="133"/>
                    </a:lnTo>
                    <a:lnTo>
                      <a:pt x="176" y="126"/>
                    </a:lnTo>
                    <a:lnTo>
                      <a:pt x="162" y="119"/>
                    </a:lnTo>
                    <a:lnTo>
                      <a:pt x="134" y="119"/>
                    </a:lnTo>
                    <a:lnTo>
                      <a:pt x="113" y="112"/>
                    </a:lnTo>
                    <a:lnTo>
                      <a:pt x="91" y="99"/>
                    </a:lnTo>
                    <a:lnTo>
                      <a:pt x="77"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7" y="183"/>
                    </a:lnTo>
                    <a:lnTo>
                      <a:pt x="91" y="190"/>
                    </a:lnTo>
                    <a:lnTo>
                      <a:pt x="134" y="204"/>
                    </a:lnTo>
                    <a:lnTo>
                      <a:pt x="162" y="211"/>
                    </a:lnTo>
                    <a:lnTo>
                      <a:pt x="176" y="218"/>
                    </a:lnTo>
                    <a:lnTo>
                      <a:pt x="324" y="218"/>
                    </a:lnTo>
                    <a:lnTo>
                      <a:pt x="345" y="211"/>
                    </a:lnTo>
                    <a:lnTo>
                      <a:pt x="373" y="204"/>
                    </a:lnTo>
                    <a:lnTo>
                      <a:pt x="387" y="197"/>
                    </a:lnTo>
                    <a:lnTo>
                      <a:pt x="429" y="183"/>
                    </a:lnTo>
                    <a:lnTo>
                      <a:pt x="443" y="169"/>
                    </a:lnTo>
                    <a:lnTo>
                      <a:pt x="472" y="155"/>
                    </a:lnTo>
                    <a:lnTo>
                      <a:pt x="479" y="133"/>
                    </a:lnTo>
                    <a:lnTo>
                      <a:pt x="493" y="126"/>
                    </a:lnTo>
                    <a:lnTo>
                      <a:pt x="493" y="112"/>
                    </a:lnTo>
                    <a:lnTo>
                      <a:pt x="500" y="99"/>
                    </a:lnTo>
                    <a:lnTo>
                      <a:pt x="500" y="0"/>
                    </a:lnTo>
                    <a:lnTo>
                      <a:pt x="500" y="14"/>
                    </a:lnTo>
                    <a:lnTo>
                      <a:pt x="493" y="21"/>
                    </a:lnTo>
                    <a:lnTo>
                      <a:pt x="493" y="35"/>
                    </a:lnTo>
                    <a:lnTo>
                      <a:pt x="486" y="49"/>
                    </a:lnTo>
                    <a:lnTo>
                      <a:pt x="472" y="63"/>
                    </a:lnTo>
                    <a:lnTo>
                      <a:pt x="458" y="70"/>
                    </a:lnTo>
                    <a:lnTo>
                      <a:pt x="443"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3" name="Freeform 164"/>
              <p:cNvSpPr>
                <a:spLocks/>
              </p:cNvSpPr>
              <p:nvPr/>
            </p:nvSpPr>
            <p:spPr bwMode="auto">
              <a:xfrm>
                <a:off x="4955" y="1765"/>
                <a:ext cx="507" cy="273"/>
              </a:xfrm>
              <a:custGeom>
                <a:avLst/>
                <a:gdLst>
                  <a:gd name="T0" fmla="*/ 429 w 507"/>
                  <a:gd name="T1" fmla="*/ 42 h 273"/>
                  <a:gd name="T2" fmla="*/ 443 w 507"/>
                  <a:gd name="T3" fmla="*/ 49 h 273"/>
                  <a:gd name="T4" fmla="*/ 458 w 507"/>
                  <a:gd name="T5" fmla="*/ 63 h 273"/>
                  <a:gd name="T6" fmla="*/ 472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2 w 507"/>
                  <a:gd name="T25" fmla="*/ 196 h 273"/>
                  <a:gd name="T26" fmla="*/ 458 w 507"/>
                  <a:gd name="T27" fmla="*/ 211 h 273"/>
                  <a:gd name="T28" fmla="*/ 450 w 507"/>
                  <a:gd name="T29" fmla="*/ 225 h 273"/>
                  <a:gd name="T30" fmla="*/ 429 w 507"/>
                  <a:gd name="T31" fmla="*/ 232 h 273"/>
                  <a:gd name="T32" fmla="*/ 408 w 507"/>
                  <a:gd name="T33" fmla="*/ 245 h 273"/>
                  <a:gd name="T34" fmla="*/ 387 w 507"/>
                  <a:gd name="T35" fmla="*/ 252 h 273"/>
                  <a:gd name="T36" fmla="*/ 373 w 507"/>
                  <a:gd name="T37" fmla="*/ 259 h 273"/>
                  <a:gd name="T38" fmla="*/ 352 w 507"/>
                  <a:gd name="T39" fmla="*/ 266 h 273"/>
                  <a:gd name="T40" fmla="*/ 303 w 507"/>
                  <a:gd name="T41" fmla="*/ 266 h 273"/>
                  <a:gd name="T42" fmla="*/ 274 w 507"/>
                  <a:gd name="T43" fmla="*/ 273 h 273"/>
                  <a:gd name="T44" fmla="*/ 232 w 507"/>
                  <a:gd name="T45" fmla="*/ 273 h 273"/>
                  <a:gd name="T46" fmla="*/ 204 w 507"/>
                  <a:gd name="T47" fmla="*/ 266 h 273"/>
                  <a:gd name="T48" fmla="*/ 162 w 507"/>
                  <a:gd name="T49" fmla="*/ 266 h 273"/>
                  <a:gd name="T50" fmla="*/ 134 w 507"/>
                  <a:gd name="T51" fmla="*/ 259 h 273"/>
                  <a:gd name="T52" fmla="*/ 91 w 507"/>
                  <a:gd name="T53" fmla="*/ 245 h 273"/>
                  <a:gd name="T54" fmla="*/ 77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4 w 507"/>
                  <a:gd name="T85" fmla="*/ 14 h 273"/>
                  <a:gd name="T86" fmla="*/ 162 w 507"/>
                  <a:gd name="T87" fmla="*/ 14 h 273"/>
                  <a:gd name="T88" fmla="*/ 176 w 507"/>
                  <a:gd name="T89" fmla="*/ 7 h 273"/>
                  <a:gd name="T90" fmla="*/ 204 w 507"/>
                  <a:gd name="T91" fmla="*/ 0 h 273"/>
                  <a:gd name="T92" fmla="*/ 303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8" y="63"/>
                    </a:lnTo>
                    <a:lnTo>
                      <a:pt x="472" y="70"/>
                    </a:lnTo>
                    <a:lnTo>
                      <a:pt x="486" y="84"/>
                    </a:lnTo>
                    <a:lnTo>
                      <a:pt x="500" y="112"/>
                    </a:lnTo>
                    <a:lnTo>
                      <a:pt x="500" y="126"/>
                    </a:lnTo>
                    <a:lnTo>
                      <a:pt x="507" y="133"/>
                    </a:lnTo>
                    <a:lnTo>
                      <a:pt x="500" y="147"/>
                    </a:lnTo>
                    <a:lnTo>
                      <a:pt x="500" y="168"/>
                    </a:lnTo>
                    <a:lnTo>
                      <a:pt x="493" y="175"/>
                    </a:lnTo>
                    <a:lnTo>
                      <a:pt x="486" y="189"/>
                    </a:lnTo>
                    <a:lnTo>
                      <a:pt x="472" y="196"/>
                    </a:lnTo>
                    <a:lnTo>
                      <a:pt x="458" y="211"/>
                    </a:lnTo>
                    <a:lnTo>
                      <a:pt x="450" y="225"/>
                    </a:lnTo>
                    <a:lnTo>
                      <a:pt x="429" y="232"/>
                    </a:lnTo>
                    <a:lnTo>
                      <a:pt x="408" y="245"/>
                    </a:lnTo>
                    <a:lnTo>
                      <a:pt x="387" y="252"/>
                    </a:lnTo>
                    <a:lnTo>
                      <a:pt x="373" y="259"/>
                    </a:lnTo>
                    <a:lnTo>
                      <a:pt x="352" y="266"/>
                    </a:lnTo>
                    <a:lnTo>
                      <a:pt x="303" y="266"/>
                    </a:lnTo>
                    <a:lnTo>
                      <a:pt x="274" y="273"/>
                    </a:lnTo>
                    <a:lnTo>
                      <a:pt x="232" y="273"/>
                    </a:lnTo>
                    <a:lnTo>
                      <a:pt x="204" y="266"/>
                    </a:lnTo>
                    <a:lnTo>
                      <a:pt x="162" y="266"/>
                    </a:lnTo>
                    <a:lnTo>
                      <a:pt x="134" y="259"/>
                    </a:lnTo>
                    <a:lnTo>
                      <a:pt x="91"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4" y="14"/>
                    </a:lnTo>
                    <a:lnTo>
                      <a:pt x="162" y="14"/>
                    </a:lnTo>
                    <a:lnTo>
                      <a:pt x="176" y="7"/>
                    </a:lnTo>
                    <a:lnTo>
                      <a:pt x="204" y="0"/>
                    </a:lnTo>
                    <a:lnTo>
                      <a:pt x="303"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4" name="Freeform 165"/>
              <p:cNvSpPr>
                <a:spLocks noEditPoints="1"/>
              </p:cNvSpPr>
              <p:nvPr/>
            </p:nvSpPr>
            <p:spPr bwMode="auto">
              <a:xfrm>
                <a:off x="5117" y="2053"/>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5" name="Freeform 166"/>
              <p:cNvSpPr>
                <a:spLocks noEditPoints="1"/>
              </p:cNvSpPr>
              <p:nvPr/>
            </p:nvSpPr>
            <p:spPr bwMode="auto">
              <a:xfrm>
                <a:off x="5145" y="2053"/>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6" name="Freeform 167"/>
              <p:cNvSpPr>
                <a:spLocks/>
              </p:cNvSpPr>
              <p:nvPr/>
            </p:nvSpPr>
            <p:spPr bwMode="auto">
              <a:xfrm>
                <a:off x="5187" y="2053"/>
                <a:ext cx="28" cy="42"/>
              </a:xfrm>
              <a:custGeom>
                <a:avLst/>
                <a:gdLst>
                  <a:gd name="T0" fmla="*/ 0 w 28"/>
                  <a:gd name="T1" fmla="*/ 28 h 42"/>
                  <a:gd name="T2" fmla="*/ 0 w 28"/>
                  <a:gd name="T3" fmla="*/ 0 h 42"/>
                  <a:gd name="T4" fmla="*/ 7 w 28"/>
                  <a:gd name="T5" fmla="*/ 0 h 42"/>
                  <a:gd name="T6" fmla="*/ 7 w 28"/>
                  <a:gd name="T7" fmla="*/ 28 h 42"/>
                  <a:gd name="T8" fmla="*/ 14 w 28"/>
                  <a:gd name="T9" fmla="*/ 35 h 42"/>
                  <a:gd name="T10" fmla="*/ 21 w 28"/>
                  <a:gd name="T11" fmla="*/ 28 h 42"/>
                  <a:gd name="T12" fmla="*/ 21 w 28"/>
                  <a:gd name="T13" fmla="*/ 0 h 42"/>
                  <a:gd name="T14" fmla="*/ 28 w 28"/>
                  <a:gd name="T15" fmla="*/ 0 h 42"/>
                  <a:gd name="T16" fmla="*/ 28 w 28"/>
                  <a:gd name="T17" fmla="*/ 35 h 42"/>
                  <a:gd name="T18" fmla="*/ 21 w 28"/>
                  <a:gd name="T19" fmla="*/ 35 h 42"/>
                  <a:gd name="T20" fmla="*/ 14 w 28"/>
                  <a:gd name="T21" fmla="*/ 42 h 42"/>
                  <a:gd name="T22" fmla="*/ 7 w 28"/>
                  <a:gd name="T23" fmla="*/ 35 h 42"/>
                  <a:gd name="T24" fmla="*/ 0 w 28"/>
                  <a:gd name="T25" fmla="*/ 35 h 42"/>
                  <a:gd name="T26" fmla="*/ 0 w 28"/>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2">
                    <a:moveTo>
                      <a:pt x="0" y="28"/>
                    </a:moveTo>
                    <a:lnTo>
                      <a:pt x="0" y="0"/>
                    </a:lnTo>
                    <a:lnTo>
                      <a:pt x="7" y="0"/>
                    </a:lnTo>
                    <a:lnTo>
                      <a:pt x="7" y="28"/>
                    </a:lnTo>
                    <a:lnTo>
                      <a:pt x="14" y="35"/>
                    </a:lnTo>
                    <a:lnTo>
                      <a:pt x="21" y="28"/>
                    </a:lnTo>
                    <a:lnTo>
                      <a:pt x="21" y="0"/>
                    </a:lnTo>
                    <a:lnTo>
                      <a:pt x="28" y="0"/>
                    </a:lnTo>
                    <a:lnTo>
                      <a:pt x="28"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7" name="Freeform 168"/>
              <p:cNvSpPr>
                <a:spLocks/>
              </p:cNvSpPr>
              <p:nvPr/>
            </p:nvSpPr>
            <p:spPr bwMode="auto">
              <a:xfrm>
                <a:off x="5222" y="2053"/>
                <a:ext cx="29" cy="35"/>
              </a:xfrm>
              <a:custGeom>
                <a:avLst/>
                <a:gdLst>
                  <a:gd name="T0" fmla="*/ 7 w 29"/>
                  <a:gd name="T1" fmla="*/ 35 h 35"/>
                  <a:gd name="T2" fmla="*/ 7 w 29"/>
                  <a:gd name="T3" fmla="*/ 7 h 35"/>
                  <a:gd name="T4" fmla="*/ 0 w 29"/>
                  <a:gd name="T5" fmla="*/ 7 h 35"/>
                  <a:gd name="T6" fmla="*/ 0 w 29"/>
                  <a:gd name="T7" fmla="*/ 0 h 35"/>
                  <a:gd name="T8" fmla="*/ 29 w 29"/>
                  <a:gd name="T9" fmla="*/ 0 h 35"/>
                  <a:gd name="T10" fmla="*/ 29 w 29"/>
                  <a:gd name="T11" fmla="*/ 7 h 35"/>
                  <a:gd name="T12" fmla="*/ 15 w 29"/>
                  <a:gd name="T13" fmla="*/ 7 h 35"/>
                  <a:gd name="T14" fmla="*/ 15 w 29"/>
                  <a:gd name="T15" fmla="*/ 35 h 35"/>
                  <a:gd name="T16" fmla="*/ 7 w 29"/>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35">
                    <a:moveTo>
                      <a:pt x="7" y="35"/>
                    </a:moveTo>
                    <a:lnTo>
                      <a:pt x="7" y="7"/>
                    </a:lnTo>
                    <a:lnTo>
                      <a:pt x="0" y="7"/>
                    </a:lnTo>
                    <a:lnTo>
                      <a:pt x="0" y="0"/>
                    </a:lnTo>
                    <a:lnTo>
                      <a:pt x="29" y="0"/>
                    </a:lnTo>
                    <a:lnTo>
                      <a:pt x="29" y="7"/>
                    </a:lnTo>
                    <a:lnTo>
                      <a:pt x="15" y="7"/>
                    </a:lnTo>
                    <a:lnTo>
                      <a:pt x="15"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8" name="Freeform 169"/>
              <p:cNvSpPr>
                <a:spLocks/>
              </p:cNvSpPr>
              <p:nvPr/>
            </p:nvSpPr>
            <p:spPr bwMode="auto">
              <a:xfrm>
                <a:off x="5258" y="2053"/>
                <a:ext cx="14" cy="35"/>
              </a:xfrm>
              <a:custGeom>
                <a:avLst/>
                <a:gdLst>
                  <a:gd name="T0" fmla="*/ 0 w 14"/>
                  <a:gd name="T1" fmla="*/ 35 h 35"/>
                  <a:gd name="T2" fmla="*/ 0 w 14"/>
                  <a:gd name="T3" fmla="*/ 0 h 35"/>
                  <a:gd name="T4" fmla="*/ 14 w 14"/>
                  <a:gd name="T5" fmla="*/ 0 h 35"/>
                  <a:gd name="T6" fmla="*/ 14 w 14"/>
                  <a:gd name="T7" fmla="*/ 7 h 35"/>
                  <a:gd name="T8" fmla="*/ 7 w 14"/>
                  <a:gd name="T9" fmla="*/ 7 h 35"/>
                  <a:gd name="T10" fmla="*/ 7 w 14"/>
                  <a:gd name="T11" fmla="*/ 14 h 35"/>
                  <a:gd name="T12" fmla="*/ 14 w 14"/>
                  <a:gd name="T13" fmla="*/ 14 h 35"/>
                  <a:gd name="T14" fmla="*/ 14 w 14"/>
                  <a:gd name="T15" fmla="*/ 21 h 35"/>
                  <a:gd name="T16" fmla="*/ 7 w 14"/>
                  <a:gd name="T17" fmla="*/ 21 h 35"/>
                  <a:gd name="T18" fmla="*/ 7 w 14"/>
                  <a:gd name="T19" fmla="*/ 35 h 35"/>
                  <a:gd name="T20" fmla="*/ 14 w 14"/>
                  <a:gd name="T21" fmla="*/ 35 h 35"/>
                  <a:gd name="T22" fmla="*/ 0 w 14"/>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35">
                    <a:moveTo>
                      <a:pt x="0" y="35"/>
                    </a:moveTo>
                    <a:lnTo>
                      <a:pt x="0" y="0"/>
                    </a:lnTo>
                    <a:lnTo>
                      <a:pt x="14" y="0"/>
                    </a:lnTo>
                    <a:lnTo>
                      <a:pt x="14" y="7"/>
                    </a:lnTo>
                    <a:lnTo>
                      <a:pt x="7" y="7"/>
                    </a:lnTo>
                    <a:lnTo>
                      <a:pt x="7" y="14"/>
                    </a:lnTo>
                    <a:lnTo>
                      <a:pt x="14" y="14"/>
                    </a:lnTo>
                    <a:lnTo>
                      <a:pt x="14" y="21"/>
                    </a:lnTo>
                    <a:lnTo>
                      <a:pt x="7" y="21"/>
                    </a:lnTo>
                    <a:lnTo>
                      <a:pt x="7" y="35"/>
                    </a:lnTo>
                    <a:lnTo>
                      <a:pt x="14"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39" name="Freeform 170"/>
              <p:cNvSpPr>
                <a:spLocks noEditPoints="1"/>
              </p:cNvSpPr>
              <p:nvPr/>
            </p:nvSpPr>
            <p:spPr bwMode="auto">
              <a:xfrm>
                <a:off x="5286" y="2053"/>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0" name="Freeform 171"/>
              <p:cNvSpPr>
                <a:spLocks/>
              </p:cNvSpPr>
              <p:nvPr/>
            </p:nvSpPr>
            <p:spPr bwMode="auto">
              <a:xfrm>
                <a:off x="5187" y="1814"/>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50 w 190"/>
                  <a:gd name="T13" fmla="*/ 35 h 70"/>
                  <a:gd name="T14" fmla="*/ 50 w 190"/>
                  <a:gd name="T15" fmla="*/ 42 h 70"/>
                  <a:gd name="T16" fmla="*/ 57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1 w 190"/>
                  <a:gd name="T53" fmla="*/ 70 h 70"/>
                  <a:gd name="T54" fmla="*/ 57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50" y="35"/>
                    </a:lnTo>
                    <a:lnTo>
                      <a:pt x="50" y="42"/>
                    </a:lnTo>
                    <a:lnTo>
                      <a:pt x="57"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1" y="70"/>
                    </a:lnTo>
                    <a:lnTo>
                      <a:pt x="57"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1" name="Freeform 172"/>
              <p:cNvSpPr>
                <a:spLocks/>
              </p:cNvSpPr>
              <p:nvPr/>
            </p:nvSpPr>
            <p:spPr bwMode="auto">
              <a:xfrm>
                <a:off x="5046" y="1814"/>
                <a:ext cx="134" cy="105"/>
              </a:xfrm>
              <a:custGeom>
                <a:avLst/>
                <a:gdLst>
                  <a:gd name="T0" fmla="*/ 50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7 w 134"/>
                  <a:gd name="T15" fmla="*/ 42 h 105"/>
                  <a:gd name="T16" fmla="*/ 50 w 134"/>
                  <a:gd name="T17" fmla="*/ 35 h 105"/>
                  <a:gd name="T18" fmla="*/ 43 w 134"/>
                  <a:gd name="T19" fmla="*/ 35 h 105"/>
                  <a:gd name="T20" fmla="*/ 43 w 134"/>
                  <a:gd name="T21" fmla="*/ 28 h 105"/>
                  <a:gd name="T22" fmla="*/ 36 w 134"/>
                  <a:gd name="T23" fmla="*/ 28 h 105"/>
                  <a:gd name="T24" fmla="*/ 36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7 w 134"/>
                  <a:gd name="T75" fmla="*/ 91 h 105"/>
                  <a:gd name="T76" fmla="*/ 50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50" y="91"/>
                    </a:moveTo>
                    <a:lnTo>
                      <a:pt x="64" y="84"/>
                    </a:lnTo>
                    <a:lnTo>
                      <a:pt x="71" y="77"/>
                    </a:lnTo>
                    <a:lnTo>
                      <a:pt x="78" y="77"/>
                    </a:lnTo>
                    <a:lnTo>
                      <a:pt x="92" y="63"/>
                    </a:lnTo>
                    <a:lnTo>
                      <a:pt x="85" y="63"/>
                    </a:lnTo>
                    <a:lnTo>
                      <a:pt x="85" y="56"/>
                    </a:lnTo>
                    <a:lnTo>
                      <a:pt x="57" y="42"/>
                    </a:lnTo>
                    <a:lnTo>
                      <a:pt x="50" y="35"/>
                    </a:lnTo>
                    <a:lnTo>
                      <a:pt x="43" y="35"/>
                    </a:lnTo>
                    <a:lnTo>
                      <a:pt x="43" y="28"/>
                    </a:lnTo>
                    <a:lnTo>
                      <a:pt x="36" y="28"/>
                    </a:lnTo>
                    <a:lnTo>
                      <a:pt x="36"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7" y="91"/>
                    </a:lnTo>
                    <a:lnTo>
                      <a:pt x="50"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2" name="Freeform 173"/>
              <p:cNvSpPr>
                <a:spLocks/>
              </p:cNvSpPr>
              <p:nvPr/>
            </p:nvSpPr>
            <p:spPr bwMode="auto">
              <a:xfrm>
                <a:off x="5046" y="1926"/>
                <a:ext cx="198" cy="64"/>
              </a:xfrm>
              <a:custGeom>
                <a:avLst/>
                <a:gdLst>
                  <a:gd name="T0" fmla="*/ 162 w 198"/>
                  <a:gd name="T1" fmla="*/ 7 h 64"/>
                  <a:gd name="T2" fmla="*/ 176 w 198"/>
                  <a:gd name="T3" fmla="*/ 14 h 64"/>
                  <a:gd name="T4" fmla="*/ 183 w 198"/>
                  <a:gd name="T5" fmla="*/ 21 h 64"/>
                  <a:gd name="T6" fmla="*/ 198 w 198"/>
                  <a:gd name="T7" fmla="*/ 21 h 64"/>
                  <a:gd name="T8" fmla="*/ 183 w 198"/>
                  <a:gd name="T9" fmla="*/ 35 h 64"/>
                  <a:gd name="T10" fmla="*/ 155 w 198"/>
                  <a:gd name="T11" fmla="*/ 35 h 64"/>
                  <a:gd name="T12" fmla="*/ 141 w 198"/>
                  <a:gd name="T13" fmla="*/ 21 h 64"/>
                  <a:gd name="T14" fmla="*/ 106 w 198"/>
                  <a:gd name="T15" fmla="*/ 21 h 64"/>
                  <a:gd name="T16" fmla="*/ 92 w 198"/>
                  <a:gd name="T17" fmla="*/ 35 h 64"/>
                  <a:gd name="T18" fmla="*/ 85 w 198"/>
                  <a:gd name="T19" fmla="*/ 35 h 64"/>
                  <a:gd name="T20" fmla="*/ 71 w 198"/>
                  <a:gd name="T21" fmla="*/ 42 h 64"/>
                  <a:gd name="T22" fmla="*/ 64 w 198"/>
                  <a:gd name="T23" fmla="*/ 50 h 64"/>
                  <a:gd name="T24" fmla="*/ 113 w 198"/>
                  <a:gd name="T25" fmla="*/ 50 h 64"/>
                  <a:gd name="T26" fmla="*/ 113 w 198"/>
                  <a:gd name="T27" fmla="*/ 64 h 64"/>
                  <a:gd name="T28" fmla="*/ 0 w 198"/>
                  <a:gd name="T29" fmla="*/ 64 h 64"/>
                  <a:gd name="T30" fmla="*/ 0 w 198"/>
                  <a:gd name="T31" fmla="*/ 7 h 64"/>
                  <a:gd name="T32" fmla="*/ 36 w 198"/>
                  <a:gd name="T33" fmla="*/ 7 h 64"/>
                  <a:gd name="T34" fmla="*/ 36 w 198"/>
                  <a:gd name="T35" fmla="*/ 35 h 64"/>
                  <a:gd name="T36" fmla="*/ 50 w 198"/>
                  <a:gd name="T37" fmla="*/ 21 h 64"/>
                  <a:gd name="T38" fmla="*/ 64 w 198"/>
                  <a:gd name="T39" fmla="*/ 21 h 64"/>
                  <a:gd name="T40" fmla="*/ 71 w 198"/>
                  <a:gd name="T41" fmla="*/ 14 h 64"/>
                  <a:gd name="T42" fmla="*/ 71 w 198"/>
                  <a:gd name="T43" fmla="*/ 7 h 64"/>
                  <a:gd name="T44" fmla="*/ 92 w 198"/>
                  <a:gd name="T45" fmla="*/ 7 h 64"/>
                  <a:gd name="T46" fmla="*/ 106 w 198"/>
                  <a:gd name="T47" fmla="*/ 0 h 64"/>
                  <a:gd name="T48" fmla="*/ 148 w 198"/>
                  <a:gd name="T49" fmla="*/ 0 h 64"/>
                  <a:gd name="T50" fmla="*/ 155 w 198"/>
                  <a:gd name="T51" fmla="*/ 7 h 64"/>
                  <a:gd name="T52" fmla="*/ 162 w 198"/>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8" h="64">
                    <a:moveTo>
                      <a:pt x="162" y="7"/>
                    </a:moveTo>
                    <a:lnTo>
                      <a:pt x="176" y="14"/>
                    </a:lnTo>
                    <a:lnTo>
                      <a:pt x="183" y="21"/>
                    </a:lnTo>
                    <a:lnTo>
                      <a:pt x="198" y="21"/>
                    </a:lnTo>
                    <a:lnTo>
                      <a:pt x="183" y="35"/>
                    </a:lnTo>
                    <a:lnTo>
                      <a:pt x="155" y="35"/>
                    </a:lnTo>
                    <a:lnTo>
                      <a:pt x="141" y="21"/>
                    </a:lnTo>
                    <a:lnTo>
                      <a:pt x="106" y="21"/>
                    </a:lnTo>
                    <a:lnTo>
                      <a:pt x="92" y="35"/>
                    </a:lnTo>
                    <a:lnTo>
                      <a:pt x="85" y="35"/>
                    </a:lnTo>
                    <a:lnTo>
                      <a:pt x="71" y="42"/>
                    </a:lnTo>
                    <a:lnTo>
                      <a:pt x="64" y="50"/>
                    </a:lnTo>
                    <a:lnTo>
                      <a:pt x="113" y="50"/>
                    </a:lnTo>
                    <a:lnTo>
                      <a:pt x="113" y="64"/>
                    </a:lnTo>
                    <a:lnTo>
                      <a:pt x="0" y="64"/>
                    </a:lnTo>
                    <a:lnTo>
                      <a:pt x="0" y="7"/>
                    </a:lnTo>
                    <a:lnTo>
                      <a:pt x="36" y="7"/>
                    </a:lnTo>
                    <a:lnTo>
                      <a:pt x="36" y="35"/>
                    </a:lnTo>
                    <a:lnTo>
                      <a:pt x="50"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3" name="Freeform 174"/>
              <p:cNvSpPr>
                <a:spLocks/>
              </p:cNvSpPr>
              <p:nvPr/>
            </p:nvSpPr>
            <p:spPr bwMode="auto">
              <a:xfrm>
                <a:off x="5251" y="1891"/>
                <a:ext cx="126" cy="106"/>
              </a:xfrm>
              <a:custGeom>
                <a:avLst/>
                <a:gdLst>
                  <a:gd name="T0" fmla="*/ 126 w 126"/>
                  <a:gd name="T1" fmla="*/ 42 h 106"/>
                  <a:gd name="T2" fmla="*/ 126 w 126"/>
                  <a:gd name="T3" fmla="*/ 106 h 106"/>
                  <a:gd name="T4" fmla="*/ 14 w 126"/>
                  <a:gd name="T5" fmla="*/ 106 h 106"/>
                  <a:gd name="T6" fmla="*/ 14 w 126"/>
                  <a:gd name="T7" fmla="*/ 85 h 106"/>
                  <a:gd name="T8" fmla="*/ 63 w 126"/>
                  <a:gd name="T9" fmla="*/ 85 h 106"/>
                  <a:gd name="T10" fmla="*/ 49 w 126"/>
                  <a:gd name="T11" fmla="*/ 77 h 106"/>
                  <a:gd name="T12" fmla="*/ 42 w 126"/>
                  <a:gd name="T13" fmla="*/ 70 h 106"/>
                  <a:gd name="T14" fmla="*/ 28 w 126"/>
                  <a:gd name="T15" fmla="*/ 70 h 106"/>
                  <a:gd name="T16" fmla="*/ 21 w 126"/>
                  <a:gd name="T17" fmla="*/ 63 h 106"/>
                  <a:gd name="T18" fmla="*/ 21 w 126"/>
                  <a:gd name="T19" fmla="*/ 56 h 106"/>
                  <a:gd name="T20" fmla="*/ 7 w 126"/>
                  <a:gd name="T21" fmla="*/ 56 h 106"/>
                  <a:gd name="T22" fmla="*/ 7 w 126"/>
                  <a:gd name="T23" fmla="*/ 49 h 106"/>
                  <a:gd name="T24" fmla="*/ 0 w 126"/>
                  <a:gd name="T25" fmla="*/ 42 h 106"/>
                  <a:gd name="T26" fmla="*/ 0 w 126"/>
                  <a:gd name="T27" fmla="*/ 28 h 106"/>
                  <a:gd name="T28" fmla="*/ 14 w 126"/>
                  <a:gd name="T29" fmla="*/ 14 h 106"/>
                  <a:gd name="T30" fmla="*/ 28 w 126"/>
                  <a:gd name="T31" fmla="*/ 7 h 106"/>
                  <a:gd name="T32" fmla="*/ 35 w 126"/>
                  <a:gd name="T33" fmla="*/ 7 h 106"/>
                  <a:gd name="T34" fmla="*/ 42 w 126"/>
                  <a:gd name="T35" fmla="*/ 0 h 106"/>
                  <a:gd name="T36" fmla="*/ 49 w 126"/>
                  <a:gd name="T37" fmla="*/ 0 h 106"/>
                  <a:gd name="T38" fmla="*/ 56 w 126"/>
                  <a:gd name="T39" fmla="*/ 7 h 106"/>
                  <a:gd name="T40" fmla="*/ 77 w 126"/>
                  <a:gd name="T41" fmla="*/ 7 h 106"/>
                  <a:gd name="T42" fmla="*/ 77 w 126"/>
                  <a:gd name="T43" fmla="*/ 14 h 106"/>
                  <a:gd name="T44" fmla="*/ 63 w 126"/>
                  <a:gd name="T45" fmla="*/ 21 h 106"/>
                  <a:gd name="T46" fmla="*/ 49 w 126"/>
                  <a:gd name="T47" fmla="*/ 21 h 106"/>
                  <a:gd name="T48" fmla="*/ 49 w 126"/>
                  <a:gd name="T49" fmla="*/ 28 h 106"/>
                  <a:gd name="T50" fmla="*/ 42 w 126"/>
                  <a:gd name="T51" fmla="*/ 28 h 106"/>
                  <a:gd name="T52" fmla="*/ 42 w 126"/>
                  <a:gd name="T53" fmla="*/ 42 h 106"/>
                  <a:gd name="T54" fmla="*/ 56 w 126"/>
                  <a:gd name="T55" fmla="*/ 56 h 106"/>
                  <a:gd name="T56" fmla="*/ 77 w 126"/>
                  <a:gd name="T57" fmla="*/ 56 h 106"/>
                  <a:gd name="T58" fmla="*/ 77 w 126"/>
                  <a:gd name="T59" fmla="*/ 63 h 106"/>
                  <a:gd name="T60" fmla="*/ 84 w 126"/>
                  <a:gd name="T61" fmla="*/ 70 h 106"/>
                  <a:gd name="T62" fmla="*/ 91 w 126"/>
                  <a:gd name="T63" fmla="*/ 70 h 106"/>
                  <a:gd name="T64" fmla="*/ 91 w 126"/>
                  <a:gd name="T65" fmla="*/ 42 h 106"/>
                  <a:gd name="T66" fmla="*/ 126 w 126"/>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 h="106">
                    <a:moveTo>
                      <a:pt x="126" y="42"/>
                    </a:moveTo>
                    <a:lnTo>
                      <a:pt x="126" y="106"/>
                    </a:lnTo>
                    <a:lnTo>
                      <a:pt x="14" y="106"/>
                    </a:lnTo>
                    <a:lnTo>
                      <a:pt x="14" y="85"/>
                    </a:lnTo>
                    <a:lnTo>
                      <a:pt x="63" y="85"/>
                    </a:lnTo>
                    <a:lnTo>
                      <a:pt x="49" y="77"/>
                    </a:lnTo>
                    <a:lnTo>
                      <a:pt x="42" y="70"/>
                    </a:lnTo>
                    <a:lnTo>
                      <a:pt x="28" y="70"/>
                    </a:lnTo>
                    <a:lnTo>
                      <a:pt x="21" y="63"/>
                    </a:lnTo>
                    <a:lnTo>
                      <a:pt x="21" y="56"/>
                    </a:lnTo>
                    <a:lnTo>
                      <a:pt x="7" y="56"/>
                    </a:lnTo>
                    <a:lnTo>
                      <a:pt x="7" y="49"/>
                    </a:lnTo>
                    <a:lnTo>
                      <a:pt x="0" y="42"/>
                    </a:lnTo>
                    <a:lnTo>
                      <a:pt x="0" y="28"/>
                    </a:lnTo>
                    <a:lnTo>
                      <a:pt x="14" y="14"/>
                    </a:lnTo>
                    <a:lnTo>
                      <a:pt x="28" y="7"/>
                    </a:lnTo>
                    <a:lnTo>
                      <a:pt x="35" y="7"/>
                    </a:lnTo>
                    <a:lnTo>
                      <a:pt x="42" y="0"/>
                    </a:lnTo>
                    <a:lnTo>
                      <a:pt x="49" y="0"/>
                    </a:lnTo>
                    <a:lnTo>
                      <a:pt x="56" y="7"/>
                    </a:lnTo>
                    <a:lnTo>
                      <a:pt x="77" y="7"/>
                    </a:lnTo>
                    <a:lnTo>
                      <a:pt x="77" y="14"/>
                    </a:lnTo>
                    <a:lnTo>
                      <a:pt x="63" y="21"/>
                    </a:lnTo>
                    <a:lnTo>
                      <a:pt x="49" y="21"/>
                    </a:lnTo>
                    <a:lnTo>
                      <a:pt x="49" y="28"/>
                    </a:lnTo>
                    <a:lnTo>
                      <a:pt x="42" y="28"/>
                    </a:lnTo>
                    <a:lnTo>
                      <a:pt x="42" y="42"/>
                    </a:lnTo>
                    <a:lnTo>
                      <a:pt x="56" y="56"/>
                    </a:lnTo>
                    <a:lnTo>
                      <a:pt x="77" y="56"/>
                    </a:lnTo>
                    <a:lnTo>
                      <a:pt x="77" y="63"/>
                    </a:lnTo>
                    <a:lnTo>
                      <a:pt x="84" y="70"/>
                    </a:lnTo>
                    <a:lnTo>
                      <a:pt x="91" y="70"/>
                    </a:lnTo>
                    <a:lnTo>
                      <a:pt x="91" y="42"/>
                    </a:lnTo>
                    <a:lnTo>
                      <a:pt x="126"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4" name="Freeform 175"/>
              <p:cNvSpPr>
                <a:spLocks/>
              </p:cNvSpPr>
              <p:nvPr/>
            </p:nvSpPr>
            <p:spPr bwMode="auto">
              <a:xfrm>
                <a:off x="5180" y="1814"/>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7 w 197"/>
                  <a:gd name="T25" fmla="*/ 35 h 63"/>
                  <a:gd name="T26" fmla="*/ 57 w 197"/>
                  <a:gd name="T27" fmla="*/ 42 h 63"/>
                  <a:gd name="T28" fmla="*/ 71 w 197"/>
                  <a:gd name="T29" fmla="*/ 42 h 63"/>
                  <a:gd name="T30" fmla="*/ 78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7" y="35"/>
                    </a:lnTo>
                    <a:lnTo>
                      <a:pt x="57" y="42"/>
                    </a:lnTo>
                    <a:lnTo>
                      <a:pt x="71" y="42"/>
                    </a:lnTo>
                    <a:lnTo>
                      <a:pt x="78"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5" name="Freeform 176"/>
              <p:cNvSpPr>
                <a:spLocks/>
              </p:cNvSpPr>
              <p:nvPr/>
            </p:nvSpPr>
            <p:spPr bwMode="auto">
              <a:xfrm>
                <a:off x="5046" y="1807"/>
                <a:ext cx="127" cy="105"/>
              </a:xfrm>
              <a:custGeom>
                <a:avLst/>
                <a:gdLst>
                  <a:gd name="T0" fmla="*/ 50 w 127"/>
                  <a:gd name="T1" fmla="*/ 91 h 105"/>
                  <a:gd name="T2" fmla="*/ 57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50 w 127"/>
                  <a:gd name="T17" fmla="*/ 42 h 105"/>
                  <a:gd name="T18" fmla="*/ 43 w 127"/>
                  <a:gd name="T19" fmla="*/ 35 h 105"/>
                  <a:gd name="T20" fmla="*/ 36 w 127"/>
                  <a:gd name="T21" fmla="*/ 35 h 105"/>
                  <a:gd name="T22" fmla="*/ 36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7 w 127"/>
                  <a:gd name="T59" fmla="*/ 98 h 105"/>
                  <a:gd name="T60" fmla="*/ 50 w 127"/>
                  <a:gd name="T61" fmla="*/ 98 h 105"/>
                  <a:gd name="T62" fmla="*/ 50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50" y="91"/>
                    </a:moveTo>
                    <a:lnTo>
                      <a:pt x="57" y="91"/>
                    </a:lnTo>
                    <a:lnTo>
                      <a:pt x="71" y="84"/>
                    </a:lnTo>
                    <a:lnTo>
                      <a:pt x="71" y="77"/>
                    </a:lnTo>
                    <a:lnTo>
                      <a:pt x="78" y="70"/>
                    </a:lnTo>
                    <a:lnTo>
                      <a:pt x="85" y="70"/>
                    </a:lnTo>
                    <a:lnTo>
                      <a:pt x="85" y="63"/>
                    </a:lnTo>
                    <a:lnTo>
                      <a:pt x="78" y="56"/>
                    </a:lnTo>
                    <a:lnTo>
                      <a:pt x="50" y="42"/>
                    </a:lnTo>
                    <a:lnTo>
                      <a:pt x="43" y="35"/>
                    </a:lnTo>
                    <a:lnTo>
                      <a:pt x="36" y="35"/>
                    </a:lnTo>
                    <a:lnTo>
                      <a:pt x="36"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7" y="98"/>
                    </a:lnTo>
                    <a:lnTo>
                      <a:pt x="50" y="98"/>
                    </a:lnTo>
                    <a:lnTo>
                      <a:pt x="5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6" name="Freeform 177"/>
              <p:cNvSpPr>
                <a:spLocks/>
              </p:cNvSpPr>
              <p:nvPr/>
            </p:nvSpPr>
            <p:spPr bwMode="auto">
              <a:xfrm>
                <a:off x="5046" y="1919"/>
                <a:ext cx="191" cy="71"/>
              </a:xfrm>
              <a:custGeom>
                <a:avLst/>
                <a:gdLst>
                  <a:gd name="T0" fmla="*/ 155 w 191"/>
                  <a:gd name="T1" fmla="*/ 14 h 71"/>
                  <a:gd name="T2" fmla="*/ 169 w 191"/>
                  <a:gd name="T3" fmla="*/ 14 h 71"/>
                  <a:gd name="T4" fmla="*/ 176 w 191"/>
                  <a:gd name="T5" fmla="*/ 21 h 71"/>
                  <a:gd name="T6" fmla="*/ 183 w 191"/>
                  <a:gd name="T7" fmla="*/ 21 h 71"/>
                  <a:gd name="T8" fmla="*/ 191 w 191"/>
                  <a:gd name="T9" fmla="*/ 28 h 71"/>
                  <a:gd name="T10" fmla="*/ 183 w 191"/>
                  <a:gd name="T11" fmla="*/ 28 h 71"/>
                  <a:gd name="T12" fmla="*/ 176 w 191"/>
                  <a:gd name="T13" fmla="*/ 35 h 71"/>
                  <a:gd name="T14" fmla="*/ 176 w 191"/>
                  <a:gd name="T15" fmla="*/ 42 h 71"/>
                  <a:gd name="T16" fmla="*/ 162 w 191"/>
                  <a:gd name="T17" fmla="*/ 42 h 71"/>
                  <a:gd name="T18" fmla="*/ 155 w 191"/>
                  <a:gd name="T19" fmla="*/ 35 h 71"/>
                  <a:gd name="T20" fmla="*/ 141 w 191"/>
                  <a:gd name="T21" fmla="*/ 28 h 71"/>
                  <a:gd name="T22" fmla="*/ 127 w 191"/>
                  <a:gd name="T23" fmla="*/ 28 h 71"/>
                  <a:gd name="T24" fmla="*/ 127 w 191"/>
                  <a:gd name="T25" fmla="*/ 21 h 71"/>
                  <a:gd name="T26" fmla="*/ 106 w 191"/>
                  <a:gd name="T27" fmla="*/ 21 h 71"/>
                  <a:gd name="T28" fmla="*/ 106 w 191"/>
                  <a:gd name="T29" fmla="*/ 28 h 71"/>
                  <a:gd name="T30" fmla="*/ 85 w 191"/>
                  <a:gd name="T31" fmla="*/ 35 h 71"/>
                  <a:gd name="T32" fmla="*/ 78 w 191"/>
                  <a:gd name="T33" fmla="*/ 42 h 71"/>
                  <a:gd name="T34" fmla="*/ 64 w 191"/>
                  <a:gd name="T35" fmla="*/ 42 h 71"/>
                  <a:gd name="T36" fmla="*/ 57 w 191"/>
                  <a:gd name="T37" fmla="*/ 49 h 71"/>
                  <a:gd name="T38" fmla="*/ 106 w 191"/>
                  <a:gd name="T39" fmla="*/ 49 h 71"/>
                  <a:gd name="T40" fmla="*/ 106 w 191"/>
                  <a:gd name="T41" fmla="*/ 71 h 71"/>
                  <a:gd name="T42" fmla="*/ 0 w 191"/>
                  <a:gd name="T43" fmla="*/ 71 h 71"/>
                  <a:gd name="T44" fmla="*/ 0 w 191"/>
                  <a:gd name="T45" fmla="*/ 7 h 71"/>
                  <a:gd name="T46" fmla="*/ 29 w 191"/>
                  <a:gd name="T47" fmla="*/ 7 h 71"/>
                  <a:gd name="T48" fmla="*/ 29 w 191"/>
                  <a:gd name="T49" fmla="*/ 35 h 71"/>
                  <a:gd name="T50" fmla="*/ 57 w 191"/>
                  <a:gd name="T51" fmla="*/ 21 h 71"/>
                  <a:gd name="T52" fmla="*/ 64 w 191"/>
                  <a:gd name="T53" fmla="*/ 14 h 71"/>
                  <a:gd name="T54" fmla="*/ 71 w 191"/>
                  <a:gd name="T55" fmla="*/ 14 h 71"/>
                  <a:gd name="T56" fmla="*/ 99 w 191"/>
                  <a:gd name="T57" fmla="*/ 0 h 71"/>
                  <a:gd name="T58" fmla="*/ 134 w 191"/>
                  <a:gd name="T59" fmla="*/ 0 h 71"/>
                  <a:gd name="T60" fmla="*/ 141 w 191"/>
                  <a:gd name="T61" fmla="*/ 7 h 71"/>
                  <a:gd name="T62" fmla="*/ 155 w 191"/>
                  <a:gd name="T63" fmla="*/ 7 h 71"/>
                  <a:gd name="T64" fmla="*/ 155 w 191"/>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1" h="71">
                    <a:moveTo>
                      <a:pt x="155" y="14"/>
                    </a:moveTo>
                    <a:lnTo>
                      <a:pt x="169" y="14"/>
                    </a:lnTo>
                    <a:lnTo>
                      <a:pt x="176" y="21"/>
                    </a:lnTo>
                    <a:lnTo>
                      <a:pt x="183" y="21"/>
                    </a:lnTo>
                    <a:lnTo>
                      <a:pt x="191"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7" y="49"/>
                    </a:lnTo>
                    <a:lnTo>
                      <a:pt x="106" y="49"/>
                    </a:lnTo>
                    <a:lnTo>
                      <a:pt x="106" y="71"/>
                    </a:lnTo>
                    <a:lnTo>
                      <a:pt x="0" y="71"/>
                    </a:lnTo>
                    <a:lnTo>
                      <a:pt x="0" y="7"/>
                    </a:lnTo>
                    <a:lnTo>
                      <a:pt x="29" y="7"/>
                    </a:lnTo>
                    <a:lnTo>
                      <a:pt x="29" y="35"/>
                    </a:lnTo>
                    <a:lnTo>
                      <a:pt x="57"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7" name="Freeform 178"/>
              <p:cNvSpPr>
                <a:spLocks/>
              </p:cNvSpPr>
              <p:nvPr/>
            </p:nvSpPr>
            <p:spPr bwMode="auto">
              <a:xfrm>
                <a:off x="5244" y="1884"/>
                <a:ext cx="126" cy="106"/>
              </a:xfrm>
              <a:custGeom>
                <a:avLst/>
                <a:gdLst>
                  <a:gd name="T0" fmla="*/ 126 w 126"/>
                  <a:gd name="T1" fmla="*/ 49 h 106"/>
                  <a:gd name="T2" fmla="*/ 126 w 126"/>
                  <a:gd name="T3" fmla="*/ 106 h 106"/>
                  <a:gd name="T4" fmla="*/ 14 w 126"/>
                  <a:gd name="T5" fmla="*/ 106 h 106"/>
                  <a:gd name="T6" fmla="*/ 14 w 126"/>
                  <a:gd name="T7" fmla="*/ 92 h 106"/>
                  <a:gd name="T8" fmla="*/ 63 w 126"/>
                  <a:gd name="T9" fmla="*/ 92 h 106"/>
                  <a:gd name="T10" fmla="*/ 49 w 126"/>
                  <a:gd name="T11" fmla="*/ 77 h 106"/>
                  <a:gd name="T12" fmla="*/ 42 w 126"/>
                  <a:gd name="T13" fmla="*/ 77 h 106"/>
                  <a:gd name="T14" fmla="*/ 28 w 126"/>
                  <a:gd name="T15" fmla="*/ 70 h 106"/>
                  <a:gd name="T16" fmla="*/ 28 w 126"/>
                  <a:gd name="T17" fmla="*/ 63 h 106"/>
                  <a:gd name="T18" fmla="*/ 21 w 126"/>
                  <a:gd name="T19" fmla="*/ 63 h 106"/>
                  <a:gd name="T20" fmla="*/ 7 w 126"/>
                  <a:gd name="T21" fmla="*/ 49 h 106"/>
                  <a:gd name="T22" fmla="*/ 0 w 126"/>
                  <a:gd name="T23" fmla="*/ 49 h 106"/>
                  <a:gd name="T24" fmla="*/ 0 w 126"/>
                  <a:gd name="T25" fmla="*/ 42 h 106"/>
                  <a:gd name="T26" fmla="*/ 7 w 126"/>
                  <a:gd name="T27" fmla="*/ 28 h 106"/>
                  <a:gd name="T28" fmla="*/ 14 w 126"/>
                  <a:gd name="T29" fmla="*/ 28 h 106"/>
                  <a:gd name="T30" fmla="*/ 14 w 126"/>
                  <a:gd name="T31" fmla="*/ 21 h 106"/>
                  <a:gd name="T32" fmla="*/ 21 w 126"/>
                  <a:gd name="T33" fmla="*/ 14 h 106"/>
                  <a:gd name="T34" fmla="*/ 28 w 126"/>
                  <a:gd name="T35" fmla="*/ 14 h 106"/>
                  <a:gd name="T36" fmla="*/ 42 w 126"/>
                  <a:gd name="T37" fmla="*/ 7 h 106"/>
                  <a:gd name="T38" fmla="*/ 49 w 126"/>
                  <a:gd name="T39" fmla="*/ 0 h 106"/>
                  <a:gd name="T40" fmla="*/ 56 w 126"/>
                  <a:gd name="T41" fmla="*/ 0 h 106"/>
                  <a:gd name="T42" fmla="*/ 63 w 126"/>
                  <a:gd name="T43" fmla="*/ 7 h 106"/>
                  <a:gd name="T44" fmla="*/ 70 w 126"/>
                  <a:gd name="T45" fmla="*/ 7 h 106"/>
                  <a:gd name="T46" fmla="*/ 77 w 126"/>
                  <a:gd name="T47" fmla="*/ 14 h 106"/>
                  <a:gd name="T48" fmla="*/ 84 w 126"/>
                  <a:gd name="T49" fmla="*/ 14 h 106"/>
                  <a:gd name="T50" fmla="*/ 70 w 126"/>
                  <a:gd name="T51" fmla="*/ 21 h 106"/>
                  <a:gd name="T52" fmla="*/ 63 w 126"/>
                  <a:gd name="T53" fmla="*/ 28 h 106"/>
                  <a:gd name="T54" fmla="*/ 49 w 126"/>
                  <a:gd name="T55" fmla="*/ 28 h 106"/>
                  <a:gd name="T56" fmla="*/ 49 w 126"/>
                  <a:gd name="T57" fmla="*/ 35 h 106"/>
                  <a:gd name="T58" fmla="*/ 42 w 126"/>
                  <a:gd name="T59" fmla="*/ 35 h 106"/>
                  <a:gd name="T60" fmla="*/ 42 w 126"/>
                  <a:gd name="T61" fmla="*/ 49 h 106"/>
                  <a:gd name="T62" fmla="*/ 49 w 126"/>
                  <a:gd name="T63" fmla="*/ 49 h 106"/>
                  <a:gd name="T64" fmla="*/ 77 w 126"/>
                  <a:gd name="T65" fmla="*/ 63 h 106"/>
                  <a:gd name="T66" fmla="*/ 84 w 126"/>
                  <a:gd name="T67" fmla="*/ 63 h 106"/>
                  <a:gd name="T68" fmla="*/ 91 w 126"/>
                  <a:gd name="T69" fmla="*/ 70 h 106"/>
                  <a:gd name="T70" fmla="*/ 98 w 126"/>
                  <a:gd name="T71" fmla="*/ 70 h 106"/>
                  <a:gd name="T72" fmla="*/ 98 w 126"/>
                  <a:gd name="T73" fmla="*/ 77 h 106"/>
                  <a:gd name="T74" fmla="*/ 98 w 126"/>
                  <a:gd name="T75" fmla="*/ 49 h 106"/>
                  <a:gd name="T76" fmla="*/ 126 w 126"/>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6">
                    <a:moveTo>
                      <a:pt x="126" y="49"/>
                    </a:moveTo>
                    <a:lnTo>
                      <a:pt x="126" y="106"/>
                    </a:lnTo>
                    <a:lnTo>
                      <a:pt x="14" y="106"/>
                    </a:lnTo>
                    <a:lnTo>
                      <a:pt x="14" y="92"/>
                    </a:lnTo>
                    <a:lnTo>
                      <a:pt x="63" y="92"/>
                    </a:lnTo>
                    <a:lnTo>
                      <a:pt x="49" y="77"/>
                    </a:lnTo>
                    <a:lnTo>
                      <a:pt x="42" y="77"/>
                    </a:lnTo>
                    <a:lnTo>
                      <a:pt x="28" y="70"/>
                    </a:lnTo>
                    <a:lnTo>
                      <a:pt x="28" y="63"/>
                    </a:lnTo>
                    <a:lnTo>
                      <a:pt x="21" y="63"/>
                    </a:lnTo>
                    <a:lnTo>
                      <a:pt x="7" y="49"/>
                    </a:lnTo>
                    <a:lnTo>
                      <a:pt x="0" y="49"/>
                    </a:lnTo>
                    <a:lnTo>
                      <a:pt x="0" y="42"/>
                    </a:lnTo>
                    <a:lnTo>
                      <a:pt x="7" y="28"/>
                    </a:lnTo>
                    <a:lnTo>
                      <a:pt x="14" y="28"/>
                    </a:lnTo>
                    <a:lnTo>
                      <a:pt x="14" y="21"/>
                    </a:lnTo>
                    <a:lnTo>
                      <a:pt x="21" y="14"/>
                    </a:lnTo>
                    <a:lnTo>
                      <a:pt x="28" y="14"/>
                    </a:lnTo>
                    <a:lnTo>
                      <a:pt x="42" y="7"/>
                    </a:lnTo>
                    <a:lnTo>
                      <a:pt x="49" y="0"/>
                    </a:lnTo>
                    <a:lnTo>
                      <a:pt x="56" y="0"/>
                    </a:lnTo>
                    <a:lnTo>
                      <a:pt x="63" y="7"/>
                    </a:lnTo>
                    <a:lnTo>
                      <a:pt x="70" y="7"/>
                    </a:lnTo>
                    <a:lnTo>
                      <a:pt x="77" y="14"/>
                    </a:lnTo>
                    <a:lnTo>
                      <a:pt x="84" y="14"/>
                    </a:lnTo>
                    <a:lnTo>
                      <a:pt x="70" y="21"/>
                    </a:lnTo>
                    <a:lnTo>
                      <a:pt x="63" y="28"/>
                    </a:lnTo>
                    <a:lnTo>
                      <a:pt x="49" y="28"/>
                    </a:lnTo>
                    <a:lnTo>
                      <a:pt x="49" y="35"/>
                    </a:lnTo>
                    <a:lnTo>
                      <a:pt x="42" y="35"/>
                    </a:lnTo>
                    <a:lnTo>
                      <a:pt x="42" y="49"/>
                    </a:lnTo>
                    <a:lnTo>
                      <a:pt x="49" y="49"/>
                    </a:lnTo>
                    <a:lnTo>
                      <a:pt x="77" y="63"/>
                    </a:lnTo>
                    <a:lnTo>
                      <a:pt x="84" y="63"/>
                    </a:lnTo>
                    <a:lnTo>
                      <a:pt x="91" y="70"/>
                    </a:lnTo>
                    <a:lnTo>
                      <a:pt x="98" y="70"/>
                    </a:lnTo>
                    <a:lnTo>
                      <a:pt x="98" y="77"/>
                    </a:lnTo>
                    <a:lnTo>
                      <a:pt x="98" y="49"/>
                    </a:lnTo>
                    <a:lnTo>
                      <a:pt x="126"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48" name="Rectangle 179"/>
              <p:cNvSpPr>
                <a:spLocks noChangeArrowheads="1"/>
              </p:cNvSpPr>
              <p:nvPr/>
            </p:nvSpPr>
            <p:spPr bwMode="auto">
              <a:xfrm>
                <a:off x="5086" y="1394"/>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VP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49" name="Rectangle 180"/>
              <p:cNvSpPr>
                <a:spLocks noChangeArrowheads="1"/>
              </p:cNvSpPr>
              <p:nvPr/>
            </p:nvSpPr>
            <p:spPr bwMode="auto">
              <a:xfrm>
                <a:off x="5128" y="1570"/>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N</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0" name="Rectangle 181"/>
              <p:cNvSpPr>
                <a:spLocks noChangeArrowheads="1"/>
              </p:cNvSpPr>
              <p:nvPr/>
            </p:nvSpPr>
            <p:spPr bwMode="auto">
              <a:xfrm>
                <a:off x="5325" y="1478"/>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2</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1" name="Rectangle 182"/>
              <p:cNvSpPr>
                <a:spLocks noChangeArrowheads="1"/>
              </p:cNvSpPr>
              <p:nvPr/>
            </p:nvSpPr>
            <p:spPr bwMode="auto">
              <a:xfrm>
                <a:off x="5086" y="1394"/>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VP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2" name="Rectangle 183"/>
              <p:cNvSpPr>
                <a:spLocks noChangeArrowheads="1"/>
              </p:cNvSpPr>
              <p:nvPr/>
            </p:nvSpPr>
            <p:spPr bwMode="auto">
              <a:xfrm>
                <a:off x="5128" y="1570"/>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N</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3" name="Rectangle 184"/>
              <p:cNvSpPr>
                <a:spLocks noChangeArrowheads="1"/>
              </p:cNvSpPr>
              <p:nvPr/>
            </p:nvSpPr>
            <p:spPr bwMode="auto">
              <a:xfrm>
                <a:off x="5325" y="1478"/>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2</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4" name="Rectangle 185"/>
              <p:cNvSpPr>
                <a:spLocks noChangeArrowheads="1"/>
              </p:cNvSpPr>
              <p:nvPr/>
            </p:nvSpPr>
            <p:spPr bwMode="auto">
              <a:xfrm>
                <a:off x="5043" y="2133"/>
                <a:ext cx="23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site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5" name="Rectangle 186"/>
              <p:cNvSpPr>
                <a:spLocks noChangeArrowheads="1"/>
              </p:cNvSpPr>
              <p:nvPr/>
            </p:nvSpPr>
            <p:spPr bwMode="auto">
              <a:xfrm>
                <a:off x="2368" y="922"/>
                <a:ext cx="99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latin typeface="Times New Roman" panose="02020603050405020304" pitchFamily="18" charset="0"/>
                    <a:ea typeface="宋体" panose="02010600030101010101" pitchFamily="2" charset="-122"/>
                  </a:rPr>
                  <a:t>Provider MPLS </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6" name="Rectangle 187"/>
              <p:cNvSpPr>
                <a:spLocks noChangeArrowheads="1"/>
              </p:cNvSpPr>
              <p:nvPr/>
            </p:nvSpPr>
            <p:spPr bwMode="auto">
              <a:xfrm>
                <a:off x="2537" y="1098"/>
                <a:ext cx="60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latin typeface="Times New Roman" panose="02020603050405020304" pitchFamily="18" charset="0"/>
                    <a:ea typeface="宋体" panose="02010600030101010101" pitchFamily="2" charset="-122"/>
                  </a:rPr>
                  <a:t>Backbone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7" name="Rectangle 188"/>
              <p:cNvSpPr>
                <a:spLocks noChangeArrowheads="1"/>
              </p:cNvSpPr>
              <p:nvPr/>
            </p:nvSpPr>
            <p:spPr bwMode="auto">
              <a:xfrm>
                <a:off x="2368" y="922"/>
                <a:ext cx="99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latin typeface="Times New Roman" panose="02020603050405020304" pitchFamily="18" charset="0"/>
                    <a:ea typeface="宋体" panose="02010600030101010101" pitchFamily="2" charset="-122"/>
                  </a:rPr>
                  <a:t>Provider MPLS </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8" name="Rectangle 189"/>
              <p:cNvSpPr>
                <a:spLocks noChangeArrowheads="1"/>
              </p:cNvSpPr>
              <p:nvPr/>
            </p:nvSpPr>
            <p:spPr bwMode="auto">
              <a:xfrm>
                <a:off x="2537" y="1098"/>
                <a:ext cx="60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latin typeface="Times New Roman" panose="02020603050405020304" pitchFamily="18" charset="0"/>
                    <a:ea typeface="宋体" panose="02010600030101010101" pitchFamily="2" charset="-122"/>
                  </a:rPr>
                  <a:t>Backbone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59" name="Rectangle 190"/>
              <p:cNvSpPr>
                <a:spLocks noChangeArrowheads="1"/>
              </p:cNvSpPr>
              <p:nvPr/>
            </p:nvSpPr>
            <p:spPr bwMode="auto">
              <a:xfrm>
                <a:off x="3452" y="1521"/>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0" name="Rectangle 191"/>
              <p:cNvSpPr>
                <a:spLocks noChangeArrowheads="1"/>
              </p:cNvSpPr>
              <p:nvPr/>
            </p:nvSpPr>
            <p:spPr bwMode="auto">
              <a:xfrm>
                <a:off x="3452" y="1521"/>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1" name="Rectangle 192"/>
              <p:cNvSpPr>
                <a:spLocks noChangeArrowheads="1"/>
              </p:cNvSpPr>
              <p:nvPr/>
            </p:nvSpPr>
            <p:spPr bwMode="auto">
              <a:xfrm>
                <a:off x="2523" y="1521"/>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2" name="Rectangle 193"/>
              <p:cNvSpPr>
                <a:spLocks noChangeArrowheads="1"/>
              </p:cNvSpPr>
              <p:nvPr/>
            </p:nvSpPr>
            <p:spPr bwMode="auto">
              <a:xfrm>
                <a:off x="2523" y="1521"/>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3" name="Rectangle 194"/>
              <p:cNvSpPr>
                <a:spLocks noChangeArrowheads="1"/>
              </p:cNvSpPr>
              <p:nvPr/>
            </p:nvSpPr>
            <p:spPr bwMode="auto">
              <a:xfrm>
                <a:off x="4177" y="1521"/>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4" name="Rectangle 195"/>
              <p:cNvSpPr>
                <a:spLocks noChangeArrowheads="1"/>
              </p:cNvSpPr>
              <p:nvPr/>
            </p:nvSpPr>
            <p:spPr bwMode="auto">
              <a:xfrm>
                <a:off x="4177" y="1521"/>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5" name="Rectangle 196"/>
              <p:cNvSpPr>
                <a:spLocks noChangeArrowheads="1"/>
              </p:cNvSpPr>
              <p:nvPr/>
            </p:nvSpPr>
            <p:spPr bwMode="auto">
              <a:xfrm>
                <a:off x="1854" y="2091"/>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6" name="Rectangle 197"/>
              <p:cNvSpPr>
                <a:spLocks noChangeArrowheads="1"/>
              </p:cNvSpPr>
              <p:nvPr/>
            </p:nvSpPr>
            <p:spPr bwMode="auto">
              <a:xfrm>
                <a:off x="1854" y="2091"/>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PE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7" name="Rectangle 198"/>
              <p:cNvSpPr>
                <a:spLocks noChangeArrowheads="1"/>
              </p:cNvSpPr>
              <p:nvPr/>
            </p:nvSpPr>
            <p:spPr bwMode="auto">
              <a:xfrm>
                <a:off x="383" y="1816"/>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C</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8" name="Rectangle 199"/>
              <p:cNvSpPr>
                <a:spLocks noChangeArrowheads="1"/>
              </p:cNvSpPr>
              <p:nvPr/>
            </p:nvSpPr>
            <p:spPr bwMode="auto">
              <a:xfrm>
                <a:off x="390" y="1992"/>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69" name="Rectangle 200"/>
              <p:cNvSpPr>
                <a:spLocks noChangeArrowheads="1"/>
              </p:cNvSpPr>
              <p:nvPr/>
            </p:nvSpPr>
            <p:spPr bwMode="auto">
              <a:xfrm>
                <a:off x="383" y="1816"/>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C</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0" name="Rectangle 201"/>
              <p:cNvSpPr>
                <a:spLocks noChangeArrowheads="1"/>
              </p:cNvSpPr>
              <p:nvPr/>
            </p:nvSpPr>
            <p:spPr bwMode="auto">
              <a:xfrm>
                <a:off x="390" y="1992"/>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1" name="Rectangle 202"/>
              <p:cNvSpPr>
                <a:spLocks noChangeArrowheads="1"/>
              </p:cNvSpPr>
              <p:nvPr/>
            </p:nvSpPr>
            <p:spPr bwMode="auto">
              <a:xfrm>
                <a:off x="566" y="1253"/>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VP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2" name="Rectangle 203"/>
              <p:cNvSpPr>
                <a:spLocks noChangeArrowheads="1"/>
              </p:cNvSpPr>
              <p:nvPr/>
            </p:nvSpPr>
            <p:spPr bwMode="auto">
              <a:xfrm>
                <a:off x="608" y="1429"/>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N</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3" name="Rectangle 204"/>
              <p:cNvSpPr>
                <a:spLocks noChangeArrowheads="1"/>
              </p:cNvSpPr>
              <p:nvPr/>
            </p:nvSpPr>
            <p:spPr bwMode="auto">
              <a:xfrm>
                <a:off x="819" y="1345"/>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1</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4" name="Rectangle 205"/>
              <p:cNvSpPr>
                <a:spLocks noChangeArrowheads="1"/>
              </p:cNvSpPr>
              <p:nvPr/>
            </p:nvSpPr>
            <p:spPr bwMode="auto">
              <a:xfrm>
                <a:off x="566" y="1253"/>
                <a:ext cx="2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VP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5" name="Rectangle 206"/>
              <p:cNvSpPr>
                <a:spLocks noChangeArrowheads="1"/>
              </p:cNvSpPr>
              <p:nvPr/>
            </p:nvSpPr>
            <p:spPr bwMode="auto">
              <a:xfrm>
                <a:off x="608" y="1429"/>
                <a:ext cx="1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N</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276" name="Rectangle 207"/>
              <p:cNvSpPr>
                <a:spLocks noChangeArrowheads="1"/>
              </p:cNvSpPr>
              <p:nvPr/>
            </p:nvSpPr>
            <p:spPr bwMode="auto">
              <a:xfrm>
                <a:off x="819" y="1345"/>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1</a:t>
                </a:r>
                <a:endParaRPr kumimoji="1" lang="en-US" altLang="zh-CN" sz="3200" b="0">
                  <a:solidFill>
                    <a:schemeClr val="tx1"/>
                  </a:solidFill>
                  <a:latin typeface="Times New Roman" panose="02020603050405020304" pitchFamily="18" charset="0"/>
                  <a:ea typeface="宋体" panose="02010600030101010101" pitchFamily="2" charset="-122"/>
                </a:endParaRPr>
              </a:p>
            </p:txBody>
          </p:sp>
        </p:grpSp>
        <p:sp>
          <p:nvSpPr>
            <p:cNvPr id="40966" name="Rectangle 209"/>
            <p:cNvSpPr>
              <a:spLocks noChangeArrowheads="1"/>
            </p:cNvSpPr>
            <p:nvPr/>
          </p:nvSpPr>
          <p:spPr bwMode="auto">
            <a:xfrm>
              <a:off x="665" y="2115"/>
              <a:ext cx="23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site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0967" name="Rectangle 210"/>
            <p:cNvSpPr>
              <a:spLocks noChangeArrowheads="1"/>
            </p:cNvSpPr>
            <p:nvPr/>
          </p:nvSpPr>
          <p:spPr bwMode="auto">
            <a:xfrm>
              <a:off x="876" y="2115"/>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1</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0968" name="Rectangle 211"/>
            <p:cNvSpPr>
              <a:spLocks noChangeArrowheads="1"/>
            </p:cNvSpPr>
            <p:nvPr/>
          </p:nvSpPr>
          <p:spPr bwMode="auto">
            <a:xfrm>
              <a:off x="665" y="2115"/>
              <a:ext cx="23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site</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0969" name="Rectangle 212"/>
            <p:cNvSpPr>
              <a:spLocks noChangeArrowheads="1"/>
            </p:cNvSpPr>
            <p:nvPr/>
          </p:nvSpPr>
          <p:spPr bwMode="auto">
            <a:xfrm>
              <a:off x="876" y="2115"/>
              <a:ext cx="8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900" b="0">
                  <a:ea typeface="宋体" panose="02010600030101010101" pitchFamily="2" charset="-122"/>
                </a:rPr>
                <a:t>1</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0970" name="Freeform 213"/>
            <p:cNvSpPr>
              <a:spLocks/>
            </p:cNvSpPr>
            <p:nvPr/>
          </p:nvSpPr>
          <p:spPr bwMode="auto">
            <a:xfrm>
              <a:off x="570" y="1887"/>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2 w 500"/>
                <a:gd name="T11" fmla="*/ 133 h 218"/>
                <a:gd name="T12" fmla="*/ 204 w 500"/>
                <a:gd name="T13" fmla="*/ 133 h 218"/>
                <a:gd name="T14" fmla="*/ 176 w 500"/>
                <a:gd name="T15" fmla="*/ 126 h 218"/>
                <a:gd name="T16" fmla="*/ 162 w 500"/>
                <a:gd name="T17" fmla="*/ 119 h 218"/>
                <a:gd name="T18" fmla="*/ 134 w 500"/>
                <a:gd name="T19" fmla="*/ 119 h 218"/>
                <a:gd name="T20" fmla="*/ 112 w 500"/>
                <a:gd name="T21" fmla="*/ 112 h 218"/>
                <a:gd name="T22" fmla="*/ 91 w 500"/>
                <a:gd name="T23" fmla="*/ 99 h 218"/>
                <a:gd name="T24" fmla="*/ 77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7 w 500"/>
                <a:gd name="T57" fmla="*/ 183 h 218"/>
                <a:gd name="T58" fmla="*/ 91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3 w 500"/>
                <a:gd name="T77" fmla="*/ 169 h 218"/>
                <a:gd name="T78" fmla="*/ 471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1 w 500"/>
                <a:gd name="T99" fmla="*/ 63 h 218"/>
                <a:gd name="T100" fmla="*/ 457 w 500"/>
                <a:gd name="T101" fmla="*/ 70 h 218"/>
                <a:gd name="T102" fmla="*/ 443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2" y="133"/>
                  </a:lnTo>
                  <a:lnTo>
                    <a:pt x="204" y="133"/>
                  </a:lnTo>
                  <a:lnTo>
                    <a:pt x="176" y="126"/>
                  </a:lnTo>
                  <a:lnTo>
                    <a:pt x="162" y="119"/>
                  </a:lnTo>
                  <a:lnTo>
                    <a:pt x="134" y="119"/>
                  </a:lnTo>
                  <a:lnTo>
                    <a:pt x="112" y="112"/>
                  </a:lnTo>
                  <a:lnTo>
                    <a:pt x="91" y="99"/>
                  </a:lnTo>
                  <a:lnTo>
                    <a:pt x="77"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7" y="183"/>
                  </a:lnTo>
                  <a:lnTo>
                    <a:pt x="91" y="190"/>
                  </a:lnTo>
                  <a:lnTo>
                    <a:pt x="134" y="204"/>
                  </a:lnTo>
                  <a:lnTo>
                    <a:pt x="162" y="211"/>
                  </a:lnTo>
                  <a:lnTo>
                    <a:pt x="176" y="218"/>
                  </a:lnTo>
                  <a:lnTo>
                    <a:pt x="324" y="218"/>
                  </a:lnTo>
                  <a:lnTo>
                    <a:pt x="345" y="211"/>
                  </a:lnTo>
                  <a:lnTo>
                    <a:pt x="373" y="204"/>
                  </a:lnTo>
                  <a:lnTo>
                    <a:pt x="387" y="197"/>
                  </a:lnTo>
                  <a:lnTo>
                    <a:pt x="429" y="183"/>
                  </a:lnTo>
                  <a:lnTo>
                    <a:pt x="443" y="169"/>
                  </a:lnTo>
                  <a:lnTo>
                    <a:pt x="471" y="155"/>
                  </a:lnTo>
                  <a:lnTo>
                    <a:pt x="479" y="133"/>
                  </a:lnTo>
                  <a:lnTo>
                    <a:pt x="493" y="126"/>
                  </a:lnTo>
                  <a:lnTo>
                    <a:pt x="493" y="112"/>
                  </a:lnTo>
                  <a:lnTo>
                    <a:pt x="500" y="99"/>
                  </a:lnTo>
                  <a:lnTo>
                    <a:pt x="500" y="0"/>
                  </a:lnTo>
                  <a:lnTo>
                    <a:pt x="500" y="14"/>
                  </a:lnTo>
                  <a:lnTo>
                    <a:pt x="493" y="21"/>
                  </a:lnTo>
                  <a:lnTo>
                    <a:pt x="493" y="35"/>
                  </a:lnTo>
                  <a:lnTo>
                    <a:pt x="486" y="49"/>
                  </a:lnTo>
                  <a:lnTo>
                    <a:pt x="471" y="63"/>
                  </a:lnTo>
                  <a:lnTo>
                    <a:pt x="457" y="70"/>
                  </a:lnTo>
                  <a:lnTo>
                    <a:pt x="443"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1" name="Freeform 214"/>
            <p:cNvSpPr>
              <a:spLocks/>
            </p:cNvSpPr>
            <p:nvPr/>
          </p:nvSpPr>
          <p:spPr bwMode="auto">
            <a:xfrm>
              <a:off x="570" y="1754"/>
              <a:ext cx="507" cy="273"/>
            </a:xfrm>
            <a:custGeom>
              <a:avLst/>
              <a:gdLst>
                <a:gd name="T0" fmla="*/ 429 w 507"/>
                <a:gd name="T1" fmla="*/ 42 h 273"/>
                <a:gd name="T2" fmla="*/ 443 w 507"/>
                <a:gd name="T3" fmla="*/ 49 h 273"/>
                <a:gd name="T4" fmla="*/ 457 w 507"/>
                <a:gd name="T5" fmla="*/ 63 h 273"/>
                <a:gd name="T6" fmla="*/ 471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1 w 507"/>
                <a:gd name="T25" fmla="*/ 196 h 273"/>
                <a:gd name="T26" fmla="*/ 457 w 507"/>
                <a:gd name="T27" fmla="*/ 211 h 273"/>
                <a:gd name="T28" fmla="*/ 450 w 507"/>
                <a:gd name="T29" fmla="*/ 225 h 273"/>
                <a:gd name="T30" fmla="*/ 429 w 507"/>
                <a:gd name="T31" fmla="*/ 232 h 273"/>
                <a:gd name="T32" fmla="*/ 408 w 507"/>
                <a:gd name="T33" fmla="*/ 245 h 273"/>
                <a:gd name="T34" fmla="*/ 387 w 507"/>
                <a:gd name="T35" fmla="*/ 252 h 273"/>
                <a:gd name="T36" fmla="*/ 373 w 507"/>
                <a:gd name="T37" fmla="*/ 259 h 273"/>
                <a:gd name="T38" fmla="*/ 352 w 507"/>
                <a:gd name="T39" fmla="*/ 266 h 273"/>
                <a:gd name="T40" fmla="*/ 302 w 507"/>
                <a:gd name="T41" fmla="*/ 266 h 273"/>
                <a:gd name="T42" fmla="*/ 274 w 507"/>
                <a:gd name="T43" fmla="*/ 273 h 273"/>
                <a:gd name="T44" fmla="*/ 232 w 507"/>
                <a:gd name="T45" fmla="*/ 273 h 273"/>
                <a:gd name="T46" fmla="*/ 204 w 507"/>
                <a:gd name="T47" fmla="*/ 266 h 273"/>
                <a:gd name="T48" fmla="*/ 162 w 507"/>
                <a:gd name="T49" fmla="*/ 266 h 273"/>
                <a:gd name="T50" fmla="*/ 134 w 507"/>
                <a:gd name="T51" fmla="*/ 259 h 273"/>
                <a:gd name="T52" fmla="*/ 91 w 507"/>
                <a:gd name="T53" fmla="*/ 245 h 273"/>
                <a:gd name="T54" fmla="*/ 77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4 w 507"/>
                <a:gd name="T85" fmla="*/ 14 h 273"/>
                <a:gd name="T86" fmla="*/ 162 w 507"/>
                <a:gd name="T87" fmla="*/ 14 h 273"/>
                <a:gd name="T88" fmla="*/ 176 w 507"/>
                <a:gd name="T89" fmla="*/ 7 h 273"/>
                <a:gd name="T90" fmla="*/ 204 w 507"/>
                <a:gd name="T91" fmla="*/ 0 h 273"/>
                <a:gd name="T92" fmla="*/ 302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7" y="63"/>
                  </a:lnTo>
                  <a:lnTo>
                    <a:pt x="471" y="70"/>
                  </a:lnTo>
                  <a:lnTo>
                    <a:pt x="486" y="84"/>
                  </a:lnTo>
                  <a:lnTo>
                    <a:pt x="500" y="112"/>
                  </a:lnTo>
                  <a:lnTo>
                    <a:pt x="500" y="126"/>
                  </a:lnTo>
                  <a:lnTo>
                    <a:pt x="507" y="133"/>
                  </a:lnTo>
                  <a:lnTo>
                    <a:pt x="500" y="147"/>
                  </a:lnTo>
                  <a:lnTo>
                    <a:pt x="500" y="168"/>
                  </a:lnTo>
                  <a:lnTo>
                    <a:pt x="493" y="175"/>
                  </a:lnTo>
                  <a:lnTo>
                    <a:pt x="486" y="189"/>
                  </a:lnTo>
                  <a:lnTo>
                    <a:pt x="471" y="196"/>
                  </a:lnTo>
                  <a:lnTo>
                    <a:pt x="457" y="211"/>
                  </a:lnTo>
                  <a:lnTo>
                    <a:pt x="450" y="225"/>
                  </a:lnTo>
                  <a:lnTo>
                    <a:pt x="429" y="232"/>
                  </a:lnTo>
                  <a:lnTo>
                    <a:pt x="408" y="245"/>
                  </a:lnTo>
                  <a:lnTo>
                    <a:pt x="387" y="252"/>
                  </a:lnTo>
                  <a:lnTo>
                    <a:pt x="373" y="259"/>
                  </a:lnTo>
                  <a:lnTo>
                    <a:pt x="352" y="266"/>
                  </a:lnTo>
                  <a:lnTo>
                    <a:pt x="302" y="266"/>
                  </a:lnTo>
                  <a:lnTo>
                    <a:pt x="274" y="273"/>
                  </a:lnTo>
                  <a:lnTo>
                    <a:pt x="232" y="273"/>
                  </a:lnTo>
                  <a:lnTo>
                    <a:pt x="204" y="266"/>
                  </a:lnTo>
                  <a:lnTo>
                    <a:pt x="162" y="266"/>
                  </a:lnTo>
                  <a:lnTo>
                    <a:pt x="134" y="259"/>
                  </a:lnTo>
                  <a:lnTo>
                    <a:pt x="91"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4" y="14"/>
                  </a:lnTo>
                  <a:lnTo>
                    <a:pt x="162" y="14"/>
                  </a:lnTo>
                  <a:lnTo>
                    <a:pt x="176" y="7"/>
                  </a:lnTo>
                  <a:lnTo>
                    <a:pt x="204" y="0"/>
                  </a:lnTo>
                  <a:lnTo>
                    <a:pt x="302"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2" name="Freeform 215"/>
            <p:cNvSpPr>
              <a:spLocks noEditPoints="1"/>
            </p:cNvSpPr>
            <p:nvPr/>
          </p:nvSpPr>
          <p:spPr bwMode="auto">
            <a:xfrm>
              <a:off x="732" y="2042"/>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3" name="Freeform 216"/>
            <p:cNvSpPr>
              <a:spLocks noEditPoints="1"/>
            </p:cNvSpPr>
            <p:nvPr/>
          </p:nvSpPr>
          <p:spPr bwMode="auto">
            <a:xfrm>
              <a:off x="760" y="2042"/>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4" name="Freeform 217"/>
            <p:cNvSpPr>
              <a:spLocks/>
            </p:cNvSpPr>
            <p:nvPr/>
          </p:nvSpPr>
          <p:spPr bwMode="auto">
            <a:xfrm>
              <a:off x="802" y="2042"/>
              <a:ext cx="28" cy="42"/>
            </a:xfrm>
            <a:custGeom>
              <a:avLst/>
              <a:gdLst>
                <a:gd name="T0" fmla="*/ 0 w 28"/>
                <a:gd name="T1" fmla="*/ 28 h 42"/>
                <a:gd name="T2" fmla="*/ 0 w 28"/>
                <a:gd name="T3" fmla="*/ 0 h 42"/>
                <a:gd name="T4" fmla="*/ 7 w 28"/>
                <a:gd name="T5" fmla="*/ 0 h 42"/>
                <a:gd name="T6" fmla="*/ 7 w 28"/>
                <a:gd name="T7" fmla="*/ 28 h 42"/>
                <a:gd name="T8" fmla="*/ 14 w 28"/>
                <a:gd name="T9" fmla="*/ 35 h 42"/>
                <a:gd name="T10" fmla="*/ 21 w 28"/>
                <a:gd name="T11" fmla="*/ 28 h 42"/>
                <a:gd name="T12" fmla="*/ 21 w 28"/>
                <a:gd name="T13" fmla="*/ 0 h 42"/>
                <a:gd name="T14" fmla="*/ 28 w 28"/>
                <a:gd name="T15" fmla="*/ 0 h 42"/>
                <a:gd name="T16" fmla="*/ 28 w 28"/>
                <a:gd name="T17" fmla="*/ 35 h 42"/>
                <a:gd name="T18" fmla="*/ 21 w 28"/>
                <a:gd name="T19" fmla="*/ 35 h 42"/>
                <a:gd name="T20" fmla="*/ 14 w 28"/>
                <a:gd name="T21" fmla="*/ 42 h 42"/>
                <a:gd name="T22" fmla="*/ 7 w 28"/>
                <a:gd name="T23" fmla="*/ 35 h 42"/>
                <a:gd name="T24" fmla="*/ 0 w 28"/>
                <a:gd name="T25" fmla="*/ 35 h 42"/>
                <a:gd name="T26" fmla="*/ 0 w 28"/>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2">
                  <a:moveTo>
                    <a:pt x="0" y="28"/>
                  </a:moveTo>
                  <a:lnTo>
                    <a:pt x="0" y="0"/>
                  </a:lnTo>
                  <a:lnTo>
                    <a:pt x="7" y="0"/>
                  </a:lnTo>
                  <a:lnTo>
                    <a:pt x="7" y="28"/>
                  </a:lnTo>
                  <a:lnTo>
                    <a:pt x="14" y="35"/>
                  </a:lnTo>
                  <a:lnTo>
                    <a:pt x="21" y="28"/>
                  </a:lnTo>
                  <a:lnTo>
                    <a:pt x="21" y="0"/>
                  </a:lnTo>
                  <a:lnTo>
                    <a:pt x="28" y="0"/>
                  </a:lnTo>
                  <a:lnTo>
                    <a:pt x="28"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5" name="Freeform 218"/>
            <p:cNvSpPr>
              <a:spLocks/>
            </p:cNvSpPr>
            <p:nvPr/>
          </p:nvSpPr>
          <p:spPr bwMode="auto">
            <a:xfrm>
              <a:off x="837" y="2042"/>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6" name="Freeform 219"/>
            <p:cNvSpPr>
              <a:spLocks/>
            </p:cNvSpPr>
            <p:nvPr/>
          </p:nvSpPr>
          <p:spPr bwMode="auto">
            <a:xfrm>
              <a:off x="872" y="2042"/>
              <a:ext cx="15" cy="35"/>
            </a:xfrm>
            <a:custGeom>
              <a:avLst/>
              <a:gdLst>
                <a:gd name="T0" fmla="*/ 0 w 15"/>
                <a:gd name="T1" fmla="*/ 35 h 35"/>
                <a:gd name="T2" fmla="*/ 0 w 15"/>
                <a:gd name="T3" fmla="*/ 0 h 35"/>
                <a:gd name="T4" fmla="*/ 15 w 15"/>
                <a:gd name="T5" fmla="*/ 0 h 35"/>
                <a:gd name="T6" fmla="*/ 15 w 15"/>
                <a:gd name="T7" fmla="*/ 7 h 35"/>
                <a:gd name="T8" fmla="*/ 8 w 15"/>
                <a:gd name="T9" fmla="*/ 7 h 35"/>
                <a:gd name="T10" fmla="*/ 8 w 15"/>
                <a:gd name="T11" fmla="*/ 14 h 35"/>
                <a:gd name="T12" fmla="*/ 15 w 15"/>
                <a:gd name="T13" fmla="*/ 14 h 35"/>
                <a:gd name="T14" fmla="*/ 15 w 15"/>
                <a:gd name="T15" fmla="*/ 21 h 35"/>
                <a:gd name="T16" fmla="*/ 8 w 15"/>
                <a:gd name="T17" fmla="*/ 21 h 35"/>
                <a:gd name="T18" fmla="*/ 8 w 15"/>
                <a:gd name="T19" fmla="*/ 35 h 35"/>
                <a:gd name="T20" fmla="*/ 15 w 15"/>
                <a:gd name="T21" fmla="*/ 35 h 35"/>
                <a:gd name="T22" fmla="*/ 0 w 15"/>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35">
                  <a:moveTo>
                    <a:pt x="0" y="35"/>
                  </a:moveTo>
                  <a:lnTo>
                    <a:pt x="0" y="0"/>
                  </a:lnTo>
                  <a:lnTo>
                    <a:pt x="15" y="0"/>
                  </a:lnTo>
                  <a:lnTo>
                    <a:pt x="15" y="7"/>
                  </a:lnTo>
                  <a:lnTo>
                    <a:pt x="8" y="7"/>
                  </a:lnTo>
                  <a:lnTo>
                    <a:pt x="8" y="14"/>
                  </a:lnTo>
                  <a:lnTo>
                    <a:pt x="15" y="14"/>
                  </a:lnTo>
                  <a:lnTo>
                    <a:pt x="15" y="21"/>
                  </a:lnTo>
                  <a:lnTo>
                    <a:pt x="8" y="21"/>
                  </a:lnTo>
                  <a:lnTo>
                    <a:pt x="8" y="35"/>
                  </a:lnTo>
                  <a:lnTo>
                    <a:pt x="15"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7" name="Freeform 220"/>
            <p:cNvSpPr>
              <a:spLocks noEditPoints="1"/>
            </p:cNvSpPr>
            <p:nvPr/>
          </p:nvSpPr>
          <p:spPr bwMode="auto">
            <a:xfrm>
              <a:off x="901" y="2042"/>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8" name="Freeform 221"/>
            <p:cNvSpPr>
              <a:spLocks/>
            </p:cNvSpPr>
            <p:nvPr/>
          </p:nvSpPr>
          <p:spPr bwMode="auto">
            <a:xfrm>
              <a:off x="802" y="1803"/>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79" name="Freeform 222"/>
            <p:cNvSpPr>
              <a:spLocks/>
            </p:cNvSpPr>
            <p:nvPr/>
          </p:nvSpPr>
          <p:spPr bwMode="auto">
            <a:xfrm>
              <a:off x="661" y="1803"/>
              <a:ext cx="134" cy="105"/>
            </a:xfrm>
            <a:custGeom>
              <a:avLst/>
              <a:gdLst>
                <a:gd name="T0" fmla="*/ 50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7 w 134"/>
                <a:gd name="T15" fmla="*/ 42 h 105"/>
                <a:gd name="T16" fmla="*/ 50 w 134"/>
                <a:gd name="T17" fmla="*/ 35 h 105"/>
                <a:gd name="T18" fmla="*/ 43 w 134"/>
                <a:gd name="T19" fmla="*/ 35 h 105"/>
                <a:gd name="T20" fmla="*/ 43 w 134"/>
                <a:gd name="T21" fmla="*/ 28 h 105"/>
                <a:gd name="T22" fmla="*/ 35 w 134"/>
                <a:gd name="T23" fmla="*/ 28 h 105"/>
                <a:gd name="T24" fmla="*/ 35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7 w 134"/>
                <a:gd name="T75" fmla="*/ 91 h 105"/>
                <a:gd name="T76" fmla="*/ 50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50" y="91"/>
                  </a:moveTo>
                  <a:lnTo>
                    <a:pt x="64" y="84"/>
                  </a:lnTo>
                  <a:lnTo>
                    <a:pt x="71" y="77"/>
                  </a:lnTo>
                  <a:lnTo>
                    <a:pt x="78" y="77"/>
                  </a:lnTo>
                  <a:lnTo>
                    <a:pt x="92" y="63"/>
                  </a:lnTo>
                  <a:lnTo>
                    <a:pt x="85" y="63"/>
                  </a:lnTo>
                  <a:lnTo>
                    <a:pt x="85" y="56"/>
                  </a:lnTo>
                  <a:lnTo>
                    <a:pt x="57" y="42"/>
                  </a:lnTo>
                  <a:lnTo>
                    <a:pt x="50" y="35"/>
                  </a:lnTo>
                  <a:lnTo>
                    <a:pt x="43" y="35"/>
                  </a:lnTo>
                  <a:lnTo>
                    <a:pt x="43" y="28"/>
                  </a:lnTo>
                  <a:lnTo>
                    <a:pt x="35" y="28"/>
                  </a:lnTo>
                  <a:lnTo>
                    <a:pt x="35"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7" y="91"/>
                  </a:lnTo>
                  <a:lnTo>
                    <a:pt x="50"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0" name="Freeform 223"/>
            <p:cNvSpPr>
              <a:spLocks/>
            </p:cNvSpPr>
            <p:nvPr/>
          </p:nvSpPr>
          <p:spPr bwMode="auto">
            <a:xfrm>
              <a:off x="661" y="1915"/>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1 w 197"/>
                <a:gd name="T13" fmla="*/ 21 h 64"/>
                <a:gd name="T14" fmla="*/ 106 w 197"/>
                <a:gd name="T15" fmla="*/ 21 h 64"/>
                <a:gd name="T16" fmla="*/ 92 w 197"/>
                <a:gd name="T17" fmla="*/ 35 h 64"/>
                <a:gd name="T18" fmla="*/ 85 w 197"/>
                <a:gd name="T19" fmla="*/ 35 h 64"/>
                <a:gd name="T20" fmla="*/ 71 w 197"/>
                <a:gd name="T21" fmla="*/ 42 h 64"/>
                <a:gd name="T22" fmla="*/ 64 w 197"/>
                <a:gd name="T23" fmla="*/ 50 h 64"/>
                <a:gd name="T24" fmla="*/ 113 w 197"/>
                <a:gd name="T25" fmla="*/ 50 h 64"/>
                <a:gd name="T26" fmla="*/ 113 w 197"/>
                <a:gd name="T27" fmla="*/ 64 h 64"/>
                <a:gd name="T28" fmla="*/ 0 w 197"/>
                <a:gd name="T29" fmla="*/ 64 h 64"/>
                <a:gd name="T30" fmla="*/ 0 w 197"/>
                <a:gd name="T31" fmla="*/ 7 h 64"/>
                <a:gd name="T32" fmla="*/ 35 w 197"/>
                <a:gd name="T33" fmla="*/ 7 h 64"/>
                <a:gd name="T34" fmla="*/ 35 w 197"/>
                <a:gd name="T35" fmla="*/ 35 h 64"/>
                <a:gd name="T36" fmla="*/ 50 w 197"/>
                <a:gd name="T37" fmla="*/ 21 h 64"/>
                <a:gd name="T38" fmla="*/ 64 w 197"/>
                <a:gd name="T39" fmla="*/ 21 h 64"/>
                <a:gd name="T40" fmla="*/ 71 w 197"/>
                <a:gd name="T41" fmla="*/ 14 h 64"/>
                <a:gd name="T42" fmla="*/ 71 w 197"/>
                <a:gd name="T43" fmla="*/ 7 h 64"/>
                <a:gd name="T44" fmla="*/ 92 w 197"/>
                <a:gd name="T45" fmla="*/ 7 h 64"/>
                <a:gd name="T46" fmla="*/ 106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1" y="21"/>
                  </a:lnTo>
                  <a:lnTo>
                    <a:pt x="106" y="21"/>
                  </a:lnTo>
                  <a:lnTo>
                    <a:pt x="92" y="35"/>
                  </a:lnTo>
                  <a:lnTo>
                    <a:pt x="85" y="35"/>
                  </a:lnTo>
                  <a:lnTo>
                    <a:pt x="71" y="42"/>
                  </a:lnTo>
                  <a:lnTo>
                    <a:pt x="64" y="50"/>
                  </a:lnTo>
                  <a:lnTo>
                    <a:pt x="113" y="50"/>
                  </a:lnTo>
                  <a:lnTo>
                    <a:pt x="113" y="64"/>
                  </a:lnTo>
                  <a:lnTo>
                    <a:pt x="0" y="64"/>
                  </a:lnTo>
                  <a:lnTo>
                    <a:pt x="0" y="7"/>
                  </a:lnTo>
                  <a:lnTo>
                    <a:pt x="35" y="7"/>
                  </a:lnTo>
                  <a:lnTo>
                    <a:pt x="35" y="35"/>
                  </a:lnTo>
                  <a:lnTo>
                    <a:pt x="50"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1" name="Freeform 224"/>
            <p:cNvSpPr>
              <a:spLocks/>
            </p:cNvSpPr>
            <p:nvPr/>
          </p:nvSpPr>
          <p:spPr bwMode="auto">
            <a:xfrm>
              <a:off x="865" y="1880"/>
              <a:ext cx="127" cy="106"/>
            </a:xfrm>
            <a:custGeom>
              <a:avLst/>
              <a:gdLst>
                <a:gd name="T0" fmla="*/ 127 w 127"/>
                <a:gd name="T1" fmla="*/ 42 h 106"/>
                <a:gd name="T2" fmla="*/ 127 w 127"/>
                <a:gd name="T3" fmla="*/ 106 h 106"/>
                <a:gd name="T4" fmla="*/ 15 w 127"/>
                <a:gd name="T5" fmla="*/ 106 h 106"/>
                <a:gd name="T6" fmla="*/ 15 w 127"/>
                <a:gd name="T7" fmla="*/ 85 h 106"/>
                <a:gd name="T8" fmla="*/ 64 w 127"/>
                <a:gd name="T9" fmla="*/ 85 h 106"/>
                <a:gd name="T10" fmla="*/ 50 w 127"/>
                <a:gd name="T11" fmla="*/ 77 h 106"/>
                <a:gd name="T12" fmla="*/ 43 w 127"/>
                <a:gd name="T13" fmla="*/ 70 h 106"/>
                <a:gd name="T14" fmla="*/ 29 w 127"/>
                <a:gd name="T15" fmla="*/ 70 h 106"/>
                <a:gd name="T16" fmla="*/ 22 w 127"/>
                <a:gd name="T17" fmla="*/ 63 h 106"/>
                <a:gd name="T18" fmla="*/ 22 w 127"/>
                <a:gd name="T19" fmla="*/ 56 h 106"/>
                <a:gd name="T20" fmla="*/ 7 w 127"/>
                <a:gd name="T21" fmla="*/ 56 h 106"/>
                <a:gd name="T22" fmla="*/ 7 w 127"/>
                <a:gd name="T23" fmla="*/ 49 h 106"/>
                <a:gd name="T24" fmla="*/ 0 w 127"/>
                <a:gd name="T25" fmla="*/ 42 h 106"/>
                <a:gd name="T26" fmla="*/ 0 w 127"/>
                <a:gd name="T27" fmla="*/ 28 h 106"/>
                <a:gd name="T28" fmla="*/ 15 w 127"/>
                <a:gd name="T29" fmla="*/ 14 h 106"/>
                <a:gd name="T30" fmla="*/ 29 w 127"/>
                <a:gd name="T31" fmla="*/ 7 h 106"/>
                <a:gd name="T32" fmla="*/ 36 w 127"/>
                <a:gd name="T33" fmla="*/ 7 h 106"/>
                <a:gd name="T34" fmla="*/ 43 w 127"/>
                <a:gd name="T35" fmla="*/ 0 h 106"/>
                <a:gd name="T36" fmla="*/ 50 w 127"/>
                <a:gd name="T37" fmla="*/ 0 h 106"/>
                <a:gd name="T38" fmla="*/ 57 w 127"/>
                <a:gd name="T39" fmla="*/ 7 h 106"/>
                <a:gd name="T40" fmla="*/ 78 w 127"/>
                <a:gd name="T41" fmla="*/ 7 h 106"/>
                <a:gd name="T42" fmla="*/ 78 w 127"/>
                <a:gd name="T43" fmla="*/ 14 h 106"/>
                <a:gd name="T44" fmla="*/ 64 w 127"/>
                <a:gd name="T45" fmla="*/ 21 h 106"/>
                <a:gd name="T46" fmla="*/ 50 w 127"/>
                <a:gd name="T47" fmla="*/ 21 h 106"/>
                <a:gd name="T48" fmla="*/ 50 w 127"/>
                <a:gd name="T49" fmla="*/ 28 h 106"/>
                <a:gd name="T50" fmla="*/ 43 w 127"/>
                <a:gd name="T51" fmla="*/ 28 h 106"/>
                <a:gd name="T52" fmla="*/ 43 w 127"/>
                <a:gd name="T53" fmla="*/ 42 h 106"/>
                <a:gd name="T54" fmla="*/ 57 w 127"/>
                <a:gd name="T55" fmla="*/ 56 h 106"/>
                <a:gd name="T56" fmla="*/ 78 w 127"/>
                <a:gd name="T57" fmla="*/ 56 h 106"/>
                <a:gd name="T58" fmla="*/ 78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5" y="106"/>
                  </a:lnTo>
                  <a:lnTo>
                    <a:pt x="15" y="85"/>
                  </a:lnTo>
                  <a:lnTo>
                    <a:pt x="64" y="85"/>
                  </a:lnTo>
                  <a:lnTo>
                    <a:pt x="50" y="77"/>
                  </a:lnTo>
                  <a:lnTo>
                    <a:pt x="43" y="70"/>
                  </a:lnTo>
                  <a:lnTo>
                    <a:pt x="29" y="70"/>
                  </a:lnTo>
                  <a:lnTo>
                    <a:pt x="22" y="63"/>
                  </a:lnTo>
                  <a:lnTo>
                    <a:pt x="22" y="56"/>
                  </a:lnTo>
                  <a:lnTo>
                    <a:pt x="7" y="56"/>
                  </a:lnTo>
                  <a:lnTo>
                    <a:pt x="7" y="49"/>
                  </a:lnTo>
                  <a:lnTo>
                    <a:pt x="0" y="42"/>
                  </a:lnTo>
                  <a:lnTo>
                    <a:pt x="0" y="28"/>
                  </a:lnTo>
                  <a:lnTo>
                    <a:pt x="15" y="14"/>
                  </a:lnTo>
                  <a:lnTo>
                    <a:pt x="29" y="7"/>
                  </a:lnTo>
                  <a:lnTo>
                    <a:pt x="36" y="7"/>
                  </a:lnTo>
                  <a:lnTo>
                    <a:pt x="43" y="0"/>
                  </a:lnTo>
                  <a:lnTo>
                    <a:pt x="50" y="0"/>
                  </a:lnTo>
                  <a:lnTo>
                    <a:pt x="57" y="7"/>
                  </a:lnTo>
                  <a:lnTo>
                    <a:pt x="78" y="7"/>
                  </a:lnTo>
                  <a:lnTo>
                    <a:pt x="78" y="14"/>
                  </a:lnTo>
                  <a:lnTo>
                    <a:pt x="64" y="21"/>
                  </a:lnTo>
                  <a:lnTo>
                    <a:pt x="50" y="21"/>
                  </a:lnTo>
                  <a:lnTo>
                    <a:pt x="50" y="28"/>
                  </a:lnTo>
                  <a:lnTo>
                    <a:pt x="43" y="28"/>
                  </a:lnTo>
                  <a:lnTo>
                    <a:pt x="43" y="42"/>
                  </a:lnTo>
                  <a:lnTo>
                    <a:pt x="57" y="56"/>
                  </a:lnTo>
                  <a:lnTo>
                    <a:pt x="78" y="56"/>
                  </a:lnTo>
                  <a:lnTo>
                    <a:pt x="78"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2" name="Freeform 225"/>
            <p:cNvSpPr>
              <a:spLocks/>
            </p:cNvSpPr>
            <p:nvPr/>
          </p:nvSpPr>
          <p:spPr bwMode="auto">
            <a:xfrm>
              <a:off x="795" y="1803"/>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3" name="Freeform 226"/>
            <p:cNvSpPr>
              <a:spLocks/>
            </p:cNvSpPr>
            <p:nvPr/>
          </p:nvSpPr>
          <p:spPr bwMode="auto">
            <a:xfrm>
              <a:off x="661" y="1796"/>
              <a:ext cx="127" cy="105"/>
            </a:xfrm>
            <a:custGeom>
              <a:avLst/>
              <a:gdLst>
                <a:gd name="T0" fmla="*/ 50 w 127"/>
                <a:gd name="T1" fmla="*/ 91 h 105"/>
                <a:gd name="T2" fmla="*/ 57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50 w 127"/>
                <a:gd name="T17" fmla="*/ 42 h 105"/>
                <a:gd name="T18" fmla="*/ 43 w 127"/>
                <a:gd name="T19" fmla="*/ 35 h 105"/>
                <a:gd name="T20" fmla="*/ 35 w 127"/>
                <a:gd name="T21" fmla="*/ 35 h 105"/>
                <a:gd name="T22" fmla="*/ 35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7 w 127"/>
                <a:gd name="T59" fmla="*/ 98 h 105"/>
                <a:gd name="T60" fmla="*/ 50 w 127"/>
                <a:gd name="T61" fmla="*/ 98 h 105"/>
                <a:gd name="T62" fmla="*/ 50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50" y="91"/>
                  </a:moveTo>
                  <a:lnTo>
                    <a:pt x="57" y="91"/>
                  </a:lnTo>
                  <a:lnTo>
                    <a:pt x="71" y="84"/>
                  </a:lnTo>
                  <a:lnTo>
                    <a:pt x="71" y="77"/>
                  </a:lnTo>
                  <a:lnTo>
                    <a:pt x="78" y="70"/>
                  </a:lnTo>
                  <a:lnTo>
                    <a:pt x="85" y="70"/>
                  </a:lnTo>
                  <a:lnTo>
                    <a:pt x="85" y="63"/>
                  </a:lnTo>
                  <a:lnTo>
                    <a:pt x="78" y="56"/>
                  </a:lnTo>
                  <a:lnTo>
                    <a:pt x="50" y="42"/>
                  </a:lnTo>
                  <a:lnTo>
                    <a:pt x="43" y="35"/>
                  </a:lnTo>
                  <a:lnTo>
                    <a:pt x="35" y="35"/>
                  </a:lnTo>
                  <a:lnTo>
                    <a:pt x="35"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7" y="98"/>
                  </a:lnTo>
                  <a:lnTo>
                    <a:pt x="50" y="98"/>
                  </a:lnTo>
                  <a:lnTo>
                    <a:pt x="5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4" name="Freeform 227"/>
            <p:cNvSpPr>
              <a:spLocks/>
            </p:cNvSpPr>
            <p:nvPr/>
          </p:nvSpPr>
          <p:spPr bwMode="auto">
            <a:xfrm>
              <a:off x="661" y="1908"/>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1 w 190"/>
                <a:gd name="T21" fmla="*/ 28 h 71"/>
                <a:gd name="T22" fmla="*/ 127 w 190"/>
                <a:gd name="T23" fmla="*/ 28 h 71"/>
                <a:gd name="T24" fmla="*/ 127 w 190"/>
                <a:gd name="T25" fmla="*/ 21 h 71"/>
                <a:gd name="T26" fmla="*/ 106 w 190"/>
                <a:gd name="T27" fmla="*/ 21 h 71"/>
                <a:gd name="T28" fmla="*/ 106 w 190"/>
                <a:gd name="T29" fmla="*/ 28 h 71"/>
                <a:gd name="T30" fmla="*/ 85 w 190"/>
                <a:gd name="T31" fmla="*/ 35 h 71"/>
                <a:gd name="T32" fmla="*/ 78 w 190"/>
                <a:gd name="T33" fmla="*/ 42 h 71"/>
                <a:gd name="T34" fmla="*/ 64 w 190"/>
                <a:gd name="T35" fmla="*/ 42 h 71"/>
                <a:gd name="T36" fmla="*/ 57 w 190"/>
                <a:gd name="T37" fmla="*/ 49 h 71"/>
                <a:gd name="T38" fmla="*/ 106 w 190"/>
                <a:gd name="T39" fmla="*/ 49 h 71"/>
                <a:gd name="T40" fmla="*/ 106 w 190"/>
                <a:gd name="T41" fmla="*/ 71 h 71"/>
                <a:gd name="T42" fmla="*/ 0 w 190"/>
                <a:gd name="T43" fmla="*/ 71 h 71"/>
                <a:gd name="T44" fmla="*/ 0 w 190"/>
                <a:gd name="T45" fmla="*/ 7 h 71"/>
                <a:gd name="T46" fmla="*/ 28 w 190"/>
                <a:gd name="T47" fmla="*/ 7 h 71"/>
                <a:gd name="T48" fmla="*/ 28 w 190"/>
                <a:gd name="T49" fmla="*/ 35 h 71"/>
                <a:gd name="T50" fmla="*/ 57 w 190"/>
                <a:gd name="T51" fmla="*/ 21 h 71"/>
                <a:gd name="T52" fmla="*/ 64 w 190"/>
                <a:gd name="T53" fmla="*/ 14 h 71"/>
                <a:gd name="T54" fmla="*/ 71 w 190"/>
                <a:gd name="T55" fmla="*/ 14 h 71"/>
                <a:gd name="T56" fmla="*/ 99 w 190"/>
                <a:gd name="T57" fmla="*/ 0 h 71"/>
                <a:gd name="T58" fmla="*/ 134 w 190"/>
                <a:gd name="T59" fmla="*/ 0 h 71"/>
                <a:gd name="T60" fmla="*/ 141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7" y="49"/>
                  </a:lnTo>
                  <a:lnTo>
                    <a:pt x="106" y="49"/>
                  </a:lnTo>
                  <a:lnTo>
                    <a:pt x="106" y="71"/>
                  </a:lnTo>
                  <a:lnTo>
                    <a:pt x="0" y="71"/>
                  </a:lnTo>
                  <a:lnTo>
                    <a:pt x="0" y="7"/>
                  </a:lnTo>
                  <a:lnTo>
                    <a:pt x="28" y="7"/>
                  </a:lnTo>
                  <a:lnTo>
                    <a:pt x="28" y="35"/>
                  </a:lnTo>
                  <a:lnTo>
                    <a:pt x="57"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5" name="Freeform 228"/>
            <p:cNvSpPr>
              <a:spLocks/>
            </p:cNvSpPr>
            <p:nvPr/>
          </p:nvSpPr>
          <p:spPr bwMode="auto">
            <a:xfrm>
              <a:off x="858" y="1873"/>
              <a:ext cx="127" cy="106"/>
            </a:xfrm>
            <a:custGeom>
              <a:avLst/>
              <a:gdLst>
                <a:gd name="T0" fmla="*/ 127 w 127"/>
                <a:gd name="T1" fmla="*/ 49 h 106"/>
                <a:gd name="T2" fmla="*/ 127 w 127"/>
                <a:gd name="T3" fmla="*/ 106 h 106"/>
                <a:gd name="T4" fmla="*/ 14 w 127"/>
                <a:gd name="T5" fmla="*/ 106 h 106"/>
                <a:gd name="T6" fmla="*/ 14 w 127"/>
                <a:gd name="T7" fmla="*/ 92 h 106"/>
                <a:gd name="T8" fmla="*/ 64 w 127"/>
                <a:gd name="T9" fmla="*/ 92 h 106"/>
                <a:gd name="T10" fmla="*/ 50 w 127"/>
                <a:gd name="T11" fmla="*/ 77 h 106"/>
                <a:gd name="T12" fmla="*/ 43 w 127"/>
                <a:gd name="T13" fmla="*/ 77 h 106"/>
                <a:gd name="T14" fmla="*/ 29 w 127"/>
                <a:gd name="T15" fmla="*/ 70 h 106"/>
                <a:gd name="T16" fmla="*/ 29 w 127"/>
                <a:gd name="T17" fmla="*/ 63 h 106"/>
                <a:gd name="T18" fmla="*/ 22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2 w 127"/>
                <a:gd name="T33" fmla="*/ 14 h 106"/>
                <a:gd name="T34" fmla="*/ 29 w 127"/>
                <a:gd name="T35" fmla="*/ 14 h 106"/>
                <a:gd name="T36" fmla="*/ 43 w 127"/>
                <a:gd name="T37" fmla="*/ 7 h 106"/>
                <a:gd name="T38" fmla="*/ 50 w 127"/>
                <a:gd name="T39" fmla="*/ 0 h 106"/>
                <a:gd name="T40" fmla="*/ 57 w 127"/>
                <a:gd name="T41" fmla="*/ 0 h 106"/>
                <a:gd name="T42" fmla="*/ 64 w 127"/>
                <a:gd name="T43" fmla="*/ 7 h 106"/>
                <a:gd name="T44" fmla="*/ 71 w 127"/>
                <a:gd name="T45" fmla="*/ 7 h 106"/>
                <a:gd name="T46" fmla="*/ 78 w 127"/>
                <a:gd name="T47" fmla="*/ 14 h 106"/>
                <a:gd name="T48" fmla="*/ 85 w 127"/>
                <a:gd name="T49" fmla="*/ 14 h 106"/>
                <a:gd name="T50" fmla="*/ 71 w 127"/>
                <a:gd name="T51" fmla="*/ 21 h 106"/>
                <a:gd name="T52" fmla="*/ 64 w 127"/>
                <a:gd name="T53" fmla="*/ 28 h 106"/>
                <a:gd name="T54" fmla="*/ 50 w 127"/>
                <a:gd name="T55" fmla="*/ 28 h 106"/>
                <a:gd name="T56" fmla="*/ 50 w 127"/>
                <a:gd name="T57" fmla="*/ 35 h 106"/>
                <a:gd name="T58" fmla="*/ 43 w 127"/>
                <a:gd name="T59" fmla="*/ 35 h 106"/>
                <a:gd name="T60" fmla="*/ 43 w 127"/>
                <a:gd name="T61" fmla="*/ 49 h 106"/>
                <a:gd name="T62" fmla="*/ 50 w 127"/>
                <a:gd name="T63" fmla="*/ 49 h 106"/>
                <a:gd name="T64" fmla="*/ 78 w 127"/>
                <a:gd name="T65" fmla="*/ 63 h 106"/>
                <a:gd name="T66" fmla="*/ 85 w 127"/>
                <a:gd name="T67" fmla="*/ 63 h 106"/>
                <a:gd name="T68" fmla="*/ 92 w 127"/>
                <a:gd name="T69" fmla="*/ 70 h 106"/>
                <a:gd name="T70" fmla="*/ 99 w 127"/>
                <a:gd name="T71" fmla="*/ 70 h 106"/>
                <a:gd name="T72" fmla="*/ 99 w 127"/>
                <a:gd name="T73" fmla="*/ 77 h 106"/>
                <a:gd name="T74" fmla="*/ 99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2"/>
                  </a:lnTo>
                  <a:lnTo>
                    <a:pt x="64" y="92"/>
                  </a:lnTo>
                  <a:lnTo>
                    <a:pt x="50" y="77"/>
                  </a:lnTo>
                  <a:lnTo>
                    <a:pt x="43" y="77"/>
                  </a:lnTo>
                  <a:lnTo>
                    <a:pt x="29" y="70"/>
                  </a:lnTo>
                  <a:lnTo>
                    <a:pt x="29" y="63"/>
                  </a:lnTo>
                  <a:lnTo>
                    <a:pt x="22" y="63"/>
                  </a:lnTo>
                  <a:lnTo>
                    <a:pt x="7" y="49"/>
                  </a:lnTo>
                  <a:lnTo>
                    <a:pt x="0" y="49"/>
                  </a:lnTo>
                  <a:lnTo>
                    <a:pt x="0" y="42"/>
                  </a:lnTo>
                  <a:lnTo>
                    <a:pt x="7" y="28"/>
                  </a:lnTo>
                  <a:lnTo>
                    <a:pt x="14" y="28"/>
                  </a:lnTo>
                  <a:lnTo>
                    <a:pt x="14" y="21"/>
                  </a:lnTo>
                  <a:lnTo>
                    <a:pt x="22" y="14"/>
                  </a:lnTo>
                  <a:lnTo>
                    <a:pt x="29" y="14"/>
                  </a:lnTo>
                  <a:lnTo>
                    <a:pt x="43" y="7"/>
                  </a:lnTo>
                  <a:lnTo>
                    <a:pt x="50" y="0"/>
                  </a:lnTo>
                  <a:lnTo>
                    <a:pt x="57" y="0"/>
                  </a:lnTo>
                  <a:lnTo>
                    <a:pt x="64" y="7"/>
                  </a:lnTo>
                  <a:lnTo>
                    <a:pt x="71" y="7"/>
                  </a:lnTo>
                  <a:lnTo>
                    <a:pt x="78" y="14"/>
                  </a:lnTo>
                  <a:lnTo>
                    <a:pt x="85" y="14"/>
                  </a:lnTo>
                  <a:lnTo>
                    <a:pt x="71" y="21"/>
                  </a:lnTo>
                  <a:lnTo>
                    <a:pt x="64" y="28"/>
                  </a:lnTo>
                  <a:lnTo>
                    <a:pt x="50" y="28"/>
                  </a:lnTo>
                  <a:lnTo>
                    <a:pt x="50" y="35"/>
                  </a:lnTo>
                  <a:lnTo>
                    <a:pt x="43" y="35"/>
                  </a:lnTo>
                  <a:lnTo>
                    <a:pt x="43" y="49"/>
                  </a:lnTo>
                  <a:lnTo>
                    <a:pt x="50" y="49"/>
                  </a:lnTo>
                  <a:lnTo>
                    <a:pt x="78" y="63"/>
                  </a:lnTo>
                  <a:lnTo>
                    <a:pt x="85"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6" name="Freeform 229"/>
            <p:cNvSpPr>
              <a:spLocks/>
            </p:cNvSpPr>
            <p:nvPr/>
          </p:nvSpPr>
          <p:spPr bwMode="auto">
            <a:xfrm>
              <a:off x="570" y="1887"/>
              <a:ext cx="500" cy="218"/>
            </a:xfrm>
            <a:custGeom>
              <a:avLst/>
              <a:gdLst>
                <a:gd name="T0" fmla="*/ 429 w 500"/>
                <a:gd name="T1" fmla="*/ 92 h 218"/>
                <a:gd name="T2" fmla="*/ 408 w 500"/>
                <a:gd name="T3" fmla="*/ 99 h 218"/>
                <a:gd name="T4" fmla="*/ 387 w 500"/>
                <a:gd name="T5" fmla="*/ 112 h 218"/>
                <a:gd name="T6" fmla="*/ 373 w 500"/>
                <a:gd name="T7" fmla="*/ 119 h 218"/>
                <a:gd name="T8" fmla="*/ 345 w 500"/>
                <a:gd name="T9" fmla="*/ 119 h 218"/>
                <a:gd name="T10" fmla="*/ 302 w 500"/>
                <a:gd name="T11" fmla="*/ 133 h 218"/>
                <a:gd name="T12" fmla="*/ 204 w 500"/>
                <a:gd name="T13" fmla="*/ 133 h 218"/>
                <a:gd name="T14" fmla="*/ 176 w 500"/>
                <a:gd name="T15" fmla="*/ 126 h 218"/>
                <a:gd name="T16" fmla="*/ 162 w 500"/>
                <a:gd name="T17" fmla="*/ 119 h 218"/>
                <a:gd name="T18" fmla="*/ 134 w 500"/>
                <a:gd name="T19" fmla="*/ 119 h 218"/>
                <a:gd name="T20" fmla="*/ 112 w 500"/>
                <a:gd name="T21" fmla="*/ 112 h 218"/>
                <a:gd name="T22" fmla="*/ 91 w 500"/>
                <a:gd name="T23" fmla="*/ 99 h 218"/>
                <a:gd name="T24" fmla="*/ 77 w 500"/>
                <a:gd name="T25" fmla="*/ 92 h 218"/>
                <a:gd name="T26" fmla="*/ 56 w 500"/>
                <a:gd name="T27" fmla="*/ 85 h 218"/>
                <a:gd name="T28" fmla="*/ 42 w 500"/>
                <a:gd name="T29" fmla="*/ 70 h 218"/>
                <a:gd name="T30" fmla="*/ 28 w 500"/>
                <a:gd name="T31" fmla="*/ 63 h 218"/>
                <a:gd name="T32" fmla="*/ 21 w 500"/>
                <a:gd name="T33" fmla="*/ 49 h 218"/>
                <a:gd name="T34" fmla="*/ 7 w 500"/>
                <a:gd name="T35" fmla="*/ 35 h 218"/>
                <a:gd name="T36" fmla="*/ 7 w 500"/>
                <a:gd name="T37" fmla="*/ 0 h 218"/>
                <a:gd name="T38" fmla="*/ 0 w 500"/>
                <a:gd name="T39" fmla="*/ 0 h 218"/>
                <a:gd name="T40" fmla="*/ 0 w 500"/>
                <a:gd name="T41" fmla="*/ 85 h 218"/>
                <a:gd name="T42" fmla="*/ 7 w 500"/>
                <a:gd name="T43" fmla="*/ 85 h 218"/>
                <a:gd name="T44" fmla="*/ 7 w 500"/>
                <a:gd name="T45" fmla="*/ 112 h 218"/>
                <a:gd name="T46" fmla="*/ 14 w 500"/>
                <a:gd name="T47" fmla="*/ 126 h 218"/>
                <a:gd name="T48" fmla="*/ 21 w 500"/>
                <a:gd name="T49" fmla="*/ 133 h 218"/>
                <a:gd name="T50" fmla="*/ 35 w 500"/>
                <a:gd name="T51" fmla="*/ 155 h 218"/>
                <a:gd name="T52" fmla="*/ 42 w 500"/>
                <a:gd name="T53" fmla="*/ 162 h 218"/>
                <a:gd name="T54" fmla="*/ 56 w 500"/>
                <a:gd name="T55" fmla="*/ 169 h 218"/>
                <a:gd name="T56" fmla="*/ 77 w 500"/>
                <a:gd name="T57" fmla="*/ 183 h 218"/>
                <a:gd name="T58" fmla="*/ 91 w 500"/>
                <a:gd name="T59" fmla="*/ 190 h 218"/>
                <a:gd name="T60" fmla="*/ 134 w 500"/>
                <a:gd name="T61" fmla="*/ 204 h 218"/>
                <a:gd name="T62" fmla="*/ 162 w 500"/>
                <a:gd name="T63" fmla="*/ 211 h 218"/>
                <a:gd name="T64" fmla="*/ 176 w 500"/>
                <a:gd name="T65" fmla="*/ 218 h 218"/>
                <a:gd name="T66" fmla="*/ 324 w 500"/>
                <a:gd name="T67" fmla="*/ 218 h 218"/>
                <a:gd name="T68" fmla="*/ 345 w 500"/>
                <a:gd name="T69" fmla="*/ 211 h 218"/>
                <a:gd name="T70" fmla="*/ 373 w 500"/>
                <a:gd name="T71" fmla="*/ 204 h 218"/>
                <a:gd name="T72" fmla="*/ 387 w 500"/>
                <a:gd name="T73" fmla="*/ 197 h 218"/>
                <a:gd name="T74" fmla="*/ 429 w 500"/>
                <a:gd name="T75" fmla="*/ 183 h 218"/>
                <a:gd name="T76" fmla="*/ 443 w 500"/>
                <a:gd name="T77" fmla="*/ 169 h 218"/>
                <a:gd name="T78" fmla="*/ 471 w 500"/>
                <a:gd name="T79" fmla="*/ 155 h 218"/>
                <a:gd name="T80" fmla="*/ 479 w 500"/>
                <a:gd name="T81" fmla="*/ 133 h 218"/>
                <a:gd name="T82" fmla="*/ 493 w 500"/>
                <a:gd name="T83" fmla="*/ 126 h 218"/>
                <a:gd name="T84" fmla="*/ 493 w 500"/>
                <a:gd name="T85" fmla="*/ 112 h 218"/>
                <a:gd name="T86" fmla="*/ 500 w 500"/>
                <a:gd name="T87" fmla="*/ 99 h 218"/>
                <a:gd name="T88" fmla="*/ 500 w 500"/>
                <a:gd name="T89" fmla="*/ 0 h 218"/>
                <a:gd name="T90" fmla="*/ 500 w 500"/>
                <a:gd name="T91" fmla="*/ 14 h 218"/>
                <a:gd name="T92" fmla="*/ 493 w 500"/>
                <a:gd name="T93" fmla="*/ 21 h 218"/>
                <a:gd name="T94" fmla="*/ 493 w 500"/>
                <a:gd name="T95" fmla="*/ 35 h 218"/>
                <a:gd name="T96" fmla="*/ 486 w 500"/>
                <a:gd name="T97" fmla="*/ 49 h 218"/>
                <a:gd name="T98" fmla="*/ 471 w 500"/>
                <a:gd name="T99" fmla="*/ 63 h 218"/>
                <a:gd name="T100" fmla="*/ 457 w 500"/>
                <a:gd name="T101" fmla="*/ 70 h 218"/>
                <a:gd name="T102" fmla="*/ 443 w 500"/>
                <a:gd name="T103" fmla="*/ 85 h 218"/>
                <a:gd name="T104" fmla="*/ 429 w 500"/>
                <a:gd name="T105" fmla="*/ 92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0" h="218">
                  <a:moveTo>
                    <a:pt x="429" y="92"/>
                  </a:moveTo>
                  <a:lnTo>
                    <a:pt x="408" y="99"/>
                  </a:lnTo>
                  <a:lnTo>
                    <a:pt x="387" y="112"/>
                  </a:lnTo>
                  <a:lnTo>
                    <a:pt x="373" y="119"/>
                  </a:lnTo>
                  <a:lnTo>
                    <a:pt x="345" y="119"/>
                  </a:lnTo>
                  <a:lnTo>
                    <a:pt x="302" y="133"/>
                  </a:lnTo>
                  <a:lnTo>
                    <a:pt x="204" y="133"/>
                  </a:lnTo>
                  <a:lnTo>
                    <a:pt x="176" y="126"/>
                  </a:lnTo>
                  <a:lnTo>
                    <a:pt x="162" y="119"/>
                  </a:lnTo>
                  <a:lnTo>
                    <a:pt x="134" y="119"/>
                  </a:lnTo>
                  <a:lnTo>
                    <a:pt x="112" y="112"/>
                  </a:lnTo>
                  <a:lnTo>
                    <a:pt x="91" y="99"/>
                  </a:lnTo>
                  <a:lnTo>
                    <a:pt x="77" y="92"/>
                  </a:lnTo>
                  <a:lnTo>
                    <a:pt x="56" y="85"/>
                  </a:lnTo>
                  <a:lnTo>
                    <a:pt x="42" y="70"/>
                  </a:lnTo>
                  <a:lnTo>
                    <a:pt x="28" y="63"/>
                  </a:lnTo>
                  <a:lnTo>
                    <a:pt x="21" y="49"/>
                  </a:lnTo>
                  <a:lnTo>
                    <a:pt x="7" y="35"/>
                  </a:lnTo>
                  <a:lnTo>
                    <a:pt x="7" y="0"/>
                  </a:lnTo>
                  <a:lnTo>
                    <a:pt x="0" y="0"/>
                  </a:lnTo>
                  <a:lnTo>
                    <a:pt x="0" y="85"/>
                  </a:lnTo>
                  <a:lnTo>
                    <a:pt x="7" y="85"/>
                  </a:lnTo>
                  <a:lnTo>
                    <a:pt x="7" y="112"/>
                  </a:lnTo>
                  <a:lnTo>
                    <a:pt x="14" y="126"/>
                  </a:lnTo>
                  <a:lnTo>
                    <a:pt x="21" y="133"/>
                  </a:lnTo>
                  <a:lnTo>
                    <a:pt x="35" y="155"/>
                  </a:lnTo>
                  <a:lnTo>
                    <a:pt x="42" y="162"/>
                  </a:lnTo>
                  <a:lnTo>
                    <a:pt x="56" y="169"/>
                  </a:lnTo>
                  <a:lnTo>
                    <a:pt x="77" y="183"/>
                  </a:lnTo>
                  <a:lnTo>
                    <a:pt x="91" y="190"/>
                  </a:lnTo>
                  <a:lnTo>
                    <a:pt x="134" y="204"/>
                  </a:lnTo>
                  <a:lnTo>
                    <a:pt x="162" y="211"/>
                  </a:lnTo>
                  <a:lnTo>
                    <a:pt x="176" y="218"/>
                  </a:lnTo>
                  <a:lnTo>
                    <a:pt x="324" y="218"/>
                  </a:lnTo>
                  <a:lnTo>
                    <a:pt x="345" y="211"/>
                  </a:lnTo>
                  <a:lnTo>
                    <a:pt x="373" y="204"/>
                  </a:lnTo>
                  <a:lnTo>
                    <a:pt x="387" y="197"/>
                  </a:lnTo>
                  <a:lnTo>
                    <a:pt x="429" y="183"/>
                  </a:lnTo>
                  <a:lnTo>
                    <a:pt x="443" y="169"/>
                  </a:lnTo>
                  <a:lnTo>
                    <a:pt x="471" y="155"/>
                  </a:lnTo>
                  <a:lnTo>
                    <a:pt x="479" y="133"/>
                  </a:lnTo>
                  <a:lnTo>
                    <a:pt x="493" y="126"/>
                  </a:lnTo>
                  <a:lnTo>
                    <a:pt x="493" y="112"/>
                  </a:lnTo>
                  <a:lnTo>
                    <a:pt x="500" y="99"/>
                  </a:lnTo>
                  <a:lnTo>
                    <a:pt x="500" y="0"/>
                  </a:lnTo>
                  <a:lnTo>
                    <a:pt x="500" y="14"/>
                  </a:lnTo>
                  <a:lnTo>
                    <a:pt x="493" y="21"/>
                  </a:lnTo>
                  <a:lnTo>
                    <a:pt x="493" y="35"/>
                  </a:lnTo>
                  <a:lnTo>
                    <a:pt x="486" y="49"/>
                  </a:lnTo>
                  <a:lnTo>
                    <a:pt x="471" y="63"/>
                  </a:lnTo>
                  <a:lnTo>
                    <a:pt x="457" y="70"/>
                  </a:lnTo>
                  <a:lnTo>
                    <a:pt x="443" y="85"/>
                  </a:lnTo>
                  <a:lnTo>
                    <a:pt x="429" y="92"/>
                  </a:ln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7" name="Freeform 230"/>
            <p:cNvSpPr>
              <a:spLocks/>
            </p:cNvSpPr>
            <p:nvPr/>
          </p:nvSpPr>
          <p:spPr bwMode="auto">
            <a:xfrm>
              <a:off x="570" y="1754"/>
              <a:ext cx="507" cy="273"/>
            </a:xfrm>
            <a:custGeom>
              <a:avLst/>
              <a:gdLst>
                <a:gd name="T0" fmla="*/ 429 w 507"/>
                <a:gd name="T1" fmla="*/ 42 h 273"/>
                <a:gd name="T2" fmla="*/ 443 w 507"/>
                <a:gd name="T3" fmla="*/ 49 h 273"/>
                <a:gd name="T4" fmla="*/ 457 w 507"/>
                <a:gd name="T5" fmla="*/ 63 h 273"/>
                <a:gd name="T6" fmla="*/ 471 w 507"/>
                <a:gd name="T7" fmla="*/ 70 h 273"/>
                <a:gd name="T8" fmla="*/ 486 w 507"/>
                <a:gd name="T9" fmla="*/ 84 h 273"/>
                <a:gd name="T10" fmla="*/ 500 w 507"/>
                <a:gd name="T11" fmla="*/ 112 h 273"/>
                <a:gd name="T12" fmla="*/ 500 w 507"/>
                <a:gd name="T13" fmla="*/ 126 h 273"/>
                <a:gd name="T14" fmla="*/ 507 w 507"/>
                <a:gd name="T15" fmla="*/ 133 h 273"/>
                <a:gd name="T16" fmla="*/ 500 w 507"/>
                <a:gd name="T17" fmla="*/ 147 h 273"/>
                <a:gd name="T18" fmla="*/ 500 w 507"/>
                <a:gd name="T19" fmla="*/ 168 h 273"/>
                <a:gd name="T20" fmla="*/ 493 w 507"/>
                <a:gd name="T21" fmla="*/ 175 h 273"/>
                <a:gd name="T22" fmla="*/ 486 w 507"/>
                <a:gd name="T23" fmla="*/ 189 h 273"/>
                <a:gd name="T24" fmla="*/ 471 w 507"/>
                <a:gd name="T25" fmla="*/ 196 h 273"/>
                <a:gd name="T26" fmla="*/ 457 w 507"/>
                <a:gd name="T27" fmla="*/ 211 h 273"/>
                <a:gd name="T28" fmla="*/ 450 w 507"/>
                <a:gd name="T29" fmla="*/ 225 h 273"/>
                <a:gd name="T30" fmla="*/ 429 w 507"/>
                <a:gd name="T31" fmla="*/ 232 h 273"/>
                <a:gd name="T32" fmla="*/ 408 w 507"/>
                <a:gd name="T33" fmla="*/ 245 h 273"/>
                <a:gd name="T34" fmla="*/ 387 w 507"/>
                <a:gd name="T35" fmla="*/ 252 h 273"/>
                <a:gd name="T36" fmla="*/ 373 w 507"/>
                <a:gd name="T37" fmla="*/ 259 h 273"/>
                <a:gd name="T38" fmla="*/ 352 w 507"/>
                <a:gd name="T39" fmla="*/ 266 h 273"/>
                <a:gd name="T40" fmla="*/ 302 w 507"/>
                <a:gd name="T41" fmla="*/ 266 h 273"/>
                <a:gd name="T42" fmla="*/ 274 w 507"/>
                <a:gd name="T43" fmla="*/ 273 h 273"/>
                <a:gd name="T44" fmla="*/ 232 w 507"/>
                <a:gd name="T45" fmla="*/ 273 h 273"/>
                <a:gd name="T46" fmla="*/ 204 w 507"/>
                <a:gd name="T47" fmla="*/ 266 h 273"/>
                <a:gd name="T48" fmla="*/ 162 w 507"/>
                <a:gd name="T49" fmla="*/ 266 h 273"/>
                <a:gd name="T50" fmla="*/ 134 w 507"/>
                <a:gd name="T51" fmla="*/ 259 h 273"/>
                <a:gd name="T52" fmla="*/ 91 w 507"/>
                <a:gd name="T53" fmla="*/ 245 h 273"/>
                <a:gd name="T54" fmla="*/ 77 w 507"/>
                <a:gd name="T55" fmla="*/ 232 h 273"/>
                <a:gd name="T56" fmla="*/ 56 w 507"/>
                <a:gd name="T57" fmla="*/ 225 h 273"/>
                <a:gd name="T58" fmla="*/ 21 w 507"/>
                <a:gd name="T59" fmla="*/ 189 h 273"/>
                <a:gd name="T60" fmla="*/ 14 w 507"/>
                <a:gd name="T61" fmla="*/ 175 h 273"/>
                <a:gd name="T62" fmla="*/ 7 w 507"/>
                <a:gd name="T63" fmla="*/ 168 h 273"/>
                <a:gd name="T64" fmla="*/ 7 w 507"/>
                <a:gd name="T65" fmla="*/ 147 h 273"/>
                <a:gd name="T66" fmla="*/ 0 w 507"/>
                <a:gd name="T67" fmla="*/ 133 h 273"/>
                <a:gd name="T68" fmla="*/ 7 w 507"/>
                <a:gd name="T69" fmla="*/ 126 h 273"/>
                <a:gd name="T70" fmla="*/ 7 w 507"/>
                <a:gd name="T71" fmla="*/ 98 h 273"/>
                <a:gd name="T72" fmla="*/ 21 w 507"/>
                <a:gd name="T73" fmla="*/ 84 h 273"/>
                <a:gd name="T74" fmla="*/ 28 w 507"/>
                <a:gd name="T75" fmla="*/ 70 h 273"/>
                <a:gd name="T76" fmla="*/ 42 w 507"/>
                <a:gd name="T77" fmla="*/ 63 h 273"/>
                <a:gd name="T78" fmla="*/ 56 w 507"/>
                <a:gd name="T79" fmla="*/ 49 h 273"/>
                <a:gd name="T80" fmla="*/ 77 w 507"/>
                <a:gd name="T81" fmla="*/ 42 h 273"/>
                <a:gd name="T82" fmla="*/ 91 w 507"/>
                <a:gd name="T83" fmla="*/ 28 h 273"/>
                <a:gd name="T84" fmla="*/ 134 w 507"/>
                <a:gd name="T85" fmla="*/ 14 h 273"/>
                <a:gd name="T86" fmla="*/ 162 w 507"/>
                <a:gd name="T87" fmla="*/ 14 h 273"/>
                <a:gd name="T88" fmla="*/ 176 w 507"/>
                <a:gd name="T89" fmla="*/ 7 h 273"/>
                <a:gd name="T90" fmla="*/ 204 w 507"/>
                <a:gd name="T91" fmla="*/ 0 h 273"/>
                <a:gd name="T92" fmla="*/ 302 w 507"/>
                <a:gd name="T93" fmla="*/ 0 h 273"/>
                <a:gd name="T94" fmla="*/ 345 w 507"/>
                <a:gd name="T95" fmla="*/ 14 h 273"/>
                <a:gd name="T96" fmla="*/ 373 w 507"/>
                <a:gd name="T97" fmla="*/ 14 h 273"/>
                <a:gd name="T98" fmla="*/ 387 w 507"/>
                <a:gd name="T99" fmla="*/ 21 h 273"/>
                <a:gd name="T100" fmla="*/ 408 w 507"/>
                <a:gd name="T101" fmla="*/ 28 h 273"/>
                <a:gd name="T102" fmla="*/ 429 w 507"/>
                <a:gd name="T103" fmla="*/ 42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 h="273">
                  <a:moveTo>
                    <a:pt x="429" y="42"/>
                  </a:moveTo>
                  <a:lnTo>
                    <a:pt x="443" y="49"/>
                  </a:lnTo>
                  <a:lnTo>
                    <a:pt x="457" y="63"/>
                  </a:lnTo>
                  <a:lnTo>
                    <a:pt x="471" y="70"/>
                  </a:lnTo>
                  <a:lnTo>
                    <a:pt x="486" y="84"/>
                  </a:lnTo>
                  <a:lnTo>
                    <a:pt x="500" y="112"/>
                  </a:lnTo>
                  <a:lnTo>
                    <a:pt x="500" y="126"/>
                  </a:lnTo>
                  <a:lnTo>
                    <a:pt x="507" y="133"/>
                  </a:lnTo>
                  <a:lnTo>
                    <a:pt x="500" y="147"/>
                  </a:lnTo>
                  <a:lnTo>
                    <a:pt x="500" y="168"/>
                  </a:lnTo>
                  <a:lnTo>
                    <a:pt x="493" y="175"/>
                  </a:lnTo>
                  <a:lnTo>
                    <a:pt x="486" y="189"/>
                  </a:lnTo>
                  <a:lnTo>
                    <a:pt x="471" y="196"/>
                  </a:lnTo>
                  <a:lnTo>
                    <a:pt x="457" y="211"/>
                  </a:lnTo>
                  <a:lnTo>
                    <a:pt x="450" y="225"/>
                  </a:lnTo>
                  <a:lnTo>
                    <a:pt x="429" y="232"/>
                  </a:lnTo>
                  <a:lnTo>
                    <a:pt x="408" y="245"/>
                  </a:lnTo>
                  <a:lnTo>
                    <a:pt x="387" y="252"/>
                  </a:lnTo>
                  <a:lnTo>
                    <a:pt x="373" y="259"/>
                  </a:lnTo>
                  <a:lnTo>
                    <a:pt x="352" y="266"/>
                  </a:lnTo>
                  <a:lnTo>
                    <a:pt x="302" y="266"/>
                  </a:lnTo>
                  <a:lnTo>
                    <a:pt x="274" y="273"/>
                  </a:lnTo>
                  <a:lnTo>
                    <a:pt x="232" y="273"/>
                  </a:lnTo>
                  <a:lnTo>
                    <a:pt x="204" y="266"/>
                  </a:lnTo>
                  <a:lnTo>
                    <a:pt x="162" y="266"/>
                  </a:lnTo>
                  <a:lnTo>
                    <a:pt x="134" y="259"/>
                  </a:lnTo>
                  <a:lnTo>
                    <a:pt x="91" y="245"/>
                  </a:lnTo>
                  <a:lnTo>
                    <a:pt x="77" y="232"/>
                  </a:lnTo>
                  <a:lnTo>
                    <a:pt x="56" y="225"/>
                  </a:lnTo>
                  <a:lnTo>
                    <a:pt x="21" y="189"/>
                  </a:lnTo>
                  <a:lnTo>
                    <a:pt x="14" y="175"/>
                  </a:lnTo>
                  <a:lnTo>
                    <a:pt x="7" y="168"/>
                  </a:lnTo>
                  <a:lnTo>
                    <a:pt x="7" y="147"/>
                  </a:lnTo>
                  <a:lnTo>
                    <a:pt x="0" y="133"/>
                  </a:lnTo>
                  <a:lnTo>
                    <a:pt x="7" y="126"/>
                  </a:lnTo>
                  <a:lnTo>
                    <a:pt x="7" y="98"/>
                  </a:lnTo>
                  <a:lnTo>
                    <a:pt x="21" y="84"/>
                  </a:lnTo>
                  <a:lnTo>
                    <a:pt x="28" y="70"/>
                  </a:lnTo>
                  <a:lnTo>
                    <a:pt x="42" y="63"/>
                  </a:lnTo>
                  <a:lnTo>
                    <a:pt x="56" y="49"/>
                  </a:lnTo>
                  <a:lnTo>
                    <a:pt x="77" y="42"/>
                  </a:lnTo>
                  <a:lnTo>
                    <a:pt x="91" y="28"/>
                  </a:lnTo>
                  <a:lnTo>
                    <a:pt x="134" y="14"/>
                  </a:lnTo>
                  <a:lnTo>
                    <a:pt x="162" y="14"/>
                  </a:lnTo>
                  <a:lnTo>
                    <a:pt x="176" y="7"/>
                  </a:lnTo>
                  <a:lnTo>
                    <a:pt x="204" y="0"/>
                  </a:lnTo>
                  <a:lnTo>
                    <a:pt x="302" y="0"/>
                  </a:lnTo>
                  <a:lnTo>
                    <a:pt x="345" y="14"/>
                  </a:lnTo>
                  <a:lnTo>
                    <a:pt x="373" y="14"/>
                  </a:lnTo>
                  <a:lnTo>
                    <a:pt x="387" y="21"/>
                  </a:lnTo>
                  <a:lnTo>
                    <a:pt x="408" y="28"/>
                  </a:lnTo>
                  <a:lnTo>
                    <a:pt x="429" y="42"/>
                  </a:lnTo>
                  <a:close/>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8" name="Freeform 231"/>
            <p:cNvSpPr>
              <a:spLocks noEditPoints="1"/>
            </p:cNvSpPr>
            <p:nvPr/>
          </p:nvSpPr>
          <p:spPr bwMode="auto">
            <a:xfrm>
              <a:off x="732" y="2042"/>
              <a:ext cx="28" cy="35"/>
            </a:xfrm>
            <a:custGeom>
              <a:avLst/>
              <a:gdLst>
                <a:gd name="T0" fmla="*/ 7 w 28"/>
                <a:gd name="T1" fmla="*/ 7 h 35"/>
                <a:gd name="T2" fmla="*/ 7 w 28"/>
                <a:gd name="T3" fmla="*/ 14 h 35"/>
                <a:gd name="T4" fmla="*/ 14 w 28"/>
                <a:gd name="T5" fmla="*/ 14 h 35"/>
                <a:gd name="T6" fmla="*/ 14 w 28"/>
                <a:gd name="T7" fmla="*/ 7 h 35"/>
                <a:gd name="T8" fmla="*/ 7 w 28"/>
                <a:gd name="T9" fmla="*/ 7 h 35"/>
                <a:gd name="T10" fmla="*/ 0 w 28"/>
                <a:gd name="T11" fmla="*/ 35 h 35"/>
                <a:gd name="T12" fmla="*/ 0 w 28"/>
                <a:gd name="T13" fmla="*/ 0 h 35"/>
                <a:gd name="T14" fmla="*/ 21 w 28"/>
                <a:gd name="T15" fmla="*/ 0 h 35"/>
                <a:gd name="T16" fmla="*/ 21 w 28"/>
                <a:gd name="T17" fmla="*/ 14 h 35"/>
                <a:gd name="T18" fmla="*/ 14 w 28"/>
                <a:gd name="T19" fmla="*/ 14 h 35"/>
                <a:gd name="T20" fmla="*/ 14 w 28"/>
                <a:gd name="T21" fmla="*/ 21 h 35"/>
                <a:gd name="T22" fmla="*/ 21 w 28"/>
                <a:gd name="T23" fmla="*/ 21 h 35"/>
                <a:gd name="T24" fmla="*/ 21 w 28"/>
                <a:gd name="T25" fmla="*/ 35 h 35"/>
                <a:gd name="T26" fmla="*/ 28 w 28"/>
                <a:gd name="T27" fmla="*/ 35 h 35"/>
                <a:gd name="T28" fmla="*/ 14 w 28"/>
                <a:gd name="T29" fmla="*/ 35 h 35"/>
                <a:gd name="T30" fmla="*/ 14 w 28"/>
                <a:gd name="T31" fmla="*/ 21 h 35"/>
                <a:gd name="T32" fmla="*/ 7 w 28"/>
                <a:gd name="T33" fmla="*/ 21 h 35"/>
                <a:gd name="T34" fmla="*/ 7 w 28"/>
                <a:gd name="T35" fmla="*/ 35 h 35"/>
                <a:gd name="T36" fmla="*/ 0 w 28"/>
                <a:gd name="T37" fmla="*/ 3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35">
                  <a:moveTo>
                    <a:pt x="7" y="7"/>
                  </a:moveTo>
                  <a:lnTo>
                    <a:pt x="7" y="14"/>
                  </a:lnTo>
                  <a:lnTo>
                    <a:pt x="14" y="14"/>
                  </a:lnTo>
                  <a:lnTo>
                    <a:pt x="14" y="7"/>
                  </a:lnTo>
                  <a:lnTo>
                    <a:pt x="7" y="7"/>
                  </a:lnTo>
                  <a:close/>
                  <a:moveTo>
                    <a:pt x="0" y="35"/>
                  </a:moveTo>
                  <a:lnTo>
                    <a:pt x="0" y="0"/>
                  </a:lnTo>
                  <a:lnTo>
                    <a:pt x="21" y="0"/>
                  </a:lnTo>
                  <a:lnTo>
                    <a:pt x="21" y="14"/>
                  </a:lnTo>
                  <a:lnTo>
                    <a:pt x="14" y="14"/>
                  </a:lnTo>
                  <a:lnTo>
                    <a:pt x="14" y="21"/>
                  </a:lnTo>
                  <a:lnTo>
                    <a:pt x="21" y="21"/>
                  </a:lnTo>
                  <a:lnTo>
                    <a:pt x="21" y="35"/>
                  </a:lnTo>
                  <a:lnTo>
                    <a:pt x="28" y="35"/>
                  </a:lnTo>
                  <a:lnTo>
                    <a:pt x="14" y="35"/>
                  </a:lnTo>
                  <a:lnTo>
                    <a:pt x="14" y="21"/>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89" name="Freeform 232"/>
            <p:cNvSpPr>
              <a:spLocks noEditPoints="1"/>
            </p:cNvSpPr>
            <p:nvPr/>
          </p:nvSpPr>
          <p:spPr bwMode="auto">
            <a:xfrm>
              <a:off x="760" y="2042"/>
              <a:ext cx="35" cy="42"/>
            </a:xfrm>
            <a:custGeom>
              <a:avLst/>
              <a:gdLst>
                <a:gd name="T0" fmla="*/ 7 w 35"/>
                <a:gd name="T1" fmla="*/ 14 h 42"/>
                <a:gd name="T2" fmla="*/ 7 w 35"/>
                <a:gd name="T3" fmla="*/ 28 h 42"/>
                <a:gd name="T4" fmla="*/ 14 w 35"/>
                <a:gd name="T5" fmla="*/ 35 h 42"/>
                <a:gd name="T6" fmla="*/ 21 w 35"/>
                <a:gd name="T7" fmla="*/ 35 h 42"/>
                <a:gd name="T8" fmla="*/ 21 w 35"/>
                <a:gd name="T9" fmla="*/ 7 h 42"/>
                <a:gd name="T10" fmla="*/ 14 w 35"/>
                <a:gd name="T11" fmla="*/ 7 h 42"/>
                <a:gd name="T12" fmla="*/ 14 w 35"/>
                <a:gd name="T13" fmla="*/ 14 h 42"/>
                <a:gd name="T14" fmla="*/ 7 w 35"/>
                <a:gd name="T15" fmla="*/ 14 h 42"/>
                <a:gd name="T16" fmla="*/ 0 w 35"/>
                <a:gd name="T17" fmla="*/ 14 h 42"/>
                <a:gd name="T18" fmla="*/ 7 w 35"/>
                <a:gd name="T19" fmla="*/ 14 h 42"/>
                <a:gd name="T20" fmla="*/ 7 w 35"/>
                <a:gd name="T21" fmla="*/ 0 h 42"/>
                <a:gd name="T22" fmla="*/ 21 w 35"/>
                <a:gd name="T23" fmla="*/ 0 h 42"/>
                <a:gd name="T24" fmla="*/ 35 w 35"/>
                <a:gd name="T25" fmla="*/ 14 h 42"/>
                <a:gd name="T26" fmla="*/ 35 w 35"/>
                <a:gd name="T27" fmla="*/ 28 h 42"/>
                <a:gd name="T28" fmla="*/ 28 w 35"/>
                <a:gd name="T29" fmla="*/ 35 h 42"/>
                <a:gd name="T30" fmla="*/ 21 w 35"/>
                <a:gd name="T31" fmla="*/ 35 h 42"/>
                <a:gd name="T32" fmla="*/ 21 w 35"/>
                <a:gd name="T33" fmla="*/ 42 h 42"/>
                <a:gd name="T34" fmla="*/ 7 w 35"/>
                <a:gd name="T35" fmla="*/ 35 h 42"/>
                <a:gd name="T36" fmla="*/ 7 w 35"/>
                <a:gd name="T37" fmla="*/ 28 h 42"/>
                <a:gd name="T38" fmla="*/ 0 w 35"/>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2">
                  <a:moveTo>
                    <a:pt x="7" y="14"/>
                  </a:moveTo>
                  <a:lnTo>
                    <a:pt x="7" y="28"/>
                  </a:lnTo>
                  <a:lnTo>
                    <a:pt x="14" y="35"/>
                  </a:lnTo>
                  <a:lnTo>
                    <a:pt x="21" y="35"/>
                  </a:lnTo>
                  <a:lnTo>
                    <a:pt x="21" y="7"/>
                  </a:lnTo>
                  <a:lnTo>
                    <a:pt x="14" y="7"/>
                  </a:lnTo>
                  <a:lnTo>
                    <a:pt x="14" y="14"/>
                  </a:lnTo>
                  <a:lnTo>
                    <a:pt x="7" y="14"/>
                  </a:lnTo>
                  <a:close/>
                  <a:moveTo>
                    <a:pt x="0" y="14"/>
                  </a:moveTo>
                  <a:lnTo>
                    <a:pt x="7" y="14"/>
                  </a:lnTo>
                  <a:lnTo>
                    <a:pt x="7" y="0"/>
                  </a:lnTo>
                  <a:lnTo>
                    <a:pt x="21" y="0"/>
                  </a:lnTo>
                  <a:lnTo>
                    <a:pt x="35" y="14"/>
                  </a:lnTo>
                  <a:lnTo>
                    <a:pt x="35" y="28"/>
                  </a:lnTo>
                  <a:lnTo>
                    <a:pt x="28" y="35"/>
                  </a:lnTo>
                  <a:lnTo>
                    <a:pt x="21" y="35"/>
                  </a:lnTo>
                  <a:lnTo>
                    <a:pt x="21" y="42"/>
                  </a:lnTo>
                  <a:lnTo>
                    <a:pt x="7" y="35"/>
                  </a:lnTo>
                  <a:lnTo>
                    <a:pt x="7" y="2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0" name="Freeform 233"/>
            <p:cNvSpPr>
              <a:spLocks/>
            </p:cNvSpPr>
            <p:nvPr/>
          </p:nvSpPr>
          <p:spPr bwMode="auto">
            <a:xfrm>
              <a:off x="802" y="2042"/>
              <a:ext cx="28" cy="42"/>
            </a:xfrm>
            <a:custGeom>
              <a:avLst/>
              <a:gdLst>
                <a:gd name="T0" fmla="*/ 0 w 28"/>
                <a:gd name="T1" fmla="*/ 28 h 42"/>
                <a:gd name="T2" fmla="*/ 0 w 28"/>
                <a:gd name="T3" fmla="*/ 0 h 42"/>
                <a:gd name="T4" fmla="*/ 7 w 28"/>
                <a:gd name="T5" fmla="*/ 0 h 42"/>
                <a:gd name="T6" fmla="*/ 7 w 28"/>
                <a:gd name="T7" fmla="*/ 28 h 42"/>
                <a:gd name="T8" fmla="*/ 14 w 28"/>
                <a:gd name="T9" fmla="*/ 35 h 42"/>
                <a:gd name="T10" fmla="*/ 21 w 28"/>
                <a:gd name="T11" fmla="*/ 28 h 42"/>
                <a:gd name="T12" fmla="*/ 21 w 28"/>
                <a:gd name="T13" fmla="*/ 0 h 42"/>
                <a:gd name="T14" fmla="*/ 28 w 28"/>
                <a:gd name="T15" fmla="*/ 0 h 42"/>
                <a:gd name="T16" fmla="*/ 28 w 28"/>
                <a:gd name="T17" fmla="*/ 35 h 42"/>
                <a:gd name="T18" fmla="*/ 21 w 28"/>
                <a:gd name="T19" fmla="*/ 35 h 42"/>
                <a:gd name="T20" fmla="*/ 14 w 28"/>
                <a:gd name="T21" fmla="*/ 42 h 42"/>
                <a:gd name="T22" fmla="*/ 7 w 28"/>
                <a:gd name="T23" fmla="*/ 35 h 42"/>
                <a:gd name="T24" fmla="*/ 0 w 28"/>
                <a:gd name="T25" fmla="*/ 35 h 42"/>
                <a:gd name="T26" fmla="*/ 0 w 28"/>
                <a:gd name="T27" fmla="*/ 28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42">
                  <a:moveTo>
                    <a:pt x="0" y="28"/>
                  </a:moveTo>
                  <a:lnTo>
                    <a:pt x="0" y="0"/>
                  </a:lnTo>
                  <a:lnTo>
                    <a:pt x="7" y="0"/>
                  </a:lnTo>
                  <a:lnTo>
                    <a:pt x="7" y="28"/>
                  </a:lnTo>
                  <a:lnTo>
                    <a:pt x="14" y="35"/>
                  </a:lnTo>
                  <a:lnTo>
                    <a:pt x="21" y="28"/>
                  </a:lnTo>
                  <a:lnTo>
                    <a:pt x="21" y="0"/>
                  </a:lnTo>
                  <a:lnTo>
                    <a:pt x="28" y="0"/>
                  </a:lnTo>
                  <a:lnTo>
                    <a:pt x="28" y="35"/>
                  </a:lnTo>
                  <a:lnTo>
                    <a:pt x="21" y="35"/>
                  </a:lnTo>
                  <a:lnTo>
                    <a:pt x="14" y="42"/>
                  </a:lnTo>
                  <a:lnTo>
                    <a:pt x="7" y="35"/>
                  </a:lnTo>
                  <a:lnTo>
                    <a:pt x="0" y="35"/>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1" name="Freeform 234"/>
            <p:cNvSpPr>
              <a:spLocks/>
            </p:cNvSpPr>
            <p:nvPr/>
          </p:nvSpPr>
          <p:spPr bwMode="auto">
            <a:xfrm>
              <a:off x="837" y="2042"/>
              <a:ext cx="28" cy="35"/>
            </a:xfrm>
            <a:custGeom>
              <a:avLst/>
              <a:gdLst>
                <a:gd name="T0" fmla="*/ 7 w 28"/>
                <a:gd name="T1" fmla="*/ 35 h 35"/>
                <a:gd name="T2" fmla="*/ 7 w 28"/>
                <a:gd name="T3" fmla="*/ 7 h 35"/>
                <a:gd name="T4" fmla="*/ 0 w 28"/>
                <a:gd name="T5" fmla="*/ 7 h 35"/>
                <a:gd name="T6" fmla="*/ 0 w 28"/>
                <a:gd name="T7" fmla="*/ 0 h 35"/>
                <a:gd name="T8" fmla="*/ 28 w 28"/>
                <a:gd name="T9" fmla="*/ 0 h 35"/>
                <a:gd name="T10" fmla="*/ 28 w 28"/>
                <a:gd name="T11" fmla="*/ 7 h 35"/>
                <a:gd name="T12" fmla="*/ 14 w 28"/>
                <a:gd name="T13" fmla="*/ 7 h 35"/>
                <a:gd name="T14" fmla="*/ 14 w 28"/>
                <a:gd name="T15" fmla="*/ 35 h 35"/>
                <a:gd name="T16" fmla="*/ 7 w 28"/>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5">
                  <a:moveTo>
                    <a:pt x="7" y="35"/>
                  </a:moveTo>
                  <a:lnTo>
                    <a:pt x="7" y="7"/>
                  </a:lnTo>
                  <a:lnTo>
                    <a:pt x="0" y="7"/>
                  </a:lnTo>
                  <a:lnTo>
                    <a:pt x="0" y="0"/>
                  </a:lnTo>
                  <a:lnTo>
                    <a:pt x="28" y="0"/>
                  </a:lnTo>
                  <a:lnTo>
                    <a:pt x="28" y="7"/>
                  </a:lnTo>
                  <a:lnTo>
                    <a:pt x="14" y="7"/>
                  </a:lnTo>
                  <a:lnTo>
                    <a:pt x="14" y="35"/>
                  </a:ln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2" name="Freeform 235"/>
            <p:cNvSpPr>
              <a:spLocks/>
            </p:cNvSpPr>
            <p:nvPr/>
          </p:nvSpPr>
          <p:spPr bwMode="auto">
            <a:xfrm>
              <a:off x="872" y="2042"/>
              <a:ext cx="15" cy="35"/>
            </a:xfrm>
            <a:custGeom>
              <a:avLst/>
              <a:gdLst>
                <a:gd name="T0" fmla="*/ 0 w 15"/>
                <a:gd name="T1" fmla="*/ 35 h 35"/>
                <a:gd name="T2" fmla="*/ 0 w 15"/>
                <a:gd name="T3" fmla="*/ 0 h 35"/>
                <a:gd name="T4" fmla="*/ 15 w 15"/>
                <a:gd name="T5" fmla="*/ 0 h 35"/>
                <a:gd name="T6" fmla="*/ 15 w 15"/>
                <a:gd name="T7" fmla="*/ 7 h 35"/>
                <a:gd name="T8" fmla="*/ 8 w 15"/>
                <a:gd name="T9" fmla="*/ 7 h 35"/>
                <a:gd name="T10" fmla="*/ 8 w 15"/>
                <a:gd name="T11" fmla="*/ 14 h 35"/>
                <a:gd name="T12" fmla="*/ 15 w 15"/>
                <a:gd name="T13" fmla="*/ 14 h 35"/>
                <a:gd name="T14" fmla="*/ 15 w 15"/>
                <a:gd name="T15" fmla="*/ 21 h 35"/>
                <a:gd name="T16" fmla="*/ 8 w 15"/>
                <a:gd name="T17" fmla="*/ 21 h 35"/>
                <a:gd name="T18" fmla="*/ 8 w 15"/>
                <a:gd name="T19" fmla="*/ 35 h 35"/>
                <a:gd name="T20" fmla="*/ 15 w 15"/>
                <a:gd name="T21" fmla="*/ 35 h 35"/>
                <a:gd name="T22" fmla="*/ 0 w 15"/>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35">
                  <a:moveTo>
                    <a:pt x="0" y="35"/>
                  </a:moveTo>
                  <a:lnTo>
                    <a:pt x="0" y="0"/>
                  </a:lnTo>
                  <a:lnTo>
                    <a:pt x="15" y="0"/>
                  </a:lnTo>
                  <a:lnTo>
                    <a:pt x="15" y="7"/>
                  </a:lnTo>
                  <a:lnTo>
                    <a:pt x="8" y="7"/>
                  </a:lnTo>
                  <a:lnTo>
                    <a:pt x="8" y="14"/>
                  </a:lnTo>
                  <a:lnTo>
                    <a:pt x="15" y="14"/>
                  </a:lnTo>
                  <a:lnTo>
                    <a:pt x="15" y="21"/>
                  </a:lnTo>
                  <a:lnTo>
                    <a:pt x="8" y="21"/>
                  </a:lnTo>
                  <a:lnTo>
                    <a:pt x="8" y="35"/>
                  </a:lnTo>
                  <a:lnTo>
                    <a:pt x="15"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3" name="Freeform 236"/>
            <p:cNvSpPr>
              <a:spLocks noEditPoints="1"/>
            </p:cNvSpPr>
            <p:nvPr/>
          </p:nvSpPr>
          <p:spPr bwMode="auto">
            <a:xfrm>
              <a:off x="901" y="2042"/>
              <a:ext cx="21" cy="35"/>
            </a:xfrm>
            <a:custGeom>
              <a:avLst/>
              <a:gdLst>
                <a:gd name="T0" fmla="*/ 7 w 21"/>
                <a:gd name="T1" fmla="*/ 7 h 35"/>
                <a:gd name="T2" fmla="*/ 7 w 21"/>
                <a:gd name="T3" fmla="*/ 14 h 35"/>
                <a:gd name="T4" fmla="*/ 14 w 21"/>
                <a:gd name="T5" fmla="*/ 14 h 35"/>
                <a:gd name="T6" fmla="*/ 14 w 21"/>
                <a:gd name="T7" fmla="*/ 7 h 35"/>
                <a:gd name="T8" fmla="*/ 7 w 21"/>
                <a:gd name="T9" fmla="*/ 7 h 35"/>
                <a:gd name="T10" fmla="*/ 0 w 21"/>
                <a:gd name="T11" fmla="*/ 35 h 35"/>
                <a:gd name="T12" fmla="*/ 0 w 21"/>
                <a:gd name="T13" fmla="*/ 0 h 35"/>
                <a:gd name="T14" fmla="*/ 21 w 21"/>
                <a:gd name="T15" fmla="*/ 0 h 35"/>
                <a:gd name="T16" fmla="*/ 21 w 21"/>
                <a:gd name="T17" fmla="*/ 35 h 35"/>
                <a:gd name="T18" fmla="*/ 14 w 21"/>
                <a:gd name="T19" fmla="*/ 35 h 35"/>
                <a:gd name="T20" fmla="*/ 14 w 21"/>
                <a:gd name="T21" fmla="*/ 28 h 35"/>
                <a:gd name="T22" fmla="*/ 7 w 21"/>
                <a:gd name="T23" fmla="*/ 21 h 35"/>
                <a:gd name="T24" fmla="*/ 7 w 21"/>
                <a:gd name="T25" fmla="*/ 35 h 35"/>
                <a:gd name="T26" fmla="*/ 0 w 21"/>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35">
                  <a:moveTo>
                    <a:pt x="7" y="7"/>
                  </a:moveTo>
                  <a:lnTo>
                    <a:pt x="7" y="14"/>
                  </a:lnTo>
                  <a:lnTo>
                    <a:pt x="14" y="14"/>
                  </a:lnTo>
                  <a:lnTo>
                    <a:pt x="14" y="7"/>
                  </a:lnTo>
                  <a:lnTo>
                    <a:pt x="7" y="7"/>
                  </a:lnTo>
                  <a:close/>
                  <a:moveTo>
                    <a:pt x="0" y="35"/>
                  </a:moveTo>
                  <a:lnTo>
                    <a:pt x="0" y="0"/>
                  </a:lnTo>
                  <a:lnTo>
                    <a:pt x="21" y="0"/>
                  </a:lnTo>
                  <a:lnTo>
                    <a:pt x="21" y="35"/>
                  </a:lnTo>
                  <a:lnTo>
                    <a:pt x="14" y="35"/>
                  </a:lnTo>
                  <a:lnTo>
                    <a:pt x="14" y="28"/>
                  </a:lnTo>
                  <a:lnTo>
                    <a:pt x="7" y="21"/>
                  </a:lnTo>
                  <a:lnTo>
                    <a:pt x="7"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4" name="Freeform 237"/>
            <p:cNvSpPr>
              <a:spLocks/>
            </p:cNvSpPr>
            <p:nvPr/>
          </p:nvSpPr>
          <p:spPr bwMode="auto">
            <a:xfrm>
              <a:off x="802" y="1803"/>
              <a:ext cx="190" cy="70"/>
            </a:xfrm>
            <a:custGeom>
              <a:avLst/>
              <a:gdLst>
                <a:gd name="T0" fmla="*/ 35 w 190"/>
                <a:gd name="T1" fmla="*/ 63 h 70"/>
                <a:gd name="T2" fmla="*/ 21 w 190"/>
                <a:gd name="T3" fmla="*/ 49 h 70"/>
                <a:gd name="T4" fmla="*/ 7 w 190"/>
                <a:gd name="T5" fmla="*/ 49 h 70"/>
                <a:gd name="T6" fmla="*/ 0 w 190"/>
                <a:gd name="T7" fmla="*/ 42 h 70"/>
                <a:gd name="T8" fmla="*/ 14 w 190"/>
                <a:gd name="T9" fmla="*/ 28 h 70"/>
                <a:gd name="T10" fmla="*/ 35 w 190"/>
                <a:gd name="T11" fmla="*/ 28 h 70"/>
                <a:gd name="T12" fmla="*/ 49 w 190"/>
                <a:gd name="T13" fmla="*/ 35 h 70"/>
                <a:gd name="T14" fmla="*/ 49 w 190"/>
                <a:gd name="T15" fmla="*/ 42 h 70"/>
                <a:gd name="T16" fmla="*/ 56 w 190"/>
                <a:gd name="T17" fmla="*/ 49 h 70"/>
                <a:gd name="T18" fmla="*/ 85 w 190"/>
                <a:gd name="T19" fmla="*/ 49 h 70"/>
                <a:gd name="T20" fmla="*/ 106 w 190"/>
                <a:gd name="T21" fmla="*/ 35 h 70"/>
                <a:gd name="T22" fmla="*/ 113 w 190"/>
                <a:gd name="T23" fmla="*/ 28 h 70"/>
                <a:gd name="T24" fmla="*/ 120 w 190"/>
                <a:gd name="T25" fmla="*/ 28 h 70"/>
                <a:gd name="T26" fmla="*/ 127 w 190"/>
                <a:gd name="T27" fmla="*/ 21 h 70"/>
                <a:gd name="T28" fmla="*/ 134 w 190"/>
                <a:gd name="T29" fmla="*/ 21 h 70"/>
                <a:gd name="T30" fmla="*/ 85 w 190"/>
                <a:gd name="T31" fmla="*/ 21 h 70"/>
                <a:gd name="T32" fmla="*/ 85 w 190"/>
                <a:gd name="T33" fmla="*/ 0 h 70"/>
                <a:gd name="T34" fmla="*/ 190 w 190"/>
                <a:gd name="T35" fmla="*/ 0 h 70"/>
                <a:gd name="T36" fmla="*/ 190 w 190"/>
                <a:gd name="T37" fmla="*/ 63 h 70"/>
                <a:gd name="T38" fmla="*/ 162 w 190"/>
                <a:gd name="T39" fmla="*/ 63 h 70"/>
                <a:gd name="T40" fmla="*/ 155 w 190"/>
                <a:gd name="T41" fmla="*/ 49 h 70"/>
                <a:gd name="T42" fmla="*/ 155 w 190"/>
                <a:gd name="T43" fmla="*/ 28 h 70"/>
                <a:gd name="T44" fmla="*/ 134 w 190"/>
                <a:gd name="T45" fmla="*/ 49 h 70"/>
                <a:gd name="T46" fmla="*/ 127 w 190"/>
                <a:gd name="T47" fmla="*/ 49 h 70"/>
                <a:gd name="T48" fmla="*/ 113 w 190"/>
                <a:gd name="T49" fmla="*/ 63 h 70"/>
                <a:gd name="T50" fmla="*/ 78 w 190"/>
                <a:gd name="T51" fmla="*/ 63 h 70"/>
                <a:gd name="T52" fmla="*/ 70 w 190"/>
                <a:gd name="T53" fmla="*/ 70 h 70"/>
                <a:gd name="T54" fmla="*/ 56 w 190"/>
                <a:gd name="T55" fmla="*/ 63 h 70"/>
                <a:gd name="T56" fmla="*/ 35 w 190"/>
                <a:gd name="T57" fmla="*/ 63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 h="70">
                  <a:moveTo>
                    <a:pt x="35" y="63"/>
                  </a:moveTo>
                  <a:lnTo>
                    <a:pt x="21" y="49"/>
                  </a:lnTo>
                  <a:lnTo>
                    <a:pt x="7" y="49"/>
                  </a:lnTo>
                  <a:lnTo>
                    <a:pt x="0" y="42"/>
                  </a:lnTo>
                  <a:lnTo>
                    <a:pt x="14" y="28"/>
                  </a:lnTo>
                  <a:lnTo>
                    <a:pt x="35" y="28"/>
                  </a:lnTo>
                  <a:lnTo>
                    <a:pt x="49" y="35"/>
                  </a:lnTo>
                  <a:lnTo>
                    <a:pt x="49" y="42"/>
                  </a:lnTo>
                  <a:lnTo>
                    <a:pt x="56" y="49"/>
                  </a:lnTo>
                  <a:lnTo>
                    <a:pt x="85" y="49"/>
                  </a:lnTo>
                  <a:lnTo>
                    <a:pt x="106" y="35"/>
                  </a:lnTo>
                  <a:lnTo>
                    <a:pt x="113" y="28"/>
                  </a:lnTo>
                  <a:lnTo>
                    <a:pt x="120" y="28"/>
                  </a:lnTo>
                  <a:lnTo>
                    <a:pt x="127" y="21"/>
                  </a:lnTo>
                  <a:lnTo>
                    <a:pt x="134" y="21"/>
                  </a:lnTo>
                  <a:lnTo>
                    <a:pt x="85" y="21"/>
                  </a:lnTo>
                  <a:lnTo>
                    <a:pt x="85" y="0"/>
                  </a:lnTo>
                  <a:lnTo>
                    <a:pt x="190" y="0"/>
                  </a:lnTo>
                  <a:lnTo>
                    <a:pt x="190" y="63"/>
                  </a:lnTo>
                  <a:lnTo>
                    <a:pt x="162" y="63"/>
                  </a:lnTo>
                  <a:lnTo>
                    <a:pt x="155" y="49"/>
                  </a:lnTo>
                  <a:lnTo>
                    <a:pt x="155" y="28"/>
                  </a:lnTo>
                  <a:lnTo>
                    <a:pt x="134" y="49"/>
                  </a:lnTo>
                  <a:lnTo>
                    <a:pt x="127" y="49"/>
                  </a:lnTo>
                  <a:lnTo>
                    <a:pt x="113" y="63"/>
                  </a:lnTo>
                  <a:lnTo>
                    <a:pt x="78" y="63"/>
                  </a:lnTo>
                  <a:lnTo>
                    <a:pt x="70" y="70"/>
                  </a:lnTo>
                  <a:lnTo>
                    <a:pt x="56" y="63"/>
                  </a:lnTo>
                  <a:lnTo>
                    <a:pt x="35" y="63"/>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5" name="Freeform 238"/>
            <p:cNvSpPr>
              <a:spLocks/>
            </p:cNvSpPr>
            <p:nvPr/>
          </p:nvSpPr>
          <p:spPr bwMode="auto">
            <a:xfrm>
              <a:off x="661" y="1803"/>
              <a:ext cx="134" cy="105"/>
            </a:xfrm>
            <a:custGeom>
              <a:avLst/>
              <a:gdLst>
                <a:gd name="T0" fmla="*/ 50 w 134"/>
                <a:gd name="T1" fmla="*/ 91 h 105"/>
                <a:gd name="T2" fmla="*/ 64 w 134"/>
                <a:gd name="T3" fmla="*/ 84 h 105"/>
                <a:gd name="T4" fmla="*/ 71 w 134"/>
                <a:gd name="T5" fmla="*/ 77 h 105"/>
                <a:gd name="T6" fmla="*/ 78 w 134"/>
                <a:gd name="T7" fmla="*/ 77 h 105"/>
                <a:gd name="T8" fmla="*/ 92 w 134"/>
                <a:gd name="T9" fmla="*/ 63 h 105"/>
                <a:gd name="T10" fmla="*/ 85 w 134"/>
                <a:gd name="T11" fmla="*/ 63 h 105"/>
                <a:gd name="T12" fmla="*/ 85 w 134"/>
                <a:gd name="T13" fmla="*/ 56 h 105"/>
                <a:gd name="T14" fmla="*/ 57 w 134"/>
                <a:gd name="T15" fmla="*/ 42 h 105"/>
                <a:gd name="T16" fmla="*/ 50 w 134"/>
                <a:gd name="T17" fmla="*/ 35 h 105"/>
                <a:gd name="T18" fmla="*/ 43 w 134"/>
                <a:gd name="T19" fmla="*/ 35 h 105"/>
                <a:gd name="T20" fmla="*/ 43 w 134"/>
                <a:gd name="T21" fmla="*/ 28 h 105"/>
                <a:gd name="T22" fmla="*/ 35 w 134"/>
                <a:gd name="T23" fmla="*/ 28 h 105"/>
                <a:gd name="T24" fmla="*/ 35 w 134"/>
                <a:gd name="T25" fmla="*/ 63 h 105"/>
                <a:gd name="T26" fmla="*/ 0 w 134"/>
                <a:gd name="T27" fmla="*/ 63 h 105"/>
                <a:gd name="T28" fmla="*/ 0 w 134"/>
                <a:gd name="T29" fmla="*/ 0 h 105"/>
                <a:gd name="T30" fmla="*/ 113 w 134"/>
                <a:gd name="T31" fmla="*/ 0 h 105"/>
                <a:gd name="T32" fmla="*/ 113 w 134"/>
                <a:gd name="T33" fmla="*/ 14 h 105"/>
                <a:gd name="T34" fmla="*/ 64 w 134"/>
                <a:gd name="T35" fmla="*/ 14 h 105"/>
                <a:gd name="T36" fmla="*/ 78 w 134"/>
                <a:gd name="T37" fmla="*/ 28 h 105"/>
                <a:gd name="T38" fmla="*/ 92 w 134"/>
                <a:gd name="T39" fmla="*/ 28 h 105"/>
                <a:gd name="T40" fmla="*/ 99 w 134"/>
                <a:gd name="T41" fmla="*/ 35 h 105"/>
                <a:gd name="T42" fmla="*/ 106 w 134"/>
                <a:gd name="T43" fmla="*/ 35 h 105"/>
                <a:gd name="T44" fmla="*/ 106 w 134"/>
                <a:gd name="T45" fmla="*/ 42 h 105"/>
                <a:gd name="T46" fmla="*/ 120 w 134"/>
                <a:gd name="T47" fmla="*/ 49 h 105"/>
                <a:gd name="T48" fmla="*/ 127 w 134"/>
                <a:gd name="T49" fmla="*/ 56 h 105"/>
                <a:gd name="T50" fmla="*/ 127 w 134"/>
                <a:gd name="T51" fmla="*/ 63 h 105"/>
                <a:gd name="T52" fmla="*/ 134 w 134"/>
                <a:gd name="T53" fmla="*/ 63 h 105"/>
                <a:gd name="T54" fmla="*/ 127 w 134"/>
                <a:gd name="T55" fmla="*/ 70 h 105"/>
                <a:gd name="T56" fmla="*/ 120 w 134"/>
                <a:gd name="T57" fmla="*/ 84 h 105"/>
                <a:gd name="T58" fmla="*/ 113 w 134"/>
                <a:gd name="T59" fmla="*/ 84 h 105"/>
                <a:gd name="T60" fmla="*/ 106 w 134"/>
                <a:gd name="T61" fmla="*/ 91 h 105"/>
                <a:gd name="T62" fmla="*/ 92 w 134"/>
                <a:gd name="T63" fmla="*/ 98 h 105"/>
                <a:gd name="T64" fmla="*/ 85 w 134"/>
                <a:gd name="T65" fmla="*/ 98 h 105"/>
                <a:gd name="T66" fmla="*/ 85 w 134"/>
                <a:gd name="T67" fmla="*/ 105 h 105"/>
                <a:gd name="T68" fmla="*/ 78 w 134"/>
                <a:gd name="T69" fmla="*/ 105 h 105"/>
                <a:gd name="T70" fmla="*/ 71 w 134"/>
                <a:gd name="T71" fmla="*/ 98 h 105"/>
                <a:gd name="T72" fmla="*/ 64 w 134"/>
                <a:gd name="T73" fmla="*/ 98 h 105"/>
                <a:gd name="T74" fmla="*/ 57 w 134"/>
                <a:gd name="T75" fmla="*/ 91 h 105"/>
                <a:gd name="T76" fmla="*/ 50 w 134"/>
                <a:gd name="T77" fmla="*/ 91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05">
                  <a:moveTo>
                    <a:pt x="50" y="91"/>
                  </a:moveTo>
                  <a:lnTo>
                    <a:pt x="64" y="84"/>
                  </a:lnTo>
                  <a:lnTo>
                    <a:pt x="71" y="77"/>
                  </a:lnTo>
                  <a:lnTo>
                    <a:pt x="78" y="77"/>
                  </a:lnTo>
                  <a:lnTo>
                    <a:pt x="92" y="63"/>
                  </a:lnTo>
                  <a:lnTo>
                    <a:pt x="85" y="63"/>
                  </a:lnTo>
                  <a:lnTo>
                    <a:pt x="85" y="56"/>
                  </a:lnTo>
                  <a:lnTo>
                    <a:pt x="57" y="42"/>
                  </a:lnTo>
                  <a:lnTo>
                    <a:pt x="50" y="35"/>
                  </a:lnTo>
                  <a:lnTo>
                    <a:pt x="43" y="35"/>
                  </a:lnTo>
                  <a:lnTo>
                    <a:pt x="43" y="28"/>
                  </a:lnTo>
                  <a:lnTo>
                    <a:pt x="35" y="28"/>
                  </a:lnTo>
                  <a:lnTo>
                    <a:pt x="35" y="63"/>
                  </a:lnTo>
                  <a:lnTo>
                    <a:pt x="0" y="63"/>
                  </a:lnTo>
                  <a:lnTo>
                    <a:pt x="0" y="0"/>
                  </a:lnTo>
                  <a:lnTo>
                    <a:pt x="113" y="0"/>
                  </a:lnTo>
                  <a:lnTo>
                    <a:pt x="113" y="14"/>
                  </a:lnTo>
                  <a:lnTo>
                    <a:pt x="64" y="14"/>
                  </a:lnTo>
                  <a:lnTo>
                    <a:pt x="78" y="28"/>
                  </a:lnTo>
                  <a:lnTo>
                    <a:pt x="92" y="28"/>
                  </a:lnTo>
                  <a:lnTo>
                    <a:pt x="99" y="35"/>
                  </a:lnTo>
                  <a:lnTo>
                    <a:pt x="106" y="35"/>
                  </a:lnTo>
                  <a:lnTo>
                    <a:pt x="106" y="42"/>
                  </a:lnTo>
                  <a:lnTo>
                    <a:pt x="120" y="49"/>
                  </a:lnTo>
                  <a:lnTo>
                    <a:pt x="127" y="56"/>
                  </a:lnTo>
                  <a:lnTo>
                    <a:pt x="127" y="63"/>
                  </a:lnTo>
                  <a:lnTo>
                    <a:pt x="134" y="63"/>
                  </a:lnTo>
                  <a:lnTo>
                    <a:pt x="127" y="70"/>
                  </a:lnTo>
                  <a:lnTo>
                    <a:pt x="120" y="84"/>
                  </a:lnTo>
                  <a:lnTo>
                    <a:pt x="113" y="84"/>
                  </a:lnTo>
                  <a:lnTo>
                    <a:pt x="106" y="91"/>
                  </a:lnTo>
                  <a:lnTo>
                    <a:pt x="92" y="98"/>
                  </a:lnTo>
                  <a:lnTo>
                    <a:pt x="85" y="98"/>
                  </a:lnTo>
                  <a:lnTo>
                    <a:pt x="85" y="105"/>
                  </a:lnTo>
                  <a:lnTo>
                    <a:pt x="78" y="105"/>
                  </a:lnTo>
                  <a:lnTo>
                    <a:pt x="71" y="98"/>
                  </a:lnTo>
                  <a:lnTo>
                    <a:pt x="64" y="98"/>
                  </a:lnTo>
                  <a:lnTo>
                    <a:pt x="57" y="91"/>
                  </a:lnTo>
                  <a:lnTo>
                    <a:pt x="50" y="91"/>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6" name="Freeform 239"/>
            <p:cNvSpPr>
              <a:spLocks/>
            </p:cNvSpPr>
            <p:nvPr/>
          </p:nvSpPr>
          <p:spPr bwMode="auto">
            <a:xfrm>
              <a:off x="661" y="1915"/>
              <a:ext cx="197" cy="64"/>
            </a:xfrm>
            <a:custGeom>
              <a:avLst/>
              <a:gdLst>
                <a:gd name="T0" fmla="*/ 162 w 197"/>
                <a:gd name="T1" fmla="*/ 7 h 64"/>
                <a:gd name="T2" fmla="*/ 176 w 197"/>
                <a:gd name="T3" fmla="*/ 14 h 64"/>
                <a:gd name="T4" fmla="*/ 183 w 197"/>
                <a:gd name="T5" fmla="*/ 21 h 64"/>
                <a:gd name="T6" fmla="*/ 197 w 197"/>
                <a:gd name="T7" fmla="*/ 21 h 64"/>
                <a:gd name="T8" fmla="*/ 183 w 197"/>
                <a:gd name="T9" fmla="*/ 35 h 64"/>
                <a:gd name="T10" fmla="*/ 155 w 197"/>
                <a:gd name="T11" fmla="*/ 35 h 64"/>
                <a:gd name="T12" fmla="*/ 141 w 197"/>
                <a:gd name="T13" fmla="*/ 21 h 64"/>
                <a:gd name="T14" fmla="*/ 106 w 197"/>
                <a:gd name="T15" fmla="*/ 21 h 64"/>
                <a:gd name="T16" fmla="*/ 92 w 197"/>
                <a:gd name="T17" fmla="*/ 35 h 64"/>
                <a:gd name="T18" fmla="*/ 85 w 197"/>
                <a:gd name="T19" fmla="*/ 35 h 64"/>
                <a:gd name="T20" fmla="*/ 71 w 197"/>
                <a:gd name="T21" fmla="*/ 42 h 64"/>
                <a:gd name="T22" fmla="*/ 64 w 197"/>
                <a:gd name="T23" fmla="*/ 50 h 64"/>
                <a:gd name="T24" fmla="*/ 113 w 197"/>
                <a:gd name="T25" fmla="*/ 50 h 64"/>
                <a:gd name="T26" fmla="*/ 113 w 197"/>
                <a:gd name="T27" fmla="*/ 64 h 64"/>
                <a:gd name="T28" fmla="*/ 0 w 197"/>
                <a:gd name="T29" fmla="*/ 64 h 64"/>
                <a:gd name="T30" fmla="*/ 0 w 197"/>
                <a:gd name="T31" fmla="*/ 7 h 64"/>
                <a:gd name="T32" fmla="*/ 35 w 197"/>
                <a:gd name="T33" fmla="*/ 7 h 64"/>
                <a:gd name="T34" fmla="*/ 35 w 197"/>
                <a:gd name="T35" fmla="*/ 35 h 64"/>
                <a:gd name="T36" fmla="*/ 50 w 197"/>
                <a:gd name="T37" fmla="*/ 21 h 64"/>
                <a:gd name="T38" fmla="*/ 64 w 197"/>
                <a:gd name="T39" fmla="*/ 21 h 64"/>
                <a:gd name="T40" fmla="*/ 71 w 197"/>
                <a:gd name="T41" fmla="*/ 14 h 64"/>
                <a:gd name="T42" fmla="*/ 71 w 197"/>
                <a:gd name="T43" fmla="*/ 7 h 64"/>
                <a:gd name="T44" fmla="*/ 92 w 197"/>
                <a:gd name="T45" fmla="*/ 7 h 64"/>
                <a:gd name="T46" fmla="*/ 106 w 197"/>
                <a:gd name="T47" fmla="*/ 0 h 64"/>
                <a:gd name="T48" fmla="*/ 148 w 197"/>
                <a:gd name="T49" fmla="*/ 0 h 64"/>
                <a:gd name="T50" fmla="*/ 155 w 197"/>
                <a:gd name="T51" fmla="*/ 7 h 64"/>
                <a:gd name="T52" fmla="*/ 162 w 197"/>
                <a:gd name="T53" fmla="*/ 7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7" h="64">
                  <a:moveTo>
                    <a:pt x="162" y="7"/>
                  </a:moveTo>
                  <a:lnTo>
                    <a:pt x="176" y="14"/>
                  </a:lnTo>
                  <a:lnTo>
                    <a:pt x="183" y="21"/>
                  </a:lnTo>
                  <a:lnTo>
                    <a:pt x="197" y="21"/>
                  </a:lnTo>
                  <a:lnTo>
                    <a:pt x="183" y="35"/>
                  </a:lnTo>
                  <a:lnTo>
                    <a:pt x="155" y="35"/>
                  </a:lnTo>
                  <a:lnTo>
                    <a:pt x="141" y="21"/>
                  </a:lnTo>
                  <a:lnTo>
                    <a:pt x="106" y="21"/>
                  </a:lnTo>
                  <a:lnTo>
                    <a:pt x="92" y="35"/>
                  </a:lnTo>
                  <a:lnTo>
                    <a:pt x="85" y="35"/>
                  </a:lnTo>
                  <a:lnTo>
                    <a:pt x="71" y="42"/>
                  </a:lnTo>
                  <a:lnTo>
                    <a:pt x="64" y="50"/>
                  </a:lnTo>
                  <a:lnTo>
                    <a:pt x="113" y="50"/>
                  </a:lnTo>
                  <a:lnTo>
                    <a:pt x="113" y="64"/>
                  </a:lnTo>
                  <a:lnTo>
                    <a:pt x="0" y="64"/>
                  </a:lnTo>
                  <a:lnTo>
                    <a:pt x="0" y="7"/>
                  </a:lnTo>
                  <a:lnTo>
                    <a:pt x="35" y="7"/>
                  </a:lnTo>
                  <a:lnTo>
                    <a:pt x="35" y="35"/>
                  </a:lnTo>
                  <a:lnTo>
                    <a:pt x="50" y="21"/>
                  </a:lnTo>
                  <a:lnTo>
                    <a:pt x="64" y="21"/>
                  </a:lnTo>
                  <a:lnTo>
                    <a:pt x="71" y="14"/>
                  </a:lnTo>
                  <a:lnTo>
                    <a:pt x="71" y="7"/>
                  </a:lnTo>
                  <a:lnTo>
                    <a:pt x="92" y="7"/>
                  </a:lnTo>
                  <a:lnTo>
                    <a:pt x="106" y="0"/>
                  </a:lnTo>
                  <a:lnTo>
                    <a:pt x="148" y="0"/>
                  </a:lnTo>
                  <a:lnTo>
                    <a:pt x="155" y="7"/>
                  </a:lnTo>
                  <a:lnTo>
                    <a:pt x="162" y="7"/>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7" name="Freeform 240"/>
            <p:cNvSpPr>
              <a:spLocks/>
            </p:cNvSpPr>
            <p:nvPr/>
          </p:nvSpPr>
          <p:spPr bwMode="auto">
            <a:xfrm>
              <a:off x="865" y="1880"/>
              <a:ext cx="127" cy="106"/>
            </a:xfrm>
            <a:custGeom>
              <a:avLst/>
              <a:gdLst>
                <a:gd name="T0" fmla="*/ 127 w 127"/>
                <a:gd name="T1" fmla="*/ 42 h 106"/>
                <a:gd name="T2" fmla="*/ 127 w 127"/>
                <a:gd name="T3" fmla="*/ 106 h 106"/>
                <a:gd name="T4" fmla="*/ 15 w 127"/>
                <a:gd name="T5" fmla="*/ 106 h 106"/>
                <a:gd name="T6" fmla="*/ 15 w 127"/>
                <a:gd name="T7" fmla="*/ 85 h 106"/>
                <a:gd name="T8" fmla="*/ 64 w 127"/>
                <a:gd name="T9" fmla="*/ 85 h 106"/>
                <a:gd name="T10" fmla="*/ 50 w 127"/>
                <a:gd name="T11" fmla="*/ 77 h 106"/>
                <a:gd name="T12" fmla="*/ 43 w 127"/>
                <a:gd name="T13" fmla="*/ 70 h 106"/>
                <a:gd name="T14" fmla="*/ 29 w 127"/>
                <a:gd name="T15" fmla="*/ 70 h 106"/>
                <a:gd name="T16" fmla="*/ 22 w 127"/>
                <a:gd name="T17" fmla="*/ 63 h 106"/>
                <a:gd name="T18" fmla="*/ 22 w 127"/>
                <a:gd name="T19" fmla="*/ 56 h 106"/>
                <a:gd name="T20" fmla="*/ 7 w 127"/>
                <a:gd name="T21" fmla="*/ 56 h 106"/>
                <a:gd name="T22" fmla="*/ 7 w 127"/>
                <a:gd name="T23" fmla="*/ 49 h 106"/>
                <a:gd name="T24" fmla="*/ 0 w 127"/>
                <a:gd name="T25" fmla="*/ 42 h 106"/>
                <a:gd name="T26" fmla="*/ 0 w 127"/>
                <a:gd name="T27" fmla="*/ 28 h 106"/>
                <a:gd name="T28" fmla="*/ 15 w 127"/>
                <a:gd name="T29" fmla="*/ 14 h 106"/>
                <a:gd name="T30" fmla="*/ 29 w 127"/>
                <a:gd name="T31" fmla="*/ 7 h 106"/>
                <a:gd name="T32" fmla="*/ 36 w 127"/>
                <a:gd name="T33" fmla="*/ 7 h 106"/>
                <a:gd name="T34" fmla="*/ 43 w 127"/>
                <a:gd name="T35" fmla="*/ 0 h 106"/>
                <a:gd name="T36" fmla="*/ 50 w 127"/>
                <a:gd name="T37" fmla="*/ 0 h 106"/>
                <a:gd name="T38" fmla="*/ 57 w 127"/>
                <a:gd name="T39" fmla="*/ 7 h 106"/>
                <a:gd name="T40" fmla="*/ 78 w 127"/>
                <a:gd name="T41" fmla="*/ 7 h 106"/>
                <a:gd name="T42" fmla="*/ 78 w 127"/>
                <a:gd name="T43" fmla="*/ 14 h 106"/>
                <a:gd name="T44" fmla="*/ 64 w 127"/>
                <a:gd name="T45" fmla="*/ 21 h 106"/>
                <a:gd name="T46" fmla="*/ 50 w 127"/>
                <a:gd name="T47" fmla="*/ 21 h 106"/>
                <a:gd name="T48" fmla="*/ 50 w 127"/>
                <a:gd name="T49" fmla="*/ 28 h 106"/>
                <a:gd name="T50" fmla="*/ 43 w 127"/>
                <a:gd name="T51" fmla="*/ 28 h 106"/>
                <a:gd name="T52" fmla="*/ 43 w 127"/>
                <a:gd name="T53" fmla="*/ 42 h 106"/>
                <a:gd name="T54" fmla="*/ 57 w 127"/>
                <a:gd name="T55" fmla="*/ 56 h 106"/>
                <a:gd name="T56" fmla="*/ 78 w 127"/>
                <a:gd name="T57" fmla="*/ 56 h 106"/>
                <a:gd name="T58" fmla="*/ 78 w 127"/>
                <a:gd name="T59" fmla="*/ 63 h 106"/>
                <a:gd name="T60" fmla="*/ 85 w 127"/>
                <a:gd name="T61" fmla="*/ 70 h 106"/>
                <a:gd name="T62" fmla="*/ 92 w 127"/>
                <a:gd name="T63" fmla="*/ 70 h 106"/>
                <a:gd name="T64" fmla="*/ 92 w 127"/>
                <a:gd name="T65" fmla="*/ 42 h 106"/>
                <a:gd name="T66" fmla="*/ 127 w 127"/>
                <a:gd name="T67" fmla="*/ 42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7" h="106">
                  <a:moveTo>
                    <a:pt x="127" y="42"/>
                  </a:moveTo>
                  <a:lnTo>
                    <a:pt x="127" y="106"/>
                  </a:lnTo>
                  <a:lnTo>
                    <a:pt x="15" y="106"/>
                  </a:lnTo>
                  <a:lnTo>
                    <a:pt x="15" y="85"/>
                  </a:lnTo>
                  <a:lnTo>
                    <a:pt x="64" y="85"/>
                  </a:lnTo>
                  <a:lnTo>
                    <a:pt x="50" y="77"/>
                  </a:lnTo>
                  <a:lnTo>
                    <a:pt x="43" y="70"/>
                  </a:lnTo>
                  <a:lnTo>
                    <a:pt x="29" y="70"/>
                  </a:lnTo>
                  <a:lnTo>
                    <a:pt x="22" y="63"/>
                  </a:lnTo>
                  <a:lnTo>
                    <a:pt x="22" y="56"/>
                  </a:lnTo>
                  <a:lnTo>
                    <a:pt x="7" y="56"/>
                  </a:lnTo>
                  <a:lnTo>
                    <a:pt x="7" y="49"/>
                  </a:lnTo>
                  <a:lnTo>
                    <a:pt x="0" y="42"/>
                  </a:lnTo>
                  <a:lnTo>
                    <a:pt x="0" y="28"/>
                  </a:lnTo>
                  <a:lnTo>
                    <a:pt x="15" y="14"/>
                  </a:lnTo>
                  <a:lnTo>
                    <a:pt x="29" y="7"/>
                  </a:lnTo>
                  <a:lnTo>
                    <a:pt x="36" y="7"/>
                  </a:lnTo>
                  <a:lnTo>
                    <a:pt x="43" y="0"/>
                  </a:lnTo>
                  <a:lnTo>
                    <a:pt x="50" y="0"/>
                  </a:lnTo>
                  <a:lnTo>
                    <a:pt x="57" y="7"/>
                  </a:lnTo>
                  <a:lnTo>
                    <a:pt x="78" y="7"/>
                  </a:lnTo>
                  <a:lnTo>
                    <a:pt x="78" y="14"/>
                  </a:lnTo>
                  <a:lnTo>
                    <a:pt x="64" y="21"/>
                  </a:lnTo>
                  <a:lnTo>
                    <a:pt x="50" y="21"/>
                  </a:lnTo>
                  <a:lnTo>
                    <a:pt x="50" y="28"/>
                  </a:lnTo>
                  <a:lnTo>
                    <a:pt x="43" y="28"/>
                  </a:lnTo>
                  <a:lnTo>
                    <a:pt x="43" y="42"/>
                  </a:lnTo>
                  <a:lnTo>
                    <a:pt x="57" y="56"/>
                  </a:lnTo>
                  <a:lnTo>
                    <a:pt x="78" y="56"/>
                  </a:lnTo>
                  <a:lnTo>
                    <a:pt x="78" y="63"/>
                  </a:lnTo>
                  <a:lnTo>
                    <a:pt x="85" y="70"/>
                  </a:lnTo>
                  <a:lnTo>
                    <a:pt x="92" y="70"/>
                  </a:lnTo>
                  <a:lnTo>
                    <a:pt x="92" y="42"/>
                  </a:lnTo>
                  <a:lnTo>
                    <a:pt x="127" y="42"/>
                  </a:ln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8" name="Freeform 241"/>
            <p:cNvSpPr>
              <a:spLocks/>
            </p:cNvSpPr>
            <p:nvPr/>
          </p:nvSpPr>
          <p:spPr bwMode="auto">
            <a:xfrm>
              <a:off x="795" y="1803"/>
              <a:ext cx="197" cy="63"/>
            </a:xfrm>
            <a:custGeom>
              <a:avLst/>
              <a:gdLst>
                <a:gd name="T0" fmla="*/ 35 w 197"/>
                <a:gd name="T1" fmla="*/ 56 h 63"/>
                <a:gd name="T2" fmla="*/ 21 w 197"/>
                <a:gd name="T3" fmla="*/ 49 h 63"/>
                <a:gd name="T4" fmla="*/ 14 w 197"/>
                <a:gd name="T5" fmla="*/ 49 h 63"/>
                <a:gd name="T6" fmla="*/ 7 w 197"/>
                <a:gd name="T7" fmla="*/ 42 h 63"/>
                <a:gd name="T8" fmla="*/ 7 w 197"/>
                <a:gd name="T9" fmla="*/ 35 h 63"/>
                <a:gd name="T10" fmla="*/ 0 w 197"/>
                <a:gd name="T11" fmla="*/ 35 h 63"/>
                <a:gd name="T12" fmla="*/ 7 w 197"/>
                <a:gd name="T13" fmla="*/ 28 h 63"/>
                <a:gd name="T14" fmla="*/ 21 w 197"/>
                <a:gd name="T15" fmla="*/ 28 h 63"/>
                <a:gd name="T16" fmla="*/ 21 w 197"/>
                <a:gd name="T17" fmla="*/ 21 h 63"/>
                <a:gd name="T18" fmla="*/ 28 w 197"/>
                <a:gd name="T19" fmla="*/ 21 h 63"/>
                <a:gd name="T20" fmla="*/ 42 w 197"/>
                <a:gd name="T21" fmla="*/ 28 h 63"/>
                <a:gd name="T22" fmla="*/ 49 w 197"/>
                <a:gd name="T23" fmla="*/ 28 h 63"/>
                <a:gd name="T24" fmla="*/ 56 w 197"/>
                <a:gd name="T25" fmla="*/ 35 h 63"/>
                <a:gd name="T26" fmla="*/ 56 w 197"/>
                <a:gd name="T27" fmla="*/ 42 h 63"/>
                <a:gd name="T28" fmla="*/ 70 w 197"/>
                <a:gd name="T29" fmla="*/ 42 h 63"/>
                <a:gd name="T30" fmla="*/ 77 w 197"/>
                <a:gd name="T31" fmla="*/ 49 h 63"/>
                <a:gd name="T32" fmla="*/ 85 w 197"/>
                <a:gd name="T33" fmla="*/ 42 h 63"/>
                <a:gd name="T34" fmla="*/ 92 w 197"/>
                <a:gd name="T35" fmla="*/ 42 h 63"/>
                <a:gd name="T36" fmla="*/ 106 w 197"/>
                <a:gd name="T37" fmla="*/ 28 h 63"/>
                <a:gd name="T38" fmla="*/ 113 w 197"/>
                <a:gd name="T39" fmla="*/ 28 h 63"/>
                <a:gd name="T40" fmla="*/ 127 w 197"/>
                <a:gd name="T41" fmla="*/ 21 h 63"/>
                <a:gd name="T42" fmla="*/ 127 w 197"/>
                <a:gd name="T43" fmla="*/ 14 h 63"/>
                <a:gd name="T44" fmla="*/ 134 w 197"/>
                <a:gd name="T45" fmla="*/ 14 h 63"/>
                <a:gd name="T46" fmla="*/ 85 w 197"/>
                <a:gd name="T47" fmla="*/ 14 h 63"/>
                <a:gd name="T48" fmla="*/ 85 w 197"/>
                <a:gd name="T49" fmla="*/ 0 h 63"/>
                <a:gd name="T50" fmla="*/ 197 w 197"/>
                <a:gd name="T51" fmla="*/ 0 h 63"/>
                <a:gd name="T52" fmla="*/ 197 w 197"/>
                <a:gd name="T53" fmla="*/ 56 h 63"/>
                <a:gd name="T54" fmla="*/ 162 w 197"/>
                <a:gd name="T55" fmla="*/ 56 h 63"/>
                <a:gd name="T56" fmla="*/ 162 w 197"/>
                <a:gd name="T57" fmla="*/ 28 h 63"/>
                <a:gd name="T58" fmla="*/ 134 w 197"/>
                <a:gd name="T59" fmla="*/ 42 h 63"/>
                <a:gd name="T60" fmla="*/ 127 w 197"/>
                <a:gd name="T61" fmla="*/ 49 h 63"/>
                <a:gd name="T62" fmla="*/ 120 w 197"/>
                <a:gd name="T63" fmla="*/ 49 h 63"/>
                <a:gd name="T64" fmla="*/ 120 w 197"/>
                <a:gd name="T65" fmla="*/ 56 h 63"/>
                <a:gd name="T66" fmla="*/ 113 w 197"/>
                <a:gd name="T67" fmla="*/ 56 h 63"/>
                <a:gd name="T68" fmla="*/ 106 w 197"/>
                <a:gd name="T69" fmla="*/ 63 h 63"/>
                <a:gd name="T70" fmla="*/ 49 w 197"/>
                <a:gd name="T71" fmla="*/ 63 h 63"/>
                <a:gd name="T72" fmla="*/ 42 w 197"/>
                <a:gd name="T73" fmla="*/ 56 h 63"/>
                <a:gd name="T74" fmla="*/ 35 w 197"/>
                <a:gd name="T75" fmla="*/ 5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7" h="63">
                  <a:moveTo>
                    <a:pt x="35" y="56"/>
                  </a:moveTo>
                  <a:lnTo>
                    <a:pt x="21" y="49"/>
                  </a:lnTo>
                  <a:lnTo>
                    <a:pt x="14" y="49"/>
                  </a:lnTo>
                  <a:lnTo>
                    <a:pt x="7" y="42"/>
                  </a:lnTo>
                  <a:lnTo>
                    <a:pt x="7" y="35"/>
                  </a:lnTo>
                  <a:lnTo>
                    <a:pt x="0" y="35"/>
                  </a:lnTo>
                  <a:lnTo>
                    <a:pt x="7" y="28"/>
                  </a:lnTo>
                  <a:lnTo>
                    <a:pt x="21" y="28"/>
                  </a:lnTo>
                  <a:lnTo>
                    <a:pt x="21" y="21"/>
                  </a:lnTo>
                  <a:lnTo>
                    <a:pt x="28" y="21"/>
                  </a:lnTo>
                  <a:lnTo>
                    <a:pt x="42" y="28"/>
                  </a:lnTo>
                  <a:lnTo>
                    <a:pt x="49" y="28"/>
                  </a:lnTo>
                  <a:lnTo>
                    <a:pt x="56" y="35"/>
                  </a:lnTo>
                  <a:lnTo>
                    <a:pt x="56" y="42"/>
                  </a:lnTo>
                  <a:lnTo>
                    <a:pt x="70" y="42"/>
                  </a:lnTo>
                  <a:lnTo>
                    <a:pt x="77" y="49"/>
                  </a:lnTo>
                  <a:lnTo>
                    <a:pt x="85" y="42"/>
                  </a:lnTo>
                  <a:lnTo>
                    <a:pt x="92" y="42"/>
                  </a:lnTo>
                  <a:lnTo>
                    <a:pt x="106" y="28"/>
                  </a:lnTo>
                  <a:lnTo>
                    <a:pt x="113" y="28"/>
                  </a:lnTo>
                  <a:lnTo>
                    <a:pt x="127" y="21"/>
                  </a:lnTo>
                  <a:lnTo>
                    <a:pt x="127" y="14"/>
                  </a:lnTo>
                  <a:lnTo>
                    <a:pt x="134" y="14"/>
                  </a:lnTo>
                  <a:lnTo>
                    <a:pt x="85" y="14"/>
                  </a:lnTo>
                  <a:lnTo>
                    <a:pt x="85" y="0"/>
                  </a:lnTo>
                  <a:lnTo>
                    <a:pt x="197" y="0"/>
                  </a:lnTo>
                  <a:lnTo>
                    <a:pt x="197" y="56"/>
                  </a:lnTo>
                  <a:lnTo>
                    <a:pt x="162" y="56"/>
                  </a:lnTo>
                  <a:lnTo>
                    <a:pt x="162" y="28"/>
                  </a:lnTo>
                  <a:lnTo>
                    <a:pt x="134" y="42"/>
                  </a:lnTo>
                  <a:lnTo>
                    <a:pt x="127" y="49"/>
                  </a:lnTo>
                  <a:lnTo>
                    <a:pt x="120" y="49"/>
                  </a:lnTo>
                  <a:lnTo>
                    <a:pt x="120" y="56"/>
                  </a:lnTo>
                  <a:lnTo>
                    <a:pt x="113" y="56"/>
                  </a:lnTo>
                  <a:lnTo>
                    <a:pt x="106" y="63"/>
                  </a:lnTo>
                  <a:lnTo>
                    <a:pt x="49" y="63"/>
                  </a:lnTo>
                  <a:lnTo>
                    <a:pt x="42" y="56"/>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999" name="Freeform 242"/>
            <p:cNvSpPr>
              <a:spLocks/>
            </p:cNvSpPr>
            <p:nvPr/>
          </p:nvSpPr>
          <p:spPr bwMode="auto">
            <a:xfrm>
              <a:off x="661" y="1796"/>
              <a:ext cx="127" cy="105"/>
            </a:xfrm>
            <a:custGeom>
              <a:avLst/>
              <a:gdLst>
                <a:gd name="T0" fmla="*/ 50 w 127"/>
                <a:gd name="T1" fmla="*/ 91 h 105"/>
                <a:gd name="T2" fmla="*/ 57 w 127"/>
                <a:gd name="T3" fmla="*/ 91 h 105"/>
                <a:gd name="T4" fmla="*/ 71 w 127"/>
                <a:gd name="T5" fmla="*/ 84 h 105"/>
                <a:gd name="T6" fmla="*/ 71 w 127"/>
                <a:gd name="T7" fmla="*/ 77 h 105"/>
                <a:gd name="T8" fmla="*/ 78 w 127"/>
                <a:gd name="T9" fmla="*/ 70 h 105"/>
                <a:gd name="T10" fmla="*/ 85 w 127"/>
                <a:gd name="T11" fmla="*/ 70 h 105"/>
                <a:gd name="T12" fmla="*/ 85 w 127"/>
                <a:gd name="T13" fmla="*/ 63 h 105"/>
                <a:gd name="T14" fmla="*/ 78 w 127"/>
                <a:gd name="T15" fmla="*/ 56 h 105"/>
                <a:gd name="T16" fmla="*/ 50 w 127"/>
                <a:gd name="T17" fmla="*/ 42 h 105"/>
                <a:gd name="T18" fmla="*/ 43 w 127"/>
                <a:gd name="T19" fmla="*/ 35 h 105"/>
                <a:gd name="T20" fmla="*/ 35 w 127"/>
                <a:gd name="T21" fmla="*/ 35 h 105"/>
                <a:gd name="T22" fmla="*/ 35 w 127"/>
                <a:gd name="T23" fmla="*/ 63 h 105"/>
                <a:gd name="T24" fmla="*/ 0 w 127"/>
                <a:gd name="T25" fmla="*/ 63 h 105"/>
                <a:gd name="T26" fmla="*/ 0 w 127"/>
                <a:gd name="T27" fmla="*/ 0 h 105"/>
                <a:gd name="T28" fmla="*/ 113 w 127"/>
                <a:gd name="T29" fmla="*/ 0 h 105"/>
                <a:gd name="T30" fmla="*/ 113 w 127"/>
                <a:gd name="T31" fmla="*/ 21 h 105"/>
                <a:gd name="T32" fmla="*/ 64 w 127"/>
                <a:gd name="T33" fmla="*/ 21 h 105"/>
                <a:gd name="T34" fmla="*/ 78 w 127"/>
                <a:gd name="T35" fmla="*/ 28 h 105"/>
                <a:gd name="T36" fmla="*/ 85 w 127"/>
                <a:gd name="T37" fmla="*/ 35 h 105"/>
                <a:gd name="T38" fmla="*/ 99 w 127"/>
                <a:gd name="T39" fmla="*/ 35 h 105"/>
                <a:gd name="T40" fmla="*/ 127 w 127"/>
                <a:gd name="T41" fmla="*/ 63 h 105"/>
                <a:gd name="T42" fmla="*/ 127 w 127"/>
                <a:gd name="T43" fmla="*/ 70 h 105"/>
                <a:gd name="T44" fmla="*/ 120 w 127"/>
                <a:gd name="T45" fmla="*/ 77 h 105"/>
                <a:gd name="T46" fmla="*/ 120 w 127"/>
                <a:gd name="T47" fmla="*/ 84 h 105"/>
                <a:gd name="T48" fmla="*/ 113 w 127"/>
                <a:gd name="T49" fmla="*/ 91 h 105"/>
                <a:gd name="T50" fmla="*/ 99 w 127"/>
                <a:gd name="T51" fmla="*/ 91 h 105"/>
                <a:gd name="T52" fmla="*/ 85 w 127"/>
                <a:gd name="T53" fmla="*/ 98 h 105"/>
                <a:gd name="T54" fmla="*/ 85 w 127"/>
                <a:gd name="T55" fmla="*/ 105 h 105"/>
                <a:gd name="T56" fmla="*/ 71 w 127"/>
                <a:gd name="T57" fmla="*/ 105 h 105"/>
                <a:gd name="T58" fmla="*/ 57 w 127"/>
                <a:gd name="T59" fmla="*/ 98 h 105"/>
                <a:gd name="T60" fmla="*/ 50 w 127"/>
                <a:gd name="T61" fmla="*/ 98 h 105"/>
                <a:gd name="T62" fmla="*/ 50 w 127"/>
                <a:gd name="T63" fmla="*/ 91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105">
                  <a:moveTo>
                    <a:pt x="50" y="91"/>
                  </a:moveTo>
                  <a:lnTo>
                    <a:pt x="57" y="91"/>
                  </a:lnTo>
                  <a:lnTo>
                    <a:pt x="71" y="84"/>
                  </a:lnTo>
                  <a:lnTo>
                    <a:pt x="71" y="77"/>
                  </a:lnTo>
                  <a:lnTo>
                    <a:pt x="78" y="70"/>
                  </a:lnTo>
                  <a:lnTo>
                    <a:pt x="85" y="70"/>
                  </a:lnTo>
                  <a:lnTo>
                    <a:pt x="85" y="63"/>
                  </a:lnTo>
                  <a:lnTo>
                    <a:pt x="78" y="56"/>
                  </a:lnTo>
                  <a:lnTo>
                    <a:pt x="50" y="42"/>
                  </a:lnTo>
                  <a:lnTo>
                    <a:pt x="43" y="35"/>
                  </a:lnTo>
                  <a:lnTo>
                    <a:pt x="35" y="35"/>
                  </a:lnTo>
                  <a:lnTo>
                    <a:pt x="35" y="63"/>
                  </a:lnTo>
                  <a:lnTo>
                    <a:pt x="0" y="63"/>
                  </a:lnTo>
                  <a:lnTo>
                    <a:pt x="0" y="0"/>
                  </a:lnTo>
                  <a:lnTo>
                    <a:pt x="113" y="0"/>
                  </a:lnTo>
                  <a:lnTo>
                    <a:pt x="113" y="21"/>
                  </a:lnTo>
                  <a:lnTo>
                    <a:pt x="64" y="21"/>
                  </a:lnTo>
                  <a:lnTo>
                    <a:pt x="78" y="28"/>
                  </a:lnTo>
                  <a:lnTo>
                    <a:pt x="85" y="35"/>
                  </a:lnTo>
                  <a:lnTo>
                    <a:pt x="99" y="35"/>
                  </a:lnTo>
                  <a:lnTo>
                    <a:pt x="127" y="63"/>
                  </a:lnTo>
                  <a:lnTo>
                    <a:pt x="127" y="70"/>
                  </a:lnTo>
                  <a:lnTo>
                    <a:pt x="120" y="77"/>
                  </a:lnTo>
                  <a:lnTo>
                    <a:pt x="120" y="84"/>
                  </a:lnTo>
                  <a:lnTo>
                    <a:pt x="113" y="91"/>
                  </a:lnTo>
                  <a:lnTo>
                    <a:pt x="99" y="91"/>
                  </a:lnTo>
                  <a:lnTo>
                    <a:pt x="85" y="98"/>
                  </a:lnTo>
                  <a:lnTo>
                    <a:pt x="85" y="105"/>
                  </a:lnTo>
                  <a:lnTo>
                    <a:pt x="71" y="105"/>
                  </a:lnTo>
                  <a:lnTo>
                    <a:pt x="57" y="98"/>
                  </a:lnTo>
                  <a:lnTo>
                    <a:pt x="50" y="98"/>
                  </a:lnTo>
                  <a:lnTo>
                    <a:pt x="5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00" name="Freeform 243"/>
            <p:cNvSpPr>
              <a:spLocks/>
            </p:cNvSpPr>
            <p:nvPr/>
          </p:nvSpPr>
          <p:spPr bwMode="auto">
            <a:xfrm>
              <a:off x="661" y="1908"/>
              <a:ext cx="190" cy="71"/>
            </a:xfrm>
            <a:custGeom>
              <a:avLst/>
              <a:gdLst>
                <a:gd name="T0" fmla="*/ 155 w 190"/>
                <a:gd name="T1" fmla="*/ 14 h 71"/>
                <a:gd name="T2" fmla="*/ 169 w 190"/>
                <a:gd name="T3" fmla="*/ 14 h 71"/>
                <a:gd name="T4" fmla="*/ 176 w 190"/>
                <a:gd name="T5" fmla="*/ 21 h 71"/>
                <a:gd name="T6" fmla="*/ 183 w 190"/>
                <a:gd name="T7" fmla="*/ 21 h 71"/>
                <a:gd name="T8" fmla="*/ 190 w 190"/>
                <a:gd name="T9" fmla="*/ 28 h 71"/>
                <a:gd name="T10" fmla="*/ 183 w 190"/>
                <a:gd name="T11" fmla="*/ 28 h 71"/>
                <a:gd name="T12" fmla="*/ 176 w 190"/>
                <a:gd name="T13" fmla="*/ 35 h 71"/>
                <a:gd name="T14" fmla="*/ 176 w 190"/>
                <a:gd name="T15" fmla="*/ 42 h 71"/>
                <a:gd name="T16" fmla="*/ 162 w 190"/>
                <a:gd name="T17" fmla="*/ 42 h 71"/>
                <a:gd name="T18" fmla="*/ 155 w 190"/>
                <a:gd name="T19" fmla="*/ 35 h 71"/>
                <a:gd name="T20" fmla="*/ 141 w 190"/>
                <a:gd name="T21" fmla="*/ 28 h 71"/>
                <a:gd name="T22" fmla="*/ 127 w 190"/>
                <a:gd name="T23" fmla="*/ 28 h 71"/>
                <a:gd name="T24" fmla="*/ 127 w 190"/>
                <a:gd name="T25" fmla="*/ 21 h 71"/>
                <a:gd name="T26" fmla="*/ 106 w 190"/>
                <a:gd name="T27" fmla="*/ 21 h 71"/>
                <a:gd name="T28" fmla="*/ 106 w 190"/>
                <a:gd name="T29" fmla="*/ 28 h 71"/>
                <a:gd name="T30" fmla="*/ 85 w 190"/>
                <a:gd name="T31" fmla="*/ 35 h 71"/>
                <a:gd name="T32" fmla="*/ 78 w 190"/>
                <a:gd name="T33" fmla="*/ 42 h 71"/>
                <a:gd name="T34" fmla="*/ 64 w 190"/>
                <a:gd name="T35" fmla="*/ 42 h 71"/>
                <a:gd name="T36" fmla="*/ 57 w 190"/>
                <a:gd name="T37" fmla="*/ 49 h 71"/>
                <a:gd name="T38" fmla="*/ 106 w 190"/>
                <a:gd name="T39" fmla="*/ 49 h 71"/>
                <a:gd name="T40" fmla="*/ 106 w 190"/>
                <a:gd name="T41" fmla="*/ 71 h 71"/>
                <a:gd name="T42" fmla="*/ 0 w 190"/>
                <a:gd name="T43" fmla="*/ 71 h 71"/>
                <a:gd name="T44" fmla="*/ 0 w 190"/>
                <a:gd name="T45" fmla="*/ 7 h 71"/>
                <a:gd name="T46" fmla="*/ 28 w 190"/>
                <a:gd name="T47" fmla="*/ 7 h 71"/>
                <a:gd name="T48" fmla="*/ 28 w 190"/>
                <a:gd name="T49" fmla="*/ 35 h 71"/>
                <a:gd name="T50" fmla="*/ 57 w 190"/>
                <a:gd name="T51" fmla="*/ 21 h 71"/>
                <a:gd name="T52" fmla="*/ 64 w 190"/>
                <a:gd name="T53" fmla="*/ 14 h 71"/>
                <a:gd name="T54" fmla="*/ 71 w 190"/>
                <a:gd name="T55" fmla="*/ 14 h 71"/>
                <a:gd name="T56" fmla="*/ 99 w 190"/>
                <a:gd name="T57" fmla="*/ 0 h 71"/>
                <a:gd name="T58" fmla="*/ 134 w 190"/>
                <a:gd name="T59" fmla="*/ 0 h 71"/>
                <a:gd name="T60" fmla="*/ 141 w 190"/>
                <a:gd name="T61" fmla="*/ 7 h 71"/>
                <a:gd name="T62" fmla="*/ 155 w 190"/>
                <a:gd name="T63" fmla="*/ 7 h 71"/>
                <a:gd name="T64" fmla="*/ 155 w 190"/>
                <a:gd name="T65" fmla="*/ 1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 h="71">
                  <a:moveTo>
                    <a:pt x="155" y="14"/>
                  </a:moveTo>
                  <a:lnTo>
                    <a:pt x="169" y="14"/>
                  </a:lnTo>
                  <a:lnTo>
                    <a:pt x="176" y="21"/>
                  </a:lnTo>
                  <a:lnTo>
                    <a:pt x="183" y="21"/>
                  </a:lnTo>
                  <a:lnTo>
                    <a:pt x="190" y="28"/>
                  </a:lnTo>
                  <a:lnTo>
                    <a:pt x="183" y="28"/>
                  </a:lnTo>
                  <a:lnTo>
                    <a:pt x="176" y="35"/>
                  </a:lnTo>
                  <a:lnTo>
                    <a:pt x="176" y="42"/>
                  </a:lnTo>
                  <a:lnTo>
                    <a:pt x="162" y="42"/>
                  </a:lnTo>
                  <a:lnTo>
                    <a:pt x="155" y="35"/>
                  </a:lnTo>
                  <a:lnTo>
                    <a:pt x="141" y="28"/>
                  </a:lnTo>
                  <a:lnTo>
                    <a:pt x="127" y="28"/>
                  </a:lnTo>
                  <a:lnTo>
                    <a:pt x="127" y="21"/>
                  </a:lnTo>
                  <a:lnTo>
                    <a:pt x="106" y="21"/>
                  </a:lnTo>
                  <a:lnTo>
                    <a:pt x="106" y="28"/>
                  </a:lnTo>
                  <a:lnTo>
                    <a:pt x="85" y="35"/>
                  </a:lnTo>
                  <a:lnTo>
                    <a:pt x="78" y="42"/>
                  </a:lnTo>
                  <a:lnTo>
                    <a:pt x="64" y="42"/>
                  </a:lnTo>
                  <a:lnTo>
                    <a:pt x="57" y="49"/>
                  </a:lnTo>
                  <a:lnTo>
                    <a:pt x="106" y="49"/>
                  </a:lnTo>
                  <a:lnTo>
                    <a:pt x="106" y="71"/>
                  </a:lnTo>
                  <a:lnTo>
                    <a:pt x="0" y="71"/>
                  </a:lnTo>
                  <a:lnTo>
                    <a:pt x="0" y="7"/>
                  </a:lnTo>
                  <a:lnTo>
                    <a:pt x="28" y="7"/>
                  </a:lnTo>
                  <a:lnTo>
                    <a:pt x="28" y="35"/>
                  </a:lnTo>
                  <a:lnTo>
                    <a:pt x="57" y="21"/>
                  </a:lnTo>
                  <a:lnTo>
                    <a:pt x="64" y="14"/>
                  </a:lnTo>
                  <a:lnTo>
                    <a:pt x="71" y="14"/>
                  </a:lnTo>
                  <a:lnTo>
                    <a:pt x="99" y="0"/>
                  </a:lnTo>
                  <a:lnTo>
                    <a:pt x="134" y="0"/>
                  </a:lnTo>
                  <a:lnTo>
                    <a:pt x="141" y="7"/>
                  </a:lnTo>
                  <a:lnTo>
                    <a:pt x="155" y="7"/>
                  </a:lnTo>
                  <a:lnTo>
                    <a:pt x="15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01" name="Freeform 244"/>
            <p:cNvSpPr>
              <a:spLocks/>
            </p:cNvSpPr>
            <p:nvPr/>
          </p:nvSpPr>
          <p:spPr bwMode="auto">
            <a:xfrm>
              <a:off x="858" y="1873"/>
              <a:ext cx="127" cy="106"/>
            </a:xfrm>
            <a:custGeom>
              <a:avLst/>
              <a:gdLst>
                <a:gd name="T0" fmla="*/ 127 w 127"/>
                <a:gd name="T1" fmla="*/ 49 h 106"/>
                <a:gd name="T2" fmla="*/ 127 w 127"/>
                <a:gd name="T3" fmla="*/ 106 h 106"/>
                <a:gd name="T4" fmla="*/ 14 w 127"/>
                <a:gd name="T5" fmla="*/ 106 h 106"/>
                <a:gd name="T6" fmla="*/ 14 w 127"/>
                <a:gd name="T7" fmla="*/ 92 h 106"/>
                <a:gd name="T8" fmla="*/ 64 w 127"/>
                <a:gd name="T9" fmla="*/ 92 h 106"/>
                <a:gd name="T10" fmla="*/ 50 w 127"/>
                <a:gd name="T11" fmla="*/ 77 h 106"/>
                <a:gd name="T12" fmla="*/ 43 w 127"/>
                <a:gd name="T13" fmla="*/ 77 h 106"/>
                <a:gd name="T14" fmla="*/ 29 w 127"/>
                <a:gd name="T15" fmla="*/ 70 h 106"/>
                <a:gd name="T16" fmla="*/ 29 w 127"/>
                <a:gd name="T17" fmla="*/ 63 h 106"/>
                <a:gd name="T18" fmla="*/ 22 w 127"/>
                <a:gd name="T19" fmla="*/ 63 h 106"/>
                <a:gd name="T20" fmla="*/ 7 w 127"/>
                <a:gd name="T21" fmla="*/ 49 h 106"/>
                <a:gd name="T22" fmla="*/ 0 w 127"/>
                <a:gd name="T23" fmla="*/ 49 h 106"/>
                <a:gd name="T24" fmla="*/ 0 w 127"/>
                <a:gd name="T25" fmla="*/ 42 h 106"/>
                <a:gd name="T26" fmla="*/ 7 w 127"/>
                <a:gd name="T27" fmla="*/ 28 h 106"/>
                <a:gd name="T28" fmla="*/ 14 w 127"/>
                <a:gd name="T29" fmla="*/ 28 h 106"/>
                <a:gd name="T30" fmla="*/ 14 w 127"/>
                <a:gd name="T31" fmla="*/ 21 h 106"/>
                <a:gd name="T32" fmla="*/ 22 w 127"/>
                <a:gd name="T33" fmla="*/ 14 h 106"/>
                <a:gd name="T34" fmla="*/ 29 w 127"/>
                <a:gd name="T35" fmla="*/ 14 h 106"/>
                <a:gd name="T36" fmla="*/ 43 w 127"/>
                <a:gd name="T37" fmla="*/ 7 h 106"/>
                <a:gd name="T38" fmla="*/ 50 w 127"/>
                <a:gd name="T39" fmla="*/ 0 h 106"/>
                <a:gd name="T40" fmla="*/ 57 w 127"/>
                <a:gd name="T41" fmla="*/ 0 h 106"/>
                <a:gd name="T42" fmla="*/ 64 w 127"/>
                <a:gd name="T43" fmla="*/ 7 h 106"/>
                <a:gd name="T44" fmla="*/ 71 w 127"/>
                <a:gd name="T45" fmla="*/ 7 h 106"/>
                <a:gd name="T46" fmla="*/ 78 w 127"/>
                <a:gd name="T47" fmla="*/ 14 h 106"/>
                <a:gd name="T48" fmla="*/ 85 w 127"/>
                <a:gd name="T49" fmla="*/ 14 h 106"/>
                <a:gd name="T50" fmla="*/ 71 w 127"/>
                <a:gd name="T51" fmla="*/ 21 h 106"/>
                <a:gd name="T52" fmla="*/ 64 w 127"/>
                <a:gd name="T53" fmla="*/ 28 h 106"/>
                <a:gd name="T54" fmla="*/ 50 w 127"/>
                <a:gd name="T55" fmla="*/ 28 h 106"/>
                <a:gd name="T56" fmla="*/ 50 w 127"/>
                <a:gd name="T57" fmla="*/ 35 h 106"/>
                <a:gd name="T58" fmla="*/ 43 w 127"/>
                <a:gd name="T59" fmla="*/ 35 h 106"/>
                <a:gd name="T60" fmla="*/ 43 w 127"/>
                <a:gd name="T61" fmla="*/ 49 h 106"/>
                <a:gd name="T62" fmla="*/ 50 w 127"/>
                <a:gd name="T63" fmla="*/ 49 h 106"/>
                <a:gd name="T64" fmla="*/ 78 w 127"/>
                <a:gd name="T65" fmla="*/ 63 h 106"/>
                <a:gd name="T66" fmla="*/ 85 w 127"/>
                <a:gd name="T67" fmla="*/ 63 h 106"/>
                <a:gd name="T68" fmla="*/ 92 w 127"/>
                <a:gd name="T69" fmla="*/ 70 h 106"/>
                <a:gd name="T70" fmla="*/ 99 w 127"/>
                <a:gd name="T71" fmla="*/ 70 h 106"/>
                <a:gd name="T72" fmla="*/ 99 w 127"/>
                <a:gd name="T73" fmla="*/ 77 h 106"/>
                <a:gd name="T74" fmla="*/ 99 w 127"/>
                <a:gd name="T75" fmla="*/ 49 h 106"/>
                <a:gd name="T76" fmla="*/ 127 w 127"/>
                <a:gd name="T77" fmla="*/ 4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06">
                  <a:moveTo>
                    <a:pt x="127" y="49"/>
                  </a:moveTo>
                  <a:lnTo>
                    <a:pt x="127" y="106"/>
                  </a:lnTo>
                  <a:lnTo>
                    <a:pt x="14" y="106"/>
                  </a:lnTo>
                  <a:lnTo>
                    <a:pt x="14" y="92"/>
                  </a:lnTo>
                  <a:lnTo>
                    <a:pt x="64" y="92"/>
                  </a:lnTo>
                  <a:lnTo>
                    <a:pt x="50" y="77"/>
                  </a:lnTo>
                  <a:lnTo>
                    <a:pt x="43" y="77"/>
                  </a:lnTo>
                  <a:lnTo>
                    <a:pt x="29" y="70"/>
                  </a:lnTo>
                  <a:lnTo>
                    <a:pt x="29" y="63"/>
                  </a:lnTo>
                  <a:lnTo>
                    <a:pt x="22" y="63"/>
                  </a:lnTo>
                  <a:lnTo>
                    <a:pt x="7" y="49"/>
                  </a:lnTo>
                  <a:lnTo>
                    <a:pt x="0" y="49"/>
                  </a:lnTo>
                  <a:lnTo>
                    <a:pt x="0" y="42"/>
                  </a:lnTo>
                  <a:lnTo>
                    <a:pt x="7" y="28"/>
                  </a:lnTo>
                  <a:lnTo>
                    <a:pt x="14" y="28"/>
                  </a:lnTo>
                  <a:lnTo>
                    <a:pt x="14" y="21"/>
                  </a:lnTo>
                  <a:lnTo>
                    <a:pt x="22" y="14"/>
                  </a:lnTo>
                  <a:lnTo>
                    <a:pt x="29" y="14"/>
                  </a:lnTo>
                  <a:lnTo>
                    <a:pt x="43" y="7"/>
                  </a:lnTo>
                  <a:lnTo>
                    <a:pt x="50" y="0"/>
                  </a:lnTo>
                  <a:lnTo>
                    <a:pt x="57" y="0"/>
                  </a:lnTo>
                  <a:lnTo>
                    <a:pt x="64" y="7"/>
                  </a:lnTo>
                  <a:lnTo>
                    <a:pt x="71" y="7"/>
                  </a:lnTo>
                  <a:lnTo>
                    <a:pt x="78" y="14"/>
                  </a:lnTo>
                  <a:lnTo>
                    <a:pt x="85" y="14"/>
                  </a:lnTo>
                  <a:lnTo>
                    <a:pt x="71" y="21"/>
                  </a:lnTo>
                  <a:lnTo>
                    <a:pt x="64" y="28"/>
                  </a:lnTo>
                  <a:lnTo>
                    <a:pt x="50" y="28"/>
                  </a:lnTo>
                  <a:lnTo>
                    <a:pt x="50" y="35"/>
                  </a:lnTo>
                  <a:lnTo>
                    <a:pt x="43" y="35"/>
                  </a:lnTo>
                  <a:lnTo>
                    <a:pt x="43" y="49"/>
                  </a:lnTo>
                  <a:lnTo>
                    <a:pt x="50" y="49"/>
                  </a:lnTo>
                  <a:lnTo>
                    <a:pt x="78" y="63"/>
                  </a:lnTo>
                  <a:lnTo>
                    <a:pt x="85" y="63"/>
                  </a:lnTo>
                  <a:lnTo>
                    <a:pt x="92" y="70"/>
                  </a:lnTo>
                  <a:lnTo>
                    <a:pt x="99" y="70"/>
                  </a:lnTo>
                  <a:lnTo>
                    <a:pt x="99" y="77"/>
                  </a:lnTo>
                  <a:lnTo>
                    <a:pt x="99" y="49"/>
                  </a:lnTo>
                  <a:lnTo>
                    <a:pt x="1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02" name="Line 245"/>
            <p:cNvSpPr>
              <a:spLocks noChangeShapeType="1"/>
            </p:cNvSpPr>
            <p:nvPr/>
          </p:nvSpPr>
          <p:spPr bwMode="auto">
            <a:xfrm>
              <a:off x="837" y="3098"/>
              <a:ext cx="761" cy="1"/>
            </a:xfrm>
            <a:prstGeom prst="line">
              <a:avLst/>
            </a:prstGeom>
            <a:noFill/>
            <a:ln w="17463" cap="rnd">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03" name="Freeform 246"/>
            <p:cNvSpPr>
              <a:spLocks noEditPoints="1"/>
            </p:cNvSpPr>
            <p:nvPr/>
          </p:nvSpPr>
          <p:spPr bwMode="auto">
            <a:xfrm>
              <a:off x="834" y="2411"/>
              <a:ext cx="7" cy="542"/>
            </a:xfrm>
            <a:custGeom>
              <a:avLst/>
              <a:gdLst>
                <a:gd name="T0" fmla="*/ 1 w 16"/>
                <a:gd name="T1" fmla="*/ 102 h 1232"/>
                <a:gd name="T2" fmla="*/ 1 w 16"/>
                <a:gd name="T3" fmla="*/ 105 h 1232"/>
                <a:gd name="T4" fmla="*/ 0 w 16"/>
                <a:gd name="T5" fmla="*/ 99 h 1232"/>
                <a:gd name="T6" fmla="*/ 1 w 16"/>
                <a:gd name="T7" fmla="*/ 100 h 1232"/>
                <a:gd name="T8" fmla="*/ 0 w 16"/>
                <a:gd name="T9" fmla="*/ 96 h 1232"/>
                <a:gd name="T10" fmla="*/ 1 w 16"/>
                <a:gd name="T11" fmla="*/ 95 h 1232"/>
                <a:gd name="T12" fmla="*/ 0 w 16"/>
                <a:gd name="T13" fmla="*/ 96 h 1232"/>
                <a:gd name="T14" fmla="*/ 1 w 16"/>
                <a:gd name="T15" fmla="*/ 90 h 1232"/>
                <a:gd name="T16" fmla="*/ 1 w 16"/>
                <a:gd name="T17" fmla="*/ 93 h 1232"/>
                <a:gd name="T18" fmla="*/ 0 w 16"/>
                <a:gd name="T19" fmla="*/ 87 h 1232"/>
                <a:gd name="T20" fmla="*/ 1 w 16"/>
                <a:gd name="T21" fmla="*/ 88 h 1232"/>
                <a:gd name="T22" fmla="*/ 0 w 16"/>
                <a:gd name="T23" fmla="*/ 84 h 1232"/>
                <a:gd name="T24" fmla="*/ 1 w 16"/>
                <a:gd name="T25" fmla="*/ 82 h 1232"/>
                <a:gd name="T26" fmla="*/ 0 w 16"/>
                <a:gd name="T27" fmla="*/ 84 h 1232"/>
                <a:gd name="T28" fmla="*/ 1 w 16"/>
                <a:gd name="T29" fmla="*/ 77 h 1232"/>
                <a:gd name="T30" fmla="*/ 1 w 16"/>
                <a:gd name="T31" fmla="*/ 81 h 1232"/>
                <a:gd name="T32" fmla="*/ 0 w 16"/>
                <a:gd name="T33" fmla="*/ 74 h 1232"/>
                <a:gd name="T34" fmla="*/ 1 w 16"/>
                <a:gd name="T35" fmla="*/ 76 h 1232"/>
                <a:gd name="T36" fmla="*/ 0 w 16"/>
                <a:gd name="T37" fmla="*/ 72 h 1232"/>
                <a:gd name="T38" fmla="*/ 1 w 16"/>
                <a:gd name="T39" fmla="*/ 70 h 1232"/>
                <a:gd name="T40" fmla="*/ 0 w 16"/>
                <a:gd name="T41" fmla="*/ 72 h 1232"/>
                <a:gd name="T42" fmla="*/ 1 w 16"/>
                <a:gd name="T43" fmla="*/ 66 h 1232"/>
                <a:gd name="T44" fmla="*/ 1 w 16"/>
                <a:gd name="T45" fmla="*/ 68 h 1232"/>
                <a:gd name="T46" fmla="*/ 0 w 16"/>
                <a:gd name="T47" fmla="*/ 62 h 1232"/>
                <a:gd name="T48" fmla="*/ 1 w 16"/>
                <a:gd name="T49" fmla="*/ 63 h 1232"/>
                <a:gd name="T50" fmla="*/ 0 w 16"/>
                <a:gd name="T51" fmla="*/ 59 h 1232"/>
                <a:gd name="T52" fmla="*/ 1 w 16"/>
                <a:gd name="T53" fmla="*/ 58 h 1232"/>
                <a:gd name="T54" fmla="*/ 0 w 16"/>
                <a:gd name="T55" fmla="*/ 59 h 1232"/>
                <a:gd name="T56" fmla="*/ 1 w 16"/>
                <a:gd name="T57" fmla="*/ 53 h 1232"/>
                <a:gd name="T58" fmla="*/ 1 w 16"/>
                <a:gd name="T59" fmla="*/ 56 h 1232"/>
                <a:gd name="T60" fmla="*/ 0 w 16"/>
                <a:gd name="T61" fmla="*/ 50 h 1232"/>
                <a:gd name="T62" fmla="*/ 1 w 16"/>
                <a:gd name="T63" fmla="*/ 51 h 1232"/>
                <a:gd name="T64" fmla="*/ 0 w 16"/>
                <a:gd name="T65" fmla="*/ 47 h 1232"/>
                <a:gd name="T66" fmla="*/ 1 w 16"/>
                <a:gd name="T67" fmla="*/ 46 h 1232"/>
                <a:gd name="T68" fmla="*/ 0 w 16"/>
                <a:gd name="T69" fmla="*/ 47 h 1232"/>
                <a:gd name="T70" fmla="*/ 1 w 16"/>
                <a:gd name="T71" fmla="*/ 41 h 1232"/>
                <a:gd name="T72" fmla="*/ 1 w 16"/>
                <a:gd name="T73" fmla="*/ 44 h 1232"/>
                <a:gd name="T74" fmla="*/ 0 w 16"/>
                <a:gd name="T75" fmla="*/ 37 h 1232"/>
                <a:gd name="T76" fmla="*/ 1 w 16"/>
                <a:gd name="T77" fmla="*/ 39 h 1232"/>
                <a:gd name="T78" fmla="*/ 0 w 16"/>
                <a:gd name="T79" fmla="*/ 35 h 1232"/>
                <a:gd name="T80" fmla="*/ 1 w 16"/>
                <a:gd name="T81" fmla="*/ 33 h 1232"/>
                <a:gd name="T82" fmla="*/ 0 w 16"/>
                <a:gd name="T83" fmla="*/ 35 h 1232"/>
                <a:gd name="T84" fmla="*/ 1 w 16"/>
                <a:gd name="T85" fmla="*/ 29 h 1232"/>
                <a:gd name="T86" fmla="*/ 1 w 16"/>
                <a:gd name="T87" fmla="*/ 31 h 1232"/>
                <a:gd name="T88" fmla="*/ 0 w 16"/>
                <a:gd name="T89" fmla="*/ 25 h 1232"/>
                <a:gd name="T90" fmla="*/ 1 w 16"/>
                <a:gd name="T91" fmla="*/ 26 h 1232"/>
                <a:gd name="T92" fmla="*/ 0 w 16"/>
                <a:gd name="T93" fmla="*/ 22 h 1232"/>
                <a:gd name="T94" fmla="*/ 1 w 16"/>
                <a:gd name="T95" fmla="*/ 21 h 1232"/>
                <a:gd name="T96" fmla="*/ 0 w 16"/>
                <a:gd name="T97" fmla="*/ 22 h 1232"/>
                <a:gd name="T98" fmla="*/ 1 w 16"/>
                <a:gd name="T99" fmla="*/ 16 h 1232"/>
                <a:gd name="T100" fmla="*/ 1 w 16"/>
                <a:gd name="T101" fmla="*/ 19 h 1232"/>
                <a:gd name="T102" fmla="*/ 0 w 16"/>
                <a:gd name="T103" fmla="*/ 13 h 1232"/>
                <a:gd name="T104" fmla="*/ 1 w 16"/>
                <a:gd name="T105" fmla="*/ 15 h 1232"/>
                <a:gd name="T106" fmla="*/ 0 w 16"/>
                <a:gd name="T107" fmla="*/ 10 h 1232"/>
                <a:gd name="T108" fmla="*/ 1 w 16"/>
                <a:gd name="T109" fmla="*/ 9 h 1232"/>
                <a:gd name="T110" fmla="*/ 0 w 16"/>
                <a:gd name="T111" fmla="*/ 10 h 1232"/>
                <a:gd name="T112" fmla="*/ 1 w 16"/>
                <a:gd name="T113" fmla="*/ 4 h 1232"/>
                <a:gd name="T114" fmla="*/ 1 w 16"/>
                <a:gd name="T115" fmla="*/ 7 h 1232"/>
                <a:gd name="T116" fmla="*/ 0 w 16"/>
                <a:gd name="T117" fmla="*/ 1 h 1232"/>
                <a:gd name="T118" fmla="*/ 1 w 16"/>
                <a:gd name="T119" fmla="*/ 2 h 12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 h="1232">
                  <a:moveTo>
                    <a:pt x="0" y="1224"/>
                  </a:moveTo>
                  <a:lnTo>
                    <a:pt x="0" y="1208"/>
                  </a:lnTo>
                  <a:cubicBezTo>
                    <a:pt x="0" y="1203"/>
                    <a:pt x="3" y="1200"/>
                    <a:pt x="8" y="1200"/>
                  </a:cubicBezTo>
                  <a:cubicBezTo>
                    <a:pt x="12" y="1200"/>
                    <a:pt x="16" y="1203"/>
                    <a:pt x="16" y="1208"/>
                  </a:cubicBezTo>
                  <a:lnTo>
                    <a:pt x="16" y="1224"/>
                  </a:lnTo>
                  <a:cubicBezTo>
                    <a:pt x="16" y="1228"/>
                    <a:pt x="12" y="1232"/>
                    <a:pt x="8" y="1232"/>
                  </a:cubicBezTo>
                  <a:cubicBezTo>
                    <a:pt x="3" y="1232"/>
                    <a:pt x="0" y="1228"/>
                    <a:pt x="0" y="1224"/>
                  </a:cubicBezTo>
                  <a:close/>
                  <a:moveTo>
                    <a:pt x="0" y="1176"/>
                  </a:moveTo>
                  <a:lnTo>
                    <a:pt x="0" y="1160"/>
                  </a:lnTo>
                  <a:cubicBezTo>
                    <a:pt x="0" y="1155"/>
                    <a:pt x="3" y="1152"/>
                    <a:pt x="8" y="1152"/>
                  </a:cubicBezTo>
                  <a:cubicBezTo>
                    <a:pt x="12" y="1152"/>
                    <a:pt x="16" y="1155"/>
                    <a:pt x="16" y="1160"/>
                  </a:cubicBezTo>
                  <a:lnTo>
                    <a:pt x="16" y="1176"/>
                  </a:lnTo>
                  <a:cubicBezTo>
                    <a:pt x="16" y="1180"/>
                    <a:pt x="12" y="1184"/>
                    <a:pt x="8" y="1184"/>
                  </a:cubicBezTo>
                  <a:cubicBezTo>
                    <a:pt x="3" y="1184"/>
                    <a:pt x="0" y="1180"/>
                    <a:pt x="0" y="1176"/>
                  </a:cubicBezTo>
                  <a:close/>
                  <a:moveTo>
                    <a:pt x="0" y="1128"/>
                  </a:moveTo>
                  <a:lnTo>
                    <a:pt x="0" y="1112"/>
                  </a:lnTo>
                  <a:cubicBezTo>
                    <a:pt x="0" y="1107"/>
                    <a:pt x="3" y="1104"/>
                    <a:pt x="8" y="1104"/>
                  </a:cubicBezTo>
                  <a:cubicBezTo>
                    <a:pt x="12" y="1104"/>
                    <a:pt x="16" y="1107"/>
                    <a:pt x="16" y="1112"/>
                  </a:cubicBezTo>
                  <a:lnTo>
                    <a:pt x="16" y="1128"/>
                  </a:lnTo>
                  <a:cubicBezTo>
                    <a:pt x="16" y="1132"/>
                    <a:pt x="12" y="1136"/>
                    <a:pt x="8" y="1136"/>
                  </a:cubicBezTo>
                  <a:cubicBezTo>
                    <a:pt x="3" y="1136"/>
                    <a:pt x="0" y="1132"/>
                    <a:pt x="0" y="1128"/>
                  </a:cubicBezTo>
                  <a:close/>
                  <a:moveTo>
                    <a:pt x="0" y="1080"/>
                  </a:moveTo>
                  <a:lnTo>
                    <a:pt x="0" y="1064"/>
                  </a:lnTo>
                  <a:cubicBezTo>
                    <a:pt x="0" y="1059"/>
                    <a:pt x="3" y="1056"/>
                    <a:pt x="8" y="1056"/>
                  </a:cubicBezTo>
                  <a:cubicBezTo>
                    <a:pt x="12" y="1056"/>
                    <a:pt x="16" y="1059"/>
                    <a:pt x="16" y="1064"/>
                  </a:cubicBezTo>
                  <a:lnTo>
                    <a:pt x="16" y="1080"/>
                  </a:lnTo>
                  <a:cubicBezTo>
                    <a:pt x="16" y="1084"/>
                    <a:pt x="12" y="1088"/>
                    <a:pt x="8" y="1088"/>
                  </a:cubicBezTo>
                  <a:cubicBezTo>
                    <a:pt x="3" y="1088"/>
                    <a:pt x="0" y="1084"/>
                    <a:pt x="0" y="1080"/>
                  </a:cubicBezTo>
                  <a:close/>
                  <a:moveTo>
                    <a:pt x="0" y="1032"/>
                  </a:moveTo>
                  <a:lnTo>
                    <a:pt x="0" y="1016"/>
                  </a:lnTo>
                  <a:cubicBezTo>
                    <a:pt x="0" y="1011"/>
                    <a:pt x="3" y="1008"/>
                    <a:pt x="8" y="1008"/>
                  </a:cubicBezTo>
                  <a:cubicBezTo>
                    <a:pt x="12" y="1008"/>
                    <a:pt x="16" y="1011"/>
                    <a:pt x="16" y="1016"/>
                  </a:cubicBezTo>
                  <a:lnTo>
                    <a:pt x="16" y="1032"/>
                  </a:lnTo>
                  <a:cubicBezTo>
                    <a:pt x="16" y="1036"/>
                    <a:pt x="12" y="1040"/>
                    <a:pt x="8" y="1040"/>
                  </a:cubicBezTo>
                  <a:cubicBezTo>
                    <a:pt x="3" y="1040"/>
                    <a:pt x="0" y="1036"/>
                    <a:pt x="0" y="1032"/>
                  </a:cubicBezTo>
                  <a:close/>
                  <a:moveTo>
                    <a:pt x="0" y="984"/>
                  </a:moveTo>
                  <a:lnTo>
                    <a:pt x="0" y="968"/>
                  </a:lnTo>
                  <a:cubicBezTo>
                    <a:pt x="0" y="963"/>
                    <a:pt x="3" y="960"/>
                    <a:pt x="8" y="960"/>
                  </a:cubicBezTo>
                  <a:cubicBezTo>
                    <a:pt x="12" y="960"/>
                    <a:pt x="16" y="963"/>
                    <a:pt x="16" y="968"/>
                  </a:cubicBezTo>
                  <a:lnTo>
                    <a:pt x="16" y="984"/>
                  </a:lnTo>
                  <a:cubicBezTo>
                    <a:pt x="16" y="988"/>
                    <a:pt x="12" y="992"/>
                    <a:pt x="8" y="992"/>
                  </a:cubicBezTo>
                  <a:cubicBezTo>
                    <a:pt x="3" y="992"/>
                    <a:pt x="0" y="988"/>
                    <a:pt x="0" y="984"/>
                  </a:cubicBezTo>
                  <a:close/>
                  <a:moveTo>
                    <a:pt x="0" y="936"/>
                  </a:moveTo>
                  <a:lnTo>
                    <a:pt x="0" y="920"/>
                  </a:lnTo>
                  <a:cubicBezTo>
                    <a:pt x="0" y="915"/>
                    <a:pt x="3" y="912"/>
                    <a:pt x="8" y="912"/>
                  </a:cubicBezTo>
                  <a:cubicBezTo>
                    <a:pt x="12" y="912"/>
                    <a:pt x="16" y="915"/>
                    <a:pt x="16" y="920"/>
                  </a:cubicBezTo>
                  <a:lnTo>
                    <a:pt x="16" y="936"/>
                  </a:lnTo>
                  <a:cubicBezTo>
                    <a:pt x="16" y="940"/>
                    <a:pt x="12" y="944"/>
                    <a:pt x="8" y="944"/>
                  </a:cubicBezTo>
                  <a:cubicBezTo>
                    <a:pt x="3" y="944"/>
                    <a:pt x="0" y="940"/>
                    <a:pt x="0" y="936"/>
                  </a:cubicBezTo>
                  <a:close/>
                  <a:moveTo>
                    <a:pt x="0" y="888"/>
                  </a:moveTo>
                  <a:lnTo>
                    <a:pt x="0" y="872"/>
                  </a:lnTo>
                  <a:cubicBezTo>
                    <a:pt x="0" y="867"/>
                    <a:pt x="3" y="864"/>
                    <a:pt x="8" y="864"/>
                  </a:cubicBezTo>
                  <a:cubicBezTo>
                    <a:pt x="12" y="864"/>
                    <a:pt x="16" y="867"/>
                    <a:pt x="16" y="872"/>
                  </a:cubicBezTo>
                  <a:lnTo>
                    <a:pt x="16" y="888"/>
                  </a:lnTo>
                  <a:cubicBezTo>
                    <a:pt x="16" y="892"/>
                    <a:pt x="12" y="896"/>
                    <a:pt x="8" y="896"/>
                  </a:cubicBezTo>
                  <a:cubicBezTo>
                    <a:pt x="3" y="896"/>
                    <a:pt x="0" y="892"/>
                    <a:pt x="0" y="888"/>
                  </a:cubicBezTo>
                  <a:close/>
                  <a:moveTo>
                    <a:pt x="0" y="840"/>
                  </a:moveTo>
                  <a:lnTo>
                    <a:pt x="0" y="824"/>
                  </a:lnTo>
                  <a:cubicBezTo>
                    <a:pt x="0" y="819"/>
                    <a:pt x="3" y="816"/>
                    <a:pt x="8" y="816"/>
                  </a:cubicBezTo>
                  <a:cubicBezTo>
                    <a:pt x="12" y="816"/>
                    <a:pt x="16" y="819"/>
                    <a:pt x="16" y="824"/>
                  </a:cubicBezTo>
                  <a:lnTo>
                    <a:pt x="16" y="840"/>
                  </a:lnTo>
                  <a:cubicBezTo>
                    <a:pt x="16" y="844"/>
                    <a:pt x="12" y="848"/>
                    <a:pt x="8" y="848"/>
                  </a:cubicBezTo>
                  <a:cubicBezTo>
                    <a:pt x="3" y="848"/>
                    <a:pt x="0" y="844"/>
                    <a:pt x="0" y="840"/>
                  </a:cubicBezTo>
                  <a:close/>
                  <a:moveTo>
                    <a:pt x="0" y="792"/>
                  </a:moveTo>
                  <a:lnTo>
                    <a:pt x="0" y="776"/>
                  </a:lnTo>
                  <a:cubicBezTo>
                    <a:pt x="0" y="771"/>
                    <a:pt x="3" y="768"/>
                    <a:pt x="8" y="768"/>
                  </a:cubicBezTo>
                  <a:cubicBezTo>
                    <a:pt x="12" y="768"/>
                    <a:pt x="16" y="771"/>
                    <a:pt x="16" y="776"/>
                  </a:cubicBezTo>
                  <a:lnTo>
                    <a:pt x="16" y="792"/>
                  </a:lnTo>
                  <a:cubicBezTo>
                    <a:pt x="16" y="796"/>
                    <a:pt x="12" y="800"/>
                    <a:pt x="8" y="800"/>
                  </a:cubicBezTo>
                  <a:cubicBezTo>
                    <a:pt x="3" y="800"/>
                    <a:pt x="0" y="796"/>
                    <a:pt x="0" y="792"/>
                  </a:cubicBezTo>
                  <a:close/>
                  <a:moveTo>
                    <a:pt x="0" y="744"/>
                  </a:moveTo>
                  <a:lnTo>
                    <a:pt x="0" y="728"/>
                  </a:lnTo>
                  <a:cubicBezTo>
                    <a:pt x="0" y="723"/>
                    <a:pt x="3" y="720"/>
                    <a:pt x="8" y="720"/>
                  </a:cubicBezTo>
                  <a:cubicBezTo>
                    <a:pt x="12" y="720"/>
                    <a:pt x="16" y="723"/>
                    <a:pt x="16" y="728"/>
                  </a:cubicBezTo>
                  <a:lnTo>
                    <a:pt x="16" y="744"/>
                  </a:lnTo>
                  <a:cubicBezTo>
                    <a:pt x="16" y="748"/>
                    <a:pt x="12" y="752"/>
                    <a:pt x="8" y="752"/>
                  </a:cubicBezTo>
                  <a:cubicBezTo>
                    <a:pt x="3" y="752"/>
                    <a:pt x="0" y="748"/>
                    <a:pt x="0" y="744"/>
                  </a:cubicBezTo>
                  <a:close/>
                  <a:moveTo>
                    <a:pt x="0" y="696"/>
                  </a:moveTo>
                  <a:lnTo>
                    <a:pt x="0" y="680"/>
                  </a:lnTo>
                  <a:cubicBezTo>
                    <a:pt x="0" y="675"/>
                    <a:pt x="3" y="672"/>
                    <a:pt x="8" y="672"/>
                  </a:cubicBezTo>
                  <a:cubicBezTo>
                    <a:pt x="12" y="672"/>
                    <a:pt x="16" y="675"/>
                    <a:pt x="16" y="680"/>
                  </a:cubicBezTo>
                  <a:lnTo>
                    <a:pt x="16" y="696"/>
                  </a:lnTo>
                  <a:cubicBezTo>
                    <a:pt x="16" y="700"/>
                    <a:pt x="12" y="704"/>
                    <a:pt x="8" y="704"/>
                  </a:cubicBezTo>
                  <a:cubicBezTo>
                    <a:pt x="3" y="704"/>
                    <a:pt x="0" y="700"/>
                    <a:pt x="0" y="696"/>
                  </a:cubicBezTo>
                  <a:close/>
                  <a:moveTo>
                    <a:pt x="0" y="648"/>
                  </a:moveTo>
                  <a:lnTo>
                    <a:pt x="0" y="632"/>
                  </a:lnTo>
                  <a:cubicBezTo>
                    <a:pt x="0" y="627"/>
                    <a:pt x="3" y="624"/>
                    <a:pt x="8" y="624"/>
                  </a:cubicBezTo>
                  <a:cubicBezTo>
                    <a:pt x="12" y="624"/>
                    <a:pt x="16" y="627"/>
                    <a:pt x="16" y="632"/>
                  </a:cubicBezTo>
                  <a:lnTo>
                    <a:pt x="16" y="648"/>
                  </a:lnTo>
                  <a:cubicBezTo>
                    <a:pt x="16" y="652"/>
                    <a:pt x="12" y="656"/>
                    <a:pt x="8" y="656"/>
                  </a:cubicBezTo>
                  <a:cubicBezTo>
                    <a:pt x="3" y="656"/>
                    <a:pt x="0" y="652"/>
                    <a:pt x="0" y="648"/>
                  </a:cubicBezTo>
                  <a:close/>
                  <a:moveTo>
                    <a:pt x="0" y="600"/>
                  </a:moveTo>
                  <a:lnTo>
                    <a:pt x="0" y="584"/>
                  </a:lnTo>
                  <a:cubicBezTo>
                    <a:pt x="0" y="579"/>
                    <a:pt x="3" y="576"/>
                    <a:pt x="8" y="576"/>
                  </a:cubicBezTo>
                  <a:cubicBezTo>
                    <a:pt x="12" y="576"/>
                    <a:pt x="16" y="579"/>
                    <a:pt x="16" y="584"/>
                  </a:cubicBezTo>
                  <a:lnTo>
                    <a:pt x="16" y="600"/>
                  </a:lnTo>
                  <a:cubicBezTo>
                    <a:pt x="16" y="604"/>
                    <a:pt x="12" y="608"/>
                    <a:pt x="8" y="608"/>
                  </a:cubicBezTo>
                  <a:cubicBezTo>
                    <a:pt x="3" y="608"/>
                    <a:pt x="0" y="604"/>
                    <a:pt x="0" y="600"/>
                  </a:cubicBezTo>
                  <a:close/>
                  <a:moveTo>
                    <a:pt x="0" y="552"/>
                  </a:moveTo>
                  <a:lnTo>
                    <a:pt x="0" y="536"/>
                  </a:lnTo>
                  <a:cubicBezTo>
                    <a:pt x="0" y="531"/>
                    <a:pt x="3" y="528"/>
                    <a:pt x="8" y="528"/>
                  </a:cubicBezTo>
                  <a:cubicBezTo>
                    <a:pt x="12" y="528"/>
                    <a:pt x="16" y="531"/>
                    <a:pt x="16" y="536"/>
                  </a:cubicBezTo>
                  <a:lnTo>
                    <a:pt x="16" y="552"/>
                  </a:lnTo>
                  <a:cubicBezTo>
                    <a:pt x="16" y="556"/>
                    <a:pt x="12" y="560"/>
                    <a:pt x="8" y="560"/>
                  </a:cubicBezTo>
                  <a:cubicBezTo>
                    <a:pt x="3" y="560"/>
                    <a:pt x="0" y="556"/>
                    <a:pt x="0" y="552"/>
                  </a:cubicBezTo>
                  <a:close/>
                  <a:moveTo>
                    <a:pt x="0" y="504"/>
                  </a:moveTo>
                  <a:lnTo>
                    <a:pt x="0" y="488"/>
                  </a:lnTo>
                  <a:cubicBezTo>
                    <a:pt x="0" y="483"/>
                    <a:pt x="3" y="480"/>
                    <a:pt x="8" y="480"/>
                  </a:cubicBezTo>
                  <a:cubicBezTo>
                    <a:pt x="12" y="480"/>
                    <a:pt x="16" y="483"/>
                    <a:pt x="16" y="488"/>
                  </a:cubicBezTo>
                  <a:lnTo>
                    <a:pt x="16" y="504"/>
                  </a:lnTo>
                  <a:cubicBezTo>
                    <a:pt x="16" y="508"/>
                    <a:pt x="12" y="512"/>
                    <a:pt x="8" y="512"/>
                  </a:cubicBezTo>
                  <a:cubicBezTo>
                    <a:pt x="3" y="512"/>
                    <a:pt x="0" y="508"/>
                    <a:pt x="0" y="504"/>
                  </a:cubicBezTo>
                  <a:close/>
                  <a:moveTo>
                    <a:pt x="0" y="456"/>
                  </a:moveTo>
                  <a:lnTo>
                    <a:pt x="0" y="440"/>
                  </a:lnTo>
                  <a:cubicBezTo>
                    <a:pt x="0" y="435"/>
                    <a:pt x="3" y="432"/>
                    <a:pt x="8" y="432"/>
                  </a:cubicBezTo>
                  <a:cubicBezTo>
                    <a:pt x="12" y="432"/>
                    <a:pt x="16" y="435"/>
                    <a:pt x="16" y="440"/>
                  </a:cubicBezTo>
                  <a:lnTo>
                    <a:pt x="16" y="456"/>
                  </a:lnTo>
                  <a:cubicBezTo>
                    <a:pt x="16" y="460"/>
                    <a:pt x="12" y="464"/>
                    <a:pt x="8" y="464"/>
                  </a:cubicBezTo>
                  <a:cubicBezTo>
                    <a:pt x="3" y="464"/>
                    <a:pt x="0" y="460"/>
                    <a:pt x="0" y="456"/>
                  </a:cubicBezTo>
                  <a:close/>
                  <a:moveTo>
                    <a:pt x="0" y="408"/>
                  </a:moveTo>
                  <a:lnTo>
                    <a:pt x="0" y="392"/>
                  </a:lnTo>
                  <a:cubicBezTo>
                    <a:pt x="0" y="387"/>
                    <a:pt x="3" y="384"/>
                    <a:pt x="8" y="384"/>
                  </a:cubicBezTo>
                  <a:cubicBezTo>
                    <a:pt x="12" y="384"/>
                    <a:pt x="16" y="387"/>
                    <a:pt x="16" y="392"/>
                  </a:cubicBezTo>
                  <a:lnTo>
                    <a:pt x="16" y="408"/>
                  </a:lnTo>
                  <a:cubicBezTo>
                    <a:pt x="16" y="412"/>
                    <a:pt x="12" y="416"/>
                    <a:pt x="8" y="416"/>
                  </a:cubicBezTo>
                  <a:cubicBezTo>
                    <a:pt x="3" y="416"/>
                    <a:pt x="0" y="412"/>
                    <a:pt x="0" y="408"/>
                  </a:cubicBezTo>
                  <a:close/>
                  <a:moveTo>
                    <a:pt x="0" y="360"/>
                  </a:moveTo>
                  <a:lnTo>
                    <a:pt x="0" y="344"/>
                  </a:lnTo>
                  <a:cubicBezTo>
                    <a:pt x="0" y="339"/>
                    <a:pt x="3" y="336"/>
                    <a:pt x="8" y="336"/>
                  </a:cubicBezTo>
                  <a:cubicBezTo>
                    <a:pt x="12" y="336"/>
                    <a:pt x="16" y="339"/>
                    <a:pt x="16" y="344"/>
                  </a:cubicBezTo>
                  <a:lnTo>
                    <a:pt x="16" y="360"/>
                  </a:lnTo>
                  <a:cubicBezTo>
                    <a:pt x="16" y="364"/>
                    <a:pt x="12" y="368"/>
                    <a:pt x="8" y="368"/>
                  </a:cubicBezTo>
                  <a:cubicBezTo>
                    <a:pt x="3" y="368"/>
                    <a:pt x="0" y="364"/>
                    <a:pt x="0" y="360"/>
                  </a:cubicBezTo>
                  <a:close/>
                  <a:moveTo>
                    <a:pt x="0" y="312"/>
                  </a:moveTo>
                  <a:lnTo>
                    <a:pt x="0" y="296"/>
                  </a:lnTo>
                  <a:cubicBezTo>
                    <a:pt x="0" y="291"/>
                    <a:pt x="3" y="288"/>
                    <a:pt x="8" y="288"/>
                  </a:cubicBezTo>
                  <a:cubicBezTo>
                    <a:pt x="12" y="288"/>
                    <a:pt x="16" y="291"/>
                    <a:pt x="16" y="296"/>
                  </a:cubicBezTo>
                  <a:lnTo>
                    <a:pt x="16" y="312"/>
                  </a:lnTo>
                  <a:cubicBezTo>
                    <a:pt x="16" y="316"/>
                    <a:pt x="12" y="320"/>
                    <a:pt x="8" y="320"/>
                  </a:cubicBezTo>
                  <a:cubicBezTo>
                    <a:pt x="3" y="320"/>
                    <a:pt x="0" y="316"/>
                    <a:pt x="0" y="312"/>
                  </a:cubicBezTo>
                  <a:close/>
                  <a:moveTo>
                    <a:pt x="0" y="264"/>
                  </a:moveTo>
                  <a:lnTo>
                    <a:pt x="0" y="248"/>
                  </a:lnTo>
                  <a:cubicBezTo>
                    <a:pt x="0" y="243"/>
                    <a:pt x="3" y="240"/>
                    <a:pt x="8" y="240"/>
                  </a:cubicBezTo>
                  <a:cubicBezTo>
                    <a:pt x="12" y="240"/>
                    <a:pt x="16" y="243"/>
                    <a:pt x="16" y="248"/>
                  </a:cubicBezTo>
                  <a:lnTo>
                    <a:pt x="16" y="264"/>
                  </a:lnTo>
                  <a:cubicBezTo>
                    <a:pt x="16" y="268"/>
                    <a:pt x="12" y="272"/>
                    <a:pt x="8" y="272"/>
                  </a:cubicBezTo>
                  <a:cubicBezTo>
                    <a:pt x="3" y="272"/>
                    <a:pt x="0" y="268"/>
                    <a:pt x="0" y="264"/>
                  </a:cubicBezTo>
                  <a:close/>
                  <a:moveTo>
                    <a:pt x="0" y="216"/>
                  </a:moveTo>
                  <a:lnTo>
                    <a:pt x="0" y="200"/>
                  </a:lnTo>
                  <a:cubicBezTo>
                    <a:pt x="0" y="195"/>
                    <a:pt x="3" y="192"/>
                    <a:pt x="8" y="192"/>
                  </a:cubicBezTo>
                  <a:cubicBezTo>
                    <a:pt x="12" y="192"/>
                    <a:pt x="16" y="195"/>
                    <a:pt x="16" y="200"/>
                  </a:cubicBezTo>
                  <a:lnTo>
                    <a:pt x="16" y="216"/>
                  </a:lnTo>
                  <a:cubicBezTo>
                    <a:pt x="16" y="220"/>
                    <a:pt x="12" y="224"/>
                    <a:pt x="8" y="224"/>
                  </a:cubicBezTo>
                  <a:cubicBezTo>
                    <a:pt x="3" y="224"/>
                    <a:pt x="0" y="220"/>
                    <a:pt x="0" y="216"/>
                  </a:cubicBezTo>
                  <a:close/>
                  <a:moveTo>
                    <a:pt x="0" y="168"/>
                  </a:moveTo>
                  <a:lnTo>
                    <a:pt x="0" y="152"/>
                  </a:lnTo>
                  <a:cubicBezTo>
                    <a:pt x="0" y="147"/>
                    <a:pt x="3" y="144"/>
                    <a:pt x="8" y="144"/>
                  </a:cubicBezTo>
                  <a:cubicBezTo>
                    <a:pt x="12" y="144"/>
                    <a:pt x="16" y="147"/>
                    <a:pt x="16" y="152"/>
                  </a:cubicBezTo>
                  <a:lnTo>
                    <a:pt x="16" y="168"/>
                  </a:lnTo>
                  <a:cubicBezTo>
                    <a:pt x="16" y="172"/>
                    <a:pt x="12" y="176"/>
                    <a:pt x="8" y="176"/>
                  </a:cubicBezTo>
                  <a:cubicBezTo>
                    <a:pt x="3" y="176"/>
                    <a:pt x="0" y="172"/>
                    <a:pt x="0" y="168"/>
                  </a:cubicBezTo>
                  <a:close/>
                  <a:moveTo>
                    <a:pt x="0" y="120"/>
                  </a:moveTo>
                  <a:lnTo>
                    <a:pt x="0" y="104"/>
                  </a:lnTo>
                  <a:cubicBezTo>
                    <a:pt x="0" y="99"/>
                    <a:pt x="3" y="96"/>
                    <a:pt x="8" y="96"/>
                  </a:cubicBezTo>
                  <a:cubicBezTo>
                    <a:pt x="12" y="96"/>
                    <a:pt x="16" y="99"/>
                    <a:pt x="16" y="104"/>
                  </a:cubicBezTo>
                  <a:lnTo>
                    <a:pt x="16" y="120"/>
                  </a:lnTo>
                  <a:cubicBezTo>
                    <a:pt x="16" y="124"/>
                    <a:pt x="12" y="128"/>
                    <a:pt x="8" y="128"/>
                  </a:cubicBezTo>
                  <a:cubicBezTo>
                    <a:pt x="3" y="128"/>
                    <a:pt x="0" y="124"/>
                    <a:pt x="0" y="120"/>
                  </a:cubicBezTo>
                  <a:close/>
                  <a:moveTo>
                    <a:pt x="0" y="72"/>
                  </a:moveTo>
                  <a:lnTo>
                    <a:pt x="0" y="56"/>
                  </a:lnTo>
                  <a:cubicBezTo>
                    <a:pt x="0" y="51"/>
                    <a:pt x="3" y="48"/>
                    <a:pt x="8" y="48"/>
                  </a:cubicBezTo>
                  <a:cubicBezTo>
                    <a:pt x="12" y="48"/>
                    <a:pt x="16" y="51"/>
                    <a:pt x="16" y="56"/>
                  </a:cubicBezTo>
                  <a:lnTo>
                    <a:pt x="16" y="72"/>
                  </a:lnTo>
                  <a:cubicBezTo>
                    <a:pt x="16" y="76"/>
                    <a:pt x="12" y="80"/>
                    <a:pt x="8" y="80"/>
                  </a:cubicBezTo>
                  <a:cubicBezTo>
                    <a:pt x="3" y="80"/>
                    <a:pt x="0" y="76"/>
                    <a:pt x="0" y="72"/>
                  </a:cubicBezTo>
                  <a:close/>
                  <a:moveTo>
                    <a:pt x="0" y="24"/>
                  </a:moveTo>
                  <a:lnTo>
                    <a:pt x="0" y="8"/>
                  </a:lnTo>
                  <a:cubicBezTo>
                    <a:pt x="0" y="3"/>
                    <a:pt x="3" y="0"/>
                    <a:pt x="8" y="0"/>
                  </a:cubicBezTo>
                  <a:cubicBezTo>
                    <a:pt x="12" y="0"/>
                    <a:pt x="16" y="3"/>
                    <a:pt x="16" y="8"/>
                  </a:cubicBezTo>
                  <a:lnTo>
                    <a:pt x="16" y="24"/>
                  </a:lnTo>
                  <a:cubicBezTo>
                    <a:pt x="16" y="28"/>
                    <a:pt x="12" y="32"/>
                    <a:pt x="8" y="32"/>
                  </a:cubicBezTo>
                  <a:cubicBezTo>
                    <a:pt x="3" y="32"/>
                    <a:pt x="0" y="28"/>
                    <a:pt x="0" y="24"/>
                  </a:cubicBezTo>
                  <a:close/>
                </a:path>
              </a:pathLst>
            </a:custGeom>
            <a:solidFill>
              <a:srgbClr val="000000"/>
            </a:solidFill>
            <a:ln w="11113" cap="flat">
              <a:solidFill>
                <a:srgbClr val="000000"/>
              </a:solidFill>
              <a:prstDash val="solid"/>
              <a:bevel/>
              <a:headEnd/>
              <a:tailEnd/>
            </a:ln>
          </p:spPr>
          <p:txBody>
            <a:bodyPr/>
            <a:lstStyle/>
            <a:p>
              <a:endParaRPr lang="zh-CN" altLang="en-US"/>
            </a:p>
          </p:txBody>
        </p:sp>
        <p:sp>
          <p:nvSpPr>
            <p:cNvPr id="41004" name="Freeform 247"/>
            <p:cNvSpPr>
              <a:spLocks noEditPoints="1"/>
            </p:cNvSpPr>
            <p:nvPr/>
          </p:nvSpPr>
          <p:spPr bwMode="auto">
            <a:xfrm>
              <a:off x="1594" y="2397"/>
              <a:ext cx="8" cy="556"/>
            </a:xfrm>
            <a:custGeom>
              <a:avLst/>
              <a:gdLst>
                <a:gd name="T0" fmla="*/ 1 w 17"/>
                <a:gd name="T1" fmla="*/ 105 h 1264"/>
                <a:gd name="T2" fmla="*/ 1 w 17"/>
                <a:gd name="T3" fmla="*/ 108 h 1264"/>
                <a:gd name="T4" fmla="*/ 0 w 17"/>
                <a:gd name="T5" fmla="*/ 101 h 1264"/>
                <a:gd name="T6" fmla="*/ 2 w 17"/>
                <a:gd name="T7" fmla="*/ 103 h 1264"/>
                <a:gd name="T8" fmla="*/ 0 w 17"/>
                <a:gd name="T9" fmla="*/ 99 h 1264"/>
                <a:gd name="T10" fmla="*/ 2 w 17"/>
                <a:gd name="T11" fmla="*/ 97 h 1264"/>
                <a:gd name="T12" fmla="*/ 0 w 17"/>
                <a:gd name="T13" fmla="*/ 99 h 1264"/>
                <a:gd name="T14" fmla="*/ 1 w 17"/>
                <a:gd name="T15" fmla="*/ 93 h 1264"/>
                <a:gd name="T16" fmla="*/ 1 w 17"/>
                <a:gd name="T17" fmla="*/ 95 h 1264"/>
                <a:gd name="T18" fmla="*/ 0 w 17"/>
                <a:gd name="T19" fmla="*/ 89 h 1264"/>
                <a:gd name="T20" fmla="*/ 2 w 17"/>
                <a:gd name="T21" fmla="*/ 91 h 1264"/>
                <a:gd name="T22" fmla="*/ 0 w 17"/>
                <a:gd name="T23" fmla="*/ 87 h 1264"/>
                <a:gd name="T24" fmla="*/ 2 w 17"/>
                <a:gd name="T25" fmla="*/ 85 h 1264"/>
                <a:gd name="T26" fmla="*/ 0 w 17"/>
                <a:gd name="T27" fmla="*/ 87 h 1264"/>
                <a:gd name="T28" fmla="*/ 1 w 17"/>
                <a:gd name="T29" fmla="*/ 80 h 1264"/>
                <a:gd name="T30" fmla="*/ 1 w 17"/>
                <a:gd name="T31" fmla="*/ 83 h 1264"/>
                <a:gd name="T32" fmla="*/ 0 w 17"/>
                <a:gd name="T33" fmla="*/ 77 h 1264"/>
                <a:gd name="T34" fmla="*/ 2 w 17"/>
                <a:gd name="T35" fmla="*/ 78 h 1264"/>
                <a:gd name="T36" fmla="*/ 0 w 17"/>
                <a:gd name="T37" fmla="*/ 74 h 1264"/>
                <a:gd name="T38" fmla="*/ 2 w 17"/>
                <a:gd name="T39" fmla="*/ 73 h 1264"/>
                <a:gd name="T40" fmla="*/ 0 w 17"/>
                <a:gd name="T41" fmla="*/ 74 h 1264"/>
                <a:gd name="T42" fmla="*/ 1 w 17"/>
                <a:gd name="T43" fmla="*/ 68 h 1264"/>
                <a:gd name="T44" fmla="*/ 1 w 17"/>
                <a:gd name="T45" fmla="*/ 71 h 1264"/>
                <a:gd name="T46" fmla="*/ 0 w 17"/>
                <a:gd name="T47" fmla="*/ 65 h 1264"/>
                <a:gd name="T48" fmla="*/ 2 w 17"/>
                <a:gd name="T49" fmla="*/ 66 h 1264"/>
                <a:gd name="T50" fmla="*/ 0 w 17"/>
                <a:gd name="T51" fmla="*/ 62 h 1264"/>
                <a:gd name="T52" fmla="*/ 2 w 17"/>
                <a:gd name="T53" fmla="*/ 61 h 1264"/>
                <a:gd name="T54" fmla="*/ 0 w 17"/>
                <a:gd name="T55" fmla="*/ 62 h 1264"/>
                <a:gd name="T56" fmla="*/ 1 w 17"/>
                <a:gd name="T57" fmla="*/ 56 h 1264"/>
                <a:gd name="T58" fmla="*/ 1 w 17"/>
                <a:gd name="T59" fmla="*/ 59 h 1264"/>
                <a:gd name="T60" fmla="*/ 0 w 17"/>
                <a:gd name="T61" fmla="*/ 52 h 1264"/>
                <a:gd name="T62" fmla="*/ 2 w 17"/>
                <a:gd name="T63" fmla="*/ 54 h 1264"/>
                <a:gd name="T64" fmla="*/ 0 w 17"/>
                <a:gd name="T65" fmla="*/ 50 h 1264"/>
                <a:gd name="T66" fmla="*/ 2 w 17"/>
                <a:gd name="T67" fmla="*/ 48 h 1264"/>
                <a:gd name="T68" fmla="*/ 0 w 17"/>
                <a:gd name="T69" fmla="*/ 50 h 1264"/>
                <a:gd name="T70" fmla="*/ 1 w 17"/>
                <a:gd name="T71" fmla="*/ 44 h 1264"/>
                <a:gd name="T72" fmla="*/ 1 w 17"/>
                <a:gd name="T73" fmla="*/ 46 h 1264"/>
                <a:gd name="T74" fmla="*/ 0 w 17"/>
                <a:gd name="T75" fmla="*/ 40 h 1264"/>
                <a:gd name="T76" fmla="*/ 2 w 17"/>
                <a:gd name="T77" fmla="*/ 42 h 1264"/>
                <a:gd name="T78" fmla="*/ 0 w 17"/>
                <a:gd name="T79" fmla="*/ 37 h 1264"/>
                <a:gd name="T80" fmla="*/ 2 w 17"/>
                <a:gd name="T81" fmla="*/ 36 h 1264"/>
                <a:gd name="T82" fmla="*/ 0 w 17"/>
                <a:gd name="T83" fmla="*/ 37 h 1264"/>
                <a:gd name="T84" fmla="*/ 1 w 17"/>
                <a:gd name="T85" fmla="*/ 31 h 1264"/>
                <a:gd name="T86" fmla="*/ 1 w 17"/>
                <a:gd name="T87" fmla="*/ 34 h 1264"/>
                <a:gd name="T88" fmla="*/ 0 w 17"/>
                <a:gd name="T89" fmla="*/ 28 h 1264"/>
                <a:gd name="T90" fmla="*/ 2 w 17"/>
                <a:gd name="T91" fmla="*/ 29 h 1264"/>
                <a:gd name="T92" fmla="*/ 0 w 17"/>
                <a:gd name="T93" fmla="*/ 25 h 1264"/>
                <a:gd name="T94" fmla="*/ 2 w 17"/>
                <a:gd name="T95" fmla="*/ 24 h 1264"/>
                <a:gd name="T96" fmla="*/ 0 w 17"/>
                <a:gd name="T97" fmla="*/ 25 h 1264"/>
                <a:gd name="T98" fmla="*/ 1 w 17"/>
                <a:gd name="T99" fmla="*/ 19 h 1264"/>
                <a:gd name="T100" fmla="*/ 1 w 17"/>
                <a:gd name="T101" fmla="*/ 22 h 1264"/>
                <a:gd name="T102" fmla="*/ 0 w 17"/>
                <a:gd name="T103" fmla="*/ 16 h 1264"/>
                <a:gd name="T104" fmla="*/ 2 w 17"/>
                <a:gd name="T105" fmla="*/ 17 h 1264"/>
                <a:gd name="T106" fmla="*/ 0 w 17"/>
                <a:gd name="T107" fmla="*/ 13 h 1264"/>
                <a:gd name="T108" fmla="*/ 2 w 17"/>
                <a:gd name="T109" fmla="*/ 11 h 1264"/>
                <a:gd name="T110" fmla="*/ 0 w 17"/>
                <a:gd name="T111" fmla="*/ 13 h 1264"/>
                <a:gd name="T112" fmla="*/ 1 w 17"/>
                <a:gd name="T113" fmla="*/ 7 h 1264"/>
                <a:gd name="T114" fmla="*/ 1 w 17"/>
                <a:gd name="T115" fmla="*/ 10 h 1264"/>
                <a:gd name="T116" fmla="*/ 0 w 17"/>
                <a:gd name="T117" fmla="*/ 4 h 1264"/>
                <a:gd name="T118" fmla="*/ 2 w 17"/>
                <a:gd name="T119" fmla="*/ 5 h 1264"/>
                <a:gd name="T120" fmla="*/ 1 w 17"/>
                <a:gd name="T121" fmla="*/ 0 h 1264"/>
                <a:gd name="T122" fmla="*/ 1 w 17"/>
                <a:gd name="T123" fmla="*/ 1 h 1264"/>
                <a:gd name="T124" fmla="*/ 1 w 17"/>
                <a:gd name="T125" fmla="*/ 0 h 1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 h="1264">
                  <a:moveTo>
                    <a:pt x="0" y="1256"/>
                  </a:moveTo>
                  <a:lnTo>
                    <a:pt x="0" y="1240"/>
                  </a:lnTo>
                  <a:cubicBezTo>
                    <a:pt x="0" y="1235"/>
                    <a:pt x="3" y="1232"/>
                    <a:pt x="8" y="1232"/>
                  </a:cubicBezTo>
                  <a:cubicBezTo>
                    <a:pt x="12" y="1232"/>
                    <a:pt x="16" y="1235"/>
                    <a:pt x="16" y="1240"/>
                  </a:cubicBezTo>
                  <a:lnTo>
                    <a:pt x="16" y="1256"/>
                  </a:lnTo>
                  <a:cubicBezTo>
                    <a:pt x="16" y="1260"/>
                    <a:pt x="12" y="1264"/>
                    <a:pt x="8" y="1264"/>
                  </a:cubicBezTo>
                  <a:cubicBezTo>
                    <a:pt x="3" y="1264"/>
                    <a:pt x="0" y="1260"/>
                    <a:pt x="0" y="1256"/>
                  </a:cubicBezTo>
                  <a:close/>
                  <a:moveTo>
                    <a:pt x="0" y="1208"/>
                  </a:moveTo>
                  <a:lnTo>
                    <a:pt x="0" y="1192"/>
                  </a:lnTo>
                  <a:cubicBezTo>
                    <a:pt x="0" y="1187"/>
                    <a:pt x="3" y="1184"/>
                    <a:pt x="8" y="1184"/>
                  </a:cubicBezTo>
                  <a:cubicBezTo>
                    <a:pt x="12" y="1184"/>
                    <a:pt x="16" y="1187"/>
                    <a:pt x="16" y="1192"/>
                  </a:cubicBezTo>
                  <a:lnTo>
                    <a:pt x="16" y="1208"/>
                  </a:lnTo>
                  <a:cubicBezTo>
                    <a:pt x="16" y="1212"/>
                    <a:pt x="12" y="1216"/>
                    <a:pt x="8" y="1216"/>
                  </a:cubicBezTo>
                  <a:cubicBezTo>
                    <a:pt x="3" y="1216"/>
                    <a:pt x="0" y="1212"/>
                    <a:pt x="0" y="1208"/>
                  </a:cubicBezTo>
                  <a:close/>
                  <a:moveTo>
                    <a:pt x="0" y="1160"/>
                  </a:moveTo>
                  <a:lnTo>
                    <a:pt x="0" y="1144"/>
                  </a:lnTo>
                  <a:cubicBezTo>
                    <a:pt x="0" y="1139"/>
                    <a:pt x="3" y="1136"/>
                    <a:pt x="8" y="1136"/>
                  </a:cubicBezTo>
                  <a:cubicBezTo>
                    <a:pt x="12" y="1136"/>
                    <a:pt x="16" y="1139"/>
                    <a:pt x="16" y="1144"/>
                  </a:cubicBezTo>
                  <a:lnTo>
                    <a:pt x="16" y="1160"/>
                  </a:lnTo>
                  <a:cubicBezTo>
                    <a:pt x="16" y="1164"/>
                    <a:pt x="12" y="1168"/>
                    <a:pt x="8" y="1168"/>
                  </a:cubicBezTo>
                  <a:cubicBezTo>
                    <a:pt x="3" y="1168"/>
                    <a:pt x="0" y="1164"/>
                    <a:pt x="0" y="1160"/>
                  </a:cubicBezTo>
                  <a:close/>
                  <a:moveTo>
                    <a:pt x="0" y="1112"/>
                  </a:moveTo>
                  <a:lnTo>
                    <a:pt x="0" y="1096"/>
                  </a:lnTo>
                  <a:cubicBezTo>
                    <a:pt x="0" y="1091"/>
                    <a:pt x="3" y="1088"/>
                    <a:pt x="8" y="1088"/>
                  </a:cubicBezTo>
                  <a:cubicBezTo>
                    <a:pt x="12" y="1088"/>
                    <a:pt x="16" y="1091"/>
                    <a:pt x="16" y="1096"/>
                  </a:cubicBezTo>
                  <a:lnTo>
                    <a:pt x="16" y="1112"/>
                  </a:lnTo>
                  <a:cubicBezTo>
                    <a:pt x="16" y="1116"/>
                    <a:pt x="12" y="1120"/>
                    <a:pt x="8" y="1120"/>
                  </a:cubicBezTo>
                  <a:cubicBezTo>
                    <a:pt x="3" y="1120"/>
                    <a:pt x="0" y="1116"/>
                    <a:pt x="0" y="1112"/>
                  </a:cubicBezTo>
                  <a:close/>
                  <a:moveTo>
                    <a:pt x="0" y="1064"/>
                  </a:moveTo>
                  <a:lnTo>
                    <a:pt x="0" y="1048"/>
                  </a:lnTo>
                  <a:cubicBezTo>
                    <a:pt x="0" y="1043"/>
                    <a:pt x="3" y="1040"/>
                    <a:pt x="8" y="1040"/>
                  </a:cubicBezTo>
                  <a:cubicBezTo>
                    <a:pt x="12" y="1040"/>
                    <a:pt x="16" y="1043"/>
                    <a:pt x="16" y="1048"/>
                  </a:cubicBezTo>
                  <a:lnTo>
                    <a:pt x="16" y="1064"/>
                  </a:lnTo>
                  <a:cubicBezTo>
                    <a:pt x="16" y="1068"/>
                    <a:pt x="12" y="1072"/>
                    <a:pt x="8" y="1072"/>
                  </a:cubicBezTo>
                  <a:cubicBezTo>
                    <a:pt x="3" y="1072"/>
                    <a:pt x="0" y="1068"/>
                    <a:pt x="0" y="1064"/>
                  </a:cubicBezTo>
                  <a:close/>
                  <a:moveTo>
                    <a:pt x="0" y="1016"/>
                  </a:moveTo>
                  <a:lnTo>
                    <a:pt x="0" y="1000"/>
                  </a:lnTo>
                  <a:cubicBezTo>
                    <a:pt x="0" y="995"/>
                    <a:pt x="4" y="992"/>
                    <a:pt x="8" y="992"/>
                  </a:cubicBezTo>
                  <a:cubicBezTo>
                    <a:pt x="12" y="992"/>
                    <a:pt x="16" y="995"/>
                    <a:pt x="16" y="1000"/>
                  </a:cubicBezTo>
                  <a:lnTo>
                    <a:pt x="16" y="1016"/>
                  </a:lnTo>
                  <a:cubicBezTo>
                    <a:pt x="16" y="1020"/>
                    <a:pt x="12" y="1024"/>
                    <a:pt x="8" y="1024"/>
                  </a:cubicBezTo>
                  <a:cubicBezTo>
                    <a:pt x="4" y="1024"/>
                    <a:pt x="0" y="1020"/>
                    <a:pt x="0" y="1016"/>
                  </a:cubicBezTo>
                  <a:close/>
                  <a:moveTo>
                    <a:pt x="0" y="968"/>
                  </a:moveTo>
                  <a:lnTo>
                    <a:pt x="0" y="952"/>
                  </a:lnTo>
                  <a:cubicBezTo>
                    <a:pt x="0" y="947"/>
                    <a:pt x="4" y="944"/>
                    <a:pt x="8" y="944"/>
                  </a:cubicBezTo>
                  <a:cubicBezTo>
                    <a:pt x="12" y="944"/>
                    <a:pt x="16" y="947"/>
                    <a:pt x="16" y="952"/>
                  </a:cubicBezTo>
                  <a:lnTo>
                    <a:pt x="16" y="968"/>
                  </a:lnTo>
                  <a:cubicBezTo>
                    <a:pt x="16" y="972"/>
                    <a:pt x="12" y="976"/>
                    <a:pt x="8" y="976"/>
                  </a:cubicBezTo>
                  <a:cubicBezTo>
                    <a:pt x="4" y="976"/>
                    <a:pt x="0" y="972"/>
                    <a:pt x="0" y="968"/>
                  </a:cubicBezTo>
                  <a:close/>
                  <a:moveTo>
                    <a:pt x="0" y="920"/>
                  </a:moveTo>
                  <a:lnTo>
                    <a:pt x="0" y="904"/>
                  </a:lnTo>
                  <a:cubicBezTo>
                    <a:pt x="0" y="899"/>
                    <a:pt x="4" y="896"/>
                    <a:pt x="8" y="896"/>
                  </a:cubicBezTo>
                  <a:cubicBezTo>
                    <a:pt x="12" y="896"/>
                    <a:pt x="16" y="899"/>
                    <a:pt x="16" y="904"/>
                  </a:cubicBezTo>
                  <a:lnTo>
                    <a:pt x="16" y="920"/>
                  </a:lnTo>
                  <a:cubicBezTo>
                    <a:pt x="16" y="924"/>
                    <a:pt x="12" y="928"/>
                    <a:pt x="8" y="928"/>
                  </a:cubicBezTo>
                  <a:cubicBezTo>
                    <a:pt x="4" y="928"/>
                    <a:pt x="0" y="924"/>
                    <a:pt x="0" y="920"/>
                  </a:cubicBezTo>
                  <a:close/>
                  <a:moveTo>
                    <a:pt x="0" y="872"/>
                  </a:moveTo>
                  <a:lnTo>
                    <a:pt x="0" y="856"/>
                  </a:lnTo>
                  <a:cubicBezTo>
                    <a:pt x="0" y="851"/>
                    <a:pt x="4" y="848"/>
                    <a:pt x="8" y="848"/>
                  </a:cubicBezTo>
                  <a:cubicBezTo>
                    <a:pt x="12" y="848"/>
                    <a:pt x="16" y="851"/>
                    <a:pt x="16" y="856"/>
                  </a:cubicBezTo>
                  <a:lnTo>
                    <a:pt x="16" y="872"/>
                  </a:lnTo>
                  <a:cubicBezTo>
                    <a:pt x="16" y="876"/>
                    <a:pt x="12" y="880"/>
                    <a:pt x="8" y="880"/>
                  </a:cubicBezTo>
                  <a:cubicBezTo>
                    <a:pt x="4" y="880"/>
                    <a:pt x="0" y="876"/>
                    <a:pt x="0" y="872"/>
                  </a:cubicBezTo>
                  <a:close/>
                  <a:moveTo>
                    <a:pt x="0" y="824"/>
                  </a:moveTo>
                  <a:lnTo>
                    <a:pt x="0" y="808"/>
                  </a:lnTo>
                  <a:cubicBezTo>
                    <a:pt x="0" y="803"/>
                    <a:pt x="4" y="800"/>
                    <a:pt x="8" y="800"/>
                  </a:cubicBezTo>
                  <a:cubicBezTo>
                    <a:pt x="13" y="800"/>
                    <a:pt x="16" y="803"/>
                    <a:pt x="16" y="808"/>
                  </a:cubicBezTo>
                  <a:lnTo>
                    <a:pt x="16" y="824"/>
                  </a:lnTo>
                  <a:cubicBezTo>
                    <a:pt x="16" y="828"/>
                    <a:pt x="13" y="832"/>
                    <a:pt x="8" y="832"/>
                  </a:cubicBezTo>
                  <a:cubicBezTo>
                    <a:pt x="4" y="832"/>
                    <a:pt x="0" y="828"/>
                    <a:pt x="0" y="824"/>
                  </a:cubicBezTo>
                  <a:close/>
                  <a:moveTo>
                    <a:pt x="0" y="776"/>
                  </a:moveTo>
                  <a:lnTo>
                    <a:pt x="0" y="760"/>
                  </a:lnTo>
                  <a:cubicBezTo>
                    <a:pt x="0" y="755"/>
                    <a:pt x="4" y="752"/>
                    <a:pt x="8" y="752"/>
                  </a:cubicBezTo>
                  <a:cubicBezTo>
                    <a:pt x="13" y="752"/>
                    <a:pt x="16" y="755"/>
                    <a:pt x="16" y="760"/>
                  </a:cubicBezTo>
                  <a:lnTo>
                    <a:pt x="16" y="776"/>
                  </a:lnTo>
                  <a:cubicBezTo>
                    <a:pt x="16" y="780"/>
                    <a:pt x="13" y="784"/>
                    <a:pt x="8" y="784"/>
                  </a:cubicBezTo>
                  <a:cubicBezTo>
                    <a:pt x="4" y="784"/>
                    <a:pt x="0" y="780"/>
                    <a:pt x="0" y="776"/>
                  </a:cubicBezTo>
                  <a:close/>
                  <a:moveTo>
                    <a:pt x="0" y="728"/>
                  </a:moveTo>
                  <a:lnTo>
                    <a:pt x="0" y="712"/>
                  </a:lnTo>
                  <a:cubicBezTo>
                    <a:pt x="0" y="707"/>
                    <a:pt x="4" y="704"/>
                    <a:pt x="8" y="704"/>
                  </a:cubicBezTo>
                  <a:cubicBezTo>
                    <a:pt x="13" y="704"/>
                    <a:pt x="16" y="707"/>
                    <a:pt x="16" y="712"/>
                  </a:cubicBezTo>
                  <a:lnTo>
                    <a:pt x="16" y="728"/>
                  </a:lnTo>
                  <a:cubicBezTo>
                    <a:pt x="16" y="732"/>
                    <a:pt x="13" y="736"/>
                    <a:pt x="8" y="736"/>
                  </a:cubicBezTo>
                  <a:cubicBezTo>
                    <a:pt x="4" y="736"/>
                    <a:pt x="0" y="732"/>
                    <a:pt x="0" y="728"/>
                  </a:cubicBezTo>
                  <a:close/>
                  <a:moveTo>
                    <a:pt x="0" y="680"/>
                  </a:moveTo>
                  <a:lnTo>
                    <a:pt x="0" y="664"/>
                  </a:lnTo>
                  <a:cubicBezTo>
                    <a:pt x="0" y="659"/>
                    <a:pt x="4" y="656"/>
                    <a:pt x="8" y="656"/>
                  </a:cubicBezTo>
                  <a:cubicBezTo>
                    <a:pt x="13" y="656"/>
                    <a:pt x="16" y="659"/>
                    <a:pt x="16" y="664"/>
                  </a:cubicBezTo>
                  <a:lnTo>
                    <a:pt x="16" y="680"/>
                  </a:lnTo>
                  <a:cubicBezTo>
                    <a:pt x="16" y="684"/>
                    <a:pt x="13" y="688"/>
                    <a:pt x="8" y="688"/>
                  </a:cubicBezTo>
                  <a:cubicBezTo>
                    <a:pt x="4" y="688"/>
                    <a:pt x="0" y="684"/>
                    <a:pt x="0" y="680"/>
                  </a:cubicBezTo>
                  <a:close/>
                  <a:moveTo>
                    <a:pt x="0" y="632"/>
                  </a:moveTo>
                  <a:lnTo>
                    <a:pt x="0" y="616"/>
                  </a:lnTo>
                  <a:cubicBezTo>
                    <a:pt x="0" y="611"/>
                    <a:pt x="4" y="608"/>
                    <a:pt x="8" y="608"/>
                  </a:cubicBezTo>
                  <a:cubicBezTo>
                    <a:pt x="13" y="608"/>
                    <a:pt x="16" y="611"/>
                    <a:pt x="16" y="616"/>
                  </a:cubicBezTo>
                  <a:lnTo>
                    <a:pt x="16" y="632"/>
                  </a:lnTo>
                  <a:cubicBezTo>
                    <a:pt x="16" y="636"/>
                    <a:pt x="13" y="640"/>
                    <a:pt x="8" y="640"/>
                  </a:cubicBezTo>
                  <a:cubicBezTo>
                    <a:pt x="4" y="640"/>
                    <a:pt x="0" y="636"/>
                    <a:pt x="0" y="632"/>
                  </a:cubicBezTo>
                  <a:close/>
                  <a:moveTo>
                    <a:pt x="0" y="584"/>
                  </a:moveTo>
                  <a:lnTo>
                    <a:pt x="0" y="568"/>
                  </a:lnTo>
                  <a:cubicBezTo>
                    <a:pt x="0" y="563"/>
                    <a:pt x="4" y="560"/>
                    <a:pt x="8" y="560"/>
                  </a:cubicBezTo>
                  <a:cubicBezTo>
                    <a:pt x="13" y="560"/>
                    <a:pt x="16" y="563"/>
                    <a:pt x="16" y="568"/>
                  </a:cubicBezTo>
                  <a:lnTo>
                    <a:pt x="16" y="584"/>
                  </a:lnTo>
                  <a:cubicBezTo>
                    <a:pt x="16" y="588"/>
                    <a:pt x="13" y="592"/>
                    <a:pt x="8" y="592"/>
                  </a:cubicBezTo>
                  <a:cubicBezTo>
                    <a:pt x="4" y="592"/>
                    <a:pt x="0" y="588"/>
                    <a:pt x="0" y="584"/>
                  </a:cubicBezTo>
                  <a:close/>
                  <a:moveTo>
                    <a:pt x="0" y="536"/>
                  </a:moveTo>
                  <a:lnTo>
                    <a:pt x="0" y="520"/>
                  </a:lnTo>
                  <a:cubicBezTo>
                    <a:pt x="0" y="515"/>
                    <a:pt x="4" y="512"/>
                    <a:pt x="8" y="512"/>
                  </a:cubicBezTo>
                  <a:cubicBezTo>
                    <a:pt x="13" y="512"/>
                    <a:pt x="16" y="515"/>
                    <a:pt x="16" y="520"/>
                  </a:cubicBezTo>
                  <a:lnTo>
                    <a:pt x="16" y="536"/>
                  </a:lnTo>
                  <a:cubicBezTo>
                    <a:pt x="16" y="540"/>
                    <a:pt x="13" y="544"/>
                    <a:pt x="8" y="544"/>
                  </a:cubicBezTo>
                  <a:cubicBezTo>
                    <a:pt x="4" y="544"/>
                    <a:pt x="0" y="540"/>
                    <a:pt x="0" y="536"/>
                  </a:cubicBezTo>
                  <a:close/>
                  <a:moveTo>
                    <a:pt x="0" y="488"/>
                  </a:moveTo>
                  <a:lnTo>
                    <a:pt x="0" y="472"/>
                  </a:lnTo>
                  <a:cubicBezTo>
                    <a:pt x="0" y="467"/>
                    <a:pt x="4" y="464"/>
                    <a:pt x="8" y="464"/>
                  </a:cubicBezTo>
                  <a:cubicBezTo>
                    <a:pt x="13" y="464"/>
                    <a:pt x="16" y="467"/>
                    <a:pt x="16" y="472"/>
                  </a:cubicBezTo>
                  <a:lnTo>
                    <a:pt x="16" y="488"/>
                  </a:lnTo>
                  <a:cubicBezTo>
                    <a:pt x="16" y="492"/>
                    <a:pt x="13" y="496"/>
                    <a:pt x="8" y="496"/>
                  </a:cubicBezTo>
                  <a:cubicBezTo>
                    <a:pt x="4" y="496"/>
                    <a:pt x="0" y="492"/>
                    <a:pt x="0" y="488"/>
                  </a:cubicBezTo>
                  <a:close/>
                  <a:moveTo>
                    <a:pt x="0" y="440"/>
                  </a:moveTo>
                  <a:lnTo>
                    <a:pt x="0" y="424"/>
                  </a:lnTo>
                  <a:cubicBezTo>
                    <a:pt x="0" y="419"/>
                    <a:pt x="4" y="416"/>
                    <a:pt x="8" y="416"/>
                  </a:cubicBezTo>
                  <a:cubicBezTo>
                    <a:pt x="13" y="416"/>
                    <a:pt x="16" y="419"/>
                    <a:pt x="16" y="424"/>
                  </a:cubicBezTo>
                  <a:lnTo>
                    <a:pt x="16" y="440"/>
                  </a:lnTo>
                  <a:cubicBezTo>
                    <a:pt x="16" y="444"/>
                    <a:pt x="13" y="448"/>
                    <a:pt x="8" y="448"/>
                  </a:cubicBezTo>
                  <a:cubicBezTo>
                    <a:pt x="4" y="448"/>
                    <a:pt x="0" y="444"/>
                    <a:pt x="0" y="440"/>
                  </a:cubicBezTo>
                  <a:close/>
                  <a:moveTo>
                    <a:pt x="0" y="392"/>
                  </a:moveTo>
                  <a:lnTo>
                    <a:pt x="1" y="376"/>
                  </a:lnTo>
                  <a:cubicBezTo>
                    <a:pt x="1" y="371"/>
                    <a:pt x="4" y="368"/>
                    <a:pt x="9" y="368"/>
                  </a:cubicBezTo>
                  <a:cubicBezTo>
                    <a:pt x="13" y="368"/>
                    <a:pt x="17" y="371"/>
                    <a:pt x="17" y="376"/>
                  </a:cubicBezTo>
                  <a:lnTo>
                    <a:pt x="16" y="392"/>
                  </a:lnTo>
                  <a:cubicBezTo>
                    <a:pt x="16" y="396"/>
                    <a:pt x="13" y="400"/>
                    <a:pt x="8" y="400"/>
                  </a:cubicBezTo>
                  <a:cubicBezTo>
                    <a:pt x="4" y="400"/>
                    <a:pt x="0" y="396"/>
                    <a:pt x="0" y="392"/>
                  </a:cubicBezTo>
                  <a:close/>
                  <a:moveTo>
                    <a:pt x="1" y="344"/>
                  </a:moveTo>
                  <a:lnTo>
                    <a:pt x="1" y="328"/>
                  </a:lnTo>
                  <a:cubicBezTo>
                    <a:pt x="1" y="323"/>
                    <a:pt x="4" y="320"/>
                    <a:pt x="9" y="320"/>
                  </a:cubicBezTo>
                  <a:cubicBezTo>
                    <a:pt x="13" y="320"/>
                    <a:pt x="17" y="323"/>
                    <a:pt x="17" y="328"/>
                  </a:cubicBezTo>
                  <a:lnTo>
                    <a:pt x="17" y="344"/>
                  </a:lnTo>
                  <a:cubicBezTo>
                    <a:pt x="17" y="348"/>
                    <a:pt x="13" y="352"/>
                    <a:pt x="9" y="352"/>
                  </a:cubicBezTo>
                  <a:cubicBezTo>
                    <a:pt x="4" y="352"/>
                    <a:pt x="1" y="348"/>
                    <a:pt x="1" y="344"/>
                  </a:cubicBezTo>
                  <a:close/>
                  <a:moveTo>
                    <a:pt x="1" y="296"/>
                  </a:moveTo>
                  <a:lnTo>
                    <a:pt x="1" y="280"/>
                  </a:lnTo>
                  <a:cubicBezTo>
                    <a:pt x="1" y="275"/>
                    <a:pt x="4" y="272"/>
                    <a:pt x="9" y="272"/>
                  </a:cubicBezTo>
                  <a:cubicBezTo>
                    <a:pt x="13" y="272"/>
                    <a:pt x="17" y="275"/>
                    <a:pt x="17" y="280"/>
                  </a:cubicBezTo>
                  <a:lnTo>
                    <a:pt x="17" y="296"/>
                  </a:lnTo>
                  <a:cubicBezTo>
                    <a:pt x="17" y="300"/>
                    <a:pt x="13" y="304"/>
                    <a:pt x="9" y="304"/>
                  </a:cubicBezTo>
                  <a:cubicBezTo>
                    <a:pt x="4" y="304"/>
                    <a:pt x="1" y="300"/>
                    <a:pt x="1" y="296"/>
                  </a:cubicBezTo>
                  <a:close/>
                  <a:moveTo>
                    <a:pt x="1" y="248"/>
                  </a:moveTo>
                  <a:lnTo>
                    <a:pt x="1" y="232"/>
                  </a:lnTo>
                  <a:cubicBezTo>
                    <a:pt x="1" y="227"/>
                    <a:pt x="4" y="224"/>
                    <a:pt x="9" y="224"/>
                  </a:cubicBezTo>
                  <a:cubicBezTo>
                    <a:pt x="13" y="224"/>
                    <a:pt x="17" y="227"/>
                    <a:pt x="17" y="232"/>
                  </a:cubicBezTo>
                  <a:lnTo>
                    <a:pt x="17" y="248"/>
                  </a:lnTo>
                  <a:cubicBezTo>
                    <a:pt x="17" y="252"/>
                    <a:pt x="13" y="256"/>
                    <a:pt x="9" y="256"/>
                  </a:cubicBezTo>
                  <a:cubicBezTo>
                    <a:pt x="4" y="256"/>
                    <a:pt x="1" y="252"/>
                    <a:pt x="1" y="248"/>
                  </a:cubicBezTo>
                  <a:close/>
                  <a:moveTo>
                    <a:pt x="1" y="200"/>
                  </a:moveTo>
                  <a:lnTo>
                    <a:pt x="1" y="184"/>
                  </a:lnTo>
                  <a:cubicBezTo>
                    <a:pt x="1" y="179"/>
                    <a:pt x="4" y="176"/>
                    <a:pt x="9" y="176"/>
                  </a:cubicBezTo>
                  <a:cubicBezTo>
                    <a:pt x="13" y="176"/>
                    <a:pt x="17" y="179"/>
                    <a:pt x="17" y="184"/>
                  </a:cubicBezTo>
                  <a:lnTo>
                    <a:pt x="17" y="200"/>
                  </a:lnTo>
                  <a:cubicBezTo>
                    <a:pt x="17" y="204"/>
                    <a:pt x="13" y="208"/>
                    <a:pt x="9" y="208"/>
                  </a:cubicBezTo>
                  <a:cubicBezTo>
                    <a:pt x="4" y="208"/>
                    <a:pt x="1" y="204"/>
                    <a:pt x="1" y="200"/>
                  </a:cubicBezTo>
                  <a:close/>
                  <a:moveTo>
                    <a:pt x="1" y="152"/>
                  </a:moveTo>
                  <a:lnTo>
                    <a:pt x="1" y="136"/>
                  </a:lnTo>
                  <a:cubicBezTo>
                    <a:pt x="1" y="131"/>
                    <a:pt x="4" y="128"/>
                    <a:pt x="9" y="128"/>
                  </a:cubicBezTo>
                  <a:cubicBezTo>
                    <a:pt x="13" y="128"/>
                    <a:pt x="17" y="131"/>
                    <a:pt x="17" y="136"/>
                  </a:cubicBezTo>
                  <a:lnTo>
                    <a:pt x="17" y="152"/>
                  </a:lnTo>
                  <a:cubicBezTo>
                    <a:pt x="17" y="156"/>
                    <a:pt x="13" y="160"/>
                    <a:pt x="9" y="160"/>
                  </a:cubicBezTo>
                  <a:cubicBezTo>
                    <a:pt x="4" y="160"/>
                    <a:pt x="1" y="156"/>
                    <a:pt x="1" y="152"/>
                  </a:cubicBezTo>
                  <a:close/>
                  <a:moveTo>
                    <a:pt x="1" y="104"/>
                  </a:moveTo>
                  <a:lnTo>
                    <a:pt x="1" y="88"/>
                  </a:lnTo>
                  <a:cubicBezTo>
                    <a:pt x="1" y="83"/>
                    <a:pt x="4" y="80"/>
                    <a:pt x="9" y="80"/>
                  </a:cubicBezTo>
                  <a:cubicBezTo>
                    <a:pt x="13" y="80"/>
                    <a:pt x="17" y="83"/>
                    <a:pt x="17" y="88"/>
                  </a:cubicBezTo>
                  <a:lnTo>
                    <a:pt x="17" y="104"/>
                  </a:lnTo>
                  <a:cubicBezTo>
                    <a:pt x="17" y="108"/>
                    <a:pt x="13" y="112"/>
                    <a:pt x="9" y="112"/>
                  </a:cubicBezTo>
                  <a:cubicBezTo>
                    <a:pt x="4" y="112"/>
                    <a:pt x="1" y="108"/>
                    <a:pt x="1" y="104"/>
                  </a:cubicBezTo>
                  <a:close/>
                  <a:moveTo>
                    <a:pt x="1" y="56"/>
                  </a:moveTo>
                  <a:lnTo>
                    <a:pt x="1" y="40"/>
                  </a:lnTo>
                  <a:cubicBezTo>
                    <a:pt x="1" y="35"/>
                    <a:pt x="4" y="32"/>
                    <a:pt x="9" y="32"/>
                  </a:cubicBezTo>
                  <a:cubicBezTo>
                    <a:pt x="13" y="32"/>
                    <a:pt x="17" y="35"/>
                    <a:pt x="17" y="40"/>
                  </a:cubicBezTo>
                  <a:lnTo>
                    <a:pt x="17" y="56"/>
                  </a:lnTo>
                  <a:cubicBezTo>
                    <a:pt x="17" y="60"/>
                    <a:pt x="13" y="64"/>
                    <a:pt x="9" y="64"/>
                  </a:cubicBezTo>
                  <a:cubicBezTo>
                    <a:pt x="4" y="64"/>
                    <a:pt x="1" y="60"/>
                    <a:pt x="1" y="56"/>
                  </a:cubicBezTo>
                  <a:close/>
                  <a:moveTo>
                    <a:pt x="9" y="0"/>
                  </a:moveTo>
                  <a:lnTo>
                    <a:pt x="9" y="0"/>
                  </a:lnTo>
                  <a:cubicBezTo>
                    <a:pt x="13" y="0"/>
                    <a:pt x="17" y="3"/>
                    <a:pt x="17" y="8"/>
                  </a:cubicBezTo>
                  <a:cubicBezTo>
                    <a:pt x="17" y="12"/>
                    <a:pt x="13" y="16"/>
                    <a:pt x="9" y="16"/>
                  </a:cubicBezTo>
                  <a:cubicBezTo>
                    <a:pt x="4" y="16"/>
                    <a:pt x="1" y="12"/>
                    <a:pt x="1" y="8"/>
                  </a:cubicBezTo>
                  <a:cubicBezTo>
                    <a:pt x="1" y="3"/>
                    <a:pt x="4" y="0"/>
                    <a:pt x="9" y="0"/>
                  </a:cubicBezTo>
                  <a:close/>
                </a:path>
              </a:pathLst>
            </a:custGeom>
            <a:solidFill>
              <a:srgbClr val="000000"/>
            </a:solidFill>
            <a:ln w="11113" cap="flat">
              <a:solidFill>
                <a:srgbClr val="000000"/>
              </a:solidFill>
              <a:prstDash val="solid"/>
              <a:bevel/>
              <a:headEnd/>
              <a:tailEnd/>
            </a:ln>
          </p:spPr>
          <p:txBody>
            <a:bodyPr/>
            <a:lstStyle/>
            <a:p>
              <a:endParaRPr lang="zh-CN" altLang="en-US"/>
            </a:p>
          </p:txBody>
        </p:sp>
        <p:sp>
          <p:nvSpPr>
            <p:cNvPr id="41005" name="Rectangle 248"/>
            <p:cNvSpPr>
              <a:spLocks noChangeArrowheads="1"/>
            </p:cNvSpPr>
            <p:nvPr/>
          </p:nvSpPr>
          <p:spPr bwMode="auto">
            <a:xfrm>
              <a:off x="1066" y="2886"/>
              <a:ext cx="1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IGP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06" name="Rectangle 249"/>
            <p:cNvSpPr>
              <a:spLocks noChangeArrowheads="1"/>
            </p:cNvSpPr>
            <p:nvPr/>
          </p:nvSpPr>
          <p:spPr bwMode="auto">
            <a:xfrm>
              <a:off x="1081" y="2883"/>
              <a:ext cx="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kumimoji="1" lang="zh-CN" altLang="zh-CN" sz="3200" b="0">
                <a:solidFill>
                  <a:schemeClr val="tx1"/>
                </a:solidFill>
                <a:latin typeface="Times New Roman" panose="02020603050405020304" pitchFamily="18" charset="0"/>
                <a:ea typeface="宋体" panose="02010600030101010101" pitchFamily="2" charset="-122"/>
              </a:endParaRPr>
            </a:p>
          </p:txBody>
        </p:sp>
        <p:sp>
          <p:nvSpPr>
            <p:cNvPr id="41007" name="Rectangle 250"/>
            <p:cNvSpPr>
              <a:spLocks noChangeArrowheads="1"/>
            </p:cNvSpPr>
            <p:nvPr/>
          </p:nvSpPr>
          <p:spPr bwMode="auto">
            <a:xfrm>
              <a:off x="1116" y="2883"/>
              <a:ext cx="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kumimoji="1" lang="zh-CN" altLang="zh-CN" sz="3200" b="0">
                <a:solidFill>
                  <a:schemeClr val="tx1"/>
                </a:solidFill>
                <a:latin typeface="Times New Roman" panose="02020603050405020304" pitchFamily="18" charset="0"/>
                <a:ea typeface="宋体" panose="02010600030101010101" pitchFamily="2" charset="-122"/>
              </a:endParaRPr>
            </a:p>
          </p:txBody>
        </p:sp>
        <p:sp>
          <p:nvSpPr>
            <p:cNvPr id="41008" name="Rectangle 251"/>
            <p:cNvSpPr>
              <a:spLocks noChangeArrowheads="1"/>
            </p:cNvSpPr>
            <p:nvPr/>
          </p:nvSpPr>
          <p:spPr bwMode="auto">
            <a:xfrm>
              <a:off x="1278" y="288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09" name="Rectangle 252"/>
            <p:cNvSpPr>
              <a:spLocks noChangeArrowheads="1"/>
            </p:cNvSpPr>
            <p:nvPr/>
          </p:nvSpPr>
          <p:spPr bwMode="auto">
            <a:xfrm>
              <a:off x="1306" y="2883"/>
              <a:ext cx="30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EBGP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10" name="Line 254"/>
            <p:cNvSpPr>
              <a:spLocks noChangeShapeType="1"/>
            </p:cNvSpPr>
            <p:nvPr/>
          </p:nvSpPr>
          <p:spPr bwMode="auto">
            <a:xfrm>
              <a:off x="4449" y="3098"/>
              <a:ext cx="760" cy="1"/>
            </a:xfrm>
            <a:prstGeom prst="line">
              <a:avLst/>
            </a:prstGeom>
            <a:noFill/>
            <a:ln w="17463" cap="rnd">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11" name="Rectangle 255"/>
            <p:cNvSpPr>
              <a:spLocks noChangeArrowheads="1"/>
            </p:cNvSpPr>
            <p:nvPr/>
          </p:nvSpPr>
          <p:spPr bwMode="auto">
            <a:xfrm>
              <a:off x="4694" y="2886"/>
              <a:ext cx="1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IGP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12" name="Rectangle 258"/>
            <p:cNvSpPr>
              <a:spLocks noChangeArrowheads="1"/>
            </p:cNvSpPr>
            <p:nvPr/>
          </p:nvSpPr>
          <p:spPr bwMode="auto">
            <a:xfrm>
              <a:off x="4889" y="288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13" name="Rectangle 259"/>
            <p:cNvSpPr>
              <a:spLocks noChangeArrowheads="1"/>
            </p:cNvSpPr>
            <p:nvPr/>
          </p:nvSpPr>
          <p:spPr bwMode="auto">
            <a:xfrm>
              <a:off x="4918" y="2883"/>
              <a:ext cx="2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EBGP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14" name="Freeform 261"/>
            <p:cNvSpPr>
              <a:spLocks/>
            </p:cNvSpPr>
            <p:nvPr/>
          </p:nvSpPr>
          <p:spPr bwMode="auto">
            <a:xfrm>
              <a:off x="1666" y="1519"/>
              <a:ext cx="1843" cy="235"/>
            </a:xfrm>
            <a:custGeom>
              <a:avLst/>
              <a:gdLst>
                <a:gd name="T0" fmla="*/ 0 w 1843"/>
                <a:gd name="T1" fmla="*/ 235 h 235"/>
                <a:gd name="T2" fmla="*/ 882 w 1843"/>
                <a:gd name="T3" fmla="*/ 210 h 235"/>
                <a:gd name="T4" fmla="*/ 1843 w 1843"/>
                <a:gd name="T5" fmla="*/ 203 h 235"/>
                <a:gd name="T6" fmla="*/ 0 60000 65536"/>
                <a:gd name="T7" fmla="*/ 0 60000 65536"/>
                <a:gd name="T8" fmla="*/ 0 60000 65536"/>
              </a:gdLst>
              <a:ahLst/>
              <a:cxnLst>
                <a:cxn ang="T6">
                  <a:pos x="T0" y="T1"/>
                </a:cxn>
                <a:cxn ang="T7">
                  <a:pos x="T2" y="T3"/>
                </a:cxn>
                <a:cxn ang="T8">
                  <a:pos x="T4" y="T5"/>
                </a:cxn>
              </a:cxnLst>
              <a:rect l="0" t="0" r="r" b="b"/>
              <a:pathLst>
                <a:path w="1843" h="235">
                  <a:moveTo>
                    <a:pt x="0" y="235"/>
                  </a:moveTo>
                  <a:cubicBezTo>
                    <a:pt x="308" y="97"/>
                    <a:pt x="602" y="90"/>
                    <a:pt x="882" y="210"/>
                  </a:cubicBezTo>
                  <a:cubicBezTo>
                    <a:pt x="1132" y="106"/>
                    <a:pt x="1623" y="0"/>
                    <a:pt x="1843" y="203"/>
                  </a:cubicBezTo>
                </a:path>
              </a:pathLst>
            </a:custGeom>
            <a:noFill/>
            <a:ln w="17463"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15" name="Freeform 262"/>
            <p:cNvSpPr>
              <a:spLocks/>
            </p:cNvSpPr>
            <p:nvPr/>
          </p:nvSpPr>
          <p:spPr bwMode="auto">
            <a:xfrm>
              <a:off x="3509" y="1554"/>
              <a:ext cx="866" cy="192"/>
            </a:xfrm>
            <a:custGeom>
              <a:avLst/>
              <a:gdLst>
                <a:gd name="T0" fmla="*/ 0 w 866"/>
                <a:gd name="T1" fmla="*/ 168 h 192"/>
                <a:gd name="T2" fmla="*/ 866 w 866"/>
                <a:gd name="T3" fmla="*/ 192 h 192"/>
                <a:gd name="T4" fmla="*/ 0 60000 65536"/>
                <a:gd name="T5" fmla="*/ 0 60000 65536"/>
              </a:gdLst>
              <a:ahLst/>
              <a:cxnLst>
                <a:cxn ang="T4">
                  <a:pos x="T0" y="T1"/>
                </a:cxn>
                <a:cxn ang="T5">
                  <a:pos x="T2" y="T3"/>
                </a:cxn>
              </a:cxnLst>
              <a:rect l="0" t="0" r="r" b="b"/>
              <a:pathLst>
                <a:path w="866" h="192">
                  <a:moveTo>
                    <a:pt x="0" y="168"/>
                  </a:moveTo>
                  <a:cubicBezTo>
                    <a:pt x="207" y="0"/>
                    <a:pt x="710" y="59"/>
                    <a:pt x="866" y="192"/>
                  </a:cubicBezTo>
                </a:path>
              </a:pathLst>
            </a:custGeom>
            <a:noFill/>
            <a:ln w="17463"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16" name="Rectangle 263"/>
            <p:cNvSpPr>
              <a:spLocks noChangeArrowheads="1"/>
            </p:cNvSpPr>
            <p:nvPr/>
          </p:nvSpPr>
          <p:spPr bwMode="auto">
            <a:xfrm>
              <a:off x="2045" y="1481"/>
              <a:ext cx="1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LSP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17" name="Freeform 264"/>
            <p:cNvSpPr>
              <a:spLocks noEditPoints="1"/>
            </p:cNvSpPr>
            <p:nvPr/>
          </p:nvSpPr>
          <p:spPr bwMode="auto">
            <a:xfrm>
              <a:off x="1629" y="3117"/>
              <a:ext cx="2797" cy="325"/>
            </a:xfrm>
            <a:custGeom>
              <a:avLst/>
              <a:gdLst>
                <a:gd name="T0" fmla="*/ 9 w 6358"/>
                <a:gd name="T1" fmla="*/ 10 h 738"/>
                <a:gd name="T2" fmla="*/ 11 w 6358"/>
                <a:gd name="T3" fmla="*/ 11 h 738"/>
                <a:gd name="T4" fmla="*/ 25 w 6358"/>
                <a:gd name="T5" fmla="*/ 18 h 738"/>
                <a:gd name="T6" fmla="*/ 30 w 6358"/>
                <a:gd name="T7" fmla="*/ 23 h 738"/>
                <a:gd name="T8" fmla="*/ 34 w 6358"/>
                <a:gd name="T9" fmla="*/ 23 h 738"/>
                <a:gd name="T10" fmla="*/ 49 w 6358"/>
                <a:gd name="T11" fmla="*/ 28 h 738"/>
                <a:gd name="T12" fmla="*/ 53 w 6358"/>
                <a:gd name="T13" fmla="*/ 31 h 738"/>
                <a:gd name="T14" fmla="*/ 66 w 6358"/>
                <a:gd name="T15" fmla="*/ 33 h 738"/>
                <a:gd name="T16" fmla="*/ 74 w 6358"/>
                <a:gd name="T17" fmla="*/ 37 h 738"/>
                <a:gd name="T18" fmla="*/ 79 w 6358"/>
                <a:gd name="T19" fmla="*/ 36 h 738"/>
                <a:gd name="T20" fmla="*/ 85 w 6358"/>
                <a:gd name="T21" fmla="*/ 37 h 738"/>
                <a:gd name="T22" fmla="*/ 101 w 6358"/>
                <a:gd name="T23" fmla="*/ 42 h 738"/>
                <a:gd name="T24" fmla="*/ 103 w 6358"/>
                <a:gd name="T25" fmla="*/ 43 h 738"/>
                <a:gd name="T26" fmla="*/ 117 w 6358"/>
                <a:gd name="T27" fmla="*/ 45 h 738"/>
                <a:gd name="T28" fmla="*/ 126 w 6358"/>
                <a:gd name="T29" fmla="*/ 48 h 738"/>
                <a:gd name="T30" fmla="*/ 128 w 6358"/>
                <a:gd name="T31" fmla="*/ 48 h 738"/>
                <a:gd name="T32" fmla="*/ 145 w 6358"/>
                <a:gd name="T33" fmla="*/ 50 h 738"/>
                <a:gd name="T34" fmla="*/ 149 w 6358"/>
                <a:gd name="T35" fmla="*/ 53 h 738"/>
                <a:gd name="T36" fmla="*/ 162 w 6358"/>
                <a:gd name="T37" fmla="*/ 53 h 738"/>
                <a:gd name="T38" fmla="*/ 170 w 6358"/>
                <a:gd name="T39" fmla="*/ 56 h 738"/>
                <a:gd name="T40" fmla="*/ 175 w 6358"/>
                <a:gd name="T41" fmla="*/ 55 h 738"/>
                <a:gd name="T42" fmla="*/ 191 w 6358"/>
                <a:gd name="T43" fmla="*/ 58 h 738"/>
                <a:gd name="T44" fmla="*/ 193 w 6358"/>
                <a:gd name="T45" fmla="*/ 58 h 738"/>
                <a:gd name="T46" fmla="*/ 208 w 6358"/>
                <a:gd name="T47" fmla="*/ 59 h 738"/>
                <a:gd name="T48" fmla="*/ 217 w 6358"/>
                <a:gd name="T49" fmla="*/ 60 h 738"/>
                <a:gd name="T50" fmla="*/ 219 w 6358"/>
                <a:gd name="T51" fmla="*/ 60 h 738"/>
                <a:gd name="T52" fmla="*/ 235 w 6358"/>
                <a:gd name="T53" fmla="*/ 60 h 738"/>
                <a:gd name="T54" fmla="*/ 240 w 6358"/>
                <a:gd name="T55" fmla="*/ 63 h 738"/>
                <a:gd name="T56" fmla="*/ 253 w 6358"/>
                <a:gd name="T57" fmla="*/ 60 h 738"/>
                <a:gd name="T58" fmla="*/ 261 w 6358"/>
                <a:gd name="T59" fmla="*/ 63 h 738"/>
                <a:gd name="T60" fmla="*/ 266 w 6358"/>
                <a:gd name="T61" fmla="*/ 61 h 738"/>
                <a:gd name="T62" fmla="*/ 282 w 6358"/>
                <a:gd name="T63" fmla="*/ 62 h 738"/>
                <a:gd name="T64" fmla="*/ 284 w 6358"/>
                <a:gd name="T65" fmla="*/ 62 h 738"/>
                <a:gd name="T66" fmla="*/ 301 w 6358"/>
                <a:gd name="T67" fmla="*/ 60 h 738"/>
                <a:gd name="T68" fmla="*/ 305 w 6358"/>
                <a:gd name="T69" fmla="*/ 62 h 738"/>
                <a:gd name="T70" fmla="*/ 318 w 6358"/>
                <a:gd name="T71" fmla="*/ 59 h 738"/>
                <a:gd name="T72" fmla="*/ 327 w 6358"/>
                <a:gd name="T73" fmla="*/ 60 h 738"/>
                <a:gd name="T74" fmla="*/ 331 w 6358"/>
                <a:gd name="T75" fmla="*/ 60 h 738"/>
                <a:gd name="T76" fmla="*/ 344 w 6358"/>
                <a:gd name="T77" fmla="*/ 57 h 738"/>
                <a:gd name="T78" fmla="*/ 353 w 6358"/>
                <a:gd name="T79" fmla="*/ 58 h 738"/>
                <a:gd name="T80" fmla="*/ 357 w 6358"/>
                <a:gd name="T81" fmla="*/ 55 h 738"/>
                <a:gd name="T82" fmla="*/ 373 w 6358"/>
                <a:gd name="T83" fmla="*/ 54 h 738"/>
                <a:gd name="T84" fmla="*/ 375 w 6358"/>
                <a:gd name="T85" fmla="*/ 53 h 738"/>
                <a:gd name="T86" fmla="*/ 392 w 6358"/>
                <a:gd name="T87" fmla="*/ 50 h 738"/>
                <a:gd name="T88" fmla="*/ 396 w 6358"/>
                <a:gd name="T89" fmla="*/ 51 h 738"/>
                <a:gd name="T90" fmla="*/ 408 w 6358"/>
                <a:gd name="T91" fmla="*/ 46 h 738"/>
                <a:gd name="T92" fmla="*/ 417 w 6358"/>
                <a:gd name="T93" fmla="*/ 46 h 738"/>
                <a:gd name="T94" fmla="*/ 421 w 6358"/>
                <a:gd name="T95" fmla="*/ 43 h 738"/>
                <a:gd name="T96" fmla="*/ 437 w 6358"/>
                <a:gd name="T97" fmla="*/ 40 h 738"/>
                <a:gd name="T98" fmla="*/ 439 w 6358"/>
                <a:gd name="T99" fmla="*/ 39 h 738"/>
                <a:gd name="T100" fmla="*/ 454 w 6358"/>
                <a:gd name="T101" fmla="*/ 34 h 738"/>
                <a:gd name="T102" fmla="*/ 462 w 6358"/>
                <a:gd name="T103" fmla="*/ 33 h 738"/>
                <a:gd name="T104" fmla="*/ 464 w 6358"/>
                <a:gd name="T105" fmla="*/ 32 h 738"/>
                <a:gd name="T106" fmla="*/ 480 w 6358"/>
                <a:gd name="T107" fmla="*/ 26 h 738"/>
                <a:gd name="T108" fmla="*/ 484 w 6358"/>
                <a:gd name="T109" fmla="*/ 26 h 738"/>
                <a:gd name="T110" fmla="*/ 496 w 6358"/>
                <a:gd name="T111" fmla="*/ 19 h 738"/>
                <a:gd name="T112" fmla="*/ 505 w 6358"/>
                <a:gd name="T113" fmla="*/ 18 h 738"/>
                <a:gd name="T114" fmla="*/ 508 w 6358"/>
                <a:gd name="T115" fmla="*/ 15 h 738"/>
                <a:gd name="T116" fmla="*/ 524 w 6358"/>
                <a:gd name="T117" fmla="*/ 9 h 738"/>
                <a:gd name="T118" fmla="*/ 525 w 6358"/>
                <a:gd name="T119" fmla="*/ 8 h 738"/>
                <a:gd name="T120" fmla="*/ 539 w 6358"/>
                <a:gd name="T121" fmla="*/ 0 h 7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58" h="738">
                  <a:moveTo>
                    <a:pt x="23" y="31"/>
                  </a:moveTo>
                  <a:lnTo>
                    <a:pt x="42" y="47"/>
                  </a:lnTo>
                  <a:cubicBezTo>
                    <a:pt x="48" y="51"/>
                    <a:pt x="49" y="59"/>
                    <a:pt x="44" y="65"/>
                  </a:cubicBezTo>
                  <a:cubicBezTo>
                    <a:pt x="40" y="70"/>
                    <a:pt x="32" y="71"/>
                    <a:pt x="26" y="67"/>
                  </a:cubicBezTo>
                  <a:lnTo>
                    <a:pt x="6" y="50"/>
                  </a:lnTo>
                  <a:cubicBezTo>
                    <a:pt x="1" y="46"/>
                    <a:pt x="0" y="38"/>
                    <a:pt x="5" y="32"/>
                  </a:cubicBezTo>
                  <a:cubicBezTo>
                    <a:pt x="9" y="27"/>
                    <a:pt x="17" y="26"/>
                    <a:pt x="23" y="31"/>
                  </a:cubicBezTo>
                  <a:close/>
                  <a:moveTo>
                    <a:pt x="82" y="79"/>
                  </a:moveTo>
                  <a:lnTo>
                    <a:pt x="102" y="96"/>
                  </a:lnTo>
                  <a:cubicBezTo>
                    <a:pt x="107" y="100"/>
                    <a:pt x="108" y="108"/>
                    <a:pt x="103" y="114"/>
                  </a:cubicBezTo>
                  <a:cubicBezTo>
                    <a:pt x="99" y="119"/>
                    <a:pt x="91" y="120"/>
                    <a:pt x="85" y="116"/>
                  </a:cubicBezTo>
                  <a:lnTo>
                    <a:pt x="66" y="99"/>
                  </a:lnTo>
                  <a:cubicBezTo>
                    <a:pt x="60" y="95"/>
                    <a:pt x="59" y="87"/>
                    <a:pt x="64" y="81"/>
                  </a:cubicBezTo>
                  <a:cubicBezTo>
                    <a:pt x="68" y="76"/>
                    <a:pt x="76" y="75"/>
                    <a:pt x="82" y="79"/>
                  </a:cubicBezTo>
                  <a:close/>
                  <a:moveTo>
                    <a:pt x="143" y="125"/>
                  </a:moveTo>
                  <a:lnTo>
                    <a:pt x="164" y="139"/>
                  </a:lnTo>
                  <a:cubicBezTo>
                    <a:pt x="169" y="143"/>
                    <a:pt x="171" y="151"/>
                    <a:pt x="167" y="157"/>
                  </a:cubicBezTo>
                  <a:cubicBezTo>
                    <a:pt x="163" y="163"/>
                    <a:pt x="155" y="164"/>
                    <a:pt x="149" y="160"/>
                  </a:cubicBezTo>
                  <a:lnTo>
                    <a:pt x="128" y="146"/>
                  </a:lnTo>
                  <a:cubicBezTo>
                    <a:pt x="122" y="142"/>
                    <a:pt x="121" y="134"/>
                    <a:pt x="125" y="128"/>
                  </a:cubicBezTo>
                  <a:cubicBezTo>
                    <a:pt x="129" y="122"/>
                    <a:pt x="137" y="121"/>
                    <a:pt x="143" y="125"/>
                  </a:cubicBezTo>
                  <a:close/>
                  <a:moveTo>
                    <a:pt x="206" y="166"/>
                  </a:moveTo>
                  <a:lnTo>
                    <a:pt x="228" y="179"/>
                  </a:lnTo>
                  <a:cubicBezTo>
                    <a:pt x="234" y="182"/>
                    <a:pt x="236" y="190"/>
                    <a:pt x="233" y="196"/>
                  </a:cubicBezTo>
                  <a:cubicBezTo>
                    <a:pt x="229" y="202"/>
                    <a:pt x="222" y="204"/>
                    <a:pt x="216" y="201"/>
                  </a:cubicBezTo>
                  <a:lnTo>
                    <a:pt x="193" y="188"/>
                  </a:lnTo>
                  <a:cubicBezTo>
                    <a:pt x="187" y="184"/>
                    <a:pt x="185" y="177"/>
                    <a:pt x="189" y="171"/>
                  </a:cubicBezTo>
                  <a:cubicBezTo>
                    <a:pt x="192" y="164"/>
                    <a:pt x="200" y="162"/>
                    <a:pt x="206" y="166"/>
                  </a:cubicBezTo>
                  <a:close/>
                  <a:moveTo>
                    <a:pt x="272" y="203"/>
                  </a:moveTo>
                  <a:lnTo>
                    <a:pt x="295" y="215"/>
                  </a:lnTo>
                  <a:cubicBezTo>
                    <a:pt x="302" y="218"/>
                    <a:pt x="304" y="225"/>
                    <a:pt x="301" y="232"/>
                  </a:cubicBezTo>
                  <a:cubicBezTo>
                    <a:pt x="298" y="238"/>
                    <a:pt x="290" y="241"/>
                    <a:pt x="284" y="237"/>
                  </a:cubicBezTo>
                  <a:lnTo>
                    <a:pt x="261" y="226"/>
                  </a:lnTo>
                  <a:cubicBezTo>
                    <a:pt x="255" y="223"/>
                    <a:pt x="252" y="215"/>
                    <a:pt x="255" y="209"/>
                  </a:cubicBezTo>
                  <a:cubicBezTo>
                    <a:pt x="258" y="202"/>
                    <a:pt x="266" y="200"/>
                    <a:pt x="272" y="203"/>
                  </a:cubicBezTo>
                  <a:close/>
                  <a:moveTo>
                    <a:pt x="341" y="237"/>
                  </a:moveTo>
                  <a:lnTo>
                    <a:pt x="344" y="239"/>
                  </a:lnTo>
                  <a:lnTo>
                    <a:pt x="364" y="247"/>
                  </a:lnTo>
                  <a:cubicBezTo>
                    <a:pt x="370" y="249"/>
                    <a:pt x="373" y="257"/>
                    <a:pt x="371" y="263"/>
                  </a:cubicBezTo>
                  <a:cubicBezTo>
                    <a:pt x="368" y="270"/>
                    <a:pt x="361" y="273"/>
                    <a:pt x="354" y="270"/>
                  </a:cubicBezTo>
                  <a:lnTo>
                    <a:pt x="333" y="262"/>
                  </a:lnTo>
                  <a:lnTo>
                    <a:pt x="330" y="260"/>
                  </a:lnTo>
                  <a:cubicBezTo>
                    <a:pt x="323" y="257"/>
                    <a:pt x="321" y="249"/>
                    <a:pt x="324" y="243"/>
                  </a:cubicBezTo>
                  <a:cubicBezTo>
                    <a:pt x="327" y="237"/>
                    <a:pt x="335" y="234"/>
                    <a:pt x="341" y="237"/>
                  </a:cubicBezTo>
                  <a:close/>
                  <a:moveTo>
                    <a:pt x="411" y="265"/>
                  </a:moveTo>
                  <a:lnTo>
                    <a:pt x="435" y="275"/>
                  </a:lnTo>
                  <a:cubicBezTo>
                    <a:pt x="442" y="277"/>
                    <a:pt x="445" y="285"/>
                    <a:pt x="442" y="291"/>
                  </a:cubicBezTo>
                  <a:cubicBezTo>
                    <a:pt x="440" y="298"/>
                    <a:pt x="432" y="301"/>
                    <a:pt x="426" y="298"/>
                  </a:cubicBezTo>
                  <a:lnTo>
                    <a:pt x="402" y="289"/>
                  </a:lnTo>
                  <a:cubicBezTo>
                    <a:pt x="395" y="287"/>
                    <a:pt x="392" y="279"/>
                    <a:pt x="395" y="273"/>
                  </a:cubicBezTo>
                  <a:cubicBezTo>
                    <a:pt x="397" y="266"/>
                    <a:pt x="405" y="263"/>
                    <a:pt x="411" y="265"/>
                  </a:cubicBezTo>
                  <a:close/>
                  <a:moveTo>
                    <a:pt x="483" y="293"/>
                  </a:moveTo>
                  <a:lnTo>
                    <a:pt x="507" y="303"/>
                  </a:lnTo>
                  <a:cubicBezTo>
                    <a:pt x="513" y="305"/>
                    <a:pt x="517" y="313"/>
                    <a:pt x="514" y="319"/>
                  </a:cubicBezTo>
                  <a:cubicBezTo>
                    <a:pt x="511" y="326"/>
                    <a:pt x="504" y="329"/>
                    <a:pt x="497" y="326"/>
                  </a:cubicBezTo>
                  <a:lnTo>
                    <a:pt x="474" y="317"/>
                  </a:lnTo>
                  <a:cubicBezTo>
                    <a:pt x="467" y="315"/>
                    <a:pt x="464" y="307"/>
                    <a:pt x="466" y="301"/>
                  </a:cubicBezTo>
                  <a:cubicBezTo>
                    <a:pt x="469" y="294"/>
                    <a:pt x="476" y="291"/>
                    <a:pt x="483" y="293"/>
                  </a:cubicBezTo>
                  <a:close/>
                  <a:moveTo>
                    <a:pt x="555" y="318"/>
                  </a:moveTo>
                  <a:lnTo>
                    <a:pt x="579" y="325"/>
                  </a:lnTo>
                  <a:cubicBezTo>
                    <a:pt x="586" y="327"/>
                    <a:pt x="590" y="334"/>
                    <a:pt x="588" y="341"/>
                  </a:cubicBezTo>
                  <a:cubicBezTo>
                    <a:pt x="586" y="348"/>
                    <a:pt x="578" y="352"/>
                    <a:pt x="572" y="350"/>
                  </a:cubicBezTo>
                  <a:lnTo>
                    <a:pt x="547" y="342"/>
                  </a:lnTo>
                  <a:cubicBezTo>
                    <a:pt x="540" y="340"/>
                    <a:pt x="537" y="333"/>
                    <a:pt x="539" y="326"/>
                  </a:cubicBezTo>
                  <a:cubicBezTo>
                    <a:pt x="541" y="319"/>
                    <a:pt x="548" y="315"/>
                    <a:pt x="555" y="318"/>
                  </a:cubicBezTo>
                  <a:close/>
                  <a:moveTo>
                    <a:pt x="628" y="340"/>
                  </a:moveTo>
                  <a:lnTo>
                    <a:pt x="653" y="348"/>
                  </a:lnTo>
                  <a:cubicBezTo>
                    <a:pt x="659" y="350"/>
                    <a:pt x="663" y="357"/>
                    <a:pt x="661" y="364"/>
                  </a:cubicBezTo>
                  <a:cubicBezTo>
                    <a:pt x="659" y="370"/>
                    <a:pt x="652" y="374"/>
                    <a:pt x="645" y="372"/>
                  </a:cubicBezTo>
                  <a:lnTo>
                    <a:pt x="621" y="365"/>
                  </a:lnTo>
                  <a:cubicBezTo>
                    <a:pt x="614" y="362"/>
                    <a:pt x="610" y="355"/>
                    <a:pt x="612" y="349"/>
                  </a:cubicBezTo>
                  <a:cubicBezTo>
                    <a:pt x="614" y="342"/>
                    <a:pt x="621" y="338"/>
                    <a:pt x="628" y="340"/>
                  </a:cubicBezTo>
                  <a:close/>
                  <a:moveTo>
                    <a:pt x="701" y="362"/>
                  </a:moveTo>
                  <a:lnTo>
                    <a:pt x="726" y="368"/>
                  </a:lnTo>
                  <a:cubicBezTo>
                    <a:pt x="733" y="370"/>
                    <a:pt x="737" y="377"/>
                    <a:pt x="735" y="384"/>
                  </a:cubicBezTo>
                  <a:cubicBezTo>
                    <a:pt x="733" y="391"/>
                    <a:pt x="726" y="395"/>
                    <a:pt x="719" y="393"/>
                  </a:cubicBezTo>
                  <a:lnTo>
                    <a:pt x="695" y="386"/>
                  </a:lnTo>
                  <a:cubicBezTo>
                    <a:pt x="688" y="385"/>
                    <a:pt x="684" y="378"/>
                    <a:pt x="686" y="371"/>
                  </a:cubicBezTo>
                  <a:cubicBezTo>
                    <a:pt x="687" y="364"/>
                    <a:pt x="694" y="360"/>
                    <a:pt x="701" y="362"/>
                  </a:cubicBezTo>
                  <a:close/>
                  <a:moveTo>
                    <a:pt x="775" y="381"/>
                  </a:moveTo>
                  <a:lnTo>
                    <a:pt x="800" y="388"/>
                  </a:lnTo>
                  <a:cubicBezTo>
                    <a:pt x="807" y="390"/>
                    <a:pt x="811" y="397"/>
                    <a:pt x="809" y="404"/>
                  </a:cubicBezTo>
                  <a:cubicBezTo>
                    <a:pt x="807" y="410"/>
                    <a:pt x="800" y="414"/>
                    <a:pt x="794" y="413"/>
                  </a:cubicBezTo>
                  <a:lnTo>
                    <a:pt x="769" y="406"/>
                  </a:lnTo>
                  <a:cubicBezTo>
                    <a:pt x="762" y="404"/>
                    <a:pt x="758" y="397"/>
                    <a:pt x="760" y="390"/>
                  </a:cubicBezTo>
                  <a:cubicBezTo>
                    <a:pt x="762" y="384"/>
                    <a:pt x="769" y="380"/>
                    <a:pt x="775" y="381"/>
                  </a:cubicBezTo>
                  <a:close/>
                  <a:moveTo>
                    <a:pt x="850" y="401"/>
                  </a:moveTo>
                  <a:lnTo>
                    <a:pt x="874" y="408"/>
                  </a:lnTo>
                  <a:cubicBezTo>
                    <a:pt x="881" y="409"/>
                    <a:pt x="885" y="416"/>
                    <a:pt x="884" y="423"/>
                  </a:cubicBezTo>
                  <a:cubicBezTo>
                    <a:pt x="882" y="430"/>
                    <a:pt x="875" y="434"/>
                    <a:pt x="868" y="432"/>
                  </a:cubicBezTo>
                  <a:lnTo>
                    <a:pt x="843" y="426"/>
                  </a:lnTo>
                  <a:cubicBezTo>
                    <a:pt x="836" y="424"/>
                    <a:pt x="832" y="417"/>
                    <a:pt x="834" y="410"/>
                  </a:cubicBezTo>
                  <a:cubicBezTo>
                    <a:pt x="836" y="403"/>
                    <a:pt x="843" y="399"/>
                    <a:pt x="850" y="401"/>
                  </a:cubicBezTo>
                  <a:close/>
                  <a:moveTo>
                    <a:pt x="924" y="421"/>
                  </a:moveTo>
                  <a:lnTo>
                    <a:pt x="949" y="427"/>
                  </a:lnTo>
                  <a:cubicBezTo>
                    <a:pt x="955" y="429"/>
                    <a:pt x="960" y="436"/>
                    <a:pt x="958" y="443"/>
                  </a:cubicBezTo>
                  <a:cubicBezTo>
                    <a:pt x="956" y="450"/>
                    <a:pt x="949" y="454"/>
                    <a:pt x="942" y="452"/>
                  </a:cubicBezTo>
                  <a:lnTo>
                    <a:pt x="917" y="446"/>
                  </a:lnTo>
                  <a:cubicBezTo>
                    <a:pt x="911" y="444"/>
                    <a:pt x="906" y="437"/>
                    <a:pt x="908" y="430"/>
                  </a:cubicBezTo>
                  <a:cubicBezTo>
                    <a:pt x="910" y="423"/>
                    <a:pt x="917" y="419"/>
                    <a:pt x="924" y="421"/>
                  </a:cubicBezTo>
                  <a:close/>
                  <a:moveTo>
                    <a:pt x="998" y="441"/>
                  </a:moveTo>
                  <a:lnTo>
                    <a:pt x="1023" y="447"/>
                  </a:lnTo>
                  <a:lnTo>
                    <a:pt x="1022" y="447"/>
                  </a:lnTo>
                  <a:cubicBezTo>
                    <a:pt x="1029" y="449"/>
                    <a:pt x="1034" y="455"/>
                    <a:pt x="1032" y="462"/>
                  </a:cubicBezTo>
                  <a:cubicBezTo>
                    <a:pt x="1031" y="469"/>
                    <a:pt x="1024" y="474"/>
                    <a:pt x="1017" y="472"/>
                  </a:cubicBezTo>
                  <a:lnTo>
                    <a:pt x="1016" y="472"/>
                  </a:lnTo>
                  <a:lnTo>
                    <a:pt x="992" y="465"/>
                  </a:lnTo>
                  <a:cubicBezTo>
                    <a:pt x="985" y="463"/>
                    <a:pt x="981" y="456"/>
                    <a:pt x="982" y="450"/>
                  </a:cubicBezTo>
                  <a:cubicBezTo>
                    <a:pt x="984" y="443"/>
                    <a:pt x="991" y="439"/>
                    <a:pt x="998" y="441"/>
                  </a:cubicBezTo>
                  <a:close/>
                  <a:moveTo>
                    <a:pt x="1072" y="458"/>
                  </a:moveTo>
                  <a:lnTo>
                    <a:pt x="1097" y="464"/>
                  </a:lnTo>
                  <a:cubicBezTo>
                    <a:pt x="1104" y="466"/>
                    <a:pt x="1109" y="473"/>
                    <a:pt x="1107" y="479"/>
                  </a:cubicBezTo>
                  <a:cubicBezTo>
                    <a:pt x="1105" y="486"/>
                    <a:pt x="1099" y="491"/>
                    <a:pt x="1092" y="489"/>
                  </a:cubicBezTo>
                  <a:lnTo>
                    <a:pt x="1067" y="483"/>
                  </a:lnTo>
                  <a:cubicBezTo>
                    <a:pt x="1060" y="482"/>
                    <a:pt x="1055" y="475"/>
                    <a:pt x="1057" y="468"/>
                  </a:cubicBezTo>
                  <a:cubicBezTo>
                    <a:pt x="1059" y="461"/>
                    <a:pt x="1065" y="457"/>
                    <a:pt x="1072" y="458"/>
                  </a:cubicBezTo>
                  <a:close/>
                  <a:moveTo>
                    <a:pt x="1147" y="475"/>
                  </a:moveTo>
                  <a:lnTo>
                    <a:pt x="1172" y="481"/>
                  </a:lnTo>
                  <a:cubicBezTo>
                    <a:pt x="1179" y="483"/>
                    <a:pt x="1183" y="490"/>
                    <a:pt x="1182" y="496"/>
                  </a:cubicBezTo>
                  <a:cubicBezTo>
                    <a:pt x="1180" y="503"/>
                    <a:pt x="1173" y="508"/>
                    <a:pt x="1167" y="506"/>
                  </a:cubicBezTo>
                  <a:lnTo>
                    <a:pt x="1142" y="500"/>
                  </a:lnTo>
                  <a:cubicBezTo>
                    <a:pt x="1135" y="499"/>
                    <a:pt x="1130" y="492"/>
                    <a:pt x="1132" y="485"/>
                  </a:cubicBezTo>
                  <a:cubicBezTo>
                    <a:pt x="1133" y="478"/>
                    <a:pt x="1140" y="474"/>
                    <a:pt x="1147" y="475"/>
                  </a:cubicBezTo>
                  <a:close/>
                  <a:moveTo>
                    <a:pt x="1222" y="493"/>
                  </a:moveTo>
                  <a:lnTo>
                    <a:pt x="1247" y="498"/>
                  </a:lnTo>
                  <a:cubicBezTo>
                    <a:pt x="1254" y="500"/>
                    <a:pt x="1258" y="507"/>
                    <a:pt x="1257" y="514"/>
                  </a:cubicBezTo>
                  <a:cubicBezTo>
                    <a:pt x="1255" y="520"/>
                    <a:pt x="1248" y="525"/>
                    <a:pt x="1241" y="523"/>
                  </a:cubicBezTo>
                  <a:lnTo>
                    <a:pt x="1216" y="517"/>
                  </a:lnTo>
                  <a:cubicBezTo>
                    <a:pt x="1210" y="516"/>
                    <a:pt x="1205" y="509"/>
                    <a:pt x="1207" y="502"/>
                  </a:cubicBezTo>
                  <a:cubicBezTo>
                    <a:pt x="1208" y="495"/>
                    <a:pt x="1215" y="491"/>
                    <a:pt x="1222" y="493"/>
                  </a:cubicBezTo>
                  <a:close/>
                  <a:moveTo>
                    <a:pt x="1297" y="510"/>
                  </a:moveTo>
                  <a:lnTo>
                    <a:pt x="1322" y="515"/>
                  </a:lnTo>
                  <a:cubicBezTo>
                    <a:pt x="1329" y="517"/>
                    <a:pt x="1333" y="524"/>
                    <a:pt x="1332" y="531"/>
                  </a:cubicBezTo>
                  <a:cubicBezTo>
                    <a:pt x="1330" y="538"/>
                    <a:pt x="1323" y="542"/>
                    <a:pt x="1316" y="540"/>
                  </a:cubicBezTo>
                  <a:lnTo>
                    <a:pt x="1291" y="535"/>
                  </a:lnTo>
                  <a:cubicBezTo>
                    <a:pt x="1284" y="533"/>
                    <a:pt x="1280" y="526"/>
                    <a:pt x="1282" y="519"/>
                  </a:cubicBezTo>
                  <a:cubicBezTo>
                    <a:pt x="1283" y="512"/>
                    <a:pt x="1290" y="508"/>
                    <a:pt x="1297" y="510"/>
                  </a:cubicBezTo>
                  <a:close/>
                  <a:moveTo>
                    <a:pt x="1372" y="527"/>
                  </a:moveTo>
                  <a:lnTo>
                    <a:pt x="1373" y="527"/>
                  </a:lnTo>
                  <a:lnTo>
                    <a:pt x="1397" y="531"/>
                  </a:lnTo>
                  <a:cubicBezTo>
                    <a:pt x="1403" y="533"/>
                    <a:pt x="1408" y="539"/>
                    <a:pt x="1407" y="546"/>
                  </a:cubicBezTo>
                  <a:cubicBezTo>
                    <a:pt x="1405" y="553"/>
                    <a:pt x="1399" y="558"/>
                    <a:pt x="1392" y="556"/>
                  </a:cubicBezTo>
                  <a:lnTo>
                    <a:pt x="1368" y="552"/>
                  </a:lnTo>
                  <a:lnTo>
                    <a:pt x="1366" y="552"/>
                  </a:lnTo>
                  <a:cubicBezTo>
                    <a:pt x="1359" y="550"/>
                    <a:pt x="1355" y="543"/>
                    <a:pt x="1357" y="536"/>
                  </a:cubicBezTo>
                  <a:cubicBezTo>
                    <a:pt x="1358" y="529"/>
                    <a:pt x="1365" y="525"/>
                    <a:pt x="1372" y="527"/>
                  </a:cubicBezTo>
                  <a:close/>
                  <a:moveTo>
                    <a:pt x="1447" y="541"/>
                  </a:moveTo>
                  <a:lnTo>
                    <a:pt x="1472" y="545"/>
                  </a:lnTo>
                  <a:cubicBezTo>
                    <a:pt x="1479" y="547"/>
                    <a:pt x="1484" y="553"/>
                    <a:pt x="1482" y="560"/>
                  </a:cubicBezTo>
                  <a:cubicBezTo>
                    <a:pt x="1481" y="567"/>
                    <a:pt x="1474" y="572"/>
                    <a:pt x="1467" y="571"/>
                  </a:cubicBezTo>
                  <a:lnTo>
                    <a:pt x="1442" y="566"/>
                  </a:lnTo>
                  <a:cubicBezTo>
                    <a:pt x="1435" y="565"/>
                    <a:pt x="1431" y="558"/>
                    <a:pt x="1432" y="551"/>
                  </a:cubicBezTo>
                  <a:cubicBezTo>
                    <a:pt x="1433" y="544"/>
                    <a:pt x="1440" y="539"/>
                    <a:pt x="1447" y="541"/>
                  </a:cubicBezTo>
                  <a:close/>
                  <a:moveTo>
                    <a:pt x="1522" y="555"/>
                  </a:moveTo>
                  <a:lnTo>
                    <a:pt x="1548" y="559"/>
                  </a:lnTo>
                  <a:cubicBezTo>
                    <a:pt x="1554" y="561"/>
                    <a:pt x="1559" y="567"/>
                    <a:pt x="1558" y="574"/>
                  </a:cubicBezTo>
                  <a:cubicBezTo>
                    <a:pt x="1556" y="581"/>
                    <a:pt x="1550" y="586"/>
                    <a:pt x="1543" y="585"/>
                  </a:cubicBezTo>
                  <a:lnTo>
                    <a:pt x="1518" y="580"/>
                  </a:lnTo>
                  <a:cubicBezTo>
                    <a:pt x="1511" y="579"/>
                    <a:pt x="1506" y="572"/>
                    <a:pt x="1507" y="565"/>
                  </a:cubicBezTo>
                  <a:cubicBezTo>
                    <a:pt x="1509" y="558"/>
                    <a:pt x="1515" y="553"/>
                    <a:pt x="1522" y="555"/>
                  </a:cubicBezTo>
                  <a:close/>
                  <a:moveTo>
                    <a:pt x="1598" y="569"/>
                  </a:moveTo>
                  <a:lnTo>
                    <a:pt x="1623" y="573"/>
                  </a:lnTo>
                  <a:cubicBezTo>
                    <a:pt x="1630" y="575"/>
                    <a:pt x="1635" y="581"/>
                    <a:pt x="1633" y="588"/>
                  </a:cubicBezTo>
                  <a:cubicBezTo>
                    <a:pt x="1632" y="595"/>
                    <a:pt x="1625" y="600"/>
                    <a:pt x="1618" y="599"/>
                  </a:cubicBezTo>
                  <a:lnTo>
                    <a:pt x="1593" y="594"/>
                  </a:lnTo>
                  <a:cubicBezTo>
                    <a:pt x="1586" y="593"/>
                    <a:pt x="1582" y="586"/>
                    <a:pt x="1583" y="579"/>
                  </a:cubicBezTo>
                  <a:cubicBezTo>
                    <a:pt x="1584" y="572"/>
                    <a:pt x="1591" y="567"/>
                    <a:pt x="1598" y="569"/>
                  </a:cubicBezTo>
                  <a:close/>
                  <a:moveTo>
                    <a:pt x="1673" y="583"/>
                  </a:moveTo>
                  <a:lnTo>
                    <a:pt x="1699" y="587"/>
                  </a:lnTo>
                  <a:cubicBezTo>
                    <a:pt x="1706" y="589"/>
                    <a:pt x="1710" y="595"/>
                    <a:pt x="1709" y="602"/>
                  </a:cubicBezTo>
                  <a:cubicBezTo>
                    <a:pt x="1708" y="609"/>
                    <a:pt x="1701" y="614"/>
                    <a:pt x="1694" y="613"/>
                  </a:cubicBezTo>
                  <a:lnTo>
                    <a:pt x="1669" y="608"/>
                  </a:lnTo>
                  <a:cubicBezTo>
                    <a:pt x="1662" y="607"/>
                    <a:pt x="1657" y="600"/>
                    <a:pt x="1658" y="593"/>
                  </a:cubicBezTo>
                  <a:cubicBezTo>
                    <a:pt x="1660" y="586"/>
                    <a:pt x="1666" y="581"/>
                    <a:pt x="1673" y="583"/>
                  </a:cubicBezTo>
                  <a:close/>
                  <a:moveTo>
                    <a:pt x="1749" y="596"/>
                  </a:moveTo>
                  <a:lnTo>
                    <a:pt x="1774" y="600"/>
                  </a:lnTo>
                  <a:cubicBezTo>
                    <a:pt x="1781" y="601"/>
                    <a:pt x="1786" y="607"/>
                    <a:pt x="1785" y="614"/>
                  </a:cubicBezTo>
                  <a:cubicBezTo>
                    <a:pt x="1784" y="621"/>
                    <a:pt x="1777" y="626"/>
                    <a:pt x="1770" y="625"/>
                  </a:cubicBezTo>
                  <a:lnTo>
                    <a:pt x="1745" y="621"/>
                  </a:lnTo>
                  <a:cubicBezTo>
                    <a:pt x="1738" y="620"/>
                    <a:pt x="1733" y="614"/>
                    <a:pt x="1734" y="607"/>
                  </a:cubicBezTo>
                  <a:cubicBezTo>
                    <a:pt x="1735" y="600"/>
                    <a:pt x="1742" y="595"/>
                    <a:pt x="1749" y="596"/>
                  </a:cubicBezTo>
                  <a:close/>
                  <a:moveTo>
                    <a:pt x="1825" y="607"/>
                  </a:moveTo>
                  <a:lnTo>
                    <a:pt x="1850" y="611"/>
                  </a:lnTo>
                  <a:cubicBezTo>
                    <a:pt x="1857" y="612"/>
                    <a:pt x="1862" y="618"/>
                    <a:pt x="1861" y="625"/>
                  </a:cubicBezTo>
                  <a:cubicBezTo>
                    <a:pt x="1860" y="632"/>
                    <a:pt x="1853" y="637"/>
                    <a:pt x="1846" y="636"/>
                  </a:cubicBezTo>
                  <a:lnTo>
                    <a:pt x="1821" y="632"/>
                  </a:lnTo>
                  <a:cubicBezTo>
                    <a:pt x="1814" y="631"/>
                    <a:pt x="1809" y="625"/>
                    <a:pt x="1810" y="618"/>
                  </a:cubicBezTo>
                  <a:cubicBezTo>
                    <a:pt x="1811" y="611"/>
                    <a:pt x="1818" y="606"/>
                    <a:pt x="1825" y="607"/>
                  </a:cubicBezTo>
                  <a:close/>
                  <a:moveTo>
                    <a:pt x="1901" y="618"/>
                  </a:moveTo>
                  <a:lnTo>
                    <a:pt x="1926" y="622"/>
                  </a:lnTo>
                  <a:cubicBezTo>
                    <a:pt x="1933" y="623"/>
                    <a:pt x="1938" y="629"/>
                    <a:pt x="1937" y="636"/>
                  </a:cubicBezTo>
                  <a:cubicBezTo>
                    <a:pt x="1936" y="643"/>
                    <a:pt x="1929" y="648"/>
                    <a:pt x="1922" y="647"/>
                  </a:cubicBezTo>
                  <a:lnTo>
                    <a:pt x="1897" y="643"/>
                  </a:lnTo>
                  <a:cubicBezTo>
                    <a:pt x="1890" y="642"/>
                    <a:pt x="1885" y="636"/>
                    <a:pt x="1886" y="629"/>
                  </a:cubicBezTo>
                  <a:cubicBezTo>
                    <a:pt x="1887" y="622"/>
                    <a:pt x="1894" y="617"/>
                    <a:pt x="1901" y="618"/>
                  </a:cubicBezTo>
                  <a:close/>
                  <a:moveTo>
                    <a:pt x="1977" y="629"/>
                  </a:moveTo>
                  <a:lnTo>
                    <a:pt x="2002" y="633"/>
                  </a:lnTo>
                  <a:cubicBezTo>
                    <a:pt x="2009" y="634"/>
                    <a:pt x="2014" y="640"/>
                    <a:pt x="2013" y="647"/>
                  </a:cubicBezTo>
                  <a:cubicBezTo>
                    <a:pt x="2012" y="654"/>
                    <a:pt x="2005" y="659"/>
                    <a:pt x="1998" y="658"/>
                  </a:cubicBezTo>
                  <a:lnTo>
                    <a:pt x="1973" y="654"/>
                  </a:lnTo>
                  <a:cubicBezTo>
                    <a:pt x="1966" y="653"/>
                    <a:pt x="1961" y="647"/>
                    <a:pt x="1962" y="640"/>
                  </a:cubicBezTo>
                  <a:cubicBezTo>
                    <a:pt x="1963" y="633"/>
                    <a:pt x="1970" y="628"/>
                    <a:pt x="1977" y="629"/>
                  </a:cubicBezTo>
                  <a:close/>
                  <a:moveTo>
                    <a:pt x="2053" y="640"/>
                  </a:moveTo>
                  <a:lnTo>
                    <a:pt x="2078" y="644"/>
                  </a:lnTo>
                  <a:cubicBezTo>
                    <a:pt x="2085" y="645"/>
                    <a:pt x="2090" y="651"/>
                    <a:pt x="2089" y="658"/>
                  </a:cubicBezTo>
                  <a:cubicBezTo>
                    <a:pt x="2088" y="665"/>
                    <a:pt x="2081" y="670"/>
                    <a:pt x="2074" y="669"/>
                  </a:cubicBezTo>
                  <a:lnTo>
                    <a:pt x="2049" y="665"/>
                  </a:lnTo>
                  <a:cubicBezTo>
                    <a:pt x="2042" y="664"/>
                    <a:pt x="2037" y="658"/>
                    <a:pt x="2038" y="651"/>
                  </a:cubicBezTo>
                  <a:cubicBezTo>
                    <a:pt x="2039" y="644"/>
                    <a:pt x="2046" y="639"/>
                    <a:pt x="2053" y="640"/>
                  </a:cubicBezTo>
                  <a:close/>
                  <a:moveTo>
                    <a:pt x="2128" y="649"/>
                  </a:moveTo>
                  <a:lnTo>
                    <a:pt x="2154" y="652"/>
                  </a:lnTo>
                  <a:cubicBezTo>
                    <a:pt x="2161" y="653"/>
                    <a:pt x="2166" y="659"/>
                    <a:pt x="2165" y="666"/>
                  </a:cubicBezTo>
                  <a:cubicBezTo>
                    <a:pt x="2164" y="673"/>
                    <a:pt x="2158" y="678"/>
                    <a:pt x="2151" y="677"/>
                  </a:cubicBezTo>
                  <a:lnTo>
                    <a:pt x="2126" y="675"/>
                  </a:lnTo>
                  <a:cubicBezTo>
                    <a:pt x="2119" y="674"/>
                    <a:pt x="2113" y="668"/>
                    <a:pt x="2114" y="661"/>
                  </a:cubicBezTo>
                  <a:cubicBezTo>
                    <a:pt x="2115" y="654"/>
                    <a:pt x="2121" y="648"/>
                    <a:pt x="2128" y="649"/>
                  </a:cubicBezTo>
                  <a:close/>
                  <a:moveTo>
                    <a:pt x="2205" y="657"/>
                  </a:moveTo>
                  <a:lnTo>
                    <a:pt x="2230" y="660"/>
                  </a:lnTo>
                  <a:cubicBezTo>
                    <a:pt x="2237" y="661"/>
                    <a:pt x="2242" y="667"/>
                    <a:pt x="2241" y="674"/>
                  </a:cubicBezTo>
                  <a:cubicBezTo>
                    <a:pt x="2241" y="681"/>
                    <a:pt x="2234" y="686"/>
                    <a:pt x="2227" y="685"/>
                  </a:cubicBezTo>
                  <a:lnTo>
                    <a:pt x="2202" y="683"/>
                  </a:lnTo>
                  <a:cubicBezTo>
                    <a:pt x="2195" y="682"/>
                    <a:pt x="2190" y="676"/>
                    <a:pt x="2191" y="669"/>
                  </a:cubicBezTo>
                  <a:cubicBezTo>
                    <a:pt x="2191" y="662"/>
                    <a:pt x="2198" y="657"/>
                    <a:pt x="2205" y="657"/>
                  </a:cubicBezTo>
                  <a:close/>
                  <a:moveTo>
                    <a:pt x="2281" y="665"/>
                  </a:moveTo>
                  <a:lnTo>
                    <a:pt x="2306" y="668"/>
                  </a:lnTo>
                  <a:cubicBezTo>
                    <a:pt x="2314" y="669"/>
                    <a:pt x="2319" y="675"/>
                    <a:pt x="2318" y="682"/>
                  </a:cubicBezTo>
                  <a:cubicBezTo>
                    <a:pt x="2317" y="689"/>
                    <a:pt x="2311" y="694"/>
                    <a:pt x="2304" y="693"/>
                  </a:cubicBezTo>
                  <a:lnTo>
                    <a:pt x="2278" y="691"/>
                  </a:lnTo>
                  <a:cubicBezTo>
                    <a:pt x="2271" y="690"/>
                    <a:pt x="2266" y="684"/>
                    <a:pt x="2267" y="677"/>
                  </a:cubicBezTo>
                  <a:cubicBezTo>
                    <a:pt x="2268" y="670"/>
                    <a:pt x="2274" y="665"/>
                    <a:pt x="2281" y="665"/>
                  </a:cubicBezTo>
                  <a:close/>
                  <a:moveTo>
                    <a:pt x="2357" y="673"/>
                  </a:moveTo>
                  <a:lnTo>
                    <a:pt x="2383" y="676"/>
                  </a:lnTo>
                  <a:cubicBezTo>
                    <a:pt x="2390" y="677"/>
                    <a:pt x="2395" y="683"/>
                    <a:pt x="2394" y="690"/>
                  </a:cubicBezTo>
                  <a:cubicBezTo>
                    <a:pt x="2394" y="697"/>
                    <a:pt x="2387" y="702"/>
                    <a:pt x="2380" y="701"/>
                  </a:cubicBezTo>
                  <a:lnTo>
                    <a:pt x="2355" y="699"/>
                  </a:lnTo>
                  <a:cubicBezTo>
                    <a:pt x="2348" y="698"/>
                    <a:pt x="2343" y="692"/>
                    <a:pt x="2343" y="685"/>
                  </a:cubicBezTo>
                  <a:cubicBezTo>
                    <a:pt x="2344" y="678"/>
                    <a:pt x="2350" y="673"/>
                    <a:pt x="2357" y="673"/>
                  </a:cubicBezTo>
                  <a:close/>
                  <a:moveTo>
                    <a:pt x="2434" y="681"/>
                  </a:moveTo>
                  <a:lnTo>
                    <a:pt x="2447" y="683"/>
                  </a:lnTo>
                  <a:lnTo>
                    <a:pt x="2459" y="683"/>
                  </a:lnTo>
                  <a:cubicBezTo>
                    <a:pt x="2466" y="684"/>
                    <a:pt x="2471" y="690"/>
                    <a:pt x="2471" y="697"/>
                  </a:cubicBezTo>
                  <a:cubicBezTo>
                    <a:pt x="2470" y="704"/>
                    <a:pt x="2464" y="709"/>
                    <a:pt x="2457" y="709"/>
                  </a:cubicBezTo>
                  <a:lnTo>
                    <a:pt x="2444" y="708"/>
                  </a:lnTo>
                  <a:lnTo>
                    <a:pt x="2431" y="707"/>
                  </a:lnTo>
                  <a:cubicBezTo>
                    <a:pt x="2424" y="706"/>
                    <a:pt x="2419" y="700"/>
                    <a:pt x="2420" y="693"/>
                  </a:cubicBezTo>
                  <a:cubicBezTo>
                    <a:pt x="2420" y="686"/>
                    <a:pt x="2427" y="681"/>
                    <a:pt x="2434" y="681"/>
                  </a:cubicBezTo>
                  <a:close/>
                  <a:moveTo>
                    <a:pt x="2510" y="687"/>
                  </a:moveTo>
                  <a:lnTo>
                    <a:pt x="2535" y="688"/>
                  </a:lnTo>
                  <a:cubicBezTo>
                    <a:pt x="2542" y="689"/>
                    <a:pt x="2548" y="695"/>
                    <a:pt x="2547" y="702"/>
                  </a:cubicBezTo>
                  <a:cubicBezTo>
                    <a:pt x="2547" y="709"/>
                    <a:pt x="2541" y="714"/>
                    <a:pt x="2534" y="714"/>
                  </a:cubicBezTo>
                  <a:lnTo>
                    <a:pt x="2508" y="712"/>
                  </a:lnTo>
                  <a:cubicBezTo>
                    <a:pt x="2501" y="712"/>
                    <a:pt x="2496" y="706"/>
                    <a:pt x="2496" y="699"/>
                  </a:cubicBezTo>
                  <a:cubicBezTo>
                    <a:pt x="2497" y="692"/>
                    <a:pt x="2503" y="686"/>
                    <a:pt x="2510" y="687"/>
                  </a:cubicBezTo>
                  <a:close/>
                  <a:moveTo>
                    <a:pt x="2587" y="692"/>
                  </a:moveTo>
                  <a:lnTo>
                    <a:pt x="2612" y="693"/>
                  </a:lnTo>
                  <a:cubicBezTo>
                    <a:pt x="2619" y="694"/>
                    <a:pt x="2624" y="700"/>
                    <a:pt x="2624" y="707"/>
                  </a:cubicBezTo>
                  <a:cubicBezTo>
                    <a:pt x="2624" y="714"/>
                    <a:pt x="2617" y="719"/>
                    <a:pt x="2610" y="719"/>
                  </a:cubicBezTo>
                  <a:lnTo>
                    <a:pt x="2585" y="717"/>
                  </a:lnTo>
                  <a:cubicBezTo>
                    <a:pt x="2578" y="717"/>
                    <a:pt x="2572" y="711"/>
                    <a:pt x="2573" y="704"/>
                  </a:cubicBezTo>
                  <a:cubicBezTo>
                    <a:pt x="2573" y="696"/>
                    <a:pt x="2579" y="691"/>
                    <a:pt x="2587" y="692"/>
                  </a:cubicBezTo>
                  <a:close/>
                  <a:moveTo>
                    <a:pt x="2663" y="696"/>
                  </a:moveTo>
                  <a:lnTo>
                    <a:pt x="2689" y="698"/>
                  </a:lnTo>
                  <a:cubicBezTo>
                    <a:pt x="2696" y="699"/>
                    <a:pt x="2701" y="705"/>
                    <a:pt x="2701" y="712"/>
                  </a:cubicBezTo>
                  <a:cubicBezTo>
                    <a:pt x="2700" y="719"/>
                    <a:pt x="2694" y="724"/>
                    <a:pt x="2687" y="724"/>
                  </a:cubicBezTo>
                  <a:lnTo>
                    <a:pt x="2662" y="722"/>
                  </a:lnTo>
                  <a:cubicBezTo>
                    <a:pt x="2654" y="722"/>
                    <a:pt x="2649" y="715"/>
                    <a:pt x="2650" y="708"/>
                  </a:cubicBezTo>
                  <a:cubicBezTo>
                    <a:pt x="2650" y="701"/>
                    <a:pt x="2656" y="696"/>
                    <a:pt x="2663" y="696"/>
                  </a:cubicBezTo>
                  <a:close/>
                  <a:moveTo>
                    <a:pt x="2740" y="701"/>
                  </a:moveTo>
                  <a:lnTo>
                    <a:pt x="2765" y="703"/>
                  </a:lnTo>
                  <a:cubicBezTo>
                    <a:pt x="2772" y="703"/>
                    <a:pt x="2778" y="709"/>
                    <a:pt x="2777" y="716"/>
                  </a:cubicBezTo>
                  <a:cubicBezTo>
                    <a:pt x="2777" y="724"/>
                    <a:pt x="2771" y="729"/>
                    <a:pt x="2764" y="728"/>
                  </a:cubicBezTo>
                  <a:lnTo>
                    <a:pt x="2738" y="727"/>
                  </a:lnTo>
                  <a:cubicBezTo>
                    <a:pt x="2731" y="726"/>
                    <a:pt x="2726" y="720"/>
                    <a:pt x="2726" y="713"/>
                  </a:cubicBezTo>
                  <a:cubicBezTo>
                    <a:pt x="2727" y="706"/>
                    <a:pt x="2733" y="701"/>
                    <a:pt x="2740" y="701"/>
                  </a:cubicBezTo>
                  <a:close/>
                  <a:moveTo>
                    <a:pt x="2816" y="706"/>
                  </a:moveTo>
                  <a:lnTo>
                    <a:pt x="2841" y="706"/>
                  </a:lnTo>
                  <a:cubicBezTo>
                    <a:pt x="2849" y="706"/>
                    <a:pt x="2854" y="712"/>
                    <a:pt x="2854" y="719"/>
                  </a:cubicBezTo>
                  <a:cubicBezTo>
                    <a:pt x="2854" y="726"/>
                    <a:pt x="2848" y="732"/>
                    <a:pt x="2841" y="732"/>
                  </a:cubicBezTo>
                  <a:lnTo>
                    <a:pt x="2815" y="731"/>
                  </a:lnTo>
                  <a:cubicBezTo>
                    <a:pt x="2808" y="731"/>
                    <a:pt x="2803" y="725"/>
                    <a:pt x="2803" y="718"/>
                  </a:cubicBezTo>
                  <a:cubicBezTo>
                    <a:pt x="2803" y="711"/>
                    <a:pt x="2809" y="706"/>
                    <a:pt x="2816" y="706"/>
                  </a:cubicBezTo>
                  <a:close/>
                  <a:moveTo>
                    <a:pt x="2893" y="707"/>
                  </a:moveTo>
                  <a:lnTo>
                    <a:pt x="2918" y="708"/>
                  </a:lnTo>
                  <a:cubicBezTo>
                    <a:pt x="2925" y="708"/>
                    <a:pt x="2931" y="714"/>
                    <a:pt x="2931" y="721"/>
                  </a:cubicBezTo>
                  <a:cubicBezTo>
                    <a:pt x="2931" y="728"/>
                    <a:pt x="2925" y="734"/>
                    <a:pt x="2918" y="733"/>
                  </a:cubicBezTo>
                  <a:lnTo>
                    <a:pt x="2892" y="733"/>
                  </a:lnTo>
                  <a:cubicBezTo>
                    <a:pt x="2885" y="733"/>
                    <a:pt x="2879" y="727"/>
                    <a:pt x="2880" y="720"/>
                  </a:cubicBezTo>
                  <a:cubicBezTo>
                    <a:pt x="2880" y="713"/>
                    <a:pt x="2886" y="707"/>
                    <a:pt x="2893" y="707"/>
                  </a:cubicBezTo>
                  <a:close/>
                  <a:moveTo>
                    <a:pt x="2969" y="709"/>
                  </a:moveTo>
                  <a:lnTo>
                    <a:pt x="2995" y="709"/>
                  </a:lnTo>
                  <a:cubicBezTo>
                    <a:pt x="3002" y="709"/>
                    <a:pt x="3008" y="715"/>
                    <a:pt x="3008" y="722"/>
                  </a:cubicBezTo>
                  <a:cubicBezTo>
                    <a:pt x="3007" y="729"/>
                    <a:pt x="3002" y="735"/>
                    <a:pt x="2995" y="735"/>
                  </a:cubicBezTo>
                  <a:lnTo>
                    <a:pt x="2969" y="734"/>
                  </a:lnTo>
                  <a:cubicBezTo>
                    <a:pt x="2962" y="734"/>
                    <a:pt x="2956" y="728"/>
                    <a:pt x="2956" y="721"/>
                  </a:cubicBezTo>
                  <a:cubicBezTo>
                    <a:pt x="2957" y="714"/>
                    <a:pt x="2962" y="709"/>
                    <a:pt x="2969" y="709"/>
                  </a:cubicBezTo>
                  <a:close/>
                  <a:moveTo>
                    <a:pt x="3046" y="710"/>
                  </a:moveTo>
                  <a:lnTo>
                    <a:pt x="3072" y="711"/>
                  </a:lnTo>
                  <a:cubicBezTo>
                    <a:pt x="3079" y="711"/>
                    <a:pt x="3085" y="717"/>
                    <a:pt x="3084" y="724"/>
                  </a:cubicBezTo>
                  <a:cubicBezTo>
                    <a:pt x="3084" y="731"/>
                    <a:pt x="3078" y="736"/>
                    <a:pt x="3071" y="736"/>
                  </a:cubicBezTo>
                  <a:lnTo>
                    <a:pt x="3046" y="736"/>
                  </a:lnTo>
                  <a:cubicBezTo>
                    <a:pt x="3039" y="736"/>
                    <a:pt x="3033" y="730"/>
                    <a:pt x="3033" y="723"/>
                  </a:cubicBezTo>
                  <a:cubicBezTo>
                    <a:pt x="3033" y="716"/>
                    <a:pt x="3039" y="710"/>
                    <a:pt x="3046" y="710"/>
                  </a:cubicBezTo>
                  <a:close/>
                  <a:moveTo>
                    <a:pt x="3123" y="712"/>
                  </a:moveTo>
                  <a:lnTo>
                    <a:pt x="3149" y="712"/>
                  </a:lnTo>
                  <a:cubicBezTo>
                    <a:pt x="3156" y="712"/>
                    <a:pt x="3161" y="718"/>
                    <a:pt x="3161" y="725"/>
                  </a:cubicBezTo>
                  <a:cubicBezTo>
                    <a:pt x="3161" y="732"/>
                    <a:pt x="3155" y="738"/>
                    <a:pt x="3148" y="738"/>
                  </a:cubicBezTo>
                  <a:lnTo>
                    <a:pt x="3123" y="737"/>
                  </a:lnTo>
                  <a:cubicBezTo>
                    <a:pt x="3115" y="737"/>
                    <a:pt x="3110" y="731"/>
                    <a:pt x="3110" y="724"/>
                  </a:cubicBezTo>
                  <a:cubicBezTo>
                    <a:pt x="3110" y="717"/>
                    <a:pt x="3116" y="712"/>
                    <a:pt x="3123" y="712"/>
                  </a:cubicBezTo>
                  <a:close/>
                  <a:moveTo>
                    <a:pt x="3199" y="712"/>
                  </a:moveTo>
                  <a:lnTo>
                    <a:pt x="3225" y="712"/>
                  </a:lnTo>
                  <a:cubicBezTo>
                    <a:pt x="3232" y="711"/>
                    <a:pt x="3238" y="717"/>
                    <a:pt x="3238" y="724"/>
                  </a:cubicBezTo>
                  <a:cubicBezTo>
                    <a:pt x="3238" y="731"/>
                    <a:pt x="3233" y="737"/>
                    <a:pt x="3225" y="737"/>
                  </a:cubicBezTo>
                  <a:lnTo>
                    <a:pt x="3200" y="738"/>
                  </a:lnTo>
                  <a:cubicBezTo>
                    <a:pt x="3193" y="738"/>
                    <a:pt x="3187" y="732"/>
                    <a:pt x="3187" y="725"/>
                  </a:cubicBezTo>
                  <a:cubicBezTo>
                    <a:pt x="3187" y="718"/>
                    <a:pt x="3192" y="712"/>
                    <a:pt x="3199" y="712"/>
                  </a:cubicBezTo>
                  <a:close/>
                  <a:moveTo>
                    <a:pt x="3276" y="710"/>
                  </a:moveTo>
                  <a:lnTo>
                    <a:pt x="3302" y="710"/>
                  </a:lnTo>
                  <a:cubicBezTo>
                    <a:pt x="3309" y="710"/>
                    <a:pt x="3315" y="715"/>
                    <a:pt x="3315" y="722"/>
                  </a:cubicBezTo>
                  <a:cubicBezTo>
                    <a:pt x="3315" y="729"/>
                    <a:pt x="3309" y="735"/>
                    <a:pt x="3302" y="735"/>
                  </a:cubicBezTo>
                  <a:lnTo>
                    <a:pt x="3277" y="736"/>
                  </a:lnTo>
                  <a:cubicBezTo>
                    <a:pt x="3270" y="736"/>
                    <a:pt x="3264" y="731"/>
                    <a:pt x="3264" y="723"/>
                  </a:cubicBezTo>
                  <a:cubicBezTo>
                    <a:pt x="3263" y="716"/>
                    <a:pt x="3269" y="711"/>
                    <a:pt x="3276" y="710"/>
                  </a:cubicBezTo>
                  <a:close/>
                  <a:moveTo>
                    <a:pt x="3353" y="709"/>
                  </a:moveTo>
                  <a:lnTo>
                    <a:pt x="3378" y="708"/>
                  </a:lnTo>
                  <a:cubicBezTo>
                    <a:pt x="3386" y="708"/>
                    <a:pt x="3391" y="714"/>
                    <a:pt x="3392" y="721"/>
                  </a:cubicBezTo>
                  <a:cubicBezTo>
                    <a:pt x="3392" y="728"/>
                    <a:pt x="3386" y="734"/>
                    <a:pt x="3379" y="734"/>
                  </a:cubicBezTo>
                  <a:lnTo>
                    <a:pt x="3353" y="734"/>
                  </a:lnTo>
                  <a:cubicBezTo>
                    <a:pt x="3346" y="734"/>
                    <a:pt x="3340" y="729"/>
                    <a:pt x="3340" y="722"/>
                  </a:cubicBezTo>
                  <a:cubicBezTo>
                    <a:pt x="3340" y="715"/>
                    <a:pt x="3346" y="709"/>
                    <a:pt x="3353" y="709"/>
                  </a:cubicBezTo>
                  <a:close/>
                  <a:moveTo>
                    <a:pt x="3430" y="707"/>
                  </a:moveTo>
                  <a:lnTo>
                    <a:pt x="3455" y="706"/>
                  </a:lnTo>
                  <a:cubicBezTo>
                    <a:pt x="3462" y="706"/>
                    <a:pt x="3468" y="712"/>
                    <a:pt x="3468" y="719"/>
                  </a:cubicBezTo>
                  <a:cubicBezTo>
                    <a:pt x="3468" y="726"/>
                    <a:pt x="3463" y="732"/>
                    <a:pt x="3456" y="732"/>
                  </a:cubicBezTo>
                  <a:lnTo>
                    <a:pt x="3430" y="733"/>
                  </a:lnTo>
                  <a:cubicBezTo>
                    <a:pt x="3423" y="733"/>
                    <a:pt x="3417" y="727"/>
                    <a:pt x="3417" y="720"/>
                  </a:cubicBezTo>
                  <a:cubicBezTo>
                    <a:pt x="3417" y="713"/>
                    <a:pt x="3423" y="707"/>
                    <a:pt x="3430" y="707"/>
                  </a:cubicBezTo>
                  <a:close/>
                  <a:moveTo>
                    <a:pt x="3506" y="705"/>
                  </a:moveTo>
                  <a:lnTo>
                    <a:pt x="3532" y="705"/>
                  </a:lnTo>
                  <a:cubicBezTo>
                    <a:pt x="3539" y="705"/>
                    <a:pt x="3545" y="710"/>
                    <a:pt x="3545" y="717"/>
                  </a:cubicBezTo>
                  <a:cubicBezTo>
                    <a:pt x="3545" y="724"/>
                    <a:pt x="3540" y="730"/>
                    <a:pt x="3533" y="730"/>
                  </a:cubicBezTo>
                  <a:lnTo>
                    <a:pt x="3507" y="731"/>
                  </a:lnTo>
                  <a:cubicBezTo>
                    <a:pt x="3500" y="731"/>
                    <a:pt x="3494" y="725"/>
                    <a:pt x="3494" y="718"/>
                  </a:cubicBezTo>
                  <a:cubicBezTo>
                    <a:pt x="3494" y="711"/>
                    <a:pt x="3499" y="705"/>
                    <a:pt x="3506" y="705"/>
                  </a:cubicBezTo>
                  <a:close/>
                  <a:moveTo>
                    <a:pt x="3582" y="701"/>
                  </a:moveTo>
                  <a:lnTo>
                    <a:pt x="3608" y="700"/>
                  </a:lnTo>
                  <a:cubicBezTo>
                    <a:pt x="3615" y="699"/>
                    <a:pt x="3621" y="705"/>
                    <a:pt x="3622" y="712"/>
                  </a:cubicBezTo>
                  <a:cubicBezTo>
                    <a:pt x="3622" y="719"/>
                    <a:pt x="3617" y="725"/>
                    <a:pt x="3610" y="725"/>
                  </a:cubicBezTo>
                  <a:lnTo>
                    <a:pt x="3584" y="727"/>
                  </a:lnTo>
                  <a:cubicBezTo>
                    <a:pt x="3577" y="727"/>
                    <a:pt x="3571" y="722"/>
                    <a:pt x="3571" y="715"/>
                  </a:cubicBezTo>
                  <a:cubicBezTo>
                    <a:pt x="3570" y="708"/>
                    <a:pt x="3575" y="702"/>
                    <a:pt x="3582" y="701"/>
                  </a:cubicBezTo>
                  <a:close/>
                  <a:moveTo>
                    <a:pt x="3659" y="696"/>
                  </a:moveTo>
                  <a:lnTo>
                    <a:pt x="3685" y="694"/>
                  </a:lnTo>
                  <a:cubicBezTo>
                    <a:pt x="3692" y="694"/>
                    <a:pt x="3698" y="699"/>
                    <a:pt x="3698" y="706"/>
                  </a:cubicBezTo>
                  <a:cubicBezTo>
                    <a:pt x="3699" y="713"/>
                    <a:pt x="3693" y="719"/>
                    <a:pt x="3686" y="720"/>
                  </a:cubicBezTo>
                  <a:lnTo>
                    <a:pt x="3661" y="722"/>
                  </a:lnTo>
                  <a:cubicBezTo>
                    <a:pt x="3654" y="722"/>
                    <a:pt x="3648" y="717"/>
                    <a:pt x="3647" y="710"/>
                  </a:cubicBezTo>
                  <a:cubicBezTo>
                    <a:pt x="3647" y="703"/>
                    <a:pt x="3652" y="697"/>
                    <a:pt x="3659" y="696"/>
                  </a:cubicBezTo>
                  <a:close/>
                  <a:moveTo>
                    <a:pt x="3736" y="691"/>
                  </a:moveTo>
                  <a:lnTo>
                    <a:pt x="3761" y="689"/>
                  </a:lnTo>
                  <a:cubicBezTo>
                    <a:pt x="3768" y="689"/>
                    <a:pt x="3774" y="694"/>
                    <a:pt x="3775" y="701"/>
                  </a:cubicBezTo>
                  <a:cubicBezTo>
                    <a:pt x="3775" y="708"/>
                    <a:pt x="3770" y="714"/>
                    <a:pt x="3763" y="715"/>
                  </a:cubicBezTo>
                  <a:lnTo>
                    <a:pt x="3737" y="716"/>
                  </a:lnTo>
                  <a:cubicBezTo>
                    <a:pt x="3730" y="717"/>
                    <a:pt x="3724" y="712"/>
                    <a:pt x="3724" y="705"/>
                  </a:cubicBezTo>
                  <a:cubicBezTo>
                    <a:pt x="3723" y="698"/>
                    <a:pt x="3729" y="691"/>
                    <a:pt x="3736" y="691"/>
                  </a:cubicBezTo>
                  <a:close/>
                  <a:moveTo>
                    <a:pt x="3812" y="686"/>
                  </a:moveTo>
                  <a:lnTo>
                    <a:pt x="3838" y="684"/>
                  </a:lnTo>
                  <a:cubicBezTo>
                    <a:pt x="3845" y="683"/>
                    <a:pt x="3851" y="689"/>
                    <a:pt x="3852" y="696"/>
                  </a:cubicBezTo>
                  <a:cubicBezTo>
                    <a:pt x="3852" y="703"/>
                    <a:pt x="3847" y="709"/>
                    <a:pt x="3840" y="709"/>
                  </a:cubicBezTo>
                  <a:lnTo>
                    <a:pt x="3814" y="711"/>
                  </a:lnTo>
                  <a:cubicBezTo>
                    <a:pt x="3807" y="712"/>
                    <a:pt x="3801" y="706"/>
                    <a:pt x="3800" y="699"/>
                  </a:cubicBezTo>
                  <a:cubicBezTo>
                    <a:pt x="3800" y="692"/>
                    <a:pt x="3805" y="686"/>
                    <a:pt x="3812" y="686"/>
                  </a:cubicBezTo>
                  <a:close/>
                  <a:moveTo>
                    <a:pt x="3889" y="680"/>
                  </a:moveTo>
                  <a:lnTo>
                    <a:pt x="3899" y="680"/>
                  </a:lnTo>
                  <a:lnTo>
                    <a:pt x="3914" y="678"/>
                  </a:lnTo>
                  <a:cubicBezTo>
                    <a:pt x="3921" y="677"/>
                    <a:pt x="3927" y="682"/>
                    <a:pt x="3928" y="689"/>
                  </a:cubicBezTo>
                  <a:cubicBezTo>
                    <a:pt x="3929" y="696"/>
                    <a:pt x="3924" y="702"/>
                    <a:pt x="3917" y="703"/>
                  </a:cubicBezTo>
                  <a:lnTo>
                    <a:pt x="3900" y="705"/>
                  </a:lnTo>
                  <a:lnTo>
                    <a:pt x="3891" y="706"/>
                  </a:lnTo>
                  <a:cubicBezTo>
                    <a:pt x="3884" y="706"/>
                    <a:pt x="3878" y="701"/>
                    <a:pt x="3877" y="694"/>
                  </a:cubicBezTo>
                  <a:cubicBezTo>
                    <a:pt x="3877" y="687"/>
                    <a:pt x="3882" y="681"/>
                    <a:pt x="3889" y="680"/>
                  </a:cubicBezTo>
                  <a:close/>
                  <a:moveTo>
                    <a:pt x="3965" y="672"/>
                  </a:moveTo>
                  <a:lnTo>
                    <a:pt x="3990" y="669"/>
                  </a:lnTo>
                  <a:cubicBezTo>
                    <a:pt x="3997" y="668"/>
                    <a:pt x="4003" y="673"/>
                    <a:pt x="4004" y="680"/>
                  </a:cubicBezTo>
                  <a:cubicBezTo>
                    <a:pt x="4005" y="687"/>
                    <a:pt x="4000" y="693"/>
                    <a:pt x="3993" y="694"/>
                  </a:cubicBezTo>
                  <a:lnTo>
                    <a:pt x="3968" y="697"/>
                  </a:lnTo>
                  <a:cubicBezTo>
                    <a:pt x="3961" y="698"/>
                    <a:pt x="3954" y="693"/>
                    <a:pt x="3953" y="686"/>
                  </a:cubicBezTo>
                  <a:cubicBezTo>
                    <a:pt x="3953" y="679"/>
                    <a:pt x="3958" y="673"/>
                    <a:pt x="3965" y="672"/>
                  </a:cubicBezTo>
                  <a:close/>
                  <a:moveTo>
                    <a:pt x="4041" y="663"/>
                  </a:moveTo>
                  <a:lnTo>
                    <a:pt x="4066" y="660"/>
                  </a:lnTo>
                  <a:cubicBezTo>
                    <a:pt x="4073" y="659"/>
                    <a:pt x="4080" y="664"/>
                    <a:pt x="4081" y="671"/>
                  </a:cubicBezTo>
                  <a:cubicBezTo>
                    <a:pt x="4081" y="678"/>
                    <a:pt x="4076" y="684"/>
                    <a:pt x="4069" y="685"/>
                  </a:cubicBezTo>
                  <a:lnTo>
                    <a:pt x="4044" y="688"/>
                  </a:lnTo>
                  <a:cubicBezTo>
                    <a:pt x="4037" y="689"/>
                    <a:pt x="4031" y="684"/>
                    <a:pt x="4030" y="677"/>
                  </a:cubicBezTo>
                  <a:cubicBezTo>
                    <a:pt x="4029" y="670"/>
                    <a:pt x="4034" y="664"/>
                    <a:pt x="4041" y="663"/>
                  </a:cubicBezTo>
                  <a:close/>
                  <a:moveTo>
                    <a:pt x="4117" y="654"/>
                  </a:moveTo>
                  <a:lnTo>
                    <a:pt x="4143" y="651"/>
                  </a:lnTo>
                  <a:cubicBezTo>
                    <a:pt x="4150" y="650"/>
                    <a:pt x="4156" y="655"/>
                    <a:pt x="4157" y="662"/>
                  </a:cubicBezTo>
                  <a:cubicBezTo>
                    <a:pt x="4158" y="669"/>
                    <a:pt x="4153" y="675"/>
                    <a:pt x="4146" y="676"/>
                  </a:cubicBezTo>
                  <a:lnTo>
                    <a:pt x="4120" y="679"/>
                  </a:lnTo>
                  <a:cubicBezTo>
                    <a:pt x="4113" y="680"/>
                    <a:pt x="4107" y="675"/>
                    <a:pt x="4106" y="668"/>
                  </a:cubicBezTo>
                  <a:cubicBezTo>
                    <a:pt x="4105" y="661"/>
                    <a:pt x="4110" y="655"/>
                    <a:pt x="4117" y="654"/>
                  </a:cubicBezTo>
                  <a:close/>
                  <a:moveTo>
                    <a:pt x="4193" y="645"/>
                  </a:moveTo>
                  <a:lnTo>
                    <a:pt x="4219" y="642"/>
                  </a:lnTo>
                  <a:cubicBezTo>
                    <a:pt x="4226" y="641"/>
                    <a:pt x="4232" y="646"/>
                    <a:pt x="4233" y="653"/>
                  </a:cubicBezTo>
                  <a:cubicBezTo>
                    <a:pt x="4234" y="660"/>
                    <a:pt x="4229" y="666"/>
                    <a:pt x="4222" y="667"/>
                  </a:cubicBezTo>
                  <a:lnTo>
                    <a:pt x="4196" y="670"/>
                  </a:lnTo>
                  <a:cubicBezTo>
                    <a:pt x="4189" y="671"/>
                    <a:pt x="4183" y="666"/>
                    <a:pt x="4182" y="659"/>
                  </a:cubicBezTo>
                  <a:cubicBezTo>
                    <a:pt x="4181" y="652"/>
                    <a:pt x="4186" y="645"/>
                    <a:pt x="4193" y="645"/>
                  </a:cubicBezTo>
                  <a:close/>
                  <a:moveTo>
                    <a:pt x="4269" y="635"/>
                  </a:moveTo>
                  <a:lnTo>
                    <a:pt x="4294" y="631"/>
                  </a:lnTo>
                  <a:cubicBezTo>
                    <a:pt x="4301" y="630"/>
                    <a:pt x="4308" y="635"/>
                    <a:pt x="4309" y="642"/>
                  </a:cubicBezTo>
                  <a:cubicBezTo>
                    <a:pt x="4310" y="649"/>
                    <a:pt x="4305" y="655"/>
                    <a:pt x="4298" y="656"/>
                  </a:cubicBezTo>
                  <a:lnTo>
                    <a:pt x="4273" y="661"/>
                  </a:lnTo>
                  <a:cubicBezTo>
                    <a:pt x="4266" y="662"/>
                    <a:pt x="4260" y="657"/>
                    <a:pt x="4259" y="650"/>
                  </a:cubicBezTo>
                  <a:cubicBezTo>
                    <a:pt x="4257" y="643"/>
                    <a:pt x="4262" y="636"/>
                    <a:pt x="4269" y="635"/>
                  </a:cubicBezTo>
                  <a:close/>
                  <a:moveTo>
                    <a:pt x="4345" y="623"/>
                  </a:moveTo>
                  <a:lnTo>
                    <a:pt x="4370" y="619"/>
                  </a:lnTo>
                  <a:cubicBezTo>
                    <a:pt x="4377" y="617"/>
                    <a:pt x="4384" y="622"/>
                    <a:pt x="4385" y="629"/>
                  </a:cubicBezTo>
                  <a:cubicBezTo>
                    <a:pt x="4386" y="636"/>
                    <a:pt x="4381" y="643"/>
                    <a:pt x="4374" y="644"/>
                  </a:cubicBezTo>
                  <a:lnTo>
                    <a:pt x="4349" y="648"/>
                  </a:lnTo>
                  <a:cubicBezTo>
                    <a:pt x="4342" y="649"/>
                    <a:pt x="4335" y="644"/>
                    <a:pt x="4334" y="637"/>
                  </a:cubicBezTo>
                  <a:cubicBezTo>
                    <a:pt x="4333" y="631"/>
                    <a:pt x="4338" y="624"/>
                    <a:pt x="4345" y="623"/>
                  </a:cubicBezTo>
                  <a:close/>
                  <a:moveTo>
                    <a:pt x="4421" y="610"/>
                  </a:moveTo>
                  <a:lnTo>
                    <a:pt x="4446" y="606"/>
                  </a:lnTo>
                  <a:cubicBezTo>
                    <a:pt x="4453" y="605"/>
                    <a:pt x="4459" y="610"/>
                    <a:pt x="4461" y="617"/>
                  </a:cubicBezTo>
                  <a:cubicBezTo>
                    <a:pt x="4462" y="624"/>
                    <a:pt x="4457" y="630"/>
                    <a:pt x="4450" y="631"/>
                  </a:cubicBezTo>
                  <a:lnTo>
                    <a:pt x="4425" y="636"/>
                  </a:lnTo>
                  <a:cubicBezTo>
                    <a:pt x="4418" y="637"/>
                    <a:pt x="4411" y="632"/>
                    <a:pt x="4410" y="625"/>
                  </a:cubicBezTo>
                  <a:cubicBezTo>
                    <a:pt x="4409" y="618"/>
                    <a:pt x="4414" y="611"/>
                    <a:pt x="4421" y="610"/>
                  </a:cubicBezTo>
                  <a:close/>
                  <a:moveTo>
                    <a:pt x="4496" y="598"/>
                  </a:moveTo>
                  <a:lnTo>
                    <a:pt x="4522" y="594"/>
                  </a:lnTo>
                  <a:cubicBezTo>
                    <a:pt x="4529" y="593"/>
                    <a:pt x="4535" y="597"/>
                    <a:pt x="4536" y="604"/>
                  </a:cubicBezTo>
                  <a:cubicBezTo>
                    <a:pt x="4538" y="611"/>
                    <a:pt x="4533" y="618"/>
                    <a:pt x="4526" y="619"/>
                  </a:cubicBezTo>
                  <a:lnTo>
                    <a:pt x="4501" y="623"/>
                  </a:lnTo>
                  <a:cubicBezTo>
                    <a:pt x="4494" y="624"/>
                    <a:pt x="4487" y="620"/>
                    <a:pt x="4486" y="613"/>
                  </a:cubicBezTo>
                  <a:cubicBezTo>
                    <a:pt x="4485" y="606"/>
                    <a:pt x="4489" y="599"/>
                    <a:pt x="4496" y="598"/>
                  </a:cubicBezTo>
                  <a:close/>
                  <a:moveTo>
                    <a:pt x="4572" y="585"/>
                  </a:moveTo>
                  <a:lnTo>
                    <a:pt x="4597" y="581"/>
                  </a:lnTo>
                  <a:cubicBezTo>
                    <a:pt x="4604" y="580"/>
                    <a:pt x="4611" y="585"/>
                    <a:pt x="4612" y="592"/>
                  </a:cubicBezTo>
                  <a:cubicBezTo>
                    <a:pt x="4613" y="599"/>
                    <a:pt x="4609" y="605"/>
                    <a:pt x="4602" y="607"/>
                  </a:cubicBezTo>
                  <a:lnTo>
                    <a:pt x="4576" y="611"/>
                  </a:lnTo>
                  <a:cubicBezTo>
                    <a:pt x="4569" y="612"/>
                    <a:pt x="4563" y="607"/>
                    <a:pt x="4562" y="600"/>
                  </a:cubicBezTo>
                  <a:cubicBezTo>
                    <a:pt x="4561" y="593"/>
                    <a:pt x="4565" y="587"/>
                    <a:pt x="4572" y="585"/>
                  </a:cubicBezTo>
                  <a:close/>
                  <a:moveTo>
                    <a:pt x="4647" y="572"/>
                  </a:moveTo>
                  <a:lnTo>
                    <a:pt x="4672" y="566"/>
                  </a:lnTo>
                  <a:cubicBezTo>
                    <a:pt x="4679" y="565"/>
                    <a:pt x="4686" y="569"/>
                    <a:pt x="4687" y="576"/>
                  </a:cubicBezTo>
                  <a:cubicBezTo>
                    <a:pt x="4689" y="583"/>
                    <a:pt x="4684" y="590"/>
                    <a:pt x="4678" y="591"/>
                  </a:cubicBezTo>
                  <a:lnTo>
                    <a:pt x="4653" y="597"/>
                  </a:lnTo>
                  <a:cubicBezTo>
                    <a:pt x="4646" y="598"/>
                    <a:pt x="4639" y="594"/>
                    <a:pt x="4637" y="587"/>
                  </a:cubicBezTo>
                  <a:cubicBezTo>
                    <a:pt x="4636" y="580"/>
                    <a:pt x="4640" y="573"/>
                    <a:pt x="4647" y="572"/>
                  </a:cubicBezTo>
                  <a:close/>
                  <a:moveTo>
                    <a:pt x="4722" y="555"/>
                  </a:moveTo>
                  <a:lnTo>
                    <a:pt x="4747" y="550"/>
                  </a:lnTo>
                  <a:cubicBezTo>
                    <a:pt x="4754" y="548"/>
                    <a:pt x="4761" y="552"/>
                    <a:pt x="4762" y="559"/>
                  </a:cubicBezTo>
                  <a:cubicBezTo>
                    <a:pt x="4764" y="566"/>
                    <a:pt x="4759" y="573"/>
                    <a:pt x="4753" y="575"/>
                  </a:cubicBezTo>
                  <a:lnTo>
                    <a:pt x="4728" y="580"/>
                  </a:lnTo>
                  <a:cubicBezTo>
                    <a:pt x="4721" y="582"/>
                    <a:pt x="4714" y="577"/>
                    <a:pt x="4712" y="570"/>
                  </a:cubicBezTo>
                  <a:cubicBezTo>
                    <a:pt x="4711" y="563"/>
                    <a:pt x="4715" y="557"/>
                    <a:pt x="4722" y="555"/>
                  </a:cubicBezTo>
                  <a:close/>
                  <a:moveTo>
                    <a:pt x="4797" y="539"/>
                  </a:moveTo>
                  <a:lnTo>
                    <a:pt x="4822" y="533"/>
                  </a:lnTo>
                  <a:cubicBezTo>
                    <a:pt x="4829" y="532"/>
                    <a:pt x="4836" y="536"/>
                    <a:pt x="4837" y="543"/>
                  </a:cubicBezTo>
                  <a:cubicBezTo>
                    <a:pt x="4839" y="550"/>
                    <a:pt x="4834" y="557"/>
                    <a:pt x="4828" y="558"/>
                  </a:cubicBezTo>
                  <a:lnTo>
                    <a:pt x="4803" y="564"/>
                  </a:lnTo>
                  <a:cubicBezTo>
                    <a:pt x="4796" y="565"/>
                    <a:pt x="4789" y="561"/>
                    <a:pt x="4787" y="554"/>
                  </a:cubicBezTo>
                  <a:cubicBezTo>
                    <a:pt x="4786" y="547"/>
                    <a:pt x="4790" y="540"/>
                    <a:pt x="4797" y="539"/>
                  </a:cubicBezTo>
                  <a:close/>
                  <a:moveTo>
                    <a:pt x="4872" y="522"/>
                  </a:moveTo>
                  <a:lnTo>
                    <a:pt x="4897" y="517"/>
                  </a:lnTo>
                  <a:cubicBezTo>
                    <a:pt x="4904" y="515"/>
                    <a:pt x="4911" y="520"/>
                    <a:pt x="4912" y="527"/>
                  </a:cubicBezTo>
                  <a:cubicBezTo>
                    <a:pt x="4914" y="533"/>
                    <a:pt x="4909" y="540"/>
                    <a:pt x="4903" y="542"/>
                  </a:cubicBezTo>
                  <a:lnTo>
                    <a:pt x="4878" y="547"/>
                  </a:lnTo>
                  <a:cubicBezTo>
                    <a:pt x="4871" y="549"/>
                    <a:pt x="4864" y="544"/>
                    <a:pt x="4862" y="537"/>
                  </a:cubicBezTo>
                  <a:cubicBezTo>
                    <a:pt x="4861" y="531"/>
                    <a:pt x="4865" y="524"/>
                    <a:pt x="4872" y="522"/>
                  </a:cubicBezTo>
                  <a:close/>
                  <a:moveTo>
                    <a:pt x="4947" y="506"/>
                  </a:moveTo>
                  <a:lnTo>
                    <a:pt x="4972" y="500"/>
                  </a:lnTo>
                  <a:cubicBezTo>
                    <a:pt x="4979" y="499"/>
                    <a:pt x="4986" y="503"/>
                    <a:pt x="4987" y="510"/>
                  </a:cubicBezTo>
                  <a:cubicBezTo>
                    <a:pt x="4989" y="517"/>
                    <a:pt x="4985" y="524"/>
                    <a:pt x="4978" y="525"/>
                  </a:cubicBezTo>
                  <a:lnTo>
                    <a:pt x="4953" y="531"/>
                  </a:lnTo>
                  <a:cubicBezTo>
                    <a:pt x="4946" y="532"/>
                    <a:pt x="4939" y="528"/>
                    <a:pt x="4937" y="521"/>
                  </a:cubicBezTo>
                  <a:cubicBezTo>
                    <a:pt x="4936" y="514"/>
                    <a:pt x="4940" y="507"/>
                    <a:pt x="4947" y="506"/>
                  </a:cubicBezTo>
                  <a:close/>
                  <a:moveTo>
                    <a:pt x="5021" y="487"/>
                  </a:moveTo>
                  <a:lnTo>
                    <a:pt x="5046" y="480"/>
                  </a:lnTo>
                  <a:cubicBezTo>
                    <a:pt x="5052" y="478"/>
                    <a:pt x="5059" y="483"/>
                    <a:pt x="5061" y="489"/>
                  </a:cubicBezTo>
                  <a:cubicBezTo>
                    <a:pt x="5063" y="496"/>
                    <a:pt x="5059" y="503"/>
                    <a:pt x="5052" y="505"/>
                  </a:cubicBezTo>
                  <a:lnTo>
                    <a:pt x="5028" y="512"/>
                  </a:lnTo>
                  <a:cubicBezTo>
                    <a:pt x="5021" y="514"/>
                    <a:pt x="5014" y="510"/>
                    <a:pt x="5012" y="503"/>
                  </a:cubicBezTo>
                  <a:cubicBezTo>
                    <a:pt x="5010" y="496"/>
                    <a:pt x="5014" y="489"/>
                    <a:pt x="5021" y="487"/>
                  </a:cubicBezTo>
                  <a:close/>
                  <a:moveTo>
                    <a:pt x="5095" y="467"/>
                  </a:moveTo>
                  <a:lnTo>
                    <a:pt x="5120" y="460"/>
                  </a:lnTo>
                  <a:cubicBezTo>
                    <a:pt x="5127" y="458"/>
                    <a:pt x="5134" y="462"/>
                    <a:pt x="5135" y="469"/>
                  </a:cubicBezTo>
                  <a:cubicBezTo>
                    <a:pt x="5137" y="476"/>
                    <a:pt x="5133" y="483"/>
                    <a:pt x="5126" y="485"/>
                  </a:cubicBezTo>
                  <a:lnTo>
                    <a:pt x="5102" y="492"/>
                  </a:lnTo>
                  <a:cubicBezTo>
                    <a:pt x="5095" y="493"/>
                    <a:pt x="5088" y="489"/>
                    <a:pt x="5086" y="483"/>
                  </a:cubicBezTo>
                  <a:cubicBezTo>
                    <a:pt x="5084" y="476"/>
                    <a:pt x="5088" y="469"/>
                    <a:pt x="5095" y="467"/>
                  </a:cubicBezTo>
                  <a:close/>
                  <a:moveTo>
                    <a:pt x="5169" y="447"/>
                  </a:moveTo>
                  <a:lnTo>
                    <a:pt x="5194" y="440"/>
                  </a:lnTo>
                  <a:cubicBezTo>
                    <a:pt x="5201" y="438"/>
                    <a:pt x="5208" y="442"/>
                    <a:pt x="5210" y="449"/>
                  </a:cubicBezTo>
                  <a:cubicBezTo>
                    <a:pt x="5211" y="456"/>
                    <a:pt x="5207" y="463"/>
                    <a:pt x="5201" y="465"/>
                  </a:cubicBezTo>
                  <a:lnTo>
                    <a:pt x="5176" y="471"/>
                  </a:lnTo>
                  <a:cubicBezTo>
                    <a:pt x="5169" y="473"/>
                    <a:pt x="5162" y="469"/>
                    <a:pt x="5160" y="462"/>
                  </a:cubicBezTo>
                  <a:cubicBezTo>
                    <a:pt x="5158" y="456"/>
                    <a:pt x="5162" y="449"/>
                    <a:pt x="5169" y="447"/>
                  </a:cubicBezTo>
                  <a:close/>
                  <a:moveTo>
                    <a:pt x="5243" y="426"/>
                  </a:moveTo>
                  <a:lnTo>
                    <a:pt x="5268" y="420"/>
                  </a:lnTo>
                  <a:cubicBezTo>
                    <a:pt x="5275" y="418"/>
                    <a:pt x="5282" y="422"/>
                    <a:pt x="5284" y="429"/>
                  </a:cubicBezTo>
                  <a:cubicBezTo>
                    <a:pt x="5285" y="436"/>
                    <a:pt x="5281" y="443"/>
                    <a:pt x="5275" y="444"/>
                  </a:cubicBezTo>
                  <a:lnTo>
                    <a:pt x="5250" y="451"/>
                  </a:lnTo>
                  <a:cubicBezTo>
                    <a:pt x="5243" y="453"/>
                    <a:pt x="5236" y="449"/>
                    <a:pt x="5234" y="442"/>
                  </a:cubicBezTo>
                  <a:cubicBezTo>
                    <a:pt x="5232" y="435"/>
                    <a:pt x="5236" y="428"/>
                    <a:pt x="5243" y="426"/>
                  </a:cubicBezTo>
                  <a:close/>
                  <a:moveTo>
                    <a:pt x="5317" y="406"/>
                  </a:moveTo>
                  <a:lnTo>
                    <a:pt x="5325" y="404"/>
                  </a:lnTo>
                  <a:lnTo>
                    <a:pt x="5341" y="399"/>
                  </a:lnTo>
                  <a:cubicBezTo>
                    <a:pt x="5348" y="397"/>
                    <a:pt x="5355" y="400"/>
                    <a:pt x="5357" y="407"/>
                  </a:cubicBezTo>
                  <a:cubicBezTo>
                    <a:pt x="5359" y="414"/>
                    <a:pt x="5356" y="421"/>
                    <a:pt x="5349" y="423"/>
                  </a:cubicBezTo>
                  <a:lnTo>
                    <a:pt x="5332" y="429"/>
                  </a:lnTo>
                  <a:lnTo>
                    <a:pt x="5324" y="431"/>
                  </a:lnTo>
                  <a:cubicBezTo>
                    <a:pt x="5317" y="433"/>
                    <a:pt x="5310" y="429"/>
                    <a:pt x="5308" y="422"/>
                  </a:cubicBezTo>
                  <a:cubicBezTo>
                    <a:pt x="5306" y="415"/>
                    <a:pt x="5310" y="408"/>
                    <a:pt x="5317" y="406"/>
                  </a:cubicBezTo>
                  <a:close/>
                  <a:moveTo>
                    <a:pt x="5390" y="383"/>
                  </a:moveTo>
                  <a:lnTo>
                    <a:pt x="5414" y="375"/>
                  </a:lnTo>
                  <a:cubicBezTo>
                    <a:pt x="5421" y="372"/>
                    <a:pt x="5428" y="376"/>
                    <a:pt x="5430" y="383"/>
                  </a:cubicBezTo>
                  <a:cubicBezTo>
                    <a:pt x="5432" y="389"/>
                    <a:pt x="5429" y="397"/>
                    <a:pt x="5422" y="399"/>
                  </a:cubicBezTo>
                  <a:lnTo>
                    <a:pt x="5398" y="407"/>
                  </a:lnTo>
                  <a:cubicBezTo>
                    <a:pt x="5391" y="409"/>
                    <a:pt x="5384" y="406"/>
                    <a:pt x="5382" y="399"/>
                  </a:cubicBezTo>
                  <a:cubicBezTo>
                    <a:pt x="5379" y="392"/>
                    <a:pt x="5383" y="385"/>
                    <a:pt x="5390" y="383"/>
                  </a:cubicBezTo>
                  <a:close/>
                  <a:moveTo>
                    <a:pt x="5463" y="358"/>
                  </a:moveTo>
                  <a:lnTo>
                    <a:pt x="5487" y="350"/>
                  </a:lnTo>
                  <a:cubicBezTo>
                    <a:pt x="5494" y="348"/>
                    <a:pt x="5501" y="352"/>
                    <a:pt x="5503" y="358"/>
                  </a:cubicBezTo>
                  <a:cubicBezTo>
                    <a:pt x="5505" y="365"/>
                    <a:pt x="5502" y="372"/>
                    <a:pt x="5495" y="375"/>
                  </a:cubicBezTo>
                  <a:lnTo>
                    <a:pt x="5471" y="383"/>
                  </a:lnTo>
                  <a:cubicBezTo>
                    <a:pt x="5464" y="385"/>
                    <a:pt x="5457" y="381"/>
                    <a:pt x="5454" y="375"/>
                  </a:cubicBezTo>
                  <a:cubicBezTo>
                    <a:pt x="5452" y="368"/>
                    <a:pt x="5456" y="361"/>
                    <a:pt x="5463" y="358"/>
                  </a:cubicBezTo>
                  <a:close/>
                  <a:moveTo>
                    <a:pt x="5535" y="334"/>
                  </a:moveTo>
                  <a:lnTo>
                    <a:pt x="5560" y="326"/>
                  </a:lnTo>
                  <a:cubicBezTo>
                    <a:pt x="5566" y="324"/>
                    <a:pt x="5574" y="328"/>
                    <a:pt x="5576" y="334"/>
                  </a:cubicBezTo>
                  <a:cubicBezTo>
                    <a:pt x="5578" y="341"/>
                    <a:pt x="5574" y="348"/>
                    <a:pt x="5568" y="350"/>
                  </a:cubicBezTo>
                  <a:lnTo>
                    <a:pt x="5543" y="358"/>
                  </a:lnTo>
                  <a:cubicBezTo>
                    <a:pt x="5537" y="361"/>
                    <a:pt x="5530" y="357"/>
                    <a:pt x="5527" y="350"/>
                  </a:cubicBezTo>
                  <a:cubicBezTo>
                    <a:pt x="5525" y="344"/>
                    <a:pt x="5529" y="336"/>
                    <a:pt x="5535" y="334"/>
                  </a:cubicBezTo>
                  <a:close/>
                  <a:moveTo>
                    <a:pt x="5608" y="310"/>
                  </a:moveTo>
                  <a:lnTo>
                    <a:pt x="5633" y="302"/>
                  </a:lnTo>
                  <a:cubicBezTo>
                    <a:pt x="5639" y="300"/>
                    <a:pt x="5647" y="303"/>
                    <a:pt x="5649" y="310"/>
                  </a:cubicBezTo>
                  <a:cubicBezTo>
                    <a:pt x="5651" y="317"/>
                    <a:pt x="5647" y="324"/>
                    <a:pt x="5641" y="326"/>
                  </a:cubicBezTo>
                  <a:lnTo>
                    <a:pt x="5616" y="334"/>
                  </a:lnTo>
                  <a:cubicBezTo>
                    <a:pt x="5610" y="337"/>
                    <a:pt x="5602" y="333"/>
                    <a:pt x="5600" y="326"/>
                  </a:cubicBezTo>
                  <a:cubicBezTo>
                    <a:pt x="5598" y="319"/>
                    <a:pt x="5602" y="312"/>
                    <a:pt x="5608" y="310"/>
                  </a:cubicBezTo>
                  <a:close/>
                  <a:moveTo>
                    <a:pt x="5680" y="285"/>
                  </a:moveTo>
                  <a:lnTo>
                    <a:pt x="5704" y="276"/>
                  </a:lnTo>
                  <a:cubicBezTo>
                    <a:pt x="5711" y="273"/>
                    <a:pt x="5718" y="277"/>
                    <a:pt x="5721" y="283"/>
                  </a:cubicBezTo>
                  <a:cubicBezTo>
                    <a:pt x="5723" y="290"/>
                    <a:pt x="5720" y="297"/>
                    <a:pt x="5713" y="300"/>
                  </a:cubicBezTo>
                  <a:lnTo>
                    <a:pt x="5690" y="309"/>
                  </a:lnTo>
                  <a:cubicBezTo>
                    <a:pt x="5683" y="312"/>
                    <a:pt x="5676" y="309"/>
                    <a:pt x="5673" y="302"/>
                  </a:cubicBezTo>
                  <a:cubicBezTo>
                    <a:pt x="5670" y="295"/>
                    <a:pt x="5674" y="288"/>
                    <a:pt x="5680" y="285"/>
                  </a:cubicBezTo>
                  <a:close/>
                  <a:moveTo>
                    <a:pt x="5752" y="257"/>
                  </a:moveTo>
                  <a:lnTo>
                    <a:pt x="5775" y="248"/>
                  </a:lnTo>
                  <a:cubicBezTo>
                    <a:pt x="5782" y="245"/>
                    <a:pt x="5789" y="248"/>
                    <a:pt x="5792" y="255"/>
                  </a:cubicBezTo>
                  <a:cubicBezTo>
                    <a:pt x="5795" y="261"/>
                    <a:pt x="5791" y="269"/>
                    <a:pt x="5785" y="272"/>
                  </a:cubicBezTo>
                  <a:lnTo>
                    <a:pt x="5761" y="281"/>
                  </a:lnTo>
                  <a:cubicBezTo>
                    <a:pt x="5755" y="284"/>
                    <a:pt x="5747" y="280"/>
                    <a:pt x="5744" y="274"/>
                  </a:cubicBezTo>
                  <a:cubicBezTo>
                    <a:pt x="5742" y="267"/>
                    <a:pt x="5745" y="260"/>
                    <a:pt x="5752" y="257"/>
                  </a:cubicBezTo>
                  <a:close/>
                  <a:moveTo>
                    <a:pt x="5823" y="229"/>
                  </a:moveTo>
                  <a:lnTo>
                    <a:pt x="5847" y="219"/>
                  </a:lnTo>
                  <a:cubicBezTo>
                    <a:pt x="5853" y="217"/>
                    <a:pt x="5861" y="220"/>
                    <a:pt x="5863" y="227"/>
                  </a:cubicBezTo>
                  <a:cubicBezTo>
                    <a:pt x="5866" y="233"/>
                    <a:pt x="5863" y="241"/>
                    <a:pt x="5856" y="243"/>
                  </a:cubicBezTo>
                  <a:lnTo>
                    <a:pt x="5832" y="253"/>
                  </a:lnTo>
                  <a:cubicBezTo>
                    <a:pt x="5826" y="255"/>
                    <a:pt x="5818" y="252"/>
                    <a:pt x="5816" y="245"/>
                  </a:cubicBezTo>
                  <a:cubicBezTo>
                    <a:pt x="5813" y="239"/>
                    <a:pt x="5816" y="231"/>
                    <a:pt x="5823" y="229"/>
                  </a:cubicBezTo>
                  <a:close/>
                  <a:moveTo>
                    <a:pt x="5894" y="201"/>
                  </a:moveTo>
                  <a:lnTo>
                    <a:pt x="5918" y="191"/>
                  </a:lnTo>
                  <a:cubicBezTo>
                    <a:pt x="5925" y="189"/>
                    <a:pt x="5932" y="192"/>
                    <a:pt x="5935" y="198"/>
                  </a:cubicBezTo>
                  <a:cubicBezTo>
                    <a:pt x="5937" y="205"/>
                    <a:pt x="5934" y="212"/>
                    <a:pt x="5928" y="215"/>
                  </a:cubicBezTo>
                  <a:lnTo>
                    <a:pt x="5904" y="224"/>
                  </a:lnTo>
                  <a:cubicBezTo>
                    <a:pt x="5897" y="227"/>
                    <a:pt x="5890" y="224"/>
                    <a:pt x="5887" y="217"/>
                  </a:cubicBezTo>
                  <a:cubicBezTo>
                    <a:pt x="5885" y="211"/>
                    <a:pt x="5888" y="203"/>
                    <a:pt x="5894" y="201"/>
                  </a:cubicBezTo>
                  <a:close/>
                  <a:moveTo>
                    <a:pt x="5966" y="172"/>
                  </a:moveTo>
                  <a:lnTo>
                    <a:pt x="5990" y="163"/>
                  </a:lnTo>
                  <a:cubicBezTo>
                    <a:pt x="5996" y="160"/>
                    <a:pt x="6004" y="164"/>
                    <a:pt x="6006" y="170"/>
                  </a:cubicBezTo>
                  <a:cubicBezTo>
                    <a:pt x="6009" y="177"/>
                    <a:pt x="6006" y="184"/>
                    <a:pt x="5999" y="187"/>
                  </a:cubicBezTo>
                  <a:lnTo>
                    <a:pt x="5975" y="196"/>
                  </a:lnTo>
                  <a:cubicBezTo>
                    <a:pt x="5969" y="199"/>
                    <a:pt x="5961" y="196"/>
                    <a:pt x="5959" y="189"/>
                  </a:cubicBezTo>
                  <a:cubicBezTo>
                    <a:pt x="5956" y="182"/>
                    <a:pt x="5959" y="175"/>
                    <a:pt x="5966" y="172"/>
                  </a:cubicBezTo>
                  <a:close/>
                  <a:moveTo>
                    <a:pt x="6036" y="143"/>
                  </a:moveTo>
                  <a:lnTo>
                    <a:pt x="6059" y="132"/>
                  </a:lnTo>
                  <a:cubicBezTo>
                    <a:pt x="6066" y="129"/>
                    <a:pt x="6073" y="132"/>
                    <a:pt x="6076" y="138"/>
                  </a:cubicBezTo>
                  <a:cubicBezTo>
                    <a:pt x="6079" y="145"/>
                    <a:pt x="6076" y="152"/>
                    <a:pt x="6070" y="155"/>
                  </a:cubicBezTo>
                  <a:lnTo>
                    <a:pt x="6047" y="166"/>
                  </a:lnTo>
                  <a:cubicBezTo>
                    <a:pt x="6040" y="169"/>
                    <a:pt x="6033" y="166"/>
                    <a:pt x="6030" y="160"/>
                  </a:cubicBezTo>
                  <a:cubicBezTo>
                    <a:pt x="6027" y="153"/>
                    <a:pt x="6030" y="146"/>
                    <a:pt x="6036" y="143"/>
                  </a:cubicBezTo>
                  <a:close/>
                  <a:moveTo>
                    <a:pt x="6106" y="111"/>
                  </a:moveTo>
                  <a:lnTo>
                    <a:pt x="6129" y="100"/>
                  </a:lnTo>
                  <a:cubicBezTo>
                    <a:pt x="6135" y="97"/>
                    <a:pt x="6143" y="100"/>
                    <a:pt x="6146" y="106"/>
                  </a:cubicBezTo>
                  <a:cubicBezTo>
                    <a:pt x="6149" y="113"/>
                    <a:pt x="6146" y="120"/>
                    <a:pt x="6140" y="123"/>
                  </a:cubicBezTo>
                  <a:lnTo>
                    <a:pt x="6116" y="134"/>
                  </a:lnTo>
                  <a:cubicBezTo>
                    <a:pt x="6110" y="137"/>
                    <a:pt x="6102" y="134"/>
                    <a:pt x="6099" y="128"/>
                  </a:cubicBezTo>
                  <a:cubicBezTo>
                    <a:pt x="6096" y="121"/>
                    <a:pt x="6099" y="114"/>
                    <a:pt x="6106" y="111"/>
                  </a:cubicBezTo>
                  <a:close/>
                  <a:moveTo>
                    <a:pt x="6175" y="78"/>
                  </a:moveTo>
                  <a:lnTo>
                    <a:pt x="6199" y="68"/>
                  </a:lnTo>
                  <a:cubicBezTo>
                    <a:pt x="6205" y="65"/>
                    <a:pt x="6213" y="67"/>
                    <a:pt x="6216" y="74"/>
                  </a:cubicBezTo>
                  <a:cubicBezTo>
                    <a:pt x="6219" y="80"/>
                    <a:pt x="6216" y="88"/>
                    <a:pt x="6209" y="91"/>
                  </a:cubicBezTo>
                  <a:lnTo>
                    <a:pt x="6186" y="102"/>
                  </a:lnTo>
                  <a:cubicBezTo>
                    <a:pt x="6180" y="105"/>
                    <a:pt x="6172" y="102"/>
                    <a:pt x="6169" y="95"/>
                  </a:cubicBezTo>
                  <a:cubicBezTo>
                    <a:pt x="6166" y="89"/>
                    <a:pt x="6169" y="81"/>
                    <a:pt x="6175" y="78"/>
                  </a:cubicBezTo>
                  <a:close/>
                  <a:moveTo>
                    <a:pt x="6245" y="46"/>
                  </a:moveTo>
                  <a:lnTo>
                    <a:pt x="6268" y="35"/>
                  </a:lnTo>
                  <a:cubicBezTo>
                    <a:pt x="6275" y="32"/>
                    <a:pt x="6282" y="35"/>
                    <a:pt x="6285" y="42"/>
                  </a:cubicBezTo>
                  <a:cubicBezTo>
                    <a:pt x="6288" y="48"/>
                    <a:pt x="6285" y="56"/>
                    <a:pt x="6279" y="59"/>
                  </a:cubicBezTo>
                  <a:lnTo>
                    <a:pt x="6256" y="69"/>
                  </a:lnTo>
                  <a:cubicBezTo>
                    <a:pt x="6249" y="72"/>
                    <a:pt x="6242" y="70"/>
                    <a:pt x="6239" y="63"/>
                  </a:cubicBezTo>
                  <a:cubicBezTo>
                    <a:pt x="6236" y="57"/>
                    <a:pt x="6239" y="49"/>
                    <a:pt x="6245" y="46"/>
                  </a:cubicBezTo>
                  <a:close/>
                  <a:moveTo>
                    <a:pt x="6315" y="14"/>
                  </a:moveTo>
                  <a:lnTo>
                    <a:pt x="6338" y="3"/>
                  </a:lnTo>
                  <a:cubicBezTo>
                    <a:pt x="6344" y="0"/>
                    <a:pt x="6352" y="3"/>
                    <a:pt x="6355" y="9"/>
                  </a:cubicBezTo>
                  <a:cubicBezTo>
                    <a:pt x="6358" y="16"/>
                    <a:pt x="6355" y="23"/>
                    <a:pt x="6349" y="26"/>
                  </a:cubicBezTo>
                  <a:lnTo>
                    <a:pt x="6326" y="37"/>
                  </a:lnTo>
                  <a:cubicBezTo>
                    <a:pt x="6319" y="40"/>
                    <a:pt x="6312" y="37"/>
                    <a:pt x="6309" y="31"/>
                  </a:cubicBezTo>
                  <a:cubicBezTo>
                    <a:pt x="6306" y="24"/>
                    <a:pt x="6308" y="17"/>
                    <a:pt x="6315" y="14"/>
                  </a:cubicBezTo>
                  <a:close/>
                </a:path>
              </a:pathLst>
            </a:custGeom>
            <a:solidFill>
              <a:srgbClr val="FF0000"/>
            </a:solidFill>
            <a:ln w="11113" cap="flat">
              <a:solidFill>
                <a:srgbClr val="FF0000"/>
              </a:solidFill>
              <a:prstDash val="solid"/>
              <a:bevel/>
              <a:headEnd/>
              <a:tailEnd/>
            </a:ln>
          </p:spPr>
          <p:txBody>
            <a:bodyPr/>
            <a:lstStyle/>
            <a:p>
              <a:endParaRPr lang="zh-CN" altLang="en-US"/>
            </a:p>
          </p:txBody>
        </p:sp>
        <p:sp>
          <p:nvSpPr>
            <p:cNvPr id="41018" name="Freeform 265"/>
            <p:cNvSpPr>
              <a:spLocks/>
            </p:cNvSpPr>
            <p:nvPr/>
          </p:nvSpPr>
          <p:spPr bwMode="auto">
            <a:xfrm>
              <a:off x="1598" y="3098"/>
              <a:ext cx="74" cy="74"/>
            </a:xfrm>
            <a:custGeom>
              <a:avLst/>
              <a:gdLst>
                <a:gd name="T0" fmla="*/ 0 w 169"/>
                <a:gd name="T1" fmla="*/ 0 h 168"/>
                <a:gd name="T2" fmla="*/ 14 w 169"/>
                <a:gd name="T3" fmla="*/ 5 h 168"/>
                <a:gd name="T4" fmla="*/ 5 w 169"/>
                <a:gd name="T5" fmla="*/ 15 h 168"/>
                <a:gd name="T6" fmla="*/ 0 w 169"/>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68">
                  <a:moveTo>
                    <a:pt x="0" y="0"/>
                  </a:moveTo>
                  <a:lnTo>
                    <a:pt x="169" y="55"/>
                  </a:lnTo>
                  <a:cubicBezTo>
                    <a:pt x="116" y="73"/>
                    <a:pt x="74" y="115"/>
                    <a:pt x="57" y="168"/>
                  </a:cubicBezTo>
                  <a:lnTo>
                    <a:pt x="0" y="0"/>
                  </a:lnTo>
                  <a:close/>
                </a:path>
              </a:pathLst>
            </a:custGeom>
            <a:solidFill>
              <a:srgbClr val="FF0000"/>
            </a:solidFill>
            <a:ln w="0">
              <a:solidFill>
                <a:srgbClr val="000000"/>
              </a:solidFill>
              <a:prstDash val="solid"/>
              <a:round/>
              <a:headEnd/>
              <a:tailEnd/>
            </a:ln>
          </p:spPr>
          <p:txBody>
            <a:bodyPr/>
            <a:lstStyle/>
            <a:p>
              <a:endParaRPr lang="zh-CN" altLang="en-US"/>
            </a:p>
          </p:txBody>
        </p:sp>
        <p:sp>
          <p:nvSpPr>
            <p:cNvPr id="41019" name="Freeform 266"/>
            <p:cNvSpPr>
              <a:spLocks/>
            </p:cNvSpPr>
            <p:nvPr/>
          </p:nvSpPr>
          <p:spPr bwMode="auto">
            <a:xfrm>
              <a:off x="4392" y="3098"/>
              <a:ext cx="78" cy="63"/>
            </a:xfrm>
            <a:custGeom>
              <a:avLst/>
              <a:gdLst>
                <a:gd name="T0" fmla="*/ 15 w 178"/>
                <a:gd name="T1" fmla="*/ 0 h 143"/>
                <a:gd name="T2" fmla="*/ 6 w 178"/>
                <a:gd name="T3" fmla="*/ 12 h 143"/>
                <a:gd name="T4" fmla="*/ 0 w 178"/>
                <a:gd name="T5" fmla="*/ 0 h 143"/>
                <a:gd name="T6" fmla="*/ 0 w 178"/>
                <a:gd name="T7" fmla="*/ 0 h 143"/>
                <a:gd name="T8" fmla="*/ 15 w 178"/>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143">
                  <a:moveTo>
                    <a:pt x="178" y="0"/>
                  </a:moveTo>
                  <a:lnTo>
                    <a:pt x="73" y="143"/>
                  </a:lnTo>
                  <a:cubicBezTo>
                    <a:pt x="72" y="87"/>
                    <a:pt x="45" y="35"/>
                    <a:pt x="0" y="1"/>
                  </a:cubicBezTo>
                  <a:lnTo>
                    <a:pt x="178" y="0"/>
                  </a:lnTo>
                  <a:close/>
                </a:path>
              </a:pathLst>
            </a:custGeom>
            <a:solidFill>
              <a:srgbClr val="FF0000"/>
            </a:solidFill>
            <a:ln w="0">
              <a:solidFill>
                <a:srgbClr val="000000"/>
              </a:solidFill>
              <a:prstDash val="solid"/>
              <a:round/>
              <a:headEnd/>
              <a:tailEnd/>
            </a:ln>
          </p:spPr>
          <p:txBody>
            <a:bodyPr/>
            <a:lstStyle/>
            <a:p>
              <a:endParaRPr lang="zh-CN" altLang="en-US"/>
            </a:p>
          </p:txBody>
        </p:sp>
        <p:sp>
          <p:nvSpPr>
            <p:cNvPr id="41020" name="Rectangle 267"/>
            <p:cNvSpPr>
              <a:spLocks noChangeArrowheads="1"/>
            </p:cNvSpPr>
            <p:nvPr/>
          </p:nvSpPr>
          <p:spPr bwMode="auto">
            <a:xfrm>
              <a:off x="2798" y="3277"/>
              <a:ext cx="1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MP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21" name="Rectangle 268"/>
            <p:cNvSpPr>
              <a:spLocks noChangeArrowheads="1"/>
            </p:cNvSpPr>
            <p:nvPr/>
          </p:nvSpPr>
          <p:spPr bwMode="auto">
            <a:xfrm>
              <a:off x="2960" y="3277"/>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22" name="Rectangle 269"/>
            <p:cNvSpPr>
              <a:spLocks noChangeArrowheads="1"/>
            </p:cNvSpPr>
            <p:nvPr/>
          </p:nvSpPr>
          <p:spPr bwMode="auto">
            <a:xfrm>
              <a:off x="3003" y="3277"/>
              <a:ext cx="2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400" b="0">
                  <a:latin typeface="Times New Roman" panose="02020603050405020304" pitchFamily="18" charset="0"/>
                  <a:ea typeface="宋体" panose="02010600030101010101" pitchFamily="2" charset="-122"/>
                </a:rPr>
                <a:t>BGP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23" name="Freeform 270"/>
            <p:cNvSpPr>
              <a:spLocks noEditPoints="1"/>
            </p:cNvSpPr>
            <p:nvPr/>
          </p:nvSpPr>
          <p:spPr bwMode="auto">
            <a:xfrm>
              <a:off x="4466" y="2411"/>
              <a:ext cx="7" cy="542"/>
            </a:xfrm>
            <a:custGeom>
              <a:avLst/>
              <a:gdLst>
                <a:gd name="T0" fmla="*/ 1 w 16"/>
                <a:gd name="T1" fmla="*/ 102 h 1232"/>
                <a:gd name="T2" fmla="*/ 1 w 16"/>
                <a:gd name="T3" fmla="*/ 105 h 1232"/>
                <a:gd name="T4" fmla="*/ 0 w 16"/>
                <a:gd name="T5" fmla="*/ 99 h 1232"/>
                <a:gd name="T6" fmla="*/ 1 w 16"/>
                <a:gd name="T7" fmla="*/ 100 h 1232"/>
                <a:gd name="T8" fmla="*/ 0 w 16"/>
                <a:gd name="T9" fmla="*/ 96 h 1232"/>
                <a:gd name="T10" fmla="*/ 1 w 16"/>
                <a:gd name="T11" fmla="*/ 95 h 1232"/>
                <a:gd name="T12" fmla="*/ 0 w 16"/>
                <a:gd name="T13" fmla="*/ 96 h 1232"/>
                <a:gd name="T14" fmla="*/ 1 w 16"/>
                <a:gd name="T15" fmla="*/ 90 h 1232"/>
                <a:gd name="T16" fmla="*/ 1 w 16"/>
                <a:gd name="T17" fmla="*/ 93 h 1232"/>
                <a:gd name="T18" fmla="*/ 0 w 16"/>
                <a:gd name="T19" fmla="*/ 87 h 1232"/>
                <a:gd name="T20" fmla="*/ 1 w 16"/>
                <a:gd name="T21" fmla="*/ 88 h 1232"/>
                <a:gd name="T22" fmla="*/ 0 w 16"/>
                <a:gd name="T23" fmla="*/ 84 h 1232"/>
                <a:gd name="T24" fmla="*/ 1 w 16"/>
                <a:gd name="T25" fmla="*/ 82 h 1232"/>
                <a:gd name="T26" fmla="*/ 0 w 16"/>
                <a:gd name="T27" fmla="*/ 84 h 1232"/>
                <a:gd name="T28" fmla="*/ 1 w 16"/>
                <a:gd name="T29" fmla="*/ 77 h 1232"/>
                <a:gd name="T30" fmla="*/ 1 w 16"/>
                <a:gd name="T31" fmla="*/ 81 h 1232"/>
                <a:gd name="T32" fmla="*/ 0 w 16"/>
                <a:gd name="T33" fmla="*/ 74 h 1232"/>
                <a:gd name="T34" fmla="*/ 1 w 16"/>
                <a:gd name="T35" fmla="*/ 76 h 1232"/>
                <a:gd name="T36" fmla="*/ 0 w 16"/>
                <a:gd name="T37" fmla="*/ 72 h 1232"/>
                <a:gd name="T38" fmla="*/ 1 w 16"/>
                <a:gd name="T39" fmla="*/ 70 h 1232"/>
                <a:gd name="T40" fmla="*/ 0 w 16"/>
                <a:gd name="T41" fmla="*/ 72 h 1232"/>
                <a:gd name="T42" fmla="*/ 1 w 16"/>
                <a:gd name="T43" fmla="*/ 66 h 1232"/>
                <a:gd name="T44" fmla="*/ 1 w 16"/>
                <a:gd name="T45" fmla="*/ 68 h 1232"/>
                <a:gd name="T46" fmla="*/ 0 w 16"/>
                <a:gd name="T47" fmla="*/ 62 h 1232"/>
                <a:gd name="T48" fmla="*/ 1 w 16"/>
                <a:gd name="T49" fmla="*/ 63 h 1232"/>
                <a:gd name="T50" fmla="*/ 0 w 16"/>
                <a:gd name="T51" fmla="*/ 59 h 1232"/>
                <a:gd name="T52" fmla="*/ 1 w 16"/>
                <a:gd name="T53" fmla="*/ 58 h 1232"/>
                <a:gd name="T54" fmla="*/ 0 w 16"/>
                <a:gd name="T55" fmla="*/ 59 h 1232"/>
                <a:gd name="T56" fmla="*/ 1 w 16"/>
                <a:gd name="T57" fmla="*/ 53 h 1232"/>
                <a:gd name="T58" fmla="*/ 1 w 16"/>
                <a:gd name="T59" fmla="*/ 56 h 1232"/>
                <a:gd name="T60" fmla="*/ 0 w 16"/>
                <a:gd name="T61" fmla="*/ 50 h 1232"/>
                <a:gd name="T62" fmla="*/ 1 w 16"/>
                <a:gd name="T63" fmla="*/ 51 h 1232"/>
                <a:gd name="T64" fmla="*/ 0 w 16"/>
                <a:gd name="T65" fmla="*/ 47 h 1232"/>
                <a:gd name="T66" fmla="*/ 1 w 16"/>
                <a:gd name="T67" fmla="*/ 46 h 1232"/>
                <a:gd name="T68" fmla="*/ 0 w 16"/>
                <a:gd name="T69" fmla="*/ 47 h 1232"/>
                <a:gd name="T70" fmla="*/ 1 w 16"/>
                <a:gd name="T71" fmla="*/ 41 h 1232"/>
                <a:gd name="T72" fmla="*/ 1 w 16"/>
                <a:gd name="T73" fmla="*/ 44 h 1232"/>
                <a:gd name="T74" fmla="*/ 0 w 16"/>
                <a:gd name="T75" fmla="*/ 37 h 1232"/>
                <a:gd name="T76" fmla="*/ 1 w 16"/>
                <a:gd name="T77" fmla="*/ 39 h 1232"/>
                <a:gd name="T78" fmla="*/ 0 w 16"/>
                <a:gd name="T79" fmla="*/ 35 h 1232"/>
                <a:gd name="T80" fmla="*/ 1 w 16"/>
                <a:gd name="T81" fmla="*/ 33 h 1232"/>
                <a:gd name="T82" fmla="*/ 0 w 16"/>
                <a:gd name="T83" fmla="*/ 35 h 1232"/>
                <a:gd name="T84" fmla="*/ 1 w 16"/>
                <a:gd name="T85" fmla="*/ 29 h 1232"/>
                <a:gd name="T86" fmla="*/ 1 w 16"/>
                <a:gd name="T87" fmla="*/ 31 h 1232"/>
                <a:gd name="T88" fmla="*/ 0 w 16"/>
                <a:gd name="T89" fmla="*/ 25 h 1232"/>
                <a:gd name="T90" fmla="*/ 1 w 16"/>
                <a:gd name="T91" fmla="*/ 26 h 1232"/>
                <a:gd name="T92" fmla="*/ 0 w 16"/>
                <a:gd name="T93" fmla="*/ 22 h 1232"/>
                <a:gd name="T94" fmla="*/ 1 w 16"/>
                <a:gd name="T95" fmla="*/ 21 h 1232"/>
                <a:gd name="T96" fmla="*/ 0 w 16"/>
                <a:gd name="T97" fmla="*/ 22 h 1232"/>
                <a:gd name="T98" fmla="*/ 1 w 16"/>
                <a:gd name="T99" fmla="*/ 16 h 1232"/>
                <a:gd name="T100" fmla="*/ 1 w 16"/>
                <a:gd name="T101" fmla="*/ 19 h 1232"/>
                <a:gd name="T102" fmla="*/ 0 w 16"/>
                <a:gd name="T103" fmla="*/ 13 h 1232"/>
                <a:gd name="T104" fmla="*/ 1 w 16"/>
                <a:gd name="T105" fmla="*/ 15 h 1232"/>
                <a:gd name="T106" fmla="*/ 0 w 16"/>
                <a:gd name="T107" fmla="*/ 10 h 1232"/>
                <a:gd name="T108" fmla="*/ 1 w 16"/>
                <a:gd name="T109" fmla="*/ 9 h 1232"/>
                <a:gd name="T110" fmla="*/ 0 w 16"/>
                <a:gd name="T111" fmla="*/ 10 h 1232"/>
                <a:gd name="T112" fmla="*/ 1 w 16"/>
                <a:gd name="T113" fmla="*/ 4 h 1232"/>
                <a:gd name="T114" fmla="*/ 1 w 16"/>
                <a:gd name="T115" fmla="*/ 7 h 1232"/>
                <a:gd name="T116" fmla="*/ 0 w 16"/>
                <a:gd name="T117" fmla="*/ 1 h 1232"/>
                <a:gd name="T118" fmla="*/ 1 w 16"/>
                <a:gd name="T119" fmla="*/ 2 h 12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 h="1232">
                  <a:moveTo>
                    <a:pt x="0" y="1224"/>
                  </a:moveTo>
                  <a:lnTo>
                    <a:pt x="0" y="1208"/>
                  </a:lnTo>
                  <a:cubicBezTo>
                    <a:pt x="0" y="1203"/>
                    <a:pt x="3" y="1200"/>
                    <a:pt x="8" y="1200"/>
                  </a:cubicBezTo>
                  <a:cubicBezTo>
                    <a:pt x="12" y="1200"/>
                    <a:pt x="16" y="1203"/>
                    <a:pt x="16" y="1208"/>
                  </a:cubicBezTo>
                  <a:lnTo>
                    <a:pt x="16" y="1224"/>
                  </a:lnTo>
                  <a:cubicBezTo>
                    <a:pt x="16" y="1228"/>
                    <a:pt x="12" y="1232"/>
                    <a:pt x="8" y="1232"/>
                  </a:cubicBezTo>
                  <a:cubicBezTo>
                    <a:pt x="3" y="1232"/>
                    <a:pt x="0" y="1228"/>
                    <a:pt x="0" y="1224"/>
                  </a:cubicBezTo>
                  <a:close/>
                  <a:moveTo>
                    <a:pt x="0" y="1176"/>
                  </a:moveTo>
                  <a:lnTo>
                    <a:pt x="0" y="1160"/>
                  </a:lnTo>
                  <a:cubicBezTo>
                    <a:pt x="0" y="1155"/>
                    <a:pt x="3" y="1152"/>
                    <a:pt x="8" y="1152"/>
                  </a:cubicBezTo>
                  <a:cubicBezTo>
                    <a:pt x="12" y="1152"/>
                    <a:pt x="16" y="1155"/>
                    <a:pt x="16" y="1160"/>
                  </a:cubicBezTo>
                  <a:lnTo>
                    <a:pt x="16" y="1176"/>
                  </a:lnTo>
                  <a:cubicBezTo>
                    <a:pt x="16" y="1180"/>
                    <a:pt x="12" y="1184"/>
                    <a:pt x="8" y="1184"/>
                  </a:cubicBezTo>
                  <a:cubicBezTo>
                    <a:pt x="3" y="1184"/>
                    <a:pt x="0" y="1180"/>
                    <a:pt x="0" y="1176"/>
                  </a:cubicBezTo>
                  <a:close/>
                  <a:moveTo>
                    <a:pt x="0" y="1128"/>
                  </a:moveTo>
                  <a:lnTo>
                    <a:pt x="0" y="1112"/>
                  </a:lnTo>
                  <a:cubicBezTo>
                    <a:pt x="0" y="1107"/>
                    <a:pt x="3" y="1104"/>
                    <a:pt x="8" y="1104"/>
                  </a:cubicBezTo>
                  <a:cubicBezTo>
                    <a:pt x="12" y="1104"/>
                    <a:pt x="16" y="1107"/>
                    <a:pt x="16" y="1112"/>
                  </a:cubicBezTo>
                  <a:lnTo>
                    <a:pt x="16" y="1128"/>
                  </a:lnTo>
                  <a:cubicBezTo>
                    <a:pt x="16" y="1132"/>
                    <a:pt x="12" y="1136"/>
                    <a:pt x="8" y="1136"/>
                  </a:cubicBezTo>
                  <a:cubicBezTo>
                    <a:pt x="3" y="1136"/>
                    <a:pt x="0" y="1132"/>
                    <a:pt x="0" y="1128"/>
                  </a:cubicBezTo>
                  <a:close/>
                  <a:moveTo>
                    <a:pt x="0" y="1080"/>
                  </a:moveTo>
                  <a:lnTo>
                    <a:pt x="0" y="1064"/>
                  </a:lnTo>
                  <a:cubicBezTo>
                    <a:pt x="0" y="1059"/>
                    <a:pt x="3" y="1056"/>
                    <a:pt x="8" y="1056"/>
                  </a:cubicBezTo>
                  <a:cubicBezTo>
                    <a:pt x="12" y="1056"/>
                    <a:pt x="16" y="1059"/>
                    <a:pt x="16" y="1064"/>
                  </a:cubicBezTo>
                  <a:lnTo>
                    <a:pt x="16" y="1080"/>
                  </a:lnTo>
                  <a:cubicBezTo>
                    <a:pt x="16" y="1084"/>
                    <a:pt x="12" y="1088"/>
                    <a:pt x="8" y="1088"/>
                  </a:cubicBezTo>
                  <a:cubicBezTo>
                    <a:pt x="3" y="1088"/>
                    <a:pt x="0" y="1084"/>
                    <a:pt x="0" y="1080"/>
                  </a:cubicBezTo>
                  <a:close/>
                  <a:moveTo>
                    <a:pt x="0" y="1032"/>
                  </a:moveTo>
                  <a:lnTo>
                    <a:pt x="0" y="1016"/>
                  </a:lnTo>
                  <a:cubicBezTo>
                    <a:pt x="0" y="1011"/>
                    <a:pt x="3" y="1008"/>
                    <a:pt x="8" y="1008"/>
                  </a:cubicBezTo>
                  <a:cubicBezTo>
                    <a:pt x="12" y="1008"/>
                    <a:pt x="16" y="1011"/>
                    <a:pt x="16" y="1016"/>
                  </a:cubicBezTo>
                  <a:lnTo>
                    <a:pt x="16" y="1032"/>
                  </a:lnTo>
                  <a:cubicBezTo>
                    <a:pt x="16" y="1036"/>
                    <a:pt x="12" y="1040"/>
                    <a:pt x="8" y="1040"/>
                  </a:cubicBezTo>
                  <a:cubicBezTo>
                    <a:pt x="3" y="1040"/>
                    <a:pt x="0" y="1036"/>
                    <a:pt x="0" y="1032"/>
                  </a:cubicBezTo>
                  <a:close/>
                  <a:moveTo>
                    <a:pt x="0" y="984"/>
                  </a:moveTo>
                  <a:lnTo>
                    <a:pt x="0" y="968"/>
                  </a:lnTo>
                  <a:cubicBezTo>
                    <a:pt x="0" y="963"/>
                    <a:pt x="3" y="960"/>
                    <a:pt x="8" y="960"/>
                  </a:cubicBezTo>
                  <a:cubicBezTo>
                    <a:pt x="12" y="960"/>
                    <a:pt x="16" y="963"/>
                    <a:pt x="16" y="968"/>
                  </a:cubicBezTo>
                  <a:lnTo>
                    <a:pt x="16" y="984"/>
                  </a:lnTo>
                  <a:cubicBezTo>
                    <a:pt x="16" y="988"/>
                    <a:pt x="12" y="992"/>
                    <a:pt x="8" y="992"/>
                  </a:cubicBezTo>
                  <a:cubicBezTo>
                    <a:pt x="3" y="992"/>
                    <a:pt x="0" y="988"/>
                    <a:pt x="0" y="984"/>
                  </a:cubicBezTo>
                  <a:close/>
                  <a:moveTo>
                    <a:pt x="0" y="936"/>
                  </a:moveTo>
                  <a:lnTo>
                    <a:pt x="0" y="920"/>
                  </a:lnTo>
                  <a:cubicBezTo>
                    <a:pt x="0" y="915"/>
                    <a:pt x="3" y="912"/>
                    <a:pt x="8" y="912"/>
                  </a:cubicBezTo>
                  <a:cubicBezTo>
                    <a:pt x="12" y="912"/>
                    <a:pt x="16" y="915"/>
                    <a:pt x="16" y="920"/>
                  </a:cubicBezTo>
                  <a:lnTo>
                    <a:pt x="16" y="936"/>
                  </a:lnTo>
                  <a:cubicBezTo>
                    <a:pt x="16" y="940"/>
                    <a:pt x="12" y="944"/>
                    <a:pt x="8" y="944"/>
                  </a:cubicBezTo>
                  <a:cubicBezTo>
                    <a:pt x="3" y="944"/>
                    <a:pt x="0" y="940"/>
                    <a:pt x="0" y="936"/>
                  </a:cubicBezTo>
                  <a:close/>
                  <a:moveTo>
                    <a:pt x="0" y="888"/>
                  </a:moveTo>
                  <a:lnTo>
                    <a:pt x="0" y="872"/>
                  </a:lnTo>
                  <a:cubicBezTo>
                    <a:pt x="0" y="867"/>
                    <a:pt x="3" y="864"/>
                    <a:pt x="8" y="864"/>
                  </a:cubicBezTo>
                  <a:cubicBezTo>
                    <a:pt x="12" y="864"/>
                    <a:pt x="16" y="867"/>
                    <a:pt x="16" y="872"/>
                  </a:cubicBezTo>
                  <a:lnTo>
                    <a:pt x="16" y="888"/>
                  </a:lnTo>
                  <a:cubicBezTo>
                    <a:pt x="16" y="892"/>
                    <a:pt x="12" y="896"/>
                    <a:pt x="8" y="896"/>
                  </a:cubicBezTo>
                  <a:cubicBezTo>
                    <a:pt x="3" y="896"/>
                    <a:pt x="0" y="892"/>
                    <a:pt x="0" y="888"/>
                  </a:cubicBezTo>
                  <a:close/>
                  <a:moveTo>
                    <a:pt x="0" y="840"/>
                  </a:moveTo>
                  <a:lnTo>
                    <a:pt x="0" y="824"/>
                  </a:lnTo>
                  <a:cubicBezTo>
                    <a:pt x="0" y="819"/>
                    <a:pt x="3" y="816"/>
                    <a:pt x="8" y="816"/>
                  </a:cubicBezTo>
                  <a:cubicBezTo>
                    <a:pt x="12" y="816"/>
                    <a:pt x="16" y="819"/>
                    <a:pt x="16" y="824"/>
                  </a:cubicBezTo>
                  <a:lnTo>
                    <a:pt x="16" y="840"/>
                  </a:lnTo>
                  <a:cubicBezTo>
                    <a:pt x="16" y="844"/>
                    <a:pt x="12" y="848"/>
                    <a:pt x="8" y="848"/>
                  </a:cubicBezTo>
                  <a:cubicBezTo>
                    <a:pt x="3" y="848"/>
                    <a:pt x="0" y="844"/>
                    <a:pt x="0" y="840"/>
                  </a:cubicBezTo>
                  <a:close/>
                  <a:moveTo>
                    <a:pt x="0" y="792"/>
                  </a:moveTo>
                  <a:lnTo>
                    <a:pt x="0" y="776"/>
                  </a:lnTo>
                  <a:cubicBezTo>
                    <a:pt x="0" y="771"/>
                    <a:pt x="3" y="768"/>
                    <a:pt x="8" y="768"/>
                  </a:cubicBezTo>
                  <a:cubicBezTo>
                    <a:pt x="12" y="768"/>
                    <a:pt x="16" y="771"/>
                    <a:pt x="16" y="776"/>
                  </a:cubicBezTo>
                  <a:lnTo>
                    <a:pt x="16" y="792"/>
                  </a:lnTo>
                  <a:cubicBezTo>
                    <a:pt x="16" y="796"/>
                    <a:pt x="12" y="800"/>
                    <a:pt x="8" y="800"/>
                  </a:cubicBezTo>
                  <a:cubicBezTo>
                    <a:pt x="3" y="800"/>
                    <a:pt x="0" y="796"/>
                    <a:pt x="0" y="792"/>
                  </a:cubicBezTo>
                  <a:close/>
                  <a:moveTo>
                    <a:pt x="0" y="744"/>
                  </a:moveTo>
                  <a:lnTo>
                    <a:pt x="0" y="728"/>
                  </a:lnTo>
                  <a:cubicBezTo>
                    <a:pt x="0" y="723"/>
                    <a:pt x="3" y="720"/>
                    <a:pt x="8" y="720"/>
                  </a:cubicBezTo>
                  <a:cubicBezTo>
                    <a:pt x="12" y="720"/>
                    <a:pt x="16" y="723"/>
                    <a:pt x="16" y="728"/>
                  </a:cubicBezTo>
                  <a:lnTo>
                    <a:pt x="16" y="744"/>
                  </a:lnTo>
                  <a:cubicBezTo>
                    <a:pt x="16" y="748"/>
                    <a:pt x="12" y="752"/>
                    <a:pt x="8" y="752"/>
                  </a:cubicBezTo>
                  <a:cubicBezTo>
                    <a:pt x="3" y="752"/>
                    <a:pt x="0" y="748"/>
                    <a:pt x="0" y="744"/>
                  </a:cubicBezTo>
                  <a:close/>
                  <a:moveTo>
                    <a:pt x="0" y="696"/>
                  </a:moveTo>
                  <a:lnTo>
                    <a:pt x="0" y="680"/>
                  </a:lnTo>
                  <a:cubicBezTo>
                    <a:pt x="0" y="675"/>
                    <a:pt x="3" y="672"/>
                    <a:pt x="8" y="672"/>
                  </a:cubicBezTo>
                  <a:cubicBezTo>
                    <a:pt x="12" y="672"/>
                    <a:pt x="16" y="675"/>
                    <a:pt x="16" y="680"/>
                  </a:cubicBezTo>
                  <a:lnTo>
                    <a:pt x="16" y="696"/>
                  </a:lnTo>
                  <a:cubicBezTo>
                    <a:pt x="16" y="700"/>
                    <a:pt x="12" y="704"/>
                    <a:pt x="8" y="704"/>
                  </a:cubicBezTo>
                  <a:cubicBezTo>
                    <a:pt x="3" y="704"/>
                    <a:pt x="0" y="700"/>
                    <a:pt x="0" y="696"/>
                  </a:cubicBezTo>
                  <a:close/>
                  <a:moveTo>
                    <a:pt x="0" y="648"/>
                  </a:moveTo>
                  <a:lnTo>
                    <a:pt x="0" y="632"/>
                  </a:lnTo>
                  <a:cubicBezTo>
                    <a:pt x="0" y="627"/>
                    <a:pt x="3" y="624"/>
                    <a:pt x="8" y="624"/>
                  </a:cubicBezTo>
                  <a:cubicBezTo>
                    <a:pt x="12" y="624"/>
                    <a:pt x="16" y="627"/>
                    <a:pt x="16" y="632"/>
                  </a:cubicBezTo>
                  <a:lnTo>
                    <a:pt x="16" y="648"/>
                  </a:lnTo>
                  <a:cubicBezTo>
                    <a:pt x="16" y="652"/>
                    <a:pt x="12" y="656"/>
                    <a:pt x="8" y="656"/>
                  </a:cubicBezTo>
                  <a:cubicBezTo>
                    <a:pt x="3" y="656"/>
                    <a:pt x="0" y="652"/>
                    <a:pt x="0" y="648"/>
                  </a:cubicBezTo>
                  <a:close/>
                  <a:moveTo>
                    <a:pt x="0" y="600"/>
                  </a:moveTo>
                  <a:lnTo>
                    <a:pt x="0" y="584"/>
                  </a:lnTo>
                  <a:cubicBezTo>
                    <a:pt x="0" y="579"/>
                    <a:pt x="3" y="576"/>
                    <a:pt x="8" y="576"/>
                  </a:cubicBezTo>
                  <a:cubicBezTo>
                    <a:pt x="12" y="576"/>
                    <a:pt x="16" y="579"/>
                    <a:pt x="16" y="584"/>
                  </a:cubicBezTo>
                  <a:lnTo>
                    <a:pt x="16" y="600"/>
                  </a:lnTo>
                  <a:cubicBezTo>
                    <a:pt x="16" y="604"/>
                    <a:pt x="12" y="608"/>
                    <a:pt x="8" y="608"/>
                  </a:cubicBezTo>
                  <a:cubicBezTo>
                    <a:pt x="3" y="608"/>
                    <a:pt x="0" y="604"/>
                    <a:pt x="0" y="600"/>
                  </a:cubicBezTo>
                  <a:close/>
                  <a:moveTo>
                    <a:pt x="0" y="552"/>
                  </a:moveTo>
                  <a:lnTo>
                    <a:pt x="0" y="536"/>
                  </a:lnTo>
                  <a:cubicBezTo>
                    <a:pt x="0" y="531"/>
                    <a:pt x="3" y="528"/>
                    <a:pt x="8" y="528"/>
                  </a:cubicBezTo>
                  <a:cubicBezTo>
                    <a:pt x="12" y="528"/>
                    <a:pt x="16" y="531"/>
                    <a:pt x="16" y="536"/>
                  </a:cubicBezTo>
                  <a:lnTo>
                    <a:pt x="16" y="552"/>
                  </a:lnTo>
                  <a:cubicBezTo>
                    <a:pt x="16" y="556"/>
                    <a:pt x="12" y="560"/>
                    <a:pt x="8" y="560"/>
                  </a:cubicBezTo>
                  <a:cubicBezTo>
                    <a:pt x="3" y="560"/>
                    <a:pt x="0" y="556"/>
                    <a:pt x="0" y="552"/>
                  </a:cubicBezTo>
                  <a:close/>
                  <a:moveTo>
                    <a:pt x="0" y="504"/>
                  </a:moveTo>
                  <a:lnTo>
                    <a:pt x="0" y="488"/>
                  </a:lnTo>
                  <a:cubicBezTo>
                    <a:pt x="0" y="483"/>
                    <a:pt x="3" y="480"/>
                    <a:pt x="8" y="480"/>
                  </a:cubicBezTo>
                  <a:cubicBezTo>
                    <a:pt x="12" y="480"/>
                    <a:pt x="16" y="483"/>
                    <a:pt x="16" y="488"/>
                  </a:cubicBezTo>
                  <a:lnTo>
                    <a:pt x="16" y="504"/>
                  </a:lnTo>
                  <a:cubicBezTo>
                    <a:pt x="16" y="508"/>
                    <a:pt x="12" y="512"/>
                    <a:pt x="8" y="512"/>
                  </a:cubicBezTo>
                  <a:cubicBezTo>
                    <a:pt x="3" y="512"/>
                    <a:pt x="0" y="508"/>
                    <a:pt x="0" y="504"/>
                  </a:cubicBezTo>
                  <a:close/>
                  <a:moveTo>
                    <a:pt x="0" y="456"/>
                  </a:moveTo>
                  <a:lnTo>
                    <a:pt x="0" y="440"/>
                  </a:lnTo>
                  <a:cubicBezTo>
                    <a:pt x="0" y="435"/>
                    <a:pt x="3" y="432"/>
                    <a:pt x="8" y="432"/>
                  </a:cubicBezTo>
                  <a:cubicBezTo>
                    <a:pt x="12" y="432"/>
                    <a:pt x="16" y="435"/>
                    <a:pt x="16" y="440"/>
                  </a:cubicBezTo>
                  <a:lnTo>
                    <a:pt x="16" y="456"/>
                  </a:lnTo>
                  <a:cubicBezTo>
                    <a:pt x="16" y="460"/>
                    <a:pt x="12" y="464"/>
                    <a:pt x="8" y="464"/>
                  </a:cubicBezTo>
                  <a:cubicBezTo>
                    <a:pt x="3" y="464"/>
                    <a:pt x="0" y="460"/>
                    <a:pt x="0" y="456"/>
                  </a:cubicBezTo>
                  <a:close/>
                  <a:moveTo>
                    <a:pt x="0" y="408"/>
                  </a:moveTo>
                  <a:lnTo>
                    <a:pt x="0" y="392"/>
                  </a:lnTo>
                  <a:cubicBezTo>
                    <a:pt x="0" y="387"/>
                    <a:pt x="3" y="384"/>
                    <a:pt x="8" y="384"/>
                  </a:cubicBezTo>
                  <a:cubicBezTo>
                    <a:pt x="12" y="384"/>
                    <a:pt x="16" y="387"/>
                    <a:pt x="16" y="392"/>
                  </a:cubicBezTo>
                  <a:lnTo>
                    <a:pt x="16" y="408"/>
                  </a:lnTo>
                  <a:cubicBezTo>
                    <a:pt x="16" y="412"/>
                    <a:pt x="12" y="416"/>
                    <a:pt x="8" y="416"/>
                  </a:cubicBezTo>
                  <a:cubicBezTo>
                    <a:pt x="3" y="416"/>
                    <a:pt x="0" y="412"/>
                    <a:pt x="0" y="408"/>
                  </a:cubicBezTo>
                  <a:close/>
                  <a:moveTo>
                    <a:pt x="0" y="360"/>
                  </a:moveTo>
                  <a:lnTo>
                    <a:pt x="0" y="344"/>
                  </a:lnTo>
                  <a:cubicBezTo>
                    <a:pt x="0" y="339"/>
                    <a:pt x="3" y="336"/>
                    <a:pt x="8" y="336"/>
                  </a:cubicBezTo>
                  <a:cubicBezTo>
                    <a:pt x="12" y="336"/>
                    <a:pt x="16" y="339"/>
                    <a:pt x="16" y="344"/>
                  </a:cubicBezTo>
                  <a:lnTo>
                    <a:pt x="16" y="360"/>
                  </a:lnTo>
                  <a:cubicBezTo>
                    <a:pt x="16" y="364"/>
                    <a:pt x="12" y="368"/>
                    <a:pt x="8" y="368"/>
                  </a:cubicBezTo>
                  <a:cubicBezTo>
                    <a:pt x="3" y="368"/>
                    <a:pt x="0" y="364"/>
                    <a:pt x="0" y="360"/>
                  </a:cubicBezTo>
                  <a:close/>
                  <a:moveTo>
                    <a:pt x="0" y="312"/>
                  </a:moveTo>
                  <a:lnTo>
                    <a:pt x="0" y="296"/>
                  </a:lnTo>
                  <a:cubicBezTo>
                    <a:pt x="0" y="291"/>
                    <a:pt x="3" y="288"/>
                    <a:pt x="8" y="288"/>
                  </a:cubicBezTo>
                  <a:cubicBezTo>
                    <a:pt x="12" y="288"/>
                    <a:pt x="16" y="291"/>
                    <a:pt x="16" y="296"/>
                  </a:cubicBezTo>
                  <a:lnTo>
                    <a:pt x="16" y="312"/>
                  </a:lnTo>
                  <a:cubicBezTo>
                    <a:pt x="16" y="316"/>
                    <a:pt x="12" y="320"/>
                    <a:pt x="8" y="320"/>
                  </a:cubicBezTo>
                  <a:cubicBezTo>
                    <a:pt x="3" y="320"/>
                    <a:pt x="0" y="316"/>
                    <a:pt x="0" y="312"/>
                  </a:cubicBezTo>
                  <a:close/>
                  <a:moveTo>
                    <a:pt x="0" y="264"/>
                  </a:moveTo>
                  <a:lnTo>
                    <a:pt x="0" y="248"/>
                  </a:lnTo>
                  <a:cubicBezTo>
                    <a:pt x="0" y="243"/>
                    <a:pt x="3" y="240"/>
                    <a:pt x="8" y="240"/>
                  </a:cubicBezTo>
                  <a:cubicBezTo>
                    <a:pt x="12" y="240"/>
                    <a:pt x="16" y="243"/>
                    <a:pt x="16" y="248"/>
                  </a:cubicBezTo>
                  <a:lnTo>
                    <a:pt x="16" y="264"/>
                  </a:lnTo>
                  <a:cubicBezTo>
                    <a:pt x="16" y="268"/>
                    <a:pt x="12" y="272"/>
                    <a:pt x="8" y="272"/>
                  </a:cubicBezTo>
                  <a:cubicBezTo>
                    <a:pt x="3" y="272"/>
                    <a:pt x="0" y="268"/>
                    <a:pt x="0" y="264"/>
                  </a:cubicBezTo>
                  <a:close/>
                  <a:moveTo>
                    <a:pt x="0" y="216"/>
                  </a:moveTo>
                  <a:lnTo>
                    <a:pt x="0" y="200"/>
                  </a:lnTo>
                  <a:cubicBezTo>
                    <a:pt x="0" y="195"/>
                    <a:pt x="3" y="192"/>
                    <a:pt x="8" y="192"/>
                  </a:cubicBezTo>
                  <a:cubicBezTo>
                    <a:pt x="12" y="192"/>
                    <a:pt x="16" y="195"/>
                    <a:pt x="16" y="200"/>
                  </a:cubicBezTo>
                  <a:lnTo>
                    <a:pt x="16" y="216"/>
                  </a:lnTo>
                  <a:cubicBezTo>
                    <a:pt x="16" y="220"/>
                    <a:pt x="12" y="224"/>
                    <a:pt x="8" y="224"/>
                  </a:cubicBezTo>
                  <a:cubicBezTo>
                    <a:pt x="3" y="224"/>
                    <a:pt x="0" y="220"/>
                    <a:pt x="0" y="216"/>
                  </a:cubicBezTo>
                  <a:close/>
                  <a:moveTo>
                    <a:pt x="0" y="168"/>
                  </a:moveTo>
                  <a:lnTo>
                    <a:pt x="0" y="152"/>
                  </a:lnTo>
                  <a:cubicBezTo>
                    <a:pt x="0" y="147"/>
                    <a:pt x="3" y="144"/>
                    <a:pt x="8" y="144"/>
                  </a:cubicBezTo>
                  <a:cubicBezTo>
                    <a:pt x="12" y="144"/>
                    <a:pt x="16" y="147"/>
                    <a:pt x="16" y="152"/>
                  </a:cubicBezTo>
                  <a:lnTo>
                    <a:pt x="16" y="168"/>
                  </a:lnTo>
                  <a:cubicBezTo>
                    <a:pt x="16" y="172"/>
                    <a:pt x="12" y="176"/>
                    <a:pt x="8" y="176"/>
                  </a:cubicBezTo>
                  <a:cubicBezTo>
                    <a:pt x="3" y="176"/>
                    <a:pt x="0" y="172"/>
                    <a:pt x="0" y="168"/>
                  </a:cubicBezTo>
                  <a:close/>
                  <a:moveTo>
                    <a:pt x="0" y="120"/>
                  </a:moveTo>
                  <a:lnTo>
                    <a:pt x="0" y="104"/>
                  </a:lnTo>
                  <a:cubicBezTo>
                    <a:pt x="0" y="99"/>
                    <a:pt x="3" y="96"/>
                    <a:pt x="8" y="96"/>
                  </a:cubicBezTo>
                  <a:cubicBezTo>
                    <a:pt x="12" y="96"/>
                    <a:pt x="16" y="99"/>
                    <a:pt x="16" y="104"/>
                  </a:cubicBezTo>
                  <a:lnTo>
                    <a:pt x="16" y="120"/>
                  </a:lnTo>
                  <a:cubicBezTo>
                    <a:pt x="16" y="124"/>
                    <a:pt x="12" y="128"/>
                    <a:pt x="8" y="128"/>
                  </a:cubicBezTo>
                  <a:cubicBezTo>
                    <a:pt x="3" y="128"/>
                    <a:pt x="0" y="124"/>
                    <a:pt x="0" y="120"/>
                  </a:cubicBezTo>
                  <a:close/>
                  <a:moveTo>
                    <a:pt x="0" y="72"/>
                  </a:moveTo>
                  <a:lnTo>
                    <a:pt x="0" y="56"/>
                  </a:lnTo>
                  <a:cubicBezTo>
                    <a:pt x="0" y="51"/>
                    <a:pt x="3" y="48"/>
                    <a:pt x="8" y="48"/>
                  </a:cubicBezTo>
                  <a:cubicBezTo>
                    <a:pt x="12" y="48"/>
                    <a:pt x="16" y="51"/>
                    <a:pt x="16" y="56"/>
                  </a:cubicBezTo>
                  <a:lnTo>
                    <a:pt x="16" y="72"/>
                  </a:lnTo>
                  <a:cubicBezTo>
                    <a:pt x="16" y="76"/>
                    <a:pt x="12" y="80"/>
                    <a:pt x="8" y="80"/>
                  </a:cubicBezTo>
                  <a:cubicBezTo>
                    <a:pt x="3" y="80"/>
                    <a:pt x="0" y="76"/>
                    <a:pt x="0" y="72"/>
                  </a:cubicBezTo>
                  <a:close/>
                  <a:moveTo>
                    <a:pt x="0" y="24"/>
                  </a:moveTo>
                  <a:lnTo>
                    <a:pt x="0" y="8"/>
                  </a:lnTo>
                  <a:cubicBezTo>
                    <a:pt x="0" y="3"/>
                    <a:pt x="3" y="0"/>
                    <a:pt x="8" y="0"/>
                  </a:cubicBezTo>
                  <a:cubicBezTo>
                    <a:pt x="12" y="0"/>
                    <a:pt x="16" y="3"/>
                    <a:pt x="16" y="8"/>
                  </a:cubicBezTo>
                  <a:lnTo>
                    <a:pt x="16" y="24"/>
                  </a:lnTo>
                  <a:cubicBezTo>
                    <a:pt x="16" y="28"/>
                    <a:pt x="12" y="32"/>
                    <a:pt x="8" y="32"/>
                  </a:cubicBezTo>
                  <a:cubicBezTo>
                    <a:pt x="3" y="32"/>
                    <a:pt x="0" y="28"/>
                    <a:pt x="0" y="24"/>
                  </a:cubicBezTo>
                  <a:close/>
                </a:path>
              </a:pathLst>
            </a:custGeom>
            <a:solidFill>
              <a:srgbClr val="000000"/>
            </a:solidFill>
            <a:ln w="11113" cap="flat">
              <a:solidFill>
                <a:srgbClr val="000000"/>
              </a:solidFill>
              <a:prstDash val="solid"/>
              <a:bevel/>
              <a:headEnd/>
              <a:tailEnd/>
            </a:ln>
          </p:spPr>
          <p:txBody>
            <a:bodyPr/>
            <a:lstStyle/>
            <a:p>
              <a:endParaRPr lang="zh-CN" altLang="en-US"/>
            </a:p>
          </p:txBody>
        </p:sp>
        <p:sp>
          <p:nvSpPr>
            <p:cNvPr id="41024" name="Freeform 271"/>
            <p:cNvSpPr>
              <a:spLocks noEditPoints="1"/>
            </p:cNvSpPr>
            <p:nvPr/>
          </p:nvSpPr>
          <p:spPr bwMode="auto">
            <a:xfrm>
              <a:off x="5226" y="2397"/>
              <a:ext cx="8" cy="556"/>
            </a:xfrm>
            <a:custGeom>
              <a:avLst/>
              <a:gdLst>
                <a:gd name="T0" fmla="*/ 1 w 17"/>
                <a:gd name="T1" fmla="*/ 105 h 1264"/>
                <a:gd name="T2" fmla="*/ 1 w 17"/>
                <a:gd name="T3" fmla="*/ 108 h 1264"/>
                <a:gd name="T4" fmla="*/ 0 w 17"/>
                <a:gd name="T5" fmla="*/ 101 h 1264"/>
                <a:gd name="T6" fmla="*/ 2 w 17"/>
                <a:gd name="T7" fmla="*/ 103 h 1264"/>
                <a:gd name="T8" fmla="*/ 0 w 17"/>
                <a:gd name="T9" fmla="*/ 99 h 1264"/>
                <a:gd name="T10" fmla="*/ 2 w 17"/>
                <a:gd name="T11" fmla="*/ 97 h 1264"/>
                <a:gd name="T12" fmla="*/ 0 w 17"/>
                <a:gd name="T13" fmla="*/ 99 h 1264"/>
                <a:gd name="T14" fmla="*/ 1 w 17"/>
                <a:gd name="T15" fmla="*/ 93 h 1264"/>
                <a:gd name="T16" fmla="*/ 1 w 17"/>
                <a:gd name="T17" fmla="*/ 95 h 1264"/>
                <a:gd name="T18" fmla="*/ 0 w 17"/>
                <a:gd name="T19" fmla="*/ 89 h 1264"/>
                <a:gd name="T20" fmla="*/ 2 w 17"/>
                <a:gd name="T21" fmla="*/ 91 h 1264"/>
                <a:gd name="T22" fmla="*/ 0 w 17"/>
                <a:gd name="T23" fmla="*/ 87 h 1264"/>
                <a:gd name="T24" fmla="*/ 2 w 17"/>
                <a:gd name="T25" fmla="*/ 85 h 1264"/>
                <a:gd name="T26" fmla="*/ 0 w 17"/>
                <a:gd name="T27" fmla="*/ 87 h 1264"/>
                <a:gd name="T28" fmla="*/ 1 w 17"/>
                <a:gd name="T29" fmla="*/ 80 h 1264"/>
                <a:gd name="T30" fmla="*/ 1 w 17"/>
                <a:gd name="T31" fmla="*/ 83 h 1264"/>
                <a:gd name="T32" fmla="*/ 0 w 17"/>
                <a:gd name="T33" fmla="*/ 77 h 1264"/>
                <a:gd name="T34" fmla="*/ 2 w 17"/>
                <a:gd name="T35" fmla="*/ 78 h 1264"/>
                <a:gd name="T36" fmla="*/ 0 w 17"/>
                <a:gd name="T37" fmla="*/ 74 h 1264"/>
                <a:gd name="T38" fmla="*/ 2 w 17"/>
                <a:gd name="T39" fmla="*/ 73 h 1264"/>
                <a:gd name="T40" fmla="*/ 0 w 17"/>
                <a:gd name="T41" fmla="*/ 74 h 1264"/>
                <a:gd name="T42" fmla="*/ 1 w 17"/>
                <a:gd name="T43" fmla="*/ 68 h 1264"/>
                <a:gd name="T44" fmla="*/ 1 w 17"/>
                <a:gd name="T45" fmla="*/ 71 h 1264"/>
                <a:gd name="T46" fmla="*/ 0 w 17"/>
                <a:gd name="T47" fmla="*/ 65 h 1264"/>
                <a:gd name="T48" fmla="*/ 2 w 17"/>
                <a:gd name="T49" fmla="*/ 66 h 1264"/>
                <a:gd name="T50" fmla="*/ 0 w 17"/>
                <a:gd name="T51" fmla="*/ 62 h 1264"/>
                <a:gd name="T52" fmla="*/ 2 w 17"/>
                <a:gd name="T53" fmla="*/ 61 h 1264"/>
                <a:gd name="T54" fmla="*/ 0 w 17"/>
                <a:gd name="T55" fmla="*/ 62 h 1264"/>
                <a:gd name="T56" fmla="*/ 1 w 17"/>
                <a:gd name="T57" fmla="*/ 56 h 1264"/>
                <a:gd name="T58" fmla="*/ 1 w 17"/>
                <a:gd name="T59" fmla="*/ 59 h 1264"/>
                <a:gd name="T60" fmla="*/ 0 w 17"/>
                <a:gd name="T61" fmla="*/ 52 h 1264"/>
                <a:gd name="T62" fmla="*/ 2 w 17"/>
                <a:gd name="T63" fmla="*/ 54 h 1264"/>
                <a:gd name="T64" fmla="*/ 0 w 17"/>
                <a:gd name="T65" fmla="*/ 50 h 1264"/>
                <a:gd name="T66" fmla="*/ 2 w 17"/>
                <a:gd name="T67" fmla="*/ 48 h 1264"/>
                <a:gd name="T68" fmla="*/ 0 w 17"/>
                <a:gd name="T69" fmla="*/ 50 h 1264"/>
                <a:gd name="T70" fmla="*/ 1 w 17"/>
                <a:gd name="T71" fmla="*/ 44 h 1264"/>
                <a:gd name="T72" fmla="*/ 1 w 17"/>
                <a:gd name="T73" fmla="*/ 46 h 1264"/>
                <a:gd name="T74" fmla="*/ 0 w 17"/>
                <a:gd name="T75" fmla="*/ 40 h 1264"/>
                <a:gd name="T76" fmla="*/ 2 w 17"/>
                <a:gd name="T77" fmla="*/ 42 h 1264"/>
                <a:gd name="T78" fmla="*/ 0 w 17"/>
                <a:gd name="T79" fmla="*/ 37 h 1264"/>
                <a:gd name="T80" fmla="*/ 2 w 17"/>
                <a:gd name="T81" fmla="*/ 36 h 1264"/>
                <a:gd name="T82" fmla="*/ 0 w 17"/>
                <a:gd name="T83" fmla="*/ 37 h 1264"/>
                <a:gd name="T84" fmla="*/ 1 w 17"/>
                <a:gd name="T85" fmla="*/ 31 h 1264"/>
                <a:gd name="T86" fmla="*/ 1 w 17"/>
                <a:gd name="T87" fmla="*/ 34 h 1264"/>
                <a:gd name="T88" fmla="*/ 0 w 17"/>
                <a:gd name="T89" fmla="*/ 28 h 1264"/>
                <a:gd name="T90" fmla="*/ 2 w 17"/>
                <a:gd name="T91" fmla="*/ 29 h 1264"/>
                <a:gd name="T92" fmla="*/ 0 w 17"/>
                <a:gd name="T93" fmla="*/ 25 h 1264"/>
                <a:gd name="T94" fmla="*/ 2 w 17"/>
                <a:gd name="T95" fmla="*/ 24 h 1264"/>
                <a:gd name="T96" fmla="*/ 0 w 17"/>
                <a:gd name="T97" fmla="*/ 25 h 1264"/>
                <a:gd name="T98" fmla="*/ 1 w 17"/>
                <a:gd name="T99" fmla="*/ 19 h 1264"/>
                <a:gd name="T100" fmla="*/ 1 w 17"/>
                <a:gd name="T101" fmla="*/ 22 h 1264"/>
                <a:gd name="T102" fmla="*/ 0 w 17"/>
                <a:gd name="T103" fmla="*/ 16 h 1264"/>
                <a:gd name="T104" fmla="*/ 2 w 17"/>
                <a:gd name="T105" fmla="*/ 17 h 1264"/>
                <a:gd name="T106" fmla="*/ 0 w 17"/>
                <a:gd name="T107" fmla="*/ 13 h 1264"/>
                <a:gd name="T108" fmla="*/ 2 w 17"/>
                <a:gd name="T109" fmla="*/ 11 h 1264"/>
                <a:gd name="T110" fmla="*/ 0 w 17"/>
                <a:gd name="T111" fmla="*/ 13 h 1264"/>
                <a:gd name="T112" fmla="*/ 1 w 17"/>
                <a:gd name="T113" fmla="*/ 7 h 1264"/>
                <a:gd name="T114" fmla="*/ 1 w 17"/>
                <a:gd name="T115" fmla="*/ 10 h 1264"/>
                <a:gd name="T116" fmla="*/ 0 w 17"/>
                <a:gd name="T117" fmla="*/ 4 h 1264"/>
                <a:gd name="T118" fmla="*/ 2 w 17"/>
                <a:gd name="T119" fmla="*/ 5 h 1264"/>
                <a:gd name="T120" fmla="*/ 1 w 17"/>
                <a:gd name="T121" fmla="*/ 0 h 1264"/>
                <a:gd name="T122" fmla="*/ 1 w 17"/>
                <a:gd name="T123" fmla="*/ 1 h 1264"/>
                <a:gd name="T124" fmla="*/ 1 w 17"/>
                <a:gd name="T125" fmla="*/ 0 h 1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 h="1264">
                  <a:moveTo>
                    <a:pt x="0" y="1256"/>
                  </a:moveTo>
                  <a:lnTo>
                    <a:pt x="0" y="1240"/>
                  </a:lnTo>
                  <a:cubicBezTo>
                    <a:pt x="0" y="1235"/>
                    <a:pt x="3" y="1232"/>
                    <a:pt x="8" y="1232"/>
                  </a:cubicBezTo>
                  <a:cubicBezTo>
                    <a:pt x="12" y="1232"/>
                    <a:pt x="16" y="1235"/>
                    <a:pt x="16" y="1240"/>
                  </a:cubicBezTo>
                  <a:lnTo>
                    <a:pt x="16" y="1256"/>
                  </a:lnTo>
                  <a:cubicBezTo>
                    <a:pt x="16" y="1260"/>
                    <a:pt x="12" y="1264"/>
                    <a:pt x="8" y="1264"/>
                  </a:cubicBezTo>
                  <a:cubicBezTo>
                    <a:pt x="3" y="1264"/>
                    <a:pt x="0" y="1260"/>
                    <a:pt x="0" y="1256"/>
                  </a:cubicBezTo>
                  <a:close/>
                  <a:moveTo>
                    <a:pt x="0" y="1208"/>
                  </a:moveTo>
                  <a:lnTo>
                    <a:pt x="0" y="1192"/>
                  </a:lnTo>
                  <a:cubicBezTo>
                    <a:pt x="0" y="1187"/>
                    <a:pt x="3" y="1184"/>
                    <a:pt x="8" y="1184"/>
                  </a:cubicBezTo>
                  <a:cubicBezTo>
                    <a:pt x="12" y="1184"/>
                    <a:pt x="16" y="1187"/>
                    <a:pt x="16" y="1192"/>
                  </a:cubicBezTo>
                  <a:lnTo>
                    <a:pt x="16" y="1208"/>
                  </a:lnTo>
                  <a:cubicBezTo>
                    <a:pt x="16" y="1212"/>
                    <a:pt x="12" y="1216"/>
                    <a:pt x="8" y="1216"/>
                  </a:cubicBezTo>
                  <a:cubicBezTo>
                    <a:pt x="3" y="1216"/>
                    <a:pt x="0" y="1212"/>
                    <a:pt x="0" y="1208"/>
                  </a:cubicBezTo>
                  <a:close/>
                  <a:moveTo>
                    <a:pt x="0" y="1160"/>
                  </a:moveTo>
                  <a:lnTo>
                    <a:pt x="0" y="1144"/>
                  </a:lnTo>
                  <a:cubicBezTo>
                    <a:pt x="0" y="1139"/>
                    <a:pt x="3" y="1136"/>
                    <a:pt x="8" y="1136"/>
                  </a:cubicBezTo>
                  <a:cubicBezTo>
                    <a:pt x="12" y="1136"/>
                    <a:pt x="16" y="1139"/>
                    <a:pt x="16" y="1144"/>
                  </a:cubicBezTo>
                  <a:lnTo>
                    <a:pt x="16" y="1160"/>
                  </a:lnTo>
                  <a:cubicBezTo>
                    <a:pt x="16" y="1164"/>
                    <a:pt x="12" y="1168"/>
                    <a:pt x="8" y="1168"/>
                  </a:cubicBezTo>
                  <a:cubicBezTo>
                    <a:pt x="3" y="1168"/>
                    <a:pt x="0" y="1164"/>
                    <a:pt x="0" y="1160"/>
                  </a:cubicBezTo>
                  <a:close/>
                  <a:moveTo>
                    <a:pt x="0" y="1112"/>
                  </a:moveTo>
                  <a:lnTo>
                    <a:pt x="0" y="1096"/>
                  </a:lnTo>
                  <a:cubicBezTo>
                    <a:pt x="0" y="1091"/>
                    <a:pt x="3" y="1088"/>
                    <a:pt x="8" y="1088"/>
                  </a:cubicBezTo>
                  <a:cubicBezTo>
                    <a:pt x="12" y="1088"/>
                    <a:pt x="16" y="1091"/>
                    <a:pt x="16" y="1096"/>
                  </a:cubicBezTo>
                  <a:lnTo>
                    <a:pt x="16" y="1112"/>
                  </a:lnTo>
                  <a:cubicBezTo>
                    <a:pt x="16" y="1116"/>
                    <a:pt x="12" y="1120"/>
                    <a:pt x="8" y="1120"/>
                  </a:cubicBezTo>
                  <a:cubicBezTo>
                    <a:pt x="3" y="1120"/>
                    <a:pt x="0" y="1116"/>
                    <a:pt x="0" y="1112"/>
                  </a:cubicBezTo>
                  <a:close/>
                  <a:moveTo>
                    <a:pt x="0" y="1064"/>
                  </a:moveTo>
                  <a:lnTo>
                    <a:pt x="0" y="1048"/>
                  </a:lnTo>
                  <a:cubicBezTo>
                    <a:pt x="0" y="1043"/>
                    <a:pt x="3" y="1040"/>
                    <a:pt x="8" y="1040"/>
                  </a:cubicBezTo>
                  <a:cubicBezTo>
                    <a:pt x="12" y="1040"/>
                    <a:pt x="16" y="1043"/>
                    <a:pt x="16" y="1048"/>
                  </a:cubicBezTo>
                  <a:lnTo>
                    <a:pt x="16" y="1064"/>
                  </a:lnTo>
                  <a:cubicBezTo>
                    <a:pt x="16" y="1068"/>
                    <a:pt x="12" y="1072"/>
                    <a:pt x="8" y="1072"/>
                  </a:cubicBezTo>
                  <a:cubicBezTo>
                    <a:pt x="3" y="1072"/>
                    <a:pt x="0" y="1068"/>
                    <a:pt x="0" y="1064"/>
                  </a:cubicBezTo>
                  <a:close/>
                  <a:moveTo>
                    <a:pt x="0" y="1016"/>
                  </a:moveTo>
                  <a:lnTo>
                    <a:pt x="0" y="1000"/>
                  </a:lnTo>
                  <a:cubicBezTo>
                    <a:pt x="0" y="995"/>
                    <a:pt x="3" y="992"/>
                    <a:pt x="8" y="992"/>
                  </a:cubicBezTo>
                  <a:cubicBezTo>
                    <a:pt x="12" y="992"/>
                    <a:pt x="16" y="995"/>
                    <a:pt x="16" y="1000"/>
                  </a:cubicBezTo>
                  <a:lnTo>
                    <a:pt x="16" y="1016"/>
                  </a:lnTo>
                  <a:cubicBezTo>
                    <a:pt x="16" y="1020"/>
                    <a:pt x="12" y="1024"/>
                    <a:pt x="8" y="1024"/>
                  </a:cubicBezTo>
                  <a:cubicBezTo>
                    <a:pt x="3" y="1024"/>
                    <a:pt x="0" y="1020"/>
                    <a:pt x="0" y="1016"/>
                  </a:cubicBezTo>
                  <a:close/>
                  <a:moveTo>
                    <a:pt x="0" y="968"/>
                  </a:moveTo>
                  <a:lnTo>
                    <a:pt x="0" y="952"/>
                  </a:lnTo>
                  <a:cubicBezTo>
                    <a:pt x="0" y="947"/>
                    <a:pt x="3" y="944"/>
                    <a:pt x="8" y="944"/>
                  </a:cubicBezTo>
                  <a:cubicBezTo>
                    <a:pt x="12" y="944"/>
                    <a:pt x="16" y="947"/>
                    <a:pt x="16" y="952"/>
                  </a:cubicBezTo>
                  <a:lnTo>
                    <a:pt x="16" y="968"/>
                  </a:lnTo>
                  <a:cubicBezTo>
                    <a:pt x="16" y="972"/>
                    <a:pt x="12" y="976"/>
                    <a:pt x="8" y="976"/>
                  </a:cubicBezTo>
                  <a:cubicBezTo>
                    <a:pt x="3" y="976"/>
                    <a:pt x="0" y="972"/>
                    <a:pt x="0" y="968"/>
                  </a:cubicBezTo>
                  <a:close/>
                  <a:moveTo>
                    <a:pt x="0" y="920"/>
                  </a:moveTo>
                  <a:lnTo>
                    <a:pt x="0" y="904"/>
                  </a:lnTo>
                  <a:cubicBezTo>
                    <a:pt x="0" y="899"/>
                    <a:pt x="3" y="896"/>
                    <a:pt x="8" y="896"/>
                  </a:cubicBezTo>
                  <a:cubicBezTo>
                    <a:pt x="12" y="896"/>
                    <a:pt x="16" y="899"/>
                    <a:pt x="16" y="904"/>
                  </a:cubicBezTo>
                  <a:lnTo>
                    <a:pt x="16" y="920"/>
                  </a:lnTo>
                  <a:cubicBezTo>
                    <a:pt x="16" y="924"/>
                    <a:pt x="12" y="928"/>
                    <a:pt x="8" y="928"/>
                  </a:cubicBezTo>
                  <a:cubicBezTo>
                    <a:pt x="3" y="928"/>
                    <a:pt x="0" y="924"/>
                    <a:pt x="0" y="920"/>
                  </a:cubicBezTo>
                  <a:close/>
                  <a:moveTo>
                    <a:pt x="0" y="872"/>
                  </a:moveTo>
                  <a:lnTo>
                    <a:pt x="0" y="856"/>
                  </a:lnTo>
                  <a:cubicBezTo>
                    <a:pt x="0" y="851"/>
                    <a:pt x="4" y="848"/>
                    <a:pt x="8" y="848"/>
                  </a:cubicBezTo>
                  <a:cubicBezTo>
                    <a:pt x="12" y="848"/>
                    <a:pt x="16" y="851"/>
                    <a:pt x="16" y="856"/>
                  </a:cubicBezTo>
                  <a:lnTo>
                    <a:pt x="16" y="872"/>
                  </a:lnTo>
                  <a:cubicBezTo>
                    <a:pt x="16" y="876"/>
                    <a:pt x="12" y="880"/>
                    <a:pt x="8" y="880"/>
                  </a:cubicBezTo>
                  <a:cubicBezTo>
                    <a:pt x="4" y="880"/>
                    <a:pt x="0" y="876"/>
                    <a:pt x="0" y="872"/>
                  </a:cubicBezTo>
                  <a:close/>
                  <a:moveTo>
                    <a:pt x="0" y="824"/>
                  </a:moveTo>
                  <a:lnTo>
                    <a:pt x="0" y="808"/>
                  </a:lnTo>
                  <a:cubicBezTo>
                    <a:pt x="0" y="803"/>
                    <a:pt x="4" y="800"/>
                    <a:pt x="8" y="800"/>
                  </a:cubicBezTo>
                  <a:cubicBezTo>
                    <a:pt x="12" y="800"/>
                    <a:pt x="16" y="803"/>
                    <a:pt x="16" y="808"/>
                  </a:cubicBezTo>
                  <a:lnTo>
                    <a:pt x="16" y="824"/>
                  </a:lnTo>
                  <a:cubicBezTo>
                    <a:pt x="16" y="828"/>
                    <a:pt x="12" y="832"/>
                    <a:pt x="8" y="832"/>
                  </a:cubicBezTo>
                  <a:cubicBezTo>
                    <a:pt x="4" y="832"/>
                    <a:pt x="0" y="828"/>
                    <a:pt x="0" y="824"/>
                  </a:cubicBezTo>
                  <a:close/>
                  <a:moveTo>
                    <a:pt x="0" y="776"/>
                  </a:moveTo>
                  <a:lnTo>
                    <a:pt x="0" y="760"/>
                  </a:lnTo>
                  <a:cubicBezTo>
                    <a:pt x="0" y="755"/>
                    <a:pt x="4" y="752"/>
                    <a:pt x="8" y="752"/>
                  </a:cubicBezTo>
                  <a:cubicBezTo>
                    <a:pt x="12" y="752"/>
                    <a:pt x="16" y="755"/>
                    <a:pt x="16" y="760"/>
                  </a:cubicBezTo>
                  <a:lnTo>
                    <a:pt x="16" y="776"/>
                  </a:lnTo>
                  <a:cubicBezTo>
                    <a:pt x="16" y="780"/>
                    <a:pt x="12" y="784"/>
                    <a:pt x="8" y="784"/>
                  </a:cubicBezTo>
                  <a:cubicBezTo>
                    <a:pt x="4" y="784"/>
                    <a:pt x="0" y="780"/>
                    <a:pt x="0" y="776"/>
                  </a:cubicBezTo>
                  <a:close/>
                  <a:moveTo>
                    <a:pt x="0" y="728"/>
                  </a:moveTo>
                  <a:lnTo>
                    <a:pt x="0" y="712"/>
                  </a:lnTo>
                  <a:cubicBezTo>
                    <a:pt x="0" y="707"/>
                    <a:pt x="4" y="704"/>
                    <a:pt x="8" y="704"/>
                  </a:cubicBezTo>
                  <a:cubicBezTo>
                    <a:pt x="12" y="704"/>
                    <a:pt x="16" y="707"/>
                    <a:pt x="16" y="712"/>
                  </a:cubicBezTo>
                  <a:lnTo>
                    <a:pt x="16" y="728"/>
                  </a:lnTo>
                  <a:cubicBezTo>
                    <a:pt x="16" y="732"/>
                    <a:pt x="12" y="736"/>
                    <a:pt x="8" y="736"/>
                  </a:cubicBezTo>
                  <a:cubicBezTo>
                    <a:pt x="4" y="736"/>
                    <a:pt x="0" y="732"/>
                    <a:pt x="0" y="728"/>
                  </a:cubicBezTo>
                  <a:close/>
                  <a:moveTo>
                    <a:pt x="0" y="680"/>
                  </a:moveTo>
                  <a:lnTo>
                    <a:pt x="0" y="664"/>
                  </a:lnTo>
                  <a:cubicBezTo>
                    <a:pt x="0" y="659"/>
                    <a:pt x="4" y="656"/>
                    <a:pt x="8" y="656"/>
                  </a:cubicBezTo>
                  <a:cubicBezTo>
                    <a:pt x="13" y="656"/>
                    <a:pt x="16" y="659"/>
                    <a:pt x="16" y="664"/>
                  </a:cubicBezTo>
                  <a:lnTo>
                    <a:pt x="16" y="680"/>
                  </a:lnTo>
                  <a:cubicBezTo>
                    <a:pt x="16" y="684"/>
                    <a:pt x="13" y="688"/>
                    <a:pt x="8" y="688"/>
                  </a:cubicBezTo>
                  <a:cubicBezTo>
                    <a:pt x="4" y="688"/>
                    <a:pt x="0" y="684"/>
                    <a:pt x="0" y="680"/>
                  </a:cubicBezTo>
                  <a:close/>
                  <a:moveTo>
                    <a:pt x="0" y="632"/>
                  </a:moveTo>
                  <a:lnTo>
                    <a:pt x="0" y="616"/>
                  </a:lnTo>
                  <a:cubicBezTo>
                    <a:pt x="0" y="611"/>
                    <a:pt x="4" y="608"/>
                    <a:pt x="8" y="608"/>
                  </a:cubicBezTo>
                  <a:cubicBezTo>
                    <a:pt x="13" y="608"/>
                    <a:pt x="16" y="611"/>
                    <a:pt x="16" y="616"/>
                  </a:cubicBezTo>
                  <a:lnTo>
                    <a:pt x="16" y="632"/>
                  </a:lnTo>
                  <a:cubicBezTo>
                    <a:pt x="16" y="636"/>
                    <a:pt x="13" y="640"/>
                    <a:pt x="8" y="640"/>
                  </a:cubicBezTo>
                  <a:cubicBezTo>
                    <a:pt x="4" y="640"/>
                    <a:pt x="0" y="636"/>
                    <a:pt x="0" y="632"/>
                  </a:cubicBezTo>
                  <a:close/>
                  <a:moveTo>
                    <a:pt x="0" y="584"/>
                  </a:moveTo>
                  <a:lnTo>
                    <a:pt x="0" y="568"/>
                  </a:lnTo>
                  <a:cubicBezTo>
                    <a:pt x="0" y="563"/>
                    <a:pt x="4" y="560"/>
                    <a:pt x="8" y="560"/>
                  </a:cubicBezTo>
                  <a:cubicBezTo>
                    <a:pt x="13" y="560"/>
                    <a:pt x="16" y="563"/>
                    <a:pt x="16" y="568"/>
                  </a:cubicBezTo>
                  <a:lnTo>
                    <a:pt x="16" y="584"/>
                  </a:lnTo>
                  <a:cubicBezTo>
                    <a:pt x="16" y="588"/>
                    <a:pt x="13" y="592"/>
                    <a:pt x="8" y="592"/>
                  </a:cubicBezTo>
                  <a:cubicBezTo>
                    <a:pt x="4" y="592"/>
                    <a:pt x="0" y="588"/>
                    <a:pt x="0" y="584"/>
                  </a:cubicBezTo>
                  <a:close/>
                  <a:moveTo>
                    <a:pt x="0" y="536"/>
                  </a:moveTo>
                  <a:lnTo>
                    <a:pt x="0" y="520"/>
                  </a:lnTo>
                  <a:cubicBezTo>
                    <a:pt x="0" y="515"/>
                    <a:pt x="4" y="512"/>
                    <a:pt x="8" y="512"/>
                  </a:cubicBezTo>
                  <a:cubicBezTo>
                    <a:pt x="13" y="512"/>
                    <a:pt x="16" y="515"/>
                    <a:pt x="16" y="520"/>
                  </a:cubicBezTo>
                  <a:lnTo>
                    <a:pt x="16" y="536"/>
                  </a:lnTo>
                  <a:cubicBezTo>
                    <a:pt x="16" y="540"/>
                    <a:pt x="13" y="544"/>
                    <a:pt x="8" y="544"/>
                  </a:cubicBezTo>
                  <a:cubicBezTo>
                    <a:pt x="4" y="544"/>
                    <a:pt x="0" y="540"/>
                    <a:pt x="0" y="536"/>
                  </a:cubicBezTo>
                  <a:close/>
                  <a:moveTo>
                    <a:pt x="0" y="488"/>
                  </a:moveTo>
                  <a:lnTo>
                    <a:pt x="0" y="472"/>
                  </a:lnTo>
                  <a:cubicBezTo>
                    <a:pt x="0" y="467"/>
                    <a:pt x="4" y="464"/>
                    <a:pt x="8" y="464"/>
                  </a:cubicBezTo>
                  <a:cubicBezTo>
                    <a:pt x="13" y="464"/>
                    <a:pt x="16" y="467"/>
                    <a:pt x="16" y="472"/>
                  </a:cubicBezTo>
                  <a:lnTo>
                    <a:pt x="16" y="488"/>
                  </a:lnTo>
                  <a:cubicBezTo>
                    <a:pt x="16" y="492"/>
                    <a:pt x="13" y="496"/>
                    <a:pt x="8" y="496"/>
                  </a:cubicBezTo>
                  <a:cubicBezTo>
                    <a:pt x="4" y="496"/>
                    <a:pt x="0" y="492"/>
                    <a:pt x="0" y="488"/>
                  </a:cubicBezTo>
                  <a:close/>
                  <a:moveTo>
                    <a:pt x="0" y="440"/>
                  </a:moveTo>
                  <a:lnTo>
                    <a:pt x="0" y="424"/>
                  </a:lnTo>
                  <a:cubicBezTo>
                    <a:pt x="0" y="419"/>
                    <a:pt x="4" y="416"/>
                    <a:pt x="8" y="416"/>
                  </a:cubicBezTo>
                  <a:cubicBezTo>
                    <a:pt x="13" y="416"/>
                    <a:pt x="16" y="419"/>
                    <a:pt x="16" y="424"/>
                  </a:cubicBezTo>
                  <a:lnTo>
                    <a:pt x="16" y="440"/>
                  </a:lnTo>
                  <a:cubicBezTo>
                    <a:pt x="16" y="444"/>
                    <a:pt x="13" y="448"/>
                    <a:pt x="8" y="448"/>
                  </a:cubicBezTo>
                  <a:cubicBezTo>
                    <a:pt x="4" y="448"/>
                    <a:pt x="0" y="444"/>
                    <a:pt x="0" y="440"/>
                  </a:cubicBezTo>
                  <a:close/>
                  <a:moveTo>
                    <a:pt x="0" y="392"/>
                  </a:moveTo>
                  <a:lnTo>
                    <a:pt x="0" y="376"/>
                  </a:lnTo>
                  <a:cubicBezTo>
                    <a:pt x="0" y="371"/>
                    <a:pt x="4" y="368"/>
                    <a:pt x="8" y="368"/>
                  </a:cubicBezTo>
                  <a:cubicBezTo>
                    <a:pt x="13" y="368"/>
                    <a:pt x="16" y="371"/>
                    <a:pt x="16" y="376"/>
                  </a:cubicBezTo>
                  <a:lnTo>
                    <a:pt x="16" y="392"/>
                  </a:lnTo>
                  <a:cubicBezTo>
                    <a:pt x="16" y="396"/>
                    <a:pt x="13" y="400"/>
                    <a:pt x="8" y="400"/>
                  </a:cubicBezTo>
                  <a:cubicBezTo>
                    <a:pt x="4" y="400"/>
                    <a:pt x="0" y="396"/>
                    <a:pt x="0" y="392"/>
                  </a:cubicBezTo>
                  <a:close/>
                  <a:moveTo>
                    <a:pt x="0" y="344"/>
                  </a:moveTo>
                  <a:lnTo>
                    <a:pt x="0" y="328"/>
                  </a:lnTo>
                  <a:cubicBezTo>
                    <a:pt x="0" y="323"/>
                    <a:pt x="4" y="320"/>
                    <a:pt x="8" y="320"/>
                  </a:cubicBezTo>
                  <a:cubicBezTo>
                    <a:pt x="13" y="320"/>
                    <a:pt x="16" y="323"/>
                    <a:pt x="16" y="328"/>
                  </a:cubicBezTo>
                  <a:lnTo>
                    <a:pt x="16" y="344"/>
                  </a:lnTo>
                  <a:cubicBezTo>
                    <a:pt x="16" y="348"/>
                    <a:pt x="13" y="352"/>
                    <a:pt x="8" y="352"/>
                  </a:cubicBezTo>
                  <a:cubicBezTo>
                    <a:pt x="4" y="352"/>
                    <a:pt x="0" y="348"/>
                    <a:pt x="0" y="344"/>
                  </a:cubicBezTo>
                  <a:close/>
                  <a:moveTo>
                    <a:pt x="0" y="296"/>
                  </a:moveTo>
                  <a:lnTo>
                    <a:pt x="0" y="280"/>
                  </a:lnTo>
                  <a:cubicBezTo>
                    <a:pt x="0" y="275"/>
                    <a:pt x="4" y="272"/>
                    <a:pt x="8" y="272"/>
                  </a:cubicBezTo>
                  <a:cubicBezTo>
                    <a:pt x="13" y="272"/>
                    <a:pt x="16" y="275"/>
                    <a:pt x="16" y="280"/>
                  </a:cubicBezTo>
                  <a:lnTo>
                    <a:pt x="16" y="296"/>
                  </a:lnTo>
                  <a:cubicBezTo>
                    <a:pt x="16" y="300"/>
                    <a:pt x="13" y="304"/>
                    <a:pt x="8" y="304"/>
                  </a:cubicBezTo>
                  <a:cubicBezTo>
                    <a:pt x="4" y="304"/>
                    <a:pt x="0" y="300"/>
                    <a:pt x="0" y="296"/>
                  </a:cubicBezTo>
                  <a:close/>
                  <a:moveTo>
                    <a:pt x="0" y="248"/>
                  </a:moveTo>
                  <a:lnTo>
                    <a:pt x="1" y="232"/>
                  </a:lnTo>
                  <a:cubicBezTo>
                    <a:pt x="1" y="227"/>
                    <a:pt x="4" y="224"/>
                    <a:pt x="9" y="224"/>
                  </a:cubicBezTo>
                  <a:cubicBezTo>
                    <a:pt x="13" y="224"/>
                    <a:pt x="17" y="227"/>
                    <a:pt x="17" y="232"/>
                  </a:cubicBezTo>
                  <a:lnTo>
                    <a:pt x="16" y="248"/>
                  </a:lnTo>
                  <a:cubicBezTo>
                    <a:pt x="16" y="252"/>
                    <a:pt x="13" y="256"/>
                    <a:pt x="8" y="256"/>
                  </a:cubicBezTo>
                  <a:cubicBezTo>
                    <a:pt x="4" y="256"/>
                    <a:pt x="0" y="252"/>
                    <a:pt x="0" y="248"/>
                  </a:cubicBezTo>
                  <a:close/>
                  <a:moveTo>
                    <a:pt x="1" y="200"/>
                  </a:moveTo>
                  <a:lnTo>
                    <a:pt x="1" y="184"/>
                  </a:lnTo>
                  <a:cubicBezTo>
                    <a:pt x="1" y="179"/>
                    <a:pt x="4" y="176"/>
                    <a:pt x="9" y="176"/>
                  </a:cubicBezTo>
                  <a:cubicBezTo>
                    <a:pt x="13" y="176"/>
                    <a:pt x="17" y="179"/>
                    <a:pt x="17" y="184"/>
                  </a:cubicBezTo>
                  <a:lnTo>
                    <a:pt x="17" y="200"/>
                  </a:lnTo>
                  <a:cubicBezTo>
                    <a:pt x="17" y="204"/>
                    <a:pt x="13" y="208"/>
                    <a:pt x="9" y="208"/>
                  </a:cubicBezTo>
                  <a:cubicBezTo>
                    <a:pt x="4" y="208"/>
                    <a:pt x="1" y="204"/>
                    <a:pt x="1" y="200"/>
                  </a:cubicBezTo>
                  <a:close/>
                  <a:moveTo>
                    <a:pt x="1" y="152"/>
                  </a:moveTo>
                  <a:lnTo>
                    <a:pt x="1" y="136"/>
                  </a:lnTo>
                  <a:cubicBezTo>
                    <a:pt x="1" y="131"/>
                    <a:pt x="4" y="128"/>
                    <a:pt x="9" y="128"/>
                  </a:cubicBezTo>
                  <a:cubicBezTo>
                    <a:pt x="13" y="128"/>
                    <a:pt x="17" y="131"/>
                    <a:pt x="17" y="136"/>
                  </a:cubicBezTo>
                  <a:lnTo>
                    <a:pt x="17" y="152"/>
                  </a:lnTo>
                  <a:cubicBezTo>
                    <a:pt x="17" y="156"/>
                    <a:pt x="13" y="160"/>
                    <a:pt x="9" y="160"/>
                  </a:cubicBezTo>
                  <a:cubicBezTo>
                    <a:pt x="4" y="160"/>
                    <a:pt x="1" y="156"/>
                    <a:pt x="1" y="152"/>
                  </a:cubicBezTo>
                  <a:close/>
                  <a:moveTo>
                    <a:pt x="1" y="104"/>
                  </a:moveTo>
                  <a:lnTo>
                    <a:pt x="1" y="88"/>
                  </a:lnTo>
                  <a:cubicBezTo>
                    <a:pt x="1" y="83"/>
                    <a:pt x="4" y="80"/>
                    <a:pt x="9" y="80"/>
                  </a:cubicBezTo>
                  <a:cubicBezTo>
                    <a:pt x="13" y="80"/>
                    <a:pt x="17" y="83"/>
                    <a:pt x="17" y="88"/>
                  </a:cubicBezTo>
                  <a:lnTo>
                    <a:pt x="17" y="104"/>
                  </a:lnTo>
                  <a:cubicBezTo>
                    <a:pt x="17" y="108"/>
                    <a:pt x="13" y="112"/>
                    <a:pt x="9" y="112"/>
                  </a:cubicBezTo>
                  <a:cubicBezTo>
                    <a:pt x="4" y="112"/>
                    <a:pt x="1" y="108"/>
                    <a:pt x="1" y="104"/>
                  </a:cubicBezTo>
                  <a:close/>
                  <a:moveTo>
                    <a:pt x="1" y="56"/>
                  </a:moveTo>
                  <a:lnTo>
                    <a:pt x="1" y="40"/>
                  </a:lnTo>
                  <a:cubicBezTo>
                    <a:pt x="1" y="35"/>
                    <a:pt x="4" y="32"/>
                    <a:pt x="9" y="32"/>
                  </a:cubicBezTo>
                  <a:cubicBezTo>
                    <a:pt x="13" y="32"/>
                    <a:pt x="17" y="35"/>
                    <a:pt x="17" y="40"/>
                  </a:cubicBezTo>
                  <a:lnTo>
                    <a:pt x="17" y="56"/>
                  </a:lnTo>
                  <a:cubicBezTo>
                    <a:pt x="17" y="60"/>
                    <a:pt x="13" y="64"/>
                    <a:pt x="9" y="64"/>
                  </a:cubicBezTo>
                  <a:cubicBezTo>
                    <a:pt x="4" y="64"/>
                    <a:pt x="1" y="60"/>
                    <a:pt x="1" y="56"/>
                  </a:cubicBezTo>
                  <a:close/>
                  <a:moveTo>
                    <a:pt x="9" y="0"/>
                  </a:moveTo>
                  <a:lnTo>
                    <a:pt x="9" y="0"/>
                  </a:lnTo>
                  <a:cubicBezTo>
                    <a:pt x="13" y="0"/>
                    <a:pt x="17" y="3"/>
                    <a:pt x="17" y="8"/>
                  </a:cubicBezTo>
                  <a:cubicBezTo>
                    <a:pt x="17" y="12"/>
                    <a:pt x="13" y="16"/>
                    <a:pt x="9" y="16"/>
                  </a:cubicBezTo>
                  <a:cubicBezTo>
                    <a:pt x="4" y="16"/>
                    <a:pt x="1" y="12"/>
                    <a:pt x="1" y="8"/>
                  </a:cubicBezTo>
                  <a:cubicBezTo>
                    <a:pt x="1" y="3"/>
                    <a:pt x="4" y="0"/>
                    <a:pt x="9" y="0"/>
                  </a:cubicBezTo>
                  <a:close/>
                </a:path>
              </a:pathLst>
            </a:custGeom>
            <a:solidFill>
              <a:srgbClr val="000000"/>
            </a:solidFill>
            <a:ln w="11113" cap="flat">
              <a:solidFill>
                <a:srgbClr val="000000"/>
              </a:solidFill>
              <a:prstDash val="solid"/>
              <a:bevel/>
              <a:headEnd/>
              <a:tailEnd/>
            </a:ln>
          </p:spPr>
          <p:txBody>
            <a:bodyPr/>
            <a:lstStyle/>
            <a:p>
              <a:endParaRPr lang="zh-CN" altLang="en-US"/>
            </a:p>
          </p:txBody>
        </p:sp>
        <p:sp>
          <p:nvSpPr>
            <p:cNvPr id="41025" name="Freeform 272"/>
            <p:cNvSpPr>
              <a:spLocks/>
            </p:cNvSpPr>
            <p:nvPr/>
          </p:nvSpPr>
          <p:spPr bwMode="auto">
            <a:xfrm>
              <a:off x="1492" y="2343"/>
              <a:ext cx="324" cy="33"/>
            </a:xfrm>
            <a:custGeom>
              <a:avLst/>
              <a:gdLst>
                <a:gd name="T0" fmla="*/ 10 w 324"/>
                <a:gd name="T1" fmla="*/ 0 h 33"/>
                <a:gd name="T2" fmla="*/ 313 w 324"/>
                <a:gd name="T3" fmla="*/ 0 h 33"/>
                <a:gd name="T4" fmla="*/ 324 w 324"/>
                <a:gd name="T5" fmla="*/ 17 h 33"/>
                <a:gd name="T6" fmla="*/ 313 w 324"/>
                <a:gd name="T7" fmla="*/ 33 h 33"/>
                <a:gd name="T8" fmla="*/ 10 w 324"/>
                <a:gd name="T9" fmla="*/ 33 h 33"/>
                <a:gd name="T10" fmla="*/ 0 w 324"/>
                <a:gd name="T11" fmla="*/ 17 h 33"/>
                <a:gd name="T12" fmla="*/ 10 w 32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 h="33">
                  <a:moveTo>
                    <a:pt x="10" y="0"/>
                  </a:moveTo>
                  <a:lnTo>
                    <a:pt x="313" y="0"/>
                  </a:lnTo>
                  <a:lnTo>
                    <a:pt x="324" y="17"/>
                  </a:lnTo>
                  <a:lnTo>
                    <a:pt x="313" y="33"/>
                  </a:lnTo>
                  <a:lnTo>
                    <a:pt x="10" y="33"/>
                  </a:lnTo>
                  <a:lnTo>
                    <a:pt x="0" y="17"/>
                  </a:lnTo>
                  <a:lnTo>
                    <a:pt x="10" y="0"/>
                  </a:lnTo>
                  <a:close/>
                </a:path>
              </a:pathLst>
            </a:custGeom>
            <a:solidFill>
              <a:srgbClr val="F3BA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26" name="Freeform 273"/>
            <p:cNvSpPr>
              <a:spLocks/>
            </p:cNvSpPr>
            <p:nvPr/>
          </p:nvSpPr>
          <p:spPr bwMode="auto">
            <a:xfrm>
              <a:off x="1492" y="2343"/>
              <a:ext cx="324" cy="33"/>
            </a:xfrm>
            <a:custGeom>
              <a:avLst/>
              <a:gdLst>
                <a:gd name="T0" fmla="*/ 10 w 324"/>
                <a:gd name="T1" fmla="*/ 0 h 33"/>
                <a:gd name="T2" fmla="*/ 313 w 324"/>
                <a:gd name="T3" fmla="*/ 0 h 33"/>
                <a:gd name="T4" fmla="*/ 324 w 324"/>
                <a:gd name="T5" fmla="*/ 17 h 33"/>
                <a:gd name="T6" fmla="*/ 313 w 324"/>
                <a:gd name="T7" fmla="*/ 33 h 33"/>
                <a:gd name="T8" fmla="*/ 10 w 324"/>
                <a:gd name="T9" fmla="*/ 33 h 33"/>
                <a:gd name="T10" fmla="*/ 0 w 324"/>
                <a:gd name="T11" fmla="*/ 17 h 33"/>
                <a:gd name="T12" fmla="*/ 10 w 32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 h="33">
                  <a:moveTo>
                    <a:pt x="10" y="0"/>
                  </a:moveTo>
                  <a:lnTo>
                    <a:pt x="313" y="0"/>
                  </a:lnTo>
                  <a:lnTo>
                    <a:pt x="324" y="17"/>
                  </a:lnTo>
                  <a:lnTo>
                    <a:pt x="313" y="33"/>
                  </a:lnTo>
                  <a:lnTo>
                    <a:pt x="10" y="33"/>
                  </a:lnTo>
                  <a:lnTo>
                    <a:pt x="0" y="17"/>
                  </a:lnTo>
                  <a:lnTo>
                    <a:pt x="1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27" name="Freeform 274"/>
            <p:cNvSpPr>
              <a:spLocks/>
            </p:cNvSpPr>
            <p:nvPr/>
          </p:nvSpPr>
          <p:spPr bwMode="auto">
            <a:xfrm>
              <a:off x="1795" y="2319"/>
              <a:ext cx="10" cy="33"/>
            </a:xfrm>
            <a:custGeom>
              <a:avLst/>
              <a:gdLst>
                <a:gd name="T0" fmla="*/ 10 w 10"/>
                <a:gd name="T1" fmla="*/ 0 h 33"/>
                <a:gd name="T2" fmla="*/ 0 w 10"/>
                <a:gd name="T3" fmla="*/ 17 h 33"/>
                <a:gd name="T4" fmla="*/ 10 w 10"/>
                <a:gd name="T5" fmla="*/ 33 h 33"/>
                <a:gd name="T6" fmla="*/ 0 60000 65536"/>
                <a:gd name="T7" fmla="*/ 0 60000 65536"/>
                <a:gd name="T8" fmla="*/ 0 60000 65536"/>
              </a:gdLst>
              <a:ahLst/>
              <a:cxnLst>
                <a:cxn ang="T6">
                  <a:pos x="T0" y="T1"/>
                </a:cxn>
                <a:cxn ang="T7">
                  <a:pos x="T2" y="T3"/>
                </a:cxn>
                <a:cxn ang="T8">
                  <a:pos x="T4" y="T5"/>
                </a:cxn>
              </a:cxnLst>
              <a:rect l="0" t="0" r="r" b="b"/>
              <a:pathLst>
                <a:path w="10" h="33">
                  <a:moveTo>
                    <a:pt x="10" y="0"/>
                  </a:moveTo>
                  <a:lnTo>
                    <a:pt x="0" y="17"/>
                  </a:lnTo>
                  <a:lnTo>
                    <a:pt x="10" y="33"/>
                  </a:ln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28" name="Freeform 275"/>
            <p:cNvSpPr>
              <a:spLocks/>
            </p:cNvSpPr>
            <p:nvPr/>
          </p:nvSpPr>
          <p:spPr bwMode="auto">
            <a:xfrm>
              <a:off x="1795" y="2369"/>
              <a:ext cx="10" cy="29"/>
            </a:xfrm>
            <a:custGeom>
              <a:avLst/>
              <a:gdLst>
                <a:gd name="T0" fmla="*/ 10 w 10"/>
                <a:gd name="T1" fmla="*/ 0 h 29"/>
                <a:gd name="T2" fmla="*/ 0 w 10"/>
                <a:gd name="T3" fmla="*/ 12 h 29"/>
                <a:gd name="T4" fmla="*/ 10 w 10"/>
                <a:gd name="T5" fmla="*/ 29 h 29"/>
                <a:gd name="T6" fmla="*/ 0 60000 65536"/>
                <a:gd name="T7" fmla="*/ 0 60000 65536"/>
                <a:gd name="T8" fmla="*/ 0 60000 65536"/>
              </a:gdLst>
              <a:ahLst/>
              <a:cxnLst>
                <a:cxn ang="T6">
                  <a:pos x="T0" y="T1"/>
                </a:cxn>
                <a:cxn ang="T7">
                  <a:pos x="T2" y="T3"/>
                </a:cxn>
                <a:cxn ang="T8">
                  <a:pos x="T4" y="T5"/>
                </a:cxn>
              </a:cxnLst>
              <a:rect l="0" t="0" r="r" b="b"/>
              <a:pathLst>
                <a:path w="10" h="29">
                  <a:moveTo>
                    <a:pt x="10" y="0"/>
                  </a:moveTo>
                  <a:lnTo>
                    <a:pt x="0" y="12"/>
                  </a:lnTo>
                  <a:lnTo>
                    <a:pt x="10" y="29"/>
                  </a:ln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29" name="Freeform 276"/>
            <p:cNvSpPr>
              <a:spLocks/>
            </p:cNvSpPr>
            <p:nvPr/>
          </p:nvSpPr>
          <p:spPr bwMode="auto">
            <a:xfrm>
              <a:off x="1805" y="2282"/>
              <a:ext cx="2426" cy="156"/>
            </a:xfrm>
            <a:custGeom>
              <a:avLst/>
              <a:gdLst>
                <a:gd name="T0" fmla="*/ 53 w 2426"/>
                <a:gd name="T1" fmla="*/ 0 h 156"/>
                <a:gd name="T2" fmla="*/ 2373 w 2426"/>
                <a:gd name="T3" fmla="*/ 0 h 156"/>
                <a:gd name="T4" fmla="*/ 2415 w 2426"/>
                <a:gd name="T5" fmla="*/ 37 h 156"/>
                <a:gd name="T6" fmla="*/ 2426 w 2426"/>
                <a:gd name="T7" fmla="*/ 79 h 156"/>
                <a:gd name="T8" fmla="*/ 2415 w 2426"/>
                <a:gd name="T9" fmla="*/ 120 h 156"/>
                <a:gd name="T10" fmla="*/ 2373 w 2426"/>
                <a:gd name="T11" fmla="*/ 156 h 156"/>
                <a:gd name="T12" fmla="*/ 53 w 2426"/>
                <a:gd name="T13" fmla="*/ 156 h 156"/>
                <a:gd name="T14" fmla="*/ 11 w 2426"/>
                <a:gd name="T15" fmla="*/ 120 h 156"/>
                <a:gd name="T16" fmla="*/ 0 w 2426"/>
                <a:gd name="T17" fmla="*/ 79 h 156"/>
                <a:gd name="T18" fmla="*/ 11 w 2426"/>
                <a:gd name="T19" fmla="*/ 37 h 156"/>
                <a:gd name="T20" fmla="*/ 53 w 2426"/>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26" h="156">
                  <a:moveTo>
                    <a:pt x="53" y="0"/>
                  </a:moveTo>
                  <a:lnTo>
                    <a:pt x="2373" y="0"/>
                  </a:lnTo>
                  <a:lnTo>
                    <a:pt x="2415" y="37"/>
                  </a:lnTo>
                  <a:lnTo>
                    <a:pt x="2426" y="79"/>
                  </a:lnTo>
                  <a:lnTo>
                    <a:pt x="2415" y="120"/>
                  </a:lnTo>
                  <a:lnTo>
                    <a:pt x="2373" y="156"/>
                  </a:lnTo>
                  <a:lnTo>
                    <a:pt x="53" y="156"/>
                  </a:lnTo>
                  <a:lnTo>
                    <a:pt x="11" y="120"/>
                  </a:lnTo>
                  <a:lnTo>
                    <a:pt x="0" y="79"/>
                  </a:lnTo>
                  <a:lnTo>
                    <a:pt x="11" y="37"/>
                  </a:lnTo>
                  <a:lnTo>
                    <a:pt x="53" y="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30" name="Freeform 277"/>
            <p:cNvSpPr>
              <a:spLocks/>
            </p:cNvSpPr>
            <p:nvPr/>
          </p:nvSpPr>
          <p:spPr bwMode="auto">
            <a:xfrm>
              <a:off x="1805" y="2282"/>
              <a:ext cx="2426" cy="156"/>
            </a:xfrm>
            <a:custGeom>
              <a:avLst/>
              <a:gdLst>
                <a:gd name="T0" fmla="*/ 53 w 2426"/>
                <a:gd name="T1" fmla="*/ 0 h 156"/>
                <a:gd name="T2" fmla="*/ 2373 w 2426"/>
                <a:gd name="T3" fmla="*/ 0 h 156"/>
                <a:gd name="T4" fmla="*/ 2415 w 2426"/>
                <a:gd name="T5" fmla="*/ 37 h 156"/>
                <a:gd name="T6" fmla="*/ 2426 w 2426"/>
                <a:gd name="T7" fmla="*/ 79 h 156"/>
                <a:gd name="T8" fmla="*/ 2415 w 2426"/>
                <a:gd name="T9" fmla="*/ 120 h 156"/>
                <a:gd name="T10" fmla="*/ 2373 w 2426"/>
                <a:gd name="T11" fmla="*/ 156 h 156"/>
                <a:gd name="T12" fmla="*/ 53 w 2426"/>
                <a:gd name="T13" fmla="*/ 156 h 156"/>
                <a:gd name="T14" fmla="*/ 11 w 2426"/>
                <a:gd name="T15" fmla="*/ 120 h 156"/>
                <a:gd name="T16" fmla="*/ 0 w 2426"/>
                <a:gd name="T17" fmla="*/ 79 h 156"/>
                <a:gd name="T18" fmla="*/ 11 w 2426"/>
                <a:gd name="T19" fmla="*/ 37 h 156"/>
                <a:gd name="T20" fmla="*/ 53 w 2426"/>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26" h="156">
                  <a:moveTo>
                    <a:pt x="53" y="0"/>
                  </a:moveTo>
                  <a:lnTo>
                    <a:pt x="2373" y="0"/>
                  </a:lnTo>
                  <a:lnTo>
                    <a:pt x="2415" y="37"/>
                  </a:lnTo>
                  <a:lnTo>
                    <a:pt x="2426" y="79"/>
                  </a:lnTo>
                  <a:lnTo>
                    <a:pt x="2415" y="120"/>
                  </a:lnTo>
                  <a:lnTo>
                    <a:pt x="2373" y="156"/>
                  </a:lnTo>
                  <a:lnTo>
                    <a:pt x="53" y="156"/>
                  </a:lnTo>
                  <a:lnTo>
                    <a:pt x="11" y="120"/>
                  </a:lnTo>
                  <a:lnTo>
                    <a:pt x="0" y="79"/>
                  </a:lnTo>
                  <a:lnTo>
                    <a:pt x="11" y="37"/>
                  </a:lnTo>
                  <a:lnTo>
                    <a:pt x="53"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31" name="Freeform 278"/>
            <p:cNvSpPr>
              <a:spLocks/>
            </p:cNvSpPr>
            <p:nvPr/>
          </p:nvSpPr>
          <p:spPr bwMode="auto">
            <a:xfrm>
              <a:off x="4136" y="2282"/>
              <a:ext cx="42" cy="156"/>
            </a:xfrm>
            <a:custGeom>
              <a:avLst/>
              <a:gdLst>
                <a:gd name="T0" fmla="*/ 42 w 42"/>
                <a:gd name="T1" fmla="*/ 0 h 156"/>
                <a:gd name="T2" fmla="*/ 11 w 42"/>
                <a:gd name="T3" fmla="*/ 37 h 156"/>
                <a:gd name="T4" fmla="*/ 0 w 42"/>
                <a:gd name="T5" fmla="*/ 79 h 156"/>
                <a:gd name="T6" fmla="*/ 11 w 42"/>
                <a:gd name="T7" fmla="*/ 120 h 156"/>
                <a:gd name="T8" fmla="*/ 42 w 42"/>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6">
                  <a:moveTo>
                    <a:pt x="42" y="0"/>
                  </a:moveTo>
                  <a:lnTo>
                    <a:pt x="11" y="37"/>
                  </a:lnTo>
                  <a:lnTo>
                    <a:pt x="0" y="79"/>
                  </a:lnTo>
                  <a:lnTo>
                    <a:pt x="11" y="120"/>
                  </a:lnTo>
                  <a:lnTo>
                    <a:pt x="42" y="156"/>
                  </a:ln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32" name="Freeform 279"/>
            <p:cNvSpPr>
              <a:spLocks/>
            </p:cNvSpPr>
            <p:nvPr/>
          </p:nvSpPr>
          <p:spPr bwMode="auto">
            <a:xfrm>
              <a:off x="4178" y="2339"/>
              <a:ext cx="408" cy="33"/>
            </a:xfrm>
            <a:custGeom>
              <a:avLst/>
              <a:gdLst>
                <a:gd name="T0" fmla="*/ 11 w 408"/>
                <a:gd name="T1" fmla="*/ 0 h 33"/>
                <a:gd name="T2" fmla="*/ 398 w 408"/>
                <a:gd name="T3" fmla="*/ 0 h 33"/>
                <a:gd name="T4" fmla="*/ 408 w 408"/>
                <a:gd name="T5" fmla="*/ 16 h 33"/>
                <a:gd name="T6" fmla="*/ 398 w 408"/>
                <a:gd name="T7" fmla="*/ 33 h 33"/>
                <a:gd name="T8" fmla="*/ 11 w 408"/>
                <a:gd name="T9" fmla="*/ 33 h 33"/>
                <a:gd name="T10" fmla="*/ 0 w 408"/>
                <a:gd name="T11" fmla="*/ 16 h 33"/>
                <a:gd name="T12" fmla="*/ 11 w 408"/>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 h="33">
                  <a:moveTo>
                    <a:pt x="11" y="0"/>
                  </a:moveTo>
                  <a:lnTo>
                    <a:pt x="398" y="0"/>
                  </a:lnTo>
                  <a:lnTo>
                    <a:pt x="408" y="16"/>
                  </a:lnTo>
                  <a:lnTo>
                    <a:pt x="398" y="33"/>
                  </a:lnTo>
                  <a:lnTo>
                    <a:pt x="11" y="33"/>
                  </a:lnTo>
                  <a:lnTo>
                    <a:pt x="0" y="16"/>
                  </a:lnTo>
                  <a:lnTo>
                    <a:pt x="11" y="0"/>
                  </a:lnTo>
                  <a:close/>
                </a:path>
              </a:pathLst>
            </a:custGeom>
            <a:solidFill>
              <a:srgbClr val="F3BA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33" name="Freeform 280"/>
            <p:cNvSpPr>
              <a:spLocks/>
            </p:cNvSpPr>
            <p:nvPr/>
          </p:nvSpPr>
          <p:spPr bwMode="auto">
            <a:xfrm>
              <a:off x="4178" y="2339"/>
              <a:ext cx="408" cy="33"/>
            </a:xfrm>
            <a:custGeom>
              <a:avLst/>
              <a:gdLst>
                <a:gd name="T0" fmla="*/ 11 w 408"/>
                <a:gd name="T1" fmla="*/ 0 h 33"/>
                <a:gd name="T2" fmla="*/ 398 w 408"/>
                <a:gd name="T3" fmla="*/ 0 h 33"/>
                <a:gd name="T4" fmla="*/ 408 w 408"/>
                <a:gd name="T5" fmla="*/ 16 h 33"/>
                <a:gd name="T6" fmla="*/ 398 w 408"/>
                <a:gd name="T7" fmla="*/ 33 h 33"/>
                <a:gd name="T8" fmla="*/ 11 w 408"/>
                <a:gd name="T9" fmla="*/ 33 h 33"/>
                <a:gd name="T10" fmla="*/ 0 w 408"/>
                <a:gd name="T11" fmla="*/ 16 h 33"/>
                <a:gd name="T12" fmla="*/ 11 w 408"/>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 h="33">
                  <a:moveTo>
                    <a:pt x="11" y="0"/>
                  </a:moveTo>
                  <a:lnTo>
                    <a:pt x="398" y="0"/>
                  </a:lnTo>
                  <a:lnTo>
                    <a:pt x="408" y="16"/>
                  </a:lnTo>
                  <a:lnTo>
                    <a:pt x="398" y="33"/>
                  </a:lnTo>
                  <a:lnTo>
                    <a:pt x="11" y="33"/>
                  </a:lnTo>
                  <a:lnTo>
                    <a:pt x="0" y="16"/>
                  </a:lnTo>
                  <a:lnTo>
                    <a:pt x="11"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34" name="Freeform 281"/>
            <p:cNvSpPr>
              <a:spLocks/>
            </p:cNvSpPr>
            <p:nvPr/>
          </p:nvSpPr>
          <p:spPr bwMode="auto">
            <a:xfrm>
              <a:off x="4565" y="2339"/>
              <a:ext cx="11" cy="33"/>
            </a:xfrm>
            <a:custGeom>
              <a:avLst/>
              <a:gdLst>
                <a:gd name="T0" fmla="*/ 11 w 11"/>
                <a:gd name="T1" fmla="*/ 0 h 33"/>
                <a:gd name="T2" fmla="*/ 0 w 11"/>
                <a:gd name="T3" fmla="*/ 16 h 33"/>
                <a:gd name="T4" fmla="*/ 11 w 11"/>
                <a:gd name="T5" fmla="*/ 33 h 33"/>
                <a:gd name="T6" fmla="*/ 0 60000 65536"/>
                <a:gd name="T7" fmla="*/ 0 60000 65536"/>
                <a:gd name="T8" fmla="*/ 0 60000 65536"/>
              </a:gdLst>
              <a:ahLst/>
              <a:cxnLst>
                <a:cxn ang="T6">
                  <a:pos x="T0" y="T1"/>
                </a:cxn>
                <a:cxn ang="T7">
                  <a:pos x="T2" y="T3"/>
                </a:cxn>
                <a:cxn ang="T8">
                  <a:pos x="T4" y="T5"/>
                </a:cxn>
              </a:cxnLst>
              <a:rect l="0" t="0" r="r" b="b"/>
              <a:pathLst>
                <a:path w="11" h="33">
                  <a:moveTo>
                    <a:pt x="11" y="0"/>
                  </a:moveTo>
                  <a:lnTo>
                    <a:pt x="0" y="16"/>
                  </a:lnTo>
                  <a:lnTo>
                    <a:pt x="11" y="33"/>
                  </a:ln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35" name="Rectangle 282"/>
            <p:cNvSpPr>
              <a:spLocks noChangeArrowheads="1"/>
            </p:cNvSpPr>
            <p:nvPr/>
          </p:nvSpPr>
          <p:spPr bwMode="auto">
            <a:xfrm>
              <a:off x="1947" y="3855"/>
              <a:ext cx="322" cy="206"/>
            </a:xfrm>
            <a:prstGeom prst="rect">
              <a:avLst/>
            </a:prstGeom>
            <a:solidFill>
              <a:srgbClr val="AE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36" name="Rectangle 283"/>
            <p:cNvSpPr>
              <a:spLocks noChangeArrowheads="1"/>
            </p:cNvSpPr>
            <p:nvPr/>
          </p:nvSpPr>
          <p:spPr bwMode="auto">
            <a:xfrm>
              <a:off x="1947" y="3855"/>
              <a:ext cx="322" cy="206"/>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37" name="Rectangle 284"/>
            <p:cNvSpPr>
              <a:spLocks noChangeArrowheads="1"/>
            </p:cNvSpPr>
            <p:nvPr/>
          </p:nvSpPr>
          <p:spPr bwMode="auto">
            <a:xfrm>
              <a:off x="2080" y="3939"/>
              <a:ext cx="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IP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38" name="Rectangle 285"/>
            <p:cNvSpPr>
              <a:spLocks noChangeArrowheads="1"/>
            </p:cNvSpPr>
            <p:nvPr/>
          </p:nvSpPr>
          <p:spPr bwMode="auto">
            <a:xfrm>
              <a:off x="1112" y="3858"/>
              <a:ext cx="321" cy="205"/>
            </a:xfrm>
            <a:prstGeom prst="rect">
              <a:avLst/>
            </a:prstGeom>
            <a:solidFill>
              <a:srgbClr val="AE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39" name="Rectangle 286"/>
            <p:cNvSpPr>
              <a:spLocks noChangeArrowheads="1"/>
            </p:cNvSpPr>
            <p:nvPr/>
          </p:nvSpPr>
          <p:spPr bwMode="auto">
            <a:xfrm>
              <a:off x="1112" y="3858"/>
              <a:ext cx="321"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40" name="Rectangle 287"/>
            <p:cNvSpPr>
              <a:spLocks noChangeArrowheads="1"/>
            </p:cNvSpPr>
            <p:nvPr/>
          </p:nvSpPr>
          <p:spPr bwMode="auto">
            <a:xfrm>
              <a:off x="1250" y="3939"/>
              <a:ext cx="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IP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41" name="Line 288"/>
            <p:cNvSpPr>
              <a:spLocks noChangeShapeType="1"/>
            </p:cNvSpPr>
            <p:nvPr/>
          </p:nvSpPr>
          <p:spPr bwMode="auto">
            <a:xfrm>
              <a:off x="1434" y="3962"/>
              <a:ext cx="489"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42" name="Freeform 289"/>
            <p:cNvSpPr>
              <a:spLocks/>
            </p:cNvSpPr>
            <p:nvPr/>
          </p:nvSpPr>
          <p:spPr bwMode="auto">
            <a:xfrm>
              <a:off x="1798" y="3928"/>
              <a:ext cx="138" cy="68"/>
            </a:xfrm>
            <a:custGeom>
              <a:avLst/>
              <a:gdLst>
                <a:gd name="T0" fmla="*/ 0 w 138"/>
                <a:gd name="T1" fmla="*/ 0 h 68"/>
                <a:gd name="T2" fmla="*/ 138 w 138"/>
                <a:gd name="T3" fmla="*/ 34 h 68"/>
                <a:gd name="T4" fmla="*/ 0 w 138"/>
                <a:gd name="T5" fmla="*/ 68 h 68"/>
                <a:gd name="T6" fmla="*/ 0 w 13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8">
                  <a:moveTo>
                    <a:pt x="0" y="0"/>
                  </a:moveTo>
                  <a:lnTo>
                    <a:pt x="138" y="34"/>
                  </a:lnTo>
                  <a:lnTo>
                    <a:pt x="0" y="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43" name="Freeform 290"/>
            <p:cNvSpPr>
              <a:spLocks/>
            </p:cNvSpPr>
            <p:nvPr/>
          </p:nvSpPr>
          <p:spPr bwMode="auto">
            <a:xfrm>
              <a:off x="1798" y="3928"/>
              <a:ext cx="138" cy="68"/>
            </a:xfrm>
            <a:custGeom>
              <a:avLst/>
              <a:gdLst>
                <a:gd name="T0" fmla="*/ 0 w 138"/>
                <a:gd name="T1" fmla="*/ 0 h 68"/>
                <a:gd name="T2" fmla="*/ 138 w 138"/>
                <a:gd name="T3" fmla="*/ 34 h 68"/>
                <a:gd name="T4" fmla="*/ 0 w 138"/>
                <a:gd name="T5" fmla="*/ 68 h 68"/>
                <a:gd name="T6" fmla="*/ 0 w 13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8">
                  <a:moveTo>
                    <a:pt x="0" y="0"/>
                  </a:moveTo>
                  <a:lnTo>
                    <a:pt x="138" y="34"/>
                  </a:lnTo>
                  <a:lnTo>
                    <a:pt x="0" y="68"/>
                  </a:lnTo>
                  <a:lnTo>
                    <a:pt x="0" y="0"/>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44" name="Line 291"/>
            <p:cNvSpPr>
              <a:spLocks noChangeShapeType="1"/>
            </p:cNvSpPr>
            <p:nvPr/>
          </p:nvSpPr>
          <p:spPr bwMode="auto">
            <a:xfrm>
              <a:off x="2273" y="3951"/>
              <a:ext cx="575"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45" name="Freeform 292"/>
            <p:cNvSpPr>
              <a:spLocks/>
            </p:cNvSpPr>
            <p:nvPr/>
          </p:nvSpPr>
          <p:spPr bwMode="auto">
            <a:xfrm>
              <a:off x="2723" y="3917"/>
              <a:ext cx="138" cy="69"/>
            </a:xfrm>
            <a:custGeom>
              <a:avLst/>
              <a:gdLst>
                <a:gd name="T0" fmla="*/ 0 w 138"/>
                <a:gd name="T1" fmla="*/ 0 h 69"/>
                <a:gd name="T2" fmla="*/ 138 w 138"/>
                <a:gd name="T3" fmla="*/ 34 h 69"/>
                <a:gd name="T4" fmla="*/ 0 w 138"/>
                <a:gd name="T5" fmla="*/ 69 h 69"/>
                <a:gd name="T6" fmla="*/ 0 w 138"/>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9">
                  <a:moveTo>
                    <a:pt x="0" y="0"/>
                  </a:moveTo>
                  <a:lnTo>
                    <a:pt x="138"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46" name="Freeform 293"/>
            <p:cNvSpPr>
              <a:spLocks/>
            </p:cNvSpPr>
            <p:nvPr/>
          </p:nvSpPr>
          <p:spPr bwMode="auto">
            <a:xfrm>
              <a:off x="2723" y="3917"/>
              <a:ext cx="138" cy="69"/>
            </a:xfrm>
            <a:custGeom>
              <a:avLst/>
              <a:gdLst>
                <a:gd name="T0" fmla="*/ 0 w 138"/>
                <a:gd name="T1" fmla="*/ 0 h 69"/>
                <a:gd name="T2" fmla="*/ 138 w 138"/>
                <a:gd name="T3" fmla="*/ 34 h 69"/>
                <a:gd name="T4" fmla="*/ 0 w 138"/>
                <a:gd name="T5" fmla="*/ 69 h 69"/>
                <a:gd name="T6" fmla="*/ 0 w 138"/>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9">
                  <a:moveTo>
                    <a:pt x="0" y="0"/>
                  </a:moveTo>
                  <a:lnTo>
                    <a:pt x="138" y="34"/>
                  </a:lnTo>
                  <a:lnTo>
                    <a:pt x="0" y="69"/>
                  </a:lnTo>
                  <a:lnTo>
                    <a:pt x="0" y="0"/>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47" name="Rectangle 294"/>
            <p:cNvSpPr>
              <a:spLocks noChangeArrowheads="1"/>
            </p:cNvSpPr>
            <p:nvPr/>
          </p:nvSpPr>
          <p:spPr bwMode="auto">
            <a:xfrm>
              <a:off x="1947" y="3648"/>
              <a:ext cx="322" cy="205"/>
            </a:xfrm>
            <a:prstGeom prst="rect">
              <a:avLst/>
            </a:prstGeom>
            <a:solidFill>
              <a:srgbClr val="FFAD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48" name="Rectangle 295"/>
            <p:cNvSpPr>
              <a:spLocks noChangeArrowheads="1"/>
            </p:cNvSpPr>
            <p:nvPr/>
          </p:nvSpPr>
          <p:spPr bwMode="auto">
            <a:xfrm>
              <a:off x="1947" y="3648"/>
              <a:ext cx="322"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49" name="Rectangle 296"/>
            <p:cNvSpPr>
              <a:spLocks noChangeArrowheads="1"/>
            </p:cNvSpPr>
            <p:nvPr/>
          </p:nvSpPr>
          <p:spPr bwMode="auto">
            <a:xfrm>
              <a:off x="2059" y="3735"/>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200</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50" name="Rectangle 297"/>
            <p:cNvSpPr>
              <a:spLocks noChangeArrowheads="1"/>
            </p:cNvSpPr>
            <p:nvPr/>
          </p:nvSpPr>
          <p:spPr bwMode="auto">
            <a:xfrm>
              <a:off x="1947" y="3442"/>
              <a:ext cx="322" cy="205"/>
            </a:xfrm>
            <a:prstGeom prst="rect">
              <a:avLst/>
            </a:prstGeom>
            <a:solidFill>
              <a:srgbClr val="FFAD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1" name="Rectangle 298"/>
            <p:cNvSpPr>
              <a:spLocks noChangeArrowheads="1"/>
            </p:cNvSpPr>
            <p:nvPr/>
          </p:nvSpPr>
          <p:spPr bwMode="auto">
            <a:xfrm>
              <a:off x="1947" y="3442"/>
              <a:ext cx="322"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2" name="Rectangle 299"/>
            <p:cNvSpPr>
              <a:spLocks noChangeArrowheads="1"/>
            </p:cNvSpPr>
            <p:nvPr/>
          </p:nvSpPr>
          <p:spPr bwMode="auto">
            <a:xfrm>
              <a:off x="2059" y="3524"/>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1036</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53" name="Rectangle 300"/>
            <p:cNvSpPr>
              <a:spLocks noChangeArrowheads="1"/>
            </p:cNvSpPr>
            <p:nvPr/>
          </p:nvSpPr>
          <p:spPr bwMode="auto">
            <a:xfrm>
              <a:off x="2858" y="3855"/>
              <a:ext cx="321" cy="206"/>
            </a:xfrm>
            <a:prstGeom prst="rect">
              <a:avLst/>
            </a:prstGeom>
            <a:solidFill>
              <a:srgbClr val="AE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4" name="Rectangle 301"/>
            <p:cNvSpPr>
              <a:spLocks noChangeArrowheads="1"/>
            </p:cNvSpPr>
            <p:nvPr/>
          </p:nvSpPr>
          <p:spPr bwMode="auto">
            <a:xfrm>
              <a:off x="2858" y="3855"/>
              <a:ext cx="321" cy="206"/>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5" name="Rectangle 302"/>
            <p:cNvSpPr>
              <a:spLocks noChangeArrowheads="1"/>
            </p:cNvSpPr>
            <p:nvPr/>
          </p:nvSpPr>
          <p:spPr bwMode="auto">
            <a:xfrm>
              <a:off x="2989" y="3939"/>
              <a:ext cx="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IP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56" name="Rectangle 303"/>
            <p:cNvSpPr>
              <a:spLocks noChangeArrowheads="1"/>
            </p:cNvSpPr>
            <p:nvPr/>
          </p:nvSpPr>
          <p:spPr bwMode="auto">
            <a:xfrm>
              <a:off x="2857" y="3659"/>
              <a:ext cx="322" cy="205"/>
            </a:xfrm>
            <a:prstGeom prst="rect">
              <a:avLst/>
            </a:prstGeom>
            <a:solidFill>
              <a:srgbClr val="FFAD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7" name="Rectangle 304"/>
            <p:cNvSpPr>
              <a:spLocks noChangeArrowheads="1"/>
            </p:cNvSpPr>
            <p:nvPr/>
          </p:nvSpPr>
          <p:spPr bwMode="auto">
            <a:xfrm>
              <a:off x="2857" y="3659"/>
              <a:ext cx="322"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58" name="Rectangle 305"/>
            <p:cNvSpPr>
              <a:spLocks noChangeArrowheads="1"/>
            </p:cNvSpPr>
            <p:nvPr/>
          </p:nvSpPr>
          <p:spPr bwMode="auto">
            <a:xfrm>
              <a:off x="2967" y="3742"/>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200</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59" name="Rectangle 306"/>
            <p:cNvSpPr>
              <a:spLocks noChangeArrowheads="1"/>
            </p:cNvSpPr>
            <p:nvPr/>
          </p:nvSpPr>
          <p:spPr bwMode="auto">
            <a:xfrm>
              <a:off x="2857" y="3453"/>
              <a:ext cx="322" cy="205"/>
            </a:xfrm>
            <a:prstGeom prst="rect">
              <a:avLst/>
            </a:prstGeom>
            <a:solidFill>
              <a:srgbClr val="FFAD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0" name="Rectangle 307"/>
            <p:cNvSpPr>
              <a:spLocks noChangeArrowheads="1"/>
            </p:cNvSpPr>
            <p:nvPr/>
          </p:nvSpPr>
          <p:spPr bwMode="auto">
            <a:xfrm>
              <a:off x="2857" y="3453"/>
              <a:ext cx="322"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1" name="Rectangle 308"/>
            <p:cNvSpPr>
              <a:spLocks noChangeArrowheads="1"/>
            </p:cNvSpPr>
            <p:nvPr/>
          </p:nvSpPr>
          <p:spPr bwMode="auto">
            <a:xfrm>
              <a:off x="2974" y="3538"/>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1037</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62" name="Rectangle 309"/>
            <p:cNvSpPr>
              <a:spLocks noChangeArrowheads="1"/>
            </p:cNvSpPr>
            <p:nvPr/>
          </p:nvSpPr>
          <p:spPr bwMode="auto">
            <a:xfrm>
              <a:off x="3795" y="3854"/>
              <a:ext cx="322" cy="205"/>
            </a:xfrm>
            <a:prstGeom prst="rect">
              <a:avLst/>
            </a:prstGeom>
            <a:solidFill>
              <a:srgbClr val="AE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3" name="Rectangle 310"/>
            <p:cNvSpPr>
              <a:spLocks noChangeArrowheads="1"/>
            </p:cNvSpPr>
            <p:nvPr/>
          </p:nvSpPr>
          <p:spPr bwMode="auto">
            <a:xfrm>
              <a:off x="3795" y="3854"/>
              <a:ext cx="322"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4" name="Rectangle 311"/>
            <p:cNvSpPr>
              <a:spLocks noChangeArrowheads="1"/>
            </p:cNvSpPr>
            <p:nvPr/>
          </p:nvSpPr>
          <p:spPr bwMode="auto">
            <a:xfrm>
              <a:off x="3932" y="3939"/>
              <a:ext cx="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IP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65" name="Rectangle 312"/>
            <p:cNvSpPr>
              <a:spLocks noChangeArrowheads="1"/>
            </p:cNvSpPr>
            <p:nvPr/>
          </p:nvSpPr>
          <p:spPr bwMode="auto">
            <a:xfrm>
              <a:off x="3795" y="3657"/>
              <a:ext cx="321" cy="205"/>
            </a:xfrm>
            <a:prstGeom prst="rect">
              <a:avLst/>
            </a:prstGeom>
            <a:solidFill>
              <a:srgbClr val="FFAD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6" name="Rectangle 313"/>
            <p:cNvSpPr>
              <a:spLocks noChangeArrowheads="1"/>
            </p:cNvSpPr>
            <p:nvPr/>
          </p:nvSpPr>
          <p:spPr bwMode="auto">
            <a:xfrm>
              <a:off x="3795" y="3657"/>
              <a:ext cx="321"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7" name="Rectangle 314"/>
            <p:cNvSpPr>
              <a:spLocks noChangeArrowheads="1"/>
            </p:cNvSpPr>
            <p:nvPr/>
          </p:nvSpPr>
          <p:spPr bwMode="auto">
            <a:xfrm>
              <a:off x="3904" y="3742"/>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200</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68" name="Rectangle 315"/>
            <p:cNvSpPr>
              <a:spLocks noChangeArrowheads="1"/>
            </p:cNvSpPr>
            <p:nvPr/>
          </p:nvSpPr>
          <p:spPr bwMode="auto">
            <a:xfrm>
              <a:off x="4697" y="3858"/>
              <a:ext cx="321" cy="205"/>
            </a:xfrm>
            <a:prstGeom prst="rect">
              <a:avLst/>
            </a:prstGeom>
            <a:solidFill>
              <a:srgbClr val="AE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69" name="Rectangle 316"/>
            <p:cNvSpPr>
              <a:spLocks noChangeArrowheads="1"/>
            </p:cNvSpPr>
            <p:nvPr/>
          </p:nvSpPr>
          <p:spPr bwMode="auto">
            <a:xfrm>
              <a:off x="4697" y="3858"/>
              <a:ext cx="321" cy="205"/>
            </a:xfrm>
            <a:prstGeom prst="rect">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41070" name="Rectangle 317"/>
            <p:cNvSpPr>
              <a:spLocks noChangeArrowheads="1"/>
            </p:cNvSpPr>
            <p:nvPr/>
          </p:nvSpPr>
          <p:spPr bwMode="auto">
            <a:xfrm>
              <a:off x="4833" y="3939"/>
              <a:ext cx="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800" b="0">
                  <a:ea typeface="宋体" panose="02010600030101010101" pitchFamily="2" charset="-122"/>
                </a:rPr>
                <a:t>IP</a:t>
              </a:r>
              <a:endParaRPr kumimoji="1" lang="en-US" altLang="zh-CN" sz="3200" b="0">
                <a:solidFill>
                  <a:schemeClr val="tx1"/>
                </a:solidFill>
                <a:latin typeface="Times New Roman" panose="02020603050405020304" pitchFamily="18" charset="0"/>
                <a:ea typeface="宋体" panose="02010600030101010101" pitchFamily="2" charset="-122"/>
              </a:endParaRPr>
            </a:p>
          </p:txBody>
        </p:sp>
        <p:sp>
          <p:nvSpPr>
            <p:cNvPr id="41071" name="Line 318"/>
            <p:cNvSpPr>
              <a:spLocks noChangeShapeType="1"/>
            </p:cNvSpPr>
            <p:nvPr/>
          </p:nvSpPr>
          <p:spPr bwMode="auto">
            <a:xfrm>
              <a:off x="4133" y="3965"/>
              <a:ext cx="531"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72" name="Freeform 319"/>
            <p:cNvSpPr>
              <a:spLocks/>
            </p:cNvSpPr>
            <p:nvPr/>
          </p:nvSpPr>
          <p:spPr bwMode="auto">
            <a:xfrm>
              <a:off x="4539" y="3931"/>
              <a:ext cx="138" cy="68"/>
            </a:xfrm>
            <a:custGeom>
              <a:avLst/>
              <a:gdLst>
                <a:gd name="T0" fmla="*/ 0 w 138"/>
                <a:gd name="T1" fmla="*/ 0 h 68"/>
                <a:gd name="T2" fmla="*/ 138 w 138"/>
                <a:gd name="T3" fmla="*/ 34 h 68"/>
                <a:gd name="T4" fmla="*/ 0 w 138"/>
                <a:gd name="T5" fmla="*/ 68 h 68"/>
                <a:gd name="T6" fmla="*/ 0 w 13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8">
                  <a:moveTo>
                    <a:pt x="0" y="0"/>
                  </a:moveTo>
                  <a:lnTo>
                    <a:pt x="138" y="34"/>
                  </a:lnTo>
                  <a:lnTo>
                    <a:pt x="0" y="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73" name="Freeform 320"/>
            <p:cNvSpPr>
              <a:spLocks/>
            </p:cNvSpPr>
            <p:nvPr/>
          </p:nvSpPr>
          <p:spPr bwMode="auto">
            <a:xfrm>
              <a:off x="4539" y="3931"/>
              <a:ext cx="138" cy="68"/>
            </a:xfrm>
            <a:custGeom>
              <a:avLst/>
              <a:gdLst>
                <a:gd name="T0" fmla="*/ 0 w 138"/>
                <a:gd name="T1" fmla="*/ 0 h 68"/>
                <a:gd name="T2" fmla="*/ 138 w 138"/>
                <a:gd name="T3" fmla="*/ 34 h 68"/>
                <a:gd name="T4" fmla="*/ 0 w 138"/>
                <a:gd name="T5" fmla="*/ 68 h 68"/>
                <a:gd name="T6" fmla="*/ 0 w 13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8">
                  <a:moveTo>
                    <a:pt x="0" y="0"/>
                  </a:moveTo>
                  <a:lnTo>
                    <a:pt x="138" y="34"/>
                  </a:lnTo>
                  <a:lnTo>
                    <a:pt x="0" y="68"/>
                  </a:lnTo>
                  <a:lnTo>
                    <a:pt x="0" y="0"/>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74" name="Line 321"/>
            <p:cNvSpPr>
              <a:spLocks noChangeShapeType="1"/>
            </p:cNvSpPr>
            <p:nvPr/>
          </p:nvSpPr>
          <p:spPr bwMode="auto">
            <a:xfrm>
              <a:off x="3182" y="3964"/>
              <a:ext cx="575"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75" name="Freeform 322"/>
            <p:cNvSpPr>
              <a:spLocks/>
            </p:cNvSpPr>
            <p:nvPr/>
          </p:nvSpPr>
          <p:spPr bwMode="auto">
            <a:xfrm>
              <a:off x="3632" y="3929"/>
              <a:ext cx="138" cy="69"/>
            </a:xfrm>
            <a:custGeom>
              <a:avLst/>
              <a:gdLst>
                <a:gd name="T0" fmla="*/ 0 w 138"/>
                <a:gd name="T1" fmla="*/ 0 h 69"/>
                <a:gd name="T2" fmla="*/ 138 w 138"/>
                <a:gd name="T3" fmla="*/ 35 h 69"/>
                <a:gd name="T4" fmla="*/ 0 w 138"/>
                <a:gd name="T5" fmla="*/ 69 h 69"/>
                <a:gd name="T6" fmla="*/ 0 w 138"/>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9">
                  <a:moveTo>
                    <a:pt x="0" y="0"/>
                  </a:moveTo>
                  <a:lnTo>
                    <a:pt x="138"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76" name="Freeform 323"/>
            <p:cNvSpPr>
              <a:spLocks/>
            </p:cNvSpPr>
            <p:nvPr/>
          </p:nvSpPr>
          <p:spPr bwMode="auto">
            <a:xfrm>
              <a:off x="3632" y="3929"/>
              <a:ext cx="138" cy="69"/>
            </a:xfrm>
            <a:custGeom>
              <a:avLst/>
              <a:gdLst>
                <a:gd name="T0" fmla="*/ 0 w 138"/>
                <a:gd name="T1" fmla="*/ 0 h 69"/>
                <a:gd name="T2" fmla="*/ 138 w 138"/>
                <a:gd name="T3" fmla="*/ 35 h 69"/>
                <a:gd name="T4" fmla="*/ 0 w 138"/>
                <a:gd name="T5" fmla="*/ 69 h 69"/>
                <a:gd name="T6" fmla="*/ 0 w 138"/>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69">
                  <a:moveTo>
                    <a:pt x="0" y="0"/>
                  </a:moveTo>
                  <a:lnTo>
                    <a:pt x="138" y="35"/>
                  </a:lnTo>
                  <a:lnTo>
                    <a:pt x="0" y="69"/>
                  </a:lnTo>
                  <a:lnTo>
                    <a:pt x="0" y="0"/>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L3VPN</a:t>
            </a:r>
            <a:r>
              <a:rPr lang="zh-CN" altLang="en-US" smtClean="0">
                <a:latin typeface="华文细黑" panose="02010600040101010101" pitchFamily="2" charset="-122"/>
              </a:rPr>
              <a:t>跨域</a:t>
            </a:r>
            <a:r>
              <a:rPr lang="en-US" altLang="zh-CN" smtClean="0">
                <a:latin typeface="华文细黑" panose="02010600040101010101" pitchFamily="2" charset="-122"/>
              </a:rPr>
              <a:t>VPN</a:t>
            </a:r>
          </a:p>
        </p:txBody>
      </p:sp>
      <p:sp>
        <p:nvSpPr>
          <p:cNvPr id="41987" name="Rectangle 3"/>
          <p:cNvSpPr>
            <a:spLocks noGrp="1" noChangeArrowheads="1"/>
          </p:cNvSpPr>
          <p:nvPr>
            <p:ph type="body" idx="1"/>
          </p:nvPr>
        </p:nvSpPr>
        <p:spPr>
          <a:xfrm>
            <a:off x="468313" y="1196975"/>
            <a:ext cx="8280400" cy="45370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endParaRPr lang="en-US" altLang="zh-CN" smtClean="0"/>
          </a:p>
          <a:p>
            <a:pPr eaLnBrk="1" hangingPunct="1"/>
            <a:r>
              <a:rPr lang="en-US" altLang="zh-CN" smtClean="0"/>
              <a:t>ASBR</a:t>
            </a:r>
            <a:r>
              <a:rPr lang="zh-CN" altLang="en-US" smtClean="0"/>
              <a:t>之间使用子接口管理</a:t>
            </a:r>
            <a:r>
              <a:rPr lang="en-US" altLang="zh-CN" smtClean="0"/>
              <a:t>VPN</a:t>
            </a:r>
            <a:r>
              <a:rPr lang="zh-CN" altLang="en-US" smtClean="0"/>
              <a:t>路由</a:t>
            </a:r>
            <a:r>
              <a:rPr lang="en-US" altLang="zh-CN" smtClean="0"/>
              <a:t>(VRF2VRF)</a:t>
            </a:r>
          </a:p>
          <a:p>
            <a:pPr eaLnBrk="1" hangingPunct="1"/>
            <a:endParaRPr lang="en-US" altLang="zh-CN" smtClean="0"/>
          </a:p>
          <a:p>
            <a:pPr eaLnBrk="1" hangingPunct="1"/>
            <a:r>
              <a:rPr lang="en-US" altLang="zh-CN" smtClean="0"/>
              <a:t>ASBR</a:t>
            </a:r>
            <a:r>
              <a:rPr lang="zh-CN" altLang="en-US" smtClean="0"/>
              <a:t>之间使用</a:t>
            </a:r>
            <a:r>
              <a:rPr lang="en-US" altLang="zh-CN" smtClean="0"/>
              <a:t>MP-EBGP</a:t>
            </a:r>
            <a:r>
              <a:rPr lang="zh-CN" altLang="en-US" smtClean="0"/>
              <a:t>发布带标签的</a:t>
            </a:r>
            <a:r>
              <a:rPr lang="en-US" altLang="zh-CN" smtClean="0"/>
              <a:t>VPN-IPV4</a:t>
            </a:r>
            <a:r>
              <a:rPr lang="zh-CN" altLang="en-US" smtClean="0"/>
              <a:t>路由</a:t>
            </a:r>
          </a:p>
          <a:p>
            <a:pPr eaLnBrk="1" hangingPunct="1"/>
            <a:endParaRPr lang="zh-CN" altLang="en-US" smtClean="0"/>
          </a:p>
          <a:p>
            <a:pPr eaLnBrk="1" hangingPunct="1"/>
            <a:r>
              <a:rPr lang="en-US" altLang="zh-CN" smtClean="0"/>
              <a:t>PE</a:t>
            </a:r>
            <a:r>
              <a:rPr lang="zh-CN" altLang="en-US" smtClean="0"/>
              <a:t>间通过</a:t>
            </a:r>
            <a:r>
              <a:rPr lang="en-US" altLang="zh-CN" smtClean="0"/>
              <a:t>Multi-hop MP-EBGP</a:t>
            </a:r>
            <a:r>
              <a:rPr lang="zh-CN" altLang="en-US" smtClean="0"/>
              <a:t>发布带标签的</a:t>
            </a:r>
            <a:r>
              <a:rPr lang="en-US" altLang="zh-CN" smtClean="0"/>
              <a:t>VPN-IPV4</a:t>
            </a:r>
            <a:r>
              <a:rPr lang="zh-CN" altLang="en-US" smtClean="0"/>
              <a:t>路由</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跨域</a:t>
            </a:r>
            <a:r>
              <a:rPr lang="en-US" altLang="zh-CN" smtClean="0">
                <a:latin typeface="华文细黑" panose="02010600040101010101" pitchFamily="2" charset="-122"/>
              </a:rPr>
              <a:t>VPN(VRF2VRF)</a:t>
            </a:r>
          </a:p>
        </p:txBody>
      </p:sp>
      <p:sp>
        <p:nvSpPr>
          <p:cNvPr id="43011" name="Rectangle 3"/>
          <p:cNvSpPr>
            <a:spLocks noGrp="1" noChangeArrowheads="1"/>
          </p:cNvSpPr>
          <p:nvPr>
            <p:ph type="body" sz="half" idx="1"/>
          </p:nvPr>
        </p:nvSpPr>
        <p:spPr>
          <a:xfrm>
            <a:off x="468313" y="5300663"/>
            <a:ext cx="7991475" cy="12969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作为</a:t>
            </a:r>
            <a:r>
              <a:rPr lang="en-US" altLang="zh-CN" sz="2400" smtClean="0"/>
              <a:t>ASBR</a:t>
            </a:r>
            <a:r>
              <a:rPr lang="zh-CN" altLang="en-US" sz="2400" smtClean="0"/>
              <a:t>的</a:t>
            </a:r>
            <a:r>
              <a:rPr lang="en-US" altLang="zh-CN" sz="2400" smtClean="0"/>
              <a:t>PE</a:t>
            </a:r>
            <a:r>
              <a:rPr lang="zh-CN" altLang="en-US" sz="2400" smtClean="0"/>
              <a:t>之间通过多个子接口相连，两个</a:t>
            </a:r>
            <a:r>
              <a:rPr lang="en-US" altLang="zh-CN" sz="2400" smtClean="0"/>
              <a:t>PE</a:t>
            </a:r>
            <a:r>
              <a:rPr lang="zh-CN" altLang="en-US" sz="2400" smtClean="0"/>
              <a:t>都把对方作为自己的</a:t>
            </a:r>
            <a:r>
              <a:rPr lang="en-US" altLang="zh-CN" sz="2400" smtClean="0"/>
              <a:t>CE</a:t>
            </a:r>
            <a:r>
              <a:rPr lang="zh-CN" altLang="en-US" sz="2400" smtClean="0"/>
              <a:t>设备对待，使用传统的</a:t>
            </a:r>
            <a:r>
              <a:rPr lang="en-US" altLang="zh-CN" sz="2400" smtClean="0"/>
              <a:t>EBGP</a:t>
            </a:r>
            <a:r>
              <a:rPr lang="zh-CN" altLang="en-US" sz="2400" smtClean="0"/>
              <a:t>方式向对端发布</a:t>
            </a:r>
            <a:r>
              <a:rPr lang="en-US" altLang="zh-CN" sz="2400" smtClean="0"/>
              <a:t>IPv4</a:t>
            </a:r>
            <a:r>
              <a:rPr lang="zh-CN" altLang="en-US" sz="2400" smtClean="0"/>
              <a:t>路由</a:t>
            </a:r>
          </a:p>
        </p:txBody>
      </p:sp>
      <p:graphicFrame>
        <p:nvGraphicFramePr>
          <p:cNvPr id="43012" name="Object 9"/>
          <p:cNvGraphicFramePr>
            <a:graphicFrameLocks noChangeAspect="1"/>
          </p:cNvGraphicFramePr>
          <p:nvPr>
            <p:ph sz="half" idx="2"/>
          </p:nvPr>
        </p:nvGraphicFramePr>
        <p:xfrm>
          <a:off x="900113" y="663575"/>
          <a:ext cx="7416800" cy="4494213"/>
        </p:xfrm>
        <a:graphic>
          <a:graphicData uri="http://schemas.openxmlformats.org/presentationml/2006/ole">
            <mc:AlternateContent xmlns:mc="http://schemas.openxmlformats.org/markup-compatibility/2006">
              <mc:Choice xmlns:v="urn:schemas-microsoft-com:vml" Requires="v">
                <p:oleObj spid="_x0000_s43013" name="VISIO" r:id="rId4" imgW="6524625" imgH="3952875" progId="Visio.Drawing.6">
                  <p:embed/>
                </p:oleObj>
              </mc:Choice>
              <mc:Fallback>
                <p:oleObj name="VISIO" r:id="rId4" imgW="6524625" imgH="3952875" progId="Visio.Drawing.6">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63575"/>
                        <a:ext cx="7416800" cy="449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跨域</a:t>
            </a:r>
            <a:r>
              <a:rPr lang="en-US" altLang="zh-CN" smtClean="0">
                <a:latin typeface="华文细黑" panose="02010600040101010101" pitchFamily="2" charset="-122"/>
              </a:rPr>
              <a:t>VPN(</a:t>
            </a:r>
            <a:r>
              <a:rPr lang="zh-CN" altLang="en-US" smtClean="0">
                <a:latin typeface="华文细黑" panose="02010600040101010101" pitchFamily="2" charset="-122"/>
              </a:rPr>
              <a:t>逐跳</a:t>
            </a:r>
            <a:r>
              <a:rPr lang="en-US" altLang="zh-CN" smtClean="0">
                <a:latin typeface="华文细黑" panose="02010600040101010101" pitchFamily="2" charset="-122"/>
              </a:rPr>
              <a:t>MP-EBGP )</a:t>
            </a:r>
          </a:p>
        </p:txBody>
      </p:sp>
      <p:sp>
        <p:nvSpPr>
          <p:cNvPr id="44035" name="Rectangle 3"/>
          <p:cNvSpPr>
            <a:spLocks noGrp="1" noChangeArrowheads="1"/>
          </p:cNvSpPr>
          <p:nvPr>
            <p:ph type="body" sz="half" idx="1"/>
          </p:nvPr>
        </p:nvSpPr>
        <p:spPr>
          <a:xfrm>
            <a:off x="395288" y="5445125"/>
            <a:ext cx="7993062" cy="9366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两个</a:t>
            </a:r>
            <a:r>
              <a:rPr lang="en-US" altLang="zh-CN" sz="2400" smtClean="0"/>
              <a:t>ASBR</a:t>
            </a:r>
            <a:r>
              <a:rPr lang="zh-CN" altLang="en-US" sz="2400" smtClean="0"/>
              <a:t>通过</a:t>
            </a:r>
            <a:r>
              <a:rPr lang="en-US" altLang="zh-CN" sz="2400" smtClean="0"/>
              <a:t>MP-EBGP</a:t>
            </a:r>
            <a:r>
              <a:rPr lang="zh-CN" altLang="en-US" sz="2400" smtClean="0"/>
              <a:t>交换它们从各自</a:t>
            </a:r>
            <a:r>
              <a:rPr lang="en-US" altLang="zh-CN" sz="2400" smtClean="0"/>
              <a:t>AS</a:t>
            </a:r>
            <a:r>
              <a:rPr lang="zh-CN" altLang="en-US" sz="2400" smtClean="0"/>
              <a:t>的</a:t>
            </a:r>
            <a:r>
              <a:rPr lang="en-US" altLang="zh-CN" sz="2400" smtClean="0"/>
              <a:t>PE</a:t>
            </a:r>
            <a:r>
              <a:rPr lang="zh-CN" altLang="en-US" sz="2400" smtClean="0"/>
              <a:t>路由器接收的标签</a:t>
            </a:r>
            <a:r>
              <a:rPr lang="en-US" altLang="zh-CN" sz="2400" smtClean="0"/>
              <a:t>VPN-IPv4</a:t>
            </a:r>
            <a:r>
              <a:rPr lang="zh-CN" altLang="en-US" sz="2400" smtClean="0"/>
              <a:t>路由</a:t>
            </a:r>
          </a:p>
        </p:txBody>
      </p:sp>
      <p:graphicFrame>
        <p:nvGraphicFramePr>
          <p:cNvPr id="44036" name="Object 6"/>
          <p:cNvGraphicFramePr>
            <a:graphicFrameLocks noChangeAspect="1"/>
          </p:cNvGraphicFramePr>
          <p:nvPr>
            <p:ph sz="half" idx="2"/>
          </p:nvPr>
        </p:nvGraphicFramePr>
        <p:xfrm>
          <a:off x="828675" y="836613"/>
          <a:ext cx="7488238" cy="4368800"/>
        </p:xfrm>
        <a:graphic>
          <a:graphicData uri="http://schemas.openxmlformats.org/presentationml/2006/ole">
            <mc:AlternateContent xmlns:mc="http://schemas.openxmlformats.org/markup-compatibility/2006">
              <mc:Choice xmlns:v="urn:schemas-microsoft-com:vml" Requires="v">
                <p:oleObj spid="_x0000_s44037" name="VISIO" r:id="rId3" imgW="6448425" imgH="3762375" progId="Visio.Drawing.6">
                  <p:embed/>
                </p:oleObj>
              </mc:Choice>
              <mc:Fallback>
                <p:oleObj name="VISIO" r:id="rId3" imgW="6448425" imgH="3762375" progId="Visio.Drawing.6">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836613"/>
                        <a:ext cx="7488238"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9"/>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技术概述</a:t>
            </a:r>
          </a:p>
        </p:txBody>
      </p:sp>
      <p:sp>
        <p:nvSpPr>
          <p:cNvPr id="8195" name="Rectangle 1030"/>
          <p:cNvSpPr>
            <a:spLocks noGrp="1" noChangeArrowheads="1"/>
          </p:cNvSpPr>
          <p:nvPr>
            <p:ph type="body" idx="1"/>
          </p:nvPr>
        </p:nvSpPr>
        <p:spPr>
          <a:xfrm>
            <a:off x="466725" y="1125538"/>
            <a:ext cx="5257800" cy="33782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概念与基本原理</a:t>
            </a:r>
          </a:p>
          <a:p>
            <a:pPr eaLnBrk="1" hangingPunct="1"/>
            <a:r>
              <a:rPr lang="en-US" altLang="zh-CN" sz="2400" smtClean="0"/>
              <a:t>MPLS</a:t>
            </a:r>
            <a:r>
              <a:rPr lang="zh-CN" altLang="en-US" sz="2400" smtClean="0"/>
              <a:t>封装格式与标签</a:t>
            </a:r>
          </a:p>
          <a:p>
            <a:pPr eaLnBrk="1" hangingPunct="1"/>
            <a:r>
              <a:rPr lang="zh-CN" altLang="en-US" sz="2400" smtClean="0"/>
              <a:t>标签分配</a:t>
            </a:r>
          </a:p>
          <a:p>
            <a:pPr eaLnBrk="1" hangingPunct="1"/>
            <a:r>
              <a:rPr lang="zh-CN" altLang="en-US" sz="2400" smtClean="0"/>
              <a:t>标签转发</a:t>
            </a:r>
          </a:p>
        </p:txBody>
      </p:sp>
      <p:pic>
        <p:nvPicPr>
          <p:cNvPr id="8196" name="Picture 1031" descr="BS00679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14800"/>
            <a:ext cx="3581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跨域</a:t>
            </a:r>
            <a:r>
              <a:rPr lang="en-US" altLang="zh-CN" smtClean="0">
                <a:latin typeface="华文细黑" panose="02010600040101010101" pitchFamily="2" charset="-122"/>
              </a:rPr>
              <a:t>VPN(Multi-hop MP-EBGP )</a:t>
            </a:r>
          </a:p>
        </p:txBody>
      </p:sp>
      <p:sp>
        <p:nvSpPr>
          <p:cNvPr id="45059" name="Rectangle 3"/>
          <p:cNvSpPr>
            <a:spLocks noGrp="1" noChangeArrowheads="1"/>
          </p:cNvSpPr>
          <p:nvPr>
            <p:ph type="body" sz="half" idx="1"/>
          </p:nvPr>
        </p:nvSpPr>
        <p:spPr>
          <a:xfrm>
            <a:off x="539750" y="5516563"/>
            <a:ext cx="7848600" cy="8651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两个</a:t>
            </a:r>
            <a:r>
              <a:rPr lang="en-US" altLang="zh-CN" sz="2400" smtClean="0"/>
              <a:t>PE</a:t>
            </a:r>
            <a:r>
              <a:rPr lang="zh-CN" altLang="en-US" sz="2400" smtClean="0"/>
              <a:t>通过</a:t>
            </a:r>
            <a:r>
              <a:rPr lang="en-US" altLang="zh-CN" sz="2400" smtClean="0"/>
              <a:t>MP-EBGP</a:t>
            </a:r>
            <a:r>
              <a:rPr lang="zh-CN" altLang="en-US" sz="2400" smtClean="0"/>
              <a:t>向对端</a:t>
            </a:r>
            <a:r>
              <a:rPr lang="en-US" altLang="zh-CN" sz="2400" smtClean="0"/>
              <a:t>AS</a:t>
            </a:r>
            <a:r>
              <a:rPr lang="zh-CN" altLang="en-US" sz="2400" smtClean="0"/>
              <a:t>内的</a:t>
            </a:r>
            <a:r>
              <a:rPr lang="en-US" altLang="zh-CN" sz="2400" smtClean="0"/>
              <a:t>PE</a:t>
            </a:r>
            <a:r>
              <a:rPr lang="zh-CN" altLang="en-US" sz="2400" smtClean="0"/>
              <a:t>路由器发布标签</a:t>
            </a:r>
            <a:r>
              <a:rPr lang="en-US" altLang="zh-CN" sz="2400" smtClean="0"/>
              <a:t>VPN-IPv4</a:t>
            </a:r>
            <a:r>
              <a:rPr lang="zh-CN" altLang="en-US" sz="2400" smtClean="0"/>
              <a:t>路由</a:t>
            </a:r>
          </a:p>
        </p:txBody>
      </p:sp>
      <p:graphicFrame>
        <p:nvGraphicFramePr>
          <p:cNvPr id="45060" name="Object 6"/>
          <p:cNvGraphicFramePr>
            <a:graphicFrameLocks noChangeAspect="1"/>
          </p:cNvGraphicFramePr>
          <p:nvPr>
            <p:ph sz="half" idx="2"/>
          </p:nvPr>
        </p:nvGraphicFramePr>
        <p:xfrm>
          <a:off x="828675" y="1052513"/>
          <a:ext cx="7704138" cy="4497387"/>
        </p:xfrm>
        <a:graphic>
          <a:graphicData uri="http://schemas.openxmlformats.org/presentationml/2006/ole">
            <mc:AlternateContent xmlns:mc="http://schemas.openxmlformats.org/markup-compatibility/2006">
              <mc:Choice xmlns:v="urn:schemas-microsoft-com:vml" Requires="v">
                <p:oleObj spid="_x0000_s45061" name="VISIO" r:id="rId4" imgW="6448425" imgH="3762375" progId="Visio.Drawing.6">
                  <p:embed/>
                </p:oleObj>
              </mc:Choice>
              <mc:Fallback>
                <p:oleObj name="VISIO" r:id="rId4" imgW="6448425" imgH="3762375" progId="Visio.Drawing.6">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1052513"/>
                        <a:ext cx="7704138" cy="449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运营商的运营商</a:t>
            </a:r>
          </a:p>
        </p:txBody>
      </p:sp>
      <p:sp>
        <p:nvSpPr>
          <p:cNvPr id="46083" name="Rectangle 3"/>
          <p:cNvSpPr>
            <a:spLocks noGrp="1" noChangeArrowheads="1"/>
          </p:cNvSpPr>
          <p:nvPr>
            <p:ph type="body" idx="1"/>
          </p:nvPr>
        </p:nvSpPr>
        <p:spPr>
          <a:xfrm>
            <a:off x="468313" y="908050"/>
            <a:ext cx="8280400" cy="5257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运营商的运营商 </a:t>
            </a:r>
            <a:r>
              <a:rPr lang="en-US" altLang="zh-CN" sz="2400" smtClean="0"/>
              <a:t>Carrier’s Carrier</a:t>
            </a:r>
          </a:p>
          <a:p>
            <a:pPr eaLnBrk="1" hangingPunct="1">
              <a:buFont typeface="Wingdings" panose="05000000000000000000" pitchFamily="2" charset="2"/>
              <a:buNone/>
            </a:pPr>
            <a:r>
              <a:rPr lang="en-US" altLang="zh-CN" sz="2400" smtClean="0"/>
              <a:t>      BGP/MPLS VPN</a:t>
            </a:r>
            <a:r>
              <a:rPr lang="zh-CN" altLang="en-US" sz="2400" smtClean="0"/>
              <a:t>服务提供商的用户可能也是一个服务提供商。这种情况下，前者称为提供商运营商（</a:t>
            </a:r>
            <a:r>
              <a:rPr lang="en-US" altLang="zh-CN" sz="2400" smtClean="0"/>
              <a:t>Provider Carrier</a:t>
            </a:r>
            <a:r>
              <a:rPr lang="zh-CN" altLang="en-US" sz="2400" smtClean="0"/>
              <a:t>）或一级运营商（</a:t>
            </a:r>
            <a:r>
              <a:rPr lang="en-US" altLang="zh-CN" sz="2400" smtClean="0"/>
              <a:t>First Carrier</a:t>
            </a:r>
            <a:r>
              <a:rPr lang="zh-CN" altLang="en-US" sz="2400" smtClean="0"/>
              <a:t>），后者称为客户运营商（</a:t>
            </a:r>
            <a:r>
              <a:rPr lang="en-US" altLang="zh-CN" sz="2400" smtClean="0"/>
              <a:t>Customer Carrier</a:t>
            </a:r>
            <a:r>
              <a:rPr lang="zh-CN" altLang="en-US" sz="2400" smtClean="0"/>
              <a:t>）或二级运营商（</a:t>
            </a:r>
            <a:r>
              <a:rPr lang="en-US" altLang="zh-CN" sz="2400" smtClean="0"/>
              <a:t>Second Carrier</a:t>
            </a:r>
            <a:r>
              <a:rPr lang="zh-CN" altLang="en-US" sz="2400" smtClean="0"/>
              <a:t>）。这种组网模型称为运营商的运营商（</a:t>
            </a:r>
            <a:r>
              <a:rPr lang="en-US" altLang="zh-CN" sz="2400" smtClean="0"/>
              <a:t>Carriers’carriers</a:t>
            </a:r>
            <a:r>
              <a:rPr lang="zh-CN" altLang="en-US" sz="2400" smtClean="0"/>
              <a:t>），低级别的</a:t>
            </a:r>
            <a:r>
              <a:rPr lang="en-US" altLang="zh-CN" sz="2400" smtClean="0"/>
              <a:t>SP</a:t>
            </a:r>
            <a:r>
              <a:rPr lang="zh-CN" altLang="en-US" sz="2400" smtClean="0"/>
              <a:t>作为更高级别</a:t>
            </a:r>
            <a:r>
              <a:rPr lang="en-US" altLang="zh-CN" sz="2400" smtClean="0"/>
              <a:t>SP</a:t>
            </a:r>
            <a:r>
              <a:rPr lang="zh-CN" altLang="en-US" sz="2400" smtClean="0"/>
              <a:t>的</a:t>
            </a:r>
            <a:r>
              <a:rPr lang="en-US" altLang="zh-CN" sz="2400" smtClean="0"/>
              <a:t>CE</a:t>
            </a:r>
          </a:p>
          <a:p>
            <a:pPr eaLnBrk="1" hangingPunct="1"/>
            <a:r>
              <a:rPr lang="zh-CN" altLang="en-US" sz="2400" smtClean="0"/>
              <a:t>为保持良好的可扩展性，一级运营商并不引入二级运营商的外部路由，只引入为不同站点的二级运营商交换报文的路由。二级运营商维护的外部路由通过在相关二级运营商路由器间建立</a:t>
            </a:r>
            <a:r>
              <a:rPr lang="en-US" altLang="zh-CN" sz="2400" smtClean="0"/>
              <a:t>BGP</a:t>
            </a:r>
            <a:r>
              <a:rPr lang="zh-CN" altLang="en-US" sz="2400" smtClean="0"/>
              <a:t>会话交换。这可以大大减少一级运营商网络中需要维护的路由数量</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运营商的运营商</a:t>
            </a:r>
          </a:p>
        </p:txBody>
      </p:sp>
      <p:sp>
        <p:nvSpPr>
          <p:cNvPr id="47107" name="Rectangle 10"/>
          <p:cNvSpPr>
            <a:spLocks noGrp="1" noChangeArrowheads="1"/>
          </p:cNvSpPr>
          <p:nvPr>
            <p:ph type="body" sz="half" idx="1"/>
          </p:nvPr>
        </p:nvSpPr>
        <p:spPr>
          <a:xfrm>
            <a:off x="395288" y="5013325"/>
            <a:ext cx="8280400" cy="12239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二级运营商只是普通</a:t>
            </a:r>
            <a:r>
              <a:rPr lang="en-US" altLang="zh-CN" sz="2400" smtClean="0"/>
              <a:t>ISP</a:t>
            </a:r>
            <a:r>
              <a:rPr lang="zh-CN" altLang="en-US" sz="2400" smtClean="0"/>
              <a:t>，不提供</a:t>
            </a:r>
            <a:r>
              <a:rPr lang="en-US" altLang="zh-CN" sz="2400" smtClean="0"/>
              <a:t>MPLS/BGP VPN</a:t>
            </a:r>
            <a:r>
              <a:rPr lang="zh-CN" altLang="en-US" sz="2400" smtClean="0"/>
              <a:t>业务</a:t>
            </a:r>
          </a:p>
          <a:p>
            <a:pPr eaLnBrk="1" hangingPunct="1"/>
            <a:r>
              <a:rPr lang="zh-CN" altLang="en-US" sz="2400" smtClean="0"/>
              <a:t>二级运营商的外部路由不能引入给一级运营商</a:t>
            </a:r>
          </a:p>
        </p:txBody>
      </p:sp>
      <p:graphicFrame>
        <p:nvGraphicFramePr>
          <p:cNvPr id="47108" name="Object 13"/>
          <p:cNvGraphicFramePr>
            <a:graphicFrameLocks noChangeAspect="1"/>
          </p:cNvGraphicFramePr>
          <p:nvPr>
            <p:ph sz="half" idx="2"/>
          </p:nvPr>
        </p:nvGraphicFramePr>
        <p:xfrm>
          <a:off x="215900" y="1196975"/>
          <a:ext cx="8748713" cy="3427413"/>
        </p:xfrm>
        <a:graphic>
          <a:graphicData uri="http://schemas.openxmlformats.org/presentationml/2006/ole">
            <mc:AlternateContent xmlns:mc="http://schemas.openxmlformats.org/markup-compatibility/2006">
              <mc:Choice xmlns:v="urn:schemas-microsoft-com:vml" Requires="v">
                <p:oleObj spid="_x0000_s47109" name="VISIO" r:id="rId3" imgW="6886575" imgH="2695575" progId="Visio.Drawing.6">
                  <p:embed/>
                </p:oleObj>
              </mc:Choice>
              <mc:Fallback>
                <p:oleObj name="VISIO" r:id="rId3" imgW="6886575" imgH="2695575" progId="Visio.Drawing.6">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196975"/>
                        <a:ext cx="8748713"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运营商的运营商</a:t>
            </a:r>
          </a:p>
        </p:txBody>
      </p:sp>
      <p:sp>
        <p:nvSpPr>
          <p:cNvPr id="48131" name="Rectangle 6"/>
          <p:cNvSpPr>
            <a:spLocks noGrp="1" noChangeArrowheads="1"/>
          </p:cNvSpPr>
          <p:nvPr>
            <p:ph type="body" sz="half" idx="1"/>
          </p:nvPr>
        </p:nvSpPr>
        <p:spPr>
          <a:xfrm>
            <a:off x="395288" y="5084763"/>
            <a:ext cx="8280400" cy="7207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二级运营商也提供</a:t>
            </a:r>
            <a:r>
              <a:rPr lang="en-US" altLang="zh-CN" sz="2400" smtClean="0"/>
              <a:t>MPLS/BGP VPN</a:t>
            </a:r>
            <a:r>
              <a:rPr lang="zh-CN" altLang="en-US" sz="2400" smtClean="0"/>
              <a:t>业务</a:t>
            </a:r>
          </a:p>
        </p:txBody>
      </p:sp>
      <p:graphicFrame>
        <p:nvGraphicFramePr>
          <p:cNvPr id="48132" name="Object 7"/>
          <p:cNvGraphicFramePr>
            <a:graphicFrameLocks noChangeAspect="1"/>
          </p:cNvGraphicFramePr>
          <p:nvPr>
            <p:ph sz="half" idx="2"/>
          </p:nvPr>
        </p:nvGraphicFramePr>
        <p:xfrm>
          <a:off x="323850" y="1196975"/>
          <a:ext cx="8640763" cy="3436938"/>
        </p:xfrm>
        <a:graphic>
          <a:graphicData uri="http://schemas.openxmlformats.org/presentationml/2006/ole">
            <mc:AlternateContent xmlns:mc="http://schemas.openxmlformats.org/markup-compatibility/2006">
              <mc:Choice xmlns:v="urn:schemas-microsoft-com:vml" Requires="v">
                <p:oleObj spid="_x0000_s48133" name="VISIO" r:id="rId3" imgW="6677025" imgH="2657475" progId="Visio.Drawing.6">
                  <p:embed/>
                </p:oleObj>
              </mc:Choice>
              <mc:Fallback>
                <p:oleObj name="VISIO" r:id="rId3" imgW="6677025" imgH="2657475" progId="Visio.Drawing.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96975"/>
                        <a:ext cx="8640763" cy="343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HUB&amp;SPOKEN</a:t>
            </a:r>
          </a:p>
        </p:txBody>
      </p:sp>
      <p:sp>
        <p:nvSpPr>
          <p:cNvPr id="49155" name="Rectangle 3"/>
          <p:cNvSpPr>
            <a:spLocks noGrp="1" noChangeArrowheads="1"/>
          </p:cNvSpPr>
          <p:nvPr>
            <p:ph type="body" idx="1"/>
          </p:nvPr>
        </p:nvSpPr>
        <p:spPr>
          <a:xfrm>
            <a:off x="493713" y="1268413"/>
            <a:ext cx="7894637" cy="41370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 </a:t>
            </a:r>
            <a:r>
              <a:rPr lang="zh-CN" altLang="en-US" sz="2400" smtClean="0"/>
              <a:t>建立中心访问控制设备，所有的</a:t>
            </a:r>
            <a:r>
              <a:rPr lang="en-US" altLang="zh-CN" sz="2400" smtClean="0"/>
              <a:t>VPN</a:t>
            </a:r>
            <a:r>
              <a:rPr lang="zh-CN" altLang="en-US" sz="2400" smtClean="0"/>
              <a:t>之间的访问都通过中心访问控制设备</a:t>
            </a:r>
          </a:p>
          <a:p>
            <a:pPr eaLnBrk="1" hangingPunct="1"/>
            <a:r>
              <a:rPr lang="en-US" altLang="zh-CN" sz="2400" smtClean="0"/>
              <a:t>Hub-PE</a:t>
            </a:r>
            <a:r>
              <a:rPr lang="zh-CN" altLang="en-US" sz="2400" smtClean="0"/>
              <a:t>能够接收所有</a:t>
            </a:r>
            <a:r>
              <a:rPr lang="en-US" altLang="zh-CN" sz="2400" smtClean="0"/>
              <a:t>Spoke-PE</a:t>
            </a:r>
            <a:r>
              <a:rPr lang="zh-CN" altLang="en-US" sz="2400" smtClean="0"/>
              <a:t>发布的</a:t>
            </a:r>
            <a:r>
              <a:rPr lang="en-US" altLang="zh-CN" sz="2400" smtClean="0"/>
              <a:t>VPN-IPv4</a:t>
            </a:r>
            <a:r>
              <a:rPr lang="zh-CN" altLang="en-US" sz="2400" smtClean="0"/>
              <a:t>路由；</a:t>
            </a:r>
          </a:p>
          <a:p>
            <a:pPr eaLnBrk="1" hangingPunct="1"/>
            <a:r>
              <a:rPr lang="en-US" altLang="zh-CN" sz="2400" smtClean="0"/>
              <a:t>Hub-PE</a:t>
            </a:r>
            <a:r>
              <a:rPr lang="zh-CN" altLang="en-US" sz="2400" smtClean="0"/>
              <a:t>发布的</a:t>
            </a:r>
            <a:r>
              <a:rPr lang="en-US" altLang="zh-CN" sz="2400" smtClean="0"/>
              <a:t>VPN-IPv4</a:t>
            </a:r>
            <a:r>
              <a:rPr lang="zh-CN" altLang="en-US" sz="2400" smtClean="0"/>
              <a:t>路由能够为所有</a:t>
            </a:r>
            <a:r>
              <a:rPr lang="en-US" altLang="zh-CN" sz="2400" smtClean="0"/>
              <a:t>Spoke-PE</a:t>
            </a:r>
            <a:r>
              <a:rPr lang="zh-CN" altLang="en-US" sz="2400" smtClean="0"/>
              <a:t>接收；</a:t>
            </a:r>
          </a:p>
          <a:p>
            <a:pPr eaLnBrk="1" hangingPunct="1"/>
            <a:r>
              <a:rPr lang="en-US" altLang="zh-CN" sz="2400" smtClean="0"/>
              <a:t>Hub-PE</a:t>
            </a:r>
            <a:r>
              <a:rPr lang="zh-CN" altLang="en-US" sz="2400" smtClean="0"/>
              <a:t>将从</a:t>
            </a:r>
            <a:r>
              <a:rPr lang="en-US" altLang="zh-CN" sz="2400" smtClean="0"/>
              <a:t>Spoke-PE</a:t>
            </a:r>
            <a:r>
              <a:rPr lang="zh-CN" altLang="en-US" sz="2400" smtClean="0"/>
              <a:t>学到的路由发布给其他</a:t>
            </a:r>
            <a:r>
              <a:rPr lang="en-US" altLang="zh-CN" sz="2400" smtClean="0"/>
              <a:t>Spoke-PE </a:t>
            </a:r>
          </a:p>
          <a:p>
            <a:pPr eaLnBrk="1" hangingPunct="1"/>
            <a:r>
              <a:rPr lang="zh-CN" altLang="en-US" sz="2400" smtClean="0"/>
              <a:t>任意</a:t>
            </a:r>
            <a:r>
              <a:rPr lang="en-US" altLang="zh-CN" sz="2400" smtClean="0"/>
              <a:t>Spoke-PE</a:t>
            </a:r>
            <a:r>
              <a:rPr lang="zh-CN" altLang="en-US" sz="2400" smtClean="0"/>
              <a:t>的</a:t>
            </a:r>
            <a:r>
              <a:rPr lang="en-US" altLang="zh-CN" sz="2400" smtClean="0"/>
              <a:t>Import Target</a:t>
            </a:r>
            <a:r>
              <a:rPr lang="zh-CN" altLang="en-US" sz="2400" smtClean="0"/>
              <a:t>属性不与其它</a:t>
            </a:r>
            <a:r>
              <a:rPr lang="en-US" altLang="zh-CN" sz="2400" smtClean="0"/>
              <a:t>Spoke-PE</a:t>
            </a:r>
            <a:r>
              <a:rPr lang="zh-CN" altLang="en-US" sz="2400" smtClean="0"/>
              <a:t>的</a:t>
            </a:r>
            <a:r>
              <a:rPr lang="en-US" altLang="zh-CN" sz="2400" smtClean="0"/>
              <a:t>Export Target</a:t>
            </a:r>
            <a:r>
              <a:rPr lang="zh-CN" altLang="en-US" sz="2400" smtClean="0"/>
              <a:t>属性相同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HUB&amp;SPOKEN  </a:t>
            </a:r>
          </a:p>
        </p:txBody>
      </p:sp>
      <p:graphicFrame>
        <p:nvGraphicFramePr>
          <p:cNvPr id="50179" name="Object 10"/>
          <p:cNvGraphicFramePr>
            <a:graphicFrameLocks noChangeAspect="1"/>
          </p:cNvGraphicFramePr>
          <p:nvPr>
            <p:ph idx="1"/>
          </p:nvPr>
        </p:nvGraphicFramePr>
        <p:xfrm>
          <a:off x="827088" y="1196975"/>
          <a:ext cx="7632700" cy="5183188"/>
        </p:xfrm>
        <a:graphic>
          <a:graphicData uri="http://schemas.openxmlformats.org/presentationml/2006/ole">
            <mc:AlternateContent xmlns:mc="http://schemas.openxmlformats.org/markup-compatibility/2006">
              <mc:Choice xmlns:v="urn:schemas-microsoft-com:vml" Requires="v">
                <p:oleObj spid="_x0000_s50180" name="VISIO" r:id="rId3" imgW="6562725" imgH="4457700" progId="Visio.Drawing.6">
                  <p:embed/>
                </p:oleObj>
              </mc:Choice>
              <mc:Fallback>
                <p:oleObj name="VISIO" r:id="rId3" imgW="6562725" imgH="4457700" progId="Visio.Drawing.6">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96975"/>
                        <a:ext cx="7632700" cy="518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HoPE</a:t>
            </a:r>
          </a:p>
        </p:txBody>
      </p:sp>
      <p:sp>
        <p:nvSpPr>
          <p:cNvPr id="51203" name="Rectangle 3"/>
          <p:cNvSpPr>
            <a:spLocks noGrp="1" noChangeArrowheads="1"/>
          </p:cNvSpPr>
          <p:nvPr>
            <p:ph type="body" idx="1"/>
          </p:nvPr>
        </p:nvSpPr>
        <p:spPr>
          <a:xfrm>
            <a:off x="468313" y="1125538"/>
            <a:ext cx="8280400" cy="4824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BGP/MPLS VPN</a:t>
            </a:r>
            <a:r>
              <a:rPr lang="zh-CN" altLang="en-US" sz="2400" smtClean="0"/>
              <a:t>是一种平面模型 ，网络中所有的</a:t>
            </a:r>
            <a:r>
              <a:rPr lang="en-US" altLang="zh-CN" sz="2400" smtClean="0"/>
              <a:t>PE</a:t>
            </a:r>
            <a:r>
              <a:rPr lang="zh-CN" altLang="en-US" sz="2400" smtClean="0"/>
              <a:t>性能都要求一样，接入接口数量大，内存、处理能力要求高。而典型的网络是分层的，设备性能需求不同</a:t>
            </a:r>
          </a:p>
          <a:p>
            <a:pPr eaLnBrk="1" hangingPunct="1"/>
            <a:r>
              <a:rPr lang="zh-CN" altLang="en-US" sz="2400" smtClean="0"/>
              <a:t> 提出分层概念的</a:t>
            </a:r>
            <a:r>
              <a:rPr lang="en-US" altLang="zh-CN" sz="2400" smtClean="0"/>
              <a:t>Hierarchy of VPN</a:t>
            </a:r>
            <a:r>
              <a:rPr lang="zh-CN" altLang="en-US" sz="2400" smtClean="0"/>
              <a:t>，将</a:t>
            </a:r>
            <a:r>
              <a:rPr lang="en-US" altLang="zh-CN" sz="2400" smtClean="0"/>
              <a:t>PE</a:t>
            </a:r>
            <a:r>
              <a:rPr lang="zh-CN" altLang="en-US" sz="2400" smtClean="0"/>
              <a:t>的功能分布到多个</a:t>
            </a:r>
            <a:r>
              <a:rPr lang="en-US" altLang="zh-CN" sz="2400" smtClean="0"/>
              <a:t>PE</a:t>
            </a:r>
            <a:r>
              <a:rPr lang="zh-CN" altLang="en-US" sz="2400" smtClean="0"/>
              <a:t>设备上，多个</a:t>
            </a:r>
            <a:r>
              <a:rPr lang="en-US" altLang="zh-CN" sz="2400" smtClean="0"/>
              <a:t>PE</a:t>
            </a:r>
            <a:r>
              <a:rPr lang="zh-CN" altLang="en-US" sz="2400" smtClean="0"/>
              <a:t>承担不同的角色，并形成层次结构，共同完成一个</a:t>
            </a:r>
            <a:r>
              <a:rPr lang="en-US" altLang="zh-CN" sz="2400" smtClean="0"/>
              <a:t>PE</a:t>
            </a:r>
            <a:r>
              <a:rPr lang="zh-CN" altLang="en-US" sz="2400" smtClean="0"/>
              <a:t>的功能 </a:t>
            </a:r>
          </a:p>
          <a:p>
            <a:pPr eaLnBrk="1" hangingPunct="1"/>
            <a:r>
              <a:rPr lang="en-US" altLang="zh-CN" sz="2400" smtClean="0"/>
              <a:t>UPE--Underlayer PE (User-end PE )</a:t>
            </a:r>
          </a:p>
          <a:p>
            <a:pPr eaLnBrk="1" hangingPunct="1">
              <a:buFont typeface="Wingdings" panose="05000000000000000000" pitchFamily="2" charset="2"/>
              <a:buNone/>
            </a:pPr>
            <a:r>
              <a:rPr lang="en-US" altLang="zh-CN" sz="2400" smtClean="0"/>
              <a:t>     </a:t>
            </a:r>
            <a:r>
              <a:rPr lang="zh-CN" altLang="en-US" sz="2400" smtClean="0"/>
              <a:t>直接连结用户的设备 </a:t>
            </a:r>
          </a:p>
          <a:p>
            <a:pPr eaLnBrk="1" hangingPunct="1"/>
            <a:r>
              <a:rPr lang="en-US" altLang="zh-CN" sz="2400" smtClean="0"/>
              <a:t>SPE--Superstratum PE (Sevice Provider-end PE )</a:t>
            </a:r>
          </a:p>
          <a:p>
            <a:pPr eaLnBrk="1" hangingPunct="1">
              <a:buFont typeface="Wingdings" panose="05000000000000000000" pitchFamily="2" charset="2"/>
              <a:buNone/>
            </a:pPr>
            <a:r>
              <a:rPr lang="en-US" altLang="zh-CN" sz="2400" smtClean="0"/>
              <a:t>	</a:t>
            </a:r>
            <a:r>
              <a:rPr lang="zh-CN" altLang="en-US" sz="2400" smtClean="0"/>
              <a:t>连结</a:t>
            </a:r>
            <a:r>
              <a:rPr lang="en-US" altLang="zh-CN" sz="2400" smtClean="0"/>
              <a:t>UPE</a:t>
            </a:r>
            <a:r>
              <a:rPr lang="zh-CN" altLang="en-US" sz="2400" smtClean="0"/>
              <a:t>并位于网络内部的设备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HoPE</a:t>
            </a:r>
          </a:p>
        </p:txBody>
      </p:sp>
      <p:graphicFrame>
        <p:nvGraphicFramePr>
          <p:cNvPr id="52227" name="Object 378"/>
          <p:cNvGraphicFramePr>
            <a:graphicFrameLocks noChangeAspect="1"/>
          </p:cNvGraphicFramePr>
          <p:nvPr>
            <p:ph idx="1"/>
          </p:nvPr>
        </p:nvGraphicFramePr>
        <p:xfrm>
          <a:off x="827088" y="1125538"/>
          <a:ext cx="6985000" cy="5087937"/>
        </p:xfrm>
        <a:graphic>
          <a:graphicData uri="http://schemas.openxmlformats.org/presentationml/2006/ole">
            <mc:AlternateContent xmlns:mc="http://schemas.openxmlformats.org/markup-compatibility/2006">
              <mc:Choice xmlns:v="urn:schemas-microsoft-com:vml" Requires="v">
                <p:oleObj spid="_x0000_s52228" name="VISIO" r:id="rId3" imgW="5743575" imgH="4181475" progId="Visio.Drawing.6">
                  <p:embed/>
                </p:oleObj>
              </mc:Choice>
              <mc:Fallback>
                <p:oleObj name="VISIO" r:id="rId3" imgW="5743575" imgH="4181475" progId="Visio.Drawing.6">
                  <p:embed/>
                  <p:pic>
                    <p:nvPicPr>
                      <p:cNvPr id="0" name="Object 3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25538"/>
                        <a:ext cx="6985000" cy="50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HoPE</a:t>
            </a:r>
          </a:p>
        </p:txBody>
      </p:sp>
      <p:sp>
        <p:nvSpPr>
          <p:cNvPr id="53251" name="Rectangle 3"/>
          <p:cNvSpPr>
            <a:spLocks noGrp="1" noChangeArrowheads="1"/>
          </p:cNvSpPr>
          <p:nvPr>
            <p:ph type="body" idx="1"/>
          </p:nvPr>
        </p:nvSpPr>
        <p:spPr>
          <a:xfrm>
            <a:off x="468313" y="1268413"/>
            <a:ext cx="8207375" cy="4824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UPE</a:t>
            </a:r>
            <a:r>
              <a:rPr lang="zh-CN" altLang="en-US" sz="2400" smtClean="0"/>
              <a:t>主要完成用户接入功能。</a:t>
            </a:r>
            <a:r>
              <a:rPr lang="en-US" altLang="zh-CN" sz="2400" smtClean="0"/>
              <a:t>UPE</a:t>
            </a:r>
            <a:r>
              <a:rPr lang="zh-CN" altLang="en-US" sz="2400" smtClean="0"/>
              <a:t>维护其直接相连的</a:t>
            </a:r>
            <a:r>
              <a:rPr lang="en-US" altLang="zh-CN" sz="2400" smtClean="0"/>
              <a:t>VPN Site</a:t>
            </a:r>
            <a:r>
              <a:rPr lang="zh-CN" altLang="en-US" sz="2400" smtClean="0"/>
              <a:t>的路由，但不维护</a:t>
            </a:r>
            <a:r>
              <a:rPr lang="en-US" altLang="zh-CN" sz="2400" smtClean="0"/>
              <a:t>VPN</a:t>
            </a:r>
            <a:r>
              <a:rPr lang="zh-CN" altLang="en-US" sz="2400" smtClean="0"/>
              <a:t>中其它远程</a:t>
            </a:r>
            <a:r>
              <a:rPr lang="en-US" altLang="zh-CN" sz="2400" smtClean="0"/>
              <a:t>Site</a:t>
            </a:r>
            <a:r>
              <a:rPr lang="zh-CN" altLang="en-US" sz="2400" smtClean="0"/>
              <a:t>的路由或仅维护它们的聚合路由</a:t>
            </a:r>
          </a:p>
          <a:p>
            <a:pPr eaLnBrk="1" hangingPunct="1"/>
            <a:endParaRPr lang="zh-CN" altLang="en-US" sz="2400" smtClean="0"/>
          </a:p>
          <a:p>
            <a:pPr eaLnBrk="1" hangingPunct="1"/>
            <a:r>
              <a:rPr lang="en-US" altLang="zh-CN" sz="2400" smtClean="0"/>
              <a:t>SPE</a:t>
            </a:r>
            <a:r>
              <a:rPr lang="zh-CN" altLang="en-US" sz="2400" smtClean="0"/>
              <a:t>主要完成</a:t>
            </a:r>
            <a:r>
              <a:rPr lang="en-US" altLang="zh-CN" sz="2400" smtClean="0"/>
              <a:t>VPN</a:t>
            </a:r>
            <a:r>
              <a:rPr lang="zh-CN" altLang="en-US" sz="2400" smtClean="0"/>
              <a:t>路由的管理和发布。</a:t>
            </a:r>
            <a:r>
              <a:rPr lang="en-US" altLang="zh-CN" sz="2400" smtClean="0"/>
              <a:t>SPE</a:t>
            </a:r>
            <a:r>
              <a:rPr lang="zh-CN" altLang="en-US" sz="2400" smtClean="0"/>
              <a:t>维护其通过</a:t>
            </a:r>
            <a:r>
              <a:rPr lang="en-US" altLang="zh-CN" sz="2400" smtClean="0"/>
              <a:t>UPE</a:t>
            </a:r>
            <a:r>
              <a:rPr lang="zh-CN" altLang="en-US" sz="2400" smtClean="0"/>
              <a:t>连接的</a:t>
            </a:r>
            <a:r>
              <a:rPr lang="en-US" altLang="zh-CN" sz="2400" smtClean="0"/>
              <a:t>VPN</a:t>
            </a:r>
            <a:r>
              <a:rPr lang="zh-CN" altLang="en-US" sz="2400" smtClean="0"/>
              <a:t>所有路由，包括本地和远程</a:t>
            </a:r>
            <a:r>
              <a:rPr lang="en-US" altLang="zh-CN" sz="2400" smtClean="0"/>
              <a:t>Site</a:t>
            </a:r>
            <a:r>
              <a:rPr lang="zh-CN" altLang="en-US" sz="2400" smtClean="0"/>
              <a:t>的路由，但</a:t>
            </a:r>
            <a:r>
              <a:rPr lang="en-US" altLang="zh-CN" sz="2400" smtClean="0"/>
              <a:t>SPE</a:t>
            </a:r>
            <a:r>
              <a:rPr lang="zh-CN" altLang="en-US" sz="2400" smtClean="0"/>
              <a:t>不发布远程</a:t>
            </a:r>
            <a:r>
              <a:rPr lang="en-US" altLang="zh-CN" sz="2400" smtClean="0"/>
              <a:t>Site</a:t>
            </a:r>
            <a:r>
              <a:rPr lang="zh-CN" altLang="en-US" sz="2400" smtClean="0"/>
              <a:t>的路由给</a:t>
            </a:r>
            <a:r>
              <a:rPr lang="en-US" altLang="zh-CN" sz="2400" smtClean="0"/>
              <a:t>UPE</a:t>
            </a:r>
            <a:r>
              <a:rPr lang="zh-CN" altLang="en-US" sz="2400" smtClean="0"/>
              <a:t>，只发布</a:t>
            </a:r>
            <a:r>
              <a:rPr lang="en-US" altLang="zh-CN" sz="2400" smtClean="0"/>
              <a:t>VPN</a:t>
            </a:r>
            <a:r>
              <a:rPr lang="zh-CN" altLang="en-US" sz="2400" smtClean="0"/>
              <a:t>实例的缺省路由（或聚合路由）给</a:t>
            </a:r>
            <a:r>
              <a:rPr lang="en-US" altLang="zh-CN" sz="2400" smtClean="0"/>
              <a:t>UPE</a:t>
            </a:r>
            <a:r>
              <a:rPr lang="zh-CN" altLang="en-US" sz="2400" smtClean="0"/>
              <a:t>，并携带标签</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HoPE</a:t>
            </a:r>
            <a:r>
              <a:rPr lang="zh-CN" altLang="en-US" smtClean="0">
                <a:latin typeface="华文细黑" panose="02010600040101010101" pitchFamily="2" charset="-122"/>
              </a:rPr>
              <a:t>扩展</a:t>
            </a:r>
          </a:p>
        </p:txBody>
      </p:sp>
      <p:sp>
        <p:nvSpPr>
          <p:cNvPr id="54275" name="Rectangle 3"/>
          <p:cNvSpPr>
            <a:spLocks noGrp="1" noChangeArrowheads="1"/>
          </p:cNvSpPr>
          <p:nvPr>
            <p:ph type="body" idx="1"/>
          </p:nvPr>
        </p:nvSpPr>
        <p:spPr>
          <a:xfrm>
            <a:off x="468313" y="1196975"/>
            <a:ext cx="7848600" cy="37766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HoPE</a:t>
            </a:r>
            <a:r>
              <a:rPr lang="zh-CN" altLang="en-US" sz="2400" smtClean="0"/>
              <a:t>支持分层式</a:t>
            </a:r>
            <a:r>
              <a:rPr lang="en-US" altLang="zh-CN" sz="2400" smtClean="0"/>
              <a:t>PE</a:t>
            </a:r>
            <a:r>
              <a:rPr lang="zh-CN" altLang="en-US" sz="2400" smtClean="0"/>
              <a:t>的嵌套</a:t>
            </a:r>
          </a:p>
          <a:p>
            <a:pPr eaLnBrk="1" hangingPunct="1"/>
            <a:endParaRPr lang="zh-CN" altLang="en-US" sz="2400" smtClean="0"/>
          </a:p>
          <a:p>
            <a:pPr lvl="1" eaLnBrk="1" hangingPunct="1"/>
            <a:r>
              <a:rPr lang="zh-CN" altLang="en-US" sz="2000" smtClean="0"/>
              <a:t>一个分层式</a:t>
            </a:r>
            <a:r>
              <a:rPr lang="en-US" altLang="zh-CN" sz="2000" smtClean="0"/>
              <a:t>PE</a:t>
            </a:r>
            <a:r>
              <a:rPr lang="zh-CN" altLang="en-US" sz="2000" smtClean="0"/>
              <a:t>可以作为</a:t>
            </a:r>
            <a:r>
              <a:rPr lang="en-US" altLang="zh-CN" sz="2000" smtClean="0"/>
              <a:t>UPE</a:t>
            </a:r>
            <a:r>
              <a:rPr lang="zh-CN" altLang="en-US" sz="2000" smtClean="0"/>
              <a:t>，同另一个</a:t>
            </a:r>
            <a:r>
              <a:rPr lang="en-US" altLang="zh-CN" sz="2000" smtClean="0"/>
              <a:t>SPE</a:t>
            </a:r>
            <a:r>
              <a:rPr lang="zh-CN" altLang="en-US" sz="2000" smtClean="0"/>
              <a:t>组成新的分层式</a:t>
            </a:r>
            <a:r>
              <a:rPr lang="en-US" altLang="zh-CN" sz="2000" smtClean="0"/>
              <a:t>PE</a:t>
            </a:r>
          </a:p>
          <a:p>
            <a:pPr lvl="1" eaLnBrk="1" hangingPunct="1"/>
            <a:endParaRPr lang="en-US" altLang="zh-CN" sz="2000" smtClean="0"/>
          </a:p>
          <a:p>
            <a:pPr lvl="1" eaLnBrk="1" hangingPunct="1"/>
            <a:r>
              <a:rPr lang="zh-CN" altLang="en-US" sz="2000" smtClean="0"/>
              <a:t>一个分层式</a:t>
            </a:r>
            <a:r>
              <a:rPr lang="en-US" altLang="zh-CN" sz="2000" smtClean="0"/>
              <a:t>PE</a:t>
            </a:r>
            <a:r>
              <a:rPr lang="zh-CN" altLang="en-US" sz="2000" smtClean="0"/>
              <a:t>可以作为</a:t>
            </a:r>
            <a:r>
              <a:rPr lang="en-US" altLang="zh-CN" sz="2000" smtClean="0"/>
              <a:t>SPE</a:t>
            </a:r>
            <a:r>
              <a:rPr lang="zh-CN" altLang="en-US" sz="2000" smtClean="0"/>
              <a:t>，同多个</a:t>
            </a:r>
            <a:r>
              <a:rPr lang="en-US" altLang="zh-CN" sz="2000" smtClean="0"/>
              <a:t>UPE</a:t>
            </a:r>
            <a:r>
              <a:rPr lang="zh-CN" altLang="en-US" sz="2000" smtClean="0"/>
              <a:t>组成新的分层式</a:t>
            </a:r>
            <a:r>
              <a:rPr lang="en-US" altLang="zh-CN" sz="2000" smtClean="0"/>
              <a:t>PE</a:t>
            </a:r>
          </a:p>
          <a:p>
            <a:pPr lvl="1" eaLnBrk="1" hangingPunct="1"/>
            <a:endParaRPr lang="en-US" altLang="zh-CN" sz="2000" smtClean="0"/>
          </a:p>
          <a:p>
            <a:pPr lvl="1" eaLnBrk="1" hangingPunct="1"/>
            <a:r>
              <a:rPr lang="zh-CN" altLang="en-US" sz="2000" smtClean="0"/>
              <a:t>以上这种嵌套可以多次进行 ，理论上可以将</a:t>
            </a:r>
            <a:r>
              <a:rPr lang="en-US" altLang="zh-CN" sz="2000" smtClean="0"/>
              <a:t>VPN</a:t>
            </a:r>
            <a:r>
              <a:rPr lang="zh-CN" altLang="en-US" sz="2000" smtClean="0"/>
              <a:t>无限扩展与延伸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Multi-Protocol Label Switching</a:t>
            </a:r>
          </a:p>
        </p:txBody>
      </p:sp>
      <p:sp>
        <p:nvSpPr>
          <p:cNvPr id="9219" name="Rectangle 3"/>
          <p:cNvSpPr>
            <a:spLocks noGrp="1" noChangeArrowheads="1"/>
          </p:cNvSpPr>
          <p:nvPr>
            <p:ph type="body" idx="1"/>
          </p:nvPr>
        </p:nvSpPr>
        <p:spPr>
          <a:xfrm>
            <a:off x="493713" y="908050"/>
            <a:ext cx="7391400" cy="25669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Multi-Protocol</a:t>
            </a:r>
            <a:r>
              <a:rPr lang="zh-CN" altLang="en-US" sz="2400" smtClean="0"/>
              <a:t>：支持多种三层协议，如</a:t>
            </a:r>
            <a:r>
              <a:rPr lang="en-US" altLang="zh-CN" sz="2400" smtClean="0"/>
              <a:t>IP</a:t>
            </a:r>
            <a:r>
              <a:rPr lang="zh-CN" altLang="en-US" sz="2400" smtClean="0"/>
              <a:t>、</a:t>
            </a:r>
            <a:r>
              <a:rPr lang="en-US" altLang="zh-CN" sz="2400" smtClean="0"/>
              <a:t>IPv6</a:t>
            </a:r>
            <a:r>
              <a:rPr lang="zh-CN" altLang="en-US" sz="2400" smtClean="0"/>
              <a:t>、</a:t>
            </a:r>
            <a:r>
              <a:rPr lang="en-US" altLang="zh-CN" sz="2400" smtClean="0"/>
              <a:t>IPX</a:t>
            </a:r>
            <a:r>
              <a:rPr lang="zh-CN" altLang="en-US" sz="2400" smtClean="0"/>
              <a:t>、</a:t>
            </a:r>
            <a:r>
              <a:rPr lang="en-US" altLang="zh-CN" sz="2400" smtClean="0"/>
              <a:t>SNA</a:t>
            </a:r>
            <a:r>
              <a:rPr lang="zh-CN" altLang="en-US" sz="2400" smtClean="0"/>
              <a:t>等</a:t>
            </a:r>
          </a:p>
          <a:p>
            <a:pPr eaLnBrk="1" hangingPunct="1"/>
            <a:r>
              <a:rPr lang="zh-CN" altLang="en-US" sz="2400" smtClean="0"/>
              <a:t> </a:t>
            </a:r>
            <a:r>
              <a:rPr lang="en-US" altLang="zh-CN" sz="2400" smtClean="0"/>
              <a:t>Label Switching</a:t>
            </a:r>
            <a:r>
              <a:rPr lang="zh-CN" altLang="en-US" sz="2400" smtClean="0"/>
              <a:t>：给报文打上标签，以标签交换取代</a:t>
            </a:r>
            <a:r>
              <a:rPr lang="en-US" altLang="zh-CN" sz="2400" smtClean="0"/>
              <a:t>IP</a:t>
            </a:r>
            <a:r>
              <a:rPr lang="zh-CN" altLang="en-US" sz="2400" smtClean="0"/>
              <a:t>转发</a:t>
            </a:r>
          </a:p>
          <a:p>
            <a:pPr eaLnBrk="1" hangingPunct="1"/>
            <a:r>
              <a:rPr lang="zh-CN" altLang="en-US" sz="2400" smtClean="0"/>
              <a:t>在面向无连接的</a:t>
            </a:r>
            <a:r>
              <a:rPr lang="en-US" altLang="zh-CN" sz="2400" smtClean="0"/>
              <a:t>IP</a:t>
            </a:r>
            <a:r>
              <a:rPr lang="zh-CN" altLang="en-US" sz="2400" smtClean="0"/>
              <a:t>网络中提供面向连接的属性</a:t>
            </a:r>
          </a:p>
        </p:txBody>
      </p:sp>
      <p:grpSp>
        <p:nvGrpSpPr>
          <p:cNvPr id="9220" name="Group 25"/>
          <p:cNvGrpSpPr>
            <a:grpSpLocks/>
          </p:cNvGrpSpPr>
          <p:nvPr/>
        </p:nvGrpSpPr>
        <p:grpSpPr bwMode="auto">
          <a:xfrm>
            <a:off x="838200" y="3500438"/>
            <a:ext cx="7543800" cy="2733675"/>
            <a:chOff x="528" y="2434"/>
            <a:chExt cx="4752" cy="1722"/>
          </a:xfrm>
        </p:grpSpPr>
        <p:sp>
          <p:nvSpPr>
            <p:cNvPr id="9221" name="Oval 7"/>
            <p:cNvSpPr>
              <a:spLocks noChangeArrowheads="1"/>
            </p:cNvSpPr>
            <p:nvPr/>
          </p:nvSpPr>
          <p:spPr bwMode="auto">
            <a:xfrm>
              <a:off x="528" y="2764"/>
              <a:ext cx="1104" cy="1392"/>
            </a:xfrm>
            <a:prstGeom prst="ellipse">
              <a:avLst/>
            </a:prstGeom>
            <a:solidFill>
              <a:srgbClr val="FF9900"/>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9222" name="Line 8"/>
            <p:cNvSpPr>
              <a:spLocks noChangeShapeType="1"/>
            </p:cNvSpPr>
            <p:nvPr/>
          </p:nvSpPr>
          <p:spPr bwMode="auto">
            <a:xfrm>
              <a:off x="528" y="3484"/>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23" name="Text Box 9"/>
            <p:cNvSpPr txBox="1">
              <a:spLocks noChangeArrowheads="1"/>
            </p:cNvSpPr>
            <p:nvPr/>
          </p:nvSpPr>
          <p:spPr bwMode="auto">
            <a:xfrm>
              <a:off x="624" y="2956"/>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ea typeface="宋体" panose="02010600030101010101" pitchFamily="2" charset="-122"/>
                </a:rPr>
                <a:t>面向无连接的控制平面</a:t>
              </a:r>
              <a:endParaRPr kumimoji="1" lang="zh-CN" altLang="en-US" sz="2400" b="0">
                <a:solidFill>
                  <a:schemeClr val="tx1"/>
                </a:solidFill>
                <a:latin typeface="Times New Roman" panose="02020603050405020304" pitchFamily="18" charset="0"/>
                <a:ea typeface="宋体" panose="02010600030101010101" pitchFamily="2" charset="-122"/>
              </a:endParaRPr>
            </a:p>
          </p:txBody>
        </p:sp>
        <p:sp>
          <p:nvSpPr>
            <p:cNvPr id="9224" name="Text Box 10"/>
            <p:cNvSpPr txBox="1">
              <a:spLocks noChangeArrowheads="1"/>
            </p:cNvSpPr>
            <p:nvPr/>
          </p:nvSpPr>
          <p:spPr bwMode="auto">
            <a:xfrm>
              <a:off x="624" y="3532"/>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rPr>
                <a:t>面向无连接的转发平面</a:t>
              </a:r>
              <a:endParaRPr kumimoji="1" lang="zh-CN" altLang="en-US" sz="2400" b="0">
                <a:solidFill>
                  <a:schemeClr val="tx1"/>
                </a:solidFill>
                <a:latin typeface="Times New Roman" panose="02020603050405020304" pitchFamily="18" charset="0"/>
              </a:endParaRPr>
            </a:p>
          </p:txBody>
        </p:sp>
        <p:sp>
          <p:nvSpPr>
            <p:cNvPr id="9225" name="Text Box 11"/>
            <p:cNvSpPr txBox="1">
              <a:spLocks noChangeArrowheads="1"/>
            </p:cNvSpPr>
            <p:nvPr/>
          </p:nvSpPr>
          <p:spPr bwMode="auto">
            <a:xfrm>
              <a:off x="930" y="2434"/>
              <a:ext cx="3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400" b="0">
                  <a:solidFill>
                    <a:schemeClr val="tx1"/>
                  </a:solidFill>
                  <a:ea typeface="宋体" panose="02010600030101010101" pitchFamily="2" charset="-122"/>
                </a:rPr>
                <a:t>IP</a:t>
              </a:r>
            </a:p>
          </p:txBody>
        </p:sp>
        <p:sp>
          <p:nvSpPr>
            <p:cNvPr id="9226" name="Oval 12"/>
            <p:cNvSpPr>
              <a:spLocks noChangeArrowheads="1"/>
            </p:cNvSpPr>
            <p:nvPr/>
          </p:nvSpPr>
          <p:spPr bwMode="auto">
            <a:xfrm>
              <a:off x="4128" y="2764"/>
              <a:ext cx="1104" cy="1392"/>
            </a:xfrm>
            <a:prstGeom prst="ellipse">
              <a:avLst/>
            </a:prstGeom>
            <a:solidFill>
              <a:srgbClr val="99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9227" name="Line 13"/>
            <p:cNvSpPr>
              <a:spLocks noChangeShapeType="1"/>
            </p:cNvSpPr>
            <p:nvPr/>
          </p:nvSpPr>
          <p:spPr bwMode="auto">
            <a:xfrm>
              <a:off x="4128" y="3484"/>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28" name="Text Box 14"/>
            <p:cNvSpPr txBox="1">
              <a:spLocks noChangeArrowheads="1"/>
            </p:cNvSpPr>
            <p:nvPr/>
          </p:nvSpPr>
          <p:spPr bwMode="auto">
            <a:xfrm>
              <a:off x="4224" y="2956"/>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rPr>
                <a:t>面向连接的控制平面</a:t>
              </a:r>
              <a:endParaRPr kumimoji="1" lang="zh-CN" altLang="en-US" sz="2400" b="0">
                <a:solidFill>
                  <a:schemeClr val="tx1"/>
                </a:solidFill>
                <a:latin typeface="Times New Roman" panose="02020603050405020304" pitchFamily="18" charset="0"/>
              </a:endParaRPr>
            </a:p>
          </p:txBody>
        </p:sp>
        <p:sp>
          <p:nvSpPr>
            <p:cNvPr id="9229" name="Text Box 15"/>
            <p:cNvSpPr txBox="1">
              <a:spLocks noChangeArrowheads="1"/>
            </p:cNvSpPr>
            <p:nvPr/>
          </p:nvSpPr>
          <p:spPr bwMode="auto">
            <a:xfrm>
              <a:off x="4224" y="3532"/>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rPr>
                <a:t>面向连接的转发平面</a:t>
              </a:r>
              <a:endParaRPr kumimoji="1" lang="zh-CN" altLang="en-US" sz="2400" b="0">
                <a:solidFill>
                  <a:schemeClr val="tx1"/>
                </a:solidFill>
                <a:latin typeface="Times New Roman" panose="02020603050405020304" pitchFamily="18" charset="0"/>
              </a:endParaRPr>
            </a:p>
          </p:txBody>
        </p:sp>
        <p:sp>
          <p:nvSpPr>
            <p:cNvPr id="9230" name="Text Box 16"/>
            <p:cNvSpPr txBox="1">
              <a:spLocks noChangeArrowheads="1"/>
            </p:cNvSpPr>
            <p:nvPr/>
          </p:nvSpPr>
          <p:spPr bwMode="auto">
            <a:xfrm>
              <a:off x="4422" y="2434"/>
              <a:ext cx="54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400" b="0">
                  <a:solidFill>
                    <a:schemeClr val="tx1"/>
                  </a:solidFill>
                  <a:ea typeface="宋体" panose="02010600030101010101" pitchFamily="2" charset="-122"/>
                </a:rPr>
                <a:t>ATM</a:t>
              </a:r>
            </a:p>
          </p:txBody>
        </p:sp>
        <p:sp>
          <p:nvSpPr>
            <p:cNvPr id="9231" name="Oval 17"/>
            <p:cNvSpPr>
              <a:spLocks noChangeArrowheads="1"/>
            </p:cNvSpPr>
            <p:nvPr/>
          </p:nvSpPr>
          <p:spPr bwMode="auto">
            <a:xfrm>
              <a:off x="2304" y="2764"/>
              <a:ext cx="1104" cy="1392"/>
            </a:xfrm>
            <a:prstGeom prst="ellipse">
              <a:avLst/>
            </a:prstGeom>
            <a:gradFill rotWithShape="0">
              <a:gsLst>
                <a:gs pos="0">
                  <a:srgbClr val="FF9900"/>
                </a:gs>
                <a:gs pos="100000">
                  <a:srgbClr val="99FF99"/>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9232" name="Line 18"/>
            <p:cNvSpPr>
              <a:spLocks noChangeShapeType="1"/>
            </p:cNvSpPr>
            <p:nvPr/>
          </p:nvSpPr>
          <p:spPr bwMode="auto">
            <a:xfrm>
              <a:off x="2304" y="3484"/>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33" name="Text Box 19"/>
            <p:cNvSpPr txBox="1">
              <a:spLocks noChangeArrowheads="1"/>
            </p:cNvSpPr>
            <p:nvPr/>
          </p:nvSpPr>
          <p:spPr bwMode="auto">
            <a:xfrm>
              <a:off x="2400" y="2956"/>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rPr>
                <a:t>面向无连接的控制平面</a:t>
              </a:r>
              <a:endParaRPr kumimoji="1" lang="zh-CN" altLang="en-US" sz="2400" b="0">
                <a:solidFill>
                  <a:schemeClr val="tx1"/>
                </a:solidFill>
                <a:latin typeface="Times New Roman" panose="02020603050405020304" pitchFamily="18" charset="0"/>
              </a:endParaRPr>
            </a:p>
          </p:txBody>
        </p:sp>
        <p:sp>
          <p:nvSpPr>
            <p:cNvPr id="9234" name="Text Box 20"/>
            <p:cNvSpPr txBox="1">
              <a:spLocks noChangeArrowheads="1"/>
            </p:cNvSpPr>
            <p:nvPr/>
          </p:nvSpPr>
          <p:spPr bwMode="auto">
            <a:xfrm>
              <a:off x="2400" y="3532"/>
              <a:ext cx="105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b="0">
                  <a:solidFill>
                    <a:schemeClr val="tx1"/>
                  </a:solidFill>
                  <a:latin typeface="Times New Roman" panose="02020603050405020304" pitchFamily="18" charset="0"/>
                </a:rPr>
                <a:t>面向连接的转发平面</a:t>
              </a:r>
              <a:endParaRPr kumimoji="1" lang="zh-CN" altLang="en-US" sz="2400" b="0">
                <a:solidFill>
                  <a:schemeClr val="tx1"/>
                </a:solidFill>
                <a:latin typeface="Times New Roman" panose="02020603050405020304" pitchFamily="18" charset="0"/>
              </a:endParaRPr>
            </a:p>
          </p:txBody>
        </p:sp>
        <p:sp>
          <p:nvSpPr>
            <p:cNvPr id="9235" name="Text Box 21"/>
            <p:cNvSpPr txBox="1">
              <a:spLocks noChangeArrowheads="1"/>
            </p:cNvSpPr>
            <p:nvPr/>
          </p:nvSpPr>
          <p:spPr bwMode="auto">
            <a:xfrm>
              <a:off x="2562" y="2434"/>
              <a:ext cx="63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400" b="0">
                  <a:solidFill>
                    <a:schemeClr val="tx1"/>
                  </a:solidFill>
                  <a:ea typeface="宋体" panose="02010600030101010101" pitchFamily="2" charset="-122"/>
                </a:rPr>
                <a:t>MPLS</a:t>
              </a:r>
            </a:p>
          </p:txBody>
        </p:sp>
        <p:sp>
          <p:nvSpPr>
            <p:cNvPr id="9236" name="AutoShape 22"/>
            <p:cNvSpPr>
              <a:spLocks noChangeArrowheads="1"/>
            </p:cNvSpPr>
            <p:nvPr/>
          </p:nvSpPr>
          <p:spPr bwMode="auto">
            <a:xfrm>
              <a:off x="1632" y="3100"/>
              <a:ext cx="672" cy="240"/>
            </a:xfrm>
            <a:prstGeom prst="rightArrow">
              <a:avLst>
                <a:gd name="adj1" fmla="val 5000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9237" name="AutoShape 23"/>
            <p:cNvSpPr>
              <a:spLocks noChangeArrowheads="1"/>
            </p:cNvSpPr>
            <p:nvPr/>
          </p:nvSpPr>
          <p:spPr bwMode="auto">
            <a:xfrm>
              <a:off x="3408" y="3676"/>
              <a:ext cx="720" cy="192"/>
            </a:xfrm>
            <a:prstGeom prst="leftArrow">
              <a:avLst>
                <a:gd name="adj1" fmla="val 50000"/>
                <a:gd name="adj2" fmla="val 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gr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HoPE</a:t>
            </a:r>
            <a:r>
              <a:rPr lang="zh-CN" altLang="en-US" smtClean="0">
                <a:latin typeface="华文细黑" panose="02010600040101010101" pitchFamily="2" charset="-122"/>
              </a:rPr>
              <a:t>扩展</a:t>
            </a:r>
          </a:p>
        </p:txBody>
      </p:sp>
      <p:graphicFrame>
        <p:nvGraphicFramePr>
          <p:cNvPr id="55299" name="Object 364"/>
          <p:cNvGraphicFramePr>
            <a:graphicFrameLocks noChangeAspect="1"/>
          </p:cNvGraphicFramePr>
          <p:nvPr>
            <p:ph idx="1"/>
          </p:nvPr>
        </p:nvGraphicFramePr>
        <p:xfrm>
          <a:off x="1042988" y="1052513"/>
          <a:ext cx="7705725" cy="5387975"/>
        </p:xfrm>
        <a:graphic>
          <a:graphicData uri="http://schemas.openxmlformats.org/presentationml/2006/ole">
            <mc:AlternateContent xmlns:mc="http://schemas.openxmlformats.org/markup-compatibility/2006">
              <mc:Choice xmlns:v="urn:schemas-microsoft-com:vml" Requires="v">
                <p:oleObj spid="_x0000_s55300" name="VISIO" r:id="rId3" imgW="5819775" imgH="4067175" progId="Visio.Drawing.6">
                  <p:embed/>
                </p:oleObj>
              </mc:Choice>
              <mc:Fallback>
                <p:oleObj name="VISIO" r:id="rId3" imgW="5819775" imgH="4067175" progId="Visio.Drawing.6">
                  <p:embed/>
                  <p:pic>
                    <p:nvPicPr>
                      <p:cNvPr id="0" name="Object 3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052513"/>
                        <a:ext cx="7705725"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a:t>
            </a:r>
          </a:p>
        </p:txBody>
      </p:sp>
      <p:sp>
        <p:nvSpPr>
          <p:cNvPr id="56323" name="Rectangle 3"/>
          <p:cNvSpPr>
            <a:spLocks noGrp="1" noChangeArrowheads="1"/>
          </p:cNvSpPr>
          <p:nvPr>
            <p:ph type="body" idx="1"/>
          </p:nvPr>
        </p:nvSpPr>
        <p:spPr>
          <a:xfrm>
            <a:off x="468313" y="981075"/>
            <a:ext cx="8207375" cy="45354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MPLS L2VPN</a:t>
            </a:r>
          </a:p>
          <a:p>
            <a:pPr eaLnBrk="1" hangingPunct="1">
              <a:buFont typeface="Wingdings" panose="05000000000000000000" pitchFamily="2" charset="2"/>
              <a:buNone/>
            </a:pPr>
            <a:r>
              <a:rPr lang="en-US" altLang="zh-CN" sz="2400" smtClean="0"/>
              <a:t>     </a:t>
            </a:r>
            <a:r>
              <a:rPr lang="zh-CN" altLang="en-US" sz="2400" smtClean="0"/>
              <a:t>提供基于</a:t>
            </a:r>
            <a:r>
              <a:rPr lang="en-US" altLang="zh-CN" sz="2400" smtClean="0"/>
              <a:t>MPLS</a:t>
            </a:r>
            <a:r>
              <a:rPr lang="zh-CN" altLang="en-US" sz="2400" smtClean="0"/>
              <a:t>（</a:t>
            </a:r>
            <a:r>
              <a:rPr lang="en-US" altLang="zh-CN" sz="2400" smtClean="0"/>
              <a:t>Multiprotocol Label Switching</a:t>
            </a:r>
            <a:r>
              <a:rPr lang="zh-CN" altLang="en-US" sz="2400" smtClean="0"/>
              <a:t>，多协议标签交换）网络的二层</a:t>
            </a:r>
            <a:r>
              <a:rPr lang="en-US" altLang="zh-CN" sz="2400" smtClean="0"/>
              <a:t>VPN</a:t>
            </a:r>
            <a:r>
              <a:rPr lang="zh-CN" altLang="en-US" sz="2400" smtClean="0"/>
              <a:t>服务，使运营商可以在统一的</a:t>
            </a:r>
            <a:r>
              <a:rPr lang="en-US" altLang="zh-CN" sz="2400" smtClean="0"/>
              <a:t>MPLS</a:t>
            </a:r>
            <a:r>
              <a:rPr lang="zh-CN" altLang="en-US" sz="2400" smtClean="0"/>
              <a:t>网络上提供基于不同介质的二层</a:t>
            </a:r>
            <a:r>
              <a:rPr lang="en-US" altLang="zh-CN" sz="2400" smtClean="0"/>
              <a:t>VPN</a:t>
            </a:r>
            <a:r>
              <a:rPr lang="zh-CN" altLang="en-US" sz="2400" smtClean="0"/>
              <a:t>，包括</a:t>
            </a:r>
            <a:r>
              <a:rPr lang="en-US" altLang="zh-CN" sz="2400" smtClean="0"/>
              <a:t>ATM</a:t>
            </a:r>
            <a:r>
              <a:rPr lang="zh-CN" altLang="en-US" sz="2400" smtClean="0"/>
              <a:t>、</a:t>
            </a:r>
            <a:r>
              <a:rPr lang="en-US" altLang="zh-CN" sz="2400" smtClean="0"/>
              <a:t>FR</a:t>
            </a:r>
            <a:r>
              <a:rPr lang="zh-CN" altLang="en-US" sz="2400" smtClean="0"/>
              <a:t>、</a:t>
            </a:r>
            <a:r>
              <a:rPr lang="en-US" altLang="zh-CN" sz="2400" smtClean="0"/>
              <a:t>VLAN</a:t>
            </a:r>
            <a:r>
              <a:rPr lang="zh-CN" altLang="en-US" sz="2400" smtClean="0"/>
              <a:t>、</a:t>
            </a:r>
            <a:r>
              <a:rPr lang="en-US" altLang="zh-CN" sz="2400" smtClean="0"/>
              <a:t>Ethernet</a:t>
            </a:r>
            <a:r>
              <a:rPr lang="zh-CN" altLang="en-US" sz="2400" smtClean="0"/>
              <a:t>、</a:t>
            </a:r>
            <a:r>
              <a:rPr lang="en-US" altLang="zh-CN" sz="2400" smtClean="0"/>
              <a:t>PPP</a:t>
            </a:r>
            <a:r>
              <a:rPr lang="zh-CN" altLang="en-US" sz="2400" smtClean="0"/>
              <a:t>等。同时，</a:t>
            </a:r>
            <a:r>
              <a:rPr lang="en-US" altLang="zh-CN" sz="2400" smtClean="0"/>
              <a:t>MPLS</a:t>
            </a:r>
            <a:r>
              <a:rPr lang="zh-CN" altLang="en-US" sz="2400" smtClean="0"/>
              <a:t>网络仍可以提供传统</a:t>
            </a:r>
            <a:r>
              <a:rPr lang="en-US" altLang="zh-CN" sz="2400" smtClean="0"/>
              <a:t>IP</a:t>
            </a:r>
            <a:r>
              <a:rPr lang="zh-CN" altLang="en-US" sz="2400" smtClean="0"/>
              <a:t>、</a:t>
            </a:r>
            <a:r>
              <a:rPr lang="en-US" altLang="zh-CN" sz="2400" smtClean="0"/>
              <a:t>MPLS L3VPN</a:t>
            </a:r>
            <a:r>
              <a:rPr lang="zh-CN" altLang="en-US" sz="2400" smtClean="0"/>
              <a:t>、流量工程和</a:t>
            </a:r>
            <a:r>
              <a:rPr lang="en-US" altLang="zh-CN" sz="2400" smtClean="0"/>
              <a:t>QoS</a:t>
            </a:r>
            <a:r>
              <a:rPr lang="zh-CN" altLang="en-US" sz="2400" smtClean="0"/>
              <a:t>等服务</a:t>
            </a:r>
          </a:p>
          <a:p>
            <a:pPr eaLnBrk="1" hangingPunct="1"/>
            <a:endParaRPr lang="zh-CN" altLang="en-US" sz="2400" smtClean="0"/>
          </a:p>
          <a:p>
            <a:pPr eaLnBrk="1" hangingPunct="1"/>
            <a:r>
              <a:rPr lang="en-US" altLang="zh-CN" sz="2400" smtClean="0"/>
              <a:t>MPLS L2VPN</a:t>
            </a:r>
            <a:r>
              <a:rPr lang="zh-CN" altLang="en-US" sz="2400" smtClean="0"/>
              <a:t>分为 </a:t>
            </a:r>
            <a:r>
              <a:rPr lang="en-US" altLang="zh-CN" sz="2400" smtClean="0"/>
              <a:t>VLL</a:t>
            </a:r>
            <a:r>
              <a:rPr lang="zh-CN" altLang="en-US" sz="2400" smtClean="0"/>
              <a:t>方式和</a:t>
            </a:r>
            <a:r>
              <a:rPr lang="en-US" altLang="zh-CN" sz="2400" smtClean="0"/>
              <a:t>VPLS</a:t>
            </a:r>
            <a:r>
              <a:rPr lang="zh-CN" altLang="en-US" sz="2400" smtClean="0"/>
              <a:t>方式</a:t>
            </a:r>
          </a:p>
          <a:p>
            <a:pPr eaLnBrk="1" hangingPunct="1">
              <a:buFont typeface="Wingdings" panose="05000000000000000000" pitchFamily="2" charset="2"/>
              <a:buNone/>
            </a:pPr>
            <a:r>
              <a:rPr lang="zh-CN" altLang="en-US" sz="2400" smtClean="0"/>
              <a:t>	</a:t>
            </a:r>
            <a:r>
              <a:rPr lang="en-US" altLang="zh-CN" sz="2400" smtClean="0"/>
              <a:t>VLL– Virtual Lease Link</a:t>
            </a:r>
            <a:r>
              <a:rPr lang="zh-CN" altLang="en-US" sz="2400" smtClean="0"/>
              <a:t>，虚拟租用链路</a:t>
            </a:r>
          </a:p>
          <a:p>
            <a:pPr eaLnBrk="1" hangingPunct="1">
              <a:buFont typeface="Wingdings" panose="05000000000000000000" pitchFamily="2" charset="2"/>
              <a:buNone/>
            </a:pPr>
            <a:r>
              <a:rPr lang="zh-CN" altLang="en-US" sz="2400" smtClean="0"/>
              <a:t>     </a:t>
            </a:r>
            <a:r>
              <a:rPr lang="en-US" altLang="zh-CN" sz="2400" smtClean="0"/>
              <a:t>VPLS--Virtual Private LAN Service</a:t>
            </a:r>
            <a:r>
              <a:rPr lang="zh-CN" altLang="en-US" sz="2400" smtClean="0"/>
              <a:t>，虚拟专用局域网服务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a:t>
            </a:r>
          </a:p>
        </p:txBody>
      </p:sp>
      <p:sp>
        <p:nvSpPr>
          <p:cNvPr id="57347" name="Rectangle 3"/>
          <p:cNvSpPr>
            <a:spLocks noGrp="1" noChangeArrowheads="1"/>
          </p:cNvSpPr>
          <p:nvPr>
            <p:ph type="body" sz="half" idx="1"/>
          </p:nvPr>
        </p:nvSpPr>
        <p:spPr>
          <a:xfrm>
            <a:off x="468313" y="1052513"/>
            <a:ext cx="7848600" cy="5191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MPLS L2VPN</a:t>
            </a:r>
            <a:r>
              <a:rPr lang="zh-CN" altLang="en-US" sz="2400" smtClean="0">
                <a:cs typeface="Arial" panose="020B0604020202020204" pitchFamily="34" charset="0"/>
              </a:rPr>
              <a:t>典型拓扑</a:t>
            </a:r>
          </a:p>
        </p:txBody>
      </p:sp>
      <p:graphicFrame>
        <p:nvGraphicFramePr>
          <p:cNvPr id="57348" name="Object 8"/>
          <p:cNvGraphicFramePr>
            <a:graphicFrameLocks noChangeAspect="1"/>
          </p:cNvGraphicFramePr>
          <p:nvPr>
            <p:ph sz="half" idx="2"/>
          </p:nvPr>
        </p:nvGraphicFramePr>
        <p:xfrm>
          <a:off x="971550" y="1916113"/>
          <a:ext cx="7345363" cy="4146550"/>
        </p:xfrm>
        <a:graphic>
          <a:graphicData uri="http://schemas.openxmlformats.org/presentationml/2006/ole">
            <mc:AlternateContent xmlns:mc="http://schemas.openxmlformats.org/markup-compatibility/2006">
              <mc:Choice xmlns:v="urn:schemas-microsoft-com:vml" Requires="v">
                <p:oleObj spid="_x0000_s57349" name="VISIO" r:id="rId3" imgW="6238875" imgH="3524250" progId="Visio.Drawing.6">
                  <p:embed/>
                </p:oleObj>
              </mc:Choice>
              <mc:Fallback>
                <p:oleObj name="VISIO" r:id="rId3" imgW="6238875" imgH="3524250" progId="Visio.Drawing.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916113"/>
                        <a:ext cx="7345363" cy="414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a:t>
            </a:r>
            <a:r>
              <a:rPr lang="zh-CN" altLang="en-US" smtClean="0">
                <a:latin typeface="华文细黑" panose="02010600040101010101" pitchFamily="2" charset="-122"/>
              </a:rPr>
              <a:t>标签栈</a:t>
            </a:r>
          </a:p>
        </p:txBody>
      </p:sp>
      <p:graphicFrame>
        <p:nvGraphicFramePr>
          <p:cNvPr id="226333" name="Group 29"/>
          <p:cNvGraphicFramePr>
            <a:graphicFrameLocks noGrp="1"/>
          </p:cNvGraphicFramePr>
          <p:nvPr>
            <p:ph sz="quarter" idx="3"/>
          </p:nvPr>
        </p:nvGraphicFramePr>
        <p:xfrm>
          <a:off x="468313" y="3644900"/>
          <a:ext cx="8280400" cy="2232025"/>
        </p:xfrm>
        <a:graphic>
          <a:graphicData uri="http://schemas.openxmlformats.org/drawingml/2006/table">
            <a:tbl>
              <a:tblPr/>
              <a:tblGrid>
                <a:gridCol w="8280400"/>
              </a:tblGrid>
              <a:tr h="1181100">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l" defTabSz="914400" rtl="0" eaLnBrk="1" fontAlgn="base" latinLnBrk="0" hangingPunct="1">
                        <a:lnSpc>
                          <a:spcPct val="110000"/>
                        </a:lnSpc>
                        <a:spcBef>
                          <a:spcPct val="0"/>
                        </a:spcBef>
                        <a:spcAft>
                          <a:spcPct val="0"/>
                        </a:spcAft>
                        <a:buClr>
                          <a:schemeClr val="tx1"/>
                        </a:buClr>
                        <a:buSzTx/>
                        <a:buFont typeface="Wingdings" pitchFamily="2" charset="2"/>
                        <a:buChar char="l"/>
                        <a:tabLst/>
                      </a:pP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L2 PDU</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是链路层报文，</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PDU</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即</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Protocol Data Unit</a:t>
                      </a:r>
                    </a:p>
                  </a:txBody>
                  <a:tcPr horzOverflow="overflow">
                    <a:lnL cap="flat">
                      <a:noFill/>
                    </a:lnL>
                    <a:lnR cap="flat">
                      <a:noFill/>
                    </a:lnR>
                    <a:lnT cap="flat">
                      <a:noFill/>
                    </a:lnT>
                    <a:lnB>
                      <a:noFill/>
                    </a:lnB>
                    <a:lnTlToBr>
                      <a:noFill/>
                    </a:lnTlToBr>
                    <a:lnBlToTr>
                      <a:noFill/>
                    </a:lnBlToTr>
                    <a:noFill/>
                  </a:tcPr>
                </a:tc>
              </a:tr>
              <a:tr h="1050925">
                <a:tc>
                  <a:txBody>
                    <a:bodyPr/>
                    <a:lstStyle>
                      <a:lvl1pPr>
                        <a:lnSpc>
                          <a:spcPct val="110000"/>
                        </a:lnSpc>
                        <a:buClr>
                          <a:schemeClr val="tx1"/>
                        </a:buClr>
                        <a:buFont typeface="Wingdings" pitchFamily="2" charset="2"/>
                        <a:defRPr sz="2400" b="1">
                          <a:solidFill>
                            <a:srgbClr val="000000"/>
                          </a:solidFill>
                          <a:latin typeface="Arial" charset="0"/>
                          <a:ea typeface="华文细黑" pitchFamily="2" charset="-122"/>
                        </a:defRPr>
                      </a:lvl1pPr>
                      <a:lvl2pPr>
                        <a:lnSpc>
                          <a:spcPct val="110000"/>
                        </a:lnSpc>
                        <a:buClr>
                          <a:schemeClr val="tx1"/>
                        </a:buClr>
                        <a:buFont typeface="Wingdings" pitchFamily="2" charset="2"/>
                        <a:defRPr sz="2000">
                          <a:solidFill>
                            <a:srgbClr val="000000"/>
                          </a:solidFill>
                          <a:latin typeface="Arial" charset="0"/>
                          <a:ea typeface="华文细黑" pitchFamily="2" charset="-122"/>
                        </a:defRPr>
                      </a:lvl2pPr>
                      <a:lvl3pPr>
                        <a:lnSpc>
                          <a:spcPct val="110000"/>
                        </a:lnSpc>
                        <a:buClr>
                          <a:schemeClr val="tx1"/>
                        </a:buClr>
                        <a:buFont typeface="Wingdings" pitchFamily="2" charset="2"/>
                        <a:defRPr>
                          <a:solidFill>
                            <a:srgbClr val="000000"/>
                          </a:solidFill>
                          <a:latin typeface="Arial" charset="0"/>
                          <a:ea typeface="华文细黑" pitchFamily="2" charset="-122"/>
                        </a:defRPr>
                      </a:lvl3pPr>
                      <a:lvl4pPr>
                        <a:lnSpc>
                          <a:spcPct val="110000"/>
                        </a:lnSpc>
                        <a:buClr>
                          <a:schemeClr val="tx1"/>
                        </a:buClr>
                        <a:buFont typeface="Arial" charset="0"/>
                        <a:defRPr sz="1600">
                          <a:solidFill>
                            <a:srgbClr val="000000"/>
                          </a:solidFill>
                          <a:latin typeface="Arial" charset="0"/>
                          <a:ea typeface="华文细黑" pitchFamily="2" charset="-122"/>
                        </a:defRPr>
                      </a:lvl4pPr>
                      <a:lvl5pPr>
                        <a:lnSpc>
                          <a:spcPct val="110000"/>
                        </a:lnSpc>
                        <a:buClr>
                          <a:schemeClr val="tx1"/>
                        </a:buClr>
                        <a:buFont typeface="Wingdings" pitchFamily="2" charset="2"/>
                        <a:defRPr sz="1400">
                          <a:solidFill>
                            <a:srgbClr val="000000"/>
                          </a:solidFill>
                          <a:latin typeface="Arial" charset="0"/>
                          <a:ea typeface="华文细黑" pitchFamily="2" charset="-122"/>
                        </a:defRPr>
                      </a:lvl5pPr>
                      <a:lvl6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6pPr>
                      <a:lvl7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7pPr>
                      <a:lvl8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8pPr>
                      <a:lvl9pPr fontAlgn="base">
                        <a:lnSpc>
                          <a:spcPct val="110000"/>
                        </a:lnSpc>
                        <a:spcBef>
                          <a:spcPct val="0"/>
                        </a:spcBef>
                        <a:spcAft>
                          <a:spcPct val="0"/>
                        </a:spcAft>
                        <a:buClr>
                          <a:schemeClr val="tx1"/>
                        </a:buClr>
                        <a:buFont typeface="Wingdings" pitchFamily="2" charset="2"/>
                        <a:defRPr sz="1400">
                          <a:solidFill>
                            <a:srgbClr val="000000"/>
                          </a:solidFill>
                          <a:latin typeface="Arial" charset="0"/>
                          <a:ea typeface="华文细黑" pitchFamily="2" charset="-122"/>
                        </a:defRPr>
                      </a:lvl9pPr>
                    </a:lstStyle>
                    <a:p>
                      <a:pPr marL="0" marR="0" lvl="0" indent="0" algn="l" defTabSz="914400" rtl="0" eaLnBrk="1" fontAlgn="base" latinLnBrk="0" hangingPunct="1">
                        <a:lnSpc>
                          <a:spcPct val="110000"/>
                        </a:lnSpc>
                        <a:spcBef>
                          <a:spcPct val="0"/>
                        </a:spcBef>
                        <a:spcAft>
                          <a:spcPct val="0"/>
                        </a:spcAft>
                        <a:buClr>
                          <a:schemeClr val="tx1"/>
                        </a:buClr>
                        <a:buSzTx/>
                        <a:buFont typeface="Wingdings" pitchFamily="2" charset="2"/>
                        <a:buChar char="l"/>
                        <a:tabLst/>
                      </a:pP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T</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是</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Tunnel</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标签；</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V</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是</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VC</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标签；</a:t>
                      </a:r>
                      <a:r>
                        <a:rPr kumimoji="0" lang="en-US" altLang="zh-CN" sz="2400" b="1" i="0" u="none" strike="noStrike" cap="none" normalizeH="0" baseline="0" smtClean="0">
                          <a:ln>
                            <a:noFill/>
                          </a:ln>
                          <a:solidFill>
                            <a:srgbClr val="000000"/>
                          </a:solidFill>
                          <a:effectLst/>
                          <a:latin typeface="Arial" charset="0"/>
                          <a:ea typeface="华文细黑" pitchFamily="2" charset="-122"/>
                          <a:cs typeface="Arial" charset="0"/>
                        </a:rPr>
                        <a:t>T’</a:t>
                      </a:r>
                      <a:r>
                        <a:rPr kumimoji="0" lang="zh-CN" altLang="en-US" sz="2400" b="1" i="0" u="none" strike="noStrike" cap="none" normalizeH="0" baseline="0" smtClean="0">
                          <a:ln>
                            <a:noFill/>
                          </a:ln>
                          <a:solidFill>
                            <a:srgbClr val="000000"/>
                          </a:solidFill>
                          <a:effectLst/>
                          <a:latin typeface="Arial" charset="0"/>
                          <a:ea typeface="华文细黑" pitchFamily="2" charset="-122"/>
                          <a:cs typeface="Arial" charset="0"/>
                        </a:rPr>
                        <a:t>表示转发过程中外层标签被替换</a:t>
                      </a:r>
                    </a:p>
                  </a:txBody>
                  <a:tcP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8374" name="Object 23"/>
          <p:cNvGraphicFramePr>
            <a:graphicFrameLocks noChangeAspect="1"/>
          </p:cNvGraphicFramePr>
          <p:nvPr>
            <p:ph sz="quarter" idx="2"/>
          </p:nvPr>
        </p:nvGraphicFramePr>
        <p:xfrm>
          <a:off x="539750" y="1581150"/>
          <a:ext cx="8280400" cy="1416050"/>
        </p:xfrm>
        <a:graphic>
          <a:graphicData uri="http://schemas.openxmlformats.org/presentationml/2006/ole">
            <mc:AlternateContent xmlns:mc="http://schemas.openxmlformats.org/markup-compatibility/2006">
              <mc:Choice xmlns:v="urn:schemas-microsoft-com:vml" Requires="v">
                <p:oleObj spid="_x0000_s58375" name="VISIO" r:id="rId3" imgW="7219950" imgH="1238250" progId="Visio.Drawing.6">
                  <p:embed/>
                </p:oleObj>
              </mc:Choice>
              <mc:Fallback>
                <p:oleObj name="VISIO" r:id="rId3" imgW="7219950" imgH="1238250" progId="Visio.Drawing.6">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81150"/>
                        <a:ext cx="8280400" cy="141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  VLL</a:t>
            </a:r>
          </a:p>
        </p:txBody>
      </p:sp>
      <p:sp>
        <p:nvSpPr>
          <p:cNvPr id="59395" name="Rectangle 3"/>
          <p:cNvSpPr>
            <a:spLocks noGrp="1" noChangeArrowheads="1"/>
          </p:cNvSpPr>
          <p:nvPr>
            <p:ph type="body" sz="half" idx="1"/>
          </p:nvPr>
        </p:nvSpPr>
        <p:spPr>
          <a:xfrm>
            <a:off x="457200" y="765175"/>
            <a:ext cx="7840663" cy="38782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VLL</a:t>
            </a:r>
            <a:r>
              <a:rPr lang="zh-CN" altLang="en-US" sz="2400" smtClean="0">
                <a:cs typeface="Arial" panose="020B0604020202020204" pitchFamily="34" charset="0"/>
              </a:rPr>
              <a:t>方式当于将</a:t>
            </a:r>
            <a:r>
              <a:rPr lang="en-US" altLang="zh-CN" sz="2400" smtClean="0">
                <a:cs typeface="Arial" panose="020B0604020202020204" pitchFamily="34" charset="0"/>
              </a:rPr>
              <a:t>CE</a:t>
            </a:r>
            <a:r>
              <a:rPr lang="zh-CN" altLang="en-US" sz="2400" smtClean="0">
                <a:cs typeface="Arial" panose="020B0604020202020204" pitchFamily="34" charset="0"/>
              </a:rPr>
              <a:t>用直连网线连接起来</a:t>
            </a:r>
          </a:p>
          <a:p>
            <a:pPr eaLnBrk="1" hangingPunct="1"/>
            <a:r>
              <a:rPr lang="zh-CN" altLang="en-US" sz="2400" smtClean="0">
                <a:cs typeface="Arial" panose="020B0604020202020204" pitchFamily="34" charset="0"/>
              </a:rPr>
              <a:t>一个</a:t>
            </a:r>
            <a:r>
              <a:rPr lang="en-US" altLang="zh-CN" sz="2400" smtClean="0">
                <a:cs typeface="Arial" panose="020B0604020202020204" pitchFamily="34" charset="0"/>
              </a:rPr>
              <a:t>CE</a:t>
            </a:r>
            <a:r>
              <a:rPr lang="zh-CN" altLang="en-US" sz="2400" smtClean="0">
                <a:cs typeface="Arial" panose="020B0604020202020204" pitchFamily="34" charset="0"/>
              </a:rPr>
              <a:t>要与</a:t>
            </a:r>
            <a:r>
              <a:rPr lang="en-US" altLang="zh-CN" sz="2400" smtClean="0">
                <a:cs typeface="Arial" panose="020B0604020202020204" pitchFamily="34" charset="0"/>
              </a:rPr>
              <a:t>N</a:t>
            </a:r>
            <a:r>
              <a:rPr lang="zh-CN" altLang="en-US" sz="2400" smtClean="0">
                <a:cs typeface="Arial" panose="020B0604020202020204" pitchFamily="34" charset="0"/>
              </a:rPr>
              <a:t>个</a:t>
            </a:r>
            <a:r>
              <a:rPr lang="en-US" altLang="zh-CN" sz="2400" smtClean="0">
                <a:cs typeface="Arial" panose="020B0604020202020204" pitchFamily="34" charset="0"/>
              </a:rPr>
              <a:t>CE</a:t>
            </a:r>
            <a:r>
              <a:rPr lang="zh-CN" altLang="en-US" sz="2400" smtClean="0">
                <a:cs typeface="Arial" panose="020B0604020202020204" pitchFamily="34" charset="0"/>
              </a:rPr>
              <a:t>相连，就要用</a:t>
            </a:r>
            <a:r>
              <a:rPr lang="en-US" altLang="zh-CN" sz="2400" smtClean="0">
                <a:cs typeface="Arial" panose="020B0604020202020204" pitchFamily="34" charset="0"/>
              </a:rPr>
              <a:t>N</a:t>
            </a:r>
            <a:r>
              <a:rPr lang="zh-CN" altLang="en-US" sz="2400" smtClean="0">
                <a:cs typeface="Arial" panose="020B0604020202020204" pitchFamily="34" charset="0"/>
              </a:rPr>
              <a:t>个接口或</a:t>
            </a:r>
            <a:r>
              <a:rPr lang="en-US" altLang="zh-CN" sz="2400" smtClean="0">
                <a:cs typeface="Arial" panose="020B0604020202020204" pitchFamily="34" charset="0"/>
              </a:rPr>
              <a:t>VLAN</a:t>
            </a:r>
          </a:p>
          <a:p>
            <a:pPr eaLnBrk="1" hangingPunct="1"/>
            <a:endParaRPr lang="en-US" altLang="zh-CN" sz="2400" smtClean="0">
              <a:cs typeface="Arial" panose="020B0604020202020204" pitchFamily="34" charset="0"/>
            </a:endParaRPr>
          </a:p>
        </p:txBody>
      </p:sp>
      <p:graphicFrame>
        <p:nvGraphicFramePr>
          <p:cNvPr id="59396" name="Object 4"/>
          <p:cNvGraphicFramePr>
            <a:graphicFrameLocks noChangeAspect="1"/>
          </p:cNvGraphicFramePr>
          <p:nvPr>
            <p:ph sz="half" idx="2"/>
          </p:nvPr>
        </p:nvGraphicFramePr>
        <p:xfrm>
          <a:off x="1712913" y="2622550"/>
          <a:ext cx="5380037" cy="3433763"/>
        </p:xfrm>
        <a:graphic>
          <a:graphicData uri="http://schemas.openxmlformats.org/presentationml/2006/ole">
            <mc:AlternateContent xmlns:mc="http://schemas.openxmlformats.org/markup-compatibility/2006">
              <mc:Choice xmlns:v="urn:schemas-microsoft-com:vml" Requires="v">
                <p:oleObj spid="_x0000_s59397" name="绘图" r:id="rId3" imgW="4796676" imgH="3057157" progId="FLW3Drawing">
                  <p:embed/>
                </p:oleObj>
              </mc:Choice>
              <mc:Fallback>
                <p:oleObj name="绘图" r:id="rId3" imgW="4796676" imgH="3057157" progId="FLW3Drawing">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13" y="2622550"/>
                        <a:ext cx="5380037"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  VLL—</a:t>
            </a:r>
            <a:r>
              <a:rPr lang="en-US" altLang="zh-CN" smtClean="0">
                <a:latin typeface="华文细黑" panose="02010600040101010101" pitchFamily="2" charset="-122"/>
                <a:cs typeface="Arial" panose="020B0604020202020204" pitchFamily="34" charset="0"/>
              </a:rPr>
              <a:t>Martini</a:t>
            </a:r>
            <a:r>
              <a:rPr lang="zh-CN" altLang="zh-CN" smtClean="0">
                <a:latin typeface="华文细黑" panose="02010600040101010101" pitchFamily="2" charset="-122"/>
                <a:cs typeface="Arial" panose="020B0604020202020204" pitchFamily="34" charset="0"/>
              </a:rPr>
              <a:t>方式</a:t>
            </a:r>
            <a:endParaRPr lang="zh-CN" altLang="en-US" smtClean="0">
              <a:latin typeface="华文细黑" panose="02010600040101010101" pitchFamily="2" charset="-122"/>
              <a:cs typeface="Arial" panose="020B0604020202020204" pitchFamily="34" charset="0"/>
            </a:endParaRPr>
          </a:p>
        </p:txBody>
      </p:sp>
      <p:sp>
        <p:nvSpPr>
          <p:cNvPr id="60419" name="Rectangle 3"/>
          <p:cNvSpPr>
            <a:spLocks noGrp="1" noChangeArrowheads="1"/>
          </p:cNvSpPr>
          <p:nvPr>
            <p:ph type="body" idx="1"/>
          </p:nvPr>
        </p:nvSpPr>
        <p:spPr>
          <a:xfrm>
            <a:off x="539750" y="1196975"/>
            <a:ext cx="7848600" cy="41036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以</a:t>
            </a:r>
            <a:r>
              <a:rPr lang="en-US" altLang="zh-CN" sz="2400" smtClean="0">
                <a:cs typeface="Arial" panose="020B0604020202020204" pitchFamily="34" charset="0"/>
              </a:rPr>
              <a:t>LDP</a:t>
            </a:r>
            <a:r>
              <a:rPr lang="zh-CN" altLang="en-US" sz="2400" smtClean="0">
                <a:cs typeface="Arial" panose="020B0604020202020204" pitchFamily="34" charset="0"/>
              </a:rPr>
              <a:t>为信令传递二层可达信息（</a:t>
            </a:r>
            <a:r>
              <a:rPr lang="en-US" altLang="zh-CN" sz="2400" smtClean="0">
                <a:cs typeface="Arial" panose="020B0604020202020204" pitchFamily="34" charset="0"/>
              </a:rPr>
              <a:t>VC FEC</a:t>
            </a:r>
            <a:r>
              <a:rPr lang="zh-CN" altLang="en-US" sz="2400" smtClean="0">
                <a:cs typeface="Arial" panose="020B0604020202020204" pitchFamily="34" charset="0"/>
              </a:rPr>
              <a:t>）和</a:t>
            </a:r>
            <a:r>
              <a:rPr lang="en-US" altLang="zh-CN" sz="2400" smtClean="0">
                <a:cs typeface="Arial" panose="020B0604020202020204" pitchFamily="34" charset="0"/>
              </a:rPr>
              <a:t>VC Label</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以</a:t>
            </a:r>
            <a:r>
              <a:rPr lang="en-US" altLang="zh-CN" sz="2400" smtClean="0">
                <a:cs typeface="Arial" panose="020B0604020202020204" pitchFamily="34" charset="0"/>
              </a:rPr>
              <a:t>VC-ID</a:t>
            </a:r>
            <a:r>
              <a:rPr lang="zh-CN" altLang="en-US" sz="2400" smtClean="0">
                <a:cs typeface="Arial" panose="020B0604020202020204" pitchFamily="34" charset="0"/>
              </a:rPr>
              <a:t>标志每个连接</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点到点连接</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  VLL—</a:t>
            </a:r>
            <a:r>
              <a:rPr lang="en-US" altLang="zh-CN" smtClean="0">
                <a:latin typeface="华文细黑" panose="02010600040101010101" pitchFamily="2" charset="-122"/>
                <a:cs typeface="Arial" panose="020B0604020202020204" pitchFamily="34" charset="0"/>
              </a:rPr>
              <a:t>Kompella</a:t>
            </a:r>
            <a:r>
              <a:rPr lang="zh-CN" altLang="zh-CN" smtClean="0">
                <a:latin typeface="华文细黑" panose="02010600040101010101" pitchFamily="2" charset="-122"/>
                <a:cs typeface="Arial" panose="020B0604020202020204" pitchFamily="34" charset="0"/>
              </a:rPr>
              <a:t>方式</a:t>
            </a:r>
            <a:endParaRPr lang="zh-CN" altLang="en-US" smtClean="0">
              <a:latin typeface="华文细黑" panose="02010600040101010101" pitchFamily="2" charset="-122"/>
              <a:cs typeface="Arial" panose="020B0604020202020204" pitchFamily="34" charset="0"/>
            </a:endParaRPr>
          </a:p>
        </p:txBody>
      </p:sp>
      <p:sp>
        <p:nvSpPr>
          <p:cNvPr id="61443" name="Rectangle 3"/>
          <p:cNvSpPr>
            <a:spLocks noGrp="1" noChangeArrowheads="1"/>
          </p:cNvSpPr>
          <p:nvPr>
            <p:ph type="body" idx="1"/>
          </p:nvPr>
        </p:nvSpPr>
        <p:spPr>
          <a:xfrm>
            <a:off x="395288" y="908050"/>
            <a:ext cx="7993062" cy="48974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以</a:t>
            </a:r>
            <a:r>
              <a:rPr lang="en-US" altLang="zh-CN" sz="2400" smtClean="0">
                <a:cs typeface="Arial" panose="020B0604020202020204" pitchFamily="34" charset="0"/>
              </a:rPr>
              <a:t>MP-BGP</a:t>
            </a:r>
            <a:r>
              <a:rPr lang="zh-CN" altLang="en-US" sz="2400" smtClean="0">
                <a:cs typeface="Arial" panose="020B0604020202020204" pitchFamily="34" charset="0"/>
              </a:rPr>
              <a:t>为信令传播二层可达信息和</a:t>
            </a:r>
            <a:r>
              <a:rPr lang="en-US" altLang="zh-CN" sz="2400" smtClean="0">
                <a:cs typeface="Arial" panose="020B0604020202020204" pitchFamily="34" charset="0"/>
              </a:rPr>
              <a:t>VC Label</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以</a:t>
            </a:r>
            <a:r>
              <a:rPr lang="en-US" altLang="zh-CN" sz="2400" smtClean="0">
                <a:cs typeface="Arial" panose="020B0604020202020204" pitchFamily="34" charset="0"/>
              </a:rPr>
              <a:t>CE-ID</a:t>
            </a:r>
            <a:r>
              <a:rPr lang="zh-CN" altLang="en-US" sz="2400" smtClean="0">
                <a:cs typeface="Arial" panose="020B0604020202020204" pitchFamily="34" charset="0"/>
              </a:rPr>
              <a:t>标志每个</a:t>
            </a:r>
            <a:r>
              <a:rPr lang="en-US" altLang="zh-CN" sz="2400" smtClean="0">
                <a:cs typeface="Arial" panose="020B0604020202020204" pitchFamily="34" charset="0"/>
              </a:rPr>
              <a:t>CE</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配置简单 </a:t>
            </a:r>
            <a:r>
              <a:rPr lang="en-US" altLang="zh-CN" sz="2400" smtClean="0">
                <a:cs typeface="Arial" panose="020B0604020202020204" pitchFamily="34" charset="0"/>
              </a:rPr>
              <a:t>- </a:t>
            </a:r>
            <a:r>
              <a:rPr lang="zh-CN" altLang="en-US" sz="2400" smtClean="0">
                <a:cs typeface="Arial" panose="020B0604020202020204" pitchFamily="34" charset="0"/>
              </a:rPr>
              <a:t>自动拓扑发现，适用于全连接网络</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可扩展性强 </a:t>
            </a:r>
            <a:r>
              <a:rPr lang="en-US" altLang="zh-CN" sz="2400" smtClean="0">
                <a:cs typeface="Arial" panose="020B0604020202020204" pitchFamily="34" charset="0"/>
              </a:rPr>
              <a:t>- </a:t>
            </a:r>
            <a:r>
              <a:rPr lang="zh-CN" altLang="en-US" sz="2400" smtClean="0">
                <a:cs typeface="Arial" panose="020B0604020202020204" pitchFamily="34" charset="0"/>
              </a:rPr>
              <a:t>添加站点只需修改一个</a:t>
            </a:r>
            <a:r>
              <a:rPr lang="en-US" altLang="zh-CN" sz="2400" smtClean="0">
                <a:cs typeface="Arial" panose="020B0604020202020204" pitchFamily="34" charset="0"/>
              </a:rPr>
              <a:t>PE</a:t>
            </a:r>
            <a:r>
              <a:rPr lang="zh-CN" altLang="en-US" sz="2400" smtClean="0">
                <a:cs typeface="Arial" panose="020B0604020202020204" pitchFamily="34" charset="0"/>
              </a:rPr>
              <a:t>的配置</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摆脱二层限制 </a:t>
            </a:r>
            <a:r>
              <a:rPr lang="en-US" altLang="zh-CN" sz="2400" smtClean="0">
                <a:cs typeface="Arial" panose="020B0604020202020204" pitchFamily="34" charset="0"/>
              </a:rPr>
              <a:t>- IP Interworking</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  VLL—</a:t>
            </a:r>
            <a:r>
              <a:rPr lang="zh-CN" altLang="en-US" smtClean="0">
                <a:latin typeface="华文细黑" panose="02010600040101010101" pitchFamily="2" charset="-122"/>
                <a:cs typeface="Arial" panose="020B0604020202020204" pitchFamily="34" charset="0"/>
              </a:rPr>
              <a:t>静态配置</a:t>
            </a:r>
            <a:r>
              <a:rPr lang="en-US" altLang="zh-CN" smtClean="0">
                <a:latin typeface="华文细黑" panose="02010600040101010101" pitchFamily="2" charset="-122"/>
                <a:cs typeface="Arial" panose="020B0604020202020204" pitchFamily="34" charset="0"/>
              </a:rPr>
              <a:t>VC</a:t>
            </a:r>
            <a:r>
              <a:rPr lang="zh-CN" altLang="en-US" smtClean="0">
                <a:latin typeface="华文细黑" panose="02010600040101010101" pitchFamily="2" charset="-122"/>
                <a:cs typeface="Arial" panose="020B0604020202020204" pitchFamily="34" charset="0"/>
              </a:rPr>
              <a:t>标签</a:t>
            </a:r>
          </a:p>
        </p:txBody>
      </p:sp>
      <p:sp>
        <p:nvSpPr>
          <p:cNvPr id="62467" name="Rectangle 3"/>
          <p:cNvSpPr>
            <a:spLocks noGrp="1" noChangeArrowheads="1"/>
          </p:cNvSpPr>
          <p:nvPr>
            <p:ph type="body" idx="1"/>
          </p:nvPr>
        </p:nvSpPr>
        <p:spPr>
          <a:xfrm>
            <a:off x="493713" y="1196975"/>
            <a:ext cx="7391400" cy="25574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endParaRPr lang="en-US" altLang="zh-CN" sz="2400" smtClean="0">
              <a:cs typeface="Arial" panose="020B0604020202020204" pitchFamily="34" charset="0"/>
            </a:endParaRPr>
          </a:p>
          <a:p>
            <a:pPr eaLnBrk="1" hangingPunct="1"/>
            <a:r>
              <a:rPr lang="en-US" altLang="zh-CN" sz="2400" smtClean="0">
                <a:cs typeface="Arial" panose="020B0604020202020204" pitchFamily="34" charset="0"/>
              </a:rPr>
              <a:t>CCC</a:t>
            </a:r>
            <a:r>
              <a:rPr lang="zh-CN" altLang="en-US" sz="2400" smtClean="0">
                <a:cs typeface="Arial" panose="020B0604020202020204" pitchFamily="34" charset="0"/>
              </a:rPr>
              <a:t>（</a:t>
            </a:r>
            <a:r>
              <a:rPr lang="en-US" altLang="zh-CN" sz="2400" smtClean="0">
                <a:cs typeface="Arial" panose="020B0604020202020204" pitchFamily="34" charset="0"/>
              </a:rPr>
              <a:t>Circuit Cross Connect</a:t>
            </a:r>
            <a:r>
              <a:rPr lang="zh-CN" altLang="en-US" sz="2400" smtClean="0">
                <a:cs typeface="Arial" panose="020B0604020202020204" pitchFamily="34" charset="0"/>
              </a:rPr>
              <a:t>，电路交叉连接）</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SVC</a:t>
            </a:r>
            <a:r>
              <a:rPr lang="zh-CN" altLang="en-US" sz="2400" smtClean="0">
                <a:cs typeface="Arial" panose="020B0604020202020204" pitchFamily="34" charset="0"/>
              </a:rPr>
              <a:t>（</a:t>
            </a:r>
            <a:r>
              <a:rPr lang="en-US" altLang="zh-CN" sz="2400" smtClean="0">
                <a:cs typeface="Arial" panose="020B0604020202020204" pitchFamily="34" charset="0"/>
              </a:rPr>
              <a:t>Static Virtual Circuit</a:t>
            </a:r>
            <a:r>
              <a:rPr lang="zh-CN" altLang="en-US" sz="2400" smtClean="0">
                <a:cs typeface="Arial" panose="020B0604020202020204" pitchFamily="34" charset="0"/>
              </a:rPr>
              <a:t>，静态虚拟电路）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 L2VPN VPLS</a:t>
            </a:r>
          </a:p>
        </p:txBody>
      </p:sp>
      <p:sp>
        <p:nvSpPr>
          <p:cNvPr id="63491" name="Rectangle 3"/>
          <p:cNvSpPr>
            <a:spLocks noGrp="1" noChangeArrowheads="1"/>
          </p:cNvSpPr>
          <p:nvPr>
            <p:ph type="body" sz="half" idx="1"/>
          </p:nvPr>
        </p:nvSpPr>
        <p:spPr>
          <a:xfrm>
            <a:off x="468313" y="981075"/>
            <a:ext cx="8064500" cy="20875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VPLS</a:t>
            </a:r>
            <a:r>
              <a:rPr lang="zh-CN" altLang="en-US" sz="2400" smtClean="0">
                <a:cs typeface="Arial" panose="020B0604020202020204" pitchFamily="34" charset="0"/>
              </a:rPr>
              <a:t>方式把整个</a:t>
            </a:r>
            <a:r>
              <a:rPr lang="en-US" altLang="zh-CN" sz="2400" smtClean="0">
                <a:cs typeface="Arial" panose="020B0604020202020204" pitchFamily="34" charset="0"/>
              </a:rPr>
              <a:t>MPLS</a:t>
            </a:r>
            <a:r>
              <a:rPr lang="zh-CN" altLang="en-US" sz="2400" smtClean="0">
                <a:cs typeface="Arial" panose="020B0604020202020204" pitchFamily="34" charset="0"/>
              </a:rPr>
              <a:t>网络看作一个</a:t>
            </a:r>
            <a:r>
              <a:rPr lang="en-US" altLang="zh-CN" sz="2400" smtClean="0">
                <a:cs typeface="Arial" panose="020B0604020202020204" pitchFamily="34" charset="0"/>
              </a:rPr>
              <a:t>LAN switch</a:t>
            </a:r>
            <a:r>
              <a:rPr lang="zh-CN" altLang="en-US" sz="2400" smtClean="0">
                <a:cs typeface="Arial" panose="020B0604020202020204" pitchFamily="34" charset="0"/>
              </a:rPr>
              <a:t>，在</a:t>
            </a:r>
            <a:r>
              <a:rPr lang="en-US" altLang="zh-CN" sz="2400" smtClean="0">
                <a:cs typeface="Arial" panose="020B0604020202020204" pitchFamily="34" charset="0"/>
              </a:rPr>
              <a:t>PE</a:t>
            </a:r>
            <a:r>
              <a:rPr lang="zh-CN" altLang="en-US" sz="2400" smtClean="0">
                <a:cs typeface="Arial" panose="020B0604020202020204" pitchFamily="34" charset="0"/>
              </a:rPr>
              <a:t>上 </a:t>
            </a:r>
          </a:p>
          <a:p>
            <a:pPr eaLnBrk="1" hangingPunct="1"/>
            <a:r>
              <a:rPr lang="zh-CN" altLang="en-US" sz="2400" smtClean="0">
                <a:cs typeface="Arial" panose="020B0604020202020204" pitchFamily="34" charset="0"/>
              </a:rPr>
              <a:t>  进行</a:t>
            </a:r>
            <a:r>
              <a:rPr lang="en-US" altLang="zh-CN" sz="2400" smtClean="0">
                <a:cs typeface="Arial" panose="020B0604020202020204" pitchFamily="34" charset="0"/>
              </a:rPr>
              <a:t>MAC</a:t>
            </a:r>
            <a:r>
              <a:rPr lang="zh-CN" altLang="en-US" sz="2400" smtClean="0">
                <a:cs typeface="Arial" panose="020B0604020202020204" pitchFamily="34" charset="0"/>
              </a:rPr>
              <a:t>地址学习</a:t>
            </a:r>
          </a:p>
          <a:p>
            <a:pPr eaLnBrk="1" hangingPunct="1"/>
            <a:r>
              <a:rPr lang="zh-CN" altLang="en-US" sz="2400" smtClean="0">
                <a:cs typeface="Arial" panose="020B0604020202020204" pitchFamily="34" charset="0"/>
              </a:rPr>
              <a:t>每个</a:t>
            </a:r>
            <a:r>
              <a:rPr lang="en-US" altLang="zh-CN" sz="2400" smtClean="0">
                <a:cs typeface="Arial" panose="020B0604020202020204" pitchFamily="34" charset="0"/>
              </a:rPr>
              <a:t>CE</a:t>
            </a:r>
            <a:r>
              <a:rPr lang="zh-CN" altLang="en-US" sz="2400" smtClean="0">
                <a:cs typeface="Arial" panose="020B0604020202020204" pitchFamily="34" charset="0"/>
              </a:rPr>
              <a:t>只需要一个接口</a:t>
            </a:r>
            <a:r>
              <a:rPr lang="en-US" altLang="zh-CN" sz="2400" smtClean="0">
                <a:cs typeface="Arial" panose="020B0604020202020204" pitchFamily="34" charset="0"/>
              </a:rPr>
              <a:t>/VLAN</a:t>
            </a:r>
            <a:r>
              <a:rPr lang="zh-CN" altLang="en-US" sz="2400" smtClean="0">
                <a:cs typeface="Arial" panose="020B0604020202020204" pitchFamily="34" charset="0"/>
              </a:rPr>
              <a:t>就可以接入</a:t>
            </a:r>
            <a:r>
              <a:rPr lang="en-US" altLang="zh-CN" sz="2400" smtClean="0">
                <a:cs typeface="Arial" panose="020B0604020202020204" pitchFamily="34" charset="0"/>
              </a:rPr>
              <a:t>VPN</a:t>
            </a:r>
          </a:p>
          <a:p>
            <a:pPr eaLnBrk="1" hangingPunct="1"/>
            <a:endParaRPr lang="en-US" altLang="zh-CN" sz="2400" smtClean="0">
              <a:cs typeface="Arial" panose="020B0604020202020204" pitchFamily="34" charset="0"/>
            </a:endParaRPr>
          </a:p>
        </p:txBody>
      </p:sp>
      <p:graphicFrame>
        <p:nvGraphicFramePr>
          <p:cNvPr id="63492" name="Object 6"/>
          <p:cNvGraphicFramePr>
            <a:graphicFrameLocks noChangeAspect="1"/>
          </p:cNvGraphicFramePr>
          <p:nvPr>
            <p:ph sz="half" idx="2"/>
          </p:nvPr>
        </p:nvGraphicFramePr>
        <p:xfrm>
          <a:off x="2155825" y="2770188"/>
          <a:ext cx="4972050" cy="3432175"/>
        </p:xfrm>
        <a:graphic>
          <a:graphicData uri="http://schemas.openxmlformats.org/presentationml/2006/ole">
            <mc:AlternateContent xmlns:mc="http://schemas.openxmlformats.org/markup-compatibility/2006">
              <mc:Choice xmlns:v="urn:schemas-microsoft-com:vml" Requires="v">
                <p:oleObj spid="_x0000_s63493" name="绘图" r:id="rId3" imgW="4521963" imgH="3119948" progId="FLW3Drawing">
                  <p:embed/>
                </p:oleObj>
              </mc:Choice>
              <mc:Fallback>
                <p:oleObj name="绘图" r:id="rId3" imgW="4521963" imgH="3119948" progId="FLW3Drawing">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825" y="2770188"/>
                        <a:ext cx="497205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zh-CN" altLang="en-US" smtClean="0"/>
              <a:t>问题</a:t>
            </a:r>
          </a:p>
        </p:txBody>
      </p:sp>
      <p:sp>
        <p:nvSpPr>
          <p:cNvPr id="64515" name="Rectangle 3"/>
          <p:cNvSpPr>
            <a:spLocks noGrp="1" noChangeArrowheads="1"/>
          </p:cNvSpPr>
          <p:nvPr>
            <p:ph type="body" idx="1"/>
          </p:nvPr>
        </p:nvSpPr>
        <p:spPr>
          <a:xfrm>
            <a:off x="2493963" y="1417638"/>
            <a:ext cx="6192837" cy="43195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L2VPN</a:t>
            </a:r>
            <a:r>
              <a:rPr lang="zh-CN" altLang="en-US" sz="2400" smtClean="0">
                <a:cs typeface="Arial" panose="020B0604020202020204" pitchFamily="34" charset="0"/>
              </a:rPr>
              <a:t>和</a:t>
            </a:r>
            <a:r>
              <a:rPr lang="en-US" altLang="zh-CN" sz="2400" smtClean="0">
                <a:cs typeface="Arial" panose="020B0604020202020204" pitchFamily="34" charset="0"/>
              </a:rPr>
              <a:t>L3VPN</a:t>
            </a:r>
            <a:r>
              <a:rPr lang="zh-CN" altLang="en-US" sz="2400" smtClean="0">
                <a:cs typeface="Arial" panose="020B0604020202020204" pitchFamily="34" charset="0"/>
              </a:rPr>
              <a:t>的区别在什么地方</a:t>
            </a:r>
          </a:p>
          <a:p>
            <a:pPr eaLnBrk="1" hangingPunct="1"/>
            <a:r>
              <a:rPr lang="en-US" altLang="zh-CN" sz="2400" smtClean="0">
                <a:cs typeface="Arial" panose="020B0604020202020204" pitchFamily="34" charset="0"/>
              </a:rPr>
              <a:t>VPLS</a:t>
            </a:r>
            <a:r>
              <a:rPr lang="zh-CN" altLang="en-US" sz="2400" smtClean="0">
                <a:cs typeface="Arial" panose="020B0604020202020204" pitchFamily="34" charset="0"/>
              </a:rPr>
              <a:t>和</a:t>
            </a:r>
            <a:r>
              <a:rPr lang="en-US" altLang="zh-CN" sz="2400" smtClean="0">
                <a:cs typeface="Arial" panose="020B0604020202020204" pitchFamily="34" charset="0"/>
              </a:rPr>
              <a:t>VLL</a:t>
            </a:r>
            <a:r>
              <a:rPr lang="zh-CN" altLang="en-US" sz="2400" smtClean="0">
                <a:cs typeface="Arial" panose="020B0604020202020204" pitchFamily="34" charset="0"/>
              </a:rPr>
              <a:t>方式的区别</a:t>
            </a:r>
          </a:p>
          <a:p>
            <a:pPr eaLnBrk="1" hangingPunct="1"/>
            <a:endParaRPr lang="en-US" altLang="zh-CN" sz="2400" smtClean="0">
              <a:cs typeface="Arial" panose="020B0604020202020204" pitchFamily="34" charset="0"/>
            </a:endParaRPr>
          </a:p>
        </p:txBody>
      </p:sp>
      <p:grpSp>
        <p:nvGrpSpPr>
          <p:cNvPr id="64516" name="Group 4"/>
          <p:cNvGrpSpPr>
            <a:grpSpLocks/>
          </p:cNvGrpSpPr>
          <p:nvPr/>
        </p:nvGrpSpPr>
        <p:grpSpPr bwMode="auto">
          <a:xfrm>
            <a:off x="3048000" y="3962400"/>
            <a:ext cx="598488" cy="561975"/>
            <a:chOff x="1307" y="3552"/>
            <a:chExt cx="377" cy="354"/>
          </a:xfrm>
        </p:grpSpPr>
        <p:sp>
          <p:nvSpPr>
            <p:cNvPr id="64524" name="Freeform 5"/>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25" name="Freeform 6"/>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4517" name="Group 7"/>
          <p:cNvGrpSpPr>
            <a:grpSpLocks/>
          </p:cNvGrpSpPr>
          <p:nvPr/>
        </p:nvGrpSpPr>
        <p:grpSpPr bwMode="auto">
          <a:xfrm>
            <a:off x="914400" y="4114800"/>
            <a:ext cx="457200" cy="428625"/>
            <a:chOff x="1307" y="3552"/>
            <a:chExt cx="377" cy="354"/>
          </a:xfrm>
        </p:grpSpPr>
        <p:sp>
          <p:nvSpPr>
            <p:cNvPr id="64522" name="Freeform 8"/>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23" name="Freeform 9"/>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A3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4518" name="Group 10"/>
          <p:cNvGrpSpPr>
            <a:grpSpLocks/>
          </p:cNvGrpSpPr>
          <p:nvPr/>
        </p:nvGrpSpPr>
        <p:grpSpPr bwMode="auto">
          <a:xfrm>
            <a:off x="2209800" y="3962400"/>
            <a:ext cx="457200" cy="428625"/>
            <a:chOff x="1307" y="3552"/>
            <a:chExt cx="377" cy="354"/>
          </a:xfrm>
        </p:grpSpPr>
        <p:sp>
          <p:nvSpPr>
            <p:cNvPr id="64520" name="Freeform 11"/>
            <p:cNvSpPr>
              <a:spLocks/>
            </p:cNvSpPr>
            <p:nvPr/>
          </p:nvSpPr>
          <p:spPr bwMode="auto">
            <a:xfrm>
              <a:off x="1392" y="3552"/>
              <a:ext cx="292" cy="257"/>
            </a:xfrm>
            <a:custGeom>
              <a:avLst/>
              <a:gdLst>
                <a:gd name="T0" fmla="*/ 6 w 292"/>
                <a:gd name="T1" fmla="*/ 19 h 257"/>
                <a:gd name="T2" fmla="*/ 0 w 292"/>
                <a:gd name="T3" fmla="*/ 116 h 257"/>
                <a:gd name="T4" fmla="*/ 19 w 292"/>
                <a:gd name="T5" fmla="*/ 116 h 257"/>
                <a:gd name="T6" fmla="*/ 52 w 292"/>
                <a:gd name="T7" fmla="*/ 90 h 257"/>
                <a:gd name="T8" fmla="*/ 110 w 292"/>
                <a:gd name="T9" fmla="*/ 77 h 257"/>
                <a:gd name="T10" fmla="*/ 162 w 292"/>
                <a:gd name="T11" fmla="*/ 77 h 257"/>
                <a:gd name="T12" fmla="*/ 188 w 292"/>
                <a:gd name="T13" fmla="*/ 90 h 257"/>
                <a:gd name="T14" fmla="*/ 175 w 292"/>
                <a:gd name="T15" fmla="*/ 109 h 257"/>
                <a:gd name="T16" fmla="*/ 143 w 292"/>
                <a:gd name="T17" fmla="*/ 122 h 257"/>
                <a:gd name="T18" fmla="*/ 104 w 292"/>
                <a:gd name="T19" fmla="*/ 148 h 257"/>
                <a:gd name="T20" fmla="*/ 58 w 292"/>
                <a:gd name="T21" fmla="*/ 161 h 257"/>
                <a:gd name="T22" fmla="*/ 71 w 292"/>
                <a:gd name="T23" fmla="*/ 174 h 257"/>
                <a:gd name="T24" fmla="*/ 26 w 292"/>
                <a:gd name="T25" fmla="*/ 174 h 257"/>
                <a:gd name="T26" fmla="*/ 0 w 292"/>
                <a:gd name="T27" fmla="*/ 232 h 257"/>
                <a:gd name="T28" fmla="*/ 78 w 292"/>
                <a:gd name="T29" fmla="*/ 232 h 257"/>
                <a:gd name="T30" fmla="*/ 58 w 292"/>
                <a:gd name="T31" fmla="*/ 257 h 257"/>
                <a:gd name="T32" fmla="*/ 136 w 292"/>
                <a:gd name="T33" fmla="*/ 225 h 257"/>
                <a:gd name="T34" fmla="*/ 123 w 292"/>
                <a:gd name="T35" fmla="*/ 206 h 257"/>
                <a:gd name="T36" fmla="*/ 214 w 292"/>
                <a:gd name="T37" fmla="*/ 187 h 257"/>
                <a:gd name="T38" fmla="*/ 273 w 292"/>
                <a:gd name="T39" fmla="*/ 161 h 257"/>
                <a:gd name="T40" fmla="*/ 286 w 292"/>
                <a:gd name="T41" fmla="*/ 129 h 257"/>
                <a:gd name="T42" fmla="*/ 292 w 292"/>
                <a:gd name="T43" fmla="*/ 96 h 257"/>
                <a:gd name="T44" fmla="*/ 273 w 292"/>
                <a:gd name="T45" fmla="*/ 58 h 257"/>
                <a:gd name="T46" fmla="*/ 247 w 292"/>
                <a:gd name="T47" fmla="*/ 32 h 257"/>
                <a:gd name="T48" fmla="*/ 214 w 292"/>
                <a:gd name="T49" fmla="*/ 13 h 257"/>
                <a:gd name="T50" fmla="*/ 253 w 292"/>
                <a:gd name="T51" fmla="*/ 51 h 257"/>
                <a:gd name="T52" fmla="*/ 201 w 292"/>
                <a:gd name="T53" fmla="*/ 26 h 257"/>
                <a:gd name="T54" fmla="*/ 195 w 292"/>
                <a:gd name="T55" fmla="*/ 6 h 257"/>
                <a:gd name="T56" fmla="*/ 136 w 292"/>
                <a:gd name="T57" fmla="*/ 0 h 257"/>
                <a:gd name="T58" fmla="*/ 78 w 292"/>
                <a:gd name="T59" fmla="*/ 6 h 257"/>
                <a:gd name="T60" fmla="*/ 39 w 292"/>
                <a:gd name="T61" fmla="*/ 13 h 257"/>
                <a:gd name="T62" fmla="*/ 6 w 292"/>
                <a:gd name="T63" fmla="*/ 19 h 257"/>
                <a:gd name="T64" fmla="*/ 6 w 292"/>
                <a:gd name="T65" fmla="*/ 19 h 257"/>
                <a:gd name="T66" fmla="*/ 6 w 292"/>
                <a:gd name="T67" fmla="*/ 19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2" h="257">
                  <a:moveTo>
                    <a:pt x="6" y="19"/>
                  </a:moveTo>
                  <a:lnTo>
                    <a:pt x="0" y="116"/>
                  </a:lnTo>
                  <a:lnTo>
                    <a:pt x="19" y="116"/>
                  </a:lnTo>
                  <a:lnTo>
                    <a:pt x="52" y="90"/>
                  </a:lnTo>
                  <a:lnTo>
                    <a:pt x="110" y="77"/>
                  </a:lnTo>
                  <a:lnTo>
                    <a:pt x="162" y="77"/>
                  </a:lnTo>
                  <a:lnTo>
                    <a:pt x="188" y="90"/>
                  </a:lnTo>
                  <a:lnTo>
                    <a:pt x="175" y="109"/>
                  </a:lnTo>
                  <a:lnTo>
                    <a:pt x="143" y="122"/>
                  </a:lnTo>
                  <a:lnTo>
                    <a:pt x="104" y="148"/>
                  </a:lnTo>
                  <a:lnTo>
                    <a:pt x="58" y="161"/>
                  </a:lnTo>
                  <a:lnTo>
                    <a:pt x="71" y="174"/>
                  </a:lnTo>
                  <a:lnTo>
                    <a:pt x="26" y="174"/>
                  </a:lnTo>
                  <a:lnTo>
                    <a:pt x="0" y="232"/>
                  </a:lnTo>
                  <a:lnTo>
                    <a:pt x="78" y="232"/>
                  </a:lnTo>
                  <a:lnTo>
                    <a:pt x="58" y="257"/>
                  </a:lnTo>
                  <a:lnTo>
                    <a:pt x="136" y="225"/>
                  </a:lnTo>
                  <a:lnTo>
                    <a:pt x="123" y="206"/>
                  </a:lnTo>
                  <a:lnTo>
                    <a:pt x="214" y="187"/>
                  </a:lnTo>
                  <a:lnTo>
                    <a:pt x="273" y="161"/>
                  </a:lnTo>
                  <a:lnTo>
                    <a:pt x="286" y="129"/>
                  </a:lnTo>
                  <a:lnTo>
                    <a:pt x="292" y="96"/>
                  </a:lnTo>
                  <a:lnTo>
                    <a:pt x="273" y="58"/>
                  </a:lnTo>
                  <a:lnTo>
                    <a:pt x="247" y="32"/>
                  </a:lnTo>
                  <a:lnTo>
                    <a:pt x="214" y="13"/>
                  </a:lnTo>
                  <a:lnTo>
                    <a:pt x="253" y="51"/>
                  </a:lnTo>
                  <a:lnTo>
                    <a:pt x="201" y="26"/>
                  </a:lnTo>
                  <a:lnTo>
                    <a:pt x="195" y="6"/>
                  </a:lnTo>
                  <a:lnTo>
                    <a:pt x="136" y="0"/>
                  </a:lnTo>
                  <a:lnTo>
                    <a:pt x="78" y="6"/>
                  </a:lnTo>
                  <a:lnTo>
                    <a:pt x="39" y="13"/>
                  </a:lnTo>
                  <a:lnTo>
                    <a:pt x="6" y="19"/>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21" name="Freeform 12"/>
            <p:cNvSpPr>
              <a:spLocks/>
            </p:cNvSpPr>
            <p:nvPr/>
          </p:nvSpPr>
          <p:spPr bwMode="auto">
            <a:xfrm>
              <a:off x="1307" y="3829"/>
              <a:ext cx="117" cy="77"/>
            </a:xfrm>
            <a:custGeom>
              <a:avLst/>
              <a:gdLst>
                <a:gd name="T0" fmla="*/ 104 w 117"/>
                <a:gd name="T1" fmla="*/ 6 h 77"/>
                <a:gd name="T2" fmla="*/ 72 w 117"/>
                <a:gd name="T3" fmla="*/ 0 h 77"/>
                <a:gd name="T4" fmla="*/ 33 w 117"/>
                <a:gd name="T5" fmla="*/ 13 h 77"/>
                <a:gd name="T6" fmla="*/ 7 w 117"/>
                <a:gd name="T7" fmla="*/ 32 h 77"/>
                <a:gd name="T8" fmla="*/ 0 w 117"/>
                <a:gd name="T9" fmla="*/ 51 h 77"/>
                <a:gd name="T10" fmla="*/ 20 w 117"/>
                <a:gd name="T11" fmla="*/ 70 h 77"/>
                <a:gd name="T12" fmla="*/ 46 w 117"/>
                <a:gd name="T13" fmla="*/ 77 h 77"/>
                <a:gd name="T14" fmla="*/ 85 w 117"/>
                <a:gd name="T15" fmla="*/ 77 h 77"/>
                <a:gd name="T16" fmla="*/ 111 w 117"/>
                <a:gd name="T17" fmla="*/ 58 h 77"/>
                <a:gd name="T18" fmla="*/ 117 w 117"/>
                <a:gd name="T19" fmla="*/ 38 h 77"/>
                <a:gd name="T20" fmla="*/ 98 w 117"/>
                <a:gd name="T21" fmla="*/ 25 h 77"/>
                <a:gd name="T22" fmla="*/ 65 w 117"/>
                <a:gd name="T23" fmla="*/ 25 h 77"/>
                <a:gd name="T24" fmla="*/ 33 w 117"/>
                <a:gd name="T25" fmla="*/ 32 h 77"/>
                <a:gd name="T26" fmla="*/ 59 w 117"/>
                <a:gd name="T27" fmla="*/ 19 h 77"/>
                <a:gd name="T28" fmla="*/ 85 w 117"/>
                <a:gd name="T29" fmla="*/ 13 h 77"/>
                <a:gd name="T30" fmla="*/ 117 w 117"/>
                <a:gd name="T31" fmla="*/ 13 h 77"/>
                <a:gd name="T32" fmla="*/ 104 w 117"/>
                <a:gd name="T33" fmla="*/ 6 h 77"/>
                <a:gd name="T34" fmla="*/ 104 w 117"/>
                <a:gd name="T35" fmla="*/ 6 h 77"/>
                <a:gd name="T36" fmla="*/ 104 w 117"/>
                <a:gd name="T37" fmla="*/ 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77">
                  <a:moveTo>
                    <a:pt x="104" y="6"/>
                  </a:moveTo>
                  <a:lnTo>
                    <a:pt x="72" y="0"/>
                  </a:lnTo>
                  <a:lnTo>
                    <a:pt x="33" y="13"/>
                  </a:lnTo>
                  <a:lnTo>
                    <a:pt x="7" y="32"/>
                  </a:lnTo>
                  <a:lnTo>
                    <a:pt x="0" y="51"/>
                  </a:lnTo>
                  <a:lnTo>
                    <a:pt x="20" y="70"/>
                  </a:lnTo>
                  <a:lnTo>
                    <a:pt x="46" y="77"/>
                  </a:lnTo>
                  <a:lnTo>
                    <a:pt x="85" y="77"/>
                  </a:lnTo>
                  <a:lnTo>
                    <a:pt x="111" y="58"/>
                  </a:lnTo>
                  <a:lnTo>
                    <a:pt x="117" y="38"/>
                  </a:lnTo>
                  <a:lnTo>
                    <a:pt x="98" y="25"/>
                  </a:lnTo>
                  <a:lnTo>
                    <a:pt x="65" y="25"/>
                  </a:lnTo>
                  <a:lnTo>
                    <a:pt x="33" y="32"/>
                  </a:lnTo>
                  <a:lnTo>
                    <a:pt x="59" y="19"/>
                  </a:lnTo>
                  <a:lnTo>
                    <a:pt x="85" y="13"/>
                  </a:lnTo>
                  <a:lnTo>
                    <a:pt x="117" y="13"/>
                  </a:lnTo>
                  <a:lnTo>
                    <a:pt x="104" y="6"/>
                  </a:lnTo>
                  <a:close/>
                </a:path>
              </a:pathLst>
            </a:custGeom>
            <a:solidFill>
              <a:srgbClr val="BDE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64519" name="Picture 13" descr="AG0001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267200"/>
            <a:ext cx="25908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优点</a:t>
            </a:r>
          </a:p>
        </p:txBody>
      </p:sp>
      <p:sp>
        <p:nvSpPr>
          <p:cNvPr id="10243" name="Rectangle 3"/>
          <p:cNvSpPr>
            <a:spLocks noGrp="1" noChangeArrowheads="1"/>
          </p:cNvSpPr>
          <p:nvPr>
            <p:ph type="body" idx="1"/>
          </p:nvPr>
        </p:nvSpPr>
        <p:spPr>
          <a:xfrm>
            <a:off x="493713" y="1196975"/>
            <a:ext cx="7391400" cy="32353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t>早期，</a:t>
            </a:r>
            <a:r>
              <a:rPr lang="en-US" altLang="zh-CN" sz="2400" smtClean="0"/>
              <a:t>IP</a:t>
            </a:r>
            <a:r>
              <a:rPr lang="zh-CN" altLang="en-US" sz="2400" smtClean="0"/>
              <a:t>与</a:t>
            </a:r>
            <a:r>
              <a:rPr lang="en-US" altLang="zh-CN" sz="2400" smtClean="0"/>
              <a:t>ATM</a:t>
            </a:r>
            <a:r>
              <a:rPr lang="zh-CN" altLang="en-US" sz="2400" smtClean="0"/>
              <a:t>特性更好地结合，提高转发速度</a:t>
            </a:r>
          </a:p>
          <a:p>
            <a:pPr eaLnBrk="1" hangingPunct="1">
              <a:buFont typeface="Wingdings" panose="05000000000000000000" pitchFamily="2" charset="2"/>
              <a:buNone/>
            </a:pPr>
            <a:r>
              <a:rPr lang="zh-CN" altLang="en-US" sz="2400" smtClean="0"/>
              <a:t>提供增值业务，同时不损害效率：</a:t>
            </a:r>
          </a:p>
          <a:p>
            <a:pPr lvl="1" eaLnBrk="1" hangingPunct="1"/>
            <a:r>
              <a:rPr lang="zh-CN" altLang="en-US" sz="2000" b="1" smtClean="0"/>
              <a:t> </a:t>
            </a:r>
            <a:r>
              <a:rPr lang="en-US" altLang="zh-CN" sz="2000" b="1" smtClean="0"/>
              <a:t>VPN</a:t>
            </a:r>
          </a:p>
          <a:p>
            <a:pPr lvl="1" eaLnBrk="1" hangingPunct="1"/>
            <a:r>
              <a:rPr lang="en-US" altLang="zh-CN" sz="2000" b="1" smtClean="0"/>
              <a:t> </a:t>
            </a:r>
            <a:r>
              <a:rPr lang="zh-CN" altLang="en-US" sz="2000" b="1" smtClean="0"/>
              <a:t>流量工程</a:t>
            </a:r>
          </a:p>
          <a:p>
            <a:pPr lvl="1" eaLnBrk="1" hangingPunct="1"/>
            <a:r>
              <a:rPr lang="zh-CN" altLang="en-US" sz="2000" b="1" smtClean="0"/>
              <a:t> </a:t>
            </a:r>
            <a:r>
              <a:rPr lang="en-US" altLang="zh-CN" sz="2000" b="1" smtClean="0"/>
              <a:t>QOS</a:t>
            </a:r>
          </a:p>
          <a:p>
            <a:pPr eaLnBrk="1" hangingPunct="1"/>
            <a:endParaRPr lang="en-US" altLang="zh-CN" sz="2000" b="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小结</a:t>
            </a:r>
          </a:p>
        </p:txBody>
      </p:sp>
      <p:sp>
        <p:nvSpPr>
          <p:cNvPr id="65539" name="Rectangle 3"/>
          <p:cNvSpPr>
            <a:spLocks noGrp="1" noChangeArrowheads="1"/>
          </p:cNvSpPr>
          <p:nvPr>
            <p:ph type="body" idx="1"/>
          </p:nvPr>
        </p:nvSpPr>
        <p:spPr>
          <a:xfrm>
            <a:off x="468313" y="1524000"/>
            <a:ext cx="8351837" cy="39211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MPLS L3VPN</a:t>
            </a:r>
          </a:p>
          <a:p>
            <a:pPr lvl="1" eaLnBrk="1" hangingPunct="1"/>
            <a:r>
              <a:rPr lang="zh-CN" altLang="en-US" sz="2000" smtClean="0"/>
              <a:t>通过</a:t>
            </a:r>
            <a:r>
              <a:rPr lang="en-US" altLang="zh-CN" sz="2000" smtClean="0"/>
              <a:t>MP-BGP</a:t>
            </a:r>
            <a:r>
              <a:rPr lang="zh-CN" altLang="en-US" sz="2000" smtClean="0"/>
              <a:t>传递私网</a:t>
            </a:r>
            <a:r>
              <a:rPr lang="en-US" altLang="zh-CN" sz="2000" smtClean="0"/>
              <a:t>VPN-IPV4</a:t>
            </a:r>
            <a:r>
              <a:rPr lang="zh-CN" altLang="en-US" sz="2000" smtClean="0"/>
              <a:t>路由，通过</a:t>
            </a:r>
            <a:r>
              <a:rPr lang="en-US" altLang="zh-CN" sz="2000" smtClean="0"/>
              <a:t>MPLS</a:t>
            </a:r>
            <a:r>
              <a:rPr lang="zh-CN" altLang="en-US" sz="2000" smtClean="0"/>
              <a:t>网络转发。</a:t>
            </a:r>
          </a:p>
          <a:p>
            <a:pPr lvl="1" eaLnBrk="1" hangingPunct="1"/>
            <a:r>
              <a:rPr lang="zh-CN" altLang="en-US" sz="2000" smtClean="0"/>
              <a:t>跨域</a:t>
            </a:r>
            <a:r>
              <a:rPr lang="en-US" altLang="zh-CN" sz="2000" smtClean="0"/>
              <a:t>VPN</a:t>
            </a:r>
            <a:r>
              <a:rPr lang="zh-CN" altLang="en-US" sz="2000" smtClean="0"/>
              <a:t>的三种方式</a:t>
            </a:r>
          </a:p>
          <a:p>
            <a:pPr lvl="1" eaLnBrk="1" hangingPunct="1"/>
            <a:r>
              <a:rPr lang="en-US" altLang="zh-CN" sz="2000" smtClean="0"/>
              <a:t>HoPE</a:t>
            </a:r>
          </a:p>
          <a:p>
            <a:pPr lvl="1" eaLnBrk="1" hangingPunct="1"/>
            <a:endParaRPr lang="en-US" altLang="zh-CN" sz="2000" smtClean="0"/>
          </a:p>
          <a:p>
            <a:pPr eaLnBrk="1" hangingPunct="1"/>
            <a:r>
              <a:rPr lang="en-US" altLang="zh-CN" sz="2400" smtClean="0">
                <a:cs typeface="Arial" panose="020B0604020202020204" pitchFamily="34" charset="0"/>
              </a:rPr>
              <a:t>MPLS L2VPN</a:t>
            </a:r>
          </a:p>
          <a:p>
            <a:pPr lvl="1" eaLnBrk="1" hangingPunct="1"/>
            <a:r>
              <a:rPr lang="en-US" altLang="zh-CN" sz="2000" smtClean="0"/>
              <a:t>VLL</a:t>
            </a:r>
            <a:r>
              <a:rPr lang="zh-CN" altLang="en-US" sz="2000" smtClean="0"/>
              <a:t>方式</a:t>
            </a:r>
          </a:p>
          <a:p>
            <a:pPr lvl="1" eaLnBrk="1" hangingPunct="1"/>
            <a:r>
              <a:rPr lang="en-US" altLang="zh-CN" sz="2000" smtClean="0"/>
              <a:t>VPLS</a:t>
            </a:r>
            <a:r>
              <a:rPr lang="zh-CN" altLang="en-US" sz="2000" smtClean="0"/>
              <a:t>方式</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09600" y="1524000"/>
            <a:ext cx="57626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MPSL</a:t>
            </a:r>
            <a:r>
              <a:rPr lang="zh-CN" altLang="en-US" sz="2800">
                <a:solidFill>
                  <a:srgbClr val="000000"/>
                </a:solidFill>
                <a:ea typeface="华文细黑" panose="02010600040101010101" pitchFamily="2" charset="-122"/>
              </a:rPr>
              <a:t>技术概述</a:t>
            </a:r>
          </a:p>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SR66</a:t>
            </a:r>
            <a:r>
              <a:rPr lang="zh-CN" altLang="en-US" sz="2800">
                <a:solidFill>
                  <a:srgbClr val="000000"/>
                </a:solidFill>
                <a:ea typeface="华文细黑" panose="02010600040101010101" pitchFamily="2" charset="-122"/>
              </a:rPr>
              <a:t>基于</a:t>
            </a:r>
            <a:r>
              <a:rPr lang="en-US" altLang="zh-CN" sz="2800">
                <a:solidFill>
                  <a:srgbClr val="000000"/>
                </a:solidFill>
                <a:ea typeface="华文细黑" panose="02010600040101010101" pitchFamily="2" charset="-122"/>
              </a:rPr>
              <a:t>MPLS</a:t>
            </a:r>
            <a:r>
              <a:rPr lang="zh-CN" altLang="en-US" sz="2800">
                <a:solidFill>
                  <a:srgbClr val="000000"/>
                </a:solidFill>
                <a:ea typeface="华文细黑" panose="02010600040101010101" pitchFamily="2" charset="-122"/>
              </a:rPr>
              <a:t>的</a:t>
            </a:r>
            <a:r>
              <a:rPr lang="en-US" altLang="zh-CN" sz="2800">
                <a:solidFill>
                  <a:srgbClr val="000000"/>
                </a:solidFill>
                <a:ea typeface="华文细黑" panose="02010600040101010101" pitchFamily="2" charset="-122"/>
              </a:rPr>
              <a:t>VPN</a:t>
            </a:r>
          </a:p>
          <a:p>
            <a:pPr eaLnBrk="1" hangingPunct="1">
              <a:lnSpc>
                <a:spcPct val="150000"/>
              </a:lnSpc>
              <a:buClr>
                <a:srgbClr val="CC0000"/>
              </a:buClr>
              <a:buFont typeface="Wingdings" panose="05000000000000000000" pitchFamily="2" charset="2"/>
              <a:buChar char="n"/>
            </a:pPr>
            <a:r>
              <a:rPr lang="en-US" altLang="zh-CN" sz="2800">
                <a:solidFill>
                  <a:srgbClr val="CC0000"/>
                </a:solidFill>
                <a:ea typeface="华文细黑" panose="02010600040101010101" pitchFamily="2" charset="-122"/>
              </a:rPr>
              <a:t>SR66</a:t>
            </a:r>
            <a:r>
              <a:rPr lang="zh-CN" altLang="en-US" sz="2800">
                <a:solidFill>
                  <a:srgbClr val="CC0000"/>
                </a:solidFill>
                <a:ea typeface="华文细黑" panose="02010600040101010101" pitchFamily="2" charset="-122"/>
              </a:rPr>
              <a:t> </a:t>
            </a:r>
            <a:r>
              <a:rPr lang="en-US" altLang="zh-CN" sz="2800">
                <a:solidFill>
                  <a:srgbClr val="CC0000"/>
                </a:solidFill>
                <a:ea typeface="华文细黑" panose="02010600040101010101" pitchFamily="2" charset="-122"/>
              </a:rPr>
              <a:t>MPLS</a:t>
            </a:r>
            <a:r>
              <a:rPr lang="zh-CN" altLang="en-US" sz="2800">
                <a:solidFill>
                  <a:srgbClr val="CC0000"/>
                </a:solidFill>
                <a:ea typeface="华文细黑" panose="02010600040101010101" pitchFamily="2" charset="-122"/>
              </a:rPr>
              <a:t>流量工程</a:t>
            </a:r>
            <a:endParaRPr lang="en-US" altLang="zh-CN" sz="2800">
              <a:solidFill>
                <a:srgbClr val="CC0000"/>
              </a:solidFill>
              <a:ea typeface="华文细黑" panose="02010600040101010101" pitchFamily="2" charset="-122"/>
            </a:endParaRPr>
          </a:p>
          <a:p>
            <a:pPr eaLnBrk="1" hangingPunct="1">
              <a:lnSpc>
                <a:spcPct val="150000"/>
              </a:lnSpc>
              <a:buClr>
                <a:srgbClr val="000000"/>
              </a:buClr>
              <a:buFont typeface="Wingdings" panose="05000000000000000000" pitchFamily="2" charset="2"/>
              <a:buChar char="n"/>
            </a:pPr>
            <a:r>
              <a:rPr lang="en-US" altLang="zh-CN" sz="2800">
                <a:solidFill>
                  <a:srgbClr val="000000"/>
                </a:solidFill>
                <a:ea typeface="华文细黑" panose="02010600040101010101" pitchFamily="2" charset="-122"/>
              </a:rPr>
              <a:t>SR66</a:t>
            </a:r>
            <a:r>
              <a:rPr lang="zh-CN" altLang="en-US" sz="2800">
                <a:solidFill>
                  <a:srgbClr val="000000"/>
                </a:solidFill>
              </a:rPr>
              <a:t> </a:t>
            </a:r>
            <a:r>
              <a:rPr lang="en-US" altLang="zh-CN" sz="2800">
                <a:solidFill>
                  <a:srgbClr val="000000"/>
                </a:solidFill>
              </a:rPr>
              <a:t>MPLS</a:t>
            </a:r>
            <a:r>
              <a:rPr lang="zh-CN" altLang="en-US" sz="2800">
                <a:solidFill>
                  <a:srgbClr val="000000"/>
                </a:solidFill>
              </a:rPr>
              <a:t>维护</a:t>
            </a:r>
          </a:p>
          <a:p>
            <a:pPr eaLnBrk="1" hangingPunct="1">
              <a:lnSpc>
                <a:spcPct val="150000"/>
              </a:lnSpc>
              <a:buClr>
                <a:srgbClr val="CC0000"/>
              </a:buClr>
              <a:buFont typeface="Wingdings" panose="05000000000000000000" pitchFamily="2" charset="2"/>
              <a:buChar char="n"/>
            </a:pPr>
            <a:endParaRPr lang="zh-CN" altLang="en-US" sz="2800">
              <a:solidFill>
                <a:srgbClr val="CC0000"/>
              </a:solidFill>
              <a:ea typeface="华文细黑" panose="02010600040101010101" pitchFamily="2" charset="-122"/>
            </a:endParaRPr>
          </a:p>
        </p:txBody>
      </p:sp>
      <p:sp>
        <p:nvSpPr>
          <p:cNvPr id="66563" name="Text Box 3"/>
          <p:cNvSpPr txBox="1">
            <a:spLocks noChangeArrowheads="1"/>
          </p:cNvSpPr>
          <p:nvPr/>
        </p:nvSpPr>
        <p:spPr bwMode="auto">
          <a:xfrm>
            <a:off x="533400" y="9144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ctr"/>
          <a:lstStyle>
            <a:lvl1pPr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solidFill>
                  <a:srgbClr val="CC0000"/>
                </a:solidFill>
                <a:latin typeface="华文细黑" panose="02010600040101010101" pitchFamily="2" charset="-122"/>
                <a:ea typeface="华文细黑" panose="02010600040101010101" pitchFamily="2" charset="-122"/>
              </a:rPr>
              <a:t>目录</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流量工程定义</a:t>
            </a:r>
          </a:p>
        </p:txBody>
      </p:sp>
      <p:sp>
        <p:nvSpPr>
          <p:cNvPr id="67587" name="Text Box 4"/>
          <p:cNvSpPr txBox="1">
            <a:spLocks noChangeArrowheads="1"/>
          </p:cNvSpPr>
          <p:nvPr/>
        </p:nvSpPr>
        <p:spPr bwMode="auto">
          <a:xfrm>
            <a:off x="395288" y="1458913"/>
            <a:ext cx="1873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TE</a:t>
            </a:r>
            <a:r>
              <a:rPr lang="zh-CN" altLang="en-US" sz="2400">
                <a:cs typeface="Arial" panose="020B0604020202020204" pitchFamily="34" charset="0"/>
              </a:rPr>
              <a:t>的定义</a:t>
            </a:r>
          </a:p>
        </p:txBody>
      </p:sp>
      <p:sp>
        <p:nvSpPr>
          <p:cNvPr id="67588" name="Text Box 5"/>
          <p:cNvSpPr txBox="1">
            <a:spLocks noChangeArrowheads="1"/>
          </p:cNvSpPr>
          <p:nvPr/>
        </p:nvSpPr>
        <p:spPr bwMode="auto">
          <a:xfrm>
            <a:off x="827088" y="1989138"/>
            <a:ext cx="67691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2400">
                <a:cs typeface="Arial" panose="020B0604020202020204" pitchFamily="34" charset="0"/>
              </a:rPr>
              <a:t>    </a:t>
            </a:r>
            <a:r>
              <a:rPr lang="zh-CN" altLang="en-US" sz="2400">
                <a:cs typeface="Arial" panose="020B0604020202020204" pitchFamily="34" charset="0"/>
              </a:rPr>
              <a:t>什么是流量工程（</a:t>
            </a:r>
            <a:r>
              <a:rPr lang="en-US" altLang="zh-CN" sz="2400">
                <a:cs typeface="Arial" panose="020B0604020202020204" pitchFamily="34" charset="0"/>
              </a:rPr>
              <a:t>TE</a:t>
            </a:r>
            <a:r>
              <a:rPr lang="zh-CN" altLang="en-US" sz="2400">
                <a:cs typeface="Arial" panose="020B0604020202020204" pitchFamily="34" charset="0"/>
              </a:rPr>
              <a:t>）呢？简而言之，就是对流量进行管理、控制，是将用户的业务数据流映射到物理拓扑</a:t>
            </a:r>
            <a:r>
              <a:rPr lang="en-US" altLang="zh-CN" sz="2400">
                <a:cs typeface="Arial" panose="020B0604020202020204" pitchFamily="34" charset="0"/>
              </a:rPr>
              <a:t>/</a:t>
            </a:r>
            <a:r>
              <a:rPr lang="zh-CN" altLang="en-US" sz="2400">
                <a:cs typeface="Arial" panose="020B0604020202020204" pitchFamily="34" charset="0"/>
              </a:rPr>
              <a:t>链路上的一项任务</a:t>
            </a:r>
          </a:p>
        </p:txBody>
      </p:sp>
      <p:sp>
        <p:nvSpPr>
          <p:cNvPr id="67589" name="Text Box 6"/>
          <p:cNvSpPr txBox="1">
            <a:spLocks noChangeArrowheads="1"/>
          </p:cNvSpPr>
          <p:nvPr/>
        </p:nvSpPr>
        <p:spPr bwMode="auto">
          <a:xfrm>
            <a:off x="755650" y="4029075"/>
            <a:ext cx="6769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2400">
                <a:cs typeface="Arial" panose="020B0604020202020204" pitchFamily="34" charset="0"/>
              </a:rPr>
              <a:t>   </a:t>
            </a:r>
            <a:r>
              <a:rPr lang="zh-CN" altLang="en-US" sz="2400">
                <a:cs typeface="Arial" panose="020B0604020202020204" pitchFamily="34" charset="0"/>
              </a:rPr>
              <a:t>不仅仅是一项技术或特性的实现，而是要由一系列技术一起配合来完成 </a:t>
            </a:r>
          </a:p>
        </p:txBody>
      </p:sp>
      <p:sp>
        <p:nvSpPr>
          <p:cNvPr id="67590" name="Text Box 7"/>
          <p:cNvSpPr txBox="1">
            <a:spLocks noChangeArrowheads="1"/>
          </p:cNvSpPr>
          <p:nvPr/>
        </p:nvSpPr>
        <p:spPr bwMode="auto">
          <a:xfrm>
            <a:off x="395288" y="3500438"/>
            <a:ext cx="1873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TE</a:t>
            </a:r>
            <a:r>
              <a:rPr lang="zh-CN" altLang="en-US" sz="2400">
                <a:cs typeface="Arial" panose="020B0604020202020204" pitchFamily="34" charset="0"/>
              </a:rPr>
              <a:t>的特点</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流量工程提出－传统</a:t>
            </a:r>
            <a:r>
              <a:rPr lang="en-US" altLang="zh-CN" smtClean="0">
                <a:latin typeface="华文细黑" panose="02010600040101010101" pitchFamily="2" charset="-122"/>
              </a:rPr>
              <a:t>SPF</a:t>
            </a:r>
            <a:r>
              <a:rPr lang="zh-CN" altLang="en-US" smtClean="0">
                <a:latin typeface="华文细黑" panose="02010600040101010101" pitchFamily="2" charset="-122"/>
              </a:rPr>
              <a:t>缺陷</a:t>
            </a:r>
          </a:p>
        </p:txBody>
      </p:sp>
      <p:sp>
        <p:nvSpPr>
          <p:cNvPr id="68611" name="Arc 5"/>
          <p:cNvSpPr>
            <a:spLocks/>
          </p:cNvSpPr>
          <p:nvPr/>
        </p:nvSpPr>
        <p:spPr bwMode="auto">
          <a:xfrm>
            <a:off x="5084763" y="2928938"/>
            <a:ext cx="1628775" cy="911225"/>
          </a:xfrm>
          <a:custGeom>
            <a:avLst/>
            <a:gdLst>
              <a:gd name="T0" fmla="*/ 2147483647 w 21383"/>
              <a:gd name="T1" fmla="*/ 229140098 h 21600"/>
              <a:gd name="T2" fmla="*/ 0 w 21383"/>
              <a:gd name="T3" fmla="*/ 1621695742 h 21600"/>
              <a:gd name="T4" fmla="*/ 0 w 21383"/>
              <a:gd name="T5" fmla="*/ 0 h 21600"/>
              <a:gd name="T6" fmla="*/ 0 60000 65536"/>
              <a:gd name="T7" fmla="*/ 0 60000 65536"/>
              <a:gd name="T8" fmla="*/ 0 60000 65536"/>
            </a:gdLst>
            <a:ahLst/>
            <a:cxnLst>
              <a:cxn ang="T6">
                <a:pos x="T0" y="T1"/>
              </a:cxn>
              <a:cxn ang="T7">
                <a:pos x="T2" y="T3"/>
              </a:cxn>
              <a:cxn ang="T8">
                <a:pos x="T4" y="T5"/>
              </a:cxn>
            </a:cxnLst>
            <a:rect l="0" t="0" r="r" b="b"/>
            <a:pathLst>
              <a:path w="21383" h="21600" fill="none" extrusionOk="0">
                <a:moveTo>
                  <a:pt x="21383" y="3052"/>
                </a:moveTo>
                <a:cubicBezTo>
                  <a:pt x="19864" y="13694"/>
                  <a:pt x="10750" y="21599"/>
                  <a:pt x="0" y="21600"/>
                </a:cubicBezTo>
              </a:path>
              <a:path w="21383" h="21600" stroke="0" extrusionOk="0">
                <a:moveTo>
                  <a:pt x="21383" y="3052"/>
                </a:moveTo>
                <a:cubicBezTo>
                  <a:pt x="19864" y="13694"/>
                  <a:pt x="10750" y="21599"/>
                  <a:pt x="0" y="21600"/>
                </a:cubicBezTo>
                <a:lnTo>
                  <a:pt x="0" y="0"/>
                </a:lnTo>
                <a:lnTo>
                  <a:pt x="21383" y="3052"/>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12" name="Arc 6"/>
          <p:cNvSpPr>
            <a:spLocks/>
          </p:cNvSpPr>
          <p:nvPr/>
        </p:nvSpPr>
        <p:spPr bwMode="auto">
          <a:xfrm>
            <a:off x="5470525" y="2843213"/>
            <a:ext cx="965200" cy="341312"/>
          </a:xfrm>
          <a:custGeom>
            <a:avLst/>
            <a:gdLst>
              <a:gd name="T0" fmla="*/ 1936232003 w 21550"/>
              <a:gd name="T1" fmla="*/ 5855277 h 21507"/>
              <a:gd name="T2" fmla="*/ 179516719 w 21550"/>
              <a:gd name="T3" fmla="*/ 85959730 h 21507"/>
              <a:gd name="T4" fmla="*/ 0 w 21550"/>
              <a:gd name="T5" fmla="*/ 0 h 21507"/>
              <a:gd name="T6" fmla="*/ 0 60000 65536"/>
              <a:gd name="T7" fmla="*/ 0 60000 65536"/>
              <a:gd name="T8" fmla="*/ 0 60000 65536"/>
            </a:gdLst>
            <a:ahLst/>
            <a:cxnLst>
              <a:cxn ang="T6">
                <a:pos x="T0" y="T1"/>
              </a:cxn>
              <a:cxn ang="T7">
                <a:pos x="T2" y="T3"/>
              </a:cxn>
              <a:cxn ang="T8">
                <a:pos x="T4" y="T5"/>
              </a:cxn>
            </a:cxnLst>
            <a:rect l="0" t="0" r="r" b="b"/>
            <a:pathLst>
              <a:path w="21550" h="21507" fill="none" extrusionOk="0">
                <a:moveTo>
                  <a:pt x="21550" y="1465"/>
                </a:moveTo>
                <a:cubicBezTo>
                  <a:pt x="20831" y="12037"/>
                  <a:pt x="12549" y="20527"/>
                  <a:pt x="1998" y="21507"/>
                </a:cubicBezTo>
              </a:path>
              <a:path w="21550" h="21507" stroke="0" extrusionOk="0">
                <a:moveTo>
                  <a:pt x="21550" y="1465"/>
                </a:moveTo>
                <a:cubicBezTo>
                  <a:pt x="20831" y="12037"/>
                  <a:pt x="12549" y="20527"/>
                  <a:pt x="1998" y="21507"/>
                </a:cubicBezTo>
                <a:lnTo>
                  <a:pt x="0" y="0"/>
                </a:lnTo>
                <a:lnTo>
                  <a:pt x="21550" y="1465"/>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13" name="Rectangle 7"/>
          <p:cNvSpPr>
            <a:spLocks noChangeArrowheads="1"/>
          </p:cNvSpPr>
          <p:nvPr/>
        </p:nvSpPr>
        <p:spPr bwMode="auto">
          <a:xfrm>
            <a:off x="1411288" y="1341438"/>
            <a:ext cx="473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defTabSz="904875"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defTabSz="904875"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defTabSz="904875"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defTabSz="904875"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a:lnSpc>
                <a:spcPct val="100000"/>
              </a:lnSpc>
              <a:buClrTx/>
              <a:buFontTx/>
              <a:buNone/>
            </a:pPr>
            <a:r>
              <a:rPr lang="en-US" altLang="zh-CN" sz="1800">
                <a:solidFill>
                  <a:schemeClr val="tx1"/>
                </a:solidFill>
                <a:ea typeface="宋体" panose="02010600030101010101" pitchFamily="2" charset="-122"/>
              </a:rPr>
              <a:t>R2</a:t>
            </a:r>
          </a:p>
        </p:txBody>
      </p:sp>
      <p:sp>
        <p:nvSpPr>
          <p:cNvPr id="68614" name="Rectangle 8"/>
          <p:cNvSpPr>
            <a:spLocks noChangeArrowheads="1"/>
          </p:cNvSpPr>
          <p:nvPr/>
        </p:nvSpPr>
        <p:spPr bwMode="auto">
          <a:xfrm>
            <a:off x="7410450" y="2119313"/>
            <a:ext cx="473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defTabSz="904875"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defTabSz="904875"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defTabSz="904875"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defTabSz="904875"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a:lnSpc>
                <a:spcPct val="100000"/>
              </a:lnSpc>
              <a:buClrTx/>
              <a:buFontTx/>
              <a:buNone/>
            </a:pPr>
            <a:r>
              <a:rPr lang="en-US" altLang="zh-CN" sz="1800">
                <a:solidFill>
                  <a:schemeClr val="tx1"/>
                </a:solidFill>
                <a:ea typeface="宋体" panose="02010600030101010101" pitchFamily="2" charset="-122"/>
              </a:rPr>
              <a:t>R3</a:t>
            </a:r>
          </a:p>
        </p:txBody>
      </p:sp>
      <p:sp>
        <p:nvSpPr>
          <p:cNvPr id="68615" name="Rectangle 9"/>
          <p:cNvSpPr>
            <a:spLocks noChangeArrowheads="1"/>
          </p:cNvSpPr>
          <p:nvPr/>
        </p:nvSpPr>
        <p:spPr bwMode="auto">
          <a:xfrm>
            <a:off x="1154113" y="3046413"/>
            <a:ext cx="47466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defTabSz="904875"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defTabSz="904875"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defTabSz="904875"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defTabSz="904875"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a:lnSpc>
                <a:spcPct val="100000"/>
              </a:lnSpc>
              <a:buClrTx/>
              <a:buFontTx/>
              <a:buNone/>
            </a:pPr>
            <a:r>
              <a:rPr lang="en-US" altLang="zh-CN" sz="1800">
                <a:solidFill>
                  <a:schemeClr val="tx1"/>
                </a:solidFill>
                <a:ea typeface="宋体" panose="02010600030101010101" pitchFamily="2" charset="-122"/>
              </a:rPr>
              <a:t>R1</a:t>
            </a:r>
          </a:p>
        </p:txBody>
      </p:sp>
      <p:sp>
        <p:nvSpPr>
          <p:cNvPr id="68616" name="Line 10"/>
          <p:cNvSpPr>
            <a:spLocks noChangeShapeType="1"/>
          </p:cNvSpPr>
          <p:nvPr/>
        </p:nvSpPr>
        <p:spPr bwMode="auto">
          <a:xfrm>
            <a:off x="2963863" y="3017838"/>
            <a:ext cx="676275" cy="849312"/>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17" name="Line 11"/>
          <p:cNvSpPr>
            <a:spLocks noChangeShapeType="1"/>
          </p:cNvSpPr>
          <p:nvPr/>
        </p:nvSpPr>
        <p:spPr bwMode="auto">
          <a:xfrm flipV="1">
            <a:off x="1536700" y="3017838"/>
            <a:ext cx="977900" cy="679450"/>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18" name="Line 12"/>
          <p:cNvSpPr>
            <a:spLocks noChangeShapeType="1"/>
          </p:cNvSpPr>
          <p:nvPr/>
        </p:nvSpPr>
        <p:spPr bwMode="auto">
          <a:xfrm flipV="1">
            <a:off x="3038475" y="2171700"/>
            <a:ext cx="1352550" cy="593725"/>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19" name="Line 13"/>
          <p:cNvSpPr>
            <a:spLocks noChangeShapeType="1"/>
          </p:cNvSpPr>
          <p:nvPr/>
        </p:nvSpPr>
        <p:spPr bwMode="auto">
          <a:xfrm flipH="1">
            <a:off x="5741988" y="2765425"/>
            <a:ext cx="374650" cy="1101725"/>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0" name="Line 14"/>
          <p:cNvSpPr>
            <a:spLocks noChangeShapeType="1"/>
          </p:cNvSpPr>
          <p:nvPr/>
        </p:nvSpPr>
        <p:spPr bwMode="auto">
          <a:xfrm>
            <a:off x="4918075" y="2089150"/>
            <a:ext cx="1049338" cy="336550"/>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1" name="Line 15"/>
          <p:cNvSpPr>
            <a:spLocks noChangeShapeType="1"/>
          </p:cNvSpPr>
          <p:nvPr/>
        </p:nvSpPr>
        <p:spPr bwMode="auto">
          <a:xfrm>
            <a:off x="6207125" y="2514600"/>
            <a:ext cx="1558925" cy="441325"/>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2" name="Line 16"/>
          <p:cNvSpPr>
            <a:spLocks noChangeShapeType="1"/>
          </p:cNvSpPr>
          <p:nvPr/>
        </p:nvSpPr>
        <p:spPr bwMode="auto">
          <a:xfrm>
            <a:off x="1989138" y="2003425"/>
            <a:ext cx="617537" cy="684213"/>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3" name="Line 17"/>
          <p:cNvSpPr>
            <a:spLocks noChangeShapeType="1"/>
          </p:cNvSpPr>
          <p:nvPr/>
        </p:nvSpPr>
        <p:spPr bwMode="auto">
          <a:xfrm>
            <a:off x="2214563" y="1979613"/>
            <a:ext cx="374650" cy="423862"/>
          </a:xfrm>
          <a:prstGeom prst="line">
            <a:avLst/>
          </a:prstGeom>
          <a:noFill/>
          <a:ln w="25400">
            <a:solidFill>
              <a:srgbClr val="FAFD00"/>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4" name="Line 18"/>
          <p:cNvSpPr>
            <a:spLocks noChangeShapeType="1"/>
          </p:cNvSpPr>
          <p:nvPr/>
        </p:nvSpPr>
        <p:spPr bwMode="auto">
          <a:xfrm>
            <a:off x="5148263" y="1928813"/>
            <a:ext cx="676275" cy="225425"/>
          </a:xfrm>
          <a:prstGeom prst="line">
            <a:avLst/>
          </a:prstGeom>
          <a:noFill/>
          <a:ln w="25400">
            <a:solidFill>
              <a:srgbClr val="FAFD00"/>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5" name="Line 19"/>
          <p:cNvSpPr>
            <a:spLocks noChangeShapeType="1"/>
          </p:cNvSpPr>
          <p:nvPr/>
        </p:nvSpPr>
        <p:spPr bwMode="auto">
          <a:xfrm flipV="1">
            <a:off x="3189288" y="2132013"/>
            <a:ext cx="827087" cy="338137"/>
          </a:xfrm>
          <a:prstGeom prst="line">
            <a:avLst/>
          </a:prstGeom>
          <a:noFill/>
          <a:ln w="25400">
            <a:solidFill>
              <a:srgbClr val="FAFD00"/>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6" name="Line 20"/>
          <p:cNvSpPr>
            <a:spLocks noChangeShapeType="1"/>
          </p:cNvSpPr>
          <p:nvPr/>
        </p:nvSpPr>
        <p:spPr bwMode="auto">
          <a:xfrm>
            <a:off x="6642100" y="2798763"/>
            <a:ext cx="461963" cy="150812"/>
          </a:xfrm>
          <a:prstGeom prst="line">
            <a:avLst/>
          </a:prstGeom>
          <a:noFill/>
          <a:ln w="25400">
            <a:solidFill>
              <a:srgbClr val="B249FC"/>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7" name="Line 21"/>
          <p:cNvSpPr>
            <a:spLocks noChangeShapeType="1"/>
          </p:cNvSpPr>
          <p:nvPr/>
        </p:nvSpPr>
        <p:spPr bwMode="auto">
          <a:xfrm flipV="1">
            <a:off x="6018213" y="3017838"/>
            <a:ext cx="223837" cy="679450"/>
          </a:xfrm>
          <a:prstGeom prst="line">
            <a:avLst/>
          </a:prstGeom>
          <a:noFill/>
          <a:ln w="25400">
            <a:solidFill>
              <a:schemeClr val="bg2"/>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28" name="Line 22"/>
          <p:cNvSpPr>
            <a:spLocks noChangeShapeType="1"/>
          </p:cNvSpPr>
          <p:nvPr/>
        </p:nvSpPr>
        <p:spPr bwMode="auto">
          <a:xfrm>
            <a:off x="2963863" y="3357563"/>
            <a:ext cx="376237" cy="509587"/>
          </a:xfrm>
          <a:prstGeom prst="line">
            <a:avLst/>
          </a:prstGeom>
          <a:noFill/>
          <a:ln w="25400">
            <a:solidFill>
              <a:schemeClr val="bg2"/>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68629" name="Group 23"/>
          <p:cNvGrpSpPr>
            <a:grpSpLocks/>
          </p:cNvGrpSpPr>
          <p:nvPr/>
        </p:nvGrpSpPr>
        <p:grpSpPr bwMode="auto">
          <a:xfrm>
            <a:off x="539750" y="1458913"/>
            <a:ext cx="481013" cy="2432050"/>
            <a:chOff x="326" y="689"/>
            <a:chExt cx="270" cy="1363"/>
          </a:xfrm>
        </p:grpSpPr>
        <p:sp>
          <p:nvSpPr>
            <p:cNvPr id="68800" name="Arc 24"/>
            <p:cNvSpPr>
              <a:spLocks/>
            </p:cNvSpPr>
            <p:nvPr/>
          </p:nvSpPr>
          <p:spPr bwMode="auto">
            <a:xfrm>
              <a:off x="326" y="689"/>
              <a:ext cx="268" cy="680"/>
            </a:xfrm>
            <a:custGeom>
              <a:avLst/>
              <a:gdLst>
                <a:gd name="T0" fmla="*/ 0 w 21681"/>
                <a:gd name="T1" fmla="*/ 0 h 21600"/>
                <a:gd name="T2" fmla="*/ 0 w 21681"/>
                <a:gd name="T3" fmla="*/ 1 h 21600"/>
                <a:gd name="T4" fmla="*/ 0 w 21681"/>
                <a:gd name="T5" fmla="*/ 1 h 21600"/>
                <a:gd name="T6" fmla="*/ 0 60000 65536"/>
                <a:gd name="T7" fmla="*/ 0 60000 65536"/>
                <a:gd name="T8" fmla="*/ 0 60000 65536"/>
              </a:gdLst>
              <a:ahLst/>
              <a:cxnLst>
                <a:cxn ang="T6">
                  <a:pos x="T0" y="T1"/>
                </a:cxn>
                <a:cxn ang="T7">
                  <a:pos x="T2" y="T3"/>
                </a:cxn>
                <a:cxn ang="T8">
                  <a:pos x="T4" y="T5"/>
                </a:cxn>
              </a:cxnLst>
              <a:rect l="0" t="0" r="r" b="b"/>
              <a:pathLst>
                <a:path w="21681" h="21600" fill="none" extrusionOk="0">
                  <a:moveTo>
                    <a:pt x="0" y="0"/>
                  </a:moveTo>
                  <a:cubicBezTo>
                    <a:pt x="27" y="0"/>
                    <a:pt x="54" y="-1"/>
                    <a:pt x="81" y="0"/>
                  </a:cubicBezTo>
                  <a:cubicBezTo>
                    <a:pt x="12010" y="0"/>
                    <a:pt x="21681" y="9670"/>
                    <a:pt x="21681" y="21600"/>
                  </a:cubicBezTo>
                </a:path>
                <a:path w="21681" h="21600" stroke="0" extrusionOk="0">
                  <a:moveTo>
                    <a:pt x="0" y="0"/>
                  </a:moveTo>
                  <a:cubicBezTo>
                    <a:pt x="27" y="0"/>
                    <a:pt x="54" y="-1"/>
                    <a:pt x="81" y="0"/>
                  </a:cubicBezTo>
                  <a:cubicBezTo>
                    <a:pt x="12010" y="0"/>
                    <a:pt x="21681" y="9670"/>
                    <a:pt x="21681" y="21600"/>
                  </a:cubicBezTo>
                  <a:lnTo>
                    <a:pt x="81" y="21600"/>
                  </a:lnTo>
                  <a:lnTo>
                    <a:pt x="0" y="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801" name="Arc 25"/>
            <p:cNvSpPr>
              <a:spLocks/>
            </p:cNvSpPr>
            <p:nvPr/>
          </p:nvSpPr>
          <p:spPr bwMode="auto">
            <a:xfrm rot="10800000">
              <a:off x="329" y="1372"/>
              <a:ext cx="267" cy="680"/>
            </a:xfrm>
            <a:custGeom>
              <a:avLst/>
              <a:gdLst>
                <a:gd name="T0" fmla="*/ 0 w 21600"/>
                <a:gd name="T1" fmla="*/ 1 h 21600"/>
                <a:gd name="T2" fmla="*/ 0 w 21600"/>
                <a:gd name="T3" fmla="*/ 0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2"/>
                    <a:pt x="9621" y="44"/>
                    <a:pt x="21519" y="0"/>
                  </a:cubicBezTo>
                </a:path>
                <a:path w="21600" h="21600" stroke="0" extrusionOk="0">
                  <a:moveTo>
                    <a:pt x="0" y="21600"/>
                  </a:moveTo>
                  <a:cubicBezTo>
                    <a:pt x="0" y="9702"/>
                    <a:pt x="9621" y="44"/>
                    <a:pt x="21519" y="0"/>
                  </a:cubicBezTo>
                  <a:lnTo>
                    <a:pt x="21600" y="21600"/>
                  </a:lnTo>
                  <a:lnTo>
                    <a:pt x="0" y="2160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68630" name="Arc 26"/>
          <p:cNvSpPr>
            <a:spLocks/>
          </p:cNvSpPr>
          <p:nvPr/>
        </p:nvSpPr>
        <p:spPr bwMode="auto">
          <a:xfrm rot="10800000">
            <a:off x="4981575" y="1574800"/>
            <a:ext cx="3417888" cy="1284288"/>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1" name="Arc 27"/>
          <p:cNvSpPr>
            <a:spLocks/>
          </p:cNvSpPr>
          <p:nvPr/>
        </p:nvSpPr>
        <p:spPr bwMode="auto">
          <a:xfrm>
            <a:off x="2809875" y="1574800"/>
            <a:ext cx="2163763" cy="577850"/>
          </a:xfrm>
          <a:custGeom>
            <a:avLst/>
            <a:gdLst>
              <a:gd name="T0" fmla="*/ 0 w 19639"/>
              <a:gd name="T1" fmla="*/ 241376666 h 21600"/>
              <a:gd name="T2" fmla="*/ 2147483647 w 19639"/>
              <a:gd name="T3" fmla="*/ 0 h 21600"/>
              <a:gd name="T4" fmla="*/ 2147483647 w 19639"/>
              <a:gd name="T5" fmla="*/ 413559353 h 21600"/>
              <a:gd name="T6" fmla="*/ 0 60000 65536"/>
              <a:gd name="T7" fmla="*/ 0 60000 65536"/>
              <a:gd name="T8" fmla="*/ 0 60000 65536"/>
            </a:gdLst>
            <a:ahLst/>
            <a:cxnLst>
              <a:cxn ang="T6">
                <a:pos x="T0" y="T1"/>
              </a:cxn>
              <a:cxn ang="T7">
                <a:pos x="T2" y="T3"/>
              </a:cxn>
              <a:cxn ang="T8">
                <a:pos x="T4" y="T5"/>
              </a:cxn>
            </a:cxnLst>
            <a:rect l="0" t="0" r="r" b="b"/>
            <a:pathLst>
              <a:path w="19639" h="21600" fill="none" extrusionOk="0">
                <a:moveTo>
                  <a:pt x="0" y="12607"/>
                </a:moveTo>
                <a:cubicBezTo>
                  <a:pt x="3515" y="4930"/>
                  <a:pt x="11180" y="6"/>
                  <a:pt x="19623" y="0"/>
                </a:cubicBezTo>
              </a:path>
              <a:path w="19639" h="21600" stroke="0" extrusionOk="0">
                <a:moveTo>
                  <a:pt x="0" y="12607"/>
                </a:moveTo>
                <a:cubicBezTo>
                  <a:pt x="3515" y="4930"/>
                  <a:pt x="11180" y="6"/>
                  <a:pt x="19623" y="0"/>
                </a:cubicBezTo>
                <a:lnTo>
                  <a:pt x="19639" y="21600"/>
                </a:lnTo>
                <a:lnTo>
                  <a:pt x="0" y="12607"/>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2" name="Arc 28"/>
          <p:cNvSpPr>
            <a:spLocks/>
          </p:cNvSpPr>
          <p:nvPr/>
        </p:nvSpPr>
        <p:spPr bwMode="auto">
          <a:xfrm rot="10800000">
            <a:off x="552450" y="3538538"/>
            <a:ext cx="2355850" cy="371475"/>
          </a:xfrm>
          <a:custGeom>
            <a:avLst/>
            <a:gdLst>
              <a:gd name="T0" fmla="*/ 0 w 21600"/>
              <a:gd name="T1" fmla="*/ 109870542 h 21600"/>
              <a:gd name="T2" fmla="*/ 2147483647 w 21600"/>
              <a:gd name="T3" fmla="*/ 0 h 21600"/>
              <a:gd name="T4" fmla="*/ 2147483647 w 21600"/>
              <a:gd name="T5" fmla="*/ 10987054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6"/>
                  <a:pt x="9660" y="8"/>
                  <a:pt x="21584" y="0"/>
                </a:cubicBezTo>
              </a:path>
              <a:path w="21600" h="21600" stroke="0" extrusionOk="0">
                <a:moveTo>
                  <a:pt x="0" y="21600"/>
                </a:moveTo>
                <a:cubicBezTo>
                  <a:pt x="0" y="9676"/>
                  <a:pt x="9660" y="8"/>
                  <a:pt x="21584" y="0"/>
                </a:cubicBezTo>
                <a:lnTo>
                  <a:pt x="21600" y="21600"/>
                </a:lnTo>
                <a:lnTo>
                  <a:pt x="0" y="2160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3" name="Arc 29"/>
          <p:cNvSpPr>
            <a:spLocks/>
          </p:cNvSpPr>
          <p:nvPr/>
        </p:nvSpPr>
        <p:spPr bwMode="auto">
          <a:xfrm rot="10800000">
            <a:off x="4551363" y="2852738"/>
            <a:ext cx="3849687" cy="1655762"/>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4"/>
                  <a:pt x="9664" y="5"/>
                  <a:pt x="21590" y="0"/>
                </a:cubicBezTo>
              </a:path>
              <a:path w="21600" h="21600" stroke="0" extrusionOk="0">
                <a:moveTo>
                  <a:pt x="0" y="21600"/>
                </a:moveTo>
                <a:cubicBezTo>
                  <a:pt x="0" y="9674"/>
                  <a:pt x="9664" y="5"/>
                  <a:pt x="21590" y="0"/>
                </a:cubicBezTo>
                <a:lnTo>
                  <a:pt x="21600" y="21600"/>
                </a:lnTo>
                <a:lnTo>
                  <a:pt x="0" y="2160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4" name="Oval 30"/>
          <p:cNvSpPr>
            <a:spLocks noChangeArrowheads="1"/>
          </p:cNvSpPr>
          <p:nvPr/>
        </p:nvSpPr>
        <p:spPr bwMode="auto">
          <a:xfrm>
            <a:off x="6735763" y="2251075"/>
            <a:ext cx="414337" cy="163513"/>
          </a:xfrm>
          <a:prstGeom prst="ellipse">
            <a:avLst/>
          </a:prstGeom>
          <a:noFill/>
          <a:ln w="12700">
            <a:solidFill>
              <a:srgbClr val="45FF5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68635" name="Arc 31"/>
          <p:cNvSpPr>
            <a:spLocks/>
          </p:cNvSpPr>
          <p:nvPr/>
        </p:nvSpPr>
        <p:spPr bwMode="auto">
          <a:xfrm>
            <a:off x="2428875" y="3457575"/>
            <a:ext cx="2101850" cy="1035050"/>
          </a:xfrm>
          <a:custGeom>
            <a:avLst/>
            <a:gdLst>
              <a:gd name="T0" fmla="*/ 2147483647 w 20570"/>
              <a:gd name="T1" fmla="*/ 2147483647 h 21600"/>
              <a:gd name="T2" fmla="*/ 0 w 20570"/>
              <a:gd name="T3" fmla="*/ 725337355 h 21600"/>
              <a:gd name="T4" fmla="*/ 2147483647 w 20570"/>
              <a:gd name="T5" fmla="*/ 0 h 21600"/>
              <a:gd name="T6" fmla="*/ 0 60000 65536"/>
              <a:gd name="T7" fmla="*/ 0 60000 65536"/>
              <a:gd name="T8" fmla="*/ 0 60000 65536"/>
            </a:gdLst>
            <a:ahLst/>
            <a:cxnLst>
              <a:cxn ang="T6">
                <a:pos x="T0" y="T1"/>
              </a:cxn>
              <a:cxn ang="T7">
                <a:pos x="T2" y="T3"/>
              </a:cxn>
              <a:cxn ang="T8">
                <a:pos x="T4" y="T5"/>
              </a:cxn>
            </a:cxnLst>
            <a:rect l="0" t="0" r="r" b="b"/>
            <a:pathLst>
              <a:path w="20570" h="21600" fill="none" extrusionOk="0">
                <a:moveTo>
                  <a:pt x="20570" y="21600"/>
                </a:moveTo>
                <a:cubicBezTo>
                  <a:pt x="11180" y="21600"/>
                  <a:pt x="2865" y="15533"/>
                  <a:pt x="0" y="6591"/>
                </a:cubicBezTo>
              </a:path>
              <a:path w="20570" h="21600" stroke="0" extrusionOk="0">
                <a:moveTo>
                  <a:pt x="20570" y="21600"/>
                </a:moveTo>
                <a:cubicBezTo>
                  <a:pt x="11180" y="21600"/>
                  <a:pt x="2865" y="15533"/>
                  <a:pt x="0" y="6591"/>
                </a:cubicBezTo>
                <a:lnTo>
                  <a:pt x="20570" y="0"/>
                </a:lnTo>
                <a:lnTo>
                  <a:pt x="20570" y="2160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6" name="Arc 32"/>
          <p:cNvSpPr>
            <a:spLocks/>
          </p:cNvSpPr>
          <p:nvPr/>
        </p:nvSpPr>
        <p:spPr bwMode="auto">
          <a:xfrm>
            <a:off x="3359150" y="1195388"/>
            <a:ext cx="301625" cy="439737"/>
          </a:xfrm>
          <a:custGeom>
            <a:avLst/>
            <a:gdLst>
              <a:gd name="T0" fmla="*/ 0 w 21729"/>
              <a:gd name="T1" fmla="*/ 0 h 21600"/>
              <a:gd name="T2" fmla="*/ 58119594 w 21729"/>
              <a:gd name="T3" fmla="*/ 182251667 h 21600"/>
              <a:gd name="T4" fmla="*/ 345101 w 21729"/>
              <a:gd name="T5" fmla="*/ 182251667 h 21600"/>
              <a:gd name="T6" fmla="*/ 0 60000 65536"/>
              <a:gd name="T7" fmla="*/ 0 60000 65536"/>
              <a:gd name="T8" fmla="*/ 0 60000 65536"/>
            </a:gdLst>
            <a:ahLst/>
            <a:cxnLst>
              <a:cxn ang="T6">
                <a:pos x="T0" y="T1"/>
              </a:cxn>
              <a:cxn ang="T7">
                <a:pos x="T2" y="T3"/>
              </a:cxn>
              <a:cxn ang="T8">
                <a:pos x="T4" y="T5"/>
              </a:cxn>
            </a:cxnLst>
            <a:rect l="0" t="0" r="r" b="b"/>
            <a:pathLst>
              <a:path w="21729" h="21600" fill="none" extrusionOk="0">
                <a:moveTo>
                  <a:pt x="0" y="0"/>
                </a:moveTo>
                <a:cubicBezTo>
                  <a:pt x="43" y="0"/>
                  <a:pt x="86" y="-1"/>
                  <a:pt x="129" y="0"/>
                </a:cubicBezTo>
                <a:cubicBezTo>
                  <a:pt x="12058" y="0"/>
                  <a:pt x="21729" y="9670"/>
                  <a:pt x="21729" y="21600"/>
                </a:cubicBezTo>
              </a:path>
              <a:path w="21729" h="21600" stroke="0" extrusionOk="0">
                <a:moveTo>
                  <a:pt x="0" y="0"/>
                </a:moveTo>
                <a:cubicBezTo>
                  <a:pt x="43" y="0"/>
                  <a:pt x="86" y="-1"/>
                  <a:pt x="129" y="0"/>
                </a:cubicBezTo>
                <a:cubicBezTo>
                  <a:pt x="12058" y="0"/>
                  <a:pt x="21729" y="9670"/>
                  <a:pt x="21729" y="21600"/>
                </a:cubicBezTo>
                <a:lnTo>
                  <a:pt x="129" y="21600"/>
                </a:lnTo>
                <a:lnTo>
                  <a:pt x="0" y="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7" name="Arc 33"/>
          <p:cNvSpPr>
            <a:spLocks/>
          </p:cNvSpPr>
          <p:nvPr/>
        </p:nvSpPr>
        <p:spPr bwMode="auto">
          <a:xfrm>
            <a:off x="3424238" y="1185863"/>
            <a:ext cx="2755900" cy="471487"/>
          </a:xfrm>
          <a:custGeom>
            <a:avLst/>
            <a:gdLst>
              <a:gd name="T0" fmla="*/ 0 w 21614"/>
              <a:gd name="T1" fmla="*/ 0 h 21600"/>
              <a:gd name="T2" fmla="*/ 2147483647 w 21614"/>
              <a:gd name="T3" fmla="*/ 224647534 h 21600"/>
              <a:gd name="T4" fmla="*/ 29019828 w 21614"/>
              <a:gd name="T5" fmla="*/ 224647534 h 21600"/>
              <a:gd name="T6" fmla="*/ 0 60000 65536"/>
              <a:gd name="T7" fmla="*/ 0 60000 65536"/>
              <a:gd name="T8" fmla="*/ 0 60000 65536"/>
            </a:gdLst>
            <a:ahLst/>
            <a:cxnLst>
              <a:cxn ang="T6">
                <a:pos x="T0" y="T1"/>
              </a:cxn>
              <a:cxn ang="T7">
                <a:pos x="T2" y="T3"/>
              </a:cxn>
              <a:cxn ang="T8">
                <a:pos x="T4" y="T5"/>
              </a:cxn>
            </a:cxnLst>
            <a:rect l="0" t="0" r="r" b="b"/>
            <a:pathLst>
              <a:path w="21614" h="21600" fill="none" extrusionOk="0">
                <a:moveTo>
                  <a:pt x="0" y="0"/>
                </a:moveTo>
                <a:cubicBezTo>
                  <a:pt x="4" y="0"/>
                  <a:pt x="9" y="-1"/>
                  <a:pt x="14" y="0"/>
                </a:cubicBezTo>
                <a:cubicBezTo>
                  <a:pt x="11943" y="0"/>
                  <a:pt x="21614" y="9670"/>
                  <a:pt x="21614" y="21600"/>
                </a:cubicBezTo>
              </a:path>
              <a:path w="21614" h="21600" stroke="0" extrusionOk="0">
                <a:moveTo>
                  <a:pt x="0" y="0"/>
                </a:moveTo>
                <a:cubicBezTo>
                  <a:pt x="4" y="0"/>
                  <a:pt x="9" y="-1"/>
                  <a:pt x="14" y="0"/>
                </a:cubicBezTo>
                <a:cubicBezTo>
                  <a:pt x="11943" y="0"/>
                  <a:pt x="21614" y="9670"/>
                  <a:pt x="21614" y="21600"/>
                </a:cubicBezTo>
                <a:lnTo>
                  <a:pt x="14" y="21600"/>
                </a:lnTo>
                <a:lnTo>
                  <a:pt x="0" y="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8" name="Arc 34"/>
          <p:cNvSpPr>
            <a:spLocks/>
          </p:cNvSpPr>
          <p:nvPr/>
        </p:nvSpPr>
        <p:spPr bwMode="auto">
          <a:xfrm>
            <a:off x="5118100" y="3186113"/>
            <a:ext cx="428625" cy="642937"/>
          </a:xfrm>
          <a:custGeom>
            <a:avLst/>
            <a:gdLst>
              <a:gd name="T0" fmla="*/ 168781551 w 21600"/>
              <a:gd name="T1" fmla="*/ 0 h 21600"/>
              <a:gd name="T2" fmla="*/ 0 w 21600"/>
              <a:gd name="T3" fmla="*/ 569636437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rgbClr val="45FF5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639" name="Line 35"/>
          <p:cNvSpPr>
            <a:spLocks noChangeShapeType="1"/>
          </p:cNvSpPr>
          <p:nvPr/>
        </p:nvSpPr>
        <p:spPr bwMode="auto">
          <a:xfrm flipV="1">
            <a:off x="2100263" y="3227388"/>
            <a:ext cx="601662" cy="423862"/>
          </a:xfrm>
          <a:prstGeom prst="line">
            <a:avLst/>
          </a:prstGeom>
          <a:noFill/>
          <a:ln w="25400">
            <a:solidFill>
              <a:srgbClr val="B249FC"/>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0" name="Line 36"/>
          <p:cNvSpPr>
            <a:spLocks noChangeShapeType="1"/>
          </p:cNvSpPr>
          <p:nvPr/>
        </p:nvSpPr>
        <p:spPr bwMode="auto">
          <a:xfrm flipV="1">
            <a:off x="3386138" y="2541588"/>
            <a:ext cx="825500" cy="339725"/>
          </a:xfrm>
          <a:prstGeom prst="line">
            <a:avLst/>
          </a:prstGeom>
          <a:noFill/>
          <a:ln w="25400">
            <a:solidFill>
              <a:srgbClr val="B249FC"/>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1" name="Line 37"/>
          <p:cNvSpPr>
            <a:spLocks noChangeShapeType="1"/>
          </p:cNvSpPr>
          <p:nvPr/>
        </p:nvSpPr>
        <p:spPr bwMode="auto">
          <a:xfrm>
            <a:off x="5013325" y="2362200"/>
            <a:ext cx="677863" cy="227013"/>
          </a:xfrm>
          <a:prstGeom prst="line">
            <a:avLst/>
          </a:prstGeom>
          <a:noFill/>
          <a:ln w="25400">
            <a:solidFill>
              <a:srgbClr val="B249FC"/>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2" name="Line 38"/>
          <p:cNvSpPr>
            <a:spLocks noChangeShapeType="1"/>
          </p:cNvSpPr>
          <p:nvPr/>
        </p:nvSpPr>
        <p:spPr bwMode="auto">
          <a:xfrm>
            <a:off x="6727825" y="2455863"/>
            <a:ext cx="461963" cy="150812"/>
          </a:xfrm>
          <a:prstGeom prst="line">
            <a:avLst/>
          </a:prstGeom>
          <a:noFill/>
          <a:ln w="25400">
            <a:solidFill>
              <a:srgbClr val="FAFD00"/>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3" name="Line 40"/>
          <p:cNvSpPr>
            <a:spLocks noChangeShapeType="1"/>
          </p:cNvSpPr>
          <p:nvPr/>
        </p:nvSpPr>
        <p:spPr bwMode="auto">
          <a:xfrm>
            <a:off x="4062413" y="4089400"/>
            <a:ext cx="1520825" cy="0"/>
          </a:xfrm>
          <a:prstGeom prst="line">
            <a:avLst/>
          </a:prstGeom>
          <a:noFill/>
          <a:ln w="25400">
            <a:solidFill>
              <a:schemeClr val="accent2"/>
            </a:solidFill>
            <a:round/>
            <a:headEnd type="none" w="sm" len="sm"/>
            <a:tailEnd type="none" w="sm" len="sm"/>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4" name="Line 41"/>
          <p:cNvSpPr>
            <a:spLocks noChangeShapeType="1"/>
          </p:cNvSpPr>
          <p:nvPr/>
        </p:nvSpPr>
        <p:spPr bwMode="auto">
          <a:xfrm>
            <a:off x="1403350" y="5276850"/>
            <a:ext cx="1292225" cy="0"/>
          </a:xfrm>
          <a:prstGeom prst="line">
            <a:avLst/>
          </a:prstGeom>
          <a:noFill/>
          <a:ln w="25400">
            <a:solidFill>
              <a:srgbClr val="FAFD00"/>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267306" name="Rectangle 42"/>
          <p:cNvSpPr>
            <a:spLocks noChangeArrowheads="1"/>
          </p:cNvSpPr>
          <p:nvPr/>
        </p:nvSpPr>
        <p:spPr bwMode="auto">
          <a:xfrm>
            <a:off x="2617788" y="4581525"/>
            <a:ext cx="51943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50" tIns="46418" rIns="91050" bIns="46418">
            <a:spAutoFit/>
          </a:bodyPr>
          <a:lstStyle>
            <a:lvl1pPr defTabSz="904875">
              <a:defRPr kumimoji="1" sz="2400">
                <a:solidFill>
                  <a:schemeClr val="tx1"/>
                </a:solidFill>
                <a:latin typeface="Times New Roman" pitchFamily="18" charset="0"/>
                <a:ea typeface="宋体" pitchFamily="2" charset="-122"/>
              </a:defRPr>
            </a:lvl1pPr>
            <a:lvl2pPr marL="452438" defTabSz="904875">
              <a:defRPr kumimoji="1" sz="2400">
                <a:solidFill>
                  <a:schemeClr val="tx1"/>
                </a:solidFill>
                <a:latin typeface="Times New Roman" pitchFamily="18" charset="0"/>
                <a:ea typeface="宋体" pitchFamily="2" charset="-122"/>
              </a:defRPr>
            </a:lvl2pPr>
            <a:lvl3pPr marL="904875" defTabSz="904875">
              <a:defRPr kumimoji="1" sz="2400">
                <a:solidFill>
                  <a:schemeClr val="tx1"/>
                </a:solidFill>
                <a:latin typeface="Times New Roman" pitchFamily="18" charset="0"/>
                <a:ea typeface="宋体" pitchFamily="2" charset="-122"/>
              </a:defRPr>
            </a:lvl3pPr>
            <a:lvl4pPr marL="1357313" defTabSz="904875">
              <a:defRPr kumimoji="1" sz="2400">
                <a:solidFill>
                  <a:schemeClr val="tx1"/>
                </a:solidFill>
                <a:latin typeface="Times New Roman" pitchFamily="18" charset="0"/>
                <a:ea typeface="宋体" pitchFamily="2" charset="-122"/>
              </a:defRPr>
            </a:lvl4pPr>
            <a:lvl5pPr marL="1809750" defTabSz="904875">
              <a:defRPr kumimoji="1" sz="2400">
                <a:solidFill>
                  <a:schemeClr val="tx1"/>
                </a:solidFill>
                <a:latin typeface="Times New Roman" pitchFamily="18" charset="0"/>
                <a:ea typeface="宋体" pitchFamily="2" charset="-122"/>
              </a:defRPr>
            </a:lvl5pPr>
            <a:lvl6pPr marL="2266950" defTabSz="904875" fontAlgn="base">
              <a:spcBef>
                <a:spcPct val="0"/>
              </a:spcBef>
              <a:spcAft>
                <a:spcPct val="0"/>
              </a:spcAft>
              <a:defRPr kumimoji="1" sz="2400">
                <a:solidFill>
                  <a:schemeClr val="tx1"/>
                </a:solidFill>
                <a:latin typeface="Times New Roman" pitchFamily="18" charset="0"/>
                <a:ea typeface="宋体" pitchFamily="2" charset="-122"/>
              </a:defRPr>
            </a:lvl6pPr>
            <a:lvl7pPr marL="2724150" defTabSz="904875" fontAlgn="base">
              <a:spcBef>
                <a:spcPct val="0"/>
              </a:spcBef>
              <a:spcAft>
                <a:spcPct val="0"/>
              </a:spcAft>
              <a:defRPr kumimoji="1" sz="2400">
                <a:solidFill>
                  <a:schemeClr val="tx1"/>
                </a:solidFill>
                <a:latin typeface="Times New Roman" pitchFamily="18" charset="0"/>
                <a:ea typeface="宋体" pitchFamily="2" charset="-122"/>
              </a:defRPr>
            </a:lvl7pPr>
            <a:lvl8pPr marL="3181350" defTabSz="904875" fontAlgn="base">
              <a:spcBef>
                <a:spcPct val="0"/>
              </a:spcBef>
              <a:spcAft>
                <a:spcPct val="0"/>
              </a:spcAft>
              <a:defRPr kumimoji="1" sz="2400">
                <a:solidFill>
                  <a:schemeClr val="tx1"/>
                </a:solidFill>
                <a:latin typeface="Times New Roman" pitchFamily="18" charset="0"/>
                <a:ea typeface="宋体" pitchFamily="2" charset="-122"/>
              </a:defRPr>
            </a:lvl8pPr>
            <a:lvl9pPr marL="3638550" defTabSz="904875" fontAlgn="base">
              <a:spcBef>
                <a:spcPct val="0"/>
              </a:spcBef>
              <a:spcAft>
                <a:spcPct val="0"/>
              </a:spcAft>
              <a:defRPr kumimoji="1" sz="2400">
                <a:solidFill>
                  <a:schemeClr val="tx1"/>
                </a:solidFill>
                <a:latin typeface="Times New Roman" pitchFamily="18" charset="0"/>
                <a:ea typeface="宋体" pitchFamily="2" charset="-122"/>
              </a:defRPr>
            </a:lvl9pPr>
          </a:lstStyle>
          <a:p>
            <a:pPr eaLnBrk="0" hangingPunct="0">
              <a:defRPr/>
            </a:pPr>
            <a:r>
              <a:rPr kumimoji="0" lang="en-US" altLang="zh-CN" sz="2000" b="0" smtClean="0">
                <a:latin typeface="Arial" charset="0"/>
                <a:ea typeface="华文细黑" pitchFamily="2" charset="-122"/>
              </a:rPr>
              <a:t>IP</a:t>
            </a:r>
            <a:r>
              <a:rPr kumimoji="0" lang="en-US" altLang="zh-CN" sz="2000" b="0" smtClean="0">
                <a:latin typeface="华文细黑" pitchFamily="2" charset="-122"/>
                <a:ea typeface="华文细黑" pitchFamily="2" charset="-122"/>
              </a:rPr>
              <a:t> </a:t>
            </a:r>
            <a:r>
              <a:rPr kumimoji="0" lang="zh-CN" altLang="en-US" sz="2000" b="0" smtClean="0">
                <a:latin typeface="华文细黑" pitchFamily="2" charset="-122"/>
                <a:ea typeface="华文细黑" pitchFamily="2" charset="-122"/>
              </a:rPr>
              <a:t>路由</a:t>
            </a:r>
            <a:r>
              <a:rPr kumimoji="0" lang="en-US" altLang="zh-CN" sz="2000" b="0" smtClean="0">
                <a:latin typeface="华文细黑" pitchFamily="2" charset="-122"/>
                <a:ea typeface="华文细黑" pitchFamily="2" charset="-122"/>
              </a:rPr>
              <a:t>: </a:t>
            </a:r>
            <a:r>
              <a:rPr kumimoji="0" lang="zh-CN" altLang="en-US" sz="2000" b="0" smtClean="0">
                <a:latin typeface="华文细黑" pitchFamily="2" charset="-122"/>
                <a:ea typeface="华文细黑" pitchFamily="2" charset="-122"/>
              </a:rPr>
              <a:t>基于</a:t>
            </a:r>
            <a:r>
              <a:rPr kumimoji="0" lang="en-US" altLang="zh-CN" sz="2000" b="0" smtClean="0">
                <a:latin typeface="Arial" charset="0"/>
                <a:ea typeface="华文细黑" pitchFamily="2" charset="-122"/>
              </a:rPr>
              <a:t>destination</a:t>
            </a:r>
            <a:r>
              <a:rPr kumimoji="0" lang="zh-CN" altLang="en-US" sz="2000" b="0" smtClean="0">
                <a:latin typeface="华文细黑" pitchFamily="2" charset="-122"/>
                <a:ea typeface="华文细黑" pitchFamily="2" charset="-122"/>
              </a:rPr>
              <a:t>的最小</a:t>
            </a:r>
            <a:r>
              <a:rPr kumimoji="0" lang="en-US" altLang="zh-CN" sz="2000" b="0" smtClean="0">
                <a:latin typeface="Arial" charset="0"/>
                <a:ea typeface="华文细黑" pitchFamily="2" charset="-122"/>
              </a:rPr>
              <a:t>cost</a:t>
            </a:r>
            <a:r>
              <a:rPr kumimoji="0" lang="zh-CN" altLang="en-US" sz="2000" b="0" smtClean="0">
                <a:latin typeface="华文细黑" pitchFamily="2" charset="-122"/>
                <a:ea typeface="华文细黑" pitchFamily="2" charset="-122"/>
              </a:rPr>
              <a:t>值路径</a:t>
            </a:r>
          </a:p>
          <a:p>
            <a:pPr eaLnBrk="0" hangingPunct="0">
              <a:defRPr/>
            </a:pPr>
            <a:endParaRPr kumimoji="0" lang="en-US" altLang="zh-CN" sz="1800" smtClean="0">
              <a:solidFill>
                <a:schemeClr val="hlink"/>
              </a:solidFill>
              <a:effectLst>
                <a:outerShdw blurRad="38100" dist="38100" dir="2700000" algn="tl">
                  <a:srgbClr val="C0C0C0"/>
                </a:outerShdw>
              </a:effectLst>
              <a:latin typeface="华文细黑" pitchFamily="2" charset="-122"/>
              <a:ea typeface="华文细黑" pitchFamily="2" charset="-122"/>
            </a:endParaRPr>
          </a:p>
        </p:txBody>
      </p:sp>
      <p:sp>
        <p:nvSpPr>
          <p:cNvPr id="68646" name="Line 43"/>
          <p:cNvSpPr>
            <a:spLocks noChangeShapeType="1"/>
          </p:cNvSpPr>
          <p:nvPr/>
        </p:nvSpPr>
        <p:spPr bwMode="auto">
          <a:xfrm>
            <a:off x="1403350" y="6145213"/>
            <a:ext cx="1292225" cy="0"/>
          </a:xfrm>
          <a:prstGeom prst="line">
            <a:avLst/>
          </a:prstGeom>
          <a:noFill/>
          <a:ln w="25400">
            <a:solidFill>
              <a:schemeClr val="bg2"/>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267308" name="Rectangle 44"/>
          <p:cNvSpPr>
            <a:spLocks noChangeArrowheads="1"/>
          </p:cNvSpPr>
          <p:nvPr/>
        </p:nvSpPr>
        <p:spPr bwMode="auto">
          <a:xfrm>
            <a:off x="2878138" y="5972175"/>
            <a:ext cx="3609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a:defRPr kumimoji="1" sz="2400">
                <a:solidFill>
                  <a:schemeClr val="tx1"/>
                </a:solidFill>
                <a:latin typeface="Times New Roman" pitchFamily="18" charset="0"/>
                <a:ea typeface="宋体" pitchFamily="2" charset="-122"/>
              </a:defRPr>
            </a:lvl1pPr>
            <a:lvl2pPr marL="452438" defTabSz="904875">
              <a:defRPr kumimoji="1" sz="2400">
                <a:solidFill>
                  <a:schemeClr val="tx1"/>
                </a:solidFill>
                <a:latin typeface="Times New Roman" pitchFamily="18" charset="0"/>
                <a:ea typeface="宋体" pitchFamily="2" charset="-122"/>
              </a:defRPr>
            </a:lvl2pPr>
            <a:lvl3pPr marL="904875" defTabSz="904875">
              <a:defRPr kumimoji="1" sz="2400">
                <a:solidFill>
                  <a:schemeClr val="tx1"/>
                </a:solidFill>
                <a:latin typeface="Times New Roman" pitchFamily="18" charset="0"/>
                <a:ea typeface="宋体" pitchFamily="2" charset="-122"/>
              </a:defRPr>
            </a:lvl3pPr>
            <a:lvl4pPr marL="1357313" defTabSz="904875">
              <a:defRPr kumimoji="1" sz="2400">
                <a:solidFill>
                  <a:schemeClr val="tx1"/>
                </a:solidFill>
                <a:latin typeface="Times New Roman" pitchFamily="18" charset="0"/>
                <a:ea typeface="宋体" pitchFamily="2" charset="-122"/>
              </a:defRPr>
            </a:lvl4pPr>
            <a:lvl5pPr marL="1809750" defTabSz="904875">
              <a:defRPr kumimoji="1" sz="2400">
                <a:solidFill>
                  <a:schemeClr val="tx1"/>
                </a:solidFill>
                <a:latin typeface="Times New Roman" pitchFamily="18" charset="0"/>
                <a:ea typeface="宋体" pitchFamily="2" charset="-122"/>
              </a:defRPr>
            </a:lvl5pPr>
            <a:lvl6pPr marL="2266950" defTabSz="904875" fontAlgn="base">
              <a:spcBef>
                <a:spcPct val="0"/>
              </a:spcBef>
              <a:spcAft>
                <a:spcPct val="0"/>
              </a:spcAft>
              <a:defRPr kumimoji="1" sz="2400">
                <a:solidFill>
                  <a:schemeClr val="tx1"/>
                </a:solidFill>
                <a:latin typeface="Times New Roman" pitchFamily="18" charset="0"/>
                <a:ea typeface="宋体" pitchFamily="2" charset="-122"/>
              </a:defRPr>
            </a:lvl6pPr>
            <a:lvl7pPr marL="2724150" defTabSz="904875" fontAlgn="base">
              <a:spcBef>
                <a:spcPct val="0"/>
              </a:spcBef>
              <a:spcAft>
                <a:spcPct val="0"/>
              </a:spcAft>
              <a:defRPr kumimoji="1" sz="2400">
                <a:solidFill>
                  <a:schemeClr val="tx1"/>
                </a:solidFill>
                <a:latin typeface="Times New Roman" pitchFamily="18" charset="0"/>
                <a:ea typeface="宋体" pitchFamily="2" charset="-122"/>
              </a:defRPr>
            </a:lvl7pPr>
            <a:lvl8pPr marL="3181350" defTabSz="904875" fontAlgn="base">
              <a:spcBef>
                <a:spcPct val="0"/>
              </a:spcBef>
              <a:spcAft>
                <a:spcPct val="0"/>
              </a:spcAft>
              <a:defRPr kumimoji="1" sz="2400">
                <a:solidFill>
                  <a:schemeClr val="tx1"/>
                </a:solidFill>
                <a:latin typeface="Times New Roman" pitchFamily="18" charset="0"/>
                <a:ea typeface="宋体" pitchFamily="2" charset="-122"/>
              </a:defRPr>
            </a:lvl8pPr>
            <a:lvl9pPr marL="3638550" defTabSz="904875" fontAlgn="base">
              <a:spcBef>
                <a:spcPct val="0"/>
              </a:spcBef>
              <a:spcAft>
                <a:spcPct val="0"/>
              </a:spcAft>
              <a:defRPr kumimoji="1" sz="2400">
                <a:solidFill>
                  <a:schemeClr val="tx1"/>
                </a:solidFill>
                <a:latin typeface="Times New Roman" pitchFamily="18" charset="0"/>
                <a:ea typeface="宋体" pitchFamily="2" charset="-122"/>
              </a:defRPr>
            </a:lvl9pPr>
          </a:lstStyle>
          <a:p>
            <a:pPr eaLnBrk="0" hangingPunct="0">
              <a:defRPr/>
            </a:pPr>
            <a:r>
              <a:rPr kumimoji="0" lang="en-US" altLang="zh-CN" sz="2000" smtClean="0">
                <a:latin typeface="华文细黑" pitchFamily="2" charset="-122"/>
                <a:ea typeface="华文细黑" pitchFamily="2" charset="-122"/>
                <a:cs typeface="Arial" charset="0"/>
              </a:rPr>
              <a:t> </a:t>
            </a:r>
            <a:r>
              <a:rPr kumimoji="0" lang="zh-CN" altLang="en-US" sz="2000" smtClean="0">
                <a:latin typeface="华文细黑" pitchFamily="2" charset="-122"/>
                <a:ea typeface="华文细黑" pitchFamily="2" charset="-122"/>
                <a:cs typeface="Arial" charset="0"/>
              </a:rPr>
              <a:t>没有流量经过的可选备用路径</a:t>
            </a:r>
            <a:r>
              <a:rPr kumimoji="0" lang="zh-CN" altLang="en-US" sz="1800" smtClean="0">
                <a:solidFill>
                  <a:schemeClr val="hlink"/>
                </a:solidFill>
                <a:effectLst>
                  <a:outerShdw blurRad="38100" dist="38100" dir="2700000" algn="tl">
                    <a:srgbClr val="C0C0C0"/>
                  </a:outerShdw>
                </a:effectLst>
                <a:latin typeface="Arial" charset="0"/>
                <a:ea typeface="华文细黑" pitchFamily="2" charset="-122"/>
                <a:cs typeface="Arial" charset="0"/>
              </a:rPr>
              <a:t> </a:t>
            </a:r>
          </a:p>
        </p:txBody>
      </p:sp>
      <p:sp>
        <p:nvSpPr>
          <p:cNvPr id="68648" name="Line 45"/>
          <p:cNvSpPr>
            <a:spLocks noChangeShapeType="1"/>
          </p:cNvSpPr>
          <p:nvPr/>
        </p:nvSpPr>
        <p:spPr bwMode="auto">
          <a:xfrm>
            <a:off x="4308475" y="4281488"/>
            <a:ext cx="893763" cy="0"/>
          </a:xfrm>
          <a:prstGeom prst="line">
            <a:avLst/>
          </a:prstGeom>
          <a:noFill/>
          <a:ln w="25400">
            <a:solidFill>
              <a:schemeClr val="bg2"/>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68649" name="Rectangle 46"/>
          <p:cNvSpPr>
            <a:spLocks noChangeArrowheads="1"/>
          </p:cNvSpPr>
          <p:nvPr/>
        </p:nvSpPr>
        <p:spPr bwMode="auto">
          <a:xfrm>
            <a:off x="2878138" y="5103813"/>
            <a:ext cx="287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defTabSz="904875"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defTabSz="904875"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defTabSz="904875"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defTabSz="904875"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defTabSz="904875"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nSpc>
                <a:spcPct val="100000"/>
              </a:lnSpc>
              <a:buClrTx/>
              <a:buFontTx/>
              <a:buNone/>
            </a:pPr>
            <a:r>
              <a:rPr lang="zh-CN" altLang="en-US" sz="2000">
                <a:solidFill>
                  <a:schemeClr val="tx1"/>
                </a:solidFill>
                <a:latin typeface="华文细黑" panose="02010600040101010101" pitchFamily="2" charset="-122"/>
                <a:cs typeface="Arial" panose="020B0604020202020204" pitchFamily="34" charset="0"/>
              </a:rPr>
              <a:t>从 </a:t>
            </a:r>
            <a:r>
              <a:rPr lang="en-US" altLang="zh-CN" sz="2000">
                <a:solidFill>
                  <a:schemeClr val="tx1"/>
                </a:solidFill>
                <a:cs typeface="Arial" panose="020B0604020202020204" pitchFamily="34" charset="0"/>
              </a:rPr>
              <a:t>R2 </a:t>
            </a:r>
            <a:r>
              <a:rPr lang="zh-CN" altLang="en-US" sz="2000">
                <a:solidFill>
                  <a:schemeClr val="tx1"/>
                </a:solidFill>
                <a:latin typeface="华文细黑" panose="02010600040101010101" pitchFamily="2" charset="-122"/>
                <a:cs typeface="Arial" panose="020B0604020202020204" pitchFamily="34" charset="0"/>
              </a:rPr>
              <a:t>到 </a:t>
            </a:r>
            <a:r>
              <a:rPr lang="en-US" altLang="zh-CN" sz="2000">
                <a:solidFill>
                  <a:schemeClr val="tx1"/>
                </a:solidFill>
                <a:cs typeface="Arial" panose="020B0604020202020204" pitchFamily="34" charset="0"/>
              </a:rPr>
              <a:t>R3</a:t>
            </a:r>
            <a:r>
              <a:rPr lang="en-US" altLang="zh-CN" sz="2000">
                <a:solidFill>
                  <a:schemeClr val="tx1"/>
                </a:solidFill>
                <a:latin typeface="华文细黑" panose="02010600040101010101" pitchFamily="2" charset="-122"/>
                <a:cs typeface="Arial" panose="020B0604020202020204" pitchFamily="34" charset="0"/>
              </a:rPr>
              <a:t> </a:t>
            </a:r>
            <a:r>
              <a:rPr lang="zh-CN" altLang="en-US" sz="2000">
                <a:solidFill>
                  <a:schemeClr val="tx1"/>
                </a:solidFill>
                <a:latin typeface="华文细黑" panose="02010600040101010101" pitchFamily="2" charset="-122"/>
                <a:cs typeface="Arial" panose="020B0604020202020204" pitchFamily="34" charset="0"/>
              </a:rPr>
              <a:t>的流量路径</a:t>
            </a:r>
          </a:p>
        </p:txBody>
      </p:sp>
      <p:sp>
        <p:nvSpPr>
          <p:cNvPr id="68650" name="Line 47"/>
          <p:cNvSpPr>
            <a:spLocks noChangeShapeType="1"/>
          </p:cNvSpPr>
          <p:nvPr/>
        </p:nvSpPr>
        <p:spPr bwMode="auto">
          <a:xfrm>
            <a:off x="1403350" y="5711825"/>
            <a:ext cx="1292225" cy="0"/>
          </a:xfrm>
          <a:prstGeom prst="line">
            <a:avLst/>
          </a:prstGeom>
          <a:noFill/>
          <a:ln w="25400">
            <a:solidFill>
              <a:srgbClr val="B249FC"/>
            </a:solidFill>
            <a:round/>
            <a:headEnd type="none" w="sm" len="sm"/>
            <a:tailEnd type="stealth" w="med" len="lg"/>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zh-CN" altLang="en-US"/>
          </a:p>
        </p:txBody>
      </p:sp>
      <p:sp>
        <p:nvSpPr>
          <p:cNvPr id="267312" name="Rectangle 48"/>
          <p:cNvSpPr>
            <a:spLocks noChangeArrowheads="1"/>
          </p:cNvSpPr>
          <p:nvPr/>
        </p:nvSpPr>
        <p:spPr bwMode="auto">
          <a:xfrm>
            <a:off x="2878138" y="5537200"/>
            <a:ext cx="3067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50" tIns="46418" rIns="91050" bIns="46418">
            <a:spAutoFit/>
          </a:bodyPr>
          <a:lstStyle>
            <a:lvl1pPr defTabSz="904875">
              <a:defRPr kumimoji="1" sz="2400">
                <a:solidFill>
                  <a:schemeClr val="tx1"/>
                </a:solidFill>
                <a:latin typeface="Times New Roman" pitchFamily="18" charset="0"/>
                <a:ea typeface="宋体" pitchFamily="2" charset="-122"/>
              </a:defRPr>
            </a:lvl1pPr>
            <a:lvl2pPr marL="452438" defTabSz="904875">
              <a:defRPr kumimoji="1" sz="2400">
                <a:solidFill>
                  <a:schemeClr val="tx1"/>
                </a:solidFill>
                <a:latin typeface="Times New Roman" pitchFamily="18" charset="0"/>
                <a:ea typeface="宋体" pitchFamily="2" charset="-122"/>
              </a:defRPr>
            </a:lvl2pPr>
            <a:lvl3pPr marL="904875" defTabSz="904875">
              <a:defRPr kumimoji="1" sz="2400">
                <a:solidFill>
                  <a:schemeClr val="tx1"/>
                </a:solidFill>
                <a:latin typeface="Times New Roman" pitchFamily="18" charset="0"/>
                <a:ea typeface="宋体" pitchFamily="2" charset="-122"/>
              </a:defRPr>
            </a:lvl3pPr>
            <a:lvl4pPr marL="1357313" defTabSz="904875">
              <a:defRPr kumimoji="1" sz="2400">
                <a:solidFill>
                  <a:schemeClr val="tx1"/>
                </a:solidFill>
                <a:latin typeface="Times New Roman" pitchFamily="18" charset="0"/>
                <a:ea typeface="宋体" pitchFamily="2" charset="-122"/>
              </a:defRPr>
            </a:lvl4pPr>
            <a:lvl5pPr marL="1809750" defTabSz="904875">
              <a:defRPr kumimoji="1" sz="2400">
                <a:solidFill>
                  <a:schemeClr val="tx1"/>
                </a:solidFill>
                <a:latin typeface="Times New Roman" pitchFamily="18" charset="0"/>
                <a:ea typeface="宋体" pitchFamily="2" charset="-122"/>
              </a:defRPr>
            </a:lvl5pPr>
            <a:lvl6pPr marL="2266950" defTabSz="904875" fontAlgn="base">
              <a:spcBef>
                <a:spcPct val="0"/>
              </a:spcBef>
              <a:spcAft>
                <a:spcPct val="0"/>
              </a:spcAft>
              <a:defRPr kumimoji="1" sz="2400">
                <a:solidFill>
                  <a:schemeClr val="tx1"/>
                </a:solidFill>
                <a:latin typeface="Times New Roman" pitchFamily="18" charset="0"/>
                <a:ea typeface="宋体" pitchFamily="2" charset="-122"/>
              </a:defRPr>
            </a:lvl6pPr>
            <a:lvl7pPr marL="2724150" defTabSz="904875" fontAlgn="base">
              <a:spcBef>
                <a:spcPct val="0"/>
              </a:spcBef>
              <a:spcAft>
                <a:spcPct val="0"/>
              </a:spcAft>
              <a:defRPr kumimoji="1" sz="2400">
                <a:solidFill>
                  <a:schemeClr val="tx1"/>
                </a:solidFill>
                <a:latin typeface="Times New Roman" pitchFamily="18" charset="0"/>
                <a:ea typeface="宋体" pitchFamily="2" charset="-122"/>
              </a:defRPr>
            </a:lvl7pPr>
            <a:lvl8pPr marL="3181350" defTabSz="904875" fontAlgn="base">
              <a:spcBef>
                <a:spcPct val="0"/>
              </a:spcBef>
              <a:spcAft>
                <a:spcPct val="0"/>
              </a:spcAft>
              <a:defRPr kumimoji="1" sz="2400">
                <a:solidFill>
                  <a:schemeClr val="tx1"/>
                </a:solidFill>
                <a:latin typeface="Times New Roman" pitchFamily="18" charset="0"/>
                <a:ea typeface="宋体" pitchFamily="2" charset="-122"/>
              </a:defRPr>
            </a:lvl8pPr>
            <a:lvl9pPr marL="3638550" defTabSz="904875" fontAlgn="base">
              <a:spcBef>
                <a:spcPct val="0"/>
              </a:spcBef>
              <a:spcAft>
                <a:spcPct val="0"/>
              </a:spcAft>
              <a:defRPr kumimoji="1" sz="2400">
                <a:solidFill>
                  <a:schemeClr val="tx1"/>
                </a:solidFill>
                <a:latin typeface="Times New Roman" pitchFamily="18" charset="0"/>
                <a:ea typeface="宋体" pitchFamily="2" charset="-122"/>
              </a:defRPr>
            </a:lvl9pPr>
          </a:lstStyle>
          <a:p>
            <a:pPr eaLnBrk="0" hangingPunct="0">
              <a:defRPr/>
            </a:pPr>
            <a:r>
              <a:rPr kumimoji="0" lang="zh-CN" altLang="en-US" sz="2000" smtClean="0">
                <a:latin typeface="华文细黑" pitchFamily="2" charset="-122"/>
                <a:ea typeface="华文细黑" pitchFamily="2" charset="-122"/>
                <a:cs typeface="Arial" charset="0"/>
              </a:rPr>
              <a:t>从 </a:t>
            </a:r>
            <a:r>
              <a:rPr kumimoji="0" lang="en-US" altLang="zh-CN" sz="2000" smtClean="0">
                <a:latin typeface="Arial" charset="0"/>
                <a:ea typeface="华文细黑" pitchFamily="2" charset="-122"/>
                <a:cs typeface="Arial" charset="0"/>
              </a:rPr>
              <a:t>R1  </a:t>
            </a:r>
            <a:r>
              <a:rPr kumimoji="0" lang="zh-CN" altLang="en-US" sz="2000" smtClean="0">
                <a:latin typeface="华文细黑" pitchFamily="2" charset="-122"/>
                <a:ea typeface="华文细黑" pitchFamily="2" charset="-122"/>
                <a:cs typeface="Arial" charset="0"/>
              </a:rPr>
              <a:t>到  </a:t>
            </a:r>
            <a:r>
              <a:rPr kumimoji="0" lang="en-US" altLang="zh-CN" sz="2000" smtClean="0">
                <a:latin typeface="Arial" charset="0"/>
                <a:ea typeface="华文细黑" pitchFamily="2" charset="-122"/>
                <a:cs typeface="Arial" charset="0"/>
              </a:rPr>
              <a:t>R3</a:t>
            </a:r>
            <a:r>
              <a:rPr kumimoji="0" lang="en-US" altLang="zh-CN" sz="2000" smtClean="0">
                <a:latin typeface="华文细黑" pitchFamily="2" charset="-122"/>
                <a:ea typeface="华文细黑" pitchFamily="2" charset="-122"/>
                <a:cs typeface="Arial" charset="0"/>
              </a:rPr>
              <a:t> </a:t>
            </a:r>
            <a:r>
              <a:rPr kumimoji="0" lang="zh-CN" altLang="en-US" sz="2000" smtClean="0">
                <a:latin typeface="华文细黑" pitchFamily="2" charset="-122"/>
                <a:ea typeface="华文细黑" pitchFamily="2" charset="-122"/>
                <a:cs typeface="Arial" charset="0"/>
              </a:rPr>
              <a:t>的流量路径</a:t>
            </a:r>
            <a:r>
              <a:rPr kumimoji="0" lang="zh-CN" altLang="en-US" sz="1800" smtClean="0">
                <a:solidFill>
                  <a:schemeClr val="hlink"/>
                </a:solidFill>
                <a:effectLst>
                  <a:outerShdw blurRad="38100" dist="38100" dir="2700000" algn="tl">
                    <a:srgbClr val="C0C0C0"/>
                  </a:outerShdw>
                </a:effectLst>
                <a:latin typeface="Arial" charset="0"/>
                <a:ea typeface="华文细黑" pitchFamily="2" charset="-122"/>
                <a:cs typeface="Arial" charset="0"/>
              </a:rPr>
              <a:t> </a:t>
            </a:r>
          </a:p>
        </p:txBody>
      </p:sp>
      <p:sp>
        <p:nvSpPr>
          <p:cNvPr id="68652" name="Text Box 49"/>
          <p:cNvSpPr txBox="1">
            <a:spLocks noChangeArrowheads="1"/>
          </p:cNvSpPr>
          <p:nvPr/>
        </p:nvSpPr>
        <p:spPr bwMode="auto">
          <a:xfrm>
            <a:off x="2125663" y="1570038"/>
            <a:ext cx="81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50M</a:t>
            </a:r>
          </a:p>
        </p:txBody>
      </p:sp>
      <p:sp>
        <p:nvSpPr>
          <p:cNvPr id="68653" name="Text Box 50"/>
          <p:cNvSpPr txBox="1">
            <a:spLocks noChangeArrowheads="1"/>
          </p:cNvSpPr>
          <p:nvPr/>
        </p:nvSpPr>
        <p:spPr bwMode="auto">
          <a:xfrm>
            <a:off x="1909763" y="3632200"/>
            <a:ext cx="81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60M</a:t>
            </a:r>
          </a:p>
        </p:txBody>
      </p:sp>
      <p:sp>
        <p:nvSpPr>
          <p:cNvPr id="68654" name="AutoShape 51"/>
          <p:cNvSpPr>
            <a:spLocks noChangeArrowheads="1"/>
          </p:cNvSpPr>
          <p:nvPr/>
        </p:nvSpPr>
        <p:spPr bwMode="auto">
          <a:xfrm>
            <a:off x="5537200" y="1425575"/>
            <a:ext cx="1008063" cy="431800"/>
          </a:xfrm>
          <a:prstGeom prst="wedgeRectCallout">
            <a:avLst>
              <a:gd name="adj1" fmla="val -82755"/>
              <a:gd name="adj2" fmla="val 117648"/>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eaLnBrk="1" hangingPunct="1">
              <a:lnSpc>
                <a:spcPct val="100000"/>
              </a:lnSpc>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100M</a:t>
            </a:r>
          </a:p>
        </p:txBody>
      </p:sp>
      <p:grpSp>
        <p:nvGrpSpPr>
          <p:cNvPr id="68655" name="Group 60"/>
          <p:cNvGrpSpPr>
            <a:grpSpLocks/>
          </p:cNvGrpSpPr>
          <p:nvPr/>
        </p:nvGrpSpPr>
        <p:grpSpPr bwMode="auto">
          <a:xfrm>
            <a:off x="1187450" y="1628775"/>
            <a:ext cx="957263" cy="669925"/>
            <a:chOff x="3541" y="1317"/>
            <a:chExt cx="747" cy="546"/>
          </a:xfrm>
        </p:grpSpPr>
        <p:sp>
          <p:nvSpPr>
            <p:cNvPr id="68783" name="AutoShape 61"/>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784" name="Freeform 62"/>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5" name="Freeform 63"/>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6" name="Freeform 64"/>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7" name="Freeform 65"/>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8" name="Freeform 66"/>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9" name="Freeform 67"/>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0" name="Freeform 68"/>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1" name="Freeform 69"/>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2" name="Freeform 70"/>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3" name="Freeform 71"/>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4" name="Freeform 72"/>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5" name="Freeform 73"/>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6" name="Freeform 74"/>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7" name="Freeform 75"/>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8" name="Freeform 76"/>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99" name="Freeform 77"/>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56" name="Group 78"/>
          <p:cNvGrpSpPr>
            <a:grpSpLocks/>
          </p:cNvGrpSpPr>
          <p:nvPr/>
        </p:nvGrpSpPr>
        <p:grpSpPr bwMode="auto">
          <a:xfrm>
            <a:off x="2339975" y="2565400"/>
            <a:ext cx="957263" cy="669925"/>
            <a:chOff x="3541" y="1317"/>
            <a:chExt cx="747" cy="546"/>
          </a:xfrm>
        </p:grpSpPr>
        <p:sp>
          <p:nvSpPr>
            <p:cNvPr id="68766" name="AutoShape 79"/>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767" name="Freeform 80"/>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8" name="Freeform 81"/>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9" name="Freeform 82"/>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0" name="Freeform 83"/>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1" name="Freeform 84"/>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2" name="Freeform 85"/>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3" name="Freeform 86"/>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4" name="Freeform 87"/>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5" name="Freeform 88"/>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6" name="Freeform 89"/>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7" name="Freeform 90"/>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8" name="Freeform 91"/>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79" name="Freeform 92"/>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0" name="Freeform 93"/>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1" name="Freeform 94"/>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82" name="Freeform 95"/>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57" name="Group 96"/>
          <p:cNvGrpSpPr>
            <a:grpSpLocks/>
          </p:cNvGrpSpPr>
          <p:nvPr/>
        </p:nvGrpSpPr>
        <p:grpSpPr bwMode="auto">
          <a:xfrm>
            <a:off x="900113" y="3357563"/>
            <a:ext cx="957262" cy="669925"/>
            <a:chOff x="3541" y="1317"/>
            <a:chExt cx="747" cy="546"/>
          </a:xfrm>
        </p:grpSpPr>
        <p:sp>
          <p:nvSpPr>
            <p:cNvPr id="68749" name="AutoShape 97"/>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750" name="Freeform 98"/>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1" name="Freeform 99"/>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2" name="Freeform 100"/>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3" name="Freeform 101"/>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4" name="Freeform 102"/>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5" name="Freeform 103"/>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6" name="Freeform 104"/>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7" name="Freeform 105"/>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8" name="Freeform 106"/>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59" name="Freeform 107"/>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0" name="Freeform 108"/>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1" name="Freeform 109"/>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2" name="Freeform 110"/>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3" name="Freeform 111"/>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4" name="Freeform 112"/>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65" name="Freeform 113"/>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58" name="Group 114"/>
          <p:cNvGrpSpPr>
            <a:grpSpLocks/>
          </p:cNvGrpSpPr>
          <p:nvPr/>
        </p:nvGrpSpPr>
        <p:grpSpPr bwMode="auto">
          <a:xfrm>
            <a:off x="4211638" y="1844675"/>
            <a:ext cx="957262" cy="669925"/>
            <a:chOff x="3541" y="1317"/>
            <a:chExt cx="747" cy="546"/>
          </a:xfrm>
        </p:grpSpPr>
        <p:sp>
          <p:nvSpPr>
            <p:cNvPr id="68732" name="AutoShape 115"/>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733" name="Freeform 116"/>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4" name="Freeform 117"/>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5" name="Freeform 118"/>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6" name="Freeform 119"/>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7" name="Freeform 120"/>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8" name="Freeform 121"/>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9" name="Freeform 122"/>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0" name="Freeform 123"/>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1" name="Freeform 124"/>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2" name="Freeform 125"/>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3" name="Freeform 126"/>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4" name="Freeform 127"/>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5" name="Freeform 128"/>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6" name="Freeform 129"/>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7" name="Freeform 130"/>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48" name="Freeform 131"/>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59" name="Group 132"/>
          <p:cNvGrpSpPr>
            <a:grpSpLocks/>
          </p:cNvGrpSpPr>
          <p:nvPr/>
        </p:nvGrpSpPr>
        <p:grpSpPr bwMode="auto">
          <a:xfrm>
            <a:off x="5651500" y="2205038"/>
            <a:ext cx="957263" cy="669925"/>
            <a:chOff x="3541" y="1317"/>
            <a:chExt cx="747" cy="546"/>
          </a:xfrm>
        </p:grpSpPr>
        <p:sp>
          <p:nvSpPr>
            <p:cNvPr id="68715" name="AutoShape 133"/>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716" name="Freeform 134"/>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7" name="Freeform 135"/>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8" name="Freeform 136"/>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9" name="Freeform 137"/>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0" name="Freeform 138"/>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1" name="Freeform 139"/>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2" name="Freeform 140"/>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3" name="Freeform 141"/>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4" name="Freeform 142"/>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5" name="Freeform 143"/>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6" name="Freeform 144"/>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7" name="Freeform 145"/>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8" name="Freeform 146"/>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29" name="Freeform 147"/>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0" name="Freeform 148"/>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31" name="Freeform 149"/>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60" name="Group 150"/>
          <p:cNvGrpSpPr>
            <a:grpSpLocks/>
          </p:cNvGrpSpPr>
          <p:nvPr/>
        </p:nvGrpSpPr>
        <p:grpSpPr bwMode="auto">
          <a:xfrm>
            <a:off x="7524750" y="2636838"/>
            <a:ext cx="957263" cy="669925"/>
            <a:chOff x="3541" y="1317"/>
            <a:chExt cx="747" cy="546"/>
          </a:xfrm>
        </p:grpSpPr>
        <p:sp>
          <p:nvSpPr>
            <p:cNvPr id="68698" name="AutoShape 151"/>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99" name="Freeform 152"/>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0" name="Freeform 153"/>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1" name="Freeform 154"/>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2" name="Freeform 155"/>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3" name="Freeform 156"/>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4" name="Freeform 157"/>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5" name="Freeform 158"/>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6" name="Freeform 159"/>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7" name="Freeform 160"/>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8" name="Freeform 161"/>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09" name="Freeform 162"/>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0" name="Freeform 163"/>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1" name="Freeform 164"/>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2" name="Freeform 165"/>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3" name="Freeform 166"/>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714" name="Freeform 167"/>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61" name="Group 168"/>
          <p:cNvGrpSpPr>
            <a:grpSpLocks/>
          </p:cNvGrpSpPr>
          <p:nvPr/>
        </p:nvGrpSpPr>
        <p:grpSpPr bwMode="auto">
          <a:xfrm>
            <a:off x="5219700" y="3716338"/>
            <a:ext cx="957263" cy="669925"/>
            <a:chOff x="3541" y="1317"/>
            <a:chExt cx="747" cy="546"/>
          </a:xfrm>
        </p:grpSpPr>
        <p:sp>
          <p:nvSpPr>
            <p:cNvPr id="68681" name="AutoShape 169"/>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82" name="Freeform 170"/>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3" name="Freeform 171"/>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4" name="Freeform 172"/>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5" name="Freeform 173"/>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6" name="Freeform 174"/>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7" name="Freeform 175"/>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8" name="Freeform 176"/>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9" name="Freeform 177"/>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0" name="Freeform 178"/>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1" name="Freeform 179"/>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2" name="Freeform 180"/>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3" name="Freeform 181"/>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4" name="Freeform 182"/>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5" name="Freeform 183"/>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6" name="Freeform 184"/>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97" name="Freeform 185"/>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8662" name="Group 186"/>
          <p:cNvGrpSpPr>
            <a:grpSpLocks/>
          </p:cNvGrpSpPr>
          <p:nvPr/>
        </p:nvGrpSpPr>
        <p:grpSpPr bwMode="auto">
          <a:xfrm>
            <a:off x="3348038" y="3716338"/>
            <a:ext cx="957262" cy="669925"/>
            <a:chOff x="3541" y="1317"/>
            <a:chExt cx="747" cy="546"/>
          </a:xfrm>
        </p:grpSpPr>
        <p:sp>
          <p:nvSpPr>
            <p:cNvPr id="68664" name="AutoShape 187"/>
            <p:cNvSpPr>
              <a:spLocks noChangeAspect="1" noChangeArrowheads="1" noTextEdit="1"/>
            </p:cNvSpPr>
            <p:nvPr/>
          </p:nvSpPr>
          <p:spPr bwMode="auto">
            <a:xfrm>
              <a:off x="3574" y="1337"/>
              <a:ext cx="681"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65" name="Freeform 188"/>
            <p:cNvSpPr>
              <a:spLocks/>
            </p:cNvSpPr>
            <p:nvPr/>
          </p:nvSpPr>
          <p:spPr bwMode="auto">
            <a:xfrm>
              <a:off x="3574" y="1525"/>
              <a:ext cx="679" cy="338"/>
            </a:xfrm>
            <a:custGeom>
              <a:avLst/>
              <a:gdLst>
                <a:gd name="T0" fmla="*/ 1547 w 416"/>
                <a:gd name="T1" fmla="*/ 366 h 207"/>
                <a:gd name="T2" fmla="*/ 269 w 416"/>
                <a:gd name="T3" fmla="*/ 366 h 207"/>
                <a:gd name="T4" fmla="*/ 5 w 416"/>
                <a:gd name="T5" fmla="*/ 5 h 207"/>
                <a:gd name="T6" fmla="*/ 0 w 416"/>
                <a:gd name="T7" fmla="*/ 5 h 207"/>
                <a:gd name="T8" fmla="*/ 0 w 416"/>
                <a:gd name="T9" fmla="*/ 349 h 207"/>
                <a:gd name="T10" fmla="*/ 5 w 416"/>
                <a:gd name="T11" fmla="*/ 349 h 207"/>
                <a:gd name="T12" fmla="*/ 269 w 416"/>
                <a:gd name="T13" fmla="*/ 696 h 207"/>
                <a:gd name="T14" fmla="*/ 1547 w 416"/>
                <a:gd name="T15" fmla="*/ 696 h 207"/>
                <a:gd name="T16" fmla="*/ 1808 w 416"/>
                <a:gd name="T17" fmla="*/ 349 h 207"/>
                <a:gd name="T18" fmla="*/ 1808 w 416"/>
                <a:gd name="T19" fmla="*/ 349 h 207"/>
                <a:gd name="T20" fmla="*/ 1808 w 416"/>
                <a:gd name="T21" fmla="*/ 0 h 207"/>
                <a:gd name="T22" fmla="*/ 1547 w 416"/>
                <a:gd name="T23" fmla="*/ 366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6" h="207">
                  <a:moveTo>
                    <a:pt x="356" y="84"/>
                  </a:moveTo>
                  <a:cubicBezTo>
                    <a:pt x="275" y="131"/>
                    <a:pt x="143" y="131"/>
                    <a:pt x="62" y="84"/>
                  </a:cubicBezTo>
                  <a:cubicBezTo>
                    <a:pt x="18" y="59"/>
                    <a:pt x="1" y="33"/>
                    <a:pt x="1" y="1"/>
                  </a:cubicBezTo>
                  <a:cubicBezTo>
                    <a:pt x="0" y="1"/>
                    <a:pt x="0" y="1"/>
                    <a:pt x="0" y="1"/>
                  </a:cubicBezTo>
                  <a:cubicBezTo>
                    <a:pt x="0" y="80"/>
                    <a:pt x="0" y="80"/>
                    <a:pt x="0" y="80"/>
                  </a:cubicBezTo>
                  <a:cubicBezTo>
                    <a:pt x="1" y="80"/>
                    <a:pt x="1" y="80"/>
                    <a:pt x="1" y="80"/>
                  </a:cubicBezTo>
                  <a:cubicBezTo>
                    <a:pt x="3" y="109"/>
                    <a:pt x="23" y="138"/>
                    <a:pt x="62" y="160"/>
                  </a:cubicBezTo>
                  <a:cubicBezTo>
                    <a:pt x="143" y="207"/>
                    <a:pt x="275" y="207"/>
                    <a:pt x="356" y="160"/>
                  </a:cubicBezTo>
                  <a:cubicBezTo>
                    <a:pt x="394" y="138"/>
                    <a:pt x="414" y="109"/>
                    <a:pt x="416" y="80"/>
                  </a:cubicBezTo>
                  <a:cubicBezTo>
                    <a:pt x="416" y="80"/>
                    <a:pt x="416" y="80"/>
                    <a:pt x="416" y="80"/>
                  </a:cubicBezTo>
                  <a:cubicBezTo>
                    <a:pt x="416" y="0"/>
                    <a:pt x="416" y="0"/>
                    <a:pt x="416" y="0"/>
                  </a:cubicBezTo>
                  <a:cubicBezTo>
                    <a:pt x="416" y="31"/>
                    <a:pt x="396" y="61"/>
                    <a:pt x="356" y="84"/>
                  </a:cubicBezTo>
                  <a:close/>
                </a:path>
              </a:pathLst>
            </a:custGeom>
            <a:solidFill>
              <a:srgbClr val="113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66" name="Freeform 189"/>
            <p:cNvSpPr>
              <a:spLocks/>
            </p:cNvSpPr>
            <p:nvPr/>
          </p:nvSpPr>
          <p:spPr bwMode="auto">
            <a:xfrm>
              <a:off x="3541" y="1317"/>
              <a:ext cx="747" cy="432"/>
            </a:xfrm>
            <a:custGeom>
              <a:avLst/>
              <a:gdLst>
                <a:gd name="T0" fmla="*/ 1638 w 457"/>
                <a:gd name="T1" fmla="*/ 206 h 264"/>
                <a:gd name="T2" fmla="*/ 1643 w 457"/>
                <a:gd name="T3" fmla="*/ 951 h 264"/>
                <a:gd name="T4" fmla="*/ 358 w 457"/>
                <a:gd name="T5" fmla="*/ 951 h 264"/>
                <a:gd name="T6" fmla="*/ 353 w 457"/>
                <a:gd name="T7" fmla="*/ 206 h 264"/>
                <a:gd name="T8" fmla="*/ 1638 w 457"/>
                <a:gd name="T9" fmla="*/ 206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4">
                  <a:moveTo>
                    <a:pt x="375" y="47"/>
                  </a:moveTo>
                  <a:cubicBezTo>
                    <a:pt x="456" y="94"/>
                    <a:pt x="457" y="170"/>
                    <a:pt x="376" y="217"/>
                  </a:cubicBezTo>
                  <a:cubicBezTo>
                    <a:pt x="295" y="264"/>
                    <a:pt x="163" y="264"/>
                    <a:pt x="82" y="217"/>
                  </a:cubicBezTo>
                  <a:cubicBezTo>
                    <a:pt x="0" y="170"/>
                    <a:pt x="0" y="94"/>
                    <a:pt x="81" y="47"/>
                  </a:cubicBezTo>
                  <a:cubicBezTo>
                    <a:pt x="162" y="0"/>
                    <a:pt x="293" y="0"/>
                    <a:pt x="375" y="47"/>
                  </a:cubicBezTo>
                </a:path>
              </a:pathLst>
            </a:custGeom>
            <a:solidFill>
              <a:srgbClr val="4A6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67" name="Freeform 190"/>
            <p:cNvSpPr>
              <a:spLocks noEditPoints="1"/>
            </p:cNvSpPr>
            <p:nvPr/>
          </p:nvSpPr>
          <p:spPr bwMode="auto">
            <a:xfrm>
              <a:off x="3788" y="1751"/>
              <a:ext cx="39" cy="53"/>
            </a:xfrm>
            <a:custGeom>
              <a:avLst/>
              <a:gdLst>
                <a:gd name="T0" fmla="*/ 29 w 24"/>
                <a:gd name="T1" fmla="*/ 21 h 33"/>
                <a:gd name="T2" fmla="*/ 29 w 24"/>
                <a:gd name="T3" fmla="*/ 56 h 33"/>
                <a:gd name="T4" fmla="*/ 42 w 24"/>
                <a:gd name="T5" fmla="*/ 56 h 33"/>
                <a:gd name="T6" fmla="*/ 55 w 24"/>
                <a:gd name="T7" fmla="*/ 55 h 33"/>
                <a:gd name="T8" fmla="*/ 60 w 24"/>
                <a:gd name="T9" fmla="*/ 42 h 33"/>
                <a:gd name="T10" fmla="*/ 42 w 24"/>
                <a:gd name="T11" fmla="*/ 21 h 33"/>
                <a:gd name="T12" fmla="*/ 29 w 24"/>
                <a:gd name="T13" fmla="*/ 21 h 33"/>
                <a:gd name="T14" fmla="*/ 0 w 24"/>
                <a:gd name="T15" fmla="*/ 137 h 33"/>
                <a:gd name="T16" fmla="*/ 0 w 24"/>
                <a:gd name="T17" fmla="*/ 0 h 33"/>
                <a:gd name="T18" fmla="*/ 54 w 24"/>
                <a:gd name="T19" fmla="*/ 0 h 33"/>
                <a:gd name="T20" fmla="*/ 81 w 24"/>
                <a:gd name="T21" fmla="*/ 8 h 33"/>
                <a:gd name="T22" fmla="*/ 96 w 24"/>
                <a:gd name="T23" fmla="*/ 34 h 33"/>
                <a:gd name="T24" fmla="*/ 63 w 24"/>
                <a:gd name="T25" fmla="*/ 69 h 33"/>
                <a:gd name="T26" fmla="*/ 63 w 24"/>
                <a:gd name="T27" fmla="*/ 69 h 33"/>
                <a:gd name="T28" fmla="*/ 81 w 24"/>
                <a:gd name="T29" fmla="*/ 80 h 33"/>
                <a:gd name="T30" fmla="*/ 88 w 24"/>
                <a:gd name="T31" fmla="*/ 90 h 33"/>
                <a:gd name="T32" fmla="*/ 102 w 24"/>
                <a:gd name="T33" fmla="*/ 137 h 33"/>
                <a:gd name="T34" fmla="*/ 63 w 24"/>
                <a:gd name="T35" fmla="*/ 137 h 33"/>
                <a:gd name="T36" fmla="*/ 55 w 24"/>
                <a:gd name="T37" fmla="*/ 101 h 33"/>
                <a:gd name="T38" fmla="*/ 47 w 24"/>
                <a:gd name="T39" fmla="*/ 82 h 33"/>
                <a:gd name="T40" fmla="*/ 29 w 24"/>
                <a:gd name="T41" fmla="*/ 82 h 33"/>
                <a:gd name="T42" fmla="*/ 29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7" y="5"/>
                  </a:moveTo>
                  <a:cubicBezTo>
                    <a:pt x="7" y="14"/>
                    <a:pt x="7" y="14"/>
                    <a:pt x="7" y="14"/>
                  </a:cubicBezTo>
                  <a:cubicBezTo>
                    <a:pt x="10" y="14"/>
                    <a:pt x="10" y="14"/>
                    <a:pt x="10" y="14"/>
                  </a:cubicBezTo>
                  <a:cubicBezTo>
                    <a:pt x="11" y="14"/>
                    <a:pt x="12" y="14"/>
                    <a:pt x="13" y="13"/>
                  </a:cubicBezTo>
                  <a:cubicBezTo>
                    <a:pt x="14" y="12"/>
                    <a:pt x="14" y="11"/>
                    <a:pt x="14" y="10"/>
                  </a:cubicBezTo>
                  <a:cubicBezTo>
                    <a:pt x="14" y="7"/>
                    <a:pt x="13" y="5"/>
                    <a:pt x="10" y="5"/>
                  </a:cubicBezTo>
                  <a:cubicBezTo>
                    <a:pt x="7" y="5"/>
                    <a:pt x="7" y="5"/>
                    <a:pt x="7" y="5"/>
                  </a:cubicBezTo>
                  <a:close/>
                  <a:moveTo>
                    <a:pt x="0" y="33"/>
                  </a:moveTo>
                  <a:cubicBezTo>
                    <a:pt x="0" y="0"/>
                    <a:pt x="0" y="0"/>
                    <a:pt x="0" y="0"/>
                  </a:cubicBezTo>
                  <a:cubicBezTo>
                    <a:pt x="12" y="0"/>
                    <a:pt x="12" y="0"/>
                    <a:pt x="12" y="0"/>
                  </a:cubicBezTo>
                  <a:cubicBezTo>
                    <a:pt x="15" y="0"/>
                    <a:pt x="17" y="0"/>
                    <a:pt x="19" y="2"/>
                  </a:cubicBezTo>
                  <a:cubicBezTo>
                    <a:pt x="21" y="3"/>
                    <a:pt x="22" y="5"/>
                    <a:pt x="22" y="8"/>
                  </a:cubicBezTo>
                  <a:cubicBezTo>
                    <a:pt x="22" y="13"/>
                    <a:pt x="20" y="16"/>
                    <a:pt x="15" y="17"/>
                  </a:cubicBezTo>
                  <a:cubicBezTo>
                    <a:pt x="15" y="17"/>
                    <a:pt x="15" y="17"/>
                    <a:pt x="15" y="17"/>
                  </a:cubicBezTo>
                  <a:cubicBezTo>
                    <a:pt x="17" y="17"/>
                    <a:pt x="18" y="17"/>
                    <a:pt x="19" y="19"/>
                  </a:cubicBezTo>
                  <a:cubicBezTo>
                    <a:pt x="19" y="19"/>
                    <a:pt x="20" y="20"/>
                    <a:pt x="20" y="22"/>
                  </a:cubicBezTo>
                  <a:cubicBezTo>
                    <a:pt x="24" y="33"/>
                    <a:pt x="24" y="33"/>
                    <a:pt x="24" y="33"/>
                  </a:cubicBezTo>
                  <a:cubicBezTo>
                    <a:pt x="15" y="33"/>
                    <a:pt x="15" y="33"/>
                    <a:pt x="15" y="33"/>
                  </a:cubicBezTo>
                  <a:cubicBezTo>
                    <a:pt x="13" y="24"/>
                    <a:pt x="13" y="24"/>
                    <a:pt x="13" y="24"/>
                  </a:cubicBezTo>
                  <a:cubicBezTo>
                    <a:pt x="12" y="22"/>
                    <a:pt x="11" y="21"/>
                    <a:pt x="11" y="20"/>
                  </a:cubicBezTo>
                  <a:cubicBezTo>
                    <a:pt x="10" y="20"/>
                    <a:pt x="9" y="20"/>
                    <a:pt x="7" y="20"/>
                  </a:cubicBezTo>
                  <a:cubicBezTo>
                    <a:pt x="7" y="33"/>
                    <a:pt x="7" y="33"/>
                    <a:pt x="7"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68" name="Freeform 191"/>
            <p:cNvSpPr>
              <a:spLocks noEditPoints="1"/>
            </p:cNvSpPr>
            <p:nvPr/>
          </p:nvSpPr>
          <p:spPr bwMode="auto">
            <a:xfrm>
              <a:off x="3832" y="1749"/>
              <a:ext cx="47" cy="57"/>
            </a:xfrm>
            <a:custGeom>
              <a:avLst/>
              <a:gdLst>
                <a:gd name="T0" fmla="*/ 34 w 29"/>
                <a:gd name="T1" fmla="*/ 75 h 35"/>
                <a:gd name="T2" fmla="*/ 60 w 29"/>
                <a:gd name="T3" fmla="*/ 125 h 35"/>
                <a:gd name="T4" fmla="*/ 84 w 29"/>
                <a:gd name="T5" fmla="*/ 75 h 35"/>
                <a:gd name="T6" fmla="*/ 60 w 29"/>
                <a:gd name="T7" fmla="*/ 26 h 35"/>
                <a:gd name="T8" fmla="*/ 34 w 29"/>
                <a:gd name="T9" fmla="*/ 75 h 35"/>
                <a:gd name="T10" fmla="*/ 0 w 29"/>
                <a:gd name="T11" fmla="*/ 75 h 35"/>
                <a:gd name="T12" fmla="*/ 13 w 29"/>
                <a:gd name="T13" fmla="*/ 21 h 35"/>
                <a:gd name="T14" fmla="*/ 60 w 29"/>
                <a:gd name="T15" fmla="*/ 0 h 35"/>
                <a:gd name="T16" fmla="*/ 107 w 29"/>
                <a:gd name="T17" fmla="*/ 21 h 35"/>
                <a:gd name="T18" fmla="*/ 123 w 29"/>
                <a:gd name="T19" fmla="*/ 75 h 35"/>
                <a:gd name="T20" fmla="*/ 107 w 29"/>
                <a:gd name="T21" fmla="*/ 130 h 35"/>
                <a:gd name="T22" fmla="*/ 60 w 29"/>
                <a:gd name="T23" fmla="*/ 151 h 35"/>
                <a:gd name="T24" fmla="*/ 13 w 29"/>
                <a:gd name="T25" fmla="*/ 125 h 35"/>
                <a:gd name="T26" fmla="*/ 0 w 29"/>
                <a:gd name="T27" fmla="*/ 7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5">
                  <a:moveTo>
                    <a:pt x="8" y="17"/>
                  </a:moveTo>
                  <a:cubicBezTo>
                    <a:pt x="8" y="25"/>
                    <a:pt x="10" y="29"/>
                    <a:pt x="14" y="29"/>
                  </a:cubicBezTo>
                  <a:cubicBezTo>
                    <a:pt x="18" y="29"/>
                    <a:pt x="20" y="25"/>
                    <a:pt x="20" y="17"/>
                  </a:cubicBezTo>
                  <a:cubicBezTo>
                    <a:pt x="20" y="10"/>
                    <a:pt x="18" y="6"/>
                    <a:pt x="14" y="6"/>
                  </a:cubicBezTo>
                  <a:cubicBezTo>
                    <a:pt x="10" y="6"/>
                    <a:pt x="8" y="10"/>
                    <a:pt x="8" y="17"/>
                  </a:cubicBezTo>
                  <a:close/>
                  <a:moveTo>
                    <a:pt x="0" y="17"/>
                  </a:moveTo>
                  <a:cubicBezTo>
                    <a:pt x="0" y="12"/>
                    <a:pt x="1" y="8"/>
                    <a:pt x="3" y="5"/>
                  </a:cubicBezTo>
                  <a:cubicBezTo>
                    <a:pt x="6" y="2"/>
                    <a:pt x="10" y="0"/>
                    <a:pt x="14" y="0"/>
                  </a:cubicBezTo>
                  <a:cubicBezTo>
                    <a:pt x="19" y="0"/>
                    <a:pt x="23" y="2"/>
                    <a:pt x="25" y="5"/>
                  </a:cubicBezTo>
                  <a:cubicBezTo>
                    <a:pt x="27" y="8"/>
                    <a:pt x="29" y="12"/>
                    <a:pt x="29" y="17"/>
                  </a:cubicBezTo>
                  <a:cubicBezTo>
                    <a:pt x="29" y="22"/>
                    <a:pt x="27" y="26"/>
                    <a:pt x="25" y="30"/>
                  </a:cubicBezTo>
                  <a:cubicBezTo>
                    <a:pt x="23" y="33"/>
                    <a:pt x="19" y="35"/>
                    <a:pt x="14" y="35"/>
                  </a:cubicBezTo>
                  <a:cubicBezTo>
                    <a:pt x="10" y="35"/>
                    <a:pt x="6" y="33"/>
                    <a:pt x="3" y="29"/>
                  </a:cubicBezTo>
                  <a:cubicBezTo>
                    <a:pt x="1" y="26"/>
                    <a:pt x="0" y="22"/>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69" name="Freeform 192"/>
            <p:cNvSpPr>
              <a:spLocks/>
            </p:cNvSpPr>
            <p:nvPr/>
          </p:nvSpPr>
          <p:spPr bwMode="auto">
            <a:xfrm>
              <a:off x="3888" y="1751"/>
              <a:ext cx="39" cy="55"/>
            </a:xfrm>
            <a:custGeom>
              <a:avLst/>
              <a:gdLst>
                <a:gd name="T0" fmla="*/ 0 w 24"/>
                <a:gd name="T1" fmla="*/ 89 h 34"/>
                <a:gd name="T2" fmla="*/ 0 w 24"/>
                <a:gd name="T3" fmla="*/ 0 h 34"/>
                <a:gd name="T4" fmla="*/ 29 w 24"/>
                <a:gd name="T5" fmla="*/ 0 h 34"/>
                <a:gd name="T6" fmla="*/ 29 w 24"/>
                <a:gd name="T7" fmla="*/ 94 h 34"/>
                <a:gd name="T8" fmla="*/ 54 w 24"/>
                <a:gd name="T9" fmla="*/ 118 h 34"/>
                <a:gd name="T10" fmla="*/ 68 w 24"/>
                <a:gd name="T11" fmla="*/ 94 h 34"/>
                <a:gd name="T12" fmla="*/ 68 w 24"/>
                <a:gd name="T13" fmla="*/ 0 h 34"/>
                <a:gd name="T14" fmla="*/ 102 w 24"/>
                <a:gd name="T15" fmla="*/ 0 h 34"/>
                <a:gd name="T16" fmla="*/ 102 w 24"/>
                <a:gd name="T17" fmla="*/ 89 h 34"/>
                <a:gd name="T18" fmla="*/ 89 w 24"/>
                <a:gd name="T19" fmla="*/ 128 h 34"/>
                <a:gd name="T20" fmla="*/ 54 w 24"/>
                <a:gd name="T21" fmla="*/ 144 h 34"/>
                <a:gd name="T22" fmla="*/ 13 w 24"/>
                <a:gd name="T23" fmla="*/ 128 h 34"/>
                <a:gd name="T24" fmla="*/ 0 w 24"/>
                <a:gd name="T25" fmla="*/ 8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4">
                  <a:moveTo>
                    <a:pt x="0" y="21"/>
                  </a:moveTo>
                  <a:cubicBezTo>
                    <a:pt x="0" y="0"/>
                    <a:pt x="0" y="0"/>
                    <a:pt x="0" y="0"/>
                  </a:cubicBezTo>
                  <a:cubicBezTo>
                    <a:pt x="7" y="0"/>
                    <a:pt x="7" y="0"/>
                    <a:pt x="7" y="0"/>
                  </a:cubicBezTo>
                  <a:cubicBezTo>
                    <a:pt x="7" y="22"/>
                    <a:pt x="7" y="22"/>
                    <a:pt x="7" y="22"/>
                  </a:cubicBezTo>
                  <a:cubicBezTo>
                    <a:pt x="7" y="26"/>
                    <a:pt x="9" y="28"/>
                    <a:pt x="12" y="28"/>
                  </a:cubicBezTo>
                  <a:cubicBezTo>
                    <a:pt x="15" y="28"/>
                    <a:pt x="16" y="26"/>
                    <a:pt x="16" y="22"/>
                  </a:cubicBezTo>
                  <a:cubicBezTo>
                    <a:pt x="16" y="0"/>
                    <a:pt x="16" y="0"/>
                    <a:pt x="16" y="0"/>
                  </a:cubicBezTo>
                  <a:cubicBezTo>
                    <a:pt x="24" y="0"/>
                    <a:pt x="24" y="0"/>
                    <a:pt x="24" y="0"/>
                  </a:cubicBezTo>
                  <a:cubicBezTo>
                    <a:pt x="24" y="21"/>
                    <a:pt x="24" y="21"/>
                    <a:pt x="24" y="21"/>
                  </a:cubicBezTo>
                  <a:cubicBezTo>
                    <a:pt x="24" y="25"/>
                    <a:pt x="23" y="28"/>
                    <a:pt x="21" y="30"/>
                  </a:cubicBezTo>
                  <a:cubicBezTo>
                    <a:pt x="19" y="33"/>
                    <a:pt x="16" y="34"/>
                    <a:pt x="12" y="34"/>
                  </a:cubicBezTo>
                  <a:cubicBezTo>
                    <a:pt x="8" y="34"/>
                    <a:pt x="5" y="33"/>
                    <a:pt x="3" y="30"/>
                  </a:cubicBezTo>
                  <a:cubicBezTo>
                    <a:pt x="1" y="28"/>
                    <a:pt x="0" y="25"/>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0" name="Freeform 193"/>
            <p:cNvSpPr>
              <a:spLocks/>
            </p:cNvSpPr>
            <p:nvPr/>
          </p:nvSpPr>
          <p:spPr bwMode="auto">
            <a:xfrm>
              <a:off x="3933" y="1751"/>
              <a:ext cx="36" cy="53"/>
            </a:xfrm>
            <a:custGeom>
              <a:avLst/>
              <a:gdLst>
                <a:gd name="T0" fmla="*/ 12 w 36"/>
                <a:gd name="T1" fmla="*/ 53 h 53"/>
                <a:gd name="T2" fmla="*/ 12 w 36"/>
                <a:gd name="T3" fmla="*/ 9 h 53"/>
                <a:gd name="T4" fmla="*/ 0 w 36"/>
                <a:gd name="T5" fmla="*/ 9 h 53"/>
                <a:gd name="T6" fmla="*/ 0 w 36"/>
                <a:gd name="T7" fmla="*/ 0 h 53"/>
                <a:gd name="T8" fmla="*/ 36 w 36"/>
                <a:gd name="T9" fmla="*/ 0 h 53"/>
                <a:gd name="T10" fmla="*/ 36 w 36"/>
                <a:gd name="T11" fmla="*/ 9 h 53"/>
                <a:gd name="T12" fmla="*/ 25 w 36"/>
                <a:gd name="T13" fmla="*/ 9 h 53"/>
                <a:gd name="T14" fmla="*/ 25 w 36"/>
                <a:gd name="T15" fmla="*/ 53 h 53"/>
                <a:gd name="T16" fmla="*/ 12 w 36"/>
                <a:gd name="T17" fmla="*/ 53 h 53"/>
                <a:gd name="T18" fmla="*/ 12 w 3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53">
                  <a:moveTo>
                    <a:pt x="12" y="53"/>
                  </a:moveTo>
                  <a:lnTo>
                    <a:pt x="12" y="9"/>
                  </a:lnTo>
                  <a:lnTo>
                    <a:pt x="0" y="9"/>
                  </a:lnTo>
                  <a:lnTo>
                    <a:pt x="0" y="0"/>
                  </a:lnTo>
                  <a:lnTo>
                    <a:pt x="36" y="0"/>
                  </a:lnTo>
                  <a:lnTo>
                    <a:pt x="36" y="9"/>
                  </a:lnTo>
                  <a:lnTo>
                    <a:pt x="25" y="9"/>
                  </a:lnTo>
                  <a:lnTo>
                    <a:pt x="25" y="53"/>
                  </a:lnTo>
                  <a:lnTo>
                    <a:pt x="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1" name="Freeform 194"/>
            <p:cNvSpPr>
              <a:spLocks/>
            </p:cNvSpPr>
            <p:nvPr/>
          </p:nvSpPr>
          <p:spPr bwMode="auto">
            <a:xfrm>
              <a:off x="3976" y="1751"/>
              <a:ext cx="32" cy="53"/>
            </a:xfrm>
            <a:custGeom>
              <a:avLst/>
              <a:gdLst>
                <a:gd name="T0" fmla="*/ 0 w 32"/>
                <a:gd name="T1" fmla="*/ 53 h 53"/>
                <a:gd name="T2" fmla="*/ 0 w 32"/>
                <a:gd name="T3" fmla="*/ 0 h 53"/>
                <a:gd name="T4" fmla="*/ 32 w 32"/>
                <a:gd name="T5" fmla="*/ 0 h 53"/>
                <a:gd name="T6" fmla="*/ 32 w 32"/>
                <a:gd name="T7" fmla="*/ 9 h 53"/>
                <a:gd name="T8" fmla="*/ 13 w 32"/>
                <a:gd name="T9" fmla="*/ 9 h 53"/>
                <a:gd name="T10" fmla="*/ 13 w 32"/>
                <a:gd name="T11" fmla="*/ 21 h 53"/>
                <a:gd name="T12" fmla="*/ 31 w 32"/>
                <a:gd name="T13" fmla="*/ 21 h 53"/>
                <a:gd name="T14" fmla="*/ 31 w 32"/>
                <a:gd name="T15" fmla="*/ 31 h 53"/>
                <a:gd name="T16" fmla="*/ 13 w 32"/>
                <a:gd name="T17" fmla="*/ 31 h 53"/>
                <a:gd name="T18" fmla="*/ 13 w 32"/>
                <a:gd name="T19" fmla="*/ 44 h 53"/>
                <a:gd name="T20" fmla="*/ 32 w 32"/>
                <a:gd name="T21" fmla="*/ 44 h 53"/>
                <a:gd name="T22" fmla="*/ 32 w 32"/>
                <a:gd name="T23" fmla="*/ 53 h 53"/>
                <a:gd name="T24" fmla="*/ 0 w 32"/>
                <a:gd name="T25" fmla="*/ 53 h 53"/>
                <a:gd name="T26" fmla="*/ 0 w 32"/>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53">
                  <a:moveTo>
                    <a:pt x="0" y="53"/>
                  </a:moveTo>
                  <a:lnTo>
                    <a:pt x="0" y="0"/>
                  </a:lnTo>
                  <a:lnTo>
                    <a:pt x="32" y="0"/>
                  </a:lnTo>
                  <a:lnTo>
                    <a:pt x="32" y="9"/>
                  </a:lnTo>
                  <a:lnTo>
                    <a:pt x="13" y="9"/>
                  </a:lnTo>
                  <a:lnTo>
                    <a:pt x="13" y="21"/>
                  </a:lnTo>
                  <a:lnTo>
                    <a:pt x="31" y="21"/>
                  </a:lnTo>
                  <a:lnTo>
                    <a:pt x="31" y="31"/>
                  </a:lnTo>
                  <a:lnTo>
                    <a:pt x="13" y="31"/>
                  </a:lnTo>
                  <a:lnTo>
                    <a:pt x="13" y="44"/>
                  </a:lnTo>
                  <a:lnTo>
                    <a:pt x="32" y="44"/>
                  </a:lnTo>
                  <a:lnTo>
                    <a:pt x="32" y="53"/>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2" name="Freeform 195"/>
            <p:cNvSpPr>
              <a:spLocks noEditPoints="1"/>
            </p:cNvSpPr>
            <p:nvPr/>
          </p:nvSpPr>
          <p:spPr bwMode="auto">
            <a:xfrm>
              <a:off x="4017" y="1751"/>
              <a:ext cx="39" cy="53"/>
            </a:xfrm>
            <a:custGeom>
              <a:avLst/>
              <a:gdLst>
                <a:gd name="T0" fmla="*/ 34 w 24"/>
                <a:gd name="T1" fmla="*/ 21 h 33"/>
                <a:gd name="T2" fmla="*/ 34 w 24"/>
                <a:gd name="T3" fmla="*/ 56 h 33"/>
                <a:gd name="T4" fmla="*/ 42 w 24"/>
                <a:gd name="T5" fmla="*/ 56 h 33"/>
                <a:gd name="T6" fmla="*/ 55 w 24"/>
                <a:gd name="T7" fmla="*/ 55 h 33"/>
                <a:gd name="T8" fmla="*/ 63 w 24"/>
                <a:gd name="T9" fmla="*/ 42 h 33"/>
                <a:gd name="T10" fmla="*/ 42 w 24"/>
                <a:gd name="T11" fmla="*/ 21 h 33"/>
                <a:gd name="T12" fmla="*/ 34 w 24"/>
                <a:gd name="T13" fmla="*/ 21 h 33"/>
                <a:gd name="T14" fmla="*/ 0 w 24"/>
                <a:gd name="T15" fmla="*/ 137 h 33"/>
                <a:gd name="T16" fmla="*/ 0 w 24"/>
                <a:gd name="T17" fmla="*/ 0 h 33"/>
                <a:gd name="T18" fmla="*/ 54 w 24"/>
                <a:gd name="T19" fmla="*/ 0 h 33"/>
                <a:gd name="T20" fmla="*/ 88 w 24"/>
                <a:gd name="T21" fmla="*/ 8 h 33"/>
                <a:gd name="T22" fmla="*/ 98 w 24"/>
                <a:gd name="T23" fmla="*/ 34 h 33"/>
                <a:gd name="T24" fmla="*/ 68 w 24"/>
                <a:gd name="T25" fmla="*/ 69 h 33"/>
                <a:gd name="T26" fmla="*/ 68 w 24"/>
                <a:gd name="T27" fmla="*/ 69 h 33"/>
                <a:gd name="T28" fmla="*/ 81 w 24"/>
                <a:gd name="T29" fmla="*/ 80 h 33"/>
                <a:gd name="T30" fmla="*/ 89 w 24"/>
                <a:gd name="T31" fmla="*/ 90 h 33"/>
                <a:gd name="T32" fmla="*/ 102 w 24"/>
                <a:gd name="T33" fmla="*/ 137 h 33"/>
                <a:gd name="T34" fmla="*/ 68 w 24"/>
                <a:gd name="T35" fmla="*/ 137 h 33"/>
                <a:gd name="T36" fmla="*/ 55 w 24"/>
                <a:gd name="T37" fmla="*/ 101 h 33"/>
                <a:gd name="T38" fmla="*/ 47 w 24"/>
                <a:gd name="T39" fmla="*/ 82 h 33"/>
                <a:gd name="T40" fmla="*/ 34 w 24"/>
                <a:gd name="T41" fmla="*/ 82 h 33"/>
                <a:gd name="T42" fmla="*/ 34 w 24"/>
                <a:gd name="T43" fmla="*/ 137 h 33"/>
                <a:gd name="T44" fmla="*/ 0 w 24"/>
                <a:gd name="T45" fmla="*/ 137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3">
                  <a:moveTo>
                    <a:pt x="8" y="5"/>
                  </a:moveTo>
                  <a:cubicBezTo>
                    <a:pt x="8" y="14"/>
                    <a:pt x="8" y="14"/>
                    <a:pt x="8" y="14"/>
                  </a:cubicBezTo>
                  <a:cubicBezTo>
                    <a:pt x="10" y="14"/>
                    <a:pt x="10" y="14"/>
                    <a:pt x="10" y="14"/>
                  </a:cubicBezTo>
                  <a:cubicBezTo>
                    <a:pt x="11" y="14"/>
                    <a:pt x="13" y="14"/>
                    <a:pt x="13" y="13"/>
                  </a:cubicBezTo>
                  <a:cubicBezTo>
                    <a:pt x="14" y="12"/>
                    <a:pt x="15" y="11"/>
                    <a:pt x="15" y="10"/>
                  </a:cubicBezTo>
                  <a:cubicBezTo>
                    <a:pt x="15" y="7"/>
                    <a:pt x="13" y="5"/>
                    <a:pt x="10" y="5"/>
                  </a:cubicBezTo>
                  <a:cubicBezTo>
                    <a:pt x="8" y="5"/>
                    <a:pt x="8" y="5"/>
                    <a:pt x="8" y="5"/>
                  </a:cubicBezTo>
                  <a:close/>
                  <a:moveTo>
                    <a:pt x="0" y="33"/>
                  </a:moveTo>
                  <a:cubicBezTo>
                    <a:pt x="0" y="0"/>
                    <a:pt x="0" y="0"/>
                    <a:pt x="0" y="0"/>
                  </a:cubicBezTo>
                  <a:cubicBezTo>
                    <a:pt x="12" y="0"/>
                    <a:pt x="12" y="0"/>
                    <a:pt x="12" y="0"/>
                  </a:cubicBezTo>
                  <a:cubicBezTo>
                    <a:pt x="15" y="0"/>
                    <a:pt x="18" y="0"/>
                    <a:pt x="20" y="2"/>
                  </a:cubicBezTo>
                  <a:cubicBezTo>
                    <a:pt x="22" y="3"/>
                    <a:pt x="23" y="5"/>
                    <a:pt x="23" y="8"/>
                  </a:cubicBezTo>
                  <a:cubicBezTo>
                    <a:pt x="23" y="13"/>
                    <a:pt x="20" y="16"/>
                    <a:pt x="16" y="17"/>
                  </a:cubicBezTo>
                  <a:cubicBezTo>
                    <a:pt x="16" y="17"/>
                    <a:pt x="16" y="17"/>
                    <a:pt x="16" y="17"/>
                  </a:cubicBezTo>
                  <a:cubicBezTo>
                    <a:pt x="17" y="17"/>
                    <a:pt x="18" y="17"/>
                    <a:pt x="19" y="19"/>
                  </a:cubicBezTo>
                  <a:cubicBezTo>
                    <a:pt x="20" y="19"/>
                    <a:pt x="20" y="20"/>
                    <a:pt x="21" y="22"/>
                  </a:cubicBezTo>
                  <a:cubicBezTo>
                    <a:pt x="24" y="33"/>
                    <a:pt x="24" y="33"/>
                    <a:pt x="24" y="33"/>
                  </a:cubicBezTo>
                  <a:cubicBezTo>
                    <a:pt x="16" y="33"/>
                    <a:pt x="16" y="33"/>
                    <a:pt x="16" y="33"/>
                  </a:cubicBezTo>
                  <a:cubicBezTo>
                    <a:pt x="13" y="24"/>
                    <a:pt x="13" y="24"/>
                    <a:pt x="13" y="24"/>
                  </a:cubicBezTo>
                  <a:cubicBezTo>
                    <a:pt x="13" y="22"/>
                    <a:pt x="12" y="21"/>
                    <a:pt x="11" y="20"/>
                  </a:cubicBezTo>
                  <a:cubicBezTo>
                    <a:pt x="11" y="20"/>
                    <a:pt x="10" y="20"/>
                    <a:pt x="8" y="20"/>
                  </a:cubicBezTo>
                  <a:cubicBezTo>
                    <a:pt x="8" y="33"/>
                    <a:pt x="8" y="33"/>
                    <a:pt x="8" y="33"/>
                  </a:cubicBezTo>
                  <a:cubicBezTo>
                    <a:pt x="0" y="33"/>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3" name="Freeform 196"/>
            <p:cNvSpPr>
              <a:spLocks/>
            </p:cNvSpPr>
            <p:nvPr/>
          </p:nvSpPr>
          <p:spPr bwMode="auto">
            <a:xfrm>
              <a:off x="3884" y="1409"/>
              <a:ext cx="265" cy="98"/>
            </a:xfrm>
            <a:custGeom>
              <a:avLst/>
              <a:gdLst>
                <a:gd name="T0" fmla="*/ 131 w 162"/>
                <a:gd name="T1" fmla="*/ 232 h 60"/>
                <a:gd name="T2" fmla="*/ 126 w 162"/>
                <a:gd name="T3" fmla="*/ 227 h 60"/>
                <a:gd name="T4" fmla="*/ 0 w 162"/>
                <a:gd name="T5" fmla="*/ 152 h 60"/>
                <a:gd name="T6" fmla="*/ 97 w 162"/>
                <a:gd name="T7" fmla="*/ 96 h 60"/>
                <a:gd name="T8" fmla="*/ 227 w 162"/>
                <a:gd name="T9" fmla="*/ 173 h 60"/>
                <a:gd name="T10" fmla="*/ 324 w 162"/>
                <a:gd name="T11" fmla="*/ 165 h 60"/>
                <a:gd name="T12" fmla="*/ 489 w 162"/>
                <a:gd name="T13" fmla="*/ 69 h 60"/>
                <a:gd name="T14" fmla="*/ 308 w 162"/>
                <a:gd name="T15" fmla="*/ 69 h 60"/>
                <a:gd name="T16" fmla="*/ 308 w 162"/>
                <a:gd name="T17" fmla="*/ 0 h 60"/>
                <a:gd name="T18" fmla="*/ 708 w 162"/>
                <a:gd name="T19" fmla="*/ 0 h 60"/>
                <a:gd name="T20" fmla="*/ 708 w 162"/>
                <a:gd name="T21" fmla="*/ 232 h 60"/>
                <a:gd name="T22" fmla="*/ 592 w 162"/>
                <a:gd name="T23" fmla="*/ 232 h 60"/>
                <a:gd name="T24" fmla="*/ 586 w 162"/>
                <a:gd name="T25" fmla="*/ 126 h 60"/>
                <a:gd name="T26" fmla="*/ 425 w 162"/>
                <a:gd name="T27" fmla="*/ 222 h 60"/>
                <a:gd name="T28" fmla="*/ 262 w 162"/>
                <a:gd name="T29" fmla="*/ 261 h 60"/>
                <a:gd name="T30" fmla="*/ 131 w 162"/>
                <a:gd name="T31" fmla="*/ 232 h 60"/>
                <a:gd name="T32" fmla="*/ 131 w 162"/>
                <a:gd name="T33" fmla="*/ 23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0">
                  <a:moveTo>
                    <a:pt x="30" y="53"/>
                  </a:moveTo>
                  <a:cubicBezTo>
                    <a:pt x="30" y="53"/>
                    <a:pt x="29" y="52"/>
                    <a:pt x="29" y="52"/>
                  </a:cubicBezTo>
                  <a:cubicBezTo>
                    <a:pt x="0" y="35"/>
                    <a:pt x="0" y="35"/>
                    <a:pt x="0" y="35"/>
                  </a:cubicBezTo>
                  <a:cubicBezTo>
                    <a:pt x="22" y="22"/>
                    <a:pt x="22" y="22"/>
                    <a:pt x="22" y="22"/>
                  </a:cubicBezTo>
                  <a:cubicBezTo>
                    <a:pt x="52" y="40"/>
                    <a:pt x="52" y="40"/>
                    <a:pt x="52" y="40"/>
                  </a:cubicBezTo>
                  <a:cubicBezTo>
                    <a:pt x="58" y="43"/>
                    <a:pt x="66" y="42"/>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3"/>
                    <a:pt x="162" y="53"/>
                    <a:pt x="162" y="53"/>
                  </a:cubicBezTo>
                  <a:cubicBezTo>
                    <a:pt x="135" y="53"/>
                    <a:pt x="135" y="53"/>
                    <a:pt x="135" y="53"/>
                  </a:cubicBezTo>
                  <a:cubicBezTo>
                    <a:pt x="134" y="29"/>
                    <a:pt x="134" y="29"/>
                    <a:pt x="134" y="29"/>
                  </a:cubicBezTo>
                  <a:cubicBezTo>
                    <a:pt x="97" y="51"/>
                    <a:pt x="97" y="51"/>
                    <a:pt x="97" y="51"/>
                  </a:cubicBezTo>
                  <a:cubicBezTo>
                    <a:pt x="83" y="59"/>
                    <a:pt x="69" y="60"/>
                    <a:pt x="60" y="60"/>
                  </a:cubicBezTo>
                  <a:cubicBezTo>
                    <a:pt x="44" y="60"/>
                    <a:pt x="33" y="54"/>
                    <a:pt x="30" y="53"/>
                  </a:cubicBezTo>
                  <a:cubicBezTo>
                    <a:pt x="30" y="53"/>
                    <a:pt x="30" y="53"/>
                    <a:pt x="30" y="53"/>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4" name="Freeform 197"/>
            <p:cNvSpPr>
              <a:spLocks/>
            </p:cNvSpPr>
            <p:nvPr/>
          </p:nvSpPr>
          <p:spPr bwMode="auto">
            <a:xfrm>
              <a:off x="3703" y="1406"/>
              <a:ext cx="171" cy="152"/>
            </a:xfrm>
            <a:custGeom>
              <a:avLst/>
              <a:gdLst>
                <a:gd name="T0" fmla="*/ 169 w 105"/>
                <a:gd name="T1" fmla="*/ 350 h 93"/>
                <a:gd name="T2" fmla="*/ 296 w 105"/>
                <a:gd name="T3" fmla="*/ 275 h 93"/>
                <a:gd name="T4" fmla="*/ 283 w 105"/>
                <a:gd name="T5" fmla="*/ 219 h 93"/>
                <a:gd name="T6" fmla="*/ 122 w 105"/>
                <a:gd name="T7" fmla="*/ 126 h 93"/>
                <a:gd name="T8" fmla="*/ 122 w 105"/>
                <a:gd name="T9" fmla="*/ 232 h 93"/>
                <a:gd name="T10" fmla="*/ 0 w 105"/>
                <a:gd name="T11" fmla="*/ 232 h 93"/>
                <a:gd name="T12" fmla="*/ 0 w 105"/>
                <a:gd name="T13" fmla="*/ 0 h 93"/>
                <a:gd name="T14" fmla="*/ 397 w 105"/>
                <a:gd name="T15" fmla="*/ 0 h 93"/>
                <a:gd name="T16" fmla="*/ 397 w 105"/>
                <a:gd name="T17" fmla="*/ 67 h 93"/>
                <a:gd name="T18" fmla="*/ 215 w 105"/>
                <a:gd name="T19" fmla="*/ 67 h 93"/>
                <a:gd name="T20" fmla="*/ 379 w 105"/>
                <a:gd name="T21" fmla="*/ 160 h 93"/>
                <a:gd name="T22" fmla="*/ 453 w 105"/>
                <a:gd name="T23" fmla="*/ 253 h 93"/>
                <a:gd name="T24" fmla="*/ 392 w 105"/>
                <a:gd name="T25" fmla="*/ 332 h 93"/>
                <a:gd name="T26" fmla="*/ 267 w 105"/>
                <a:gd name="T27" fmla="*/ 405 h 93"/>
                <a:gd name="T28" fmla="*/ 169 w 105"/>
                <a:gd name="T29" fmla="*/ 350 h 93"/>
                <a:gd name="T30" fmla="*/ 169 w 105"/>
                <a:gd name="T31" fmla="*/ 35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3">
                  <a:moveTo>
                    <a:pt x="39" y="80"/>
                  </a:moveTo>
                  <a:cubicBezTo>
                    <a:pt x="69" y="63"/>
                    <a:pt x="69" y="63"/>
                    <a:pt x="69" y="63"/>
                  </a:cubicBezTo>
                  <a:cubicBezTo>
                    <a:pt x="75" y="60"/>
                    <a:pt x="74" y="55"/>
                    <a:pt x="66" y="50"/>
                  </a:cubicBezTo>
                  <a:cubicBezTo>
                    <a:pt x="28" y="29"/>
                    <a:pt x="28" y="29"/>
                    <a:pt x="28" y="29"/>
                  </a:cubicBezTo>
                  <a:cubicBezTo>
                    <a:pt x="28" y="53"/>
                    <a:pt x="28" y="53"/>
                    <a:pt x="28" y="53"/>
                  </a:cubicBezTo>
                  <a:cubicBezTo>
                    <a:pt x="0" y="53"/>
                    <a:pt x="0" y="53"/>
                    <a:pt x="0" y="53"/>
                  </a:cubicBezTo>
                  <a:cubicBezTo>
                    <a:pt x="0" y="0"/>
                    <a:pt x="0" y="0"/>
                    <a:pt x="0" y="0"/>
                  </a:cubicBezTo>
                  <a:cubicBezTo>
                    <a:pt x="92" y="0"/>
                    <a:pt x="92" y="0"/>
                    <a:pt x="92" y="0"/>
                  </a:cubicBezTo>
                  <a:cubicBezTo>
                    <a:pt x="92" y="15"/>
                    <a:pt x="92" y="15"/>
                    <a:pt x="92" y="15"/>
                  </a:cubicBezTo>
                  <a:cubicBezTo>
                    <a:pt x="50" y="15"/>
                    <a:pt x="50" y="15"/>
                    <a:pt x="50" y="15"/>
                  </a:cubicBezTo>
                  <a:cubicBezTo>
                    <a:pt x="88" y="37"/>
                    <a:pt x="88" y="37"/>
                    <a:pt x="88" y="37"/>
                  </a:cubicBezTo>
                  <a:cubicBezTo>
                    <a:pt x="102" y="45"/>
                    <a:pt x="105" y="53"/>
                    <a:pt x="105" y="58"/>
                  </a:cubicBezTo>
                  <a:cubicBezTo>
                    <a:pt x="104" y="68"/>
                    <a:pt x="94" y="75"/>
                    <a:pt x="91" y="76"/>
                  </a:cubicBezTo>
                  <a:cubicBezTo>
                    <a:pt x="62" y="93"/>
                    <a:pt x="62" y="93"/>
                    <a:pt x="62" y="93"/>
                  </a:cubicBezTo>
                  <a:cubicBezTo>
                    <a:pt x="39" y="80"/>
                    <a:pt x="39" y="80"/>
                    <a:pt x="39" y="80"/>
                  </a:cubicBezTo>
                  <a:cubicBezTo>
                    <a:pt x="39" y="80"/>
                    <a:pt x="39" y="80"/>
                    <a:pt x="39" y="8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5" name="Freeform 198"/>
            <p:cNvSpPr>
              <a:spLocks/>
            </p:cNvSpPr>
            <p:nvPr/>
          </p:nvSpPr>
          <p:spPr bwMode="auto">
            <a:xfrm>
              <a:off x="3698" y="1564"/>
              <a:ext cx="265" cy="98"/>
            </a:xfrm>
            <a:custGeom>
              <a:avLst/>
              <a:gdLst>
                <a:gd name="T0" fmla="*/ 577 w 162"/>
                <a:gd name="T1" fmla="*/ 34 h 60"/>
                <a:gd name="T2" fmla="*/ 708 w 162"/>
                <a:gd name="T3" fmla="*/ 109 h 60"/>
                <a:gd name="T4" fmla="*/ 607 w 162"/>
                <a:gd name="T5" fmla="*/ 165 h 60"/>
                <a:gd name="T6" fmla="*/ 476 w 162"/>
                <a:gd name="T7" fmla="*/ 91 h 60"/>
                <a:gd name="T8" fmla="*/ 386 w 162"/>
                <a:gd name="T9" fmla="*/ 101 h 60"/>
                <a:gd name="T10" fmla="*/ 219 w 162"/>
                <a:gd name="T11" fmla="*/ 198 h 60"/>
                <a:gd name="T12" fmla="*/ 401 w 162"/>
                <a:gd name="T13" fmla="*/ 198 h 60"/>
                <a:gd name="T14" fmla="*/ 401 w 162"/>
                <a:gd name="T15" fmla="*/ 261 h 60"/>
                <a:gd name="T16" fmla="*/ 0 w 162"/>
                <a:gd name="T17" fmla="*/ 261 h 60"/>
                <a:gd name="T18" fmla="*/ 0 w 162"/>
                <a:gd name="T19" fmla="*/ 29 h 60"/>
                <a:gd name="T20" fmla="*/ 118 w 162"/>
                <a:gd name="T21" fmla="*/ 29 h 60"/>
                <a:gd name="T22" fmla="*/ 118 w 162"/>
                <a:gd name="T23" fmla="*/ 136 h 60"/>
                <a:gd name="T24" fmla="*/ 283 w 162"/>
                <a:gd name="T25" fmla="*/ 42 h 60"/>
                <a:gd name="T26" fmla="*/ 442 w 162"/>
                <a:gd name="T27" fmla="*/ 0 h 60"/>
                <a:gd name="T28" fmla="*/ 577 w 162"/>
                <a:gd name="T29" fmla="*/ 34 h 60"/>
                <a:gd name="T30" fmla="*/ 577 w 162"/>
                <a:gd name="T31" fmla="*/ 34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0">
                  <a:moveTo>
                    <a:pt x="132" y="8"/>
                  </a:moveTo>
                  <a:cubicBezTo>
                    <a:pt x="162" y="25"/>
                    <a:pt x="162" y="25"/>
                    <a:pt x="162" y="25"/>
                  </a:cubicBezTo>
                  <a:cubicBezTo>
                    <a:pt x="139" y="38"/>
                    <a:pt x="139" y="38"/>
                    <a:pt x="139" y="38"/>
                  </a:cubicBezTo>
                  <a:cubicBezTo>
                    <a:pt x="109" y="21"/>
                    <a:pt x="109" y="21"/>
                    <a:pt x="109" y="21"/>
                  </a:cubicBezTo>
                  <a:cubicBezTo>
                    <a:pt x="103" y="17"/>
                    <a:pt x="96" y="18"/>
                    <a:pt x="88" y="23"/>
                  </a:cubicBezTo>
                  <a:cubicBezTo>
                    <a:pt x="50" y="45"/>
                    <a:pt x="50" y="45"/>
                    <a:pt x="50" y="45"/>
                  </a:cubicBezTo>
                  <a:cubicBezTo>
                    <a:pt x="92" y="45"/>
                    <a:pt x="92" y="45"/>
                    <a:pt x="92" y="45"/>
                  </a:cubicBezTo>
                  <a:cubicBezTo>
                    <a:pt x="92" y="60"/>
                    <a:pt x="92" y="60"/>
                    <a:pt x="92" y="60"/>
                  </a:cubicBezTo>
                  <a:cubicBezTo>
                    <a:pt x="0" y="60"/>
                    <a:pt x="0" y="60"/>
                    <a:pt x="0" y="60"/>
                  </a:cubicBezTo>
                  <a:cubicBezTo>
                    <a:pt x="0" y="7"/>
                    <a:pt x="0" y="7"/>
                    <a:pt x="0" y="7"/>
                  </a:cubicBezTo>
                  <a:cubicBezTo>
                    <a:pt x="27" y="7"/>
                    <a:pt x="27" y="7"/>
                    <a:pt x="27" y="7"/>
                  </a:cubicBezTo>
                  <a:cubicBezTo>
                    <a:pt x="27" y="31"/>
                    <a:pt x="27" y="31"/>
                    <a:pt x="27" y="31"/>
                  </a:cubicBezTo>
                  <a:cubicBezTo>
                    <a:pt x="65" y="10"/>
                    <a:pt x="65" y="10"/>
                    <a:pt x="65" y="10"/>
                  </a:cubicBezTo>
                  <a:cubicBezTo>
                    <a:pt x="79" y="2"/>
                    <a:pt x="92" y="0"/>
                    <a:pt x="101" y="0"/>
                  </a:cubicBezTo>
                  <a:cubicBezTo>
                    <a:pt x="118" y="0"/>
                    <a:pt x="129" y="6"/>
                    <a:pt x="132" y="8"/>
                  </a:cubicBezTo>
                  <a:cubicBezTo>
                    <a:pt x="132" y="8"/>
                    <a:pt x="132" y="8"/>
                    <a:pt x="132" y="8"/>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6" name="Freeform 199"/>
            <p:cNvSpPr>
              <a:spLocks/>
            </p:cNvSpPr>
            <p:nvPr/>
          </p:nvSpPr>
          <p:spPr bwMode="auto">
            <a:xfrm>
              <a:off x="3972" y="1514"/>
              <a:ext cx="170" cy="153"/>
            </a:xfrm>
            <a:custGeom>
              <a:avLst/>
              <a:gdLst>
                <a:gd name="T0" fmla="*/ 454 w 104"/>
                <a:gd name="T1" fmla="*/ 173 h 94"/>
                <a:gd name="T2" fmla="*/ 454 w 104"/>
                <a:gd name="T3" fmla="*/ 405 h 94"/>
                <a:gd name="T4" fmla="*/ 56 w 104"/>
                <a:gd name="T5" fmla="*/ 405 h 94"/>
                <a:gd name="T6" fmla="*/ 54 w 104"/>
                <a:gd name="T7" fmla="*/ 337 h 94"/>
                <a:gd name="T8" fmla="*/ 235 w 104"/>
                <a:gd name="T9" fmla="*/ 337 h 94"/>
                <a:gd name="T10" fmla="*/ 70 w 104"/>
                <a:gd name="T11" fmla="*/ 241 h 94"/>
                <a:gd name="T12" fmla="*/ 0 w 104"/>
                <a:gd name="T13" fmla="*/ 151 h 94"/>
                <a:gd name="T14" fmla="*/ 56 w 104"/>
                <a:gd name="T15" fmla="*/ 75 h 94"/>
                <a:gd name="T16" fmla="*/ 186 w 104"/>
                <a:gd name="T17" fmla="*/ 0 h 94"/>
                <a:gd name="T18" fmla="*/ 283 w 104"/>
                <a:gd name="T19" fmla="*/ 55 h 94"/>
                <a:gd name="T20" fmla="*/ 157 w 104"/>
                <a:gd name="T21" fmla="*/ 130 h 94"/>
                <a:gd name="T22" fmla="*/ 172 w 104"/>
                <a:gd name="T23" fmla="*/ 186 h 94"/>
                <a:gd name="T24" fmla="*/ 337 w 104"/>
                <a:gd name="T25" fmla="*/ 282 h 94"/>
                <a:gd name="T26" fmla="*/ 337 w 104"/>
                <a:gd name="T27" fmla="*/ 173 h 94"/>
                <a:gd name="T28" fmla="*/ 454 w 104"/>
                <a:gd name="T29" fmla="*/ 173 h 94"/>
                <a:gd name="T30" fmla="*/ 454 w 104"/>
                <a:gd name="T31" fmla="*/ 173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 h="94">
                  <a:moveTo>
                    <a:pt x="104" y="40"/>
                  </a:moveTo>
                  <a:cubicBezTo>
                    <a:pt x="104" y="94"/>
                    <a:pt x="104" y="94"/>
                    <a:pt x="104" y="94"/>
                  </a:cubicBezTo>
                  <a:cubicBezTo>
                    <a:pt x="13" y="94"/>
                    <a:pt x="13" y="94"/>
                    <a:pt x="13" y="94"/>
                  </a:cubicBezTo>
                  <a:cubicBezTo>
                    <a:pt x="12" y="78"/>
                    <a:pt x="12" y="78"/>
                    <a:pt x="12" y="78"/>
                  </a:cubicBezTo>
                  <a:cubicBezTo>
                    <a:pt x="54" y="78"/>
                    <a:pt x="54" y="78"/>
                    <a:pt x="54" y="78"/>
                  </a:cubicBezTo>
                  <a:cubicBezTo>
                    <a:pt x="16" y="56"/>
                    <a:pt x="16" y="56"/>
                    <a:pt x="16" y="56"/>
                  </a:cubicBezTo>
                  <a:cubicBezTo>
                    <a:pt x="3" y="48"/>
                    <a:pt x="0" y="40"/>
                    <a:pt x="0" y="35"/>
                  </a:cubicBezTo>
                  <a:cubicBezTo>
                    <a:pt x="0" y="25"/>
                    <a:pt x="11" y="18"/>
                    <a:pt x="13" y="17"/>
                  </a:cubicBezTo>
                  <a:cubicBezTo>
                    <a:pt x="43" y="0"/>
                    <a:pt x="43" y="0"/>
                    <a:pt x="43" y="0"/>
                  </a:cubicBezTo>
                  <a:cubicBezTo>
                    <a:pt x="65" y="13"/>
                    <a:pt x="65" y="13"/>
                    <a:pt x="65" y="13"/>
                  </a:cubicBezTo>
                  <a:cubicBezTo>
                    <a:pt x="36" y="30"/>
                    <a:pt x="36" y="30"/>
                    <a:pt x="36" y="30"/>
                  </a:cubicBezTo>
                  <a:cubicBezTo>
                    <a:pt x="30" y="34"/>
                    <a:pt x="31" y="38"/>
                    <a:pt x="39" y="43"/>
                  </a:cubicBezTo>
                  <a:cubicBezTo>
                    <a:pt x="77" y="65"/>
                    <a:pt x="77" y="65"/>
                    <a:pt x="77" y="65"/>
                  </a:cubicBezTo>
                  <a:cubicBezTo>
                    <a:pt x="77" y="40"/>
                    <a:pt x="77" y="40"/>
                    <a:pt x="77" y="40"/>
                  </a:cubicBezTo>
                  <a:cubicBezTo>
                    <a:pt x="104" y="40"/>
                    <a:pt x="104" y="40"/>
                    <a:pt x="104" y="40"/>
                  </a:cubicBezTo>
                  <a:cubicBezTo>
                    <a:pt x="104" y="40"/>
                    <a:pt x="104" y="40"/>
                    <a:pt x="104" y="40"/>
                  </a:cubicBezTo>
                  <a:close/>
                </a:path>
              </a:pathLst>
            </a:custGeom>
            <a:solidFill>
              <a:srgbClr val="202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7" name="Freeform 200"/>
            <p:cNvSpPr>
              <a:spLocks/>
            </p:cNvSpPr>
            <p:nvPr/>
          </p:nvSpPr>
          <p:spPr bwMode="auto">
            <a:xfrm>
              <a:off x="3878" y="1402"/>
              <a:ext cx="264" cy="100"/>
            </a:xfrm>
            <a:custGeom>
              <a:avLst/>
              <a:gdLst>
                <a:gd name="T0" fmla="*/ 130 w 162"/>
                <a:gd name="T1" fmla="*/ 234 h 61"/>
                <a:gd name="T2" fmla="*/ 130 w 162"/>
                <a:gd name="T3" fmla="*/ 234 h 61"/>
                <a:gd name="T4" fmla="*/ 0 w 162"/>
                <a:gd name="T5" fmla="*/ 159 h 61"/>
                <a:gd name="T6" fmla="*/ 98 w 162"/>
                <a:gd name="T7" fmla="*/ 102 h 61"/>
                <a:gd name="T8" fmla="*/ 228 w 162"/>
                <a:gd name="T9" fmla="*/ 177 h 61"/>
                <a:gd name="T10" fmla="*/ 321 w 162"/>
                <a:gd name="T11" fmla="*/ 167 h 61"/>
                <a:gd name="T12" fmla="*/ 486 w 162"/>
                <a:gd name="T13" fmla="*/ 70 h 61"/>
                <a:gd name="T14" fmla="*/ 303 w 162"/>
                <a:gd name="T15" fmla="*/ 70 h 61"/>
                <a:gd name="T16" fmla="*/ 303 w 162"/>
                <a:gd name="T17" fmla="*/ 0 h 61"/>
                <a:gd name="T18" fmla="*/ 701 w 162"/>
                <a:gd name="T19" fmla="*/ 0 h 61"/>
                <a:gd name="T20" fmla="*/ 701 w 162"/>
                <a:gd name="T21" fmla="*/ 239 h 61"/>
                <a:gd name="T22" fmla="*/ 585 w 162"/>
                <a:gd name="T23" fmla="*/ 239 h 61"/>
                <a:gd name="T24" fmla="*/ 585 w 162"/>
                <a:gd name="T25" fmla="*/ 130 h 61"/>
                <a:gd name="T26" fmla="*/ 419 w 162"/>
                <a:gd name="T27" fmla="*/ 226 h 61"/>
                <a:gd name="T28" fmla="*/ 262 w 162"/>
                <a:gd name="T29" fmla="*/ 269 h 61"/>
                <a:gd name="T30" fmla="*/ 130 w 162"/>
                <a:gd name="T31" fmla="*/ 234 h 61"/>
                <a:gd name="T32" fmla="*/ 130 w 162"/>
                <a:gd name="T33" fmla="*/ 234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1">
                  <a:moveTo>
                    <a:pt x="30" y="53"/>
                  </a:moveTo>
                  <a:cubicBezTo>
                    <a:pt x="30" y="53"/>
                    <a:pt x="30" y="53"/>
                    <a:pt x="30" y="53"/>
                  </a:cubicBezTo>
                  <a:cubicBezTo>
                    <a:pt x="0" y="36"/>
                    <a:pt x="0" y="36"/>
                    <a:pt x="0" y="36"/>
                  </a:cubicBezTo>
                  <a:cubicBezTo>
                    <a:pt x="23" y="23"/>
                    <a:pt x="23" y="23"/>
                    <a:pt x="23" y="23"/>
                  </a:cubicBezTo>
                  <a:cubicBezTo>
                    <a:pt x="53" y="40"/>
                    <a:pt x="53" y="40"/>
                    <a:pt x="53" y="40"/>
                  </a:cubicBezTo>
                  <a:cubicBezTo>
                    <a:pt x="59" y="43"/>
                    <a:pt x="66" y="43"/>
                    <a:pt x="74" y="38"/>
                  </a:cubicBezTo>
                  <a:cubicBezTo>
                    <a:pt x="112" y="16"/>
                    <a:pt x="112" y="16"/>
                    <a:pt x="112" y="16"/>
                  </a:cubicBezTo>
                  <a:cubicBezTo>
                    <a:pt x="70" y="16"/>
                    <a:pt x="70" y="16"/>
                    <a:pt x="70" y="16"/>
                  </a:cubicBezTo>
                  <a:cubicBezTo>
                    <a:pt x="70" y="0"/>
                    <a:pt x="70" y="0"/>
                    <a:pt x="70" y="0"/>
                  </a:cubicBezTo>
                  <a:cubicBezTo>
                    <a:pt x="162" y="0"/>
                    <a:pt x="162" y="0"/>
                    <a:pt x="162" y="0"/>
                  </a:cubicBezTo>
                  <a:cubicBezTo>
                    <a:pt x="162" y="54"/>
                    <a:pt x="162" y="54"/>
                    <a:pt x="162" y="54"/>
                  </a:cubicBezTo>
                  <a:cubicBezTo>
                    <a:pt x="135" y="54"/>
                    <a:pt x="135" y="54"/>
                    <a:pt x="135" y="54"/>
                  </a:cubicBezTo>
                  <a:cubicBezTo>
                    <a:pt x="135" y="29"/>
                    <a:pt x="135" y="29"/>
                    <a:pt x="135" y="29"/>
                  </a:cubicBezTo>
                  <a:cubicBezTo>
                    <a:pt x="97" y="51"/>
                    <a:pt x="97" y="51"/>
                    <a:pt x="97" y="51"/>
                  </a:cubicBezTo>
                  <a:cubicBezTo>
                    <a:pt x="83" y="59"/>
                    <a:pt x="70" y="61"/>
                    <a:pt x="61" y="61"/>
                  </a:cubicBezTo>
                  <a:cubicBezTo>
                    <a:pt x="44" y="60"/>
                    <a:pt x="33" y="55"/>
                    <a:pt x="30" y="53"/>
                  </a:cubicBezTo>
                  <a:cubicBezTo>
                    <a:pt x="30" y="53"/>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8" name="Freeform 201"/>
            <p:cNvSpPr>
              <a:spLocks/>
            </p:cNvSpPr>
            <p:nvPr/>
          </p:nvSpPr>
          <p:spPr bwMode="auto">
            <a:xfrm>
              <a:off x="3696" y="1399"/>
              <a:ext cx="172" cy="154"/>
            </a:xfrm>
            <a:custGeom>
              <a:avLst/>
              <a:gdLst>
                <a:gd name="T0" fmla="*/ 177 w 105"/>
                <a:gd name="T1" fmla="*/ 357 h 94"/>
                <a:gd name="T2" fmla="*/ 303 w 105"/>
                <a:gd name="T3" fmla="*/ 277 h 94"/>
                <a:gd name="T4" fmla="*/ 290 w 105"/>
                <a:gd name="T5" fmla="*/ 226 h 94"/>
                <a:gd name="T6" fmla="*/ 123 w 105"/>
                <a:gd name="T7" fmla="*/ 129 h 94"/>
                <a:gd name="T8" fmla="*/ 123 w 105"/>
                <a:gd name="T9" fmla="*/ 234 h 94"/>
                <a:gd name="T10" fmla="*/ 5 w 105"/>
                <a:gd name="T11" fmla="*/ 234 h 94"/>
                <a:gd name="T12" fmla="*/ 0 w 105"/>
                <a:gd name="T13" fmla="*/ 0 h 94"/>
                <a:gd name="T14" fmla="*/ 405 w 105"/>
                <a:gd name="T15" fmla="*/ 0 h 94"/>
                <a:gd name="T16" fmla="*/ 408 w 105"/>
                <a:gd name="T17" fmla="*/ 70 h 94"/>
                <a:gd name="T18" fmla="*/ 226 w 105"/>
                <a:gd name="T19" fmla="*/ 70 h 94"/>
                <a:gd name="T20" fmla="*/ 392 w 105"/>
                <a:gd name="T21" fmla="*/ 167 h 94"/>
                <a:gd name="T22" fmla="*/ 462 w 105"/>
                <a:gd name="T23" fmla="*/ 260 h 94"/>
                <a:gd name="T24" fmla="*/ 405 w 105"/>
                <a:gd name="T25" fmla="*/ 337 h 94"/>
                <a:gd name="T26" fmla="*/ 274 w 105"/>
                <a:gd name="T27" fmla="*/ 413 h 94"/>
                <a:gd name="T28" fmla="*/ 177 w 105"/>
                <a:gd name="T29" fmla="*/ 357 h 94"/>
                <a:gd name="T30" fmla="*/ 177 w 105"/>
                <a:gd name="T31" fmla="*/ 357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40" y="81"/>
                  </a:moveTo>
                  <a:cubicBezTo>
                    <a:pt x="69" y="63"/>
                    <a:pt x="69" y="63"/>
                    <a:pt x="69" y="63"/>
                  </a:cubicBezTo>
                  <a:cubicBezTo>
                    <a:pt x="75" y="60"/>
                    <a:pt x="74" y="56"/>
                    <a:pt x="66" y="51"/>
                  </a:cubicBezTo>
                  <a:cubicBezTo>
                    <a:pt x="28" y="29"/>
                    <a:pt x="28" y="29"/>
                    <a:pt x="28" y="29"/>
                  </a:cubicBezTo>
                  <a:cubicBezTo>
                    <a:pt x="28" y="53"/>
                    <a:pt x="28" y="53"/>
                    <a:pt x="28" y="53"/>
                  </a:cubicBezTo>
                  <a:cubicBezTo>
                    <a:pt x="1" y="53"/>
                    <a:pt x="1" y="53"/>
                    <a:pt x="1" y="53"/>
                  </a:cubicBezTo>
                  <a:cubicBezTo>
                    <a:pt x="0" y="0"/>
                    <a:pt x="0" y="0"/>
                    <a:pt x="0" y="0"/>
                  </a:cubicBezTo>
                  <a:cubicBezTo>
                    <a:pt x="92" y="0"/>
                    <a:pt x="92" y="0"/>
                    <a:pt x="92" y="0"/>
                  </a:cubicBezTo>
                  <a:cubicBezTo>
                    <a:pt x="93" y="16"/>
                    <a:pt x="93" y="16"/>
                    <a:pt x="93" y="16"/>
                  </a:cubicBezTo>
                  <a:cubicBezTo>
                    <a:pt x="51" y="16"/>
                    <a:pt x="51" y="16"/>
                    <a:pt x="51" y="16"/>
                  </a:cubicBezTo>
                  <a:cubicBezTo>
                    <a:pt x="89" y="38"/>
                    <a:pt x="89" y="38"/>
                    <a:pt x="89" y="38"/>
                  </a:cubicBezTo>
                  <a:cubicBezTo>
                    <a:pt x="102" y="46"/>
                    <a:pt x="105" y="54"/>
                    <a:pt x="105" y="59"/>
                  </a:cubicBezTo>
                  <a:cubicBezTo>
                    <a:pt x="105" y="69"/>
                    <a:pt x="94" y="75"/>
                    <a:pt x="92" y="77"/>
                  </a:cubicBezTo>
                  <a:cubicBezTo>
                    <a:pt x="62" y="94"/>
                    <a:pt x="62" y="94"/>
                    <a:pt x="62" y="94"/>
                  </a:cubicBezTo>
                  <a:cubicBezTo>
                    <a:pt x="40" y="81"/>
                    <a:pt x="40" y="81"/>
                    <a:pt x="40" y="81"/>
                  </a:cubicBezTo>
                  <a:cubicBezTo>
                    <a:pt x="40" y="81"/>
                    <a:pt x="40" y="81"/>
                    <a:pt x="40"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79" name="Freeform 202"/>
            <p:cNvSpPr>
              <a:spLocks/>
            </p:cNvSpPr>
            <p:nvPr/>
          </p:nvSpPr>
          <p:spPr bwMode="auto">
            <a:xfrm>
              <a:off x="3692" y="1558"/>
              <a:ext cx="264" cy="99"/>
            </a:xfrm>
            <a:custGeom>
              <a:avLst/>
              <a:gdLst>
                <a:gd name="T0" fmla="*/ 570 w 162"/>
                <a:gd name="T1" fmla="*/ 34 h 61"/>
                <a:gd name="T2" fmla="*/ 701 w 162"/>
                <a:gd name="T3" fmla="*/ 109 h 61"/>
                <a:gd name="T4" fmla="*/ 606 w 162"/>
                <a:gd name="T5" fmla="*/ 164 h 61"/>
                <a:gd name="T6" fmla="*/ 476 w 162"/>
                <a:gd name="T7" fmla="*/ 89 h 61"/>
                <a:gd name="T8" fmla="*/ 380 w 162"/>
                <a:gd name="T9" fmla="*/ 97 h 61"/>
                <a:gd name="T10" fmla="*/ 215 w 162"/>
                <a:gd name="T11" fmla="*/ 192 h 61"/>
                <a:gd name="T12" fmla="*/ 398 w 162"/>
                <a:gd name="T13" fmla="*/ 192 h 61"/>
                <a:gd name="T14" fmla="*/ 398 w 162"/>
                <a:gd name="T15" fmla="*/ 261 h 61"/>
                <a:gd name="T16" fmla="*/ 0 w 162"/>
                <a:gd name="T17" fmla="*/ 261 h 61"/>
                <a:gd name="T18" fmla="*/ 0 w 162"/>
                <a:gd name="T19" fmla="*/ 29 h 61"/>
                <a:gd name="T20" fmla="*/ 117 w 162"/>
                <a:gd name="T21" fmla="*/ 29 h 61"/>
                <a:gd name="T22" fmla="*/ 122 w 162"/>
                <a:gd name="T23" fmla="*/ 136 h 61"/>
                <a:gd name="T24" fmla="*/ 282 w 162"/>
                <a:gd name="T25" fmla="*/ 42 h 61"/>
                <a:gd name="T26" fmla="*/ 438 w 162"/>
                <a:gd name="T27" fmla="*/ 0 h 61"/>
                <a:gd name="T28" fmla="*/ 570 w 162"/>
                <a:gd name="T29" fmla="*/ 34 h 61"/>
                <a:gd name="T30" fmla="*/ 570 w 162"/>
                <a:gd name="T31" fmla="*/ 3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 h="61">
                  <a:moveTo>
                    <a:pt x="132" y="8"/>
                  </a:moveTo>
                  <a:cubicBezTo>
                    <a:pt x="162" y="25"/>
                    <a:pt x="162" y="25"/>
                    <a:pt x="162" y="25"/>
                  </a:cubicBezTo>
                  <a:cubicBezTo>
                    <a:pt x="140" y="38"/>
                    <a:pt x="140" y="38"/>
                    <a:pt x="140" y="38"/>
                  </a:cubicBezTo>
                  <a:cubicBezTo>
                    <a:pt x="110" y="21"/>
                    <a:pt x="110" y="21"/>
                    <a:pt x="110" y="21"/>
                  </a:cubicBezTo>
                  <a:cubicBezTo>
                    <a:pt x="104" y="18"/>
                    <a:pt x="96" y="18"/>
                    <a:pt x="88" y="23"/>
                  </a:cubicBezTo>
                  <a:cubicBezTo>
                    <a:pt x="50" y="45"/>
                    <a:pt x="50" y="45"/>
                    <a:pt x="50" y="45"/>
                  </a:cubicBezTo>
                  <a:cubicBezTo>
                    <a:pt x="92" y="45"/>
                    <a:pt x="92" y="45"/>
                    <a:pt x="92" y="45"/>
                  </a:cubicBezTo>
                  <a:cubicBezTo>
                    <a:pt x="92" y="61"/>
                    <a:pt x="92" y="61"/>
                    <a:pt x="92" y="61"/>
                  </a:cubicBezTo>
                  <a:cubicBezTo>
                    <a:pt x="0" y="61"/>
                    <a:pt x="0" y="61"/>
                    <a:pt x="0" y="61"/>
                  </a:cubicBezTo>
                  <a:cubicBezTo>
                    <a:pt x="0" y="7"/>
                    <a:pt x="0" y="7"/>
                    <a:pt x="0" y="7"/>
                  </a:cubicBezTo>
                  <a:cubicBezTo>
                    <a:pt x="27" y="7"/>
                    <a:pt x="27" y="7"/>
                    <a:pt x="27" y="7"/>
                  </a:cubicBezTo>
                  <a:cubicBezTo>
                    <a:pt x="28" y="32"/>
                    <a:pt x="28" y="32"/>
                    <a:pt x="28" y="32"/>
                  </a:cubicBezTo>
                  <a:cubicBezTo>
                    <a:pt x="65" y="10"/>
                    <a:pt x="65" y="10"/>
                    <a:pt x="65" y="10"/>
                  </a:cubicBezTo>
                  <a:cubicBezTo>
                    <a:pt x="79" y="2"/>
                    <a:pt x="93" y="0"/>
                    <a:pt x="101" y="0"/>
                  </a:cubicBezTo>
                  <a:cubicBezTo>
                    <a:pt x="118" y="1"/>
                    <a:pt x="130" y="7"/>
                    <a:pt x="132" y="8"/>
                  </a:cubicBezTo>
                  <a:cubicBezTo>
                    <a:pt x="132" y="8"/>
                    <a:pt x="132"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680" name="Freeform 203"/>
            <p:cNvSpPr>
              <a:spLocks/>
            </p:cNvSpPr>
            <p:nvPr/>
          </p:nvSpPr>
          <p:spPr bwMode="auto">
            <a:xfrm>
              <a:off x="3966" y="1507"/>
              <a:ext cx="171" cy="154"/>
            </a:xfrm>
            <a:custGeom>
              <a:avLst/>
              <a:gdLst>
                <a:gd name="T0" fmla="*/ 453 w 105"/>
                <a:gd name="T1" fmla="*/ 180 h 94"/>
                <a:gd name="T2" fmla="*/ 453 w 105"/>
                <a:gd name="T3" fmla="*/ 413 h 94"/>
                <a:gd name="T4" fmla="*/ 55 w 105"/>
                <a:gd name="T5" fmla="*/ 413 h 94"/>
                <a:gd name="T6" fmla="*/ 55 w 105"/>
                <a:gd name="T7" fmla="*/ 344 h 94"/>
                <a:gd name="T8" fmla="*/ 239 w 105"/>
                <a:gd name="T9" fmla="*/ 344 h 94"/>
                <a:gd name="T10" fmla="*/ 75 w 105"/>
                <a:gd name="T11" fmla="*/ 247 h 94"/>
                <a:gd name="T12" fmla="*/ 0 w 105"/>
                <a:gd name="T13" fmla="*/ 152 h 94"/>
                <a:gd name="T14" fmla="*/ 60 w 105"/>
                <a:gd name="T15" fmla="*/ 75 h 94"/>
                <a:gd name="T16" fmla="*/ 186 w 105"/>
                <a:gd name="T17" fmla="*/ 0 h 94"/>
                <a:gd name="T18" fmla="*/ 283 w 105"/>
                <a:gd name="T19" fmla="*/ 56 h 94"/>
                <a:gd name="T20" fmla="*/ 156 w 105"/>
                <a:gd name="T21" fmla="*/ 138 h 94"/>
                <a:gd name="T22" fmla="*/ 169 w 105"/>
                <a:gd name="T23" fmla="*/ 188 h 94"/>
                <a:gd name="T24" fmla="*/ 332 w 105"/>
                <a:gd name="T25" fmla="*/ 285 h 94"/>
                <a:gd name="T26" fmla="*/ 332 w 105"/>
                <a:gd name="T27" fmla="*/ 180 h 94"/>
                <a:gd name="T28" fmla="*/ 453 w 105"/>
                <a:gd name="T29" fmla="*/ 180 h 94"/>
                <a:gd name="T30" fmla="*/ 453 w 105"/>
                <a:gd name="T31" fmla="*/ 18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94">
                  <a:moveTo>
                    <a:pt x="105" y="41"/>
                  </a:moveTo>
                  <a:cubicBezTo>
                    <a:pt x="105" y="94"/>
                    <a:pt x="105" y="94"/>
                    <a:pt x="105" y="94"/>
                  </a:cubicBezTo>
                  <a:cubicBezTo>
                    <a:pt x="13" y="94"/>
                    <a:pt x="13" y="94"/>
                    <a:pt x="13" y="94"/>
                  </a:cubicBezTo>
                  <a:cubicBezTo>
                    <a:pt x="13" y="78"/>
                    <a:pt x="13" y="78"/>
                    <a:pt x="13" y="78"/>
                  </a:cubicBezTo>
                  <a:cubicBezTo>
                    <a:pt x="55" y="78"/>
                    <a:pt x="55" y="78"/>
                    <a:pt x="55" y="78"/>
                  </a:cubicBezTo>
                  <a:cubicBezTo>
                    <a:pt x="17" y="56"/>
                    <a:pt x="17" y="56"/>
                    <a:pt x="17" y="56"/>
                  </a:cubicBezTo>
                  <a:cubicBezTo>
                    <a:pt x="3" y="48"/>
                    <a:pt x="0" y="40"/>
                    <a:pt x="0" y="35"/>
                  </a:cubicBezTo>
                  <a:cubicBezTo>
                    <a:pt x="1" y="25"/>
                    <a:pt x="11" y="19"/>
                    <a:pt x="14" y="17"/>
                  </a:cubicBezTo>
                  <a:cubicBezTo>
                    <a:pt x="43" y="0"/>
                    <a:pt x="43" y="0"/>
                    <a:pt x="43" y="0"/>
                  </a:cubicBezTo>
                  <a:cubicBezTo>
                    <a:pt x="66" y="13"/>
                    <a:pt x="66" y="13"/>
                    <a:pt x="66" y="13"/>
                  </a:cubicBezTo>
                  <a:cubicBezTo>
                    <a:pt x="36" y="31"/>
                    <a:pt x="36" y="31"/>
                    <a:pt x="36" y="31"/>
                  </a:cubicBezTo>
                  <a:cubicBezTo>
                    <a:pt x="30" y="34"/>
                    <a:pt x="31" y="38"/>
                    <a:pt x="39" y="43"/>
                  </a:cubicBezTo>
                  <a:cubicBezTo>
                    <a:pt x="77" y="65"/>
                    <a:pt x="77" y="65"/>
                    <a:pt x="77" y="65"/>
                  </a:cubicBezTo>
                  <a:cubicBezTo>
                    <a:pt x="77" y="41"/>
                    <a:pt x="77" y="41"/>
                    <a:pt x="77" y="41"/>
                  </a:cubicBezTo>
                  <a:cubicBezTo>
                    <a:pt x="105" y="41"/>
                    <a:pt x="105" y="41"/>
                    <a:pt x="105" y="41"/>
                  </a:cubicBezTo>
                  <a:cubicBezTo>
                    <a:pt x="105" y="41"/>
                    <a:pt x="105" y="41"/>
                    <a:pt x="10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8663" name="AutoShape 205"/>
          <p:cNvSpPr>
            <a:spLocks noChangeArrowheads="1"/>
          </p:cNvSpPr>
          <p:nvPr/>
        </p:nvSpPr>
        <p:spPr bwMode="auto">
          <a:xfrm>
            <a:off x="1692275" y="4149725"/>
            <a:ext cx="1008063" cy="431800"/>
          </a:xfrm>
          <a:prstGeom prst="wedgeRectCallout">
            <a:avLst>
              <a:gd name="adj1" fmla="val 119921"/>
              <a:gd name="adj2" fmla="val -18088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eaLnBrk="1" hangingPunct="1">
              <a:lnSpc>
                <a:spcPct val="100000"/>
              </a:lnSpc>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100M</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旁路流量</a:t>
            </a:r>
          </a:p>
        </p:txBody>
      </p:sp>
      <p:sp>
        <p:nvSpPr>
          <p:cNvPr id="69635" name="Rectangle 3"/>
          <p:cNvSpPr>
            <a:spLocks noGrp="1" noChangeArrowheads="1"/>
          </p:cNvSpPr>
          <p:nvPr>
            <p:ph type="body" sz="half" idx="1"/>
          </p:nvPr>
        </p:nvSpPr>
        <p:spPr>
          <a:xfrm>
            <a:off x="395288" y="908050"/>
            <a:ext cx="8080375" cy="2667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解决之道：建立显式路径旁路流量</a:t>
            </a:r>
          </a:p>
        </p:txBody>
      </p:sp>
      <p:graphicFrame>
        <p:nvGraphicFramePr>
          <p:cNvPr id="69636" name="Object 8"/>
          <p:cNvGraphicFramePr>
            <a:graphicFrameLocks noChangeAspect="1"/>
          </p:cNvGraphicFramePr>
          <p:nvPr>
            <p:ph sz="half" idx="2"/>
          </p:nvPr>
        </p:nvGraphicFramePr>
        <p:xfrm>
          <a:off x="395288" y="2636838"/>
          <a:ext cx="8208962" cy="3617912"/>
        </p:xfrm>
        <a:graphic>
          <a:graphicData uri="http://schemas.openxmlformats.org/presentationml/2006/ole">
            <mc:AlternateContent xmlns:mc="http://schemas.openxmlformats.org/markup-compatibility/2006">
              <mc:Choice xmlns:v="urn:schemas-microsoft-com:vml" Requires="v">
                <p:oleObj spid="_x0000_s69639" name="VISIO" r:id="rId3" imgW="8001000" imgH="3000375" progId="Visio.Drawing.6">
                  <p:embed/>
                </p:oleObj>
              </mc:Choice>
              <mc:Fallback>
                <p:oleObj name="VISIO" r:id="rId3" imgW="8001000" imgH="3000375" progId="Visio.Drawing.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36838"/>
                        <a:ext cx="8208962" cy="361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9637" name="AutoShape 9"/>
          <p:cNvSpPr>
            <a:spLocks noChangeArrowheads="1"/>
          </p:cNvSpPr>
          <p:nvPr/>
        </p:nvSpPr>
        <p:spPr bwMode="auto">
          <a:xfrm>
            <a:off x="5724525" y="2708275"/>
            <a:ext cx="1008063" cy="431800"/>
          </a:xfrm>
          <a:prstGeom prst="wedgeRectCallout">
            <a:avLst>
              <a:gd name="adj1" fmla="val -82755"/>
              <a:gd name="adj2" fmla="val 13088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eaLnBrk="1" hangingPunct="1">
              <a:lnSpc>
                <a:spcPct val="100000"/>
              </a:lnSpc>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100M</a:t>
            </a:r>
          </a:p>
        </p:txBody>
      </p:sp>
      <p:sp>
        <p:nvSpPr>
          <p:cNvPr id="69638" name="AutoShape 10"/>
          <p:cNvSpPr>
            <a:spLocks noChangeArrowheads="1"/>
          </p:cNvSpPr>
          <p:nvPr/>
        </p:nvSpPr>
        <p:spPr bwMode="auto">
          <a:xfrm>
            <a:off x="1908175" y="5661025"/>
            <a:ext cx="1008063" cy="431800"/>
          </a:xfrm>
          <a:prstGeom prst="wedgeRectCallout">
            <a:avLst>
              <a:gd name="adj1" fmla="val 79921"/>
              <a:gd name="adj2" fmla="val -22169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algn="ctr" eaLnBrk="1" hangingPunct="1">
              <a:lnSpc>
                <a:spcPct val="100000"/>
              </a:lnSpc>
              <a:buClrTx/>
              <a:buFontTx/>
              <a:buNone/>
            </a:pPr>
            <a:r>
              <a:rPr kumimoji="1" lang="en-US" altLang="zh-CN" sz="2400" b="0">
                <a:solidFill>
                  <a:schemeClr val="tx1"/>
                </a:solidFill>
                <a:latin typeface="Times New Roman" panose="02020603050405020304" pitchFamily="18" charset="0"/>
                <a:ea typeface="宋体" panose="02010600030101010101" pitchFamily="2" charset="-122"/>
              </a:rPr>
              <a:t>100M</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流量工程</a:t>
            </a:r>
          </a:p>
        </p:txBody>
      </p:sp>
      <p:sp>
        <p:nvSpPr>
          <p:cNvPr id="70659" name="Rectangle 3"/>
          <p:cNvSpPr>
            <a:spLocks noGrp="1" noChangeArrowheads="1"/>
          </p:cNvSpPr>
          <p:nvPr>
            <p:ph type="body" idx="1"/>
          </p:nvPr>
        </p:nvSpPr>
        <p:spPr>
          <a:xfrm>
            <a:off x="468313" y="908050"/>
            <a:ext cx="7391400" cy="4826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流量工程的组成部分</a:t>
            </a:r>
          </a:p>
          <a:p>
            <a:pPr lvl="1" eaLnBrk="1" hangingPunct="1"/>
            <a:r>
              <a:rPr lang="zh-CN" altLang="en-US" sz="2000" smtClean="0"/>
              <a:t> </a:t>
            </a:r>
            <a:r>
              <a:rPr lang="zh-CN" altLang="en-US" sz="2000" smtClean="0">
                <a:cs typeface="Arial" panose="020B0604020202020204" pitchFamily="34" charset="0"/>
              </a:rPr>
              <a:t>信息收集  收集网络拓扑、链路带宽、链路约束信息建立</a:t>
            </a:r>
            <a:r>
              <a:rPr lang="en-US" altLang="zh-CN" sz="2000" smtClean="0">
                <a:cs typeface="Arial" panose="020B0604020202020204" pitchFamily="34" charset="0"/>
              </a:rPr>
              <a:t>TEDB</a:t>
            </a:r>
            <a:r>
              <a:rPr lang="zh-CN" altLang="en-US" sz="2000" smtClean="0">
                <a:cs typeface="Arial" panose="020B0604020202020204" pitchFamily="34" charset="0"/>
              </a:rPr>
              <a:t>，为路径计算提供依据</a:t>
            </a:r>
          </a:p>
          <a:p>
            <a:pPr lvl="1" eaLnBrk="1" hangingPunct="1"/>
            <a:r>
              <a:rPr lang="zh-CN" altLang="en-US" sz="2000" smtClean="0">
                <a:cs typeface="Arial" panose="020B0604020202020204" pitchFamily="34" charset="0"/>
              </a:rPr>
              <a:t> 路径计算     根据需要建立的</a:t>
            </a:r>
            <a:r>
              <a:rPr lang="en-US" altLang="zh-CN" sz="2000" smtClean="0">
                <a:cs typeface="Arial" panose="020B0604020202020204" pitchFamily="34" charset="0"/>
              </a:rPr>
              <a:t>CR-LSP</a:t>
            </a:r>
            <a:r>
              <a:rPr lang="zh-CN" altLang="en-US" sz="2000" smtClean="0">
                <a:cs typeface="Arial" panose="020B0604020202020204" pitchFamily="34" charset="0"/>
              </a:rPr>
              <a:t>条件，计算出满足条件的标签转发路径</a:t>
            </a:r>
          </a:p>
          <a:p>
            <a:pPr lvl="1" eaLnBrk="1" hangingPunct="1"/>
            <a:r>
              <a:rPr lang="zh-CN" altLang="en-US" sz="2000" smtClean="0">
                <a:cs typeface="Arial" panose="020B0604020202020204" pitchFamily="34" charset="0"/>
              </a:rPr>
              <a:t> 路径建立     通过标签分配协议建立</a:t>
            </a:r>
            <a:r>
              <a:rPr lang="en-US" altLang="zh-CN" sz="2000" smtClean="0">
                <a:cs typeface="Arial" panose="020B0604020202020204" pitchFamily="34" charset="0"/>
              </a:rPr>
              <a:t>CR-LSP</a:t>
            </a:r>
          </a:p>
          <a:p>
            <a:pPr lvl="1" eaLnBrk="1" hangingPunct="1"/>
            <a:r>
              <a:rPr lang="en-US" altLang="zh-CN" sz="2000" smtClean="0">
                <a:cs typeface="Arial" panose="020B0604020202020204" pitchFamily="34" charset="0"/>
              </a:rPr>
              <a:t> </a:t>
            </a:r>
            <a:r>
              <a:rPr lang="zh-CN" altLang="en-US" sz="2000" smtClean="0">
                <a:cs typeface="Arial" panose="020B0604020202020204" pitchFamily="34" charset="0"/>
              </a:rPr>
              <a:t>流量转发     将流量应用到建立的</a:t>
            </a:r>
            <a:r>
              <a:rPr lang="en-US" altLang="zh-CN" sz="2000" smtClean="0">
                <a:cs typeface="Arial" panose="020B0604020202020204" pitchFamily="34" charset="0"/>
              </a:rPr>
              <a:t>TE</a:t>
            </a:r>
            <a:r>
              <a:rPr lang="zh-CN" altLang="en-US" sz="2000" smtClean="0">
                <a:cs typeface="Arial" panose="020B0604020202020204" pitchFamily="34" charset="0"/>
              </a:rPr>
              <a:t>隧道上</a:t>
            </a:r>
          </a:p>
          <a:p>
            <a:pPr lvl="1" eaLnBrk="1" hangingPunct="1"/>
            <a:r>
              <a:rPr lang="zh-CN" altLang="en-US" sz="2000" smtClean="0">
                <a:cs typeface="Arial" panose="020B0604020202020204" pitchFamily="34" charset="0"/>
              </a:rPr>
              <a:t> 优化</a:t>
            </a:r>
            <a:r>
              <a:rPr lang="en-US" altLang="zh-CN" sz="2000" smtClean="0">
                <a:cs typeface="Arial" panose="020B0604020202020204" pitchFamily="34" charset="0"/>
              </a:rPr>
              <a:t>/</a:t>
            </a:r>
            <a:r>
              <a:rPr lang="zh-CN" altLang="en-US" sz="2000" smtClean="0">
                <a:cs typeface="Arial" panose="020B0604020202020204" pitchFamily="34" charset="0"/>
              </a:rPr>
              <a:t>应用    </a:t>
            </a:r>
            <a:r>
              <a:rPr lang="en-US" altLang="zh-CN" sz="2000" smtClean="0">
                <a:cs typeface="Arial" panose="020B0604020202020204" pitchFamily="34" charset="0"/>
              </a:rPr>
              <a:t>TE</a:t>
            </a:r>
            <a:r>
              <a:rPr lang="zh-CN" altLang="en-US" sz="2000" smtClean="0">
                <a:cs typeface="Arial" panose="020B0604020202020204" pitchFamily="34" charset="0"/>
              </a:rPr>
              <a:t>隧道的特性与应用</a:t>
            </a:r>
          </a:p>
          <a:p>
            <a:pPr lvl="1" eaLnBrk="1" hangingPunct="1"/>
            <a:r>
              <a:rPr lang="zh-CN" altLang="en-US" sz="2000" smtClean="0">
                <a:cs typeface="Arial" panose="020B0604020202020204" pitchFamily="34" charset="0"/>
              </a:rPr>
              <a:t> 设计及部署  战略部署、战术部署</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信息发布</a:t>
            </a:r>
          </a:p>
        </p:txBody>
      </p:sp>
      <p:sp>
        <p:nvSpPr>
          <p:cNvPr id="71683" name="Rectangle 3"/>
          <p:cNvSpPr>
            <a:spLocks noGrp="1" noChangeArrowheads="1"/>
          </p:cNvSpPr>
          <p:nvPr>
            <p:ph type="body" idx="1"/>
          </p:nvPr>
        </p:nvSpPr>
        <p:spPr>
          <a:xfrm>
            <a:off x="395288" y="1052513"/>
            <a:ext cx="7920037" cy="41370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收集网络拓扑信息，包括各链路的约束信息、带宽使用状况等，形成流量工程数据库（</a:t>
            </a:r>
            <a:r>
              <a:rPr lang="en-US" altLang="zh-CN" sz="2400" smtClean="0">
                <a:cs typeface="Arial" panose="020B0604020202020204" pitchFamily="34" charset="0"/>
              </a:rPr>
              <a:t>TEDB</a:t>
            </a:r>
            <a:r>
              <a:rPr lang="zh-CN" altLang="en-US" sz="2400" smtClean="0">
                <a:cs typeface="Arial" panose="020B0604020202020204" pitchFamily="34" charset="0"/>
              </a:rPr>
              <a:t>），以供约束路由计算使用</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OSPF-TE</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通过扩展</a:t>
            </a:r>
            <a:r>
              <a:rPr lang="en-US" altLang="zh-CN" sz="2400" smtClean="0">
                <a:cs typeface="Arial" panose="020B0604020202020204" pitchFamily="34" charset="0"/>
              </a:rPr>
              <a:t>OSPF</a:t>
            </a:r>
            <a:r>
              <a:rPr lang="zh-CN" altLang="en-US" sz="2400" smtClean="0">
                <a:cs typeface="Arial" panose="020B0604020202020204" pitchFamily="34" charset="0"/>
              </a:rPr>
              <a:t>协议， 扩展</a:t>
            </a:r>
            <a:r>
              <a:rPr lang="en-US" altLang="zh-CN" sz="2400" smtClean="0">
                <a:cs typeface="Arial" panose="020B0604020202020204" pitchFamily="34" charset="0"/>
              </a:rPr>
              <a:t>LSA</a:t>
            </a:r>
            <a:r>
              <a:rPr lang="zh-CN" altLang="en-US" sz="2400" smtClean="0">
                <a:cs typeface="Arial" panose="020B0604020202020204" pitchFamily="34" charset="0"/>
              </a:rPr>
              <a:t>类型为</a:t>
            </a:r>
            <a:r>
              <a:rPr lang="en-US" altLang="zh-CN" sz="2400" smtClean="0">
                <a:cs typeface="Arial" panose="020B0604020202020204" pitchFamily="34" charset="0"/>
              </a:rPr>
              <a:t>10</a:t>
            </a:r>
            <a:r>
              <a:rPr lang="zh-CN" altLang="en-US" sz="2400" smtClean="0">
                <a:cs typeface="Arial" panose="020B0604020202020204" pitchFamily="34" charset="0"/>
              </a:rPr>
              <a:t>的报文来承载</a:t>
            </a:r>
            <a:r>
              <a:rPr lang="en-US" altLang="zh-CN" sz="2400" smtClean="0">
                <a:cs typeface="Arial" panose="020B0604020202020204" pitchFamily="34" charset="0"/>
              </a:rPr>
              <a:t>TE</a:t>
            </a:r>
            <a:r>
              <a:rPr lang="zh-CN" altLang="en-US" sz="2400" smtClean="0">
                <a:cs typeface="Arial" panose="020B0604020202020204" pitchFamily="34" charset="0"/>
              </a:rPr>
              <a:t>所需要的信息</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ISIS-TE</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通过扩展类型为</a:t>
            </a:r>
            <a:r>
              <a:rPr lang="en-US" altLang="zh-CN" sz="2400" smtClean="0">
                <a:cs typeface="Arial" panose="020B0604020202020204" pitchFamily="34" charset="0"/>
              </a:rPr>
              <a:t>22</a:t>
            </a:r>
            <a:r>
              <a:rPr lang="zh-CN" altLang="en-US" sz="2400" smtClean="0">
                <a:cs typeface="Arial" panose="020B0604020202020204" pitchFamily="34" charset="0"/>
              </a:rPr>
              <a:t>的</a:t>
            </a:r>
            <a:r>
              <a:rPr lang="en-US" altLang="zh-CN" sz="2400" smtClean="0">
                <a:cs typeface="Arial" panose="020B0604020202020204" pitchFamily="34" charset="0"/>
              </a:rPr>
              <a:t>TLV</a:t>
            </a:r>
            <a:r>
              <a:rPr lang="zh-CN" altLang="en-US" sz="2400" smtClean="0">
                <a:cs typeface="Arial" panose="020B0604020202020204" pitchFamily="34" charset="0"/>
              </a:rPr>
              <a:t>来承载</a:t>
            </a:r>
            <a:r>
              <a:rPr lang="en-US" altLang="zh-CN" sz="2400" smtClean="0">
                <a:cs typeface="Arial" panose="020B0604020202020204" pitchFamily="34" charset="0"/>
              </a:rPr>
              <a:t>TE</a:t>
            </a:r>
            <a:r>
              <a:rPr lang="zh-CN" altLang="en-US" sz="2400" smtClean="0">
                <a:cs typeface="Arial" panose="020B0604020202020204" pitchFamily="34" charset="0"/>
              </a:rPr>
              <a:t>所需要的信息</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链路带宽</a:t>
            </a:r>
          </a:p>
        </p:txBody>
      </p:sp>
      <p:sp>
        <p:nvSpPr>
          <p:cNvPr id="72707" name="Rectangle 6"/>
          <p:cNvSpPr>
            <a:spLocks noGrp="1" noChangeArrowheads="1"/>
          </p:cNvSpPr>
          <p:nvPr>
            <p:ph type="body" sz="half" idx="1"/>
          </p:nvPr>
        </p:nvSpPr>
        <p:spPr>
          <a:xfrm>
            <a:off x="468313" y="969963"/>
            <a:ext cx="8291512" cy="50514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链路带宽现在产品实现的是俄罗斯模型</a:t>
            </a:r>
          </a:p>
          <a:p>
            <a:pPr eaLnBrk="1" hangingPunct="1"/>
            <a:endParaRPr lang="zh-CN" altLang="en-US" sz="2400" smtClean="0"/>
          </a:p>
          <a:p>
            <a:pPr eaLnBrk="1" hangingPunct="1"/>
            <a:endParaRPr lang="zh-CN" altLang="en-US" sz="2400" smtClean="0"/>
          </a:p>
          <a:p>
            <a:pPr eaLnBrk="1" hangingPunct="1"/>
            <a:endParaRPr lang="zh-CN" altLang="en-US" sz="2400" smtClean="0"/>
          </a:p>
          <a:p>
            <a:pPr eaLnBrk="1" hangingPunct="1"/>
            <a:endParaRPr lang="zh-CN" altLang="en-US" sz="2400" smtClean="0"/>
          </a:p>
          <a:p>
            <a:pPr eaLnBrk="1" hangingPunct="1"/>
            <a:r>
              <a:rPr lang="en-US" altLang="zh-CN" sz="2400" smtClean="0">
                <a:cs typeface="Arial" panose="020B0604020202020204" pitchFamily="34" charset="0"/>
              </a:rPr>
              <a:t>BC1</a:t>
            </a:r>
            <a:r>
              <a:rPr lang="zh-CN" altLang="en-US" sz="2400" smtClean="0">
                <a:cs typeface="Arial" panose="020B0604020202020204" pitchFamily="34" charset="0"/>
              </a:rPr>
              <a:t>和</a:t>
            </a:r>
            <a:r>
              <a:rPr lang="en-US" altLang="zh-CN" sz="2400" smtClean="0">
                <a:cs typeface="Arial" panose="020B0604020202020204" pitchFamily="34" charset="0"/>
              </a:rPr>
              <a:t>BC0</a:t>
            </a:r>
            <a:r>
              <a:rPr lang="zh-CN" altLang="en-US" sz="2400" smtClean="0">
                <a:cs typeface="Arial" panose="020B0604020202020204" pitchFamily="34" charset="0"/>
              </a:rPr>
              <a:t>是包含关系</a:t>
            </a:r>
            <a:r>
              <a:rPr lang="en-US" altLang="zh-CN" sz="2400" smtClean="0">
                <a:cs typeface="Arial" panose="020B0604020202020204" pitchFamily="34" charset="0"/>
              </a:rPr>
              <a:t>,</a:t>
            </a:r>
            <a:r>
              <a:rPr lang="zh-CN" altLang="en-US" sz="2400" smtClean="0">
                <a:cs typeface="Arial" panose="020B0604020202020204" pitchFamily="34" charset="0"/>
              </a:rPr>
              <a:t>当链路的</a:t>
            </a:r>
            <a:r>
              <a:rPr lang="en-US" altLang="zh-CN" sz="2400" smtClean="0">
                <a:cs typeface="Arial" panose="020B0604020202020204" pitchFamily="34" charset="0"/>
              </a:rPr>
              <a:t>BC1</a:t>
            </a:r>
            <a:r>
              <a:rPr lang="zh-CN" altLang="en-US" sz="2400" smtClean="0">
                <a:cs typeface="Arial" panose="020B0604020202020204" pitchFamily="34" charset="0"/>
              </a:rPr>
              <a:t>的带宽没有被使用的情况下可以拿给</a:t>
            </a:r>
            <a:r>
              <a:rPr lang="en-US" altLang="zh-CN" sz="2400" smtClean="0">
                <a:cs typeface="Arial" panose="020B0604020202020204" pitchFamily="34" charset="0"/>
              </a:rPr>
              <a:t>BC0</a:t>
            </a:r>
            <a:r>
              <a:rPr lang="zh-CN" altLang="en-US" sz="2400" smtClean="0">
                <a:cs typeface="Arial" panose="020B0604020202020204" pitchFamily="34" charset="0"/>
              </a:rPr>
              <a:t>使用</a:t>
            </a:r>
          </a:p>
          <a:p>
            <a:pPr eaLnBrk="1" hangingPunct="1">
              <a:buFont typeface="Wingdings" panose="05000000000000000000" pitchFamily="2" charset="2"/>
              <a:buNone/>
            </a:pPr>
            <a:r>
              <a:rPr lang="zh-CN" altLang="en-US" sz="2400" smtClean="0">
                <a:cs typeface="Arial" panose="020B0604020202020204" pitchFamily="34" charset="0"/>
              </a:rPr>
              <a:t>    比如如果在链路中如此配置</a:t>
            </a:r>
            <a:r>
              <a:rPr lang="en-US" altLang="zh-CN" sz="2400" smtClean="0">
                <a:cs typeface="Arial" panose="020B0604020202020204" pitchFamily="34" charset="0"/>
              </a:rPr>
              <a:t>:</a:t>
            </a:r>
          </a:p>
          <a:p>
            <a:pPr eaLnBrk="1" hangingPunct="1">
              <a:buFont typeface="Wingdings" panose="05000000000000000000" pitchFamily="2" charset="2"/>
              <a:buNone/>
            </a:pPr>
            <a:r>
              <a:rPr lang="en-US" altLang="zh-CN" sz="2400" smtClean="0">
                <a:cs typeface="Arial" panose="020B0604020202020204" pitchFamily="34" charset="0"/>
              </a:rPr>
              <a:t>     mpls te max-reservable-bandwidth bc0 200 bc1 100</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那么链路实际预留最大带宽为</a:t>
            </a:r>
            <a:r>
              <a:rPr lang="en-US" altLang="zh-CN" sz="2400" smtClean="0">
                <a:cs typeface="Arial" panose="020B0604020202020204" pitchFamily="34" charset="0"/>
              </a:rPr>
              <a:t>200k,</a:t>
            </a:r>
            <a:r>
              <a:rPr lang="zh-CN" altLang="en-US" sz="2400" smtClean="0">
                <a:cs typeface="Arial" panose="020B0604020202020204" pitchFamily="34" charset="0"/>
              </a:rPr>
              <a:t>其中</a:t>
            </a:r>
            <a:r>
              <a:rPr lang="en-US" altLang="zh-CN" sz="2400" smtClean="0">
                <a:cs typeface="Arial" panose="020B0604020202020204" pitchFamily="34" charset="0"/>
              </a:rPr>
              <a:t>100k</a:t>
            </a:r>
            <a:r>
              <a:rPr lang="zh-CN" altLang="en-US" sz="2400" smtClean="0">
                <a:cs typeface="Arial" panose="020B0604020202020204" pitchFamily="34" charset="0"/>
              </a:rPr>
              <a:t>可以拿给</a:t>
            </a:r>
            <a:r>
              <a:rPr lang="en-US" altLang="zh-CN" sz="2400" smtClean="0">
                <a:cs typeface="Arial" panose="020B0604020202020204" pitchFamily="34" charset="0"/>
              </a:rPr>
              <a:t>BC1</a:t>
            </a:r>
            <a:r>
              <a:rPr lang="zh-CN" altLang="en-US" sz="2400" smtClean="0">
                <a:cs typeface="Arial" panose="020B0604020202020204" pitchFamily="34" charset="0"/>
              </a:rPr>
              <a:t>使用</a:t>
            </a:r>
            <a:r>
              <a:rPr lang="en-US" altLang="zh-CN" sz="2400" smtClean="0">
                <a:cs typeface="Arial" panose="020B0604020202020204" pitchFamily="34" charset="0"/>
              </a:rPr>
              <a:t>,</a:t>
            </a:r>
            <a:r>
              <a:rPr lang="zh-CN" altLang="en-US" sz="2400" smtClean="0">
                <a:cs typeface="Arial" panose="020B0604020202020204" pitchFamily="34" charset="0"/>
              </a:rPr>
              <a:t>如果</a:t>
            </a:r>
            <a:r>
              <a:rPr lang="en-US" altLang="zh-CN" sz="2400" smtClean="0">
                <a:cs typeface="Arial" panose="020B0604020202020204" pitchFamily="34" charset="0"/>
              </a:rPr>
              <a:t>BC1</a:t>
            </a:r>
            <a:r>
              <a:rPr lang="zh-CN" altLang="en-US" sz="2400" smtClean="0">
                <a:cs typeface="Arial" panose="020B0604020202020204" pitchFamily="34" charset="0"/>
              </a:rPr>
              <a:t>不用</a:t>
            </a:r>
            <a:r>
              <a:rPr lang="en-US" altLang="zh-CN" sz="2400" smtClean="0">
                <a:cs typeface="Arial" panose="020B0604020202020204" pitchFamily="34" charset="0"/>
              </a:rPr>
              <a:t>,</a:t>
            </a:r>
            <a:r>
              <a:rPr lang="zh-CN" altLang="en-US" sz="2400" smtClean="0">
                <a:cs typeface="Arial" panose="020B0604020202020204" pitchFamily="34" charset="0"/>
              </a:rPr>
              <a:t>那么</a:t>
            </a:r>
            <a:r>
              <a:rPr lang="en-US" altLang="zh-CN" sz="2400" smtClean="0">
                <a:cs typeface="Arial" panose="020B0604020202020204" pitchFamily="34" charset="0"/>
              </a:rPr>
              <a:t>BC0</a:t>
            </a:r>
            <a:r>
              <a:rPr lang="zh-CN" altLang="en-US" sz="2400" smtClean="0">
                <a:cs typeface="Arial" panose="020B0604020202020204" pitchFamily="34" charset="0"/>
              </a:rPr>
              <a:t>可以全拿过来用掉</a:t>
            </a:r>
          </a:p>
        </p:txBody>
      </p:sp>
      <p:grpSp>
        <p:nvGrpSpPr>
          <p:cNvPr id="72708" name="Group 20"/>
          <p:cNvGrpSpPr>
            <a:grpSpLocks/>
          </p:cNvGrpSpPr>
          <p:nvPr/>
        </p:nvGrpSpPr>
        <p:grpSpPr bwMode="auto">
          <a:xfrm>
            <a:off x="1619250" y="1557338"/>
            <a:ext cx="4392613" cy="1165225"/>
            <a:chOff x="1020" y="1616"/>
            <a:chExt cx="2767" cy="734"/>
          </a:xfrm>
        </p:grpSpPr>
        <p:sp>
          <p:nvSpPr>
            <p:cNvPr id="72709" name="Rectangle 8"/>
            <p:cNvSpPr>
              <a:spLocks noChangeArrowheads="1"/>
            </p:cNvSpPr>
            <p:nvPr/>
          </p:nvSpPr>
          <p:spPr bwMode="auto">
            <a:xfrm>
              <a:off x="2472" y="2024"/>
              <a:ext cx="1315" cy="3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2400"/>
                <a:t>BC1</a:t>
              </a:r>
            </a:p>
          </p:txBody>
        </p:sp>
        <p:sp>
          <p:nvSpPr>
            <p:cNvPr id="72710" name="Rectangle 9"/>
            <p:cNvSpPr>
              <a:spLocks noChangeArrowheads="1"/>
            </p:cNvSpPr>
            <p:nvPr/>
          </p:nvSpPr>
          <p:spPr bwMode="auto">
            <a:xfrm>
              <a:off x="1020" y="2024"/>
              <a:ext cx="145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endParaRPr lang="zh-CN" altLang="zh-CN" sz="2400"/>
            </a:p>
          </p:txBody>
        </p:sp>
        <p:sp>
          <p:nvSpPr>
            <p:cNvPr id="72711" name="Line 10"/>
            <p:cNvSpPr>
              <a:spLocks noChangeShapeType="1"/>
            </p:cNvSpPr>
            <p:nvPr/>
          </p:nvSpPr>
          <p:spPr bwMode="auto">
            <a:xfrm>
              <a:off x="1020" y="2024"/>
              <a:ext cx="2767"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2" name="Line 11"/>
            <p:cNvSpPr>
              <a:spLocks noChangeShapeType="1"/>
            </p:cNvSpPr>
            <p:nvPr/>
          </p:nvSpPr>
          <p:spPr bwMode="auto">
            <a:xfrm>
              <a:off x="1020" y="2350"/>
              <a:ext cx="2767"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3" name="Line 12"/>
            <p:cNvSpPr>
              <a:spLocks noChangeShapeType="1"/>
            </p:cNvSpPr>
            <p:nvPr/>
          </p:nvSpPr>
          <p:spPr bwMode="auto">
            <a:xfrm>
              <a:off x="1020" y="2024"/>
              <a:ext cx="0" cy="32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4" name="Line 13"/>
            <p:cNvSpPr>
              <a:spLocks noChangeShapeType="1"/>
            </p:cNvSpPr>
            <p:nvPr/>
          </p:nvSpPr>
          <p:spPr bwMode="auto">
            <a:xfrm>
              <a:off x="3787" y="2024"/>
              <a:ext cx="0" cy="32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5" name="Line 14"/>
            <p:cNvSpPr>
              <a:spLocks noChangeShapeType="1"/>
            </p:cNvSpPr>
            <p:nvPr/>
          </p:nvSpPr>
          <p:spPr bwMode="auto">
            <a:xfrm>
              <a:off x="2472" y="2024"/>
              <a:ext cx="0" cy="32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6" name="Line 15"/>
            <p:cNvSpPr>
              <a:spLocks noChangeShapeType="1"/>
            </p:cNvSpPr>
            <p:nvPr/>
          </p:nvSpPr>
          <p:spPr bwMode="auto">
            <a:xfrm>
              <a:off x="1020" y="1752"/>
              <a:ext cx="0" cy="2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7" name="Line 16"/>
            <p:cNvSpPr>
              <a:spLocks noChangeShapeType="1"/>
            </p:cNvSpPr>
            <p:nvPr/>
          </p:nvSpPr>
          <p:spPr bwMode="auto">
            <a:xfrm>
              <a:off x="1020" y="1752"/>
              <a:ext cx="9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8" name="Line 17"/>
            <p:cNvSpPr>
              <a:spLocks noChangeShapeType="1"/>
            </p:cNvSpPr>
            <p:nvPr/>
          </p:nvSpPr>
          <p:spPr bwMode="auto">
            <a:xfrm>
              <a:off x="2744" y="1752"/>
              <a:ext cx="9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9" name="Line 18"/>
            <p:cNvSpPr>
              <a:spLocks noChangeShapeType="1"/>
            </p:cNvSpPr>
            <p:nvPr/>
          </p:nvSpPr>
          <p:spPr bwMode="auto">
            <a:xfrm>
              <a:off x="3742" y="1752"/>
              <a:ext cx="0" cy="2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20" name="Rectangle 19"/>
            <p:cNvSpPr>
              <a:spLocks noChangeArrowheads="1"/>
            </p:cNvSpPr>
            <p:nvPr/>
          </p:nvSpPr>
          <p:spPr bwMode="auto">
            <a:xfrm>
              <a:off x="2064" y="1616"/>
              <a:ext cx="68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1800" b="0">
                  <a:solidFill>
                    <a:schemeClr val="tx1"/>
                  </a:solidFill>
                  <a:ea typeface="宋体" panose="02010600030101010101" pitchFamily="2" charset="-122"/>
                </a:rPr>
                <a:t> </a:t>
              </a:r>
              <a:r>
                <a:rPr lang="en-US" altLang="zh-CN" sz="2400">
                  <a:solidFill>
                    <a:schemeClr val="tx1"/>
                  </a:solidFill>
                  <a:ea typeface="宋体" panose="02010600030101010101" pitchFamily="2" charset="-122"/>
                </a:rPr>
                <a:t>BC0</a:t>
              </a:r>
            </a:p>
          </p:txBody>
        </p:sp>
      </p:gr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带宽预留</a:t>
            </a:r>
          </a:p>
        </p:txBody>
      </p:sp>
      <p:sp>
        <p:nvSpPr>
          <p:cNvPr id="73731" name="Rectangle 3"/>
          <p:cNvSpPr>
            <a:spLocks noGrp="1" noChangeArrowheads="1"/>
          </p:cNvSpPr>
          <p:nvPr>
            <p:ph type="body" idx="1"/>
          </p:nvPr>
        </p:nvSpPr>
        <p:spPr>
          <a:xfrm>
            <a:off x="493713" y="1058863"/>
            <a:ext cx="8181975" cy="503396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在链路模式下</a:t>
            </a:r>
            <a:r>
              <a:rPr lang="en-US" altLang="zh-CN" sz="2400" smtClean="0">
                <a:cs typeface="Arial" panose="020B0604020202020204" pitchFamily="34" charset="0"/>
              </a:rPr>
              <a:t>:</a:t>
            </a:r>
          </a:p>
          <a:p>
            <a:pPr eaLnBrk="1" hangingPunct="1">
              <a:buFont typeface="Wingdings" panose="05000000000000000000" pitchFamily="2" charset="2"/>
              <a:buNone/>
            </a:pPr>
            <a:r>
              <a:rPr lang="en-US" altLang="zh-CN" sz="2400" smtClean="0"/>
              <a:t>     mpls te max-link-bandwidth 100 (</a:t>
            </a:r>
            <a:r>
              <a:rPr lang="zh-CN" altLang="en-US" sz="2400" smtClean="0"/>
              <a:t>默认为</a:t>
            </a:r>
            <a:r>
              <a:rPr lang="en-US" altLang="zh-CN" sz="2400" smtClean="0"/>
              <a:t>BC0</a:t>
            </a:r>
            <a:r>
              <a:rPr lang="zh-CN" altLang="en-US" sz="2400" smtClean="0"/>
              <a:t>带宽</a:t>
            </a:r>
            <a:r>
              <a:rPr lang="en-US" altLang="zh-CN" sz="2400" smtClean="0"/>
              <a:t>)</a:t>
            </a:r>
          </a:p>
          <a:p>
            <a:pPr eaLnBrk="1" hangingPunct="1">
              <a:buFont typeface="Wingdings" panose="05000000000000000000" pitchFamily="2" charset="2"/>
              <a:buNone/>
            </a:pPr>
            <a:r>
              <a:rPr lang="en-US" altLang="zh-CN" sz="2400" smtClean="0"/>
              <a:t>     mpls te max-reservable-bandwidth 100</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其中注意</a:t>
            </a:r>
            <a:r>
              <a:rPr lang="en-US" altLang="zh-CN" sz="2400" smtClean="0">
                <a:cs typeface="Arial" panose="020B0604020202020204" pitchFamily="34" charset="0"/>
              </a:rPr>
              <a:t>link </a:t>
            </a:r>
            <a:r>
              <a:rPr lang="zh-CN" altLang="en-US" sz="2400" smtClean="0">
                <a:cs typeface="Arial" panose="020B0604020202020204" pitchFamily="34" charset="0"/>
              </a:rPr>
              <a:t>带宽不能小于</a:t>
            </a:r>
            <a:r>
              <a:rPr lang="en-US" altLang="zh-CN" sz="2400" smtClean="0">
                <a:cs typeface="Arial" panose="020B0604020202020204" pitchFamily="34" charset="0"/>
              </a:rPr>
              <a:t>reservable</a:t>
            </a:r>
            <a:r>
              <a:rPr lang="zh-CN" altLang="en-US" sz="2400" smtClean="0">
                <a:cs typeface="Arial" panose="020B0604020202020204" pitchFamily="34" charset="0"/>
              </a:rPr>
              <a:t>带宽</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在</a:t>
            </a:r>
            <a:r>
              <a:rPr lang="en-US" altLang="zh-CN" sz="2400" smtClean="0">
                <a:cs typeface="Arial" panose="020B0604020202020204" pitchFamily="34" charset="0"/>
              </a:rPr>
              <a:t>tunnel</a:t>
            </a:r>
            <a:r>
              <a:rPr lang="zh-CN" altLang="en-US" sz="2400" smtClean="0">
                <a:cs typeface="Arial" panose="020B0604020202020204" pitchFamily="34" charset="0"/>
              </a:rPr>
              <a:t>模式下</a:t>
            </a:r>
            <a:r>
              <a:rPr lang="en-US" altLang="zh-CN" sz="2400" smtClean="0">
                <a:cs typeface="Arial" panose="020B0604020202020204" pitchFamily="34" charset="0"/>
              </a:rPr>
              <a:t>:</a:t>
            </a:r>
          </a:p>
          <a:p>
            <a:pPr eaLnBrk="1" hangingPunct="1">
              <a:buFont typeface="Wingdings" panose="05000000000000000000" pitchFamily="2" charset="2"/>
              <a:buNone/>
            </a:pPr>
            <a:r>
              <a:rPr lang="en-US" altLang="zh-CN" sz="2400" smtClean="0"/>
              <a:t>     Int tun 1/0/0</a:t>
            </a:r>
          </a:p>
          <a:p>
            <a:pPr eaLnBrk="1" hangingPunct="1">
              <a:buFont typeface="Wingdings" panose="05000000000000000000" pitchFamily="2" charset="2"/>
              <a:buNone/>
            </a:pPr>
            <a:r>
              <a:rPr lang="en-US" altLang="zh-CN" sz="2400" smtClean="0"/>
              <a:t>     Mpls te band 100</a:t>
            </a:r>
          </a:p>
          <a:p>
            <a:pPr eaLnBrk="1" hangingPunct="1">
              <a:buFont typeface="Wingdings" panose="05000000000000000000" pitchFamily="2" charset="2"/>
              <a:buNone/>
            </a:pPr>
            <a:r>
              <a:rPr lang="en-US" altLang="zh-CN" sz="2400" smtClean="0"/>
              <a:t>     Mpls te commit</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如上述配置则说明此链路预留了</a:t>
            </a:r>
            <a:r>
              <a:rPr lang="en-US" altLang="zh-CN" sz="2400" smtClean="0">
                <a:cs typeface="Arial" panose="020B0604020202020204" pitchFamily="34" charset="0"/>
              </a:rPr>
              <a:t>100k</a:t>
            </a:r>
            <a:r>
              <a:rPr lang="zh-CN" altLang="en-US" sz="2400" smtClean="0">
                <a:cs typeface="Arial" panose="020B0604020202020204" pitchFamily="34" charset="0"/>
              </a:rPr>
              <a:t>的</a:t>
            </a:r>
            <a:r>
              <a:rPr lang="en-US" altLang="zh-CN" sz="2400" smtClean="0">
                <a:cs typeface="Arial" panose="020B0604020202020204" pitchFamily="34" charset="0"/>
              </a:rPr>
              <a:t>bc0</a:t>
            </a:r>
            <a:r>
              <a:rPr lang="zh-CN" altLang="en-US" sz="2400" smtClean="0">
                <a:cs typeface="Arial" panose="020B0604020202020204" pitchFamily="34" charset="0"/>
              </a:rPr>
              <a:t>带宽</a:t>
            </a:r>
            <a:r>
              <a:rPr lang="en-US" altLang="zh-CN" sz="2400" smtClean="0">
                <a:cs typeface="Arial" panose="020B0604020202020204" pitchFamily="34" charset="0"/>
              </a:rPr>
              <a:t>.</a:t>
            </a:r>
          </a:p>
          <a:p>
            <a:pPr eaLnBrk="1" hangingPunct="1">
              <a:buFont typeface="Wingdings" panose="05000000000000000000" pitchFamily="2" charset="2"/>
              <a:buNone/>
            </a:pPr>
            <a:r>
              <a:rPr lang="en-US" altLang="zh-CN" sz="2400" smtClean="0">
                <a:cs typeface="Arial" panose="020B0604020202020204" pitchFamily="34" charset="0"/>
              </a:rPr>
              <a:t>    </a:t>
            </a:r>
            <a:r>
              <a:rPr lang="zh-CN" altLang="en-US" sz="2400" smtClean="0">
                <a:cs typeface="Arial" panose="020B0604020202020204" pitchFamily="34" charset="0"/>
              </a:rPr>
              <a:t>隧道需要申请</a:t>
            </a:r>
            <a:r>
              <a:rPr lang="en-US" altLang="zh-CN" sz="2400" smtClean="0">
                <a:cs typeface="Arial" panose="020B0604020202020204" pitchFamily="34" charset="0"/>
              </a:rPr>
              <a:t>100k</a:t>
            </a:r>
            <a:r>
              <a:rPr lang="zh-CN" altLang="en-US" sz="2400" smtClean="0">
                <a:cs typeface="Arial" panose="020B0604020202020204" pitchFamily="34" charset="0"/>
              </a:rPr>
              <a:t>的</a:t>
            </a:r>
            <a:r>
              <a:rPr lang="en-US" altLang="zh-CN" sz="2400" smtClean="0">
                <a:cs typeface="Arial" panose="020B0604020202020204" pitchFamily="34" charset="0"/>
              </a:rPr>
              <a:t>bc0</a:t>
            </a:r>
            <a:r>
              <a:rPr lang="zh-CN" altLang="en-US" sz="2400" smtClean="0">
                <a:cs typeface="Arial" panose="020B0604020202020204" pitchFamily="34" charset="0"/>
              </a:rPr>
              <a:t>的带宽</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TE Metric</a:t>
            </a:r>
          </a:p>
        </p:txBody>
      </p:sp>
      <p:sp>
        <p:nvSpPr>
          <p:cNvPr id="74755" name="Rectangle 3"/>
          <p:cNvSpPr>
            <a:spLocks noGrp="1" noChangeArrowheads="1"/>
          </p:cNvSpPr>
          <p:nvPr>
            <p:ph type="body" idx="1"/>
          </p:nvPr>
        </p:nvSpPr>
        <p:spPr>
          <a:xfrm>
            <a:off x="395288" y="1412875"/>
            <a:ext cx="7848600" cy="32400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链路</a:t>
            </a:r>
            <a:r>
              <a:rPr lang="en-US" altLang="zh-CN" sz="2400" smtClean="0">
                <a:cs typeface="Arial" panose="020B0604020202020204" pitchFamily="34" charset="0"/>
              </a:rPr>
              <a:t>metric</a:t>
            </a:r>
            <a:r>
              <a:rPr lang="zh-CN" altLang="en-US" sz="2400" smtClean="0">
                <a:cs typeface="Arial" panose="020B0604020202020204" pitchFamily="34" charset="0"/>
              </a:rPr>
              <a:t>可以采用传统的</a:t>
            </a:r>
            <a:r>
              <a:rPr lang="en-US" altLang="zh-CN" sz="2400" smtClean="0">
                <a:cs typeface="Arial" panose="020B0604020202020204" pitchFamily="34" charset="0"/>
              </a:rPr>
              <a:t>igp metric</a:t>
            </a:r>
            <a:r>
              <a:rPr lang="zh-CN" altLang="en-US" sz="2400" smtClean="0">
                <a:cs typeface="Arial" panose="020B0604020202020204" pitchFamily="34" charset="0"/>
              </a:rPr>
              <a:t>，也可以采用</a:t>
            </a:r>
            <a:r>
              <a:rPr lang="en-US" altLang="zh-CN" sz="2400" smtClean="0">
                <a:cs typeface="Arial" panose="020B0604020202020204" pitchFamily="34" charset="0"/>
              </a:rPr>
              <a:t>te metric</a:t>
            </a:r>
            <a:r>
              <a:rPr lang="zh-CN" altLang="en-US" sz="2400" smtClean="0">
                <a:cs typeface="Arial" panose="020B0604020202020204" pitchFamily="34" charset="0"/>
              </a:rPr>
              <a:t>。缺省采用</a:t>
            </a:r>
            <a:r>
              <a:rPr lang="en-US" altLang="zh-CN" sz="2400" smtClean="0">
                <a:cs typeface="Arial" panose="020B0604020202020204" pitchFamily="34" charset="0"/>
              </a:rPr>
              <a:t>igp metric</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可以针对某条隧道指明采用哪种</a:t>
            </a:r>
            <a:r>
              <a:rPr lang="en-US" altLang="zh-CN" sz="2400" smtClean="0">
                <a:cs typeface="Arial" panose="020B0604020202020204" pitchFamily="34" charset="0"/>
              </a:rPr>
              <a:t>metric</a:t>
            </a:r>
            <a:r>
              <a:rPr lang="zh-CN" altLang="en-US" sz="2400" smtClean="0">
                <a:cs typeface="Arial" panose="020B0604020202020204" pitchFamily="34" charset="0"/>
              </a:rPr>
              <a:t>进行计算</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通过将</a:t>
            </a:r>
            <a:r>
              <a:rPr lang="en-US" altLang="zh-CN" sz="2400" smtClean="0">
                <a:cs typeface="Arial" panose="020B0604020202020204" pitchFamily="34" charset="0"/>
              </a:rPr>
              <a:t>TE metric</a:t>
            </a:r>
            <a:r>
              <a:rPr lang="zh-CN" altLang="en-US" sz="2400" smtClean="0">
                <a:cs typeface="Arial" panose="020B0604020202020204" pitchFamily="34" charset="0"/>
              </a:rPr>
              <a:t>设置为链路时延，从而可以满足</a:t>
            </a:r>
            <a:r>
              <a:rPr lang="en-US" altLang="zh-CN" sz="2400" smtClean="0">
                <a:cs typeface="Arial" panose="020B0604020202020204" pitchFamily="34" charset="0"/>
              </a:rPr>
              <a:t>VoIP</a:t>
            </a:r>
            <a:r>
              <a:rPr lang="zh-CN" altLang="en-US" sz="2400" smtClean="0">
                <a:cs typeface="Arial" panose="020B0604020202020204" pitchFamily="34" charset="0"/>
              </a:rPr>
              <a:t>等的需要</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1"/>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域</a:t>
            </a:r>
          </a:p>
        </p:txBody>
      </p:sp>
      <p:sp>
        <p:nvSpPr>
          <p:cNvPr id="11267" name="Text Box 22"/>
          <p:cNvSpPr txBox="1">
            <a:spLocks noChangeArrowheads="1"/>
          </p:cNvSpPr>
          <p:nvPr/>
        </p:nvSpPr>
        <p:spPr bwMode="auto">
          <a:xfrm>
            <a:off x="611188" y="5229225"/>
            <a:ext cx="4032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lang="en-US" altLang="zh-CN" sz="2000">
                <a:solidFill>
                  <a:schemeClr val="tx1"/>
                </a:solidFill>
              </a:rPr>
              <a:t>LSR</a:t>
            </a:r>
            <a:r>
              <a:rPr lang="zh-CN" altLang="en-US" sz="2000">
                <a:solidFill>
                  <a:schemeClr val="tx1"/>
                </a:solidFill>
              </a:rPr>
              <a:t>：</a:t>
            </a:r>
            <a:r>
              <a:rPr lang="en-US" altLang="zh-CN" sz="2000">
                <a:solidFill>
                  <a:schemeClr val="tx1"/>
                </a:solidFill>
              </a:rPr>
              <a:t>Label Switch Router  </a:t>
            </a:r>
          </a:p>
          <a:p>
            <a:pPr eaLnBrk="1" hangingPunct="1">
              <a:lnSpc>
                <a:spcPct val="100000"/>
              </a:lnSpc>
              <a:buClrTx/>
              <a:buFontTx/>
              <a:buNone/>
            </a:pPr>
            <a:r>
              <a:rPr lang="en-US" altLang="zh-CN" sz="2000">
                <a:solidFill>
                  <a:schemeClr val="tx1"/>
                </a:solidFill>
              </a:rPr>
              <a:t>LER</a:t>
            </a:r>
            <a:r>
              <a:rPr lang="zh-CN" altLang="en-US" sz="2000">
                <a:solidFill>
                  <a:schemeClr val="tx1"/>
                </a:solidFill>
              </a:rPr>
              <a:t>：</a:t>
            </a:r>
            <a:r>
              <a:rPr lang="en-US" altLang="zh-CN" sz="2000">
                <a:solidFill>
                  <a:schemeClr val="tx1"/>
                </a:solidFill>
              </a:rPr>
              <a:t>Label Edge Router</a:t>
            </a:r>
          </a:p>
          <a:p>
            <a:pPr eaLnBrk="1" hangingPunct="1">
              <a:lnSpc>
                <a:spcPct val="100000"/>
              </a:lnSpc>
              <a:buClrTx/>
              <a:buFontTx/>
              <a:buNone/>
            </a:pPr>
            <a:r>
              <a:rPr lang="en-US" altLang="zh-CN" sz="2000">
                <a:solidFill>
                  <a:schemeClr val="tx1"/>
                </a:solidFill>
              </a:rPr>
              <a:t>LSP</a:t>
            </a:r>
            <a:r>
              <a:rPr lang="zh-CN" altLang="en-US" sz="2000">
                <a:solidFill>
                  <a:schemeClr val="tx1"/>
                </a:solidFill>
              </a:rPr>
              <a:t>：</a:t>
            </a:r>
            <a:r>
              <a:rPr lang="en-US" altLang="zh-CN" sz="2000">
                <a:solidFill>
                  <a:schemeClr val="tx1"/>
                </a:solidFill>
              </a:rPr>
              <a:t>Label Switch Path</a:t>
            </a:r>
          </a:p>
        </p:txBody>
      </p:sp>
      <p:graphicFrame>
        <p:nvGraphicFramePr>
          <p:cNvPr id="11268" name="Object 188"/>
          <p:cNvGraphicFramePr>
            <a:graphicFrameLocks noChangeAspect="1"/>
          </p:cNvGraphicFramePr>
          <p:nvPr>
            <p:ph idx="1"/>
          </p:nvPr>
        </p:nvGraphicFramePr>
        <p:xfrm>
          <a:off x="900113" y="1125538"/>
          <a:ext cx="7704137" cy="4146550"/>
        </p:xfrm>
        <a:graphic>
          <a:graphicData uri="http://schemas.openxmlformats.org/presentationml/2006/ole">
            <mc:AlternateContent xmlns:mc="http://schemas.openxmlformats.org/markup-compatibility/2006">
              <mc:Choice xmlns:v="urn:schemas-microsoft-com:vml" Requires="v">
                <p:oleObj spid="_x0000_s11270" name="VISIO" r:id="rId3" imgW="6684120" imgH="3596400" progId="Visio.Drawing.6">
                  <p:embed/>
                </p:oleObj>
              </mc:Choice>
              <mc:Fallback>
                <p:oleObj name="VISIO" r:id="rId3" imgW="6684120" imgH="3596400" progId="Visio.Drawing.6">
                  <p:embed/>
                  <p:pic>
                    <p:nvPicPr>
                      <p:cNvPr id="0" name="Object 1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25538"/>
                        <a:ext cx="7704137"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190"/>
          <p:cNvSpPr txBox="1">
            <a:spLocks noChangeArrowheads="1"/>
          </p:cNvSpPr>
          <p:nvPr/>
        </p:nvSpPr>
        <p:spPr bwMode="auto">
          <a:xfrm>
            <a:off x="4643438" y="5211763"/>
            <a:ext cx="4032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lang="en-US" altLang="zh-CN" sz="2000">
                <a:solidFill>
                  <a:schemeClr val="tx1"/>
                </a:solidFill>
              </a:rPr>
              <a:t>LSP</a:t>
            </a:r>
            <a:r>
              <a:rPr lang="zh-CN" altLang="en-US" sz="2000">
                <a:solidFill>
                  <a:schemeClr val="tx1"/>
                </a:solidFill>
              </a:rPr>
              <a:t>：</a:t>
            </a:r>
            <a:r>
              <a:rPr lang="en-US" altLang="zh-CN" sz="2000">
                <a:solidFill>
                  <a:schemeClr val="tx1"/>
                </a:solidFill>
              </a:rPr>
              <a:t>Label Switched Path</a:t>
            </a:r>
          </a:p>
          <a:p>
            <a:pPr eaLnBrk="1" hangingPunct="1">
              <a:lnSpc>
                <a:spcPct val="100000"/>
              </a:lnSpc>
              <a:buClrTx/>
              <a:buFontTx/>
              <a:buNone/>
            </a:pPr>
            <a:r>
              <a:rPr lang="en-US" altLang="zh-CN" sz="2000">
                <a:solidFill>
                  <a:schemeClr val="tx1"/>
                </a:solidFill>
              </a:rPr>
              <a:t>Ingress</a:t>
            </a:r>
            <a:r>
              <a:rPr lang="zh-CN" altLang="en-US" sz="2000">
                <a:solidFill>
                  <a:schemeClr val="tx1"/>
                </a:solidFill>
              </a:rPr>
              <a:t>：</a:t>
            </a:r>
            <a:r>
              <a:rPr lang="en-US" altLang="zh-CN" sz="2000">
                <a:solidFill>
                  <a:schemeClr val="tx1"/>
                </a:solidFill>
              </a:rPr>
              <a:t>LSP </a:t>
            </a:r>
            <a:r>
              <a:rPr lang="zh-CN" altLang="en-US" sz="2000">
                <a:solidFill>
                  <a:schemeClr val="tx1"/>
                </a:solidFill>
              </a:rPr>
              <a:t>入口节点 </a:t>
            </a:r>
          </a:p>
          <a:p>
            <a:pPr eaLnBrk="1" hangingPunct="1">
              <a:lnSpc>
                <a:spcPct val="100000"/>
              </a:lnSpc>
              <a:buClrTx/>
              <a:buFontTx/>
              <a:buNone/>
            </a:pPr>
            <a:r>
              <a:rPr lang="en-US" altLang="zh-CN" sz="2000">
                <a:solidFill>
                  <a:schemeClr val="tx1"/>
                </a:solidFill>
              </a:rPr>
              <a:t>Egress</a:t>
            </a:r>
            <a:r>
              <a:rPr lang="zh-CN" altLang="en-US" sz="2000">
                <a:solidFill>
                  <a:schemeClr val="tx1"/>
                </a:solidFill>
              </a:rPr>
              <a:t>：</a:t>
            </a:r>
            <a:r>
              <a:rPr lang="en-US" altLang="zh-CN" sz="2000">
                <a:solidFill>
                  <a:schemeClr val="tx1"/>
                </a:solidFill>
              </a:rPr>
              <a:t>LSP</a:t>
            </a:r>
            <a:r>
              <a:rPr lang="zh-CN" altLang="en-US" sz="2000">
                <a:solidFill>
                  <a:schemeClr val="tx1"/>
                </a:solidFill>
              </a:rPr>
              <a:t>的终结节点</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链路颜色</a:t>
            </a:r>
          </a:p>
        </p:txBody>
      </p:sp>
      <p:sp>
        <p:nvSpPr>
          <p:cNvPr id="75779" name="Rectangle 3"/>
          <p:cNvSpPr>
            <a:spLocks noGrp="1" noChangeArrowheads="1"/>
          </p:cNvSpPr>
          <p:nvPr>
            <p:ph type="body" idx="1"/>
          </p:nvPr>
        </p:nvSpPr>
        <p:spPr>
          <a:xfrm>
            <a:off x="395288" y="1524000"/>
            <a:ext cx="7993062" cy="32004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链路颜色可以看作是一种管理属性，在接口下配置</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可以用</a:t>
            </a:r>
            <a:r>
              <a:rPr lang="en-US" altLang="zh-CN" sz="2400" smtClean="0">
                <a:cs typeface="Arial" panose="020B0604020202020204" pitchFamily="34" charset="0"/>
              </a:rPr>
              <a:t>32BIT</a:t>
            </a:r>
            <a:r>
              <a:rPr lang="zh-CN" altLang="en-US" sz="2400" smtClean="0">
                <a:cs typeface="Arial" panose="020B0604020202020204" pitchFamily="34" charset="0"/>
              </a:rPr>
              <a:t>表示链路颜色</a:t>
            </a:r>
          </a:p>
          <a:p>
            <a:pPr eaLnBrk="1" hangingPunct="1"/>
            <a:endParaRPr lang="zh-CN" altLang="en-US" sz="2400" smtClean="0">
              <a:cs typeface="Arial" panose="020B0604020202020204" pitchFamily="34" charset="0"/>
            </a:endParaRPr>
          </a:p>
          <a:p>
            <a:pPr eaLnBrk="1" hangingPunct="1"/>
            <a:r>
              <a:rPr lang="zh-CN" altLang="en-US" sz="2400" smtClean="0">
                <a:cs typeface="Arial" panose="020B0604020202020204" pitchFamily="34" charset="0"/>
              </a:rPr>
              <a:t>隧道亲和性属性可以看作是对隧道所经过链路颜色的要求集</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cs typeface="Arial" panose="020B0604020202020204" pitchFamily="34" charset="0"/>
              </a:rPr>
              <a:t>链路颜色</a:t>
            </a:r>
          </a:p>
        </p:txBody>
      </p:sp>
      <p:sp>
        <p:nvSpPr>
          <p:cNvPr id="76803" name="Rectangle 3"/>
          <p:cNvSpPr>
            <a:spLocks noGrp="1" noChangeArrowheads="1"/>
          </p:cNvSpPr>
          <p:nvPr>
            <p:ph type="body" idx="1"/>
          </p:nvPr>
        </p:nvSpPr>
        <p:spPr>
          <a:xfrm>
            <a:off x="395288" y="981075"/>
            <a:ext cx="8207375" cy="518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SR66</a:t>
            </a:r>
            <a:r>
              <a:rPr lang="zh-CN" altLang="en-US" sz="2400" smtClean="0">
                <a:cs typeface="Arial" panose="020B0604020202020204" pitchFamily="34" charset="0"/>
              </a:rPr>
              <a:t>的实现</a:t>
            </a:r>
          </a:p>
          <a:p>
            <a:pPr eaLnBrk="1" hangingPunct="1">
              <a:buFont typeface="Wingdings" panose="05000000000000000000" pitchFamily="2" charset="2"/>
              <a:buNone/>
            </a:pPr>
            <a:r>
              <a:rPr lang="zh-CN" altLang="en-US" sz="2400" smtClean="0"/>
              <a:t>     </a:t>
            </a:r>
            <a:r>
              <a:rPr lang="en-US" altLang="zh-CN" sz="2400" smtClean="0"/>
              <a:t>{link  administrative group&amp;&amp;mask}</a:t>
            </a:r>
            <a:r>
              <a:rPr lang="en-US" altLang="zh-CN" sz="2400" smtClean="0">
                <a:cs typeface="Arial" panose="020B0604020202020204" pitchFamily="34" charset="0"/>
              </a:rPr>
              <a:t>∩</a:t>
            </a:r>
            <a:r>
              <a:rPr lang="en-US" altLang="zh-CN" sz="2400" smtClean="0"/>
              <a:t>{Affinity&amp;&amp;mask }= link  administrative group&amp;&amp;mask</a:t>
            </a:r>
          </a:p>
          <a:p>
            <a:pPr eaLnBrk="1" hangingPunct="1">
              <a:buFont typeface="Wingdings" panose="05000000000000000000" pitchFamily="2" charset="2"/>
              <a:buNone/>
            </a:pPr>
            <a:r>
              <a:rPr lang="en-US" altLang="zh-CN" sz="2400" smtClean="0"/>
              <a:t>     </a:t>
            </a:r>
            <a:r>
              <a:rPr lang="zh-CN" altLang="en-US" sz="2400" smtClean="0"/>
              <a:t>语言描述就是</a:t>
            </a:r>
            <a:r>
              <a:rPr lang="en-US" altLang="zh-CN" sz="2400" smtClean="0"/>
              <a:t>:</a:t>
            </a:r>
          </a:p>
          <a:p>
            <a:pPr eaLnBrk="1" hangingPunct="1">
              <a:buFont typeface="Wingdings" panose="05000000000000000000" pitchFamily="2" charset="2"/>
              <a:buNone/>
            </a:pPr>
            <a:r>
              <a:rPr lang="en-US" altLang="zh-CN" sz="2400" smtClean="0"/>
              <a:t>     link  administrative group&amp;mask</a:t>
            </a:r>
            <a:r>
              <a:rPr lang="zh-CN" altLang="en-US" sz="2400" smtClean="0"/>
              <a:t>为</a:t>
            </a:r>
            <a:r>
              <a:rPr lang="en-US" altLang="zh-CN" sz="2400" smtClean="0"/>
              <a:t>1</a:t>
            </a:r>
            <a:r>
              <a:rPr lang="zh-CN" altLang="en-US" sz="2400" smtClean="0"/>
              <a:t>的</a:t>
            </a:r>
            <a:r>
              <a:rPr lang="en-US" altLang="zh-CN" sz="2400" smtClean="0"/>
              <a:t>bits</a:t>
            </a:r>
            <a:r>
              <a:rPr lang="zh-CN" altLang="en-US" sz="2400" smtClean="0"/>
              <a:t>为如果</a:t>
            </a:r>
            <a:r>
              <a:rPr lang="en-US" altLang="zh-CN" sz="2400" smtClean="0"/>
              <a:t>Affinity&amp;mask </a:t>
            </a:r>
            <a:r>
              <a:rPr lang="zh-CN" altLang="en-US" sz="2400" smtClean="0"/>
              <a:t>也为</a:t>
            </a:r>
            <a:r>
              <a:rPr lang="en-US" altLang="zh-CN" sz="2400" smtClean="0"/>
              <a:t>1</a:t>
            </a:r>
            <a:r>
              <a:rPr lang="zh-CN" altLang="en-US" sz="2400" smtClean="0"/>
              <a:t>则认为颜色符合</a:t>
            </a:r>
            <a:r>
              <a:rPr lang="en-US" altLang="zh-CN" sz="2400" smtClean="0"/>
              <a:t>,</a:t>
            </a:r>
            <a:r>
              <a:rPr lang="zh-CN" altLang="en-US" sz="2400" smtClean="0"/>
              <a:t>否则不符合</a:t>
            </a:r>
          </a:p>
          <a:p>
            <a:pPr eaLnBrk="1" hangingPunct="1"/>
            <a:endParaRPr lang="zh-CN" altLang="en-US" sz="2400" smtClean="0"/>
          </a:p>
          <a:p>
            <a:pPr eaLnBrk="1" hangingPunct="1"/>
            <a:r>
              <a:rPr lang="en-US" altLang="zh-CN" sz="2400" smtClean="0">
                <a:cs typeface="Arial" panose="020B0604020202020204" pitchFamily="34" charset="0"/>
              </a:rPr>
              <a:t>Cisco</a:t>
            </a:r>
            <a:r>
              <a:rPr lang="zh-CN" altLang="en-US" sz="2400" smtClean="0">
                <a:cs typeface="Arial" panose="020B0604020202020204" pitchFamily="34" charset="0"/>
              </a:rPr>
              <a:t>的实现是</a:t>
            </a:r>
          </a:p>
          <a:p>
            <a:pPr eaLnBrk="1" hangingPunct="1">
              <a:buFont typeface="Wingdings" panose="05000000000000000000" pitchFamily="2" charset="2"/>
              <a:buNone/>
            </a:pPr>
            <a:r>
              <a:rPr lang="zh-CN" altLang="en-US" sz="2400" smtClean="0"/>
              <a:t>     </a:t>
            </a:r>
            <a:r>
              <a:rPr lang="en-US" altLang="zh-CN" sz="2400" smtClean="0"/>
              <a:t>{link  administrative group&amp;mask}={Affinity&amp;mask}</a:t>
            </a:r>
            <a:r>
              <a:rPr lang="zh-CN" altLang="en-US" sz="2400" smtClean="0"/>
              <a:t>则认为颜色符合</a:t>
            </a:r>
            <a:r>
              <a:rPr lang="en-US" altLang="zh-CN" sz="2400" smtClean="0"/>
              <a:t>,</a:t>
            </a:r>
            <a:r>
              <a:rPr lang="zh-CN" altLang="en-US" sz="2400" smtClean="0"/>
              <a:t>否则不符合</a:t>
            </a:r>
          </a:p>
          <a:p>
            <a:pPr eaLnBrk="1" hangingPunct="1"/>
            <a:endParaRPr lang="en-US" altLang="zh-CN" sz="2400" smtClean="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SR66</a:t>
            </a:r>
            <a:r>
              <a:rPr lang="zh-CN" altLang="en-US" smtClean="0">
                <a:latin typeface="华文细黑" panose="02010600040101010101" pitchFamily="2" charset="-122"/>
              </a:rPr>
              <a:t>配置相关命令</a:t>
            </a:r>
          </a:p>
        </p:txBody>
      </p:sp>
      <p:sp>
        <p:nvSpPr>
          <p:cNvPr id="77827" name="Rectangle 3"/>
          <p:cNvSpPr>
            <a:spLocks noGrp="1" noChangeArrowheads="1"/>
          </p:cNvSpPr>
          <p:nvPr>
            <p:ph type="body" idx="1"/>
          </p:nvPr>
        </p:nvSpPr>
        <p:spPr>
          <a:xfrm>
            <a:off x="468313" y="1484313"/>
            <a:ext cx="7848600" cy="41052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OSPF-TE</a:t>
            </a:r>
            <a:r>
              <a:rPr lang="zh-CN" altLang="en-US" sz="2400" smtClean="0">
                <a:cs typeface="Arial" panose="020B0604020202020204" pitchFamily="34" charset="0"/>
              </a:rPr>
              <a:t>配置命令</a:t>
            </a:r>
          </a:p>
          <a:p>
            <a:pPr eaLnBrk="1" hangingPunct="1">
              <a:buFont typeface="Wingdings" panose="05000000000000000000" pitchFamily="2" charset="2"/>
              <a:buNone/>
            </a:pPr>
            <a:r>
              <a:rPr lang="zh-CN" altLang="en-US" sz="2400" smtClean="0"/>
              <a:t>     </a:t>
            </a:r>
            <a:r>
              <a:rPr lang="en-US" altLang="zh-CN" sz="2400" smtClean="0"/>
              <a:t>ospf 65500</a:t>
            </a:r>
          </a:p>
          <a:p>
            <a:pPr eaLnBrk="1" hangingPunct="1">
              <a:buFont typeface="Wingdings" panose="05000000000000000000" pitchFamily="2" charset="2"/>
              <a:buNone/>
            </a:pPr>
            <a:r>
              <a:rPr lang="en-US" altLang="zh-CN" sz="2400" smtClean="0"/>
              <a:t>      opaque-capability enable       </a:t>
            </a:r>
            <a:r>
              <a:rPr lang="zh-CN" altLang="en-US" sz="2400" smtClean="0">
                <a:cs typeface="Arial" panose="020B0604020202020204" pitchFamily="34" charset="0"/>
              </a:rPr>
              <a:t>使能</a:t>
            </a:r>
            <a:r>
              <a:rPr lang="en-US" altLang="zh-CN" sz="2400" smtClean="0">
                <a:cs typeface="Arial" panose="020B0604020202020204" pitchFamily="34" charset="0"/>
              </a:rPr>
              <a:t>OSPF</a:t>
            </a:r>
            <a:r>
              <a:rPr lang="zh-CN" altLang="en-US" sz="2400" smtClean="0">
                <a:cs typeface="Arial" panose="020B0604020202020204" pitchFamily="34" charset="0"/>
              </a:rPr>
              <a:t>的</a:t>
            </a:r>
            <a:r>
              <a:rPr lang="en-US" altLang="zh-CN" sz="2400" smtClean="0">
                <a:cs typeface="Arial" panose="020B0604020202020204" pitchFamily="34" charset="0"/>
              </a:rPr>
              <a:t>Opaque</a:t>
            </a:r>
            <a:r>
              <a:rPr lang="zh-CN" altLang="en-US" sz="2400" smtClean="0">
                <a:cs typeface="Arial" panose="020B0604020202020204" pitchFamily="34" charset="0"/>
              </a:rPr>
              <a:t>能力         </a:t>
            </a:r>
            <a:r>
              <a:rPr lang="en-US" altLang="zh-CN" sz="2400" smtClean="0"/>
              <a:t>area 0.0.0.1</a:t>
            </a:r>
          </a:p>
          <a:p>
            <a:pPr eaLnBrk="1" hangingPunct="1">
              <a:buFont typeface="Wingdings" panose="05000000000000000000" pitchFamily="2" charset="2"/>
              <a:buNone/>
            </a:pPr>
            <a:r>
              <a:rPr lang="en-US" altLang="zh-CN" sz="2400" smtClean="0"/>
              <a:t>     network 10.1.1.1 0.0.0.0</a:t>
            </a:r>
          </a:p>
          <a:p>
            <a:pPr eaLnBrk="1" hangingPunct="1">
              <a:buFont typeface="Wingdings" panose="05000000000000000000" pitchFamily="2" charset="2"/>
              <a:buNone/>
            </a:pPr>
            <a:r>
              <a:rPr lang="en-US" altLang="zh-CN" sz="2400" smtClean="0"/>
              <a:t>     network 10.1.14.0 0.0.0.255</a:t>
            </a:r>
          </a:p>
          <a:p>
            <a:pPr eaLnBrk="1" hangingPunct="1">
              <a:buFont typeface="Wingdings" panose="05000000000000000000" pitchFamily="2" charset="2"/>
              <a:buNone/>
            </a:pPr>
            <a:r>
              <a:rPr lang="en-US" altLang="zh-CN" sz="2400" smtClean="0"/>
              <a:t>     network 10.1.12.0 0.0.0.255</a:t>
            </a:r>
          </a:p>
          <a:p>
            <a:pPr eaLnBrk="1" hangingPunct="1">
              <a:buFont typeface="Wingdings" panose="05000000000000000000" pitchFamily="2" charset="2"/>
              <a:buNone/>
            </a:pPr>
            <a:r>
              <a:rPr lang="en-US" altLang="zh-CN" sz="2400" smtClean="0"/>
              <a:t>     mpls-te enable                               </a:t>
            </a:r>
            <a:r>
              <a:rPr lang="zh-CN" altLang="en-US" sz="2400" smtClean="0">
                <a:cs typeface="Arial" panose="020B0604020202020204" pitchFamily="34" charset="0"/>
              </a:rPr>
              <a:t>使能</a:t>
            </a:r>
            <a:r>
              <a:rPr lang="en-US" altLang="zh-CN" sz="2400" smtClean="0">
                <a:cs typeface="Arial" panose="020B0604020202020204" pitchFamily="34" charset="0"/>
              </a:rPr>
              <a:t>OSPF area</a:t>
            </a:r>
            <a:r>
              <a:rPr lang="zh-CN" altLang="en-US" sz="2400" smtClean="0">
                <a:cs typeface="Arial" panose="020B0604020202020204" pitchFamily="34" charset="0"/>
              </a:rPr>
              <a:t>的</a:t>
            </a:r>
            <a:r>
              <a:rPr lang="en-US" altLang="zh-CN" sz="2400" smtClean="0">
                <a:cs typeface="Arial" panose="020B0604020202020204" pitchFamily="34" charset="0"/>
              </a:rPr>
              <a:t>TE</a:t>
            </a:r>
            <a:r>
              <a:rPr lang="zh-CN" altLang="en-US" sz="2400" smtClean="0">
                <a:cs typeface="Arial" panose="020B0604020202020204" pitchFamily="34" charset="0"/>
              </a:rPr>
              <a:t>能力</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SR66</a:t>
            </a:r>
            <a:r>
              <a:rPr lang="zh-CN" altLang="en-US" smtClean="0">
                <a:latin typeface="华文细黑" panose="02010600040101010101" pitchFamily="2" charset="-122"/>
              </a:rPr>
              <a:t>配置相关命令</a:t>
            </a:r>
          </a:p>
        </p:txBody>
      </p:sp>
      <p:sp>
        <p:nvSpPr>
          <p:cNvPr id="78851" name="Rectangle 3"/>
          <p:cNvSpPr>
            <a:spLocks noGrp="1" noChangeArrowheads="1"/>
          </p:cNvSpPr>
          <p:nvPr>
            <p:ph type="body" idx="1"/>
          </p:nvPr>
        </p:nvSpPr>
        <p:spPr>
          <a:xfrm>
            <a:off x="468313" y="1524000"/>
            <a:ext cx="7920037" cy="34178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ISIS-TE</a:t>
            </a:r>
            <a:r>
              <a:rPr lang="zh-CN" altLang="en-US" sz="2400" smtClean="0">
                <a:cs typeface="Arial" panose="020B0604020202020204" pitchFamily="34" charset="0"/>
              </a:rPr>
              <a:t>配置命令</a:t>
            </a:r>
          </a:p>
          <a:p>
            <a:pPr eaLnBrk="1" hangingPunct="1">
              <a:buFont typeface="Wingdings" panose="05000000000000000000" pitchFamily="2" charset="2"/>
              <a:buNone/>
            </a:pPr>
            <a:r>
              <a:rPr lang="zh-CN" altLang="en-US" sz="2400" smtClean="0"/>
              <a:t>     </a:t>
            </a:r>
            <a:r>
              <a:rPr lang="en-US" altLang="zh-CN" sz="2400" smtClean="0"/>
              <a:t>isis 65500</a:t>
            </a:r>
          </a:p>
          <a:p>
            <a:pPr eaLnBrk="1" hangingPunct="1">
              <a:buFont typeface="Wingdings" panose="05000000000000000000" pitchFamily="2" charset="2"/>
              <a:buNone/>
            </a:pPr>
            <a:r>
              <a:rPr lang="en-US" altLang="zh-CN" sz="2400" smtClean="0"/>
              <a:t>     is-level level-1 </a:t>
            </a:r>
          </a:p>
          <a:p>
            <a:pPr eaLnBrk="1" hangingPunct="1">
              <a:buFont typeface="Wingdings" panose="05000000000000000000" pitchFamily="2" charset="2"/>
              <a:buNone/>
            </a:pPr>
            <a:r>
              <a:rPr lang="en-US" altLang="zh-CN" sz="2400" smtClean="0"/>
              <a:t>    cost-style wide       </a:t>
            </a:r>
            <a:r>
              <a:rPr lang="en-US" altLang="zh-CN" sz="2400" smtClean="0">
                <a:cs typeface="Arial" panose="020B0604020202020204" pitchFamily="34" charset="0"/>
              </a:rPr>
              <a:t>wide-compatible/compatible</a:t>
            </a:r>
            <a:r>
              <a:rPr lang="zh-CN" altLang="en-US" sz="2400" smtClean="0">
                <a:cs typeface="Arial" panose="020B0604020202020204" pitchFamily="34" charset="0"/>
              </a:rPr>
              <a:t>也可以，</a:t>
            </a:r>
          </a:p>
          <a:p>
            <a:pPr eaLnBrk="1" hangingPunct="1">
              <a:buFont typeface="Wingdings" panose="05000000000000000000" pitchFamily="2" charset="2"/>
              <a:buNone/>
            </a:pPr>
            <a:r>
              <a:rPr lang="zh-CN" altLang="en-US" sz="2400" smtClean="0">
                <a:cs typeface="Arial" panose="020B0604020202020204" pitchFamily="34" charset="0"/>
              </a:rPr>
              <a:t>    指定修改</a:t>
            </a:r>
            <a:r>
              <a:rPr lang="en-US" altLang="zh-CN" sz="2400" smtClean="0">
                <a:cs typeface="Arial" panose="020B0604020202020204" pitchFamily="34" charset="0"/>
              </a:rPr>
              <a:t>cost-style</a:t>
            </a:r>
            <a:r>
              <a:rPr lang="zh-CN" altLang="en-US" sz="2400" smtClean="0">
                <a:cs typeface="Arial" panose="020B0604020202020204" pitchFamily="34" charset="0"/>
              </a:rPr>
              <a:t>类型，使能扩展</a:t>
            </a:r>
            <a:r>
              <a:rPr lang="en-US" altLang="zh-CN" sz="2400" smtClean="0">
                <a:cs typeface="Arial" panose="020B0604020202020204" pitchFamily="34" charset="0"/>
              </a:rPr>
              <a:t>TLV</a:t>
            </a:r>
            <a:r>
              <a:rPr lang="zh-CN" altLang="en-US" sz="2400" smtClean="0">
                <a:cs typeface="Arial" panose="020B0604020202020204" pitchFamily="34" charset="0"/>
              </a:rPr>
              <a:t>能力</a:t>
            </a:r>
          </a:p>
          <a:p>
            <a:pPr eaLnBrk="1" hangingPunct="1">
              <a:buFont typeface="Wingdings" panose="05000000000000000000" pitchFamily="2" charset="2"/>
              <a:buNone/>
            </a:pPr>
            <a:r>
              <a:rPr lang="zh-CN" altLang="en-US" sz="2400" smtClean="0"/>
              <a:t>     </a:t>
            </a:r>
            <a:r>
              <a:rPr lang="en-US" altLang="zh-CN" sz="2400" smtClean="0"/>
              <a:t>network-entity 11.0000.0000.0001.00</a:t>
            </a:r>
          </a:p>
          <a:p>
            <a:pPr eaLnBrk="1" hangingPunct="1">
              <a:buFont typeface="Wingdings" panose="05000000000000000000" pitchFamily="2" charset="2"/>
              <a:buNone/>
            </a:pPr>
            <a:r>
              <a:rPr lang="en-US" altLang="zh-CN" sz="2400" smtClean="0"/>
              <a:t>    traffic-eng level-1     </a:t>
            </a:r>
            <a:r>
              <a:rPr lang="zh-CN" altLang="en-US" sz="2400" smtClean="0">
                <a:cs typeface="Arial" panose="020B0604020202020204" pitchFamily="34" charset="0"/>
              </a:rPr>
              <a:t>使能</a:t>
            </a:r>
            <a:r>
              <a:rPr lang="en-US" altLang="zh-CN" sz="2400" smtClean="0">
                <a:cs typeface="Arial" panose="020B0604020202020204" pitchFamily="34" charset="0"/>
              </a:rPr>
              <a:t>TE</a:t>
            </a:r>
            <a:r>
              <a:rPr lang="zh-CN" altLang="en-US" sz="2400" smtClean="0">
                <a:cs typeface="Arial" panose="020B0604020202020204" pitchFamily="34" charset="0"/>
              </a:rPr>
              <a:t>能力</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信息收集相关命令</a:t>
            </a:r>
          </a:p>
        </p:txBody>
      </p:sp>
      <p:sp>
        <p:nvSpPr>
          <p:cNvPr id="79875" name="Rectangle 3"/>
          <p:cNvSpPr>
            <a:spLocks noGrp="1" noChangeArrowheads="1"/>
          </p:cNvSpPr>
          <p:nvPr>
            <p:ph type="body" idx="1"/>
          </p:nvPr>
        </p:nvSpPr>
        <p:spPr>
          <a:xfrm>
            <a:off x="468313" y="1412875"/>
            <a:ext cx="7894637" cy="46085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察看命令</a:t>
            </a:r>
          </a:p>
          <a:p>
            <a:pPr eaLnBrk="1" hangingPunct="1">
              <a:buFont typeface="Wingdings" panose="05000000000000000000" pitchFamily="2" charset="2"/>
              <a:buNone/>
            </a:pPr>
            <a:r>
              <a:rPr lang="zh-CN" altLang="en-US" sz="2000" smtClean="0"/>
              <a:t>     </a:t>
            </a:r>
            <a:r>
              <a:rPr lang="en-US" altLang="zh-CN" sz="2000" smtClean="0"/>
              <a:t>dis isis traffic-eng advertisements/link/network/sub-tlvs</a:t>
            </a:r>
          </a:p>
          <a:p>
            <a:pPr eaLnBrk="1" hangingPunct="1">
              <a:buFont typeface="Wingdings" panose="05000000000000000000" pitchFamily="2" charset="2"/>
              <a:buNone/>
            </a:pPr>
            <a:r>
              <a:rPr lang="en-US" altLang="zh-CN" sz="2000" smtClean="0"/>
              <a:t>     dis mpls te cspf tedb all</a:t>
            </a:r>
          </a:p>
          <a:p>
            <a:pPr eaLnBrk="1" hangingPunct="1">
              <a:buFont typeface="Wingdings" panose="05000000000000000000" pitchFamily="2" charset="2"/>
              <a:buNone/>
            </a:pPr>
            <a:r>
              <a:rPr lang="en-US" altLang="zh-CN" sz="2000" smtClean="0"/>
              <a:t>     dis mpls te cspf tedb node/interface/network-lsp/area</a:t>
            </a:r>
          </a:p>
          <a:p>
            <a:pPr eaLnBrk="1" hangingPunct="1"/>
            <a:endParaRPr lang="en-US" altLang="zh-CN" sz="2000" smtClean="0"/>
          </a:p>
          <a:p>
            <a:pPr eaLnBrk="1" hangingPunct="1"/>
            <a:endParaRPr lang="en-US" altLang="zh-CN" sz="2400" smtClean="0"/>
          </a:p>
          <a:p>
            <a:pPr eaLnBrk="1" hangingPunct="1"/>
            <a:r>
              <a:rPr lang="zh-CN" altLang="en-US" sz="2400" smtClean="0">
                <a:cs typeface="Arial" panose="020B0604020202020204" pitchFamily="34" charset="0"/>
              </a:rPr>
              <a:t>调试命令</a:t>
            </a:r>
          </a:p>
          <a:p>
            <a:pPr eaLnBrk="1" hangingPunct="1">
              <a:buFont typeface="Wingdings" panose="05000000000000000000" pitchFamily="2" charset="2"/>
              <a:buNone/>
            </a:pPr>
            <a:r>
              <a:rPr lang="zh-CN" altLang="en-US" sz="2400" smtClean="0">
                <a:cs typeface="Arial" panose="020B0604020202020204" pitchFamily="34" charset="0"/>
              </a:rPr>
              <a:t>	</a:t>
            </a:r>
            <a:r>
              <a:rPr lang="en-US" altLang="zh-CN" sz="2400" smtClean="0"/>
              <a:t>debugging  ospf mpls-te</a:t>
            </a:r>
            <a:endParaRPr lang="en-US" altLang="zh-CN" sz="2400" smtClean="0">
              <a:cs typeface="Arial" panose="020B0604020202020204" pitchFamily="34" charset="0"/>
            </a:endParaRPr>
          </a:p>
          <a:p>
            <a:pPr eaLnBrk="1" hangingPunct="1">
              <a:buFont typeface="Wingdings" panose="05000000000000000000" pitchFamily="2" charset="2"/>
              <a:buNone/>
            </a:pPr>
            <a:r>
              <a:rPr lang="en-US" altLang="zh-CN" sz="2400" smtClean="0">
                <a:cs typeface="Arial" panose="020B0604020202020204" pitchFamily="34" charset="0"/>
              </a:rPr>
              <a:t>    </a:t>
            </a:r>
            <a:r>
              <a:rPr lang="en-US" altLang="zh-CN" sz="2400" smtClean="0"/>
              <a:t>debugging  isis traffic-eng advertisement</a:t>
            </a:r>
          </a:p>
          <a:p>
            <a:pPr eaLnBrk="1" hangingPunct="1">
              <a:buFont typeface="Wingdings" panose="05000000000000000000" pitchFamily="2" charset="2"/>
              <a:buNone/>
            </a:pPr>
            <a:r>
              <a:rPr lang="en-US" altLang="zh-CN" sz="2400" smtClean="0"/>
              <a:t>    debugging isis traffic-eng event</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sp>
        <p:nvSpPr>
          <p:cNvPr id="80899" name="Text Box 4"/>
          <p:cNvSpPr txBox="1">
            <a:spLocks noChangeArrowheads="1"/>
          </p:cNvSpPr>
          <p:nvPr/>
        </p:nvSpPr>
        <p:spPr bwMode="auto">
          <a:xfrm>
            <a:off x="755650" y="2206625"/>
            <a:ext cx="698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zh-CN" altLang="en-US" sz="2000" b="0">
                <a:cs typeface="Arial" panose="020B0604020202020204" pitchFamily="34" charset="0"/>
              </a:rPr>
              <a:t>根据</a:t>
            </a:r>
            <a:r>
              <a:rPr lang="en-US" altLang="zh-CN" sz="2000" b="0">
                <a:cs typeface="Arial" panose="020B0604020202020204" pitchFamily="34" charset="0"/>
              </a:rPr>
              <a:t>TEDB</a:t>
            </a:r>
            <a:r>
              <a:rPr lang="zh-CN" altLang="en-US" sz="2000" b="0">
                <a:cs typeface="Arial" panose="020B0604020202020204" pitchFamily="34" charset="0"/>
              </a:rPr>
              <a:t>信息，计算带约束的最佳路由</a:t>
            </a:r>
          </a:p>
          <a:p>
            <a:pPr eaLnBrk="1" hangingPunct="1">
              <a:buFont typeface="Wingdings" panose="05000000000000000000" pitchFamily="2" charset="2"/>
              <a:buChar char="à"/>
            </a:pPr>
            <a:r>
              <a:rPr lang="zh-CN" altLang="en-US" sz="2000" b="0">
                <a:cs typeface="Arial" panose="020B0604020202020204" pitchFamily="34" charset="0"/>
              </a:rPr>
              <a:t>路由计算中，考虑如下约束条件：</a:t>
            </a:r>
          </a:p>
          <a:p>
            <a:pPr eaLnBrk="1" hangingPunct="1">
              <a:buFont typeface="Wingdings" panose="05000000000000000000" pitchFamily="2" charset="2"/>
              <a:buChar char="à"/>
            </a:pPr>
            <a:r>
              <a:rPr lang="zh-CN" altLang="en-US" sz="2000" b="0">
                <a:cs typeface="Arial" panose="020B0604020202020204" pitchFamily="34" charset="0"/>
              </a:rPr>
              <a:t> 带宽、 优先级、 颜色、 部分明确路由、 禁止路径</a:t>
            </a:r>
          </a:p>
        </p:txBody>
      </p:sp>
      <p:sp>
        <p:nvSpPr>
          <p:cNvPr id="80900" name="Text Box 5"/>
          <p:cNvSpPr txBox="1">
            <a:spLocks noChangeArrowheads="1"/>
          </p:cNvSpPr>
          <p:nvPr/>
        </p:nvSpPr>
        <p:spPr bwMode="auto">
          <a:xfrm>
            <a:off x="755650" y="4278313"/>
            <a:ext cx="69135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en-US" altLang="zh-CN" sz="2000" b="0"/>
              <a:t> </a:t>
            </a:r>
            <a:r>
              <a:rPr lang="en-US" altLang="zh-CN" sz="2000" b="0">
                <a:cs typeface="Arial" panose="020B0604020202020204" pitchFamily="34" charset="0"/>
              </a:rPr>
              <a:t>MPLS TE</a:t>
            </a:r>
            <a:r>
              <a:rPr lang="zh-CN" altLang="en-US" sz="2000" b="0">
                <a:cs typeface="Arial" panose="020B0604020202020204" pitchFamily="34" charset="0"/>
              </a:rPr>
              <a:t>对于路径的计算是通过对</a:t>
            </a:r>
            <a:r>
              <a:rPr lang="en-US" altLang="zh-CN" sz="2000" b="0">
                <a:cs typeface="Arial" panose="020B0604020202020204" pitchFamily="34" charset="0"/>
              </a:rPr>
              <a:t>SPF</a:t>
            </a:r>
            <a:r>
              <a:rPr lang="zh-CN" altLang="en-US" sz="2000" b="0">
                <a:cs typeface="Arial" panose="020B0604020202020204" pitchFamily="34" charset="0"/>
              </a:rPr>
              <a:t>算法进行扩展来实现的，我们称为</a:t>
            </a:r>
            <a:r>
              <a:rPr lang="en-US" altLang="zh-CN" sz="2000" b="0">
                <a:cs typeface="Arial" panose="020B0604020202020204" pitchFamily="34" charset="0"/>
              </a:rPr>
              <a:t>CSPF</a:t>
            </a:r>
            <a:r>
              <a:rPr lang="zh-CN" altLang="en-US" sz="2000" b="0">
                <a:cs typeface="Arial" panose="020B0604020202020204" pitchFamily="34" charset="0"/>
              </a:rPr>
              <a:t>（</a:t>
            </a:r>
            <a:r>
              <a:rPr lang="en-US" altLang="zh-CN" sz="2000" b="0">
                <a:cs typeface="Arial" panose="020B0604020202020204" pitchFamily="34" charset="0"/>
              </a:rPr>
              <a:t>Constraint SPF</a:t>
            </a:r>
            <a:r>
              <a:rPr lang="zh-CN" altLang="en-US" sz="2000" b="0">
                <a:cs typeface="Arial" panose="020B0604020202020204" pitchFamily="34" charset="0"/>
              </a:rPr>
              <a:t>）算法；还有一种静态明确指定的方法，包括严格（</a:t>
            </a:r>
            <a:r>
              <a:rPr lang="en-US" altLang="zh-CN" sz="2000" b="0">
                <a:cs typeface="Arial" panose="020B0604020202020204" pitchFamily="34" charset="0"/>
              </a:rPr>
              <a:t>Strict</a:t>
            </a:r>
            <a:r>
              <a:rPr lang="zh-CN" altLang="en-US" sz="2000" b="0">
                <a:cs typeface="Arial" panose="020B0604020202020204" pitchFamily="34" charset="0"/>
              </a:rPr>
              <a:t>）和疏松（</a:t>
            </a:r>
            <a:r>
              <a:rPr lang="en-US" altLang="zh-CN" sz="2000" b="0">
                <a:cs typeface="Arial" panose="020B0604020202020204" pitchFamily="34" charset="0"/>
              </a:rPr>
              <a:t>Loose</a:t>
            </a:r>
            <a:r>
              <a:rPr lang="zh-CN" altLang="en-US" sz="2000" b="0">
                <a:cs typeface="Arial" panose="020B0604020202020204" pitchFamily="34" charset="0"/>
              </a:rPr>
              <a:t>）以及混合方式</a:t>
            </a:r>
          </a:p>
        </p:txBody>
      </p:sp>
      <p:sp>
        <p:nvSpPr>
          <p:cNvPr id="80901" name="Text Box 6"/>
          <p:cNvSpPr txBox="1">
            <a:spLocks noChangeArrowheads="1"/>
          </p:cNvSpPr>
          <p:nvPr/>
        </p:nvSpPr>
        <p:spPr bwMode="auto">
          <a:xfrm>
            <a:off x="323850" y="1458913"/>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计算的依据是什么呢？</a:t>
            </a:r>
          </a:p>
        </p:txBody>
      </p:sp>
      <p:sp>
        <p:nvSpPr>
          <p:cNvPr id="80902" name="Text Box 7"/>
          <p:cNvSpPr txBox="1">
            <a:spLocks noChangeArrowheads="1"/>
          </p:cNvSpPr>
          <p:nvPr/>
        </p:nvSpPr>
        <p:spPr bwMode="auto">
          <a:xfrm>
            <a:off x="323850" y="3605213"/>
            <a:ext cx="3889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pPr>
            <a:r>
              <a:rPr lang="zh-CN" altLang="en-US" sz="2400">
                <a:solidFill>
                  <a:schemeClr val="tx1"/>
                </a:solidFill>
                <a:latin typeface="华文细黑" panose="02010600040101010101" pitchFamily="2" charset="-122"/>
                <a:cs typeface="Arial" panose="020B0604020202020204" pitchFamily="34" charset="0"/>
              </a:rPr>
              <a:t>通过什么算法进行呢？</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显示路经</a:t>
            </a:r>
          </a:p>
        </p:txBody>
      </p:sp>
      <p:sp>
        <p:nvSpPr>
          <p:cNvPr id="81923" name="Rectangle 4"/>
          <p:cNvSpPr>
            <a:spLocks noChangeArrowheads="1"/>
          </p:cNvSpPr>
          <p:nvPr/>
        </p:nvSpPr>
        <p:spPr bwMode="auto">
          <a:xfrm>
            <a:off x="1966913" y="2484438"/>
            <a:ext cx="641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000" b="0">
                <a:solidFill>
                  <a:schemeClr val="tx1"/>
                </a:solidFill>
                <a:latin typeface="Times New Roman" panose="02020603050405020304" pitchFamily="18" charset="0"/>
                <a:ea typeface="宋体" panose="02010600030101010101" pitchFamily="2" charset="-122"/>
              </a:rPr>
              <a:t>      </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81924" name="Text Box 5"/>
          <p:cNvSpPr txBox="1">
            <a:spLocks noChangeArrowheads="1"/>
          </p:cNvSpPr>
          <p:nvPr/>
        </p:nvSpPr>
        <p:spPr bwMode="auto">
          <a:xfrm>
            <a:off x="431800" y="1268413"/>
            <a:ext cx="8172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t> </a:t>
            </a:r>
            <a:r>
              <a:rPr lang="zh-CN" altLang="en-US" sz="2400">
                <a:cs typeface="Arial" panose="020B0604020202020204" pitchFamily="34" charset="0"/>
              </a:rPr>
              <a:t>通过明确指定一条路径（</a:t>
            </a:r>
            <a:r>
              <a:rPr lang="en-US" altLang="zh-CN" sz="2400">
                <a:cs typeface="Arial" panose="020B0604020202020204" pitchFamily="34" charset="0"/>
              </a:rPr>
              <a:t>Explicit-Path</a:t>
            </a:r>
            <a:r>
              <a:rPr lang="zh-CN" altLang="en-US" sz="2400">
                <a:cs typeface="Arial" panose="020B0604020202020204" pitchFamily="34" charset="0"/>
              </a:rPr>
              <a:t>）供建立</a:t>
            </a:r>
            <a:r>
              <a:rPr lang="en-US" altLang="zh-CN" sz="2400">
                <a:cs typeface="Arial" panose="020B0604020202020204" pitchFamily="34" charset="0"/>
              </a:rPr>
              <a:t>MPLS TE</a:t>
            </a:r>
            <a:r>
              <a:rPr lang="zh-CN" altLang="en-US" sz="2400">
                <a:cs typeface="Arial" panose="020B0604020202020204" pitchFamily="34" charset="0"/>
              </a:rPr>
              <a:t>的</a:t>
            </a:r>
            <a:r>
              <a:rPr lang="en-US" altLang="zh-CN" sz="2400">
                <a:cs typeface="Arial" panose="020B0604020202020204" pitchFamily="34" charset="0"/>
              </a:rPr>
              <a:t>Tunnel</a:t>
            </a:r>
            <a:r>
              <a:rPr lang="zh-CN" altLang="en-US" sz="2400">
                <a:cs typeface="Arial" panose="020B0604020202020204" pitchFamily="34" charset="0"/>
              </a:rPr>
              <a:t>使用。有三种方式：</a:t>
            </a:r>
          </a:p>
        </p:txBody>
      </p:sp>
      <p:sp>
        <p:nvSpPr>
          <p:cNvPr id="81925" name="Text Box 6"/>
          <p:cNvSpPr txBox="1">
            <a:spLocks noChangeArrowheads="1"/>
          </p:cNvSpPr>
          <p:nvPr/>
        </p:nvSpPr>
        <p:spPr bwMode="auto">
          <a:xfrm>
            <a:off x="611188" y="2133600"/>
            <a:ext cx="770413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en-US" altLang="zh-CN" sz="2000" b="0">
                <a:cs typeface="Arial" panose="020B0604020202020204" pitchFamily="34" charset="0"/>
              </a:rPr>
              <a:t> </a:t>
            </a:r>
            <a:r>
              <a:rPr lang="zh-CN" altLang="en-US" sz="2000" b="0">
                <a:cs typeface="Arial" panose="020B0604020202020204" pitchFamily="34" charset="0"/>
              </a:rPr>
              <a:t>严格（</a:t>
            </a:r>
            <a:r>
              <a:rPr lang="en-US" altLang="zh-CN" sz="2000" b="0">
                <a:cs typeface="Arial" panose="020B0604020202020204" pitchFamily="34" charset="0"/>
              </a:rPr>
              <a:t>Strict</a:t>
            </a:r>
            <a:r>
              <a:rPr lang="zh-CN" altLang="en-US" sz="2000" b="0">
                <a:cs typeface="Arial" panose="020B0604020202020204" pitchFamily="34" charset="0"/>
              </a:rPr>
              <a:t>）方式</a:t>
            </a:r>
          </a:p>
          <a:p>
            <a:pPr eaLnBrk="1" hangingPunct="1">
              <a:buFont typeface="Wingdings" panose="05000000000000000000" pitchFamily="2" charset="2"/>
              <a:buNone/>
            </a:pPr>
            <a:r>
              <a:rPr lang="zh-CN" altLang="en-US" sz="2000" b="0">
                <a:cs typeface="Arial" panose="020B0604020202020204" pitchFamily="34" charset="0"/>
              </a:rPr>
              <a:t>       严格显示路径，就是下一跳与前一跳必须直接相连。通过严格显示路径，可以最精确地控制</a:t>
            </a:r>
            <a:r>
              <a:rPr lang="en-US" altLang="zh-CN" sz="2000" b="0">
                <a:cs typeface="Arial" panose="020B0604020202020204" pitchFamily="34" charset="0"/>
              </a:rPr>
              <a:t>LSP</a:t>
            </a:r>
            <a:r>
              <a:rPr lang="zh-CN" altLang="en-US" sz="2000" b="0">
                <a:cs typeface="Arial" panose="020B0604020202020204" pitchFamily="34" charset="0"/>
              </a:rPr>
              <a:t>所经过的路径</a:t>
            </a:r>
          </a:p>
          <a:p>
            <a:pPr eaLnBrk="1" hangingPunct="1">
              <a:buFont typeface="Wingdings" panose="05000000000000000000" pitchFamily="2" charset="2"/>
              <a:buChar char="à"/>
            </a:pPr>
            <a:r>
              <a:rPr lang="zh-CN" altLang="en-US" sz="2000" b="0">
                <a:cs typeface="Arial" panose="020B0604020202020204" pitchFamily="34" charset="0"/>
              </a:rPr>
              <a:t> 疏松（</a:t>
            </a:r>
            <a:r>
              <a:rPr lang="en-US" altLang="zh-CN" sz="2000" b="0">
                <a:cs typeface="Arial" panose="020B0604020202020204" pitchFamily="34" charset="0"/>
              </a:rPr>
              <a:t>Loose</a:t>
            </a:r>
            <a:r>
              <a:rPr lang="zh-CN" altLang="en-US" sz="2000" b="0">
                <a:cs typeface="Arial" panose="020B0604020202020204" pitchFamily="34" charset="0"/>
              </a:rPr>
              <a:t>）方式</a:t>
            </a:r>
          </a:p>
          <a:p>
            <a:pPr eaLnBrk="1" hangingPunct="1">
              <a:buFont typeface="Wingdings" panose="05000000000000000000" pitchFamily="2" charset="2"/>
              <a:buNone/>
            </a:pPr>
            <a:r>
              <a:rPr lang="zh-CN" altLang="en-US" sz="2000" b="0">
                <a:cs typeface="Arial" panose="020B0604020202020204" pitchFamily="34" charset="0"/>
              </a:rPr>
              <a:t>       松散方式可以指定路径上必须经过那些节点，但是该节点和前一跳之间可以有其他路由器</a:t>
            </a:r>
          </a:p>
          <a:p>
            <a:pPr eaLnBrk="1" hangingPunct="1">
              <a:buFont typeface="Wingdings" panose="05000000000000000000" pitchFamily="2" charset="2"/>
              <a:buChar char="à"/>
            </a:pPr>
            <a:r>
              <a:rPr lang="zh-CN" altLang="en-US" sz="2000" b="0">
                <a:cs typeface="Arial" panose="020B0604020202020204" pitchFamily="34" charset="0"/>
              </a:rPr>
              <a:t> 混合（</a:t>
            </a:r>
            <a:r>
              <a:rPr lang="en-US" altLang="zh-CN" sz="2000" b="0">
                <a:cs typeface="Arial" panose="020B0604020202020204" pitchFamily="34" charset="0"/>
              </a:rPr>
              <a:t>Strict + Loose </a:t>
            </a:r>
            <a:r>
              <a:rPr lang="zh-CN" altLang="en-US" sz="2000" b="0">
                <a:cs typeface="Arial" panose="020B0604020202020204" pitchFamily="34" charset="0"/>
              </a:rPr>
              <a:t>）方式</a:t>
            </a:r>
          </a:p>
          <a:p>
            <a:pPr eaLnBrk="1" hangingPunct="1">
              <a:buFont typeface="Wingdings" panose="05000000000000000000" pitchFamily="2" charset="2"/>
              <a:buNone/>
            </a:pPr>
            <a:r>
              <a:rPr lang="zh-CN" altLang="en-US" sz="2000" b="0">
                <a:cs typeface="Arial" panose="020B0604020202020204" pitchFamily="34" charset="0"/>
              </a:rPr>
              <a:t>       严格方式与松散方式可以混合使用</a:t>
            </a:r>
          </a:p>
        </p:txBody>
      </p:sp>
      <p:sp>
        <p:nvSpPr>
          <p:cNvPr id="81926" name="Text Box 7"/>
          <p:cNvSpPr txBox="1">
            <a:spLocks noChangeArrowheads="1"/>
          </p:cNvSpPr>
          <p:nvPr/>
        </p:nvSpPr>
        <p:spPr bwMode="auto">
          <a:xfrm>
            <a:off x="468313" y="4941888"/>
            <a:ext cx="79216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 </a:t>
            </a:r>
            <a:r>
              <a:rPr lang="zh-CN" altLang="en-US" sz="2400">
                <a:cs typeface="Arial" panose="020B0604020202020204" pitchFamily="34" charset="0"/>
              </a:rPr>
              <a:t>除了能够指定松散</a:t>
            </a:r>
            <a:r>
              <a:rPr lang="en-US" altLang="zh-CN" sz="2400">
                <a:cs typeface="Arial" panose="020B0604020202020204" pitchFamily="34" charset="0"/>
              </a:rPr>
              <a:t>/</a:t>
            </a:r>
            <a:r>
              <a:rPr lang="zh-CN" altLang="en-US" sz="2400">
                <a:cs typeface="Arial" panose="020B0604020202020204" pitchFamily="34" charset="0"/>
              </a:rPr>
              <a:t>严格属性，用户还可以在入口节点指定显式路径经过哪些节点，不经过哪些节点通过</a:t>
            </a:r>
            <a:r>
              <a:rPr lang="en-US" altLang="zh-CN" sz="2400">
                <a:cs typeface="Arial" panose="020B0604020202020204" pitchFamily="34" charset="0"/>
              </a:rPr>
              <a:t>CSPF</a:t>
            </a:r>
            <a:r>
              <a:rPr lang="zh-CN" altLang="en-US" sz="2400">
                <a:cs typeface="Arial" panose="020B0604020202020204" pitchFamily="34" charset="0"/>
              </a:rPr>
              <a:t>计算出路径上的资源是否满足</a:t>
            </a:r>
            <a:r>
              <a:rPr lang="en-US" altLang="zh-CN" sz="2400">
                <a:cs typeface="Arial" panose="020B0604020202020204" pitchFamily="34" charset="0"/>
              </a:rPr>
              <a:t>TE Tunnel</a:t>
            </a:r>
            <a:r>
              <a:rPr lang="zh-CN" altLang="en-US" sz="2400">
                <a:cs typeface="Arial" panose="020B0604020202020204" pitchFamily="34" charset="0"/>
              </a:rPr>
              <a:t>的需求</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显示路径配置</a:t>
            </a:r>
          </a:p>
        </p:txBody>
      </p:sp>
      <p:sp>
        <p:nvSpPr>
          <p:cNvPr id="82947" name="Rectangle 3"/>
          <p:cNvSpPr>
            <a:spLocks noChangeArrowheads="1"/>
          </p:cNvSpPr>
          <p:nvPr/>
        </p:nvSpPr>
        <p:spPr bwMode="auto">
          <a:xfrm>
            <a:off x="1966913" y="2484438"/>
            <a:ext cx="641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000" b="0">
                <a:solidFill>
                  <a:schemeClr val="tx1"/>
                </a:solidFill>
                <a:latin typeface="Times New Roman" panose="02020603050405020304" pitchFamily="18" charset="0"/>
                <a:ea typeface="宋体" panose="02010600030101010101" pitchFamily="2" charset="-122"/>
              </a:rPr>
              <a:t>      </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82948" name="Text Box 4"/>
          <p:cNvSpPr txBox="1">
            <a:spLocks noChangeArrowheads="1"/>
          </p:cNvSpPr>
          <p:nvPr/>
        </p:nvSpPr>
        <p:spPr bwMode="auto">
          <a:xfrm>
            <a:off x="431800" y="1711325"/>
            <a:ext cx="817245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配置命令 </a:t>
            </a:r>
          </a:p>
          <a:p>
            <a:pPr eaLnBrk="1" hangingPunct="1"/>
            <a:endParaRPr lang="zh-CN" altLang="en-US" sz="2400">
              <a:cs typeface="Arial" panose="020B0604020202020204" pitchFamily="34" charset="0"/>
            </a:endParaRPr>
          </a:p>
          <a:p>
            <a:pPr eaLnBrk="1" hangingPunct="1">
              <a:buFont typeface="Wingdings" panose="05000000000000000000" pitchFamily="2" charset="2"/>
              <a:buNone/>
            </a:pPr>
            <a:r>
              <a:rPr lang="zh-CN" altLang="en-US" sz="2400">
                <a:cs typeface="Arial" panose="020B0604020202020204" pitchFamily="34" charset="0"/>
              </a:rPr>
              <a:t>   </a:t>
            </a:r>
            <a:r>
              <a:rPr lang="en-US" altLang="zh-CN" sz="2400">
                <a:cs typeface="Arial" panose="020B0604020202020204" pitchFamily="34" charset="0"/>
              </a:rPr>
              <a:t>explicit-path &lt;pathname&gt;</a:t>
            </a:r>
          </a:p>
          <a:p>
            <a:pPr eaLnBrk="1" hangingPunct="1">
              <a:buFont typeface="Wingdings" panose="05000000000000000000" pitchFamily="2" charset="2"/>
              <a:buNone/>
            </a:pPr>
            <a:r>
              <a:rPr lang="en-US" altLang="zh-CN" sz="2400">
                <a:cs typeface="Arial" panose="020B0604020202020204" pitchFamily="34" charset="0"/>
              </a:rPr>
              <a:t>   add hop x.x.x.x  include/exclude [loose/strict] [after/before x.x.x.x]</a:t>
            </a:r>
          </a:p>
          <a:p>
            <a:pPr eaLnBrk="1" hangingPunct="1"/>
            <a:endParaRPr lang="en-US" altLang="zh-CN" sz="2400">
              <a:cs typeface="Arial" panose="020B0604020202020204" pitchFamily="34" charset="0"/>
            </a:endParaRPr>
          </a:p>
          <a:p>
            <a:pPr eaLnBrk="1" hangingPunct="1"/>
            <a:r>
              <a:rPr lang="zh-CN" altLang="en-US" sz="2400">
                <a:cs typeface="Arial" panose="020B0604020202020204" pitchFamily="34" charset="0"/>
              </a:rPr>
              <a:t>显示命令</a:t>
            </a:r>
          </a:p>
          <a:p>
            <a:pPr eaLnBrk="1" hangingPunct="1">
              <a:buFont typeface="Wingdings" panose="05000000000000000000" pitchFamily="2" charset="2"/>
              <a:buNone/>
            </a:pPr>
            <a:endParaRPr lang="zh-CN" altLang="en-US" sz="2400">
              <a:cs typeface="Arial" panose="020B0604020202020204" pitchFamily="34" charset="0"/>
            </a:endParaRPr>
          </a:p>
          <a:p>
            <a:pPr eaLnBrk="1" hangingPunct="1">
              <a:buFont typeface="Wingdings" panose="05000000000000000000" pitchFamily="2" charset="2"/>
              <a:buNone/>
            </a:pPr>
            <a:r>
              <a:rPr lang="zh-CN" altLang="en-US" sz="2400">
                <a:cs typeface="Arial" panose="020B0604020202020204" pitchFamily="34" charset="0"/>
              </a:rPr>
              <a:t>   </a:t>
            </a:r>
            <a:r>
              <a:rPr lang="en-US" altLang="zh-CN" sz="2400">
                <a:cs typeface="Arial" panose="020B0604020202020204" pitchFamily="34" charset="0"/>
              </a:rPr>
              <a:t>display explicit-path </a:t>
            </a:r>
          </a:p>
          <a:p>
            <a:pPr eaLnBrk="1" hangingPunct="1"/>
            <a:endParaRPr lang="en-US" altLang="zh-CN" sz="240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sp>
        <p:nvSpPr>
          <p:cNvPr id="83971" name="Text Box 5"/>
          <p:cNvSpPr txBox="1">
            <a:spLocks noChangeArrowheads="1"/>
          </p:cNvSpPr>
          <p:nvPr/>
        </p:nvSpPr>
        <p:spPr bwMode="auto">
          <a:xfrm>
            <a:off x="468313" y="1371600"/>
            <a:ext cx="7705725"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多于一条路径满足条件（带宽、着色等）的情况</a:t>
            </a:r>
          </a:p>
          <a:p>
            <a:pPr eaLnBrk="1" hangingPunct="1"/>
            <a:endParaRPr lang="zh-CN" altLang="en-US" sz="2400">
              <a:cs typeface="Arial" panose="020B0604020202020204" pitchFamily="34" charset="0"/>
            </a:endParaRPr>
          </a:p>
          <a:p>
            <a:pPr lvl="1" eaLnBrk="1" hangingPunct="1"/>
            <a:r>
              <a:rPr lang="zh-CN" altLang="en-US" sz="2000" b="0">
                <a:cs typeface="Arial" panose="020B0604020202020204" pitchFamily="34" charset="0"/>
              </a:rPr>
              <a:t> 首先找最小</a:t>
            </a:r>
            <a:r>
              <a:rPr lang="en-US" altLang="zh-CN" sz="2000" b="0">
                <a:cs typeface="Arial" panose="020B0604020202020204" pitchFamily="34" charset="0"/>
              </a:rPr>
              <a:t>IGP cost</a:t>
            </a:r>
            <a:r>
              <a:rPr lang="zh-CN" altLang="en-US" sz="2000" b="0">
                <a:cs typeface="Arial" panose="020B0604020202020204" pitchFamily="34" charset="0"/>
              </a:rPr>
              <a:t>的路径</a:t>
            </a:r>
          </a:p>
          <a:p>
            <a:pPr lvl="2" eaLnBrk="1" hangingPunct="1">
              <a:buFont typeface="Wingdings" panose="05000000000000000000" pitchFamily="2" charset="2"/>
              <a:buChar char="à"/>
            </a:pPr>
            <a:endParaRPr lang="zh-CN" altLang="en-US" b="0">
              <a:cs typeface="Arial" panose="020B0604020202020204" pitchFamily="34" charset="0"/>
            </a:endParaRPr>
          </a:p>
          <a:p>
            <a:pPr lvl="1" eaLnBrk="1" hangingPunct="1"/>
            <a:r>
              <a:rPr lang="zh-CN" altLang="en-US" sz="2000" b="0">
                <a:cs typeface="Arial" panose="020B0604020202020204" pitchFamily="34" charset="0"/>
              </a:rPr>
              <a:t> 如果没有选出，选择最大的最小可用带宽的路径</a:t>
            </a:r>
          </a:p>
          <a:p>
            <a:pPr lvl="1" eaLnBrk="1" hangingPunct="1"/>
            <a:r>
              <a:rPr lang="zh-CN" altLang="en-US" sz="2000" b="0">
                <a:cs typeface="Arial" panose="020B0604020202020204" pitchFamily="34" charset="0"/>
              </a:rPr>
              <a:t>  （比较剩余可用带宽和最大可预留带宽的比率）</a:t>
            </a:r>
          </a:p>
          <a:p>
            <a:pPr lvl="1" eaLnBrk="1" hangingPunct="1"/>
            <a:endParaRPr lang="zh-CN" altLang="en-US" sz="2000" b="0">
              <a:cs typeface="Arial" panose="020B0604020202020204" pitchFamily="34" charset="0"/>
            </a:endParaRPr>
          </a:p>
          <a:p>
            <a:pPr lvl="1" eaLnBrk="1" hangingPunct="1"/>
            <a:r>
              <a:rPr lang="zh-CN" altLang="en-US" sz="2000" b="0">
                <a:cs typeface="Arial" panose="020B0604020202020204" pitchFamily="34" charset="0"/>
              </a:rPr>
              <a:t> 如果还没有选出，再选择最小跳数的路径</a:t>
            </a:r>
          </a:p>
          <a:p>
            <a:pPr lvl="1" eaLnBrk="1" hangingPunct="1"/>
            <a:endParaRPr lang="zh-CN" altLang="en-US" sz="2000" b="0">
              <a:cs typeface="Arial" panose="020B0604020202020204" pitchFamily="34" charset="0"/>
            </a:endParaRPr>
          </a:p>
          <a:p>
            <a:pPr lvl="1" eaLnBrk="1" hangingPunct="1"/>
            <a:r>
              <a:rPr lang="zh-CN" altLang="en-US" sz="2000" b="0">
                <a:cs typeface="Arial" panose="020B0604020202020204" pitchFamily="34" charset="0"/>
              </a:rPr>
              <a:t> 最后随机一条</a:t>
            </a:r>
          </a:p>
          <a:p>
            <a:pPr eaLnBrk="1" hangingPunct="1"/>
            <a:endParaRPr lang="en-US" altLang="zh-CN" sz="240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graphicFrame>
        <p:nvGraphicFramePr>
          <p:cNvPr id="84995" name="Object 6"/>
          <p:cNvGraphicFramePr>
            <a:graphicFrameLocks noChangeAspect="1"/>
          </p:cNvGraphicFramePr>
          <p:nvPr/>
        </p:nvGraphicFramePr>
        <p:xfrm>
          <a:off x="34925" y="1171575"/>
          <a:ext cx="8810625" cy="4921250"/>
        </p:xfrm>
        <a:graphic>
          <a:graphicData uri="http://schemas.openxmlformats.org/presentationml/2006/ole">
            <mc:AlternateContent xmlns:mc="http://schemas.openxmlformats.org/markup-compatibility/2006">
              <mc:Choice xmlns:v="urn:schemas-microsoft-com:vml" Requires="v">
                <p:oleObj spid="_x0000_s84996" name="VISIO" r:id="rId3" imgW="8810625" imgH="4914900" progId="Visio.Drawing.6">
                  <p:embed/>
                </p:oleObj>
              </mc:Choice>
              <mc:Fallback>
                <p:oleObj name="VISIO" r:id="rId3" imgW="8810625" imgH="4914900" progId="Visio.Drawing.6">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71575"/>
                        <a:ext cx="88106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MPLS</a:t>
            </a:r>
            <a:r>
              <a:rPr lang="zh-CN" altLang="en-US" smtClean="0">
                <a:latin typeface="华文细黑" panose="02010600040101010101" pitchFamily="2" charset="-122"/>
              </a:rPr>
              <a:t>封装格式与标签</a:t>
            </a:r>
          </a:p>
        </p:txBody>
      </p:sp>
      <p:graphicFrame>
        <p:nvGraphicFramePr>
          <p:cNvPr id="12291" name="Object 7"/>
          <p:cNvGraphicFramePr>
            <a:graphicFrameLocks noChangeAspect="1"/>
          </p:cNvGraphicFramePr>
          <p:nvPr>
            <p:ph idx="1"/>
          </p:nvPr>
        </p:nvGraphicFramePr>
        <p:xfrm>
          <a:off x="1116013" y="1557338"/>
          <a:ext cx="7391400" cy="1585912"/>
        </p:xfrm>
        <a:graphic>
          <a:graphicData uri="http://schemas.openxmlformats.org/presentationml/2006/ole">
            <mc:AlternateContent xmlns:mc="http://schemas.openxmlformats.org/markup-compatibility/2006">
              <mc:Choice xmlns:v="urn:schemas-microsoft-com:vml" Requires="v">
                <p:oleObj spid="_x0000_s12293" name="VISIO" r:id="rId3" imgW="5762625" imgH="1238250" progId="Visio.Drawing.6">
                  <p:embed/>
                </p:oleObj>
              </mc:Choice>
              <mc:Fallback>
                <p:oleObj name="VISIO" r:id="rId3" imgW="5762625" imgH="1238250" progId="Visio.Drawing.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557338"/>
                        <a:ext cx="7391400" cy="158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292" name="Rectangle 8"/>
          <p:cNvSpPr>
            <a:spLocks noChangeArrowheads="1"/>
          </p:cNvSpPr>
          <p:nvPr/>
        </p:nvSpPr>
        <p:spPr bwMode="auto">
          <a:xfrm>
            <a:off x="468313" y="3573463"/>
            <a:ext cx="799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t>理论上，标记栈可以无限嵌套，从而提供无限的业务支持能力。这是</a:t>
            </a:r>
            <a:r>
              <a:rPr lang="en-US" altLang="zh-CN" sz="2400"/>
              <a:t>MPLS</a:t>
            </a:r>
            <a:r>
              <a:rPr lang="zh-CN" altLang="en-US" sz="2400"/>
              <a:t>技术最大的魅力所在</a:t>
            </a:r>
          </a:p>
          <a:p>
            <a:pPr eaLnBrk="1" hangingPunct="1"/>
            <a:endParaRPr lang="en-US" altLang="zh-CN" sz="240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graphicFrame>
        <p:nvGraphicFramePr>
          <p:cNvPr id="86019" name="Object 3"/>
          <p:cNvGraphicFramePr>
            <a:graphicFrameLocks noChangeAspect="1"/>
          </p:cNvGraphicFramePr>
          <p:nvPr/>
        </p:nvGraphicFramePr>
        <p:xfrm>
          <a:off x="34925" y="1171575"/>
          <a:ext cx="8810625" cy="4921250"/>
        </p:xfrm>
        <a:graphic>
          <a:graphicData uri="http://schemas.openxmlformats.org/presentationml/2006/ole">
            <mc:AlternateContent xmlns:mc="http://schemas.openxmlformats.org/markup-compatibility/2006">
              <mc:Choice xmlns:v="urn:schemas-microsoft-com:vml" Requires="v">
                <p:oleObj spid="_x0000_s86020" name="VISIO" r:id="rId3" imgW="8810625" imgH="4914900" progId="Visio.Drawing.6">
                  <p:embed/>
                </p:oleObj>
              </mc:Choice>
              <mc:Fallback>
                <p:oleObj name="VISIO" r:id="rId3" imgW="8810625" imgH="4914900" progId="Visio.Drawing.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71575"/>
                        <a:ext cx="88106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graphicFrame>
        <p:nvGraphicFramePr>
          <p:cNvPr id="87043" name="Object 3"/>
          <p:cNvGraphicFramePr>
            <a:graphicFrameLocks noChangeAspect="1"/>
          </p:cNvGraphicFramePr>
          <p:nvPr/>
        </p:nvGraphicFramePr>
        <p:xfrm>
          <a:off x="34925" y="1171575"/>
          <a:ext cx="8810625" cy="4921250"/>
        </p:xfrm>
        <a:graphic>
          <a:graphicData uri="http://schemas.openxmlformats.org/presentationml/2006/ole">
            <mc:AlternateContent xmlns:mc="http://schemas.openxmlformats.org/markup-compatibility/2006">
              <mc:Choice xmlns:v="urn:schemas-microsoft-com:vml" Requires="v">
                <p:oleObj spid="_x0000_s87044" name="VISIO" r:id="rId3" imgW="8810625" imgH="4914900" progId="Visio.Drawing.6">
                  <p:embed/>
                </p:oleObj>
              </mc:Choice>
              <mc:Fallback>
                <p:oleObj name="VISIO" r:id="rId3" imgW="8810625" imgH="4914900" progId="Visio.Drawing.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71575"/>
                        <a:ext cx="88106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graphicFrame>
        <p:nvGraphicFramePr>
          <p:cNvPr id="88067" name="Object 3"/>
          <p:cNvGraphicFramePr>
            <a:graphicFrameLocks noChangeAspect="1"/>
          </p:cNvGraphicFramePr>
          <p:nvPr/>
        </p:nvGraphicFramePr>
        <p:xfrm>
          <a:off x="34925" y="1171575"/>
          <a:ext cx="8810625" cy="4921250"/>
        </p:xfrm>
        <a:graphic>
          <a:graphicData uri="http://schemas.openxmlformats.org/presentationml/2006/ole">
            <mc:AlternateContent xmlns:mc="http://schemas.openxmlformats.org/markup-compatibility/2006">
              <mc:Choice xmlns:v="urn:schemas-microsoft-com:vml" Requires="v">
                <p:oleObj spid="_x0000_s88068" name="VISIO" r:id="rId3" imgW="8810625" imgH="4914900" progId="Visio.Drawing.6">
                  <p:embed/>
                </p:oleObj>
              </mc:Choice>
              <mc:Fallback>
                <p:oleObj name="VISIO" r:id="rId3" imgW="8810625" imgH="4914900" progId="Visio.Drawing.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71575"/>
                        <a:ext cx="88106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graphicFrame>
        <p:nvGraphicFramePr>
          <p:cNvPr id="89091" name="Object 3"/>
          <p:cNvGraphicFramePr>
            <a:graphicFrameLocks noChangeAspect="1"/>
          </p:cNvGraphicFramePr>
          <p:nvPr/>
        </p:nvGraphicFramePr>
        <p:xfrm>
          <a:off x="34925" y="1171575"/>
          <a:ext cx="8810625" cy="4921250"/>
        </p:xfrm>
        <a:graphic>
          <a:graphicData uri="http://schemas.openxmlformats.org/presentationml/2006/ole">
            <mc:AlternateContent xmlns:mc="http://schemas.openxmlformats.org/markup-compatibility/2006">
              <mc:Choice xmlns:v="urn:schemas-microsoft-com:vml" Requires="v">
                <p:oleObj spid="_x0000_s89092" name="VISIO" r:id="rId3" imgW="8810625" imgH="4914900" progId="Visio.Drawing.6">
                  <p:embed/>
                </p:oleObj>
              </mc:Choice>
              <mc:Fallback>
                <p:oleObj name="VISIO" r:id="rId3" imgW="8810625" imgH="4914900" progId="Visio.Drawing.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71575"/>
                        <a:ext cx="88106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a:t>
            </a:r>
          </a:p>
        </p:txBody>
      </p:sp>
      <p:sp>
        <p:nvSpPr>
          <p:cNvPr id="90115" name="Text Box 4"/>
          <p:cNvSpPr txBox="1">
            <a:spLocks noChangeArrowheads="1"/>
          </p:cNvSpPr>
          <p:nvPr/>
        </p:nvSpPr>
        <p:spPr bwMode="auto">
          <a:xfrm>
            <a:off x="468313" y="2511425"/>
            <a:ext cx="698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2400">
                <a:cs typeface="Arial" panose="020B0604020202020204" pitchFamily="34" charset="0"/>
              </a:rPr>
              <a:t>   </a:t>
            </a:r>
            <a:r>
              <a:rPr lang="zh-CN" altLang="en-US" sz="2400">
                <a:cs typeface="Arial" panose="020B0604020202020204" pitchFamily="34" charset="0"/>
              </a:rPr>
              <a:t>计算出一条从源节点（</a:t>
            </a:r>
            <a:r>
              <a:rPr lang="en-US" altLang="zh-CN" sz="2400">
                <a:cs typeface="Arial" panose="020B0604020202020204" pitchFamily="34" charset="0"/>
              </a:rPr>
              <a:t>headend</a:t>
            </a:r>
            <a:r>
              <a:rPr lang="zh-CN" altLang="en-US" sz="2400">
                <a:cs typeface="Arial" panose="020B0604020202020204" pitchFamily="34" charset="0"/>
              </a:rPr>
              <a:t>）到目的节点（</a:t>
            </a:r>
            <a:r>
              <a:rPr lang="en-US" altLang="zh-CN" sz="2400">
                <a:cs typeface="Arial" panose="020B0604020202020204" pitchFamily="34" charset="0"/>
              </a:rPr>
              <a:t>tailend</a:t>
            </a:r>
            <a:r>
              <a:rPr lang="zh-CN" altLang="en-US" sz="2400">
                <a:cs typeface="Arial" panose="020B0604020202020204" pitchFamily="34" charset="0"/>
              </a:rPr>
              <a:t>）的一条物理路径。通过标签分发协议按照计算出来的路径逐跳创建一条</a:t>
            </a:r>
            <a:r>
              <a:rPr lang="en-US" altLang="zh-CN" sz="2400">
                <a:cs typeface="Arial" panose="020B0604020202020204" pitchFamily="34" charset="0"/>
              </a:rPr>
              <a:t>CR-LSP</a:t>
            </a:r>
          </a:p>
        </p:txBody>
      </p:sp>
      <p:sp>
        <p:nvSpPr>
          <p:cNvPr id="90116" name="Text Box 5"/>
          <p:cNvSpPr txBox="1">
            <a:spLocks noChangeArrowheads="1"/>
          </p:cNvSpPr>
          <p:nvPr/>
        </p:nvSpPr>
        <p:spPr bwMode="auto">
          <a:xfrm>
            <a:off x="395288" y="1700213"/>
            <a:ext cx="381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计算的结果是什么呢？</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路径计算相关命令</a:t>
            </a:r>
          </a:p>
        </p:txBody>
      </p:sp>
      <p:sp>
        <p:nvSpPr>
          <p:cNvPr id="91139" name="Text Box 3"/>
          <p:cNvSpPr txBox="1">
            <a:spLocks noChangeArrowheads="1"/>
          </p:cNvSpPr>
          <p:nvPr/>
        </p:nvSpPr>
        <p:spPr bwMode="auto">
          <a:xfrm>
            <a:off x="468313" y="1052513"/>
            <a:ext cx="82073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配置命令</a:t>
            </a:r>
          </a:p>
          <a:p>
            <a:pPr eaLnBrk="1" hangingPunct="1">
              <a:buFont typeface="Wingdings" panose="05000000000000000000" pitchFamily="2" charset="2"/>
              <a:buNone/>
            </a:pPr>
            <a:r>
              <a:rPr lang="zh-CN" altLang="en-US" sz="2400">
                <a:cs typeface="Arial" panose="020B0604020202020204" pitchFamily="34" charset="0"/>
              </a:rPr>
              <a:t>       </a:t>
            </a:r>
            <a:r>
              <a:rPr lang="en-US" altLang="zh-CN" sz="2400">
                <a:cs typeface="Arial" panose="020B0604020202020204" pitchFamily="34" charset="0"/>
              </a:rPr>
              <a:t>mpls te cspf</a:t>
            </a:r>
          </a:p>
          <a:p>
            <a:pPr eaLnBrk="1" hangingPunct="1">
              <a:buFont typeface="Wingdings" panose="05000000000000000000" pitchFamily="2" charset="2"/>
              <a:buNone/>
            </a:pPr>
            <a:r>
              <a:rPr lang="en-US" altLang="zh-CN" sz="2400">
                <a:cs typeface="Arial" panose="020B0604020202020204" pitchFamily="34" charset="0"/>
              </a:rPr>
              <a:t>       mpls te timer failed-link &lt;seconds&gt;</a:t>
            </a:r>
          </a:p>
          <a:p>
            <a:pPr eaLnBrk="1" hangingPunct="1"/>
            <a:endParaRPr lang="en-US" altLang="zh-CN" sz="2400">
              <a:cs typeface="Arial" panose="020B0604020202020204" pitchFamily="34" charset="0"/>
            </a:endParaRPr>
          </a:p>
          <a:p>
            <a:pPr eaLnBrk="1" hangingPunct="1"/>
            <a:r>
              <a:rPr lang="zh-CN" altLang="en-US" sz="2400">
                <a:cs typeface="Arial" panose="020B0604020202020204" pitchFamily="34" charset="0"/>
              </a:rPr>
              <a:t>显示命令</a:t>
            </a:r>
          </a:p>
          <a:p>
            <a:pPr eaLnBrk="1" hangingPunct="1">
              <a:buFont typeface="Wingdings" panose="05000000000000000000" pitchFamily="2" charset="2"/>
              <a:buNone/>
            </a:pPr>
            <a:r>
              <a:rPr lang="zh-CN" altLang="en-US" sz="2400">
                <a:cs typeface="Arial" panose="020B0604020202020204" pitchFamily="34" charset="0"/>
              </a:rPr>
              <a:t>       </a:t>
            </a:r>
            <a:r>
              <a:rPr lang="en-US" altLang="zh-CN" sz="2400">
                <a:cs typeface="Arial" panose="020B0604020202020204" pitchFamily="34" charset="0"/>
              </a:rPr>
              <a:t>display mpls te cspf tedb all</a:t>
            </a:r>
          </a:p>
          <a:p>
            <a:pPr eaLnBrk="1" hangingPunct="1">
              <a:buFont typeface="Wingdings" panose="05000000000000000000" pitchFamily="2" charset="2"/>
              <a:buNone/>
            </a:pPr>
            <a:r>
              <a:rPr lang="en-US" altLang="zh-CN" sz="2400">
                <a:cs typeface="Arial" panose="020B0604020202020204" pitchFamily="34" charset="0"/>
              </a:rPr>
              <a:t>       display mpls te cspf tedb node/interface/network-lsp/area</a:t>
            </a:r>
          </a:p>
          <a:p>
            <a:pPr eaLnBrk="1" hangingPunct="1"/>
            <a:endParaRPr lang="en-US" altLang="zh-CN" sz="2400">
              <a:cs typeface="Arial" panose="020B0604020202020204" pitchFamily="34" charset="0"/>
            </a:endParaRPr>
          </a:p>
          <a:p>
            <a:pPr eaLnBrk="1" hangingPunct="1"/>
            <a:r>
              <a:rPr lang="zh-CN" altLang="en-US" sz="2400">
                <a:cs typeface="Arial" panose="020B0604020202020204" pitchFamily="34" charset="0"/>
              </a:rPr>
              <a:t>调试命令</a:t>
            </a:r>
          </a:p>
          <a:p>
            <a:pPr eaLnBrk="1" hangingPunct="1">
              <a:buFont typeface="Wingdings" panose="05000000000000000000" pitchFamily="2" charset="2"/>
              <a:buNone/>
            </a:pPr>
            <a:r>
              <a:rPr lang="zh-CN" altLang="en-US" sz="2400">
                <a:cs typeface="Arial" panose="020B0604020202020204" pitchFamily="34" charset="0"/>
              </a:rPr>
              <a:t>       </a:t>
            </a:r>
            <a:r>
              <a:rPr lang="en-US" altLang="zh-CN" sz="2400">
                <a:cs typeface="Arial" panose="020B0604020202020204" pitchFamily="34" charset="0"/>
              </a:rPr>
              <a:t>debugging  mpls te cspf all</a:t>
            </a:r>
          </a:p>
          <a:p>
            <a:pPr eaLnBrk="1" hangingPunct="1">
              <a:buFont typeface="Wingdings" panose="05000000000000000000" pitchFamily="2" charset="2"/>
              <a:buNone/>
            </a:pPr>
            <a:r>
              <a:rPr lang="en-US" altLang="zh-CN" sz="2400">
                <a:cs typeface="Arial" panose="020B0604020202020204" pitchFamily="34" charset="0"/>
              </a:rPr>
              <a:t>       debugging  mpls te cspf     computation/errors/events/tedb</a:t>
            </a:r>
          </a:p>
          <a:p>
            <a:pPr lvl="1" eaLnBrk="1" hangingPunct="1"/>
            <a:endParaRPr lang="en-US" altLang="zh-CN" sz="2000" b="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路径建立</a:t>
            </a:r>
          </a:p>
        </p:txBody>
      </p:sp>
      <p:sp>
        <p:nvSpPr>
          <p:cNvPr id="92163" name="Rectangle 3"/>
          <p:cNvSpPr>
            <a:spLocks noGrp="1" noChangeArrowheads="1"/>
          </p:cNvSpPr>
          <p:nvPr>
            <p:ph type="body" idx="1"/>
          </p:nvPr>
        </p:nvSpPr>
        <p:spPr>
          <a:xfrm>
            <a:off x="468313" y="1524000"/>
            <a:ext cx="8064500" cy="31289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路径建立采用的标签分发协议：</a:t>
            </a:r>
            <a:r>
              <a:rPr lang="zh-CN" altLang="en-US" sz="2400" smtClean="0"/>
              <a:t> </a:t>
            </a:r>
            <a:r>
              <a:rPr lang="zh-CN" altLang="en-US" sz="2400" smtClean="0">
                <a:cs typeface="Arial" panose="020B0604020202020204" pitchFamily="34" charset="0"/>
              </a:rPr>
              <a:t>动态协议采用</a:t>
            </a:r>
            <a:r>
              <a:rPr lang="en-US" altLang="zh-CN" sz="2400" smtClean="0">
                <a:cs typeface="Arial" panose="020B0604020202020204" pitchFamily="34" charset="0"/>
              </a:rPr>
              <a:t>CR-LDP</a:t>
            </a:r>
            <a:r>
              <a:rPr lang="zh-CN" altLang="en-US" sz="2400" smtClean="0">
                <a:cs typeface="Arial" panose="020B0604020202020204" pitchFamily="34" charset="0"/>
              </a:rPr>
              <a:t>、</a:t>
            </a:r>
            <a:r>
              <a:rPr lang="en-US" altLang="zh-CN" sz="2400" smtClean="0">
                <a:cs typeface="Arial" panose="020B0604020202020204" pitchFamily="34" charset="0"/>
              </a:rPr>
              <a:t>RSVP-TE</a:t>
            </a:r>
            <a:r>
              <a:rPr lang="zh-CN" altLang="en-US" sz="2400" smtClean="0">
                <a:cs typeface="Arial" panose="020B0604020202020204" pitchFamily="34" charset="0"/>
              </a:rPr>
              <a:t>、 逐跳配置静态</a:t>
            </a:r>
            <a:r>
              <a:rPr lang="en-US" altLang="zh-CN" sz="2400" smtClean="0">
                <a:cs typeface="Arial" panose="020B0604020202020204" pitchFamily="34" charset="0"/>
              </a:rPr>
              <a:t>CR-LSP</a:t>
            </a:r>
          </a:p>
          <a:p>
            <a:pPr eaLnBrk="1" hangingPunct="1"/>
            <a:endParaRPr lang="en-US" altLang="zh-CN" sz="2400" smtClean="0">
              <a:cs typeface="Arial" panose="020B0604020202020204" pitchFamily="34" charset="0"/>
            </a:endParaRPr>
          </a:p>
          <a:p>
            <a:pPr eaLnBrk="1" hangingPunct="1"/>
            <a:r>
              <a:rPr lang="zh-CN" altLang="en-US" sz="2400" smtClean="0">
                <a:cs typeface="Arial" panose="020B0604020202020204" pitchFamily="34" charset="0"/>
              </a:rPr>
              <a:t>头节点触发，采用</a:t>
            </a:r>
            <a:r>
              <a:rPr lang="en-US" altLang="zh-CN" sz="2400" smtClean="0">
                <a:cs typeface="Arial" panose="020B0604020202020204" pitchFamily="34" charset="0"/>
              </a:rPr>
              <a:t>DOD+</a:t>
            </a:r>
            <a:r>
              <a:rPr lang="zh-CN" altLang="en-US" sz="2400" smtClean="0">
                <a:cs typeface="Arial" panose="020B0604020202020204" pitchFamily="34" charset="0"/>
              </a:rPr>
              <a:t>有序</a:t>
            </a:r>
            <a:r>
              <a:rPr lang="en-US" altLang="zh-CN" sz="2400" smtClean="0">
                <a:cs typeface="Arial" panose="020B0604020202020204" pitchFamily="34" charset="0"/>
              </a:rPr>
              <a:t>+</a:t>
            </a:r>
            <a:r>
              <a:rPr lang="zh-CN" altLang="en-US" sz="2400" smtClean="0">
                <a:cs typeface="Arial" panose="020B0604020202020204" pitchFamily="34" charset="0"/>
              </a:rPr>
              <a:t>保守方式</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路径建立 </a:t>
            </a:r>
            <a:r>
              <a:rPr lang="en-US" altLang="zh-CN" smtClean="0">
                <a:latin typeface="华文细黑" panose="02010600040101010101" pitchFamily="2" charset="-122"/>
              </a:rPr>
              <a:t>RSVP-TE</a:t>
            </a:r>
          </a:p>
        </p:txBody>
      </p:sp>
      <p:sp>
        <p:nvSpPr>
          <p:cNvPr id="93187" name="Rectangle 3"/>
          <p:cNvSpPr>
            <a:spLocks noGrp="1" noChangeArrowheads="1"/>
          </p:cNvSpPr>
          <p:nvPr>
            <p:ph type="body" idx="1"/>
          </p:nvPr>
        </p:nvSpPr>
        <p:spPr>
          <a:xfrm>
            <a:off x="468313" y="1412875"/>
            <a:ext cx="7391400" cy="42386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RSVP resource reservation protocol </a:t>
            </a:r>
          </a:p>
          <a:p>
            <a:pPr eaLnBrk="1" hangingPunct="1"/>
            <a:endParaRPr lang="en-US" altLang="zh-CN" sz="2400" smtClean="0">
              <a:cs typeface="Arial" panose="020B0604020202020204" pitchFamily="34" charset="0"/>
            </a:endParaRPr>
          </a:p>
          <a:p>
            <a:pPr eaLnBrk="1" hangingPunct="1"/>
            <a:r>
              <a:rPr lang="en-US" altLang="zh-CN" sz="2400" smtClean="0">
                <a:cs typeface="Arial" panose="020B0604020202020204" pitchFamily="34" charset="0"/>
              </a:rPr>
              <a:t>RSVP</a:t>
            </a:r>
            <a:r>
              <a:rPr lang="zh-CN" altLang="en-US" sz="2400" smtClean="0">
                <a:cs typeface="Arial" panose="020B0604020202020204" pitchFamily="34" charset="0"/>
              </a:rPr>
              <a:t>协议原始作为端到端的资源预留，提供</a:t>
            </a:r>
            <a:r>
              <a:rPr lang="en-US" altLang="zh-CN" sz="2400" smtClean="0">
                <a:cs typeface="Arial" panose="020B0604020202020204" pitchFamily="34" charset="0"/>
              </a:rPr>
              <a:t>QoS</a:t>
            </a:r>
            <a:r>
              <a:rPr lang="zh-CN" altLang="en-US" sz="2400" smtClean="0">
                <a:cs typeface="Arial" panose="020B0604020202020204" pitchFamily="34" charset="0"/>
              </a:rPr>
              <a:t>保证</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RSVP</a:t>
            </a:r>
            <a:r>
              <a:rPr lang="zh-CN" altLang="en-US" sz="2400" smtClean="0">
                <a:cs typeface="Arial" panose="020B0604020202020204" pitchFamily="34" charset="0"/>
              </a:rPr>
              <a:t>是控制协议而不是数据传输协议或路由协议，仅用于路径建立。</a:t>
            </a:r>
          </a:p>
          <a:p>
            <a:pPr eaLnBrk="1" hangingPunct="1"/>
            <a:endParaRPr lang="zh-CN" altLang="en-US" sz="2400" smtClean="0">
              <a:cs typeface="Arial" panose="020B0604020202020204" pitchFamily="34" charset="0"/>
            </a:endParaRPr>
          </a:p>
          <a:p>
            <a:pPr eaLnBrk="1" hangingPunct="1"/>
            <a:r>
              <a:rPr lang="en-US" altLang="zh-CN" sz="2400" smtClean="0">
                <a:cs typeface="Arial" panose="020B0604020202020204" pitchFamily="34" charset="0"/>
              </a:rPr>
              <a:t>RSVP</a:t>
            </a:r>
            <a:r>
              <a:rPr lang="zh-CN" altLang="en-US" sz="2400" smtClean="0">
                <a:cs typeface="Arial" panose="020B0604020202020204" pitchFamily="34" charset="0"/>
              </a:rPr>
              <a:t>协议依赖于单播或组播路由协议的路由</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8"/>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RSVP</a:t>
            </a:r>
            <a:r>
              <a:rPr lang="zh-CN" altLang="en-US" smtClean="0">
                <a:latin typeface="华文细黑" panose="02010600040101010101" pitchFamily="2" charset="-122"/>
              </a:rPr>
              <a:t>协议</a:t>
            </a:r>
          </a:p>
        </p:txBody>
      </p:sp>
      <p:sp>
        <p:nvSpPr>
          <p:cNvPr id="94211" name="Rectangle 3"/>
          <p:cNvSpPr>
            <a:spLocks noGrp="1" noChangeArrowheads="1"/>
          </p:cNvSpPr>
          <p:nvPr>
            <p:ph type="body" sz="half" idx="1"/>
          </p:nvPr>
        </p:nvSpPr>
        <p:spPr>
          <a:xfrm>
            <a:off x="539750" y="1125538"/>
            <a:ext cx="7848600" cy="24479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Ingress</a:t>
            </a:r>
            <a:r>
              <a:rPr lang="zh-CN" altLang="en-US" sz="2400" smtClean="0">
                <a:cs typeface="Arial" panose="020B0604020202020204" pitchFamily="34" charset="0"/>
              </a:rPr>
              <a:t>发起建立连接</a:t>
            </a:r>
          </a:p>
          <a:p>
            <a:pPr eaLnBrk="1" hangingPunct="1"/>
            <a:r>
              <a:rPr lang="zh-CN" altLang="en-US" sz="2400" smtClean="0">
                <a:cs typeface="Arial" panose="020B0604020202020204" pitchFamily="34" charset="0"/>
              </a:rPr>
              <a:t>“软”状态：</a:t>
            </a:r>
            <a:r>
              <a:rPr lang="en-US" altLang="zh-CN" sz="2400" smtClean="0">
                <a:cs typeface="Arial" panose="020B0604020202020204" pitchFamily="34" charset="0"/>
              </a:rPr>
              <a:t>path</a:t>
            </a:r>
            <a:r>
              <a:rPr lang="zh-CN" altLang="en-US" sz="2400" smtClean="0">
                <a:cs typeface="Arial" panose="020B0604020202020204" pitchFamily="34" charset="0"/>
              </a:rPr>
              <a:t>和</a:t>
            </a:r>
            <a:r>
              <a:rPr lang="en-US" altLang="zh-CN" sz="2400" smtClean="0">
                <a:cs typeface="Arial" panose="020B0604020202020204" pitchFamily="34" charset="0"/>
              </a:rPr>
              <a:t>reservation</a:t>
            </a:r>
            <a:r>
              <a:rPr lang="zh-CN" altLang="en-US" sz="2400" smtClean="0">
                <a:cs typeface="Arial" panose="020B0604020202020204" pitchFamily="34" charset="0"/>
              </a:rPr>
              <a:t>状态动态刷新，在整个</a:t>
            </a:r>
            <a:r>
              <a:rPr lang="en-US" altLang="zh-CN" sz="2400" smtClean="0">
                <a:cs typeface="Arial" panose="020B0604020202020204" pitchFamily="34" charset="0"/>
              </a:rPr>
              <a:t>RSVP session</a:t>
            </a:r>
            <a:r>
              <a:rPr lang="zh-CN" altLang="en-US" sz="2400" smtClean="0">
                <a:cs typeface="Arial" panose="020B0604020202020204" pitchFamily="34" charset="0"/>
              </a:rPr>
              <a:t>建立的生命周期中可以改变</a:t>
            </a:r>
          </a:p>
          <a:p>
            <a:pPr eaLnBrk="1" hangingPunct="1"/>
            <a:r>
              <a:rPr lang="en-US" altLang="zh-CN" sz="2400" smtClean="0">
                <a:cs typeface="Arial" panose="020B0604020202020204" pitchFamily="34" charset="0"/>
              </a:rPr>
              <a:t>Path</a:t>
            </a:r>
            <a:r>
              <a:rPr lang="zh-CN" altLang="en-US" sz="2400" smtClean="0">
                <a:cs typeface="Arial" panose="020B0604020202020204" pitchFamily="34" charset="0"/>
              </a:rPr>
              <a:t>消息从上游向下游刷新</a:t>
            </a:r>
          </a:p>
          <a:p>
            <a:pPr eaLnBrk="1" hangingPunct="1"/>
            <a:r>
              <a:rPr lang="en-US" altLang="zh-CN" sz="2400" smtClean="0">
                <a:cs typeface="Arial" panose="020B0604020202020204" pitchFamily="34" charset="0"/>
              </a:rPr>
              <a:t>Resv</a:t>
            </a:r>
            <a:r>
              <a:rPr lang="zh-CN" altLang="en-US" sz="2400" smtClean="0">
                <a:cs typeface="Arial" panose="020B0604020202020204" pitchFamily="34" charset="0"/>
              </a:rPr>
              <a:t>消息从下游向上游刷新</a:t>
            </a:r>
            <a:endParaRPr lang="zh-CN" altLang="en-US" sz="2400" smtClean="0"/>
          </a:p>
          <a:p>
            <a:pPr eaLnBrk="1" hangingPunct="1"/>
            <a:endParaRPr lang="en-US" altLang="zh-CN" sz="2400" smtClean="0"/>
          </a:p>
        </p:txBody>
      </p:sp>
      <p:graphicFrame>
        <p:nvGraphicFramePr>
          <p:cNvPr id="94212" name="Object 7"/>
          <p:cNvGraphicFramePr>
            <a:graphicFrameLocks noChangeAspect="1"/>
          </p:cNvGraphicFramePr>
          <p:nvPr>
            <p:ph sz="half" idx="2"/>
          </p:nvPr>
        </p:nvGraphicFramePr>
        <p:xfrm>
          <a:off x="611188" y="3990975"/>
          <a:ext cx="7561262" cy="2101850"/>
        </p:xfrm>
        <a:graphic>
          <a:graphicData uri="http://schemas.openxmlformats.org/presentationml/2006/ole">
            <mc:AlternateContent xmlns:mc="http://schemas.openxmlformats.org/markup-compatibility/2006">
              <mc:Choice xmlns:v="urn:schemas-microsoft-com:vml" Requires="v">
                <p:oleObj spid="_x0000_s94213" name="VISIO" r:id="rId3" imgW="5057775" imgH="1409700" progId="Visio.Drawing.6">
                  <p:embed/>
                </p:oleObj>
              </mc:Choice>
              <mc:Fallback>
                <p:oleObj name="VISIO" r:id="rId3" imgW="5057775" imgH="1409700" progId="Visio.Drawing.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990975"/>
                        <a:ext cx="7561262"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RSVP</a:t>
            </a:r>
            <a:r>
              <a:rPr lang="zh-CN" altLang="en-US" smtClean="0">
                <a:latin typeface="华文细黑" panose="02010600040101010101" pitchFamily="2" charset="-122"/>
              </a:rPr>
              <a:t>消息类型</a:t>
            </a:r>
          </a:p>
        </p:txBody>
      </p:sp>
      <p:sp>
        <p:nvSpPr>
          <p:cNvPr id="95235" name="Rectangle 3"/>
          <p:cNvSpPr>
            <a:spLocks noGrp="1" noChangeArrowheads="1"/>
          </p:cNvSpPr>
          <p:nvPr>
            <p:ph type="body" idx="1"/>
          </p:nvPr>
        </p:nvSpPr>
        <p:spPr>
          <a:xfrm>
            <a:off x="395288" y="1268413"/>
            <a:ext cx="7391400" cy="423703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PathTear</a:t>
            </a:r>
            <a:r>
              <a:rPr lang="zh-CN" altLang="en-US" sz="2400" smtClean="0">
                <a:cs typeface="Arial" panose="020B0604020202020204" pitchFamily="34" charset="0"/>
              </a:rPr>
              <a:t>消息：此消息产生后马上向下游发送，并立即删除沿途节点的路径状态和相关的预留状态</a:t>
            </a:r>
          </a:p>
          <a:p>
            <a:pPr eaLnBrk="1" hangingPunct="1"/>
            <a:r>
              <a:rPr lang="en-US" altLang="zh-CN" sz="2400" smtClean="0">
                <a:cs typeface="Arial" panose="020B0604020202020204" pitchFamily="34" charset="0"/>
              </a:rPr>
              <a:t>ResvTear</a:t>
            </a:r>
            <a:r>
              <a:rPr lang="zh-CN" altLang="en-US" sz="2400" smtClean="0">
                <a:cs typeface="Arial" panose="020B0604020202020204" pitchFamily="34" charset="0"/>
              </a:rPr>
              <a:t>消息：此消息产生后马上向上游发送，并立即删除沿途节点的预留状态</a:t>
            </a:r>
          </a:p>
          <a:p>
            <a:pPr eaLnBrk="1" hangingPunct="1"/>
            <a:r>
              <a:rPr lang="en-US" altLang="zh-CN" sz="2400" smtClean="0">
                <a:cs typeface="Arial" panose="020B0604020202020204" pitchFamily="34" charset="0"/>
              </a:rPr>
              <a:t>PathErr</a:t>
            </a:r>
            <a:r>
              <a:rPr lang="zh-CN" altLang="en-US" sz="2400" smtClean="0">
                <a:cs typeface="Arial" panose="020B0604020202020204" pitchFamily="34" charset="0"/>
              </a:rPr>
              <a:t>信息：处理</a:t>
            </a:r>
            <a:r>
              <a:rPr lang="en-US" altLang="zh-CN" sz="2400" smtClean="0">
                <a:cs typeface="Arial" panose="020B0604020202020204" pitchFamily="34" charset="0"/>
              </a:rPr>
              <a:t>Path</a:t>
            </a:r>
            <a:r>
              <a:rPr lang="zh-CN" altLang="en-US" sz="2400" smtClean="0">
                <a:cs typeface="Arial" panose="020B0604020202020204" pitchFamily="34" charset="0"/>
              </a:rPr>
              <a:t>消息发生错误时发送给数据流发送者</a:t>
            </a:r>
          </a:p>
          <a:p>
            <a:pPr eaLnBrk="1" hangingPunct="1"/>
            <a:r>
              <a:rPr lang="en-US" altLang="zh-CN" sz="2400" smtClean="0">
                <a:cs typeface="Arial" panose="020B0604020202020204" pitchFamily="34" charset="0"/>
              </a:rPr>
              <a:t>ResvErr</a:t>
            </a:r>
            <a:r>
              <a:rPr lang="zh-CN" altLang="en-US" sz="2400" smtClean="0">
                <a:cs typeface="Arial" panose="020B0604020202020204" pitchFamily="34" charset="0"/>
              </a:rPr>
              <a:t>消息：处理</a:t>
            </a:r>
            <a:r>
              <a:rPr lang="en-US" altLang="zh-CN" sz="2400" smtClean="0">
                <a:cs typeface="Arial" panose="020B0604020202020204" pitchFamily="34" charset="0"/>
              </a:rPr>
              <a:t>Resv</a:t>
            </a:r>
            <a:r>
              <a:rPr lang="zh-CN" altLang="en-US" sz="2400" smtClean="0">
                <a:cs typeface="Arial" panose="020B0604020202020204" pitchFamily="34" charset="0"/>
              </a:rPr>
              <a:t>消息发生错误时发送给数据流接收者</a:t>
            </a:r>
          </a:p>
          <a:p>
            <a:pPr eaLnBrk="1" hangingPunct="1"/>
            <a:r>
              <a:rPr lang="en-US" altLang="zh-CN" sz="2400" smtClean="0">
                <a:cs typeface="Arial" panose="020B0604020202020204" pitchFamily="34" charset="0"/>
              </a:rPr>
              <a:t>ResvConf</a:t>
            </a:r>
            <a:r>
              <a:rPr lang="zh-CN" altLang="en-US" sz="2400" smtClean="0">
                <a:cs typeface="Arial" panose="020B0604020202020204" pitchFamily="34" charset="0"/>
              </a:rPr>
              <a:t>消息：由数据流的发送者发给接收者，确认资源预留成功</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LSP</a:t>
            </a:r>
          </a:p>
        </p:txBody>
      </p:sp>
      <p:sp>
        <p:nvSpPr>
          <p:cNvPr id="13315" name="Rectangle 3"/>
          <p:cNvSpPr>
            <a:spLocks noGrp="1" noChangeArrowheads="1"/>
          </p:cNvSpPr>
          <p:nvPr>
            <p:ph type="body" idx="1"/>
          </p:nvPr>
        </p:nvSpPr>
        <p:spPr>
          <a:xfrm>
            <a:off x="457200" y="981075"/>
            <a:ext cx="8229600" cy="41433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t>LSP—Label Switch Path</a:t>
            </a:r>
          </a:p>
          <a:p>
            <a:pPr eaLnBrk="1" hangingPunct="1">
              <a:buFont typeface="Wingdings" panose="05000000000000000000" pitchFamily="2" charset="2"/>
              <a:buNone/>
            </a:pPr>
            <a:r>
              <a:rPr lang="en-US" altLang="zh-CN" sz="2400" smtClean="0"/>
              <a:t>    </a:t>
            </a:r>
            <a:r>
              <a:rPr lang="zh-CN" altLang="en-US" sz="2400" smtClean="0"/>
              <a:t>转发等价类在</a:t>
            </a:r>
            <a:r>
              <a:rPr lang="en-US" altLang="zh-CN" sz="2400" smtClean="0"/>
              <a:t>MPLS</a:t>
            </a:r>
            <a:r>
              <a:rPr lang="zh-CN" altLang="en-US" sz="2400" smtClean="0"/>
              <a:t>域中所经过的路径，功能上同</a:t>
            </a:r>
            <a:r>
              <a:rPr lang="en-US" altLang="zh-CN" sz="2400" smtClean="0"/>
              <a:t>ATM</a:t>
            </a:r>
            <a:r>
              <a:rPr lang="zh-CN" altLang="en-US" sz="2400" smtClean="0"/>
              <a:t>、</a:t>
            </a:r>
            <a:r>
              <a:rPr lang="en-US" altLang="zh-CN" sz="2400" smtClean="0"/>
              <a:t>FR</a:t>
            </a:r>
            <a:r>
              <a:rPr lang="zh-CN" altLang="en-US" sz="2400" smtClean="0"/>
              <a:t>的虚电路相同，是从入口到出口的单向路径</a:t>
            </a:r>
          </a:p>
        </p:txBody>
      </p:sp>
      <p:sp>
        <p:nvSpPr>
          <p:cNvPr id="13316" name="Rectangle 5"/>
          <p:cNvSpPr>
            <a:spLocks noChangeArrowheads="1"/>
          </p:cNvSpPr>
          <p:nvPr/>
        </p:nvSpPr>
        <p:spPr bwMode="auto">
          <a:xfrm>
            <a:off x="395288" y="2420938"/>
            <a:ext cx="73914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t>LSP</a:t>
            </a:r>
            <a:r>
              <a:rPr lang="zh-CN" altLang="en-US" sz="2400"/>
              <a:t>驱动方式</a:t>
            </a:r>
          </a:p>
          <a:p>
            <a:pPr eaLnBrk="1" hangingPunct="1">
              <a:buFont typeface="Wingdings" panose="05000000000000000000" pitchFamily="2" charset="2"/>
              <a:buNone/>
            </a:pPr>
            <a:r>
              <a:rPr lang="zh-CN" altLang="en-US" sz="2400"/>
              <a:t>     拓扑驱动：拓扑信息（路由）驱动</a:t>
            </a:r>
            <a:r>
              <a:rPr lang="en-US" altLang="zh-CN" sz="2400"/>
              <a:t>LSP</a:t>
            </a:r>
            <a:r>
              <a:rPr lang="zh-CN" altLang="en-US" sz="2400"/>
              <a:t>建立</a:t>
            </a:r>
          </a:p>
          <a:p>
            <a:pPr eaLnBrk="1" hangingPunct="1">
              <a:buFont typeface="Wingdings" panose="05000000000000000000" pitchFamily="2" charset="2"/>
              <a:buNone/>
            </a:pPr>
            <a:r>
              <a:rPr lang="zh-CN" altLang="en-US" sz="2400"/>
              <a:t>      </a:t>
            </a:r>
          </a:p>
          <a:p>
            <a:pPr eaLnBrk="1" hangingPunct="1"/>
            <a:r>
              <a:rPr lang="zh-CN" altLang="en-US" sz="2400"/>
              <a:t>逐跳方式和显示路由方式</a:t>
            </a:r>
          </a:p>
          <a:p>
            <a:pPr eaLnBrk="1" hangingPunct="1">
              <a:buFont typeface="Wingdings" panose="05000000000000000000" pitchFamily="2" charset="2"/>
              <a:buNone/>
            </a:pPr>
            <a:r>
              <a:rPr lang="zh-CN" altLang="en-US" sz="2400"/>
              <a:t>     流驱动：收到的报文驱动</a:t>
            </a:r>
            <a:r>
              <a:rPr lang="en-US" altLang="zh-CN" sz="2400"/>
              <a:t>LSP</a:t>
            </a:r>
            <a:r>
              <a:rPr lang="zh-CN" altLang="en-US" sz="2400"/>
              <a:t>建立</a:t>
            </a:r>
          </a:p>
          <a:p>
            <a:pPr eaLnBrk="1" hangingPunct="1">
              <a:buFont typeface="Wingdings" panose="05000000000000000000" pitchFamily="2" charset="2"/>
              <a:buNone/>
            </a:pPr>
            <a:r>
              <a:rPr lang="zh-CN" altLang="en-US" sz="2400"/>
              <a:t>     应用驱动：应用（如</a:t>
            </a:r>
            <a:r>
              <a:rPr lang="en-US" altLang="zh-CN" sz="2400"/>
              <a:t>QoS</a:t>
            </a:r>
            <a:r>
              <a:rPr lang="zh-CN" altLang="en-US" sz="2400"/>
              <a:t>）驱动</a:t>
            </a:r>
            <a:r>
              <a:rPr lang="en-US" altLang="zh-CN" sz="2400"/>
              <a:t>LSP</a:t>
            </a:r>
            <a:r>
              <a:rPr lang="zh-CN" altLang="en-US" sz="2400"/>
              <a:t>建立</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RSVP</a:t>
            </a:r>
            <a:r>
              <a:rPr lang="zh-CN" altLang="en-US" smtClean="0">
                <a:latin typeface="华文细黑" panose="02010600040101010101" pitchFamily="2" charset="-122"/>
              </a:rPr>
              <a:t>刷新过程</a:t>
            </a:r>
          </a:p>
        </p:txBody>
      </p:sp>
      <p:sp>
        <p:nvSpPr>
          <p:cNvPr id="96259" name="Rectangle 4"/>
          <p:cNvSpPr>
            <a:spLocks noGrp="1" noChangeArrowheads="1"/>
          </p:cNvSpPr>
          <p:nvPr>
            <p:ph type="body" idx="1"/>
          </p:nvPr>
        </p:nvSpPr>
        <p:spPr>
          <a:xfrm>
            <a:off x="468313" y="3213100"/>
            <a:ext cx="7920037" cy="2447925"/>
          </a:xfrm>
        </p:spPr>
        <p:txBody>
          <a:bodyPr/>
          <a:lstStyle/>
          <a:p>
            <a:pPr eaLnBrk="1" hangingPunct="1"/>
            <a:r>
              <a:rPr lang="zh-CN" altLang="en-GB" sz="2400" smtClean="0">
                <a:solidFill>
                  <a:schemeClr val="tx1"/>
                </a:solidFill>
                <a:latin typeface="华文细黑" panose="02010600040101010101" pitchFamily="2" charset="-122"/>
                <a:cs typeface="Arial" panose="020B0604020202020204" pitchFamily="34" charset="0"/>
              </a:rPr>
              <a:t>稳定状态下，各个路由器周期扫描自己的</a:t>
            </a:r>
            <a:r>
              <a:rPr lang="en-GB" altLang="zh-CN" sz="2400" smtClean="0">
                <a:solidFill>
                  <a:schemeClr val="tx1"/>
                </a:solidFill>
                <a:latin typeface="华文细黑" panose="02010600040101010101" pitchFamily="2" charset="-122"/>
                <a:cs typeface="Arial" panose="020B0604020202020204" pitchFamily="34" charset="0"/>
              </a:rPr>
              <a:t>Path state</a:t>
            </a:r>
            <a:r>
              <a:rPr lang="zh-CN" altLang="en-GB" sz="2400" smtClean="0">
                <a:solidFill>
                  <a:schemeClr val="tx1"/>
                </a:solidFill>
                <a:latin typeface="华文细黑" panose="02010600040101010101" pitchFamily="2" charset="-122"/>
                <a:cs typeface="Arial" panose="020B0604020202020204" pitchFamily="34" charset="0"/>
              </a:rPr>
              <a:t>和</a:t>
            </a:r>
            <a:r>
              <a:rPr lang="en-GB" altLang="zh-CN" sz="2400" smtClean="0">
                <a:solidFill>
                  <a:schemeClr val="tx1"/>
                </a:solidFill>
                <a:latin typeface="华文细黑" panose="02010600040101010101" pitchFamily="2" charset="-122"/>
                <a:cs typeface="Arial" panose="020B0604020202020204" pitchFamily="34" charset="0"/>
              </a:rPr>
              <a:t>Resv state </a:t>
            </a:r>
            <a:r>
              <a:rPr lang="zh-CN" altLang="en-GB" sz="2400" smtClean="0">
                <a:solidFill>
                  <a:schemeClr val="tx1"/>
                </a:solidFill>
                <a:latin typeface="华文细黑" panose="02010600040101010101" pitchFamily="2" charset="-122"/>
                <a:cs typeface="Arial" panose="020B0604020202020204" pitchFamily="34" charset="0"/>
              </a:rPr>
              <a:t>并向相邻的节点发送</a:t>
            </a:r>
            <a:r>
              <a:rPr lang="en-GB" altLang="zh-CN" sz="2400" smtClean="0">
                <a:solidFill>
                  <a:schemeClr val="tx1"/>
                </a:solidFill>
                <a:latin typeface="华文细黑" panose="02010600040101010101" pitchFamily="2" charset="-122"/>
                <a:cs typeface="Arial" panose="020B0604020202020204" pitchFamily="34" charset="0"/>
              </a:rPr>
              <a:t>Path/Resv</a:t>
            </a:r>
            <a:r>
              <a:rPr lang="zh-CN" altLang="en-GB" sz="2400" smtClean="0">
                <a:solidFill>
                  <a:schemeClr val="tx1"/>
                </a:solidFill>
                <a:latin typeface="华文细黑" panose="02010600040101010101" pitchFamily="2" charset="-122"/>
                <a:cs typeface="Arial" panose="020B0604020202020204" pitchFamily="34" charset="0"/>
              </a:rPr>
              <a:t>消息，根据接收到的</a:t>
            </a:r>
            <a:r>
              <a:rPr lang="en-GB" altLang="zh-CN" sz="2400" smtClean="0">
                <a:solidFill>
                  <a:schemeClr val="tx1"/>
                </a:solidFill>
                <a:latin typeface="华文细黑" panose="02010600040101010101" pitchFamily="2" charset="-122"/>
                <a:cs typeface="Arial" panose="020B0604020202020204" pitchFamily="34" charset="0"/>
              </a:rPr>
              <a:t>Path/Rest</a:t>
            </a:r>
            <a:r>
              <a:rPr lang="zh-CN" altLang="en-GB" sz="2400" smtClean="0">
                <a:solidFill>
                  <a:schemeClr val="tx1"/>
                </a:solidFill>
                <a:latin typeface="华文细黑" panose="02010600040101010101" pitchFamily="2" charset="-122"/>
                <a:cs typeface="Arial" panose="020B0604020202020204" pitchFamily="34" charset="0"/>
              </a:rPr>
              <a:t>消息刷新自己的</a:t>
            </a:r>
            <a:r>
              <a:rPr lang="en-GB" altLang="zh-CN" sz="2400" smtClean="0">
                <a:solidFill>
                  <a:schemeClr val="tx1"/>
                </a:solidFill>
                <a:latin typeface="华文细黑" panose="02010600040101010101" pitchFamily="2" charset="-122"/>
                <a:cs typeface="Arial" panose="020B0604020202020204" pitchFamily="34" charset="0"/>
              </a:rPr>
              <a:t>Path/Resv state</a:t>
            </a:r>
            <a:endParaRPr lang="zh-CN" altLang="en-GB" sz="2400" smtClean="0">
              <a:solidFill>
                <a:schemeClr val="tx1"/>
              </a:solidFill>
              <a:latin typeface="华文细黑" panose="02010600040101010101" pitchFamily="2" charset="-122"/>
              <a:cs typeface="Arial" panose="020B0604020202020204" pitchFamily="34" charset="0"/>
            </a:endParaRPr>
          </a:p>
          <a:p>
            <a:pPr eaLnBrk="1" hangingPunct="1"/>
            <a:endParaRPr lang="en-US" altLang="zh-CN" sz="2400" smtClean="0">
              <a:solidFill>
                <a:schemeClr val="tx1"/>
              </a:solidFill>
              <a:latin typeface="华文细黑" panose="02010600040101010101" pitchFamily="2" charset="-122"/>
            </a:endParaRPr>
          </a:p>
        </p:txBody>
      </p:sp>
      <p:graphicFrame>
        <p:nvGraphicFramePr>
          <p:cNvPr id="96260" name="Object 2"/>
          <p:cNvGraphicFramePr>
            <a:graphicFrameLocks noChangeAspect="1"/>
          </p:cNvGraphicFramePr>
          <p:nvPr>
            <p:ph idx="4294967295"/>
          </p:nvPr>
        </p:nvGraphicFramePr>
        <p:xfrm>
          <a:off x="827088" y="1125538"/>
          <a:ext cx="7204075" cy="3011487"/>
        </p:xfrm>
        <a:graphic>
          <a:graphicData uri="http://schemas.openxmlformats.org/presentationml/2006/ole">
            <mc:AlternateContent xmlns:mc="http://schemas.openxmlformats.org/markup-compatibility/2006">
              <mc:Choice xmlns:v="urn:schemas-microsoft-com:vml" Requires="v">
                <p:oleObj spid="_x0000_s96261" name="VISIO" r:id="rId3" imgW="6115050" imgH="2552700" progId="Visio.Drawing.6">
                  <p:embed/>
                </p:oleObj>
              </mc:Choice>
              <mc:Fallback>
                <p:oleObj name="VISIO" r:id="rId3" imgW="6115050" imgH="2552700" progId="Visio.Drawing.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25538"/>
                        <a:ext cx="7204075"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消息刷新机制</a:t>
            </a:r>
          </a:p>
        </p:txBody>
      </p:sp>
      <p:sp>
        <p:nvSpPr>
          <p:cNvPr id="97283" name="Rectangle 3"/>
          <p:cNvSpPr>
            <a:spLocks noGrp="1" noChangeArrowheads="1"/>
          </p:cNvSpPr>
          <p:nvPr>
            <p:ph type="body" idx="1"/>
          </p:nvPr>
        </p:nvSpPr>
        <p:spPr>
          <a:xfrm>
            <a:off x="323850" y="1524000"/>
            <a:ext cx="8208963" cy="39211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LSP</a:t>
            </a:r>
            <a:r>
              <a:rPr lang="zh-CN" altLang="en-US" sz="2400" smtClean="0">
                <a:cs typeface="Arial" panose="020B0604020202020204" pitchFamily="34" charset="0"/>
              </a:rPr>
              <a:t>的维持建立是通过软状态的刷新来维持的</a:t>
            </a:r>
          </a:p>
          <a:p>
            <a:pPr eaLnBrk="1" hangingPunct="1"/>
            <a:r>
              <a:rPr lang="zh-CN" altLang="en-US" sz="2400" smtClean="0">
                <a:cs typeface="Arial" panose="020B0604020202020204" pitchFamily="34" charset="0"/>
              </a:rPr>
              <a:t>每经过一个刷新时间间隔</a:t>
            </a:r>
            <a:r>
              <a:rPr lang="en-US" altLang="zh-CN" sz="2400" smtClean="0">
                <a:cs typeface="Arial" panose="020B0604020202020204" pitchFamily="34" charset="0"/>
              </a:rPr>
              <a:t>R</a:t>
            </a:r>
            <a:r>
              <a:rPr lang="zh-CN" altLang="en-US" sz="2400" smtClean="0">
                <a:cs typeface="Arial" panose="020B0604020202020204" pitchFamily="34" charset="0"/>
              </a:rPr>
              <a:t>，</a:t>
            </a:r>
            <a:r>
              <a:rPr lang="en-US" altLang="zh-CN" sz="2400" smtClean="0">
                <a:cs typeface="Arial" panose="020B0604020202020204" pitchFamily="34" charset="0"/>
              </a:rPr>
              <a:t>RSVP</a:t>
            </a:r>
            <a:r>
              <a:rPr lang="zh-CN" altLang="en-US" sz="2400" smtClean="0">
                <a:cs typeface="Arial" panose="020B0604020202020204" pitchFamily="34" charset="0"/>
              </a:rPr>
              <a:t>路由器就会扫描其</a:t>
            </a:r>
            <a:r>
              <a:rPr lang="en-US" altLang="zh-CN" sz="2400" smtClean="0">
                <a:cs typeface="Arial" panose="020B0604020202020204" pitchFamily="34" charset="0"/>
              </a:rPr>
              <a:t>Path</a:t>
            </a:r>
            <a:r>
              <a:rPr lang="zh-CN" altLang="en-US" sz="2400" smtClean="0">
                <a:cs typeface="Arial" panose="020B0604020202020204" pitchFamily="34" charset="0"/>
              </a:rPr>
              <a:t>和</a:t>
            </a:r>
            <a:r>
              <a:rPr lang="en-US" altLang="zh-CN" sz="2400" smtClean="0">
                <a:cs typeface="Arial" panose="020B0604020202020204" pitchFamily="34" charset="0"/>
              </a:rPr>
              <a:t>Resv </a:t>
            </a:r>
            <a:r>
              <a:rPr lang="zh-CN" altLang="en-US" sz="2400" smtClean="0">
                <a:cs typeface="Arial" panose="020B0604020202020204" pitchFamily="34" charset="0"/>
              </a:rPr>
              <a:t>状态中存储的数据，生成</a:t>
            </a:r>
            <a:r>
              <a:rPr lang="en-US" altLang="zh-CN" sz="2400" smtClean="0">
                <a:cs typeface="Arial" panose="020B0604020202020204" pitchFamily="34" charset="0"/>
              </a:rPr>
              <a:t>Path/Resv </a:t>
            </a:r>
            <a:r>
              <a:rPr lang="zh-CN" altLang="en-US" sz="2400" smtClean="0">
                <a:cs typeface="Arial" panose="020B0604020202020204" pitchFamily="34" charset="0"/>
              </a:rPr>
              <a:t>消息传递给相邻的路由器</a:t>
            </a:r>
          </a:p>
          <a:p>
            <a:pPr eaLnBrk="1" hangingPunct="1"/>
            <a:r>
              <a:rPr lang="zh-CN" altLang="en-US" sz="2400" smtClean="0">
                <a:cs typeface="Arial" panose="020B0604020202020204" pitchFamily="34" charset="0"/>
              </a:rPr>
              <a:t>在刷新超时周期内，如果</a:t>
            </a:r>
            <a:r>
              <a:rPr lang="en-US" altLang="zh-CN" sz="2400" smtClean="0">
                <a:cs typeface="Arial" panose="020B0604020202020204" pitchFamily="34" charset="0"/>
              </a:rPr>
              <a:t>RSVP</a:t>
            </a:r>
            <a:r>
              <a:rPr lang="zh-CN" altLang="en-US" sz="2400" smtClean="0">
                <a:cs typeface="Arial" panose="020B0604020202020204" pitchFamily="34" charset="0"/>
              </a:rPr>
              <a:t>路由器没有接收到相应的</a:t>
            </a:r>
            <a:r>
              <a:rPr lang="en-US" altLang="zh-CN" sz="2400" smtClean="0">
                <a:cs typeface="Arial" panose="020B0604020202020204" pitchFamily="34" charset="0"/>
              </a:rPr>
              <a:t>Path/Resv</a:t>
            </a:r>
            <a:r>
              <a:rPr lang="zh-CN" altLang="en-US" sz="2400" smtClean="0">
                <a:cs typeface="Arial" panose="020B0604020202020204" pitchFamily="34" charset="0"/>
              </a:rPr>
              <a:t>消息，那么就会将对应的</a:t>
            </a:r>
            <a:r>
              <a:rPr lang="en-US" altLang="zh-CN" sz="2400" smtClean="0">
                <a:cs typeface="Arial" panose="020B0604020202020204" pitchFamily="34" charset="0"/>
              </a:rPr>
              <a:t>Path/Resv </a:t>
            </a:r>
            <a:r>
              <a:rPr lang="zh-CN" altLang="en-US" sz="2400" smtClean="0">
                <a:cs typeface="Arial" panose="020B0604020202020204" pitchFamily="34" charset="0"/>
              </a:rPr>
              <a:t>状态删除</a:t>
            </a:r>
          </a:p>
          <a:p>
            <a:pPr eaLnBrk="1" hangingPunct="1"/>
            <a:r>
              <a:rPr lang="zh-CN" altLang="en-US" sz="2400" smtClean="0">
                <a:cs typeface="Arial" panose="020B0604020202020204" pitchFamily="34" charset="0"/>
              </a:rPr>
              <a:t>默认刷新时间为</a:t>
            </a:r>
            <a:r>
              <a:rPr lang="en-US" altLang="zh-CN" sz="2400" smtClean="0">
                <a:cs typeface="Arial" panose="020B0604020202020204" pitchFamily="34" charset="0"/>
              </a:rPr>
              <a:t>30s</a:t>
            </a:r>
          </a:p>
          <a:p>
            <a:pPr eaLnBrk="1" hangingPunct="1"/>
            <a:endParaRPr lang="en-US" altLang="zh-CN" sz="2400" smtClean="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RSVP</a:t>
            </a:r>
            <a:r>
              <a:rPr lang="zh-CN" altLang="en-US" smtClean="0">
                <a:latin typeface="华文细黑" panose="02010600040101010101" pitchFamily="2" charset="-122"/>
              </a:rPr>
              <a:t>相关配置</a:t>
            </a:r>
          </a:p>
        </p:txBody>
      </p:sp>
      <p:sp>
        <p:nvSpPr>
          <p:cNvPr id="98307" name="Rectangle 3"/>
          <p:cNvSpPr>
            <a:spLocks noGrp="1" noChangeArrowheads="1"/>
          </p:cNvSpPr>
          <p:nvPr>
            <p:ph type="body" idx="1"/>
          </p:nvPr>
        </p:nvSpPr>
        <p:spPr>
          <a:xfrm>
            <a:off x="468313" y="1524000"/>
            <a:ext cx="7991475" cy="34178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cs typeface="Arial" panose="020B0604020202020204" pitchFamily="34" charset="0"/>
              </a:rPr>
              <a:t>MPLS</a:t>
            </a:r>
            <a:r>
              <a:rPr lang="zh-CN" altLang="en-US" sz="2400" smtClean="0">
                <a:cs typeface="Arial" panose="020B0604020202020204" pitchFamily="34" charset="0"/>
              </a:rPr>
              <a:t>视图下和接口视图下配置</a:t>
            </a:r>
          </a:p>
          <a:p>
            <a:pPr eaLnBrk="1" hangingPunct="1">
              <a:buFont typeface="Wingdings" panose="05000000000000000000" pitchFamily="2" charset="2"/>
              <a:buNone/>
            </a:pPr>
            <a:r>
              <a:rPr lang="zh-CN" altLang="en-US" sz="2400" smtClean="0"/>
              <a:t>    </a:t>
            </a:r>
            <a:r>
              <a:rPr lang="en-US" altLang="zh-CN" sz="2400" smtClean="0"/>
              <a:t>mpls te</a:t>
            </a:r>
          </a:p>
          <a:p>
            <a:pPr eaLnBrk="1" hangingPunct="1">
              <a:buFont typeface="Wingdings" panose="05000000000000000000" pitchFamily="2" charset="2"/>
              <a:buNone/>
            </a:pPr>
            <a:r>
              <a:rPr lang="en-US" altLang="zh-CN" sz="2400" smtClean="0"/>
              <a:t>    mpls rsvp-te</a:t>
            </a:r>
          </a:p>
          <a:p>
            <a:pPr eaLnBrk="1" hangingPunct="1"/>
            <a:endParaRPr lang="en-US" altLang="zh-CN" sz="2400" smtClean="0"/>
          </a:p>
          <a:p>
            <a:pPr eaLnBrk="1" hangingPunct="1"/>
            <a:r>
              <a:rPr lang="zh-CN" altLang="en-US" sz="2400" smtClean="0">
                <a:cs typeface="Arial" panose="020B0604020202020204" pitchFamily="34" charset="0"/>
              </a:rPr>
              <a:t>隧道接口下</a:t>
            </a:r>
          </a:p>
          <a:p>
            <a:pPr eaLnBrk="1" hangingPunct="1">
              <a:buFont typeface="Wingdings" panose="05000000000000000000" pitchFamily="2" charset="2"/>
              <a:buNone/>
            </a:pPr>
            <a:r>
              <a:rPr lang="zh-CN" altLang="en-US" sz="2400" smtClean="0"/>
              <a:t>    </a:t>
            </a:r>
            <a:r>
              <a:rPr lang="en-US" altLang="zh-CN" sz="2400" smtClean="0"/>
              <a:t>interface tunnel 1/0/0</a:t>
            </a:r>
          </a:p>
          <a:p>
            <a:pPr eaLnBrk="1" hangingPunct="1">
              <a:buFont typeface="Wingdings" panose="05000000000000000000" pitchFamily="2" charset="2"/>
              <a:buNone/>
            </a:pPr>
            <a:r>
              <a:rPr lang="en-US" altLang="zh-CN" sz="2400" smtClean="0"/>
              <a:t>    tunnel-protocol mpls te   </a:t>
            </a:r>
            <a:r>
              <a:rPr lang="zh-CN" altLang="en-US" sz="2400" smtClean="0"/>
              <a:t>隧道口封装为</a:t>
            </a:r>
            <a:r>
              <a:rPr lang="en-US" altLang="zh-CN" sz="2400" smtClean="0"/>
              <a:t>TE</a:t>
            </a:r>
            <a:r>
              <a:rPr lang="zh-CN" altLang="en-US" sz="2400" smtClean="0"/>
              <a:t>隧道，默认为</a:t>
            </a:r>
            <a:r>
              <a:rPr lang="en-US" altLang="zh-CN" sz="2400" smtClean="0"/>
              <a:t>RSVP-TE</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Hello message</a:t>
            </a:r>
          </a:p>
        </p:txBody>
      </p:sp>
      <p:sp>
        <p:nvSpPr>
          <p:cNvPr id="99331" name="Rectangle 3"/>
          <p:cNvSpPr>
            <a:spLocks noGrp="1" noChangeArrowheads="1"/>
          </p:cNvSpPr>
          <p:nvPr>
            <p:ph type="body" idx="1"/>
          </p:nvPr>
        </p:nvSpPr>
        <p:spPr>
          <a:xfrm>
            <a:off x="539750" y="1524000"/>
            <a:ext cx="7920038" cy="42814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z="2400" smtClean="0">
                <a:solidFill>
                  <a:schemeClr val="tx1"/>
                </a:solidFill>
                <a:latin typeface="华文细黑" panose="02010600040101010101" pitchFamily="2" charset="-122"/>
                <a:cs typeface="Arial" panose="020B0604020202020204" pitchFamily="34" charset="0"/>
              </a:rPr>
              <a:t>Hello</a:t>
            </a:r>
            <a:r>
              <a:rPr lang="zh-CN" altLang="en-US" sz="2400" smtClean="0">
                <a:solidFill>
                  <a:schemeClr val="tx1"/>
                </a:solidFill>
                <a:latin typeface="华文细黑" panose="02010600040101010101" pitchFamily="2" charset="-122"/>
                <a:cs typeface="Arial" panose="020B0604020202020204" pitchFamily="34" charset="0"/>
              </a:rPr>
              <a:t>消息用于维护相邻接点的有效性，快速的监测节点失效</a:t>
            </a:r>
          </a:p>
          <a:p>
            <a:pPr eaLnBrk="1" hangingPunct="1">
              <a:buFont typeface="Wingdings" panose="05000000000000000000" pitchFamily="2" charset="2"/>
              <a:buNone/>
            </a:pPr>
            <a:r>
              <a:rPr lang="zh-CN" altLang="en-US" sz="2400" smtClean="0">
                <a:solidFill>
                  <a:schemeClr val="tx1"/>
                </a:solidFill>
                <a:latin typeface="华文细黑" panose="02010600040101010101" pitchFamily="2" charset="-122"/>
                <a:cs typeface="Arial" panose="020B0604020202020204" pitchFamily="34" charset="0"/>
              </a:rPr>
              <a:t>     </a:t>
            </a:r>
            <a:r>
              <a:rPr lang="en-US" altLang="zh-CN" sz="2400" smtClean="0">
                <a:solidFill>
                  <a:schemeClr val="tx1"/>
                </a:solidFill>
                <a:latin typeface="华文细黑" panose="02010600040101010101" pitchFamily="2" charset="-122"/>
                <a:cs typeface="Arial" panose="020B0604020202020204" pitchFamily="34" charset="0"/>
              </a:rPr>
              <a:t>hello </a:t>
            </a:r>
            <a:r>
              <a:rPr lang="zh-CN" altLang="en-US" sz="2400" smtClean="0">
                <a:solidFill>
                  <a:schemeClr val="tx1"/>
                </a:solidFill>
                <a:latin typeface="华文细黑" panose="02010600040101010101" pitchFamily="2" charset="-122"/>
                <a:cs typeface="Arial" panose="020B0604020202020204" pitchFamily="34" charset="0"/>
              </a:rPr>
              <a:t>消息</a:t>
            </a:r>
          </a:p>
          <a:p>
            <a:pPr eaLnBrk="1" hangingPunct="1">
              <a:buFont typeface="Wingdings" panose="05000000000000000000" pitchFamily="2" charset="2"/>
              <a:buNone/>
            </a:pPr>
            <a:r>
              <a:rPr lang="zh-CN" altLang="en-US" sz="2400" smtClean="0">
                <a:solidFill>
                  <a:schemeClr val="tx1"/>
                </a:solidFill>
                <a:latin typeface="华文细黑" panose="02010600040101010101" pitchFamily="2" charset="-122"/>
                <a:cs typeface="Arial" panose="020B0604020202020204" pitchFamily="34" charset="0"/>
              </a:rPr>
              <a:t>     </a:t>
            </a:r>
            <a:r>
              <a:rPr lang="en-US" altLang="zh-CN" sz="2400" smtClean="0">
                <a:solidFill>
                  <a:schemeClr val="tx1"/>
                </a:solidFill>
                <a:latin typeface="华文细黑" panose="02010600040101010101" pitchFamily="2" charset="-122"/>
                <a:cs typeface="Arial" panose="020B0604020202020204" pitchFamily="34" charset="0"/>
              </a:rPr>
              <a:t>hello request</a:t>
            </a:r>
            <a:r>
              <a:rPr lang="zh-CN" altLang="en-US" sz="2400" smtClean="0">
                <a:solidFill>
                  <a:schemeClr val="tx1"/>
                </a:solidFill>
                <a:latin typeface="华文细黑" panose="02010600040101010101" pitchFamily="2" charset="-122"/>
                <a:cs typeface="Arial" panose="020B0604020202020204" pitchFamily="34" charset="0"/>
              </a:rPr>
              <a:t>消息</a:t>
            </a:r>
          </a:p>
          <a:p>
            <a:pPr eaLnBrk="1" hangingPunct="1">
              <a:buFont typeface="Wingdings" panose="05000000000000000000" pitchFamily="2" charset="2"/>
              <a:buNone/>
            </a:pPr>
            <a:r>
              <a:rPr lang="zh-CN" altLang="en-US" sz="2400" smtClean="0">
                <a:solidFill>
                  <a:schemeClr val="tx1"/>
                </a:solidFill>
                <a:latin typeface="华文细黑" panose="02010600040101010101" pitchFamily="2" charset="-122"/>
                <a:cs typeface="Arial" panose="020B0604020202020204" pitchFamily="34" charset="0"/>
              </a:rPr>
              <a:t>     </a:t>
            </a:r>
            <a:r>
              <a:rPr lang="en-US" altLang="zh-CN" sz="2400" smtClean="0">
                <a:solidFill>
                  <a:schemeClr val="tx1"/>
                </a:solidFill>
                <a:latin typeface="华文细黑" panose="02010600040101010101" pitchFamily="2" charset="-122"/>
                <a:cs typeface="Arial" panose="020B0604020202020204" pitchFamily="34" charset="0"/>
              </a:rPr>
              <a:t>hello ack</a:t>
            </a:r>
            <a:r>
              <a:rPr lang="zh-CN" altLang="en-US" sz="2400" smtClean="0">
                <a:solidFill>
                  <a:schemeClr val="tx1"/>
                </a:solidFill>
                <a:latin typeface="华文细黑" panose="02010600040101010101" pitchFamily="2" charset="-122"/>
                <a:cs typeface="Arial" panose="020B0604020202020204" pitchFamily="34" charset="0"/>
              </a:rPr>
              <a:t>消息</a:t>
            </a:r>
          </a:p>
          <a:p>
            <a:pPr eaLnBrk="1" hangingPunct="1"/>
            <a:endParaRPr lang="zh-CN" altLang="en-US" sz="2400" smtClean="0">
              <a:solidFill>
                <a:schemeClr val="tx1"/>
              </a:solidFill>
              <a:latin typeface="华文细黑" panose="02010600040101010101" pitchFamily="2" charset="-122"/>
              <a:cs typeface="Arial" panose="020B0604020202020204" pitchFamily="34" charset="0"/>
            </a:endParaRPr>
          </a:p>
          <a:p>
            <a:pPr eaLnBrk="1" hangingPunct="1"/>
            <a:r>
              <a:rPr lang="zh-CN" altLang="en-US" sz="2400" smtClean="0">
                <a:solidFill>
                  <a:schemeClr val="tx1"/>
                </a:solidFill>
                <a:latin typeface="华文细黑" panose="02010600040101010101" pitchFamily="2" charset="-122"/>
                <a:cs typeface="Arial" panose="020B0604020202020204" pitchFamily="34" charset="0"/>
              </a:rPr>
              <a:t>默认</a:t>
            </a:r>
            <a:r>
              <a:rPr lang="en-US" altLang="zh-CN" sz="2400" smtClean="0">
                <a:solidFill>
                  <a:schemeClr val="tx1"/>
                </a:solidFill>
                <a:latin typeface="华文细黑" panose="02010600040101010101" pitchFamily="2" charset="-122"/>
                <a:cs typeface="Arial" panose="020B0604020202020204" pitchFamily="34" charset="0"/>
              </a:rPr>
              <a:t>3s</a:t>
            </a:r>
            <a:r>
              <a:rPr lang="zh-CN" altLang="en-US" sz="2400" smtClean="0">
                <a:solidFill>
                  <a:schemeClr val="tx1"/>
                </a:solidFill>
                <a:latin typeface="华文细黑" panose="02010600040101010101" pitchFamily="2" charset="-122"/>
                <a:cs typeface="Arial" panose="020B0604020202020204" pitchFamily="34" charset="0"/>
              </a:rPr>
              <a:t>刷新</a:t>
            </a:r>
            <a:r>
              <a:rPr lang="zh-CN" altLang="en-US" sz="2400" smtClean="0">
                <a:cs typeface="Arial" panose="020B0604020202020204" pitchFamily="34" charset="0"/>
              </a:rPr>
              <a:t>时间</a:t>
            </a:r>
          </a:p>
          <a:p>
            <a:pPr eaLnBrk="1" hangingPunct="1"/>
            <a:endParaRPr lang="zh-CN" altLang="en-US" sz="2400" smtClean="0">
              <a:solidFill>
                <a:schemeClr val="tx1"/>
              </a:solidFill>
              <a:latin typeface="华文细黑" panose="02010600040101010101" pitchFamily="2" charset="-122"/>
              <a:cs typeface="Arial" panose="020B0604020202020204" pitchFamily="34" charset="0"/>
            </a:endParaRPr>
          </a:p>
          <a:p>
            <a:pPr eaLnBrk="1" hangingPunct="1"/>
            <a:r>
              <a:rPr lang="zh-CN" altLang="en-US" sz="2400" smtClean="0">
                <a:solidFill>
                  <a:schemeClr val="tx1"/>
                </a:solidFill>
                <a:latin typeface="华文细黑" panose="02010600040101010101" pitchFamily="2" charset="-122"/>
                <a:cs typeface="Arial" panose="020B0604020202020204" pitchFamily="34" charset="0"/>
              </a:rPr>
              <a:t>默认</a:t>
            </a:r>
            <a:r>
              <a:rPr lang="en-US" altLang="zh-CN" sz="2400" smtClean="0">
                <a:solidFill>
                  <a:schemeClr val="tx1"/>
                </a:solidFill>
                <a:latin typeface="华文细黑" panose="02010600040101010101" pitchFamily="2" charset="-122"/>
                <a:cs typeface="Arial" panose="020B0604020202020204" pitchFamily="34" charset="0"/>
              </a:rPr>
              <a:t>12s</a:t>
            </a:r>
            <a:r>
              <a:rPr lang="zh-CN" altLang="en-US" sz="2400" smtClean="0">
                <a:solidFill>
                  <a:schemeClr val="tx1"/>
                </a:solidFill>
                <a:latin typeface="华文细黑" panose="02010600040101010101" pitchFamily="2" charset="-122"/>
                <a:cs typeface="Arial" panose="020B0604020202020204" pitchFamily="34" charset="0"/>
              </a:rPr>
              <a:t>失效检测时间</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rPr>
              <a:t>Hello </a:t>
            </a:r>
            <a:r>
              <a:rPr lang="zh-CN" altLang="en-US" smtClean="0">
                <a:latin typeface="华文细黑" panose="02010600040101010101" pitchFamily="2" charset="-122"/>
              </a:rPr>
              <a:t>扩展配置</a:t>
            </a:r>
          </a:p>
        </p:txBody>
      </p:sp>
      <p:sp>
        <p:nvSpPr>
          <p:cNvPr id="100355" name="Rectangle 3"/>
          <p:cNvSpPr>
            <a:spLocks noGrp="1" noChangeArrowheads="1"/>
          </p:cNvSpPr>
          <p:nvPr>
            <p:ph type="body" idx="1"/>
          </p:nvPr>
        </p:nvSpPr>
        <p:spPr>
          <a:xfrm>
            <a:off x="457200" y="765175"/>
            <a:ext cx="8229600" cy="39576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endParaRPr lang="en-US" altLang="zh-CN" sz="2400" smtClean="0">
              <a:cs typeface="Arial" panose="020B0604020202020204" pitchFamily="34" charset="0"/>
            </a:endParaRPr>
          </a:p>
          <a:p>
            <a:pPr eaLnBrk="1" hangingPunct="1"/>
            <a:r>
              <a:rPr lang="en-US" altLang="zh-CN" sz="2400" smtClean="0">
                <a:cs typeface="Arial" panose="020B0604020202020204" pitchFamily="34" charset="0"/>
              </a:rPr>
              <a:t>MPLS</a:t>
            </a:r>
            <a:r>
              <a:rPr lang="zh-CN" altLang="en-US" sz="2400" smtClean="0">
                <a:cs typeface="Arial" panose="020B0604020202020204" pitchFamily="34" charset="0"/>
              </a:rPr>
              <a:t>视图和接口视图</a:t>
            </a:r>
          </a:p>
          <a:p>
            <a:pPr eaLnBrk="1" hangingPunct="1">
              <a:buFont typeface="Wingdings" panose="05000000000000000000" pitchFamily="2" charset="2"/>
              <a:buNone/>
            </a:pPr>
            <a:r>
              <a:rPr lang="zh-CN" altLang="en-US" sz="2400" smtClean="0"/>
              <a:t>	 </a:t>
            </a:r>
            <a:r>
              <a:rPr lang="en-US" altLang="zh-CN" sz="2400" smtClean="0"/>
              <a:t>mpls rsvp-te hello</a:t>
            </a:r>
          </a:p>
          <a:p>
            <a:pPr eaLnBrk="1" hangingPunct="1">
              <a:buFont typeface="Wingdings" panose="05000000000000000000" pitchFamily="2" charset="2"/>
              <a:buNone/>
            </a:pPr>
            <a:r>
              <a:rPr lang="en-US" altLang="zh-CN" sz="2400" smtClean="0"/>
              <a:t>      mpls rsvp-te timer hello</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路径建立 </a:t>
            </a:r>
            <a:r>
              <a:rPr lang="en-US" altLang="zh-CN" smtClean="0">
                <a:latin typeface="华文细黑" panose="02010600040101010101" pitchFamily="2" charset="-122"/>
              </a:rPr>
              <a:t>– RSVP-TE</a:t>
            </a:r>
          </a:p>
        </p:txBody>
      </p:sp>
      <p:sp>
        <p:nvSpPr>
          <p:cNvPr id="101379" name="Rectangle 4"/>
          <p:cNvSpPr>
            <a:spLocks noChangeArrowheads="1"/>
          </p:cNvSpPr>
          <p:nvPr/>
        </p:nvSpPr>
        <p:spPr bwMode="auto">
          <a:xfrm>
            <a:off x="3494088" y="5183188"/>
            <a:ext cx="2014537" cy="1222375"/>
          </a:xfrm>
          <a:prstGeom prst="rect">
            <a:avLst/>
          </a:prstGeom>
          <a:solidFill>
            <a:srgbClr val="FF66FF">
              <a:alpha val="3019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01380" name="Rectangle 5"/>
          <p:cNvSpPr>
            <a:spLocks noChangeArrowheads="1"/>
          </p:cNvSpPr>
          <p:nvPr/>
        </p:nvSpPr>
        <p:spPr bwMode="auto">
          <a:xfrm>
            <a:off x="3421063" y="2157413"/>
            <a:ext cx="1943100" cy="1512887"/>
          </a:xfrm>
          <a:prstGeom prst="rect">
            <a:avLst/>
          </a:prstGeom>
          <a:solidFill>
            <a:srgbClr val="0000FF">
              <a:alpha val="2705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01381" name="Rectangle 6"/>
          <p:cNvSpPr>
            <a:spLocks noChangeArrowheads="1"/>
          </p:cNvSpPr>
          <p:nvPr/>
        </p:nvSpPr>
        <p:spPr bwMode="auto">
          <a:xfrm>
            <a:off x="2616200" y="2651125"/>
            <a:ext cx="37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000" b="0">
                <a:solidFill>
                  <a:schemeClr val="tx1"/>
                </a:solidFill>
                <a:latin typeface="Times New Roman" panose="02020603050405020304" pitchFamily="18" charset="0"/>
                <a:ea typeface="宋体" panose="02010600030101010101" pitchFamily="2" charset="-122"/>
              </a:rPr>
              <a:t>      </a:t>
            </a:r>
            <a:endParaRPr kumimoji="1" lang="en-US" altLang="zh-CN" sz="2400" b="0">
              <a:solidFill>
                <a:schemeClr val="tx1"/>
              </a:solidFill>
              <a:latin typeface="Times New Roman" panose="02020603050405020304" pitchFamily="18" charset="0"/>
              <a:ea typeface="宋体" panose="02010600030101010101" pitchFamily="2" charset="-122"/>
            </a:endParaRPr>
          </a:p>
        </p:txBody>
      </p:sp>
      <p:sp>
        <p:nvSpPr>
          <p:cNvPr id="101382" name="Rectangle 7"/>
          <p:cNvSpPr>
            <a:spLocks noChangeArrowheads="1"/>
          </p:cNvSpPr>
          <p:nvPr/>
        </p:nvSpPr>
        <p:spPr bwMode="auto">
          <a:xfrm>
            <a:off x="0" y="2633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01383" name="Rectangle 8"/>
          <p:cNvSpPr>
            <a:spLocks noChangeArrowheads="1"/>
          </p:cNvSpPr>
          <p:nvPr/>
        </p:nvSpPr>
        <p:spPr bwMode="auto">
          <a:xfrm>
            <a:off x="2616200" y="2651125"/>
            <a:ext cx="37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r>
              <a:rPr kumimoji="1" lang="en-US" altLang="zh-CN" sz="1000" b="0">
                <a:solidFill>
                  <a:schemeClr val="tx1"/>
                </a:solidFill>
                <a:latin typeface="Times New Roman" panose="02020603050405020304" pitchFamily="18" charset="0"/>
                <a:ea typeface="宋体" panose="02010600030101010101" pitchFamily="2" charset="-122"/>
              </a:rPr>
              <a:t>      </a:t>
            </a:r>
            <a:endParaRPr kumimoji="1" lang="en-US" altLang="zh-CN" sz="2400" b="0">
              <a:solidFill>
                <a:schemeClr val="tx1"/>
              </a:solidFill>
              <a:latin typeface="Times New Roman" panose="02020603050405020304" pitchFamily="18" charset="0"/>
              <a:ea typeface="宋体" panose="02010600030101010101" pitchFamily="2" charset="-122"/>
            </a:endParaRPr>
          </a:p>
        </p:txBody>
      </p:sp>
      <p:pic>
        <p:nvPicPr>
          <p:cNvPr id="101384" name="Picture 9"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3086100"/>
            <a:ext cx="50323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163" y="2652713"/>
            <a:ext cx="43180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6" name="Picture 11"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4079875"/>
            <a:ext cx="430212"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7" name="Picture 1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4087813"/>
            <a:ext cx="503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8" name="Line 13"/>
          <p:cNvSpPr>
            <a:spLocks noChangeShapeType="1"/>
          </p:cNvSpPr>
          <p:nvPr/>
        </p:nvSpPr>
        <p:spPr bwMode="auto">
          <a:xfrm>
            <a:off x="1692275" y="3302000"/>
            <a:ext cx="1368425" cy="936625"/>
          </a:xfrm>
          <a:prstGeom prst="line">
            <a:avLst/>
          </a:prstGeom>
          <a:noFill/>
          <a:ln w="25400">
            <a:solidFill>
              <a:srgbClr val="8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89" name="Line 14"/>
          <p:cNvSpPr>
            <a:spLocks noChangeShapeType="1"/>
          </p:cNvSpPr>
          <p:nvPr/>
        </p:nvSpPr>
        <p:spPr bwMode="auto">
          <a:xfrm>
            <a:off x="3492500" y="4310063"/>
            <a:ext cx="1871663" cy="0"/>
          </a:xfrm>
          <a:prstGeom prst="line">
            <a:avLst/>
          </a:prstGeom>
          <a:noFill/>
          <a:ln w="25400">
            <a:solidFill>
              <a:srgbClr val="8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0" name="Line 15"/>
          <p:cNvSpPr>
            <a:spLocks noChangeShapeType="1"/>
          </p:cNvSpPr>
          <p:nvPr/>
        </p:nvSpPr>
        <p:spPr bwMode="auto">
          <a:xfrm flipV="1">
            <a:off x="5795963" y="3373438"/>
            <a:ext cx="1873250" cy="936625"/>
          </a:xfrm>
          <a:prstGeom prst="line">
            <a:avLst/>
          </a:prstGeom>
          <a:noFill/>
          <a:ln w="25400">
            <a:solidFill>
              <a:srgbClr val="8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1" name="Text Box 16"/>
          <p:cNvSpPr txBox="1">
            <a:spLocks noChangeArrowheads="1"/>
          </p:cNvSpPr>
          <p:nvPr/>
        </p:nvSpPr>
        <p:spPr bwMode="auto">
          <a:xfrm>
            <a:off x="466725" y="2876550"/>
            <a:ext cx="720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zh-CN" altLang="en-US" sz="1800" b="0">
                <a:solidFill>
                  <a:schemeClr val="tx1"/>
                </a:solidFill>
                <a:latin typeface="黑体" panose="02010609060101010101" pitchFamily="49" charset="-122"/>
                <a:ea typeface="黑体" panose="02010609060101010101" pitchFamily="49" charset="-122"/>
              </a:rPr>
              <a:t>入口</a:t>
            </a:r>
            <a:r>
              <a:rPr lang="en-US" altLang="zh-CN" sz="1800" b="0">
                <a:solidFill>
                  <a:schemeClr val="tx1"/>
                </a:solidFill>
                <a:latin typeface="黑体" panose="02010609060101010101" pitchFamily="49" charset="-122"/>
                <a:ea typeface="黑体" panose="02010609060101010101" pitchFamily="49" charset="-122"/>
              </a:rPr>
              <a:t>LSR</a:t>
            </a:r>
          </a:p>
        </p:txBody>
      </p:sp>
      <p:sp>
        <p:nvSpPr>
          <p:cNvPr id="101392" name="Text Box 17"/>
          <p:cNvSpPr txBox="1">
            <a:spLocks noChangeArrowheads="1"/>
          </p:cNvSpPr>
          <p:nvPr/>
        </p:nvSpPr>
        <p:spPr bwMode="auto">
          <a:xfrm>
            <a:off x="8099425" y="2949575"/>
            <a:ext cx="720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zh-CN" altLang="en-US" sz="1800" b="0">
                <a:solidFill>
                  <a:schemeClr val="tx1"/>
                </a:solidFill>
                <a:latin typeface="黑体" panose="02010609060101010101" pitchFamily="49" charset="-122"/>
                <a:ea typeface="黑体" panose="02010609060101010101" pitchFamily="49" charset="-122"/>
              </a:rPr>
              <a:t>出口</a:t>
            </a:r>
            <a:r>
              <a:rPr lang="en-US" altLang="zh-CN" sz="1800" b="0">
                <a:solidFill>
                  <a:schemeClr val="tx1"/>
                </a:solidFill>
                <a:latin typeface="黑体" panose="02010609060101010101" pitchFamily="49" charset="-122"/>
                <a:ea typeface="黑体" panose="02010609060101010101" pitchFamily="49" charset="-122"/>
              </a:rPr>
              <a:t>LSR</a:t>
            </a:r>
          </a:p>
        </p:txBody>
      </p:sp>
      <p:sp>
        <p:nvSpPr>
          <p:cNvPr id="101393" name="Line 18"/>
          <p:cNvSpPr>
            <a:spLocks noChangeShapeType="1"/>
          </p:cNvSpPr>
          <p:nvPr/>
        </p:nvSpPr>
        <p:spPr bwMode="auto">
          <a:xfrm>
            <a:off x="1908175" y="3014663"/>
            <a:ext cx="1079500" cy="7191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4" name="Line 19"/>
          <p:cNvSpPr>
            <a:spLocks noChangeShapeType="1"/>
          </p:cNvSpPr>
          <p:nvPr/>
        </p:nvSpPr>
        <p:spPr bwMode="auto">
          <a:xfrm>
            <a:off x="3851275" y="3957638"/>
            <a:ext cx="1296988"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5" name="Line 20"/>
          <p:cNvSpPr>
            <a:spLocks noChangeShapeType="1"/>
          </p:cNvSpPr>
          <p:nvPr/>
        </p:nvSpPr>
        <p:spPr bwMode="auto">
          <a:xfrm flipV="1">
            <a:off x="5940425" y="3021013"/>
            <a:ext cx="1368425" cy="6477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6" name="Line 21"/>
          <p:cNvSpPr>
            <a:spLocks noChangeShapeType="1"/>
          </p:cNvSpPr>
          <p:nvPr/>
        </p:nvSpPr>
        <p:spPr bwMode="auto">
          <a:xfrm flipH="1">
            <a:off x="6445250" y="3878263"/>
            <a:ext cx="1366838" cy="647700"/>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7" name="Line 22"/>
          <p:cNvSpPr>
            <a:spLocks noChangeShapeType="1"/>
          </p:cNvSpPr>
          <p:nvPr/>
        </p:nvSpPr>
        <p:spPr bwMode="auto">
          <a:xfrm flipH="1">
            <a:off x="3852863" y="4676775"/>
            <a:ext cx="1150937" cy="0"/>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8" name="Line 23"/>
          <p:cNvSpPr>
            <a:spLocks noChangeShapeType="1"/>
          </p:cNvSpPr>
          <p:nvPr/>
        </p:nvSpPr>
        <p:spPr bwMode="auto">
          <a:xfrm flipH="1" flipV="1">
            <a:off x="1620838" y="3878263"/>
            <a:ext cx="935037" cy="720725"/>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1399" name="Text Box 24"/>
          <p:cNvSpPr txBox="1">
            <a:spLocks noChangeArrowheads="1"/>
          </p:cNvSpPr>
          <p:nvPr/>
        </p:nvSpPr>
        <p:spPr bwMode="auto">
          <a:xfrm>
            <a:off x="3490913" y="1725613"/>
            <a:ext cx="1801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1800" b="0">
                <a:solidFill>
                  <a:srgbClr val="FB3B52"/>
                </a:solidFill>
                <a:latin typeface="宋体" panose="02010600030101010101" pitchFamily="2" charset="-122"/>
                <a:ea typeface="宋体" panose="02010600030101010101" pitchFamily="2" charset="-122"/>
              </a:rPr>
              <a:t>Path Message</a:t>
            </a:r>
          </a:p>
        </p:txBody>
      </p:sp>
      <p:sp>
        <p:nvSpPr>
          <p:cNvPr id="101400" name="Text Box 25"/>
          <p:cNvSpPr txBox="1">
            <a:spLocks noChangeArrowheads="1"/>
          </p:cNvSpPr>
          <p:nvPr/>
        </p:nvSpPr>
        <p:spPr bwMode="auto">
          <a:xfrm>
            <a:off x="3563938" y="2225675"/>
            <a:ext cx="18002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SESSION</a:t>
            </a:r>
          </a:p>
          <a:p>
            <a:pPr eaLnBrk="1" hangingPunct="1">
              <a:lnSpc>
                <a:spcPct val="100000"/>
              </a:lnSpc>
              <a:spcBef>
                <a:spcPct val="50000"/>
              </a:spcBef>
              <a:buClrTx/>
              <a:buFontTx/>
              <a:buNone/>
            </a:pPr>
            <a:r>
              <a:rPr lang="en-US" altLang="zh-CN" sz="1200" u="sng">
                <a:solidFill>
                  <a:srgbClr val="0000FF"/>
                </a:solidFill>
                <a:ea typeface="宋体" panose="02010600030101010101" pitchFamily="2" charset="-122"/>
              </a:rPr>
              <a:t>LABEL_REQUEST</a:t>
            </a:r>
            <a:endParaRPr lang="en-US" altLang="zh-CN" sz="1200" u="sng">
              <a:solidFill>
                <a:schemeClr val="tx1"/>
              </a:solidFill>
              <a:ea typeface="宋体" panose="02010600030101010101" pitchFamily="2" charset="-122"/>
            </a:endParaRPr>
          </a:p>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ERO</a:t>
            </a:r>
          </a:p>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RRO</a:t>
            </a:r>
          </a:p>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SESSION ATTRIBUTE</a:t>
            </a:r>
          </a:p>
        </p:txBody>
      </p:sp>
      <p:sp>
        <p:nvSpPr>
          <p:cNvPr id="101401" name="Text Box 26"/>
          <p:cNvSpPr txBox="1">
            <a:spLocks noChangeArrowheads="1"/>
          </p:cNvSpPr>
          <p:nvPr/>
        </p:nvSpPr>
        <p:spPr bwMode="auto">
          <a:xfrm>
            <a:off x="3925888" y="5253038"/>
            <a:ext cx="1150937"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SESSION</a:t>
            </a:r>
          </a:p>
          <a:p>
            <a:pPr eaLnBrk="1" hangingPunct="1">
              <a:lnSpc>
                <a:spcPct val="100000"/>
              </a:lnSpc>
              <a:spcBef>
                <a:spcPct val="50000"/>
              </a:spcBef>
              <a:buClrTx/>
              <a:buFontTx/>
              <a:buNone/>
            </a:pPr>
            <a:r>
              <a:rPr lang="en-US" altLang="zh-CN" sz="1200" u="sng">
                <a:solidFill>
                  <a:srgbClr val="3366FF"/>
                </a:solidFill>
                <a:ea typeface="宋体" panose="02010600030101010101" pitchFamily="2" charset="-122"/>
              </a:rPr>
              <a:t>LABEL</a:t>
            </a:r>
          </a:p>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STYLE</a:t>
            </a:r>
          </a:p>
          <a:p>
            <a:pPr eaLnBrk="1" hangingPunct="1">
              <a:lnSpc>
                <a:spcPct val="100000"/>
              </a:lnSpc>
              <a:spcBef>
                <a:spcPct val="50000"/>
              </a:spcBef>
              <a:buClrTx/>
              <a:buFontTx/>
              <a:buNone/>
            </a:pPr>
            <a:r>
              <a:rPr lang="en-US" altLang="zh-CN" sz="1200" b="0">
                <a:solidFill>
                  <a:schemeClr val="tx1"/>
                </a:solidFill>
                <a:ea typeface="宋体" panose="02010600030101010101" pitchFamily="2" charset="-122"/>
              </a:rPr>
              <a:t>RRO</a:t>
            </a:r>
          </a:p>
        </p:txBody>
      </p:sp>
      <p:sp>
        <p:nvSpPr>
          <p:cNvPr id="101402" name="Text Box 27"/>
          <p:cNvSpPr txBox="1">
            <a:spLocks noChangeArrowheads="1"/>
          </p:cNvSpPr>
          <p:nvPr/>
        </p:nvSpPr>
        <p:spPr bwMode="auto">
          <a:xfrm>
            <a:off x="3636963" y="4821238"/>
            <a:ext cx="1943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1800" b="0">
                <a:solidFill>
                  <a:srgbClr val="FF66FF"/>
                </a:solidFill>
                <a:latin typeface="宋体" panose="02010600030101010101" pitchFamily="2" charset="-122"/>
                <a:ea typeface="宋体" panose="02010600030101010101" pitchFamily="2" charset="-122"/>
              </a:rPr>
              <a:t>Resv Message</a:t>
            </a:r>
          </a:p>
        </p:txBody>
      </p:sp>
      <p:sp>
        <p:nvSpPr>
          <p:cNvPr id="101403" name="Text Box 28"/>
          <p:cNvSpPr txBox="1">
            <a:spLocks noChangeArrowheads="1"/>
          </p:cNvSpPr>
          <p:nvPr/>
        </p:nvSpPr>
        <p:spPr bwMode="auto">
          <a:xfrm>
            <a:off x="539750" y="1196975"/>
            <a:ext cx="30241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 LSP Tunnel</a:t>
            </a:r>
            <a:r>
              <a:rPr lang="zh-CN" altLang="en-US" sz="2400">
                <a:cs typeface="Arial" panose="020B0604020202020204" pitchFamily="34" charset="0"/>
              </a:rPr>
              <a:t>建立</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路径建立 </a:t>
            </a:r>
            <a:r>
              <a:rPr lang="en-US" altLang="zh-CN" smtClean="0">
                <a:latin typeface="华文细黑" panose="02010600040101010101" pitchFamily="2" charset="-122"/>
              </a:rPr>
              <a:t>– RSVP-TE</a:t>
            </a:r>
          </a:p>
        </p:txBody>
      </p:sp>
      <p:sp>
        <p:nvSpPr>
          <p:cNvPr id="102403" name="Text Box 3"/>
          <p:cNvSpPr txBox="1">
            <a:spLocks noChangeArrowheads="1"/>
          </p:cNvSpPr>
          <p:nvPr/>
        </p:nvSpPr>
        <p:spPr bwMode="auto">
          <a:xfrm>
            <a:off x="538163" y="2020888"/>
            <a:ext cx="7850187"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en-US" altLang="zh-CN" sz="2000" b="0">
                <a:cs typeface="Arial" panose="020B0604020202020204" pitchFamily="34" charset="0"/>
              </a:rPr>
              <a:t>“LSP Tunnel”</a:t>
            </a:r>
            <a:r>
              <a:rPr lang="zh-CN" altLang="en-US" sz="2000" b="0">
                <a:cs typeface="Arial" panose="020B0604020202020204" pitchFamily="34" charset="0"/>
              </a:rPr>
              <a:t>就是通过一条</a:t>
            </a:r>
            <a:r>
              <a:rPr lang="en-US" altLang="zh-CN" sz="2000" b="0">
                <a:cs typeface="Arial" panose="020B0604020202020204" pitchFamily="34" charset="0"/>
              </a:rPr>
              <a:t>LSP</a:t>
            </a:r>
            <a:r>
              <a:rPr lang="zh-CN" altLang="en-US" sz="2000" b="0">
                <a:cs typeface="Arial" panose="020B0604020202020204" pitchFamily="34" charset="0"/>
              </a:rPr>
              <a:t>遵循标签以</a:t>
            </a:r>
            <a:r>
              <a:rPr lang="en-US" altLang="zh-CN" sz="2000" b="0">
                <a:cs typeface="Arial" panose="020B0604020202020204" pitchFamily="34" charset="0"/>
              </a:rPr>
              <a:t>Hop- by-Hop</a:t>
            </a:r>
            <a:r>
              <a:rPr lang="zh-CN" altLang="en-US" sz="2000" b="0">
                <a:cs typeface="Arial" panose="020B0604020202020204" pitchFamily="34" charset="0"/>
              </a:rPr>
              <a:t>的方式进行流量转发</a:t>
            </a:r>
          </a:p>
          <a:p>
            <a:pPr eaLnBrk="1" hangingPunct="1">
              <a:buFont typeface="Wingdings" panose="05000000000000000000" pitchFamily="2" charset="2"/>
              <a:buChar char="à"/>
            </a:pPr>
            <a:r>
              <a:rPr lang="zh-CN" altLang="en-US" sz="2000" b="0">
                <a:cs typeface="Arial" panose="020B0604020202020204" pitchFamily="34" charset="0"/>
              </a:rPr>
              <a:t>某些应用需要在源和目的之间使用多条</a:t>
            </a:r>
            <a:r>
              <a:rPr lang="en-US" altLang="zh-CN" sz="2000" b="0">
                <a:cs typeface="Arial" panose="020B0604020202020204" pitchFamily="34" charset="0"/>
              </a:rPr>
              <a:t>LSP tunnels</a:t>
            </a:r>
            <a:r>
              <a:rPr lang="zh-CN" altLang="en-US" sz="2000" b="0">
                <a:cs typeface="Arial" panose="020B0604020202020204" pitchFamily="34" charset="0"/>
              </a:rPr>
              <a:t>（比如重路由），这样的多个</a:t>
            </a:r>
            <a:r>
              <a:rPr lang="en-US" altLang="zh-CN" sz="2000" b="0">
                <a:cs typeface="Arial" panose="020B0604020202020204" pitchFamily="34" charset="0"/>
              </a:rPr>
              <a:t>LSP tunnels</a:t>
            </a:r>
            <a:r>
              <a:rPr lang="zh-CN" altLang="en-US" sz="2000" b="0">
                <a:cs typeface="Arial" panose="020B0604020202020204" pitchFamily="34" charset="0"/>
              </a:rPr>
              <a:t>我们称为</a:t>
            </a:r>
            <a:r>
              <a:rPr lang="en-US" altLang="zh-CN" sz="2000" b="0">
                <a:cs typeface="Arial" panose="020B0604020202020204" pitchFamily="34" charset="0"/>
              </a:rPr>
              <a:t>traffic engineered tunnel (TE tunnel)</a:t>
            </a:r>
          </a:p>
        </p:txBody>
      </p:sp>
      <p:sp>
        <p:nvSpPr>
          <p:cNvPr id="102404" name="Text Box 4"/>
          <p:cNvSpPr txBox="1">
            <a:spLocks noChangeArrowheads="1"/>
          </p:cNvSpPr>
          <p:nvPr/>
        </p:nvSpPr>
        <p:spPr bwMode="auto">
          <a:xfrm>
            <a:off x="539750" y="4437063"/>
            <a:ext cx="766921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zh-CN" altLang="en-US" sz="2000" b="0">
                <a:cs typeface="Arial" panose="020B0604020202020204" pitchFamily="34" charset="0"/>
              </a:rPr>
              <a:t>在</a:t>
            </a:r>
            <a:r>
              <a:rPr lang="en-US" altLang="zh-CN" sz="2000" b="0">
                <a:cs typeface="Arial" panose="020B0604020202020204" pitchFamily="34" charset="0"/>
              </a:rPr>
              <a:t>SESSION</a:t>
            </a:r>
            <a:r>
              <a:rPr lang="zh-CN" altLang="en-US" sz="2000" b="0">
                <a:cs typeface="Arial" panose="020B0604020202020204" pitchFamily="34" charset="0"/>
              </a:rPr>
              <a:t>对象中的</a:t>
            </a:r>
            <a:r>
              <a:rPr lang="en-US" altLang="zh-CN" sz="2000" b="0">
                <a:cs typeface="Arial" panose="020B0604020202020204" pitchFamily="34" charset="0"/>
              </a:rPr>
              <a:t>tunnel ID</a:t>
            </a:r>
            <a:r>
              <a:rPr lang="zh-CN" altLang="en-US" sz="2000" b="0">
                <a:cs typeface="Arial" panose="020B0604020202020204" pitchFamily="34" charset="0"/>
              </a:rPr>
              <a:t>唯一标识一条</a:t>
            </a:r>
            <a:r>
              <a:rPr lang="en-US" altLang="zh-CN" sz="2000" b="0">
                <a:cs typeface="Arial" panose="020B0604020202020204" pitchFamily="34" charset="0"/>
              </a:rPr>
              <a:t>TE tunnel</a:t>
            </a:r>
            <a:r>
              <a:rPr lang="zh-CN" altLang="en-US" sz="2000" b="0">
                <a:cs typeface="Arial" panose="020B0604020202020204" pitchFamily="34" charset="0"/>
              </a:rPr>
              <a:t>；</a:t>
            </a:r>
          </a:p>
          <a:p>
            <a:pPr eaLnBrk="1" hangingPunct="1">
              <a:buFont typeface="Wingdings" panose="05000000000000000000" pitchFamily="2" charset="2"/>
              <a:buChar char="à"/>
            </a:pPr>
            <a:r>
              <a:rPr lang="zh-CN" altLang="en-US" sz="2000" b="0">
                <a:cs typeface="Arial" panose="020B0604020202020204" pitchFamily="34" charset="0"/>
              </a:rPr>
              <a:t>在</a:t>
            </a:r>
            <a:r>
              <a:rPr lang="en-US" altLang="zh-CN" sz="2000" b="0">
                <a:cs typeface="Arial" panose="020B0604020202020204" pitchFamily="34" charset="0"/>
              </a:rPr>
              <a:t>SENDER_TEMPLATE </a:t>
            </a:r>
            <a:r>
              <a:rPr lang="zh-CN" altLang="en-US" sz="2000" b="0">
                <a:cs typeface="Arial" panose="020B0604020202020204" pitchFamily="34" charset="0"/>
              </a:rPr>
              <a:t>和 </a:t>
            </a:r>
            <a:r>
              <a:rPr lang="en-US" altLang="zh-CN" sz="2000" b="0">
                <a:cs typeface="Arial" panose="020B0604020202020204" pitchFamily="34" charset="0"/>
              </a:rPr>
              <a:t>FILTER_SPEC </a:t>
            </a:r>
            <a:r>
              <a:rPr lang="zh-CN" altLang="en-US" sz="2000" b="0">
                <a:cs typeface="Arial" panose="020B0604020202020204" pitchFamily="34" charset="0"/>
              </a:rPr>
              <a:t>对象中的</a:t>
            </a:r>
            <a:r>
              <a:rPr lang="en-US" altLang="zh-CN" sz="2000" b="0">
                <a:cs typeface="Arial" panose="020B0604020202020204" pitchFamily="34" charset="0"/>
              </a:rPr>
              <a:t>LSP ID + tunnel ID</a:t>
            </a:r>
            <a:r>
              <a:rPr lang="zh-CN" altLang="en-US" sz="2000" b="0">
                <a:cs typeface="Arial" panose="020B0604020202020204" pitchFamily="34" charset="0"/>
              </a:rPr>
              <a:t>唯一标识一条</a:t>
            </a:r>
            <a:r>
              <a:rPr lang="en-US" altLang="zh-CN" sz="2000" b="0">
                <a:cs typeface="Arial" panose="020B0604020202020204" pitchFamily="34" charset="0"/>
              </a:rPr>
              <a:t>LSP tunnel</a:t>
            </a:r>
          </a:p>
        </p:txBody>
      </p:sp>
      <p:sp>
        <p:nvSpPr>
          <p:cNvPr id="102405" name="Text Box 5"/>
          <p:cNvSpPr txBox="1">
            <a:spLocks noChangeArrowheads="1"/>
          </p:cNvSpPr>
          <p:nvPr/>
        </p:nvSpPr>
        <p:spPr bwMode="auto">
          <a:xfrm>
            <a:off x="468313" y="1412875"/>
            <a:ext cx="410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t> </a:t>
            </a:r>
            <a:r>
              <a:rPr lang="en-US" altLang="zh-CN" sz="2400">
                <a:cs typeface="Arial" panose="020B0604020202020204" pitchFamily="34" charset="0"/>
              </a:rPr>
              <a:t>LSP Tunnel</a:t>
            </a:r>
            <a:r>
              <a:rPr lang="zh-CN" altLang="en-US" sz="2400">
                <a:cs typeface="Arial" panose="020B0604020202020204" pitchFamily="34" charset="0"/>
              </a:rPr>
              <a:t>与</a:t>
            </a:r>
            <a:r>
              <a:rPr lang="en-US" altLang="zh-CN" sz="2400">
                <a:cs typeface="Arial" panose="020B0604020202020204" pitchFamily="34" charset="0"/>
              </a:rPr>
              <a:t>TE Tunnel</a:t>
            </a:r>
          </a:p>
        </p:txBody>
      </p:sp>
      <p:sp>
        <p:nvSpPr>
          <p:cNvPr id="102406" name="Text Box 6"/>
          <p:cNvSpPr txBox="1">
            <a:spLocks noChangeArrowheads="1"/>
          </p:cNvSpPr>
          <p:nvPr/>
        </p:nvSpPr>
        <p:spPr bwMode="auto">
          <a:xfrm>
            <a:off x="468313" y="3933825"/>
            <a:ext cx="540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pPr>
            <a:r>
              <a:rPr lang="en-US" altLang="zh-CN" sz="2400">
                <a:solidFill>
                  <a:schemeClr val="tx1"/>
                </a:solidFill>
                <a:latin typeface="华文细黑" panose="02010600040101010101" pitchFamily="2" charset="-122"/>
                <a:cs typeface="Arial" panose="020B0604020202020204" pitchFamily="34" charset="0"/>
              </a:rPr>
              <a:t> LSP Tunnel</a:t>
            </a:r>
            <a:r>
              <a:rPr lang="zh-CN" altLang="en-US" sz="2400">
                <a:solidFill>
                  <a:schemeClr val="tx1"/>
                </a:solidFill>
                <a:latin typeface="华文细黑" panose="02010600040101010101" pitchFamily="2" charset="-122"/>
                <a:cs typeface="Arial" panose="020B0604020202020204" pitchFamily="34" charset="0"/>
              </a:rPr>
              <a:t>与</a:t>
            </a:r>
            <a:r>
              <a:rPr lang="en-US" altLang="zh-CN" sz="2400">
                <a:solidFill>
                  <a:schemeClr val="tx1"/>
                </a:solidFill>
                <a:latin typeface="华文细黑" panose="02010600040101010101" pitchFamily="2" charset="-122"/>
                <a:cs typeface="Arial" panose="020B0604020202020204" pitchFamily="34" charset="0"/>
              </a:rPr>
              <a:t>TE Tunnel</a:t>
            </a:r>
            <a:r>
              <a:rPr lang="zh-CN" altLang="en-US" sz="2400">
                <a:solidFill>
                  <a:schemeClr val="tx1"/>
                </a:solidFill>
                <a:latin typeface="华文细黑" panose="02010600040101010101" pitchFamily="2" charset="-122"/>
                <a:cs typeface="Arial" panose="020B0604020202020204" pitchFamily="34" charset="0"/>
              </a:rPr>
              <a:t>的区别</a:t>
            </a:r>
            <a:endParaRPr kumimoji="1" lang="zh-CN" altLang="en-US" sz="2400">
              <a:solidFill>
                <a:schemeClr val="tx1"/>
              </a:solidFill>
              <a:latin typeface="华文细黑" panose="02010600040101010101" pitchFamily="2"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资源预留风格</a:t>
            </a:r>
          </a:p>
        </p:txBody>
      </p:sp>
      <p:sp>
        <p:nvSpPr>
          <p:cNvPr id="103427" name="Text Box 4"/>
          <p:cNvSpPr txBox="1">
            <a:spLocks noChangeArrowheads="1"/>
          </p:cNvSpPr>
          <p:nvPr/>
        </p:nvSpPr>
        <p:spPr bwMode="auto">
          <a:xfrm>
            <a:off x="755650" y="1922463"/>
            <a:ext cx="2603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tabLst>
                <a:tab pos="533400" algn="l"/>
              </a:tabLst>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tabLst>
                <a:tab pos="533400" algn="l"/>
              </a:tabLst>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tabLst>
                <a:tab pos="533400" algn="l"/>
              </a:tabLst>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tabLst>
                <a:tab pos="533400" algn="l"/>
              </a:tabLst>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Font typeface="Wingdings" panose="05000000000000000000" pitchFamily="2" charset="2"/>
              <a:buChar char="à"/>
            </a:pPr>
            <a:r>
              <a:rPr kumimoji="1" lang="en-US" altLang="zh-CN" sz="2000">
                <a:solidFill>
                  <a:schemeClr val="tx1"/>
                </a:solidFill>
                <a:latin typeface="黑体" panose="02010609060101010101" pitchFamily="49" charset="-122"/>
                <a:ea typeface="黑体" panose="02010609060101010101" pitchFamily="49" charset="-122"/>
              </a:rPr>
              <a:t> </a:t>
            </a:r>
            <a:r>
              <a:rPr lang="en-US" altLang="zh-CN" sz="2000">
                <a:solidFill>
                  <a:schemeClr val="tx1"/>
                </a:solidFill>
                <a:ea typeface="宋体" panose="02010600030101010101" pitchFamily="2" charset="-122"/>
                <a:cs typeface="Arial" panose="020B0604020202020204" pitchFamily="34" charset="0"/>
              </a:rPr>
              <a:t>Fixed Filter (FF)</a:t>
            </a:r>
            <a:r>
              <a:rPr lang="en-US" altLang="zh-CN" sz="2000">
                <a:solidFill>
                  <a:srgbClr val="333399"/>
                </a:solidFill>
                <a:ea typeface="宋体" panose="02010600030101010101" pitchFamily="2" charset="-122"/>
                <a:cs typeface="Arial" panose="020B0604020202020204" pitchFamily="34" charset="0"/>
              </a:rPr>
              <a:t>  </a:t>
            </a:r>
          </a:p>
        </p:txBody>
      </p:sp>
      <p:sp>
        <p:nvSpPr>
          <p:cNvPr id="103428" name="Text Box 5"/>
          <p:cNvSpPr txBox="1">
            <a:spLocks noChangeArrowheads="1"/>
          </p:cNvSpPr>
          <p:nvPr/>
        </p:nvSpPr>
        <p:spPr bwMode="auto">
          <a:xfrm>
            <a:off x="2411413" y="5445125"/>
            <a:ext cx="3744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None/>
            </a:pPr>
            <a:r>
              <a:rPr lang="en-US" altLang="zh-CN" sz="2000"/>
              <a:t>Make-Before-Break</a:t>
            </a:r>
          </a:p>
        </p:txBody>
      </p:sp>
      <p:sp>
        <p:nvSpPr>
          <p:cNvPr id="103429" name="Text Box 6"/>
          <p:cNvSpPr txBox="1">
            <a:spLocks noChangeArrowheads="1"/>
          </p:cNvSpPr>
          <p:nvPr/>
        </p:nvSpPr>
        <p:spPr bwMode="auto">
          <a:xfrm>
            <a:off x="1116013" y="2420938"/>
            <a:ext cx="1655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a:solidFill>
                  <a:schemeClr val="tx1"/>
                </a:solidFill>
                <a:latin typeface="Times New Roman" panose="02020603050405020304" pitchFamily="18" charset="0"/>
              </a:rPr>
              <a:t>独享</a:t>
            </a:r>
            <a:r>
              <a:rPr lang="zh-CN" altLang="en-US" sz="2000"/>
              <a:t>带宽</a:t>
            </a:r>
          </a:p>
        </p:txBody>
      </p:sp>
      <p:sp>
        <p:nvSpPr>
          <p:cNvPr id="103430" name="Text Box 7"/>
          <p:cNvSpPr txBox="1">
            <a:spLocks noChangeArrowheads="1"/>
          </p:cNvSpPr>
          <p:nvPr/>
        </p:nvSpPr>
        <p:spPr bwMode="auto">
          <a:xfrm>
            <a:off x="5221288" y="1916113"/>
            <a:ext cx="2897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tabLst>
                <a:tab pos="533400" algn="l"/>
              </a:tabLst>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tabLst>
                <a:tab pos="533400" algn="l"/>
              </a:tabLst>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tabLst>
                <a:tab pos="533400" algn="l"/>
              </a:tabLst>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tabLst>
                <a:tab pos="533400" algn="l"/>
              </a:tabLst>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Font typeface="Wingdings" panose="05000000000000000000" pitchFamily="2" charset="2"/>
              <a:buChar char="à"/>
            </a:pPr>
            <a:r>
              <a:rPr lang="en-US" altLang="zh-CN" sz="2000">
                <a:solidFill>
                  <a:schemeClr val="tx1"/>
                </a:solidFill>
                <a:ea typeface="宋体" panose="02010600030101010101" pitchFamily="2" charset="-122"/>
                <a:cs typeface="Arial" panose="020B0604020202020204" pitchFamily="34" charset="0"/>
              </a:rPr>
              <a:t> Wildcard Filter (WF)</a:t>
            </a:r>
          </a:p>
        </p:txBody>
      </p:sp>
      <p:sp>
        <p:nvSpPr>
          <p:cNvPr id="103431" name="Text Box 8"/>
          <p:cNvSpPr txBox="1">
            <a:spLocks noChangeArrowheads="1"/>
          </p:cNvSpPr>
          <p:nvPr/>
        </p:nvSpPr>
        <p:spPr bwMode="auto">
          <a:xfrm>
            <a:off x="5292725" y="2420938"/>
            <a:ext cx="201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共享带宽</a:t>
            </a:r>
          </a:p>
        </p:txBody>
      </p:sp>
      <p:sp>
        <p:nvSpPr>
          <p:cNvPr id="103432" name="Text Box 9"/>
          <p:cNvSpPr txBox="1">
            <a:spLocks noChangeArrowheads="1"/>
          </p:cNvSpPr>
          <p:nvPr/>
        </p:nvSpPr>
        <p:spPr bwMode="auto">
          <a:xfrm>
            <a:off x="757238" y="3746500"/>
            <a:ext cx="2914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tabLst>
                <a:tab pos="533400" algn="l"/>
              </a:tabLst>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tabLst>
                <a:tab pos="533400" algn="l"/>
              </a:tabLst>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tabLst>
                <a:tab pos="533400" algn="l"/>
              </a:tabLst>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tabLst>
                <a:tab pos="533400" algn="l"/>
              </a:tabLst>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tabLst>
                <a:tab pos="533400" algn="l"/>
              </a:tabLst>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Font typeface="Wingdings" panose="05000000000000000000" pitchFamily="2" charset="2"/>
              <a:buChar char="à"/>
            </a:pPr>
            <a:r>
              <a:rPr lang="en-US" altLang="zh-CN" sz="2000">
                <a:solidFill>
                  <a:schemeClr val="tx1"/>
                </a:solidFill>
                <a:ea typeface="宋体" panose="02010600030101010101" pitchFamily="2" charset="-122"/>
                <a:cs typeface="Arial" panose="020B0604020202020204" pitchFamily="34" charset="0"/>
              </a:rPr>
              <a:t> Shared Explicit (SE)</a:t>
            </a:r>
          </a:p>
        </p:txBody>
      </p:sp>
      <p:sp>
        <p:nvSpPr>
          <p:cNvPr id="103433" name="Text Box 10"/>
          <p:cNvSpPr txBox="1">
            <a:spLocks noChangeArrowheads="1"/>
          </p:cNvSpPr>
          <p:nvPr/>
        </p:nvSpPr>
        <p:spPr bwMode="auto">
          <a:xfrm>
            <a:off x="5291138" y="3103563"/>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不支持</a:t>
            </a:r>
            <a:r>
              <a:rPr lang="en-US" altLang="zh-CN" sz="2000"/>
              <a:t>ERO</a:t>
            </a:r>
          </a:p>
        </p:txBody>
      </p:sp>
      <p:sp>
        <p:nvSpPr>
          <p:cNvPr id="103434" name="Text Box 11"/>
          <p:cNvSpPr txBox="1">
            <a:spLocks noChangeArrowheads="1"/>
          </p:cNvSpPr>
          <p:nvPr/>
        </p:nvSpPr>
        <p:spPr bwMode="auto">
          <a:xfrm>
            <a:off x="900113" y="4148138"/>
            <a:ext cx="223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共享带宽</a:t>
            </a:r>
          </a:p>
        </p:txBody>
      </p:sp>
      <p:sp>
        <p:nvSpPr>
          <p:cNvPr id="103435" name="Text Box 12"/>
          <p:cNvSpPr txBox="1">
            <a:spLocks noChangeArrowheads="1"/>
          </p:cNvSpPr>
          <p:nvPr/>
        </p:nvSpPr>
        <p:spPr bwMode="auto">
          <a:xfrm>
            <a:off x="898525" y="4867275"/>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支持</a:t>
            </a:r>
            <a:r>
              <a:rPr lang="en-US" altLang="zh-CN" sz="2000"/>
              <a:t>ERO</a:t>
            </a:r>
          </a:p>
        </p:txBody>
      </p:sp>
      <p:sp>
        <p:nvSpPr>
          <p:cNvPr id="103436" name="Text Box 13"/>
          <p:cNvSpPr txBox="1">
            <a:spLocks noChangeArrowheads="1"/>
          </p:cNvSpPr>
          <p:nvPr/>
        </p:nvSpPr>
        <p:spPr bwMode="auto">
          <a:xfrm>
            <a:off x="1114425" y="2827338"/>
            <a:ext cx="1657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zh-CN" altLang="en-US" sz="2000">
                <a:solidFill>
                  <a:schemeClr val="tx1"/>
                </a:solidFill>
                <a:latin typeface="Times New Roman" panose="02020603050405020304" pitchFamily="18" charset="0"/>
              </a:rPr>
              <a:t>独立</a:t>
            </a:r>
            <a:r>
              <a:rPr lang="zh-CN" altLang="en-US" sz="2000"/>
              <a:t>标签</a:t>
            </a:r>
          </a:p>
        </p:txBody>
      </p:sp>
      <p:sp>
        <p:nvSpPr>
          <p:cNvPr id="103437" name="Text Box 14"/>
          <p:cNvSpPr txBox="1">
            <a:spLocks noChangeArrowheads="1"/>
          </p:cNvSpPr>
          <p:nvPr/>
        </p:nvSpPr>
        <p:spPr bwMode="auto">
          <a:xfrm>
            <a:off x="5292725" y="2781300"/>
            <a:ext cx="2303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共享一个标签</a:t>
            </a:r>
          </a:p>
        </p:txBody>
      </p:sp>
      <p:sp>
        <p:nvSpPr>
          <p:cNvPr id="103438" name="Text Box 15"/>
          <p:cNvSpPr txBox="1">
            <a:spLocks noChangeArrowheads="1"/>
          </p:cNvSpPr>
          <p:nvPr/>
        </p:nvSpPr>
        <p:spPr bwMode="auto">
          <a:xfrm>
            <a:off x="898525" y="3211513"/>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支持</a:t>
            </a:r>
            <a:r>
              <a:rPr lang="en-US" altLang="zh-CN" sz="2000"/>
              <a:t>ERO</a:t>
            </a:r>
          </a:p>
        </p:txBody>
      </p:sp>
      <p:sp>
        <p:nvSpPr>
          <p:cNvPr id="103439" name="Text Box 16"/>
          <p:cNvSpPr txBox="1">
            <a:spLocks noChangeArrowheads="1"/>
          </p:cNvSpPr>
          <p:nvPr/>
        </p:nvSpPr>
        <p:spPr bwMode="auto">
          <a:xfrm>
            <a:off x="900113" y="4508500"/>
            <a:ext cx="287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lang="en-US" altLang="zh-CN" sz="2000"/>
              <a:t>   </a:t>
            </a:r>
            <a:r>
              <a:rPr lang="zh-CN" altLang="en-US" sz="2000"/>
              <a:t>根据情况建立标签</a:t>
            </a:r>
          </a:p>
        </p:txBody>
      </p:sp>
      <p:sp>
        <p:nvSpPr>
          <p:cNvPr id="103440" name="AutoShape 17"/>
          <p:cNvSpPr>
            <a:spLocks noChangeArrowheads="1"/>
          </p:cNvSpPr>
          <p:nvPr/>
        </p:nvSpPr>
        <p:spPr bwMode="auto">
          <a:xfrm>
            <a:off x="3636963" y="4651375"/>
            <a:ext cx="1008062" cy="144463"/>
          </a:xfrm>
          <a:prstGeom prst="rightArrow">
            <a:avLst>
              <a:gd name="adj1" fmla="val 50000"/>
              <a:gd name="adj2" fmla="val 1744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03441" name="Rectangle 18"/>
          <p:cNvSpPr>
            <a:spLocks noChangeArrowheads="1"/>
          </p:cNvSpPr>
          <p:nvPr/>
        </p:nvSpPr>
        <p:spPr bwMode="auto">
          <a:xfrm>
            <a:off x="5292725" y="4291013"/>
            <a:ext cx="3671888" cy="793750"/>
          </a:xfrm>
          <a:prstGeom prst="rect">
            <a:avLst/>
          </a:prstGeom>
          <a:solidFill>
            <a:srgbClr val="FF0000">
              <a:alpha val="14117"/>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buClrTx/>
              <a:buFontTx/>
              <a:buNone/>
            </a:pPr>
            <a:endParaRPr lang="zh-CN" altLang="en-US" sz="2000">
              <a:solidFill>
                <a:schemeClr val="tx1"/>
              </a:solidFill>
              <a:ea typeface="宋体" panose="02010600030101010101" pitchFamily="2" charset="-122"/>
            </a:endParaRPr>
          </a:p>
        </p:txBody>
      </p:sp>
      <p:sp>
        <p:nvSpPr>
          <p:cNvPr id="103442" name="Text Box 19"/>
          <p:cNvSpPr txBox="1">
            <a:spLocks noChangeArrowheads="1"/>
          </p:cNvSpPr>
          <p:nvPr/>
        </p:nvSpPr>
        <p:spPr bwMode="auto">
          <a:xfrm>
            <a:off x="5364163" y="4327525"/>
            <a:ext cx="35290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Tx/>
              <a:buFontTx/>
              <a:buNone/>
            </a:pPr>
            <a:r>
              <a:rPr kumimoji="1" lang="en-US" altLang="zh-CN" sz="2000">
                <a:solidFill>
                  <a:schemeClr val="tx1"/>
                </a:solidFill>
                <a:latin typeface="华文细黑" panose="02010600040101010101" pitchFamily="2" charset="-122"/>
              </a:rPr>
              <a:t>Path</a:t>
            </a:r>
            <a:r>
              <a:rPr kumimoji="1" lang="zh-CN" altLang="en-US" sz="2000">
                <a:solidFill>
                  <a:schemeClr val="tx1"/>
                </a:solidFill>
                <a:latin typeface="华文细黑" panose="02010600040101010101" pitchFamily="2" charset="-122"/>
              </a:rPr>
              <a:t>中没有</a:t>
            </a:r>
            <a:r>
              <a:rPr kumimoji="1" lang="en-US" altLang="zh-CN" sz="2000">
                <a:solidFill>
                  <a:schemeClr val="tx1"/>
                </a:solidFill>
                <a:latin typeface="华文细黑" panose="02010600040101010101" pitchFamily="2" charset="-122"/>
              </a:rPr>
              <a:t>ERO</a:t>
            </a:r>
            <a:r>
              <a:rPr kumimoji="1" lang="zh-CN" altLang="en-US" sz="2000">
                <a:solidFill>
                  <a:schemeClr val="tx1"/>
                </a:solidFill>
                <a:latin typeface="华文细黑" panose="02010600040101010101" pitchFamily="2" charset="-122"/>
              </a:rPr>
              <a:t>或者</a:t>
            </a:r>
            <a:r>
              <a:rPr kumimoji="1" lang="en-US" altLang="zh-CN" sz="2000">
                <a:solidFill>
                  <a:schemeClr val="tx1"/>
                </a:solidFill>
                <a:latin typeface="华文细黑" panose="02010600040101010101" pitchFamily="2" charset="-122"/>
              </a:rPr>
              <a:t>ERO</a:t>
            </a:r>
            <a:r>
              <a:rPr kumimoji="1" lang="zh-CN" altLang="en-US" sz="2000">
                <a:solidFill>
                  <a:schemeClr val="tx1"/>
                </a:solidFill>
                <a:latin typeface="华文细黑" panose="02010600040101010101" pitchFamily="2" charset="-122"/>
              </a:rPr>
              <a:t>相同，共享一个标签；独立标签</a:t>
            </a:r>
          </a:p>
        </p:txBody>
      </p:sp>
      <p:sp>
        <p:nvSpPr>
          <p:cNvPr id="103443" name="Text Box 20"/>
          <p:cNvSpPr txBox="1">
            <a:spLocks noChangeArrowheads="1"/>
          </p:cNvSpPr>
          <p:nvPr/>
        </p:nvSpPr>
        <p:spPr bwMode="auto">
          <a:xfrm>
            <a:off x="971550" y="1341438"/>
            <a:ext cx="3527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lnSpc>
                <a:spcPct val="100000"/>
              </a:lnSpc>
              <a:spcBef>
                <a:spcPct val="50000"/>
              </a:spcBef>
              <a:buClr>
                <a:srgbClr val="FB3B52"/>
              </a:buClr>
              <a:buFont typeface="Wingdings" panose="05000000000000000000" pitchFamily="2" charset="2"/>
              <a:buNone/>
            </a:pPr>
            <a:endParaRPr kumimoji="1" lang="zh-CN" altLang="zh-CN" sz="2000" b="0">
              <a:solidFill>
                <a:schemeClr val="tx1"/>
              </a:solidFill>
              <a:ea typeface="宋体" panose="02010600030101010101" pitchFamily="2" charset="-122"/>
            </a:endParaRPr>
          </a:p>
        </p:txBody>
      </p:sp>
      <p:sp>
        <p:nvSpPr>
          <p:cNvPr id="103444" name="Rectangle 21"/>
          <p:cNvSpPr>
            <a:spLocks noGrp="1" noChangeArrowheads="1"/>
          </p:cNvSpPr>
          <p:nvPr>
            <p:ph type="body" idx="1"/>
          </p:nvPr>
        </p:nvSpPr>
        <p:spPr>
          <a:xfrm>
            <a:off x="395288" y="1325563"/>
            <a:ext cx="7391400" cy="5603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solidFill>
                  <a:schemeClr val="tx1"/>
                </a:solidFill>
                <a:cs typeface="Arial" panose="020B0604020202020204" pitchFamily="34" charset="0"/>
              </a:rPr>
              <a:t>三种资源预留类型</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mtClean="0">
                <a:latin typeface="华文细黑" panose="02010600040101010101" pitchFamily="2" charset="-122"/>
              </a:rPr>
              <a:t>重路由</a:t>
            </a:r>
            <a:r>
              <a:rPr lang="en-US" altLang="zh-CN" smtClean="0">
                <a:latin typeface="华文细黑" panose="02010600040101010101" pitchFamily="2" charset="-122"/>
              </a:rPr>
              <a:t>/</a:t>
            </a:r>
            <a:r>
              <a:rPr lang="zh-CN" altLang="en-US" smtClean="0">
                <a:latin typeface="华文细黑" panose="02010600040101010101" pitchFamily="2" charset="-122"/>
              </a:rPr>
              <a:t>重优化</a:t>
            </a:r>
          </a:p>
        </p:txBody>
      </p:sp>
      <p:sp>
        <p:nvSpPr>
          <p:cNvPr id="104451" name="Text Box 6"/>
          <p:cNvSpPr txBox="1">
            <a:spLocks noChangeArrowheads="1"/>
          </p:cNvSpPr>
          <p:nvPr/>
        </p:nvSpPr>
        <p:spPr bwMode="auto">
          <a:xfrm>
            <a:off x="755650" y="1916113"/>
            <a:ext cx="71294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zh-CN" altLang="en-US" sz="2000" b="0">
                <a:cs typeface="Arial" panose="020B0604020202020204" pitchFamily="34" charset="0"/>
              </a:rPr>
              <a:t>出现一个更优的路径（重优化）</a:t>
            </a:r>
          </a:p>
          <a:p>
            <a:pPr eaLnBrk="1" hangingPunct="1">
              <a:buFont typeface="Wingdings" panose="05000000000000000000" pitchFamily="2" charset="2"/>
              <a:buChar char="à"/>
            </a:pPr>
            <a:r>
              <a:rPr lang="zh-CN" altLang="en-US" sz="2000" b="0">
                <a:cs typeface="Arial" panose="020B0604020202020204" pitchFamily="34" charset="0"/>
              </a:rPr>
              <a:t>路径中间节点（链路）故障</a:t>
            </a:r>
          </a:p>
          <a:p>
            <a:pPr eaLnBrk="1" hangingPunct="1">
              <a:buFont typeface="Wingdings" panose="05000000000000000000" pitchFamily="2" charset="2"/>
              <a:buChar char="à"/>
            </a:pPr>
            <a:r>
              <a:rPr lang="zh-CN" altLang="en-US" sz="2000" b="0">
                <a:cs typeface="Arial" panose="020B0604020202020204" pitchFamily="34" charset="0"/>
              </a:rPr>
              <a:t>故障恢复，切换回原来的路径</a:t>
            </a:r>
          </a:p>
        </p:txBody>
      </p:sp>
      <p:sp>
        <p:nvSpPr>
          <p:cNvPr id="104452" name="Text Box 7"/>
          <p:cNvSpPr txBox="1">
            <a:spLocks noChangeArrowheads="1"/>
          </p:cNvSpPr>
          <p:nvPr/>
        </p:nvSpPr>
        <p:spPr bwMode="auto">
          <a:xfrm>
            <a:off x="682625" y="4357688"/>
            <a:ext cx="777716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zh-CN" altLang="en-US" sz="2000">
                <a:cs typeface="Arial" panose="020B0604020202020204" pitchFamily="34" charset="0"/>
              </a:rPr>
              <a:t>在进行重路由过程中，最关心的就是如何减少流量的丢失</a:t>
            </a:r>
          </a:p>
          <a:p>
            <a:pPr eaLnBrk="1" hangingPunct="1">
              <a:buFont typeface="Wingdings" panose="05000000000000000000" pitchFamily="2" charset="2"/>
              <a:buChar char="à"/>
            </a:pPr>
            <a:r>
              <a:rPr lang="zh-CN" altLang="en-US" sz="2000">
                <a:cs typeface="Arial" panose="020B0604020202020204" pitchFamily="34" charset="0"/>
              </a:rPr>
              <a:t>这种平滑切换需要在旧的</a:t>
            </a:r>
            <a:r>
              <a:rPr lang="en-US" altLang="zh-CN" sz="2000">
                <a:cs typeface="Arial" panose="020B0604020202020204" pitchFamily="34" charset="0"/>
              </a:rPr>
              <a:t>LSP</a:t>
            </a:r>
            <a:r>
              <a:rPr lang="zh-CN" altLang="en-US" sz="2000">
                <a:cs typeface="Arial" panose="020B0604020202020204" pitchFamily="34" charset="0"/>
              </a:rPr>
              <a:t>失效之前建立一条新的</a:t>
            </a:r>
            <a:r>
              <a:rPr lang="en-US" altLang="zh-CN" sz="2000">
                <a:cs typeface="Arial" panose="020B0604020202020204" pitchFamily="34" charset="0"/>
              </a:rPr>
              <a:t>LSP</a:t>
            </a:r>
            <a:r>
              <a:rPr lang="zh-CN" altLang="en-US" sz="2000">
                <a:cs typeface="Arial" panose="020B0604020202020204" pitchFamily="34" charset="0"/>
              </a:rPr>
              <a:t>，这个概念也被称作</a:t>
            </a:r>
            <a:r>
              <a:rPr lang="en-US" altLang="zh-CN" sz="2000">
                <a:cs typeface="Arial" panose="020B0604020202020204" pitchFamily="34" charset="0"/>
              </a:rPr>
              <a:t>"make-before-break"</a:t>
            </a:r>
          </a:p>
        </p:txBody>
      </p:sp>
      <p:sp>
        <p:nvSpPr>
          <p:cNvPr id="104453" name="Rectangle 8"/>
          <p:cNvSpPr>
            <a:spLocks noGrp="1" noChangeArrowheads="1"/>
          </p:cNvSpPr>
          <p:nvPr>
            <p:ph type="body" idx="1"/>
          </p:nvPr>
        </p:nvSpPr>
        <p:spPr>
          <a:xfrm>
            <a:off x="395288" y="1196975"/>
            <a:ext cx="8229600" cy="14843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重路由</a:t>
            </a:r>
            <a:r>
              <a:rPr lang="en-US" altLang="zh-CN" sz="2400" smtClean="0">
                <a:cs typeface="Arial" panose="020B0604020202020204" pitchFamily="34" charset="0"/>
              </a:rPr>
              <a:t>/</a:t>
            </a:r>
            <a:r>
              <a:rPr lang="zh-CN" altLang="en-US" sz="2400" smtClean="0">
                <a:cs typeface="Arial" panose="020B0604020202020204" pitchFamily="34" charset="0"/>
              </a:rPr>
              <a:t>重优化概念的提出</a:t>
            </a:r>
          </a:p>
        </p:txBody>
      </p:sp>
      <p:sp>
        <p:nvSpPr>
          <p:cNvPr id="104454" name="Rectangle 9"/>
          <p:cNvSpPr>
            <a:spLocks noChangeArrowheads="1"/>
          </p:cNvSpPr>
          <p:nvPr/>
        </p:nvSpPr>
        <p:spPr bwMode="auto">
          <a:xfrm>
            <a:off x="395288" y="3630613"/>
            <a:ext cx="7391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en-US" altLang="zh-CN" sz="2400">
                <a:cs typeface="Arial" panose="020B0604020202020204" pitchFamily="34" charset="0"/>
              </a:rPr>
              <a:t>Make-Before-Break</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zh-CN" smtClean="0">
                <a:latin typeface="华文细黑" panose="02010600040101010101" pitchFamily="2" charset="-122"/>
                <a:cs typeface="Arial" panose="020B0604020202020204" pitchFamily="34" charset="0"/>
              </a:rPr>
              <a:t>Make-Before-Break</a:t>
            </a:r>
          </a:p>
        </p:txBody>
      </p:sp>
      <p:sp>
        <p:nvSpPr>
          <p:cNvPr id="105475" name="Rectangle 3"/>
          <p:cNvSpPr>
            <a:spLocks noGrp="1" noChangeArrowheads="1"/>
          </p:cNvSpPr>
          <p:nvPr>
            <p:ph type="body" idx="1"/>
          </p:nvPr>
        </p:nvSpPr>
        <p:spPr>
          <a:xfrm>
            <a:off x="482600" y="1158875"/>
            <a:ext cx="8175625" cy="13335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zh-CN" altLang="en-US" sz="2400" smtClean="0">
                <a:cs typeface="Arial" panose="020B0604020202020204" pitchFamily="34" charset="0"/>
              </a:rPr>
              <a:t>资源竞争问题</a:t>
            </a:r>
          </a:p>
        </p:txBody>
      </p:sp>
      <p:sp>
        <p:nvSpPr>
          <p:cNvPr id="105476" name="Text Box 5"/>
          <p:cNvSpPr txBox="1">
            <a:spLocks noChangeArrowheads="1"/>
          </p:cNvSpPr>
          <p:nvPr/>
        </p:nvSpPr>
        <p:spPr bwMode="auto">
          <a:xfrm>
            <a:off x="1042988" y="4110038"/>
            <a:ext cx="6049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en-US" altLang="zh-CN" sz="2000" b="0">
                <a:cs typeface="Arial" panose="020B0604020202020204" pitchFamily="34" charset="0"/>
              </a:rPr>
              <a:t>LSP_TUNNEL SESSION </a:t>
            </a:r>
            <a:r>
              <a:rPr lang="zh-CN" altLang="en-US" sz="2000" b="0">
                <a:cs typeface="Arial" panose="020B0604020202020204" pitchFamily="34" charset="0"/>
              </a:rPr>
              <a:t>对象使用</a:t>
            </a:r>
            <a:r>
              <a:rPr lang="en-US" altLang="zh-CN" sz="2000" b="0">
                <a:cs typeface="Arial" panose="020B0604020202020204" pitchFamily="34" charset="0"/>
              </a:rPr>
              <a:t>SE</a:t>
            </a:r>
            <a:r>
              <a:rPr lang="zh-CN" altLang="en-US" sz="2000" b="0">
                <a:cs typeface="Arial" panose="020B0604020202020204" pitchFamily="34" charset="0"/>
              </a:rPr>
              <a:t>预留方式</a:t>
            </a:r>
          </a:p>
        </p:txBody>
      </p:sp>
      <p:sp>
        <p:nvSpPr>
          <p:cNvPr id="105477" name="Text Box 6"/>
          <p:cNvSpPr txBox="1">
            <a:spLocks noChangeArrowheads="1"/>
          </p:cNvSpPr>
          <p:nvPr/>
        </p:nvSpPr>
        <p:spPr bwMode="auto">
          <a:xfrm>
            <a:off x="827088" y="1916113"/>
            <a:ext cx="7561262"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buFont typeface="Wingdings" panose="05000000000000000000" pitchFamily="2" charset="2"/>
              <a:buChar char="à"/>
            </a:pPr>
            <a:r>
              <a:rPr lang="en-US" altLang="zh-CN" sz="2000" b="0">
                <a:cs typeface="Arial" panose="020B0604020202020204" pitchFamily="34" charset="0"/>
              </a:rPr>
              <a:t>“make-before-break”</a:t>
            </a:r>
            <a:r>
              <a:rPr lang="zh-CN" altLang="en-US" sz="2000" b="0">
                <a:cs typeface="Arial" panose="020B0604020202020204" pitchFamily="34" charset="0"/>
              </a:rPr>
              <a:t>过程中，当前</a:t>
            </a:r>
            <a:r>
              <a:rPr lang="en-US" altLang="zh-CN" sz="2000" b="0">
                <a:cs typeface="Arial" panose="020B0604020202020204" pitchFamily="34" charset="0"/>
              </a:rPr>
              <a:t>LSP</a:t>
            </a:r>
            <a:r>
              <a:rPr lang="zh-CN" altLang="en-US" sz="2000" b="0">
                <a:cs typeface="Arial" panose="020B0604020202020204" pitchFamily="34" charset="0"/>
              </a:rPr>
              <a:t>和新建立</a:t>
            </a:r>
            <a:r>
              <a:rPr lang="en-US" altLang="zh-CN" sz="2000" b="0">
                <a:cs typeface="Arial" panose="020B0604020202020204" pitchFamily="34" charset="0"/>
              </a:rPr>
              <a:t>LSP</a:t>
            </a:r>
            <a:r>
              <a:rPr lang="zh-CN" altLang="en-US" sz="2000" b="0">
                <a:cs typeface="Arial" panose="020B0604020202020204" pitchFamily="34" charset="0"/>
              </a:rPr>
              <a:t>会对共同经过的链路产生竞争关系，从而会导致新的</a:t>
            </a:r>
            <a:r>
              <a:rPr lang="en-US" altLang="zh-CN" sz="2000" b="0">
                <a:cs typeface="Arial" panose="020B0604020202020204" pitchFamily="34" charset="0"/>
              </a:rPr>
              <a:t>LSP</a:t>
            </a:r>
            <a:r>
              <a:rPr lang="zh-CN" altLang="en-US" sz="2000" b="0">
                <a:cs typeface="Arial" panose="020B0604020202020204" pitchFamily="34" charset="0"/>
              </a:rPr>
              <a:t>因资源不足而无法建立</a:t>
            </a:r>
          </a:p>
        </p:txBody>
      </p:sp>
      <p:sp>
        <p:nvSpPr>
          <p:cNvPr id="105478" name="Rectangle 8"/>
          <p:cNvSpPr>
            <a:spLocks noChangeArrowheads="1"/>
          </p:cNvSpPr>
          <p:nvPr/>
        </p:nvSpPr>
        <p:spPr bwMode="auto">
          <a:xfrm>
            <a:off x="539750" y="3500438"/>
            <a:ext cx="7391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lnSpc>
                <a:spcPct val="110000"/>
              </a:lnSpc>
              <a:buClr>
                <a:schemeClr val="tx1"/>
              </a:buClr>
              <a:buFont typeface="Wingdings" panose="05000000000000000000" pitchFamily="2" charset="2"/>
              <a:buChar char="l"/>
              <a:defRPr sz="2800" b="1">
                <a:solidFill>
                  <a:srgbClr val="000000"/>
                </a:solidFill>
                <a:latin typeface="Arial" panose="020B0604020202020204" pitchFamily="34" charset="0"/>
                <a:ea typeface="华文细黑" panose="02010600040101010101" pitchFamily="2" charset="-122"/>
              </a:defRPr>
            </a:lvl1pPr>
            <a:lvl2pPr marL="742950" indent="-285750" eaLnBrk="0" hangingPunct="0">
              <a:lnSpc>
                <a:spcPct val="110000"/>
              </a:lnSpc>
              <a:buClr>
                <a:schemeClr val="tx1"/>
              </a:buClr>
              <a:buFont typeface="Wingdings" panose="05000000000000000000" pitchFamily="2" charset="2"/>
              <a:buChar char="à"/>
              <a:defRPr sz="2400">
                <a:solidFill>
                  <a:srgbClr val="000000"/>
                </a:solidFill>
                <a:latin typeface="Arial" panose="020B0604020202020204" pitchFamily="34" charset="0"/>
                <a:ea typeface="华文细黑" panose="02010600040101010101" pitchFamily="2" charset="-122"/>
              </a:defRPr>
            </a:lvl2pPr>
            <a:lvl3pPr marL="1143000" indent="-228600" eaLnBrk="0" hangingPunct="0">
              <a:lnSpc>
                <a:spcPct val="110000"/>
              </a:lnSpc>
              <a:buClr>
                <a:schemeClr val="tx1"/>
              </a:buClr>
              <a:buFont typeface="Wingdings" panose="05000000000000000000" pitchFamily="2" charset="2"/>
              <a:buChar char="Ø"/>
              <a:defRPr sz="2000">
                <a:solidFill>
                  <a:srgbClr val="000000"/>
                </a:solidFill>
                <a:latin typeface="Arial" panose="020B0604020202020204" pitchFamily="34" charset="0"/>
                <a:ea typeface="华文细黑" panose="02010600040101010101" pitchFamily="2" charset="-122"/>
              </a:defRPr>
            </a:lvl3pPr>
            <a:lvl4pPr marL="1600200" indent="-228600" eaLnBrk="0" hangingPunct="0">
              <a:lnSpc>
                <a:spcPct val="110000"/>
              </a:lnSpc>
              <a:buClr>
                <a:schemeClr val="tx1"/>
              </a:buClr>
              <a:buFont typeface="Arial" panose="020B0604020202020204" pitchFamily="34" charset="0"/>
              <a:buChar char="—"/>
              <a:defRPr>
                <a:solidFill>
                  <a:srgbClr val="000000"/>
                </a:solidFill>
                <a:latin typeface="Arial" panose="020B0604020202020204" pitchFamily="34" charset="0"/>
                <a:ea typeface="华文细黑" panose="02010600040101010101" pitchFamily="2" charset="-122"/>
              </a:defRPr>
            </a:lvl4pPr>
            <a:lvl5pPr marL="2057400" indent="-228600" eaLnBrk="0" hangingPunct="0">
              <a:lnSpc>
                <a:spcPct val="110000"/>
              </a:lnSpc>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5pPr>
            <a:lvl6pPr marL="25146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6pPr>
            <a:lvl7pPr marL="29718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7pPr>
            <a:lvl8pPr marL="34290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8pPr>
            <a:lvl9pPr marL="3886200" indent="-228600" eaLnBrk="0" fontAlgn="base" hangingPunct="0">
              <a:lnSpc>
                <a:spcPct val="110000"/>
              </a:lnSpc>
              <a:spcBef>
                <a:spcPct val="0"/>
              </a:spcBef>
              <a:spcAft>
                <a:spcPct val="0"/>
              </a:spcAft>
              <a:buClr>
                <a:schemeClr val="tx1"/>
              </a:buClr>
              <a:buFont typeface="Wingdings" panose="05000000000000000000" pitchFamily="2" charset="2"/>
              <a:buChar char="Ü"/>
              <a:defRPr sz="1600">
                <a:solidFill>
                  <a:srgbClr val="000000"/>
                </a:solidFill>
                <a:latin typeface="Arial" panose="020B0604020202020204" pitchFamily="34" charset="0"/>
                <a:ea typeface="华文细黑" panose="02010600040101010101" pitchFamily="2" charset="-122"/>
              </a:defRPr>
            </a:lvl9pPr>
          </a:lstStyle>
          <a:p>
            <a:pPr eaLnBrk="1" hangingPunct="1"/>
            <a:r>
              <a:rPr lang="zh-CN" altLang="en-US" sz="2400">
                <a:cs typeface="Arial" panose="020B0604020202020204" pitchFamily="34" charset="0"/>
              </a:rPr>
              <a:t>问题的解决</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H3C_PPT_模板Training">
  <a:themeElements>
    <a:clrScheme name="H3C_PPT_模板Trai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3C_PPT_模板Training">
      <a:majorFont>
        <a:latin typeface="Arial"/>
        <a:ea typeface="华文细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H3C_PPT_模板Trai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3C_PPT_模板Trai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3C_PPT_模板Trai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3C_PPT_模板Trai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3C_PPT_模板Trai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3C_PPT_模板Trai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3C_PPT_模板Trai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3C_PPT_模板Trai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3C_PPT_模板Trai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3C_PPT_模板Trai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3C_PPT_模板Trai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3C_PPT_模板Trai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0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Policy xmlns:p="office.server.policy" id="" local="true">
  <p:Name>文档</p:Name>
  <p:Description/>
  <p:Statement/>
  <p:PolicyItems>
    <p:PolicyItem featureId="Microsoft.Office.RecordsManagement.PolicyFeatures.Expiration" staticId="0x0101009F69F5151970774792749F237A8CDA6D" UniqueId="a56ccb85-0776-4b38-8e02-be7b29dc8450">
      <p:Name>保留</p:Name>
      <p:Description>自动安排内容处理并对终止的到期内容执行保留操作。</p:Description>
      <p:CustomData/>
    </p:PolicyItem>
    <p:PolicyItem featureId="Microsoft.Office.RecordsManagement.PolicyFeatures.PolicyAudit" staticId="0x0101009F69F5151970774792749F237A8CDA6D|8138272" UniqueId="c1fd27aa-e818-4012-8fa9-f1da80dd5c5e">
      <p:Name>审核</p:Name>
      <p:Description>审核用户对文档和列表项所做的操作，并将审核结果写入审核日志。</p:Description>
      <p:CustomData>
        <Audit>
          <Update/>
          <View/>
          <CheckInOut/>
          <MoveCopy/>
          <DeleteRestore/>
        </Audit>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档" ma:contentTypeID="0x0101009F69F5151970774792749F237A8CDA6D" ma:contentTypeVersion="10" ma:contentTypeDescription="新建文档。" ma:contentTypeScope="" ma:versionID="c7e1a569ee4943866f52ad7faa6b9113">
  <xsd:schema xmlns:xsd="http://www.w3.org/2001/XMLSchema" xmlns:xs="http://www.w3.org/2001/XMLSchema" xmlns:p="http://schemas.microsoft.com/office/2006/metadata/properties" xmlns:ns1="http://schemas.microsoft.com/sharepoint/v3" xmlns:ns2="ee8f07ca-e086-4550-8aee-a36bfb615190" xmlns:ns3="8e10849c-1667-4f28-b036-7b90e9808d31" targetNamespace="http://schemas.microsoft.com/office/2006/metadata/properties" ma:root="true" ma:fieldsID="c39479dbf012d1b32aeb74cd30982d19" ns1:_="" ns2:_="" ns3:_="">
    <xsd:import namespace="http://schemas.microsoft.com/sharepoint/v3"/>
    <xsd:import namespace="ee8f07ca-e086-4550-8aee-a36bfb615190"/>
    <xsd:import namespace="8e10849c-1667-4f28-b036-7b90e9808d31"/>
    <xsd:element name="properties">
      <xsd:complexType>
        <xsd:sequence>
          <xsd:element name="documentManagement">
            <xsd:complexType>
              <xsd:all>
                <xsd:element ref="ns2:SharedWithUsers" minOccurs="0"/>
                <xsd:element ref="ns1:_dlc_Exempt" minOccurs="0"/>
                <xsd:element ref="ns1:_dlc_ExpireDateSaved" minOccurs="0"/>
                <xsd:element ref="ns1:_dlc_ExpireDate" minOccurs="0"/>
                <xsd:element ref="ns3:_x4e0b__x8f7d__x6570_" minOccurs="0"/>
                <xsd:element ref="ns3:Feedba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9" nillable="true" ma:displayName="策略例外" ma:hidden="true" ma:internalName="_dlc_Exempt" ma:readOnly="true">
      <xsd:simpleType>
        <xsd:restriction base="dms:Unknown"/>
      </xsd:simpleType>
    </xsd:element>
    <xsd:element name="_dlc_ExpireDateSaved" ma:index="10" nillable="true" ma:displayName="原始过期日期" ma:hidden="true" ma:internalName="_dlc_ExpireDateSaved" ma:readOnly="true">
      <xsd:simpleType>
        <xsd:restriction base="dms:DateTime"/>
      </xsd:simpleType>
    </xsd:element>
    <xsd:element name="_dlc_ExpireDate" ma:index="11" nillable="true" ma:displayName="到期日期"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8f07ca-e086-4550-8aee-a36bfb615190" elementFormDefault="qualified">
    <xsd:import namespace="http://schemas.microsoft.com/office/2006/documentManagement/types"/>
    <xsd:import namespace="http://schemas.microsoft.com/office/infopath/2007/PartnerControls"/>
    <xsd:element name="SharedWithUsers" ma:index="8"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e10849c-1667-4f28-b036-7b90e9808d31" elementFormDefault="qualified">
    <xsd:import namespace="http://schemas.microsoft.com/office/2006/documentManagement/types"/>
    <xsd:import namespace="http://schemas.microsoft.com/office/infopath/2007/PartnerControls"/>
    <xsd:element name="_x4e0b__x8f7d__x6570_" ma:index="12" nillable="true" ma:displayName="下载数" ma:default="0" ma:internalName="_x4e0b__x8f7d__x6570_">
      <xsd:simpleType>
        <xsd:restriction base="dms:Number"/>
      </xsd:simpleType>
    </xsd:element>
    <xsd:element name="Feedback" ma:index="13" nillable="true" ma:displayName="反馈信息" ma:internalName="Feedback">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Feedback xmlns="8e10849c-1667-4f28-b036-7b90e9808d31" xsi:nil="true"/>
    <_x4e0b__x8f7d__x6570_ xmlns="8e10849c-1667-4f28-b036-7b90e9808d31">9</_x4e0b__x8f7d__x6570_>
  </documentManagement>
</p:properties>
</file>

<file path=customXml/itemProps1.xml><?xml version="1.0" encoding="utf-8"?>
<ds:datastoreItem xmlns:ds="http://schemas.openxmlformats.org/officeDocument/2006/customXml" ds:itemID="{E6CA636B-50E9-4224-A529-7882687CD7DA}">
  <ds:schemaRefs>
    <ds:schemaRef ds:uri="office.server.policy"/>
  </ds:schemaRefs>
</ds:datastoreItem>
</file>

<file path=customXml/itemProps2.xml><?xml version="1.0" encoding="utf-8"?>
<ds:datastoreItem xmlns:ds="http://schemas.openxmlformats.org/officeDocument/2006/customXml" ds:itemID="{CE886D72-4F6B-4496-A90E-50D5880F4CFB}">
  <ds:schemaRefs>
    <ds:schemaRef ds:uri="http://schemas.microsoft.com/sharepoint/v3/contenttype/forms"/>
  </ds:schemaRefs>
</ds:datastoreItem>
</file>

<file path=customXml/itemProps3.xml><?xml version="1.0" encoding="utf-8"?>
<ds:datastoreItem xmlns:ds="http://schemas.openxmlformats.org/officeDocument/2006/customXml" ds:itemID="{D262458A-AA53-4B6C-B91D-601805EA45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e8f07ca-e086-4550-8aee-a36bfb615190"/>
    <ds:schemaRef ds:uri="8e10849c-1667-4f28-b036-7b90e9808d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C6E01FF-6C25-43B0-BCB0-AFE47E1E9396}">
  <ds:schemaRefs>
    <ds:schemaRef ds:uri="http://schemas.microsoft.com/office/2006/metadata/longProperties"/>
  </ds:schemaRefs>
</ds:datastoreItem>
</file>

<file path=customXml/itemProps5.xml><?xml version="1.0" encoding="utf-8"?>
<ds:datastoreItem xmlns:ds="http://schemas.openxmlformats.org/officeDocument/2006/customXml" ds:itemID="{050172C0-7A57-4B5E-8C82-3F3E1A0DF928}">
  <ds:schemaRefs>
    <ds:schemaRef ds:uri="http://schemas.microsoft.com/office/infopath/2007/PartnerControls"/>
    <ds:schemaRef ds:uri="http://schemas.openxmlformats.org/package/2006/metadata/core-properties"/>
    <ds:schemaRef ds:uri="http://www.w3.org/XML/1998/namespace"/>
    <ds:schemaRef ds:uri="8e10849c-1667-4f28-b036-7b90e9808d31"/>
    <ds:schemaRef ds:uri="http://purl.org/dc/dcmitype/"/>
    <ds:schemaRef ds:uri="http://schemas.microsoft.com/office/2006/documentManagement/types"/>
    <ds:schemaRef ds:uri="http://purl.org/dc/terms/"/>
    <ds:schemaRef ds:uri="ee8f07ca-e086-4550-8aee-a36bfb615190"/>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H3C_培训_PPT_模板_V1.0</Template>
  <TotalTime>11602</TotalTime>
  <Words>7849</Words>
  <Application>Microsoft Office PowerPoint</Application>
  <PresentationFormat>全屏显示(4:3)</PresentationFormat>
  <Paragraphs>1035</Paragraphs>
  <Slides>151</Slides>
  <Notes>13</Notes>
  <HiddenSlides>0</HiddenSlides>
  <MMClips>0</MMClips>
  <ScaleCrop>false</ScaleCrop>
  <HeadingPairs>
    <vt:vector size="8" baseType="variant">
      <vt:variant>
        <vt:lpstr>已用的字体</vt:lpstr>
      </vt:variant>
      <vt:variant>
        <vt:i4>6</vt:i4>
      </vt:variant>
      <vt:variant>
        <vt:lpstr>主题</vt:lpstr>
      </vt:variant>
      <vt:variant>
        <vt:i4>3</vt:i4>
      </vt:variant>
      <vt:variant>
        <vt:lpstr>嵌入 OLE 服务器</vt:lpstr>
      </vt:variant>
      <vt:variant>
        <vt:i4>2</vt:i4>
      </vt:variant>
      <vt:variant>
        <vt:lpstr>幻灯片标题</vt:lpstr>
      </vt:variant>
      <vt:variant>
        <vt:i4>151</vt:i4>
      </vt:variant>
    </vt:vector>
  </HeadingPairs>
  <TitlesOfParts>
    <vt:vector size="162" baseType="lpstr">
      <vt:lpstr>Arial</vt:lpstr>
      <vt:lpstr>宋体</vt:lpstr>
      <vt:lpstr>华文细黑</vt:lpstr>
      <vt:lpstr>Wingdings</vt:lpstr>
      <vt:lpstr>Times New Roman</vt:lpstr>
      <vt:lpstr>黑体</vt:lpstr>
      <vt:lpstr>H3C_PPT_模板Training</vt:lpstr>
      <vt:lpstr>1_自定义设计方案</vt:lpstr>
      <vt:lpstr>2_自定义设计方案</vt:lpstr>
      <vt:lpstr>Visio 2000 Drawing</vt:lpstr>
      <vt:lpstr>Lotus Freelance 9 绘图</vt:lpstr>
      <vt:lpstr>PowerPoint 演示文稿</vt:lpstr>
      <vt:lpstr>PowerPoint 演示文稿</vt:lpstr>
      <vt:lpstr>PowerPoint 演示文稿</vt:lpstr>
      <vt:lpstr>MPLS技术概述</vt:lpstr>
      <vt:lpstr>Multi-Protocol Label Switching</vt:lpstr>
      <vt:lpstr>MPLS优点</vt:lpstr>
      <vt:lpstr>MPLS域</vt:lpstr>
      <vt:lpstr>MPLS封装格式与标签</vt:lpstr>
      <vt:lpstr>LSP</vt:lpstr>
      <vt:lpstr>标签分发协议</vt:lpstr>
      <vt:lpstr>LSR</vt:lpstr>
      <vt:lpstr>LSP的建立</vt:lpstr>
      <vt:lpstr>LSP建立模式</vt:lpstr>
      <vt:lpstr>标签分发模式</vt:lpstr>
      <vt:lpstr>标签分发模式</vt:lpstr>
      <vt:lpstr> LSP控制模式</vt:lpstr>
      <vt:lpstr> LSP控制模式</vt:lpstr>
      <vt:lpstr> 标签保持方式</vt:lpstr>
      <vt:lpstr> 标签分发常见组合</vt:lpstr>
      <vt:lpstr>标签空间</vt:lpstr>
      <vt:lpstr>标签转发基础</vt:lpstr>
      <vt:lpstr>控制平面与转发平面</vt:lpstr>
      <vt:lpstr>标签转发</vt:lpstr>
      <vt:lpstr>倒数第二跳弹出</vt:lpstr>
      <vt:lpstr>标签栈与LSP隧道</vt:lpstr>
      <vt:lpstr>MPLS TTL处理</vt:lpstr>
      <vt:lpstr>MPLS MTU</vt:lpstr>
      <vt:lpstr>问题</vt:lpstr>
      <vt:lpstr>小结</vt:lpstr>
      <vt:lpstr>PowerPoint 演示文稿</vt:lpstr>
      <vt:lpstr>SR66基于MPLS的VPN</vt:lpstr>
      <vt:lpstr>MPLS L3VPN模型</vt:lpstr>
      <vt:lpstr>MPLS L3VPN模型</vt:lpstr>
      <vt:lpstr>MPLS L3VPN路由发布</vt:lpstr>
      <vt:lpstr>MPLS L3VPN路由发布</vt:lpstr>
      <vt:lpstr>MPLS L3VPN报文转发</vt:lpstr>
      <vt:lpstr>MPLS L3VPN跨域VPN</vt:lpstr>
      <vt:lpstr>跨域VPN(VRF2VRF)</vt:lpstr>
      <vt:lpstr>跨域VPN(逐跳MP-EBGP )</vt:lpstr>
      <vt:lpstr>跨域VPN(Multi-hop MP-EBGP )</vt:lpstr>
      <vt:lpstr>运营商的运营商</vt:lpstr>
      <vt:lpstr>运营商的运营商</vt:lpstr>
      <vt:lpstr>运营商的运营商</vt:lpstr>
      <vt:lpstr>HUB&amp;SPOKEN</vt:lpstr>
      <vt:lpstr>HUB&amp;SPOKEN  </vt:lpstr>
      <vt:lpstr>HoPE</vt:lpstr>
      <vt:lpstr>HoPE</vt:lpstr>
      <vt:lpstr>HoPE</vt:lpstr>
      <vt:lpstr>HoPE扩展</vt:lpstr>
      <vt:lpstr>HoPE扩展</vt:lpstr>
      <vt:lpstr>MPLS L2VPN</vt:lpstr>
      <vt:lpstr>MPLS L2VPN</vt:lpstr>
      <vt:lpstr>MPLS L2VPN标签栈</vt:lpstr>
      <vt:lpstr>MPLS L2VPN  VLL</vt:lpstr>
      <vt:lpstr>MPLS L2VPN  VLL—Martini方式</vt:lpstr>
      <vt:lpstr>MPLS L2VPN  VLL—Kompella方式</vt:lpstr>
      <vt:lpstr>MPLS L2VPN  VLL—静态配置VC标签</vt:lpstr>
      <vt:lpstr>MPLS L2VPN VPLS</vt:lpstr>
      <vt:lpstr>问题</vt:lpstr>
      <vt:lpstr>小结</vt:lpstr>
      <vt:lpstr>PowerPoint 演示文稿</vt:lpstr>
      <vt:lpstr>流量工程定义</vt:lpstr>
      <vt:lpstr>流量工程提出－传统SPF缺陷</vt:lpstr>
      <vt:lpstr>旁路流量</vt:lpstr>
      <vt:lpstr>MPLS流量工程</vt:lpstr>
      <vt:lpstr>信息发布</vt:lpstr>
      <vt:lpstr>链路带宽</vt:lpstr>
      <vt:lpstr>带宽预留</vt:lpstr>
      <vt:lpstr>TE Metric</vt:lpstr>
      <vt:lpstr>链路颜色</vt:lpstr>
      <vt:lpstr>链路颜色</vt:lpstr>
      <vt:lpstr>SR66配置相关命令</vt:lpstr>
      <vt:lpstr>SR66配置相关命令</vt:lpstr>
      <vt:lpstr>信息收集相关命令</vt:lpstr>
      <vt:lpstr>路径计算</vt:lpstr>
      <vt:lpstr>显示路经</vt:lpstr>
      <vt:lpstr>显示路径配置</vt:lpstr>
      <vt:lpstr>路径计算</vt:lpstr>
      <vt:lpstr>路径计算</vt:lpstr>
      <vt:lpstr>路径计算</vt:lpstr>
      <vt:lpstr>路径计算</vt:lpstr>
      <vt:lpstr>路径计算</vt:lpstr>
      <vt:lpstr>路径计算</vt:lpstr>
      <vt:lpstr>路径计算</vt:lpstr>
      <vt:lpstr>路径计算相关命令</vt:lpstr>
      <vt:lpstr>路径建立</vt:lpstr>
      <vt:lpstr>路径建立 RSVP-TE</vt:lpstr>
      <vt:lpstr>RSVP协议</vt:lpstr>
      <vt:lpstr>RSVP消息类型</vt:lpstr>
      <vt:lpstr>RSVP刷新过程</vt:lpstr>
      <vt:lpstr>消息刷新机制</vt:lpstr>
      <vt:lpstr>RSVP相关配置</vt:lpstr>
      <vt:lpstr>Hello message</vt:lpstr>
      <vt:lpstr>Hello 扩展配置</vt:lpstr>
      <vt:lpstr>路径建立 – RSVP-TE</vt:lpstr>
      <vt:lpstr>路径建立 – RSVP-TE</vt:lpstr>
      <vt:lpstr>资源预留风格</vt:lpstr>
      <vt:lpstr>重路由/重优化</vt:lpstr>
      <vt:lpstr>Make-Before-Break</vt:lpstr>
      <vt:lpstr>重路由/重优化过程</vt:lpstr>
      <vt:lpstr>重路由/重优化过程</vt:lpstr>
      <vt:lpstr>CR-LDP</vt:lpstr>
      <vt:lpstr>CR-LDP扩展</vt:lpstr>
      <vt:lpstr>优先级与抢占</vt:lpstr>
      <vt:lpstr>优先级配置</vt:lpstr>
      <vt:lpstr>流量转发</vt:lpstr>
      <vt:lpstr>流量转发</vt:lpstr>
      <vt:lpstr>流量转发</vt:lpstr>
      <vt:lpstr>流量转发</vt:lpstr>
      <vt:lpstr>IGP Shortcut配置</vt:lpstr>
      <vt:lpstr>Forwarding Ajacency配置</vt:lpstr>
      <vt:lpstr>流量转发</vt:lpstr>
      <vt:lpstr> 优化与应用 </vt:lpstr>
      <vt:lpstr>LSP路径保护</vt:lpstr>
      <vt:lpstr>Fast ReRoute</vt:lpstr>
      <vt:lpstr>Fast ReRoute</vt:lpstr>
      <vt:lpstr>Fast ReRoute</vt:lpstr>
      <vt:lpstr>Fast ReRoute</vt:lpstr>
      <vt:lpstr>Fast ReRoute</vt:lpstr>
      <vt:lpstr>Fast ReRoute</vt:lpstr>
      <vt:lpstr>自动带宽调整</vt:lpstr>
      <vt:lpstr>重优化--Reoptimization</vt:lpstr>
      <vt:lpstr>设计及部署</vt:lpstr>
      <vt:lpstr>设计及部署</vt:lpstr>
      <vt:lpstr>设计及部署</vt:lpstr>
      <vt:lpstr>设计及部署</vt:lpstr>
      <vt:lpstr>PowerPoint 演示文稿</vt:lpstr>
      <vt:lpstr>MPLS维护</vt:lpstr>
      <vt:lpstr>LSP Ping / tracert</vt:lpstr>
      <vt:lpstr>LSP Ping / tracert</vt:lpstr>
      <vt:lpstr>LSP Ping / tracert</vt:lpstr>
      <vt:lpstr>LSP Ping / tracert</vt:lpstr>
      <vt:lpstr>LSP Ping / tracert</vt:lpstr>
      <vt:lpstr>LSP Ping / tracert</vt:lpstr>
      <vt:lpstr>MPLS OAM</vt:lpstr>
      <vt:lpstr>MPLS OAM</vt:lpstr>
      <vt:lpstr>MPLS OAM基本概念</vt:lpstr>
      <vt:lpstr>MPLS OAM</vt:lpstr>
      <vt:lpstr>MPLS OAM</vt:lpstr>
      <vt:lpstr>MPLS OAM</vt:lpstr>
      <vt:lpstr>MPLS OAM</vt:lpstr>
      <vt:lpstr>首包触发与自适应</vt:lpstr>
      <vt:lpstr>MPLS OAM</vt:lpstr>
      <vt:lpstr>MPLS OAM</vt:lpstr>
      <vt:lpstr>MPLS OAM</vt:lpstr>
      <vt:lpstr>PS触发条件</vt:lpstr>
      <vt:lpstr>PS触发条件</vt:lpstr>
      <vt:lpstr>问题</vt:lpstr>
      <vt:lpstr>小结</vt:lpstr>
      <vt:lpstr>总结</vt:lpstr>
      <vt:lpstr>PowerPoint 演示文稿</vt:lpstr>
    </vt:vector>
  </TitlesOfParts>
  <Company>Huawei Technologies Co.,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MPLS在ComwareV5</dc:title>
  <dc:creator>l02519</dc:creator>
  <cp:lastModifiedBy>guoyao (TS)</cp:lastModifiedBy>
  <cp:revision>241</cp:revision>
  <cp:lastPrinted>2002-07-08T02:44:19Z</cp:lastPrinted>
  <dcterms:created xsi:type="dcterms:W3CDTF">2006-08-14T02:47:53Z</dcterms:created>
  <dcterms:modified xsi:type="dcterms:W3CDTF">2021-03-21T11:24:10Z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zhuyuguang (Router, TS)</vt:lpwstr>
  </property>
  <property fmtid="{D5CDD505-2E9C-101B-9397-08002B2CF9AE}" pid="3" name="display_urn:schemas-microsoft-com:office:office#Author">
    <vt:lpwstr>chendanwei (集团代表处)</vt:lpwstr>
  </property>
  <property fmtid="{D5CDD505-2E9C-101B-9397-08002B2CF9AE}" pid="4" name="ItemRetentionFormula">
    <vt:lpwstr/>
  </property>
  <property fmtid="{D5CDD505-2E9C-101B-9397-08002B2CF9AE}" pid="5" name="_dlc_policyId">
    <vt:lpwstr/>
  </property>
</Properties>
</file>