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  <p:sldMasterId id="2147483654" r:id="rId7"/>
    <p:sldMasterId id="2147483655" r:id="rId8"/>
  </p:sldMasterIdLst>
  <p:notesMasterIdLst>
    <p:notesMasterId r:id="rId75"/>
  </p:notesMasterIdLst>
  <p:handoutMasterIdLst>
    <p:handoutMasterId r:id="rId76"/>
  </p:handoutMasterIdLst>
  <p:sldIdLst>
    <p:sldId id="475" r:id="rId9"/>
    <p:sldId id="469" r:id="rId10"/>
    <p:sldId id="470" r:id="rId11"/>
    <p:sldId id="477" r:id="rId12"/>
    <p:sldId id="426" r:id="rId13"/>
    <p:sldId id="427" r:id="rId14"/>
    <p:sldId id="428" r:id="rId15"/>
    <p:sldId id="478" r:id="rId16"/>
    <p:sldId id="259" r:id="rId17"/>
    <p:sldId id="276" r:id="rId18"/>
    <p:sldId id="299" r:id="rId19"/>
    <p:sldId id="350" r:id="rId20"/>
    <p:sldId id="352" r:id="rId21"/>
    <p:sldId id="354" r:id="rId22"/>
    <p:sldId id="356" r:id="rId23"/>
    <p:sldId id="462" r:id="rId24"/>
    <p:sldId id="358" r:id="rId25"/>
    <p:sldId id="479" r:id="rId26"/>
    <p:sldId id="360" r:id="rId27"/>
    <p:sldId id="361" r:id="rId28"/>
    <p:sldId id="363" r:id="rId29"/>
    <p:sldId id="450" r:id="rId30"/>
    <p:sldId id="373" r:id="rId31"/>
    <p:sldId id="456" r:id="rId32"/>
    <p:sldId id="457" r:id="rId33"/>
    <p:sldId id="474" r:id="rId34"/>
    <p:sldId id="459" r:id="rId35"/>
    <p:sldId id="460" r:id="rId36"/>
    <p:sldId id="480" r:id="rId37"/>
    <p:sldId id="377" r:id="rId38"/>
    <p:sldId id="383" r:id="rId39"/>
    <p:sldId id="453" r:id="rId40"/>
    <p:sldId id="385" r:id="rId41"/>
    <p:sldId id="386" r:id="rId42"/>
    <p:sldId id="387" r:id="rId43"/>
    <p:sldId id="388" r:id="rId44"/>
    <p:sldId id="389" r:id="rId45"/>
    <p:sldId id="454" r:id="rId46"/>
    <p:sldId id="390" r:id="rId47"/>
    <p:sldId id="397" r:id="rId48"/>
    <p:sldId id="398" r:id="rId49"/>
    <p:sldId id="401" r:id="rId50"/>
    <p:sldId id="402" r:id="rId51"/>
    <p:sldId id="481" r:id="rId52"/>
    <p:sldId id="449" r:id="rId53"/>
    <p:sldId id="431" r:id="rId54"/>
    <p:sldId id="465" r:id="rId55"/>
    <p:sldId id="463" r:id="rId56"/>
    <p:sldId id="464" r:id="rId57"/>
    <p:sldId id="467" r:id="rId58"/>
    <p:sldId id="433" r:id="rId59"/>
    <p:sldId id="466" r:id="rId60"/>
    <p:sldId id="432" r:id="rId61"/>
    <p:sldId id="446" r:id="rId62"/>
    <p:sldId id="447" r:id="rId63"/>
    <p:sldId id="448" r:id="rId64"/>
    <p:sldId id="482" r:id="rId65"/>
    <p:sldId id="405" r:id="rId66"/>
    <p:sldId id="452" r:id="rId67"/>
    <p:sldId id="442" r:id="rId68"/>
    <p:sldId id="443" r:id="rId69"/>
    <p:sldId id="435" r:id="rId70"/>
    <p:sldId id="437" r:id="rId71"/>
    <p:sldId id="439" r:id="rId72"/>
    <p:sldId id="444" r:id="rId73"/>
    <p:sldId id="473" r:id="rId74"/>
  </p:sldIdLst>
  <p:sldSz cx="9144000" cy="6858000" type="screen4x3"/>
  <p:notesSz cx="6784975" cy="9856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C4FF"/>
    <a:srgbClr val="001C2A"/>
    <a:srgbClr val="00A8FC"/>
    <a:srgbClr val="49C2FF"/>
    <a:srgbClr val="A3E0FF"/>
    <a:srgbClr val="BDE9FF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5406" autoAdjust="0"/>
  </p:normalViewPr>
  <p:slideViewPr>
    <p:cSldViewPr>
      <p:cViewPr varScale="1">
        <p:scale>
          <a:sx n="59" d="100"/>
          <a:sy n="59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commentAuthors" Target="commentAuthor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4663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2BDFE0F9-F38B-410F-A990-6B1E81DFC4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64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0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4600575"/>
            <a:ext cx="4598987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40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95600" y="9144000"/>
            <a:ext cx="685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8C9F2630-FD36-4BC6-B23E-201EEC5039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40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20000"/>
      </a:lnSpc>
      <a:spcBef>
        <a:spcPct val="30000"/>
      </a:spcBef>
      <a:spcAft>
        <a:spcPct val="3000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571500" indent="-114300" algn="l" rtl="0" fontAlgn="base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l"/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047750" indent="-133350" algn="l" rtl="0" fontAlgn="base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n"/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è"/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lnSpc>
        <a:spcPct val="120000"/>
      </a:lnSpc>
      <a:spcBef>
        <a:spcPct val="30000"/>
      </a:spcBef>
      <a:spcAft>
        <a:spcPct val="30000"/>
      </a:spcAft>
      <a:defRPr sz="9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5AB46-3C8B-4128-8DE7-D35D54DB8B36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在此处创建与本课程内容相关的话题或问题，引导学员注意。</a:t>
            </a:r>
          </a:p>
          <a:p>
            <a:r>
              <a:rPr lang="zh-CN" altLang="en-US"/>
              <a:t>此页可有可无。这页仅在授课时使用， 胶片＋注释中不使用。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175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F65FF-9FC0-4AE5-95E5-D2576CCBE967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372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232792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0C395-2EDD-4D0D-83BF-7C5D352E4AD3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398445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13E0-C0CD-41EC-991A-AED62165985B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376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4600575"/>
            <a:ext cx="4598987" cy="752475"/>
          </a:xfrm>
        </p:spPr>
        <p:txBody>
          <a:bodyPr/>
          <a:lstStyle/>
          <a:p>
            <a:r>
              <a:rPr lang="zh-CN" altLang="en-US"/>
              <a:t>此处给出与本章目标紧密相连的主要问题，题目尽量出思考题或讨论题，引导学员思考，引出后面的讨论话题。</a:t>
            </a:r>
          </a:p>
          <a:p>
            <a:r>
              <a:rPr lang="zh-CN" altLang="en-US"/>
              <a:t>学员用书中的题目尽量是实际操作或答案明确的发散性不强的题目。</a:t>
            </a:r>
          </a:p>
          <a:p>
            <a:r>
              <a:rPr lang="zh-CN" altLang="en-US"/>
              <a:t>此页不出现在胶片＋注释中。</a:t>
            </a:r>
          </a:p>
        </p:txBody>
      </p:sp>
    </p:spTree>
    <p:extLst>
      <p:ext uri="{BB962C8B-B14F-4D97-AF65-F5344CB8AC3E}">
        <p14:creationId xmlns:p14="http://schemas.microsoft.com/office/powerpoint/2010/main" val="192064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1C7CF-D787-457A-A687-28E2053188BB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4600575"/>
            <a:ext cx="4598987" cy="752475"/>
          </a:xfrm>
        </p:spPr>
        <p:txBody>
          <a:bodyPr/>
          <a:lstStyle/>
          <a:p>
            <a:r>
              <a:rPr lang="zh-CN" altLang="en-US"/>
              <a:t>答案可以不必写出，此页可无。</a:t>
            </a:r>
          </a:p>
          <a:p>
            <a:r>
              <a:rPr lang="zh-CN" altLang="en-US"/>
              <a:t>如果有答案，不必写道胶片＋注释中。</a:t>
            </a:r>
          </a:p>
        </p:txBody>
      </p:sp>
    </p:spTree>
    <p:extLst>
      <p:ext uri="{BB962C8B-B14F-4D97-AF65-F5344CB8AC3E}">
        <p14:creationId xmlns:p14="http://schemas.microsoft.com/office/powerpoint/2010/main" val="36430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506F-F75B-42EF-9B47-910344F4B3CF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对本章的课程内容、要达到的能力和注意事项等进行总结</a:t>
            </a:r>
          </a:p>
          <a:p>
            <a:r>
              <a:rPr lang="zh-CN" altLang="en-US"/>
              <a:t>小结可以不仅限于一个章结束时使用，一段相对完整的内容讲授完就可以总结一下。</a:t>
            </a:r>
          </a:p>
          <a:p>
            <a:r>
              <a:rPr lang="zh-CN" altLang="en-US"/>
              <a:t>此页授课和胶片＋注释都要使用。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211591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AFA3-9937-44E3-8C55-B5A4322A83D2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此页为了让学员和老师对课程安排有一个大致的了解。</a:t>
            </a:r>
          </a:p>
          <a:p>
            <a:r>
              <a:rPr lang="zh-CN" altLang="en-US"/>
              <a:t>此页列出本课程的主要培训标题，列出每章的名称即可。如果章下面的节不多，在此页可以一并列出。</a:t>
            </a:r>
          </a:p>
          <a:p>
            <a:r>
              <a:rPr lang="zh-CN" altLang="en-US"/>
              <a:t>此页胶片仅在授课时使用，胶片＋注释中有专门的目录和标题，不需要重复使用该页面。</a:t>
            </a:r>
          </a:p>
        </p:txBody>
      </p:sp>
    </p:spTree>
    <p:extLst>
      <p:ext uri="{BB962C8B-B14F-4D97-AF65-F5344CB8AC3E}">
        <p14:creationId xmlns:p14="http://schemas.microsoft.com/office/powerpoint/2010/main" val="189522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9B4C-AF68-42F6-A315-BCB02F655FA5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38982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1D9E3-2606-4CAD-8A62-49BF7B2C9342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4227647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34406-5C17-4824-906E-0E52AEE1A810}" type="slidenum">
              <a:rPr lang="en-US" altLang="zh-CN"/>
              <a:pPr/>
              <a:t>60</a:t>
            </a:fld>
            <a:endParaRPr lang="en-US" altLang="zh-CN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对于比较大的章，内容比较多，最好能在一章讲解完后对本章的课程内容、要达到的能力和注意事项等进行概要总结。</a:t>
            </a:r>
          </a:p>
          <a:p>
            <a:r>
              <a:rPr lang="zh-CN" altLang="en-US"/>
              <a:t>本页在胶片＋注释中同样要使用。</a:t>
            </a:r>
          </a:p>
        </p:txBody>
      </p:sp>
    </p:spTree>
    <p:extLst>
      <p:ext uri="{BB962C8B-B14F-4D97-AF65-F5344CB8AC3E}">
        <p14:creationId xmlns:p14="http://schemas.microsoft.com/office/powerpoint/2010/main" val="36446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7B391-2B16-41BC-9943-034297B3BFE4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382738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82D86-F110-45DA-8862-DB0BEE212675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373408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FCB9A-225D-4C9B-B120-9959B230789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323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此页用来描述该章的授课内容，方便老师授课。</a:t>
            </a:r>
          </a:p>
          <a:p>
            <a:r>
              <a:rPr lang="zh-CN" altLang="en-US"/>
              <a:t>这种形式适合于本章下面不再细分节的情况。</a:t>
            </a:r>
          </a:p>
          <a:p>
            <a:r>
              <a:rPr lang="zh-CN" altLang="en-US"/>
              <a:t>内容处将本章要讲解的主要内容列成简练的标题。</a:t>
            </a:r>
          </a:p>
          <a:p>
            <a:r>
              <a:rPr lang="zh-CN" altLang="en-US"/>
              <a:t>此页仅授课时使用，胶片＋注释不引用。</a:t>
            </a:r>
          </a:p>
        </p:txBody>
      </p:sp>
    </p:spTree>
    <p:extLst>
      <p:ext uri="{BB962C8B-B14F-4D97-AF65-F5344CB8AC3E}">
        <p14:creationId xmlns:p14="http://schemas.microsoft.com/office/powerpoint/2010/main" val="130931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5D1EE-E080-44B0-BFAB-9F5BD0A8CFD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26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74729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A22B8-9846-4AAC-B787-9855A708BFB0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29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173030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43278-F65A-4E0F-9903-F9519E29EDF1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22028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DF1AD-F7B2-429C-9099-2FF8D7012EAD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33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此页标题禁止有多级标题，更不要出现所在章节的名称。</a:t>
            </a:r>
          </a:p>
          <a:p>
            <a:r>
              <a:rPr lang="zh-CN" altLang="en-US"/>
              <a:t>此页标题要简练，能直接表达出本页的内容。</a:t>
            </a:r>
          </a:p>
          <a:p>
            <a:r>
              <a:rPr lang="zh-CN" altLang="en-US"/>
              <a:t>内容页可以除标题外的任何版式，如图、表等。</a:t>
            </a:r>
          </a:p>
          <a:p>
            <a:r>
              <a:rPr lang="zh-CN" altLang="en-US"/>
              <a:t>该页在授课和胶片＋注释中都要使用。</a:t>
            </a:r>
          </a:p>
        </p:txBody>
      </p:sp>
    </p:spTree>
    <p:extLst>
      <p:ext uri="{BB962C8B-B14F-4D97-AF65-F5344CB8AC3E}">
        <p14:creationId xmlns:p14="http://schemas.microsoft.com/office/powerpoint/2010/main" val="34396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A94A3-5F28-4FD6-8DD3-F56DA2BED60E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此页列出本章内容需要参考的资料名称，包括随机资料、学员用书、多媒体课件等。要求细化到具体一个随机资料的章。</a:t>
            </a:r>
          </a:p>
          <a:p>
            <a:r>
              <a:rPr lang="zh-CN" altLang="en-US"/>
              <a:t>如果本章内容需要的参考资料相同，可以仅列在本章开头列出。</a:t>
            </a:r>
          </a:p>
          <a:p>
            <a:r>
              <a:rPr lang="zh-CN" altLang="en-US"/>
              <a:t>如果单独一节的参考资料不同，在一节的开头列出参考资料。</a:t>
            </a:r>
          </a:p>
        </p:txBody>
      </p:sp>
    </p:spTree>
    <p:extLst>
      <p:ext uri="{BB962C8B-B14F-4D97-AF65-F5344CB8AC3E}">
        <p14:creationId xmlns:p14="http://schemas.microsoft.com/office/powerpoint/2010/main" val="332269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59" name="Picture 3" descr="H3C_彩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0" name="AutoShape 4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5861" name="AutoShape 5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7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5978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5978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1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7651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4702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765175"/>
            <a:ext cx="8229600" cy="52578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1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4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7651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4702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4702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7651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470275"/>
            <a:ext cx="40386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75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3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12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30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9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3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4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08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05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0645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57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5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127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176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7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11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20672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06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955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553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47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2090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46954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77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19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94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85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7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968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67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 descr="n1内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www.h3c.com</a:t>
            </a: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4A4ADE82-1130-460C-B98B-BCC9B41561CA}" type="slidenum">
              <a:rPr lang="zh-CN" altLang="zh-CN" sz="1400">
                <a:solidFill>
                  <a:schemeClr val="bg1"/>
                </a:solidFill>
                <a:ea typeface="华文细黑" panose="02010600040101010101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504837" name="AutoShape 5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4838" name="AutoShape 6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04839" name="Picture 7" descr="H3C_彩色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0484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04842" name="Line 10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l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à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—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AutoShape 2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7907" name="AutoShape 3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07908" name="Group 4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507909" name="Picture 5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910" name="AutoShape 6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7911" name="Group 7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507912" name="Picture 8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7913" name="AutoShape 9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H3C+中文口号_红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ea typeface="华文细黑" panose="02010600040101010101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</a:pPr>
            <a:r>
              <a:rPr lang="en-US" altLang="zh-CN" sz="2000">
                <a:ea typeface="华文细黑" panose="02010600040101010101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495300" y="1401763"/>
            <a:ext cx="8343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H3C SR66</a:t>
            </a:r>
            <a:r>
              <a:rPr lang="zh-CN" altLang="en-US" sz="36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系列路由器</a:t>
            </a:r>
            <a:r>
              <a:rPr lang="en-US" altLang="en-US" sz="36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IPv6路由协议简介</a:t>
            </a:r>
            <a:endParaRPr lang="zh-CN" altLang="en-US" sz="3600" b="1">
              <a:solidFill>
                <a:srgbClr val="CC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533400" y="2055813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6E6E6E"/>
                </a:solidFill>
                <a:ea typeface="华文细黑" panose="02010600040101010101" pitchFamily="2" charset="-122"/>
              </a:rPr>
              <a:t>ISSUE 1.0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33400" y="5873750"/>
            <a:ext cx="1316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00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zh-CN" altLang="en-US" sz="1200">
                <a:solidFill>
                  <a:srgbClr val="5F5F5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日期：</a:t>
            </a:r>
            <a:r>
              <a:rPr kumimoji="0" lang="en-US" altLang="zh-CN" sz="1200">
                <a:solidFill>
                  <a:srgbClr val="5F5F5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2007.9.30</a:t>
            </a: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533400" y="6429375"/>
            <a:ext cx="4494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00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zh-CN" altLang="en-US" sz="1200">
                <a:solidFill>
                  <a:srgbClr val="5F5F5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7391400" cy="603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静态路由优缺点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7088" y="1704975"/>
            <a:ext cx="741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可以改进网络的性能，并可为重要的网络应用保证带宽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当网络出现问题或因其它原因引起拓扑变化时，静态路由不会自动发生改变，必须要有网络管理员的介入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endParaRPr kumimoji="0" lang="en-US" altLang="zh-CN" sz="200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1381" name="Rectangle 102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908050"/>
            <a:ext cx="7391400" cy="603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静态路由配置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042988" y="1557338"/>
            <a:ext cx="72009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配置静态路由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 route-static ipv6-address { mask | mask-length } { nexthop-address | interface-type interface-number [ nexthop-address ] } [ preference preference ]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kumimoji="0" lang="en-US" altLang="zh-CN" sz="200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配置缺省路由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 route-static 0::0 0 ipv6-address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32400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查看路由信息</a:t>
            </a:r>
          </a:p>
          <a:p>
            <a:endParaRPr lang="zh-CN" altLang="en-US" sz="2400"/>
          </a:p>
          <a:p>
            <a:pPr lvl="1"/>
            <a:r>
              <a:rPr lang="zh-CN" altLang="en-US" sz="2000"/>
              <a:t>用</a:t>
            </a:r>
            <a:r>
              <a:rPr lang="en-US" altLang="zh-CN" sz="2000"/>
              <a:t>display ipv6 routing-table protocol static</a:t>
            </a:r>
            <a:r>
              <a:rPr lang="zh-CN" altLang="en-US" sz="2000"/>
              <a:t>命令查看是否正确配置相应静态路由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用</a:t>
            </a:r>
            <a:r>
              <a:rPr lang="en-US" altLang="zh-CN" sz="2000"/>
              <a:t>display ipv6 routing-table</a:t>
            </a:r>
            <a:r>
              <a:rPr lang="zh-CN" altLang="en-US" sz="2000"/>
              <a:t>命令查看该静态路由是否已经生效</a:t>
            </a: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12875"/>
            <a:ext cx="4140200" cy="337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缺省路由</a:t>
            </a:r>
          </a:p>
          <a:p>
            <a:r>
              <a:rPr lang="zh-CN" altLang="en-US" sz="2400"/>
              <a:t>浮动静态路由</a:t>
            </a:r>
          </a:p>
          <a:p>
            <a:r>
              <a:rPr lang="zh-CN" altLang="en-US" sz="2400"/>
              <a:t>迭代路由</a:t>
            </a:r>
          </a:p>
          <a:p>
            <a:r>
              <a:rPr lang="zh-CN" altLang="en-US" sz="2400"/>
              <a:t>等价路由</a:t>
            </a:r>
          </a:p>
        </p:txBody>
      </p:sp>
      <p:pic>
        <p:nvPicPr>
          <p:cNvPr id="322564" name="Picture 4" descr="BS0067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5814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静态路由的特殊类型及配置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3619500" cy="11874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缺省路由</a:t>
            </a:r>
          </a:p>
          <a:p>
            <a:endParaRPr lang="en-US" altLang="zh-CN" sz="2400"/>
          </a:p>
        </p:txBody>
      </p:sp>
      <p:sp>
        <p:nvSpPr>
          <p:cNvPr id="325658" name="Text Box 26"/>
          <p:cNvSpPr txBox="1">
            <a:spLocks noChangeArrowheads="1"/>
          </p:cNvSpPr>
          <p:nvPr/>
        </p:nvSpPr>
        <p:spPr bwMode="auto">
          <a:xfrm>
            <a:off x="4284663" y="1773238"/>
            <a:ext cx="36004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在小型互连网中，使用缺省路由可以减轻对路由表的维护工作量，从而降低内存和</a:t>
            </a: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CPU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的使用率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在大型互连网中，频繁的拓扑变化会产生许多通告信息及处理该通告的活动，使用缺省路由可以有效地隐藏精确的路由变化，使网络更加稳定</a:t>
            </a:r>
          </a:p>
        </p:txBody>
      </p: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1187450" y="2205038"/>
            <a:ext cx="1963738" cy="2341562"/>
            <a:chOff x="703" y="1389"/>
            <a:chExt cx="885" cy="1904"/>
          </a:xfrm>
        </p:grpSpPr>
        <p:pic>
          <p:nvPicPr>
            <p:cNvPr id="325664" name="Picture 32" descr="assistant_intern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389"/>
              <a:ext cx="795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5667" name="Line 35"/>
            <p:cNvSpPr>
              <a:spLocks noChangeShapeType="1"/>
            </p:cNvSpPr>
            <p:nvPr/>
          </p:nvSpPr>
          <p:spPr bwMode="auto">
            <a:xfrm rot="8402833" flipH="1">
              <a:off x="1061" y="1886"/>
              <a:ext cx="178" cy="154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5668" name="Picture 36" descr="router-IPv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069"/>
              <a:ext cx="726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5670" name="Line 38"/>
            <p:cNvSpPr>
              <a:spLocks noChangeShapeType="1"/>
            </p:cNvSpPr>
            <p:nvPr/>
          </p:nvSpPr>
          <p:spPr bwMode="auto">
            <a:xfrm rot="8402833" flipH="1">
              <a:off x="972" y="2657"/>
              <a:ext cx="178" cy="155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5671" name="Picture 39" descr="assistant_L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840"/>
              <a:ext cx="680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5673" name="Rectangle 41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静态路由的特殊类型及配置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81063"/>
            <a:ext cx="3619500" cy="17716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浮动静态路由</a:t>
            </a:r>
          </a:p>
          <a:p>
            <a:endParaRPr lang="zh-CN" altLang="en-US" sz="2400"/>
          </a:p>
          <a:p>
            <a:endParaRPr lang="en-US" altLang="zh-CN" sz="2400"/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4500563" y="2106613"/>
            <a:ext cx="33845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当到某目的地存在多条路由时，可以配置不同权值的路由。而那些权值较大的路由都“隐藏”在路由表中（用</a:t>
            </a: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ipv6 routing-table verbose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可以看到），这些“隐藏”的路由被称为浮动静态路由，仅当首选路由失效时，才能被激活  </a:t>
            </a:r>
          </a:p>
        </p:txBody>
      </p:sp>
      <p:grpSp>
        <p:nvGrpSpPr>
          <p:cNvPr id="328758" name="Group 54"/>
          <p:cNvGrpSpPr>
            <a:grpSpLocks/>
          </p:cNvGrpSpPr>
          <p:nvPr/>
        </p:nvGrpSpPr>
        <p:grpSpPr bwMode="auto">
          <a:xfrm>
            <a:off x="900113" y="2132013"/>
            <a:ext cx="2951162" cy="2952750"/>
            <a:chOff x="884" y="1123"/>
            <a:chExt cx="2767" cy="2403"/>
          </a:xfrm>
        </p:grpSpPr>
        <p:sp>
          <p:nvSpPr>
            <p:cNvPr id="328745" name="Text Box 41"/>
            <p:cNvSpPr txBox="1">
              <a:spLocks noChangeArrowheads="1"/>
            </p:cNvSpPr>
            <p:nvPr/>
          </p:nvSpPr>
          <p:spPr bwMode="auto">
            <a:xfrm>
              <a:off x="884" y="1840"/>
              <a:ext cx="59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6000::1/64</a:t>
              </a:r>
            </a:p>
          </p:txBody>
        </p:sp>
        <p:sp>
          <p:nvSpPr>
            <p:cNvPr id="328751" name="Text Box 47"/>
            <p:cNvSpPr txBox="1">
              <a:spLocks noChangeArrowheads="1"/>
            </p:cNvSpPr>
            <p:nvPr/>
          </p:nvSpPr>
          <p:spPr bwMode="auto">
            <a:xfrm rot="10800000" flipH="1" flipV="1">
              <a:off x="1106" y="3020"/>
              <a:ext cx="10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8000::1/64</a:t>
              </a:r>
            </a:p>
          </p:txBody>
        </p:sp>
        <p:grpSp>
          <p:nvGrpSpPr>
            <p:cNvPr id="328757" name="Group 53"/>
            <p:cNvGrpSpPr>
              <a:grpSpLocks/>
            </p:cNvGrpSpPr>
            <p:nvPr/>
          </p:nvGrpSpPr>
          <p:grpSpPr bwMode="auto">
            <a:xfrm>
              <a:off x="1202" y="1123"/>
              <a:ext cx="1859" cy="2403"/>
              <a:chOff x="1202" y="1123"/>
              <a:chExt cx="1859" cy="2403"/>
            </a:xfrm>
          </p:grpSpPr>
          <p:sp>
            <p:nvSpPr>
              <p:cNvPr id="328743" name="Line 39"/>
              <p:cNvSpPr>
                <a:spLocks noChangeShapeType="1"/>
              </p:cNvSpPr>
              <p:nvPr/>
            </p:nvSpPr>
            <p:spPr bwMode="auto">
              <a:xfrm flipH="1">
                <a:off x="1610" y="1661"/>
                <a:ext cx="680" cy="363"/>
              </a:xfrm>
              <a:prstGeom prst="line">
                <a:avLst/>
              </a:prstGeom>
              <a:noFill/>
              <a:ln w="19050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44" name="Line 40"/>
              <p:cNvSpPr>
                <a:spLocks noChangeShapeType="1"/>
              </p:cNvSpPr>
              <p:nvPr/>
            </p:nvSpPr>
            <p:spPr bwMode="auto">
              <a:xfrm rot="8402833" flipH="1">
                <a:off x="1633" y="2423"/>
                <a:ext cx="46" cy="771"/>
              </a:xfrm>
              <a:prstGeom prst="line">
                <a:avLst/>
              </a:prstGeom>
              <a:noFill/>
              <a:ln w="19050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28746" name="Picture 42" descr="router-IPv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2024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747" name="Picture 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067"/>
                <a:ext cx="474" cy="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748" name="Picture 44" descr="router-IPv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2024"/>
                <a:ext cx="6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749" name="Line 45"/>
              <p:cNvSpPr>
                <a:spLocks noChangeShapeType="1"/>
              </p:cNvSpPr>
              <p:nvPr/>
            </p:nvSpPr>
            <p:spPr bwMode="auto">
              <a:xfrm>
                <a:off x="2290" y="1661"/>
                <a:ext cx="363" cy="363"/>
              </a:xfrm>
              <a:prstGeom prst="line">
                <a:avLst/>
              </a:prstGeom>
              <a:noFill/>
              <a:ln w="19050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0" name="Line 46"/>
              <p:cNvSpPr>
                <a:spLocks noChangeShapeType="1"/>
              </p:cNvSpPr>
              <p:nvPr/>
            </p:nvSpPr>
            <p:spPr bwMode="auto">
              <a:xfrm rot="8402833" flipH="1" flipV="1">
                <a:off x="1809" y="2810"/>
                <a:ext cx="918" cy="11"/>
              </a:xfrm>
              <a:prstGeom prst="line">
                <a:avLst/>
              </a:prstGeom>
              <a:noFill/>
              <a:ln w="19050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28752" name="Picture 48" descr="router-IPv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1123"/>
                <a:ext cx="681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8753" name="Text Box 49"/>
            <p:cNvSpPr txBox="1">
              <a:spLocks noChangeArrowheads="1"/>
            </p:cNvSpPr>
            <p:nvPr/>
          </p:nvSpPr>
          <p:spPr bwMode="auto">
            <a:xfrm>
              <a:off x="2608" y="1480"/>
              <a:ext cx="90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7000::1/64</a:t>
              </a:r>
            </a:p>
          </p:txBody>
        </p:sp>
        <p:sp>
          <p:nvSpPr>
            <p:cNvPr id="328754" name="Text Box 50"/>
            <p:cNvSpPr txBox="1">
              <a:spLocks noChangeArrowheads="1"/>
            </p:cNvSpPr>
            <p:nvPr/>
          </p:nvSpPr>
          <p:spPr bwMode="auto">
            <a:xfrm>
              <a:off x="2700" y="1840"/>
              <a:ext cx="95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5000::1/64</a:t>
              </a:r>
            </a:p>
          </p:txBody>
        </p:sp>
      </p:grpSp>
      <p:sp>
        <p:nvSpPr>
          <p:cNvPr id="328756" name="Rectangle 5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静态路由的特殊类型及配置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81063"/>
            <a:ext cx="3619500" cy="17716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迭代路由</a:t>
            </a:r>
          </a:p>
          <a:p>
            <a:endParaRPr lang="zh-CN" altLang="en-US" sz="2400"/>
          </a:p>
          <a:p>
            <a:endParaRPr lang="en-US" altLang="zh-CN" sz="240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4932363" y="2060575"/>
            <a:ext cx="3455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配置的静态路由的下一跳地址不是本地直连网络，而是从本地其他路由的目的地 </a:t>
            </a:r>
          </a:p>
        </p:txBody>
      </p:sp>
      <p:grpSp>
        <p:nvGrpSpPr>
          <p:cNvPr id="492548" name="Group 4"/>
          <p:cNvGrpSpPr>
            <a:grpSpLocks/>
          </p:cNvGrpSpPr>
          <p:nvPr/>
        </p:nvGrpSpPr>
        <p:grpSpPr bwMode="auto">
          <a:xfrm>
            <a:off x="1331913" y="1931988"/>
            <a:ext cx="2735262" cy="3297237"/>
            <a:chOff x="703" y="1138"/>
            <a:chExt cx="2902" cy="2812"/>
          </a:xfrm>
        </p:grpSpPr>
        <p:sp>
          <p:nvSpPr>
            <p:cNvPr id="492549" name="Line 5"/>
            <p:cNvSpPr>
              <a:spLocks noChangeShapeType="1"/>
            </p:cNvSpPr>
            <p:nvPr/>
          </p:nvSpPr>
          <p:spPr bwMode="auto">
            <a:xfrm flipH="1">
              <a:off x="1290" y="1768"/>
              <a:ext cx="771" cy="424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550" name="Line 6"/>
            <p:cNvSpPr>
              <a:spLocks noChangeShapeType="1"/>
            </p:cNvSpPr>
            <p:nvPr/>
          </p:nvSpPr>
          <p:spPr bwMode="auto">
            <a:xfrm rot="8402833" flipH="1">
              <a:off x="1316" y="2659"/>
              <a:ext cx="52" cy="902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551" name="Text Box 7"/>
            <p:cNvSpPr txBox="1">
              <a:spLocks noChangeArrowheads="1"/>
            </p:cNvSpPr>
            <p:nvPr/>
          </p:nvSpPr>
          <p:spPr bwMode="auto">
            <a:xfrm>
              <a:off x="703" y="1977"/>
              <a:ext cx="63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6000::1/64</a:t>
              </a:r>
            </a:p>
          </p:txBody>
        </p:sp>
        <p:pic>
          <p:nvPicPr>
            <p:cNvPr id="492552" name="Picture 8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2192"/>
              <a:ext cx="7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5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413"/>
              <a:ext cx="538" cy="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554" name="Picture 10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2192"/>
              <a:ext cx="7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555" name="Line 11"/>
            <p:cNvSpPr>
              <a:spLocks noChangeShapeType="1"/>
            </p:cNvSpPr>
            <p:nvPr/>
          </p:nvSpPr>
          <p:spPr bwMode="auto">
            <a:xfrm>
              <a:off x="2061" y="1768"/>
              <a:ext cx="412" cy="424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556" name="Line 12"/>
            <p:cNvSpPr>
              <a:spLocks noChangeShapeType="1"/>
            </p:cNvSpPr>
            <p:nvPr/>
          </p:nvSpPr>
          <p:spPr bwMode="auto">
            <a:xfrm rot="8402833" flipH="1" flipV="1">
              <a:off x="1516" y="3112"/>
              <a:ext cx="1041" cy="13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557" name="Text Box 13"/>
            <p:cNvSpPr txBox="1">
              <a:spLocks noChangeArrowheads="1"/>
            </p:cNvSpPr>
            <p:nvPr/>
          </p:nvSpPr>
          <p:spPr bwMode="auto">
            <a:xfrm rot="10800000" flipH="1" flipV="1">
              <a:off x="720" y="3358"/>
              <a:ext cx="123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8000::1/64</a:t>
              </a:r>
            </a:p>
          </p:txBody>
        </p:sp>
        <p:pic>
          <p:nvPicPr>
            <p:cNvPr id="492558" name="Picture 14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1138"/>
              <a:ext cx="77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2559" name="Text Box 15"/>
            <p:cNvSpPr txBox="1">
              <a:spLocks noChangeArrowheads="1"/>
            </p:cNvSpPr>
            <p:nvPr/>
          </p:nvSpPr>
          <p:spPr bwMode="auto">
            <a:xfrm>
              <a:off x="2423" y="1556"/>
              <a:ext cx="102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7000::1/64</a:t>
              </a:r>
            </a:p>
          </p:txBody>
        </p:sp>
        <p:sp>
          <p:nvSpPr>
            <p:cNvPr id="492560" name="Text Box 16"/>
            <p:cNvSpPr txBox="1">
              <a:spLocks noChangeArrowheads="1"/>
            </p:cNvSpPr>
            <p:nvPr/>
          </p:nvSpPr>
          <p:spPr bwMode="auto">
            <a:xfrm>
              <a:off x="2525" y="1977"/>
              <a:ext cx="10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5000::1/64</a:t>
              </a:r>
            </a:p>
          </p:txBody>
        </p:sp>
      </p:grpSp>
      <p:sp>
        <p:nvSpPr>
          <p:cNvPr id="492561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静态路由的特殊类型及配置</a:t>
            </a:r>
          </a:p>
        </p:txBody>
      </p:sp>
      <p:sp>
        <p:nvSpPr>
          <p:cNvPr id="492562" name="Text Box 18"/>
          <p:cNvSpPr txBox="1">
            <a:spLocks noChangeArrowheads="1"/>
          </p:cNvSpPr>
          <p:nvPr/>
        </p:nvSpPr>
        <p:spPr bwMode="auto">
          <a:xfrm>
            <a:off x="5292725" y="3573463"/>
            <a:ext cx="28797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配置如下：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 route-static 1234::1234 64 3000::2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 route-static 3000::2 64 e4/0 fe80::5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81063"/>
            <a:ext cx="3619500" cy="17716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等价路由</a:t>
            </a:r>
          </a:p>
          <a:p>
            <a:endParaRPr lang="zh-CN" altLang="en-US" sz="2400"/>
          </a:p>
          <a:p>
            <a:endParaRPr lang="en-US" altLang="zh-CN" sz="2400"/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5148263" y="2276475"/>
            <a:ext cx="3168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</a:t>
            </a:r>
            <a:r>
              <a:rPr kumimoji="0"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当到达同一目的地的多条静态路由优先级相同时，形成等价路由，当到某目的地存在多条等价路由时，会负载均衡 </a:t>
            </a:r>
          </a:p>
        </p:txBody>
      </p:sp>
      <p:grpSp>
        <p:nvGrpSpPr>
          <p:cNvPr id="332844" name="Group 44"/>
          <p:cNvGrpSpPr>
            <a:grpSpLocks/>
          </p:cNvGrpSpPr>
          <p:nvPr/>
        </p:nvGrpSpPr>
        <p:grpSpPr bwMode="auto">
          <a:xfrm>
            <a:off x="1258888" y="2060575"/>
            <a:ext cx="3455987" cy="3960813"/>
            <a:chOff x="703" y="1138"/>
            <a:chExt cx="2902" cy="2812"/>
          </a:xfrm>
        </p:grpSpPr>
        <p:sp>
          <p:nvSpPr>
            <p:cNvPr id="332829" name="Line 29"/>
            <p:cNvSpPr>
              <a:spLocks noChangeShapeType="1"/>
            </p:cNvSpPr>
            <p:nvPr/>
          </p:nvSpPr>
          <p:spPr bwMode="auto">
            <a:xfrm flipH="1">
              <a:off x="1290" y="1768"/>
              <a:ext cx="771" cy="424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0" name="Line 30"/>
            <p:cNvSpPr>
              <a:spLocks noChangeShapeType="1"/>
            </p:cNvSpPr>
            <p:nvPr/>
          </p:nvSpPr>
          <p:spPr bwMode="auto">
            <a:xfrm rot="8402833" flipH="1">
              <a:off x="1316" y="2659"/>
              <a:ext cx="52" cy="902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1" name="Text Box 31"/>
            <p:cNvSpPr txBox="1">
              <a:spLocks noChangeArrowheads="1"/>
            </p:cNvSpPr>
            <p:nvPr/>
          </p:nvSpPr>
          <p:spPr bwMode="auto">
            <a:xfrm>
              <a:off x="703" y="1979"/>
              <a:ext cx="63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6000::1/64</a:t>
              </a:r>
            </a:p>
          </p:txBody>
        </p:sp>
        <p:pic>
          <p:nvPicPr>
            <p:cNvPr id="332832" name="Picture 32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" y="2192"/>
              <a:ext cx="7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833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413"/>
              <a:ext cx="538" cy="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834" name="Picture 34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2192"/>
              <a:ext cx="7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2835" name="Line 35"/>
            <p:cNvSpPr>
              <a:spLocks noChangeShapeType="1"/>
            </p:cNvSpPr>
            <p:nvPr/>
          </p:nvSpPr>
          <p:spPr bwMode="auto">
            <a:xfrm>
              <a:off x="2061" y="1768"/>
              <a:ext cx="412" cy="424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6" name="Line 36"/>
            <p:cNvSpPr>
              <a:spLocks noChangeShapeType="1"/>
            </p:cNvSpPr>
            <p:nvPr/>
          </p:nvSpPr>
          <p:spPr bwMode="auto">
            <a:xfrm rot="8402833" flipH="1" flipV="1">
              <a:off x="1516" y="3112"/>
              <a:ext cx="1041" cy="13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837" name="Text Box 37"/>
            <p:cNvSpPr txBox="1">
              <a:spLocks noChangeArrowheads="1"/>
            </p:cNvSpPr>
            <p:nvPr/>
          </p:nvSpPr>
          <p:spPr bwMode="auto">
            <a:xfrm rot="10800000" flipH="1" flipV="1">
              <a:off x="719" y="3361"/>
              <a:ext cx="123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8000::1/64</a:t>
              </a:r>
            </a:p>
          </p:txBody>
        </p:sp>
        <p:pic>
          <p:nvPicPr>
            <p:cNvPr id="332838" name="Picture 38" descr="router-IPv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1138"/>
              <a:ext cx="77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2839" name="Text Box 39"/>
            <p:cNvSpPr txBox="1">
              <a:spLocks noChangeArrowheads="1"/>
            </p:cNvSpPr>
            <p:nvPr/>
          </p:nvSpPr>
          <p:spPr bwMode="auto">
            <a:xfrm>
              <a:off x="2423" y="1556"/>
              <a:ext cx="102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7000::1/64</a:t>
              </a:r>
            </a:p>
          </p:txBody>
        </p:sp>
        <p:sp>
          <p:nvSpPr>
            <p:cNvPr id="332840" name="Text Box 40"/>
            <p:cNvSpPr txBox="1">
              <a:spLocks noChangeArrowheads="1"/>
            </p:cNvSpPr>
            <p:nvPr/>
          </p:nvSpPr>
          <p:spPr bwMode="auto">
            <a:xfrm>
              <a:off x="2524" y="1979"/>
              <a:ext cx="108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200" b="1">
                  <a:solidFill>
                    <a:srgbClr val="FF0000"/>
                  </a:solidFill>
                </a:rPr>
                <a:t>5000::1/64</a:t>
              </a:r>
            </a:p>
          </p:txBody>
        </p:sp>
      </p:grpSp>
      <p:sp>
        <p:nvSpPr>
          <p:cNvPr id="332842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静态路由的特殊类型及配置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3043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协议</a:t>
            </a:r>
            <a:r>
              <a:rPr lang="en-US" altLang="zh-CN">
                <a:latin typeface="华文细黑" panose="02010600040101010101" pitchFamily="2" charset="-122"/>
              </a:rPr>
              <a:t>DV</a:t>
            </a:r>
            <a:r>
              <a:rPr lang="zh-CN" altLang="en-US">
                <a:latin typeface="华文细黑" panose="02010600040101010101" pitchFamily="2" charset="-122"/>
              </a:rPr>
              <a:t>算法简介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705725" cy="21621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路由算法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D( i, i)= 0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D( i, j) =MIN{ d(i, k)+ D(k, j) }   k</a:t>
            </a:r>
            <a:r>
              <a:rPr lang="zh-CN" altLang="en-US" sz="2000" b="0"/>
              <a:t>为所有与</a:t>
            </a:r>
            <a:r>
              <a:rPr lang="en-US" altLang="zh-CN" sz="2000" b="0"/>
              <a:t>i</a:t>
            </a:r>
            <a:r>
              <a:rPr lang="zh-CN" altLang="en-US" sz="2000" b="0"/>
              <a:t>相邻的路由器</a:t>
            </a:r>
          </a:p>
          <a:p>
            <a:endParaRPr lang="zh-CN" altLang="en-US" sz="2000" b="0"/>
          </a:p>
          <a:p>
            <a:r>
              <a:rPr lang="zh-CN" altLang="en-US" sz="2400"/>
              <a:t>图示距离矢量算法</a:t>
            </a:r>
          </a:p>
        </p:txBody>
      </p:sp>
      <p:grpSp>
        <p:nvGrpSpPr>
          <p:cNvPr id="338948" name="Group 4"/>
          <p:cNvGrpSpPr>
            <a:grpSpLocks/>
          </p:cNvGrpSpPr>
          <p:nvPr/>
        </p:nvGrpSpPr>
        <p:grpSpPr bwMode="auto">
          <a:xfrm>
            <a:off x="1258888" y="3068638"/>
            <a:ext cx="5313362" cy="2238375"/>
            <a:chOff x="1115" y="2156"/>
            <a:chExt cx="3347" cy="1410"/>
          </a:xfrm>
        </p:grpSpPr>
        <p:pic>
          <p:nvPicPr>
            <p:cNvPr id="338949" name="Picture 5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557"/>
              <a:ext cx="127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50" name="Picture 6" descr="dian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2919"/>
              <a:ext cx="187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51" name="Picture 7" descr="dia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" y="2590"/>
              <a:ext cx="196" cy="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52" name="Picture 8" descr="dian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" y="2850"/>
              <a:ext cx="217" cy="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953" name="Picture 9" descr="dia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" y="3192"/>
              <a:ext cx="196" cy="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954" name="Line 10"/>
            <p:cNvSpPr>
              <a:spLocks noChangeShapeType="1"/>
            </p:cNvSpPr>
            <p:nvPr/>
          </p:nvSpPr>
          <p:spPr bwMode="auto">
            <a:xfrm flipV="1">
              <a:off x="2648" y="2693"/>
              <a:ext cx="589" cy="2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5" name="Line 11"/>
            <p:cNvSpPr>
              <a:spLocks noChangeShapeType="1"/>
            </p:cNvSpPr>
            <p:nvPr/>
          </p:nvSpPr>
          <p:spPr bwMode="auto">
            <a:xfrm>
              <a:off x="2648" y="3055"/>
              <a:ext cx="589" cy="22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6" name="Line 12"/>
            <p:cNvSpPr>
              <a:spLocks noChangeShapeType="1"/>
            </p:cNvSpPr>
            <p:nvPr/>
          </p:nvSpPr>
          <p:spPr bwMode="auto">
            <a:xfrm>
              <a:off x="3419" y="2693"/>
              <a:ext cx="862" cy="2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7" name="Line 13"/>
            <p:cNvSpPr>
              <a:spLocks noChangeShapeType="1"/>
            </p:cNvSpPr>
            <p:nvPr/>
          </p:nvSpPr>
          <p:spPr bwMode="auto">
            <a:xfrm flipV="1">
              <a:off x="3419" y="3010"/>
              <a:ext cx="862" cy="227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8" name="Text Box 14"/>
            <p:cNvSpPr txBox="1">
              <a:spLocks noChangeArrowheads="1"/>
            </p:cNvSpPr>
            <p:nvPr/>
          </p:nvSpPr>
          <p:spPr bwMode="auto">
            <a:xfrm>
              <a:off x="2403" y="21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d(i,k)</a:t>
              </a:r>
            </a:p>
          </p:txBody>
        </p:sp>
        <p:sp>
          <p:nvSpPr>
            <p:cNvPr id="338959" name="Text Box 15"/>
            <p:cNvSpPr txBox="1">
              <a:spLocks noChangeArrowheads="1"/>
            </p:cNvSpPr>
            <p:nvPr/>
          </p:nvSpPr>
          <p:spPr bwMode="auto">
            <a:xfrm>
              <a:off x="3096" y="2160"/>
              <a:ext cx="4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D(k,j)</a:t>
              </a:r>
            </a:p>
          </p:txBody>
        </p:sp>
        <p:sp>
          <p:nvSpPr>
            <p:cNvPr id="338960" name="Text Box 16"/>
            <p:cNvSpPr txBox="1">
              <a:spLocks noChangeArrowheads="1"/>
            </p:cNvSpPr>
            <p:nvPr/>
          </p:nvSpPr>
          <p:spPr bwMode="auto">
            <a:xfrm>
              <a:off x="4286" y="279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j</a:t>
              </a:r>
            </a:p>
          </p:txBody>
        </p:sp>
        <p:sp>
          <p:nvSpPr>
            <p:cNvPr id="338961" name="AutoShape 17"/>
            <p:cNvSpPr>
              <a:spLocks noChangeArrowheads="1"/>
            </p:cNvSpPr>
            <p:nvPr/>
          </p:nvSpPr>
          <p:spPr bwMode="auto">
            <a:xfrm>
              <a:off x="2426" y="2431"/>
              <a:ext cx="409" cy="1135"/>
            </a:xfrm>
            <a:prstGeom prst="bracketPair">
              <a:avLst>
                <a:gd name="adj" fmla="val 16667"/>
              </a:avLst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2" name="AutoShape 18"/>
            <p:cNvSpPr>
              <a:spLocks noChangeArrowheads="1"/>
            </p:cNvSpPr>
            <p:nvPr/>
          </p:nvSpPr>
          <p:spPr bwMode="auto">
            <a:xfrm>
              <a:off x="3101" y="2432"/>
              <a:ext cx="453" cy="1089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3" name="Text Box 19"/>
            <p:cNvSpPr txBox="1">
              <a:spLocks noChangeArrowheads="1"/>
            </p:cNvSpPr>
            <p:nvPr/>
          </p:nvSpPr>
          <p:spPr bwMode="auto">
            <a:xfrm>
              <a:off x="1115" y="2886"/>
              <a:ext cx="12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2000"/>
                <a:t>d(i, k)+ D(k, j) =</a:t>
              </a:r>
            </a:p>
          </p:txBody>
        </p:sp>
        <p:sp>
          <p:nvSpPr>
            <p:cNvPr id="338964" name="Text Box 20"/>
            <p:cNvSpPr txBox="1">
              <a:spLocks noChangeArrowheads="1"/>
            </p:cNvSpPr>
            <p:nvPr/>
          </p:nvSpPr>
          <p:spPr bwMode="auto">
            <a:xfrm>
              <a:off x="2543" y="288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i</a:t>
              </a:r>
            </a:p>
          </p:txBody>
        </p:sp>
        <p:sp>
          <p:nvSpPr>
            <p:cNvPr id="338965" name="Text Box 21"/>
            <p:cNvSpPr txBox="1">
              <a:spLocks noChangeArrowheads="1"/>
            </p:cNvSpPr>
            <p:nvPr/>
          </p:nvSpPr>
          <p:spPr bwMode="auto">
            <a:xfrm>
              <a:off x="3198" y="256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k1</a:t>
              </a:r>
            </a:p>
          </p:txBody>
        </p:sp>
        <p:sp>
          <p:nvSpPr>
            <p:cNvPr id="338966" name="Text Box 22"/>
            <p:cNvSpPr txBox="1">
              <a:spLocks noChangeArrowheads="1"/>
            </p:cNvSpPr>
            <p:nvPr/>
          </p:nvSpPr>
          <p:spPr bwMode="auto">
            <a:xfrm>
              <a:off x="3198" y="3158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>
                  <a:latin typeface="Times New Roman" panose="02020603050405020304" pitchFamily="18" charset="0"/>
                  <a:ea typeface="黑体" panose="02010609060101010101" pitchFamily="49" charset="-122"/>
                </a:rPr>
                <a:t>k2</a:t>
              </a:r>
            </a:p>
          </p:txBody>
        </p:sp>
      </p:grp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395288" y="5851525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kumimoji="1"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</a:rPr>
              <a:t>经过一个路由器开销加一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827088" y="1844675"/>
            <a:ext cx="7561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en-US" altLang="zh-CN" sz="2000" b="1">
                <a:latin typeface="Arial" panose="020B0604020202020204" pitchFamily="34" charset="0"/>
                <a:ea typeface="华文细黑" panose="02010600040101010101" pitchFamily="2" charset="-122"/>
              </a:rPr>
              <a:t>IPV4</a:t>
            </a:r>
            <a:r>
              <a:rPr kumimoji="0" lang="zh-CN" altLang="en-US" sz="2000" b="1">
                <a:latin typeface="Arial" panose="020B0604020202020204" pitchFamily="34" charset="0"/>
                <a:ea typeface="华文细黑" panose="02010600040101010101" pitchFamily="2" charset="-122"/>
              </a:rPr>
              <a:t>路由协议已经发展非常成熟，并在</a:t>
            </a:r>
            <a:r>
              <a:rPr kumimoji="0" lang="en-US" altLang="zh-CN" sz="20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000" b="1">
                <a:latin typeface="Arial" panose="020B0604020202020204" pitchFamily="34" charset="0"/>
                <a:ea typeface="华文细黑" panose="02010600040101010101" pitchFamily="2" charset="-122"/>
              </a:rPr>
              <a:t>中进行了扩展</a:t>
            </a: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引入</a:t>
            </a:r>
          </a:p>
        </p:txBody>
      </p:sp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611188" y="1773238"/>
            <a:ext cx="8064500" cy="3733800"/>
            <a:chOff x="480" y="1008"/>
            <a:chExt cx="4368" cy="2544"/>
          </a:xfrm>
        </p:grpSpPr>
        <p:sp>
          <p:nvSpPr>
            <p:cNvPr id="514053" name="AutoShape 5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4C61A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>
                          <a:gamma/>
                          <a:shade val="83922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83922"/>
                          <a:invGamma/>
                        </a:srgbClr>
                      </a:gs>
                    </a:gsLst>
                    <a:lin ang="27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054" name="Rectangle 6"/>
            <p:cNvSpPr>
              <a:spLocks noChangeArrowheads="1"/>
            </p:cNvSpPr>
            <p:nvPr/>
          </p:nvSpPr>
          <p:spPr bwMode="auto">
            <a:xfrm>
              <a:off x="480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4055" name="Rectangle 7"/>
            <p:cNvSpPr>
              <a:spLocks noChangeArrowheads="1"/>
            </p:cNvSpPr>
            <p:nvPr/>
          </p:nvSpPr>
          <p:spPr bwMode="auto">
            <a:xfrm>
              <a:off x="4744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35937" cy="5257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RIPng</a:t>
            </a:r>
            <a:r>
              <a:rPr lang="zh-CN" altLang="en-US" sz="2400"/>
              <a:t>协议与</a:t>
            </a:r>
            <a:r>
              <a:rPr lang="en-US" altLang="zh-CN" sz="2400"/>
              <a:t>RIP</a:t>
            </a:r>
            <a:r>
              <a:rPr lang="zh-CN" altLang="en-US" sz="2400"/>
              <a:t>协议的相同点</a:t>
            </a:r>
          </a:p>
          <a:p>
            <a:pPr lvl="1"/>
            <a:r>
              <a:rPr lang="en-US" altLang="zh-CN" sz="2000"/>
              <a:t>RIPng</a:t>
            </a:r>
            <a:r>
              <a:rPr lang="zh-CN" altLang="en-US" sz="2000"/>
              <a:t>是</a:t>
            </a:r>
            <a:r>
              <a:rPr lang="en-US" altLang="zh-CN" sz="2000"/>
              <a:t>IPv6</a:t>
            </a:r>
            <a:r>
              <a:rPr lang="zh-CN" altLang="en-US" sz="2000"/>
              <a:t>的</a:t>
            </a:r>
            <a:r>
              <a:rPr lang="en-US" altLang="zh-CN" sz="2000"/>
              <a:t>IGP</a:t>
            </a:r>
            <a:r>
              <a:rPr lang="zh-CN" altLang="en-US" sz="2000"/>
              <a:t>协议之一，它基于</a:t>
            </a:r>
            <a:r>
              <a:rPr lang="en-US" altLang="zh-CN" sz="2000"/>
              <a:t>RIP-2</a:t>
            </a:r>
            <a:r>
              <a:rPr lang="zh-CN" altLang="en-US" sz="2000"/>
              <a:t>，使用距离矢量算法，所有的操作过程、定时器或稳定过程与</a:t>
            </a:r>
            <a:r>
              <a:rPr lang="en-US" altLang="zh-CN" sz="2000"/>
              <a:t>RIP-2</a:t>
            </a:r>
            <a:r>
              <a:rPr lang="zh-CN" altLang="en-US" sz="2000"/>
              <a:t>相比都没有发生改变</a:t>
            </a:r>
          </a:p>
          <a:p>
            <a:pPr lvl="1"/>
            <a:r>
              <a:rPr lang="zh-CN" altLang="en-US" sz="2000"/>
              <a:t>适用于中小型网络</a:t>
            </a:r>
          </a:p>
          <a:p>
            <a:endParaRPr lang="zh-CN" altLang="en-US" sz="2400"/>
          </a:p>
          <a:p>
            <a:r>
              <a:rPr lang="en-US" altLang="zh-CN" sz="2400"/>
              <a:t>RIPng</a:t>
            </a:r>
            <a:r>
              <a:rPr lang="zh-CN" altLang="en-US" sz="2400"/>
              <a:t>协议与</a:t>
            </a:r>
            <a:r>
              <a:rPr lang="en-US" altLang="zh-CN" sz="2400"/>
              <a:t>RIP</a:t>
            </a:r>
            <a:r>
              <a:rPr lang="zh-CN" altLang="en-US" sz="2400"/>
              <a:t>协议的不同点</a:t>
            </a:r>
          </a:p>
          <a:p>
            <a:pPr lvl="1"/>
            <a:r>
              <a:rPr lang="en-US" altLang="zh-CN" sz="2000"/>
              <a:t>RIPng</a:t>
            </a:r>
            <a:r>
              <a:rPr lang="zh-CN" altLang="en-US" sz="2000"/>
              <a:t>是将</a:t>
            </a:r>
            <a:r>
              <a:rPr lang="en-US" altLang="zh-CN" sz="2000"/>
              <a:t>RIP-2</a:t>
            </a:r>
            <a:r>
              <a:rPr lang="zh-CN" altLang="en-US" sz="2000"/>
              <a:t>作改变后在</a:t>
            </a:r>
            <a:r>
              <a:rPr lang="en-US" altLang="zh-CN" sz="2000"/>
              <a:t>IPv6</a:t>
            </a:r>
            <a:r>
              <a:rPr lang="zh-CN" altLang="en-US" sz="2000"/>
              <a:t>接口上支持</a:t>
            </a:r>
            <a:r>
              <a:rPr lang="en-US" altLang="zh-CN" sz="2000"/>
              <a:t>IPv6</a:t>
            </a:r>
            <a:r>
              <a:rPr lang="zh-CN" altLang="en-US" sz="2000"/>
              <a:t>地址和</a:t>
            </a:r>
            <a:r>
              <a:rPr lang="en-US" altLang="zh-CN" sz="2000"/>
              <a:t>IPv6</a:t>
            </a:r>
            <a:r>
              <a:rPr lang="zh-CN" altLang="en-US" sz="2000"/>
              <a:t>多播地址</a:t>
            </a:r>
          </a:p>
          <a:p>
            <a:pPr lvl="1"/>
            <a:r>
              <a:rPr lang="en-US" altLang="zh-CN" sz="2000"/>
              <a:t>RIPng</a:t>
            </a:r>
            <a:r>
              <a:rPr lang="zh-CN" altLang="en-US" sz="2000"/>
              <a:t>不需要在</a:t>
            </a:r>
            <a:r>
              <a:rPr lang="en-US" altLang="zh-CN" sz="2000"/>
              <a:t>RIPng</a:t>
            </a:r>
            <a:r>
              <a:rPr lang="zh-CN" altLang="en-US" sz="2000"/>
              <a:t>首部携带认证信息，报文的安全（认证、完整性、保密性） 依靠</a:t>
            </a:r>
            <a:r>
              <a:rPr lang="en-US" altLang="zh-CN" sz="2000"/>
              <a:t>IPv6</a:t>
            </a:r>
            <a:r>
              <a:rPr lang="zh-CN" altLang="en-US" sz="2000"/>
              <a:t>认证（</a:t>
            </a:r>
            <a:r>
              <a:rPr lang="en-US" altLang="zh-CN" sz="2000"/>
              <a:t>AH</a:t>
            </a:r>
            <a:r>
              <a:rPr lang="zh-CN" altLang="en-US" sz="2000"/>
              <a:t>）扩展头和加密扩展头（</a:t>
            </a:r>
            <a:r>
              <a:rPr lang="en-US" altLang="zh-CN" sz="2000"/>
              <a:t>ESP</a:t>
            </a:r>
            <a:r>
              <a:rPr lang="zh-CN" altLang="en-US" sz="2000"/>
              <a:t>）实现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与</a:t>
            </a:r>
            <a:r>
              <a:rPr lang="en-US" altLang="zh-CN">
                <a:latin typeface="华文细黑" panose="02010600040101010101" pitchFamily="2" charset="-122"/>
              </a:rPr>
              <a:t>RIP</a:t>
            </a:r>
            <a:r>
              <a:rPr lang="zh-CN" altLang="en-US">
                <a:latin typeface="华文细黑" panose="02010600040101010101" pitchFamily="2" charset="-122"/>
              </a:rPr>
              <a:t>协议的异同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4826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RIPng</a:t>
            </a:r>
            <a:r>
              <a:rPr lang="zh-CN" altLang="en-US" sz="2400"/>
              <a:t>报文的目的地址组播。组播地址</a:t>
            </a:r>
            <a:r>
              <a:rPr lang="en-US" altLang="zh-CN" sz="2400"/>
              <a:t>FF02::9</a:t>
            </a:r>
          </a:p>
          <a:p>
            <a:endParaRPr lang="en-US" altLang="zh-CN" sz="2400"/>
          </a:p>
          <a:p>
            <a:r>
              <a:rPr lang="en-US" altLang="zh-CN" sz="2400"/>
              <a:t>RIPng</a:t>
            </a:r>
            <a:r>
              <a:rPr lang="zh-CN" altLang="en-US" sz="2400"/>
              <a:t>报文是</a:t>
            </a:r>
            <a:r>
              <a:rPr lang="en-US" altLang="zh-CN" sz="2400"/>
              <a:t>UDP</a:t>
            </a:r>
            <a:r>
              <a:rPr lang="zh-CN" altLang="en-US" sz="2400"/>
              <a:t>报文，端口号</a:t>
            </a:r>
            <a:r>
              <a:rPr lang="en-US" altLang="zh-CN" sz="2400"/>
              <a:t>521</a:t>
            </a:r>
          </a:p>
          <a:p>
            <a:endParaRPr lang="en-US" altLang="zh-CN" sz="2400"/>
          </a:p>
          <a:p>
            <a:r>
              <a:rPr lang="zh-CN" altLang="en-US" sz="2400"/>
              <a:t>报文长度</a:t>
            </a:r>
          </a:p>
          <a:p>
            <a:pPr lvl="1"/>
            <a:r>
              <a:rPr lang="en-US" altLang="zh-CN" sz="2000"/>
              <a:t>IPv6</a:t>
            </a:r>
            <a:r>
              <a:rPr lang="zh-CN" altLang="en-US" sz="2000"/>
              <a:t>报文头长度：</a:t>
            </a:r>
            <a:r>
              <a:rPr lang="en-US" altLang="zh-CN" sz="2000"/>
              <a:t>40 Byte</a:t>
            </a:r>
          </a:p>
          <a:p>
            <a:pPr lvl="1"/>
            <a:r>
              <a:rPr lang="en-US" altLang="zh-CN" sz="2000"/>
              <a:t>UDP</a:t>
            </a:r>
            <a:r>
              <a:rPr lang="zh-CN" altLang="en-US" sz="2000"/>
              <a:t>报文头长度：</a:t>
            </a:r>
            <a:r>
              <a:rPr lang="en-US" altLang="zh-CN" sz="2000"/>
              <a:t>8 Byte</a:t>
            </a:r>
          </a:p>
          <a:p>
            <a:pPr lvl="1"/>
            <a:r>
              <a:rPr lang="en-US" altLang="zh-CN" sz="2000"/>
              <a:t>RIPng</a:t>
            </a:r>
            <a:r>
              <a:rPr lang="zh-CN" altLang="en-US" sz="2000"/>
              <a:t>报文头长度：</a:t>
            </a:r>
            <a:r>
              <a:rPr lang="en-US" altLang="zh-CN" sz="2000"/>
              <a:t>4 Byte</a:t>
            </a:r>
          </a:p>
          <a:p>
            <a:pPr lvl="1"/>
            <a:r>
              <a:rPr lang="en-US" altLang="zh-CN" sz="2000"/>
              <a:t>RIPng</a:t>
            </a:r>
            <a:r>
              <a:rPr lang="zh-CN" altLang="en-US" sz="2000"/>
              <a:t>报文中每一个路由项长度：</a:t>
            </a:r>
            <a:r>
              <a:rPr lang="en-US" altLang="zh-CN" sz="2000"/>
              <a:t>20 Byte</a:t>
            </a:r>
          </a:p>
          <a:p>
            <a:pPr lvl="1"/>
            <a:endParaRPr lang="en-US" altLang="zh-CN" sz="2000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与</a:t>
            </a:r>
            <a:r>
              <a:rPr lang="en-US" altLang="zh-CN">
                <a:latin typeface="华文细黑" panose="02010600040101010101" pitchFamily="2" charset="-122"/>
              </a:rPr>
              <a:t>RIP</a:t>
            </a:r>
            <a:r>
              <a:rPr lang="zh-CN" altLang="en-US">
                <a:latin typeface="华文细黑" panose="02010600040101010101" pitchFamily="2" charset="-122"/>
              </a:rPr>
              <a:t>协议的异同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80400" cy="5184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协议视图配置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checkzero ————</a:t>
            </a:r>
            <a:r>
              <a:rPr lang="zh-CN" altLang="en-US" sz="2000" b="0"/>
              <a:t>设置是否检查报文中的</a:t>
            </a:r>
            <a:r>
              <a:rPr lang="en-US" altLang="zh-CN" sz="2000" b="0"/>
              <a:t>MBZ</a:t>
            </a:r>
            <a:r>
              <a:rPr lang="zh-CN" altLang="en-US" sz="2000" b="0"/>
              <a:t>字段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Default	 ————</a:t>
            </a:r>
            <a:r>
              <a:rPr lang="zh-CN" altLang="en-US" sz="2000" b="0"/>
              <a:t>设置</a:t>
            </a:r>
            <a:r>
              <a:rPr lang="en-US" altLang="zh-CN" sz="2000" b="0"/>
              <a:t>RIPng</a:t>
            </a:r>
            <a:r>
              <a:rPr lang="zh-CN" altLang="en-US" sz="2000" b="0"/>
              <a:t>路由的默认</a:t>
            </a:r>
            <a:r>
              <a:rPr lang="en-US" altLang="zh-CN" sz="2000" b="0"/>
              <a:t>cost</a:t>
            </a:r>
            <a:r>
              <a:rPr lang="zh-CN" altLang="en-US" sz="2000" b="0"/>
              <a:t>值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filter-policy ————</a:t>
            </a:r>
            <a:r>
              <a:rPr lang="zh-CN" altLang="en-US" sz="2000" b="0"/>
              <a:t>设置输入输出过滤策略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import-route ————</a:t>
            </a:r>
            <a:r>
              <a:rPr lang="zh-CN" altLang="en-US" sz="2000" b="0"/>
              <a:t>设置引入路由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Maximum	 ————</a:t>
            </a:r>
            <a:r>
              <a:rPr lang="zh-CN" altLang="en-US" sz="2000" b="0"/>
              <a:t>设置最大等价路由条数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Preference ————</a:t>
            </a:r>
            <a:r>
              <a:rPr lang="zh-CN" altLang="en-US" sz="2000" b="0"/>
              <a:t>设置</a:t>
            </a:r>
            <a:r>
              <a:rPr lang="en-US" altLang="zh-CN" sz="2000" b="0"/>
              <a:t>RIPng</a:t>
            </a:r>
            <a:r>
              <a:rPr lang="zh-CN" altLang="en-US" sz="2000" b="0"/>
              <a:t>路由的优先级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Timers ————</a:t>
            </a:r>
            <a:r>
              <a:rPr lang="zh-CN" altLang="en-US" sz="2000" b="0"/>
              <a:t>调整</a:t>
            </a:r>
            <a:r>
              <a:rPr lang="en-US" altLang="zh-CN" sz="2000" b="0"/>
              <a:t>RIPng</a:t>
            </a:r>
            <a:r>
              <a:rPr lang="zh-CN" altLang="en-US" sz="2000" b="0"/>
              <a:t>协议的相关定时器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协议配置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1133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接口视图配置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INTEGER&lt;1-65535&gt;————</a:t>
            </a:r>
            <a:r>
              <a:rPr lang="zh-CN" altLang="en-US" sz="2000" b="0"/>
              <a:t>在该段口使能某个</a:t>
            </a:r>
            <a:r>
              <a:rPr lang="en-US" altLang="zh-CN" sz="2000" b="0"/>
              <a:t>RIPng</a:t>
            </a:r>
            <a:r>
              <a:rPr lang="zh-CN" altLang="en-US" sz="2000" b="0"/>
              <a:t>进程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default-route————</a:t>
            </a:r>
            <a:r>
              <a:rPr lang="zh-CN" altLang="en-US" sz="2000" b="0"/>
              <a:t>配置发布默认路由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metricin————</a:t>
            </a:r>
            <a:r>
              <a:rPr lang="zh-CN" altLang="en-US" sz="2000" b="0"/>
              <a:t>设置入端口</a:t>
            </a:r>
            <a:r>
              <a:rPr lang="en-US" altLang="zh-CN" sz="2000" b="0"/>
              <a:t>cost</a:t>
            </a:r>
            <a:r>
              <a:rPr lang="zh-CN" altLang="en-US" sz="2000" b="0"/>
              <a:t>值（默认为</a:t>
            </a:r>
            <a:r>
              <a:rPr lang="en-US" altLang="zh-CN" sz="2000" b="0"/>
              <a:t>0</a:t>
            </a:r>
            <a:r>
              <a:rPr lang="zh-CN" altLang="en-US" sz="2000" b="0"/>
              <a:t>）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metricout————</a:t>
            </a:r>
            <a:r>
              <a:rPr lang="zh-CN" altLang="en-US" sz="2000" b="0"/>
              <a:t>设置出端口</a:t>
            </a:r>
            <a:r>
              <a:rPr lang="en-US" altLang="zh-CN" sz="2000" b="0"/>
              <a:t>cost</a:t>
            </a:r>
            <a:r>
              <a:rPr lang="zh-CN" altLang="en-US" sz="2000" b="0"/>
              <a:t>值（默认为</a:t>
            </a:r>
            <a:r>
              <a:rPr lang="en-US" altLang="zh-CN" sz="2000" b="0"/>
              <a:t>1</a:t>
            </a:r>
            <a:r>
              <a:rPr lang="zh-CN" altLang="en-US" sz="2000" b="0"/>
              <a:t>）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poison-reverse————</a:t>
            </a:r>
            <a:r>
              <a:rPr lang="zh-CN" altLang="en-US" sz="2000" b="0"/>
              <a:t>配置是否使能毒性逆转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split-horizon————</a:t>
            </a:r>
            <a:r>
              <a:rPr lang="zh-CN" altLang="en-US" sz="2000" b="0"/>
              <a:t>配置是否使能水平分割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ripng summary-address————</a:t>
            </a:r>
            <a:r>
              <a:rPr lang="zh-CN" altLang="en-US" sz="2000" b="0"/>
              <a:t>配置路由聚合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协议配置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配置举例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66725" y="3357563"/>
            <a:ext cx="828198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如图所示要在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SR66-A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和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SR66-B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之间用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进行路由传播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说明：在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环境下，要在某个三层口上使能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，必须在端口下进行配置，这一点是和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IPv4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不同的（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IPv4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环境下，需要在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RIP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视图下使能某个网段）</a:t>
            </a:r>
          </a:p>
        </p:txBody>
      </p:sp>
      <p:grpSp>
        <p:nvGrpSpPr>
          <p:cNvPr id="486411" name="Group 11"/>
          <p:cNvGrpSpPr>
            <a:grpSpLocks/>
          </p:cNvGrpSpPr>
          <p:nvPr/>
        </p:nvGrpSpPr>
        <p:grpSpPr bwMode="auto">
          <a:xfrm>
            <a:off x="1042988" y="1052513"/>
            <a:ext cx="6408737" cy="1728787"/>
            <a:chOff x="748" y="663"/>
            <a:chExt cx="4128" cy="1314"/>
          </a:xfrm>
        </p:grpSpPr>
        <p:graphicFrame>
          <p:nvGraphicFramePr>
            <p:cNvPr id="486403" name="Object 3"/>
            <p:cNvGraphicFramePr>
              <a:graphicFrameLocks noChangeAspect="1"/>
            </p:cNvGraphicFramePr>
            <p:nvPr/>
          </p:nvGraphicFramePr>
          <p:xfrm>
            <a:off x="839" y="981"/>
            <a:ext cx="660" cy="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12" name="CorelDRAW" r:id="rId3" imgW="2343790" imgH="1484071" progId="CorelDRAW.Graphic.9">
                    <p:embed/>
                  </p:oleObj>
                </mc:Choice>
                <mc:Fallback>
                  <p:oleObj name="CorelDRAW" r:id="rId3" imgW="2343790" imgH="1484071" progId="CorelDRAW.Graphic.9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981"/>
                          <a:ext cx="660" cy="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6404" name="Line 4"/>
            <p:cNvSpPr>
              <a:spLocks noChangeShapeType="1"/>
            </p:cNvSpPr>
            <p:nvPr/>
          </p:nvSpPr>
          <p:spPr bwMode="auto">
            <a:xfrm>
              <a:off x="1565" y="1344"/>
              <a:ext cx="240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86405" name="Object 5"/>
            <p:cNvGraphicFramePr>
              <a:graphicFrameLocks noChangeAspect="1"/>
            </p:cNvGraphicFramePr>
            <p:nvPr/>
          </p:nvGraphicFramePr>
          <p:xfrm>
            <a:off x="3969" y="890"/>
            <a:ext cx="655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413" name="CorelDRAW" r:id="rId5" imgW="2343790" imgH="1484071" progId="CorelDRAW.Graphic.9">
                    <p:embed/>
                  </p:oleObj>
                </mc:Choice>
                <mc:Fallback>
                  <p:oleObj name="CorelDRAW" r:id="rId5" imgW="2343790" imgH="1484071" progId="CorelDRAW.Graphic.9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890"/>
                          <a:ext cx="655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6406" name="Text Box 6"/>
            <p:cNvSpPr txBox="1">
              <a:spLocks noChangeArrowheads="1"/>
            </p:cNvSpPr>
            <p:nvPr/>
          </p:nvSpPr>
          <p:spPr bwMode="auto">
            <a:xfrm>
              <a:off x="748" y="709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kumimoji="0"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SR66-A</a:t>
              </a:r>
            </a:p>
          </p:txBody>
        </p:sp>
        <p:sp>
          <p:nvSpPr>
            <p:cNvPr id="486407" name="Text Box 7"/>
            <p:cNvSpPr txBox="1">
              <a:spLocks noChangeArrowheads="1"/>
            </p:cNvSpPr>
            <p:nvPr/>
          </p:nvSpPr>
          <p:spPr bwMode="auto">
            <a:xfrm>
              <a:off x="4014" y="663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kumimoji="0"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SR66-B</a:t>
              </a:r>
            </a:p>
          </p:txBody>
        </p:sp>
        <p:sp>
          <p:nvSpPr>
            <p:cNvPr id="486409" name="Text Box 9"/>
            <p:cNvSpPr txBox="1">
              <a:spLocks noChangeArrowheads="1"/>
            </p:cNvSpPr>
            <p:nvPr/>
          </p:nvSpPr>
          <p:spPr bwMode="auto">
            <a:xfrm>
              <a:off x="1565" y="1071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kumimoji="0"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G0/0</a:t>
              </a:r>
            </a:p>
          </p:txBody>
        </p:sp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3288" y="1117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kumimoji="0" lang="en-US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G0/0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配置举例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80400" cy="43195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/>
            <a:r>
              <a:rPr lang="zh-CN" altLang="en-US" sz="2400"/>
              <a:t>在</a:t>
            </a:r>
            <a:r>
              <a:rPr lang="en-US" altLang="zh-CN" sz="2400"/>
              <a:t>SR66-A</a:t>
            </a:r>
            <a:r>
              <a:rPr lang="zh-CN" altLang="en-US" sz="2400"/>
              <a:t>上进行如下配置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[SR66-A] ripng</a:t>
            </a:r>
          </a:p>
          <a:p>
            <a:pPr marL="2133600" lvl="4" indent="-304800">
              <a:buFont typeface="Wingdings" panose="05000000000000000000" pitchFamily="2" charset="2"/>
              <a:buNone/>
            </a:pPr>
            <a:r>
              <a:rPr lang="en-US" altLang="zh-CN" sz="2000"/>
              <a:t>	 ————</a:t>
            </a:r>
            <a:r>
              <a:rPr lang="zh-CN" altLang="en-US" sz="2000"/>
              <a:t>创建</a:t>
            </a:r>
            <a:r>
              <a:rPr lang="en-US" altLang="zh-CN" sz="2000"/>
              <a:t>RIPng</a:t>
            </a:r>
            <a:r>
              <a:rPr lang="zh-CN" altLang="en-US" sz="2000"/>
              <a:t>进程        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[SR66-A-G0/0]ipv6 address 2008::85 64   </a:t>
            </a:r>
          </a:p>
          <a:p>
            <a:pPr marL="2133600" lvl="4" indent="-304800">
              <a:buFont typeface="Wingdings" panose="05000000000000000000" pitchFamily="2" charset="2"/>
              <a:buNone/>
            </a:pPr>
            <a:r>
              <a:rPr lang="en-US" altLang="zh-CN" sz="2000"/>
              <a:t>     ————</a:t>
            </a:r>
            <a:r>
              <a:rPr lang="zh-CN" altLang="en-US" sz="2000"/>
              <a:t>在三层口上配置</a:t>
            </a:r>
            <a:r>
              <a:rPr lang="en-US" altLang="zh-CN" sz="2000"/>
              <a:t>IPv6</a:t>
            </a:r>
            <a:r>
              <a:rPr lang="zh-CN" altLang="en-US" sz="2000"/>
              <a:t>地址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[SR66-A-G0/0]ripng 1 enable 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zh-CN" sz="2000" b="0"/>
              <a:t>                                 ———</a:t>
            </a:r>
            <a:r>
              <a:rPr lang="zh-CN" altLang="en-US" sz="2000" b="0"/>
              <a:t>在该接口上使能</a:t>
            </a:r>
            <a:r>
              <a:rPr lang="en-US" altLang="zh-CN" sz="2000" b="0"/>
              <a:t>RIPng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配置举例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51837" cy="453548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在</a:t>
            </a:r>
            <a:r>
              <a:rPr lang="en-US" altLang="zh-CN" sz="2400"/>
              <a:t>SR66-B</a:t>
            </a:r>
            <a:r>
              <a:rPr lang="zh-CN" altLang="en-US" sz="2400"/>
              <a:t>上进行如下配置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[SR66-B] ripng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en-US" altLang="zh-CN" sz="2000"/>
              <a:t>	 ————</a:t>
            </a:r>
            <a:r>
              <a:rPr lang="zh-CN" altLang="en-US" sz="2000"/>
              <a:t>创建</a:t>
            </a:r>
            <a:r>
              <a:rPr lang="en-US" altLang="zh-CN" sz="2000"/>
              <a:t>RIPng</a:t>
            </a:r>
            <a:r>
              <a:rPr lang="zh-CN" altLang="en-US" sz="2000"/>
              <a:t>进程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[SR66-B-G0/0]</a:t>
            </a:r>
            <a:r>
              <a:rPr lang="it-IT" altLang="zh-CN" sz="2000" b="0"/>
              <a:t> ipv6 address 2008::49 64 </a:t>
            </a:r>
            <a:endParaRPr lang="en-US" altLang="zh-CN" sz="2000" b="0"/>
          </a:p>
          <a:p>
            <a:pPr lvl="4">
              <a:buFont typeface="Wingdings" panose="05000000000000000000" pitchFamily="2" charset="2"/>
              <a:buNone/>
            </a:pPr>
            <a:r>
              <a:rPr lang="en-US" altLang="zh-CN" sz="2000"/>
              <a:t>     ————</a:t>
            </a:r>
            <a:r>
              <a:rPr lang="zh-CN" altLang="en-US" sz="2000"/>
              <a:t>在三层口上配置</a:t>
            </a:r>
            <a:r>
              <a:rPr lang="en-US" altLang="zh-CN" sz="2000"/>
              <a:t>IPv6</a:t>
            </a:r>
            <a:r>
              <a:rPr lang="zh-CN" altLang="en-US" sz="2000"/>
              <a:t>地址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[SR66-A-G0/0]ripng 1 enable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                            ———</a:t>
            </a:r>
            <a:r>
              <a:rPr lang="zh-CN" altLang="en-US" sz="2000" b="0"/>
              <a:t>在该接口上使能</a:t>
            </a:r>
            <a:r>
              <a:rPr lang="en-US" altLang="zh-CN" sz="2000" b="0"/>
              <a:t>RIPng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配置举例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80400" cy="53292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在</a:t>
            </a:r>
            <a:r>
              <a:rPr lang="en-US" altLang="zh-CN" sz="2400"/>
              <a:t>SR66-A</a:t>
            </a:r>
            <a:r>
              <a:rPr lang="zh-CN" altLang="en-US" sz="2400"/>
              <a:t>上添加一个</a:t>
            </a:r>
            <a:r>
              <a:rPr lang="en-US" altLang="zh-CN" sz="2400"/>
              <a:t>IPv6</a:t>
            </a:r>
            <a:r>
              <a:rPr lang="zh-CN" altLang="en-US" sz="2400"/>
              <a:t>网段，如下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[SR66-A]int LoopBack 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[SR66-A -LoopBack100]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[SR66-A -LoopBack100]ipv6 address 2009::85 128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[SR66-A -LoopBack100]ripng 1 enable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[SR66-A -LoopBack100]dis th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#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interface LoopBack100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ipv6 address 2009::85/128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ripng 1 enable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RIPng</a:t>
            </a:r>
            <a:r>
              <a:rPr lang="zh-CN" altLang="en-US">
                <a:latin typeface="华文细黑" panose="02010600040101010101" pitchFamily="2" charset="-122"/>
              </a:rPr>
              <a:t>配置举例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08963" cy="5543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在</a:t>
            </a:r>
            <a:r>
              <a:rPr lang="en-US" altLang="zh-CN" sz="2400"/>
              <a:t>SR66-B</a:t>
            </a:r>
            <a:r>
              <a:rPr lang="zh-CN" altLang="en-US" sz="2400"/>
              <a:t>上察看</a:t>
            </a:r>
            <a:r>
              <a:rPr lang="en-US" altLang="zh-CN" sz="2400"/>
              <a:t>RIPng</a:t>
            </a:r>
            <a:r>
              <a:rPr lang="zh-CN" altLang="en-US" sz="2400"/>
              <a:t>信息如下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[SR66-B]dis ripng 1 route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Route Flags: A - Aging, S - Suppressed, G - Garbage-collect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----------------------------------------------------------------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000" b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Peer FE80::5997:155:3  on G 0/0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Dest 2008::/64,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   via FE80::5997:155:3, cost  1, tag 0, A, 23 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Dest 2009::85/128,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     via FE80::5997:155:3, cost  1, tag 0, A, 23 Sec</a:t>
            </a:r>
            <a:r>
              <a:rPr lang="en-US" altLang="zh-CN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AutoShape 2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515075" name="Oval 3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A5E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fontAlgn="t"/>
            <a:endParaRPr lang="zh-CN" altLang="zh-CN" sz="1000">
              <a:ea typeface="华文细黑" panose="02010600040101010101" pitchFamily="2" charset="-122"/>
            </a:endParaRP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55467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en-US" altLang="en-US" b="1">
                <a:latin typeface="Arial" panose="020B0604020202020204" pitchFamily="34" charset="0"/>
                <a:ea typeface="华文细黑" panose="02010600040101010101" pitchFamily="2" charset="-122"/>
              </a:rPr>
              <a:t>了解各种IPv6路由协议，能够独立配置这些路由协议</a:t>
            </a:r>
            <a:endParaRPr kumimoji="0" lang="zh-CN" altLang="en-US" b="1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en-US" altLang="en-US" b="1">
                <a:latin typeface="Arial" panose="020B0604020202020204" pitchFamily="34" charset="0"/>
                <a:ea typeface="华文细黑" panose="02010600040101010101" pitchFamily="2" charset="-122"/>
              </a:rPr>
              <a:t>对IPv6路由协议简单故障能够快速定位和解决</a:t>
            </a:r>
            <a:endParaRPr kumimoji="0" lang="zh-CN" altLang="en-US" b="1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课程目标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ea typeface="华文细黑" panose="02010600040101010101" pitchFamily="2" charset="-122"/>
              </a:rPr>
              <a:t>学习完本课程，您应该能够了解：</a:t>
            </a:r>
          </a:p>
        </p:txBody>
      </p:sp>
      <p:pic>
        <p:nvPicPr>
          <p:cNvPr id="515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80400" cy="44640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属于</a:t>
            </a:r>
            <a:r>
              <a:rPr lang="en-US" altLang="zh-CN" sz="2400"/>
              <a:t>ISO</a:t>
            </a:r>
            <a:r>
              <a:rPr lang="zh-CN" altLang="en-US" sz="2400"/>
              <a:t>协议族</a:t>
            </a:r>
          </a:p>
          <a:p>
            <a:pPr lvl="1"/>
            <a:r>
              <a:rPr lang="en-US" altLang="zh-CN" sz="2000"/>
              <a:t>IS-IS</a:t>
            </a:r>
            <a:r>
              <a:rPr lang="zh-CN" altLang="en-US" sz="2000"/>
              <a:t>是</a:t>
            </a:r>
            <a:r>
              <a:rPr lang="en-US" altLang="zh-CN" sz="2000"/>
              <a:t>ISO</a:t>
            </a:r>
            <a:r>
              <a:rPr lang="zh-CN" altLang="en-US" sz="2000"/>
              <a:t>定义的</a:t>
            </a:r>
            <a:r>
              <a:rPr lang="en-US" altLang="zh-CN" sz="2000"/>
              <a:t>OSI</a:t>
            </a:r>
            <a:r>
              <a:rPr lang="zh-CN" altLang="en-US" sz="2000"/>
              <a:t>协议栈中无连接网络服务</a:t>
            </a:r>
            <a:r>
              <a:rPr lang="en-US" altLang="zh-CN" sz="2000"/>
              <a:t>CLNS (Connectionless Network Service)</a:t>
            </a:r>
            <a:r>
              <a:rPr lang="zh-CN" altLang="en-US" sz="2000"/>
              <a:t>的一部分，</a:t>
            </a:r>
            <a:r>
              <a:rPr lang="en-US" altLang="zh-CN" sz="2000"/>
              <a:t>IS-ISv6</a:t>
            </a:r>
            <a:r>
              <a:rPr lang="zh-CN" altLang="en-US" sz="2000"/>
              <a:t>对应</a:t>
            </a:r>
            <a:r>
              <a:rPr lang="en-US" altLang="zh-CN" sz="2000"/>
              <a:t>IPv6</a:t>
            </a:r>
          </a:p>
          <a:p>
            <a:pPr lvl="1"/>
            <a:r>
              <a:rPr lang="en-US" altLang="zh-CN" sz="2000"/>
              <a:t>IS-IS</a:t>
            </a:r>
            <a:r>
              <a:rPr lang="zh-CN" altLang="en-US" sz="2000"/>
              <a:t>本身采用可扩展的</a:t>
            </a:r>
            <a:r>
              <a:rPr lang="en-US" altLang="zh-CN" sz="2000"/>
              <a:t>TLV</a:t>
            </a:r>
            <a:r>
              <a:rPr lang="zh-CN" altLang="en-US" sz="2000"/>
              <a:t>字段进行信息的传输，使得协议本身可以很容易的扩展对</a:t>
            </a:r>
            <a:r>
              <a:rPr lang="en-US" altLang="zh-CN" sz="2000"/>
              <a:t>IPv6</a:t>
            </a:r>
            <a:r>
              <a:rPr lang="zh-CN" altLang="en-US" sz="2000"/>
              <a:t>路由的支持。支持</a:t>
            </a:r>
            <a:r>
              <a:rPr lang="en-US" altLang="zh-CN" sz="2000"/>
              <a:t>IPv6</a:t>
            </a:r>
            <a:r>
              <a:rPr lang="zh-CN" altLang="en-US" sz="2000"/>
              <a:t>特性的</a:t>
            </a:r>
            <a:r>
              <a:rPr lang="en-US" altLang="zh-CN" sz="2000"/>
              <a:t>IS-IS</a:t>
            </a:r>
            <a:r>
              <a:rPr lang="zh-CN" altLang="en-US" sz="2000"/>
              <a:t>协议又称为</a:t>
            </a:r>
            <a:r>
              <a:rPr lang="en-US" altLang="zh-CN" sz="2000"/>
              <a:t>IS-ISv6</a:t>
            </a:r>
            <a:r>
              <a:rPr lang="zh-CN" altLang="en-US" sz="2000"/>
              <a:t>动态路由协议</a:t>
            </a:r>
          </a:p>
          <a:p>
            <a:pPr lvl="1"/>
            <a:endParaRPr lang="zh-CN" altLang="en-US" sz="2000"/>
          </a:p>
          <a:p>
            <a:r>
              <a:rPr lang="en-US" altLang="zh-CN" sz="2400"/>
              <a:t>CLNS</a:t>
            </a:r>
            <a:r>
              <a:rPr lang="zh-CN" altLang="en-US" sz="2400"/>
              <a:t>由以下三个协议构成</a:t>
            </a:r>
          </a:p>
          <a:p>
            <a:pPr lvl="1"/>
            <a:r>
              <a:rPr lang="en-US" altLang="zh-CN" sz="2000"/>
              <a:t>CLNP</a:t>
            </a:r>
            <a:r>
              <a:rPr lang="zh-CN" altLang="en-US" sz="2000"/>
              <a:t>：类似于</a:t>
            </a:r>
            <a:r>
              <a:rPr lang="en-US" altLang="zh-CN" sz="2000"/>
              <a:t>TCP/IP</a:t>
            </a:r>
            <a:r>
              <a:rPr lang="zh-CN" altLang="en-US" sz="2000"/>
              <a:t>中的</a:t>
            </a:r>
            <a:r>
              <a:rPr lang="en-US" altLang="zh-CN" sz="2000"/>
              <a:t>IP</a:t>
            </a:r>
            <a:r>
              <a:rPr lang="zh-CN" altLang="en-US" sz="2000"/>
              <a:t>协议</a:t>
            </a:r>
          </a:p>
          <a:p>
            <a:pPr lvl="1"/>
            <a:r>
              <a:rPr lang="en-US" altLang="zh-CN" sz="2000"/>
              <a:t>IS-IS</a:t>
            </a:r>
            <a:r>
              <a:rPr lang="zh-CN" altLang="en-US" sz="2000"/>
              <a:t>：中间系统间的路由协议</a:t>
            </a:r>
          </a:p>
          <a:p>
            <a:pPr lvl="1"/>
            <a:r>
              <a:rPr lang="en-US" altLang="zh-CN" sz="2000"/>
              <a:t>ES-IS</a:t>
            </a:r>
            <a:r>
              <a:rPr lang="zh-CN" altLang="en-US" sz="2000"/>
              <a:t>：主机系统与中间系统间的协议，就象</a:t>
            </a:r>
            <a:r>
              <a:rPr lang="en-US" altLang="zh-CN" sz="2000"/>
              <a:t>IP</a:t>
            </a:r>
            <a:r>
              <a:rPr lang="zh-CN" altLang="en-US" sz="2000"/>
              <a:t>中的</a:t>
            </a:r>
            <a:r>
              <a:rPr lang="en-US" altLang="zh-CN" sz="2000"/>
              <a:t>ARP</a:t>
            </a:r>
            <a:r>
              <a:rPr lang="zh-CN" altLang="en-US" sz="2000"/>
              <a:t>，</a:t>
            </a:r>
            <a:r>
              <a:rPr lang="en-US" altLang="zh-CN" sz="2000"/>
              <a:t>ICMP</a:t>
            </a:r>
            <a:r>
              <a:rPr lang="zh-CN" altLang="en-US" sz="2000"/>
              <a:t>，</a:t>
            </a:r>
            <a:r>
              <a:rPr lang="en-US" altLang="zh-CN" sz="2000"/>
              <a:t>IRDP</a:t>
            </a:r>
            <a:r>
              <a:rPr lang="zh-CN" altLang="en-US" sz="2000"/>
              <a:t>等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协议基本概念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协议基本概念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207375" cy="4679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层次性：</a:t>
            </a:r>
            <a:r>
              <a:rPr lang="en-US" altLang="zh-CN" sz="2400"/>
              <a:t>IS-ISv6</a:t>
            </a:r>
            <a:r>
              <a:rPr lang="zh-CN" altLang="en-US" sz="2400"/>
              <a:t>有两个级别，区分两个层次</a:t>
            </a:r>
          </a:p>
          <a:p>
            <a:pPr lvl="1"/>
            <a:r>
              <a:rPr lang="en-US" altLang="zh-CN" sz="2000"/>
              <a:t>Level-1</a:t>
            </a:r>
            <a:r>
              <a:rPr lang="zh-CN" altLang="en-US" sz="2000"/>
              <a:t>：普通区域</a:t>
            </a:r>
            <a:r>
              <a:rPr lang="en-US" altLang="zh-CN" sz="2000"/>
              <a:t>(Areas)</a:t>
            </a:r>
            <a:r>
              <a:rPr lang="zh-CN" altLang="en-US" sz="2000"/>
              <a:t>叫</a:t>
            </a:r>
            <a:r>
              <a:rPr lang="en-US" altLang="zh-CN" sz="2000"/>
              <a:t>Level-1(L1)</a:t>
            </a:r>
          </a:p>
          <a:p>
            <a:pPr lvl="1"/>
            <a:r>
              <a:rPr lang="en-US" altLang="zh-CN" sz="2000"/>
              <a:t>Level-2 </a:t>
            </a:r>
            <a:r>
              <a:rPr lang="zh-CN" altLang="en-US" sz="2000"/>
              <a:t>：骨干</a:t>
            </a:r>
            <a:r>
              <a:rPr lang="en-US" altLang="zh-CN" sz="2000"/>
              <a:t>(Backbone)</a:t>
            </a:r>
            <a:r>
              <a:rPr lang="zh-CN" altLang="en-US" sz="2000"/>
              <a:t>叫</a:t>
            </a:r>
            <a:r>
              <a:rPr lang="en-US" altLang="zh-CN" sz="2000"/>
              <a:t>Level-2(L2)</a:t>
            </a:r>
          </a:p>
          <a:p>
            <a:pPr lvl="1"/>
            <a:endParaRPr lang="en-US" altLang="zh-CN" sz="2000"/>
          </a:p>
          <a:p>
            <a:r>
              <a:rPr lang="zh-CN" altLang="en-US" sz="2400"/>
              <a:t>骨干（</a:t>
            </a:r>
            <a:r>
              <a:rPr lang="en-US" altLang="zh-CN" sz="2400"/>
              <a:t>Backbone</a:t>
            </a:r>
            <a:r>
              <a:rPr lang="zh-CN" altLang="en-US" sz="2400"/>
              <a:t>）是连续的</a:t>
            </a:r>
            <a:r>
              <a:rPr lang="en-US" altLang="zh-CN" sz="2400"/>
              <a:t>Level2</a:t>
            </a:r>
            <a:r>
              <a:rPr lang="zh-CN" altLang="en-US" sz="2400"/>
              <a:t>路由器的集合；由所有的</a:t>
            </a:r>
            <a:r>
              <a:rPr lang="en-US" altLang="zh-CN" sz="2400"/>
              <a:t>L2(</a:t>
            </a:r>
            <a:r>
              <a:rPr lang="zh-CN" altLang="en-US" sz="2400"/>
              <a:t>含</a:t>
            </a:r>
            <a:r>
              <a:rPr lang="en-US" altLang="zh-CN" sz="2400"/>
              <a:t>L1/L2)</a:t>
            </a:r>
            <a:r>
              <a:rPr lang="zh-CN" altLang="en-US" sz="2400"/>
              <a:t>路由器组成，注意必须是连续的</a:t>
            </a:r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L1</a:t>
            </a:r>
            <a:r>
              <a:rPr lang="zh-CN" altLang="en-US" sz="2400"/>
              <a:t>和</a:t>
            </a:r>
            <a:r>
              <a:rPr lang="en-US" altLang="zh-CN" sz="2400"/>
              <a:t>L2</a:t>
            </a:r>
            <a:r>
              <a:rPr lang="zh-CN" altLang="en-US" sz="2400"/>
              <a:t>运行相同的</a:t>
            </a:r>
            <a:r>
              <a:rPr lang="en-US" altLang="zh-CN" sz="2400"/>
              <a:t>SPF</a:t>
            </a:r>
            <a:r>
              <a:rPr lang="zh-CN" altLang="en-US" sz="2400"/>
              <a:t>算法</a:t>
            </a:r>
          </a:p>
          <a:p>
            <a:endParaRPr lang="zh-CN" altLang="en-US" sz="2400"/>
          </a:p>
          <a:p>
            <a:r>
              <a:rPr lang="zh-CN" altLang="en-US" sz="2400"/>
              <a:t> 一个路由器可能同时参与</a:t>
            </a:r>
            <a:r>
              <a:rPr lang="en-US" altLang="zh-CN" sz="2400"/>
              <a:t>L1</a:t>
            </a:r>
            <a:r>
              <a:rPr lang="zh-CN" altLang="en-US" sz="2400"/>
              <a:t>和</a:t>
            </a:r>
            <a:r>
              <a:rPr lang="en-US" altLang="zh-CN" sz="2400"/>
              <a:t>L2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协议－分层路由域</a:t>
            </a:r>
          </a:p>
        </p:txBody>
      </p:sp>
      <p:grpSp>
        <p:nvGrpSpPr>
          <p:cNvPr id="482307" name="Group 3"/>
          <p:cNvGrpSpPr>
            <a:grpSpLocks/>
          </p:cNvGrpSpPr>
          <p:nvPr/>
        </p:nvGrpSpPr>
        <p:grpSpPr bwMode="auto">
          <a:xfrm>
            <a:off x="468313" y="1628775"/>
            <a:ext cx="8207375" cy="4176713"/>
            <a:chOff x="340" y="491"/>
            <a:chExt cx="5035" cy="3302"/>
          </a:xfrm>
        </p:grpSpPr>
        <p:sp>
          <p:nvSpPr>
            <p:cNvPr id="482308" name="Oval 4"/>
            <p:cNvSpPr>
              <a:spLocks noChangeArrowheads="1"/>
            </p:cNvSpPr>
            <p:nvPr/>
          </p:nvSpPr>
          <p:spPr bwMode="auto">
            <a:xfrm>
              <a:off x="1746" y="935"/>
              <a:ext cx="1996" cy="19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82309" name="Group 5"/>
            <p:cNvGrpSpPr>
              <a:grpSpLocks/>
            </p:cNvGrpSpPr>
            <p:nvPr/>
          </p:nvGrpSpPr>
          <p:grpSpPr bwMode="auto">
            <a:xfrm>
              <a:off x="612" y="596"/>
              <a:ext cx="1905" cy="929"/>
              <a:chOff x="612" y="596"/>
              <a:chExt cx="1905" cy="929"/>
            </a:xfrm>
          </p:grpSpPr>
          <p:pic>
            <p:nvPicPr>
              <p:cNvPr id="482310" name="Picture 6" descr="通用路由器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845"/>
                <a:ext cx="40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311" name="Picture 7" descr="通用路由器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1298"/>
                <a:ext cx="363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2312" name="Text Box 8"/>
              <p:cNvSpPr txBox="1">
                <a:spLocks noChangeArrowheads="1"/>
              </p:cNvSpPr>
              <p:nvPr/>
            </p:nvSpPr>
            <p:spPr bwMode="auto">
              <a:xfrm>
                <a:off x="612" y="596"/>
                <a:ext cx="272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600" b="1">
                    <a:ea typeface="黑体" panose="02010609060101010101" pitchFamily="49" charset="-122"/>
                  </a:rPr>
                  <a:t>L1</a:t>
                </a:r>
              </a:p>
            </p:txBody>
          </p:sp>
          <p:sp>
            <p:nvSpPr>
              <p:cNvPr id="482313" name="Text Box 9"/>
              <p:cNvSpPr txBox="1">
                <a:spLocks noChangeArrowheads="1"/>
              </p:cNvSpPr>
              <p:nvPr/>
            </p:nvSpPr>
            <p:spPr bwMode="auto">
              <a:xfrm>
                <a:off x="2064" y="905"/>
                <a:ext cx="453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600" b="1">
                    <a:ea typeface="黑体" panose="02010609060101010101" pitchFamily="49" charset="-122"/>
                  </a:rPr>
                  <a:t>L1L2</a:t>
                </a:r>
              </a:p>
            </p:txBody>
          </p:sp>
          <p:sp>
            <p:nvSpPr>
              <p:cNvPr id="482314" name="Text Box 10"/>
              <p:cNvSpPr txBox="1">
                <a:spLocks noChangeArrowheads="1"/>
              </p:cNvSpPr>
              <p:nvPr/>
            </p:nvSpPr>
            <p:spPr bwMode="auto">
              <a:xfrm>
                <a:off x="1383" y="624"/>
                <a:ext cx="953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1600" b="1">
                    <a:ea typeface="黑体" panose="02010609060101010101" pitchFamily="49" charset="-122"/>
                  </a:rPr>
                  <a:t>Area 49.0001</a:t>
                </a:r>
              </a:p>
            </p:txBody>
          </p:sp>
        </p:grpSp>
        <p:pic>
          <p:nvPicPr>
            <p:cNvPr id="482315" name="Picture 11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344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16" name="Picture 12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024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17" name="Picture 13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754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18" name="Picture 14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525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19" name="Picture 15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430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20" name="Picture 16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067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2321" name="Picture 17" descr="通用路由器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59"/>
              <a:ext cx="36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322" name="Line 18"/>
            <p:cNvSpPr>
              <a:spLocks noChangeShapeType="1"/>
            </p:cNvSpPr>
            <p:nvPr/>
          </p:nvSpPr>
          <p:spPr bwMode="auto">
            <a:xfrm>
              <a:off x="1247" y="1026"/>
              <a:ext cx="680" cy="36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3" name="Line 19"/>
            <p:cNvSpPr>
              <a:spLocks noChangeShapeType="1"/>
            </p:cNvSpPr>
            <p:nvPr/>
          </p:nvSpPr>
          <p:spPr bwMode="auto">
            <a:xfrm>
              <a:off x="2290" y="1389"/>
              <a:ext cx="953" cy="4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4" name="Line 20"/>
            <p:cNvSpPr>
              <a:spLocks noChangeShapeType="1"/>
            </p:cNvSpPr>
            <p:nvPr/>
          </p:nvSpPr>
          <p:spPr bwMode="auto">
            <a:xfrm>
              <a:off x="2200" y="1525"/>
              <a:ext cx="453" cy="4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5" name="Line 21"/>
            <p:cNvSpPr>
              <a:spLocks noChangeShapeType="1"/>
            </p:cNvSpPr>
            <p:nvPr/>
          </p:nvSpPr>
          <p:spPr bwMode="auto">
            <a:xfrm flipH="1">
              <a:off x="2835" y="1525"/>
              <a:ext cx="499" cy="4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6" name="Line 22"/>
            <p:cNvSpPr>
              <a:spLocks noChangeShapeType="1"/>
            </p:cNvSpPr>
            <p:nvPr/>
          </p:nvSpPr>
          <p:spPr bwMode="auto">
            <a:xfrm>
              <a:off x="2744" y="2205"/>
              <a:ext cx="0" cy="45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7" name="Line 23"/>
            <p:cNvSpPr>
              <a:spLocks noChangeShapeType="1"/>
            </p:cNvSpPr>
            <p:nvPr/>
          </p:nvSpPr>
          <p:spPr bwMode="auto">
            <a:xfrm flipH="1">
              <a:off x="2154" y="2840"/>
              <a:ext cx="499" cy="27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8" name="Line 24"/>
            <p:cNvSpPr>
              <a:spLocks noChangeShapeType="1"/>
            </p:cNvSpPr>
            <p:nvPr/>
          </p:nvSpPr>
          <p:spPr bwMode="auto">
            <a:xfrm>
              <a:off x="2880" y="2840"/>
              <a:ext cx="499" cy="59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9" name="Line 25"/>
            <p:cNvSpPr>
              <a:spLocks noChangeShapeType="1"/>
            </p:cNvSpPr>
            <p:nvPr/>
          </p:nvSpPr>
          <p:spPr bwMode="auto">
            <a:xfrm>
              <a:off x="2154" y="3203"/>
              <a:ext cx="1089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0" name="Line 26"/>
            <p:cNvSpPr>
              <a:spLocks noChangeShapeType="1"/>
            </p:cNvSpPr>
            <p:nvPr/>
          </p:nvSpPr>
          <p:spPr bwMode="auto">
            <a:xfrm flipV="1">
              <a:off x="3606" y="935"/>
              <a:ext cx="453" cy="4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1" name="Line 27"/>
            <p:cNvSpPr>
              <a:spLocks noChangeShapeType="1"/>
            </p:cNvSpPr>
            <p:nvPr/>
          </p:nvSpPr>
          <p:spPr bwMode="auto">
            <a:xfrm>
              <a:off x="4332" y="935"/>
              <a:ext cx="408" cy="59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2" name="Line 28"/>
            <p:cNvSpPr>
              <a:spLocks noChangeShapeType="1"/>
            </p:cNvSpPr>
            <p:nvPr/>
          </p:nvSpPr>
          <p:spPr bwMode="auto">
            <a:xfrm>
              <a:off x="3560" y="1525"/>
              <a:ext cx="1044" cy="1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3" name="Text Box 29"/>
            <p:cNvSpPr txBox="1">
              <a:spLocks noChangeArrowheads="1"/>
            </p:cNvSpPr>
            <p:nvPr/>
          </p:nvSpPr>
          <p:spPr bwMode="auto">
            <a:xfrm>
              <a:off x="1566" y="2844"/>
              <a:ext cx="27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</a:t>
              </a:r>
            </a:p>
          </p:txBody>
        </p:sp>
        <p:sp>
          <p:nvSpPr>
            <p:cNvPr id="482334" name="Text Box 30"/>
            <p:cNvSpPr txBox="1">
              <a:spLocks noChangeArrowheads="1"/>
            </p:cNvSpPr>
            <p:nvPr/>
          </p:nvSpPr>
          <p:spPr bwMode="auto">
            <a:xfrm>
              <a:off x="3605" y="3209"/>
              <a:ext cx="27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</a:t>
              </a:r>
            </a:p>
          </p:txBody>
        </p:sp>
        <p:sp>
          <p:nvSpPr>
            <p:cNvPr id="482335" name="Text Box 31"/>
            <p:cNvSpPr txBox="1">
              <a:spLocks noChangeArrowheads="1"/>
            </p:cNvSpPr>
            <p:nvPr/>
          </p:nvSpPr>
          <p:spPr bwMode="auto">
            <a:xfrm>
              <a:off x="2925" y="2397"/>
              <a:ext cx="45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L1L2</a:t>
              </a:r>
            </a:p>
          </p:txBody>
        </p:sp>
        <p:sp>
          <p:nvSpPr>
            <p:cNvPr id="482336" name="Text Box 32"/>
            <p:cNvSpPr txBox="1">
              <a:spLocks noChangeArrowheads="1"/>
            </p:cNvSpPr>
            <p:nvPr/>
          </p:nvSpPr>
          <p:spPr bwMode="auto">
            <a:xfrm>
              <a:off x="2925" y="1801"/>
              <a:ext cx="27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L2</a:t>
              </a:r>
            </a:p>
          </p:txBody>
        </p:sp>
        <p:sp>
          <p:nvSpPr>
            <p:cNvPr id="482337" name="Text Box 33"/>
            <p:cNvSpPr txBox="1">
              <a:spLocks noChangeArrowheads="1"/>
            </p:cNvSpPr>
            <p:nvPr/>
          </p:nvSpPr>
          <p:spPr bwMode="auto">
            <a:xfrm>
              <a:off x="3197" y="942"/>
              <a:ext cx="45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L1L2</a:t>
              </a:r>
            </a:p>
          </p:txBody>
        </p:sp>
        <p:sp>
          <p:nvSpPr>
            <p:cNvPr id="482338" name="Text Box 34"/>
            <p:cNvSpPr txBox="1">
              <a:spLocks noChangeArrowheads="1"/>
            </p:cNvSpPr>
            <p:nvPr/>
          </p:nvSpPr>
          <p:spPr bwMode="auto">
            <a:xfrm>
              <a:off x="4877" y="1445"/>
              <a:ext cx="27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</a:t>
              </a:r>
            </a:p>
          </p:txBody>
        </p:sp>
        <p:sp>
          <p:nvSpPr>
            <p:cNvPr id="482339" name="Text Box 35"/>
            <p:cNvSpPr txBox="1">
              <a:spLocks noChangeArrowheads="1"/>
            </p:cNvSpPr>
            <p:nvPr/>
          </p:nvSpPr>
          <p:spPr bwMode="auto">
            <a:xfrm>
              <a:off x="4333" y="491"/>
              <a:ext cx="27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L1</a:t>
              </a:r>
            </a:p>
          </p:txBody>
        </p:sp>
        <p:sp>
          <p:nvSpPr>
            <p:cNvPr id="482340" name="Oval 36"/>
            <p:cNvSpPr>
              <a:spLocks noChangeArrowheads="1"/>
            </p:cNvSpPr>
            <p:nvPr/>
          </p:nvSpPr>
          <p:spPr bwMode="auto">
            <a:xfrm>
              <a:off x="1565" y="2568"/>
              <a:ext cx="2494" cy="12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41" name="Oval 37"/>
            <p:cNvSpPr>
              <a:spLocks noChangeArrowheads="1"/>
            </p:cNvSpPr>
            <p:nvPr/>
          </p:nvSpPr>
          <p:spPr bwMode="auto">
            <a:xfrm>
              <a:off x="340" y="709"/>
              <a:ext cx="2313" cy="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42" name="Oval 38"/>
            <p:cNvSpPr>
              <a:spLocks noChangeArrowheads="1"/>
            </p:cNvSpPr>
            <p:nvPr/>
          </p:nvSpPr>
          <p:spPr bwMode="auto">
            <a:xfrm>
              <a:off x="2971" y="709"/>
              <a:ext cx="2404" cy="13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2343" name="Text Box 39"/>
            <p:cNvSpPr txBox="1">
              <a:spLocks noChangeArrowheads="1"/>
            </p:cNvSpPr>
            <p:nvPr/>
          </p:nvSpPr>
          <p:spPr bwMode="auto">
            <a:xfrm>
              <a:off x="3787" y="1582"/>
              <a:ext cx="95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Area 49.0003</a:t>
              </a:r>
            </a:p>
          </p:txBody>
        </p:sp>
        <p:sp>
          <p:nvSpPr>
            <p:cNvPr id="482344" name="Text Box 40"/>
            <p:cNvSpPr txBox="1">
              <a:spLocks noChangeArrowheads="1"/>
            </p:cNvSpPr>
            <p:nvPr/>
          </p:nvSpPr>
          <p:spPr bwMode="auto">
            <a:xfrm>
              <a:off x="1974" y="3255"/>
              <a:ext cx="95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Area 49.0002</a:t>
              </a:r>
            </a:p>
          </p:txBody>
        </p:sp>
        <p:sp>
          <p:nvSpPr>
            <p:cNvPr id="482345" name="Text Box 41"/>
            <p:cNvSpPr txBox="1">
              <a:spLocks noChangeArrowheads="1"/>
            </p:cNvSpPr>
            <p:nvPr/>
          </p:nvSpPr>
          <p:spPr bwMode="auto">
            <a:xfrm>
              <a:off x="1926" y="1671"/>
              <a:ext cx="680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1600" b="1">
                  <a:ea typeface="黑体" panose="02010609060101010101" pitchFamily="49" charset="-122"/>
                </a:rPr>
                <a:t>Backbone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345362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</a:t>
            </a:r>
            <a:r>
              <a:rPr lang="en-US" altLang="zh-CN">
                <a:latin typeface="华文细黑" panose="02010600040101010101" pitchFamily="2" charset="-122"/>
              </a:rPr>
              <a:t>Level-1</a:t>
            </a:r>
            <a:r>
              <a:rPr lang="zh-CN" altLang="en-US">
                <a:latin typeface="华文细黑" panose="02010600040101010101" pitchFamily="2" charset="-122"/>
              </a:rPr>
              <a:t>路由器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064500" cy="45370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Level-1</a:t>
            </a:r>
            <a:r>
              <a:rPr lang="zh-CN" altLang="en-US" sz="2400"/>
              <a:t>路由器</a:t>
            </a:r>
          </a:p>
          <a:p>
            <a:pPr lvl="1"/>
            <a:r>
              <a:rPr lang="zh-CN" altLang="en-US" sz="2000"/>
              <a:t>只参与本区域内的路由，只保留本区域的数据库信息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只与本区域的路由器形成邻居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通过与自己相连的</a:t>
            </a:r>
            <a:r>
              <a:rPr lang="en-US" altLang="zh-CN" sz="2000"/>
              <a:t>L1/L2</a:t>
            </a:r>
            <a:r>
              <a:rPr lang="zh-CN" altLang="en-US" sz="2000"/>
              <a:t>路由器的</a:t>
            </a:r>
            <a:r>
              <a:rPr lang="en-US" altLang="zh-CN" sz="2000"/>
              <a:t>ATT bit</a:t>
            </a:r>
            <a:r>
              <a:rPr lang="zh-CN" altLang="en-US" sz="2000"/>
              <a:t>寻找与自己最近的</a:t>
            </a:r>
            <a:r>
              <a:rPr lang="en-US" altLang="zh-CN" sz="2000"/>
              <a:t>L1/L2</a:t>
            </a:r>
            <a:r>
              <a:rPr lang="zh-CN" altLang="en-US" sz="2000"/>
              <a:t>路由器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通过指向离自己最近的</a:t>
            </a:r>
            <a:r>
              <a:rPr lang="en-US" altLang="zh-CN" sz="2000"/>
              <a:t>L1/L2</a:t>
            </a:r>
            <a:r>
              <a:rPr lang="zh-CN" altLang="en-US" sz="2000"/>
              <a:t>路由器的缺省路由，访问其他区域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231062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</a:t>
            </a:r>
            <a:r>
              <a:rPr lang="en-US" altLang="zh-CN">
                <a:latin typeface="华文细黑" panose="02010600040101010101" pitchFamily="2" charset="-122"/>
              </a:rPr>
              <a:t>Level-2</a:t>
            </a:r>
            <a:r>
              <a:rPr lang="zh-CN" altLang="en-US">
                <a:latin typeface="华文细黑" panose="02010600040101010101" pitchFamily="2" charset="-122"/>
              </a:rPr>
              <a:t>路由器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135937" cy="38163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Level-2</a:t>
            </a:r>
            <a:r>
              <a:rPr lang="zh-CN" altLang="en-US" sz="2400"/>
              <a:t>路由器</a:t>
            </a:r>
          </a:p>
          <a:p>
            <a:pPr lvl="1"/>
            <a:r>
              <a:rPr lang="zh-CN" altLang="en-US" sz="2000"/>
              <a:t>可以与其他区域的</a:t>
            </a:r>
            <a:r>
              <a:rPr lang="en-US" altLang="zh-CN" sz="2000"/>
              <a:t>L2</a:t>
            </a:r>
            <a:r>
              <a:rPr lang="zh-CN" altLang="en-US" sz="2000"/>
              <a:t>路由器形成邻居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参与骨干区的路由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保存整个骨干区的路由信息</a:t>
            </a:r>
          </a:p>
          <a:p>
            <a:pPr lvl="1"/>
            <a:endParaRPr lang="zh-CN" altLang="en-US" sz="2000"/>
          </a:p>
          <a:p>
            <a:pPr lvl="1"/>
            <a:r>
              <a:rPr lang="en-US" altLang="zh-CN" sz="2000"/>
              <a:t>L1/L2</a:t>
            </a:r>
            <a:r>
              <a:rPr lang="zh-CN" altLang="en-US" sz="2000"/>
              <a:t>路由器同时可以参与</a:t>
            </a:r>
            <a:r>
              <a:rPr lang="en-US" altLang="zh-CN" sz="2000"/>
              <a:t>L1</a:t>
            </a:r>
            <a:r>
              <a:rPr lang="zh-CN" altLang="en-US" sz="2000"/>
              <a:t>路由</a:t>
            </a:r>
          </a:p>
          <a:p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7561262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</a:t>
            </a:r>
            <a:r>
              <a:rPr lang="en-US" altLang="zh-CN">
                <a:latin typeface="华文细黑" panose="02010600040101010101" pitchFamily="2" charset="-122"/>
              </a:rPr>
              <a:t>Level-1-2</a:t>
            </a:r>
            <a:r>
              <a:rPr lang="zh-CN" altLang="en-US">
                <a:latin typeface="华文细黑" panose="02010600040101010101" pitchFamily="2" charset="-122"/>
              </a:rPr>
              <a:t>路由器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49688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L1/L2 </a:t>
            </a:r>
            <a:r>
              <a:rPr lang="zh-CN" altLang="en-US" sz="2400"/>
              <a:t>路由器</a:t>
            </a:r>
          </a:p>
          <a:p>
            <a:pPr lvl="1"/>
            <a:r>
              <a:rPr lang="zh-CN" altLang="en-US" sz="2000"/>
              <a:t>可以和本区域的任何级别路由器形成邻居关系；可以和其它区域相邻的</a:t>
            </a:r>
            <a:r>
              <a:rPr lang="en-US" altLang="zh-CN" sz="2000"/>
              <a:t>L2</a:t>
            </a:r>
            <a:r>
              <a:rPr lang="zh-CN" altLang="en-US" sz="2000"/>
              <a:t>或</a:t>
            </a:r>
            <a:r>
              <a:rPr lang="en-US" altLang="zh-CN" sz="2000"/>
              <a:t>L1/L2</a:t>
            </a:r>
            <a:r>
              <a:rPr lang="zh-CN" altLang="en-US" sz="2000"/>
              <a:t>路由器形成邻居关系</a:t>
            </a:r>
          </a:p>
          <a:p>
            <a:pPr lvl="1"/>
            <a:r>
              <a:rPr lang="zh-CN" altLang="en-US" sz="2000"/>
              <a:t>可能有两个级别的链路状态数据库</a:t>
            </a:r>
          </a:p>
          <a:p>
            <a:pPr lvl="1"/>
            <a:r>
              <a:rPr lang="en-US" altLang="zh-CN" sz="2000"/>
              <a:t>L1</a:t>
            </a:r>
            <a:r>
              <a:rPr lang="zh-CN" altLang="en-US" sz="2000"/>
              <a:t>用来作为区域内路由；</a:t>
            </a:r>
            <a:r>
              <a:rPr lang="en-US" altLang="zh-CN" sz="2000"/>
              <a:t>L2</a:t>
            </a:r>
            <a:r>
              <a:rPr lang="zh-CN" altLang="en-US" sz="2000"/>
              <a:t>用来作为区域间路由</a:t>
            </a:r>
          </a:p>
          <a:p>
            <a:pPr lvl="1"/>
            <a:r>
              <a:rPr lang="zh-CN" altLang="en-US" sz="2000"/>
              <a:t>完成它所在的区域和骨干之间的路由信息的交换，将</a:t>
            </a:r>
            <a:r>
              <a:rPr lang="en-US" altLang="zh-CN" sz="2000"/>
              <a:t>L1 LSDB</a:t>
            </a:r>
            <a:r>
              <a:rPr lang="zh-CN" altLang="en-US" sz="2000"/>
              <a:t>中的路由信息转换到</a:t>
            </a:r>
            <a:r>
              <a:rPr lang="en-US" altLang="zh-CN" sz="2000"/>
              <a:t>L2 LSDB</a:t>
            </a:r>
            <a:r>
              <a:rPr lang="zh-CN" altLang="en-US" sz="2000"/>
              <a:t>中，以在骨干中传播，既承担</a:t>
            </a:r>
            <a:r>
              <a:rPr lang="en-US" altLang="zh-CN" sz="2000"/>
              <a:t>L1</a:t>
            </a:r>
            <a:r>
              <a:rPr lang="zh-CN" altLang="en-US" sz="2000"/>
              <a:t>的职责也承担</a:t>
            </a:r>
            <a:r>
              <a:rPr lang="en-US" altLang="zh-CN" sz="2000"/>
              <a:t>L2</a:t>
            </a:r>
            <a:r>
              <a:rPr lang="zh-CN" altLang="en-US" sz="2000"/>
              <a:t>的职责</a:t>
            </a:r>
          </a:p>
          <a:p>
            <a:pPr lvl="1"/>
            <a:r>
              <a:rPr lang="zh-CN" altLang="en-US" sz="2000"/>
              <a:t>通常位于区域边界上</a:t>
            </a:r>
          </a:p>
          <a:p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协议－区域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468313" y="1052513"/>
            <a:ext cx="82073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/>
              <a:t>区域（</a:t>
            </a:r>
            <a:r>
              <a:rPr lang="en-US" altLang="zh-CN" sz="2400"/>
              <a:t>Areas</a:t>
            </a:r>
            <a:r>
              <a:rPr lang="zh-CN" altLang="en-US" sz="2400"/>
              <a:t>） </a:t>
            </a:r>
          </a:p>
          <a:p>
            <a:pPr lvl="1"/>
            <a:r>
              <a:rPr lang="zh-CN" altLang="en-US" sz="2000"/>
              <a:t>  </a:t>
            </a:r>
            <a:r>
              <a:rPr lang="en-US" altLang="zh-CN" sz="2000"/>
              <a:t>IS-ISv6</a:t>
            </a:r>
            <a:r>
              <a:rPr lang="zh-CN" altLang="en-US" sz="2000"/>
              <a:t>允许将整个路由域分为多个区域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  区域之间通过</a:t>
            </a:r>
            <a:r>
              <a:rPr lang="en-US" altLang="zh-CN" sz="2000"/>
              <a:t>L2(L1/L2)</a:t>
            </a:r>
            <a:r>
              <a:rPr lang="zh-CN" altLang="en-US" sz="2000"/>
              <a:t>路由器相连接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  一个路由器目前最多支持</a:t>
            </a:r>
            <a:r>
              <a:rPr lang="en-US" altLang="zh-CN" sz="2000"/>
              <a:t>3</a:t>
            </a:r>
            <a:r>
              <a:rPr lang="zh-CN" altLang="en-US" sz="2000"/>
              <a:t>个</a:t>
            </a:r>
            <a:r>
              <a:rPr lang="en-US" altLang="zh-CN" sz="2000"/>
              <a:t>Area ID</a:t>
            </a:r>
          </a:p>
          <a:p>
            <a:pPr lvl="1"/>
            <a:endParaRPr lang="en-US" altLang="zh-CN" sz="2000"/>
          </a:p>
          <a:p>
            <a:pPr lvl="1"/>
            <a:r>
              <a:rPr lang="en-US" altLang="zh-CN" sz="2000"/>
              <a:t>  </a:t>
            </a:r>
            <a:r>
              <a:rPr lang="zh-CN" altLang="en-US" sz="2000"/>
              <a:t>一个路由器必须整个属于某个区域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  对于</a:t>
            </a:r>
            <a:r>
              <a:rPr lang="en-US" altLang="zh-CN" sz="2000"/>
              <a:t>Level-1</a:t>
            </a:r>
            <a:r>
              <a:rPr lang="zh-CN" altLang="en-US" sz="2000"/>
              <a:t>路由器来说，只有属于同一区域才可以建立邻居，对于</a:t>
            </a:r>
            <a:r>
              <a:rPr lang="en-US" altLang="zh-CN" sz="2000"/>
              <a:t>Level-2</a:t>
            </a:r>
            <a:r>
              <a:rPr lang="zh-CN" altLang="en-US" sz="2000"/>
              <a:t>路由器则没有此同一区域限制</a:t>
            </a:r>
          </a:p>
          <a:p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7842250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协议－邻接关系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468313" y="1196975"/>
            <a:ext cx="81359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/>
              <a:t>两台运行</a:t>
            </a:r>
            <a:r>
              <a:rPr lang="en-US" altLang="zh-CN" sz="2400"/>
              <a:t>IS-ISv6</a:t>
            </a:r>
            <a:r>
              <a:rPr lang="zh-CN" altLang="en-US" sz="2400"/>
              <a:t>的路由器在交互协议报文实现路由功能之前必须首先建立邻接关系。目前</a:t>
            </a:r>
            <a:r>
              <a:rPr lang="en-US" altLang="zh-CN" sz="2400"/>
              <a:t>IS-ISv6</a:t>
            </a:r>
            <a:r>
              <a:rPr lang="zh-CN" altLang="en-US" sz="2400"/>
              <a:t>支持如下两类网络：</a:t>
            </a:r>
          </a:p>
          <a:p>
            <a:pPr lvl="1"/>
            <a:r>
              <a:rPr lang="zh-CN" altLang="en-US" sz="2000"/>
              <a:t>点到点网络</a:t>
            </a:r>
          </a:p>
          <a:p>
            <a:pPr lvl="1"/>
            <a:r>
              <a:rPr lang="zh-CN" altLang="en-US" sz="2000"/>
              <a:t>广播网络</a:t>
            </a:r>
          </a:p>
          <a:p>
            <a:pPr lvl="1"/>
            <a:endParaRPr lang="zh-CN" altLang="en-US" sz="2000"/>
          </a:p>
          <a:p>
            <a:r>
              <a:rPr lang="en-US" altLang="zh-CN" sz="2400"/>
              <a:t>IS-ISv6</a:t>
            </a:r>
            <a:r>
              <a:rPr lang="zh-CN" altLang="en-US" sz="2400"/>
              <a:t>邻接关系建立需要遵循的基本原则</a:t>
            </a:r>
          </a:p>
          <a:p>
            <a:pPr lvl="1"/>
            <a:r>
              <a:rPr lang="zh-CN" altLang="en-US" sz="2000"/>
              <a:t>只有同一层次的相邻路由器才有可能成为邻接体</a:t>
            </a:r>
          </a:p>
          <a:p>
            <a:pPr lvl="1"/>
            <a:r>
              <a:rPr lang="zh-CN" altLang="en-US" sz="2000"/>
              <a:t>对于</a:t>
            </a:r>
            <a:r>
              <a:rPr lang="en-US" altLang="zh-CN" sz="2000"/>
              <a:t>Level-1</a:t>
            </a:r>
            <a:r>
              <a:rPr lang="zh-CN" altLang="en-US" sz="2000"/>
              <a:t>路由器来说要求区域号一致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72390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协议－与</a:t>
            </a:r>
            <a:r>
              <a:rPr lang="en-US" altLang="zh-CN">
                <a:latin typeface="华文细黑" panose="02010600040101010101" pitchFamily="2" charset="-122"/>
              </a:rPr>
              <a:t>IPv4</a:t>
            </a:r>
            <a:r>
              <a:rPr lang="zh-CN" altLang="en-US">
                <a:latin typeface="华文细黑" panose="02010600040101010101" pitchFamily="2" charset="-122"/>
              </a:rPr>
              <a:t>的区别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4000"/>
            <a:ext cx="8207375" cy="34893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IS-ISv6</a:t>
            </a:r>
            <a:r>
              <a:rPr lang="zh-CN" altLang="en-US" sz="2400"/>
              <a:t>路由不再区分</a:t>
            </a:r>
            <a:r>
              <a:rPr lang="en-US" altLang="zh-CN" sz="2400"/>
              <a:t>cost-style</a:t>
            </a:r>
            <a:r>
              <a:rPr lang="zh-CN" altLang="en-US" sz="2400"/>
              <a:t>，实际上都是</a:t>
            </a:r>
            <a:r>
              <a:rPr lang="en-US" altLang="zh-CN" sz="2400"/>
              <a:t>wide-cost</a:t>
            </a:r>
            <a:r>
              <a:rPr lang="zh-CN" altLang="en-US" sz="2400"/>
              <a:t>的路由，而</a:t>
            </a:r>
            <a:r>
              <a:rPr lang="en-US" altLang="zh-CN" sz="2400"/>
              <a:t>IPv4</a:t>
            </a:r>
            <a:r>
              <a:rPr lang="zh-CN" altLang="en-US" sz="2400"/>
              <a:t>的</a:t>
            </a:r>
            <a:r>
              <a:rPr lang="en-US" altLang="zh-CN" sz="2400"/>
              <a:t>IS-IS</a:t>
            </a:r>
            <a:r>
              <a:rPr lang="zh-CN" altLang="en-US" sz="2400"/>
              <a:t>默认为</a:t>
            </a:r>
            <a:r>
              <a:rPr lang="en-US" altLang="zh-CN" sz="2400"/>
              <a:t>narrow</a:t>
            </a:r>
          </a:p>
          <a:p>
            <a:endParaRPr lang="en-US" altLang="zh-CN" sz="2400"/>
          </a:p>
          <a:p>
            <a:r>
              <a:rPr lang="en-US" altLang="zh-CN" sz="2400"/>
              <a:t>IS-ISv6</a:t>
            </a:r>
            <a:r>
              <a:rPr lang="zh-CN" altLang="en-US" sz="2400"/>
              <a:t>不支持</a:t>
            </a:r>
            <a:r>
              <a:rPr lang="en-US" altLang="zh-CN" sz="2400"/>
              <a:t>BFD</a:t>
            </a:r>
            <a:r>
              <a:rPr lang="zh-CN" altLang="en-US" sz="2400"/>
              <a:t>， </a:t>
            </a:r>
            <a:r>
              <a:rPr lang="en-US" altLang="zh-CN" sz="2400"/>
              <a:t>IPv4</a:t>
            </a:r>
            <a:r>
              <a:rPr lang="zh-CN" altLang="en-US" sz="2400"/>
              <a:t>的</a:t>
            </a:r>
            <a:r>
              <a:rPr lang="en-US" altLang="zh-CN" sz="2400"/>
              <a:t>IS-IS</a:t>
            </a:r>
            <a:r>
              <a:rPr lang="zh-CN" altLang="en-US" sz="2400"/>
              <a:t>支持</a:t>
            </a:r>
          </a:p>
          <a:p>
            <a:endParaRPr lang="zh-CN" altLang="en-US" sz="2400"/>
          </a:p>
          <a:p>
            <a:r>
              <a:rPr lang="en-US" altLang="zh-CN" sz="2400"/>
              <a:t>IS-ISv6</a:t>
            </a:r>
            <a:r>
              <a:rPr lang="zh-CN" altLang="en-US" sz="2400"/>
              <a:t>不支持</a:t>
            </a:r>
            <a:r>
              <a:rPr lang="en-US" altLang="zh-CN" sz="2400"/>
              <a:t>MPLS TE</a:t>
            </a:r>
            <a:r>
              <a:rPr lang="zh-CN" altLang="en-US" sz="2400"/>
              <a:t>， </a:t>
            </a:r>
            <a:r>
              <a:rPr lang="en-US" altLang="zh-CN" sz="2400"/>
              <a:t>IPv4</a:t>
            </a:r>
            <a:r>
              <a:rPr lang="zh-CN" altLang="en-US" sz="2400"/>
              <a:t>的</a:t>
            </a:r>
            <a:r>
              <a:rPr lang="en-US" altLang="zh-CN" sz="2400"/>
              <a:t>IS-IS</a:t>
            </a:r>
            <a:r>
              <a:rPr lang="zh-CN" altLang="en-US" sz="2400"/>
              <a:t>支持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协议－</a:t>
            </a:r>
            <a:r>
              <a:rPr lang="en-US" altLang="zh-CN">
                <a:latin typeface="华文细黑" panose="02010600040101010101" pitchFamily="2" charset="-122"/>
              </a:rPr>
              <a:t>DIS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6538"/>
            <a:ext cx="7775575" cy="8953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DIS</a:t>
            </a:r>
            <a:r>
              <a:rPr lang="zh-CN" altLang="en-US" sz="2400"/>
              <a:t>： </a:t>
            </a:r>
            <a:r>
              <a:rPr lang="en-US" altLang="zh-CN" sz="2400"/>
              <a:t>Designated IS </a:t>
            </a:r>
            <a:r>
              <a:rPr lang="zh-CN" altLang="en-US" sz="2400"/>
              <a:t>指定中间系统</a:t>
            </a:r>
          </a:p>
          <a:p>
            <a:r>
              <a:rPr lang="zh-CN" altLang="en-US" sz="2400"/>
              <a:t>功能</a:t>
            </a:r>
            <a:r>
              <a:rPr lang="en-US" altLang="zh-CN" sz="2400"/>
              <a:t>:  </a:t>
            </a:r>
            <a:r>
              <a:rPr lang="zh-CN" altLang="en-US" sz="2400"/>
              <a:t>在广播网络中创建和更新伪结点</a:t>
            </a:r>
          </a:p>
        </p:txBody>
      </p:sp>
      <p:grpSp>
        <p:nvGrpSpPr>
          <p:cNvPr id="386110" name="Group 62"/>
          <p:cNvGrpSpPr>
            <a:grpSpLocks/>
          </p:cNvGrpSpPr>
          <p:nvPr/>
        </p:nvGrpSpPr>
        <p:grpSpPr bwMode="auto">
          <a:xfrm>
            <a:off x="1116013" y="1916113"/>
            <a:ext cx="7415212" cy="1584325"/>
            <a:chOff x="703" y="1207"/>
            <a:chExt cx="4671" cy="998"/>
          </a:xfrm>
        </p:grpSpPr>
        <p:grpSp>
          <p:nvGrpSpPr>
            <p:cNvPr id="386052" name="Group 4"/>
            <p:cNvGrpSpPr>
              <a:grpSpLocks/>
            </p:cNvGrpSpPr>
            <p:nvPr/>
          </p:nvGrpSpPr>
          <p:grpSpPr bwMode="auto">
            <a:xfrm>
              <a:off x="703" y="1207"/>
              <a:ext cx="408" cy="272"/>
              <a:chOff x="940" y="956"/>
              <a:chExt cx="464" cy="364"/>
            </a:xfrm>
          </p:grpSpPr>
          <p:sp>
            <p:nvSpPr>
              <p:cNvPr id="386053" name="Freeform 5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54" name="Freeform 6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55" name="Freeform 7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56" name="Freeform 8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57" name="Freeform 9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58" name="Freeform 10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6059" name="Group 11"/>
            <p:cNvGrpSpPr>
              <a:grpSpLocks/>
            </p:cNvGrpSpPr>
            <p:nvPr/>
          </p:nvGrpSpPr>
          <p:grpSpPr bwMode="auto">
            <a:xfrm>
              <a:off x="2093" y="1207"/>
              <a:ext cx="408" cy="272"/>
              <a:chOff x="940" y="956"/>
              <a:chExt cx="464" cy="364"/>
            </a:xfrm>
          </p:grpSpPr>
          <p:sp>
            <p:nvSpPr>
              <p:cNvPr id="386060" name="Freeform 12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1" name="Freeform 13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2" name="Freeform 14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3" name="Freeform 15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4" name="Freeform 16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5" name="Freeform 17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6066" name="Group 18"/>
            <p:cNvGrpSpPr>
              <a:grpSpLocks/>
            </p:cNvGrpSpPr>
            <p:nvPr/>
          </p:nvGrpSpPr>
          <p:grpSpPr bwMode="auto">
            <a:xfrm>
              <a:off x="1458" y="1933"/>
              <a:ext cx="408" cy="272"/>
              <a:chOff x="940" y="956"/>
              <a:chExt cx="464" cy="364"/>
            </a:xfrm>
          </p:grpSpPr>
          <p:sp>
            <p:nvSpPr>
              <p:cNvPr id="386067" name="Freeform 19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8" name="Freeform 20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69" name="Freeform 21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70" name="Freeform 22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71" name="Freeform 23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72" name="Freeform 24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6073" name="Line 25"/>
            <p:cNvSpPr>
              <a:spLocks noChangeShapeType="1"/>
            </p:cNvSpPr>
            <p:nvPr/>
          </p:nvSpPr>
          <p:spPr bwMode="auto">
            <a:xfrm>
              <a:off x="868" y="1706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074" name="Line 26"/>
            <p:cNvSpPr>
              <a:spLocks noChangeShapeType="1"/>
            </p:cNvSpPr>
            <p:nvPr/>
          </p:nvSpPr>
          <p:spPr bwMode="auto">
            <a:xfrm>
              <a:off x="959" y="148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075" name="Line 27"/>
            <p:cNvSpPr>
              <a:spLocks noChangeShapeType="1"/>
            </p:cNvSpPr>
            <p:nvPr/>
          </p:nvSpPr>
          <p:spPr bwMode="auto">
            <a:xfrm>
              <a:off x="2274" y="1480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076" name="Line 28"/>
            <p:cNvSpPr>
              <a:spLocks noChangeShapeType="1"/>
            </p:cNvSpPr>
            <p:nvPr/>
          </p:nvSpPr>
          <p:spPr bwMode="auto">
            <a:xfrm>
              <a:off x="1639" y="170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077" name="AutoShape 29"/>
            <p:cNvSpPr>
              <a:spLocks noChangeArrowheads="1"/>
            </p:cNvSpPr>
            <p:nvPr/>
          </p:nvSpPr>
          <p:spPr bwMode="auto">
            <a:xfrm>
              <a:off x="2864" y="1616"/>
              <a:ext cx="726" cy="226"/>
            </a:xfrm>
            <a:prstGeom prst="rightArrow">
              <a:avLst>
                <a:gd name="adj1" fmla="val 50000"/>
                <a:gd name="adj2" fmla="val 8031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86078" name="Group 30"/>
            <p:cNvGrpSpPr>
              <a:grpSpLocks/>
            </p:cNvGrpSpPr>
            <p:nvPr/>
          </p:nvGrpSpPr>
          <p:grpSpPr bwMode="auto">
            <a:xfrm>
              <a:off x="3576" y="1207"/>
              <a:ext cx="408" cy="272"/>
              <a:chOff x="940" y="956"/>
              <a:chExt cx="464" cy="364"/>
            </a:xfrm>
          </p:grpSpPr>
          <p:sp>
            <p:nvSpPr>
              <p:cNvPr id="386079" name="Freeform 31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0" name="Freeform 32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1" name="Freeform 33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2" name="Freeform 34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3" name="Freeform 35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4" name="Freeform 36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6085" name="Group 37"/>
            <p:cNvGrpSpPr>
              <a:grpSpLocks/>
            </p:cNvGrpSpPr>
            <p:nvPr/>
          </p:nvGrpSpPr>
          <p:grpSpPr bwMode="auto">
            <a:xfrm>
              <a:off x="4966" y="1207"/>
              <a:ext cx="408" cy="272"/>
              <a:chOff x="940" y="956"/>
              <a:chExt cx="464" cy="364"/>
            </a:xfrm>
          </p:grpSpPr>
          <p:sp>
            <p:nvSpPr>
              <p:cNvPr id="386086" name="Freeform 38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7" name="Freeform 39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8" name="Freeform 40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89" name="Freeform 41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0" name="Freeform 42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1" name="Freeform 43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6092" name="Group 44"/>
            <p:cNvGrpSpPr>
              <a:grpSpLocks/>
            </p:cNvGrpSpPr>
            <p:nvPr/>
          </p:nvGrpSpPr>
          <p:grpSpPr bwMode="auto">
            <a:xfrm>
              <a:off x="4331" y="1933"/>
              <a:ext cx="408" cy="272"/>
              <a:chOff x="940" y="956"/>
              <a:chExt cx="464" cy="364"/>
            </a:xfrm>
          </p:grpSpPr>
          <p:sp>
            <p:nvSpPr>
              <p:cNvPr id="386093" name="Freeform 45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E85B7"/>
              </a:solid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4" name="Freeform 46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solidFill>
                <a:srgbClr val="BBB4D6"/>
              </a:solid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5" name="Freeform 47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6" name="Freeform 48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7" name="Freeform 49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98" name="Freeform 50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6099" name="Group 51"/>
            <p:cNvGrpSpPr>
              <a:grpSpLocks/>
            </p:cNvGrpSpPr>
            <p:nvPr/>
          </p:nvGrpSpPr>
          <p:grpSpPr bwMode="auto">
            <a:xfrm>
              <a:off x="4331" y="1480"/>
              <a:ext cx="408" cy="272"/>
              <a:chOff x="940" y="956"/>
              <a:chExt cx="464" cy="364"/>
            </a:xfrm>
          </p:grpSpPr>
          <p:sp>
            <p:nvSpPr>
              <p:cNvPr id="386100" name="Freeform 52" descr="60%"/>
              <p:cNvSpPr>
                <a:spLocks noEditPoints="1"/>
              </p:cNvSpPr>
              <p:nvPr/>
            </p:nvSpPr>
            <p:spPr bwMode="auto">
              <a:xfrm>
                <a:off x="940" y="956"/>
                <a:ext cx="464" cy="364"/>
              </a:xfrm>
              <a:custGeom>
                <a:avLst/>
                <a:gdLst>
                  <a:gd name="T0" fmla="*/ 464 w 464"/>
                  <a:gd name="T1" fmla="*/ 77 h 364"/>
                  <a:gd name="T2" fmla="*/ 455 w 464"/>
                  <a:gd name="T3" fmla="*/ 98 h 364"/>
                  <a:gd name="T4" fmla="*/ 430 w 464"/>
                  <a:gd name="T5" fmla="*/ 117 h 364"/>
                  <a:gd name="T6" fmla="*/ 391 w 464"/>
                  <a:gd name="T7" fmla="*/ 133 h 364"/>
                  <a:gd name="T8" fmla="*/ 338 w 464"/>
                  <a:gd name="T9" fmla="*/ 145 h 364"/>
                  <a:gd name="T10" fmla="*/ 280 w 464"/>
                  <a:gd name="T11" fmla="*/ 152 h 364"/>
                  <a:gd name="T12" fmla="*/ 216 w 464"/>
                  <a:gd name="T13" fmla="*/ 153 h 364"/>
                  <a:gd name="T14" fmla="*/ 155 w 464"/>
                  <a:gd name="T15" fmla="*/ 149 h 364"/>
                  <a:gd name="T16" fmla="*/ 98 w 464"/>
                  <a:gd name="T17" fmla="*/ 140 h 364"/>
                  <a:gd name="T18" fmla="*/ 98 w 464"/>
                  <a:gd name="T19" fmla="*/ 140 h 364"/>
                  <a:gd name="T20" fmla="*/ 155 w 464"/>
                  <a:gd name="T21" fmla="*/ 149 h 364"/>
                  <a:gd name="T22" fmla="*/ 216 w 464"/>
                  <a:gd name="T23" fmla="*/ 153 h 364"/>
                  <a:gd name="T24" fmla="*/ 280 w 464"/>
                  <a:gd name="T25" fmla="*/ 152 h 364"/>
                  <a:gd name="T26" fmla="*/ 338 w 464"/>
                  <a:gd name="T27" fmla="*/ 145 h 364"/>
                  <a:gd name="T28" fmla="*/ 391 w 464"/>
                  <a:gd name="T29" fmla="*/ 133 h 364"/>
                  <a:gd name="T30" fmla="*/ 430 w 464"/>
                  <a:gd name="T31" fmla="*/ 117 h 364"/>
                  <a:gd name="T32" fmla="*/ 455 w 464"/>
                  <a:gd name="T33" fmla="*/ 98 h 364"/>
                  <a:gd name="T34" fmla="*/ 464 w 464"/>
                  <a:gd name="T35" fmla="*/ 77 h 364"/>
                  <a:gd name="T36" fmla="*/ 0 w 464"/>
                  <a:gd name="T37" fmla="*/ 77 h 364"/>
                  <a:gd name="T38" fmla="*/ 9 w 464"/>
                  <a:gd name="T39" fmla="*/ 98 h 364"/>
                  <a:gd name="T40" fmla="*/ 34 w 464"/>
                  <a:gd name="T41" fmla="*/ 117 h 364"/>
                  <a:gd name="T42" fmla="*/ 73 w 464"/>
                  <a:gd name="T43" fmla="*/ 134 h 364"/>
                  <a:gd name="T44" fmla="*/ 34 w 464"/>
                  <a:gd name="T45" fmla="*/ 117 h 364"/>
                  <a:gd name="T46" fmla="*/ 9 w 464"/>
                  <a:gd name="T47" fmla="*/ 98 h 364"/>
                  <a:gd name="T48" fmla="*/ 0 w 464"/>
                  <a:gd name="T49" fmla="*/ 77 h 364"/>
                  <a:gd name="T50" fmla="*/ 0 w 464"/>
                  <a:gd name="T51" fmla="*/ 77 h 364"/>
                  <a:gd name="T52" fmla="*/ 2 w 464"/>
                  <a:gd name="T53" fmla="*/ 298 h 364"/>
                  <a:gd name="T54" fmla="*/ 19 w 464"/>
                  <a:gd name="T55" fmla="*/ 318 h 364"/>
                  <a:gd name="T56" fmla="*/ 52 w 464"/>
                  <a:gd name="T57" fmla="*/ 336 h 364"/>
                  <a:gd name="T58" fmla="*/ 98 w 464"/>
                  <a:gd name="T59" fmla="*/ 351 h 364"/>
                  <a:gd name="T60" fmla="*/ 154 w 464"/>
                  <a:gd name="T61" fmla="*/ 360 h 364"/>
                  <a:gd name="T62" fmla="*/ 216 w 464"/>
                  <a:gd name="T63" fmla="*/ 364 h 364"/>
                  <a:gd name="T64" fmla="*/ 280 w 464"/>
                  <a:gd name="T65" fmla="*/ 363 h 364"/>
                  <a:gd name="T66" fmla="*/ 338 w 464"/>
                  <a:gd name="T67" fmla="*/ 356 h 364"/>
                  <a:gd name="T68" fmla="*/ 391 w 464"/>
                  <a:gd name="T69" fmla="*/ 344 h 364"/>
                  <a:gd name="T70" fmla="*/ 430 w 464"/>
                  <a:gd name="T71" fmla="*/ 327 h 364"/>
                  <a:gd name="T72" fmla="*/ 455 w 464"/>
                  <a:gd name="T73" fmla="*/ 309 h 364"/>
                  <a:gd name="T74" fmla="*/ 464 w 464"/>
                  <a:gd name="T75" fmla="*/ 287 h 364"/>
                  <a:gd name="T76" fmla="*/ 462 w 464"/>
                  <a:gd name="T77" fmla="*/ 66 h 364"/>
                  <a:gd name="T78" fmla="*/ 445 w 464"/>
                  <a:gd name="T79" fmla="*/ 46 h 364"/>
                  <a:gd name="T80" fmla="*/ 412 w 464"/>
                  <a:gd name="T81" fmla="*/ 27 h 364"/>
                  <a:gd name="T82" fmla="*/ 366 w 464"/>
                  <a:gd name="T83" fmla="*/ 13 h 364"/>
                  <a:gd name="T84" fmla="*/ 310 w 464"/>
                  <a:gd name="T85" fmla="*/ 4 h 364"/>
                  <a:gd name="T86" fmla="*/ 248 w 464"/>
                  <a:gd name="T87" fmla="*/ 0 h 364"/>
                  <a:gd name="T88" fmla="*/ 184 w 464"/>
                  <a:gd name="T89" fmla="*/ 1 h 364"/>
                  <a:gd name="T90" fmla="*/ 126 w 464"/>
                  <a:gd name="T91" fmla="*/ 8 h 364"/>
                  <a:gd name="T92" fmla="*/ 73 w 464"/>
                  <a:gd name="T93" fmla="*/ 20 h 364"/>
                  <a:gd name="T94" fmla="*/ 34 w 464"/>
                  <a:gd name="T95" fmla="*/ 37 h 364"/>
                  <a:gd name="T96" fmla="*/ 9 w 464"/>
                  <a:gd name="T97" fmla="*/ 55 h 364"/>
                  <a:gd name="T98" fmla="*/ 0 w 464"/>
                  <a:gd name="T99" fmla="*/ 7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364">
                    <a:moveTo>
                      <a:pt x="464" y="77"/>
                    </a:moveTo>
                    <a:lnTo>
                      <a:pt x="464" y="77"/>
                    </a:lnTo>
                    <a:lnTo>
                      <a:pt x="462" y="87"/>
                    </a:lnTo>
                    <a:lnTo>
                      <a:pt x="455" y="98"/>
                    </a:lnTo>
                    <a:lnTo>
                      <a:pt x="445" y="107"/>
                    </a:lnTo>
                    <a:lnTo>
                      <a:pt x="430" y="117"/>
                    </a:lnTo>
                    <a:lnTo>
                      <a:pt x="412" y="125"/>
                    </a:lnTo>
                    <a:lnTo>
                      <a:pt x="391" y="133"/>
                    </a:lnTo>
                    <a:lnTo>
                      <a:pt x="366" y="140"/>
                    </a:lnTo>
                    <a:lnTo>
                      <a:pt x="338" y="145"/>
                    </a:lnTo>
                    <a:lnTo>
                      <a:pt x="310" y="149"/>
                    </a:lnTo>
                    <a:lnTo>
                      <a:pt x="280" y="152"/>
                    </a:lnTo>
                    <a:lnTo>
                      <a:pt x="248" y="153"/>
                    </a:lnTo>
                    <a:lnTo>
                      <a:pt x="216" y="153"/>
                    </a:lnTo>
                    <a:lnTo>
                      <a:pt x="186" y="152"/>
                    </a:lnTo>
                    <a:lnTo>
                      <a:pt x="155" y="149"/>
                    </a:lnTo>
                    <a:lnTo>
                      <a:pt x="126" y="145"/>
                    </a:lnTo>
                    <a:lnTo>
                      <a:pt x="98" y="140"/>
                    </a:lnTo>
                    <a:lnTo>
                      <a:pt x="73" y="134"/>
                    </a:lnTo>
                    <a:lnTo>
                      <a:pt x="98" y="140"/>
                    </a:lnTo>
                    <a:lnTo>
                      <a:pt x="126" y="145"/>
                    </a:lnTo>
                    <a:lnTo>
                      <a:pt x="155" y="149"/>
                    </a:lnTo>
                    <a:lnTo>
                      <a:pt x="186" y="152"/>
                    </a:lnTo>
                    <a:lnTo>
                      <a:pt x="216" y="153"/>
                    </a:lnTo>
                    <a:lnTo>
                      <a:pt x="248" y="153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8" y="145"/>
                    </a:lnTo>
                    <a:lnTo>
                      <a:pt x="366" y="140"/>
                    </a:lnTo>
                    <a:lnTo>
                      <a:pt x="391" y="133"/>
                    </a:lnTo>
                    <a:lnTo>
                      <a:pt x="412" y="125"/>
                    </a:lnTo>
                    <a:lnTo>
                      <a:pt x="430" y="117"/>
                    </a:lnTo>
                    <a:lnTo>
                      <a:pt x="445" y="107"/>
                    </a:lnTo>
                    <a:lnTo>
                      <a:pt x="455" y="98"/>
                    </a:lnTo>
                    <a:lnTo>
                      <a:pt x="462" y="87"/>
                    </a:lnTo>
                    <a:lnTo>
                      <a:pt x="464" y="77"/>
                    </a:lnTo>
                    <a:lnTo>
                      <a:pt x="464" y="77"/>
                    </a:lnTo>
                    <a:close/>
                    <a:moveTo>
                      <a:pt x="0" y="77"/>
                    </a:moveTo>
                    <a:lnTo>
                      <a:pt x="2" y="87"/>
                    </a:lnTo>
                    <a:lnTo>
                      <a:pt x="9" y="98"/>
                    </a:lnTo>
                    <a:lnTo>
                      <a:pt x="19" y="108"/>
                    </a:lnTo>
                    <a:lnTo>
                      <a:pt x="34" y="117"/>
                    </a:lnTo>
                    <a:lnTo>
                      <a:pt x="52" y="125"/>
                    </a:lnTo>
                    <a:lnTo>
                      <a:pt x="73" y="134"/>
                    </a:lnTo>
                    <a:lnTo>
                      <a:pt x="52" y="125"/>
                    </a:lnTo>
                    <a:lnTo>
                      <a:pt x="34" y="117"/>
                    </a:lnTo>
                    <a:lnTo>
                      <a:pt x="19" y="108"/>
                    </a:lnTo>
                    <a:lnTo>
                      <a:pt x="9" y="98"/>
                    </a:lnTo>
                    <a:lnTo>
                      <a:pt x="2" y="8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287"/>
                    </a:lnTo>
                    <a:lnTo>
                      <a:pt x="2" y="298"/>
                    </a:lnTo>
                    <a:lnTo>
                      <a:pt x="9" y="309"/>
                    </a:lnTo>
                    <a:lnTo>
                      <a:pt x="19" y="318"/>
                    </a:lnTo>
                    <a:lnTo>
                      <a:pt x="34" y="327"/>
                    </a:lnTo>
                    <a:lnTo>
                      <a:pt x="52" y="336"/>
                    </a:lnTo>
                    <a:lnTo>
                      <a:pt x="73" y="344"/>
                    </a:lnTo>
                    <a:lnTo>
                      <a:pt x="98" y="351"/>
                    </a:lnTo>
                    <a:lnTo>
                      <a:pt x="126" y="356"/>
                    </a:lnTo>
                    <a:lnTo>
                      <a:pt x="154" y="360"/>
                    </a:lnTo>
                    <a:lnTo>
                      <a:pt x="184" y="363"/>
                    </a:lnTo>
                    <a:lnTo>
                      <a:pt x="216" y="364"/>
                    </a:lnTo>
                    <a:lnTo>
                      <a:pt x="248" y="364"/>
                    </a:lnTo>
                    <a:lnTo>
                      <a:pt x="280" y="363"/>
                    </a:lnTo>
                    <a:lnTo>
                      <a:pt x="310" y="360"/>
                    </a:lnTo>
                    <a:lnTo>
                      <a:pt x="338" y="356"/>
                    </a:lnTo>
                    <a:lnTo>
                      <a:pt x="366" y="351"/>
                    </a:lnTo>
                    <a:lnTo>
                      <a:pt x="391" y="344"/>
                    </a:lnTo>
                    <a:lnTo>
                      <a:pt x="412" y="336"/>
                    </a:lnTo>
                    <a:lnTo>
                      <a:pt x="430" y="327"/>
                    </a:lnTo>
                    <a:lnTo>
                      <a:pt x="445" y="318"/>
                    </a:lnTo>
                    <a:lnTo>
                      <a:pt x="455" y="309"/>
                    </a:lnTo>
                    <a:lnTo>
                      <a:pt x="462" y="298"/>
                    </a:lnTo>
                    <a:lnTo>
                      <a:pt x="464" y="287"/>
                    </a:lnTo>
                    <a:lnTo>
                      <a:pt x="464" y="77"/>
                    </a:lnTo>
                    <a:lnTo>
                      <a:pt x="462" y="66"/>
                    </a:lnTo>
                    <a:lnTo>
                      <a:pt x="455" y="55"/>
                    </a:lnTo>
                    <a:lnTo>
                      <a:pt x="445" y="46"/>
                    </a:lnTo>
                    <a:lnTo>
                      <a:pt x="430" y="37"/>
                    </a:lnTo>
                    <a:lnTo>
                      <a:pt x="412" y="27"/>
                    </a:lnTo>
                    <a:lnTo>
                      <a:pt x="391" y="20"/>
                    </a:lnTo>
                    <a:lnTo>
                      <a:pt x="366" y="13"/>
                    </a:lnTo>
                    <a:lnTo>
                      <a:pt x="338" y="8"/>
                    </a:lnTo>
                    <a:lnTo>
                      <a:pt x="310" y="4"/>
                    </a:lnTo>
                    <a:lnTo>
                      <a:pt x="280" y="1"/>
                    </a:lnTo>
                    <a:lnTo>
                      <a:pt x="248" y="0"/>
                    </a:lnTo>
                    <a:lnTo>
                      <a:pt x="216" y="0"/>
                    </a:lnTo>
                    <a:lnTo>
                      <a:pt x="184" y="1"/>
                    </a:lnTo>
                    <a:lnTo>
                      <a:pt x="154" y="4"/>
                    </a:lnTo>
                    <a:lnTo>
                      <a:pt x="126" y="8"/>
                    </a:lnTo>
                    <a:lnTo>
                      <a:pt x="98" y="13"/>
                    </a:lnTo>
                    <a:lnTo>
                      <a:pt x="73" y="20"/>
                    </a:lnTo>
                    <a:lnTo>
                      <a:pt x="52" y="27"/>
                    </a:lnTo>
                    <a:lnTo>
                      <a:pt x="34" y="37"/>
                    </a:lnTo>
                    <a:lnTo>
                      <a:pt x="19" y="46"/>
                    </a:lnTo>
                    <a:lnTo>
                      <a:pt x="9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pattFill prst="pct60">
                <a:fgClr>
                  <a:srgbClr val="8E85B7"/>
                </a:fgClr>
                <a:bgClr>
                  <a:srgbClr val="FFFFFF"/>
                </a:bgClr>
              </a:pattFill>
              <a:ln w="9525">
                <a:solidFill>
                  <a:srgbClr val="23CB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01" name="Freeform 53" descr="60%"/>
              <p:cNvSpPr>
                <a:spLocks/>
              </p:cNvSpPr>
              <p:nvPr/>
            </p:nvSpPr>
            <p:spPr bwMode="auto">
              <a:xfrm>
                <a:off x="941" y="956"/>
                <a:ext cx="463" cy="154"/>
              </a:xfrm>
              <a:custGeom>
                <a:avLst/>
                <a:gdLst>
                  <a:gd name="T0" fmla="*/ 463 w 463"/>
                  <a:gd name="T1" fmla="*/ 77 h 154"/>
                  <a:gd name="T2" fmla="*/ 461 w 463"/>
                  <a:gd name="T3" fmla="*/ 87 h 154"/>
                  <a:gd name="T4" fmla="*/ 454 w 463"/>
                  <a:gd name="T5" fmla="*/ 98 h 154"/>
                  <a:gd name="T6" fmla="*/ 443 w 463"/>
                  <a:gd name="T7" fmla="*/ 108 h 154"/>
                  <a:gd name="T8" fmla="*/ 428 w 463"/>
                  <a:gd name="T9" fmla="*/ 117 h 154"/>
                  <a:gd name="T10" fmla="*/ 409 w 463"/>
                  <a:gd name="T11" fmla="*/ 126 h 154"/>
                  <a:gd name="T12" fmla="*/ 386 w 463"/>
                  <a:gd name="T13" fmla="*/ 134 h 154"/>
                  <a:gd name="T14" fmla="*/ 361 w 463"/>
                  <a:gd name="T15" fmla="*/ 141 h 154"/>
                  <a:gd name="T16" fmla="*/ 333 w 463"/>
                  <a:gd name="T17" fmla="*/ 146 h 154"/>
                  <a:gd name="T18" fmla="*/ 302 w 463"/>
                  <a:gd name="T19" fmla="*/ 150 h 154"/>
                  <a:gd name="T20" fmla="*/ 272 w 463"/>
                  <a:gd name="T21" fmla="*/ 152 h 154"/>
                  <a:gd name="T22" fmla="*/ 239 w 463"/>
                  <a:gd name="T23" fmla="*/ 154 h 154"/>
                  <a:gd name="T24" fmla="*/ 207 w 463"/>
                  <a:gd name="T25" fmla="*/ 153 h 154"/>
                  <a:gd name="T26" fmla="*/ 174 w 463"/>
                  <a:gd name="T27" fmla="*/ 151 h 154"/>
                  <a:gd name="T28" fmla="*/ 144 w 463"/>
                  <a:gd name="T29" fmla="*/ 148 h 154"/>
                  <a:gd name="T30" fmla="*/ 116 w 463"/>
                  <a:gd name="T31" fmla="*/ 144 h 154"/>
                  <a:gd name="T32" fmla="*/ 88 w 463"/>
                  <a:gd name="T33" fmla="*/ 138 h 154"/>
                  <a:gd name="T34" fmla="*/ 65 w 463"/>
                  <a:gd name="T35" fmla="*/ 130 h 154"/>
                  <a:gd name="T36" fmla="*/ 43 w 463"/>
                  <a:gd name="T37" fmla="*/ 122 h 154"/>
                  <a:gd name="T38" fmla="*/ 26 w 463"/>
                  <a:gd name="T39" fmla="*/ 113 h 154"/>
                  <a:gd name="T40" fmla="*/ 14 w 463"/>
                  <a:gd name="T41" fmla="*/ 103 h 154"/>
                  <a:gd name="T42" fmla="*/ 5 w 463"/>
                  <a:gd name="T43" fmla="*/ 92 h 154"/>
                  <a:gd name="T44" fmla="*/ 0 w 463"/>
                  <a:gd name="T45" fmla="*/ 82 h 154"/>
                  <a:gd name="T46" fmla="*/ 0 w 463"/>
                  <a:gd name="T47" fmla="*/ 71 h 154"/>
                  <a:gd name="T48" fmla="*/ 5 w 463"/>
                  <a:gd name="T49" fmla="*/ 60 h 154"/>
                  <a:gd name="T50" fmla="*/ 14 w 463"/>
                  <a:gd name="T51" fmla="*/ 50 h 154"/>
                  <a:gd name="T52" fmla="*/ 26 w 463"/>
                  <a:gd name="T53" fmla="*/ 40 h 154"/>
                  <a:gd name="T54" fmla="*/ 43 w 463"/>
                  <a:gd name="T55" fmla="*/ 31 h 154"/>
                  <a:gd name="T56" fmla="*/ 65 w 463"/>
                  <a:gd name="T57" fmla="*/ 22 h 154"/>
                  <a:gd name="T58" fmla="*/ 88 w 463"/>
                  <a:gd name="T59" fmla="*/ 15 h 154"/>
                  <a:gd name="T60" fmla="*/ 116 w 463"/>
                  <a:gd name="T61" fmla="*/ 10 h 154"/>
                  <a:gd name="T62" fmla="*/ 144 w 463"/>
                  <a:gd name="T63" fmla="*/ 5 h 154"/>
                  <a:gd name="T64" fmla="*/ 174 w 463"/>
                  <a:gd name="T65" fmla="*/ 2 h 154"/>
                  <a:gd name="T66" fmla="*/ 207 w 463"/>
                  <a:gd name="T67" fmla="*/ 0 h 154"/>
                  <a:gd name="T68" fmla="*/ 239 w 463"/>
                  <a:gd name="T69" fmla="*/ 0 h 154"/>
                  <a:gd name="T70" fmla="*/ 272 w 463"/>
                  <a:gd name="T71" fmla="*/ 1 h 154"/>
                  <a:gd name="T72" fmla="*/ 302 w 463"/>
                  <a:gd name="T73" fmla="*/ 3 h 154"/>
                  <a:gd name="T74" fmla="*/ 333 w 463"/>
                  <a:gd name="T75" fmla="*/ 7 h 154"/>
                  <a:gd name="T76" fmla="*/ 361 w 463"/>
                  <a:gd name="T77" fmla="*/ 12 h 154"/>
                  <a:gd name="T78" fmla="*/ 386 w 463"/>
                  <a:gd name="T79" fmla="*/ 19 h 154"/>
                  <a:gd name="T80" fmla="*/ 409 w 463"/>
                  <a:gd name="T81" fmla="*/ 26 h 154"/>
                  <a:gd name="T82" fmla="*/ 428 w 463"/>
                  <a:gd name="T83" fmla="*/ 36 h 154"/>
                  <a:gd name="T84" fmla="*/ 443 w 463"/>
                  <a:gd name="T85" fmla="*/ 45 h 154"/>
                  <a:gd name="T86" fmla="*/ 454 w 463"/>
                  <a:gd name="T87" fmla="*/ 55 h 154"/>
                  <a:gd name="T88" fmla="*/ 461 w 463"/>
                  <a:gd name="T89" fmla="*/ 66 h 154"/>
                  <a:gd name="T90" fmla="*/ 463 w 463"/>
                  <a:gd name="T9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3" h="154">
                    <a:moveTo>
                      <a:pt x="463" y="77"/>
                    </a:moveTo>
                    <a:lnTo>
                      <a:pt x="461" y="87"/>
                    </a:lnTo>
                    <a:lnTo>
                      <a:pt x="454" y="98"/>
                    </a:lnTo>
                    <a:lnTo>
                      <a:pt x="443" y="108"/>
                    </a:lnTo>
                    <a:lnTo>
                      <a:pt x="428" y="117"/>
                    </a:lnTo>
                    <a:lnTo>
                      <a:pt x="409" y="126"/>
                    </a:lnTo>
                    <a:lnTo>
                      <a:pt x="386" y="134"/>
                    </a:lnTo>
                    <a:lnTo>
                      <a:pt x="361" y="141"/>
                    </a:lnTo>
                    <a:lnTo>
                      <a:pt x="333" y="146"/>
                    </a:lnTo>
                    <a:lnTo>
                      <a:pt x="302" y="150"/>
                    </a:lnTo>
                    <a:lnTo>
                      <a:pt x="272" y="152"/>
                    </a:lnTo>
                    <a:lnTo>
                      <a:pt x="239" y="154"/>
                    </a:lnTo>
                    <a:lnTo>
                      <a:pt x="207" y="153"/>
                    </a:lnTo>
                    <a:lnTo>
                      <a:pt x="174" y="151"/>
                    </a:lnTo>
                    <a:lnTo>
                      <a:pt x="144" y="148"/>
                    </a:lnTo>
                    <a:lnTo>
                      <a:pt x="116" y="144"/>
                    </a:lnTo>
                    <a:lnTo>
                      <a:pt x="88" y="138"/>
                    </a:lnTo>
                    <a:lnTo>
                      <a:pt x="65" y="130"/>
                    </a:lnTo>
                    <a:lnTo>
                      <a:pt x="43" y="122"/>
                    </a:lnTo>
                    <a:lnTo>
                      <a:pt x="26" y="113"/>
                    </a:lnTo>
                    <a:lnTo>
                      <a:pt x="14" y="103"/>
                    </a:lnTo>
                    <a:lnTo>
                      <a:pt x="5" y="92"/>
                    </a:lnTo>
                    <a:lnTo>
                      <a:pt x="0" y="82"/>
                    </a:lnTo>
                    <a:lnTo>
                      <a:pt x="0" y="71"/>
                    </a:lnTo>
                    <a:lnTo>
                      <a:pt x="5" y="60"/>
                    </a:lnTo>
                    <a:lnTo>
                      <a:pt x="14" y="50"/>
                    </a:lnTo>
                    <a:lnTo>
                      <a:pt x="26" y="40"/>
                    </a:lnTo>
                    <a:lnTo>
                      <a:pt x="43" y="31"/>
                    </a:lnTo>
                    <a:lnTo>
                      <a:pt x="65" y="22"/>
                    </a:lnTo>
                    <a:lnTo>
                      <a:pt x="88" y="15"/>
                    </a:lnTo>
                    <a:lnTo>
                      <a:pt x="116" y="10"/>
                    </a:lnTo>
                    <a:lnTo>
                      <a:pt x="144" y="5"/>
                    </a:lnTo>
                    <a:lnTo>
                      <a:pt x="174" y="2"/>
                    </a:lnTo>
                    <a:lnTo>
                      <a:pt x="207" y="0"/>
                    </a:lnTo>
                    <a:lnTo>
                      <a:pt x="239" y="0"/>
                    </a:lnTo>
                    <a:lnTo>
                      <a:pt x="272" y="1"/>
                    </a:lnTo>
                    <a:lnTo>
                      <a:pt x="302" y="3"/>
                    </a:lnTo>
                    <a:lnTo>
                      <a:pt x="333" y="7"/>
                    </a:lnTo>
                    <a:lnTo>
                      <a:pt x="361" y="12"/>
                    </a:lnTo>
                    <a:lnTo>
                      <a:pt x="386" y="19"/>
                    </a:lnTo>
                    <a:lnTo>
                      <a:pt x="409" y="26"/>
                    </a:lnTo>
                    <a:lnTo>
                      <a:pt x="428" y="36"/>
                    </a:lnTo>
                    <a:lnTo>
                      <a:pt x="443" y="45"/>
                    </a:lnTo>
                    <a:lnTo>
                      <a:pt x="454" y="55"/>
                    </a:lnTo>
                    <a:lnTo>
                      <a:pt x="461" y="66"/>
                    </a:lnTo>
                    <a:lnTo>
                      <a:pt x="463" y="77"/>
                    </a:lnTo>
                    <a:close/>
                  </a:path>
                </a:pathLst>
              </a:custGeom>
              <a:pattFill prst="pct60">
                <a:fgClr>
                  <a:srgbClr val="BBB4D6"/>
                </a:fgClr>
                <a:bgClr>
                  <a:srgbClr val="FFFFFF"/>
                </a:bgClr>
              </a:pattFill>
              <a:ln w="6350" cmpd="sng">
                <a:solidFill>
                  <a:srgbClr val="04D6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02" name="Freeform 54" descr="60%"/>
              <p:cNvSpPr>
                <a:spLocks noEditPoints="1"/>
              </p:cNvSpPr>
              <p:nvPr/>
            </p:nvSpPr>
            <p:spPr bwMode="auto">
              <a:xfrm>
                <a:off x="1047" y="970"/>
                <a:ext cx="244" cy="121"/>
              </a:xfrm>
              <a:custGeom>
                <a:avLst/>
                <a:gdLst>
                  <a:gd name="T0" fmla="*/ 45 w 244"/>
                  <a:gd name="T1" fmla="*/ 68 h 121"/>
                  <a:gd name="T2" fmla="*/ 187 w 244"/>
                  <a:gd name="T3" fmla="*/ 68 h 121"/>
                  <a:gd name="T4" fmla="*/ 97 w 244"/>
                  <a:gd name="T5" fmla="*/ 103 h 121"/>
                  <a:gd name="T6" fmla="*/ 45 w 244"/>
                  <a:gd name="T7" fmla="*/ 68 h 121"/>
                  <a:gd name="T8" fmla="*/ 200 w 244"/>
                  <a:gd name="T9" fmla="*/ 53 h 121"/>
                  <a:gd name="T10" fmla="*/ 57 w 244"/>
                  <a:gd name="T11" fmla="*/ 53 h 121"/>
                  <a:gd name="T12" fmla="*/ 148 w 244"/>
                  <a:gd name="T13" fmla="*/ 18 h 121"/>
                  <a:gd name="T14" fmla="*/ 200 w 244"/>
                  <a:gd name="T15" fmla="*/ 53 h 121"/>
                  <a:gd name="T16" fmla="*/ 93 w 244"/>
                  <a:gd name="T17" fmla="*/ 121 h 121"/>
                  <a:gd name="T18" fmla="*/ 244 w 244"/>
                  <a:gd name="T19" fmla="*/ 62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5" y="68"/>
                    </a:moveTo>
                    <a:lnTo>
                      <a:pt x="187" y="68"/>
                    </a:lnTo>
                    <a:lnTo>
                      <a:pt x="97" y="103"/>
                    </a:lnTo>
                    <a:lnTo>
                      <a:pt x="45" y="68"/>
                    </a:lnTo>
                    <a:close/>
                    <a:moveTo>
                      <a:pt x="200" y="53"/>
                    </a:moveTo>
                    <a:lnTo>
                      <a:pt x="57" y="53"/>
                    </a:lnTo>
                    <a:lnTo>
                      <a:pt x="148" y="18"/>
                    </a:lnTo>
                    <a:lnTo>
                      <a:pt x="200" y="53"/>
                    </a:lnTo>
                    <a:close/>
                    <a:moveTo>
                      <a:pt x="93" y="121"/>
                    </a:moveTo>
                    <a:lnTo>
                      <a:pt x="244" y="62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03" name="Freeform 55" descr="60%"/>
              <p:cNvSpPr>
                <a:spLocks noEditPoints="1"/>
              </p:cNvSpPr>
              <p:nvPr/>
            </p:nvSpPr>
            <p:spPr bwMode="auto">
              <a:xfrm>
                <a:off x="1053" y="974"/>
                <a:ext cx="244" cy="121"/>
              </a:xfrm>
              <a:custGeom>
                <a:avLst/>
                <a:gdLst>
                  <a:gd name="T0" fmla="*/ 44 w 244"/>
                  <a:gd name="T1" fmla="*/ 68 h 121"/>
                  <a:gd name="T2" fmla="*/ 187 w 244"/>
                  <a:gd name="T3" fmla="*/ 68 h 121"/>
                  <a:gd name="T4" fmla="*/ 96 w 244"/>
                  <a:gd name="T5" fmla="*/ 103 h 121"/>
                  <a:gd name="T6" fmla="*/ 44 w 244"/>
                  <a:gd name="T7" fmla="*/ 68 h 121"/>
                  <a:gd name="T8" fmla="*/ 199 w 244"/>
                  <a:gd name="T9" fmla="*/ 54 h 121"/>
                  <a:gd name="T10" fmla="*/ 57 w 244"/>
                  <a:gd name="T11" fmla="*/ 54 h 121"/>
                  <a:gd name="T12" fmla="*/ 147 w 244"/>
                  <a:gd name="T13" fmla="*/ 19 h 121"/>
                  <a:gd name="T14" fmla="*/ 199 w 244"/>
                  <a:gd name="T15" fmla="*/ 54 h 121"/>
                  <a:gd name="T16" fmla="*/ 93 w 244"/>
                  <a:gd name="T17" fmla="*/ 121 h 121"/>
                  <a:gd name="T18" fmla="*/ 244 w 244"/>
                  <a:gd name="T19" fmla="*/ 63 h 121"/>
                  <a:gd name="T20" fmla="*/ 151 w 244"/>
                  <a:gd name="T21" fmla="*/ 0 h 121"/>
                  <a:gd name="T22" fmla="*/ 0 w 244"/>
                  <a:gd name="T23" fmla="*/ 59 h 121"/>
                  <a:gd name="T24" fmla="*/ 93 w 244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21">
                    <a:moveTo>
                      <a:pt x="44" y="68"/>
                    </a:moveTo>
                    <a:lnTo>
                      <a:pt x="187" y="68"/>
                    </a:lnTo>
                    <a:lnTo>
                      <a:pt x="96" y="103"/>
                    </a:lnTo>
                    <a:lnTo>
                      <a:pt x="44" y="68"/>
                    </a:lnTo>
                    <a:close/>
                    <a:moveTo>
                      <a:pt x="199" y="54"/>
                    </a:moveTo>
                    <a:lnTo>
                      <a:pt x="57" y="54"/>
                    </a:lnTo>
                    <a:lnTo>
                      <a:pt x="147" y="19"/>
                    </a:lnTo>
                    <a:lnTo>
                      <a:pt x="199" y="54"/>
                    </a:lnTo>
                    <a:close/>
                    <a:moveTo>
                      <a:pt x="93" y="121"/>
                    </a:moveTo>
                    <a:lnTo>
                      <a:pt x="244" y="63"/>
                    </a:lnTo>
                    <a:lnTo>
                      <a:pt x="151" y="0"/>
                    </a:lnTo>
                    <a:lnTo>
                      <a:pt x="0" y="59"/>
                    </a:lnTo>
                    <a:lnTo>
                      <a:pt x="93" y="121"/>
                    </a:lnTo>
                    <a:close/>
                  </a:path>
                </a:pathLst>
              </a:custGeom>
              <a:pattFill prst="pct60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04" name="Freeform 56" descr="60%"/>
              <p:cNvSpPr>
                <a:spLocks noEditPoints="1"/>
              </p:cNvSpPr>
              <p:nvPr/>
            </p:nvSpPr>
            <p:spPr bwMode="auto">
              <a:xfrm>
                <a:off x="1097" y="1170"/>
                <a:ext cx="161" cy="97"/>
              </a:xfrm>
              <a:custGeom>
                <a:avLst/>
                <a:gdLst>
                  <a:gd name="T0" fmla="*/ 61 w 161"/>
                  <a:gd name="T1" fmla="*/ 55 h 97"/>
                  <a:gd name="T2" fmla="*/ 78 w 161"/>
                  <a:gd name="T3" fmla="*/ 55 h 97"/>
                  <a:gd name="T4" fmla="*/ 113 w 161"/>
                  <a:gd name="T5" fmla="*/ 97 h 97"/>
                  <a:gd name="T6" fmla="*/ 161 w 161"/>
                  <a:gd name="T7" fmla="*/ 97 h 97"/>
                  <a:gd name="T8" fmla="*/ 161 w 161"/>
                  <a:gd name="T9" fmla="*/ 80 h 97"/>
                  <a:gd name="T10" fmla="*/ 141 w 161"/>
                  <a:gd name="T11" fmla="*/ 80 h 97"/>
                  <a:gd name="T12" fmla="*/ 116 w 161"/>
                  <a:gd name="T13" fmla="*/ 51 h 97"/>
                  <a:gd name="T14" fmla="*/ 120 w 161"/>
                  <a:gd name="T15" fmla="*/ 49 h 97"/>
                  <a:gd name="T16" fmla="*/ 128 w 161"/>
                  <a:gd name="T17" fmla="*/ 46 h 97"/>
                  <a:gd name="T18" fmla="*/ 135 w 161"/>
                  <a:gd name="T19" fmla="*/ 42 h 97"/>
                  <a:gd name="T20" fmla="*/ 138 w 161"/>
                  <a:gd name="T21" fmla="*/ 38 h 97"/>
                  <a:gd name="T22" fmla="*/ 142 w 161"/>
                  <a:gd name="T23" fmla="*/ 33 h 97"/>
                  <a:gd name="T24" fmla="*/ 143 w 161"/>
                  <a:gd name="T25" fmla="*/ 27 h 97"/>
                  <a:gd name="T26" fmla="*/ 142 w 161"/>
                  <a:gd name="T27" fmla="*/ 24 h 97"/>
                  <a:gd name="T28" fmla="*/ 141 w 161"/>
                  <a:gd name="T29" fmla="*/ 18 h 97"/>
                  <a:gd name="T30" fmla="*/ 136 w 161"/>
                  <a:gd name="T31" fmla="*/ 13 h 97"/>
                  <a:gd name="T32" fmla="*/ 130 w 161"/>
                  <a:gd name="T33" fmla="*/ 8 h 97"/>
                  <a:gd name="T34" fmla="*/ 128 w 161"/>
                  <a:gd name="T35" fmla="*/ 6 h 97"/>
                  <a:gd name="T36" fmla="*/ 121 w 161"/>
                  <a:gd name="T37" fmla="*/ 3 h 97"/>
                  <a:gd name="T38" fmla="*/ 113 w 161"/>
                  <a:gd name="T39" fmla="*/ 1 h 97"/>
                  <a:gd name="T40" fmla="*/ 104 w 161"/>
                  <a:gd name="T41" fmla="*/ 0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0 h 97"/>
                  <a:gd name="T52" fmla="*/ 0 w 161"/>
                  <a:gd name="T53" fmla="*/ 80 h 97"/>
                  <a:gd name="T54" fmla="*/ 0 w 161"/>
                  <a:gd name="T55" fmla="*/ 97 h 97"/>
                  <a:gd name="T56" fmla="*/ 81 w 161"/>
                  <a:gd name="T57" fmla="*/ 97 h 97"/>
                  <a:gd name="T58" fmla="*/ 81 w 161"/>
                  <a:gd name="T59" fmla="*/ 80 h 97"/>
                  <a:gd name="T60" fmla="*/ 61 w 161"/>
                  <a:gd name="T61" fmla="*/ 80 h 97"/>
                  <a:gd name="T62" fmla="*/ 61 w 161"/>
                  <a:gd name="T63" fmla="*/ 55 h 97"/>
                  <a:gd name="T64" fmla="*/ 61 w 161"/>
                  <a:gd name="T65" fmla="*/ 16 h 97"/>
                  <a:gd name="T66" fmla="*/ 78 w 161"/>
                  <a:gd name="T67" fmla="*/ 16 h 97"/>
                  <a:gd name="T68" fmla="*/ 87 w 161"/>
                  <a:gd name="T69" fmla="*/ 16 h 97"/>
                  <a:gd name="T70" fmla="*/ 94 w 161"/>
                  <a:gd name="T71" fmla="*/ 18 h 97"/>
                  <a:gd name="T72" fmla="*/ 99 w 161"/>
                  <a:gd name="T73" fmla="*/ 22 h 97"/>
                  <a:gd name="T74" fmla="*/ 101 w 161"/>
                  <a:gd name="T75" fmla="*/ 28 h 97"/>
                  <a:gd name="T76" fmla="*/ 101 w 161"/>
                  <a:gd name="T77" fmla="*/ 29 h 97"/>
                  <a:gd name="T78" fmla="*/ 99 w 161"/>
                  <a:gd name="T79" fmla="*/ 33 h 97"/>
                  <a:gd name="T80" fmla="*/ 93 w 161"/>
                  <a:gd name="T81" fmla="*/ 36 h 97"/>
                  <a:gd name="T82" fmla="*/ 86 w 161"/>
                  <a:gd name="T83" fmla="*/ 38 h 97"/>
                  <a:gd name="T84" fmla="*/ 75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5"/>
                    </a:moveTo>
                    <a:lnTo>
                      <a:pt x="78" y="55"/>
                    </a:lnTo>
                    <a:lnTo>
                      <a:pt x="113" y="97"/>
                    </a:lnTo>
                    <a:lnTo>
                      <a:pt x="161" y="97"/>
                    </a:lnTo>
                    <a:lnTo>
                      <a:pt x="161" y="80"/>
                    </a:lnTo>
                    <a:lnTo>
                      <a:pt x="141" y="80"/>
                    </a:lnTo>
                    <a:lnTo>
                      <a:pt x="116" y="51"/>
                    </a:lnTo>
                    <a:lnTo>
                      <a:pt x="120" y="49"/>
                    </a:lnTo>
                    <a:lnTo>
                      <a:pt x="128" y="46"/>
                    </a:lnTo>
                    <a:lnTo>
                      <a:pt x="135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3" y="27"/>
                    </a:lnTo>
                    <a:lnTo>
                      <a:pt x="142" y="24"/>
                    </a:lnTo>
                    <a:lnTo>
                      <a:pt x="141" y="18"/>
                    </a:lnTo>
                    <a:lnTo>
                      <a:pt x="136" y="13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1" y="3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61" y="80"/>
                    </a:lnTo>
                    <a:lnTo>
                      <a:pt x="61" y="55"/>
                    </a:lnTo>
                    <a:close/>
                    <a:moveTo>
                      <a:pt x="61" y="16"/>
                    </a:moveTo>
                    <a:lnTo>
                      <a:pt x="78" y="16"/>
                    </a:lnTo>
                    <a:lnTo>
                      <a:pt x="87" y="16"/>
                    </a:lnTo>
                    <a:lnTo>
                      <a:pt x="94" y="18"/>
                    </a:lnTo>
                    <a:lnTo>
                      <a:pt x="99" y="22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99" y="33"/>
                    </a:lnTo>
                    <a:lnTo>
                      <a:pt x="93" y="36"/>
                    </a:lnTo>
                    <a:lnTo>
                      <a:pt x="86" y="38"/>
                    </a:lnTo>
                    <a:lnTo>
                      <a:pt x="75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05" name="Freeform 57" descr="60%"/>
              <p:cNvSpPr>
                <a:spLocks noEditPoints="1"/>
              </p:cNvSpPr>
              <p:nvPr/>
            </p:nvSpPr>
            <p:spPr bwMode="auto">
              <a:xfrm>
                <a:off x="1086" y="1160"/>
                <a:ext cx="161" cy="97"/>
              </a:xfrm>
              <a:custGeom>
                <a:avLst/>
                <a:gdLst>
                  <a:gd name="T0" fmla="*/ 61 w 161"/>
                  <a:gd name="T1" fmla="*/ 54 h 97"/>
                  <a:gd name="T2" fmla="*/ 79 w 161"/>
                  <a:gd name="T3" fmla="*/ 54 h 97"/>
                  <a:gd name="T4" fmla="*/ 114 w 161"/>
                  <a:gd name="T5" fmla="*/ 97 h 97"/>
                  <a:gd name="T6" fmla="*/ 161 w 161"/>
                  <a:gd name="T7" fmla="*/ 97 h 97"/>
                  <a:gd name="T8" fmla="*/ 161 w 161"/>
                  <a:gd name="T9" fmla="*/ 81 h 97"/>
                  <a:gd name="T10" fmla="*/ 141 w 161"/>
                  <a:gd name="T11" fmla="*/ 81 h 97"/>
                  <a:gd name="T12" fmla="*/ 115 w 161"/>
                  <a:gd name="T13" fmla="*/ 51 h 97"/>
                  <a:gd name="T14" fmla="*/ 121 w 161"/>
                  <a:gd name="T15" fmla="*/ 50 h 97"/>
                  <a:gd name="T16" fmla="*/ 129 w 161"/>
                  <a:gd name="T17" fmla="*/ 46 h 97"/>
                  <a:gd name="T18" fmla="*/ 135 w 161"/>
                  <a:gd name="T19" fmla="*/ 43 h 97"/>
                  <a:gd name="T20" fmla="*/ 139 w 161"/>
                  <a:gd name="T21" fmla="*/ 38 h 97"/>
                  <a:gd name="T22" fmla="*/ 141 w 161"/>
                  <a:gd name="T23" fmla="*/ 33 h 97"/>
                  <a:gd name="T24" fmla="*/ 143 w 161"/>
                  <a:gd name="T25" fmla="*/ 27 h 97"/>
                  <a:gd name="T26" fmla="*/ 143 w 161"/>
                  <a:gd name="T27" fmla="*/ 24 h 97"/>
                  <a:gd name="T28" fmla="*/ 140 w 161"/>
                  <a:gd name="T29" fmla="*/ 18 h 97"/>
                  <a:gd name="T30" fmla="*/ 137 w 161"/>
                  <a:gd name="T31" fmla="*/ 13 h 97"/>
                  <a:gd name="T32" fmla="*/ 131 w 161"/>
                  <a:gd name="T33" fmla="*/ 8 h 97"/>
                  <a:gd name="T34" fmla="*/ 128 w 161"/>
                  <a:gd name="T35" fmla="*/ 7 h 97"/>
                  <a:gd name="T36" fmla="*/ 122 w 161"/>
                  <a:gd name="T37" fmla="*/ 4 h 97"/>
                  <a:gd name="T38" fmla="*/ 113 w 161"/>
                  <a:gd name="T39" fmla="*/ 2 h 97"/>
                  <a:gd name="T40" fmla="*/ 104 w 161"/>
                  <a:gd name="T41" fmla="*/ 1 h 97"/>
                  <a:gd name="T42" fmla="*/ 93 w 161"/>
                  <a:gd name="T43" fmla="*/ 0 h 97"/>
                  <a:gd name="T44" fmla="*/ 0 w 161"/>
                  <a:gd name="T45" fmla="*/ 0 h 97"/>
                  <a:gd name="T46" fmla="*/ 0 w 161"/>
                  <a:gd name="T47" fmla="*/ 16 h 97"/>
                  <a:gd name="T48" fmla="*/ 21 w 161"/>
                  <a:gd name="T49" fmla="*/ 16 h 97"/>
                  <a:gd name="T50" fmla="*/ 21 w 161"/>
                  <a:gd name="T51" fmla="*/ 81 h 97"/>
                  <a:gd name="T52" fmla="*/ 0 w 161"/>
                  <a:gd name="T53" fmla="*/ 81 h 97"/>
                  <a:gd name="T54" fmla="*/ 0 w 161"/>
                  <a:gd name="T55" fmla="*/ 97 h 97"/>
                  <a:gd name="T56" fmla="*/ 80 w 161"/>
                  <a:gd name="T57" fmla="*/ 97 h 97"/>
                  <a:gd name="T58" fmla="*/ 80 w 161"/>
                  <a:gd name="T59" fmla="*/ 81 h 97"/>
                  <a:gd name="T60" fmla="*/ 61 w 161"/>
                  <a:gd name="T61" fmla="*/ 81 h 97"/>
                  <a:gd name="T62" fmla="*/ 61 w 161"/>
                  <a:gd name="T63" fmla="*/ 54 h 97"/>
                  <a:gd name="T64" fmla="*/ 61 w 161"/>
                  <a:gd name="T65" fmla="*/ 16 h 97"/>
                  <a:gd name="T66" fmla="*/ 79 w 161"/>
                  <a:gd name="T67" fmla="*/ 16 h 97"/>
                  <a:gd name="T68" fmla="*/ 87 w 161"/>
                  <a:gd name="T69" fmla="*/ 17 h 97"/>
                  <a:gd name="T70" fmla="*/ 95 w 161"/>
                  <a:gd name="T71" fmla="*/ 19 h 97"/>
                  <a:gd name="T72" fmla="*/ 98 w 161"/>
                  <a:gd name="T73" fmla="*/ 22 h 97"/>
                  <a:gd name="T74" fmla="*/ 101 w 161"/>
                  <a:gd name="T75" fmla="*/ 27 h 97"/>
                  <a:gd name="T76" fmla="*/ 101 w 161"/>
                  <a:gd name="T77" fmla="*/ 28 h 97"/>
                  <a:gd name="T78" fmla="*/ 98 w 161"/>
                  <a:gd name="T79" fmla="*/ 34 h 97"/>
                  <a:gd name="T80" fmla="*/ 94 w 161"/>
                  <a:gd name="T81" fmla="*/ 37 h 97"/>
                  <a:gd name="T82" fmla="*/ 86 w 161"/>
                  <a:gd name="T83" fmla="*/ 39 h 97"/>
                  <a:gd name="T84" fmla="*/ 76 w 161"/>
                  <a:gd name="T85" fmla="*/ 39 h 97"/>
                  <a:gd name="T86" fmla="*/ 61 w 161"/>
                  <a:gd name="T87" fmla="*/ 39 h 97"/>
                  <a:gd name="T88" fmla="*/ 61 w 161"/>
                  <a:gd name="T89" fmla="*/ 1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97">
                    <a:moveTo>
                      <a:pt x="61" y="54"/>
                    </a:moveTo>
                    <a:lnTo>
                      <a:pt x="79" y="54"/>
                    </a:lnTo>
                    <a:lnTo>
                      <a:pt x="114" y="97"/>
                    </a:lnTo>
                    <a:lnTo>
                      <a:pt x="161" y="97"/>
                    </a:lnTo>
                    <a:lnTo>
                      <a:pt x="161" y="81"/>
                    </a:lnTo>
                    <a:lnTo>
                      <a:pt x="141" y="81"/>
                    </a:lnTo>
                    <a:lnTo>
                      <a:pt x="115" y="51"/>
                    </a:lnTo>
                    <a:lnTo>
                      <a:pt x="121" y="50"/>
                    </a:lnTo>
                    <a:lnTo>
                      <a:pt x="129" y="46"/>
                    </a:lnTo>
                    <a:lnTo>
                      <a:pt x="135" y="43"/>
                    </a:lnTo>
                    <a:lnTo>
                      <a:pt x="139" y="38"/>
                    </a:lnTo>
                    <a:lnTo>
                      <a:pt x="141" y="33"/>
                    </a:lnTo>
                    <a:lnTo>
                      <a:pt x="143" y="27"/>
                    </a:lnTo>
                    <a:lnTo>
                      <a:pt x="143" y="24"/>
                    </a:lnTo>
                    <a:lnTo>
                      <a:pt x="140" y="18"/>
                    </a:lnTo>
                    <a:lnTo>
                      <a:pt x="137" y="13"/>
                    </a:lnTo>
                    <a:lnTo>
                      <a:pt x="131" y="8"/>
                    </a:lnTo>
                    <a:lnTo>
                      <a:pt x="128" y="7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21" y="81"/>
                    </a:lnTo>
                    <a:lnTo>
                      <a:pt x="0" y="81"/>
                    </a:lnTo>
                    <a:lnTo>
                      <a:pt x="0" y="97"/>
                    </a:lnTo>
                    <a:lnTo>
                      <a:pt x="80" y="97"/>
                    </a:lnTo>
                    <a:lnTo>
                      <a:pt x="80" y="81"/>
                    </a:lnTo>
                    <a:lnTo>
                      <a:pt x="61" y="81"/>
                    </a:lnTo>
                    <a:lnTo>
                      <a:pt x="61" y="54"/>
                    </a:lnTo>
                    <a:close/>
                    <a:moveTo>
                      <a:pt x="61" y="16"/>
                    </a:moveTo>
                    <a:lnTo>
                      <a:pt x="79" y="16"/>
                    </a:lnTo>
                    <a:lnTo>
                      <a:pt x="87" y="17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98" y="34"/>
                    </a:lnTo>
                    <a:lnTo>
                      <a:pt x="94" y="37"/>
                    </a:lnTo>
                    <a:lnTo>
                      <a:pt x="86" y="39"/>
                    </a:lnTo>
                    <a:lnTo>
                      <a:pt x="76" y="39"/>
                    </a:lnTo>
                    <a:lnTo>
                      <a:pt x="61" y="39"/>
                    </a:lnTo>
                    <a:lnTo>
                      <a:pt x="61" y="16"/>
                    </a:lnTo>
                    <a:close/>
                  </a:path>
                </a:pathLst>
              </a:custGeom>
              <a:pattFill prst="pct60">
                <a:fgClr>
                  <a:schemeClr val="accent1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6106" name="Line 58"/>
            <p:cNvSpPr>
              <a:spLocks noChangeShapeType="1"/>
            </p:cNvSpPr>
            <p:nvPr/>
          </p:nvSpPr>
          <p:spPr bwMode="auto">
            <a:xfrm>
              <a:off x="4014" y="1343"/>
              <a:ext cx="3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107" name="Line 59"/>
            <p:cNvSpPr>
              <a:spLocks noChangeShapeType="1"/>
            </p:cNvSpPr>
            <p:nvPr/>
          </p:nvSpPr>
          <p:spPr bwMode="auto">
            <a:xfrm flipH="1">
              <a:off x="4740" y="1389"/>
              <a:ext cx="22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108" name="Line 60"/>
            <p:cNvSpPr>
              <a:spLocks noChangeShapeType="1"/>
            </p:cNvSpPr>
            <p:nvPr/>
          </p:nvSpPr>
          <p:spPr bwMode="auto">
            <a:xfrm>
              <a:off x="4558" y="175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86109" name="Text Box 61"/>
            <p:cNvSpPr txBox="1">
              <a:spLocks noChangeArrowheads="1"/>
            </p:cNvSpPr>
            <p:nvPr/>
          </p:nvSpPr>
          <p:spPr bwMode="auto">
            <a:xfrm>
              <a:off x="4377" y="1253"/>
              <a:ext cx="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400">
                  <a:latin typeface="Times New Roman" panose="02020603050405020304" pitchFamily="18" charset="0"/>
                </a:rPr>
                <a:t>DIS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协议基本配置</a:t>
            </a:r>
          </a:p>
        </p:txBody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351837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运行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ISISv6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的基本配置：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[SR66]isis 1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[SR66-isis-1]network-entity 10.0000.0000.0001.00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启动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[SR66-isis-1]ipv6 enable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使能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能力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[SR66-Ethernet0/0]ipv6 address 3000::2 64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接口下配置接口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地址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[SR66-Ethernet0/0]isis ipv6 enable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接口使能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endParaRPr kumimoji="0" lang="en-US" altLang="zh-CN" sz="2000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协议基本配置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83518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常用配置：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[SR66-isis-1]ipv6 import-route ripng 1 level-1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 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将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路由引入到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Level-1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中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[SR66-isis-1]ipv6 default-route-advertise level-1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 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在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Level-1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中发布缺省路由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[SR66-isis-1]ipv6 summary 1::0 64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聚合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[SR66-isis-1]ipv6 maximum load-balancing 6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最大等价路由数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[SR66-isis-1]ipv6 filter-policy 3000 export ospfv3 1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 ————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配置对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  <a:r>
              <a:rPr kumimoji="0"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路由进行输出过滤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协议常见故障及诊断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39608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IS-IS</a:t>
            </a:r>
            <a:r>
              <a:rPr lang="zh-CN" altLang="en-US" sz="2400"/>
              <a:t>常见故障：邻居关系不能建立，原因一般有以下几点：</a:t>
            </a:r>
          </a:p>
          <a:p>
            <a:pPr lvl="1"/>
            <a:r>
              <a:rPr lang="zh-CN" altLang="en-US" sz="2000"/>
              <a:t>链路两端</a:t>
            </a:r>
            <a:r>
              <a:rPr lang="en-US" altLang="zh-CN" sz="2000"/>
              <a:t>MTU</a:t>
            </a:r>
            <a:r>
              <a:rPr lang="zh-CN" altLang="en-US" sz="2000"/>
              <a:t>不同</a:t>
            </a:r>
          </a:p>
          <a:p>
            <a:pPr lvl="1"/>
            <a:r>
              <a:rPr lang="zh-CN" altLang="en-US" sz="2000"/>
              <a:t>错误配置，链路两端</a:t>
            </a:r>
            <a:r>
              <a:rPr lang="en-US" altLang="zh-CN" sz="2000"/>
              <a:t>level</a:t>
            </a:r>
            <a:r>
              <a:rPr lang="zh-CN" altLang="en-US" sz="2000"/>
              <a:t>不同，或者配置了相同的</a:t>
            </a:r>
            <a:r>
              <a:rPr lang="en-US" altLang="zh-CN" sz="2000"/>
              <a:t>system ID</a:t>
            </a:r>
          </a:p>
          <a:p>
            <a:pPr lvl="1"/>
            <a:r>
              <a:rPr lang="en-US" altLang="zh-CN" sz="2000"/>
              <a:t>Level-1</a:t>
            </a:r>
            <a:r>
              <a:rPr lang="zh-CN" altLang="en-US" sz="2000"/>
              <a:t>的路由器区域号配置不一致</a:t>
            </a:r>
          </a:p>
          <a:p>
            <a:pPr lvl="1"/>
            <a:r>
              <a:rPr lang="zh-CN" altLang="en-US" sz="2000"/>
              <a:t>链路两端认证配置不匹配</a:t>
            </a:r>
          </a:p>
          <a:p>
            <a:pPr lvl="1"/>
            <a:r>
              <a:rPr lang="zh-CN" altLang="en-US" sz="2000"/>
              <a:t>两端路由器不在同一网段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IS-ISv6</a:t>
            </a:r>
            <a:r>
              <a:rPr lang="zh-CN" altLang="en-US">
                <a:latin typeface="华文细黑" panose="02010600040101010101" pitchFamily="2" charset="-122"/>
              </a:rPr>
              <a:t>协议常见故障及诊断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351837" cy="52562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debug</a:t>
            </a:r>
            <a:r>
              <a:rPr lang="zh-CN" altLang="en-US" sz="2400"/>
              <a:t>命令</a:t>
            </a:r>
          </a:p>
          <a:p>
            <a:pPr lvl="1"/>
            <a:r>
              <a:rPr lang="en-US" altLang="zh-CN" sz="2000"/>
              <a:t>debugging isis adjacency</a:t>
            </a:r>
          </a:p>
          <a:p>
            <a:pPr lvl="1"/>
            <a:r>
              <a:rPr lang="en-US" altLang="zh-CN" sz="2000"/>
              <a:t>debugging isis update-packet</a:t>
            </a:r>
          </a:p>
          <a:p>
            <a:pPr lvl="1"/>
            <a:r>
              <a:rPr lang="en-US" altLang="zh-CN" sz="2000"/>
              <a:t>debugging isis receiving-packet-content</a:t>
            </a:r>
          </a:p>
          <a:p>
            <a:pPr lvl="1"/>
            <a:r>
              <a:rPr lang="en-US" altLang="zh-CN" sz="2000"/>
              <a:t>debugging isis sending-packet-content</a:t>
            </a:r>
          </a:p>
          <a:p>
            <a:pPr lvl="1"/>
            <a:endParaRPr lang="en-US" altLang="zh-CN" sz="2000"/>
          </a:p>
          <a:p>
            <a:r>
              <a:rPr lang="en-US" altLang="zh-CN" sz="2400"/>
              <a:t>display</a:t>
            </a:r>
            <a:r>
              <a:rPr lang="zh-CN" altLang="en-US" sz="2400"/>
              <a:t>命令</a:t>
            </a:r>
          </a:p>
          <a:p>
            <a:pPr lvl="1"/>
            <a:r>
              <a:rPr lang="en-US" altLang="zh-CN" sz="2000"/>
              <a:t>display isis interface [verbose]</a:t>
            </a:r>
          </a:p>
          <a:p>
            <a:pPr lvl="1"/>
            <a:r>
              <a:rPr lang="en-US" altLang="zh-CN" sz="2000"/>
              <a:t>display isis peer [verbose]</a:t>
            </a:r>
          </a:p>
          <a:p>
            <a:pPr lvl="1"/>
            <a:r>
              <a:rPr lang="en-US" altLang="zh-CN" sz="2000"/>
              <a:t>display isis lsdb</a:t>
            </a:r>
          </a:p>
          <a:p>
            <a:pPr lvl="1"/>
            <a:r>
              <a:rPr lang="en-US" altLang="zh-CN" sz="2000"/>
              <a:t>display isis route ipv6 [verbose]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468313" y="981075"/>
            <a:ext cx="80645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400"/>
              <a:t>OSPFv3</a:t>
            </a:r>
          </a:p>
          <a:p>
            <a:pPr lvl="1"/>
            <a:r>
              <a:rPr lang="en-US" altLang="zh-CN" sz="2000"/>
              <a:t>Open Shortest Path First, version 3</a:t>
            </a:r>
          </a:p>
          <a:p>
            <a:pPr lvl="1"/>
            <a:endParaRPr lang="en-US" altLang="zh-CN" sz="2000"/>
          </a:p>
          <a:p>
            <a:pPr lvl="1"/>
            <a:r>
              <a:rPr lang="zh-CN" altLang="en-US" sz="2000"/>
              <a:t>一种支持</a:t>
            </a:r>
            <a:r>
              <a:rPr lang="en-US" altLang="zh-CN" sz="2000"/>
              <a:t>IPv6</a:t>
            </a:r>
            <a:r>
              <a:rPr lang="zh-CN" altLang="en-US" sz="2000"/>
              <a:t>的链路状态路由选择协议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基本原理（路由计算、邻居建立、</a:t>
            </a:r>
            <a:r>
              <a:rPr lang="en-US" altLang="zh-CN" sz="2000"/>
              <a:t>DR</a:t>
            </a:r>
            <a:r>
              <a:rPr lang="zh-CN" altLang="en-US" sz="2000"/>
              <a:t>选举等机制）与</a:t>
            </a:r>
            <a:r>
              <a:rPr lang="en-US" altLang="zh-CN" sz="2000"/>
              <a:t>OSPFv2</a:t>
            </a:r>
            <a:r>
              <a:rPr lang="zh-CN" altLang="en-US" sz="2000"/>
              <a:t>相同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使用</a:t>
            </a:r>
            <a:r>
              <a:rPr lang="en-US" altLang="zh-CN" sz="2000"/>
              <a:t>Dijkstra</a:t>
            </a:r>
            <a:r>
              <a:rPr lang="zh-CN" altLang="en-US" sz="2000"/>
              <a:t>算法计算最短路径</a:t>
            </a:r>
          </a:p>
          <a:p>
            <a:pPr lvl="1"/>
            <a:endParaRPr lang="en-US" altLang="zh-CN" sz="200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</a:t>
            </a:r>
            <a:r>
              <a:rPr lang="zh-CN" altLang="en-US">
                <a:latin typeface="华文细黑" panose="02010600040101010101" pitchFamily="2" charset="-122"/>
              </a:rPr>
              <a:t>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468313" y="908050"/>
            <a:ext cx="79914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400"/>
              <a:t>OSPFv3</a:t>
            </a:r>
            <a:r>
              <a:rPr lang="zh-CN" altLang="en-US" sz="2400"/>
              <a:t>与</a:t>
            </a:r>
            <a:r>
              <a:rPr lang="en-US" altLang="zh-CN" sz="2400"/>
              <a:t>OSPFv2</a:t>
            </a:r>
            <a:r>
              <a:rPr lang="zh-CN" altLang="en-US" sz="2400"/>
              <a:t>的区别</a:t>
            </a:r>
          </a:p>
          <a:p>
            <a:pPr lvl="1"/>
            <a:r>
              <a:rPr lang="zh-CN" altLang="en-US" sz="2000"/>
              <a:t>在每个链路，而不是子网之间进行协议处理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报文格式变化：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zh-CN" altLang="en-US"/>
              <a:t>地址信息不包含在</a:t>
            </a:r>
            <a:r>
              <a:rPr lang="en-US" altLang="zh-CN"/>
              <a:t>OSPF</a:t>
            </a:r>
            <a:r>
              <a:rPr lang="zh-CN" altLang="en-US"/>
              <a:t>数据包报头中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zh-CN" altLang="en-US"/>
              <a:t>使用本地链路地址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zh-CN" altLang="en-US"/>
              <a:t>认证依赖于</a:t>
            </a:r>
            <a:r>
              <a:rPr lang="en-US" altLang="zh-CN"/>
              <a:t>IPv6</a:t>
            </a:r>
            <a:r>
              <a:rPr lang="zh-CN" altLang="en-US"/>
              <a:t>的扩展头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zh-CN" altLang="en-US"/>
          </a:p>
          <a:p>
            <a:pPr lvl="1"/>
            <a:r>
              <a:rPr lang="en-US" altLang="zh-CN" sz="2000"/>
              <a:t>LSA</a:t>
            </a:r>
            <a:r>
              <a:rPr lang="zh-CN" altLang="en-US" sz="2000"/>
              <a:t>格式改变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明确支持每个链路上有多个实例</a:t>
            </a:r>
          </a:p>
          <a:p>
            <a:pPr lvl="1"/>
            <a:endParaRPr lang="zh-CN" altLang="en-US" sz="2000"/>
          </a:p>
          <a:p>
            <a:pPr lvl="1"/>
            <a:r>
              <a:rPr lang="zh-CN" altLang="en-US" sz="2000"/>
              <a:t>邻居由邻居</a:t>
            </a:r>
            <a:r>
              <a:rPr lang="en-US" altLang="zh-CN" sz="2000"/>
              <a:t>Router Id</a:t>
            </a:r>
            <a:r>
              <a:rPr lang="zh-CN" altLang="en-US" sz="2000"/>
              <a:t>来标识，不再由邻居地址来标识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</a:t>
            </a:r>
            <a:r>
              <a:rPr lang="zh-CN" altLang="en-US">
                <a:latin typeface="华文细黑" panose="02010600040101010101" pitchFamily="2" charset="-122"/>
              </a:rPr>
              <a:t>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</a:t>
            </a:r>
            <a:r>
              <a:rPr lang="zh-CN" altLang="en-US">
                <a:latin typeface="华文细黑" panose="02010600040101010101" pitchFamily="2" charset="-122"/>
              </a:rPr>
              <a:t>基于</a:t>
            </a:r>
            <a:r>
              <a:rPr lang="en-US" altLang="zh-CN">
                <a:latin typeface="华文细黑" panose="02010600040101010101" pitchFamily="2" charset="-122"/>
              </a:rPr>
              <a:t>link</a:t>
            </a:r>
            <a:r>
              <a:rPr lang="zh-CN" altLang="en-US">
                <a:latin typeface="华文细黑" panose="02010600040101010101" pitchFamily="2" charset="-122"/>
              </a:rPr>
              <a:t>运行</a:t>
            </a:r>
          </a:p>
        </p:txBody>
      </p:sp>
      <p:grpSp>
        <p:nvGrpSpPr>
          <p:cNvPr id="497667" name="Group 3"/>
          <p:cNvGrpSpPr>
            <a:grpSpLocks/>
          </p:cNvGrpSpPr>
          <p:nvPr/>
        </p:nvGrpSpPr>
        <p:grpSpPr bwMode="auto">
          <a:xfrm>
            <a:off x="1403350" y="2836863"/>
            <a:ext cx="2449513" cy="2968625"/>
            <a:chOff x="566" y="1061"/>
            <a:chExt cx="1906" cy="2439"/>
          </a:xfrm>
        </p:grpSpPr>
        <p:pic>
          <p:nvPicPr>
            <p:cNvPr id="497668" name="Picture 4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3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7669" name="Picture 5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442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1565" y="1071"/>
              <a:ext cx="0" cy="1996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71" name="Line 7"/>
            <p:cNvSpPr>
              <a:spLocks noChangeShapeType="1"/>
            </p:cNvSpPr>
            <p:nvPr/>
          </p:nvSpPr>
          <p:spPr bwMode="auto">
            <a:xfrm>
              <a:off x="1202" y="1434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72" name="Line 8"/>
            <p:cNvSpPr>
              <a:spLocks noChangeShapeType="1"/>
            </p:cNvSpPr>
            <p:nvPr/>
          </p:nvSpPr>
          <p:spPr bwMode="auto">
            <a:xfrm>
              <a:off x="1202" y="2614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73" name="Line 9"/>
            <p:cNvSpPr>
              <a:spLocks noChangeShapeType="1"/>
            </p:cNvSpPr>
            <p:nvPr/>
          </p:nvSpPr>
          <p:spPr bwMode="auto">
            <a:xfrm>
              <a:off x="1564" y="1933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97674" name="Picture 10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1752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1156" y="1253"/>
              <a:ext cx="409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1" lang="zh-CN" altLang="zh-CN" sz="3200"/>
            </a:p>
          </p:txBody>
        </p:sp>
        <p:sp>
          <p:nvSpPr>
            <p:cNvPr id="497676" name="Text Box 12"/>
            <p:cNvSpPr txBox="1">
              <a:spLocks noChangeArrowheads="1"/>
            </p:cNvSpPr>
            <p:nvPr/>
          </p:nvSpPr>
          <p:spPr bwMode="auto">
            <a:xfrm>
              <a:off x="1065" y="1261"/>
              <a:ext cx="72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10.1.1.1/24</a:t>
              </a:r>
            </a:p>
          </p:txBody>
        </p:sp>
        <p:sp>
          <p:nvSpPr>
            <p:cNvPr id="497677" name="Text Box 13"/>
            <p:cNvSpPr txBox="1">
              <a:spLocks noChangeArrowheads="1"/>
            </p:cNvSpPr>
            <p:nvPr/>
          </p:nvSpPr>
          <p:spPr bwMode="auto">
            <a:xfrm>
              <a:off x="1247" y="1752"/>
              <a:ext cx="72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10.1.1.2/24</a:t>
              </a:r>
            </a:p>
          </p:txBody>
        </p:sp>
        <p:sp>
          <p:nvSpPr>
            <p:cNvPr id="497678" name="Text Box 14"/>
            <p:cNvSpPr txBox="1">
              <a:spLocks noChangeArrowheads="1"/>
            </p:cNvSpPr>
            <p:nvPr/>
          </p:nvSpPr>
          <p:spPr bwMode="auto">
            <a:xfrm>
              <a:off x="1111" y="2441"/>
              <a:ext cx="72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10.1.1.3/24</a:t>
              </a:r>
            </a:p>
          </p:txBody>
        </p:sp>
        <p:sp>
          <p:nvSpPr>
            <p:cNvPr id="497679" name="Text Box 15"/>
            <p:cNvSpPr txBox="1">
              <a:spLocks noChangeArrowheads="1"/>
            </p:cNvSpPr>
            <p:nvPr/>
          </p:nvSpPr>
          <p:spPr bwMode="auto">
            <a:xfrm>
              <a:off x="567" y="1061"/>
              <a:ext cx="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RTA</a:t>
              </a:r>
            </a:p>
          </p:txBody>
        </p:sp>
        <p:sp>
          <p:nvSpPr>
            <p:cNvPr id="497680" name="Text Box 16"/>
            <p:cNvSpPr txBox="1">
              <a:spLocks noChangeArrowheads="1"/>
            </p:cNvSpPr>
            <p:nvPr/>
          </p:nvSpPr>
          <p:spPr bwMode="auto">
            <a:xfrm>
              <a:off x="566" y="2240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RTC</a:t>
              </a:r>
            </a:p>
          </p:txBody>
        </p:sp>
        <p:sp>
          <p:nvSpPr>
            <p:cNvPr id="497681" name="Text Box 17"/>
            <p:cNvSpPr txBox="1">
              <a:spLocks noChangeArrowheads="1"/>
            </p:cNvSpPr>
            <p:nvPr/>
          </p:nvSpPr>
          <p:spPr bwMode="auto">
            <a:xfrm>
              <a:off x="1700" y="1514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RTB</a:t>
              </a:r>
            </a:p>
          </p:txBody>
        </p:sp>
        <p:sp>
          <p:nvSpPr>
            <p:cNvPr id="497682" name="Text Box 18"/>
            <p:cNvSpPr txBox="1">
              <a:spLocks noChangeArrowheads="1"/>
            </p:cNvSpPr>
            <p:nvPr/>
          </p:nvSpPr>
          <p:spPr bwMode="auto">
            <a:xfrm>
              <a:off x="567" y="3249"/>
              <a:ext cx="190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1400" b="1">
                  <a:ea typeface="华文细黑" panose="02010600040101010101" pitchFamily="2" charset="-122"/>
                </a:rPr>
                <a:t>基于子网运行</a:t>
              </a:r>
            </a:p>
          </p:txBody>
        </p:sp>
      </p:grpSp>
      <p:grpSp>
        <p:nvGrpSpPr>
          <p:cNvPr id="497683" name="Group 19"/>
          <p:cNvGrpSpPr>
            <a:grpSpLocks/>
          </p:cNvGrpSpPr>
          <p:nvPr/>
        </p:nvGrpSpPr>
        <p:grpSpPr bwMode="auto">
          <a:xfrm>
            <a:off x="5580063" y="2598738"/>
            <a:ext cx="2592387" cy="3278187"/>
            <a:chOff x="3424" y="1061"/>
            <a:chExt cx="1905" cy="2400"/>
          </a:xfrm>
        </p:grpSpPr>
        <p:pic>
          <p:nvPicPr>
            <p:cNvPr id="497684" name="Picture 20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253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7685" name="Picture 21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442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7686" name="Line 22"/>
            <p:cNvSpPr>
              <a:spLocks noChangeShapeType="1"/>
            </p:cNvSpPr>
            <p:nvPr/>
          </p:nvSpPr>
          <p:spPr bwMode="auto">
            <a:xfrm>
              <a:off x="4423" y="1071"/>
              <a:ext cx="0" cy="1996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87" name="Line 23"/>
            <p:cNvSpPr>
              <a:spLocks noChangeShapeType="1"/>
            </p:cNvSpPr>
            <p:nvPr/>
          </p:nvSpPr>
          <p:spPr bwMode="auto">
            <a:xfrm>
              <a:off x="4060" y="1434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88" name="Line 24"/>
            <p:cNvSpPr>
              <a:spLocks noChangeShapeType="1"/>
            </p:cNvSpPr>
            <p:nvPr/>
          </p:nvSpPr>
          <p:spPr bwMode="auto">
            <a:xfrm>
              <a:off x="4060" y="2614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7689" name="Line 25"/>
            <p:cNvSpPr>
              <a:spLocks noChangeShapeType="1"/>
            </p:cNvSpPr>
            <p:nvPr/>
          </p:nvSpPr>
          <p:spPr bwMode="auto">
            <a:xfrm>
              <a:off x="4422" y="1933"/>
              <a:ext cx="363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97690" name="Picture 26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" y="1752"/>
              <a:ext cx="537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7691" name="Text Box 27"/>
            <p:cNvSpPr txBox="1">
              <a:spLocks noChangeArrowheads="1"/>
            </p:cNvSpPr>
            <p:nvPr/>
          </p:nvSpPr>
          <p:spPr bwMode="auto">
            <a:xfrm>
              <a:off x="4014" y="1253"/>
              <a:ext cx="409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1" lang="zh-CN" altLang="zh-CN" sz="3200"/>
            </a:p>
          </p:txBody>
        </p:sp>
        <p:sp>
          <p:nvSpPr>
            <p:cNvPr id="497692" name="Text Box 28"/>
            <p:cNvSpPr txBox="1">
              <a:spLocks noChangeArrowheads="1"/>
            </p:cNvSpPr>
            <p:nvPr/>
          </p:nvSpPr>
          <p:spPr bwMode="auto">
            <a:xfrm>
              <a:off x="4013" y="1261"/>
              <a:ext cx="81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5f00.1111::1/32</a:t>
              </a:r>
            </a:p>
          </p:txBody>
        </p:sp>
        <p:sp>
          <p:nvSpPr>
            <p:cNvPr id="497693" name="Text Box 29"/>
            <p:cNvSpPr txBox="1">
              <a:spLocks noChangeArrowheads="1"/>
            </p:cNvSpPr>
            <p:nvPr/>
          </p:nvSpPr>
          <p:spPr bwMode="auto">
            <a:xfrm>
              <a:off x="3425" y="1061"/>
              <a:ext cx="72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RTA</a:t>
              </a:r>
            </a:p>
          </p:txBody>
        </p:sp>
        <p:sp>
          <p:nvSpPr>
            <p:cNvPr id="497694" name="Text Box 30"/>
            <p:cNvSpPr txBox="1">
              <a:spLocks noChangeArrowheads="1"/>
            </p:cNvSpPr>
            <p:nvPr/>
          </p:nvSpPr>
          <p:spPr bwMode="auto">
            <a:xfrm>
              <a:off x="3424" y="2239"/>
              <a:ext cx="72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RTC</a:t>
              </a:r>
            </a:p>
          </p:txBody>
        </p:sp>
        <p:sp>
          <p:nvSpPr>
            <p:cNvPr id="497695" name="Text Box 31"/>
            <p:cNvSpPr txBox="1">
              <a:spLocks noChangeArrowheads="1"/>
            </p:cNvSpPr>
            <p:nvPr/>
          </p:nvSpPr>
          <p:spPr bwMode="auto">
            <a:xfrm>
              <a:off x="4558" y="1514"/>
              <a:ext cx="72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/>
                <a:t>RTB</a:t>
              </a:r>
            </a:p>
          </p:txBody>
        </p:sp>
        <p:sp>
          <p:nvSpPr>
            <p:cNvPr id="497696" name="Text Box 32"/>
            <p:cNvSpPr txBox="1">
              <a:spLocks noChangeArrowheads="1"/>
            </p:cNvSpPr>
            <p:nvPr/>
          </p:nvSpPr>
          <p:spPr bwMode="auto">
            <a:xfrm>
              <a:off x="4013" y="1759"/>
              <a:ext cx="817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5f00.2222::1/32</a:t>
              </a:r>
            </a:p>
          </p:txBody>
        </p:sp>
        <p:sp>
          <p:nvSpPr>
            <p:cNvPr id="497697" name="Text Box 33"/>
            <p:cNvSpPr txBox="1">
              <a:spLocks noChangeArrowheads="1"/>
            </p:cNvSpPr>
            <p:nvPr/>
          </p:nvSpPr>
          <p:spPr bwMode="auto">
            <a:xfrm>
              <a:off x="4013" y="2441"/>
              <a:ext cx="81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200" b="1"/>
                <a:t>5f00.3333::1/32</a:t>
              </a:r>
            </a:p>
          </p:txBody>
        </p:sp>
        <p:sp>
          <p:nvSpPr>
            <p:cNvPr id="497698" name="Text Box 34"/>
            <p:cNvSpPr txBox="1">
              <a:spLocks noChangeArrowheads="1"/>
            </p:cNvSpPr>
            <p:nvPr/>
          </p:nvSpPr>
          <p:spPr bwMode="auto">
            <a:xfrm>
              <a:off x="3424" y="3238"/>
              <a:ext cx="190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1400" b="1">
                  <a:ea typeface="华文细黑" panose="02010600040101010101" pitchFamily="2" charset="-122"/>
                </a:rPr>
                <a:t>基于</a:t>
              </a:r>
              <a:r>
                <a:rPr kumimoji="1" lang="en-US" altLang="zh-CN" sz="1400" b="1">
                  <a:ea typeface="华文细黑" panose="02010600040101010101" pitchFamily="2" charset="-122"/>
                </a:rPr>
                <a:t>Link</a:t>
              </a:r>
              <a:r>
                <a:rPr kumimoji="1" lang="zh-CN" altLang="en-US" sz="1400" b="1">
                  <a:ea typeface="华文细黑" panose="02010600040101010101" pitchFamily="2" charset="-122"/>
                </a:rPr>
                <a:t>运行</a:t>
              </a:r>
            </a:p>
          </p:txBody>
        </p:sp>
      </p:grpSp>
      <p:sp>
        <p:nvSpPr>
          <p:cNvPr id="497699" name="Text Box 35"/>
          <p:cNvSpPr txBox="1">
            <a:spLocks noChangeArrowheads="1"/>
          </p:cNvSpPr>
          <p:nvPr/>
        </p:nvSpPr>
        <p:spPr bwMode="auto">
          <a:xfrm>
            <a:off x="466725" y="908050"/>
            <a:ext cx="79930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接口上可以配置多个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地址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endParaRPr kumimoji="0" lang="zh-CN" altLang="en-US" b="1">
              <a:solidFill>
                <a:srgbClr val="000000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即使两端不在同一共享网段上，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也能正常运行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OSPFv3——LSA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3619500" cy="6032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重新划分为</a:t>
            </a:r>
            <a:r>
              <a:rPr lang="en-US" altLang="zh-CN" sz="2400"/>
              <a:t>9</a:t>
            </a:r>
            <a:r>
              <a:rPr lang="zh-CN" altLang="en-US" sz="2400"/>
              <a:t>类：</a:t>
            </a:r>
          </a:p>
        </p:txBody>
      </p:sp>
      <p:graphicFrame>
        <p:nvGraphicFramePr>
          <p:cNvPr id="494647" name="Group 55"/>
          <p:cNvGraphicFramePr>
            <a:graphicFrameLocks noGrp="1"/>
          </p:cNvGraphicFramePr>
          <p:nvPr>
            <p:ph sz="half" idx="2"/>
          </p:nvPr>
        </p:nvGraphicFramePr>
        <p:xfrm>
          <a:off x="539750" y="1628775"/>
          <a:ext cx="7920038" cy="4256088"/>
        </p:xfrm>
        <a:graphic>
          <a:graphicData uri="http://schemas.openxmlformats.org/drawingml/2006/table">
            <a:tbl>
              <a:tblPr/>
              <a:tblGrid>
                <a:gridCol w="2768600"/>
                <a:gridCol w="1924050"/>
                <a:gridCol w="3227388"/>
              </a:tblGrid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 LSA Function code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 LS Type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描述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Router-LSA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Network-LSA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Inter-Area-Prefix-LSA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Inter-Area-Router-LSA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0x4005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AS-External-LSA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Group-membership-LSA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Type-7-LSA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Link-LSA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0x2009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 marL="385763" indent="7143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 marL="862013" indent="523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 marL="1281113" indent="904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 marL="1700213" indent="128588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marL="21574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marL="26146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marL="30718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marL="3529013" indent="128588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Intra-Area-Prefix-LSA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OSPFv3——LSA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80400" cy="5256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不仅是对</a:t>
            </a:r>
            <a:r>
              <a:rPr lang="en-US" altLang="zh-CN" sz="2400"/>
              <a:t>IPv6</a:t>
            </a:r>
            <a:r>
              <a:rPr lang="zh-CN" altLang="en-US" sz="2400"/>
              <a:t>地址的支持，也是对原有协议的优化</a:t>
            </a:r>
          </a:p>
          <a:p>
            <a:endParaRPr lang="zh-CN" altLang="en-US" sz="2400"/>
          </a:p>
          <a:p>
            <a:r>
              <a:rPr lang="zh-CN" altLang="en-US" sz="2400"/>
              <a:t>明确</a:t>
            </a:r>
            <a:r>
              <a:rPr lang="en-US" altLang="zh-CN" sz="2400"/>
              <a:t>LSA</a:t>
            </a:r>
            <a:r>
              <a:rPr lang="zh-CN" altLang="en-US" sz="2400"/>
              <a:t>都有自己的洪泛范围</a:t>
            </a:r>
            <a:r>
              <a:rPr lang="en-US" altLang="zh-CN" sz="2400"/>
              <a:t>(Flooding Scope)</a:t>
            </a:r>
          </a:p>
          <a:p>
            <a:pPr lvl="1"/>
            <a:r>
              <a:rPr lang="zh-CN" altLang="en-US" sz="2000"/>
              <a:t>链路本地范围</a:t>
            </a:r>
            <a:r>
              <a:rPr lang="en-US" altLang="zh-CN" sz="2000"/>
              <a:t>(Link-local Scope)</a:t>
            </a:r>
            <a:r>
              <a:rPr lang="zh-CN" altLang="en-US" sz="2000"/>
              <a:t>：</a:t>
            </a:r>
            <a:r>
              <a:rPr lang="en-US" altLang="zh-CN" sz="2000"/>
              <a:t>Link-LSA(</a:t>
            </a:r>
            <a:r>
              <a:rPr lang="zh-CN" altLang="en-US" sz="2000"/>
              <a:t>新增</a:t>
            </a:r>
            <a:r>
              <a:rPr lang="en-US" altLang="zh-CN" sz="2000"/>
              <a:t>)</a:t>
            </a:r>
          </a:p>
          <a:p>
            <a:pPr lvl="1"/>
            <a:r>
              <a:rPr lang="zh-CN" altLang="en-US" sz="2000"/>
              <a:t>区域范围</a:t>
            </a:r>
            <a:r>
              <a:rPr lang="en-US" altLang="zh-CN" sz="2000"/>
              <a:t>(Area Scope)</a:t>
            </a:r>
            <a:r>
              <a:rPr lang="zh-CN" altLang="en-US" sz="2000"/>
              <a:t>：</a:t>
            </a:r>
            <a:r>
              <a:rPr lang="en-US" altLang="zh-CN" sz="2000"/>
              <a:t>Router-LSA, Network-LSA, Inter-Area-Prefix-LSA, Inter-Area-Router-LSA, Intra-Area-Prefix-LSA(</a:t>
            </a:r>
            <a:r>
              <a:rPr lang="zh-CN" altLang="en-US" sz="2000"/>
              <a:t>新增</a:t>
            </a:r>
            <a:r>
              <a:rPr lang="en-US" altLang="zh-CN" sz="2000"/>
              <a:t>)</a:t>
            </a:r>
          </a:p>
          <a:p>
            <a:pPr lvl="1"/>
            <a:r>
              <a:rPr lang="zh-CN" altLang="en-US" sz="2000"/>
              <a:t>自治系统范围</a:t>
            </a:r>
            <a:r>
              <a:rPr lang="en-US" altLang="zh-CN" sz="2000"/>
              <a:t>(AS Scope)</a:t>
            </a:r>
            <a:r>
              <a:rPr lang="zh-CN" altLang="en-US" sz="2000"/>
              <a:t>：</a:t>
            </a:r>
            <a:r>
              <a:rPr lang="en-US" altLang="zh-CN" sz="2000"/>
              <a:t>AS-External-LSA</a:t>
            </a:r>
          </a:p>
          <a:p>
            <a:pPr lvl="1"/>
            <a:endParaRPr lang="en-US" altLang="zh-CN" sz="2000"/>
          </a:p>
          <a:p>
            <a:r>
              <a:rPr lang="zh-CN" altLang="en-US" sz="2400"/>
              <a:t>使用了</a:t>
            </a:r>
            <a:r>
              <a:rPr lang="en-US" altLang="zh-CN" sz="2400"/>
              <a:t>link-local</a:t>
            </a:r>
            <a:r>
              <a:rPr lang="zh-CN" altLang="en-US" sz="2400"/>
              <a:t>地址</a:t>
            </a:r>
          </a:p>
          <a:p>
            <a:pPr lvl="1"/>
            <a:r>
              <a:rPr lang="zh-CN" altLang="en-US" sz="2000"/>
              <a:t>  除了</a:t>
            </a:r>
            <a:r>
              <a:rPr lang="en-US" altLang="zh-CN" sz="2000"/>
              <a:t>Virtual Link</a:t>
            </a:r>
            <a:r>
              <a:rPr lang="zh-CN" altLang="en-US" sz="2000"/>
              <a:t>，其他链路上发送的报文源地址都是</a:t>
            </a:r>
            <a:r>
              <a:rPr lang="en-US" altLang="zh-CN" sz="2000"/>
              <a:t>Link-local  </a:t>
            </a:r>
            <a:r>
              <a:rPr lang="zh-CN" altLang="en-US" sz="2000"/>
              <a:t>地址</a:t>
            </a:r>
            <a:r>
              <a:rPr lang="en-US" altLang="zh-CN" sz="2000"/>
              <a:t>, Link-local</a:t>
            </a:r>
            <a:r>
              <a:rPr lang="zh-CN" altLang="en-US" sz="2000"/>
              <a:t>地址只出现在</a:t>
            </a:r>
            <a:r>
              <a:rPr lang="en-US" altLang="zh-CN" sz="2000"/>
              <a:t>Link-LSA</a:t>
            </a:r>
            <a:r>
              <a:rPr lang="zh-CN" altLang="en-US" sz="2000"/>
              <a:t>中，不出现在其他的</a:t>
            </a:r>
            <a:r>
              <a:rPr lang="en-US" altLang="zh-CN" sz="2000"/>
              <a:t>LSA</a:t>
            </a:r>
            <a:r>
              <a:rPr lang="zh-CN" altLang="en-US" sz="2000"/>
              <a:t>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细黑" panose="02010600040101010101" pitchFamily="2" charset="-122"/>
              </a:rPr>
              <a:t>路由概述</a:t>
            </a:r>
            <a:r>
              <a:rPr lang="en-US" altLang="zh-CN">
                <a:latin typeface="华文细黑" panose="02010600040101010101" pitchFamily="2" charset="-122"/>
              </a:rPr>
              <a:t>——</a:t>
            </a:r>
            <a:r>
              <a:rPr lang="zh-CN" altLang="en-US">
                <a:latin typeface="华文细黑" panose="02010600040101010101" pitchFamily="2" charset="-122"/>
              </a:rPr>
              <a:t>路由来源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7991475" cy="50403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链路层协议发现的路由</a:t>
            </a:r>
          </a:p>
          <a:p>
            <a:pPr lvl="1"/>
            <a:r>
              <a:rPr lang="zh-CN" altLang="en-US" sz="2000"/>
              <a:t>开销小，配置简单，无需人工维护。只能发现本接口所属网段的路由</a:t>
            </a:r>
          </a:p>
          <a:p>
            <a:pPr lvl="1"/>
            <a:endParaRPr lang="zh-CN" altLang="en-US" sz="2000"/>
          </a:p>
          <a:p>
            <a:r>
              <a:rPr lang="zh-CN" altLang="en-US" sz="2400"/>
              <a:t>手工配置静态路由</a:t>
            </a:r>
          </a:p>
          <a:p>
            <a:pPr lvl="1"/>
            <a:r>
              <a:rPr lang="zh-CN" altLang="en-US" sz="2000"/>
              <a:t>无开销，配置简单，需人工维护，适合简单拓朴结构的网络</a:t>
            </a:r>
          </a:p>
          <a:p>
            <a:pPr lvl="1"/>
            <a:endParaRPr lang="zh-CN" altLang="en-US" sz="2000"/>
          </a:p>
          <a:p>
            <a:r>
              <a:rPr lang="zh-CN" altLang="en-US" sz="2400"/>
              <a:t>动态路由协议发现的路由</a:t>
            </a:r>
          </a:p>
          <a:p>
            <a:pPr lvl="1"/>
            <a:r>
              <a:rPr lang="zh-CN" altLang="en-US" sz="2000"/>
              <a:t>开销大，配置复杂，无需人工维护，适合复杂拓朴结构的网络</a:t>
            </a:r>
          </a:p>
          <a:p>
            <a:pPr lvl="1"/>
            <a:endParaRPr lang="zh-CN" altLang="en-US" sz="2000"/>
          </a:p>
          <a:p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OSPFv3——LSA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7416800" cy="603250"/>
          </a:xfrm>
        </p:spPr>
        <p:txBody>
          <a:bodyPr/>
          <a:lstStyle/>
          <a:p>
            <a:pPr marL="0" indent="0"/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anose="02010600040101010101" pitchFamily="2" charset="-122"/>
              </a:rPr>
              <a:t>支持洪泛不可识别的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anose="02010600040101010101" pitchFamily="2" charset="-122"/>
              </a:rPr>
              <a:t>LSA</a:t>
            </a:r>
          </a:p>
        </p:txBody>
      </p:sp>
      <p:pic>
        <p:nvPicPr>
          <p:cNvPr id="499717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7416800" cy="72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468313" y="2420938"/>
            <a:ext cx="81359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U: 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当路由器不能识别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LSA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类型时的处理（为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0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则在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link local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洪泛，为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则取决于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S2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，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S1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）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S2,S1: 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联合标明了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LSA</a:t>
            </a:r>
            <a:r>
              <a:rPr kumimoji="0" lang="zh-CN" altLang="en-US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的洪泛范围</a:t>
            </a:r>
            <a:r>
              <a:rPr kumimoji="0" lang="en-US" altLang="zh-CN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(link local, area, AS local)</a:t>
            </a:r>
            <a:r>
              <a:rPr kumimoji="0"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</a:t>
            </a:r>
          </a:p>
        </p:txBody>
      </p:sp>
      <p:graphicFrame>
        <p:nvGraphicFramePr>
          <p:cNvPr id="499756" name="Group 44"/>
          <p:cNvGraphicFramePr>
            <a:graphicFrameLocks noGrp="1"/>
          </p:cNvGraphicFramePr>
          <p:nvPr>
            <p:ph sz="quarter" idx="3"/>
          </p:nvPr>
        </p:nvGraphicFramePr>
        <p:xfrm>
          <a:off x="611188" y="4110038"/>
          <a:ext cx="7561262" cy="2127250"/>
        </p:xfrm>
        <a:graphic>
          <a:graphicData uri="http://schemas.openxmlformats.org/drawingml/2006/table">
            <a:tbl>
              <a:tblPr/>
              <a:tblGrid>
                <a:gridCol w="1160462"/>
                <a:gridCol w="1163638"/>
                <a:gridCol w="5237162"/>
              </a:tblGrid>
              <a:tr h="1825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Flooding 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link local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AS local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Reserved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539750" y="1125538"/>
            <a:ext cx="75612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400"/>
              <a:t>OSPF</a:t>
            </a:r>
            <a:r>
              <a:rPr lang="zh-CN" altLang="en-US" sz="2400"/>
              <a:t>自治系统内的路由角色可以分为</a:t>
            </a:r>
            <a:r>
              <a:rPr lang="en-US" altLang="zh-CN" sz="2400"/>
              <a:t>:ASBR</a:t>
            </a:r>
            <a:r>
              <a:rPr lang="zh-CN" altLang="en-US" sz="2400"/>
              <a:t>，</a:t>
            </a:r>
            <a:r>
              <a:rPr lang="en-US" altLang="zh-CN" sz="2400"/>
              <a:t>ABR</a:t>
            </a:r>
            <a:r>
              <a:rPr lang="zh-CN" altLang="en-US" sz="2400"/>
              <a:t>，及自治系统内路由器：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</a:t>
            </a:r>
            <a:r>
              <a:rPr lang="zh-CN" altLang="en-US">
                <a:latin typeface="华文细黑" panose="02010600040101010101" pitchFamily="2" charset="-122"/>
              </a:rPr>
              <a:t>区域规划</a:t>
            </a:r>
          </a:p>
        </p:txBody>
      </p:sp>
      <p:grpSp>
        <p:nvGrpSpPr>
          <p:cNvPr id="452697" name="Group 89"/>
          <p:cNvGrpSpPr>
            <a:grpSpLocks/>
          </p:cNvGrpSpPr>
          <p:nvPr/>
        </p:nvGrpSpPr>
        <p:grpSpPr bwMode="auto">
          <a:xfrm>
            <a:off x="1042988" y="3284538"/>
            <a:ext cx="6316662" cy="2687637"/>
            <a:chOff x="657" y="2069"/>
            <a:chExt cx="3979" cy="1693"/>
          </a:xfrm>
        </p:grpSpPr>
        <p:pic>
          <p:nvPicPr>
            <p:cNvPr id="452681" name="Picture 73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465"/>
              <a:ext cx="1416" cy="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35" name="Picture 27" descr="圆角底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947"/>
              <a:ext cx="2008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636" name="Picture 28" descr="圆角底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" y="2115"/>
              <a:ext cx="1722" cy="80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637" name="Picture 29" descr="圆角底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2142"/>
              <a:ext cx="1483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638" name="Picture 30" descr="h 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277"/>
              <a:ext cx="67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39" name="Picture 31" descr="h l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518"/>
              <a:ext cx="354" cy="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40" name="Text Box 32"/>
            <p:cNvSpPr txBox="1">
              <a:spLocks noChangeArrowheads="1"/>
            </p:cNvSpPr>
            <p:nvPr/>
          </p:nvSpPr>
          <p:spPr bwMode="auto">
            <a:xfrm>
              <a:off x="2198" y="2706"/>
              <a:ext cx="3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RT5</a:t>
              </a:r>
            </a:p>
          </p:txBody>
        </p:sp>
        <p:pic>
          <p:nvPicPr>
            <p:cNvPr id="452641" name="Picture 33" descr="h l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2370"/>
              <a:ext cx="354" cy="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42" name="Picture 34" descr="h l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2727"/>
              <a:ext cx="354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43" name="Text Box 35"/>
            <p:cNvSpPr txBox="1">
              <a:spLocks noChangeArrowheads="1"/>
            </p:cNvSpPr>
            <p:nvPr/>
          </p:nvSpPr>
          <p:spPr bwMode="auto">
            <a:xfrm>
              <a:off x="3352" y="2438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RT7</a:t>
              </a:r>
            </a:p>
          </p:txBody>
        </p:sp>
        <p:sp>
          <p:nvSpPr>
            <p:cNvPr id="452644" name="Text Box 36"/>
            <p:cNvSpPr txBox="1">
              <a:spLocks noChangeArrowheads="1"/>
            </p:cNvSpPr>
            <p:nvPr/>
          </p:nvSpPr>
          <p:spPr bwMode="auto">
            <a:xfrm>
              <a:off x="3325" y="2786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RT6</a:t>
              </a:r>
            </a:p>
          </p:txBody>
        </p:sp>
        <p:sp>
          <p:nvSpPr>
            <p:cNvPr id="452645" name="Text Box 37"/>
            <p:cNvSpPr txBox="1">
              <a:spLocks noChangeArrowheads="1"/>
            </p:cNvSpPr>
            <p:nvPr/>
          </p:nvSpPr>
          <p:spPr bwMode="auto">
            <a:xfrm>
              <a:off x="819" y="2379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RT4</a:t>
              </a:r>
            </a:p>
          </p:txBody>
        </p:sp>
        <p:pic>
          <p:nvPicPr>
            <p:cNvPr id="452646" name="Picture 38" descr="h li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80049">
              <a:off x="1518" y="2464"/>
              <a:ext cx="743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47" name="Text Box 39"/>
            <p:cNvSpPr txBox="1">
              <a:spLocks noChangeArrowheads="1"/>
            </p:cNvSpPr>
            <p:nvPr/>
          </p:nvSpPr>
          <p:spPr bwMode="auto">
            <a:xfrm>
              <a:off x="874" y="2069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Area 0</a:t>
              </a:r>
            </a:p>
          </p:txBody>
        </p:sp>
        <p:pic>
          <p:nvPicPr>
            <p:cNvPr id="452648" name="Picture 40" descr="h 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2465"/>
              <a:ext cx="134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49" name="Picture 41" descr="h 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2978"/>
              <a:ext cx="9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50" name="Picture 42" descr="h l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3216"/>
              <a:ext cx="1722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51" name="Picture 43" descr="h 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3243"/>
              <a:ext cx="9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2652" name="Picture 44" descr="h 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243"/>
              <a:ext cx="9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2653" name="Text Box 45"/>
            <p:cNvSpPr txBox="1">
              <a:spLocks noChangeArrowheads="1"/>
            </p:cNvSpPr>
            <p:nvPr/>
          </p:nvSpPr>
          <p:spPr bwMode="auto">
            <a:xfrm>
              <a:off x="2597" y="2177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Area 1</a:t>
              </a:r>
            </a:p>
          </p:txBody>
        </p:sp>
        <p:sp>
          <p:nvSpPr>
            <p:cNvPr id="452654" name="Text Box 46"/>
            <p:cNvSpPr txBox="1">
              <a:spLocks noChangeArrowheads="1"/>
            </p:cNvSpPr>
            <p:nvPr/>
          </p:nvSpPr>
          <p:spPr bwMode="auto">
            <a:xfrm>
              <a:off x="827" y="3037"/>
              <a:ext cx="4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600" b="1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Area 2</a:t>
              </a:r>
            </a:p>
          </p:txBody>
        </p:sp>
        <p:sp>
          <p:nvSpPr>
            <p:cNvPr id="452655" name="Text Box 47"/>
            <p:cNvSpPr txBox="1">
              <a:spLocks noChangeArrowheads="1"/>
            </p:cNvSpPr>
            <p:nvPr/>
          </p:nvSpPr>
          <p:spPr bwMode="auto">
            <a:xfrm>
              <a:off x="2894" y="3454"/>
              <a:ext cx="8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zh-CN" altLang="en-US" sz="1600" b="1">
                  <a:solidFill>
                    <a:schemeClr val="accent2"/>
                  </a:solidFill>
                  <a:latin typeface="宋体" panose="02010600030101010101" pitchFamily="2" charset="-122"/>
                </a:rPr>
                <a:t>自治系统</a:t>
              </a:r>
              <a:r>
                <a:rPr kumimoji="1" lang="en-US" altLang="zh-CN" sz="1600" b="1">
                  <a:solidFill>
                    <a:schemeClr val="accent2"/>
                  </a:solidFill>
                  <a:latin typeface="宋体" panose="02010600030101010101" pitchFamily="2" charset="-122"/>
                </a:rPr>
                <a:t>(AS)</a:t>
              </a:r>
            </a:p>
          </p:txBody>
        </p:sp>
        <p:cxnSp>
          <p:nvCxnSpPr>
            <p:cNvPr id="452656" name="AutoShape 48"/>
            <p:cNvCxnSpPr>
              <a:cxnSpLocks noChangeShapeType="1"/>
            </p:cNvCxnSpPr>
            <p:nvPr/>
          </p:nvCxnSpPr>
          <p:spPr bwMode="auto">
            <a:xfrm>
              <a:off x="3717" y="2725"/>
              <a:ext cx="919" cy="521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657" name="Text Box 49"/>
            <p:cNvSpPr txBox="1">
              <a:spLocks noChangeArrowheads="1"/>
            </p:cNvSpPr>
            <p:nvPr/>
          </p:nvSpPr>
          <p:spPr bwMode="auto">
            <a:xfrm>
              <a:off x="796" y="3379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RT1</a:t>
              </a:r>
            </a:p>
          </p:txBody>
        </p:sp>
        <p:sp>
          <p:nvSpPr>
            <p:cNvPr id="452658" name="Text Box 50"/>
            <p:cNvSpPr txBox="1">
              <a:spLocks noChangeArrowheads="1"/>
            </p:cNvSpPr>
            <p:nvPr/>
          </p:nvSpPr>
          <p:spPr bwMode="auto">
            <a:xfrm>
              <a:off x="2207" y="3379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RT2</a:t>
              </a:r>
            </a:p>
          </p:txBody>
        </p:sp>
        <p:sp>
          <p:nvSpPr>
            <p:cNvPr id="452659" name="Text Box 51"/>
            <p:cNvSpPr txBox="1">
              <a:spLocks noChangeArrowheads="1"/>
            </p:cNvSpPr>
            <p:nvPr/>
          </p:nvSpPr>
          <p:spPr bwMode="auto">
            <a:xfrm>
              <a:off x="1348" y="2968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RT3</a:t>
              </a:r>
            </a:p>
          </p:txBody>
        </p:sp>
        <p:sp>
          <p:nvSpPr>
            <p:cNvPr id="452660" name="Text Box 52"/>
            <p:cNvSpPr txBox="1">
              <a:spLocks noChangeArrowheads="1"/>
            </p:cNvSpPr>
            <p:nvPr/>
          </p:nvSpPr>
          <p:spPr bwMode="auto">
            <a:xfrm>
              <a:off x="1643" y="2867"/>
              <a:ext cx="3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ABR</a:t>
              </a:r>
            </a:p>
          </p:txBody>
        </p:sp>
        <p:sp>
          <p:nvSpPr>
            <p:cNvPr id="452661" name="Text Box 53"/>
            <p:cNvSpPr txBox="1">
              <a:spLocks noChangeArrowheads="1"/>
            </p:cNvSpPr>
            <p:nvPr/>
          </p:nvSpPr>
          <p:spPr bwMode="auto">
            <a:xfrm>
              <a:off x="2265" y="2350"/>
              <a:ext cx="3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ABR</a:t>
              </a:r>
            </a:p>
          </p:txBody>
        </p:sp>
        <p:sp>
          <p:nvSpPr>
            <p:cNvPr id="452662" name="Text Box 54"/>
            <p:cNvSpPr txBox="1">
              <a:spLocks noChangeArrowheads="1"/>
            </p:cNvSpPr>
            <p:nvPr/>
          </p:nvSpPr>
          <p:spPr bwMode="auto">
            <a:xfrm>
              <a:off x="2991" y="2545"/>
              <a:ext cx="4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kumimoji="1" lang="en-US" altLang="zh-CN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ASBR</a:t>
              </a:r>
            </a:p>
          </p:txBody>
        </p:sp>
        <p:sp>
          <p:nvSpPr>
            <p:cNvPr id="452663" name="Text Box 55"/>
            <p:cNvSpPr txBox="1">
              <a:spLocks noChangeArrowheads="1"/>
            </p:cNvSpPr>
            <p:nvPr/>
          </p:nvSpPr>
          <p:spPr bwMode="auto">
            <a:xfrm>
              <a:off x="4213" y="2895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kumimoji="1" lang="en-US" altLang="zh-CN" sz="1400">
                  <a:latin typeface="Times New Roman" panose="02020603050405020304" pitchFamily="18" charset="0"/>
                  <a:ea typeface="黑体" panose="02010609060101010101" pitchFamily="49" charset="-122"/>
                </a:rPr>
                <a:t>BGP</a:t>
              </a:r>
            </a:p>
          </p:txBody>
        </p:sp>
        <p:pic>
          <p:nvPicPr>
            <p:cNvPr id="452676" name="Picture 68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296"/>
              <a:ext cx="54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87" name="Picture 79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521"/>
              <a:ext cx="726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90" name="Picture 82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205"/>
              <a:ext cx="54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91" name="Picture 83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478"/>
              <a:ext cx="59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92" name="Picture 84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614"/>
              <a:ext cx="49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93" name="Picture 85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475"/>
              <a:ext cx="59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2694" name="Picture 86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750"/>
              <a:ext cx="590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561263" cy="692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</a:t>
            </a:r>
            <a:r>
              <a:rPr lang="zh-CN" altLang="en-US">
                <a:latin typeface="华文细黑" panose="02010600040101010101" pitchFamily="2" charset="-122"/>
              </a:rPr>
              <a:t>接口上运行多实例</a:t>
            </a:r>
          </a:p>
        </p:txBody>
      </p:sp>
      <p:sp>
        <p:nvSpPr>
          <p:cNvPr id="498729" name="Text Box 41"/>
          <p:cNvSpPr txBox="1">
            <a:spLocks noChangeArrowheads="1"/>
          </p:cNvSpPr>
          <p:nvPr/>
        </p:nvSpPr>
        <p:spPr bwMode="auto">
          <a:xfrm>
            <a:off x="395288" y="765175"/>
            <a:ext cx="842486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支持在一个链路上跑多个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协议的实例。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instance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参数默认值为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instance 0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。在建立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邻居时需要判断两端的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instance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值是否一致</a:t>
            </a:r>
          </a:p>
        </p:txBody>
      </p:sp>
      <p:sp>
        <p:nvSpPr>
          <p:cNvPr id="498699" name="Text Box 11"/>
          <p:cNvSpPr txBox="1">
            <a:spLocks noChangeArrowheads="1"/>
          </p:cNvSpPr>
          <p:nvPr/>
        </p:nvSpPr>
        <p:spPr bwMode="auto">
          <a:xfrm>
            <a:off x="996950" y="2979738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RTA</a:t>
            </a:r>
          </a:p>
        </p:txBody>
      </p:sp>
      <p:sp>
        <p:nvSpPr>
          <p:cNvPr id="498711" name="Line 23"/>
          <p:cNvSpPr>
            <a:spLocks noChangeShapeType="1"/>
          </p:cNvSpPr>
          <p:nvPr/>
        </p:nvSpPr>
        <p:spPr bwMode="auto">
          <a:xfrm>
            <a:off x="5256213" y="4768850"/>
            <a:ext cx="105727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12" name="Line 24"/>
          <p:cNvSpPr>
            <a:spLocks noChangeShapeType="1"/>
          </p:cNvSpPr>
          <p:nvPr/>
        </p:nvSpPr>
        <p:spPr bwMode="auto">
          <a:xfrm>
            <a:off x="5307013" y="5056188"/>
            <a:ext cx="1058862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98713" name="Picture 25" descr="IPv6路由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386138"/>
            <a:ext cx="5953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714" name="Picture 26" descr="IPv6路由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386138"/>
            <a:ext cx="596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8715" name="Line 27"/>
          <p:cNvSpPr>
            <a:spLocks noChangeShapeType="1"/>
          </p:cNvSpPr>
          <p:nvPr/>
        </p:nvSpPr>
        <p:spPr bwMode="auto">
          <a:xfrm>
            <a:off x="5256213" y="3616325"/>
            <a:ext cx="1057275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16" name="Text Box 28"/>
          <p:cNvSpPr txBox="1">
            <a:spLocks noChangeArrowheads="1"/>
          </p:cNvSpPr>
          <p:nvPr/>
        </p:nvSpPr>
        <p:spPr bwMode="auto">
          <a:xfrm>
            <a:off x="4643438" y="3141663"/>
            <a:ext cx="561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RTA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17" name="Text Box 29"/>
          <p:cNvSpPr txBox="1">
            <a:spLocks noChangeArrowheads="1"/>
          </p:cNvSpPr>
          <p:nvPr/>
        </p:nvSpPr>
        <p:spPr bwMode="auto">
          <a:xfrm>
            <a:off x="6286500" y="3141663"/>
            <a:ext cx="59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RTB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18" name="AutoShape 30"/>
          <p:cNvSpPr>
            <a:spLocks noChangeArrowheads="1"/>
          </p:cNvSpPr>
          <p:nvPr/>
        </p:nvSpPr>
        <p:spPr bwMode="auto">
          <a:xfrm>
            <a:off x="4600575" y="4826000"/>
            <a:ext cx="706438" cy="4603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19" name="AutoShape 31"/>
          <p:cNvSpPr>
            <a:spLocks noChangeArrowheads="1"/>
          </p:cNvSpPr>
          <p:nvPr/>
        </p:nvSpPr>
        <p:spPr bwMode="auto">
          <a:xfrm>
            <a:off x="4600575" y="4479925"/>
            <a:ext cx="706438" cy="46196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20" name="AutoShape 32"/>
          <p:cNvSpPr>
            <a:spLocks noChangeArrowheads="1"/>
          </p:cNvSpPr>
          <p:nvPr/>
        </p:nvSpPr>
        <p:spPr bwMode="auto">
          <a:xfrm>
            <a:off x="6264275" y="4826000"/>
            <a:ext cx="704850" cy="4603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21" name="AutoShape 33"/>
          <p:cNvSpPr>
            <a:spLocks noChangeArrowheads="1"/>
          </p:cNvSpPr>
          <p:nvPr/>
        </p:nvSpPr>
        <p:spPr bwMode="auto">
          <a:xfrm>
            <a:off x="6264275" y="4479925"/>
            <a:ext cx="704850" cy="46196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3175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22" name="Text Box 34"/>
          <p:cNvSpPr txBox="1">
            <a:spLocks noChangeArrowheads="1"/>
          </p:cNvSpPr>
          <p:nvPr/>
        </p:nvSpPr>
        <p:spPr bwMode="auto">
          <a:xfrm>
            <a:off x="4500563" y="4640263"/>
            <a:ext cx="855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OSPF 100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23" name="Text Box 35"/>
          <p:cNvSpPr txBox="1">
            <a:spLocks noChangeArrowheads="1"/>
          </p:cNvSpPr>
          <p:nvPr/>
        </p:nvSpPr>
        <p:spPr bwMode="auto">
          <a:xfrm>
            <a:off x="4500563" y="4986338"/>
            <a:ext cx="855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OSPF 200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24" name="Text Box 36"/>
          <p:cNvSpPr txBox="1">
            <a:spLocks noChangeArrowheads="1"/>
          </p:cNvSpPr>
          <p:nvPr/>
        </p:nvSpPr>
        <p:spPr bwMode="auto">
          <a:xfrm>
            <a:off x="6164263" y="4654550"/>
            <a:ext cx="854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OSPF 300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25" name="Text Box 37"/>
          <p:cNvSpPr txBox="1">
            <a:spLocks noChangeArrowheads="1"/>
          </p:cNvSpPr>
          <p:nvPr/>
        </p:nvSpPr>
        <p:spPr bwMode="auto">
          <a:xfrm>
            <a:off x="6164263" y="4986338"/>
            <a:ext cx="855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400" b="1">
                <a:latin typeface="Times New Roman" panose="02020603050405020304" pitchFamily="18" charset="0"/>
              </a:rPr>
              <a:t>OSPF 400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498726" name="Text Box 38"/>
          <p:cNvSpPr txBox="1">
            <a:spLocks noChangeArrowheads="1"/>
          </p:cNvSpPr>
          <p:nvPr/>
        </p:nvSpPr>
        <p:spPr bwMode="auto">
          <a:xfrm>
            <a:off x="4702175" y="5794375"/>
            <a:ext cx="21161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1400" b="1">
                <a:latin typeface="Times New Roman" panose="02020603050405020304" pitchFamily="18" charset="0"/>
              </a:rPr>
              <a:t>场景二</a:t>
            </a:r>
          </a:p>
        </p:txBody>
      </p:sp>
      <p:sp>
        <p:nvSpPr>
          <p:cNvPr id="498727" name="Line 39"/>
          <p:cNvSpPr>
            <a:spLocks noChangeShapeType="1"/>
          </p:cNvSpPr>
          <p:nvPr/>
        </p:nvSpPr>
        <p:spPr bwMode="auto">
          <a:xfrm>
            <a:off x="5307013" y="4652963"/>
            <a:ext cx="957262" cy="0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728" name="Line 40"/>
          <p:cNvSpPr>
            <a:spLocks noChangeShapeType="1"/>
          </p:cNvSpPr>
          <p:nvPr/>
        </p:nvSpPr>
        <p:spPr bwMode="auto">
          <a:xfrm>
            <a:off x="5307013" y="4941888"/>
            <a:ext cx="957262" cy="0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8734" name="Group 46"/>
          <p:cNvGrpSpPr>
            <a:grpSpLocks/>
          </p:cNvGrpSpPr>
          <p:nvPr/>
        </p:nvGrpSpPr>
        <p:grpSpPr bwMode="auto">
          <a:xfrm>
            <a:off x="900113" y="3141663"/>
            <a:ext cx="3024187" cy="3113087"/>
            <a:chOff x="567" y="2115"/>
            <a:chExt cx="1905" cy="1961"/>
          </a:xfrm>
        </p:grpSpPr>
        <p:sp>
          <p:nvSpPr>
            <p:cNvPr id="498691" name="Text Box 3"/>
            <p:cNvSpPr txBox="1">
              <a:spLocks noChangeArrowheads="1"/>
            </p:cNvSpPr>
            <p:nvPr/>
          </p:nvSpPr>
          <p:spPr bwMode="auto">
            <a:xfrm>
              <a:off x="567" y="3884"/>
              <a:ext cx="19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1400" b="1">
                  <a:latin typeface="Times New Roman" panose="02020603050405020304" pitchFamily="18" charset="0"/>
                </a:rPr>
                <a:t>场景一</a:t>
              </a:r>
            </a:p>
          </p:txBody>
        </p:sp>
        <p:sp>
          <p:nvSpPr>
            <p:cNvPr id="498700" name="Text Box 12"/>
            <p:cNvSpPr txBox="1">
              <a:spLocks noChangeArrowheads="1"/>
            </p:cNvSpPr>
            <p:nvPr/>
          </p:nvSpPr>
          <p:spPr bwMode="auto">
            <a:xfrm>
              <a:off x="703" y="2236"/>
              <a:ext cx="6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>
                  <a:latin typeface="Times New Roman" panose="02020603050405020304" pitchFamily="18" charset="0"/>
                </a:rPr>
                <a:t>RTC</a:t>
              </a:r>
            </a:p>
          </p:txBody>
        </p:sp>
        <p:pic>
          <p:nvPicPr>
            <p:cNvPr id="498693" name="Picture 5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60"/>
              <a:ext cx="45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8694" name="Picture 6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206"/>
              <a:ext cx="45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8695" name="Line 7"/>
            <p:cNvSpPr>
              <a:spLocks noChangeShapeType="1"/>
            </p:cNvSpPr>
            <p:nvPr/>
          </p:nvSpPr>
          <p:spPr bwMode="auto">
            <a:xfrm>
              <a:off x="1522" y="2115"/>
              <a:ext cx="0" cy="1588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8696" name="Line 8"/>
            <p:cNvSpPr>
              <a:spLocks noChangeShapeType="1"/>
            </p:cNvSpPr>
            <p:nvPr/>
          </p:nvSpPr>
          <p:spPr bwMode="auto">
            <a:xfrm>
              <a:off x="1213" y="2404"/>
              <a:ext cx="309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8697" name="Line 9"/>
            <p:cNvSpPr>
              <a:spLocks noChangeShapeType="1"/>
            </p:cNvSpPr>
            <p:nvPr/>
          </p:nvSpPr>
          <p:spPr bwMode="auto">
            <a:xfrm>
              <a:off x="1213" y="3343"/>
              <a:ext cx="309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8698" name="Text Box 10"/>
            <p:cNvSpPr txBox="1">
              <a:spLocks noChangeArrowheads="1"/>
            </p:cNvSpPr>
            <p:nvPr/>
          </p:nvSpPr>
          <p:spPr bwMode="auto">
            <a:xfrm>
              <a:off x="1173" y="2260"/>
              <a:ext cx="34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1" lang="zh-CN" altLang="zh-CN" sz="3200">
                <a:latin typeface="Times New Roman" panose="02020603050405020304" pitchFamily="18" charset="0"/>
              </a:endParaRPr>
            </a:p>
          </p:txBody>
        </p:sp>
        <p:grpSp>
          <p:nvGrpSpPr>
            <p:cNvPr id="498701" name="Group 13"/>
            <p:cNvGrpSpPr>
              <a:grpSpLocks/>
            </p:cNvGrpSpPr>
            <p:nvPr/>
          </p:nvGrpSpPr>
          <p:grpSpPr bwMode="auto">
            <a:xfrm>
              <a:off x="1522" y="2260"/>
              <a:ext cx="735" cy="506"/>
              <a:chOff x="1564" y="1514"/>
              <a:chExt cx="862" cy="636"/>
            </a:xfrm>
          </p:grpSpPr>
          <p:sp>
            <p:nvSpPr>
              <p:cNvPr id="498702" name="Line 14"/>
              <p:cNvSpPr>
                <a:spLocks noChangeShapeType="1"/>
              </p:cNvSpPr>
              <p:nvPr/>
            </p:nvSpPr>
            <p:spPr bwMode="auto">
              <a:xfrm>
                <a:off x="1564" y="1933"/>
                <a:ext cx="363" cy="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498703" name="Picture 15" descr="IPv6路由器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9" y="1752"/>
                <a:ext cx="53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8704" name="Text Box 16"/>
              <p:cNvSpPr txBox="1">
                <a:spLocks noChangeArrowheads="1"/>
              </p:cNvSpPr>
              <p:nvPr/>
            </p:nvSpPr>
            <p:spPr bwMode="auto">
              <a:xfrm>
                <a:off x="1700" y="1514"/>
                <a:ext cx="726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1400" b="1">
                    <a:latin typeface="Times New Roman" panose="02020603050405020304" pitchFamily="18" charset="0"/>
                  </a:rPr>
                  <a:t>RTB</a:t>
                </a:r>
              </a:p>
            </p:txBody>
          </p:sp>
        </p:grpSp>
        <p:sp>
          <p:nvSpPr>
            <p:cNvPr id="498705" name="Line 17"/>
            <p:cNvSpPr>
              <a:spLocks noChangeShapeType="1"/>
            </p:cNvSpPr>
            <p:nvPr/>
          </p:nvSpPr>
          <p:spPr bwMode="auto">
            <a:xfrm>
              <a:off x="1522" y="3567"/>
              <a:ext cx="310" cy="0"/>
            </a:xfrm>
            <a:prstGeom prst="line">
              <a:avLst/>
            </a:prstGeom>
            <a:noFill/>
            <a:ln w="317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98706" name="Picture 18" descr="IPv6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" y="3423"/>
              <a:ext cx="45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8707" name="Text Box 19"/>
            <p:cNvSpPr txBox="1">
              <a:spLocks noChangeArrowheads="1"/>
            </p:cNvSpPr>
            <p:nvPr/>
          </p:nvSpPr>
          <p:spPr bwMode="auto">
            <a:xfrm>
              <a:off x="1639" y="3234"/>
              <a:ext cx="6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1400" b="1">
                  <a:latin typeface="Times New Roman" panose="02020603050405020304" pitchFamily="18" charset="0"/>
                </a:rPr>
                <a:t>RTD</a:t>
              </a:r>
            </a:p>
          </p:txBody>
        </p:sp>
        <p:sp>
          <p:nvSpPr>
            <p:cNvPr id="498708" name="Line 20"/>
            <p:cNvSpPr>
              <a:spLocks noChangeShapeType="1"/>
            </p:cNvSpPr>
            <p:nvPr/>
          </p:nvSpPr>
          <p:spPr bwMode="auto">
            <a:xfrm>
              <a:off x="1213" y="2476"/>
              <a:ext cx="580" cy="975"/>
            </a:xfrm>
            <a:prstGeom prst="line">
              <a:avLst/>
            </a:prstGeom>
            <a:noFill/>
            <a:ln w="31750">
              <a:solidFill>
                <a:srgbClr val="6666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8732" name="Line 44"/>
            <p:cNvSpPr>
              <a:spLocks noChangeShapeType="1"/>
            </p:cNvSpPr>
            <p:nvPr/>
          </p:nvSpPr>
          <p:spPr bwMode="auto">
            <a:xfrm>
              <a:off x="1214" y="2334"/>
              <a:ext cx="499" cy="181"/>
            </a:xfrm>
            <a:prstGeom prst="line">
              <a:avLst/>
            </a:prstGeom>
            <a:noFill/>
            <a:ln w="31750">
              <a:solidFill>
                <a:srgbClr val="6666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95288" y="981075"/>
            <a:ext cx="8353425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/>
              <a:t>在路由器上启动</a:t>
            </a:r>
            <a:r>
              <a:rPr lang="en-US" altLang="zh-CN" sz="2400"/>
              <a:t>OSPFv3</a:t>
            </a:r>
            <a:r>
              <a:rPr lang="zh-CN" altLang="en-US" sz="2400"/>
              <a:t>路由协议需要三个步骤</a:t>
            </a:r>
            <a:r>
              <a:rPr lang="en-US" altLang="zh-CN" sz="2400"/>
              <a:t>:</a:t>
            </a:r>
          </a:p>
          <a:p>
            <a:pPr lvl="1"/>
            <a:r>
              <a:rPr lang="zh-CN" altLang="en-US" sz="2000"/>
              <a:t>步骤</a:t>
            </a:r>
            <a:r>
              <a:rPr lang="en-US" altLang="zh-CN" sz="2000"/>
              <a:t>1: </a:t>
            </a:r>
            <a:r>
              <a:rPr lang="zh-CN" altLang="en-US" sz="2000"/>
              <a:t>系统视图下使能</a:t>
            </a:r>
            <a:r>
              <a:rPr lang="en-US" altLang="zh-CN" sz="2000"/>
              <a:t>IPv6</a:t>
            </a:r>
            <a:r>
              <a:rPr lang="zh-CN" altLang="en-US" sz="2000"/>
              <a:t>协议：</a:t>
            </a:r>
            <a:r>
              <a:rPr lang="en-US" altLang="zh-CN" sz="2000"/>
              <a:t>ipv6</a:t>
            </a:r>
          </a:p>
          <a:p>
            <a:pPr lvl="1"/>
            <a:r>
              <a:rPr lang="zh-CN" altLang="en-US" sz="2000"/>
              <a:t>步骤</a:t>
            </a:r>
            <a:r>
              <a:rPr lang="en-US" altLang="zh-CN" sz="2000"/>
              <a:t>2: </a:t>
            </a:r>
            <a:r>
              <a:rPr lang="zh-CN" altLang="en-US" sz="2000"/>
              <a:t>配置</a:t>
            </a:r>
            <a:r>
              <a:rPr lang="en-US" altLang="zh-CN" sz="2000"/>
              <a:t>OSPFv3</a:t>
            </a:r>
            <a:r>
              <a:rPr lang="zh-CN" altLang="en-US" sz="2000"/>
              <a:t>协议并指定</a:t>
            </a:r>
            <a:r>
              <a:rPr lang="en-US" altLang="zh-CN" sz="2000"/>
              <a:t>Router ID</a:t>
            </a:r>
            <a:r>
              <a:rPr lang="zh-CN" altLang="en-US" sz="2000"/>
              <a:t>：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000"/>
              <a:t>     </a:t>
            </a:r>
            <a:r>
              <a:rPr lang="en-US" altLang="zh-CN" sz="2000"/>
              <a:t>ospfv3 [process-id]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000"/>
              <a:t>          ————</a:t>
            </a:r>
            <a:r>
              <a:rPr lang="zh-CN" altLang="en-US" sz="2000"/>
              <a:t>必须为一个</a:t>
            </a:r>
            <a:r>
              <a:rPr lang="en-US" altLang="zh-CN" sz="2000"/>
              <a:t>OSPFv3 </a:t>
            </a:r>
            <a:r>
              <a:rPr lang="zh-CN" altLang="en-US" sz="2000"/>
              <a:t>指定</a:t>
            </a:r>
            <a:r>
              <a:rPr lang="en-US" altLang="zh-CN" sz="2000"/>
              <a:t>AS</a:t>
            </a:r>
            <a:r>
              <a:rPr lang="zh-CN" altLang="en-US" sz="2000"/>
              <a:t>内唯一的</a:t>
            </a:r>
            <a:r>
              <a:rPr lang="en-US" altLang="zh-CN" sz="2000"/>
              <a:t>Router ID</a:t>
            </a:r>
          </a:p>
          <a:p>
            <a:pPr lvl="1"/>
            <a:r>
              <a:rPr lang="zh-CN" altLang="en-US" sz="2000"/>
              <a:t>步骤</a:t>
            </a:r>
            <a:r>
              <a:rPr lang="en-US" altLang="zh-CN" sz="2000"/>
              <a:t>3: </a:t>
            </a:r>
            <a:r>
              <a:rPr lang="zh-CN" altLang="en-US" sz="2000"/>
              <a:t>接口上使能</a:t>
            </a:r>
            <a:r>
              <a:rPr lang="en-US" altLang="zh-CN" sz="2000"/>
              <a:t>OSPFv3</a:t>
            </a:r>
            <a:r>
              <a:rPr lang="zh-CN" altLang="en-US" sz="2000"/>
              <a:t>路由协议</a:t>
            </a:r>
            <a:r>
              <a:rPr lang="en-US" altLang="zh-CN" sz="200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000"/>
              <a:t>   ospfv3 {process-id} area {area-id} [instance] {instance-id}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000"/>
              <a:t>	  ————instance-id </a:t>
            </a:r>
            <a:r>
              <a:rPr lang="zh-CN" altLang="en-US" sz="2000"/>
              <a:t>默认为</a:t>
            </a:r>
            <a:r>
              <a:rPr lang="en-US" altLang="zh-CN" sz="2000"/>
              <a:t>0           </a:t>
            </a: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OSPFv3——</a:t>
            </a:r>
            <a:r>
              <a:rPr lang="zh-CN" altLang="en-US">
                <a:latin typeface="华文细黑" panose="02010600040101010101" pitchFamily="2" charset="-122"/>
              </a:rPr>
              <a:t>配置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</a:t>
            </a:r>
            <a:r>
              <a:rPr lang="zh-CN" altLang="en-US">
                <a:latin typeface="华文细黑" panose="02010600040101010101" pitchFamily="2" charset="-122"/>
              </a:rPr>
              <a:t>常用命令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7391400" cy="41084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配置完成</a:t>
            </a:r>
            <a:r>
              <a:rPr lang="en-US" altLang="zh-CN" sz="2400"/>
              <a:t>OSPFv3</a:t>
            </a:r>
            <a:r>
              <a:rPr lang="zh-CN" altLang="en-US" sz="2400"/>
              <a:t>后任意视图可通过以下命令查看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</a:t>
            </a:r>
            <a:r>
              <a:rPr lang="en-US" altLang="zh-CN" sz="2000" b="0"/>
              <a:t>display ospfv3 peer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display ospfv3 interface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display ospfv3 lsdb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display ospfv3 routing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display ospfv3 statistic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b="0"/>
              <a:t>    display ospfv3 vlink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</a:t>
            </a:r>
            <a:r>
              <a:rPr lang="zh-CN" altLang="en-US">
                <a:latin typeface="华文细黑" panose="02010600040101010101" pitchFamily="2" charset="-122"/>
                <a:sym typeface="Wingdings" panose="05000000000000000000" pitchFamily="2" charset="2"/>
              </a:rPr>
              <a:t>调试命令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561262" cy="49180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常用的调试命令分为：</a:t>
            </a:r>
          </a:p>
          <a:p>
            <a:pPr lvl="1"/>
            <a:r>
              <a:rPr lang="zh-CN" altLang="en-US" sz="2000"/>
              <a:t>   状态调试命令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debugging ospfv3 ifsm     </a:t>
            </a:r>
            <a:r>
              <a:rPr lang="zh-CN" altLang="en-US" sz="2000" b="0">
                <a:sym typeface="Wingdings" panose="05000000000000000000" pitchFamily="2" charset="2"/>
              </a:rPr>
              <a:t>接口状态机</a:t>
            </a:r>
            <a:endParaRPr lang="zh-CN" altLang="en-US" sz="2000" b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debugging ospfv3 nfsm    </a:t>
            </a:r>
            <a:r>
              <a:rPr lang="zh-CN" altLang="en-US" sz="2000" b="0">
                <a:sym typeface="Wingdings" panose="05000000000000000000" pitchFamily="2" charset="2"/>
              </a:rPr>
              <a:t>邻居状态机</a:t>
            </a:r>
          </a:p>
          <a:p>
            <a:endParaRPr lang="zh-CN" altLang="en-US" sz="2000">
              <a:sym typeface="Wingdings" panose="05000000000000000000" pitchFamily="2" charset="2"/>
            </a:endParaRPr>
          </a:p>
          <a:p>
            <a:pPr lvl="1"/>
            <a:r>
              <a:rPr lang="zh-CN" altLang="en-US" sz="2000"/>
              <a:t>   报文事件调试命令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debugging ospfv3 packet [packet-type] </a:t>
            </a:r>
            <a:r>
              <a:rPr lang="en-US" altLang="zh-CN" sz="2000" b="0">
                <a:sym typeface="Wingdings" panose="05000000000000000000" pitchFamily="2" charset="2"/>
              </a:rPr>
              <a:t>    </a:t>
            </a:r>
            <a:r>
              <a:rPr lang="zh-CN" altLang="en-US" sz="2000" b="0"/>
              <a:t>这条命令主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 要用来调试查看</a:t>
            </a:r>
            <a:r>
              <a:rPr lang="en-US" altLang="zh-CN" sz="2000" b="0"/>
              <a:t>OSPFv3</a:t>
            </a:r>
            <a:r>
              <a:rPr lang="zh-CN" altLang="en-US" sz="2000" b="0"/>
              <a:t>的各种报文是否收发正常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debugging ospfv3 event</a:t>
            </a:r>
          </a:p>
          <a:p>
            <a:endParaRPr lang="en-US" altLang="zh-CN" sz="2000" b="0"/>
          </a:p>
          <a:p>
            <a:pPr lvl="1"/>
            <a:r>
              <a:rPr lang="en-US" altLang="zh-CN" sz="2000"/>
              <a:t>   </a:t>
            </a:r>
            <a:r>
              <a:rPr lang="zh-CN" altLang="en-US" sz="2000"/>
              <a:t>路由计算调试命令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0"/>
              <a:t>     </a:t>
            </a:r>
            <a:r>
              <a:rPr lang="en-US" altLang="zh-CN" sz="2000" b="0"/>
              <a:t>debugging ospfv3 route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OSPFv3</a:t>
            </a:r>
            <a:r>
              <a:rPr lang="zh-CN" altLang="en-US">
                <a:latin typeface="华文细黑" panose="02010600040101010101" pitchFamily="2" charset="-122"/>
              </a:rPr>
              <a:t>常见问题故障及诊断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981075"/>
            <a:ext cx="8039100" cy="54006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OSPFv3</a:t>
            </a:r>
            <a:r>
              <a:rPr lang="zh-CN" altLang="en-US" sz="2400"/>
              <a:t>常见故障：邻居关系不能建立，原因一般有以下几点：</a:t>
            </a:r>
          </a:p>
          <a:p>
            <a:pPr lvl="1"/>
            <a:r>
              <a:rPr lang="zh-CN" altLang="en-US" sz="2000"/>
              <a:t>没有配置</a:t>
            </a:r>
            <a:r>
              <a:rPr lang="en-US" altLang="zh-CN" sz="2000"/>
              <a:t>Router ID</a:t>
            </a:r>
            <a:r>
              <a:rPr lang="zh-CN" altLang="en-US" sz="2000"/>
              <a:t>（在</a:t>
            </a:r>
            <a:r>
              <a:rPr lang="en-US" altLang="zh-CN" sz="2000"/>
              <a:t>OSPFv3</a:t>
            </a:r>
            <a:r>
              <a:rPr lang="zh-CN" altLang="en-US" sz="2000"/>
              <a:t>中必须手工指定，系统不会自动选择） </a:t>
            </a:r>
          </a:p>
          <a:p>
            <a:pPr lvl="1"/>
            <a:r>
              <a:rPr lang="zh-CN" altLang="en-US" sz="2000"/>
              <a:t>链路两端不在同一区域</a:t>
            </a:r>
          </a:p>
          <a:p>
            <a:pPr lvl="1"/>
            <a:r>
              <a:rPr lang="zh-CN" altLang="en-US" sz="2000"/>
              <a:t>链路两端</a:t>
            </a:r>
            <a:r>
              <a:rPr lang="en-US" altLang="zh-CN" sz="2000"/>
              <a:t>instance</a:t>
            </a:r>
            <a:r>
              <a:rPr lang="zh-CN" altLang="en-US" sz="2000"/>
              <a:t>配置不一致</a:t>
            </a:r>
          </a:p>
          <a:p>
            <a:pPr lvl="1"/>
            <a:r>
              <a:rPr lang="zh-CN" altLang="en-US" sz="2000"/>
              <a:t>两端路由器的</a:t>
            </a:r>
            <a:r>
              <a:rPr lang="en-US" altLang="zh-CN" sz="2000"/>
              <a:t>OSPFv3</a:t>
            </a:r>
            <a:r>
              <a:rPr lang="zh-CN" altLang="en-US" sz="2000"/>
              <a:t>接口参数配置不一致</a:t>
            </a:r>
            <a:r>
              <a:rPr lang="en-US" altLang="zh-CN" sz="2000"/>
              <a:t>,</a:t>
            </a:r>
            <a:r>
              <a:rPr lang="zh-CN" altLang="en-US" sz="2000"/>
              <a:t>例如</a:t>
            </a:r>
            <a:r>
              <a:rPr lang="en-US" altLang="zh-CN" sz="2000"/>
              <a:t>hello</a:t>
            </a:r>
            <a:r>
              <a:rPr lang="zh-CN" altLang="en-US" sz="2000"/>
              <a:t>的间隔时间不一致</a:t>
            </a:r>
          </a:p>
          <a:p>
            <a:pPr lvl="1"/>
            <a:r>
              <a:rPr lang="zh-CN" altLang="en-US" sz="2000"/>
              <a:t>两端路由器未使能</a:t>
            </a:r>
            <a:r>
              <a:rPr lang="en-US" altLang="zh-CN" sz="2000"/>
              <a:t>IPv6</a:t>
            </a:r>
            <a:r>
              <a:rPr lang="zh-CN" altLang="en-US" sz="2000"/>
              <a:t>协议</a:t>
            </a:r>
          </a:p>
          <a:p>
            <a:pPr lvl="1"/>
            <a:endParaRPr lang="zh-CN" altLang="en-US" sz="2000"/>
          </a:p>
          <a:p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95288" y="981075"/>
            <a:ext cx="7416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400"/>
              <a:t>BGP4+</a:t>
            </a:r>
            <a:r>
              <a:rPr lang="zh-CN" altLang="en-US" sz="2400"/>
              <a:t>与</a:t>
            </a:r>
            <a:r>
              <a:rPr lang="en-US" altLang="zh-CN" sz="2400"/>
              <a:t>BGP</a:t>
            </a:r>
            <a:r>
              <a:rPr lang="zh-CN" altLang="en-US" sz="2400"/>
              <a:t>的差异</a:t>
            </a:r>
          </a:p>
          <a:p>
            <a:pPr lvl="1"/>
            <a:r>
              <a:rPr lang="zh-CN" altLang="en-US" sz="2000"/>
              <a:t>最大的差异在于</a:t>
            </a:r>
            <a:r>
              <a:rPr lang="en-US" altLang="zh-CN" sz="2000"/>
              <a:t>BGP4+</a:t>
            </a:r>
            <a:r>
              <a:rPr lang="zh-CN" altLang="en-US" sz="2000"/>
              <a:t>提供了对于</a:t>
            </a:r>
            <a:r>
              <a:rPr lang="en-US" altLang="zh-CN" sz="2000"/>
              <a:t>IPv6</a:t>
            </a:r>
            <a:r>
              <a:rPr lang="zh-CN" altLang="en-US" sz="2000"/>
              <a:t>地址的支持</a:t>
            </a:r>
          </a:p>
          <a:p>
            <a:pPr lvl="1"/>
            <a:r>
              <a:rPr lang="zh-CN" altLang="en-US" sz="2000"/>
              <a:t>增加如下两种路由属性，来承载有关</a:t>
            </a:r>
            <a:r>
              <a:rPr lang="en-US" altLang="zh-CN" sz="2000"/>
              <a:t>IPv6</a:t>
            </a:r>
            <a:r>
              <a:rPr lang="zh-CN" altLang="en-US" sz="2000"/>
              <a:t>地址的路由信息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zh-CN"/>
              <a:t>MP_REACH_NLRI(</a:t>
            </a:r>
            <a:r>
              <a:rPr lang="zh-CN" altLang="en-US"/>
              <a:t>发布</a:t>
            </a:r>
            <a:r>
              <a:rPr lang="en-US" altLang="zh-CN"/>
              <a:t>IPv6</a:t>
            </a:r>
            <a:r>
              <a:rPr lang="zh-CN" altLang="en-US"/>
              <a:t>路由，</a:t>
            </a:r>
            <a:r>
              <a:rPr lang="en-US" altLang="zh-CN"/>
              <a:t>Type Code 14 </a:t>
            </a:r>
            <a:r>
              <a:rPr lang="zh-CN" altLang="en-US"/>
              <a:t>）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zh-CN"/>
              <a:t>MP_UNREACH_NLRI (</a:t>
            </a:r>
            <a:r>
              <a:rPr lang="zh-CN" altLang="en-US"/>
              <a:t>撤销</a:t>
            </a:r>
            <a:r>
              <a:rPr lang="en-US" altLang="zh-CN"/>
              <a:t>IPv6</a:t>
            </a:r>
            <a:r>
              <a:rPr lang="zh-CN" altLang="en-US"/>
              <a:t>路由</a:t>
            </a:r>
            <a:r>
              <a:rPr lang="en-US" altLang="zh-CN"/>
              <a:t>, Type Code 15 </a:t>
            </a:r>
            <a:r>
              <a:rPr lang="zh-CN" altLang="en-US"/>
              <a:t>）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zh-CN" altLang="en-US"/>
          </a:p>
          <a:p>
            <a:pPr lvl="2">
              <a:buFont typeface="Wingdings" panose="05000000000000000000" pitchFamily="2" charset="2"/>
              <a:buChar char="à"/>
            </a:pPr>
            <a:endParaRPr lang="zh-CN" altLang="en-US"/>
          </a:p>
          <a:p>
            <a:pPr lvl="2">
              <a:buFont typeface="Wingdings" panose="05000000000000000000" pitchFamily="2" charset="2"/>
              <a:buChar char="à"/>
            </a:pPr>
            <a:endParaRPr lang="zh-CN" altLang="en-US"/>
          </a:p>
          <a:p>
            <a:pPr lvl="1"/>
            <a:r>
              <a:rPr lang="zh-CN" altLang="en-US" sz="2000"/>
              <a:t>配置的差异</a:t>
            </a:r>
            <a:r>
              <a:rPr lang="en-US" altLang="zh-CN" sz="2000"/>
              <a:t>(</a:t>
            </a:r>
            <a:r>
              <a:rPr lang="zh-CN" altLang="en-US" sz="2000"/>
              <a:t>针对</a:t>
            </a:r>
            <a:r>
              <a:rPr lang="en-US" altLang="zh-CN" sz="2000"/>
              <a:t>IPv6</a:t>
            </a:r>
            <a:r>
              <a:rPr lang="zh-CN" altLang="en-US" sz="2000"/>
              <a:t>地址族的配置在</a:t>
            </a:r>
            <a:r>
              <a:rPr lang="en-US" altLang="zh-CN" sz="2000"/>
              <a:t>ipv6-family</a:t>
            </a:r>
            <a:r>
              <a:rPr lang="zh-CN" altLang="en-US" sz="2000"/>
              <a:t>下配置</a:t>
            </a:r>
            <a:r>
              <a:rPr lang="en-US" altLang="zh-CN" sz="2000"/>
              <a:t>)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bgp 100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	ipv6-family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en-US" altLang="zh-CN" sz="2000"/>
              <a:t>peer 1002::3004:5 as-number 200</a:t>
            </a:r>
          </a:p>
          <a:p>
            <a:pPr lvl="1"/>
            <a:endParaRPr lang="en-US" altLang="zh-CN" sz="200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</a:p>
        </p:txBody>
      </p:sp>
      <p:sp>
        <p:nvSpPr>
          <p:cNvPr id="409620" name="Rectangle 20"/>
          <p:cNvSpPr>
            <a:spLocks noChangeArrowheads="1"/>
          </p:cNvSpPr>
          <p:nvPr/>
        </p:nvSpPr>
        <p:spPr bwMode="auto">
          <a:xfrm>
            <a:off x="1620838" y="3284538"/>
            <a:ext cx="6442075" cy="576262"/>
          </a:xfrm>
          <a:prstGeom prst="rect">
            <a:avLst/>
          </a:prstGeom>
          <a:gradFill rotWithShape="0">
            <a:gsLst>
              <a:gs pos="0">
                <a:srgbClr val="7B00E4">
                  <a:gamma/>
                  <a:shade val="29804"/>
                  <a:invGamma/>
                </a:srgbClr>
              </a:gs>
              <a:gs pos="50000">
                <a:srgbClr val="7B00E4"/>
              </a:gs>
              <a:gs pos="100000">
                <a:srgbClr val="7B00E4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900113" y="3284538"/>
            <a:ext cx="719137" cy="576262"/>
          </a:xfrm>
          <a:prstGeom prst="rect">
            <a:avLst/>
          </a:prstGeom>
          <a:gradFill rotWithShape="0">
            <a:gsLst>
              <a:gs pos="0">
                <a:srgbClr val="006C88">
                  <a:gamma/>
                  <a:shade val="29804"/>
                  <a:invGamma/>
                </a:srgbClr>
              </a:gs>
              <a:gs pos="50000">
                <a:srgbClr val="006C88"/>
              </a:gs>
              <a:gs pos="100000">
                <a:srgbClr val="006C88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Marker</a:t>
            </a:r>
            <a:endParaRPr lang="en-GB" altLang="zh-CN" sz="1400" b="1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09622" name="Rectangle 22"/>
          <p:cNvSpPr>
            <a:spLocks noChangeArrowheads="1"/>
          </p:cNvSpPr>
          <p:nvPr/>
        </p:nvSpPr>
        <p:spPr bwMode="auto">
          <a:xfrm>
            <a:off x="1693863" y="3355975"/>
            <a:ext cx="719137" cy="468313"/>
          </a:xfrm>
          <a:prstGeom prst="rect">
            <a:avLst/>
          </a:prstGeom>
          <a:gradFill rotWithShape="0">
            <a:gsLst>
              <a:gs pos="0">
                <a:srgbClr val="158A47">
                  <a:gamma/>
                  <a:shade val="29804"/>
                  <a:invGamma/>
                </a:srgbClr>
              </a:gs>
              <a:gs pos="50000">
                <a:srgbClr val="158A47"/>
              </a:gs>
              <a:gs pos="100000">
                <a:srgbClr val="158A47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Origin</a:t>
            </a:r>
            <a:endParaRPr lang="en-GB" altLang="zh-CN" sz="1400" b="1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2446338" y="3355975"/>
            <a:ext cx="719137" cy="468313"/>
          </a:xfrm>
          <a:prstGeom prst="rect">
            <a:avLst/>
          </a:prstGeom>
          <a:gradFill rotWithShape="0">
            <a:gsLst>
              <a:gs pos="0">
                <a:srgbClr val="158A47">
                  <a:gamma/>
                  <a:shade val="29804"/>
                  <a:invGamma/>
                </a:srgbClr>
              </a:gs>
              <a:gs pos="50000">
                <a:srgbClr val="158A47"/>
              </a:gs>
              <a:gs pos="100000">
                <a:srgbClr val="158A47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AS</a:t>
            </a:r>
          </a:p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Path</a:t>
            </a:r>
            <a:endParaRPr lang="en-GB" altLang="zh-CN" sz="1400" b="1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09624" name="Rectangle 24"/>
          <p:cNvSpPr>
            <a:spLocks noChangeArrowheads="1"/>
          </p:cNvSpPr>
          <p:nvPr/>
        </p:nvSpPr>
        <p:spPr bwMode="auto">
          <a:xfrm>
            <a:off x="3201988" y="3355975"/>
            <a:ext cx="935037" cy="468313"/>
          </a:xfrm>
          <a:prstGeom prst="rect">
            <a:avLst/>
          </a:prstGeom>
          <a:gradFill rotWithShape="0">
            <a:gsLst>
              <a:gs pos="0">
                <a:srgbClr val="158A47">
                  <a:gamma/>
                  <a:shade val="29804"/>
                  <a:invGamma/>
                </a:srgbClr>
              </a:gs>
              <a:gs pos="50000">
                <a:srgbClr val="158A47"/>
              </a:gs>
              <a:gs pos="100000">
                <a:srgbClr val="158A47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Next-hop</a:t>
            </a:r>
          </a:p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Address</a:t>
            </a:r>
            <a:endParaRPr lang="en-GB" altLang="zh-CN" sz="1400" b="1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09625" name="Rectangle 25"/>
          <p:cNvSpPr>
            <a:spLocks noChangeArrowheads="1"/>
          </p:cNvSpPr>
          <p:nvPr/>
        </p:nvSpPr>
        <p:spPr bwMode="auto">
          <a:xfrm>
            <a:off x="6910388" y="3355975"/>
            <a:ext cx="1079500" cy="468313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2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2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solidFill>
                  <a:schemeClr val="bg1"/>
                </a:solidFill>
                <a:latin typeface="Helvetica" panose="020B0604020202020204" pitchFamily="34" charset="0"/>
              </a:rPr>
              <a:t>NLRI</a:t>
            </a:r>
            <a:endParaRPr lang="en-GB" altLang="zh-CN" sz="1400" b="1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409626" name="Rectangle 26"/>
          <p:cNvSpPr>
            <a:spLocks noChangeArrowheads="1"/>
          </p:cNvSpPr>
          <p:nvPr/>
        </p:nvSpPr>
        <p:spPr bwMode="auto">
          <a:xfrm>
            <a:off x="4173538" y="3355975"/>
            <a:ext cx="1258887" cy="468313"/>
          </a:xfrm>
          <a:prstGeom prst="rect">
            <a:avLst/>
          </a:prstGeom>
          <a:gradFill rotWithShape="0">
            <a:gsLst>
              <a:gs pos="0">
                <a:srgbClr val="FFBE01"/>
              </a:gs>
              <a:gs pos="50000">
                <a:srgbClr val="FFBE01">
                  <a:gamma/>
                  <a:tint val="80000"/>
                  <a:invGamma/>
                </a:srgbClr>
              </a:gs>
              <a:gs pos="100000">
                <a:srgbClr val="FFBE01"/>
              </a:gs>
            </a:gsLst>
            <a:lin ang="2700000" scaled="1"/>
          </a:gradFill>
          <a:ln w="12700">
            <a:solidFill>
              <a:srgbClr val="FFE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latin typeface="Helvetica" panose="020B0604020202020204" pitchFamily="34" charset="0"/>
              </a:rPr>
              <a:t>MP_REACH</a:t>
            </a:r>
            <a:r>
              <a:rPr lang="en-US" altLang="zh-CN" sz="1400" b="1">
                <a:latin typeface="Helvetica" panose="020B0604020202020204" pitchFamily="34" charset="0"/>
              </a:rPr>
              <a:t>_</a:t>
            </a:r>
            <a:endParaRPr lang="sl-SI" altLang="zh-CN" sz="1400" b="1">
              <a:latin typeface="Helvetica" panose="020B0604020202020204" pitchFamily="34" charset="0"/>
            </a:endParaRPr>
          </a:p>
          <a:p>
            <a:pPr algn="ctr" eaLnBrk="0" hangingPunct="0"/>
            <a:r>
              <a:rPr lang="sl-SI" altLang="zh-CN" sz="1400" b="1">
                <a:latin typeface="Helvetica" panose="020B0604020202020204" pitchFamily="34" charset="0"/>
              </a:rPr>
              <a:t>NLRI</a:t>
            </a:r>
            <a:endParaRPr lang="en-GB" altLang="zh-CN" sz="1400" b="1">
              <a:latin typeface="Helvetica" panose="020B0604020202020204" pitchFamily="34" charset="0"/>
            </a:endParaRPr>
          </a:p>
        </p:txBody>
      </p:sp>
      <p:sp>
        <p:nvSpPr>
          <p:cNvPr id="409627" name="Rectangle 27"/>
          <p:cNvSpPr>
            <a:spLocks noChangeArrowheads="1"/>
          </p:cNvSpPr>
          <p:nvPr/>
        </p:nvSpPr>
        <p:spPr bwMode="auto">
          <a:xfrm>
            <a:off x="5468938" y="3355975"/>
            <a:ext cx="1408112" cy="468313"/>
          </a:xfrm>
          <a:prstGeom prst="rect">
            <a:avLst/>
          </a:prstGeom>
          <a:gradFill rotWithShape="0">
            <a:gsLst>
              <a:gs pos="0">
                <a:srgbClr val="FFBE01"/>
              </a:gs>
              <a:gs pos="50000">
                <a:srgbClr val="FFBE01">
                  <a:gamma/>
                  <a:tint val="80000"/>
                  <a:invGamma/>
                </a:srgbClr>
              </a:gs>
              <a:gs pos="100000">
                <a:srgbClr val="FFBE01"/>
              </a:gs>
            </a:gsLst>
            <a:lin ang="2700000" scaled="1"/>
          </a:gradFill>
          <a:ln w="12700">
            <a:solidFill>
              <a:srgbClr val="FFE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l-SI" altLang="zh-CN" sz="1400" b="1">
                <a:latin typeface="Helvetica" panose="020B0604020202020204" pitchFamily="34" charset="0"/>
              </a:rPr>
              <a:t>MP_UNREACH</a:t>
            </a:r>
            <a:r>
              <a:rPr lang="en-US" altLang="zh-CN" sz="1400" b="1">
                <a:latin typeface="Helvetica" panose="020B0604020202020204" pitchFamily="34" charset="0"/>
              </a:rPr>
              <a:t>_</a:t>
            </a:r>
            <a:endParaRPr lang="sl-SI" altLang="zh-CN" sz="1400" b="1">
              <a:latin typeface="Helvetica" panose="020B0604020202020204" pitchFamily="34" charset="0"/>
            </a:endParaRPr>
          </a:p>
          <a:p>
            <a:pPr algn="ctr" eaLnBrk="0" hangingPunct="0"/>
            <a:r>
              <a:rPr lang="sl-SI" altLang="zh-CN" sz="1400" b="1">
                <a:latin typeface="Helvetica" panose="020B0604020202020204" pitchFamily="34" charset="0"/>
              </a:rPr>
              <a:t>NLRI</a:t>
            </a:r>
            <a:endParaRPr lang="en-GB" altLang="zh-CN" sz="1400" b="1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9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9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9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9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0" grpId="0" animBg="1"/>
      <p:bldP spid="409621" grpId="0" animBg="1"/>
      <p:bldP spid="409622" grpId="0" animBg="1"/>
      <p:bldP spid="409623" grpId="0" animBg="1"/>
      <p:bldP spid="409624" grpId="0" animBg="1"/>
      <p:bldP spid="409625" grpId="0" animBg="1"/>
      <p:bldP spid="409626" grpId="0" animBg="1"/>
      <p:bldP spid="409626" grpId="1" animBg="1"/>
      <p:bldP spid="409627" grpId="0" animBg="1"/>
      <p:bldP spid="409627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9" name="Picture 3" descr="图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52513"/>
            <a:ext cx="27432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图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213100"/>
            <a:ext cx="338455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典型配置实例</a:t>
            </a:r>
          </a:p>
        </p:txBody>
      </p:sp>
      <p:sp>
        <p:nvSpPr>
          <p:cNvPr id="475192" name="Rectangle 56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981075"/>
            <a:ext cx="4122738" cy="11985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    peer 100::2 as-number 200</a:t>
            </a:r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2266950" y="2133600"/>
            <a:ext cx="0" cy="1366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2227263" y="2660650"/>
            <a:ext cx="75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600" b="1">
                <a:solidFill>
                  <a:schemeClr val="accent2"/>
                </a:solidFill>
              </a:rPr>
              <a:t>EBGP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2089150" y="4676775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600" b="1">
                <a:solidFill>
                  <a:srgbClr val="FF0000"/>
                </a:solidFill>
              </a:rPr>
              <a:t>IBGP</a:t>
            </a:r>
          </a:p>
        </p:txBody>
      </p:sp>
      <p:sp>
        <p:nvSpPr>
          <p:cNvPr id="475149" name="Line 13"/>
          <p:cNvSpPr>
            <a:spLocks noChangeShapeType="1"/>
          </p:cNvSpPr>
          <p:nvPr/>
        </p:nvSpPr>
        <p:spPr bwMode="auto">
          <a:xfrm flipH="1">
            <a:off x="2193925" y="1484313"/>
            <a:ext cx="433388" cy="5762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75150" name="Picture 14" descr="通用路由器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388" y="1220788"/>
            <a:ext cx="647700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55" name="Line 19"/>
          <p:cNvSpPr>
            <a:spLocks noChangeShapeType="1"/>
          </p:cNvSpPr>
          <p:nvPr/>
        </p:nvSpPr>
        <p:spPr bwMode="auto">
          <a:xfrm>
            <a:off x="969963" y="4724400"/>
            <a:ext cx="1008062" cy="1081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156" name="Line 20"/>
          <p:cNvSpPr>
            <a:spLocks noChangeShapeType="1"/>
          </p:cNvSpPr>
          <p:nvPr/>
        </p:nvSpPr>
        <p:spPr bwMode="auto">
          <a:xfrm flipH="1">
            <a:off x="2193925" y="4797425"/>
            <a:ext cx="1152525" cy="1079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158" name="Text Box 22"/>
          <p:cNvSpPr txBox="1">
            <a:spLocks noChangeArrowheads="1"/>
          </p:cNvSpPr>
          <p:nvPr/>
        </p:nvSpPr>
        <p:spPr bwMode="auto">
          <a:xfrm>
            <a:off x="1042988" y="5180013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600" b="1">
                <a:solidFill>
                  <a:schemeClr val="bg1"/>
                </a:solidFill>
              </a:rPr>
              <a:t>IGP</a:t>
            </a:r>
          </a:p>
        </p:txBody>
      </p:sp>
      <p:sp>
        <p:nvSpPr>
          <p:cNvPr id="475164" name="Line 28"/>
          <p:cNvSpPr>
            <a:spLocks noChangeShapeType="1"/>
          </p:cNvSpPr>
          <p:nvPr/>
        </p:nvSpPr>
        <p:spPr bwMode="auto">
          <a:xfrm flipV="1">
            <a:off x="2051050" y="3573463"/>
            <a:ext cx="215900" cy="216058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161" name="Text Box 25"/>
          <p:cNvSpPr txBox="1">
            <a:spLocks noChangeArrowheads="1"/>
          </p:cNvSpPr>
          <p:nvPr/>
        </p:nvSpPr>
        <p:spPr bwMode="auto">
          <a:xfrm>
            <a:off x="1835150" y="1412875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600" b="1">
                <a:solidFill>
                  <a:schemeClr val="bg1"/>
                </a:solidFill>
              </a:rPr>
              <a:t>IGP</a:t>
            </a:r>
          </a:p>
        </p:txBody>
      </p:sp>
      <p:sp>
        <p:nvSpPr>
          <p:cNvPr id="475163" name="Line 27"/>
          <p:cNvSpPr>
            <a:spLocks noChangeShapeType="1"/>
          </p:cNvSpPr>
          <p:nvPr/>
        </p:nvSpPr>
        <p:spPr bwMode="auto">
          <a:xfrm>
            <a:off x="1114425" y="4652963"/>
            <a:ext cx="1944688" cy="714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5165" name="Line 29"/>
          <p:cNvSpPr>
            <a:spLocks noChangeShapeType="1"/>
          </p:cNvSpPr>
          <p:nvPr/>
        </p:nvSpPr>
        <p:spPr bwMode="auto">
          <a:xfrm flipV="1">
            <a:off x="898525" y="3573463"/>
            <a:ext cx="1223963" cy="10080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75167" name="Picture 31" descr="通用路由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437063"/>
            <a:ext cx="6477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2409825" y="3500438"/>
            <a:ext cx="936625" cy="1079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75170" name="Picture 34" descr="通用路由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357563"/>
            <a:ext cx="6477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71" name="Picture 35" descr="通用路由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6477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85" name="Text Box 49"/>
          <p:cNvSpPr txBox="1">
            <a:spLocks noChangeArrowheads="1"/>
          </p:cNvSpPr>
          <p:nvPr/>
        </p:nvSpPr>
        <p:spPr bwMode="auto">
          <a:xfrm>
            <a:off x="519113" y="14843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b="1">
                <a:solidFill>
                  <a:schemeClr val="accent2"/>
                </a:solidFill>
              </a:rPr>
              <a:t>AS100</a:t>
            </a:r>
          </a:p>
        </p:txBody>
      </p:sp>
      <p:sp>
        <p:nvSpPr>
          <p:cNvPr id="475187" name="Text Box 51"/>
          <p:cNvSpPr txBox="1">
            <a:spLocks noChangeArrowheads="1"/>
          </p:cNvSpPr>
          <p:nvPr/>
        </p:nvSpPr>
        <p:spPr bwMode="auto">
          <a:xfrm>
            <a:off x="736600" y="37163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b="1">
                <a:solidFill>
                  <a:schemeClr val="accent2"/>
                </a:solidFill>
              </a:rPr>
              <a:t>AS200</a:t>
            </a:r>
          </a:p>
        </p:txBody>
      </p:sp>
      <p:sp>
        <p:nvSpPr>
          <p:cNvPr id="475188" name="Text Box 52"/>
          <p:cNvSpPr txBox="1">
            <a:spLocks noChangeArrowheads="1"/>
          </p:cNvSpPr>
          <p:nvPr/>
        </p:nvSpPr>
        <p:spPr bwMode="auto">
          <a:xfrm>
            <a:off x="1619250" y="2403475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400">
                <a:solidFill>
                  <a:schemeClr val="accent2"/>
                </a:solidFill>
              </a:rPr>
              <a:t>100::1</a:t>
            </a:r>
          </a:p>
        </p:txBody>
      </p:sp>
      <p:sp>
        <p:nvSpPr>
          <p:cNvPr id="475189" name="Text Box 53"/>
          <p:cNvSpPr txBox="1">
            <a:spLocks noChangeArrowheads="1"/>
          </p:cNvSpPr>
          <p:nvPr/>
        </p:nvSpPr>
        <p:spPr bwMode="auto">
          <a:xfrm>
            <a:off x="1619250" y="297973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400">
                <a:solidFill>
                  <a:schemeClr val="accent2"/>
                </a:solidFill>
              </a:rPr>
              <a:t>100::2</a:t>
            </a:r>
          </a:p>
        </p:txBody>
      </p:sp>
      <p:sp>
        <p:nvSpPr>
          <p:cNvPr id="475190" name="Text Box 54"/>
          <p:cNvSpPr txBox="1">
            <a:spLocks noChangeArrowheads="1"/>
          </p:cNvSpPr>
          <p:nvPr/>
        </p:nvSpPr>
        <p:spPr bwMode="auto">
          <a:xfrm>
            <a:off x="1323975" y="18446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b="1">
                <a:solidFill>
                  <a:srgbClr val="FF9933"/>
                </a:solidFill>
              </a:rPr>
              <a:t>RTA</a:t>
            </a:r>
          </a:p>
        </p:txBody>
      </p:sp>
      <p:sp>
        <p:nvSpPr>
          <p:cNvPr id="475194" name="Text Box 58"/>
          <p:cNvSpPr txBox="1">
            <a:spLocks noChangeArrowheads="1"/>
          </p:cNvSpPr>
          <p:nvPr/>
        </p:nvSpPr>
        <p:spPr bwMode="auto">
          <a:xfrm>
            <a:off x="1401763" y="33575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b="1">
                <a:solidFill>
                  <a:srgbClr val="FF9933"/>
                </a:solidFill>
              </a:rPr>
              <a:t>RTB</a:t>
            </a:r>
          </a:p>
        </p:txBody>
      </p:sp>
      <p:pic>
        <p:nvPicPr>
          <p:cNvPr id="475157" name="Picture 21" descr="通用路由器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25" y="5589588"/>
            <a:ext cx="649288" cy="48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96" name="Text Box 60"/>
          <p:cNvSpPr txBox="1">
            <a:spLocks noChangeArrowheads="1"/>
          </p:cNvSpPr>
          <p:nvPr/>
        </p:nvSpPr>
        <p:spPr bwMode="auto">
          <a:xfrm>
            <a:off x="2193925" y="3916363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400">
                <a:solidFill>
                  <a:schemeClr val="accent2"/>
                </a:solidFill>
              </a:rPr>
              <a:t>200::1</a:t>
            </a:r>
          </a:p>
        </p:txBody>
      </p:sp>
      <p:sp>
        <p:nvSpPr>
          <p:cNvPr id="475197" name="Text Box 61"/>
          <p:cNvSpPr txBox="1">
            <a:spLocks noChangeArrowheads="1"/>
          </p:cNvSpPr>
          <p:nvPr/>
        </p:nvSpPr>
        <p:spPr bwMode="auto">
          <a:xfrm>
            <a:off x="2051050" y="5211763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sz="1400">
                <a:solidFill>
                  <a:schemeClr val="accent2"/>
                </a:solidFill>
              </a:rPr>
              <a:t>300::1</a:t>
            </a:r>
          </a:p>
        </p:txBody>
      </p:sp>
      <p:sp>
        <p:nvSpPr>
          <p:cNvPr id="475198" name="Text Box 62"/>
          <p:cNvSpPr txBox="1">
            <a:spLocks noChangeArrowheads="1"/>
          </p:cNvSpPr>
          <p:nvPr/>
        </p:nvSpPr>
        <p:spPr bwMode="auto">
          <a:xfrm>
            <a:off x="2332038" y="56610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kumimoji="1" lang="en-US" altLang="zh-CN" b="1">
                <a:solidFill>
                  <a:srgbClr val="FF9933"/>
                </a:solidFill>
              </a:rPr>
              <a:t>RTC</a:t>
            </a:r>
          </a:p>
        </p:txBody>
      </p:sp>
      <p:sp>
        <p:nvSpPr>
          <p:cNvPr id="475199" name="Rectangle 63"/>
          <p:cNvSpPr>
            <a:spLocks noChangeArrowheads="1"/>
          </p:cNvSpPr>
          <p:nvPr/>
        </p:nvSpPr>
        <p:spPr bwMode="auto">
          <a:xfrm>
            <a:off x="3865563" y="4076700"/>
            <a:ext cx="4090987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bgp 200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     peer 200::1 as-number 200</a:t>
            </a:r>
          </a:p>
        </p:txBody>
      </p:sp>
      <p:sp>
        <p:nvSpPr>
          <p:cNvPr id="475202" name="Line 66"/>
          <p:cNvSpPr>
            <a:spLocks noChangeShapeType="1"/>
          </p:cNvSpPr>
          <p:nvPr/>
        </p:nvSpPr>
        <p:spPr bwMode="auto">
          <a:xfrm>
            <a:off x="1690688" y="1412875"/>
            <a:ext cx="43180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75200" name="Picture 64" descr="通用路由器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0325" y="1200150"/>
            <a:ext cx="576263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5151" name="Picture 15" descr="通用路由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844675"/>
            <a:ext cx="64770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203" name="Rectangle 67"/>
          <p:cNvSpPr>
            <a:spLocks noChangeArrowheads="1"/>
          </p:cNvSpPr>
          <p:nvPr/>
        </p:nvSpPr>
        <p:spPr bwMode="auto">
          <a:xfrm>
            <a:off x="3832225" y="2276475"/>
            <a:ext cx="412273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SR66-RTB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bgp 200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    peer 100::1 as-number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       peer 300::1 as-number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细黑" panose="02010600040101010101" pitchFamily="2" charset="-122"/>
              </a:rPr>
              <a:t>路由概述</a:t>
            </a:r>
            <a:r>
              <a:rPr lang="en-US" altLang="zh-CN">
                <a:latin typeface="华文细黑" panose="02010600040101010101" pitchFamily="2" charset="-122"/>
              </a:rPr>
              <a:t>——</a:t>
            </a:r>
            <a:r>
              <a:rPr lang="zh-CN" altLang="en-US">
                <a:latin typeface="华文细黑" panose="02010600040101010101" pitchFamily="2" charset="-122"/>
              </a:rPr>
              <a:t>路由开销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80400" cy="48958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路由的花费标示出了到达这条路由所指的目的地址的代价，通常以下因素会影响到路由的花费值</a:t>
            </a:r>
          </a:p>
          <a:p>
            <a:pPr lvl="1"/>
            <a:r>
              <a:rPr lang="zh-CN" altLang="en-US" sz="2000"/>
              <a:t>线路延迟、带宽、线路占有率、线路可信度、跳数、最大传输单元</a:t>
            </a:r>
          </a:p>
          <a:p>
            <a:pPr lvl="1"/>
            <a:endParaRPr lang="zh-CN" altLang="en-US" sz="2000"/>
          </a:p>
          <a:p>
            <a:r>
              <a:rPr lang="zh-CN" altLang="en-US" sz="2400"/>
              <a:t>静态路由的花费值为</a:t>
            </a:r>
            <a:r>
              <a:rPr lang="en-US" altLang="zh-CN" sz="2400"/>
              <a:t>0</a:t>
            </a:r>
          </a:p>
          <a:p>
            <a:endParaRPr lang="en-US" altLang="zh-CN" sz="2400"/>
          </a:p>
          <a:p>
            <a:r>
              <a:rPr lang="zh-CN" altLang="en-US" sz="2400"/>
              <a:t>不同的动态路由协议会选择以上的一种或几种因素来计算花费值。该花费值只在同一种路由协议内有比较意义。不同的路由协议之间的路由花费值没有可比性，也不存在换算关系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查看相关命令</a:t>
            </a: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8208963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bgp ipv6 peer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------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查看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 IPv6 peer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的相关信息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bgp ipv6 routing-table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------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查看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 IPv6 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路由表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bgp ipv6 group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------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查看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 IPv6 group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的相关信息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bgp ipv6 network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------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查看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 IPv6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发布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network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的信息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display bgp ipv6 paths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		------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查看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BGP IPv6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路由</a:t>
            </a:r>
            <a:r>
              <a:rPr kumimoji="0" lang="en-US" altLang="zh-CN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path</a:t>
            </a:r>
            <a:r>
              <a:rPr kumimoji="0" lang="zh-CN" altLang="en-US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信息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调试相关命令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351837" cy="52562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debugging  bgp  100::1 all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	   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的所有调试信息</a:t>
            </a:r>
          </a:p>
          <a:p>
            <a:r>
              <a:rPr lang="en-US" altLang="zh-CN" sz="2400"/>
              <a:t>debugging  bgp  100::1 event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	   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</a:t>
            </a:r>
            <a:r>
              <a:rPr lang="en-US" altLang="zh-CN" sz="2400"/>
              <a:t>event</a:t>
            </a:r>
            <a:r>
              <a:rPr lang="zh-CN" altLang="en-US" sz="2400"/>
              <a:t>调试信息</a:t>
            </a:r>
          </a:p>
          <a:p>
            <a:r>
              <a:rPr lang="en-US" altLang="zh-CN" sz="2400"/>
              <a:t>debugging  bgp  100::1 keepalive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</a:t>
            </a:r>
            <a:r>
              <a:rPr lang="en-US" altLang="zh-CN" sz="2400"/>
              <a:t>keepalive</a:t>
            </a:r>
            <a:r>
              <a:rPr lang="zh-CN" altLang="en-US" sz="2400"/>
              <a:t>调试信息</a:t>
            </a:r>
          </a:p>
          <a:p>
            <a:r>
              <a:rPr lang="en-US" altLang="zh-CN" sz="2400"/>
              <a:t>debugging  bgp  100::1 open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	  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</a:t>
            </a:r>
            <a:r>
              <a:rPr lang="en-US" altLang="zh-CN" sz="2400"/>
              <a:t>open</a:t>
            </a:r>
            <a:r>
              <a:rPr lang="zh-CN" altLang="en-US" sz="2400"/>
              <a:t>调试信息</a:t>
            </a:r>
          </a:p>
          <a:p>
            <a:r>
              <a:rPr lang="en-US" altLang="zh-CN" sz="2400"/>
              <a:t>debugging  bgp  100::1 packet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      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</a:t>
            </a:r>
            <a:r>
              <a:rPr lang="en-US" altLang="zh-CN" sz="2400"/>
              <a:t>packet</a:t>
            </a:r>
            <a:r>
              <a:rPr lang="zh-CN" altLang="en-US" sz="2400"/>
              <a:t>调试信息</a:t>
            </a:r>
          </a:p>
          <a:p>
            <a:r>
              <a:rPr lang="en-US" altLang="zh-CN" sz="2400"/>
              <a:t>debugging  bgp  100::1 timer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zh-CN" sz="2400"/>
              <a:t>       ------</a:t>
            </a:r>
            <a:r>
              <a:rPr lang="zh-CN" altLang="en-US" sz="2400"/>
              <a:t>打开</a:t>
            </a:r>
            <a:r>
              <a:rPr lang="en-US" altLang="zh-CN" sz="2400"/>
              <a:t>BGP IPv6 </a:t>
            </a:r>
            <a:r>
              <a:rPr lang="zh-CN" altLang="en-US" sz="2400"/>
              <a:t>指定</a:t>
            </a:r>
            <a:r>
              <a:rPr lang="en-US" altLang="zh-CN" sz="2400"/>
              <a:t>peer 100::1</a:t>
            </a:r>
            <a:r>
              <a:rPr lang="zh-CN" altLang="en-US" sz="2400"/>
              <a:t>的</a:t>
            </a:r>
            <a:r>
              <a:rPr lang="en-US" altLang="zh-CN" sz="2400"/>
              <a:t>timer</a:t>
            </a:r>
            <a:r>
              <a:rPr lang="zh-CN" altLang="en-US" sz="2400"/>
              <a:t>调试信息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对等体组配置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7921625" cy="48244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SR66</a:t>
            </a:r>
            <a:r>
              <a:rPr lang="zh-CN" altLang="en-US" sz="2400"/>
              <a:t>相对于</a:t>
            </a:r>
            <a:r>
              <a:rPr lang="en-US" altLang="zh-CN" sz="2400"/>
              <a:t>AR</a:t>
            </a:r>
            <a:r>
              <a:rPr lang="zh-CN" altLang="en-US" sz="2400"/>
              <a:t>路由器，去掉了必须将</a:t>
            </a:r>
            <a:r>
              <a:rPr lang="en-US" altLang="zh-CN" sz="2400"/>
              <a:t>peer</a:t>
            </a:r>
            <a:r>
              <a:rPr lang="zh-CN" altLang="en-US" sz="2400"/>
              <a:t>加入</a:t>
            </a:r>
            <a:r>
              <a:rPr lang="en-US" altLang="zh-CN" sz="2400"/>
              <a:t>group</a:t>
            </a:r>
            <a:r>
              <a:rPr lang="zh-CN" altLang="en-US" sz="2400"/>
              <a:t>的限制，允许针对</a:t>
            </a:r>
            <a:r>
              <a:rPr lang="en-US" altLang="zh-CN" sz="2400"/>
              <a:t>peer</a:t>
            </a:r>
            <a:r>
              <a:rPr lang="zh-CN" altLang="en-US" sz="2400"/>
              <a:t>单独进行配置，也可以通过加入</a:t>
            </a:r>
            <a:r>
              <a:rPr lang="en-US" altLang="zh-CN" sz="2400"/>
              <a:t>group</a:t>
            </a:r>
            <a:r>
              <a:rPr lang="zh-CN" altLang="en-US" sz="2400"/>
              <a:t>进行配置</a:t>
            </a:r>
          </a:p>
          <a:p>
            <a:r>
              <a:rPr lang="zh-CN" altLang="en-US" sz="2400"/>
              <a:t>单独针对</a:t>
            </a:r>
            <a:r>
              <a:rPr lang="en-US" altLang="zh-CN" sz="2400"/>
              <a:t>peer</a:t>
            </a:r>
            <a:r>
              <a:rPr lang="zh-CN" altLang="en-US" sz="2400"/>
              <a:t>配置：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bgp 200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ipv6-family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    peer 100::1 as-number 100</a:t>
            </a:r>
          </a:p>
          <a:p>
            <a:r>
              <a:rPr lang="zh-CN" altLang="en-US" sz="2400"/>
              <a:t>通过</a:t>
            </a:r>
            <a:r>
              <a:rPr lang="en-US" altLang="zh-CN" sz="2400"/>
              <a:t>group</a:t>
            </a:r>
            <a:r>
              <a:rPr lang="zh-CN" altLang="en-US" sz="2400"/>
              <a:t>配置：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bgp 200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ipv6-family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    group group1 external       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    peer group1 as-number 100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/>
              <a:t>        peer 300::1 group group1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路由反射功能如何配置</a:t>
            </a: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4427538" y="836613"/>
            <a:ext cx="41036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reflector cluster-id  1.2.3.4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ipv6-family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peer 100::2 as-number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peer 100::2 reflect-client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peer 200::2 as-number 100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900113" y="3962400"/>
            <a:ext cx="79200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zh-CN" sz="2000"/>
          </a:p>
        </p:txBody>
      </p:sp>
      <p:grpSp>
        <p:nvGrpSpPr>
          <p:cNvPr id="456868" name="Group 164"/>
          <p:cNvGrpSpPr>
            <a:grpSpLocks/>
          </p:cNvGrpSpPr>
          <p:nvPr/>
        </p:nvGrpSpPr>
        <p:grpSpPr bwMode="auto">
          <a:xfrm>
            <a:off x="250825" y="1570038"/>
            <a:ext cx="4176713" cy="3587750"/>
            <a:chOff x="249" y="898"/>
            <a:chExt cx="2631" cy="2260"/>
          </a:xfrm>
        </p:grpSpPr>
        <p:grpSp>
          <p:nvGrpSpPr>
            <p:cNvPr id="456737" name="Group 33"/>
            <p:cNvGrpSpPr>
              <a:grpSpLocks noChangeAspect="1"/>
            </p:cNvGrpSpPr>
            <p:nvPr/>
          </p:nvGrpSpPr>
          <p:grpSpPr bwMode="auto">
            <a:xfrm>
              <a:off x="249" y="898"/>
              <a:ext cx="2631" cy="2260"/>
              <a:chOff x="398" y="1805"/>
              <a:chExt cx="4659" cy="2260"/>
            </a:xfrm>
          </p:grpSpPr>
          <p:sp>
            <p:nvSpPr>
              <p:cNvPr id="456736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398" y="1805"/>
                <a:ext cx="4659" cy="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38" name="Freeform 34"/>
              <p:cNvSpPr>
                <a:spLocks/>
              </p:cNvSpPr>
              <p:nvPr/>
            </p:nvSpPr>
            <p:spPr bwMode="auto">
              <a:xfrm>
                <a:off x="4727" y="2491"/>
                <a:ext cx="80" cy="181"/>
              </a:xfrm>
              <a:custGeom>
                <a:avLst/>
                <a:gdLst>
                  <a:gd name="T0" fmla="*/ 323 w 323"/>
                  <a:gd name="T1" fmla="*/ 0 h 1086"/>
                  <a:gd name="T2" fmla="*/ 79 w 323"/>
                  <a:gd name="T3" fmla="*/ 874 h 1086"/>
                  <a:gd name="T4" fmla="*/ 63 w 323"/>
                  <a:gd name="T5" fmla="*/ 928 h 1086"/>
                  <a:gd name="T6" fmla="*/ 44 w 323"/>
                  <a:gd name="T7" fmla="*/ 980 h 1086"/>
                  <a:gd name="T8" fmla="*/ 23 w 323"/>
                  <a:gd name="T9" fmla="*/ 1033 h 1086"/>
                  <a:gd name="T10" fmla="*/ 0 w 323"/>
                  <a:gd name="T11" fmla="*/ 1086 h 1086"/>
                  <a:gd name="T12" fmla="*/ 241 w 323"/>
                  <a:gd name="T13" fmla="*/ 217 h 1086"/>
                  <a:gd name="T14" fmla="*/ 266 w 323"/>
                  <a:gd name="T15" fmla="*/ 164 h 1086"/>
                  <a:gd name="T16" fmla="*/ 287 w 323"/>
                  <a:gd name="T17" fmla="*/ 111 h 1086"/>
                  <a:gd name="T18" fmla="*/ 306 w 323"/>
                  <a:gd name="T19" fmla="*/ 56 h 1086"/>
                  <a:gd name="T20" fmla="*/ 323 w 323"/>
                  <a:gd name="T21" fmla="*/ 0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" h="1086">
                    <a:moveTo>
                      <a:pt x="323" y="0"/>
                    </a:moveTo>
                    <a:lnTo>
                      <a:pt x="79" y="874"/>
                    </a:lnTo>
                    <a:lnTo>
                      <a:pt x="63" y="928"/>
                    </a:lnTo>
                    <a:lnTo>
                      <a:pt x="44" y="980"/>
                    </a:lnTo>
                    <a:lnTo>
                      <a:pt x="23" y="1033"/>
                    </a:lnTo>
                    <a:lnTo>
                      <a:pt x="0" y="1086"/>
                    </a:lnTo>
                    <a:lnTo>
                      <a:pt x="241" y="217"/>
                    </a:lnTo>
                    <a:lnTo>
                      <a:pt x="266" y="164"/>
                    </a:lnTo>
                    <a:lnTo>
                      <a:pt x="287" y="111"/>
                    </a:lnTo>
                    <a:lnTo>
                      <a:pt x="306" y="56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D6E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39" name="Freeform 35"/>
              <p:cNvSpPr>
                <a:spLocks/>
              </p:cNvSpPr>
              <p:nvPr/>
            </p:nvSpPr>
            <p:spPr bwMode="auto">
              <a:xfrm>
                <a:off x="4698" y="2528"/>
                <a:ext cx="89" cy="177"/>
              </a:xfrm>
              <a:custGeom>
                <a:avLst/>
                <a:gdLst>
                  <a:gd name="T0" fmla="*/ 354 w 354"/>
                  <a:gd name="T1" fmla="*/ 0 h 1067"/>
                  <a:gd name="T2" fmla="*/ 113 w 354"/>
                  <a:gd name="T3" fmla="*/ 869 h 1067"/>
                  <a:gd name="T4" fmla="*/ 89 w 354"/>
                  <a:gd name="T5" fmla="*/ 919 h 1067"/>
                  <a:gd name="T6" fmla="*/ 61 w 354"/>
                  <a:gd name="T7" fmla="*/ 969 h 1067"/>
                  <a:gd name="T8" fmla="*/ 31 w 354"/>
                  <a:gd name="T9" fmla="*/ 1018 h 1067"/>
                  <a:gd name="T10" fmla="*/ 0 w 354"/>
                  <a:gd name="T11" fmla="*/ 1067 h 1067"/>
                  <a:gd name="T12" fmla="*/ 239 w 354"/>
                  <a:gd name="T13" fmla="*/ 203 h 1067"/>
                  <a:gd name="T14" fmla="*/ 270 w 354"/>
                  <a:gd name="T15" fmla="*/ 154 h 1067"/>
                  <a:gd name="T16" fmla="*/ 301 w 354"/>
                  <a:gd name="T17" fmla="*/ 104 h 1067"/>
                  <a:gd name="T18" fmla="*/ 328 w 354"/>
                  <a:gd name="T19" fmla="*/ 52 h 1067"/>
                  <a:gd name="T20" fmla="*/ 354 w 354"/>
                  <a:gd name="T21" fmla="*/ 0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4" h="1067">
                    <a:moveTo>
                      <a:pt x="354" y="0"/>
                    </a:moveTo>
                    <a:lnTo>
                      <a:pt x="113" y="869"/>
                    </a:lnTo>
                    <a:lnTo>
                      <a:pt x="89" y="919"/>
                    </a:lnTo>
                    <a:lnTo>
                      <a:pt x="61" y="969"/>
                    </a:lnTo>
                    <a:lnTo>
                      <a:pt x="31" y="1018"/>
                    </a:lnTo>
                    <a:lnTo>
                      <a:pt x="0" y="1067"/>
                    </a:lnTo>
                    <a:lnTo>
                      <a:pt x="239" y="203"/>
                    </a:lnTo>
                    <a:lnTo>
                      <a:pt x="270" y="154"/>
                    </a:lnTo>
                    <a:lnTo>
                      <a:pt x="301" y="104"/>
                    </a:lnTo>
                    <a:lnTo>
                      <a:pt x="328" y="5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D3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0" name="Freeform 36"/>
              <p:cNvSpPr>
                <a:spLocks/>
              </p:cNvSpPr>
              <p:nvPr/>
            </p:nvSpPr>
            <p:spPr bwMode="auto">
              <a:xfrm>
                <a:off x="4662" y="2562"/>
                <a:ext cx="96" cy="174"/>
              </a:xfrm>
              <a:custGeom>
                <a:avLst/>
                <a:gdLst>
                  <a:gd name="T0" fmla="*/ 383 w 383"/>
                  <a:gd name="T1" fmla="*/ 0 h 1048"/>
                  <a:gd name="T2" fmla="*/ 144 w 383"/>
                  <a:gd name="T3" fmla="*/ 864 h 1048"/>
                  <a:gd name="T4" fmla="*/ 111 w 383"/>
                  <a:gd name="T5" fmla="*/ 912 h 1048"/>
                  <a:gd name="T6" fmla="*/ 76 w 383"/>
                  <a:gd name="T7" fmla="*/ 959 h 1048"/>
                  <a:gd name="T8" fmla="*/ 39 w 383"/>
                  <a:gd name="T9" fmla="*/ 1004 h 1048"/>
                  <a:gd name="T10" fmla="*/ 0 w 383"/>
                  <a:gd name="T11" fmla="*/ 1048 h 1048"/>
                  <a:gd name="T12" fmla="*/ 234 w 383"/>
                  <a:gd name="T13" fmla="*/ 190 h 1048"/>
                  <a:gd name="T14" fmla="*/ 274 w 383"/>
                  <a:gd name="T15" fmla="*/ 144 h 1048"/>
                  <a:gd name="T16" fmla="*/ 312 w 383"/>
                  <a:gd name="T17" fmla="*/ 97 h 1048"/>
                  <a:gd name="T18" fmla="*/ 348 w 383"/>
                  <a:gd name="T19" fmla="*/ 49 h 1048"/>
                  <a:gd name="T20" fmla="*/ 383 w 383"/>
                  <a:gd name="T21" fmla="*/ 0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3" h="1048">
                    <a:moveTo>
                      <a:pt x="383" y="0"/>
                    </a:moveTo>
                    <a:lnTo>
                      <a:pt x="144" y="864"/>
                    </a:lnTo>
                    <a:lnTo>
                      <a:pt x="111" y="912"/>
                    </a:lnTo>
                    <a:lnTo>
                      <a:pt x="76" y="959"/>
                    </a:lnTo>
                    <a:lnTo>
                      <a:pt x="39" y="1004"/>
                    </a:lnTo>
                    <a:lnTo>
                      <a:pt x="0" y="1048"/>
                    </a:lnTo>
                    <a:lnTo>
                      <a:pt x="234" y="190"/>
                    </a:lnTo>
                    <a:lnTo>
                      <a:pt x="274" y="144"/>
                    </a:lnTo>
                    <a:lnTo>
                      <a:pt x="312" y="97"/>
                    </a:lnTo>
                    <a:lnTo>
                      <a:pt x="348" y="49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CBE7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1" name="Freeform 37"/>
              <p:cNvSpPr>
                <a:spLocks/>
              </p:cNvSpPr>
              <p:nvPr/>
            </p:nvSpPr>
            <p:spPr bwMode="auto">
              <a:xfrm>
                <a:off x="4630" y="2593"/>
                <a:ext cx="91" cy="165"/>
              </a:xfrm>
              <a:custGeom>
                <a:avLst/>
                <a:gdLst>
                  <a:gd name="T0" fmla="*/ 361 w 361"/>
                  <a:gd name="T1" fmla="*/ 0 h 988"/>
                  <a:gd name="T2" fmla="*/ 127 w 361"/>
                  <a:gd name="T3" fmla="*/ 858 h 988"/>
                  <a:gd name="T4" fmla="*/ 86 w 361"/>
                  <a:gd name="T5" fmla="*/ 903 h 988"/>
                  <a:gd name="T6" fmla="*/ 44 w 361"/>
                  <a:gd name="T7" fmla="*/ 946 h 988"/>
                  <a:gd name="T8" fmla="*/ 0 w 361"/>
                  <a:gd name="T9" fmla="*/ 988 h 988"/>
                  <a:gd name="T10" fmla="*/ 229 w 361"/>
                  <a:gd name="T11" fmla="*/ 132 h 988"/>
                  <a:gd name="T12" fmla="*/ 276 w 361"/>
                  <a:gd name="T13" fmla="*/ 89 h 988"/>
                  <a:gd name="T14" fmla="*/ 319 w 361"/>
                  <a:gd name="T15" fmla="*/ 45 h 988"/>
                  <a:gd name="T16" fmla="*/ 361 w 361"/>
                  <a:gd name="T17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988">
                    <a:moveTo>
                      <a:pt x="361" y="0"/>
                    </a:moveTo>
                    <a:lnTo>
                      <a:pt x="127" y="858"/>
                    </a:lnTo>
                    <a:lnTo>
                      <a:pt x="86" y="903"/>
                    </a:lnTo>
                    <a:lnTo>
                      <a:pt x="44" y="946"/>
                    </a:lnTo>
                    <a:lnTo>
                      <a:pt x="0" y="988"/>
                    </a:lnTo>
                    <a:lnTo>
                      <a:pt x="229" y="132"/>
                    </a:lnTo>
                    <a:lnTo>
                      <a:pt x="276" y="89"/>
                    </a:lnTo>
                    <a:lnTo>
                      <a:pt x="319" y="45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0E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2" name="Freeform 38"/>
              <p:cNvSpPr>
                <a:spLocks/>
              </p:cNvSpPr>
              <p:nvPr/>
            </p:nvSpPr>
            <p:spPr bwMode="auto">
              <a:xfrm>
                <a:off x="4594" y="2615"/>
                <a:ext cx="94" cy="163"/>
              </a:xfrm>
              <a:custGeom>
                <a:avLst/>
                <a:gdLst>
                  <a:gd name="T0" fmla="*/ 374 w 374"/>
                  <a:gd name="T1" fmla="*/ 0 h 976"/>
                  <a:gd name="T2" fmla="*/ 145 w 374"/>
                  <a:gd name="T3" fmla="*/ 856 h 976"/>
                  <a:gd name="T4" fmla="*/ 98 w 374"/>
                  <a:gd name="T5" fmla="*/ 897 h 976"/>
                  <a:gd name="T6" fmla="*/ 50 w 374"/>
                  <a:gd name="T7" fmla="*/ 937 h 976"/>
                  <a:gd name="T8" fmla="*/ 0 w 374"/>
                  <a:gd name="T9" fmla="*/ 976 h 976"/>
                  <a:gd name="T10" fmla="*/ 227 w 374"/>
                  <a:gd name="T11" fmla="*/ 124 h 976"/>
                  <a:gd name="T12" fmla="*/ 277 w 374"/>
                  <a:gd name="T13" fmla="*/ 83 h 976"/>
                  <a:gd name="T14" fmla="*/ 328 w 374"/>
                  <a:gd name="T15" fmla="*/ 42 h 976"/>
                  <a:gd name="T16" fmla="*/ 374 w 374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976">
                    <a:moveTo>
                      <a:pt x="374" y="0"/>
                    </a:moveTo>
                    <a:lnTo>
                      <a:pt x="145" y="856"/>
                    </a:lnTo>
                    <a:lnTo>
                      <a:pt x="98" y="897"/>
                    </a:lnTo>
                    <a:lnTo>
                      <a:pt x="50" y="937"/>
                    </a:lnTo>
                    <a:lnTo>
                      <a:pt x="0" y="976"/>
                    </a:lnTo>
                    <a:lnTo>
                      <a:pt x="227" y="124"/>
                    </a:lnTo>
                    <a:lnTo>
                      <a:pt x="277" y="83"/>
                    </a:lnTo>
                    <a:lnTo>
                      <a:pt x="328" y="42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B9E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3" name="Freeform 39"/>
              <p:cNvSpPr>
                <a:spLocks/>
              </p:cNvSpPr>
              <p:nvPr/>
            </p:nvSpPr>
            <p:spPr bwMode="auto">
              <a:xfrm>
                <a:off x="4935" y="3055"/>
                <a:ext cx="90" cy="167"/>
              </a:xfrm>
              <a:custGeom>
                <a:avLst/>
                <a:gdLst>
                  <a:gd name="T0" fmla="*/ 360 w 360"/>
                  <a:gd name="T1" fmla="*/ 0 h 1003"/>
                  <a:gd name="T2" fmla="*/ 90 w 360"/>
                  <a:gd name="T3" fmla="*/ 788 h 1003"/>
                  <a:gd name="T4" fmla="*/ 48 w 360"/>
                  <a:gd name="T5" fmla="*/ 897 h 1003"/>
                  <a:gd name="T6" fmla="*/ 0 w 360"/>
                  <a:gd name="T7" fmla="*/ 1003 h 1003"/>
                  <a:gd name="T8" fmla="*/ 268 w 360"/>
                  <a:gd name="T9" fmla="*/ 221 h 1003"/>
                  <a:gd name="T10" fmla="*/ 317 w 360"/>
                  <a:gd name="T11" fmla="*/ 112 h 1003"/>
                  <a:gd name="T12" fmla="*/ 360 w 360"/>
                  <a:gd name="T13" fmla="*/ 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1003">
                    <a:moveTo>
                      <a:pt x="360" y="0"/>
                    </a:moveTo>
                    <a:lnTo>
                      <a:pt x="90" y="788"/>
                    </a:lnTo>
                    <a:lnTo>
                      <a:pt x="48" y="897"/>
                    </a:lnTo>
                    <a:lnTo>
                      <a:pt x="0" y="1003"/>
                    </a:lnTo>
                    <a:lnTo>
                      <a:pt x="268" y="221"/>
                    </a:lnTo>
                    <a:lnTo>
                      <a:pt x="317" y="112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D3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4" name="Freeform 40"/>
              <p:cNvSpPr>
                <a:spLocks/>
              </p:cNvSpPr>
              <p:nvPr/>
            </p:nvSpPr>
            <p:spPr bwMode="auto">
              <a:xfrm>
                <a:off x="4907" y="3092"/>
                <a:ext cx="95" cy="165"/>
              </a:xfrm>
              <a:custGeom>
                <a:avLst/>
                <a:gdLst>
                  <a:gd name="T0" fmla="*/ 380 w 380"/>
                  <a:gd name="T1" fmla="*/ 0 h 989"/>
                  <a:gd name="T2" fmla="*/ 112 w 380"/>
                  <a:gd name="T3" fmla="*/ 782 h 989"/>
                  <a:gd name="T4" fmla="*/ 59 w 380"/>
                  <a:gd name="T5" fmla="*/ 887 h 989"/>
                  <a:gd name="T6" fmla="*/ 0 w 380"/>
                  <a:gd name="T7" fmla="*/ 989 h 989"/>
                  <a:gd name="T8" fmla="*/ 266 w 380"/>
                  <a:gd name="T9" fmla="*/ 211 h 989"/>
                  <a:gd name="T10" fmla="*/ 325 w 380"/>
                  <a:gd name="T11" fmla="*/ 107 h 989"/>
                  <a:gd name="T12" fmla="*/ 380 w 380"/>
                  <a:gd name="T13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989">
                    <a:moveTo>
                      <a:pt x="380" y="0"/>
                    </a:moveTo>
                    <a:lnTo>
                      <a:pt x="112" y="782"/>
                    </a:lnTo>
                    <a:lnTo>
                      <a:pt x="59" y="887"/>
                    </a:lnTo>
                    <a:lnTo>
                      <a:pt x="0" y="989"/>
                    </a:lnTo>
                    <a:lnTo>
                      <a:pt x="266" y="211"/>
                    </a:lnTo>
                    <a:lnTo>
                      <a:pt x="325" y="107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D3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5" name="Freeform 41"/>
              <p:cNvSpPr>
                <a:spLocks/>
              </p:cNvSpPr>
              <p:nvPr/>
            </p:nvSpPr>
            <p:spPr bwMode="auto">
              <a:xfrm>
                <a:off x="4875" y="3127"/>
                <a:ext cx="99" cy="163"/>
              </a:xfrm>
              <a:custGeom>
                <a:avLst/>
                <a:gdLst>
                  <a:gd name="T0" fmla="*/ 395 w 395"/>
                  <a:gd name="T1" fmla="*/ 0 h 974"/>
                  <a:gd name="T2" fmla="*/ 129 w 395"/>
                  <a:gd name="T3" fmla="*/ 778 h 974"/>
                  <a:gd name="T4" fmla="*/ 68 w 395"/>
                  <a:gd name="T5" fmla="*/ 877 h 974"/>
                  <a:gd name="T6" fmla="*/ 0 w 395"/>
                  <a:gd name="T7" fmla="*/ 974 h 974"/>
                  <a:gd name="T8" fmla="*/ 261 w 395"/>
                  <a:gd name="T9" fmla="*/ 202 h 974"/>
                  <a:gd name="T10" fmla="*/ 331 w 395"/>
                  <a:gd name="T11" fmla="*/ 103 h 974"/>
                  <a:gd name="T12" fmla="*/ 395 w 395"/>
                  <a:gd name="T13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974">
                    <a:moveTo>
                      <a:pt x="395" y="0"/>
                    </a:moveTo>
                    <a:lnTo>
                      <a:pt x="129" y="778"/>
                    </a:lnTo>
                    <a:lnTo>
                      <a:pt x="68" y="877"/>
                    </a:lnTo>
                    <a:lnTo>
                      <a:pt x="0" y="974"/>
                    </a:lnTo>
                    <a:lnTo>
                      <a:pt x="261" y="202"/>
                    </a:lnTo>
                    <a:lnTo>
                      <a:pt x="331" y="103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CE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6" name="Freeform 42"/>
              <p:cNvSpPr>
                <a:spLocks/>
              </p:cNvSpPr>
              <p:nvPr/>
            </p:nvSpPr>
            <p:spPr bwMode="auto">
              <a:xfrm>
                <a:off x="4838" y="3161"/>
                <a:ext cx="102" cy="160"/>
              </a:xfrm>
              <a:custGeom>
                <a:avLst/>
                <a:gdLst>
                  <a:gd name="T0" fmla="*/ 410 w 410"/>
                  <a:gd name="T1" fmla="*/ 0 h 957"/>
                  <a:gd name="T2" fmla="*/ 149 w 410"/>
                  <a:gd name="T3" fmla="*/ 772 h 957"/>
                  <a:gd name="T4" fmla="*/ 77 w 410"/>
                  <a:gd name="T5" fmla="*/ 865 h 957"/>
                  <a:gd name="T6" fmla="*/ 0 w 410"/>
                  <a:gd name="T7" fmla="*/ 957 h 957"/>
                  <a:gd name="T8" fmla="*/ 257 w 410"/>
                  <a:gd name="T9" fmla="*/ 190 h 957"/>
                  <a:gd name="T10" fmla="*/ 337 w 410"/>
                  <a:gd name="T11" fmla="*/ 96 h 957"/>
                  <a:gd name="T12" fmla="*/ 410 w 410"/>
                  <a:gd name="T13" fmla="*/ 0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957">
                    <a:moveTo>
                      <a:pt x="410" y="0"/>
                    </a:moveTo>
                    <a:lnTo>
                      <a:pt x="149" y="772"/>
                    </a:lnTo>
                    <a:lnTo>
                      <a:pt x="77" y="865"/>
                    </a:lnTo>
                    <a:lnTo>
                      <a:pt x="0" y="957"/>
                    </a:lnTo>
                    <a:lnTo>
                      <a:pt x="257" y="190"/>
                    </a:lnTo>
                    <a:lnTo>
                      <a:pt x="337" y="9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C6E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7" name="Freeform 43"/>
              <p:cNvSpPr>
                <a:spLocks/>
              </p:cNvSpPr>
              <p:nvPr/>
            </p:nvSpPr>
            <p:spPr bwMode="auto">
              <a:xfrm>
                <a:off x="4797" y="3193"/>
                <a:ext cx="105" cy="157"/>
              </a:xfrm>
              <a:custGeom>
                <a:avLst/>
                <a:gdLst>
                  <a:gd name="T0" fmla="*/ 421 w 421"/>
                  <a:gd name="T1" fmla="*/ 0 h 942"/>
                  <a:gd name="T2" fmla="*/ 164 w 421"/>
                  <a:gd name="T3" fmla="*/ 767 h 942"/>
                  <a:gd name="T4" fmla="*/ 85 w 421"/>
                  <a:gd name="T5" fmla="*/ 856 h 942"/>
                  <a:gd name="T6" fmla="*/ 0 w 421"/>
                  <a:gd name="T7" fmla="*/ 942 h 942"/>
                  <a:gd name="T8" fmla="*/ 254 w 421"/>
                  <a:gd name="T9" fmla="*/ 180 h 942"/>
                  <a:gd name="T10" fmla="*/ 340 w 421"/>
                  <a:gd name="T11" fmla="*/ 91 h 942"/>
                  <a:gd name="T12" fmla="*/ 421 w 421"/>
                  <a:gd name="T13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942">
                    <a:moveTo>
                      <a:pt x="421" y="0"/>
                    </a:moveTo>
                    <a:lnTo>
                      <a:pt x="164" y="767"/>
                    </a:lnTo>
                    <a:lnTo>
                      <a:pt x="85" y="856"/>
                    </a:lnTo>
                    <a:lnTo>
                      <a:pt x="0" y="942"/>
                    </a:lnTo>
                    <a:lnTo>
                      <a:pt x="254" y="180"/>
                    </a:lnTo>
                    <a:lnTo>
                      <a:pt x="340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C0E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8" name="Freeform 44"/>
              <p:cNvSpPr>
                <a:spLocks/>
              </p:cNvSpPr>
              <p:nvPr/>
            </p:nvSpPr>
            <p:spPr bwMode="auto">
              <a:xfrm>
                <a:off x="4752" y="3223"/>
                <a:ext cx="108" cy="154"/>
              </a:xfrm>
              <a:custGeom>
                <a:avLst/>
                <a:gdLst>
                  <a:gd name="T0" fmla="*/ 432 w 432"/>
                  <a:gd name="T1" fmla="*/ 0 h 926"/>
                  <a:gd name="T2" fmla="*/ 178 w 432"/>
                  <a:gd name="T3" fmla="*/ 762 h 926"/>
                  <a:gd name="T4" fmla="*/ 90 w 432"/>
                  <a:gd name="T5" fmla="*/ 845 h 926"/>
                  <a:gd name="T6" fmla="*/ 0 w 432"/>
                  <a:gd name="T7" fmla="*/ 926 h 926"/>
                  <a:gd name="T8" fmla="*/ 248 w 432"/>
                  <a:gd name="T9" fmla="*/ 168 h 926"/>
                  <a:gd name="T10" fmla="*/ 341 w 432"/>
                  <a:gd name="T11" fmla="*/ 85 h 926"/>
                  <a:gd name="T12" fmla="*/ 432 w 432"/>
                  <a:gd name="T13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26">
                    <a:moveTo>
                      <a:pt x="432" y="0"/>
                    </a:moveTo>
                    <a:lnTo>
                      <a:pt x="178" y="762"/>
                    </a:lnTo>
                    <a:lnTo>
                      <a:pt x="90" y="845"/>
                    </a:lnTo>
                    <a:lnTo>
                      <a:pt x="0" y="926"/>
                    </a:lnTo>
                    <a:lnTo>
                      <a:pt x="248" y="168"/>
                    </a:lnTo>
                    <a:lnTo>
                      <a:pt x="341" y="8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B9E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49" name="Freeform 45"/>
              <p:cNvSpPr>
                <a:spLocks/>
              </p:cNvSpPr>
              <p:nvPr/>
            </p:nvSpPr>
            <p:spPr bwMode="auto">
              <a:xfrm>
                <a:off x="4729" y="3251"/>
                <a:ext cx="85" cy="139"/>
              </a:xfrm>
              <a:custGeom>
                <a:avLst/>
                <a:gdLst>
                  <a:gd name="T0" fmla="*/ 342 w 342"/>
                  <a:gd name="T1" fmla="*/ 0 h 835"/>
                  <a:gd name="T2" fmla="*/ 94 w 342"/>
                  <a:gd name="T3" fmla="*/ 758 h 835"/>
                  <a:gd name="T4" fmla="*/ 0 w 342"/>
                  <a:gd name="T5" fmla="*/ 835 h 835"/>
                  <a:gd name="T6" fmla="*/ 245 w 342"/>
                  <a:gd name="T7" fmla="*/ 80 h 835"/>
                  <a:gd name="T8" fmla="*/ 342 w 342"/>
                  <a:gd name="T9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35">
                    <a:moveTo>
                      <a:pt x="342" y="0"/>
                    </a:moveTo>
                    <a:lnTo>
                      <a:pt x="94" y="758"/>
                    </a:lnTo>
                    <a:lnTo>
                      <a:pt x="0" y="835"/>
                    </a:lnTo>
                    <a:lnTo>
                      <a:pt x="245" y="80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E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0" name="Freeform 46"/>
              <p:cNvSpPr>
                <a:spLocks/>
              </p:cNvSpPr>
              <p:nvPr/>
            </p:nvSpPr>
            <p:spPr bwMode="auto">
              <a:xfrm>
                <a:off x="4705" y="3264"/>
                <a:ext cx="85" cy="138"/>
              </a:xfrm>
              <a:custGeom>
                <a:avLst/>
                <a:gdLst>
                  <a:gd name="T0" fmla="*/ 341 w 341"/>
                  <a:gd name="T1" fmla="*/ 0 h 830"/>
                  <a:gd name="T2" fmla="*/ 96 w 341"/>
                  <a:gd name="T3" fmla="*/ 755 h 830"/>
                  <a:gd name="T4" fmla="*/ 0 w 341"/>
                  <a:gd name="T5" fmla="*/ 830 h 830"/>
                  <a:gd name="T6" fmla="*/ 242 w 341"/>
                  <a:gd name="T7" fmla="*/ 77 h 830"/>
                  <a:gd name="T8" fmla="*/ 341 w 341"/>
                  <a:gd name="T9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830">
                    <a:moveTo>
                      <a:pt x="341" y="0"/>
                    </a:moveTo>
                    <a:lnTo>
                      <a:pt x="96" y="755"/>
                    </a:lnTo>
                    <a:lnTo>
                      <a:pt x="0" y="830"/>
                    </a:lnTo>
                    <a:lnTo>
                      <a:pt x="242" y="77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B7D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1" name="Freeform 47"/>
              <p:cNvSpPr>
                <a:spLocks/>
              </p:cNvSpPr>
              <p:nvPr/>
            </p:nvSpPr>
            <p:spPr bwMode="auto">
              <a:xfrm>
                <a:off x="4680" y="3277"/>
                <a:ext cx="85" cy="137"/>
              </a:xfrm>
              <a:custGeom>
                <a:avLst/>
                <a:gdLst>
                  <a:gd name="T0" fmla="*/ 343 w 343"/>
                  <a:gd name="T1" fmla="*/ 0 h 825"/>
                  <a:gd name="T2" fmla="*/ 101 w 343"/>
                  <a:gd name="T3" fmla="*/ 753 h 825"/>
                  <a:gd name="T4" fmla="*/ 0 w 343"/>
                  <a:gd name="T5" fmla="*/ 825 h 825"/>
                  <a:gd name="T6" fmla="*/ 240 w 343"/>
                  <a:gd name="T7" fmla="*/ 73 h 825"/>
                  <a:gd name="T8" fmla="*/ 343 w 343"/>
                  <a:gd name="T9" fmla="*/ 0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825">
                    <a:moveTo>
                      <a:pt x="343" y="0"/>
                    </a:moveTo>
                    <a:lnTo>
                      <a:pt x="101" y="753"/>
                    </a:lnTo>
                    <a:lnTo>
                      <a:pt x="0" y="825"/>
                    </a:lnTo>
                    <a:lnTo>
                      <a:pt x="240" y="7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B3D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2" name="Freeform 48"/>
              <p:cNvSpPr>
                <a:spLocks/>
              </p:cNvSpPr>
              <p:nvPr/>
            </p:nvSpPr>
            <p:spPr bwMode="auto">
              <a:xfrm>
                <a:off x="4654" y="3289"/>
                <a:ext cx="86" cy="137"/>
              </a:xfrm>
              <a:custGeom>
                <a:avLst/>
                <a:gdLst>
                  <a:gd name="T0" fmla="*/ 341 w 341"/>
                  <a:gd name="T1" fmla="*/ 0 h 820"/>
                  <a:gd name="T2" fmla="*/ 101 w 341"/>
                  <a:gd name="T3" fmla="*/ 752 h 820"/>
                  <a:gd name="T4" fmla="*/ 0 w 341"/>
                  <a:gd name="T5" fmla="*/ 820 h 820"/>
                  <a:gd name="T6" fmla="*/ 237 w 341"/>
                  <a:gd name="T7" fmla="*/ 70 h 820"/>
                  <a:gd name="T8" fmla="*/ 341 w 341"/>
                  <a:gd name="T9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820">
                    <a:moveTo>
                      <a:pt x="341" y="0"/>
                    </a:moveTo>
                    <a:lnTo>
                      <a:pt x="101" y="752"/>
                    </a:lnTo>
                    <a:lnTo>
                      <a:pt x="0" y="820"/>
                    </a:lnTo>
                    <a:lnTo>
                      <a:pt x="237" y="70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AFD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3" name="Freeform 49"/>
              <p:cNvSpPr>
                <a:spLocks/>
              </p:cNvSpPr>
              <p:nvPr/>
            </p:nvSpPr>
            <p:spPr bwMode="auto">
              <a:xfrm>
                <a:off x="4628" y="3301"/>
                <a:ext cx="85" cy="136"/>
              </a:xfrm>
              <a:custGeom>
                <a:avLst/>
                <a:gdLst>
                  <a:gd name="T0" fmla="*/ 341 w 341"/>
                  <a:gd name="T1" fmla="*/ 0 h 816"/>
                  <a:gd name="T2" fmla="*/ 104 w 341"/>
                  <a:gd name="T3" fmla="*/ 750 h 816"/>
                  <a:gd name="T4" fmla="*/ 0 w 341"/>
                  <a:gd name="T5" fmla="*/ 816 h 816"/>
                  <a:gd name="T6" fmla="*/ 233 w 341"/>
                  <a:gd name="T7" fmla="*/ 67 h 816"/>
                  <a:gd name="T8" fmla="*/ 341 w 341"/>
                  <a:gd name="T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816">
                    <a:moveTo>
                      <a:pt x="341" y="0"/>
                    </a:moveTo>
                    <a:lnTo>
                      <a:pt x="104" y="750"/>
                    </a:lnTo>
                    <a:lnTo>
                      <a:pt x="0" y="816"/>
                    </a:lnTo>
                    <a:lnTo>
                      <a:pt x="233" y="67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ADD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4" name="Freeform 50"/>
              <p:cNvSpPr>
                <a:spLocks/>
              </p:cNvSpPr>
              <p:nvPr/>
            </p:nvSpPr>
            <p:spPr bwMode="auto">
              <a:xfrm>
                <a:off x="4602" y="3312"/>
                <a:ext cx="85" cy="135"/>
              </a:xfrm>
              <a:custGeom>
                <a:avLst/>
                <a:gdLst>
                  <a:gd name="T0" fmla="*/ 339 w 339"/>
                  <a:gd name="T1" fmla="*/ 0 h 811"/>
                  <a:gd name="T2" fmla="*/ 106 w 339"/>
                  <a:gd name="T3" fmla="*/ 749 h 811"/>
                  <a:gd name="T4" fmla="*/ 0 w 339"/>
                  <a:gd name="T5" fmla="*/ 811 h 811"/>
                  <a:gd name="T6" fmla="*/ 231 w 339"/>
                  <a:gd name="T7" fmla="*/ 64 h 811"/>
                  <a:gd name="T8" fmla="*/ 339 w 339"/>
                  <a:gd name="T9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811">
                    <a:moveTo>
                      <a:pt x="339" y="0"/>
                    </a:moveTo>
                    <a:lnTo>
                      <a:pt x="106" y="749"/>
                    </a:lnTo>
                    <a:lnTo>
                      <a:pt x="0" y="811"/>
                    </a:lnTo>
                    <a:lnTo>
                      <a:pt x="231" y="6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6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5" name="Freeform 51"/>
              <p:cNvSpPr>
                <a:spLocks/>
              </p:cNvSpPr>
              <p:nvPr/>
            </p:nvSpPr>
            <p:spPr bwMode="auto">
              <a:xfrm>
                <a:off x="4575" y="3322"/>
                <a:ext cx="85" cy="135"/>
              </a:xfrm>
              <a:custGeom>
                <a:avLst/>
                <a:gdLst>
                  <a:gd name="T0" fmla="*/ 339 w 339"/>
                  <a:gd name="T1" fmla="*/ 0 h 807"/>
                  <a:gd name="T2" fmla="*/ 108 w 339"/>
                  <a:gd name="T3" fmla="*/ 747 h 807"/>
                  <a:gd name="T4" fmla="*/ 0 w 339"/>
                  <a:gd name="T5" fmla="*/ 807 h 807"/>
                  <a:gd name="T6" fmla="*/ 227 w 339"/>
                  <a:gd name="T7" fmla="*/ 61 h 807"/>
                  <a:gd name="T8" fmla="*/ 339 w 339"/>
                  <a:gd name="T9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807">
                    <a:moveTo>
                      <a:pt x="339" y="0"/>
                    </a:moveTo>
                    <a:lnTo>
                      <a:pt x="108" y="747"/>
                    </a:lnTo>
                    <a:lnTo>
                      <a:pt x="0" y="807"/>
                    </a:lnTo>
                    <a:lnTo>
                      <a:pt x="227" y="61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6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6" name="Freeform 52"/>
              <p:cNvSpPr>
                <a:spLocks/>
              </p:cNvSpPr>
              <p:nvPr/>
            </p:nvSpPr>
            <p:spPr bwMode="auto">
              <a:xfrm>
                <a:off x="4547" y="3333"/>
                <a:ext cx="85" cy="133"/>
              </a:xfrm>
              <a:custGeom>
                <a:avLst/>
                <a:gdLst>
                  <a:gd name="T0" fmla="*/ 336 w 336"/>
                  <a:gd name="T1" fmla="*/ 0 h 801"/>
                  <a:gd name="T2" fmla="*/ 109 w 336"/>
                  <a:gd name="T3" fmla="*/ 746 h 801"/>
                  <a:gd name="T4" fmla="*/ 0 w 336"/>
                  <a:gd name="T5" fmla="*/ 801 h 801"/>
                  <a:gd name="T6" fmla="*/ 224 w 336"/>
                  <a:gd name="T7" fmla="*/ 57 h 801"/>
                  <a:gd name="T8" fmla="*/ 336 w 336"/>
                  <a:gd name="T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801">
                    <a:moveTo>
                      <a:pt x="336" y="0"/>
                    </a:moveTo>
                    <a:lnTo>
                      <a:pt x="109" y="746"/>
                    </a:lnTo>
                    <a:lnTo>
                      <a:pt x="0" y="801"/>
                    </a:lnTo>
                    <a:lnTo>
                      <a:pt x="224" y="5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A0D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7" name="Freeform 53"/>
              <p:cNvSpPr>
                <a:spLocks/>
              </p:cNvSpPr>
              <p:nvPr/>
            </p:nvSpPr>
            <p:spPr bwMode="auto">
              <a:xfrm>
                <a:off x="4520" y="3342"/>
                <a:ext cx="84" cy="133"/>
              </a:xfrm>
              <a:custGeom>
                <a:avLst/>
                <a:gdLst>
                  <a:gd name="T0" fmla="*/ 335 w 335"/>
                  <a:gd name="T1" fmla="*/ 0 h 797"/>
                  <a:gd name="T2" fmla="*/ 111 w 335"/>
                  <a:gd name="T3" fmla="*/ 744 h 797"/>
                  <a:gd name="T4" fmla="*/ 0 w 335"/>
                  <a:gd name="T5" fmla="*/ 797 h 797"/>
                  <a:gd name="T6" fmla="*/ 221 w 335"/>
                  <a:gd name="T7" fmla="*/ 55 h 797"/>
                  <a:gd name="T8" fmla="*/ 335 w 335"/>
                  <a:gd name="T9" fmla="*/ 0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797">
                    <a:moveTo>
                      <a:pt x="335" y="0"/>
                    </a:moveTo>
                    <a:lnTo>
                      <a:pt x="111" y="744"/>
                    </a:lnTo>
                    <a:lnTo>
                      <a:pt x="0" y="797"/>
                    </a:lnTo>
                    <a:lnTo>
                      <a:pt x="221" y="5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9AC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8" name="Freeform 54"/>
              <p:cNvSpPr>
                <a:spLocks/>
              </p:cNvSpPr>
              <p:nvPr/>
            </p:nvSpPr>
            <p:spPr bwMode="auto">
              <a:xfrm>
                <a:off x="4492" y="3351"/>
                <a:ext cx="83" cy="132"/>
              </a:xfrm>
              <a:custGeom>
                <a:avLst/>
                <a:gdLst>
                  <a:gd name="T0" fmla="*/ 332 w 332"/>
                  <a:gd name="T1" fmla="*/ 0 h 791"/>
                  <a:gd name="T2" fmla="*/ 111 w 332"/>
                  <a:gd name="T3" fmla="*/ 742 h 791"/>
                  <a:gd name="T4" fmla="*/ 0 w 332"/>
                  <a:gd name="T5" fmla="*/ 791 h 791"/>
                  <a:gd name="T6" fmla="*/ 218 w 332"/>
                  <a:gd name="T7" fmla="*/ 50 h 791"/>
                  <a:gd name="T8" fmla="*/ 332 w 332"/>
                  <a:gd name="T9" fmla="*/ 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791">
                    <a:moveTo>
                      <a:pt x="332" y="0"/>
                    </a:moveTo>
                    <a:lnTo>
                      <a:pt x="111" y="742"/>
                    </a:lnTo>
                    <a:lnTo>
                      <a:pt x="0" y="791"/>
                    </a:lnTo>
                    <a:lnTo>
                      <a:pt x="218" y="5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8C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59" name="Freeform 55"/>
              <p:cNvSpPr>
                <a:spLocks/>
              </p:cNvSpPr>
              <p:nvPr/>
            </p:nvSpPr>
            <p:spPr bwMode="auto">
              <a:xfrm>
                <a:off x="4464" y="3360"/>
                <a:ext cx="83" cy="131"/>
              </a:xfrm>
              <a:custGeom>
                <a:avLst/>
                <a:gdLst>
                  <a:gd name="T0" fmla="*/ 331 w 331"/>
                  <a:gd name="T1" fmla="*/ 0 h 787"/>
                  <a:gd name="T2" fmla="*/ 113 w 331"/>
                  <a:gd name="T3" fmla="*/ 741 h 787"/>
                  <a:gd name="T4" fmla="*/ 0 w 331"/>
                  <a:gd name="T5" fmla="*/ 787 h 787"/>
                  <a:gd name="T6" fmla="*/ 215 w 331"/>
                  <a:gd name="T7" fmla="*/ 47 h 787"/>
                  <a:gd name="T8" fmla="*/ 331 w 331"/>
                  <a:gd name="T9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7">
                    <a:moveTo>
                      <a:pt x="331" y="0"/>
                    </a:moveTo>
                    <a:lnTo>
                      <a:pt x="113" y="741"/>
                    </a:lnTo>
                    <a:lnTo>
                      <a:pt x="0" y="787"/>
                    </a:lnTo>
                    <a:lnTo>
                      <a:pt x="215" y="47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9AC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0" name="Freeform 56"/>
              <p:cNvSpPr>
                <a:spLocks/>
              </p:cNvSpPr>
              <p:nvPr/>
            </p:nvSpPr>
            <p:spPr bwMode="auto">
              <a:xfrm>
                <a:off x="4407" y="3367"/>
                <a:ext cx="110" cy="137"/>
              </a:xfrm>
              <a:custGeom>
                <a:avLst/>
                <a:gdLst>
                  <a:gd name="T0" fmla="*/ 441 w 441"/>
                  <a:gd name="T1" fmla="*/ 0 h 820"/>
                  <a:gd name="T2" fmla="*/ 226 w 441"/>
                  <a:gd name="T3" fmla="*/ 740 h 820"/>
                  <a:gd name="T4" fmla="*/ 113 w 441"/>
                  <a:gd name="T5" fmla="*/ 782 h 820"/>
                  <a:gd name="T6" fmla="*/ 0 w 441"/>
                  <a:gd name="T7" fmla="*/ 820 h 820"/>
                  <a:gd name="T8" fmla="*/ 208 w 441"/>
                  <a:gd name="T9" fmla="*/ 83 h 820"/>
                  <a:gd name="T10" fmla="*/ 325 w 441"/>
                  <a:gd name="T11" fmla="*/ 43 h 820"/>
                  <a:gd name="T12" fmla="*/ 441 w 441"/>
                  <a:gd name="T13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1" h="820">
                    <a:moveTo>
                      <a:pt x="441" y="0"/>
                    </a:moveTo>
                    <a:lnTo>
                      <a:pt x="226" y="740"/>
                    </a:lnTo>
                    <a:lnTo>
                      <a:pt x="113" y="782"/>
                    </a:lnTo>
                    <a:lnTo>
                      <a:pt x="0" y="820"/>
                    </a:lnTo>
                    <a:lnTo>
                      <a:pt x="208" y="83"/>
                    </a:lnTo>
                    <a:lnTo>
                      <a:pt x="325" y="4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8EB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1" name="Freeform 57"/>
              <p:cNvSpPr>
                <a:spLocks/>
              </p:cNvSpPr>
              <p:nvPr/>
            </p:nvSpPr>
            <p:spPr bwMode="auto">
              <a:xfrm>
                <a:off x="4350" y="3381"/>
                <a:ext cx="109" cy="134"/>
              </a:xfrm>
              <a:custGeom>
                <a:avLst/>
                <a:gdLst>
                  <a:gd name="T0" fmla="*/ 437 w 437"/>
                  <a:gd name="T1" fmla="*/ 0 h 802"/>
                  <a:gd name="T2" fmla="*/ 229 w 437"/>
                  <a:gd name="T3" fmla="*/ 737 h 802"/>
                  <a:gd name="T4" fmla="*/ 191 w 437"/>
                  <a:gd name="T5" fmla="*/ 749 h 802"/>
                  <a:gd name="T6" fmla="*/ 153 w 437"/>
                  <a:gd name="T7" fmla="*/ 761 h 802"/>
                  <a:gd name="T8" fmla="*/ 115 w 437"/>
                  <a:gd name="T9" fmla="*/ 771 h 802"/>
                  <a:gd name="T10" fmla="*/ 77 w 437"/>
                  <a:gd name="T11" fmla="*/ 782 h 802"/>
                  <a:gd name="T12" fmla="*/ 38 w 437"/>
                  <a:gd name="T13" fmla="*/ 792 h 802"/>
                  <a:gd name="T14" fmla="*/ 0 w 437"/>
                  <a:gd name="T15" fmla="*/ 802 h 802"/>
                  <a:gd name="T16" fmla="*/ 201 w 437"/>
                  <a:gd name="T17" fmla="*/ 66 h 802"/>
                  <a:gd name="T18" fmla="*/ 241 w 437"/>
                  <a:gd name="T19" fmla="*/ 56 h 802"/>
                  <a:gd name="T20" fmla="*/ 281 w 437"/>
                  <a:gd name="T21" fmla="*/ 45 h 802"/>
                  <a:gd name="T22" fmla="*/ 319 w 437"/>
                  <a:gd name="T23" fmla="*/ 35 h 802"/>
                  <a:gd name="T24" fmla="*/ 359 w 437"/>
                  <a:gd name="T25" fmla="*/ 23 h 802"/>
                  <a:gd name="T26" fmla="*/ 398 w 437"/>
                  <a:gd name="T27" fmla="*/ 12 h 802"/>
                  <a:gd name="T28" fmla="*/ 437 w 437"/>
                  <a:gd name="T2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7" h="802">
                    <a:moveTo>
                      <a:pt x="437" y="0"/>
                    </a:moveTo>
                    <a:lnTo>
                      <a:pt x="229" y="737"/>
                    </a:lnTo>
                    <a:lnTo>
                      <a:pt x="191" y="749"/>
                    </a:lnTo>
                    <a:lnTo>
                      <a:pt x="153" y="761"/>
                    </a:lnTo>
                    <a:lnTo>
                      <a:pt x="115" y="771"/>
                    </a:lnTo>
                    <a:lnTo>
                      <a:pt x="77" y="782"/>
                    </a:lnTo>
                    <a:lnTo>
                      <a:pt x="38" y="792"/>
                    </a:lnTo>
                    <a:lnTo>
                      <a:pt x="0" y="802"/>
                    </a:lnTo>
                    <a:lnTo>
                      <a:pt x="201" y="66"/>
                    </a:lnTo>
                    <a:lnTo>
                      <a:pt x="241" y="56"/>
                    </a:lnTo>
                    <a:lnTo>
                      <a:pt x="281" y="45"/>
                    </a:lnTo>
                    <a:lnTo>
                      <a:pt x="319" y="35"/>
                    </a:lnTo>
                    <a:lnTo>
                      <a:pt x="359" y="23"/>
                    </a:lnTo>
                    <a:lnTo>
                      <a:pt x="398" y="12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84A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2" name="Freeform 58"/>
              <p:cNvSpPr>
                <a:spLocks/>
              </p:cNvSpPr>
              <p:nvPr/>
            </p:nvSpPr>
            <p:spPr bwMode="auto">
              <a:xfrm>
                <a:off x="4293" y="3392"/>
                <a:ext cx="107" cy="131"/>
              </a:xfrm>
              <a:custGeom>
                <a:avLst/>
                <a:gdLst>
                  <a:gd name="T0" fmla="*/ 430 w 430"/>
                  <a:gd name="T1" fmla="*/ 0 h 787"/>
                  <a:gd name="T2" fmla="*/ 229 w 430"/>
                  <a:gd name="T3" fmla="*/ 736 h 787"/>
                  <a:gd name="T4" fmla="*/ 192 w 430"/>
                  <a:gd name="T5" fmla="*/ 745 h 787"/>
                  <a:gd name="T6" fmla="*/ 153 w 430"/>
                  <a:gd name="T7" fmla="*/ 754 h 787"/>
                  <a:gd name="T8" fmla="*/ 115 w 430"/>
                  <a:gd name="T9" fmla="*/ 762 h 787"/>
                  <a:gd name="T10" fmla="*/ 76 w 430"/>
                  <a:gd name="T11" fmla="*/ 772 h 787"/>
                  <a:gd name="T12" fmla="*/ 38 w 430"/>
                  <a:gd name="T13" fmla="*/ 779 h 787"/>
                  <a:gd name="T14" fmla="*/ 0 w 430"/>
                  <a:gd name="T15" fmla="*/ 787 h 787"/>
                  <a:gd name="T16" fmla="*/ 195 w 430"/>
                  <a:gd name="T17" fmla="*/ 51 h 787"/>
                  <a:gd name="T18" fmla="*/ 235 w 430"/>
                  <a:gd name="T19" fmla="*/ 44 h 787"/>
                  <a:gd name="T20" fmla="*/ 273 w 430"/>
                  <a:gd name="T21" fmla="*/ 36 h 787"/>
                  <a:gd name="T22" fmla="*/ 313 w 430"/>
                  <a:gd name="T23" fmla="*/ 27 h 787"/>
                  <a:gd name="T24" fmla="*/ 352 w 430"/>
                  <a:gd name="T25" fmla="*/ 19 h 787"/>
                  <a:gd name="T26" fmla="*/ 392 w 430"/>
                  <a:gd name="T27" fmla="*/ 9 h 787"/>
                  <a:gd name="T28" fmla="*/ 430 w 430"/>
                  <a:gd name="T29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0" h="787">
                    <a:moveTo>
                      <a:pt x="430" y="0"/>
                    </a:moveTo>
                    <a:lnTo>
                      <a:pt x="229" y="736"/>
                    </a:lnTo>
                    <a:lnTo>
                      <a:pt x="192" y="745"/>
                    </a:lnTo>
                    <a:lnTo>
                      <a:pt x="153" y="754"/>
                    </a:lnTo>
                    <a:lnTo>
                      <a:pt x="115" y="762"/>
                    </a:lnTo>
                    <a:lnTo>
                      <a:pt x="76" y="772"/>
                    </a:lnTo>
                    <a:lnTo>
                      <a:pt x="38" y="779"/>
                    </a:lnTo>
                    <a:lnTo>
                      <a:pt x="0" y="787"/>
                    </a:lnTo>
                    <a:lnTo>
                      <a:pt x="195" y="51"/>
                    </a:lnTo>
                    <a:lnTo>
                      <a:pt x="235" y="44"/>
                    </a:lnTo>
                    <a:lnTo>
                      <a:pt x="273" y="36"/>
                    </a:lnTo>
                    <a:lnTo>
                      <a:pt x="313" y="27"/>
                    </a:lnTo>
                    <a:lnTo>
                      <a:pt x="352" y="19"/>
                    </a:lnTo>
                    <a:lnTo>
                      <a:pt x="392" y="9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7F9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3" name="Freeform 59"/>
              <p:cNvSpPr>
                <a:spLocks/>
              </p:cNvSpPr>
              <p:nvPr/>
            </p:nvSpPr>
            <p:spPr bwMode="auto">
              <a:xfrm>
                <a:off x="4235" y="3401"/>
                <a:ext cx="107" cy="129"/>
              </a:xfrm>
              <a:custGeom>
                <a:avLst/>
                <a:gdLst>
                  <a:gd name="T0" fmla="*/ 426 w 426"/>
                  <a:gd name="T1" fmla="*/ 0 h 773"/>
                  <a:gd name="T2" fmla="*/ 231 w 426"/>
                  <a:gd name="T3" fmla="*/ 736 h 773"/>
                  <a:gd name="T4" fmla="*/ 192 w 426"/>
                  <a:gd name="T5" fmla="*/ 743 h 773"/>
                  <a:gd name="T6" fmla="*/ 154 w 426"/>
                  <a:gd name="T7" fmla="*/ 750 h 773"/>
                  <a:gd name="T8" fmla="*/ 115 w 426"/>
                  <a:gd name="T9" fmla="*/ 756 h 773"/>
                  <a:gd name="T10" fmla="*/ 77 w 426"/>
                  <a:gd name="T11" fmla="*/ 763 h 773"/>
                  <a:gd name="T12" fmla="*/ 38 w 426"/>
                  <a:gd name="T13" fmla="*/ 769 h 773"/>
                  <a:gd name="T14" fmla="*/ 0 w 426"/>
                  <a:gd name="T15" fmla="*/ 773 h 773"/>
                  <a:gd name="T16" fmla="*/ 187 w 426"/>
                  <a:gd name="T17" fmla="*/ 39 h 773"/>
                  <a:gd name="T18" fmla="*/ 227 w 426"/>
                  <a:gd name="T19" fmla="*/ 34 h 773"/>
                  <a:gd name="T20" fmla="*/ 268 w 426"/>
                  <a:gd name="T21" fmla="*/ 28 h 773"/>
                  <a:gd name="T22" fmla="*/ 307 w 426"/>
                  <a:gd name="T23" fmla="*/ 21 h 773"/>
                  <a:gd name="T24" fmla="*/ 347 w 426"/>
                  <a:gd name="T25" fmla="*/ 16 h 773"/>
                  <a:gd name="T26" fmla="*/ 387 w 426"/>
                  <a:gd name="T27" fmla="*/ 9 h 773"/>
                  <a:gd name="T28" fmla="*/ 426 w 426"/>
                  <a:gd name="T29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6" h="773">
                    <a:moveTo>
                      <a:pt x="426" y="0"/>
                    </a:moveTo>
                    <a:lnTo>
                      <a:pt x="231" y="736"/>
                    </a:lnTo>
                    <a:lnTo>
                      <a:pt x="192" y="743"/>
                    </a:lnTo>
                    <a:lnTo>
                      <a:pt x="154" y="750"/>
                    </a:lnTo>
                    <a:lnTo>
                      <a:pt x="115" y="756"/>
                    </a:lnTo>
                    <a:lnTo>
                      <a:pt x="77" y="763"/>
                    </a:lnTo>
                    <a:lnTo>
                      <a:pt x="38" y="769"/>
                    </a:lnTo>
                    <a:lnTo>
                      <a:pt x="0" y="773"/>
                    </a:lnTo>
                    <a:lnTo>
                      <a:pt x="187" y="39"/>
                    </a:lnTo>
                    <a:lnTo>
                      <a:pt x="227" y="34"/>
                    </a:lnTo>
                    <a:lnTo>
                      <a:pt x="268" y="28"/>
                    </a:lnTo>
                    <a:lnTo>
                      <a:pt x="307" y="21"/>
                    </a:lnTo>
                    <a:lnTo>
                      <a:pt x="347" y="16"/>
                    </a:lnTo>
                    <a:lnTo>
                      <a:pt x="387" y="9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77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4" name="Freeform 60"/>
              <p:cNvSpPr>
                <a:spLocks/>
              </p:cNvSpPr>
              <p:nvPr/>
            </p:nvSpPr>
            <p:spPr bwMode="auto">
              <a:xfrm>
                <a:off x="4176" y="3407"/>
                <a:ext cx="106" cy="127"/>
              </a:xfrm>
              <a:custGeom>
                <a:avLst/>
                <a:gdLst>
                  <a:gd name="T0" fmla="*/ 421 w 421"/>
                  <a:gd name="T1" fmla="*/ 0 h 759"/>
                  <a:gd name="T2" fmla="*/ 234 w 421"/>
                  <a:gd name="T3" fmla="*/ 734 h 759"/>
                  <a:gd name="T4" fmla="*/ 194 w 421"/>
                  <a:gd name="T5" fmla="*/ 739 h 759"/>
                  <a:gd name="T6" fmla="*/ 156 w 421"/>
                  <a:gd name="T7" fmla="*/ 744 h 759"/>
                  <a:gd name="T8" fmla="*/ 117 w 421"/>
                  <a:gd name="T9" fmla="*/ 748 h 759"/>
                  <a:gd name="T10" fmla="*/ 78 w 421"/>
                  <a:gd name="T11" fmla="*/ 752 h 759"/>
                  <a:gd name="T12" fmla="*/ 38 w 421"/>
                  <a:gd name="T13" fmla="*/ 755 h 759"/>
                  <a:gd name="T14" fmla="*/ 0 w 421"/>
                  <a:gd name="T15" fmla="*/ 759 h 759"/>
                  <a:gd name="T16" fmla="*/ 180 w 421"/>
                  <a:gd name="T17" fmla="*/ 26 h 759"/>
                  <a:gd name="T18" fmla="*/ 221 w 421"/>
                  <a:gd name="T19" fmla="*/ 22 h 759"/>
                  <a:gd name="T20" fmla="*/ 262 w 421"/>
                  <a:gd name="T21" fmla="*/ 19 h 759"/>
                  <a:gd name="T22" fmla="*/ 301 w 421"/>
                  <a:gd name="T23" fmla="*/ 15 h 759"/>
                  <a:gd name="T24" fmla="*/ 342 w 421"/>
                  <a:gd name="T25" fmla="*/ 11 h 759"/>
                  <a:gd name="T26" fmla="*/ 382 w 421"/>
                  <a:gd name="T27" fmla="*/ 6 h 759"/>
                  <a:gd name="T28" fmla="*/ 421 w 421"/>
                  <a:gd name="T29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759">
                    <a:moveTo>
                      <a:pt x="421" y="0"/>
                    </a:moveTo>
                    <a:lnTo>
                      <a:pt x="234" y="734"/>
                    </a:lnTo>
                    <a:lnTo>
                      <a:pt x="194" y="739"/>
                    </a:lnTo>
                    <a:lnTo>
                      <a:pt x="156" y="744"/>
                    </a:lnTo>
                    <a:lnTo>
                      <a:pt x="117" y="748"/>
                    </a:lnTo>
                    <a:lnTo>
                      <a:pt x="78" y="752"/>
                    </a:lnTo>
                    <a:lnTo>
                      <a:pt x="38" y="755"/>
                    </a:lnTo>
                    <a:lnTo>
                      <a:pt x="0" y="759"/>
                    </a:lnTo>
                    <a:lnTo>
                      <a:pt x="180" y="26"/>
                    </a:lnTo>
                    <a:lnTo>
                      <a:pt x="221" y="22"/>
                    </a:lnTo>
                    <a:lnTo>
                      <a:pt x="262" y="19"/>
                    </a:lnTo>
                    <a:lnTo>
                      <a:pt x="301" y="15"/>
                    </a:lnTo>
                    <a:lnTo>
                      <a:pt x="342" y="11"/>
                    </a:lnTo>
                    <a:lnTo>
                      <a:pt x="382" y="6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73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5" name="Freeform 61"/>
              <p:cNvSpPr>
                <a:spLocks/>
              </p:cNvSpPr>
              <p:nvPr/>
            </p:nvSpPr>
            <p:spPr bwMode="auto">
              <a:xfrm>
                <a:off x="4117" y="3412"/>
                <a:ext cx="105" cy="124"/>
              </a:xfrm>
              <a:custGeom>
                <a:avLst/>
                <a:gdLst>
                  <a:gd name="T0" fmla="*/ 418 w 418"/>
                  <a:gd name="T1" fmla="*/ 0 h 743"/>
                  <a:gd name="T2" fmla="*/ 238 w 418"/>
                  <a:gd name="T3" fmla="*/ 733 h 743"/>
                  <a:gd name="T4" fmla="*/ 198 w 418"/>
                  <a:gd name="T5" fmla="*/ 735 h 743"/>
                  <a:gd name="T6" fmla="*/ 159 w 418"/>
                  <a:gd name="T7" fmla="*/ 738 h 743"/>
                  <a:gd name="T8" fmla="*/ 119 w 418"/>
                  <a:gd name="T9" fmla="*/ 740 h 743"/>
                  <a:gd name="T10" fmla="*/ 79 w 418"/>
                  <a:gd name="T11" fmla="*/ 741 h 743"/>
                  <a:gd name="T12" fmla="*/ 40 w 418"/>
                  <a:gd name="T13" fmla="*/ 742 h 743"/>
                  <a:gd name="T14" fmla="*/ 0 w 418"/>
                  <a:gd name="T15" fmla="*/ 743 h 743"/>
                  <a:gd name="T16" fmla="*/ 174 w 418"/>
                  <a:gd name="T17" fmla="*/ 10 h 743"/>
                  <a:gd name="T18" fmla="*/ 216 w 418"/>
                  <a:gd name="T19" fmla="*/ 9 h 743"/>
                  <a:gd name="T20" fmla="*/ 256 w 418"/>
                  <a:gd name="T21" fmla="*/ 8 h 743"/>
                  <a:gd name="T22" fmla="*/ 297 w 418"/>
                  <a:gd name="T23" fmla="*/ 7 h 743"/>
                  <a:gd name="T24" fmla="*/ 338 w 418"/>
                  <a:gd name="T25" fmla="*/ 4 h 743"/>
                  <a:gd name="T26" fmla="*/ 379 w 418"/>
                  <a:gd name="T27" fmla="*/ 2 h 743"/>
                  <a:gd name="T28" fmla="*/ 418 w 418"/>
                  <a:gd name="T29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8" h="743">
                    <a:moveTo>
                      <a:pt x="418" y="0"/>
                    </a:moveTo>
                    <a:lnTo>
                      <a:pt x="238" y="733"/>
                    </a:lnTo>
                    <a:lnTo>
                      <a:pt x="198" y="735"/>
                    </a:lnTo>
                    <a:lnTo>
                      <a:pt x="159" y="738"/>
                    </a:lnTo>
                    <a:lnTo>
                      <a:pt x="119" y="740"/>
                    </a:lnTo>
                    <a:lnTo>
                      <a:pt x="79" y="741"/>
                    </a:lnTo>
                    <a:lnTo>
                      <a:pt x="40" y="742"/>
                    </a:lnTo>
                    <a:lnTo>
                      <a:pt x="0" y="743"/>
                    </a:lnTo>
                    <a:lnTo>
                      <a:pt x="174" y="10"/>
                    </a:lnTo>
                    <a:lnTo>
                      <a:pt x="216" y="9"/>
                    </a:lnTo>
                    <a:lnTo>
                      <a:pt x="256" y="8"/>
                    </a:lnTo>
                    <a:lnTo>
                      <a:pt x="297" y="7"/>
                    </a:lnTo>
                    <a:lnTo>
                      <a:pt x="338" y="4"/>
                    </a:lnTo>
                    <a:lnTo>
                      <a:pt x="379" y="2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6D7A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6" name="Freeform 62"/>
              <p:cNvSpPr>
                <a:spLocks/>
              </p:cNvSpPr>
              <p:nvPr/>
            </p:nvSpPr>
            <p:spPr bwMode="auto">
              <a:xfrm>
                <a:off x="4097" y="3413"/>
                <a:ext cx="63" cy="123"/>
              </a:xfrm>
              <a:custGeom>
                <a:avLst/>
                <a:gdLst>
                  <a:gd name="T0" fmla="*/ 254 w 254"/>
                  <a:gd name="T1" fmla="*/ 0 h 733"/>
                  <a:gd name="T2" fmla="*/ 80 w 254"/>
                  <a:gd name="T3" fmla="*/ 733 h 733"/>
                  <a:gd name="T4" fmla="*/ 39 w 254"/>
                  <a:gd name="T5" fmla="*/ 733 h 733"/>
                  <a:gd name="T6" fmla="*/ 0 w 254"/>
                  <a:gd name="T7" fmla="*/ 733 h 733"/>
                  <a:gd name="T8" fmla="*/ 172 w 254"/>
                  <a:gd name="T9" fmla="*/ 0 h 733"/>
                  <a:gd name="T10" fmla="*/ 213 w 254"/>
                  <a:gd name="T11" fmla="*/ 0 h 733"/>
                  <a:gd name="T12" fmla="*/ 254 w 254"/>
                  <a:gd name="T13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733">
                    <a:moveTo>
                      <a:pt x="254" y="0"/>
                    </a:moveTo>
                    <a:lnTo>
                      <a:pt x="80" y="733"/>
                    </a:lnTo>
                    <a:lnTo>
                      <a:pt x="39" y="733"/>
                    </a:lnTo>
                    <a:lnTo>
                      <a:pt x="0" y="733"/>
                    </a:lnTo>
                    <a:lnTo>
                      <a:pt x="172" y="0"/>
                    </a:lnTo>
                    <a:lnTo>
                      <a:pt x="213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687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7" name="Freeform 63"/>
              <p:cNvSpPr>
                <a:spLocks/>
              </p:cNvSpPr>
              <p:nvPr/>
            </p:nvSpPr>
            <p:spPr bwMode="auto">
              <a:xfrm>
                <a:off x="4077" y="3431"/>
                <a:ext cx="57" cy="156"/>
              </a:xfrm>
              <a:custGeom>
                <a:avLst/>
                <a:gdLst>
                  <a:gd name="T0" fmla="*/ 229 w 229"/>
                  <a:gd name="T1" fmla="*/ 0 h 933"/>
                  <a:gd name="T2" fmla="*/ 57 w 229"/>
                  <a:gd name="T3" fmla="*/ 731 h 933"/>
                  <a:gd name="T4" fmla="*/ 31 w 229"/>
                  <a:gd name="T5" fmla="*/ 833 h 933"/>
                  <a:gd name="T6" fmla="*/ 0 w 229"/>
                  <a:gd name="T7" fmla="*/ 933 h 933"/>
                  <a:gd name="T8" fmla="*/ 170 w 229"/>
                  <a:gd name="T9" fmla="*/ 208 h 933"/>
                  <a:gd name="T10" fmla="*/ 201 w 229"/>
                  <a:gd name="T11" fmla="*/ 105 h 933"/>
                  <a:gd name="T12" fmla="*/ 229 w 229"/>
                  <a:gd name="T13" fmla="*/ 0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933">
                    <a:moveTo>
                      <a:pt x="229" y="0"/>
                    </a:moveTo>
                    <a:lnTo>
                      <a:pt x="57" y="731"/>
                    </a:lnTo>
                    <a:lnTo>
                      <a:pt x="31" y="833"/>
                    </a:lnTo>
                    <a:lnTo>
                      <a:pt x="0" y="933"/>
                    </a:lnTo>
                    <a:lnTo>
                      <a:pt x="170" y="208"/>
                    </a:lnTo>
                    <a:lnTo>
                      <a:pt x="201" y="105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D6E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8" name="Freeform 64"/>
              <p:cNvSpPr>
                <a:spLocks/>
              </p:cNvSpPr>
              <p:nvPr/>
            </p:nvSpPr>
            <p:spPr bwMode="auto">
              <a:xfrm>
                <a:off x="4059" y="3466"/>
                <a:ext cx="60" cy="153"/>
              </a:xfrm>
              <a:custGeom>
                <a:avLst/>
                <a:gdLst>
                  <a:gd name="T0" fmla="*/ 238 w 238"/>
                  <a:gd name="T1" fmla="*/ 0 h 920"/>
                  <a:gd name="T2" fmla="*/ 68 w 238"/>
                  <a:gd name="T3" fmla="*/ 725 h 920"/>
                  <a:gd name="T4" fmla="*/ 36 w 238"/>
                  <a:gd name="T5" fmla="*/ 823 h 920"/>
                  <a:gd name="T6" fmla="*/ 0 w 238"/>
                  <a:gd name="T7" fmla="*/ 920 h 920"/>
                  <a:gd name="T8" fmla="*/ 167 w 238"/>
                  <a:gd name="T9" fmla="*/ 200 h 920"/>
                  <a:gd name="T10" fmla="*/ 205 w 238"/>
                  <a:gd name="T11" fmla="*/ 101 h 920"/>
                  <a:gd name="T12" fmla="*/ 238 w 238"/>
                  <a:gd name="T13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920">
                    <a:moveTo>
                      <a:pt x="238" y="0"/>
                    </a:moveTo>
                    <a:lnTo>
                      <a:pt x="68" y="725"/>
                    </a:lnTo>
                    <a:lnTo>
                      <a:pt x="36" y="823"/>
                    </a:lnTo>
                    <a:lnTo>
                      <a:pt x="0" y="920"/>
                    </a:lnTo>
                    <a:lnTo>
                      <a:pt x="167" y="200"/>
                    </a:lnTo>
                    <a:lnTo>
                      <a:pt x="205" y="101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D6E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69" name="Freeform 65"/>
              <p:cNvSpPr>
                <a:spLocks/>
              </p:cNvSpPr>
              <p:nvPr/>
            </p:nvSpPr>
            <p:spPr bwMode="auto">
              <a:xfrm>
                <a:off x="4039" y="3499"/>
                <a:ext cx="62" cy="151"/>
              </a:xfrm>
              <a:custGeom>
                <a:avLst/>
                <a:gdLst>
                  <a:gd name="T0" fmla="*/ 249 w 249"/>
                  <a:gd name="T1" fmla="*/ 0 h 908"/>
                  <a:gd name="T2" fmla="*/ 82 w 249"/>
                  <a:gd name="T3" fmla="*/ 720 h 908"/>
                  <a:gd name="T4" fmla="*/ 42 w 249"/>
                  <a:gd name="T5" fmla="*/ 815 h 908"/>
                  <a:gd name="T6" fmla="*/ 0 w 249"/>
                  <a:gd name="T7" fmla="*/ 908 h 908"/>
                  <a:gd name="T8" fmla="*/ 167 w 249"/>
                  <a:gd name="T9" fmla="*/ 194 h 908"/>
                  <a:gd name="T10" fmla="*/ 209 w 249"/>
                  <a:gd name="T11" fmla="*/ 98 h 908"/>
                  <a:gd name="T12" fmla="*/ 249 w 249"/>
                  <a:gd name="T13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908">
                    <a:moveTo>
                      <a:pt x="249" y="0"/>
                    </a:moveTo>
                    <a:lnTo>
                      <a:pt x="82" y="720"/>
                    </a:lnTo>
                    <a:lnTo>
                      <a:pt x="42" y="815"/>
                    </a:lnTo>
                    <a:lnTo>
                      <a:pt x="0" y="908"/>
                    </a:lnTo>
                    <a:lnTo>
                      <a:pt x="167" y="194"/>
                    </a:lnTo>
                    <a:lnTo>
                      <a:pt x="209" y="98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D6E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0" name="Freeform 66"/>
              <p:cNvSpPr>
                <a:spLocks/>
              </p:cNvSpPr>
              <p:nvPr/>
            </p:nvSpPr>
            <p:spPr bwMode="auto">
              <a:xfrm>
                <a:off x="4016" y="3531"/>
                <a:ext cx="65" cy="150"/>
              </a:xfrm>
              <a:custGeom>
                <a:avLst/>
                <a:gdLst>
                  <a:gd name="T0" fmla="*/ 258 w 258"/>
                  <a:gd name="T1" fmla="*/ 0 h 896"/>
                  <a:gd name="T2" fmla="*/ 91 w 258"/>
                  <a:gd name="T3" fmla="*/ 714 h 896"/>
                  <a:gd name="T4" fmla="*/ 47 w 258"/>
                  <a:gd name="T5" fmla="*/ 806 h 896"/>
                  <a:gd name="T6" fmla="*/ 0 w 258"/>
                  <a:gd name="T7" fmla="*/ 896 h 896"/>
                  <a:gd name="T8" fmla="*/ 163 w 258"/>
                  <a:gd name="T9" fmla="*/ 186 h 896"/>
                  <a:gd name="T10" fmla="*/ 211 w 258"/>
                  <a:gd name="T11" fmla="*/ 93 h 896"/>
                  <a:gd name="T12" fmla="*/ 258 w 258"/>
                  <a:gd name="T13" fmla="*/ 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896">
                    <a:moveTo>
                      <a:pt x="258" y="0"/>
                    </a:moveTo>
                    <a:lnTo>
                      <a:pt x="91" y="714"/>
                    </a:lnTo>
                    <a:lnTo>
                      <a:pt x="47" y="806"/>
                    </a:lnTo>
                    <a:lnTo>
                      <a:pt x="0" y="896"/>
                    </a:lnTo>
                    <a:lnTo>
                      <a:pt x="163" y="186"/>
                    </a:lnTo>
                    <a:lnTo>
                      <a:pt x="211" y="9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D3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1" name="Freeform 67"/>
              <p:cNvSpPr>
                <a:spLocks/>
              </p:cNvSpPr>
              <p:nvPr/>
            </p:nvSpPr>
            <p:spPr bwMode="auto">
              <a:xfrm>
                <a:off x="3991" y="3562"/>
                <a:ext cx="66" cy="148"/>
              </a:xfrm>
              <a:custGeom>
                <a:avLst/>
                <a:gdLst>
                  <a:gd name="T0" fmla="*/ 265 w 265"/>
                  <a:gd name="T1" fmla="*/ 0 h 884"/>
                  <a:gd name="T2" fmla="*/ 102 w 265"/>
                  <a:gd name="T3" fmla="*/ 710 h 884"/>
                  <a:gd name="T4" fmla="*/ 52 w 265"/>
                  <a:gd name="T5" fmla="*/ 798 h 884"/>
                  <a:gd name="T6" fmla="*/ 0 w 265"/>
                  <a:gd name="T7" fmla="*/ 884 h 884"/>
                  <a:gd name="T8" fmla="*/ 159 w 265"/>
                  <a:gd name="T9" fmla="*/ 179 h 884"/>
                  <a:gd name="T10" fmla="*/ 213 w 265"/>
                  <a:gd name="T11" fmla="*/ 90 h 884"/>
                  <a:gd name="T12" fmla="*/ 265 w 265"/>
                  <a:gd name="T1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884">
                    <a:moveTo>
                      <a:pt x="265" y="0"/>
                    </a:moveTo>
                    <a:lnTo>
                      <a:pt x="102" y="710"/>
                    </a:lnTo>
                    <a:lnTo>
                      <a:pt x="52" y="798"/>
                    </a:lnTo>
                    <a:lnTo>
                      <a:pt x="0" y="884"/>
                    </a:lnTo>
                    <a:lnTo>
                      <a:pt x="159" y="179"/>
                    </a:lnTo>
                    <a:lnTo>
                      <a:pt x="213" y="9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CE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2" name="Freeform 68"/>
              <p:cNvSpPr>
                <a:spLocks/>
              </p:cNvSpPr>
              <p:nvPr/>
            </p:nvSpPr>
            <p:spPr bwMode="auto">
              <a:xfrm>
                <a:off x="3962" y="3592"/>
                <a:ext cx="69" cy="146"/>
              </a:xfrm>
              <a:custGeom>
                <a:avLst/>
                <a:gdLst>
                  <a:gd name="T0" fmla="*/ 272 w 272"/>
                  <a:gd name="T1" fmla="*/ 0 h 875"/>
                  <a:gd name="T2" fmla="*/ 113 w 272"/>
                  <a:gd name="T3" fmla="*/ 705 h 875"/>
                  <a:gd name="T4" fmla="*/ 58 w 272"/>
                  <a:gd name="T5" fmla="*/ 790 h 875"/>
                  <a:gd name="T6" fmla="*/ 0 w 272"/>
                  <a:gd name="T7" fmla="*/ 875 h 875"/>
                  <a:gd name="T8" fmla="*/ 157 w 272"/>
                  <a:gd name="T9" fmla="*/ 173 h 875"/>
                  <a:gd name="T10" fmla="*/ 216 w 272"/>
                  <a:gd name="T11" fmla="*/ 88 h 875"/>
                  <a:gd name="T12" fmla="*/ 272 w 272"/>
                  <a:gd name="T13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875">
                    <a:moveTo>
                      <a:pt x="272" y="0"/>
                    </a:moveTo>
                    <a:lnTo>
                      <a:pt x="113" y="705"/>
                    </a:lnTo>
                    <a:lnTo>
                      <a:pt x="58" y="790"/>
                    </a:lnTo>
                    <a:lnTo>
                      <a:pt x="0" y="875"/>
                    </a:lnTo>
                    <a:lnTo>
                      <a:pt x="157" y="173"/>
                    </a:lnTo>
                    <a:lnTo>
                      <a:pt x="216" y="88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CEE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3" name="Freeform 69"/>
              <p:cNvSpPr>
                <a:spLocks/>
              </p:cNvSpPr>
              <p:nvPr/>
            </p:nvSpPr>
            <p:spPr bwMode="auto">
              <a:xfrm>
                <a:off x="3932" y="3621"/>
                <a:ext cx="70" cy="144"/>
              </a:xfrm>
              <a:custGeom>
                <a:avLst/>
                <a:gdLst>
                  <a:gd name="T0" fmla="*/ 280 w 280"/>
                  <a:gd name="T1" fmla="*/ 0 h 863"/>
                  <a:gd name="T2" fmla="*/ 123 w 280"/>
                  <a:gd name="T3" fmla="*/ 702 h 863"/>
                  <a:gd name="T4" fmla="*/ 63 w 280"/>
                  <a:gd name="T5" fmla="*/ 782 h 863"/>
                  <a:gd name="T6" fmla="*/ 0 w 280"/>
                  <a:gd name="T7" fmla="*/ 863 h 863"/>
                  <a:gd name="T8" fmla="*/ 154 w 280"/>
                  <a:gd name="T9" fmla="*/ 166 h 863"/>
                  <a:gd name="T10" fmla="*/ 218 w 280"/>
                  <a:gd name="T11" fmla="*/ 84 h 863"/>
                  <a:gd name="T12" fmla="*/ 280 w 280"/>
                  <a:gd name="T13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863">
                    <a:moveTo>
                      <a:pt x="280" y="0"/>
                    </a:moveTo>
                    <a:lnTo>
                      <a:pt x="123" y="702"/>
                    </a:lnTo>
                    <a:lnTo>
                      <a:pt x="63" y="782"/>
                    </a:lnTo>
                    <a:lnTo>
                      <a:pt x="0" y="863"/>
                    </a:lnTo>
                    <a:lnTo>
                      <a:pt x="154" y="166"/>
                    </a:lnTo>
                    <a:lnTo>
                      <a:pt x="218" y="8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C6E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4" name="Freeform 70"/>
              <p:cNvSpPr>
                <a:spLocks/>
              </p:cNvSpPr>
              <p:nvPr/>
            </p:nvSpPr>
            <p:spPr bwMode="auto">
              <a:xfrm>
                <a:off x="3899" y="3649"/>
                <a:ext cx="71" cy="142"/>
              </a:xfrm>
              <a:custGeom>
                <a:avLst/>
                <a:gdLst>
                  <a:gd name="T0" fmla="*/ 284 w 284"/>
                  <a:gd name="T1" fmla="*/ 0 h 852"/>
                  <a:gd name="T2" fmla="*/ 130 w 284"/>
                  <a:gd name="T3" fmla="*/ 697 h 852"/>
                  <a:gd name="T4" fmla="*/ 66 w 284"/>
                  <a:gd name="T5" fmla="*/ 775 h 852"/>
                  <a:gd name="T6" fmla="*/ 0 w 284"/>
                  <a:gd name="T7" fmla="*/ 852 h 852"/>
                  <a:gd name="T8" fmla="*/ 149 w 284"/>
                  <a:gd name="T9" fmla="*/ 160 h 852"/>
                  <a:gd name="T10" fmla="*/ 218 w 284"/>
                  <a:gd name="T11" fmla="*/ 80 h 852"/>
                  <a:gd name="T12" fmla="*/ 284 w 284"/>
                  <a:gd name="T13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852">
                    <a:moveTo>
                      <a:pt x="284" y="0"/>
                    </a:moveTo>
                    <a:lnTo>
                      <a:pt x="130" y="697"/>
                    </a:lnTo>
                    <a:lnTo>
                      <a:pt x="66" y="775"/>
                    </a:lnTo>
                    <a:lnTo>
                      <a:pt x="0" y="852"/>
                    </a:lnTo>
                    <a:lnTo>
                      <a:pt x="149" y="160"/>
                    </a:lnTo>
                    <a:lnTo>
                      <a:pt x="218" y="8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C6E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5" name="Freeform 71"/>
              <p:cNvSpPr>
                <a:spLocks/>
              </p:cNvSpPr>
              <p:nvPr/>
            </p:nvSpPr>
            <p:spPr bwMode="auto">
              <a:xfrm>
                <a:off x="3864" y="3675"/>
                <a:ext cx="73" cy="140"/>
              </a:xfrm>
              <a:custGeom>
                <a:avLst/>
                <a:gdLst>
                  <a:gd name="T0" fmla="*/ 289 w 289"/>
                  <a:gd name="T1" fmla="*/ 0 h 840"/>
                  <a:gd name="T2" fmla="*/ 140 w 289"/>
                  <a:gd name="T3" fmla="*/ 692 h 840"/>
                  <a:gd name="T4" fmla="*/ 71 w 289"/>
                  <a:gd name="T5" fmla="*/ 767 h 840"/>
                  <a:gd name="T6" fmla="*/ 0 w 289"/>
                  <a:gd name="T7" fmla="*/ 840 h 840"/>
                  <a:gd name="T8" fmla="*/ 146 w 289"/>
                  <a:gd name="T9" fmla="*/ 153 h 840"/>
                  <a:gd name="T10" fmla="*/ 218 w 289"/>
                  <a:gd name="T11" fmla="*/ 77 h 840"/>
                  <a:gd name="T12" fmla="*/ 289 w 289"/>
                  <a:gd name="T13" fmla="*/ 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840">
                    <a:moveTo>
                      <a:pt x="289" y="0"/>
                    </a:moveTo>
                    <a:lnTo>
                      <a:pt x="140" y="692"/>
                    </a:lnTo>
                    <a:lnTo>
                      <a:pt x="71" y="767"/>
                    </a:lnTo>
                    <a:lnTo>
                      <a:pt x="0" y="840"/>
                    </a:lnTo>
                    <a:lnTo>
                      <a:pt x="146" y="153"/>
                    </a:lnTo>
                    <a:lnTo>
                      <a:pt x="218" y="77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0E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6" name="Freeform 72"/>
              <p:cNvSpPr>
                <a:spLocks/>
              </p:cNvSpPr>
              <p:nvPr/>
            </p:nvSpPr>
            <p:spPr bwMode="auto">
              <a:xfrm>
                <a:off x="3827" y="3701"/>
                <a:ext cx="74" cy="138"/>
              </a:xfrm>
              <a:custGeom>
                <a:avLst/>
                <a:gdLst>
                  <a:gd name="T0" fmla="*/ 294 w 294"/>
                  <a:gd name="T1" fmla="*/ 0 h 830"/>
                  <a:gd name="T2" fmla="*/ 148 w 294"/>
                  <a:gd name="T3" fmla="*/ 687 h 830"/>
                  <a:gd name="T4" fmla="*/ 75 w 294"/>
                  <a:gd name="T5" fmla="*/ 760 h 830"/>
                  <a:gd name="T6" fmla="*/ 0 w 294"/>
                  <a:gd name="T7" fmla="*/ 830 h 830"/>
                  <a:gd name="T8" fmla="*/ 141 w 294"/>
                  <a:gd name="T9" fmla="*/ 145 h 830"/>
                  <a:gd name="T10" fmla="*/ 218 w 294"/>
                  <a:gd name="T11" fmla="*/ 73 h 830"/>
                  <a:gd name="T12" fmla="*/ 294 w 294"/>
                  <a:gd name="T13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830">
                    <a:moveTo>
                      <a:pt x="294" y="0"/>
                    </a:moveTo>
                    <a:lnTo>
                      <a:pt x="148" y="687"/>
                    </a:lnTo>
                    <a:lnTo>
                      <a:pt x="75" y="760"/>
                    </a:lnTo>
                    <a:lnTo>
                      <a:pt x="0" y="830"/>
                    </a:lnTo>
                    <a:lnTo>
                      <a:pt x="141" y="145"/>
                    </a:lnTo>
                    <a:lnTo>
                      <a:pt x="218" y="7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BDE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7" name="Freeform 73"/>
              <p:cNvSpPr>
                <a:spLocks/>
              </p:cNvSpPr>
              <p:nvPr/>
            </p:nvSpPr>
            <p:spPr bwMode="auto">
              <a:xfrm>
                <a:off x="3788" y="3725"/>
                <a:ext cx="75" cy="137"/>
              </a:xfrm>
              <a:custGeom>
                <a:avLst/>
                <a:gdLst>
                  <a:gd name="T0" fmla="*/ 297 w 297"/>
                  <a:gd name="T1" fmla="*/ 0 h 820"/>
                  <a:gd name="T2" fmla="*/ 156 w 297"/>
                  <a:gd name="T3" fmla="*/ 685 h 820"/>
                  <a:gd name="T4" fmla="*/ 79 w 297"/>
                  <a:gd name="T5" fmla="*/ 753 h 820"/>
                  <a:gd name="T6" fmla="*/ 0 w 297"/>
                  <a:gd name="T7" fmla="*/ 820 h 820"/>
                  <a:gd name="T8" fmla="*/ 136 w 297"/>
                  <a:gd name="T9" fmla="*/ 139 h 820"/>
                  <a:gd name="T10" fmla="*/ 218 w 297"/>
                  <a:gd name="T11" fmla="*/ 71 h 820"/>
                  <a:gd name="T12" fmla="*/ 297 w 297"/>
                  <a:gd name="T13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820">
                    <a:moveTo>
                      <a:pt x="297" y="0"/>
                    </a:moveTo>
                    <a:lnTo>
                      <a:pt x="156" y="685"/>
                    </a:lnTo>
                    <a:lnTo>
                      <a:pt x="79" y="753"/>
                    </a:lnTo>
                    <a:lnTo>
                      <a:pt x="0" y="820"/>
                    </a:lnTo>
                    <a:lnTo>
                      <a:pt x="136" y="139"/>
                    </a:lnTo>
                    <a:lnTo>
                      <a:pt x="218" y="7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B9E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8" name="Freeform 74"/>
              <p:cNvSpPr>
                <a:spLocks/>
              </p:cNvSpPr>
              <p:nvPr/>
            </p:nvSpPr>
            <p:spPr bwMode="auto">
              <a:xfrm>
                <a:off x="3748" y="3748"/>
                <a:ext cx="74" cy="135"/>
              </a:xfrm>
              <a:custGeom>
                <a:avLst/>
                <a:gdLst>
                  <a:gd name="T0" fmla="*/ 299 w 299"/>
                  <a:gd name="T1" fmla="*/ 0 h 811"/>
                  <a:gd name="T2" fmla="*/ 163 w 299"/>
                  <a:gd name="T3" fmla="*/ 681 h 811"/>
                  <a:gd name="T4" fmla="*/ 83 w 299"/>
                  <a:gd name="T5" fmla="*/ 746 h 811"/>
                  <a:gd name="T6" fmla="*/ 0 w 299"/>
                  <a:gd name="T7" fmla="*/ 811 h 811"/>
                  <a:gd name="T8" fmla="*/ 132 w 299"/>
                  <a:gd name="T9" fmla="*/ 133 h 811"/>
                  <a:gd name="T10" fmla="*/ 217 w 299"/>
                  <a:gd name="T11" fmla="*/ 68 h 811"/>
                  <a:gd name="T12" fmla="*/ 299 w 299"/>
                  <a:gd name="T13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811">
                    <a:moveTo>
                      <a:pt x="299" y="0"/>
                    </a:moveTo>
                    <a:lnTo>
                      <a:pt x="163" y="681"/>
                    </a:lnTo>
                    <a:lnTo>
                      <a:pt x="83" y="746"/>
                    </a:lnTo>
                    <a:lnTo>
                      <a:pt x="0" y="811"/>
                    </a:lnTo>
                    <a:lnTo>
                      <a:pt x="132" y="133"/>
                    </a:lnTo>
                    <a:lnTo>
                      <a:pt x="217" y="68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B7D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79" name="Freeform 75"/>
              <p:cNvSpPr>
                <a:spLocks/>
              </p:cNvSpPr>
              <p:nvPr/>
            </p:nvSpPr>
            <p:spPr bwMode="auto">
              <a:xfrm>
                <a:off x="3705" y="3770"/>
                <a:ext cx="75" cy="134"/>
              </a:xfrm>
              <a:custGeom>
                <a:avLst/>
                <a:gdLst>
                  <a:gd name="T0" fmla="*/ 302 w 302"/>
                  <a:gd name="T1" fmla="*/ 0 h 801"/>
                  <a:gd name="T2" fmla="*/ 170 w 302"/>
                  <a:gd name="T3" fmla="*/ 678 h 801"/>
                  <a:gd name="T4" fmla="*/ 86 w 302"/>
                  <a:gd name="T5" fmla="*/ 741 h 801"/>
                  <a:gd name="T6" fmla="*/ 0 w 302"/>
                  <a:gd name="T7" fmla="*/ 801 h 801"/>
                  <a:gd name="T8" fmla="*/ 127 w 302"/>
                  <a:gd name="T9" fmla="*/ 127 h 801"/>
                  <a:gd name="T10" fmla="*/ 216 w 302"/>
                  <a:gd name="T11" fmla="*/ 65 h 801"/>
                  <a:gd name="T12" fmla="*/ 302 w 302"/>
                  <a:gd name="T13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801">
                    <a:moveTo>
                      <a:pt x="302" y="0"/>
                    </a:moveTo>
                    <a:lnTo>
                      <a:pt x="170" y="678"/>
                    </a:lnTo>
                    <a:lnTo>
                      <a:pt x="86" y="741"/>
                    </a:lnTo>
                    <a:lnTo>
                      <a:pt x="0" y="801"/>
                    </a:lnTo>
                    <a:lnTo>
                      <a:pt x="127" y="127"/>
                    </a:lnTo>
                    <a:lnTo>
                      <a:pt x="216" y="65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B3D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0" name="Freeform 76"/>
              <p:cNvSpPr>
                <a:spLocks/>
              </p:cNvSpPr>
              <p:nvPr/>
            </p:nvSpPr>
            <p:spPr bwMode="auto">
              <a:xfrm>
                <a:off x="3661" y="3791"/>
                <a:ext cx="76" cy="132"/>
              </a:xfrm>
              <a:custGeom>
                <a:avLst/>
                <a:gdLst>
                  <a:gd name="T0" fmla="*/ 303 w 303"/>
                  <a:gd name="T1" fmla="*/ 0 h 791"/>
                  <a:gd name="T2" fmla="*/ 176 w 303"/>
                  <a:gd name="T3" fmla="*/ 674 h 791"/>
                  <a:gd name="T4" fmla="*/ 89 w 303"/>
                  <a:gd name="T5" fmla="*/ 733 h 791"/>
                  <a:gd name="T6" fmla="*/ 0 w 303"/>
                  <a:gd name="T7" fmla="*/ 791 h 791"/>
                  <a:gd name="T8" fmla="*/ 122 w 303"/>
                  <a:gd name="T9" fmla="*/ 120 h 791"/>
                  <a:gd name="T10" fmla="*/ 213 w 303"/>
                  <a:gd name="T11" fmla="*/ 60 h 791"/>
                  <a:gd name="T12" fmla="*/ 303 w 303"/>
                  <a:gd name="T13" fmla="*/ 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791">
                    <a:moveTo>
                      <a:pt x="303" y="0"/>
                    </a:moveTo>
                    <a:lnTo>
                      <a:pt x="176" y="674"/>
                    </a:lnTo>
                    <a:lnTo>
                      <a:pt x="89" y="733"/>
                    </a:lnTo>
                    <a:lnTo>
                      <a:pt x="0" y="791"/>
                    </a:lnTo>
                    <a:lnTo>
                      <a:pt x="122" y="120"/>
                    </a:lnTo>
                    <a:lnTo>
                      <a:pt x="213" y="6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ADD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1" name="Freeform 77"/>
              <p:cNvSpPr>
                <a:spLocks/>
              </p:cNvSpPr>
              <p:nvPr/>
            </p:nvSpPr>
            <p:spPr bwMode="auto">
              <a:xfrm>
                <a:off x="3616" y="3811"/>
                <a:ext cx="76" cy="131"/>
              </a:xfrm>
              <a:custGeom>
                <a:avLst/>
                <a:gdLst>
                  <a:gd name="T0" fmla="*/ 304 w 304"/>
                  <a:gd name="T1" fmla="*/ 0 h 782"/>
                  <a:gd name="T2" fmla="*/ 182 w 304"/>
                  <a:gd name="T3" fmla="*/ 671 h 782"/>
                  <a:gd name="T4" fmla="*/ 93 w 304"/>
                  <a:gd name="T5" fmla="*/ 727 h 782"/>
                  <a:gd name="T6" fmla="*/ 0 w 304"/>
                  <a:gd name="T7" fmla="*/ 782 h 782"/>
                  <a:gd name="T8" fmla="*/ 117 w 304"/>
                  <a:gd name="T9" fmla="*/ 114 h 782"/>
                  <a:gd name="T10" fmla="*/ 211 w 304"/>
                  <a:gd name="T11" fmla="*/ 58 h 782"/>
                  <a:gd name="T12" fmla="*/ 304 w 304"/>
                  <a:gd name="T1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782">
                    <a:moveTo>
                      <a:pt x="304" y="0"/>
                    </a:moveTo>
                    <a:lnTo>
                      <a:pt x="182" y="671"/>
                    </a:lnTo>
                    <a:lnTo>
                      <a:pt x="93" y="727"/>
                    </a:lnTo>
                    <a:lnTo>
                      <a:pt x="0" y="782"/>
                    </a:lnTo>
                    <a:lnTo>
                      <a:pt x="117" y="114"/>
                    </a:lnTo>
                    <a:lnTo>
                      <a:pt x="211" y="5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A9D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2" name="Freeform 78"/>
              <p:cNvSpPr>
                <a:spLocks/>
              </p:cNvSpPr>
              <p:nvPr/>
            </p:nvSpPr>
            <p:spPr bwMode="auto">
              <a:xfrm>
                <a:off x="3592" y="3831"/>
                <a:ext cx="53" cy="120"/>
              </a:xfrm>
              <a:custGeom>
                <a:avLst/>
                <a:gdLst>
                  <a:gd name="T0" fmla="*/ 210 w 210"/>
                  <a:gd name="T1" fmla="*/ 0 h 721"/>
                  <a:gd name="T2" fmla="*/ 93 w 210"/>
                  <a:gd name="T3" fmla="*/ 668 h 721"/>
                  <a:gd name="T4" fmla="*/ 0 w 210"/>
                  <a:gd name="T5" fmla="*/ 721 h 721"/>
                  <a:gd name="T6" fmla="*/ 114 w 210"/>
                  <a:gd name="T7" fmla="*/ 54 h 721"/>
                  <a:gd name="T8" fmla="*/ 210 w 210"/>
                  <a:gd name="T9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721">
                    <a:moveTo>
                      <a:pt x="210" y="0"/>
                    </a:moveTo>
                    <a:lnTo>
                      <a:pt x="93" y="668"/>
                    </a:lnTo>
                    <a:lnTo>
                      <a:pt x="0" y="721"/>
                    </a:lnTo>
                    <a:lnTo>
                      <a:pt x="114" y="5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A6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3" name="Freeform 79"/>
              <p:cNvSpPr>
                <a:spLocks/>
              </p:cNvSpPr>
              <p:nvPr/>
            </p:nvSpPr>
            <p:spPr bwMode="auto">
              <a:xfrm>
                <a:off x="3544" y="3839"/>
                <a:ext cx="77" cy="128"/>
              </a:xfrm>
              <a:custGeom>
                <a:avLst/>
                <a:gdLst>
                  <a:gd name="T0" fmla="*/ 308 w 308"/>
                  <a:gd name="T1" fmla="*/ 0 h 766"/>
                  <a:gd name="T2" fmla="*/ 194 w 308"/>
                  <a:gd name="T3" fmla="*/ 667 h 766"/>
                  <a:gd name="T4" fmla="*/ 163 w 308"/>
                  <a:gd name="T5" fmla="*/ 684 h 766"/>
                  <a:gd name="T6" fmla="*/ 130 w 308"/>
                  <a:gd name="T7" fmla="*/ 700 h 766"/>
                  <a:gd name="T8" fmla="*/ 98 w 308"/>
                  <a:gd name="T9" fmla="*/ 717 h 766"/>
                  <a:gd name="T10" fmla="*/ 65 w 308"/>
                  <a:gd name="T11" fmla="*/ 733 h 766"/>
                  <a:gd name="T12" fmla="*/ 32 w 308"/>
                  <a:gd name="T13" fmla="*/ 749 h 766"/>
                  <a:gd name="T14" fmla="*/ 0 w 308"/>
                  <a:gd name="T15" fmla="*/ 766 h 766"/>
                  <a:gd name="T16" fmla="*/ 108 w 308"/>
                  <a:gd name="T17" fmla="*/ 101 h 766"/>
                  <a:gd name="T18" fmla="*/ 141 w 308"/>
                  <a:gd name="T19" fmla="*/ 85 h 766"/>
                  <a:gd name="T20" fmla="*/ 175 w 308"/>
                  <a:gd name="T21" fmla="*/ 69 h 766"/>
                  <a:gd name="T22" fmla="*/ 208 w 308"/>
                  <a:gd name="T23" fmla="*/ 52 h 766"/>
                  <a:gd name="T24" fmla="*/ 242 w 308"/>
                  <a:gd name="T25" fmla="*/ 35 h 766"/>
                  <a:gd name="T26" fmla="*/ 275 w 308"/>
                  <a:gd name="T27" fmla="*/ 17 h 766"/>
                  <a:gd name="T28" fmla="*/ 308 w 308"/>
                  <a:gd name="T29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766">
                    <a:moveTo>
                      <a:pt x="308" y="0"/>
                    </a:moveTo>
                    <a:lnTo>
                      <a:pt x="194" y="667"/>
                    </a:lnTo>
                    <a:lnTo>
                      <a:pt x="163" y="684"/>
                    </a:lnTo>
                    <a:lnTo>
                      <a:pt x="130" y="700"/>
                    </a:lnTo>
                    <a:lnTo>
                      <a:pt x="98" y="717"/>
                    </a:lnTo>
                    <a:lnTo>
                      <a:pt x="65" y="733"/>
                    </a:lnTo>
                    <a:lnTo>
                      <a:pt x="32" y="749"/>
                    </a:lnTo>
                    <a:lnTo>
                      <a:pt x="0" y="766"/>
                    </a:lnTo>
                    <a:lnTo>
                      <a:pt x="108" y="101"/>
                    </a:lnTo>
                    <a:lnTo>
                      <a:pt x="141" y="85"/>
                    </a:lnTo>
                    <a:lnTo>
                      <a:pt x="175" y="69"/>
                    </a:lnTo>
                    <a:lnTo>
                      <a:pt x="208" y="52"/>
                    </a:lnTo>
                    <a:lnTo>
                      <a:pt x="242" y="35"/>
                    </a:lnTo>
                    <a:lnTo>
                      <a:pt x="275" y="17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A0D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4" name="Freeform 80"/>
              <p:cNvSpPr>
                <a:spLocks/>
              </p:cNvSpPr>
              <p:nvPr/>
            </p:nvSpPr>
            <p:spPr bwMode="auto">
              <a:xfrm>
                <a:off x="3494" y="3856"/>
                <a:ext cx="77" cy="126"/>
              </a:xfrm>
              <a:custGeom>
                <a:avLst/>
                <a:gdLst>
                  <a:gd name="T0" fmla="*/ 306 w 306"/>
                  <a:gd name="T1" fmla="*/ 0 h 757"/>
                  <a:gd name="T2" fmla="*/ 198 w 306"/>
                  <a:gd name="T3" fmla="*/ 665 h 757"/>
                  <a:gd name="T4" fmla="*/ 165 w 306"/>
                  <a:gd name="T5" fmla="*/ 680 h 757"/>
                  <a:gd name="T6" fmla="*/ 131 w 306"/>
                  <a:gd name="T7" fmla="*/ 696 h 757"/>
                  <a:gd name="T8" fmla="*/ 99 w 306"/>
                  <a:gd name="T9" fmla="*/ 711 h 757"/>
                  <a:gd name="T10" fmla="*/ 66 w 306"/>
                  <a:gd name="T11" fmla="*/ 727 h 757"/>
                  <a:gd name="T12" fmla="*/ 32 w 306"/>
                  <a:gd name="T13" fmla="*/ 742 h 757"/>
                  <a:gd name="T14" fmla="*/ 0 w 306"/>
                  <a:gd name="T15" fmla="*/ 757 h 757"/>
                  <a:gd name="T16" fmla="*/ 102 w 306"/>
                  <a:gd name="T17" fmla="*/ 96 h 757"/>
                  <a:gd name="T18" fmla="*/ 136 w 306"/>
                  <a:gd name="T19" fmla="*/ 80 h 757"/>
                  <a:gd name="T20" fmla="*/ 170 w 306"/>
                  <a:gd name="T21" fmla="*/ 65 h 757"/>
                  <a:gd name="T22" fmla="*/ 204 w 306"/>
                  <a:gd name="T23" fmla="*/ 50 h 757"/>
                  <a:gd name="T24" fmla="*/ 239 w 306"/>
                  <a:gd name="T25" fmla="*/ 33 h 757"/>
                  <a:gd name="T26" fmla="*/ 272 w 306"/>
                  <a:gd name="T27" fmla="*/ 17 h 757"/>
                  <a:gd name="T28" fmla="*/ 306 w 306"/>
                  <a:gd name="T29" fmla="*/ 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757">
                    <a:moveTo>
                      <a:pt x="306" y="0"/>
                    </a:moveTo>
                    <a:lnTo>
                      <a:pt x="198" y="665"/>
                    </a:lnTo>
                    <a:lnTo>
                      <a:pt x="165" y="680"/>
                    </a:lnTo>
                    <a:lnTo>
                      <a:pt x="131" y="696"/>
                    </a:lnTo>
                    <a:lnTo>
                      <a:pt x="99" y="711"/>
                    </a:lnTo>
                    <a:lnTo>
                      <a:pt x="66" y="727"/>
                    </a:lnTo>
                    <a:lnTo>
                      <a:pt x="32" y="742"/>
                    </a:lnTo>
                    <a:lnTo>
                      <a:pt x="0" y="757"/>
                    </a:lnTo>
                    <a:lnTo>
                      <a:pt x="102" y="96"/>
                    </a:lnTo>
                    <a:lnTo>
                      <a:pt x="136" y="80"/>
                    </a:lnTo>
                    <a:lnTo>
                      <a:pt x="170" y="65"/>
                    </a:lnTo>
                    <a:lnTo>
                      <a:pt x="204" y="50"/>
                    </a:lnTo>
                    <a:lnTo>
                      <a:pt x="239" y="33"/>
                    </a:lnTo>
                    <a:lnTo>
                      <a:pt x="272" y="17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AC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5" name="Freeform 81"/>
              <p:cNvSpPr>
                <a:spLocks/>
              </p:cNvSpPr>
              <p:nvPr/>
            </p:nvSpPr>
            <p:spPr bwMode="auto">
              <a:xfrm>
                <a:off x="3461" y="3872"/>
                <a:ext cx="59" cy="120"/>
              </a:xfrm>
              <a:custGeom>
                <a:avLst/>
                <a:gdLst>
                  <a:gd name="T0" fmla="*/ 236 w 236"/>
                  <a:gd name="T1" fmla="*/ 0 h 721"/>
                  <a:gd name="T2" fmla="*/ 134 w 236"/>
                  <a:gd name="T3" fmla="*/ 661 h 721"/>
                  <a:gd name="T4" fmla="*/ 100 w 236"/>
                  <a:gd name="T5" fmla="*/ 676 h 721"/>
                  <a:gd name="T6" fmla="*/ 67 w 236"/>
                  <a:gd name="T7" fmla="*/ 691 h 721"/>
                  <a:gd name="T8" fmla="*/ 34 w 236"/>
                  <a:gd name="T9" fmla="*/ 707 h 721"/>
                  <a:gd name="T10" fmla="*/ 0 w 236"/>
                  <a:gd name="T11" fmla="*/ 721 h 721"/>
                  <a:gd name="T12" fmla="*/ 98 w 236"/>
                  <a:gd name="T13" fmla="*/ 61 h 721"/>
                  <a:gd name="T14" fmla="*/ 133 w 236"/>
                  <a:gd name="T15" fmla="*/ 46 h 721"/>
                  <a:gd name="T16" fmla="*/ 168 w 236"/>
                  <a:gd name="T17" fmla="*/ 31 h 721"/>
                  <a:gd name="T18" fmla="*/ 201 w 236"/>
                  <a:gd name="T19" fmla="*/ 15 h 721"/>
                  <a:gd name="T20" fmla="*/ 236 w 236"/>
                  <a:gd name="T21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721">
                    <a:moveTo>
                      <a:pt x="236" y="0"/>
                    </a:moveTo>
                    <a:lnTo>
                      <a:pt x="134" y="661"/>
                    </a:lnTo>
                    <a:lnTo>
                      <a:pt x="100" y="676"/>
                    </a:lnTo>
                    <a:lnTo>
                      <a:pt x="67" y="691"/>
                    </a:lnTo>
                    <a:lnTo>
                      <a:pt x="34" y="707"/>
                    </a:lnTo>
                    <a:lnTo>
                      <a:pt x="0" y="721"/>
                    </a:lnTo>
                    <a:lnTo>
                      <a:pt x="98" y="61"/>
                    </a:lnTo>
                    <a:lnTo>
                      <a:pt x="133" y="46"/>
                    </a:lnTo>
                    <a:lnTo>
                      <a:pt x="168" y="31"/>
                    </a:lnTo>
                    <a:lnTo>
                      <a:pt x="201" y="15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98C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6" name="Freeform 82"/>
              <p:cNvSpPr>
                <a:spLocks/>
              </p:cNvSpPr>
              <p:nvPr/>
            </p:nvSpPr>
            <p:spPr bwMode="auto">
              <a:xfrm>
                <a:off x="3405" y="3882"/>
                <a:ext cx="80" cy="124"/>
              </a:xfrm>
              <a:custGeom>
                <a:avLst/>
                <a:gdLst>
                  <a:gd name="T0" fmla="*/ 323 w 323"/>
                  <a:gd name="T1" fmla="*/ 0 h 742"/>
                  <a:gd name="T2" fmla="*/ 225 w 323"/>
                  <a:gd name="T3" fmla="*/ 660 h 742"/>
                  <a:gd name="T4" fmla="*/ 149 w 323"/>
                  <a:gd name="T5" fmla="*/ 689 h 742"/>
                  <a:gd name="T6" fmla="*/ 75 w 323"/>
                  <a:gd name="T7" fmla="*/ 716 h 742"/>
                  <a:gd name="T8" fmla="*/ 0 w 323"/>
                  <a:gd name="T9" fmla="*/ 742 h 742"/>
                  <a:gd name="T10" fmla="*/ 91 w 323"/>
                  <a:gd name="T11" fmla="*/ 85 h 742"/>
                  <a:gd name="T12" fmla="*/ 169 w 323"/>
                  <a:gd name="T13" fmla="*/ 58 h 742"/>
                  <a:gd name="T14" fmla="*/ 246 w 323"/>
                  <a:gd name="T15" fmla="*/ 29 h 742"/>
                  <a:gd name="T16" fmla="*/ 323 w 323"/>
                  <a:gd name="T17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742">
                    <a:moveTo>
                      <a:pt x="323" y="0"/>
                    </a:moveTo>
                    <a:lnTo>
                      <a:pt x="225" y="660"/>
                    </a:lnTo>
                    <a:lnTo>
                      <a:pt x="149" y="689"/>
                    </a:lnTo>
                    <a:lnTo>
                      <a:pt x="75" y="716"/>
                    </a:lnTo>
                    <a:lnTo>
                      <a:pt x="0" y="742"/>
                    </a:lnTo>
                    <a:lnTo>
                      <a:pt x="91" y="85"/>
                    </a:lnTo>
                    <a:lnTo>
                      <a:pt x="169" y="58"/>
                    </a:lnTo>
                    <a:lnTo>
                      <a:pt x="246" y="29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91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7" name="Freeform 83"/>
              <p:cNvSpPr>
                <a:spLocks/>
              </p:cNvSpPr>
              <p:nvPr/>
            </p:nvSpPr>
            <p:spPr bwMode="auto">
              <a:xfrm>
                <a:off x="3349" y="3897"/>
                <a:ext cx="78" cy="122"/>
              </a:xfrm>
              <a:custGeom>
                <a:avLst/>
                <a:gdLst>
                  <a:gd name="T0" fmla="*/ 315 w 315"/>
                  <a:gd name="T1" fmla="*/ 0 h 732"/>
                  <a:gd name="T2" fmla="*/ 224 w 315"/>
                  <a:gd name="T3" fmla="*/ 657 h 732"/>
                  <a:gd name="T4" fmla="*/ 149 w 315"/>
                  <a:gd name="T5" fmla="*/ 683 h 732"/>
                  <a:gd name="T6" fmla="*/ 75 w 315"/>
                  <a:gd name="T7" fmla="*/ 708 h 732"/>
                  <a:gd name="T8" fmla="*/ 0 w 315"/>
                  <a:gd name="T9" fmla="*/ 732 h 732"/>
                  <a:gd name="T10" fmla="*/ 85 w 315"/>
                  <a:gd name="T11" fmla="*/ 76 h 732"/>
                  <a:gd name="T12" fmla="*/ 161 w 315"/>
                  <a:gd name="T13" fmla="*/ 52 h 732"/>
                  <a:gd name="T14" fmla="*/ 238 w 315"/>
                  <a:gd name="T15" fmla="*/ 27 h 732"/>
                  <a:gd name="T16" fmla="*/ 315 w 315"/>
                  <a:gd name="T17" fmla="*/ 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732">
                    <a:moveTo>
                      <a:pt x="315" y="0"/>
                    </a:moveTo>
                    <a:lnTo>
                      <a:pt x="224" y="657"/>
                    </a:lnTo>
                    <a:lnTo>
                      <a:pt x="149" y="683"/>
                    </a:lnTo>
                    <a:lnTo>
                      <a:pt x="75" y="708"/>
                    </a:lnTo>
                    <a:lnTo>
                      <a:pt x="0" y="732"/>
                    </a:lnTo>
                    <a:lnTo>
                      <a:pt x="85" y="76"/>
                    </a:lnTo>
                    <a:lnTo>
                      <a:pt x="161" y="52"/>
                    </a:lnTo>
                    <a:lnTo>
                      <a:pt x="238" y="27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8BB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8" name="Freeform 84"/>
              <p:cNvSpPr>
                <a:spLocks/>
              </p:cNvSpPr>
              <p:nvPr/>
            </p:nvSpPr>
            <p:spPr bwMode="auto">
              <a:xfrm>
                <a:off x="3293" y="3909"/>
                <a:ext cx="77" cy="120"/>
              </a:xfrm>
              <a:custGeom>
                <a:avLst/>
                <a:gdLst>
                  <a:gd name="T0" fmla="*/ 308 w 308"/>
                  <a:gd name="T1" fmla="*/ 0 h 720"/>
                  <a:gd name="T2" fmla="*/ 223 w 308"/>
                  <a:gd name="T3" fmla="*/ 656 h 720"/>
                  <a:gd name="T4" fmla="*/ 149 w 308"/>
                  <a:gd name="T5" fmla="*/ 678 h 720"/>
                  <a:gd name="T6" fmla="*/ 74 w 308"/>
                  <a:gd name="T7" fmla="*/ 699 h 720"/>
                  <a:gd name="T8" fmla="*/ 0 w 308"/>
                  <a:gd name="T9" fmla="*/ 720 h 720"/>
                  <a:gd name="T10" fmla="*/ 78 w 308"/>
                  <a:gd name="T11" fmla="*/ 67 h 720"/>
                  <a:gd name="T12" fmla="*/ 155 w 308"/>
                  <a:gd name="T13" fmla="*/ 46 h 720"/>
                  <a:gd name="T14" fmla="*/ 232 w 308"/>
                  <a:gd name="T15" fmla="*/ 23 h 720"/>
                  <a:gd name="T16" fmla="*/ 308 w 308"/>
                  <a:gd name="T17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720">
                    <a:moveTo>
                      <a:pt x="308" y="0"/>
                    </a:moveTo>
                    <a:lnTo>
                      <a:pt x="223" y="656"/>
                    </a:lnTo>
                    <a:lnTo>
                      <a:pt x="149" y="678"/>
                    </a:lnTo>
                    <a:lnTo>
                      <a:pt x="74" y="699"/>
                    </a:lnTo>
                    <a:lnTo>
                      <a:pt x="0" y="720"/>
                    </a:lnTo>
                    <a:lnTo>
                      <a:pt x="78" y="67"/>
                    </a:lnTo>
                    <a:lnTo>
                      <a:pt x="155" y="46"/>
                    </a:lnTo>
                    <a:lnTo>
                      <a:pt x="232" y="23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84A8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89" name="Freeform 85"/>
              <p:cNvSpPr>
                <a:spLocks/>
              </p:cNvSpPr>
              <p:nvPr/>
            </p:nvSpPr>
            <p:spPr bwMode="auto">
              <a:xfrm>
                <a:off x="3237" y="3920"/>
                <a:ext cx="75" cy="119"/>
              </a:xfrm>
              <a:custGeom>
                <a:avLst/>
                <a:gdLst>
                  <a:gd name="T0" fmla="*/ 302 w 302"/>
                  <a:gd name="T1" fmla="*/ 0 h 709"/>
                  <a:gd name="T2" fmla="*/ 224 w 302"/>
                  <a:gd name="T3" fmla="*/ 653 h 709"/>
                  <a:gd name="T4" fmla="*/ 149 w 302"/>
                  <a:gd name="T5" fmla="*/ 673 h 709"/>
                  <a:gd name="T6" fmla="*/ 75 w 302"/>
                  <a:gd name="T7" fmla="*/ 692 h 709"/>
                  <a:gd name="T8" fmla="*/ 0 w 302"/>
                  <a:gd name="T9" fmla="*/ 709 h 709"/>
                  <a:gd name="T10" fmla="*/ 72 w 302"/>
                  <a:gd name="T11" fmla="*/ 57 h 709"/>
                  <a:gd name="T12" fmla="*/ 149 w 302"/>
                  <a:gd name="T13" fmla="*/ 39 h 709"/>
                  <a:gd name="T14" fmla="*/ 226 w 302"/>
                  <a:gd name="T15" fmla="*/ 19 h 709"/>
                  <a:gd name="T16" fmla="*/ 302 w 302"/>
                  <a:gd name="T17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709">
                    <a:moveTo>
                      <a:pt x="302" y="0"/>
                    </a:moveTo>
                    <a:lnTo>
                      <a:pt x="224" y="653"/>
                    </a:lnTo>
                    <a:lnTo>
                      <a:pt x="149" y="673"/>
                    </a:lnTo>
                    <a:lnTo>
                      <a:pt x="75" y="692"/>
                    </a:lnTo>
                    <a:lnTo>
                      <a:pt x="0" y="709"/>
                    </a:lnTo>
                    <a:lnTo>
                      <a:pt x="72" y="57"/>
                    </a:lnTo>
                    <a:lnTo>
                      <a:pt x="149" y="39"/>
                    </a:lnTo>
                    <a:lnTo>
                      <a:pt x="226" y="19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83A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0" name="Freeform 86"/>
              <p:cNvSpPr>
                <a:spLocks/>
              </p:cNvSpPr>
              <p:nvPr/>
            </p:nvSpPr>
            <p:spPr bwMode="auto">
              <a:xfrm>
                <a:off x="3181" y="3930"/>
                <a:ext cx="74" cy="117"/>
              </a:xfrm>
              <a:custGeom>
                <a:avLst/>
                <a:gdLst>
                  <a:gd name="T0" fmla="*/ 295 w 295"/>
                  <a:gd name="T1" fmla="*/ 0 h 700"/>
                  <a:gd name="T2" fmla="*/ 223 w 295"/>
                  <a:gd name="T3" fmla="*/ 652 h 700"/>
                  <a:gd name="T4" fmla="*/ 149 w 295"/>
                  <a:gd name="T5" fmla="*/ 669 h 700"/>
                  <a:gd name="T6" fmla="*/ 74 w 295"/>
                  <a:gd name="T7" fmla="*/ 685 h 700"/>
                  <a:gd name="T8" fmla="*/ 0 w 295"/>
                  <a:gd name="T9" fmla="*/ 700 h 700"/>
                  <a:gd name="T10" fmla="*/ 65 w 295"/>
                  <a:gd name="T11" fmla="*/ 49 h 700"/>
                  <a:gd name="T12" fmla="*/ 142 w 295"/>
                  <a:gd name="T13" fmla="*/ 34 h 700"/>
                  <a:gd name="T14" fmla="*/ 218 w 295"/>
                  <a:gd name="T15" fmla="*/ 17 h 700"/>
                  <a:gd name="T16" fmla="*/ 295 w 295"/>
                  <a:gd name="T17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700">
                    <a:moveTo>
                      <a:pt x="295" y="0"/>
                    </a:moveTo>
                    <a:lnTo>
                      <a:pt x="223" y="652"/>
                    </a:lnTo>
                    <a:lnTo>
                      <a:pt x="149" y="669"/>
                    </a:lnTo>
                    <a:lnTo>
                      <a:pt x="74" y="685"/>
                    </a:lnTo>
                    <a:lnTo>
                      <a:pt x="0" y="700"/>
                    </a:lnTo>
                    <a:lnTo>
                      <a:pt x="65" y="49"/>
                    </a:lnTo>
                    <a:lnTo>
                      <a:pt x="142" y="34"/>
                    </a:lnTo>
                    <a:lnTo>
                      <a:pt x="218" y="1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7D9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1" name="Freeform 87"/>
              <p:cNvSpPr>
                <a:spLocks/>
              </p:cNvSpPr>
              <p:nvPr/>
            </p:nvSpPr>
            <p:spPr bwMode="auto">
              <a:xfrm>
                <a:off x="3124" y="3938"/>
                <a:ext cx="73" cy="115"/>
              </a:xfrm>
              <a:custGeom>
                <a:avLst/>
                <a:gdLst>
                  <a:gd name="T0" fmla="*/ 291 w 291"/>
                  <a:gd name="T1" fmla="*/ 0 h 690"/>
                  <a:gd name="T2" fmla="*/ 226 w 291"/>
                  <a:gd name="T3" fmla="*/ 651 h 690"/>
                  <a:gd name="T4" fmla="*/ 150 w 291"/>
                  <a:gd name="T5" fmla="*/ 664 h 690"/>
                  <a:gd name="T6" fmla="*/ 75 w 291"/>
                  <a:gd name="T7" fmla="*/ 677 h 690"/>
                  <a:gd name="T8" fmla="*/ 0 w 291"/>
                  <a:gd name="T9" fmla="*/ 690 h 690"/>
                  <a:gd name="T10" fmla="*/ 58 w 291"/>
                  <a:gd name="T11" fmla="*/ 40 h 690"/>
                  <a:gd name="T12" fmla="*/ 136 w 291"/>
                  <a:gd name="T13" fmla="*/ 27 h 690"/>
                  <a:gd name="T14" fmla="*/ 213 w 291"/>
                  <a:gd name="T15" fmla="*/ 14 h 690"/>
                  <a:gd name="T16" fmla="*/ 291 w 291"/>
                  <a:gd name="T1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1" h="690">
                    <a:moveTo>
                      <a:pt x="291" y="0"/>
                    </a:moveTo>
                    <a:lnTo>
                      <a:pt x="226" y="651"/>
                    </a:lnTo>
                    <a:lnTo>
                      <a:pt x="150" y="664"/>
                    </a:lnTo>
                    <a:lnTo>
                      <a:pt x="75" y="677"/>
                    </a:lnTo>
                    <a:lnTo>
                      <a:pt x="0" y="690"/>
                    </a:lnTo>
                    <a:lnTo>
                      <a:pt x="58" y="40"/>
                    </a:lnTo>
                    <a:lnTo>
                      <a:pt x="136" y="27"/>
                    </a:lnTo>
                    <a:lnTo>
                      <a:pt x="213" y="14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799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2" name="Freeform 88"/>
              <p:cNvSpPr>
                <a:spLocks/>
              </p:cNvSpPr>
              <p:nvPr/>
            </p:nvSpPr>
            <p:spPr bwMode="auto">
              <a:xfrm>
                <a:off x="3068" y="3945"/>
                <a:ext cx="71" cy="113"/>
              </a:xfrm>
              <a:custGeom>
                <a:avLst/>
                <a:gdLst>
                  <a:gd name="T0" fmla="*/ 286 w 286"/>
                  <a:gd name="T1" fmla="*/ 0 h 679"/>
                  <a:gd name="T2" fmla="*/ 228 w 286"/>
                  <a:gd name="T3" fmla="*/ 650 h 679"/>
                  <a:gd name="T4" fmla="*/ 152 w 286"/>
                  <a:gd name="T5" fmla="*/ 660 h 679"/>
                  <a:gd name="T6" fmla="*/ 76 w 286"/>
                  <a:gd name="T7" fmla="*/ 671 h 679"/>
                  <a:gd name="T8" fmla="*/ 0 w 286"/>
                  <a:gd name="T9" fmla="*/ 679 h 679"/>
                  <a:gd name="T10" fmla="*/ 52 w 286"/>
                  <a:gd name="T11" fmla="*/ 30 h 679"/>
                  <a:gd name="T12" fmla="*/ 130 w 286"/>
                  <a:gd name="T13" fmla="*/ 21 h 679"/>
                  <a:gd name="T14" fmla="*/ 208 w 286"/>
                  <a:gd name="T15" fmla="*/ 10 h 679"/>
                  <a:gd name="T16" fmla="*/ 286 w 286"/>
                  <a:gd name="T17" fmla="*/ 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" h="679">
                    <a:moveTo>
                      <a:pt x="286" y="0"/>
                    </a:moveTo>
                    <a:lnTo>
                      <a:pt x="228" y="650"/>
                    </a:lnTo>
                    <a:lnTo>
                      <a:pt x="152" y="660"/>
                    </a:lnTo>
                    <a:lnTo>
                      <a:pt x="76" y="671"/>
                    </a:lnTo>
                    <a:lnTo>
                      <a:pt x="0" y="679"/>
                    </a:lnTo>
                    <a:lnTo>
                      <a:pt x="52" y="30"/>
                    </a:lnTo>
                    <a:lnTo>
                      <a:pt x="130" y="21"/>
                    </a:lnTo>
                    <a:lnTo>
                      <a:pt x="208" y="1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758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3" name="Freeform 89"/>
              <p:cNvSpPr>
                <a:spLocks/>
              </p:cNvSpPr>
              <p:nvPr/>
            </p:nvSpPr>
            <p:spPr bwMode="auto">
              <a:xfrm>
                <a:off x="3010" y="3950"/>
                <a:ext cx="70" cy="112"/>
              </a:xfrm>
              <a:custGeom>
                <a:avLst/>
                <a:gdLst>
                  <a:gd name="T0" fmla="*/ 282 w 282"/>
                  <a:gd name="T1" fmla="*/ 0 h 671"/>
                  <a:gd name="T2" fmla="*/ 230 w 282"/>
                  <a:gd name="T3" fmla="*/ 649 h 671"/>
                  <a:gd name="T4" fmla="*/ 154 w 282"/>
                  <a:gd name="T5" fmla="*/ 658 h 671"/>
                  <a:gd name="T6" fmla="*/ 77 w 282"/>
                  <a:gd name="T7" fmla="*/ 665 h 671"/>
                  <a:gd name="T8" fmla="*/ 0 w 282"/>
                  <a:gd name="T9" fmla="*/ 671 h 671"/>
                  <a:gd name="T10" fmla="*/ 44 w 282"/>
                  <a:gd name="T11" fmla="*/ 22 h 671"/>
                  <a:gd name="T12" fmla="*/ 123 w 282"/>
                  <a:gd name="T13" fmla="*/ 16 h 671"/>
                  <a:gd name="T14" fmla="*/ 202 w 282"/>
                  <a:gd name="T15" fmla="*/ 8 h 671"/>
                  <a:gd name="T16" fmla="*/ 282 w 282"/>
                  <a:gd name="T17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671">
                    <a:moveTo>
                      <a:pt x="282" y="0"/>
                    </a:moveTo>
                    <a:lnTo>
                      <a:pt x="230" y="649"/>
                    </a:lnTo>
                    <a:lnTo>
                      <a:pt x="154" y="658"/>
                    </a:lnTo>
                    <a:lnTo>
                      <a:pt x="77" y="665"/>
                    </a:lnTo>
                    <a:lnTo>
                      <a:pt x="0" y="671"/>
                    </a:lnTo>
                    <a:lnTo>
                      <a:pt x="44" y="22"/>
                    </a:lnTo>
                    <a:lnTo>
                      <a:pt x="123" y="16"/>
                    </a:lnTo>
                    <a:lnTo>
                      <a:pt x="202" y="8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73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4" name="Freeform 90"/>
              <p:cNvSpPr>
                <a:spLocks/>
              </p:cNvSpPr>
              <p:nvPr/>
            </p:nvSpPr>
            <p:spPr bwMode="auto">
              <a:xfrm>
                <a:off x="2951" y="3954"/>
                <a:ext cx="70" cy="110"/>
              </a:xfrm>
              <a:custGeom>
                <a:avLst/>
                <a:gdLst>
                  <a:gd name="T0" fmla="*/ 278 w 278"/>
                  <a:gd name="T1" fmla="*/ 0 h 663"/>
                  <a:gd name="T2" fmla="*/ 234 w 278"/>
                  <a:gd name="T3" fmla="*/ 649 h 663"/>
                  <a:gd name="T4" fmla="*/ 156 w 278"/>
                  <a:gd name="T5" fmla="*/ 655 h 663"/>
                  <a:gd name="T6" fmla="*/ 78 w 278"/>
                  <a:gd name="T7" fmla="*/ 660 h 663"/>
                  <a:gd name="T8" fmla="*/ 0 w 278"/>
                  <a:gd name="T9" fmla="*/ 663 h 663"/>
                  <a:gd name="T10" fmla="*/ 37 w 278"/>
                  <a:gd name="T11" fmla="*/ 14 h 663"/>
                  <a:gd name="T12" fmla="*/ 118 w 278"/>
                  <a:gd name="T13" fmla="*/ 11 h 663"/>
                  <a:gd name="T14" fmla="*/ 198 w 278"/>
                  <a:gd name="T15" fmla="*/ 6 h 663"/>
                  <a:gd name="T16" fmla="*/ 278 w 278"/>
                  <a:gd name="T17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663">
                    <a:moveTo>
                      <a:pt x="278" y="0"/>
                    </a:moveTo>
                    <a:lnTo>
                      <a:pt x="234" y="649"/>
                    </a:lnTo>
                    <a:lnTo>
                      <a:pt x="156" y="655"/>
                    </a:lnTo>
                    <a:lnTo>
                      <a:pt x="78" y="660"/>
                    </a:lnTo>
                    <a:lnTo>
                      <a:pt x="0" y="663"/>
                    </a:lnTo>
                    <a:lnTo>
                      <a:pt x="37" y="14"/>
                    </a:lnTo>
                    <a:lnTo>
                      <a:pt x="118" y="11"/>
                    </a:lnTo>
                    <a:lnTo>
                      <a:pt x="198" y="6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6F7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5" name="Freeform 91"/>
              <p:cNvSpPr>
                <a:spLocks/>
              </p:cNvSpPr>
              <p:nvPr/>
            </p:nvSpPr>
            <p:spPr bwMode="auto">
              <a:xfrm>
                <a:off x="2892" y="3956"/>
                <a:ext cx="69" cy="109"/>
              </a:xfrm>
              <a:custGeom>
                <a:avLst/>
                <a:gdLst>
                  <a:gd name="T0" fmla="*/ 276 w 276"/>
                  <a:gd name="T1" fmla="*/ 0 h 655"/>
                  <a:gd name="T2" fmla="*/ 239 w 276"/>
                  <a:gd name="T3" fmla="*/ 649 h 655"/>
                  <a:gd name="T4" fmla="*/ 159 w 276"/>
                  <a:gd name="T5" fmla="*/ 651 h 655"/>
                  <a:gd name="T6" fmla="*/ 80 w 276"/>
                  <a:gd name="T7" fmla="*/ 654 h 655"/>
                  <a:gd name="T8" fmla="*/ 0 w 276"/>
                  <a:gd name="T9" fmla="*/ 655 h 655"/>
                  <a:gd name="T10" fmla="*/ 31 w 276"/>
                  <a:gd name="T11" fmla="*/ 6 h 655"/>
                  <a:gd name="T12" fmla="*/ 113 w 276"/>
                  <a:gd name="T13" fmla="*/ 6 h 655"/>
                  <a:gd name="T14" fmla="*/ 194 w 276"/>
                  <a:gd name="T15" fmla="*/ 4 h 655"/>
                  <a:gd name="T16" fmla="*/ 276 w 276"/>
                  <a:gd name="T17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655">
                    <a:moveTo>
                      <a:pt x="276" y="0"/>
                    </a:moveTo>
                    <a:lnTo>
                      <a:pt x="239" y="649"/>
                    </a:lnTo>
                    <a:lnTo>
                      <a:pt x="159" y="651"/>
                    </a:lnTo>
                    <a:lnTo>
                      <a:pt x="80" y="654"/>
                    </a:lnTo>
                    <a:lnTo>
                      <a:pt x="0" y="655"/>
                    </a:lnTo>
                    <a:lnTo>
                      <a:pt x="31" y="6"/>
                    </a:lnTo>
                    <a:lnTo>
                      <a:pt x="113" y="6"/>
                    </a:lnTo>
                    <a:lnTo>
                      <a:pt x="194" y="4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6B7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6" name="Freeform 92"/>
              <p:cNvSpPr>
                <a:spLocks/>
              </p:cNvSpPr>
              <p:nvPr/>
            </p:nvSpPr>
            <p:spPr bwMode="auto">
              <a:xfrm>
                <a:off x="2852" y="3957"/>
                <a:ext cx="48" cy="108"/>
              </a:xfrm>
              <a:custGeom>
                <a:avLst/>
                <a:gdLst>
                  <a:gd name="T0" fmla="*/ 192 w 192"/>
                  <a:gd name="T1" fmla="*/ 0 h 649"/>
                  <a:gd name="T2" fmla="*/ 161 w 192"/>
                  <a:gd name="T3" fmla="*/ 649 h 649"/>
                  <a:gd name="T4" fmla="*/ 81 w 192"/>
                  <a:gd name="T5" fmla="*/ 649 h 649"/>
                  <a:gd name="T6" fmla="*/ 0 w 192"/>
                  <a:gd name="T7" fmla="*/ 648 h 649"/>
                  <a:gd name="T8" fmla="*/ 26 w 192"/>
                  <a:gd name="T9" fmla="*/ 0 h 649"/>
                  <a:gd name="T10" fmla="*/ 110 w 192"/>
                  <a:gd name="T11" fmla="*/ 1 h 649"/>
                  <a:gd name="T12" fmla="*/ 192 w 192"/>
                  <a:gd name="T13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649">
                    <a:moveTo>
                      <a:pt x="192" y="0"/>
                    </a:moveTo>
                    <a:lnTo>
                      <a:pt x="161" y="649"/>
                    </a:lnTo>
                    <a:lnTo>
                      <a:pt x="81" y="649"/>
                    </a:lnTo>
                    <a:lnTo>
                      <a:pt x="0" y="648"/>
                    </a:lnTo>
                    <a:lnTo>
                      <a:pt x="26" y="0"/>
                    </a:lnTo>
                    <a:lnTo>
                      <a:pt x="110" y="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667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7" name="Freeform 93"/>
              <p:cNvSpPr>
                <a:spLocks/>
              </p:cNvSpPr>
              <p:nvPr/>
            </p:nvSpPr>
            <p:spPr bwMode="auto">
              <a:xfrm>
                <a:off x="2741" y="3951"/>
                <a:ext cx="117" cy="114"/>
              </a:xfrm>
              <a:custGeom>
                <a:avLst/>
                <a:gdLst>
                  <a:gd name="T0" fmla="*/ 468 w 468"/>
                  <a:gd name="T1" fmla="*/ 33 h 681"/>
                  <a:gd name="T2" fmla="*/ 442 w 468"/>
                  <a:gd name="T3" fmla="*/ 681 h 681"/>
                  <a:gd name="T4" fmla="*/ 0 w 468"/>
                  <a:gd name="T5" fmla="*/ 649 h 681"/>
                  <a:gd name="T6" fmla="*/ 12 w 468"/>
                  <a:gd name="T7" fmla="*/ 0 h 681"/>
                  <a:gd name="T8" fmla="*/ 468 w 468"/>
                  <a:gd name="T9" fmla="*/ 3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81">
                    <a:moveTo>
                      <a:pt x="468" y="33"/>
                    </a:moveTo>
                    <a:lnTo>
                      <a:pt x="442" y="681"/>
                    </a:lnTo>
                    <a:lnTo>
                      <a:pt x="0" y="649"/>
                    </a:lnTo>
                    <a:lnTo>
                      <a:pt x="12" y="0"/>
                    </a:lnTo>
                    <a:lnTo>
                      <a:pt x="468" y="33"/>
                    </a:lnTo>
                    <a:close/>
                  </a:path>
                </a:pathLst>
              </a:custGeom>
              <a:solidFill>
                <a:srgbClr val="5C6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8" name="Freeform 94"/>
              <p:cNvSpPr>
                <a:spLocks/>
              </p:cNvSpPr>
              <p:nvPr/>
            </p:nvSpPr>
            <p:spPr bwMode="auto">
              <a:xfrm>
                <a:off x="2685" y="3946"/>
                <a:ext cx="59" cy="114"/>
              </a:xfrm>
              <a:custGeom>
                <a:avLst/>
                <a:gdLst>
                  <a:gd name="T0" fmla="*/ 236 w 236"/>
                  <a:gd name="T1" fmla="*/ 34 h 683"/>
                  <a:gd name="T2" fmla="*/ 224 w 236"/>
                  <a:gd name="T3" fmla="*/ 683 h 683"/>
                  <a:gd name="T4" fmla="*/ 112 w 236"/>
                  <a:gd name="T5" fmla="*/ 668 h 683"/>
                  <a:gd name="T6" fmla="*/ 0 w 236"/>
                  <a:gd name="T7" fmla="*/ 652 h 683"/>
                  <a:gd name="T8" fmla="*/ 7 w 236"/>
                  <a:gd name="T9" fmla="*/ 0 h 683"/>
                  <a:gd name="T10" fmla="*/ 121 w 236"/>
                  <a:gd name="T11" fmla="*/ 19 h 683"/>
                  <a:gd name="T12" fmla="*/ 236 w 236"/>
                  <a:gd name="T13" fmla="*/ 34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683">
                    <a:moveTo>
                      <a:pt x="236" y="34"/>
                    </a:moveTo>
                    <a:lnTo>
                      <a:pt x="224" y="683"/>
                    </a:lnTo>
                    <a:lnTo>
                      <a:pt x="112" y="668"/>
                    </a:lnTo>
                    <a:lnTo>
                      <a:pt x="0" y="652"/>
                    </a:lnTo>
                    <a:lnTo>
                      <a:pt x="7" y="0"/>
                    </a:lnTo>
                    <a:lnTo>
                      <a:pt x="121" y="19"/>
                    </a:lnTo>
                    <a:lnTo>
                      <a:pt x="236" y="34"/>
                    </a:lnTo>
                    <a:close/>
                  </a:path>
                </a:pathLst>
              </a:custGeom>
              <a:solidFill>
                <a:srgbClr val="5052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99" name="Freeform 95"/>
              <p:cNvSpPr>
                <a:spLocks/>
              </p:cNvSpPr>
              <p:nvPr/>
            </p:nvSpPr>
            <p:spPr bwMode="auto">
              <a:xfrm>
                <a:off x="2629" y="3939"/>
                <a:ext cx="58" cy="115"/>
              </a:xfrm>
              <a:custGeom>
                <a:avLst/>
                <a:gdLst>
                  <a:gd name="T0" fmla="*/ 230 w 230"/>
                  <a:gd name="T1" fmla="*/ 41 h 693"/>
                  <a:gd name="T2" fmla="*/ 223 w 230"/>
                  <a:gd name="T3" fmla="*/ 693 h 693"/>
                  <a:gd name="T4" fmla="*/ 112 w 230"/>
                  <a:gd name="T5" fmla="*/ 673 h 693"/>
                  <a:gd name="T6" fmla="*/ 0 w 230"/>
                  <a:gd name="T7" fmla="*/ 652 h 693"/>
                  <a:gd name="T8" fmla="*/ 0 w 230"/>
                  <a:gd name="T9" fmla="*/ 0 h 693"/>
                  <a:gd name="T10" fmla="*/ 115 w 230"/>
                  <a:gd name="T11" fmla="*/ 22 h 693"/>
                  <a:gd name="T12" fmla="*/ 230 w 230"/>
                  <a:gd name="T13" fmla="*/ 41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693">
                    <a:moveTo>
                      <a:pt x="230" y="41"/>
                    </a:moveTo>
                    <a:lnTo>
                      <a:pt x="223" y="693"/>
                    </a:lnTo>
                    <a:lnTo>
                      <a:pt x="112" y="673"/>
                    </a:lnTo>
                    <a:lnTo>
                      <a:pt x="0" y="652"/>
                    </a:lnTo>
                    <a:lnTo>
                      <a:pt x="0" y="0"/>
                    </a:lnTo>
                    <a:lnTo>
                      <a:pt x="115" y="22"/>
                    </a:lnTo>
                    <a:lnTo>
                      <a:pt x="230" y="41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0" name="Freeform 96"/>
              <p:cNvSpPr>
                <a:spLocks/>
              </p:cNvSpPr>
              <p:nvPr/>
            </p:nvSpPr>
            <p:spPr bwMode="auto">
              <a:xfrm>
                <a:off x="2572" y="3931"/>
                <a:ext cx="57" cy="116"/>
              </a:xfrm>
              <a:custGeom>
                <a:avLst/>
                <a:gdLst>
                  <a:gd name="T0" fmla="*/ 228 w 228"/>
                  <a:gd name="T1" fmla="*/ 50 h 702"/>
                  <a:gd name="T2" fmla="*/ 228 w 228"/>
                  <a:gd name="T3" fmla="*/ 702 h 702"/>
                  <a:gd name="T4" fmla="*/ 118 w 228"/>
                  <a:gd name="T5" fmla="*/ 679 h 702"/>
                  <a:gd name="T6" fmla="*/ 8 w 228"/>
                  <a:gd name="T7" fmla="*/ 654 h 702"/>
                  <a:gd name="T8" fmla="*/ 0 w 228"/>
                  <a:gd name="T9" fmla="*/ 0 h 702"/>
                  <a:gd name="T10" fmla="*/ 114 w 228"/>
                  <a:gd name="T11" fmla="*/ 27 h 702"/>
                  <a:gd name="T12" fmla="*/ 228 w 228"/>
                  <a:gd name="T13" fmla="*/ 5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702">
                    <a:moveTo>
                      <a:pt x="228" y="50"/>
                    </a:moveTo>
                    <a:lnTo>
                      <a:pt x="228" y="702"/>
                    </a:lnTo>
                    <a:lnTo>
                      <a:pt x="118" y="679"/>
                    </a:lnTo>
                    <a:lnTo>
                      <a:pt x="8" y="654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228" y="50"/>
                    </a:lnTo>
                    <a:close/>
                  </a:path>
                </a:pathLst>
              </a:custGeom>
              <a:solidFill>
                <a:srgbClr val="41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1" name="Freeform 97"/>
              <p:cNvSpPr>
                <a:spLocks/>
              </p:cNvSpPr>
              <p:nvPr/>
            </p:nvSpPr>
            <p:spPr bwMode="auto">
              <a:xfrm>
                <a:off x="2516" y="3921"/>
                <a:ext cx="58" cy="119"/>
              </a:xfrm>
              <a:custGeom>
                <a:avLst/>
                <a:gdLst>
                  <a:gd name="T0" fmla="*/ 225 w 233"/>
                  <a:gd name="T1" fmla="*/ 57 h 711"/>
                  <a:gd name="T2" fmla="*/ 233 w 233"/>
                  <a:gd name="T3" fmla="*/ 711 h 711"/>
                  <a:gd name="T4" fmla="*/ 123 w 233"/>
                  <a:gd name="T5" fmla="*/ 683 h 711"/>
                  <a:gd name="T6" fmla="*/ 14 w 233"/>
                  <a:gd name="T7" fmla="*/ 654 h 711"/>
                  <a:gd name="T8" fmla="*/ 0 w 233"/>
                  <a:gd name="T9" fmla="*/ 0 h 711"/>
                  <a:gd name="T10" fmla="*/ 112 w 233"/>
                  <a:gd name="T11" fmla="*/ 29 h 711"/>
                  <a:gd name="T12" fmla="*/ 225 w 233"/>
                  <a:gd name="T13" fmla="*/ 57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711">
                    <a:moveTo>
                      <a:pt x="225" y="57"/>
                    </a:moveTo>
                    <a:lnTo>
                      <a:pt x="233" y="711"/>
                    </a:lnTo>
                    <a:lnTo>
                      <a:pt x="123" y="683"/>
                    </a:lnTo>
                    <a:lnTo>
                      <a:pt x="14" y="654"/>
                    </a:lnTo>
                    <a:lnTo>
                      <a:pt x="0" y="0"/>
                    </a:lnTo>
                    <a:lnTo>
                      <a:pt x="112" y="29"/>
                    </a:lnTo>
                    <a:lnTo>
                      <a:pt x="225" y="57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2" name="Freeform 98"/>
              <p:cNvSpPr>
                <a:spLocks/>
              </p:cNvSpPr>
              <p:nvPr/>
            </p:nvSpPr>
            <p:spPr bwMode="auto">
              <a:xfrm>
                <a:off x="2461" y="3910"/>
                <a:ext cx="59" cy="120"/>
              </a:xfrm>
              <a:custGeom>
                <a:avLst/>
                <a:gdLst>
                  <a:gd name="T0" fmla="*/ 221 w 235"/>
                  <a:gd name="T1" fmla="*/ 68 h 722"/>
                  <a:gd name="T2" fmla="*/ 235 w 235"/>
                  <a:gd name="T3" fmla="*/ 722 h 722"/>
                  <a:gd name="T4" fmla="*/ 127 w 235"/>
                  <a:gd name="T5" fmla="*/ 690 h 722"/>
                  <a:gd name="T6" fmla="*/ 20 w 235"/>
                  <a:gd name="T7" fmla="*/ 658 h 722"/>
                  <a:gd name="T8" fmla="*/ 0 w 235"/>
                  <a:gd name="T9" fmla="*/ 0 h 722"/>
                  <a:gd name="T10" fmla="*/ 111 w 235"/>
                  <a:gd name="T11" fmla="*/ 35 h 722"/>
                  <a:gd name="T12" fmla="*/ 221 w 235"/>
                  <a:gd name="T13" fmla="*/ 68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722">
                    <a:moveTo>
                      <a:pt x="221" y="68"/>
                    </a:moveTo>
                    <a:lnTo>
                      <a:pt x="235" y="722"/>
                    </a:lnTo>
                    <a:lnTo>
                      <a:pt x="127" y="690"/>
                    </a:lnTo>
                    <a:lnTo>
                      <a:pt x="20" y="658"/>
                    </a:lnTo>
                    <a:lnTo>
                      <a:pt x="0" y="0"/>
                    </a:lnTo>
                    <a:lnTo>
                      <a:pt x="111" y="35"/>
                    </a:lnTo>
                    <a:lnTo>
                      <a:pt x="221" y="68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3" name="Freeform 99"/>
              <p:cNvSpPr>
                <a:spLocks/>
              </p:cNvSpPr>
              <p:nvPr/>
            </p:nvSpPr>
            <p:spPr bwMode="auto">
              <a:xfrm>
                <a:off x="2406" y="3897"/>
                <a:ext cx="60" cy="122"/>
              </a:xfrm>
              <a:custGeom>
                <a:avLst/>
                <a:gdLst>
                  <a:gd name="T0" fmla="*/ 219 w 239"/>
                  <a:gd name="T1" fmla="*/ 76 h 734"/>
                  <a:gd name="T2" fmla="*/ 239 w 239"/>
                  <a:gd name="T3" fmla="*/ 734 h 734"/>
                  <a:gd name="T4" fmla="*/ 133 w 239"/>
                  <a:gd name="T5" fmla="*/ 697 h 734"/>
                  <a:gd name="T6" fmla="*/ 27 w 239"/>
                  <a:gd name="T7" fmla="*/ 659 h 734"/>
                  <a:gd name="T8" fmla="*/ 0 w 239"/>
                  <a:gd name="T9" fmla="*/ 0 h 734"/>
                  <a:gd name="T10" fmla="*/ 110 w 239"/>
                  <a:gd name="T11" fmla="*/ 40 h 734"/>
                  <a:gd name="T12" fmla="*/ 219 w 239"/>
                  <a:gd name="T13" fmla="*/ 76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734">
                    <a:moveTo>
                      <a:pt x="219" y="76"/>
                    </a:moveTo>
                    <a:lnTo>
                      <a:pt x="239" y="734"/>
                    </a:lnTo>
                    <a:lnTo>
                      <a:pt x="133" y="697"/>
                    </a:lnTo>
                    <a:lnTo>
                      <a:pt x="27" y="659"/>
                    </a:lnTo>
                    <a:lnTo>
                      <a:pt x="0" y="0"/>
                    </a:lnTo>
                    <a:lnTo>
                      <a:pt x="110" y="40"/>
                    </a:lnTo>
                    <a:lnTo>
                      <a:pt x="219" y="76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4" name="Freeform 100"/>
              <p:cNvSpPr>
                <a:spLocks/>
              </p:cNvSpPr>
              <p:nvPr/>
            </p:nvSpPr>
            <p:spPr bwMode="auto">
              <a:xfrm>
                <a:off x="2353" y="3883"/>
                <a:ext cx="60" cy="124"/>
              </a:xfrm>
              <a:custGeom>
                <a:avLst/>
                <a:gdLst>
                  <a:gd name="T0" fmla="*/ 213 w 240"/>
                  <a:gd name="T1" fmla="*/ 85 h 744"/>
                  <a:gd name="T2" fmla="*/ 240 w 240"/>
                  <a:gd name="T3" fmla="*/ 744 h 744"/>
                  <a:gd name="T4" fmla="*/ 136 w 240"/>
                  <a:gd name="T5" fmla="*/ 704 h 744"/>
                  <a:gd name="T6" fmla="*/ 33 w 240"/>
                  <a:gd name="T7" fmla="*/ 661 h 744"/>
                  <a:gd name="T8" fmla="*/ 0 w 240"/>
                  <a:gd name="T9" fmla="*/ 0 h 744"/>
                  <a:gd name="T10" fmla="*/ 106 w 240"/>
                  <a:gd name="T11" fmla="*/ 45 h 744"/>
                  <a:gd name="T12" fmla="*/ 213 w 240"/>
                  <a:gd name="T13" fmla="*/ 8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744">
                    <a:moveTo>
                      <a:pt x="213" y="85"/>
                    </a:moveTo>
                    <a:lnTo>
                      <a:pt x="240" y="744"/>
                    </a:lnTo>
                    <a:lnTo>
                      <a:pt x="136" y="704"/>
                    </a:lnTo>
                    <a:lnTo>
                      <a:pt x="33" y="661"/>
                    </a:lnTo>
                    <a:lnTo>
                      <a:pt x="0" y="0"/>
                    </a:lnTo>
                    <a:lnTo>
                      <a:pt x="106" y="45"/>
                    </a:lnTo>
                    <a:lnTo>
                      <a:pt x="213" y="85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5" name="Freeform 101"/>
              <p:cNvSpPr>
                <a:spLocks/>
              </p:cNvSpPr>
              <p:nvPr/>
            </p:nvSpPr>
            <p:spPr bwMode="auto">
              <a:xfrm>
                <a:off x="2301" y="3867"/>
                <a:ext cx="60" cy="126"/>
              </a:xfrm>
              <a:custGeom>
                <a:avLst/>
                <a:gdLst>
                  <a:gd name="T0" fmla="*/ 209 w 242"/>
                  <a:gd name="T1" fmla="*/ 94 h 755"/>
                  <a:gd name="T2" fmla="*/ 242 w 242"/>
                  <a:gd name="T3" fmla="*/ 755 h 755"/>
                  <a:gd name="T4" fmla="*/ 140 w 242"/>
                  <a:gd name="T5" fmla="*/ 711 h 755"/>
                  <a:gd name="T6" fmla="*/ 39 w 242"/>
                  <a:gd name="T7" fmla="*/ 663 h 755"/>
                  <a:gd name="T8" fmla="*/ 0 w 242"/>
                  <a:gd name="T9" fmla="*/ 0 h 755"/>
                  <a:gd name="T10" fmla="*/ 104 w 242"/>
                  <a:gd name="T11" fmla="*/ 48 h 755"/>
                  <a:gd name="T12" fmla="*/ 209 w 242"/>
                  <a:gd name="T13" fmla="*/ 94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755">
                    <a:moveTo>
                      <a:pt x="209" y="94"/>
                    </a:moveTo>
                    <a:lnTo>
                      <a:pt x="242" y="755"/>
                    </a:lnTo>
                    <a:lnTo>
                      <a:pt x="140" y="711"/>
                    </a:lnTo>
                    <a:lnTo>
                      <a:pt x="39" y="663"/>
                    </a:lnTo>
                    <a:lnTo>
                      <a:pt x="0" y="0"/>
                    </a:lnTo>
                    <a:lnTo>
                      <a:pt x="104" y="48"/>
                    </a:lnTo>
                    <a:lnTo>
                      <a:pt x="209" y="94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6" name="Freeform 102"/>
              <p:cNvSpPr>
                <a:spLocks/>
              </p:cNvSpPr>
              <p:nvPr/>
            </p:nvSpPr>
            <p:spPr bwMode="auto">
              <a:xfrm>
                <a:off x="2250" y="3849"/>
                <a:ext cx="60" cy="129"/>
              </a:xfrm>
              <a:custGeom>
                <a:avLst/>
                <a:gdLst>
                  <a:gd name="T0" fmla="*/ 202 w 241"/>
                  <a:gd name="T1" fmla="*/ 107 h 770"/>
                  <a:gd name="T2" fmla="*/ 241 w 241"/>
                  <a:gd name="T3" fmla="*/ 770 h 770"/>
                  <a:gd name="T4" fmla="*/ 142 w 241"/>
                  <a:gd name="T5" fmla="*/ 720 h 770"/>
                  <a:gd name="T6" fmla="*/ 44 w 241"/>
                  <a:gd name="T7" fmla="*/ 667 h 770"/>
                  <a:gd name="T8" fmla="*/ 0 w 241"/>
                  <a:gd name="T9" fmla="*/ 0 h 770"/>
                  <a:gd name="T10" fmla="*/ 101 w 241"/>
                  <a:gd name="T11" fmla="*/ 54 h 770"/>
                  <a:gd name="T12" fmla="*/ 202 w 241"/>
                  <a:gd name="T13" fmla="*/ 107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770">
                    <a:moveTo>
                      <a:pt x="202" y="107"/>
                    </a:moveTo>
                    <a:lnTo>
                      <a:pt x="241" y="770"/>
                    </a:lnTo>
                    <a:lnTo>
                      <a:pt x="142" y="720"/>
                    </a:lnTo>
                    <a:lnTo>
                      <a:pt x="44" y="667"/>
                    </a:lnTo>
                    <a:lnTo>
                      <a:pt x="0" y="0"/>
                    </a:lnTo>
                    <a:lnTo>
                      <a:pt x="101" y="54"/>
                    </a:lnTo>
                    <a:lnTo>
                      <a:pt x="202" y="107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7" name="Freeform 103"/>
              <p:cNvSpPr>
                <a:spLocks/>
              </p:cNvSpPr>
              <p:nvPr/>
            </p:nvSpPr>
            <p:spPr bwMode="auto">
              <a:xfrm>
                <a:off x="2201" y="3830"/>
                <a:ext cx="60" cy="131"/>
              </a:xfrm>
              <a:custGeom>
                <a:avLst/>
                <a:gdLst>
                  <a:gd name="T0" fmla="*/ 196 w 240"/>
                  <a:gd name="T1" fmla="*/ 115 h 782"/>
                  <a:gd name="T2" fmla="*/ 240 w 240"/>
                  <a:gd name="T3" fmla="*/ 782 h 782"/>
                  <a:gd name="T4" fmla="*/ 145 w 240"/>
                  <a:gd name="T5" fmla="*/ 727 h 782"/>
                  <a:gd name="T6" fmla="*/ 50 w 240"/>
                  <a:gd name="T7" fmla="*/ 670 h 782"/>
                  <a:gd name="T8" fmla="*/ 0 w 240"/>
                  <a:gd name="T9" fmla="*/ 0 h 782"/>
                  <a:gd name="T10" fmla="*/ 98 w 240"/>
                  <a:gd name="T11" fmla="*/ 59 h 782"/>
                  <a:gd name="T12" fmla="*/ 196 w 240"/>
                  <a:gd name="T13" fmla="*/ 11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782">
                    <a:moveTo>
                      <a:pt x="196" y="115"/>
                    </a:moveTo>
                    <a:lnTo>
                      <a:pt x="240" y="782"/>
                    </a:lnTo>
                    <a:lnTo>
                      <a:pt x="145" y="727"/>
                    </a:lnTo>
                    <a:lnTo>
                      <a:pt x="50" y="670"/>
                    </a:lnTo>
                    <a:lnTo>
                      <a:pt x="0" y="0"/>
                    </a:lnTo>
                    <a:lnTo>
                      <a:pt x="98" y="59"/>
                    </a:lnTo>
                    <a:lnTo>
                      <a:pt x="196" y="115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8" name="Freeform 104"/>
              <p:cNvSpPr>
                <a:spLocks/>
              </p:cNvSpPr>
              <p:nvPr/>
            </p:nvSpPr>
            <p:spPr bwMode="auto">
              <a:xfrm>
                <a:off x="2154" y="3809"/>
                <a:ext cx="60" cy="133"/>
              </a:xfrm>
              <a:custGeom>
                <a:avLst/>
                <a:gdLst>
                  <a:gd name="T0" fmla="*/ 189 w 239"/>
                  <a:gd name="T1" fmla="*/ 126 h 796"/>
                  <a:gd name="T2" fmla="*/ 239 w 239"/>
                  <a:gd name="T3" fmla="*/ 796 h 796"/>
                  <a:gd name="T4" fmla="*/ 147 w 239"/>
                  <a:gd name="T5" fmla="*/ 735 h 796"/>
                  <a:gd name="T6" fmla="*/ 56 w 239"/>
                  <a:gd name="T7" fmla="*/ 672 h 796"/>
                  <a:gd name="T8" fmla="*/ 0 w 239"/>
                  <a:gd name="T9" fmla="*/ 0 h 796"/>
                  <a:gd name="T10" fmla="*/ 94 w 239"/>
                  <a:gd name="T11" fmla="*/ 64 h 796"/>
                  <a:gd name="T12" fmla="*/ 189 w 239"/>
                  <a:gd name="T13" fmla="*/ 126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796">
                    <a:moveTo>
                      <a:pt x="189" y="126"/>
                    </a:moveTo>
                    <a:lnTo>
                      <a:pt x="239" y="796"/>
                    </a:lnTo>
                    <a:lnTo>
                      <a:pt x="147" y="735"/>
                    </a:lnTo>
                    <a:lnTo>
                      <a:pt x="56" y="672"/>
                    </a:lnTo>
                    <a:lnTo>
                      <a:pt x="0" y="0"/>
                    </a:lnTo>
                    <a:lnTo>
                      <a:pt x="94" y="64"/>
                    </a:lnTo>
                    <a:lnTo>
                      <a:pt x="189" y="126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09" name="Freeform 105"/>
              <p:cNvSpPr>
                <a:spLocks/>
              </p:cNvSpPr>
              <p:nvPr/>
            </p:nvSpPr>
            <p:spPr bwMode="auto">
              <a:xfrm>
                <a:off x="2109" y="3786"/>
                <a:ext cx="59" cy="135"/>
              </a:xfrm>
              <a:custGeom>
                <a:avLst/>
                <a:gdLst>
                  <a:gd name="T0" fmla="*/ 180 w 236"/>
                  <a:gd name="T1" fmla="*/ 138 h 810"/>
                  <a:gd name="T2" fmla="*/ 236 w 236"/>
                  <a:gd name="T3" fmla="*/ 810 h 810"/>
                  <a:gd name="T4" fmla="*/ 148 w 236"/>
                  <a:gd name="T5" fmla="*/ 745 h 810"/>
                  <a:gd name="T6" fmla="*/ 60 w 236"/>
                  <a:gd name="T7" fmla="*/ 677 h 810"/>
                  <a:gd name="T8" fmla="*/ 0 w 236"/>
                  <a:gd name="T9" fmla="*/ 0 h 810"/>
                  <a:gd name="T10" fmla="*/ 90 w 236"/>
                  <a:gd name="T11" fmla="*/ 70 h 810"/>
                  <a:gd name="T12" fmla="*/ 180 w 236"/>
                  <a:gd name="T13" fmla="*/ 138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810">
                    <a:moveTo>
                      <a:pt x="180" y="138"/>
                    </a:moveTo>
                    <a:lnTo>
                      <a:pt x="236" y="810"/>
                    </a:lnTo>
                    <a:lnTo>
                      <a:pt x="148" y="745"/>
                    </a:lnTo>
                    <a:lnTo>
                      <a:pt x="60" y="677"/>
                    </a:lnTo>
                    <a:lnTo>
                      <a:pt x="0" y="0"/>
                    </a:lnTo>
                    <a:lnTo>
                      <a:pt x="90" y="70"/>
                    </a:lnTo>
                    <a:lnTo>
                      <a:pt x="180" y="138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0" name="Freeform 106"/>
              <p:cNvSpPr>
                <a:spLocks/>
              </p:cNvSpPr>
              <p:nvPr/>
            </p:nvSpPr>
            <p:spPr bwMode="auto">
              <a:xfrm>
                <a:off x="2066" y="3761"/>
                <a:ext cx="58" cy="138"/>
              </a:xfrm>
              <a:custGeom>
                <a:avLst/>
                <a:gdLst>
                  <a:gd name="T0" fmla="*/ 172 w 232"/>
                  <a:gd name="T1" fmla="*/ 148 h 825"/>
                  <a:gd name="T2" fmla="*/ 232 w 232"/>
                  <a:gd name="T3" fmla="*/ 825 h 825"/>
                  <a:gd name="T4" fmla="*/ 147 w 232"/>
                  <a:gd name="T5" fmla="*/ 754 h 825"/>
                  <a:gd name="T6" fmla="*/ 65 w 232"/>
                  <a:gd name="T7" fmla="*/ 680 h 825"/>
                  <a:gd name="T8" fmla="*/ 0 w 232"/>
                  <a:gd name="T9" fmla="*/ 0 h 825"/>
                  <a:gd name="T10" fmla="*/ 85 w 232"/>
                  <a:gd name="T11" fmla="*/ 76 h 825"/>
                  <a:gd name="T12" fmla="*/ 172 w 232"/>
                  <a:gd name="T13" fmla="*/ 148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825">
                    <a:moveTo>
                      <a:pt x="172" y="148"/>
                    </a:moveTo>
                    <a:lnTo>
                      <a:pt x="232" y="825"/>
                    </a:lnTo>
                    <a:lnTo>
                      <a:pt x="147" y="754"/>
                    </a:lnTo>
                    <a:lnTo>
                      <a:pt x="65" y="680"/>
                    </a:lnTo>
                    <a:lnTo>
                      <a:pt x="0" y="0"/>
                    </a:lnTo>
                    <a:lnTo>
                      <a:pt x="85" y="76"/>
                    </a:lnTo>
                    <a:lnTo>
                      <a:pt x="172" y="148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1" name="Freeform 107"/>
              <p:cNvSpPr>
                <a:spLocks/>
              </p:cNvSpPr>
              <p:nvPr/>
            </p:nvSpPr>
            <p:spPr bwMode="auto">
              <a:xfrm>
                <a:off x="2025" y="3735"/>
                <a:ext cx="57" cy="140"/>
              </a:xfrm>
              <a:custGeom>
                <a:avLst/>
                <a:gdLst>
                  <a:gd name="T0" fmla="*/ 164 w 229"/>
                  <a:gd name="T1" fmla="*/ 161 h 841"/>
                  <a:gd name="T2" fmla="*/ 229 w 229"/>
                  <a:gd name="T3" fmla="*/ 841 h 841"/>
                  <a:gd name="T4" fmla="*/ 150 w 229"/>
                  <a:gd name="T5" fmla="*/ 764 h 841"/>
                  <a:gd name="T6" fmla="*/ 72 w 229"/>
                  <a:gd name="T7" fmla="*/ 685 h 841"/>
                  <a:gd name="T8" fmla="*/ 0 w 229"/>
                  <a:gd name="T9" fmla="*/ 0 h 841"/>
                  <a:gd name="T10" fmla="*/ 81 w 229"/>
                  <a:gd name="T11" fmla="*/ 81 h 841"/>
                  <a:gd name="T12" fmla="*/ 164 w 229"/>
                  <a:gd name="T13" fmla="*/ 16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841">
                    <a:moveTo>
                      <a:pt x="164" y="161"/>
                    </a:moveTo>
                    <a:lnTo>
                      <a:pt x="229" y="841"/>
                    </a:lnTo>
                    <a:lnTo>
                      <a:pt x="150" y="764"/>
                    </a:lnTo>
                    <a:lnTo>
                      <a:pt x="72" y="685"/>
                    </a:lnTo>
                    <a:lnTo>
                      <a:pt x="0" y="0"/>
                    </a:lnTo>
                    <a:lnTo>
                      <a:pt x="81" y="81"/>
                    </a:lnTo>
                    <a:lnTo>
                      <a:pt x="164" y="161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2" name="Freeform 108"/>
              <p:cNvSpPr>
                <a:spLocks/>
              </p:cNvSpPr>
              <p:nvPr/>
            </p:nvSpPr>
            <p:spPr bwMode="auto">
              <a:xfrm>
                <a:off x="1987" y="3706"/>
                <a:ext cx="56" cy="143"/>
              </a:xfrm>
              <a:custGeom>
                <a:avLst/>
                <a:gdLst>
                  <a:gd name="T0" fmla="*/ 152 w 224"/>
                  <a:gd name="T1" fmla="*/ 172 h 857"/>
                  <a:gd name="T2" fmla="*/ 224 w 224"/>
                  <a:gd name="T3" fmla="*/ 857 h 857"/>
                  <a:gd name="T4" fmla="*/ 148 w 224"/>
                  <a:gd name="T5" fmla="*/ 775 h 857"/>
                  <a:gd name="T6" fmla="*/ 74 w 224"/>
                  <a:gd name="T7" fmla="*/ 690 h 857"/>
                  <a:gd name="T8" fmla="*/ 0 w 224"/>
                  <a:gd name="T9" fmla="*/ 0 h 857"/>
                  <a:gd name="T10" fmla="*/ 76 w 224"/>
                  <a:gd name="T11" fmla="*/ 88 h 857"/>
                  <a:gd name="T12" fmla="*/ 152 w 224"/>
                  <a:gd name="T13" fmla="*/ 172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857">
                    <a:moveTo>
                      <a:pt x="152" y="172"/>
                    </a:moveTo>
                    <a:lnTo>
                      <a:pt x="224" y="857"/>
                    </a:lnTo>
                    <a:lnTo>
                      <a:pt x="148" y="775"/>
                    </a:lnTo>
                    <a:lnTo>
                      <a:pt x="74" y="690"/>
                    </a:lnTo>
                    <a:lnTo>
                      <a:pt x="0" y="0"/>
                    </a:lnTo>
                    <a:lnTo>
                      <a:pt x="76" y="88"/>
                    </a:lnTo>
                    <a:lnTo>
                      <a:pt x="152" y="172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3" name="Freeform 109"/>
              <p:cNvSpPr>
                <a:spLocks/>
              </p:cNvSpPr>
              <p:nvPr/>
            </p:nvSpPr>
            <p:spPr bwMode="auto">
              <a:xfrm>
                <a:off x="1951" y="3675"/>
                <a:ext cx="54" cy="146"/>
              </a:xfrm>
              <a:custGeom>
                <a:avLst/>
                <a:gdLst>
                  <a:gd name="T0" fmla="*/ 142 w 216"/>
                  <a:gd name="T1" fmla="*/ 184 h 874"/>
                  <a:gd name="T2" fmla="*/ 216 w 216"/>
                  <a:gd name="T3" fmla="*/ 874 h 874"/>
                  <a:gd name="T4" fmla="*/ 147 w 216"/>
                  <a:gd name="T5" fmla="*/ 785 h 874"/>
                  <a:gd name="T6" fmla="*/ 79 w 216"/>
                  <a:gd name="T7" fmla="*/ 694 h 874"/>
                  <a:gd name="T8" fmla="*/ 0 w 216"/>
                  <a:gd name="T9" fmla="*/ 0 h 874"/>
                  <a:gd name="T10" fmla="*/ 70 w 216"/>
                  <a:gd name="T11" fmla="*/ 93 h 874"/>
                  <a:gd name="T12" fmla="*/ 142 w 216"/>
                  <a:gd name="T13" fmla="*/ 184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874">
                    <a:moveTo>
                      <a:pt x="142" y="184"/>
                    </a:moveTo>
                    <a:lnTo>
                      <a:pt x="216" y="874"/>
                    </a:lnTo>
                    <a:lnTo>
                      <a:pt x="147" y="785"/>
                    </a:lnTo>
                    <a:lnTo>
                      <a:pt x="79" y="694"/>
                    </a:lnTo>
                    <a:lnTo>
                      <a:pt x="0" y="0"/>
                    </a:lnTo>
                    <a:lnTo>
                      <a:pt x="70" y="93"/>
                    </a:lnTo>
                    <a:lnTo>
                      <a:pt x="142" y="184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4" name="Freeform 110"/>
              <p:cNvSpPr>
                <a:spLocks/>
              </p:cNvSpPr>
              <p:nvPr/>
            </p:nvSpPr>
            <p:spPr bwMode="auto">
              <a:xfrm>
                <a:off x="1900" y="3671"/>
                <a:ext cx="71" cy="120"/>
              </a:xfrm>
              <a:custGeom>
                <a:avLst/>
                <a:gdLst>
                  <a:gd name="T0" fmla="*/ 205 w 284"/>
                  <a:gd name="T1" fmla="*/ 26 h 720"/>
                  <a:gd name="T2" fmla="*/ 284 w 284"/>
                  <a:gd name="T3" fmla="*/ 720 h 720"/>
                  <a:gd name="T4" fmla="*/ 184 w 284"/>
                  <a:gd name="T5" fmla="*/ 709 h 720"/>
                  <a:gd name="T6" fmla="*/ 84 w 284"/>
                  <a:gd name="T7" fmla="*/ 696 h 720"/>
                  <a:gd name="T8" fmla="*/ 0 w 284"/>
                  <a:gd name="T9" fmla="*/ 0 h 720"/>
                  <a:gd name="T10" fmla="*/ 102 w 284"/>
                  <a:gd name="T11" fmla="*/ 14 h 720"/>
                  <a:gd name="T12" fmla="*/ 205 w 284"/>
                  <a:gd name="T13" fmla="*/ 26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720">
                    <a:moveTo>
                      <a:pt x="205" y="26"/>
                    </a:moveTo>
                    <a:lnTo>
                      <a:pt x="284" y="720"/>
                    </a:lnTo>
                    <a:lnTo>
                      <a:pt x="184" y="709"/>
                    </a:lnTo>
                    <a:lnTo>
                      <a:pt x="84" y="696"/>
                    </a:lnTo>
                    <a:lnTo>
                      <a:pt x="0" y="0"/>
                    </a:lnTo>
                    <a:lnTo>
                      <a:pt x="102" y="14"/>
                    </a:lnTo>
                    <a:lnTo>
                      <a:pt x="205" y="26"/>
                    </a:lnTo>
                    <a:close/>
                  </a:path>
                </a:pathLst>
              </a:custGeom>
              <a:solidFill>
                <a:srgbClr val="535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5" name="Freeform 111"/>
              <p:cNvSpPr>
                <a:spLocks/>
              </p:cNvSpPr>
              <p:nvPr/>
            </p:nvSpPr>
            <p:spPr bwMode="auto">
              <a:xfrm>
                <a:off x="1849" y="3666"/>
                <a:ext cx="72" cy="121"/>
              </a:xfrm>
              <a:custGeom>
                <a:avLst/>
                <a:gdLst>
                  <a:gd name="T0" fmla="*/ 205 w 289"/>
                  <a:gd name="T1" fmla="*/ 33 h 729"/>
                  <a:gd name="T2" fmla="*/ 289 w 289"/>
                  <a:gd name="T3" fmla="*/ 729 h 729"/>
                  <a:gd name="T4" fmla="*/ 190 w 289"/>
                  <a:gd name="T5" fmla="*/ 714 h 729"/>
                  <a:gd name="T6" fmla="*/ 91 w 289"/>
                  <a:gd name="T7" fmla="*/ 696 h 729"/>
                  <a:gd name="T8" fmla="*/ 0 w 289"/>
                  <a:gd name="T9" fmla="*/ 0 h 729"/>
                  <a:gd name="T10" fmla="*/ 102 w 289"/>
                  <a:gd name="T11" fmla="*/ 18 h 729"/>
                  <a:gd name="T12" fmla="*/ 205 w 289"/>
                  <a:gd name="T13" fmla="*/ 33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729">
                    <a:moveTo>
                      <a:pt x="205" y="33"/>
                    </a:moveTo>
                    <a:lnTo>
                      <a:pt x="289" y="729"/>
                    </a:lnTo>
                    <a:lnTo>
                      <a:pt x="190" y="714"/>
                    </a:lnTo>
                    <a:lnTo>
                      <a:pt x="91" y="696"/>
                    </a:lnTo>
                    <a:lnTo>
                      <a:pt x="0" y="0"/>
                    </a:lnTo>
                    <a:lnTo>
                      <a:pt x="102" y="18"/>
                    </a:lnTo>
                    <a:lnTo>
                      <a:pt x="205" y="33"/>
                    </a:lnTo>
                    <a:close/>
                  </a:path>
                </a:pathLst>
              </a:custGeom>
              <a:solidFill>
                <a:srgbClr val="4C4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6" name="Freeform 112"/>
              <p:cNvSpPr>
                <a:spLocks/>
              </p:cNvSpPr>
              <p:nvPr/>
            </p:nvSpPr>
            <p:spPr bwMode="auto">
              <a:xfrm>
                <a:off x="1798" y="3659"/>
                <a:ext cx="73" cy="123"/>
              </a:xfrm>
              <a:custGeom>
                <a:avLst/>
                <a:gdLst>
                  <a:gd name="T0" fmla="*/ 203 w 294"/>
                  <a:gd name="T1" fmla="*/ 39 h 735"/>
                  <a:gd name="T2" fmla="*/ 294 w 294"/>
                  <a:gd name="T3" fmla="*/ 735 h 735"/>
                  <a:gd name="T4" fmla="*/ 195 w 294"/>
                  <a:gd name="T5" fmla="*/ 716 h 735"/>
                  <a:gd name="T6" fmla="*/ 97 w 294"/>
                  <a:gd name="T7" fmla="*/ 696 h 735"/>
                  <a:gd name="T8" fmla="*/ 0 w 294"/>
                  <a:gd name="T9" fmla="*/ 0 h 735"/>
                  <a:gd name="T10" fmla="*/ 101 w 294"/>
                  <a:gd name="T11" fmla="*/ 21 h 735"/>
                  <a:gd name="T12" fmla="*/ 203 w 294"/>
                  <a:gd name="T13" fmla="*/ 39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735">
                    <a:moveTo>
                      <a:pt x="203" y="39"/>
                    </a:moveTo>
                    <a:lnTo>
                      <a:pt x="294" y="735"/>
                    </a:lnTo>
                    <a:lnTo>
                      <a:pt x="195" y="716"/>
                    </a:lnTo>
                    <a:lnTo>
                      <a:pt x="97" y="696"/>
                    </a:lnTo>
                    <a:lnTo>
                      <a:pt x="0" y="0"/>
                    </a:lnTo>
                    <a:lnTo>
                      <a:pt x="101" y="21"/>
                    </a:lnTo>
                    <a:lnTo>
                      <a:pt x="203" y="39"/>
                    </a:lnTo>
                    <a:close/>
                  </a:path>
                </a:pathLst>
              </a:custGeom>
              <a:solidFill>
                <a:srgbClr val="454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7" name="Freeform 113"/>
              <p:cNvSpPr>
                <a:spLocks/>
              </p:cNvSpPr>
              <p:nvPr/>
            </p:nvSpPr>
            <p:spPr bwMode="auto">
              <a:xfrm>
                <a:off x="1748" y="3651"/>
                <a:ext cx="74" cy="124"/>
              </a:xfrm>
              <a:custGeom>
                <a:avLst/>
                <a:gdLst>
                  <a:gd name="T0" fmla="*/ 200 w 297"/>
                  <a:gd name="T1" fmla="*/ 50 h 746"/>
                  <a:gd name="T2" fmla="*/ 297 w 297"/>
                  <a:gd name="T3" fmla="*/ 746 h 746"/>
                  <a:gd name="T4" fmla="*/ 199 w 297"/>
                  <a:gd name="T5" fmla="*/ 724 h 746"/>
                  <a:gd name="T6" fmla="*/ 101 w 297"/>
                  <a:gd name="T7" fmla="*/ 700 h 746"/>
                  <a:gd name="T8" fmla="*/ 0 w 297"/>
                  <a:gd name="T9" fmla="*/ 0 h 746"/>
                  <a:gd name="T10" fmla="*/ 100 w 297"/>
                  <a:gd name="T11" fmla="*/ 26 h 746"/>
                  <a:gd name="T12" fmla="*/ 200 w 297"/>
                  <a:gd name="T13" fmla="*/ 5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746">
                    <a:moveTo>
                      <a:pt x="200" y="50"/>
                    </a:moveTo>
                    <a:lnTo>
                      <a:pt x="297" y="746"/>
                    </a:lnTo>
                    <a:lnTo>
                      <a:pt x="199" y="724"/>
                    </a:lnTo>
                    <a:lnTo>
                      <a:pt x="101" y="700"/>
                    </a:lnTo>
                    <a:lnTo>
                      <a:pt x="0" y="0"/>
                    </a:lnTo>
                    <a:lnTo>
                      <a:pt x="100" y="26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3C3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8" name="Freeform 114"/>
              <p:cNvSpPr>
                <a:spLocks/>
              </p:cNvSpPr>
              <p:nvPr/>
            </p:nvSpPr>
            <p:spPr bwMode="auto">
              <a:xfrm>
                <a:off x="1698" y="3642"/>
                <a:ext cx="75" cy="125"/>
              </a:xfrm>
              <a:custGeom>
                <a:avLst/>
                <a:gdLst>
                  <a:gd name="T0" fmla="*/ 199 w 300"/>
                  <a:gd name="T1" fmla="*/ 54 h 754"/>
                  <a:gd name="T2" fmla="*/ 300 w 300"/>
                  <a:gd name="T3" fmla="*/ 754 h 754"/>
                  <a:gd name="T4" fmla="*/ 203 w 300"/>
                  <a:gd name="T5" fmla="*/ 727 h 754"/>
                  <a:gd name="T6" fmla="*/ 108 w 300"/>
                  <a:gd name="T7" fmla="*/ 699 h 754"/>
                  <a:gd name="T8" fmla="*/ 0 w 300"/>
                  <a:gd name="T9" fmla="*/ 0 h 754"/>
                  <a:gd name="T10" fmla="*/ 99 w 300"/>
                  <a:gd name="T11" fmla="*/ 28 h 754"/>
                  <a:gd name="T12" fmla="*/ 199 w 300"/>
                  <a:gd name="T13" fmla="*/ 54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754">
                    <a:moveTo>
                      <a:pt x="199" y="54"/>
                    </a:moveTo>
                    <a:lnTo>
                      <a:pt x="300" y="754"/>
                    </a:lnTo>
                    <a:lnTo>
                      <a:pt x="203" y="727"/>
                    </a:lnTo>
                    <a:lnTo>
                      <a:pt x="108" y="699"/>
                    </a:lnTo>
                    <a:lnTo>
                      <a:pt x="0" y="0"/>
                    </a:lnTo>
                    <a:lnTo>
                      <a:pt x="99" y="28"/>
                    </a:lnTo>
                    <a:lnTo>
                      <a:pt x="199" y="54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19" name="Freeform 115"/>
              <p:cNvSpPr>
                <a:spLocks/>
              </p:cNvSpPr>
              <p:nvPr/>
            </p:nvSpPr>
            <p:spPr bwMode="auto">
              <a:xfrm>
                <a:off x="1650" y="3631"/>
                <a:ext cx="75" cy="127"/>
              </a:xfrm>
              <a:custGeom>
                <a:avLst/>
                <a:gdLst>
                  <a:gd name="T0" fmla="*/ 195 w 303"/>
                  <a:gd name="T1" fmla="*/ 65 h 764"/>
                  <a:gd name="T2" fmla="*/ 303 w 303"/>
                  <a:gd name="T3" fmla="*/ 764 h 764"/>
                  <a:gd name="T4" fmla="*/ 207 w 303"/>
                  <a:gd name="T5" fmla="*/ 734 h 764"/>
                  <a:gd name="T6" fmla="*/ 113 w 303"/>
                  <a:gd name="T7" fmla="*/ 702 h 764"/>
                  <a:gd name="T8" fmla="*/ 0 w 303"/>
                  <a:gd name="T9" fmla="*/ 0 h 764"/>
                  <a:gd name="T10" fmla="*/ 97 w 303"/>
                  <a:gd name="T11" fmla="*/ 33 h 764"/>
                  <a:gd name="T12" fmla="*/ 195 w 303"/>
                  <a:gd name="T13" fmla="*/ 65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764">
                    <a:moveTo>
                      <a:pt x="195" y="65"/>
                    </a:moveTo>
                    <a:lnTo>
                      <a:pt x="303" y="764"/>
                    </a:lnTo>
                    <a:lnTo>
                      <a:pt x="207" y="734"/>
                    </a:lnTo>
                    <a:lnTo>
                      <a:pt x="113" y="702"/>
                    </a:lnTo>
                    <a:lnTo>
                      <a:pt x="0" y="0"/>
                    </a:lnTo>
                    <a:lnTo>
                      <a:pt x="97" y="33"/>
                    </a:lnTo>
                    <a:lnTo>
                      <a:pt x="195" y="65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0" name="Freeform 116"/>
              <p:cNvSpPr>
                <a:spLocks/>
              </p:cNvSpPr>
              <p:nvPr/>
            </p:nvSpPr>
            <p:spPr bwMode="auto">
              <a:xfrm>
                <a:off x="1601" y="3619"/>
                <a:ext cx="77" cy="129"/>
              </a:xfrm>
              <a:custGeom>
                <a:avLst/>
                <a:gdLst>
                  <a:gd name="T0" fmla="*/ 192 w 305"/>
                  <a:gd name="T1" fmla="*/ 72 h 774"/>
                  <a:gd name="T2" fmla="*/ 305 w 305"/>
                  <a:gd name="T3" fmla="*/ 774 h 774"/>
                  <a:gd name="T4" fmla="*/ 212 w 305"/>
                  <a:gd name="T5" fmla="*/ 740 h 774"/>
                  <a:gd name="T6" fmla="*/ 119 w 305"/>
                  <a:gd name="T7" fmla="*/ 704 h 774"/>
                  <a:gd name="T8" fmla="*/ 0 w 305"/>
                  <a:gd name="T9" fmla="*/ 0 h 774"/>
                  <a:gd name="T10" fmla="*/ 95 w 305"/>
                  <a:gd name="T11" fmla="*/ 37 h 774"/>
                  <a:gd name="T12" fmla="*/ 192 w 305"/>
                  <a:gd name="T13" fmla="*/ 72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774">
                    <a:moveTo>
                      <a:pt x="192" y="72"/>
                    </a:moveTo>
                    <a:lnTo>
                      <a:pt x="305" y="774"/>
                    </a:lnTo>
                    <a:lnTo>
                      <a:pt x="212" y="740"/>
                    </a:lnTo>
                    <a:lnTo>
                      <a:pt x="119" y="704"/>
                    </a:lnTo>
                    <a:lnTo>
                      <a:pt x="0" y="0"/>
                    </a:lnTo>
                    <a:lnTo>
                      <a:pt x="95" y="37"/>
                    </a:lnTo>
                    <a:lnTo>
                      <a:pt x="192" y="72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1" name="Freeform 117"/>
              <p:cNvSpPr>
                <a:spLocks/>
              </p:cNvSpPr>
              <p:nvPr/>
            </p:nvSpPr>
            <p:spPr bwMode="auto">
              <a:xfrm>
                <a:off x="1555" y="3605"/>
                <a:ext cx="76" cy="131"/>
              </a:xfrm>
              <a:custGeom>
                <a:avLst/>
                <a:gdLst>
                  <a:gd name="T0" fmla="*/ 188 w 307"/>
                  <a:gd name="T1" fmla="*/ 81 h 785"/>
                  <a:gd name="T2" fmla="*/ 307 w 307"/>
                  <a:gd name="T3" fmla="*/ 785 h 785"/>
                  <a:gd name="T4" fmla="*/ 216 w 307"/>
                  <a:gd name="T5" fmla="*/ 746 h 785"/>
                  <a:gd name="T6" fmla="*/ 125 w 307"/>
                  <a:gd name="T7" fmla="*/ 706 h 785"/>
                  <a:gd name="T8" fmla="*/ 0 w 307"/>
                  <a:gd name="T9" fmla="*/ 0 h 785"/>
                  <a:gd name="T10" fmla="*/ 94 w 307"/>
                  <a:gd name="T11" fmla="*/ 41 h 785"/>
                  <a:gd name="T12" fmla="*/ 188 w 307"/>
                  <a:gd name="T13" fmla="*/ 81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785">
                    <a:moveTo>
                      <a:pt x="188" y="81"/>
                    </a:moveTo>
                    <a:lnTo>
                      <a:pt x="307" y="785"/>
                    </a:lnTo>
                    <a:lnTo>
                      <a:pt x="216" y="746"/>
                    </a:lnTo>
                    <a:lnTo>
                      <a:pt x="125" y="706"/>
                    </a:lnTo>
                    <a:lnTo>
                      <a:pt x="0" y="0"/>
                    </a:lnTo>
                    <a:lnTo>
                      <a:pt x="94" y="41"/>
                    </a:lnTo>
                    <a:lnTo>
                      <a:pt x="188" y="81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2" name="Freeform 118"/>
              <p:cNvSpPr>
                <a:spLocks/>
              </p:cNvSpPr>
              <p:nvPr/>
            </p:nvSpPr>
            <p:spPr bwMode="auto">
              <a:xfrm>
                <a:off x="1509" y="3590"/>
                <a:ext cx="77" cy="133"/>
              </a:xfrm>
              <a:custGeom>
                <a:avLst/>
                <a:gdLst>
                  <a:gd name="T0" fmla="*/ 181 w 306"/>
                  <a:gd name="T1" fmla="*/ 89 h 795"/>
                  <a:gd name="T2" fmla="*/ 306 w 306"/>
                  <a:gd name="T3" fmla="*/ 795 h 795"/>
                  <a:gd name="T4" fmla="*/ 216 w 306"/>
                  <a:gd name="T5" fmla="*/ 753 h 795"/>
                  <a:gd name="T6" fmla="*/ 129 w 306"/>
                  <a:gd name="T7" fmla="*/ 708 h 795"/>
                  <a:gd name="T8" fmla="*/ 0 w 306"/>
                  <a:gd name="T9" fmla="*/ 0 h 795"/>
                  <a:gd name="T10" fmla="*/ 91 w 306"/>
                  <a:gd name="T11" fmla="*/ 45 h 795"/>
                  <a:gd name="T12" fmla="*/ 181 w 306"/>
                  <a:gd name="T13" fmla="*/ 89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795">
                    <a:moveTo>
                      <a:pt x="181" y="89"/>
                    </a:moveTo>
                    <a:lnTo>
                      <a:pt x="306" y="795"/>
                    </a:lnTo>
                    <a:lnTo>
                      <a:pt x="216" y="753"/>
                    </a:lnTo>
                    <a:lnTo>
                      <a:pt x="129" y="708"/>
                    </a:lnTo>
                    <a:lnTo>
                      <a:pt x="0" y="0"/>
                    </a:lnTo>
                    <a:lnTo>
                      <a:pt x="91" y="45"/>
                    </a:lnTo>
                    <a:lnTo>
                      <a:pt x="181" y="89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3" name="Freeform 119"/>
              <p:cNvSpPr>
                <a:spLocks/>
              </p:cNvSpPr>
              <p:nvPr/>
            </p:nvSpPr>
            <p:spPr bwMode="auto">
              <a:xfrm>
                <a:off x="1465" y="3574"/>
                <a:ext cx="76" cy="135"/>
              </a:xfrm>
              <a:custGeom>
                <a:avLst/>
                <a:gdLst>
                  <a:gd name="T0" fmla="*/ 177 w 306"/>
                  <a:gd name="T1" fmla="*/ 98 h 806"/>
                  <a:gd name="T2" fmla="*/ 306 w 306"/>
                  <a:gd name="T3" fmla="*/ 806 h 806"/>
                  <a:gd name="T4" fmla="*/ 219 w 306"/>
                  <a:gd name="T5" fmla="*/ 760 h 806"/>
                  <a:gd name="T6" fmla="*/ 134 w 306"/>
                  <a:gd name="T7" fmla="*/ 710 h 806"/>
                  <a:gd name="T8" fmla="*/ 0 w 306"/>
                  <a:gd name="T9" fmla="*/ 0 h 806"/>
                  <a:gd name="T10" fmla="*/ 87 w 306"/>
                  <a:gd name="T11" fmla="*/ 50 h 806"/>
                  <a:gd name="T12" fmla="*/ 177 w 306"/>
                  <a:gd name="T13" fmla="*/ 98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806">
                    <a:moveTo>
                      <a:pt x="177" y="98"/>
                    </a:moveTo>
                    <a:lnTo>
                      <a:pt x="306" y="806"/>
                    </a:lnTo>
                    <a:lnTo>
                      <a:pt x="219" y="760"/>
                    </a:lnTo>
                    <a:lnTo>
                      <a:pt x="134" y="710"/>
                    </a:lnTo>
                    <a:lnTo>
                      <a:pt x="0" y="0"/>
                    </a:lnTo>
                    <a:lnTo>
                      <a:pt x="87" y="50"/>
                    </a:lnTo>
                    <a:lnTo>
                      <a:pt x="177" y="98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4" name="Freeform 120"/>
              <p:cNvSpPr>
                <a:spLocks/>
              </p:cNvSpPr>
              <p:nvPr/>
            </p:nvSpPr>
            <p:spPr bwMode="auto">
              <a:xfrm>
                <a:off x="1422" y="3556"/>
                <a:ext cx="76" cy="137"/>
              </a:xfrm>
              <a:custGeom>
                <a:avLst/>
                <a:gdLst>
                  <a:gd name="T0" fmla="*/ 172 w 306"/>
                  <a:gd name="T1" fmla="*/ 108 h 818"/>
                  <a:gd name="T2" fmla="*/ 306 w 306"/>
                  <a:gd name="T3" fmla="*/ 818 h 818"/>
                  <a:gd name="T4" fmla="*/ 222 w 306"/>
                  <a:gd name="T5" fmla="*/ 767 h 818"/>
                  <a:gd name="T6" fmla="*/ 139 w 306"/>
                  <a:gd name="T7" fmla="*/ 713 h 818"/>
                  <a:gd name="T8" fmla="*/ 0 w 306"/>
                  <a:gd name="T9" fmla="*/ 0 h 818"/>
                  <a:gd name="T10" fmla="*/ 85 w 306"/>
                  <a:gd name="T11" fmla="*/ 55 h 818"/>
                  <a:gd name="T12" fmla="*/ 172 w 306"/>
                  <a:gd name="T13" fmla="*/ 108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818">
                    <a:moveTo>
                      <a:pt x="172" y="108"/>
                    </a:moveTo>
                    <a:lnTo>
                      <a:pt x="306" y="818"/>
                    </a:lnTo>
                    <a:lnTo>
                      <a:pt x="222" y="767"/>
                    </a:lnTo>
                    <a:lnTo>
                      <a:pt x="139" y="713"/>
                    </a:lnTo>
                    <a:lnTo>
                      <a:pt x="0" y="0"/>
                    </a:lnTo>
                    <a:lnTo>
                      <a:pt x="85" y="55"/>
                    </a:lnTo>
                    <a:lnTo>
                      <a:pt x="172" y="108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5" name="Freeform 121"/>
              <p:cNvSpPr>
                <a:spLocks/>
              </p:cNvSpPr>
              <p:nvPr/>
            </p:nvSpPr>
            <p:spPr bwMode="auto">
              <a:xfrm>
                <a:off x="1381" y="3537"/>
                <a:ext cx="76" cy="138"/>
              </a:xfrm>
              <a:custGeom>
                <a:avLst/>
                <a:gdLst>
                  <a:gd name="T0" fmla="*/ 165 w 304"/>
                  <a:gd name="T1" fmla="*/ 117 h 830"/>
                  <a:gd name="T2" fmla="*/ 304 w 304"/>
                  <a:gd name="T3" fmla="*/ 830 h 830"/>
                  <a:gd name="T4" fmla="*/ 224 w 304"/>
                  <a:gd name="T5" fmla="*/ 776 h 830"/>
                  <a:gd name="T6" fmla="*/ 144 w 304"/>
                  <a:gd name="T7" fmla="*/ 717 h 830"/>
                  <a:gd name="T8" fmla="*/ 0 w 304"/>
                  <a:gd name="T9" fmla="*/ 0 h 830"/>
                  <a:gd name="T10" fmla="*/ 82 w 304"/>
                  <a:gd name="T11" fmla="*/ 60 h 830"/>
                  <a:gd name="T12" fmla="*/ 165 w 304"/>
                  <a:gd name="T13" fmla="*/ 117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830">
                    <a:moveTo>
                      <a:pt x="165" y="117"/>
                    </a:moveTo>
                    <a:lnTo>
                      <a:pt x="304" y="830"/>
                    </a:lnTo>
                    <a:lnTo>
                      <a:pt x="224" y="776"/>
                    </a:lnTo>
                    <a:lnTo>
                      <a:pt x="144" y="717"/>
                    </a:lnTo>
                    <a:lnTo>
                      <a:pt x="0" y="0"/>
                    </a:lnTo>
                    <a:lnTo>
                      <a:pt x="82" y="60"/>
                    </a:lnTo>
                    <a:lnTo>
                      <a:pt x="165" y="117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6" name="Freeform 122"/>
              <p:cNvSpPr>
                <a:spLocks/>
              </p:cNvSpPr>
              <p:nvPr/>
            </p:nvSpPr>
            <p:spPr bwMode="auto">
              <a:xfrm>
                <a:off x="1341" y="3516"/>
                <a:ext cx="76" cy="140"/>
              </a:xfrm>
              <a:custGeom>
                <a:avLst/>
                <a:gdLst>
                  <a:gd name="T0" fmla="*/ 157 w 301"/>
                  <a:gd name="T1" fmla="*/ 126 h 843"/>
                  <a:gd name="T2" fmla="*/ 301 w 301"/>
                  <a:gd name="T3" fmla="*/ 843 h 843"/>
                  <a:gd name="T4" fmla="*/ 225 w 301"/>
                  <a:gd name="T5" fmla="*/ 784 h 843"/>
                  <a:gd name="T6" fmla="*/ 149 w 301"/>
                  <a:gd name="T7" fmla="*/ 721 h 843"/>
                  <a:gd name="T8" fmla="*/ 0 w 301"/>
                  <a:gd name="T9" fmla="*/ 0 h 843"/>
                  <a:gd name="T10" fmla="*/ 78 w 301"/>
                  <a:gd name="T11" fmla="*/ 64 h 843"/>
                  <a:gd name="T12" fmla="*/ 157 w 301"/>
                  <a:gd name="T13" fmla="*/ 126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843">
                    <a:moveTo>
                      <a:pt x="157" y="126"/>
                    </a:moveTo>
                    <a:lnTo>
                      <a:pt x="301" y="843"/>
                    </a:lnTo>
                    <a:lnTo>
                      <a:pt x="225" y="784"/>
                    </a:lnTo>
                    <a:lnTo>
                      <a:pt x="149" y="721"/>
                    </a:lnTo>
                    <a:lnTo>
                      <a:pt x="0" y="0"/>
                    </a:lnTo>
                    <a:lnTo>
                      <a:pt x="78" y="64"/>
                    </a:lnTo>
                    <a:lnTo>
                      <a:pt x="157" y="126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7" name="Freeform 123"/>
              <p:cNvSpPr>
                <a:spLocks/>
              </p:cNvSpPr>
              <p:nvPr/>
            </p:nvSpPr>
            <p:spPr bwMode="auto">
              <a:xfrm>
                <a:off x="1304" y="3493"/>
                <a:ext cx="75" cy="143"/>
              </a:xfrm>
              <a:custGeom>
                <a:avLst/>
                <a:gdLst>
                  <a:gd name="T0" fmla="*/ 149 w 298"/>
                  <a:gd name="T1" fmla="*/ 135 h 856"/>
                  <a:gd name="T2" fmla="*/ 298 w 298"/>
                  <a:gd name="T3" fmla="*/ 856 h 856"/>
                  <a:gd name="T4" fmla="*/ 223 w 298"/>
                  <a:gd name="T5" fmla="*/ 791 h 856"/>
                  <a:gd name="T6" fmla="*/ 152 w 298"/>
                  <a:gd name="T7" fmla="*/ 724 h 856"/>
                  <a:gd name="T8" fmla="*/ 0 w 298"/>
                  <a:gd name="T9" fmla="*/ 0 h 856"/>
                  <a:gd name="T10" fmla="*/ 73 w 298"/>
                  <a:gd name="T11" fmla="*/ 69 h 856"/>
                  <a:gd name="T12" fmla="*/ 149 w 298"/>
                  <a:gd name="T13" fmla="*/ 13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" h="856">
                    <a:moveTo>
                      <a:pt x="149" y="135"/>
                    </a:moveTo>
                    <a:lnTo>
                      <a:pt x="298" y="856"/>
                    </a:lnTo>
                    <a:lnTo>
                      <a:pt x="223" y="791"/>
                    </a:lnTo>
                    <a:lnTo>
                      <a:pt x="152" y="724"/>
                    </a:lnTo>
                    <a:lnTo>
                      <a:pt x="0" y="0"/>
                    </a:lnTo>
                    <a:lnTo>
                      <a:pt x="73" y="69"/>
                    </a:lnTo>
                    <a:lnTo>
                      <a:pt x="149" y="135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8" name="Freeform 124"/>
              <p:cNvSpPr>
                <a:spLocks/>
              </p:cNvSpPr>
              <p:nvPr/>
            </p:nvSpPr>
            <p:spPr bwMode="auto">
              <a:xfrm>
                <a:off x="1269" y="3469"/>
                <a:ext cx="73" cy="145"/>
              </a:xfrm>
              <a:custGeom>
                <a:avLst/>
                <a:gdLst>
                  <a:gd name="T0" fmla="*/ 142 w 294"/>
                  <a:gd name="T1" fmla="*/ 146 h 870"/>
                  <a:gd name="T2" fmla="*/ 294 w 294"/>
                  <a:gd name="T3" fmla="*/ 870 h 870"/>
                  <a:gd name="T4" fmla="*/ 224 w 294"/>
                  <a:gd name="T5" fmla="*/ 800 h 870"/>
                  <a:gd name="T6" fmla="*/ 157 w 294"/>
                  <a:gd name="T7" fmla="*/ 728 h 870"/>
                  <a:gd name="T8" fmla="*/ 0 w 294"/>
                  <a:gd name="T9" fmla="*/ 0 h 870"/>
                  <a:gd name="T10" fmla="*/ 69 w 294"/>
                  <a:gd name="T11" fmla="*/ 75 h 870"/>
                  <a:gd name="T12" fmla="*/ 142 w 294"/>
                  <a:gd name="T13" fmla="*/ 146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870">
                    <a:moveTo>
                      <a:pt x="142" y="146"/>
                    </a:moveTo>
                    <a:lnTo>
                      <a:pt x="294" y="870"/>
                    </a:lnTo>
                    <a:lnTo>
                      <a:pt x="224" y="800"/>
                    </a:lnTo>
                    <a:lnTo>
                      <a:pt x="157" y="728"/>
                    </a:lnTo>
                    <a:lnTo>
                      <a:pt x="0" y="0"/>
                    </a:lnTo>
                    <a:lnTo>
                      <a:pt x="69" y="75"/>
                    </a:lnTo>
                    <a:lnTo>
                      <a:pt x="142" y="146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29" name="Freeform 125"/>
              <p:cNvSpPr>
                <a:spLocks/>
              </p:cNvSpPr>
              <p:nvPr/>
            </p:nvSpPr>
            <p:spPr bwMode="auto">
              <a:xfrm>
                <a:off x="1235" y="3443"/>
                <a:ext cx="73" cy="147"/>
              </a:xfrm>
              <a:custGeom>
                <a:avLst/>
                <a:gdLst>
                  <a:gd name="T0" fmla="*/ 133 w 290"/>
                  <a:gd name="T1" fmla="*/ 155 h 883"/>
                  <a:gd name="T2" fmla="*/ 290 w 290"/>
                  <a:gd name="T3" fmla="*/ 883 h 883"/>
                  <a:gd name="T4" fmla="*/ 223 w 290"/>
                  <a:gd name="T5" fmla="*/ 809 h 883"/>
                  <a:gd name="T6" fmla="*/ 161 w 290"/>
                  <a:gd name="T7" fmla="*/ 732 h 883"/>
                  <a:gd name="T8" fmla="*/ 0 w 290"/>
                  <a:gd name="T9" fmla="*/ 0 h 883"/>
                  <a:gd name="T10" fmla="*/ 65 w 290"/>
                  <a:gd name="T11" fmla="*/ 79 h 883"/>
                  <a:gd name="T12" fmla="*/ 133 w 290"/>
                  <a:gd name="T13" fmla="*/ 155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883">
                    <a:moveTo>
                      <a:pt x="133" y="155"/>
                    </a:moveTo>
                    <a:lnTo>
                      <a:pt x="290" y="883"/>
                    </a:lnTo>
                    <a:lnTo>
                      <a:pt x="223" y="809"/>
                    </a:lnTo>
                    <a:lnTo>
                      <a:pt x="161" y="732"/>
                    </a:lnTo>
                    <a:lnTo>
                      <a:pt x="0" y="0"/>
                    </a:lnTo>
                    <a:lnTo>
                      <a:pt x="65" y="79"/>
                    </a:lnTo>
                    <a:lnTo>
                      <a:pt x="133" y="155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0" name="Freeform 126"/>
              <p:cNvSpPr>
                <a:spLocks/>
              </p:cNvSpPr>
              <p:nvPr/>
            </p:nvSpPr>
            <p:spPr bwMode="auto">
              <a:xfrm>
                <a:off x="1084" y="3226"/>
                <a:ext cx="94" cy="128"/>
              </a:xfrm>
              <a:custGeom>
                <a:avLst/>
                <a:gdLst>
                  <a:gd name="T0" fmla="*/ 206 w 377"/>
                  <a:gd name="T1" fmla="*/ 0 h 768"/>
                  <a:gd name="T2" fmla="*/ 377 w 377"/>
                  <a:gd name="T3" fmla="*/ 766 h 768"/>
                  <a:gd name="T4" fmla="*/ 277 w 377"/>
                  <a:gd name="T5" fmla="*/ 768 h 768"/>
                  <a:gd name="T6" fmla="*/ 177 w 377"/>
                  <a:gd name="T7" fmla="*/ 767 h 768"/>
                  <a:gd name="T8" fmla="*/ 0 w 377"/>
                  <a:gd name="T9" fmla="*/ 0 h 768"/>
                  <a:gd name="T10" fmla="*/ 104 w 377"/>
                  <a:gd name="T11" fmla="*/ 1 h 768"/>
                  <a:gd name="T12" fmla="*/ 206 w 377"/>
                  <a:gd name="T13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768">
                    <a:moveTo>
                      <a:pt x="206" y="0"/>
                    </a:moveTo>
                    <a:lnTo>
                      <a:pt x="377" y="766"/>
                    </a:lnTo>
                    <a:lnTo>
                      <a:pt x="277" y="768"/>
                    </a:lnTo>
                    <a:lnTo>
                      <a:pt x="177" y="767"/>
                    </a:lnTo>
                    <a:lnTo>
                      <a:pt x="0" y="0"/>
                    </a:lnTo>
                    <a:lnTo>
                      <a:pt x="104" y="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667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1" name="Freeform 127"/>
              <p:cNvSpPr>
                <a:spLocks/>
              </p:cNvSpPr>
              <p:nvPr/>
            </p:nvSpPr>
            <p:spPr bwMode="auto">
              <a:xfrm>
                <a:off x="1032" y="3224"/>
                <a:ext cx="96" cy="130"/>
              </a:xfrm>
              <a:custGeom>
                <a:avLst/>
                <a:gdLst>
                  <a:gd name="T0" fmla="*/ 205 w 382"/>
                  <a:gd name="T1" fmla="*/ 11 h 778"/>
                  <a:gd name="T2" fmla="*/ 382 w 382"/>
                  <a:gd name="T3" fmla="*/ 778 h 778"/>
                  <a:gd name="T4" fmla="*/ 283 w 382"/>
                  <a:gd name="T5" fmla="*/ 773 h 778"/>
                  <a:gd name="T6" fmla="*/ 183 w 382"/>
                  <a:gd name="T7" fmla="*/ 767 h 778"/>
                  <a:gd name="T8" fmla="*/ 0 w 382"/>
                  <a:gd name="T9" fmla="*/ 0 h 778"/>
                  <a:gd name="T10" fmla="*/ 102 w 382"/>
                  <a:gd name="T11" fmla="*/ 7 h 778"/>
                  <a:gd name="T12" fmla="*/ 205 w 382"/>
                  <a:gd name="T13" fmla="*/ 11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778">
                    <a:moveTo>
                      <a:pt x="205" y="11"/>
                    </a:moveTo>
                    <a:lnTo>
                      <a:pt x="382" y="778"/>
                    </a:lnTo>
                    <a:lnTo>
                      <a:pt x="283" y="773"/>
                    </a:lnTo>
                    <a:lnTo>
                      <a:pt x="183" y="767"/>
                    </a:lnTo>
                    <a:lnTo>
                      <a:pt x="0" y="0"/>
                    </a:lnTo>
                    <a:lnTo>
                      <a:pt x="102" y="7"/>
                    </a:lnTo>
                    <a:lnTo>
                      <a:pt x="205" y="11"/>
                    </a:lnTo>
                    <a:close/>
                  </a:path>
                </a:pathLst>
              </a:custGeom>
              <a:solidFill>
                <a:srgbClr val="5F6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2" name="Freeform 128"/>
              <p:cNvSpPr>
                <a:spLocks/>
              </p:cNvSpPr>
              <p:nvPr/>
            </p:nvSpPr>
            <p:spPr bwMode="auto">
              <a:xfrm>
                <a:off x="982" y="3220"/>
                <a:ext cx="96" cy="132"/>
              </a:xfrm>
              <a:custGeom>
                <a:avLst/>
                <a:gdLst>
                  <a:gd name="T0" fmla="*/ 204 w 387"/>
                  <a:gd name="T1" fmla="*/ 22 h 789"/>
                  <a:gd name="T2" fmla="*/ 387 w 387"/>
                  <a:gd name="T3" fmla="*/ 789 h 789"/>
                  <a:gd name="T4" fmla="*/ 288 w 387"/>
                  <a:gd name="T5" fmla="*/ 780 h 789"/>
                  <a:gd name="T6" fmla="*/ 189 w 387"/>
                  <a:gd name="T7" fmla="*/ 768 h 789"/>
                  <a:gd name="T8" fmla="*/ 0 w 387"/>
                  <a:gd name="T9" fmla="*/ 0 h 789"/>
                  <a:gd name="T10" fmla="*/ 101 w 387"/>
                  <a:gd name="T11" fmla="*/ 13 h 789"/>
                  <a:gd name="T12" fmla="*/ 204 w 387"/>
                  <a:gd name="T13" fmla="*/ 22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7" h="789">
                    <a:moveTo>
                      <a:pt x="204" y="22"/>
                    </a:moveTo>
                    <a:lnTo>
                      <a:pt x="387" y="789"/>
                    </a:lnTo>
                    <a:lnTo>
                      <a:pt x="288" y="780"/>
                    </a:lnTo>
                    <a:lnTo>
                      <a:pt x="189" y="768"/>
                    </a:lnTo>
                    <a:lnTo>
                      <a:pt x="0" y="0"/>
                    </a:lnTo>
                    <a:lnTo>
                      <a:pt x="101" y="13"/>
                    </a:lnTo>
                    <a:lnTo>
                      <a:pt x="204" y="22"/>
                    </a:lnTo>
                    <a:close/>
                  </a:path>
                </a:pathLst>
              </a:custGeom>
              <a:solidFill>
                <a:srgbClr val="555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3" name="Freeform 129"/>
              <p:cNvSpPr>
                <a:spLocks/>
              </p:cNvSpPr>
              <p:nvPr/>
            </p:nvSpPr>
            <p:spPr bwMode="auto">
              <a:xfrm>
                <a:off x="931" y="3215"/>
                <a:ext cx="98" cy="133"/>
              </a:xfrm>
              <a:custGeom>
                <a:avLst/>
                <a:gdLst>
                  <a:gd name="T0" fmla="*/ 201 w 390"/>
                  <a:gd name="T1" fmla="*/ 31 h 799"/>
                  <a:gd name="T2" fmla="*/ 390 w 390"/>
                  <a:gd name="T3" fmla="*/ 799 h 799"/>
                  <a:gd name="T4" fmla="*/ 292 w 390"/>
                  <a:gd name="T5" fmla="*/ 784 h 799"/>
                  <a:gd name="T6" fmla="*/ 194 w 390"/>
                  <a:gd name="T7" fmla="*/ 768 h 799"/>
                  <a:gd name="T8" fmla="*/ 0 w 390"/>
                  <a:gd name="T9" fmla="*/ 0 h 799"/>
                  <a:gd name="T10" fmla="*/ 100 w 390"/>
                  <a:gd name="T11" fmla="*/ 17 h 799"/>
                  <a:gd name="T12" fmla="*/ 201 w 390"/>
                  <a:gd name="T13" fmla="*/ 31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799">
                    <a:moveTo>
                      <a:pt x="201" y="31"/>
                    </a:moveTo>
                    <a:lnTo>
                      <a:pt x="390" y="799"/>
                    </a:lnTo>
                    <a:lnTo>
                      <a:pt x="292" y="784"/>
                    </a:lnTo>
                    <a:lnTo>
                      <a:pt x="194" y="768"/>
                    </a:lnTo>
                    <a:lnTo>
                      <a:pt x="0" y="0"/>
                    </a:lnTo>
                    <a:lnTo>
                      <a:pt x="100" y="17"/>
                    </a:lnTo>
                    <a:lnTo>
                      <a:pt x="201" y="31"/>
                    </a:lnTo>
                    <a:close/>
                  </a:path>
                </a:pathLst>
              </a:custGeom>
              <a:solidFill>
                <a:srgbClr val="4C4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4" name="Freeform 130"/>
              <p:cNvSpPr>
                <a:spLocks/>
              </p:cNvSpPr>
              <p:nvPr/>
            </p:nvSpPr>
            <p:spPr bwMode="auto">
              <a:xfrm>
                <a:off x="882" y="3208"/>
                <a:ext cx="98" cy="135"/>
              </a:xfrm>
              <a:custGeom>
                <a:avLst/>
                <a:gdLst>
                  <a:gd name="T0" fmla="*/ 197 w 391"/>
                  <a:gd name="T1" fmla="*/ 45 h 813"/>
                  <a:gd name="T2" fmla="*/ 391 w 391"/>
                  <a:gd name="T3" fmla="*/ 813 h 813"/>
                  <a:gd name="T4" fmla="*/ 296 w 391"/>
                  <a:gd name="T5" fmla="*/ 793 h 813"/>
                  <a:gd name="T6" fmla="*/ 200 w 391"/>
                  <a:gd name="T7" fmla="*/ 770 h 813"/>
                  <a:gd name="T8" fmla="*/ 0 w 391"/>
                  <a:gd name="T9" fmla="*/ 0 h 813"/>
                  <a:gd name="T10" fmla="*/ 98 w 391"/>
                  <a:gd name="T11" fmla="*/ 24 h 813"/>
                  <a:gd name="T12" fmla="*/ 197 w 391"/>
                  <a:gd name="T13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813">
                    <a:moveTo>
                      <a:pt x="197" y="45"/>
                    </a:moveTo>
                    <a:lnTo>
                      <a:pt x="391" y="813"/>
                    </a:lnTo>
                    <a:lnTo>
                      <a:pt x="296" y="793"/>
                    </a:lnTo>
                    <a:lnTo>
                      <a:pt x="200" y="770"/>
                    </a:lnTo>
                    <a:lnTo>
                      <a:pt x="0" y="0"/>
                    </a:lnTo>
                    <a:lnTo>
                      <a:pt x="98" y="24"/>
                    </a:lnTo>
                    <a:lnTo>
                      <a:pt x="197" y="45"/>
                    </a:lnTo>
                    <a:close/>
                  </a:path>
                </a:pathLst>
              </a:custGeom>
              <a:solidFill>
                <a:srgbClr val="3F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5" name="Freeform 131"/>
              <p:cNvSpPr>
                <a:spLocks/>
              </p:cNvSpPr>
              <p:nvPr/>
            </p:nvSpPr>
            <p:spPr bwMode="auto">
              <a:xfrm>
                <a:off x="833" y="3199"/>
                <a:ext cx="99" cy="137"/>
              </a:xfrm>
              <a:custGeom>
                <a:avLst/>
                <a:gdLst>
                  <a:gd name="T0" fmla="*/ 195 w 395"/>
                  <a:gd name="T1" fmla="*/ 55 h 825"/>
                  <a:gd name="T2" fmla="*/ 395 w 395"/>
                  <a:gd name="T3" fmla="*/ 825 h 825"/>
                  <a:gd name="T4" fmla="*/ 300 w 395"/>
                  <a:gd name="T5" fmla="*/ 799 h 825"/>
                  <a:gd name="T6" fmla="*/ 206 w 395"/>
                  <a:gd name="T7" fmla="*/ 771 h 825"/>
                  <a:gd name="T8" fmla="*/ 0 w 395"/>
                  <a:gd name="T9" fmla="*/ 0 h 825"/>
                  <a:gd name="T10" fmla="*/ 97 w 395"/>
                  <a:gd name="T11" fmla="*/ 30 h 825"/>
                  <a:gd name="T12" fmla="*/ 195 w 395"/>
                  <a:gd name="T13" fmla="*/ 55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5" h="825">
                    <a:moveTo>
                      <a:pt x="195" y="55"/>
                    </a:moveTo>
                    <a:lnTo>
                      <a:pt x="395" y="825"/>
                    </a:lnTo>
                    <a:lnTo>
                      <a:pt x="300" y="799"/>
                    </a:lnTo>
                    <a:lnTo>
                      <a:pt x="206" y="771"/>
                    </a:lnTo>
                    <a:lnTo>
                      <a:pt x="0" y="0"/>
                    </a:lnTo>
                    <a:lnTo>
                      <a:pt x="97" y="30"/>
                    </a:lnTo>
                    <a:lnTo>
                      <a:pt x="195" y="55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6" name="Freeform 132"/>
              <p:cNvSpPr>
                <a:spLocks/>
              </p:cNvSpPr>
              <p:nvPr/>
            </p:nvSpPr>
            <p:spPr bwMode="auto">
              <a:xfrm>
                <a:off x="786" y="3187"/>
                <a:ext cx="99" cy="140"/>
              </a:xfrm>
              <a:custGeom>
                <a:avLst/>
                <a:gdLst>
                  <a:gd name="T0" fmla="*/ 187 w 393"/>
                  <a:gd name="T1" fmla="*/ 66 h 837"/>
                  <a:gd name="T2" fmla="*/ 393 w 393"/>
                  <a:gd name="T3" fmla="*/ 837 h 837"/>
                  <a:gd name="T4" fmla="*/ 301 w 393"/>
                  <a:gd name="T5" fmla="*/ 806 h 837"/>
                  <a:gd name="T6" fmla="*/ 211 w 393"/>
                  <a:gd name="T7" fmla="*/ 773 h 837"/>
                  <a:gd name="T8" fmla="*/ 0 w 393"/>
                  <a:gd name="T9" fmla="*/ 0 h 837"/>
                  <a:gd name="T10" fmla="*/ 93 w 393"/>
                  <a:gd name="T11" fmla="*/ 35 h 837"/>
                  <a:gd name="T12" fmla="*/ 187 w 393"/>
                  <a:gd name="T13" fmla="*/ 6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3" h="837">
                    <a:moveTo>
                      <a:pt x="187" y="66"/>
                    </a:moveTo>
                    <a:lnTo>
                      <a:pt x="393" y="837"/>
                    </a:lnTo>
                    <a:lnTo>
                      <a:pt x="301" y="806"/>
                    </a:lnTo>
                    <a:lnTo>
                      <a:pt x="211" y="773"/>
                    </a:lnTo>
                    <a:lnTo>
                      <a:pt x="0" y="0"/>
                    </a:lnTo>
                    <a:lnTo>
                      <a:pt x="93" y="35"/>
                    </a:lnTo>
                    <a:lnTo>
                      <a:pt x="187" y="66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7" name="Freeform 133"/>
              <p:cNvSpPr>
                <a:spLocks/>
              </p:cNvSpPr>
              <p:nvPr/>
            </p:nvSpPr>
            <p:spPr bwMode="auto">
              <a:xfrm>
                <a:off x="741" y="3175"/>
                <a:ext cx="98" cy="141"/>
              </a:xfrm>
              <a:custGeom>
                <a:avLst/>
                <a:gdLst>
                  <a:gd name="T0" fmla="*/ 183 w 394"/>
                  <a:gd name="T1" fmla="*/ 77 h 850"/>
                  <a:gd name="T2" fmla="*/ 394 w 394"/>
                  <a:gd name="T3" fmla="*/ 850 h 850"/>
                  <a:gd name="T4" fmla="*/ 304 w 394"/>
                  <a:gd name="T5" fmla="*/ 813 h 850"/>
                  <a:gd name="T6" fmla="*/ 215 w 394"/>
                  <a:gd name="T7" fmla="*/ 775 h 850"/>
                  <a:gd name="T8" fmla="*/ 0 w 394"/>
                  <a:gd name="T9" fmla="*/ 0 h 850"/>
                  <a:gd name="T10" fmla="*/ 91 w 394"/>
                  <a:gd name="T11" fmla="*/ 39 h 850"/>
                  <a:gd name="T12" fmla="*/ 183 w 394"/>
                  <a:gd name="T13" fmla="*/ 77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850">
                    <a:moveTo>
                      <a:pt x="183" y="77"/>
                    </a:moveTo>
                    <a:lnTo>
                      <a:pt x="394" y="850"/>
                    </a:lnTo>
                    <a:lnTo>
                      <a:pt x="304" y="813"/>
                    </a:lnTo>
                    <a:lnTo>
                      <a:pt x="215" y="775"/>
                    </a:lnTo>
                    <a:lnTo>
                      <a:pt x="0" y="0"/>
                    </a:lnTo>
                    <a:lnTo>
                      <a:pt x="91" y="39"/>
                    </a:lnTo>
                    <a:lnTo>
                      <a:pt x="183" y="77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8" name="Freeform 134"/>
              <p:cNvSpPr>
                <a:spLocks/>
              </p:cNvSpPr>
              <p:nvPr/>
            </p:nvSpPr>
            <p:spPr bwMode="auto">
              <a:xfrm>
                <a:off x="697" y="3160"/>
                <a:ext cx="98" cy="144"/>
              </a:xfrm>
              <a:custGeom>
                <a:avLst/>
                <a:gdLst>
                  <a:gd name="T0" fmla="*/ 176 w 391"/>
                  <a:gd name="T1" fmla="*/ 89 h 864"/>
                  <a:gd name="T2" fmla="*/ 391 w 391"/>
                  <a:gd name="T3" fmla="*/ 864 h 864"/>
                  <a:gd name="T4" fmla="*/ 305 w 391"/>
                  <a:gd name="T5" fmla="*/ 822 h 864"/>
                  <a:gd name="T6" fmla="*/ 221 w 391"/>
                  <a:gd name="T7" fmla="*/ 776 h 864"/>
                  <a:gd name="T8" fmla="*/ 0 w 391"/>
                  <a:gd name="T9" fmla="*/ 0 h 864"/>
                  <a:gd name="T10" fmla="*/ 86 w 391"/>
                  <a:gd name="T11" fmla="*/ 46 h 864"/>
                  <a:gd name="T12" fmla="*/ 176 w 391"/>
                  <a:gd name="T13" fmla="*/ 89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864">
                    <a:moveTo>
                      <a:pt x="176" y="89"/>
                    </a:moveTo>
                    <a:lnTo>
                      <a:pt x="391" y="864"/>
                    </a:lnTo>
                    <a:lnTo>
                      <a:pt x="305" y="822"/>
                    </a:lnTo>
                    <a:lnTo>
                      <a:pt x="221" y="776"/>
                    </a:lnTo>
                    <a:lnTo>
                      <a:pt x="0" y="0"/>
                    </a:lnTo>
                    <a:lnTo>
                      <a:pt x="86" y="46"/>
                    </a:lnTo>
                    <a:lnTo>
                      <a:pt x="176" y="89"/>
                    </a:lnTo>
                    <a:close/>
                  </a:path>
                </a:pathLst>
              </a:custGeom>
              <a:solidFill>
                <a:srgbClr val="38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39" name="Freeform 135"/>
              <p:cNvSpPr>
                <a:spLocks/>
              </p:cNvSpPr>
              <p:nvPr/>
            </p:nvSpPr>
            <p:spPr bwMode="auto">
              <a:xfrm>
                <a:off x="655" y="3143"/>
                <a:ext cx="97" cy="146"/>
              </a:xfrm>
              <a:custGeom>
                <a:avLst/>
                <a:gdLst>
                  <a:gd name="T0" fmla="*/ 169 w 390"/>
                  <a:gd name="T1" fmla="*/ 100 h 876"/>
                  <a:gd name="T2" fmla="*/ 390 w 390"/>
                  <a:gd name="T3" fmla="*/ 876 h 876"/>
                  <a:gd name="T4" fmla="*/ 306 w 390"/>
                  <a:gd name="T5" fmla="*/ 830 h 876"/>
                  <a:gd name="T6" fmla="*/ 226 w 390"/>
                  <a:gd name="T7" fmla="*/ 779 h 876"/>
                  <a:gd name="T8" fmla="*/ 0 w 390"/>
                  <a:gd name="T9" fmla="*/ 0 h 876"/>
                  <a:gd name="T10" fmla="*/ 83 w 390"/>
                  <a:gd name="T11" fmla="*/ 51 h 876"/>
                  <a:gd name="T12" fmla="*/ 169 w 390"/>
                  <a:gd name="T13" fmla="*/ 10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876">
                    <a:moveTo>
                      <a:pt x="169" y="100"/>
                    </a:moveTo>
                    <a:lnTo>
                      <a:pt x="390" y="876"/>
                    </a:lnTo>
                    <a:lnTo>
                      <a:pt x="306" y="830"/>
                    </a:lnTo>
                    <a:lnTo>
                      <a:pt x="226" y="779"/>
                    </a:lnTo>
                    <a:lnTo>
                      <a:pt x="0" y="0"/>
                    </a:lnTo>
                    <a:lnTo>
                      <a:pt x="83" y="51"/>
                    </a:lnTo>
                    <a:lnTo>
                      <a:pt x="169" y="100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0" name="Freeform 136"/>
              <p:cNvSpPr>
                <a:spLocks/>
              </p:cNvSpPr>
              <p:nvPr/>
            </p:nvSpPr>
            <p:spPr bwMode="auto">
              <a:xfrm>
                <a:off x="614" y="3124"/>
                <a:ext cx="97" cy="149"/>
              </a:xfrm>
              <a:custGeom>
                <a:avLst/>
                <a:gdLst>
                  <a:gd name="T0" fmla="*/ 161 w 387"/>
                  <a:gd name="T1" fmla="*/ 112 h 891"/>
                  <a:gd name="T2" fmla="*/ 387 w 387"/>
                  <a:gd name="T3" fmla="*/ 891 h 891"/>
                  <a:gd name="T4" fmla="*/ 308 w 387"/>
                  <a:gd name="T5" fmla="*/ 838 h 891"/>
                  <a:gd name="T6" fmla="*/ 231 w 387"/>
                  <a:gd name="T7" fmla="*/ 782 h 891"/>
                  <a:gd name="T8" fmla="*/ 0 w 387"/>
                  <a:gd name="T9" fmla="*/ 0 h 891"/>
                  <a:gd name="T10" fmla="*/ 80 w 387"/>
                  <a:gd name="T11" fmla="*/ 57 h 891"/>
                  <a:gd name="T12" fmla="*/ 161 w 387"/>
                  <a:gd name="T13" fmla="*/ 112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7" h="891">
                    <a:moveTo>
                      <a:pt x="161" y="112"/>
                    </a:moveTo>
                    <a:lnTo>
                      <a:pt x="387" y="891"/>
                    </a:lnTo>
                    <a:lnTo>
                      <a:pt x="308" y="838"/>
                    </a:lnTo>
                    <a:lnTo>
                      <a:pt x="231" y="782"/>
                    </a:lnTo>
                    <a:lnTo>
                      <a:pt x="0" y="0"/>
                    </a:lnTo>
                    <a:lnTo>
                      <a:pt x="80" y="57"/>
                    </a:lnTo>
                    <a:lnTo>
                      <a:pt x="161" y="112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1" name="Freeform 137"/>
              <p:cNvSpPr>
                <a:spLocks/>
              </p:cNvSpPr>
              <p:nvPr/>
            </p:nvSpPr>
            <p:spPr bwMode="auto">
              <a:xfrm>
                <a:off x="576" y="3104"/>
                <a:ext cx="96" cy="151"/>
              </a:xfrm>
              <a:custGeom>
                <a:avLst/>
                <a:gdLst>
                  <a:gd name="T0" fmla="*/ 151 w 382"/>
                  <a:gd name="T1" fmla="*/ 124 h 906"/>
                  <a:gd name="T2" fmla="*/ 382 w 382"/>
                  <a:gd name="T3" fmla="*/ 906 h 906"/>
                  <a:gd name="T4" fmla="*/ 307 w 382"/>
                  <a:gd name="T5" fmla="*/ 847 h 906"/>
                  <a:gd name="T6" fmla="*/ 235 w 382"/>
                  <a:gd name="T7" fmla="*/ 785 h 906"/>
                  <a:gd name="T8" fmla="*/ 0 w 382"/>
                  <a:gd name="T9" fmla="*/ 0 h 906"/>
                  <a:gd name="T10" fmla="*/ 75 w 382"/>
                  <a:gd name="T11" fmla="*/ 63 h 906"/>
                  <a:gd name="T12" fmla="*/ 151 w 382"/>
                  <a:gd name="T13" fmla="*/ 124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906">
                    <a:moveTo>
                      <a:pt x="151" y="124"/>
                    </a:moveTo>
                    <a:lnTo>
                      <a:pt x="382" y="906"/>
                    </a:lnTo>
                    <a:lnTo>
                      <a:pt x="307" y="847"/>
                    </a:lnTo>
                    <a:lnTo>
                      <a:pt x="235" y="785"/>
                    </a:lnTo>
                    <a:lnTo>
                      <a:pt x="0" y="0"/>
                    </a:lnTo>
                    <a:lnTo>
                      <a:pt x="75" y="63"/>
                    </a:lnTo>
                    <a:lnTo>
                      <a:pt x="151" y="124"/>
                    </a:lnTo>
                    <a:close/>
                  </a:path>
                </a:pathLst>
              </a:custGeom>
              <a:solidFill>
                <a:srgbClr val="3632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2" name="Freeform 138"/>
              <p:cNvSpPr>
                <a:spLocks/>
              </p:cNvSpPr>
              <p:nvPr/>
            </p:nvSpPr>
            <p:spPr bwMode="auto">
              <a:xfrm>
                <a:off x="541" y="3081"/>
                <a:ext cx="94" cy="154"/>
              </a:xfrm>
              <a:custGeom>
                <a:avLst/>
                <a:gdLst>
                  <a:gd name="T0" fmla="*/ 141 w 376"/>
                  <a:gd name="T1" fmla="*/ 137 h 922"/>
                  <a:gd name="T2" fmla="*/ 376 w 376"/>
                  <a:gd name="T3" fmla="*/ 922 h 922"/>
                  <a:gd name="T4" fmla="*/ 306 w 376"/>
                  <a:gd name="T5" fmla="*/ 857 h 922"/>
                  <a:gd name="T6" fmla="*/ 239 w 376"/>
                  <a:gd name="T7" fmla="*/ 791 h 922"/>
                  <a:gd name="T8" fmla="*/ 0 w 376"/>
                  <a:gd name="T9" fmla="*/ 0 h 922"/>
                  <a:gd name="T10" fmla="*/ 69 w 376"/>
                  <a:gd name="T11" fmla="*/ 70 h 922"/>
                  <a:gd name="T12" fmla="*/ 141 w 376"/>
                  <a:gd name="T13" fmla="*/ 13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922">
                    <a:moveTo>
                      <a:pt x="141" y="137"/>
                    </a:moveTo>
                    <a:lnTo>
                      <a:pt x="376" y="922"/>
                    </a:lnTo>
                    <a:lnTo>
                      <a:pt x="306" y="857"/>
                    </a:lnTo>
                    <a:lnTo>
                      <a:pt x="239" y="791"/>
                    </a:lnTo>
                    <a:lnTo>
                      <a:pt x="0" y="0"/>
                    </a:lnTo>
                    <a:lnTo>
                      <a:pt x="69" y="70"/>
                    </a:lnTo>
                    <a:lnTo>
                      <a:pt x="141" y="137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3" name="Freeform 139"/>
              <p:cNvSpPr>
                <a:spLocks/>
              </p:cNvSpPr>
              <p:nvPr/>
            </p:nvSpPr>
            <p:spPr bwMode="auto">
              <a:xfrm>
                <a:off x="509" y="3057"/>
                <a:ext cx="92" cy="156"/>
              </a:xfrm>
              <a:custGeom>
                <a:avLst/>
                <a:gdLst>
                  <a:gd name="T0" fmla="*/ 130 w 369"/>
                  <a:gd name="T1" fmla="*/ 147 h 938"/>
                  <a:gd name="T2" fmla="*/ 369 w 369"/>
                  <a:gd name="T3" fmla="*/ 938 h 938"/>
                  <a:gd name="T4" fmla="*/ 304 w 369"/>
                  <a:gd name="T5" fmla="*/ 866 h 938"/>
                  <a:gd name="T6" fmla="*/ 242 w 369"/>
                  <a:gd name="T7" fmla="*/ 794 h 938"/>
                  <a:gd name="T8" fmla="*/ 0 w 369"/>
                  <a:gd name="T9" fmla="*/ 0 h 938"/>
                  <a:gd name="T10" fmla="*/ 64 w 369"/>
                  <a:gd name="T11" fmla="*/ 76 h 938"/>
                  <a:gd name="T12" fmla="*/ 130 w 369"/>
                  <a:gd name="T13" fmla="*/ 147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9" h="938">
                    <a:moveTo>
                      <a:pt x="130" y="147"/>
                    </a:moveTo>
                    <a:lnTo>
                      <a:pt x="369" y="938"/>
                    </a:lnTo>
                    <a:lnTo>
                      <a:pt x="304" y="866"/>
                    </a:lnTo>
                    <a:lnTo>
                      <a:pt x="242" y="794"/>
                    </a:lnTo>
                    <a:lnTo>
                      <a:pt x="0" y="0"/>
                    </a:lnTo>
                    <a:lnTo>
                      <a:pt x="64" y="76"/>
                    </a:lnTo>
                    <a:lnTo>
                      <a:pt x="130" y="147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4" name="Freeform 140"/>
              <p:cNvSpPr>
                <a:spLocks/>
              </p:cNvSpPr>
              <p:nvPr/>
            </p:nvSpPr>
            <p:spPr bwMode="auto">
              <a:xfrm>
                <a:off x="479" y="3030"/>
                <a:ext cx="90" cy="159"/>
              </a:xfrm>
              <a:custGeom>
                <a:avLst/>
                <a:gdLst>
                  <a:gd name="T0" fmla="*/ 120 w 362"/>
                  <a:gd name="T1" fmla="*/ 159 h 953"/>
                  <a:gd name="T2" fmla="*/ 362 w 362"/>
                  <a:gd name="T3" fmla="*/ 953 h 953"/>
                  <a:gd name="T4" fmla="*/ 302 w 362"/>
                  <a:gd name="T5" fmla="*/ 876 h 953"/>
                  <a:gd name="T6" fmla="*/ 245 w 362"/>
                  <a:gd name="T7" fmla="*/ 798 h 953"/>
                  <a:gd name="T8" fmla="*/ 0 w 362"/>
                  <a:gd name="T9" fmla="*/ 0 h 953"/>
                  <a:gd name="T10" fmla="*/ 58 w 362"/>
                  <a:gd name="T11" fmla="*/ 81 h 953"/>
                  <a:gd name="T12" fmla="*/ 120 w 362"/>
                  <a:gd name="T13" fmla="*/ 159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953">
                    <a:moveTo>
                      <a:pt x="120" y="159"/>
                    </a:moveTo>
                    <a:lnTo>
                      <a:pt x="362" y="953"/>
                    </a:lnTo>
                    <a:lnTo>
                      <a:pt x="302" y="876"/>
                    </a:lnTo>
                    <a:lnTo>
                      <a:pt x="245" y="798"/>
                    </a:lnTo>
                    <a:lnTo>
                      <a:pt x="0" y="0"/>
                    </a:lnTo>
                    <a:lnTo>
                      <a:pt x="58" y="81"/>
                    </a:lnTo>
                    <a:lnTo>
                      <a:pt x="120" y="159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5" name="Freeform 141"/>
              <p:cNvSpPr>
                <a:spLocks/>
              </p:cNvSpPr>
              <p:nvPr/>
            </p:nvSpPr>
            <p:spPr bwMode="auto">
              <a:xfrm>
                <a:off x="452" y="3001"/>
                <a:ext cx="88" cy="162"/>
              </a:xfrm>
              <a:custGeom>
                <a:avLst/>
                <a:gdLst>
                  <a:gd name="T0" fmla="*/ 108 w 353"/>
                  <a:gd name="T1" fmla="*/ 171 h 969"/>
                  <a:gd name="T2" fmla="*/ 353 w 353"/>
                  <a:gd name="T3" fmla="*/ 969 h 969"/>
                  <a:gd name="T4" fmla="*/ 300 w 353"/>
                  <a:gd name="T5" fmla="*/ 887 h 969"/>
                  <a:gd name="T6" fmla="*/ 250 w 353"/>
                  <a:gd name="T7" fmla="*/ 802 h 969"/>
                  <a:gd name="T8" fmla="*/ 0 w 353"/>
                  <a:gd name="T9" fmla="*/ 0 h 969"/>
                  <a:gd name="T10" fmla="*/ 53 w 353"/>
                  <a:gd name="T11" fmla="*/ 87 h 969"/>
                  <a:gd name="T12" fmla="*/ 108 w 353"/>
                  <a:gd name="T13" fmla="*/ 171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969">
                    <a:moveTo>
                      <a:pt x="108" y="171"/>
                    </a:moveTo>
                    <a:lnTo>
                      <a:pt x="353" y="969"/>
                    </a:lnTo>
                    <a:lnTo>
                      <a:pt x="300" y="887"/>
                    </a:lnTo>
                    <a:lnTo>
                      <a:pt x="250" y="802"/>
                    </a:lnTo>
                    <a:lnTo>
                      <a:pt x="0" y="0"/>
                    </a:lnTo>
                    <a:lnTo>
                      <a:pt x="53" y="87"/>
                    </a:lnTo>
                    <a:lnTo>
                      <a:pt x="108" y="171"/>
                    </a:ln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6" name="Freeform 142"/>
              <p:cNvSpPr>
                <a:spLocks/>
              </p:cNvSpPr>
              <p:nvPr/>
            </p:nvSpPr>
            <p:spPr bwMode="auto">
              <a:xfrm>
                <a:off x="1135" y="3226"/>
                <a:ext cx="54" cy="135"/>
              </a:xfrm>
              <a:custGeom>
                <a:avLst/>
                <a:gdLst>
                  <a:gd name="T0" fmla="*/ 43 w 213"/>
                  <a:gd name="T1" fmla="*/ 44 h 809"/>
                  <a:gd name="T2" fmla="*/ 213 w 213"/>
                  <a:gd name="T3" fmla="*/ 809 h 809"/>
                  <a:gd name="T4" fmla="*/ 207 w 213"/>
                  <a:gd name="T5" fmla="*/ 804 h 809"/>
                  <a:gd name="T6" fmla="*/ 203 w 213"/>
                  <a:gd name="T7" fmla="*/ 798 h 809"/>
                  <a:gd name="T8" fmla="*/ 197 w 213"/>
                  <a:gd name="T9" fmla="*/ 792 h 809"/>
                  <a:gd name="T10" fmla="*/ 192 w 213"/>
                  <a:gd name="T11" fmla="*/ 788 h 809"/>
                  <a:gd name="T12" fmla="*/ 188 w 213"/>
                  <a:gd name="T13" fmla="*/ 782 h 809"/>
                  <a:gd name="T14" fmla="*/ 182 w 213"/>
                  <a:gd name="T15" fmla="*/ 777 h 809"/>
                  <a:gd name="T16" fmla="*/ 177 w 213"/>
                  <a:gd name="T17" fmla="*/ 771 h 809"/>
                  <a:gd name="T18" fmla="*/ 171 w 213"/>
                  <a:gd name="T19" fmla="*/ 766 h 809"/>
                  <a:gd name="T20" fmla="*/ 0 w 213"/>
                  <a:gd name="T21" fmla="*/ 0 h 809"/>
                  <a:gd name="T22" fmla="*/ 6 w 213"/>
                  <a:gd name="T23" fmla="*/ 6 h 809"/>
                  <a:gd name="T24" fmla="*/ 11 w 213"/>
                  <a:gd name="T25" fmla="*/ 11 h 809"/>
                  <a:gd name="T26" fmla="*/ 16 w 213"/>
                  <a:gd name="T27" fmla="*/ 16 h 809"/>
                  <a:gd name="T28" fmla="*/ 21 w 213"/>
                  <a:gd name="T29" fmla="*/ 22 h 809"/>
                  <a:gd name="T30" fmla="*/ 27 w 213"/>
                  <a:gd name="T31" fmla="*/ 28 h 809"/>
                  <a:gd name="T32" fmla="*/ 33 w 213"/>
                  <a:gd name="T33" fmla="*/ 34 h 809"/>
                  <a:gd name="T34" fmla="*/ 37 w 213"/>
                  <a:gd name="T35" fmla="*/ 38 h 809"/>
                  <a:gd name="T36" fmla="*/ 43 w 213"/>
                  <a:gd name="T37" fmla="*/ 44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809">
                    <a:moveTo>
                      <a:pt x="43" y="44"/>
                    </a:moveTo>
                    <a:lnTo>
                      <a:pt x="213" y="809"/>
                    </a:lnTo>
                    <a:lnTo>
                      <a:pt x="207" y="804"/>
                    </a:lnTo>
                    <a:lnTo>
                      <a:pt x="203" y="798"/>
                    </a:lnTo>
                    <a:lnTo>
                      <a:pt x="197" y="792"/>
                    </a:lnTo>
                    <a:lnTo>
                      <a:pt x="192" y="788"/>
                    </a:lnTo>
                    <a:lnTo>
                      <a:pt x="188" y="782"/>
                    </a:lnTo>
                    <a:lnTo>
                      <a:pt x="182" y="777"/>
                    </a:lnTo>
                    <a:lnTo>
                      <a:pt x="177" y="771"/>
                    </a:lnTo>
                    <a:lnTo>
                      <a:pt x="171" y="76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1"/>
                    </a:lnTo>
                    <a:lnTo>
                      <a:pt x="16" y="16"/>
                    </a:lnTo>
                    <a:lnTo>
                      <a:pt x="21" y="22"/>
                    </a:lnTo>
                    <a:lnTo>
                      <a:pt x="27" y="28"/>
                    </a:lnTo>
                    <a:lnTo>
                      <a:pt x="33" y="34"/>
                    </a:lnTo>
                    <a:lnTo>
                      <a:pt x="37" y="38"/>
                    </a:lnTo>
                    <a:lnTo>
                      <a:pt x="43" y="44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7" name="Freeform 143"/>
              <p:cNvSpPr>
                <a:spLocks/>
              </p:cNvSpPr>
              <p:nvPr/>
            </p:nvSpPr>
            <p:spPr bwMode="auto">
              <a:xfrm>
                <a:off x="1206" y="3413"/>
                <a:ext cx="70" cy="152"/>
              </a:xfrm>
              <a:custGeom>
                <a:avLst/>
                <a:gdLst>
                  <a:gd name="T0" fmla="*/ 119 w 280"/>
                  <a:gd name="T1" fmla="*/ 180 h 912"/>
                  <a:gd name="T2" fmla="*/ 280 w 280"/>
                  <a:gd name="T3" fmla="*/ 912 h 912"/>
                  <a:gd name="T4" fmla="*/ 255 w 280"/>
                  <a:gd name="T5" fmla="*/ 878 h 912"/>
                  <a:gd name="T6" fmla="*/ 231 w 280"/>
                  <a:gd name="T7" fmla="*/ 843 h 912"/>
                  <a:gd name="T8" fmla="*/ 207 w 280"/>
                  <a:gd name="T9" fmla="*/ 808 h 912"/>
                  <a:gd name="T10" fmla="*/ 185 w 280"/>
                  <a:gd name="T11" fmla="*/ 773 h 912"/>
                  <a:gd name="T12" fmla="*/ 163 w 280"/>
                  <a:gd name="T13" fmla="*/ 737 h 912"/>
                  <a:gd name="T14" fmla="*/ 0 w 280"/>
                  <a:gd name="T15" fmla="*/ 0 h 912"/>
                  <a:gd name="T16" fmla="*/ 22 w 280"/>
                  <a:gd name="T17" fmla="*/ 36 h 912"/>
                  <a:gd name="T18" fmla="*/ 45 w 280"/>
                  <a:gd name="T19" fmla="*/ 72 h 912"/>
                  <a:gd name="T20" fmla="*/ 69 w 280"/>
                  <a:gd name="T21" fmla="*/ 108 h 912"/>
                  <a:gd name="T22" fmla="*/ 93 w 280"/>
                  <a:gd name="T23" fmla="*/ 145 h 912"/>
                  <a:gd name="T24" fmla="*/ 119 w 280"/>
                  <a:gd name="T25" fmla="*/ 18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" h="912">
                    <a:moveTo>
                      <a:pt x="119" y="180"/>
                    </a:moveTo>
                    <a:lnTo>
                      <a:pt x="280" y="912"/>
                    </a:lnTo>
                    <a:lnTo>
                      <a:pt x="255" y="878"/>
                    </a:lnTo>
                    <a:lnTo>
                      <a:pt x="231" y="843"/>
                    </a:lnTo>
                    <a:lnTo>
                      <a:pt x="207" y="808"/>
                    </a:lnTo>
                    <a:lnTo>
                      <a:pt x="185" y="773"/>
                    </a:lnTo>
                    <a:lnTo>
                      <a:pt x="163" y="737"/>
                    </a:lnTo>
                    <a:lnTo>
                      <a:pt x="0" y="0"/>
                    </a:lnTo>
                    <a:lnTo>
                      <a:pt x="22" y="36"/>
                    </a:lnTo>
                    <a:lnTo>
                      <a:pt x="45" y="72"/>
                    </a:lnTo>
                    <a:lnTo>
                      <a:pt x="69" y="108"/>
                    </a:lnTo>
                    <a:lnTo>
                      <a:pt x="93" y="145"/>
                    </a:lnTo>
                    <a:lnTo>
                      <a:pt x="119" y="180"/>
                    </a:ln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8" name="Freeform 144"/>
              <p:cNvSpPr>
                <a:spLocks/>
              </p:cNvSpPr>
              <p:nvPr/>
            </p:nvSpPr>
            <p:spPr bwMode="auto">
              <a:xfrm>
                <a:off x="1180" y="3382"/>
                <a:ext cx="67" cy="154"/>
              </a:xfrm>
              <a:custGeom>
                <a:avLst/>
                <a:gdLst>
                  <a:gd name="T0" fmla="*/ 101 w 264"/>
                  <a:gd name="T1" fmla="*/ 186 h 923"/>
                  <a:gd name="T2" fmla="*/ 264 w 264"/>
                  <a:gd name="T3" fmla="*/ 923 h 923"/>
                  <a:gd name="T4" fmla="*/ 243 w 264"/>
                  <a:gd name="T5" fmla="*/ 887 h 923"/>
                  <a:gd name="T6" fmla="*/ 223 w 264"/>
                  <a:gd name="T7" fmla="*/ 851 h 923"/>
                  <a:gd name="T8" fmla="*/ 204 w 264"/>
                  <a:gd name="T9" fmla="*/ 815 h 923"/>
                  <a:gd name="T10" fmla="*/ 185 w 264"/>
                  <a:gd name="T11" fmla="*/ 779 h 923"/>
                  <a:gd name="T12" fmla="*/ 166 w 264"/>
                  <a:gd name="T13" fmla="*/ 742 h 923"/>
                  <a:gd name="T14" fmla="*/ 0 w 264"/>
                  <a:gd name="T15" fmla="*/ 0 h 923"/>
                  <a:gd name="T16" fmla="*/ 18 w 264"/>
                  <a:gd name="T17" fmla="*/ 38 h 923"/>
                  <a:gd name="T18" fmla="*/ 38 w 264"/>
                  <a:gd name="T19" fmla="*/ 75 h 923"/>
                  <a:gd name="T20" fmla="*/ 58 w 264"/>
                  <a:gd name="T21" fmla="*/ 112 h 923"/>
                  <a:gd name="T22" fmla="*/ 79 w 264"/>
                  <a:gd name="T23" fmla="*/ 150 h 923"/>
                  <a:gd name="T24" fmla="*/ 101 w 264"/>
                  <a:gd name="T25" fmla="*/ 186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923">
                    <a:moveTo>
                      <a:pt x="101" y="186"/>
                    </a:moveTo>
                    <a:lnTo>
                      <a:pt x="264" y="923"/>
                    </a:lnTo>
                    <a:lnTo>
                      <a:pt x="243" y="887"/>
                    </a:lnTo>
                    <a:lnTo>
                      <a:pt x="223" y="851"/>
                    </a:lnTo>
                    <a:lnTo>
                      <a:pt x="204" y="815"/>
                    </a:lnTo>
                    <a:lnTo>
                      <a:pt x="185" y="779"/>
                    </a:lnTo>
                    <a:lnTo>
                      <a:pt x="166" y="742"/>
                    </a:lnTo>
                    <a:lnTo>
                      <a:pt x="0" y="0"/>
                    </a:lnTo>
                    <a:lnTo>
                      <a:pt x="18" y="38"/>
                    </a:lnTo>
                    <a:lnTo>
                      <a:pt x="38" y="75"/>
                    </a:lnTo>
                    <a:lnTo>
                      <a:pt x="58" y="112"/>
                    </a:lnTo>
                    <a:lnTo>
                      <a:pt x="79" y="150"/>
                    </a:lnTo>
                    <a:lnTo>
                      <a:pt x="101" y="186"/>
                    </a:ln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49" name="Freeform 145"/>
              <p:cNvSpPr>
                <a:spLocks/>
              </p:cNvSpPr>
              <p:nvPr/>
            </p:nvSpPr>
            <p:spPr bwMode="auto">
              <a:xfrm>
                <a:off x="1158" y="3343"/>
                <a:ext cx="64" cy="163"/>
              </a:xfrm>
              <a:custGeom>
                <a:avLst/>
                <a:gdLst>
                  <a:gd name="T0" fmla="*/ 91 w 257"/>
                  <a:gd name="T1" fmla="*/ 232 h 974"/>
                  <a:gd name="T2" fmla="*/ 257 w 257"/>
                  <a:gd name="T3" fmla="*/ 974 h 974"/>
                  <a:gd name="T4" fmla="*/ 241 w 257"/>
                  <a:gd name="T5" fmla="*/ 936 h 974"/>
                  <a:gd name="T6" fmla="*/ 225 w 257"/>
                  <a:gd name="T7" fmla="*/ 899 h 974"/>
                  <a:gd name="T8" fmla="*/ 209 w 257"/>
                  <a:gd name="T9" fmla="*/ 861 h 974"/>
                  <a:gd name="T10" fmla="*/ 194 w 257"/>
                  <a:gd name="T11" fmla="*/ 824 h 974"/>
                  <a:gd name="T12" fmla="*/ 182 w 257"/>
                  <a:gd name="T13" fmla="*/ 787 h 974"/>
                  <a:gd name="T14" fmla="*/ 169 w 257"/>
                  <a:gd name="T15" fmla="*/ 748 h 974"/>
                  <a:gd name="T16" fmla="*/ 0 w 257"/>
                  <a:gd name="T17" fmla="*/ 0 h 974"/>
                  <a:gd name="T18" fmla="*/ 13 w 257"/>
                  <a:gd name="T19" fmla="*/ 40 h 974"/>
                  <a:gd name="T20" fmla="*/ 27 w 257"/>
                  <a:gd name="T21" fmla="*/ 78 h 974"/>
                  <a:gd name="T22" fmla="*/ 41 w 257"/>
                  <a:gd name="T23" fmla="*/ 117 h 974"/>
                  <a:gd name="T24" fmla="*/ 57 w 257"/>
                  <a:gd name="T25" fmla="*/ 155 h 974"/>
                  <a:gd name="T26" fmla="*/ 73 w 257"/>
                  <a:gd name="T27" fmla="*/ 194 h 974"/>
                  <a:gd name="T28" fmla="*/ 91 w 257"/>
                  <a:gd name="T29" fmla="*/ 232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974">
                    <a:moveTo>
                      <a:pt x="91" y="232"/>
                    </a:moveTo>
                    <a:lnTo>
                      <a:pt x="257" y="974"/>
                    </a:lnTo>
                    <a:lnTo>
                      <a:pt x="241" y="936"/>
                    </a:lnTo>
                    <a:lnTo>
                      <a:pt x="225" y="899"/>
                    </a:lnTo>
                    <a:lnTo>
                      <a:pt x="209" y="861"/>
                    </a:lnTo>
                    <a:lnTo>
                      <a:pt x="194" y="824"/>
                    </a:lnTo>
                    <a:lnTo>
                      <a:pt x="182" y="787"/>
                    </a:lnTo>
                    <a:lnTo>
                      <a:pt x="169" y="748"/>
                    </a:lnTo>
                    <a:lnTo>
                      <a:pt x="0" y="0"/>
                    </a:lnTo>
                    <a:lnTo>
                      <a:pt x="13" y="40"/>
                    </a:lnTo>
                    <a:lnTo>
                      <a:pt x="27" y="78"/>
                    </a:lnTo>
                    <a:lnTo>
                      <a:pt x="41" y="117"/>
                    </a:lnTo>
                    <a:lnTo>
                      <a:pt x="57" y="155"/>
                    </a:lnTo>
                    <a:lnTo>
                      <a:pt x="73" y="194"/>
                    </a:lnTo>
                    <a:lnTo>
                      <a:pt x="91" y="232"/>
                    </a:lnTo>
                    <a:close/>
                  </a:path>
                </a:pathLst>
              </a:custGeom>
              <a:solidFill>
                <a:srgbClr val="2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0" name="Freeform 146"/>
              <p:cNvSpPr>
                <a:spLocks/>
              </p:cNvSpPr>
              <p:nvPr/>
            </p:nvSpPr>
            <p:spPr bwMode="auto">
              <a:xfrm>
                <a:off x="1150" y="3323"/>
                <a:ext cx="50" cy="145"/>
              </a:xfrm>
              <a:custGeom>
                <a:avLst/>
                <a:gdLst>
                  <a:gd name="T0" fmla="*/ 33 w 202"/>
                  <a:gd name="T1" fmla="*/ 119 h 867"/>
                  <a:gd name="T2" fmla="*/ 202 w 202"/>
                  <a:gd name="T3" fmla="*/ 867 h 867"/>
                  <a:gd name="T4" fmla="*/ 190 w 202"/>
                  <a:gd name="T5" fmla="*/ 829 h 867"/>
                  <a:gd name="T6" fmla="*/ 180 w 202"/>
                  <a:gd name="T7" fmla="*/ 790 h 867"/>
                  <a:gd name="T8" fmla="*/ 170 w 202"/>
                  <a:gd name="T9" fmla="*/ 750 h 867"/>
                  <a:gd name="T10" fmla="*/ 0 w 202"/>
                  <a:gd name="T11" fmla="*/ 0 h 867"/>
                  <a:gd name="T12" fmla="*/ 10 w 202"/>
                  <a:gd name="T13" fmla="*/ 40 h 867"/>
                  <a:gd name="T14" fmla="*/ 21 w 202"/>
                  <a:gd name="T15" fmla="*/ 79 h 867"/>
                  <a:gd name="T16" fmla="*/ 33 w 202"/>
                  <a:gd name="T17" fmla="*/ 119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867">
                    <a:moveTo>
                      <a:pt x="33" y="119"/>
                    </a:moveTo>
                    <a:lnTo>
                      <a:pt x="202" y="867"/>
                    </a:lnTo>
                    <a:lnTo>
                      <a:pt x="190" y="829"/>
                    </a:lnTo>
                    <a:lnTo>
                      <a:pt x="180" y="790"/>
                    </a:lnTo>
                    <a:lnTo>
                      <a:pt x="170" y="750"/>
                    </a:lnTo>
                    <a:lnTo>
                      <a:pt x="0" y="0"/>
                    </a:lnTo>
                    <a:lnTo>
                      <a:pt x="10" y="40"/>
                    </a:lnTo>
                    <a:lnTo>
                      <a:pt x="21" y="79"/>
                    </a:lnTo>
                    <a:lnTo>
                      <a:pt x="33" y="119"/>
                    </a:lnTo>
                    <a:close/>
                  </a:path>
                </a:pathLst>
              </a:custGeom>
              <a:solidFill>
                <a:srgbClr val="2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1" name="Freeform 147"/>
              <p:cNvSpPr>
                <a:spLocks/>
              </p:cNvSpPr>
              <p:nvPr/>
            </p:nvSpPr>
            <p:spPr bwMode="auto">
              <a:xfrm>
                <a:off x="432" y="2972"/>
                <a:ext cx="82" cy="163"/>
              </a:xfrm>
              <a:custGeom>
                <a:avLst/>
                <a:gdLst>
                  <a:gd name="T0" fmla="*/ 79 w 329"/>
                  <a:gd name="T1" fmla="*/ 175 h 977"/>
                  <a:gd name="T2" fmla="*/ 329 w 329"/>
                  <a:gd name="T3" fmla="*/ 977 h 977"/>
                  <a:gd name="T4" fmla="*/ 301 w 329"/>
                  <a:gd name="T5" fmla="*/ 920 h 977"/>
                  <a:gd name="T6" fmla="*/ 275 w 329"/>
                  <a:gd name="T7" fmla="*/ 863 h 977"/>
                  <a:gd name="T8" fmla="*/ 252 w 329"/>
                  <a:gd name="T9" fmla="*/ 806 h 977"/>
                  <a:gd name="T10" fmla="*/ 0 w 329"/>
                  <a:gd name="T11" fmla="*/ 0 h 977"/>
                  <a:gd name="T12" fmla="*/ 25 w 329"/>
                  <a:gd name="T13" fmla="*/ 58 h 977"/>
                  <a:gd name="T14" fmla="*/ 52 w 329"/>
                  <a:gd name="T15" fmla="*/ 116 h 977"/>
                  <a:gd name="T16" fmla="*/ 79 w 329"/>
                  <a:gd name="T17" fmla="*/ 175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" h="977">
                    <a:moveTo>
                      <a:pt x="79" y="175"/>
                    </a:moveTo>
                    <a:lnTo>
                      <a:pt x="329" y="977"/>
                    </a:lnTo>
                    <a:lnTo>
                      <a:pt x="301" y="920"/>
                    </a:lnTo>
                    <a:lnTo>
                      <a:pt x="275" y="863"/>
                    </a:lnTo>
                    <a:lnTo>
                      <a:pt x="252" y="806"/>
                    </a:lnTo>
                    <a:lnTo>
                      <a:pt x="0" y="0"/>
                    </a:lnTo>
                    <a:lnTo>
                      <a:pt x="25" y="58"/>
                    </a:lnTo>
                    <a:lnTo>
                      <a:pt x="52" y="116"/>
                    </a:lnTo>
                    <a:lnTo>
                      <a:pt x="79" y="175"/>
                    </a:lnTo>
                    <a:close/>
                  </a:path>
                </a:pathLst>
              </a:custGeom>
              <a:solidFill>
                <a:srgbClr val="2D2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2" name="Freeform 148"/>
              <p:cNvSpPr>
                <a:spLocks/>
              </p:cNvSpPr>
              <p:nvPr/>
            </p:nvSpPr>
            <p:spPr bwMode="auto">
              <a:xfrm>
                <a:off x="417" y="2943"/>
                <a:ext cx="78" cy="164"/>
              </a:xfrm>
              <a:custGeom>
                <a:avLst/>
                <a:gdLst>
                  <a:gd name="T0" fmla="*/ 60 w 312"/>
                  <a:gd name="T1" fmla="*/ 174 h 980"/>
                  <a:gd name="T2" fmla="*/ 312 w 312"/>
                  <a:gd name="T3" fmla="*/ 980 h 980"/>
                  <a:gd name="T4" fmla="*/ 290 w 312"/>
                  <a:gd name="T5" fmla="*/ 923 h 980"/>
                  <a:gd name="T6" fmla="*/ 270 w 312"/>
                  <a:gd name="T7" fmla="*/ 867 h 980"/>
                  <a:gd name="T8" fmla="*/ 251 w 312"/>
                  <a:gd name="T9" fmla="*/ 811 h 980"/>
                  <a:gd name="T10" fmla="*/ 0 w 312"/>
                  <a:gd name="T11" fmla="*/ 0 h 980"/>
                  <a:gd name="T12" fmla="*/ 18 w 312"/>
                  <a:gd name="T13" fmla="*/ 58 h 980"/>
                  <a:gd name="T14" fmla="*/ 38 w 312"/>
                  <a:gd name="T15" fmla="*/ 115 h 980"/>
                  <a:gd name="T16" fmla="*/ 60 w 312"/>
                  <a:gd name="T17" fmla="*/ 174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980">
                    <a:moveTo>
                      <a:pt x="60" y="174"/>
                    </a:moveTo>
                    <a:lnTo>
                      <a:pt x="312" y="980"/>
                    </a:lnTo>
                    <a:lnTo>
                      <a:pt x="290" y="923"/>
                    </a:lnTo>
                    <a:lnTo>
                      <a:pt x="270" y="867"/>
                    </a:lnTo>
                    <a:lnTo>
                      <a:pt x="251" y="811"/>
                    </a:lnTo>
                    <a:lnTo>
                      <a:pt x="0" y="0"/>
                    </a:lnTo>
                    <a:lnTo>
                      <a:pt x="18" y="58"/>
                    </a:lnTo>
                    <a:lnTo>
                      <a:pt x="38" y="115"/>
                    </a:lnTo>
                    <a:lnTo>
                      <a:pt x="60" y="174"/>
                    </a:lnTo>
                    <a:close/>
                  </a:path>
                </a:pathLst>
              </a:custGeom>
              <a:solidFill>
                <a:srgbClr val="2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3" name="Freeform 149"/>
              <p:cNvSpPr>
                <a:spLocks/>
              </p:cNvSpPr>
              <p:nvPr/>
            </p:nvSpPr>
            <p:spPr bwMode="auto">
              <a:xfrm>
                <a:off x="950" y="2481"/>
                <a:ext cx="82" cy="171"/>
              </a:xfrm>
              <a:custGeom>
                <a:avLst/>
                <a:gdLst>
                  <a:gd name="T0" fmla="*/ 142 w 327"/>
                  <a:gd name="T1" fmla="*/ 148 h 1025"/>
                  <a:gd name="T2" fmla="*/ 327 w 327"/>
                  <a:gd name="T3" fmla="*/ 1025 h 1025"/>
                  <a:gd name="T4" fmla="*/ 290 w 327"/>
                  <a:gd name="T5" fmla="*/ 990 h 1025"/>
                  <a:gd name="T6" fmla="*/ 255 w 327"/>
                  <a:gd name="T7" fmla="*/ 954 h 1025"/>
                  <a:gd name="T8" fmla="*/ 221 w 327"/>
                  <a:gd name="T9" fmla="*/ 917 h 1025"/>
                  <a:gd name="T10" fmla="*/ 189 w 327"/>
                  <a:gd name="T11" fmla="*/ 880 h 1025"/>
                  <a:gd name="T12" fmla="*/ 0 w 327"/>
                  <a:gd name="T13" fmla="*/ 0 h 1025"/>
                  <a:gd name="T14" fmla="*/ 32 w 327"/>
                  <a:gd name="T15" fmla="*/ 37 h 1025"/>
                  <a:gd name="T16" fmla="*/ 67 w 327"/>
                  <a:gd name="T17" fmla="*/ 74 h 1025"/>
                  <a:gd name="T18" fmla="*/ 103 w 327"/>
                  <a:gd name="T19" fmla="*/ 112 h 1025"/>
                  <a:gd name="T20" fmla="*/ 142 w 327"/>
                  <a:gd name="T21" fmla="*/ 14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7" h="1025">
                    <a:moveTo>
                      <a:pt x="142" y="148"/>
                    </a:moveTo>
                    <a:lnTo>
                      <a:pt x="327" y="1025"/>
                    </a:lnTo>
                    <a:lnTo>
                      <a:pt x="290" y="990"/>
                    </a:lnTo>
                    <a:lnTo>
                      <a:pt x="255" y="954"/>
                    </a:lnTo>
                    <a:lnTo>
                      <a:pt x="221" y="917"/>
                    </a:lnTo>
                    <a:lnTo>
                      <a:pt x="189" y="880"/>
                    </a:lnTo>
                    <a:lnTo>
                      <a:pt x="0" y="0"/>
                    </a:lnTo>
                    <a:lnTo>
                      <a:pt x="32" y="37"/>
                    </a:lnTo>
                    <a:lnTo>
                      <a:pt x="67" y="74"/>
                    </a:lnTo>
                    <a:lnTo>
                      <a:pt x="103" y="112"/>
                    </a:lnTo>
                    <a:lnTo>
                      <a:pt x="142" y="148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4" name="Freeform 150"/>
              <p:cNvSpPr>
                <a:spLocks/>
              </p:cNvSpPr>
              <p:nvPr/>
            </p:nvSpPr>
            <p:spPr bwMode="auto">
              <a:xfrm>
                <a:off x="916" y="2448"/>
                <a:ext cx="82" cy="180"/>
              </a:xfrm>
              <a:custGeom>
                <a:avLst/>
                <a:gdLst>
                  <a:gd name="T0" fmla="*/ 137 w 326"/>
                  <a:gd name="T1" fmla="*/ 198 h 1078"/>
                  <a:gd name="T2" fmla="*/ 326 w 326"/>
                  <a:gd name="T3" fmla="*/ 1078 h 1078"/>
                  <a:gd name="T4" fmla="*/ 296 w 326"/>
                  <a:gd name="T5" fmla="*/ 1041 h 1078"/>
                  <a:gd name="T6" fmla="*/ 268 w 326"/>
                  <a:gd name="T7" fmla="*/ 1003 h 1078"/>
                  <a:gd name="T8" fmla="*/ 241 w 326"/>
                  <a:gd name="T9" fmla="*/ 965 h 1078"/>
                  <a:gd name="T10" fmla="*/ 217 w 326"/>
                  <a:gd name="T11" fmla="*/ 926 h 1078"/>
                  <a:gd name="T12" fmla="*/ 194 w 326"/>
                  <a:gd name="T13" fmla="*/ 887 h 1078"/>
                  <a:gd name="T14" fmla="*/ 0 w 326"/>
                  <a:gd name="T15" fmla="*/ 0 h 1078"/>
                  <a:gd name="T16" fmla="*/ 24 w 326"/>
                  <a:gd name="T17" fmla="*/ 41 h 1078"/>
                  <a:gd name="T18" fmla="*/ 49 w 326"/>
                  <a:gd name="T19" fmla="*/ 81 h 1078"/>
                  <a:gd name="T20" fmla="*/ 77 w 326"/>
                  <a:gd name="T21" fmla="*/ 121 h 1078"/>
                  <a:gd name="T22" fmla="*/ 106 w 326"/>
                  <a:gd name="T23" fmla="*/ 159 h 1078"/>
                  <a:gd name="T24" fmla="*/ 137 w 326"/>
                  <a:gd name="T25" fmla="*/ 198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6" h="1078">
                    <a:moveTo>
                      <a:pt x="137" y="198"/>
                    </a:moveTo>
                    <a:lnTo>
                      <a:pt x="326" y="1078"/>
                    </a:lnTo>
                    <a:lnTo>
                      <a:pt x="296" y="1041"/>
                    </a:lnTo>
                    <a:lnTo>
                      <a:pt x="268" y="1003"/>
                    </a:lnTo>
                    <a:lnTo>
                      <a:pt x="241" y="965"/>
                    </a:lnTo>
                    <a:lnTo>
                      <a:pt x="217" y="926"/>
                    </a:lnTo>
                    <a:lnTo>
                      <a:pt x="194" y="887"/>
                    </a:lnTo>
                    <a:lnTo>
                      <a:pt x="0" y="0"/>
                    </a:lnTo>
                    <a:lnTo>
                      <a:pt x="24" y="41"/>
                    </a:lnTo>
                    <a:lnTo>
                      <a:pt x="49" y="81"/>
                    </a:lnTo>
                    <a:lnTo>
                      <a:pt x="77" y="121"/>
                    </a:lnTo>
                    <a:lnTo>
                      <a:pt x="106" y="159"/>
                    </a:lnTo>
                    <a:lnTo>
                      <a:pt x="137" y="198"/>
                    </a:lnTo>
                    <a:close/>
                  </a:path>
                </a:pathLst>
              </a:custGeom>
              <a:solidFill>
                <a:srgbClr val="312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5" name="Freeform 151"/>
              <p:cNvSpPr>
                <a:spLocks/>
              </p:cNvSpPr>
              <p:nvPr/>
            </p:nvSpPr>
            <p:spPr bwMode="auto">
              <a:xfrm>
                <a:off x="893" y="2413"/>
                <a:ext cx="72" cy="183"/>
              </a:xfrm>
              <a:custGeom>
                <a:avLst/>
                <a:gdLst>
                  <a:gd name="T0" fmla="*/ 92 w 286"/>
                  <a:gd name="T1" fmla="*/ 210 h 1097"/>
                  <a:gd name="T2" fmla="*/ 286 w 286"/>
                  <a:gd name="T3" fmla="*/ 1097 h 1097"/>
                  <a:gd name="T4" fmla="*/ 263 w 286"/>
                  <a:gd name="T5" fmla="*/ 1056 h 1097"/>
                  <a:gd name="T6" fmla="*/ 245 w 286"/>
                  <a:gd name="T7" fmla="*/ 1016 h 1097"/>
                  <a:gd name="T8" fmla="*/ 226 w 286"/>
                  <a:gd name="T9" fmla="*/ 975 h 1097"/>
                  <a:gd name="T10" fmla="*/ 211 w 286"/>
                  <a:gd name="T11" fmla="*/ 933 h 1097"/>
                  <a:gd name="T12" fmla="*/ 196 w 286"/>
                  <a:gd name="T13" fmla="*/ 891 h 1097"/>
                  <a:gd name="T14" fmla="*/ 0 w 286"/>
                  <a:gd name="T15" fmla="*/ 0 h 1097"/>
                  <a:gd name="T16" fmla="*/ 15 w 286"/>
                  <a:gd name="T17" fmla="*/ 43 h 1097"/>
                  <a:gd name="T18" fmla="*/ 32 w 286"/>
                  <a:gd name="T19" fmla="*/ 86 h 1097"/>
                  <a:gd name="T20" fmla="*/ 49 w 286"/>
                  <a:gd name="T21" fmla="*/ 128 h 1097"/>
                  <a:gd name="T22" fmla="*/ 70 w 286"/>
                  <a:gd name="T23" fmla="*/ 170 h 1097"/>
                  <a:gd name="T24" fmla="*/ 92 w 286"/>
                  <a:gd name="T25" fmla="*/ 21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6" h="1097">
                    <a:moveTo>
                      <a:pt x="92" y="210"/>
                    </a:moveTo>
                    <a:lnTo>
                      <a:pt x="286" y="1097"/>
                    </a:lnTo>
                    <a:lnTo>
                      <a:pt x="263" y="1056"/>
                    </a:lnTo>
                    <a:lnTo>
                      <a:pt x="245" y="1016"/>
                    </a:lnTo>
                    <a:lnTo>
                      <a:pt x="226" y="975"/>
                    </a:lnTo>
                    <a:lnTo>
                      <a:pt x="211" y="933"/>
                    </a:lnTo>
                    <a:lnTo>
                      <a:pt x="196" y="891"/>
                    </a:lnTo>
                    <a:lnTo>
                      <a:pt x="0" y="0"/>
                    </a:lnTo>
                    <a:lnTo>
                      <a:pt x="15" y="43"/>
                    </a:lnTo>
                    <a:lnTo>
                      <a:pt x="32" y="86"/>
                    </a:lnTo>
                    <a:lnTo>
                      <a:pt x="49" y="128"/>
                    </a:lnTo>
                    <a:lnTo>
                      <a:pt x="70" y="170"/>
                    </a:lnTo>
                    <a:lnTo>
                      <a:pt x="92" y="210"/>
                    </a:lnTo>
                    <a:close/>
                  </a:path>
                </a:pathLst>
              </a:custGeom>
              <a:solidFill>
                <a:srgbClr val="2B2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6" name="Freeform 152"/>
              <p:cNvSpPr>
                <a:spLocks/>
              </p:cNvSpPr>
              <p:nvPr/>
            </p:nvSpPr>
            <p:spPr bwMode="auto">
              <a:xfrm>
                <a:off x="887" y="2398"/>
                <a:ext cx="55" cy="164"/>
              </a:xfrm>
              <a:custGeom>
                <a:avLst/>
                <a:gdLst>
                  <a:gd name="T0" fmla="*/ 23 w 219"/>
                  <a:gd name="T1" fmla="*/ 87 h 978"/>
                  <a:gd name="T2" fmla="*/ 219 w 219"/>
                  <a:gd name="T3" fmla="*/ 978 h 978"/>
                  <a:gd name="T4" fmla="*/ 207 w 219"/>
                  <a:gd name="T5" fmla="*/ 936 h 978"/>
                  <a:gd name="T6" fmla="*/ 197 w 219"/>
                  <a:gd name="T7" fmla="*/ 894 h 978"/>
                  <a:gd name="T8" fmla="*/ 0 w 219"/>
                  <a:gd name="T9" fmla="*/ 0 h 978"/>
                  <a:gd name="T10" fmla="*/ 10 w 219"/>
                  <a:gd name="T11" fmla="*/ 44 h 978"/>
                  <a:gd name="T12" fmla="*/ 23 w 219"/>
                  <a:gd name="T13" fmla="*/ 87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978">
                    <a:moveTo>
                      <a:pt x="23" y="87"/>
                    </a:moveTo>
                    <a:lnTo>
                      <a:pt x="219" y="978"/>
                    </a:lnTo>
                    <a:lnTo>
                      <a:pt x="207" y="936"/>
                    </a:lnTo>
                    <a:lnTo>
                      <a:pt x="197" y="894"/>
                    </a:lnTo>
                    <a:lnTo>
                      <a:pt x="0" y="0"/>
                    </a:lnTo>
                    <a:lnTo>
                      <a:pt x="10" y="44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262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57" name="Freeform 153"/>
              <p:cNvSpPr>
                <a:spLocks/>
              </p:cNvSpPr>
              <p:nvPr/>
            </p:nvSpPr>
            <p:spPr bwMode="auto">
              <a:xfrm>
                <a:off x="398" y="1805"/>
                <a:ext cx="4659" cy="2152"/>
              </a:xfrm>
              <a:custGeom>
                <a:avLst/>
                <a:gdLst>
                  <a:gd name="T0" fmla="*/ 15774 w 18636"/>
                  <a:gd name="T1" fmla="*/ 1756 h 12912"/>
                  <a:gd name="T2" fmla="*/ 16896 w 18636"/>
                  <a:gd name="T3" fmla="*/ 2294 h 12912"/>
                  <a:gd name="T4" fmla="*/ 17622 w 18636"/>
                  <a:gd name="T5" fmla="*/ 3268 h 12912"/>
                  <a:gd name="T6" fmla="*/ 17674 w 18636"/>
                  <a:gd name="T7" fmla="*/ 3948 h 12912"/>
                  <a:gd name="T8" fmla="*/ 17440 w 18636"/>
                  <a:gd name="T9" fmla="*/ 4539 h 12912"/>
                  <a:gd name="T10" fmla="*/ 17092 w 18636"/>
                  <a:gd name="T11" fmla="*/ 5006 h 12912"/>
                  <a:gd name="T12" fmla="*/ 17873 w 18636"/>
                  <a:gd name="T13" fmla="*/ 5373 h 12912"/>
                  <a:gd name="T14" fmla="*/ 18421 w 18636"/>
                  <a:gd name="T15" fmla="*/ 5979 h 12912"/>
                  <a:gd name="T16" fmla="*/ 18631 w 18636"/>
                  <a:gd name="T17" fmla="*/ 6910 h 12912"/>
                  <a:gd name="T18" fmla="*/ 18169 w 18636"/>
                  <a:gd name="T19" fmla="*/ 8136 h 12912"/>
                  <a:gd name="T20" fmla="*/ 17154 w 18636"/>
                  <a:gd name="T21" fmla="*/ 9041 h 12912"/>
                  <a:gd name="T22" fmla="*/ 16127 w 18636"/>
                  <a:gd name="T23" fmla="*/ 9493 h 12912"/>
                  <a:gd name="T24" fmla="*/ 15695 w 18636"/>
                  <a:gd name="T25" fmla="*/ 9591 h 12912"/>
                  <a:gd name="T26" fmla="*/ 15255 w 18636"/>
                  <a:gd name="T27" fmla="*/ 9642 h 12912"/>
                  <a:gd name="T28" fmla="*/ 14851 w 18636"/>
                  <a:gd name="T29" fmla="*/ 10065 h 12912"/>
                  <a:gd name="T30" fmla="*/ 14289 w 18636"/>
                  <a:gd name="T31" fmla="*/ 11062 h 12912"/>
                  <a:gd name="T32" fmla="*/ 13444 w 18636"/>
                  <a:gd name="T33" fmla="*/ 11857 h 12912"/>
                  <a:gd name="T34" fmla="*/ 12724 w 18636"/>
                  <a:gd name="T35" fmla="*/ 12292 h 12912"/>
                  <a:gd name="T36" fmla="*/ 12349 w 18636"/>
                  <a:gd name="T37" fmla="*/ 12465 h 12912"/>
                  <a:gd name="T38" fmla="*/ 11504 w 18636"/>
                  <a:gd name="T39" fmla="*/ 12732 h 12912"/>
                  <a:gd name="T40" fmla="*/ 10650 w 18636"/>
                  <a:gd name="T41" fmla="*/ 12877 h 12912"/>
                  <a:gd name="T42" fmla="*/ 9384 w 18636"/>
                  <a:gd name="T43" fmla="*/ 12878 h 12912"/>
                  <a:gd name="T44" fmla="*/ 8142 w 18636"/>
                  <a:gd name="T45" fmla="*/ 12592 h 12912"/>
                  <a:gd name="T46" fmla="*/ 7023 w 18636"/>
                  <a:gd name="T47" fmla="*/ 12025 h 12912"/>
                  <a:gd name="T48" fmla="*/ 6110 w 18636"/>
                  <a:gd name="T49" fmla="*/ 11210 h 12912"/>
                  <a:gd name="T50" fmla="*/ 5006 w 18636"/>
                  <a:gd name="T51" fmla="*/ 10955 h 12912"/>
                  <a:gd name="T52" fmla="*/ 4013 w 18636"/>
                  <a:gd name="T53" fmla="*/ 10450 h 12912"/>
                  <a:gd name="T54" fmla="*/ 3300 w 18636"/>
                  <a:gd name="T55" fmla="*/ 9756 h 12912"/>
                  <a:gd name="T56" fmla="*/ 3080 w 18636"/>
                  <a:gd name="T57" fmla="*/ 9347 h 12912"/>
                  <a:gd name="T58" fmla="*/ 2976 w 18636"/>
                  <a:gd name="T59" fmla="*/ 8908 h 12912"/>
                  <a:gd name="T60" fmla="*/ 2976 w 18636"/>
                  <a:gd name="T61" fmla="*/ 8553 h 12912"/>
                  <a:gd name="T62" fmla="*/ 2334 w 18636"/>
                  <a:gd name="T63" fmla="*/ 8492 h 12912"/>
                  <a:gd name="T64" fmla="*/ 1281 w 18636"/>
                  <a:gd name="T65" fmla="*/ 8175 h 12912"/>
                  <a:gd name="T66" fmla="*/ 443 w 18636"/>
                  <a:gd name="T67" fmla="*/ 7509 h 12912"/>
                  <a:gd name="T68" fmla="*/ 59 w 18636"/>
                  <a:gd name="T69" fmla="*/ 6771 h 12912"/>
                  <a:gd name="T70" fmla="*/ 12 w 18636"/>
                  <a:gd name="T71" fmla="*/ 6138 h 12912"/>
                  <a:gd name="T72" fmla="*/ 207 w 18636"/>
                  <a:gd name="T73" fmla="*/ 5512 h 12912"/>
                  <a:gd name="T74" fmla="*/ 709 w 18636"/>
                  <a:gd name="T75" fmla="*/ 4889 h 12912"/>
                  <a:gd name="T76" fmla="*/ 1400 w 18636"/>
                  <a:gd name="T77" fmla="*/ 4454 h 12912"/>
                  <a:gd name="T78" fmla="*/ 2199 w 18636"/>
                  <a:gd name="T79" fmla="*/ 4224 h 12912"/>
                  <a:gd name="T80" fmla="*/ 2073 w 18636"/>
                  <a:gd name="T81" fmla="*/ 3858 h 12912"/>
                  <a:gd name="T82" fmla="*/ 1935 w 18636"/>
                  <a:gd name="T83" fmla="*/ 3382 h 12912"/>
                  <a:gd name="T84" fmla="*/ 2038 w 18636"/>
                  <a:gd name="T85" fmla="*/ 2859 h 12912"/>
                  <a:gd name="T86" fmla="*/ 2470 w 18636"/>
                  <a:gd name="T87" fmla="*/ 2296 h 12912"/>
                  <a:gd name="T88" fmla="*/ 3081 w 18636"/>
                  <a:gd name="T89" fmla="*/ 1904 h 12912"/>
                  <a:gd name="T90" fmla="*/ 3780 w 18636"/>
                  <a:gd name="T91" fmla="*/ 1667 h 12912"/>
                  <a:gd name="T92" fmla="*/ 4403 w 18636"/>
                  <a:gd name="T93" fmla="*/ 1584 h 12912"/>
                  <a:gd name="T94" fmla="*/ 5024 w 18636"/>
                  <a:gd name="T95" fmla="*/ 1606 h 12912"/>
                  <a:gd name="T96" fmla="*/ 5595 w 18636"/>
                  <a:gd name="T97" fmla="*/ 1717 h 12912"/>
                  <a:gd name="T98" fmla="*/ 5948 w 18636"/>
                  <a:gd name="T99" fmla="*/ 1292 h 12912"/>
                  <a:gd name="T100" fmla="*/ 6936 w 18636"/>
                  <a:gd name="T101" fmla="*/ 529 h 12912"/>
                  <a:gd name="T102" fmla="*/ 8165 w 18636"/>
                  <a:gd name="T103" fmla="*/ 116 h 12912"/>
                  <a:gd name="T104" fmla="*/ 9327 w 18636"/>
                  <a:gd name="T105" fmla="*/ 0 h 12912"/>
                  <a:gd name="T106" fmla="*/ 10415 w 18636"/>
                  <a:gd name="T107" fmla="*/ 117 h 12912"/>
                  <a:gd name="T108" fmla="*/ 11422 w 18636"/>
                  <a:gd name="T109" fmla="*/ 499 h 12912"/>
                  <a:gd name="T110" fmla="*/ 12392 w 18636"/>
                  <a:gd name="T111" fmla="*/ 632 h 12912"/>
                  <a:gd name="T112" fmla="*/ 13462 w 18636"/>
                  <a:gd name="T113" fmla="*/ 778 h 12912"/>
                  <a:gd name="T114" fmla="*/ 14387 w 18636"/>
                  <a:gd name="T115" fmla="*/ 1345 h 12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636" h="12912">
                    <a:moveTo>
                      <a:pt x="14644" y="1631"/>
                    </a:moveTo>
                    <a:lnTo>
                      <a:pt x="14756" y="1627"/>
                    </a:lnTo>
                    <a:lnTo>
                      <a:pt x="14868" y="1629"/>
                    </a:lnTo>
                    <a:lnTo>
                      <a:pt x="14981" y="1632"/>
                    </a:lnTo>
                    <a:lnTo>
                      <a:pt x="15095" y="1640"/>
                    </a:lnTo>
                    <a:lnTo>
                      <a:pt x="15209" y="1651"/>
                    </a:lnTo>
                    <a:lnTo>
                      <a:pt x="15322" y="1665"/>
                    </a:lnTo>
                    <a:lnTo>
                      <a:pt x="15436" y="1682"/>
                    </a:lnTo>
                    <a:lnTo>
                      <a:pt x="15549" y="1703"/>
                    </a:lnTo>
                    <a:lnTo>
                      <a:pt x="15662" y="1728"/>
                    </a:lnTo>
                    <a:lnTo>
                      <a:pt x="15774" y="1756"/>
                    </a:lnTo>
                    <a:lnTo>
                      <a:pt x="15886" y="1787"/>
                    </a:lnTo>
                    <a:lnTo>
                      <a:pt x="15996" y="1822"/>
                    </a:lnTo>
                    <a:lnTo>
                      <a:pt x="16104" y="1860"/>
                    </a:lnTo>
                    <a:lnTo>
                      <a:pt x="16211" y="1902"/>
                    </a:lnTo>
                    <a:lnTo>
                      <a:pt x="16316" y="1947"/>
                    </a:lnTo>
                    <a:lnTo>
                      <a:pt x="16418" y="1996"/>
                    </a:lnTo>
                    <a:lnTo>
                      <a:pt x="16520" y="2049"/>
                    </a:lnTo>
                    <a:lnTo>
                      <a:pt x="16617" y="2105"/>
                    </a:lnTo>
                    <a:lnTo>
                      <a:pt x="16713" y="2164"/>
                    </a:lnTo>
                    <a:lnTo>
                      <a:pt x="16806" y="2228"/>
                    </a:lnTo>
                    <a:lnTo>
                      <a:pt x="16896" y="2294"/>
                    </a:lnTo>
                    <a:lnTo>
                      <a:pt x="16982" y="2364"/>
                    </a:lnTo>
                    <a:lnTo>
                      <a:pt x="17066" y="2438"/>
                    </a:lnTo>
                    <a:lnTo>
                      <a:pt x="17145" y="2516"/>
                    </a:lnTo>
                    <a:lnTo>
                      <a:pt x="17221" y="2596"/>
                    </a:lnTo>
                    <a:lnTo>
                      <a:pt x="17292" y="2682"/>
                    </a:lnTo>
                    <a:lnTo>
                      <a:pt x="17358" y="2770"/>
                    </a:lnTo>
                    <a:lnTo>
                      <a:pt x="17421" y="2863"/>
                    </a:lnTo>
                    <a:lnTo>
                      <a:pt x="17478" y="2958"/>
                    </a:lnTo>
                    <a:lnTo>
                      <a:pt x="17532" y="3058"/>
                    </a:lnTo>
                    <a:lnTo>
                      <a:pt x="17580" y="3161"/>
                    </a:lnTo>
                    <a:lnTo>
                      <a:pt x="17622" y="3268"/>
                    </a:lnTo>
                    <a:lnTo>
                      <a:pt x="17639" y="3333"/>
                    </a:lnTo>
                    <a:lnTo>
                      <a:pt x="17654" y="3397"/>
                    </a:lnTo>
                    <a:lnTo>
                      <a:pt x="17667" y="3462"/>
                    </a:lnTo>
                    <a:lnTo>
                      <a:pt x="17676" y="3525"/>
                    </a:lnTo>
                    <a:lnTo>
                      <a:pt x="17683" y="3586"/>
                    </a:lnTo>
                    <a:lnTo>
                      <a:pt x="17688" y="3649"/>
                    </a:lnTo>
                    <a:lnTo>
                      <a:pt x="17690" y="3710"/>
                    </a:lnTo>
                    <a:lnTo>
                      <a:pt x="17690" y="3771"/>
                    </a:lnTo>
                    <a:lnTo>
                      <a:pt x="17687" y="3830"/>
                    </a:lnTo>
                    <a:lnTo>
                      <a:pt x="17682" y="3890"/>
                    </a:lnTo>
                    <a:lnTo>
                      <a:pt x="17674" y="3948"/>
                    </a:lnTo>
                    <a:lnTo>
                      <a:pt x="17665" y="4006"/>
                    </a:lnTo>
                    <a:lnTo>
                      <a:pt x="17652" y="4063"/>
                    </a:lnTo>
                    <a:lnTo>
                      <a:pt x="17637" y="4119"/>
                    </a:lnTo>
                    <a:lnTo>
                      <a:pt x="17620" y="4175"/>
                    </a:lnTo>
                    <a:lnTo>
                      <a:pt x="17601" y="4230"/>
                    </a:lnTo>
                    <a:lnTo>
                      <a:pt x="17580" y="4283"/>
                    </a:lnTo>
                    <a:lnTo>
                      <a:pt x="17555" y="4336"/>
                    </a:lnTo>
                    <a:lnTo>
                      <a:pt x="17529" y="4388"/>
                    </a:lnTo>
                    <a:lnTo>
                      <a:pt x="17502" y="4440"/>
                    </a:lnTo>
                    <a:lnTo>
                      <a:pt x="17471" y="4490"/>
                    </a:lnTo>
                    <a:lnTo>
                      <a:pt x="17440" y="4539"/>
                    </a:lnTo>
                    <a:lnTo>
                      <a:pt x="17405" y="4588"/>
                    </a:lnTo>
                    <a:lnTo>
                      <a:pt x="17369" y="4636"/>
                    </a:lnTo>
                    <a:lnTo>
                      <a:pt x="17331" y="4683"/>
                    </a:lnTo>
                    <a:lnTo>
                      <a:pt x="17291" y="4729"/>
                    </a:lnTo>
                    <a:lnTo>
                      <a:pt x="17249" y="4774"/>
                    </a:lnTo>
                    <a:lnTo>
                      <a:pt x="17206" y="4818"/>
                    </a:lnTo>
                    <a:lnTo>
                      <a:pt x="17159" y="4861"/>
                    </a:lnTo>
                    <a:lnTo>
                      <a:pt x="17113" y="4903"/>
                    </a:lnTo>
                    <a:lnTo>
                      <a:pt x="17062" y="4944"/>
                    </a:lnTo>
                    <a:lnTo>
                      <a:pt x="17012" y="4985"/>
                    </a:lnTo>
                    <a:lnTo>
                      <a:pt x="17092" y="5006"/>
                    </a:lnTo>
                    <a:lnTo>
                      <a:pt x="17170" y="5031"/>
                    </a:lnTo>
                    <a:lnTo>
                      <a:pt x="17248" y="5056"/>
                    </a:lnTo>
                    <a:lnTo>
                      <a:pt x="17323" y="5083"/>
                    </a:lnTo>
                    <a:lnTo>
                      <a:pt x="17398" y="5113"/>
                    </a:lnTo>
                    <a:lnTo>
                      <a:pt x="17470" y="5144"/>
                    </a:lnTo>
                    <a:lnTo>
                      <a:pt x="17541" y="5178"/>
                    </a:lnTo>
                    <a:lnTo>
                      <a:pt x="17611" y="5213"/>
                    </a:lnTo>
                    <a:lnTo>
                      <a:pt x="17680" y="5250"/>
                    </a:lnTo>
                    <a:lnTo>
                      <a:pt x="17746" y="5289"/>
                    </a:lnTo>
                    <a:lnTo>
                      <a:pt x="17810" y="5331"/>
                    </a:lnTo>
                    <a:lnTo>
                      <a:pt x="17873" y="5373"/>
                    </a:lnTo>
                    <a:lnTo>
                      <a:pt x="17934" y="5418"/>
                    </a:lnTo>
                    <a:lnTo>
                      <a:pt x="17992" y="5465"/>
                    </a:lnTo>
                    <a:lnTo>
                      <a:pt x="18049" y="5514"/>
                    </a:lnTo>
                    <a:lnTo>
                      <a:pt x="18104" y="5565"/>
                    </a:lnTo>
                    <a:lnTo>
                      <a:pt x="18156" y="5618"/>
                    </a:lnTo>
                    <a:lnTo>
                      <a:pt x="18206" y="5673"/>
                    </a:lnTo>
                    <a:lnTo>
                      <a:pt x="18254" y="5730"/>
                    </a:lnTo>
                    <a:lnTo>
                      <a:pt x="18299" y="5789"/>
                    </a:lnTo>
                    <a:lnTo>
                      <a:pt x="18342" y="5850"/>
                    </a:lnTo>
                    <a:lnTo>
                      <a:pt x="18382" y="5913"/>
                    </a:lnTo>
                    <a:lnTo>
                      <a:pt x="18421" y="5979"/>
                    </a:lnTo>
                    <a:lnTo>
                      <a:pt x="18455" y="6045"/>
                    </a:lnTo>
                    <a:lnTo>
                      <a:pt x="18488" y="6115"/>
                    </a:lnTo>
                    <a:lnTo>
                      <a:pt x="18517" y="6186"/>
                    </a:lnTo>
                    <a:lnTo>
                      <a:pt x="18544" y="6260"/>
                    </a:lnTo>
                    <a:lnTo>
                      <a:pt x="18568" y="6335"/>
                    </a:lnTo>
                    <a:lnTo>
                      <a:pt x="18589" y="6413"/>
                    </a:lnTo>
                    <a:lnTo>
                      <a:pt x="18607" y="6492"/>
                    </a:lnTo>
                    <a:lnTo>
                      <a:pt x="18622" y="6574"/>
                    </a:lnTo>
                    <a:lnTo>
                      <a:pt x="18634" y="6658"/>
                    </a:lnTo>
                    <a:lnTo>
                      <a:pt x="18636" y="6785"/>
                    </a:lnTo>
                    <a:lnTo>
                      <a:pt x="18631" y="6910"/>
                    </a:lnTo>
                    <a:lnTo>
                      <a:pt x="18621" y="7033"/>
                    </a:lnTo>
                    <a:lnTo>
                      <a:pt x="18602" y="7153"/>
                    </a:lnTo>
                    <a:lnTo>
                      <a:pt x="18578" y="7272"/>
                    </a:lnTo>
                    <a:lnTo>
                      <a:pt x="18546" y="7389"/>
                    </a:lnTo>
                    <a:lnTo>
                      <a:pt x="18509" y="7502"/>
                    </a:lnTo>
                    <a:lnTo>
                      <a:pt x="18466" y="7614"/>
                    </a:lnTo>
                    <a:lnTo>
                      <a:pt x="18417" y="7723"/>
                    </a:lnTo>
                    <a:lnTo>
                      <a:pt x="18362" y="7830"/>
                    </a:lnTo>
                    <a:lnTo>
                      <a:pt x="18303" y="7934"/>
                    </a:lnTo>
                    <a:lnTo>
                      <a:pt x="18239" y="8037"/>
                    </a:lnTo>
                    <a:lnTo>
                      <a:pt x="18169" y="8136"/>
                    </a:lnTo>
                    <a:lnTo>
                      <a:pt x="18096" y="8232"/>
                    </a:lnTo>
                    <a:lnTo>
                      <a:pt x="18016" y="8326"/>
                    </a:lnTo>
                    <a:lnTo>
                      <a:pt x="17935" y="8417"/>
                    </a:lnTo>
                    <a:lnTo>
                      <a:pt x="17849" y="8506"/>
                    </a:lnTo>
                    <a:lnTo>
                      <a:pt x="17758" y="8591"/>
                    </a:lnTo>
                    <a:lnTo>
                      <a:pt x="17665" y="8674"/>
                    </a:lnTo>
                    <a:lnTo>
                      <a:pt x="17568" y="8754"/>
                    </a:lnTo>
                    <a:lnTo>
                      <a:pt x="17469" y="8831"/>
                    </a:lnTo>
                    <a:lnTo>
                      <a:pt x="17366" y="8904"/>
                    </a:lnTo>
                    <a:lnTo>
                      <a:pt x="17262" y="8974"/>
                    </a:lnTo>
                    <a:lnTo>
                      <a:pt x="17154" y="9041"/>
                    </a:lnTo>
                    <a:lnTo>
                      <a:pt x="17046" y="9105"/>
                    </a:lnTo>
                    <a:lnTo>
                      <a:pt x="16934" y="9166"/>
                    </a:lnTo>
                    <a:lnTo>
                      <a:pt x="16822" y="9223"/>
                    </a:lnTo>
                    <a:lnTo>
                      <a:pt x="16708" y="9278"/>
                    </a:lnTo>
                    <a:lnTo>
                      <a:pt x="16594" y="9328"/>
                    </a:lnTo>
                    <a:lnTo>
                      <a:pt x="16478" y="9375"/>
                    </a:lnTo>
                    <a:lnTo>
                      <a:pt x="16362" y="9418"/>
                    </a:lnTo>
                    <a:lnTo>
                      <a:pt x="16245" y="9458"/>
                    </a:lnTo>
                    <a:lnTo>
                      <a:pt x="16206" y="9470"/>
                    </a:lnTo>
                    <a:lnTo>
                      <a:pt x="16167" y="9481"/>
                    </a:lnTo>
                    <a:lnTo>
                      <a:pt x="16127" y="9493"/>
                    </a:lnTo>
                    <a:lnTo>
                      <a:pt x="16089" y="9503"/>
                    </a:lnTo>
                    <a:lnTo>
                      <a:pt x="16049" y="9514"/>
                    </a:lnTo>
                    <a:lnTo>
                      <a:pt x="16009" y="9524"/>
                    </a:lnTo>
                    <a:lnTo>
                      <a:pt x="15971" y="9533"/>
                    </a:lnTo>
                    <a:lnTo>
                      <a:pt x="15931" y="9543"/>
                    </a:lnTo>
                    <a:lnTo>
                      <a:pt x="15892" y="9551"/>
                    </a:lnTo>
                    <a:lnTo>
                      <a:pt x="15852" y="9560"/>
                    </a:lnTo>
                    <a:lnTo>
                      <a:pt x="15814" y="9568"/>
                    </a:lnTo>
                    <a:lnTo>
                      <a:pt x="15774" y="9575"/>
                    </a:lnTo>
                    <a:lnTo>
                      <a:pt x="15735" y="9584"/>
                    </a:lnTo>
                    <a:lnTo>
                      <a:pt x="15695" y="9591"/>
                    </a:lnTo>
                    <a:lnTo>
                      <a:pt x="15655" y="9596"/>
                    </a:lnTo>
                    <a:lnTo>
                      <a:pt x="15616" y="9603"/>
                    </a:lnTo>
                    <a:lnTo>
                      <a:pt x="15575" y="9609"/>
                    </a:lnTo>
                    <a:lnTo>
                      <a:pt x="15535" y="9614"/>
                    </a:lnTo>
                    <a:lnTo>
                      <a:pt x="15496" y="9620"/>
                    </a:lnTo>
                    <a:lnTo>
                      <a:pt x="15456" y="9625"/>
                    </a:lnTo>
                    <a:lnTo>
                      <a:pt x="15415" y="9629"/>
                    </a:lnTo>
                    <a:lnTo>
                      <a:pt x="15376" y="9633"/>
                    </a:lnTo>
                    <a:lnTo>
                      <a:pt x="15335" y="9636"/>
                    </a:lnTo>
                    <a:lnTo>
                      <a:pt x="15294" y="9640"/>
                    </a:lnTo>
                    <a:lnTo>
                      <a:pt x="15255" y="9642"/>
                    </a:lnTo>
                    <a:lnTo>
                      <a:pt x="15214" y="9644"/>
                    </a:lnTo>
                    <a:lnTo>
                      <a:pt x="15173" y="9647"/>
                    </a:lnTo>
                    <a:lnTo>
                      <a:pt x="15132" y="9648"/>
                    </a:lnTo>
                    <a:lnTo>
                      <a:pt x="15092" y="9649"/>
                    </a:lnTo>
                    <a:lnTo>
                      <a:pt x="15050" y="9650"/>
                    </a:lnTo>
                    <a:lnTo>
                      <a:pt x="15009" y="9650"/>
                    </a:lnTo>
                    <a:lnTo>
                      <a:pt x="14968" y="9650"/>
                    </a:lnTo>
                    <a:lnTo>
                      <a:pt x="14943" y="9756"/>
                    </a:lnTo>
                    <a:lnTo>
                      <a:pt x="14915" y="9861"/>
                    </a:lnTo>
                    <a:lnTo>
                      <a:pt x="14884" y="9964"/>
                    </a:lnTo>
                    <a:lnTo>
                      <a:pt x="14851" y="10065"/>
                    </a:lnTo>
                    <a:lnTo>
                      <a:pt x="14813" y="10164"/>
                    </a:lnTo>
                    <a:lnTo>
                      <a:pt x="14773" y="10262"/>
                    </a:lnTo>
                    <a:lnTo>
                      <a:pt x="14731" y="10358"/>
                    </a:lnTo>
                    <a:lnTo>
                      <a:pt x="14684" y="10451"/>
                    </a:lnTo>
                    <a:lnTo>
                      <a:pt x="14636" y="10544"/>
                    </a:lnTo>
                    <a:lnTo>
                      <a:pt x="14584" y="10634"/>
                    </a:lnTo>
                    <a:lnTo>
                      <a:pt x="14530" y="10723"/>
                    </a:lnTo>
                    <a:lnTo>
                      <a:pt x="14474" y="10811"/>
                    </a:lnTo>
                    <a:lnTo>
                      <a:pt x="14415" y="10896"/>
                    </a:lnTo>
                    <a:lnTo>
                      <a:pt x="14353" y="10980"/>
                    </a:lnTo>
                    <a:lnTo>
                      <a:pt x="14289" y="11062"/>
                    </a:lnTo>
                    <a:lnTo>
                      <a:pt x="14223" y="11142"/>
                    </a:lnTo>
                    <a:lnTo>
                      <a:pt x="14154" y="11222"/>
                    </a:lnTo>
                    <a:lnTo>
                      <a:pt x="14083" y="11299"/>
                    </a:lnTo>
                    <a:lnTo>
                      <a:pt x="14011" y="11375"/>
                    </a:lnTo>
                    <a:lnTo>
                      <a:pt x="13935" y="11448"/>
                    </a:lnTo>
                    <a:lnTo>
                      <a:pt x="13858" y="11520"/>
                    </a:lnTo>
                    <a:lnTo>
                      <a:pt x="13779" y="11591"/>
                    </a:lnTo>
                    <a:lnTo>
                      <a:pt x="13697" y="11659"/>
                    </a:lnTo>
                    <a:lnTo>
                      <a:pt x="13615" y="11727"/>
                    </a:lnTo>
                    <a:lnTo>
                      <a:pt x="13530" y="11792"/>
                    </a:lnTo>
                    <a:lnTo>
                      <a:pt x="13444" y="11857"/>
                    </a:lnTo>
                    <a:lnTo>
                      <a:pt x="13355" y="11919"/>
                    </a:lnTo>
                    <a:lnTo>
                      <a:pt x="13265" y="11979"/>
                    </a:lnTo>
                    <a:lnTo>
                      <a:pt x="13174" y="12039"/>
                    </a:lnTo>
                    <a:lnTo>
                      <a:pt x="13081" y="12097"/>
                    </a:lnTo>
                    <a:lnTo>
                      <a:pt x="12987" y="12153"/>
                    </a:lnTo>
                    <a:lnTo>
                      <a:pt x="12891" y="12207"/>
                    </a:lnTo>
                    <a:lnTo>
                      <a:pt x="12858" y="12224"/>
                    </a:lnTo>
                    <a:lnTo>
                      <a:pt x="12825" y="12242"/>
                    </a:lnTo>
                    <a:lnTo>
                      <a:pt x="12791" y="12259"/>
                    </a:lnTo>
                    <a:lnTo>
                      <a:pt x="12758" y="12276"/>
                    </a:lnTo>
                    <a:lnTo>
                      <a:pt x="12724" y="12292"/>
                    </a:lnTo>
                    <a:lnTo>
                      <a:pt x="12691" y="12308"/>
                    </a:lnTo>
                    <a:lnTo>
                      <a:pt x="12657" y="12325"/>
                    </a:lnTo>
                    <a:lnTo>
                      <a:pt x="12624" y="12341"/>
                    </a:lnTo>
                    <a:lnTo>
                      <a:pt x="12589" y="12358"/>
                    </a:lnTo>
                    <a:lnTo>
                      <a:pt x="12555" y="12373"/>
                    </a:lnTo>
                    <a:lnTo>
                      <a:pt x="12521" y="12388"/>
                    </a:lnTo>
                    <a:lnTo>
                      <a:pt x="12487" y="12404"/>
                    </a:lnTo>
                    <a:lnTo>
                      <a:pt x="12452" y="12419"/>
                    </a:lnTo>
                    <a:lnTo>
                      <a:pt x="12419" y="12435"/>
                    </a:lnTo>
                    <a:lnTo>
                      <a:pt x="12384" y="12450"/>
                    </a:lnTo>
                    <a:lnTo>
                      <a:pt x="12349" y="12465"/>
                    </a:lnTo>
                    <a:lnTo>
                      <a:pt x="12272" y="12494"/>
                    </a:lnTo>
                    <a:lnTo>
                      <a:pt x="12195" y="12523"/>
                    </a:lnTo>
                    <a:lnTo>
                      <a:pt x="12117" y="12550"/>
                    </a:lnTo>
                    <a:lnTo>
                      <a:pt x="12040" y="12577"/>
                    </a:lnTo>
                    <a:lnTo>
                      <a:pt x="11963" y="12602"/>
                    </a:lnTo>
                    <a:lnTo>
                      <a:pt x="11887" y="12626"/>
                    </a:lnTo>
                    <a:lnTo>
                      <a:pt x="11811" y="12649"/>
                    </a:lnTo>
                    <a:lnTo>
                      <a:pt x="11734" y="12672"/>
                    </a:lnTo>
                    <a:lnTo>
                      <a:pt x="11657" y="12693"/>
                    </a:lnTo>
                    <a:lnTo>
                      <a:pt x="11581" y="12712"/>
                    </a:lnTo>
                    <a:lnTo>
                      <a:pt x="11504" y="12732"/>
                    </a:lnTo>
                    <a:lnTo>
                      <a:pt x="11427" y="12750"/>
                    </a:lnTo>
                    <a:lnTo>
                      <a:pt x="11350" y="12767"/>
                    </a:lnTo>
                    <a:lnTo>
                      <a:pt x="11274" y="12784"/>
                    </a:lnTo>
                    <a:lnTo>
                      <a:pt x="11197" y="12799"/>
                    </a:lnTo>
                    <a:lnTo>
                      <a:pt x="11119" y="12813"/>
                    </a:lnTo>
                    <a:lnTo>
                      <a:pt x="11042" y="12826"/>
                    </a:lnTo>
                    <a:lnTo>
                      <a:pt x="10964" y="12839"/>
                    </a:lnTo>
                    <a:lnTo>
                      <a:pt x="10886" y="12849"/>
                    </a:lnTo>
                    <a:lnTo>
                      <a:pt x="10808" y="12860"/>
                    </a:lnTo>
                    <a:lnTo>
                      <a:pt x="10730" y="12869"/>
                    </a:lnTo>
                    <a:lnTo>
                      <a:pt x="10650" y="12877"/>
                    </a:lnTo>
                    <a:lnTo>
                      <a:pt x="10571" y="12885"/>
                    </a:lnTo>
                    <a:lnTo>
                      <a:pt x="10492" y="12891"/>
                    </a:lnTo>
                    <a:lnTo>
                      <a:pt x="10412" y="12897"/>
                    </a:lnTo>
                    <a:lnTo>
                      <a:pt x="10332" y="12902"/>
                    </a:lnTo>
                    <a:lnTo>
                      <a:pt x="10251" y="12905"/>
                    </a:lnTo>
                    <a:lnTo>
                      <a:pt x="10169" y="12909"/>
                    </a:lnTo>
                    <a:lnTo>
                      <a:pt x="10088" y="12911"/>
                    </a:lnTo>
                    <a:lnTo>
                      <a:pt x="10006" y="12911"/>
                    </a:lnTo>
                    <a:lnTo>
                      <a:pt x="9924" y="12912"/>
                    </a:lnTo>
                    <a:lnTo>
                      <a:pt x="9840" y="12911"/>
                    </a:lnTo>
                    <a:lnTo>
                      <a:pt x="9384" y="12878"/>
                    </a:lnTo>
                    <a:lnTo>
                      <a:pt x="9269" y="12863"/>
                    </a:lnTo>
                    <a:lnTo>
                      <a:pt x="9155" y="12844"/>
                    </a:lnTo>
                    <a:lnTo>
                      <a:pt x="9040" y="12825"/>
                    </a:lnTo>
                    <a:lnTo>
                      <a:pt x="8925" y="12803"/>
                    </a:lnTo>
                    <a:lnTo>
                      <a:pt x="8811" y="12780"/>
                    </a:lnTo>
                    <a:lnTo>
                      <a:pt x="8697" y="12753"/>
                    </a:lnTo>
                    <a:lnTo>
                      <a:pt x="8584" y="12725"/>
                    </a:lnTo>
                    <a:lnTo>
                      <a:pt x="8472" y="12696"/>
                    </a:lnTo>
                    <a:lnTo>
                      <a:pt x="8362" y="12663"/>
                    </a:lnTo>
                    <a:lnTo>
                      <a:pt x="8251" y="12628"/>
                    </a:lnTo>
                    <a:lnTo>
                      <a:pt x="8142" y="12592"/>
                    </a:lnTo>
                    <a:lnTo>
                      <a:pt x="8032" y="12552"/>
                    </a:lnTo>
                    <a:lnTo>
                      <a:pt x="7925" y="12512"/>
                    </a:lnTo>
                    <a:lnTo>
                      <a:pt x="7819" y="12467"/>
                    </a:lnTo>
                    <a:lnTo>
                      <a:pt x="7714" y="12421"/>
                    </a:lnTo>
                    <a:lnTo>
                      <a:pt x="7610" y="12373"/>
                    </a:lnTo>
                    <a:lnTo>
                      <a:pt x="7509" y="12320"/>
                    </a:lnTo>
                    <a:lnTo>
                      <a:pt x="7408" y="12266"/>
                    </a:lnTo>
                    <a:lnTo>
                      <a:pt x="7310" y="12210"/>
                    </a:lnTo>
                    <a:lnTo>
                      <a:pt x="7212" y="12151"/>
                    </a:lnTo>
                    <a:lnTo>
                      <a:pt x="7117" y="12089"/>
                    </a:lnTo>
                    <a:lnTo>
                      <a:pt x="7023" y="12025"/>
                    </a:lnTo>
                    <a:lnTo>
                      <a:pt x="6933" y="11957"/>
                    </a:lnTo>
                    <a:lnTo>
                      <a:pt x="6843" y="11887"/>
                    </a:lnTo>
                    <a:lnTo>
                      <a:pt x="6756" y="11815"/>
                    </a:lnTo>
                    <a:lnTo>
                      <a:pt x="6671" y="11739"/>
                    </a:lnTo>
                    <a:lnTo>
                      <a:pt x="6588" y="11659"/>
                    </a:lnTo>
                    <a:lnTo>
                      <a:pt x="6507" y="11578"/>
                    </a:lnTo>
                    <a:lnTo>
                      <a:pt x="6431" y="11494"/>
                    </a:lnTo>
                    <a:lnTo>
                      <a:pt x="6355" y="11406"/>
                    </a:lnTo>
                    <a:lnTo>
                      <a:pt x="6283" y="11315"/>
                    </a:lnTo>
                    <a:lnTo>
                      <a:pt x="6213" y="11222"/>
                    </a:lnTo>
                    <a:lnTo>
                      <a:pt x="6110" y="11210"/>
                    </a:lnTo>
                    <a:lnTo>
                      <a:pt x="6008" y="11196"/>
                    </a:lnTo>
                    <a:lnTo>
                      <a:pt x="5905" y="11181"/>
                    </a:lnTo>
                    <a:lnTo>
                      <a:pt x="5803" y="11163"/>
                    </a:lnTo>
                    <a:lnTo>
                      <a:pt x="5701" y="11145"/>
                    </a:lnTo>
                    <a:lnTo>
                      <a:pt x="5600" y="11124"/>
                    </a:lnTo>
                    <a:lnTo>
                      <a:pt x="5500" y="11100"/>
                    </a:lnTo>
                    <a:lnTo>
                      <a:pt x="5400" y="11074"/>
                    </a:lnTo>
                    <a:lnTo>
                      <a:pt x="5300" y="11048"/>
                    </a:lnTo>
                    <a:lnTo>
                      <a:pt x="5201" y="11020"/>
                    </a:lnTo>
                    <a:lnTo>
                      <a:pt x="5103" y="10988"/>
                    </a:lnTo>
                    <a:lnTo>
                      <a:pt x="5006" y="10955"/>
                    </a:lnTo>
                    <a:lnTo>
                      <a:pt x="4909" y="10920"/>
                    </a:lnTo>
                    <a:lnTo>
                      <a:pt x="4814" y="10883"/>
                    </a:lnTo>
                    <a:lnTo>
                      <a:pt x="4720" y="10843"/>
                    </a:lnTo>
                    <a:lnTo>
                      <a:pt x="4626" y="10802"/>
                    </a:lnTo>
                    <a:lnTo>
                      <a:pt x="4536" y="10758"/>
                    </a:lnTo>
                    <a:lnTo>
                      <a:pt x="4445" y="10713"/>
                    </a:lnTo>
                    <a:lnTo>
                      <a:pt x="4355" y="10665"/>
                    </a:lnTo>
                    <a:lnTo>
                      <a:pt x="4268" y="10615"/>
                    </a:lnTo>
                    <a:lnTo>
                      <a:pt x="4181" y="10562"/>
                    </a:lnTo>
                    <a:lnTo>
                      <a:pt x="4096" y="10507"/>
                    </a:lnTo>
                    <a:lnTo>
                      <a:pt x="4013" y="10450"/>
                    </a:lnTo>
                    <a:lnTo>
                      <a:pt x="3931" y="10390"/>
                    </a:lnTo>
                    <a:lnTo>
                      <a:pt x="3852" y="10328"/>
                    </a:lnTo>
                    <a:lnTo>
                      <a:pt x="3774" y="10264"/>
                    </a:lnTo>
                    <a:lnTo>
                      <a:pt x="3698" y="10198"/>
                    </a:lnTo>
                    <a:lnTo>
                      <a:pt x="3625" y="10129"/>
                    </a:lnTo>
                    <a:lnTo>
                      <a:pt x="3552" y="10058"/>
                    </a:lnTo>
                    <a:lnTo>
                      <a:pt x="3483" y="9983"/>
                    </a:lnTo>
                    <a:lnTo>
                      <a:pt x="3415" y="9907"/>
                    </a:lnTo>
                    <a:lnTo>
                      <a:pt x="3350" y="9828"/>
                    </a:lnTo>
                    <a:lnTo>
                      <a:pt x="3324" y="9793"/>
                    </a:lnTo>
                    <a:lnTo>
                      <a:pt x="3300" y="9756"/>
                    </a:lnTo>
                    <a:lnTo>
                      <a:pt x="3276" y="9720"/>
                    </a:lnTo>
                    <a:lnTo>
                      <a:pt x="3253" y="9684"/>
                    </a:lnTo>
                    <a:lnTo>
                      <a:pt x="3231" y="9648"/>
                    </a:lnTo>
                    <a:lnTo>
                      <a:pt x="3209" y="9612"/>
                    </a:lnTo>
                    <a:lnTo>
                      <a:pt x="3188" y="9574"/>
                    </a:lnTo>
                    <a:lnTo>
                      <a:pt x="3168" y="9537"/>
                    </a:lnTo>
                    <a:lnTo>
                      <a:pt x="3148" y="9500"/>
                    </a:lnTo>
                    <a:lnTo>
                      <a:pt x="3130" y="9462"/>
                    </a:lnTo>
                    <a:lnTo>
                      <a:pt x="3112" y="9424"/>
                    </a:lnTo>
                    <a:lnTo>
                      <a:pt x="3096" y="9385"/>
                    </a:lnTo>
                    <a:lnTo>
                      <a:pt x="3080" y="9347"/>
                    </a:lnTo>
                    <a:lnTo>
                      <a:pt x="3066" y="9308"/>
                    </a:lnTo>
                    <a:lnTo>
                      <a:pt x="3052" y="9270"/>
                    </a:lnTo>
                    <a:lnTo>
                      <a:pt x="3039" y="9230"/>
                    </a:lnTo>
                    <a:lnTo>
                      <a:pt x="3027" y="9190"/>
                    </a:lnTo>
                    <a:lnTo>
                      <a:pt x="3016" y="9151"/>
                    </a:lnTo>
                    <a:lnTo>
                      <a:pt x="3006" y="9111"/>
                    </a:lnTo>
                    <a:lnTo>
                      <a:pt x="2998" y="9071"/>
                    </a:lnTo>
                    <a:lnTo>
                      <a:pt x="2991" y="9030"/>
                    </a:lnTo>
                    <a:lnTo>
                      <a:pt x="2984" y="8989"/>
                    </a:lnTo>
                    <a:lnTo>
                      <a:pt x="2979" y="8949"/>
                    </a:lnTo>
                    <a:lnTo>
                      <a:pt x="2976" y="8908"/>
                    </a:lnTo>
                    <a:lnTo>
                      <a:pt x="2972" y="8866"/>
                    </a:lnTo>
                    <a:lnTo>
                      <a:pt x="2971" y="8825"/>
                    </a:lnTo>
                    <a:lnTo>
                      <a:pt x="2971" y="8783"/>
                    </a:lnTo>
                    <a:lnTo>
                      <a:pt x="2972" y="8741"/>
                    </a:lnTo>
                    <a:lnTo>
                      <a:pt x="2976" y="8698"/>
                    </a:lnTo>
                    <a:lnTo>
                      <a:pt x="2979" y="8656"/>
                    </a:lnTo>
                    <a:lnTo>
                      <a:pt x="2985" y="8612"/>
                    </a:lnTo>
                    <a:lnTo>
                      <a:pt x="2992" y="8569"/>
                    </a:lnTo>
                    <a:lnTo>
                      <a:pt x="2986" y="8563"/>
                    </a:lnTo>
                    <a:lnTo>
                      <a:pt x="2982" y="8559"/>
                    </a:lnTo>
                    <a:lnTo>
                      <a:pt x="2976" y="8553"/>
                    </a:lnTo>
                    <a:lnTo>
                      <a:pt x="2970" y="8547"/>
                    </a:lnTo>
                    <a:lnTo>
                      <a:pt x="2965" y="8541"/>
                    </a:lnTo>
                    <a:lnTo>
                      <a:pt x="2960" y="8536"/>
                    </a:lnTo>
                    <a:lnTo>
                      <a:pt x="2955" y="8531"/>
                    </a:lnTo>
                    <a:lnTo>
                      <a:pt x="2949" y="8525"/>
                    </a:lnTo>
                    <a:lnTo>
                      <a:pt x="2847" y="8526"/>
                    </a:lnTo>
                    <a:lnTo>
                      <a:pt x="2743" y="8525"/>
                    </a:lnTo>
                    <a:lnTo>
                      <a:pt x="2640" y="8521"/>
                    </a:lnTo>
                    <a:lnTo>
                      <a:pt x="2538" y="8514"/>
                    </a:lnTo>
                    <a:lnTo>
                      <a:pt x="2435" y="8505"/>
                    </a:lnTo>
                    <a:lnTo>
                      <a:pt x="2334" y="8492"/>
                    </a:lnTo>
                    <a:lnTo>
                      <a:pt x="2233" y="8478"/>
                    </a:lnTo>
                    <a:lnTo>
                      <a:pt x="2133" y="8461"/>
                    </a:lnTo>
                    <a:lnTo>
                      <a:pt x="2034" y="8440"/>
                    </a:lnTo>
                    <a:lnTo>
                      <a:pt x="1936" y="8416"/>
                    </a:lnTo>
                    <a:lnTo>
                      <a:pt x="1838" y="8391"/>
                    </a:lnTo>
                    <a:lnTo>
                      <a:pt x="1741" y="8361"/>
                    </a:lnTo>
                    <a:lnTo>
                      <a:pt x="1647" y="8330"/>
                    </a:lnTo>
                    <a:lnTo>
                      <a:pt x="1554" y="8295"/>
                    </a:lnTo>
                    <a:lnTo>
                      <a:pt x="1462" y="8257"/>
                    </a:lnTo>
                    <a:lnTo>
                      <a:pt x="1371" y="8218"/>
                    </a:lnTo>
                    <a:lnTo>
                      <a:pt x="1281" y="8175"/>
                    </a:lnTo>
                    <a:lnTo>
                      <a:pt x="1195" y="8129"/>
                    </a:lnTo>
                    <a:lnTo>
                      <a:pt x="1109" y="8080"/>
                    </a:lnTo>
                    <a:lnTo>
                      <a:pt x="1026" y="8029"/>
                    </a:lnTo>
                    <a:lnTo>
                      <a:pt x="945" y="7974"/>
                    </a:lnTo>
                    <a:lnTo>
                      <a:pt x="865" y="7917"/>
                    </a:lnTo>
                    <a:lnTo>
                      <a:pt x="789" y="7856"/>
                    </a:lnTo>
                    <a:lnTo>
                      <a:pt x="714" y="7793"/>
                    </a:lnTo>
                    <a:lnTo>
                      <a:pt x="642" y="7726"/>
                    </a:lnTo>
                    <a:lnTo>
                      <a:pt x="573" y="7656"/>
                    </a:lnTo>
                    <a:lnTo>
                      <a:pt x="507" y="7585"/>
                    </a:lnTo>
                    <a:lnTo>
                      <a:pt x="443" y="7509"/>
                    </a:lnTo>
                    <a:lnTo>
                      <a:pt x="381" y="7431"/>
                    </a:lnTo>
                    <a:lnTo>
                      <a:pt x="323" y="7350"/>
                    </a:lnTo>
                    <a:lnTo>
                      <a:pt x="268" y="7266"/>
                    </a:lnTo>
                    <a:lnTo>
                      <a:pt x="215" y="7179"/>
                    </a:lnTo>
                    <a:lnTo>
                      <a:pt x="188" y="7120"/>
                    </a:lnTo>
                    <a:lnTo>
                      <a:pt x="161" y="7062"/>
                    </a:lnTo>
                    <a:lnTo>
                      <a:pt x="136" y="7004"/>
                    </a:lnTo>
                    <a:lnTo>
                      <a:pt x="114" y="6945"/>
                    </a:lnTo>
                    <a:lnTo>
                      <a:pt x="94" y="6888"/>
                    </a:lnTo>
                    <a:lnTo>
                      <a:pt x="76" y="6830"/>
                    </a:lnTo>
                    <a:lnTo>
                      <a:pt x="59" y="6771"/>
                    </a:lnTo>
                    <a:lnTo>
                      <a:pt x="44" y="6714"/>
                    </a:lnTo>
                    <a:lnTo>
                      <a:pt x="33" y="6656"/>
                    </a:lnTo>
                    <a:lnTo>
                      <a:pt x="22" y="6598"/>
                    </a:lnTo>
                    <a:lnTo>
                      <a:pt x="13" y="6540"/>
                    </a:lnTo>
                    <a:lnTo>
                      <a:pt x="7" y="6483"/>
                    </a:lnTo>
                    <a:lnTo>
                      <a:pt x="2" y="6426"/>
                    </a:lnTo>
                    <a:lnTo>
                      <a:pt x="0" y="6367"/>
                    </a:lnTo>
                    <a:lnTo>
                      <a:pt x="0" y="6310"/>
                    </a:lnTo>
                    <a:lnTo>
                      <a:pt x="1" y="6253"/>
                    </a:lnTo>
                    <a:lnTo>
                      <a:pt x="6" y="6196"/>
                    </a:lnTo>
                    <a:lnTo>
                      <a:pt x="12" y="6138"/>
                    </a:lnTo>
                    <a:lnTo>
                      <a:pt x="19" y="6081"/>
                    </a:lnTo>
                    <a:lnTo>
                      <a:pt x="29" y="6024"/>
                    </a:lnTo>
                    <a:lnTo>
                      <a:pt x="41" y="5967"/>
                    </a:lnTo>
                    <a:lnTo>
                      <a:pt x="55" y="5910"/>
                    </a:lnTo>
                    <a:lnTo>
                      <a:pt x="70" y="5852"/>
                    </a:lnTo>
                    <a:lnTo>
                      <a:pt x="89" y="5796"/>
                    </a:lnTo>
                    <a:lnTo>
                      <a:pt x="108" y="5739"/>
                    </a:lnTo>
                    <a:lnTo>
                      <a:pt x="130" y="5682"/>
                    </a:lnTo>
                    <a:lnTo>
                      <a:pt x="154" y="5625"/>
                    </a:lnTo>
                    <a:lnTo>
                      <a:pt x="179" y="5569"/>
                    </a:lnTo>
                    <a:lnTo>
                      <a:pt x="207" y="5512"/>
                    </a:lnTo>
                    <a:lnTo>
                      <a:pt x="238" y="5456"/>
                    </a:lnTo>
                    <a:lnTo>
                      <a:pt x="270" y="5398"/>
                    </a:lnTo>
                    <a:lnTo>
                      <a:pt x="304" y="5341"/>
                    </a:lnTo>
                    <a:lnTo>
                      <a:pt x="349" y="5278"/>
                    </a:lnTo>
                    <a:lnTo>
                      <a:pt x="396" y="5217"/>
                    </a:lnTo>
                    <a:lnTo>
                      <a:pt x="445" y="5158"/>
                    </a:lnTo>
                    <a:lnTo>
                      <a:pt x="495" y="5101"/>
                    </a:lnTo>
                    <a:lnTo>
                      <a:pt x="546" y="5045"/>
                    </a:lnTo>
                    <a:lnTo>
                      <a:pt x="599" y="4991"/>
                    </a:lnTo>
                    <a:lnTo>
                      <a:pt x="653" y="4940"/>
                    </a:lnTo>
                    <a:lnTo>
                      <a:pt x="709" y="4889"/>
                    </a:lnTo>
                    <a:lnTo>
                      <a:pt x="766" y="4840"/>
                    </a:lnTo>
                    <a:lnTo>
                      <a:pt x="825" y="4794"/>
                    </a:lnTo>
                    <a:lnTo>
                      <a:pt x="884" y="4749"/>
                    </a:lnTo>
                    <a:lnTo>
                      <a:pt x="945" y="4706"/>
                    </a:lnTo>
                    <a:lnTo>
                      <a:pt x="1006" y="4665"/>
                    </a:lnTo>
                    <a:lnTo>
                      <a:pt x="1069" y="4625"/>
                    </a:lnTo>
                    <a:lnTo>
                      <a:pt x="1134" y="4587"/>
                    </a:lnTo>
                    <a:lnTo>
                      <a:pt x="1199" y="4552"/>
                    </a:lnTo>
                    <a:lnTo>
                      <a:pt x="1265" y="4517"/>
                    </a:lnTo>
                    <a:lnTo>
                      <a:pt x="1332" y="4484"/>
                    </a:lnTo>
                    <a:lnTo>
                      <a:pt x="1400" y="4454"/>
                    </a:lnTo>
                    <a:lnTo>
                      <a:pt x="1469" y="4425"/>
                    </a:lnTo>
                    <a:lnTo>
                      <a:pt x="1539" y="4397"/>
                    </a:lnTo>
                    <a:lnTo>
                      <a:pt x="1610" y="4371"/>
                    </a:lnTo>
                    <a:lnTo>
                      <a:pt x="1681" y="4346"/>
                    </a:lnTo>
                    <a:lnTo>
                      <a:pt x="1753" y="4324"/>
                    </a:lnTo>
                    <a:lnTo>
                      <a:pt x="1826" y="4303"/>
                    </a:lnTo>
                    <a:lnTo>
                      <a:pt x="1900" y="4285"/>
                    </a:lnTo>
                    <a:lnTo>
                      <a:pt x="1973" y="4267"/>
                    </a:lnTo>
                    <a:lnTo>
                      <a:pt x="2048" y="4251"/>
                    </a:lnTo>
                    <a:lnTo>
                      <a:pt x="2123" y="4237"/>
                    </a:lnTo>
                    <a:lnTo>
                      <a:pt x="2199" y="4224"/>
                    </a:lnTo>
                    <a:lnTo>
                      <a:pt x="2275" y="4213"/>
                    </a:lnTo>
                    <a:lnTo>
                      <a:pt x="2352" y="4204"/>
                    </a:lnTo>
                    <a:lnTo>
                      <a:pt x="2313" y="4168"/>
                    </a:lnTo>
                    <a:lnTo>
                      <a:pt x="2277" y="4130"/>
                    </a:lnTo>
                    <a:lnTo>
                      <a:pt x="2242" y="4093"/>
                    </a:lnTo>
                    <a:lnTo>
                      <a:pt x="2210" y="4056"/>
                    </a:lnTo>
                    <a:lnTo>
                      <a:pt x="2179" y="4017"/>
                    </a:lnTo>
                    <a:lnTo>
                      <a:pt x="2150" y="3979"/>
                    </a:lnTo>
                    <a:lnTo>
                      <a:pt x="2122" y="3939"/>
                    </a:lnTo>
                    <a:lnTo>
                      <a:pt x="2097" y="3899"/>
                    </a:lnTo>
                    <a:lnTo>
                      <a:pt x="2073" y="3858"/>
                    </a:lnTo>
                    <a:lnTo>
                      <a:pt x="2051" y="3818"/>
                    </a:lnTo>
                    <a:lnTo>
                      <a:pt x="2030" y="3776"/>
                    </a:lnTo>
                    <a:lnTo>
                      <a:pt x="2013" y="3734"/>
                    </a:lnTo>
                    <a:lnTo>
                      <a:pt x="1996" y="3691"/>
                    </a:lnTo>
                    <a:lnTo>
                      <a:pt x="1981" y="3648"/>
                    </a:lnTo>
                    <a:lnTo>
                      <a:pt x="1968" y="3605"/>
                    </a:lnTo>
                    <a:lnTo>
                      <a:pt x="1958" y="3561"/>
                    </a:lnTo>
                    <a:lnTo>
                      <a:pt x="1950" y="3516"/>
                    </a:lnTo>
                    <a:lnTo>
                      <a:pt x="1943" y="3472"/>
                    </a:lnTo>
                    <a:lnTo>
                      <a:pt x="1938" y="3428"/>
                    </a:lnTo>
                    <a:lnTo>
                      <a:pt x="1935" y="3382"/>
                    </a:lnTo>
                    <a:lnTo>
                      <a:pt x="1933" y="3335"/>
                    </a:lnTo>
                    <a:lnTo>
                      <a:pt x="1935" y="3290"/>
                    </a:lnTo>
                    <a:lnTo>
                      <a:pt x="1938" y="3243"/>
                    </a:lnTo>
                    <a:lnTo>
                      <a:pt x="1944" y="3196"/>
                    </a:lnTo>
                    <a:lnTo>
                      <a:pt x="1951" y="3149"/>
                    </a:lnTo>
                    <a:lnTo>
                      <a:pt x="1960" y="3102"/>
                    </a:lnTo>
                    <a:lnTo>
                      <a:pt x="1972" y="3054"/>
                    </a:lnTo>
                    <a:lnTo>
                      <a:pt x="1985" y="3005"/>
                    </a:lnTo>
                    <a:lnTo>
                      <a:pt x="2000" y="2957"/>
                    </a:lnTo>
                    <a:lnTo>
                      <a:pt x="2019" y="2908"/>
                    </a:lnTo>
                    <a:lnTo>
                      <a:pt x="2038" y="2859"/>
                    </a:lnTo>
                    <a:lnTo>
                      <a:pt x="2059" y="2810"/>
                    </a:lnTo>
                    <a:lnTo>
                      <a:pt x="2093" y="2751"/>
                    </a:lnTo>
                    <a:lnTo>
                      <a:pt x="2128" y="2694"/>
                    </a:lnTo>
                    <a:lnTo>
                      <a:pt x="2165" y="2638"/>
                    </a:lnTo>
                    <a:lnTo>
                      <a:pt x="2204" y="2585"/>
                    </a:lnTo>
                    <a:lnTo>
                      <a:pt x="2244" y="2533"/>
                    </a:lnTo>
                    <a:lnTo>
                      <a:pt x="2286" y="2483"/>
                    </a:lnTo>
                    <a:lnTo>
                      <a:pt x="2331" y="2434"/>
                    </a:lnTo>
                    <a:lnTo>
                      <a:pt x="2376" y="2386"/>
                    </a:lnTo>
                    <a:lnTo>
                      <a:pt x="2423" y="2341"/>
                    </a:lnTo>
                    <a:lnTo>
                      <a:pt x="2470" y="2296"/>
                    </a:lnTo>
                    <a:lnTo>
                      <a:pt x="2521" y="2254"/>
                    </a:lnTo>
                    <a:lnTo>
                      <a:pt x="2572" y="2212"/>
                    </a:lnTo>
                    <a:lnTo>
                      <a:pt x="2624" y="2173"/>
                    </a:lnTo>
                    <a:lnTo>
                      <a:pt x="2678" y="2134"/>
                    </a:lnTo>
                    <a:lnTo>
                      <a:pt x="2731" y="2098"/>
                    </a:lnTo>
                    <a:lnTo>
                      <a:pt x="2787" y="2062"/>
                    </a:lnTo>
                    <a:lnTo>
                      <a:pt x="2844" y="2028"/>
                    </a:lnTo>
                    <a:lnTo>
                      <a:pt x="2901" y="1995"/>
                    </a:lnTo>
                    <a:lnTo>
                      <a:pt x="2961" y="1964"/>
                    </a:lnTo>
                    <a:lnTo>
                      <a:pt x="3020" y="1933"/>
                    </a:lnTo>
                    <a:lnTo>
                      <a:pt x="3081" y="1904"/>
                    </a:lnTo>
                    <a:lnTo>
                      <a:pt x="3141" y="1877"/>
                    </a:lnTo>
                    <a:lnTo>
                      <a:pt x="3203" y="1850"/>
                    </a:lnTo>
                    <a:lnTo>
                      <a:pt x="3266" y="1826"/>
                    </a:lnTo>
                    <a:lnTo>
                      <a:pt x="3329" y="1801"/>
                    </a:lnTo>
                    <a:lnTo>
                      <a:pt x="3392" y="1779"/>
                    </a:lnTo>
                    <a:lnTo>
                      <a:pt x="3456" y="1758"/>
                    </a:lnTo>
                    <a:lnTo>
                      <a:pt x="3520" y="1737"/>
                    </a:lnTo>
                    <a:lnTo>
                      <a:pt x="3584" y="1718"/>
                    </a:lnTo>
                    <a:lnTo>
                      <a:pt x="3649" y="1700"/>
                    </a:lnTo>
                    <a:lnTo>
                      <a:pt x="3714" y="1683"/>
                    </a:lnTo>
                    <a:lnTo>
                      <a:pt x="3780" y="1667"/>
                    </a:lnTo>
                    <a:lnTo>
                      <a:pt x="3837" y="1655"/>
                    </a:lnTo>
                    <a:lnTo>
                      <a:pt x="3893" y="1645"/>
                    </a:lnTo>
                    <a:lnTo>
                      <a:pt x="3950" y="1634"/>
                    </a:lnTo>
                    <a:lnTo>
                      <a:pt x="4007" y="1626"/>
                    </a:lnTo>
                    <a:lnTo>
                      <a:pt x="4063" y="1617"/>
                    </a:lnTo>
                    <a:lnTo>
                      <a:pt x="4120" y="1610"/>
                    </a:lnTo>
                    <a:lnTo>
                      <a:pt x="4177" y="1603"/>
                    </a:lnTo>
                    <a:lnTo>
                      <a:pt x="4233" y="1597"/>
                    </a:lnTo>
                    <a:lnTo>
                      <a:pt x="4290" y="1592"/>
                    </a:lnTo>
                    <a:lnTo>
                      <a:pt x="4347" y="1588"/>
                    </a:lnTo>
                    <a:lnTo>
                      <a:pt x="4403" y="1584"/>
                    </a:lnTo>
                    <a:lnTo>
                      <a:pt x="4460" y="1582"/>
                    </a:lnTo>
                    <a:lnTo>
                      <a:pt x="4517" y="1581"/>
                    </a:lnTo>
                    <a:lnTo>
                      <a:pt x="4573" y="1580"/>
                    </a:lnTo>
                    <a:lnTo>
                      <a:pt x="4630" y="1580"/>
                    </a:lnTo>
                    <a:lnTo>
                      <a:pt x="4686" y="1581"/>
                    </a:lnTo>
                    <a:lnTo>
                      <a:pt x="4743" y="1583"/>
                    </a:lnTo>
                    <a:lnTo>
                      <a:pt x="4799" y="1585"/>
                    </a:lnTo>
                    <a:lnTo>
                      <a:pt x="4856" y="1589"/>
                    </a:lnTo>
                    <a:lnTo>
                      <a:pt x="4912" y="1594"/>
                    </a:lnTo>
                    <a:lnTo>
                      <a:pt x="4968" y="1599"/>
                    </a:lnTo>
                    <a:lnTo>
                      <a:pt x="5024" y="1606"/>
                    </a:lnTo>
                    <a:lnTo>
                      <a:pt x="5079" y="1613"/>
                    </a:lnTo>
                    <a:lnTo>
                      <a:pt x="5135" y="1622"/>
                    </a:lnTo>
                    <a:lnTo>
                      <a:pt x="5191" y="1631"/>
                    </a:lnTo>
                    <a:lnTo>
                      <a:pt x="5247" y="1641"/>
                    </a:lnTo>
                    <a:lnTo>
                      <a:pt x="5303" y="1653"/>
                    </a:lnTo>
                    <a:lnTo>
                      <a:pt x="5359" y="1665"/>
                    </a:lnTo>
                    <a:lnTo>
                      <a:pt x="5414" y="1679"/>
                    </a:lnTo>
                    <a:lnTo>
                      <a:pt x="5470" y="1693"/>
                    </a:lnTo>
                    <a:lnTo>
                      <a:pt x="5524" y="1708"/>
                    </a:lnTo>
                    <a:lnTo>
                      <a:pt x="5579" y="1723"/>
                    </a:lnTo>
                    <a:lnTo>
                      <a:pt x="5595" y="1717"/>
                    </a:lnTo>
                    <a:lnTo>
                      <a:pt x="5611" y="1710"/>
                    </a:lnTo>
                    <a:lnTo>
                      <a:pt x="5626" y="1703"/>
                    </a:lnTo>
                    <a:lnTo>
                      <a:pt x="5642" y="1696"/>
                    </a:lnTo>
                    <a:lnTo>
                      <a:pt x="5657" y="1690"/>
                    </a:lnTo>
                    <a:lnTo>
                      <a:pt x="5673" y="1683"/>
                    </a:lnTo>
                    <a:lnTo>
                      <a:pt x="5689" y="1676"/>
                    </a:lnTo>
                    <a:lnTo>
                      <a:pt x="5705" y="1671"/>
                    </a:lnTo>
                    <a:lnTo>
                      <a:pt x="5759" y="1570"/>
                    </a:lnTo>
                    <a:lnTo>
                      <a:pt x="5817" y="1474"/>
                    </a:lnTo>
                    <a:lnTo>
                      <a:pt x="5880" y="1381"/>
                    </a:lnTo>
                    <a:lnTo>
                      <a:pt x="5948" y="1292"/>
                    </a:lnTo>
                    <a:lnTo>
                      <a:pt x="6021" y="1207"/>
                    </a:lnTo>
                    <a:lnTo>
                      <a:pt x="6096" y="1124"/>
                    </a:lnTo>
                    <a:lnTo>
                      <a:pt x="6177" y="1045"/>
                    </a:lnTo>
                    <a:lnTo>
                      <a:pt x="6262" y="970"/>
                    </a:lnTo>
                    <a:lnTo>
                      <a:pt x="6349" y="898"/>
                    </a:lnTo>
                    <a:lnTo>
                      <a:pt x="6440" y="828"/>
                    </a:lnTo>
                    <a:lnTo>
                      <a:pt x="6533" y="762"/>
                    </a:lnTo>
                    <a:lnTo>
                      <a:pt x="6631" y="699"/>
                    </a:lnTo>
                    <a:lnTo>
                      <a:pt x="6730" y="640"/>
                    </a:lnTo>
                    <a:lnTo>
                      <a:pt x="6831" y="583"/>
                    </a:lnTo>
                    <a:lnTo>
                      <a:pt x="6936" y="529"/>
                    </a:lnTo>
                    <a:lnTo>
                      <a:pt x="7042" y="477"/>
                    </a:lnTo>
                    <a:lnTo>
                      <a:pt x="7149" y="430"/>
                    </a:lnTo>
                    <a:lnTo>
                      <a:pt x="7259" y="384"/>
                    </a:lnTo>
                    <a:lnTo>
                      <a:pt x="7369" y="342"/>
                    </a:lnTo>
                    <a:lnTo>
                      <a:pt x="7481" y="301"/>
                    </a:lnTo>
                    <a:lnTo>
                      <a:pt x="7594" y="264"/>
                    </a:lnTo>
                    <a:lnTo>
                      <a:pt x="7708" y="230"/>
                    </a:lnTo>
                    <a:lnTo>
                      <a:pt x="7821" y="197"/>
                    </a:lnTo>
                    <a:lnTo>
                      <a:pt x="7937" y="168"/>
                    </a:lnTo>
                    <a:lnTo>
                      <a:pt x="8051" y="141"/>
                    </a:lnTo>
                    <a:lnTo>
                      <a:pt x="8165" y="116"/>
                    </a:lnTo>
                    <a:lnTo>
                      <a:pt x="8279" y="93"/>
                    </a:lnTo>
                    <a:lnTo>
                      <a:pt x="8392" y="74"/>
                    </a:lnTo>
                    <a:lnTo>
                      <a:pt x="8505" y="56"/>
                    </a:lnTo>
                    <a:lnTo>
                      <a:pt x="8617" y="41"/>
                    </a:lnTo>
                    <a:lnTo>
                      <a:pt x="8726" y="27"/>
                    </a:lnTo>
                    <a:lnTo>
                      <a:pt x="8836" y="15"/>
                    </a:lnTo>
                    <a:lnTo>
                      <a:pt x="8934" y="9"/>
                    </a:lnTo>
                    <a:lnTo>
                      <a:pt x="9031" y="5"/>
                    </a:lnTo>
                    <a:lnTo>
                      <a:pt x="9129" y="2"/>
                    </a:lnTo>
                    <a:lnTo>
                      <a:pt x="9228" y="0"/>
                    </a:lnTo>
                    <a:lnTo>
                      <a:pt x="9327" y="0"/>
                    </a:lnTo>
                    <a:lnTo>
                      <a:pt x="9426" y="1"/>
                    </a:lnTo>
                    <a:lnTo>
                      <a:pt x="9525" y="5"/>
                    </a:lnTo>
                    <a:lnTo>
                      <a:pt x="9625" y="9"/>
                    </a:lnTo>
                    <a:lnTo>
                      <a:pt x="9724" y="16"/>
                    </a:lnTo>
                    <a:lnTo>
                      <a:pt x="9825" y="25"/>
                    </a:lnTo>
                    <a:lnTo>
                      <a:pt x="9924" y="35"/>
                    </a:lnTo>
                    <a:lnTo>
                      <a:pt x="10023" y="47"/>
                    </a:lnTo>
                    <a:lnTo>
                      <a:pt x="10122" y="62"/>
                    </a:lnTo>
                    <a:lnTo>
                      <a:pt x="10220" y="77"/>
                    </a:lnTo>
                    <a:lnTo>
                      <a:pt x="10317" y="96"/>
                    </a:lnTo>
                    <a:lnTo>
                      <a:pt x="10415" y="117"/>
                    </a:lnTo>
                    <a:lnTo>
                      <a:pt x="10512" y="139"/>
                    </a:lnTo>
                    <a:lnTo>
                      <a:pt x="10607" y="163"/>
                    </a:lnTo>
                    <a:lnTo>
                      <a:pt x="10702" y="191"/>
                    </a:lnTo>
                    <a:lnTo>
                      <a:pt x="10796" y="221"/>
                    </a:lnTo>
                    <a:lnTo>
                      <a:pt x="10889" y="252"/>
                    </a:lnTo>
                    <a:lnTo>
                      <a:pt x="10981" y="287"/>
                    </a:lnTo>
                    <a:lnTo>
                      <a:pt x="11072" y="325"/>
                    </a:lnTo>
                    <a:lnTo>
                      <a:pt x="11162" y="363"/>
                    </a:lnTo>
                    <a:lnTo>
                      <a:pt x="11249" y="405"/>
                    </a:lnTo>
                    <a:lnTo>
                      <a:pt x="11337" y="451"/>
                    </a:lnTo>
                    <a:lnTo>
                      <a:pt x="11422" y="499"/>
                    </a:lnTo>
                    <a:lnTo>
                      <a:pt x="11505" y="549"/>
                    </a:lnTo>
                    <a:lnTo>
                      <a:pt x="11587" y="601"/>
                    </a:lnTo>
                    <a:lnTo>
                      <a:pt x="11667" y="657"/>
                    </a:lnTo>
                    <a:lnTo>
                      <a:pt x="11745" y="717"/>
                    </a:lnTo>
                    <a:lnTo>
                      <a:pt x="11822" y="779"/>
                    </a:lnTo>
                    <a:lnTo>
                      <a:pt x="11914" y="741"/>
                    </a:lnTo>
                    <a:lnTo>
                      <a:pt x="12007" y="710"/>
                    </a:lnTo>
                    <a:lnTo>
                      <a:pt x="12102" y="683"/>
                    </a:lnTo>
                    <a:lnTo>
                      <a:pt x="12197" y="661"/>
                    </a:lnTo>
                    <a:lnTo>
                      <a:pt x="12294" y="644"/>
                    </a:lnTo>
                    <a:lnTo>
                      <a:pt x="12392" y="632"/>
                    </a:lnTo>
                    <a:lnTo>
                      <a:pt x="12490" y="625"/>
                    </a:lnTo>
                    <a:lnTo>
                      <a:pt x="12587" y="621"/>
                    </a:lnTo>
                    <a:lnTo>
                      <a:pt x="12686" y="622"/>
                    </a:lnTo>
                    <a:lnTo>
                      <a:pt x="12784" y="627"/>
                    </a:lnTo>
                    <a:lnTo>
                      <a:pt x="12883" y="637"/>
                    </a:lnTo>
                    <a:lnTo>
                      <a:pt x="12981" y="651"/>
                    </a:lnTo>
                    <a:lnTo>
                      <a:pt x="13079" y="669"/>
                    </a:lnTo>
                    <a:lnTo>
                      <a:pt x="13176" y="690"/>
                    </a:lnTo>
                    <a:lnTo>
                      <a:pt x="13272" y="716"/>
                    </a:lnTo>
                    <a:lnTo>
                      <a:pt x="13368" y="745"/>
                    </a:lnTo>
                    <a:lnTo>
                      <a:pt x="13462" y="778"/>
                    </a:lnTo>
                    <a:lnTo>
                      <a:pt x="13557" y="814"/>
                    </a:lnTo>
                    <a:lnTo>
                      <a:pt x="13647" y="853"/>
                    </a:lnTo>
                    <a:lnTo>
                      <a:pt x="13738" y="897"/>
                    </a:lnTo>
                    <a:lnTo>
                      <a:pt x="13827" y="942"/>
                    </a:lnTo>
                    <a:lnTo>
                      <a:pt x="13914" y="991"/>
                    </a:lnTo>
                    <a:lnTo>
                      <a:pt x="13999" y="1044"/>
                    </a:lnTo>
                    <a:lnTo>
                      <a:pt x="14082" y="1099"/>
                    </a:lnTo>
                    <a:lnTo>
                      <a:pt x="14162" y="1156"/>
                    </a:lnTo>
                    <a:lnTo>
                      <a:pt x="14239" y="1216"/>
                    </a:lnTo>
                    <a:lnTo>
                      <a:pt x="14315" y="1280"/>
                    </a:lnTo>
                    <a:lnTo>
                      <a:pt x="14387" y="1345"/>
                    </a:lnTo>
                    <a:lnTo>
                      <a:pt x="14456" y="1414"/>
                    </a:lnTo>
                    <a:lnTo>
                      <a:pt x="14522" y="1484"/>
                    </a:lnTo>
                    <a:lnTo>
                      <a:pt x="14585" y="1556"/>
                    </a:lnTo>
                    <a:lnTo>
                      <a:pt x="14644" y="1631"/>
                    </a:lnTo>
                    <a:close/>
                  </a:path>
                </a:pathLst>
              </a:custGeom>
              <a:solidFill>
                <a:srgbClr val="9AC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6713" name="Text Box 9"/>
            <p:cNvSpPr txBox="1">
              <a:spLocks noChangeArrowheads="1"/>
            </p:cNvSpPr>
            <p:nvPr/>
          </p:nvSpPr>
          <p:spPr bwMode="auto">
            <a:xfrm>
              <a:off x="1558" y="1611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3300"/>
                  </a:solidFill>
                </a:rPr>
                <a:t>RR</a:t>
              </a:r>
            </a:p>
          </p:txBody>
        </p:sp>
        <p:sp>
          <p:nvSpPr>
            <p:cNvPr id="456714" name="Oval 10"/>
            <p:cNvSpPr>
              <a:spLocks noChangeArrowheads="1"/>
            </p:cNvSpPr>
            <p:nvPr/>
          </p:nvSpPr>
          <p:spPr bwMode="auto">
            <a:xfrm>
              <a:off x="1066" y="1067"/>
              <a:ext cx="1542" cy="1678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1610" y="2473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00CC00"/>
                  </a:solidFill>
                </a:rPr>
                <a:t>Cluster</a:t>
              </a:r>
            </a:p>
          </p:txBody>
        </p:sp>
        <p:sp>
          <p:nvSpPr>
            <p:cNvPr id="456716" name="Text Box 12"/>
            <p:cNvSpPr txBox="1">
              <a:spLocks noChangeArrowheads="1"/>
            </p:cNvSpPr>
            <p:nvPr/>
          </p:nvSpPr>
          <p:spPr bwMode="auto">
            <a:xfrm>
              <a:off x="2156" y="2024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zh-CN" altLang="en-US" sz="1400" b="1">
                  <a:solidFill>
                    <a:srgbClr val="FF00FF"/>
                  </a:solidFill>
                </a:rPr>
                <a:t>客户机</a:t>
              </a:r>
            </a:p>
          </p:txBody>
        </p:sp>
        <p:sp>
          <p:nvSpPr>
            <p:cNvPr id="456717" name="Text Box 13"/>
            <p:cNvSpPr txBox="1">
              <a:spLocks noChangeArrowheads="1"/>
            </p:cNvSpPr>
            <p:nvPr/>
          </p:nvSpPr>
          <p:spPr bwMode="auto">
            <a:xfrm>
              <a:off x="1339" y="2341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zh-CN" altLang="en-US" sz="1400" b="1">
                  <a:solidFill>
                    <a:srgbClr val="FF00FF"/>
                  </a:solidFill>
                </a:rPr>
                <a:t>客户机</a:t>
              </a:r>
            </a:p>
          </p:txBody>
        </p:sp>
        <p:sp>
          <p:nvSpPr>
            <p:cNvPr id="456718" name="Text Box 14"/>
            <p:cNvSpPr txBox="1">
              <a:spLocks noChangeArrowheads="1"/>
            </p:cNvSpPr>
            <p:nvPr/>
          </p:nvSpPr>
          <p:spPr bwMode="auto">
            <a:xfrm>
              <a:off x="748" y="2478"/>
              <a:ext cx="5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zh-CN" altLang="en-US" sz="1400" b="1"/>
                <a:t>非客户机</a:t>
              </a:r>
            </a:p>
          </p:txBody>
        </p:sp>
        <p:sp>
          <p:nvSpPr>
            <p:cNvPr id="456722" name="Line 18"/>
            <p:cNvSpPr>
              <a:spLocks noChangeShapeType="1"/>
            </p:cNvSpPr>
            <p:nvPr/>
          </p:nvSpPr>
          <p:spPr bwMode="auto">
            <a:xfrm flipV="1">
              <a:off x="884" y="1480"/>
              <a:ext cx="590" cy="8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725" name="Line 21"/>
            <p:cNvSpPr>
              <a:spLocks noChangeShapeType="1"/>
            </p:cNvSpPr>
            <p:nvPr/>
          </p:nvSpPr>
          <p:spPr bwMode="auto">
            <a:xfrm>
              <a:off x="1565" y="1525"/>
              <a:ext cx="0" cy="6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726" name="Line 22"/>
            <p:cNvSpPr>
              <a:spLocks noChangeShapeType="1"/>
            </p:cNvSpPr>
            <p:nvPr/>
          </p:nvSpPr>
          <p:spPr bwMode="auto">
            <a:xfrm>
              <a:off x="1519" y="1481"/>
              <a:ext cx="771" cy="36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6728" name="Picture 24" descr="通用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069"/>
              <a:ext cx="40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729" name="Picture 25" descr="通用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205"/>
              <a:ext cx="40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730" name="Picture 26" descr="通用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87"/>
              <a:ext cx="45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731" name="Text Box 27"/>
            <p:cNvSpPr txBox="1">
              <a:spLocks noChangeArrowheads="1"/>
            </p:cNvSpPr>
            <p:nvPr/>
          </p:nvSpPr>
          <p:spPr bwMode="auto">
            <a:xfrm>
              <a:off x="1428" y="2836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chemeClr val="accent2"/>
                  </a:solidFill>
                </a:rPr>
                <a:t>AS100</a:t>
              </a:r>
            </a:p>
          </p:txBody>
        </p:sp>
        <p:pic>
          <p:nvPicPr>
            <p:cNvPr id="456734" name="Picture 30" descr="通用路由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" y="1345"/>
              <a:ext cx="40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859" name="Text Box 155"/>
            <p:cNvSpPr txBox="1">
              <a:spLocks noChangeArrowheads="1"/>
            </p:cNvSpPr>
            <p:nvPr/>
          </p:nvSpPr>
          <p:spPr bwMode="auto">
            <a:xfrm>
              <a:off x="1383" y="116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RTA</a:t>
              </a:r>
            </a:p>
          </p:txBody>
        </p:sp>
        <p:sp>
          <p:nvSpPr>
            <p:cNvPr id="456860" name="Text Box 156"/>
            <p:cNvSpPr txBox="1">
              <a:spLocks noChangeArrowheads="1"/>
            </p:cNvSpPr>
            <p:nvPr/>
          </p:nvSpPr>
          <p:spPr bwMode="auto">
            <a:xfrm>
              <a:off x="385" y="2069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RTC</a:t>
              </a:r>
            </a:p>
          </p:txBody>
        </p:sp>
        <p:sp>
          <p:nvSpPr>
            <p:cNvPr id="456861" name="Text Box 157"/>
            <p:cNvSpPr txBox="1">
              <a:spLocks noChangeArrowheads="1"/>
            </p:cNvSpPr>
            <p:nvPr/>
          </p:nvSpPr>
          <p:spPr bwMode="auto">
            <a:xfrm>
              <a:off x="2200" y="148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RTB</a:t>
              </a:r>
            </a:p>
          </p:txBody>
        </p:sp>
        <p:sp>
          <p:nvSpPr>
            <p:cNvPr id="456862" name="Text Box 158"/>
            <p:cNvSpPr txBox="1">
              <a:spLocks noChangeArrowheads="1"/>
            </p:cNvSpPr>
            <p:nvPr/>
          </p:nvSpPr>
          <p:spPr bwMode="auto">
            <a:xfrm>
              <a:off x="1655" y="1288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100::1</a:t>
              </a:r>
            </a:p>
          </p:txBody>
        </p:sp>
        <p:sp>
          <p:nvSpPr>
            <p:cNvPr id="456863" name="Text Box 159"/>
            <p:cNvSpPr txBox="1">
              <a:spLocks noChangeArrowheads="1"/>
            </p:cNvSpPr>
            <p:nvPr/>
          </p:nvSpPr>
          <p:spPr bwMode="auto">
            <a:xfrm>
              <a:off x="1882" y="1525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100::2</a:t>
              </a:r>
            </a:p>
          </p:txBody>
        </p:sp>
        <p:sp>
          <p:nvSpPr>
            <p:cNvPr id="456864" name="Text Box 160"/>
            <p:cNvSpPr txBox="1">
              <a:spLocks noChangeArrowheads="1"/>
            </p:cNvSpPr>
            <p:nvPr/>
          </p:nvSpPr>
          <p:spPr bwMode="auto">
            <a:xfrm>
              <a:off x="975" y="1514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200::1</a:t>
              </a:r>
            </a:p>
          </p:txBody>
        </p:sp>
        <p:sp>
          <p:nvSpPr>
            <p:cNvPr id="456865" name="Text Box 161"/>
            <p:cNvSpPr txBox="1">
              <a:spLocks noChangeArrowheads="1"/>
            </p:cNvSpPr>
            <p:nvPr/>
          </p:nvSpPr>
          <p:spPr bwMode="auto">
            <a:xfrm>
              <a:off x="657" y="1979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200::2</a:t>
              </a:r>
            </a:p>
          </p:txBody>
        </p:sp>
      </p:grpSp>
      <p:sp>
        <p:nvSpPr>
          <p:cNvPr id="456866" name="Rectangle 162"/>
          <p:cNvSpPr>
            <a:spLocks noChangeArrowheads="1"/>
          </p:cNvSpPr>
          <p:nvPr/>
        </p:nvSpPr>
        <p:spPr bwMode="auto">
          <a:xfrm>
            <a:off x="4643438" y="2997200"/>
            <a:ext cx="359886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SR66-RTB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bgp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ipv6-family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peer 100::1 as-number 100</a:t>
            </a:r>
          </a:p>
        </p:txBody>
      </p:sp>
      <p:sp>
        <p:nvSpPr>
          <p:cNvPr id="456867" name="Rectangle 163"/>
          <p:cNvSpPr>
            <a:spLocks noChangeArrowheads="1"/>
          </p:cNvSpPr>
          <p:nvPr/>
        </p:nvSpPr>
        <p:spPr bwMode="auto">
          <a:xfrm>
            <a:off x="4645025" y="4508500"/>
            <a:ext cx="395922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bgp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ipv6-family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peer 200::1 as-number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/>
      <p:bldP spid="456866" grpId="0"/>
      <p:bldP spid="4568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BGP4+</a:t>
            </a:r>
            <a:r>
              <a:rPr lang="zh-CN" altLang="en-US">
                <a:latin typeface="华文细黑" panose="02010600040101010101" pitchFamily="2" charset="-122"/>
              </a:rPr>
              <a:t>联盟功能如何配置</a:t>
            </a: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900113" y="1801813"/>
            <a:ext cx="79200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zh-CN" sz="2000"/>
          </a:p>
        </p:txBody>
      </p:sp>
      <p:grpSp>
        <p:nvGrpSpPr>
          <p:cNvPr id="458812" name="Group 60"/>
          <p:cNvGrpSpPr>
            <a:grpSpLocks/>
          </p:cNvGrpSpPr>
          <p:nvPr/>
        </p:nvGrpSpPr>
        <p:grpSpPr bwMode="auto">
          <a:xfrm>
            <a:off x="322263" y="981075"/>
            <a:ext cx="5257800" cy="3144838"/>
            <a:chOff x="203" y="678"/>
            <a:chExt cx="3312" cy="1981"/>
          </a:xfrm>
        </p:grpSpPr>
        <p:pic>
          <p:nvPicPr>
            <p:cNvPr id="458788" name="Picture 36" descr="图形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2000"/>
              <a:ext cx="908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8757" name="Picture 5" descr="图形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708"/>
              <a:ext cx="3039" cy="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758" name="Picture 6" descr="图形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947"/>
              <a:ext cx="1406" cy="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759" name="Picture 7" descr="图形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844"/>
              <a:ext cx="1179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8762" name="Line 10"/>
            <p:cNvSpPr>
              <a:spLocks noChangeShapeType="1"/>
            </p:cNvSpPr>
            <p:nvPr/>
          </p:nvSpPr>
          <p:spPr bwMode="auto">
            <a:xfrm>
              <a:off x="1064" y="1298"/>
              <a:ext cx="318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63" name="Line 11"/>
            <p:cNvSpPr>
              <a:spLocks noChangeShapeType="1"/>
            </p:cNvSpPr>
            <p:nvPr/>
          </p:nvSpPr>
          <p:spPr bwMode="auto">
            <a:xfrm flipV="1">
              <a:off x="1518" y="1615"/>
              <a:ext cx="726" cy="1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64" name="Line 12"/>
            <p:cNvSpPr>
              <a:spLocks noChangeShapeType="1"/>
            </p:cNvSpPr>
            <p:nvPr/>
          </p:nvSpPr>
          <p:spPr bwMode="auto">
            <a:xfrm flipV="1">
              <a:off x="1064" y="1797"/>
              <a:ext cx="454" cy="4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67" name="Line 15"/>
            <p:cNvSpPr>
              <a:spLocks noChangeShapeType="1"/>
            </p:cNvSpPr>
            <p:nvPr/>
          </p:nvSpPr>
          <p:spPr bwMode="auto">
            <a:xfrm flipV="1">
              <a:off x="2198" y="1072"/>
              <a:ext cx="318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68" name="Line 16"/>
            <p:cNvSpPr>
              <a:spLocks noChangeShapeType="1"/>
            </p:cNvSpPr>
            <p:nvPr/>
          </p:nvSpPr>
          <p:spPr bwMode="auto">
            <a:xfrm flipH="1" flipV="1">
              <a:off x="974" y="1252"/>
              <a:ext cx="45" cy="6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70" name="Line 18"/>
            <p:cNvSpPr>
              <a:spLocks noChangeShapeType="1"/>
            </p:cNvSpPr>
            <p:nvPr/>
          </p:nvSpPr>
          <p:spPr bwMode="auto">
            <a:xfrm flipH="1" flipV="1">
              <a:off x="2652" y="1072"/>
              <a:ext cx="317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771" name="Line 19"/>
            <p:cNvSpPr>
              <a:spLocks noChangeShapeType="1"/>
            </p:cNvSpPr>
            <p:nvPr/>
          </p:nvSpPr>
          <p:spPr bwMode="auto">
            <a:xfrm flipV="1">
              <a:off x="2244" y="1525"/>
              <a:ext cx="680" cy="9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8775" name="Picture 23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1706"/>
              <a:ext cx="31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776" name="Picture 24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1706"/>
              <a:ext cx="31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777" name="Picture 25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1116"/>
              <a:ext cx="3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778" name="Picture 26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1019"/>
              <a:ext cx="31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780" name="Picture 28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1425"/>
              <a:ext cx="31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8782" name="Text Box 30"/>
            <p:cNvSpPr txBox="1">
              <a:spLocks noChangeArrowheads="1"/>
            </p:cNvSpPr>
            <p:nvPr/>
          </p:nvSpPr>
          <p:spPr bwMode="auto">
            <a:xfrm>
              <a:off x="792" y="1479"/>
              <a:ext cx="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SzPct val="85000"/>
              </a:pPr>
              <a:r>
                <a:rPr kumimoji="1" lang="en-US" altLang="zh-CN" sz="1600" b="1">
                  <a:solidFill>
                    <a:srgbClr val="33CC33"/>
                  </a:solidFill>
                </a:rPr>
                <a:t>AS65020</a:t>
              </a:r>
            </a:p>
          </p:txBody>
        </p:sp>
        <p:sp>
          <p:nvSpPr>
            <p:cNvPr id="458783" name="Text Box 31"/>
            <p:cNvSpPr txBox="1">
              <a:spLocks noChangeArrowheads="1"/>
            </p:cNvSpPr>
            <p:nvPr/>
          </p:nvSpPr>
          <p:spPr bwMode="auto">
            <a:xfrm>
              <a:off x="2198" y="1207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SzPct val="85000"/>
              </a:pPr>
              <a:r>
                <a:rPr kumimoji="1" lang="en-US" altLang="zh-CN" sz="1600" b="1">
                  <a:solidFill>
                    <a:srgbClr val="33CC33"/>
                  </a:solidFill>
                </a:rPr>
                <a:t>AS65010</a:t>
              </a:r>
            </a:p>
          </p:txBody>
        </p:sp>
        <p:sp>
          <p:nvSpPr>
            <p:cNvPr id="458784" name="Text Box 32"/>
            <p:cNvSpPr txBox="1">
              <a:spLocks noChangeArrowheads="1"/>
            </p:cNvSpPr>
            <p:nvPr/>
          </p:nvSpPr>
          <p:spPr bwMode="auto">
            <a:xfrm>
              <a:off x="1111" y="678"/>
              <a:ext cx="14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SzPct val="85000"/>
              </a:pPr>
              <a:r>
                <a:rPr kumimoji="1" lang="en-US" altLang="zh-CN" sz="1600" b="1">
                  <a:solidFill>
                    <a:schemeClr val="accent2"/>
                  </a:solidFill>
                </a:rPr>
                <a:t>confederation id 100</a:t>
              </a:r>
            </a:p>
          </p:txBody>
        </p:sp>
        <p:sp>
          <p:nvSpPr>
            <p:cNvPr id="458787" name="Line 35"/>
            <p:cNvSpPr>
              <a:spLocks noChangeShapeType="1"/>
            </p:cNvSpPr>
            <p:nvPr/>
          </p:nvSpPr>
          <p:spPr bwMode="auto">
            <a:xfrm>
              <a:off x="2153" y="1661"/>
              <a:ext cx="862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58779" name="Picture 27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1483"/>
              <a:ext cx="3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793" name="Picture 41" descr="通用路由器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2205"/>
              <a:ext cx="36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8795" name="Text Box 43"/>
            <p:cNvSpPr txBox="1">
              <a:spLocks noChangeArrowheads="1"/>
            </p:cNvSpPr>
            <p:nvPr/>
          </p:nvSpPr>
          <p:spPr bwMode="auto">
            <a:xfrm>
              <a:off x="2834" y="2447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SzPct val="85000"/>
              </a:pPr>
              <a:r>
                <a:rPr kumimoji="1" lang="en-US" altLang="zh-CN" sz="1600" b="1">
                  <a:solidFill>
                    <a:schemeClr val="accent2"/>
                  </a:solidFill>
                </a:rPr>
                <a:t>AS 200</a:t>
              </a:r>
            </a:p>
          </p:txBody>
        </p:sp>
        <p:sp>
          <p:nvSpPr>
            <p:cNvPr id="458796" name="Text Box 44"/>
            <p:cNvSpPr txBox="1">
              <a:spLocks noChangeArrowheads="1"/>
            </p:cNvSpPr>
            <p:nvPr/>
          </p:nvSpPr>
          <p:spPr bwMode="auto">
            <a:xfrm>
              <a:off x="1926" y="129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RTA</a:t>
              </a:r>
            </a:p>
          </p:txBody>
        </p:sp>
        <p:sp>
          <p:nvSpPr>
            <p:cNvPr id="458798" name="Text Box 46"/>
            <p:cNvSpPr txBox="1">
              <a:spLocks noChangeArrowheads="1"/>
            </p:cNvSpPr>
            <p:nvPr/>
          </p:nvSpPr>
          <p:spPr bwMode="auto">
            <a:xfrm>
              <a:off x="2875" y="1207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RTB</a:t>
              </a:r>
            </a:p>
          </p:txBody>
        </p:sp>
        <p:sp>
          <p:nvSpPr>
            <p:cNvPr id="458799" name="Text Box 47"/>
            <p:cNvSpPr txBox="1">
              <a:spLocks noChangeArrowheads="1"/>
            </p:cNvSpPr>
            <p:nvPr/>
          </p:nvSpPr>
          <p:spPr bwMode="auto">
            <a:xfrm>
              <a:off x="1198" y="1887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RTC</a:t>
              </a:r>
            </a:p>
          </p:txBody>
        </p:sp>
        <p:sp>
          <p:nvSpPr>
            <p:cNvPr id="458800" name="Text Box 48"/>
            <p:cNvSpPr txBox="1">
              <a:spLocks noChangeArrowheads="1"/>
            </p:cNvSpPr>
            <p:nvPr/>
          </p:nvSpPr>
          <p:spPr bwMode="auto">
            <a:xfrm>
              <a:off x="2924" y="202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b="1">
                  <a:solidFill>
                    <a:srgbClr val="FF9933"/>
                  </a:solidFill>
                </a:rPr>
                <a:t>RTD</a:t>
              </a:r>
            </a:p>
          </p:txBody>
        </p:sp>
        <p:sp>
          <p:nvSpPr>
            <p:cNvPr id="458801" name="Text Box 49"/>
            <p:cNvSpPr txBox="1">
              <a:spLocks noChangeArrowheads="1"/>
            </p:cNvSpPr>
            <p:nvPr/>
          </p:nvSpPr>
          <p:spPr bwMode="auto">
            <a:xfrm>
              <a:off x="1655" y="1423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100::1</a:t>
              </a:r>
            </a:p>
          </p:txBody>
        </p:sp>
        <p:sp>
          <p:nvSpPr>
            <p:cNvPr id="458802" name="Text Box 50"/>
            <p:cNvSpPr txBox="1">
              <a:spLocks noChangeArrowheads="1"/>
            </p:cNvSpPr>
            <p:nvPr/>
          </p:nvSpPr>
          <p:spPr bwMode="auto">
            <a:xfrm>
              <a:off x="1383" y="1570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100::2</a:t>
              </a:r>
            </a:p>
          </p:txBody>
        </p:sp>
        <p:sp>
          <p:nvSpPr>
            <p:cNvPr id="458803" name="Text Box 51"/>
            <p:cNvSpPr txBox="1">
              <a:spLocks noChangeArrowheads="1"/>
            </p:cNvSpPr>
            <p:nvPr/>
          </p:nvSpPr>
          <p:spPr bwMode="auto">
            <a:xfrm>
              <a:off x="2517" y="2240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200::2</a:t>
              </a:r>
            </a:p>
          </p:txBody>
        </p:sp>
        <p:sp>
          <p:nvSpPr>
            <p:cNvPr id="458804" name="Text Box 52"/>
            <p:cNvSpPr txBox="1">
              <a:spLocks noChangeArrowheads="1"/>
            </p:cNvSpPr>
            <p:nvPr/>
          </p:nvSpPr>
          <p:spPr bwMode="auto">
            <a:xfrm>
              <a:off x="1927" y="1741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200::1</a:t>
              </a:r>
            </a:p>
          </p:txBody>
        </p:sp>
        <p:sp>
          <p:nvSpPr>
            <p:cNvPr id="458805" name="Text Box 53"/>
            <p:cNvSpPr txBox="1">
              <a:spLocks noChangeArrowheads="1"/>
            </p:cNvSpPr>
            <p:nvPr/>
          </p:nvSpPr>
          <p:spPr bwMode="auto">
            <a:xfrm>
              <a:off x="2289" y="1570"/>
              <a:ext cx="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300::1</a:t>
              </a:r>
            </a:p>
          </p:txBody>
        </p:sp>
        <p:sp>
          <p:nvSpPr>
            <p:cNvPr id="458806" name="Text Box 54"/>
            <p:cNvSpPr txBox="1">
              <a:spLocks noChangeArrowheads="1"/>
            </p:cNvSpPr>
            <p:nvPr/>
          </p:nvSpPr>
          <p:spPr bwMode="auto">
            <a:xfrm>
              <a:off x="2470" y="1378"/>
              <a:ext cx="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85000"/>
              </a:pPr>
              <a:r>
                <a:rPr kumimoji="1" lang="en-US" altLang="zh-CN" sz="1400">
                  <a:solidFill>
                    <a:schemeClr val="accent2"/>
                  </a:solidFill>
                </a:rPr>
                <a:t>300::2</a:t>
              </a:r>
            </a:p>
          </p:txBody>
        </p:sp>
      </p:grpSp>
      <p:sp>
        <p:nvSpPr>
          <p:cNvPr id="458808" name="Rectangle 56"/>
          <p:cNvSpPr>
            <a:spLocks noChangeArrowheads="1"/>
          </p:cNvSpPr>
          <p:nvPr/>
        </p:nvSpPr>
        <p:spPr bwMode="auto">
          <a:xfrm>
            <a:off x="5510213" y="1138238"/>
            <a:ext cx="3022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65010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	  confederation id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confederation peer-as 65020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peer 300::2 as-number 65010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peer 100::2 as-number 65020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peer 200::2 as-number 200</a:t>
            </a:r>
          </a:p>
        </p:txBody>
      </p:sp>
      <p:sp>
        <p:nvSpPr>
          <p:cNvPr id="458809" name="Rectangle 57"/>
          <p:cNvSpPr>
            <a:spLocks noChangeArrowheads="1"/>
          </p:cNvSpPr>
          <p:nvPr/>
        </p:nvSpPr>
        <p:spPr bwMode="auto">
          <a:xfrm>
            <a:off x="179388" y="4292600"/>
            <a:ext cx="28797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SR66-RTB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65010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peer 300::2 as-number 65010</a:t>
            </a:r>
          </a:p>
        </p:txBody>
      </p:sp>
      <p:sp>
        <p:nvSpPr>
          <p:cNvPr id="458810" name="Rectangle 58"/>
          <p:cNvSpPr>
            <a:spLocks noChangeArrowheads="1"/>
          </p:cNvSpPr>
          <p:nvPr/>
        </p:nvSpPr>
        <p:spPr bwMode="auto">
          <a:xfrm>
            <a:off x="2843213" y="4321175"/>
            <a:ext cx="288131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65020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	    confederation id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 confederation peer-as 65010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  peer 100::1 as-number 65010</a:t>
            </a:r>
          </a:p>
        </p:txBody>
      </p:sp>
      <p:sp>
        <p:nvSpPr>
          <p:cNvPr id="458811" name="Rectangle 59"/>
          <p:cNvSpPr>
            <a:spLocks noChangeArrowheads="1"/>
          </p:cNvSpPr>
          <p:nvPr/>
        </p:nvSpPr>
        <p:spPr bwMode="auto">
          <a:xfrm>
            <a:off x="5795963" y="4797425"/>
            <a:ext cx="273526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SR66-RTD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	bgp 200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	ipv6-family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1600"/>
              <a:t>      peer 200::1 as-number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808" grpId="0"/>
      <p:bldP spid="458809" grpId="0"/>
      <p:bldP spid="458810" grpId="0"/>
      <p:bldP spid="4588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细黑" panose="02010600040101010101" pitchFamily="2" charset="-122"/>
              </a:rPr>
              <a:t>目前实现的一些问题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064500" cy="33115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/>
              <a:t>同时存在针对对等体组的策略和针对</a:t>
            </a:r>
            <a:r>
              <a:rPr lang="en-US" altLang="zh-CN" sz="2400"/>
              <a:t>peer</a:t>
            </a:r>
            <a:r>
              <a:rPr lang="zh-CN" altLang="en-US" sz="2400"/>
              <a:t>的策略，按配置顺序后者生效</a:t>
            </a:r>
          </a:p>
          <a:p>
            <a:endParaRPr lang="zh-CN" altLang="en-US" sz="2400"/>
          </a:p>
          <a:p>
            <a:r>
              <a:rPr lang="zh-CN" altLang="en-US" sz="2400"/>
              <a:t>不支持</a:t>
            </a:r>
            <a:r>
              <a:rPr lang="en-US" altLang="zh-CN" sz="2400"/>
              <a:t>BGP4+</a:t>
            </a:r>
            <a:r>
              <a:rPr lang="zh-CN" altLang="en-US" sz="2400"/>
              <a:t>路由聚合</a:t>
            </a:r>
          </a:p>
          <a:p>
            <a:endParaRPr lang="zh-CN" altLang="en-US" sz="2400"/>
          </a:p>
          <a:p>
            <a:r>
              <a:rPr lang="zh-CN" altLang="en-US" sz="2400"/>
              <a:t>不支持设置</a:t>
            </a:r>
            <a:r>
              <a:rPr lang="en-US" altLang="zh-CN" sz="2400"/>
              <a:t>link-local</a:t>
            </a:r>
            <a:r>
              <a:rPr lang="zh-CN" altLang="en-US" sz="2400"/>
              <a:t>地址为</a:t>
            </a:r>
            <a:r>
              <a:rPr lang="en-US" altLang="zh-CN" sz="2400"/>
              <a:t>peer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细黑" panose="02010600040101010101" pitchFamily="2" charset="-122"/>
              </a:rPr>
              <a:t>路由概述</a:t>
            </a:r>
            <a:r>
              <a:rPr lang="en-US" altLang="zh-CN">
                <a:latin typeface="华文细黑" panose="02010600040101010101" pitchFamily="2" charset="-122"/>
              </a:rPr>
              <a:t>——</a:t>
            </a:r>
            <a:r>
              <a:rPr lang="zh-CN" altLang="en-US">
                <a:latin typeface="华文细黑" panose="02010600040101010101" pitchFamily="2" charset="-122"/>
              </a:rPr>
              <a:t>路由优先级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7391400" cy="963613"/>
          </a:xfrm>
        </p:spPr>
        <p:txBody>
          <a:bodyPr/>
          <a:lstStyle/>
          <a:p>
            <a:pPr lvl="1"/>
            <a:endParaRPr lang="en-US" altLang="zh-CN" b="1">
              <a:solidFill>
                <a:srgbClr val="333399"/>
              </a:solidFill>
            </a:endParaRPr>
          </a:p>
          <a:p>
            <a:endParaRPr lang="en-US" altLang="zh-CN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68313" y="1052513"/>
            <a:ext cx="6911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400"/>
              <a:t>从优先级最高的协议获取的路由最先被优先选择加入路由表中</a:t>
            </a:r>
          </a:p>
        </p:txBody>
      </p:sp>
      <p:sp>
        <p:nvSpPr>
          <p:cNvPr id="444421" name="AutoShape 5"/>
          <p:cNvSpPr>
            <a:spLocks noChangeArrowheads="1"/>
          </p:cNvSpPr>
          <p:nvPr/>
        </p:nvSpPr>
        <p:spPr bwMode="auto">
          <a:xfrm>
            <a:off x="5580063" y="4024313"/>
            <a:ext cx="2449512" cy="358775"/>
          </a:xfrm>
          <a:prstGeom prst="bevel">
            <a:avLst>
              <a:gd name="adj" fmla="val 1870"/>
            </a:avLst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zh-CN" altLang="en-US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2339975" y="2339975"/>
            <a:ext cx="1439863" cy="8651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4423" name="AutoShape 7"/>
          <p:cNvSpPr>
            <a:spLocks noChangeArrowheads="1"/>
          </p:cNvSpPr>
          <p:nvPr/>
        </p:nvSpPr>
        <p:spPr bwMode="auto">
          <a:xfrm>
            <a:off x="1835150" y="4024313"/>
            <a:ext cx="1944688" cy="360362"/>
          </a:xfrm>
          <a:prstGeom prst="bevel">
            <a:avLst>
              <a:gd name="adj" fmla="val 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zh-CN" altLang="en-US"/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5795963" y="2341563"/>
            <a:ext cx="1296987" cy="863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4425" name="Rectangle 9"/>
          <p:cNvSpPr>
            <a:spLocks noChangeArrowheads="1"/>
          </p:cNvSpPr>
          <p:nvPr/>
        </p:nvSpPr>
        <p:spPr bwMode="auto">
          <a:xfrm>
            <a:off x="2698750" y="2484438"/>
            <a:ext cx="86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RIP</a:t>
            </a:r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5868988" y="2484438"/>
            <a:ext cx="12239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OSPF</a:t>
            </a:r>
          </a:p>
        </p:txBody>
      </p:sp>
      <p:sp>
        <p:nvSpPr>
          <p:cNvPr id="444427" name="Line 11"/>
          <p:cNvSpPr>
            <a:spLocks noChangeShapeType="1"/>
          </p:cNvSpPr>
          <p:nvPr/>
        </p:nvSpPr>
        <p:spPr bwMode="auto">
          <a:xfrm>
            <a:off x="2987675" y="32051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>
            <a:off x="5148263" y="3708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>
            <a:off x="6443663" y="32051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87675" y="3708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 flipH="1">
            <a:off x="4283075" y="3708400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 flipH="1">
            <a:off x="5148263" y="3708400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4433" name="Rectangle 17"/>
          <p:cNvSpPr>
            <a:spLocks noChangeArrowheads="1"/>
          </p:cNvSpPr>
          <p:nvPr/>
        </p:nvSpPr>
        <p:spPr bwMode="auto">
          <a:xfrm>
            <a:off x="2051050" y="3952875"/>
            <a:ext cx="15128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10.0.0.0 R0</a:t>
            </a:r>
          </a:p>
        </p:txBody>
      </p:sp>
      <p:sp>
        <p:nvSpPr>
          <p:cNvPr id="444434" name="Rectangle 18"/>
          <p:cNvSpPr>
            <a:spLocks noChangeArrowheads="1"/>
          </p:cNvSpPr>
          <p:nvPr/>
        </p:nvSpPr>
        <p:spPr bwMode="auto">
          <a:xfrm>
            <a:off x="6083300" y="3952875"/>
            <a:ext cx="15128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10.0.0.0 R1</a:t>
            </a:r>
          </a:p>
        </p:txBody>
      </p:sp>
      <p:sp>
        <p:nvSpPr>
          <p:cNvPr id="444435" name="AutoShape 19"/>
          <p:cNvSpPr>
            <a:spLocks noChangeArrowheads="1"/>
          </p:cNvSpPr>
          <p:nvPr/>
        </p:nvSpPr>
        <p:spPr bwMode="auto">
          <a:xfrm>
            <a:off x="3275013" y="5076825"/>
            <a:ext cx="1944687" cy="358775"/>
          </a:xfrm>
          <a:prstGeom prst="bevel">
            <a:avLst>
              <a:gd name="adj" fmla="val 1870"/>
            </a:avLst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zh-CN" altLang="en-US"/>
          </a:p>
        </p:txBody>
      </p:sp>
      <p:sp>
        <p:nvSpPr>
          <p:cNvPr id="444436" name="AutoShape 20"/>
          <p:cNvSpPr>
            <a:spLocks noChangeArrowheads="1"/>
          </p:cNvSpPr>
          <p:nvPr/>
        </p:nvSpPr>
        <p:spPr bwMode="auto">
          <a:xfrm>
            <a:off x="5291138" y="5076825"/>
            <a:ext cx="647700" cy="358775"/>
          </a:xfrm>
          <a:prstGeom prst="bevel">
            <a:avLst>
              <a:gd name="adj" fmla="val 1870"/>
            </a:avLst>
          </a:prstGeo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82550" tIns="41275" rIns="82550" bIns="41275" anchor="ctr">
            <a:spAutoFit/>
          </a:bodyPr>
          <a:lstStyle/>
          <a:p>
            <a:endParaRPr lang="zh-CN" altLang="en-US"/>
          </a:p>
        </p:txBody>
      </p:sp>
      <p:sp>
        <p:nvSpPr>
          <p:cNvPr id="444437" name="Rectangle 21"/>
          <p:cNvSpPr>
            <a:spLocks noChangeArrowheads="1"/>
          </p:cNvSpPr>
          <p:nvPr/>
        </p:nvSpPr>
        <p:spPr bwMode="auto">
          <a:xfrm>
            <a:off x="3708400" y="5003800"/>
            <a:ext cx="1223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10.0.0.0</a:t>
            </a:r>
          </a:p>
        </p:txBody>
      </p:sp>
      <p:sp>
        <p:nvSpPr>
          <p:cNvPr id="444438" name="Rectangle 22"/>
          <p:cNvSpPr>
            <a:spLocks noChangeArrowheads="1"/>
          </p:cNvSpPr>
          <p:nvPr/>
        </p:nvSpPr>
        <p:spPr bwMode="auto">
          <a:xfrm>
            <a:off x="5362575" y="4932363"/>
            <a:ext cx="6492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zh-CN" sz="1600" b="0">
                <a:solidFill>
                  <a:srgbClr val="333399"/>
                </a:solidFill>
              </a:rPr>
              <a:t>R1</a:t>
            </a:r>
          </a:p>
        </p:txBody>
      </p:sp>
      <p:sp>
        <p:nvSpPr>
          <p:cNvPr id="444439" name="Rectangle 23"/>
          <p:cNvSpPr>
            <a:spLocks noChangeArrowheads="1"/>
          </p:cNvSpPr>
          <p:nvPr/>
        </p:nvSpPr>
        <p:spPr bwMode="auto">
          <a:xfrm>
            <a:off x="4067175" y="5553075"/>
            <a:ext cx="12239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000"/>
              <a:t>路由表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57626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2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第一章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路由概述</a:t>
            </a:r>
          </a:p>
          <a:p>
            <a:pPr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第二章  </a:t>
            </a:r>
            <a:r>
              <a:rPr kumimoji="0" lang="en-US" altLang="zh-CN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IPv6</a:t>
            </a:r>
            <a:r>
              <a:rPr kumimoji="0"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静态路由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第三章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RIPng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第四章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IS-ISv6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第五章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OSPFv3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0" lang="zh-CN" altLang="en-US" sz="2800" b="1">
                <a:latin typeface="Arial" panose="020B0604020202020204" pitchFamily="34" charset="0"/>
                <a:ea typeface="华文细黑" panose="02010600040101010101" pitchFamily="2" charset="-122"/>
              </a:rPr>
              <a:t>第六章  </a:t>
            </a:r>
            <a:r>
              <a:rPr kumimoji="0" lang="en-US" altLang="zh-CN" sz="2800" b="1">
                <a:latin typeface="Arial" panose="020B0604020202020204" pitchFamily="34" charset="0"/>
                <a:ea typeface="华文细黑" panose="02010600040101010101" pitchFamily="2" charset="-122"/>
              </a:rPr>
              <a:t>BGP4+</a:t>
            </a:r>
          </a:p>
        </p:txBody>
      </p:sp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华文细黑" panose="02010600040101010101" pitchFamily="2" charset="-122"/>
              </a:rPr>
              <a:t>IPv6</a:t>
            </a:r>
            <a:r>
              <a:rPr lang="zh-CN" altLang="en-US">
                <a:latin typeface="华文细黑" panose="02010600040101010101" pitchFamily="2" charset="-122"/>
              </a:rPr>
              <a:t>静态路由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848600" cy="28082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/>
              <a:t> IPv6</a:t>
            </a:r>
            <a:r>
              <a:rPr lang="zh-CN" altLang="en-US" sz="2400"/>
              <a:t>静态路由是一种特殊的路由，由管理员手工配置而成。在组网结构较简单的网络中，只需配置静态路由就能使路由器正常工作。正确地设置和使用静态路由能有效地保障网络安全，并可为重要的应用保证带宽 </a:t>
            </a:r>
          </a:p>
        </p:txBody>
      </p:sp>
      <p:pic>
        <p:nvPicPr>
          <p:cNvPr id="15372" name="Picture 12" descr="BD049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4797425"/>
            <a:ext cx="12065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_PPT_模板Training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9F69F5151970774792749F237A8CDA6D" UniqueId="a56ccb85-0776-4b38-8e02-be7b29dc8450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9F69F5151970774792749F237A8CDA6D|8138272" UniqueId="c1fd27aa-e818-4012-8fa9-f1da80dd5c5e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F69F5151970774792749F237A8CDA6D" ma:contentTypeVersion="10" ma:contentTypeDescription="新建文档。" ma:contentTypeScope="" ma:versionID="c7e1a569ee4943866f52ad7faa6b9113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8e10849c-1667-4f28-b036-7b90e9808d31" targetNamespace="http://schemas.microsoft.com/office/2006/metadata/properties" ma:root="true" ma:fieldsID="c39479dbf012d1b32aeb74cd30982d19" ns1:_="" ns2:_="" ns3:_="">
    <xsd:import namespace="http://schemas.microsoft.com/sharepoint/v3"/>
    <xsd:import namespace="ee8f07ca-e086-4550-8aee-a36bfb615190"/>
    <xsd:import namespace="8e10849c-1667-4f28-b036-7b90e9808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849c-1667-4f28-b036-7b90e9808d31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edback xmlns="8e10849c-1667-4f28-b036-7b90e9808d31" xsi:nil="true"/>
    <_x4e0b__x8f7d__x6570_ xmlns="8e10849c-1667-4f28-b036-7b90e9808d31">10</_x4e0b__x8f7d__x6570_>
  </documentManagement>
</p:properties>
</file>

<file path=customXml/itemProps1.xml><?xml version="1.0" encoding="utf-8"?>
<ds:datastoreItem xmlns:ds="http://schemas.openxmlformats.org/officeDocument/2006/customXml" ds:itemID="{7BEFD16A-6BFD-4C46-9112-F4202C45726D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02C3FB45-4FF3-42D0-9821-ECC250BB4C8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513C457-DE01-401A-A8F1-A4070ACE6A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0401CE5-26ED-452C-987D-5921D36B2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8f07ca-e086-4550-8aee-a36bfb615190"/>
    <ds:schemaRef ds:uri="8e10849c-1667-4f28-b036-7b90e9808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DC77512-6A3D-4900-8AEE-E695BA8C1CC6}">
  <ds:schemaRefs>
    <ds:schemaRef ds:uri="http://schemas.microsoft.com/office/infopath/2007/PartnerControls"/>
    <ds:schemaRef ds:uri="http://purl.org/dc/dcmitype/"/>
    <ds:schemaRef ds:uri="8e10849c-1667-4f28-b036-7b90e9808d31"/>
    <ds:schemaRef ds:uri="ee8f07ca-e086-4550-8aee-a36bfb615190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H3C_培训_PPT_模板_V1.0</Template>
  <TotalTime>15142</TotalTime>
  <Words>4416</Words>
  <Application>Microsoft Office PowerPoint</Application>
  <PresentationFormat>全屏显示(4:3)</PresentationFormat>
  <Paragraphs>759</Paragraphs>
  <Slides>66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8" baseType="lpstr">
      <vt:lpstr>Times New Roman</vt:lpstr>
      <vt:lpstr>宋体</vt:lpstr>
      <vt:lpstr>Arial</vt:lpstr>
      <vt:lpstr>华文细黑</vt:lpstr>
      <vt:lpstr>Wingdings</vt:lpstr>
      <vt:lpstr>黑体</vt:lpstr>
      <vt:lpstr>Helvetica</vt:lpstr>
      <vt:lpstr>Times</vt:lpstr>
      <vt:lpstr>H3C_PPT_模板Training</vt:lpstr>
      <vt:lpstr>1_自定义设计方案</vt:lpstr>
      <vt:lpstr>2_自定义设计方案</vt:lpstr>
      <vt:lpstr>CorelDRAW 9.0 Graphic</vt:lpstr>
      <vt:lpstr>PowerPoint 演示文稿</vt:lpstr>
      <vt:lpstr>PowerPoint 演示文稿</vt:lpstr>
      <vt:lpstr>PowerPoint 演示文稿</vt:lpstr>
      <vt:lpstr>PowerPoint 演示文稿</vt:lpstr>
      <vt:lpstr>路由概述——路由来源</vt:lpstr>
      <vt:lpstr>路由概述——路由开销</vt:lpstr>
      <vt:lpstr>路由概述——路由优先级</vt:lpstr>
      <vt:lpstr>PowerPoint 演示文稿</vt:lpstr>
      <vt:lpstr>IPv6静态路由</vt:lpstr>
      <vt:lpstr>IPv6静态路由简介</vt:lpstr>
      <vt:lpstr>IPv6静态路由简介</vt:lpstr>
      <vt:lpstr>IPv6静态路由简介</vt:lpstr>
      <vt:lpstr>IPv6静态路由的特殊类型及配置</vt:lpstr>
      <vt:lpstr>IPv6静态路由的特殊类型及配置</vt:lpstr>
      <vt:lpstr>IPv6静态路由的特殊类型及配置</vt:lpstr>
      <vt:lpstr>IPv6静态路由的特殊类型及配置</vt:lpstr>
      <vt:lpstr>IPv6静态路由的特殊类型及配置</vt:lpstr>
      <vt:lpstr>PowerPoint 演示文稿</vt:lpstr>
      <vt:lpstr>RIPng协议DV算法简介</vt:lpstr>
      <vt:lpstr>RIPng与RIP协议的异同</vt:lpstr>
      <vt:lpstr>RIPng与RIP协议的异同</vt:lpstr>
      <vt:lpstr>RIPng协议配置</vt:lpstr>
      <vt:lpstr>RIPng协议配置</vt:lpstr>
      <vt:lpstr>RIPng配置举例</vt:lpstr>
      <vt:lpstr>RIPng配置举例</vt:lpstr>
      <vt:lpstr>RIPng配置举例</vt:lpstr>
      <vt:lpstr>RIPng配置举例</vt:lpstr>
      <vt:lpstr>RIPng配置举例</vt:lpstr>
      <vt:lpstr>PowerPoint 演示文稿</vt:lpstr>
      <vt:lpstr>IS-ISv6协议基本概念</vt:lpstr>
      <vt:lpstr>IS-ISv6协议基本概念</vt:lpstr>
      <vt:lpstr>IS-ISv6协议－分层路由域</vt:lpstr>
      <vt:lpstr>IS-ISv6协议－Level-1路由器</vt:lpstr>
      <vt:lpstr>IS-ISv6协议－Level-2路由器</vt:lpstr>
      <vt:lpstr>IS-ISv6协议－Level-1-2路由器</vt:lpstr>
      <vt:lpstr>IS-ISv6协议－区域</vt:lpstr>
      <vt:lpstr>IS-ISv6协议－邻接关系</vt:lpstr>
      <vt:lpstr>IS-ISv6协议－与IPv4的区别</vt:lpstr>
      <vt:lpstr>IS-ISv6协议－DIS</vt:lpstr>
      <vt:lpstr>IS-ISv6协议基本配置</vt:lpstr>
      <vt:lpstr>IS-ISv6协议基本配置</vt:lpstr>
      <vt:lpstr>IS-ISv6协议常见故障及诊断</vt:lpstr>
      <vt:lpstr>IS-ISv6协议常见故障及诊断</vt:lpstr>
      <vt:lpstr>PowerPoint 演示文稿</vt:lpstr>
      <vt:lpstr>OSPFv3简介</vt:lpstr>
      <vt:lpstr>OSPFv3简介</vt:lpstr>
      <vt:lpstr>OSPFv3——基于link运行</vt:lpstr>
      <vt:lpstr>OSPFv3——LSA</vt:lpstr>
      <vt:lpstr>OSPFv3——LSA</vt:lpstr>
      <vt:lpstr>OSPFv3——LSA</vt:lpstr>
      <vt:lpstr>OSPFv3——区域规划</vt:lpstr>
      <vt:lpstr>OSPFv3——接口上运行多实例</vt:lpstr>
      <vt:lpstr>OSPFv3——配置</vt:lpstr>
      <vt:lpstr>OSPFv3常用命令</vt:lpstr>
      <vt:lpstr>OSPFv3调试命令</vt:lpstr>
      <vt:lpstr>OSPFv3常见问题故障及诊断</vt:lpstr>
      <vt:lpstr>PowerPoint 演示文稿</vt:lpstr>
      <vt:lpstr>BGP4+</vt:lpstr>
      <vt:lpstr>BGP4+典型配置实例</vt:lpstr>
      <vt:lpstr>BGP4+查看相关命令</vt:lpstr>
      <vt:lpstr>BGP4+调试相关命令</vt:lpstr>
      <vt:lpstr>BGP4+对等体组配置</vt:lpstr>
      <vt:lpstr>BGP4+路由反射功能如何配置</vt:lpstr>
      <vt:lpstr>BGP4+联盟功能如何配置</vt:lpstr>
      <vt:lpstr>目前实现的一些问题</vt:lpstr>
      <vt:lpstr>PowerPoint 演示文稿</vt:lpstr>
    </vt:vector>
  </TitlesOfParts>
  <Company>Huawei Technologies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IPV6组播</dc:title>
  <dc:creator>user</dc:creator>
  <cp:lastModifiedBy>guoyao (TS)</cp:lastModifiedBy>
  <cp:revision>412</cp:revision>
  <cp:lastPrinted>2002-07-08T02:44:19Z</cp:lastPrinted>
  <dcterms:created xsi:type="dcterms:W3CDTF">2006-08-07T06:37:45Z</dcterms:created>
  <dcterms:modified xsi:type="dcterms:W3CDTF">2021-03-21T11:32:42Z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zhuyuguang (Router, TS)</vt:lpwstr>
  </property>
  <property fmtid="{D5CDD505-2E9C-101B-9397-08002B2CF9AE}" pid="3" name="display_urn:schemas-microsoft-com:office:office#Author">
    <vt:lpwstr>sspadmin</vt:lpwstr>
  </property>
  <property fmtid="{D5CDD505-2E9C-101B-9397-08002B2CF9AE}" pid="4" name="ItemRetentionFormula">
    <vt:lpwstr/>
  </property>
  <property fmtid="{D5CDD505-2E9C-101B-9397-08002B2CF9AE}" pid="5" name="_dlc_policyId">
    <vt:lpwstr/>
  </property>
</Properties>
</file>