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57" r:id="rId5"/>
    <p:sldMasterId id="2147483659" r:id="rId6"/>
    <p:sldMasterId id="2147483652" r:id="rId7"/>
  </p:sldMasterIdLst>
  <p:notesMasterIdLst>
    <p:notesMasterId r:id="rId32"/>
  </p:notesMasterIdLst>
  <p:sldIdLst>
    <p:sldId id="256" r:id="rId8"/>
    <p:sldId id="280" r:id="rId9"/>
    <p:sldId id="268" r:id="rId10"/>
    <p:sldId id="312" r:id="rId11"/>
    <p:sldId id="336" r:id="rId12"/>
    <p:sldId id="337" r:id="rId13"/>
    <p:sldId id="364" r:id="rId14"/>
    <p:sldId id="365" r:id="rId15"/>
    <p:sldId id="338" r:id="rId16"/>
    <p:sldId id="339" r:id="rId17"/>
    <p:sldId id="340" r:id="rId18"/>
    <p:sldId id="366" r:id="rId19"/>
    <p:sldId id="341" r:id="rId20"/>
    <p:sldId id="342" r:id="rId21"/>
    <p:sldId id="344" r:id="rId22"/>
    <p:sldId id="345" r:id="rId23"/>
    <p:sldId id="346" r:id="rId24"/>
    <p:sldId id="347" r:id="rId25"/>
    <p:sldId id="348" r:id="rId26"/>
    <p:sldId id="351" r:id="rId27"/>
    <p:sldId id="349" r:id="rId28"/>
    <p:sldId id="353" r:id="rId29"/>
    <p:sldId id="363" r:id="rId30"/>
    <p:sldId id="260" r:id="rId3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669900"/>
    <a:srgbClr val="CCCCFF"/>
    <a:srgbClr val="FFCC66"/>
    <a:srgbClr val="B8B8B8"/>
    <a:srgbClr val="B2B2B2"/>
    <a:srgbClr val="C0C0C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853" autoAdjust="0"/>
    <p:restoredTop sz="88398" autoAdjust="0"/>
  </p:normalViewPr>
  <p:slideViewPr>
    <p:cSldViewPr>
      <p:cViewPr varScale="1">
        <p:scale>
          <a:sx n="56" d="100"/>
          <a:sy n="56" d="100"/>
        </p:scale>
        <p:origin x="518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66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86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34" Type="http://schemas.openxmlformats.org/officeDocument/2006/relationships/viewProps" Target="viewProps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6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E7100EA-22CE-4329-AAA1-2D7B7CF5449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15249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45859ED6-96AF-4D71-BC29-76ED2137D5CB}" type="slidenum">
              <a:rPr lang="en-US" altLang="zh-CN"/>
              <a:pPr eaLnBrk="1" hangingPunct="1"/>
              <a:t>0</a:t>
            </a:fld>
            <a:endParaRPr lang="en-US" altLang="zh-CN"/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mtClean="0">
                <a:latin typeface="Arial" panose="020B0604020202020204" pitchFamily="34" charset="0"/>
              </a:rPr>
              <a:t>3752341471</a:t>
            </a:r>
            <a:endParaRPr lang="zh-CN" altLang="zh-CN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9016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zh-CN" dirty="0" smtClean="0">
              <a:latin typeface="+mn-ea"/>
            </a:endParaRPr>
          </a:p>
          <a:p>
            <a:pPr>
              <a:defRPr/>
            </a:pPr>
            <a:endParaRPr lang="zh-CN" altLang="en-US" dirty="0"/>
          </a:p>
        </p:txBody>
      </p:sp>
      <p:sp>
        <p:nvSpPr>
          <p:cNvPr id="38916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896E660D-3326-4092-88D8-A62D7E1BF9EC}" type="slidenum">
              <a:rPr lang="en-US" altLang="zh-CN"/>
              <a:pPr eaLnBrk="1" hangingPunct="1"/>
              <a:t>15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522578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zh-CN" dirty="0" smtClean="0">
              <a:latin typeface="+mn-ea"/>
            </a:endParaRPr>
          </a:p>
          <a:p>
            <a:pPr>
              <a:defRPr/>
            </a:pPr>
            <a:endParaRPr lang="zh-CN" altLang="en-US" dirty="0"/>
          </a:p>
        </p:txBody>
      </p:sp>
      <p:sp>
        <p:nvSpPr>
          <p:cNvPr id="39940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EA0C474A-CF61-4733-99D2-D09A3D14B918}" type="slidenum">
              <a:rPr lang="en-US" altLang="zh-CN"/>
              <a:pPr eaLnBrk="1" hangingPunct="1"/>
              <a:t>16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687560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zh-CN" dirty="0" smtClean="0">
              <a:latin typeface="+mn-ea"/>
            </a:endParaRPr>
          </a:p>
          <a:p>
            <a:pPr>
              <a:defRPr/>
            </a:pPr>
            <a:endParaRPr lang="zh-CN" altLang="en-US" dirty="0"/>
          </a:p>
        </p:txBody>
      </p:sp>
      <p:sp>
        <p:nvSpPr>
          <p:cNvPr id="40964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044525D6-8A12-49B1-90AE-40C1E94E86B9}" type="slidenum">
              <a:rPr lang="en-US" altLang="zh-CN"/>
              <a:pPr eaLnBrk="1" hangingPunct="1"/>
              <a:t>17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370154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zh-CN" dirty="0" smtClean="0">
              <a:latin typeface="+mn-ea"/>
            </a:endParaRPr>
          </a:p>
          <a:p>
            <a:pPr>
              <a:defRPr/>
            </a:pPr>
            <a:endParaRPr lang="zh-CN" altLang="en-US" dirty="0"/>
          </a:p>
        </p:txBody>
      </p:sp>
      <p:sp>
        <p:nvSpPr>
          <p:cNvPr id="41988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A5E045C0-CA39-4AEA-9B3D-6931E86C3D1E}" type="slidenum">
              <a:rPr lang="en-US" altLang="zh-CN"/>
              <a:pPr eaLnBrk="1" hangingPunct="1"/>
              <a:t>18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600898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zh-CN" dirty="0" smtClean="0">
              <a:latin typeface="+mn-ea"/>
            </a:endParaRPr>
          </a:p>
          <a:p>
            <a:pPr>
              <a:defRPr/>
            </a:pPr>
            <a:endParaRPr lang="zh-CN" altLang="en-US" dirty="0"/>
          </a:p>
        </p:txBody>
      </p:sp>
      <p:sp>
        <p:nvSpPr>
          <p:cNvPr id="43012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D63EABE-27F4-4FDE-84B5-454878DBD583}" type="slidenum">
              <a:rPr lang="en-US" altLang="zh-CN"/>
              <a:pPr eaLnBrk="1" hangingPunct="1"/>
              <a:t>19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885169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zh-CN" dirty="0" smtClean="0">
              <a:latin typeface="+mn-ea"/>
            </a:endParaRPr>
          </a:p>
          <a:p>
            <a:pPr>
              <a:defRPr/>
            </a:pPr>
            <a:endParaRPr lang="zh-CN" altLang="en-US" dirty="0"/>
          </a:p>
        </p:txBody>
      </p:sp>
      <p:sp>
        <p:nvSpPr>
          <p:cNvPr id="44036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9B4390D9-E140-43D4-BC0E-720B709A418D}" type="slidenum">
              <a:rPr lang="en-US" altLang="zh-CN"/>
              <a:pPr eaLnBrk="1" hangingPunct="1"/>
              <a:t>21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896557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>
              <a:latin typeface="Arial" panose="020B0604020202020204" pitchFamily="34" charset="0"/>
            </a:endParaRPr>
          </a:p>
        </p:txBody>
      </p:sp>
      <p:sp>
        <p:nvSpPr>
          <p:cNvPr id="45060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A240C2DC-8993-46A2-8E35-9F20700EC89C}" type="slidenum">
              <a:rPr lang="en-US" altLang="zh-CN"/>
              <a:pPr eaLnBrk="1" hangingPunct="1"/>
              <a:t>22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479416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69E64487-6FD0-4B2E-BE1A-F7EE6F566ACF}" type="slidenum">
              <a:rPr lang="en-US" altLang="zh-CN"/>
              <a:pPr eaLnBrk="1" hangingPunct="1"/>
              <a:t>23</a:t>
            </a:fld>
            <a:endParaRPr lang="en-US" altLang="zh-CN"/>
          </a:p>
        </p:txBody>
      </p:sp>
      <p:sp>
        <p:nvSpPr>
          <p:cNvPr id="460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5184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4C5667D3-DF37-4C8E-9DB6-E92A98C50C18}" type="slidenum">
              <a:rPr lang="en-US" altLang="zh-CN"/>
              <a:pPr eaLnBrk="1" hangingPunct="1"/>
              <a:t>1</a:t>
            </a:fld>
            <a:endParaRPr lang="en-US" altLang="zh-CN"/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8456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8F5262C8-1118-4A1E-A386-3223DC218173}" type="slidenum">
              <a:rPr lang="en-US" altLang="zh-CN"/>
              <a:pPr eaLnBrk="1" hangingPunct="1"/>
              <a:t>2</a:t>
            </a:fld>
            <a:endParaRPr lang="en-US" altLang="zh-CN"/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492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>
              <a:latin typeface="Arial" panose="020B0604020202020204" pitchFamily="34" charset="0"/>
            </a:endParaRPr>
          </a:p>
        </p:txBody>
      </p:sp>
      <p:sp>
        <p:nvSpPr>
          <p:cNvPr id="32772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60D7A19-AFA4-4C44-AEB5-CC631D632B12}" type="slidenum">
              <a:rPr lang="en-US" altLang="zh-CN"/>
              <a:pPr eaLnBrk="1" hangingPunct="1"/>
              <a:t>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586844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lvl="1"/>
            <a:r>
              <a:rPr lang="zh-CN" altLang="en-US" sz="2000" smtClean="0">
                <a:latin typeface="Arial" panose="020B0604020202020204" pitchFamily="34" charset="0"/>
              </a:rPr>
              <a:t>多租户</a:t>
            </a:r>
            <a:r>
              <a:rPr lang="en-US" altLang="zh-CN" sz="2000" smtClean="0">
                <a:latin typeface="Arial" panose="020B0604020202020204" pitchFamily="34" charset="0"/>
              </a:rPr>
              <a:t>IP</a:t>
            </a:r>
            <a:r>
              <a:rPr lang="zh-CN" altLang="en-US" sz="2000" smtClean="0">
                <a:latin typeface="Arial" panose="020B0604020202020204" pitchFamily="34" charset="0"/>
              </a:rPr>
              <a:t>地址冲突问题</a:t>
            </a:r>
            <a:endParaRPr lang="en-US" altLang="zh-CN" sz="2000" smtClean="0">
              <a:latin typeface="Arial" panose="020B0604020202020204" pitchFamily="34" charset="0"/>
            </a:endParaRPr>
          </a:p>
          <a:p>
            <a:endParaRPr lang="zh-CN" altLang="en-US" smtClean="0">
              <a:latin typeface="Arial" panose="020B0604020202020204" pitchFamily="34" charset="0"/>
            </a:endParaRPr>
          </a:p>
        </p:txBody>
      </p:sp>
      <p:sp>
        <p:nvSpPr>
          <p:cNvPr id="33796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73BDC6E0-E5C3-4DFE-AF36-E42AFC981DDE}" type="slidenum">
              <a:rPr lang="en-US" altLang="zh-CN"/>
              <a:pPr eaLnBrk="1" hangingPunct="1"/>
              <a:t>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722639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6B942544-10E0-4EAC-9F42-4C8F08EA063F}" type="slidenum">
              <a:rPr lang="en-US" altLang="zh-CN"/>
              <a:pPr eaLnBrk="1" hangingPunct="1"/>
              <a:t>5</a:t>
            </a:fld>
            <a:endParaRPr lang="en-US" altLang="zh-CN"/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5166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>
              <a:latin typeface="Arial" panose="020B0604020202020204" pitchFamily="34" charset="0"/>
            </a:endParaRPr>
          </a:p>
        </p:txBody>
      </p:sp>
      <p:sp>
        <p:nvSpPr>
          <p:cNvPr id="35844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B0D2E0D1-75F4-41F2-848A-1A5212FFF7F9}" type="slidenum">
              <a:rPr lang="en-US" altLang="zh-CN"/>
              <a:pPr eaLnBrk="1" hangingPunct="1"/>
              <a:t>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669331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63FECA57-F30B-403C-ADD1-40778561D460}" type="slidenum">
              <a:rPr lang="en-US" altLang="zh-CN"/>
              <a:pPr eaLnBrk="1" hangingPunct="1"/>
              <a:t>13</a:t>
            </a:fld>
            <a:endParaRPr lang="en-US" altLang="zh-CN"/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4827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zh-CN" dirty="0" smtClean="0">
              <a:latin typeface="+mn-ea"/>
            </a:endParaRPr>
          </a:p>
          <a:p>
            <a:pPr>
              <a:defRPr/>
            </a:pPr>
            <a:endParaRPr lang="zh-CN" altLang="en-US" dirty="0"/>
          </a:p>
        </p:txBody>
      </p:sp>
      <p:sp>
        <p:nvSpPr>
          <p:cNvPr id="37892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32E41B5C-E062-4623-AABD-65E09CA9E11C}" type="slidenum">
              <a:rPr lang="en-US" altLang="zh-CN"/>
              <a:pPr eaLnBrk="1" hangingPunct="1"/>
              <a:t>14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62992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8" descr="中文封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7"/>
          <a:stretch>
            <a:fillRect/>
          </a:stretch>
        </p:blipFill>
        <p:spPr bwMode="auto">
          <a:xfrm>
            <a:off x="0" y="2667000"/>
            <a:ext cx="7172325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7" descr="H3C_彩色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15938"/>
            <a:ext cx="1371600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29"/>
          <p:cNvSpPr>
            <a:spLocks noChangeArrowheads="1"/>
          </p:cNvSpPr>
          <p:nvPr/>
        </p:nvSpPr>
        <p:spPr bwMode="auto">
          <a:xfrm>
            <a:off x="1447800" y="2686050"/>
            <a:ext cx="5638800" cy="2095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" name="AutoShape 30"/>
          <p:cNvSpPr>
            <a:spLocks noChangeArrowheads="1"/>
          </p:cNvSpPr>
          <p:nvPr/>
        </p:nvSpPr>
        <p:spPr bwMode="auto">
          <a:xfrm>
            <a:off x="0" y="2686050"/>
            <a:ext cx="1004888" cy="209550"/>
          </a:xfrm>
          <a:prstGeom prst="roundRect">
            <a:avLst>
              <a:gd name="adj" fmla="val 40130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6746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0961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297613" y="44450"/>
            <a:ext cx="1946275" cy="59070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44450"/>
            <a:ext cx="5688013" cy="59070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2615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61788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7536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917979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18890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42176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13231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38271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29902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12624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0921900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8336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35875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67870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07751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8260218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84554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149684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64510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5990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06812270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420750880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78009761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766905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2607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900113" y="1196975"/>
            <a:ext cx="3595687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3595688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5246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39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2269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8924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155417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507213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6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0" descr="n1内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18" t="83084" r="34" b="2017"/>
          <a:stretch>
            <a:fillRect/>
          </a:stretch>
        </p:blipFill>
        <p:spPr bwMode="auto">
          <a:xfrm>
            <a:off x="304800" y="6410325"/>
            <a:ext cx="883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ext Box 4"/>
          <p:cNvSpPr txBox="1">
            <a:spLocks noChangeArrowheads="1"/>
          </p:cNvSpPr>
          <p:nvPr/>
        </p:nvSpPr>
        <p:spPr bwMode="auto">
          <a:xfrm>
            <a:off x="533400" y="6583363"/>
            <a:ext cx="2209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smtClean="0">
                <a:solidFill>
                  <a:schemeClr val="bg1"/>
                </a:solidFill>
              </a:rPr>
              <a:t>www.h3c.com</a:t>
            </a:r>
          </a:p>
        </p:txBody>
      </p:sp>
      <p:sp>
        <p:nvSpPr>
          <p:cNvPr id="1028" name="Text Box 5"/>
          <p:cNvSpPr txBox="1">
            <a:spLocks noChangeArrowheads="1"/>
          </p:cNvSpPr>
          <p:nvPr/>
        </p:nvSpPr>
        <p:spPr bwMode="auto">
          <a:xfrm>
            <a:off x="8585200" y="6596063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fld id="{83563284-5410-4838-B298-C32E2A1798C7}" type="slidenum">
              <a:rPr lang="en-US" altLang="zh-CN" sz="1400">
                <a:solidFill>
                  <a:schemeClr val="bg1"/>
                </a:solidFill>
                <a:ea typeface="华文细黑" panose="02010600040101010101" pitchFamily="2" charset="-122"/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zh-CN" sz="1400">
              <a:solidFill>
                <a:schemeClr val="bg1"/>
              </a:solidFill>
              <a:ea typeface="华文细黑" panose="02010600040101010101" pitchFamily="2" charset="-122"/>
            </a:endParaRPr>
          </a:p>
        </p:txBody>
      </p:sp>
      <p:sp>
        <p:nvSpPr>
          <p:cNvPr id="1029" name="AutoShape 21"/>
          <p:cNvSpPr>
            <a:spLocks noChangeArrowheads="1"/>
          </p:cNvSpPr>
          <p:nvPr/>
        </p:nvSpPr>
        <p:spPr bwMode="auto">
          <a:xfrm>
            <a:off x="609600" y="6550025"/>
            <a:ext cx="6997700" cy="793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030" name="AutoShape 22"/>
          <p:cNvSpPr>
            <a:spLocks noChangeArrowheads="1"/>
          </p:cNvSpPr>
          <p:nvPr/>
        </p:nvSpPr>
        <p:spPr bwMode="auto">
          <a:xfrm>
            <a:off x="8229600" y="6553200"/>
            <a:ext cx="882650" cy="76200"/>
          </a:xfrm>
          <a:prstGeom prst="roundRect">
            <a:avLst>
              <a:gd name="adj" fmla="val 40130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pic>
        <p:nvPicPr>
          <p:cNvPr id="1031" name="Picture 23" descr="H3C_彩色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204788"/>
            <a:ext cx="1017588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4450"/>
            <a:ext cx="7239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33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196975"/>
            <a:ext cx="7343775" cy="475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</p:txBody>
      </p:sp>
      <p:sp>
        <p:nvSpPr>
          <p:cNvPr id="1034" name="Line 27"/>
          <p:cNvSpPr>
            <a:spLocks noChangeShapeType="1"/>
          </p:cNvSpPr>
          <p:nvPr/>
        </p:nvSpPr>
        <p:spPr bwMode="auto">
          <a:xfrm>
            <a:off x="323850" y="692150"/>
            <a:ext cx="8820150" cy="0"/>
          </a:xfrm>
          <a:prstGeom prst="line">
            <a:avLst/>
          </a:prstGeom>
          <a:noFill/>
          <a:ln w="28575">
            <a:solidFill>
              <a:srgbClr val="B2B2B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75" r:id="rId1"/>
    <p:sldLayoutId id="2147484543" r:id="rId2"/>
    <p:sldLayoutId id="2147484544" r:id="rId3"/>
    <p:sldLayoutId id="2147484545" r:id="rId4"/>
    <p:sldLayoutId id="2147484546" r:id="rId5"/>
    <p:sldLayoutId id="2147484547" r:id="rId6"/>
    <p:sldLayoutId id="2147484548" r:id="rId7"/>
    <p:sldLayoutId id="2147484549" r:id="rId8"/>
    <p:sldLayoutId id="2147484550" r:id="rId9"/>
    <p:sldLayoutId id="2147484551" r:id="rId10"/>
    <p:sldLayoutId id="2147484552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Arial" charset="0"/>
          <a:ea typeface="华文细黑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Arial" charset="0"/>
          <a:ea typeface="华文细黑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Arial" charset="0"/>
          <a:ea typeface="华文细黑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Arial" charset="0"/>
          <a:ea typeface="华文细黑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Arial" charset="0"/>
          <a:ea typeface="华文细黑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Arial" charset="0"/>
          <a:ea typeface="华文细黑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Arial" charset="0"/>
          <a:ea typeface="华文细黑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Arial" charset="0"/>
          <a:ea typeface="华文细黑" pitchFamily="2" charset="-122"/>
        </a:defRPr>
      </a:lvl9pPr>
    </p:titleStyle>
    <p:bodyStyle>
      <a:lvl1pPr marL="342900" indent="-342900" algn="l" rtl="0" eaLnBrk="0" fontAlgn="base" hangingPunct="0">
        <a:spcBef>
          <a:spcPct val="10000"/>
        </a:spcBef>
        <a:spcAft>
          <a:spcPct val="25000"/>
        </a:spcAft>
        <a:buClr>
          <a:schemeClr val="tx1"/>
        </a:buClr>
        <a:buSzPct val="80000"/>
        <a:buFont typeface="Wingdings" panose="05000000000000000000" pitchFamily="2" charset="2"/>
        <a:buChar char="l"/>
        <a:defRPr sz="30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10000"/>
        </a:spcBef>
        <a:spcAft>
          <a:spcPct val="25000"/>
        </a:spcAft>
        <a:buClr>
          <a:schemeClr val="tx1"/>
        </a:buClr>
        <a:buSzPct val="80000"/>
        <a:buFont typeface="Wingdings" panose="05000000000000000000" pitchFamily="2" charset="2"/>
        <a:buChar char="à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10000"/>
        </a:spcBef>
        <a:spcAft>
          <a:spcPct val="25000"/>
        </a:spcAft>
        <a:buClr>
          <a:schemeClr val="tx1"/>
        </a:buClr>
        <a:buFont typeface="Times New Roman" panose="02020603050405020304" pitchFamily="18" charset="0"/>
        <a:buChar char="-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10000"/>
        </a:spcBef>
        <a:spcAft>
          <a:spcPct val="25000"/>
        </a:spcAft>
        <a:buClr>
          <a:schemeClr val="tx1"/>
        </a:buClr>
        <a:buFont typeface="Arial" panose="020B0604020202020204" pitchFamily="34" charset="0"/>
        <a:buChar char="—"/>
        <a:defRPr>
          <a:solidFill>
            <a:srgbClr val="000000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10000"/>
        </a:spcBef>
        <a:spcAft>
          <a:spcPct val="25000"/>
        </a:spcAft>
        <a:buClr>
          <a:schemeClr val="tx1"/>
        </a:buClr>
        <a:buFont typeface="Wingdings" panose="05000000000000000000" pitchFamily="2" charset="2"/>
        <a:buChar char="Ü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rtl="0" fontAlgn="base">
        <a:spcBef>
          <a:spcPct val="10000"/>
        </a:spcBef>
        <a:spcAft>
          <a:spcPct val="25000"/>
        </a:spcAft>
        <a:buClr>
          <a:schemeClr val="tx1"/>
        </a:buClr>
        <a:buFont typeface="Wingdings" pitchFamily="2" charset="2"/>
        <a:buChar char="Ü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rtl="0" fontAlgn="base">
        <a:spcBef>
          <a:spcPct val="10000"/>
        </a:spcBef>
        <a:spcAft>
          <a:spcPct val="25000"/>
        </a:spcAft>
        <a:buClr>
          <a:schemeClr val="tx1"/>
        </a:buClr>
        <a:buFont typeface="Wingdings" pitchFamily="2" charset="2"/>
        <a:buChar char="Ü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rtl="0" fontAlgn="base">
        <a:spcBef>
          <a:spcPct val="10000"/>
        </a:spcBef>
        <a:spcAft>
          <a:spcPct val="25000"/>
        </a:spcAft>
        <a:buClr>
          <a:schemeClr val="tx1"/>
        </a:buClr>
        <a:buFont typeface="Wingdings" pitchFamily="2" charset="2"/>
        <a:buChar char="Ü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rtl="0" fontAlgn="base">
        <a:spcBef>
          <a:spcPct val="10000"/>
        </a:spcBef>
        <a:spcAft>
          <a:spcPct val="25000"/>
        </a:spcAft>
        <a:buClr>
          <a:schemeClr val="tx1"/>
        </a:buClr>
        <a:buFont typeface="Wingdings" pitchFamily="2" charset="2"/>
        <a:buChar char="Ü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5"/>
          <p:cNvSpPr>
            <a:spLocks noChangeArrowheads="1"/>
          </p:cNvSpPr>
          <p:nvPr/>
        </p:nvSpPr>
        <p:spPr bwMode="auto">
          <a:xfrm>
            <a:off x="582613" y="935038"/>
            <a:ext cx="1524000" cy="131762"/>
          </a:xfrm>
          <a:prstGeom prst="roundRect">
            <a:avLst>
              <a:gd name="adj" fmla="val 40130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051" name="AutoShape 21"/>
          <p:cNvSpPr>
            <a:spLocks noChangeArrowheads="1"/>
          </p:cNvSpPr>
          <p:nvPr/>
        </p:nvSpPr>
        <p:spPr bwMode="auto">
          <a:xfrm rot="10800000">
            <a:off x="1181100" y="247650"/>
            <a:ext cx="6781800" cy="1524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grpSp>
        <p:nvGrpSpPr>
          <p:cNvPr id="2052" name="Group 27"/>
          <p:cNvGrpSpPr>
            <a:grpSpLocks/>
          </p:cNvGrpSpPr>
          <p:nvPr/>
        </p:nvGrpSpPr>
        <p:grpSpPr bwMode="auto">
          <a:xfrm>
            <a:off x="671513" y="6464300"/>
            <a:ext cx="7800975" cy="393700"/>
            <a:chOff x="423" y="4072"/>
            <a:chExt cx="4914" cy="248"/>
          </a:xfrm>
        </p:grpSpPr>
        <p:pic>
          <p:nvPicPr>
            <p:cNvPr id="2056" name="Picture 23" descr="n1目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02" b="87794"/>
            <a:stretch>
              <a:fillRect/>
            </a:stretch>
          </p:blipFill>
          <p:spPr bwMode="auto">
            <a:xfrm>
              <a:off x="423" y="4072"/>
              <a:ext cx="491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7" name="AutoShape 24"/>
            <p:cNvSpPr>
              <a:spLocks noChangeArrowheads="1"/>
            </p:cNvSpPr>
            <p:nvPr/>
          </p:nvSpPr>
          <p:spPr bwMode="auto">
            <a:xfrm>
              <a:off x="576" y="4082"/>
              <a:ext cx="4656" cy="7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2053" name="Group 28"/>
          <p:cNvGrpSpPr>
            <a:grpSpLocks/>
          </p:cNvGrpSpPr>
          <p:nvPr/>
        </p:nvGrpSpPr>
        <p:grpSpPr bwMode="auto">
          <a:xfrm rot="10800000">
            <a:off x="671513" y="0"/>
            <a:ext cx="7800975" cy="393700"/>
            <a:chOff x="423" y="4072"/>
            <a:chExt cx="4914" cy="248"/>
          </a:xfrm>
        </p:grpSpPr>
        <p:pic>
          <p:nvPicPr>
            <p:cNvPr id="2054" name="Picture 29" descr="n1目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02" b="87794"/>
            <a:stretch>
              <a:fillRect/>
            </a:stretch>
          </p:blipFill>
          <p:spPr bwMode="auto">
            <a:xfrm>
              <a:off x="423" y="4072"/>
              <a:ext cx="491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5" name="AutoShape 30"/>
            <p:cNvSpPr>
              <a:spLocks noChangeArrowheads="1"/>
            </p:cNvSpPr>
            <p:nvPr/>
          </p:nvSpPr>
          <p:spPr bwMode="auto">
            <a:xfrm>
              <a:off x="576" y="4082"/>
              <a:ext cx="4656" cy="7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3" r:id="rId1"/>
    <p:sldLayoutId id="2147484554" r:id="rId2"/>
    <p:sldLayoutId id="2147484555" r:id="rId3"/>
    <p:sldLayoutId id="2147484556" r:id="rId4"/>
    <p:sldLayoutId id="2147484557" r:id="rId5"/>
    <p:sldLayoutId id="2147484558" r:id="rId6"/>
    <p:sldLayoutId id="2147484559" r:id="rId7"/>
    <p:sldLayoutId id="2147484560" r:id="rId8"/>
    <p:sldLayoutId id="2147484561" r:id="rId9"/>
    <p:sldLayoutId id="2147484562" r:id="rId10"/>
    <p:sldLayoutId id="214748456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8" descr="H3C+中文口号_红灰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752600"/>
            <a:ext cx="4114800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16"/>
          <p:cNvSpPr txBox="1">
            <a:spLocks noChangeArrowheads="1"/>
          </p:cNvSpPr>
          <p:nvPr/>
        </p:nvSpPr>
        <p:spPr bwMode="auto">
          <a:xfrm>
            <a:off x="2971800" y="4038600"/>
            <a:ext cx="33528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>
              <a:lnSpc>
                <a:spcPct val="130000"/>
              </a:lnSpc>
              <a:defRPr/>
            </a:pPr>
            <a:r>
              <a:rPr lang="zh-CN" altLang="en-US" sz="2000" smtClean="0">
                <a:ea typeface="华文细黑" pitchFamily="2" charset="-122"/>
              </a:rPr>
              <a:t>杭州华三通信技术有限公司</a:t>
            </a:r>
          </a:p>
          <a:p>
            <a:pPr algn="ctr" eaLnBrk="1" hangingPunct="1">
              <a:lnSpc>
                <a:spcPct val="130000"/>
              </a:lnSpc>
              <a:defRPr/>
            </a:pPr>
            <a:r>
              <a:rPr lang="en-US" altLang="zh-CN" sz="2000" smtClean="0">
                <a:ea typeface="华文细黑" pitchFamily="2" charset="-122"/>
              </a:rPr>
              <a:t>www.h3c.com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4" r:id="rId1"/>
    <p:sldLayoutId id="2147484565" r:id="rId2"/>
    <p:sldLayoutId id="2147484566" r:id="rId3"/>
    <p:sldLayoutId id="2147484567" r:id="rId4"/>
    <p:sldLayoutId id="2147484568" r:id="rId5"/>
    <p:sldLayoutId id="2147484569" r:id="rId6"/>
    <p:sldLayoutId id="2147484570" r:id="rId7"/>
    <p:sldLayoutId id="2147484571" r:id="rId8"/>
    <p:sldLayoutId id="2147484572" r:id="rId9"/>
    <p:sldLayoutId id="2147484573" r:id="rId10"/>
    <p:sldLayoutId id="214748457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5"/>
          <p:cNvSpPr txBox="1">
            <a:spLocks noChangeArrowheads="1"/>
          </p:cNvSpPr>
          <p:nvPr/>
        </p:nvSpPr>
        <p:spPr bwMode="auto">
          <a:xfrm>
            <a:off x="495300" y="1401763"/>
            <a:ext cx="83439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CC0000"/>
                </a:solidFill>
                <a:ea typeface="华文细黑" panose="02010600040101010101" pitchFamily="2" charset="-122"/>
              </a:rPr>
              <a:t>VxLAN</a:t>
            </a:r>
            <a:r>
              <a:rPr lang="zh-CN" altLang="en-US" sz="3600" b="1">
                <a:solidFill>
                  <a:srgbClr val="CC0000"/>
                </a:solidFill>
                <a:ea typeface="华文细黑" panose="02010600040101010101" pitchFamily="2" charset="-122"/>
              </a:rPr>
              <a:t>技术基础</a:t>
            </a:r>
          </a:p>
        </p:txBody>
      </p:sp>
      <p:sp>
        <p:nvSpPr>
          <p:cNvPr id="5123" name="Text Box 23"/>
          <p:cNvSpPr txBox="1">
            <a:spLocks noChangeArrowheads="1"/>
          </p:cNvSpPr>
          <p:nvPr/>
        </p:nvSpPr>
        <p:spPr bwMode="auto">
          <a:xfrm>
            <a:off x="533400" y="6448425"/>
            <a:ext cx="44942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5" tIns="45712" rIns="91425" bIns="4571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200">
                <a:solidFill>
                  <a:srgbClr val="5F5F5F"/>
                </a:solidFill>
                <a:ea typeface="华文细黑" panose="02010600040101010101" pitchFamily="2" charset="-122"/>
              </a:rPr>
              <a:t>杭州华三通信技术有限公司 版权所有，未经授权不得使用与传播</a:t>
            </a:r>
          </a:p>
        </p:txBody>
      </p:sp>
      <p:sp>
        <p:nvSpPr>
          <p:cNvPr id="5124" name="TextBox 1"/>
          <p:cNvSpPr txBox="1">
            <a:spLocks noChangeArrowheads="1"/>
          </p:cNvSpPr>
          <p:nvPr/>
        </p:nvSpPr>
        <p:spPr bwMode="auto">
          <a:xfrm>
            <a:off x="542925" y="5618163"/>
            <a:ext cx="17573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陈书浩</a:t>
            </a:r>
            <a:r>
              <a:rPr lang="en-US" altLang="zh-CN"/>
              <a:t>/06817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VxLAN</a:t>
            </a:r>
            <a:r>
              <a:rPr lang="zh-CN" altLang="en-US" smtClean="0"/>
              <a:t>的报文封装（一）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65125" y="2649538"/>
            <a:ext cx="8280400" cy="3259137"/>
          </a:xfrm>
        </p:spPr>
        <p:txBody>
          <a:bodyPr/>
          <a:lstStyle/>
          <a:p>
            <a:pPr>
              <a:defRPr/>
            </a:pPr>
            <a:r>
              <a:rPr lang="en-US" altLang="zh-CN" sz="2400" dirty="0" err="1" smtClean="0">
                <a:latin typeface="+mn-ea"/>
              </a:rPr>
              <a:t>VxLAN</a:t>
            </a:r>
            <a:r>
              <a:rPr lang="zh-CN" altLang="en-US" sz="2400" dirty="0" smtClean="0">
                <a:latin typeface="+mn-ea"/>
              </a:rPr>
              <a:t>标签</a:t>
            </a:r>
            <a:endParaRPr lang="en-US" altLang="zh-CN" sz="2400" dirty="0" smtClean="0">
              <a:latin typeface="+mn-ea"/>
            </a:endParaRPr>
          </a:p>
          <a:p>
            <a:pPr marL="342900" lvl="1" indent="-342900">
              <a:buFont typeface="Wingdings" panose="05000000000000000000" pitchFamily="2" charset="2"/>
              <a:buChar char="Ø"/>
              <a:defRPr/>
            </a:pPr>
            <a:r>
              <a:rPr lang="zh-CN" altLang="en-US" sz="2000" dirty="0">
                <a:latin typeface="+mn-ea"/>
                <a:cs typeface="+mn-cs"/>
              </a:rPr>
              <a:t>标志位（</a:t>
            </a:r>
            <a:r>
              <a:rPr lang="en-US" altLang="zh-CN" sz="2000" dirty="0">
                <a:latin typeface="+mn-ea"/>
                <a:cs typeface="+mn-cs"/>
              </a:rPr>
              <a:t>8bits</a:t>
            </a:r>
            <a:r>
              <a:rPr lang="zh-CN" altLang="en-US" sz="2000" dirty="0">
                <a:latin typeface="+mn-ea"/>
                <a:cs typeface="+mn-cs"/>
              </a:rPr>
              <a:t>），一个有效</a:t>
            </a:r>
            <a:r>
              <a:rPr lang="zh-CN" altLang="en-US" sz="2000" dirty="0" smtClean="0">
                <a:latin typeface="+mn-ea"/>
                <a:cs typeface="+mn-cs"/>
              </a:rPr>
              <a:t>的</a:t>
            </a:r>
            <a:r>
              <a:rPr lang="en-US" altLang="zh-CN" sz="2000" dirty="0" err="1" smtClean="0">
                <a:latin typeface="+mn-ea"/>
                <a:cs typeface="+mn-cs"/>
              </a:rPr>
              <a:t>VxLAN</a:t>
            </a:r>
            <a:r>
              <a:rPr lang="zh-CN" altLang="en-US" sz="2000" dirty="0" smtClean="0">
                <a:latin typeface="+mn-ea"/>
                <a:cs typeface="+mn-cs"/>
              </a:rPr>
              <a:t>网络</a:t>
            </a:r>
            <a:r>
              <a:rPr lang="en-US" altLang="zh-CN" sz="2000" dirty="0">
                <a:latin typeface="+mn-ea"/>
                <a:cs typeface="+mn-cs"/>
              </a:rPr>
              <a:t>ID</a:t>
            </a:r>
            <a:r>
              <a:rPr lang="zh-CN" altLang="en-US" sz="2000" dirty="0">
                <a:latin typeface="+mn-ea"/>
                <a:cs typeface="+mn-cs"/>
              </a:rPr>
              <a:t>（</a:t>
            </a:r>
            <a:r>
              <a:rPr lang="en-US" altLang="zh-CN" sz="2000" dirty="0">
                <a:latin typeface="+mn-ea"/>
                <a:cs typeface="+mn-cs"/>
              </a:rPr>
              <a:t>VNI</a:t>
            </a:r>
            <a:r>
              <a:rPr lang="zh-CN" altLang="en-US" sz="2000" dirty="0">
                <a:latin typeface="+mn-ea"/>
                <a:cs typeface="+mn-cs"/>
              </a:rPr>
              <a:t>），第</a:t>
            </a:r>
            <a:r>
              <a:rPr lang="en-US" altLang="zh-CN" sz="2000" dirty="0">
                <a:latin typeface="+mn-ea"/>
                <a:cs typeface="+mn-cs"/>
              </a:rPr>
              <a:t>5</a:t>
            </a:r>
            <a:r>
              <a:rPr lang="zh-CN" altLang="en-US" sz="2000" dirty="0">
                <a:latin typeface="+mn-ea"/>
                <a:cs typeface="+mn-cs"/>
              </a:rPr>
              <a:t>个</a:t>
            </a:r>
            <a:r>
              <a:rPr lang="en-US" altLang="zh-CN" sz="2000" dirty="0">
                <a:latin typeface="+mn-ea"/>
                <a:cs typeface="+mn-cs"/>
              </a:rPr>
              <a:t>bit</a:t>
            </a:r>
            <a:r>
              <a:rPr lang="zh-CN" altLang="en-US" sz="2000" dirty="0">
                <a:latin typeface="+mn-ea"/>
                <a:cs typeface="+mn-cs"/>
              </a:rPr>
              <a:t>的</a:t>
            </a:r>
            <a:r>
              <a:rPr lang="en-US" altLang="zh-CN" sz="2000" dirty="0">
                <a:latin typeface="+mn-ea"/>
                <a:cs typeface="+mn-cs"/>
              </a:rPr>
              <a:t>I</a:t>
            </a:r>
            <a:r>
              <a:rPr lang="zh-CN" altLang="en-US" sz="2000" dirty="0">
                <a:latin typeface="+mn-ea"/>
                <a:cs typeface="+mn-cs"/>
              </a:rPr>
              <a:t>标志位必须设置为</a:t>
            </a:r>
            <a:r>
              <a:rPr lang="en-US" altLang="zh-CN" sz="2000" dirty="0">
                <a:latin typeface="+mn-ea"/>
                <a:cs typeface="+mn-cs"/>
              </a:rPr>
              <a:t>1</a:t>
            </a:r>
            <a:r>
              <a:rPr lang="zh-CN" altLang="en-US" sz="2000" dirty="0">
                <a:latin typeface="+mn-ea"/>
                <a:cs typeface="+mn-cs"/>
              </a:rPr>
              <a:t>；余下的</a:t>
            </a:r>
            <a:r>
              <a:rPr lang="en-US" altLang="zh-CN" sz="2000" dirty="0">
                <a:latin typeface="+mn-ea"/>
                <a:cs typeface="+mn-cs"/>
              </a:rPr>
              <a:t>7</a:t>
            </a:r>
            <a:r>
              <a:rPr lang="zh-CN" altLang="en-US" sz="2000" dirty="0">
                <a:latin typeface="+mn-ea"/>
                <a:cs typeface="+mn-cs"/>
              </a:rPr>
              <a:t>个</a:t>
            </a:r>
            <a:r>
              <a:rPr lang="en-US" altLang="zh-CN" sz="2000" dirty="0">
                <a:latin typeface="+mn-ea"/>
                <a:cs typeface="+mn-cs"/>
              </a:rPr>
              <a:t>bit</a:t>
            </a:r>
            <a:r>
              <a:rPr lang="zh-CN" altLang="en-US" sz="2000" dirty="0">
                <a:latin typeface="+mn-ea"/>
                <a:cs typeface="+mn-cs"/>
              </a:rPr>
              <a:t>的标志位是保留的，必须设置为</a:t>
            </a:r>
            <a:r>
              <a:rPr lang="en-US" altLang="zh-CN" sz="2000" dirty="0">
                <a:latin typeface="+mn-ea"/>
                <a:cs typeface="+mn-cs"/>
              </a:rPr>
              <a:t>0</a:t>
            </a:r>
            <a:r>
              <a:rPr lang="zh-CN" altLang="en-US" sz="2000" dirty="0">
                <a:latin typeface="+mn-ea"/>
                <a:cs typeface="+mn-cs"/>
              </a:rPr>
              <a:t>。</a:t>
            </a:r>
          </a:p>
          <a:p>
            <a:pPr marL="342900" lvl="1" indent="-342900">
              <a:buFont typeface="Wingdings" panose="05000000000000000000" pitchFamily="2" charset="2"/>
              <a:buChar char="Ø"/>
              <a:defRPr/>
            </a:pPr>
            <a:r>
              <a:rPr lang="en-US" altLang="zh-CN" sz="2000" dirty="0" err="1" smtClean="0">
                <a:latin typeface="+mn-ea"/>
                <a:cs typeface="+mn-cs"/>
              </a:rPr>
              <a:t>VxLAN</a:t>
            </a:r>
            <a:r>
              <a:rPr lang="zh-CN" altLang="en-US" sz="2000" dirty="0" smtClean="0">
                <a:latin typeface="+mn-ea"/>
                <a:cs typeface="+mn-cs"/>
              </a:rPr>
              <a:t>网络</a:t>
            </a:r>
            <a:r>
              <a:rPr lang="en-US" altLang="zh-CN" sz="2000" dirty="0" smtClean="0">
                <a:latin typeface="+mn-ea"/>
                <a:cs typeface="+mn-cs"/>
              </a:rPr>
              <a:t>ID(VNI)</a:t>
            </a:r>
            <a:r>
              <a:rPr lang="zh-CN" altLang="en-US" sz="2000" dirty="0" smtClean="0">
                <a:latin typeface="+mn-ea"/>
                <a:cs typeface="+mn-cs"/>
              </a:rPr>
              <a:t>，</a:t>
            </a:r>
            <a:r>
              <a:rPr lang="zh-CN" altLang="en-US" sz="2000" dirty="0">
                <a:latin typeface="+mn-ea"/>
                <a:cs typeface="+mn-cs"/>
              </a:rPr>
              <a:t>长</a:t>
            </a:r>
            <a:r>
              <a:rPr lang="en-US" altLang="zh-CN" sz="2000" dirty="0">
                <a:latin typeface="+mn-ea"/>
                <a:cs typeface="+mn-cs"/>
              </a:rPr>
              <a:t>24bit</a:t>
            </a:r>
            <a:r>
              <a:rPr lang="zh-CN" altLang="en-US" sz="2000" dirty="0">
                <a:latin typeface="+mn-ea"/>
                <a:cs typeface="+mn-cs"/>
              </a:rPr>
              <a:t>，用于标识一个单独</a:t>
            </a:r>
            <a:r>
              <a:rPr lang="zh-CN" altLang="en-US" sz="2000" dirty="0" smtClean="0">
                <a:latin typeface="+mn-ea"/>
                <a:cs typeface="+mn-cs"/>
              </a:rPr>
              <a:t>的</a:t>
            </a:r>
            <a:r>
              <a:rPr lang="en-US" altLang="zh-CN" sz="2000" smtClean="0">
                <a:latin typeface="+mn-ea"/>
                <a:cs typeface="+mn-cs"/>
              </a:rPr>
              <a:t>VxLAN</a:t>
            </a:r>
            <a:r>
              <a:rPr lang="zh-CN" altLang="en-US" sz="2000" smtClean="0">
                <a:latin typeface="+mn-ea"/>
                <a:cs typeface="+mn-cs"/>
              </a:rPr>
              <a:t>网络</a:t>
            </a:r>
            <a:endParaRPr lang="en-US" altLang="zh-CN" sz="2000" dirty="0" smtClean="0">
              <a:latin typeface="+mn-ea"/>
              <a:cs typeface="+mn-cs"/>
            </a:endParaRPr>
          </a:p>
          <a:p>
            <a:pPr marL="342900" lvl="1" indent="-342900">
              <a:buFont typeface="Wingdings" panose="05000000000000000000" pitchFamily="2" charset="2"/>
              <a:buChar char="Ø"/>
              <a:defRPr/>
            </a:pPr>
            <a:endParaRPr lang="en-US" altLang="zh-CN" sz="2000" dirty="0">
              <a:latin typeface="+mn-ea"/>
              <a:cs typeface="+mn-cs"/>
            </a:endParaRPr>
          </a:p>
          <a:p>
            <a:pPr marL="342900" lvl="1" indent="-342900">
              <a:buFont typeface="Wingdings" panose="05000000000000000000" pitchFamily="2" charset="2"/>
              <a:buChar char="l"/>
              <a:defRPr/>
            </a:pPr>
            <a:r>
              <a:rPr lang="en-US" altLang="zh-CN" b="1" dirty="0">
                <a:latin typeface="+mn-ea"/>
                <a:cs typeface="+mn-cs"/>
              </a:rPr>
              <a:t>UDP</a:t>
            </a:r>
            <a:r>
              <a:rPr lang="zh-CN" altLang="en-US" b="1" dirty="0" smtClean="0">
                <a:latin typeface="+mn-ea"/>
                <a:cs typeface="+mn-cs"/>
              </a:rPr>
              <a:t>包头</a:t>
            </a:r>
            <a:endParaRPr lang="en-US" altLang="zh-CN" b="1" dirty="0" smtClean="0">
              <a:latin typeface="+mn-ea"/>
              <a:cs typeface="+mn-cs"/>
            </a:endParaRPr>
          </a:p>
          <a:p>
            <a:pPr marL="342900" lvl="1" indent="-342900">
              <a:buFont typeface="Wingdings" panose="05000000000000000000" pitchFamily="2" charset="2"/>
              <a:buChar char="Ø"/>
              <a:defRPr/>
            </a:pPr>
            <a:r>
              <a:rPr lang="zh-CN" altLang="en-US" sz="2000" dirty="0">
                <a:latin typeface="+mn-ea"/>
                <a:cs typeface="+mn-cs"/>
              </a:rPr>
              <a:t>标准</a:t>
            </a:r>
            <a:r>
              <a:rPr lang="en-US" altLang="zh-CN" sz="2000" dirty="0">
                <a:latin typeface="+mn-ea"/>
                <a:cs typeface="+mn-cs"/>
              </a:rPr>
              <a:t>UDP</a:t>
            </a:r>
            <a:r>
              <a:rPr lang="zh-CN" altLang="en-US" sz="2000" dirty="0">
                <a:latin typeface="+mn-ea"/>
                <a:cs typeface="+mn-cs"/>
              </a:rPr>
              <a:t>包头，目的端口号为</a:t>
            </a:r>
            <a:r>
              <a:rPr lang="en-US" altLang="zh-CN" sz="2000" dirty="0">
                <a:latin typeface="+mn-ea"/>
                <a:cs typeface="+mn-cs"/>
              </a:rPr>
              <a:t>IANA</a:t>
            </a:r>
            <a:r>
              <a:rPr lang="zh-CN" altLang="en-US" sz="2000" dirty="0">
                <a:latin typeface="+mn-ea"/>
                <a:cs typeface="+mn-cs"/>
              </a:rPr>
              <a:t>分配的</a:t>
            </a:r>
            <a:r>
              <a:rPr lang="en-US" altLang="zh-CN" sz="2000" dirty="0">
                <a:latin typeface="+mn-ea"/>
                <a:cs typeface="+mn-cs"/>
              </a:rPr>
              <a:t>4798</a:t>
            </a:r>
            <a:r>
              <a:rPr lang="zh-CN" altLang="en-US" sz="2000" dirty="0">
                <a:latin typeface="+mn-ea"/>
                <a:cs typeface="+mn-cs"/>
              </a:rPr>
              <a:t>，源端口是数据帧本身的二层桢头的哈希结构，可以用作为流量负载</a:t>
            </a:r>
            <a:r>
              <a:rPr lang="zh-CN" altLang="en-US" sz="2000" dirty="0" smtClean="0">
                <a:latin typeface="+mn-ea"/>
                <a:cs typeface="+mn-cs"/>
              </a:rPr>
              <a:t>分担的依据</a:t>
            </a:r>
            <a:endParaRPr lang="en-US" altLang="zh-CN" sz="2000" dirty="0">
              <a:latin typeface="+mn-ea"/>
              <a:cs typeface="+mn-cs"/>
            </a:endParaRPr>
          </a:p>
          <a:p>
            <a:pPr marL="0" lvl="1" indent="0">
              <a:buFont typeface="Wingdings" panose="05000000000000000000" pitchFamily="2" charset="2"/>
              <a:buNone/>
              <a:defRPr/>
            </a:pPr>
            <a:endParaRPr lang="en-US" altLang="zh-CN" sz="2000" dirty="0">
              <a:latin typeface="+mn-ea"/>
              <a:cs typeface="+mn-cs"/>
            </a:endParaRPr>
          </a:p>
          <a:p>
            <a:pPr marL="0" lvl="1" indent="0">
              <a:buFont typeface="Wingdings" panose="05000000000000000000" pitchFamily="2" charset="2"/>
              <a:buNone/>
              <a:defRPr/>
            </a:pPr>
            <a:endParaRPr lang="zh-CN" altLang="en-US" sz="2000" dirty="0">
              <a:latin typeface="+mn-ea"/>
              <a:cs typeface="+mn-cs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altLang="zh-CN" sz="2400" b="0" dirty="0">
              <a:latin typeface="+mn-ea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zh-CN" altLang="en-US" dirty="0"/>
          </a:p>
        </p:txBody>
      </p:sp>
      <p:sp>
        <p:nvSpPr>
          <p:cNvPr id="2" name="矩形 1"/>
          <p:cNvSpPr/>
          <p:nvPr/>
        </p:nvSpPr>
        <p:spPr>
          <a:xfrm>
            <a:off x="7764463" y="933450"/>
            <a:ext cx="1069975" cy="7191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4341" name="TextBox 3"/>
          <p:cNvSpPr txBox="1">
            <a:spLocks noChangeArrowheads="1"/>
          </p:cNvSpPr>
          <p:nvPr/>
        </p:nvSpPr>
        <p:spPr bwMode="auto">
          <a:xfrm>
            <a:off x="7781925" y="1111250"/>
            <a:ext cx="17287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400"/>
              <a:t>原始数据包</a:t>
            </a:r>
          </a:p>
        </p:txBody>
      </p:sp>
      <p:sp>
        <p:nvSpPr>
          <p:cNvPr id="6" name="矩形 5"/>
          <p:cNvSpPr/>
          <p:nvPr/>
        </p:nvSpPr>
        <p:spPr>
          <a:xfrm>
            <a:off x="6686550" y="931863"/>
            <a:ext cx="1057275" cy="719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4343" name="TextBox 6"/>
          <p:cNvSpPr txBox="1">
            <a:spLocks noChangeArrowheads="1"/>
          </p:cNvSpPr>
          <p:nvPr/>
        </p:nvSpPr>
        <p:spPr bwMode="auto">
          <a:xfrm>
            <a:off x="6686550" y="1111250"/>
            <a:ext cx="14271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VxLAN</a:t>
            </a:r>
            <a:r>
              <a:rPr lang="zh-CN" altLang="en-US" sz="1400"/>
              <a:t>标签</a:t>
            </a:r>
          </a:p>
        </p:txBody>
      </p:sp>
      <p:sp>
        <p:nvSpPr>
          <p:cNvPr id="8" name="矩形 7"/>
          <p:cNvSpPr/>
          <p:nvPr/>
        </p:nvSpPr>
        <p:spPr>
          <a:xfrm>
            <a:off x="5472113" y="931863"/>
            <a:ext cx="1190625" cy="720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4345" name="TextBox 8"/>
          <p:cNvSpPr txBox="1">
            <a:spLocks noChangeArrowheads="1"/>
          </p:cNvSpPr>
          <p:nvPr/>
        </p:nvSpPr>
        <p:spPr bwMode="auto">
          <a:xfrm>
            <a:off x="5416550" y="1111250"/>
            <a:ext cx="14271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400"/>
              <a:t>外层</a:t>
            </a:r>
            <a:r>
              <a:rPr lang="en-US" altLang="zh-CN" sz="1400"/>
              <a:t>UDP</a:t>
            </a:r>
            <a:r>
              <a:rPr lang="zh-CN" altLang="en-US" sz="1400"/>
              <a:t>包头</a:t>
            </a:r>
          </a:p>
        </p:txBody>
      </p:sp>
      <p:sp>
        <p:nvSpPr>
          <p:cNvPr id="11" name="矩形 10"/>
          <p:cNvSpPr/>
          <p:nvPr/>
        </p:nvSpPr>
        <p:spPr>
          <a:xfrm>
            <a:off x="4276725" y="931863"/>
            <a:ext cx="1165225" cy="720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4347" name="TextBox 11"/>
          <p:cNvSpPr txBox="1">
            <a:spLocks noChangeArrowheads="1"/>
          </p:cNvSpPr>
          <p:nvPr/>
        </p:nvSpPr>
        <p:spPr bwMode="auto">
          <a:xfrm>
            <a:off x="4276725" y="1111250"/>
            <a:ext cx="14271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400"/>
              <a:t>外层</a:t>
            </a:r>
            <a:r>
              <a:rPr lang="en-US" altLang="zh-CN" sz="1400"/>
              <a:t>ip</a:t>
            </a:r>
            <a:r>
              <a:rPr lang="zh-CN" altLang="en-US" sz="1400"/>
              <a:t>源地址</a:t>
            </a:r>
          </a:p>
        </p:txBody>
      </p:sp>
      <p:sp>
        <p:nvSpPr>
          <p:cNvPr id="13" name="矩形 12"/>
          <p:cNvSpPr/>
          <p:nvPr/>
        </p:nvSpPr>
        <p:spPr>
          <a:xfrm>
            <a:off x="2960688" y="931863"/>
            <a:ext cx="1322387" cy="720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4349" name="TextBox 13"/>
          <p:cNvSpPr txBox="1">
            <a:spLocks noChangeArrowheads="1"/>
          </p:cNvSpPr>
          <p:nvPr/>
        </p:nvSpPr>
        <p:spPr bwMode="auto">
          <a:xfrm>
            <a:off x="2919413" y="1111250"/>
            <a:ext cx="14271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400"/>
              <a:t>外层</a:t>
            </a:r>
            <a:r>
              <a:rPr lang="en-US" altLang="zh-CN" sz="1400"/>
              <a:t>ip</a:t>
            </a:r>
            <a:r>
              <a:rPr lang="zh-CN" altLang="en-US" sz="1400"/>
              <a:t>目的地址</a:t>
            </a:r>
          </a:p>
        </p:txBody>
      </p:sp>
      <p:sp>
        <p:nvSpPr>
          <p:cNvPr id="15" name="矩形 14"/>
          <p:cNvSpPr/>
          <p:nvPr/>
        </p:nvSpPr>
        <p:spPr>
          <a:xfrm>
            <a:off x="1547813" y="931863"/>
            <a:ext cx="1392237" cy="720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4351" name="TextBox 15"/>
          <p:cNvSpPr txBox="1">
            <a:spLocks noChangeArrowheads="1"/>
          </p:cNvSpPr>
          <p:nvPr/>
        </p:nvSpPr>
        <p:spPr bwMode="auto">
          <a:xfrm>
            <a:off x="1533525" y="1111250"/>
            <a:ext cx="15430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400"/>
              <a:t>外层</a:t>
            </a:r>
            <a:r>
              <a:rPr lang="en-US" altLang="zh-CN" sz="1400"/>
              <a:t>802.1q</a:t>
            </a:r>
            <a:r>
              <a:rPr lang="zh-CN" altLang="en-US" sz="1400"/>
              <a:t>标签</a:t>
            </a:r>
          </a:p>
        </p:txBody>
      </p:sp>
      <p:sp>
        <p:nvSpPr>
          <p:cNvPr id="17" name="矩形 16"/>
          <p:cNvSpPr/>
          <p:nvPr/>
        </p:nvSpPr>
        <p:spPr>
          <a:xfrm>
            <a:off x="190500" y="931863"/>
            <a:ext cx="1392238" cy="720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4353" name="TextBox 17"/>
          <p:cNvSpPr txBox="1">
            <a:spLocks noChangeArrowheads="1"/>
          </p:cNvSpPr>
          <p:nvPr/>
        </p:nvSpPr>
        <p:spPr bwMode="auto">
          <a:xfrm>
            <a:off x="117475" y="1111250"/>
            <a:ext cx="15446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400"/>
              <a:t>外层源</a:t>
            </a:r>
            <a:r>
              <a:rPr lang="en-US" altLang="zh-CN" sz="1400"/>
              <a:t>/</a:t>
            </a:r>
            <a:r>
              <a:rPr lang="zh-CN" altLang="en-US" sz="1400"/>
              <a:t>目的</a:t>
            </a:r>
            <a:r>
              <a:rPr lang="en-US" altLang="zh-CN" sz="1400"/>
              <a:t>mac</a:t>
            </a:r>
          </a:p>
          <a:p>
            <a:pPr eaLnBrk="1" hangingPunct="1"/>
            <a:r>
              <a:rPr lang="zh-CN" altLang="en-US" sz="1400"/>
              <a:t>地址</a:t>
            </a:r>
          </a:p>
        </p:txBody>
      </p:sp>
      <p:cxnSp>
        <p:nvCxnSpPr>
          <p:cNvPr id="19" name="直接箭头连接符 18"/>
          <p:cNvCxnSpPr/>
          <p:nvPr/>
        </p:nvCxnSpPr>
        <p:spPr>
          <a:xfrm>
            <a:off x="190500" y="1992313"/>
            <a:ext cx="7553325" cy="0"/>
          </a:xfrm>
          <a:prstGeom prst="straightConnector1">
            <a:avLst/>
          </a:prstGeom>
          <a:ln w="158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55" name="TextBox 19"/>
          <p:cNvSpPr txBox="1">
            <a:spLocks noChangeArrowheads="1"/>
          </p:cNvSpPr>
          <p:nvPr/>
        </p:nvSpPr>
        <p:spPr bwMode="auto">
          <a:xfrm>
            <a:off x="1535113" y="2257425"/>
            <a:ext cx="28813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FF0000"/>
                </a:solidFill>
              </a:rPr>
              <a:t>新添加的</a:t>
            </a:r>
            <a:r>
              <a:rPr lang="en-US" altLang="zh-CN">
                <a:solidFill>
                  <a:srgbClr val="FF0000"/>
                </a:solidFill>
              </a:rPr>
              <a:t>VxLAN</a:t>
            </a:r>
            <a:r>
              <a:rPr lang="zh-CN" altLang="en-US">
                <a:solidFill>
                  <a:srgbClr val="FF0000"/>
                </a:solidFill>
              </a:rPr>
              <a:t>包头</a:t>
            </a:r>
          </a:p>
        </p:txBody>
      </p:sp>
      <p:cxnSp>
        <p:nvCxnSpPr>
          <p:cNvPr id="22" name="直接箭头连接符 21"/>
          <p:cNvCxnSpPr/>
          <p:nvPr/>
        </p:nvCxnSpPr>
        <p:spPr>
          <a:xfrm flipV="1">
            <a:off x="7781925" y="1989138"/>
            <a:ext cx="1130300" cy="3175"/>
          </a:xfrm>
          <a:prstGeom prst="straightConnector1">
            <a:avLst/>
          </a:prstGeom>
          <a:ln w="158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57" name="TextBox 24"/>
          <p:cNvSpPr txBox="1">
            <a:spLocks noChangeArrowheads="1"/>
          </p:cNvSpPr>
          <p:nvPr/>
        </p:nvSpPr>
        <p:spPr bwMode="auto">
          <a:xfrm>
            <a:off x="7626350" y="2257425"/>
            <a:ext cx="1295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00B0F0"/>
                </a:solidFill>
              </a:rPr>
              <a:t>原始报文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VxLAN</a:t>
            </a:r>
            <a:r>
              <a:rPr lang="zh-CN" altLang="en-US" smtClean="0"/>
              <a:t>的报文封装（二）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79413" y="2835275"/>
            <a:ext cx="8280400" cy="3257550"/>
          </a:xfrm>
        </p:spPr>
        <p:txBody>
          <a:bodyPr/>
          <a:lstStyle/>
          <a:p>
            <a:pPr>
              <a:defRPr/>
            </a:pPr>
            <a:r>
              <a:rPr lang="zh-CN" altLang="en-US" sz="2400" dirty="0" smtClean="0">
                <a:latin typeface="+mn-ea"/>
              </a:rPr>
              <a:t>外层三层包头</a:t>
            </a:r>
            <a:endParaRPr lang="en-US" altLang="zh-CN" sz="2400" dirty="0" smtClean="0">
              <a:latin typeface="+mn-ea"/>
            </a:endParaRPr>
          </a:p>
          <a:p>
            <a:pPr marL="342900" lvl="1" indent="-342900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en-US" sz="2000" dirty="0" smtClean="0">
                <a:latin typeface="+mn-ea"/>
                <a:cs typeface="+mn-cs"/>
              </a:rPr>
              <a:t>外层</a:t>
            </a:r>
            <a:r>
              <a:rPr lang="en-US" altLang="zh-CN" sz="2000" dirty="0" err="1" smtClean="0">
                <a:latin typeface="+mn-ea"/>
                <a:cs typeface="+mn-cs"/>
              </a:rPr>
              <a:t>ip</a:t>
            </a:r>
            <a:r>
              <a:rPr lang="zh-CN" altLang="en-US" sz="2000" dirty="0" smtClean="0">
                <a:latin typeface="+mn-ea"/>
                <a:cs typeface="+mn-cs"/>
              </a:rPr>
              <a:t>包头的</a:t>
            </a:r>
            <a:r>
              <a:rPr lang="en-US" altLang="zh-CN" sz="2000" dirty="0" err="1" smtClean="0">
                <a:latin typeface="+mn-ea"/>
                <a:cs typeface="+mn-cs"/>
              </a:rPr>
              <a:t>ip</a:t>
            </a:r>
            <a:r>
              <a:rPr lang="zh-CN" altLang="en-US" sz="2000" dirty="0" smtClean="0">
                <a:latin typeface="+mn-ea"/>
                <a:cs typeface="+mn-cs"/>
              </a:rPr>
              <a:t>地址为隧道两端的</a:t>
            </a:r>
            <a:r>
              <a:rPr lang="en-US" altLang="zh-CN" sz="2000" dirty="0" smtClean="0">
                <a:latin typeface="+mn-ea"/>
                <a:cs typeface="+mn-cs"/>
              </a:rPr>
              <a:t>VTEP</a:t>
            </a:r>
            <a:r>
              <a:rPr lang="zh-CN" altLang="en-US" sz="2000" dirty="0" smtClean="0">
                <a:latin typeface="+mn-ea"/>
                <a:cs typeface="+mn-cs"/>
              </a:rPr>
              <a:t>设备地址，如果</a:t>
            </a:r>
            <a:r>
              <a:rPr lang="en-US" altLang="zh-CN" sz="2000" dirty="0" smtClean="0">
                <a:latin typeface="+mn-ea"/>
                <a:cs typeface="+mn-cs"/>
              </a:rPr>
              <a:t>Hypervisor</a:t>
            </a:r>
            <a:r>
              <a:rPr lang="zh-CN" altLang="en-US" sz="2000" dirty="0" smtClean="0">
                <a:latin typeface="+mn-ea"/>
                <a:cs typeface="+mn-cs"/>
              </a:rPr>
              <a:t>承担了</a:t>
            </a:r>
            <a:r>
              <a:rPr lang="en-US" altLang="zh-CN" sz="2000" dirty="0" smtClean="0">
                <a:latin typeface="+mn-ea"/>
                <a:cs typeface="+mn-cs"/>
              </a:rPr>
              <a:t>VTEP</a:t>
            </a:r>
            <a:r>
              <a:rPr lang="zh-CN" altLang="en-US" sz="2000" dirty="0" smtClean="0">
                <a:latin typeface="+mn-ea"/>
                <a:cs typeface="+mn-cs"/>
              </a:rPr>
              <a:t>工作则了服务器网卡地址，如果</a:t>
            </a:r>
            <a:r>
              <a:rPr lang="en-US" altLang="zh-CN" sz="2000" dirty="0" smtClean="0">
                <a:latin typeface="+mn-ea"/>
                <a:cs typeface="+mn-cs"/>
              </a:rPr>
              <a:t>VTEP</a:t>
            </a:r>
            <a:r>
              <a:rPr lang="zh-CN" altLang="en-US" sz="2000" dirty="0" smtClean="0">
                <a:latin typeface="+mn-ea"/>
                <a:cs typeface="+mn-cs"/>
              </a:rPr>
              <a:t>为接入交换机，则</a:t>
            </a:r>
            <a:r>
              <a:rPr lang="en-US" altLang="zh-CN" sz="2000" dirty="0" smtClean="0">
                <a:latin typeface="+mn-ea"/>
                <a:cs typeface="+mn-cs"/>
              </a:rPr>
              <a:t>IP</a:t>
            </a:r>
            <a:r>
              <a:rPr lang="zh-CN" altLang="en-US" sz="2000" dirty="0" smtClean="0">
                <a:latin typeface="+mn-ea"/>
                <a:cs typeface="+mn-cs"/>
              </a:rPr>
              <a:t>地址为出端口上的 </a:t>
            </a:r>
            <a:r>
              <a:rPr lang="en-US" altLang="zh-CN" sz="2000" dirty="0" smtClean="0">
                <a:latin typeface="+mn-ea"/>
                <a:cs typeface="+mn-cs"/>
              </a:rPr>
              <a:t>IP</a:t>
            </a:r>
            <a:r>
              <a:rPr lang="zh-CN" altLang="en-US" sz="2000" dirty="0" smtClean="0">
                <a:latin typeface="+mn-ea"/>
                <a:cs typeface="+mn-cs"/>
              </a:rPr>
              <a:t>地址或者三层接口地址、</a:t>
            </a:r>
            <a:r>
              <a:rPr lang="en-US" altLang="zh-CN" sz="2000" dirty="0" smtClean="0">
                <a:latin typeface="+mn-ea"/>
                <a:cs typeface="+mn-cs"/>
              </a:rPr>
              <a:t>loopback</a:t>
            </a:r>
            <a:r>
              <a:rPr lang="zh-CN" altLang="en-US" sz="2000" dirty="0" smtClean="0">
                <a:latin typeface="+mn-ea"/>
                <a:cs typeface="+mn-cs"/>
              </a:rPr>
              <a:t>地址</a:t>
            </a:r>
            <a:endParaRPr lang="en-US" altLang="zh-CN" b="1" dirty="0">
              <a:latin typeface="+mn-ea"/>
              <a:cs typeface="+mn-cs"/>
            </a:endParaRPr>
          </a:p>
          <a:p>
            <a:pPr marL="342900" lvl="1" indent="-342900">
              <a:lnSpc>
                <a:spcPct val="150000"/>
              </a:lnSpc>
              <a:buFont typeface="Wingdings" panose="05000000000000000000" pitchFamily="2" charset="2"/>
              <a:buChar char="l"/>
              <a:defRPr/>
            </a:pPr>
            <a:r>
              <a:rPr lang="zh-CN" altLang="en-US" b="1" dirty="0">
                <a:latin typeface="+mn-ea"/>
                <a:cs typeface="+mn-cs"/>
              </a:rPr>
              <a:t>外层二层</a:t>
            </a:r>
            <a:r>
              <a:rPr lang="zh-CN" altLang="en-US" b="1" dirty="0" smtClean="0">
                <a:latin typeface="+mn-ea"/>
                <a:cs typeface="+mn-cs"/>
              </a:rPr>
              <a:t>包头</a:t>
            </a:r>
            <a:endParaRPr lang="en-US" altLang="zh-CN" b="1" dirty="0" smtClean="0">
              <a:latin typeface="+mn-ea"/>
              <a:cs typeface="+mn-cs"/>
            </a:endParaRPr>
          </a:p>
          <a:p>
            <a:pPr marL="342900" lvl="1" indent="-342900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en-US" sz="2000" dirty="0">
                <a:latin typeface="+mn-ea"/>
                <a:cs typeface="+mn-cs"/>
              </a:rPr>
              <a:t>外层二层包头为报文在普通网络中做二、三层转发的</a:t>
            </a:r>
            <a:r>
              <a:rPr lang="en-US" altLang="zh-CN" sz="2000" dirty="0">
                <a:latin typeface="+mn-ea"/>
                <a:cs typeface="+mn-cs"/>
              </a:rPr>
              <a:t>MAC</a:t>
            </a:r>
            <a:r>
              <a:rPr lang="zh-CN" altLang="en-US" sz="2000" dirty="0" smtClean="0">
                <a:latin typeface="+mn-ea"/>
                <a:cs typeface="+mn-cs"/>
              </a:rPr>
              <a:t>地址（目的</a:t>
            </a:r>
            <a:r>
              <a:rPr lang="en-US" altLang="zh-CN" sz="2000" dirty="0" smtClean="0">
                <a:latin typeface="+mn-ea"/>
                <a:cs typeface="+mn-cs"/>
              </a:rPr>
              <a:t>mac</a:t>
            </a:r>
            <a:r>
              <a:rPr lang="zh-CN" altLang="en-US" sz="2000" dirty="0" smtClean="0">
                <a:latin typeface="+mn-ea"/>
                <a:cs typeface="+mn-cs"/>
              </a:rPr>
              <a:t>为目的</a:t>
            </a:r>
            <a:r>
              <a:rPr lang="en-US" altLang="zh-CN" sz="2000" dirty="0" smtClean="0">
                <a:latin typeface="+mn-ea"/>
                <a:cs typeface="+mn-cs"/>
              </a:rPr>
              <a:t>VTEP</a:t>
            </a:r>
            <a:r>
              <a:rPr lang="zh-CN" altLang="en-US" sz="2000" dirty="0" smtClean="0">
                <a:latin typeface="+mn-ea"/>
                <a:cs typeface="+mn-cs"/>
              </a:rPr>
              <a:t>设备的 硬件</a:t>
            </a:r>
            <a:r>
              <a:rPr lang="en-US" altLang="zh-CN" sz="2000" dirty="0" smtClean="0">
                <a:latin typeface="+mn-ea"/>
                <a:cs typeface="+mn-cs"/>
              </a:rPr>
              <a:t>mac</a:t>
            </a:r>
            <a:r>
              <a:rPr lang="zh-CN" altLang="en-US" sz="2000" dirty="0" smtClean="0">
                <a:latin typeface="+mn-ea"/>
                <a:cs typeface="+mn-cs"/>
              </a:rPr>
              <a:t>或者三层网关的</a:t>
            </a:r>
            <a:r>
              <a:rPr lang="en-US" altLang="zh-CN" sz="2000" dirty="0" smtClean="0">
                <a:latin typeface="+mn-ea"/>
                <a:cs typeface="+mn-cs"/>
              </a:rPr>
              <a:t>MAC)</a:t>
            </a:r>
            <a:endParaRPr lang="en-US" altLang="zh-CN" sz="2000" dirty="0">
              <a:latin typeface="+mn-ea"/>
              <a:cs typeface="+mn-cs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zh-CN" altLang="en-US" dirty="0"/>
          </a:p>
        </p:txBody>
      </p:sp>
      <p:sp>
        <p:nvSpPr>
          <p:cNvPr id="2" name="矩形 1"/>
          <p:cNvSpPr/>
          <p:nvPr/>
        </p:nvSpPr>
        <p:spPr>
          <a:xfrm>
            <a:off x="7764463" y="933450"/>
            <a:ext cx="1069975" cy="7191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5365" name="TextBox 3"/>
          <p:cNvSpPr txBox="1">
            <a:spLocks noChangeArrowheads="1"/>
          </p:cNvSpPr>
          <p:nvPr/>
        </p:nvSpPr>
        <p:spPr bwMode="auto">
          <a:xfrm>
            <a:off x="7781925" y="1111250"/>
            <a:ext cx="17287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400"/>
              <a:t>原始数据包</a:t>
            </a:r>
          </a:p>
        </p:txBody>
      </p:sp>
      <p:sp>
        <p:nvSpPr>
          <p:cNvPr id="6" name="矩形 5"/>
          <p:cNvSpPr/>
          <p:nvPr/>
        </p:nvSpPr>
        <p:spPr>
          <a:xfrm>
            <a:off x="6686550" y="931863"/>
            <a:ext cx="1057275" cy="719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5367" name="TextBox 6"/>
          <p:cNvSpPr txBox="1">
            <a:spLocks noChangeArrowheads="1"/>
          </p:cNvSpPr>
          <p:nvPr/>
        </p:nvSpPr>
        <p:spPr bwMode="auto">
          <a:xfrm>
            <a:off x="6686550" y="1111250"/>
            <a:ext cx="14271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VxLAN</a:t>
            </a:r>
            <a:r>
              <a:rPr lang="zh-CN" altLang="en-US" sz="1400"/>
              <a:t>标签</a:t>
            </a:r>
          </a:p>
        </p:txBody>
      </p:sp>
      <p:sp>
        <p:nvSpPr>
          <p:cNvPr id="8" name="矩形 7"/>
          <p:cNvSpPr/>
          <p:nvPr/>
        </p:nvSpPr>
        <p:spPr>
          <a:xfrm>
            <a:off x="5472113" y="931863"/>
            <a:ext cx="1190625" cy="720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5369" name="TextBox 8"/>
          <p:cNvSpPr txBox="1">
            <a:spLocks noChangeArrowheads="1"/>
          </p:cNvSpPr>
          <p:nvPr/>
        </p:nvSpPr>
        <p:spPr bwMode="auto">
          <a:xfrm>
            <a:off x="5416550" y="1111250"/>
            <a:ext cx="14271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400"/>
              <a:t>外层</a:t>
            </a:r>
            <a:r>
              <a:rPr lang="en-US" altLang="zh-CN" sz="1400"/>
              <a:t>UDP</a:t>
            </a:r>
            <a:r>
              <a:rPr lang="zh-CN" altLang="en-US" sz="1400"/>
              <a:t>包头</a:t>
            </a:r>
          </a:p>
        </p:txBody>
      </p:sp>
      <p:sp>
        <p:nvSpPr>
          <p:cNvPr id="11" name="矩形 10"/>
          <p:cNvSpPr/>
          <p:nvPr/>
        </p:nvSpPr>
        <p:spPr>
          <a:xfrm>
            <a:off x="4276725" y="931863"/>
            <a:ext cx="1165225" cy="720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5371" name="TextBox 11"/>
          <p:cNvSpPr txBox="1">
            <a:spLocks noChangeArrowheads="1"/>
          </p:cNvSpPr>
          <p:nvPr/>
        </p:nvSpPr>
        <p:spPr bwMode="auto">
          <a:xfrm>
            <a:off x="4276725" y="1111250"/>
            <a:ext cx="14271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400"/>
              <a:t>外层</a:t>
            </a:r>
            <a:r>
              <a:rPr lang="en-US" altLang="zh-CN" sz="1400"/>
              <a:t>ip</a:t>
            </a:r>
            <a:r>
              <a:rPr lang="zh-CN" altLang="en-US" sz="1400"/>
              <a:t>源地址</a:t>
            </a:r>
          </a:p>
        </p:txBody>
      </p:sp>
      <p:sp>
        <p:nvSpPr>
          <p:cNvPr id="13" name="矩形 12"/>
          <p:cNvSpPr/>
          <p:nvPr/>
        </p:nvSpPr>
        <p:spPr>
          <a:xfrm>
            <a:off x="2960688" y="931863"/>
            <a:ext cx="1322387" cy="720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5373" name="TextBox 13"/>
          <p:cNvSpPr txBox="1">
            <a:spLocks noChangeArrowheads="1"/>
          </p:cNvSpPr>
          <p:nvPr/>
        </p:nvSpPr>
        <p:spPr bwMode="auto">
          <a:xfrm>
            <a:off x="2919413" y="1111250"/>
            <a:ext cx="14271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400"/>
              <a:t>外层</a:t>
            </a:r>
            <a:r>
              <a:rPr lang="en-US" altLang="zh-CN" sz="1400"/>
              <a:t>ip</a:t>
            </a:r>
            <a:r>
              <a:rPr lang="zh-CN" altLang="en-US" sz="1400"/>
              <a:t>目的地址</a:t>
            </a:r>
          </a:p>
        </p:txBody>
      </p:sp>
      <p:sp>
        <p:nvSpPr>
          <p:cNvPr id="15" name="矩形 14"/>
          <p:cNvSpPr/>
          <p:nvPr/>
        </p:nvSpPr>
        <p:spPr>
          <a:xfrm>
            <a:off x="1547813" y="931863"/>
            <a:ext cx="1392237" cy="720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5375" name="TextBox 15"/>
          <p:cNvSpPr txBox="1">
            <a:spLocks noChangeArrowheads="1"/>
          </p:cNvSpPr>
          <p:nvPr/>
        </p:nvSpPr>
        <p:spPr bwMode="auto">
          <a:xfrm>
            <a:off x="1533525" y="1111250"/>
            <a:ext cx="15430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400"/>
              <a:t>外层</a:t>
            </a:r>
            <a:r>
              <a:rPr lang="en-US" altLang="zh-CN" sz="1400"/>
              <a:t>802.1q</a:t>
            </a:r>
            <a:r>
              <a:rPr lang="zh-CN" altLang="en-US" sz="1400"/>
              <a:t>标签</a:t>
            </a:r>
          </a:p>
        </p:txBody>
      </p:sp>
      <p:sp>
        <p:nvSpPr>
          <p:cNvPr id="17" name="矩形 16"/>
          <p:cNvSpPr/>
          <p:nvPr/>
        </p:nvSpPr>
        <p:spPr>
          <a:xfrm>
            <a:off x="190500" y="931863"/>
            <a:ext cx="1392238" cy="720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5377" name="TextBox 17"/>
          <p:cNvSpPr txBox="1">
            <a:spLocks noChangeArrowheads="1"/>
          </p:cNvSpPr>
          <p:nvPr/>
        </p:nvSpPr>
        <p:spPr bwMode="auto">
          <a:xfrm>
            <a:off x="117475" y="1111250"/>
            <a:ext cx="15446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400"/>
              <a:t>外层源</a:t>
            </a:r>
            <a:r>
              <a:rPr lang="en-US" altLang="zh-CN" sz="1400"/>
              <a:t>/</a:t>
            </a:r>
            <a:r>
              <a:rPr lang="zh-CN" altLang="en-US" sz="1400"/>
              <a:t>目的</a:t>
            </a:r>
            <a:r>
              <a:rPr lang="en-US" altLang="zh-CN" sz="1400"/>
              <a:t>mac</a:t>
            </a:r>
          </a:p>
          <a:p>
            <a:pPr eaLnBrk="1" hangingPunct="1"/>
            <a:r>
              <a:rPr lang="zh-CN" altLang="en-US" sz="1400"/>
              <a:t>地址</a:t>
            </a:r>
          </a:p>
        </p:txBody>
      </p:sp>
      <p:cxnSp>
        <p:nvCxnSpPr>
          <p:cNvPr id="19" name="直接箭头连接符 18"/>
          <p:cNvCxnSpPr/>
          <p:nvPr/>
        </p:nvCxnSpPr>
        <p:spPr>
          <a:xfrm>
            <a:off x="190500" y="1984375"/>
            <a:ext cx="7553325" cy="4763"/>
          </a:xfrm>
          <a:prstGeom prst="straightConnector1">
            <a:avLst/>
          </a:prstGeom>
          <a:ln w="158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79" name="TextBox 19"/>
          <p:cNvSpPr txBox="1">
            <a:spLocks noChangeArrowheads="1"/>
          </p:cNvSpPr>
          <p:nvPr/>
        </p:nvSpPr>
        <p:spPr bwMode="auto">
          <a:xfrm>
            <a:off x="1535113" y="2257425"/>
            <a:ext cx="28813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FF0000"/>
                </a:solidFill>
              </a:rPr>
              <a:t>新添加的</a:t>
            </a:r>
            <a:r>
              <a:rPr lang="en-US" altLang="zh-CN">
                <a:solidFill>
                  <a:srgbClr val="FF0000"/>
                </a:solidFill>
              </a:rPr>
              <a:t>VxLAN</a:t>
            </a:r>
            <a:r>
              <a:rPr lang="zh-CN" altLang="en-US">
                <a:solidFill>
                  <a:srgbClr val="FF0000"/>
                </a:solidFill>
              </a:rPr>
              <a:t>包头</a:t>
            </a:r>
          </a:p>
        </p:txBody>
      </p:sp>
      <p:cxnSp>
        <p:nvCxnSpPr>
          <p:cNvPr id="22" name="直接箭头连接符 21"/>
          <p:cNvCxnSpPr/>
          <p:nvPr/>
        </p:nvCxnSpPr>
        <p:spPr>
          <a:xfrm>
            <a:off x="7743825" y="1984375"/>
            <a:ext cx="1168400" cy="4763"/>
          </a:xfrm>
          <a:prstGeom prst="straightConnector1">
            <a:avLst/>
          </a:prstGeom>
          <a:ln w="158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81" name="TextBox 24"/>
          <p:cNvSpPr txBox="1">
            <a:spLocks noChangeArrowheads="1"/>
          </p:cNvSpPr>
          <p:nvPr/>
        </p:nvSpPr>
        <p:spPr bwMode="auto">
          <a:xfrm>
            <a:off x="7651750" y="2257425"/>
            <a:ext cx="1295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00B0F0"/>
                </a:solidFill>
              </a:rPr>
              <a:t>原始报文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报文举例</a:t>
            </a:r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981075"/>
            <a:ext cx="8162925" cy="4751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标题 1"/>
          <p:cNvSpPr>
            <a:spLocks noGrp="1"/>
          </p:cNvSpPr>
          <p:nvPr>
            <p:ph type="title"/>
          </p:nvPr>
        </p:nvSpPr>
        <p:spPr>
          <a:xfrm>
            <a:off x="457200" y="44450"/>
            <a:ext cx="7324725" cy="609600"/>
          </a:xfrm>
        </p:spPr>
        <p:txBody>
          <a:bodyPr/>
          <a:lstStyle/>
          <a:p>
            <a:r>
              <a:rPr lang="en-US" altLang="zh-CN" smtClean="0"/>
              <a:t>VxLAN</a:t>
            </a:r>
            <a:r>
              <a:rPr lang="zh-CN" altLang="en-US" smtClean="0"/>
              <a:t> </a:t>
            </a:r>
            <a:r>
              <a:rPr lang="en-US" altLang="zh-CN" smtClean="0"/>
              <a:t>GW</a:t>
            </a:r>
            <a:r>
              <a:rPr lang="zh-CN" altLang="en-US" smtClean="0"/>
              <a:t>和</a:t>
            </a:r>
            <a:r>
              <a:rPr lang="en-US" altLang="zh-CN" smtClean="0"/>
              <a:t>VxLAN IP GW</a:t>
            </a:r>
            <a:endParaRPr lang="zh-CN" altLang="en-US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3700" y="4156075"/>
            <a:ext cx="8281988" cy="2297113"/>
          </a:xfrm>
        </p:spPr>
        <p:txBody>
          <a:bodyPr/>
          <a:lstStyle/>
          <a:p>
            <a:pPr>
              <a:defRPr/>
            </a:pPr>
            <a:r>
              <a:rPr lang="en-US" altLang="zh-CN" sz="2000" dirty="0" err="1" smtClean="0">
                <a:latin typeface="+mn-ea"/>
              </a:rPr>
              <a:t>VxLAN</a:t>
            </a:r>
            <a:r>
              <a:rPr lang="en-US" altLang="zh-CN" sz="2000" dirty="0" smtClean="0">
                <a:latin typeface="+mn-ea"/>
              </a:rPr>
              <a:t> </a:t>
            </a:r>
            <a:r>
              <a:rPr lang="en-US" altLang="zh-CN" sz="2000" dirty="0">
                <a:latin typeface="+mn-ea"/>
              </a:rPr>
              <a:t>IP </a:t>
            </a:r>
            <a:r>
              <a:rPr lang="en-US" altLang="zh-CN" sz="2000" dirty="0" smtClean="0">
                <a:latin typeface="+mn-ea"/>
              </a:rPr>
              <a:t>GW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zh-CN" altLang="zh-CN" sz="2000" dirty="0"/>
              <a:t>网络设备支持</a:t>
            </a:r>
            <a:r>
              <a:rPr lang="en-US" altLang="zh-CN" sz="2000" dirty="0"/>
              <a:t>VXLAN</a:t>
            </a:r>
            <a:r>
              <a:rPr lang="zh-CN" altLang="zh-CN" sz="2000" dirty="0"/>
              <a:t>报文的封装与解封装，并根据内层报文的</a:t>
            </a:r>
            <a:r>
              <a:rPr lang="en-US" altLang="zh-CN" sz="2000" dirty="0"/>
              <a:t>IP</a:t>
            </a:r>
            <a:r>
              <a:rPr lang="zh-CN" altLang="zh-CN" sz="2000" dirty="0"/>
              <a:t>头部进行三层转发</a:t>
            </a:r>
            <a:endParaRPr lang="en-US" altLang="zh-CN" sz="2000" dirty="0">
              <a:latin typeface="+mn-ea"/>
            </a:endParaRPr>
          </a:p>
          <a:p>
            <a:pPr>
              <a:defRPr/>
            </a:pPr>
            <a:r>
              <a:rPr lang="en-US" altLang="zh-CN" sz="2000" dirty="0" err="1" smtClean="0">
                <a:latin typeface="+mn-ea"/>
              </a:rPr>
              <a:t>VxLAN</a:t>
            </a:r>
            <a:r>
              <a:rPr lang="en-US" altLang="zh-CN" sz="2000" dirty="0" smtClean="0">
                <a:latin typeface="+mn-ea"/>
              </a:rPr>
              <a:t> GW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zh-CN" altLang="zh-CN" sz="2000" dirty="0" smtClean="0"/>
              <a:t>支持</a:t>
            </a:r>
            <a:r>
              <a:rPr lang="en-US" altLang="zh-CN" sz="2000" dirty="0"/>
              <a:t>VXLAN</a:t>
            </a:r>
            <a:r>
              <a:rPr lang="zh-CN" altLang="zh-CN" sz="2000" dirty="0"/>
              <a:t>报文的封装与解封装，并根据内层报文的</a:t>
            </a:r>
            <a:r>
              <a:rPr lang="en-US" altLang="zh-CN" sz="2000" dirty="0"/>
              <a:t>MAC</a:t>
            </a:r>
            <a:r>
              <a:rPr lang="zh-CN" altLang="zh-CN" sz="2000" dirty="0"/>
              <a:t>头部进行二层</a:t>
            </a:r>
            <a:r>
              <a:rPr lang="zh-CN" altLang="zh-CN" sz="2000" dirty="0" smtClean="0"/>
              <a:t>转发</a:t>
            </a:r>
            <a:r>
              <a:rPr lang="zh-CN" altLang="en-US" sz="2000" dirty="0" smtClean="0"/>
              <a:t>，</a:t>
            </a:r>
            <a:r>
              <a:rPr lang="zh-CN" altLang="en-US" sz="2000" dirty="0">
                <a:latin typeface="+mn-ea"/>
              </a:rPr>
              <a:t>实现</a:t>
            </a:r>
            <a:r>
              <a:rPr lang="en-US" altLang="zh-CN" sz="2000" dirty="0" err="1">
                <a:latin typeface="+mn-ea"/>
              </a:rPr>
              <a:t>VxLAN</a:t>
            </a:r>
            <a:r>
              <a:rPr lang="zh-CN" altLang="en-US" sz="2000" dirty="0">
                <a:latin typeface="+mn-ea"/>
              </a:rPr>
              <a:t>与</a:t>
            </a:r>
            <a:r>
              <a:rPr lang="en-US" altLang="zh-CN" sz="2000" dirty="0" smtClean="0">
                <a:latin typeface="+mn-ea"/>
              </a:rPr>
              <a:t>VLAN</a:t>
            </a:r>
            <a:r>
              <a:rPr lang="zh-CN" altLang="en-US" sz="2000" dirty="0" smtClean="0">
                <a:latin typeface="+mn-ea"/>
              </a:rPr>
              <a:t>的互通</a:t>
            </a:r>
            <a:endParaRPr lang="en-US" altLang="zh-CN" sz="2000" dirty="0">
              <a:latin typeface="+mn-ea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zh-CN" altLang="en-US" sz="2000" dirty="0">
              <a:latin typeface="+mn-ea"/>
            </a:endParaRPr>
          </a:p>
        </p:txBody>
      </p:sp>
      <p:sp>
        <p:nvSpPr>
          <p:cNvPr id="23" name="圆角矩形 22"/>
          <p:cNvSpPr>
            <a:spLocks noChangeAspect="1"/>
          </p:cNvSpPr>
          <p:nvPr/>
        </p:nvSpPr>
        <p:spPr bwMode="auto">
          <a:xfrm>
            <a:off x="1966913" y="3578225"/>
            <a:ext cx="1122362" cy="4968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99CC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zh-CN" sz="1600" dirty="0">
                <a:solidFill>
                  <a:srgbClr val="FF0000"/>
                </a:solidFill>
                <a:latin typeface="Candara" pitchFamily="34" charset="0"/>
              </a:rPr>
              <a:t>access</a:t>
            </a:r>
            <a:endParaRPr lang="zh-CN" altLang="en-US" sz="1600" dirty="0">
              <a:solidFill>
                <a:srgbClr val="FF0000"/>
              </a:solidFill>
              <a:latin typeface="Candara" pitchFamily="34" charset="0"/>
            </a:endParaRPr>
          </a:p>
        </p:txBody>
      </p:sp>
      <p:sp>
        <p:nvSpPr>
          <p:cNvPr id="24" name="圆角矩形 23"/>
          <p:cNvSpPr>
            <a:spLocks noChangeAspect="1"/>
          </p:cNvSpPr>
          <p:nvPr/>
        </p:nvSpPr>
        <p:spPr bwMode="auto">
          <a:xfrm>
            <a:off x="3657600" y="3578225"/>
            <a:ext cx="989013" cy="4968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99CC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zh-CN" sz="1600" dirty="0">
                <a:solidFill>
                  <a:srgbClr val="FF0000"/>
                </a:solidFill>
                <a:latin typeface="Candara" pitchFamily="34" charset="0"/>
              </a:rPr>
              <a:t>access</a:t>
            </a:r>
            <a:endParaRPr lang="zh-CN" altLang="en-US" sz="1600" dirty="0">
              <a:solidFill>
                <a:srgbClr val="FF0000"/>
              </a:solidFill>
              <a:latin typeface="Candara" pitchFamily="34" charset="0"/>
            </a:endParaRPr>
          </a:p>
        </p:txBody>
      </p:sp>
      <p:sp>
        <p:nvSpPr>
          <p:cNvPr id="26" name="圆角矩形 25"/>
          <p:cNvSpPr>
            <a:spLocks noChangeAspect="1"/>
          </p:cNvSpPr>
          <p:nvPr/>
        </p:nvSpPr>
        <p:spPr bwMode="auto">
          <a:xfrm>
            <a:off x="3089275" y="2051050"/>
            <a:ext cx="1135063" cy="4984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zh-CN" sz="2400" dirty="0">
                <a:solidFill>
                  <a:srgbClr val="FF0000"/>
                </a:solidFill>
                <a:latin typeface="Candara" pitchFamily="34" charset="0"/>
              </a:rPr>
              <a:t>Core</a:t>
            </a:r>
            <a:endParaRPr lang="zh-CN" altLang="en-US" sz="2400" dirty="0">
              <a:solidFill>
                <a:srgbClr val="FF0000"/>
              </a:solidFill>
              <a:latin typeface="Candara" pitchFamily="34" charset="0"/>
            </a:endParaRPr>
          </a:p>
        </p:txBody>
      </p:sp>
      <p:sp>
        <p:nvSpPr>
          <p:cNvPr id="27" name="圆角矩形 26"/>
          <p:cNvSpPr>
            <a:spLocks noChangeAspect="1"/>
          </p:cNvSpPr>
          <p:nvPr/>
        </p:nvSpPr>
        <p:spPr bwMode="auto">
          <a:xfrm>
            <a:off x="4792663" y="2051050"/>
            <a:ext cx="1119187" cy="4984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zh-CN" sz="2400" dirty="0">
                <a:solidFill>
                  <a:srgbClr val="FF0000"/>
                </a:solidFill>
                <a:latin typeface="Candara" pitchFamily="34" charset="0"/>
              </a:rPr>
              <a:t>Core</a:t>
            </a:r>
            <a:endParaRPr lang="zh-CN" altLang="en-US" sz="2400" dirty="0">
              <a:solidFill>
                <a:srgbClr val="FF0000"/>
              </a:solidFill>
              <a:latin typeface="Candara" pitchFamily="34" charset="0"/>
            </a:endParaRPr>
          </a:p>
        </p:txBody>
      </p:sp>
      <p:sp>
        <p:nvSpPr>
          <p:cNvPr id="28" name="圆角矩形 27"/>
          <p:cNvSpPr>
            <a:spLocks noChangeAspect="1"/>
          </p:cNvSpPr>
          <p:nvPr/>
        </p:nvSpPr>
        <p:spPr bwMode="auto">
          <a:xfrm>
            <a:off x="6623050" y="3578225"/>
            <a:ext cx="960438" cy="4968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99CC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zh-CN" sz="1600" dirty="0">
                <a:solidFill>
                  <a:srgbClr val="FF0000"/>
                </a:solidFill>
                <a:latin typeface="Candara" pitchFamily="34" charset="0"/>
              </a:rPr>
              <a:t>access</a:t>
            </a:r>
            <a:endParaRPr lang="zh-CN" altLang="en-US" sz="1600" dirty="0">
              <a:solidFill>
                <a:srgbClr val="FF0000"/>
              </a:solidFill>
              <a:latin typeface="Candara" pitchFamily="34" charset="0"/>
            </a:endParaRPr>
          </a:p>
        </p:txBody>
      </p:sp>
      <p:sp>
        <p:nvSpPr>
          <p:cNvPr id="29" name="圆角矩形 28"/>
          <p:cNvSpPr>
            <a:spLocks noChangeAspect="1"/>
          </p:cNvSpPr>
          <p:nvPr/>
        </p:nvSpPr>
        <p:spPr bwMode="auto">
          <a:xfrm>
            <a:off x="3132138" y="882650"/>
            <a:ext cx="1009650" cy="4968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zh-CN" dirty="0">
                <a:solidFill>
                  <a:srgbClr val="FF0000"/>
                </a:solidFill>
                <a:latin typeface="Candara" pitchFamily="34" charset="0"/>
              </a:rPr>
              <a:t>router</a:t>
            </a:r>
            <a:endParaRPr lang="zh-CN" altLang="en-US" dirty="0">
              <a:solidFill>
                <a:srgbClr val="FF0000"/>
              </a:solidFill>
              <a:latin typeface="Candara" pitchFamily="34" charset="0"/>
            </a:endParaRPr>
          </a:p>
        </p:txBody>
      </p:sp>
      <p:cxnSp>
        <p:nvCxnSpPr>
          <p:cNvPr id="17418" name="直接连接符 11"/>
          <p:cNvCxnSpPr>
            <a:cxnSpLocks noChangeShapeType="1"/>
            <a:stCxn id="24" idx="0"/>
            <a:endCxn id="27" idx="2"/>
          </p:cNvCxnSpPr>
          <p:nvPr/>
        </p:nvCxnSpPr>
        <p:spPr bwMode="auto">
          <a:xfrm flipV="1">
            <a:off x="4151313" y="2549525"/>
            <a:ext cx="1200150" cy="10287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19" name="直接连接符 12"/>
          <p:cNvCxnSpPr>
            <a:cxnSpLocks noChangeShapeType="1"/>
            <a:stCxn id="23" idx="0"/>
            <a:endCxn id="27" idx="2"/>
          </p:cNvCxnSpPr>
          <p:nvPr/>
        </p:nvCxnSpPr>
        <p:spPr bwMode="auto">
          <a:xfrm flipV="1">
            <a:off x="2527300" y="2549525"/>
            <a:ext cx="2824163" cy="10287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20" name="直接连接符 13"/>
          <p:cNvCxnSpPr>
            <a:cxnSpLocks noChangeShapeType="1"/>
            <a:stCxn id="26" idx="2"/>
            <a:endCxn id="28" idx="0"/>
          </p:cNvCxnSpPr>
          <p:nvPr/>
        </p:nvCxnSpPr>
        <p:spPr bwMode="auto">
          <a:xfrm>
            <a:off x="3656013" y="2549525"/>
            <a:ext cx="3448050" cy="10287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21" name="直接连接符 20"/>
          <p:cNvCxnSpPr>
            <a:cxnSpLocks noChangeShapeType="1"/>
            <a:stCxn id="23" idx="0"/>
            <a:endCxn id="26" idx="2"/>
          </p:cNvCxnSpPr>
          <p:nvPr/>
        </p:nvCxnSpPr>
        <p:spPr bwMode="auto">
          <a:xfrm flipV="1">
            <a:off x="2527300" y="2549525"/>
            <a:ext cx="1128713" cy="10287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22" name="直接连接符 24"/>
          <p:cNvCxnSpPr>
            <a:cxnSpLocks noChangeShapeType="1"/>
            <a:stCxn id="24" idx="0"/>
            <a:endCxn id="26" idx="2"/>
          </p:cNvCxnSpPr>
          <p:nvPr/>
        </p:nvCxnSpPr>
        <p:spPr bwMode="auto">
          <a:xfrm flipH="1" flipV="1">
            <a:off x="3656013" y="2549525"/>
            <a:ext cx="495300" cy="10287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23" name="直接连接符 28"/>
          <p:cNvCxnSpPr>
            <a:cxnSpLocks noChangeShapeType="1"/>
            <a:stCxn id="28" idx="0"/>
            <a:endCxn id="27" idx="2"/>
          </p:cNvCxnSpPr>
          <p:nvPr/>
        </p:nvCxnSpPr>
        <p:spPr bwMode="auto">
          <a:xfrm flipH="1" flipV="1">
            <a:off x="5351463" y="2549525"/>
            <a:ext cx="1752600" cy="10287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圆角矩形 35"/>
          <p:cNvSpPr>
            <a:spLocks noChangeAspect="1"/>
          </p:cNvSpPr>
          <p:nvPr/>
        </p:nvSpPr>
        <p:spPr bwMode="auto">
          <a:xfrm>
            <a:off x="5168900" y="3578225"/>
            <a:ext cx="960438" cy="4968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99CC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zh-CN" sz="1600" dirty="0">
                <a:solidFill>
                  <a:srgbClr val="FF0000"/>
                </a:solidFill>
                <a:latin typeface="Candara" pitchFamily="34" charset="0"/>
              </a:rPr>
              <a:t>access</a:t>
            </a:r>
            <a:endParaRPr lang="zh-CN" altLang="en-US" sz="1600" dirty="0">
              <a:solidFill>
                <a:srgbClr val="FF0000"/>
              </a:solidFill>
              <a:latin typeface="Candara" pitchFamily="34" charset="0"/>
            </a:endParaRPr>
          </a:p>
        </p:txBody>
      </p:sp>
      <p:cxnSp>
        <p:nvCxnSpPr>
          <p:cNvPr id="17425" name="直接连接符 35"/>
          <p:cNvCxnSpPr>
            <a:cxnSpLocks noChangeShapeType="1"/>
            <a:stCxn id="36" idx="0"/>
            <a:endCxn id="26" idx="2"/>
          </p:cNvCxnSpPr>
          <p:nvPr/>
        </p:nvCxnSpPr>
        <p:spPr bwMode="auto">
          <a:xfrm flipH="1" flipV="1">
            <a:off x="3656013" y="2549525"/>
            <a:ext cx="1993900" cy="10287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26" name="直接连接符 36"/>
          <p:cNvCxnSpPr>
            <a:cxnSpLocks noChangeShapeType="1"/>
            <a:stCxn id="36" idx="0"/>
            <a:endCxn id="27" idx="2"/>
          </p:cNvCxnSpPr>
          <p:nvPr/>
        </p:nvCxnSpPr>
        <p:spPr bwMode="auto">
          <a:xfrm flipH="1" flipV="1">
            <a:off x="5351463" y="2549525"/>
            <a:ext cx="298450" cy="10287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" name="圆角矩形 38"/>
          <p:cNvSpPr>
            <a:spLocks noChangeAspect="1"/>
          </p:cNvSpPr>
          <p:nvPr/>
        </p:nvSpPr>
        <p:spPr bwMode="auto">
          <a:xfrm>
            <a:off x="4764088" y="874713"/>
            <a:ext cx="1009650" cy="49688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zh-CN" dirty="0">
                <a:solidFill>
                  <a:srgbClr val="FF0000"/>
                </a:solidFill>
                <a:latin typeface="Candara" pitchFamily="34" charset="0"/>
              </a:rPr>
              <a:t>router</a:t>
            </a:r>
            <a:endParaRPr lang="zh-CN" altLang="en-US" dirty="0">
              <a:solidFill>
                <a:srgbClr val="FF0000"/>
              </a:solidFill>
              <a:latin typeface="Candara" pitchFamily="34" charset="0"/>
            </a:endParaRPr>
          </a:p>
        </p:txBody>
      </p:sp>
      <p:cxnSp>
        <p:nvCxnSpPr>
          <p:cNvPr id="17428" name="直接连接符 20"/>
          <p:cNvCxnSpPr>
            <a:cxnSpLocks noChangeShapeType="1"/>
            <a:stCxn id="27" idx="0"/>
            <a:endCxn id="29" idx="2"/>
          </p:cNvCxnSpPr>
          <p:nvPr/>
        </p:nvCxnSpPr>
        <p:spPr bwMode="auto">
          <a:xfrm flipH="1" flipV="1">
            <a:off x="3636963" y="1379538"/>
            <a:ext cx="1714500" cy="67151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29" name="直接连接符 40"/>
          <p:cNvCxnSpPr>
            <a:cxnSpLocks noChangeShapeType="1"/>
            <a:stCxn id="26" idx="0"/>
            <a:endCxn id="39" idx="2"/>
          </p:cNvCxnSpPr>
          <p:nvPr/>
        </p:nvCxnSpPr>
        <p:spPr bwMode="auto">
          <a:xfrm flipV="1">
            <a:off x="3656013" y="1371600"/>
            <a:ext cx="1612900" cy="6794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30" name="直接连接符 41"/>
          <p:cNvCxnSpPr>
            <a:cxnSpLocks noChangeShapeType="1"/>
            <a:stCxn id="27" idx="0"/>
            <a:endCxn id="39" idx="2"/>
          </p:cNvCxnSpPr>
          <p:nvPr/>
        </p:nvCxnSpPr>
        <p:spPr bwMode="auto">
          <a:xfrm flipH="1" flipV="1">
            <a:off x="5268913" y="1371600"/>
            <a:ext cx="82550" cy="6794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31" name="直接连接符 42"/>
          <p:cNvCxnSpPr>
            <a:cxnSpLocks noChangeShapeType="1"/>
            <a:stCxn id="26" idx="0"/>
            <a:endCxn id="29" idx="2"/>
          </p:cNvCxnSpPr>
          <p:nvPr/>
        </p:nvCxnSpPr>
        <p:spPr bwMode="auto">
          <a:xfrm flipH="1" flipV="1">
            <a:off x="3636963" y="1379538"/>
            <a:ext cx="19050" cy="67151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44" name="Picture 22" descr="网云_gray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9923" y="2549752"/>
            <a:ext cx="3169812" cy="930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33" name="Text Box 12"/>
          <p:cNvSpPr txBox="1">
            <a:spLocks noChangeArrowheads="1"/>
          </p:cNvSpPr>
          <p:nvPr/>
        </p:nvSpPr>
        <p:spPr bwMode="auto">
          <a:xfrm>
            <a:off x="3509963" y="2816225"/>
            <a:ext cx="20685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kumimoji="1" lang="en-US" altLang="zh-CN" sz="2000">
                <a:solidFill>
                  <a:schemeClr val="bg1"/>
                </a:solidFill>
                <a:ea typeface="黑体" panose="02010609060101010101" pitchFamily="49" charset="-122"/>
              </a:rPr>
              <a:t>VxLAN</a:t>
            </a:r>
            <a:r>
              <a:rPr kumimoji="1" lang="zh-CN" altLang="en-US" sz="2000">
                <a:solidFill>
                  <a:schemeClr val="bg1"/>
                </a:solidFill>
                <a:ea typeface="黑体" panose="02010609060101010101" pitchFamily="49" charset="-122"/>
              </a:rPr>
              <a:t>网络</a:t>
            </a:r>
          </a:p>
        </p:txBody>
      </p:sp>
      <p:sp>
        <p:nvSpPr>
          <p:cNvPr id="17434" name="TextBox 4"/>
          <p:cNvSpPr txBox="1">
            <a:spLocks noChangeArrowheads="1"/>
          </p:cNvSpPr>
          <p:nvPr/>
        </p:nvSpPr>
        <p:spPr bwMode="auto">
          <a:xfrm>
            <a:off x="250825" y="3219450"/>
            <a:ext cx="21605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>
                <a:solidFill>
                  <a:srgbClr val="00B0F0"/>
                </a:solidFill>
              </a:rPr>
              <a:t>1</a:t>
            </a:r>
            <a:r>
              <a:rPr lang="zh-CN" altLang="en-US" sz="1400">
                <a:solidFill>
                  <a:srgbClr val="00B0F0"/>
                </a:solidFill>
              </a:rPr>
              <a:t>、</a:t>
            </a:r>
            <a:r>
              <a:rPr lang="en-US" altLang="zh-CN" sz="1400">
                <a:solidFill>
                  <a:srgbClr val="00B0F0"/>
                </a:solidFill>
              </a:rPr>
              <a:t>ingress VTEP</a:t>
            </a:r>
            <a:r>
              <a:rPr lang="zh-CN" altLang="en-US" sz="1400">
                <a:solidFill>
                  <a:srgbClr val="00B0F0"/>
                </a:solidFill>
              </a:rPr>
              <a:t>设备将报文封装成</a:t>
            </a:r>
            <a:r>
              <a:rPr lang="en-US" altLang="zh-CN" sz="1400">
                <a:solidFill>
                  <a:srgbClr val="00B0F0"/>
                </a:solidFill>
              </a:rPr>
              <a:t>VxLAN</a:t>
            </a:r>
            <a:r>
              <a:rPr lang="zh-CN" altLang="en-US" sz="1400">
                <a:solidFill>
                  <a:srgbClr val="00B0F0"/>
                </a:solidFill>
              </a:rPr>
              <a:t>报文</a:t>
            </a:r>
          </a:p>
        </p:txBody>
      </p:sp>
      <p:sp>
        <p:nvSpPr>
          <p:cNvPr id="17435" name="TextBox 45"/>
          <p:cNvSpPr txBox="1">
            <a:spLocks noChangeArrowheads="1"/>
          </p:cNvSpPr>
          <p:nvPr/>
        </p:nvSpPr>
        <p:spPr bwMode="auto">
          <a:xfrm>
            <a:off x="941388" y="1935163"/>
            <a:ext cx="2160587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>
                <a:solidFill>
                  <a:srgbClr val="00B0F0"/>
                </a:solidFill>
              </a:rPr>
              <a:t>2</a:t>
            </a:r>
            <a:r>
              <a:rPr lang="zh-CN" altLang="en-US" sz="1400">
                <a:solidFill>
                  <a:srgbClr val="00B0F0"/>
                </a:solidFill>
              </a:rPr>
              <a:t>、核心设备做为</a:t>
            </a:r>
            <a:r>
              <a:rPr lang="en-US" altLang="zh-CN" sz="1400">
                <a:solidFill>
                  <a:srgbClr val="00B0F0"/>
                </a:solidFill>
              </a:rPr>
              <a:t>VxLAN IP GW</a:t>
            </a:r>
            <a:r>
              <a:rPr lang="zh-CN" altLang="en-US" sz="1400">
                <a:solidFill>
                  <a:srgbClr val="00B0F0"/>
                </a:solidFill>
              </a:rPr>
              <a:t>，终结</a:t>
            </a:r>
            <a:r>
              <a:rPr lang="en-US" altLang="zh-CN" sz="1400">
                <a:solidFill>
                  <a:srgbClr val="00B0F0"/>
                </a:solidFill>
              </a:rPr>
              <a:t>VxLAN</a:t>
            </a:r>
            <a:r>
              <a:rPr lang="zh-CN" altLang="en-US" sz="1400">
                <a:solidFill>
                  <a:srgbClr val="00B0F0"/>
                </a:solidFill>
              </a:rPr>
              <a:t>报文并进行</a:t>
            </a:r>
            <a:r>
              <a:rPr lang="en-US" altLang="zh-CN" sz="1400">
                <a:solidFill>
                  <a:srgbClr val="00B0F0"/>
                </a:solidFill>
              </a:rPr>
              <a:t>L3</a:t>
            </a:r>
            <a:r>
              <a:rPr lang="zh-CN" altLang="en-US" sz="1400">
                <a:solidFill>
                  <a:srgbClr val="00B0F0"/>
                </a:solidFill>
              </a:rPr>
              <a:t>转发</a:t>
            </a:r>
          </a:p>
        </p:txBody>
      </p:sp>
      <p:sp>
        <p:nvSpPr>
          <p:cNvPr id="17436" name="TextBox 45"/>
          <p:cNvSpPr txBox="1">
            <a:spLocks noChangeArrowheads="1"/>
          </p:cNvSpPr>
          <p:nvPr/>
        </p:nvSpPr>
        <p:spPr bwMode="auto">
          <a:xfrm>
            <a:off x="6815138" y="2725738"/>
            <a:ext cx="234315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>
                <a:solidFill>
                  <a:srgbClr val="00B0F0"/>
                </a:solidFill>
              </a:rPr>
              <a:t>3</a:t>
            </a:r>
            <a:r>
              <a:rPr lang="zh-CN" altLang="en-US" sz="1400">
                <a:solidFill>
                  <a:srgbClr val="00B0F0"/>
                </a:solidFill>
              </a:rPr>
              <a:t>、</a:t>
            </a:r>
            <a:r>
              <a:rPr lang="en-US" altLang="zh-CN" sz="1400">
                <a:solidFill>
                  <a:srgbClr val="00B0F0"/>
                </a:solidFill>
              </a:rPr>
              <a:t>egress VTEP</a:t>
            </a:r>
            <a:r>
              <a:rPr lang="zh-CN" altLang="en-US" sz="1400">
                <a:solidFill>
                  <a:srgbClr val="00B0F0"/>
                </a:solidFill>
              </a:rPr>
              <a:t>设备将</a:t>
            </a:r>
            <a:r>
              <a:rPr lang="en-US" altLang="zh-CN" sz="1400">
                <a:solidFill>
                  <a:srgbClr val="00B0F0"/>
                </a:solidFill>
              </a:rPr>
              <a:t>VxLAN</a:t>
            </a:r>
            <a:r>
              <a:rPr lang="zh-CN" altLang="en-US" sz="1400">
                <a:solidFill>
                  <a:srgbClr val="00B0F0"/>
                </a:solidFill>
              </a:rPr>
              <a:t>报文解封装，实现</a:t>
            </a:r>
            <a:r>
              <a:rPr lang="en-US" altLang="zh-CN" sz="1400">
                <a:solidFill>
                  <a:srgbClr val="00B0F0"/>
                </a:solidFill>
              </a:rPr>
              <a:t>VxLAN</a:t>
            </a:r>
            <a:r>
              <a:rPr lang="zh-CN" altLang="en-US" sz="1400">
                <a:solidFill>
                  <a:srgbClr val="00B0F0"/>
                </a:solidFill>
              </a:rPr>
              <a:t>与</a:t>
            </a:r>
            <a:r>
              <a:rPr lang="en-US" altLang="zh-CN" sz="1400">
                <a:solidFill>
                  <a:srgbClr val="00B0F0"/>
                </a:solidFill>
              </a:rPr>
              <a:t>VLAN</a:t>
            </a:r>
            <a:r>
              <a:rPr lang="zh-CN" altLang="en-US" sz="1400">
                <a:solidFill>
                  <a:srgbClr val="00B0F0"/>
                </a:solidFill>
              </a:rPr>
              <a:t>的互通</a:t>
            </a:r>
            <a:endParaRPr lang="en-US" altLang="zh-CN" sz="140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5"/>
          <p:cNvSpPr txBox="1">
            <a:spLocks noChangeArrowheads="1"/>
          </p:cNvSpPr>
          <p:nvPr/>
        </p:nvSpPr>
        <p:spPr bwMode="auto">
          <a:xfrm>
            <a:off x="609600" y="1524000"/>
            <a:ext cx="6122988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3538" indent="-3635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n"/>
            </a:pPr>
            <a:r>
              <a:rPr lang="en-US" altLang="zh-CN" sz="2800" b="1">
                <a:ea typeface="华文细黑" panose="02010600040101010101" pitchFamily="2" charset="-122"/>
              </a:rPr>
              <a:t>VxLAN</a:t>
            </a:r>
            <a:r>
              <a:rPr lang="zh-CN" altLang="en-US" sz="2800" b="1">
                <a:ea typeface="华文细黑" panose="02010600040101010101" pitchFamily="2" charset="-122"/>
              </a:rPr>
              <a:t>技术发展的背景</a:t>
            </a:r>
            <a:endParaRPr lang="en-US" altLang="zh-CN" sz="2800" b="1">
              <a:ea typeface="华文细黑" panose="02010600040101010101" pitchFamily="2" charset="-122"/>
            </a:endParaRPr>
          </a:p>
          <a:p>
            <a:pPr eaLnBrk="1" hangingPunct="1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n"/>
            </a:pPr>
            <a:r>
              <a:rPr lang="en-US" altLang="zh-CN" sz="2800" b="1">
                <a:ea typeface="华文细黑" panose="02010600040101010101" pitchFamily="2" charset="-122"/>
              </a:rPr>
              <a:t>VxLAN</a:t>
            </a:r>
            <a:r>
              <a:rPr lang="zh-CN" altLang="en-US" sz="2800" b="1">
                <a:ea typeface="华文细黑" panose="02010600040101010101" pitchFamily="2" charset="-122"/>
              </a:rPr>
              <a:t>的几个概念</a:t>
            </a:r>
            <a:endParaRPr lang="en-US" altLang="zh-CN" sz="2800" b="1">
              <a:ea typeface="华文细黑" panose="02010600040101010101" pitchFamily="2" charset="-122"/>
            </a:endParaRPr>
          </a:p>
          <a:p>
            <a:pPr eaLnBrk="1" hangingPunct="1">
              <a:lnSpc>
                <a:spcPct val="150000"/>
              </a:lnSpc>
              <a:buClr>
                <a:srgbClr val="CC0000"/>
              </a:buClr>
              <a:buFont typeface="Wingdings" panose="05000000000000000000" pitchFamily="2" charset="2"/>
              <a:buChar char="n"/>
            </a:pPr>
            <a:r>
              <a:rPr lang="en-US" altLang="zh-CN" sz="2800" b="1">
                <a:solidFill>
                  <a:srgbClr val="CC0000"/>
                </a:solidFill>
                <a:ea typeface="华文细黑" panose="02010600040101010101" pitchFamily="2" charset="-122"/>
              </a:rPr>
              <a:t>VxLAN</a:t>
            </a:r>
            <a:r>
              <a:rPr lang="zh-CN" altLang="en-US" sz="2800" b="1">
                <a:solidFill>
                  <a:srgbClr val="CC0000"/>
                </a:solidFill>
                <a:ea typeface="华文细黑" panose="02010600040101010101" pitchFamily="2" charset="-122"/>
              </a:rPr>
              <a:t>技术原理</a:t>
            </a:r>
            <a:endParaRPr lang="en-US" altLang="zh-CN" sz="2800" b="1">
              <a:solidFill>
                <a:srgbClr val="CC0000"/>
              </a:solidFill>
              <a:ea typeface="华文细黑" panose="02010600040101010101" pitchFamily="2" charset="-122"/>
            </a:endParaRPr>
          </a:p>
        </p:txBody>
      </p:sp>
      <p:sp>
        <p:nvSpPr>
          <p:cNvPr id="18435" name="Text Box 7"/>
          <p:cNvSpPr txBox="1">
            <a:spLocks noChangeArrowheads="1"/>
          </p:cNvSpPr>
          <p:nvPr/>
        </p:nvSpPr>
        <p:spPr bwMode="auto">
          <a:xfrm>
            <a:off x="533400" y="914400"/>
            <a:ext cx="2057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CC0000"/>
                </a:solidFill>
                <a:ea typeface="华文细黑" panose="02010600040101010101" pitchFamily="2" charset="-122"/>
              </a:rPr>
              <a:t>目录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VxLAN</a:t>
            </a:r>
            <a:r>
              <a:rPr lang="zh-CN" altLang="en-US" smtClean="0"/>
              <a:t>的控制平面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288" y="908050"/>
            <a:ext cx="8640762" cy="5043488"/>
          </a:xfrm>
        </p:spPr>
        <p:txBody>
          <a:bodyPr/>
          <a:lstStyle/>
          <a:p>
            <a:pPr>
              <a:defRPr/>
            </a:pPr>
            <a:r>
              <a:rPr lang="en-US" altLang="zh-CN" sz="2400" dirty="0" err="1" smtClean="0">
                <a:latin typeface="+mn-ea"/>
              </a:rPr>
              <a:t>VxLAN</a:t>
            </a:r>
            <a:r>
              <a:rPr lang="zh-CN" altLang="en-US" sz="2400" dirty="0" smtClean="0">
                <a:latin typeface="+mn-ea"/>
              </a:rPr>
              <a:t>的控制平面实现方式分为</a:t>
            </a:r>
            <a:r>
              <a:rPr lang="en-US" altLang="zh-CN" sz="2400" dirty="0" smtClean="0">
                <a:latin typeface="+mn-ea"/>
              </a:rPr>
              <a:t>3</a:t>
            </a:r>
            <a:r>
              <a:rPr lang="zh-CN" altLang="en-US" sz="2400" dirty="0" smtClean="0">
                <a:latin typeface="+mn-ea"/>
              </a:rPr>
              <a:t>类</a:t>
            </a:r>
            <a:endParaRPr lang="en-US" altLang="zh-CN" sz="24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zh-CN" altLang="en-US" sz="2400" b="0" dirty="0" smtClean="0">
                <a:latin typeface="+mn-ea"/>
              </a:rPr>
              <a:t>自学习模式</a:t>
            </a:r>
            <a:endParaRPr lang="en-US" altLang="zh-CN" sz="2400" b="0" dirty="0" smtClean="0">
              <a:latin typeface="+mn-ea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zh-CN" altLang="en-US" sz="2400" b="0" dirty="0" smtClean="0">
                <a:latin typeface="+mn-ea"/>
              </a:rPr>
              <a:t>利用泛洪</a:t>
            </a:r>
            <a:r>
              <a:rPr lang="en-US" altLang="zh-CN" sz="2400" b="0" dirty="0" smtClean="0">
                <a:latin typeface="+mn-ea"/>
              </a:rPr>
              <a:t>/</a:t>
            </a:r>
            <a:r>
              <a:rPr lang="zh-CN" altLang="en-US" sz="2400" b="0" dirty="0" smtClean="0">
                <a:latin typeface="+mn-ea"/>
              </a:rPr>
              <a:t>广播机制来实现</a:t>
            </a:r>
            <a:r>
              <a:rPr lang="en-US" altLang="zh-CN" sz="2400" b="0" dirty="0" err="1" smtClean="0">
                <a:latin typeface="+mn-ea"/>
              </a:rPr>
              <a:t>VxLAN</a:t>
            </a:r>
            <a:r>
              <a:rPr lang="zh-CN" altLang="en-US" sz="2400" b="0" dirty="0" smtClean="0">
                <a:latin typeface="+mn-ea"/>
              </a:rPr>
              <a:t>网络的建立</a:t>
            </a:r>
            <a:endParaRPr lang="en-US" altLang="zh-CN" sz="2400" b="0" dirty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zh-CN" altLang="en-US" sz="2400" b="0" dirty="0" smtClean="0">
                <a:latin typeface="+mn-ea"/>
              </a:rPr>
              <a:t>基于</a:t>
            </a:r>
            <a:r>
              <a:rPr lang="en-US" altLang="zh-CN" sz="2400" b="0" dirty="0" smtClean="0">
                <a:latin typeface="+mn-ea"/>
              </a:rPr>
              <a:t>SDN Controller</a:t>
            </a:r>
            <a:r>
              <a:rPr lang="zh-CN" altLang="en-US" sz="2400" b="0" dirty="0" smtClean="0">
                <a:latin typeface="+mn-ea"/>
              </a:rPr>
              <a:t>的集中式模式</a:t>
            </a:r>
            <a:endParaRPr lang="en-US" altLang="zh-CN" sz="2400" b="0" dirty="0" smtClean="0">
              <a:latin typeface="+mn-ea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zh-CN" sz="2400" b="0" dirty="0" smtClean="0">
                <a:latin typeface="+mn-ea"/>
              </a:rPr>
              <a:t>SDN</a:t>
            </a:r>
            <a:r>
              <a:rPr lang="zh-CN" altLang="en-US" sz="2400" b="0" dirty="0" smtClean="0">
                <a:latin typeface="+mn-ea"/>
              </a:rPr>
              <a:t> </a:t>
            </a:r>
            <a:r>
              <a:rPr lang="en-US" altLang="zh-CN" sz="2400" b="0" dirty="0" smtClean="0">
                <a:latin typeface="+mn-ea"/>
              </a:rPr>
              <a:t>Controller</a:t>
            </a:r>
            <a:r>
              <a:rPr lang="zh-CN" altLang="en-US" sz="2400" b="0" dirty="0" smtClean="0">
                <a:latin typeface="+mn-ea"/>
              </a:rPr>
              <a:t>作为控制平面，通过下发流表指导</a:t>
            </a:r>
            <a:r>
              <a:rPr lang="en-US" altLang="zh-CN" sz="2400" b="0" dirty="0" smtClean="0">
                <a:latin typeface="+mn-ea"/>
              </a:rPr>
              <a:t>VTEP</a:t>
            </a:r>
            <a:r>
              <a:rPr lang="zh-CN" altLang="en-US" sz="2400" b="0" dirty="0" smtClean="0">
                <a:latin typeface="+mn-ea"/>
              </a:rPr>
              <a:t>的转发</a:t>
            </a:r>
            <a:endParaRPr lang="en-US" altLang="zh-CN" sz="2400" b="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zh-CN" altLang="en-US" sz="2400" b="0" dirty="0">
                <a:latin typeface="+mn-ea"/>
              </a:rPr>
              <a:t>路由协议扩展模式</a:t>
            </a:r>
            <a:endParaRPr lang="en-US" altLang="zh-CN" sz="2400" b="0" dirty="0">
              <a:latin typeface="+mn-ea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zh-CN" altLang="en-US" sz="2400" b="0" dirty="0">
                <a:latin typeface="+mn-ea"/>
              </a:rPr>
              <a:t>通过扩展</a:t>
            </a:r>
            <a:r>
              <a:rPr lang="en-US" altLang="zh-CN" sz="2400" b="0" dirty="0" err="1">
                <a:latin typeface="+mn-ea"/>
              </a:rPr>
              <a:t>isis</a:t>
            </a:r>
            <a:r>
              <a:rPr lang="zh-CN" altLang="en-US" sz="2400" b="0" dirty="0">
                <a:latin typeface="+mn-ea"/>
              </a:rPr>
              <a:t>（类</a:t>
            </a:r>
            <a:r>
              <a:rPr lang="en-US" altLang="zh-CN" sz="2400" b="0" dirty="0">
                <a:latin typeface="+mn-ea"/>
              </a:rPr>
              <a:t>EVI)</a:t>
            </a:r>
            <a:r>
              <a:rPr lang="zh-CN" altLang="en-US" sz="2400" b="0" dirty="0">
                <a:latin typeface="+mn-ea"/>
              </a:rPr>
              <a:t>、</a:t>
            </a:r>
            <a:r>
              <a:rPr lang="en-US" altLang="zh-CN" sz="2400" b="0" dirty="0" err="1">
                <a:latin typeface="+mn-ea"/>
              </a:rPr>
              <a:t>bgp</a:t>
            </a:r>
            <a:r>
              <a:rPr lang="zh-CN" altLang="en-US" sz="2400" b="0" dirty="0">
                <a:latin typeface="+mn-ea"/>
              </a:rPr>
              <a:t>协议来实现</a:t>
            </a:r>
            <a:r>
              <a:rPr lang="en-US" altLang="zh-CN" sz="2400" b="0" dirty="0" err="1">
                <a:latin typeface="+mn-ea"/>
              </a:rPr>
              <a:t>VxLAN</a:t>
            </a:r>
            <a:r>
              <a:rPr lang="zh-CN" altLang="en-US" sz="2400" b="0" dirty="0">
                <a:latin typeface="+mn-ea"/>
              </a:rPr>
              <a:t>网络的建立</a:t>
            </a:r>
            <a:endParaRPr lang="en-US" altLang="zh-CN" sz="2400" b="0" dirty="0">
              <a:latin typeface="+mn-ea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altLang="zh-CN" sz="2400" b="0" dirty="0">
              <a:latin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764463" y="5249863"/>
            <a:ext cx="1069975" cy="719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9461" name="TextBox 3"/>
          <p:cNvSpPr txBox="1">
            <a:spLocks noChangeArrowheads="1"/>
          </p:cNvSpPr>
          <p:nvPr/>
        </p:nvSpPr>
        <p:spPr bwMode="auto">
          <a:xfrm>
            <a:off x="7781925" y="5427663"/>
            <a:ext cx="17287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400"/>
              <a:t>原始数据包</a:t>
            </a:r>
          </a:p>
        </p:txBody>
      </p:sp>
      <p:sp>
        <p:nvSpPr>
          <p:cNvPr id="6" name="矩形 5"/>
          <p:cNvSpPr/>
          <p:nvPr/>
        </p:nvSpPr>
        <p:spPr>
          <a:xfrm>
            <a:off x="6686550" y="5248275"/>
            <a:ext cx="1057275" cy="7191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9463" name="TextBox 6"/>
          <p:cNvSpPr txBox="1">
            <a:spLocks noChangeArrowheads="1"/>
          </p:cNvSpPr>
          <p:nvPr/>
        </p:nvSpPr>
        <p:spPr bwMode="auto">
          <a:xfrm>
            <a:off x="6686550" y="5427663"/>
            <a:ext cx="14271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VxLAN</a:t>
            </a:r>
            <a:r>
              <a:rPr lang="zh-CN" altLang="en-US" sz="1400"/>
              <a:t>标签</a:t>
            </a:r>
          </a:p>
        </p:txBody>
      </p:sp>
      <p:sp>
        <p:nvSpPr>
          <p:cNvPr id="8" name="矩形 7"/>
          <p:cNvSpPr/>
          <p:nvPr/>
        </p:nvSpPr>
        <p:spPr>
          <a:xfrm>
            <a:off x="5472113" y="5248275"/>
            <a:ext cx="1190625" cy="720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9465" name="TextBox 8"/>
          <p:cNvSpPr txBox="1">
            <a:spLocks noChangeArrowheads="1"/>
          </p:cNvSpPr>
          <p:nvPr/>
        </p:nvSpPr>
        <p:spPr bwMode="auto">
          <a:xfrm>
            <a:off x="5416550" y="5427663"/>
            <a:ext cx="14271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400"/>
              <a:t>外层</a:t>
            </a:r>
            <a:r>
              <a:rPr lang="en-US" altLang="zh-CN" sz="1400"/>
              <a:t>UDP</a:t>
            </a:r>
            <a:r>
              <a:rPr lang="zh-CN" altLang="en-US" sz="1400"/>
              <a:t>包头</a:t>
            </a:r>
          </a:p>
        </p:txBody>
      </p:sp>
      <p:sp>
        <p:nvSpPr>
          <p:cNvPr id="10" name="矩形 9"/>
          <p:cNvSpPr/>
          <p:nvPr/>
        </p:nvSpPr>
        <p:spPr>
          <a:xfrm>
            <a:off x="4276725" y="5248275"/>
            <a:ext cx="1165225" cy="720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9467" name="TextBox 11"/>
          <p:cNvSpPr txBox="1">
            <a:spLocks noChangeArrowheads="1"/>
          </p:cNvSpPr>
          <p:nvPr/>
        </p:nvSpPr>
        <p:spPr bwMode="auto">
          <a:xfrm>
            <a:off x="4276725" y="5427663"/>
            <a:ext cx="14271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400"/>
              <a:t>外层</a:t>
            </a:r>
            <a:r>
              <a:rPr lang="en-US" altLang="zh-CN" sz="1400"/>
              <a:t>ip</a:t>
            </a:r>
            <a:r>
              <a:rPr lang="zh-CN" altLang="en-US" sz="1400"/>
              <a:t>源地址</a:t>
            </a:r>
          </a:p>
        </p:txBody>
      </p:sp>
      <p:sp>
        <p:nvSpPr>
          <p:cNvPr id="12" name="矩形 11"/>
          <p:cNvSpPr/>
          <p:nvPr/>
        </p:nvSpPr>
        <p:spPr>
          <a:xfrm>
            <a:off x="2960688" y="5248275"/>
            <a:ext cx="1322387" cy="720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9469" name="TextBox 13"/>
          <p:cNvSpPr txBox="1">
            <a:spLocks noChangeArrowheads="1"/>
          </p:cNvSpPr>
          <p:nvPr/>
        </p:nvSpPr>
        <p:spPr bwMode="auto">
          <a:xfrm>
            <a:off x="2919413" y="5427663"/>
            <a:ext cx="14271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400"/>
              <a:t>外层</a:t>
            </a:r>
            <a:r>
              <a:rPr lang="en-US" altLang="zh-CN" sz="1400"/>
              <a:t>ip</a:t>
            </a:r>
            <a:r>
              <a:rPr lang="zh-CN" altLang="en-US" sz="1400"/>
              <a:t>目的地址</a:t>
            </a:r>
          </a:p>
        </p:txBody>
      </p:sp>
      <p:sp>
        <p:nvSpPr>
          <p:cNvPr id="14" name="矩形 13"/>
          <p:cNvSpPr/>
          <p:nvPr/>
        </p:nvSpPr>
        <p:spPr>
          <a:xfrm>
            <a:off x="1547813" y="5248275"/>
            <a:ext cx="1392237" cy="720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9471" name="TextBox 15"/>
          <p:cNvSpPr txBox="1">
            <a:spLocks noChangeArrowheads="1"/>
          </p:cNvSpPr>
          <p:nvPr/>
        </p:nvSpPr>
        <p:spPr bwMode="auto">
          <a:xfrm>
            <a:off x="1533525" y="5427663"/>
            <a:ext cx="15430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400"/>
              <a:t>外层</a:t>
            </a:r>
            <a:r>
              <a:rPr lang="en-US" altLang="zh-CN" sz="1400"/>
              <a:t>802.1q</a:t>
            </a:r>
            <a:r>
              <a:rPr lang="zh-CN" altLang="en-US" sz="1400"/>
              <a:t>标签</a:t>
            </a:r>
          </a:p>
        </p:txBody>
      </p:sp>
      <p:sp>
        <p:nvSpPr>
          <p:cNvPr id="16" name="矩形 15"/>
          <p:cNvSpPr/>
          <p:nvPr/>
        </p:nvSpPr>
        <p:spPr>
          <a:xfrm>
            <a:off x="190500" y="5248275"/>
            <a:ext cx="1392238" cy="720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9473" name="TextBox 17"/>
          <p:cNvSpPr txBox="1">
            <a:spLocks noChangeArrowheads="1"/>
          </p:cNvSpPr>
          <p:nvPr/>
        </p:nvSpPr>
        <p:spPr bwMode="auto">
          <a:xfrm>
            <a:off x="117475" y="5427663"/>
            <a:ext cx="15446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400"/>
              <a:t>外层源</a:t>
            </a:r>
            <a:r>
              <a:rPr lang="en-US" altLang="zh-CN" sz="1400"/>
              <a:t>/</a:t>
            </a:r>
            <a:r>
              <a:rPr lang="zh-CN" altLang="en-US" sz="1400"/>
              <a:t>目的</a:t>
            </a:r>
            <a:r>
              <a:rPr lang="en-US" altLang="zh-CN" sz="1400"/>
              <a:t>mac</a:t>
            </a:r>
          </a:p>
          <a:p>
            <a:pPr eaLnBrk="1" hangingPunct="1"/>
            <a:r>
              <a:rPr lang="zh-CN" altLang="en-US" sz="1400"/>
              <a:t>地址</a:t>
            </a:r>
          </a:p>
        </p:txBody>
      </p:sp>
      <p:cxnSp>
        <p:nvCxnSpPr>
          <p:cNvPr id="18" name="直接箭头连接符 17"/>
          <p:cNvCxnSpPr/>
          <p:nvPr/>
        </p:nvCxnSpPr>
        <p:spPr>
          <a:xfrm>
            <a:off x="190500" y="6308725"/>
            <a:ext cx="7553325" cy="0"/>
          </a:xfrm>
          <a:prstGeom prst="straightConnector1">
            <a:avLst/>
          </a:prstGeom>
          <a:ln w="158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箭头连接符 18"/>
          <p:cNvCxnSpPr/>
          <p:nvPr/>
        </p:nvCxnSpPr>
        <p:spPr>
          <a:xfrm flipV="1">
            <a:off x="7781925" y="6305550"/>
            <a:ext cx="1130300" cy="3175"/>
          </a:xfrm>
          <a:prstGeom prst="straightConnector1">
            <a:avLst/>
          </a:prstGeom>
          <a:ln w="158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76" name="TextBox 1"/>
          <p:cNvSpPr txBox="1">
            <a:spLocks noChangeArrowheads="1"/>
          </p:cNvSpPr>
          <p:nvPr/>
        </p:nvSpPr>
        <p:spPr bwMode="auto">
          <a:xfrm>
            <a:off x="2627313" y="4694238"/>
            <a:ext cx="43926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</a:rPr>
              <a:t>vtep</a:t>
            </a:r>
            <a:r>
              <a:rPr lang="zh-CN" altLang="en-US">
                <a:solidFill>
                  <a:srgbClr val="FF0000"/>
                </a:solidFill>
              </a:rPr>
              <a:t>设备转发时需要哪些信息？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VxLAN</a:t>
            </a:r>
            <a:r>
              <a:rPr lang="zh-CN" altLang="en-US" smtClean="0"/>
              <a:t>的控制平面</a:t>
            </a:r>
            <a:r>
              <a:rPr lang="en-US" altLang="zh-CN" smtClean="0"/>
              <a:t>—</a:t>
            </a:r>
            <a:r>
              <a:rPr lang="zh-CN" altLang="en-US" smtClean="0"/>
              <a:t>自学习模式一</a:t>
            </a:r>
          </a:p>
        </p:txBody>
      </p:sp>
      <p:sp>
        <p:nvSpPr>
          <p:cNvPr id="5" name="圆角矩形 4"/>
          <p:cNvSpPr>
            <a:spLocks noChangeAspect="1"/>
          </p:cNvSpPr>
          <p:nvPr/>
        </p:nvSpPr>
        <p:spPr bwMode="auto">
          <a:xfrm>
            <a:off x="1882775" y="4292600"/>
            <a:ext cx="1122363" cy="4968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99CC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algn="ctr">
              <a:defRPr/>
            </a:pPr>
            <a:r>
              <a:rPr lang="en-US" altLang="zh-CN" sz="1600" dirty="0" smtClean="0">
                <a:solidFill>
                  <a:srgbClr val="FF0000"/>
                </a:solidFill>
                <a:latin typeface="Candara" pitchFamily="34" charset="0"/>
                <a:ea typeface="宋体" pitchFamily="2" charset="-122"/>
              </a:rPr>
              <a:t>VTEP</a:t>
            </a:r>
            <a:endParaRPr lang="zh-CN" altLang="en-US" sz="1600" dirty="0">
              <a:solidFill>
                <a:srgbClr val="FF0000"/>
              </a:solidFill>
              <a:latin typeface="Candara" pitchFamily="34" charset="0"/>
              <a:ea typeface="宋体" pitchFamily="2" charset="-122"/>
            </a:endParaRPr>
          </a:p>
        </p:txBody>
      </p:sp>
      <p:sp>
        <p:nvSpPr>
          <p:cNvPr id="6" name="圆角矩形 5"/>
          <p:cNvSpPr>
            <a:spLocks noChangeAspect="1"/>
          </p:cNvSpPr>
          <p:nvPr/>
        </p:nvSpPr>
        <p:spPr bwMode="auto">
          <a:xfrm>
            <a:off x="3573463" y="4292600"/>
            <a:ext cx="989012" cy="4968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99CC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algn="ctr">
              <a:defRPr/>
            </a:pPr>
            <a:r>
              <a:rPr lang="en-US" altLang="zh-CN" sz="1600" dirty="0" smtClean="0">
                <a:solidFill>
                  <a:srgbClr val="FF0000"/>
                </a:solidFill>
                <a:latin typeface="Candara" pitchFamily="34" charset="0"/>
                <a:ea typeface="宋体" pitchFamily="2" charset="-122"/>
              </a:rPr>
              <a:t>VTEP</a:t>
            </a:r>
            <a:endParaRPr lang="zh-CN" altLang="en-US" sz="1600" dirty="0">
              <a:solidFill>
                <a:srgbClr val="FF0000"/>
              </a:solidFill>
              <a:latin typeface="Candara" pitchFamily="34" charset="0"/>
              <a:ea typeface="宋体" pitchFamily="2" charset="-122"/>
            </a:endParaRPr>
          </a:p>
        </p:txBody>
      </p:sp>
      <p:sp>
        <p:nvSpPr>
          <p:cNvPr id="7" name="圆角矩形 6"/>
          <p:cNvSpPr>
            <a:spLocks noChangeAspect="1"/>
          </p:cNvSpPr>
          <p:nvPr/>
        </p:nvSpPr>
        <p:spPr bwMode="auto">
          <a:xfrm>
            <a:off x="2787650" y="2141538"/>
            <a:ext cx="1135063" cy="4984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algn="ctr">
              <a:defRPr/>
            </a:pPr>
            <a:r>
              <a:rPr lang="en-US" altLang="zh-CN" sz="2400" dirty="0" smtClean="0">
                <a:solidFill>
                  <a:srgbClr val="FF0000"/>
                </a:solidFill>
                <a:latin typeface="Candara" pitchFamily="34" charset="0"/>
                <a:ea typeface="宋体" pitchFamily="2" charset="-122"/>
              </a:rPr>
              <a:t>Core</a:t>
            </a:r>
            <a:endParaRPr lang="zh-CN" altLang="en-US" sz="2400" dirty="0">
              <a:solidFill>
                <a:srgbClr val="FF0000"/>
              </a:solidFill>
              <a:latin typeface="Candara" pitchFamily="34" charset="0"/>
              <a:ea typeface="宋体" pitchFamily="2" charset="-122"/>
            </a:endParaRPr>
          </a:p>
        </p:txBody>
      </p:sp>
      <p:sp>
        <p:nvSpPr>
          <p:cNvPr id="8" name="圆角矩形 7"/>
          <p:cNvSpPr>
            <a:spLocks noChangeAspect="1"/>
          </p:cNvSpPr>
          <p:nvPr/>
        </p:nvSpPr>
        <p:spPr bwMode="auto">
          <a:xfrm>
            <a:off x="4708525" y="2155825"/>
            <a:ext cx="1257300" cy="4984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algn="ctr">
              <a:defRPr/>
            </a:pPr>
            <a:r>
              <a:rPr lang="en-US" altLang="zh-CN" sz="2400" dirty="0" smtClean="0">
                <a:solidFill>
                  <a:srgbClr val="FF0000"/>
                </a:solidFill>
                <a:latin typeface="Candara" pitchFamily="34" charset="0"/>
                <a:ea typeface="宋体" pitchFamily="2" charset="-122"/>
              </a:rPr>
              <a:t>Core</a:t>
            </a:r>
            <a:endParaRPr lang="zh-CN" altLang="en-US" sz="2400" dirty="0">
              <a:solidFill>
                <a:srgbClr val="FF0000"/>
              </a:solidFill>
              <a:latin typeface="Candara" pitchFamily="34" charset="0"/>
              <a:ea typeface="宋体" pitchFamily="2" charset="-122"/>
            </a:endParaRPr>
          </a:p>
        </p:txBody>
      </p:sp>
      <p:cxnSp>
        <p:nvCxnSpPr>
          <p:cNvPr id="20487" name="直接连接符 9"/>
          <p:cNvCxnSpPr>
            <a:cxnSpLocks noChangeShapeType="1"/>
            <a:stCxn id="6" idx="0"/>
            <a:endCxn id="8" idx="2"/>
          </p:cNvCxnSpPr>
          <p:nvPr/>
        </p:nvCxnSpPr>
        <p:spPr bwMode="auto">
          <a:xfrm flipV="1">
            <a:off x="4067175" y="2654300"/>
            <a:ext cx="1270000" cy="16383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88" name="直接连接符 10"/>
          <p:cNvCxnSpPr>
            <a:cxnSpLocks noChangeShapeType="1"/>
            <a:stCxn id="5" idx="0"/>
            <a:endCxn id="8" idx="2"/>
          </p:cNvCxnSpPr>
          <p:nvPr/>
        </p:nvCxnSpPr>
        <p:spPr bwMode="auto">
          <a:xfrm flipV="1">
            <a:off x="2443163" y="2654300"/>
            <a:ext cx="2894012" cy="16383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89" name="直接连接符 12"/>
          <p:cNvCxnSpPr>
            <a:cxnSpLocks noChangeShapeType="1"/>
            <a:stCxn id="5" idx="0"/>
            <a:endCxn id="7" idx="2"/>
          </p:cNvCxnSpPr>
          <p:nvPr/>
        </p:nvCxnSpPr>
        <p:spPr bwMode="auto">
          <a:xfrm flipV="1">
            <a:off x="2443163" y="2640013"/>
            <a:ext cx="911225" cy="1652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90" name="直接连接符 13"/>
          <p:cNvCxnSpPr>
            <a:cxnSpLocks noChangeShapeType="1"/>
            <a:stCxn id="6" idx="0"/>
            <a:endCxn id="7" idx="2"/>
          </p:cNvCxnSpPr>
          <p:nvPr/>
        </p:nvCxnSpPr>
        <p:spPr bwMode="auto">
          <a:xfrm flipH="1" flipV="1">
            <a:off x="3354388" y="2640013"/>
            <a:ext cx="712787" cy="1652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圆角矩形 15"/>
          <p:cNvSpPr>
            <a:spLocks noChangeAspect="1"/>
          </p:cNvSpPr>
          <p:nvPr/>
        </p:nvSpPr>
        <p:spPr bwMode="auto">
          <a:xfrm>
            <a:off x="5318125" y="4306888"/>
            <a:ext cx="960438" cy="49688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99CC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algn="ctr">
              <a:defRPr/>
            </a:pPr>
            <a:r>
              <a:rPr lang="en-US" altLang="zh-CN" sz="1600" dirty="0" smtClean="0">
                <a:solidFill>
                  <a:srgbClr val="FF0000"/>
                </a:solidFill>
                <a:latin typeface="Candara" pitchFamily="34" charset="0"/>
                <a:ea typeface="宋体" pitchFamily="2" charset="-122"/>
              </a:rPr>
              <a:t>VTEP</a:t>
            </a:r>
            <a:endParaRPr lang="zh-CN" altLang="en-US" sz="1600" dirty="0">
              <a:solidFill>
                <a:srgbClr val="FF0000"/>
              </a:solidFill>
              <a:latin typeface="Candara" pitchFamily="34" charset="0"/>
              <a:ea typeface="宋体" pitchFamily="2" charset="-122"/>
            </a:endParaRPr>
          </a:p>
        </p:txBody>
      </p:sp>
      <p:cxnSp>
        <p:nvCxnSpPr>
          <p:cNvPr id="20492" name="直接连接符 16"/>
          <p:cNvCxnSpPr>
            <a:cxnSpLocks noChangeShapeType="1"/>
            <a:stCxn id="16" idx="0"/>
            <a:endCxn id="7" idx="2"/>
          </p:cNvCxnSpPr>
          <p:nvPr/>
        </p:nvCxnSpPr>
        <p:spPr bwMode="auto">
          <a:xfrm flipH="1" flipV="1">
            <a:off x="3354388" y="2640013"/>
            <a:ext cx="2443162" cy="16668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93" name="直接连接符 17"/>
          <p:cNvCxnSpPr>
            <a:cxnSpLocks noChangeShapeType="1"/>
            <a:stCxn id="16" idx="0"/>
            <a:endCxn id="8" idx="2"/>
          </p:cNvCxnSpPr>
          <p:nvPr/>
        </p:nvCxnSpPr>
        <p:spPr bwMode="auto">
          <a:xfrm flipH="1" flipV="1">
            <a:off x="5337175" y="2654300"/>
            <a:ext cx="460375" cy="1652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44" name="矩形 10243"/>
          <p:cNvSpPr/>
          <p:nvPr/>
        </p:nvSpPr>
        <p:spPr>
          <a:xfrm>
            <a:off x="1619250" y="5478463"/>
            <a:ext cx="1677988" cy="1079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0245" name="矩形 10244"/>
          <p:cNvSpPr/>
          <p:nvPr/>
        </p:nvSpPr>
        <p:spPr>
          <a:xfrm>
            <a:off x="1882775" y="5965825"/>
            <a:ext cx="442913" cy="5413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8" name="矩形 37"/>
          <p:cNvSpPr/>
          <p:nvPr/>
        </p:nvSpPr>
        <p:spPr>
          <a:xfrm>
            <a:off x="2498725" y="5967413"/>
            <a:ext cx="442913" cy="5413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0246" name="矩形 10245"/>
          <p:cNvSpPr/>
          <p:nvPr/>
        </p:nvSpPr>
        <p:spPr>
          <a:xfrm>
            <a:off x="1882775" y="5478463"/>
            <a:ext cx="1058863" cy="387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0498" name="TextBox 10246"/>
          <p:cNvSpPr txBox="1">
            <a:spLocks noChangeArrowheads="1"/>
          </p:cNvSpPr>
          <p:nvPr/>
        </p:nvSpPr>
        <p:spPr bwMode="auto">
          <a:xfrm>
            <a:off x="1958975" y="5464175"/>
            <a:ext cx="16065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vswitch</a:t>
            </a:r>
            <a:endParaRPr lang="zh-CN" altLang="en-US"/>
          </a:p>
        </p:txBody>
      </p:sp>
      <p:sp>
        <p:nvSpPr>
          <p:cNvPr id="20499" name="TextBox 10247"/>
          <p:cNvSpPr txBox="1">
            <a:spLocks noChangeArrowheads="1"/>
          </p:cNvSpPr>
          <p:nvPr/>
        </p:nvSpPr>
        <p:spPr bwMode="auto">
          <a:xfrm rot="-5400000">
            <a:off x="2019300" y="5897563"/>
            <a:ext cx="4318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600"/>
              <a:t>VM1</a:t>
            </a:r>
            <a:endParaRPr lang="zh-CN" altLang="en-US" sz="1600"/>
          </a:p>
        </p:txBody>
      </p:sp>
      <p:sp>
        <p:nvSpPr>
          <p:cNvPr id="20500" name="TextBox 41"/>
          <p:cNvSpPr txBox="1">
            <a:spLocks noChangeArrowheads="1"/>
          </p:cNvSpPr>
          <p:nvPr/>
        </p:nvSpPr>
        <p:spPr bwMode="auto">
          <a:xfrm rot="-5400000">
            <a:off x="2636838" y="5918200"/>
            <a:ext cx="430212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600"/>
              <a:t>VM2</a:t>
            </a:r>
            <a:endParaRPr lang="zh-CN" altLang="en-US" sz="1600"/>
          </a:p>
        </p:txBody>
      </p:sp>
      <p:cxnSp>
        <p:nvCxnSpPr>
          <p:cNvPr id="20501" name="直接连接符 10249"/>
          <p:cNvCxnSpPr>
            <a:cxnSpLocks noChangeShapeType="1"/>
            <a:stCxn id="5" idx="2"/>
            <a:endCxn id="10244" idx="0"/>
          </p:cNvCxnSpPr>
          <p:nvPr/>
        </p:nvCxnSpPr>
        <p:spPr bwMode="auto">
          <a:xfrm>
            <a:off x="2443163" y="4789488"/>
            <a:ext cx="14287" cy="6889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" name="矩形 44"/>
          <p:cNvSpPr/>
          <p:nvPr/>
        </p:nvSpPr>
        <p:spPr>
          <a:xfrm>
            <a:off x="5272088" y="5456238"/>
            <a:ext cx="1058862" cy="387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0503" name="TextBox 45"/>
          <p:cNvSpPr txBox="1">
            <a:spLocks noChangeArrowheads="1"/>
          </p:cNvSpPr>
          <p:nvPr/>
        </p:nvSpPr>
        <p:spPr bwMode="auto">
          <a:xfrm>
            <a:off x="5376863" y="5456238"/>
            <a:ext cx="16065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server</a:t>
            </a:r>
            <a:endParaRPr lang="zh-CN" altLang="en-US"/>
          </a:p>
        </p:txBody>
      </p:sp>
      <p:cxnSp>
        <p:nvCxnSpPr>
          <p:cNvPr id="20504" name="直接连接符 10251"/>
          <p:cNvCxnSpPr>
            <a:cxnSpLocks noChangeShapeType="1"/>
            <a:stCxn id="16" idx="2"/>
            <a:endCxn id="45" idx="0"/>
          </p:cNvCxnSpPr>
          <p:nvPr/>
        </p:nvCxnSpPr>
        <p:spPr bwMode="auto">
          <a:xfrm>
            <a:off x="5797550" y="4803775"/>
            <a:ext cx="3175" cy="65246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505" name="TextBox 10254"/>
          <p:cNvSpPr txBox="1">
            <a:spLocks noChangeArrowheads="1"/>
          </p:cNvSpPr>
          <p:nvPr/>
        </p:nvSpPr>
        <p:spPr bwMode="auto">
          <a:xfrm>
            <a:off x="1720850" y="4872038"/>
            <a:ext cx="18446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>
                <a:solidFill>
                  <a:srgbClr val="FF0000"/>
                </a:solidFill>
              </a:rPr>
              <a:t>VTEP  IP 10.0.0.1</a:t>
            </a:r>
            <a:endParaRPr lang="zh-CN" altLang="en-US" sz="1400">
              <a:solidFill>
                <a:srgbClr val="FF0000"/>
              </a:solidFill>
            </a:endParaRPr>
          </a:p>
        </p:txBody>
      </p:sp>
      <p:sp>
        <p:nvSpPr>
          <p:cNvPr id="20506" name="TextBox 51"/>
          <p:cNvSpPr txBox="1">
            <a:spLocks noChangeArrowheads="1"/>
          </p:cNvSpPr>
          <p:nvPr/>
        </p:nvSpPr>
        <p:spPr bwMode="auto">
          <a:xfrm>
            <a:off x="4906963" y="4908550"/>
            <a:ext cx="15779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>
                <a:solidFill>
                  <a:srgbClr val="FF0000"/>
                </a:solidFill>
              </a:rPr>
              <a:t>VTEP IP 10.0.0.2</a:t>
            </a:r>
            <a:endParaRPr lang="zh-CN" altLang="en-US" sz="1400">
              <a:solidFill>
                <a:srgbClr val="FF0000"/>
              </a:solidFill>
            </a:endParaRPr>
          </a:p>
        </p:txBody>
      </p:sp>
      <p:sp>
        <p:nvSpPr>
          <p:cNvPr id="10256" name="TextBox 10255"/>
          <p:cNvSpPr txBox="1"/>
          <p:nvPr/>
        </p:nvSpPr>
        <p:spPr>
          <a:xfrm>
            <a:off x="468313" y="836613"/>
            <a:ext cx="8207375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l"/>
              <a:defRPr/>
            </a:pPr>
            <a:r>
              <a:rPr lang="zh-CN" altLang="en-US" b="1" dirty="0">
                <a:latin typeface="+mn-lt"/>
                <a:ea typeface="+mn-ea"/>
              </a:rPr>
              <a:t>指定</a:t>
            </a:r>
            <a:r>
              <a:rPr lang="en-US" altLang="zh-CN" b="1" dirty="0" err="1">
                <a:latin typeface="+mn-lt"/>
                <a:ea typeface="+mn-ea"/>
              </a:rPr>
              <a:t>VxLAN</a:t>
            </a:r>
            <a:r>
              <a:rPr lang="en-US" altLang="zh-CN" b="1" dirty="0">
                <a:latin typeface="+mn-lt"/>
                <a:ea typeface="+mn-ea"/>
              </a:rPr>
              <a:t> ID</a:t>
            </a:r>
            <a:r>
              <a:rPr lang="zh-CN" altLang="en-US" b="1" dirty="0">
                <a:latin typeface="+mn-lt"/>
                <a:ea typeface="+mn-ea"/>
              </a:rPr>
              <a:t>映射到一个</a:t>
            </a:r>
            <a:r>
              <a:rPr lang="en-US" altLang="zh-CN" b="1" dirty="0">
                <a:latin typeface="+mn-lt"/>
                <a:ea typeface="+mn-ea"/>
              </a:rPr>
              <a:t>IP</a:t>
            </a:r>
            <a:r>
              <a:rPr lang="zh-CN" altLang="en-US" b="1" dirty="0">
                <a:latin typeface="+mn-lt"/>
                <a:ea typeface="+mn-ea"/>
              </a:rPr>
              <a:t>组播组，此</a:t>
            </a:r>
            <a:r>
              <a:rPr lang="en-US" altLang="zh-CN" b="1" dirty="0" err="1">
                <a:latin typeface="+mn-lt"/>
                <a:ea typeface="+mn-ea"/>
              </a:rPr>
              <a:t>VxLAN</a:t>
            </a:r>
            <a:r>
              <a:rPr lang="zh-CN" altLang="en-US" b="1" dirty="0">
                <a:latin typeface="+mn-lt"/>
                <a:ea typeface="+mn-ea"/>
              </a:rPr>
              <a:t>的</a:t>
            </a:r>
            <a:r>
              <a:rPr lang="en-US" altLang="zh-CN" b="1" dirty="0">
                <a:latin typeface="+mn-lt"/>
                <a:ea typeface="+mn-ea"/>
              </a:rPr>
              <a:t>VTEP</a:t>
            </a:r>
            <a:r>
              <a:rPr lang="zh-CN" altLang="en-US" b="1" dirty="0">
                <a:latin typeface="+mn-lt"/>
                <a:ea typeface="+mn-ea"/>
              </a:rPr>
              <a:t>都加入该组播组，通过</a:t>
            </a:r>
            <a:r>
              <a:rPr lang="en-US" altLang="zh-CN" b="1" dirty="0">
                <a:latin typeface="+mn-lt"/>
                <a:ea typeface="+mn-ea"/>
              </a:rPr>
              <a:t>flooding</a:t>
            </a:r>
            <a:r>
              <a:rPr lang="zh-CN" altLang="en-US" b="1" dirty="0">
                <a:latin typeface="+mn-lt"/>
                <a:ea typeface="+mn-ea"/>
              </a:rPr>
              <a:t>和</a:t>
            </a:r>
            <a:r>
              <a:rPr lang="en-US" altLang="zh-CN" b="1" dirty="0">
                <a:latin typeface="+mn-lt"/>
                <a:ea typeface="+mn-ea"/>
              </a:rPr>
              <a:t>learning</a:t>
            </a:r>
            <a:r>
              <a:rPr lang="zh-CN" altLang="en-US" b="1" dirty="0">
                <a:latin typeface="+mn-lt"/>
                <a:ea typeface="+mn-ea"/>
              </a:rPr>
              <a:t>机制完成学习</a:t>
            </a:r>
            <a:endParaRPr lang="en-US" altLang="zh-CN" b="1" dirty="0">
              <a:latin typeface="+mn-lt"/>
              <a:ea typeface="+mn-ea"/>
            </a:endParaRPr>
          </a:p>
          <a:p>
            <a:pPr>
              <a:defRPr/>
            </a:pPr>
            <a:r>
              <a:rPr lang="zh-CN" altLang="en-US" dirty="0">
                <a:latin typeface="+mn-lt"/>
                <a:ea typeface="+mn-ea"/>
              </a:rPr>
              <a:t>如图</a:t>
            </a:r>
            <a:r>
              <a:rPr lang="en-US" altLang="zh-CN" dirty="0">
                <a:latin typeface="+mn-lt"/>
                <a:ea typeface="+mn-ea"/>
              </a:rPr>
              <a:t>VM server</a:t>
            </a:r>
            <a:r>
              <a:rPr lang="zh-CN" altLang="en-US" dirty="0">
                <a:latin typeface="+mn-lt"/>
                <a:ea typeface="+mn-ea"/>
              </a:rPr>
              <a:t>属于同一个</a:t>
            </a:r>
            <a:r>
              <a:rPr lang="en-US" altLang="zh-CN" dirty="0" err="1">
                <a:latin typeface="+mn-lt"/>
                <a:ea typeface="+mn-ea"/>
              </a:rPr>
              <a:t>VxLAN</a:t>
            </a:r>
            <a:r>
              <a:rPr lang="en-US" altLang="zh-CN" dirty="0">
                <a:latin typeface="+mn-lt"/>
                <a:ea typeface="+mn-ea"/>
              </a:rPr>
              <a:t> 10 </a:t>
            </a:r>
            <a:r>
              <a:rPr lang="zh-CN" altLang="en-US" dirty="0">
                <a:latin typeface="+mn-lt"/>
                <a:ea typeface="+mn-ea"/>
              </a:rPr>
              <a:t>加入特定组播组</a:t>
            </a:r>
            <a:r>
              <a:rPr lang="en-US" altLang="zh-CN" dirty="0">
                <a:latin typeface="+mn-lt"/>
                <a:ea typeface="+mn-ea"/>
              </a:rPr>
              <a:t>239.1.1.1</a:t>
            </a:r>
            <a:endParaRPr lang="zh-CN" altLang="en-US" dirty="0">
              <a:latin typeface="+mn-lt"/>
              <a:ea typeface="+mn-ea"/>
            </a:endParaRPr>
          </a:p>
        </p:txBody>
      </p:sp>
      <p:sp>
        <p:nvSpPr>
          <p:cNvPr id="20508" name="TextBox 10256"/>
          <p:cNvSpPr txBox="1">
            <a:spLocks noChangeArrowheads="1"/>
          </p:cNvSpPr>
          <p:nvPr/>
        </p:nvSpPr>
        <p:spPr bwMode="auto">
          <a:xfrm>
            <a:off x="88900" y="5705475"/>
            <a:ext cx="17081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1</a:t>
            </a:r>
            <a:r>
              <a:rPr lang="zh-CN" altLang="en-US" sz="1400"/>
              <a:t>）</a:t>
            </a:r>
            <a:r>
              <a:rPr lang="en-US" altLang="zh-CN" sz="1400"/>
              <a:t>VM</a:t>
            </a:r>
            <a:r>
              <a:rPr lang="zh-CN" altLang="en-US" sz="1400"/>
              <a:t>发送</a:t>
            </a:r>
            <a:r>
              <a:rPr lang="en-US" altLang="zh-CN" sz="1400"/>
              <a:t>arp</a:t>
            </a:r>
            <a:r>
              <a:rPr lang="zh-CN" altLang="en-US" sz="1400"/>
              <a:t>报文请求</a:t>
            </a:r>
            <a:r>
              <a:rPr lang="en-US" altLang="zh-CN" sz="1400"/>
              <a:t>server</a:t>
            </a:r>
            <a:r>
              <a:rPr lang="zh-CN" altLang="en-US" sz="1400"/>
              <a:t>的地址</a:t>
            </a:r>
          </a:p>
        </p:txBody>
      </p:sp>
      <p:sp>
        <p:nvSpPr>
          <p:cNvPr id="20509" name="TextBox 54"/>
          <p:cNvSpPr txBox="1">
            <a:spLocks noChangeArrowheads="1"/>
          </p:cNvSpPr>
          <p:nvPr/>
        </p:nvSpPr>
        <p:spPr bwMode="auto">
          <a:xfrm>
            <a:off x="387350" y="3724275"/>
            <a:ext cx="170656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2</a:t>
            </a:r>
            <a:r>
              <a:rPr lang="zh-CN" altLang="en-US" sz="1400"/>
              <a:t>）</a:t>
            </a:r>
            <a:r>
              <a:rPr lang="en-US" altLang="zh-CN" sz="1400"/>
              <a:t>VTEP</a:t>
            </a:r>
            <a:r>
              <a:rPr lang="zh-CN" altLang="en-US" sz="1400"/>
              <a:t>将报文进行</a:t>
            </a:r>
            <a:r>
              <a:rPr lang="en-US" altLang="zh-CN" sz="1400"/>
              <a:t>VxLAN</a:t>
            </a:r>
            <a:r>
              <a:rPr lang="zh-CN" altLang="en-US" sz="1400"/>
              <a:t>封装，在</a:t>
            </a:r>
            <a:endParaRPr lang="en-US" altLang="zh-CN" sz="1400"/>
          </a:p>
          <a:p>
            <a:pPr eaLnBrk="1" hangingPunct="1"/>
            <a:r>
              <a:rPr lang="zh-CN" altLang="en-US" sz="1400"/>
              <a:t>组播组</a:t>
            </a:r>
            <a:r>
              <a:rPr lang="en-US" altLang="zh-CN" sz="1400"/>
              <a:t>239.1.1.1</a:t>
            </a:r>
            <a:r>
              <a:rPr lang="zh-CN" altLang="en-US" sz="1400"/>
              <a:t>里</a:t>
            </a:r>
            <a:endParaRPr lang="en-US" altLang="zh-CN" sz="1400"/>
          </a:p>
          <a:p>
            <a:pPr eaLnBrk="1" hangingPunct="1"/>
            <a:r>
              <a:rPr lang="zh-CN" altLang="en-US" sz="1400"/>
              <a:t>广播</a:t>
            </a:r>
          </a:p>
        </p:txBody>
      </p:sp>
      <p:sp>
        <p:nvSpPr>
          <p:cNvPr id="10259" name="任意多边形 10258"/>
          <p:cNvSpPr/>
          <p:nvPr/>
        </p:nvSpPr>
        <p:spPr>
          <a:xfrm>
            <a:off x="1262063" y="4645025"/>
            <a:ext cx="508000" cy="1493838"/>
          </a:xfrm>
          <a:custGeom>
            <a:avLst/>
            <a:gdLst>
              <a:gd name="connsiteX0" fmla="*/ 508687 w 508687"/>
              <a:gd name="connsiteY0" fmla="*/ 1494972 h 1494972"/>
              <a:gd name="connsiteX1" fmla="*/ 687 w 508687"/>
              <a:gd name="connsiteY1" fmla="*/ 986972 h 1494972"/>
              <a:gd name="connsiteX2" fmla="*/ 421601 w 508687"/>
              <a:gd name="connsiteY2" fmla="*/ 0 h 1494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8687" h="1494972">
                <a:moveTo>
                  <a:pt x="508687" y="1494972"/>
                </a:moveTo>
                <a:cubicBezTo>
                  <a:pt x="261944" y="1365553"/>
                  <a:pt x="15201" y="1236134"/>
                  <a:pt x="687" y="986972"/>
                </a:cubicBezTo>
                <a:cubicBezTo>
                  <a:pt x="-13827" y="737810"/>
                  <a:pt x="203887" y="368905"/>
                  <a:pt x="421601" y="0"/>
                </a:cubicBezTo>
              </a:path>
            </a:pathLst>
          </a:custGeom>
          <a:noFill/>
          <a:ln>
            <a:solidFill>
              <a:srgbClr val="0070C0"/>
            </a:solidFill>
            <a:prstDash val="dash"/>
            <a:headEnd type="none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0265" name="任意多边形 10264"/>
          <p:cNvSpPr/>
          <p:nvPr/>
        </p:nvSpPr>
        <p:spPr>
          <a:xfrm>
            <a:off x="2351088" y="2728913"/>
            <a:ext cx="3498850" cy="1552575"/>
          </a:xfrm>
          <a:custGeom>
            <a:avLst/>
            <a:gdLst>
              <a:gd name="connsiteX0" fmla="*/ 0 w 3497943"/>
              <a:gd name="connsiteY0" fmla="*/ 1553405 h 1553405"/>
              <a:gd name="connsiteX1" fmla="*/ 798286 w 3497943"/>
              <a:gd name="connsiteY1" fmla="*/ 377 h 1553405"/>
              <a:gd name="connsiteX2" fmla="*/ 3497943 w 3497943"/>
              <a:gd name="connsiteY2" fmla="*/ 1437291 h 1553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97943" h="1553405">
                <a:moveTo>
                  <a:pt x="0" y="1553405"/>
                </a:moveTo>
                <a:cubicBezTo>
                  <a:pt x="107648" y="786567"/>
                  <a:pt x="215296" y="19729"/>
                  <a:pt x="798286" y="377"/>
                </a:cubicBezTo>
                <a:cubicBezTo>
                  <a:pt x="1381276" y="-18975"/>
                  <a:pt x="2439609" y="709158"/>
                  <a:pt x="3497943" y="1437291"/>
                </a:cubicBezTo>
              </a:path>
            </a:pathLst>
          </a:custGeom>
          <a:noFill/>
          <a:ln>
            <a:solidFill>
              <a:srgbClr val="0070C0"/>
            </a:solidFill>
            <a:prstDash val="dash"/>
            <a:headEnd type="none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0512" name="TextBox 63"/>
          <p:cNvSpPr txBox="1">
            <a:spLocks noChangeArrowheads="1"/>
          </p:cNvSpPr>
          <p:nvPr/>
        </p:nvSpPr>
        <p:spPr bwMode="auto">
          <a:xfrm>
            <a:off x="5837238" y="3038475"/>
            <a:ext cx="298291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3</a:t>
            </a:r>
            <a:r>
              <a:rPr lang="zh-CN" altLang="en-US" sz="1400"/>
              <a:t>）同一个</a:t>
            </a:r>
            <a:r>
              <a:rPr lang="en-US" altLang="zh-CN" sz="1400"/>
              <a:t>VxLAN</a:t>
            </a:r>
            <a:r>
              <a:rPr lang="zh-CN" altLang="en-US" sz="1400"/>
              <a:t>的</a:t>
            </a:r>
            <a:r>
              <a:rPr lang="en-US" altLang="zh-CN" sz="1400"/>
              <a:t>VTEP</a:t>
            </a:r>
            <a:r>
              <a:rPr lang="zh-CN" altLang="en-US" sz="1400"/>
              <a:t>收到</a:t>
            </a:r>
            <a:r>
              <a:rPr lang="en-US" altLang="zh-CN" sz="1400"/>
              <a:t>arp</a:t>
            </a:r>
            <a:r>
              <a:rPr lang="zh-CN" altLang="en-US" sz="1400"/>
              <a:t>请求后，学习对端</a:t>
            </a:r>
            <a:r>
              <a:rPr lang="en-US" altLang="zh-CN" sz="1400"/>
              <a:t>VTEP</a:t>
            </a:r>
            <a:r>
              <a:rPr lang="zh-CN" altLang="en-US" sz="1400"/>
              <a:t>的地址，并生成</a:t>
            </a:r>
            <a:r>
              <a:rPr lang="en-US" altLang="zh-CN" sz="1400"/>
              <a:t>VTEP</a:t>
            </a:r>
            <a:r>
              <a:rPr lang="zh-CN" altLang="en-US" sz="1400"/>
              <a:t>上的</a:t>
            </a:r>
            <a:r>
              <a:rPr lang="en-US" altLang="zh-CN" sz="1400"/>
              <a:t>MAC</a:t>
            </a:r>
            <a:r>
              <a:rPr lang="zh-CN" altLang="en-US" sz="1400"/>
              <a:t>地址表，并将</a:t>
            </a:r>
            <a:r>
              <a:rPr lang="en-US" altLang="zh-CN" sz="1400"/>
              <a:t>VTEP</a:t>
            </a:r>
            <a:r>
              <a:rPr lang="zh-CN" altLang="en-US" sz="1400"/>
              <a:t>报文解封装后广播到相关接口</a:t>
            </a:r>
          </a:p>
        </p:txBody>
      </p:sp>
      <p:cxnSp>
        <p:nvCxnSpPr>
          <p:cNvPr id="10267" name="直接箭头连接符 10266"/>
          <p:cNvCxnSpPr/>
          <p:nvPr/>
        </p:nvCxnSpPr>
        <p:spPr>
          <a:xfrm>
            <a:off x="6180138" y="4908550"/>
            <a:ext cx="0" cy="484188"/>
          </a:xfrm>
          <a:prstGeom prst="straightConnector1">
            <a:avLst/>
          </a:prstGeom>
          <a:noFill/>
          <a:ln>
            <a:solidFill>
              <a:srgbClr val="0070C0"/>
            </a:solidFill>
            <a:prstDash val="dash"/>
            <a:headEnd type="none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aphicFrame>
        <p:nvGraphicFramePr>
          <p:cNvPr id="10268" name="表格 10267"/>
          <p:cNvGraphicFramePr>
            <a:graphicFrameLocks noGrp="1"/>
          </p:cNvGraphicFramePr>
          <p:nvPr/>
        </p:nvGraphicFramePr>
        <p:xfrm>
          <a:off x="6484938" y="4205288"/>
          <a:ext cx="2374900" cy="669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7450"/>
                <a:gridCol w="1187450"/>
              </a:tblGrid>
              <a:tr h="334963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Mac</a:t>
                      </a:r>
                      <a:r>
                        <a:rPr lang="zh-CN" altLang="en-US" sz="1600" dirty="0" smtClean="0"/>
                        <a:t>地址</a:t>
                      </a:r>
                      <a:endParaRPr lang="zh-CN" altLang="en-US" sz="1600" dirty="0"/>
                    </a:p>
                  </a:txBody>
                  <a:tcPr marL="91490" marR="91490" marT="45573" marB="45573"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VTEP</a:t>
                      </a:r>
                      <a:r>
                        <a:rPr lang="zh-CN" altLang="en-US" sz="1600" dirty="0" smtClean="0"/>
                        <a:t>地址</a:t>
                      </a:r>
                      <a:endParaRPr lang="zh-CN" altLang="en-US" sz="1600" dirty="0"/>
                    </a:p>
                  </a:txBody>
                  <a:tcPr marL="91490" marR="91490" marT="45573" marB="45573"/>
                </a:tc>
              </a:tr>
              <a:tr h="334963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VM mac</a:t>
                      </a:r>
                      <a:endParaRPr lang="zh-CN" altLang="en-US" sz="1600" dirty="0"/>
                    </a:p>
                  </a:txBody>
                  <a:tcPr marL="91490" marR="91490" marT="45573" marB="45573"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10.0.0.1</a:t>
                      </a:r>
                      <a:endParaRPr lang="zh-CN" altLang="en-US" sz="1600" dirty="0"/>
                    </a:p>
                  </a:txBody>
                  <a:tcPr marL="91490" marR="91490" marT="45573" marB="45573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VxLAN</a:t>
            </a:r>
            <a:r>
              <a:rPr lang="zh-CN" altLang="en-US" smtClean="0"/>
              <a:t>的控制平面</a:t>
            </a:r>
            <a:r>
              <a:rPr lang="en-US" altLang="zh-CN" smtClean="0"/>
              <a:t>—</a:t>
            </a:r>
            <a:r>
              <a:rPr lang="zh-CN" altLang="en-US" smtClean="0"/>
              <a:t>自学习模式二</a:t>
            </a:r>
          </a:p>
        </p:txBody>
      </p:sp>
      <p:sp>
        <p:nvSpPr>
          <p:cNvPr id="5" name="圆角矩形 4"/>
          <p:cNvSpPr>
            <a:spLocks noChangeAspect="1"/>
          </p:cNvSpPr>
          <p:nvPr/>
        </p:nvSpPr>
        <p:spPr bwMode="auto">
          <a:xfrm>
            <a:off x="2012950" y="3711575"/>
            <a:ext cx="1122363" cy="4968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99CC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algn="ctr">
              <a:defRPr/>
            </a:pPr>
            <a:r>
              <a:rPr lang="en-US" altLang="zh-CN" sz="1600" dirty="0" smtClean="0">
                <a:solidFill>
                  <a:srgbClr val="FF0000"/>
                </a:solidFill>
                <a:latin typeface="Candara" pitchFamily="34" charset="0"/>
                <a:ea typeface="宋体" pitchFamily="2" charset="-122"/>
              </a:rPr>
              <a:t>VTEPA</a:t>
            </a:r>
            <a:endParaRPr lang="zh-CN" altLang="en-US" sz="1600" dirty="0">
              <a:solidFill>
                <a:srgbClr val="FF0000"/>
              </a:solidFill>
              <a:latin typeface="Candara" pitchFamily="34" charset="0"/>
              <a:ea typeface="宋体" pitchFamily="2" charset="-122"/>
            </a:endParaRPr>
          </a:p>
        </p:txBody>
      </p:sp>
      <p:sp>
        <p:nvSpPr>
          <p:cNvPr id="6" name="圆角矩形 5"/>
          <p:cNvSpPr>
            <a:spLocks noChangeAspect="1"/>
          </p:cNvSpPr>
          <p:nvPr/>
        </p:nvSpPr>
        <p:spPr bwMode="auto">
          <a:xfrm>
            <a:off x="3703638" y="3711575"/>
            <a:ext cx="989012" cy="4968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99CC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algn="ctr">
              <a:defRPr/>
            </a:pPr>
            <a:r>
              <a:rPr lang="en-US" altLang="zh-CN" sz="1600" dirty="0" smtClean="0">
                <a:solidFill>
                  <a:srgbClr val="FF0000"/>
                </a:solidFill>
                <a:latin typeface="Candara" pitchFamily="34" charset="0"/>
                <a:ea typeface="宋体" pitchFamily="2" charset="-122"/>
              </a:rPr>
              <a:t>VTEPB</a:t>
            </a:r>
            <a:endParaRPr lang="zh-CN" altLang="en-US" sz="1600" dirty="0">
              <a:solidFill>
                <a:srgbClr val="FF0000"/>
              </a:solidFill>
              <a:latin typeface="Candara" pitchFamily="34" charset="0"/>
              <a:ea typeface="宋体" pitchFamily="2" charset="-122"/>
            </a:endParaRPr>
          </a:p>
        </p:txBody>
      </p:sp>
      <p:sp>
        <p:nvSpPr>
          <p:cNvPr id="7" name="圆角矩形 6"/>
          <p:cNvSpPr>
            <a:spLocks noChangeAspect="1"/>
          </p:cNvSpPr>
          <p:nvPr/>
        </p:nvSpPr>
        <p:spPr bwMode="auto">
          <a:xfrm>
            <a:off x="2917825" y="1560513"/>
            <a:ext cx="1135063" cy="4984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algn="ctr">
              <a:defRPr/>
            </a:pPr>
            <a:r>
              <a:rPr lang="en-US" altLang="zh-CN" sz="2400" dirty="0" smtClean="0">
                <a:solidFill>
                  <a:srgbClr val="FF0000"/>
                </a:solidFill>
                <a:latin typeface="Candara" pitchFamily="34" charset="0"/>
                <a:ea typeface="宋体" pitchFamily="2" charset="-122"/>
              </a:rPr>
              <a:t>Core</a:t>
            </a:r>
            <a:endParaRPr lang="zh-CN" altLang="en-US" sz="2400" dirty="0">
              <a:solidFill>
                <a:srgbClr val="FF0000"/>
              </a:solidFill>
              <a:latin typeface="Candara" pitchFamily="34" charset="0"/>
              <a:ea typeface="宋体" pitchFamily="2" charset="-122"/>
            </a:endParaRPr>
          </a:p>
        </p:txBody>
      </p:sp>
      <p:sp>
        <p:nvSpPr>
          <p:cNvPr id="8" name="圆角矩形 7"/>
          <p:cNvSpPr>
            <a:spLocks noChangeAspect="1"/>
          </p:cNvSpPr>
          <p:nvPr/>
        </p:nvSpPr>
        <p:spPr bwMode="auto">
          <a:xfrm>
            <a:off x="4838700" y="1574800"/>
            <a:ext cx="1257300" cy="4984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algn="ctr">
              <a:defRPr/>
            </a:pPr>
            <a:r>
              <a:rPr lang="en-US" altLang="zh-CN" sz="2400" dirty="0" smtClean="0">
                <a:solidFill>
                  <a:srgbClr val="FF0000"/>
                </a:solidFill>
                <a:latin typeface="Candara" pitchFamily="34" charset="0"/>
                <a:ea typeface="宋体" pitchFamily="2" charset="-122"/>
              </a:rPr>
              <a:t>Core</a:t>
            </a:r>
            <a:endParaRPr lang="zh-CN" altLang="en-US" sz="2400" dirty="0">
              <a:solidFill>
                <a:srgbClr val="FF0000"/>
              </a:solidFill>
              <a:latin typeface="Candara" pitchFamily="34" charset="0"/>
              <a:ea typeface="宋体" pitchFamily="2" charset="-122"/>
            </a:endParaRPr>
          </a:p>
        </p:txBody>
      </p:sp>
      <p:cxnSp>
        <p:nvCxnSpPr>
          <p:cNvPr id="21511" name="直接连接符 9"/>
          <p:cNvCxnSpPr>
            <a:cxnSpLocks noChangeShapeType="1"/>
            <a:stCxn id="6" idx="0"/>
            <a:endCxn id="8" idx="2"/>
          </p:cNvCxnSpPr>
          <p:nvPr/>
        </p:nvCxnSpPr>
        <p:spPr bwMode="auto">
          <a:xfrm flipV="1">
            <a:off x="4198938" y="2073275"/>
            <a:ext cx="1268412" cy="16383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12" name="直接连接符 10"/>
          <p:cNvCxnSpPr>
            <a:cxnSpLocks noChangeShapeType="1"/>
            <a:stCxn id="5" idx="0"/>
            <a:endCxn id="8" idx="2"/>
          </p:cNvCxnSpPr>
          <p:nvPr/>
        </p:nvCxnSpPr>
        <p:spPr bwMode="auto">
          <a:xfrm flipV="1">
            <a:off x="2574925" y="2073275"/>
            <a:ext cx="2892425" cy="16383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13" name="直接连接符 12"/>
          <p:cNvCxnSpPr>
            <a:cxnSpLocks noChangeShapeType="1"/>
            <a:stCxn id="5" idx="0"/>
            <a:endCxn id="7" idx="2"/>
          </p:cNvCxnSpPr>
          <p:nvPr/>
        </p:nvCxnSpPr>
        <p:spPr bwMode="auto">
          <a:xfrm flipV="1">
            <a:off x="2574925" y="2058988"/>
            <a:ext cx="909638" cy="1652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14" name="直接连接符 13"/>
          <p:cNvCxnSpPr>
            <a:cxnSpLocks noChangeShapeType="1"/>
            <a:stCxn id="6" idx="0"/>
            <a:endCxn id="7" idx="2"/>
          </p:cNvCxnSpPr>
          <p:nvPr/>
        </p:nvCxnSpPr>
        <p:spPr bwMode="auto">
          <a:xfrm flipH="1" flipV="1">
            <a:off x="3484563" y="2058988"/>
            <a:ext cx="714375" cy="1652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圆角矩形 15"/>
          <p:cNvSpPr>
            <a:spLocks noChangeAspect="1"/>
          </p:cNvSpPr>
          <p:nvPr/>
        </p:nvSpPr>
        <p:spPr bwMode="auto">
          <a:xfrm>
            <a:off x="5448300" y="3725863"/>
            <a:ext cx="960438" cy="49688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99CC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algn="ctr">
              <a:defRPr/>
            </a:pPr>
            <a:r>
              <a:rPr lang="en-US" altLang="zh-CN" sz="1600" dirty="0" smtClean="0">
                <a:solidFill>
                  <a:srgbClr val="FF0000"/>
                </a:solidFill>
                <a:latin typeface="Candara" pitchFamily="34" charset="0"/>
                <a:ea typeface="宋体" pitchFamily="2" charset="-122"/>
              </a:rPr>
              <a:t>VTEPC</a:t>
            </a:r>
            <a:endParaRPr lang="zh-CN" altLang="en-US" sz="1600" dirty="0">
              <a:solidFill>
                <a:srgbClr val="FF0000"/>
              </a:solidFill>
              <a:latin typeface="Candara" pitchFamily="34" charset="0"/>
              <a:ea typeface="宋体" pitchFamily="2" charset="-122"/>
            </a:endParaRPr>
          </a:p>
        </p:txBody>
      </p:sp>
      <p:cxnSp>
        <p:nvCxnSpPr>
          <p:cNvPr id="21516" name="直接连接符 16"/>
          <p:cNvCxnSpPr>
            <a:cxnSpLocks noChangeShapeType="1"/>
            <a:stCxn id="16" idx="0"/>
            <a:endCxn id="7" idx="2"/>
          </p:cNvCxnSpPr>
          <p:nvPr/>
        </p:nvCxnSpPr>
        <p:spPr bwMode="auto">
          <a:xfrm flipH="1" flipV="1">
            <a:off x="3484563" y="2058988"/>
            <a:ext cx="2444750" cy="16668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17" name="直接连接符 17"/>
          <p:cNvCxnSpPr>
            <a:cxnSpLocks noChangeShapeType="1"/>
            <a:stCxn id="16" idx="0"/>
            <a:endCxn id="8" idx="2"/>
          </p:cNvCxnSpPr>
          <p:nvPr/>
        </p:nvCxnSpPr>
        <p:spPr bwMode="auto">
          <a:xfrm flipH="1" flipV="1">
            <a:off x="5467350" y="2073275"/>
            <a:ext cx="461963" cy="1652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44" name="矩形 10243"/>
          <p:cNvSpPr/>
          <p:nvPr/>
        </p:nvSpPr>
        <p:spPr>
          <a:xfrm>
            <a:off x="1749425" y="4897438"/>
            <a:ext cx="1677988" cy="10810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0245" name="矩形 10244"/>
          <p:cNvSpPr/>
          <p:nvPr/>
        </p:nvSpPr>
        <p:spPr>
          <a:xfrm>
            <a:off x="2012950" y="5386388"/>
            <a:ext cx="442913" cy="539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8" name="矩形 37"/>
          <p:cNvSpPr/>
          <p:nvPr/>
        </p:nvSpPr>
        <p:spPr>
          <a:xfrm>
            <a:off x="2630488" y="5387975"/>
            <a:ext cx="442912" cy="539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0246" name="矩形 10245"/>
          <p:cNvSpPr/>
          <p:nvPr/>
        </p:nvSpPr>
        <p:spPr>
          <a:xfrm>
            <a:off x="2012950" y="4897438"/>
            <a:ext cx="1060450" cy="387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1522" name="TextBox 10246"/>
          <p:cNvSpPr txBox="1">
            <a:spLocks noChangeArrowheads="1"/>
          </p:cNvSpPr>
          <p:nvPr/>
        </p:nvSpPr>
        <p:spPr bwMode="auto">
          <a:xfrm>
            <a:off x="2089150" y="4883150"/>
            <a:ext cx="16081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vswitch</a:t>
            </a:r>
            <a:endParaRPr lang="zh-CN" altLang="en-US"/>
          </a:p>
        </p:txBody>
      </p:sp>
      <p:sp>
        <p:nvSpPr>
          <p:cNvPr id="21523" name="TextBox 10247"/>
          <p:cNvSpPr txBox="1">
            <a:spLocks noChangeArrowheads="1"/>
          </p:cNvSpPr>
          <p:nvPr/>
        </p:nvSpPr>
        <p:spPr bwMode="auto">
          <a:xfrm rot="-5400000">
            <a:off x="2149475" y="5316538"/>
            <a:ext cx="4318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600"/>
              <a:t>VM1</a:t>
            </a:r>
            <a:endParaRPr lang="zh-CN" altLang="en-US" sz="1600"/>
          </a:p>
        </p:txBody>
      </p:sp>
      <p:sp>
        <p:nvSpPr>
          <p:cNvPr id="21524" name="TextBox 41"/>
          <p:cNvSpPr txBox="1">
            <a:spLocks noChangeArrowheads="1"/>
          </p:cNvSpPr>
          <p:nvPr/>
        </p:nvSpPr>
        <p:spPr bwMode="auto">
          <a:xfrm rot="-5400000">
            <a:off x="2767013" y="5338763"/>
            <a:ext cx="4318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600"/>
              <a:t>VM2</a:t>
            </a:r>
            <a:endParaRPr lang="zh-CN" altLang="en-US" sz="1600"/>
          </a:p>
        </p:txBody>
      </p:sp>
      <p:cxnSp>
        <p:nvCxnSpPr>
          <p:cNvPr id="21525" name="直接连接符 10249"/>
          <p:cNvCxnSpPr>
            <a:cxnSpLocks noChangeShapeType="1"/>
            <a:stCxn id="5" idx="2"/>
          </p:cNvCxnSpPr>
          <p:nvPr/>
        </p:nvCxnSpPr>
        <p:spPr bwMode="auto">
          <a:xfrm>
            <a:off x="2574925" y="4208463"/>
            <a:ext cx="14288" cy="6889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" name="矩形 44"/>
          <p:cNvSpPr/>
          <p:nvPr/>
        </p:nvSpPr>
        <p:spPr>
          <a:xfrm>
            <a:off x="5402263" y="4875213"/>
            <a:ext cx="1058862" cy="387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1527" name="TextBox 45"/>
          <p:cNvSpPr txBox="1">
            <a:spLocks noChangeArrowheads="1"/>
          </p:cNvSpPr>
          <p:nvPr/>
        </p:nvSpPr>
        <p:spPr bwMode="auto">
          <a:xfrm>
            <a:off x="5507038" y="4875213"/>
            <a:ext cx="16081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server</a:t>
            </a:r>
            <a:endParaRPr lang="zh-CN" altLang="en-US"/>
          </a:p>
        </p:txBody>
      </p:sp>
      <p:cxnSp>
        <p:nvCxnSpPr>
          <p:cNvPr id="21528" name="直接连接符 10251"/>
          <p:cNvCxnSpPr>
            <a:cxnSpLocks noChangeShapeType="1"/>
            <a:stCxn id="16" idx="2"/>
            <a:endCxn id="45" idx="0"/>
          </p:cNvCxnSpPr>
          <p:nvPr/>
        </p:nvCxnSpPr>
        <p:spPr bwMode="auto">
          <a:xfrm>
            <a:off x="5929313" y="4222750"/>
            <a:ext cx="3175" cy="65246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29" name="TextBox 10254"/>
          <p:cNvSpPr txBox="1">
            <a:spLocks noChangeArrowheads="1"/>
          </p:cNvSpPr>
          <p:nvPr/>
        </p:nvSpPr>
        <p:spPr bwMode="auto">
          <a:xfrm>
            <a:off x="1851025" y="4291013"/>
            <a:ext cx="18462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>
                <a:solidFill>
                  <a:srgbClr val="FF0000"/>
                </a:solidFill>
              </a:rPr>
              <a:t>VTEP  IP 10.0.0.1</a:t>
            </a:r>
            <a:endParaRPr lang="zh-CN" altLang="en-US" sz="1400">
              <a:solidFill>
                <a:srgbClr val="FF0000"/>
              </a:solidFill>
            </a:endParaRPr>
          </a:p>
        </p:txBody>
      </p:sp>
      <p:sp>
        <p:nvSpPr>
          <p:cNvPr id="21530" name="TextBox 51"/>
          <p:cNvSpPr txBox="1">
            <a:spLocks noChangeArrowheads="1"/>
          </p:cNvSpPr>
          <p:nvPr/>
        </p:nvSpPr>
        <p:spPr bwMode="auto">
          <a:xfrm>
            <a:off x="5037138" y="4327525"/>
            <a:ext cx="15795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>
                <a:solidFill>
                  <a:srgbClr val="FF0000"/>
                </a:solidFill>
              </a:rPr>
              <a:t>VTEP IP 10.0.0.2</a:t>
            </a:r>
            <a:endParaRPr lang="zh-CN" altLang="en-US" sz="1400">
              <a:solidFill>
                <a:srgbClr val="FF0000"/>
              </a:solidFill>
            </a:endParaRPr>
          </a:p>
        </p:txBody>
      </p:sp>
      <p:sp>
        <p:nvSpPr>
          <p:cNvPr id="21531" name="TextBox 54"/>
          <p:cNvSpPr txBox="1">
            <a:spLocks noChangeArrowheads="1"/>
          </p:cNvSpPr>
          <p:nvPr/>
        </p:nvSpPr>
        <p:spPr bwMode="auto">
          <a:xfrm>
            <a:off x="52388" y="3197225"/>
            <a:ext cx="2312987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6</a:t>
            </a:r>
            <a:r>
              <a:rPr lang="zh-CN" altLang="en-US" sz="1400"/>
              <a:t>）</a:t>
            </a:r>
            <a:r>
              <a:rPr lang="en-US" altLang="zh-CN" sz="1400"/>
              <a:t>VTEPA</a:t>
            </a:r>
            <a:r>
              <a:rPr lang="zh-CN" altLang="en-US" sz="1400"/>
              <a:t>将报文进行</a:t>
            </a:r>
            <a:r>
              <a:rPr lang="en-US" altLang="zh-CN" sz="1400"/>
              <a:t>VxLAN</a:t>
            </a:r>
            <a:r>
              <a:rPr lang="zh-CN" altLang="en-US" sz="1400"/>
              <a:t>解封装后发给</a:t>
            </a:r>
            <a:r>
              <a:rPr lang="en-US" altLang="zh-CN" sz="1400"/>
              <a:t>VM1</a:t>
            </a:r>
            <a:r>
              <a:rPr lang="zh-CN" altLang="en-US" sz="1400"/>
              <a:t>，并且学习对端</a:t>
            </a:r>
            <a:r>
              <a:rPr lang="en-US" altLang="zh-CN" sz="1400"/>
              <a:t>VTEP</a:t>
            </a:r>
            <a:r>
              <a:rPr lang="zh-CN" altLang="en-US" sz="1400"/>
              <a:t>的</a:t>
            </a:r>
            <a:r>
              <a:rPr lang="en-US" altLang="zh-CN" sz="1400"/>
              <a:t>IP,</a:t>
            </a:r>
            <a:r>
              <a:rPr lang="zh-CN" altLang="en-US" sz="1400"/>
              <a:t>生成</a:t>
            </a:r>
            <a:r>
              <a:rPr lang="en-US" altLang="zh-CN" sz="1400"/>
              <a:t>VTEP</a:t>
            </a:r>
            <a:r>
              <a:rPr lang="zh-CN" altLang="en-US" sz="1400"/>
              <a:t>上的</a:t>
            </a:r>
            <a:r>
              <a:rPr lang="en-US" altLang="zh-CN" sz="1400"/>
              <a:t>MAC</a:t>
            </a:r>
            <a:r>
              <a:rPr lang="zh-CN" altLang="en-US" sz="1400"/>
              <a:t>地址表</a:t>
            </a:r>
            <a:endParaRPr lang="en-US" altLang="zh-CN" sz="1400"/>
          </a:p>
        </p:txBody>
      </p:sp>
      <p:sp>
        <p:nvSpPr>
          <p:cNvPr id="10259" name="任意多边形 10258"/>
          <p:cNvSpPr/>
          <p:nvPr/>
        </p:nvSpPr>
        <p:spPr>
          <a:xfrm>
            <a:off x="1392238" y="4064000"/>
            <a:ext cx="509587" cy="1495425"/>
          </a:xfrm>
          <a:custGeom>
            <a:avLst/>
            <a:gdLst>
              <a:gd name="connsiteX0" fmla="*/ 508687 w 508687"/>
              <a:gd name="connsiteY0" fmla="*/ 1494972 h 1494972"/>
              <a:gd name="connsiteX1" fmla="*/ 687 w 508687"/>
              <a:gd name="connsiteY1" fmla="*/ 986972 h 1494972"/>
              <a:gd name="connsiteX2" fmla="*/ 421601 w 508687"/>
              <a:gd name="connsiteY2" fmla="*/ 0 h 1494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8687" h="1494972">
                <a:moveTo>
                  <a:pt x="508687" y="1494972"/>
                </a:moveTo>
                <a:cubicBezTo>
                  <a:pt x="261944" y="1365553"/>
                  <a:pt x="15201" y="1236134"/>
                  <a:pt x="687" y="986972"/>
                </a:cubicBezTo>
                <a:cubicBezTo>
                  <a:pt x="-13827" y="737810"/>
                  <a:pt x="203887" y="368905"/>
                  <a:pt x="421601" y="0"/>
                </a:cubicBezTo>
              </a:path>
            </a:pathLst>
          </a:custGeom>
          <a:noFill/>
          <a:ln>
            <a:solidFill>
              <a:srgbClr val="0070C0"/>
            </a:solidFill>
            <a:prstDash val="dash"/>
            <a:headEnd type="triangl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0265" name="任意多边形 10264"/>
          <p:cNvSpPr/>
          <p:nvPr/>
        </p:nvSpPr>
        <p:spPr>
          <a:xfrm>
            <a:off x="2481263" y="2147888"/>
            <a:ext cx="3498850" cy="1552575"/>
          </a:xfrm>
          <a:custGeom>
            <a:avLst/>
            <a:gdLst>
              <a:gd name="connsiteX0" fmla="*/ 0 w 3497943"/>
              <a:gd name="connsiteY0" fmla="*/ 1553405 h 1553405"/>
              <a:gd name="connsiteX1" fmla="*/ 798286 w 3497943"/>
              <a:gd name="connsiteY1" fmla="*/ 377 h 1553405"/>
              <a:gd name="connsiteX2" fmla="*/ 3497943 w 3497943"/>
              <a:gd name="connsiteY2" fmla="*/ 1437291 h 1553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97943" h="1553405">
                <a:moveTo>
                  <a:pt x="0" y="1553405"/>
                </a:moveTo>
                <a:cubicBezTo>
                  <a:pt x="107648" y="786567"/>
                  <a:pt x="215296" y="19729"/>
                  <a:pt x="798286" y="377"/>
                </a:cubicBezTo>
                <a:cubicBezTo>
                  <a:pt x="1381276" y="-18975"/>
                  <a:pt x="2439609" y="709158"/>
                  <a:pt x="3497943" y="1437291"/>
                </a:cubicBezTo>
              </a:path>
            </a:pathLst>
          </a:custGeom>
          <a:noFill/>
          <a:ln>
            <a:solidFill>
              <a:srgbClr val="0070C0"/>
            </a:solidFill>
            <a:prstDash val="dash"/>
            <a:headEnd type="triangl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1534" name="TextBox 63"/>
          <p:cNvSpPr txBox="1">
            <a:spLocks noChangeArrowheads="1"/>
          </p:cNvSpPr>
          <p:nvPr/>
        </p:nvSpPr>
        <p:spPr bwMode="auto">
          <a:xfrm>
            <a:off x="5969000" y="2457450"/>
            <a:ext cx="2981325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5</a:t>
            </a:r>
            <a:r>
              <a:rPr lang="zh-CN" altLang="en-US" sz="1400"/>
              <a:t>）</a:t>
            </a:r>
            <a:r>
              <a:rPr lang="en-US" altLang="zh-CN" sz="1400"/>
              <a:t>VTEPC</a:t>
            </a:r>
            <a:r>
              <a:rPr lang="zh-CN" altLang="en-US" sz="1400"/>
              <a:t>查看</a:t>
            </a:r>
            <a:r>
              <a:rPr lang="en-US" altLang="zh-CN" sz="1400"/>
              <a:t>MAC</a:t>
            </a:r>
            <a:r>
              <a:rPr lang="zh-CN" altLang="en-US" sz="1400"/>
              <a:t>地址表，将报文封装成</a:t>
            </a:r>
            <a:r>
              <a:rPr lang="en-US" altLang="zh-CN" sz="1400"/>
              <a:t>VxLAN</a:t>
            </a:r>
            <a:r>
              <a:rPr lang="zh-CN" altLang="en-US" sz="1400"/>
              <a:t>报文后，单播发送给</a:t>
            </a:r>
            <a:r>
              <a:rPr lang="en-US" altLang="zh-CN" sz="1400"/>
              <a:t>VTEPA,</a:t>
            </a:r>
            <a:endParaRPr lang="zh-CN" altLang="en-US" sz="1400"/>
          </a:p>
        </p:txBody>
      </p:sp>
      <p:cxnSp>
        <p:nvCxnSpPr>
          <p:cNvPr id="10267" name="直接箭头连接符 10266"/>
          <p:cNvCxnSpPr/>
          <p:nvPr/>
        </p:nvCxnSpPr>
        <p:spPr>
          <a:xfrm>
            <a:off x="6310313" y="4327525"/>
            <a:ext cx="0" cy="484188"/>
          </a:xfrm>
          <a:prstGeom prst="straightConnector1">
            <a:avLst/>
          </a:prstGeom>
          <a:noFill/>
          <a:ln>
            <a:solidFill>
              <a:srgbClr val="0070C0"/>
            </a:solidFill>
            <a:prstDash val="dash"/>
            <a:headEnd type="triangl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aphicFrame>
        <p:nvGraphicFramePr>
          <p:cNvPr id="10268" name="表格 10267"/>
          <p:cNvGraphicFramePr>
            <a:graphicFrameLocks noGrp="1"/>
          </p:cNvGraphicFramePr>
          <p:nvPr/>
        </p:nvGraphicFramePr>
        <p:xfrm>
          <a:off x="6616700" y="3624263"/>
          <a:ext cx="2373313" cy="669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6657"/>
                <a:gridCol w="1186657"/>
              </a:tblGrid>
              <a:tr h="334963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Mac</a:t>
                      </a:r>
                      <a:r>
                        <a:rPr lang="zh-CN" altLang="en-US" sz="1600" dirty="0" smtClean="0"/>
                        <a:t>地址</a:t>
                      </a:r>
                      <a:endParaRPr lang="zh-CN" altLang="en-US" sz="1600" dirty="0"/>
                    </a:p>
                  </a:txBody>
                  <a:tcPr marL="91429" marR="91429" marT="45573" marB="45573"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VTEP</a:t>
                      </a:r>
                      <a:r>
                        <a:rPr lang="zh-CN" altLang="en-US" sz="1600" dirty="0" smtClean="0"/>
                        <a:t>地址</a:t>
                      </a:r>
                      <a:endParaRPr lang="zh-CN" altLang="en-US" sz="1600" dirty="0"/>
                    </a:p>
                  </a:txBody>
                  <a:tcPr marL="91429" marR="91429" marT="45573" marB="45573"/>
                </a:tc>
              </a:tr>
              <a:tr h="334963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VM mac</a:t>
                      </a:r>
                      <a:endParaRPr lang="zh-CN" altLang="en-US" sz="1600" dirty="0"/>
                    </a:p>
                  </a:txBody>
                  <a:tcPr marL="91429" marR="91429" marT="45573" marB="45573"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10.0.0.1</a:t>
                      </a:r>
                      <a:endParaRPr lang="zh-CN" altLang="en-US" sz="1600" dirty="0"/>
                    </a:p>
                  </a:txBody>
                  <a:tcPr marL="91429" marR="91429" marT="45573" marB="45573"/>
                </a:tc>
              </a:tr>
            </a:tbl>
          </a:graphicData>
        </a:graphic>
      </p:graphicFrame>
      <p:sp>
        <p:nvSpPr>
          <p:cNvPr id="21547" name="TextBox 34"/>
          <p:cNvSpPr txBox="1">
            <a:spLocks noChangeArrowheads="1"/>
          </p:cNvSpPr>
          <p:nvPr/>
        </p:nvSpPr>
        <p:spPr bwMode="auto">
          <a:xfrm>
            <a:off x="6584950" y="5392738"/>
            <a:ext cx="17065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4</a:t>
            </a:r>
            <a:r>
              <a:rPr lang="zh-CN" altLang="en-US" sz="1400"/>
              <a:t>）</a:t>
            </a:r>
            <a:r>
              <a:rPr lang="en-US" altLang="zh-CN" sz="1400"/>
              <a:t>server</a:t>
            </a:r>
            <a:r>
              <a:rPr lang="zh-CN" altLang="en-US" sz="1400"/>
              <a:t>收到</a:t>
            </a:r>
            <a:r>
              <a:rPr lang="en-US" altLang="zh-CN" sz="1400"/>
              <a:t>arp</a:t>
            </a:r>
            <a:r>
              <a:rPr lang="zh-CN" altLang="en-US" sz="1400"/>
              <a:t>报文，回应</a:t>
            </a:r>
            <a:r>
              <a:rPr lang="en-US" altLang="zh-CN" sz="1400"/>
              <a:t>arp</a:t>
            </a:r>
            <a:r>
              <a:rPr lang="zh-CN" altLang="en-US" sz="1400"/>
              <a:t>请求</a:t>
            </a:r>
          </a:p>
        </p:txBody>
      </p:sp>
      <p:graphicFrame>
        <p:nvGraphicFramePr>
          <p:cNvPr id="37" name="表格 36"/>
          <p:cNvGraphicFramePr>
            <a:graphicFrameLocks noGrp="1"/>
          </p:cNvGraphicFramePr>
          <p:nvPr/>
        </p:nvGraphicFramePr>
        <p:xfrm>
          <a:off x="317500" y="2457450"/>
          <a:ext cx="2373313" cy="671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0600"/>
                <a:gridCol w="1142713"/>
              </a:tblGrid>
              <a:tr h="335757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Mac</a:t>
                      </a:r>
                      <a:r>
                        <a:rPr lang="zh-CN" altLang="en-US" sz="1600" dirty="0" smtClean="0"/>
                        <a:t>地址</a:t>
                      </a:r>
                      <a:endParaRPr lang="zh-CN" altLang="en-US" sz="1600" dirty="0"/>
                    </a:p>
                  </a:txBody>
                  <a:tcPr marL="91429" marR="91429" marT="45785" marB="45785"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VTEP</a:t>
                      </a:r>
                      <a:r>
                        <a:rPr lang="zh-CN" altLang="en-US" sz="1600" dirty="0" smtClean="0"/>
                        <a:t>地址</a:t>
                      </a:r>
                      <a:endParaRPr lang="zh-CN" altLang="en-US" sz="1600" dirty="0"/>
                    </a:p>
                  </a:txBody>
                  <a:tcPr marL="91429" marR="91429" marT="45785" marB="45785"/>
                </a:tc>
              </a:tr>
              <a:tr h="335757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server mac</a:t>
                      </a:r>
                      <a:endParaRPr lang="zh-CN" altLang="en-US" sz="1600" dirty="0"/>
                    </a:p>
                  </a:txBody>
                  <a:tcPr marL="91429" marR="91429" marT="45785" marB="45785"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10.0.0.2</a:t>
                      </a:r>
                      <a:endParaRPr lang="zh-CN" altLang="en-US" sz="1600" dirty="0"/>
                    </a:p>
                  </a:txBody>
                  <a:tcPr marL="91429" marR="91429" marT="45785" marB="4578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标题 1"/>
          <p:cNvSpPr>
            <a:spLocks noGrp="1"/>
          </p:cNvSpPr>
          <p:nvPr>
            <p:ph type="title"/>
          </p:nvPr>
        </p:nvSpPr>
        <p:spPr>
          <a:xfrm>
            <a:off x="457200" y="44450"/>
            <a:ext cx="7570788" cy="609600"/>
          </a:xfrm>
        </p:spPr>
        <p:txBody>
          <a:bodyPr/>
          <a:lstStyle/>
          <a:p>
            <a:r>
              <a:rPr lang="en-US" altLang="zh-CN" smtClean="0"/>
              <a:t>VxLAN</a:t>
            </a:r>
            <a:r>
              <a:rPr lang="zh-CN" altLang="en-US" smtClean="0"/>
              <a:t>的控制平面</a:t>
            </a:r>
            <a:r>
              <a:rPr lang="en-US" altLang="zh-CN" smtClean="0"/>
              <a:t>—</a:t>
            </a:r>
            <a:r>
              <a:rPr lang="zh-CN" altLang="en-US" smtClean="0"/>
              <a:t>基于</a:t>
            </a:r>
            <a:r>
              <a:rPr lang="en-US" altLang="zh-CN" smtClean="0"/>
              <a:t>controller</a:t>
            </a:r>
            <a:r>
              <a:rPr lang="zh-CN" altLang="en-US" smtClean="0"/>
              <a:t>方式</a:t>
            </a:r>
          </a:p>
        </p:txBody>
      </p:sp>
      <p:sp>
        <p:nvSpPr>
          <p:cNvPr id="5" name="圆角矩形 4"/>
          <p:cNvSpPr>
            <a:spLocks noChangeAspect="1"/>
          </p:cNvSpPr>
          <p:nvPr/>
        </p:nvSpPr>
        <p:spPr bwMode="auto">
          <a:xfrm>
            <a:off x="1316038" y="4002088"/>
            <a:ext cx="1122362" cy="49688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99CC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algn="ctr">
              <a:defRPr/>
            </a:pPr>
            <a:r>
              <a:rPr lang="en-US" altLang="zh-CN" sz="1600" dirty="0" smtClean="0">
                <a:solidFill>
                  <a:srgbClr val="FF0000"/>
                </a:solidFill>
                <a:latin typeface="Candara" pitchFamily="34" charset="0"/>
                <a:ea typeface="宋体" pitchFamily="2" charset="-122"/>
              </a:rPr>
              <a:t>VTEPA</a:t>
            </a:r>
            <a:endParaRPr lang="zh-CN" altLang="en-US" sz="1600" dirty="0">
              <a:solidFill>
                <a:srgbClr val="FF0000"/>
              </a:solidFill>
              <a:latin typeface="Candara" pitchFamily="34" charset="0"/>
              <a:ea typeface="宋体" pitchFamily="2" charset="-122"/>
            </a:endParaRPr>
          </a:p>
        </p:txBody>
      </p:sp>
      <p:sp>
        <p:nvSpPr>
          <p:cNvPr id="6" name="圆角矩形 5"/>
          <p:cNvSpPr>
            <a:spLocks noChangeAspect="1"/>
          </p:cNvSpPr>
          <p:nvPr/>
        </p:nvSpPr>
        <p:spPr bwMode="auto">
          <a:xfrm>
            <a:off x="3006725" y="4002088"/>
            <a:ext cx="989013" cy="49688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99CC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algn="ctr">
              <a:defRPr/>
            </a:pPr>
            <a:r>
              <a:rPr lang="en-US" altLang="zh-CN" sz="1600" dirty="0" smtClean="0">
                <a:solidFill>
                  <a:srgbClr val="FF0000"/>
                </a:solidFill>
                <a:latin typeface="Candara" pitchFamily="34" charset="0"/>
                <a:ea typeface="宋体" pitchFamily="2" charset="-122"/>
              </a:rPr>
              <a:t>VTEP</a:t>
            </a:r>
            <a:endParaRPr lang="zh-CN" altLang="en-US" sz="1600" dirty="0">
              <a:solidFill>
                <a:srgbClr val="FF0000"/>
              </a:solidFill>
              <a:latin typeface="Candara" pitchFamily="34" charset="0"/>
              <a:ea typeface="宋体" pitchFamily="2" charset="-122"/>
            </a:endParaRPr>
          </a:p>
        </p:txBody>
      </p:sp>
      <p:sp>
        <p:nvSpPr>
          <p:cNvPr id="7" name="圆角矩形 6"/>
          <p:cNvSpPr>
            <a:spLocks noChangeAspect="1"/>
          </p:cNvSpPr>
          <p:nvPr/>
        </p:nvSpPr>
        <p:spPr bwMode="auto">
          <a:xfrm>
            <a:off x="2220913" y="1851025"/>
            <a:ext cx="1135062" cy="4984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algn="ctr">
              <a:defRPr/>
            </a:pPr>
            <a:r>
              <a:rPr lang="en-US" altLang="zh-CN" sz="2400" dirty="0" smtClean="0">
                <a:solidFill>
                  <a:srgbClr val="FF0000"/>
                </a:solidFill>
                <a:latin typeface="Candara" pitchFamily="34" charset="0"/>
                <a:ea typeface="宋体" pitchFamily="2" charset="-122"/>
              </a:rPr>
              <a:t>Core</a:t>
            </a:r>
            <a:endParaRPr lang="zh-CN" altLang="en-US" sz="2400" dirty="0">
              <a:solidFill>
                <a:srgbClr val="FF0000"/>
              </a:solidFill>
              <a:latin typeface="Candara" pitchFamily="34" charset="0"/>
              <a:ea typeface="宋体" pitchFamily="2" charset="-122"/>
            </a:endParaRPr>
          </a:p>
        </p:txBody>
      </p:sp>
      <p:sp>
        <p:nvSpPr>
          <p:cNvPr id="8" name="圆角矩形 7"/>
          <p:cNvSpPr>
            <a:spLocks noChangeAspect="1"/>
          </p:cNvSpPr>
          <p:nvPr/>
        </p:nvSpPr>
        <p:spPr bwMode="auto">
          <a:xfrm>
            <a:off x="4141788" y="1865313"/>
            <a:ext cx="1257300" cy="4984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algn="ctr">
              <a:defRPr/>
            </a:pPr>
            <a:r>
              <a:rPr lang="en-US" altLang="zh-CN" sz="2400" dirty="0" smtClean="0">
                <a:solidFill>
                  <a:srgbClr val="FF0000"/>
                </a:solidFill>
                <a:latin typeface="Candara" pitchFamily="34" charset="0"/>
                <a:ea typeface="宋体" pitchFamily="2" charset="-122"/>
              </a:rPr>
              <a:t>Core</a:t>
            </a:r>
            <a:endParaRPr lang="zh-CN" altLang="en-US" sz="2400" dirty="0">
              <a:solidFill>
                <a:srgbClr val="FF0000"/>
              </a:solidFill>
              <a:latin typeface="Candara" pitchFamily="34" charset="0"/>
              <a:ea typeface="宋体" pitchFamily="2" charset="-122"/>
            </a:endParaRPr>
          </a:p>
        </p:txBody>
      </p:sp>
      <p:cxnSp>
        <p:nvCxnSpPr>
          <p:cNvPr id="22535" name="直接连接符 9"/>
          <p:cNvCxnSpPr>
            <a:cxnSpLocks noChangeShapeType="1"/>
            <a:stCxn id="6" idx="0"/>
            <a:endCxn id="8" idx="2"/>
          </p:cNvCxnSpPr>
          <p:nvPr/>
        </p:nvCxnSpPr>
        <p:spPr bwMode="auto">
          <a:xfrm flipV="1">
            <a:off x="3502025" y="2363788"/>
            <a:ext cx="1268413" cy="16383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36" name="直接连接符 10"/>
          <p:cNvCxnSpPr>
            <a:cxnSpLocks noChangeShapeType="1"/>
            <a:stCxn id="5" idx="0"/>
            <a:endCxn id="8" idx="2"/>
          </p:cNvCxnSpPr>
          <p:nvPr/>
        </p:nvCxnSpPr>
        <p:spPr bwMode="auto">
          <a:xfrm flipV="1">
            <a:off x="1878013" y="2363788"/>
            <a:ext cx="2892425" cy="16383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37" name="直接连接符 12"/>
          <p:cNvCxnSpPr>
            <a:cxnSpLocks noChangeShapeType="1"/>
            <a:stCxn id="5" idx="0"/>
            <a:endCxn id="7" idx="2"/>
          </p:cNvCxnSpPr>
          <p:nvPr/>
        </p:nvCxnSpPr>
        <p:spPr bwMode="auto">
          <a:xfrm flipV="1">
            <a:off x="1878013" y="2349500"/>
            <a:ext cx="911225" cy="1652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38" name="直接连接符 13"/>
          <p:cNvCxnSpPr>
            <a:cxnSpLocks noChangeShapeType="1"/>
            <a:stCxn id="6" idx="0"/>
            <a:endCxn id="7" idx="2"/>
          </p:cNvCxnSpPr>
          <p:nvPr/>
        </p:nvCxnSpPr>
        <p:spPr bwMode="auto">
          <a:xfrm flipH="1" flipV="1">
            <a:off x="2789238" y="2349500"/>
            <a:ext cx="712787" cy="1652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圆角矩形 15"/>
          <p:cNvSpPr>
            <a:spLocks noChangeAspect="1"/>
          </p:cNvSpPr>
          <p:nvPr/>
        </p:nvSpPr>
        <p:spPr bwMode="auto">
          <a:xfrm>
            <a:off x="4751388" y="4016375"/>
            <a:ext cx="960437" cy="4968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99CC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algn="ctr">
              <a:defRPr/>
            </a:pPr>
            <a:r>
              <a:rPr lang="en-US" altLang="zh-CN" sz="1600" dirty="0" smtClean="0">
                <a:solidFill>
                  <a:srgbClr val="FF0000"/>
                </a:solidFill>
                <a:latin typeface="Candara" pitchFamily="34" charset="0"/>
                <a:ea typeface="宋体" pitchFamily="2" charset="-122"/>
              </a:rPr>
              <a:t>VTEP</a:t>
            </a:r>
            <a:endParaRPr lang="zh-CN" altLang="en-US" sz="1600" dirty="0">
              <a:solidFill>
                <a:srgbClr val="FF0000"/>
              </a:solidFill>
              <a:latin typeface="Candara" pitchFamily="34" charset="0"/>
              <a:ea typeface="宋体" pitchFamily="2" charset="-122"/>
            </a:endParaRPr>
          </a:p>
        </p:txBody>
      </p:sp>
      <p:cxnSp>
        <p:nvCxnSpPr>
          <p:cNvPr id="22540" name="直接连接符 16"/>
          <p:cNvCxnSpPr>
            <a:cxnSpLocks noChangeShapeType="1"/>
            <a:stCxn id="16" idx="0"/>
            <a:endCxn id="7" idx="2"/>
          </p:cNvCxnSpPr>
          <p:nvPr/>
        </p:nvCxnSpPr>
        <p:spPr bwMode="auto">
          <a:xfrm flipH="1" flipV="1">
            <a:off x="2789238" y="2349500"/>
            <a:ext cx="2443162" cy="16668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41" name="直接连接符 17"/>
          <p:cNvCxnSpPr>
            <a:cxnSpLocks noChangeShapeType="1"/>
            <a:stCxn id="16" idx="0"/>
            <a:endCxn id="8" idx="2"/>
          </p:cNvCxnSpPr>
          <p:nvPr/>
        </p:nvCxnSpPr>
        <p:spPr bwMode="auto">
          <a:xfrm flipH="1" flipV="1">
            <a:off x="4770438" y="2363788"/>
            <a:ext cx="461962" cy="1652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56" name="TextBox 10255"/>
          <p:cNvSpPr txBox="1"/>
          <p:nvPr/>
        </p:nvSpPr>
        <p:spPr>
          <a:xfrm>
            <a:off x="468313" y="836613"/>
            <a:ext cx="8207375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l"/>
              <a:defRPr/>
            </a:pPr>
            <a:r>
              <a:rPr lang="zh-CN" altLang="en-US" b="1" dirty="0">
                <a:latin typeface="+mn-lt"/>
                <a:ea typeface="+mn-ea"/>
              </a:rPr>
              <a:t>基于</a:t>
            </a:r>
            <a:r>
              <a:rPr lang="en-US" altLang="zh-CN" b="1" dirty="0" err="1">
                <a:latin typeface="+mn-lt"/>
                <a:ea typeface="+mn-ea"/>
              </a:rPr>
              <a:t>sdn</a:t>
            </a:r>
            <a:r>
              <a:rPr lang="en-US" altLang="zh-CN" b="1" dirty="0">
                <a:latin typeface="+mn-lt"/>
                <a:ea typeface="+mn-ea"/>
              </a:rPr>
              <a:t> controller</a:t>
            </a:r>
            <a:r>
              <a:rPr lang="zh-CN" altLang="en-US" b="1" dirty="0">
                <a:latin typeface="+mn-lt"/>
                <a:ea typeface="+mn-ea"/>
              </a:rPr>
              <a:t>方式的控制平面和地址学习</a:t>
            </a:r>
            <a:endParaRPr lang="en-US" altLang="zh-CN" b="1" dirty="0">
              <a:latin typeface="+mn-lt"/>
              <a:ea typeface="+mn-ea"/>
            </a:endParaRPr>
          </a:p>
          <a:p>
            <a:pPr>
              <a:defRPr/>
            </a:pPr>
            <a:r>
              <a:rPr lang="en-US" altLang="zh-CN" dirty="0">
                <a:latin typeface="+mn-lt"/>
                <a:ea typeface="+mn-ea"/>
              </a:rPr>
              <a:t>SDN controller</a:t>
            </a:r>
            <a:r>
              <a:rPr lang="zh-CN" altLang="en-US" dirty="0">
                <a:latin typeface="+mn-lt"/>
                <a:ea typeface="+mn-ea"/>
              </a:rPr>
              <a:t>与所有</a:t>
            </a:r>
            <a:r>
              <a:rPr lang="en-US" altLang="zh-CN" dirty="0" err="1">
                <a:latin typeface="+mn-lt"/>
                <a:ea typeface="+mn-ea"/>
              </a:rPr>
              <a:t>VxLAN</a:t>
            </a:r>
            <a:r>
              <a:rPr lang="en-US" altLang="zh-CN" dirty="0">
                <a:latin typeface="+mn-lt"/>
                <a:ea typeface="+mn-ea"/>
              </a:rPr>
              <a:t> ED</a:t>
            </a:r>
            <a:r>
              <a:rPr lang="zh-CN" altLang="en-US" dirty="0">
                <a:latin typeface="+mn-lt"/>
                <a:ea typeface="+mn-ea"/>
              </a:rPr>
              <a:t>设备建立连接（通过</a:t>
            </a:r>
            <a:r>
              <a:rPr lang="en-US" altLang="zh-CN" dirty="0" err="1">
                <a:latin typeface="+mn-lt"/>
                <a:ea typeface="+mn-ea"/>
              </a:rPr>
              <a:t>openflow</a:t>
            </a:r>
            <a:r>
              <a:rPr lang="zh-CN" altLang="en-US" dirty="0">
                <a:latin typeface="+mn-lt"/>
                <a:ea typeface="+mn-ea"/>
              </a:rPr>
              <a:t>协议），通过</a:t>
            </a:r>
            <a:r>
              <a:rPr lang="en-US" altLang="zh-CN" dirty="0">
                <a:latin typeface="+mn-lt"/>
                <a:ea typeface="+mn-ea"/>
              </a:rPr>
              <a:t>SDN controller</a:t>
            </a:r>
            <a:r>
              <a:rPr lang="zh-CN" altLang="en-US" dirty="0">
                <a:latin typeface="+mn-lt"/>
                <a:ea typeface="+mn-ea"/>
              </a:rPr>
              <a:t>给各</a:t>
            </a:r>
            <a:r>
              <a:rPr lang="en-US" altLang="zh-CN" dirty="0" err="1">
                <a:latin typeface="+mn-lt"/>
                <a:ea typeface="+mn-ea"/>
              </a:rPr>
              <a:t>VxLAN</a:t>
            </a:r>
            <a:r>
              <a:rPr lang="en-US" altLang="zh-CN" dirty="0">
                <a:latin typeface="+mn-lt"/>
                <a:ea typeface="+mn-ea"/>
              </a:rPr>
              <a:t> ED</a:t>
            </a:r>
            <a:r>
              <a:rPr lang="zh-CN" altLang="en-US" dirty="0">
                <a:latin typeface="+mn-lt"/>
                <a:ea typeface="+mn-ea"/>
              </a:rPr>
              <a:t>部署下发流表来进行</a:t>
            </a:r>
            <a:r>
              <a:rPr lang="en-US" altLang="zh-CN" dirty="0" err="1">
                <a:latin typeface="+mn-lt"/>
                <a:ea typeface="+mn-ea"/>
              </a:rPr>
              <a:t>VxLAN</a:t>
            </a:r>
            <a:r>
              <a:rPr lang="zh-CN" altLang="en-US" dirty="0">
                <a:latin typeface="+mn-lt"/>
                <a:ea typeface="+mn-ea"/>
              </a:rPr>
              <a:t>的转发</a:t>
            </a:r>
          </a:p>
        </p:txBody>
      </p:sp>
      <p:sp>
        <p:nvSpPr>
          <p:cNvPr id="35" name="圆角矩形 34"/>
          <p:cNvSpPr>
            <a:spLocks noChangeAspect="1"/>
          </p:cNvSpPr>
          <p:nvPr/>
        </p:nvSpPr>
        <p:spPr bwMode="auto">
          <a:xfrm>
            <a:off x="5476875" y="2398713"/>
            <a:ext cx="1257300" cy="4984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algn="ctr">
              <a:defRPr/>
            </a:pPr>
            <a:r>
              <a:rPr lang="en-US" altLang="zh-CN" sz="1600" dirty="0" smtClean="0">
                <a:solidFill>
                  <a:srgbClr val="FF0000"/>
                </a:solidFill>
                <a:latin typeface="Candara" pitchFamily="34" charset="0"/>
                <a:ea typeface="宋体" pitchFamily="2" charset="-122"/>
              </a:rPr>
              <a:t>Controller</a:t>
            </a:r>
            <a:endParaRPr lang="en-US" altLang="zh-CN" sz="1600" dirty="0">
              <a:solidFill>
                <a:srgbClr val="FF0000"/>
              </a:solidFill>
              <a:latin typeface="Candara" pitchFamily="34" charset="0"/>
              <a:ea typeface="宋体" pitchFamily="2" charset="-122"/>
            </a:endParaRPr>
          </a:p>
          <a:p>
            <a:pPr algn="ctr">
              <a:defRPr/>
            </a:pPr>
            <a:r>
              <a:rPr lang="en-US" altLang="zh-CN" sz="1600" dirty="0" err="1" smtClean="0">
                <a:solidFill>
                  <a:srgbClr val="FF0000"/>
                </a:solidFill>
                <a:latin typeface="Candara" pitchFamily="34" charset="0"/>
                <a:ea typeface="宋体" pitchFamily="2" charset="-122"/>
              </a:rPr>
              <a:t>Vxlan</a:t>
            </a:r>
            <a:r>
              <a:rPr lang="en-US" altLang="zh-CN" sz="1600" dirty="0" smtClean="0">
                <a:solidFill>
                  <a:srgbClr val="FF0000"/>
                </a:solidFill>
                <a:latin typeface="Candara" pitchFamily="34" charset="0"/>
                <a:ea typeface="宋体" pitchFamily="2" charset="-122"/>
              </a:rPr>
              <a:t> app</a:t>
            </a:r>
            <a:endParaRPr lang="zh-CN" altLang="en-US" sz="1600" dirty="0">
              <a:solidFill>
                <a:srgbClr val="FF0000"/>
              </a:solidFill>
              <a:latin typeface="Candara" pitchFamily="34" charset="0"/>
              <a:ea typeface="宋体" pitchFamily="2" charset="-122"/>
            </a:endParaRPr>
          </a:p>
        </p:txBody>
      </p:sp>
      <p:cxnSp>
        <p:nvCxnSpPr>
          <p:cNvPr id="3" name="直接连接符 2"/>
          <p:cNvCxnSpPr>
            <a:stCxn id="5" idx="0"/>
            <a:endCxn id="35" idx="2"/>
          </p:cNvCxnSpPr>
          <p:nvPr/>
        </p:nvCxnSpPr>
        <p:spPr>
          <a:xfrm flipV="1">
            <a:off x="1878013" y="2897188"/>
            <a:ext cx="4227512" cy="11049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>
            <a:stCxn id="6" idx="0"/>
            <a:endCxn id="35" idx="2"/>
          </p:cNvCxnSpPr>
          <p:nvPr/>
        </p:nvCxnSpPr>
        <p:spPr>
          <a:xfrm flipV="1">
            <a:off x="3502025" y="2897188"/>
            <a:ext cx="2603500" cy="11049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>
            <a:stCxn id="16" idx="0"/>
            <a:endCxn id="35" idx="2"/>
          </p:cNvCxnSpPr>
          <p:nvPr/>
        </p:nvCxnSpPr>
        <p:spPr>
          <a:xfrm flipV="1">
            <a:off x="5232400" y="2897188"/>
            <a:ext cx="873125" cy="111918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箭头连接符 25"/>
          <p:cNvCxnSpPr/>
          <p:nvPr/>
        </p:nvCxnSpPr>
        <p:spPr>
          <a:xfrm>
            <a:off x="1663700" y="4578350"/>
            <a:ext cx="0" cy="768350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48" name="TextBox 26"/>
          <p:cNvSpPr txBox="1">
            <a:spLocks noChangeArrowheads="1"/>
          </p:cNvSpPr>
          <p:nvPr/>
        </p:nvSpPr>
        <p:spPr bwMode="auto">
          <a:xfrm>
            <a:off x="742950" y="4802188"/>
            <a:ext cx="11525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400"/>
              <a:t>未知报文</a:t>
            </a:r>
          </a:p>
        </p:txBody>
      </p:sp>
      <p:cxnSp>
        <p:nvCxnSpPr>
          <p:cNvPr id="37" name="直接箭头连接符 36"/>
          <p:cNvCxnSpPr/>
          <p:nvPr/>
        </p:nvCxnSpPr>
        <p:spPr>
          <a:xfrm flipV="1">
            <a:off x="1838325" y="3362325"/>
            <a:ext cx="1663700" cy="428625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50" name="TextBox 10256"/>
          <p:cNvSpPr txBox="1">
            <a:spLocks noChangeArrowheads="1"/>
          </p:cNvSpPr>
          <p:nvPr/>
        </p:nvSpPr>
        <p:spPr bwMode="auto">
          <a:xfrm>
            <a:off x="422275" y="2838450"/>
            <a:ext cx="21907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1</a:t>
            </a:r>
            <a:r>
              <a:rPr lang="zh-CN" altLang="en-US" sz="1400"/>
              <a:t>）</a:t>
            </a:r>
            <a:r>
              <a:rPr lang="en-US" altLang="zh-CN" sz="1400"/>
              <a:t>Vtep</a:t>
            </a:r>
            <a:r>
              <a:rPr lang="zh-CN" altLang="en-US" sz="1400"/>
              <a:t>收到未知报文通过</a:t>
            </a:r>
            <a:r>
              <a:rPr lang="en-US" altLang="zh-CN" sz="1400"/>
              <a:t>packet in</a:t>
            </a:r>
            <a:r>
              <a:rPr lang="zh-CN" altLang="en-US" sz="1400"/>
              <a:t>报文将报文发给</a:t>
            </a:r>
            <a:r>
              <a:rPr lang="en-US" altLang="zh-CN" sz="1400"/>
              <a:t>controller</a:t>
            </a:r>
            <a:endParaRPr lang="zh-CN" altLang="en-US" sz="1400"/>
          </a:p>
        </p:txBody>
      </p:sp>
      <p:sp>
        <p:nvSpPr>
          <p:cNvPr id="63" name="矩形 62"/>
          <p:cNvSpPr/>
          <p:nvPr/>
        </p:nvSpPr>
        <p:spPr>
          <a:xfrm>
            <a:off x="1431925" y="5211763"/>
            <a:ext cx="442913" cy="539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2552" name="TextBox 64"/>
          <p:cNvSpPr txBox="1">
            <a:spLocks noChangeArrowheads="1"/>
          </p:cNvSpPr>
          <p:nvPr/>
        </p:nvSpPr>
        <p:spPr bwMode="auto">
          <a:xfrm rot="-5400000">
            <a:off x="1570037" y="5141913"/>
            <a:ext cx="430213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600"/>
              <a:t>VM1</a:t>
            </a:r>
            <a:endParaRPr lang="zh-CN" altLang="en-US" sz="1600"/>
          </a:p>
        </p:txBody>
      </p:sp>
      <p:sp>
        <p:nvSpPr>
          <p:cNvPr id="22553" name="TextBox 10256"/>
          <p:cNvSpPr txBox="1">
            <a:spLocks noChangeArrowheads="1"/>
          </p:cNvSpPr>
          <p:nvPr/>
        </p:nvSpPr>
        <p:spPr bwMode="auto">
          <a:xfrm>
            <a:off x="6889750" y="1828800"/>
            <a:ext cx="2189163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2</a:t>
            </a:r>
            <a:r>
              <a:rPr lang="zh-CN" altLang="en-US" sz="1400"/>
              <a:t>）</a:t>
            </a:r>
            <a:r>
              <a:rPr lang="en-US" altLang="zh-CN" sz="1400"/>
              <a:t>Controller</a:t>
            </a:r>
            <a:r>
              <a:rPr lang="zh-CN" altLang="en-US" sz="1400"/>
              <a:t>上学习</a:t>
            </a:r>
            <a:r>
              <a:rPr lang="en-US" altLang="zh-CN" sz="1400"/>
              <a:t>mac</a:t>
            </a:r>
            <a:r>
              <a:rPr lang="zh-CN" altLang="en-US" sz="1400"/>
              <a:t>地址表并和</a:t>
            </a:r>
            <a:r>
              <a:rPr lang="en-US" altLang="zh-CN" sz="1400"/>
              <a:t>vtep A</a:t>
            </a:r>
            <a:r>
              <a:rPr lang="zh-CN" altLang="en-US" sz="1400"/>
              <a:t>地址对应</a:t>
            </a:r>
          </a:p>
        </p:txBody>
      </p:sp>
      <p:graphicFrame>
        <p:nvGraphicFramePr>
          <p:cNvPr id="50" name="表格 49"/>
          <p:cNvGraphicFramePr>
            <a:graphicFrameLocks noGrp="1"/>
          </p:cNvGraphicFramePr>
          <p:nvPr/>
        </p:nvGraphicFramePr>
        <p:xfrm>
          <a:off x="7350125" y="2555875"/>
          <a:ext cx="1728788" cy="554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394"/>
                <a:gridCol w="864394"/>
              </a:tblGrid>
              <a:tr h="277019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Mac</a:t>
                      </a:r>
                      <a:r>
                        <a:rPr lang="zh-CN" altLang="en-US" sz="1000" dirty="0" smtClean="0"/>
                        <a:t>地址</a:t>
                      </a:r>
                      <a:endParaRPr lang="zh-CN" altLang="en-US" sz="1000" dirty="0"/>
                    </a:p>
                  </a:txBody>
                  <a:tcPr marL="91472" marR="91472" marT="45738" marB="45738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VTEP</a:t>
                      </a:r>
                      <a:r>
                        <a:rPr lang="zh-CN" altLang="en-US" sz="1000" dirty="0" smtClean="0"/>
                        <a:t>地址</a:t>
                      </a:r>
                      <a:endParaRPr lang="zh-CN" altLang="en-US" sz="1000" dirty="0"/>
                    </a:p>
                  </a:txBody>
                  <a:tcPr marL="91472" marR="91472" marT="45738" marB="45738"/>
                </a:tc>
              </a:tr>
              <a:tr h="277019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VM mac</a:t>
                      </a:r>
                      <a:endParaRPr lang="zh-CN" altLang="en-US" sz="1000" dirty="0"/>
                    </a:p>
                  </a:txBody>
                  <a:tcPr marL="91472" marR="91472" marT="45738" marB="45738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10.0.0.1</a:t>
                      </a:r>
                      <a:endParaRPr lang="zh-CN" altLang="en-US" sz="1000" dirty="0"/>
                    </a:p>
                  </a:txBody>
                  <a:tcPr marL="91472" marR="91472" marT="45738" marB="45738"/>
                </a:tc>
              </a:tr>
            </a:tbl>
          </a:graphicData>
        </a:graphic>
      </p:graphicFrame>
      <p:cxnSp>
        <p:nvCxnSpPr>
          <p:cNvPr id="74" name="直接箭头连接符 73"/>
          <p:cNvCxnSpPr/>
          <p:nvPr/>
        </p:nvCxnSpPr>
        <p:spPr>
          <a:xfrm flipV="1">
            <a:off x="2789238" y="3575050"/>
            <a:ext cx="1662112" cy="427038"/>
          </a:xfrm>
          <a:prstGeom prst="straightConnector1">
            <a:avLst/>
          </a:prstGeom>
          <a:ln w="158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66" name="TextBox 10256"/>
          <p:cNvSpPr txBox="1">
            <a:spLocks noChangeArrowheads="1"/>
          </p:cNvSpPr>
          <p:nvPr/>
        </p:nvSpPr>
        <p:spPr bwMode="auto">
          <a:xfrm>
            <a:off x="3544888" y="4587875"/>
            <a:ext cx="21907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3</a:t>
            </a:r>
            <a:r>
              <a:rPr lang="zh-CN" altLang="en-US" sz="1400"/>
              <a:t>）</a:t>
            </a:r>
            <a:r>
              <a:rPr lang="en-US" altLang="zh-CN" sz="1400"/>
              <a:t>controller</a:t>
            </a:r>
            <a:r>
              <a:rPr lang="zh-CN" altLang="en-US" sz="1400"/>
              <a:t>下发流表给</a:t>
            </a:r>
            <a:r>
              <a:rPr lang="en-US" altLang="zh-CN" sz="1400"/>
              <a:t>VTEP</a:t>
            </a:r>
            <a:r>
              <a:rPr lang="zh-CN" altLang="en-US" sz="1400"/>
              <a:t>指导转发</a:t>
            </a:r>
          </a:p>
        </p:txBody>
      </p:sp>
      <p:sp>
        <p:nvSpPr>
          <p:cNvPr id="22567" name="TextBox 10256"/>
          <p:cNvSpPr txBox="1">
            <a:spLocks noChangeArrowheads="1"/>
          </p:cNvSpPr>
          <p:nvPr/>
        </p:nvSpPr>
        <p:spPr bwMode="auto">
          <a:xfrm>
            <a:off x="6194425" y="3563938"/>
            <a:ext cx="2189163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4</a:t>
            </a:r>
            <a:r>
              <a:rPr lang="zh-CN" altLang="en-US" sz="1400"/>
              <a:t>）</a:t>
            </a:r>
            <a:r>
              <a:rPr lang="en-US" altLang="zh-CN" sz="1400"/>
              <a:t>controller</a:t>
            </a:r>
            <a:r>
              <a:rPr lang="zh-CN" altLang="en-US" sz="1400"/>
              <a:t>将学习到的</a:t>
            </a:r>
            <a:r>
              <a:rPr lang="en-US" altLang="zh-CN" sz="1400"/>
              <a:t>mac</a:t>
            </a:r>
            <a:r>
              <a:rPr lang="zh-CN" altLang="en-US" sz="1400"/>
              <a:t>与</a:t>
            </a:r>
            <a:r>
              <a:rPr lang="en-US" altLang="zh-CN" sz="1400"/>
              <a:t>vtep</a:t>
            </a:r>
            <a:r>
              <a:rPr lang="zh-CN" altLang="en-US" sz="1400"/>
              <a:t>对应关系同步到其他</a:t>
            </a:r>
            <a:r>
              <a:rPr lang="en-US" altLang="zh-CN" sz="1400"/>
              <a:t>VTEP</a:t>
            </a:r>
            <a:endParaRPr lang="zh-CN" altLang="en-US" sz="1400"/>
          </a:p>
        </p:txBody>
      </p:sp>
      <p:sp>
        <p:nvSpPr>
          <p:cNvPr id="54" name="任意多边形 53"/>
          <p:cNvSpPr/>
          <p:nvPr/>
        </p:nvSpPr>
        <p:spPr>
          <a:xfrm>
            <a:off x="2365375" y="2690813"/>
            <a:ext cx="3033713" cy="850900"/>
          </a:xfrm>
          <a:custGeom>
            <a:avLst/>
            <a:gdLst>
              <a:gd name="connsiteX0" fmla="*/ 3033485 w 3033485"/>
              <a:gd name="connsiteY0" fmla="*/ 140134 h 851334"/>
              <a:gd name="connsiteX1" fmla="*/ 1640114 w 3033485"/>
              <a:gd name="connsiteY1" fmla="*/ 53049 h 851334"/>
              <a:gd name="connsiteX2" fmla="*/ 0 w 3033485"/>
              <a:gd name="connsiteY2" fmla="*/ 851334 h 851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33485" h="851334">
                <a:moveTo>
                  <a:pt x="3033485" y="140134"/>
                </a:moveTo>
                <a:cubicBezTo>
                  <a:pt x="2589590" y="37325"/>
                  <a:pt x="2145695" y="-65484"/>
                  <a:pt x="1640114" y="53049"/>
                </a:cubicBezTo>
                <a:cubicBezTo>
                  <a:pt x="1134533" y="171582"/>
                  <a:pt x="567266" y="511458"/>
                  <a:pt x="0" y="851334"/>
                </a:cubicBezTo>
              </a:path>
            </a:pathLst>
          </a:custGeom>
          <a:noFill/>
          <a:ln>
            <a:solidFill>
              <a:srgbClr val="0070C0"/>
            </a:solidFill>
            <a:prstDash val="dash"/>
            <a:headEnd type="none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56" name="任意多边形 55"/>
          <p:cNvSpPr/>
          <p:nvPr/>
        </p:nvSpPr>
        <p:spPr>
          <a:xfrm>
            <a:off x="3990975" y="3019425"/>
            <a:ext cx="1901825" cy="971550"/>
          </a:xfrm>
          <a:custGeom>
            <a:avLst/>
            <a:gdLst>
              <a:gd name="connsiteX0" fmla="*/ 1901371 w 1901371"/>
              <a:gd name="connsiteY0" fmla="*/ 0 h 972457"/>
              <a:gd name="connsiteX1" fmla="*/ 1190171 w 1901371"/>
              <a:gd name="connsiteY1" fmla="*/ 638629 h 972457"/>
              <a:gd name="connsiteX2" fmla="*/ 0 w 1901371"/>
              <a:gd name="connsiteY2" fmla="*/ 972457 h 972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1371" h="972457">
                <a:moveTo>
                  <a:pt x="1901371" y="0"/>
                </a:moveTo>
                <a:cubicBezTo>
                  <a:pt x="1704218" y="238276"/>
                  <a:pt x="1507066" y="476553"/>
                  <a:pt x="1190171" y="638629"/>
                </a:cubicBezTo>
                <a:cubicBezTo>
                  <a:pt x="873276" y="800705"/>
                  <a:pt x="436638" y="886581"/>
                  <a:pt x="0" y="972457"/>
                </a:cubicBezTo>
              </a:path>
            </a:pathLst>
          </a:custGeom>
          <a:noFill/>
          <a:ln>
            <a:solidFill>
              <a:srgbClr val="0070C0"/>
            </a:solidFill>
            <a:prstDash val="dash"/>
            <a:headEnd type="none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58" name="任意多边形 57"/>
          <p:cNvSpPr/>
          <p:nvPr/>
        </p:nvSpPr>
        <p:spPr>
          <a:xfrm>
            <a:off x="5661025" y="3062288"/>
            <a:ext cx="509588" cy="871537"/>
          </a:xfrm>
          <a:custGeom>
            <a:avLst/>
            <a:gdLst>
              <a:gd name="connsiteX0" fmla="*/ 420914 w 509506"/>
              <a:gd name="connsiteY0" fmla="*/ 0 h 870857"/>
              <a:gd name="connsiteX1" fmla="*/ 478971 w 509506"/>
              <a:gd name="connsiteY1" fmla="*/ 406400 h 870857"/>
              <a:gd name="connsiteX2" fmla="*/ 0 w 509506"/>
              <a:gd name="connsiteY2" fmla="*/ 870857 h 870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9506" h="870857">
                <a:moveTo>
                  <a:pt x="420914" y="0"/>
                </a:moveTo>
                <a:cubicBezTo>
                  <a:pt x="485018" y="130628"/>
                  <a:pt x="549123" y="261257"/>
                  <a:pt x="478971" y="406400"/>
                </a:cubicBezTo>
                <a:cubicBezTo>
                  <a:pt x="408819" y="551543"/>
                  <a:pt x="204409" y="711200"/>
                  <a:pt x="0" y="870857"/>
                </a:cubicBezTo>
              </a:path>
            </a:pathLst>
          </a:custGeom>
          <a:noFill/>
          <a:ln>
            <a:solidFill>
              <a:srgbClr val="0070C0"/>
            </a:solidFill>
            <a:prstDash val="dash"/>
            <a:headEnd type="none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2571" name="TextBox 58"/>
          <p:cNvSpPr txBox="1">
            <a:spLocks noChangeArrowheads="1"/>
          </p:cNvSpPr>
          <p:nvPr/>
        </p:nvSpPr>
        <p:spPr bwMode="auto">
          <a:xfrm>
            <a:off x="3324225" y="5256213"/>
            <a:ext cx="53514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注：通过云业务平台在创建</a:t>
            </a:r>
            <a:r>
              <a:rPr lang="en-US" altLang="zh-CN"/>
              <a:t>vm</a:t>
            </a:r>
            <a:r>
              <a:rPr lang="zh-CN" altLang="en-US"/>
              <a:t>的时候直接将</a:t>
            </a:r>
            <a:r>
              <a:rPr lang="en-US" altLang="zh-CN"/>
              <a:t>vm mac</a:t>
            </a:r>
            <a:r>
              <a:rPr lang="zh-CN" altLang="en-US"/>
              <a:t>地址表（包括与</a:t>
            </a:r>
            <a:r>
              <a:rPr lang="en-US" altLang="zh-CN"/>
              <a:t>vtep ip</a:t>
            </a:r>
            <a:r>
              <a:rPr lang="zh-CN" altLang="en-US"/>
              <a:t>地址的对应关系）通知</a:t>
            </a:r>
            <a:r>
              <a:rPr lang="en-US" altLang="zh-CN"/>
              <a:t>sdn controller</a:t>
            </a:r>
            <a:r>
              <a:rPr lang="zh-CN" altLang="en-US"/>
              <a:t>，这样</a:t>
            </a:r>
            <a:r>
              <a:rPr lang="en-US" altLang="zh-CN"/>
              <a:t>controller</a:t>
            </a:r>
            <a:r>
              <a:rPr lang="zh-CN" altLang="en-US"/>
              <a:t>一直有整网的</a:t>
            </a:r>
            <a:r>
              <a:rPr lang="en-US" altLang="zh-CN"/>
              <a:t>vm mac</a:t>
            </a:r>
            <a:r>
              <a:rPr lang="zh-CN" altLang="en-US"/>
              <a:t>地址表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2" descr="网云_gray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3894" y="4545580"/>
            <a:ext cx="3169812" cy="930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Text Box 12"/>
          <p:cNvSpPr txBox="1">
            <a:spLocks noChangeArrowheads="1"/>
          </p:cNvSpPr>
          <p:nvPr/>
        </p:nvSpPr>
        <p:spPr bwMode="auto">
          <a:xfrm>
            <a:off x="3335338" y="4813300"/>
            <a:ext cx="2066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000">
                <a:solidFill>
                  <a:schemeClr val="bg1"/>
                </a:solidFill>
                <a:ea typeface="黑体" panose="02010609060101010101" pitchFamily="49" charset="-122"/>
              </a:rPr>
              <a:t>VxLAN</a:t>
            </a:r>
            <a:r>
              <a:rPr kumimoji="1" lang="zh-CN" altLang="en-US" sz="2000">
                <a:solidFill>
                  <a:schemeClr val="bg1"/>
                </a:solidFill>
                <a:ea typeface="黑体" panose="02010609060101010101" pitchFamily="49" charset="-122"/>
              </a:rPr>
              <a:t>网络</a:t>
            </a:r>
          </a:p>
        </p:txBody>
      </p:sp>
      <p:sp>
        <p:nvSpPr>
          <p:cNvPr id="2355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VxLAN</a:t>
            </a:r>
            <a:r>
              <a:rPr lang="zh-CN" altLang="en-US" smtClean="0"/>
              <a:t>的控制平面</a:t>
            </a:r>
            <a:r>
              <a:rPr lang="en-US" altLang="zh-CN" smtClean="0"/>
              <a:t>—</a:t>
            </a:r>
            <a:r>
              <a:rPr lang="zh-CN" altLang="en-US" smtClean="0"/>
              <a:t>基于</a:t>
            </a:r>
            <a:r>
              <a:rPr lang="en-US" altLang="zh-CN" smtClean="0"/>
              <a:t>isis</a:t>
            </a:r>
            <a:r>
              <a:rPr lang="zh-CN" altLang="en-US" smtClean="0"/>
              <a:t>协议一</a:t>
            </a:r>
          </a:p>
        </p:txBody>
      </p:sp>
      <p:sp>
        <p:nvSpPr>
          <p:cNvPr id="5" name="圆角矩形 4"/>
          <p:cNvSpPr>
            <a:spLocks noChangeAspect="1"/>
          </p:cNvSpPr>
          <p:nvPr/>
        </p:nvSpPr>
        <p:spPr bwMode="auto">
          <a:xfrm>
            <a:off x="1984375" y="5788025"/>
            <a:ext cx="1122363" cy="4968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99CC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algn="ctr">
              <a:defRPr/>
            </a:pPr>
            <a:r>
              <a:rPr lang="en-US" altLang="zh-CN" sz="1600" dirty="0" smtClean="0">
                <a:solidFill>
                  <a:srgbClr val="FF0000"/>
                </a:solidFill>
                <a:latin typeface="Candara" pitchFamily="34" charset="0"/>
                <a:ea typeface="宋体" pitchFamily="2" charset="-122"/>
              </a:rPr>
              <a:t>ENDC</a:t>
            </a:r>
            <a:endParaRPr lang="zh-CN" altLang="en-US" sz="1600" dirty="0">
              <a:solidFill>
                <a:srgbClr val="FF0000"/>
              </a:solidFill>
              <a:latin typeface="Candara" pitchFamily="34" charset="0"/>
              <a:ea typeface="宋体" pitchFamily="2" charset="-122"/>
            </a:endParaRPr>
          </a:p>
        </p:txBody>
      </p:sp>
      <p:sp>
        <p:nvSpPr>
          <p:cNvPr id="6" name="圆角矩形 5"/>
          <p:cNvSpPr>
            <a:spLocks noChangeAspect="1"/>
          </p:cNvSpPr>
          <p:nvPr/>
        </p:nvSpPr>
        <p:spPr bwMode="auto">
          <a:xfrm>
            <a:off x="3675063" y="5788025"/>
            <a:ext cx="989012" cy="4968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99CC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algn="ctr">
              <a:defRPr/>
            </a:pPr>
            <a:r>
              <a:rPr lang="en-US" altLang="zh-CN" sz="1600" dirty="0" smtClean="0">
                <a:solidFill>
                  <a:srgbClr val="FF0000"/>
                </a:solidFill>
                <a:latin typeface="Candara" pitchFamily="34" charset="0"/>
                <a:ea typeface="宋体" pitchFamily="2" charset="-122"/>
              </a:rPr>
              <a:t>ENDC</a:t>
            </a:r>
            <a:endParaRPr lang="zh-CN" altLang="en-US" sz="1600" dirty="0">
              <a:solidFill>
                <a:srgbClr val="FF0000"/>
              </a:solidFill>
              <a:latin typeface="Candara" pitchFamily="34" charset="0"/>
              <a:ea typeface="宋体" pitchFamily="2" charset="-122"/>
            </a:endParaRPr>
          </a:p>
        </p:txBody>
      </p:sp>
      <p:sp>
        <p:nvSpPr>
          <p:cNvPr id="7" name="圆角矩形 6"/>
          <p:cNvSpPr>
            <a:spLocks noChangeAspect="1"/>
          </p:cNvSpPr>
          <p:nvPr/>
        </p:nvSpPr>
        <p:spPr bwMode="auto">
          <a:xfrm>
            <a:off x="2889250" y="3636963"/>
            <a:ext cx="1135063" cy="4984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algn="ctr">
              <a:defRPr/>
            </a:pPr>
            <a:r>
              <a:rPr lang="en-US" altLang="zh-CN" sz="2400" dirty="0" smtClean="0">
                <a:solidFill>
                  <a:srgbClr val="FF0000"/>
                </a:solidFill>
                <a:latin typeface="Candara" pitchFamily="34" charset="0"/>
                <a:ea typeface="宋体" pitchFamily="2" charset="-122"/>
              </a:rPr>
              <a:t>ENDS	</a:t>
            </a:r>
            <a:endParaRPr lang="zh-CN" altLang="en-US" sz="2400" dirty="0">
              <a:solidFill>
                <a:srgbClr val="FF0000"/>
              </a:solidFill>
              <a:latin typeface="Candara" pitchFamily="34" charset="0"/>
              <a:ea typeface="宋体" pitchFamily="2" charset="-122"/>
            </a:endParaRPr>
          </a:p>
        </p:txBody>
      </p:sp>
      <p:sp>
        <p:nvSpPr>
          <p:cNvPr id="8" name="圆角矩形 7"/>
          <p:cNvSpPr>
            <a:spLocks noChangeAspect="1"/>
          </p:cNvSpPr>
          <p:nvPr/>
        </p:nvSpPr>
        <p:spPr bwMode="auto">
          <a:xfrm>
            <a:off x="4810125" y="3651250"/>
            <a:ext cx="1257300" cy="4984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algn="ctr">
              <a:defRPr/>
            </a:pPr>
            <a:r>
              <a:rPr lang="en-US" altLang="zh-CN" sz="2400" dirty="0" smtClean="0">
                <a:solidFill>
                  <a:srgbClr val="FF0000"/>
                </a:solidFill>
                <a:latin typeface="Candara" pitchFamily="34" charset="0"/>
                <a:ea typeface="宋体" pitchFamily="2" charset="-122"/>
              </a:rPr>
              <a:t>ENDS</a:t>
            </a:r>
            <a:endParaRPr lang="zh-CN" altLang="en-US" sz="2400" dirty="0">
              <a:solidFill>
                <a:srgbClr val="FF0000"/>
              </a:solidFill>
              <a:latin typeface="Candara" pitchFamily="34" charset="0"/>
              <a:ea typeface="宋体" pitchFamily="2" charset="-122"/>
            </a:endParaRPr>
          </a:p>
        </p:txBody>
      </p:sp>
      <p:cxnSp>
        <p:nvCxnSpPr>
          <p:cNvPr id="23561" name="直接连接符 9"/>
          <p:cNvCxnSpPr>
            <a:cxnSpLocks noChangeShapeType="1"/>
            <a:stCxn id="6" idx="0"/>
            <a:endCxn id="8" idx="2"/>
          </p:cNvCxnSpPr>
          <p:nvPr/>
        </p:nvCxnSpPr>
        <p:spPr bwMode="auto">
          <a:xfrm flipV="1">
            <a:off x="4168775" y="4149725"/>
            <a:ext cx="1270000" cy="16383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62" name="直接连接符 10"/>
          <p:cNvCxnSpPr>
            <a:cxnSpLocks noChangeShapeType="1"/>
            <a:stCxn id="5" idx="0"/>
            <a:endCxn id="8" idx="2"/>
          </p:cNvCxnSpPr>
          <p:nvPr/>
        </p:nvCxnSpPr>
        <p:spPr bwMode="auto">
          <a:xfrm flipV="1">
            <a:off x="2544763" y="4149725"/>
            <a:ext cx="2894012" cy="16383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63" name="直接连接符 12"/>
          <p:cNvCxnSpPr>
            <a:cxnSpLocks noChangeShapeType="1"/>
            <a:stCxn id="5" idx="0"/>
            <a:endCxn id="7" idx="2"/>
          </p:cNvCxnSpPr>
          <p:nvPr/>
        </p:nvCxnSpPr>
        <p:spPr bwMode="auto">
          <a:xfrm flipV="1">
            <a:off x="2544763" y="4135438"/>
            <a:ext cx="911225" cy="1652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64" name="直接连接符 13"/>
          <p:cNvCxnSpPr>
            <a:cxnSpLocks noChangeShapeType="1"/>
            <a:stCxn id="6" idx="0"/>
            <a:endCxn id="7" idx="2"/>
          </p:cNvCxnSpPr>
          <p:nvPr/>
        </p:nvCxnSpPr>
        <p:spPr bwMode="auto">
          <a:xfrm flipH="1" flipV="1">
            <a:off x="3455988" y="4135438"/>
            <a:ext cx="712787" cy="1652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圆角矩形 15"/>
          <p:cNvSpPr>
            <a:spLocks noChangeAspect="1"/>
          </p:cNvSpPr>
          <p:nvPr/>
        </p:nvSpPr>
        <p:spPr bwMode="auto">
          <a:xfrm>
            <a:off x="5419725" y="5802313"/>
            <a:ext cx="960438" cy="49688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99CC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algn="ctr">
              <a:defRPr/>
            </a:pPr>
            <a:r>
              <a:rPr lang="en-US" altLang="zh-CN" sz="1600" dirty="0" smtClean="0">
                <a:solidFill>
                  <a:srgbClr val="FF0000"/>
                </a:solidFill>
                <a:latin typeface="Candara" pitchFamily="34" charset="0"/>
                <a:ea typeface="宋体" pitchFamily="2" charset="-122"/>
              </a:rPr>
              <a:t>ENDC</a:t>
            </a:r>
            <a:endParaRPr lang="zh-CN" altLang="en-US" sz="1600" dirty="0">
              <a:solidFill>
                <a:srgbClr val="FF0000"/>
              </a:solidFill>
              <a:latin typeface="Candara" pitchFamily="34" charset="0"/>
              <a:ea typeface="宋体" pitchFamily="2" charset="-122"/>
            </a:endParaRPr>
          </a:p>
        </p:txBody>
      </p:sp>
      <p:cxnSp>
        <p:nvCxnSpPr>
          <p:cNvPr id="23566" name="直接连接符 16"/>
          <p:cNvCxnSpPr>
            <a:cxnSpLocks noChangeShapeType="1"/>
            <a:stCxn id="16" idx="0"/>
            <a:endCxn id="7" idx="2"/>
          </p:cNvCxnSpPr>
          <p:nvPr/>
        </p:nvCxnSpPr>
        <p:spPr bwMode="auto">
          <a:xfrm flipH="1" flipV="1">
            <a:off x="3455988" y="4135438"/>
            <a:ext cx="2443162" cy="16668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67" name="直接连接符 17"/>
          <p:cNvCxnSpPr>
            <a:cxnSpLocks noChangeShapeType="1"/>
            <a:stCxn id="16" idx="0"/>
            <a:endCxn id="8" idx="2"/>
          </p:cNvCxnSpPr>
          <p:nvPr/>
        </p:nvCxnSpPr>
        <p:spPr bwMode="auto">
          <a:xfrm flipH="1" flipV="1">
            <a:off x="5438775" y="4149725"/>
            <a:ext cx="460375" cy="1652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56" name="TextBox 10255"/>
          <p:cNvSpPr txBox="1"/>
          <p:nvPr/>
        </p:nvSpPr>
        <p:spPr>
          <a:xfrm>
            <a:off x="468313" y="836613"/>
            <a:ext cx="8207375" cy="25669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/>
            </a:pPr>
            <a:r>
              <a:rPr lang="zh-CN" altLang="en-US" sz="2400" b="1" dirty="0">
                <a:solidFill>
                  <a:srgbClr val="000000"/>
                </a:solidFill>
                <a:latin typeface="+mn-ea"/>
                <a:ea typeface="+mn-ea"/>
              </a:rPr>
              <a:t>基于</a:t>
            </a:r>
            <a:r>
              <a:rPr lang="en-US" altLang="zh-CN" sz="2400" b="1" dirty="0" err="1">
                <a:solidFill>
                  <a:srgbClr val="000000"/>
                </a:solidFill>
                <a:latin typeface="+mn-ea"/>
                <a:ea typeface="+mn-ea"/>
              </a:rPr>
              <a:t>isis</a:t>
            </a:r>
            <a:r>
              <a:rPr lang="zh-CN" altLang="en-US" sz="2400" b="1" dirty="0">
                <a:solidFill>
                  <a:srgbClr val="000000"/>
                </a:solidFill>
                <a:latin typeface="+mn-ea"/>
                <a:ea typeface="+mn-ea"/>
              </a:rPr>
              <a:t>扩展协议的控制平面和</a:t>
            </a:r>
            <a:r>
              <a:rPr lang="en-US" altLang="zh-CN" sz="2400" b="1" dirty="0">
                <a:solidFill>
                  <a:srgbClr val="000000"/>
                </a:solidFill>
                <a:latin typeface="+mn-ea"/>
                <a:ea typeface="+mn-ea"/>
              </a:rPr>
              <a:t>mac</a:t>
            </a:r>
            <a:r>
              <a:rPr lang="zh-CN" altLang="en-US" sz="2400" b="1" dirty="0">
                <a:solidFill>
                  <a:srgbClr val="000000"/>
                </a:solidFill>
                <a:latin typeface="+mn-ea"/>
                <a:ea typeface="+mn-ea"/>
              </a:rPr>
              <a:t>地址学习</a:t>
            </a:r>
            <a:endParaRPr lang="en-US" altLang="zh-CN" sz="2400" b="1" dirty="0">
              <a:solidFill>
                <a:srgbClr val="000000"/>
              </a:solidFill>
              <a:latin typeface="+mn-ea"/>
              <a:ea typeface="+mn-ea"/>
            </a:endParaRPr>
          </a:p>
          <a:p>
            <a:pPr marL="342900" indent="-34290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zh-CN" altLang="en-US" sz="2400" dirty="0">
                <a:solidFill>
                  <a:srgbClr val="000000"/>
                </a:solidFill>
                <a:latin typeface="+mn-ea"/>
                <a:ea typeface="+mn-ea"/>
              </a:rPr>
              <a:t>基于</a:t>
            </a:r>
            <a:r>
              <a:rPr lang="en-US" altLang="zh-CN" sz="2400" dirty="0">
                <a:solidFill>
                  <a:srgbClr val="000000"/>
                </a:solidFill>
                <a:latin typeface="+mn-ea"/>
                <a:ea typeface="+mn-ea"/>
              </a:rPr>
              <a:t>EVI</a:t>
            </a:r>
            <a:r>
              <a:rPr lang="zh-CN" altLang="en-US" sz="2400" dirty="0">
                <a:solidFill>
                  <a:srgbClr val="000000"/>
                </a:solidFill>
                <a:latin typeface="+mn-ea"/>
                <a:ea typeface="+mn-ea"/>
              </a:rPr>
              <a:t>邻居发现协议，通过</a:t>
            </a:r>
            <a:r>
              <a:rPr lang="en-US" altLang="zh-CN" sz="2400" dirty="0" err="1">
                <a:solidFill>
                  <a:srgbClr val="000000"/>
                </a:solidFill>
                <a:latin typeface="+mn-ea"/>
                <a:ea typeface="+mn-ea"/>
              </a:rPr>
              <a:t>isis</a:t>
            </a:r>
            <a:r>
              <a:rPr lang="zh-CN" altLang="en-US" sz="2400" dirty="0">
                <a:solidFill>
                  <a:srgbClr val="000000"/>
                </a:solidFill>
                <a:latin typeface="+mn-ea"/>
                <a:ea typeface="+mn-ea"/>
              </a:rPr>
              <a:t>扩展协议来实现控制平面和</a:t>
            </a:r>
            <a:r>
              <a:rPr lang="en-US" altLang="zh-CN" sz="2400" dirty="0">
                <a:solidFill>
                  <a:srgbClr val="000000"/>
                </a:solidFill>
                <a:latin typeface="+mn-ea"/>
                <a:ea typeface="+mn-ea"/>
              </a:rPr>
              <a:t>mac</a:t>
            </a:r>
            <a:r>
              <a:rPr lang="zh-CN" altLang="en-US" sz="2400" dirty="0">
                <a:solidFill>
                  <a:srgbClr val="000000"/>
                </a:solidFill>
                <a:latin typeface="+mn-ea"/>
                <a:ea typeface="+mn-ea"/>
              </a:rPr>
              <a:t>地址学习</a:t>
            </a:r>
            <a:endParaRPr lang="en-US" altLang="zh-CN" sz="2400" dirty="0">
              <a:solidFill>
                <a:srgbClr val="000000"/>
              </a:solidFill>
              <a:latin typeface="+mn-ea"/>
              <a:ea typeface="+mn-ea"/>
            </a:endParaRPr>
          </a:p>
          <a:p>
            <a:pPr marL="342900" indent="-34290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US" altLang="zh-CN" sz="2400" dirty="0" err="1">
                <a:solidFill>
                  <a:srgbClr val="000000"/>
                </a:solidFill>
                <a:latin typeface="+mn-ea"/>
                <a:ea typeface="+mn-ea"/>
              </a:rPr>
              <a:t>VxLAN</a:t>
            </a:r>
            <a:r>
              <a:rPr lang="zh-CN" altLang="en-US" sz="2400" dirty="0">
                <a:solidFill>
                  <a:srgbClr val="000000"/>
                </a:solidFill>
                <a:latin typeface="+mn-ea"/>
                <a:ea typeface="+mn-ea"/>
              </a:rPr>
              <a:t>网络启用</a:t>
            </a:r>
            <a:r>
              <a:rPr lang="en-US" altLang="zh-CN" sz="2400" dirty="0">
                <a:solidFill>
                  <a:srgbClr val="000000"/>
                </a:solidFill>
                <a:latin typeface="+mn-ea"/>
                <a:ea typeface="+mn-ea"/>
              </a:rPr>
              <a:t>ENDP</a:t>
            </a:r>
            <a:r>
              <a:rPr lang="zh-CN" altLang="en-US" sz="2400" dirty="0">
                <a:solidFill>
                  <a:srgbClr val="000000"/>
                </a:solidFill>
                <a:latin typeface="+mn-ea"/>
                <a:ea typeface="+mn-ea"/>
              </a:rPr>
              <a:t>协议，核心设备作为</a:t>
            </a:r>
            <a:r>
              <a:rPr lang="en-US" altLang="zh-CN" sz="2400" dirty="0">
                <a:solidFill>
                  <a:srgbClr val="000000"/>
                </a:solidFill>
                <a:latin typeface="+mn-ea"/>
                <a:ea typeface="+mn-ea"/>
              </a:rPr>
              <a:t>ENDS</a:t>
            </a:r>
            <a:r>
              <a:rPr lang="zh-CN" altLang="en-US" sz="2400" dirty="0">
                <a:solidFill>
                  <a:srgbClr val="000000"/>
                </a:solidFill>
                <a:latin typeface="+mn-ea"/>
                <a:ea typeface="+mn-ea"/>
              </a:rPr>
              <a:t>设备、接入设备作为</a:t>
            </a:r>
            <a:r>
              <a:rPr lang="en-US" altLang="zh-CN" sz="2400" dirty="0">
                <a:solidFill>
                  <a:srgbClr val="000000"/>
                </a:solidFill>
                <a:latin typeface="+mn-ea"/>
                <a:ea typeface="+mn-ea"/>
              </a:rPr>
              <a:t>ENDC</a:t>
            </a:r>
            <a:r>
              <a:rPr lang="zh-CN" altLang="en-US" sz="2400" dirty="0">
                <a:solidFill>
                  <a:srgbClr val="000000"/>
                </a:solidFill>
                <a:latin typeface="+mn-ea"/>
                <a:ea typeface="+mn-ea"/>
              </a:rPr>
              <a:t>设备，</a:t>
            </a:r>
            <a:r>
              <a:rPr lang="en-US" altLang="zh-CN" sz="2400" dirty="0">
                <a:solidFill>
                  <a:srgbClr val="000000"/>
                </a:solidFill>
                <a:latin typeface="+mn-ea"/>
                <a:ea typeface="+mn-ea"/>
              </a:rPr>
              <a:t>ISIS</a:t>
            </a:r>
            <a:r>
              <a:rPr lang="zh-CN" altLang="en-US" sz="2400" dirty="0">
                <a:solidFill>
                  <a:srgbClr val="000000"/>
                </a:solidFill>
                <a:latin typeface="+mn-ea"/>
                <a:ea typeface="+mn-ea"/>
              </a:rPr>
              <a:t>扩展协议来完成</a:t>
            </a:r>
            <a:r>
              <a:rPr lang="en-US" altLang="zh-CN" sz="2400" dirty="0">
                <a:solidFill>
                  <a:srgbClr val="000000"/>
                </a:solidFill>
                <a:latin typeface="+mn-ea"/>
                <a:ea typeface="+mn-ea"/>
              </a:rPr>
              <a:t>mac</a:t>
            </a:r>
            <a:r>
              <a:rPr lang="zh-CN" altLang="en-US" sz="2400" dirty="0">
                <a:solidFill>
                  <a:srgbClr val="000000"/>
                </a:solidFill>
                <a:latin typeface="+mn-ea"/>
                <a:ea typeface="+mn-ea"/>
              </a:rPr>
              <a:t>的发布和回收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827088" y="1844675"/>
            <a:ext cx="7561262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3538" indent="-3635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  <a:buClr>
                <a:schemeClr val="tx1"/>
              </a:buClr>
              <a:buFont typeface="Wingdings" panose="05000000000000000000" pitchFamily="2" charset="2"/>
              <a:buChar char="n"/>
            </a:pPr>
            <a:r>
              <a:rPr lang="zh-CN" altLang="en-US" sz="2000" b="1">
                <a:ea typeface="华文细黑" panose="02010600040101010101" pitchFamily="2" charset="-122"/>
              </a:rPr>
              <a:t>近年数据中心新技术层出不穷：</a:t>
            </a:r>
            <a:r>
              <a:rPr lang="en-US" altLang="zh-CN" sz="2000" b="1">
                <a:ea typeface="华文细黑" panose="02010600040101010101" pitchFamily="2" charset="-122"/>
              </a:rPr>
              <a:t>TRILL</a:t>
            </a:r>
            <a:r>
              <a:rPr lang="zh-CN" altLang="en-US" sz="2000" b="1">
                <a:ea typeface="华文细黑" panose="02010600040101010101" pitchFamily="2" charset="-122"/>
              </a:rPr>
              <a:t>、</a:t>
            </a:r>
            <a:r>
              <a:rPr lang="en-US" altLang="zh-CN" sz="2000" b="1">
                <a:ea typeface="华文细黑" panose="02010600040101010101" pitchFamily="2" charset="-122"/>
              </a:rPr>
              <a:t>SPB</a:t>
            </a:r>
            <a:r>
              <a:rPr lang="zh-CN" altLang="en-US" sz="2000" b="1">
                <a:ea typeface="华文细黑" panose="02010600040101010101" pitchFamily="2" charset="-122"/>
              </a:rPr>
              <a:t>、</a:t>
            </a:r>
            <a:r>
              <a:rPr lang="en-US" altLang="zh-CN" sz="2000" b="1">
                <a:ea typeface="华文细黑" panose="02010600040101010101" pitchFamily="2" charset="-122"/>
              </a:rPr>
              <a:t>EVB</a:t>
            </a:r>
            <a:r>
              <a:rPr lang="zh-CN" altLang="en-US" sz="2000" b="1">
                <a:ea typeface="华文细黑" panose="02010600040101010101" pitchFamily="2" charset="-122"/>
              </a:rPr>
              <a:t>，而</a:t>
            </a:r>
            <a:r>
              <a:rPr lang="en-US" altLang="zh-CN" sz="2000" b="1">
                <a:ea typeface="华文细黑" panose="02010600040101010101" pitchFamily="2" charset="-122"/>
              </a:rPr>
              <a:t>VxLAN</a:t>
            </a:r>
            <a:r>
              <a:rPr lang="zh-CN" altLang="en-US" sz="2000" b="1">
                <a:ea typeface="华文细黑" panose="02010600040101010101" pitchFamily="2" charset="-122"/>
              </a:rPr>
              <a:t>技术甫出现，隐隐有把</a:t>
            </a:r>
            <a:r>
              <a:rPr lang="en-US" altLang="zh-CN" sz="2000" b="1">
                <a:ea typeface="华文细黑" panose="02010600040101010101" pitchFamily="2" charset="-122"/>
              </a:rPr>
              <a:t>TRILL</a:t>
            </a:r>
            <a:r>
              <a:rPr lang="zh-CN" altLang="en-US" sz="2000" b="1">
                <a:ea typeface="华文细黑" panose="02010600040101010101" pitchFamily="2" charset="-122"/>
              </a:rPr>
              <a:t>、</a:t>
            </a:r>
            <a:r>
              <a:rPr lang="en-US" altLang="zh-CN" sz="2000" b="1">
                <a:ea typeface="华文细黑" panose="02010600040101010101" pitchFamily="2" charset="-122"/>
              </a:rPr>
              <a:t>SPB</a:t>
            </a:r>
            <a:r>
              <a:rPr lang="zh-CN" altLang="en-US" sz="2000" b="1">
                <a:ea typeface="华文细黑" panose="02010600040101010101" pitchFamily="2" charset="-122"/>
              </a:rPr>
              <a:t>、</a:t>
            </a:r>
            <a:r>
              <a:rPr lang="en-US" altLang="zh-CN" sz="2000" b="1">
                <a:ea typeface="华文细黑" panose="02010600040101010101" pitchFamily="2" charset="-122"/>
              </a:rPr>
              <a:t>EVB</a:t>
            </a:r>
            <a:r>
              <a:rPr lang="zh-CN" altLang="en-US" sz="2000" b="1">
                <a:ea typeface="华文细黑" panose="02010600040101010101" pitchFamily="2" charset="-122"/>
              </a:rPr>
              <a:t>等技术扼杀在摇篮的感觉，另外</a:t>
            </a:r>
            <a:r>
              <a:rPr lang="en-US" altLang="zh-CN" sz="2000" b="1">
                <a:ea typeface="华文细黑" panose="02010600040101010101" pitchFamily="2" charset="-122"/>
              </a:rPr>
              <a:t>VxLAN</a:t>
            </a:r>
            <a:r>
              <a:rPr lang="zh-CN" altLang="en-US" sz="2000" b="1">
                <a:ea typeface="华文细黑" panose="02010600040101010101" pitchFamily="2" charset="-122"/>
              </a:rPr>
              <a:t>和</a:t>
            </a:r>
            <a:r>
              <a:rPr lang="en-US" altLang="zh-CN" sz="2000" b="1">
                <a:ea typeface="华文细黑" panose="02010600040101010101" pitchFamily="2" charset="-122"/>
              </a:rPr>
              <a:t>SDN</a:t>
            </a:r>
            <a:r>
              <a:rPr lang="zh-CN" altLang="en-US" sz="2000" b="1">
                <a:ea typeface="华文细黑" panose="02010600040101010101" pitchFamily="2" charset="-122"/>
              </a:rPr>
              <a:t>技术有着紧密的联系，时下作为网工，不了解</a:t>
            </a:r>
            <a:r>
              <a:rPr lang="en-US" altLang="zh-CN" sz="2000" b="1">
                <a:ea typeface="华文细黑" panose="02010600040101010101" pitchFamily="2" charset="-122"/>
              </a:rPr>
              <a:t>VxLAN</a:t>
            </a:r>
            <a:r>
              <a:rPr lang="zh-CN" altLang="en-US" sz="2000" b="1">
                <a:ea typeface="华文细黑" panose="02010600040101010101" pitchFamily="2" charset="-122"/>
              </a:rPr>
              <a:t>你就</a:t>
            </a:r>
            <a:r>
              <a:rPr lang="en-US" altLang="zh-CN" sz="2000" b="1">
                <a:ea typeface="华文细黑" panose="02010600040101010101" pitchFamily="2" charset="-122"/>
              </a:rPr>
              <a:t>out</a:t>
            </a:r>
            <a:r>
              <a:rPr lang="zh-CN" altLang="en-US" sz="2000" b="1">
                <a:ea typeface="华文细黑" panose="02010600040101010101" pitchFamily="2" charset="-122"/>
              </a:rPr>
              <a:t>了，让我们先来了解</a:t>
            </a:r>
            <a:r>
              <a:rPr lang="en-US" altLang="zh-CN" sz="2000" b="1">
                <a:ea typeface="华文细黑" panose="02010600040101010101" pitchFamily="2" charset="-122"/>
              </a:rPr>
              <a:t>VxLAN</a:t>
            </a:r>
            <a:r>
              <a:rPr lang="zh-CN" altLang="en-US" sz="2000" b="1">
                <a:ea typeface="华文细黑" panose="02010600040101010101" pitchFamily="2" charset="-122"/>
              </a:rPr>
              <a:t>的基础</a:t>
            </a: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533400" y="969963"/>
            <a:ext cx="2057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CC0000"/>
                </a:solidFill>
                <a:ea typeface="华文细黑" panose="02010600040101010101" pitchFamily="2" charset="-122"/>
              </a:rPr>
              <a:t>引入</a:t>
            </a:r>
          </a:p>
        </p:txBody>
      </p:sp>
      <p:grpSp>
        <p:nvGrpSpPr>
          <p:cNvPr id="6148" name="Group 8"/>
          <p:cNvGrpSpPr>
            <a:grpSpLocks/>
          </p:cNvGrpSpPr>
          <p:nvPr/>
        </p:nvGrpSpPr>
        <p:grpSpPr bwMode="auto">
          <a:xfrm>
            <a:off x="611188" y="1773238"/>
            <a:ext cx="8064500" cy="3733800"/>
            <a:chOff x="480" y="1008"/>
            <a:chExt cx="4368" cy="2544"/>
          </a:xfrm>
        </p:grpSpPr>
        <p:sp>
          <p:nvSpPr>
            <p:cNvPr id="6149" name="AutoShape 9"/>
            <p:cNvSpPr>
              <a:spLocks noChangeArrowheads="1"/>
            </p:cNvSpPr>
            <p:nvPr/>
          </p:nvSpPr>
          <p:spPr bwMode="auto">
            <a:xfrm>
              <a:off x="485" y="1008"/>
              <a:ext cx="4363" cy="2544"/>
            </a:xfrm>
            <a:prstGeom prst="foldedCorner">
              <a:avLst>
                <a:gd name="adj" fmla="val 0"/>
              </a:avLst>
            </a:prstGeom>
            <a:noFill/>
            <a:ln w="28575">
              <a:solidFill>
                <a:srgbClr val="4C61A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150" name="Rectangle 10"/>
            <p:cNvSpPr>
              <a:spLocks noChangeArrowheads="1"/>
            </p:cNvSpPr>
            <p:nvPr/>
          </p:nvSpPr>
          <p:spPr bwMode="auto">
            <a:xfrm>
              <a:off x="480" y="1008"/>
              <a:ext cx="104" cy="2544"/>
            </a:xfrm>
            <a:prstGeom prst="rect">
              <a:avLst/>
            </a:prstGeom>
            <a:solidFill>
              <a:srgbClr val="4C61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151" name="Rectangle 11"/>
            <p:cNvSpPr>
              <a:spLocks noChangeArrowheads="1"/>
            </p:cNvSpPr>
            <p:nvPr/>
          </p:nvSpPr>
          <p:spPr bwMode="auto">
            <a:xfrm>
              <a:off x="4744" y="1008"/>
              <a:ext cx="104" cy="2544"/>
            </a:xfrm>
            <a:prstGeom prst="rect">
              <a:avLst/>
            </a:prstGeom>
            <a:solidFill>
              <a:srgbClr val="4C61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VxLAN</a:t>
            </a:r>
            <a:r>
              <a:rPr lang="zh-CN" altLang="en-US" smtClean="0"/>
              <a:t>的控制平面</a:t>
            </a:r>
            <a:r>
              <a:rPr lang="en-US" altLang="zh-CN" smtClean="0"/>
              <a:t>—</a:t>
            </a:r>
            <a:r>
              <a:rPr lang="zh-CN" altLang="en-US" smtClean="0"/>
              <a:t>基于</a:t>
            </a:r>
            <a:r>
              <a:rPr lang="en-US" altLang="zh-CN" smtClean="0"/>
              <a:t>isis</a:t>
            </a:r>
            <a:r>
              <a:rPr lang="zh-CN" altLang="en-US" smtClean="0"/>
              <a:t>协议二</a:t>
            </a:r>
          </a:p>
        </p:txBody>
      </p:sp>
      <p:sp>
        <p:nvSpPr>
          <p:cNvPr id="5" name="圆角矩形 4"/>
          <p:cNvSpPr>
            <a:spLocks noChangeAspect="1"/>
          </p:cNvSpPr>
          <p:nvPr/>
        </p:nvSpPr>
        <p:spPr bwMode="auto">
          <a:xfrm>
            <a:off x="1998663" y="4219575"/>
            <a:ext cx="1122362" cy="4968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99CC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algn="ctr">
              <a:defRPr/>
            </a:pPr>
            <a:r>
              <a:rPr lang="en-US" altLang="zh-CN" sz="1600" dirty="0" smtClean="0">
                <a:solidFill>
                  <a:srgbClr val="FF0000"/>
                </a:solidFill>
                <a:latin typeface="Candara" pitchFamily="34" charset="0"/>
                <a:ea typeface="宋体" pitchFamily="2" charset="-122"/>
              </a:rPr>
              <a:t>VTEPA</a:t>
            </a:r>
            <a:endParaRPr lang="zh-CN" altLang="en-US" sz="1600" dirty="0">
              <a:solidFill>
                <a:srgbClr val="FF0000"/>
              </a:solidFill>
              <a:latin typeface="Candara" pitchFamily="34" charset="0"/>
              <a:ea typeface="宋体" pitchFamily="2" charset="-122"/>
            </a:endParaRPr>
          </a:p>
        </p:txBody>
      </p:sp>
      <p:sp>
        <p:nvSpPr>
          <p:cNvPr id="6" name="圆角矩形 5"/>
          <p:cNvSpPr>
            <a:spLocks noChangeAspect="1"/>
          </p:cNvSpPr>
          <p:nvPr/>
        </p:nvSpPr>
        <p:spPr bwMode="auto">
          <a:xfrm>
            <a:off x="3689350" y="4219575"/>
            <a:ext cx="989013" cy="4968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99CC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algn="ctr">
              <a:defRPr/>
            </a:pPr>
            <a:r>
              <a:rPr lang="en-US" altLang="zh-CN" sz="1600" dirty="0" smtClean="0">
                <a:solidFill>
                  <a:srgbClr val="FF0000"/>
                </a:solidFill>
                <a:latin typeface="Candara" pitchFamily="34" charset="0"/>
                <a:ea typeface="宋体" pitchFamily="2" charset="-122"/>
              </a:rPr>
              <a:t>VTEPB</a:t>
            </a:r>
            <a:endParaRPr lang="zh-CN" altLang="en-US" sz="1600" dirty="0">
              <a:solidFill>
                <a:srgbClr val="FF0000"/>
              </a:solidFill>
              <a:latin typeface="Candara" pitchFamily="34" charset="0"/>
              <a:ea typeface="宋体" pitchFamily="2" charset="-122"/>
            </a:endParaRPr>
          </a:p>
        </p:txBody>
      </p:sp>
      <p:sp>
        <p:nvSpPr>
          <p:cNvPr id="7" name="圆角矩形 6"/>
          <p:cNvSpPr>
            <a:spLocks noChangeAspect="1"/>
          </p:cNvSpPr>
          <p:nvPr/>
        </p:nvSpPr>
        <p:spPr bwMode="auto">
          <a:xfrm>
            <a:off x="2903538" y="2068513"/>
            <a:ext cx="1135062" cy="4984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algn="ctr">
              <a:defRPr/>
            </a:pPr>
            <a:r>
              <a:rPr lang="en-US" altLang="zh-CN" sz="2400" dirty="0" smtClean="0">
                <a:solidFill>
                  <a:srgbClr val="FF0000"/>
                </a:solidFill>
                <a:latin typeface="Candara" pitchFamily="34" charset="0"/>
                <a:ea typeface="宋体" pitchFamily="2" charset="-122"/>
              </a:rPr>
              <a:t>Core</a:t>
            </a:r>
            <a:endParaRPr lang="zh-CN" altLang="en-US" sz="2400" dirty="0">
              <a:solidFill>
                <a:srgbClr val="FF0000"/>
              </a:solidFill>
              <a:latin typeface="Candara" pitchFamily="34" charset="0"/>
              <a:ea typeface="宋体" pitchFamily="2" charset="-122"/>
            </a:endParaRPr>
          </a:p>
        </p:txBody>
      </p:sp>
      <p:sp>
        <p:nvSpPr>
          <p:cNvPr id="8" name="圆角矩形 7"/>
          <p:cNvSpPr>
            <a:spLocks noChangeAspect="1"/>
          </p:cNvSpPr>
          <p:nvPr/>
        </p:nvSpPr>
        <p:spPr bwMode="auto">
          <a:xfrm>
            <a:off x="4824413" y="2082800"/>
            <a:ext cx="1257300" cy="4984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algn="ctr">
              <a:defRPr/>
            </a:pPr>
            <a:r>
              <a:rPr lang="en-US" altLang="zh-CN" sz="2400" dirty="0" smtClean="0">
                <a:solidFill>
                  <a:srgbClr val="FF0000"/>
                </a:solidFill>
                <a:latin typeface="Candara" pitchFamily="34" charset="0"/>
                <a:ea typeface="宋体" pitchFamily="2" charset="-122"/>
              </a:rPr>
              <a:t>Core</a:t>
            </a:r>
            <a:endParaRPr lang="zh-CN" altLang="en-US" sz="2400" dirty="0">
              <a:solidFill>
                <a:srgbClr val="FF0000"/>
              </a:solidFill>
              <a:latin typeface="Candara" pitchFamily="34" charset="0"/>
              <a:ea typeface="宋体" pitchFamily="2" charset="-122"/>
            </a:endParaRPr>
          </a:p>
        </p:txBody>
      </p:sp>
      <p:cxnSp>
        <p:nvCxnSpPr>
          <p:cNvPr id="24583" name="直接连接符 9"/>
          <p:cNvCxnSpPr>
            <a:cxnSpLocks noChangeShapeType="1"/>
            <a:stCxn id="6" idx="0"/>
            <a:endCxn id="8" idx="2"/>
          </p:cNvCxnSpPr>
          <p:nvPr/>
        </p:nvCxnSpPr>
        <p:spPr bwMode="auto">
          <a:xfrm flipV="1">
            <a:off x="4183063" y="2581275"/>
            <a:ext cx="1270000" cy="16383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584" name="直接连接符 10"/>
          <p:cNvCxnSpPr>
            <a:cxnSpLocks noChangeShapeType="1"/>
            <a:stCxn id="5" idx="0"/>
            <a:endCxn id="8" idx="2"/>
          </p:cNvCxnSpPr>
          <p:nvPr/>
        </p:nvCxnSpPr>
        <p:spPr bwMode="auto">
          <a:xfrm flipV="1">
            <a:off x="2559050" y="2581275"/>
            <a:ext cx="2894013" cy="16383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585" name="直接连接符 12"/>
          <p:cNvCxnSpPr>
            <a:cxnSpLocks noChangeShapeType="1"/>
            <a:stCxn id="5" idx="0"/>
            <a:endCxn id="7" idx="2"/>
          </p:cNvCxnSpPr>
          <p:nvPr/>
        </p:nvCxnSpPr>
        <p:spPr bwMode="auto">
          <a:xfrm flipV="1">
            <a:off x="2559050" y="2566988"/>
            <a:ext cx="911225" cy="1652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586" name="直接连接符 13"/>
          <p:cNvCxnSpPr>
            <a:cxnSpLocks noChangeShapeType="1"/>
            <a:stCxn id="6" idx="0"/>
            <a:endCxn id="7" idx="2"/>
          </p:cNvCxnSpPr>
          <p:nvPr/>
        </p:nvCxnSpPr>
        <p:spPr bwMode="auto">
          <a:xfrm flipH="1" flipV="1">
            <a:off x="3470275" y="2566988"/>
            <a:ext cx="712788" cy="1652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圆角矩形 15"/>
          <p:cNvSpPr>
            <a:spLocks noChangeAspect="1"/>
          </p:cNvSpPr>
          <p:nvPr/>
        </p:nvSpPr>
        <p:spPr bwMode="auto">
          <a:xfrm>
            <a:off x="5434013" y="4233863"/>
            <a:ext cx="960437" cy="49688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99CC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algn="ctr">
              <a:defRPr/>
            </a:pPr>
            <a:r>
              <a:rPr lang="en-US" altLang="zh-CN" sz="1600" dirty="0" smtClean="0">
                <a:solidFill>
                  <a:srgbClr val="FF0000"/>
                </a:solidFill>
                <a:latin typeface="Candara" pitchFamily="34" charset="0"/>
                <a:ea typeface="宋体" pitchFamily="2" charset="-122"/>
              </a:rPr>
              <a:t>VTEPC</a:t>
            </a:r>
            <a:endParaRPr lang="zh-CN" altLang="en-US" sz="1600" dirty="0">
              <a:solidFill>
                <a:srgbClr val="FF0000"/>
              </a:solidFill>
              <a:latin typeface="Candara" pitchFamily="34" charset="0"/>
              <a:ea typeface="宋体" pitchFamily="2" charset="-122"/>
            </a:endParaRPr>
          </a:p>
        </p:txBody>
      </p:sp>
      <p:cxnSp>
        <p:nvCxnSpPr>
          <p:cNvPr id="24588" name="直接连接符 16"/>
          <p:cNvCxnSpPr>
            <a:cxnSpLocks noChangeShapeType="1"/>
            <a:stCxn id="16" idx="0"/>
            <a:endCxn id="7" idx="2"/>
          </p:cNvCxnSpPr>
          <p:nvPr/>
        </p:nvCxnSpPr>
        <p:spPr bwMode="auto">
          <a:xfrm flipH="1" flipV="1">
            <a:off x="3470275" y="2566988"/>
            <a:ext cx="2443163" cy="16668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589" name="直接连接符 17"/>
          <p:cNvCxnSpPr>
            <a:cxnSpLocks noChangeShapeType="1"/>
            <a:stCxn id="16" idx="0"/>
            <a:endCxn id="8" idx="2"/>
          </p:cNvCxnSpPr>
          <p:nvPr/>
        </p:nvCxnSpPr>
        <p:spPr bwMode="auto">
          <a:xfrm flipH="1" flipV="1">
            <a:off x="5453063" y="2581275"/>
            <a:ext cx="460375" cy="1652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44" name="矩形 10243"/>
          <p:cNvSpPr/>
          <p:nvPr/>
        </p:nvSpPr>
        <p:spPr>
          <a:xfrm>
            <a:off x="1735138" y="5405438"/>
            <a:ext cx="1677987" cy="10810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0245" name="矩形 10244"/>
          <p:cNvSpPr/>
          <p:nvPr/>
        </p:nvSpPr>
        <p:spPr>
          <a:xfrm>
            <a:off x="1998663" y="5894388"/>
            <a:ext cx="442912" cy="539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8" name="矩形 37"/>
          <p:cNvSpPr/>
          <p:nvPr/>
        </p:nvSpPr>
        <p:spPr>
          <a:xfrm>
            <a:off x="2616200" y="5895975"/>
            <a:ext cx="441325" cy="539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0246" name="矩形 10245"/>
          <p:cNvSpPr/>
          <p:nvPr/>
        </p:nvSpPr>
        <p:spPr>
          <a:xfrm>
            <a:off x="1998663" y="5405438"/>
            <a:ext cx="1058862" cy="387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4594" name="TextBox 10246"/>
          <p:cNvSpPr txBox="1">
            <a:spLocks noChangeArrowheads="1"/>
          </p:cNvSpPr>
          <p:nvPr/>
        </p:nvSpPr>
        <p:spPr bwMode="auto">
          <a:xfrm>
            <a:off x="2074863" y="5391150"/>
            <a:ext cx="1606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vswitch</a:t>
            </a:r>
            <a:endParaRPr lang="zh-CN" altLang="en-US"/>
          </a:p>
        </p:txBody>
      </p:sp>
      <p:sp>
        <p:nvSpPr>
          <p:cNvPr id="24595" name="TextBox 10247"/>
          <p:cNvSpPr txBox="1">
            <a:spLocks noChangeArrowheads="1"/>
          </p:cNvSpPr>
          <p:nvPr/>
        </p:nvSpPr>
        <p:spPr bwMode="auto">
          <a:xfrm rot="-5400000">
            <a:off x="2135188" y="5824538"/>
            <a:ext cx="4318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600"/>
              <a:t>VM1</a:t>
            </a:r>
            <a:endParaRPr lang="zh-CN" altLang="en-US" sz="1600"/>
          </a:p>
        </p:txBody>
      </p:sp>
      <p:sp>
        <p:nvSpPr>
          <p:cNvPr id="24596" name="TextBox 41"/>
          <p:cNvSpPr txBox="1">
            <a:spLocks noChangeArrowheads="1"/>
          </p:cNvSpPr>
          <p:nvPr/>
        </p:nvSpPr>
        <p:spPr bwMode="auto">
          <a:xfrm rot="-5400000">
            <a:off x="2752725" y="5846763"/>
            <a:ext cx="4318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600"/>
              <a:t>VM2</a:t>
            </a:r>
            <a:endParaRPr lang="zh-CN" altLang="en-US" sz="1600"/>
          </a:p>
        </p:txBody>
      </p:sp>
      <p:cxnSp>
        <p:nvCxnSpPr>
          <p:cNvPr id="24597" name="直接连接符 10249"/>
          <p:cNvCxnSpPr>
            <a:cxnSpLocks noChangeShapeType="1"/>
            <a:stCxn id="5" idx="2"/>
          </p:cNvCxnSpPr>
          <p:nvPr/>
        </p:nvCxnSpPr>
        <p:spPr bwMode="auto">
          <a:xfrm>
            <a:off x="2559050" y="4716463"/>
            <a:ext cx="14288" cy="6889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" name="矩形 44"/>
          <p:cNvSpPr/>
          <p:nvPr/>
        </p:nvSpPr>
        <p:spPr>
          <a:xfrm>
            <a:off x="5387975" y="5383213"/>
            <a:ext cx="1058863" cy="387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4599" name="TextBox 45"/>
          <p:cNvSpPr txBox="1">
            <a:spLocks noChangeArrowheads="1"/>
          </p:cNvSpPr>
          <p:nvPr/>
        </p:nvSpPr>
        <p:spPr bwMode="auto">
          <a:xfrm>
            <a:off x="5492750" y="5383213"/>
            <a:ext cx="16081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server</a:t>
            </a:r>
            <a:endParaRPr lang="zh-CN" altLang="en-US"/>
          </a:p>
        </p:txBody>
      </p:sp>
      <p:cxnSp>
        <p:nvCxnSpPr>
          <p:cNvPr id="24600" name="直接连接符 10251"/>
          <p:cNvCxnSpPr>
            <a:cxnSpLocks noChangeShapeType="1"/>
            <a:stCxn id="16" idx="2"/>
            <a:endCxn id="45" idx="0"/>
          </p:cNvCxnSpPr>
          <p:nvPr/>
        </p:nvCxnSpPr>
        <p:spPr bwMode="auto">
          <a:xfrm>
            <a:off x="5913438" y="4730750"/>
            <a:ext cx="4762" cy="65246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601" name="TextBox 10254"/>
          <p:cNvSpPr txBox="1">
            <a:spLocks noChangeArrowheads="1"/>
          </p:cNvSpPr>
          <p:nvPr/>
        </p:nvSpPr>
        <p:spPr bwMode="auto">
          <a:xfrm>
            <a:off x="1836738" y="4799013"/>
            <a:ext cx="18446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>
                <a:solidFill>
                  <a:srgbClr val="FF0000"/>
                </a:solidFill>
              </a:rPr>
              <a:t>VTEP  IP 10.0.0.1</a:t>
            </a:r>
            <a:endParaRPr lang="zh-CN" altLang="en-US" sz="1400">
              <a:solidFill>
                <a:srgbClr val="FF0000"/>
              </a:solidFill>
            </a:endParaRPr>
          </a:p>
        </p:txBody>
      </p:sp>
      <p:sp>
        <p:nvSpPr>
          <p:cNvPr id="24602" name="TextBox 51"/>
          <p:cNvSpPr txBox="1">
            <a:spLocks noChangeArrowheads="1"/>
          </p:cNvSpPr>
          <p:nvPr/>
        </p:nvSpPr>
        <p:spPr bwMode="auto">
          <a:xfrm>
            <a:off x="5022850" y="4835525"/>
            <a:ext cx="15795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>
                <a:solidFill>
                  <a:srgbClr val="FF0000"/>
                </a:solidFill>
              </a:rPr>
              <a:t>VTEP IP 10.0.0.2</a:t>
            </a:r>
            <a:endParaRPr lang="zh-CN" altLang="en-US" sz="1400">
              <a:solidFill>
                <a:srgbClr val="FF0000"/>
              </a:solidFill>
            </a:endParaRPr>
          </a:p>
        </p:txBody>
      </p:sp>
      <p:sp>
        <p:nvSpPr>
          <p:cNvPr id="24603" name="TextBox 54"/>
          <p:cNvSpPr txBox="1">
            <a:spLocks noChangeArrowheads="1"/>
          </p:cNvSpPr>
          <p:nvPr/>
        </p:nvSpPr>
        <p:spPr bwMode="auto">
          <a:xfrm>
            <a:off x="128588" y="3335338"/>
            <a:ext cx="2312987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1</a:t>
            </a:r>
            <a:r>
              <a:rPr lang="zh-CN" altLang="en-US" sz="1400"/>
              <a:t>）</a:t>
            </a:r>
            <a:r>
              <a:rPr lang="en-US" altLang="zh-CN" sz="1400"/>
              <a:t>VTEP</a:t>
            </a:r>
            <a:r>
              <a:rPr lang="zh-CN" altLang="en-US" sz="1400"/>
              <a:t>学习到</a:t>
            </a:r>
            <a:r>
              <a:rPr lang="en-US" altLang="zh-CN" sz="1400"/>
              <a:t>VM mac</a:t>
            </a:r>
            <a:r>
              <a:rPr lang="zh-CN" altLang="en-US" sz="1400"/>
              <a:t>之后通过</a:t>
            </a:r>
            <a:r>
              <a:rPr lang="en-US" altLang="zh-CN" sz="1400"/>
              <a:t>isis</a:t>
            </a:r>
            <a:r>
              <a:rPr lang="zh-CN" altLang="en-US" sz="1400"/>
              <a:t>扩展协议通告给其他</a:t>
            </a:r>
            <a:r>
              <a:rPr lang="en-US" altLang="zh-CN" sz="1400"/>
              <a:t>VTEP</a:t>
            </a:r>
            <a:r>
              <a:rPr lang="zh-CN" altLang="en-US" sz="1400"/>
              <a:t>设备</a:t>
            </a:r>
            <a:endParaRPr lang="en-US" altLang="zh-CN" sz="1400"/>
          </a:p>
        </p:txBody>
      </p:sp>
      <p:sp>
        <p:nvSpPr>
          <p:cNvPr id="24604" name="TextBox 63"/>
          <p:cNvSpPr txBox="1">
            <a:spLocks noChangeArrowheads="1"/>
          </p:cNvSpPr>
          <p:nvPr/>
        </p:nvSpPr>
        <p:spPr bwMode="auto">
          <a:xfrm>
            <a:off x="6113463" y="3270250"/>
            <a:ext cx="2982912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2</a:t>
            </a:r>
            <a:r>
              <a:rPr lang="zh-CN" altLang="en-US" sz="1400"/>
              <a:t>）同一个域内的</a:t>
            </a:r>
            <a:r>
              <a:rPr lang="en-US" altLang="zh-CN" sz="1400"/>
              <a:t>VTEP</a:t>
            </a:r>
            <a:r>
              <a:rPr lang="zh-CN" altLang="en-US" sz="1400"/>
              <a:t>设备收到</a:t>
            </a:r>
            <a:r>
              <a:rPr lang="en-US" altLang="zh-CN" sz="1400"/>
              <a:t>ISIS</a:t>
            </a:r>
            <a:r>
              <a:rPr lang="zh-CN" altLang="en-US" sz="1400"/>
              <a:t>报文，学习</a:t>
            </a:r>
            <a:r>
              <a:rPr lang="en-US" altLang="zh-CN" sz="1400"/>
              <a:t>VM mac</a:t>
            </a:r>
            <a:r>
              <a:rPr lang="zh-CN" altLang="en-US" sz="1400"/>
              <a:t>和对应的</a:t>
            </a:r>
            <a:r>
              <a:rPr lang="en-US" altLang="zh-CN" sz="1400"/>
              <a:t>VTEP</a:t>
            </a:r>
            <a:r>
              <a:rPr lang="zh-CN" altLang="en-US" sz="1400"/>
              <a:t>地址</a:t>
            </a:r>
          </a:p>
        </p:txBody>
      </p:sp>
      <p:graphicFrame>
        <p:nvGraphicFramePr>
          <p:cNvPr id="10268" name="表格 10267"/>
          <p:cNvGraphicFramePr>
            <a:graphicFrameLocks noGrp="1"/>
          </p:cNvGraphicFramePr>
          <p:nvPr/>
        </p:nvGraphicFramePr>
        <p:xfrm>
          <a:off x="6602413" y="4132263"/>
          <a:ext cx="2373312" cy="669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6656"/>
                <a:gridCol w="1186656"/>
              </a:tblGrid>
              <a:tr h="334963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Mac</a:t>
                      </a:r>
                      <a:r>
                        <a:rPr lang="zh-CN" altLang="en-US" sz="1600" dirty="0" smtClean="0"/>
                        <a:t>地址</a:t>
                      </a:r>
                      <a:endParaRPr lang="zh-CN" altLang="en-US" sz="1600" dirty="0"/>
                    </a:p>
                  </a:txBody>
                  <a:tcPr marL="91429" marR="91429" marT="45573" marB="45573"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VTEP</a:t>
                      </a:r>
                      <a:r>
                        <a:rPr lang="zh-CN" altLang="en-US" sz="1600" dirty="0" smtClean="0"/>
                        <a:t>地址</a:t>
                      </a:r>
                      <a:endParaRPr lang="zh-CN" altLang="en-US" sz="1600" dirty="0"/>
                    </a:p>
                  </a:txBody>
                  <a:tcPr marL="91429" marR="91429" marT="45573" marB="45573"/>
                </a:tc>
              </a:tr>
              <a:tr h="334963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VM mac</a:t>
                      </a:r>
                      <a:endParaRPr lang="zh-CN" altLang="en-US" sz="1600" dirty="0"/>
                    </a:p>
                  </a:txBody>
                  <a:tcPr marL="91429" marR="91429" marT="45573" marB="45573"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10.0.0.1</a:t>
                      </a:r>
                      <a:endParaRPr lang="zh-CN" altLang="en-US" sz="1600" dirty="0"/>
                    </a:p>
                  </a:txBody>
                  <a:tcPr marL="91429" marR="91429" marT="45573" marB="45573"/>
                </a:tc>
              </a:tr>
            </a:tbl>
          </a:graphicData>
        </a:graphic>
      </p:graphicFrame>
      <p:sp>
        <p:nvSpPr>
          <p:cNvPr id="2" name="矩形 1"/>
          <p:cNvSpPr/>
          <p:nvPr/>
        </p:nvSpPr>
        <p:spPr>
          <a:xfrm>
            <a:off x="339725" y="795338"/>
            <a:ext cx="8596313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/>
            </a:pPr>
            <a:r>
              <a:rPr lang="en-US" altLang="zh-CN" dirty="0">
                <a:solidFill>
                  <a:srgbClr val="000000"/>
                </a:solidFill>
                <a:latin typeface="+mn-ea"/>
                <a:ea typeface="+mn-ea"/>
              </a:rPr>
              <a:t>Core</a:t>
            </a:r>
            <a:r>
              <a:rPr lang="zh-CN" altLang="en-US" dirty="0">
                <a:solidFill>
                  <a:srgbClr val="000000"/>
                </a:solidFill>
                <a:latin typeface="+mn-ea"/>
                <a:ea typeface="+mn-ea"/>
              </a:rPr>
              <a:t>设备作为</a:t>
            </a:r>
            <a:r>
              <a:rPr lang="en-US" altLang="zh-CN" dirty="0">
                <a:solidFill>
                  <a:srgbClr val="000000"/>
                </a:solidFill>
                <a:latin typeface="+mn-ea"/>
                <a:ea typeface="+mn-ea"/>
              </a:rPr>
              <a:t>ENDS</a:t>
            </a:r>
            <a:r>
              <a:rPr lang="zh-CN" altLang="en-US" dirty="0">
                <a:solidFill>
                  <a:srgbClr val="000000"/>
                </a:solidFill>
                <a:latin typeface="+mn-ea"/>
                <a:ea typeface="+mn-ea"/>
              </a:rPr>
              <a:t>设备、接入设备（</a:t>
            </a:r>
            <a:r>
              <a:rPr lang="en-US" altLang="zh-CN" dirty="0">
                <a:solidFill>
                  <a:srgbClr val="000000"/>
                </a:solidFill>
                <a:latin typeface="+mn-ea"/>
                <a:ea typeface="+mn-ea"/>
              </a:rPr>
              <a:t>VTEP</a:t>
            </a:r>
            <a:r>
              <a:rPr lang="zh-CN" altLang="en-US" dirty="0">
                <a:solidFill>
                  <a:srgbClr val="000000"/>
                </a:solidFill>
                <a:latin typeface="+mn-ea"/>
                <a:ea typeface="+mn-ea"/>
              </a:rPr>
              <a:t>）作为</a:t>
            </a:r>
            <a:r>
              <a:rPr lang="en-US" altLang="zh-CN" dirty="0">
                <a:solidFill>
                  <a:srgbClr val="000000"/>
                </a:solidFill>
                <a:latin typeface="+mn-ea"/>
                <a:ea typeface="+mn-ea"/>
              </a:rPr>
              <a:t>ENDC</a:t>
            </a:r>
            <a:r>
              <a:rPr lang="zh-CN" altLang="en-US" dirty="0">
                <a:solidFill>
                  <a:srgbClr val="000000"/>
                </a:solidFill>
                <a:latin typeface="+mn-ea"/>
                <a:ea typeface="+mn-ea"/>
              </a:rPr>
              <a:t>设备，</a:t>
            </a:r>
            <a:r>
              <a:rPr lang="en-US" altLang="zh-CN" dirty="0">
                <a:solidFill>
                  <a:srgbClr val="000000"/>
                </a:solidFill>
                <a:latin typeface="+mn-ea"/>
                <a:ea typeface="+mn-ea"/>
              </a:rPr>
              <a:t>ENDC</a:t>
            </a:r>
            <a:r>
              <a:rPr lang="zh-CN" altLang="en-US" dirty="0">
                <a:solidFill>
                  <a:srgbClr val="000000"/>
                </a:solidFill>
                <a:latin typeface="+mn-ea"/>
                <a:ea typeface="+mn-ea"/>
              </a:rPr>
              <a:t>设备向</a:t>
            </a:r>
            <a:r>
              <a:rPr lang="en-US" altLang="zh-CN" dirty="0">
                <a:solidFill>
                  <a:srgbClr val="000000"/>
                </a:solidFill>
                <a:latin typeface="+mn-ea"/>
                <a:ea typeface="+mn-ea"/>
              </a:rPr>
              <a:t>ENDS</a:t>
            </a:r>
            <a:r>
              <a:rPr lang="zh-CN" altLang="en-US" dirty="0">
                <a:solidFill>
                  <a:srgbClr val="000000"/>
                </a:solidFill>
                <a:latin typeface="+mn-ea"/>
                <a:ea typeface="+mn-ea"/>
              </a:rPr>
              <a:t>设备发起注册（包括</a:t>
            </a:r>
            <a:r>
              <a:rPr lang="en-US" altLang="zh-CN" dirty="0" err="1">
                <a:solidFill>
                  <a:srgbClr val="000000"/>
                </a:solidFill>
                <a:latin typeface="+mn-ea"/>
                <a:ea typeface="+mn-ea"/>
              </a:rPr>
              <a:t>VxLAN</a:t>
            </a:r>
            <a:r>
              <a:rPr lang="en-US" altLang="zh-CN" dirty="0">
                <a:solidFill>
                  <a:srgbClr val="000000"/>
                </a:solidFill>
                <a:latin typeface="+mn-ea"/>
                <a:ea typeface="+mn-ea"/>
              </a:rPr>
              <a:t> ID</a:t>
            </a:r>
            <a:r>
              <a:rPr lang="zh-CN" altLang="en-US" dirty="0">
                <a:solidFill>
                  <a:srgbClr val="000000"/>
                </a:solidFill>
                <a:latin typeface="+mn-ea"/>
                <a:ea typeface="+mn-ea"/>
              </a:rPr>
              <a:t>、</a:t>
            </a:r>
            <a:r>
              <a:rPr lang="en-US" altLang="zh-CN" dirty="0">
                <a:solidFill>
                  <a:srgbClr val="000000"/>
                </a:solidFill>
                <a:latin typeface="+mn-ea"/>
                <a:ea typeface="+mn-ea"/>
              </a:rPr>
              <a:t>VTEP ID</a:t>
            </a:r>
            <a:r>
              <a:rPr lang="zh-CN" altLang="en-US" dirty="0">
                <a:solidFill>
                  <a:srgbClr val="000000"/>
                </a:solidFill>
                <a:latin typeface="+mn-ea"/>
                <a:ea typeface="+mn-ea"/>
              </a:rPr>
              <a:t>、</a:t>
            </a:r>
            <a:r>
              <a:rPr lang="en-US" altLang="zh-CN" dirty="0">
                <a:solidFill>
                  <a:srgbClr val="000000"/>
                </a:solidFill>
                <a:latin typeface="+mn-ea"/>
                <a:ea typeface="+mn-ea"/>
              </a:rPr>
              <a:t>network ID),ENDS</a:t>
            </a:r>
            <a:r>
              <a:rPr lang="zh-CN" altLang="en-US" dirty="0">
                <a:solidFill>
                  <a:srgbClr val="000000"/>
                </a:solidFill>
                <a:latin typeface="+mn-ea"/>
                <a:ea typeface="+mn-ea"/>
              </a:rPr>
              <a:t>发送应答包括所有</a:t>
            </a:r>
            <a:r>
              <a:rPr lang="en-US" altLang="zh-CN" dirty="0">
                <a:solidFill>
                  <a:srgbClr val="000000"/>
                </a:solidFill>
                <a:latin typeface="+mn-ea"/>
                <a:ea typeface="+mn-ea"/>
              </a:rPr>
              <a:t>ENDC</a:t>
            </a:r>
            <a:r>
              <a:rPr lang="zh-CN" altLang="en-US" dirty="0">
                <a:solidFill>
                  <a:srgbClr val="000000"/>
                </a:solidFill>
                <a:latin typeface="+mn-ea"/>
                <a:ea typeface="+mn-ea"/>
              </a:rPr>
              <a:t>设备信息，建立</a:t>
            </a:r>
            <a:r>
              <a:rPr lang="en-US" altLang="zh-CN" dirty="0" err="1">
                <a:solidFill>
                  <a:srgbClr val="000000"/>
                </a:solidFill>
                <a:latin typeface="+mn-ea"/>
                <a:ea typeface="+mn-ea"/>
              </a:rPr>
              <a:t>VxLAN</a:t>
            </a:r>
            <a:r>
              <a:rPr lang="zh-CN" altLang="en-US" dirty="0">
                <a:solidFill>
                  <a:srgbClr val="000000"/>
                </a:solidFill>
                <a:latin typeface="+mn-ea"/>
                <a:ea typeface="+mn-ea"/>
              </a:rPr>
              <a:t>控制平面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VxLAN</a:t>
            </a:r>
            <a:r>
              <a:rPr lang="zh-CN" altLang="en-US" smtClean="0"/>
              <a:t>的数据平面（一）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288" y="908050"/>
            <a:ext cx="8640762" cy="5043488"/>
          </a:xfrm>
        </p:spPr>
        <p:txBody>
          <a:bodyPr/>
          <a:lstStyle/>
          <a:p>
            <a:pPr>
              <a:defRPr/>
            </a:pPr>
            <a:r>
              <a:rPr lang="zh-CN" altLang="en-US" sz="2400" dirty="0" smtClean="0">
                <a:latin typeface="+mn-ea"/>
              </a:rPr>
              <a:t>隧道机制</a:t>
            </a:r>
            <a:endParaRPr lang="en-US" altLang="zh-CN" sz="24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zh-CN" altLang="en-US" sz="2400" b="0" dirty="0">
                <a:latin typeface="+mn-ea"/>
              </a:rPr>
              <a:t>源和目的</a:t>
            </a:r>
            <a:r>
              <a:rPr lang="en-US" altLang="zh-CN" sz="2400" b="0" dirty="0">
                <a:latin typeface="+mn-ea"/>
              </a:rPr>
              <a:t>VTEP</a:t>
            </a:r>
            <a:r>
              <a:rPr lang="zh-CN" altLang="en-US" sz="2400" b="0" dirty="0">
                <a:latin typeface="+mn-ea"/>
              </a:rPr>
              <a:t>之间建立</a:t>
            </a:r>
            <a:r>
              <a:rPr lang="zh-CN" altLang="en-US" sz="2400" b="0" dirty="0" smtClean="0">
                <a:latin typeface="+mn-ea"/>
              </a:rPr>
              <a:t>隧道，负责报文的</a:t>
            </a:r>
            <a:r>
              <a:rPr lang="en-US" altLang="zh-CN" sz="2400" b="0" dirty="0" err="1" smtClean="0">
                <a:latin typeface="+mn-ea"/>
              </a:rPr>
              <a:t>VxLAN</a:t>
            </a:r>
            <a:r>
              <a:rPr lang="zh-CN" altLang="en-US" sz="2400" b="0" dirty="0" smtClean="0">
                <a:latin typeface="+mn-ea"/>
              </a:rPr>
              <a:t>封装和解封装</a:t>
            </a:r>
            <a:endParaRPr lang="en-US" altLang="zh-CN" sz="2400" b="0" dirty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zh-CN" sz="2400" b="0" dirty="0" smtClean="0">
                <a:latin typeface="+mn-ea"/>
              </a:rPr>
              <a:t>VTEP</a:t>
            </a:r>
            <a:r>
              <a:rPr lang="zh-CN" altLang="en-US" sz="2400" b="0" dirty="0" smtClean="0">
                <a:latin typeface="+mn-ea"/>
              </a:rPr>
              <a:t>为虚拟机数据包分装了层层包头，这些新包头只会在报文到目的</a:t>
            </a:r>
            <a:r>
              <a:rPr lang="en-US" altLang="zh-CN" sz="2400" b="0" dirty="0" smtClean="0">
                <a:latin typeface="+mn-ea"/>
              </a:rPr>
              <a:t>VTEP</a:t>
            </a:r>
            <a:r>
              <a:rPr lang="zh-CN" altLang="en-US" sz="2400" b="0" dirty="0" smtClean="0">
                <a:latin typeface="+mn-ea"/>
              </a:rPr>
              <a:t>时才会解封装，中间路径网络设备只会根据外层包头的目的地址进行转发</a:t>
            </a:r>
            <a:r>
              <a:rPr lang="zh-CN" altLang="en-US" sz="2400" b="0" dirty="0">
                <a:latin typeface="+mn-ea"/>
              </a:rPr>
              <a:t>，</a:t>
            </a:r>
            <a:r>
              <a:rPr lang="zh-CN" altLang="en-US" sz="2400" b="0" dirty="0" smtClean="0">
                <a:latin typeface="+mn-ea"/>
              </a:rPr>
              <a:t>对于转发路径上的网络设备，一个</a:t>
            </a:r>
            <a:r>
              <a:rPr lang="en-US" altLang="zh-CN" sz="2400" b="0" dirty="0" err="1" smtClean="0">
                <a:latin typeface="+mn-ea"/>
              </a:rPr>
              <a:t>VxLAN</a:t>
            </a:r>
            <a:r>
              <a:rPr lang="zh-CN" altLang="en-US" sz="2400" b="0" dirty="0" smtClean="0">
                <a:latin typeface="+mn-ea"/>
              </a:rPr>
              <a:t>报文就是一个普通</a:t>
            </a:r>
            <a:r>
              <a:rPr lang="en-US" altLang="zh-CN" sz="2400" b="0" dirty="0" smtClean="0">
                <a:latin typeface="+mn-ea"/>
              </a:rPr>
              <a:t>IP</a:t>
            </a:r>
            <a:r>
              <a:rPr lang="zh-CN" altLang="en-US" sz="2400" b="0" dirty="0" smtClean="0">
                <a:latin typeface="+mn-ea"/>
              </a:rPr>
              <a:t>报文</a:t>
            </a:r>
            <a:endParaRPr lang="en-US" altLang="zh-CN" sz="2400" b="0" dirty="0" smtClean="0">
              <a:latin typeface="+mn-ea"/>
            </a:endParaRPr>
          </a:p>
        </p:txBody>
      </p:sp>
      <p:sp>
        <p:nvSpPr>
          <p:cNvPr id="5" name="圆角矩形 4"/>
          <p:cNvSpPr>
            <a:spLocks noChangeAspect="1"/>
          </p:cNvSpPr>
          <p:nvPr/>
        </p:nvSpPr>
        <p:spPr bwMode="auto">
          <a:xfrm>
            <a:off x="1849438" y="5465763"/>
            <a:ext cx="1122362" cy="49688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99CC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zh-CN" sz="1600" dirty="0">
                <a:solidFill>
                  <a:srgbClr val="FF0000"/>
                </a:solidFill>
                <a:latin typeface="Candara" pitchFamily="34" charset="0"/>
              </a:rPr>
              <a:t>access</a:t>
            </a:r>
            <a:endParaRPr lang="zh-CN" altLang="en-US" sz="1600" dirty="0">
              <a:solidFill>
                <a:srgbClr val="FF0000"/>
              </a:solidFill>
              <a:latin typeface="Candara" pitchFamily="34" charset="0"/>
            </a:endParaRPr>
          </a:p>
        </p:txBody>
      </p:sp>
      <p:sp>
        <p:nvSpPr>
          <p:cNvPr id="6" name="圆角矩形 5"/>
          <p:cNvSpPr>
            <a:spLocks noChangeAspect="1"/>
          </p:cNvSpPr>
          <p:nvPr/>
        </p:nvSpPr>
        <p:spPr bwMode="auto">
          <a:xfrm>
            <a:off x="3540125" y="5465763"/>
            <a:ext cx="989013" cy="49688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99CC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zh-CN" sz="1600" dirty="0">
                <a:solidFill>
                  <a:srgbClr val="FF0000"/>
                </a:solidFill>
                <a:latin typeface="Candara" pitchFamily="34" charset="0"/>
              </a:rPr>
              <a:t>access</a:t>
            </a:r>
            <a:endParaRPr lang="zh-CN" altLang="en-US" sz="1600" dirty="0">
              <a:solidFill>
                <a:srgbClr val="FF0000"/>
              </a:solidFill>
              <a:latin typeface="Candara" pitchFamily="34" charset="0"/>
            </a:endParaRPr>
          </a:p>
        </p:txBody>
      </p:sp>
      <p:sp>
        <p:nvSpPr>
          <p:cNvPr id="7" name="圆角矩形 6"/>
          <p:cNvSpPr>
            <a:spLocks noChangeAspect="1"/>
          </p:cNvSpPr>
          <p:nvPr/>
        </p:nvSpPr>
        <p:spPr bwMode="auto">
          <a:xfrm>
            <a:off x="2971800" y="3938588"/>
            <a:ext cx="1135063" cy="4984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zh-CN" sz="2400" dirty="0">
                <a:solidFill>
                  <a:srgbClr val="FF0000"/>
                </a:solidFill>
                <a:latin typeface="Candara" pitchFamily="34" charset="0"/>
              </a:rPr>
              <a:t>Core</a:t>
            </a:r>
            <a:endParaRPr lang="zh-CN" altLang="en-US" sz="2400" dirty="0">
              <a:solidFill>
                <a:srgbClr val="FF0000"/>
              </a:solidFill>
              <a:latin typeface="Candara" pitchFamily="34" charset="0"/>
            </a:endParaRPr>
          </a:p>
        </p:txBody>
      </p:sp>
      <p:sp>
        <p:nvSpPr>
          <p:cNvPr id="8" name="圆角矩形 7"/>
          <p:cNvSpPr>
            <a:spLocks noChangeAspect="1"/>
          </p:cNvSpPr>
          <p:nvPr/>
        </p:nvSpPr>
        <p:spPr bwMode="auto">
          <a:xfrm>
            <a:off x="4675188" y="3938588"/>
            <a:ext cx="1119187" cy="4984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zh-CN" sz="2400" dirty="0">
                <a:solidFill>
                  <a:srgbClr val="FF0000"/>
                </a:solidFill>
                <a:latin typeface="Candara" pitchFamily="34" charset="0"/>
              </a:rPr>
              <a:t>Core</a:t>
            </a:r>
            <a:endParaRPr lang="zh-CN" altLang="en-US" sz="2400" dirty="0">
              <a:solidFill>
                <a:srgbClr val="FF0000"/>
              </a:solidFill>
              <a:latin typeface="Candara" pitchFamily="34" charset="0"/>
            </a:endParaRPr>
          </a:p>
        </p:txBody>
      </p:sp>
      <p:sp>
        <p:nvSpPr>
          <p:cNvPr id="9" name="圆角矩形 8"/>
          <p:cNvSpPr>
            <a:spLocks noChangeAspect="1"/>
          </p:cNvSpPr>
          <p:nvPr/>
        </p:nvSpPr>
        <p:spPr bwMode="auto">
          <a:xfrm>
            <a:off x="6507163" y="5465763"/>
            <a:ext cx="960437" cy="49688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99CC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zh-CN" sz="1600" dirty="0">
                <a:solidFill>
                  <a:srgbClr val="FF0000"/>
                </a:solidFill>
                <a:latin typeface="Candara" pitchFamily="34" charset="0"/>
              </a:rPr>
              <a:t>access</a:t>
            </a:r>
            <a:endParaRPr lang="zh-CN" altLang="en-US" sz="1600" dirty="0">
              <a:solidFill>
                <a:srgbClr val="FF0000"/>
              </a:solidFill>
              <a:latin typeface="Candara" pitchFamily="34" charset="0"/>
            </a:endParaRPr>
          </a:p>
        </p:txBody>
      </p:sp>
      <p:cxnSp>
        <p:nvCxnSpPr>
          <p:cNvPr id="25609" name="直接连接符 11"/>
          <p:cNvCxnSpPr>
            <a:cxnSpLocks noChangeShapeType="1"/>
            <a:stCxn id="6" idx="0"/>
            <a:endCxn id="8" idx="2"/>
          </p:cNvCxnSpPr>
          <p:nvPr/>
        </p:nvCxnSpPr>
        <p:spPr bwMode="auto">
          <a:xfrm flipV="1">
            <a:off x="4035425" y="4437063"/>
            <a:ext cx="1200150" cy="10287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10" name="直接连接符 12"/>
          <p:cNvCxnSpPr>
            <a:cxnSpLocks noChangeShapeType="1"/>
            <a:stCxn id="5" idx="0"/>
            <a:endCxn id="8" idx="2"/>
          </p:cNvCxnSpPr>
          <p:nvPr/>
        </p:nvCxnSpPr>
        <p:spPr bwMode="auto">
          <a:xfrm flipV="1">
            <a:off x="2411413" y="4437063"/>
            <a:ext cx="2824162" cy="10287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11" name="直接连接符 13"/>
          <p:cNvCxnSpPr>
            <a:cxnSpLocks noChangeShapeType="1"/>
            <a:stCxn id="7" idx="2"/>
            <a:endCxn id="9" idx="0"/>
          </p:cNvCxnSpPr>
          <p:nvPr/>
        </p:nvCxnSpPr>
        <p:spPr bwMode="auto">
          <a:xfrm>
            <a:off x="3540125" y="4437063"/>
            <a:ext cx="3446463" cy="10287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12" name="直接连接符 20"/>
          <p:cNvCxnSpPr>
            <a:cxnSpLocks noChangeShapeType="1"/>
            <a:stCxn id="5" idx="0"/>
            <a:endCxn id="7" idx="2"/>
          </p:cNvCxnSpPr>
          <p:nvPr/>
        </p:nvCxnSpPr>
        <p:spPr bwMode="auto">
          <a:xfrm flipV="1">
            <a:off x="2411413" y="4437063"/>
            <a:ext cx="1128712" cy="10287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13" name="直接连接符 24"/>
          <p:cNvCxnSpPr>
            <a:cxnSpLocks noChangeShapeType="1"/>
            <a:stCxn id="6" idx="0"/>
            <a:endCxn id="7" idx="2"/>
          </p:cNvCxnSpPr>
          <p:nvPr/>
        </p:nvCxnSpPr>
        <p:spPr bwMode="auto">
          <a:xfrm flipH="1" flipV="1">
            <a:off x="3540125" y="4437063"/>
            <a:ext cx="495300" cy="10287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14" name="直接连接符 28"/>
          <p:cNvCxnSpPr>
            <a:cxnSpLocks noChangeShapeType="1"/>
            <a:stCxn id="9" idx="0"/>
            <a:endCxn id="8" idx="2"/>
          </p:cNvCxnSpPr>
          <p:nvPr/>
        </p:nvCxnSpPr>
        <p:spPr bwMode="auto">
          <a:xfrm flipH="1" flipV="1">
            <a:off x="5235575" y="4437063"/>
            <a:ext cx="1751013" cy="10287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圆角矩形 16"/>
          <p:cNvSpPr>
            <a:spLocks noChangeAspect="1"/>
          </p:cNvSpPr>
          <p:nvPr/>
        </p:nvSpPr>
        <p:spPr bwMode="auto">
          <a:xfrm>
            <a:off x="5053013" y="5465763"/>
            <a:ext cx="960437" cy="49688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99CC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zh-CN" sz="1600" dirty="0">
                <a:solidFill>
                  <a:srgbClr val="FF0000"/>
                </a:solidFill>
                <a:latin typeface="Candara" pitchFamily="34" charset="0"/>
              </a:rPr>
              <a:t>access</a:t>
            </a:r>
            <a:endParaRPr lang="zh-CN" altLang="en-US" sz="1600" dirty="0">
              <a:solidFill>
                <a:srgbClr val="FF0000"/>
              </a:solidFill>
              <a:latin typeface="Candara" pitchFamily="34" charset="0"/>
            </a:endParaRPr>
          </a:p>
        </p:txBody>
      </p:sp>
      <p:cxnSp>
        <p:nvCxnSpPr>
          <p:cNvPr id="25616" name="直接连接符 35"/>
          <p:cNvCxnSpPr>
            <a:cxnSpLocks noChangeShapeType="1"/>
            <a:stCxn id="17" idx="0"/>
            <a:endCxn id="7" idx="2"/>
          </p:cNvCxnSpPr>
          <p:nvPr/>
        </p:nvCxnSpPr>
        <p:spPr bwMode="auto">
          <a:xfrm flipH="1" flipV="1">
            <a:off x="3540125" y="4437063"/>
            <a:ext cx="1993900" cy="10287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17" name="直接连接符 36"/>
          <p:cNvCxnSpPr>
            <a:cxnSpLocks noChangeShapeType="1"/>
            <a:stCxn id="17" idx="0"/>
            <a:endCxn id="8" idx="2"/>
          </p:cNvCxnSpPr>
          <p:nvPr/>
        </p:nvCxnSpPr>
        <p:spPr bwMode="auto">
          <a:xfrm flipH="1" flipV="1">
            <a:off x="5235575" y="4437063"/>
            <a:ext cx="298450" cy="10287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5" name="Picture 22" descr="网云_gray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9" y="4436609"/>
            <a:ext cx="3169812" cy="930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19" name="Text Box 12"/>
          <p:cNvSpPr txBox="1">
            <a:spLocks noChangeArrowheads="1"/>
          </p:cNvSpPr>
          <p:nvPr/>
        </p:nvSpPr>
        <p:spPr bwMode="auto">
          <a:xfrm>
            <a:off x="3394075" y="4703763"/>
            <a:ext cx="20685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kumimoji="1" lang="en-US" altLang="zh-CN" sz="2000">
                <a:solidFill>
                  <a:schemeClr val="bg1"/>
                </a:solidFill>
                <a:ea typeface="黑体" panose="02010609060101010101" pitchFamily="49" charset="-122"/>
              </a:rPr>
              <a:t>VxLAN</a:t>
            </a:r>
            <a:r>
              <a:rPr kumimoji="1" lang="zh-CN" altLang="en-US" sz="2000">
                <a:solidFill>
                  <a:schemeClr val="bg1"/>
                </a:solidFill>
                <a:ea typeface="黑体" panose="02010609060101010101" pitchFamily="49" charset="-122"/>
              </a:rPr>
              <a:t>网络</a:t>
            </a:r>
          </a:p>
        </p:txBody>
      </p:sp>
      <p:sp>
        <p:nvSpPr>
          <p:cNvPr id="2" name="弧形 1"/>
          <p:cNvSpPr/>
          <p:nvPr/>
        </p:nvSpPr>
        <p:spPr>
          <a:xfrm rot="15580367">
            <a:off x="2174875" y="4479925"/>
            <a:ext cx="2003425" cy="1774825"/>
          </a:xfrm>
          <a:prstGeom prst="arc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5621" name="TextBox 29"/>
          <p:cNvSpPr txBox="1">
            <a:spLocks noChangeArrowheads="1"/>
          </p:cNvSpPr>
          <p:nvPr/>
        </p:nvSpPr>
        <p:spPr bwMode="auto">
          <a:xfrm>
            <a:off x="1584325" y="4619625"/>
            <a:ext cx="1079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00B0F0"/>
                </a:solidFill>
              </a:rPr>
              <a:t>Tunnel</a:t>
            </a:r>
            <a:endParaRPr lang="zh-CN" altLang="en-US">
              <a:solidFill>
                <a:srgbClr val="00B0F0"/>
              </a:solidFill>
            </a:endParaRPr>
          </a:p>
        </p:txBody>
      </p:sp>
      <p:sp>
        <p:nvSpPr>
          <p:cNvPr id="10240" name="任意多边形 10239"/>
          <p:cNvSpPr/>
          <p:nvPr/>
        </p:nvSpPr>
        <p:spPr>
          <a:xfrm>
            <a:off x="2365375" y="4886325"/>
            <a:ext cx="4368800" cy="585788"/>
          </a:xfrm>
          <a:custGeom>
            <a:avLst/>
            <a:gdLst>
              <a:gd name="connsiteX0" fmla="*/ 0 w 4368800"/>
              <a:gd name="connsiteY0" fmla="*/ 585137 h 585137"/>
              <a:gd name="connsiteX1" fmla="*/ 1030514 w 4368800"/>
              <a:gd name="connsiteY1" fmla="*/ 62622 h 585137"/>
              <a:gd name="connsiteX2" fmla="*/ 3106057 w 4368800"/>
              <a:gd name="connsiteY2" fmla="*/ 62622 h 585137"/>
              <a:gd name="connsiteX3" fmla="*/ 4368800 w 4368800"/>
              <a:gd name="connsiteY3" fmla="*/ 541594 h 585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68800" h="585137">
                <a:moveTo>
                  <a:pt x="0" y="585137"/>
                </a:moveTo>
                <a:cubicBezTo>
                  <a:pt x="256419" y="367422"/>
                  <a:pt x="512838" y="149708"/>
                  <a:pt x="1030514" y="62622"/>
                </a:cubicBezTo>
                <a:cubicBezTo>
                  <a:pt x="1548190" y="-24464"/>
                  <a:pt x="2549676" y="-17207"/>
                  <a:pt x="3106057" y="62622"/>
                </a:cubicBezTo>
                <a:cubicBezTo>
                  <a:pt x="3662438" y="142451"/>
                  <a:pt x="4015619" y="342022"/>
                  <a:pt x="4368800" y="541594"/>
                </a:cubicBezTo>
              </a:path>
            </a:pathLst>
          </a:custGeom>
          <a:noFill/>
          <a:ln w="127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VxLAN</a:t>
            </a:r>
            <a:r>
              <a:rPr lang="zh-CN" altLang="en-US" smtClean="0"/>
              <a:t>的数据平面（二）</a:t>
            </a:r>
          </a:p>
        </p:txBody>
      </p:sp>
      <p:sp>
        <p:nvSpPr>
          <p:cNvPr id="5" name="圆角矩形 4"/>
          <p:cNvSpPr>
            <a:spLocks noChangeAspect="1"/>
          </p:cNvSpPr>
          <p:nvPr/>
        </p:nvSpPr>
        <p:spPr bwMode="auto">
          <a:xfrm>
            <a:off x="2100263" y="4597400"/>
            <a:ext cx="1122362" cy="4968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99CC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algn="ctr">
              <a:defRPr/>
            </a:pPr>
            <a:r>
              <a:rPr lang="en-US" altLang="zh-CN" sz="1600" dirty="0" smtClean="0">
                <a:solidFill>
                  <a:srgbClr val="FF0000"/>
                </a:solidFill>
                <a:latin typeface="Candara" pitchFamily="34" charset="0"/>
                <a:ea typeface="宋体" pitchFamily="2" charset="-122"/>
              </a:rPr>
              <a:t>VTEPA</a:t>
            </a:r>
            <a:endParaRPr lang="zh-CN" altLang="en-US" sz="1600" dirty="0">
              <a:solidFill>
                <a:srgbClr val="FF0000"/>
              </a:solidFill>
              <a:latin typeface="Candara" pitchFamily="34" charset="0"/>
              <a:ea typeface="宋体" pitchFamily="2" charset="-122"/>
            </a:endParaRPr>
          </a:p>
        </p:txBody>
      </p:sp>
      <p:sp>
        <p:nvSpPr>
          <p:cNvPr id="6" name="圆角矩形 5"/>
          <p:cNvSpPr>
            <a:spLocks noChangeAspect="1"/>
          </p:cNvSpPr>
          <p:nvPr/>
        </p:nvSpPr>
        <p:spPr bwMode="auto">
          <a:xfrm>
            <a:off x="3790950" y="4597400"/>
            <a:ext cx="989013" cy="4968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99CC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algn="ctr">
              <a:defRPr/>
            </a:pPr>
            <a:r>
              <a:rPr lang="en-US" altLang="zh-CN" sz="1600" dirty="0" smtClean="0">
                <a:solidFill>
                  <a:srgbClr val="FF0000"/>
                </a:solidFill>
                <a:latin typeface="Candara" pitchFamily="34" charset="0"/>
                <a:ea typeface="宋体" pitchFamily="2" charset="-122"/>
              </a:rPr>
              <a:t>VTEPB</a:t>
            </a:r>
            <a:endParaRPr lang="zh-CN" altLang="en-US" sz="1600" dirty="0">
              <a:solidFill>
                <a:srgbClr val="FF0000"/>
              </a:solidFill>
              <a:latin typeface="Candara" pitchFamily="34" charset="0"/>
              <a:ea typeface="宋体" pitchFamily="2" charset="-122"/>
            </a:endParaRPr>
          </a:p>
        </p:txBody>
      </p:sp>
      <p:sp>
        <p:nvSpPr>
          <p:cNvPr id="7" name="圆角矩形 6"/>
          <p:cNvSpPr>
            <a:spLocks noChangeAspect="1"/>
          </p:cNvSpPr>
          <p:nvPr/>
        </p:nvSpPr>
        <p:spPr bwMode="auto">
          <a:xfrm>
            <a:off x="3005138" y="2446338"/>
            <a:ext cx="1135062" cy="4984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algn="ctr">
              <a:defRPr/>
            </a:pPr>
            <a:r>
              <a:rPr lang="en-US" altLang="zh-CN" sz="2400" dirty="0" smtClean="0">
                <a:solidFill>
                  <a:srgbClr val="FF0000"/>
                </a:solidFill>
                <a:latin typeface="Candara" pitchFamily="34" charset="0"/>
                <a:ea typeface="宋体" pitchFamily="2" charset="-122"/>
              </a:rPr>
              <a:t>Core</a:t>
            </a:r>
            <a:endParaRPr lang="zh-CN" altLang="en-US" sz="2400" dirty="0">
              <a:solidFill>
                <a:srgbClr val="FF0000"/>
              </a:solidFill>
              <a:latin typeface="Candara" pitchFamily="34" charset="0"/>
              <a:ea typeface="宋体" pitchFamily="2" charset="-122"/>
            </a:endParaRPr>
          </a:p>
        </p:txBody>
      </p:sp>
      <p:sp>
        <p:nvSpPr>
          <p:cNvPr id="8" name="圆角矩形 7"/>
          <p:cNvSpPr>
            <a:spLocks noChangeAspect="1"/>
          </p:cNvSpPr>
          <p:nvPr/>
        </p:nvSpPr>
        <p:spPr bwMode="auto">
          <a:xfrm>
            <a:off x="4926013" y="2460625"/>
            <a:ext cx="1257300" cy="4984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algn="ctr">
              <a:defRPr/>
            </a:pPr>
            <a:r>
              <a:rPr lang="en-US" altLang="zh-CN" sz="2400" dirty="0" smtClean="0">
                <a:solidFill>
                  <a:srgbClr val="FF0000"/>
                </a:solidFill>
                <a:latin typeface="Candara" pitchFamily="34" charset="0"/>
                <a:ea typeface="宋体" pitchFamily="2" charset="-122"/>
              </a:rPr>
              <a:t>Core</a:t>
            </a:r>
            <a:endParaRPr lang="zh-CN" altLang="en-US" sz="2400" dirty="0">
              <a:solidFill>
                <a:srgbClr val="FF0000"/>
              </a:solidFill>
              <a:latin typeface="Candara" pitchFamily="34" charset="0"/>
              <a:ea typeface="宋体" pitchFamily="2" charset="-122"/>
            </a:endParaRPr>
          </a:p>
        </p:txBody>
      </p:sp>
      <p:cxnSp>
        <p:nvCxnSpPr>
          <p:cNvPr id="26631" name="直接连接符 9"/>
          <p:cNvCxnSpPr>
            <a:cxnSpLocks noChangeShapeType="1"/>
            <a:stCxn id="6" idx="0"/>
            <a:endCxn id="8" idx="2"/>
          </p:cNvCxnSpPr>
          <p:nvPr/>
        </p:nvCxnSpPr>
        <p:spPr bwMode="auto">
          <a:xfrm flipV="1">
            <a:off x="4286250" y="2959100"/>
            <a:ext cx="1268413" cy="16383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632" name="直接连接符 10"/>
          <p:cNvCxnSpPr>
            <a:cxnSpLocks noChangeShapeType="1"/>
            <a:stCxn id="5" idx="0"/>
            <a:endCxn id="8" idx="2"/>
          </p:cNvCxnSpPr>
          <p:nvPr/>
        </p:nvCxnSpPr>
        <p:spPr bwMode="auto">
          <a:xfrm flipV="1">
            <a:off x="2662238" y="2959100"/>
            <a:ext cx="2892425" cy="16383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633" name="直接连接符 12"/>
          <p:cNvCxnSpPr>
            <a:cxnSpLocks noChangeShapeType="1"/>
            <a:stCxn id="5" idx="0"/>
            <a:endCxn id="7" idx="2"/>
          </p:cNvCxnSpPr>
          <p:nvPr/>
        </p:nvCxnSpPr>
        <p:spPr bwMode="auto">
          <a:xfrm flipV="1">
            <a:off x="2662238" y="2944813"/>
            <a:ext cx="909637" cy="1652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634" name="直接连接符 13"/>
          <p:cNvCxnSpPr>
            <a:cxnSpLocks noChangeShapeType="1"/>
            <a:stCxn id="6" idx="0"/>
            <a:endCxn id="7" idx="2"/>
          </p:cNvCxnSpPr>
          <p:nvPr/>
        </p:nvCxnSpPr>
        <p:spPr bwMode="auto">
          <a:xfrm flipH="1" flipV="1">
            <a:off x="3571875" y="2944813"/>
            <a:ext cx="714375" cy="1652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圆角矩形 15"/>
          <p:cNvSpPr>
            <a:spLocks noChangeAspect="1"/>
          </p:cNvSpPr>
          <p:nvPr/>
        </p:nvSpPr>
        <p:spPr bwMode="auto">
          <a:xfrm>
            <a:off x="5535613" y="4611688"/>
            <a:ext cx="960437" cy="49688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99CC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algn="ctr">
              <a:defRPr/>
            </a:pPr>
            <a:r>
              <a:rPr lang="en-US" altLang="zh-CN" sz="1600" dirty="0" smtClean="0">
                <a:solidFill>
                  <a:srgbClr val="FF0000"/>
                </a:solidFill>
                <a:latin typeface="Candara" pitchFamily="34" charset="0"/>
                <a:ea typeface="宋体" pitchFamily="2" charset="-122"/>
              </a:rPr>
              <a:t>VTEPC</a:t>
            </a:r>
            <a:endParaRPr lang="zh-CN" altLang="en-US" sz="1600" dirty="0">
              <a:solidFill>
                <a:srgbClr val="FF0000"/>
              </a:solidFill>
              <a:latin typeface="Candara" pitchFamily="34" charset="0"/>
              <a:ea typeface="宋体" pitchFamily="2" charset="-122"/>
            </a:endParaRPr>
          </a:p>
        </p:txBody>
      </p:sp>
      <p:cxnSp>
        <p:nvCxnSpPr>
          <p:cNvPr id="26636" name="直接连接符 16"/>
          <p:cNvCxnSpPr>
            <a:cxnSpLocks noChangeShapeType="1"/>
            <a:stCxn id="16" idx="0"/>
            <a:endCxn id="7" idx="2"/>
          </p:cNvCxnSpPr>
          <p:nvPr/>
        </p:nvCxnSpPr>
        <p:spPr bwMode="auto">
          <a:xfrm flipH="1" flipV="1">
            <a:off x="3571875" y="2944813"/>
            <a:ext cx="2444750" cy="16668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637" name="直接连接符 17"/>
          <p:cNvCxnSpPr>
            <a:cxnSpLocks noChangeShapeType="1"/>
            <a:stCxn id="16" idx="0"/>
            <a:endCxn id="8" idx="2"/>
          </p:cNvCxnSpPr>
          <p:nvPr/>
        </p:nvCxnSpPr>
        <p:spPr bwMode="auto">
          <a:xfrm flipH="1" flipV="1">
            <a:off x="5554663" y="2959100"/>
            <a:ext cx="461962" cy="1652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矩形 37"/>
          <p:cNvSpPr/>
          <p:nvPr/>
        </p:nvSpPr>
        <p:spPr>
          <a:xfrm>
            <a:off x="2455863" y="5837238"/>
            <a:ext cx="442912" cy="539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6639" name="TextBox 41"/>
          <p:cNvSpPr txBox="1">
            <a:spLocks noChangeArrowheads="1"/>
          </p:cNvSpPr>
          <p:nvPr/>
        </p:nvSpPr>
        <p:spPr bwMode="auto">
          <a:xfrm rot="-5400000">
            <a:off x="2592388" y="5788025"/>
            <a:ext cx="4318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600"/>
              <a:t>VM2</a:t>
            </a:r>
            <a:endParaRPr lang="zh-CN" altLang="en-US" sz="1600"/>
          </a:p>
        </p:txBody>
      </p:sp>
      <p:cxnSp>
        <p:nvCxnSpPr>
          <p:cNvPr id="26640" name="直接连接符 10249"/>
          <p:cNvCxnSpPr>
            <a:cxnSpLocks noChangeShapeType="1"/>
            <a:stCxn id="5" idx="2"/>
          </p:cNvCxnSpPr>
          <p:nvPr/>
        </p:nvCxnSpPr>
        <p:spPr bwMode="auto">
          <a:xfrm>
            <a:off x="2662238" y="5094288"/>
            <a:ext cx="14287" cy="6889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" name="矩形 44"/>
          <p:cNvSpPr/>
          <p:nvPr/>
        </p:nvSpPr>
        <p:spPr>
          <a:xfrm>
            <a:off x="5503863" y="5978525"/>
            <a:ext cx="1058862" cy="387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6642" name="TextBox 45"/>
          <p:cNvSpPr txBox="1">
            <a:spLocks noChangeArrowheads="1"/>
          </p:cNvSpPr>
          <p:nvPr/>
        </p:nvSpPr>
        <p:spPr bwMode="auto">
          <a:xfrm>
            <a:off x="5608638" y="5978525"/>
            <a:ext cx="16081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server</a:t>
            </a:r>
            <a:endParaRPr lang="zh-CN" altLang="en-US"/>
          </a:p>
        </p:txBody>
      </p:sp>
      <p:cxnSp>
        <p:nvCxnSpPr>
          <p:cNvPr id="26643" name="直接连接符 10251"/>
          <p:cNvCxnSpPr>
            <a:cxnSpLocks noChangeShapeType="1"/>
            <a:stCxn id="16" idx="2"/>
            <a:endCxn id="45" idx="0"/>
          </p:cNvCxnSpPr>
          <p:nvPr/>
        </p:nvCxnSpPr>
        <p:spPr bwMode="auto">
          <a:xfrm>
            <a:off x="6015038" y="5108575"/>
            <a:ext cx="19050" cy="8699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644" name="TextBox 10254"/>
          <p:cNvSpPr txBox="1">
            <a:spLocks noChangeArrowheads="1"/>
          </p:cNvSpPr>
          <p:nvPr/>
        </p:nvSpPr>
        <p:spPr bwMode="auto">
          <a:xfrm>
            <a:off x="2011363" y="4333875"/>
            <a:ext cx="18462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>
                <a:solidFill>
                  <a:srgbClr val="FF0000"/>
                </a:solidFill>
              </a:rPr>
              <a:t>VTEP  IP 10.0.0.1</a:t>
            </a:r>
            <a:endParaRPr lang="zh-CN" altLang="en-US" sz="1400">
              <a:solidFill>
                <a:srgbClr val="FF0000"/>
              </a:solidFill>
            </a:endParaRPr>
          </a:p>
        </p:txBody>
      </p:sp>
      <p:sp>
        <p:nvSpPr>
          <p:cNvPr id="26645" name="TextBox 51"/>
          <p:cNvSpPr txBox="1">
            <a:spLocks noChangeArrowheads="1"/>
          </p:cNvSpPr>
          <p:nvPr/>
        </p:nvSpPr>
        <p:spPr bwMode="auto">
          <a:xfrm>
            <a:off x="5283200" y="4341813"/>
            <a:ext cx="15795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>
                <a:solidFill>
                  <a:srgbClr val="FF0000"/>
                </a:solidFill>
              </a:rPr>
              <a:t>VTEP IP 30.0.0.1</a:t>
            </a:r>
            <a:endParaRPr lang="zh-CN" altLang="en-US" sz="1400">
              <a:solidFill>
                <a:srgbClr val="FF0000"/>
              </a:solidFill>
            </a:endParaRPr>
          </a:p>
        </p:txBody>
      </p:sp>
      <p:graphicFrame>
        <p:nvGraphicFramePr>
          <p:cNvPr id="10268" name="表格 10267"/>
          <p:cNvGraphicFramePr>
            <a:graphicFrameLocks noGrp="1"/>
          </p:cNvGraphicFramePr>
          <p:nvPr/>
        </p:nvGraphicFramePr>
        <p:xfrm>
          <a:off x="6704013" y="4510088"/>
          <a:ext cx="1543050" cy="669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1525"/>
                <a:gridCol w="771525"/>
              </a:tblGrid>
              <a:tr h="334963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Mac</a:t>
                      </a:r>
                      <a:r>
                        <a:rPr lang="zh-CN" altLang="en-US" sz="1000" dirty="0" smtClean="0"/>
                        <a:t>地址</a:t>
                      </a:r>
                      <a:endParaRPr lang="zh-CN" altLang="en-US" sz="1000" dirty="0"/>
                    </a:p>
                  </a:txBody>
                  <a:tcPr marL="91371" marR="91371" marT="45677" marB="45677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VTEP</a:t>
                      </a:r>
                      <a:r>
                        <a:rPr lang="zh-CN" altLang="en-US" sz="1000" dirty="0" smtClean="0"/>
                        <a:t>地址</a:t>
                      </a:r>
                      <a:endParaRPr lang="zh-CN" altLang="en-US" sz="1000" dirty="0"/>
                    </a:p>
                  </a:txBody>
                  <a:tcPr marL="91371" marR="91371" marT="45677" marB="45677"/>
                </a:tc>
              </a:tr>
              <a:tr h="334963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A</a:t>
                      </a:r>
                      <a:endParaRPr lang="zh-CN" altLang="en-US" sz="1000" dirty="0"/>
                    </a:p>
                  </a:txBody>
                  <a:tcPr marL="91371" marR="91371" marT="45677" marB="45677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10.0.0.1</a:t>
                      </a:r>
                      <a:endParaRPr lang="zh-CN" altLang="en-US" sz="1000" dirty="0"/>
                    </a:p>
                  </a:txBody>
                  <a:tcPr marL="91371" marR="91371" marT="45677" marB="45677"/>
                </a:tc>
              </a:tr>
            </a:tbl>
          </a:graphicData>
        </a:graphic>
      </p:graphicFrame>
      <p:graphicFrame>
        <p:nvGraphicFramePr>
          <p:cNvPr id="37" name="表格 36"/>
          <p:cNvGraphicFramePr>
            <a:graphicFrameLocks noGrp="1"/>
          </p:cNvGraphicFramePr>
          <p:nvPr/>
        </p:nvGraphicFramePr>
        <p:xfrm>
          <a:off x="258763" y="4514850"/>
          <a:ext cx="1695450" cy="579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8312"/>
                <a:gridCol w="1107138"/>
              </a:tblGrid>
              <a:tr h="243908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Mac</a:t>
                      </a:r>
                      <a:endParaRPr lang="zh-CN" altLang="en-US" sz="1000" dirty="0"/>
                    </a:p>
                  </a:txBody>
                  <a:tcPr marL="91429" marR="91429" marT="45754" marB="45754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VTEP</a:t>
                      </a:r>
                      <a:r>
                        <a:rPr lang="zh-CN" altLang="en-US" sz="1000" dirty="0" smtClean="0"/>
                        <a:t>地址</a:t>
                      </a:r>
                      <a:endParaRPr lang="zh-CN" altLang="en-US" sz="1000" dirty="0"/>
                    </a:p>
                  </a:txBody>
                  <a:tcPr marL="91429" marR="91429" marT="45754" marB="45754"/>
                </a:tc>
              </a:tr>
              <a:tr h="335530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B</a:t>
                      </a:r>
                      <a:endParaRPr lang="zh-CN" altLang="en-US" sz="1000" dirty="0"/>
                    </a:p>
                  </a:txBody>
                  <a:tcPr marL="91429" marR="91429" marT="45754" marB="45754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30.0.0.1</a:t>
                      </a:r>
                      <a:endParaRPr lang="zh-CN" altLang="en-US" sz="1000" dirty="0"/>
                    </a:p>
                  </a:txBody>
                  <a:tcPr marL="91429" marR="91429" marT="45754" marB="45754"/>
                </a:tc>
              </a:tr>
            </a:tbl>
          </a:graphicData>
        </a:graphic>
      </p:graphicFrame>
      <p:sp>
        <p:nvSpPr>
          <p:cNvPr id="36" name="矩形 35"/>
          <p:cNvSpPr/>
          <p:nvPr/>
        </p:nvSpPr>
        <p:spPr>
          <a:xfrm>
            <a:off x="339725" y="795338"/>
            <a:ext cx="8596313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/>
            </a:pPr>
            <a:r>
              <a:rPr lang="zh-CN" altLang="en-US" dirty="0">
                <a:solidFill>
                  <a:srgbClr val="000000"/>
                </a:solidFill>
                <a:latin typeface="+mn-ea"/>
                <a:ea typeface="+mn-ea"/>
              </a:rPr>
              <a:t>在</a:t>
            </a:r>
            <a:r>
              <a:rPr lang="en-US" altLang="zh-CN" dirty="0">
                <a:solidFill>
                  <a:srgbClr val="000000"/>
                </a:solidFill>
                <a:latin typeface="+mn-ea"/>
                <a:ea typeface="+mn-ea"/>
              </a:rPr>
              <a:t>VTEP</a:t>
            </a:r>
            <a:r>
              <a:rPr lang="zh-CN" altLang="en-US" dirty="0">
                <a:solidFill>
                  <a:srgbClr val="000000"/>
                </a:solidFill>
                <a:latin typeface="+mn-ea"/>
                <a:ea typeface="+mn-ea"/>
              </a:rPr>
              <a:t>设备上进行</a:t>
            </a:r>
            <a:r>
              <a:rPr lang="en-US" altLang="zh-CN" dirty="0" err="1">
                <a:solidFill>
                  <a:srgbClr val="000000"/>
                </a:solidFill>
                <a:latin typeface="+mn-ea"/>
                <a:ea typeface="+mn-ea"/>
              </a:rPr>
              <a:t>VxLAN</a:t>
            </a:r>
            <a:r>
              <a:rPr lang="zh-CN" altLang="en-US" dirty="0">
                <a:solidFill>
                  <a:srgbClr val="000000"/>
                </a:solidFill>
                <a:latin typeface="+mn-ea"/>
                <a:ea typeface="+mn-ea"/>
              </a:rPr>
              <a:t>的封装解封装，根据</a:t>
            </a:r>
            <a:r>
              <a:rPr lang="en-US" altLang="zh-CN" dirty="0">
                <a:solidFill>
                  <a:srgbClr val="000000"/>
                </a:solidFill>
                <a:latin typeface="+mn-ea"/>
                <a:ea typeface="+mn-ea"/>
              </a:rPr>
              <a:t>MAC</a:t>
            </a:r>
            <a:r>
              <a:rPr lang="zh-CN" altLang="en-US" dirty="0">
                <a:solidFill>
                  <a:srgbClr val="000000"/>
                </a:solidFill>
                <a:latin typeface="+mn-ea"/>
                <a:ea typeface="+mn-ea"/>
              </a:rPr>
              <a:t>地址表（对应有对端的</a:t>
            </a:r>
            <a:r>
              <a:rPr lang="en-US" altLang="zh-CN" dirty="0">
                <a:solidFill>
                  <a:srgbClr val="000000"/>
                </a:solidFill>
                <a:latin typeface="+mn-ea"/>
                <a:ea typeface="+mn-ea"/>
              </a:rPr>
              <a:t>VTEP IP</a:t>
            </a:r>
            <a:r>
              <a:rPr lang="zh-CN" altLang="en-US" dirty="0">
                <a:solidFill>
                  <a:srgbClr val="000000"/>
                </a:solidFill>
                <a:latin typeface="+mn-ea"/>
                <a:ea typeface="+mn-ea"/>
              </a:rPr>
              <a:t>地址）转发</a:t>
            </a:r>
            <a:r>
              <a:rPr lang="en-US" altLang="zh-CN" dirty="0">
                <a:solidFill>
                  <a:srgbClr val="000000"/>
                </a:solidFill>
                <a:latin typeface="+mn-ea"/>
                <a:ea typeface="+mn-ea"/>
              </a:rPr>
              <a:t>,</a:t>
            </a:r>
            <a:r>
              <a:rPr lang="zh-CN" altLang="en-US" dirty="0">
                <a:solidFill>
                  <a:srgbClr val="000000"/>
                </a:solidFill>
                <a:latin typeface="+mn-ea"/>
                <a:ea typeface="+mn-ea"/>
              </a:rPr>
              <a:t>以虚拟机的二层转发</a:t>
            </a:r>
            <a:r>
              <a:rPr lang="en-US" altLang="zh-CN" dirty="0">
                <a:solidFill>
                  <a:srgbClr val="000000"/>
                </a:solidFill>
                <a:latin typeface="+mn-ea"/>
                <a:ea typeface="+mn-ea"/>
              </a:rPr>
              <a:t>/</a:t>
            </a:r>
            <a:r>
              <a:rPr lang="zh-CN" altLang="en-US" dirty="0">
                <a:solidFill>
                  <a:srgbClr val="000000"/>
                </a:solidFill>
                <a:latin typeface="+mn-ea"/>
                <a:ea typeface="+mn-ea"/>
              </a:rPr>
              <a:t>同一个</a:t>
            </a:r>
            <a:r>
              <a:rPr lang="en-US" altLang="zh-CN" dirty="0" err="1">
                <a:solidFill>
                  <a:srgbClr val="000000"/>
                </a:solidFill>
                <a:latin typeface="+mn-ea"/>
                <a:ea typeface="+mn-ea"/>
              </a:rPr>
              <a:t>VxLAN</a:t>
            </a:r>
            <a:r>
              <a:rPr lang="zh-CN" altLang="en-US" dirty="0">
                <a:solidFill>
                  <a:srgbClr val="000000"/>
                </a:solidFill>
                <a:latin typeface="+mn-ea"/>
                <a:ea typeface="+mn-ea"/>
              </a:rPr>
              <a:t>为例</a:t>
            </a:r>
          </a:p>
        </p:txBody>
      </p:sp>
      <p:sp>
        <p:nvSpPr>
          <p:cNvPr id="26669" name="TextBox 10254"/>
          <p:cNvSpPr txBox="1">
            <a:spLocks noChangeArrowheads="1"/>
          </p:cNvSpPr>
          <p:nvPr/>
        </p:nvSpPr>
        <p:spPr bwMode="auto">
          <a:xfrm>
            <a:off x="1282700" y="5837238"/>
            <a:ext cx="184626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>
                <a:solidFill>
                  <a:srgbClr val="FF0000"/>
                </a:solidFill>
              </a:rPr>
              <a:t>Mac A</a:t>
            </a:r>
          </a:p>
          <a:p>
            <a:pPr eaLnBrk="1" hangingPunct="1"/>
            <a:r>
              <a:rPr lang="en-US" altLang="zh-CN" sz="1400">
                <a:solidFill>
                  <a:srgbClr val="FF0000"/>
                </a:solidFill>
              </a:rPr>
              <a:t>IP 20.0.0.1</a:t>
            </a:r>
            <a:endParaRPr lang="zh-CN" altLang="en-US" sz="1400">
              <a:solidFill>
                <a:srgbClr val="FF0000"/>
              </a:solidFill>
            </a:endParaRPr>
          </a:p>
        </p:txBody>
      </p:sp>
      <p:sp>
        <p:nvSpPr>
          <p:cNvPr id="26670" name="TextBox 10254"/>
          <p:cNvSpPr txBox="1">
            <a:spLocks noChangeArrowheads="1"/>
          </p:cNvSpPr>
          <p:nvPr/>
        </p:nvSpPr>
        <p:spPr bwMode="auto">
          <a:xfrm>
            <a:off x="4395788" y="5843588"/>
            <a:ext cx="18462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>
                <a:solidFill>
                  <a:srgbClr val="FF0000"/>
                </a:solidFill>
              </a:rPr>
              <a:t>Mac B</a:t>
            </a:r>
          </a:p>
          <a:p>
            <a:pPr eaLnBrk="1" hangingPunct="1"/>
            <a:r>
              <a:rPr lang="en-US" altLang="zh-CN" sz="1400">
                <a:solidFill>
                  <a:srgbClr val="FF0000"/>
                </a:solidFill>
              </a:rPr>
              <a:t>IP 20.0.0.2</a:t>
            </a:r>
            <a:endParaRPr lang="zh-CN" altLang="en-US" sz="1400">
              <a:solidFill>
                <a:srgbClr val="FF0000"/>
              </a:solidFill>
            </a:endParaRPr>
          </a:p>
        </p:txBody>
      </p:sp>
      <p:grpSp>
        <p:nvGrpSpPr>
          <p:cNvPr id="4" name="组合 3"/>
          <p:cNvGrpSpPr>
            <a:grpSpLocks/>
          </p:cNvGrpSpPr>
          <p:nvPr/>
        </p:nvGrpSpPr>
        <p:grpSpPr bwMode="auto">
          <a:xfrm>
            <a:off x="1320800" y="3725863"/>
            <a:ext cx="7407275" cy="544512"/>
            <a:chOff x="205468" y="3700204"/>
            <a:chExt cx="7406206" cy="543635"/>
          </a:xfrm>
        </p:grpSpPr>
        <p:sp>
          <p:nvSpPr>
            <p:cNvPr id="44" name="矩形 43"/>
            <p:cNvSpPr/>
            <p:nvPr/>
          </p:nvSpPr>
          <p:spPr>
            <a:xfrm>
              <a:off x="4356182" y="3700204"/>
              <a:ext cx="768239" cy="54205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46" name="矩形 45"/>
            <p:cNvSpPr/>
            <p:nvPr/>
          </p:nvSpPr>
          <p:spPr>
            <a:xfrm>
              <a:off x="3241918" y="3701788"/>
              <a:ext cx="1092042" cy="5404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6692" name="TextBox 6"/>
            <p:cNvSpPr txBox="1">
              <a:spLocks noChangeArrowheads="1"/>
            </p:cNvSpPr>
            <p:nvPr/>
          </p:nvSpPr>
          <p:spPr bwMode="auto">
            <a:xfrm>
              <a:off x="3241643" y="3826204"/>
              <a:ext cx="1474663" cy="2319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400"/>
                <a:t>VxLAN</a:t>
              </a:r>
              <a:r>
                <a:rPr lang="zh-CN" altLang="en-US" sz="1400"/>
                <a:t>标签</a:t>
              </a:r>
            </a:p>
          </p:txBody>
        </p:sp>
        <p:sp>
          <p:nvSpPr>
            <p:cNvPr id="48" name="矩形 47"/>
            <p:cNvSpPr/>
            <p:nvPr/>
          </p:nvSpPr>
          <p:spPr>
            <a:xfrm>
              <a:off x="2000672" y="3701788"/>
              <a:ext cx="1230134" cy="54205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6694" name="TextBox 8"/>
            <p:cNvSpPr txBox="1">
              <a:spLocks noChangeArrowheads="1"/>
            </p:cNvSpPr>
            <p:nvPr/>
          </p:nvSpPr>
          <p:spPr bwMode="auto">
            <a:xfrm>
              <a:off x="1943889" y="3826204"/>
              <a:ext cx="1474663" cy="2319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400"/>
                <a:t>外层</a:t>
              </a:r>
              <a:r>
                <a:rPr lang="en-US" altLang="zh-CN" sz="1400"/>
                <a:t>UDP</a:t>
              </a:r>
              <a:r>
                <a:rPr lang="zh-CN" altLang="en-US" sz="1400"/>
                <a:t>包头</a:t>
              </a:r>
            </a:p>
          </p:txBody>
        </p:sp>
        <p:sp>
          <p:nvSpPr>
            <p:cNvPr id="50" name="矩形 49"/>
            <p:cNvSpPr/>
            <p:nvPr/>
          </p:nvSpPr>
          <p:spPr>
            <a:xfrm>
              <a:off x="1143546" y="3701788"/>
              <a:ext cx="830142" cy="54205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6696" name="TextBox 11"/>
            <p:cNvSpPr txBox="1">
              <a:spLocks noChangeArrowheads="1"/>
            </p:cNvSpPr>
            <p:nvPr/>
          </p:nvSpPr>
          <p:spPr bwMode="auto">
            <a:xfrm>
              <a:off x="1143498" y="3826204"/>
              <a:ext cx="1474663" cy="2319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400"/>
                <a:t>10.0.0.1</a:t>
              </a:r>
              <a:endParaRPr lang="zh-CN" altLang="en-US" sz="1400"/>
            </a:p>
          </p:txBody>
        </p:sp>
        <p:sp>
          <p:nvSpPr>
            <p:cNvPr id="52" name="矩形 51"/>
            <p:cNvSpPr/>
            <p:nvPr/>
          </p:nvSpPr>
          <p:spPr>
            <a:xfrm>
              <a:off x="248325" y="3701788"/>
              <a:ext cx="869824" cy="54205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6698" name="TextBox 13"/>
            <p:cNvSpPr txBox="1">
              <a:spLocks noChangeArrowheads="1"/>
            </p:cNvSpPr>
            <p:nvPr/>
          </p:nvSpPr>
          <p:spPr bwMode="auto">
            <a:xfrm>
              <a:off x="205468" y="3826204"/>
              <a:ext cx="1474662" cy="2319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400"/>
                <a:t>30.0.0.1</a:t>
              </a:r>
              <a:endParaRPr lang="zh-CN" altLang="en-US" sz="1400"/>
            </a:p>
          </p:txBody>
        </p:sp>
        <p:sp>
          <p:nvSpPr>
            <p:cNvPr id="26699" name="TextBox 6"/>
            <p:cNvSpPr txBox="1">
              <a:spLocks noChangeArrowheads="1"/>
            </p:cNvSpPr>
            <p:nvPr/>
          </p:nvSpPr>
          <p:spPr bwMode="auto">
            <a:xfrm>
              <a:off x="4358949" y="3826204"/>
              <a:ext cx="95946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400"/>
                <a:t>mac  B</a:t>
              </a:r>
              <a:endParaRPr lang="zh-CN" altLang="en-US" sz="1400"/>
            </a:p>
          </p:txBody>
        </p:sp>
        <p:sp>
          <p:nvSpPr>
            <p:cNvPr id="59" name="矩形 58"/>
            <p:cNvSpPr/>
            <p:nvPr/>
          </p:nvSpPr>
          <p:spPr>
            <a:xfrm>
              <a:off x="5132357" y="3700204"/>
              <a:ext cx="768239" cy="54205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6701" name="TextBox 6"/>
            <p:cNvSpPr txBox="1">
              <a:spLocks noChangeArrowheads="1"/>
            </p:cNvSpPr>
            <p:nvPr/>
          </p:nvSpPr>
          <p:spPr bwMode="auto">
            <a:xfrm>
              <a:off x="5164492" y="3826204"/>
              <a:ext cx="95946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400"/>
                <a:t>mac  A</a:t>
              </a:r>
              <a:endParaRPr lang="zh-CN" altLang="en-US" sz="1400"/>
            </a:p>
          </p:txBody>
        </p:sp>
        <p:sp>
          <p:nvSpPr>
            <p:cNvPr id="61" name="矩形 60"/>
            <p:cNvSpPr/>
            <p:nvPr/>
          </p:nvSpPr>
          <p:spPr>
            <a:xfrm>
              <a:off x="5900596" y="3700204"/>
              <a:ext cx="769827" cy="54205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6703" name="TextBox 6"/>
            <p:cNvSpPr txBox="1">
              <a:spLocks noChangeArrowheads="1"/>
            </p:cNvSpPr>
            <p:nvPr/>
          </p:nvSpPr>
          <p:spPr bwMode="auto">
            <a:xfrm>
              <a:off x="5904720" y="3826204"/>
              <a:ext cx="95946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400"/>
                <a:t>20.0.0.2</a:t>
              </a:r>
              <a:endParaRPr lang="zh-CN" altLang="en-US" sz="1400"/>
            </a:p>
          </p:txBody>
        </p:sp>
        <p:sp>
          <p:nvSpPr>
            <p:cNvPr id="63" name="矩形 62"/>
            <p:cNvSpPr/>
            <p:nvPr/>
          </p:nvSpPr>
          <p:spPr>
            <a:xfrm>
              <a:off x="6678359" y="3700204"/>
              <a:ext cx="768239" cy="54205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6705" name="TextBox 6"/>
            <p:cNvSpPr txBox="1">
              <a:spLocks noChangeArrowheads="1"/>
            </p:cNvSpPr>
            <p:nvPr/>
          </p:nvSpPr>
          <p:spPr bwMode="auto">
            <a:xfrm>
              <a:off x="6652206" y="3826204"/>
              <a:ext cx="95946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400"/>
                <a:t>20.0.0.1</a:t>
              </a:r>
              <a:endParaRPr lang="zh-CN" altLang="en-US" sz="1400"/>
            </a:p>
          </p:txBody>
        </p:sp>
      </p:grpSp>
      <p:grpSp>
        <p:nvGrpSpPr>
          <p:cNvPr id="65" name="组合 64"/>
          <p:cNvGrpSpPr>
            <a:grpSpLocks/>
          </p:cNvGrpSpPr>
          <p:nvPr/>
        </p:nvGrpSpPr>
        <p:grpSpPr bwMode="auto">
          <a:xfrm>
            <a:off x="166688" y="5219700"/>
            <a:ext cx="3255962" cy="588963"/>
            <a:chOff x="4355433" y="3724107"/>
            <a:chExt cx="3256241" cy="541717"/>
          </a:xfrm>
        </p:grpSpPr>
        <p:sp>
          <p:nvSpPr>
            <p:cNvPr id="66" name="矩形 65"/>
            <p:cNvSpPr/>
            <p:nvPr/>
          </p:nvSpPr>
          <p:spPr>
            <a:xfrm>
              <a:off x="4355433" y="3724107"/>
              <a:ext cx="768416" cy="54171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6683" name="TextBox 6"/>
            <p:cNvSpPr txBox="1">
              <a:spLocks noChangeArrowheads="1"/>
            </p:cNvSpPr>
            <p:nvPr/>
          </p:nvSpPr>
          <p:spPr bwMode="auto">
            <a:xfrm>
              <a:off x="4358949" y="3840288"/>
              <a:ext cx="95946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400"/>
                <a:t>mac  B</a:t>
              </a:r>
              <a:endParaRPr lang="zh-CN" altLang="en-US" sz="1400"/>
            </a:p>
          </p:txBody>
        </p:sp>
        <p:sp>
          <p:nvSpPr>
            <p:cNvPr id="76" name="矩形 75"/>
            <p:cNvSpPr/>
            <p:nvPr/>
          </p:nvSpPr>
          <p:spPr>
            <a:xfrm>
              <a:off x="5131787" y="3724107"/>
              <a:ext cx="768416" cy="54171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6685" name="TextBox 6"/>
            <p:cNvSpPr txBox="1">
              <a:spLocks noChangeArrowheads="1"/>
            </p:cNvSpPr>
            <p:nvPr/>
          </p:nvSpPr>
          <p:spPr bwMode="auto">
            <a:xfrm>
              <a:off x="5164492" y="3840288"/>
              <a:ext cx="95946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400"/>
                <a:t>mac  A</a:t>
              </a:r>
              <a:endParaRPr lang="zh-CN" altLang="en-US" sz="1400"/>
            </a:p>
          </p:txBody>
        </p:sp>
        <p:sp>
          <p:nvSpPr>
            <p:cNvPr id="78" name="矩形 77"/>
            <p:cNvSpPr/>
            <p:nvPr/>
          </p:nvSpPr>
          <p:spPr>
            <a:xfrm>
              <a:off x="5901790" y="3724107"/>
              <a:ext cx="768416" cy="54171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6687" name="TextBox 6"/>
            <p:cNvSpPr txBox="1">
              <a:spLocks noChangeArrowheads="1"/>
            </p:cNvSpPr>
            <p:nvPr/>
          </p:nvSpPr>
          <p:spPr bwMode="auto">
            <a:xfrm>
              <a:off x="5904720" y="3840288"/>
              <a:ext cx="95946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400"/>
                <a:t>20.0.0.2</a:t>
              </a:r>
              <a:endParaRPr lang="zh-CN" altLang="en-US" sz="1400"/>
            </a:p>
          </p:txBody>
        </p:sp>
        <p:sp>
          <p:nvSpPr>
            <p:cNvPr id="80" name="矩形 79"/>
            <p:cNvSpPr/>
            <p:nvPr/>
          </p:nvSpPr>
          <p:spPr>
            <a:xfrm>
              <a:off x="6678144" y="3724107"/>
              <a:ext cx="768416" cy="54171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6689" name="TextBox 6"/>
            <p:cNvSpPr txBox="1">
              <a:spLocks noChangeArrowheads="1"/>
            </p:cNvSpPr>
            <p:nvPr/>
          </p:nvSpPr>
          <p:spPr bwMode="auto">
            <a:xfrm>
              <a:off x="6652206" y="3840288"/>
              <a:ext cx="95946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400"/>
                <a:t>20.0.0.1</a:t>
              </a:r>
              <a:endParaRPr lang="zh-CN" altLang="en-US" sz="1400"/>
            </a:p>
          </p:txBody>
        </p:sp>
      </p:grpSp>
      <p:grpSp>
        <p:nvGrpSpPr>
          <p:cNvPr id="82" name="组合 81"/>
          <p:cNvGrpSpPr>
            <a:grpSpLocks/>
          </p:cNvGrpSpPr>
          <p:nvPr/>
        </p:nvGrpSpPr>
        <p:grpSpPr bwMode="auto">
          <a:xfrm>
            <a:off x="6037263" y="5291138"/>
            <a:ext cx="3270250" cy="588962"/>
            <a:chOff x="4355433" y="3716852"/>
            <a:chExt cx="3270755" cy="541764"/>
          </a:xfrm>
        </p:grpSpPr>
        <p:sp>
          <p:nvSpPr>
            <p:cNvPr id="83" name="矩形 82"/>
            <p:cNvSpPr/>
            <p:nvPr/>
          </p:nvSpPr>
          <p:spPr>
            <a:xfrm>
              <a:off x="4355433" y="3716852"/>
              <a:ext cx="768469" cy="5417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6675" name="TextBox 6"/>
            <p:cNvSpPr txBox="1">
              <a:spLocks noChangeArrowheads="1"/>
            </p:cNvSpPr>
            <p:nvPr/>
          </p:nvSpPr>
          <p:spPr bwMode="auto">
            <a:xfrm>
              <a:off x="4358949" y="3881757"/>
              <a:ext cx="95946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400"/>
                <a:t>mac  B</a:t>
              </a:r>
              <a:endParaRPr lang="zh-CN" altLang="en-US" sz="1400"/>
            </a:p>
          </p:txBody>
        </p:sp>
        <p:sp>
          <p:nvSpPr>
            <p:cNvPr id="85" name="矩形 84"/>
            <p:cNvSpPr/>
            <p:nvPr/>
          </p:nvSpPr>
          <p:spPr>
            <a:xfrm>
              <a:off x="5131840" y="3716852"/>
              <a:ext cx="768469" cy="5417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6677" name="TextBox 6"/>
            <p:cNvSpPr txBox="1">
              <a:spLocks noChangeArrowheads="1"/>
            </p:cNvSpPr>
            <p:nvPr/>
          </p:nvSpPr>
          <p:spPr bwMode="auto">
            <a:xfrm>
              <a:off x="5164492" y="3863454"/>
              <a:ext cx="95946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400"/>
                <a:t>mac  A</a:t>
              </a:r>
              <a:endParaRPr lang="zh-CN" altLang="en-US" sz="1400"/>
            </a:p>
          </p:txBody>
        </p:sp>
        <p:sp>
          <p:nvSpPr>
            <p:cNvPr id="87" name="矩形 86"/>
            <p:cNvSpPr/>
            <p:nvPr/>
          </p:nvSpPr>
          <p:spPr>
            <a:xfrm>
              <a:off x="5901897" y="3716852"/>
              <a:ext cx="768469" cy="5417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6679" name="TextBox 6"/>
            <p:cNvSpPr txBox="1">
              <a:spLocks noChangeArrowheads="1"/>
            </p:cNvSpPr>
            <p:nvPr/>
          </p:nvSpPr>
          <p:spPr bwMode="auto">
            <a:xfrm>
              <a:off x="5904720" y="3863454"/>
              <a:ext cx="95946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400"/>
                <a:t>20.0.0.2</a:t>
              </a:r>
              <a:endParaRPr lang="zh-CN" altLang="en-US" sz="1400"/>
            </a:p>
          </p:txBody>
        </p:sp>
        <p:sp>
          <p:nvSpPr>
            <p:cNvPr id="89" name="矩形 88"/>
            <p:cNvSpPr/>
            <p:nvPr/>
          </p:nvSpPr>
          <p:spPr>
            <a:xfrm>
              <a:off x="6678304" y="3716852"/>
              <a:ext cx="768469" cy="5417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6681" name="TextBox 6"/>
            <p:cNvSpPr txBox="1">
              <a:spLocks noChangeArrowheads="1"/>
            </p:cNvSpPr>
            <p:nvPr/>
          </p:nvSpPr>
          <p:spPr bwMode="auto">
            <a:xfrm>
              <a:off x="6666720" y="3853885"/>
              <a:ext cx="95946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400"/>
                <a:t>20.0.0.1</a:t>
              </a:r>
              <a:endParaRPr lang="zh-CN" altLang="en-US" sz="14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标题 1"/>
          <p:cNvSpPr>
            <a:spLocks noGrp="1"/>
          </p:cNvSpPr>
          <p:nvPr>
            <p:ph type="title"/>
          </p:nvPr>
        </p:nvSpPr>
        <p:spPr>
          <a:xfrm>
            <a:off x="457200" y="44450"/>
            <a:ext cx="7643813" cy="609600"/>
          </a:xfrm>
        </p:spPr>
        <p:txBody>
          <a:bodyPr/>
          <a:lstStyle/>
          <a:p>
            <a:r>
              <a:rPr lang="en-US" altLang="zh-CN" smtClean="0"/>
              <a:t>VXLAN</a:t>
            </a:r>
            <a:r>
              <a:rPr lang="zh-CN" altLang="en-US" smtClean="0"/>
              <a:t>如何解决数据中心网络中的问题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9738" y="735013"/>
            <a:ext cx="8331200" cy="5392737"/>
          </a:xfrm>
        </p:spPr>
        <p:txBody>
          <a:bodyPr/>
          <a:lstStyle/>
          <a:p>
            <a:pPr>
              <a:defRPr/>
            </a:pPr>
            <a:r>
              <a:rPr lang="en-US" altLang="zh-CN" sz="1800" dirty="0" smtClean="0">
                <a:latin typeface="+mn-ea"/>
              </a:rPr>
              <a:t>VLAN</a:t>
            </a:r>
            <a:r>
              <a:rPr lang="zh-CN" altLang="en-US" sz="1800" dirty="0" smtClean="0">
                <a:latin typeface="+mn-ea"/>
              </a:rPr>
              <a:t>数量不足</a:t>
            </a:r>
            <a:endParaRPr lang="en-US" altLang="zh-CN" sz="1800" dirty="0" smtClean="0">
              <a:latin typeface="+mn-ea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zh-CN" sz="1800" b="0" dirty="0">
                <a:solidFill>
                  <a:srgbClr val="0070C0"/>
                </a:solidFill>
                <a:latin typeface="+mn-ea"/>
              </a:rPr>
              <a:t>VNI</a:t>
            </a:r>
            <a:r>
              <a:rPr lang="zh-CN" altLang="en-US" sz="1800" b="0" dirty="0">
                <a:solidFill>
                  <a:srgbClr val="0070C0"/>
                </a:solidFill>
                <a:latin typeface="+mn-ea"/>
              </a:rPr>
              <a:t>取代</a:t>
            </a:r>
            <a:r>
              <a:rPr lang="en-US" altLang="zh-CN" sz="1800" b="0" dirty="0">
                <a:solidFill>
                  <a:srgbClr val="0070C0"/>
                </a:solidFill>
                <a:latin typeface="+mn-ea"/>
              </a:rPr>
              <a:t>VLAN</a:t>
            </a:r>
            <a:r>
              <a:rPr lang="zh-CN" altLang="en-US" sz="1800" b="0" dirty="0">
                <a:solidFill>
                  <a:srgbClr val="0070C0"/>
                </a:solidFill>
                <a:latin typeface="+mn-ea"/>
              </a:rPr>
              <a:t>用来表示不同的</a:t>
            </a:r>
            <a:r>
              <a:rPr lang="en-US" altLang="zh-CN" sz="1800" b="0" dirty="0" err="1">
                <a:solidFill>
                  <a:srgbClr val="0070C0"/>
                </a:solidFill>
                <a:latin typeface="+mn-ea"/>
              </a:rPr>
              <a:t>VxLAN</a:t>
            </a:r>
            <a:r>
              <a:rPr lang="zh-CN" altLang="en-US" sz="1800" b="0" dirty="0" smtClean="0">
                <a:solidFill>
                  <a:srgbClr val="0070C0"/>
                </a:solidFill>
                <a:latin typeface="+mn-ea"/>
              </a:rPr>
              <a:t>网络，</a:t>
            </a:r>
            <a:r>
              <a:rPr lang="en-US" altLang="zh-CN" sz="1800" b="0" dirty="0">
                <a:solidFill>
                  <a:srgbClr val="0070C0"/>
                </a:solidFill>
                <a:latin typeface="+mn-ea"/>
              </a:rPr>
              <a:t>VNI</a:t>
            </a:r>
            <a:r>
              <a:rPr lang="zh-CN" altLang="en-US" sz="1800" b="0" dirty="0">
                <a:solidFill>
                  <a:srgbClr val="0070C0"/>
                </a:solidFill>
                <a:latin typeface="+mn-ea"/>
              </a:rPr>
              <a:t>是一个</a:t>
            </a:r>
            <a:r>
              <a:rPr lang="en-US" altLang="zh-CN" sz="1800" b="0" dirty="0">
                <a:solidFill>
                  <a:srgbClr val="0070C0"/>
                </a:solidFill>
                <a:latin typeface="+mn-ea"/>
              </a:rPr>
              <a:t>24</a:t>
            </a:r>
            <a:r>
              <a:rPr lang="zh-CN" altLang="en-US" sz="1800" b="0" dirty="0">
                <a:solidFill>
                  <a:srgbClr val="0070C0"/>
                </a:solidFill>
                <a:latin typeface="+mn-ea"/>
              </a:rPr>
              <a:t>位进制表示，可以扩展到</a:t>
            </a:r>
            <a:r>
              <a:rPr lang="en-US" altLang="zh-CN" sz="1800" b="0" dirty="0" smtClean="0">
                <a:solidFill>
                  <a:srgbClr val="0070C0"/>
                </a:solidFill>
                <a:latin typeface="+mn-ea"/>
              </a:rPr>
              <a:t>1600</a:t>
            </a:r>
            <a:r>
              <a:rPr lang="zh-CN" altLang="en-US" sz="1800" b="0" dirty="0" smtClean="0">
                <a:solidFill>
                  <a:srgbClr val="0070C0"/>
                </a:solidFill>
                <a:latin typeface="+mn-ea"/>
              </a:rPr>
              <a:t>万</a:t>
            </a:r>
            <a:r>
              <a:rPr lang="en-US" altLang="zh-CN" sz="1800" b="0" dirty="0">
                <a:solidFill>
                  <a:srgbClr val="0070C0"/>
                </a:solidFill>
                <a:latin typeface="+mn-ea"/>
              </a:rPr>
              <a:t>+</a:t>
            </a:r>
            <a:r>
              <a:rPr lang="zh-CN" altLang="en-US" sz="1800" b="0" dirty="0">
                <a:solidFill>
                  <a:srgbClr val="0070C0"/>
                </a:solidFill>
                <a:latin typeface="+mn-ea"/>
              </a:rPr>
              <a:t>个网</a:t>
            </a:r>
            <a:r>
              <a:rPr lang="zh-CN" altLang="en-US" sz="1800" b="0" dirty="0" smtClean="0">
                <a:solidFill>
                  <a:srgbClr val="0070C0"/>
                </a:solidFill>
                <a:latin typeface="+mn-ea"/>
              </a:rPr>
              <a:t>段</a:t>
            </a:r>
            <a:endParaRPr lang="en-US" altLang="zh-CN" sz="1800" dirty="0">
              <a:solidFill>
                <a:srgbClr val="0070C0"/>
              </a:solidFill>
              <a:latin typeface="+mn-ea"/>
            </a:endParaRPr>
          </a:p>
          <a:p>
            <a:pPr>
              <a:defRPr/>
            </a:pPr>
            <a:r>
              <a:rPr lang="zh-CN" altLang="en-US" sz="1800" dirty="0">
                <a:latin typeface="+mn-ea"/>
              </a:rPr>
              <a:t>虚拟化部署带来的大二</a:t>
            </a:r>
            <a:r>
              <a:rPr lang="zh-CN" altLang="en-US" sz="1800" dirty="0" smtClean="0">
                <a:latin typeface="+mn-ea"/>
              </a:rPr>
              <a:t>层需求</a:t>
            </a:r>
            <a:endParaRPr lang="en-US" altLang="zh-CN" sz="1800" dirty="0" smtClean="0">
              <a:latin typeface="+mn-ea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zh-CN" altLang="en-US" sz="1800" b="0" dirty="0">
                <a:solidFill>
                  <a:srgbClr val="0070C0"/>
                </a:solidFill>
                <a:latin typeface="+mn-ea"/>
              </a:rPr>
              <a:t>虚拟机可以跨三层网络迁移，不在需要大二</a:t>
            </a:r>
            <a:r>
              <a:rPr lang="zh-CN" altLang="en-US" sz="1800" b="0" dirty="0" smtClean="0">
                <a:solidFill>
                  <a:srgbClr val="0070C0"/>
                </a:solidFill>
                <a:latin typeface="+mn-ea"/>
              </a:rPr>
              <a:t>层</a:t>
            </a:r>
            <a:endParaRPr lang="en-US" altLang="zh-CN" sz="1800" b="0" dirty="0" smtClean="0">
              <a:solidFill>
                <a:srgbClr val="0070C0"/>
              </a:solidFill>
              <a:latin typeface="+mn-ea"/>
            </a:endParaRPr>
          </a:p>
          <a:p>
            <a:pPr marL="342900" lvl="1" indent="-342900">
              <a:buFont typeface="Wingdings" panose="05000000000000000000" pitchFamily="2" charset="2"/>
              <a:buChar char="l"/>
              <a:defRPr/>
            </a:pPr>
            <a:r>
              <a:rPr lang="zh-CN" altLang="en-US" sz="1800" b="1" dirty="0">
                <a:latin typeface="+mn-ea"/>
                <a:cs typeface="+mn-cs"/>
              </a:rPr>
              <a:t>多租户</a:t>
            </a:r>
            <a:r>
              <a:rPr lang="en-US" altLang="zh-CN" sz="1800" b="1" dirty="0">
                <a:latin typeface="+mn-ea"/>
                <a:cs typeface="+mn-cs"/>
              </a:rPr>
              <a:t>IP</a:t>
            </a:r>
            <a:r>
              <a:rPr lang="zh-CN" altLang="en-US" sz="1800" b="1" dirty="0">
                <a:latin typeface="+mn-ea"/>
                <a:cs typeface="+mn-cs"/>
              </a:rPr>
              <a:t>地址冲突</a:t>
            </a:r>
            <a:r>
              <a:rPr lang="zh-CN" altLang="en-US" sz="1800" b="1" dirty="0" smtClean="0">
                <a:latin typeface="+mn-ea"/>
                <a:cs typeface="+mn-cs"/>
              </a:rPr>
              <a:t>问题</a:t>
            </a:r>
            <a:endParaRPr lang="en-US" altLang="zh-CN" sz="1800" b="1" dirty="0" smtClean="0">
              <a:latin typeface="+mn-ea"/>
              <a:cs typeface="+mn-cs"/>
            </a:endParaRPr>
          </a:p>
          <a:p>
            <a:pPr marL="0" lvl="1" indent="0">
              <a:buFont typeface="Wingdings" panose="05000000000000000000" pitchFamily="2" charset="2"/>
              <a:buNone/>
              <a:defRPr/>
            </a:pPr>
            <a:r>
              <a:rPr lang="zh-CN" altLang="en-US" sz="1800" dirty="0">
                <a:solidFill>
                  <a:srgbClr val="0070C0"/>
                </a:solidFill>
                <a:latin typeface="+mn-ea"/>
                <a:cs typeface="+mn-cs"/>
              </a:rPr>
              <a:t>在</a:t>
            </a:r>
            <a:r>
              <a:rPr lang="en-US" altLang="zh-CN" sz="1800" dirty="0" err="1">
                <a:solidFill>
                  <a:srgbClr val="0070C0"/>
                </a:solidFill>
                <a:latin typeface="+mn-ea"/>
                <a:cs typeface="+mn-cs"/>
              </a:rPr>
              <a:t>VxLAN</a:t>
            </a:r>
            <a:r>
              <a:rPr lang="zh-CN" altLang="en-US" sz="1800" dirty="0">
                <a:solidFill>
                  <a:srgbClr val="0070C0"/>
                </a:solidFill>
                <a:latin typeface="+mn-ea"/>
                <a:cs typeface="+mn-cs"/>
              </a:rPr>
              <a:t>网络中根据</a:t>
            </a:r>
            <a:r>
              <a:rPr lang="en-US" altLang="zh-CN" sz="1800" dirty="0">
                <a:solidFill>
                  <a:srgbClr val="0070C0"/>
                </a:solidFill>
                <a:latin typeface="+mn-ea"/>
                <a:cs typeface="+mn-cs"/>
              </a:rPr>
              <a:t>VM mac</a:t>
            </a:r>
            <a:r>
              <a:rPr lang="zh-CN" altLang="en-US" sz="1800" dirty="0">
                <a:solidFill>
                  <a:srgbClr val="0070C0"/>
                </a:solidFill>
                <a:latin typeface="+mn-ea"/>
                <a:cs typeface="+mn-cs"/>
              </a:rPr>
              <a:t>地址表转发（对应</a:t>
            </a:r>
            <a:r>
              <a:rPr lang="en-US" altLang="zh-CN" sz="1800" dirty="0">
                <a:solidFill>
                  <a:srgbClr val="0070C0"/>
                </a:solidFill>
                <a:latin typeface="+mn-ea"/>
                <a:cs typeface="+mn-cs"/>
              </a:rPr>
              <a:t>VTEP</a:t>
            </a:r>
            <a:r>
              <a:rPr lang="zh-CN" altLang="en-US" sz="1800" dirty="0">
                <a:solidFill>
                  <a:srgbClr val="0070C0"/>
                </a:solidFill>
                <a:latin typeface="+mn-ea"/>
                <a:cs typeface="+mn-cs"/>
              </a:rPr>
              <a:t>地址的），并非根据</a:t>
            </a:r>
            <a:r>
              <a:rPr lang="en-US" altLang="zh-CN" sz="1800" dirty="0">
                <a:solidFill>
                  <a:srgbClr val="0070C0"/>
                </a:solidFill>
                <a:latin typeface="+mn-ea"/>
                <a:cs typeface="+mn-cs"/>
              </a:rPr>
              <a:t>VM IP</a:t>
            </a:r>
            <a:r>
              <a:rPr lang="zh-CN" altLang="en-US" sz="1800" dirty="0">
                <a:solidFill>
                  <a:srgbClr val="0070C0"/>
                </a:solidFill>
                <a:latin typeface="+mn-ea"/>
                <a:cs typeface="+mn-cs"/>
              </a:rPr>
              <a:t>转发只需要控制不同</a:t>
            </a:r>
            <a:r>
              <a:rPr lang="en-US" altLang="zh-CN" sz="1800" dirty="0" err="1">
                <a:solidFill>
                  <a:srgbClr val="0070C0"/>
                </a:solidFill>
                <a:latin typeface="+mn-ea"/>
                <a:cs typeface="+mn-cs"/>
              </a:rPr>
              <a:t>VxLAN</a:t>
            </a:r>
            <a:r>
              <a:rPr lang="zh-CN" altLang="en-US" sz="1800" dirty="0">
                <a:solidFill>
                  <a:srgbClr val="0070C0"/>
                </a:solidFill>
                <a:latin typeface="+mn-ea"/>
                <a:cs typeface="+mn-cs"/>
              </a:rPr>
              <a:t>的互通即可</a:t>
            </a:r>
            <a:r>
              <a:rPr lang="zh-CN" altLang="en-US" sz="1800" dirty="0" smtClean="0">
                <a:solidFill>
                  <a:srgbClr val="0070C0"/>
                </a:solidFill>
                <a:latin typeface="+mn-ea"/>
                <a:cs typeface="+mn-cs"/>
              </a:rPr>
              <a:t>解决</a:t>
            </a:r>
            <a:endParaRPr lang="en-US" altLang="zh-CN" sz="1800" dirty="0">
              <a:latin typeface="+mn-ea"/>
            </a:endParaRPr>
          </a:p>
          <a:p>
            <a:pPr marL="342900" lvl="1" indent="-342900">
              <a:buFont typeface="Wingdings" panose="05000000000000000000" pitchFamily="2" charset="2"/>
              <a:buChar char="l"/>
              <a:defRPr/>
            </a:pPr>
            <a:r>
              <a:rPr lang="zh-CN" altLang="en-US" sz="1800" b="1" dirty="0">
                <a:latin typeface="+mn-ea"/>
                <a:cs typeface="+mn-cs"/>
              </a:rPr>
              <a:t>基于</a:t>
            </a:r>
            <a:r>
              <a:rPr lang="en-US" altLang="zh-CN" sz="1800" b="1" dirty="0">
                <a:latin typeface="+mn-ea"/>
                <a:cs typeface="+mn-cs"/>
              </a:rPr>
              <a:t>IP</a:t>
            </a:r>
            <a:r>
              <a:rPr lang="zh-CN" altLang="en-US" sz="1800" b="1" dirty="0">
                <a:latin typeface="+mn-ea"/>
                <a:cs typeface="+mn-cs"/>
              </a:rPr>
              <a:t>子网区域划分极大限制了虚拟机动态迁移</a:t>
            </a:r>
            <a:r>
              <a:rPr lang="zh-CN" altLang="en-US" sz="1800" b="1" dirty="0" smtClean="0">
                <a:latin typeface="+mn-ea"/>
                <a:cs typeface="+mn-cs"/>
              </a:rPr>
              <a:t>功能</a:t>
            </a:r>
            <a:endParaRPr lang="en-US" altLang="zh-CN" sz="1800" b="1" dirty="0" smtClean="0">
              <a:latin typeface="+mn-ea"/>
              <a:cs typeface="+mn-cs"/>
            </a:endParaRPr>
          </a:p>
          <a:p>
            <a:pPr marL="0" lvl="1" indent="0">
              <a:buFont typeface="Wingdings" panose="05000000000000000000" pitchFamily="2" charset="2"/>
              <a:buNone/>
              <a:defRPr/>
            </a:pPr>
            <a:r>
              <a:rPr lang="en-US" altLang="zh-CN" sz="1800" dirty="0" err="1" smtClean="0">
                <a:solidFill>
                  <a:srgbClr val="0070C0"/>
                </a:solidFill>
                <a:latin typeface="+mn-ea"/>
                <a:cs typeface="+mn-cs"/>
              </a:rPr>
              <a:t>VxLAN</a:t>
            </a:r>
            <a:r>
              <a:rPr lang="zh-CN" altLang="en-US" sz="1800" dirty="0" smtClean="0">
                <a:solidFill>
                  <a:srgbClr val="0070C0"/>
                </a:solidFill>
                <a:latin typeface="+mn-ea"/>
                <a:cs typeface="+mn-cs"/>
              </a:rPr>
              <a:t>实现了计算</a:t>
            </a:r>
            <a:r>
              <a:rPr lang="zh-CN" altLang="en-US" sz="1800" dirty="0">
                <a:solidFill>
                  <a:srgbClr val="0070C0"/>
                </a:solidFill>
                <a:latin typeface="+mn-ea"/>
                <a:cs typeface="+mn-cs"/>
              </a:rPr>
              <a:t>资源与物理网络的无关</a:t>
            </a:r>
            <a:r>
              <a:rPr lang="zh-CN" altLang="en-US" sz="1800" dirty="0" smtClean="0">
                <a:solidFill>
                  <a:srgbClr val="0070C0"/>
                </a:solidFill>
                <a:latin typeface="+mn-ea"/>
                <a:cs typeface="+mn-cs"/>
              </a:rPr>
              <a:t>性和二层网络在三层网络的扩展</a:t>
            </a:r>
            <a:endParaRPr lang="en-US" altLang="zh-CN" sz="1800" dirty="0">
              <a:solidFill>
                <a:srgbClr val="0070C0"/>
              </a:solidFill>
              <a:latin typeface="+mn-ea"/>
              <a:cs typeface="+mn-cs"/>
            </a:endParaRPr>
          </a:p>
          <a:p>
            <a:pPr marL="342900" lvl="1" indent="-342900">
              <a:buFont typeface="Wingdings" panose="05000000000000000000" pitchFamily="2" charset="2"/>
              <a:buChar char="Ø"/>
              <a:defRPr/>
            </a:pPr>
            <a:r>
              <a:rPr lang="en-US" altLang="zh-CN" sz="1800" dirty="0" smtClean="0">
                <a:solidFill>
                  <a:schemeClr val="tx1"/>
                </a:solidFill>
                <a:latin typeface="+mn-ea"/>
                <a:cs typeface="+mn-cs"/>
              </a:rPr>
              <a:t>VM</a:t>
            </a:r>
            <a:r>
              <a:rPr lang="zh-CN" altLang="en-US" sz="1800" dirty="0" smtClean="0">
                <a:solidFill>
                  <a:schemeClr val="tx1"/>
                </a:solidFill>
                <a:latin typeface="+mn-ea"/>
                <a:cs typeface="+mn-cs"/>
              </a:rPr>
              <a:t>迁移</a:t>
            </a:r>
            <a:r>
              <a:rPr lang="zh-CN" altLang="en-US" sz="1800" dirty="0">
                <a:solidFill>
                  <a:schemeClr val="tx1"/>
                </a:solidFill>
                <a:latin typeface="+mn-ea"/>
                <a:cs typeface="+mn-cs"/>
              </a:rPr>
              <a:t>后</a:t>
            </a:r>
            <a:r>
              <a:rPr lang="en-US" altLang="zh-CN" sz="1800" dirty="0">
                <a:solidFill>
                  <a:schemeClr val="tx1"/>
                </a:solidFill>
                <a:latin typeface="+mn-ea"/>
                <a:cs typeface="+mn-cs"/>
              </a:rPr>
              <a:t>Ingress</a:t>
            </a:r>
            <a:r>
              <a:rPr lang="zh-CN" altLang="en-US" sz="1800" dirty="0">
                <a:solidFill>
                  <a:schemeClr val="tx1"/>
                </a:solidFill>
                <a:latin typeface="+mn-ea"/>
                <a:cs typeface="+mn-cs"/>
              </a:rPr>
              <a:t>方向上寻址</a:t>
            </a:r>
            <a:r>
              <a:rPr lang="zh-CN" altLang="en-US" sz="1800" dirty="0" smtClean="0">
                <a:solidFill>
                  <a:schemeClr val="tx1"/>
                </a:solidFill>
                <a:latin typeface="+mn-ea"/>
                <a:cs typeface="+mn-cs"/>
              </a:rPr>
              <a:t>问题</a:t>
            </a:r>
            <a:endParaRPr lang="en-US" altLang="zh-CN" sz="1800" dirty="0" smtClean="0">
              <a:solidFill>
                <a:schemeClr val="tx1"/>
              </a:solidFill>
              <a:latin typeface="+mn-ea"/>
              <a:cs typeface="+mn-cs"/>
            </a:endParaRPr>
          </a:p>
          <a:p>
            <a:pPr marL="0" lvl="1" indent="0">
              <a:buFont typeface="Wingdings" panose="05000000000000000000" pitchFamily="2" charset="2"/>
              <a:buNone/>
              <a:defRPr/>
            </a:pPr>
            <a:r>
              <a:rPr lang="zh-CN" altLang="en-US" sz="1800" dirty="0" smtClean="0">
                <a:solidFill>
                  <a:srgbClr val="0070C0"/>
                </a:solidFill>
                <a:latin typeface="+mn-ea"/>
                <a:cs typeface="+mn-cs"/>
              </a:rPr>
              <a:t>通过控制平面（扩展协议、</a:t>
            </a:r>
            <a:r>
              <a:rPr lang="en-US" altLang="zh-CN" sz="1800" dirty="0" smtClean="0">
                <a:solidFill>
                  <a:srgbClr val="0070C0"/>
                </a:solidFill>
                <a:latin typeface="+mn-ea"/>
                <a:cs typeface="+mn-cs"/>
              </a:rPr>
              <a:t>SDN controller</a:t>
            </a:r>
            <a:r>
              <a:rPr lang="zh-CN" altLang="en-US" sz="1800" dirty="0" smtClean="0">
                <a:solidFill>
                  <a:srgbClr val="0070C0"/>
                </a:solidFill>
                <a:latin typeface="+mn-ea"/>
                <a:cs typeface="+mn-cs"/>
              </a:rPr>
              <a:t>或者</a:t>
            </a:r>
            <a:r>
              <a:rPr lang="en-US" altLang="zh-CN" sz="1800" dirty="0" smtClean="0">
                <a:solidFill>
                  <a:srgbClr val="0070C0"/>
                </a:solidFill>
                <a:latin typeface="+mn-ea"/>
                <a:cs typeface="+mn-cs"/>
              </a:rPr>
              <a:t>GARP</a:t>
            </a:r>
            <a:r>
              <a:rPr lang="zh-CN" altLang="en-US" sz="1800" dirty="0" smtClean="0">
                <a:solidFill>
                  <a:srgbClr val="0070C0"/>
                </a:solidFill>
                <a:latin typeface="+mn-ea"/>
                <a:cs typeface="+mn-cs"/>
              </a:rPr>
              <a:t>来更新</a:t>
            </a:r>
            <a:r>
              <a:rPr lang="en-US" altLang="zh-CN" sz="1800" dirty="0" smtClean="0">
                <a:solidFill>
                  <a:srgbClr val="0070C0"/>
                </a:solidFill>
                <a:latin typeface="+mn-ea"/>
                <a:cs typeface="+mn-cs"/>
              </a:rPr>
              <a:t>MAC</a:t>
            </a:r>
            <a:r>
              <a:rPr lang="zh-CN" altLang="en-US" sz="1800" dirty="0" smtClean="0">
                <a:solidFill>
                  <a:srgbClr val="0070C0"/>
                </a:solidFill>
                <a:latin typeface="+mn-ea"/>
                <a:cs typeface="+mn-cs"/>
              </a:rPr>
              <a:t>表（对应</a:t>
            </a:r>
            <a:r>
              <a:rPr lang="en-US" altLang="zh-CN" sz="1800" dirty="0" smtClean="0">
                <a:solidFill>
                  <a:srgbClr val="0070C0"/>
                </a:solidFill>
                <a:latin typeface="+mn-ea"/>
                <a:cs typeface="+mn-cs"/>
              </a:rPr>
              <a:t>VTEP</a:t>
            </a:r>
            <a:r>
              <a:rPr lang="zh-CN" altLang="en-US" sz="1800" dirty="0" smtClean="0">
                <a:solidFill>
                  <a:srgbClr val="0070C0"/>
                </a:solidFill>
                <a:latin typeface="+mn-ea"/>
                <a:cs typeface="+mn-cs"/>
              </a:rPr>
              <a:t>地址的）</a:t>
            </a:r>
            <a:endParaRPr lang="en-US" altLang="zh-CN" sz="1800" dirty="0">
              <a:solidFill>
                <a:srgbClr val="0070C0"/>
              </a:solidFill>
              <a:latin typeface="+mn-ea"/>
              <a:cs typeface="+mn-cs"/>
            </a:endParaRPr>
          </a:p>
          <a:p>
            <a:pPr marL="342900" lvl="1" indent="-342900">
              <a:buFont typeface="Wingdings" panose="05000000000000000000" pitchFamily="2" charset="2"/>
              <a:buChar char="Ø"/>
              <a:defRPr/>
            </a:pPr>
            <a:r>
              <a:rPr lang="en-US" altLang="zh-CN" sz="1800" dirty="0" smtClean="0">
                <a:solidFill>
                  <a:schemeClr val="tx1"/>
                </a:solidFill>
                <a:latin typeface="+mn-ea"/>
                <a:cs typeface="+mn-cs"/>
              </a:rPr>
              <a:t>VM</a:t>
            </a:r>
            <a:r>
              <a:rPr lang="zh-CN" altLang="en-US" sz="1800" dirty="0" smtClean="0">
                <a:solidFill>
                  <a:schemeClr val="tx1"/>
                </a:solidFill>
                <a:latin typeface="+mn-ea"/>
                <a:cs typeface="+mn-cs"/>
              </a:rPr>
              <a:t>迁移</a:t>
            </a:r>
            <a:r>
              <a:rPr lang="zh-CN" altLang="en-US" sz="1800" dirty="0">
                <a:solidFill>
                  <a:schemeClr val="tx1"/>
                </a:solidFill>
                <a:latin typeface="+mn-ea"/>
                <a:cs typeface="+mn-cs"/>
              </a:rPr>
              <a:t>后</a:t>
            </a:r>
            <a:r>
              <a:rPr lang="en-US" altLang="zh-CN" sz="1800" dirty="0">
                <a:solidFill>
                  <a:schemeClr val="tx1"/>
                </a:solidFill>
                <a:latin typeface="+mn-ea"/>
                <a:cs typeface="+mn-cs"/>
              </a:rPr>
              <a:t>egress</a:t>
            </a:r>
            <a:r>
              <a:rPr lang="zh-CN" altLang="en-US" sz="1800" dirty="0">
                <a:solidFill>
                  <a:schemeClr val="tx1"/>
                </a:solidFill>
                <a:latin typeface="+mn-ea"/>
                <a:cs typeface="+mn-cs"/>
              </a:rPr>
              <a:t>方向上的网关不变问题</a:t>
            </a:r>
            <a:endParaRPr lang="en-US" altLang="zh-CN" sz="1800" dirty="0">
              <a:solidFill>
                <a:schemeClr val="tx1"/>
              </a:solidFill>
              <a:latin typeface="+mn-ea"/>
              <a:cs typeface="+mn-cs"/>
            </a:endParaRPr>
          </a:p>
          <a:p>
            <a:pPr marL="0" lvl="1" indent="0">
              <a:buFont typeface="Wingdings" panose="05000000000000000000" pitchFamily="2" charset="2"/>
              <a:buNone/>
              <a:defRPr/>
            </a:pPr>
            <a:r>
              <a:rPr lang="en-US" altLang="zh-CN" sz="1800" dirty="0">
                <a:solidFill>
                  <a:srgbClr val="0070C0"/>
                </a:solidFill>
                <a:latin typeface="+mn-ea"/>
                <a:cs typeface="+mn-cs"/>
              </a:rPr>
              <a:t>VM</a:t>
            </a:r>
            <a:r>
              <a:rPr lang="zh-CN" altLang="en-US" sz="1800" dirty="0">
                <a:solidFill>
                  <a:srgbClr val="0070C0"/>
                </a:solidFill>
                <a:latin typeface="+mn-ea"/>
                <a:cs typeface="+mn-cs"/>
              </a:rPr>
              <a:t>的</a:t>
            </a:r>
            <a:r>
              <a:rPr lang="en-US" altLang="zh-CN" sz="1800" dirty="0">
                <a:solidFill>
                  <a:srgbClr val="0070C0"/>
                </a:solidFill>
                <a:latin typeface="+mn-ea"/>
                <a:cs typeface="+mn-cs"/>
              </a:rPr>
              <a:t>IP GW</a:t>
            </a:r>
            <a:r>
              <a:rPr lang="zh-CN" altLang="en-US" sz="1800" dirty="0">
                <a:solidFill>
                  <a:srgbClr val="0070C0"/>
                </a:solidFill>
                <a:latin typeface="+mn-ea"/>
                <a:cs typeface="+mn-cs"/>
              </a:rPr>
              <a:t>的</a:t>
            </a:r>
            <a:r>
              <a:rPr lang="en-US" altLang="zh-CN" sz="1800" dirty="0">
                <a:solidFill>
                  <a:srgbClr val="0070C0"/>
                </a:solidFill>
                <a:latin typeface="+mn-ea"/>
                <a:cs typeface="+mn-cs"/>
              </a:rPr>
              <a:t>VTEP IP</a:t>
            </a:r>
            <a:r>
              <a:rPr lang="zh-CN" altLang="en-US" sz="1800" dirty="0">
                <a:solidFill>
                  <a:srgbClr val="0070C0"/>
                </a:solidFill>
                <a:latin typeface="+mn-ea"/>
                <a:cs typeface="+mn-cs"/>
              </a:rPr>
              <a:t>和</a:t>
            </a:r>
            <a:r>
              <a:rPr lang="en-US" altLang="zh-CN" sz="1800" dirty="0">
                <a:solidFill>
                  <a:srgbClr val="0070C0"/>
                </a:solidFill>
                <a:latin typeface="+mn-ea"/>
                <a:cs typeface="+mn-cs"/>
              </a:rPr>
              <a:t>GW</a:t>
            </a:r>
            <a:r>
              <a:rPr lang="zh-CN" altLang="en-US" sz="1800" dirty="0">
                <a:solidFill>
                  <a:srgbClr val="0070C0"/>
                </a:solidFill>
                <a:latin typeface="+mn-ea"/>
                <a:cs typeface="+mn-cs"/>
              </a:rPr>
              <a:t> </a:t>
            </a:r>
            <a:r>
              <a:rPr lang="en-US" altLang="zh-CN" sz="1800" dirty="0">
                <a:solidFill>
                  <a:srgbClr val="0070C0"/>
                </a:solidFill>
                <a:latin typeface="+mn-ea"/>
                <a:cs typeface="+mn-cs"/>
              </a:rPr>
              <a:t>VMAC </a:t>
            </a:r>
            <a:r>
              <a:rPr lang="zh-CN" altLang="en-US" sz="1800" dirty="0">
                <a:solidFill>
                  <a:srgbClr val="0070C0"/>
                </a:solidFill>
                <a:latin typeface="+mn-ea"/>
                <a:cs typeface="+mn-cs"/>
              </a:rPr>
              <a:t>相同，</a:t>
            </a:r>
            <a:r>
              <a:rPr lang="en-US" altLang="zh-CN" sz="1800" dirty="0">
                <a:solidFill>
                  <a:srgbClr val="0070C0"/>
                </a:solidFill>
                <a:latin typeface="+mn-ea"/>
                <a:cs typeface="+mn-cs"/>
              </a:rPr>
              <a:t>VM</a:t>
            </a:r>
            <a:r>
              <a:rPr lang="zh-CN" altLang="en-US" sz="1800" dirty="0">
                <a:solidFill>
                  <a:srgbClr val="0070C0"/>
                </a:solidFill>
                <a:latin typeface="+mn-ea"/>
                <a:cs typeface="+mn-cs"/>
              </a:rPr>
              <a:t>在迁移前后无感知网络的变化，对应的网关</a:t>
            </a:r>
            <a:r>
              <a:rPr lang="en-US" altLang="zh-CN" sz="1800" dirty="0">
                <a:solidFill>
                  <a:srgbClr val="0070C0"/>
                </a:solidFill>
                <a:latin typeface="+mn-ea"/>
                <a:cs typeface="+mn-cs"/>
              </a:rPr>
              <a:t>MAC</a:t>
            </a:r>
            <a:r>
              <a:rPr lang="zh-CN" altLang="en-US" sz="1800" dirty="0">
                <a:solidFill>
                  <a:srgbClr val="0070C0"/>
                </a:solidFill>
                <a:latin typeface="+mn-ea"/>
                <a:cs typeface="+mn-cs"/>
              </a:rPr>
              <a:t>没发生变化</a:t>
            </a:r>
            <a:endParaRPr lang="en-US" altLang="zh-CN" sz="1800" dirty="0">
              <a:solidFill>
                <a:srgbClr val="0070C0"/>
              </a:solidFill>
              <a:latin typeface="+mn-ea"/>
              <a:cs typeface="+mn-cs"/>
            </a:endParaRPr>
          </a:p>
          <a:p>
            <a:pPr marL="0" lvl="1" indent="0">
              <a:buFont typeface="Wingdings" panose="05000000000000000000" pitchFamily="2" charset="2"/>
              <a:buNone/>
              <a:defRPr/>
            </a:pPr>
            <a:endParaRPr lang="en-US" altLang="zh-CN" sz="2000" dirty="0">
              <a:latin typeface="+mn-ea"/>
            </a:endParaRPr>
          </a:p>
          <a:p>
            <a:pPr marL="0" lvl="1" indent="0">
              <a:buFont typeface="Wingdings" panose="05000000000000000000" pitchFamily="2" charset="2"/>
              <a:buNone/>
              <a:defRPr/>
            </a:pPr>
            <a:endParaRPr lang="en-US" altLang="zh-CN" sz="2000" b="1" dirty="0" smtClean="0">
              <a:latin typeface="+mn-ea"/>
              <a:cs typeface="+mn-cs"/>
            </a:endParaRPr>
          </a:p>
          <a:p>
            <a:pPr marL="0" lvl="1" indent="0">
              <a:buFont typeface="Wingdings" panose="05000000000000000000" pitchFamily="2" charset="2"/>
              <a:buNone/>
              <a:defRPr/>
            </a:pPr>
            <a:endParaRPr lang="en-US" altLang="zh-CN" sz="2000" b="1" dirty="0">
              <a:latin typeface="+mn-ea"/>
              <a:cs typeface="+mn-cs"/>
            </a:endParaRPr>
          </a:p>
          <a:p>
            <a:pPr marL="0" lvl="1" indent="0">
              <a:buFont typeface="Wingdings" panose="05000000000000000000" pitchFamily="2" charset="2"/>
              <a:buNone/>
              <a:defRPr/>
            </a:pPr>
            <a:endParaRPr lang="en-US" altLang="zh-CN" dirty="0" smtClean="0">
              <a:solidFill>
                <a:srgbClr val="0070C0"/>
              </a:solidFill>
              <a:latin typeface="+mn-ea"/>
              <a:cs typeface="+mn-cs"/>
            </a:endParaRPr>
          </a:p>
          <a:p>
            <a:pPr marL="0" lvl="1" indent="0">
              <a:buFont typeface="Wingdings" panose="05000000000000000000" pitchFamily="2" charset="2"/>
              <a:buNone/>
              <a:defRPr/>
            </a:pPr>
            <a:endParaRPr lang="en-US" altLang="zh-CN" dirty="0">
              <a:solidFill>
                <a:srgbClr val="0070C0"/>
              </a:solidFill>
              <a:latin typeface="+mn-ea"/>
              <a:cs typeface="+mn-cs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zh-CN" altLang="en-US" sz="2400" b="0" dirty="0">
              <a:solidFill>
                <a:srgbClr val="0070C0"/>
              </a:solidFill>
              <a:latin typeface="+mn-ea"/>
            </a:endParaRPr>
          </a:p>
          <a:p>
            <a:pPr lvl="1">
              <a:lnSpc>
                <a:spcPct val="130000"/>
              </a:lnSpc>
              <a:defRPr/>
            </a:pPr>
            <a:endParaRPr lang="en-US" altLang="zh-CN" sz="2000" kern="1200" dirty="0" smtClean="0">
              <a:cs typeface="+mn-cs"/>
            </a:endParaRPr>
          </a:p>
          <a:p>
            <a:pPr lvl="1">
              <a:lnSpc>
                <a:spcPct val="130000"/>
              </a:lnSpc>
              <a:defRPr/>
            </a:pPr>
            <a:endParaRPr lang="zh-CN" altLang="en-US" sz="2000" kern="1200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5"/>
          <p:cNvSpPr txBox="1">
            <a:spLocks noChangeArrowheads="1"/>
          </p:cNvSpPr>
          <p:nvPr/>
        </p:nvSpPr>
        <p:spPr bwMode="auto">
          <a:xfrm>
            <a:off x="609600" y="1524000"/>
            <a:ext cx="6122988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3538" indent="-3635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buClr>
                <a:srgbClr val="CC0000"/>
              </a:buClr>
              <a:buFont typeface="Wingdings" panose="05000000000000000000" pitchFamily="2" charset="2"/>
              <a:buChar char="n"/>
            </a:pPr>
            <a:r>
              <a:rPr lang="en-US" altLang="zh-CN" sz="2800" b="1">
                <a:solidFill>
                  <a:srgbClr val="CC0000"/>
                </a:solidFill>
                <a:ea typeface="华文细黑" panose="02010600040101010101" pitchFamily="2" charset="-122"/>
              </a:rPr>
              <a:t>VxLAN</a:t>
            </a:r>
            <a:r>
              <a:rPr lang="zh-CN" altLang="en-US" sz="2800" b="1">
                <a:solidFill>
                  <a:srgbClr val="CC0000"/>
                </a:solidFill>
                <a:ea typeface="华文细黑" panose="02010600040101010101" pitchFamily="2" charset="-122"/>
              </a:rPr>
              <a:t>技术发展的背景</a:t>
            </a:r>
            <a:endParaRPr lang="en-US" altLang="zh-CN" sz="2800" b="1">
              <a:solidFill>
                <a:srgbClr val="CC0000"/>
              </a:solidFill>
              <a:ea typeface="华文细黑" panose="02010600040101010101" pitchFamily="2" charset="-122"/>
            </a:endParaRPr>
          </a:p>
          <a:p>
            <a:pPr eaLnBrk="1" hangingPunct="1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n"/>
            </a:pPr>
            <a:r>
              <a:rPr lang="en-US" altLang="zh-CN" sz="2800" b="1">
                <a:ea typeface="华文细黑" panose="02010600040101010101" pitchFamily="2" charset="-122"/>
              </a:rPr>
              <a:t>VxLAN</a:t>
            </a:r>
            <a:r>
              <a:rPr lang="zh-CN" altLang="en-US" sz="2800" b="1">
                <a:ea typeface="华文细黑" panose="02010600040101010101" pitchFamily="2" charset="-122"/>
              </a:rPr>
              <a:t>的几个概念</a:t>
            </a:r>
            <a:endParaRPr lang="en-US" altLang="zh-CN" sz="2800" b="1">
              <a:ea typeface="华文细黑" panose="02010600040101010101" pitchFamily="2" charset="-122"/>
            </a:endParaRPr>
          </a:p>
          <a:p>
            <a:pPr eaLnBrk="1" hangingPunct="1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n"/>
            </a:pPr>
            <a:r>
              <a:rPr lang="en-US" altLang="zh-CN" sz="2800" b="1">
                <a:ea typeface="华文细黑" panose="02010600040101010101" pitchFamily="2" charset="-122"/>
              </a:rPr>
              <a:t>VxLAN</a:t>
            </a:r>
            <a:r>
              <a:rPr lang="zh-CN" altLang="en-US" sz="2800" b="1">
                <a:ea typeface="华文细黑" panose="02010600040101010101" pitchFamily="2" charset="-122"/>
              </a:rPr>
              <a:t>技术原理</a:t>
            </a:r>
            <a:endParaRPr lang="en-US" altLang="zh-CN" sz="2800" b="1">
              <a:ea typeface="华文细黑" panose="02010600040101010101" pitchFamily="2" charset="-122"/>
            </a:endParaRPr>
          </a:p>
        </p:txBody>
      </p:sp>
      <p:sp>
        <p:nvSpPr>
          <p:cNvPr id="7171" name="Text Box 7"/>
          <p:cNvSpPr txBox="1">
            <a:spLocks noChangeArrowheads="1"/>
          </p:cNvSpPr>
          <p:nvPr/>
        </p:nvSpPr>
        <p:spPr bwMode="auto">
          <a:xfrm>
            <a:off x="533400" y="914400"/>
            <a:ext cx="2057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CC0000"/>
                </a:solidFill>
                <a:ea typeface="华文细黑" panose="02010600040101010101" pitchFamily="2" charset="-122"/>
              </a:rPr>
              <a:t>目录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数据中心网络中存在的几个问题（一）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8313" y="836613"/>
            <a:ext cx="8331200" cy="5392737"/>
          </a:xfrm>
        </p:spPr>
        <p:txBody>
          <a:bodyPr/>
          <a:lstStyle/>
          <a:p>
            <a:pPr>
              <a:defRPr/>
            </a:pPr>
            <a:r>
              <a:rPr lang="en-US" altLang="zh-CN" sz="2400" dirty="0" smtClean="0">
                <a:latin typeface="+mn-ea"/>
              </a:rPr>
              <a:t>VLAN</a:t>
            </a:r>
            <a:r>
              <a:rPr lang="zh-CN" altLang="en-US" sz="2400" dirty="0" smtClean="0">
                <a:latin typeface="+mn-ea"/>
              </a:rPr>
              <a:t>数量不足</a:t>
            </a:r>
            <a:endParaRPr lang="en-US" altLang="zh-CN" sz="2400" dirty="0" smtClean="0">
              <a:latin typeface="+mn-ea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zh-CN" sz="2400" b="0" dirty="0" smtClean="0">
                <a:latin typeface="+mn-ea"/>
              </a:rPr>
              <a:t>4094</a:t>
            </a:r>
            <a:r>
              <a:rPr lang="zh-CN" altLang="en-US" sz="2400" b="0" dirty="0" smtClean="0">
                <a:latin typeface="+mn-ea"/>
              </a:rPr>
              <a:t>个</a:t>
            </a:r>
            <a:r>
              <a:rPr lang="en-US" altLang="zh-CN" sz="2400" b="0" dirty="0" smtClean="0">
                <a:latin typeface="+mn-ea"/>
              </a:rPr>
              <a:t>VLAN</a:t>
            </a:r>
            <a:r>
              <a:rPr lang="zh-CN" altLang="en-US" sz="2400" b="0" dirty="0" smtClean="0">
                <a:latin typeface="+mn-ea"/>
              </a:rPr>
              <a:t>在云计算数据中心有可能是不够的</a:t>
            </a:r>
            <a:endParaRPr lang="en-US" altLang="zh-CN" sz="2400" b="0" dirty="0" smtClean="0">
              <a:latin typeface="+mn-ea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altLang="zh-CN" sz="2400" dirty="0">
              <a:latin typeface="+mn-ea"/>
            </a:endParaRPr>
          </a:p>
          <a:p>
            <a:pPr>
              <a:defRPr/>
            </a:pPr>
            <a:r>
              <a:rPr lang="zh-CN" altLang="en-US" sz="2400" dirty="0">
                <a:latin typeface="+mn-ea"/>
              </a:rPr>
              <a:t>虚拟化部署带来的大二</a:t>
            </a:r>
            <a:r>
              <a:rPr lang="zh-CN" altLang="en-US" sz="2400" dirty="0" smtClean="0">
                <a:latin typeface="+mn-ea"/>
              </a:rPr>
              <a:t>层需求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zh-CN" altLang="en-US" sz="2000" b="0" dirty="0" smtClean="0">
                <a:latin typeface="+mn-ea"/>
              </a:rPr>
              <a:t>虚拟机的动态迁移一直限定在二层网络中，无法在不同网段之间迁移</a:t>
            </a:r>
            <a:endParaRPr lang="en-US" altLang="zh-CN" sz="2000" b="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zh-CN" altLang="en-US" sz="2000" b="0" dirty="0">
                <a:latin typeface="+mn-ea"/>
              </a:rPr>
              <a:t>大二</a:t>
            </a:r>
            <a:r>
              <a:rPr lang="zh-CN" altLang="en-US" sz="2000" b="0" dirty="0" smtClean="0">
                <a:latin typeface="+mn-ea"/>
              </a:rPr>
              <a:t>层的需求带来了的问题</a:t>
            </a:r>
            <a:endParaRPr lang="en-US" altLang="zh-CN" sz="2000" b="0" dirty="0" smtClean="0">
              <a:latin typeface="+mn-ea"/>
            </a:endParaRPr>
          </a:p>
          <a:p>
            <a:pPr lvl="1">
              <a:lnSpc>
                <a:spcPct val="130000"/>
              </a:lnSpc>
              <a:defRPr/>
            </a:pPr>
            <a:r>
              <a:rPr lang="zh-CN" altLang="en-US" sz="2000" kern="1200" dirty="0">
                <a:cs typeface="+mn-cs"/>
              </a:rPr>
              <a:t>防环路</a:t>
            </a:r>
            <a:r>
              <a:rPr lang="zh-CN" altLang="en-US" sz="2000" kern="1200" dirty="0" smtClean="0">
                <a:cs typeface="+mn-cs"/>
              </a:rPr>
              <a:t>问题，原有的</a:t>
            </a:r>
            <a:r>
              <a:rPr lang="en-US" altLang="zh-CN" sz="2000" kern="1200" dirty="0" smtClean="0">
                <a:cs typeface="+mn-cs"/>
              </a:rPr>
              <a:t>STP</a:t>
            </a:r>
            <a:r>
              <a:rPr lang="zh-CN" altLang="en-US" sz="2000" kern="1200" dirty="0" smtClean="0">
                <a:cs typeface="+mn-cs"/>
              </a:rPr>
              <a:t>显然不能满足数据中心大二层的需求，从而出现了</a:t>
            </a:r>
            <a:r>
              <a:rPr lang="en-US" altLang="zh-CN" sz="2000" kern="1200" dirty="0" smtClean="0">
                <a:cs typeface="+mn-cs"/>
              </a:rPr>
              <a:t>TRILL</a:t>
            </a:r>
            <a:r>
              <a:rPr lang="zh-CN" altLang="en-US" sz="2000" kern="1200" dirty="0" smtClean="0">
                <a:cs typeface="+mn-cs"/>
              </a:rPr>
              <a:t>、</a:t>
            </a:r>
            <a:r>
              <a:rPr lang="en-US" altLang="zh-CN" sz="2000" kern="1200" dirty="0" smtClean="0">
                <a:cs typeface="+mn-cs"/>
              </a:rPr>
              <a:t>SPB</a:t>
            </a:r>
            <a:r>
              <a:rPr lang="zh-CN" altLang="en-US" sz="2000" kern="1200" dirty="0" smtClean="0">
                <a:cs typeface="+mn-cs"/>
              </a:rPr>
              <a:t>等新数据中心技术，落地情况一般</a:t>
            </a:r>
            <a:endParaRPr lang="en-US" altLang="zh-CN" sz="2000" kern="1200" dirty="0" smtClean="0">
              <a:cs typeface="+mn-cs"/>
            </a:endParaRPr>
          </a:p>
          <a:p>
            <a:pPr lvl="1">
              <a:lnSpc>
                <a:spcPct val="130000"/>
              </a:lnSpc>
              <a:defRPr/>
            </a:pPr>
            <a:endParaRPr lang="zh-CN" altLang="en-US" sz="2000" kern="1200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数据中心网络中存在的几个问题（二）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8313" y="836613"/>
            <a:ext cx="8331200" cy="5392737"/>
          </a:xfrm>
        </p:spPr>
        <p:txBody>
          <a:bodyPr/>
          <a:lstStyle/>
          <a:p>
            <a:pPr marL="342900" lvl="1" indent="-342900">
              <a:buFont typeface="Wingdings" panose="05000000000000000000" pitchFamily="2" charset="2"/>
              <a:buChar char="l"/>
              <a:defRPr/>
            </a:pPr>
            <a:r>
              <a:rPr lang="zh-CN" altLang="en-US" b="1" dirty="0" smtClean="0">
                <a:latin typeface="+mn-ea"/>
                <a:cs typeface="+mn-cs"/>
              </a:rPr>
              <a:t>多</a:t>
            </a:r>
            <a:r>
              <a:rPr lang="zh-CN" altLang="en-US" b="1" dirty="0">
                <a:latin typeface="+mn-ea"/>
                <a:cs typeface="+mn-cs"/>
              </a:rPr>
              <a:t>租户</a:t>
            </a:r>
            <a:r>
              <a:rPr lang="en-US" altLang="zh-CN" b="1" dirty="0">
                <a:latin typeface="+mn-ea"/>
                <a:cs typeface="+mn-cs"/>
              </a:rPr>
              <a:t>IP</a:t>
            </a:r>
            <a:r>
              <a:rPr lang="zh-CN" altLang="en-US" b="1" dirty="0">
                <a:latin typeface="+mn-ea"/>
                <a:cs typeface="+mn-cs"/>
              </a:rPr>
              <a:t>地址冲突问题</a:t>
            </a:r>
            <a:endParaRPr lang="en-US" altLang="zh-CN" b="1" dirty="0">
              <a:latin typeface="+mn-ea"/>
              <a:cs typeface="+mn-cs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zh-CN" altLang="en-US" sz="2400" b="0" dirty="0" smtClean="0">
                <a:latin typeface="+mn-ea"/>
              </a:rPr>
              <a:t>云数据中心通过主机虚拟化需要为不同的用户提供服务，而用户可能使用相同的</a:t>
            </a:r>
            <a:r>
              <a:rPr lang="en-US" altLang="zh-CN" sz="2400" b="0" dirty="0" smtClean="0">
                <a:latin typeface="+mn-ea"/>
              </a:rPr>
              <a:t>IP</a:t>
            </a:r>
            <a:r>
              <a:rPr lang="zh-CN" altLang="en-US" sz="2400" b="0" dirty="0" smtClean="0">
                <a:latin typeface="+mn-ea"/>
              </a:rPr>
              <a:t>地址，为了隔离用户流量，需要添加额外网关、地址翻译、</a:t>
            </a:r>
            <a:r>
              <a:rPr lang="en-US" altLang="zh-CN" sz="2400" b="0" dirty="0" err="1" smtClean="0">
                <a:latin typeface="+mn-ea"/>
              </a:rPr>
              <a:t>vpn</a:t>
            </a:r>
            <a:r>
              <a:rPr lang="zh-CN" altLang="en-US" sz="2400" b="0" dirty="0" smtClean="0">
                <a:latin typeface="+mn-ea"/>
              </a:rPr>
              <a:t>等技术，增加了组网的复杂性</a:t>
            </a:r>
            <a:endParaRPr lang="en-US" altLang="zh-CN" sz="2400" b="0" dirty="0" smtClean="0">
              <a:latin typeface="+mn-ea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altLang="zh-CN" sz="2400" dirty="0">
              <a:latin typeface="+mn-ea"/>
            </a:endParaRPr>
          </a:p>
          <a:p>
            <a:pPr>
              <a:buClr>
                <a:srgbClr val="FF0000"/>
              </a:buClr>
              <a:defRPr/>
            </a:pPr>
            <a:r>
              <a:rPr lang="zh-CN" altLang="en-US" sz="2400" kern="1200" dirty="0" smtClean="0">
                <a:solidFill>
                  <a:srgbClr val="FF0000"/>
                </a:solidFill>
              </a:rPr>
              <a:t>基于</a:t>
            </a:r>
            <a:r>
              <a:rPr lang="en-US" altLang="zh-CN" sz="2400" kern="1200" dirty="0" smtClean="0">
                <a:solidFill>
                  <a:srgbClr val="FF0000"/>
                </a:solidFill>
              </a:rPr>
              <a:t>IP</a:t>
            </a:r>
            <a:r>
              <a:rPr lang="zh-CN" altLang="en-US" sz="2400" kern="1200" dirty="0" smtClean="0">
                <a:solidFill>
                  <a:srgbClr val="FF0000"/>
                </a:solidFill>
              </a:rPr>
              <a:t>子网区域划分极大限制了虚拟机动态迁移功能</a:t>
            </a:r>
            <a:endParaRPr lang="en-US" altLang="zh-CN" sz="2400" kern="1200" dirty="0">
              <a:solidFill>
                <a:srgbClr val="FF0000"/>
              </a:solidFill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zh-CN" altLang="en-US" sz="2400" b="0" kern="1200" dirty="0" smtClean="0">
                <a:solidFill>
                  <a:schemeClr val="tx1"/>
                </a:solidFill>
              </a:rPr>
              <a:t>在传统基于</a:t>
            </a:r>
            <a:r>
              <a:rPr lang="en-US" altLang="zh-CN" sz="2400" b="0" kern="1200" dirty="0" smtClean="0">
                <a:solidFill>
                  <a:schemeClr val="tx1"/>
                </a:solidFill>
              </a:rPr>
              <a:t>IP</a:t>
            </a:r>
            <a:r>
              <a:rPr lang="zh-CN" altLang="en-US" sz="2400" b="0" kern="1200" dirty="0" smtClean="0">
                <a:solidFill>
                  <a:schemeClr val="tx1"/>
                </a:solidFill>
              </a:rPr>
              <a:t>子网区域划分，虚拟机如果跨三层迁移后，网关需要发生变化必然会导致较长时间的业务中断，这个在传统的组网中是无法调和的矛盾</a:t>
            </a:r>
            <a:endParaRPr lang="zh-CN" altLang="en-US" sz="2400" b="0" kern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5"/>
          <p:cNvSpPr txBox="1">
            <a:spLocks noChangeArrowheads="1"/>
          </p:cNvSpPr>
          <p:nvPr/>
        </p:nvSpPr>
        <p:spPr bwMode="auto">
          <a:xfrm>
            <a:off x="609600" y="1524000"/>
            <a:ext cx="6122988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3538" indent="-3635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n"/>
            </a:pPr>
            <a:r>
              <a:rPr lang="en-US" altLang="zh-CN" sz="2800" b="1">
                <a:ea typeface="华文细黑" panose="02010600040101010101" pitchFamily="2" charset="-122"/>
              </a:rPr>
              <a:t>VxLAN</a:t>
            </a:r>
            <a:r>
              <a:rPr lang="zh-CN" altLang="en-US" sz="2800" b="1">
                <a:ea typeface="华文细黑" panose="02010600040101010101" pitchFamily="2" charset="-122"/>
              </a:rPr>
              <a:t>技术发展的背景</a:t>
            </a:r>
            <a:endParaRPr lang="en-US" altLang="zh-CN" sz="2800" b="1">
              <a:ea typeface="华文细黑" panose="02010600040101010101" pitchFamily="2" charset="-122"/>
            </a:endParaRPr>
          </a:p>
          <a:p>
            <a:pPr eaLnBrk="1" hangingPunct="1">
              <a:lnSpc>
                <a:spcPct val="150000"/>
              </a:lnSpc>
              <a:buClr>
                <a:srgbClr val="CC0000"/>
              </a:buClr>
              <a:buFont typeface="Wingdings" panose="05000000000000000000" pitchFamily="2" charset="2"/>
              <a:buChar char="n"/>
            </a:pPr>
            <a:r>
              <a:rPr lang="en-US" altLang="zh-CN" sz="2800" b="1">
                <a:solidFill>
                  <a:srgbClr val="CC0000"/>
                </a:solidFill>
                <a:ea typeface="华文细黑" panose="02010600040101010101" pitchFamily="2" charset="-122"/>
              </a:rPr>
              <a:t>VxLAN</a:t>
            </a:r>
            <a:r>
              <a:rPr lang="zh-CN" altLang="en-US" sz="2800" b="1">
                <a:solidFill>
                  <a:srgbClr val="CC0000"/>
                </a:solidFill>
                <a:ea typeface="华文细黑" panose="02010600040101010101" pitchFamily="2" charset="-122"/>
              </a:rPr>
              <a:t>的几个概念</a:t>
            </a:r>
            <a:endParaRPr lang="en-US" altLang="zh-CN" sz="2800" b="1">
              <a:solidFill>
                <a:srgbClr val="CC0000"/>
              </a:solidFill>
              <a:ea typeface="华文细黑" panose="02010600040101010101" pitchFamily="2" charset="-122"/>
            </a:endParaRPr>
          </a:p>
          <a:p>
            <a:pPr eaLnBrk="1" hangingPunct="1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n"/>
            </a:pPr>
            <a:r>
              <a:rPr lang="en-US" altLang="zh-CN" sz="2800" b="1">
                <a:ea typeface="华文细黑" panose="02010600040101010101" pitchFamily="2" charset="-122"/>
              </a:rPr>
              <a:t>VxLAN</a:t>
            </a:r>
            <a:r>
              <a:rPr lang="zh-CN" altLang="en-US" sz="2800" b="1">
                <a:ea typeface="华文细黑" panose="02010600040101010101" pitchFamily="2" charset="-122"/>
              </a:rPr>
              <a:t>技术原理</a:t>
            </a:r>
            <a:endParaRPr lang="en-US" altLang="zh-CN" sz="2800" b="1">
              <a:ea typeface="华文细黑" panose="02010600040101010101" pitchFamily="2" charset="-122"/>
            </a:endParaRPr>
          </a:p>
        </p:txBody>
      </p:sp>
      <p:sp>
        <p:nvSpPr>
          <p:cNvPr id="10243" name="Text Box 7"/>
          <p:cNvSpPr txBox="1">
            <a:spLocks noChangeArrowheads="1"/>
          </p:cNvSpPr>
          <p:nvPr/>
        </p:nvSpPr>
        <p:spPr bwMode="auto">
          <a:xfrm>
            <a:off x="533400" y="914400"/>
            <a:ext cx="2057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CC0000"/>
                </a:solidFill>
                <a:ea typeface="华文细黑" panose="02010600040101010101" pitchFamily="2" charset="-122"/>
              </a:rPr>
              <a:t>目录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overlay</a:t>
            </a:r>
            <a:r>
              <a:rPr lang="zh-CN" altLang="en-US" smtClean="0"/>
              <a:t>网络叠加技术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288" y="908050"/>
            <a:ext cx="8497887" cy="5043488"/>
          </a:xfrm>
        </p:spPr>
        <p:txBody>
          <a:bodyPr/>
          <a:lstStyle/>
          <a:p>
            <a:pPr>
              <a:defRPr/>
            </a:pPr>
            <a:r>
              <a:rPr lang="en-US" altLang="zh-CN" sz="2400" dirty="0">
                <a:latin typeface="+mn-ea"/>
              </a:rPr>
              <a:t>overlay</a:t>
            </a:r>
            <a:r>
              <a:rPr lang="zh-CN" altLang="en-US" sz="2400" dirty="0" smtClean="0">
                <a:latin typeface="+mn-ea"/>
              </a:rPr>
              <a:t>网络</a:t>
            </a:r>
            <a:endParaRPr lang="en-US" altLang="zh-CN" sz="24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zh-CN" sz="2000" b="0" dirty="0">
                <a:latin typeface="+mn-ea"/>
              </a:rPr>
              <a:t>o</a:t>
            </a:r>
            <a:r>
              <a:rPr lang="en-US" altLang="zh-CN" sz="2000" b="0" dirty="0" smtClean="0">
                <a:latin typeface="+mn-ea"/>
              </a:rPr>
              <a:t>verlay</a:t>
            </a:r>
            <a:r>
              <a:rPr lang="zh-CN" altLang="en-US" sz="2000" b="0" dirty="0" smtClean="0">
                <a:latin typeface="+mn-ea"/>
              </a:rPr>
              <a:t>网络是建立在已有网络上的虚拟网络，逻辑节点和逻辑链路构成了</a:t>
            </a:r>
            <a:r>
              <a:rPr lang="en-US" altLang="zh-CN" sz="2000" b="0" dirty="0" smtClean="0">
                <a:latin typeface="+mn-ea"/>
              </a:rPr>
              <a:t>overlay</a:t>
            </a:r>
            <a:r>
              <a:rPr lang="zh-CN" altLang="en-US" sz="2000" b="0" dirty="0" smtClean="0">
                <a:latin typeface="+mn-ea"/>
              </a:rPr>
              <a:t>网络，</a:t>
            </a:r>
            <a:r>
              <a:rPr lang="en-US" altLang="zh-CN" sz="2000" b="0" dirty="0" smtClean="0">
                <a:latin typeface="+mn-ea"/>
              </a:rPr>
              <a:t>overlay</a:t>
            </a:r>
            <a:r>
              <a:rPr lang="zh-CN" altLang="en-US" sz="2000" b="0" dirty="0" smtClean="0">
                <a:latin typeface="+mn-ea"/>
              </a:rPr>
              <a:t>网络是为了解决传统网络无法提供的功能和服务</a:t>
            </a:r>
            <a:endParaRPr lang="en-US" altLang="zh-CN" sz="2000" b="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zh-CN" sz="2000" b="0" dirty="0" smtClean="0">
                <a:latin typeface="+mn-ea"/>
              </a:rPr>
              <a:t>Overlay</a:t>
            </a:r>
            <a:r>
              <a:rPr lang="zh-CN" altLang="en-US" sz="2000" b="0" dirty="0" smtClean="0">
                <a:latin typeface="+mn-ea"/>
              </a:rPr>
              <a:t>分为主机</a:t>
            </a:r>
            <a:r>
              <a:rPr lang="en-US" altLang="zh-CN" sz="2000" b="0" dirty="0" smtClean="0">
                <a:latin typeface="+mn-ea"/>
              </a:rPr>
              <a:t>overlay</a:t>
            </a:r>
            <a:r>
              <a:rPr lang="zh-CN" altLang="en-US" sz="2000" b="0" dirty="0" smtClean="0">
                <a:latin typeface="+mn-ea"/>
              </a:rPr>
              <a:t>、网络</a:t>
            </a:r>
            <a:r>
              <a:rPr lang="en-US" altLang="zh-CN" sz="2000" b="0" dirty="0" smtClean="0">
                <a:latin typeface="+mn-ea"/>
              </a:rPr>
              <a:t>overlay</a:t>
            </a:r>
            <a:r>
              <a:rPr lang="zh-CN" altLang="en-US" sz="2000" b="0" dirty="0" smtClean="0">
                <a:latin typeface="+mn-ea"/>
              </a:rPr>
              <a:t>、混合</a:t>
            </a:r>
            <a:r>
              <a:rPr lang="en-US" altLang="zh-CN" sz="2000" b="0" dirty="0" smtClean="0">
                <a:latin typeface="+mn-ea"/>
              </a:rPr>
              <a:t>overlay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altLang="zh-CN" sz="2400" b="0" dirty="0">
              <a:latin typeface="+mn-ea"/>
            </a:endParaRPr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997200"/>
            <a:ext cx="8439150" cy="310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VxLAN</a:t>
            </a:r>
            <a:r>
              <a:rPr lang="zh-CN" altLang="en-US" smtClean="0"/>
              <a:t>技术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288" y="908050"/>
            <a:ext cx="8497887" cy="5043488"/>
          </a:xfrm>
        </p:spPr>
        <p:txBody>
          <a:bodyPr/>
          <a:lstStyle/>
          <a:p>
            <a:pPr>
              <a:defRPr/>
            </a:pPr>
            <a:r>
              <a:rPr lang="en-US" altLang="zh-CN" sz="2400" dirty="0" err="1" smtClean="0">
                <a:latin typeface="+mn-ea"/>
              </a:rPr>
              <a:t>VxLAN</a:t>
            </a:r>
            <a:endParaRPr lang="en-US" altLang="zh-CN" sz="2400" dirty="0" smtClean="0">
              <a:latin typeface="+mn-ea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zh-CN" altLang="en-US" sz="2400" b="0" dirty="0">
                <a:latin typeface="+mn-ea"/>
              </a:rPr>
              <a:t>虚拟可扩展局域网（</a:t>
            </a:r>
            <a:r>
              <a:rPr lang="en-US" altLang="zh-CN" sz="2400" b="0" dirty="0">
                <a:latin typeface="+mn-ea"/>
              </a:rPr>
              <a:t>virtual extensible </a:t>
            </a:r>
            <a:r>
              <a:rPr lang="en-US" altLang="zh-CN" sz="2400" b="0" dirty="0" err="1">
                <a:latin typeface="+mn-ea"/>
              </a:rPr>
              <a:t>lan</a:t>
            </a:r>
            <a:r>
              <a:rPr lang="zh-CN" altLang="en-US" sz="2400" b="0" dirty="0">
                <a:latin typeface="+mn-ea"/>
              </a:rPr>
              <a:t>），是</a:t>
            </a:r>
            <a:r>
              <a:rPr lang="en-US" altLang="zh-CN" sz="2400" b="0" dirty="0">
                <a:latin typeface="+mn-ea"/>
              </a:rPr>
              <a:t>overlay</a:t>
            </a:r>
            <a:r>
              <a:rPr lang="zh-CN" altLang="en-US" sz="2400" b="0" dirty="0">
                <a:latin typeface="+mn-ea"/>
              </a:rPr>
              <a:t>技术的一种，通过隧道机制在现有网络上构建一个叠加的网络从而绕过现有</a:t>
            </a:r>
            <a:r>
              <a:rPr lang="en-US" altLang="zh-CN" sz="2400" b="0" dirty="0">
                <a:latin typeface="+mn-ea"/>
              </a:rPr>
              <a:t>VLAN</a:t>
            </a:r>
            <a:r>
              <a:rPr lang="zh-CN" altLang="en-US" sz="2400" b="0" dirty="0">
                <a:latin typeface="+mn-ea"/>
              </a:rPr>
              <a:t>标签的</a:t>
            </a:r>
            <a:r>
              <a:rPr lang="zh-CN" altLang="en-US" sz="2400" b="0" dirty="0" smtClean="0">
                <a:latin typeface="+mn-ea"/>
              </a:rPr>
              <a:t>限制</a:t>
            </a:r>
            <a:endParaRPr lang="en-US" altLang="zh-CN" sz="2400" b="0" dirty="0" smtClean="0">
              <a:latin typeface="+mn-ea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altLang="zh-CN" sz="2400" b="0" dirty="0">
              <a:latin typeface="+mn-ea"/>
            </a:endParaRPr>
          </a:p>
          <a:p>
            <a:pPr>
              <a:defRPr/>
            </a:pPr>
            <a:r>
              <a:rPr lang="en-US" altLang="zh-CN" sz="2800" dirty="0">
                <a:latin typeface="+mn-ea"/>
              </a:rPr>
              <a:t>VNI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zh-CN" sz="2400" b="0" dirty="0" err="1">
                <a:latin typeface="+mn-ea"/>
              </a:rPr>
              <a:t>VxLAN</a:t>
            </a:r>
            <a:r>
              <a:rPr lang="en-US" altLang="zh-CN" sz="2400" b="0" dirty="0">
                <a:latin typeface="+mn-ea"/>
              </a:rPr>
              <a:t> Network Identifier </a:t>
            </a:r>
            <a:r>
              <a:rPr lang="zh-CN" altLang="en-US" sz="2400" b="0" dirty="0">
                <a:latin typeface="+mn-ea"/>
              </a:rPr>
              <a:t>虚拟扩展本地网络标示符</a:t>
            </a:r>
            <a:endParaRPr lang="en-US" altLang="zh-CN" sz="2400" b="0" dirty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zh-CN" sz="2400" b="0" dirty="0">
                <a:latin typeface="+mn-ea"/>
              </a:rPr>
              <a:t>VNI</a:t>
            </a:r>
            <a:r>
              <a:rPr lang="zh-CN" altLang="en-US" sz="2400" b="0" dirty="0">
                <a:latin typeface="+mn-ea"/>
              </a:rPr>
              <a:t>取代</a:t>
            </a:r>
            <a:r>
              <a:rPr lang="en-US" altLang="zh-CN" sz="2400" b="0" dirty="0">
                <a:latin typeface="+mn-ea"/>
              </a:rPr>
              <a:t>VLAN</a:t>
            </a:r>
            <a:r>
              <a:rPr lang="zh-CN" altLang="en-US" sz="2400" b="0" dirty="0">
                <a:latin typeface="+mn-ea"/>
              </a:rPr>
              <a:t>用来表示不同的</a:t>
            </a:r>
            <a:r>
              <a:rPr lang="en-US" altLang="zh-CN" sz="2400" b="0" dirty="0" err="1">
                <a:latin typeface="+mn-ea"/>
              </a:rPr>
              <a:t>VxLAN</a:t>
            </a:r>
            <a:r>
              <a:rPr lang="zh-CN" altLang="en-US" sz="2400" b="0" dirty="0">
                <a:latin typeface="+mn-ea"/>
              </a:rPr>
              <a:t>网络</a:t>
            </a:r>
            <a:endParaRPr lang="en-US" altLang="zh-CN" sz="2400" b="0" dirty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zh-CN" sz="2400" b="0" dirty="0">
                <a:latin typeface="+mn-ea"/>
              </a:rPr>
              <a:t>VNI</a:t>
            </a:r>
            <a:r>
              <a:rPr lang="zh-CN" altLang="en-US" sz="2400" b="0" dirty="0">
                <a:latin typeface="+mn-ea"/>
              </a:rPr>
              <a:t>是一个</a:t>
            </a:r>
            <a:r>
              <a:rPr lang="en-US" altLang="zh-CN" sz="2400" b="0" dirty="0">
                <a:latin typeface="+mn-ea"/>
              </a:rPr>
              <a:t>24</a:t>
            </a:r>
            <a:r>
              <a:rPr lang="zh-CN" altLang="en-US" sz="2400" b="0" dirty="0">
                <a:latin typeface="+mn-ea"/>
              </a:rPr>
              <a:t>位进制表示，可以扩展</a:t>
            </a:r>
            <a:r>
              <a:rPr lang="zh-CN" altLang="en-US" sz="2400" b="0" dirty="0" smtClean="0">
                <a:latin typeface="+mn-ea"/>
              </a:rPr>
              <a:t>到</a:t>
            </a:r>
            <a:r>
              <a:rPr lang="en-US" altLang="zh-CN" sz="2400" b="0" dirty="0" smtClean="0">
                <a:latin typeface="+mn-ea"/>
              </a:rPr>
              <a:t>2</a:t>
            </a:r>
            <a:r>
              <a:rPr lang="zh-CN" altLang="en-US" sz="2400" b="0" dirty="0" smtClean="0">
                <a:latin typeface="+mn-ea"/>
              </a:rPr>
              <a:t>的</a:t>
            </a:r>
            <a:r>
              <a:rPr lang="en-US" altLang="zh-CN" sz="2400" b="0" dirty="0" smtClean="0">
                <a:latin typeface="+mn-ea"/>
              </a:rPr>
              <a:t>24</a:t>
            </a:r>
            <a:r>
              <a:rPr lang="zh-CN" altLang="en-US" sz="2400" b="0" dirty="0" smtClean="0">
                <a:latin typeface="+mn-ea"/>
              </a:rPr>
              <a:t>次方个网</a:t>
            </a:r>
            <a:r>
              <a:rPr lang="zh-CN" altLang="en-US" sz="2400" b="0" dirty="0">
                <a:latin typeface="+mn-ea"/>
              </a:rPr>
              <a:t>段</a:t>
            </a:r>
            <a:endParaRPr lang="en-US" altLang="zh-CN" sz="2400" b="0" dirty="0">
              <a:latin typeface="+mn-ea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altLang="zh-CN" sz="2400" b="0" dirty="0">
              <a:latin typeface="+mn-ea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altLang="zh-CN" sz="2000" b="0" dirty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endParaRPr lang="en-US" altLang="zh-CN" sz="2000" b="0" dirty="0">
              <a:latin typeface="+mn-ea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VxLAN</a:t>
            </a:r>
            <a:r>
              <a:rPr lang="zh-CN" altLang="en-US" smtClean="0"/>
              <a:t>的术语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288" y="908050"/>
            <a:ext cx="8280400" cy="5043488"/>
          </a:xfrm>
        </p:spPr>
        <p:txBody>
          <a:bodyPr/>
          <a:lstStyle/>
          <a:p>
            <a:pPr>
              <a:defRPr/>
            </a:pPr>
            <a:r>
              <a:rPr lang="en-US" altLang="zh-CN" sz="2400" dirty="0" smtClean="0">
                <a:latin typeface="+mn-ea"/>
              </a:rPr>
              <a:t>VTEP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zh-CN" sz="2000" b="0" dirty="0" err="1" smtClean="0">
                <a:latin typeface="+mn-ea"/>
              </a:rPr>
              <a:t>VxLAN</a:t>
            </a:r>
            <a:r>
              <a:rPr lang="en-US" altLang="zh-CN" sz="2000" b="0" dirty="0" smtClean="0">
                <a:latin typeface="+mn-ea"/>
              </a:rPr>
              <a:t> </a:t>
            </a:r>
            <a:r>
              <a:rPr lang="en-US" altLang="zh-CN" sz="2000" b="0" dirty="0">
                <a:latin typeface="+mn-ea"/>
              </a:rPr>
              <a:t>Tunnel End Point </a:t>
            </a:r>
            <a:r>
              <a:rPr lang="zh-CN" altLang="en-US" sz="2000" b="0" dirty="0">
                <a:latin typeface="+mn-ea"/>
              </a:rPr>
              <a:t>虚拟扩展本地网络隧道终结</a:t>
            </a:r>
            <a:r>
              <a:rPr lang="zh-CN" altLang="en-US" sz="2000" b="0" dirty="0" smtClean="0">
                <a:latin typeface="+mn-ea"/>
              </a:rPr>
              <a:t>节点</a:t>
            </a:r>
            <a:endParaRPr lang="en-US" altLang="zh-CN" sz="2000" b="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zh-CN" altLang="en-US" sz="2000" b="0" dirty="0" smtClean="0">
                <a:latin typeface="+mn-ea"/>
              </a:rPr>
              <a:t>上行方向将</a:t>
            </a:r>
            <a:r>
              <a:rPr lang="zh-CN" altLang="en-US" sz="2000" b="0" dirty="0">
                <a:latin typeface="+mn-ea"/>
              </a:rPr>
              <a:t>虚拟机（服务器）产生的数据封装到</a:t>
            </a:r>
            <a:r>
              <a:rPr lang="en-US" altLang="zh-CN" sz="2000" b="0" dirty="0">
                <a:latin typeface="+mn-ea"/>
              </a:rPr>
              <a:t>UDP</a:t>
            </a:r>
            <a:r>
              <a:rPr lang="zh-CN" altLang="en-US" sz="2000" b="0" dirty="0">
                <a:latin typeface="+mn-ea"/>
              </a:rPr>
              <a:t>包头内发送</a:t>
            </a:r>
            <a:r>
              <a:rPr lang="zh-CN" altLang="en-US" sz="2000" b="0" dirty="0" smtClean="0">
                <a:latin typeface="+mn-ea"/>
              </a:rPr>
              <a:t>出去，下行方向将收到的</a:t>
            </a:r>
            <a:r>
              <a:rPr lang="en-US" altLang="zh-CN" sz="2000" b="0" dirty="0" err="1" smtClean="0">
                <a:latin typeface="+mn-ea"/>
              </a:rPr>
              <a:t>VxLAN</a:t>
            </a:r>
            <a:r>
              <a:rPr lang="zh-CN" altLang="en-US" sz="2000" b="0" dirty="0" smtClean="0">
                <a:latin typeface="+mn-ea"/>
              </a:rPr>
              <a:t>报文解封装后发给虚拟机（服务器）</a:t>
            </a:r>
            <a:endParaRPr lang="en-US" altLang="zh-CN" sz="2000" b="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zh-CN" sz="2000" b="0" dirty="0" smtClean="0">
                <a:latin typeface="+mn-ea"/>
              </a:rPr>
              <a:t>VTEP</a:t>
            </a:r>
            <a:r>
              <a:rPr lang="zh-CN" altLang="en-US" sz="2000" b="0" dirty="0" smtClean="0">
                <a:latin typeface="+mn-ea"/>
              </a:rPr>
              <a:t>之间建立了两点之间的隧道（</a:t>
            </a:r>
            <a:r>
              <a:rPr lang="en-US" altLang="zh-CN" sz="2000" b="0" dirty="0" smtClean="0">
                <a:latin typeface="+mn-ea"/>
              </a:rPr>
              <a:t>VTEP</a:t>
            </a:r>
            <a:r>
              <a:rPr lang="zh-CN" altLang="en-US" sz="2000" b="0" dirty="0" smtClean="0">
                <a:latin typeface="+mn-ea"/>
              </a:rPr>
              <a:t>可以为软件、硬件服务器或者网路设备、隧道是无状态的）</a:t>
            </a:r>
            <a:endParaRPr lang="en-US" altLang="zh-CN" sz="2000" b="0" dirty="0" smtClean="0">
              <a:latin typeface="+mn-ea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altLang="zh-CN" sz="2400" b="0" dirty="0">
              <a:latin typeface="+mn-ea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3C_PPT_模板Training">
  <a:themeElements>
    <a:clrScheme name="H3C_PPT_模板Trai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H3C_PPT_模板Training">
      <a:majorFont>
        <a:latin typeface="Arial"/>
        <a:ea typeface="华文细黑"/>
        <a:cs typeface=""/>
      </a:majorFont>
      <a:minorFont>
        <a:latin typeface="Arial"/>
        <a:ea typeface="华文细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3C_PPT_模板Trai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3C_PPT_模板Train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3C_PPT_模板Train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3C_PPT_模板Train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3C_PPT_模板Train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3C_PPT_模板Train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3C_PPT_模板Train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3C_PPT_模板Train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3C_PPT_模板Train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3C_PPT_模板Train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3C_PPT_模板Train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3C_PPT_模板Train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自定义设计方案">
  <a:themeElements>
    <a:clrScheme name="1_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自定义设计方案">
  <a:themeElements>
    <a:clrScheme name="2_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文档" ma:contentTypeID="0x01010073D23C5BFA80AA45961AC7B11BD5ABC1" ma:contentTypeVersion="3" ma:contentTypeDescription="新建文档。" ma:contentTypeScope="" ma:versionID="b3d9030bf055ae97b05e9ca3a9a88b57">
  <xsd:schema xmlns:xsd="http://www.w3.org/2001/XMLSchema" xmlns:xs="http://www.w3.org/2001/XMLSchema" xmlns:p="http://schemas.microsoft.com/office/2006/metadata/properties" xmlns:ns2="ee8f07ca-e086-4550-8aee-a36bfb615190" xmlns:ns3="b0aa5ac1-8eca-4f45-8905-290a91d337ac" targetNamespace="http://schemas.microsoft.com/office/2006/metadata/properties" ma:root="true" ma:fieldsID="44bb4fba6fbe8ca94ce698e356d7c53a" ns2:_="" ns3:_="">
    <xsd:import namespace="ee8f07ca-e086-4550-8aee-a36bfb615190"/>
    <xsd:import namespace="b0aa5ac1-8eca-4f45-8905-290a91d337a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_x4e0b__x8f7d__x6570_" minOccurs="0"/>
                <xsd:element ref="ns3:Feedback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8f07ca-e086-4550-8aee-a36bfb61519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享对象: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aa5ac1-8eca-4f45-8905-290a91d337ac" elementFormDefault="qualified">
    <xsd:import namespace="http://schemas.microsoft.com/office/2006/documentManagement/types"/>
    <xsd:import namespace="http://schemas.microsoft.com/office/infopath/2007/PartnerControls"/>
    <xsd:element name="_x4e0b__x8f7d__x6570_" ma:index="9" nillable="true" ma:displayName="下载数" ma:default="0" ma:internalName="_x4e0b__x8f7d__x6570_">
      <xsd:simpleType>
        <xsd:restriction base="dms:Number"/>
      </xsd:simpleType>
    </xsd:element>
    <xsd:element name="Feedback" ma:index="10" nillable="true" ma:displayName="反馈信息" ma:internalName="Feedback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内容类型"/>
        <xsd:element ref="dc:title" minOccurs="0" maxOccurs="1" ma:index="4" ma:displayName="标题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LongProperties xmlns="http://schemas.microsoft.com/office/2006/metadata/longPropertie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4e0b__x8f7d__x6570_ xmlns="b0aa5ac1-8eca-4f45-8905-290a91d337ac">4</_x4e0b__x8f7d__x6570_>
    <Feedback xmlns="b0aa5ac1-8eca-4f45-8905-290a91d337ac" xsi:nil="true"/>
  </documentManagement>
</p:properties>
</file>

<file path=customXml/itemProps1.xml><?xml version="1.0" encoding="utf-8"?>
<ds:datastoreItem xmlns:ds="http://schemas.openxmlformats.org/officeDocument/2006/customXml" ds:itemID="{2E01C400-3597-430D-B598-296DB0CE19C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AB391D7-A626-4E1B-A855-F3DFFE2BF1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8f07ca-e086-4550-8aee-a36bfb615190"/>
    <ds:schemaRef ds:uri="b0aa5ac1-8eca-4f45-8905-290a91d337a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042C8E8-B217-4519-8B81-DAB5460F47D5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45267C88-94AD-4200-96EB-B83BC361C6B6}">
  <ds:schemaRefs>
    <ds:schemaRef ds:uri="http://purl.org/dc/elements/1.1/"/>
    <ds:schemaRef ds:uri="http://purl.org/dc/terms/"/>
    <ds:schemaRef ds:uri="b0aa5ac1-8eca-4f45-8905-290a91d337ac"/>
    <ds:schemaRef ds:uri="http://schemas.microsoft.com/office/2006/metadata/properties"/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ee8f07ca-e086-4550-8aee-a36bfb61519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20786</TotalTime>
  <Words>2028</Words>
  <Application>Microsoft Office PowerPoint</Application>
  <PresentationFormat>全屏显示(4:3)</PresentationFormat>
  <Paragraphs>304</Paragraphs>
  <Slides>24</Slides>
  <Notes>17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24</vt:i4>
      </vt:variant>
    </vt:vector>
  </HeadingPairs>
  <TitlesOfParts>
    <vt:vector size="34" baseType="lpstr">
      <vt:lpstr>Arial</vt:lpstr>
      <vt:lpstr>宋体</vt:lpstr>
      <vt:lpstr>华文细黑</vt:lpstr>
      <vt:lpstr>Wingdings</vt:lpstr>
      <vt:lpstr>Times New Roman</vt:lpstr>
      <vt:lpstr>Candara</vt:lpstr>
      <vt:lpstr>黑体</vt:lpstr>
      <vt:lpstr>H3C_PPT_模板Training</vt:lpstr>
      <vt:lpstr>1_自定义设计方案</vt:lpstr>
      <vt:lpstr>2_自定义设计方案</vt:lpstr>
      <vt:lpstr>PowerPoint 演示文稿</vt:lpstr>
      <vt:lpstr>PowerPoint 演示文稿</vt:lpstr>
      <vt:lpstr>PowerPoint 演示文稿</vt:lpstr>
      <vt:lpstr>数据中心网络中存在的几个问题（一）</vt:lpstr>
      <vt:lpstr>数据中心网络中存在的几个问题（二）</vt:lpstr>
      <vt:lpstr>PowerPoint 演示文稿</vt:lpstr>
      <vt:lpstr>overlay网络叠加技术</vt:lpstr>
      <vt:lpstr>VxLAN技术</vt:lpstr>
      <vt:lpstr>VxLAN的术语</vt:lpstr>
      <vt:lpstr>VxLAN的报文封装（一）</vt:lpstr>
      <vt:lpstr>VxLAN的报文封装（二）</vt:lpstr>
      <vt:lpstr>报文举例</vt:lpstr>
      <vt:lpstr>VxLAN GW和VxLAN IP GW</vt:lpstr>
      <vt:lpstr>PowerPoint 演示文稿</vt:lpstr>
      <vt:lpstr>VxLAN的控制平面</vt:lpstr>
      <vt:lpstr>VxLAN的控制平面—自学习模式一</vt:lpstr>
      <vt:lpstr>VxLAN的控制平面—自学习模式二</vt:lpstr>
      <vt:lpstr>VxLAN的控制平面—基于controller方式</vt:lpstr>
      <vt:lpstr>VxLAN的控制平面—基于isis协议一</vt:lpstr>
      <vt:lpstr>VxLAN的控制平面—基于isis协议二</vt:lpstr>
      <vt:lpstr>VxLAN的数据平面（一）</vt:lpstr>
      <vt:lpstr>VxLAN的数据平面（二）</vt:lpstr>
      <vt:lpstr>VXLAN如何解决数据中心网络中的问题</vt:lpstr>
      <vt:lpstr>PowerPoint 演示文稿</vt:lpstr>
    </vt:vector>
  </TitlesOfParts>
  <Company>Huawei Technologies Co., 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0</dc:title>
  <dc:creator>Chen Zhe</dc:creator>
  <cp:lastModifiedBy>guoyao (TS)</cp:lastModifiedBy>
  <cp:revision>334</cp:revision>
  <cp:lastPrinted>1601-01-01T00:00:00Z</cp:lastPrinted>
  <dcterms:created xsi:type="dcterms:W3CDTF">2007-03-15T03:20:11Z</dcterms:created>
  <dcterms:modified xsi:type="dcterms:W3CDTF">2021-03-21T11:52:54Z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display_urn:schemas-microsoft-com:office:office#Editor">
    <vt:lpwstr>mengpu (Troy, TS)</vt:lpwstr>
  </property>
  <property fmtid="{D5CDD505-2E9C-101B-9397-08002B2CF9AE}" pid="4" name="display_urn:schemas-microsoft-com:office:office#Author">
    <vt:lpwstr>luoxu (Cloud)</vt:lpwstr>
  </property>
  <property fmtid="{D5CDD505-2E9C-101B-9397-08002B2CF9AE}" pid="5" name="ItemRetentionFormula">
    <vt:lpwstr/>
  </property>
  <property fmtid="{D5CDD505-2E9C-101B-9397-08002B2CF9AE}" pid="6" name="_dlc_policyId">
    <vt:lpwstr>0x0101005E0C628A2FEFA34192DFF954C0C54F3E</vt:lpwstr>
  </property>
</Properties>
</file>