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slides/slide46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presentation.xml" ContentType="application/vnd.openxmlformats-officedocument.presentationml.presentation.main+xml"/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5.xml" ContentType="application/vnd.openxmlformats-officedocument.presentationml.slide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37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33.xml" ContentType="application/vnd.openxmlformats-officedocument.presentationml.slide+xml"/>
  <Override PartName="/ppt/slides/slide36.xml" ContentType="application/vnd.openxmlformats-officedocument.presentationml.slide+xml"/>
  <Override PartName="/ppt/slides/slide34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3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5"/>
    <p:sldMasterId id="2147483650" r:id="rId6"/>
    <p:sldMasterId id="2147483662" r:id="rId7"/>
    <p:sldMasterId id="2147483674" r:id="rId8"/>
    <p:sldMasterId id="2147483687" r:id="rId9"/>
  </p:sldMasterIdLst>
  <p:notesMasterIdLst>
    <p:notesMasterId r:id="rId60"/>
  </p:notesMasterIdLst>
  <p:handoutMasterIdLst>
    <p:handoutMasterId r:id="rId61"/>
  </p:handoutMasterIdLst>
  <p:sldIdLst>
    <p:sldId id="1061" r:id="rId10"/>
    <p:sldId id="982" r:id="rId11"/>
    <p:sldId id="984" r:id="rId12"/>
    <p:sldId id="1062" r:id="rId13"/>
    <p:sldId id="1063" r:id="rId14"/>
    <p:sldId id="1064" r:id="rId15"/>
    <p:sldId id="1065" r:id="rId16"/>
    <p:sldId id="1066" r:id="rId17"/>
    <p:sldId id="1067" r:id="rId18"/>
    <p:sldId id="1068" r:id="rId19"/>
    <p:sldId id="1069" r:id="rId20"/>
    <p:sldId id="1070" r:id="rId21"/>
    <p:sldId id="1071" r:id="rId22"/>
    <p:sldId id="1072" r:id="rId23"/>
    <p:sldId id="1073" r:id="rId24"/>
    <p:sldId id="1074" r:id="rId25"/>
    <p:sldId id="1075" r:id="rId26"/>
    <p:sldId id="1076" r:id="rId27"/>
    <p:sldId id="1077" r:id="rId28"/>
    <p:sldId id="1078" r:id="rId29"/>
    <p:sldId id="1080" r:id="rId30"/>
    <p:sldId id="1081" r:id="rId31"/>
    <p:sldId id="1083" r:id="rId32"/>
    <p:sldId id="1110" r:id="rId33"/>
    <p:sldId id="1084" r:id="rId34"/>
    <p:sldId id="1085" r:id="rId35"/>
    <p:sldId id="1086" r:id="rId36"/>
    <p:sldId id="1087" r:id="rId37"/>
    <p:sldId id="1088" r:id="rId38"/>
    <p:sldId id="1089" r:id="rId39"/>
    <p:sldId id="1090" r:id="rId40"/>
    <p:sldId id="1091" r:id="rId41"/>
    <p:sldId id="1092" r:id="rId42"/>
    <p:sldId id="1093" r:id="rId43"/>
    <p:sldId id="1094" r:id="rId44"/>
    <p:sldId id="1095" r:id="rId45"/>
    <p:sldId id="1096" r:id="rId46"/>
    <p:sldId id="1097" r:id="rId47"/>
    <p:sldId id="1098" r:id="rId48"/>
    <p:sldId id="1099" r:id="rId49"/>
    <p:sldId id="1100" r:id="rId50"/>
    <p:sldId id="1101" r:id="rId51"/>
    <p:sldId id="1102" r:id="rId52"/>
    <p:sldId id="1103" r:id="rId53"/>
    <p:sldId id="1105" r:id="rId54"/>
    <p:sldId id="1112" r:id="rId55"/>
    <p:sldId id="1106" r:id="rId56"/>
    <p:sldId id="1107" r:id="rId57"/>
    <p:sldId id="1108" r:id="rId58"/>
    <p:sldId id="1056" r:id="rId59"/>
  </p:sldIdLst>
  <p:sldSz cx="9144000" cy="5143500" type="screen16x9"/>
  <p:notesSz cx="7099300" cy="102346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361B3245-C396-4324-B033-DBBA010D3D65}">
          <p14:sldIdLst>
            <p14:sldId id="1061"/>
            <p14:sldId id="982"/>
            <p14:sldId id="984"/>
            <p14:sldId id="1062"/>
            <p14:sldId id="1063"/>
            <p14:sldId id="1064"/>
            <p14:sldId id="1065"/>
            <p14:sldId id="1066"/>
            <p14:sldId id="1067"/>
            <p14:sldId id="1068"/>
            <p14:sldId id="1069"/>
            <p14:sldId id="1070"/>
            <p14:sldId id="1071"/>
            <p14:sldId id="1072"/>
            <p14:sldId id="1073"/>
            <p14:sldId id="1074"/>
            <p14:sldId id="1075"/>
            <p14:sldId id="1076"/>
            <p14:sldId id="1077"/>
            <p14:sldId id="1078"/>
            <p14:sldId id="1080"/>
            <p14:sldId id="1081"/>
            <p14:sldId id="1083"/>
            <p14:sldId id="1110"/>
            <p14:sldId id="1084"/>
            <p14:sldId id="1085"/>
            <p14:sldId id="1086"/>
            <p14:sldId id="1087"/>
            <p14:sldId id="1088"/>
            <p14:sldId id="1089"/>
            <p14:sldId id="1090"/>
            <p14:sldId id="1091"/>
            <p14:sldId id="1092"/>
            <p14:sldId id="1093"/>
            <p14:sldId id="1094"/>
            <p14:sldId id="1095"/>
            <p14:sldId id="1096"/>
            <p14:sldId id="1097"/>
            <p14:sldId id="1098"/>
            <p14:sldId id="1099"/>
            <p14:sldId id="1100"/>
            <p14:sldId id="1101"/>
            <p14:sldId id="1102"/>
            <p14:sldId id="1103"/>
            <p14:sldId id="1105"/>
            <p14:sldId id="1112"/>
            <p14:sldId id="1106"/>
            <p14:sldId id="1107"/>
            <p14:sldId id="1108"/>
            <p14:sldId id="10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37">
          <p15:clr>
            <a:srgbClr val="A4A3A4"/>
          </p15:clr>
        </p15:guide>
        <p15:guide id="2" pos="2882">
          <p15:clr>
            <a:srgbClr val="A4A3A4"/>
          </p15:clr>
        </p15:guide>
        <p15:guide id="3" pos="2309">
          <p15:clr>
            <a:srgbClr val="A4A3A4"/>
          </p15:clr>
        </p15:guide>
        <p15:guide id="4" pos="3444">
          <p15:clr>
            <a:srgbClr val="A4A3A4"/>
          </p15:clr>
        </p15:guide>
        <p15:guide id="5" pos="5547">
          <p15:clr>
            <a:srgbClr val="A4A3A4"/>
          </p15:clr>
        </p15:guide>
        <p15:guide id="6" pos="2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580">
          <p15:clr>
            <a:srgbClr val="A4A3A4"/>
          </p15:clr>
        </p15:guide>
        <p15:guide id="2" pos="223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12"/>
    <a:srgbClr val="A0A0A0"/>
    <a:srgbClr val="4C4948"/>
    <a:srgbClr val="BFBFBF"/>
    <a:srgbClr val="E62E25"/>
    <a:srgbClr val="E60025"/>
    <a:srgbClr val="E62A12"/>
    <a:srgbClr val="E70011"/>
    <a:srgbClr val="E60011"/>
    <a:srgbClr val="FFE5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394" autoAdjust="0"/>
  </p:normalViewPr>
  <p:slideViewPr>
    <p:cSldViewPr>
      <p:cViewPr varScale="1">
        <p:scale>
          <a:sx n="86" d="100"/>
          <a:sy n="86" d="100"/>
        </p:scale>
        <p:origin x="730" y="53"/>
      </p:cViewPr>
      <p:guideLst>
        <p:guide orient="horz" pos="2037"/>
        <p:guide pos="2882"/>
        <p:guide pos="2309"/>
        <p:guide pos="3444"/>
        <p:guide pos="5547"/>
        <p:guide pos="222"/>
      </p:guideLst>
    </p:cSldViewPr>
  </p:slideViewPr>
  <p:outlineViewPr>
    <p:cViewPr>
      <p:scale>
        <a:sx n="33" d="100"/>
        <a:sy n="33" d="100"/>
      </p:scale>
      <p:origin x="0" y="33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2412" y="78"/>
      </p:cViewPr>
      <p:guideLst>
        <p:guide orient="horz" pos="3580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customXml" Target="../customXml/item5.xml"/><Relationship Id="rId5" Type="http://schemas.openxmlformats.org/officeDocument/2006/relationships/slideMaster" Target="slideMasters/slideMaster1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59D1844-888A-4AE6-828D-5C6AE9040315}" type="datetimeFigureOut">
              <a:rPr lang="zh-CN" altLang="en-US" smtClean="0"/>
              <a:pPr/>
              <a:t>2019/3/31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B2549C6-DE8D-4E4A-961E-C75F994C9B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76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5E3B73-6D7C-40EF-AE3E-2A6A1CBB7D96}" type="datetimeFigureOut">
              <a:rPr lang="zh-CN" altLang="en-US" smtClean="0"/>
              <a:pPr/>
              <a:t>2019/3/31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4AA51CA-5F86-4FFA-AF76-EFA20A2596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977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477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890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008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7174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A51CA-5F86-4FFA-AF76-EFA20A25968D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615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3846716"/>
            <a:ext cx="7317432" cy="885622"/>
          </a:xfrm>
          <a:prstGeom prst="rect">
            <a:avLst/>
          </a:prstGeom>
        </p:spPr>
        <p:txBody>
          <a:bodyPr anchor="ctr" anchorCtr="0"/>
          <a:lstStyle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绝密-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28601"/>
            <a:ext cx="2057400" cy="419457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28601"/>
            <a:ext cx="6019800" cy="419457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绝密-节标题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 userDrawn="1"/>
        </p:nvSpPr>
        <p:spPr bwMode="auto">
          <a:xfrm>
            <a:off x="8388424" y="4851130"/>
            <a:ext cx="533400" cy="2769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758D0DAD-9C2B-4CE2-8897-28BF2D4AAF7E}" type="slidenum">
              <a:rPr lang="en-US" altLang="zh-CN"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7783455" y="4905945"/>
            <a:ext cx="1032655" cy="246221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1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689401" y="4924271"/>
            <a:ext cx="1766455" cy="215444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r>
              <a:rPr lang="en-US" altLang="zh-CN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Top Secret  </a:t>
            </a:r>
            <a:r>
              <a:rPr lang="zh-CN" alt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绝密</a:t>
            </a: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8820472" y="4992380"/>
            <a:ext cx="0" cy="9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 userDrawn="1"/>
        </p:nvSpPr>
        <p:spPr>
          <a:xfrm>
            <a:off x="3064594" y="1857003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7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3600" b="1" spc="7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3807714" y="2507603"/>
            <a:ext cx="1532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6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>
            <a:endCxn id="16" idx="1"/>
          </p:cNvCxnSpPr>
          <p:nvPr userDrawn="1"/>
        </p:nvCxnSpPr>
        <p:spPr>
          <a:xfrm>
            <a:off x="3552825" y="2676880"/>
            <a:ext cx="254889" cy="0"/>
          </a:xfrm>
          <a:prstGeom prst="line">
            <a:avLst/>
          </a:prstGeom>
          <a:ln w="12700">
            <a:solidFill>
              <a:srgbClr val="E60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5303085" y="2676880"/>
            <a:ext cx="276978" cy="0"/>
          </a:xfrm>
          <a:prstGeom prst="line">
            <a:avLst/>
          </a:prstGeom>
          <a:ln w="12700">
            <a:solidFill>
              <a:srgbClr val="E60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572" y="195486"/>
            <a:ext cx="918103" cy="432048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绝密-节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 userDrawn="1"/>
        </p:nvSpPr>
        <p:spPr bwMode="auto">
          <a:xfrm>
            <a:off x="8388424" y="4851130"/>
            <a:ext cx="533400" cy="2769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758D0DAD-9C2B-4CE2-8897-28BF2D4AAF7E}" type="slidenum">
              <a:rPr lang="en-US" altLang="zh-CN"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7783455" y="4905945"/>
            <a:ext cx="1032655" cy="246221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1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8820472" y="4992380"/>
            <a:ext cx="0" cy="9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/>
        </p:nvSpPr>
        <p:spPr>
          <a:xfrm>
            <a:off x="0" y="0"/>
            <a:ext cx="9144000" cy="250760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3762000" y="2521228"/>
            <a:ext cx="161563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7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700" b="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3689401" y="4924271"/>
            <a:ext cx="1766455" cy="215444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r>
              <a:rPr lang="en-US" altLang="zh-CN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Top Secret  </a:t>
            </a:r>
            <a:r>
              <a:rPr lang="zh-CN" alt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绝密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376" y="1635646"/>
            <a:ext cx="2034881" cy="95759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机密-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/>
          <p:cNvSpPr>
            <a:spLocks noGrp="1" noChangeArrowheads="1"/>
          </p:cNvSpPr>
          <p:nvPr>
            <p:ph idx="1"/>
          </p:nvPr>
        </p:nvSpPr>
        <p:spPr bwMode="auto">
          <a:xfrm>
            <a:off x="457200" y="1080367"/>
            <a:ext cx="8229600" cy="336359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357" y="339491"/>
            <a:ext cx="822944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机密-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机密-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131589"/>
            <a:ext cx="4038600" cy="329158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131589"/>
            <a:ext cx="4038600" cy="32915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机密-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131590"/>
            <a:ext cx="4040188" cy="49956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31590"/>
            <a:ext cx="4041775" cy="49956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357" y="339491"/>
            <a:ext cx="8229451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机密-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机密-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69" y="204800"/>
            <a:ext cx="5111751" cy="438983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机密-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2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绝密-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/>
          <p:cNvSpPr>
            <a:spLocks noGrp="1" noChangeArrowheads="1"/>
          </p:cNvSpPr>
          <p:nvPr>
            <p:ph idx="1"/>
          </p:nvPr>
        </p:nvSpPr>
        <p:spPr bwMode="auto">
          <a:xfrm>
            <a:off x="457200" y="1080367"/>
            <a:ext cx="8229600" cy="336359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357" y="339491"/>
            <a:ext cx="822944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机密-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机密-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28601"/>
            <a:ext cx="2057400" cy="419457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28601"/>
            <a:ext cx="6019800" cy="419457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机密-节标题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 userDrawn="1"/>
        </p:nvSpPr>
        <p:spPr bwMode="auto">
          <a:xfrm>
            <a:off x="8388424" y="4851130"/>
            <a:ext cx="533400" cy="2769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758D0DAD-9C2B-4CE2-8897-28BF2D4AAF7E}" type="slidenum">
              <a:rPr lang="en-US" altLang="zh-CN"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7783455" y="4905945"/>
            <a:ext cx="1032655" cy="246221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1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8820472" y="4992380"/>
            <a:ext cx="0" cy="9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 userDrawn="1"/>
        </p:nvSpPr>
        <p:spPr>
          <a:xfrm>
            <a:off x="3064594" y="1857003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7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3600" b="1" spc="7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3807714" y="2507603"/>
            <a:ext cx="1532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6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>
            <a:endCxn id="16" idx="1"/>
          </p:cNvCxnSpPr>
          <p:nvPr userDrawn="1"/>
        </p:nvCxnSpPr>
        <p:spPr>
          <a:xfrm>
            <a:off x="3552825" y="2676880"/>
            <a:ext cx="254889" cy="0"/>
          </a:xfrm>
          <a:prstGeom prst="line">
            <a:avLst/>
          </a:prstGeom>
          <a:ln w="12700">
            <a:solidFill>
              <a:srgbClr val="E60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5303085" y="2676880"/>
            <a:ext cx="276978" cy="0"/>
          </a:xfrm>
          <a:prstGeom prst="line">
            <a:avLst/>
          </a:prstGeom>
          <a:ln w="12700">
            <a:solidFill>
              <a:srgbClr val="E60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 userDrawn="1"/>
        </p:nvSpPr>
        <p:spPr>
          <a:xfrm>
            <a:off x="3822222" y="4924271"/>
            <a:ext cx="1502680" cy="215444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r>
              <a:rPr lang="en-US" altLang="zh-CN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Secret  </a:t>
            </a:r>
            <a:r>
              <a:rPr lang="zh-CN" alt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机密</a:t>
            </a:r>
            <a:r>
              <a:rPr lang="en-US" altLang="zh-CN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8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572" y="195486"/>
            <a:ext cx="918103" cy="432048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机密-节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 userDrawn="1"/>
        </p:nvSpPr>
        <p:spPr bwMode="auto">
          <a:xfrm>
            <a:off x="8388424" y="4851130"/>
            <a:ext cx="533400" cy="2769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758D0DAD-9C2B-4CE2-8897-28BF2D4AAF7E}" type="slidenum">
              <a:rPr lang="en-US" altLang="zh-CN"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7783455" y="4905945"/>
            <a:ext cx="1032655" cy="246221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1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8820472" y="4992380"/>
            <a:ext cx="0" cy="9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/>
        </p:nvSpPr>
        <p:spPr>
          <a:xfrm>
            <a:off x="0" y="0"/>
            <a:ext cx="9144000" cy="250760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3762000" y="2521228"/>
            <a:ext cx="161563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7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700" b="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3822222" y="4924271"/>
            <a:ext cx="1502680" cy="215444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r>
              <a:rPr lang="en-US" altLang="zh-CN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Secret  </a:t>
            </a:r>
            <a:r>
              <a:rPr lang="zh-CN" alt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机密</a:t>
            </a:r>
            <a:r>
              <a:rPr lang="en-US" altLang="zh-CN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8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601760"/>
            <a:ext cx="2214248" cy="1041998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秘密-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/>
          <p:cNvSpPr>
            <a:spLocks noGrp="1" noChangeArrowheads="1"/>
          </p:cNvSpPr>
          <p:nvPr>
            <p:ph idx="1"/>
          </p:nvPr>
        </p:nvSpPr>
        <p:spPr bwMode="auto">
          <a:xfrm>
            <a:off x="457200" y="1080367"/>
            <a:ext cx="8229600" cy="336359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357" y="339491"/>
            <a:ext cx="822944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秘密-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秘密-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131589"/>
            <a:ext cx="4038600" cy="329158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131589"/>
            <a:ext cx="4038600" cy="32915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秘密-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131590"/>
            <a:ext cx="4040188" cy="49956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31590"/>
            <a:ext cx="4041775" cy="49956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357" y="339491"/>
            <a:ext cx="8229451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秘密-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秘密-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69" y="204800"/>
            <a:ext cx="5111751" cy="438983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绝密-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秘密-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2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秘密-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秘密-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28601"/>
            <a:ext cx="2057400" cy="419457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28601"/>
            <a:ext cx="6019800" cy="419457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秘密-节标题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7783455" y="4905945"/>
            <a:ext cx="1032655" cy="246221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1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4041403" y="4924271"/>
            <a:ext cx="1061509" cy="215444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Confidential </a:t>
            </a:r>
            <a:r>
              <a:rPr lang="zh-CN" alt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秘密</a:t>
            </a: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8820472" y="4992380"/>
            <a:ext cx="0" cy="9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 userDrawn="1"/>
        </p:nvSpPr>
        <p:spPr>
          <a:xfrm>
            <a:off x="3064594" y="1857003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7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3600" b="1" spc="7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3807714" y="2507603"/>
            <a:ext cx="1532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6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>
            <a:endCxn id="15" idx="1"/>
          </p:cNvCxnSpPr>
          <p:nvPr userDrawn="1"/>
        </p:nvCxnSpPr>
        <p:spPr>
          <a:xfrm>
            <a:off x="3552825" y="2676880"/>
            <a:ext cx="254889" cy="0"/>
          </a:xfrm>
          <a:prstGeom prst="line">
            <a:avLst/>
          </a:prstGeom>
          <a:ln w="12700">
            <a:solidFill>
              <a:srgbClr val="E60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 userDrawn="1"/>
        </p:nvCxnSpPr>
        <p:spPr>
          <a:xfrm>
            <a:off x="5303085" y="2676880"/>
            <a:ext cx="276978" cy="0"/>
          </a:xfrm>
          <a:prstGeom prst="line">
            <a:avLst/>
          </a:prstGeom>
          <a:ln w="12700">
            <a:solidFill>
              <a:srgbClr val="E60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572" y="195486"/>
            <a:ext cx="918103" cy="432048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秘密-节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7783455" y="4905945"/>
            <a:ext cx="1032655" cy="246221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1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4041403" y="4924271"/>
            <a:ext cx="1061509" cy="215444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Confidential </a:t>
            </a:r>
            <a:r>
              <a:rPr lang="zh-CN" alt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秘密</a:t>
            </a: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8820472" y="4992380"/>
            <a:ext cx="0" cy="9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 userDrawn="1"/>
        </p:nvSpPr>
        <p:spPr>
          <a:xfrm>
            <a:off x="0" y="0"/>
            <a:ext cx="9144000" cy="250760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3762000" y="2521228"/>
            <a:ext cx="161563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7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700" b="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563638"/>
            <a:ext cx="2034881" cy="95759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9143436" cy="5143184"/>
          </a:xfrm>
          <a:prstGeom prst="rect">
            <a:avLst/>
          </a:prstGeom>
          <a:solidFill>
            <a:srgbClr val="FBF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23" tIns="32511" rIns="65023" bIns="32511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1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179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参-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/>
          <p:cNvSpPr>
            <a:spLocks noGrp="1" noChangeArrowheads="1"/>
          </p:cNvSpPr>
          <p:nvPr>
            <p:ph idx="1"/>
          </p:nvPr>
        </p:nvSpPr>
        <p:spPr bwMode="auto">
          <a:xfrm>
            <a:off x="457200" y="1080367"/>
            <a:ext cx="8229600" cy="336359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357" y="339491"/>
            <a:ext cx="822944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内参-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内参-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357" y="339491"/>
            <a:ext cx="8229443" cy="4572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131589"/>
            <a:ext cx="4038600" cy="329158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131589"/>
            <a:ext cx="4038600" cy="32915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绝密-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131589"/>
            <a:ext cx="4038600" cy="329158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131589"/>
            <a:ext cx="4038600" cy="32915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参-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131590"/>
            <a:ext cx="4040188" cy="49956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31590"/>
            <a:ext cx="4041775" cy="49956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357" y="339491"/>
            <a:ext cx="8229451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参-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357" y="339491"/>
            <a:ext cx="8291107" cy="4572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参-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69" y="204800"/>
            <a:ext cx="5111751" cy="438983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内参-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2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内参-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357" y="339491"/>
            <a:ext cx="8229443" cy="4572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内参-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28601"/>
            <a:ext cx="2057400" cy="419457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28601"/>
            <a:ext cx="6019800" cy="419457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参-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7783455" y="4905945"/>
            <a:ext cx="1032655" cy="246221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1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8820472" y="4992380"/>
            <a:ext cx="0" cy="9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 userDrawn="1"/>
        </p:nvSpPr>
        <p:spPr>
          <a:xfrm>
            <a:off x="3064594" y="1857003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7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3600" b="1" spc="7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3807714" y="2507603"/>
            <a:ext cx="1532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6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>
            <a:endCxn id="15" idx="1"/>
          </p:cNvCxnSpPr>
          <p:nvPr userDrawn="1"/>
        </p:nvCxnSpPr>
        <p:spPr>
          <a:xfrm>
            <a:off x="3552825" y="2676880"/>
            <a:ext cx="254889" cy="0"/>
          </a:xfrm>
          <a:prstGeom prst="line">
            <a:avLst/>
          </a:prstGeom>
          <a:ln w="12700">
            <a:solidFill>
              <a:srgbClr val="E60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 userDrawn="1"/>
        </p:nvCxnSpPr>
        <p:spPr>
          <a:xfrm>
            <a:off x="5303085" y="2676880"/>
            <a:ext cx="276978" cy="0"/>
          </a:xfrm>
          <a:prstGeom prst="line">
            <a:avLst/>
          </a:prstGeom>
          <a:ln w="12700">
            <a:solidFill>
              <a:srgbClr val="E60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 userDrawn="1"/>
        </p:nvSpPr>
        <p:spPr>
          <a:xfrm>
            <a:off x="4135137" y="4924271"/>
            <a:ext cx="881973" cy="215444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Internal  </a:t>
            </a:r>
            <a:r>
              <a:rPr lang="zh-CN" alt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内参</a:t>
            </a: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20" y="195486"/>
            <a:ext cx="1377155" cy="64807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参-节标题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7783455" y="4905945"/>
            <a:ext cx="1032655" cy="246221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1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8820472" y="4992380"/>
            <a:ext cx="0" cy="9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 userDrawn="1"/>
        </p:nvSpPr>
        <p:spPr>
          <a:xfrm>
            <a:off x="0" y="0"/>
            <a:ext cx="9144000" cy="250760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3762000" y="2521228"/>
            <a:ext cx="161563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7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700" b="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4135137" y="4924271"/>
            <a:ext cx="881973" cy="215444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Internal  </a:t>
            </a:r>
            <a:r>
              <a:rPr lang="zh-CN" alt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内参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693" y="1612304"/>
            <a:ext cx="2232248" cy="1050469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绝密-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131590"/>
            <a:ext cx="4040188" cy="49956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31590"/>
            <a:ext cx="4041775" cy="49956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357" y="339491"/>
            <a:ext cx="8229451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绝密-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绝密-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69" y="204800"/>
            <a:ext cx="5111751" cy="438983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绝密-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2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绝密-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0EF6F-71BC-497C-9E89-4AD2EA976AF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" name="标题占位符 2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80367"/>
            <a:ext cx="8229600" cy="336359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8388424" y="4851130"/>
            <a:ext cx="533400" cy="2769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758D0DAD-9C2B-4CE2-8897-28BF2D4AAF7E}" type="slidenum">
              <a:rPr lang="en-US" altLang="zh-CN"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9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357" y="339491"/>
            <a:ext cx="822944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0" y="4903788"/>
            <a:ext cx="9144000" cy="238125"/>
            <a:chOff x="0" y="3089"/>
            <a:chExt cx="5760" cy="150"/>
          </a:xfrm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276" y="3089"/>
              <a:ext cx="5484" cy="15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0" y="3089"/>
              <a:ext cx="150" cy="150"/>
            </a:xfrm>
            <a:prstGeom prst="rect">
              <a:avLst/>
            </a:prstGeom>
            <a:solidFill>
              <a:srgbClr val="D7000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150" y="3089"/>
              <a:ext cx="76" cy="15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226" y="3089"/>
              <a:ext cx="50" cy="15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3689401" y="4924271"/>
            <a:ext cx="1766455" cy="215444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r>
              <a:rPr lang="en-US" altLang="zh-CN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Top Secret  </a:t>
            </a:r>
            <a:r>
              <a:rPr lang="zh-CN" alt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绝密</a:t>
            </a:r>
          </a:p>
        </p:txBody>
      </p:sp>
      <p:sp>
        <p:nvSpPr>
          <p:cNvPr id="12" name="矩形 11"/>
          <p:cNvSpPr/>
          <p:nvPr/>
        </p:nvSpPr>
        <p:spPr>
          <a:xfrm>
            <a:off x="7783455" y="4905945"/>
            <a:ext cx="1032655" cy="246221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1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645" y="418404"/>
            <a:ext cx="669179" cy="288032"/>
          </a:xfrm>
          <a:prstGeom prst="rect">
            <a:avLst/>
          </a:prstGeom>
        </p:spPr>
      </p:pic>
      <p:sp>
        <p:nvSpPr>
          <p:cNvPr id="15" name="灯片编号占位符 1"/>
          <p:cNvSpPr txBox="1"/>
          <p:nvPr userDrawn="1"/>
        </p:nvSpPr>
        <p:spPr>
          <a:xfrm>
            <a:off x="8746888" y="4916651"/>
            <a:ext cx="404944" cy="219869"/>
          </a:xfrm>
          <a:prstGeom prst="rect">
            <a:avLst/>
          </a:prstGeom>
        </p:spPr>
        <p:txBody>
          <a:bodyPr vert="horz" lIns="91440" tIns="72000" rIns="91440" bIns="45720" rtlCol="0" anchor="ctr" anchorCtr="1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A86ACB03-5A97-4CE1-9F00-1FD1E9DACEC8}" type="slidenum">
              <a:rPr lang="zh-CN" alt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6" name="直接连接符 15"/>
          <p:cNvCxnSpPr/>
          <p:nvPr userDrawn="1"/>
        </p:nvCxnSpPr>
        <p:spPr>
          <a:xfrm>
            <a:off x="8820472" y="4992380"/>
            <a:ext cx="0" cy="9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 23"/>
          <p:cNvGrpSpPr/>
          <p:nvPr userDrawn="1"/>
        </p:nvGrpSpPr>
        <p:grpSpPr>
          <a:xfrm>
            <a:off x="-8089" y="339502"/>
            <a:ext cx="9152089" cy="4808660"/>
            <a:chOff x="-8089" y="339502"/>
            <a:chExt cx="9152089" cy="4808660"/>
          </a:xfrm>
        </p:grpSpPr>
        <p:sp>
          <p:nvSpPr>
            <p:cNvPr id="23" name="矩形 22"/>
            <p:cNvSpPr/>
            <p:nvPr/>
          </p:nvSpPr>
          <p:spPr>
            <a:xfrm>
              <a:off x="0" y="4731990"/>
              <a:ext cx="9144000" cy="41151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dash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24" name="图片 23" descr="1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089" y="4900512"/>
              <a:ext cx="9144001" cy="24765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7956376" y="339502"/>
              <a:ext cx="1151112" cy="41151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dash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7" name="文本框 26"/>
          <p:cNvSpPr txBox="1"/>
          <p:nvPr userDrawn="1"/>
        </p:nvSpPr>
        <p:spPr>
          <a:xfrm>
            <a:off x="8824199" y="4881908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5BB97A9-7D72-4F8F-8BC5-4E547C3F4DC5}" type="slidenum">
              <a:rPr lang="en-GB" altLang="zh-CN" sz="1000" noProof="0" smtClean="0"/>
              <a:pPr/>
              <a:t>‹#›</a:t>
            </a:fld>
            <a:endParaRPr lang="en-GB" altLang="zh-CN" sz="1000" noProof="0" dirty="0"/>
          </a:p>
        </p:txBody>
      </p:sp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572" y="195486"/>
            <a:ext cx="918103" cy="4320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9pPr>
    </p:titleStyle>
    <p:bodyStyle>
      <a:lvl1pPr marL="342900" indent="-342900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defRPr sz="1800" b="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42950" indent="-285750" algn="l" rtl="0" eaLnBrk="1" fontAlgn="base" hangingPunct="1">
        <a:lnSpc>
          <a:spcPct val="120000"/>
        </a:lnSpc>
        <a:spcBef>
          <a:spcPct val="50000"/>
        </a:spcBef>
        <a:spcAft>
          <a:spcPct val="0"/>
        </a:spcAft>
        <a:defRPr sz="160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marL="1143000" indent="-228600" algn="l" rtl="0" eaLnBrk="1" fontAlgn="base" hangingPunct="1">
        <a:lnSpc>
          <a:spcPct val="120000"/>
        </a:lnSpc>
        <a:spcBef>
          <a:spcPct val="50000"/>
        </a:spcBef>
        <a:spcAft>
          <a:spcPct val="0"/>
        </a:spcAft>
        <a:defRPr sz="140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marL="1600200" indent="-228600" algn="l" rtl="0" eaLnBrk="1" fontAlgn="base" hangingPunct="1">
        <a:lnSpc>
          <a:spcPct val="120000"/>
        </a:lnSpc>
        <a:spcBef>
          <a:spcPct val="50000"/>
        </a:spcBef>
        <a:spcAft>
          <a:spcPct val="0"/>
        </a:spcAft>
        <a:defRPr sz="120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marL="20574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10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25146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j-lt"/>
          <a:ea typeface="+mn-ea"/>
        </a:defRPr>
      </a:lvl6pPr>
      <a:lvl7pPr marL="29718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j-lt"/>
          <a:ea typeface="+mn-ea"/>
        </a:defRPr>
      </a:lvl7pPr>
      <a:lvl8pPr marL="34290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j-lt"/>
          <a:ea typeface="+mn-ea"/>
        </a:defRPr>
      </a:lvl8pPr>
      <a:lvl9pPr marL="38862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j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80367"/>
            <a:ext cx="8229600" cy="336359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8388424" y="4851130"/>
            <a:ext cx="533400" cy="2769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758D0DAD-9C2B-4CE2-8897-28BF2D4AAF7E}" type="slidenum">
              <a:rPr lang="en-US" altLang="zh-CN"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9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357" y="339491"/>
            <a:ext cx="822944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0" y="4903788"/>
            <a:ext cx="9144000" cy="238125"/>
            <a:chOff x="0" y="3089"/>
            <a:chExt cx="5760" cy="150"/>
          </a:xfrm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276" y="3089"/>
              <a:ext cx="5484" cy="15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0" y="3089"/>
              <a:ext cx="150" cy="150"/>
            </a:xfrm>
            <a:prstGeom prst="rect">
              <a:avLst/>
            </a:prstGeom>
            <a:solidFill>
              <a:srgbClr val="D7000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150" y="3089"/>
              <a:ext cx="76" cy="15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226" y="3089"/>
              <a:ext cx="50" cy="15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7783455" y="4905945"/>
            <a:ext cx="1032655" cy="246221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1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424075"/>
            <a:ext cx="669179" cy="288032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3822222" y="4924271"/>
            <a:ext cx="1502680" cy="215444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r>
              <a:rPr lang="en-US" altLang="zh-CN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Secret  </a:t>
            </a:r>
            <a:r>
              <a:rPr lang="zh-CN" alt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机密</a:t>
            </a:r>
            <a:r>
              <a:rPr lang="en-US" altLang="zh-CN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8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灯片编号占位符 1"/>
          <p:cNvSpPr txBox="1"/>
          <p:nvPr userDrawn="1"/>
        </p:nvSpPr>
        <p:spPr>
          <a:xfrm>
            <a:off x="8746888" y="4916651"/>
            <a:ext cx="404944" cy="219869"/>
          </a:xfrm>
          <a:prstGeom prst="rect">
            <a:avLst/>
          </a:prstGeom>
        </p:spPr>
        <p:txBody>
          <a:bodyPr vert="horz" lIns="91440" tIns="72000" rIns="91440" bIns="45720" rtlCol="0" anchor="ctr" anchorCtr="1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A86ACB03-5A97-4CE1-9F00-1FD1E9DACEC8}" type="slidenum">
              <a:rPr lang="zh-CN" alt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8820472" y="4992380"/>
            <a:ext cx="0" cy="9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 23"/>
          <p:cNvGrpSpPr/>
          <p:nvPr userDrawn="1"/>
        </p:nvGrpSpPr>
        <p:grpSpPr>
          <a:xfrm>
            <a:off x="-8089" y="339502"/>
            <a:ext cx="9152089" cy="4808660"/>
            <a:chOff x="-8089" y="339502"/>
            <a:chExt cx="9152089" cy="4808660"/>
          </a:xfrm>
        </p:grpSpPr>
        <p:sp>
          <p:nvSpPr>
            <p:cNvPr id="24" name="矩形 23"/>
            <p:cNvSpPr/>
            <p:nvPr/>
          </p:nvSpPr>
          <p:spPr>
            <a:xfrm>
              <a:off x="0" y="4731990"/>
              <a:ext cx="9144000" cy="41151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dash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25" name="图片 24" descr="1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089" y="4900512"/>
              <a:ext cx="9144001" cy="247650"/>
            </a:xfrm>
            <a:prstGeom prst="rect">
              <a:avLst/>
            </a:prstGeom>
          </p:spPr>
        </p:pic>
        <p:sp>
          <p:nvSpPr>
            <p:cNvPr id="26" name="矩形 25"/>
            <p:cNvSpPr/>
            <p:nvPr/>
          </p:nvSpPr>
          <p:spPr>
            <a:xfrm>
              <a:off x="7956376" y="339502"/>
              <a:ext cx="1151112" cy="41151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dash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8" name="文本框 27"/>
          <p:cNvSpPr txBox="1"/>
          <p:nvPr userDrawn="1"/>
        </p:nvSpPr>
        <p:spPr>
          <a:xfrm>
            <a:off x="8805576" y="4875440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5BB97A9-7D72-4F8F-8BC5-4E547C3F4DC5}" type="slidenum">
              <a:rPr lang="en-GB" altLang="zh-CN" sz="1000" noProof="0" smtClean="0"/>
              <a:pPr/>
              <a:t>‹#›</a:t>
            </a:fld>
            <a:endParaRPr lang="en-GB" altLang="zh-CN" sz="1000" noProof="0" dirty="0"/>
          </a:p>
        </p:txBody>
      </p:sp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572" y="195486"/>
            <a:ext cx="918103" cy="4320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9pPr>
    </p:titleStyle>
    <p:bodyStyle>
      <a:lvl1pPr marL="342900" indent="-342900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defRPr sz="1800" b="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42950" indent="-285750" algn="l" rtl="0" eaLnBrk="1" fontAlgn="base" hangingPunct="1">
        <a:lnSpc>
          <a:spcPct val="120000"/>
        </a:lnSpc>
        <a:spcBef>
          <a:spcPct val="50000"/>
        </a:spcBef>
        <a:spcAft>
          <a:spcPct val="0"/>
        </a:spcAft>
        <a:defRPr sz="160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marL="1143000" indent="-228600" algn="l" rtl="0" eaLnBrk="1" fontAlgn="base" hangingPunct="1">
        <a:lnSpc>
          <a:spcPct val="120000"/>
        </a:lnSpc>
        <a:spcBef>
          <a:spcPct val="50000"/>
        </a:spcBef>
        <a:spcAft>
          <a:spcPct val="0"/>
        </a:spcAft>
        <a:defRPr sz="140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marL="1600200" indent="-228600" algn="l" rtl="0" eaLnBrk="1" fontAlgn="base" hangingPunct="1">
        <a:lnSpc>
          <a:spcPct val="120000"/>
        </a:lnSpc>
        <a:spcBef>
          <a:spcPct val="50000"/>
        </a:spcBef>
        <a:spcAft>
          <a:spcPct val="0"/>
        </a:spcAft>
        <a:defRPr sz="120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marL="20574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10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25146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j-lt"/>
          <a:ea typeface="+mn-ea"/>
        </a:defRPr>
      </a:lvl6pPr>
      <a:lvl7pPr marL="29718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j-lt"/>
          <a:ea typeface="+mn-ea"/>
        </a:defRPr>
      </a:lvl7pPr>
      <a:lvl8pPr marL="34290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j-lt"/>
          <a:ea typeface="+mn-ea"/>
        </a:defRPr>
      </a:lvl8pPr>
      <a:lvl9pPr marL="38862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j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80367"/>
            <a:ext cx="8229600" cy="336359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8388424" y="4851130"/>
            <a:ext cx="533400" cy="2769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758D0DAD-9C2B-4CE2-8897-28BF2D4AAF7E}" type="slidenum">
              <a:rPr lang="en-US" altLang="zh-CN"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9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357" y="339491"/>
            <a:ext cx="822944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0" y="4903788"/>
            <a:ext cx="9144000" cy="238125"/>
            <a:chOff x="0" y="3089"/>
            <a:chExt cx="5760" cy="150"/>
          </a:xfrm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276" y="3089"/>
              <a:ext cx="5484" cy="15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0" y="3089"/>
              <a:ext cx="150" cy="150"/>
            </a:xfrm>
            <a:prstGeom prst="rect">
              <a:avLst/>
            </a:prstGeom>
            <a:solidFill>
              <a:srgbClr val="D7000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150" y="3089"/>
              <a:ext cx="76" cy="15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226" y="3089"/>
              <a:ext cx="50" cy="15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7783455" y="4905945"/>
            <a:ext cx="1032655" cy="246221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1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424075"/>
            <a:ext cx="669179" cy="288032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4041403" y="4924271"/>
            <a:ext cx="1061509" cy="215444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Confidential </a:t>
            </a:r>
            <a:r>
              <a:rPr lang="zh-CN" alt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秘密</a:t>
            </a:r>
          </a:p>
        </p:txBody>
      </p:sp>
      <p:sp>
        <p:nvSpPr>
          <p:cNvPr id="16" name="灯片编号占位符 1"/>
          <p:cNvSpPr txBox="1"/>
          <p:nvPr userDrawn="1"/>
        </p:nvSpPr>
        <p:spPr>
          <a:xfrm>
            <a:off x="8746888" y="4916651"/>
            <a:ext cx="404944" cy="219869"/>
          </a:xfrm>
          <a:prstGeom prst="rect">
            <a:avLst/>
          </a:prstGeom>
        </p:spPr>
        <p:txBody>
          <a:bodyPr vert="horz" lIns="91440" tIns="72000" rIns="91440" bIns="45720" rtlCol="0" anchor="ctr" anchorCtr="1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A86ACB03-5A97-4CE1-9F00-1FD1E9DACEC8}" type="slidenum">
              <a:rPr lang="zh-CN" alt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8820472" y="4992380"/>
            <a:ext cx="0" cy="9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 23"/>
          <p:cNvGrpSpPr/>
          <p:nvPr userDrawn="1"/>
        </p:nvGrpSpPr>
        <p:grpSpPr>
          <a:xfrm>
            <a:off x="-8089" y="339502"/>
            <a:ext cx="9152089" cy="4808660"/>
            <a:chOff x="-8089" y="339502"/>
            <a:chExt cx="9152089" cy="4808660"/>
          </a:xfrm>
        </p:grpSpPr>
        <p:sp>
          <p:nvSpPr>
            <p:cNvPr id="23" name="矩形 22"/>
            <p:cNvSpPr/>
            <p:nvPr/>
          </p:nvSpPr>
          <p:spPr>
            <a:xfrm>
              <a:off x="0" y="4731990"/>
              <a:ext cx="9144000" cy="41151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dash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24" name="图片 23" descr="1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089" y="4900512"/>
              <a:ext cx="9144001" cy="24765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7956376" y="339502"/>
              <a:ext cx="1151112" cy="41151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dash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7" name="文本框 26"/>
          <p:cNvSpPr txBox="1"/>
          <p:nvPr userDrawn="1"/>
        </p:nvSpPr>
        <p:spPr>
          <a:xfrm>
            <a:off x="8805576" y="4875440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5BB97A9-7D72-4F8F-8BC5-4E547C3F4DC5}" type="slidenum">
              <a:rPr lang="en-GB" altLang="zh-CN" sz="1000" noProof="0" smtClean="0"/>
              <a:pPr/>
              <a:t>‹#›</a:t>
            </a:fld>
            <a:endParaRPr lang="en-GB" altLang="zh-CN" sz="1000" noProof="0" dirty="0"/>
          </a:p>
        </p:txBody>
      </p:sp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572" y="195486"/>
            <a:ext cx="918103" cy="4320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700" r:id="rId12"/>
    <p:sldLayoutId id="2147483701" r:id="rId13"/>
  </p:sldLayoutIdLst>
  <p:transition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9pPr>
    </p:titleStyle>
    <p:bodyStyle>
      <a:lvl1pPr marL="342900" indent="-342900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defRPr sz="1800" b="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42950" indent="-285750" algn="l" rtl="0" eaLnBrk="1" fontAlgn="base" hangingPunct="1">
        <a:lnSpc>
          <a:spcPct val="120000"/>
        </a:lnSpc>
        <a:spcBef>
          <a:spcPct val="50000"/>
        </a:spcBef>
        <a:spcAft>
          <a:spcPct val="0"/>
        </a:spcAft>
        <a:defRPr sz="160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marL="1143000" indent="-228600" algn="l" rtl="0" eaLnBrk="1" fontAlgn="base" hangingPunct="1">
        <a:lnSpc>
          <a:spcPct val="120000"/>
        </a:lnSpc>
        <a:spcBef>
          <a:spcPct val="50000"/>
        </a:spcBef>
        <a:spcAft>
          <a:spcPct val="0"/>
        </a:spcAft>
        <a:defRPr sz="140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marL="1600200" indent="-228600" algn="l" rtl="0" eaLnBrk="1" fontAlgn="base" hangingPunct="1">
        <a:lnSpc>
          <a:spcPct val="120000"/>
        </a:lnSpc>
        <a:spcBef>
          <a:spcPct val="50000"/>
        </a:spcBef>
        <a:spcAft>
          <a:spcPct val="0"/>
        </a:spcAft>
        <a:defRPr sz="120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marL="20574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10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25146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j-lt"/>
          <a:ea typeface="+mn-ea"/>
        </a:defRPr>
      </a:lvl6pPr>
      <a:lvl7pPr marL="29718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j-lt"/>
          <a:ea typeface="+mn-ea"/>
        </a:defRPr>
      </a:lvl7pPr>
      <a:lvl8pPr marL="34290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j-lt"/>
          <a:ea typeface="+mn-ea"/>
        </a:defRPr>
      </a:lvl8pPr>
      <a:lvl9pPr marL="38862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j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80367"/>
            <a:ext cx="8229600" cy="336359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8388424" y="4851130"/>
            <a:ext cx="533400" cy="2769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758D0DAD-9C2B-4CE2-8897-28BF2D4AAF7E}" type="slidenum">
              <a:rPr lang="en-US" altLang="zh-CN"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9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357" y="339491"/>
            <a:ext cx="822944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0" y="4903788"/>
            <a:ext cx="9144000" cy="238125"/>
            <a:chOff x="0" y="3089"/>
            <a:chExt cx="5760" cy="150"/>
          </a:xfrm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276" y="3089"/>
              <a:ext cx="5484" cy="15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0" y="3089"/>
              <a:ext cx="150" cy="150"/>
            </a:xfrm>
            <a:prstGeom prst="rect">
              <a:avLst/>
            </a:prstGeom>
            <a:solidFill>
              <a:srgbClr val="D7000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150" y="3089"/>
              <a:ext cx="76" cy="15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226" y="3089"/>
              <a:ext cx="50" cy="15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7783455" y="4905945"/>
            <a:ext cx="1032655" cy="246221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1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www.h3c.com</a:t>
            </a:r>
            <a:endParaRPr lang="zh-CN" altLang="en-US" sz="1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418404"/>
            <a:ext cx="669179" cy="288032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4135137" y="4924271"/>
            <a:ext cx="881973" cy="215444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r>
              <a:rPr lang="en-US" altLang="zh-CN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Internal  </a:t>
            </a:r>
            <a:r>
              <a:rPr lang="zh-CN" altLang="en-U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内参</a:t>
            </a:r>
          </a:p>
        </p:txBody>
      </p:sp>
      <p:sp>
        <p:nvSpPr>
          <p:cNvPr id="16" name="灯片编号占位符 1"/>
          <p:cNvSpPr txBox="1"/>
          <p:nvPr userDrawn="1"/>
        </p:nvSpPr>
        <p:spPr>
          <a:xfrm>
            <a:off x="8746888" y="4916651"/>
            <a:ext cx="404944" cy="219869"/>
          </a:xfrm>
          <a:prstGeom prst="rect">
            <a:avLst/>
          </a:prstGeom>
        </p:spPr>
        <p:txBody>
          <a:bodyPr vert="horz" lIns="91440" tIns="72000" rIns="91440" bIns="45720" rtlCol="0" anchor="ctr" anchorCtr="1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A86ACB03-5A97-4CE1-9F00-1FD1E9DACEC8}" type="slidenum">
              <a:rPr lang="zh-CN" alt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8820472" y="4992380"/>
            <a:ext cx="0" cy="9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 23"/>
          <p:cNvGrpSpPr/>
          <p:nvPr userDrawn="1"/>
        </p:nvGrpSpPr>
        <p:grpSpPr>
          <a:xfrm>
            <a:off x="-8089" y="339502"/>
            <a:ext cx="9152089" cy="4808660"/>
            <a:chOff x="-8089" y="339502"/>
            <a:chExt cx="9152089" cy="4808660"/>
          </a:xfrm>
        </p:grpSpPr>
        <p:sp>
          <p:nvSpPr>
            <p:cNvPr id="23" name="矩形 22"/>
            <p:cNvSpPr/>
            <p:nvPr/>
          </p:nvSpPr>
          <p:spPr>
            <a:xfrm>
              <a:off x="0" y="4731990"/>
              <a:ext cx="9144000" cy="41151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dash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24" name="图片 23" descr="1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089" y="4900512"/>
              <a:ext cx="9144001" cy="24765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7956376" y="339502"/>
              <a:ext cx="1151112" cy="41151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dash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7" name="文本框 26"/>
          <p:cNvSpPr txBox="1"/>
          <p:nvPr userDrawn="1"/>
        </p:nvSpPr>
        <p:spPr>
          <a:xfrm>
            <a:off x="8805576" y="4875440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5BB97A9-7D72-4F8F-8BC5-4E547C3F4DC5}" type="slidenum">
              <a:rPr lang="en-GB" altLang="zh-CN" sz="1000" noProof="0" smtClean="0"/>
              <a:pPr/>
              <a:t>‹#›</a:t>
            </a:fld>
            <a:endParaRPr lang="en-GB" altLang="zh-CN" sz="1000" noProof="0" dirty="0"/>
          </a:p>
        </p:txBody>
      </p:sp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572" y="195486"/>
            <a:ext cx="918103" cy="4320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" panose="020B0604020202020204" pitchFamily="34" charset="0"/>
          <a:ea typeface="华文细黑" panose="02010600040101010101" pitchFamily="2" charset="-122"/>
        </a:defRPr>
      </a:lvl9pPr>
    </p:titleStyle>
    <p:bodyStyle>
      <a:lvl1pPr marL="342900" indent="-342900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defRPr sz="1800" b="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42950" indent="-285750" algn="l" rtl="0" eaLnBrk="1" fontAlgn="base" hangingPunct="1">
        <a:lnSpc>
          <a:spcPct val="120000"/>
        </a:lnSpc>
        <a:spcBef>
          <a:spcPct val="50000"/>
        </a:spcBef>
        <a:spcAft>
          <a:spcPct val="0"/>
        </a:spcAft>
        <a:defRPr sz="160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marL="1143000" indent="-228600" algn="l" rtl="0" eaLnBrk="1" fontAlgn="base" hangingPunct="1">
        <a:lnSpc>
          <a:spcPct val="120000"/>
        </a:lnSpc>
        <a:spcBef>
          <a:spcPct val="50000"/>
        </a:spcBef>
        <a:spcAft>
          <a:spcPct val="0"/>
        </a:spcAft>
        <a:defRPr sz="140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marL="1600200" indent="-228600" algn="l" rtl="0" eaLnBrk="1" fontAlgn="base" hangingPunct="1">
        <a:lnSpc>
          <a:spcPct val="120000"/>
        </a:lnSpc>
        <a:spcBef>
          <a:spcPct val="50000"/>
        </a:spcBef>
        <a:spcAft>
          <a:spcPct val="0"/>
        </a:spcAft>
        <a:defRPr sz="120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marL="20574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100"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25146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j-lt"/>
          <a:ea typeface="+mn-ea"/>
        </a:defRPr>
      </a:lvl6pPr>
      <a:lvl7pPr marL="29718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j-lt"/>
          <a:ea typeface="+mn-ea"/>
        </a:defRPr>
      </a:lvl7pPr>
      <a:lvl8pPr marL="34290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j-lt"/>
          <a:ea typeface="+mn-ea"/>
        </a:defRPr>
      </a:lvl8pPr>
      <a:lvl9pPr marL="38862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j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emf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png"/><Relationship Id="rId5" Type="http://schemas.openxmlformats.org/officeDocument/2006/relationships/image" Target="../media/image31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wmf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7.pn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12" Type="http://schemas.openxmlformats.org/officeDocument/2006/relationships/image" Target="../media/image7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0" Type="http://schemas.openxmlformats.org/officeDocument/2006/relationships/image" Target="../media/image74.wmf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image" Target="../media/image58.png"/><Relationship Id="rId3" Type="http://schemas.openxmlformats.org/officeDocument/2006/relationships/image" Target="../media/image87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0.png"/><Relationship Id="rId11" Type="http://schemas.openxmlformats.org/officeDocument/2006/relationships/image" Target="../media/image93.jpeg"/><Relationship Id="rId5" Type="http://schemas.openxmlformats.org/officeDocument/2006/relationships/image" Target="../media/image89.png"/><Relationship Id="rId10" Type="http://schemas.openxmlformats.org/officeDocument/2006/relationships/image" Target="../media/image92.jpeg"/><Relationship Id="rId4" Type="http://schemas.openxmlformats.org/officeDocument/2006/relationships/image" Target="../media/image88.png"/><Relationship Id="rId9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7.jpeg"/><Relationship Id="rId5" Type="http://schemas.openxmlformats.org/officeDocument/2006/relationships/image" Target="../media/image89.png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3.png"/><Relationship Id="rId11" Type="http://schemas.openxmlformats.org/officeDocument/2006/relationships/image" Target="../media/image77.png"/><Relationship Id="rId5" Type="http://schemas.openxmlformats.org/officeDocument/2006/relationships/image" Target="../media/image112.png"/><Relationship Id="rId10" Type="http://schemas.openxmlformats.org/officeDocument/2006/relationships/image" Target="../media/image115.png"/><Relationship Id="rId4" Type="http://schemas.openxmlformats.org/officeDocument/2006/relationships/image" Target="../media/image68.png"/><Relationship Id="rId9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2.wmf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jpeg"/><Relationship Id="rId3" Type="http://schemas.openxmlformats.org/officeDocument/2006/relationships/image" Target="../media/image128.jpe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jpe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-20538"/>
            <a:ext cx="9180512" cy="5184658"/>
          </a:xfrm>
          <a:prstGeom prst="rect">
            <a:avLst/>
          </a:prstGeom>
        </p:spPr>
      </p:pic>
      <p:grpSp>
        <p:nvGrpSpPr>
          <p:cNvPr id="8" name="组 7"/>
          <p:cNvGrpSpPr/>
          <p:nvPr/>
        </p:nvGrpSpPr>
        <p:grpSpPr>
          <a:xfrm>
            <a:off x="2645691" y="2787774"/>
            <a:ext cx="6498309" cy="1008112"/>
            <a:chOff x="2652042" y="3039561"/>
            <a:chExt cx="6498309" cy="1008112"/>
          </a:xfrm>
          <a:solidFill>
            <a:srgbClr val="C00000">
              <a:alpha val="74000"/>
            </a:srgbClr>
          </a:solidFill>
        </p:grpSpPr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>
              <a:off x="2771800" y="3039561"/>
              <a:ext cx="6378551" cy="100811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652042" y="3039561"/>
              <a:ext cx="54101" cy="1008112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3059832" y="2968664"/>
            <a:ext cx="4892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400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H3C SR66 V7</a:t>
            </a:r>
            <a:r>
              <a:rPr kumimoji="1" lang="zh-CN" altLang="en-US" sz="2400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系列路由器产品介绍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95486"/>
            <a:ext cx="1337340" cy="62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2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 smtClean="0"/>
              <a:t>高密多业务线卡</a:t>
            </a:r>
            <a:r>
              <a:rPr lang="en-US" altLang="zh-CN" dirty="0" smtClean="0"/>
              <a:t>FIP-240</a:t>
            </a:r>
            <a:endParaRPr lang="zh-CN" altLang="en-US" dirty="0"/>
          </a:p>
        </p:txBody>
      </p:sp>
      <p:pic>
        <p:nvPicPr>
          <p:cNvPr id="3" name="图片 24" descr="FIP-240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0" y="1077913"/>
            <a:ext cx="41306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2947193" y="2342226"/>
            <a:ext cx="2719387" cy="503238"/>
            <a:chOff x="1128" y="2795"/>
            <a:chExt cx="4320" cy="287"/>
          </a:xfrm>
        </p:grpSpPr>
        <p:grpSp>
          <p:nvGrpSpPr>
            <p:cNvPr id="5" name="组合 65"/>
            <p:cNvGrpSpPr>
              <a:grpSpLocks/>
            </p:cNvGrpSpPr>
            <p:nvPr/>
          </p:nvGrpSpPr>
          <p:grpSpPr bwMode="auto">
            <a:xfrm>
              <a:off x="1519" y="2795"/>
              <a:ext cx="3538" cy="287"/>
              <a:chOff x="1121424" y="3118093"/>
              <a:chExt cx="2047145" cy="455200"/>
            </a:xfrm>
          </p:grpSpPr>
          <p:sp>
            <p:nvSpPr>
              <p:cNvPr id="7" name="AutoShape 6"/>
              <p:cNvSpPr>
                <a:spLocks noChangeArrowheads="1"/>
              </p:cNvSpPr>
              <p:nvPr/>
            </p:nvSpPr>
            <p:spPr bwMode="ltGray">
              <a:xfrm>
                <a:off x="1121361" y="3118093"/>
                <a:ext cx="2047269" cy="455200"/>
              </a:xfrm>
              <a:prstGeom prst="roundRect">
                <a:avLst>
                  <a:gd name="adj" fmla="val 16667"/>
                </a:avLst>
              </a:prstGeom>
              <a:solidFill>
                <a:srgbClr val="0070C0"/>
              </a:solidFill>
              <a:ln w="38100" algn="ctr">
                <a:solidFill>
                  <a:srgbClr val="FFFFFF">
                    <a:alpha val="70195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 sz="1200" b="1">
                  <a:latin typeface="+mn-ea"/>
                  <a:ea typeface="+mn-ea"/>
                </a:endParaRPr>
              </a:p>
            </p:txBody>
          </p:sp>
          <p:sp>
            <p:nvSpPr>
              <p:cNvPr id="8" name="AutoShape 11"/>
              <p:cNvSpPr>
                <a:spLocks noChangeArrowheads="1"/>
              </p:cNvSpPr>
              <p:nvPr/>
            </p:nvSpPr>
            <p:spPr bwMode="ltGray">
              <a:xfrm>
                <a:off x="1130117" y="3153992"/>
                <a:ext cx="2029759" cy="178059"/>
              </a:xfrm>
              <a:prstGeom prst="roundRect">
                <a:avLst>
                  <a:gd name="adj" fmla="val 28356"/>
                </a:avLst>
              </a:prstGeom>
              <a:gradFill rotWithShape="1">
                <a:gsLst>
                  <a:gs pos="0">
                    <a:srgbClr val="FFFFFF">
                      <a:alpha val="70000"/>
                    </a:srgbClr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zh-CN" sz="1200" b="1">
                  <a:latin typeface="+mn-ea"/>
                  <a:ea typeface="+mn-ea"/>
                </a:endParaRPr>
              </a:p>
            </p:txBody>
          </p:sp>
        </p:grpSp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>
              <a:off x="1128" y="2853"/>
              <a:ext cx="432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FIP-240</a:t>
              </a:r>
            </a:p>
          </p:txBody>
        </p:sp>
      </p:grpSp>
      <p:grpSp>
        <p:nvGrpSpPr>
          <p:cNvPr id="17" name="Group 31"/>
          <p:cNvGrpSpPr>
            <a:grpSpLocks/>
          </p:cNvGrpSpPr>
          <p:nvPr/>
        </p:nvGrpSpPr>
        <p:grpSpPr bwMode="auto">
          <a:xfrm>
            <a:off x="1907704" y="3008944"/>
            <a:ext cx="5000625" cy="1655762"/>
            <a:chOff x="2653" y="663"/>
            <a:chExt cx="2903" cy="1179"/>
          </a:xfrm>
        </p:grpSpPr>
        <p:sp>
          <p:nvSpPr>
            <p:cNvPr id="18" name="AutoShape 14"/>
            <p:cNvSpPr>
              <a:spLocks noChangeArrowheads="1"/>
            </p:cNvSpPr>
            <p:nvPr/>
          </p:nvSpPr>
          <p:spPr bwMode="gray">
            <a:xfrm>
              <a:off x="2653" y="663"/>
              <a:ext cx="2903" cy="1179"/>
            </a:xfrm>
            <a:prstGeom prst="roundRect">
              <a:avLst>
                <a:gd name="adj" fmla="val 11921"/>
              </a:avLst>
            </a:prstGeom>
            <a:solidFill>
              <a:srgbClr val="0070C0"/>
            </a:soli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zh-CN">
                <a:latin typeface="+mn-ea"/>
                <a:ea typeface="+mn-ea"/>
              </a:endParaRPr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gray">
            <a:xfrm>
              <a:off x="2705" y="709"/>
              <a:ext cx="1443" cy="270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5000"/>
                  </a:schemeClr>
                </a:gs>
                <a:gs pos="50000">
                  <a:schemeClr val="bg1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zh-CN">
                <a:latin typeface="+mn-ea"/>
                <a:ea typeface="+mn-ea"/>
              </a:endParaRPr>
            </a:p>
          </p:txBody>
        </p:sp>
      </p:grpSp>
      <p:sp>
        <p:nvSpPr>
          <p:cNvPr id="20" name="Text Box 156"/>
          <p:cNvSpPr txBox="1">
            <a:spLocks noChangeArrowheads="1"/>
          </p:cNvSpPr>
          <p:nvPr/>
        </p:nvSpPr>
        <p:spPr bwMode="black">
          <a:xfrm>
            <a:off x="2218380" y="3174837"/>
            <a:ext cx="45291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2GE Combo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HIM/MIM</a:t>
            </a: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插槽，支持</a:t>
            </a: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HIM</a:t>
            </a: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MIM</a:t>
            </a: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混插</a:t>
            </a:r>
            <a:endParaRPr lang="en-US" altLang="zh-CN" sz="16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可同时支持</a:t>
            </a: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个半高</a:t>
            </a: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HIM</a:t>
            </a: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个全高</a:t>
            </a: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HIM</a:t>
            </a: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MIM</a:t>
            </a:r>
          </a:p>
        </p:txBody>
      </p:sp>
    </p:spTree>
    <p:extLst>
      <p:ext uri="{BB962C8B-B14F-4D97-AF65-F5344CB8AC3E}">
        <p14:creationId xmlns:p14="http://schemas.microsoft.com/office/powerpoint/2010/main" val="1443275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 smtClean="0"/>
              <a:t>业务灵活线卡</a:t>
            </a:r>
            <a:r>
              <a:rPr lang="en-US" altLang="zh-CN" dirty="0" smtClean="0"/>
              <a:t>FIP-300/310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43585" y="1059582"/>
            <a:ext cx="8763306" cy="3600400"/>
            <a:chOff x="-357188" y="1303338"/>
            <a:chExt cx="9436822" cy="4573587"/>
          </a:xfrm>
        </p:grpSpPr>
        <p:sp>
          <p:nvSpPr>
            <p:cNvPr id="4" name="标题 1"/>
            <p:cNvSpPr txBox="1">
              <a:spLocks/>
            </p:cNvSpPr>
            <p:nvPr/>
          </p:nvSpPr>
          <p:spPr>
            <a:xfrm>
              <a:off x="-357188" y="1609725"/>
              <a:ext cx="7239001" cy="609600"/>
            </a:xfrm>
            <a:prstGeom prst="rect">
              <a:avLst/>
            </a:prstGeom>
          </p:spPr>
          <p:txBody>
            <a:bodyPr/>
            <a:lstStyle/>
            <a:p>
              <a:pPr>
                <a:defRPr/>
              </a:pPr>
              <a:endParaRPr lang="zh-CN" altLang="en-US" sz="3200" b="1" kern="0" dirty="0">
                <a:solidFill>
                  <a:srgbClr val="CC0000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6" name="Text Box 156"/>
            <p:cNvSpPr txBox="1">
              <a:spLocks noChangeArrowheads="1"/>
            </p:cNvSpPr>
            <p:nvPr/>
          </p:nvSpPr>
          <p:spPr bwMode="black">
            <a:xfrm>
              <a:off x="827088" y="2571750"/>
              <a:ext cx="3959225" cy="7699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 typeface="Wingdings" pitchFamily="2" charset="2"/>
                <a:buChar char="ü"/>
                <a:defRPr/>
              </a:pPr>
              <a:r>
                <a:rPr lang="en-US" altLang="zh-CN" sz="1100" dirty="0">
                  <a:solidFill>
                    <a:schemeClr val="bg1"/>
                  </a:solidFill>
                  <a:latin typeface="+mn-ea"/>
                  <a:ea typeface="+mn-ea"/>
                </a:rPr>
                <a:t>12GE Combo</a:t>
              </a:r>
            </a:p>
            <a:p>
              <a:pPr algn="ctr">
                <a:spcBef>
                  <a:spcPct val="50000"/>
                </a:spcBef>
                <a:buFont typeface="Wingdings" pitchFamily="2" charset="2"/>
                <a:buChar char="ü"/>
                <a:defRPr/>
              </a:pPr>
              <a:r>
                <a:rPr lang="en-US" altLang="zh-CN" sz="1100" dirty="0">
                  <a:solidFill>
                    <a:schemeClr val="bg1"/>
                  </a:solidFill>
                  <a:latin typeface="+mn-ea"/>
                  <a:ea typeface="+mn-ea"/>
                </a:rPr>
                <a:t>1HIM</a:t>
              </a:r>
              <a:r>
                <a:rPr lang="zh-CN" altLang="en-US" sz="1100" dirty="0">
                  <a:solidFill>
                    <a:schemeClr val="bg1"/>
                  </a:solidFill>
                  <a:latin typeface="+mn-ea"/>
                  <a:ea typeface="+mn-ea"/>
                </a:rPr>
                <a:t>插槽</a:t>
              </a:r>
              <a:endParaRPr lang="en-US" altLang="zh-CN" sz="1100" dirty="0">
                <a:solidFill>
                  <a:schemeClr val="bg1"/>
                </a:solidFill>
                <a:latin typeface="+mn-ea"/>
                <a:ea typeface="+mn-ea"/>
              </a:endParaRPr>
            </a:p>
            <a:p>
              <a:pPr algn="ctr">
                <a:spcBef>
                  <a:spcPct val="50000"/>
                </a:spcBef>
                <a:buFont typeface="Wingdings" pitchFamily="2" charset="2"/>
                <a:buChar char="ü"/>
                <a:defRPr/>
              </a:pPr>
              <a:r>
                <a:rPr lang="en-US" altLang="zh-CN" sz="1100" dirty="0">
                  <a:solidFill>
                    <a:schemeClr val="bg1"/>
                  </a:solidFill>
                  <a:latin typeface="+mn-ea"/>
                  <a:ea typeface="+mn-ea"/>
                </a:rPr>
                <a:t>24Mpps</a:t>
              </a:r>
              <a:r>
                <a:rPr lang="zh-CN" altLang="en-US" sz="1100" dirty="0">
                  <a:solidFill>
                    <a:schemeClr val="bg1"/>
                  </a:solidFill>
                  <a:latin typeface="+mn-ea"/>
                  <a:ea typeface="+mn-ea"/>
                </a:rPr>
                <a:t>业务转发性能</a:t>
              </a:r>
            </a:p>
          </p:txBody>
        </p:sp>
        <p:pic>
          <p:nvPicPr>
            <p:cNvPr id="7" name="图片 25" descr="FIP-300_FL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5" t="26192" r="14285" b="38095"/>
            <a:stretch>
              <a:fillRect/>
            </a:stretch>
          </p:blipFill>
          <p:spPr bwMode="auto">
            <a:xfrm>
              <a:off x="0" y="1828800"/>
              <a:ext cx="4608513" cy="144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26" descr="FIP-310_F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t="27512" r="11667" b="37488"/>
            <a:stretch>
              <a:fillRect/>
            </a:stretch>
          </p:blipFill>
          <p:spPr bwMode="auto">
            <a:xfrm>
              <a:off x="0" y="4522788"/>
              <a:ext cx="4643438" cy="1354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31"/>
            <p:cNvGrpSpPr>
              <a:grpSpLocks/>
            </p:cNvGrpSpPr>
            <p:nvPr/>
          </p:nvGrpSpPr>
          <p:grpSpPr bwMode="auto">
            <a:xfrm>
              <a:off x="4716463" y="1806575"/>
              <a:ext cx="4213225" cy="914400"/>
              <a:chOff x="2653" y="663"/>
              <a:chExt cx="2903" cy="1179"/>
            </a:xfrm>
          </p:grpSpPr>
          <p:sp>
            <p:nvSpPr>
              <p:cNvPr id="25" name="AutoShape 14"/>
              <p:cNvSpPr>
                <a:spLocks noChangeArrowheads="1"/>
              </p:cNvSpPr>
              <p:nvPr/>
            </p:nvSpPr>
            <p:spPr bwMode="gray">
              <a:xfrm>
                <a:off x="2653" y="663"/>
                <a:ext cx="2903" cy="1179"/>
              </a:xfrm>
              <a:prstGeom prst="roundRect">
                <a:avLst>
                  <a:gd name="adj" fmla="val 11921"/>
                </a:avLst>
              </a:prstGeom>
              <a:solidFill>
                <a:srgbClr val="0070C0"/>
              </a:solidFill>
              <a:ln w="254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>
                  <a:latin typeface="+mn-ea"/>
                  <a:ea typeface="+mn-ea"/>
                </a:endParaRPr>
              </a:p>
            </p:txBody>
          </p:sp>
          <p:sp>
            <p:nvSpPr>
              <p:cNvPr id="26" name="Freeform 15"/>
              <p:cNvSpPr>
                <a:spLocks/>
              </p:cNvSpPr>
              <p:nvPr/>
            </p:nvSpPr>
            <p:spPr bwMode="gray">
              <a:xfrm>
                <a:off x="2706" y="708"/>
                <a:ext cx="1446" cy="270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65000"/>
                    </a:schemeClr>
                  </a:gs>
                  <a:gs pos="50000">
                    <a:schemeClr val="bg1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zh-CN" altLang="zh-CN">
                  <a:latin typeface="+mn-ea"/>
                  <a:ea typeface="+mn-ea"/>
                </a:endParaRPr>
              </a:p>
            </p:txBody>
          </p:sp>
        </p:grpSp>
        <p:sp>
          <p:nvSpPr>
            <p:cNvPr id="10" name="Text Box 156"/>
            <p:cNvSpPr txBox="1">
              <a:spLocks noChangeArrowheads="1"/>
            </p:cNvSpPr>
            <p:nvPr/>
          </p:nvSpPr>
          <p:spPr bwMode="black">
            <a:xfrm>
              <a:off x="4786313" y="1916113"/>
              <a:ext cx="4143375" cy="801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12GE Combo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</a:t>
              </a: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HIM/MIM</a:t>
              </a: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插槽，支持</a:t>
              </a: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HIM</a:t>
              </a: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400" b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MIM</a:t>
              </a:r>
              <a:r>
                <a:rPr lang="zh-CN" altLang="en-US" sz="1400" b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插</a:t>
              </a: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卡</a:t>
              </a:r>
              <a:endParaRPr lang="en-US" altLang="zh-CN" sz="14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" name="Group 50"/>
            <p:cNvGrpSpPr>
              <a:grpSpLocks/>
            </p:cNvGrpSpPr>
            <p:nvPr/>
          </p:nvGrpSpPr>
          <p:grpSpPr bwMode="auto">
            <a:xfrm>
              <a:off x="1187450" y="1303338"/>
              <a:ext cx="2719388" cy="503237"/>
              <a:chOff x="1128" y="2795"/>
              <a:chExt cx="4320" cy="287"/>
            </a:xfrm>
          </p:grpSpPr>
          <p:grpSp>
            <p:nvGrpSpPr>
              <p:cNvPr id="21" name="组合 65"/>
              <p:cNvGrpSpPr>
                <a:grpSpLocks/>
              </p:cNvGrpSpPr>
              <p:nvPr/>
            </p:nvGrpSpPr>
            <p:grpSpPr bwMode="auto">
              <a:xfrm>
                <a:off x="1519" y="2795"/>
                <a:ext cx="3538" cy="287"/>
                <a:chOff x="1121425" y="3118093"/>
                <a:chExt cx="2047144" cy="455200"/>
              </a:xfrm>
            </p:grpSpPr>
            <p:sp>
              <p:nvSpPr>
                <p:cNvPr id="23" name="AutoShape 6"/>
                <p:cNvSpPr>
                  <a:spLocks noChangeArrowheads="1"/>
                </p:cNvSpPr>
                <p:nvPr/>
              </p:nvSpPr>
              <p:spPr bwMode="ltGray">
                <a:xfrm>
                  <a:off x="1121363" y="3118093"/>
                  <a:ext cx="2047267" cy="4552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70C0"/>
                </a:solidFill>
                <a:ln w="38100" algn="ctr">
                  <a:solidFill>
                    <a:srgbClr val="FFFFFF">
                      <a:alpha val="70195"/>
                    </a:srgb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zh-CN" altLang="zh-CN" sz="1200" b="1">
                    <a:latin typeface="+mn-ea"/>
                    <a:ea typeface="+mn-ea"/>
                  </a:endParaRPr>
                </a:p>
              </p:txBody>
            </p:sp>
            <p:sp>
              <p:nvSpPr>
                <p:cNvPr id="24" name="AutoShape 11"/>
                <p:cNvSpPr>
                  <a:spLocks noChangeArrowheads="1"/>
                </p:cNvSpPr>
                <p:nvPr/>
              </p:nvSpPr>
              <p:spPr bwMode="ltGray">
                <a:xfrm>
                  <a:off x="1130119" y="3153992"/>
                  <a:ext cx="2029757" cy="178059"/>
                </a:xfrm>
                <a:prstGeom prst="roundRect">
                  <a:avLst>
                    <a:gd name="adj" fmla="val 28356"/>
                  </a:avLst>
                </a:prstGeom>
                <a:gradFill rotWithShape="1">
                  <a:gsLst>
                    <a:gs pos="0">
                      <a:srgbClr val="FFFFFF">
                        <a:alpha val="70000"/>
                      </a:srgbClr>
                    </a:gs>
                    <a:gs pos="100000">
                      <a:schemeClr val="folHlink">
                        <a:alpha val="0"/>
                      </a:scheme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zh-CN" altLang="zh-CN" sz="1200" b="1">
                    <a:latin typeface="+mn-ea"/>
                    <a:ea typeface="+mn-ea"/>
                  </a:endParaRPr>
                </a:p>
              </p:txBody>
            </p:sp>
          </p:grpSp>
          <p:sp>
            <p:nvSpPr>
              <p:cNvPr id="22" name="TextBox 8"/>
              <p:cNvSpPr txBox="1">
                <a:spLocks noChangeArrowheads="1"/>
              </p:cNvSpPr>
              <p:nvPr/>
            </p:nvSpPr>
            <p:spPr bwMode="auto">
              <a:xfrm>
                <a:off x="1128" y="2853"/>
                <a:ext cx="432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6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FIP-300</a:t>
                </a:r>
              </a:p>
            </p:txBody>
          </p:sp>
        </p:grpSp>
        <p:grpSp>
          <p:nvGrpSpPr>
            <p:cNvPr id="12" name="Group 31"/>
            <p:cNvGrpSpPr>
              <a:grpSpLocks/>
            </p:cNvGrpSpPr>
            <p:nvPr/>
          </p:nvGrpSpPr>
          <p:grpSpPr bwMode="auto">
            <a:xfrm>
              <a:off x="4716463" y="4154157"/>
              <a:ext cx="4248150" cy="1178256"/>
              <a:chOff x="2653" y="630"/>
              <a:chExt cx="2903" cy="1212"/>
            </a:xfrm>
          </p:grpSpPr>
          <p:sp>
            <p:nvSpPr>
              <p:cNvPr id="19" name="AutoShape 14"/>
              <p:cNvSpPr>
                <a:spLocks noChangeArrowheads="1"/>
              </p:cNvSpPr>
              <p:nvPr/>
            </p:nvSpPr>
            <p:spPr bwMode="gray">
              <a:xfrm>
                <a:off x="2653" y="630"/>
                <a:ext cx="2903" cy="1212"/>
              </a:xfrm>
              <a:prstGeom prst="roundRect">
                <a:avLst>
                  <a:gd name="adj" fmla="val 11921"/>
                </a:avLst>
              </a:prstGeom>
              <a:solidFill>
                <a:srgbClr val="0070C0"/>
              </a:solidFill>
              <a:ln w="254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>
                  <a:latin typeface="+mn-ea"/>
                  <a:ea typeface="+mn-ea"/>
                </a:endParaRPr>
              </a:p>
            </p:txBody>
          </p:sp>
          <p:sp>
            <p:nvSpPr>
              <p:cNvPr id="20" name="Freeform 15"/>
              <p:cNvSpPr>
                <a:spLocks/>
              </p:cNvSpPr>
              <p:nvPr/>
            </p:nvSpPr>
            <p:spPr bwMode="gray">
              <a:xfrm>
                <a:off x="2705" y="710"/>
                <a:ext cx="1445" cy="269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65000"/>
                    </a:schemeClr>
                  </a:gs>
                  <a:gs pos="50000">
                    <a:schemeClr val="bg1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zh-CN" altLang="zh-CN">
                  <a:latin typeface="+mn-ea"/>
                  <a:ea typeface="+mn-ea"/>
                </a:endParaRPr>
              </a:p>
            </p:txBody>
          </p:sp>
        </p:grpSp>
        <p:grpSp>
          <p:nvGrpSpPr>
            <p:cNvPr id="13" name="Group 50"/>
            <p:cNvGrpSpPr>
              <a:grpSpLocks/>
            </p:cNvGrpSpPr>
            <p:nvPr/>
          </p:nvGrpSpPr>
          <p:grpSpPr bwMode="auto">
            <a:xfrm>
              <a:off x="1042988" y="3917950"/>
              <a:ext cx="2719387" cy="503238"/>
              <a:chOff x="1128" y="2795"/>
              <a:chExt cx="4320" cy="287"/>
            </a:xfrm>
          </p:grpSpPr>
          <p:grpSp>
            <p:nvGrpSpPr>
              <p:cNvPr id="15" name="组合 65"/>
              <p:cNvGrpSpPr>
                <a:grpSpLocks/>
              </p:cNvGrpSpPr>
              <p:nvPr/>
            </p:nvGrpSpPr>
            <p:grpSpPr bwMode="auto">
              <a:xfrm>
                <a:off x="1519" y="2795"/>
                <a:ext cx="3538" cy="287"/>
                <a:chOff x="1121424" y="3118093"/>
                <a:chExt cx="2047145" cy="455200"/>
              </a:xfrm>
            </p:grpSpPr>
            <p:sp>
              <p:nvSpPr>
                <p:cNvPr id="17" name="AutoShape 6"/>
                <p:cNvSpPr>
                  <a:spLocks noChangeArrowheads="1"/>
                </p:cNvSpPr>
                <p:nvPr/>
              </p:nvSpPr>
              <p:spPr bwMode="ltGray">
                <a:xfrm>
                  <a:off x="1121361" y="3118093"/>
                  <a:ext cx="2047269" cy="4552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70C0"/>
                </a:solidFill>
                <a:ln w="38100" algn="ctr">
                  <a:solidFill>
                    <a:srgbClr val="FFFFFF">
                      <a:alpha val="70195"/>
                    </a:srgb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zh-CN" altLang="zh-CN" sz="1200" b="1">
                    <a:latin typeface="+mn-ea"/>
                    <a:ea typeface="+mn-ea"/>
                  </a:endParaRPr>
                </a:p>
              </p:txBody>
            </p:sp>
            <p:sp>
              <p:nvSpPr>
                <p:cNvPr id="18" name="AutoShape 11"/>
                <p:cNvSpPr>
                  <a:spLocks noChangeArrowheads="1"/>
                </p:cNvSpPr>
                <p:nvPr/>
              </p:nvSpPr>
              <p:spPr bwMode="ltGray">
                <a:xfrm>
                  <a:off x="1130117" y="3153992"/>
                  <a:ext cx="2029759" cy="178059"/>
                </a:xfrm>
                <a:prstGeom prst="roundRect">
                  <a:avLst>
                    <a:gd name="adj" fmla="val 28356"/>
                  </a:avLst>
                </a:prstGeom>
                <a:gradFill rotWithShape="1">
                  <a:gsLst>
                    <a:gs pos="0">
                      <a:srgbClr val="FFFFFF">
                        <a:alpha val="70000"/>
                      </a:srgbClr>
                    </a:gs>
                    <a:gs pos="100000">
                      <a:schemeClr val="folHlink">
                        <a:alpha val="0"/>
                      </a:scheme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zh-CN" altLang="zh-CN" sz="1200" b="1">
                    <a:latin typeface="+mn-ea"/>
                    <a:ea typeface="+mn-ea"/>
                  </a:endParaRPr>
                </a:p>
              </p:txBody>
            </p:sp>
          </p:grpSp>
          <p:sp>
            <p:nvSpPr>
              <p:cNvPr id="16" name="TextBox 8"/>
              <p:cNvSpPr txBox="1">
                <a:spLocks noChangeArrowheads="1"/>
              </p:cNvSpPr>
              <p:nvPr/>
            </p:nvSpPr>
            <p:spPr bwMode="auto">
              <a:xfrm>
                <a:off x="1128" y="2853"/>
                <a:ext cx="432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6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FIP-310</a:t>
                </a:r>
              </a:p>
            </p:txBody>
          </p:sp>
        </p:grpSp>
        <p:sp>
          <p:nvSpPr>
            <p:cNvPr id="14" name="Text Box 156"/>
            <p:cNvSpPr txBox="1">
              <a:spLocks noChangeArrowheads="1"/>
            </p:cNvSpPr>
            <p:nvPr/>
          </p:nvSpPr>
          <p:spPr bwMode="black">
            <a:xfrm>
              <a:off x="4793384" y="4169569"/>
              <a:ext cx="4286250" cy="1212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4GE Combo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 10GE SFP+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</a:t>
              </a: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HIM/MIM</a:t>
              </a: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插槽，支持</a:t>
              </a: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HIM</a:t>
              </a: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MIM</a:t>
              </a: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插卡</a:t>
              </a:r>
              <a:endParaRPr lang="en-US" altLang="zh-CN" sz="14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1062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 smtClean="0"/>
              <a:t>高端路由线卡</a:t>
            </a:r>
            <a:r>
              <a:rPr lang="en-US" altLang="zh-CN" dirty="0" smtClean="0"/>
              <a:t>FIP-600</a:t>
            </a:r>
            <a:endParaRPr lang="zh-CN" altLang="en-US" dirty="0"/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3212384" y="1059582"/>
            <a:ext cx="2719387" cy="503238"/>
            <a:chOff x="1128" y="2795"/>
            <a:chExt cx="4320" cy="287"/>
          </a:xfrm>
        </p:grpSpPr>
        <p:grpSp>
          <p:nvGrpSpPr>
            <p:cNvPr id="4" name="组合 65"/>
            <p:cNvGrpSpPr>
              <a:grpSpLocks/>
            </p:cNvGrpSpPr>
            <p:nvPr/>
          </p:nvGrpSpPr>
          <p:grpSpPr bwMode="auto">
            <a:xfrm>
              <a:off x="1519" y="2795"/>
              <a:ext cx="3538" cy="287"/>
              <a:chOff x="1121425" y="3118093"/>
              <a:chExt cx="2047144" cy="455200"/>
            </a:xfrm>
          </p:grpSpPr>
          <p:sp>
            <p:nvSpPr>
              <p:cNvPr id="6" name="AutoShape 6"/>
              <p:cNvSpPr>
                <a:spLocks noChangeArrowheads="1"/>
              </p:cNvSpPr>
              <p:nvPr/>
            </p:nvSpPr>
            <p:spPr bwMode="ltGray">
              <a:xfrm>
                <a:off x="1121362" y="3118093"/>
                <a:ext cx="2047268" cy="455200"/>
              </a:xfrm>
              <a:prstGeom prst="roundRect">
                <a:avLst>
                  <a:gd name="adj" fmla="val 16667"/>
                </a:avLst>
              </a:prstGeom>
              <a:solidFill>
                <a:srgbClr val="0070C0"/>
              </a:solidFill>
              <a:ln w="38100" algn="ctr">
                <a:solidFill>
                  <a:srgbClr val="FFFFFF">
                    <a:alpha val="70195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 sz="1200" b="1">
                  <a:latin typeface="+mn-ea"/>
                  <a:ea typeface="+mn-ea"/>
                </a:endParaRPr>
              </a:p>
            </p:txBody>
          </p:sp>
          <p:sp>
            <p:nvSpPr>
              <p:cNvPr id="7" name="AutoShape 11"/>
              <p:cNvSpPr>
                <a:spLocks noChangeArrowheads="1"/>
              </p:cNvSpPr>
              <p:nvPr/>
            </p:nvSpPr>
            <p:spPr bwMode="ltGray">
              <a:xfrm>
                <a:off x="1130118" y="3153992"/>
                <a:ext cx="2029758" cy="178059"/>
              </a:xfrm>
              <a:prstGeom prst="roundRect">
                <a:avLst>
                  <a:gd name="adj" fmla="val 28356"/>
                </a:avLst>
              </a:prstGeom>
              <a:gradFill rotWithShape="1">
                <a:gsLst>
                  <a:gs pos="0">
                    <a:srgbClr val="FFFFFF">
                      <a:alpha val="70000"/>
                    </a:srgbClr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 sz="1200" b="1">
                  <a:latin typeface="+mn-ea"/>
                  <a:ea typeface="+mn-ea"/>
                </a:endParaRPr>
              </a:p>
            </p:txBody>
          </p:sp>
        </p:grpSp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1128" y="2853"/>
              <a:ext cx="4320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FIP-600</a:t>
              </a:r>
            </a:p>
          </p:txBody>
        </p:sp>
      </p:grp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60710"/>
            <a:ext cx="43529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31"/>
          <p:cNvGrpSpPr>
            <a:grpSpLocks/>
          </p:cNvGrpSpPr>
          <p:nvPr/>
        </p:nvGrpSpPr>
        <p:grpSpPr bwMode="auto">
          <a:xfrm>
            <a:off x="2648083" y="3651870"/>
            <a:ext cx="4213225" cy="769938"/>
            <a:chOff x="2653" y="663"/>
            <a:chExt cx="2903" cy="1179"/>
          </a:xfrm>
        </p:grpSpPr>
        <p:sp>
          <p:nvSpPr>
            <p:cNvPr id="13" name="AutoShape 14"/>
            <p:cNvSpPr>
              <a:spLocks noChangeArrowheads="1"/>
            </p:cNvSpPr>
            <p:nvPr/>
          </p:nvSpPr>
          <p:spPr bwMode="gray">
            <a:xfrm>
              <a:off x="2653" y="663"/>
              <a:ext cx="2903" cy="1179"/>
            </a:xfrm>
            <a:prstGeom prst="roundRect">
              <a:avLst>
                <a:gd name="adj" fmla="val 11921"/>
              </a:avLst>
            </a:prstGeom>
            <a:solidFill>
              <a:srgbClr val="0070C0"/>
            </a:soli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>
                <a:latin typeface="+mn-ea"/>
                <a:ea typeface="+mn-ea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gray">
            <a:xfrm>
              <a:off x="2706" y="709"/>
              <a:ext cx="1446" cy="270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5000"/>
                  </a:schemeClr>
                </a:gs>
                <a:gs pos="50000">
                  <a:schemeClr val="bg1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zh-CN" altLang="zh-CN">
                <a:latin typeface="+mn-ea"/>
                <a:ea typeface="+mn-ea"/>
              </a:endParaRPr>
            </a:p>
          </p:txBody>
        </p:sp>
      </p:grpSp>
      <p:sp>
        <p:nvSpPr>
          <p:cNvPr id="15" name="Text Box 156"/>
          <p:cNvSpPr txBox="1">
            <a:spLocks noChangeArrowheads="1"/>
          </p:cNvSpPr>
          <p:nvPr/>
        </p:nvSpPr>
        <p:spPr bwMode="black">
          <a:xfrm>
            <a:off x="2717933" y="3702670"/>
            <a:ext cx="4143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2GE Combo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HIM</a:t>
            </a: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插槽，仅支持</a:t>
            </a: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HIM</a:t>
            </a: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插卡</a:t>
            </a:r>
            <a:endParaRPr lang="en-US" altLang="zh-CN" sz="16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8296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 smtClean="0"/>
              <a:t>业务灵活线卡</a:t>
            </a:r>
            <a:r>
              <a:rPr lang="en-US" altLang="zh-CN" dirty="0" smtClean="0"/>
              <a:t>FIP-680</a:t>
            </a:r>
            <a:endParaRPr lang="zh-CN" altLang="en-US" dirty="0"/>
          </a:p>
        </p:txBody>
      </p:sp>
      <p:grpSp>
        <p:nvGrpSpPr>
          <p:cNvPr id="7" name="Group 50"/>
          <p:cNvGrpSpPr>
            <a:grpSpLocks/>
          </p:cNvGrpSpPr>
          <p:nvPr/>
        </p:nvGrpSpPr>
        <p:grpSpPr bwMode="auto">
          <a:xfrm>
            <a:off x="3212384" y="1131590"/>
            <a:ext cx="2719388" cy="503238"/>
            <a:chOff x="1128" y="2795"/>
            <a:chExt cx="4320" cy="287"/>
          </a:xfrm>
        </p:grpSpPr>
        <p:grpSp>
          <p:nvGrpSpPr>
            <p:cNvPr id="8" name="组合 65"/>
            <p:cNvGrpSpPr>
              <a:grpSpLocks/>
            </p:cNvGrpSpPr>
            <p:nvPr/>
          </p:nvGrpSpPr>
          <p:grpSpPr bwMode="auto">
            <a:xfrm>
              <a:off x="1519" y="2795"/>
              <a:ext cx="3538" cy="287"/>
              <a:chOff x="1121425" y="3118093"/>
              <a:chExt cx="2047144" cy="455200"/>
            </a:xfrm>
          </p:grpSpPr>
          <p:sp>
            <p:nvSpPr>
              <p:cNvPr id="10" name="AutoShape 6"/>
              <p:cNvSpPr>
                <a:spLocks noChangeArrowheads="1"/>
              </p:cNvSpPr>
              <p:nvPr/>
            </p:nvSpPr>
            <p:spPr bwMode="ltGray">
              <a:xfrm>
                <a:off x="1121363" y="3118093"/>
                <a:ext cx="2047267" cy="455200"/>
              </a:xfrm>
              <a:prstGeom prst="roundRect">
                <a:avLst>
                  <a:gd name="adj" fmla="val 16667"/>
                </a:avLst>
              </a:prstGeom>
              <a:solidFill>
                <a:srgbClr val="0070C0"/>
              </a:solidFill>
              <a:ln w="38100" algn="ctr">
                <a:solidFill>
                  <a:srgbClr val="FFFFFF">
                    <a:alpha val="70195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 sz="1200" b="1">
                  <a:latin typeface="+mn-ea"/>
                  <a:ea typeface="+mn-ea"/>
                </a:endParaRPr>
              </a:p>
            </p:txBody>
          </p:sp>
          <p:sp>
            <p:nvSpPr>
              <p:cNvPr id="11" name="AutoShape 11"/>
              <p:cNvSpPr>
                <a:spLocks noChangeArrowheads="1"/>
              </p:cNvSpPr>
              <p:nvPr/>
            </p:nvSpPr>
            <p:spPr bwMode="ltGray">
              <a:xfrm>
                <a:off x="1130119" y="3153992"/>
                <a:ext cx="2029757" cy="178059"/>
              </a:xfrm>
              <a:prstGeom prst="roundRect">
                <a:avLst>
                  <a:gd name="adj" fmla="val 28356"/>
                </a:avLst>
              </a:prstGeom>
              <a:gradFill rotWithShape="1">
                <a:gsLst>
                  <a:gs pos="0">
                    <a:srgbClr val="FFFFFF">
                      <a:alpha val="70000"/>
                    </a:srgbClr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 sz="1200" b="1">
                  <a:latin typeface="+mn-ea"/>
                  <a:ea typeface="+mn-ea"/>
                </a:endParaRPr>
              </a:p>
            </p:txBody>
          </p:sp>
        </p:grp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1128" y="2853"/>
              <a:ext cx="4320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FIP-680</a:t>
              </a: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85"/>
            <a:ext cx="5832375" cy="15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31"/>
          <p:cNvGrpSpPr>
            <a:grpSpLocks/>
          </p:cNvGrpSpPr>
          <p:nvPr/>
        </p:nvGrpSpPr>
        <p:grpSpPr bwMode="auto">
          <a:xfrm>
            <a:off x="2267744" y="3435846"/>
            <a:ext cx="5113338" cy="914400"/>
            <a:chOff x="2653" y="663"/>
            <a:chExt cx="2903" cy="1179"/>
          </a:xfrm>
        </p:grpSpPr>
        <p:sp>
          <p:nvSpPr>
            <p:cNvPr id="14" name="AutoShape 14"/>
            <p:cNvSpPr>
              <a:spLocks noChangeArrowheads="1"/>
            </p:cNvSpPr>
            <p:nvPr/>
          </p:nvSpPr>
          <p:spPr bwMode="gray">
            <a:xfrm>
              <a:off x="2653" y="663"/>
              <a:ext cx="2903" cy="1179"/>
            </a:xfrm>
            <a:prstGeom prst="roundRect">
              <a:avLst>
                <a:gd name="adj" fmla="val 11921"/>
              </a:avLst>
            </a:prstGeom>
            <a:solidFill>
              <a:srgbClr val="0070C0"/>
            </a:soli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>
                <a:latin typeface="+mn-ea"/>
                <a:ea typeface="+mn-ea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gray">
            <a:xfrm>
              <a:off x="2706" y="708"/>
              <a:ext cx="1446" cy="270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65000"/>
                  </a:schemeClr>
                </a:gs>
                <a:gs pos="50000">
                  <a:schemeClr val="bg1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zh-CN" altLang="zh-CN">
                <a:latin typeface="+mn-ea"/>
                <a:ea typeface="+mn-ea"/>
              </a:endParaRPr>
            </a:p>
          </p:txBody>
        </p:sp>
      </p:grpSp>
      <p:sp>
        <p:nvSpPr>
          <p:cNvPr id="16" name="Text Box 156"/>
          <p:cNvSpPr txBox="1">
            <a:spLocks noChangeArrowheads="1"/>
          </p:cNvSpPr>
          <p:nvPr/>
        </p:nvSpPr>
        <p:spPr bwMode="black">
          <a:xfrm>
            <a:off x="2350294" y="3523158"/>
            <a:ext cx="5391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3000" b="1">
                <a:solidFill>
                  <a:srgbClr val="000000"/>
                </a:solidFill>
                <a:latin typeface="Arial" charset="0"/>
                <a:ea typeface="华文细黑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itchFamily="2" charset="2"/>
              <a:buChar char="à"/>
              <a:defRPr sz="2400">
                <a:solidFill>
                  <a:srgbClr val="000000"/>
                </a:solidFill>
                <a:latin typeface="Arial" charset="0"/>
                <a:ea typeface="华文细黑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itchFamily="18" charset="0"/>
              <a:buChar char="-"/>
              <a:defRPr sz="2400">
                <a:solidFill>
                  <a:srgbClr val="000000"/>
                </a:solidFill>
                <a:latin typeface="Arial" charset="0"/>
                <a:ea typeface="华文细黑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charset="0"/>
              <a:buChar char="—"/>
              <a:defRPr sz="2000">
                <a:solidFill>
                  <a:srgbClr val="000000"/>
                </a:solidFill>
                <a:latin typeface="Arial" charset="0"/>
                <a:ea typeface="华文细黑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itchFamily="2" charset="2"/>
              <a:buChar char="Ü"/>
              <a:defRPr sz="1600">
                <a:solidFill>
                  <a:srgbClr val="000000"/>
                </a:solidFill>
                <a:latin typeface="Arial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itchFamily="2" charset="2"/>
              <a:buChar char="Ü"/>
              <a:defRPr sz="1600">
                <a:solidFill>
                  <a:srgbClr val="000000"/>
                </a:solidFill>
                <a:latin typeface="Arial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itchFamily="2" charset="2"/>
              <a:buChar char="Ü"/>
              <a:defRPr sz="1600">
                <a:solidFill>
                  <a:srgbClr val="000000"/>
                </a:solidFill>
                <a:latin typeface="Arial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itchFamily="2" charset="2"/>
              <a:buChar char="Ü"/>
              <a:defRPr sz="1600">
                <a:solidFill>
                  <a:srgbClr val="000000"/>
                </a:solidFill>
                <a:latin typeface="Arial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itchFamily="2" charset="2"/>
              <a:buChar char="Ü"/>
              <a:defRPr sz="1600">
                <a:solidFill>
                  <a:srgbClr val="000000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defRPr/>
            </a:pPr>
            <a:r>
              <a:rPr lang="en-US" altLang="zh-CN" sz="16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zh-CN" sz="16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个</a:t>
            </a:r>
            <a:r>
              <a:rPr lang="en-US" altLang="zh-CN" sz="16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SFP+</a:t>
            </a:r>
            <a:r>
              <a:rPr lang="zh-CN" altLang="zh-CN" sz="16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万兆光口、</a:t>
            </a:r>
            <a:r>
              <a:rPr lang="en-US" altLang="zh-CN" sz="16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12</a:t>
            </a:r>
            <a:r>
              <a:rPr lang="zh-CN" altLang="zh-CN" sz="16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个</a:t>
            </a:r>
            <a:r>
              <a:rPr lang="en-US" altLang="zh-CN" sz="16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SFP</a:t>
            </a:r>
            <a:r>
              <a:rPr lang="zh-CN" altLang="zh-CN" sz="16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千兆光口</a:t>
            </a:r>
            <a:r>
              <a:rPr lang="zh-CN" altLang="en-US" sz="16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6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zh-CN" sz="16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个电口</a:t>
            </a:r>
            <a:endParaRPr lang="en-US" altLang="zh-CN" sz="1600" b="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defRPr/>
            </a:pPr>
            <a:r>
              <a:rPr lang="en-US" altLang="zh-CN" sz="16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6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个</a:t>
            </a:r>
            <a:r>
              <a:rPr lang="en-US" altLang="zh-CN" sz="16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MIC</a:t>
            </a:r>
            <a:r>
              <a:rPr lang="zh-CN" altLang="en-US" sz="16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插槽</a:t>
            </a:r>
            <a:endParaRPr lang="en-US" altLang="zh-CN" sz="1600" b="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1715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 smtClean="0"/>
              <a:t>高密</a:t>
            </a:r>
            <a:r>
              <a:rPr lang="en-US" altLang="zh-CN" dirty="0" smtClean="0"/>
              <a:t>SAP-GE</a:t>
            </a:r>
            <a:r>
              <a:rPr lang="zh-CN" altLang="en-US" dirty="0" smtClean="0"/>
              <a:t>系列线卡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3537" y="986451"/>
            <a:ext cx="8751346" cy="3455399"/>
            <a:chOff x="-357188" y="834855"/>
            <a:chExt cx="9501188" cy="5407195"/>
          </a:xfrm>
        </p:grpSpPr>
        <p:sp>
          <p:nvSpPr>
            <p:cNvPr id="4" name="标题 1"/>
            <p:cNvSpPr txBox="1">
              <a:spLocks/>
            </p:cNvSpPr>
            <p:nvPr/>
          </p:nvSpPr>
          <p:spPr>
            <a:xfrm>
              <a:off x="-357188" y="1609725"/>
              <a:ext cx="7239001" cy="609600"/>
            </a:xfrm>
            <a:prstGeom prst="rect">
              <a:avLst/>
            </a:prstGeom>
          </p:spPr>
          <p:txBody>
            <a:bodyPr/>
            <a:lstStyle/>
            <a:p>
              <a:pPr>
                <a:defRPr/>
              </a:pPr>
              <a:endParaRPr lang="zh-CN" altLang="en-US" sz="3200" b="1" kern="0" dirty="0">
                <a:solidFill>
                  <a:srgbClr val="CC0000"/>
                </a:solidFill>
                <a:latin typeface="+mj-lt"/>
                <a:ea typeface="+mj-ea"/>
                <a:cs typeface="+mj-cs"/>
              </a:endParaRPr>
            </a:p>
          </p:txBody>
        </p:sp>
        <p:grpSp>
          <p:nvGrpSpPr>
            <p:cNvPr id="6" name="Group 31"/>
            <p:cNvGrpSpPr>
              <a:grpSpLocks/>
            </p:cNvGrpSpPr>
            <p:nvPr/>
          </p:nvGrpSpPr>
          <p:grpSpPr bwMode="auto">
            <a:xfrm>
              <a:off x="4716463" y="1183499"/>
              <a:ext cx="4213225" cy="1597801"/>
              <a:chOff x="2653" y="431"/>
              <a:chExt cx="2903" cy="1411"/>
            </a:xfrm>
          </p:grpSpPr>
          <p:sp>
            <p:nvSpPr>
              <p:cNvPr id="24" name="AutoShape 14"/>
              <p:cNvSpPr>
                <a:spLocks noChangeArrowheads="1"/>
              </p:cNvSpPr>
              <p:nvPr/>
            </p:nvSpPr>
            <p:spPr bwMode="gray">
              <a:xfrm>
                <a:off x="2653" y="431"/>
                <a:ext cx="2903" cy="1411"/>
              </a:xfrm>
              <a:prstGeom prst="roundRect">
                <a:avLst>
                  <a:gd name="adj" fmla="val 11921"/>
                </a:avLst>
              </a:prstGeom>
              <a:solidFill>
                <a:srgbClr val="0070C0"/>
              </a:solidFill>
              <a:ln w="254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>
                  <a:latin typeface="+mn-ea"/>
                  <a:ea typeface="+mn-ea"/>
                </a:endParaRPr>
              </a:p>
            </p:txBody>
          </p:sp>
          <p:sp>
            <p:nvSpPr>
              <p:cNvPr id="25" name="Freeform 15"/>
              <p:cNvSpPr>
                <a:spLocks/>
              </p:cNvSpPr>
              <p:nvPr/>
            </p:nvSpPr>
            <p:spPr bwMode="gray">
              <a:xfrm>
                <a:off x="2706" y="709"/>
                <a:ext cx="1446" cy="271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65000"/>
                    </a:schemeClr>
                  </a:gs>
                  <a:gs pos="50000">
                    <a:schemeClr val="bg1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zh-CN" altLang="zh-CN">
                  <a:latin typeface="+mn-ea"/>
                  <a:ea typeface="+mn-ea"/>
                </a:endParaRPr>
              </a:p>
            </p:txBody>
          </p:sp>
        </p:grpSp>
        <p:sp>
          <p:nvSpPr>
            <p:cNvPr id="7" name="Text Box 156"/>
            <p:cNvSpPr txBox="1">
              <a:spLocks noChangeArrowheads="1"/>
            </p:cNvSpPr>
            <p:nvPr/>
          </p:nvSpPr>
          <p:spPr bwMode="black">
            <a:xfrm>
              <a:off x="4821238" y="1280028"/>
              <a:ext cx="4143375" cy="1493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16 SFP</a:t>
              </a: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光口</a:t>
              </a:r>
              <a:endParaRPr lang="en-US" altLang="zh-CN" sz="14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4GE Combo</a:t>
              </a: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接口</a:t>
              </a:r>
              <a:endParaRPr lang="en-US" altLang="zh-CN" sz="14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</a:t>
              </a: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SFP+</a:t>
              </a: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万兆接口</a:t>
              </a:r>
              <a:endParaRPr lang="en-US" altLang="zh-CN" sz="14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" name="Group 50"/>
            <p:cNvGrpSpPr>
              <a:grpSpLocks/>
            </p:cNvGrpSpPr>
            <p:nvPr/>
          </p:nvGrpSpPr>
          <p:grpSpPr bwMode="auto">
            <a:xfrm>
              <a:off x="1187450" y="834855"/>
              <a:ext cx="2719388" cy="504990"/>
              <a:chOff x="1128" y="2794"/>
              <a:chExt cx="4320" cy="288"/>
            </a:xfrm>
          </p:grpSpPr>
          <p:grpSp>
            <p:nvGrpSpPr>
              <p:cNvPr id="20" name="组合 65"/>
              <p:cNvGrpSpPr>
                <a:grpSpLocks/>
              </p:cNvGrpSpPr>
              <p:nvPr/>
            </p:nvGrpSpPr>
            <p:grpSpPr bwMode="auto">
              <a:xfrm>
                <a:off x="1519" y="2795"/>
                <a:ext cx="3538" cy="287"/>
                <a:chOff x="1121425" y="3118093"/>
                <a:chExt cx="2047144" cy="455200"/>
              </a:xfrm>
            </p:grpSpPr>
            <p:sp>
              <p:nvSpPr>
                <p:cNvPr id="22" name="AutoShape 6"/>
                <p:cNvSpPr>
                  <a:spLocks noChangeArrowheads="1"/>
                </p:cNvSpPr>
                <p:nvPr/>
              </p:nvSpPr>
              <p:spPr bwMode="ltGray">
                <a:xfrm>
                  <a:off x="1121363" y="3118093"/>
                  <a:ext cx="2047267" cy="4552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70C0"/>
                </a:solidFill>
                <a:ln w="38100" algn="ctr">
                  <a:solidFill>
                    <a:srgbClr val="FFFFFF">
                      <a:alpha val="70195"/>
                    </a:srgb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zh-CN" altLang="zh-CN" sz="1200" b="1">
                    <a:latin typeface="+mn-ea"/>
                    <a:ea typeface="+mn-ea"/>
                  </a:endParaRPr>
                </a:p>
              </p:txBody>
            </p:sp>
            <p:sp>
              <p:nvSpPr>
                <p:cNvPr id="23" name="AutoShape 11"/>
                <p:cNvSpPr>
                  <a:spLocks noChangeArrowheads="1"/>
                </p:cNvSpPr>
                <p:nvPr/>
              </p:nvSpPr>
              <p:spPr bwMode="ltGray">
                <a:xfrm>
                  <a:off x="1130119" y="3153992"/>
                  <a:ext cx="2029757" cy="178059"/>
                </a:xfrm>
                <a:prstGeom prst="roundRect">
                  <a:avLst>
                    <a:gd name="adj" fmla="val 28356"/>
                  </a:avLst>
                </a:prstGeom>
                <a:gradFill rotWithShape="1">
                  <a:gsLst>
                    <a:gs pos="0">
                      <a:srgbClr val="FFFFFF">
                        <a:alpha val="70000"/>
                      </a:srgbClr>
                    </a:gs>
                    <a:gs pos="100000">
                      <a:schemeClr val="folHlink">
                        <a:alpha val="0"/>
                      </a:scheme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zh-CN" altLang="zh-CN" sz="1200" b="1">
                    <a:latin typeface="+mn-ea"/>
                    <a:ea typeface="+mn-ea"/>
                  </a:endParaRPr>
                </a:p>
              </p:txBody>
            </p:sp>
          </p:grpSp>
          <p:sp>
            <p:nvSpPr>
              <p:cNvPr id="21" name="TextBox 8"/>
              <p:cNvSpPr txBox="1">
                <a:spLocks noChangeArrowheads="1"/>
              </p:cNvSpPr>
              <p:nvPr/>
            </p:nvSpPr>
            <p:spPr bwMode="auto">
              <a:xfrm>
                <a:off x="1128" y="2794"/>
                <a:ext cx="4320" cy="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SAP-20GE2XP</a:t>
                </a:r>
              </a:p>
            </p:txBody>
          </p:sp>
        </p:grpSp>
        <p:grpSp>
          <p:nvGrpSpPr>
            <p:cNvPr id="9" name="Group 31"/>
            <p:cNvGrpSpPr>
              <a:grpSpLocks/>
            </p:cNvGrpSpPr>
            <p:nvPr/>
          </p:nvGrpSpPr>
          <p:grpSpPr bwMode="auto">
            <a:xfrm>
              <a:off x="4716463" y="4186238"/>
              <a:ext cx="4248150" cy="971550"/>
              <a:chOff x="2653" y="663"/>
              <a:chExt cx="2903" cy="1179"/>
            </a:xfrm>
          </p:grpSpPr>
          <p:sp>
            <p:nvSpPr>
              <p:cNvPr id="18" name="AutoShape 14"/>
              <p:cNvSpPr>
                <a:spLocks noChangeArrowheads="1"/>
              </p:cNvSpPr>
              <p:nvPr/>
            </p:nvSpPr>
            <p:spPr bwMode="gray">
              <a:xfrm>
                <a:off x="2653" y="663"/>
                <a:ext cx="2903" cy="1179"/>
              </a:xfrm>
              <a:prstGeom prst="roundRect">
                <a:avLst>
                  <a:gd name="adj" fmla="val 11921"/>
                </a:avLst>
              </a:prstGeom>
              <a:solidFill>
                <a:srgbClr val="0070C0"/>
              </a:solidFill>
              <a:ln w="254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>
                  <a:latin typeface="+mn-ea"/>
                  <a:ea typeface="+mn-ea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gray">
              <a:xfrm>
                <a:off x="2705" y="709"/>
                <a:ext cx="1445" cy="270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65000"/>
                    </a:schemeClr>
                  </a:gs>
                  <a:gs pos="50000">
                    <a:schemeClr val="bg1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zh-CN" altLang="zh-CN">
                  <a:latin typeface="+mn-ea"/>
                  <a:ea typeface="+mn-ea"/>
                </a:endParaRPr>
              </a:p>
            </p:txBody>
          </p:sp>
        </p:grpSp>
        <p:grpSp>
          <p:nvGrpSpPr>
            <p:cNvPr id="10" name="Group 50"/>
            <p:cNvGrpSpPr>
              <a:grpSpLocks/>
            </p:cNvGrpSpPr>
            <p:nvPr/>
          </p:nvGrpSpPr>
          <p:grpSpPr bwMode="auto">
            <a:xfrm>
              <a:off x="1042359" y="3917950"/>
              <a:ext cx="2719387" cy="503238"/>
              <a:chOff x="1127" y="2795"/>
              <a:chExt cx="4320" cy="287"/>
            </a:xfrm>
          </p:grpSpPr>
          <p:grpSp>
            <p:nvGrpSpPr>
              <p:cNvPr id="14" name="组合 65"/>
              <p:cNvGrpSpPr>
                <a:grpSpLocks/>
              </p:cNvGrpSpPr>
              <p:nvPr/>
            </p:nvGrpSpPr>
            <p:grpSpPr bwMode="auto">
              <a:xfrm>
                <a:off x="1519" y="2795"/>
                <a:ext cx="3538" cy="287"/>
                <a:chOff x="1121424" y="3118093"/>
                <a:chExt cx="2047145" cy="455200"/>
              </a:xfrm>
            </p:grpSpPr>
            <p:sp>
              <p:nvSpPr>
                <p:cNvPr id="16" name="AutoShape 6"/>
                <p:cNvSpPr>
                  <a:spLocks noChangeArrowheads="1"/>
                </p:cNvSpPr>
                <p:nvPr/>
              </p:nvSpPr>
              <p:spPr bwMode="ltGray">
                <a:xfrm>
                  <a:off x="1121361" y="3118093"/>
                  <a:ext cx="2047269" cy="4552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70C0"/>
                </a:solidFill>
                <a:ln w="38100" algn="ctr">
                  <a:solidFill>
                    <a:srgbClr val="FFFFFF">
                      <a:alpha val="70195"/>
                    </a:srgb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zh-CN" altLang="zh-CN" sz="1200" b="1">
                    <a:latin typeface="+mn-ea"/>
                    <a:ea typeface="+mn-ea"/>
                  </a:endParaRPr>
                </a:p>
              </p:txBody>
            </p:sp>
            <p:sp>
              <p:nvSpPr>
                <p:cNvPr id="17" name="AutoShape 11"/>
                <p:cNvSpPr>
                  <a:spLocks noChangeArrowheads="1"/>
                </p:cNvSpPr>
                <p:nvPr/>
              </p:nvSpPr>
              <p:spPr bwMode="ltGray">
                <a:xfrm>
                  <a:off x="1130117" y="3153992"/>
                  <a:ext cx="2029759" cy="178059"/>
                </a:xfrm>
                <a:prstGeom prst="roundRect">
                  <a:avLst>
                    <a:gd name="adj" fmla="val 28356"/>
                  </a:avLst>
                </a:prstGeom>
                <a:gradFill rotWithShape="1">
                  <a:gsLst>
                    <a:gs pos="0">
                      <a:srgbClr val="FFFFFF">
                        <a:alpha val="70000"/>
                      </a:srgbClr>
                    </a:gs>
                    <a:gs pos="100000">
                      <a:schemeClr val="folHlink">
                        <a:alpha val="0"/>
                      </a:scheme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zh-CN" altLang="zh-CN" sz="1200" b="1">
                    <a:latin typeface="+mn-ea"/>
                    <a:ea typeface="+mn-ea"/>
                  </a:endParaRPr>
                </a:p>
              </p:txBody>
            </p:sp>
          </p:grpSp>
          <p:sp>
            <p:nvSpPr>
              <p:cNvPr id="15" name="TextBox 8"/>
              <p:cNvSpPr txBox="1">
                <a:spLocks noChangeArrowheads="1"/>
              </p:cNvSpPr>
              <p:nvPr/>
            </p:nvSpPr>
            <p:spPr bwMode="auto">
              <a:xfrm>
                <a:off x="1127" y="2807"/>
                <a:ext cx="4320" cy="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6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SAP-28GE</a:t>
                </a:r>
              </a:p>
            </p:txBody>
          </p:sp>
        </p:grpSp>
        <p:sp>
          <p:nvSpPr>
            <p:cNvPr id="11" name="Text Box 156"/>
            <p:cNvSpPr txBox="1">
              <a:spLocks noChangeArrowheads="1"/>
            </p:cNvSpPr>
            <p:nvPr/>
          </p:nvSpPr>
          <p:spPr bwMode="black">
            <a:xfrm>
              <a:off x="4857750" y="4254501"/>
              <a:ext cx="4286250" cy="987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16</a:t>
              </a: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</a:t>
              </a: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SFP</a:t>
              </a: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光口</a:t>
              </a: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12GE Combo</a:t>
              </a: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接口</a:t>
              </a:r>
              <a:endParaRPr lang="en-US" altLang="zh-CN" sz="14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2" name="Picture 5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7088" y="1423988"/>
              <a:ext cx="3452812" cy="1500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8" dist="17961" dir="135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pic>
          <p:nvPicPr>
            <p:cNvPr id="13" name="Picture 5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87388" y="4868863"/>
              <a:ext cx="3429000" cy="1373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8" dist="17961" dir="135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</p:grpSp>
    </p:spTree>
    <p:extLst>
      <p:ext uri="{BB962C8B-B14F-4D97-AF65-F5344CB8AC3E}">
        <p14:creationId xmlns:p14="http://schemas.microsoft.com/office/powerpoint/2010/main" val="2469818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226734"/>
            <a:ext cx="8229443" cy="457200"/>
          </a:xfrm>
        </p:spPr>
        <p:txBody>
          <a:bodyPr/>
          <a:lstStyle/>
          <a:p>
            <a:pPr algn="l"/>
            <a:r>
              <a:rPr lang="en-US" altLang="zh-CN" dirty="0" smtClean="0"/>
              <a:t>SAP-4EXP</a:t>
            </a:r>
            <a:r>
              <a:rPr lang="zh-CN" altLang="en-US" dirty="0" smtClean="0"/>
              <a:t>线卡</a:t>
            </a:r>
            <a:endParaRPr lang="zh-CN" altLang="en-US" dirty="0"/>
          </a:p>
        </p:txBody>
      </p:sp>
      <p:sp>
        <p:nvSpPr>
          <p:cNvPr id="3" name="TextBox 46"/>
          <p:cNvSpPr txBox="1">
            <a:spLocks noChangeArrowheads="1"/>
          </p:cNvSpPr>
          <p:nvPr/>
        </p:nvSpPr>
        <p:spPr bwMode="auto">
          <a:xfrm>
            <a:off x="468313" y="785813"/>
            <a:ext cx="82486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SR6604-X/SR6608-X/SR6616-X</a:t>
            </a:r>
            <a:r>
              <a:rPr lang="zh-CN" altLang="en-US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lang="en-US" altLang="zh-CN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口 </a:t>
            </a:r>
            <a:r>
              <a:rPr lang="en-US" altLang="zh-CN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10GE SAP</a:t>
            </a:r>
            <a:r>
              <a:rPr lang="zh-CN" altLang="en-US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以太网板卡，可以作为</a:t>
            </a:r>
            <a:r>
              <a:rPr lang="en-US" altLang="zh-CN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IRF</a:t>
            </a:r>
            <a:r>
              <a:rPr lang="zh-CN" altLang="en-US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堆叠单板</a:t>
            </a:r>
          </a:p>
        </p:txBody>
      </p:sp>
      <p:grpSp>
        <p:nvGrpSpPr>
          <p:cNvPr id="4" name="组合 63"/>
          <p:cNvGrpSpPr>
            <a:grpSpLocks/>
          </p:cNvGrpSpPr>
          <p:nvPr/>
        </p:nvGrpSpPr>
        <p:grpSpPr bwMode="auto">
          <a:xfrm>
            <a:off x="1023293" y="1118673"/>
            <a:ext cx="7172571" cy="3635598"/>
            <a:chOff x="601663" y="1052736"/>
            <a:chExt cx="8185468" cy="4852764"/>
          </a:xfrm>
        </p:grpSpPr>
        <p:sp>
          <p:nvSpPr>
            <p:cNvPr id="5" name="Freeform 3"/>
            <p:cNvSpPr>
              <a:spLocks/>
            </p:cNvSpPr>
            <p:nvPr/>
          </p:nvSpPr>
          <p:spPr bwMode="gray">
            <a:xfrm>
              <a:off x="857250" y="3181350"/>
              <a:ext cx="7505700" cy="2724150"/>
            </a:xfrm>
            <a:custGeom>
              <a:avLst/>
              <a:gdLst>
                <a:gd name="T0" fmla="*/ 2147483647 w 4728"/>
                <a:gd name="T1" fmla="*/ 2147483647 h 1686"/>
                <a:gd name="T2" fmla="*/ 2147483647 w 4728"/>
                <a:gd name="T3" fmla="*/ 2147483647 h 1686"/>
                <a:gd name="T4" fmla="*/ 2147483647 w 4728"/>
                <a:gd name="T5" fmla="*/ 2147483647 h 1686"/>
                <a:gd name="T6" fmla="*/ 2147483647 w 4728"/>
                <a:gd name="T7" fmla="*/ 2147483647 h 1686"/>
                <a:gd name="T8" fmla="*/ 2147483647 w 4728"/>
                <a:gd name="T9" fmla="*/ 2147483647 h 1686"/>
                <a:gd name="T10" fmla="*/ 2147483647 w 4728"/>
                <a:gd name="T11" fmla="*/ 2147483647 h 1686"/>
                <a:gd name="T12" fmla="*/ 2147483647 w 4728"/>
                <a:gd name="T13" fmla="*/ 2147483647 h 1686"/>
                <a:gd name="T14" fmla="*/ 2147483647 w 4728"/>
                <a:gd name="T15" fmla="*/ 2147483647 h 1686"/>
                <a:gd name="T16" fmla="*/ 2147483647 w 4728"/>
                <a:gd name="T17" fmla="*/ 2147483647 h 1686"/>
                <a:gd name="T18" fmla="*/ 2147483647 w 4728"/>
                <a:gd name="T19" fmla="*/ 2147483647 h 1686"/>
                <a:gd name="T20" fmla="*/ 2147483647 w 4728"/>
                <a:gd name="T21" fmla="*/ 2147483647 h 1686"/>
                <a:gd name="T22" fmla="*/ 2147483647 w 4728"/>
                <a:gd name="T23" fmla="*/ 2147483647 h 1686"/>
                <a:gd name="T24" fmla="*/ 2147483647 w 4728"/>
                <a:gd name="T25" fmla="*/ 2147483647 h 16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28"/>
                <a:gd name="T40" fmla="*/ 0 h 1686"/>
                <a:gd name="T41" fmla="*/ 4728 w 4728"/>
                <a:gd name="T42" fmla="*/ 1686 h 16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28" h="1686">
                  <a:moveTo>
                    <a:pt x="1422" y="3"/>
                  </a:moveTo>
                  <a:cubicBezTo>
                    <a:pt x="1450" y="0"/>
                    <a:pt x="252" y="159"/>
                    <a:pt x="192" y="705"/>
                  </a:cubicBezTo>
                  <a:cubicBezTo>
                    <a:pt x="222" y="1041"/>
                    <a:pt x="828" y="1203"/>
                    <a:pt x="1096" y="1292"/>
                  </a:cubicBezTo>
                  <a:cubicBezTo>
                    <a:pt x="1364" y="1381"/>
                    <a:pt x="1955" y="1428"/>
                    <a:pt x="2388" y="1428"/>
                  </a:cubicBezTo>
                  <a:cubicBezTo>
                    <a:pt x="2821" y="1428"/>
                    <a:pt x="3307" y="1379"/>
                    <a:pt x="3672" y="1275"/>
                  </a:cubicBezTo>
                  <a:cubicBezTo>
                    <a:pt x="4037" y="1171"/>
                    <a:pt x="4506" y="987"/>
                    <a:pt x="4524" y="705"/>
                  </a:cubicBezTo>
                  <a:cubicBezTo>
                    <a:pt x="4518" y="207"/>
                    <a:pt x="3269" y="50"/>
                    <a:pt x="3294" y="27"/>
                  </a:cubicBezTo>
                  <a:cubicBezTo>
                    <a:pt x="3324" y="29"/>
                    <a:pt x="4674" y="201"/>
                    <a:pt x="4704" y="717"/>
                  </a:cubicBezTo>
                  <a:cubicBezTo>
                    <a:pt x="4728" y="1077"/>
                    <a:pt x="4236" y="1365"/>
                    <a:pt x="3798" y="1488"/>
                  </a:cubicBezTo>
                  <a:cubicBezTo>
                    <a:pt x="3360" y="1611"/>
                    <a:pt x="2883" y="1680"/>
                    <a:pt x="2412" y="1683"/>
                  </a:cubicBezTo>
                  <a:cubicBezTo>
                    <a:pt x="1941" y="1686"/>
                    <a:pt x="1374" y="1644"/>
                    <a:pt x="972" y="1506"/>
                  </a:cubicBezTo>
                  <a:cubicBezTo>
                    <a:pt x="570" y="1368"/>
                    <a:pt x="0" y="1173"/>
                    <a:pt x="24" y="723"/>
                  </a:cubicBezTo>
                  <a:cubicBezTo>
                    <a:pt x="42" y="117"/>
                    <a:pt x="1394" y="6"/>
                    <a:pt x="1422" y="3"/>
                  </a:cubicBez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chemeClr val="bg1"/>
                </a:gs>
              </a:gsLst>
              <a:lin ang="16200000" scaled="1"/>
            </a:gradFill>
            <a:ln w="9525">
              <a:round/>
              <a:headEnd/>
              <a:tailEnd/>
            </a:ln>
            <a:scene3d>
              <a:camera prst="legacyObliqueBottom">
                <a:rot lat="21299970" lon="0" rev="0"/>
              </a:camera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969696"/>
              </a:extrusionClr>
              <a:contourClr>
                <a:srgbClr val="969696"/>
              </a:contourClr>
            </a:sp3d>
          </p:spPr>
          <p:txBody>
            <a:bodyPr wrap="none" anchor="ctr">
              <a:flatTx/>
            </a:bodyPr>
            <a:lstStyle/>
            <a:p>
              <a:endParaRPr lang="zh-CN" altLang="en-US"/>
            </a:p>
          </p:txBody>
        </p:sp>
        <p:grpSp>
          <p:nvGrpSpPr>
            <p:cNvPr id="6" name="Group 130"/>
            <p:cNvGrpSpPr>
              <a:grpSpLocks/>
            </p:cNvGrpSpPr>
            <p:nvPr/>
          </p:nvGrpSpPr>
          <p:grpSpPr bwMode="auto">
            <a:xfrm>
              <a:off x="7656513" y="3695700"/>
              <a:ext cx="915987" cy="919163"/>
              <a:chOff x="819" y="1245"/>
              <a:chExt cx="454" cy="519"/>
            </a:xfrm>
          </p:grpSpPr>
          <p:grpSp>
            <p:nvGrpSpPr>
              <p:cNvPr id="39" name="Group 131"/>
              <p:cNvGrpSpPr>
                <a:grpSpLocks/>
              </p:cNvGrpSpPr>
              <p:nvPr/>
            </p:nvGrpSpPr>
            <p:grpSpPr bwMode="auto">
              <a:xfrm>
                <a:off x="819" y="1245"/>
                <a:ext cx="454" cy="519"/>
                <a:chOff x="192" y="1917"/>
                <a:chExt cx="1042" cy="1102"/>
              </a:xfrm>
            </p:grpSpPr>
            <p:pic>
              <p:nvPicPr>
                <p:cNvPr id="41" name="Picture 132" descr="light_shadow"/>
                <p:cNvPicPr>
                  <a:picLocks noChangeAspect="1" noChangeArrowheads="1"/>
                </p:cNvPicPr>
                <p:nvPr/>
              </p:nvPicPr>
              <p:blipFill>
                <a:blip r:embed="rId2">
                  <a:lum bright="-78000" contrast="-7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91" y="2781"/>
                  <a:ext cx="858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" name="Picture 133" descr="circuler_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192" y="1917"/>
                  <a:ext cx="1042" cy="10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3" name="Oval 134"/>
                <p:cNvSpPr>
                  <a:spLocks noChangeArrowheads="1"/>
                </p:cNvSpPr>
                <p:nvPr/>
              </p:nvSpPr>
              <p:spPr bwMode="gray">
                <a:xfrm>
                  <a:off x="192" y="1917"/>
                  <a:ext cx="1035" cy="1019"/>
                </a:xfrm>
                <a:prstGeom prst="ellipse">
                  <a:avLst/>
                </a:prstGeom>
                <a:solidFill>
                  <a:srgbClr val="1E7B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2000" b="0">
                    <a:solidFill>
                      <a:schemeClr val="tx1"/>
                    </a:solidFill>
                    <a:latin typeface="华文细黑" panose="02010600040101010101" pitchFamily="2" charset="-122"/>
                  </a:endParaRPr>
                </a:p>
              </p:txBody>
            </p:sp>
          </p:grpSp>
          <p:pic>
            <p:nvPicPr>
              <p:cNvPr id="40" name="Picture 135" descr="Picture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67" y="1256"/>
                <a:ext cx="359" cy="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136"/>
            <p:cNvGrpSpPr>
              <a:grpSpLocks/>
            </p:cNvGrpSpPr>
            <p:nvPr/>
          </p:nvGrpSpPr>
          <p:grpSpPr bwMode="auto">
            <a:xfrm>
              <a:off x="6072188" y="4195763"/>
              <a:ext cx="1327150" cy="1362075"/>
              <a:chOff x="819" y="1245"/>
              <a:chExt cx="454" cy="519"/>
            </a:xfrm>
          </p:grpSpPr>
          <p:grpSp>
            <p:nvGrpSpPr>
              <p:cNvPr id="34" name="Group 137"/>
              <p:cNvGrpSpPr>
                <a:grpSpLocks/>
              </p:cNvGrpSpPr>
              <p:nvPr/>
            </p:nvGrpSpPr>
            <p:grpSpPr bwMode="auto">
              <a:xfrm>
                <a:off x="819" y="1245"/>
                <a:ext cx="454" cy="519"/>
                <a:chOff x="192" y="1917"/>
                <a:chExt cx="1042" cy="1102"/>
              </a:xfrm>
            </p:grpSpPr>
            <p:pic>
              <p:nvPicPr>
                <p:cNvPr id="36" name="Picture 138" descr="light_shadow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-78000" contrast="-7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91" y="2781"/>
                  <a:ext cx="858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139" descr="circuler_1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192" y="1917"/>
                  <a:ext cx="1042" cy="10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8" name="Oval 140"/>
                <p:cNvSpPr>
                  <a:spLocks noChangeArrowheads="1"/>
                </p:cNvSpPr>
                <p:nvPr/>
              </p:nvSpPr>
              <p:spPr bwMode="gray">
                <a:xfrm>
                  <a:off x="192" y="1917"/>
                  <a:ext cx="1035" cy="1019"/>
                </a:xfrm>
                <a:prstGeom prst="ellipse">
                  <a:avLst/>
                </a:prstGeom>
                <a:solidFill>
                  <a:srgbClr val="FF7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2000" b="0">
                    <a:solidFill>
                      <a:schemeClr val="tx1"/>
                    </a:solidFill>
                    <a:latin typeface="华文细黑" panose="02010600040101010101" pitchFamily="2" charset="-122"/>
                  </a:endParaRPr>
                </a:p>
              </p:txBody>
            </p:sp>
          </p:grpSp>
          <p:pic>
            <p:nvPicPr>
              <p:cNvPr id="35" name="Picture 141" descr="Picture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66" y="1251"/>
                <a:ext cx="359" cy="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Text Box 18"/>
            <p:cNvSpPr txBox="1">
              <a:spLocks noChangeArrowheads="1"/>
            </p:cNvSpPr>
            <p:nvPr/>
          </p:nvSpPr>
          <p:spPr bwMode="white">
            <a:xfrm>
              <a:off x="7635003" y="3765551"/>
              <a:ext cx="1152128" cy="100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050" dirty="0">
                  <a:solidFill>
                    <a:srgbClr val="FEFFFF"/>
                  </a:solidFill>
                  <a:latin typeface="华文细黑" panose="02010600040101010101" pitchFamily="2" charset="-122"/>
                </a:rPr>
                <a:t>200ms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050" dirty="0">
                  <a:solidFill>
                    <a:srgbClr val="FEFFFF"/>
                  </a:solidFill>
                  <a:latin typeface="华文细黑" panose="02010600040101010101" pitchFamily="2" charset="-122"/>
                </a:rPr>
                <a:t>大容量缓存</a:t>
              </a:r>
              <a:endParaRPr lang="en-US" altLang="zh-CN" sz="1050" dirty="0">
                <a:solidFill>
                  <a:srgbClr val="FEFFFF"/>
                </a:solidFill>
                <a:latin typeface="华文细黑" panose="02010600040101010101" pitchFamily="2" charset="-122"/>
              </a:endParaRP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100" dirty="0">
                <a:solidFill>
                  <a:srgbClr val="FEFFFF"/>
                </a:solidFill>
                <a:latin typeface="华文细黑" panose="02010600040101010101" pitchFamily="2" charset="-122"/>
              </a:endParaRPr>
            </a:p>
          </p:txBody>
        </p:sp>
        <p:sp>
          <p:nvSpPr>
            <p:cNvPr id="9" name="Text Box 18"/>
            <p:cNvSpPr txBox="1">
              <a:spLocks noChangeArrowheads="1"/>
            </p:cNvSpPr>
            <p:nvPr/>
          </p:nvSpPr>
          <p:spPr bwMode="white">
            <a:xfrm>
              <a:off x="6084168" y="4437112"/>
              <a:ext cx="1736725" cy="739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200" dirty="0">
                  <a:solidFill>
                    <a:srgbClr val="FEFFFF"/>
                  </a:solidFill>
                  <a:latin typeface="华文细黑" panose="02010600040101010101" pitchFamily="2" charset="-122"/>
                </a:rPr>
                <a:t>IRF2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200" dirty="0">
                  <a:solidFill>
                    <a:srgbClr val="FEFFFF"/>
                  </a:solidFill>
                  <a:latin typeface="华文细黑" panose="02010600040101010101" pitchFamily="2" charset="-122"/>
                </a:rPr>
                <a:t>智能弹性架构</a:t>
              </a:r>
              <a:endParaRPr lang="en-US" altLang="zh-CN" sz="1200" dirty="0">
                <a:solidFill>
                  <a:srgbClr val="FEFFFF"/>
                </a:solidFill>
                <a:latin typeface="华文细黑" panose="02010600040101010101" pitchFamily="2" charset="-122"/>
              </a:endParaRPr>
            </a:p>
          </p:txBody>
        </p:sp>
        <p:pic>
          <p:nvPicPr>
            <p:cNvPr id="10" name="Picture 129" descr="Picture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825221" y="3032001"/>
              <a:ext cx="421786" cy="18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32" descr="light_shadow"/>
            <p:cNvPicPr>
              <a:picLocks noChangeAspect="1" noChangeArrowheads="1"/>
            </p:cNvPicPr>
            <p:nvPr/>
          </p:nvPicPr>
          <p:blipFill>
            <a:blip r:embed="rId2">
              <a:lum bright="-78000" contrast="-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88841" y="4416350"/>
              <a:ext cx="755546" cy="19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3" descr="circuler_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01663" y="3695700"/>
              <a:ext cx="917575" cy="847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val 134"/>
            <p:cNvSpPr>
              <a:spLocks noChangeArrowheads="1"/>
            </p:cNvSpPr>
            <p:nvPr/>
          </p:nvSpPr>
          <p:spPr bwMode="gray">
            <a:xfrm>
              <a:off x="601663" y="3695802"/>
              <a:ext cx="911197" cy="849273"/>
            </a:xfrm>
            <a:prstGeom prst="ellipse">
              <a:avLst/>
            </a:prstGeom>
            <a:solidFill>
              <a:srgbClr val="1E7BB4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华文细黑" pitchFamily="2" charset="-122"/>
                <a:ea typeface="华文细黑" pitchFamily="2" charset="-122"/>
              </a:endParaRPr>
            </a:p>
          </p:txBody>
        </p:sp>
        <p:pic>
          <p:nvPicPr>
            <p:cNvPr id="14" name="Picture 135" descr="Picture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98675" y="3715181"/>
              <a:ext cx="725571" cy="29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8" descr="light_shadow"/>
            <p:cNvPicPr>
              <a:picLocks noChangeAspect="1" noChangeArrowheads="1"/>
            </p:cNvPicPr>
            <p:nvPr/>
          </p:nvPicPr>
          <p:blipFill>
            <a:blip r:embed="rId5">
              <a:lum bright="-78000" contrast="-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912030" y="5263669"/>
              <a:ext cx="1092797" cy="294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9" descr="circuler_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785938" y="4195763"/>
              <a:ext cx="1327150" cy="1255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Oval 140"/>
            <p:cNvSpPr>
              <a:spLocks noChangeArrowheads="1"/>
            </p:cNvSpPr>
            <p:nvPr/>
          </p:nvSpPr>
          <p:spPr bwMode="gray">
            <a:xfrm>
              <a:off x="1785938" y="4195763"/>
              <a:ext cx="1318234" cy="1259487"/>
            </a:xfrm>
            <a:prstGeom prst="ellipse">
              <a:avLst/>
            </a:pr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zh-CN" sz="2000" b="0">
                <a:solidFill>
                  <a:schemeClr val="tx1"/>
                </a:solidFill>
                <a:latin typeface="华文细黑" panose="02010600040101010101" pitchFamily="2" charset="-122"/>
              </a:endParaRPr>
            </a:p>
          </p:txBody>
        </p:sp>
        <p:pic>
          <p:nvPicPr>
            <p:cNvPr id="18" name="Picture 141" descr="Picture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923330" y="4211510"/>
              <a:ext cx="1049442" cy="443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18"/>
            <p:cNvSpPr txBox="1">
              <a:spLocks noChangeArrowheads="1"/>
            </p:cNvSpPr>
            <p:nvPr/>
          </p:nvSpPr>
          <p:spPr bwMode="white">
            <a:xfrm>
              <a:off x="742959" y="3734162"/>
              <a:ext cx="887413" cy="739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200" dirty="0">
                  <a:solidFill>
                    <a:srgbClr val="FEFFFF"/>
                  </a:solidFill>
                  <a:latin typeface="华文细黑" panose="02010600040101010101" pitchFamily="2" charset="-122"/>
                </a:rPr>
                <a:t>网流   </a:t>
              </a:r>
              <a:endParaRPr lang="en-US" altLang="zh-CN" sz="1200" dirty="0">
                <a:solidFill>
                  <a:srgbClr val="FEFFFF"/>
                </a:solidFill>
                <a:latin typeface="华文细黑" panose="02010600040101010101" pitchFamily="2" charset="-122"/>
              </a:endParaRP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200" dirty="0">
                  <a:solidFill>
                    <a:srgbClr val="FEFFFF"/>
                  </a:solidFill>
                  <a:latin typeface="华文细黑" panose="02010600040101010101" pitchFamily="2" charset="-122"/>
                </a:rPr>
                <a:t>分析</a:t>
              </a: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white">
            <a:xfrm>
              <a:off x="1764111" y="4509120"/>
              <a:ext cx="1340061" cy="862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200" dirty="0">
                  <a:solidFill>
                    <a:srgbClr val="FEFFFF"/>
                  </a:solidFill>
                  <a:latin typeface="华文细黑" panose="02010600040101010101" pitchFamily="2" charset="-122"/>
                </a:rPr>
                <a:t>支持丰富的</a:t>
              </a:r>
              <a:r>
                <a:rPr lang="en-US" altLang="zh-CN" sz="1200" dirty="0">
                  <a:solidFill>
                    <a:srgbClr val="FEFFFF"/>
                  </a:solidFill>
                  <a:latin typeface="华文细黑" panose="02010600040101010101" pitchFamily="2" charset="-122"/>
                </a:rPr>
                <a:t>L3</a:t>
              </a:r>
              <a:r>
                <a:rPr lang="zh-CN" altLang="en-US" sz="1200" dirty="0">
                  <a:solidFill>
                    <a:srgbClr val="FEFFFF"/>
                  </a:solidFill>
                  <a:latin typeface="华文细黑" panose="02010600040101010101" pitchFamily="2" charset="-122"/>
                </a:rPr>
                <a:t>路由器功能和特性</a:t>
              </a:r>
            </a:p>
          </p:txBody>
        </p:sp>
        <p:sp>
          <p:nvSpPr>
            <p:cNvPr id="21" name="任意多边形 20"/>
            <p:cNvSpPr/>
            <p:nvPr/>
          </p:nvSpPr>
          <p:spPr bwMode="auto">
            <a:xfrm>
              <a:off x="1692242" y="1700406"/>
              <a:ext cx="5729113" cy="3057384"/>
            </a:xfrm>
            <a:custGeom>
              <a:avLst/>
              <a:gdLst>
                <a:gd name="connsiteX0" fmla="*/ 1733550 w 4848225"/>
                <a:gd name="connsiteY0" fmla="*/ 3124200 h 3171825"/>
                <a:gd name="connsiteX1" fmla="*/ 0 w 4848225"/>
                <a:gd name="connsiteY1" fmla="*/ 0 h 3171825"/>
                <a:gd name="connsiteX2" fmla="*/ 4848225 w 4848225"/>
                <a:gd name="connsiteY2" fmla="*/ 0 h 3171825"/>
                <a:gd name="connsiteX3" fmla="*/ 3495675 w 4848225"/>
                <a:gd name="connsiteY3" fmla="*/ 3171825 h 3171825"/>
                <a:gd name="connsiteX4" fmla="*/ 1733550 w 4848225"/>
                <a:gd name="connsiteY4" fmla="*/ 3124200 h 3171825"/>
                <a:gd name="connsiteX0" fmla="*/ 1733550 w 5195858"/>
                <a:gd name="connsiteY0" fmla="*/ 3124200 h 3171825"/>
                <a:gd name="connsiteX1" fmla="*/ 0 w 5195858"/>
                <a:gd name="connsiteY1" fmla="*/ 0 h 3171825"/>
                <a:gd name="connsiteX2" fmla="*/ 4848225 w 5195858"/>
                <a:gd name="connsiteY2" fmla="*/ 0 h 3171825"/>
                <a:gd name="connsiteX3" fmla="*/ 5195858 w 5195858"/>
                <a:gd name="connsiteY3" fmla="*/ 0 h 3171825"/>
                <a:gd name="connsiteX4" fmla="*/ 3495675 w 5195858"/>
                <a:gd name="connsiteY4" fmla="*/ 3171825 h 3171825"/>
                <a:gd name="connsiteX5" fmla="*/ 1733550 w 5195858"/>
                <a:gd name="connsiteY5" fmla="*/ 3124200 h 3171825"/>
                <a:gd name="connsiteX0" fmla="*/ 1733550 w 5195858"/>
                <a:gd name="connsiteY0" fmla="*/ 3124200 h 3157063"/>
                <a:gd name="connsiteX1" fmla="*/ 0 w 5195858"/>
                <a:gd name="connsiteY1" fmla="*/ 0 h 3157063"/>
                <a:gd name="connsiteX2" fmla="*/ 4848225 w 5195858"/>
                <a:gd name="connsiteY2" fmla="*/ 0 h 3157063"/>
                <a:gd name="connsiteX3" fmla="*/ 5195858 w 5195858"/>
                <a:gd name="connsiteY3" fmla="*/ 0 h 3157063"/>
                <a:gd name="connsiteX4" fmla="*/ 3409286 w 5195858"/>
                <a:gd name="connsiteY4" fmla="*/ 3157063 h 3157063"/>
                <a:gd name="connsiteX5" fmla="*/ 1733550 w 5195858"/>
                <a:gd name="connsiteY5" fmla="*/ 3124200 h 3157063"/>
                <a:gd name="connsiteX0" fmla="*/ 1850171 w 5195858"/>
                <a:gd name="connsiteY0" fmla="*/ 3143861 h 3157063"/>
                <a:gd name="connsiteX1" fmla="*/ 0 w 5195858"/>
                <a:gd name="connsiteY1" fmla="*/ 0 h 3157063"/>
                <a:gd name="connsiteX2" fmla="*/ 4848225 w 5195858"/>
                <a:gd name="connsiteY2" fmla="*/ 0 h 3157063"/>
                <a:gd name="connsiteX3" fmla="*/ 5195858 w 5195858"/>
                <a:gd name="connsiteY3" fmla="*/ 0 h 3157063"/>
                <a:gd name="connsiteX4" fmla="*/ 3409286 w 5195858"/>
                <a:gd name="connsiteY4" fmla="*/ 3157063 h 3157063"/>
                <a:gd name="connsiteX5" fmla="*/ 1850171 w 5195858"/>
                <a:gd name="connsiteY5" fmla="*/ 3143861 h 315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95858" h="3157063">
                  <a:moveTo>
                    <a:pt x="1850171" y="3143861"/>
                  </a:moveTo>
                  <a:lnTo>
                    <a:pt x="0" y="0"/>
                  </a:lnTo>
                  <a:lnTo>
                    <a:pt x="4848225" y="0"/>
                  </a:lnTo>
                  <a:lnTo>
                    <a:pt x="5195858" y="0"/>
                  </a:lnTo>
                  <a:lnTo>
                    <a:pt x="3409286" y="3157063"/>
                  </a:lnTo>
                  <a:lnTo>
                    <a:pt x="1850171" y="3143861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50000"/>
                    <a:alpha val="62000"/>
                  </a:schemeClr>
                </a:gs>
              </a:gsLst>
              <a:lin ang="5400000" scaled="1"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 dirty="0">
                <a:latin typeface="华文细黑" pitchFamily="2" charset="-122"/>
                <a:ea typeface="华文细黑" pitchFamily="2" charset="-122"/>
              </a:endParaRPr>
            </a:p>
          </p:txBody>
        </p:sp>
        <p:pic>
          <p:nvPicPr>
            <p:cNvPr id="22" name="Picture 144" descr="light_shadow"/>
            <p:cNvPicPr>
              <a:picLocks noChangeAspect="1" noChangeArrowheads="1"/>
            </p:cNvPicPr>
            <p:nvPr/>
          </p:nvPicPr>
          <p:blipFill>
            <a:blip r:embed="rId8">
              <a:lum bright="-78000" contrast="-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873962" y="5468788"/>
              <a:ext cx="1452270" cy="39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45" descr="circuler_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713163" y="4027488"/>
              <a:ext cx="1763712" cy="1694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Oval 146"/>
            <p:cNvSpPr>
              <a:spLocks noChangeArrowheads="1"/>
            </p:cNvSpPr>
            <p:nvPr/>
          </p:nvSpPr>
          <p:spPr bwMode="gray">
            <a:xfrm>
              <a:off x="3713163" y="4027488"/>
              <a:ext cx="1751864" cy="1699867"/>
            </a:xfrm>
            <a:prstGeom prst="ellipse">
              <a:avLst/>
            </a:prstGeom>
            <a:solidFill>
              <a:srgbClr val="F93D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zh-CN" sz="2000" b="0">
                <a:solidFill>
                  <a:schemeClr val="tx1"/>
                </a:solidFill>
                <a:latin typeface="华文细黑" panose="02010600040101010101" pitchFamily="2" charset="-122"/>
              </a:endParaRPr>
            </a:p>
          </p:txBody>
        </p:sp>
        <p:pic>
          <p:nvPicPr>
            <p:cNvPr id="25" name="Picture 147" descr="Picture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899635" y="4055824"/>
              <a:ext cx="1394653" cy="598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35"/>
            <p:cNvSpPr txBox="1">
              <a:spLocks noChangeArrowheads="1"/>
            </p:cNvSpPr>
            <p:nvPr/>
          </p:nvSpPr>
          <p:spPr bwMode="gray">
            <a:xfrm>
              <a:off x="3923826" y="4509184"/>
              <a:ext cx="1296104" cy="553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500">
                  <a:solidFill>
                    <a:srgbClr val="FEFFFF"/>
                  </a:solidFill>
                  <a:latin typeface="华文细黑" panose="02010600040101010101" pitchFamily="2" charset="-122"/>
                </a:rPr>
                <a:t>性能可达全线速转发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white">
            <a:xfrm>
              <a:off x="2700338" y="3429000"/>
              <a:ext cx="3960812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600">
                  <a:solidFill>
                    <a:srgbClr val="FF0000"/>
                  </a:solidFill>
                  <a:latin typeface="华文细黑" panose="02010600040101010101" pitchFamily="2" charset="-122"/>
                </a:rPr>
                <a:t>SAP</a:t>
              </a:r>
              <a:r>
                <a:rPr lang="zh-CN" altLang="en-US" sz="1600">
                  <a:solidFill>
                    <a:schemeClr val="tx1"/>
                  </a:solidFill>
                  <a:latin typeface="华文细黑" panose="02010600040101010101" pitchFamily="2" charset="-122"/>
                </a:rPr>
                <a:t>：</a:t>
              </a:r>
              <a:r>
                <a:rPr lang="en-US" altLang="zh-CN" sz="1600">
                  <a:solidFill>
                    <a:srgbClr val="FF0000"/>
                  </a:solidFill>
                  <a:latin typeface="华文细黑" panose="02010600040101010101" pitchFamily="2" charset="-122"/>
                </a:rPr>
                <a:t>S</a:t>
              </a:r>
              <a:r>
                <a:rPr lang="en-US" altLang="zh-CN" sz="1600">
                  <a:solidFill>
                    <a:schemeClr val="tx1"/>
                  </a:solidFill>
                  <a:latin typeface="华文细黑" panose="02010600040101010101" pitchFamily="2" charset="-122"/>
                </a:rPr>
                <a:t>ervice</a:t>
              </a:r>
              <a:r>
                <a:rPr lang="en-US" altLang="zh-CN" sz="1600">
                  <a:solidFill>
                    <a:srgbClr val="FF0000"/>
                  </a:solidFill>
                  <a:latin typeface="华文细黑" panose="02010600040101010101" pitchFamily="2" charset="-122"/>
                </a:rPr>
                <a:t> A</a:t>
              </a:r>
              <a:r>
                <a:rPr lang="en-US" altLang="zh-CN" sz="1600">
                  <a:solidFill>
                    <a:schemeClr val="tx1"/>
                  </a:solidFill>
                  <a:latin typeface="华文细黑" panose="02010600040101010101" pitchFamily="2" charset="-122"/>
                </a:rPr>
                <a:t>ggregation</a:t>
              </a:r>
              <a:r>
                <a:rPr lang="en-US" altLang="zh-CN" sz="1600">
                  <a:solidFill>
                    <a:srgbClr val="FF0000"/>
                  </a:solidFill>
                  <a:latin typeface="华文细黑" panose="02010600040101010101" pitchFamily="2" charset="-122"/>
                </a:rPr>
                <a:t> P</a:t>
              </a:r>
              <a:r>
                <a:rPr lang="en-US" altLang="zh-CN" sz="1600">
                  <a:solidFill>
                    <a:schemeClr val="tx1"/>
                  </a:solidFill>
                  <a:latin typeface="华文细黑" panose="02010600040101010101" pitchFamily="2" charset="-122"/>
                </a:rPr>
                <a:t>latform</a:t>
              </a:r>
            </a:p>
          </p:txBody>
        </p:sp>
        <p:pic>
          <p:nvPicPr>
            <p:cNvPr id="28" name="Picture 6" descr="\\h3c-infoserver\09-02-H3C产品图片库\产品图片库\路由器\单板\RT系列\RT-SAP-4EXP\SAP-4EXP_FL_1109.gif"/>
            <p:cNvPicPr>
              <a:picLocks noChangeAspect="1" noChangeArrowheads="1"/>
            </p:cNvPicPr>
            <p:nvPr/>
          </p:nvPicPr>
          <p:blipFill>
            <a:blip r:embed="rId10"/>
            <a:srcRect l="12996" t="48122" r="13357" b="15610"/>
            <a:stretch>
              <a:fillRect/>
            </a:stretch>
          </p:blipFill>
          <p:spPr bwMode="auto">
            <a:xfrm>
              <a:off x="2195464" y="1700406"/>
              <a:ext cx="4384541" cy="14397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29" name="Group 50"/>
            <p:cNvGrpSpPr>
              <a:grpSpLocks/>
            </p:cNvGrpSpPr>
            <p:nvPr/>
          </p:nvGrpSpPr>
          <p:grpSpPr bwMode="auto">
            <a:xfrm>
              <a:off x="3403977" y="1052736"/>
              <a:ext cx="2896208" cy="569036"/>
              <a:chOff x="1519" y="2795"/>
              <a:chExt cx="4602" cy="287"/>
            </a:xfrm>
          </p:grpSpPr>
          <p:grpSp>
            <p:nvGrpSpPr>
              <p:cNvPr id="30" name="组合 65"/>
              <p:cNvGrpSpPr>
                <a:grpSpLocks/>
              </p:cNvGrpSpPr>
              <p:nvPr/>
            </p:nvGrpSpPr>
            <p:grpSpPr bwMode="auto">
              <a:xfrm>
                <a:off x="1519" y="2795"/>
                <a:ext cx="3538" cy="287"/>
                <a:chOff x="1121479" y="3118070"/>
                <a:chExt cx="2047069" cy="455251"/>
              </a:xfrm>
            </p:grpSpPr>
            <p:sp>
              <p:nvSpPr>
                <p:cNvPr id="32" name="AutoShape 6"/>
                <p:cNvSpPr>
                  <a:spLocks noChangeArrowheads="1"/>
                </p:cNvSpPr>
                <p:nvPr/>
              </p:nvSpPr>
              <p:spPr bwMode="ltGray">
                <a:xfrm>
                  <a:off x="1121053" y="3118070"/>
                  <a:ext cx="2047622" cy="45466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70C0"/>
                </a:solidFill>
                <a:ln w="38100" algn="ctr">
                  <a:solidFill>
                    <a:srgbClr val="FFFFFF">
                      <a:alpha val="70195"/>
                    </a:srgb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zh-CN" altLang="zh-CN" sz="1200" b="1">
                    <a:latin typeface="+mn-lt"/>
                    <a:ea typeface="宋体" charset="-122"/>
                  </a:endParaRPr>
                </a:p>
              </p:txBody>
            </p:sp>
            <p:sp>
              <p:nvSpPr>
                <p:cNvPr id="33" name="AutoShape 11"/>
                <p:cNvSpPr>
                  <a:spLocks noChangeArrowheads="1"/>
                </p:cNvSpPr>
                <p:nvPr/>
              </p:nvSpPr>
              <p:spPr bwMode="ltGray">
                <a:xfrm>
                  <a:off x="1129810" y="3153630"/>
                  <a:ext cx="2030108" cy="177801"/>
                </a:xfrm>
                <a:prstGeom prst="roundRect">
                  <a:avLst>
                    <a:gd name="adj" fmla="val 28356"/>
                  </a:avLst>
                </a:prstGeom>
                <a:gradFill rotWithShape="1">
                  <a:gsLst>
                    <a:gs pos="0">
                      <a:srgbClr val="FFFFFF">
                        <a:alpha val="70000"/>
                      </a:srgbClr>
                    </a:gs>
                    <a:gs pos="100000">
                      <a:schemeClr val="folHlink">
                        <a:alpha val="0"/>
                      </a:scheme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zh-CN" sz="1200" b="1">
                    <a:latin typeface="+mn-lt"/>
                    <a:ea typeface="宋体" charset="-122"/>
                  </a:endParaRPr>
                </a:p>
              </p:txBody>
            </p:sp>
          </p:grpSp>
          <p:sp>
            <p:nvSpPr>
              <p:cNvPr id="31" name="TextBox 8"/>
              <p:cNvSpPr txBox="1">
                <a:spLocks noChangeArrowheads="1"/>
              </p:cNvSpPr>
              <p:nvPr/>
            </p:nvSpPr>
            <p:spPr bwMode="auto">
              <a:xfrm>
                <a:off x="1801" y="2855"/>
                <a:ext cx="4320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2000">
                    <a:solidFill>
                      <a:schemeClr val="bg1"/>
                    </a:solidFill>
                    <a:ea typeface="宋体" panose="02010600030101010101" pitchFamily="2" charset="-122"/>
                  </a:rPr>
                  <a:t>SAP-4EXP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848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 smtClean="0"/>
              <a:t>SR6602-X </a:t>
            </a:r>
            <a:r>
              <a:rPr lang="zh-CN" altLang="en-US" dirty="0" smtClean="0"/>
              <a:t>双万兆综合业务网关介绍</a:t>
            </a:r>
            <a:endParaRPr lang="zh-CN" altLang="en-US" dirty="0"/>
          </a:p>
        </p:txBody>
      </p:sp>
      <p:pic>
        <p:nvPicPr>
          <p:cNvPr id="3" name="图片 5" descr="S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7574"/>
            <a:ext cx="6985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32"/>
          <p:cNvGrpSpPr>
            <a:grpSpLocks/>
          </p:cNvGrpSpPr>
          <p:nvPr/>
        </p:nvGrpSpPr>
        <p:grpSpPr bwMode="auto">
          <a:xfrm>
            <a:off x="2267744" y="2178199"/>
            <a:ext cx="1584325" cy="368300"/>
            <a:chOff x="395288" y="903238"/>
            <a:chExt cx="1628775" cy="368300"/>
          </a:xfrm>
        </p:grpSpPr>
        <p:grpSp>
          <p:nvGrpSpPr>
            <p:cNvPr id="6" name="组合 65"/>
            <p:cNvGrpSpPr>
              <a:grpSpLocks/>
            </p:cNvGrpSpPr>
            <p:nvPr/>
          </p:nvGrpSpPr>
          <p:grpSpPr bwMode="auto">
            <a:xfrm>
              <a:off x="539552" y="903238"/>
              <a:ext cx="1333937" cy="368300"/>
              <a:chOff x="1121487" y="3118093"/>
              <a:chExt cx="2047021" cy="455200"/>
            </a:xfrm>
          </p:grpSpPr>
          <p:sp>
            <p:nvSpPr>
              <p:cNvPr id="8" name="AutoShape 6"/>
              <p:cNvSpPr>
                <a:spLocks noChangeArrowheads="1"/>
              </p:cNvSpPr>
              <p:nvPr/>
            </p:nvSpPr>
            <p:spPr bwMode="ltGray">
              <a:xfrm>
                <a:off x="1121487" y="3118093"/>
                <a:ext cx="2047021" cy="455200"/>
              </a:xfrm>
              <a:prstGeom prst="roundRect">
                <a:avLst>
                  <a:gd name="adj" fmla="val 16667"/>
                </a:avLst>
              </a:prstGeom>
              <a:solidFill>
                <a:srgbClr val="0070C0"/>
              </a:solidFill>
              <a:ln w="38100" algn="ctr">
                <a:solidFill>
                  <a:srgbClr val="FFFFFF">
                    <a:alpha val="70195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AutoShape 11"/>
              <p:cNvSpPr>
                <a:spLocks noChangeArrowheads="1"/>
              </p:cNvSpPr>
              <p:nvPr/>
            </p:nvSpPr>
            <p:spPr bwMode="ltGray">
              <a:xfrm>
                <a:off x="1129580" y="3153552"/>
                <a:ext cx="2030835" cy="178661"/>
              </a:xfrm>
              <a:prstGeom prst="roundRect">
                <a:avLst>
                  <a:gd name="adj" fmla="val 28356"/>
                </a:avLst>
              </a:prstGeom>
              <a:gradFill rotWithShape="1">
                <a:gsLst>
                  <a:gs pos="0">
                    <a:srgbClr val="FFFFFF">
                      <a:alpha val="70000"/>
                    </a:srgbClr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" name="TextBox 8"/>
            <p:cNvSpPr txBox="1">
              <a:spLocks noChangeArrowheads="1"/>
            </p:cNvSpPr>
            <p:nvPr/>
          </p:nvSpPr>
          <p:spPr bwMode="auto">
            <a:xfrm>
              <a:off x="395288" y="903238"/>
              <a:ext cx="1628775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SR6602-X2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32"/>
          <p:cNvGrpSpPr>
            <a:grpSpLocks/>
          </p:cNvGrpSpPr>
          <p:nvPr/>
        </p:nvGrpSpPr>
        <p:grpSpPr bwMode="auto">
          <a:xfrm>
            <a:off x="5044151" y="2206889"/>
            <a:ext cx="1584325" cy="368300"/>
            <a:chOff x="395288" y="903238"/>
            <a:chExt cx="1628775" cy="368300"/>
          </a:xfrm>
        </p:grpSpPr>
        <p:grpSp>
          <p:nvGrpSpPr>
            <p:cNvPr id="11" name="组合 65"/>
            <p:cNvGrpSpPr>
              <a:grpSpLocks/>
            </p:cNvGrpSpPr>
            <p:nvPr/>
          </p:nvGrpSpPr>
          <p:grpSpPr bwMode="auto">
            <a:xfrm>
              <a:off x="539552" y="903238"/>
              <a:ext cx="1333937" cy="368300"/>
              <a:chOff x="1121487" y="3118093"/>
              <a:chExt cx="2047021" cy="455200"/>
            </a:xfrm>
          </p:grpSpPr>
          <p:sp>
            <p:nvSpPr>
              <p:cNvPr id="13" name="AutoShape 6"/>
              <p:cNvSpPr>
                <a:spLocks noChangeArrowheads="1"/>
              </p:cNvSpPr>
              <p:nvPr/>
            </p:nvSpPr>
            <p:spPr bwMode="ltGray">
              <a:xfrm>
                <a:off x="1121487" y="3118093"/>
                <a:ext cx="2047021" cy="455200"/>
              </a:xfrm>
              <a:prstGeom prst="roundRect">
                <a:avLst>
                  <a:gd name="adj" fmla="val 16667"/>
                </a:avLst>
              </a:prstGeom>
              <a:solidFill>
                <a:srgbClr val="0070C0"/>
              </a:solidFill>
              <a:ln w="38100" algn="ctr">
                <a:solidFill>
                  <a:srgbClr val="FFFFFF">
                    <a:alpha val="70195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AutoShape 11"/>
              <p:cNvSpPr>
                <a:spLocks noChangeArrowheads="1"/>
              </p:cNvSpPr>
              <p:nvPr/>
            </p:nvSpPr>
            <p:spPr bwMode="ltGray">
              <a:xfrm>
                <a:off x="1129580" y="3153552"/>
                <a:ext cx="2030835" cy="178661"/>
              </a:xfrm>
              <a:prstGeom prst="roundRect">
                <a:avLst>
                  <a:gd name="adj" fmla="val 28356"/>
                </a:avLst>
              </a:prstGeom>
              <a:gradFill rotWithShape="1">
                <a:gsLst>
                  <a:gs pos="0">
                    <a:srgbClr val="FFFFFF">
                      <a:alpha val="70000"/>
                    </a:srgbClr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TextBox 13"/>
            <p:cNvSpPr txBox="1">
              <a:spLocks noChangeArrowheads="1"/>
            </p:cNvSpPr>
            <p:nvPr/>
          </p:nvSpPr>
          <p:spPr bwMode="auto">
            <a:xfrm>
              <a:off x="395288" y="903238"/>
              <a:ext cx="1628775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SR6602-X1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20" name="表格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718104"/>
              </p:ext>
            </p:extLst>
          </p:nvPr>
        </p:nvGraphicFramePr>
        <p:xfrm>
          <a:off x="1146253" y="2715766"/>
          <a:ext cx="6851650" cy="164403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859230"/>
                <a:gridCol w="2496210"/>
                <a:gridCol w="2496210"/>
              </a:tblGrid>
              <a:tr h="419894">
                <a:tc>
                  <a:txBody>
                    <a:bodyPr/>
                    <a:lstStyle/>
                    <a:p>
                      <a:endParaRPr lang="zh-CN" altLang="en-US" sz="16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38" marR="91438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SR6602-X2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38" marR="91438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SR6602-X1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38" marR="91438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19894">
                <a:tc>
                  <a:txBody>
                    <a:bodyPr/>
                    <a:lstStyle/>
                    <a:p>
                      <a:r>
                        <a:rPr lang="zh-CN" altLang="en-US" sz="1600" b="1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固定千兆以太网口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38" marR="91438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4ⅹGE</a:t>
                      </a:r>
                      <a:r>
                        <a:rPr lang="zh-CN" altLang="en-US" sz="1600" b="1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（光电一体）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38" marR="91438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4ⅹGE</a:t>
                      </a:r>
                      <a:r>
                        <a:rPr lang="zh-CN" altLang="en-US" sz="1600" b="1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（光电一体）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38" marR="91438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348">
                <a:tc>
                  <a:txBody>
                    <a:bodyPr/>
                    <a:lstStyle/>
                    <a:p>
                      <a:r>
                        <a:rPr lang="zh-CN" altLang="en-US" sz="1600" b="1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固定万兆以太网口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38" marR="91438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2ⅹ10GE (SFP+)</a:t>
                      </a:r>
                      <a:endParaRPr lang="zh-CN" altLang="en-US" sz="1600" b="1" dirty="0" smtClean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38" marR="91438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——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38" marR="91438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9894">
                <a:tc>
                  <a:txBody>
                    <a:bodyPr/>
                    <a:lstStyle/>
                    <a:p>
                      <a:r>
                        <a:rPr lang="zh-CN" altLang="en-US" sz="1600" b="1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电源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38" marR="91438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1+1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38" marR="91438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1+1</a:t>
                      </a:r>
                    </a:p>
                  </a:txBody>
                  <a:tcPr marL="91438" marR="91438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163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/>
              <a:t>SR6602-X</a:t>
            </a:r>
            <a:r>
              <a:rPr lang="zh-CN" altLang="en-US" dirty="0"/>
              <a:t>集中式线卡</a:t>
            </a:r>
            <a:r>
              <a:rPr lang="en-US" altLang="zh-CN" dirty="0"/>
              <a:t>FIP-20</a:t>
            </a:r>
            <a:endParaRPr lang="zh-CN" altLang="en-US" dirty="0"/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3212384" y="1203598"/>
            <a:ext cx="2719387" cy="503237"/>
            <a:chOff x="1128" y="2795"/>
            <a:chExt cx="4320" cy="287"/>
          </a:xfrm>
        </p:grpSpPr>
        <p:grpSp>
          <p:nvGrpSpPr>
            <p:cNvPr id="4" name="组合 65"/>
            <p:cNvGrpSpPr>
              <a:grpSpLocks/>
            </p:cNvGrpSpPr>
            <p:nvPr/>
          </p:nvGrpSpPr>
          <p:grpSpPr bwMode="auto">
            <a:xfrm>
              <a:off x="1519" y="2795"/>
              <a:ext cx="3538" cy="287"/>
              <a:chOff x="1121425" y="3118093"/>
              <a:chExt cx="2047144" cy="455200"/>
            </a:xfrm>
          </p:grpSpPr>
          <p:sp>
            <p:nvSpPr>
              <p:cNvPr id="6" name="AutoShape 6"/>
              <p:cNvSpPr>
                <a:spLocks noChangeArrowheads="1"/>
              </p:cNvSpPr>
              <p:nvPr/>
            </p:nvSpPr>
            <p:spPr bwMode="ltGray">
              <a:xfrm>
                <a:off x="1121425" y="3118093"/>
                <a:ext cx="2047144" cy="455200"/>
              </a:xfrm>
              <a:prstGeom prst="roundRect">
                <a:avLst>
                  <a:gd name="adj" fmla="val 16667"/>
                </a:avLst>
              </a:prstGeom>
              <a:solidFill>
                <a:srgbClr val="0070C0"/>
              </a:solidFill>
              <a:ln w="38100" algn="ctr">
                <a:solidFill>
                  <a:srgbClr val="FFFFFF">
                    <a:alpha val="70195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zh-CN" sz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AutoShape 11"/>
              <p:cNvSpPr>
                <a:spLocks noChangeArrowheads="1"/>
              </p:cNvSpPr>
              <p:nvPr/>
            </p:nvSpPr>
            <p:spPr bwMode="ltGray">
              <a:xfrm>
                <a:off x="1130180" y="3153992"/>
                <a:ext cx="2029635" cy="178059"/>
              </a:xfrm>
              <a:prstGeom prst="roundRect">
                <a:avLst>
                  <a:gd name="adj" fmla="val 28356"/>
                </a:avLst>
              </a:prstGeom>
              <a:gradFill rotWithShape="1">
                <a:gsLst>
                  <a:gs pos="0">
                    <a:srgbClr val="FFFFFF">
                      <a:alpha val="70000"/>
                    </a:srgbClr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zh-CN" sz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1128" y="2853"/>
              <a:ext cx="432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FIP-20</a:t>
              </a:r>
            </a:p>
          </p:txBody>
        </p:sp>
      </p:grp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26046"/>
            <a:ext cx="4949525" cy="145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14"/>
          <p:cNvSpPr>
            <a:spLocks noChangeArrowheads="1"/>
          </p:cNvSpPr>
          <p:nvPr/>
        </p:nvSpPr>
        <p:spPr bwMode="gray">
          <a:xfrm>
            <a:off x="2555776" y="3520394"/>
            <a:ext cx="3816350" cy="1153255"/>
          </a:xfrm>
          <a:prstGeom prst="roundRect">
            <a:avLst>
              <a:gd name="adj" fmla="val 11921"/>
            </a:avLst>
          </a:prstGeom>
          <a:solidFill>
            <a:srgbClr val="0070C0"/>
          </a:solidFill>
          <a:ln w="25400">
            <a:solidFill>
              <a:srgbClr val="FF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zh-CN" sz="1600" b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 Box 156"/>
          <p:cNvSpPr txBox="1">
            <a:spLocks noChangeArrowheads="1"/>
          </p:cNvSpPr>
          <p:nvPr/>
        </p:nvSpPr>
        <p:spPr bwMode="black">
          <a:xfrm>
            <a:off x="2663902" y="3597324"/>
            <a:ext cx="38163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HIM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卡或者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MIM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卡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HIM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MIM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卡混插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只适用于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SR6602-X1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SR6602-X2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589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接口卡介绍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-180528" y="915566"/>
            <a:ext cx="7837103" cy="3888432"/>
            <a:chOff x="-1571625" y="741363"/>
            <a:chExt cx="10175875" cy="6072187"/>
          </a:xfrm>
        </p:grpSpPr>
        <p:sp>
          <p:nvSpPr>
            <p:cNvPr id="4" name="Text Box 32"/>
            <p:cNvSpPr txBox="1">
              <a:spLocks noChangeArrowheads="1"/>
            </p:cNvSpPr>
            <p:nvPr/>
          </p:nvSpPr>
          <p:spPr bwMode="auto">
            <a:xfrm>
              <a:off x="1547813" y="6189663"/>
              <a:ext cx="184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zh-CN" sz="18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" name="标题 1"/>
            <p:cNvSpPr txBox="1">
              <a:spLocks/>
            </p:cNvSpPr>
            <p:nvPr/>
          </p:nvSpPr>
          <p:spPr>
            <a:xfrm>
              <a:off x="-1571625" y="1812925"/>
              <a:ext cx="9464675" cy="609600"/>
            </a:xfrm>
            <a:prstGeom prst="rect">
              <a:avLst/>
            </a:prstGeom>
          </p:spPr>
          <p:txBody>
            <a:bodyPr/>
            <a:lstStyle/>
            <a:p>
              <a:pPr>
                <a:defRPr/>
              </a:pPr>
              <a:endParaRPr lang="zh-CN" altLang="en-US" sz="32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  <a:cs typeface="+mj-cs"/>
              </a:endParaRPr>
            </a:p>
          </p:txBody>
        </p:sp>
        <p:sp>
          <p:nvSpPr>
            <p:cNvPr id="6" name="Text Box 156"/>
            <p:cNvSpPr txBox="1">
              <a:spLocks noChangeArrowheads="1"/>
            </p:cNvSpPr>
            <p:nvPr/>
          </p:nvSpPr>
          <p:spPr bwMode="black">
            <a:xfrm>
              <a:off x="827088" y="2019300"/>
              <a:ext cx="3959225" cy="7699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 typeface="Wingdings" pitchFamily="2" charset="2"/>
                <a:buChar char="ü"/>
                <a:defRPr/>
              </a:pPr>
              <a:r>
                <a:rPr lang="en-US" altLang="zh-CN" sz="1100" dirty="0">
                  <a:solidFill>
                    <a:schemeClr val="bg1"/>
                  </a:solidFill>
                  <a:latin typeface="+mn-ea"/>
                  <a:ea typeface="+mn-ea"/>
                </a:rPr>
                <a:t>12GE Combo</a:t>
              </a:r>
            </a:p>
            <a:p>
              <a:pPr algn="ctr">
                <a:spcBef>
                  <a:spcPct val="50000"/>
                </a:spcBef>
                <a:buFont typeface="Wingdings" pitchFamily="2" charset="2"/>
                <a:buChar char="ü"/>
                <a:defRPr/>
              </a:pPr>
              <a:r>
                <a:rPr lang="en-US" altLang="zh-CN" sz="1100" dirty="0">
                  <a:solidFill>
                    <a:schemeClr val="bg1"/>
                  </a:solidFill>
                  <a:latin typeface="+mn-ea"/>
                  <a:ea typeface="+mn-ea"/>
                </a:rPr>
                <a:t>1HIM</a:t>
              </a:r>
              <a:r>
                <a:rPr lang="zh-CN" altLang="en-US" sz="1100" dirty="0">
                  <a:solidFill>
                    <a:schemeClr val="bg1"/>
                  </a:solidFill>
                  <a:latin typeface="+mn-ea"/>
                  <a:ea typeface="+mn-ea"/>
                </a:rPr>
                <a:t>插槽</a:t>
              </a:r>
              <a:endParaRPr lang="en-US" altLang="zh-CN" sz="1100" dirty="0">
                <a:solidFill>
                  <a:schemeClr val="bg1"/>
                </a:solidFill>
                <a:latin typeface="+mn-ea"/>
                <a:ea typeface="+mn-ea"/>
              </a:endParaRPr>
            </a:p>
            <a:p>
              <a:pPr algn="ctr">
                <a:spcBef>
                  <a:spcPct val="50000"/>
                </a:spcBef>
                <a:buFont typeface="Wingdings" pitchFamily="2" charset="2"/>
                <a:buChar char="ü"/>
                <a:defRPr/>
              </a:pPr>
              <a:r>
                <a:rPr lang="en-US" altLang="zh-CN" sz="1100" dirty="0">
                  <a:solidFill>
                    <a:schemeClr val="bg1"/>
                  </a:solidFill>
                  <a:latin typeface="+mn-ea"/>
                  <a:ea typeface="+mn-ea"/>
                </a:rPr>
                <a:t>24Mpps</a:t>
              </a:r>
              <a:r>
                <a:rPr lang="zh-CN" altLang="en-US" sz="1100" dirty="0">
                  <a:solidFill>
                    <a:schemeClr val="bg1"/>
                  </a:solidFill>
                  <a:latin typeface="+mn-ea"/>
                  <a:ea typeface="+mn-ea"/>
                </a:rPr>
                <a:t>业务转发性能</a:t>
              </a:r>
            </a:p>
          </p:txBody>
        </p: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4356100" y="741363"/>
              <a:ext cx="4248150" cy="1928812"/>
              <a:chOff x="2653" y="663"/>
              <a:chExt cx="2903" cy="1179"/>
            </a:xfrm>
          </p:grpSpPr>
          <p:sp>
            <p:nvSpPr>
              <p:cNvPr id="38" name="AutoShape 14"/>
              <p:cNvSpPr>
                <a:spLocks noChangeArrowheads="1"/>
              </p:cNvSpPr>
              <p:nvPr/>
            </p:nvSpPr>
            <p:spPr bwMode="gray">
              <a:xfrm>
                <a:off x="2653" y="663"/>
                <a:ext cx="2903" cy="1179"/>
              </a:xfrm>
              <a:prstGeom prst="roundRect">
                <a:avLst>
                  <a:gd name="adj" fmla="val 11921"/>
                </a:avLst>
              </a:prstGeom>
              <a:solidFill>
                <a:srgbClr val="0070C0"/>
              </a:solidFill>
              <a:ln w="254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>
                  <a:latin typeface="+mn-ea"/>
                  <a:ea typeface="+mn-ea"/>
                </a:endParaRPr>
              </a:p>
            </p:txBody>
          </p:sp>
          <p:sp>
            <p:nvSpPr>
              <p:cNvPr id="39" name="Freeform 15"/>
              <p:cNvSpPr>
                <a:spLocks/>
              </p:cNvSpPr>
              <p:nvPr/>
            </p:nvSpPr>
            <p:spPr bwMode="gray">
              <a:xfrm>
                <a:off x="2705" y="709"/>
                <a:ext cx="1445" cy="278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65000"/>
                    </a:schemeClr>
                  </a:gs>
                  <a:gs pos="50000">
                    <a:schemeClr val="bg1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zh-CN" altLang="zh-CN">
                  <a:latin typeface="+mn-ea"/>
                  <a:ea typeface="+mn-ea"/>
                </a:endParaRPr>
              </a:p>
            </p:txBody>
          </p:sp>
        </p:grpSp>
        <p:sp>
          <p:nvSpPr>
            <p:cNvPr id="8" name="Text Box 156"/>
            <p:cNvSpPr txBox="1">
              <a:spLocks noChangeArrowheads="1"/>
            </p:cNvSpPr>
            <p:nvPr/>
          </p:nvSpPr>
          <p:spPr bwMode="black">
            <a:xfrm>
              <a:off x="4646613" y="769939"/>
              <a:ext cx="3957637" cy="2288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en-US" altLang="zh-CN" sz="105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en-US" sz="105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</a:t>
              </a:r>
              <a:r>
                <a:rPr lang="en-US" altLang="zh-CN" sz="105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GE/155M POS/622M POS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en-US" altLang="zh-CN" sz="105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en-US" sz="105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个接口独立工作，随意配置</a:t>
              </a:r>
              <a:endParaRPr lang="en-US" altLang="zh-CN" sz="105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zh-CN" altLang="en-US" sz="105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多种组合，满足不同场景需求</a:t>
              </a:r>
              <a:endParaRPr lang="en-US" altLang="zh-CN" sz="105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zh-CN" altLang="en-US" sz="105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保护用户投资，接口功能按需变化</a:t>
              </a:r>
              <a:endParaRPr lang="en-US" altLang="zh-CN" sz="105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zh-CN" altLang="en-US" sz="105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半高插卡，节省空间，增加接口密度</a:t>
              </a:r>
              <a:endParaRPr lang="en-US" altLang="zh-CN" sz="105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endParaRPr lang="en-US" altLang="zh-CN" sz="105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" name="Group 50"/>
            <p:cNvGrpSpPr>
              <a:grpSpLocks/>
            </p:cNvGrpSpPr>
            <p:nvPr/>
          </p:nvGrpSpPr>
          <p:grpSpPr bwMode="auto">
            <a:xfrm>
              <a:off x="1131112" y="873125"/>
              <a:ext cx="2717800" cy="504825"/>
              <a:chOff x="1152" y="2795"/>
              <a:chExt cx="4320" cy="287"/>
            </a:xfrm>
          </p:grpSpPr>
          <p:grpSp>
            <p:nvGrpSpPr>
              <p:cNvPr id="34" name="组合 65"/>
              <p:cNvGrpSpPr>
                <a:grpSpLocks/>
              </p:cNvGrpSpPr>
              <p:nvPr/>
            </p:nvGrpSpPr>
            <p:grpSpPr bwMode="auto">
              <a:xfrm>
                <a:off x="1519" y="2795"/>
                <a:ext cx="3538" cy="287"/>
                <a:chOff x="1121557" y="3118093"/>
                <a:chExt cx="2046880" cy="455200"/>
              </a:xfrm>
            </p:grpSpPr>
            <p:sp>
              <p:nvSpPr>
                <p:cNvPr id="36" name="AutoShape 6"/>
                <p:cNvSpPr>
                  <a:spLocks noChangeArrowheads="1"/>
                </p:cNvSpPr>
                <p:nvPr/>
              </p:nvSpPr>
              <p:spPr bwMode="ltGray">
                <a:xfrm>
                  <a:off x="1121627" y="3118093"/>
                  <a:ext cx="2046739" cy="4552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70C0"/>
                </a:solidFill>
                <a:ln w="38100" algn="ctr">
                  <a:solidFill>
                    <a:srgbClr val="FFFFFF">
                      <a:alpha val="70195"/>
                    </a:srgb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zh-CN" altLang="zh-CN" sz="1200" b="1">
                    <a:latin typeface="+mn-ea"/>
                    <a:ea typeface="+mn-ea"/>
                  </a:endParaRPr>
                </a:p>
              </p:txBody>
            </p:sp>
            <p:sp>
              <p:nvSpPr>
                <p:cNvPr id="37" name="AutoShape 11"/>
                <p:cNvSpPr>
                  <a:spLocks noChangeArrowheads="1"/>
                </p:cNvSpPr>
                <p:nvPr/>
              </p:nvSpPr>
              <p:spPr bwMode="ltGray">
                <a:xfrm>
                  <a:off x="1130386" y="3153880"/>
                  <a:ext cx="2029221" cy="178930"/>
                </a:xfrm>
                <a:prstGeom prst="roundRect">
                  <a:avLst>
                    <a:gd name="adj" fmla="val 28356"/>
                  </a:avLst>
                </a:prstGeom>
                <a:gradFill rotWithShape="1">
                  <a:gsLst>
                    <a:gs pos="0">
                      <a:srgbClr val="FFFFFF">
                        <a:alpha val="70000"/>
                      </a:srgbClr>
                    </a:gs>
                    <a:gs pos="100000">
                      <a:schemeClr val="folHlink">
                        <a:alpha val="0"/>
                      </a:scheme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zh-CN" altLang="zh-CN" sz="1200" b="1">
                    <a:latin typeface="+mn-ea"/>
                    <a:ea typeface="+mn-ea"/>
                  </a:endParaRPr>
                </a:p>
              </p:txBody>
            </p:sp>
          </p:grpSp>
          <p:sp>
            <p:nvSpPr>
              <p:cNvPr id="35" name="TextBox 8"/>
              <p:cNvSpPr txBox="1">
                <a:spLocks noChangeArrowheads="1"/>
              </p:cNvSpPr>
              <p:nvPr/>
            </p:nvSpPr>
            <p:spPr bwMode="auto">
              <a:xfrm>
                <a:off x="1152" y="2804"/>
                <a:ext cx="432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HIM-TS8P</a:t>
                </a:r>
              </a:p>
            </p:txBody>
          </p:sp>
        </p:grpSp>
        <p:pic>
          <p:nvPicPr>
            <p:cNvPr id="10" name="图片 24" descr="TS8P_FL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4" t="34270" r="36366" b="44749"/>
            <a:stretch>
              <a:fillRect/>
            </a:stretch>
          </p:blipFill>
          <p:spPr bwMode="auto">
            <a:xfrm>
              <a:off x="684213" y="1384300"/>
              <a:ext cx="3167062" cy="126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56"/>
            <p:cNvSpPr txBox="1">
              <a:spLocks noChangeArrowheads="1"/>
            </p:cNvSpPr>
            <p:nvPr/>
          </p:nvSpPr>
          <p:spPr bwMode="black">
            <a:xfrm>
              <a:off x="827088" y="4699000"/>
              <a:ext cx="3959225" cy="7699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 typeface="Wingdings" pitchFamily="2" charset="2"/>
                <a:buChar char="ü"/>
                <a:defRPr/>
              </a:pPr>
              <a:r>
                <a:rPr lang="en-US" altLang="zh-CN" sz="1100" dirty="0">
                  <a:solidFill>
                    <a:schemeClr val="bg1"/>
                  </a:solidFill>
                  <a:latin typeface="+mn-ea"/>
                  <a:ea typeface="+mn-ea"/>
                </a:rPr>
                <a:t>12GE Combo</a:t>
              </a:r>
            </a:p>
            <a:p>
              <a:pPr algn="ctr">
                <a:spcBef>
                  <a:spcPct val="50000"/>
                </a:spcBef>
                <a:buFont typeface="Wingdings" pitchFamily="2" charset="2"/>
                <a:buChar char="ü"/>
                <a:defRPr/>
              </a:pPr>
              <a:r>
                <a:rPr lang="en-US" altLang="zh-CN" sz="1100" dirty="0">
                  <a:solidFill>
                    <a:schemeClr val="bg1"/>
                  </a:solidFill>
                  <a:latin typeface="+mn-ea"/>
                  <a:ea typeface="+mn-ea"/>
                </a:rPr>
                <a:t>1HIM</a:t>
              </a:r>
              <a:r>
                <a:rPr lang="zh-CN" altLang="en-US" sz="1100" dirty="0">
                  <a:solidFill>
                    <a:schemeClr val="bg1"/>
                  </a:solidFill>
                  <a:latin typeface="+mn-ea"/>
                  <a:ea typeface="+mn-ea"/>
                </a:rPr>
                <a:t>插槽</a:t>
              </a:r>
              <a:endParaRPr lang="en-US" altLang="zh-CN" sz="1100" dirty="0">
                <a:solidFill>
                  <a:schemeClr val="bg1"/>
                </a:solidFill>
                <a:latin typeface="+mn-ea"/>
                <a:ea typeface="+mn-ea"/>
              </a:endParaRPr>
            </a:p>
            <a:p>
              <a:pPr algn="ctr">
                <a:spcBef>
                  <a:spcPct val="50000"/>
                </a:spcBef>
                <a:buFont typeface="Wingdings" pitchFamily="2" charset="2"/>
                <a:buChar char="ü"/>
                <a:defRPr/>
              </a:pPr>
              <a:r>
                <a:rPr lang="en-US" altLang="zh-CN" sz="1100" dirty="0">
                  <a:solidFill>
                    <a:schemeClr val="bg1"/>
                  </a:solidFill>
                  <a:latin typeface="+mn-ea"/>
                  <a:ea typeface="+mn-ea"/>
                </a:rPr>
                <a:t>24Mpps</a:t>
              </a:r>
              <a:r>
                <a:rPr lang="zh-CN" altLang="en-US" sz="1100" dirty="0">
                  <a:solidFill>
                    <a:schemeClr val="bg1"/>
                  </a:solidFill>
                  <a:latin typeface="+mn-ea"/>
                  <a:ea typeface="+mn-ea"/>
                </a:rPr>
                <a:t>业务转发性能</a:t>
              </a:r>
            </a:p>
          </p:txBody>
        </p:sp>
        <p:grpSp>
          <p:nvGrpSpPr>
            <p:cNvPr id="12" name="Group 31"/>
            <p:cNvGrpSpPr>
              <a:grpSpLocks/>
            </p:cNvGrpSpPr>
            <p:nvPr/>
          </p:nvGrpSpPr>
          <p:grpSpPr bwMode="auto">
            <a:xfrm>
              <a:off x="4356100" y="3098800"/>
              <a:ext cx="4248150" cy="1571625"/>
              <a:chOff x="2653" y="663"/>
              <a:chExt cx="2903" cy="1179"/>
            </a:xfrm>
          </p:grpSpPr>
          <p:sp>
            <p:nvSpPr>
              <p:cNvPr id="32" name="AutoShape 14"/>
              <p:cNvSpPr>
                <a:spLocks noChangeArrowheads="1"/>
              </p:cNvSpPr>
              <p:nvPr/>
            </p:nvSpPr>
            <p:spPr bwMode="gray">
              <a:xfrm>
                <a:off x="2653" y="663"/>
                <a:ext cx="2903" cy="1179"/>
              </a:xfrm>
              <a:prstGeom prst="roundRect">
                <a:avLst>
                  <a:gd name="adj" fmla="val 11921"/>
                </a:avLst>
              </a:prstGeom>
              <a:solidFill>
                <a:srgbClr val="0070C0"/>
              </a:solidFill>
              <a:ln w="254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>
                  <a:latin typeface="+mn-ea"/>
                  <a:ea typeface="+mn-ea"/>
                </a:endParaRPr>
              </a:p>
            </p:txBody>
          </p:sp>
          <p:sp>
            <p:nvSpPr>
              <p:cNvPr id="33" name="Freeform 15"/>
              <p:cNvSpPr>
                <a:spLocks/>
              </p:cNvSpPr>
              <p:nvPr/>
            </p:nvSpPr>
            <p:spPr bwMode="gray">
              <a:xfrm>
                <a:off x="2705" y="709"/>
                <a:ext cx="1445" cy="275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65000"/>
                    </a:schemeClr>
                  </a:gs>
                  <a:gs pos="50000">
                    <a:schemeClr val="bg1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zh-CN" altLang="zh-CN">
                  <a:latin typeface="+mn-ea"/>
                  <a:ea typeface="+mn-ea"/>
                </a:endParaRPr>
              </a:p>
            </p:txBody>
          </p:sp>
        </p:grpSp>
        <p:sp>
          <p:nvSpPr>
            <p:cNvPr id="13" name="Text Box 156"/>
            <p:cNvSpPr txBox="1">
              <a:spLocks noChangeArrowheads="1"/>
            </p:cNvSpPr>
            <p:nvPr/>
          </p:nvSpPr>
          <p:spPr bwMode="black">
            <a:xfrm>
              <a:off x="4646614" y="3170238"/>
              <a:ext cx="3925886" cy="153199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en-US" altLang="zh-CN" sz="105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r>
                <a:rPr lang="zh-CN" altLang="en-US" sz="105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</a:t>
              </a:r>
              <a:r>
                <a:rPr lang="en-US" altLang="zh-CN" sz="105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GE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en-US" altLang="zh-CN" sz="105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r>
                <a:rPr lang="zh-CN" altLang="en-US" sz="105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</a:t>
              </a:r>
              <a:r>
                <a:rPr lang="en-US" altLang="zh-CN" sz="105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155M POS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zh-CN" altLang="en-US" sz="105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固定组合应用，提供高性价比投资</a:t>
              </a:r>
              <a:endParaRPr lang="en-US" altLang="zh-CN" sz="105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zh-CN" altLang="en-US" sz="105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半高插卡，节省空间，增加接口密度</a:t>
              </a:r>
              <a:endParaRPr lang="en-US" altLang="zh-CN" sz="105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" name="Group 50"/>
            <p:cNvGrpSpPr>
              <a:grpSpLocks/>
            </p:cNvGrpSpPr>
            <p:nvPr/>
          </p:nvGrpSpPr>
          <p:grpSpPr bwMode="auto">
            <a:xfrm>
              <a:off x="1109093" y="2945373"/>
              <a:ext cx="2717800" cy="515379"/>
              <a:chOff x="1117" y="2789"/>
              <a:chExt cx="4320" cy="293"/>
            </a:xfrm>
          </p:grpSpPr>
          <p:grpSp>
            <p:nvGrpSpPr>
              <p:cNvPr id="28" name="组合 65"/>
              <p:cNvGrpSpPr>
                <a:grpSpLocks/>
              </p:cNvGrpSpPr>
              <p:nvPr/>
            </p:nvGrpSpPr>
            <p:grpSpPr bwMode="auto">
              <a:xfrm>
                <a:off x="1519" y="2795"/>
                <a:ext cx="3538" cy="287"/>
                <a:chOff x="1121557" y="3118093"/>
                <a:chExt cx="2046880" cy="455200"/>
              </a:xfrm>
            </p:grpSpPr>
            <p:sp>
              <p:nvSpPr>
                <p:cNvPr id="30" name="AutoShape 6"/>
                <p:cNvSpPr>
                  <a:spLocks noChangeArrowheads="1"/>
                </p:cNvSpPr>
                <p:nvPr/>
              </p:nvSpPr>
              <p:spPr bwMode="ltGray">
                <a:xfrm>
                  <a:off x="1121627" y="3118093"/>
                  <a:ext cx="2046739" cy="4552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70C0"/>
                </a:solidFill>
                <a:ln w="38100" algn="ctr">
                  <a:solidFill>
                    <a:srgbClr val="FFFFFF">
                      <a:alpha val="70195"/>
                    </a:srgb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zh-CN" altLang="zh-CN" sz="1200" b="1">
                    <a:latin typeface="+mn-ea"/>
                    <a:ea typeface="+mn-ea"/>
                  </a:endParaRPr>
                </a:p>
              </p:txBody>
            </p:sp>
            <p:sp>
              <p:nvSpPr>
                <p:cNvPr id="31" name="AutoShape 11"/>
                <p:cNvSpPr>
                  <a:spLocks noChangeArrowheads="1"/>
                </p:cNvSpPr>
                <p:nvPr/>
              </p:nvSpPr>
              <p:spPr bwMode="ltGray">
                <a:xfrm>
                  <a:off x="1130386" y="3153880"/>
                  <a:ext cx="2029221" cy="178930"/>
                </a:xfrm>
                <a:prstGeom prst="roundRect">
                  <a:avLst>
                    <a:gd name="adj" fmla="val 28356"/>
                  </a:avLst>
                </a:prstGeom>
                <a:gradFill rotWithShape="1">
                  <a:gsLst>
                    <a:gs pos="0">
                      <a:srgbClr val="FFFFFF">
                        <a:alpha val="70000"/>
                      </a:srgbClr>
                    </a:gs>
                    <a:gs pos="100000">
                      <a:schemeClr val="folHlink">
                        <a:alpha val="0"/>
                      </a:scheme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zh-CN" altLang="zh-CN" sz="1200" b="1">
                    <a:latin typeface="+mn-ea"/>
                    <a:ea typeface="+mn-ea"/>
                  </a:endParaRPr>
                </a:p>
              </p:txBody>
            </p:sp>
          </p:grpSp>
          <p:sp>
            <p:nvSpPr>
              <p:cNvPr id="29" name="TextBox 8"/>
              <p:cNvSpPr txBox="1">
                <a:spLocks noChangeArrowheads="1"/>
              </p:cNvSpPr>
              <p:nvPr/>
            </p:nvSpPr>
            <p:spPr bwMode="auto">
              <a:xfrm>
                <a:off x="1117" y="2789"/>
                <a:ext cx="432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HIM-4G4P</a:t>
                </a:r>
              </a:p>
            </p:txBody>
          </p:sp>
        </p:grpSp>
        <p:pic>
          <p:nvPicPr>
            <p:cNvPr id="15" name="图片 25" descr="TS8P_FL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4" t="34270" r="36366" b="44749"/>
            <a:stretch>
              <a:fillRect/>
            </a:stretch>
          </p:blipFill>
          <p:spPr bwMode="auto">
            <a:xfrm>
              <a:off x="684213" y="3527425"/>
              <a:ext cx="3167062" cy="126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oup 31"/>
            <p:cNvGrpSpPr>
              <a:grpSpLocks/>
            </p:cNvGrpSpPr>
            <p:nvPr/>
          </p:nvGrpSpPr>
          <p:grpSpPr bwMode="auto">
            <a:xfrm>
              <a:off x="4355956" y="5241925"/>
              <a:ext cx="4248150" cy="857250"/>
              <a:chOff x="2603" y="663"/>
              <a:chExt cx="2903" cy="1179"/>
            </a:xfrm>
          </p:grpSpPr>
          <p:sp>
            <p:nvSpPr>
              <p:cNvPr id="26" name="AutoShape 14"/>
              <p:cNvSpPr>
                <a:spLocks noChangeArrowheads="1"/>
              </p:cNvSpPr>
              <p:nvPr/>
            </p:nvSpPr>
            <p:spPr bwMode="gray">
              <a:xfrm>
                <a:off x="2603" y="663"/>
                <a:ext cx="2903" cy="1179"/>
              </a:xfrm>
              <a:prstGeom prst="roundRect">
                <a:avLst>
                  <a:gd name="adj" fmla="val 11921"/>
                </a:avLst>
              </a:prstGeom>
              <a:solidFill>
                <a:srgbClr val="0070C0"/>
              </a:solidFill>
              <a:ln w="254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>
                  <a:latin typeface="+mn-ea"/>
                  <a:ea typeface="+mn-ea"/>
                </a:endParaRPr>
              </a:p>
            </p:txBody>
          </p:sp>
          <p:sp>
            <p:nvSpPr>
              <p:cNvPr id="27" name="Freeform 15"/>
              <p:cNvSpPr>
                <a:spLocks/>
              </p:cNvSpPr>
              <p:nvPr/>
            </p:nvSpPr>
            <p:spPr bwMode="gray">
              <a:xfrm>
                <a:off x="2705" y="709"/>
                <a:ext cx="1445" cy="2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65000"/>
                    </a:schemeClr>
                  </a:gs>
                  <a:gs pos="50000">
                    <a:schemeClr val="bg1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zh-CN" altLang="zh-CN">
                  <a:latin typeface="+mn-ea"/>
                  <a:ea typeface="+mn-ea"/>
                </a:endParaRPr>
              </a:p>
            </p:txBody>
          </p:sp>
        </p:grpSp>
        <p:sp>
          <p:nvSpPr>
            <p:cNvPr id="18" name="Text Box 156"/>
            <p:cNvSpPr txBox="1">
              <a:spLocks noChangeArrowheads="1"/>
            </p:cNvSpPr>
            <p:nvPr/>
          </p:nvSpPr>
          <p:spPr bwMode="black">
            <a:xfrm>
              <a:off x="4614863" y="5302249"/>
              <a:ext cx="3957637" cy="805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en-US" altLang="zh-CN" sz="105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en-US" sz="105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</a:t>
              </a:r>
              <a:r>
                <a:rPr lang="en-US" altLang="zh-CN" sz="105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GE SFP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zh-CN" altLang="en-US" sz="105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半高插卡，节省空间，增加接口密度</a:t>
              </a:r>
              <a:endParaRPr lang="en-US" altLang="zh-CN" sz="105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9" name="Picture 2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75" y="5456238"/>
              <a:ext cx="3409950" cy="1357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50"/>
            <p:cNvGrpSpPr>
              <a:grpSpLocks/>
            </p:cNvGrpSpPr>
            <p:nvPr/>
          </p:nvGrpSpPr>
          <p:grpSpPr bwMode="auto">
            <a:xfrm>
              <a:off x="1071563" y="5024096"/>
              <a:ext cx="2717800" cy="508343"/>
              <a:chOff x="1128" y="2793"/>
              <a:chExt cx="4320" cy="289"/>
            </a:xfrm>
          </p:grpSpPr>
          <p:grpSp>
            <p:nvGrpSpPr>
              <p:cNvPr id="22" name="组合 65"/>
              <p:cNvGrpSpPr>
                <a:grpSpLocks/>
              </p:cNvGrpSpPr>
              <p:nvPr/>
            </p:nvGrpSpPr>
            <p:grpSpPr bwMode="auto">
              <a:xfrm>
                <a:off x="1519" y="2795"/>
                <a:ext cx="3538" cy="287"/>
                <a:chOff x="1121629" y="3118093"/>
                <a:chExt cx="2046739" cy="455200"/>
              </a:xfrm>
            </p:grpSpPr>
            <p:sp>
              <p:nvSpPr>
                <p:cNvPr id="24" name="AutoShape 6"/>
                <p:cNvSpPr>
                  <a:spLocks noChangeArrowheads="1"/>
                </p:cNvSpPr>
                <p:nvPr/>
              </p:nvSpPr>
              <p:spPr bwMode="ltGray">
                <a:xfrm>
                  <a:off x="1121699" y="3118093"/>
                  <a:ext cx="2046598" cy="4552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70C0"/>
                </a:solidFill>
                <a:ln w="38100" algn="ctr">
                  <a:solidFill>
                    <a:srgbClr val="FFFFFF">
                      <a:alpha val="70195"/>
                    </a:srgb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zh-CN" altLang="zh-CN" sz="1200" b="1">
                    <a:latin typeface="+mn-ea"/>
                    <a:ea typeface="+mn-ea"/>
                  </a:endParaRPr>
                </a:p>
              </p:txBody>
            </p:sp>
            <p:sp>
              <p:nvSpPr>
                <p:cNvPr id="25" name="AutoShape 11"/>
                <p:cNvSpPr>
                  <a:spLocks noChangeArrowheads="1"/>
                </p:cNvSpPr>
                <p:nvPr/>
              </p:nvSpPr>
              <p:spPr bwMode="ltGray">
                <a:xfrm>
                  <a:off x="1130458" y="3153879"/>
                  <a:ext cx="2029081" cy="178931"/>
                </a:xfrm>
                <a:prstGeom prst="roundRect">
                  <a:avLst>
                    <a:gd name="adj" fmla="val 28356"/>
                  </a:avLst>
                </a:prstGeom>
                <a:gradFill rotWithShape="1">
                  <a:gsLst>
                    <a:gs pos="0">
                      <a:srgbClr val="FFFFFF">
                        <a:alpha val="70000"/>
                      </a:srgbClr>
                    </a:gs>
                    <a:gs pos="100000">
                      <a:schemeClr val="folHlink">
                        <a:alpha val="0"/>
                      </a:scheme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zh-CN" altLang="zh-CN" sz="1200" b="1">
                    <a:latin typeface="+mn-ea"/>
                    <a:ea typeface="+mn-ea"/>
                  </a:endParaRPr>
                </a:p>
              </p:txBody>
            </p:sp>
          </p:grpSp>
          <p:sp>
            <p:nvSpPr>
              <p:cNvPr id="23" name="TextBox 8"/>
              <p:cNvSpPr txBox="1">
                <a:spLocks noChangeArrowheads="1"/>
              </p:cNvSpPr>
              <p:nvPr/>
            </p:nvSpPr>
            <p:spPr bwMode="auto">
              <a:xfrm>
                <a:off x="1128" y="2793"/>
                <a:ext cx="432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HIM-8GBP-V3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0359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接口卡介绍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24463" y="1059582"/>
            <a:ext cx="7781795" cy="3660526"/>
            <a:chOff x="428625" y="765175"/>
            <a:chExt cx="8001000" cy="5899150"/>
          </a:xfrm>
        </p:grpSpPr>
        <p:grpSp>
          <p:nvGrpSpPr>
            <p:cNvPr id="4" name="Group 50"/>
            <p:cNvGrpSpPr>
              <a:grpSpLocks/>
            </p:cNvGrpSpPr>
            <p:nvPr/>
          </p:nvGrpSpPr>
          <p:grpSpPr bwMode="auto">
            <a:xfrm>
              <a:off x="500063" y="765175"/>
              <a:ext cx="2719387" cy="504825"/>
              <a:chOff x="1128" y="2795"/>
              <a:chExt cx="4320" cy="287"/>
            </a:xfrm>
          </p:grpSpPr>
          <p:grpSp>
            <p:nvGrpSpPr>
              <p:cNvPr id="32" name="组合 65"/>
              <p:cNvGrpSpPr>
                <a:grpSpLocks/>
              </p:cNvGrpSpPr>
              <p:nvPr/>
            </p:nvGrpSpPr>
            <p:grpSpPr bwMode="auto">
              <a:xfrm>
                <a:off x="1519" y="2795"/>
                <a:ext cx="3538" cy="287"/>
                <a:chOff x="1121487" y="3118093"/>
                <a:chExt cx="2047021" cy="455200"/>
              </a:xfrm>
            </p:grpSpPr>
            <p:sp>
              <p:nvSpPr>
                <p:cNvPr id="34" name="AutoShape 6"/>
                <p:cNvSpPr>
                  <a:spLocks noChangeArrowheads="1"/>
                </p:cNvSpPr>
                <p:nvPr/>
              </p:nvSpPr>
              <p:spPr bwMode="ltGray">
                <a:xfrm>
                  <a:off x="1121487" y="3118093"/>
                  <a:ext cx="2047021" cy="4552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70C0"/>
                </a:solidFill>
                <a:ln w="38100" algn="ctr">
                  <a:solidFill>
                    <a:srgbClr val="FFFFFF">
                      <a:alpha val="70195"/>
                    </a:srgb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" name="AutoShape 11"/>
                <p:cNvSpPr>
                  <a:spLocks noChangeArrowheads="1"/>
                </p:cNvSpPr>
                <p:nvPr/>
              </p:nvSpPr>
              <p:spPr bwMode="ltGray">
                <a:xfrm>
                  <a:off x="1129580" y="3153552"/>
                  <a:ext cx="2030835" cy="178661"/>
                </a:xfrm>
                <a:prstGeom prst="roundRect">
                  <a:avLst>
                    <a:gd name="adj" fmla="val 28356"/>
                  </a:avLst>
                </a:prstGeom>
                <a:gradFill rotWithShape="1">
                  <a:gsLst>
                    <a:gs pos="0">
                      <a:srgbClr val="FFFFFF">
                        <a:alpha val="70000"/>
                      </a:srgbClr>
                    </a:gs>
                    <a:gs pos="100000">
                      <a:schemeClr val="folHlink">
                        <a:alpha val="0"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3" name="TextBox 22"/>
              <p:cNvSpPr txBox="1">
                <a:spLocks noChangeArrowheads="1"/>
              </p:cNvSpPr>
              <p:nvPr/>
            </p:nvSpPr>
            <p:spPr bwMode="auto">
              <a:xfrm>
                <a:off x="1128" y="2799"/>
                <a:ext cx="432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6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HIM-8GBE-V3</a:t>
                </a:r>
              </a:p>
            </p:txBody>
          </p:sp>
        </p:grpSp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5" y="3413125"/>
              <a:ext cx="2849563" cy="1214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0"/>
            <p:cNvGrpSpPr>
              <a:grpSpLocks/>
            </p:cNvGrpSpPr>
            <p:nvPr/>
          </p:nvGrpSpPr>
          <p:grpSpPr bwMode="auto">
            <a:xfrm>
              <a:off x="500063" y="2841625"/>
              <a:ext cx="2719387" cy="504825"/>
              <a:chOff x="1128" y="2795"/>
              <a:chExt cx="4320" cy="287"/>
            </a:xfrm>
          </p:grpSpPr>
          <p:grpSp>
            <p:nvGrpSpPr>
              <p:cNvPr id="28" name="组合 65"/>
              <p:cNvGrpSpPr>
                <a:grpSpLocks/>
              </p:cNvGrpSpPr>
              <p:nvPr/>
            </p:nvGrpSpPr>
            <p:grpSpPr bwMode="auto">
              <a:xfrm>
                <a:off x="1519" y="2795"/>
                <a:ext cx="3538" cy="287"/>
                <a:chOff x="1121487" y="3118093"/>
                <a:chExt cx="2047021" cy="455200"/>
              </a:xfrm>
            </p:grpSpPr>
            <p:sp>
              <p:nvSpPr>
                <p:cNvPr id="30" name="AutoShape 6"/>
                <p:cNvSpPr>
                  <a:spLocks noChangeArrowheads="1"/>
                </p:cNvSpPr>
                <p:nvPr/>
              </p:nvSpPr>
              <p:spPr bwMode="ltGray">
                <a:xfrm>
                  <a:off x="1121487" y="3118093"/>
                  <a:ext cx="2047021" cy="4552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70C0"/>
                </a:solidFill>
                <a:ln w="38100" algn="ctr">
                  <a:solidFill>
                    <a:srgbClr val="FFFFFF">
                      <a:alpha val="70195"/>
                    </a:srgb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" name="AutoShape 11"/>
                <p:cNvSpPr>
                  <a:spLocks noChangeArrowheads="1"/>
                </p:cNvSpPr>
                <p:nvPr/>
              </p:nvSpPr>
              <p:spPr bwMode="ltGray">
                <a:xfrm>
                  <a:off x="1129580" y="3153552"/>
                  <a:ext cx="2030835" cy="178661"/>
                </a:xfrm>
                <a:prstGeom prst="roundRect">
                  <a:avLst>
                    <a:gd name="adj" fmla="val 28356"/>
                  </a:avLst>
                </a:prstGeom>
                <a:gradFill rotWithShape="1">
                  <a:gsLst>
                    <a:gs pos="0">
                      <a:srgbClr val="FFFFFF">
                        <a:alpha val="70000"/>
                      </a:srgbClr>
                    </a:gs>
                    <a:gs pos="100000">
                      <a:schemeClr val="folHlink">
                        <a:alpha val="0"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9" name="TextBox 29"/>
              <p:cNvSpPr txBox="1">
                <a:spLocks noChangeArrowheads="1"/>
              </p:cNvSpPr>
              <p:nvPr/>
            </p:nvSpPr>
            <p:spPr bwMode="auto">
              <a:xfrm>
                <a:off x="1128" y="2798"/>
                <a:ext cx="432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HIM-2EXP</a:t>
                </a:r>
              </a:p>
            </p:txBody>
          </p:sp>
        </p:grp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4181475" y="3051175"/>
              <a:ext cx="4248150" cy="1004888"/>
              <a:chOff x="2653" y="663"/>
              <a:chExt cx="2903" cy="1179"/>
            </a:xfrm>
          </p:grpSpPr>
          <p:sp>
            <p:nvSpPr>
              <p:cNvPr id="26" name="AutoShape 14"/>
              <p:cNvSpPr>
                <a:spLocks noChangeArrowheads="1"/>
              </p:cNvSpPr>
              <p:nvPr/>
            </p:nvSpPr>
            <p:spPr bwMode="gray">
              <a:xfrm>
                <a:off x="2653" y="663"/>
                <a:ext cx="2903" cy="1179"/>
              </a:xfrm>
              <a:prstGeom prst="roundRect">
                <a:avLst>
                  <a:gd name="adj" fmla="val 11921"/>
                </a:avLst>
              </a:prstGeom>
              <a:solidFill>
                <a:srgbClr val="0070C0"/>
              </a:solidFill>
              <a:ln w="254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>
                  <a:latin typeface="+mn-ea"/>
                  <a:ea typeface="+mn-ea"/>
                </a:endParaRPr>
              </a:p>
            </p:txBody>
          </p:sp>
          <p:sp>
            <p:nvSpPr>
              <p:cNvPr id="27" name="Freeform 15"/>
              <p:cNvSpPr>
                <a:spLocks/>
              </p:cNvSpPr>
              <p:nvPr/>
            </p:nvSpPr>
            <p:spPr bwMode="gray">
              <a:xfrm>
                <a:off x="2705" y="710"/>
                <a:ext cx="1445" cy="272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65000"/>
                    </a:schemeClr>
                  </a:gs>
                  <a:gs pos="50000">
                    <a:schemeClr val="bg1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zh-CN" altLang="zh-CN">
                  <a:latin typeface="+mn-ea"/>
                  <a:ea typeface="+mn-ea"/>
                </a:endParaRPr>
              </a:p>
            </p:txBody>
          </p:sp>
        </p:grpSp>
        <p:sp>
          <p:nvSpPr>
            <p:cNvPr id="8" name="Text Box 156"/>
            <p:cNvSpPr txBox="1">
              <a:spLocks noChangeArrowheads="1"/>
            </p:cNvSpPr>
            <p:nvPr/>
          </p:nvSpPr>
          <p:spPr bwMode="black">
            <a:xfrm>
              <a:off x="4324350" y="3122614"/>
              <a:ext cx="3957638" cy="101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</a:t>
              </a: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10GE SFP+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半高插卡，节省空间，增加接口密度</a:t>
              </a:r>
              <a:endParaRPr lang="en-US" altLang="zh-CN" sz="14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" name="Group 31"/>
            <p:cNvGrpSpPr>
              <a:grpSpLocks/>
            </p:cNvGrpSpPr>
            <p:nvPr/>
          </p:nvGrpSpPr>
          <p:grpSpPr bwMode="auto">
            <a:xfrm>
              <a:off x="4181475" y="836613"/>
              <a:ext cx="4248150" cy="1219200"/>
              <a:chOff x="2653" y="663"/>
              <a:chExt cx="2903" cy="1179"/>
            </a:xfrm>
          </p:grpSpPr>
          <p:sp>
            <p:nvSpPr>
              <p:cNvPr id="24" name="AutoShape 14"/>
              <p:cNvSpPr>
                <a:spLocks noChangeArrowheads="1"/>
              </p:cNvSpPr>
              <p:nvPr/>
            </p:nvSpPr>
            <p:spPr bwMode="gray">
              <a:xfrm>
                <a:off x="2653" y="663"/>
                <a:ext cx="2903" cy="1179"/>
              </a:xfrm>
              <a:prstGeom prst="roundRect">
                <a:avLst>
                  <a:gd name="adj" fmla="val 11921"/>
                </a:avLst>
              </a:prstGeom>
              <a:solidFill>
                <a:srgbClr val="0070C0"/>
              </a:solidFill>
              <a:ln w="254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>
                  <a:latin typeface="+mn-ea"/>
                  <a:ea typeface="+mn-ea"/>
                </a:endParaRPr>
              </a:p>
            </p:txBody>
          </p:sp>
          <p:sp>
            <p:nvSpPr>
              <p:cNvPr id="25" name="Freeform 15"/>
              <p:cNvSpPr>
                <a:spLocks/>
              </p:cNvSpPr>
              <p:nvPr/>
            </p:nvSpPr>
            <p:spPr bwMode="gray">
              <a:xfrm>
                <a:off x="2705" y="709"/>
                <a:ext cx="1445" cy="270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65000"/>
                    </a:schemeClr>
                  </a:gs>
                  <a:gs pos="50000">
                    <a:schemeClr val="bg1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zh-CN" altLang="zh-CN">
                  <a:latin typeface="+mn-ea"/>
                  <a:ea typeface="+mn-ea"/>
                </a:endParaRPr>
              </a:p>
            </p:txBody>
          </p:sp>
        </p:grpSp>
        <p:sp>
          <p:nvSpPr>
            <p:cNvPr id="10" name="Text Box 156"/>
            <p:cNvSpPr txBox="1">
              <a:spLocks noChangeArrowheads="1"/>
            </p:cNvSpPr>
            <p:nvPr/>
          </p:nvSpPr>
          <p:spPr bwMode="black">
            <a:xfrm>
              <a:off x="4288630" y="976827"/>
              <a:ext cx="3957638" cy="101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个以太网</a:t>
              </a: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RJ45</a:t>
              </a:r>
              <a:r>
                <a:rPr lang="zh-CN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电接口</a:t>
              </a:r>
              <a:endParaRPr lang="en-US" altLang="zh-CN" sz="14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半高插卡，节省空间，增加接口密度</a:t>
              </a:r>
              <a:endParaRPr lang="en-US" altLang="zh-CN" sz="14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5" y="5484813"/>
              <a:ext cx="2857500" cy="1179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50"/>
            <p:cNvGrpSpPr>
              <a:grpSpLocks/>
            </p:cNvGrpSpPr>
            <p:nvPr/>
          </p:nvGrpSpPr>
          <p:grpSpPr bwMode="auto">
            <a:xfrm>
              <a:off x="428625" y="4984750"/>
              <a:ext cx="2719388" cy="504825"/>
              <a:chOff x="1128" y="2795"/>
              <a:chExt cx="4320" cy="287"/>
            </a:xfrm>
          </p:grpSpPr>
          <p:grpSp>
            <p:nvGrpSpPr>
              <p:cNvPr id="20" name="组合 65"/>
              <p:cNvGrpSpPr>
                <a:grpSpLocks/>
              </p:cNvGrpSpPr>
              <p:nvPr/>
            </p:nvGrpSpPr>
            <p:grpSpPr bwMode="auto">
              <a:xfrm>
                <a:off x="1519" y="2795"/>
                <a:ext cx="3538" cy="287"/>
                <a:chOff x="1121487" y="3118093"/>
                <a:chExt cx="2047021" cy="455200"/>
              </a:xfrm>
            </p:grpSpPr>
            <p:sp>
              <p:nvSpPr>
                <p:cNvPr id="22" name="AutoShape 6"/>
                <p:cNvSpPr>
                  <a:spLocks noChangeArrowheads="1"/>
                </p:cNvSpPr>
                <p:nvPr/>
              </p:nvSpPr>
              <p:spPr bwMode="ltGray">
                <a:xfrm>
                  <a:off x="1121487" y="3118093"/>
                  <a:ext cx="2047021" cy="4552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70C0"/>
                </a:solidFill>
                <a:ln w="38100" algn="ctr">
                  <a:solidFill>
                    <a:srgbClr val="FFFFFF">
                      <a:alpha val="70195"/>
                    </a:srgb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3" name="AutoShape 11"/>
                <p:cNvSpPr>
                  <a:spLocks noChangeArrowheads="1"/>
                </p:cNvSpPr>
                <p:nvPr/>
              </p:nvSpPr>
              <p:spPr bwMode="ltGray">
                <a:xfrm>
                  <a:off x="1129580" y="3153552"/>
                  <a:ext cx="2030835" cy="178661"/>
                </a:xfrm>
                <a:prstGeom prst="roundRect">
                  <a:avLst>
                    <a:gd name="adj" fmla="val 28356"/>
                  </a:avLst>
                </a:prstGeom>
                <a:gradFill rotWithShape="1">
                  <a:gsLst>
                    <a:gs pos="0">
                      <a:srgbClr val="FFFFFF">
                        <a:alpha val="70000"/>
                      </a:srgbClr>
                    </a:gs>
                    <a:gs pos="100000">
                      <a:schemeClr val="folHlink">
                        <a:alpha val="0"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1" name="TextBox 36"/>
              <p:cNvSpPr txBox="1">
                <a:spLocks noChangeArrowheads="1"/>
              </p:cNvSpPr>
              <p:nvPr/>
            </p:nvSpPr>
            <p:spPr bwMode="auto">
              <a:xfrm>
                <a:off x="1128" y="2817"/>
                <a:ext cx="432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HIM-16GBP</a:t>
                </a:r>
              </a:p>
            </p:txBody>
          </p:sp>
        </p:grpSp>
        <p:grpSp>
          <p:nvGrpSpPr>
            <p:cNvPr id="14" name="Group 31"/>
            <p:cNvGrpSpPr>
              <a:grpSpLocks/>
            </p:cNvGrpSpPr>
            <p:nvPr/>
          </p:nvGrpSpPr>
          <p:grpSpPr bwMode="auto">
            <a:xfrm>
              <a:off x="4181422" y="5199063"/>
              <a:ext cx="4248149" cy="1071562"/>
              <a:chOff x="2679" y="663"/>
              <a:chExt cx="2903" cy="1179"/>
            </a:xfrm>
          </p:grpSpPr>
          <p:sp>
            <p:nvSpPr>
              <p:cNvPr id="18" name="AutoShape 14"/>
              <p:cNvSpPr>
                <a:spLocks noChangeArrowheads="1"/>
              </p:cNvSpPr>
              <p:nvPr/>
            </p:nvSpPr>
            <p:spPr bwMode="gray">
              <a:xfrm>
                <a:off x="2679" y="663"/>
                <a:ext cx="2903" cy="1179"/>
              </a:xfrm>
              <a:prstGeom prst="roundRect">
                <a:avLst>
                  <a:gd name="adj" fmla="val 11921"/>
                </a:avLst>
              </a:prstGeom>
              <a:solidFill>
                <a:srgbClr val="0070C0"/>
              </a:solidFill>
              <a:ln w="254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>
                  <a:latin typeface="+mn-ea"/>
                  <a:ea typeface="+mn-ea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gray">
              <a:xfrm>
                <a:off x="2705" y="708"/>
                <a:ext cx="1445" cy="274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65000"/>
                    </a:schemeClr>
                  </a:gs>
                  <a:gs pos="50000">
                    <a:schemeClr val="bg1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zh-CN" altLang="zh-CN">
                  <a:latin typeface="+mn-ea"/>
                  <a:ea typeface="+mn-ea"/>
                </a:endParaRPr>
              </a:p>
            </p:txBody>
          </p:sp>
        </p:grpSp>
        <p:sp>
          <p:nvSpPr>
            <p:cNvPr id="15" name="TextBox 38"/>
            <p:cNvSpPr txBox="1">
              <a:spLocks noChangeArrowheads="1"/>
            </p:cNvSpPr>
            <p:nvPr/>
          </p:nvSpPr>
          <p:spPr bwMode="auto">
            <a:xfrm>
              <a:off x="4354109" y="5271462"/>
              <a:ext cx="1442468" cy="13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16</a:t>
              </a: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</a:t>
              </a: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GE SFP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增加接口密度</a:t>
              </a:r>
              <a:endParaRPr lang="en-US" altLang="zh-CN" sz="14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400" b="0" dirty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pic>
          <p:nvPicPr>
            <p:cNvPr id="17" name="Picture 3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688" y="1563688"/>
              <a:ext cx="2463800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1246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/>
          <p:nvPr/>
        </p:nvSpPr>
        <p:spPr>
          <a:xfrm>
            <a:off x="4572000" y="1835492"/>
            <a:ext cx="255676" cy="255676"/>
          </a:xfrm>
          <a:prstGeom prst="rect">
            <a:avLst/>
          </a:prstGeom>
          <a:solidFill>
            <a:srgbClr val="CD0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Rectangle 2"/>
          <p:cNvSpPr/>
          <p:nvPr/>
        </p:nvSpPr>
        <p:spPr>
          <a:xfrm>
            <a:off x="4587488" y="2069146"/>
            <a:ext cx="3600000" cy="36000"/>
          </a:xfrm>
          <a:prstGeom prst="rect">
            <a:avLst/>
          </a:prstGeom>
          <a:solidFill>
            <a:srgbClr val="E60012"/>
          </a:solidFill>
          <a:ln w="6350" cmpd="sng">
            <a:solidFill>
              <a:srgbClr val="E700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Rectangle 2"/>
          <p:cNvSpPr/>
          <p:nvPr/>
        </p:nvSpPr>
        <p:spPr>
          <a:xfrm>
            <a:off x="4572000" y="2283718"/>
            <a:ext cx="255676" cy="2556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Rectangle 2"/>
          <p:cNvSpPr/>
          <p:nvPr/>
        </p:nvSpPr>
        <p:spPr>
          <a:xfrm>
            <a:off x="4572000" y="2715766"/>
            <a:ext cx="255676" cy="25567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516170" y="2252155"/>
            <a:ext cx="384365" cy="307777"/>
          </a:xfrm>
          <a:prstGeom prst="rect">
            <a:avLst/>
          </a:prstGeom>
          <a:solidFill>
            <a:srgbClr val="A0A0A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Microsoft Sans Serif" panose="020B0604020202020204"/>
                <a:ea typeface="huxiaobo-gdh"/>
                <a:cs typeface="Microsoft Sans Serif" panose="020B0604020202020204"/>
              </a:rPr>
              <a:t>02</a:t>
            </a:r>
            <a:endParaRPr kumimoji="1" lang="zh-CN" altLang="en-US" sz="1400" dirty="0">
              <a:solidFill>
                <a:schemeClr val="bg1"/>
              </a:solidFill>
              <a:latin typeface="Microsoft Sans Serif" panose="020B0604020202020204"/>
              <a:ea typeface="huxiaobo-gdh"/>
              <a:cs typeface="Microsoft Sans Serif" panose="020B0604020202020204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516170" y="2684203"/>
            <a:ext cx="384365" cy="307777"/>
          </a:xfrm>
          <a:prstGeom prst="rect">
            <a:avLst/>
          </a:prstGeom>
          <a:solidFill>
            <a:srgbClr val="A0A0A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Microsoft Sans Serif" panose="020B0604020202020204"/>
                <a:ea typeface="huxiaobo-gdh"/>
                <a:cs typeface="Microsoft Sans Serif" panose="020B0604020202020204"/>
              </a:rPr>
              <a:t>03</a:t>
            </a:r>
            <a:endParaRPr kumimoji="1" lang="zh-CN" altLang="en-US" sz="1400" dirty="0">
              <a:solidFill>
                <a:schemeClr val="bg1"/>
              </a:solidFill>
              <a:latin typeface="Microsoft Sans Serif" panose="020B0604020202020204"/>
              <a:ea typeface="huxiaobo-gdh"/>
              <a:cs typeface="Microsoft Sans Serif" panose="020B0604020202020204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59336" y="2443991"/>
            <a:ext cx="215312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dirty="0">
                <a:solidFill>
                  <a:schemeClr val="bg1"/>
                </a:solidFill>
                <a:latin typeface="Microsoft Sans Serif" panose="020B0604020202020204"/>
                <a:ea typeface="huxiaobo-gdh"/>
                <a:cs typeface="Microsoft Sans Serif" panose="020B0604020202020204"/>
              </a:rPr>
              <a:t>01</a:t>
            </a:r>
            <a:endParaRPr kumimoji="1" lang="zh-CN" altLang="en-US" sz="13800" dirty="0">
              <a:solidFill>
                <a:schemeClr val="bg1"/>
              </a:solidFill>
              <a:latin typeface="Microsoft Sans Serif" panose="020B0604020202020204"/>
              <a:ea typeface="huxiaobo-gdh"/>
              <a:cs typeface="Microsoft Sans Serif" panose="020B0604020202020204"/>
            </a:endParaRPr>
          </a:p>
        </p:txBody>
      </p:sp>
      <p:sp>
        <p:nvSpPr>
          <p:cNvPr id="18" name="Rectangle 62"/>
          <p:cNvSpPr>
            <a:spLocks noChangeArrowheads="1"/>
          </p:cNvSpPr>
          <p:nvPr/>
        </p:nvSpPr>
        <p:spPr bwMode="auto">
          <a:xfrm>
            <a:off x="4950549" y="1847614"/>
            <a:ext cx="14026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dist"/>
            <a:r>
              <a:rPr lang="en-US" altLang="zh-CN" sz="1200" kern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SR6600 V7</a:t>
            </a:r>
            <a:r>
              <a:rPr lang="zh-CN" altLang="en-US" sz="1200" kern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产品介绍</a:t>
            </a:r>
            <a:endParaRPr lang="zh-CN" altLang="zh-CN" sz="1200" kern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Rectangle 62"/>
          <p:cNvSpPr>
            <a:spLocks noChangeArrowheads="1"/>
          </p:cNvSpPr>
          <p:nvPr/>
        </p:nvSpPr>
        <p:spPr bwMode="auto">
          <a:xfrm>
            <a:off x="4950549" y="2295840"/>
            <a:ext cx="14026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dist"/>
            <a:r>
              <a:rPr lang="en-US" altLang="zh-CN" sz="1200" kern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SR6600 V7</a:t>
            </a:r>
            <a:r>
              <a:rPr lang="zh-CN" altLang="en-US" sz="1200" kern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主要特性</a:t>
            </a:r>
            <a:endParaRPr lang="zh-CN" altLang="zh-CN" sz="1200" kern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Rectangle 2"/>
          <p:cNvSpPr/>
          <p:nvPr/>
        </p:nvSpPr>
        <p:spPr>
          <a:xfrm>
            <a:off x="4572000" y="2523932"/>
            <a:ext cx="3600000" cy="36000"/>
          </a:xfrm>
          <a:prstGeom prst="rect">
            <a:avLst/>
          </a:prstGeom>
          <a:solidFill>
            <a:srgbClr val="A0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62"/>
          <p:cNvSpPr>
            <a:spLocks noChangeArrowheads="1"/>
          </p:cNvSpPr>
          <p:nvPr/>
        </p:nvSpPr>
        <p:spPr bwMode="auto">
          <a:xfrm>
            <a:off x="4950549" y="2727888"/>
            <a:ext cx="14026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dist"/>
            <a:r>
              <a:rPr lang="en-US" altLang="zh-CN" sz="1200" kern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SR6600 V7</a:t>
            </a:r>
            <a:r>
              <a:rPr lang="zh-CN" altLang="en-US" sz="1200" kern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主要场景</a:t>
            </a:r>
            <a:endParaRPr lang="zh-CN" altLang="zh-CN" sz="1200" kern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Rectangle 2"/>
          <p:cNvSpPr/>
          <p:nvPr/>
        </p:nvSpPr>
        <p:spPr>
          <a:xfrm>
            <a:off x="4572000" y="2955980"/>
            <a:ext cx="3600000" cy="36000"/>
          </a:xfrm>
          <a:prstGeom prst="rect">
            <a:avLst/>
          </a:prstGeom>
          <a:solidFill>
            <a:srgbClr val="A0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文本框 31"/>
          <p:cNvSpPr txBox="1"/>
          <p:nvPr/>
        </p:nvSpPr>
        <p:spPr>
          <a:xfrm>
            <a:off x="4516170" y="1803929"/>
            <a:ext cx="384365" cy="307777"/>
          </a:xfrm>
          <a:prstGeom prst="rect">
            <a:avLst/>
          </a:prstGeom>
          <a:solidFill>
            <a:srgbClr val="E60012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Microsoft Sans Serif" panose="020B0604020202020204"/>
                <a:ea typeface="huxiaobo-gdh"/>
                <a:cs typeface="Microsoft Sans Serif" panose="020B0604020202020204"/>
              </a:rPr>
              <a:t>01</a:t>
            </a:r>
            <a:endParaRPr kumimoji="1" lang="zh-CN" altLang="en-US" sz="1400" dirty="0">
              <a:solidFill>
                <a:schemeClr val="bg1"/>
              </a:solidFill>
              <a:latin typeface="Microsoft Sans Serif" panose="020B0604020202020204"/>
              <a:ea typeface="huxiaobo-gdh"/>
              <a:cs typeface="Microsoft Sans Serif" panose="020B0604020202020204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347614"/>
            <a:ext cx="3459846" cy="211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339491"/>
            <a:ext cx="8229443" cy="457200"/>
          </a:xfrm>
        </p:spPr>
        <p:txBody>
          <a:bodyPr/>
          <a:lstStyle/>
          <a:p>
            <a:pPr algn="l"/>
            <a:r>
              <a:rPr lang="en-US" altLang="zh-CN" dirty="0">
                <a:latin typeface="华文细黑" panose="02010600040101010101" pitchFamily="2" charset="-122"/>
              </a:rPr>
              <a:t>HIM</a:t>
            </a:r>
            <a:r>
              <a:rPr lang="zh-CN" altLang="en-US" dirty="0">
                <a:latin typeface="华文细黑" panose="02010600040101010101" pitchFamily="2" charset="-122"/>
              </a:rPr>
              <a:t>接口模块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95536" y="824889"/>
            <a:ext cx="6246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altLang="zh-CN" b="1" dirty="0" smtClean="0">
                <a:solidFill>
                  <a:srgbClr val="FF9933"/>
                </a:solidFill>
                <a:latin typeface="+mn-ea"/>
              </a:rPr>
              <a:t>HIM</a:t>
            </a:r>
            <a:r>
              <a:rPr lang="zh-CN" altLang="en-US" b="1" dirty="0" smtClean="0">
                <a:solidFill>
                  <a:srgbClr val="FF9933"/>
                </a:solidFill>
                <a:latin typeface="+mn-ea"/>
              </a:rPr>
              <a:t>卡（</a:t>
            </a:r>
            <a:r>
              <a:rPr lang="en-US" altLang="zh-CN" b="1" dirty="0" smtClean="0">
                <a:solidFill>
                  <a:srgbClr val="FF9933"/>
                </a:solidFill>
                <a:latin typeface="+mn-ea"/>
              </a:rPr>
              <a:t>High-speed Interface Module</a:t>
            </a:r>
            <a:r>
              <a:rPr lang="zh-CN" altLang="en-US" b="1" dirty="0" smtClean="0">
                <a:solidFill>
                  <a:srgbClr val="FF9933"/>
                </a:solidFill>
                <a:latin typeface="+mn-ea"/>
              </a:rPr>
              <a:t>，高速接口模块）</a:t>
            </a:r>
            <a:endParaRPr lang="zh-CN" altLang="en-US" b="1" dirty="0">
              <a:solidFill>
                <a:srgbClr val="FF9933"/>
              </a:solidFill>
              <a:latin typeface="+mn-ea"/>
            </a:endParaRPr>
          </a:p>
        </p:txBody>
      </p:sp>
      <p:graphicFrame>
        <p:nvGraphicFramePr>
          <p:cNvPr id="4" name="Group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2132818"/>
              </p:ext>
            </p:extLst>
          </p:nvPr>
        </p:nvGraphicFramePr>
        <p:xfrm>
          <a:off x="479885" y="1222419"/>
          <a:ext cx="8352159" cy="3497520"/>
        </p:xfrm>
        <a:graphic>
          <a:graphicData uri="http://schemas.openxmlformats.org/drawingml/2006/table">
            <a:tbl>
              <a:tblPr/>
              <a:tblGrid>
                <a:gridCol w="3984442"/>
                <a:gridCol w="4367717"/>
              </a:tblGrid>
              <a:tr h="3037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 RT-HIM-1EXP-H3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1</a:t>
                      </a: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端口万兆以太网光接口卡</a:t>
                      </a: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(XFP)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7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 RT-HIM-8GBE-WAN-H3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8</a:t>
                      </a: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端口千兆以太网电口接口模块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 RT-HIM-8GBP-WAN-H3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8</a:t>
                      </a: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端口千兆以太网光接口模块</a:t>
                      </a: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(SFP)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 RT-HIM-4GBE-WAN-H3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4</a:t>
                      </a: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端口千兆以太网电口接口模块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 RT-HIM-4GBP-WAN-H3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4</a:t>
                      </a: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端口千兆以太网光接口模块</a:t>
                      </a: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(SFP)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 RT-HIM-8FE-H3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8</a:t>
                      </a: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端口百兆以太网电接口模块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7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 RT-HIM-2CPOS/STM1-H3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2</a:t>
                      </a: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端口</a:t>
                      </a: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OC-3/STM-1</a:t>
                      </a: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通道化</a:t>
                      </a: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E1/T1 POS</a:t>
                      </a: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接口模块</a:t>
                      </a: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(SFP)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7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 RT-HIM-1CPOS/STM1-H3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1</a:t>
                      </a: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端口</a:t>
                      </a: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OC-3/STM-1</a:t>
                      </a: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通道化</a:t>
                      </a: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E1/T1 POS</a:t>
                      </a:r>
                      <a:r>
                        <a:rPr kumimoji="0" lang="zh-CN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接口模块</a:t>
                      </a: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(SFP)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24608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>
                <a:latin typeface="华文细黑" panose="02010600040101010101" pitchFamily="2" charset="-122"/>
              </a:rPr>
              <a:t>MIM</a:t>
            </a:r>
            <a:r>
              <a:rPr lang="zh-CN" altLang="en-US" dirty="0">
                <a:latin typeface="华文细黑" panose="02010600040101010101" pitchFamily="2" charset="-122"/>
              </a:rPr>
              <a:t>接口模块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457357" y="816263"/>
            <a:ext cx="6678488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chemeClr val="tx1"/>
              </a:buClr>
              <a:defRPr/>
            </a:pPr>
            <a:r>
              <a:rPr lang="en-US" altLang="zh-CN" b="1" kern="0" dirty="0">
                <a:solidFill>
                  <a:srgbClr val="FF9933"/>
                </a:solidFill>
                <a:latin typeface="华文细黑" pitchFamily="2" charset="-122"/>
              </a:rPr>
              <a:t>MIM</a:t>
            </a:r>
            <a:r>
              <a:rPr lang="zh-CN" altLang="en-US" b="1" kern="0" dirty="0">
                <a:solidFill>
                  <a:srgbClr val="FF9933"/>
                </a:solidFill>
                <a:latin typeface="华文细黑" pitchFamily="2" charset="-122"/>
              </a:rPr>
              <a:t>卡（</a:t>
            </a:r>
            <a:r>
              <a:rPr lang="en-US" altLang="zh-CN" b="1" kern="0" dirty="0">
                <a:solidFill>
                  <a:srgbClr val="FF9933"/>
                </a:solidFill>
              </a:rPr>
              <a:t>Multifunctional Interface Module</a:t>
            </a:r>
            <a:r>
              <a:rPr lang="zh-CN" altLang="en-US" b="1" kern="0" dirty="0">
                <a:solidFill>
                  <a:srgbClr val="FF9933"/>
                </a:solidFill>
              </a:rPr>
              <a:t>，多功能接口模块）</a:t>
            </a:r>
          </a:p>
        </p:txBody>
      </p:sp>
      <p:graphicFrame>
        <p:nvGraphicFramePr>
          <p:cNvPr id="4" name="Group 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2924079"/>
              </p:ext>
            </p:extLst>
          </p:nvPr>
        </p:nvGraphicFramePr>
        <p:xfrm>
          <a:off x="539552" y="1347614"/>
          <a:ext cx="7391400" cy="2151065"/>
        </p:xfrm>
        <a:graphic>
          <a:graphicData uri="http://schemas.openxmlformats.org/drawingml/2006/table">
            <a:tbl>
              <a:tblPr/>
              <a:tblGrid>
                <a:gridCol w="2627428"/>
                <a:gridCol w="4763972"/>
              </a:tblGrid>
              <a:tr h="3596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RT-MIM-2SAE-H3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2</a:t>
                      </a: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路增强型同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/</a:t>
                      </a: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异步接口模块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96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RT-MIM-4SAE-H3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4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路增强型同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/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异步接口模块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96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RT-MIM-8SAE-H3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8</a:t>
                      </a: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路增强型同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/</a:t>
                      </a: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异步接口模块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96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RT-MIM-8E1(75)-H3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8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端口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E1/CE1/PRI 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接口模块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(75ohm)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2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RT-MIM-2GBE-H3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2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端口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10/100/1000M Base-T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电口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(RJ45)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</a:rPr>
                        <a:t>模块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297">
                <a:tc>
                  <a:txBody>
                    <a:bodyPr/>
                    <a:lstStyle/>
                    <a:p>
                      <a:r>
                        <a:rPr kumimoji="0" lang="en-US" alt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  RT-MIM-8E1-F(75)-H3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  8</a:t>
                      </a:r>
                      <a:r>
                        <a:rPr kumimoji="0" lang="zh-CN" alt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端口非通道化</a:t>
                      </a:r>
                      <a:r>
                        <a:rPr kumimoji="0" lang="en-US" alt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E1</a:t>
                      </a:r>
                      <a:r>
                        <a:rPr kumimoji="0" lang="zh-CN" alt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接口模块</a:t>
                      </a: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(75</a:t>
                      </a:r>
                      <a:r>
                        <a:rPr kumimoji="0" lang="en-US" alt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ohm)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9410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 smtClean="0">
                <a:latin typeface="华文细黑" panose="02010600040101010101" pitchFamily="2" charset="-122"/>
              </a:rPr>
              <a:t>MIC</a:t>
            </a:r>
            <a:r>
              <a:rPr lang="zh-CN" altLang="en-US" dirty="0" smtClean="0">
                <a:latin typeface="华文细黑" panose="02010600040101010101" pitchFamily="2" charset="-122"/>
              </a:rPr>
              <a:t>接口模块</a:t>
            </a:r>
            <a:endParaRPr lang="zh-CN" altLang="en-US" dirty="0"/>
          </a:p>
        </p:txBody>
      </p:sp>
      <p:graphicFrame>
        <p:nvGraphicFramePr>
          <p:cNvPr id="3" name="Group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652542"/>
              </p:ext>
            </p:extLst>
          </p:nvPr>
        </p:nvGraphicFramePr>
        <p:xfrm>
          <a:off x="539552" y="987574"/>
          <a:ext cx="8302625" cy="3441699"/>
        </p:xfrm>
        <a:graphic>
          <a:graphicData uri="http://schemas.openxmlformats.org/drawingml/2006/table">
            <a:tbl>
              <a:tblPr/>
              <a:tblGrid>
                <a:gridCol w="3960812"/>
                <a:gridCol w="4341813"/>
              </a:tblGrid>
              <a:tr h="30486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MIC-GP8L</a:t>
                      </a:r>
                      <a:endParaRPr kumimoji="0" lang="en-US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华文细黑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8</a:t>
                      </a:r>
                      <a:r>
                        <a:rPr kumimoji="0" lang="zh-CN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端口千兆以太网光接口卡</a:t>
                      </a: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(</a:t>
                      </a:r>
                      <a:r>
                        <a:rPr kumimoji="0" lang="en-US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SFP)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6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MIC-GP4L</a:t>
                      </a:r>
                      <a:endParaRPr kumimoji="0" lang="en-US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华文细黑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4</a:t>
                      </a:r>
                      <a:r>
                        <a:rPr kumimoji="0" lang="zh-CN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端口千兆以太网</a:t>
                      </a: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Combo</a:t>
                      </a:r>
                      <a:r>
                        <a:rPr kumimoji="0" lang="zh-CN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接口卡</a:t>
                      </a:r>
                      <a:endParaRPr kumimoji="0" lang="en-US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华文细黑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73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MIC-SP4L</a:t>
                      </a:r>
                      <a:endParaRPr kumimoji="0" lang="en-US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华文细黑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zh-CN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端口</a:t>
                      </a: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OC-3c/STM-1c POS/ATM</a:t>
                      </a:r>
                      <a:r>
                        <a:rPr kumimoji="0" lang="zh-CN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或</a:t>
                      </a: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1</a:t>
                      </a:r>
                      <a:r>
                        <a:rPr kumimoji="0" lang="zh-CN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端口</a:t>
                      </a:r>
                      <a:r>
                        <a:rPr kumimoji="0" lang="en-US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OC-12c/STM-4c POS/ATM</a:t>
                      </a:r>
                      <a:r>
                        <a:rPr kumimoji="0" lang="zh-CN" altLang="zh-CN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华文细黑" pitchFamily="2" charset="-122"/>
                          <a:cs typeface="+mn-cs"/>
                        </a:rPr>
                        <a:t>光接口卡</a:t>
                      </a:r>
                      <a:endParaRPr kumimoji="0" lang="en-US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华文细黑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731">
                <a:tc>
                  <a:txBody>
                    <a:bodyPr/>
                    <a:lstStyle/>
                    <a:p>
                      <a:r>
                        <a:rPr lang="en-US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MIC-CLP4L</a:t>
                      </a:r>
                      <a:endParaRPr kumimoji="0" lang="en-US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华文细黑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zh-CN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端口</a:t>
                      </a:r>
                      <a:r>
                        <a:rPr lang="en-US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OC-3/STM-1 </a:t>
                      </a:r>
                      <a:r>
                        <a:rPr lang="zh-CN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通道化</a:t>
                      </a:r>
                      <a:r>
                        <a:rPr lang="en-US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</a:t>
                      </a:r>
                      <a:r>
                        <a:rPr lang="zh-CN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光接口卡</a:t>
                      </a:r>
                      <a:endParaRPr kumimoji="0" lang="en-US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华文细黑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731">
                <a:tc>
                  <a:txBody>
                    <a:bodyPr/>
                    <a:lstStyle/>
                    <a:p>
                      <a:r>
                        <a:rPr lang="en-US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MIC-CLP2L</a:t>
                      </a:r>
                      <a:endParaRPr kumimoji="0" lang="en-US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华文细黑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端口</a:t>
                      </a:r>
                      <a:r>
                        <a:rPr lang="en-US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OC-3/STM-1 </a:t>
                      </a:r>
                      <a:r>
                        <a:rPr lang="zh-CN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通道化</a:t>
                      </a:r>
                      <a:r>
                        <a:rPr lang="en-US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</a:t>
                      </a:r>
                      <a:r>
                        <a:rPr lang="zh-CN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光接口卡</a:t>
                      </a:r>
                      <a:endParaRPr kumimoji="0" lang="en-US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华文细黑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046">
                <a:tc>
                  <a:txBody>
                    <a:bodyPr/>
                    <a:lstStyle/>
                    <a:p>
                      <a:r>
                        <a:rPr lang="en-US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MIC-ET16L</a:t>
                      </a:r>
                      <a:endParaRPr kumimoji="0" lang="en-US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华文细黑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r>
                        <a:rPr lang="zh-CN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端口</a:t>
                      </a:r>
                      <a:r>
                        <a:rPr lang="en-US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E1</a:t>
                      </a:r>
                      <a:r>
                        <a:rPr lang="zh-CN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电接口卡</a:t>
                      </a:r>
                      <a:endParaRPr kumimoji="0" lang="en-US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华文细黑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65">
                <a:tc>
                  <a:txBody>
                    <a:bodyPr/>
                    <a:lstStyle/>
                    <a:p>
                      <a:r>
                        <a:rPr lang="en-US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MIC-SP8L</a:t>
                      </a:r>
                      <a:endParaRPr kumimoji="0" lang="en-US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华文细黑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zh-CN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端口</a:t>
                      </a:r>
                      <a:r>
                        <a:rPr lang="en-US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OC-3c/STM-1c POS</a:t>
                      </a:r>
                      <a:r>
                        <a:rPr lang="zh-CN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光接口卡</a:t>
                      </a:r>
                      <a:endParaRPr kumimoji="0" lang="en-US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华文细黑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65">
                <a:tc>
                  <a:txBody>
                    <a:bodyPr/>
                    <a:lstStyle/>
                    <a:p>
                      <a:r>
                        <a:rPr lang="en-US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MIC-XP4L</a:t>
                      </a:r>
                      <a:endParaRPr kumimoji="0" lang="en-US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华文细黑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zh-CN" altLang="zh-CN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端口万兆以太网光接口子卡</a:t>
                      </a:r>
                      <a:endParaRPr kumimoji="0" lang="en-US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华文细黑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1097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/>
          <p:nvPr/>
        </p:nvSpPr>
        <p:spPr>
          <a:xfrm>
            <a:off x="4572000" y="1835492"/>
            <a:ext cx="255676" cy="255676"/>
          </a:xfrm>
          <a:prstGeom prst="rect">
            <a:avLst/>
          </a:prstGeom>
          <a:solidFill>
            <a:srgbClr val="CD0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Rectangle 2"/>
          <p:cNvSpPr/>
          <p:nvPr/>
        </p:nvSpPr>
        <p:spPr>
          <a:xfrm>
            <a:off x="4572000" y="2069371"/>
            <a:ext cx="3600000" cy="36000"/>
          </a:xfrm>
          <a:prstGeom prst="rect">
            <a:avLst/>
          </a:prstGeom>
          <a:solidFill>
            <a:srgbClr val="A0A0A0"/>
          </a:solidFill>
          <a:ln w="6350" cmpd="sng">
            <a:solidFill>
              <a:srgbClr val="A0A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Rectangle 2"/>
          <p:cNvSpPr/>
          <p:nvPr/>
        </p:nvSpPr>
        <p:spPr>
          <a:xfrm>
            <a:off x="4572000" y="2283718"/>
            <a:ext cx="255676" cy="2556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Rectangle 2"/>
          <p:cNvSpPr/>
          <p:nvPr/>
        </p:nvSpPr>
        <p:spPr>
          <a:xfrm>
            <a:off x="4572000" y="2715766"/>
            <a:ext cx="255676" cy="25567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516170" y="2252155"/>
            <a:ext cx="384365" cy="307777"/>
          </a:xfrm>
          <a:prstGeom prst="rect">
            <a:avLst/>
          </a:prstGeom>
          <a:solidFill>
            <a:srgbClr val="E60012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Microsoft Sans Serif" panose="020B0604020202020204"/>
                <a:ea typeface="huxiaobo-gdh"/>
                <a:cs typeface="Microsoft Sans Serif" panose="020B0604020202020204"/>
              </a:rPr>
              <a:t>02</a:t>
            </a:r>
            <a:endParaRPr kumimoji="1" lang="zh-CN" altLang="en-US" sz="1400" dirty="0">
              <a:solidFill>
                <a:schemeClr val="bg1"/>
              </a:solidFill>
              <a:latin typeface="Microsoft Sans Serif" panose="020B0604020202020204"/>
              <a:ea typeface="huxiaobo-gdh"/>
              <a:cs typeface="Microsoft Sans Serif" panose="020B0604020202020204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516170" y="2684203"/>
            <a:ext cx="384365" cy="307777"/>
          </a:xfrm>
          <a:prstGeom prst="rect">
            <a:avLst/>
          </a:prstGeom>
          <a:solidFill>
            <a:srgbClr val="A0A0A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Microsoft Sans Serif" panose="020B0604020202020204"/>
                <a:ea typeface="huxiaobo-gdh"/>
                <a:cs typeface="Microsoft Sans Serif" panose="020B0604020202020204"/>
              </a:rPr>
              <a:t>03</a:t>
            </a:r>
            <a:endParaRPr kumimoji="1" lang="zh-CN" altLang="en-US" sz="1400" dirty="0">
              <a:solidFill>
                <a:schemeClr val="bg1"/>
              </a:solidFill>
              <a:latin typeface="Microsoft Sans Serif" panose="020B0604020202020204"/>
              <a:ea typeface="huxiaobo-gdh"/>
              <a:cs typeface="Microsoft Sans Serif" panose="020B0604020202020204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59336" y="2443991"/>
            <a:ext cx="215312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dirty="0">
                <a:solidFill>
                  <a:schemeClr val="bg1"/>
                </a:solidFill>
                <a:latin typeface="Microsoft Sans Serif" panose="020B0604020202020204"/>
                <a:ea typeface="huxiaobo-gdh"/>
                <a:cs typeface="Microsoft Sans Serif" panose="020B0604020202020204"/>
              </a:rPr>
              <a:t>01</a:t>
            </a:r>
            <a:endParaRPr kumimoji="1" lang="zh-CN" altLang="en-US" sz="13800" dirty="0">
              <a:solidFill>
                <a:schemeClr val="bg1"/>
              </a:solidFill>
              <a:latin typeface="Microsoft Sans Serif" panose="020B0604020202020204"/>
              <a:ea typeface="huxiaobo-gdh"/>
              <a:cs typeface="Microsoft Sans Serif" panose="020B0604020202020204"/>
            </a:endParaRPr>
          </a:p>
        </p:txBody>
      </p:sp>
      <p:sp>
        <p:nvSpPr>
          <p:cNvPr id="18" name="Rectangle 62"/>
          <p:cNvSpPr>
            <a:spLocks noChangeArrowheads="1"/>
          </p:cNvSpPr>
          <p:nvPr/>
        </p:nvSpPr>
        <p:spPr bwMode="auto">
          <a:xfrm>
            <a:off x="4950549" y="1847614"/>
            <a:ext cx="14026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dist"/>
            <a:r>
              <a:rPr lang="en-US" altLang="zh-CN" sz="1200" kern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SR6600 V7</a:t>
            </a:r>
            <a:r>
              <a:rPr lang="zh-CN" altLang="en-US" sz="1200" kern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产品介绍</a:t>
            </a:r>
            <a:endParaRPr lang="zh-CN" altLang="zh-CN" sz="1200" kern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Rectangle 62"/>
          <p:cNvSpPr>
            <a:spLocks noChangeArrowheads="1"/>
          </p:cNvSpPr>
          <p:nvPr/>
        </p:nvSpPr>
        <p:spPr bwMode="auto">
          <a:xfrm>
            <a:off x="4950549" y="2295840"/>
            <a:ext cx="14026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dist"/>
            <a:r>
              <a:rPr lang="en-US" altLang="zh-CN" sz="1200" kern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SR6600 V7</a:t>
            </a:r>
            <a:r>
              <a:rPr lang="zh-CN" altLang="en-US" sz="1200" kern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主要特性</a:t>
            </a:r>
            <a:endParaRPr lang="zh-CN" altLang="zh-CN" sz="1200" kern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Rectangle 2"/>
          <p:cNvSpPr/>
          <p:nvPr/>
        </p:nvSpPr>
        <p:spPr>
          <a:xfrm>
            <a:off x="4572000" y="2523932"/>
            <a:ext cx="3600000" cy="36000"/>
          </a:xfrm>
          <a:prstGeom prst="rect">
            <a:avLst/>
          </a:prstGeom>
          <a:solidFill>
            <a:srgbClr val="E6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62"/>
          <p:cNvSpPr>
            <a:spLocks noChangeArrowheads="1"/>
          </p:cNvSpPr>
          <p:nvPr/>
        </p:nvSpPr>
        <p:spPr bwMode="auto">
          <a:xfrm>
            <a:off x="4950549" y="2727888"/>
            <a:ext cx="14026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dist"/>
            <a:r>
              <a:rPr lang="en-US" altLang="zh-CN" sz="1200" kern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SR6600 V7</a:t>
            </a:r>
            <a:r>
              <a:rPr lang="zh-CN" altLang="en-US" sz="1200" kern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主要场景</a:t>
            </a:r>
            <a:endParaRPr lang="zh-CN" altLang="zh-CN" sz="1200" kern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Rectangle 2"/>
          <p:cNvSpPr/>
          <p:nvPr/>
        </p:nvSpPr>
        <p:spPr>
          <a:xfrm>
            <a:off x="4572000" y="2955980"/>
            <a:ext cx="3600000" cy="36000"/>
          </a:xfrm>
          <a:prstGeom prst="rect">
            <a:avLst/>
          </a:prstGeom>
          <a:solidFill>
            <a:srgbClr val="A0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文本框 31"/>
          <p:cNvSpPr txBox="1"/>
          <p:nvPr/>
        </p:nvSpPr>
        <p:spPr>
          <a:xfrm>
            <a:off x="4516170" y="1803929"/>
            <a:ext cx="384365" cy="307777"/>
          </a:xfrm>
          <a:prstGeom prst="rect">
            <a:avLst/>
          </a:prstGeom>
          <a:solidFill>
            <a:srgbClr val="A0A0A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Microsoft Sans Serif" panose="020B0604020202020204"/>
                <a:ea typeface="huxiaobo-gdh"/>
                <a:cs typeface="Microsoft Sans Serif" panose="020B0604020202020204"/>
              </a:rPr>
              <a:t>01</a:t>
            </a:r>
            <a:endParaRPr kumimoji="1" lang="zh-CN" altLang="en-US" sz="1400" dirty="0">
              <a:solidFill>
                <a:schemeClr val="bg1"/>
              </a:solidFill>
              <a:latin typeface="Microsoft Sans Serif" panose="020B0604020202020204"/>
              <a:ea typeface="huxiaobo-gdh"/>
              <a:cs typeface="Microsoft Sans Serif" panose="020B0604020202020204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347614"/>
            <a:ext cx="3459846" cy="211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1"/>
          <p:cNvSpPr txBox="1"/>
          <p:nvPr/>
        </p:nvSpPr>
        <p:spPr>
          <a:xfrm>
            <a:off x="3027482" y="2147575"/>
            <a:ext cx="3233127" cy="927431"/>
          </a:xfrm>
          <a:prstGeom prst="rect">
            <a:avLst/>
          </a:prstGeom>
          <a:noFill/>
        </p:spPr>
        <p:txBody>
          <a:bodyPr wrap="none" lIns="65023" tIns="32511" rIns="65023" bIns="32511" rtlCol="0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第二部分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1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kumimoji="0" lang="en-US" altLang="zh-CN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SR6600</a:t>
            </a:r>
            <a:r>
              <a:rPr kumimoji="0" lang="en-US" altLang="zh-CN" sz="23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V7</a:t>
            </a:r>
            <a:r>
              <a:rPr kumimoji="0" lang="zh-CN" altLang="en-US" sz="23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主要特性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7" name="直接连接符 9"/>
          <p:cNvCxnSpPr/>
          <p:nvPr/>
        </p:nvCxnSpPr>
        <p:spPr>
          <a:xfrm flipV="1">
            <a:off x="2660901" y="1923678"/>
            <a:ext cx="0" cy="1420419"/>
          </a:xfrm>
          <a:prstGeom prst="line">
            <a:avLst/>
          </a:prstGeom>
          <a:noFill/>
          <a:ln w="12700" cap="flat" cmpd="sng" algn="ctr">
            <a:solidFill>
              <a:srgbClr val="E60012"/>
            </a:solidFill>
            <a:prstDash val="dash"/>
          </a:ln>
          <a:effectLst/>
        </p:spPr>
      </p:cxnSp>
      <p:sp>
        <p:nvSpPr>
          <p:cNvPr id="18" name="TextBox 13"/>
          <p:cNvSpPr txBox="1"/>
          <p:nvPr/>
        </p:nvSpPr>
        <p:spPr>
          <a:xfrm>
            <a:off x="1407117" y="3189672"/>
            <a:ext cx="902574" cy="2461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PART 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02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9" name="组合 25"/>
          <p:cNvGrpSpPr/>
          <p:nvPr/>
        </p:nvGrpSpPr>
        <p:grpSpPr>
          <a:xfrm>
            <a:off x="1259632" y="1989267"/>
            <a:ext cx="1050058" cy="1050116"/>
            <a:chOff x="304800" y="673100"/>
            <a:chExt cx="4000500" cy="4000500"/>
          </a:xfrm>
          <a:solidFill>
            <a:srgbClr val="E60012"/>
          </a:solidFill>
          <a:effectLst/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65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765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965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65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765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965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22" name="TextBox 13"/>
          <p:cNvSpPr txBox="1"/>
          <p:nvPr/>
        </p:nvSpPr>
        <p:spPr>
          <a:xfrm>
            <a:off x="1365170" y="2233776"/>
            <a:ext cx="9025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36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36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en-US" altLang="zh-CN" sz="36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21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137" y="237487"/>
            <a:ext cx="8229443" cy="457200"/>
          </a:xfrm>
        </p:spPr>
        <p:txBody>
          <a:bodyPr/>
          <a:lstStyle/>
          <a:p>
            <a:pPr algn="l"/>
            <a:r>
              <a:rPr lang="zh-CN" altLang="en-US" dirty="0"/>
              <a:t>全新升级</a:t>
            </a:r>
            <a:r>
              <a:rPr lang="en-US" altLang="zh-CN" dirty="0"/>
              <a:t>V7</a:t>
            </a:r>
            <a:r>
              <a:rPr lang="zh-CN" altLang="en-US" dirty="0"/>
              <a:t>软件平台</a:t>
            </a:r>
            <a:r>
              <a:rPr lang="en-US" altLang="zh-CN" dirty="0"/>
              <a:t>-</a:t>
            </a:r>
            <a:r>
              <a:rPr lang="zh-CN" altLang="en-US" dirty="0"/>
              <a:t>分布式计算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07504" y="770041"/>
            <a:ext cx="8532440" cy="4105965"/>
            <a:chOff x="0" y="741363"/>
            <a:chExt cx="9144000" cy="5838825"/>
          </a:xfrm>
        </p:grpSpPr>
        <p:sp>
          <p:nvSpPr>
            <p:cNvPr id="9" name="矩形 8"/>
            <p:cNvSpPr/>
            <p:nvPr/>
          </p:nvSpPr>
          <p:spPr bwMode="auto">
            <a:xfrm>
              <a:off x="2700338" y="3584575"/>
              <a:ext cx="6119812" cy="1714500"/>
            </a:xfrm>
            <a:prstGeom prst="rect">
              <a:avLst/>
            </a:prstGeom>
            <a:solidFill>
              <a:srgbClr val="DCDC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2700338" y="1252538"/>
              <a:ext cx="6119812" cy="2247900"/>
            </a:xfrm>
            <a:prstGeom prst="rect">
              <a:avLst/>
            </a:prstGeom>
            <a:solidFill>
              <a:srgbClr val="DCDC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1" name="矩形 10"/>
            <p:cNvSpPr/>
            <p:nvPr/>
          </p:nvSpPr>
          <p:spPr bwMode="auto">
            <a:xfrm>
              <a:off x="773113" y="1252538"/>
              <a:ext cx="1785937" cy="4033837"/>
            </a:xfrm>
            <a:prstGeom prst="rect">
              <a:avLst/>
            </a:prstGeom>
            <a:solidFill>
              <a:srgbClr val="DCDC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2" name="矩形 23"/>
            <p:cNvSpPr>
              <a:spLocks noChangeArrowheads="1"/>
            </p:cNvSpPr>
            <p:nvPr/>
          </p:nvSpPr>
          <p:spPr bwMode="auto">
            <a:xfrm>
              <a:off x="5487988" y="3860800"/>
              <a:ext cx="857250" cy="1284288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1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3" name="椭圆 48"/>
            <p:cNvSpPr>
              <a:spLocks noChangeArrowheads="1"/>
            </p:cNvSpPr>
            <p:nvPr/>
          </p:nvSpPr>
          <p:spPr bwMode="auto">
            <a:xfrm>
              <a:off x="5559425" y="3930650"/>
              <a:ext cx="714375" cy="1143000"/>
            </a:xfrm>
            <a:prstGeom prst="ellipse">
              <a:avLst/>
            </a:prstGeom>
            <a:solidFill>
              <a:srgbClr val="BCEDB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4" name="Rectangle 2"/>
            <p:cNvSpPr txBox="1">
              <a:spLocks noChangeArrowheads="1"/>
            </p:cNvSpPr>
            <p:nvPr/>
          </p:nvSpPr>
          <p:spPr>
            <a:xfrm>
              <a:off x="214313" y="1143000"/>
              <a:ext cx="7239000" cy="609600"/>
            </a:xfrm>
            <a:prstGeom prst="rect">
              <a:avLst/>
            </a:prstGeom>
          </p:spPr>
          <p:txBody>
            <a:bodyPr/>
            <a:lstStyle/>
            <a:p>
              <a:pPr>
                <a:defRPr/>
              </a:pPr>
              <a:endParaRPr lang="en-US" altLang="zh-CN" sz="3200" b="1" kern="0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>
              <a:off x="2916238" y="1506595"/>
              <a:ext cx="3527425" cy="1838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CC0000"/>
                </a:buClr>
                <a:buSzTx/>
                <a:buFont typeface="Wingdings" panose="05000000000000000000" pitchFamily="2" charset="2"/>
                <a:buChar char="n"/>
              </a:pPr>
              <a:r>
                <a:rPr lang="zh-CN" altLang="en-US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全局服务可以运行于指定的主控系统。运行的具体位置被分布式架构层屏蔽。即运行在哪个位置可以对用户及系统中的其他进程透明。</a:t>
              </a:r>
              <a:endParaRPr lang="en-US" altLang="zh-CN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CC0000"/>
                </a:buClr>
                <a:buSzTx/>
                <a:buFont typeface="Wingdings" panose="05000000000000000000" pitchFamily="2" charset="2"/>
                <a:buChar char="n"/>
              </a:pPr>
              <a:r>
                <a:rPr lang="en-US" altLang="zh-CN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将各全局服务的主程序分布到不同的主控系统，可以有效的分担各</a:t>
              </a:r>
              <a:r>
                <a:rPr lang="en-US" altLang="zh-CN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CPU</a:t>
              </a:r>
              <a:r>
                <a:rPr lang="zh-CN" altLang="en-US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的压力，提高系统的整体性能。</a:t>
              </a:r>
              <a:endParaRPr lang="en-US" altLang="zh-CN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3"/>
            <p:cNvSpPr>
              <a:spLocks noChangeArrowheads="1"/>
            </p:cNvSpPr>
            <p:nvPr/>
          </p:nvSpPr>
          <p:spPr bwMode="auto">
            <a:xfrm>
              <a:off x="6488113" y="1833563"/>
              <a:ext cx="785812" cy="1214437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1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" name="矩形 4"/>
            <p:cNvSpPr>
              <a:spLocks noChangeArrowheads="1"/>
            </p:cNvSpPr>
            <p:nvPr/>
          </p:nvSpPr>
          <p:spPr bwMode="auto">
            <a:xfrm>
              <a:off x="7559675" y="1833563"/>
              <a:ext cx="785813" cy="1214437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1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" name="椭圆 6"/>
            <p:cNvSpPr>
              <a:spLocks noChangeArrowheads="1"/>
            </p:cNvSpPr>
            <p:nvPr/>
          </p:nvSpPr>
          <p:spPr bwMode="auto">
            <a:xfrm>
              <a:off x="6559550" y="1905000"/>
              <a:ext cx="214313" cy="214313"/>
            </a:xfrm>
            <a:prstGeom prst="ellipse">
              <a:avLst/>
            </a:prstGeom>
            <a:solidFill>
              <a:srgbClr val="4ECE6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1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9" name="椭圆 7"/>
            <p:cNvSpPr>
              <a:spLocks noChangeArrowheads="1"/>
            </p:cNvSpPr>
            <p:nvPr/>
          </p:nvSpPr>
          <p:spPr bwMode="auto">
            <a:xfrm>
              <a:off x="7631113" y="1905000"/>
              <a:ext cx="214312" cy="214313"/>
            </a:xfrm>
            <a:prstGeom prst="ellipse">
              <a:avLst/>
            </a:prstGeom>
            <a:solidFill>
              <a:srgbClr val="EEF08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1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0" name="矩形 8"/>
            <p:cNvSpPr>
              <a:spLocks noChangeArrowheads="1"/>
            </p:cNvSpPr>
            <p:nvPr/>
          </p:nvSpPr>
          <p:spPr bwMode="auto">
            <a:xfrm>
              <a:off x="7497763" y="1574230"/>
              <a:ext cx="857250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 dirty="0">
                  <a:solidFill>
                    <a:schemeClr val="tx1"/>
                  </a:solidFill>
                  <a:ea typeface="宋体" panose="02010600030101010101" pitchFamily="2" charset="-122"/>
                </a:rPr>
                <a:t>Main2</a:t>
              </a:r>
              <a:endParaRPr lang="zh-CN" altLang="en-US" sz="900" b="0" dirty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1" name="矩形 9"/>
            <p:cNvSpPr>
              <a:spLocks noChangeArrowheads="1"/>
            </p:cNvSpPr>
            <p:nvPr/>
          </p:nvSpPr>
          <p:spPr bwMode="auto">
            <a:xfrm>
              <a:off x="6488113" y="1577976"/>
              <a:ext cx="857250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 dirty="0">
                  <a:solidFill>
                    <a:schemeClr val="tx1"/>
                  </a:solidFill>
                  <a:ea typeface="宋体" panose="02010600030101010101" pitchFamily="2" charset="-122"/>
                </a:rPr>
                <a:t>Main1</a:t>
              </a:r>
              <a:endParaRPr lang="zh-CN" altLang="en-US" sz="900" b="0" dirty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2" name="椭圆 10"/>
            <p:cNvSpPr>
              <a:spLocks noChangeArrowheads="1"/>
            </p:cNvSpPr>
            <p:nvPr/>
          </p:nvSpPr>
          <p:spPr bwMode="auto">
            <a:xfrm>
              <a:off x="6916738" y="1905000"/>
              <a:ext cx="214312" cy="214313"/>
            </a:xfrm>
            <a:prstGeom prst="ellipse">
              <a:avLst/>
            </a:prstGeom>
            <a:solidFill>
              <a:srgbClr val="EEF08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2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3" name="椭圆 11"/>
            <p:cNvSpPr>
              <a:spLocks noChangeArrowheads="1"/>
            </p:cNvSpPr>
            <p:nvPr/>
          </p:nvSpPr>
          <p:spPr bwMode="auto">
            <a:xfrm>
              <a:off x="6559550" y="2190750"/>
              <a:ext cx="214313" cy="214313"/>
            </a:xfrm>
            <a:prstGeom prst="ellipse">
              <a:avLst/>
            </a:prstGeom>
            <a:solidFill>
              <a:srgbClr val="4ECE6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3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4" name="椭圆 12"/>
            <p:cNvSpPr>
              <a:spLocks noChangeArrowheads="1"/>
            </p:cNvSpPr>
            <p:nvPr/>
          </p:nvSpPr>
          <p:spPr bwMode="auto">
            <a:xfrm>
              <a:off x="6916738" y="2762250"/>
              <a:ext cx="214312" cy="214313"/>
            </a:xfrm>
            <a:prstGeom prst="ellipse">
              <a:avLst/>
            </a:prstGeom>
            <a:solidFill>
              <a:srgbClr val="4ECE6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8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5" name="椭圆 13"/>
            <p:cNvSpPr>
              <a:spLocks noChangeArrowheads="1"/>
            </p:cNvSpPr>
            <p:nvPr/>
          </p:nvSpPr>
          <p:spPr bwMode="auto">
            <a:xfrm>
              <a:off x="6559550" y="2762250"/>
              <a:ext cx="214313" cy="214313"/>
            </a:xfrm>
            <a:prstGeom prst="ellipse">
              <a:avLst/>
            </a:prstGeom>
            <a:solidFill>
              <a:srgbClr val="EEF08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7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" name="椭圆 14"/>
            <p:cNvSpPr>
              <a:spLocks noChangeArrowheads="1"/>
            </p:cNvSpPr>
            <p:nvPr/>
          </p:nvSpPr>
          <p:spPr bwMode="auto">
            <a:xfrm>
              <a:off x="6916738" y="2476500"/>
              <a:ext cx="214312" cy="214313"/>
            </a:xfrm>
            <a:prstGeom prst="ellipse">
              <a:avLst/>
            </a:prstGeom>
            <a:solidFill>
              <a:srgbClr val="4ECE6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6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7" name="椭圆 16"/>
            <p:cNvSpPr>
              <a:spLocks noChangeArrowheads="1"/>
            </p:cNvSpPr>
            <p:nvPr/>
          </p:nvSpPr>
          <p:spPr bwMode="auto">
            <a:xfrm>
              <a:off x="7988300" y="1905000"/>
              <a:ext cx="214313" cy="214313"/>
            </a:xfrm>
            <a:prstGeom prst="ellipse">
              <a:avLst/>
            </a:prstGeom>
            <a:solidFill>
              <a:srgbClr val="4ECE6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2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" name="椭圆 17"/>
            <p:cNvSpPr>
              <a:spLocks noChangeArrowheads="1"/>
            </p:cNvSpPr>
            <p:nvPr/>
          </p:nvSpPr>
          <p:spPr bwMode="auto">
            <a:xfrm>
              <a:off x="7988300" y="2190750"/>
              <a:ext cx="214313" cy="214313"/>
            </a:xfrm>
            <a:prstGeom prst="ellipse">
              <a:avLst/>
            </a:prstGeom>
            <a:solidFill>
              <a:srgbClr val="4ECE6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4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9" name="椭圆 18"/>
            <p:cNvSpPr>
              <a:spLocks noChangeArrowheads="1"/>
            </p:cNvSpPr>
            <p:nvPr/>
          </p:nvSpPr>
          <p:spPr bwMode="auto">
            <a:xfrm>
              <a:off x="7988300" y="2762250"/>
              <a:ext cx="214313" cy="214313"/>
            </a:xfrm>
            <a:prstGeom prst="ellipse">
              <a:avLst/>
            </a:prstGeom>
            <a:solidFill>
              <a:srgbClr val="EEF08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8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" name="椭圆 19"/>
            <p:cNvSpPr>
              <a:spLocks noChangeArrowheads="1"/>
            </p:cNvSpPr>
            <p:nvPr/>
          </p:nvSpPr>
          <p:spPr bwMode="auto">
            <a:xfrm>
              <a:off x="7631113" y="2476500"/>
              <a:ext cx="214312" cy="214313"/>
            </a:xfrm>
            <a:prstGeom prst="ellipse">
              <a:avLst/>
            </a:prstGeom>
            <a:solidFill>
              <a:srgbClr val="4ECE6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5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1" name="椭圆 21"/>
            <p:cNvSpPr>
              <a:spLocks noChangeArrowheads="1"/>
            </p:cNvSpPr>
            <p:nvPr/>
          </p:nvSpPr>
          <p:spPr bwMode="auto">
            <a:xfrm>
              <a:off x="7631113" y="2762250"/>
              <a:ext cx="214312" cy="214313"/>
            </a:xfrm>
            <a:prstGeom prst="ellipse">
              <a:avLst/>
            </a:prstGeom>
            <a:solidFill>
              <a:srgbClr val="4ECE6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7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2" name="椭圆 25"/>
            <p:cNvSpPr>
              <a:spLocks noChangeArrowheads="1"/>
            </p:cNvSpPr>
            <p:nvPr/>
          </p:nvSpPr>
          <p:spPr bwMode="auto">
            <a:xfrm>
              <a:off x="5773738" y="4002088"/>
              <a:ext cx="214312" cy="214312"/>
            </a:xfrm>
            <a:prstGeom prst="ellipse">
              <a:avLst/>
            </a:prstGeom>
            <a:solidFill>
              <a:srgbClr val="4ECE6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1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3" name="矩形 28"/>
            <p:cNvSpPr>
              <a:spLocks noChangeArrowheads="1"/>
            </p:cNvSpPr>
            <p:nvPr/>
          </p:nvSpPr>
          <p:spPr bwMode="auto">
            <a:xfrm>
              <a:off x="5487988" y="3571875"/>
              <a:ext cx="857250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Main 1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4" name="椭圆 29"/>
            <p:cNvSpPr>
              <a:spLocks noChangeArrowheads="1"/>
            </p:cNvSpPr>
            <p:nvPr/>
          </p:nvSpPr>
          <p:spPr bwMode="auto">
            <a:xfrm>
              <a:off x="5630863" y="4287838"/>
              <a:ext cx="214312" cy="214312"/>
            </a:xfrm>
            <a:prstGeom prst="ellipse">
              <a:avLst/>
            </a:prstGeom>
            <a:solidFill>
              <a:srgbClr val="EEF08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2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5" name="椭圆 30"/>
            <p:cNvSpPr>
              <a:spLocks noChangeArrowheads="1"/>
            </p:cNvSpPr>
            <p:nvPr/>
          </p:nvSpPr>
          <p:spPr bwMode="auto">
            <a:xfrm>
              <a:off x="5988050" y="4287838"/>
              <a:ext cx="214313" cy="214312"/>
            </a:xfrm>
            <a:prstGeom prst="ellipse">
              <a:avLst/>
            </a:prstGeom>
            <a:solidFill>
              <a:srgbClr val="4ECE6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3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6" name="椭圆 31"/>
            <p:cNvSpPr>
              <a:spLocks noChangeArrowheads="1"/>
            </p:cNvSpPr>
            <p:nvPr/>
          </p:nvSpPr>
          <p:spPr bwMode="auto">
            <a:xfrm>
              <a:off x="5988050" y="4573588"/>
              <a:ext cx="214313" cy="214312"/>
            </a:xfrm>
            <a:prstGeom prst="ellipse">
              <a:avLst/>
            </a:prstGeom>
            <a:solidFill>
              <a:srgbClr val="EEF08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5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7" name="椭圆 32"/>
            <p:cNvSpPr>
              <a:spLocks noChangeArrowheads="1"/>
            </p:cNvSpPr>
            <p:nvPr/>
          </p:nvSpPr>
          <p:spPr bwMode="auto">
            <a:xfrm>
              <a:off x="5630863" y="4573588"/>
              <a:ext cx="214312" cy="214312"/>
            </a:xfrm>
            <a:prstGeom prst="ellipse">
              <a:avLst/>
            </a:prstGeom>
            <a:solidFill>
              <a:srgbClr val="EEF08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4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8" name="椭圆 33"/>
            <p:cNvSpPr>
              <a:spLocks noChangeArrowheads="1"/>
            </p:cNvSpPr>
            <p:nvPr/>
          </p:nvSpPr>
          <p:spPr bwMode="auto">
            <a:xfrm>
              <a:off x="5845175" y="4787900"/>
              <a:ext cx="214313" cy="215900"/>
            </a:xfrm>
            <a:prstGeom prst="ellipse">
              <a:avLst/>
            </a:prstGeom>
            <a:solidFill>
              <a:srgbClr val="EEF08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6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9" name="矩形 49"/>
            <p:cNvSpPr>
              <a:spLocks noChangeArrowheads="1"/>
            </p:cNvSpPr>
            <p:nvPr/>
          </p:nvSpPr>
          <p:spPr bwMode="auto">
            <a:xfrm>
              <a:off x="6488113" y="3860800"/>
              <a:ext cx="857250" cy="1284288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1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0" name="椭圆 50"/>
            <p:cNvSpPr>
              <a:spLocks noChangeArrowheads="1"/>
            </p:cNvSpPr>
            <p:nvPr/>
          </p:nvSpPr>
          <p:spPr bwMode="auto">
            <a:xfrm>
              <a:off x="6559550" y="3930650"/>
              <a:ext cx="714375" cy="1143000"/>
            </a:xfrm>
            <a:prstGeom prst="ellipse">
              <a:avLst/>
            </a:prstGeom>
            <a:solidFill>
              <a:srgbClr val="BCEDB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1" name="椭圆 51"/>
            <p:cNvSpPr>
              <a:spLocks noChangeArrowheads="1"/>
            </p:cNvSpPr>
            <p:nvPr/>
          </p:nvSpPr>
          <p:spPr bwMode="auto">
            <a:xfrm>
              <a:off x="6773863" y="4002088"/>
              <a:ext cx="214312" cy="214312"/>
            </a:xfrm>
            <a:prstGeom prst="ellipse">
              <a:avLst/>
            </a:prstGeom>
            <a:solidFill>
              <a:srgbClr val="EEF08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1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2" name="矩形 52"/>
            <p:cNvSpPr>
              <a:spLocks noChangeArrowheads="1"/>
            </p:cNvSpPr>
            <p:nvPr/>
          </p:nvSpPr>
          <p:spPr bwMode="auto">
            <a:xfrm>
              <a:off x="6488113" y="3571875"/>
              <a:ext cx="857250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Main 2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3" name="椭圆 53"/>
            <p:cNvSpPr>
              <a:spLocks noChangeArrowheads="1"/>
            </p:cNvSpPr>
            <p:nvPr/>
          </p:nvSpPr>
          <p:spPr bwMode="auto">
            <a:xfrm>
              <a:off x="6630988" y="4287838"/>
              <a:ext cx="214312" cy="214312"/>
            </a:xfrm>
            <a:prstGeom prst="ellipse">
              <a:avLst/>
            </a:prstGeom>
            <a:solidFill>
              <a:srgbClr val="4ECE6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2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4" name="椭圆 54"/>
            <p:cNvSpPr>
              <a:spLocks noChangeArrowheads="1"/>
            </p:cNvSpPr>
            <p:nvPr/>
          </p:nvSpPr>
          <p:spPr bwMode="auto">
            <a:xfrm>
              <a:off x="6988175" y="4287838"/>
              <a:ext cx="214313" cy="214312"/>
            </a:xfrm>
            <a:prstGeom prst="ellipse">
              <a:avLst/>
            </a:prstGeom>
            <a:solidFill>
              <a:srgbClr val="EEF08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3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5" name="椭圆 55"/>
            <p:cNvSpPr>
              <a:spLocks noChangeArrowheads="1"/>
            </p:cNvSpPr>
            <p:nvPr/>
          </p:nvSpPr>
          <p:spPr bwMode="auto">
            <a:xfrm>
              <a:off x="6988175" y="4573588"/>
              <a:ext cx="214313" cy="214312"/>
            </a:xfrm>
            <a:prstGeom prst="ellipse">
              <a:avLst/>
            </a:prstGeom>
            <a:solidFill>
              <a:srgbClr val="EEF08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5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6" name="椭圆 56"/>
            <p:cNvSpPr>
              <a:spLocks noChangeArrowheads="1"/>
            </p:cNvSpPr>
            <p:nvPr/>
          </p:nvSpPr>
          <p:spPr bwMode="auto">
            <a:xfrm>
              <a:off x="6630988" y="4573588"/>
              <a:ext cx="214312" cy="214312"/>
            </a:xfrm>
            <a:prstGeom prst="ellipse">
              <a:avLst/>
            </a:prstGeom>
            <a:solidFill>
              <a:srgbClr val="EEF08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4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7" name="椭圆 57"/>
            <p:cNvSpPr>
              <a:spLocks noChangeArrowheads="1"/>
            </p:cNvSpPr>
            <p:nvPr/>
          </p:nvSpPr>
          <p:spPr bwMode="auto">
            <a:xfrm>
              <a:off x="6845300" y="4787900"/>
              <a:ext cx="214313" cy="215900"/>
            </a:xfrm>
            <a:prstGeom prst="ellipse">
              <a:avLst/>
            </a:prstGeom>
            <a:solidFill>
              <a:srgbClr val="4ECE6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6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8" name="矩形 58"/>
            <p:cNvSpPr>
              <a:spLocks noChangeArrowheads="1"/>
            </p:cNvSpPr>
            <p:nvPr/>
          </p:nvSpPr>
          <p:spPr bwMode="auto">
            <a:xfrm>
              <a:off x="7488238" y="3860800"/>
              <a:ext cx="857250" cy="1284288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1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9" name="椭圆 59"/>
            <p:cNvSpPr>
              <a:spLocks noChangeArrowheads="1"/>
            </p:cNvSpPr>
            <p:nvPr/>
          </p:nvSpPr>
          <p:spPr bwMode="auto">
            <a:xfrm>
              <a:off x="7559675" y="3930650"/>
              <a:ext cx="714375" cy="1143000"/>
            </a:xfrm>
            <a:prstGeom prst="ellipse">
              <a:avLst/>
            </a:prstGeom>
            <a:solidFill>
              <a:srgbClr val="BCEDB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0" name="椭圆 60"/>
            <p:cNvSpPr>
              <a:spLocks noChangeArrowheads="1"/>
            </p:cNvSpPr>
            <p:nvPr/>
          </p:nvSpPr>
          <p:spPr bwMode="auto">
            <a:xfrm>
              <a:off x="7773988" y="4002088"/>
              <a:ext cx="214312" cy="214312"/>
            </a:xfrm>
            <a:prstGeom prst="ellipse">
              <a:avLst/>
            </a:prstGeom>
            <a:solidFill>
              <a:srgbClr val="EEF08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1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1" name="矩形 61"/>
            <p:cNvSpPr>
              <a:spLocks noChangeArrowheads="1"/>
            </p:cNvSpPr>
            <p:nvPr/>
          </p:nvSpPr>
          <p:spPr bwMode="auto">
            <a:xfrm>
              <a:off x="7488238" y="3571875"/>
              <a:ext cx="857250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Main 3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2" name="椭圆 62"/>
            <p:cNvSpPr>
              <a:spLocks noChangeArrowheads="1"/>
            </p:cNvSpPr>
            <p:nvPr/>
          </p:nvSpPr>
          <p:spPr bwMode="auto">
            <a:xfrm>
              <a:off x="7631113" y="4287838"/>
              <a:ext cx="214312" cy="214312"/>
            </a:xfrm>
            <a:prstGeom prst="ellipse">
              <a:avLst/>
            </a:prstGeom>
            <a:solidFill>
              <a:srgbClr val="EEF08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2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3" name="椭圆 63"/>
            <p:cNvSpPr>
              <a:spLocks noChangeArrowheads="1"/>
            </p:cNvSpPr>
            <p:nvPr/>
          </p:nvSpPr>
          <p:spPr bwMode="auto">
            <a:xfrm>
              <a:off x="7988300" y="4287838"/>
              <a:ext cx="214313" cy="214312"/>
            </a:xfrm>
            <a:prstGeom prst="ellipse">
              <a:avLst/>
            </a:prstGeom>
            <a:solidFill>
              <a:srgbClr val="EEF08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3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4" name="椭圆 64"/>
            <p:cNvSpPr>
              <a:spLocks noChangeArrowheads="1"/>
            </p:cNvSpPr>
            <p:nvPr/>
          </p:nvSpPr>
          <p:spPr bwMode="auto">
            <a:xfrm>
              <a:off x="7988300" y="4573588"/>
              <a:ext cx="214313" cy="214312"/>
            </a:xfrm>
            <a:prstGeom prst="ellipse">
              <a:avLst/>
            </a:prstGeom>
            <a:solidFill>
              <a:srgbClr val="4ECE6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5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5" name="椭圆 65"/>
            <p:cNvSpPr>
              <a:spLocks noChangeArrowheads="1"/>
            </p:cNvSpPr>
            <p:nvPr/>
          </p:nvSpPr>
          <p:spPr bwMode="auto">
            <a:xfrm>
              <a:off x="7631113" y="4573588"/>
              <a:ext cx="214312" cy="214312"/>
            </a:xfrm>
            <a:prstGeom prst="ellipse">
              <a:avLst/>
            </a:prstGeom>
            <a:solidFill>
              <a:srgbClr val="4ECE6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4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6" name="椭圆 66"/>
            <p:cNvSpPr>
              <a:spLocks noChangeArrowheads="1"/>
            </p:cNvSpPr>
            <p:nvPr/>
          </p:nvSpPr>
          <p:spPr bwMode="auto">
            <a:xfrm>
              <a:off x="7845425" y="4787900"/>
              <a:ext cx="214313" cy="215900"/>
            </a:xfrm>
            <a:prstGeom prst="ellipse">
              <a:avLst/>
            </a:prstGeom>
            <a:solidFill>
              <a:srgbClr val="EEF08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6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7" name="Rectangle 3"/>
            <p:cNvSpPr>
              <a:spLocks noChangeArrowheads="1"/>
            </p:cNvSpPr>
            <p:nvPr/>
          </p:nvSpPr>
          <p:spPr bwMode="auto">
            <a:xfrm>
              <a:off x="2916238" y="3752216"/>
              <a:ext cx="2233612" cy="1444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CC0000"/>
                </a:buClr>
                <a:buSzTx/>
                <a:buFont typeface="Wingdings" panose="05000000000000000000" pitchFamily="2" charset="2"/>
                <a:buChar char="n"/>
              </a:pPr>
              <a:r>
                <a:rPr lang="en-US" altLang="zh-CN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一个全局服务可以通过进一步拆分子功能，将子功能分布到不同主控系统运行，实现一个全局服务的分布式计算。</a:t>
              </a:r>
              <a:endParaRPr lang="en-US" altLang="zh-CN" sz="11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Rectangle 3"/>
            <p:cNvSpPr>
              <a:spLocks noChangeArrowheads="1"/>
            </p:cNvSpPr>
            <p:nvPr/>
          </p:nvSpPr>
          <p:spPr bwMode="auto">
            <a:xfrm>
              <a:off x="773113" y="1571625"/>
              <a:ext cx="1785937" cy="98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CC0000"/>
                </a:buClr>
                <a:buSzTx/>
                <a:buFont typeface="Wingdings" panose="05000000000000000000" pitchFamily="2" charset="2"/>
                <a:buChar char="n"/>
              </a:pPr>
              <a:r>
                <a:rPr lang="en-US" altLang="zh-CN" sz="16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4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一些控制协议与具体的接口板相关，可以分布到各个接口所在单板自治运行。</a:t>
              </a:r>
              <a:endParaRPr lang="zh-CN" altLang="en-US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矩形 67"/>
            <p:cNvSpPr>
              <a:spLocks noChangeArrowheads="1"/>
            </p:cNvSpPr>
            <p:nvPr/>
          </p:nvSpPr>
          <p:spPr bwMode="auto">
            <a:xfrm>
              <a:off x="987425" y="3643313"/>
              <a:ext cx="357188" cy="1214437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1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0" name="椭圆 69"/>
            <p:cNvSpPr>
              <a:spLocks noChangeArrowheads="1"/>
            </p:cNvSpPr>
            <p:nvPr/>
          </p:nvSpPr>
          <p:spPr bwMode="auto">
            <a:xfrm>
              <a:off x="1058863" y="3714750"/>
              <a:ext cx="214312" cy="214313"/>
            </a:xfrm>
            <a:prstGeom prst="ellipse">
              <a:avLst/>
            </a:prstGeom>
            <a:solidFill>
              <a:srgbClr val="4ECE6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1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1" name="矩形 72"/>
            <p:cNvSpPr>
              <a:spLocks noChangeArrowheads="1"/>
            </p:cNvSpPr>
            <p:nvPr/>
          </p:nvSpPr>
          <p:spPr bwMode="auto">
            <a:xfrm>
              <a:off x="900113" y="3371850"/>
              <a:ext cx="571500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I/O 1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2" name="椭圆 74"/>
            <p:cNvSpPr>
              <a:spLocks noChangeArrowheads="1"/>
            </p:cNvSpPr>
            <p:nvPr/>
          </p:nvSpPr>
          <p:spPr bwMode="auto">
            <a:xfrm>
              <a:off x="1058863" y="4000500"/>
              <a:ext cx="214312" cy="214313"/>
            </a:xfrm>
            <a:prstGeom prst="ellipse">
              <a:avLst/>
            </a:prstGeom>
            <a:solidFill>
              <a:srgbClr val="4ECE6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2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3" name="椭圆 79"/>
            <p:cNvSpPr>
              <a:spLocks noChangeArrowheads="1"/>
            </p:cNvSpPr>
            <p:nvPr/>
          </p:nvSpPr>
          <p:spPr bwMode="auto">
            <a:xfrm>
              <a:off x="1058863" y="4286250"/>
              <a:ext cx="214312" cy="214313"/>
            </a:xfrm>
            <a:prstGeom prst="ellipse">
              <a:avLst/>
            </a:prstGeom>
            <a:solidFill>
              <a:srgbClr val="4ECE6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3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4" name="矩形 85"/>
            <p:cNvSpPr>
              <a:spLocks noChangeArrowheads="1"/>
            </p:cNvSpPr>
            <p:nvPr/>
          </p:nvSpPr>
          <p:spPr bwMode="auto">
            <a:xfrm>
              <a:off x="1487488" y="3643313"/>
              <a:ext cx="357187" cy="1214437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1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5" name="椭圆 86"/>
            <p:cNvSpPr>
              <a:spLocks noChangeArrowheads="1"/>
            </p:cNvSpPr>
            <p:nvPr/>
          </p:nvSpPr>
          <p:spPr bwMode="auto">
            <a:xfrm>
              <a:off x="1558925" y="3714750"/>
              <a:ext cx="214313" cy="214313"/>
            </a:xfrm>
            <a:prstGeom prst="ellipse">
              <a:avLst/>
            </a:prstGeom>
            <a:solidFill>
              <a:srgbClr val="4ECE6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1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6" name="矩形 87"/>
            <p:cNvSpPr>
              <a:spLocks noChangeArrowheads="1"/>
            </p:cNvSpPr>
            <p:nvPr/>
          </p:nvSpPr>
          <p:spPr bwMode="auto">
            <a:xfrm>
              <a:off x="1400175" y="3371850"/>
              <a:ext cx="571500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I/O</a:t>
              </a:r>
              <a:r>
                <a:rPr lang="zh-CN" altLang="en-US" sz="900" b="0">
                  <a:solidFill>
                    <a:schemeClr val="tx1"/>
                  </a:solidFill>
                  <a:ea typeface="宋体" panose="02010600030101010101" pitchFamily="2" charset="-122"/>
                </a:rPr>
                <a:t> </a:t>
              </a: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2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7" name="椭圆 88"/>
            <p:cNvSpPr>
              <a:spLocks noChangeArrowheads="1"/>
            </p:cNvSpPr>
            <p:nvPr/>
          </p:nvSpPr>
          <p:spPr bwMode="auto">
            <a:xfrm>
              <a:off x="1558925" y="4000500"/>
              <a:ext cx="214313" cy="214313"/>
            </a:xfrm>
            <a:prstGeom prst="ellipse">
              <a:avLst/>
            </a:prstGeom>
            <a:solidFill>
              <a:srgbClr val="4ECE6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2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8" name="椭圆 89"/>
            <p:cNvSpPr>
              <a:spLocks noChangeArrowheads="1"/>
            </p:cNvSpPr>
            <p:nvPr/>
          </p:nvSpPr>
          <p:spPr bwMode="auto">
            <a:xfrm>
              <a:off x="1558925" y="4286250"/>
              <a:ext cx="214313" cy="214313"/>
            </a:xfrm>
            <a:prstGeom prst="ellipse">
              <a:avLst/>
            </a:prstGeom>
            <a:solidFill>
              <a:srgbClr val="4ECE6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3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9" name="矩形 90"/>
            <p:cNvSpPr>
              <a:spLocks noChangeArrowheads="1"/>
            </p:cNvSpPr>
            <p:nvPr/>
          </p:nvSpPr>
          <p:spPr bwMode="auto">
            <a:xfrm>
              <a:off x="1987550" y="3643313"/>
              <a:ext cx="357188" cy="1214437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1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0" name="椭圆 91"/>
            <p:cNvSpPr>
              <a:spLocks noChangeArrowheads="1"/>
            </p:cNvSpPr>
            <p:nvPr/>
          </p:nvSpPr>
          <p:spPr bwMode="auto">
            <a:xfrm>
              <a:off x="2058988" y="3714750"/>
              <a:ext cx="214312" cy="214313"/>
            </a:xfrm>
            <a:prstGeom prst="ellipse">
              <a:avLst/>
            </a:prstGeom>
            <a:solidFill>
              <a:srgbClr val="4ECE6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1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1" name="矩形 92"/>
            <p:cNvSpPr>
              <a:spLocks noChangeArrowheads="1"/>
            </p:cNvSpPr>
            <p:nvPr/>
          </p:nvSpPr>
          <p:spPr bwMode="auto">
            <a:xfrm>
              <a:off x="1819275" y="3386138"/>
              <a:ext cx="571500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I/O 3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2" name="椭圆 93"/>
            <p:cNvSpPr>
              <a:spLocks noChangeArrowheads="1"/>
            </p:cNvSpPr>
            <p:nvPr/>
          </p:nvSpPr>
          <p:spPr bwMode="auto">
            <a:xfrm>
              <a:off x="2058988" y="4000500"/>
              <a:ext cx="214312" cy="214313"/>
            </a:xfrm>
            <a:prstGeom prst="ellipse">
              <a:avLst/>
            </a:prstGeom>
            <a:solidFill>
              <a:srgbClr val="4ECE6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2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3" name="椭圆 94"/>
            <p:cNvSpPr>
              <a:spLocks noChangeArrowheads="1"/>
            </p:cNvSpPr>
            <p:nvPr/>
          </p:nvSpPr>
          <p:spPr bwMode="auto">
            <a:xfrm>
              <a:off x="2058988" y="4286250"/>
              <a:ext cx="214312" cy="214313"/>
            </a:xfrm>
            <a:prstGeom prst="ellipse">
              <a:avLst/>
            </a:prstGeom>
            <a:solidFill>
              <a:srgbClr val="4ECE6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900" b="0">
                  <a:solidFill>
                    <a:schemeClr val="tx1"/>
                  </a:solidFill>
                  <a:ea typeface="宋体" panose="02010600030101010101" pitchFamily="2" charset="-122"/>
                </a:rPr>
                <a:t>3</a:t>
              </a:r>
              <a:endParaRPr lang="zh-CN" altLang="en-US" sz="9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74" name="TextBox 68"/>
            <p:cNvSpPr txBox="1">
              <a:spLocks noChangeArrowheads="1"/>
            </p:cNvSpPr>
            <p:nvPr/>
          </p:nvSpPr>
          <p:spPr bwMode="auto">
            <a:xfrm>
              <a:off x="6416675" y="3192463"/>
              <a:ext cx="2071688" cy="306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800" b="0" dirty="0">
                  <a:solidFill>
                    <a:schemeClr val="tx1"/>
                  </a:solidFill>
                  <a:ea typeface="宋体" panose="02010600030101010101" pitchFamily="2" charset="-122"/>
                </a:rPr>
                <a:t>图中绿色为主进程，黄色为备份进程</a:t>
              </a:r>
            </a:p>
          </p:txBody>
        </p:sp>
        <p:sp>
          <p:nvSpPr>
            <p:cNvPr id="75" name="矩形 70"/>
            <p:cNvSpPr>
              <a:spLocks noChangeArrowheads="1"/>
            </p:cNvSpPr>
            <p:nvPr/>
          </p:nvSpPr>
          <p:spPr bwMode="auto">
            <a:xfrm>
              <a:off x="755650" y="741363"/>
              <a:ext cx="7561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CC0000"/>
                </a:buClr>
                <a:buSzTx/>
                <a:buFont typeface="Wingdings" panose="05000000000000000000" pitchFamily="2" charset="2"/>
                <a:buChar char="n"/>
              </a:pPr>
              <a:r>
                <a:rPr lang="zh-CN" altLang="en-US" sz="1600" b="0" dirty="0">
                  <a:solidFill>
                    <a:schemeClr val="tx1"/>
                  </a:solidFill>
                  <a:ea typeface="宋体" panose="02010600030101010101" pitchFamily="2" charset="-122"/>
                </a:rPr>
                <a:t> </a:t>
              </a:r>
              <a:r>
                <a:rPr lang="zh-CN" altLang="en-US" sz="16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各种服务通过进程的划分及协同工作，实现服务内部的分布式运算</a:t>
              </a:r>
              <a:r>
                <a:rPr lang="zh-CN" altLang="en-US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矩形 43"/>
            <p:cNvSpPr>
              <a:spLocks noChangeArrowheads="1"/>
            </p:cNvSpPr>
            <p:nvPr/>
          </p:nvSpPr>
          <p:spPr bwMode="ltGray">
            <a:xfrm>
              <a:off x="0" y="5643563"/>
              <a:ext cx="9144000" cy="936625"/>
            </a:xfrm>
            <a:prstGeom prst="rect">
              <a:avLst/>
            </a:prstGeom>
            <a:solidFill>
              <a:srgbClr val="025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600" b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多主控冗余时，各种服务以多种方式分配到备用主控上，可以达到整机性能最优配置。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622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支持丰富的虚拟化技术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049652" y="915566"/>
            <a:ext cx="5044851" cy="3727524"/>
            <a:chOff x="1903413" y="1217613"/>
            <a:chExt cx="6664325" cy="4901489"/>
          </a:xfrm>
        </p:grpSpPr>
        <p:sp>
          <p:nvSpPr>
            <p:cNvPr id="4" name="Text Box 6"/>
            <p:cNvSpPr txBox="1">
              <a:spLocks noChangeArrowheads="1"/>
            </p:cNvSpPr>
            <p:nvPr/>
          </p:nvSpPr>
          <p:spPr bwMode="gray">
            <a:xfrm>
              <a:off x="1971675" y="1217613"/>
              <a:ext cx="1809750" cy="1011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100" dirty="0">
                  <a:solidFill>
                    <a:srgbClr val="1C1C1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IRF2</a:t>
              </a:r>
              <a:r>
                <a:rPr lang="zh-CN" altLang="en-US" sz="1100" dirty="0">
                  <a:solidFill>
                    <a:srgbClr val="1C1C1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zh-CN" altLang="en-US" sz="1100" b="0" dirty="0">
                  <a:solidFill>
                    <a:srgbClr val="1C1C1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简化配置，提高可靠性；端口容量扩展；按需弹性可扩展</a:t>
              </a:r>
              <a:endParaRPr lang="en-US" altLang="zh-CN" sz="1100" b="0" dirty="0">
                <a:solidFill>
                  <a:srgbClr val="1C1C1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gray">
            <a:xfrm>
              <a:off x="1903413" y="4884738"/>
              <a:ext cx="1809750" cy="1234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</a:pPr>
              <a:r>
                <a:rPr lang="zh-CN" altLang="en-US" sz="1100" dirty="0">
                  <a:solidFill>
                    <a:srgbClr val="1C1C1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安全：</a:t>
              </a:r>
              <a:r>
                <a:rPr lang="zh-CN" altLang="en-US" sz="1100" b="0" dirty="0">
                  <a:solidFill>
                    <a:srgbClr val="1C1C1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各安全业务可以</a:t>
              </a:r>
              <a:r>
                <a:rPr lang="zh-CN" altLang="en-US" sz="1100" b="0" dirty="0">
                  <a:solidFill>
                    <a:schemeClr val="tx1"/>
                  </a:solidFill>
                  <a:latin typeface="华文细黑" panose="02010600040101010101" pitchFamily="2" charset="-122"/>
                </a:rPr>
                <a:t>虚拟化，单设备为不同虚拟设备配置不同的安全策略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gray">
            <a:xfrm>
              <a:off x="6757988" y="2466975"/>
              <a:ext cx="1809750" cy="1234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100" dirty="0">
                  <a:solidFill>
                    <a:srgbClr val="1C1C1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业务：</a:t>
              </a:r>
              <a:r>
                <a:rPr lang="zh-CN" altLang="en-US" sz="1100" b="0" dirty="0">
                  <a:solidFill>
                    <a:srgbClr val="1C1C1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各业务可以实现逻辑安全隔离，方便用户管理，各自制定独立业务策略</a:t>
              </a:r>
              <a:endParaRPr lang="en-US" altLang="zh-CN" sz="1100" b="0" dirty="0">
                <a:solidFill>
                  <a:srgbClr val="1C1C1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2024063" y="2008188"/>
              <a:ext cx="5291138" cy="3255963"/>
              <a:chOff x="1281" y="1104"/>
              <a:chExt cx="3333" cy="2051"/>
            </a:xfrm>
          </p:grpSpPr>
          <p:grpSp>
            <p:nvGrpSpPr>
              <p:cNvPr id="8" name="Group 8"/>
              <p:cNvGrpSpPr>
                <a:grpSpLocks/>
              </p:cNvGrpSpPr>
              <p:nvPr/>
            </p:nvGrpSpPr>
            <p:grpSpPr bwMode="auto">
              <a:xfrm>
                <a:off x="2770" y="1108"/>
                <a:ext cx="1503" cy="1320"/>
                <a:chOff x="2897" y="845"/>
                <a:chExt cx="1743" cy="1611"/>
              </a:xfrm>
            </p:grpSpPr>
            <p:sp>
              <p:nvSpPr>
                <p:cNvPr id="22" name="AutoShape 9"/>
                <p:cNvSpPr>
                  <a:spLocks noChangeArrowheads="1"/>
                </p:cNvSpPr>
                <p:nvPr/>
              </p:nvSpPr>
              <p:spPr bwMode="gray">
                <a:xfrm>
                  <a:off x="2897" y="1109"/>
                  <a:ext cx="1731" cy="1347"/>
                </a:xfrm>
                <a:prstGeom prst="diamond">
                  <a:avLst/>
                </a:prstGeom>
                <a:solidFill>
                  <a:srgbClr val="FFFFCC"/>
                </a:solidFill>
                <a:ln w="9525">
                  <a:miter lim="800000"/>
                  <a:headEnd/>
                  <a:tailEnd/>
                </a:ln>
                <a:scene3d>
                  <a:camera prst="legacyObliqueBottom"/>
                  <a:lightRig rig="legacyFlat2" dir="t"/>
                </a:scene3d>
                <a:sp3d extrusionH="227000" prstMaterial="legacyMatte">
                  <a:bevelT w="13500" h="13500" prst="angle"/>
                  <a:bevelB w="13500" h="13500" prst="angle"/>
                  <a:extrusionClr>
                    <a:srgbClr val="FFFFCC"/>
                  </a:extrusionClr>
                  <a:contourClr>
                    <a:srgbClr val="FFFFCC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3" name="AutoShape 10"/>
                <p:cNvSpPr>
                  <a:spLocks noChangeArrowheads="1"/>
                </p:cNvSpPr>
                <p:nvPr/>
              </p:nvSpPr>
              <p:spPr bwMode="gray">
                <a:xfrm>
                  <a:off x="2898" y="966"/>
                  <a:ext cx="1731" cy="1347"/>
                </a:xfrm>
                <a:prstGeom prst="diamond">
                  <a:avLst/>
                </a:prstGeom>
                <a:solidFill>
                  <a:srgbClr val="FFCC66"/>
                </a:solidFill>
                <a:ln w="9525">
                  <a:miter lim="800000"/>
                  <a:headEnd/>
                  <a:tailEnd/>
                </a:ln>
                <a:scene3d>
                  <a:camera prst="legacyObliqueBottom"/>
                  <a:lightRig rig="legacyFlat2" dir="t"/>
                </a:scene3d>
                <a:sp3d extrusionH="227000" prstMaterial="legacyMatte">
                  <a:bevelT w="13500" h="13500" prst="angle"/>
                  <a:bevelB w="13500" h="13500" prst="angle"/>
                  <a:extrusionClr>
                    <a:srgbClr val="FFCC66"/>
                  </a:extrusionClr>
                  <a:contourClr>
                    <a:srgbClr val="FFCC66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4" name="AutoShape 11"/>
                <p:cNvSpPr>
                  <a:spLocks noChangeArrowheads="1"/>
                </p:cNvSpPr>
                <p:nvPr/>
              </p:nvSpPr>
              <p:spPr bwMode="gray">
                <a:xfrm>
                  <a:off x="2909" y="845"/>
                  <a:ext cx="1731" cy="1347"/>
                </a:xfrm>
                <a:prstGeom prst="diamond">
                  <a:avLst/>
                </a:prstGeom>
                <a:gradFill rotWithShape="1">
                  <a:gsLst>
                    <a:gs pos="0">
                      <a:srgbClr val="A96500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Bottom"/>
                  <a:lightRig rig="legacyFlat2" dir="t"/>
                </a:scene3d>
                <a:sp3d extrusionH="227000" prstMaterial="legacyMatte">
                  <a:bevelT w="13500" h="13500" prst="angle"/>
                  <a:bevelB w="13500" h="13500" prst="angle"/>
                  <a:extrusionClr>
                    <a:srgbClr val="FF9900"/>
                  </a:extrusionClr>
                  <a:contourClr>
                    <a:srgbClr val="A96500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9" name="Group 12"/>
              <p:cNvGrpSpPr>
                <a:grpSpLocks/>
              </p:cNvGrpSpPr>
              <p:nvPr/>
            </p:nvGrpSpPr>
            <p:grpSpPr bwMode="auto">
              <a:xfrm>
                <a:off x="1281" y="1104"/>
                <a:ext cx="1503" cy="1312"/>
                <a:chOff x="1179" y="849"/>
                <a:chExt cx="1743" cy="1601"/>
              </a:xfrm>
            </p:grpSpPr>
            <p:sp>
              <p:nvSpPr>
                <p:cNvPr id="19" name="AutoShape 13"/>
                <p:cNvSpPr>
                  <a:spLocks noChangeArrowheads="1"/>
                </p:cNvSpPr>
                <p:nvPr/>
              </p:nvSpPr>
              <p:spPr bwMode="gray">
                <a:xfrm>
                  <a:off x="1179" y="1103"/>
                  <a:ext cx="1731" cy="1347"/>
                </a:xfrm>
                <a:prstGeom prst="diamond">
                  <a:avLst/>
                </a:prstGeom>
                <a:solidFill>
                  <a:srgbClr val="CCECFF"/>
                </a:solidFill>
                <a:ln w="9525">
                  <a:miter lim="800000"/>
                  <a:headEnd/>
                  <a:tailEnd/>
                </a:ln>
                <a:scene3d>
                  <a:camera prst="legacyObliqueBottom"/>
                  <a:lightRig rig="legacyFlat2" dir="t"/>
                </a:scene3d>
                <a:sp3d extrusionH="227000" prstMaterial="legacyMatte">
                  <a:bevelT w="13500" h="13500" prst="angle"/>
                  <a:bevelB w="13500" h="13500" prst="angle"/>
                  <a:extrusionClr>
                    <a:srgbClr val="CCECFF"/>
                  </a:extrusionClr>
                  <a:contourClr>
                    <a:srgbClr val="CCECFF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" name="AutoShape 14"/>
                <p:cNvSpPr>
                  <a:spLocks noChangeArrowheads="1"/>
                </p:cNvSpPr>
                <p:nvPr/>
              </p:nvSpPr>
              <p:spPr bwMode="gray">
                <a:xfrm>
                  <a:off x="1180" y="970"/>
                  <a:ext cx="1731" cy="1347"/>
                </a:xfrm>
                <a:prstGeom prst="diamond">
                  <a:avLst/>
                </a:prstGeom>
                <a:solidFill>
                  <a:srgbClr val="CC99FF"/>
                </a:solidFill>
                <a:ln w="9525">
                  <a:miter lim="800000"/>
                  <a:headEnd/>
                  <a:tailEnd/>
                </a:ln>
                <a:scene3d>
                  <a:camera prst="legacyObliqueBottom"/>
                  <a:lightRig rig="legacyFlat2" dir="t"/>
                </a:scene3d>
                <a:sp3d extrusionH="227000" prstMaterial="legacyMatte">
                  <a:bevelT w="13500" h="13500" prst="angle"/>
                  <a:bevelB w="13500" h="13500" prst="angle"/>
                  <a:extrusionClr>
                    <a:srgbClr val="CC99FF"/>
                  </a:extrusionClr>
                  <a:contourClr>
                    <a:srgbClr val="CC99FF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1" name="AutoShape 15"/>
                <p:cNvSpPr>
                  <a:spLocks noChangeArrowheads="1"/>
                </p:cNvSpPr>
                <p:nvPr/>
              </p:nvSpPr>
              <p:spPr bwMode="gray">
                <a:xfrm>
                  <a:off x="1191" y="849"/>
                  <a:ext cx="1731" cy="1347"/>
                </a:xfrm>
                <a:prstGeom prst="diamond">
                  <a:avLst/>
                </a:prstGeom>
                <a:gradFill rotWithShape="1">
                  <a:gsLst>
                    <a:gs pos="0">
                      <a:srgbClr val="393956"/>
                    </a:gs>
                    <a:gs pos="100000">
                      <a:srgbClr val="666699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Bottom"/>
                  <a:lightRig rig="legacyFlat2" dir="t"/>
                </a:scene3d>
                <a:sp3d extrusionH="227000" prstMaterial="legacyMatte">
                  <a:bevelT w="13500" h="13500" prst="angle"/>
                  <a:bevelB w="13500" h="13500" prst="angle"/>
                  <a:extrusionClr>
                    <a:srgbClr val="666699"/>
                  </a:extrusionClr>
                  <a:contourClr>
                    <a:srgbClr val="393956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0" name="Rectangle 17"/>
              <p:cNvSpPr>
                <a:spLocks noChangeArrowheads="1"/>
              </p:cNvSpPr>
              <p:nvPr/>
            </p:nvSpPr>
            <p:spPr bwMode="gray">
              <a:xfrm>
                <a:off x="3182" y="1558"/>
                <a:ext cx="763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业务虚拟化</a:t>
                </a:r>
                <a:endPara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Rectangle 18"/>
              <p:cNvSpPr>
                <a:spLocks noChangeArrowheads="1"/>
              </p:cNvSpPr>
              <p:nvPr/>
            </p:nvSpPr>
            <p:spPr bwMode="gray">
              <a:xfrm>
                <a:off x="2549" y="2275"/>
                <a:ext cx="601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云安全</a:t>
                </a:r>
                <a:endParaRPr lang="en-US" altLang="zh-CN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2" name="Group 27"/>
              <p:cNvGrpSpPr>
                <a:grpSpLocks/>
              </p:cNvGrpSpPr>
              <p:nvPr/>
            </p:nvGrpSpPr>
            <p:grpSpPr bwMode="auto">
              <a:xfrm>
                <a:off x="2025" y="1734"/>
                <a:ext cx="1503" cy="1315"/>
                <a:chOff x="2057" y="1433"/>
                <a:chExt cx="1743" cy="1603"/>
              </a:xfrm>
            </p:grpSpPr>
            <p:sp>
              <p:nvSpPr>
                <p:cNvPr id="16" name="AutoShape 28"/>
                <p:cNvSpPr>
                  <a:spLocks noChangeArrowheads="1"/>
                </p:cNvSpPr>
                <p:nvPr/>
              </p:nvSpPr>
              <p:spPr bwMode="gray">
                <a:xfrm>
                  <a:off x="2057" y="1690"/>
                  <a:ext cx="1731" cy="1346"/>
                </a:xfrm>
                <a:prstGeom prst="diamond">
                  <a:avLst/>
                </a:prstGeom>
                <a:solidFill>
                  <a:srgbClr val="CCFFFF"/>
                </a:solidFill>
                <a:ln w="9525">
                  <a:miter lim="800000"/>
                  <a:headEnd/>
                  <a:tailEnd/>
                </a:ln>
                <a:scene3d>
                  <a:camera prst="legacyObliqueBottom"/>
                  <a:lightRig rig="legacyFlat2" dir="t"/>
                </a:scene3d>
                <a:sp3d extrusionH="227000" prstMaterial="legacyMatte">
                  <a:bevelT w="13500" h="13500" prst="angle"/>
                  <a:bevelB w="13500" h="13500" prst="angle"/>
                  <a:extrusionClr>
                    <a:srgbClr val="CCFFFF"/>
                  </a:extrusionClr>
                  <a:contourClr>
                    <a:srgbClr val="CCFFFF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7" name="AutoShape 29"/>
                <p:cNvSpPr>
                  <a:spLocks noChangeArrowheads="1"/>
                </p:cNvSpPr>
                <p:nvPr/>
              </p:nvSpPr>
              <p:spPr bwMode="gray">
                <a:xfrm>
                  <a:off x="2058" y="1561"/>
                  <a:ext cx="1731" cy="1346"/>
                </a:xfrm>
                <a:prstGeom prst="diamond">
                  <a:avLst/>
                </a:prstGeom>
                <a:solidFill>
                  <a:srgbClr val="33CCFF"/>
                </a:solidFill>
                <a:ln w="9525">
                  <a:miter lim="800000"/>
                  <a:headEnd/>
                  <a:tailEnd/>
                </a:ln>
                <a:scene3d>
                  <a:camera prst="legacyObliqueBottom"/>
                  <a:lightRig rig="legacyFlat2" dir="t"/>
                </a:scene3d>
                <a:sp3d extrusionH="227000" prstMaterial="legacyMatte">
                  <a:bevelT w="13500" h="13500" prst="angle"/>
                  <a:bevelB w="13500" h="13500" prst="angle"/>
                  <a:extrusionClr>
                    <a:srgbClr val="33CCFF"/>
                  </a:extrusionClr>
                  <a:contourClr>
                    <a:srgbClr val="33CCFF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8" name="AutoShape 30"/>
                <p:cNvSpPr>
                  <a:spLocks noChangeArrowheads="1"/>
                </p:cNvSpPr>
                <p:nvPr/>
              </p:nvSpPr>
              <p:spPr bwMode="gray">
                <a:xfrm>
                  <a:off x="2069" y="1433"/>
                  <a:ext cx="1731" cy="1346"/>
                </a:xfrm>
                <a:prstGeom prst="diamond">
                  <a:avLst/>
                </a:prstGeom>
                <a:gradFill rotWithShape="1">
                  <a:gsLst>
                    <a:gs pos="0">
                      <a:srgbClr val="006587"/>
                    </a:gs>
                    <a:gs pos="100000">
                      <a:srgbClr val="0099CC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Bottom"/>
                  <a:lightRig rig="legacyFlat2" dir="t"/>
                </a:scene3d>
                <a:sp3d extrusionH="227000" prstMaterial="legacyMatte">
                  <a:bevelT w="13500" h="13500" prst="angle"/>
                  <a:bevelB w="13500" h="13500" prst="angle"/>
                  <a:extrusionClr>
                    <a:srgbClr val="0099CC"/>
                  </a:extrusionClr>
                  <a:contourClr>
                    <a:srgbClr val="006587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3" name="Rectangle 31"/>
              <p:cNvSpPr>
                <a:spLocks noChangeArrowheads="1"/>
              </p:cNvSpPr>
              <p:nvPr/>
            </p:nvSpPr>
            <p:spPr bwMode="gray">
              <a:xfrm>
                <a:off x="1775" y="1564"/>
                <a:ext cx="401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6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IRF2</a:t>
                </a:r>
              </a:p>
            </p:txBody>
          </p:sp>
          <p:sp>
            <p:nvSpPr>
              <p:cNvPr id="14" name="Rectangle 42"/>
              <p:cNvSpPr>
                <a:spLocks noChangeArrowheads="1"/>
              </p:cNvSpPr>
              <p:nvPr/>
            </p:nvSpPr>
            <p:spPr bwMode="gray">
              <a:xfrm>
                <a:off x="3722" y="2942"/>
                <a:ext cx="892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终端接入安全</a:t>
                </a:r>
                <a:endPara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Rectangle 16"/>
              <p:cNvSpPr>
                <a:spLocks noChangeArrowheads="1"/>
              </p:cNvSpPr>
              <p:nvPr/>
            </p:nvSpPr>
            <p:spPr bwMode="gray">
              <a:xfrm>
                <a:off x="2406" y="2152"/>
                <a:ext cx="763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16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安全虚拟化</a:t>
                </a:r>
                <a:endParaRPr lang="en-US" altLang="zh-CN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4637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支持虚拟化</a:t>
            </a:r>
            <a:r>
              <a:rPr lang="en-US" altLang="zh-CN" dirty="0"/>
              <a:t>IRF2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187624" y="796795"/>
            <a:ext cx="6768752" cy="4025900"/>
            <a:chOff x="285720" y="890588"/>
            <a:chExt cx="9283687" cy="5707062"/>
          </a:xfrm>
        </p:grpSpPr>
        <p:pic>
          <p:nvPicPr>
            <p:cNvPr id="4" name="Picture 5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86375" y="1941513"/>
              <a:ext cx="3195638" cy="13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8" dist="17961" dir="135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pic>
          <p:nvPicPr>
            <p:cNvPr id="5" name="Picture 5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92725" y="1649413"/>
              <a:ext cx="3005138" cy="1203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8" dist="17961" dir="135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1214438" y="4429125"/>
              <a:ext cx="6715125" cy="216852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12" rIns="91425" bIns="45712"/>
            <a:lstStyle>
              <a:lvl1pPr marL="342900" indent="-3429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  <a:buSzTx/>
                <a:buFontTx/>
                <a:buNone/>
              </a:pPr>
              <a:r>
                <a:rPr lang="en-US" altLang="zh-CN" sz="11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SR6600</a:t>
              </a:r>
              <a:r>
                <a:rPr lang="zh-CN" altLang="en-US" sz="11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系列</a:t>
              </a:r>
              <a:r>
                <a:rPr lang="en-US" altLang="zh-CN" sz="11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V7</a:t>
              </a:r>
              <a:r>
                <a:rPr lang="zh-CN" altLang="en-US" sz="11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产品支持软件</a:t>
              </a:r>
              <a:r>
                <a:rPr lang="en-US" altLang="zh-CN" sz="11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IRF2</a:t>
              </a:r>
              <a:r>
                <a:rPr lang="zh-CN" altLang="en-US" sz="11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endParaRPr lang="en-US" altLang="zh-CN" sz="11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ü"/>
              </a:pPr>
              <a:r>
                <a:rPr lang="zh-CN" altLang="en-US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支持</a:t>
              </a:r>
              <a:r>
                <a:rPr lang="en-US" altLang="zh-CN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台设备的</a:t>
              </a:r>
              <a:r>
                <a:rPr lang="en-US" altLang="zh-CN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IRF2</a:t>
              </a:r>
              <a:r>
                <a:rPr lang="zh-CN" altLang="en-US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，不同槽位的机框可以堆叠；</a:t>
              </a:r>
              <a:endParaRPr lang="en-US" altLang="zh-CN" sz="11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ü"/>
              </a:pPr>
              <a:r>
                <a:rPr lang="en-US" altLang="zh-CN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FIP</a:t>
              </a:r>
              <a:r>
                <a:rPr lang="zh-CN" altLang="en-US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母板自带</a:t>
              </a:r>
              <a:r>
                <a:rPr lang="en-US" altLang="zh-CN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GE/10GE</a:t>
              </a:r>
              <a:r>
                <a:rPr lang="zh-CN" altLang="en-US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口完成堆叠；</a:t>
              </a:r>
              <a:endParaRPr lang="en-US" altLang="zh-CN" sz="11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ü"/>
              </a:pPr>
              <a:r>
                <a:rPr lang="en-US" altLang="zh-CN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SAP-20GE2XP</a:t>
              </a:r>
              <a:r>
                <a:rPr lang="zh-CN" altLang="zh-CN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</a:t>
              </a:r>
              <a:r>
                <a:rPr lang="en-US" altLang="zh-CN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r>
                <a:rPr lang="zh-CN" altLang="zh-CN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个固定</a:t>
              </a:r>
              <a:r>
                <a:rPr lang="en-US" altLang="zh-CN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Ge</a:t>
              </a:r>
              <a:r>
                <a:rPr lang="zh-CN" altLang="en-US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zh-CN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</a:t>
              </a:r>
              <a:r>
                <a:rPr lang="en-US" altLang="zh-CN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10GE</a:t>
              </a:r>
              <a:r>
                <a:rPr lang="zh-CN" altLang="zh-CN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接口堆叠</a:t>
              </a:r>
              <a:endParaRPr lang="en-US" altLang="zh-CN" sz="11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ü"/>
              </a:pPr>
              <a:r>
                <a:rPr lang="en-US" altLang="zh-CN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SAP-28GE</a:t>
              </a:r>
              <a:r>
                <a:rPr lang="zh-CN" altLang="en-US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</a:t>
              </a:r>
              <a:r>
                <a:rPr lang="en-US" altLang="zh-CN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r>
                <a:rPr lang="zh-CN" altLang="en-US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</a:t>
              </a:r>
              <a:r>
                <a:rPr lang="en-US" altLang="zh-CN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GE</a:t>
              </a:r>
              <a:r>
                <a:rPr lang="zh-CN" altLang="en-US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堆叠；</a:t>
              </a:r>
              <a:endParaRPr lang="en-US" altLang="zh-CN" sz="11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ü"/>
              </a:pPr>
              <a:r>
                <a:rPr lang="en-US" altLang="zh-CN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SR6602-x1/x2</a:t>
              </a:r>
              <a:r>
                <a:rPr lang="zh-CN" altLang="en-US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面板上的固定</a:t>
              </a:r>
              <a:r>
                <a:rPr lang="en-US" altLang="zh-CN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Ge</a:t>
              </a:r>
              <a:r>
                <a:rPr lang="zh-CN" altLang="en-US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口和</a:t>
              </a:r>
              <a:r>
                <a:rPr lang="en-US" altLang="zh-CN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10GE</a:t>
              </a:r>
              <a:r>
                <a:rPr lang="zh-CN" altLang="en-US" sz="11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口支持堆叠</a:t>
              </a:r>
              <a:endParaRPr lang="en-US" altLang="zh-CN" sz="11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TextBox 136"/>
            <p:cNvSpPr txBox="1">
              <a:spLocks noChangeArrowheads="1"/>
            </p:cNvSpPr>
            <p:nvPr/>
          </p:nvSpPr>
          <p:spPr bwMode="auto">
            <a:xfrm>
              <a:off x="4027488" y="1771650"/>
              <a:ext cx="679450" cy="110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6600" b="0">
                  <a:solidFill>
                    <a:srgbClr val="FF0000"/>
                  </a:solidFill>
                  <a:ea typeface="宋体" panose="02010600030101010101" pitchFamily="2" charset="-122"/>
                </a:rPr>
                <a:t>+</a:t>
              </a:r>
              <a:endParaRPr lang="zh-CN" altLang="en-US" sz="6600" b="0">
                <a:solidFill>
                  <a:srgbClr val="FF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" name="TextBox 137"/>
            <p:cNvSpPr txBox="1">
              <a:spLocks noChangeArrowheads="1"/>
            </p:cNvSpPr>
            <p:nvPr/>
          </p:nvSpPr>
          <p:spPr bwMode="auto">
            <a:xfrm>
              <a:off x="468313" y="3160713"/>
              <a:ext cx="3167062" cy="370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1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SR6604/08/16/04X/08X/16X</a:t>
              </a:r>
              <a:endParaRPr lang="zh-CN" altLang="en-US" sz="1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138"/>
            <p:cNvSpPr txBox="1">
              <a:spLocks noChangeArrowheads="1"/>
            </p:cNvSpPr>
            <p:nvPr/>
          </p:nvSpPr>
          <p:spPr bwMode="auto">
            <a:xfrm>
              <a:off x="3887788" y="3162300"/>
              <a:ext cx="5681619" cy="392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FIP-240/FIP-300/FIP-310/SAP-20GE2XP/SAP-28GE</a:t>
              </a:r>
            </a:p>
          </p:txBody>
        </p:sp>
        <p:pic>
          <p:nvPicPr>
            <p:cNvPr id="10" name="图片 26" descr="FIP-310_FL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t="27512" r="11667" b="37488"/>
            <a:stretch>
              <a:fillRect/>
            </a:stretch>
          </p:blipFill>
          <p:spPr bwMode="auto">
            <a:xfrm>
              <a:off x="5286375" y="1484313"/>
              <a:ext cx="294005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图片 25" descr="FIP-300_FL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5" t="26192" r="14285" b="38095"/>
            <a:stretch>
              <a:fillRect/>
            </a:stretch>
          </p:blipFill>
          <p:spPr bwMode="auto">
            <a:xfrm>
              <a:off x="5357813" y="1052513"/>
              <a:ext cx="3024187" cy="94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矩形 11"/>
            <p:cNvSpPr/>
            <p:nvPr/>
          </p:nvSpPr>
          <p:spPr>
            <a:xfrm>
              <a:off x="285720" y="3643314"/>
              <a:ext cx="3929090" cy="642942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3" name="TextBox 198"/>
            <p:cNvSpPr txBox="1"/>
            <p:nvPr/>
          </p:nvSpPr>
          <p:spPr>
            <a:xfrm>
              <a:off x="387574" y="3774049"/>
              <a:ext cx="3683095" cy="3926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1200" b="1" spc="300" dirty="0">
                  <a:ln w="12700" cmpd="sng">
                    <a:solidFill>
                      <a:srgbClr val="000000">
                        <a:alpha val="0"/>
                      </a:srgbClr>
                    </a:solidFill>
                    <a:prstDash val="solid"/>
                  </a:ln>
                  <a:latin typeface="微软雅黑" pitchFamily="34" charset="-122"/>
                  <a:ea typeface="微软雅黑" pitchFamily="34" charset="-122"/>
                  <a:cs typeface="Calibri" pitchFamily="34" charset="0"/>
                </a:rPr>
                <a:t>转发性能翻倍，使用效率翻倍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4631277" y="3643314"/>
              <a:ext cx="4444318" cy="642942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5" name="TextBox 202"/>
            <p:cNvSpPr txBox="1"/>
            <p:nvPr/>
          </p:nvSpPr>
          <p:spPr>
            <a:xfrm>
              <a:off x="4684806" y="3796411"/>
              <a:ext cx="4210758" cy="34031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685864">
                <a:lnSpc>
                  <a:spcPct val="80000"/>
                </a:lnSpc>
                <a:defRPr/>
              </a:pPr>
              <a:r>
                <a:rPr lang="zh-CN" altLang="en-US" sz="1200" b="1" spc="300" dirty="0">
                  <a:ln w="12700" cmpd="sng">
                    <a:solidFill>
                      <a:srgbClr val="000000">
                        <a:alpha val="0"/>
                      </a:srgbClr>
                    </a:solidFill>
                    <a:prstDash val="solid"/>
                  </a:ln>
                  <a:latin typeface="微软雅黑" pitchFamily="34" charset="-122"/>
                  <a:ea typeface="微软雅黑" pitchFamily="34" charset="-122"/>
                  <a:cs typeface="Calibri" pitchFamily="34" charset="0"/>
                </a:rPr>
                <a:t>简化拓扑和管理，网络可以如此</a:t>
              </a:r>
              <a:r>
                <a:rPr lang="zh-CN" altLang="en-US" sz="1200" b="1" spc="300" dirty="0" smtClean="0">
                  <a:ln w="12700" cmpd="sng">
                    <a:solidFill>
                      <a:srgbClr val="000000">
                        <a:alpha val="0"/>
                      </a:srgbClr>
                    </a:solidFill>
                    <a:prstDash val="solid"/>
                  </a:ln>
                  <a:latin typeface="微软雅黑" pitchFamily="34" charset="-122"/>
                  <a:ea typeface="微软雅黑" pitchFamily="34" charset="-122"/>
                  <a:cs typeface="Calibri" pitchFamily="34" charset="0"/>
                </a:rPr>
                <a:t>简</a:t>
              </a:r>
              <a:endParaRPr lang="zh-CN" altLang="en-US" sz="1200" b="1" spc="300" dirty="0">
                <a:ln w="12700" cmpd="sng">
                  <a:solidFill>
                    <a:srgbClr val="000000">
                      <a:alpha val="0"/>
                    </a:srgbClr>
                  </a:solidFill>
                  <a:prstDash val="solid"/>
                </a:ln>
                <a:latin typeface="微软雅黑" pitchFamily="34" charset="-122"/>
                <a:ea typeface="微软雅黑" pitchFamily="34" charset="-122"/>
                <a:cs typeface="Calibri" pitchFamily="34" charset="0"/>
              </a:endParaRPr>
            </a:p>
          </p:txBody>
        </p:sp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50" y="890588"/>
              <a:ext cx="3071813" cy="227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158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支持虚拟化</a:t>
            </a:r>
            <a:r>
              <a:rPr lang="en-US" altLang="zh-CN" dirty="0"/>
              <a:t>IRF2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115616" y="915566"/>
            <a:ext cx="6922127" cy="3665662"/>
            <a:chOff x="285720" y="890588"/>
            <a:chExt cx="8643998" cy="513080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1214438" y="4429125"/>
              <a:ext cx="6715125" cy="159226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12" rIns="91425" bIns="45712"/>
            <a:lstStyle>
              <a:lvl1pPr marL="342900" indent="-3429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  <a:buSzTx/>
                <a:buFontTx/>
                <a:buNone/>
              </a:pPr>
              <a:r>
                <a:rPr lang="en-US" altLang="zh-CN" sz="14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SR6604-X\08-X\16-X</a:t>
              </a:r>
              <a:r>
                <a:rPr lang="zh-CN" altLang="en-US" sz="14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支持</a:t>
              </a:r>
              <a:r>
                <a:rPr lang="en-US" altLang="zh-CN" sz="14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4EXP</a:t>
              </a:r>
              <a:r>
                <a:rPr lang="zh-CN" altLang="en-US" sz="14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板卡堆叠：</a:t>
              </a:r>
              <a:endParaRPr lang="en-US" altLang="zh-CN" sz="1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ü"/>
              </a:pP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支持</a:t>
              </a: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台设备的</a:t>
              </a: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IRF2</a:t>
              </a: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，不同槽位的机框可以堆叠；</a:t>
              </a:r>
              <a:endParaRPr lang="en-US" altLang="zh-CN" sz="14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ü"/>
              </a:pP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SAP</a:t>
              </a: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板自带</a:t>
              </a:r>
              <a:r>
                <a:rPr lang="en-US" altLang="zh-CN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10GE</a:t>
              </a:r>
              <a:r>
                <a:rPr lang="zh-CN" altLang="en-US" sz="1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口完成堆叠；</a:t>
              </a:r>
              <a:endParaRPr lang="en-US" altLang="zh-CN" sz="14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TextBox 136"/>
            <p:cNvSpPr txBox="1">
              <a:spLocks noChangeArrowheads="1"/>
            </p:cNvSpPr>
            <p:nvPr/>
          </p:nvSpPr>
          <p:spPr bwMode="auto">
            <a:xfrm>
              <a:off x="4027488" y="1771650"/>
              <a:ext cx="679450" cy="110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6600" b="0">
                  <a:solidFill>
                    <a:srgbClr val="FF0000"/>
                  </a:solidFill>
                  <a:ea typeface="宋体" panose="02010600030101010101" pitchFamily="2" charset="-122"/>
                </a:rPr>
                <a:t>+</a:t>
              </a:r>
              <a:endParaRPr lang="zh-CN" altLang="en-US" sz="6600" b="0">
                <a:solidFill>
                  <a:srgbClr val="FF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" name="TextBox 137"/>
            <p:cNvSpPr txBox="1">
              <a:spLocks noChangeArrowheads="1"/>
            </p:cNvSpPr>
            <p:nvPr/>
          </p:nvSpPr>
          <p:spPr bwMode="auto">
            <a:xfrm>
              <a:off x="468313" y="3160713"/>
              <a:ext cx="31670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6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SR6604-X/08-X/16-X</a:t>
              </a:r>
              <a:endPara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TextBox 138"/>
            <p:cNvSpPr txBox="1">
              <a:spLocks noChangeArrowheads="1"/>
            </p:cNvSpPr>
            <p:nvPr/>
          </p:nvSpPr>
          <p:spPr bwMode="auto">
            <a:xfrm>
              <a:off x="4564063" y="3160713"/>
              <a:ext cx="3365500" cy="34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60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SAP-4EXP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285720" y="3643314"/>
              <a:ext cx="3929090" cy="642942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9" name="TextBox 198"/>
            <p:cNvSpPr txBox="1"/>
            <p:nvPr/>
          </p:nvSpPr>
          <p:spPr>
            <a:xfrm>
              <a:off x="552458" y="3774049"/>
              <a:ext cx="3353329" cy="3877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1200" b="1" spc="300" dirty="0">
                  <a:ln w="12700" cmpd="sng">
                    <a:solidFill>
                      <a:srgbClr val="000000">
                        <a:alpha val="0"/>
                      </a:srgbClr>
                    </a:solidFill>
                    <a:prstDash val="solid"/>
                  </a:ln>
                  <a:latin typeface="微软雅黑" pitchFamily="34" charset="-122"/>
                  <a:ea typeface="微软雅黑" pitchFamily="34" charset="-122"/>
                  <a:cs typeface="Calibri" pitchFamily="34" charset="0"/>
                </a:rPr>
                <a:t>转发性能翻倍，使用效率翻倍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4643470" y="3643314"/>
              <a:ext cx="4286248" cy="642942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1" name="TextBox 202"/>
            <p:cNvSpPr txBox="1"/>
            <p:nvPr/>
          </p:nvSpPr>
          <p:spPr>
            <a:xfrm>
              <a:off x="4753208" y="3796411"/>
              <a:ext cx="4073958" cy="33601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685864">
                <a:lnSpc>
                  <a:spcPct val="80000"/>
                </a:lnSpc>
                <a:defRPr/>
              </a:pPr>
              <a:r>
                <a:rPr lang="zh-CN" altLang="en-US" sz="1200" b="1" spc="300" dirty="0">
                  <a:ln w="12700" cmpd="sng">
                    <a:solidFill>
                      <a:srgbClr val="000000">
                        <a:alpha val="0"/>
                      </a:srgbClr>
                    </a:solidFill>
                    <a:prstDash val="solid"/>
                  </a:ln>
                  <a:latin typeface="微软雅黑" pitchFamily="34" charset="-122"/>
                  <a:ea typeface="微软雅黑" pitchFamily="34" charset="-122"/>
                  <a:cs typeface="Calibri" pitchFamily="34" charset="0"/>
                </a:rPr>
                <a:t>简化拓扑和管理，网络可以如此</a:t>
              </a:r>
              <a:r>
                <a:rPr lang="zh-CN" altLang="en-US" sz="1200" b="1" spc="300" dirty="0" smtClean="0">
                  <a:ln w="12700" cmpd="sng">
                    <a:solidFill>
                      <a:srgbClr val="000000">
                        <a:alpha val="0"/>
                      </a:srgbClr>
                    </a:solidFill>
                    <a:prstDash val="solid"/>
                  </a:ln>
                  <a:latin typeface="微软雅黑" pitchFamily="34" charset="-122"/>
                  <a:ea typeface="微软雅黑" pitchFamily="34" charset="-122"/>
                  <a:cs typeface="Calibri" pitchFamily="34" charset="0"/>
                </a:rPr>
                <a:t>简单</a:t>
              </a:r>
              <a:endParaRPr lang="zh-CN" altLang="en-US" sz="1200" b="1" spc="300" dirty="0">
                <a:ln w="12700" cmpd="sng">
                  <a:solidFill>
                    <a:srgbClr val="000000">
                      <a:alpha val="0"/>
                    </a:srgbClr>
                  </a:solidFill>
                  <a:prstDash val="solid"/>
                </a:ln>
                <a:latin typeface="微软雅黑" pitchFamily="34" charset="-122"/>
                <a:ea typeface="微软雅黑" pitchFamily="34" charset="-122"/>
                <a:cs typeface="Calibri" pitchFamily="34" charset="0"/>
              </a:endParaRPr>
            </a:p>
          </p:txBody>
        </p:sp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50" y="890588"/>
              <a:ext cx="3071813" cy="227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 descr="\\h3c-infoserver\09-02-H3C产品图片库\产品图片库\路由器\单板\RT系列\RT-SAP-4EXP\SAP-4EXP_FL_1109.gif"/>
            <p:cNvPicPr>
              <a:picLocks noChangeAspect="1" noChangeArrowheads="1"/>
            </p:cNvPicPr>
            <p:nvPr/>
          </p:nvPicPr>
          <p:blipFill>
            <a:blip r:embed="rId3">
              <a:lum bright="20000" contrast="10000"/>
            </a:blip>
            <a:srcRect l="12996" t="48122" r="13357" b="15610"/>
            <a:stretch>
              <a:fillRect/>
            </a:stretch>
          </p:blipFill>
          <p:spPr bwMode="auto">
            <a:xfrm>
              <a:off x="5049838" y="1771650"/>
              <a:ext cx="2428875" cy="798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74039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安全虚拟化</a:t>
            </a:r>
            <a:r>
              <a:rPr lang="en-US" altLang="zh-CN" dirty="0"/>
              <a:t>-VPN</a:t>
            </a:r>
            <a:r>
              <a:rPr lang="zh-CN" altLang="en-US" dirty="0"/>
              <a:t>防护虚拟化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251520" y="987574"/>
            <a:ext cx="7715043" cy="3518445"/>
            <a:chOff x="-1714500" y="836613"/>
            <a:chExt cx="10858500" cy="5582384"/>
          </a:xfrm>
        </p:grpSpPr>
        <p:grpSp>
          <p:nvGrpSpPr>
            <p:cNvPr id="16" name="Group 1095"/>
            <p:cNvGrpSpPr>
              <a:grpSpLocks/>
            </p:cNvGrpSpPr>
            <p:nvPr/>
          </p:nvGrpSpPr>
          <p:grpSpPr bwMode="auto">
            <a:xfrm>
              <a:off x="179388" y="836613"/>
              <a:ext cx="8589962" cy="5400675"/>
              <a:chOff x="197" y="573"/>
              <a:chExt cx="5411" cy="3402"/>
            </a:xfrm>
            <a:solidFill>
              <a:schemeClr val="bg2">
                <a:lumMod val="40000"/>
                <a:lumOff val="60000"/>
              </a:schemeClr>
            </a:solidFill>
          </p:grpSpPr>
          <p:sp>
            <p:nvSpPr>
              <p:cNvPr id="648" name="Rectangle 71"/>
              <p:cNvSpPr>
                <a:spLocks noChangeArrowheads="1"/>
              </p:cNvSpPr>
              <p:nvPr/>
            </p:nvSpPr>
            <p:spPr bwMode="auto">
              <a:xfrm rot="-5400000">
                <a:off x="4108" y="2474"/>
                <a:ext cx="1043" cy="1957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  <a:alpha val="14902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lIns="73025" tIns="36512" rIns="73025" bIns="36512" anchor="ctr"/>
              <a:lstStyle/>
              <a:p>
                <a:pPr>
                  <a:defRPr/>
                </a:pPr>
                <a:endParaRPr lang="zh-CN" altLang="zh-CN" b="1">
                  <a:ea typeface="MS PGothic" pitchFamily="34" charset="-128"/>
                </a:endParaRPr>
              </a:p>
            </p:txBody>
          </p:sp>
          <p:sp>
            <p:nvSpPr>
              <p:cNvPr id="649" name="Rectangle 71"/>
              <p:cNvSpPr>
                <a:spLocks noChangeArrowheads="1"/>
              </p:cNvSpPr>
              <p:nvPr/>
            </p:nvSpPr>
            <p:spPr bwMode="auto">
              <a:xfrm rot="-5400000">
                <a:off x="223" y="547"/>
                <a:ext cx="3402" cy="3454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  <a:alpha val="14902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lIns="73025" tIns="36512" rIns="73025" bIns="36512" anchor="ctr"/>
              <a:lstStyle/>
              <a:p>
                <a:pPr>
                  <a:defRPr/>
                </a:pPr>
                <a:endParaRPr lang="zh-CN" altLang="zh-CN" b="1">
                  <a:ea typeface="MS PGothic" pitchFamily="34" charset="-128"/>
                </a:endParaRPr>
              </a:p>
            </p:txBody>
          </p:sp>
        </p:grpSp>
        <p:sp>
          <p:nvSpPr>
            <p:cNvPr id="17" name="Rectangle 2"/>
            <p:cNvSpPr txBox="1">
              <a:spLocks noChangeArrowheads="1"/>
            </p:cNvSpPr>
            <p:nvPr/>
          </p:nvSpPr>
          <p:spPr>
            <a:xfrm>
              <a:off x="-1714500" y="1357313"/>
              <a:ext cx="7239000" cy="609600"/>
            </a:xfrm>
            <a:prstGeom prst="rect">
              <a:avLst/>
            </a:prstGeom>
          </p:spPr>
          <p:txBody>
            <a:bodyPr/>
            <a:lstStyle/>
            <a:p>
              <a:pPr>
                <a:defRPr/>
              </a:pPr>
              <a:endParaRPr lang="zh-CN" altLang="en-US" sz="3200" b="1" kern="0" dirty="0">
                <a:solidFill>
                  <a:srgbClr val="CC0000"/>
                </a:solidFill>
                <a:latin typeface="华文细黑" pitchFamily="2" charset="-122"/>
                <a:ea typeface="+mj-ea"/>
                <a:cs typeface="+mj-cs"/>
              </a:endParaRP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3636963" y="4819650"/>
              <a:ext cx="1587" cy="9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3643313" y="5053013"/>
              <a:ext cx="1587" cy="9525"/>
            </a:xfrm>
            <a:custGeom>
              <a:avLst/>
              <a:gdLst>
                <a:gd name="T0" fmla="*/ 2147483647 w 12"/>
                <a:gd name="T1" fmla="*/ 2147483647 h 46"/>
                <a:gd name="T2" fmla="*/ 0 w 12"/>
                <a:gd name="T3" fmla="*/ 2147483647 h 46"/>
                <a:gd name="T4" fmla="*/ 0 w 12"/>
                <a:gd name="T5" fmla="*/ 2147483647 h 46"/>
                <a:gd name="T6" fmla="*/ 2147483647 w 12"/>
                <a:gd name="T7" fmla="*/ 2147483647 h 46"/>
                <a:gd name="T8" fmla="*/ 2147483647 w 12"/>
                <a:gd name="T9" fmla="*/ 2147483647 h 46"/>
                <a:gd name="T10" fmla="*/ 0 w 12"/>
                <a:gd name="T11" fmla="*/ 2147483647 h 46"/>
                <a:gd name="T12" fmla="*/ 0 w 12"/>
                <a:gd name="T13" fmla="*/ 0 h 46"/>
                <a:gd name="T14" fmla="*/ 2147483647 w 12"/>
                <a:gd name="T15" fmla="*/ 0 h 46"/>
                <a:gd name="T16" fmla="*/ 2147483647 w 12"/>
                <a:gd name="T17" fmla="*/ 2147483647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6"/>
                <a:gd name="T29" fmla="*/ 12 w 12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6">
                  <a:moveTo>
                    <a:pt x="12" y="46"/>
                  </a:moveTo>
                  <a:lnTo>
                    <a:pt x="0" y="46"/>
                  </a:lnTo>
                  <a:lnTo>
                    <a:pt x="0" y="44"/>
                  </a:lnTo>
                  <a:lnTo>
                    <a:pt x="10" y="44"/>
                  </a:lnTo>
                  <a:lnTo>
                    <a:pt x="1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3636963" y="5137150"/>
              <a:ext cx="1587" cy="9525"/>
            </a:xfrm>
            <a:custGeom>
              <a:avLst/>
              <a:gdLst>
                <a:gd name="T0" fmla="*/ 2147483647 w 12"/>
                <a:gd name="T1" fmla="*/ 2147483647 h 46"/>
                <a:gd name="T2" fmla="*/ 0 w 12"/>
                <a:gd name="T3" fmla="*/ 2147483647 h 46"/>
                <a:gd name="T4" fmla="*/ 0 w 12"/>
                <a:gd name="T5" fmla="*/ 2147483647 h 46"/>
                <a:gd name="T6" fmla="*/ 2147483647 w 12"/>
                <a:gd name="T7" fmla="*/ 2147483647 h 46"/>
                <a:gd name="T8" fmla="*/ 2147483647 w 12"/>
                <a:gd name="T9" fmla="*/ 2147483647 h 46"/>
                <a:gd name="T10" fmla="*/ 0 w 12"/>
                <a:gd name="T11" fmla="*/ 2147483647 h 46"/>
                <a:gd name="T12" fmla="*/ 0 w 12"/>
                <a:gd name="T13" fmla="*/ 0 h 46"/>
                <a:gd name="T14" fmla="*/ 2147483647 w 12"/>
                <a:gd name="T15" fmla="*/ 0 h 46"/>
                <a:gd name="T16" fmla="*/ 2147483647 w 12"/>
                <a:gd name="T17" fmla="*/ 2147483647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6"/>
                <a:gd name="T29" fmla="*/ 12 w 12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6">
                  <a:moveTo>
                    <a:pt x="12" y="46"/>
                  </a:moveTo>
                  <a:lnTo>
                    <a:pt x="0" y="46"/>
                  </a:lnTo>
                  <a:lnTo>
                    <a:pt x="0" y="44"/>
                  </a:lnTo>
                  <a:lnTo>
                    <a:pt x="10" y="44"/>
                  </a:lnTo>
                  <a:lnTo>
                    <a:pt x="1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3649663" y="5181600"/>
              <a:ext cx="1587" cy="9525"/>
            </a:xfrm>
            <a:custGeom>
              <a:avLst/>
              <a:gdLst>
                <a:gd name="T0" fmla="*/ 2147483647 w 12"/>
                <a:gd name="T1" fmla="*/ 2147483647 h 46"/>
                <a:gd name="T2" fmla="*/ 0 w 12"/>
                <a:gd name="T3" fmla="*/ 2147483647 h 46"/>
                <a:gd name="T4" fmla="*/ 0 w 12"/>
                <a:gd name="T5" fmla="*/ 2147483647 h 46"/>
                <a:gd name="T6" fmla="*/ 2147483647 w 12"/>
                <a:gd name="T7" fmla="*/ 2147483647 h 46"/>
                <a:gd name="T8" fmla="*/ 2147483647 w 12"/>
                <a:gd name="T9" fmla="*/ 2147483647 h 46"/>
                <a:gd name="T10" fmla="*/ 0 w 12"/>
                <a:gd name="T11" fmla="*/ 2147483647 h 46"/>
                <a:gd name="T12" fmla="*/ 0 w 12"/>
                <a:gd name="T13" fmla="*/ 0 h 46"/>
                <a:gd name="T14" fmla="*/ 2147483647 w 12"/>
                <a:gd name="T15" fmla="*/ 0 h 46"/>
                <a:gd name="T16" fmla="*/ 2147483647 w 12"/>
                <a:gd name="T17" fmla="*/ 2147483647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6"/>
                <a:gd name="T29" fmla="*/ 12 w 12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6">
                  <a:moveTo>
                    <a:pt x="12" y="46"/>
                  </a:moveTo>
                  <a:lnTo>
                    <a:pt x="0" y="46"/>
                  </a:lnTo>
                  <a:lnTo>
                    <a:pt x="0" y="44"/>
                  </a:lnTo>
                  <a:lnTo>
                    <a:pt x="10" y="44"/>
                  </a:lnTo>
                  <a:lnTo>
                    <a:pt x="1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Oval 29"/>
            <p:cNvSpPr>
              <a:spLocks noChangeArrowheads="1"/>
            </p:cNvSpPr>
            <p:nvPr/>
          </p:nvSpPr>
          <p:spPr bwMode="auto">
            <a:xfrm>
              <a:off x="101600" y="1206500"/>
              <a:ext cx="2233613" cy="1120775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3" name="Rectangle 31"/>
            <p:cNvSpPr>
              <a:spLocks noChangeArrowheads="1"/>
            </p:cNvSpPr>
            <p:nvPr/>
          </p:nvSpPr>
          <p:spPr bwMode="auto">
            <a:xfrm>
              <a:off x="4991100" y="5067300"/>
              <a:ext cx="11113" cy="12700"/>
            </a:xfrm>
            <a:prstGeom prst="rect">
              <a:avLst/>
            </a:prstGeom>
            <a:solidFill>
              <a:srgbClr val="CC2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4" name="Line 8"/>
            <p:cNvSpPr>
              <a:spLocks noChangeShapeType="1"/>
            </p:cNvSpPr>
            <p:nvPr/>
          </p:nvSpPr>
          <p:spPr bwMode="auto">
            <a:xfrm>
              <a:off x="1214438" y="1762125"/>
              <a:ext cx="374650" cy="284163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>
              <a:outerShdw dist="1796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5" name="Rectangle 33"/>
            <p:cNvSpPr>
              <a:spLocks noChangeArrowheads="1"/>
            </p:cNvSpPr>
            <p:nvPr/>
          </p:nvSpPr>
          <p:spPr bwMode="auto">
            <a:xfrm rot="19151162">
              <a:off x="1619250" y="3068638"/>
              <a:ext cx="257175" cy="723900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50000">
                  <a:srgbClr val="FFFFFF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zh-CN" sz="16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" name="Rectangle 34"/>
            <p:cNvSpPr>
              <a:spLocks noChangeArrowheads="1"/>
            </p:cNvSpPr>
            <p:nvPr/>
          </p:nvSpPr>
          <p:spPr bwMode="auto">
            <a:xfrm rot="3573441">
              <a:off x="1477169" y="3571081"/>
              <a:ext cx="215900" cy="795338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50000">
                  <a:srgbClr val="FFFFFF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zh-CN" sz="16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7" name="Rectangle 35"/>
            <p:cNvSpPr>
              <a:spLocks noChangeArrowheads="1"/>
            </p:cNvSpPr>
            <p:nvPr/>
          </p:nvSpPr>
          <p:spPr bwMode="auto">
            <a:xfrm rot="18349675">
              <a:off x="2933700" y="3556001"/>
              <a:ext cx="257175" cy="723900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50000">
                  <a:srgbClr val="FFFFFF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zh-CN" sz="16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" name="Oval 36"/>
            <p:cNvSpPr>
              <a:spLocks noChangeArrowheads="1"/>
            </p:cNvSpPr>
            <p:nvPr/>
          </p:nvSpPr>
          <p:spPr bwMode="auto">
            <a:xfrm>
              <a:off x="179388" y="5084763"/>
              <a:ext cx="1728787" cy="1165225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9" name="Line 37"/>
            <p:cNvSpPr>
              <a:spLocks noChangeShapeType="1"/>
            </p:cNvSpPr>
            <p:nvPr/>
          </p:nvSpPr>
          <p:spPr bwMode="auto">
            <a:xfrm>
              <a:off x="468313" y="5445125"/>
              <a:ext cx="1366837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Line 38"/>
            <p:cNvSpPr>
              <a:spLocks noChangeShapeType="1"/>
            </p:cNvSpPr>
            <p:nvPr/>
          </p:nvSpPr>
          <p:spPr bwMode="auto">
            <a:xfrm>
              <a:off x="684213" y="5445125"/>
              <a:ext cx="0" cy="2159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Line 39"/>
            <p:cNvSpPr>
              <a:spLocks noChangeShapeType="1"/>
            </p:cNvSpPr>
            <p:nvPr/>
          </p:nvSpPr>
          <p:spPr bwMode="auto">
            <a:xfrm>
              <a:off x="1116013" y="5445125"/>
              <a:ext cx="0" cy="2159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Line 40"/>
            <p:cNvSpPr>
              <a:spLocks noChangeShapeType="1"/>
            </p:cNvSpPr>
            <p:nvPr/>
          </p:nvSpPr>
          <p:spPr bwMode="auto">
            <a:xfrm>
              <a:off x="1331913" y="5229225"/>
              <a:ext cx="0" cy="2159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Line 41"/>
            <p:cNvSpPr>
              <a:spLocks noChangeShapeType="1"/>
            </p:cNvSpPr>
            <p:nvPr/>
          </p:nvSpPr>
          <p:spPr bwMode="auto">
            <a:xfrm>
              <a:off x="1547813" y="5445125"/>
              <a:ext cx="0" cy="2159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Text Box 42"/>
            <p:cNvSpPr txBox="1">
              <a:spLocks noChangeArrowheads="1"/>
            </p:cNvSpPr>
            <p:nvPr/>
          </p:nvSpPr>
          <p:spPr bwMode="auto">
            <a:xfrm>
              <a:off x="466725" y="6003925"/>
              <a:ext cx="1368425" cy="415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100" b="0" dirty="0">
                  <a:solidFill>
                    <a:schemeClr val="tx1"/>
                  </a:solidFill>
                  <a:latin typeface="华文细黑" panose="02010600040101010101" pitchFamily="2" charset="-122"/>
                </a:rPr>
                <a:t>A</a:t>
              </a:r>
              <a:r>
                <a:rPr lang="zh-CN" altLang="en-US" sz="1100" b="0" dirty="0">
                  <a:solidFill>
                    <a:schemeClr val="tx1"/>
                  </a:solidFill>
                  <a:latin typeface="华文细黑" panose="02010600040101010101" pitchFamily="2" charset="-122"/>
                </a:rPr>
                <a:t>部门分支</a:t>
              </a:r>
              <a:r>
                <a:rPr lang="en-US" altLang="zh-CN" sz="1100" b="0" dirty="0">
                  <a:solidFill>
                    <a:schemeClr val="tx1"/>
                  </a:solidFill>
                  <a:latin typeface="华文细黑" panose="02010600040101010101" pitchFamily="2" charset="-122"/>
                </a:rPr>
                <a:t>1</a:t>
              </a:r>
            </a:p>
          </p:txBody>
        </p:sp>
        <p:sp>
          <p:nvSpPr>
            <p:cNvPr id="35" name="Line 43"/>
            <p:cNvSpPr>
              <a:spLocks noChangeShapeType="1"/>
            </p:cNvSpPr>
            <p:nvPr/>
          </p:nvSpPr>
          <p:spPr bwMode="auto">
            <a:xfrm>
              <a:off x="827088" y="5013325"/>
              <a:ext cx="360362" cy="71438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Oval 44"/>
            <p:cNvSpPr>
              <a:spLocks noChangeArrowheads="1"/>
            </p:cNvSpPr>
            <p:nvPr/>
          </p:nvSpPr>
          <p:spPr bwMode="auto">
            <a:xfrm>
              <a:off x="2411413" y="4945063"/>
              <a:ext cx="1390650" cy="1165225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7" name="Line 45"/>
            <p:cNvSpPr>
              <a:spLocks noChangeShapeType="1"/>
            </p:cNvSpPr>
            <p:nvPr/>
          </p:nvSpPr>
          <p:spPr bwMode="auto">
            <a:xfrm>
              <a:off x="2611438" y="5445125"/>
              <a:ext cx="104616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Line 46"/>
            <p:cNvSpPr>
              <a:spLocks noChangeShapeType="1"/>
            </p:cNvSpPr>
            <p:nvPr/>
          </p:nvSpPr>
          <p:spPr bwMode="auto">
            <a:xfrm>
              <a:off x="2803525" y="5445125"/>
              <a:ext cx="0" cy="2159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Line 47"/>
            <p:cNvSpPr>
              <a:spLocks noChangeShapeType="1"/>
            </p:cNvSpPr>
            <p:nvPr/>
          </p:nvSpPr>
          <p:spPr bwMode="auto">
            <a:xfrm>
              <a:off x="3189288" y="5445125"/>
              <a:ext cx="0" cy="2159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Line 48"/>
            <p:cNvSpPr>
              <a:spLocks noChangeShapeType="1"/>
            </p:cNvSpPr>
            <p:nvPr/>
          </p:nvSpPr>
          <p:spPr bwMode="auto">
            <a:xfrm>
              <a:off x="3381375" y="5229225"/>
              <a:ext cx="0" cy="2159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41" name="Group 49"/>
            <p:cNvGrpSpPr>
              <a:grpSpLocks/>
            </p:cNvGrpSpPr>
            <p:nvPr/>
          </p:nvGrpSpPr>
          <p:grpSpPr bwMode="auto">
            <a:xfrm>
              <a:off x="3060700" y="5589588"/>
              <a:ext cx="320675" cy="401637"/>
              <a:chOff x="2701" y="2701"/>
              <a:chExt cx="576" cy="674"/>
            </a:xfrm>
          </p:grpSpPr>
          <p:sp>
            <p:nvSpPr>
              <p:cNvPr id="255" name="Freeform 50"/>
              <p:cNvSpPr>
                <a:spLocks/>
              </p:cNvSpPr>
              <p:nvPr/>
            </p:nvSpPr>
            <p:spPr bwMode="auto">
              <a:xfrm>
                <a:off x="2888" y="2779"/>
                <a:ext cx="182" cy="67"/>
              </a:xfrm>
              <a:custGeom>
                <a:avLst/>
                <a:gdLst>
                  <a:gd name="T0" fmla="*/ 0 w 587"/>
                  <a:gd name="T1" fmla="*/ 0 h 232"/>
                  <a:gd name="T2" fmla="*/ 0 w 587"/>
                  <a:gd name="T3" fmla="*/ 0 h 232"/>
                  <a:gd name="T4" fmla="*/ 0 w 587"/>
                  <a:gd name="T5" fmla="*/ 0 h 232"/>
                  <a:gd name="T6" fmla="*/ 0 w 587"/>
                  <a:gd name="T7" fmla="*/ 0 h 232"/>
                  <a:gd name="T8" fmla="*/ 0 w 587"/>
                  <a:gd name="T9" fmla="*/ 0 h 232"/>
                  <a:gd name="T10" fmla="*/ 0 w 587"/>
                  <a:gd name="T11" fmla="*/ 0 h 232"/>
                  <a:gd name="T12" fmla="*/ 0 w 587"/>
                  <a:gd name="T13" fmla="*/ 0 h 232"/>
                  <a:gd name="T14" fmla="*/ 0 w 587"/>
                  <a:gd name="T15" fmla="*/ 0 h 232"/>
                  <a:gd name="T16" fmla="*/ 0 w 587"/>
                  <a:gd name="T17" fmla="*/ 0 h 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87"/>
                  <a:gd name="T28" fmla="*/ 0 h 232"/>
                  <a:gd name="T29" fmla="*/ 587 w 587"/>
                  <a:gd name="T30" fmla="*/ 232 h 2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87" h="232">
                    <a:moveTo>
                      <a:pt x="408" y="132"/>
                    </a:moveTo>
                    <a:cubicBezTo>
                      <a:pt x="428" y="155"/>
                      <a:pt x="587" y="206"/>
                      <a:pt x="587" y="206"/>
                    </a:cubicBezTo>
                    <a:cubicBezTo>
                      <a:pt x="586" y="232"/>
                      <a:pt x="586" y="232"/>
                      <a:pt x="586" y="232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0" y="205"/>
                      <a:pt x="0" y="205"/>
                      <a:pt x="0" y="205"/>
                    </a:cubicBezTo>
                    <a:cubicBezTo>
                      <a:pt x="0" y="205"/>
                      <a:pt x="145" y="149"/>
                      <a:pt x="162" y="132"/>
                    </a:cubicBezTo>
                    <a:cubicBezTo>
                      <a:pt x="191" y="103"/>
                      <a:pt x="217" y="0"/>
                      <a:pt x="217" y="0"/>
                    </a:cubicBezTo>
                    <a:cubicBezTo>
                      <a:pt x="361" y="0"/>
                      <a:pt x="361" y="0"/>
                      <a:pt x="361" y="0"/>
                    </a:cubicBezTo>
                    <a:cubicBezTo>
                      <a:pt x="361" y="0"/>
                      <a:pt x="377" y="96"/>
                      <a:pt x="408" y="132"/>
                    </a:cubicBezTo>
                    <a:close/>
                  </a:path>
                </a:pathLst>
              </a:custGeom>
              <a:solidFill>
                <a:srgbClr val="8796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6" name="Freeform 51"/>
              <p:cNvSpPr>
                <a:spLocks/>
              </p:cNvSpPr>
              <p:nvPr/>
            </p:nvSpPr>
            <p:spPr bwMode="auto">
              <a:xfrm>
                <a:off x="2888" y="2796"/>
                <a:ext cx="182" cy="46"/>
              </a:xfrm>
              <a:custGeom>
                <a:avLst/>
                <a:gdLst>
                  <a:gd name="T0" fmla="*/ 0 w 589"/>
                  <a:gd name="T1" fmla="*/ 0 h 161"/>
                  <a:gd name="T2" fmla="*/ 0 w 589"/>
                  <a:gd name="T3" fmla="*/ 0 h 161"/>
                  <a:gd name="T4" fmla="*/ 0 w 589"/>
                  <a:gd name="T5" fmla="*/ 0 h 161"/>
                  <a:gd name="T6" fmla="*/ 0 w 589"/>
                  <a:gd name="T7" fmla="*/ 0 h 161"/>
                  <a:gd name="T8" fmla="*/ 0 w 589"/>
                  <a:gd name="T9" fmla="*/ 0 h 161"/>
                  <a:gd name="T10" fmla="*/ 0 w 589"/>
                  <a:gd name="T11" fmla="*/ 0 h 161"/>
                  <a:gd name="T12" fmla="*/ 0 w 589"/>
                  <a:gd name="T13" fmla="*/ 0 h 161"/>
                  <a:gd name="T14" fmla="*/ 0 w 589"/>
                  <a:gd name="T15" fmla="*/ 0 h 16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89"/>
                  <a:gd name="T25" fmla="*/ 0 h 161"/>
                  <a:gd name="T26" fmla="*/ 589 w 589"/>
                  <a:gd name="T27" fmla="*/ 161 h 16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89" h="161">
                    <a:moveTo>
                      <a:pt x="366" y="86"/>
                    </a:moveTo>
                    <a:cubicBezTo>
                      <a:pt x="387" y="110"/>
                      <a:pt x="589" y="149"/>
                      <a:pt x="589" y="149"/>
                    </a:cubicBezTo>
                    <a:cubicBezTo>
                      <a:pt x="589" y="149"/>
                      <a:pt x="368" y="161"/>
                      <a:pt x="287" y="161"/>
                    </a:cubicBezTo>
                    <a:cubicBezTo>
                      <a:pt x="206" y="161"/>
                      <a:pt x="0" y="148"/>
                      <a:pt x="0" y="148"/>
                    </a:cubicBezTo>
                    <a:cubicBezTo>
                      <a:pt x="0" y="148"/>
                      <a:pt x="184" y="104"/>
                      <a:pt x="203" y="85"/>
                    </a:cubicBezTo>
                    <a:cubicBezTo>
                      <a:pt x="222" y="67"/>
                      <a:pt x="268" y="0"/>
                      <a:pt x="268" y="0"/>
                    </a:cubicBezTo>
                    <a:cubicBezTo>
                      <a:pt x="306" y="0"/>
                      <a:pt x="306" y="0"/>
                      <a:pt x="306" y="0"/>
                    </a:cubicBezTo>
                    <a:cubicBezTo>
                      <a:pt x="306" y="0"/>
                      <a:pt x="346" y="62"/>
                      <a:pt x="366" y="86"/>
                    </a:cubicBezTo>
                    <a:close/>
                  </a:path>
                </a:pathLst>
              </a:custGeom>
              <a:solidFill>
                <a:srgbClr val="5D6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7" name="Oval 52"/>
              <p:cNvSpPr>
                <a:spLocks noChangeArrowheads="1"/>
              </p:cNvSpPr>
              <p:nvPr/>
            </p:nvSpPr>
            <p:spPr bwMode="auto">
              <a:xfrm>
                <a:off x="2930" y="2701"/>
                <a:ext cx="98" cy="90"/>
              </a:xfrm>
              <a:prstGeom prst="ellipse">
                <a:avLst/>
              </a:prstGeom>
              <a:solidFill>
                <a:srgbClr val="8796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58" name="Oval 53"/>
              <p:cNvSpPr>
                <a:spLocks noChangeArrowheads="1"/>
              </p:cNvSpPr>
              <p:nvPr/>
            </p:nvSpPr>
            <p:spPr bwMode="auto">
              <a:xfrm>
                <a:off x="2936" y="2707"/>
                <a:ext cx="86" cy="79"/>
              </a:xfrm>
              <a:prstGeom prst="ellipse">
                <a:avLst/>
              </a:prstGeom>
              <a:solidFill>
                <a:srgbClr val="5D6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59" name="Freeform 54"/>
              <p:cNvSpPr>
                <a:spLocks/>
              </p:cNvSpPr>
              <p:nvPr/>
            </p:nvSpPr>
            <p:spPr bwMode="auto">
              <a:xfrm>
                <a:off x="2804" y="3305"/>
                <a:ext cx="366" cy="70"/>
              </a:xfrm>
              <a:custGeom>
                <a:avLst/>
                <a:gdLst>
                  <a:gd name="T0" fmla="*/ 0 w 2376"/>
                  <a:gd name="T1" fmla="*/ 0 h 490"/>
                  <a:gd name="T2" fmla="*/ 0 w 2376"/>
                  <a:gd name="T3" fmla="*/ 0 h 490"/>
                  <a:gd name="T4" fmla="*/ 0 w 2376"/>
                  <a:gd name="T5" fmla="*/ 0 h 490"/>
                  <a:gd name="T6" fmla="*/ 0 w 2376"/>
                  <a:gd name="T7" fmla="*/ 0 h 490"/>
                  <a:gd name="T8" fmla="*/ 0 w 2376"/>
                  <a:gd name="T9" fmla="*/ 0 h 490"/>
                  <a:gd name="T10" fmla="*/ 0 w 2376"/>
                  <a:gd name="T11" fmla="*/ 0 h 490"/>
                  <a:gd name="T12" fmla="*/ 0 w 2376"/>
                  <a:gd name="T13" fmla="*/ 0 h 4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76"/>
                  <a:gd name="T22" fmla="*/ 0 h 490"/>
                  <a:gd name="T23" fmla="*/ 2376 w 2376"/>
                  <a:gd name="T24" fmla="*/ 490 h 4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76" h="490">
                    <a:moveTo>
                      <a:pt x="2350" y="248"/>
                    </a:moveTo>
                    <a:lnTo>
                      <a:pt x="2376" y="490"/>
                    </a:lnTo>
                    <a:lnTo>
                      <a:pt x="0" y="490"/>
                    </a:lnTo>
                    <a:lnTo>
                      <a:pt x="46" y="246"/>
                    </a:lnTo>
                    <a:lnTo>
                      <a:pt x="130" y="0"/>
                    </a:lnTo>
                    <a:lnTo>
                      <a:pt x="2284" y="0"/>
                    </a:lnTo>
                    <a:lnTo>
                      <a:pt x="2350" y="248"/>
                    </a:lnTo>
                    <a:close/>
                  </a:path>
                </a:pathLst>
              </a:custGeom>
              <a:solidFill>
                <a:srgbClr val="5D6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0" name="Freeform 55"/>
              <p:cNvSpPr>
                <a:spLocks/>
              </p:cNvSpPr>
              <p:nvPr/>
            </p:nvSpPr>
            <p:spPr bwMode="auto">
              <a:xfrm>
                <a:off x="2805" y="3323"/>
                <a:ext cx="364" cy="50"/>
              </a:xfrm>
              <a:custGeom>
                <a:avLst/>
                <a:gdLst>
                  <a:gd name="T0" fmla="*/ 0 w 1180"/>
                  <a:gd name="T1" fmla="*/ 0 h 175"/>
                  <a:gd name="T2" fmla="*/ 0 w 1180"/>
                  <a:gd name="T3" fmla="*/ 0 h 175"/>
                  <a:gd name="T4" fmla="*/ 0 w 1180"/>
                  <a:gd name="T5" fmla="*/ 0 h 175"/>
                  <a:gd name="T6" fmla="*/ 0 w 1180"/>
                  <a:gd name="T7" fmla="*/ 0 h 175"/>
                  <a:gd name="T8" fmla="*/ 0 w 1180"/>
                  <a:gd name="T9" fmla="*/ 0 h 175"/>
                  <a:gd name="T10" fmla="*/ 0 w 1180"/>
                  <a:gd name="T11" fmla="*/ 0 h 175"/>
                  <a:gd name="T12" fmla="*/ 0 w 1180"/>
                  <a:gd name="T13" fmla="*/ 0 h 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80"/>
                  <a:gd name="T22" fmla="*/ 0 h 175"/>
                  <a:gd name="T23" fmla="*/ 1180 w 1180"/>
                  <a:gd name="T24" fmla="*/ 175 h 17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80" h="175">
                    <a:moveTo>
                      <a:pt x="946" y="58"/>
                    </a:moveTo>
                    <a:cubicBezTo>
                      <a:pt x="1087" y="107"/>
                      <a:pt x="1180" y="175"/>
                      <a:pt x="1180" y="175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175"/>
                      <a:pt x="115" y="91"/>
                      <a:pt x="222" y="56"/>
                    </a:cubicBezTo>
                    <a:cubicBezTo>
                      <a:pt x="329" y="21"/>
                      <a:pt x="533" y="0"/>
                      <a:pt x="533" y="0"/>
                    </a:cubicBezTo>
                    <a:cubicBezTo>
                      <a:pt x="679" y="2"/>
                      <a:pt x="679" y="2"/>
                      <a:pt x="679" y="2"/>
                    </a:cubicBezTo>
                    <a:cubicBezTo>
                      <a:pt x="679" y="2"/>
                      <a:pt x="805" y="9"/>
                      <a:pt x="946" y="58"/>
                    </a:cubicBezTo>
                    <a:close/>
                  </a:path>
                </a:pathLst>
              </a:custGeom>
              <a:solidFill>
                <a:srgbClr val="758A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1" name="Freeform 56"/>
              <p:cNvSpPr>
                <a:spLocks/>
              </p:cNvSpPr>
              <p:nvPr/>
            </p:nvSpPr>
            <p:spPr bwMode="auto">
              <a:xfrm>
                <a:off x="2701" y="2846"/>
                <a:ext cx="576" cy="486"/>
              </a:xfrm>
              <a:custGeom>
                <a:avLst/>
                <a:gdLst>
                  <a:gd name="T0" fmla="*/ 0 w 1866"/>
                  <a:gd name="T1" fmla="*/ 0 h 1703"/>
                  <a:gd name="T2" fmla="*/ 0 w 1866"/>
                  <a:gd name="T3" fmla="*/ 0 h 1703"/>
                  <a:gd name="T4" fmla="*/ 0 w 1866"/>
                  <a:gd name="T5" fmla="*/ 0 h 1703"/>
                  <a:gd name="T6" fmla="*/ 0 w 1866"/>
                  <a:gd name="T7" fmla="*/ 0 h 1703"/>
                  <a:gd name="T8" fmla="*/ 0 w 1866"/>
                  <a:gd name="T9" fmla="*/ 0 h 1703"/>
                  <a:gd name="T10" fmla="*/ 0 w 1866"/>
                  <a:gd name="T11" fmla="*/ 0 h 17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66"/>
                  <a:gd name="T19" fmla="*/ 0 h 1703"/>
                  <a:gd name="T20" fmla="*/ 1866 w 1866"/>
                  <a:gd name="T21" fmla="*/ 1703 h 17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66" h="1703">
                    <a:moveTo>
                      <a:pt x="1862" y="1576"/>
                    </a:moveTo>
                    <a:cubicBezTo>
                      <a:pt x="1862" y="1576"/>
                      <a:pt x="1266" y="1703"/>
                      <a:pt x="914" y="1703"/>
                    </a:cubicBezTo>
                    <a:cubicBezTo>
                      <a:pt x="596" y="1703"/>
                      <a:pt x="4" y="1576"/>
                      <a:pt x="4" y="157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66" y="0"/>
                      <a:pt x="1866" y="0"/>
                      <a:pt x="1866" y="0"/>
                    </a:cubicBezTo>
                    <a:lnTo>
                      <a:pt x="1862" y="1576"/>
                    </a:lnTo>
                    <a:close/>
                  </a:path>
                </a:pathLst>
              </a:custGeom>
              <a:solidFill>
                <a:srgbClr val="6C7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2" name="Rectangle 57"/>
              <p:cNvSpPr>
                <a:spLocks noChangeArrowheads="1"/>
              </p:cNvSpPr>
              <p:nvPr/>
            </p:nvSpPr>
            <p:spPr bwMode="auto">
              <a:xfrm>
                <a:off x="2752" y="2893"/>
                <a:ext cx="473" cy="315"/>
              </a:xfrm>
              <a:prstGeom prst="rect">
                <a:avLst/>
              </a:prstGeom>
              <a:solidFill>
                <a:srgbClr val="D3D4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63" name="Freeform 58"/>
              <p:cNvSpPr>
                <a:spLocks/>
              </p:cNvSpPr>
              <p:nvPr/>
            </p:nvSpPr>
            <p:spPr bwMode="auto">
              <a:xfrm>
                <a:off x="2751" y="2892"/>
                <a:ext cx="477" cy="318"/>
              </a:xfrm>
              <a:custGeom>
                <a:avLst/>
                <a:gdLst>
                  <a:gd name="T0" fmla="*/ 0 w 3098"/>
                  <a:gd name="T1" fmla="*/ 0 h 2226"/>
                  <a:gd name="T2" fmla="*/ 0 w 3098"/>
                  <a:gd name="T3" fmla="*/ 0 h 2226"/>
                  <a:gd name="T4" fmla="*/ 0 w 3098"/>
                  <a:gd name="T5" fmla="*/ 0 h 2226"/>
                  <a:gd name="T6" fmla="*/ 0 60000 65536"/>
                  <a:gd name="T7" fmla="*/ 0 60000 65536"/>
                  <a:gd name="T8" fmla="*/ 0 60000 65536"/>
                  <a:gd name="T9" fmla="*/ 0 w 3098"/>
                  <a:gd name="T10" fmla="*/ 0 h 2226"/>
                  <a:gd name="T11" fmla="*/ 3098 w 3098"/>
                  <a:gd name="T12" fmla="*/ 2226 h 22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98" h="2226">
                    <a:moveTo>
                      <a:pt x="3098" y="0"/>
                    </a:moveTo>
                    <a:lnTo>
                      <a:pt x="3098" y="2226"/>
                    </a:lnTo>
                    <a:lnTo>
                      <a:pt x="0" y="2226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4" name="Oval 59"/>
              <p:cNvSpPr>
                <a:spLocks noChangeArrowheads="1"/>
              </p:cNvSpPr>
              <p:nvPr/>
            </p:nvSpPr>
            <p:spPr bwMode="auto">
              <a:xfrm>
                <a:off x="3050" y="3261"/>
                <a:ext cx="20" cy="8"/>
              </a:xfrm>
              <a:prstGeom prst="ellipse">
                <a:avLst/>
              </a:pr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65" name="Oval 60"/>
              <p:cNvSpPr>
                <a:spLocks noChangeArrowheads="1"/>
              </p:cNvSpPr>
              <p:nvPr/>
            </p:nvSpPr>
            <p:spPr bwMode="auto">
              <a:xfrm>
                <a:off x="3016" y="3261"/>
                <a:ext cx="20" cy="8"/>
              </a:xfrm>
              <a:prstGeom prst="ellipse">
                <a:avLst/>
              </a:pr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66" name="Oval 61"/>
              <p:cNvSpPr>
                <a:spLocks noChangeArrowheads="1"/>
              </p:cNvSpPr>
              <p:nvPr/>
            </p:nvSpPr>
            <p:spPr bwMode="auto">
              <a:xfrm>
                <a:off x="2982" y="3261"/>
                <a:ext cx="20" cy="8"/>
              </a:xfrm>
              <a:prstGeom prst="ellipse">
                <a:avLst/>
              </a:pr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67" name="Oval 62"/>
              <p:cNvSpPr>
                <a:spLocks noChangeArrowheads="1"/>
              </p:cNvSpPr>
              <p:nvPr/>
            </p:nvSpPr>
            <p:spPr bwMode="auto">
              <a:xfrm>
                <a:off x="2831" y="3258"/>
                <a:ext cx="8" cy="8"/>
              </a:xfrm>
              <a:prstGeom prst="ellipse">
                <a:avLst/>
              </a:prstGeom>
              <a:solidFill>
                <a:srgbClr val="9EB4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68" name="Oval 63"/>
              <p:cNvSpPr>
                <a:spLocks noChangeArrowheads="1"/>
              </p:cNvSpPr>
              <p:nvPr/>
            </p:nvSpPr>
            <p:spPr bwMode="auto">
              <a:xfrm>
                <a:off x="2844" y="3258"/>
                <a:ext cx="8" cy="8"/>
              </a:xfrm>
              <a:prstGeom prst="ellipse">
                <a:avLst/>
              </a:prstGeom>
              <a:solidFill>
                <a:srgbClr val="9EB4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69" name="Oval 64"/>
              <p:cNvSpPr>
                <a:spLocks noChangeArrowheads="1"/>
              </p:cNvSpPr>
              <p:nvPr/>
            </p:nvSpPr>
            <p:spPr bwMode="auto">
              <a:xfrm>
                <a:off x="2857" y="3258"/>
                <a:ext cx="8" cy="8"/>
              </a:xfrm>
              <a:prstGeom prst="ellipse">
                <a:avLst/>
              </a:prstGeom>
              <a:solidFill>
                <a:srgbClr val="9EB4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70" name="Oval 65"/>
              <p:cNvSpPr>
                <a:spLocks noChangeArrowheads="1"/>
              </p:cNvSpPr>
              <p:nvPr/>
            </p:nvSpPr>
            <p:spPr bwMode="auto">
              <a:xfrm>
                <a:off x="2870" y="3258"/>
                <a:ext cx="8" cy="8"/>
              </a:xfrm>
              <a:prstGeom prst="ellipse">
                <a:avLst/>
              </a:prstGeom>
              <a:solidFill>
                <a:srgbClr val="9EB4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71" name="Oval 66"/>
              <p:cNvSpPr>
                <a:spLocks noChangeArrowheads="1"/>
              </p:cNvSpPr>
              <p:nvPr/>
            </p:nvSpPr>
            <p:spPr bwMode="auto">
              <a:xfrm>
                <a:off x="2883" y="3258"/>
                <a:ext cx="8" cy="8"/>
              </a:xfrm>
              <a:prstGeom prst="ellipse">
                <a:avLst/>
              </a:prstGeom>
              <a:solidFill>
                <a:srgbClr val="9EB4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72" name="Oval 67"/>
              <p:cNvSpPr>
                <a:spLocks noChangeArrowheads="1"/>
              </p:cNvSpPr>
              <p:nvPr/>
            </p:nvSpPr>
            <p:spPr bwMode="auto">
              <a:xfrm>
                <a:off x="2896" y="3258"/>
                <a:ext cx="8" cy="8"/>
              </a:xfrm>
              <a:prstGeom prst="ellipse">
                <a:avLst/>
              </a:prstGeom>
              <a:solidFill>
                <a:srgbClr val="9EB4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73" name="Oval 68"/>
              <p:cNvSpPr>
                <a:spLocks noChangeArrowheads="1"/>
              </p:cNvSpPr>
              <p:nvPr/>
            </p:nvSpPr>
            <p:spPr bwMode="auto">
              <a:xfrm>
                <a:off x="2908" y="3258"/>
                <a:ext cx="8" cy="8"/>
              </a:xfrm>
              <a:prstGeom prst="ellipse">
                <a:avLst/>
              </a:prstGeom>
              <a:solidFill>
                <a:srgbClr val="9EB4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74" name="Oval 69"/>
              <p:cNvSpPr>
                <a:spLocks noChangeArrowheads="1"/>
              </p:cNvSpPr>
              <p:nvPr/>
            </p:nvSpPr>
            <p:spPr bwMode="auto">
              <a:xfrm>
                <a:off x="2922" y="3258"/>
                <a:ext cx="8" cy="8"/>
              </a:xfrm>
              <a:prstGeom prst="ellipse">
                <a:avLst/>
              </a:prstGeom>
              <a:solidFill>
                <a:srgbClr val="5167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75" name="Oval 70"/>
              <p:cNvSpPr>
                <a:spLocks noChangeArrowheads="1"/>
              </p:cNvSpPr>
              <p:nvPr/>
            </p:nvSpPr>
            <p:spPr bwMode="auto">
              <a:xfrm>
                <a:off x="3116" y="3249"/>
                <a:ext cx="35" cy="32"/>
              </a:xfrm>
              <a:prstGeom prst="ellipse">
                <a:avLst/>
              </a:pr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76" name="Oval 71"/>
              <p:cNvSpPr>
                <a:spLocks noChangeArrowheads="1"/>
              </p:cNvSpPr>
              <p:nvPr/>
            </p:nvSpPr>
            <p:spPr bwMode="auto">
              <a:xfrm>
                <a:off x="3116" y="3248"/>
                <a:ext cx="34" cy="32"/>
              </a:xfrm>
              <a:prstGeom prst="ellipse">
                <a:avLst/>
              </a:prstGeom>
              <a:solidFill>
                <a:srgbClr val="9EB4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77" name="Oval 72"/>
              <p:cNvSpPr>
                <a:spLocks noChangeArrowheads="1"/>
              </p:cNvSpPr>
              <p:nvPr/>
            </p:nvSpPr>
            <p:spPr bwMode="auto">
              <a:xfrm>
                <a:off x="3095" y="3260"/>
                <a:ext cx="8" cy="7"/>
              </a:xfrm>
              <a:prstGeom prst="ellipse">
                <a:avLst/>
              </a:prstGeom>
              <a:solidFill>
                <a:srgbClr val="677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78" name="Oval 73"/>
              <p:cNvSpPr>
                <a:spLocks noChangeArrowheads="1"/>
              </p:cNvSpPr>
              <p:nvPr/>
            </p:nvSpPr>
            <p:spPr bwMode="auto">
              <a:xfrm>
                <a:off x="3050" y="3261"/>
                <a:ext cx="20" cy="7"/>
              </a:xfrm>
              <a:prstGeom prst="ellipse">
                <a:avLst/>
              </a:prstGeom>
              <a:solidFill>
                <a:srgbClr val="5167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79" name="Oval 74"/>
              <p:cNvSpPr>
                <a:spLocks noChangeArrowheads="1"/>
              </p:cNvSpPr>
              <p:nvPr/>
            </p:nvSpPr>
            <p:spPr bwMode="auto">
              <a:xfrm>
                <a:off x="3015" y="3261"/>
                <a:ext cx="21" cy="7"/>
              </a:xfrm>
              <a:prstGeom prst="ellipse">
                <a:avLst/>
              </a:prstGeom>
              <a:solidFill>
                <a:srgbClr val="5167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80" name="Oval 75"/>
              <p:cNvSpPr>
                <a:spLocks noChangeArrowheads="1"/>
              </p:cNvSpPr>
              <p:nvPr/>
            </p:nvSpPr>
            <p:spPr bwMode="auto">
              <a:xfrm>
                <a:off x="2981" y="3261"/>
                <a:ext cx="21" cy="7"/>
              </a:xfrm>
              <a:prstGeom prst="ellipse">
                <a:avLst/>
              </a:prstGeom>
              <a:solidFill>
                <a:srgbClr val="5167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81" name="Freeform 76"/>
              <p:cNvSpPr>
                <a:spLocks/>
              </p:cNvSpPr>
              <p:nvPr/>
            </p:nvSpPr>
            <p:spPr bwMode="auto">
              <a:xfrm>
                <a:off x="2749" y="2890"/>
                <a:ext cx="477" cy="318"/>
              </a:xfrm>
              <a:custGeom>
                <a:avLst/>
                <a:gdLst>
                  <a:gd name="T0" fmla="*/ 0 w 3098"/>
                  <a:gd name="T1" fmla="*/ 0 h 2226"/>
                  <a:gd name="T2" fmla="*/ 0 w 3098"/>
                  <a:gd name="T3" fmla="*/ 0 h 2226"/>
                  <a:gd name="T4" fmla="*/ 0 w 3098"/>
                  <a:gd name="T5" fmla="*/ 0 h 2226"/>
                  <a:gd name="T6" fmla="*/ 0 60000 65536"/>
                  <a:gd name="T7" fmla="*/ 0 60000 65536"/>
                  <a:gd name="T8" fmla="*/ 0 60000 65536"/>
                  <a:gd name="T9" fmla="*/ 0 w 3098"/>
                  <a:gd name="T10" fmla="*/ 0 h 2226"/>
                  <a:gd name="T11" fmla="*/ 3098 w 3098"/>
                  <a:gd name="T12" fmla="*/ 2226 h 22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98" h="2226">
                    <a:moveTo>
                      <a:pt x="0" y="2226"/>
                    </a:moveTo>
                    <a:lnTo>
                      <a:pt x="0" y="0"/>
                    </a:lnTo>
                    <a:lnTo>
                      <a:pt x="3098" y="0"/>
                    </a:lnTo>
                  </a:path>
                </a:pathLst>
              </a:custGeom>
              <a:noFill/>
              <a:ln w="15875">
                <a:solidFill>
                  <a:srgbClr val="474E7B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2" name="Oval 77"/>
              <p:cNvSpPr>
                <a:spLocks noChangeArrowheads="1"/>
              </p:cNvSpPr>
              <p:nvPr/>
            </p:nvSpPr>
            <p:spPr bwMode="auto">
              <a:xfrm>
                <a:off x="2955" y="2714"/>
                <a:ext cx="44" cy="40"/>
              </a:xfrm>
              <a:prstGeom prst="ellipse">
                <a:avLst/>
              </a:prstGeom>
              <a:solidFill>
                <a:srgbClr val="192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83" name="Oval 78"/>
              <p:cNvSpPr>
                <a:spLocks noChangeArrowheads="1"/>
              </p:cNvSpPr>
              <p:nvPr/>
            </p:nvSpPr>
            <p:spPr bwMode="auto">
              <a:xfrm>
                <a:off x="2957" y="2716"/>
                <a:ext cx="40" cy="36"/>
              </a:xfrm>
              <a:prstGeom prst="ellipse">
                <a:avLst/>
              </a:prstGeom>
              <a:noFill/>
              <a:ln w="317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84" name="Oval 79"/>
              <p:cNvSpPr>
                <a:spLocks noChangeArrowheads="1"/>
              </p:cNvSpPr>
              <p:nvPr/>
            </p:nvSpPr>
            <p:spPr bwMode="auto">
              <a:xfrm>
                <a:off x="2957" y="2716"/>
                <a:ext cx="39" cy="36"/>
              </a:xfrm>
              <a:prstGeom prst="ellipse">
                <a:avLst/>
              </a:prstGeom>
              <a:solidFill>
                <a:srgbClr val="2B2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85" name="Freeform 80"/>
              <p:cNvSpPr>
                <a:spLocks/>
              </p:cNvSpPr>
              <p:nvPr/>
            </p:nvSpPr>
            <p:spPr bwMode="auto">
              <a:xfrm>
                <a:off x="2970" y="2728"/>
                <a:ext cx="14" cy="13"/>
              </a:xfrm>
              <a:custGeom>
                <a:avLst/>
                <a:gdLst>
                  <a:gd name="T0" fmla="*/ 0 w 45"/>
                  <a:gd name="T1" fmla="*/ 0 h 45"/>
                  <a:gd name="T2" fmla="*/ 0 w 45"/>
                  <a:gd name="T3" fmla="*/ 0 h 45"/>
                  <a:gd name="T4" fmla="*/ 0 w 45"/>
                  <a:gd name="T5" fmla="*/ 0 h 45"/>
                  <a:gd name="T6" fmla="*/ 0 w 45"/>
                  <a:gd name="T7" fmla="*/ 0 h 45"/>
                  <a:gd name="T8" fmla="*/ 0 w 45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45"/>
                  <a:gd name="T17" fmla="*/ 45 w 4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45">
                    <a:moveTo>
                      <a:pt x="38" y="37"/>
                    </a:moveTo>
                    <a:cubicBezTo>
                      <a:pt x="31" y="45"/>
                      <a:pt x="18" y="44"/>
                      <a:pt x="10" y="36"/>
                    </a:cubicBezTo>
                    <a:cubicBezTo>
                      <a:pt x="1" y="28"/>
                      <a:pt x="0" y="15"/>
                      <a:pt x="8" y="8"/>
                    </a:cubicBezTo>
                    <a:cubicBezTo>
                      <a:pt x="15" y="0"/>
                      <a:pt x="28" y="1"/>
                      <a:pt x="36" y="9"/>
                    </a:cubicBezTo>
                    <a:cubicBezTo>
                      <a:pt x="45" y="17"/>
                      <a:pt x="45" y="30"/>
                      <a:pt x="38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6" name="Freeform 81"/>
              <p:cNvSpPr>
                <a:spLocks/>
              </p:cNvSpPr>
              <p:nvPr/>
            </p:nvSpPr>
            <p:spPr bwMode="auto">
              <a:xfrm>
                <a:off x="2959" y="2766"/>
                <a:ext cx="42" cy="12"/>
              </a:xfrm>
              <a:custGeom>
                <a:avLst/>
                <a:gdLst>
                  <a:gd name="T0" fmla="*/ 0 w 135"/>
                  <a:gd name="T1" fmla="*/ 0 h 43"/>
                  <a:gd name="T2" fmla="*/ 0 w 135"/>
                  <a:gd name="T3" fmla="*/ 0 h 43"/>
                  <a:gd name="T4" fmla="*/ 0 w 135"/>
                  <a:gd name="T5" fmla="*/ 0 h 43"/>
                  <a:gd name="T6" fmla="*/ 0 w 135"/>
                  <a:gd name="T7" fmla="*/ 0 h 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5"/>
                  <a:gd name="T13" fmla="*/ 0 h 43"/>
                  <a:gd name="T14" fmla="*/ 135 w 135"/>
                  <a:gd name="T15" fmla="*/ 43 h 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5" h="43">
                    <a:moveTo>
                      <a:pt x="135" y="15"/>
                    </a:moveTo>
                    <a:cubicBezTo>
                      <a:pt x="135" y="30"/>
                      <a:pt x="105" y="43"/>
                      <a:pt x="67" y="43"/>
                    </a:cubicBezTo>
                    <a:cubicBezTo>
                      <a:pt x="30" y="43"/>
                      <a:pt x="0" y="30"/>
                      <a:pt x="0" y="15"/>
                    </a:cubicBezTo>
                    <a:cubicBezTo>
                      <a:pt x="0" y="0"/>
                      <a:pt x="135" y="0"/>
                      <a:pt x="135" y="15"/>
                    </a:cubicBezTo>
                    <a:close/>
                  </a:path>
                </a:pathLst>
              </a:custGeom>
              <a:solidFill>
                <a:srgbClr val="8796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" name="Freeform 82"/>
              <p:cNvSpPr>
                <a:spLocks/>
              </p:cNvSpPr>
              <p:nvPr/>
            </p:nvSpPr>
            <p:spPr bwMode="auto">
              <a:xfrm>
                <a:off x="2961" y="2701"/>
                <a:ext cx="37" cy="13"/>
              </a:xfrm>
              <a:custGeom>
                <a:avLst/>
                <a:gdLst>
                  <a:gd name="T0" fmla="*/ 0 w 121"/>
                  <a:gd name="T1" fmla="*/ 0 h 45"/>
                  <a:gd name="T2" fmla="*/ 0 w 121"/>
                  <a:gd name="T3" fmla="*/ 0 h 45"/>
                  <a:gd name="T4" fmla="*/ 0 w 121"/>
                  <a:gd name="T5" fmla="*/ 0 h 45"/>
                  <a:gd name="T6" fmla="*/ 0 w 121"/>
                  <a:gd name="T7" fmla="*/ 0 h 45"/>
                  <a:gd name="T8" fmla="*/ 0 w 121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45"/>
                  <a:gd name="T17" fmla="*/ 121 w 121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45">
                    <a:moveTo>
                      <a:pt x="121" y="21"/>
                    </a:moveTo>
                    <a:cubicBezTo>
                      <a:pt x="121" y="34"/>
                      <a:pt x="82" y="45"/>
                      <a:pt x="61" y="45"/>
                    </a:cubicBezTo>
                    <a:cubicBezTo>
                      <a:pt x="40" y="45"/>
                      <a:pt x="0" y="35"/>
                      <a:pt x="0" y="16"/>
                    </a:cubicBezTo>
                    <a:cubicBezTo>
                      <a:pt x="17" y="5"/>
                      <a:pt x="42" y="0"/>
                      <a:pt x="63" y="0"/>
                    </a:cubicBezTo>
                    <a:cubicBezTo>
                      <a:pt x="83" y="0"/>
                      <a:pt x="117" y="10"/>
                      <a:pt x="121" y="21"/>
                    </a:cubicBezTo>
                    <a:close/>
                  </a:path>
                </a:pathLst>
              </a:custGeom>
              <a:solidFill>
                <a:srgbClr val="4D5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8" name="Freeform 83"/>
              <p:cNvSpPr>
                <a:spLocks/>
              </p:cNvSpPr>
              <p:nvPr/>
            </p:nvSpPr>
            <p:spPr bwMode="auto">
              <a:xfrm>
                <a:off x="2754" y="2892"/>
                <a:ext cx="472" cy="18"/>
              </a:xfrm>
              <a:custGeom>
                <a:avLst/>
                <a:gdLst>
                  <a:gd name="T0" fmla="*/ 0 w 3070"/>
                  <a:gd name="T1" fmla="*/ 0 h 124"/>
                  <a:gd name="T2" fmla="*/ 0 w 3070"/>
                  <a:gd name="T3" fmla="*/ 0 h 124"/>
                  <a:gd name="T4" fmla="*/ 0 w 3070"/>
                  <a:gd name="T5" fmla="*/ 0 h 124"/>
                  <a:gd name="T6" fmla="*/ 0 w 3070"/>
                  <a:gd name="T7" fmla="*/ 0 h 124"/>
                  <a:gd name="T8" fmla="*/ 0 w 3070"/>
                  <a:gd name="T9" fmla="*/ 0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70"/>
                  <a:gd name="T16" fmla="*/ 0 h 124"/>
                  <a:gd name="T17" fmla="*/ 3070 w 3070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70" h="124">
                    <a:moveTo>
                      <a:pt x="3070" y="124"/>
                    </a:moveTo>
                    <a:lnTo>
                      <a:pt x="0" y="122"/>
                    </a:lnTo>
                    <a:lnTo>
                      <a:pt x="0" y="0"/>
                    </a:lnTo>
                    <a:lnTo>
                      <a:pt x="3070" y="4"/>
                    </a:lnTo>
                    <a:lnTo>
                      <a:pt x="3070" y="124"/>
                    </a:lnTo>
                    <a:close/>
                  </a:path>
                </a:pathLst>
              </a:custGeom>
              <a:solidFill>
                <a:srgbClr val="4062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9" name="Freeform 84"/>
              <p:cNvSpPr>
                <a:spLocks/>
              </p:cNvSpPr>
              <p:nvPr/>
            </p:nvSpPr>
            <p:spPr bwMode="auto">
              <a:xfrm>
                <a:off x="2754" y="2910"/>
                <a:ext cx="472" cy="299"/>
              </a:xfrm>
              <a:custGeom>
                <a:avLst/>
                <a:gdLst>
                  <a:gd name="T0" fmla="*/ 0 w 3070"/>
                  <a:gd name="T1" fmla="*/ 0 h 2092"/>
                  <a:gd name="T2" fmla="*/ 0 w 3070"/>
                  <a:gd name="T3" fmla="*/ 0 h 2092"/>
                  <a:gd name="T4" fmla="*/ 0 w 3070"/>
                  <a:gd name="T5" fmla="*/ 0 h 2092"/>
                  <a:gd name="T6" fmla="*/ 0 w 3070"/>
                  <a:gd name="T7" fmla="*/ 0 h 2092"/>
                  <a:gd name="T8" fmla="*/ 0 w 3070"/>
                  <a:gd name="T9" fmla="*/ 0 h 20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70"/>
                  <a:gd name="T16" fmla="*/ 0 h 2092"/>
                  <a:gd name="T17" fmla="*/ 3070 w 3070"/>
                  <a:gd name="T18" fmla="*/ 2092 h 20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70" h="2092">
                    <a:moveTo>
                      <a:pt x="3070" y="2092"/>
                    </a:moveTo>
                    <a:lnTo>
                      <a:pt x="0" y="2090"/>
                    </a:lnTo>
                    <a:lnTo>
                      <a:pt x="0" y="0"/>
                    </a:lnTo>
                    <a:lnTo>
                      <a:pt x="3070" y="2"/>
                    </a:lnTo>
                    <a:lnTo>
                      <a:pt x="3070" y="2092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0" name="Freeform 85"/>
              <p:cNvSpPr>
                <a:spLocks/>
              </p:cNvSpPr>
              <p:nvPr/>
            </p:nvSpPr>
            <p:spPr bwMode="auto">
              <a:xfrm>
                <a:off x="2757" y="2926"/>
                <a:ext cx="133" cy="12"/>
              </a:xfrm>
              <a:custGeom>
                <a:avLst/>
                <a:gdLst>
                  <a:gd name="T0" fmla="*/ 0 w 865"/>
                  <a:gd name="T1" fmla="*/ 0 h 84"/>
                  <a:gd name="T2" fmla="*/ 0 w 865"/>
                  <a:gd name="T3" fmla="*/ 0 h 84"/>
                  <a:gd name="T4" fmla="*/ 0 w 865"/>
                  <a:gd name="T5" fmla="*/ 0 h 84"/>
                  <a:gd name="T6" fmla="*/ 0 w 865"/>
                  <a:gd name="T7" fmla="*/ 0 h 84"/>
                  <a:gd name="T8" fmla="*/ 0 w 865"/>
                  <a:gd name="T9" fmla="*/ 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84"/>
                  <a:gd name="T17" fmla="*/ 865 w 865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84">
                    <a:moveTo>
                      <a:pt x="865" y="84"/>
                    </a:moveTo>
                    <a:lnTo>
                      <a:pt x="0" y="84"/>
                    </a:lnTo>
                    <a:lnTo>
                      <a:pt x="0" y="0"/>
                    </a:lnTo>
                    <a:lnTo>
                      <a:pt x="865" y="2"/>
                    </a:lnTo>
                    <a:lnTo>
                      <a:pt x="865" y="84"/>
                    </a:lnTo>
                    <a:close/>
                  </a:path>
                </a:pathLst>
              </a:custGeom>
              <a:solidFill>
                <a:srgbClr val="7098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1" name="Freeform 86"/>
              <p:cNvSpPr>
                <a:spLocks/>
              </p:cNvSpPr>
              <p:nvPr/>
            </p:nvSpPr>
            <p:spPr bwMode="auto">
              <a:xfrm>
                <a:off x="2775" y="2939"/>
                <a:ext cx="113" cy="13"/>
              </a:xfrm>
              <a:custGeom>
                <a:avLst/>
                <a:gdLst>
                  <a:gd name="T0" fmla="*/ 0 w 734"/>
                  <a:gd name="T1" fmla="*/ 0 h 90"/>
                  <a:gd name="T2" fmla="*/ 0 w 734"/>
                  <a:gd name="T3" fmla="*/ 0 h 90"/>
                  <a:gd name="T4" fmla="*/ 0 w 734"/>
                  <a:gd name="T5" fmla="*/ 0 h 90"/>
                  <a:gd name="T6" fmla="*/ 0 w 734"/>
                  <a:gd name="T7" fmla="*/ 0 h 90"/>
                  <a:gd name="T8" fmla="*/ 0 w 734"/>
                  <a:gd name="T9" fmla="*/ 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4"/>
                  <a:gd name="T16" fmla="*/ 0 h 90"/>
                  <a:gd name="T17" fmla="*/ 734 w 734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4" h="90">
                    <a:moveTo>
                      <a:pt x="734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734" y="2"/>
                    </a:lnTo>
                    <a:lnTo>
                      <a:pt x="734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2" name="Freeform 87"/>
              <p:cNvSpPr>
                <a:spLocks noEditPoints="1"/>
              </p:cNvSpPr>
              <p:nvPr/>
            </p:nvSpPr>
            <p:spPr bwMode="auto">
              <a:xfrm>
                <a:off x="2774" y="2939"/>
                <a:ext cx="114" cy="13"/>
              </a:xfrm>
              <a:custGeom>
                <a:avLst/>
                <a:gdLst>
                  <a:gd name="T0" fmla="*/ 0 w 369"/>
                  <a:gd name="T1" fmla="*/ 0 h 47"/>
                  <a:gd name="T2" fmla="*/ 0 w 369"/>
                  <a:gd name="T3" fmla="*/ 0 h 47"/>
                  <a:gd name="T4" fmla="*/ 0 w 369"/>
                  <a:gd name="T5" fmla="*/ 0 h 47"/>
                  <a:gd name="T6" fmla="*/ 0 w 369"/>
                  <a:gd name="T7" fmla="*/ 0 h 47"/>
                  <a:gd name="T8" fmla="*/ 0 w 369"/>
                  <a:gd name="T9" fmla="*/ 0 h 47"/>
                  <a:gd name="T10" fmla="*/ 0 w 369"/>
                  <a:gd name="T11" fmla="*/ 0 h 47"/>
                  <a:gd name="T12" fmla="*/ 0 w 369"/>
                  <a:gd name="T13" fmla="*/ 0 h 47"/>
                  <a:gd name="T14" fmla="*/ 0 w 369"/>
                  <a:gd name="T15" fmla="*/ 0 h 47"/>
                  <a:gd name="T16" fmla="*/ 0 w 369"/>
                  <a:gd name="T17" fmla="*/ 0 h 47"/>
                  <a:gd name="T18" fmla="*/ 0 w 369"/>
                  <a:gd name="T19" fmla="*/ 0 h 47"/>
                  <a:gd name="T20" fmla="*/ 0 w 369"/>
                  <a:gd name="T21" fmla="*/ 0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9"/>
                  <a:gd name="T34" fmla="*/ 0 h 47"/>
                  <a:gd name="T35" fmla="*/ 369 w 369"/>
                  <a:gd name="T36" fmla="*/ 47 h 4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9" h="47">
                    <a:moveTo>
                      <a:pt x="368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369" y="47"/>
                      <a:pt x="369" y="47"/>
                      <a:pt x="369" y="47"/>
                    </a:cubicBezTo>
                    <a:cubicBezTo>
                      <a:pt x="369" y="1"/>
                      <a:pt x="369" y="1"/>
                      <a:pt x="369" y="1"/>
                    </a:cubicBezTo>
                    <a:lnTo>
                      <a:pt x="368" y="1"/>
                    </a:lnTo>
                    <a:close/>
                    <a:moveTo>
                      <a:pt x="367" y="3"/>
                    </a:moveTo>
                    <a:cubicBezTo>
                      <a:pt x="367" y="4"/>
                      <a:pt x="367" y="44"/>
                      <a:pt x="367" y="45"/>
                    </a:cubicBezTo>
                    <a:cubicBezTo>
                      <a:pt x="365" y="45"/>
                      <a:pt x="4" y="45"/>
                      <a:pt x="2" y="45"/>
                    </a:cubicBezTo>
                    <a:cubicBezTo>
                      <a:pt x="2" y="43"/>
                      <a:pt x="2" y="4"/>
                      <a:pt x="2" y="2"/>
                    </a:cubicBezTo>
                    <a:cubicBezTo>
                      <a:pt x="4" y="2"/>
                      <a:pt x="365" y="3"/>
                      <a:pt x="367" y="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3" name="Rectangle 88"/>
              <p:cNvSpPr>
                <a:spLocks noChangeArrowheads="1"/>
              </p:cNvSpPr>
              <p:nvPr/>
            </p:nvSpPr>
            <p:spPr bwMode="auto">
              <a:xfrm>
                <a:off x="2757" y="2970"/>
                <a:ext cx="133" cy="2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94" name="Freeform 89"/>
              <p:cNvSpPr>
                <a:spLocks noEditPoints="1"/>
              </p:cNvSpPr>
              <p:nvPr/>
            </p:nvSpPr>
            <p:spPr bwMode="auto">
              <a:xfrm>
                <a:off x="2757" y="2970"/>
                <a:ext cx="133" cy="225"/>
              </a:xfrm>
              <a:custGeom>
                <a:avLst/>
                <a:gdLst>
                  <a:gd name="T0" fmla="*/ 0 w 432"/>
                  <a:gd name="T1" fmla="*/ 0 h 790"/>
                  <a:gd name="T2" fmla="*/ 0 w 432"/>
                  <a:gd name="T3" fmla="*/ 0 h 790"/>
                  <a:gd name="T4" fmla="*/ 0 w 432"/>
                  <a:gd name="T5" fmla="*/ 0 h 790"/>
                  <a:gd name="T6" fmla="*/ 0 w 432"/>
                  <a:gd name="T7" fmla="*/ 0 h 790"/>
                  <a:gd name="T8" fmla="*/ 0 w 432"/>
                  <a:gd name="T9" fmla="*/ 0 h 790"/>
                  <a:gd name="T10" fmla="*/ 0 w 432"/>
                  <a:gd name="T11" fmla="*/ 0 h 790"/>
                  <a:gd name="T12" fmla="*/ 0 w 432"/>
                  <a:gd name="T13" fmla="*/ 0 h 790"/>
                  <a:gd name="T14" fmla="*/ 0 w 432"/>
                  <a:gd name="T15" fmla="*/ 0 h 790"/>
                  <a:gd name="T16" fmla="*/ 0 w 432"/>
                  <a:gd name="T17" fmla="*/ 0 h 790"/>
                  <a:gd name="T18" fmla="*/ 0 w 432"/>
                  <a:gd name="T19" fmla="*/ 0 h 790"/>
                  <a:gd name="T20" fmla="*/ 0 w 432"/>
                  <a:gd name="T21" fmla="*/ 0 h 79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2"/>
                  <a:gd name="T34" fmla="*/ 0 h 790"/>
                  <a:gd name="T35" fmla="*/ 432 w 432"/>
                  <a:gd name="T36" fmla="*/ 790 h 79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2" h="790">
                    <a:moveTo>
                      <a:pt x="4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90"/>
                      <a:pt x="0" y="790"/>
                      <a:pt x="0" y="790"/>
                    </a:cubicBezTo>
                    <a:cubicBezTo>
                      <a:pt x="432" y="790"/>
                      <a:pt x="432" y="790"/>
                      <a:pt x="432" y="790"/>
                    </a:cubicBezTo>
                    <a:cubicBezTo>
                      <a:pt x="432" y="0"/>
                      <a:pt x="432" y="0"/>
                      <a:pt x="432" y="0"/>
                    </a:cubicBezTo>
                    <a:lnTo>
                      <a:pt x="431" y="0"/>
                    </a:lnTo>
                    <a:close/>
                    <a:moveTo>
                      <a:pt x="430" y="2"/>
                    </a:moveTo>
                    <a:cubicBezTo>
                      <a:pt x="430" y="4"/>
                      <a:pt x="430" y="786"/>
                      <a:pt x="430" y="788"/>
                    </a:cubicBezTo>
                    <a:cubicBezTo>
                      <a:pt x="428" y="788"/>
                      <a:pt x="3" y="788"/>
                      <a:pt x="2" y="788"/>
                    </a:cubicBezTo>
                    <a:cubicBezTo>
                      <a:pt x="2" y="786"/>
                      <a:pt x="2" y="4"/>
                      <a:pt x="2" y="2"/>
                    </a:cubicBezTo>
                    <a:cubicBezTo>
                      <a:pt x="3" y="2"/>
                      <a:pt x="428" y="2"/>
                      <a:pt x="430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5" name="Freeform 90"/>
              <p:cNvSpPr>
                <a:spLocks/>
              </p:cNvSpPr>
              <p:nvPr/>
            </p:nvSpPr>
            <p:spPr bwMode="auto">
              <a:xfrm>
                <a:off x="2898" y="2955"/>
                <a:ext cx="119" cy="111"/>
              </a:xfrm>
              <a:custGeom>
                <a:avLst/>
                <a:gdLst>
                  <a:gd name="T0" fmla="*/ 0 w 771"/>
                  <a:gd name="T1" fmla="*/ 0 h 776"/>
                  <a:gd name="T2" fmla="*/ 0 w 771"/>
                  <a:gd name="T3" fmla="*/ 0 h 776"/>
                  <a:gd name="T4" fmla="*/ 0 w 771"/>
                  <a:gd name="T5" fmla="*/ 0 h 776"/>
                  <a:gd name="T6" fmla="*/ 0 w 771"/>
                  <a:gd name="T7" fmla="*/ 0 h 776"/>
                  <a:gd name="T8" fmla="*/ 0 w 771"/>
                  <a:gd name="T9" fmla="*/ 0 h 7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1"/>
                  <a:gd name="T16" fmla="*/ 0 h 776"/>
                  <a:gd name="T17" fmla="*/ 771 w 771"/>
                  <a:gd name="T18" fmla="*/ 776 h 7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1" h="776">
                    <a:moveTo>
                      <a:pt x="771" y="776"/>
                    </a:moveTo>
                    <a:lnTo>
                      <a:pt x="0" y="774"/>
                    </a:lnTo>
                    <a:lnTo>
                      <a:pt x="0" y="0"/>
                    </a:lnTo>
                    <a:lnTo>
                      <a:pt x="771" y="0"/>
                    </a:lnTo>
                    <a:lnTo>
                      <a:pt x="771" y="77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6" name="Freeform 91"/>
              <p:cNvSpPr>
                <a:spLocks noEditPoints="1"/>
              </p:cNvSpPr>
              <p:nvPr/>
            </p:nvSpPr>
            <p:spPr bwMode="auto">
              <a:xfrm>
                <a:off x="2898" y="2955"/>
                <a:ext cx="119" cy="111"/>
              </a:xfrm>
              <a:custGeom>
                <a:avLst/>
                <a:gdLst>
                  <a:gd name="T0" fmla="*/ 0 w 387"/>
                  <a:gd name="T1" fmla="*/ 0 h 389"/>
                  <a:gd name="T2" fmla="*/ 0 w 387"/>
                  <a:gd name="T3" fmla="*/ 0 h 389"/>
                  <a:gd name="T4" fmla="*/ 0 w 387"/>
                  <a:gd name="T5" fmla="*/ 0 h 389"/>
                  <a:gd name="T6" fmla="*/ 0 w 387"/>
                  <a:gd name="T7" fmla="*/ 0 h 389"/>
                  <a:gd name="T8" fmla="*/ 0 w 387"/>
                  <a:gd name="T9" fmla="*/ 0 h 389"/>
                  <a:gd name="T10" fmla="*/ 0 w 387"/>
                  <a:gd name="T11" fmla="*/ 0 h 389"/>
                  <a:gd name="T12" fmla="*/ 0 w 387"/>
                  <a:gd name="T13" fmla="*/ 0 h 389"/>
                  <a:gd name="T14" fmla="*/ 0 w 387"/>
                  <a:gd name="T15" fmla="*/ 0 h 389"/>
                  <a:gd name="T16" fmla="*/ 0 w 387"/>
                  <a:gd name="T17" fmla="*/ 0 h 389"/>
                  <a:gd name="T18" fmla="*/ 0 w 387"/>
                  <a:gd name="T19" fmla="*/ 0 h 389"/>
                  <a:gd name="T20" fmla="*/ 0 w 387"/>
                  <a:gd name="T21" fmla="*/ 0 h 3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87"/>
                  <a:gd name="T34" fmla="*/ 0 h 389"/>
                  <a:gd name="T35" fmla="*/ 387 w 387"/>
                  <a:gd name="T36" fmla="*/ 389 h 3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87" h="389">
                    <a:moveTo>
                      <a:pt x="3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89"/>
                      <a:pt x="0" y="389"/>
                      <a:pt x="0" y="389"/>
                    </a:cubicBezTo>
                    <a:cubicBezTo>
                      <a:pt x="387" y="389"/>
                      <a:pt x="387" y="389"/>
                      <a:pt x="387" y="389"/>
                    </a:cubicBezTo>
                    <a:cubicBezTo>
                      <a:pt x="387" y="0"/>
                      <a:pt x="387" y="0"/>
                      <a:pt x="387" y="0"/>
                    </a:cubicBezTo>
                    <a:lnTo>
                      <a:pt x="386" y="0"/>
                    </a:lnTo>
                    <a:close/>
                    <a:moveTo>
                      <a:pt x="385" y="2"/>
                    </a:moveTo>
                    <a:cubicBezTo>
                      <a:pt x="385" y="4"/>
                      <a:pt x="385" y="385"/>
                      <a:pt x="385" y="387"/>
                    </a:cubicBezTo>
                    <a:cubicBezTo>
                      <a:pt x="383" y="387"/>
                      <a:pt x="3" y="387"/>
                      <a:pt x="2" y="387"/>
                    </a:cubicBezTo>
                    <a:cubicBezTo>
                      <a:pt x="2" y="385"/>
                      <a:pt x="2" y="4"/>
                      <a:pt x="2" y="2"/>
                    </a:cubicBezTo>
                    <a:cubicBezTo>
                      <a:pt x="3" y="2"/>
                      <a:pt x="383" y="2"/>
                      <a:pt x="385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7" name="Freeform 92"/>
              <p:cNvSpPr>
                <a:spLocks/>
              </p:cNvSpPr>
              <p:nvPr/>
            </p:nvSpPr>
            <p:spPr bwMode="auto">
              <a:xfrm>
                <a:off x="2898" y="3074"/>
                <a:ext cx="82" cy="11"/>
              </a:xfrm>
              <a:custGeom>
                <a:avLst/>
                <a:gdLst>
                  <a:gd name="T0" fmla="*/ 0 w 529"/>
                  <a:gd name="T1" fmla="*/ 0 h 80"/>
                  <a:gd name="T2" fmla="*/ 0 w 529"/>
                  <a:gd name="T3" fmla="*/ 0 h 80"/>
                  <a:gd name="T4" fmla="*/ 0 w 529"/>
                  <a:gd name="T5" fmla="*/ 0 h 80"/>
                  <a:gd name="T6" fmla="*/ 0 w 529"/>
                  <a:gd name="T7" fmla="*/ 0 h 80"/>
                  <a:gd name="T8" fmla="*/ 0 w 529"/>
                  <a:gd name="T9" fmla="*/ 0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9"/>
                  <a:gd name="T16" fmla="*/ 0 h 80"/>
                  <a:gd name="T17" fmla="*/ 529 w 529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9" h="80">
                    <a:moveTo>
                      <a:pt x="529" y="80"/>
                    </a:moveTo>
                    <a:lnTo>
                      <a:pt x="0" y="80"/>
                    </a:lnTo>
                    <a:lnTo>
                      <a:pt x="0" y="0"/>
                    </a:lnTo>
                    <a:lnTo>
                      <a:pt x="529" y="2"/>
                    </a:lnTo>
                    <a:lnTo>
                      <a:pt x="529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8" name="Freeform 93"/>
              <p:cNvSpPr>
                <a:spLocks noEditPoints="1"/>
              </p:cNvSpPr>
              <p:nvPr/>
            </p:nvSpPr>
            <p:spPr bwMode="auto">
              <a:xfrm>
                <a:off x="2898" y="3073"/>
                <a:ext cx="82" cy="12"/>
              </a:xfrm>
              <a:custGeom>
                <a:avLst/>
                <a:gdLst>
                  <a:gd name="T0" fmla="*/ 0 w 266"/>
                  <a:gd name="T1" fmla="*/ 0 h 42"/>
                  <a:gd name="T2" fmla="*/ 0 w 266"/>
                  <a:gd name="T3" fmla="*/ 0 h 42"/>
                  <a:gd name="T4" fmla="*/ 0 w 266"/>
                  <a:gd name="T5" fmla="*/ 0 h 42"/>
                  <a:gd name="T6" fmla="*/ 0 w 266"/>
                  <a:gd name="T7" fmla="*/ 0 h 42"/>
                  <a:gd name="T8" fmla="*/ 0 w 266"/>
                  <a:gd name="T9" fmla="*/ 0 h 42"/>
                  <a:gd name="T10" fmla="*/ 0 w 266"/>
                  <a:gd name="T11" fmla="*/ 0 h 42"/>
                  <a:gd name="T12" fmla="*/ 0 w 266"/>
                  <a:gd name="T13" fmla="*/ 0 h 42"/>
                  <a:gd name="T14" fmla="*/ 0 w 266"/>
                  <a:gd name="T15" fmla="*/ 0 h 42"/>
                  <a:gd name="T16" fmla="*/ 0 w 266"/>
                  <a:gd name="T17" fmla="*/ 0 h 42"/>
                  <a:gd name="T18" fmla="*/ 0 w 266"/>
                  <a:gd name="T19" fmla="*/ 0 h 42"/>
                  <a:gd name="T20" fmla="*/ 0 w 266"/>
                  <a:gd name="T21" fmla="*/ 0 h 4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66"/>
                  <a:gd name="T34" fmla="*/ 0 h 42"/>
                  <a:gd name="T35" fmla="*/ 266 w 266"/>
                  <a:gd name="T36" fmla="*/ 42 h 4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66" h="42">
                    <a:moveTo>
                      <a:pt x="265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66" y="42"/>
                      <a:pt x="266" y="42"/>
                      <a:pt x="266" y="42"/>
                    </a:cubicBezTo>
                    <a:cubicBezTo>
                      <a:pt x="266" y="1"/>
                      <a:pt x="266" y="1"/>
                      <a:pt x="266" y="1"/>
                    </a:cubicBezTo>
                    <a:lnTo>
                      <a:pt x="265" y="1"/>
                    </a:lnTo>
                    <a:close/>
                    <a:moveTo>
                      <a:pt x="265" y="3"/>
                    </a:moveTo>
                    <a:cubicBezTo>
                      <a:pt x="265" y="5"/>
                      <a:pt x="265" y="38"/>
                      <a:pt x="265" y="40"/>
                    </a:cubicBezTo>
                    <a:cubicBezTo>
                      <a:pt x="263" y="40"/>
                      <a:pt x="3" y="40"/>
                      <a:pt x="2" y="40"/>
                    </a:cubicBezTo>
                    <a:cubicBezTo>
                      <a:pt x="2" y="38"/>
                      <a:pt x="2" y="4"/>
                      <a:pt x="2" y="2"/>
                    </a:cubicBezTo>
                    <a:cubicBezTo>
                      <a:pt x="3" y="3"/>
                      <a:pt x="263" y="3"/>
                      <a:pt x="265" y="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9" name="Freeform 94"/>
              <p:cNvSpPr>
                <a:spLocks noEditPoints="1"/>
              </p:cNvSpPr>
              <p:nvPr/>
            </p:nvSpPr>
            <p:spPr bwMode="auto">
              <a:xfrm>
                <a:off x="2756" y="2924"/>
                <a:ext cx="135" cy="272"/>
              </a:xfrm>
              <a:custGeom>
                <a:avLst/>
                <a:gdLst>
                  <a:gd name="T0" fmla="*/ 0 w 438"/>
                  <a:gd name="T1" fmla="*/ 0 h 952"/>
                  <a:gd name="T2" fmla="*/ 0 w 438"/>
                  <a:gd name="T3" fmla="*/ 0 h 952"/>
                  <a:gd name="T4" fmla="*/ 0 w 438"/>
                  <a:gd name="T5" fmla="*/ 0 h 952"/>
                  <a:gd name="T6" fmla="*/ 0 w 438"/>
                  <a:gd name="T7" fmla="*/ 0 h 952"/>
                  <a:gd name="T8" fmla="*/ 0 w 438"/>
                  <a:gd name="T9" fmla="*/ 0 h 952"/>
                  <a:gd name="T10" fmla="*/ 0 w 438"/>
                  <a:gd name="T11" fmla="*/ 0 h 952"/>
                  <a:gd name="T12" fmla="*/ 0 w 438"/>
                  <a:gd name="T13" fmla="*/ 0 h 952"/>
                  <a:gd name="T14" fmla="*/ 0 w 438"/>
                  <a:gd name="T15" fmla="*/ 0 h 952"/>
                  <a:gd name="T16" fmla="*/ 0 w 438"/>
                  <a:gd name="T17" fmla="*/ 0 h 952"/>
                  <a:gd name="T18" fmla="*/ 0 w 438"/>
                  <a:gd name="T19" fmla="*/ 0 h 952"/>
                  <a:gd name="T20" fmla="*/ 0 w 438"/>
                  <a:gd name="T21" fmla="*/ 0 h 9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8"/>
                  <a:gd name="T34" fmla="*/ 0 h 952"/>
                  <a:gd name="T35" fmla="*/ 438 w 438"/>
                  <a:gd name="T36" fmla="*/ 952 h 9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8" h="952">
                    <a:moveTo>
                      <a:pt x="4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2"/>
                      <a:pt x="0" y="952"/>
                      <a:pt x="0" y="952"/>
                    </a:cubicBezTo>
                    <a:cubicBezTo>
                      <a:pt x="438" y="952"/>
                      <a:pt x="438" y="952"/>
                      <a:pt x="438" y="952"/>
                    </a:cubicBezTo>
                    <a:cubicBezTo>
                      <a:pt x="438" y="0"/>
                      <a:pt x="438" y="0"/>
                      <a:pt x="438" y="0"/>
                    </a:cubicBezTo>
                    <a:lnTo>
                      <a:pt x="437" y="0"/>
                    </a:lnTo>
                    <a:close/>
                    <a:moveTo>
                      <a:pt x="436" y="2"/>
                    </a:moveTo>
                    <a:cubicBezTo>
                      <a:pt x="436" y="4"/>
                      <a:pt x="436" y="948"/>
                      <a:pt x="436" y="950"/>
                    </a:cubicBezTo>
                    <a:cubicBezTo>
                      <a:pt x="434" y="950"/>
                      <a:pt x="3" y="950"/>
                      <a:pt x="1" y="950"/>
                    </a:cubicBezTo>
                    <a:cubicBezTo>
                      <a:pt x="1" y="948"/>
                      <a:pt x="1" y="4"/>
                      <a:pt x="1" y="2"/>
                    </a:cubicBezTo>
                    <a:cubicBezTo>
                      <a:pt x="3" y="2"/>
                      <a:pt x="434" y="2"/>
                      <a:pt x="436" y="2"/>
                    </a:cubicBez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0" name="Freeform 95"/>
              <p:cNvSpPr>
                <a:spLocks noEditPoints="1"/>
              </p:cNvSpPr>
              <p:nvPr/>
            </p:nvSpPr>
            <p:spPr bwMode="auto">
              <a:xfrm>
                <a:off x="2757" y="2938"/>
                <a:ext cx="133" cy="28"/>
              </a:xfrm>
              <a:custGeom>
                <a:avLst/>
                <a:gdLst>
                  <a:gd name="T0" fmla="*/ 0 w 432"/>
                  <a:gd name="T1" fmla="*/ 0 h 101"/>
                  <a:gd name="T2" fmla="*/ 0 w 432"/>
                  <a:gd name="T3" fmla="*/ 0 h 101"/>
                  <a:gd name="T4" fmla="*/ 0 w 432"/>
                  <a:gd name="T5" fmla="*/ 0 h 101"/>
                  <a:gd name="T6" fmla="*/ 0 w 432"/>
                  <a:gd name="T7" fmla="*/ 0 h 101"/>
                  <a:gd name="T8" fmla="*/ 0 w 432"/>
                  <a:gd name="T9" fmla="*/ 0 h 101"/>
                  <a:gd name="T10" fmla="*/ 0 w 432"/>
                  <a:gd name="T11" fmla="*/ 0 h 101"/>
                  <a:gd name="T12" fmla="*/ 0 w 432"/>
                  <a:gd name="T13" fmla="*/ 0 h 101"/>
                  <a:gd name="T14" fmla="*/ 0 w 432"/>
                  <a:gd name="T15" fmla="*/ 0 h 101"/>
                  <a:gd name="T16" fmla="*/ 0 w 432"/>
                  <a:gd name="T17" fmla="*/ 0 h 101"/>
                  <a:gd name="T18" fmla="*/ 0 w 432"/>
                  <a:gd name="T19" fmla="*/ 0 h 101"/>
                  <a:gd name="T20" fmla="*/ 0 w 432"/>
                  <a:gd name="T21" fmla="*/ 0 h 1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2"/>
                  <a:gd name="T34" fmla="*/ 0 h 101"/>
                  <a:gd name="T35" fmla="*/ 432 w 432"/>
                  <a:gd name="T36" fmla="*/ 101 h 10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2" h="101">
                    <a:moveTo>
                      <a:pt x="4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432" y="101"/>
                      <a:pt x="432" y="101"/>
                      <a:pt x="432" y="101"/>
                    </a:cubicBezTo>
                    <a:cubicBezTo>
                      <a:pt x="432" y="0"/>
                      <a:pt x="432" y="0"/>
                      <a:pt x="432" y="0"/>
                    </a:cubicBezTo>
                    <a:lnTo>
                      <a:pt x="431" y="0"/>
                    </a:lnTo>
                    <a:close/>
                    <a:moveTo>
                      <a:pt x="430" y="2"/>
                    </a:moveTo>
                    <a:cubicBezTo>
                      <a:pt x="430" y="4"/>
                      <a:pt x="430" y="97"/>
                      <a:pt x="430" y="99"/>
                    </a:cubicBezTo>
                    <a:cubicBezTo>
                      <a:pt x="429" y="99"/>
                      <a:pt x="3" y="99"/>
                      <a:pt x="2" y="99"/>
                    </a:cubicBezTo>
                    <a:cubicBezTo>
                      <a:pt x="2" y="97"/>
                      <a:pt x="2" y="4"/>
                      <a:pt x="2" y="2"/>
                    </a:cubicBezTo>
                    <a:cubicBezTo>
                      <a:pt x="3" y="2"/>
                      <a:pt x="429" y="2"/>
                      <a:pt x="430" y="2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1" name="Freeform 96"/>
              <p:cNvSpPr>
                <a:spLocks/>
              </p:cNvSpPr>
              <p:nvPr/>
            </p:nvSpPr>
            <p:spPr bwMode="auto">
              <a:xfrm>
                <a:off x="2761" y="2941"/>
                <a:ext cx="4" cy="6"/>
              </a:xfrm>
              <a:custGeom>
                <a:avLst/>
                <a:gdLst>
                  <a:gd name="T0" fmla="*/ 0 w 24"/>
                  <a:gd name="T1" fmla="*/ 0 h 38"/>
                  <a:gd name="T2" fmla="*/ 0 w 24"/>
                  <a:gd name="T3" fmla="*/ 0 h 38"/>
                  <a:gd name="T4" fmla="*/ 0 w 24"/>
                  <a:gd name="T5" fmla="*/ 0 h 38"/>
                  <a:gd name="T6" fmla="*/ 0 w 24"/>
                  <a:gd name="T7" fmla="*/ 0 h 38"/>
                  <a:gd name="T8" fmla="*/ 0 w 24"/>
                  <a:gd name="T9" fmla="*/ 0 h 38"/>
                  <a:gd name="T10" fmla="*/ 0 w 24"/>
                  <a:gd name="T11" fmla="*/ 0 h 38"/>
                  <a:gd name="T12" fmla="*/ 0 w 24"/>
                  <a:gd name="T13" fmla="*/ 0 h 38"/>
                  <a:gd name="T14" fmla="*/ 0 w 24"/>
                  <a:gd name="T15" fmla="*/ 0 h 38"/>
                  <a:gd name="T16" fmla="*/ 0 w 24"/>
                  <a:gd name="T17" fmla="*/ 0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8"/>
                  <a:gd name="T29" fmla="*/ 24 w 24"/>
                  <a:gd name="T30" fmla="*/ 38 h 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8">
                    <a:moveTo>
                      <a:pt x="10" y="38"/>
                    </a:moveTo>
                    <a:lnTo>
                      <a:pt x="1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24" y="4"/>
                    </a:lnTo>
                    <a:lnTo>
                      <a:pt x="14" y="4"/>
                    </a:lnTo>
                    <a:lnTo>
                      <a:pt x="14" y="38"/>
                    </a:lnTo>
                    <a:lnTo>
                      <a:pt x="10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2" name="Freeform 97"/>
              <p:cNvSpPr>
                <a:spLocks noEditPoints="1"/>
              </p:cNvSpPr>
              <p:nvPr/>
            </p:nvSpPr>
            <p:spPr bwMode="auto">
              <a:xfrm>
                <a:off x="2765" y="2943"/>
                <a:ext cx="3" cy="4"/>
              </a:xfrm>
              <a:custGeom>
                <a:avLst/>
                <a:gdLst>
                  <a:gd name="T0" fmla="*/ 0 w 10"/>
                  <a:gd name="T1" fmla="*/ 0 h 14"/>
                  <a:gd name="T2" fmla="*/ 0 w 10"/>
                  <a:gd name="T3" fmla="*/ 0 h 14"/>
                  <a:gd name="T4" fmla="*/ 0 w 10"/>
                  <a:gd name="T5" fmla="*/ 0 h 14"/>
                  <a:gd name="T6" fmla="*/ 0 w 10"/>
                  <a:gd name="T7" fmla="*/ 0 h 14"/>
                  <a:gd name="T8" fmla="*/ 0 w 10"/>
                  <a:gd name="T9" fmla="*/ 0 h 14"/>
                  <a:gd name="T10" fmla="*/ 0 w 10"/>
                  <a:gd name="T11" fmla="*/ 0 h 14"/>
                  <a:gd name="T12" fmla="*/ 0 w 10"/>
                  <a:gd name="T13" fmla="*/ 0 h 14"/>
                  <a:gd name="T14" fmla="*/ 0 w 10"/>
                  <a:gd name="T15" fmla="*/ 0 h 14"/>
                  <a:gd name="T16" fmla="*/ 0 w 10"/>
                  <a:gd name="T17" fmla="*/ 0 h 14"/>
                  <a:gd name="T18" fmla="*/ 0 w 10"/>
                  <a:gd name="T19" fmla="*/ 0 h 14"/>
                  <a:gd name="T20" fmla="*/ 0 w 10"/>
                  <a:gd name="T21" fmla="*/ 0 h 14"/>
                  <a:gd name="T22" fmla="*/ 0 w 10"/>
                  <a:gd name="T23" fmla="*/ 0 h 14"/>
                  <a:gd name="T24" fmla="*/ 0 w 10"/>
                  <a:gd name="T25" fmla="*/ 0 h 14"/>
                  <a:gd name="T26" fmla="*/ 0 w 10"/>
                  <a:gd name="T27" fmla="*/ 0 h 14"/>
                  <a:gd name="T28" fmla="*/ 0 w 10"/>
                  <a:gd name="T29" fmla="*/ 0 h 14"/>
                  <a:gd name="T30" fmla="*/ 0 w 10"/>
                  <a:gd name="T31" fmla="*/ 0 h 14"/>
                  <a:gd name="T32" fmla="*/ 0 w 10"/>
                  <a:gd name="T33" fmla="*/ 0 h 14"/>
                  <a:gd name="T34" fmla="*/ 0 w 10"/>
                  <a:gd name="T35" fmla="*/ 0 h 1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4"/>
                  <a:gd name="T56" fmla="*/ 10 w 10"/>
                  <a:gd name="T57" fmla="*/ 14 h 1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4">
                    <a:moveTo>
                      <a:pt x="0" y="7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4" y="0"/>
                      <a:pt x="5" y="0"/>
                    </a:cubicBezTo>
                    <a:cubicBezTo>
                      <a:pt x="7" y="0"/>
                      <a:pt x="8" y="0"/>
                      <a:pt x="9" y="2"/>
                    </a:cubicBezTo>
                    <a:cubicBezTo>
                      <a:pt x="10" y="3"/>
                      <a:pt x="10" y="4"/>
                      <a:pt x="10" y="7"/>
                    </a:cubicBezTo>
                    <a:cubicBezTo>
                      <a:pt x="10" y="9"/>
                      <a:pt x="10" y="11"/>
                      <a:pt x="9" y="12"/>
                    </a:cubicBezTo>
                    <a:cubicBezTo>
                      <a:pt x="8" y="13"/>
                      <a:pt x="7" y="14"/>
                      <a:pt x="5" y="14"/>
                    </a:cubicBezTo>
                    <a:cubicBezTo>
                      <a:pt x="4" y="14"/>
                      <a:pt x="2" y="13"/>
                      <a:pt x="1" y="12"/>
                    </a:cubicBezTo>
                    <a:cubicBezTo>
                      <a:pt x="0" y="11"/>
                      <a:pt x="0" y="9"/>
                      <a:pt x="0" y="7"/>
                    </a:cubicBezTo>
                    <a:close/>
                    <a:moveTo>
                      <a:pt x="2" y="7"/>
                    </a:moveTo>
                    <a:cubicBezTo>
                      <a:pt x="2" y="9"/>
                      <a:pt x="2" y="10"/>
                      <a:pt x="3" y="11"/>
                    </a:cubicBezTo>
                    <a:cubicBezTo>
                      <a:pt x="3" y="12"/>
                      <a:pt x="4" y="12"/>
                      <a:pt x="5" y="12"/>
                    </a:cubicBezTo>
                    <a:cubicBezTo>
                      <a:pt x="6" y="12"/>
                      <a:pt x="7" y="12"/>
                      <a:pt x="7" y="11"/>
                    </a:cubicBezTo>
                    <a:cubicBezTo>
                      <a:pt x="8" y="10"/>
                      <a:pt x="8" y="9"/>
                      <a:pt x="8" y="7"/>
                    </a:cubicBezTo>
                    <a:cubicBezTo>
                      <a:pt x="8" y="5"/>
                      <a:pt x="8" y="4"/>
                      <a:pt x="7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4" y="2"/>
                      <a:pt x="3" y="2"/>
                      <a:pt x="3" y="3"/>
                    </a:cubicBezTo>
                    <a:cubicBezTo>
                      <a:pt x="2" y="4"/>
                      <a:pt x="2" y="5"/>
                      <a:pt x="2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3" name="Freeform 98"/>
              <p:cNvSpPr>
                <a:spLocks/>
              </p:cNvSpPr>
              <p:nvPr/>
            </p:nvSpPr>
            <p:spPr bwMode="auto">
              <a:xfrm>
                <a:off x="2899" y="2934"/>
                <a:ext cx="4" cy="6"/>
              </a:xfrm>
              <a:custGeom>
                <a:avLst/>
                <a:gdLst>
                  <a:gd name="T0" fmla="*/ 0 w 12"/>
                  <a:gd name="T1" fmla="*/ 0 h 19"/>
                  <a:gd name="T2" fmla="*/ 0 w 12"/>
                  <a:gd name="T3" fmla="*/ 0 h 19"/>
                  <a:gd name="T4" fmla="*/ 0 w 12"/>
                  <a:gd name="T5" fmla="*/ 0 h 19"/>
                  <a:gd name="T6" fmla="*/ 0 w 12"/>
                  <a:gd name="T7" fmla="*/ 0 h 19"/>
                  <a:gd name="T8" fmla="*/ 0 w 12"/>
                  <a:gd name="T9" fmla="*/ 0 h 19"/>
                  <a:gd name="T10" fmla="*/ 0 w 12"/>
                  <a:gd name="T11" fmla="*/ 0 h 19"/>
                  <a:gd name="T12" fmla="*/ 0 w 12"/>
                  <a:gd name="T13" fmla="*/ 0 h 19"/>
                  <a:gd name="T14" fmla="*/ 0 w 12"/>
                  <a:gd name="T15" fmla="*/ 0 h 19"/>
                  <a:gd name="T16" fmla="*/ 0 w 12"/>
                  <a:gd name="T17" fmla="*/ 0 h 19"/>
                  <a:gd name="T18" fmla="*/ 0 w 12"/>
                  <a:gd name="T19" fmla="*/ 0 h 19"/>
                  <a:gd name="T20" fmla="*/ 0 w 12"/>
                  <a:gd name="T21" fmla="*/ 0 h 19"/>
                  <a:gd name="T22" fmla="*/ 0 w 12"/>
                  <a:gd name="T23" fmla="*/ 0 h 19"/>
                  <a:gd name="T24" fmla="*/ 0 w 12"/>
                  <a:gd name="T25" fmla="*/ 0 h 19"/>
                  <a:gd name="T26" fmla="*/ 0 w 12"/>
                  <a:gd name="T27" fmla="*/ 0 h 19"/>
                  <a:gd name="T28" fmla="*/ 0 w 12"/>
                  <a:gd name="T29" fmla="*/ 0 h 19"/>
                  <a:gd name="T30" fmla="*/ 0 w 12"/>
                  <a:gd name="T31" fmla="*/ 0 h 19"/>
                  <a:gd name="T32" fmla="*/ 0 w 12"/>
                  <a:gd name="T33" fmla="*/ 0 h 19"/>
                  <a:gd name="T34" fmla="*/ 0 w 12"/>
                  <a:gd name="T35" fmla="*/ 0 h 19"/>
                  <a:gd name="T36" fmla="*/ 0 w 12"/>
                  <a:gd name="T37" fmla="*/ 0 h 19"/>
                  <a:gd name="T38" fmla="*/ 0 w 12"/>
                  <a:gd name="T39" fmla="*/ 0 h 19"/>
                  <a:gd name="T40" fmla="*/ 0 w 12"/>
                  <a:gd name="T41" fmla="*/ 0 h 19"/>
                  <a:gd name="T42" fmla="*/ 0 w 12"/>
                  <a:gd name="T43" fmla="*/ 0 h 19"/>
                  <a:gd name="T44" fmla="*/ 0 w 12"/>
                  <a:gd name="T45" fmla="*/ 0 h 19"/>
                  <a:gd name="T46" fmla="*/ 0 w 12"/>
                  <a:gd name="T47" fmla="*/ 0 h 19"/>
                  <a:gd name="T48" fmla="*/ 0 w 12"/>
                  <a:gd name="T49" fmla="*/ 0 h 19"/>
                  <a:gd name="T50" fmla="*/ 0 w 12"/>
                  <a:gd name="T51" fmla="*/ 0 h 19"/>
                  <a:gd name="T52" fmla="*/ 0 w 12"/>
                  <a:gd name="T53" fmla="*/ 0 h 19"/>
                  <a:gd name="T54" fmla="*/ 0 w 12"/>
                  <a:gd name="T55" fmla="*/ 0 h 19"/>
                  <a:gd name="T56" fmla="*/ 0 w 12"/>
                  <a:gd name="T57" fmla="*/ 0 h 19"/>
                  <a:gd name="T58" fmla="*/ 0 w 12"/>
                  <a:gd name="T59" fmla="*/ 0 h 19"/>
                  <a:gd name="T60" fmla="*/ 0 w 12"/>
                  <a:gd name="T61" fmla="*/ 0 h 19"/>
                  <a:gd name="T62" fmla="*/ 0 w 12"/>
                  <a:gd name="T63" fmla="*/ 0 h 19"/>
                  <a:gd name="T64" fmla="*/ 0 w 12"/>
                  <a:gd name="T65" fmla="*/ 0 h 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"/>
                  <a:gd name="T100" fmla="*/ 0 h 19"/>
                  <a:gd name="T101" fmla="*/ 12 w 12"/>
                  <a:gd name="T102" fmla="*/ 19 h 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" h="19">
                    <a:moveTo>
                      <a:pt x="0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3" y="16"/>
                      <a:pt x="3" y="16"/>
                      <a:pt x="4" y="17"/>
                    </a:cubicBezTo>
                    <a:cubicBezTo>
                      <a:pt x="5" y="17"/>
                      <a:pt x="5" y="17"/>
                      <a:pt x="6" y="17"/>
                    </a:cubicBezTo>
                    <a:cubicBezTo>
                      <a:pt x="7" y="17"/>
                      <a:pt x="8" y="17"/>
                      <a:pt x="9" y="16"/>
                    </a:cubicBezTo>
                    <a:cubicBezTo>
                      <a:pt x="10" y="16"/>
                      <a:pt x="10" y="15"/>
                      <a:pt x="10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1"/>
                      <a:pt x="7" y="11"/>
                      <a:pt x="5" y="10"/>
                    </a:cubicBezTo>
                    <a:cubicBezTo>
                      <a:pt x="4" y="10"/>
                      <a:pt x="3" y="10"/>
                      <a:pt x="2" y="9"/>
                    </a:cubicBezTo>
                    <a:cubicBezTo>
                      <a:pt x="2" y="9"/>
                      <a:pt x="1" y="8"/>
                      <a:pt x="1" y="7"/>
                    </a:cubicBezTo>
                    <a:cubicBezTo>
                      <a:pt x="1" y="7"/>
                      <a:pt x="0" y="6"/>
                      <a:pt x="0" y="5"/>
                    </a:cubicBezTo>
                    <a:cubicBezTo>
                      <a:pt x="0" y="4"/>
                      <a:pt x="1" y="2"/>
                      <a:pt x="2" y="1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" y="0"/>
                      <a:pt x="8" y="0"/>
                      <a:pt x="9" y="1"/>
                    </a:cubicBezTo>
                    <a:cubicBezTo>
                      <a:pt x="10" y="1"/>
                      <a:pt x="10" y="2"/>
                      <a:pt x="11" y="3"/>
                    </a:cubicBezTo>
                    <a:cubicBezTo>
                      <a:pt x="11" y="3"/>
                      <a:pt x="12" y="4"/>
                      <a:pt x="12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2" y="6"/>
                      <a:pt x="3" y="6"/>
                      <a:pt x="3" y="7"/>
                    </a:cubicBezTo>
                    <a:cubicBezTo>
                      <a:pt x="3" y="7"/>
                      <a:pt x="4" y="8"/>
                      <a:pt x="6" y="8"/>
                    </a:cubicBezTo>
                    <a:cubicBezTo>
                      <a:pt x="8" y="8"/>
                      <a:pt x="9" y="9"/>
                      <a:pt x="9" y="9"/>
                    </a:cubicBezTo>
                    <a:cubicBezTo>
                      <a:pt x="10" y="10"/>
                      <a:pt x="11" y="10"/>
                      <a:pt x="11" y="11"/>
                    </a:cubicBezTo>
                    <a:cubicBezTo>
                      <a:pt x="12" y="12"/>
                      <a:pt x="12" y="13"/>
                      <a:pt x="12" y="14"/>
                    </a:cubicBezTo>
                    <a:cubicBezTo>
                      <a:pt x="12" y="15"/>
                      <a:pt x="12" y="16"/>
                      <a:pt x="11" y="17"/>
                    </a:cubicBezTo>
                    <a:cubicBezTo>
                      <a:pt x="11" y="18"/>
                      <a:pt x="10" y="18"/>
                      <a:pt x="9" y="19"/>
                    </a:cubicBezTo>
                    <a:cubicBezTo>
                      <a:pt x="8" y="19"/>
                      <a:pt x="7" y="19"/>
                      <a:pt x="6" y="19"/>
                    </a:cubicBezTo>
                    <a:cubicBezTo>
                      <a:pt x="4" y="19"/>
                      <a:pt x="3" y="19"/>
                      <a:pt x="2" y="18"/>
                    </a:cubicBezTo>
                    <a:cubicBezTo>
                      <a:pt x="0" y="17"/>
                      <a:pt x="0" y="15"/>
                      <a:pt x="0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4" name="Freeform 99"/>
              <p:cNvSpPr>
                <a:spLocks/>
              </p:cNvSpPr>
              <p:nvPr/>
            </p:nvSpPr>
            <p:spPr bwMode="auto">
              <a:xfrm>
                <a:off x="2904" y="2934"/>
                <a:ext cx="2" cy="6"/>
              </a:xfrm>
              <a:custGeom>
                <a:avLst/>
                <a:gdLst>
                  <a:gd name="T0" fmla="*/ 0 w 9"/>
                  <a:gd name="T1" fmla="*/ 0 h 19"/>
                  <a:gd name="T2" fmla="*/ 0 w 9"/>
                  <a:gd name="T3" fmla="*/ 0 h 19"/>
                  <a:gd name="T4" fmla="*/ 0 w 9"/>
                  <a:gd name="T5" fmla="*/ 0 h 19"/>
                  <a:gd name="T6" fmla="*/ 0 w 9"/>
                  <a:gd name="T7" fmla="*/ 0 h 19"/>
                  <a:gd name="T8" fmla="*/ 0 w 9"/>
                  <a:gd name="T9" fmla="*/ 0 h 19"/>
                  <a:gd name="T10" fmla="*/ 0 w 9"/>
                  <a:gd name="T11" fmla="*/ 0 h 19"/>
                  <a:gd name="T12" fmla="*/ 0 w 9"/>
                  <a:gd name="T13" fmla="*/ 0 h 19"/>
                  <a:gd name="T14" fmla="*/ 0 w 9"/>
                  <a:gd name="T15" fmla="*/ 0 h 19"/>
                  <a:gd name="T16" fmla="*/ 0 w 9"/>
                  <a:gd name="T17" fmla="*/ 0 h 19"/>
                  <a:gd name="T18" fmla="*/ 0 w 9"/>
                  <a:gd name="T19" fmla="*/ 0 h 19"/>
                  <a:gd name="T20" fmla="*/ 0 w 9"/>
                  <a:gd name="T21" fmla="*/ 0 h 19"/>
                  <a:gd name="T22" fmla="*/ 0 w 9"/>
                  <a:gd name="T23" fmla="*/ 0 h 19"/>
                  <a:gd name="T24" fmla="*/ 0 w 9"/>
                  <a:gd name="T25" fmla="*/ 0 h 19"/>
                  <a:gd name="T26" fmla="*/ 0 w 9"/>
                  <a:gd name="T27" fmla="*/ 0 h 19"/>
                  <a:gd name="T28" fmla="*/ 0 w 9"/>
                  <a:gd name="T29" fmla="*/ 0 h 19"/>
                  <a:gd name="T30" fmla="*/ 0 w 9"/>
                  <a:gd name="T31" fmla="*/ 0 h 19"/>
                  <a:gd name="T32" fmla="*/ 0 w 9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"/>
                  <a:gd name="T52" fmla="*/ 0 h 19"/>
                  <a:gd name="T53" fmla="*/ 9 w 9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" h="19">
                    <a:moveTo>
                      <a:pt x="0" y="1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3" y="5"/>
                      <a:pt x="4" y="5"/>
                      <a:pt x="5" y="5"/>
                    </a:cubicBezTo>
                    <a:cubicBezTo>
                      <a:pt x="6" y="5"/>
                      <a:pt x="7" y="6"/>
                      <a:pt x="8" y="6"/>
                    </a:cubicBezTo>
                    <a:cubicBezTo>
                      <a:pt x="8" y="7"/>
                      <a:pt x="9" y="9"/>
                      <a:pt x="9" y="11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9"/>
                      <a:pt x="6" y="8"/>
                      <a:pt x="6" y="8"/>
                    </a:cubicBezTo>
                    <a:cubicBezTo>
                      <a:pt x="6" y="8"/>
                      <a:pt x="5" y="7"/>
                      <a:pt x="4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2" y="9"/>
                      <a:pt x="1" y="10"/>
                      <a:pt x="1" y="12"/>
                    </a:cubicBezTo>
                    <a:cubicBezTo>
                      <a:pt x="1" y="19"/>
                      <a:pt x="1" y="19"/>
                      <a:pt x="1" y="19"/>
                    </a:cubicBez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5" name="Freeform 100"/>
              <p:cNvSpPr>
                <a:spLocks noEditPoints="1"/>
              </p:cNvSpPr>
              <p:nvPr/>
            </p:nvSpPr>
            <p:spPr bwMode="auto">
              <a:xfrm>
                <a:off x="2907" y="2936"/>
                <a:ext cx="3" cy="4"/>
              </a:xfrm>
              <a:custGeom>
                <a:avLst/>
                <a:gdLst>
                  <a:gd name="T0" fmla="*/ 0 w 10"/>
                  <a:gd name="T1" fmla="*/ 0 h 14"/>
                  <a:gd name="T2" fmla="*/ 0 w 10"/>
                  <a:gd name="T3" fmla="*/ 0 h 14"/>
                  <a:gd name="T4" fmla="*/ 0 w 10"/>
                  <a:gd name="T5" fmla="*/ 0 h 14"/>
                  <a:gd name="T6" fmla="*/ 0 w 10"/>
                  <a:gd name="T7" fmla="*/ 0 h 14"/>
                  <a:gd name="T8" fmla="*/ 0 w 10"/>
                  <a:gd name="T9" fmla="*/ 0 h 14"/>
                  <a:gd name="T10" fmla="*/ 0 w 10"/>
                  <a:gd name="T11" fmla="*/ 0 h 14"/>
                  <a:gd name="T12" fmla="*/ 0 w 10"/>
                  <a:gd name="T13" fmla="*/ 0 h 14"/>
                  <a:gd name="T14" fmla="*/ 0 w 10"/>
                  <a:gd name="T15" fmla="*/ 0 h 14"/>
                  <a:gd name="T16" fmla="*/ 0 w 10"/>
                  <a:gd name="T17" fmla="*/ 0 h 14"/>
                  <a:gd name="T18" fmla="*/ 0 w 10"/>
                  <a:gd name="T19" fmla="*/ 0 h 14"/>
                  <a:gd name="T20" fmla="*/ 0 w 10"/>
                  <a:gd name="T21" fmla="*/ 0 h 14"/>
                  <a:gd name="T22" fmla="*/ 0 w 10"/>
                  <a:gd name="T23" fmla="*/ 0 h 14"/>
                  <a:gd name="T24" fmla="*/ 0 w 10"/>
                  <a:gd name="T25" fmla="*/ 0 h 14"/>
                  <a:gd name="T26" fmla="*/ 0 w 10"/>
                  <a:gd name="T27" fmla="*/ 0 h 14"/>
                  <a:gd name="T28" fmla="*/ 0 w 10"/>
                  <a:gd name="T29" fmla="*/ 0 h 14"/>
                  <a:gd name="T30" fmla="*/ 0 w 10"/>
                  <a:gd name="T31" fmla="*/ 0 h 14"/>
                  <a:gd name="T32" fmla="*/ 0 w 10"/>
                  <a:gd name="T33" fmla="*/ 0 h 14"/>
                  <a:gd name="T34" fmla="*/ 0 w 10"/>
                  <a:gd name="T35" fmla="*/ 0 h 14"/>
                  <a:gd name="T36" fmla="*/ 0 w 10"/>
                  <a:gd name="T37" fmla="*/ 0 h 14"/>
                  <a:gd name="T38" fmla="*/ 0 w 10"/>
                  <a:gd name="T39" fmla="*/ 0 h 14"/>
                  <a:gd name="T40" fmla="*/ 0 w 10"/>
                  <a:gd name="T41" fmla="*/ 0 h 14"/>
                  <a:gd name="T42" fmla="*/ 0 w 10"/>
                  <a:gd name="T43" fmla="*/ 0 h 14"/>
                  <a:gd name="T44" fmla="*/ 0 w 10"/>
                  <a:gd name="T45" fmla="*/ 0 h 14"/>
                  <a:gd name="T46" fmla="*/ 0 w 10"/>
                  <a:gd name="T47" fmla="*/ 0 h 14"/>
                  <a:gd name="T48" fmla="*/ 0 w 10"/>
                  <a:gd name="T49" fmla="*/ 0 h 14"/>
                  <a:gd name="T50" fmla="*/ 0 w 10"/>
                  <a:gd name="T51" fmla="*/ 0 h 14"/>
                  <a:gd name="T52" fmla="*/ 0 w 10"/>
                  <a:gd name="T53" fmla="*/ 0 h 14"/>
                  <a:gd name="T54" fmla="*/ 0 w 10"/>
                  <a:gd name="T55" fmla="*/ 0 h 14"/>
                  <a:gd name="T56" fmla="*/ 0 w 10"/>
                  <a:gd name="T57" fmla="*/ 0 h 14"/>
                  <a:gd name="T58" fmla="*/ 0 w 10"/>
                  <a:gd name="T59" fmla="*/ 0 h 14"/>
                  <a:gd name="T60" fmla="*/ 0 w 10"/>
                  <a:gd name="T61" fmla="*/ 0 h 14"/>
                  <a:gd name="T62" fmla="*/ 0 w 10"/>
                  <a:gd name="T63" fmla="*/ 0 h 14"/>
                  <a:gd name="T64" fmla="*/ 0 w 10"/>
                  <a:gd name="T65" fmla="*/ 0 h 14"/>
                  <a:gd name="T66" fmla="*/ 0 w 10"/>
                  <a:gd name="T67" fmla="*/ 0 h 14"/>
                  <a:gd name="T68" fmla="*/ 0 w 10"/>
                  <a:gd name="T69" fmla="*/ 0 h 14"/>
                  <a:gd name="T70" fmla="*/ 0 w 10"/>
                  <a:gd name="T71" fmla="*/ 0 h 1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"/>
                  <a:gd name="T109" fmla="*/ 0 h 14"/>
                  <a:gd name="T110" fmla="*/ 10 w 10"/>
                  <a:gd name="T111" fmla="*/ 14 h 1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" h="14">
                    <a:moveTo>
                      <a:pt x="8" y="12"/>
                    </a:moveTo>
                    <a:cubicBezTo>
                      <a:pt x="7" y="13"/>
                      <a:pt x="6" y="14"/>
                      <a:pt x="6" y="14"/>
                    </a:cubicBezTo>
                    <a:cubicBezTo>
                      <a:pt x="5" y="14"/>
                      <a:pt x="4" y="14"/>
                      <a:pt x="4" y="14"/>
                    </a:cubicBezTo>
                    <a:cubicBezTo>
                      <a:pt x="2" y="14"/>
                      <a:pt x="1" y="14"/>
                      <a:pt x="1" y="13"/>
                    </a:cubicBezTo>
                    <a:cubicBezTo>
                      <a:pt x="0" y="13"/>
                      <a:pt x="0" y="12"/>
                      <a:pt x="0" y="11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3" y="7"/>
                      <a:pt x="4" y="6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1"/>
                    </a:cubicBezTo>
                    <a:cubicBezTo>
                      <a:pt x="2" y="1"/>
                      <a:pt x="4" y="0"/>
                      <a:pt x="5" y="0"/>
                    </a:cubicBezTo>
                    <a:cubicBezTo>
                      <a:pt x="6" y="0"/>
                      <a:pt x="7" y="0"/>
                      <a:pt x="8" y="1"/>
                    </a:cubicBezTo>
                    <a:cubicBezTo>
                      <a:pt x="8" y="1"/>
                      <a:pt x="9" y="2"/>
                      <a:pt x="9" y="3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3"/>
                      <a:pt x="8" y="12"/>
                    </a:cubicBezTo>
                    <a:close/>
                    <a:moveTo>
                      <a:pt x="7" y="7"/>
                    </a:moveTo>
                    <a:cubicBezTo>
                      <a:pt x="7" y="8"/>
                      <a:pt x="6" y="8"/>
                      <a:pt x="4" y="8"/>
                    </a:cubicBezTo>
                    <a:cubicBezTo>
                      <a:pt x="4" y="8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11"/>
                      <a:pt x="2" y="12"/>
                      <a:pt x="2" y="12"/>
                    </a:cubicBezTo>
                    <a:cubicBezTo>
                      <a:pt x="3" y="12"/>
                      <a:pt x="3" y="13"/>
                      <a:pt x="4" y="13"/>
                    </a:cubicBezTo>
                    <a:cubicBezTo>
                      <a:pt x="5" y="13"/>
                      <a:pt x="5" y="12"/>
                      <a:pt x="6" y="12"/>
                    </a:cubicBezTo>
                    <a:cubicBezTo>
                      <a:pt x="6" y="12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8"/>
                    </a:cubicBez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6" name="Freeform 101"/>
              <p:cNvSpPr>
                <a:spLocks/>
              </p:cNvSpPr>
              <p:nvPr/>
            </p:nvSpPr>
            <p:spPr bwMode="auto">
              <a:xfrm>
                <a:off x="2911" y="2936"/>
                <a:ext cx="1" cy="4"/>
              </a:xfrm>
              <a:custGeom>
                <a:avLst/>
                <a:gdLst>
                  <a:gd name="T0" fmla="*/ 0 w 6"/>
                  <a:gd name="T1" fmla="*/ 0 h 14"/>
                  <a:gd name="T2" fmla="*/ 0 w 6"/>
                  <a:gd name="T3" fmla="*/ 0 h 14"/>
                  <a:gd name="T4" fmla="*/ 0 w 6"/>
                  <a:gd name="T5" fmla="*/ 0 h 14"/>
                  <a:gd name="T6" fmla="*/ 0 w 6"/>
                  <a:gd name="T7" fmla="*/ 0 h 14"/>
                  <a:gd name="T8" fmla="*/ 0 w 6"/>
                  <a:gd name="T9" fmla="*/ 0 h 14"/>
                  <a:gd name="T10" fmla="*/ 0 w 6"/>
                  <a:gd name="T11" fmla="*/ 0 h 14"/>
                  <a:gd name="T12" fmla="*/ 0 w 6"/>
                  <a:gd name="T13" fmla="*/ 0 h 14"/>
                  <a:gd name="T14" fmla="*/ 0 w 6"/>
                  <a:gd name="T15" fmla="*/ 0 h 14"/>
                  <a:gd name="T16" fmla="*/ 0 w 6"/>
                  <a:gd name="T17" fmla="*/ 0 h 14"/>
                  <a:gd name="T18" fmla="*/ 0 w 6"/>
                  <a:gd name="T19" fmla="*/ 0 h 14"/>
                  <a:gd name="T20" fmla="*/ 0 w 6"/>
                  <a:gd name="T21" fmla="*/ 0 h 14"/>
                  <a:gd name="T22" fmla="*/ 0 w 6"/>
                  <a:gd name="T23" fmla="*/ 0 h 14"/>
                  <a:gd name="T24" fmla="*/ 0 w 6"/>
                  <a:gd name="T25" fmla="*/ 0 h 14"/>
                  <a:gd name="T26" fmla="*/ 0 w 6"/>
                  <a:gd name="T27" fmla="*/ 0 h 1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4"/>
                  <a:gd name="T44" fmla="*/ 6 w 6"/>
                  <a:gd name="T45" fmla="*/ 14 h 1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4">
                    <a:moveTo>
                      <a:pt x="0" y="14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14"/>
                      <a:pt x="2" y="14"/>
                      <a:pt x="2" y="14"/>
                    </a:cubicBez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7" name="Freeform 102"/>
              <p:cNvSpPr>
                <a:spLocks noEditPoints="1"/>
              </p:cNvSpPr>
              <p:nvPr/>
            </p:nvSpPr>
            <p:spPr bwMode="auto">
              <a:xfrm>
                <a:off x="2913" y="2936"/>
                <a:ext cx="3" cy="4"/>
              </a:xfrm>
              <a:custGeom>
                <a:avLst/>
                <a:gdLst>
                  <a:gd name="T0" fmla="*/ 0 w 10"/>
                  <a:gd name="T1" fmla="*/ 0 h 14"/>
                  <a:gd name="T2" fmla="*/ 0 w 10"/>
                  <a:gd name="T3" fmla="*/ 0 h 14"/>
                  <a:gd name="T4" fmla="*/ 0 w 10"/>
                  <a:gd name="T5" fmla="*/ 0 h 14"/>
                  <a:gd name="T6" fmla="*/ 0 w 10"/>
                  <a:gd name="T7" fmla="*/ 0 h 14"/>
                  <a:gd name="T8" fmla="*/ 0 w 10"/>
                  <a:gd name="T9" fmla="*/ 0 h 14"/>
                  <a:gd name="T10" fmla="*/ 0 w 10"/>
                  <a:gd name="T11" fmla="*/ 0 h 14"/>
                  <a:gd name="T12" fmla="*/ 0 w 10"/>
                  <a:gd name="T13" fmla="*/ 0 h 14"/>
                  <a:gd name="T14" fmla="*/ 0 w 10"/>
                  <a:gd name="T15" fmla="*/ 0 h 14"/>
                  <a:gd name="T16" fmla="*/ 0 w 10"/>
                  <a:gd name="T17" fmla="*/ 0 h 14"/>
                  <a:gd name="T18" fmla="*/ 0 w 10"/>
                  <a:gd name="T19" fmla="*/ 0 h 14"/>
                  <a:gd name="T20" fmla="*/ 0 w 10"/>
                  <a:gd name="T21" fmla="*/ 0 h 14"/>
                  <a:gd name="T22" fmla="*/ 0 w 10"/>
                  <a:gd name="T23" fmla="*/ 0 h 14"/>
                  <a:gd name="T24" fmla="*/ 0 w 10"/>
                  <a:gd name="T25" fmla="*/ 0 h 14"/>
                  <a:gd name="T26" fmla="*/ 0 w 10"/>
                  <a:gd name="T27" fmla="*/ 0 h 14"/>
                  <a:gd name="T28" fmla="*/ 0 w 10"/>
                  <a:gd name="T29" fmla="*/ 0 h 14"/>
                  <a:gd name="T30" fmla="*/ 0 w 10"/>
                  <a:gd name="T31" fmla="*/ 0 h 14"/>
                  <a:gd name="T32" fmla="*/ 0 w 10"/>
                  <a:gd name="T33" fmla="*/ 0 h 14"/>
                  <a:gd name="T34" fmla="*/ 0 w 10"/>
                  <a:gd name="T35" fmla="*/ 0 h 14"/>
                  <a:gd name="T36" fmla="*/ 0 w 10"/>
                  <a:gd name="T37" fmla="*/ 0 h 14"/>
                  <a:gd name="T38" fmla="*/ 0 w 10"/>
                  <a:gd name="T39" fmla="*/ 0 h 14"/>
                  <a:gd name="T40" fmla="*/ 0 w 10"/>
                  <a:gd name="T41" fmla="*/ 0 h 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"/>
                  <a:gd name="T64" fmla="*/ 0 h 14"/>
                  <a:gd name="T65" fmla="*/ 10 w 10"/>
                  <a:gd name="T66" fmla="*/ 14 h 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" h="14">
                    <a:moveTo>
                      <a:pt x="8" y="10"/>
                    </a:move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2"/>
                      <a:pt x="9" y="13"/>
                      <a:pt x="8" y="13"/>
                    </a:cubicBezTo>
                    <a:cubicBezTo>
                      <a:pt x="7" y="14"/>
                      <a:pt x="6" y="14"/>
                      <a:pt x="5" y="14"/>
                    </a:cubicBezTo>
                    <a:cubicBezTo>
                      <a:pt x="3" y="14"/>
                      <a:pt x="2" y="14"/>
                      <a:pt x="1" y="13"/>
                    </a:cubicBezTo>
                    <a:cubicBezTo>
                      <a:pt x="0" y="11"/>
                      <a:pt x="0" y="10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2" y="1"/>
                      <a:pt x="3" y="0"/>
                      <a:pt x="5" y="0"/>
                    </a:cubicBezTo>
                    <a:cubicBezTo>
                      <a:pt x="6" y="0"/>
                      <a:pt x="8" y="1"/>
                      <a:pt x="9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11"/>
                      <a:pt x="3" y="11"/>
                    </a:cubicBezTo>
                    <a:cubicBezTo>
                      <a:pt x="3" y="12"/>
                      <a:pt x="4" y="13"/>
                      <a:pt x="5" y="13"/>
                    </a:cubicBezTo>
                    <a:cubicBezTo>
                      <a:pt x="6" y="13"/>
                      <a:pt x="7" y="12"/>
                      <a:pt x="8" y="10"/>
                    </a:cubicBezTo>
                    <a:close/>
                    <a:moveTo>
                      <a:pt x="2" y="6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8" y="5"/>
                      <a:pt x="8" y="4"/>
                      <a:pt x="7" y="3"/>
                    </a:cubicBezTo>
                    <a:cubicBezTo>
                      <a:pt x="7" y="3"/>
                      <a:pt x="6" y="2"/>
                      <a:pt x="5" y="2"/>
                    </a:cubicBezTo>
                    <a:cubicBezTo>
                      <a:pt x="4" y="2"/>
                      <a:pt x="3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8" name="Freeform 103"/>
              <p:cNvSpPr>
                <a:spLocks/>
              </p:cNvSpPr>
              <p:nvPr/>
            </p:nvSpPr>
            <p:spPr bwMode="auto">
              <a:xfrm>
                <a:off x="2918" y="2934"/>
                <a:ext cx="4" cy="6"/>
              </a:xfrm>
              <a:custGeom>
                <a:avLst/>
                <a:gdLst>
                  <a:gd name="T0" fmla="*/ 0 w 12"/>
                  <a:gd name="T1" fmla="*/ 0 h 19"/>
                  <a:gd name="T2" fmla="*/ 0 w 12"/>
                  <a:gd name="T3" fmla="*/ 0 h 19"/>
                  <a:gd name="T4" fmla="*/ 0 w 12"/>
                  <a:gd name="T5" fmla="*/ 0 h 19"/>
                  <a:gd name="T6" fmla="*/ 0 w 12"/>
                  <a:gd name="T7" fmla="*/ 0 h 19"/>
                  <a:gd name="T8" fmla="*/ 0 w 12"/>
                  <a:gd name="T9" fmla="*/ 0 h 19"/>
                  <a:gd name="T10" fmla="*/ 0 w 12"/>
                  <a:gd name="T11" fmla="*/ 0 h 19"/>
                  <a:gd name="T12" fmla="*/ 0 w 12"/>
                  <a:gd name="T13" fmla="*/ 0 h 19"/>
                  <a:gd name="T14" fmla="*/ 0 w 12"/>
                  <a:gd name="T15" fmla="*/ 0 h 19"/>
                  <a:gd name="T16" fmla="*/ 0 w 12"/>
                  <a:gd name="T17" fmla="*/ 0 h 19"/>
                  <a:gd name="T18" fmla="*/ 0 w 12"/>
                  <a:gd name="T19" fmla="*/ 0 h 19"/>
                  <a:gd name="T20" fmla="*/ 0 w 12"/>
                  <a:gd name="T21" fmla="*/ 0 h 19"/>
                  <a:gd name="T22" fmla="*/ 0 w 12"/>
                  <a:gd name="T23" fmla="*/ 0 h 19"/>
                  <a:gd name="T24" fmla="*/ 0 w 12"/>
                  <a:gd name="T25" fmla="*/ 0 h 19"/>
                  <a:gd name="T26" fmla="*/ 0 w 12"/>
                  <a:gd name="T27" fmla="*/ 0 h 19"/>
                  <a:gd name="T28" fmla="*/ 0 w 12"/>
                  <a:gd name="T29" fmla="*/ 0 h 19"/>
                  <a:gd name="T30" fmla="*/ 0 w 12"/>
                  <a:gd name="T31" fmla="*/ 0 h 19"/>
                  <a:gd name="T32" fmla="*/ 0 w 12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9"/>
                  <a:gd name="T53" fmla="*/ 12 w 12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9">
                    <a:moveTo>
                      <a:pt x="10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3"/>
                      <a:pt x="12" y="15"/>
                      <a:pt x="12" y="16"/>
                    </a:cubicBezTo>
                    <a:cubicBezTo>
                      <a:pt x="12" y="17"/>
                      <a:pt x="11" y="18"/>
                      <a:pt x="10" y="18"/>
                    </a:cubicBezTo>
                    <a:cubicBezTo>
                      <a:pt x="9" y="19"/>
                      <a:pt x="8" y="19"/>
                      <a:pt x="7" y="19"/>
                    </a:cubicBezTo>
                    <a:cubicBezTo>
                      <a:pt x="4" y="19"/>
                      <a:pt x="3" y="19"/>
                      <a:pt x="2" y="18"/>
                    </a:cubicBezTo>
                    <a:cubicBezTo>
                      <a:pt x="1" y="16"/>
                      <a:pt x="0" y="14"/>
                      <a:pt x="0" y="1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3" y="14"/>
                      <a:pt x="3" y="15"/>
                    </a:cubicBezTo>
                    <a:cubicBezTo>
                      <a:pt x="3" y="16"/>
                      <a:pt x="4" y="16"/>
                      <a:pt x="4" y="17"/>
                    </a:cubicBezTo>
                    <a:cubicBezTo>
                      <a:pt x="5" y="17"/>
                      <a:pt x="5" y="17"/>
                      <a:pt x="6" y="17"/>
                    </a:cubicBezTo>
                    <a:cubicBezTo>
                      <a:pt x="8" y="17"/>
                      <a:pt x="9" y="17"/>
                      <a:pt x="9" y="16"/>
                    </a:cubicBezTo>
                    <a:cubicBezTo>
                      <a:pt x="10" y="15"/>
                      <a:pt x="10" y="14"/>
                      <a:pt x="10" y="11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9" name="Freeform 104"/>
              <p:cNvSpPr>
                <a:spLocks noEditPoints="1"/>
              </p:cNvSpPr>
              <p:nvPr/>
            </p:nvSpPr>
            <p:spPr bwMode="auto">
              <a:xfrm>
                <a:off x="2923" y="2934"/>
                <a:ext cx="4" cy="6"/>
              </a:xfrm>
              <a:custGeom>
                <a:avLst/>
                <a:gdLst>
                  <a:gd name="T0" fmla="*/ 0 w 13"/>
                  <a:gd name="T1" fmla="*/ 0 h 19"/>
                  <a:gd name="T2" fmla="*/ 0 w 13"/>
                  <a:gd name="T3" fmla="*/ 0 h 19"/>
                  <a:gd name="T4" fmla="*/ 0 w 13"/>
                  <a:gd name="T5" fmla="*/ 0 h 19"/>
                  <a:gd name="T6" fmla="*/ 0 w 13"/>
                  <a:gd name="T7" fmla="*/ 0 h 19"/>
                  <a:gd name="T8" fmla="*/ 0 w 13"/>
                  <a:gd name="T9" fmla="*/ 0 h 19"/>
                  <a:gd name="T10" fmla="*/ 0 w 13"/>
                  <a:gd name="T11" fmla="*/ 0 h 19"/>
                  <a:gd name="T12" fmla="*/ 0 w 13"/>
                  <a:gd name="T13" fmla="*/ 0 h 19"/>
                  <a:gd name="T14" fmla="*/ 0 w 13"/>
                  <a:gd name="T15" fmla="*/ 0 h 19"/>
                  <a:gd name="T16" fmla="*/ 0 w 13"/>
                  <a:gd name="T17" fmla="*/ 0 h 19"/>
                  <a:gd name="T18" fmla="*/ 0 w 13"/>
                  <a:gd name="T19" fmla="*/ 0 h 19"/>
                  <a:gd name="T20" fmla="*/ 0 w 13"/>
                  <a:gd name="T21" fmla="*/ 0 h 19"/>
                  <a:gd name="T22" fmla="*/ 0 w 13"/>
                  <a:gd name="T23" fmla="*/ 0 h 19"/>
                  <a:gd name="T24" fmla="*/ 0 w 13"/>
                  <a:gd name="T25" fmla="*/ 0 h 19"/>
                  <a:gd name="T26" fmla="*/ 0 w 13"/>
                  <a:gd name="T27" fmla="*/ 0 h 19"/>
                  <a:gd name="T28" fmla="*/ 0 w 13"/>
                  <a:gd name="T29" fmla="*/ 0 h 19"/>
                  <a:gd name="T30" fmla="*/ 0 w 13"/>
                  <a:gd name="T31" fmla="*/ 0 h 19"/>
                  <a:gd name="T32" fmla="*/ 0 w 13"/>
                  <a:gd name="T33" fmla="*/ 0 h 19"/>
                  <a:gd name="T34" fmla="*/ 0 w 13"/>
                  <a:gd name="T35" fmla="*/ 0 h 19"/>
                  <a:gd name="T36" fmla="*/ 0 w 13"/>
                  <a:gd name="T37" fmla="*/ 0 h 19"/>
                  <a:gd name="T38" fmla="*/ 0 w 13"/>
                  <a:gd name="T39" fmla="*/ 0 h 19"/>
                  <a:gd name="T40" fmla="*/ 0 w 13"/>
                  <a:gd name="T41" fmla="*/ 0 h 19"/>
                  <a:gd name="T42" fmla="*/ 0 w 13"/>
                  <a:gd name="T43" fmla="*/ 0 h 19"/>
                  <a:gd name="T44" fmla="*/ 0 w 13"/>
                  <a:gd name="T45" fmla="*/ 0 h 19"/>
                  <a:gd name="T46" fmla="*/ 0 w 13"/>
                  <a:gd name="T47" fmla="*/ 0 h 19"/>
                  <a:gd name="T48" fmla="*/ 0 w 13"/>
                  <a:gd name="T49" fmla="*/ 0 h 19"/>
                  <a:gd name="T50" fmla="*/ 0 w 13"/>
                  <a:gd name="T51" fmla="*/ 0 h 19"/>
                  <a:gd name="T52" fmla="*/ 0 w 13"/>
                  <a:gd name="T53" fmla="*/ 0 h 19"/>
                  <a:gd name="T54" fmla="*/ 0 w 13"/>
                  <a:gd name="T55" fmla="*/ 0 h 1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3"/>
                  <a:gd name="T85" fmla="*/ 0 h 19"/>
                  <a:gd name="T86" fmla="*/ 13 w 13"/>
                  <a:gd name="T87" fmla="*/ 19 h 19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3" h="19">
                    <a:moveTo>
                      <a:pt x="0" y="1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2" y="4"/>
                      <a:pt x="12" y="4"/>
                      <a:pt x="12" y="6"/>
                    </a:cubicBezTo>
                    <a:cubicBezTo>
                      <a:pt x="12" y="7"/>
                      <a:pt x="12" y="8"/>
                      <a:pt x="11" y="9"/>
                    </a:cubicBezTo>
                    <a:cubicBezTo>
                      <a:pt x="10" y="10"/>
                      <a:pt x="9" y="10"/>
                      <a:pt x="8" y="11"/>
                    </a:cubicBezTo>
                    <a:cubicBezTo>
                      <a:pt x="8" y="11"/>
                      <a:pt x="9" y="11"/>
                      <a:pt x="9" y="12"/>
                    </a:cubicBezTo>
                    <a:cubicBezTo>
                      <a:pt x="10" y="12"/>
                      <a:pt x="10" y="13"/>
                      <a:pt x="11" y="14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8" y="14"/>
                      <a:pt x="7" y="13"/>
                      <a:pt x="7" y="12"/>
                    </a:cubicBezTo>
                    <a:cubicBezTo>
                      <a:pt x="7" y="12"/>
                      <a:pt x="6" y="11"/>
                      <a:pt x="6" y="11"/>
                    </a:cubicBezTo>
                    <a:cubicBezTo>
                      <a:pt x="5" y="11"/>
                      <a:pt x="5" y="11"/>
                      <a:pt x="4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9"/>
                      <a:pt x="2" y="19"/>
                      <a:pt x="2" y="19"/>
                    </a:cubicBezTo>
                    <a:lnTo>
                      <a:pt x="0" y="19"/>
                    </a:lnTo>
                    <a:close/>
                    <a:moveTo>
                      <a:pt x="2" y="9"/>
                    </a:move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9" y="8"/>
                      <a:pt x="9" y="8"/>
                      <a:pt x="10" y="7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5"/>
                      <a:pt x="10" y="4"/>
                      <a:pt x="9" y="3"/>
                    </a:cubicBezTo>
                    <a:cubicBezTo>
                      <a:pt x="9" y="3"/>
                      <a:pt x="8" y="3"/>
                      <a:pt x="7" y="3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0" name="Freeform 105"/>
              <p:cNvSpPr>
                <a:spLocks/>
              </p:cNvSpPr>
              <p:nvPr/>
            </p:nvSpPr>
            <p:spPr bwMode="auto">
              <a:xfrm>
                <a:off x="2762" y="2916"/>
                <a:ext cx="3" cy="5"/>
              </a:xfrm>
              <a:custGeom>
                <a:avLst/>
                <a:gdLst>
                  <a:gd name="T0" fmla="*/ 0 w 22"/>
                  <a:gd name="T1" fmla="*/ 0 h 38"/>
                  <a:gd name="T2" fmla="*/ 0 w 22"/>
                  <a:gd name="T3" fmla="*/ 0 h 38"/>
                  <a:gd name="T4" fmla="*/ 0 w 22"/>
                  <a:gd name="T5" fmla="*/ 0 h 38"/>
                  <a:gd name="T6" fmla="*/ 0 w 22"/>
                  <a:gd name="T7" fmla="*/ 0 h 38"/>
                  <a:gd name="T8" fmla="*/ 0 w 22"/>
                  <a:gd name="T9" fmla="*/ 0 h 38"/>
                  <a:gd name="T10" fmla="*/ 0 w 22"/>
                  <a:gd name="T11" fmla="*/ 0 h 38"/>
                  <a:gd name="T12" fmla="*/ 0 w 22"/>
                  <a:gd name="T13" fmla="*/ 0 h 38"/>
                  <a:gd name="T14" fmla="*/ 0 w 22"/>
                  <a:gd name="T15" fmla="*/ 0 h 38"/>
                  <a:gd name="T16" fmla="*/ 0 w 22"/>
                  <a:gd name="T17" fmla="*/ 0 h 38"/>
                  <a:gd name="T18" fmla="*/ 0 w 22"/>
                  <a:gd name="T19" fmla="*/ 0 h 38"/>
                  <a:gd name="T20" fmla="*/ 0 w 22"/>
                  <a:gd name="T21" fmla="*/ 0 h 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"/>
                  <a:gd name="T34" fmla="*/ 0 h 38"/>
                  <a:gd name="T35" fmla="*/ 22 w 22"/>
                  <a:gd name="T36" fmla="*/ 38 h 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" h="38">
                    <a:moveTo>
                      <a:pt x="0" y="38"/>
                    </a:moveTo>
                    <a:lnTo>
                      <a:pt x="0" y="0"/>
                    </a:lnTo>
                    <a:lnTo>
                      <a:pt x="22" y="0"/>
                    </a:lnTo>
                    <a:lnTo>
                      <a:pt x="22" y="6"/>
                    </a:lnTo>
                    <a:lnTo>
                      <a:pt x="6" y="6"/>
                    </a:lnTo>
                    <a:lnTo>
                      <a:pt x="6" y="16"/>
                    </a:lnTo>
                    <a:lnTo>
                      <a:pt x="20" y="16"/>
                    </a:lnTo>
                    <a:lnTo>
                      <a:pt x="20" y="22"/>
                    </a:lnTo>
                    <a:lnTo>
                      <a:pt x="6" y="22"/>
                    </a:lnTo>
                    <a:lnTo>
                      <a:pt x="6" y="38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" name="Freeform 106"/>
              <p:cNvSpPr>
                <a:spLocks noEditPoints="1"/>
              </p:cNvSpPr>
              <p:nvPr/>
            </p:nvSpPr>
            <p:spPr bwMode="auto">
              <a:xfrm>
                <a:off x="2769" y="2917"/>
                <a:ext cx="3" cy="4"/>
              </a:xfrm>
              <a:custGeom>
                <a:avLst/>
                <a:gdLst>
                  <a:gd name="T0" fmla="*/ 0 w 11"/>
                  <a:gd name="T1" fmla="*/ 0 h 14"/>
                  <a:gd name="T2" fmla="*/ 0 w 11"/>
                  <a:gd name="T3" fmla="*/ 0 h 14"/>
                  <a:gd name="T4" fmla="*/ 0 w 11"/>
                  <a:gd name="T5" fmla="*/ 0 h 14"/>
                  <a:gd name="T6" fmla="*/ 0 w 11"/>
                  <a:gd name="T7" fmla="*/ 0 h 14"/>
                  <a:gd name="T8" fmla="*/ 0 w 11"/>
                  <a:gd name="T9" fmla="*/ 0 h 14"/>
                  <a:gd name="T10" fmla="*/ 0 w 11"/>
                  <a:gd name="T11" fmla="*/ 0 h 14"/>
                  <a:gd name="T12" fmla="*/ 0 w 11"/>
                  <a:gd name="T13" fmla="*/ 0 h 14"/>
                  <a:gd name="T14" fmla="*/ 0 w 11"/>
                  <a:gd name="T15" fmla="*/ 0 h 14"/>
                  <a:gd name="T16" fmla="*/ 0 w 11"/>
                  <a:gd name="T17" fmla="*/ 0 h 14"/>
                  <a:gd name="T18" fmla="*/ 0 w 11"/>
                  <a:gd name="T19" fmla="*/ 0 h 14"/>
                  <a:gd name="T20" fmla="*/ 0 w 11"/>
                  <a:gd name="T21" fmla="*/ 0 h 14"/>
                  <a:gd name="T22" fmla="*/ 0 w 11"/>
                  <a:gd name="T23" fmla="*/ 0 h 14"/>
                  <a:gd name="T24" fmla="*/ 0 w 11"/>
                  <a:gd name="T25" fmla="*/ 0 h 14"/>
                  <a:gd name="T26" fmla="*/ 0 w 11"/>
                  <a:gd name="T27" fmla="*/ 0 h 14"/>
                  <a:gd name="T28" fmla="*/ 0 w 11"/>
                  <a:gd name="T29" fmla="*/ 0 h 14"/>
                  <a:gd name="T30" fmla="*/ 0 w 11"/>
                  <a:gd name="T31" fmla="*/ 0 h 14"/>
                  <a:gd name="T32" fmla="*/ 0 w 11"/>
                  <a:gd name="T33" fmla="*/ 0 h 14"/>
                  <a:gd name="T34" fmla="*/ 0 w 11"/>
                  <a:gd name="T35" fmla="*/ 0 h 14"/>
                  <a:gd name="T36" fmla="*/ 0 w 11"/>
                  <a:gd name="T37" fmla="*/ 0 h 14"/>
                  <a:gd name="T38" fmla="*/ 0 w 11"/>
                  <a:gd name="T39" fmla="*/ 0 h 14"/>
                  <a:gd name="T40" fmla="*/ 0 w 11"/>
                  <a:gd name="T41" fmla="*/ 0 h 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"/>
                  <a:gd name="T64" fmla="*/ 0 h 14"/>
                  <a:gd name="T65" fmla="*/ 11 w 11"/>
                  <a:gd name="T66" fmla="*/ 14 h 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" h="14">
                    <a:moveTo>
                      <a:pt x="7" y="9"/>
                    </a:move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9" y="12"/>
                      <a:pt x="9" y="13"/>
                    </a:cubicBezTo>
                    <a:cubicBezTo>
                      <a:pt x="8" y="14"/>
                      <a:pt x="7" y="14"/>
                      <a:pt x="6" y="14"/>
                    </a:cubicBezTo>
                    <a:cubicBezTo>
                      <a:pt x="4" y="14"/>
                      <a:pt x="3" y="13"/>
                      <a:pt x="2" y="12"/>
                    </a:cubicBezTo>
                    <a:cubicBezTo>
                      <a:pt x="1" y="11"/>
                      <a:pt x="0" y="9"/>
                      <a:pt x="0" y="7"/>
                    </a:cubicBezTo>
                    <a:cubicBezTo>
                      <a:pt x="0" y="5"/>
                      <a:pt x="1" y="3"/>
                      <a:pt x="2" y="2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7" y="0"/>
                      <a:pt x="8" y="0"/>
                      <a:pt x="9" y="2"/>
                    </a:cubicBezTo>
                    <a:cubicBezTo>
                      <a:pt x="10" y="3"/>
                      <a:pt x="11" y="5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4" y="10"/>
                    </a:cubicBezTo>
                    <a:cubicBezTo>
                      <a:pt x="4" y="11"/>
                      <a:pt x="5" y="11"/>
                      <a:pt x="6" y="11"/>
                    </a:cubicBezTo>
                    <a:cubicBezTo>
                      <a:pt x="7" y="11"/>
                      <a:pt x="7" y="11"/>
                      <a:pt x="7" y="9"/>
                    </a:cubicBezTo>
                    <a:close/>
                    <a:moveTo>
                      <a:pt x="8" y="6"/>
                    </a:move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6" y="3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3" y="4"/>
                      <a:pt x="3" y="5"/>
                      <a:pt x="3" y="6"/>
                    </a:cubicBez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2" name="Freeform 107"/>
              <p:cNvSpPr>
                <a:spLocks/>
              </p:cNvSpPr>
              <p:nvPr/>
            </p:nvSpPr>
            <p:spPr bwMode="auto">
              <a:xfrm>
                <a:off x="2779" y="2916"/>
                <a:ext cx="5" cy="5"/>
              </a:xfrm>
              <a:custGeom>
                <a:avLst/>
                <a:gdLst>
                  <a:gd name="T0" fmla="*/ 0 w 30"/>
                  <a:gd name="T1" fmla="*/ 0 h 38"/>
                  <a:gd name="T2" fmla="*/ 0 w 30"/>
                  <a:gd name="T3" fmla="*/ 0 h 38"/>
                  <a:gd name="T4" fmla="*/ 0 w 30"/>
                  <a:gd name="T5" fmla="*/ 0 h 38"/>
                  <a:gd name="T6" fmla="*/ 0 w 30"/>
                  <a:gd name="T7" fmla="*/ 0 h 38"/>
                  <a:gd name="T8" fmla="*/ 0 w 30"/>
                  <a:gd name="T9" fmla="*/ 0 h 38"/>
                  <a:gd name="T10" fmla="*/ 0 w 30"/>
                  <a:gd name="T11" fmla="*/ 0 h 38"/>
                  <a:gd name="T12" fmla="*/ 0 w 30"/>
                  <a:gd name="T13" fmla="*/ 0 h 38"/>
                  <a:gd name="T14" fmla="*/ 0 w 30"/>
                  <a:gd name="T15" fmla="*/ 0 h 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"/>
                  <a:gd name="T25" fmla="*/ 0 h 38"/>
                  <a:gd name="T26" fmla="*/ 30 w 30"/>
                  <a:gd name="T27" fmla="*/ 38 h 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" h="38">
                    <a:moveTo>
                      <a:pt x="12" y="38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28"/>
                    </a:lnTo>
                    <a:lnTo>
                      <a:pt x="22" y="0"/>
                    </a:lnTo>
                    <a:lnTo>
                      <a:pt x="30" y="0"/>
                    </a:lnTo>
                    <a:lnTo>
                      <a:pt x="18" y="38"/>
                    </a:lnTo>
                    <a:lnTo>
                      <a:pt x="12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3" name="Freeform 108"/>
              <p:cNvSpPr>
                <a:spLocks noEditPoints="1"/>
              </p:cNvSpPr>
              <p:nvPr/>
            </p:nvSpPr>
            <p:spPr bwMode="auto">
              <a:xfrm>
                <a:off x="2786" y="2917"/>
                <a:ext cx="3" cy="4"/>
              </a:xfrm>
              <a:custGeom>
                <a:avLst/>
                <a:gdLst>
                  <a:gd name="T0" fmla="*/ 0 w 10"/>
                  <a:gd name="T1" fmla="*/ 0 h 14"/>
                  <a:gd name="T2" fmla="*/ 0 w 10"/>
                  <a:gd name="T3" fmla="*/ 0 h 14"/>
                  <a:gd name="T4" fmla="*/ 0 w 10"/>
                  <a:gd name="T5" fmla="*/ 0 h 14"/>
                  <a:gd name="T6" fmla="*/ 0 w 10"/>
                  <a:gd name="T7" fmla="*/ 0 h 14"/>
                  <a:gd name="T8" fmla="*/ 0 w 10"/>
                  <a:gd name="T9" fmla="*/ 0 h 14"/>
                  <a:gd name="T10" fmla="*/ 0 w 10"/>
                  <a:gd name="T11" fmla="*/ 0 h 14"/>
                  <a:gd name="T12" fmla="*/ 0 w 10"/>
                  <a:gd name="T13" fmla="*/ 0 h 14"/>
                  <a:gd name="T14" fmla="*/ 0 w 10"/>
                  <a:gd name="T15" fmla="*/ 0 h 14"/>
                  <a:gd name="T16" fmla="*/ 0 w 10"/>
                  <a:gd name="T17" fmla="*/ 0 h 14"/>
                  <a:gd name="T18" fmla="*/ 0 w 10"/>
                  <a:gd name="T19" fmla="*/ 0 h 14"/>
                  <a:gd name="T20" fmla="*/ 0 w 10"/>
                  <a:gd name="T21" fmla="*/ 0 h 14"/>
                  <a:gd name="T22" fmla="*/ 0 w 10"/>
                  <a:gd name="T23" fmla="*/ 0 h 14"/>
                  <a:gd name="T24" fmla="*/ 0 w 10"/>
                  <a:gd name="T25" fmla="*/ 0 h 14"/>
                  <a:gd name="T26" fmla="*/ 0 w 10"/>
                  <a:gd name="T27" fmla="*/ 0 h 14"/>
                  <a:gd name="T28" fmla="*/ 0 w 10"/>
                  <a:gd name="T29" fmla="*/ 0 h 14"/>
                  <a:gd name="T30" fmla="*/ 0 w 10"/>
                  <a:gd name="T31" fmla="*/ 0 h 14"/>
                  <a:gd name="T32" fmla="*/ 0 w 10"/>
                  <a:gd name="T33" fmla="*/ 0 h 14"/>
                  <a:gd name="T34" fmla="*/ 0 w 10"/>
                  <a:gd name="T35" fmla="*/ 0 h 14"/>
                  <a:gd name="T36" fmla="*/ 0 w 10"/>
                  <a:gd name="T37" fmla="*/ 0 h 14"/>
                  <a:gd name="T38" fmla="*/ 0 w 10"/>
                  <a:gd name="T39" fmla="*/ 0 h 14"/>
                  <a:gd name="T40" fmla="*/ 0 w 10"/>
                  <a:gd name="T41" fmla="*/ 0 h 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"/>
                  <a:gd name="T64" fmla="*/ 0 h 14"/>
                  <a:gd name="T65" fmla="*/ 10 w 10"/>
                  <a:gd name="T66" fmla="*/ 14 h 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" h="14">
                    <a:moveTo>
                      <a:pt x="7" y="9"/>
                    </a:move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9" y="12"/>
                      <a:pt x="8" y="13"/>
                    </a:cubicBezTo>
                    <a:cubicBezTo>
                      <a:pt x="7" y="14"/>
                      <a:pt x="6" y="14"/>
                      <a:pt x="5" y="14"/>
                    </a:cubicBezTo>
                    <a:cubicBezTo>
                      <a:pt x="4" y="14"/>
                      <a:pt x="2" y="14"/>
                      <a:pt x="1" y="12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0"/>
                    </a:cubicBezTo>
                    <a:cubicBezTo>
                      <a:pt x="6" y="0"/>
                      <a:pt x="8" y="0"/>
                      <a:pt x="9" y="2"/>
                    </a:cubicBezTo>
                    <a:cubicBezTo>
                      <a:pt x="10" y="3"/>
                      <a:pt x="10" y="5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6" y="11"/>
                      <a:pt x="7" y="11"/>
                      <a:pt x="7" y="9"/>
                    </a:cubicBezTo>
                    <a:close/>
                    <a:moveTo>
                      <a:pt x="7" y="6"/>
                    </a:moveTo>
                    <a:cubicBezTo>
                      <a:pt x="7" y="5"/>
                      <a:pt x="7" y="4"/>
                      <a:pt x="7" y="3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3" y="5"/>
                      <a:pt x="3" y="6"/>
                    </a:cubicBez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4" name="Freeform 109"/>
              <p:cNvSpPr>
                <a:spLocks/>
              </p:cNvSpPr>
              <p:nvPr/>
            </p:nvSpPr>
            <p:spPr bwMode="auto">
              <a:xfrm>
                <a:off x="2789" y="2917"/>
                <a:ext cx="5" cy="4"/>
              </a:xfrm>
              <a:custGeom>
                <a:avLst/>
                <a:gdLst>
                  <a:gd name="T0" fmla="*/ 0 w 34"/>
                  <a:gd name="T1" fmla="*/ 0 h 28"/>
                  <a:gd name="T2" fmla="*/ 0 w 34"/>
                  <a:gd name="T3" fmla="*/ 0 h 28"/>
                  <a:gd name="T4" fmla="*/ 0 w 34"/>
                  <a:gd name="T5" fmla="*/ 0 h 28"/>
                  <a:gd name="T6" fmla="*/ 0 w 34"/>
                  <a:gd name="T7" fmla="*/ 0 h 28"/>
                  <a:gd name="T8" fmla="*/ 0 w 34"/>
                  <a:gd name="T9" fmla="*/ 0 h 28"/>
                  <a:gd name="T10" fmla="*/ 0 w 34"/>
                  <a:gd name="T11" fmla="*/ 0 h 28"/>
                  <a:gd name="T12" fmla="*/ 0 w 34"/>
                  <a:gd name="T13" fmla="*/ 0 h 28"/>
                  <a:gd name="T14" fmla="*/ 0 w 34"/>
                  <a:gd name="T15" fmla="*/ 0 h 28"/>
                  <a:gd name="T16" fmla="*/ 0 w 34"/>
                  <a:gd name="T17" fmla="*/ 0 h 28"/>
                  <a:gd name="T18" fmla="*/ 0 w 34"/>
                  <a:gd name="T19" fmla="*/ 0 h 28"/>
                  <a:gd name="T20" fmla="*/ 0 w 34"/>
                  <a:gd name="T21" fmla="*/ 0 h 28"/>
                  <a:gd name="T22" fmla="*/ 0 w 34"/>
                  <a:gd name="T23" fmla="*/ 0 h 28"/>
                  <a:gd name="T24" fmla="*/ 0 w 34"/>
                  <a:gd name="T25" fmla="*/ 0 h 28"/>
                  <a:gd name="T26" fmla="*/ 0 w 34"/>
                  <a:gd name="T27" fmla="*/ 0 h 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4"/>
                  <a:gd name="T43" fmla="*/ 0 h 28"/>
                  <a:gd name="T44" fmla="*/ 34 w 34"/>
                  <a:gd name="T45" fmla="*/ 28 h 2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4" h="28">
                    <a:moveTo>
                      <a:pt x="8" y="28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0" y="18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4" y="18"/>
                    </a:lnTo>
                    <a:lnTo>
                      <a:pt x="28" y="0"/>
                    </a:lnTo>
                    <a:lnTo>
                      <a:pt x="34" y="0"/>
                    </a:lnTo>
                    <a:lnTo>
                      <a:pt x="26" y="28"/>
                    </a:lnTo>
                    <a:lnTo>
                      <a:pt x="20" y="28"/>
                    </a:lnTo>
                    <a:lnTo>
                      <a:pt x="16" y="10"/>
                    </a:lnTo>
                    <a:lnTo>
                      <a:pt x="12" y="28"/>
                    </a:lnTo>
                    <a:lnTo>
                      <a:pt x="8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5" name="Freeform 110"/>
              <p:cNvSpPr>
                <a:spLocks/>
              </p:cNvSpPr>
              <p:nvPr/>
            </p:nvSpPr>
            <p:spPr bwMode="auto">
              <a:xfrm>
                <a:off x="2769" y="2898"/>
                <a:ext cx="4" cy="6"/>
              </a:xfrm>
              <a:custGeom>
                <a:avLst/>
                <a:gdLst>
                  <a:gd name="T0" fmla="*/ 0 w 14"/>
                  <a:gd name="T1" fmla="*/ 0 h 21"/>
                  <a:gd name="T2" fmla="*/ 0 w 14"/>
                  <a:gd name="T3" fmla="*/ 0 h 21"/>
                  <a:gd name="T4" fmla="*/ 0 w 14"/>
                  <a:gd name="T5" fmla="*/ 0 h 21"/>
                  <a:gd name="T6" fmla="*/ 0 w 14"/>
                  <a:gd name="T7" fmla="*/ 0 h 21"/>
                  <a:gd name="T8" fmla="*/ 0 w 14"/>
                  <a:gd name="T9" fmla="*/ 0 h 21"/>
                  <a:gd name="T10" fmla="*/ 0 w 14"/>
                  <a:gd name="T11" fmla="*/ 0 h 21"/>
                  <a:gd name="T12" fmla="*/ 0 w 14"/>
                  <a:gd name="T13" fmla="*/ 0 h 21"/>
                  <a:gd name="T14" fmla="*/ 0 w 14"/>
                  <a:gd name="T15" fmla="*/ 0 h 21"/>
                  <a:gd name="T16" fmla="*/ 0 w 14"/>
                  <a:gd name="T17" fmla="*/ 0 h 21"/>
                  <a:gd name="T18" fmla="*/ 0 w 14"/>
                  <a:gd name="T19" fmla="*/ 0 h 21"/>
                  <a:gd name="T20" fmla="*/ 0 w 14"/>
                  <a:gd name="T21" fmla="*/ 0 h 21"/>
                  <a:gd name="T22" fmla="*/ 0 w 14"/>
                  <a:gd name="T23" fmla="*/ 0 h 21"/>
                  <a:gd name="T24" fmla="*/ 0 w 14"/>
                  <a:gd name="T25" fmla="*/ 0 h 21"/>
                  <a:gd name="T26" fmla="*/ 0 w 14"/>
                  <a:gd name="T27" fmla="*/ 0 h 21"/>
                  <a:gd name="T28" fmla="*/ 0 w 14"/>
                  <a:gd name="T29" fmla="*/ 0 h 21"/>
                  <a:gd name="T30" fmla="*/ 0 w 14"/>
                  <a:gd name="T31" fmla="*/ 0 h 21"/>
                  <a:gd name="T32" fmla="*/ 0 w 14"/>
                  <a:gd name="T33" fmla="*/ 0 h 21"/>
                  <a:gd name="T34" fmla="*/ 0 w 14"/>
                  <a:gd name="T35" fmla="*/ 0 h 21"/>
                  <a:gd name="T36" fmla="*/ 0 w 14"/>
                  <a:gd name="T37" fmla="*/ 0 h 21"/>
                  <a:gd name="T38" fmla="*/ 0 w 14"/>
                  <a:gd name="T39" fmla="*/ 0 h 21"/>
                  <a:gd name="T40" fmla="*/ 0 w 14"/>
                  <a:gd name="T41" fmla="*/ 0 h 21"/>
                  <a:gd name="T42" fmla="*/ 0 w 14"/>
                  <a:gd name="T43" fmla="*/ 0 h 21"/>
                  <a:gd name="T44" fmla="*/ 0 w 14"/>
                  <a:gd name="T45" fmla="*/ 0 h 21"/>
                  <a:gd name="T46" fmla="*/ 0 w 14"/>
                  <a:gd name="T47" fmla="*/ 0 h 21"/>
                  <a:gd name="T48" fmla="*/ 0 w 14"/>
                  <a:gd name="T49" fmla="*/ 0 h 21"/>
                  <a:gd name="T50" fmla="*/ 0 w 14"/>
                  <a:gd name="T51" fmla="*/ 0 h 21"/>
                  <a:gd name="T52" fmla="*/ 0 w 14"/>
                  <a:gd name="T53" fmla="*/ 0 h 21"/>
                  <a:gd name="T54" fmla="*/ 0 w 14"/>
                  <a:gd name="T55" fmla="*/ 0 h 21"/>
                  <a:gd name="T56" fmla="*/ 0 w 14"/>
                  <a:gd name="T57" fmla="*/ 0 h 2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4"/>
                  <a:gd name="T88" fmla="*/ 0 h 21"/>
                  <a:gd name="T89" fmla="*/ 14 w 14"/>
                  <a:gd name="T90" fmla="*/ 21 h 21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4" h="21">
                    <a:moveTo>
                      <a:pt x="0" y="14"/>
                    </a:move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5" y="18"/>
                      <a:pt x="7" y="18"/>
                    </a:cubicBezTo>
                    <a:cubicBezTo>
                      <a:pt x="8" y="18"/>
                      <a:pt x="9" y="17"/>
                      <a:pt x="9" y="17"/>
                    </a:cubicBezTo>
                    <a:cubicBezTo>
                      <a:pt x="10" y="16"/>
                      <a:pt x="10" y="16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3"/>
                      <a:pt x="10" y="13"/>
                      <a:pt x="9" y="13"/>
                    </a:cubicBezTo>
                    <a:cubicBezTo>
                      <a:pt x="9" y="13"/>
                      <a:pt x="8" y="12"/>
                      <a:pt x="6" y="12"/>
                    </a:cubicBezTo>
                    <a:cubicBezTo>
                      <a:pt x="5" y="12"/>
                      <a:pt x="4" y="11"/>
                      <a:pt x="3" y="11"/>
                    </a:cubicBezTo>
                    <a:cubicBezTo>
                      <a:pt x="2" y="10"/>
                      <a:pt x="2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4"/>
                      <a:pt x="2" y="3"/>
                    </a:cubicBezTo>
                    <a:cubicBezTo>
                      <a:pt x="2" y="2"/>
                      <a:pt x="3" y="1"/>
                      <a:pt x="4" y="1"/>
                    </a:cubicBezTo>
                    <a:cubicBezTo>
                      <a:pt x="5" y="1"/>
                      <a:pt x="6" y="0"/>
                      <a:pt x="7" y="0"/>
                    </a:cubicBezTo>
                    <a:cubicBezTo>
                      <a:pt x="9" y="0"/>
                      <a:pt x="10" y="1"/>
                      <a:pt x="12" y="2"/>
                    </a:cubicBezTo>
                    <a:cubicBezTo>
                      <a:pt x="13" y="3"/>
                      <a:pt x="13" y="4"/>
                      <a:pt x="13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6"/>
                      <a:pt x="9" y="5"/>
                      <a:pt x="9" y="4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6" y="4"/>
                      <a:pt x="5" y="4"/>
                      <a:pt x="5" y="4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5" y="7"/>
                      <a:pt x="6" y="8"/>
                      <a:pt x="8" y="8"/>
                    </a:cubicBezTo>
                    <a:cubicBezTo>
                      <a:pt x="9" y="9"/>
                      <a:pt x="11" y="9"/>
                      <a:pt x="11" y="10"/>
                    </a:cubicBezTo>
                    <a:cubicBezTo>
                      <a:pt x="12" y="10"/>
                      <a:pt x="13" y="11"/>
                      <a:pt x="13" y="12"/>
                    </a:cubicBezTo>
                    <a:cubicBezTo>
                      <a:pt x="13" y="13"/>
                      <a:pt x="14" y="14"/>
                      <a:pt x="14" y="15"/>
                    </a:cubicBezTo>
                    <a:cubicBezTo>
                      <a:pt x="14" y="17"/>
                      <a:pt x="13" y="18"/>
                      <a:pt x="12" y="19"/>
                    </a:cubicBezTo>
                    <a:cubicBezTo>
                      <a:pt x="11" y="21"/>
                      <a:pt x="9" y="21"/>
                      <a:pt x="7" y="21"/>
                    </a:cubicBezTo>
                    <a:cubicBezTo>
                      <a:pt x="3" y="21"/>
                      <a:pt x="1" y="19"/>
                      <a:pt x="0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6" name="Freeform 111"/>
              <p:cNvSpPr>
                <a:spLocks noEditPoints="1"/>
              </p:cNvSpPr>
              <p:nvPr/>
            </p:nvSpPr>
            <p:spPr bwMode="auto">
              <a:xfrm>
                <a:off x="2776" y="2898"/>
                <a:ext cx="4" cy="6"/>
              </a:xfrm>
              <a:custGeom>
                <a:avLst/>
                <a:gdLst>
                  <a:gd name="T0" fmla="*/ 0 w 13"/>
                  <a:gd name="T1" fmla="*/ 0 h 20"/>
                  <a:gd name="T2" fmla="*/ 0 w 13"/>
                  <a:gd name="T3" fmla="*/ 0 h 20"/>
                  <a:gd name="T4" fmla="*/ 0 w 13"/>
                  <a:gd name="T5" fmla="*/ 0 h 20"/>
                  <a:gd name="T6" fmla="*/ 0 w 13"/>
                  <a:gd name="T7" fmla="*/ 0 h 20"/>
                  <a:gd name="T8" fmla="*/ 0 w 13"/>
                  <a:gd name="T9" fmla="*/ 0 h 20"/>
                  <a:gd name="T10" fmla="*/ 0 w 13"/>
                  <a:gd name="T11" fmla="*/ 0 h 20"/>
                  <a:gd name="T12" fmla="*/ 0 w 13"/>
                  <a:gd name="T13" fmla="*/ 0 h 20"/>
                  <a:gd name="T14" fmla="*/ 0 w 13"/>
                  <a:gd name="T15" fmla="*/ 0 h 20"/>
                  <a:gd name="T16" fmla="*/ 0 w 13"/>
                  <a:gd name="T17" fmla="*/ 0 h 20"/>
                  <a:gd name="T18" fmla="*/ 0 w 13"/>
                  <a:gd name="T19" fmla="*/ 0 h 20"/>
                  <a:gd name="T20" fmla="*/ 0 w 13"/>
                  <a:gd name="T21" fmla="*/ 0 h 20"/>
                  <a:gd name="T22" fmla="*/ 0 w 13"/>
                  <a:gd name="T23" fmla="*/ 0 h 20"/>
                  <a:gd name="T24" fmla="*/ 0 w 13"/>
                  <a:gd name="T25" fmla="*/ 0 h 20"/>
                  <a:gd name="T26" fmla="*/ 0 w 13"/>
                  <a:gd name="T27" fmla="*/ 0 h 20"/>
                  <a:gd name="T28" fmla="*/ 0 w 13"/>
                  <a:gd name="T29" fmla="*/ 0 h 20"/>
                  <a:gd name="T30" fmla="*/ 0 w 13"/>
                  <a:gd name="T31" fmla="*/ 0 h 20"/>
                  <a:gd name="T32" fmla="*/ 0 w 13"/>
                  <a:gd name="T33" fmla="*/ 0 h 20"/>
                  <a:gd name="T34" fmla="*/ 0 w 13"/>
                  <a:gd name="T35" fmla="*/ 0 h 20"/>
                  <a:gd name="T36" fmla="*/ 0 w 13"/>
                  <a:gd name="T37" fmla="*/ 0 h 20"/>
                  <a:gd name="T38" fmla="*/ 0 w 13"/>
                  <a:gd name="T39" fmla="*/ 0 h 20"/>
                  <a:gd name="T40" fmla="*/ 0 w 13"/>
                  <a:gd name="T41" fmla="*/ 0 h 20"/>
                  <a:gd name="T42" fmla="*/ 0 w 13"/>
                  <a:gd name="T43" fmla="*/ 0 h 2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3"/>
                  <a:gd name="T67" fmla="*/ 0 h 20"/>
                  <a:gd name="T68" fmla="*/ 13 w 13"/>
                  <a:gd name="T69" fmla="*/ 20 h 2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3" h="20">
                    <a:moveTo>
                      <a:pt x="0" y="2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0"/>
                      <a:pt x="9" y="0"/>
                      <a:pt x="9" y="0"/>
                    </a:cubicBezTo>
                    <a:cubicBezTo>
                      <a:pt x="10" y="0"/>
                      <a:pt x="11" y="1"/>
                      <a:pt x="12" y="2"/>
                    </a:cubicBezTo>
                    <a:cubicBezTo>
                      <a:pt x="12" y="3"/>
                      <a:pt x="13" y="4"/>
                      <a:pt x="13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1" y="11"/>
                      <a:pt x="11" y="11"/>
                      <a:pt x="10" y="12"/>
                    </a:cubicBezTo>
                    <a:cubicBezTo>
                      <a:pt x="9" y="12"/>
                      <a:pt x="8" y="12"/>
                      <a:pt x="5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20"/>
                      <a:pt x="3" y="20"/>
                      <a:pt x="3" y="20"/>
                    </a:cubicBezTo>
                    <a:lnTo>
                      <a:pt x="0" y="20"/>
                    </a:lnTo>
                    <a:close/>
                    <a:moveTo>
                      <a:pt x="3" y="3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7" y="9"/>
                      <a:pt x="8" y="9"/>
                    </a:cubicBezTo>
                    <a:cubicBezTo>
                      <a:pt x="8" y="8"/>
                      <a:pt x="8" y="8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6" y="3"/>
                      <a:pt x="5" y="3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7" name="Freeform 112"/>
              <p:cNvSpPr>
                <a:spLocks noEditPoints="1"/>
              </p:cNvSpPr>
              <p:nvPr/>
            </p:nvSpPr>
            <p:spPr bwMode="auto">
              <a:xfrm>
                <a:off x="2781" y="2900"/>
                <a:ext cx="3" cy="5"/>
              </a:xfrm>
              <a:custGeom>
                <a:avLst/>
                <a:gdLst>
                  <a:gd name="T0" fmla="*/ 0 w 11"/>
                  <a:gd name="T1" fmla="*/ 0 h 20"/>
                  <a:gd name="T2" fmla="*/ 0 w 11"/>
                  <a:gd name="T3" fmla="*/ 0 h 20"/>
                  <a:gd name="T4" fmla="*/ 0 w 11"/>
                  <a:gd name="T5" fmla="*/ 0 h 20"/>
                  <a:gd name="T6" fmla="*/ 0 w 11"/>
                  <a:gd name="T7" fmla="*/ 0 h 20"/>
                  <a:gd name="T8" fmla="*/ 0 w 11"/>
                  <a:gd name="T9" fmla="*/ 0 h 20"/>
                  <a:gd name="T10" fmla="*/ 0 w 11"/>
                  <a:gd name="T11" fmla="*/ 0 h 20"/>
                  <a:gd name="T12" fmla="*/ 0 w 11"/>
                  <a:gd name="T13" fmla="*/ 0 h 20"/>
                  <a:gd name="T14" fmla="*/ 0 w 11"/>
                  <a:gd name="T15" fmla="*/ 0 h 20"/>
                  <a:gd name="T16" fmla="*/ 0 w 11"/>
                  <a:gd name="T17" fmla="*/ 0 h 20"/>
                  <a:gd name="T18" fmla="*/ 0 w 11"/>
                  <a:gd name="T19" fmla="*/ 0 h 20"/>
                  <a:gd name="T20" fmla="*/ 0 w 11"/>
                  <a:gd name="T21" fmla="*/ 0 h 20"/>
                  <a:gd name="T22" fmla="*/ 0 w 11"/>
                  <a:gd name="T23" fmla="*/ 0 h 20"/>
                  <a:gd name="T24" fmla="*/ 0 w 11"/>
                  <a:gd name="T25" fmla="*/ 0 h 20"/>
                  <a:gd name="T26" fmla="*/ 0 w 11"/>
                  <a:gd name="T27" fmla="*/ 0 h 20"/>
                  <a:gd name="T28" fmla="*/ 0 w 11"/>
                  <a:gd name="T29" fmla="*/ 0 h 20"/>
                  <a:gd name="T30" fmla="*/ 0 w 11"/>
                  <a:gd name="T31" fmla="*/ 0 h 20"/>
                  <a:gd name="T32" fmla="*/ 0 w 11"/>
                  <a:gd name="T33" fmla="*/ 0 h 20"/>
                  <a:gd name="T34" fmla="*/ 0 w 11"/>
                  <a:gd name="T35" fmla="*/ 0 h 20"/>
                  <a:gd name="T36" fmla="*/ 0 w 11"/>
                  <a:gd name="T37" fmla="*/ 0 h 20"/>
                  <a:gd name="T38" fmla="*/ 0 w 11"/>
                  <a:gd name="T39" fmla="*/ 0 h 20"/>
                  <a:gd name="T40" fmla="*/ 0 w 11"/>
                  <a:gd name="T41" fmla="*/ 0 h 20"/>
                  <a:gd name="T42" fmla="*/ 0 w 11"/>
                  <a:gd name="T43" fmla="*/ 0 h 20"/>
                  <a:gd name="T44" fmla="*/ 0 w 11"/>
                  <a:gd name="T45" fmla="*/ 0 h 2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1"/>
                  <a:gd name="T70" fmla="*/ 0 h 20"/>
                  <a:gd name="T71" fmla="*/ 11 w 11"/>
                  <a:gd name="T72" fmla="*/ 20 h 2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1" h="20">
                    <a:moveTo>
                      <a:pt x="8" y="20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7" y="14"/>
                      <a:pt x="6" y="15"/>
                    </a:cubicBezTo>
                    <a:cubicBezTo>
                      <a:pt x="6" y="15"/>
                      <a:pt x="5" y="15"/>
                      <a:pt x="4" y="15"/>
                    </a:cubicBezTo>
                    <a:cubicBezTo>
                      <a:pt x="3" y="15"/>
                      <a:pt x="2" y="15"/>
                      <a:pt x="1" y="13"/>
                    </a:cubicBezTo>
                    <a:cubicBezTo>
                      <a:pt x="0" y="12"/>
                      <a:pt x="0" y="10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2" y="1"/>
                      <a:pt x="3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8" y="2"/>
                      <a:pt x="8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0"/>
                      <a:pt x="11" y="20"/>
                      <a:pt x="11" y="20"/>
                    </a:cubicBezTo>
                    <a:lnTo>
                      <a:pt x="8" y="20"/>
                    </a:lnTo>
                    <a:close/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7" y="3"/>
                      <a:pt x="6" y="3"/>
                      <a:pt x="5" y="3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5"/>
                      <a:pt x="3" y="6"/>
                      <a:pt x="3" y="8"/>
                    </a:cubicBezTo>
                    <a:cubicBezTo>
                      <a:pt x="3" y="9"/>
                      <a:pt x="3" y="10"/>
                      <a:pt x="4" y="11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6" y="12"/>
                      <a:pt x="7" y="12"/>
                      <a:pt x="7" y="11"/>
                    </a:cubicBezTo>
                    <a:cubicBezTo>
                      <a:pt x="8" y="10"/>
                      <a:pt x="8" y="9"/>
                      <a:pt x="8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8" name="Freeform 113"/>
              <p:cNvSpPr>
                <a:spLocks/>
              </p:cNvSpPr>
              <p:nvPr/>
            </p:nvSpPr>
            <p:spPr bwMode="auto">
              <a:xfrm>
                <a:off x="2785" y="2900"/>
                <a:ext cx="3" cy="4"/>
              </a:xfrm>
              <a:custGeom>
                <a:avLst/>
                <a:gdLst>
                  <a:gd name="T0" fmla="*/ 0 w 11"/>
                  <a:gd name="T1" fmla="*/ 0 h 15"/>
                  <a:gd name="T2" fmla="*/ 0 w 11"/>
                  <a:gd name="T3" fmla="*/ 0 h 15"/>
                  <a:gd name="T4" fmla="*/ 0 w 11"/>
                  <a:gd name="T5" fmla="*/ 0 h 15"/>
                  <a:gd name="T6" fmla="*/ 0 w 11"/>
                  <a:gd name="T7" fmla="*/ 0 h 15"/>
                  <a:gd name="T8" fmla="*/ 0 w 11"/>
                  <a:gd name="T9" fmla="*/ 0 h 15"/>
                  <a:gd name="T10" fmla="*/ 0 w 11"/>
                  <a:gd name="T11" fmla="*/ 0 h 15"/>
                  <a:gd name="T12" fmla="*/ 0 w 11"/>
                  <a:gd name="T13" fmla="*/ 0 h 15"/>
                  <a:gd name="T14" fmla="*/ 0 w 11"/>
                  <a:gd name="T15" fmla="*/ 0 h 15"/>
                  <a:gd name="T16" fmla="*/ 0 w 11"/>
                  <a:gd name="T17" fmla="*/ 0 h 15"/>
                  <a:gd name="T18" fmla="*/ 0 w 11"/>
                  <a:gd name="T19" fmla="*/ 0 h 15"/>
                  <a:gd name="T20" fmla="*/ 0 w 11"/>
                  <a:gd name="T21" fmla="*/ 0 h 15"/>
                  <a:gd name="T22" fmla="*/ 0 w 11"/>
                  <a:gd name="T23" fmla="*/ 0 h 15"/>
                  <a:gd name="T24" fmla="*/ 0 w 11"/>
                  <a:gd name="T25" fmla="*/ 0 h 15"/>
                  <a:gd name="T26" fmla="*/ 0 w 11"/>
                  <a:gd name="T27" fmla="*/ 0 h 15"/>
                  <a:gd name="T28" fmla="*/ 0 w 11"/>
                  <a:gd name="T29" fmla="*/ 0 h 15"/>
                  <a:gd name="T30" fmla="*/ 0 w 11"/>
                  <a:gd name="T31" fmla="*/ 0 h 15"/>
                  <a:gd name="T32" fmla="*/ 0 w 11"/>
                  <a:gd name="T33" fmla="*/ 0 h 15"/>
                  <a:gd name="T34" fmla="*/ 0 w 11"/>
                  <a:gd name="T35" fmla="*/ 0 h 15"/>
                  <a:gd name="T36" fmla="*/ 0 w 11"/>
                  <a:gd name="T37" fmla="*/ 0 h 15"/>
                  <a:gd name="T38" fmla="*/ 0 w 11"/>
                  <a:gd name="T39" fmla="*/ 0 h 1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1"/>
                  <a:gd name="T61" fmla="*/ 0 h 15"/>
                  <a:gd name="T62" fmla="*/ 11 w 11"/>
                  <a:gd name="T63" fmla="*/ 15 h 1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1" h="15">
                    <a:moveTo>
                      <a:pt x="8" y="15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7" y="14"/>
                      <a:pt x="6" y="14"/>
                    </a:cubicBezTo>
                    <a:cubicBezTo>
                      <a:pt x="6" y="15"/>
                      <a:pt x="5" y="15"/>
                      <a:pt x="4" y="15"/>
                    </a:cubicBezTo>
                    <a:cubicBezTo>
                      <a:pt x="3" y="15"/>
                      <a:pt x="3" y="15"/>
                      <a:pt x="2" y="15"/>
                    </a:cubicBezTo>
                    <a:cubicBezTo>
                      <a:pt x="1" y="14"/>
                      <a:pt x="1" y="14"/>
                      <a:pt x="1" y="13"/>
                    </a:cubicBezTo>
                    <a:cubicBezTo>
                      <a:pt x="0" y="12"/>
                      <a:pt x="0" y="11"/>
                      <a:pt x="0" y="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9"/>
                      <a:pt x="3" y="10"/>
                      <a:pt x="3" y="11"/>
                    </a:cubicBezTo>
                    <a:cubicBezTo>
                      <a:pt x="4" y="11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15"/>
                      <a:pt x="11" y="15"/>
                      <a:pt x="11" y="15"/>
                    </a:cubicBezTo>
                    <a:lnTo>
                      <a:pt x="8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9" name="Freeform 114"/>
              <p:cNvSpPr>
                <a:spLocks noEditPoints="1"/>
              </p:cNvSpPr>
              <p:nvPr/>
            </p:nvSpPr>
            <p:spPr bwMode="auto">
              <a:xfrm>
                <a:off x="2789" y="2900"/>
                <a:ext cx="4" cy="4"/>
              </a:xfrm>
              <a:custGeom>
                <a:avLst/>
                <a:gdLst>
                  <a:gd name="T0" fmla="*/ 0 w 12"/>
                  <a:gd name="T1" fmla="*/ 0 h 15"/>
                  <a:gd name="T2" fmla="*/ 0 w 12"/>
                  <a:gd name="T3" fmla="*/ 0 h 15"/>
                  <a:gd name="T4" fmla="*/ 0 w 12"/>
                  <a:gd name="T5" fmla="*/ 0 h 15"/>
                  <a:gd name="T6" fmla="*/ 0 w 12"/>
                  <a:gd name="T7" fmla="*/ 0 h 15"/>
                  <a:gd name="T8" fmla="*/ 0 w 12"/>
                  <a:gd name="T9" fmla="*/ 0 h 15"/>
                  <a:gd name="T10" fmla="*/ 0 w 12"/>
                  <a:gd name="T11" fmla="*/ 0 h 15"/>
                  <a:gd name="T12" fmla="*/ 0 w 12"/>
                  <a:gd name="T13" fmla="*/ 0 h 15"/>
                  <a:gd name="T14" fmla="*/ 0 w 12"/>
                  <a:gd name="T15" fmla="*/ 0 h 15"/>
                  <a:gd name="T16" fmla="*/ 0 w 12"/>
                  <a:gd name="T17" fmla="*/ 0 h 15"/>
                  <a:gd name="T18" fmla="*/ 0 w 12"/>
                  <a:gd name="T19" fmla="*/ 0 h 15"/>
                  <a:gd name="T20" fmla="*/ 0 w 12"/>
                  <a:gd name="T21" fmla="*/ 0 h 15"/>
                  <a:gd name="T22" fmla="*/ 0 w 12"/>
                  <a:gd name="T23" fmla="*/ 0 h 15"/>
                  <a:gd name="T24" fmla="*/ 0 w 12"/>
                  <a:gd name="T25" fmla="*/ 0 h 15"/>
                  <a:gd name="T26" fmla="*/ 0 w 12"/>
                  <a:gd name="T27" fmla="*/ 0 h 15"/>
                  <a:gd name="T28" fmla="*/ 0 w 12"/>
                  <a:gd name="T29" fmla="*/ 0 h 15"/>
                  <a:gd name="T30" fmla="*/ 0 w 12"/>
                  <a:gd name="T31" fmla="*/ 0 h 15"/>
                  <a:gd name="T32" fmla="*/ 0 w 12"/>
                  <a:gd name="T33" fmla="*/ 0 h 15"/>
                  <a:gd name="T34" fmla="*/ 0 w 12"/>
                  <a:gd name="T35" fmla="*/ 0 h 15"/>
                  <a:gd name="T36" fmla="*/ 0 w 12"/>
                  <a:gd name="T37" fmla="*/ 0 h 15"/>
                  <a:gd name="T38" fmla="*/ 0 w 12"/>
                  <a:gd name="T39" fmla="*/ 0 h 15"/>
                  <a:gd name="T40" fmla="*/ 0 w 12"/>
                  <a:gd name="T41" fmla="*/ 0 h 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2"/>
                  <a:gd name="T64" fmla="*/ 0 h 15"/>
                  <a:gd name="T65" fmla="*/ 12 w 12"/>
                  <a:gd name="T66" fmla="*/ 15 h 1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2" h="15">
                    <a:moveTo>
                      <a:pt x="8" y="10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2"/>
                      <a:pt x="10" y="13"/>
                      <a:pt x="9" y="14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4" y="15"/>
                      <a:pt x="3" y="15"/>
                      <a:pt x="2" y="13"/>
                    </a:cubicBezTo>
                    <a:cubicBezTo>
                      <a:pt x="1" y="12"/>
                      <a:pt x="0" y="10"/>
                      <a:pt x="0" y="8"/>
                    </a:cubicBezTo>
                    <a:cubicBezTo>
                      <a:pt x="0" y="5"/>
                      <a:pt x="1" y="3"/>
                      <a:pt x="2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11" y="3"/>
                      <a:pt x="12" y="5"/>
                      <a:pt x="12" y="8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7" y="12"/>
                      <a:pt x="8" y="12"/>
                      <a:pt x="8" y="10"/>
                    </a:cubicBezTo>
                    <a:close/>
                    <a:moveTo>
                      <a:pt x="9" y="6"/>
                    </a:move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0" name="Freeform 115"/>
              <p:cNvSpPr>
                <a:spLocks/>
              </p:cNvSpPr>
              <p:nvPr/>
            </p:nvSpPr>
            <p:spPr bwMode="auto">
              <a:xfrm>
                <a:off x="2793" y="2900"/>
                <a:ext cx="3" cy="4"/>
              </a:xfrm>
              <a:custGeom>
                <a:avLst/>
                <a:gdLst>
                  <a:gd name="T0" fmla="*/ 0 w 11"/>
                  <a:gd name="T1" fmla="*/ 0 h 15"/>
                  <a:gd name="T2" fmla="*/ 0 w 11"/>
                  <a:gd name="T3" fmla="*/ 0 h 15"/>
                  <a:gd name="T4" fmla="*/ 0 w 11"/>
                  <a:gd name="T5" fmla="*/ 0 h 15"/>
                  <a:gd name="T6" fmla="*/ 0 w 11"/>
                  <a:gd name="T7" fmla="*/ 0 h 15"/>
                  <a:gd name="T8" fmla="*/ 0 w 11"/>
                  <a:gd name="T9" fmla="*/ 0 h 15"/>
                  <a:gd name="T10" fmla="*/ 0 w 11"/>
                  <a:gd name="T11" fmla="*/ 0 h 15"/>
                  <a:gd name="T12" fmla="*/ 0 w 11"/>
                  <a:gd name="T13" fmla="*/ 0 h 15"/>
                  <a:gd name="T14" fmla="*/ 0 w 11"/>
                  <a:gd name="T15" fmla="*/ 0 h 15"/>
                  <a:gd name="T16" fmla="*/ 0 w 11"/>
                  <a:gd name="T17" fmla="*/ 0 h 15"/>
                  <a:gd name="T18" fmla="*/ 0 w 11"/>
                  <a:gd name="T19" fmla="*/ 0 h 15"/>
                  <a:gd name="T20" fmla="*/ 0 w 11"/>
                  <a:gd name="T21" fmla="*/ 0 h 15"/>
                  <a:gd name="T22" fmla="*/ 0 w 11"/>
                  <a:gd name="T23" fmla="*/ 0 h 15"/>
                  <a:gd name="T24" fmla="*/ 0 w 11"/>
                  <a:gd name="T25" fmla="*/ 0 h 15"/>
                  <a:gd name="T26" fmla="*/ 0 w 11"/>
                  <a:gd name="T27" fmla="*/ 0 h 15"/>
                  <a:gd name="T28" fmla="*/ 0 w 11"/>
                  <a:gd name="T29" fmla="*/ 0 h 15"/>
                  <a:gd name="T30" fmla="*/ 0 w 11"/>
                  <a:gd name="T31" fmla="*/ 0 h 15"/>
                  <a:gd name="T32" fmla="*/ 0 w 11"/>
                  <a:gd name="T33" fmla="*/ 0 h 15"/>
                  <a:gd name="T34" fmla="*/ 0 w 11"/>
                  <a:gd name="T35" fmla="*/ 0 h 15"/>
                  <a:gd name="T36" fmla="*/ 0 w 11"/>
                  <a:gd name="T37" fmla="*/ 0 h 15"/>
                  <a:gd name="T38" fmla="*/ 0 w 11"/>
                  <a:gd name="T39" fmla="*/ 0 h 15"/>
                  <a:gd name="T40" fmla="*/ 0 w 11"/>
                  <a:gd name="T41" fmla="*/ 0 h 15"/>
                  <a:gd name="T42" fmla="*/ 0 w 11"/>
                  <a:gd name="T43" fmla="*/ 0 h 15"/>
                  <a:gd name="T44" fmla="*/ 0 w 11"/>
                  <a:gd name="T45" fmla="*/ 0 h 15"/>
                  <a:gd name="T46" fmla="*/ 0 w 11"/>
                  <a:gd name="T47" fmla="*/ 0 h 15"/>
                  <a:gd name="T48" fmla="*/ 0 w 11"/>
                  <a:gd name="T49" fmla="*/ 0 h 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15"/>
                  <a:gd name="T77" fmla="*/ 11 w 11"/>
                  <a:gd name="T78" fmla="*/ 15 h 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15">
                    <a:moveTo>
                      <a:pt x="0" y="11"/>
                    </a:moveTo>
                    <a:cubicBezTo>
                      <a:pt x="3" y="10"/>
                      <a:pt x="3" y="10"/>
                      <a:pt x="3" y="10"/>
                    </a:cubicBezTo>
                    <a:cubicBezTo>
                      <a:pt x="3" y="12"/>
                      <a:pt x="4" y="12"/>
                      <a:pt x="6" y="12"/>
                    </a:cubicBezTo>
                    <a:cubicBezTo>
                      <a:pt x="6" y="12"/>
                      <a:pt x="7" y="12"/>
                      <a:pt x="7" y="12"/>
                    </a:cubicBezTo>
                    <a:cubicBezTo>
                      <a:pt x="8" y="12"/>
                      <a:pt x="8" y="11"/>
                      <a:pt x="8" y="11"/>
                    </a:cubicBezTo>
                    <a:cubicBezTo>
                      <a:pt x="8" y="11"/>
                      <a:pt x="8" y="10"/>
                      <a:pt x="8" y="10"/>
                    </a:cubicBezTo>
                    <a:cubicBezTo>
                      <a:pt x="8" y="10"/>
                      <a:pt x="7" y="10"/>
                      <a:pt x="7" y="10"/>
                    </a:cubicBezTo>
                    <a:cubicBezTo>
                      <a:pt x="4" y="9"/>
                      <a:pt x="2" y="8"/>
                      <a:pt x="2" y="8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3"/>
                      <a:pt x="1" y="2"/>
                      <a:pt x="2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7" y="0"/>
                      <a:pt x="8" y="0"/>
                      <a:pt x="9" y="1"/>
                    </a:cubicBezTo>
                    <a:cubicBezTo>
                      <a:pt x="10" y="2"/>
                      <a:pt x="10" y="2"/>
                      <a:pt x="11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3"/>
                      <a:pt x="7" y="3"/>
                      <a:pt x="6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4" y="5"/>
                      <a:pt x="4" y="5"/>
                    </a:cubicBezTo>
                    <a:cubicBezTo>
                      <a:pt x="4" y="5"/>
                      <a:pt x="5" y="5"/>
                      <a:pt x="7" y="6"/>
                    </a:cubicBezTo>
                    <a:cubicBezTo>
                      <a:pt x="8" y="6"/>
                      <a:pt x="10" y="7"/>
                      <a:pt x="10" y="8"/>
                    </a:cubicBezTo>
                    <a:cubicBezTo>
                      <a:pt x="11" y="8"/>
                      <a:pt x="11" y="9"/>
                      <a:pt x="11" y="10"/>
                    </a:cubicBezTo>
                    <a:cubicBezTo>
                      <a:pt x="11" y="12"/>
                      <a:pt x="11" y="13"/>
                      <a:pt x="10" y="14"/>
                    </a:cubicBezTo>
                    <a:cubicBezTo>
                      <a:pt x="9" y="15"/>
                      <a:pt x="7" y="15"/>
                      <a:pt x="6" y="15"/>
                    </a:cubicBezTo>
                    <a:cubicBezTo>
                      <a:pt x="4" y="15"/>
                      <a:pt x="3" y="15"/>
                      <a:pt x="2" y="14"/>
                    </a:cubicBezTo>
                    <a:cubicBezTo>
                      <a:pt x="1" y="13"/>
                      <a:pt x="0" y="12"/>
                      <a:pt x="0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1" name="Freeform 116"/>
              <p:cNvSpPr>
                <a:spLocks/>
              </p:cNvSpPr>
              <p:nvPr/>
            </p:nvSpPr>
            <p:spPr bwMode="auto">
              <a:xfrm>
                <a:off x="2797" y="2898"/>
                <a:ext cx="2" cy="6"/>
              </a:xfrm>
              <a:custGeom>
                <a:avLst/>
                <a:gdLst>
                  <a:gd name="T0" fmla="*/ 0 w 7"/>
                  <a:gd name="T1" fmla="*/ 0 h 20"/>
                  <a:gd name="T2" fmla="*/ 0 w 7"/>
                  <a:gd name="T3" fmla="*/ 0 h 20"/>
                  <a:gd name="T4" fmla="*/ 0 w 7"/>
                  <a:gd name="T5" fmla="*/ 0 h 20"/>
                  <a:gd name="T6" fmla="*/ 0 w 7"/>
                  <a:gd name="T7" fmla="*/ 0 h 20"/>
                  <a:gd name="T8" fmla="*/ 0 w 7"/>
                  <a:gd name="T9" fmla="*/ 0 h 20"/>
                  <a:gd name="T10" fmla="*/ 0 w 7"/>
                  <a:gd name="T11" fmla="*/ 0 h 20"/>
                  <a:gd name="T12" fmla="*/ 0 w 7"/>
                  <a:gd name="T13" fmla="*/ 0 h 20"/>
                  <a:gd name="T14" fmla="*/ 0 w 7"/>
                  <a:gd name="T15" fmla="*/ 0 h 20"/>
                  <a:gd name="T16" fmla="*/ 0 w 7"/>
                  <a:gd name="T17" fmla="*/ 0 h 20"/>
                  <a:gd name="T18" fmla="*/ 0 w 7"/>
                  <a:gd name="T19" fmla="*/ 0 h 20"/>
                  <a:gd name="T20" fmla="*/ 0 w 7"/>
                  <a:gd name="T21" fmla="*/ 0 h 20"/>
                  <a:gd name="T22" fmla="*/ 0 w 7"/>
                  <a:gd name="T23" fmla="*/ 0 h 20"/>
                  <a:gd name="T24" fmla="*/ 0 w 7"/>
                  <a:gd name="T25" fmla="*/ 0 h 20"/>
                  <a:gd name="T26" fmla="*/ 0 w 7"/>
                  <a:gd name="T27" fmla="*/ 0 h 20"/>
                  <a:gd name="T28" fmla="*/ 0 w 7"/>
                  <a:gd name="T29" fmla="*/ 0 h 20"/>
                  <a:gd name="T30" fmla="*/ 0 w 7"/>
                  <a:gd name="T31" fmla="*/ 0 h 20"/>
                  <a:gd name="T32" fmla="*/ 0 w 7"/>
                  <a:gd name="T33" fmla="*/ 0 h 20"/>
                  <a:gd name="T34" fmla="*/ 0 w 7"/>
                  <a:gd name="T35" fmla="*/ 0 h 20"/>
                  <a:gd name="T36" fmla="*/ 0 w 7"/>
                  <a:gd name="T37" fmla="*/ 0 h 20"/>
                  <a:gd name="T38" fmla="*/ 0 w 7"/>
                  <a:gd name="T39" fmla="*/ 0 h 2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"/>
                  <a:gd name="T61" fmla="*/ 0 h 20"/>
                  <a:gd name="T62" fmla="*/ 7 w 7"/>
                  <a:gd name="T63" fmla="*/ 20 h 2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" h="20">
                    <a:moveTo>
                      <a:pt x="6" y="5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7"/>
                    </a:cubicBezTo>
                    <a:cubicBezTo>
                      <a:pt x="4" y="17"/>
                      <a:pt x="5" y="17"/>
                      <a:pt x="5" y="17"/>
                    </a:cubicBezTo>
                    <a:cubicBezTo>
                      <a:pt x="5" y="17"/>
                      <a:pt x="6" y="17"/>
                      <a:pt x="6" y="17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6" y="20"/>
                      <a:pt x="5" y="20"/>
                      <a:pt x="4" y="20"/>
                    </a:cubicBezTo>
                    <a:cubicBezTo>
                      <a:pt x="3" y="20"/>
                      <a:pt x="3" y="20"/>
                      <a:pt x="2" y="20"/>
                    </a:cubicBezTo>
                    <a:cubicBezTo>
                      <a:pt x="2" y="19"/>
                      <a:pt x="1" y="19"/>
                      <a:pt x="1" y="18"/>
                    </a:cubicBezTo>
                    <a:cubicBezTo>
                      <a:pt x="1" y="17"/>
                      <a:pt x="1" y="16"/>
                      <a:pt x="1" y="15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2" name="Freeform 117"/>
              <p:cNvSpPr>
                <a:spLocks/>
              </p:cNvSpPr>
              <p:nvPr/>
            </p:nvSpPr>
            <p:spPr bwMode="auto">
              <a:xfrm>
                <a:off x="2801" y="2898"/>
                <a:ext cx="5" cy="6"/>
              </a:xfrm>
              <a:custGeom>
                <a:avLst/>
                <a:gdLst>
                  <a:gd name="T0" fmla="*/ 0 w 15"/>
                  <a:gd name="T1" fmla="*/ 0 h 21"/>
                  <a:gd name="T2" fmla="*/ 0 w 15"/>
                  <a:gd name="T3" fmla="*/ 0 h 21"/>
                  <a:gd name="T4" fmla="*/ 0 w 15"/>
                  <a:gd name="T5" fmla="*/ 0 h 21"/>
                  <a:gd name="T6" fmla="*/ 0 w 15"/>
                  <a:gd name="T7" fmla="*/ 0 h 21"/>
                  <a:gd name="T8" fmla="*/ 0 w 15"/>
                  <a:gd name="T9" fmla="*/ 0 h 21"/>
                  <a:gd name="T10" fmla="*/ 0 w 15"/>
                  <a:gd name="T11" fmla="*/ 0 h 21"/>
                  <a:gd name="T12" fmla="*/ 0 w 15"/>
                  <a:gd name="T13" fmla="*/ 0 h 21"/>
                  <a:gd name="T14" fmla="*/ 0 w 15"/>
                  <a:gd name="T15" fmla="*/ 0 h 21"/>
                  <a:gd name="T16" fmla="*/ 0 w 15"/>
                  <a:gd name="T17" fmla="*/ 0 h 21"/>
                  <a:gd name="T18" fmla="*/ 0 w 15"/>
                  <a:gd name="T19" fmla="*/ 0 h 21"/>
                  <a:gd name="T20" fmla="*/ 0 w 15"/>
                  <a:gd name="T21" fmla="*/ 0 h 21"/>
                  <a:gd name="T22" fmla="*/ 0 w 15"/>
                  <a:gd name="T23" fmla="*/ 0 h 21"/>
                  <a:gd name="T24" fmla="*/ 0 w 15"/>
                  <a:gd name="T25" fmla="*/ 0 h 21"/>
                  <a:gd name="T26" fmla="*/ 0 w 15"/>
                  <a:gd name="T27" fmla="*/ 0 h 21"/>
                  <a:gd name="T28" fmla="*/ 0 w 15"/>
                  <a:gd name="T29" fmla="*/ 0 h 21"/>
                  <a:gd name="T30" fmla="*/ 0 w 15"/>
                  <a:gd name="T31" fmla="*/ 0 h 21"/>
                  <a:gd name="T32" fmla="*/ 0 w 15"/>
                  <a:gd name="T33" fmla="*/ 0 h 21"/>
                  <a:gd name="T34" fmla="*/ 0 w 15"/>
                  <a:gd name="T35" fmla="*/ 0 h 21"/>
                  <a:gd name="T36" fmla="*/ 0 w 15"/>
                  <a:gd name="T37" fmla="*/ 0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"/>
                  <a:gd name="T58" fmla="*/ 0 h 21"/>
                  <a:gd name="T59" fmla="*/ 15 w 15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" h="21">
                    <a:moveTo>
                      <a:pt x="12" y="13"/>
                    </a:moveTo>
                    <a:cubicBezTo>
                      <a:pt x="15" y="15"/>
                      <a:pt x="15" y="15"/>
                      <a:pt x="15" y="15"/>
                    </a:cubicBezTo>
                    <a:cubicBezTo>
                      <a:pt x="14" y="17"/>
                      <a:pt x="13" y="19"/>
                      <a:pt x="12" y="20"/>
                    </a:cubicBezTo>
                    <a:cubicBezTo>
                      <a:pt x="11" y="21"/>
                      <a:pt x="10" y="21"/>
                      <a:pt x="8" y="21"/>
                    </a:cubicBezTo>
                    <a:cubicBezTo>
                      <a:pt x="6" y="21"/>
                      <a:pt x="4" y="20"/>
                      <a:pt x="3" y="19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0" y="8"/>
                      <a:pt x="1" y="5"/>
                      <a:pt x="3" y="3"/>
                    </a:cubicBezTo>
                    <a:cubicBezTo>
                      <a:pt x="4" y="1"/>
                      <a:pt x="6" y="0"/>
                      <a:pt x="8" y="0"/>
                    </a:cubicBezTo>
                    <a:cubicBezTo>
                      <a:pt x="10" y="0"/>
                      <a:pt x="11" y="1"/>
                      <a:pt x="13" y="2"/>
                    </a:cubicBezTo>
                    <a:cubicBezTo>
                      <a:pt x="14" y="3"/>
                      <a:pt x="14" y="5"/>
                      <a:pt x="15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6"/>
                      <a:pt x="11" y="5"/>
                      <a:pt x="10" y="5"/>
                    </a:cubicBez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5"/>
                    </a:cubicBezTo>
                    <a:cubicBezTo>
                      <a:pt x="4" y="7"/>
                      <a:pt x="4" y="8"/>
                      <a:pt x="4" y="11"/>
                    </a:cubicBezTo>
                    <a:cubicBezTo>
                      <a:pt x="4" y="13"/>
                      <a:pt x="4" y="15"/>
                      <a:pt x="5" y="16"/>
                    </a:cubicBezTo>
                    <a:cubicBezTo>
                      <a:pt x="6" y="17"/>
                      <a:pt x="7" y="18"/>
                      <a:pt x="8" y="18"/>
                    </a:cubicBezTo>
                    <a:cubicBezTo>
                      <a:pt x="9" y="18"/>
                      <a:pt x="9" y="17"/>
                      <a:pt x="10" y="17"/>
                    </a:cubicBezTo>
                    <a:cubicBezTo>
                      <a:pt x="11" y="16"/>
                      <a:pt x="11" y="15"/>
                      <a:pt x="1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3" name="Freeform 118"/>
              <p:cNvSpPr>
                <a:spLocks noEditPoints="1"/>
              </p:cNvSpPr>
              <p:nvPr/>
            </p:nvSpPr>
            <p:spPr bwMode="auto">
              <a:xfrm>
                <a:off x="2807" y="2900"/>
                <a:ext cx="3" cy="4"/>
              </a:xfrm>
              <a:custGeom>
                <a:avLst/>
                <a:gdLst>
                  <a:gd name="T0" fmla="*/ 0 w 12"/>
                  <a:gd name="T1" fmla="*/ 0 h 15"/>
                  <a:gd name="T2" fmla="*/ 0 w 12"/>
                  <a:gd name="T3" fmla="*/ 0 h 15"/>
                  <a:gd name="T4" fmla="*/ 0 w 12"/>
                  <a:gd name="T5" fmla="*/ 0 h 15"/>
                  <a:gd name="T6" fmla="*/ 0 w 12"/>
                  <a:gd name="T7" fmla="*/ 0 h 15"/>
                  <a:gd name="T8" fmla="*/ 0 w 12"/>
                  <a:gd name="T9" fmla="*/ 0 h 15"/>
                  <a:gd name="T10" fmla="*/ 0 w 12"/>
                  <a:gd name="T11" fmla="*/ 0 h 15"/>
                  <a:gd name="T12" fmla="*/ 0 w 12"/>
                  <a:gd name="T13" fmla="*/ 0 h 15"/>
                  <a:gd name="T14" fmla="*/ 0 w 12"/>
                  <a:gd name="T15" fmla="*/ 0 h 15"/>
                  <a:gd name="T16" fmla="*/ 0 w 12"/>
                  <a:gd name="T17" fmla="*/ 0 h 15"/>
                  <a:gd name="T18" fmla="*/ 0 w 12"/>
                  <a:gd name="T19" fmla="*/ 0 h 15"/>
                  <a:gd name="T20" fmla="*/ 0 w 12"/>
                  <a:gd name="T21" fmla="*/ 0 h 15"/>
                  <a:gd name="T22" fmla="*/ 0 w 12"/>
                  <a:gd name="T23" fmla="*/ 0 h 15"/>
                  <a:gd name="T24" fmla="*/ 0 w 12"/>
                  <a:gd name="T25" fmla="*/ 0 h 15"/>
                  <a:gd name="T26" fmla="*/ 0 w 12"/>
                  <a:gd name="T27" fmla="*/ 0 h 15"/>
                  <a:gd name="T28" fmla="*/ 0 w 12"/>
                  <a:gd name="T29" fmla="*/ 0 h 15"/>
                  <a:gd name="T30" fmla="*/ 0 w 12"/>
                  <a:gd name="T31" fmla="*/ 0 h 15"/>
                  <a:gd name="T32" fmla="*/ 0 w 12"/>
                  <a:gd name="T33" fmla="*/ 0 h 15"/>
                  <a:gd name="T34" fmla="*/ 0 w 12"/>
                  <a:gd name="T35" fmla="*/ 0 h 15"/>
                  <a:gd name="T36" fmla="*/ 0 w 12"/>
                  <a:gd name="T37" fmla="*/ 0 h 15"/>
                  <a:gd name="T38" fmla="*/ 0 w 12"/>
                  <a:gd name="T39" fmla="*/ 0 h 1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2"/>
                  <a:gd name="T61" fmla="*/ 0 h 15"/>
                  <a:gd name="T62" fmla="*/ 12 w 12"/>
                  <a:gd name="T63" fmla="*/ 15 h 1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2" h="15">
                    <a:moveTo>
                      <a:pt x="0" y="7"/>
                    </a:moveTo>
                    <a:cubicBezTo>
                      <a:pt x="0" y="6"/>
                      <a:pt x="0" y="5"/>
                      <a:pt x="1" y="4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9"/>
                      <a:pt x="12" y="10"/>
                      <a:pt x="11" y="12"/>
                    </a:cubicBezTo>
                    <a:cubicBezTo>
                      <a:pt x="11" y="13"/>
                      <a:pt x="10" y="14"/>
                      <a:pt x="9" y="14"/>
                    </a:cubicBezTo>
                    <a:cubicBezTo>
                      <a:pt x="8" y="15"/>
                      <a:pt x="7" y="15"/>
                      <a:pt x="6" y="15"/>
                    </a:cubicBezTo>
                    <a:cubicBezTo>
                      <a:pt x="4" y="15"/>
                      <a:pt x="3" y="15"/>
                      <a:pt x="2" y="13"/>
                    </a:cubicBezTo>
                    <a:cubicBezTo>
                      <a:pt x="0" y="12"/>
                      <a:pt x="0" y="10"/>
                      <a:pt x="0" y="7"/>
                    </a:cubicBezTo>
                    <a:close/>
                    <a:moveTo>
                      <a:pt x="3" y="8"/>
                    </a:moveTo>
                    <a:cubicBezTo>
                      <a:pt x="3" y="9"/>
                      <a:pt x="3" y="10"/>
                      <a:pt x="4" y="11"/>
                    </a:cubicBezTo>
                    <a:cubicBezTo>
                      <a:pt x="4" y="12"/>
                      <a:pt x="5" y="12"/>
                      <a:pt x="6" y="12"/>
                    </a:cubicBezTo>
                    <a:cubicBezTo>
                      <a:pt x="7" y="12"/>
                      <a:pt x="7" y="12"/>
                      <a:pt x="8" y="11"/>
                    </a:cubicBezTo>
                    <a:cubicBezTo>
                      <a:pt x="9" y="10"/>
                      <a:pt x="9" y="9"/>
                      <a:pt x="9" y="8"/>
                    </a:cubicBezTo>
                    <a:cubicBezTo>
                      <a:pt x="9" y="6"/>
                      <a:pt x="9" y="5"/>
                      <a:pt x="8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4" name="Freeform 119"/>
              <p:cNvSpPr>
                <a:spLocks noEditPoints="1"/>
              </p:cNvSpPr>
              <p:nvPr/>
            </p:nvSpPr>
            <p:spPr bwMode="auto">
              <a:xfrm>
                <a:off x="2815" y="2900"/>
                <a:ext cx="3" cy="4"/>
              </a:xfrm>
              <a:custGeom>
                <a:avLst/>
                <a:gdLst>
                  <a:gd name="T0" fmla="*/ 0 w 11"/>
                  <a:gd name="T1" fmla="*/ 0 h 15"/>
                  <a:gd name="T2" fmla="*/ 0 w 11"/>
                  <a:gd name="T3" fmla="*/ 0 h 15"/>
                  <a:gd name="T4" fmla="*/ 0 w 11"/>
                  <a:gd name="T5" fmla="*/ 0 h 15"/>
                  <a:gd name="T6" fmla="*/ 0 w 11"/>
                  <a:gd name="T7" fmla="*/ 0 h 15"/>
                  <a:gd name="T8" fmla="*/ 0 w 11"/>
                  <a:gd name="T9" fmla="*/ 0 h 15"/>
                  <a:gd name="T10" fmla="*/ 0 w 11"/>
                  <a:gd name="T11" fmla="*/ 0 h 15"/>
                  <a:gd name="T12" fmla="*/ 0 w 11"/>
                  <a:gd name="T13" fmla="*/ 0 h 15"/>
                  <a:gd name="T14" fmla="*/ 0 w 11"/>
                  <a:gd name="T15" fmla="*/ 0 h 15"/>
                  <a:gd name="T16" fmla="*/ 0 w 11"/>
                  <a:gd name="T17" fmla="*/ 0 h 15"/>
                  <a:gd name="T18" fmla="*/ 0 w 11"/>
                  <a:gd name="T19" fmla="*/ 0 h 15"/>
                  <a:gd name="T20" fmla="*/ 0 w 11"/>
                  <a:gd name="T21" fmla="*/ 0 h 15"/>
                  <a:gd name="T22" fmla="*/ 0 w 11"/>
                  <a:gd name="T23" fmla="*/ 0 h 15"/>
                  <a:gd name="T24" fmla="*/ 0 w 11"/>
                  <a:gd name="T25" fmla="*/ 0 h 15"/>
                  <a:gd name="T26" fmla="*/ 0 w 11"/>
                  <a:gd name="T27" fmla="*/ 0 h 15"/>
                  <a:gd name="T28" fmla="*/ 0 w 11"/>
                  <a:gd name="T29" fmla="*/ 0 h 15"/>
                  <a:gd name="T30" fmla="*/ 0 w 11"/>
                  <a:gd name="T31" fmla="*/ 0 h 15"/>
                  <a:gd name="T32" fmla="*/ 0 w 11"/>
                  <a:gd name="T33" fmla="*/ 0 h 15"/>
                  <a:gd name="T34" fmla="*/ 0 w 11"/>
                  <a:gd name="T35" fmla="*/ 0 h 15"/>
                  <a:gd name="T36" fmla="*/ 0 w 11"/>
                  <a:gd name="T37" fmla="*/ 0 h 15"/>
                  <a:gd name="T38" fmla="*/ 0 w 11"/>
                  <a:gd name="T39" fmla="*/ 0 h 15"/>
                  <a:gd name="T40" fmla="*/ 0 w 11"/>
                  <a:gd name="T41" fmla="*/ 0 h 15"/>
                  <a:gd name="T42" fmla="*/ 0 w 11"/>
                  <a:gd name="T43" fmla="*/ 0 h 15"/>
                  <a:gd name="T44" fmla="*/ 0 w 11"/>
                  <a:gd name="T45" fmla="*/ 0 h 15"/>
                  <a:gd name="T46" fmla="*/ 0 w 11"/>
                  <a:gd name="T47" fmla="*/ 0 h 15"/>
                  <a:gd name="T48" fmla="*/ 0 w 11"/>
                  <a:gd name="T49" fmla="*/ 0 h 15"/>
                  <a:gd name="T50" fmla="*/ 0 w 11"/>
                  <a:gd name="T51" fmla="*/ 0 h 15"/>
                  <a:gd name="T52" fmla="*/ 0 w 11"/>
                  <a:gd name="T53" fmla="*/ 0 h 15"/>
                  <a:gd name="T54" fmla="*/ 0 w 11"/>
                  <a:gd name="T55" fmla="*/ 0 h 15"/>
                  <a:gd name="T56" fmla="*/ 0 w 11"/>
                  <a:gd name="T57" fmla="*/ 0 h 15"/>
                  <a:gd name="T58" fmla="*/ 0 w 11"/>
                  <a:gd name="T59" fmla="*/ 0 h 15"/>
                  <a:gd name="T60" fmla="*/ 0 w 11"/>
                  <a:gd name="T61" fmla="*/ 0 h 15"/>
                  <a:gd name="T62" fmla="*/ 0 w 11"/>
                  <a:gd name="T63" fmla="*/ 0 h 15"/>
                  <a:gd name="T64" fmla="*/ 0 w 11"/>
                  <a:gd name="T65" fmla="*/ 0 h 15"/>
                  <a:gd name="T66" fmla="*/ 0 w 11"/>
                  <a:gd name="T67" fmla="*/ 0 h 15"/>
                  <a:gd name="T68" fmla="*/ 0 w 11"/>
                  <a:gd name="T69" fmla="*/ 0 h 1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"/>
                  <a:gd name="T106" fmla="*/ 0 h 15"/>
                  <a:gd name="T107" fmla="*/ 11 w 11"/>
                  <a:gd name="T108" fmla="*/ 15 h 1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" h="15">
                    <a:moveTo>
                      <a:pt x="3" y="5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0"/>
                      <a:pt x="7" y="0"/>
                      <a:pt x="8" y="1"/>
                    </a:cubicBezTo>
                    <a:cubicBezTo>
                      <a:pt x="9" y="1"/>
                      <a:pt x="9" y="1"/>
                      <a:pt x="10" y="2"/>
                    </a:cubicBezTo>
                    <a:cubicBezTo>
                      <a:pt x="10" y="3"/>
                      <a:pt x="10" y="4"/>
                      <a:pt x="10" y="6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10" y="12"/>
                      <a:pt x="10" y="13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6" y="15"/>
                    </a:cubicBezTo>
                    <a:cubicBezTo>
                      <a:pt x="5" y="15"/>
                      <a:pt x="4" y="15"/>
                      <a:pt x="4" y="15"/>
                    </a:cubicBezTo>
                    <a:cubicBezTo>
                      <a:pt x="2" y="15"/>
                      <a:pt x="1" y="15"/>
                      <a:pt x="1" y="14"/>
                    </a:cubicBezTo>
                    <a:cubicBezTo>
                      <a:pt x="0" y="13"/>
                      <a:pt x="0" y="12"/>
                      <a:pt x="0" y="11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4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  <a:moveTo>
                      <a:pt x="7" y="8"/>
                    </a:moveTo>
                    <a:cubicBezTo>
                      <a:pt x="7" y="8"/>
                      <a:pt x="6" y="8"/>
                      <a:pt x="5" y="9"/>
                    </a:cubicBezTo>
                    <a:cubicBezTo>
                      <a:pt x="4" y="9"/>
                      <a:pt x="4" y="9"/>
                      <a:pt x="3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1"/>
                      <a:pt x="3" y="12"/>
                      <a:pt x="3" y="12"/>
                    </a:cubicBezTo>
                    <a:cubicBezTo>
                      <a:pt x="4" y="12"/>
                      <a:pt x="4" y="13"/>
                      <a:pt x="5" y="13"/>
                    </a:cubicBezTo>
                    <a:cubicBezTo>
                      <a:pt x="5" y="13"/>
                      <a:pt x="5" y="12"/>
                      <a:pt x="6" y="12"/>
                    </a:cubicBezTo>
                    <a:cubicBezTo>
                      <a:pt x="6" y="12"/>
                      <a:pt x="7" y="11"/>
                      <a:pt x="7" y="11"/>
                    </a:cubicBezTo>
                    <a:cubicBezTo>
                      <a:pt x="7" y="11"/>
                      <a:pt x="7" y="10"/>
                      <a:pt x="7" y="9"/>
                    </a:cubicBez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5" name="Freeform 120"/>
              <p:cNvSpPr>
                <a:spLocks noEditPoints="1"/>
              </p:cNvSpPr>
              <p:nvPr/>
            </p:nvSpPr>
            <p:spPr bwMode="auto">
              <a:xfrm>
                <a:off x="2819" y="2898"/>
                <a:ext cx="4" cy="6"/>
              </a:xfrm>
              <a:custGeom>
                <a:avLst/>
                <a:gdLst>
                  <a:gd name="T0" fmla="*/ 0 w 12"/>
                  <a:gd name="T1" fmla="*/ 0 h 20"/>
                  <a:gd name="T2" fmla="*/ 0 w 12"/>
                  <a:gd name="T3" fmla="*/ 0 h 20"/>
                  <a:gd name="T4" fmla="*/ 0 w 12"/>
                  <a:gd name="T5" fmla="*/ 0 h 20"/>
                  <a:gd name="T6" fmla="*/ 0 w 12"/>
                  <a:gd name="T7" fmla="*/ 0 h 20"/>
                  <a:gd name="T8" fmla="*/ 0 w 12"/>
                  <a:gd name="T9" fmla="*/ 0 h 20"/>
                  <a:gd name="T10" fmla="*/ 0 w 12"/>
                  <a:gd name="T11" fmla="*/ 0 h 20"/>
                  <a:gd name="T12" fmla="*/ 0 w 12"/>
                  <a:gd name="T13" fmla="*/ 0 h 20"/>
                  <a:gd name="T14" fmla="*/ 0 w 12"/>
                  <a:gd name="T15" fmla="*/ 0 h 20"/>
                  <a:gd name="T16" fmla="*/ 0 w 12"/>
                  <a:gd name="T17" fmla="*/ 0 h 20"/>
                  <a:gd name="T18" fmla="*/ 0 w 12"/>
                  <a:gd name="T19" fmla="*/ 0 h 20"/>
                  <a:gd name="T20" fmla="*/ 0 w 12"/>
                  <a:gd name="T21" fmla="*/ 0 h 20"/>
                  <a:gd name="T22" fmla="*/ 0 w 12"/>
                  <a:gd name="T23" fmla="*/ 0 h 20"/>
                  <a:gd name="T24" fmla="*/ 0 w 12"/>
                  <a:gd name="T25" fmla="*/ 0 h 20"/>
                  <a:gd name="T26" fmla="*/ 0 w 12"/>
                  <a:gd name="T27" fmla="*/ 0 h 20"/>
                  <a:gd name="T28" fmla="*/ 0 w 12"/>
                  <a:gd name="T29" fmla="*/ 0 h 20"/>
                  <a:gd name="T30" fmla="*/ 0 w 12"/>
                  <a:gd name="T31" fmla="*/ 0 h 20"/>
                  <a:gd name="T32" fmla="*/ 0 w 12"/>
                  <a:gd name="T33" fmla="*/ 0 h 20"/>
                  <a:gd name="T34" fmla="*/ 0 w 12"/>
                  <a:gd name="T35" fmla="*/ 0 h 20"/>
                  <a:gd name="T36" fmla="*/ 0 w 12"/>
                  <a:gd name="T37" fmla="*/ 0 h 20"/>
                  <a:gd name="T38" fmla="*/ 0 w 12"/>
                  <a:gd name="T39" fmla="*/ 0 h 20"/>
                  <a:gd name="T40" fmla="*/ 0 w 12"/>
                  <a:gd name="T41" fmla="*/ 0 h 20"/>
                  <a:gd name="T42" fmla="*/ 0 w 12"/>
                  <a:gd name="T43" fmla="*/ 0 h 20"/>
                  <a:gd name="T44" fmla="*/ 0 w 12"/>
                  <a:gd name="T45" fmla="*/ 0 h 20"/>
                  <a:gd name="T46" fmla="*/ 0 w 12"/>
                  <a:gd name="T47" fmla="*/ 0 h 2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2"/>
                  <a:gd name="T73" fmla="*/ 0 h 20"/>
                  <a:gd name="T74" fmla="*/ 12 w 12"/>
                  <a:gd name="T75" fmla="*/ 20 h 2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2" h="20">
                    <a:moveTo>
                      <a:pt x="0" y="2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5"/>
                      <a:pt x="6" y="5"/>
                      <a:pt x="7" y="5"/>
                    </a:cubicBezTo>
                    <a:cubicBezTo>
                      <a:pt x="8" y="5"/>
                      <a:pt x="9" y="6"/>
                      <a:pt x="10" y="7"/>
                    </a:cubicBezTo>
                    <a:cubicBezTo>
                      <a:pt x="11" y="8"/>
                      <a:pt x="12" y="10"/>
                      <a:pt x="12" y="13"/>
                    </a:cubicBezTo>
                    <a:cubicBezTo>
                      <a:pt x="12" y="15"/>
                      <a:pt x="11" y="17"/>
                      <a:pt x="10" y="18"/>
                    </a:cubicBezTo>
                    <a:cubicBezTo>
                      <a:pt x="9" y="20"/>
                      <a:pt x="8" y="20"/>
                      <a:pt x="7" y="20"/>
                    </a:cubicBezTo>
                    <a:cubicBezTo>
                      <a:pt x="6" y="20"/>
                      <a:pt x="5" y="20"/>
                      <a:pt x="5" y="20"/>
                    </a:cubicBezTo>
                    <a:cubicBezTo>
                      <a:pt x="4" y="19"/>
                      <a:pt x="4" y="19"/>
                      <a:pt x="3" y="18"/>
                    </a:cubicBezTo>
                    <a:cubicBezTo>
                      <a:pt x="3" y="20"/>
                      <a:pt x="3" y="20"/>
                      <a:pt x="3" y="20"/>
                    </a:cubicBezTo>
                    <a:lnTo>
                      <a:pt x="0" y="20"/>
                    </a:lnTo>
                    <a:close/>
                    <a:moveTo>
                      <a:pt x="3" y="12"/>
                    </a:moveTo>
                    <a:cubicBezTo>
                      <a:pt x="3" y="14"/>
                      <a:pt x="3" y="15"/>
                      <a:pt x="4" y="15"/>
                    </a:cubicBezTo>
                    <a:cubicBezTo>
                      <a:pt x="4" y="16"/>
                      <a:pt x="4" y="16"/>
                      <a:pt x="5" y="17"/>
                    </a:cubicBezTo>
                    <a:cubicBezTo>
                      <a:pt x="5" y="17"/>
                      <a:pt x="6" y="17"/>
                      <a:pt x="6" y="17"/>
                    </a:cubicBezTo>
                    <a:cubicBezTo>
                      <a:pt x="7" y="17"/>
                      <a:pt x="7" y="17"/>
                      <a:pt x="8" y="16"/>
                    </a:cubicBezTo>
                    <a:cubicBezTo>
                      <a:pt x="8" y="15"/>
                      <a:pt x="9" y="14"/>
                      <a:pt x="9" y="13"/>
                    </a:cubicBezTo>
                    <a:cubicBezTo>
                      <a:pt x="9" y="11"/>
                      <a:pt x="8" y="10"/>
                      <a:pt x="8" y="9"/>
                    </a:cubicBezTo>
                    <a:cubicBezTo>
                      <a:pt x="7" y="8"/>
                      <a:pt x="7" y="8"/>
                      <a:pt x="6" y="8"/>
                    </a:cubicBezTo>
                    <a:cubicBezTo>
                      <a:pt x="5" y="8"/>
                      <a:pt x="5" y="8"/>
                      <a:pt x="4" y="9"/>
                    </a:cubicBezTo>
                    <a:cubicBezTo>
                      <a:pt x="3" y="10"/>
                      <a:pt x="3" y="11"/>
                      <a:pt x="3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6" name="Freeform 121"/>
              <p:cNvSpPr>
                <a:spLocks noEditPoints="1"/>
              </p:cNvSpPr>
              <p:nvPr/>
            </p:nvSpPr>
            <p:spPr bwMode="auto">
              <a:xfrm>
                <a:off x="2823" y="2900"/>
                <a:ext cx="4" cy="4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0 h 15"/>
                  <a:gd name="T4" fmla="*/ 0 w 13"/>
                  <a:gd name="T5" fmla="*/ 0 h 15"/>
                  <a:gd name="T6" fmla="*/ 0 w 13"/>
                  <a:gd name="T7" fmla="*/ 0 h 15"/>
                  <a:gd name="T8" fmla="*/ 0 w 13"/>
                  <a:gd name="T9" fmla="*/ 0 h 15"/>
                  <a:gd name="T10" fmla="*/ 0 w 13"/>
                  <a:gd name="T11" fmla="*/ 0 h 15"/>
                  <a:gd name="T12" fmla="*/ 0 w 13"/>
                  <a:gd name="T13" fmla="*/ 0 h 15"/>
                  <a:gd name="T14" fmla="*/ 0 w 13"/>
                  <a:gd name="T15" fmla="*/ 0 h 15"/>
                  <a:gd name="T16" fmla="*/ 0 w 13"/>
                  <a:gd name="T17" fmla="*/ 0 h 15"/>
                  <a:gd name="T18" fmla="*/ 0 w 13"/>
                  <a:gd name="T19" fmla="*/ 0 h 15"/>
                  <a:gd name="T20" fmla="*/ 0 w 13"/>
                  <a:gd name="T21" fmla="*/ 0 h 15"/>
                  <a:gd name="T22" fmla="*/ 0 w 13"/>
                  <a:gd name="T23" fmla="*/ 0 h 15"/>
                  <a:gd name="T24" fmla="*/ 0 w 13"/>
                  <a:gd name="T25" fmla="*/ 0 h 15"/>
                  <a:gd name="T26" fmla="*/ 0 w 13"/>
                  <a:gd name="T27" fmla="*/ 0 h 15"/>
                  <a:gd name="T28" fmla="*/ 0 w 13"/>
                  <a:gd name="T29" fmla="*/ 0 h 15"/>
                  <a:gd name="T30" fmla="*/ 0 w 13"/>
                  <a:gd name="T31" fmla="*/ 0 h 15"/>
                  <a:gd name="T32" fmla="*/ 0 w 13"/>
                  <a:gd name="T33" fmla="*/ 0 h 15"/>
                  <a:gd name="T34" fmla="*/ 0 w 13"/>
                  <a:gd name="T35" fmla="*/ 0 h 15"/>
                  <a:gd name="T36" fmla="*/ 0 w 13"/>
                  <a:gd name="T37" fmla="*/ 0 h 15"/>
                  <a:gd name="T38" fmla="*/ 0 w 13"/>
                  <a:gd name="T39" fmla="*/ 0 h 1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3"/>
                  <a:gd name="T61" fmla="*/ 0 h 15"/>
                  <a:gd name="T62" fmla="*/ 13 w 13"/>
                  <a:gd name="T63" fmla="*/ 15 h 1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3" h="15">
                    <a:moveTo>
                      <a:pt x="0" y="7"/>
                    </a:moveTo>
                    <a:cubicBezTo>
                      <a:pt x="0" y="6"/>
                      <a:pt x="1" y="5"/>
                      <a:pt x="1" y="4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0"/>
                      <a:pt x="6" y="0"/>
                      <a:pt x="7" y="0"/>
                    </a:cubicBezTo>
                    <a:cubicBezTo>
                      <a:pt x="9" y="0"/>
                      <a:pt x="10" y="1"/>
                      <a:pt x="11" y="2"/>
                    </a:cubicBezTo>
                    <a:cubicBezTo>
                      <a:pt x="12" y="4"/>
                      <a:pt x="13" y="6"/>
                      <a:pt x="13" y="8"/>
                    </a:cubicBezTo>
                    <a:cubicBezTo>
                      <a:pt x="13" y="9"/>
                      <a:pt x="13" y="10"/>
                      <a:pt x="12" y="12"/>
                    </a:cubicBezTo>
                    <a:cubicBezTo>
                      <a:pt x="11" y="13"/>
                      <a:pt x="11" y="14"/>
                      <a:pt x="10" y="14"/>
                    </a:cubicBezTo>
                    <a:cubicBezTo>
                      <a:pt x="9" y="15"/>
                      <a:pt x="8" y="15"/>
                      <a:pt x="7" y="15"/>
                    </a:cubicBezTo>
                    <a:cubicBezTo>
                      <a:pt x="5" y="15"/>
                      <a:pt x="3" y="15"/>
                      <a:pt x="2" y="13"/>
                    </a:cubicBezTo>
                    <a:cubicBezTo>
                      <a:pt x="1" y="12"/>
                      <a:pt x="0" y="10"/>
                      <a:pt x="0" y="7"/>
                    </a:cubicBezTo>
                    <a:close/>
                    <a:moveTo>
                      <a:pt x="4" y="8"/>
                    </a:moveTo>
                    <a:cubicBezTo>
                      <a:pt x="4" y="9"/>
                      <a:pt x="4" y="10"/>
                      <a:pt x="5" y="11"/>
                    </a:cubicBezTo>
                    <a:cubicBezTo>
                      <a:pt x="5" y="12"/>
                      <a:pt x="6" y="12"/>
                      <a:pt x="7" y="12"/>
                    </a:cubicBezTo>
                    <a:cubicBezTo>
                      <a:pt x="7" y="12"/>
                      <a:pt x="8" y="12"/>
                      <a:pt x="9" y="11"/>
                    </a:cubicBezTo>
                    <a:cubicBezTo>
                      <a:pt x="9" y="10"/>
                      <a:pt x="10" y="9"/>
                      <a:pt x="10" y="8"/>
                    </a:cubicBezTo>
                    <a:cubicBezTo>
                      <a:pt x="10" y="6"/>
                      <a:pt x="9" y="5"/>
                      <a:pt x="9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5"/>
                      <a:pt x="4" y="6"/>
                      <a:pt x="4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7" name="Freeform 122"/>
              <p:cNvSpPr>
                <a:spLocks/>
              </p:cNvSpPr>
              <p:nvPr/>
            </p:nvSpPr>
            <p:spPr bwMode="auto">
              <a:xfrm>
                <a:off x="2827" y="2900"/>
                <a:ext cx="3" cy="4"/>
              </a:xfrm>
              <a:custGeom>
                <a:avLst/>
                <a:gdLst>
                  <a:gd name="T0" fmla="*/ 0 w 8"/>
                  <a:gd name="T1" fmla="*/ 0 h 15"/>
                  <a:gd name="T2" fmla="*/ 0 w 8"/>
                  <a:gd name="T3" fmla="*/ 0 h 15"/>
                  <a:gd name="T4" fmla="*/ 0 w 8"/>
                  <a:gd name="T5" fmla="*/ 0 h 15"/>
                  <a:gd name="T6" fmla="*/ 0 w 8"/>
                  <a:gd name="T7" fmla="*/ 0 h 15"/>
                  <a:gd name="T8" fmla="*/ 0 w 8"/>
                  <a:gd name="T9" fmla="*/ 0 h 15"/>
                  <a:gd name="T10" fmla="*/ 0 w 8"/>
                  <a:gd name="T11" fmla="*/ 0 h 15"/>
                  <a:gd name="T12" fmla="*/ 0 w 8"/>
                  <a:gd name="T13" fmla="*/ 0 h 15"/>
                  <a:gd name="T14" fmla="*/ 0 w 8"/>
                  <a:gd name="T15" fmla="*/ 0 h 15"/>
                  <a:gd name="T16" fmla="*/ 0 w 8"/>
                  <a:gd name="T17" fmla="*/ 0 h 15"/>
                  <a:gd name="T18" fmla="*/ 0 w 8"/>
                  <a:gd name="T19" fmla="*/ 0 h 15"/>
                  <a:gd name="T20" fmla="*/ 0 w 8"/>
                  <a:gd name="T21" fmla="*/ 0 h 15"/>
                  <a:gd name="T22" fmla="*/ 0 w 8"/>
                  <a:gd name="T23" fmla="*/ 0 h 15"/>
                  <a:gd name="T24" fmla="*/ 0 w 8"/>
                  <a:gd name="T25" fmla="*/ 0 h 15"/>
                  <a:gd name="T26" fmla="*/ 0 w 8"/>
                  <a:gd name="T27" fmla="*/ 0 h 1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15"/>
                  <a:gd name="T44" fmla="*/ 8 w 8"/>
                  <a:gd name="T45" fmla="*/ 15 h 1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15">
                    <a:moveTo>
                      <a:pt x="3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0"/>
                      <a:pt x="7" y="0"/>
                      <a:pt x="8" y="1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3" y="8"/>
                      <a:pt x="3" y="10"/>
                    </a:cubicBezTo>
                    <a:lnTo>
                      <a:pt x="3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" name="Freeform 123"/>
              <p:cNvSpPr>
                <a:spLocks noEditPoints="1"/>
              </p:cNvSpPr>
              <p:nvPr/>
            </p:nvSpPr>
            <p:spPr bwMode="auto">
              <a:xfrm>
                <a:off x="2830" y="2900"/>
                <a:ext cx="4" cy="4"/>
              </a:xfrm>
              <a:custGeom>
                <a:avLst/>
                <a:gdLst>
                  <a:gd name="T0" fmla="*/ 0 w 12"/>
                  <a:gd name="T1" fmla="*/ 0 h 15"/>
                  <a:gd name="T2" fmla="*/ 0 w 12"/>
                  <a:gd name="T3" fmla="*/ 0 h 15"/>
                  <a:gd name="T4" fmla="*/ 0 w 12"/>
                  <a:gd name="T5" fmla="*/ 0 h 15"/>
                  <a:gd name="T6" fmla="*/ 0 w 12"/>
                  <a:gd name="T7" fmla="*/ 0 h 15"/>
                  <a:gd name="T8" fmla="*/ 0 w 12"/>
                  <a:gd name="T9" fmla="*/ 0 h 15"/>
                  <a:gd name="T10" fmla="*/ 0 w 12"/>
                  <a:gd name="T11" fmla="*/ 0 h 15"/>
                  <a:gd name="T12" fmla="*/ 0 w 12"/>
                  <a:gd name="T13" fmla="*/ 0 h 15"/>
                  <a:gd name="T14" fmla="*/ 0 w 12"/>
                  <a:gd name="T15" fmla="*/ 0 h 15"/>
                  <a:gd name="T16" fmla="*/ 0 w 12"/>
                  <a:gd name="T17" fmla="*/ 0 h 15"/>
                  <a:gd name="T18" fmla="*/ 0 w 12"/>
                  <a:gd name="T19" fmla="*/ 0 h 15"/>
                  <a:gd name="T20" fmla="*/ 0 w 12"/>
                  <a:gd name="T21" fmla="*/ 0 h 15"/>
                  <a:gd name="T22" fmla="*/ 0 w 12"/>
                  <a:gd name="T23" fmla="*/ 0 h 15"/>
                  <a:gd name="T24" fmla="*/ 0 w 12"/>
                  <a:gd name="T25" fmla="*/ 0 h 15"/>
                  <a:gd name="T26" fmla="*/ 0 w 12"/>
                  <a:gd name="T27" fmla="*/ 0 h 15"/>
                  <a:gd name="T28" fmla="*/ 0 w 12"/>
                  <a:gd name="T29" fmla="*/ 0 h 15"/>
                  <a:gd name="T30" fmla="*/ 0 w 12"/>
                  <a:gd name="T31" fmla="*/ 0 h 15"/>
                  <a:gd name="T32" fmla="*/ 0 w 12"/>
                  <a:gd name="T33" fmla="*/ 0 h 15"/>
                  <a:gd name="T34" fmla="*/ 0 w 12"/>
                  <a:gd name="T35" fmla="*/ 0 h 15"/>
                  <a:gd name="T36" fmla="*/ 0 w 12"/>
                  <a:gd name="T37" fmla="*/ 0 h 15"/>
                  <a:gd name="T38" fmla="*/ 0 w 12"/>
                  <a:gd name="T39" fmla="*/ 0 h 15"/>
                  <a:gd name="T40" fmla="*/ 0 w 12"/>
                  <a:gd name="T41" fmla="*/ 0 h 15"/>
                  <a:gd name="T42" fmla="*/ 0 w 12"/>
                  <a:gd name="T43" fmla="*/ 0 h 15"/>
                  <a:gd name="T44" fmla="*/ 0 w 12"/>
                  <a:gd name="T45" fmla="*/ 0 h 15"/>
                  <a:gd name="T46" fmla="*/ 0 w 12"/>
                  <a:gd name="T47" fmla="*/ 0 h 15"/>
                  <a:gd name="T48" fmla="*/ 0 w 12"/>
                  <a:gd name="T49" fmla="*/ 0 h 15"/>
                  <a:gd name="T50" fmla="*/ 0 w 12"/>
                  <a:gd name="T51" fmla="*/ 0 h 15"/>
                  <a:gd name="T52" fmla="*/ 0 w 12"/>
                  <a:gd name="T53" fmla="*/ 0 h 15"/>
                  <a:gd name="T54" fmla="*/ 0 w 12"/>
                  <a:gd name="T55" fmla="*/ 0 h 15"/>
                  <a:gd name="T56" fmla="*/ 0 w 12"/>
                  <a:gd name="T57" fmla="*/ 0 h 15"/>
                  <a:gd name="T58" fmla="*/ 0 w 12"/>
                  <a:gd name="T59" fmla="*/ 0 h 15"/>
                  <a:gd name="T60" fmla="*/ 0 w 12"/>
                  <a:gd name="T61" fmla="*/ 0 h 15"/>
                  <a:gd name="T62" fmla="*/ 0 w 12"/>
                  <a:gd name="T63" fmla="*/ 0 h 15"/>
                  <a:gd name="T64" fmla="*/ 0 w 12"/>
                  <a:gd name="T65" fmla="*/ 0 h 15"/>
                  <a:gd name="T66" fmla="*/ 0 w 12"/>
                  <a:gd name="T67" fmla="*/ 0 h 15"/>
                  <a:gd name="T68" fmla="*/ 0 w 12"/>
                  <a:gd name="T69" fmla="*/ 0 h 1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"/>
                  <a:gd name="T106" fmla="*/ 0 h 15"/>
                  <a:gd name="T107" fmla="*/ 12 w 12"/>
                  <a:gd name="T108" fmla="*/ 15 h 1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" h="15">
                    <a:moveTo>
                      <a:pt x="4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7" y="0"/>
                      <a:pt x="8" y="0"/>
                      <a:pt x="9" y="1"/>
                    </a:cubicBezTo>
                    <a:cubicBezTo>
                      <a:pt x="10" y="1"/>
                      <a:pt x="10" y="2"/>
                      <a:pt x="11" y="2"/>
                    </a:cubicBezTo>
                    <a:cubicBezTo>
                      <a:pt x="11" y="3"/>
                      <a:pt x="11" y="4"/>
                      <a:pt x="11" y="6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11" y="12"/>
                      <a:pt x="11" y="13"/>
                    </a:cubicBezTo>
                    <a:cubicBezTo>
                      <a:pt x="11" y="14"/>
                      <a:pt x="11" y="14"/>
                      <a:pt x="12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7" y="15"/>
                      <a:pt x="6" y="15"/>
                    </a:cubicBezTo>
                    <a:cubicBezTo>
                      <a:pt x="6" y="15"/>
                      <a:pt x="5" y="15"/>
                      <a:pt x="4" y="15"/>
                    </a:cubicBezTo>
                    <a:cubicBezTo>
                      <a:pt x="3" y="15"/>
                      <a:pt x="2" y="15"/>
                      <a:pt x="2" y="14"/>
                    </a:cubicBezTo>
                    <a:cubicBezTo>
                      <a:pt x="1" y="13"/>
                      <a:pt x="0" y="12"/>
                      <a:pt x="0" y="11"/>
                    </a:cubicBezTo>
                    <a:cubicBezTo>
                      <a:pt x="0" y="10"/>
                      <a:pt x="1" y="9"/>
                      <a:pt x="1" y="9"/>
                    </a:cubicBezTo>
                    <a:cubicBezTo>
                      <a:pt x="1" y="8"/>
                      <a:pt x="2" y="8"/>
                      <a:pt x="2" y="7"/>
                    </a:cubicBezTo>
                    <a:cubicBezTo>
                      <a:pt x="3" y="7"/>
                      <a:pt x="4" y="7"/>
                      <a:pt x="5" y="6"/>
                    </a:cubicBezTo>
                    <a:cubicBezTo>
                      <a:pt x="6" y="6"/>
                      <a:pt x="7" y="6"/>
                      <a:pt x="8" y="6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lose/>
                    <a:moveTo>
                      <a:pt x="8" y="8"/>
                    </a:moveTo>
                    <a:cubicBezTo>
                      <a:pt x="7" y="8"/>
                      <a:pt x="7" y="8"/>
                      <a:pt x="6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11"/>
                      <a:pt x="4" y="12"/>
                      <a:pt x="4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6" y="13"/>
                      <a:pt x="6" y="12"/>
                      <a:pt x="7" y="12"/>
                    </a:cubicBezTo>
                    <a:cubicBezTo>
                      <a:pt x="7" y="12"/>
                      <a:pt x="7" y="11"/>
                      <a:pt x="8" y="11"/>
                    </a:cubicBezTo>
                    <a:cubicBezTo>
                      <a:pt x="8" y="11"/>
                      <a:pt x="8" y="10"/>
                      <a:pt x="8" y="9"/>
                    </a:cubicBez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9" name="Freeform 124"/>
              <p:cNvSpPr>
                <a:spLocks/>
              </p:cNvSpPr>
              <p:nvPr/>
            </p:nvSpPr>
            <p:spPr bwMode="auto">
              <a:xfrm>
                <a:off x="2834" y="2898"/>
                <a:ext cx="2" cy="6"/>
              </a:xfrm>
              <a:custGeom>
                <a:avLst/>
                <a:gdLst>
                  <a:gd name="T0" fmla="*/ 0 w 7"/>
                  <a:gd name="T1" fmla="*/ 0 h 20"/>
                  <a:gd name="T2" fmla="*/ 0 w 7"/>
                  <a:gd name="T3" fmla="*/ 0 h 20"/>
                  <a:gd name="T4" fmla="*/ 0 w 7"/>
                  <a:gd name="T5" fmla="*/ 0 h 20"/>
                  <a:gd name="T6" fmla="*/ 0 w 7"/>
                  <a:gd name="T7" fmla="*/ 0 h 20"/>
                  <a:gd name="T8" fmla="*/ 0 w 7"/>
                  <a:gd name="T9" fmla="*/ 0 h 20"/>
                  <a:gd name="T10" fmla="*/ 0 w 7"/>
                  <a:gd name="T11" fmla="*/ 0 h 20"/>
                  <a:gd name="T12" fmla="*/ 0 w 7"/>
                  <a:gd name="T13" fmla="*/ 0 h 20"/>
                  <a:gd name="T14" fmla="*/ 0 w 7"/>
                  <a:gd name="T15" fmla="*/ 0 h 20"/>
                  <a:gd name="T16" fmla="*/ 0 w 7"/>
                  <a:gd name="T17" fmla="*/ 0 h 20"/>
                  <a:gd name="T18" fmla="*/ 0 w 7"/>
                  <a:gd name="T19" fmla="*/ 0 h 20"/>
                  <a:gd name="T20" fmla="*/ 0 w 7"/>
                  <a:gd name="T21" fmla="*/ 0 h 20"/>
                  <a:gd name="T22" fmla="*/ 0 w 7"/>
                  <a:gd name="T23" fmla="*/ 0 h 20"/>
                  <a:gd name="T24" fmla="*/ 0 w 7"/>
                  <a:gd name="T25" fmla="*/ 0 h 20"/>
                  <a:gd name="T26" fmla="*/ 0 w 7"/>
                  <a:gd name="T27" fmla="*/ 0 h 20"/>
                  <a:gd name="T28" fmla="*/ 0 w 7"/>
                  <a:gd name="T29" fmla="*/ 0 h 20"/>
                  <a:gd name="T30" fmla="*/ 0 w 7"/>
                  <a:gd name="T31" fmla="*/ 0 h 20"/>
                  <a:gd name="T32" fmla="*/ 0 w 7"/>
                  <a:gd name="T33" fmla="*/ 0 h 20"/>
                  <a:gd name="T34" fmla="*/ 0 w 7"/>
                  <a:gd name="T35" fmla="*/ 0 h 20"/>
                  <a:gd name="T36" fmla="*/ 0 w 7"/>
                  <a:gd name="T37" fmla="*/ 0 h 20"/>
                  <a:gd name="T38" fmla="*/ 0 w 7"/>
                  <a:gd name="T39" fmla="*/ 0 h 2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"/>
                  <a:gd name="T61" fmla="*/ 0 h 20"/>
                  <a:gd name="T62" fmla="*/ 7 w 7"/>
                  <a:gd name="T63" fmla="*/ 20 h 2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" h="20">
                    <a:moveTo>
                      <a:pt x="7" y="5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6" y="17"/>
                      <a:pt x="6" y="17"/>
                      <a:pt x="7" y="17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6" y="20"/>
                      <a:pt x="5" y="20"/>
                      <a:pt x="4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2" y="19"/>
                      <a:pt x="2" y="19"/>
                      <a:pt x="1" y="18"/>
                    </a:cubicBezTo>
                    <a:cubicBezTo>
                      <a:pt x="1" y="18"/>
                      <a:pt x="1" y="16"/>
                      <a:pt x="1" y="15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0" name="Freeform 125"/>
              <p:cNvSpPr>
                <a:spLocks noEditPoints="1"/>
              </p:cNvSpPr>
              <p:nvPr/>
            </p:nvSpPr>
            <p:spPr bwMode="auto">
              <a:xfrm>
                <a:off x="2838" y="2900"/>
                <a:ext cx="4" cy="4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0 h 15"/>
                  <a:gd name="T4" fmla="*/ 0 w 13"/>
                  <a:gd name="T5" fmla="*/ 0 h 15"/>
                  <a:gd name="T6" fmla="*/ 0 w 13"/>
                  <a:gd name="T7" fmla="*/ 0 h 15"/>
                  <a:gd name="T8" fmla="*/ 0 w 13"/>
                  <a:gd name="T9" fmla="*/ 0 h 15"/>
                  <a:gd name="T10" fmla="*/ 0 w 13"/>
                  <a:gd name="T11" fmla="*/ 0 h 15"/>
                  <a:gd name="T12" fmla="*/ 0 w 13"/>
                  <a:gd name="T13" fmla="*/ 0 h 15"/>
                  <a:gd name="T14" fmla="*/ 0 w 13"/>
                  <a:gd name="T15" fmla="*/ 0 h 15"/>
                  <a:gd name="T16" fmla="*/ 0 w 13"/>
                  <a:gd name="T17" fmla="*/ 0 h 15"/>
                  <a:gd name="T18" fmla="*/ 0 w 13"/>
                  <a:gd name="T19" fmla="*/ 0 h 15"/>
                  <a:gd name="T20" fmla="*/ 0 w 13"/>
                  <a:gd name="T21" fmla="*/ 0 h 15"/>
                  <a:gd name="T22" fmla="*/ 0 w 13"/>
                  <a:gd name="T23" fmla="*/ 0 h 15"/>
                  <a:gd name="T24" fmla="*/ 0 w 13"/>
                  <a:gd name="T25" fmla="*/ 0 h 15"/>
                  <a:gd name="T26" fmla="*/ 0 w 13"/>
                  <a:gd name="T27" fmla="*/ 0 h 15"/>
                  <a:gd name="T28" fmla="*/ 0 w 13"/>
                  <a:gd name="T29" fmla="*/ 0 h 15"/>
                  <a:gd name="T30" fmla="*/ 0 w 13"/>
                  <a:gd name="T31" fmla="*/ 0 h 15"/>
                  <a:gd name="T32" fmla="*/ 0 w 13"/>
                  <a:gd name="T33" fmla="*/ 0 h 15"/>
                  <a:gd name="T34" fmla="*/ 0 w 13"/>
                  <a:gd name="T35" fmla="*/ 0 h 15"/>
                  <a:gd name="T36" fmla="*/ 0 w 13"/>
                  <a:gd name="T37" fmla="*/ 0 h 15"/>
                  <a:gd name="T38" fmla="*/ 0 w 13"/>
                  <a:gd name="T39" fmla="*/ 0 h 1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3"/>
                  <a:gd name="T61" fmla="*/ 0 h 15"/>
                  <a:gd name="T62" fmla="*/ 13 w 13"/>
                  <a:gd name="T63" fmla="*/ 15 h 1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3" h="15">
                    <a:moveTo>
                      <a:pt x="0" y="8"/>
                    </a:moveTo>
                    <a:cubicBezTo>
                      <a:pt x="0" y="6"/>
                      <a:pt x="1" y="5"/>
                      <a:pt x="1" y="4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10" y="1"/>
                      <a:pt x="11" y="2"/>
                    </a:cubicBezTo>
                    <a:cubicBezTo>
                      <a:pt x="12" y="4"/>
                      <a:pt x="13" y="6"/>
                      <a:pt x="13" y="8"/>
                    </a:cubicBezTo>
                    <a:cubicBezTo>
                      <a:pt x="13" y="9"/>
                      <a:pt x="12" y="11"/>
                      <a:pt x="12" y="12"/>
                    </a:cubicBezTo>
                    <a:cubicBezTo>
                      <a:pt x="11" y="13"/>
                      <a:pt x="11" y="14"/>
                      <a:pt x="10" y="14"/>
                    </a:cubicBezTo>
                    <a:cubicBezTo>
                      <a:pt x="9" y="15"/>
                      <a:pt x="8" y="15"/>
                      <a:pt x="7" y="15"/>
                    </a:cubicBezTo>
                    <a:cubicBezTo>
                      <a:pt x="5" y="15"/>
                      <a:pt x="3" y="15"/>
                      <a:pt x="2" y="13"/>
                    </a:cubicBezTo>
                    <a:cubicBezTo>
                      <a:pt x="1" y="12"/>
                      <a:pt x="0" y="10"/>
                      <a:pt x="0" y="8"/>
                    </a:cubicBezTo>
                    <a:close/>
                    <a:moveTo>
                      <a:pt x="4" y="8"/>
                    </a:moveTo>
                    <a:cubicBezTo>
                      <a:pt x="4" y="9"/>
                      <a:pt x="4" y="10"/>
                      <a:pt x="4" y="11"/>
                    </a:cubicBezTo>
                    <a:cubicBezTo>
                      <a:pt x="5" y="12"/>
                      <a:pt x="6" y="12"/>
                      <a:pt x="7" y="12"/>
                    </a:cubicBezTo>
                    <a:cubicBezTo>
                      <a:pt x="7" y="12"/>
                      <a:pt x="8" y="12"/>
                      <a:pt x="9" y="11"/>
                    </a:cubicBezTo>
                    <a:cubicBezTo>
                      <a:pt x="9" y="10"/>
                      <a:pt x="9" y="9"/>
                      <a:pt x="9" y="8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4" y="6"/>
                      <a:pt x="4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1" name="Freeform 126"/>
              <p:cNvSpPr>
                <a:spLocks/>
              </p:cNvSpPr>
              <p:nvPr/>
            </p:nvSpPr>
            <p:spPr bwMode="auto">
              <a:xfrm>
                <a:off x="2843" y="2900"/>
                <a:ext cx="3" cy="4"/>
              </a:xfrm>
              <a:custGeom>
                <a:avLst/>
                <a:gdLst>
                  <a:gd name="T0" fmla="*/ 0 w 11"/>
                  <a:gd name="T1" fmla="*/ 0 h 15"/>
                  <a:gd name="T2" fmla="*/ 0 w 11"/>
                  <a:gd name="T3" fmla="*/ 0 h 15"/>
                  <a:gd name="T4" fmla="*/ 0 w 11"/>
                  <a:gd name="T5" fmla="*/ 0 h 15"/>
                  <a:gd name="T6" fmla="*/ 0 w 11"/>
                  <a:gd name="T7" fmla="*/ 0 h 15"/>
                  <a:gd name="T8" fmla="*/ 0 w 11"/>
                  <a:gd name="T9" fmla="*/ 0 h 15"/>
                  <a:gd name="T10" fmla="*/ 0 w 11"/>
                  <a:gd name="T11" fmla="*/ 0 h 15"/>
                  <a:gd name="T12" fmla="*/ 0 w 11"/>
                  <a:gd name="T13" fmla="*/ 0 h 15"/>
                  <a:gd name="T14" fmla="*/ 0 w 11"/>
                  <a:gd name="T15" fmla="*/ 0 h 15"/>
                  <a:gd name="T16" fmla="*/ 0 w 11"/>
                  <a:gd name="T17" fmla="*/ 0 h 15"/>
                  <a:gd name="T18" fmla="*/ 0 w 11"/>
                  <a:gd name="T19" fmla="*/ 0 h 15"/>
                  <a:gd name="T20" fmla="*/ 0 w 11"/>
                  <a:gd name="T21" fmla="*/ 0 h 15"/>
                  <a:gd name="T22" fmla="*/ 0 w 11"/>
                  <a:gd name="T23" fmla="*/ 0 h 15"/>
                  <a:gd name="T24" fmla="*/ 0 w 11"/>
                  <a:gd name="T25" fmla="*/ 0 h 15"/>
                  <a:gd name="T26" fmla="*/ 0 w 11"/>
                  <a:gd name="T27" fmla="*/ 0 h 15"/>
                  <a:gd name="T28" fmla="*/ 0 w 11"/>
                  <a:gd name="T29" fmla="*/ 0 h 15"/>
                  <a:gd name="T30" fmla="*/ 0 w 11"/>
                  <a:gd name="T31" fmla="*/ 0 h 15"/>
                  <a:gd name="T32" fmla="*/ 0 w 11"/>
                  <a:gd name="T33" fmla="*/ 0 h 15"/>
                  <a:gd name="T34" fmla="*/ 0 w 11"/>
                  <a:gd name="T35" fmla="*/ 0 h 15"/>
                  <a:gd name="T36" fmla="*/ 0 w 11"/>
                  <a:gd name="T37" fmla="*/ 0 h 15"/>
                  <a:gd name="T38" fmla="*/ 0 w 11"/>
                  <a:gd name="T39" fmla="*/ 0 h 1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1"/>
                  <a:gd name="T61" fmla="*/ 0 h 15"/>
                  <a:gd name="T62" fmla="*/ 11 w 11"/>
                  <a:gd name="T63" fmla="*/ 15 h 1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1" h="15">
                    <a:moveTo>
                      <a:pt x="11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3" y="6"/>
                      <a:pt x="3" y="7"/>
                      <a:pt x="3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10" y="1"/>
                      <a:pt x="10" y="2"/>
                      <a:pt x="11" y="3"/>
                    </a:cubicBezTo>
                    <a:cubicBezTo>
                      <a:pt x="11" y="3"/>
                      <a:pt x="11" y="5"/>
                      <a:pt x="11" y="6"/>
                    </a:cubicBez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2" name="Freeform 127"/>
              <p:cNvSpPr>
                <a:spLocks noEditPoints="1"/>
              </p:cNvSpPr>
              <p:nvPr/>
            </p:nvSpPr>
            <p:spPr bwMode="auto">
              <a:xfrm>
                <a:off x="2849" y="2898"/>
                <a:ext cx="5" cy="6"/>
              </a:xfrm>
              <a:custGeom>
                <a:avLst/>
                <a:gdLst>
                  <a:gd name="T0" fmla="*/ 0 w 34"/>
                  <a:gd name="T1" fmla="*/ 0 h 40"/>
                  <a:gd name="T2" fmla="*/ 0 w 34"/>
                  <a:gd name="T3" fmla="*/ 0 h 40"/>
                  <a:gd name="T4" fmla="*/ 0 w 34"/>
                  <a:gd name="T5" fmla="*/ 0 h 40"/>
                  <a:gd name="T6" fmla="*/ 0 w 34"/>
                  <a:gd name="T7" fmla="*/ 0 h 40"/>
                  <a:gd name="T8" fmla="*/ 0 w 34"/>
                  <a:gd name="T9" fmla="*/ 0 h 40"/>
                  <a:gd name="T10" fmla="*/ 0 w 34"/>
                  <a:gd name="T11" fmla="*/ 0 h 40"/>
                  <a:gd name="T12" fmla="*/ 0 w 34"/>
                  <a:gd name="T13" fmla="*/ 0 h 40"/>
                  <a:gd name="T14" fmla="*/ 0 w 34"/>
                  <a:gd name="T15" fmla="*/ 0 h 40"/>
                  <a:gd name="T16" fmla="*/ 0 w 34"/>
                  <a:gd name="T17" fmla="*/ 0 h 40"/>
                  <a:gd name="T18" fmla="*/ 0 w 34"/>
                  <a:gd name="T19" fmla="*/ 0 h 40"/>
                  <a:gd name="T20" fmla="*/ 0 w 34"/>
                  <a:gd name="T21" fmla="*/ 0 h 40"/>
                  <a:gd name="T22" fmla="*/ 0 w 34"/>
                  <a:gd name="T23" fmla="*/ 0 h 40"/>
                  <a:gd name="T24" fmla="*/ 0 w 34"/>
                  <a:gd name="T25" fmla="*/ 0 h 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4"/>
                  <a:gd name="T40" fmla="*/ 0 h 40"/>
                  <a:gd name="T41" fmla="*/ 34 w 34"/>
                  <a:gd name="T42" fmla="*/ 40 h 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4" h="40">
                    <a:moveTo>
                      <a:pt x="34" y="40"/>
                    </a:moveTo>
                    <a:lnTo>
                      <a:pt x="26" y="40"/>
                    </a:lnTo>
                    <a:lnTo>
                      <a:pt x="22" y="30"/>
                    </a:lnTo>
                    <a:lnTo>
                      <a:pt x="10" y="30"/>
                    </a:lnTo>
                    <a:lnTo>
                      <a:pt x="8" y="40"/>
                    </a:lnTo>
                    <a:lnTo>
                      <a:pt x="0" y="40"/>
                    </a:lnTo>
                    <a:lnTo>
                      <a:pt x="12" y="0"/>
                    </a:lnTo>
                    <a:lnTo>
                      <a:pt x="20" y="0"/>
                    </a:lnTo>
                    <a:lnTo>
                      <a:pt x="34" y="40"/>
                    </a:lnTo>
                    <a:close/>
                    <a:moveTo>
                      <a:pt x="20" y="24"/>
                    </a:moveTo>
                    <a:lnTo>
                      <a:pt x="16" y="10"/>
                    </a:lnTo>
                    <a:lnTo>
                      <a:pt x="12" y="24"/>
                    </a:lnTo>
                    <a:lnTo>
                      <a:pt x="2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3" name="Freeform 128"/>
              <p:cNvSpPr>
                <a:spLocks noEditPoints="1"/>
              </p:cNvSpPr>
              <p:nvPr/>
            </p:nvSpPr>
            <p:spPr bwMode="auto">
              <a:xfrm>
                <a:off x="2854" y="2900"/>
                <a:ext cx="4" cy="6"/>
              </a:xfrm>
              <a:custGeom>
                <a:avLst/>
                <a:gdLst>
                  <a:gd name="T0" fmla="*/ 0 w 12"/>
                  <a:gd name="T1" fmla="*/ 0 h 21"/>
                  <a:gd name="T2" fmla="*/ 0 w 12"/>
                  <a:gd name="T3" fmla="*/ 0 h 21"/>
                  <a:gd name="T4" fmla="*/ 0 w 12"/>
                  <a:gd name="T5" fmla="*/ 0 h 21"/>
                  <a:gd name="T6" fmla="*/ 0 w 12"/>
                  <a:gd name="T7" fmla="*/ 0 h 21"/>
                  <a:gd name="T8" fmla="*/ 0 w 12"/>
                  <a:gd name="T9" fmla="*/ 0 h 21"/>
                  <a:gd name="T10" fmla="*/ 0 w 12"/>
                  <a:gd name="T11" fmla="*/ 0 h 21"/>
                  <a:gd name="T12" fmla="*/ 0 w 12"/>
                  <a:gd name="T13" fmla="*/ 0 h 21"/>
                  <a:gd name="T14" fmla="*/ 0 w 12"/>
                  <a:gd name="T15" fmla="*/ 0 h 21"/>
                  <a:gd name="T16" fmla="*/ 0 w 12"/>
                  <a:gd name="T17" fmla="*/ 0 h 21"/>
                  <a:gd name="T18" fmla="*/ 0 w 12"/>
                  <a:gd name="T19" fmla="*/ 0 h 21"/>
                  <a:gd name="T20" fmla="*/ 0 w 12"/>
                  <a:gd name="T21" fmla="*/ 0 h 21"/>
                  <a:gd name="T22" fmla="*/ 0 w 12"/>
                  <a:gd name="T23" fmla="*/ 0 h 21"/>
                  <a:gd name="T24" fmla="*/ 0 w 12"/>
                  <a:gd name="T25" fmla="*/ 0 h 21"/>
                  <a:gd name="T26" fmla="*/ 0 w 12"/>
                  <a:gd name="T27" fmla="*/ 0 h 21"/>
                  <a:gd name="T28" fmla="*/ 0 w 12"/>
                  <a:gd name="T29" fmla="*/ 0 h 21"/>
                  <a:gd name="T30" fmla="*/ 0 w 12"/>
                  <a:gd name="T31" fmla="*/ 0 h 21"/>
                  <a:gd name="T32" fmla="*/ 0 w 12"/>
                  <a:gd name="T33" fmla="*/ 0 h 21"/>
                  <a:gd name="T34" fmla="*/ 0 w 12"/>
                  <a:gd name="T35" fmla="*/ 0 h 21"/>
                  <a:gd name="T36" fmla="*/ 0 w 12"/>
                  <a:gd name="T37" fmla="*/ 0 h 21"/>
                  <a:gd name="T38" fmla="*/ 0 w 12"/>
                  <a:gd name="T39" fmla="*/ 0 h 21"/>
                  <a:gd name="T40" fmla="*/ 0 w 12"/>
                  <a:gd name="T41" fmla="*/ 0 h 21"/>
                  <a:gd name="T42" fmla="*/ 0 w 12"/>
                  <a:gd name="T43" fmla="*/ 0 h 21"/>
                  <a:gd name="T44" fmla="*/ 0 w 12"/>
                  <a:gd name="T45" fmla="*/ 0 h 21"/>
                  <a:gd name="T46" fmla="*/ 0 w 12"/>
                  <a:gd name="T47" fmla="*/ 0 h 21"/>
                  <a:gd name="T48" fmla="*/ 0 w 12"/>
                  <a:gd name="T49" fmla="*/ 0 h 21"/>
                  <a:gd name="T50" fmla="*/ 0 w 12"/>
                  <a:gd name="T51" fmla="*/ 0 h 21"/>
                  <a:gd name="T52" fmla="*/ 0 w 12"/>
                  <a:gd name="T53" fmla="*/ 0 h 21"/>
                  <a:gd name="T54" fmla="*/ 0 w 12"/>
                  <a:gd name="T55" fmla="*/ 0 h 21"/>
                  <a:gd name="T56" fmla="*/ 0 w 12"/>
                  <a:gd name="T57" fmla="*/ 0 h 21"/>
                  <a:gd name="T58" fmla="*/ 0 w 12"/>
                  <a:gd name="T59" fmla="*/ 0 h 21"/>
                  <a:gd name="T60" fmla="*/ 0 w 12"/>
                  <a:gd name="T61" fmla="*/ 0 h 21"/>
                  <a:gd name="T62" fmla="*/ 0 w 12"/>
                  <a:gd name="T63" fmla="*/ 0 h 21"/>
                  <a:gd name="T64" fmla="*/ 0 w 12"/>
                  <a:gd name="T65" fmla="*/ 0 h 21"/>
                  <a:gd name="T66" fmla="*/ 0 w 12"/>
                  <a:gd name="T67" fmla="*/ 0 h 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"/>
                  <a:gd name="T103" fmla="*/ 0 h 21"/>
                  <a:gd name="T104" fmla="*/ 12 w 12"/>
                  <a:gd name="T105" fmla="*/ 21 h 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" h="21">
                    <a:moveTo>
                      <a:pt x="1" y="16"/>
                    </a:moveTo>
                    <a:cubicBezTo>
                      <a:pt x="4" y="17"/>
                      <a:pt x="4" y="17"/>
                      <a:pt x="4" y="17"/>
                    </a:cubicBezTo>
                    <a:cubicBezTo>
                      <a:pt x="5" y="17"/>
                      <a:pt x="5" y="17"/>
                      <a:pt x="5" y="18"/>
                    </a:cubicBezTo>
                    <a:cubicBezTo>
                      <a:pt x="5" y="18"/>
                      <a:pt x="6" y="18"/>
                      <a:pt x="6" y="18"/>
                    </a:cubicBezTo>
                    <a:cubicBezTo>
                      <a:pt x="7" y="18"/>
                      <a:pt x="8" y="18"/>
                      <a:pt x="8" y="18"/>
                    </a:cubicBezTo>
                    <a:cubicBezTo>
                      <a:pt x="8" y="17"/>
                      <a:pt x="9" y="17"/>
                      <a:pt x="9" y="17"/>
                    </a:cubicBezTo>
                    <a:cubicBezTo>
                      <a:pt x="9" y="16"/>
                      <a:pt x="9" y="16"/>
                      <a:pt x="9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5"/>
                      <a:pt x="6" y="15"/>
                      <a:pt x="5" y="15"/>
                    </a:cubicBezTo>
                    <a:cubicBezTo>
                      <a:pt x="4" y="15"/>
                      <a:pt x="3" y="14"/>
                      <a:pt x="2" y="13"/>
                    </a:cubicBezTo>
                    <a:cubicBezTo>
                      <a:pt x="1" y="12"/>
                      <a:pt x="0" y="10"/>
                      <a:pt x="0" y="8"/>
                    </a:cubicBezTo>
                    <a:cubicBezTo>
                      <a:pt x="0" y="5"/>
                      <a:pt x="1" y="3"/>
                      <a:pt x="2" y="2"/>
                    </a:cubicBezTo>
                    <a:cubicBezTo>
                      <a:pt x="3" y="1"/>
                      <a:pt x="4" y="0"/>
                      <a:pt x="5" y="0"/>
                    </a:cubicBezTo>
                    <a:cubicBezTo>
                      <a:pt x="6" y="0"/>
                      <a:pt x="7" y="0"/>
                      <a:pt x="8" y="1"/>
                    </a:cubicBezTo>
                    <a:cubicBezTo>
                      <a:pt x="8" y="1"/>
                      <a:pt x="9" y="2"/>
                      <a:pt x="9" y="3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6"/>
                      <a:pt x="12" y="17"/>
                      <a:pt x="12" y="18"/>
                    </a:cubicBezTo>
                    <a:cubicBezTo>
                      <a:pt x="11" y="19"/>
                      <a:pt x="11" y="20"/>
                      <a:pt x="10" y="20"/>
                    </a:cubicBezTo>
                    <a:cubicBezTo>
                      <a:pt x="9" y="21"/>
                      <a:pt x="8" y="21"/>
                      <a:pt x="6" y="21"/>
                    </a:cubicBezTo>
                    <a:cubicBezTo>
                      <a:pt x="5" y="21"/>
                      <a:pt x="4" y="21"/>
                      <a:pt x="3" y="20"/>
                    </a:cubicBezTo>
                    <a:cubicBezTo>
                      <a:pt x="2" y="20"/>
                      <a:pt x="2" y="20"/>
                      <a:pt x="1" y="19"/>
                    </a:cubicBezTo>
                    <a:cubicBezTo>
                      <a:pt x="1" y="18"/>
                      <a:pt x="1" y="17"/>
                      <a:pt x="1" y="16"/>
                    </a:cubicBezTo>
                    <a:close/>
                    <a:moveTo>
                      <a:pt x="4" y="7"/>
                    </a:moveTo>
                    <a:cubicBezTo>
                      <a:pt x="4" y="9"/>
                      <a:pt x="4" y="10"/>
                      <a:pt x="4" y="11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7" y="12"/>
                      <a:pt x="8" y="12"/>
                      <a:pt x="8" y="11"/>
                    </a:cubicBezTo>
                    <a:cubicBezTo>
                      <a:pt x="9" y="10"/>
                      <a:pt x="9" y="9"/>
                      <a:pt x="9" y="8"/>
                    </a:cubicBezTo>
                    <a:cubicBezTo>
                      <a:pt x="9" y="6"/>
                      <a:pt x="9" y="5"/>
                      <a:pt x="8" y="4"/>
                    </a:cubicBezTo>
                    <a:cubicBezTo>
                      <a:pt x="8" y="3"/>
                      <a:pt x="7" y="3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4" name="Freeform 129"/>
              <p:cNvSpPr>
                <a:spLocks noEditPoints="1"/>
              </p:cNvSpPr>
              <p:nvPr/>
            </p:nvSpPr>
            <p:spPr bwMode="auto">
              <a:xfrm>
                <a:off x="2858" y="2900"/>
                <a:ext cx="4" cy="4"/>
              </a:xfrm>
              <a:custGeom>
                <a:avLst/>
                <a:gdLst>
                  <a:gd name="T0" fmla="*/ 0 w 12"/>
                  <a:gd name="T1" fmla="*/ 0 h 15"/>
                  <a:gd name="T2" fmla="*/ 0 w 12"/>
                  <a:gd name="T3" fmla="*/ 0 h 15"/>
                  <a:gd name="T4" fmla="*/ 0 w 12"/>
                  <a:gd name="T5" fmla="*/ 0 h 15"/>
                  <a:gd name="T6" fmla="*/ 0 w 12"/>
                  <a:gd name="T7" fmla="*/ 0 h 15"/>
                  <a:gd name="T8" fmla="*/ 0 w 12"/>
                  <a:gd name="T9" fmla="*/ 0 h 15"/>
                  <a:gd name="T10" fmla="*/ 0 w 12"/>
                  <a:gd name="T11" fmla="*/ 0 h 15"/>
                  <a:gd name="T12" fmla="*/ 0 w 12"/>
                  <a:gd name="T13" fmla="*/ 0 h 15"/>
                  <a:gd name="T14" fmla="*/ 0 w 12"/>
                  <a:gd name="T15" fmla="*/ 0 h 15"/>
                  <a:gd name="T16" fmla="*/ 0 w 12"/>
                  <a:gd name="T17" fmla="*/ 0 h 15"/>
                  <a:gd name="T18" fmla="*/ 0 w 12"/>
                  <a:gd name="T19" fmla="*/ 0 h 15"/>
                  <a:gd name="T20" fmla="*/ 0 w 12"/>
                  <a:gd name="T21" fmla="*/ 0 h 15"/>
                  <a:gd name="T22" fmla="*/ 0 w 12"/>
                  <a:gd name="T23" fmla="*/ 0 h 15"/>
                  <a:gd name="T24" fmla="*/ 0 w 12"/>
                  <a:gd name="T25" fmla="*/ 0 h 15"/>
                  <a:gd name="T26" fmla="*/ 0 w 12"/>
                  <a:gd name="T27" fmla="*/ 0 h 15"/>
                  <a:gd name="T28" fmla="*/ 0 w 12"/>
                  <a:gd name="T29" fmla="*/ 0 h 15"/>
                  <a:gd name="T30" fmla="*/ 0 w 12"/>
                  <a:gd name="T31" fmla="*/ 0 h 15"/>
                  <a:gd name="T32" fmla="*/ 0 w 12"/>
                  <a:gd name="T33" fmla="*/ 0 h 15"/>
                  <a:gd name="T34" fmla="*/ 0 w 12"/>
                  <a:gd name="T35" fmla="*/ 0 h 15"/>
                  <a:gd name="T36" fmla="*/ 0 w 12"/>
                  <a:gd name="T37" fmla="*/ 0 h 15"/>
                  <a:gd name="T38" fmla="*/ 0 w 12"/>
                  <a:gd name="T39" fmla="*/ 0 h 15"/>
                  <a:gd name="T40" fmla="*/ 0 w 12"/>
                  <a:gd name="T41" fmla="*/ 0 h 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2"/>
                  <a:gd name="T64" fmla="*/ 0 h 15"/>
                  <a:gd name="T65" fmla="*/ 12 w 12"/>
                  <a:gd name="T66" fmla="*/ 15 h 1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2" h="15">
                    <a:moveTo>
                      <a:pt x="8" y="10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3"/>
                      <a:pt x="10" y="14"/>
                      <a:pt x="10" y="14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4" y="15"/>
                      <a:pt x="3" y="15"/>
                      <a:pt x="2" y="14"/>
                    </a:cubicBezTo>
                    <a:cubicBezTo>
                      <a:pt x="1" y="12"/>
                      <a:pt x="0" y="10"/>
                      <a:pt x="0" y="8"/>
                    </a:cubicBezTo>
                    <a:cubicBezTo>
                      <a:pt x="0" y="5"/>
                      <a:pt x="1" y="4"/>
                      <a:pt x="2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11" y="3"/>
                      <a:pt x="12" y="6"/>
                      <a:pt x="12" y="8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1"/>
                      <a:pt x="4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7" y="12"/>
                      <a:pt x="8" y="12"/>
                      <a:pt x="8" y="10"/>
                    </a:cubicBezTo>
                    <a:close/>
                    <a:moveTo>
                      <a:pt x="9" y="6"/>
                    </a:moveTo>
                    <a:cubicBezTo>
                      <a:pt x="9" y="5"/>
                      <a:pt x="8" y="5"/>
                      <a:pt x="8" y="4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5"/>
                      <a:pt x="4" y="5"/>
                      <a:pt x="4" y="6"/>
                    </a:cubicBez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5" name="Freeform 130"/>
              <p:cNvSpPr>
                <a:spLocks/>
              </p:cNvSpPr>
              <p:nvPr/>
            </p:nvSpPr>
            <p:spPr bwMode="auto">
              <a:xfrm>
                <a:off x="2863" y="2900"/>
                <a:ext cx="3" cy="4"/>
              </a:xfrm>
              <a:custGeom>
                <a:avLst/>
                <a:gdLst>
                  <a:gd name="T0" fmla="*/ 0 w 11"/>
                  <a:gd name="T1" fmla="*/ 0 h 15"/>
                  <a:gd name="T2" fmla="*/ 0 w 11"/>
                  <a:gd name="T3" fmla="*/ 0 h 15"/>
                  <a:gd name="T4" fmla="*/ 0 w 11"/>
                  <a:gd name="T5" fmla="*/ 0 h 15"/>
                  <a:gd name="T6" fmla="*/ 0 w 11"/>
                  <a:gd name="T7" fmla="*/ 0 h 15"/>
                  <a:gd name="T8" fmla="*/ 0 w 11"/>
                  <a:gd name="T9" fmla="*/ 0 h 15"/>
                  <a:gd name="T10" fmla="*/ 0 w 11"/>
                  <a:gd name="T11" fmla="*/ 0 h 15"/>
                  <a:gd name="T12" fmla="*/ 0 w 11"/>
                  <a:gd name="T13" fmla="*/ 0 h 15"/>
                  <a:gd name="T14" fmla="*/ 0 w 11"/>
                  <a:gd name="T15" fmla="*/ 0 h 15"/>
                  <a:gd name="T16" fmla="*/ 0 w 11"/>
                  <a:gd name="T17" fmla="*/ 0 h 15"/>
                  <a:gd name="T18" fmla="*/ 0 w 11"/>
                  <a:gd name="T19" fmla="*/ 0 h 15"/>
                  <a:gd name="T20" fmla="*/ 0 w 11"/>
                  <a:gd name="T21" fmla="*/ 0 h 15"/>
                  <a:gd name="T22" fmla="*/ 0 w 11"/>
                  <a:gd name="T23" fmla="*/ 0 h 15"/>
                  <a:gd name="T24" fmla="*/ 0 w 11"/>
                  <a:gd name="T25" fmla="*/ 0 h 15"/>
                  <a:gd name="T26" fmla="*/ 0 w 11"/>
                  <a:gd name="T27" fmla="*/ 0 h 15"/>
                  <a:gd name="T28" fmla="*/ 0 w 11"/>
                  <a:gd name="T29" fmla="*/ 0 h 15"/>
                  <a:gd name="T30" fmla="*/ 0 w 11"/>
                  <a:gd name="T31" fmla="*/ 0 h 15"/>
                  <a:gd name="T32" fmla="*/ 0 w 11"/>
                  <a:gd name="T33" fmla="*/ 0 h 15"/>
                  <a:gd name="T34" fmla="*/ 0 w 11"/>
                  <a:gd name="T35" fmla="*/ 0 h 15"/>
                  <a:gd name="T36" fmla="*/ 0 w 11"/>
                  <a:gd name="T37" fmla="*/ 0 h 15"/>
                  <a:gd name="T38" fmla="*/ 0 w 11"/>
                  <a:gd name="T39" fmla="*/ 0 h 1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1"/>
                  <a:gd name="T61" fmla="*/ 0 h 15"/>
                  <a:gd name="T62" fmla="*/ 11 w 11"/>
                  <a:gd name="T63" fmla="*/ 15 h 1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1" h="15">
                    <a:moveTo>
                      <a:pt x="11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6"/>
                      <a:pt x="3" y="7"/>
                      <a:pt x="3" y="9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10" y="1"/>
                      <a:pt x="10" y="2"/>
                      <a:pt x="11" y="3"/>
                    </a:cubicBezTo>
                    <a:cubicBezTo>
                      <a:pt x="11" y="4"/>
                      <a:pt x="11" y="5"/>
                      <a:pt x="11" y="6"/>
                    </a:cubicBez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6" name="Freeform 131"/>
              <p:cNvSpPr>
                <a:spLocks/>
              </p:cNvSpPr>
              <p:nvPr/>
            </p:nvSpPr>
            <p:spPr bwMode="auto">
              <a:xfrm>
                <a:off x="2867" y="2898"/>
                <a:ext cx="2" cy="6"/>
              </a:xfrm>
              <a:custGeom>
                <a:avLst/>
                <a:gdLst>
                  <a:gd name="T0" fmla="*/ 0 w 7"/>
                  <a:gd name="T1" fmla="*/ 0 h 20"/>
                  <a:gd name="T2" fmla="*/ 0 w 7"/>
                  <a:gd name="T3" fmla="*/ 0 h 20"/>
                  <a:gd name="T4" fmla="*/ 0 w 7"/>
                  <a:gd name="T5" fmla="*/ 0 h 20"/>
                  <a:gd name="T6" fmla="*/ 0 w 7"/>
                  <a:gd name="T7" fmla="*/ 0 h 20"/>
                  <a:gd name="T8" fmla="*/ 0 w 7"/>
                  <a:gd name="T9" fmla="*/ 0 h 20"/>
                  <a:gd name="T10" fmla="*/ 0 w 7"/>
                  <a:gd name="T11" fmla="*/ 0 h 20"/>
                  <a:gd name="T12" fmla="*/ 0 w 7"/>
                  <a:gd name="T13" fmla="*/ 0 h 20"/>
                  <a:gd name="T14" fmla="*/ 0 w 7"/>
                  <a:gd name="T15" fmla="*/ 0 h 20"/>
                  <a:gd name="T16" fmla="*/ 0 w 7"/>
                  <a:gd name="T17" fmla="*/ 0 h 20"/>
                  <a:gd name="T18" fmla="*/ 0 w 7"/>
                  <a:gd name="T19" fmla="*/ 0 h 20"/>
                  <a:gd name="T20" fmla="*/ 0 w 7"/>
                  <a:gd name="T21" fmla="*/ 0 h 20"/>
                  <a:gd name="T22" fmla="*/ 0 w 7"/>
                  <a:gd name="T23" fmla="*/ 0 h 20"/>
                  <a:gd name="T24" fmla="*/ 0 w 7"/>
                  <a:gd name="T25" fmla="*/ 0 h 20"/>
                  <a:gd name="T26" fmla="*/ 0 w 7"/>
                  <a:gd name="T27" fmla="*/ 0 h 20"/>
                  <a:gd name="T28" fmla="*/ 0 w 7"/>
                  <a:gd name="T29" fmla="*/ 0 h 20"/>
                  <a:gd name="T30" fmla="*/ 0 w 7"/>
                  <a:gd name="T31" fmla="*/ 0 h 20"/>
                  <a:gd name="T32" fmla="*/ 0 w 7"/>
                  <a:gd name="T33" fmla="*/ 0 h 20"/>
                  <a:gd name="T34" fmla="*/ 0 w 7"/>
                  <a:gd name="T35" fmla="*/ 0 h 20"/>
                  <a:gd name="T36" fmla="*/ 0 w 7"/>
                  <a:gd name="T37" fmla="*/ 0 h 20"/>
                  <a:gd name="T38" fmla="*/ 0 w 7"/>
                  <a:gd name="T39" fmla="*/ 0 h 2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"/>
                  <a:gd name="T61" fmla="*/ 0 h 20"/>
                  <a:gd name="T62" fmla="*/ 7 w 7"/>
                  <a:gd name="T63" fmla="*/ 20 h 2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" h="20">
                    <a:moveTo>
                      <a:pt x="7" y="6"/>
                    </a:moveTo>
                    <a:cubicBezTo>
                      <a:pt x="7" y="9"/>
                      <a:pt x="7" y="9"/>
                      <a:pt x="7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4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6" y="17"/>
                      <a:pt x="6" y="17"/>
                      <a:pt x="7" y="17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6" y="20"/>
                      <a:pt x="5" y="20"/>
                      <a:pt x="4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1" y="18"/>
                      <a:pt x="1" y="17"/>
                      <a:pt x="1" y="15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6"/>
                      <a:pt x="4" y="6"/>
                      <a:pt x="4" y="6"/>
                    </a:cubicBez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7" name="Freeform 132"/>
              <p:cNvSpPr>
                <a:spLocks noEditPoints="1"/>
              </p:cNvSpPr>
              <p:nvPr/>
            </p:nvSpPr>
            <p:spPr bwMode="auto">
              <a:xfrm>
                <a:off x="2876" y="2898"/>
                <a:ext cx="4" cy="6"/>
              </a:xfrm>
              <a:custGeom>
                <a:avLst/>
                <a:gdLst>
                  <a:gd name="T0" fmla="*/ 0 w 14"/>
                  <a:gd name="T1" fmla="*/ 0 h 20"/>
                  <a:gd name="T2" fmla="*/ 0 w 14"/>
                  <a:gd name="T3" fmla="*/ 0 h 20"/>
                  <a:gd name="T4" fmla="*/ 0 w 14"/>
                  <a:gd name="T5" fmla="*/ 0 h 20"/>
                  <a:gd name="T6" fmla="*/ 0 w 14"/>
                  <a:gd name="T7" fmla="*/ 0 h 20"/>
                  <a:gd name="T8" fmla="*/ 0 w 14"/>
                  <a:gd name="T9" fmla="*/ 0 h 20"/>
                  <a:gd name="T10" fmla="*/ 0 w 14"/>
                  <a:gd name="T11" fmla="*/ 0 h 20"/>
                  <a:gd name="T12" fmla="*/ 0 w 14"/>
                  <a:gd name="T13" fmla="*/ 0 h 20"/>
                  <a:gd name="T14" fmla="*/ 0 w 14"/>
                  <a:gd name="T15" fmla="*/ 0 h 20"/>
                  <a:gd name="T16" fmla="*/ 0 w 14"/>
                  <a:gd name="T17" fmla="*/ 0 h 20"/>
                  <a:gd name="T18" fmla="*/ 0 w 14"/>
                  <a:gd name="T19" fmla="*/ 0 h 20"/>
                  <a:gd name="T20" fmla="*/ 0 w 14"/>
                  <a:gd name="T21" fmla="*/ 0 h 20"/>
                  <a:gd name="T22" fmla="*/ 0 w 14"/>
                  <a:gd name="T23" fmla="*/ 0 h 20"/>
                  <a:gd name="T24" fmla="*/ 0 w 14"/>
                  <a:gd name="T25" fmla="*/ 0 h 20"/>
                  <a:gd name="T26" fmla="*/ 0 w 14"/>
                  <a:gd name="T27" fmla="*/ 0 h 20"/>
                  <a:gd name="T28" fmla="*/ 0 w 14"/>
                  <a:gd name="T29" fmla="*/ 0 h 20"/>
                  <a:gd name="T30" fmla="*/ 0 w 14"/>
                  <a:gd name="T31" fmla="*/ 0 h 20"/>
                  <a:gd name="T32" fmla="*/ 0 w 14"/>
                  <a:gd name="T33" fmla="*/ 0 h 20"/>
                  <a:gd name="T34" fmla="*/ 0 w 14"/>
                  <a:gd name="T35" fmla="*/ 0 h 20"/>
                  <a:gd name="T36" fmla="*/ 0 w 14"/>
                  <a:gd name="T37" fmla="*/ 0 h 20"/>
                  <a:gd name="T38" fmla="*/ 0 w 14"/>
                  <a:gd name="T39" fmla="*/ 0 h 20"/>
                  <a:gd name="T40" fmla="*/ 0 w 14"/>
                  <a:gd name="T41" fmla="*/ 0 h 20"/>
                  <a:gd name="T42" fmla="*/ 0 w 14"/>
                  <a:gd name="T43" fmla="*/ 0 h 20"/>
                  <a:gd name="T44" fmla="*/ 0 w 14"/>
                  <a:gd name="T45" fmla="*/ 0 h 20"/>
                  <a:gd name="T46" fmla="*/ 0 w 14"/>
                  <a:gd name="T47" fmla="*/ 0 h 2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4"/>
                  <a:gd name="T73" fmla="*/ 0 h 20"/>
                  <a:gd name="T74" fmla="*/ 14 w 14"/>
                  <a:gd name="T75" fmla="*/ 20 h 2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4" h="20">
                    <a:moveTo>
                      <a:pt x="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2" y="2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4" y="7"/>
                      <a:pt x="14" y="8"/>
                      <a:pt x="14" y="10"/>
                    </a:cubicBezTo>
                    <a:cubicBezTo>
                      <a:pt x="14" y="12"/>
                      <a:pt x="14" y="14"/>
                      <a:pt x="13" y="15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19"/>
                      <a:pt x="11" y="19"/>
                      <a:pt x="10" y="20"/>
                    </a:cubicBezTo>
                    <a:cubicBezTo>
                      <a:pt x="9" y="20"/>
                      <a:pt x="8" y="20"/>
                      <a:pt x="7" y="20"/>
                    </a:cubicBezTo>
                    <a:cubicBezTo>
                      <a:pt x="0" y="20"/>
                      <a:pt x="0" y="20"/>
                      <a:pt x="0" y="20"/>
                    </a:cubicBezTo>
                    <a:lnTo>
                      <a:pt x="0" y="0"/>
                    </a:lnTo>
                    <a:close/>
                    <a:moveTo>
                      <a:pt x="4" y="3"/>
                    </a:moveTo>
                    <a:cubicBezTo>
                      <a:pt x="4" y="17"/>
                      <a:pt x="4" y="17"/>
                      <a:pt x="4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8" y="17"/>
                      <a:pt x="8" y="16"/>
                    </a:cubicBezTo>
                    <a:cubicBezTo>
                      <a:pt x="9" y="16"/>
                      <a:pt x="9" y="16"/>
                      <a:pt x="10" y="16"/>
                    </a:cubicBezTo>
                    <a:cubicBezTo>
                      <a:pt x="10" y="15"/>
                      <a:pt x="10" y="14"/>
                      <a:pt x="10" y="14"/>
                    </a:cubicBezTo>
                    <a:cubicBezTo>
                      <a:pt x="11" y="13"/>
                      <a:pt x="11" y="12"/>
                      <a:pt x="11" y="10"/>
                    </a:cubicBezTo>
                    <a:cubicBezTo>
                      <a:pt x="11" y="9"/>
                      <a:pt x="11" y="7"/>
                      <a:pt x="10" y="7"/>
                    </a:cubicBezTo>
                    <a:cubicBezTo>
                      <a:pt x="10" y="6"/>
                      <a:pt x="10" y="5"/>
                      <a:pt x="9" y="5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7" y="3"/>
                      <a:pt x="6" y="3"/>
                      <a:pt x="5" y="3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" name="Freeform 133"/>
              <p:cNvSpPr>
                <a:spLocks noEditPoints="1"/>
              </p:cNvSpPr>
              <p:nvPr/>
            </p:nvSpPr>
            <p:spPr bwMode="auto">
              <a:xfrm>
                <a:off x="2880" y="2900"/>
                <a:ext cx="4" cy="4"/>
              </a:xfrm>
              <a:custGeom>
                <a:avLst/>
                <a:gdLst>
                  <a:gd name="T0" fmla="*/ 0 w 11"/>
                  <a:gd name="T1" fmla="*/ 0 h 15"/>
                  <a:gd name="T2" fmla="*/ 0 w 11"/>
                  <a:gd name="T3" fmla="*/ 0 h 15"/>
                  <a:gd name="T4" fmla="*/ 0 w 11"/>
                  <a:gd name="T5" fmla="*/ 0 h 15"/>
                  <a:gd name="T6" fmla="*/ 0 w 11"/>
                  <a:gd name="T7" fmla="*/ 0 h 15"/>
                  <a:gd name="T8" fmla="*/ 0 w 11"/>
                  <a:gd name="T9" fmla="*/ 0 h 15"/>
                  <a:gd name="T10" fmla="*/ 0 w 11"/>
                  <a:gd name="T11" fmla="*/ 0 h 15"/>
                  <a:gd name="T12" fmla="*/ 0 w 11"/>
                  <a:gd name="T13" fmla="*/ 0 h 15"/>
                  <a:gd name="T14" fmla="*/ 0 w 11"/>
                  <a:gd name="T15" fmla="*/ 0 h 15"/>
                  <a:gd name="T16" fmla="*/ 0 w 11"/>
                  <a:gd name="T17" fmla="*/ 0 h 15"/>
                  <a:gd name="T18" fmla="*/ 0 w 11"/>
                  <a:gd name="T19" fmla="*/ 0 h 15"/>
                  <a:gd name="T20" fmla="*/ 0 w 11"/>
                  <a:gd name="T21" fmla="*/ 0 h 15"/>
                  <a:gd name="T22" fmla="*/ 0 w 11"/>
                  <a:gd name="T23" fmla="*/ 0 h 15"/>
                  <a:gd name="T24" fmla="*/ 0 w 11"/>
                  <a:gd name="T25" fmla="*/ 0 h 15"/>
                  <a:gd name="T26" fmla="*/ 0 w 11"/>
                  <a:gd name="T27" fmla="*/ 0 h 15"/>
                  <a:gd name="T28" fmla="*/ 0 w 11"/>
                  <a:gd name="T29" fmla="*/ 0 h 15"/>
                  <a:gd name="T30" fmla="*/ 0 w 11"/>
                  <a:gd name="T31" fmla="*/ 0 h 15"/>
                  <a:gd name="T32" fmla="*/ 0 w 11"/>
                  <a:gd name="T33" fmla="*/ 0 h 15"/>
                  <a:gd name="T34" fmla="*/ 0 w 11"/>
                  <a:gd name="T35" fmla="*/ 0 h 15"/>
                  <a:gd name="T36" fmla="*/ 0 w 11"/>
                  <a:gd name="T37" fmla="*/ 0 h 15"/>
                  <a:gd name="T38" fmla="*/ 0 w 11"/>
                  <a:gd name="T39" fmla="*/ 0 h 15"/>
                  <a:gd name="T40" fmla="*/ 0 w 11"/>
                  <a:gd name="T41" fmla="*/ 0 h 15"/>
                  <a:gd name="T42" fmla="*/ 0 w 11"/>
                  <a:gd name="T43" fmla="*/ 0 h 15"/>
                  <a:gd name="T44" fmla="*/ 0 w 11"/>
                  <a:gd name="T45" fmla="*/ 0 h 15"/>
                  <a:gd name="T46" fmla="*/ 0 w 11"/>
                  <a:gd name="T47" fmla="*/ 0 h 15"/>
                  <a:gd name="T48" fmla="*/ 0 w 11"/>
                  <a:gd name="T49" fmla="*/ 0 h 15"/>
                  <a:gd name="T50" fmla="*/ 0 w 11"/>
                  <a:gd name="T51" fmla="*/ 0 h 15"/>
                  <a:gd name="T52" fmla="*/ 0 w 11"/>
                  <a:gd name="T53" fmla="*/ 0 h 15"/>
                  <a:gd name="T54" fmla="*/ 0 w 11"/>
                  <a:gd name="T55" fmla="*/ 0 h 15"/>
                  <a:gd name="T56" fmla="*/ 0 w 11"/>
                  <a:gd name="T57" fmla="*/ 0 h 15"/>
                  <a:gd name="T58" fmla="*/ 0 w 11"/>
                  <a:gd name="T59" fmla="*/ 0 h 15"/>
                  <a:gd name="T60" fmla="*/ 0 w 11"/>
                  <a:gd name="T61" fmla="*/ 0 h 15"/>
                  <a:gd name="T62" fmla="*/ 0 w 11"/>
                  <a:gd name="T63" fmla="*/ 0 h 15"/>
                  <a:gd name="T64" fmla="*/ 0 w 11"/>
                  <a:gd name="T65" fmla="*/ 0 h 15"/>
                  <a:gd name="T66" fmla="*/ 0 w 11"/>
                  <a:gd name="T67" fmla="*/ 0 h 15"/>
                  <a:gd name="T68" fmla="*/ 0 w 11"/>
                  <a:gd name="T69" fmla="*/ 0 h 1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"/>
                  <a:gd name="T106" fmla="*/ 0 h 15"/>
                  <a:gd name="T107" fmla="*/ 11 w 11"/>
                  <a:gd name="T108" fmla="*/ 15 h 1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" h="15">
                    <a:moveTo>
                      <a:pt x="3" y="5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" y="0"/>
                      <a:pt x="8" y="0"/>
                      <a:pt x="9" y="1"/>
                    </a:cubicBezTo>
                    <a:cubicBezTo>
                      <a:pt x="9" y="1"/>
                      <a:pt x="10" y="2"/>
                      <a:pt x="10" y="2"/>
                    </a:cubicBezTo>
                    <a:cubicBezTo>
                      <a:pt x="10" y="3"/>
                      <a:pt x="11" y="4"/>
                      <a:pt x="11" y="6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2"/>
                      <a:pt x="11" y="13"/>
                      <a:pt x="11" y="13"/>
                    </a:cubicBezTo>
                    <a:cubicBezTo>
                      <a:pt x="11" y="14"/>
                      <a:pt x="11" y="14"/>
                      <a:pt x="11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7" y="14"/>
                      <a:pt x="7" y="15"/>
                      <a:pt x="6" y="15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3" y="15"/>
                      <a:pt x="2" y="15"/>
                      <a:pt x="1" y="14"/>
                    </a:cubicBezTo>
                    <a:cubicBezTo>
                      <a:pt x="0" y="14"/>
                      <a:pt x="0" y="12"/>
                      <a:pt x="0" y="11"/>
                    </a:cubicBezTo>
                    <a:cubicBezTo>
                      <a:pt x="0" y="10"/>
                      <a:pt x="0" y="10"/>
                      <a:pt x="1" y="9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4"/>
                      <a:pt x="3" y="5"/>
                    </a:cubicBezTo>
                    <a:close/>
                    <a:moveTo>
                      <a:pt x="7" y="8"/>
                    </a:moveTo>
                    <a:cubicBezTo>
                      <a:pt x="7" y="8"/>
                      <a:pt x="6" y="9"/>
                      <a:pt x="6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4" y="10"/>
                      <a:pt x="3" y="10"/>
                      <a:pt x="3" y="11"/>
                    </a:cubicBezTo>
                    <a:cubicBezTo>
                      <a:pt x="3" y="11"/>
                      <a:pt x="4" y="12"/>
                      <a:pt x="4" y="12"/>
                    </a:cubicBezTo>
                    <a:cubicBezTo>
                      <a:pt x="4" y="13"/>
                      <a:pt x="5" y="13"/>
                      <a:pt x="5" y="13"/>
                    </a:cubicBezTo>
                    <a:cubicBezTo>
                      <a:pt x="5" y="13"/>
                      <a:pt x="6" y="13"/>
                      <a:pt x="6" y="12"/>
                    </a:cubicBezTo>
                    <a:cubicBezTo>
                      <a:pt x="7" y="12"/>
                      <a:pt x="7" y="12"/>
                      <a:pt x="7" y="11"/>
                    </a:cubicBezTo>
                    <a:cubicBezTo>
                      <a:pt x="7" y="11"/>
                      <a:pt x="7" y="10"/>
                      <a:pt x="7" y="9"/>
                    </a:cubicBez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9" name="Freeform 134"/>
              <p:cNvSpPr>
                <a:spLocks/>
              </p:cNvSpPr>
              <p:nvPr/>
            </p:nvSpPr>
            <p:spPr bwMode="auto">
              <a:xfrm>
                <a:off x="2885" y="2900"/>
                <a:ext cx="2" cy="4"/>
              </a:xfrm>
              <a:custGeom>
                <a:avLst/>
                <a:gdLst>
                  <a:gd name="T0" fmla="*/ 0 w 7"/>
                  <a:gd name="T1" fmla="*/ 0 h 15"/>
                  <a:gd name="T2" fmla="*/ 0 w 7"/>
                  <a:gd name="T3" fmla="*/ 0 h 15"/>
                  <a:gd name="T4" fmla="*/ 0 w 7"/>
                  <a:gd name="T5" fmla="*/ 0 h 15"/>
                  <a:gd name="T6" fmla="*/ 0 w 7"/>
                  <a:gd name="T7" fmla="*/ 0 h 15"/>
                  <a:gd name="T8" fmla="*/ 0 w 7"/>
                  <a:gd name="T9" fmla="*/ 0 h 15"/>
                  <a:gd name="T10" fmla="*/ 0 w 7"/>
                  <a:gd name="T11" fmla="*/ 0 h 15"/>
                  <a:gd name="T12" fmla="*/ 0 w 7"/>
                  <a:gd name="T13" fmla="*/ 0 h 15"/>
                  <a:gd name="T14" fmla="*/ 0 w 7"/>
                  <a:gd name="T15" fmla="*/ 0 h 15"/>
                  <a:gd name="T16" fmla="*/ 0 w 7"/>
                  <a:gd name="T17" fmla="*/ 0 h 15"/>
                  <a:gd name="T18" fmla="*/ 0 w 7"/>
                  <a:gd name="T19" fmla="*/ 0 h 15"/>
                  <a:gd name="T20" fmla="*/ 0 w 7"/>
                  <a:gd name="T21" fmla="*/ 0 h 15"/>
                  <a:gd name="T22" fmla="*/ 0 w 7"/>
                  <a:gd name="T23" fmla="*/ 0 h 15"/>
                  <a:gd name="T24" fmla="*/ 0 w 7"/>
                  <a:gd name="T25" fmla="*/ 0 h 15"/>
                  <a:gd name="T26" fmla="*/ 0 w 7"/>
                  <a:gd name="T27" fmla="*/ 0 h 1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"/>
                  <a:gd name="T43" fmla="*/ 0 h 15"/>
                  <a:gd name="T44" fmla="*/ 7 w 7"/>
                  <a:gd name="T45" fmla="*/ 15 h 1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" h="15">
                    <a:moveTo>
                      <a:pt x="3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1"/>
                      <a:pt x="4" y="1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7"/>
                      <a:pt x="3" y="8"/>
                      <a:pt x="3" y="11"/>
                    </a:cubicBezTo>
                    <a:lnTo>
                      <a:pt x="3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0" name="Freeform 135"/>
              <p:cNvSpPr>
                <a:spLocks noEditPoints="1"/>
              </p:cNvSpPr>
              <p:nvPr/>
            </p:nvSpPr>
            <p:spPr bwMode="auto">
              <a:xfrm>
                <a:off x="2889" y="2900"/>
                <a:ext cx="3" cy="4"/>
              </a:xfrm>
              <a:custGeom>
                <a:avLst/>
                <a:gdLst>
                  <a:gd name="T0" fmla="*/ 0 w 11"/>
                  <a:gd name="T1" fmla="*/ 0 h 16"/>
                  <a:gd name="T2" fmla="*/ 0 w 11"/>
                  <a:gd name="T3" fmla="*/ 0 h 16"/>
                  <a:gd name="T4" fmla="*/ 0 w 11"/>
                  <a:gd name="T5" fmla="*/ 0 h 16"/>
                  <a:gd name="T6" fmla="*/ 0 w 11"/>
                  <a:gd name="T7" fmla="*/ 0 h 16"/>
                  <a:gd name="T8" fmla="*/ 0 w 11"/>
                  <a:gd name="T9" fmla="*/ 0 h 16"/>
                  <a:gd name="T10" fmla="*/ 0 w 11"/>
                  <a:gd name="T11" fmla="*/ 0 h 16"/>
                  <a:gd name="T12" fmla="*/ 0 w 11"/>
                  <a:gd name="T13" fmla="*/ 0 h 16"/>
                  <a:gd name="T14" fmla="*/ 0 w 11"/>
                  <a:gd name="T15" fmla="*/ 0 h 16"/>
                  <a:gd name="T16" fmla="*/ 0 w 11"/>
                  <a:gd name="T17" fmla="*/ 0 h 16"/>
                  <a:gd name="T18" fmla="*/ 0 w 11"/>
                  <a:gd name="T19" fmla="*/ 0 h 16"/>
                  <a:gd name="T20" fmla="*/ 0 w 11"/>
                  <a:gd name="T21" fmla="*/ 0 h 16"/>
                  <a:gd name="T22" fmla="*/ 0 w 11"/>
                  <a:gd name="T23" fmla="*/ 0 h 16"/>
                  <a:gd name="T24" fmla="*/ 0 w 11"/>
                  <a:gd name="T25" fmla="*/ 0 h 16"/>
                  <a:gd name="T26" fmla="*/ 0 w 11"/>
                  <a:gd name="T27" fmla="*/ 0 h 16"/>
                  <a:gd name="T28" fmla="*/ 0 w 11"/>
                  <a:gd name="T29" fmla="*/ 0 h 16"/>
                  <a:gd name="T30" fmla="*/ 0 w 11"/>
                  <a:gd name="T31" fmla="*/ 0 h 16"/>
                  <a:gd name="T32" fmla="*/ 0 w 11"/>
                  <a:gd name="T33" fmla="*/ 0 h 16"/>
                  <a:gd name="T34" fmla="*/ 0 w 11"/>
                  <a:gd name="T35" fmla="*/ 0 h 16"/>
                  <a:gd name="T36" fmla="*/ 0 w 11"/>
                  <a:gd name="T37" fmla="*/ 0 h 16"/>
                  <a:gd name="T38" fmla="*/ 0 w 11"/>
                  <a:gd name="T39" fmla="*/ 0 h 16"/>
                  <a:gd name="T40" fmla="*/ 0 w 11"/>
                  <a:gd name="T41" fmla="*/ 0 h 16"/>
                  <a:gd name="T42" fmla="*/ 0 w 11"/>
                  <a:gd name="T43" fmla="*/ 0 h 16"/>
                  <a:gd name="T44" fmla="*/ 0 w 11"/>
                  <a:gd name="T45" fmla="*/ 0 h 16"/>
                  <a:gd name="T46" fmla="*/ 0 w 11"/>
                  <a:gd name="T47" fmla="*/ 0 h 16"/>
                  <a:gd name="T48" fmla="*/ 0 w 11"/>
                  <a:gd name="T49" fmla="*/ 0 h 16"/>
                  <a:gd name="T50" fmla="*/ 0 w 11"/>
                  <a:gd name="T51" fmla="*/ 0 h 16"/>
                  <a:gd name="T52" fmla="*/ 0 w 11"/>
                  <a:gd name="T53" fmla="*/ 0 h 16"/>
                  <a:gd name="T54" fmla="*/ 0 w 11"/>
                  <a:gd name="T55" fmla="*/ 0 h 16"/>
                  <a:gd name="T56" fmla="*/ 0 w 11"/>
                  <a:gd name="T57" fmla="*/ 0 h 16"/>
                  <a:gd name="T58" fmla="*/ 0 w 11"/>
                  <a:gd name="T59" fmla="*/ 0 h 16"/>
                  <a:gd name="T60" fmla="*/ 0 w 11"/>
                  <a:gd name="T61" fmla="*/ 0 h 16"/>
                  <a:gd name="T62" fmla="*/ 0 w 11"/>
                  <a:gd name="T63" fmla="*/ 0 h 16"/>
                  <a:gd name="T64" fmla="*/ 0 w 11"/>
                  <a:gd name="T65" fmla="*/ 0 h 16"/>
                  <a:gd name="T66" fmla="*/ 0 w 11"/>
                  <a:gd name="T67" fmla="*/ 0 h 16"/>
                  <a:gd name="T68" fmla="*/ 0 w 11"/>
                  <a:gd name="T69" fmla="*/ 0 h 1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"/>
                  <a:gd name="T106" fmla="*/ 0 h 16"/>
                  <a:gd name="T107" fmla="*/ 11 w 11"/>
                  <a:gd name="T108" fmla="*/ 16 h 1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" h="16">
                    <a:moveTo>
                      <a:pt x="4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2" y="2"/>
                      <a:pt x="2" y="1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" y="0"/>
                      <a:pt x="8" y="0"/>
                      <a:pt x="9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11" y="3"/>
                      <a:pt x="11" y="4"/>
                      <a:pt x="11" y="6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2"/>
                      <a:pt x="11" y="13"/>
                      <a:pt x="11" y="13"/>
                    </a:cubicBezTo>
                    <a:cubicBezTo>
                      <a:pt x="11" y="14"/>
                      <a:pt x="11" y="14"/>
                      <a:pt x="11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7" y="14"/>
                      <a:pt x="7" y="15"/>
                      <a:pt x="6" y="15"/>
                    </a:cubicBezTo>
                    <a:cubicBezTo>
                      <a:pt x="5" y="15"/>
                      <a:pt x="5" y="16"/>
                      <a:pt x="4" y="15"/>
                    </a:cubicBezTo>
                    <a:cubicBezTo>
                      <a:pt x="3" y="15"/>
                      <a:pt x="2" y="15"/>
                      <a:pt x="1" y="14"/>
                    </a:cubicBezTo>
                    <a:cubicBezTo>
                      <a:pt x="1" y="14"/>
                      <a:pt x="0" y="13"/>
                      <a:pt x="0" y="11"/>
                    </a:cubicBezTo>
                    <a:cubicBezTo>
                      <a:pt x="0" y="10"/>
                      <a:pt x="0" y="10"/>
                      <a:pt x="1" y="9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3" y="7"/>
                      <a:pt x="3" y="7"/>
                      <a:pt x="5" y="7"/>
                    </a:cubicBezTo>
                    <a:cubicBezTo>
                      <a:pt x="6" y="6"/>
                      <a:pt x="7" y="6"/>
                      <a:pt x="8" y="6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7" y="3"/>
                      <a:pt x="6" y="3"/>
                      <a:pt x="5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4" y="5"/>
                    </a:cubicBezTo>
                    <a:close/>
                    <a:moveTo>
                      <a:pt x="8" y="8"/>
                    </a:moveTo>
                    <a:cubicBezTo>
                      <a:pt x="7" y="8"/>
                      <a:pt x="7" y="9"/>
                      <a:pt x="6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11"/>
                      <a:pt x="4" y="12"/>
                      <a:pt x="4" y="12"/>
                    </a:cubicBezTo>
                    <a:cubicBezTo>
                      <a:pt x="4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2"/>
                    </a:cubicBezTo>
                    <a:cubicBezTo>
                      <a:pt x="7" y="12"/>
                      <a:pt x="7" y="12"/>
                      <a:pt x="7" y="11"/>
                    </a:cubicBezTo>
                    <a:cubicBezTo>
                      <a:pt x="8" y="11"/>
                      <a:pt x="8" y="10"/>
                      <a:pt x="8" y="9"/>
                    </a:cubicBez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1" name="Freeform 136"/>
              <p:cNvSpPr>
                <a:spLocks noEditPoints="1"/>
              </p:cNvSpPr>
              <p:nvPr/>
            </p:nvSpPr>
            <p:spPr bwMode="auto">
              <a:xfrm>
                <a:off x="2893" y="2900"/>
                <a:ext cx="3" cy="4"/>
              </a:xfrm>
              <a:custGeom>
                <a:avLst/>
                <a:gdLst>
                  <a:gd name="T0" fmla="*/ 0 w 11"/>
                  <a:gd name="T1" fmla="*/ 0 h 16"/>
                  <a:gd name="T2" fmla="*/ 0 w 11"/>
                  <a:gd name="T3" fmla="*/ 0 h 16"/>
                  <a:gd name="T4" fmla="*/ 0 w 11"/>
                  <a:gd name="T5" fmla="*/ 0 h 16"/>
                  <a:gd name="T6" fmla="*/ 0 w 11"/>
                  <a:gd name="T7" fmla="*/ 0 h 16"/>
                  <a:gd name="T8" fmla="*/ 0 w 11"/>
                  <a:gd name="T9" fmla="*/ 0 h 16"/>
                  <a:gd name="T10" fmla="*/ 0 w 11"/>
                  <a:gd name="T11" fmla="*/ 0 h 16"/>
                  <a:gd name="T12" fmla="*/ 0 w 11"/>
                  <a:gd name="T13" fmla="*/ 0 h 16"/>
                  <a:gd name="T14" fmla="*/ 0 w 11"/>
                  <a:gd name="T15" fmla="*/ 0 h 16"/>
                  <a:gd name="T16" fmla="*/ 0 w 11"/>
                  <a:gd name="T17" fmla="*/ 0 h 16"/>
                  <a:gd name="T18" fmla="*/ 0 w 11"/>
                  <a:gd name="T19" fmla="*/ 0 h 16"/>
                  <a:gd name="T20" fmla="*/ 0 w 11"/>
                  <a:gd name="T21" fmla="*/ 0 h 16"/>
                  <a:gd name="T22" fmla="*/ 0 w 11"/>
                  <a:gd name="T23" fmla="*/ 0 h 16"/>
                  <a:gd name="T24" fmla="*/ 0 w 11"/>
                  <a:gd name="T25" fmla="*/ 0 h 16"/>
                  <a:gd name="T26" fmla="*/ 0 w 11"/>
                  <a:gd name="T27" fmla="*/ 0 h 16"/>
                  <a:gd name="T28" fmla="*/ 0 w 11"/>
                  <a:gd name="T29" fmla="*/ 0 h 16"/>
                  <a:gd name="T30" fmla="*/ 0 w 11"/>
                  <a:gd name="T31" fmla="*/ 0 h 16"/>
                  <a:gd name="T32" fmla="*/ 0 w 11"/>
                  <a:gd name="T33" fmla="*/ 0 h 16"/>
                  <a:gd name="T34" fmla="*/ 0 w 11"/>
                  <a:gd name="T35" fmla="*/ 0 h 16"/>
                  <a:gd name="T36" fmla="*/ 0 w 11"/>
                  <a:gd name="T37" fmla="*/ 0 h 16"/>
                  <a:gd name="T38" fmla="*/ 0 w 11"/>
                  <a:gd name="T39" fmla="*/ 0 h 16"/>
                  <a:gd name="T40" fmla="*/ 0 w 11"/>
                  <a:gd name="T41" fmla="*/ 0 h 1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"/>
                  <a:gd name="T64" fmla="*/ 0 h 16"/>
                  <a:gd name="T65" fmla="*/ 11 w 11"/>
                  <a:gd name="T66" fmla="*/ 16 h 1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" h="16">
                    <a:moveTo>
                      <a:pt x="8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3"/>
                      <a:pt x="10" y="14"/>
                      <a:pt x="9" y="14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4" y="15"/>
                      <a:pt x="3" y="15"/>
                      <a:pt x="2" y="14"/>
                    </a:cubicBezTo>
                    <a:cubicBezTo>
                      <a:pt x="1" y="12"/>
                      <a:pt x="0" y="10"/>
                      <a:pt x="0" y="8"/>
                    </a:cubicBezTo>
                    <a:cubicBezTo>
                      <a:pt x="0" y="6"/>
                      <a:pt x="1" y="4"/>
                      <a:pt x="2" y="2"/>
                    </a:cubicBezTo>
                    <a:cubicBezTo>
                      <a:pt x="3" y="1"/>
                      <a:pt x="4" y="0"/>
                      <a:pt x="5" y="0"/>
                    </a:cubicBezTo>
                    <a:cubicBezTo>
                      <a:pt x="7" y="0"/>
                      <a:pt x="9" y="1"/>
                      <a:pt x="9" y="2"/>
                    </a:cubicBezTo>
                    <a:cubicBezTo>
                      <a:pt x="11" y="4"/>
                      <a:pt x="11" y="6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1"/>
                      <a:pt x="4" y="12"/>
                    </a:cubicBezTo>
                    <a:cubicBezTo>
                      <a:pt x="4" y="12"/>
                      <a:pt x="5" y="13"/>
                      <a:pt x="6" y="13"/>
                    </a:cubicBezTo>
                    <a:cubicBezTo>
                      <a:pt x="7" y="13"/>
                      <a:pt x="8" y="12"/>
                      <a:pt x="8" y="11"/>
                    </a:cubicBezTo>
                    <a:close/>
                    <a:moveTo>
                      <a:pt x="8" y="7"/>
                    </a:moveTo>
                    <a:cubicBezTo>
                      <a:pt x="8" y="5"/>
                      <a:pt x="8" y="5"/>
                      <a:pt x="7" y="4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5"/>
                      <a:pt x="3" y="7"/>
                    </a:cubicBez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2" name="Freeform 137"/>
              <p:cNvSpPr>
                <a:spLocks/>
              </p:cNvSpPr>
              <p:nvPr/>
            </p:nvSpPr>
            <p:spPr bwMode="auto">
              <a:xfrm>
                <a:off x="2897" y="2900"/>
                <a:ext cx="3" cy="4"/>
              </a:xfrm>
              <a:custGeom>
                <a:avLst/>
                <a:gdLst>
                  <a:gd name="T0" fmla="*/ 0 w 10"/>
                  <a:gd name="T1" fmla="*/ 0 h 15"/>
                  <a:gd name="T2" fmla="*/ 0 w 10"/>
                  <a:gd name="T3" fmla="*/ 0 h 15"/>
                  <a:gd name="T4" fmla="*/ 0 w 10"/>
                  <a:gd name="T5" fmla="*/ 0 h 15"/>
                  <a:gd name="T6" fmla="*/ 0 w 10"/>
                  <a:gd name="T7" fmla="*/ 0 h 15"/>
                  <a:gd name="T8" fmla="*/ 0 w 10"/>
                  <a:gd name="T9" fmla="*/ 0 h 15"/>
                  <a:gd name="T10" fmla="*/ 0 w 10"/>
                  <a:gd name="T11" fmla="*/ 0 h 15"/>
                  <a:gd name="T12" fmla="*/ 0 w 10"/>
                  <a:gd name="T13" fmla="*/ 0 h 15"/>
                  <a:gd name="T14" fmla="*/ 0 w 10"/>
                  <a:gd name="T15" fmla="*/ 0 h 15"/>
                  <a:gd name="T16" fmla="*/ 0 w 10"/>
                  <a:gd name="T17" fmla="*/ 0 h 15"/>
                  <a:gd name="T18" fmla="*/ 0 w 10"/>
                  <a:gd name="T19" fmla="*/ 0 h 15"/>
                  <a:gd name="T20" fmla="*/ 0 w 10"/>
                  <a:gd name="T21" fmla="*/ 0 h 15"/>
                  <a:gd name="T22" fmla="*/ 0 w 10"/>
                  <a:gd name="T23" fmla="*/ 0 h 15"/>
                  <a:gd name="T24" fmla="*/ 0 w 10"/>
                  <a:gd name="T25" fmla="*/ 0 h 15"/>
                  <a:gd name="T26" fmla="*/ 0 w 10"/>
                  <a:gd name="T27" fmla="*/ 0 h 15"/>
                  <a:gd name="T28" fmla="*/ 0 w 10"/>
                  <a:gd name="T29" fmla="*/ 0 h 15"/>
                  <a:gd name="T30" fmla="*/ 0 w 10"/>
                  <a:gd name="T31" fmla="*/ 0 h 15"/>
                  <a:gd name="T32" fmla="*/ 0 w 10"/>
                  <a:gd name="T33" fmla="*/ 0 h 15"/>
                  <a:gd name="T34" fmla="*/ 0 w 10"/>
                  <a:gd name="T35" fmla="*/ 0 h 15"/>
                  <a:gd name="T36" fmla="*/ 0 w 10"/>
                  <a:gd name="T37" fmla="*/ 0 h 15"/>
                  <a:gd name="T38" fmla="*/ 0 w 10"/>
                  <a:gd name="T39" fmla="*/ 0 h 1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0"/>
                  <a:gd name="T61" fmla="*/ 0 h 15"/>
                  <a:gd name="T62" fmla="*/ 10 w 10"/>
                  <a:gd name="T63" fmla="*/ 15 h 1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0" h="15">
                    <a:moveTo>
                      <a:pt x="10" y="15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6"/>
                      <a:pt x="7" y="5"/>
                      <a:pt x="7" y="5"/>
                    </a:cubicBezTo>
                    <a:cubicBezTo>
                      <a:pt x="7" y="4"/>
                      <a:pt x="7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6"/>
                      <a:pt x="3" y="7"/>
                      <a:pt x="3" y="9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6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3"/>
                    </a:cubicBezTo>
                    <a:cubicBezTo>
                      <a:pt x="10" y="4"/>
                      <a:pt x="10" y="5"/>
                      <a:pt x="10" y="6"/>
                    </a:cubicBezTo>
                    <a:lnTo>
                      <a:pt x="10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3" name="Freeform 138"/>
              <p:cNvSpPr>
                <a:spLocks noEditPoints="1"/>
              </p:cNvSpPr>
              <p:nvPr/>
            </p:nvSpPr>
            <p:spPr bwMode="auto">
              <a:xfrm>
                <a:off x="2901" y="2900"/>
                <a:ext cx="4" cy="4"/>
              </a:xfrm>
              <a:custGeom>
                <a:avLst/>
                <a:gdLst>
                  <a:gd name="T0" fmla="*/ 0 w 11"/>
                  <a:gd name="T1" fmla="*/ 0 h 16"/>
                  <a:gd name="T2" fmla="*/ 0 w 11"/>
                  <a:gd name="T3" fmla="*/ 0 h 16"/>
                  <a:gd name="T4" fmla="*/ 0 w 11"/>
                  <a:gd name="T5" fmla="*/ 0 h 16"/>
                  <a:gd name="T6" fmla="*/ 0 w 11"/>
                  <a:gd name="T7" fmla="*/ 0 h 16"/>
                  <a:gd name="T8" fmla="*/ 0 w 11"/>
                  <a:gd name="T9" fmla="*/ 0 h 16"/>
                  <a:gd name="T10" fmla="*/ 0 w 11"/>
                  <a:gd name="T11" fmla="*/ 0 h 16"/>
                  <a:gd name="T12" fmla="*/ 0 w 11"/>
                  <a:gd name="T13" fmla="*/ 0 h 16"/>
                  <a:gd name="T14" fmla="*/ 0 w 11"/>
                  <a:gd name="T15" fmla="*/ 0 h 16"/>
                  <a:gd name="T16" fmla="*/ 0 w 11"/>
                  <a:gd name="T17" fmla="*/ 0 h 16"/>
                  <a:gd name="T18" fmla="*/ 0 w 11"/>
                  <a:gd name="T19" fmla="*/ 0 h 16"/>
                  <a:gd name="T20" fmla="*/ 0 w 11"/>
                  <a:gd name="T21" fmla="*/ 0 h 16"/>
                  <a:gd name="T22" fmla="*/ 0 w 11"/>
                  <a:gd name="T23" fmla="*/ 0 h 16"/>
                  <a:gd name="T24" fmla="*/ 0 w 11"/>
                  <a:gd name="T25" fmla="*/ 0 h 16"/>
                  <a:gd name="T26" fmla="*/ 0 w 11"/>
                  <a:gd name="T27" fmla="*/ 0 h 16"/>
                  <a:gd name="T28" fmla="*/ 0 w 11"/>
                  <a:gd name="T29" fmla="*/ 0 h 16"/>
                  <a:gd name="T30" fmla="*/ 0 w 11"/>
                  <a:gd name="T31" fmla="*/ 0 h 16"/>
                  <a:gd name="T32" fmla="*/ 0 w 11"/>
                  <a:gd name="T33" fmla="*/ 0 h 16"/>
                  <a:gd name="T34" fmla="*/ 0 w 11"/>
                  <a:gd name="T35" fmla="*/ 0 h 16"/>
                  <a:gd name="T36" fmla="*/ 0 w 11"/>
                  <a:gd name="T37" fmla="*/ 0 h 16"/>
                  <a:gd name="T38" fmla="*/ 0 w 11"/>
                  <a:gd name="T39" fmla="*/ 0 h 16"/>
                  <a:gd name="T40" fmla="*/ 0 w 11"/>
                  <a:gd name="T41" fmla="*/ 0 h 1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"/>
                  <a:gd name="T64" fmla="*/ 0 h 16"/>
                  <a:gd name="T65" fmla="*/ 11 w 11"/>
                  <a:gd name="T66" fmla="*/ 16 h 1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" h="16">
                    <a:moveTo>
                      <a:pt x="8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3"/>
                      <a:pt x="10" y="14"/>
                      <a:pt x="9" y="14"/>
                    </a:cubicBezTo>
                    <a:cubicBezTo>
                      <a:pt x="8" y="15"/>
                      <a:pt x="7" y="16"/>
                      <a:pt x="6" y="16"/>
                    </a:cubicBezTo>
                    <a:cubicBezTo>
                      <a:pt x="4" y="16"/>
                      <a:pt x="3" y="15"/>
                      <a:pt x="1" y="14"/>
                    </a:cubicBezTo>
                    <a:cubicBezTo>
                      <a:pt x="0" y="12"/>
                      <a:pt x="0" y="10"/>
                      <a:pt x="0" y="8"/>
                    </a:cubicBezTo>
                    <a:cubicBezTo>
                      <a:pt x="0" y="6"/>
                      <a:pt x="0" y="4"/>
                      <a:pt x="2" y="2"/>
                    </a:cubicBezTo>
                    <a:cubicBezTo>
                      <a:pt x="3" y="1"/>
                      <a:pt x="4" y="0"/>
                      <a:pt x="5" y="0"/>
                    </a:cubicBezTo>
                    <a:cubicBezTo>
                      <a:pt x="7" y="0"/>
                      <a:pt x="8" y="1"/>
                      <a:pt x="9" y="2"/>
                    </a:cubicBezTo>
                    <a:cubicBezTo>
                      <a:pt x="10" y="4"/>
                      <a:pt x="11" y="6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1"/>
                      <a:pt x="4" y="12"/>
                    </a:cubicBezTo>
                    <a:cubicBezTo>
                      <a:pt x="4" y="12"/>
                      <a:pt x="5" y="13"/>
                      <a:pt x="6" y="13"/>
                    </a:cubicBezTo>
                    <a:cubicBezTo>
                      <a:pt x="7" y="13"/>
                      <a:pt x="7" y="12"/>
                      <a:pt x="8" y="11"/>
                    </a:cubicBezTo>
                    <a:close/>
                    <a:moveTo>
                      <a:pt x="8" y="7"/>
                    </a:move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5"/>
                      <a:pt x="3" y="7"/>
                    </a:cubicBez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4" name="Freeform 139"/>
              <p:cNvSpPr>
                <a:spLocks noEditPoints="1"/>
              </p:cNvSpPr>
              <p:nvPr/>
            </p:nvSpPr>
            <p:spPr bwMode="auto">
              <a:xfrm>
                <a:off x="2907" y="2898"/>
                <a:ext cx="5" cy="6"/>
              </a:xfrm>
              <a:custGeom>
                <a:avLst/>
                <a:gdLst>
                  <a:gd name="T0" fmla="*/ 0 w 34"/>
                  <a:gd name="T1" fmla="*/ 0 h 40"/>
                  <a:gd name="T2" fmla="*/ 0 w 34"/>
                  <a:gd name="T3" fmla="*/ 0 h 40"/>
                  <a:gd name="T4" fmla="*/ 0 w 34"/>
                  <a:gd name="T5" fmla="*/ 0 h 40"/>
                  <a:gd name="T6" fmla="*/ 0 w 34"/>
                  <a:gd name="T7" fmla="*/ 0 h 40"/>
                  <a:gd name="T8" fmla="*/ 0 w 34"/>
                  <a:gd name="T9" fmla="*/ 0 h 40"/>
                  <a:gd name="T10" fmla="*/ 0 w 34"/>
                  <a:gd name="T11" fmla="*/ 0 h 40"/>
                  <a:gd name="T12" fmla="*/ 0 w 34"/>
                  <a:gd name="T13" fmla="*/ 0 h 40"/>
                  <a:gd name="T14" fmla="*/ 0 w 34"/>
                  <a:gd name="T15" fmla="*/ 0 h 40"/>
                  <a:gd name="T16" fmla="*/ 0 w 34"/>
                  <a:gd name="T17" fmla="*/ 0 h 40"/>
                  <a:gd name="T18" fmla="*/ 0 w 34"/>
                  <a:gd name="T19" fmla="*/ 0 h 40"/>
                  <a:gd name="T20" fmla="*/ 0 w 34"/>
                  <a:gd name="T21" fmla="*/ 0 h 40"/>
                  <a:gd name="T22" fmla="*/ 0 w 34"/>
                  <a:gd name="T23" fmla="*/ 0 h 40"/>
                  <a:gd name="T24" fmla="*/ 0 w 34"/>
                  <a:gd name="T25" fmla="*/ 0 h 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4"/>
                  <a:gd name="T40" fmla="*/ 0 h 40"/>
                  <a:gd name="T41" fmla="*/ 34 w 34"/>
                  <a:gd name="T42" fmla="*/ 40 h 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4" h="40">
                    <a:moveTo>
                      <a:pt x="34" y="40"/>
                    </a:moveTo>
                    <a:lnTo>
                      <a:pt x="26" y="40"/>
                    </a:lnTo>
                    <a:lnTo>
                      <a:pt x="24" y="32"/>
                    </a:lnTo>
                    <a:lnTo>
                      <a:pt x="10" y="32"/>
                    </a:lnTo>
                    <a:lnTo>
                      <a:pt x="8" y="40"/>
                    </a:lnTo>
                    <a:lnTo>
                      <a:pt x="0" y="40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34" y="40"/>
                    </a:lnTo>
                    <a:close/>
                    <a:moveTo>
                      <a:pt x="22" y="24"/>
                    </a:moveTo>
                    <a:lnTo>
                      <a:pt x="16" y="10"/>
                    </a:lnTo>
                    <a:lnTo>
                      <a:pt x="12" y="24"/>
                    </a:lnTo>
                    <a:lnTo>
                      <a:pt x="22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5" name="Freeform 140"/>
              <p:cNvSpPr>
                <a:spLocks noEditPoints="1"/>
              </p:cNvSpPr>
              <p:nvPr/>
            </p:nvSpPr>
            <p:spPr bwMode="auto">
              <a:xfrm>
                <a:off x="2912" y="2898"/>
                <a:ext cx="4" cy="6"/>
              </a:xfrm>
              <a:custGeom>
                <a:avLst/>
                <a:gdLst>
                  <a:gd name="T0" fmla="*/ 0 w 11"/>
                  <a:gd name="T1" fmla="*/ 0 h 21"/>
                  <a:gd name="T2" fmla="*/ 0 w 11"/>
                  <a:gd name="T3" fmla="*/ 0 h 21"/>
                  <a:gd name="T4" fmla="*/ 0 w 11"/>
                  <a:gd name="T5" fmla="*/ 0 h 21"/>
                  <a:gd name="T6" fmla="*/ 0 w 11"/>
                  <a:gd name="T7" fmla="*/ 0 h 21"/>
                  <a:gd name="T8" fmla="*/ 0 w 11"/>
                  <a:gd name="T9" fmla="*/ 0 h 21"/>
                  <a:gd name="T10" fmla="*/ 0 w 11"/>
                  <a:gd name="T11" fmla="*/ 0 h 21"/>
                  <a:gd name="T12" fmla="*/ 0 w 11"/>
                  <a:gd name="T13" fmla="*/ 0 h 21"/>
                  <a:gd name="T14" fmla="*/ 0 w 11"/>
                  <a:gd name="T15" fmla="*/ 0 h 21"/>
                  <a:gd name="T16" fmla="*/ 0 w 11"/>
                  <a:gd name="T17" fmla="*/ 0 h 21"/>
                  <a:gd name="T18" fmla="*/ 0 w 11"/>
                  <a:gd name="T19" fmla="*/ 0 h 21"/>
                  <a:gd name="T20" fmla="*/ 0 w 11"/>
                  <a:gd name="T21" fmla="*/ 0 h 21"/>
                  <a:gd name="T22" fmla="*/ 0 w 11"/>
                  <a:gd name="T23" fmla="*/ 0 h 21"/>
                  <a:gd name="T24" fmla="*/ 0 w 11"/>
                  <a:gd name="T25" fmla="*/ 0 h 21"/>
                  <a:gd name="T26" fmla="*/ 0 w 11"/>
                  <a:gd name="T27" fmla="*/ 0 h 21"/>
                  <a:gd name="T28" fmla="*/ 0 w 11"/>
                  <a:gd name="T29" fmla="*/ 0 h 21"/>
                  <a:gd name="T30" fmla="*/ 0 w 11"/>
                  <a:gd name="T31" fmla="*/ 0 h 21"/>
                  <a:gd name="T32" fmla="*/ 0 w 11"/>
                  <a:gd name="T33" fmla="*/ 0 h 21"/>
                  <a:gd name="T34" fmla="*/ 0 w 11"/>
                  <a:gd name="T35" fmla="*/ 0 h 21"/>
                  <a:gd name="T36" fmla="*/ 0 w 11"/>
                  <a:gd name="T37" fmla="*/ 0 h 21"/>
                  <a:gd name="T38" fmla="*/ 0 w 11"/>
                  <a:gd name="T39" fmla="*/ 0 h 21"/>
                  <a:gd name="T40" fmla="*/ 0 w 11"/>
                  <a:gd name="T41" fmla="*/ 0 h 21"/>
                  <a:gd name="T42" fmla="*/ 0 w 11"/>
                  <a:gd name="T43" fmla="*/ 0 h 21"/>
                  <a:gd name="T44" fmla="*/ 0 w 11"/>
                  <a:gd name="T45" fmla="*/ 0 h 21"/>
                  <a:gd name="T46" fmla="*/ 0 w 11"/>
                  <a:gd name="T47" fmla="*/ 0 h 2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1"/>
                  <a:gd name="T73" fmla="*/ 0 h 21"/>
                  <a:gd name="T74" fmla="*/ 11 w 11"/>
                  <a:gd name="T75" fmla="*/ 21 h 2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1" h="21">
                    <a:moveTo>
                      <a:pt x="11" y="20"/>
                    </a:moveTo>
                    <a:cubicBezTo>
                      <a:pt x="8" y="20"/>
                      <a:pt x="8" y="20"/>
                      <a:pt x="8" y="20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7" y="20"/>
                      <a:pt x="7" y="20"/>
                    </a:cubicBezTo>
                    <a:cubicBezTo>
                      <a:pt x="6" y="20"/>
                      <a:pt x="5" y="21"/>
                      <a:pt x="5" y="21"/>
                    </a:cubicBezTo>
                    <a:cubicBezTo>
                      <a:pt x="3" y="21"/>
                      <a:pt x="2" y="20"/>
                      <a:pt x="1" y="19"/>
                    </a:cubicBezTo>
                    <a:cubicBezTo>
                      <a:pt x="0" y="17"/>
                      <a:pt x="0" y="15"/>
                      <a:pt x="0" y="13"/>
                    </a:cubicBezTo>
                    <a:cubicBezTo>
                      <a:pt x="0" y="10"/>
                      <a:pt x="0" y="9"/>
                      <a:pt x="1" y="7"/>
                    </a:cubicBezTo>
                    <a:cubicBezTo>
                      <a:pt x="2" y="6"/>
                      <a:pt x="3" y="5"/>
                      <a:pt x="5" y="5"/>
                    </a:cubicBezTo>
                    <a:cubicBezTo>
                      <a:pt x="5" y="5"/>
                      <a:pt x="6" y="6"/>
                      <a:pt x="7" y="6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1" y="0"/>
                      <a:pt x="11" y="0"/>
                      <a:pt x="11" y="0"/>
                    </a:cubicBezTo>
                    <a:lnTo>
                      <a:pt x="11" y="20"/>
                    </a:lnTo>
                    <a:close/>
                    <a:moveTo>
                      <a:pt x="3" y="13"/>
                    </a:moveTo>
                    <a:cubicBezTo>
                      <a:pt x="3" y="14"/>
                      <a:pt x="3" y="15"/>
                      <a:pt x="3" y="16"/>
                    </a:cubicBezTo>
                    <a:cubicBezTo>
                      <a:pt x="4" y="16"/>
                      <a:pt x="4" y="17"/>
                      <a:pt x="4" y="17"/>
                    </a:cubicBezTo>
                    <a:cubicBezTo>
                      <a:pt x="5" y="17"/>
                      <a:pt x="5" y="18"/>
                      <a:pt x="6" y="18"/>
                    </a:cubicBezTo>
                    <a:cubicBezTo>
                      <a:pt x="6" y="17"/>
                      <a:pt x="7" y="17"/>
                      <a:pt x="7" y="16"/>
                    </a:cubicBezTo>
                    <a:cubicBezTo>
                      <a:pt x="8" y="16"/>
                      <a:pt x="8" y="15"/>
                      <a:pt x="8" y="13"/>
                    </a:cubicBezTo>
                    <a:cubicBezTo>
                      <a:pt x="8" y="11"/>
                      <a:pt x="8" y="10"/>
                      <a:pt x="7" y="9"/>
                    </a:cubicBezTo>
                    <a:cubicBezTo>
                      <a:pt x="7" y="9"/>
                      <a:pt x="6" y="8"/>
                      <a:pt x="6" y="8"/>
                    </a:cubicBezTo>
                    <a:cubicBezTo>
                      <a:pt x="5" y="8"/>
                      <a:pt x="4" y="9"/>
                      <a:pt x="4" y="9"/>
                    </a:cubicBezTo>
                    <a:cubicBezTo>
                      <a:pt x="3" y="10"/>
                      <a:pt x="3" y="11"/>
                      <a:pt x="3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6" name="Freeform 141"/>
              <p:cNvSpPr>
                <a:spLocks noEditPoints="1"/>
              </p:cNvSpPr>
              <p:nvPr/>
            </p:nvSpPr>
            <p:spPr bwMode="auto">
              <a:xfrm>
                <a:off x="2917" y="2900"/>
                <a:ext cx="3" cy="4"/>
              </a:xfrm>
              <a:custGeom>
                <a:avLst/>
                <a:gdLst>
                  <a:gd name="T0" fmla="*/ 0 w 11"/>
                  <a:gd name="T1" fmla="*/ 0 h 16"/>
                  <a:gd name="T2" fmla="*/ 0 w 11"/>
                  <a:gd name="T3" fmla="*/ 0 h 16"/>
                  <a:gd name="T4" fmla="*/ 0 w 11"/>
                  <a:gd name="T5" fmla="*/ 0 h 16"/>
                  <a:gd name="T6" fmla="*/ 0 w 11"/>
                  <a:gd name="T7" fmla="*/ 0 h 16"/>
                  <a:gd name="T8" fmla="*/ 0 w 11"/>
                  <a:gd name="T9" fmla="*/ 0 h 16"/>
                  <a:gd name="T10" fmla="*/ 0 w 11"/>
                  <a:gd name="T11" fmla="*/ 0 h 16"/>
                  <a:gd name="T12" fmla="*/ 0 w 11"/>
                  <a:gd name="T13" fmla="*/ 0 h 16"/>
                  <a:gd name="T14" fmla="*/ 0 w 11"/>
                  <a:gd name="T15" fmla="*/ 0 h 16"/>
                  <a:gd name="T16" fmla="*/ 0 w 11"/>
                  <a:gd name="T17" fmla="*/ 0 h 16"/>
                  <a:gd name="T18" fmla="*/ 0 w 11"/>
                  <a:gd name="T19" fmla="*/ 0 h 16"/>
                  <a:gd name="T20" fmla="*/ 0 w 11"/>
                  <a:gd name="T21" fmla="*/ 0 h 16"/>
                  <a:gd name="T22" fmla="*/ 0 w 11"/>
                  <a:gd name="T23" fmla="*/ 0 h 16"/>
                  <a:gd name="T24" fmla="*/ 0 w 11"/>
                  <a:gd name="T25" fmla="*/ 0 h 16"/>
                  <a:gd name="T26" fmla="*/ 0 w 11"/>
                  <a:gd name="T27" fmla="*/ 0 h 16"/>
                  <a:gd name="T28" fmla="*/ 0 w 11"/>
                  <a:gd name="T29" fmla="*/ 0 h 16"/>
                  <a:gd name="T30" fmla="*/ 0 w 11"/>
                  <a:gd name="T31" fmla="*/ 0 h 16"/>
                  <a:gd name="T32" fmla="*/ 0 w 11"/>
                  <a:gd name="T33" fmla="*/ 0 h 16"/>
                  <a:gd name="T34" fmla="*/ 0 w 11"/>
                  <a:gd name="T35" fmla="*/ 0 h 16"/>
                  <a:gd name="T36" fmla="*/ 0 w 11"/>
                  <a:gd name="T37" fmla="*/ 0 h 16"/>
                  <a:gd name="T38" fmla="*/ 0 w 11"/>
                  <a:gd name="T39" fmla="*/ 0 h 16"/>
                  <a:gd name="T40" fmla="*/ 0 w 11"/>
                  <a:gd name="T41" fmla="*/ 0 h 16"/>
                  <a:gd name="T42" fmla="*/ 0 w 11"/>
                  <a:gd name="T43" fmla="*/ 0 h 16"/>
                  <a:gd name="T44" fmla="*/ 0 w 11"/>
                  <a:gd name="T45" fmla="*/ 0 h 16"/>
                  <a:gd name="T46" fmla="*/ 0 w 11"/>
                  <a:gd name="T47" fmla="*/ 0 h 16"/>
                  <a:gd name="T48" fmla="*/ 0 w 11"/>
                  <a:gd name="T49" fmla="*/ 0 h 16"/>
                  <a:gd name="T50" fmla="*/ 0 w 11"/>
                  <a:gd name="T51" fmla="*/ 0 h 16"/>
                  <a:gd name="T52" fmla="*/ 0 w 11"/>
                  <a:gd name="T53" fmla="*/ 0 h 16"/>
                  <a:gd name="T54" fmla="*/ 0 w 11"/>
                  <a:gd name="T55" fmla="*/ 0 h 16"/>
                  <a:gd name="T56" fmla="*/ 0 w 11"/>
                  <a:gd name="T57" fmla="*/ 0 h 16"/>
                  <a:gd name="T58" fmla="*/ 0 w 11"/>
                  <a:gd name="T59" fmla="*/ 0 h 16"/>
                  <a:gd name="T60" fmla="*/ 0 w 11"/>
                  <a:gd name="T61" fmla="*/ 0 h 16"/>
                  <a:gd name="T62" fmla="*/ 0 w 11"/>
                  <a:gd name="T63" fmla="*/ 0 h 16"/>
                  <a:gd name="T64" fmla="*/ 0 w 11"/>
                  <a:gd name="T65" fmla="*/ 0 h 16"/>
                  <a:gd name="T66" fmla="*/ 0 w 11"/>
                  <a:gd name="T67" fmla="*/ 0 h 16"/>
                  <a:gd name="T68" fmla="*/ 0 w 11"/>
                  <a:gd name="T69" fmla="*/ 0 h 1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"/>
                  <a:gd name="T106" fmla="*/ 0 h 16"/>
                  <a:gd name="T107" fmla="*/ 11 w 11"/>
                  <a:gd name="T108" fmla="*/ 16 h 1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" h="16">
                    <a:moveTo>
                      <a:pt x="3" y="5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1"/>
                    </a:cubicBezTo>
                    <a:cubicBezTo>
                      <a:pt x="3" y="1"/>
                      <a:pt x="4" y="0"/>
                      <a:pt x="5" y="0"/>
                    </a:cubicBezTo>
                    <a:cubicBezTo>
                      <a:pt x="7" y="0"/>
                      <a:pt x="8" y="1"/>
                      <a:pt x="8" y="1"/>
                    </a:cubicBezTo>
                    <a:cubicBezTo>
                      <a:pt x="9" y="1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6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2"/>
                      <a:pt x="10" y="13"/>
                      <a:pt x="10" y="13"/>
                    </a:cubicBezTo>
                    <a:cubicBezTo>
                      <a:pt x="10" y="14"/>
                      <a:pt x="11" y="15"/>
                      <a:pt x="11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5"/>
                      <a:pt x="6" y="15"/>
                    </a:cubicBezTo>
                    <a:cubicBezTo>
                      <a:pt x="5" y="15"/>
                      <a:pt x="4" y="16"/>
                      <a:pt x="4" y="16"/>
                    </a:cubicBezTo>
                    <a:cubicBezTo>
                      <a:pt x="3" y="16"/>
                      <a:pt x="2" y="15"/>
                      <a:pt x="1" y="14"/>
                    </a:cubicBezTo>
                    <a:cubicBezTo>
                      <a:pt x="0" y="14"/>
                      <a:pt x="0" y="13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1" y="8"/>
                      <a:pt x="2" y="8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7" y="4"/>
                      <a:pt x="7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  <a:moveTo>
                      <a:pt x="7" y="8"/>
                    </a:moveTo>
                    <a:cubicBezTo>
                      <a:pt x="7" y="8"/>
                      <a:pt x="6" y="9"/>
                      <a:pt x="5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1"/>
                      <a:pt x="3" y="12"/>
                      <a:pt x="3" y="12"/>
                    </a:cubicBezTo>
                    <a:cubicBezTo>
                      <a:pt x="4" y="13"/>
                      <a:pt x="4" y="13"/>
                      <a:pt x="5" y="13"/>
                    </a:cubicBezTo>
                    <a:cubicBezTo>
                      <a:pt x="5" y="13"/>
                      <a:pt x="6" y="13"/>
                      <a:pt x="6" y="12"/>
                    </a:cubicBezTo>
                    <a:cubicBezTo>
                      <a:pt x="6" y="12"/>
                      <a:pt x="7" y="12"/>
                      <a:pt x="7" y="11"/>
                    </a:cubicBezTo>
                    <a:cubicBezTo>
                      <a:pt x="7" y="11"/>
                      <a:pt x="7" y="10"/>
                      <a:pt x="7" y="9"/>
                    </a:cubicBez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7" name="Freeform 142"/>
              <p:cNvSpPr>
                <a:spLocks/>
              </p:cNvSpPr>
              <p:nvPr/>
            </p:nvSpPr>
            <p:spPr bwMode="auto">
              <a:xfrm>
                <a:off x="2921" y="2900"/>
                <a:ext cx="5" cy="4"/>
              </a:xfrm>
              <a:custGeom>
                <a:avLst/>
                <a:gdLst>
                  <a:gd name="T0" fmla="*/ 0 w 18"/>
                  <a:gd name="T1" fmla="*/ 0 h 15"/>
                  <a:gd name="T2" fmla="*/ 0 w 18"/>
                  <a:gd name="T3" fmla="*/ 0 h 15"/>
                  <a:gd name="T4" fmla="*/ 0 w 18"/>
                  <a:gd name="T5" fmla="*/ 0 h 15"/>
                  <a:gd name="T6" fmla="*/ 0 w 18"/>
                  <a:gd name="T7" fmla="*/ 0 h 15"/>
                  <a:gd name="T8" fmla="*/ 0 w 18"/>
                  <a:gd name="T9" fmla="*/ 0 h 15"/>
                  <a:gd name="T10" fmla="*/ 0 w 18"/>
                  <a:gd name="T11" fmla="*/ 0 h 15"/>
                  <a:gd name="T12" fmla="*/ 0 w 18"/>
                  <a:gd name="T13" fmla="*/ 0 h 15"/>
                  <a:gd name="T14" fmla="*/ 0 w 18"/>
                  <a:gd name="T15" fmla="*/ 0 h 15"/>
                  <a:gd name="T16" fmla="*/ 0 w 18"/>
                  <a:gd name="T17" fmla="*/ 0 h 15"/>
                  <a:gd name="T18" fmla="*/ 0 w 18"/>
                  <a:gd name="T19" fmla="*/ 0 h 15"/>
                  <a:gd name="T20" fmla="*/ 0 w 18"/>
                  <a:gd name="T21" fmla="*/ 0 h 15"/>
                  <a:gd name="T22" fmla="*/ 0 w 18"/>
                  <a:gd name="T23" fmla="*/ 0 h 15"/>
                  <a:gd name="T24" fmla="*/ 0 w 18"/>
                  <a:gd name="T25" fmla="*/ 0 h 15"/>
                  <a:gd name="T26" fmla="*/ 0 w 18"/>
                  <a:gd name="T27" fmla="*/ 0 h 15"/>
                  <a:gd name="T28" fmla="*/ 0 w 18"/>
                  <a:gd name="T29" fmla="*/ 0 h 15"/>
                  <a:gd name="T30" fmla="*/ 0 w 18"/>
                  <a:gd name="T31" fmla="*/ 0 h 15"/>
                  <a:gd name="T32" fmla="*/ 0 w 18"/>
                  <a:gd name="T33" fmla="*/ 0 h 15"/>
                  <a:gd name="T34" fmla="*/ 0 w 18"/>
                  <a:gd name="T35" fmla="*/ 0 h 15"/>
                  <a:gd name="T36" fmla="*/ 0 w 18"/>
                  <a:gd name="T37" fmla="*/ 0 h 15"/>
                  <a:gd name="T38" fmla="*/ 0 w 18"/>
                  <a:gd name="T39" fmla="*/ 0 h 15"/>
                  <a:gd name="T40" fmla="*/ 0 w 18"/>
                  <a:gd name="T41" fmla="*/ 0 h 15"/>
                  <a:gd name="T42" fmla="*/ 0 w 18"/>
                  <a:gd name="T43" fmla="*/ 0 h 15"/>
                  <a:gd name="T44" fmla="*/ 0 w 18"/>
                  <a:gd name="T45" fmla="*/ 0 h 15"/>
                  <a:gd name="T46" fmla="*/ 0 w 18"/>
                  <a:gd name="T47" fmla="*/ 0 h 15"/>
                  <a:gd name="T48" fmla="*/ 0 w 18"/>
                  <a:gd name="T49" fmla="*/ 0 h 15"/>
                  <a:gd name="T50" fmla="*/ 0 w 18"/>
                  <a:gd name="T51" fmla="*/ 0 h 15"/>
                  <a:gd name="T52" fmla="*/ 0 w 18"/>
                  <a:gd name="T53" fmla="*/ 0 h 15"/>
                  <a:gd name="T54" fmla="*/ 0 w 18"/>
                  <a:gd name="T55" fmla="*/ 0 h 15"/>
                  <a:gd name="T56" fmla="*/ 0 w 18"/>
                  <a:gd name="T57" fmla="*/ 0 h 15"/>
                  <a:gd name="T58" fmla="*/ 0 w 18"/>
                  <a:gd name="T59" fmla="*/ 0 h 1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8"/>
                  <a:gd name="T91" fmla="*/ 0 h 15"/>
                  <a:gd name="T92" fmla="*/ 18 w 18"/>
                  <a:gd name="T93" fmla="*/ 15 h 1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8" h="15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5" y="1"/>
                      <a:pt x="6" y="0"/>
                      <a:pt x="7" y="0"/>
                    </a:cubicBezTo>
                    <a:cubicBezTo>
                      <a:pt x="8" y="0"/>
                      <a:pt x="8" y="1"/>
                      <a:pt x="9" y="1"/>
                    </a:cubicBezTo>
                    <a:cubicBezTo>
                      <a:pt x="9" y="1"/>
                      <a:pt x="10" y="2"/>
                      <a:pt x="10" y="3"/>
                    </a:cubicBezTo>
                    <a:cubicBezTo>
                      <a:pt x="11" y="2"/>
                      <a:pt x="11" y="1"/>
                      <a:pt x="12" y="1"/>
                    </a:cubicBezTo>
                    <a:cubicBezTo>
                      <a:pt x="12" y="1"/>
                      <a:pt x="13" y="0"/>
                      <a:pt x="14" y="0"/>
                    </a:cubicBezTo>
                    <a:cubicBezTo>
                      <a:pt x="15" y="0"/>
                      <a:pt x="15" y="1"/>
                      <a:pt x="16" y="1"/>
                    </a:cubicBezTo>
                    <a:cubicBezTo>
                      <a:pt x="17" y="1"/>
                      <a:pt x="17" y="2"/>
                      <a:pt x="17" y="3"/>
                    </a:cubicBezTo>
                    <a:cubicBezTo>
                      <a:pt x="18" y="3"/>
                      <a:pt x="18" y="4"/>
                      <a:pt x="18" y="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4" y="4"/>
                      <a:pt x="13" y="3"/>
                      <a:pt x="13" y="3"/>
                    </a:cubicBezTo>
                    <a:cubicBezTo>
                      <a:pt x="12" y="3"/>
                      <a:pt x="12" y="4"/>
                      <a:pt x="11" y="4"/>
                    </a:cubicBezTo>
                    <a:cubicBezTo>
                      <a:pt x="11" y="5"/>
                      <a:pt x="10" y="6"/>
                      <a:pt x="10" y="8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6"/>
                      <a:pt x="7" y="5"/>
                      <a:pt x="7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6"/>
                      <a:pt x="3" y="7"/>
                      <a:pt x="3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0" y="15"/>
                      <a:pt x="0" y="15"/>
                      <a:pt x="0" y="1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8" name="Freeform 143"/>
              <p:cNvSpPr>
                <a:spLocks/>
              </p:cNvSpPr>
              <p:nvPr/>
            </p:nvSpPr>
            <p:spPr bwMode="auto">
              <a:xfrm>
                <a:off x="2927" y="2900"/>
                <a:ext cx="3" cy="4"/>
              </a:xfrm>
              <a:custGeom>
                <a:avLst/>
                <a:gdLst>
                  <a:gd name="T0" fmla="*/ 0 w 11"/>
                  <a:gd name="T1" fmla="*/ 0 h 16"/>
                  <a:gd name="T2" fmla="*/ 0 w 11"/>
                  <a:gd name="T3" fmla="*/ 0 h 16"/>
                  <a:gd name="T4" fmla="*/ 0 w 11"/>
                  <a:gd name="T5" fmla="*/ 0 h 16"/>
                  <a:gd name="T6" fmla="*/ 0 w 11"/>
                  <a:gd name="T7" fmla="*/ 0 h 16"/>
                  <a:gd name="T8" fmla="*/ 0 w 11"/>
                  <a:gd name="T9" fmla="*/ 0 h 16"/>
                  <a:gd name="T10" fmla="*/ 0 w 11"/>
                  <a:gd name="T11" fmla="*/ 0 h 16"/>
                  <a:gd name="T12" fmla="*/ 0 w 11"/>
                  <a:gd name="T13" fmla="*/ 0 h 16"/>
                  <a:gd name="T14" fmla="*/ 0 w 11"/>
                  <a:gd name="T15" fmla="*/ 0 h 16"/>
                  <a:gd name="T16" fmla="*/ 0 w 11"/>
                  <a:gd name="T17" fmla="*/ 0 h 16"/>
                  <a:gd name="T18" fmla="*/ 0 w 11"/>
                  <a:gd name="T19" fmla="*/ 0 h 16"/>
                  <a:gd name="T20" fmla="*/ 0 w 11"/>
                  <a:gd name="T21" fmla="*/ 0 h 16"/>
                  <a:gd name="T22" fmla="*/ 0 w 11"/>
                  <a:gd name="T23" fmla="*/ 0 h 16"/>
                  <a:gd name="T24" fmla="*/ 0 w 11"/>
                  <a:gd name="T25" fmla="*/ 0 h 16"/>
                  <a:gd name="T26" fmla="*/ 0 w 11"/>
                  <a:gd name="T27" fmla="*/ 0 h 16"/>
                  <a:gd name="T28" fmla="*/ 0 w 11"/>
                  <a:gd name="T29" fmla="*/ 0 h 16"/>
                  <a:gd name="T30" fmla="*/ 0 w 11"/>
                  <a:gd name="T31" fmla="*/ 0 h 16"/>
                  <a:gd name="T32" fmla="*/ 0 w 11"/>
                  <a:gd name="T33" fmla="*/ 0 h 16"/>
                  <a:gd name="T34" fmla="*/ 0 w 11"/>
                  <a:gd name="T35" fmla="*/ 0 h 16"/>
                  <a:gd name="T36" fmla="*/ 0 w 11"/>
                  <a:gd name="T37" fmla="*/ 0 h 16"/>
                  <a:gd name="T38" fmla="*/ 0 w 11"/>
                  <a:gd name="T39" fmla="*/ 0 h 16"/>
                  <a:gd name="T40" fmla="*/ 0 w 11"/>
                  <a:gd name="T41" fmla="*/ 0 h 16"/>
                  <a:gd name="T42" fmla="*/ 0 w 11"/>
                  <a:gd name="T43" fmla="*/ 0 h 16"/>
                  <a:gd name="T44" fmla="*/ 0 w 11"/>
                  <a:gd name="T45" fmla="*/ 0 h 16"/>
                  <a:gd name="T46" fmla="*/ 0 w 11"/>
                  <a:gd name="T47" fmla="*/ 0 h 16"/>
                  <a:gd name="T48" fmla="*/ 0 w 11"/>
                  <a:gd name="T49" fmla="*/ 0 h 1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16"/>
                  <a:gd name="T77" fmla="*/ 11 w 11"/>
                  <a:gd name="T78" fmla="*/ 16 h 1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16">
                    <a:moveTo>
                      <a:pt x="0" y="11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3"/>
                      <a:pt x="5" y="13"/>
                    </a:cubicBezTo>
                    <a:cubicBezTo>
                      <a:pt x="6" y="13"/>
                      <a:pt x="7" y="13"/>
                      <a:pt x="7" y="12"/>
                    </a:cubicBezTo>
                    <a:cubicBezTo>
                      <a:pt x="7" y="12"/>
                      <a:pt x="8" y="12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7" y="10"/>
                      <a:pt x="7" y="10"/>
                      <a:pt x="6" y="10"/>
                    </a:cubicBezTo>
                    <a:cubicBezTo>
                      <a:pt x="4" y="9"/>
                      <a:pt x="2" y="9"/>
                      <a:pt x="1" y="8"/>
                    </a:cubicBezTo>
                    <a:cubicBezTo>
                      <a:pt x="1" y="7"/>
                      <a:pt x="0" y="6"/>
                      <a:pt x="0" y="5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1"/>
                      <a:pt x="4" y="0"/>
                      <a:pt x="5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10" y="2"/>
                      <a:pt x="10" y="3"/>
                      <a:pt x="10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4"/>
                      <a:pt x="7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5" y="6"/>
                      <a:pt x="6" y="6"/>
                    </a:cubicBezTo>
                    <a:cubicBezTo>
                      <a:pt x="8" y="7"/>
                      <a:pt x="9" y="7"/>
                      <a:pt x="10" y="8"/>
                    </a:cubicBezTo>
                    <a:cubicBezTo>
                      <a:pt x="11" y="9"/>
                      <a:pt x="11" y="10"/>
                      <a:pt x="11" y="11"/>
                    </a:cubicBezTo>
                    <a:cubicBezTo>
                      <a:pt x="11" y="12"/>
                      <a:pt x="10" y="13"/>
                      <a:pt x="9" y="14"/>
                    </a:cubicBezTo>
                    <a:cubicBezTo>
                      <a:pt x="8" y="15"/>
                      <a:pt x="7" y="16"/>
                      <a:pt x="5" y="16"/>
                    </a:cubicBezTo>
                    <a:cubicBezTo>
                      <a:pt x="4" y="16"/>
                      <a:pt x="3" y="15"/>
                      <a:pt x="2" y="14"/>
                    </a:cubicBezTo>
                    <a:cubicBezTo>
                      <a:pt x="1" y="14"/>
                      <a:pt x="0" y="13"/>
                      <a:pt x="0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9" name="Freeform 144"/>
              <p:cNvSpPr>
                <a:spLocks/>
              </p:cNvSpPr>
              <p:nvPr/>
            </p:nvSpPr>
            <p:spPr bwMode="auto">
              <a:xfrm>
                <a:off x="2805" y="2916"/>
                <a:ext cx="3" cy="5"/>
              </a:xfrm>
              <a:custGeom>
                <a:avLst/>
                <a:gdLst>
                  <a:gd name="T0" fmla="*/ 0 w 24"/>
                  <a:gd name="T1" fmla="*/ 0 h 38"/>
                  <a:gd name="T2" fmla="*/ 0 w 24"/>
                  <a:gd name="T3" fmla="*/ 0 h 38"/>
                  <a:gd name="T4" fmla="*/ 0 w 24"/>
                  <a:gd name="T5" fmla="*/ 0 h 38"/>
                  <a:gd name="T6" fmla="*/ 0 w 24"/>
                  <a:gd name="T7" fmla="*/ 0 h 38"/>
                  <a:gd name="T8" fmla="*/ 0 w 24"/>
                  <a:gd name="T9" fmla="*/ 0 h 38"/>
                  <a:gd name="T10" fmla="*/ 0 w 24"/>
                  <a:gd name="T11" fmla="*/ 0 h 38"/>
                  <a:gd name="T12" fmla="*/ 0 w 24"/>
                  <a:gd name="T13" fmla="*/ 0 h 38"/>
                  <a:gd name="T14" fmla="*/ 0 w 24"/>
                  <a:gd name="T15" fmla="*/ 0 h 38"/>
                  <a:gd name="T16" fmla="*/ 0 w 24"/>
                  <a:gd name="T17" fmla="*/ 0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8"/>
                  <a:gd name="T29" fmla="*/ 24 w 24"/>
                  <a:gd name="T30" fmla="*/ 38 h 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8">
                    <a:moveTo>
                      <a:pt x="8" y="38"/>
                    </a:moveTo>
                    <a:lnTo>
                      <a:pt x="8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14" y="6"/>
                    </a:lnTo>
                    <a:lnTo>
                      <a:pt x="14" y="38"/>
                    </a:lnTo>
                    <a:lnTo>
                      <a:pt x="8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0" name="Freeform 145"/>
              <p:cNvSpPr>
                <a:spLocks noEditPoints="1"/>
              </p:cNvSpPr>
              <p:nvPr/>
            </p:nvSpPr>
            <p:spPr bwMode="auto">
              <a:xfrm>
                <a:off x="2808" y="2917"/>
                <a:ext cx="4" cy="4"/>
              </a:xfrm>
              <a:custGeom>
                <a:avLst/>
                <a:gdLst>
                  <a:gd name="T0" fmla="*/ 0 w 12"/>
                  <a:gd name="T1" fmla="*/ 0 h 14"/>
                  <a:gd name="T2" fmla="*/ 0 w 12"/>
                  <a:gd name="T3" fmla="*/ 0 h 14"/>
                  <a:gd name="T4" fmla="*/ 0 w 12"/>
                  <a:gd name="T5" fmla="*/ 0 h 14"/>
                  <a:gd name="T6" fmla="*/ 0 w 12"/>
                  <a:gd name="T7" fmla="*/ 0 h 14"/>
                  <a:gd name="T8" fmla="*/ 0 w 12"/>
                  <a:gd name="T9" fmla="*/ 0 h 14"/>
                  <a:gd name="T10" fmla="*/ 0 w 12"/>
                  <a:gd name="T11" fmla="*/ 0 h 14"/>
                  <a:gd name="T12" fmla="*/ 0 w 12"/>
                  <a:gd name="T13" fmla="*/ 0 h 14"/>
                  <a:gd name="T14" fmla="*/ 0 w 12"/>
                  <a:gd name="T15" fmla="*/ 0 h 14"/>
                  <a:gd name="T16" fmla="*/ 0 w 12"/>
                  <a:gd name="T17" fmla="*/ 0 h 14"/>
                  <a:gd name="T18" fmla="*/ 0 w 12"/>
                  <a:gd name="T19" fmla="*/ 0 h 14"/>
                  <a:gd name="T20" fmla="*/ 0 w 12"/>
                  <a:gd name="T21" fmla="*/ 0 h 14"/>
                  <a:gd name="T22" fmla="*/ 0 w 12"/>
                  <a:gd name="T23" fmla="*/ 0 h 14"/>
                  <a:gd name="T24" fmla="*/ 0 w 12"/>
                  <a:gd name="T25" fmla="*/ 0 h 14"/>
                  <a:gd name="T26" fmla="*/ 0 w 12"/>
                  <a:gd name="T27" fmla="*/ 0 h 14"/>
                  <a:gd name="T28" fmla="*/ 0 w 12"/>
                  <a:gd name="T29" fmla="*/ 0 h 14"/>
                  <a:gd name="T30" fmla="*/ 0 w 12"/>
                  <a:gd name="T31" fmla="*/ 0 h 14"/>
                  <a:gd name="T32" fmla="*/ 0 w 12"/>
                  <a:gd name="T33" fmla="*/ 0 h 14"/>
                  <a:gd name="T34" fmla="*/ 0 w 12"/>
                  <a:gd name="T35" fmla="*/ 0 h 14"/>
                  <a:gd name="T36" fmla="*/ 0 w 12"/>
                  <a:gd name="T37" fmla="*/ 0 h 14"/>
                  <a:gd name="T38" fmla="*/ 0 w 12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2"/>
                  <a:gd name="T61" fmla="*/ 0 h 14"/>
                  <a:gd name="T62" fmla="*/ 12 w 12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2" h="14">
                    <a:moveTo>
                      <a:pt x="0" y="7"/>
                    </a:moveTo>
                    <a:cubicBezTo>
                      <a:pt x="0" y="6"/>
                      <a:pt x="1" y="4"/>
                      <a:pt x="1" y="3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11" y="3"/>
                      <a:pt x="12" y="5"/>
                      <a:pt x="12" y="7"/>
                    </a:cubicBezTo>
                    <a:cubicBezTo>
                      <a:pt x="12" y="8"/>
                      <a:pt x="12" y="10"/>
                      <a:pt x="11" y="11"/>
                    </a:cubicBezTo>
                    <a:cubicBezTo>
                      <a:pt x="11" y="12"/>
                      <a:pt x="10" y="13"/>
                      <a:pt x="9" y="13"/>
                    </a:cubicBezTo>
                    <a:cubicBezTo>
                      <a:pt x="8" y="14"/>
                      <a:pt x="7" y="14"/>
                      <a:pt x="6" y="14"/>
                    </a:cubicBezTo>
                    <a:cubicBezTo>
                      <a:pt x="5" y="14"/>
                      <a:pt x="3" y="14"/>
                      <a:pt x="2" y="12"/>
                    </a:cubicBezTo>
                    <a:cubicBezTo>
                      <a:pt x="1" y="11"/>
                      <a:pt x="0" y="9"/>
                      <a:pt x="0" y="7"/>
                    </a:cubicBezTo>
                    <a:close/>
                    <a:moveTo>
                      <a:pt x="3" y="7"/>
                    </a:moveTo>
                    <a:cubicBezTo>
                      <a:pt x="3" y="8"/>
                      <a:pt x="4" y="9"/>
                      <a:pt x="4" y="10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7" y="11"/>
                      <a:pt x="8" y="11"/>
                      <a:pt x="8" y="10"/>
                    </a:cubicBezTo>
                    <a:cubicBezTo>
                      <a:pt x="9" y="9"/>
                      <a:pt x="9" y="8"/>
                      <a:pt x="9" y="7"/>
                    </a:cubicBezTo>
                    <a:cubicBezTo>
                      <a:pt x="9" y="6"/>
                      <a:pt x="9" y="5"/>
                      <a:pt x="8" y="4"/>
                    </a:cubicBezTo>
                    <a:cubicBezTo>
                      <a:pt x="8" y="3"/>
                      <a:pt x="7" y="3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5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1" name="Freeform 146"/>
              <p:cNvSpPr>
                <a:spLocks noEditPoints="1"/>
              </p:cNvSpPr>
              <p:nvPr/>
            </p:nvSpPr>
            <p:spPr bwMode="auto">
              <a:xfrm>
                <a:off x="2812" y="2917"/>
                <a:ext cx="4" cy="4"/>
              </a:xfrm>
              <a:custGeom>
                <a:avLst/>
                <a:gdLst>
                  <a:gd name="T0" fmla="*/ 0 w 11"/>
                  <a:gd name="T1" fmla="*/ 0 h 14"/>
                  <a:gd name="T2" fmla="*/ 0 w 11"/>
                  <a:gd name="T3" fmla="*/ 0 h 14"/>
                  <a:gd name="T4" fmla="*/ 0 w 11"/>
                  <a:gd name="T5" fmla="*/ 0 h 14"/>
                  <a:gd name="T6" fmla="*/ 0 w 11"/>
                  <a:gd name="T7" fmla="*/ 0 h 14"/>
                  <a:gd name="T8" fmla="*/ 0 w 11"/>
                  <a:gd name="T9" fmla="*/ 0 h 14"/>
                  <a:gd name="T10" fmla="*/ 0 w 11"/>
                  <a:gd name="T11" fmla="*/ 0 h 14"/>
                  <a:gd name="T12" fmla="*/ 0 w 11"/>
                  <a:gd name="T13" fmla="*/ 0 h 14"/>
                  <a:gd name="T14" fmla="*/ 0 w 11"/>
                  <a:gd name="T15" fmla="*/ 0 h 14"/>
                  <a:gd name="T16" fmla="*/ 0 w 11"/>
                  <a:gd name="T17" fmla="*/ 0 h 14"/>
                  <a:gd name="T18" fmla="*/ 0 w 11"/>
                  <a:gd name="T19" fmla="*/ 0 h 14"/>
                  <a:gd name="T20" fmla="*/ 0 w 11"/>
                  <a:gd name="T21" fmla="*/ 0 h 14"/>
                  <a:gd name="T22" fmla="*/ 0 w 11"/>
                  <a:gd name="T23" fmla="*/ 0 h 14"/>
                  <a:gd name="T24" fmla="*/ 0 w 11"/>
                  <a:gd name="T25" fmla="*/ 0 h 14"/>
                  <a:gd name="T26" fmla="*/ 0 w 11"/>
                  <a:gd name="T27" fmla="*/ 0 h 14"/>
                  <a:gd name="T28" fmla="*/ 0 w 11"/>
                  <a:gd name="T29" fmla="*/ 0 h 14"/>
                  <a:gd name="T30" fmla="*/ 0 w 11"/>
                  <a:gd name="T31" fmla="*/ 0 h 14"/>
                  <a:gd name="T32" fmla="*/ 0 w 11"/>
                  <a:gd name="T33" fmla="*/ 0 h 14"/>
                  <a:gd name="T34" fmla="*/ 0 w 11"/>
                  <a:gd name="T35" fmla="*/ 0 h 14"/>
                  <a:gd name="T36" fmla="*/ 0 w 11"/>
                  <a:gd name="T37" fmla="*/ 0 h 14"/>
                  <a:gd name="T38" fmla="*/ 0 w 11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1"/>
                  <a:gd name="T61" fmla="*/ 0 h 14"/>
                  <a:gd name="T62" fmla="*/ 11 w 11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1" h="14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7" y="0"/>
                      <a:pt x="8" y="1"/>
                      <a:pt x="9" y="2"/>
                    </a:cubicBezTo>
                    <a:cubicBezTo>
                      <a:pt x="10" y="3"/>
                      <a:pt x="11" y="5"/>
                      <a:pt x="11" y="7"/>
                    </a:cubicBezTo>
                    <a:cubicBezTo>
                      <a:pt x="11" y="8"/>
                      <a:pt x="11" y="10"/>
                      <a:pt x="10" y="11"/>
                    </a:cubicBezTo>
                    <a:cubicBezTo>
                      <a:pt x="10" y="12"/>
                      <a:pt x="9" y="13"/>
                      <a:pt x="8" y="13"/>
                    </a:cubicBezTo>
                    <a:cubicBezTo>
                      <a:pt x="7" y="14"/>
                      <a:pt x="6" y="14"/>
                      <a:pt x="5" y="14"/>
                    </a:cubicBezTo>
                    <a:cubicBezTo>
                      <a:pt x="4" y="14"/>
                      <a:pt x="2" y="13"/>
                      <a:pt x="1" y="12"/>
                    </a:cubicBezTo>
                    <a:cubicBezTo>
                      <a:pt x="0" y="11"/>
                      <a:pt x="0" y="9"/>
                      <a:pt x="0" y="7"/>
                    </a:cubicBezTo>
                    <a:close/>
                    <a:moveTo>
                      <a:pt x="3" y="7"/>
                    </a:moveTo>
                    <a:cubicBezTo>
                      <a:pt x="3" y="8"/>
                      <a:pt x="3" y="9"/>
                      <a:pt x="3" y="10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6" y="11"/>
                      <a:pt x="7" y="11"/>
                      <a:pt x="7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8" y="6"/>
                      <a:pt x="8" y="5"/>
                      <a:pt x="7" y="4"/>
                    </a:cubicBezTo>
                    <a:cubicBezTo>
                      <a:pt x="7" y="3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2" name="Freeform 147"/>
              <p:cNvSpPr>
                <a:spLocks/>
              </p:cNvSpPr>
              <p:nvPr/>
            </p:nvSpPr>
            <p:spPr bwMode="auto">
              <a:xfrm>
                <a:off x="2818" y="2917"/>
                <a:ext cx="3" cy="4"/>
              </a:xfrm>
              <a:custGeom>
                <a:avLst/>
                <a:gdLst>
                  <a:gd name="T0" fmla="*/ 0 w 11"/>
                  <a:gd name="T1" fmla="*/ 0 h 14"/>
                  <a:gd name="T2" fmla="*/ 0 w 11"/>
                  <a:gd name="T3" fmla="*/ 0 h 14"/>
                  <a:gd name="T4" fmla="*/ 0 w 11"/>
                  <a:gd name="T5" fmla="*/ 0 h 14"/>
                  <a:gd name="T6" fmla="*/ 0 w 11"/>
                  <a:gd name="T7" fmla="*/ 0 h 14"/>
                  <a:gd name="T8" fmla="*/ 0 w 11"/>
                  <a:gd name="T9" fmla="*/ 0 h 14"/>
                  <a:gd name="T10" fmla="*/ 0 w 11"/>
                  <a:gd name="T11" fmla="*/ 0 h 14"/>
                  <a:gd name="T12" fmla="*/ 0 w 11"/>
                  <a:gd name="T13" fmla="*/ 0 h 14"/>
                  <a:gd name="T14" fmla="*/ 0 w 11"/>
                  <a:gd name="T15" fmla="*/ 0 h 14"/>
                  <a:gd name="T16" fmla="*/ 0 w 11"/>
                  <a:gd name="T17" fmla="*/ 0 h 14"/>
                  <a:gd name="T18" fmla="*/ 0 w 11"/>
                  <a:gd name="T19" fmla="*/ 0 h 14"/>
                  <a:gd name="T20" fmla="*/ 0 w 11"/>
                  <a:gd name="T21" fmla="*/ 0 h 14"/>
                  <a:gd name="T22" fmla="*/ 0 w 11"/>
                  <a:gd name="T23" fmla="*/ 0 h 14"/>
                  <a:gd name="T24" fmla="*/ 0 w 11"/>
                  <a:gd name="T25" fmla="*/ 0 h 14"/>
                  <a:gd name="T26" fmla="*/ 0 w 11"/>
                  <a:gd name="T27" fmla="*/ 0 h 14"/>
                  <a:gd name="T28" fmla="*/ 0 w 11"/>
                  <a:gd name="T29" fmla="*/ 0 h 14"/>
                  <a:gd name="T30" fmla="*/ 0 w 11"/>
                  <a:gd name="T31" fmla="*/ 0 h 14"/>
                  <a:gd name="T32" fmla="*/ 0 w 11"/>
                  <a:gd name="T33" fmla="*/ 0 h 14"/>
                  <a:gd name="T34" fmla="*/ 0 w 11"/>
                  <a:gd name="T35" fmla="*/ 0 h 14"/>
                  <a:gd name="T36" fmla="*/ 0 w 11"/>
                  <a:gd name="T37" fmla="*/ 0 h 14"/>
                  <a:gd name="T38" fmla="*/ 0 w 11"/>
                  <a:gd name="T39" fmla="*/ 0 h 14"/>
                  <a:gd name="T40" fmla="*/ 0 w 11"/>
                  <a:gd name="T41" fmla="*/ 0 h 14"/>
                  <a:gd name="T42" fmla="*/ 0 w 11"/>
                  <a:gd name="T43" fmla="*/ 0 h 14"/>
                  <a:gd name="T44" fmla="*/ 0 w 11"/>
                  <a:gd name="T45" fmla="*/ 0 h 14"/>
                  <a:gd name="T46" fmla="*/ 0 w 11"/>
                  <a:gd name="T47" fmla="*/ 0 h 14"/>
                  <a:gd name="T48" fmla="*/ 0 w 11"/>
                  <a:gd name="T49" fmla="*/ 0 h 1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14"/>
                  <a:gd name="T77" fmla="*/ 11 w 11"/>
                  <a:gd name="T78" fmla="*/ 14 h 1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14">
                    <a:moveTo>
                      <a:pt x="0" y="10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4" y="12"/>
                      <a:pt x="6" y="12"/>
                    </a:cubicBezTo>
                    <a:cubicBezTo>
                      <a:pt x="6" y="12"/>
                      <a:pt x="7" y="11"/>
                      <a:pt x="7" y="11"/>
                    </a:cubicBezTo>
                    <a:cubicBezTo>
                      <a:pt x="7" y="11"/>
                      <a:pt x="8" y="11"/>
                      <a:pt x="8" y="10"/>
                    </a:cubicBezTo>
                    <a:cubicBezTo>
                      <a:pt x="8" y="10"/>
                      <a:pt x="8" y="10"/>
                      <a:pt x="7" y="9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4" y="8"/>
                      <a:pt x="3" y="8"/>
                      <a:pt x="2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7" y="0"/>
                      <a:pt x="8" y="0"/>
                      <a:pt x="9" y="1"/>
                    </a:cubicBezTo>
                    <a:cubicBezTo>
                      <a:pt x="9" y="1"/>
                      <a:pt x="10" y="2"/>
                      <a:pt x="10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5"/>
                      <a:pt x="5" y="5"/>
                      <a:pt x="6" y="5"/>
                    </a:cubicBezTo>
                    <a:cubicBezTo>
                      <a:pt x="8" y="6"/>
                      <a:pt x="9" y="6"/>
                      <a:pt x="10" y="7"/>
                    </a:cubicBezTo>
                    <a:cubicBezTo>
                      <a:pt x="10" y="8"/>
                      <a:pt x="11" y="9"/>
                      <a:pt x="11" y="10"/>
                    </a:cubicBezTo>
                    <a:cubicBezTo>
                      <a:pt x="11" y="11"/>
                      <a:pt x="10" y="12"/>
                      <a:pt x="9" y="13"/>
                    </a:cubicBezTo>
                    <a:cubicBezTo>
                      <a:pt x="8" y="14"/>
                      <a:pt x="7" y="14"/>
                      <a:pt x="6" y="14"/>
                    </a:cubicBezTo>
                    <a:cubicBezTo>
                      <a:pt x="4" y="14"/>
                      <a:pt x="3" y="14"/>
                      <a:pt x="2" y="13"/>
                    </a:cubicBezTo>
                    <a:cubicBezTo>
                      <a:pt x="1" y="12"/>
                      <a:pt x="1" y="11"/>
                      <a:pt x="0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3" name="Freeform 148"/>
              <p:cNvSpPr>
                <a:spLocks/>
              </p:cNvSpPr>
              <p:nvPr/>
            </p:nvSpPr>
            <p:spPr bwMode="auto">
              <a:xfrm>
                <a:off x="2830" y="2916"/>
                <a:ext cx="4" cy="5"/>
              </a:xfrm>
              <a:custGeom>
                <a:avLst/>
                <a:gdLst>
                  <a:gd name="T0" fmla="*/ 0 w 24"/>
                  <a:gd name="T1" fmla="*/ 0 h 38"/>
                  <a:gd name="T2" fmla="*/ 0 w 24"/>
                  <a:gd name="T3" fmla="*/ 0 h 38"/>
                  <a:gd name="T4" fmla="*/ 0 w 24"/>
                  <a:gd name="T5" fmla="*/ 0 h 38"/>
                  <a:gd name="T6" fmla="*/ 0 w 24"/>
                  <a:gd name="T7" fmla="*/ 0 h 38"/>
                  <a:gd name="T8" fmla="*/ 0 w 24"/>
                  <a:gd name="T9" fmla="*/ 0 h 38"/>
                  <a:gd name="T10" fmla="*/ 0 w 24"/>
                  <a:gd name="T11" fmla="*/ 0 h 38"/>
                  <a:gd name="T12" fmla="*/ 0 w 24"/>
                  <a:gd name="T13" fmla="*/ 0 h 38"/>
                  <a:gd name="T14" fmla="*/ 0 w 24"/>
                  <a:gd name="T15" fmla="*/ 0 h 38"/>
                  <a:gd name="T16" fmla="*/ 0 w 24"/>
                  <a:gd name="T17" fmla="*/ 0 h 38"/>
                  <a:gd name="T18" fmla="*/ 0 w 24"/>
                  <a:gd name="T19" fmla="*/ 0 h 38"/>
                  <a:gd name="T20" fmla="*/ 0 w 24"/>
                  <a:gd name="T21" fmla="*/ 0 h 38"/>
                  <a:gd name="T22" fmla="*/ 0 w 24"/>
                  <a:gd name="T23" fmla="*/ 0 h 38"/>
                  <a:gd name="T24" fmla="*/ 0 w 24"/>
                  <a:gd name="T25" fmla="*/ 0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38"/>
                  <a:gd name="T41" fmla="*/ 24 w 24"/>
                  <a:gd name="T42" fmla="*/ 38 h 3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38">
                    <a:moveTo>
                      <a:pt x="0" y="38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14"/>
                    </a:lnTo>
                    <a:lnTo>
                      <a:pt x="18" y="16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4" y="38"/>
                    </a:lnTo>
                    <a:lnTo>
                      <a:pt x="18" y="38"/>
                    </a:lnTo>
                    <a:lnTo>
                      <a:pt x="18" y="22"/>
                    </a:lnTo>
                    <a:lnTo>
                      <a:pt x="6" y="22"/>
                    </a:lnTo>
                    <a:lnTo>
                      <a:pt x="6" y="38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4" name="Freeform 149"/>
              <p:cNvSpPr>
                <a:spLocks noEditPoints="1"/>
              </p:cNvSpPr>
              <p:nvPr/>
            </p:nvSpPr>
            <p:spPr bwMode="auto">
              <a:xfrm>
                <a:off x="2835" y="2917"/>
                <a:ext cx="3" cy="4"/>
              </a:xfrm>
              <a:custGeom>
                <a:avLst/>
                <a:gdLst>
                  <a:gd name="T0" fmla="*/ 0 w 11"/>
                  <a:gd name="T1" fmla="*/ 0 h 14"/>
                  <a:gd name="T2" fmla="*/ 0 w 11"/>
                  <a:gd name="T3" fmla="*/ 0 h 14"/>
                  <a:gd name="T4" fmla="*/ 0 w 11"/>
                  <a:gd name="T5" fmla="*/ 0 h 14"/>
                  <a:gd name="T6" fmla="*/ 0 w 11"/>
                  <a:gd name="T7" fmla="*/ 0 h 14"/>
                  <a:gd name="T8" fmla="*/ 0 w 11"/>
                  <a:gd name="T9" fmla="*/ 0 h 14"/>
                  <a:gd name="T10" fmla="*/ 0 w 11"/>
                  <a:gd name="T11" fmla="*/ 0 h 14"/>
                  <a:gd name="T12" fmla="*/ 0 w 11"/>
                  <a:gd name="T13" fmla="*/ 0 h 14"/>
                  <a:gd name="T14" fmla="*/ 0 w 11"/>
                  <a:gd name="T15" fmla="*/ 0 h 14"/>
                  <a:gd name="T16" fmla="*/ 0 w 11"/>
                  <a:gd name="T17" fmla="*/ 0 h 14"/>
                  <a:gd name="T18" fmla="*/ 0 w 11"/>
                  <a:gd name="T19" fmla="*/ 0 h 14"/>
                  <a:gd name="T20" fmla="*/ 0 w 11"/>
                  <a:gd name="T21" fmla="*/ 0 h 14"/>
                  <a:gd name="T22" fmla="*/ 0 w 11"/>
                  <a:gd name="T23" fmla="*/ 0 h 14"/>
                  <a:gd name="T24" fmla="*/ 0 w 11"/>
                  <a:gd name="T25" fmla="*/ 0 h 14"/>
                  <a:gd name="T26" fmla="*/ 0 w 11"/>
                  <a:gd name="T27" fmla="*/ 0 h 14"/>
                  <a:gd name="T28" fmla="*/ 0 w 11"/>
                  <a:gd name="T29" fmla="*/ 0 h 14"/>
                  <a:gd name="T30" fmla="*/ 0 w 11"/>
                  <a:gd name="T31" fmla="*/ 0 h 14"/>
                  <a:gd name="T32" fmla="*/ 0 w 11"/>
                  <a:gd name="T33" fmla="*/ 0 h 14"/>
                  <a:gd name="T34" fmla="*/ 0 w 11"/>
                  <a:gd name="T35" fmla="*/ 0 h 14"/>
                  <a:gd name="T36" fmla="*/ 0 w 11"/>
                  <a:gd name="T37" fmla="*/ 0 h 14"/>
                  <a:gd name="T38" fmla="*/ 0 w 11"/>
                  <a:gd name="T39" fmla="*/ 0 h 14"/>
                  <a:gd name="T40" fmla="*/ 0 w 11"/>
                  <a:gd name="T41" fmla="*/ 0 h 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"/>
                  <a:gd name="T64" fmla="*/ 0 h 14"/>
                  <a:gd name="T65" fmla="*/ 11 w 11"/>
                  <a:gd name="T66" fmla="*/ 14 h 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" h="14">
                    <a:moveTo>
                      <a:pt x="8" y="10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0" y="12"/>
                      <a:pt x="10" y="13"/>
                      <a:pt x="9" y="13"/>
                    </a:cubicBezTo>
                    <a:cubicBezTo>
                      <a:pt x="8" y="14"/>
                      <a:pt x="7" y="14"/>
                      <a:pt x="6" y="14"/>
                    </a:cubicBezTo>
                    <a:cubicBezTo>
                      <a:pt x="4" y="14"/>
                      <a:pt x="3" y="14"/>
                      <a:pt x="2" y="13"/>
                    </a:cubicBezTo>
                    <a:cubicBezTo>
                      <a:pt x="1" y="11"/>
                      <a:pt x="0" y="9"/>
                      <a:pt x="0" y="7"/>
                    </a:cubicBezTo>
                    <a:cubicBezTo>
                      <a:pt x="0" y="5"/>
                      <a:pt x="1" y="3"/>
                      <a:pt x="2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" y="0"/>
                      <a:pt x="8" y="1"/>
                      <a:pt x="9" y="2"/>
                    </a:cubicBezTo>
                    <a:cubicBezTo>
                      <a:pt x="10" y="3"/>
                      <a:pt x="11" y="5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4" y="10"/>
                      <a:pt x="4" y="11"/>
                    </a:cubicBezTo>
                    <a:cubicBezTo>
                      <a:pt x="5" y="11"/>
                      <a:pt x="5" y="12"/>
                      <a:pt x="6" y="12"/>
                    </a:cubicBezTo>
                    <a:cubicBezTo>
                      <a:pt x="7" y="12"/>
                      <a:pt x="7" y="11"/>
                      <a:pt x="8" y="10"/>
                    </a:cubicBezTo>
                    <a:close/>
                    <a:moveTo>
                      <a:pt x="8" y="6"/>
                    </a:moveTo>
                    <a:cubicBezTo>
                      <a:pt x="8" y="5"/>
                      <a:pt x="8" y="4"/>
                      <a:pt x="7" y="4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3" y="6"/>
                    </a:cubicBez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5" name="Freeform 150"/>
              <p:cNvSpPr>
                <a:spLocks noEditPoints="1"/>
              </p:cNvSpPr>
              <p:nvPr/>
            </p:nvSpPr>
            <p:spPr bwMode="auto">
              <a:xfrm>
                <a:off x="2840" y="2917"/>
                <a:ext cx="4" cy="5"/>
              </a:xfrm>
              <a:custGeom>
                <a:avLst/>
                <a:gdLst>
                  <a:gd name="T0" fmla="*/ 0 w 11"/>
                  <a:gd name="T1" fmla="*/ 0 h 19"/>
                  <a:gd name="T2" fmla="*/ 0 w 11"/>
                  <a:gd name="T3" fmla="*/ 0 h 19"/>
                  <a:gd name="T4" fmla="*/ 0 w 11"/>
                  <a:gd name="T5" fmla="*/ 0 h 19"/>
                  <a:gd name="T6" fmla="*/ 0 w 11"/>
                  <a:gd name="T7" fmla="*/ 0 h 19"/>
                  <a:gd name="T8" fmla="*/ 0 w 11"/>
                  <a:gd name="T9" fmla="*/ 0 h 19"/>
                  <a:gd name="T10" fmla="*/ 0 w 11"/>
                  <a:gd name="T11" fmla="*/ 0 h 19"/>
                  <a:gd name="T12" fmla="*/ 0 w 11"/>
                  <a:gd name="T13" fmla="*/ 0 h 19"/>
                  <a:gd name="T14" fmla="*/ 0 w 11"/>
                  <a:gd name="T15" fmla="*/ 0 h 19"/>
                  <a:gd name="T16" fmla="*/ 0 w 11"/>
                  <a:gd name="T17" fmla="*/ 0 h 19"/>
                  <a:gd name="T18" fmla="*/ 0 w 11"/>
                  <a:gd name="T19" fmla="*/ 0 h 19"/>
                  <a:gd name="T20" fmla="*/ 0 w 11"/>
                  <a:gd name="T21" fmla="*/ 0 h 19"/>
                  <a:gd name="T22" fmla="*/ 0 w 11"/>
                  <a:gd name="T23" fmla="*/ 0 h 19"/>
                  <a:gd name="T24" fmla="*/ 0 w 11"/>
                  <a:gd name="T25" fmla="*/ 0 h 19"/>
                  <a:gd name="T26" fmla="*/ 0 w 11"/>
                  <a:gd name="T27" fmla="*/ 0 h 19"/>
                  <a:gd name="T28" fmla="*/ 0 w 11"/>
                  <a:gd name="T29" fmla="*/ 0 h 19"/>
                  <a:gd name="T30" fmla="*/ 0 w 11"/>
                  <a:gd name="T31" fmla="*/ 0 h 19"/>
                  <a:gd name="T32" fmla="*/ 0 w 11"/>
                  <a:gd name="T33" fmla="*/ 0 h 19"/>
                  <a:gd name="T34" fmla="*/ 0 w 11"/>
                  <a:gd name="T35" fmla="*/ 0 h 19"/>
                  <a:gd name="T36" fmla="*/ 0 w 11"/>
                  <a:gd name="T37" fmla="*/ 0 h 19"/>
                  <a:gd name="T38" fmla="*/ 0 w 11"/>
                  <a:gd name="T39" fmla="*/ 0 h 19"/>
                  <a:gd name="T40" fmla="*/ 0 w 11"/>
                  <a:gd name="T41" fmla="*/ 0 h 19"/>
                  <a:gd name="T42" fmla="*/ 0 w 11"/>
                  <a:gd name="T43" fmla="*/ 0 h 19"/>
                  <a:gd name="T44" fmla="*/ 0 w 11"/>
                  <a:gd name="T45" fmla="*/ 0 h 1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1"/>
                  <a:gd name="T70" fmla="*/ 0 h 19"/>
                  <a:gd name="T71" fmla="*/ 11 w 11"/>
                  <a:gd name="T72" fmla="*/ 19 h 1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1" h="19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8" y="0"/>
                      <a:pt x="9" y="1"/>
                      <a:pt x="9" y="2"/>
                    </a:cubicBezTo>
                    <a:cubicBezTo>
                      <a:pt x="10" y="3"/>
                      <a:pt x="11" y="5"/>
                      <a:pt x="11" y="7"/>
                    </a:cubicBezTo>
                    <a:cubicBezTo>
                      <a:pt x="11" y="9"/>
                      <a:pt x="10" y="11"/>
                      <a:pt x="9" y="12"/>
                    </a:cubicBezTo>
                    <a:cubicBezTo>
                      <a:pt x="9" y="14"/>
                      <a:pt x="7" y="14"/>
                      <a:pt x="6" y="14"/>
                    </a:cubicBezTo>
                    <a:cubicBezTo>
                      <a:pt x="6" y="14"/>
                      <a:pt x="5" y="14"/>
                      <a:pt x="5" y="14"/>
                    </a:cubicBezTo>
                    <a:cubicBezTo>
                      <a:pt x="4" y="14"/>
                      <a:pt x="4" y="13"/>
                      <a:pt x="3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0"/>
                    </a:lnTo>
                    <a:close/>
                    <a:moveTo>
                      <a:pt x="3" y="7"/>
                    </a:moveTo>
                    <a:cubicBezTo>
                      <a:pt x="3" y="8"/>
                      <a:pt x="3" y="10"/>
                      <a:pt x="4" y="10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6" y="11"/>
                      <a:pt x="7" y="11"/>
                      <a:pt x="7" y="10"/>
                    </a:cubicBezTo>
                    <a:cubicBezTo>
                      <a:pt x="8" y="10"/>
                      <a:pt x="8" y="9"/>
                      <a:pt x="8" y="7"/>
                    </a:cubicBezTo>
                    <a:cubicBezTo>
                      <a:pt x="8" y="6"/>
                      <a:pt x="8" y="5"/>
                      <a:pt x="7" y="4"/>
                    </a:cubicBezTo>
                    <a:cubicBezTo>
                      <a:pt x="7" y="3"/>
                      <a:pt x="6" y="3"/>
                      <a:pt x="5" y="3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6" name="Freeform 151"/>
              <p:cNvSpPr>
                <a:spLocks noEditPoints="1"/>
              </p:cNvSpPr>
              <p:nvPr/>
            </p:nvSpPr>
            <p:spPr bwMode="auto">
              <a:xfrm>
                <a:off x="2894" y="2925"/>
                <a:ext cx="331" cy="240"/>
              </a:xfrm>
              <a:custGeom>
                <a:avLst/>
                <a:gdLst>
                  <a:gd name="T0" fmla="*/ 0 w 1074"/>
                  <a:gd name="T1" fmla="*/ 0 h 840"/>
                  <a:gd name="T2" fmla="*/ 0 w 1074"/>
                  <a:gd name="T3" fmla="*/ 0 h 840"/>
                  <a:gd name="T4" fmla="*/ 0 w 1074"/>
                  <a:gd name="T5" fmla="*/ 0 h 840"/>
                  <a:gd name="T6" fmla="*/ 0 w 1074"/>
                  <a:gd name="T7" fmla="*/ 0 h 840"/>
                  <a:gd name="T8" fmla="*/ 0 w 1074"/>
                  <a:gd name="T9" fmla="*/ 0 h 840"/>
                  <a:gd name="T10" fmla="*/ 0 w 1074"/>
                  <a:gd name="T11" fmla="*/ 0 h 840"/>
                  <a:gd name="T12" fmla="*/ 0 w 1074"/>
                  <a:gd name="T13" fmla="*/ 0 h 840"/>
                  <a:gd name="T14" fmla="*/ 0 w 1074"/>
                  <a:gd name="T15" fmla="*/ 0 h 840"/>
                  <a:gd name="T16" fmla="*/ 0 w 1074"/>
                  <a:gd name="T17" fmla="*/ 0 h 840"/>
                  <a:gd name="T18" fmla="*/ 0 w 1074"/>
                  <a:gd name="T19" fmla="*/ 0 h 840"/>
                  <a:gd name="T20" fmla="*/ 0 w 1074"/>
                  <a:gd name="T21" fmla="*/ 0 h 8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74"/>
                  <a:gd name="T34" fmla="*/ 0 h 840"/>
                  <a:gd name="T35" fmla="*/ 1074 w 1074"/>
                  <a:gd name="T36" fmla="*/ 840 h 84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74" h="840">
                    <a:moveTo>
                      <a:pt x="107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9"/>
                      <a:pt x="0" y="839"/>
                      <a:pt x="0" y="839"/>
                    </a:cubicBezTo>
                    <a:cubicBezTo>
                      <a:pt x="1074" y="840"/>
                      <a:pt x="1074" y="840"/>
                      <a:pt x="1074" y="840"/>
                    </a:cubicBezTo>
                    <a:cubicBezTo>
                      <a:pt x="1074" y="2"/>
                      <a:pt x="1074" y="2"/>
                      <a:pt x="1074" y="2"/>
                    </a:cubicBezTo>
                    <a:lnTo>
                      <a:pt x="1073" y="1"/>
                    </a:lnTo>
                    <a:close/>
                    <a:moveTo>
                      <a:pt x="1072" y="4"/>
                    </a:moveTo>
                    <a:cubicBezTo>
                      <a:pt x="1072" y="6"/>
                      <a:pt x="1072" y="836"/>
                      <a:pt x="1072" y="838"/>
                    </a:cubicBezTo>
                    <a:cubicBezTo>
                      <a:pt x="1070" y="838"/>
                      <a:pt x="4" y="837"/>
                      <a:pt x="2" y="837"/>
                    </a:cubicBezTo>
                    <a:cubicBezTo>
                      <a:pt x="2" y="835"/>
                      <a:pt x="2" y="5"/>
                      <a:pt x="2" y="3"/>
                    </a:cubicBezTo>
                    <a:cubicBezTo>
                      <a:pt x="4" y="3"/>
                      <a:pt x="1070" y="4"/>
                      <a:pt x="1072" y="4"/>
                    </a:cubicBezTo>
                    <a:close/>
                  </a:path>
                </a:pathLst>
              </a:custGeom>
              <a:solidFill>
                <a:srgbClr val="C9CB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7" name="Freeform 152"/>
              <p:cNvSpPr>
                <a:spLocks/>
              </p:cNvSpPr>
              <p:nvPr/>
            </p:nvSpPr>
            <p:spPr bwMode="auto">
              <a:xfrm>
                <a:off x="2938" y="2931"/>
                <a:ext cx="244" cy="13"/>
              </a:xfrm>
              <a:custGeom>
                <a:avLst/>
                <a:gdLst>
                  <a:gd name="T0" fmla="*/ 0 w 1585"/>
                  <a:gd name="T1" fmla="*/ 0 h 92"/>
                  <a:gd name="T2" fmla="*/ 0 w 1585"/>
                  <a:gd name="T3" fmla="*/ 0 h 92"/>
                  <a:gd name="T4" fmla="*/ 0 w 1585"/>
                  <a:gd name="T5" fmla="*/ 0 h 92"/>
                  <a:gd name="T6" fmla="*/ 0 w 1585"/>
                  <a:gd name="T7" fmla="*/ 0 h 92"/>
                  <a:gd name="T8" fmla="*/ 0 w 1585"/>
                  <a:gd name="T9" fmla="*/ 0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85"/>
                  <a:gd name="T16" fmla="*/ 0 h 92"/>
                  <a:gd name="T17" fmla="*/ 1585 w 1585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85" h="92">
                    <a:moveTo>
                      <a:pt x="1585" y="92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585" y="2"/>
                    </a:lnTo>
                    <a:lnTo>
                      <a:pt x="1585" y="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8" name="Freeform 153"/>
              <p:cNvSpPr>
                <a:spLocks noEditPoints="1"/>
              </p:cNvSpPr>
              <p:nvPr/>
            </p:nvSpPr>
            <p:spPr bwMode="auto">
              <a:xfrm>
                <a:off x="2938" y="2930"/>
                <a:ext cx="244" cy="14"/>
              </a:xfrm>
              <a:custGeom>
                <a:avLst/>
                <a:gdLst>
                  <a:gd name="T0" fmla="*/ 0 w 792"/>
                  <a:gd name="T1" fmla="*/ 0 h 47"/>
                  <a:gd name="T2" fmla="*/ 0 w 792"/>
                  <a:gd name="T3" fmla="*/ 0 h 47"/>
                  <a:gd name="T4" fmla="*/ 0 w 792"/>
                  <a:gd name="T5" fmla="*/ 0 h 47"/>
                  <a:gd name="T6" fmla="*/ 0 w 792"/>
                  <a:gd name="T7" fmla="*/ 0 h 47"/>
                  <a:gd name="T8" fmla="*/ 0 w 792"/>
                  <a:gd name="T9" fmla="*/ 0 h 47"/>
                  <a:gd name="T10" fmla="*/ 0 w 792"/>
                  <a:gd name="T11" fmla="*/ 0 h 47"/>
                  <a:gd name="T12" fmla="*/ 0 w 792"/>
                  <a:gd name="T13" fmla="*/ 0 h 47"/>
                  <a:gd name="T14" fmla="*/ 0 w 792"/>
                  <a:gd name="T15" fmla="*/ 0 h 47"/>
                  <a:gd name="T16" fmla="*/ 0 w 792"/>
                  <a:gd name="T17" fmla="*/ 0 h 47"/>
                  <a:gd name="T18" fmla="*/ 0 w 792"/>
                  <a:gd name="T19" fmla="*/ 0 h 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92"/>
                  <a:gd name="T31" fmla="*/ 0 h 47"/>
                  <a:gd name="T32" fmla="*/ 792 w 792"/>
                  <a:gd name="T33" fmla="*/ 47 h 4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92" h="47">
                    <a:moveTo>
                      <a:pt x="79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792" y="47"/>
                      <a:pt x="792" y="47"/>
                      <a:pt x="792" y="47"/>
                    </a:cubicBezTo>
                    <a:cubicBezTo>
                      <a:pt x="792" y="1"/>
                      <a:pt x="792" y="1"/>
                      <a:pt x="792" y="1"/>
                    </a:cubicBezTo>
                    <a:close/>
                    <a:moveTo>
                      <a:pt x="791" y="3"/>
                    </a:moveTo>
                    <a:cubicBezTo>
                      <a:pt x="791" y="5"/>
                      <a:pt x="791" y="44"/>
                      <a:pt x="791" y="45"/>
                    </a:cubicBezTo>
                    <a:cubicBezTo>
                      <a:pt x="789" y="45"/>
                      <a:pt x="3" y="45"/>
                      <a:pt x="1" y="45"/>
                    </a:cubicBezTo>
                    <a:cubicBezTo>
                      <a:pt x="1" y="43"/>
                      <a:pt x="1" y="4"/>
                      <a:pt x="1" y="2"/>
                    </a:cubicBezTo>
                    <a:cubicBezTo>
                      <a:pt x="3" y="2"/>
                      <a:pt x="789" y="3"/>
                      <a:pt x="791" y="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9" name="Rectangle 154"/>
              <p:cNvSpPr>
                <a:spLocks noChangeArrowheads="1"/>
              </p:cNvSpPr>
              <p:nvPr/>
            </p:nvSpPr>
            <p:spPr bwMode="auto">
              <a:xfrm>
                <a:off x="2985" y="3071"/>
                <a:ext cx="35" cy="15"/>
              </a:xfrm>
              <a:prstGeom prst="rect">
                <a:avLst/>
              </a:pr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360" name="Freeform 155"/>
              <p:cNvSpPr>
                <a:spLocks/>
              </p:cNvSpPr>
              <p:nvPr/>
            </p:nvSpPr>
            <p:spPr bwMode="auto">
              <a:xfrm>
                <a:off x="2985" y="3071"/>
                <a:ext cx="34" cy="14"/>
              </a:xfrm>
              <a:custGeom>
                <a:avLst/>
                <a:gdLst>
                  <a:gd name="T0" fmla="*/ 0 w 112"/>
                  <a:gd name="T1" fmla="*/ 0 h 48"/>
                  <a:gd name="T2" fmla="*/ 0 w 112"/>
                  <a:gd name="T3" fmla="*/ 0 h 48"/>
                  <a:gd name="T4" fmla="*/ 0 w 112"/>
                  <a:gd name="T5" fmla="*/ 0 h 48"/>
                  <a:gd name="T6" fmla="*/ 0 w 112"/>
                  <a:gd name="T7" fmla="*/ 0 h 48"/>
                  <a:gd name="T8" fmla="*/ 0 w 112"/>
                  <a:gd name="T9" fmla="*/ 0 h 48"/>
                  <a:gd name="T10" fmla="*/ 0 w 112"/>
                  <a:gd name="T11" fmla="*/ 0 h 48"/>
                  <a:gd name="T12" fmla="*/ 0 w 112"/>
                  <a:gd name="T13" fmla="*/ 0 h 48"/>
                  <a:gd name="T14" fmla="*/ 0 w 112"/>
                  <a:gd name="T15" fmla="*/ 0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2"/>
                  <a:gd name="T25" fmla="*/ 0 h 48"/>
                  <a:gd name="T26" fmla="*/ 112 w 112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2" h="48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"/>
                      <a:pt x="2" y="2"/>
                    </a:cubicBezTo>
                    <a:cubicBezTo>
                      <a:pt x="3" y="2"/>
                      <a:pt x="112" y="2"/>
                      <a:pt x="112" y="2"/>
                    </a:cubicBezTo>
                    <a:cubicBezTo>
                      <a:pt x="112" y="0"/>
                      <a:pt x="112" y="0"/>
                      <a:pt x="11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1" name="Freeform 156"/>
              <p:cNvSpPr>
                <a:spLocks/>
              </p:cNvSpPr>
              <p:nvPr/>
            </p:nvSpPr>
            <p:spPr bwMode="auto">
              <a:xfrm>
                <a:off x="2985" y="3072"/>
                <a:ext cx="34" cy="13"/>
              </a:xfrm>
              <a:custGeom>
                <a:avLst/>
                <a:gdLst>
                  <a:gd name="T0" fmla="*/ 0 w 111"/>
                  <a:gd name="T1" fmla="*/ 0 h 48"/>
                  <a:gd name="T2" fmla="*/ 0 w 111"/>
                  <a:gd name="T3" fmla="*/ 0 h 48"/>
                  <a:gd name="T4" fmla="*/ 0 w 111"/>
                  <a:gd name="T5" fmla="*/ 0 h 48"/>
                  <a:gd name="T6" fmla="*/ 0 w 111"/>
                  <a:gd name="T7" fmla="*/ 0 h 48"/>
                  <a:gd name="T8" fmla="*/ 0 w 111"/>
                  <a:gd name="T9" fmla="*/ 0 h 48"/>
                  <a:gd name="T10" fmla="*/ 0 w 111"/>
                  <a:gd name="T11" fmla="*/ 0 h 48"/>
                  <a:gd name="T12" fmla="*/ 0 w 111"/>
                  <a:gd name="T13" fmla="*/ 0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1"/>
                  <a:gd name="T22" fmla="*/ 0 h 48"/>
                  <a:gd name="T23" fmla="*/ 111 w 111"/>
                  <a:gd name="T24" fmla="*/ 48 h 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1" h="48">
                    <a:moveTo>
                      <a:pt x="110" y="0"/>
                    </a:moveTo>
                    <a:cubicBezTo>
                      <a:pt x="110" y="0"/>
                      <a:pt x="110" y="44"/>
                      <a:pt x="110" y="46"/>
                    </a:cubicBezTo>
                    <a:cubicBezTo>
                      <a:pt x="108" y="46"/>
                      <a:pt x="0" y="46"/>
                      <a:pt x="0" y="4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111" y="48"/>
                      <a:pt x="111" y="48"/>
                      <a:pt x="111" y="48"/>
                    </a:cubicBezTo>
                    <a:cubicBezTo>
                      <a:pt x="111" y="0"/>
                      <a:pt x="111" y="0"/>
                      <a:pt x="111" y="0"/>
                    </a:cubicBez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2" name="Rectangle 157"/>
              <p:cNvSpPr>
                <a:spLocks noChangeArrowheads="1"/>
              </p:cNvSpPr>
              <p:nvPr/>
            </p:nvSpPr>
            <p:spPr bwMode="auto">
              <a:xfrm>
                <a:off x="3184" y="2930"/>
                <a:ext cx="37" cy="14"/>
              </a:xfrm>
              <a:prstGeom prst="rect">
                <a:avLst/>
              </a:pr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363" name="Freeform 158"/>
              <p:cNvSpPr>
                <a:spLocks/>
              </p:cNvSpPr>
              <p:nvPr/>
            </p:nvSpPr>
            <p:spPr bwMode="auto">
              <a:xfrm>
                <a:off x="3184" y="2930"/>
                <a:ext cx="36" cy="14"/>
              </a:xfrm>
              <a:custGeom>
                <a:avLst/>
                <a:gdLst>
                  <a:gd name="T0" fmla="*/ 0 w 117"/>
                  <a:gd name="T1" fmla="*/ 0 h 48"/>
                  <a:gd name="T2" fmla="*/ 0 w 117"/>
                  <a:gd name="T3" fmla="*/ 0 h 48"/>
                  <a:gd name="T4" fmla="*/ 0 w 117"/>
                  <a:gd name="T5" fmla="*/ 0 h 48"/>
                  <a:gd name="T6" fmla="*/ 0 w 117"/>
                  <a:gd name="T7" fmla="*/ 0 h 48"/>
                  <a:gd name="T8" fmla="*/ 0 w 117"/>
                  <a:gd name="T9" fmla="*/ 0 h 48"/>
                  <a:gd name="T10" fmla="*/ 0 w 117"/>
                  <a:gd name="T11" fmla="*/ 0 h 48"/>
                  <a:gd name="T12" fmla="*/ 0 w 117"/>
                  <a:gd name="T13" fmla="*/ 0 h 48"/>
                  <a:gd name="T14" fmla="*/ 0 w 117"/>
                  <a:gd name="T15" fmla="*/ 0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7"/>
                  <a:gd name="T25" fmla="*/ 0 h 48"/>
                  <a:gd name="T26" fmla="*/ 117 w 117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7" h="48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"/>
                      <a:pt x="2" y="2"/>
                    </a:cubicBezTo>
                    <a:cubicBezTo>
                      <a:pt x="3" y="2"/>
                      <a:pt x="117" y="2"/>
                      <a:pt x="117" y="2"/>
                    </a:cubicBezTo>
                    <a:cubicBezTo>
                      <a:pt x="117" y="0"/>
                      <a:pt x="117" y="0"/>
                      <a:pt x="117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4" name="Freeform 159"/>
              <p:cNvSpPr>
                <a:spLocks/>
              </p:cNvSpPr>
              <p:nvPr/>
            </p:nvSpPr>
            <p:spPr bwMode="auto">
              <a:xfrm>
                <a:off x="3184" y="2931"/>
                <a:ext cx="36" cy="13"/>
              </a:xfrm>
              <a:custGeom>
                <a:avLst/>
                <a:gdLst>
                  <a:gd name="T0" fmla="*/ 0 w 116"/>
                  <a:gd name="T1" fmla="*/ 0 h 48"/>
                  <a:gd name="T2" fmla="*/ 0 w 116"/>
                  <a:gd name="T3" fmla="*/ 0 h 48"/>
                  <a:gd name="T4" fmla="*/ 0 w 116"/>
                  <a:gd name="T5" fmla="*/ 0 h 48"/>
                  <a:gd name="T6" fmla="*/ 0 w 116"/>
                  <a:gd name="T7" fmla="*/ 0 h 48"/>
                  <a:gd name="T8" fmla="*/ 0 w 116"/>
                  <a:gd name="T9" fmla="*/ 0 h 48"/>
                  <a:gd name="T10" fmla="*/ 0 w 116"/>
                  <a:gd name="T11" fmla="*/ 0 h 48"/>
                  <a:gd name="T12" fmla="*/ 0 w 116"/>
                  <a:gd name="T13" fmla="*/ 0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6"/>
                  <a:gd name="T22" fmla="*/ 0 h 48"/>
                  <a:gd name="T23" fmla="*/ 116 w 116"/>
                  <a:gd name="T24" fmla="*/ 48 h 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6" h="48">
                    <a:moveTo>
                      <a:pt x="115" y="0"/>
                    </a:moveTo>
                    <a:cubicBezTo>
                      <a:pt x="115" y="0"/>
                      <a:pt x="115" y="44"/>
                      <a:pt x="115" y="46"/>
                    </a:cubicBezTo>
                    <a:cubicBezTo>
                      <a:pt x="113" y="46"/>
                      <a:pt x="0" y="46"/>
                      <a:pt x="0" y="4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116" y="48"/>
                      <a:pt x="116" y="48"/>
                      <a:pt x="116" y="48"/>
                    </a:cubicBezTo>
                    <a:cubicBezTo>
                      <a:pt x="116" y="0"/>
                      <a:pt x="116" y="0"/>
                      <a:pt x="116" y="0"/>
                    </a:cubicBez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5" name="Rectangle 160"/>
              <p:cNvSpPr>
                <a:spLocks noChangeArrowheads="1"/>
              </p:cNvSpPr>
              <p:nvPr/>
            </p:nvSpPr>
            <p:spPr bwMode="auto">
              <a:xfrm>
                <a:off x="2860" y="2953"/>
                <a:ext cx="28" cy="13"/>
              </a:xfrm>
              <a:prstGeom prst="rect">
                <a:avLst/>
              </a:pr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366" name="Freeform 161"/>
              <p:cNvSpPr>
                <a:spLocks/>
              </p:cNvSpPr>
              <p:nvPr/>
            </p:nvSpPr>
            <p:spPr bwMode="auto">
              <a:xfrm>
                <a:off x="2860" y="2953"/>
                <a:ext cx="28" cy="12"/>
              </a:xfrm>
              <a:custGeom>
                <a:avLst/>
                <a:gdLst>
                  <a:gd name="T0" fmla="*/ 0 w 91"/>
                  <a:gd name="T1" fmla="*/ 0 h 41"/>
                  <a:gd name="T2" fmla="*/ 0 w 91"/>
                  <a:gd name="T3" fmla="*/ 0 h 41"/>
                  <a:gd name="T4" fmla="*/ 0 w 91"/>
                  <a:gd name="T5" fmla="*/ 0 h 41"/>
                  <a:gd name="T6" fmla="*/ 0 w 91"/>
                  <a:gd name="T7" fmla="*/ 0 h 41"/>
                  <a:gd name="T8" fmla="*/ 0 w 91"/>
                  <a:gd name="T9" fmla="*/ 0 h 41"/>
                  <a:gd name="T10" fmla="*/ 0 w 91"/>
                  <a:gd name="T11" fmla="*/ 0 h 41"/>
                  <a:gd name="T12" fmla="*/ 0 w 91"/>
                  <a:gd name="T13" fmla="*/ 0 h 41"/>
                  <a:gd name="T14" fmla="*/ 0 w 91"/>
                  <a:gd name="T15" fmla="*/ 0 h 4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1"/>
                  <a:gd name="T25" fmla="*/ 0 h 41"/>
                  <a:gd name="T26" fmla="*/ 91 w 91"/>
                  <a:gd name="T27" fmla="*/ 41 h 4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1" h="4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41"/>
                      <a:pt x="2" y="4"/>
                      <a:pt x="2" y="2"/>
                    </a:cubicBezTo>
                    <a:cubicBezTo>
                      <a:pt x="4" y="2"/>
                      <a:pt x="91" y="2"/>
                      <a:pt x="91" y="2"/>
                    </a:cubicBezTo>
                    <a:cubicBezTo>
                      <a:pt x="91" y="0"/>
                      <a:pt x="91" y="0"/>
                      <a:pt x="9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7" name="Freeform 162"/>
              <p:cNvSpPr>
                <a:spLocks/>
              </p:cNvSpPr>
              <p:nvPr/>
            </p:nvSpPr>
            <p:spPr bwMode="auto">
              <a:xfrm>
                <a:off x="2860" y="2954"/>
                <a:ext cx="28" cy="11"/>
              </a:xfrm>
              <a:custGeom>
                <a:avLst/>
                <a:gdLst>
                  <a:gd name="T0" fmla="*/ 0 w 91"/>
                  <a:gd name="T1" fmla="*/ 0 h 41"/>
                  <a:gd name="T2" fmla="*/ 0 w 91"/>
                  <a:gd name="T3" fmla="*/ 0 h 41"/>
                  <a:gd name="T4" fmla="*/ 0 w 91"/>
                  <a:gd name="T5" fmla="*/ 0 h 41"/>
                  <a:gd name="T6" fmla="*/ 0 w 91"/>
                  <a:gd name="T7" fmla="*/ 0 h 41"/>
                  <a:gd name="T8" fmla="*/ 0 w 91"/>
                  <a:gd name="T9" fmla="*/ 0 h 41"/>
                  <a:gd name="T10" fmla="*/ 0 w 91"/>
                  <a:gd name="T11" fmla="*/ 0 h 41"/>
                  <a:gd name="T12" fmla="*/ 0 w 91"/>
                  <a:gd name="T13" fmla="*/ 0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1"/>
                  <a:gd name="T22" fmla="*/ 0 h 41"/>
                  <a:gd name="T23" fmla="*/ 91 w 91"/>
                  <a:gd name="T24" fmla="*/ 41 h 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1" h="41">
                    <a:moveTo>
                      <a:pt x="89" y="0"/>
                    </a:moveTo>
                    <a:cubicBezTo>
                      <a:pt x="89" y="0"/>
                      <a:pt x="89" y="37"/>
                      <a:pt x="89" y="39"/>
                    </a:cubicBezTo>
                    <a:cubicBezTo>
                      <a:pt x="88" y="39"/>
                      <a:pt x="0" y="39"/>
                      <a:pt x="0" y="39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91" y="41"/>
                      <a:pt x="91" y="41"/>
                      <a:pt x="91" y="41"/>
                    </a:cubicBezTo>
                    <a:cubicBezTo>
                      <a:pt x="91" y="0"/>
                      <a:pt x="91" y="0"/>
                      <a:pt x="91" y="0"/>
                    </a:cubicBez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8" name="Freeform 163"/>
              <p:cNvSpPr>
                <a:spLocks noEditPoints="1"/>
              </p:cNvSpPr>
              <p:nvPr/>
            </p:nvSpPr>
            <p:spPr bwMode="auto">
              <a:xfrm>
                <a:off x="2777" y="2953"/>
                <a:ext cx="70" cy="11"/>
              </a:xfrm>
              <a:custGeom>
                <a:avLst/>
                <a:gdLst>
                  <a:gd name="T0" fmla="*/ 0 w 228"/>
                  <a:gd name="T1" fmla="*/ 0 h 38"/>
                  <a:gd name="T2" fmla="*/ 0 w 228"/>
                  <a:gd name="T3" fmla="*/ 0 h 38"/>
                  <a:gd name="T4" fmla="*/ 0 w 228"/>
                  <a:gd name="T5" fmla="*/ 0 h 38"/>
                  <a:gd name="T6" fmla="*/ 0 w 228"/>
                  <a:gd name="T7" fmla="*/ 0 h 38"/>
                  <a:gd name="T8" fmla="*/ 0 w 228"/>
                  <a:gd name="T9" fmla="*/ 0 h 38"/>
                  <a:gd name="T10" fmla="*/ 0 w 228"/>
                  <a:gd name="T11" fmla="*/ 0 h 38"/>
                  <a:gd name="T12" fmla="*/ 0 w 228"/>
                  <a:gd name="T13" fmla="*/ 0 h 38"/>
                  <a:gd name="T14" fmla="*/ 0 w 228"/>
                  <a:gd name="T15" fmla="*/ 0 h 38"/>
                  <a:gd name="T16" fmla="*/ 0 w 228"/>
                  <a:gd name="T17" fmla="*/ 0 h 38"/>
                  <a:gd name="T18" fmla="*/ 0 w 228"/>
                  <a:gd name="T19" fmla="*/ 0 h 38"/>
                  <a:gd name="T20" fmla="*/ 0 w 228"/>
                  <a:gd name="T21" fmla="*/ 0 h 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8"/>
                  <a:gd name="T34" fmla="*/ 0 h 38"/>
                  <a:gd name="T35" fmla="*/ 228 w 228"/>
                  <a:gd name="T36" fmla="*/ 38 h 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8" h="38">
                    <a:moveTo>
                      <a:pt x="2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228" y="38"/>
                      <a:pt x="228" y="38"/>
                      <a:pt x="228" y="38"/>
                    </a:cubicBezTo>
                    <a:cubicBezTo>
                      <a:pt x="228" y="0"/>
                      <a:pt x="228" y="0"/>
                      <a:pt x="228" y="0"/>
                    </a:cubicBezTo>
                    <a:lnTo>
                      <a:pt x="227" y="0"/>
                    </a:lnTo>
                    <a:close/>
                    <a:moveTo>
                      <a:pt x="226" y="2"/>
                    </a:moveTo>
                    <a:cubicBezTo>
                      <a:pt x="226" y="4"/>
                      <a:pt x="226" y="34"/>
                      <a:pt x="226" y="36"/>
                    </a:cubicBezTo>
                    <a:cubicBezTo>
                      <a:pt x="224" y="36"/>
                      <a:pt x="4" y="36"/>
                      <a:pt x="2" y="36"/>
                    </a:cubicBezTo>
                    <a:cubicBezTo>
                      <a:pt x="2" y="34"/>
                      <a:pt x="2" y="3"/>
                      <a:pt x="2" y="2"/>
                    </a:cubicBezTo>
                    <a:cubicBezTo>
                      <a:pt x="4" y="2"/>
                      <a:pt x="224" y="2"/>
                      <a:pt x="226" y="2"/>
                    </a:cubicBezTo>
                    <a:close/>
                  </a:path>
                </a:pathLst>
              </a:custGeom>
              <a:solidFill>
                <a:srgbClr val="9F97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9" name="Freeform 164"/>
              <p:cNvSpPr>
                <a:spLocks noEditPoints="1"/>
              </p:cNvSpPr>
              <p:nvPr/>
            </p:nvSpPr>
            <p:spPr bwMode="auto">
              <a:xfrm>
                <a:off x="2776" y="2952"/>
                <a:ext cx="83" cy="13"/>
              </a:xfrm>
              <a:custGeom>
                <a:avLst/>
                <a:gdLst>
                  <a:gd name="T0" fmla="*/ 0 w 271"/>
                  <a:gd name="T1" fmla="*/ 0 h 45"/>
                  <a:gd name="T2" fmla="*/ 0 w 271"/>
                  <a:gd name="T3" fmla="*/ 0 h 45"/>
                  <a:gd name="T4" fmla="*/ 0 w 271"/>
                  <a:gd name="T5" fmla="*/ 0 h 45"/>
                  <a:gd name="T6" fmla="*/ 0 w 271"/>
                  <a:gd name="T7" fmla="*/ 0 h 45"/>
                  <a:gd name="T8" fmla="*/ 0 w 271"/>
                  <a:gd name="T9" fmla="*/ 0 h 45"/>
                  <a:gd name="T10" fmla="*/ 0 w 271"/>
                  <a:gd name="T11" fmla="*/ 0 h 45"/>
                  <a:gd name="T12" fmla="*/ 0 w 271"/>
                  <a:gd name="T13" fmla="*/ 0 h 45"/>
                  <a:gd name="T14" fmla="*/ 0 w 271"/>
                  <a:gd name="T15" fmla="*/ 0 h 45"/>
                  <a:gd name="T16" fmla="*/ 0 w 271"/>
                  <a:gd name="T17" fmla="*/ 0 h 45"/>
                  <a:gd name="T18" fmla="*/ 0 w 271"/>
                  <a:gd name="T19" fmla="*/ 0 h 45"/>
                  <a:gd name="T20" fmla="*/ 0 w 271"/>
                  <a:gd name="T21" fmla="*/ 0 h 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1"/>
                  <a:gd name="T34" fmla="*/ 0 h 45"/>
                  <a:gd name="T35" fmla="*/ 271 w 271"/>
                  <a:gd name="T36" fmla="*/ 45 h 4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1" h="45">
                    <a:moveTo>
                      <a:pt x="27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271" y="45"/>
                      <a:pt x="271" y="45"/>
                      <a:pt x="271" y="45"/>
                    </a:cubicBezTo>
                    <a:cubicBezTo>
                      <a:pt x="271" y="0"/>
                      <a:pt x="271" y="0"/>
                      <a:pt x="271" y="0"/>
                    </a:cubicBezTo>
                    <a:lnTo>
                      <a:pt x="270" y="0"/>
                    </a:lnTo>
                    <a:close/>
                    <a:moveTo>
                      <a:pt x="269" y="2"/>
                    </a:moveTo>
                    <a:cubicBezTo>
                      <a:pt x="269" y="4"/>
                      <a:pt x="269" y="41"/>
                      <a:pt x="269" y="43"/>
                    </a:cubicBezTo>
                    <a:cubicBezTo>
                      <a:pt x="267" y="42"/>
                      <a:pt x="4" y="42"/>
                      <a:pt x="2" y="42"/>
                    </a:cubicBezTo>
                    <a:cubicBezTo>
                      <a:pt x="2" y="40"/>
                      <a:pt x="2" y="4"/>
                      <a:pt x="2" y="2"/>
                    </a:cubicBezTo>
                    <a:cubicBezTo>
                      <a:pt x="4" y="2"/>
                      <a:pt x="267" y="2"/>
                      <a:pt x="269" y="2"/>
                    </a:cubicBezTo>
                    <a:close/>
                  </a:path>
                </a:pathLst>
              </a:custGeom>
              <a:solidFill>
                <a:srgbClr val="686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0" name="Freeform 165"/>
              <p:cNvSpPr>
                <a:spLocks/>
              </p:cNvSpPr>
              <p:nvPr/>
            </p:nvSpPr>
            <p:spPr bwMode="auto">
              <a:xfrm>
                <a:off x="2895" y="3126"/>
                <a:ext cx="329" cy="10"/>
              </a:xfrm>
              <a:custGeom>
                <a:avLst/>
                <a:gdLst>
                  <a:gd name="T0" fmla="*/ 0 w 2133"/>
                  <a:gd name="T1" fmla="*/ 0 h 76"/>
                  <a:gd name="T2" fmla="*/ 0 w 2133"/>
                  <a:gd name="T3" fmla="*/ 0 h 76"/>
                  <a:gd name="T4" fmla="*/ 0 w 2133"/>
                  <a:gd name="T5" fmla="*/ 0 h 76"/>
                  <a:gd name="T6" fmla="*/ 0 w 2133"/>
                  <a:gd name="T7" fmla="*/ 0 h 76"/>
                  <a:gd name="T8" fmla="*/ 0 w 2133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33"/>
                  <a:gd name="T16" fmla="*/ 0 h 76"/>
                  <a:gd name="T17" fmla="*/ 2133 w 2133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33" h="76">
                    <a:moveTo>
                      <a:pt x="2133" y="76"/>
                    </a:moveTo>
                    <a:lnTo>
                      <a:pt x="0" y="74"/>
                    </a:lnTo>
                    <a:lnTo>
                      <a:pt x="0" y="0"/>
                    </a:lnTo>
                    <a:lnTo>
                      <a:pt x="2133" y="2"/>
                    </a:lnTo>
                    <a:lnTo>
                      <a:pt x="2133" y="76"/>
                    </a:lnTo>
                    <a:close/>
                  </a:path>
                </a:pathLst>
              </a:custGeom>
              <a:solidFill>
                <a:srgbClr val="9294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1" name="Freeform 166"/>
              <p:cNvSpPr>
                <a:spLocks noEditPoints="1"/>
              </p:cNvSpPr>
              <p:nvPr/>
            </p:nvSpPr>
            <p:spPr bwMode="auto">
              <a:xfrm>
                <a:off x="2895" y="3125"/>
                <a:ext cx="329" cy="12"/>
              </a:xfrm>
              <a:custGeom>
                <a:avLst/>
                <a:gdLst>
                  <a:gd name="T0" fmla="*/ 0 w 1066"/>
                  <a:gd name="T1" fmla="*/ 0 h 40"/>
                  <a:gd name="T2" fmla="*/ 0 w 1066"/>
                  <a:gd name="T3" fmla="*/ 0 h 40"/>
                  <a:gd name="T4" fmla="*/ 0 w 1066"/>
                  <a:gd name="T5" fmla="*/ 0 h 40"/>
                  <a:gd name="T6" fmla="*/ 0 w 1066"/>
                  <a:gd name="T7" fmla="*/ 0 h 40"/>
                  <a:gd name="T8" fmla="*/ 0 w 1066"/>
                  <a:gd name="T9" fmla="*/ 0 h 40"/>
                  <a:gd name="T10" fmla="*/ 0 w 1066"/>
                  <a:gd name="T11" fmla="*/ 0 h 40"/>
                  <a:gd name="T12" fmla="*/ 0 w 1066"/>
                  <a:gd name="T13" fmla="*/ 0 h 40"/>
                  <a:gd name="T14" fmla="*/ 0 w 1066"/>
                  <a:gd name="T15" fmla="*/ 0 h 40"/>
                  <a:gd name="T16" fmla="*/ 0 w 1066"/>
                  <a:gd name="T17" fmla="*/ 0 h 40"/>
                  <a:gd name="T18" fmla="*/ 0 w 1066"/>
                  <a:gd name="T19" fmla="*/ 0 h 40"/>
                  <a:gd name="T20" fmla="*/ 0 w 1066"/>
                  <a:gd name="T21" fmla="*/ 0 h 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66"/>
                  <a:gd name="T34" fmla="*/ 0 h 40"/>
                  <a:gd name="T35" fmla="*/ 1066 w 1066"/>
                  <a:gd name="T36" fmla="*/ 40 h 4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66" h="40">
                    <a:moveTo>
                      <a:pt x="1065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066" y="40"/>
                      <a:pt x="1066" y="40"/>
                      <a:pt x="1066" y="40"/>
                    </a:cubicBezTo>
                    <a:cubicBezTo>
                      <a:pt x="1066" y="1"/>
                      <a:pt x="1066" y="1"/>
                      <a:pt x="1066" y="1"/>
                    </a:cubicBezTo>
                    <a:lnTo>
                      <a:pt x="1065" y="1"/>
                    </a:lnTo>
                    <a:close/>
                    <a:moveTo>
                      <a:pt x="1064" y="3"/>
                    </a:moveTo>
                    <a:cubicBezTo>
                      <a:pt x="1064" y="5"/>
                      <a:pt x="1064" y="37"/>
                      <a:pt x="1064" y="38"/>
                    </a:cubicBezTo>
                    <a:cubicBezTo>
                      <a:pt x="1063" y="38"/>
                      <a:pt x="3" y="37"/>
                      <a:pt x="1" y="37"/>
                    </a:cubicBezTo>
                    <a:cubicBezTo>
                      <a:pt x="1" y="35"/>
                      <a:pt x="1" y="4"/>
                      <a:pt x="1" y="2"/>
                    </a:cubicBezTo>
                    <a:cubicBezTo>
                      <a:pt x="3" y="2"/>
                      <a:pt x="1063" y="3"/>
                      <a:pt x="1064" y="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2" name="Rectangle 167"/>
              <p:cNvSpPr>
                <a:spLocks noChangeArrowheads="1"/>
              </p:cNvSpPr>
              <p:nvPr/>
            </p:nvSpPr>
            <p:spPr bwMode="auto">
              <a:xfrm>
                <a:off x="3062" y="3141"/>
                <a:ext cx="54" cy="14"/>
              </a:xfrm>
              <a:prstGeom prst="rect">
                <a:avLst/>
              </a:pr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373" name="Freeform 168"/>
              <p:cNvSpPr>
                <a:spLocks/>
              </p:cNvSpPr>
              <p:nvPr/>
            </p:nvSpPr>
            <p:spPr bwMode="auto">
              <a:xfrm>
                <a:off x="3062" y="3141"/>
                <a:ext cx="53" cy="14"/>
              </a:xfrm>
              <a:custGeom>
                <a:avLst/>
                <a:gdLst>
                  <a:gd name="T0" fmla="*/ 0 w 173"/>
                  <a:gd name="T1" fmla="*/ 0 h 48"/>
                  <a:gd name="T2" fmla="*/ 0 w 173"/>
                  <a:gd name="T3" fmla="*/ 0 h 48"/>
                  <a:gd name="T4" fmla="*/ 0 w 173"/>
                  <a:gd name="T5" fmla="*/ 0 h 48"/>
                  <a:gd name="T6" fmla="*/ 0 w 173"/>
                  <a:gd name="T7" fmla="*/ 0 h 48"/>
                  <a:gd name="T8" fmla="*/ 0 w 173"/>
                  <a:gd name="T9" fmla="*/ 0 h 48"/>
                  <a:gd name="T10" fmla="*/ 0 w 173"/>
                  <a:gd name="T11" fmla="*/ 0 h 48"/>
                  <a:gd name="T12" fmla="*/ 0 w 173"/>
                  <a:gd name="T13" fmla="*/ 0 h 48"/>
                  <a:gd name="T14" fmla="*/ 0 w 173"/>
                  <a:gd name="T15" fmla="*/ 0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3"/>
                  <a:gd name="T25" fmla="*/ 0 h 48"/>
                  <a:gd name="T26" fmla="*/ 173 w 173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3" h="48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"/>
                      <a:pt x="2" y="2"/>
                    </a:cubicBezTo>
                    <a:cubicBezTo>
                      <a:pt x="4" y="2"/>
                      <a:pt x="173" y="3"/>
                      <a:pt x="173" y="3"/>
                    </a:cubicBezTo>
                    <a:cubicBezTo>
                      <a:pt x="173" y="1"/>
                      <a:pt x="173" y="1"/>
                      <a:pt x="17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4" name="Freeform 169"/>
              <p:cNvSpPr>
                <a:spLocks/>
              </p:cNvSpPr>
              <p:nvPr/>
            </p:nvSpPr>
            <p:spPr bwMode="auto">
              <a:xfrm>
                <a:off x="3062" y="3142"/>
                <a:ext cx="54" cy="13"/>
              </a:xfrm>
              <a:custGeom>
                <a:avLst/>
                <a:gdLst>
                  <a:gd name="T0" fmla="*/ 0 w 173"/>
                  <a:gd name="T1" fmla="*/ 0 h 48"/>
                  <a:gd name="T2" fmla="*/ 0 w 173"/>
                  <a:gd name="T3" fmla="*/ 0 h 48"/>
                  <a:gd name="T4" fmla="*/ 0 w 173"/>
                  <a:gd name="T5" fmla="*/ 0 h 48"/>
                  <a:gd name="T6" fmla="*/ 0 w 173"/>
                  <a:gd name="T7" fmla="*/ 0 h 48"/>
                  <a:gd name="T8" fmla="*/ 0 w 173"/>
                  <a:gd name="T9" fmla="*/ 0 h 48"/>
                  <a:gd name="T10" fmla="*/ 0 w 173"/>
                  <a:gd name="T11" fmla="*/ 0 h 48"/>
                  <a:gd name="T12" fmla="*/ 0 w 173"/>
                  <a:gd name="T13" fmla="*/ 0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3"/>
                  <a:gd name="T22" fmla="*/ 0 h 48"/>
                  <a:gd name="T23" fmla="*/ 173 w 173"/>
                  <a:gd name="T24" fmla="*/ 48 h 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3" h="48">
                    <a:moveTo>
                      <a:pt x="171" y="0"/>
                    </a:moveTo>
                    <a:cubicBezTo>
                      <a:pt x="171" y="0"/>
                      <a:pt x="171" y="44"/>
                      <a:pt x="171" y="46"/>
                    </a:cubicBezTo>
                    <a:cubicBezTo>
                      <a:pt x="169" y="46"/>
                      <a:pt x="0" y="45"/>
                      <a:pt x="0" y="45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73" y="48"/>
                      <a:pt x="173" y="48"/>
                      <a:pt x="173" y="48"/>
                    </a:cubicBezTo>
                    <a:cubicBezTo>
                      <a:pt x="173" y="0"/>
                      <a:pt x="173" y="0"/>
                      <a:pt x="173" y="0"/>
                    </a:cubicBez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5" name="Freeform 170"/>
              <p:cNvSpPr>
                <a:spLocks noEditPoints="1"/>
              </p:cNvSpPr>
              <p:nvPr/>
            </p:nvSpPr>
            <p:spPr bwMode="auto">
              <a:xfrm>
                <a:off x="3002" y="3141"/>
                <a:ext cx="55" cy="14"/>
              </a:xfrm>
              <a:custGeom>
                <a:avLst/>
                <a:gdLst>
                  <a:gd name="T0" fmla="*/ 0 w 179"/>
                  <a:gd name="T1" fmla="*/ 0 h 48"/>
                  <a:gd name="T2" fmla="*/ 0 w 179"/>
                  <a:gd name="T3" fmla="*/ 0 h 48"/>
                  <a:gd name="T4" fmla="*/ 0 w 179"/>
                  <a:gd name="T5" fmla="*/ 0 h 48"/>
                  <a:gd name="T6" fmla="*/ 0 w 179"/>
                  <a:gd name="T7" fmla="*/ 0 h 48"/>
                  <a:gd name="T8" fmla="*/ 0 w 179"/>
                  <a:gd name="T9" fmla="*/ 0 h 48"/>
                  <a:gd name="T10" fmla="*/ 0 w 179"/>
                  <a:gd name="T11" fmla="*/ 0 h 48"/>
                  <a:gd name="T12" fmla="*/ 0 w 179"/>
                  <a:gd name="T13" fmla="*/ 0 h 48"/>
                  <a:gd name="T14" fmla="*/ 0 w 179"/>
                  <a:gd name="T15" fmla="*/ 0 h 48"/>
                  <a:gd name="T16" fmla="*/ 0 w 179"/>
                  <a:gd name="T17" fmla="*/ 0 h 48"/>
                  <a:gd name="T18" fmla="*/ 0 w 179"/>
                  <a:gd name="T19" fmla="*/ 0 h 48"/>
                  <a:gd name="T20" fmla="*/ 0 w 179"/>
                  <a:gd name="T21" fmla="*/ 0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9"/>
                  <a:gd name="T34" fmla="*/ 0 h 48"/>
                  <a:gd name="T35" fmla="*/ 179 w 179"/>
                  <a:gd name="T36" fmla="*/ 48 h 4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9" h="48">
                    <a:moveTo>
                      <a:pt x="17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179" y="48"/>
                      <a:pt x="179" y="48"/>
                      <a:pt x="179" y="48"/>
                    </a:cubicBezTo>
                    <a:cubicBezTo>
                      <a:pt x="179" y="0"/>
                      <a:pt x="179" y="0"/>
                      <a:pt x="179" y="0"/>
                    </a:cubicBezTo>
                    <a:lnTo>
                      <a:pt x="178" y="0"/>
                    </a:lnTo>
                    <a:close/>
                    <a:moveTo>
                      <a:pt x="177" y="2"/>
                    </a:moveTo>
                    <a:cubicBezTo>
                      <a:pt x="177" y="4"/>
                      <a:pt x="177" y="45"/>
                      <a:pt x="177" y="46"/>
                    </a:cubicBezTo>
                    <a:cubicBezTo>
                      <a:pt x="176" y="46"/>
                      <a:pt x="4" y="46"/>
                      <a:pt x="2" y="46"/>
                    </a:cubicBezTo>
                    <a:cubicBezTo>
                      <a:pt x="2" y="44"/>
                      <a:pt x="2" y="4"/>
                      <a:pt x="2" y="2"/>
                    </a:cubicBezTo>
                    <a:cubicBezTo>
                      <a:pt x="4" y="2"/>
                      <a:pt x="176" y="2"/>
                      <a:pt x="177" y="2"/>
                    </a:cubicBez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6" name="Freeform 171"/>
              <p:cNvSpPr>
                <a:spLocks noEditPoints="1"/>
              </p:cNvSpPr>
              <p:nvPr/>
            </p:nvSpPr>
            <p:spPr bwMode="auto">
              <a:xfrm>
                <a:off x="2894" y="3168"/>
                <a:ext cx="331" cy="29"/>
              </a:xfrm>
              <a:custGeom>
                <a:avLst/>
                <a:gdLst>
                  <a:gd name="T0" fmla="*/ 0 w 1074"/>
                  <a:gd name="T1" fmla="*/ 0 h 103"/>
                  <a:gd name="T2" fmla="*/ 0 w 1074"/>
                  <a:gd name="T3" fmla="*/ 0 h 103"/>
                  <a:gd name="T4" fmla="*/ 0 w 1074"/>
                  <a:gd name="T5" fmla="*/ 0 h 103"/>
                  <a:gd name="T6" fmla="*/ 0 w 1074"/>
                  <a:gd name="T7" fmla="*/ 0 h 103"/>
                  <a:gd name="T8" fmla="*/ 0 w 1074"/>
                  <a:gd name="T9" fmla="*/ 0 h 103"/>
                  <a:gd name="T10" fmla="*/ 0 w 1074"/>
                  <a:gd name="T11" fmla="*/ 0 h 103"/>
                  <a:gd name="T12" fmla="*/ 0 w 1074"/>
                  <a:gd name="T13" fmla="*/ 0 h 103"/>
                  <a:gd name="T14" fmla="*/ 0 w 1074"/>
                  <a:gd name="T15" fmla="*/ 0 h 103"/>
                  <a:gd name="T16" fmla="*/ 0 w 1074"/>
                  <a:gd name="T17" fmla="*/ 0 h 103"/>
                  <a:gd name="T18" fmla="*/ 0 w 1074"/>
                  <a:gd name="T19" fmla="*/ 0 h 103"/>
                  <a:gd name="T20" fmla="*/ 0 w 1074"/>
                  <a:gd name="T21" fmla="*/ 0 h 10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74"/>
                  <a:gd name="T34" fmla="*/ 0 h 103"/>
                  <a:gd name="T35" fmla="*/ 1074 w 1074"/>
                  <a:gd name="T36" fmla="*/ 103 h 10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74" h="103">
                    <a:moveTo>
                      <a:pt x="107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074" y="103"/>
                      <a:pt x="1074" y="103"/>
                      <a:pt x="1074" y="103"/>
                    </a:cubicBezTo>
                    <a:cubicBezTo>
                      <a:pt x="1074" y="1"/>
                      <a:pt x="1074" y="1"/>
                      <a:pt x="1074" y="1"/>
                    </a:cubicBezTo>
                    <a:lnTo>
                      <a:pt x="1073" y="1"/>
                    </a:lnTo>
                    <a:close/>
                    <a:moveTo>
                      <a:pt x="1072" y="3"/>
                    </a:moveTo>
                    <a:cubicBezTo>
                      <a:pt x="1072" y="5"/>
                      <a:pt x="1072" y="99"/>
                      <a:pt x="1072" y="101"/>
                    </a:cubicBezTo>
                    <a:cubicBezTo>
                      <a:pt x="1071" y="101"/>
                      <a:pt x="3" y="100"/>
                      <a:pt x="1" y="100"/>
                    </a:cubicBezTo>
                    <a:cubicBezTo>
                      <a:pt x="1" y="98"/>
                      <a:pt x="1" y="4"/>
                      <a:pt x="1" y="2"/>
                    </a:cubicBezTo>
                    <a:cubicBezTo>
                      <a:pt x="3" y="2"/>
                      <a:pt x="1071" y="3"/>
                      <a:pt x="1072" y="3"/>
                    </a:cubicBez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7" name="Rectangle 172"/>
              <p:cNvSpPr>
                <a:spLocks noChangeArrowheads="1"/>
              </p:cNvSpPr>
              <p:nvPr/>
            </p:nvSpPr>
            <p:spPr bwMode="auto">
              <a:xfrm>
                <a:off x="2898" y="3182"/>
                <a:ext cx="25" cy="13"/>
              </a:xfrm>
              <a:prstGeom prst="rect">
                <a:avLst/>
              </a:prstGeom>
              <a:solidFill>
                <a:srgbClr val="EEE8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378" name="Freeform 173"/>
              <p:cNvSpPr>
                <a:spLocks noEditPoints="1"/>
              </p:cNvSpPr>
              <p:nvPr/>
            </p:nvSpPr>
            <p:spPr bwMode="auto">
              <a:xfrm>
                <a:off x="2897" y="3182"/>
                <a:ext cx="26" cy="13"/>
              </a:xfrm>
              <a:custGeom>
                <a:avLst/>
                <a:gdLst>
                  <a:gd name="T0" fmla="*/ 0 w 83"/>
                  <a:gd name="T1" fmla="*/ 0 h 47"/>
                  <a:gd name="T2" fmla="*/ 0 w 83"/>
                  <a:gd name="T3" fmla="*/ 0 h 47"/>
                  <a:gd name="T4" fmla="*/ 0 w 83"/>
                  <a:gd name="T5" fmla="*/ 0 h 47"/>
                  <a:gd name="T6" fmla="*/ 0 w 83"/>
                  <a:gd name="T7" fmla="*/ 0 h 47"/>
                  <a:gd name="T8" fmla="*/ 0 w 83"/>
                  <a:gd name="T9" fmla="*/ 0 h 47"/>
                  <a:gd name="T10" fmla="*/ 0 w 83"/>
                  <a:gd name="T11" fmla="*/ 0 h 47"/>
                  <a:gd name="T12" fmla="*/ 0 w 83"/>
                  <a:gd name="T13" fmla="*/ 0 h 47"/>
                  <a:gd name="T14" fmla="*/ 0 w 83"/>
                  <a:gd name="T15" fmla="*/ 0 h 47"/>
                  <a:gd name="T16" fmla="*/ 0 w 83"/>
                  <a:gd name="T17" fmla="*/ 0 h 47"/>
                  <a:gd name="T18" fmla="*/ 0 w 83"/>
                  <a:gd name="T19" fmla="*/ 0 h 47"/>
                  <a:gd name="T20" fmla="*/ 0 w 83"/>
                  <a:gd name="T21" fmla="*/ 0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3"/>
                  <a:gd name="T34" fmla="*/ 0 h 47"/>
                  <a:gd name="T35" fmla="*/ 83 w 83"/>
                  <a:gd name="T36" fmla="*/ 47 h 4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3" h="47">
                    <a:moveTo>
                      <a:pt x="8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83" y="47"/>
                      <a:pt x="83" y="47"/>
                      <a:pt x="83" y="47"/>
                    </a:cubicBezTo>
                    <a:cubicBezTo>
                      <a:pt x="83" y="0"/>
                      <a:pt x="83" y="0"/>
                      <a:pt x="83" y="0"/>
                    </a:cubicBezTo>
                    <a:lnTo>
                      <a:pt x="82" y="0"/>
                    </a:lnTo>
                    <a:close/>
                    <a:moveTo>
                      <a:pt x="81" y="2"/>
                    </a:moveTo>
                    <a:cubicBezTo>
                      <a:pt x="81" y="4"/>
                      <a:pt x="81" y="43"/>
                      <a:pt x="81" y="45"/>
                    </a:cubicBezTo>
                    <a:cubicBezTo>
                      <a:pt x="80" y="45"/>
                      <a:pt x="3" y="45"/>
                      <a:pt x="1" y="45"/>
                    </a:cubicBezTo>
                    <a:cubicBezTo>
                      <a:pt x="1" y="43"/>
                      <a:pt x="1" y="4"/>
                      <a:pt x="1" y="2"/>
                    </a:cubicBezTo>
                    <a:cubicBezTo>
                      <a:pt x="3" y="2"/>
                      <a:pt x="80" y="2"/>
                      <a:pt x="81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9" name="Freeform 174"/>
              <p:cNvSpPr>
                <a:spLocks/>
              </p:cNvSpPr>
              <p:nvPr/>
            </p:nvSpPr>
            <p:spPr bwMode="auto">
              <a:xfrm>
                <a:off x="2895" y="3169"/>
                <a:ext cx="329" cy="11"/>
              </a:xfrm>
              <a:custGeom>
                <a:avLst/>
                <a:gdLst>
                  <a:gd name="T0" fmla="*/ 0 w 2133"/>
                  <a:gd name="T1" fmla="*/ 0 h 80"/>
                  <a:gd name="T2" fmla="*/ 0 w 2133"/>
                  <a:gd name="T3" fmla="*/ 0 h 80"/>
                  <a:gd name="T4" fmla="*/ 0 w 2133"/>
                  <a:gd name="T5" fmla="*/ 0 h 80"/>
                  <a:gd name="T6" fmla="*/ 0 w 2133"/>
                  <a:gd name="T7" fmla="*/ 0 h 80"/>
                  <a:gd name="T8" fmla="*/ 0 w 2133"/>
                  <a:gd name="T9" fmla="*/ 0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33"/>
                  <a:gd name="T16" fmla="*/ 0 h 80"/>
                  <a:gd name="T17" fmla="*/ 2133 w 2133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33" h="80">
                    <a:moveTo>
                      <a:pt x="2133" y="80"/>
                    </a:moveTo>
                    <a:lnTo>
                      <a:pt x="0" y="78"/>
                    </a:lnTo>
                    <a:lnTo>
                      <a:pt x="0" y="0"/>
                    </a:lnTo>
                    <a:lnTo>
                      <a:pt x="2133" y="2"/>
                    </a:lnTo>
                    <a:lnTo>
                      <a:pt x="2133" y="80"/>
                    </a:lnTo>
                    <a:close/>
                  </a:path>
                </a:pathLst>
              </a:custGeom>
              <a:solidFill>
                <a:srgbClr val="B0C0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0" name="Rectangle 175"/>
              <p:cNvSpPr>
                <a:spLocks noChangeArrowheads="1"/>
              </p:cNvSpPr>
              <p:nvPr/>
            </p:nvSpPr>
            <p:spPr bwMode="auto">
              <a:xfrm>
                <a:off x="2899" y="3097"/>
                <a:ext cx="35" cy="24"/>
              </a:xfrm>
              <a:prstGeom prst="rect">
                <a:avLst/>
              </a:prstGeom>
              <a:solidFill>
                <a:srgbClr val="9294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381" name="Freeform 176"/>
              <p:cNvSpPr>
                <a:spLocks noEditPoints="1"/>
              </p:cNvSpPr>
              <p:nvPr/>
            </p:nvSpPr>
            <p:spPr bwMode="auto">
              <a:xfrm>
                <a:off x="2898" y="3097"/>
                <a:ext cx="36" cy="25"/>
              </a:xfrm>
              <a:custGeom>
                <a:avLst/>
                <a:gdLst>
                  <a:gd name="T0" fmla="*/ 0 w 115"/>
                  <a:gd name="T1" fmla="*/ 0 h 86"/>
                  <a:gd name="T2" fmla="*/ 0 w 115"/>
                  <a:gd name="T3" fmla="*/ 0 h 86"/>
                  <a:gd name="T4" fmla="*/ 0 w 115"/>
                  <a:gd name="T5" fmla="*/ 0 h 86"/>
                  <a:gd name="T6" fmla="*/ 0 w 115"/>
                  <a:gd name="T7" fmla="*/ 0 h 86"/>
                  <a:gd name="T8" fmla="*/ 0 w 115"/>
                  <a:gd name="T9" fmla="*/ 0 h 86"/>
                  <a:gd name="T10" fmla="*/ 0 w 115"/>
                  <a:gd name="T11" fmla="*/ 0 h 86"/>
                  <a:gd name="T12" fmla="*/ 0 w 115"/>
                  <a:gd name="T13" fmla="*/ 0 h 86"/>
                  <a:gd name="T14" fmla="*/ 0 w 115"/>
                  <a:gd name="T15" fmla="*/ 0 h 86"/>
                  <a:gd name="T16" fmla="*/ 0 w 115"/>
                  <a:gd name="T17" fmla="*/ 0 h 86"/>
                  <a:gd name="T18" fmla="*/ 0 w 115"/>
                  <a:gd name="T19" fmla="*/ 0 h 86"/>
                  <a:gd name="T20" fmla="*/ 0 w 115"/>
                  <a:gd name="T21" fmla="*/ 0 h 8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5"/>
                  <a:gd name="T34" fmla="*/ 0 h 86"/>
                  <a:gd name="T35" fmla="*/ 115 w 115"/>
                  <a:gd name="T36" fmla="*/ 86 h 8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5" h="86">
                    <a:moveTo>
                      <a:pt x="1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115" y="86"/>
                      <a:pt x="115" y="86"/>
                      <a:pt x="115" y="86"/>
                    </a:cubicBezTo>
                    <a:cubicBezTo>
                      <a:pt x="115" y="0"/>
                      <a:pt x="115" y="0"/>
                      <a:pt x="115" y="0"/>
                    </a:cubicBezTo>
                    <a:lnTo>
                      <a:pt x="114" y="0"/>
                    </a:lnTo>
                    <a:close/>
                    <a:moveTo>
                      <a:pt x="113" y="2"/>
                    </a:moveTo>
                    <a:cubicBezTo>
                      <a:pt x="113" y="4"/>
                      <a:pt x="113" y="82"/>
                      <a:pt x="113" y="84"/>
                    </a:cubicBezTo>
                    <a:cubicBezTo>
                      <a:pt x="111" y="84"/>
                      <a:pt x="3" y="84"/>
                      <a:pt x="2" y="84"/>
                    </a:cubicBezTo>
                    <a:cubicBezTo>
                      <a:pt x="2" y="82"/>
                      <a:pt x="2" y="4"/>
                      <a:pt x="2" y="2"/>
                    </a:cubicBezTo>
                    <a:cubicBezTo>
                      <a:pt x="3" y="2"/>
                      <a:pt x="111" y="2"/>
                      <a:pt x="113" y="2"/>
                    </a:cubicBezTo>
                    <a:close/>
                  </a:path>
                </a:pathLst>
              </a:cu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2" name="Freeform 177"/>
              <p:cNvSpPr>
                <a:spLocks/>
              </p:cNvSpPr>
              <p:nvPr/>
            </p:nvSpPr>
            <p:spPr bwMode="auto">
              <a:xfrm>
                <a:off x="2938" y="3097"/>
                <a:ext cx="35" cy="24"/>
              </a:xfrm>
              <a:custGeom>
                <a:avLst/>
                <a:gdLst>
                  <a:gd name="T0" fmla="*/ 0 w 226"/>
                  <a:gd name="T1" fmla="*/ 0 h 168"/>
                  <a:gd name="T2" fmla="*/ 0 w 226"/>
                  <a:gd name="T3" fmla="*/ 0 h 168"/>
                  <a:gd name="T4" fmla="*/ 0 w 226"/>
                  <a:gd name="T5" fmla="*/ 0 h 168"/>
                  <a:gd name="T6" fmla="*/ 0 w 226"/>
                  <a:gd name="T7" fmla="*/ 0 h 168"/>
                  <a:gd name="T8" fmla="*/ 0 w 226"/>
                  <a:gd name="T9" fmla="*/ 0 h 1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6"/>
                  <a:gd name="T16" fmla="*/ 0 h 168"/>
                  <a:gd name="T17" fmla="*/ 226 w 226"/>
                  <a:gd name="T18" fmla="*/ 168 h 1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6" h="168">
                    <a:moveTo>
                      <a:pt x="226" y="168"/>
                    </a:moveTo>
                    <a:lnTo>
                      <a:pt x="0" y="168"/>
                    </a:lnTo>
                    <a:lnTo>
                      <a:pt x="0" y="0"/>
                    </a:lnTo>
                    <a:lnTo>
                      <a:pt x="226" y="2"/>
                    </a:lnTo>
                    <a:lnTo>
                      <a:pt x="226" y="168"/>
                    </a:ln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3" name="Freeform 178"/>
              <p:cNvSpPr>
                <a:spLocks noEditPoints="1"/>
              </p:cNvSpPr>
              <p:nvPr/>
            </p:nvSpPr>
            <p:spPr bwMode="auto">
              <a:xfrm>
                <a:off x="2938" y="3097"/>
                <a:ext cx="35" cy="25"/>
              </a:xfrm>
              <a:custGeom>
                <a:avLst/>
                <a:gdLst>
                  <a:gd name="T0" fmla="*/ 0 w 115"/>
                  <a:gd name="T1" fmla="*/ 0 h 86"/>
                  <a:gd name="T2" fmla="*/ 0 w 115"/>
                  <a:gd name="T3" fmla="*/ 0 h 86"/>
                  <a:gd name="T4" fmla="*/ 0 w 115"/>
                  <a:gd name="T5" fmla="*/ 0 h 86"/>
                  <a:gd name="T6" fmla="*/ 0 w 115"/>
                  <a:gd name="T7" fmla="*/ 0 h 86"/>
                  <a:gd name="T8" fmla="*/ 0 w 115"/>
                  <a:gd name="T9" fmla="*/ 0 h 86"/>
                  <a:gd name="T10" fmla="*/ 0 w 115"/>
                  <a:gd name="T11" fmla="*/ 0 h 86"/>
                  <a:gd name="T12" fmla="*/ 0 w 115"/>
                  <a:gd name="T13" fmla="*/ 0 h 86"/>
                  <a:gd name="T14" fmla="*/ 0 w 115"/>
                  <a:gd name="T15" fmla="*/ 0 h 86"/>
                  <a:gd name="T16" fmla="*/ 0 w 115"/>
                  <a:gd name="T17" fmla="*/ 0 h 86"/>
                  <a:gd name="T18" fmla="*/ 0 w 115"/>
                  <a:gd name="T19" fmla="*/ 0 h 86"/>
                  <a:gd name="T20" fmla="*/ 0 w 115"/>
                  <a:gd name="T21" fmla="*/ 0 h 8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5"/>
                  <a:gd name="T34" fmla="*/ 0 h 86"/>
                  <a:gd name="T35" fmla="*/ 115 w 115"/>
                  <a:gd name="T36" fmla="*/ 86 h 8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5" h="86">
                    <a:moveTo>
                      <a:pt x="11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115" y="86"/>
                      <a:pt x="115" y="86"/>
                      <a:pt x="115" y="86"/>
                    </a:cubicBezTo>
                    <a:cubicBezTo>
                      <a:pt x="115" y="0"/>
                      <a:pt x="115" y="0"/>
                      <a:pt x="115" y="0"/>
                    </a:cubicBezTo>
                    <a:lnTo>
                      <a:pt x="114" y="1"/>
                    </a:lnTo>
                    <a:close/>
                    <a:moveTo>
                      <a:pt x="113" y="2"/>
                    </a:moveTo>
                    <a:cubicBezTo>
                      <a:pt x="113" y="4"/>
                      <a:pt x="113" y="82"/>
                      <a:pt x="113" y="84"/>
                    </a:cubicBezTo>
                    <a:cubicBezTo>
                      <a:pt x="111" y="84"/>
                      <a:pt x="4" y="84"/>
                      <a:pt x="2" y="84"/>
                    </a:cubicBezTo>
                    <a:cubicBezTo>
                      <a:pt x="2" y="82"/>
                      <a:pt x="2" y="4"/>
                      <a:pt x="2" y="2"/>
                    </a:cubicBezTo>
                    <a:cubicBezTo>
                      <a:pt x="4" y="2"/>
                      <a:pt x="111" y="3"/>
                      <a:pt x="113" y="2"/>
                    </a:cubicBezTo>
                    <a:close/>
                  </a:path>
                </a:pathLst>
              </a:custGeom>
              <a:solidFill>
                <a:srgbClr val="9294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4" name="Freeform 179"/>
              <p:cNvSpPr>
                <a:spLocks/>
              </p:cNvSpPr>
              <p:nvPr/>
            </p:nvSpPr>
            <p:spPr bwMode="auto">
              <a:xfrm>
                <a:off x="2977" y="3098"/>
                <a:ext cx="35" cy="24"/>
              </a:xfrm>
              <a:custGeom>
                <a:avLst/>
                <a:gdLst>
                  <a:gd name="T0" fmla="*/ 0 w 226"/>
                  <a:gd name="T1" fmla="*/ 0 h 168"/>
                  <a:gd name="T2" fmla="*/ 0 w 226"/>
                  <a:gd name="T3" fmla="*/ 0 h 168"/>
                  <a:gd name="T4" fmla="*/ 0 w 226"/>
                  <a:gd name="T5" fmla="*/ 0 h 168"/>
                  <a:gd name="T6" fmla="*/ 0 w 226"/>
                  <a:gd name="T7" fmla="*/ 0 h 168"/>
                  <a:gd name="T8" fmla="*/ 0 w 226"/>
                  <a:gd name="T9" fmla="*/ 0 h 1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6"/>
                  <a:gd name="T16" fmla="*/ 0 h 168"/>
                  <a:gd name="T17" fmla="*/ 226 w 226"/>
                  <a:gd name="T18" fmla="*/ 168 h 1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6" h="168">
                    <a:moveTo>
                      <a:pt x="226" y="168"/>
                    </a:moveTo>
                    <a:lnTo>
                      <a:pt x="0" y="166"/>
                    </a:lnTo>
                    <a:lnTo>
                      <a:pt x="0" y="0"/>
                    </a:lnTo>
                    <a:lnTo>
                      <a:pt x="226" y="0"/>
                    </a:lnTo>
                    <a:lnTo>
                      <a:pt x="226" y="168"/>
                    </a:lnTo>
                    <a:close/>
                  </a:path>
                </a:pathLst>
              </a:custGeom>
              <a:solidFill>
                <a:srgbClr val="DB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5" name="Freeform 180"/>
              <p:cNvSpPr>
                <a:spLocks noEditPoints="1"/>
              </p:cNvSpPr>
              <p:nvPr/>
            </p:nvSpPr>
            <p:spPr bwMode="auto">
              <a:xfrm>
                <a:off x="2977" y="3097"/>
                <a:ext cx="35" cy="25"/>
              </a:xfrm>
              <a:custGeom>
                <a:avLst/>
                <a:gdLst>
                  <a:gd name="T0" fmla="*/ 0 w 115"/>
                  <a:gd name="T1" fmla="*/ 0 h 86"/>
                  <a:gd name="T2" fmla="*/ 0 w 115"/>
                  <a:gd name="T3" fmla="*/ 0 h 86"/>
                  <a:gd name="T4" fmla="*/ 0 w 115"/>
                  <a:gd name="T5" fmla="*/ 0 h 86"/>
                  <a:gd name="T6" fmla="*/ 0 w 115"/>
                  <a:gd name="T7" fmla="*/ 0 h 86"/>
                  <a:gd name="T8" fmla="*/ 0 w 115"/>
                  <a:gd name="T9" fmla="*/ 0 h 86"/>
                  <a:gd name="T10" fmla="*/ 0 w 115"/>
                  <a:gd name="T11" fmla="*/ 0 h 86"/>
                  <a:gd name="T12" fmla="*/ 0 w 115"/>
                  <a:gd name="T13" fmla="*/ 0 h 86"/>
                  <a:gd name="T14" fmla="*/ 0 w 115"/>
                  <a:gd name="T15" fmla="*/ 0 h 86"/>
                  <a:gd name="T16" fmla="*/ 0 w 115"/>
                  <a:gd name="T17" fmla="*/ 0 h 86"/>
                  <a:gd name="T18" fmla="*/ 0 w 115"/>
                  <a:gd name="T19" fmla="*/ 0 h 86"/>
                  <a:gd name="T20" fmla="*/ 0 w 115"/>
                  <a:gd name="T21" fmla="*/ 0 h 8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5"/>
                  <a:gd name="T34" fmla="*/ 0 h 86"/>
                  <a:gd name="T35" fmla="*/ 115 w 115"/>
                  <a:gd name="T36" fmla="*/ 86 h 8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5" h="86">
                    <a:moveTo>
                      <a:pt x="1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15" y="86"/>
                      <a:pt x="115" y="86"/>
                      <a:pt x="115" y="86"/>
                    </a:cubicBezTo>
                    <a:cubicBezTo>
                      <a:pt x="115" y="0"/>
                      <a:pt x="115" y="0"/>
                      <a:pt x="115" y="0"/>
                    </a:cubicBezTo>
                    <a:lnTo>
                      <a:pt x="114" y="0"/>
                    </a:lnTo>
                    <a:close/>
                    <a:moveTo>
                      <a:pt x="113" y="2"/>
                    </a:moveTo>
                    <a:cubicBezTo>
                      <a:pt x="113" y="4"/>
                      <a:pt x="113" y="82"/>
                      <a:pt x="113" y="84"/>
                    </a:cubicBezTo>
                    <a:cubicBezTo>
                      <a:pt x="111" y="84"/>
                      <a:pt x="4" y="83"/>
                      <a:pt x="2" y="83"/>
                    </a:cubicBezTo>
                    <a:cubicBezTo>
                      <a:pt x="2" y="81"/>
                      <a:pt x="2" y="3"/>
                      <a:pt x="2" y="2"/>
                    </a:cubicBezTo>
                    <a:cubicBezTo>
                      <a:pt x="4" y="1"/>
                      <a:pt x="111" y="2"/>
                      <a:pt x="113" y="2"/>
                    </a:cubicBez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6" name="Rectangle 181"/>
              <p:cNvSpPr>
                <a:spLocks noChangeArrowheads="1"/>
              </p:cNvSpPr>
              <p:nvPr/>
            </p:nvSpPr>
            <p:spPr bwMode="auto">
              <a:xfrm>
                <a:off x="2757" y="2896"/>
                <a:ext cx="9" cy="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387" name="Freeform 182"/>
              <p:cNvSpPr>
                <a:spLocks noEditPoints="1"/>
              </p:cNvSpPr>
              <p:nvPr/>
            </p:nvSpPr>
            <p:spPr bwMode="auto">
              <a:xfrm>
                <a:off x="2757" y="2896"/>
                <a:ext cx="9" cy="10"/>
              </a:xfrm>
              <a:custGeom>
                <a:avLst/>
                <a:gdLst>
                  <a:gd name="T0" fmla="*/ 0 w 29"/>
                  <a:gd name="T1" fmla="*/ 0 h 34"/>
                  <a:gd name="T2" fmla="*/ 0 w 29"/>
                  <a:gd name="T3" fmla="*/ 0 h 34"/>
                  <a:gd name="T4" fmla="*/ 0 w 29"/>
                  <a:gd name="T5" fmla="*/ 0 h 34"/>
                  <a:gd name="T6" fmla="*/ 0 w 29"/>
                  <a:gd name="T7" fmla="*/ 0 h 34"/>
                  <a:gd name="T8" fmla="*/ 0 w 29"/>
                  <a:gd name="T9" fmla="*/ 0 h 34"/>
                  <a:gd name="T10" fmla="*/ 0 w 29"/>
                  <a:gd name="T11" fmla="*/ 0 h 34"/>
                  <a:gd name="T12" fmla="*/ 0 w 29"/>
                  <a:gd name="T13" fmla="*/ 0 h 34"/>
                  <a:gd name="T14" fmla="*/ 0 w 29"/>
                  <a:gd name="T15" fmla="*/ 0 h 34"/>
                  <a:gd name="T16" fmla="*/ 0 w 29"/>
                  <a:gd name="T17" fmla="*/ 0 h 34"/>
                  <a:gd name="T18" fmla="*/ 0 w 29"/>
                  <a:gd name="T19" fmla="*/ 0 h 34"/>
                  <a:gd name="T20" fmla="*/ 0 w 29"/>
                  <a:gd name="T21" fmla="*/ 0 h 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9"/>
                  <a:gd name="T34" fmla="*/ 0 h 34"/>
                  <a:gd name="T35" fmla="*/ 29 w 29"/>
                  <a:gd name="T36" fmla="*/ 34 h 3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9" h="34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0"/>
                      <a:pt x="29" y="0"/>
                      <a:pt x="29" y="0"/>
                    </a:cubicBezTo>
                    <a:lnTo>
                      <a:pt x="28" y="0"/>
                    </a:lnTo>
                    <a:close/>
                    <a:moveTo>
                      <a:pt x="27" y="2"/>
                    </a:moveTo>
                    <a:cubicBezTo>
                      <a:pt x="27" y="4"/>
                      <a:pt x="27" y="30"/>
                      <a:pt x="27" y="32"/>
                    </a:cubicBezTo>
                    <a:cubicBezTo>
                      <a:pt x="25" y="32"/>
                      <a:pt x="3" y="32"/>
                      <a:pt x="1" y="32"/>
                    </a:cubicBezTo>
                    <a:cubicBezTo>
                      <a:pt x="1" y="30"/>
                      <a:pt x="1" y="4"/>
                      <a:pt x="1" y="2"/>
                    </a:cubicBezTo>
                    <a:cubicBezTo>
                      <a:pt x="3" y="2"/>
                      <a:pt x="25" y="2"/>
                      <a:pt x="27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8" name="Freeform 183"/>
              <p:cNvSpPr>
                <a:spLocks/>
              </p:cNvSpPr>
              <p:nvPr/>
            </p:nvSpPr>
            <p:spPr bwMode="auto">
              <a:xfrm>
                <a:off x="2759" y="2897"/>
                <a:ext cx="5" cy="8"/>
              </a:xfrm>
              <a:custGeom>
                <a:avLst/>
                <a:gdLst>
                  <a:gd name="T0" fmla="*/ 0 w 19"/>
                  <a:gd name="T1" fmla="*/ 0 h 30"/>
                  <a:gd name="T2" fmla="*/ 0 w 19"/>
                  <a:gd name="T3" fmla="*/ 0 h 30"/>
                  <a:gd name="T4" fmla="*/ 0 w 19"/>
                  <a:gd name="T5" fmla="*/ 0 h 30"/>
                  <a:gd name="T6" fmla="*/ 0 w 19"/>
                  <a:gd name="T7" fmla="*/ 0 h 30"/>
                  <a:gd name="T8" fmla="*/ 0 w 19"/>
                  <a:gd name="T9" fmla="*/ 0 h 30"/>
                  <a:gd name="T10" fmla="*/ 0 w 19"/>
                  <a:gd name="T11" fmla="*/ 0 h 30"/>
                  <a:gd name="T12" fmla="*/ 0 w 19"/>
                  <a:gd name="T13" fmla="*/ 0 h 30"/>
                  <a:gd name="T14" fmla="*/ 0 w 19"/>
                  <a:gd name="T15" fmla="*/ 0 h 30"/>
                  <a:gd name="T16" fmla="*/ 0 w 19"/>
                  <a:gd name="T17" fmla="*/ 0 h 30"/>
                  <a:gd name="T18" fmla="*/ 0 w 19"/>
                  <a:gd name="T19" fmla="*/ 0 h 30"/>
                  <a:gd name="T20" fmla="*/ 0 w 19"/>
                  <a:gd name="T21" fmla="*/ 0 h 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9"/>
                  <a:gd name="T34" fmla="*/ 0 h 30"/>
                  <a:gd name="T35" fmla="*/ 19 w 19"/>
                  <a:gd name="T36" fmla="*/ 30 h 3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9" h="30">
                    <a:moveTo>
                      <a:pt x="5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3" y="2"/>
                      <a:pt x="12" y="4"/>
                    </a:cubicBezTo>
                    <a:cubicBezTo>
                      <a:pt x="10" y="6"/>
                      <a:pt x="11" y="9"/>
                      <a:pt x="14" y="11"/>
                    </a:cubicBezTo>
                    <a:cubicBezTo>
                      <a:pt x="17" y="14"/>
                      <a:pt x="18" y="16"/>
                      <a:pt x="18" y="18"/>
                    </a:cubicBezTo>
                    <a:cubicBezTo>
                      <a:pt x="18" y="20"/>
                      <a:pt x="16" y="21"/>
                      <a:pt x="15" y="19"/>
                    </a:cubicBezTo>
                    <a:cubicBezTo>
                      <a:pt x="14" y="18"/>
                      <a:pt x="14" y="20"/>
                      <a:pt x="16" y="22"/>
                    </a:cubicBezTo>
                    <a:cubicBezTo>
                      <a:pt x="17" y="24"/>
                      <a:pt x="19" y="30"/>
                      <a:pt x="17" y="30"/>
                    </a:cubicBezTo>
                    <a:cubicBezTo>
                      <a:pt x="16" y="30"/>
                      <a:pt x="11" y="28"/>
                      <a:pt x="9" y="25"/>
                    </a:cubicBezTo>
                    <a:cubicBezTo>
                      <a:pt x="7" y="22"/>
                      <a:pt x="0" y="16"/>
                      <a:pt x="1" y="13"/>
                    </a:cubicBezTo>
                    <a:cubicBezTo>
                      <a:pt x="1" y="11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6F2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9" name="Freeform 184"/>
              <p:cNvSpPr>
                <a:spLocks/>
              </p:cNvSpPr>
              <p:nvPr/>
            </p:nvSpPr>
            <p:spPr bwMode="auto">
              <a:xfrm>
                <a:off x="3066" y="2953"/>
                <a:ext cx="45" cy="14"/>
              </a:xfrm>
              <a:custGeom>
                <a:avLst/>
                <a:gdLst>
                  <a:gd name="T0" fmla="*/ 0 w 147"/>
                  <a:gd name="T1" fmla="*/ 0 h 47"/>
                  <a:gd name="T2" fmla="*/ 0 w 147"/>
                  <a:gd name="T3" fmla="*/ 0 h 47"/>
                  <a:gd name="T4" fmla="*/ 0 w 147"/>
                  <a:gd name="T5" fmla="*/ 0 h 47"/>
                  <a:gd name="T6" fmla="*/ 0 w 147"/>
                  <a:gd name="T7" fmla="*/ 0 h 47"/>
                  <a:gd name="T8" fmla="*/ 0 w 147"/>
                  <a:gd name="T9" fmla="*/ 0 h 47"/>
                  <a:gd name="T10" fmla="*/ 0 w 147"/>
                  <a:gd name="T11" fmla="*/ 0 h 47"/>
                  <a:gd name="T12" fmla="*/ 0 w 147"/>
                  <a:gd name="T13" fmla="*/ 0 h 47"/>
                  <a:gd name="T14" fmla="*/ 0 w 147"/>
                  <a:gd name="T15" fmla="*/ 0 h 47"/>
                  <a:gd name="T16" fmla="*/ 0 w 147"/>
                  <a:gd name="T17" fmla="*/ 0 h 47"/>
                  <a:gd name="T18" fmla="*/ 0 w 147"/>
                  <a:gd name="T19" fmla="*/ 0 h 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7"/>
                  <a:gd name="T31" fmla="*/ 0 h 47"/>
                  <a:gd name="T32" fmla="*/ 147 w 147"/>
                  <a:gd name="T33" fmla="*/ 47 h 4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7" h="47">
                    <a:moveTo>
                      <a:pt x="146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2" y="4"/>
                      <a:pt x="2" y="3"/>
                    </a:cubicBezTo>
                    <a:cubicBezTo>
                      <a:pt x="3" y="3"/>
                      <a:pt x="143" y="3"/>
                      <a:pt x="145" y="3"/>
                    </a:cubicBezTo>
                    <a:cubicBezTo>
                      <a:pt x="145" y="5"/>
                      <a:pt x="145" y="47"/>
                      <a:pt x="145" y="47"/>
                    </a:cubicBezTo>
                    <a:cubicBezTo>
                      <a:pt x="147" y="47"/>
                      <a:pt x="147" y="47"/>
                      <a:pt x="147" y="47"/>
                    </a:cubicBezTo>
                    <a:cubicBezTo>
                      <a:pt x="147" y="1"/>
                      <a:pt x="147" y="1"/>
                      <a:pt x="147" y="1"/>
                    </a:cubicBezTo>
                    <a:lnTo>
                      <a:pt x="146" y="1"/>
                    </a:lnTo>
                    <a:close/>
                  </a:path>
                </a:pathLst>
              </a:custGeom>
              <a:solidFill>
                <a:srgbClr val="9294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0" name="Rectangle 185"/>
              <p:cNvSpPr>
                <a:spLocks noChangeArrowheads="1"/>
              </p:cNvSpPr>
              <p:nvPr/>
            </p:nvSpPr>
            <p:spPr bwMode="auto">
              <a:xfrm>
                <a:off x="3025" y="2954"/>
                <a:ext cx="42" cy="13"/>
              </a:xfrm>
              <a:prstGeom prst="rect">
                <a:avLst/>
              </a:prstGeom>
              <a:solidFill>
                <a:srgbClr val="F8F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391" name="Freeform 186"/>
              <p:cNvSpPr>
                <a:spLocks/>
              </p:cNvSpPr>
              <p:nvPr/>
            </p:nvSpPr>
            <p:spPr bwMode="auto">
              <a:xfrm>
                <a:off x="3025" y="2954"/>
                <a:ext cx="42" cy="13"/>
              </a:xfrm>
              <a:custGeom>
                <a:avLst/>
                <a:gdLst>
                  <a:gd name="T0" fmla="*/ 0 w 276"/>
                  <a:gd name="T1" fmla="*/ 0 h 92"/>
                  <a:gd name="T2" fmla="*/ 0 w 276"/>
                  <a:gd name="T3" fmla="*/ 0 h 92"/>
                  <a:gd name="T4" fmla="*/ 0 w 276"/>
                  <a:gd name="T5" fmla="*/ 0 h 92"/>
                  <a:gd name="T6" fmla="*/ 0 w 276"/>
                  <a:gd name="T7" fmla="*/ 0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6"/>
                  <a:gd name="T13" fmla="*/ 0 h 92"/>
                  <a:gd name="T14" fmla="*/ 276 w 276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6" h="92">
                    <a:moveTo>
                      <a:pt x="0" y="92"/>
                    </a:moveTo>
                    <a:lnTo>
                      <a:pt x="0" y="0"/>
                    </a:lnTo>
                    <a:lnTo>
                      <a:pt x="276" y="0"/>
                    </a:lnTo>
                    <a:lnTo>
                      <a:pt x="276" y="9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2" name="Freeform 187"/>
              <p:cNvSpPr>
                <a:spLocks/>
              </p:cNvSpPr>
              <p:nvPr/>
            </p:nvSpPr>
            <p:spPr bwMode="auto">
              <a:xfrm>
                <a:off x="3024" y="2953"/>
                <a:ext cx="44" cy="14"/>
              </a:xfrm>
              <a:custGeom>
                <a:avLst/>
                <a:gdLst>
                  <a:gd name="T0" fmla="*/ 0 w 140"/>
                  <a:gd name="T1" fmla="*/ 0 h 47"/>
                  <a:gd name="T2" fmla="*/ 0 w 140"/>
                  <a:gd name="T3" fmla="*/ 0 h 47"/>
                  <a:gd name="T4" fmla="*/ 0 w 140"/>
                  <a:gd name="T5" fmla="*/ 0 h 47"/>
                  <a:gd name="T6" fmla="*/ 0 w 140"/>
                  <a:gd name="T7" fmla="*/ 0 h 47"/>
                  <a:gd name="T8" fmla="*/ 0 w 140"/>
                  <a:gd name="T9" fmla="*/ 0 h 47"/>
                  <a:gd name="T10" fmla="*/ 0 w 140"/>
                  <a:gd name="T11" fmla="*/ 0 h 47"/>
                  <a:gd name="T12" fmla="*/ 0 w 140"/>
                  <a:gd name="T13" fmla="*/ 0 h 47"/>
                  <a:gd name="T14" fmla="*/ 0 w 140"/>
                  <a:gd name="T15" fmla="*/ 0 h 47"/>
                  <a:gd name="T16" fmla="*/ 0 w 140"/>
                  <a:gd name="T17" fmla="*/ 0 h 47"/>
                  <a:gd name="T18" fmla="*/ 0 w 140"/>
                  <a:gd name="T19" fmla="*/ 0 h 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47"/>
                  <a:gd name="T32" fmla="*/ 140 w 140"/>
                  <a:gd name="T33" fmla="*/ 47 h 4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47">
                    <a:moveTo>
                      <a:pt x="139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2" y="4"/>
                      <a:pt x="2" y="2"/>
                    </a:cubicBezTo>
                    <a:cubicBezTo>
                      <a:pt x="3" y="2"/>
                      <a:pt x="136" y="2"/>
                      <a:pt x="138" y="3"/>
                    </a:cubicBezTo>
                    <a:cubicBezTo>
                      <a:pt x="138" y="4"/>
                      <a:pt x="138" y="47"/>
                      <a:pt x="138" y="47"/>
                    </a:cubicBezTo>
                    <a:cubicBezTo>
                      <a:pt x="140" y="47"/>
                      <a:pt x="140" y="47"/>
                      <a:pt x="140" y="47"/>
                    </a:cubicBezTo>
                    <a:cubicBezTo>
                      <a:pt x="140" y="1"/>
                      <a:pt x="140" y="1"/>
                      <a:pt x="140" y="1"/>
                    </a:cubicBezTo>
                    <a:lnTo>
                      <a:pt x="139" y="1"/>
                    </a:lnTo>
                    <a:close/>
                  </a:path>
                </a:pathLst>
              </a:cu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3" name="Rectangle 188"/>
              <p:cNvSpPr>
                <a:spLocks noChangeArrowheads="1"/>
              </p:cNvSpPr>
              <p:nvPr/>
            </p:nvSpPr>
            <p:spPr bwMode="auto">
              <a:xfrm>
                <a:off x="3061" y="2957"/>
                <a:ext cx="4" cy="5"/>
              </a:xfrm>
              <a:prstGeom prst="rect">
                <a:avLst/>
              </a:pr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394" name="Freeform 189"/>
              <p:cNvSpPr>
                <a:spLocks noEditPoints="1"/>
              </p:cNvSpPr>
              <p:nvPr/>
            </p:nvSpPr>
            <p:spPr bwMode="auto">
              <a:xfrm>
                <a:off x="3061" y="2957"/>
                <a:ext cx="4" cy="5"/>
              </a:xfrm>
              <a:custGeom>
                <a:avLst/>
                <a:gdLst>
                  <a:gd name="T0" fmla="*/ 0 w 14"/>
                  <a:gd name="T1" fmla="*/ 0 h 17"/>
                  <a:gd name="T2" fmla="*/ 0 w 14"/>
                  <a:gd name="T3" fmla="*/ 0 h 17"/>
                  <a:gd name="T4" fmla="*/ 0 w 14"/>
                  <a:gd name="T5" fmla="*/ 0 h 17"/>
                  <a:gd name="T6" fmla="*/ 0 w 14"/>
                  <a:gd name="T7" fmla="*/ 0 h 17"/>
                  <a:gd name="T8" fmla="*/ 0 w 14"/>
                  <a:gd name="T9" fmla="*/ 0 h 17"/>
                  <a:gd name="T10" fmla="*/ 0 w 14"/>
                  <a:gd name="T11" fmla="*/ 0 h 17"/>
                  <a:gd name="T12" fmla="*/ 0 w 14"/>
                  <a:gd name="T13" fmla="*/ 0 h 17"/>
                  <a:gd name="T14" fmla="*/ 0 w 14"/>
                  <a:gd name="T15" fmla="*/ 0 h 17"/>
                  <a:gd name="T16" fmla="*/ 0 w 14"/>
                  <a:gd name="T17" fmla="*/ 0 h 17"/>
                  <a:gd name="T18" fmla="*/ 0 w 14"/>
                  <a:gd name="T19" fmla="*/ 0 h 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"/>
                  <a:gd name="T31" fmla="*/ 0 h 17"/>
                  <a:gd name="T32" fmla="*/ 14 w 14"/>
                  <a:gd name="T33" fmla="*/ 17 h 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" h="17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0"/>
                      <a:pt x="14" y="0"/>
                      <a:pt x="14" y="0"/>
                    </a:cubicBezTo>
                    <a:close/>
                    <a:moveTo>
                      <a:pt x="13" y="2"/>
                    </a:moveTo>
                    <a:cubicBezTo>
                      <a:pt x="13" y="4"/>
                      <a:pt x="13" y="13"/>
                      <a:pt x="13" y="15"/>
                    </a:cubicBezTo>
                    <a:cubicBezTo>
                      <a:pt x="11" y="15"/>
                      <a:pt x="3" y="15"/>
                      <a:pt x="1" y="15"/>
                    </a:cubicBezTo>
                    <a:cubicBezTo>
                      <a:pt x="1" y="13"/>
                      <a:pt x="1" y="4"/>
                      <a:pt x="1" y="2"/>
                    </a:cubicBezTo>
                    <a:cubicBezTo>
                      <a:pt x="3" y="2"/>
                      <a:pt x="11" y="2"/>
                      <a:pt x="13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5" name="Rectangle 190"/>
              <p:cNvSpPr>
                <a:spLocks noChangeArrowheads="1"/>
              </p:cNvSpPr>
              <p:nvPr/>
            </p:nvSpPr>
            <p:spPr bwMode="auto">
              <a:xfrm>
                <a:off x="3105" y="2957"/>
                <a:ext cx="4" cy="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396" name="Freeform 191"/>
              <p:cNvSpPr>
                <a:spLocks noEditPoints="1"/>
              </p:cNvSpPr>
              <p:nvPr/>
            </p:nvSpPr>
            <p:spPr bwMode="auto">
              <a:xfrm>
                <a:off x="3105" y="2957"/>
                <a:ext cx="4" cy="5"/>
              </a:xfrm>
              <a:custGeom>
                <a:avLst/>
                <a:gdLst>
                  <a:gd name="T0" fmla="*/ 0 w 14"/>
                  <a:gd name="T1" fmla="*/ 0 h 17"/>
                  <a:gd name="T2" fmla="*/ 0 w 14"/>
                  <a:gd name="T3" fmla="*/ 0 h 17"/>
                  <a:gd name="T4" fmla="*/ 0 w 14"/>
                  <a:gd name="T5" fmla="*/ 0 h 17"/>
                  <a:gd name="T6" fmla="*/ 0 w 14"/>
                  <a:gd name="T7" fmla="*/ 0 h 17"/>
                  <a:gd name="T8" fmla="*/ 0 w 14"/>
                  <a:gd name="T9" fmla="*/ 0 h 17"/>
                  <a:gd name="T10" fmla="*/ 0 w 14"/>
                  <a:gd name="T11" fmla="*/ 0 h 17"/>
                  <a:gd name="T12" fmla="*/ 0 w 14"/>
                  <a:gd name="T13" fmla="*/ 0 h 17"/>
                  <a:gd name="T14" fmla="*/ 0 w 14"/>
                  <a:gd name="T15" fmla="*/ 0 h 17"/>
                  <a:gd name="T16" fmla="*/ 0 w 14"/>
                  <a:gd name="T17" fmla="*/ 0 h 17"/>
                  <a:gd name="T18" fmla="*/ 0 w 14"/>
                  <a:gd name="T19" fmla="*/ 0 h 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"/>
                  <a:gd name="T31" fmla="*/ 0 h 17"/>
                  <a:gd name="T32" fmla="*/ 14 w 14"/>
                  <a:gd name="T33" fmla="*/ 17 h 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" h="17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0"/>
                      <a:pt x="14" y="0"/>
                      <a:pt x="14" y="0"/>
                    </a:cubicBezTo>
                    <a:close/>
                    <a:moveTo>
                      <a:pt x="13" y="2"/>
                    </a:moveTo>
                    <a:cubicBezTo>
                      <a:pt x="13" y="4"/>
                      <a:pt x="13" y="14"/>
                      <a:pt x="13" y="15"/>
                    </a:cubicBezTo>
                    <a:cubicBezTo>
                      <a:pt x="11" y="15"/>
                      <a:pt x="3" y="15"/>
                      <a:pt x="2" y="15"/>
                    </a:cubicBezTo>
                    <a:cubicBezTo>
                      <a:pt x="2" y="14"/>
                      <a:pt x="2" y="4"/>
                      <a:pt x="2" y="2"/>
                    </a:cubicBezTo>
                    <a:cubicBezTo>
                      <a:pt x="3" y="2"/>
                      <a:pt x="11" y="2"/>
                      <a:pt x="13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7" name="Freeform 192"/>
              <p:cNvSpPr>
                <a:spLocks noEditPoints="1"/>
              </p:cNvSpPr>
              <p:nvPr/>
            </p:nvSpPr>
            <p:spPr bwMode="auto">
              <a:xfrm>
                <a:off x="2809" y="2930"/>
                <a:ext cx="3" cy="4"/>
              </a:xfrm>
              <a:custGeom>
                <a:avLst/>
                <a:gdLst>
                  <a:gd name="T0" fmla="*/ 0 w 10"/>
                  <a:gd name="T1" fmla="*/ 0 h 14"/>
                  <a:gd name="T2" fmla="*/ 0 w 10"/>
                  <a:gd name="T3" fmla="*/ 0 h 14"/>
                  <a:gd name="T4" fmla="*/ 0 w 10"/>
                  <a:gd name="T5" fmla="*/ 0 h 14"/>
                  <a:gd name="T6" fmla="*/ 0 w 10"/>
                  <a:gd name="T7" fmla="*/ 0 h 14"/>
                  <a:gd name="T8" fmla="*/ 0 w 10"/>
                  <a:gd name="T9" fmla="*/ 0 h 14"/>
                  <a:gd name="T10" fmla="*/ 0 w 10"/>
                  <a:gd name="T11" fmla="*/ 0 h 14"/>
                  <a:gd name="T12" fmla="*/ 0 w 10"/>
                  <a:gd name="T13" fmla="*/ 0 h 14"/>
                  <a:gd name="T14" fmla="*/ 0 w 10"/>
                  <a:gd name="T15" fmla="*/ 0 h 14"/>
                  <a:gd name="T16" fmla="*/ 0 w 10"/>
                  <a:gd name="T17" fmla="*/ 0 h 14"/>
                  <a:gd name="T18" fmla="*/ 0 w 10"/>
                  <a:gd name="T19" fmla="*/ 0 h 14"/>
                  <a:gd name="T20" fmla="*/ 0 w 10"/>
                  <a:gd name="T21" fmla="*/ 0 h 14"/>
                  <a:gd name="T22" fmla="*/ 0 w 10"/>
                  <a:gd name="T23" fmla="*/ 0 h 14"/>
                  <a:gd name="T24" fmla="*/ 0 w 10"/>
                  <a:gd name="T25" fmla="*/ 0 h 14"/>
                  <a:gd name="T26" fmla="*/ 0 w 10"/>
                  <a:gd name="T27" fmla="*/ 0 h 14"/>
                  <a:gd name="T28" fmla="*/ 0 w 10"/>
                  <a:gd name="T29" fmla="*/ 0 h 14"/>
                  <a:gd name="T30" fmla="*/ 0 w 10"/>
                  <a:gd name="T31" fmla="*/ 0 h 14"/>
                  <a:gd name="T32" fmla="*/ 0 w 10"/>
                  <a:gd name="T33" fmla="*/ 0 h 14"/>
                  <a:gd name="T34" fmla="*/ 0 w 10"/>
                  <a:gd name="T35" fmla="*/ 0 h 14"/>
                  <a:gd name="T36" fmla="*/ 0 w 10"/>
                  <a:gd name="T37" fmla="*/ 0 h 14"/>
                  <a:gd name="T38" fmla="*/ 0 w 10"/>
                  <a:gd name="T39" fmla="*/ 0 h 14"/>
                  <a:gd name="T40" fmla="*/ 0 w 10"/>
                  <a:gd name="T41" fmla="*/ 0 h 14"/>
                  <a:gd name="T42" fmla="*/ 0 w 10"/>
                  <a:gd name="T43" fmla="*/ 0 h 14"/>
                  <a:gd name="T44" fmla="*/ 0 w 10"/>
                  <a:gd name="T45" fmla="*/ 0 h 14"/>
                  <a:gd name="T46" fmla="*/ 0 w 10"/>
                  <a:gd name="T47" fmla="*/ 0 h 14"/>
                  <a:gd name="T48" fmla="*/ 0 w 10"/>
                  <a:gd name="T49" fmla="*/ 0 h 14"/>
                  <a:gd name="T50" fmla="*/ 0 w 10"/>
                  <a:gd name="T51" fmla="*/ 0 h 14"/>
                  <a:gd name="T52" fmla="*/ 0 w 10"/>
                  <a:gd name="T53" fmla="*/ 0 h 14"/>
                  <a:gd name="T54" fmla="*/ 0 w 10"/>
                  <a:gd name="T55" fmla="*/ 0 h 14"/>
                  <a:gd name="T56" fmla="*/ 0 w 10"/>
                  <a:gd name="T57" fmla="*/ 0 h 14"/>
                  <a:gd name="T58" fmla="*/ 0 w 10"/>
                  <a:gd name="T59" fmla="*/ 0 h 14"/>
                  <a:gd name="T60" fmla="*/ 0 w 10"/>
                  <a:gd name="T61" fmla="*/ 0 h 14"/>
                  <a:gd name="T62" fmla="*/ 0 w 10"/>
                  <a:gd name="T63" fmla="*/ 0 h 14"/>
                  <a:gd name="T64" fmla="*/ 0 w 10"/>
                  <a:gd name="T65" fmla="*/ 0 h 14"/>
                  <a:gd name="T66" fmla="*/ 0 w 10"/>
                  <a:gd name="T67" fmla="*/ 0 h 14"/>
                  <a:gd name="T68" fmla="*/ 0 w 10"/>
                  <a:gd name="T69" fmla="*/ 0 h 1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"/>
                  <a:gd name="T106" fmla="*/ 0 h 14"/>
                  <a:gd name="T107" fmla="*/ 10 w 10"/>
                  <a:gd name="T108" fmla="*/ 14 h 1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" h="14">
                    <a:moveTo>
                      <a:pt x="3" y="4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2" y="0"/>
                      <a:pt x="3" y="0"/>
                      <a:pt x="5" y="0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0"/>
                      <a:pt x="9" y="1"/>
                      <a:pt x="9" y="2"/>
                    </a:cubicBezTo>
                    <a:cubicBezTo>
                      <a:pt x="9" y="2"/>
                      <a:pt x="9" y="3"/>
                      <a:pt x="9" y="5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11"/>
                      <a:pt x="10" y="12"/>
                    </a:cubicBezTo>
                    <a:cubicBezTo>
                      <a:pt x="10" y="12"/>
                      <a:pt x="10" y="13"/>
                      <a:pt x="10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3"/>
                      <a:pt x="6" y="13"/>
                      <a:pt x="5" y="13"/>
                    </a:cubicBezTo>
                    <a:cubicBezTo>
                      <a:pt x="5" y="14"/>
                      <a:pt x="4" y="14"/>
                      <a:pt x="3" y="14"/>
                    </a:cubicBezTo>
                    <a:cubicBezTo>
                      <a:pt x="2" y="14"/>
                      <a:pt x="1" y="13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7"/>
                      <a:pt x="1" y="7"/>
                      <a:pt x="1" y="6"/>
                    </a:cubicBezTo>
                    <a:cubicBezTo>
                      <a:pt x="2" y="6"/>
                      <a:pt x="3" y="6"/>
                      <a:pt x="4" y="5"/>
                    </a:cubicBezTo>
                    <a:cubicBezTo>
                      <a:pt x="5" y="5"/>
                      <a:pt x="6" y="5"/>
                      <a:pt x="7" y="5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lose/>
                    <a:moveTo>
                      <a:pt x="7" y="7"/>
                    </a:moveTo>
                    <a:cubicBezTo>
                      <a:pt x="6" y="7"/>
                      <a:pt x="6" y="7"/>
                      <a:pt x="5" y="7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7" y="9"/>
                      <a:pt x="7" y="9"/>
                      <a:pt x="7" y="8"/>
                    </a:cubicBez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8" name="Freeform 193"/>
              <p:cNvSpPr>
                <a:spLocks/>
              </p:cNvSpPr>
              <p:nvPr/>
            </p:nvSpPr>
            <p:spPr bwMode="auto">
              <a:xfrm>
                <a:off x="2813" y="2930"/>
                <a:ext cx="3" cy="4"/>
              </a:xfrm>
              <a:custGeom>
                <a:avLst/>
                <a:gdLst>
                  <a:gd name="T0" fmla="*/ 0 w 10"/>
                  <a:gd name="T1" fmla="*/ 0 h 14"/>
                  <a:gd name="T2" fmla="*/ 0 w 10"/>
                  <a:gd name="T3" fmla="*/ 0 h 14"/>
                  <a:gd name="T4" fmla="*/ 0 w 10"/>
                  <a:gd name="T5" fmla="*/ 0 h 14"/>
                  <a:gd name="T6" fmla="*/ 0 w 10"/>
                  <a:gd name="T7" fmla="*/ 0 h 14"/>
                  <a:gd name="T8" fmla="*/ 0 w 10"/>
                  <a:gd name="T9" fmla="*/ 0 h 14"/>
                  <a:gd name="T10" fmla="*/ 0 w 10"/>
                  <a:gd name="T11" fmla="*/ 0 h 14"/>
                  <a:gd name="T12" fmla="*/ 0 w 10"/>
                  <a:gd name="T13" fmla="*/ 0 h 14"/>
                  <a:gd name="T14" fmla="*/ 0 w 10"/>
                  <a:gd name="T15" fmla="*/ 0 h 14"/>
                  <a:gd name="T16" fmla="*/ 0 w 10"/>
                  <a:gd name="T17" fmla="*/ 0 h 14"/>
                  <a:gd name="T18" fmla="*/ 0 w 10"/>
                  <a:gd name="T19" fmla="*/ 0 h 14"/>
                  <a:gd name="T20" fmla="*/ 0 w 10"/>
                  <a:gd name="T21" fmla="*/ 0 h 14"/>
                  <a:gd name="T22" fmla="*/ 0 w 10"/>
                  <a:gd name="T23" fmla="*/ 0 h 14"/>
                  <a:gd name="T24" fmla="*/ 0 w 10"/>
                  <a:gd name="T25" fmla="*/ 0 h 14"/>
                  <a:gd name="T26" fmla="*/ 0 w 10"/>
                  <a:gd name="T27" fmla="*/ 0 h 14"/>
                  <a:gd name="T28" fmla="*/ 0 w 10"/>
                  <a:gd name="T29" fmla="*/ 0 h 14"/>
                  <a:gd name="T30" fmla="*/ 0 w 10"/>
                  <a:gd name="T31" fmla="*/ 0 h 14"/>
                  <a:gd name="T32" fmla="*/ 0 w 10"/>
                  <a:gd name="T33" fmla="*/ 0 h 14"/>
                  <a:gd name="T34" fmla="*/ 0 w 10"/>
                  <a:gd name="T35" fmla="*/ 0 h 14"/>
                  <a:gd name="T36" fmla="*/ 0 w 10"/>
                  <a:gd name="T37" fmla="*/ 0 h 14"/>
                  <a:gd name="T38" fmla="*/ 0 w 10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0"/>
                  <a:gd name="T61" fmla="*/ 0 h 14"/>
                  <a:gd name="T62" fmla="*/ 10 w 10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0" h="14">
                    <a:moveTo>
                      <a:pt x="8" y="13"/>
                    </a:moveTo>
                    <a:cubicBezTo>
                      <a:pt x="8" y="11"/>
                      <a:pt x="8" y="11"/>
                      <a:pt x="8" y="11"/>
                    </a:cubicBezTo>
                    <a:cubicBezTo>
                      <a:pt x="7" y="12"/>
                      <a:pt x="7" y="13"/>
                      <a:pt x="6" y="13"/>
                    </a:cubicBezTo>
                    <a:cubicBezTo>
                      <a:pt x="5" y="14"/>
                      <a:pt x="5" y="14"/>
                      <a:pt x="4" y="14"/>
                    </a:cubicBezTo>
                    <a:cubicBezTo>
                      <a:pt x="3" y="14"/>
                      <a:pt x="3" y="14"/>
                      <a:pt x="2" y="13"/>
                    </a:cubicBezTo>
                    <a:cubicBezTo>
                      <a:pt x="1" y="13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3" y="10"/>
                      <a:pt x="4" y="10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0"/>
                      <a:pt x="7" y="10"/>
                      <a:pt x="7" y="9"/>
                    </a:cubicBezTo>
                    <a:cubicBezTo>
                      <a:pt x="7" y="9"/>
                      <a:pt x="7" y="7"/>
                      <a:pt x="7" y="6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3"/>
                      <a:pt x="10" y="13"/>
                      <a:pt x="10" y="13"/>
                    </a:cubicBez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9" name="Freeform 194"/>
              <p:cNvSpPr>
                <a:spLocks/>
              </p:cNvSpPr>
              <p:nvPr/>
            </p:nvSpPr>
            <p:spPr bwMode="auto">
              <a:xfrm>
                <a:off x="2817" y="2930"/>
                <a:ext cx="3" cy="4"/>
              </a:xfrm>
              <a:custGeom>
                <a:avLst/>
                <a:gdLst>
                  <a:gd name="T0" fmla="*/ 0 w 10"/>
                  <a:gd name="T1" fmla="*/ 0 h 13"/>
                  <a:gd name="T2" fmla="*/ 0 w 10"/>
                  <a:gd name="T3" fmla="*/ 0 h 13"/>
                  <a:gd name="T4" fmla="*/ 0 w 10"/>
                  <a:gd name="T5" fmla="*/ 0 h 13"/>
                  <a:gd name="T6" fmla="*/ 0 w 10"/>
                  <a:gd name="T7" fmla="*/ 0 h 13"/>
                  <a:gd name="T8" fmla="*/ 0 w 10"/>
                  <a:gd name="T9" fmla="*/ 0 h 13"/>
                  <a:gd name="T10" fmla="*/ 0 w 10"/>
                  <a:gd name="T11" fmla="*/ 0 h 13"/>
                  <a:gd name="T12" fmla="*/ 0 w 10"/>
                  <a:gd name="T13" fmla="*/ 0 h 13"/>
                  <a:gd name="T14" fmla="*/ 0 w 10"/>
                  <a:gd name="T15" fmla="*/ 0 h 13"/>
                  <a:gd name="T16" fmla="*/ 0 w 10"/>
                  <a:gd name="T17" fmla="*/ 0 h 13"/>
                  <a:gd name="T18" fmla="*/ 0 w 10"/>
                  <a:gd name="T19" fmla="*/ 0 h 13"/>
                  <a:gd name="T20" fmla="*/ 0 w 10"/>
                  <a:gd name="T21" fmla="*/ 0 h 13"/>
                  <a:gd name="T22" fmla="*/ 0 w 10"/>
                  <a:gd name="T23" fmla="*/ 0 h 13"/>
                  <a:gd name="T24" fmla="*/ 0 w 10"/>
                  <a:gd name="T25" fmla="*/ 0 h 13"/>
                  <a:gd name="T26" fmla="*/ 0 w 10"/>
                  <a:gd name="T27" fmla="*/ 0 h 13"/>
                  <a:gd name="T28" fmla="*/ 0 w 10"/>
                  <a:gd name="T29" fmla="*/ 0 h 13"/>
                  <a:gd name="T30" fmla="*/ 0 w 10"/>
                  <a:gd name="T31" fmla="*/ 0 h 13"/>
                  <a:gd name="T32" fmla="*/ 0 w 10"/>
                  <a:gd name="T33" fmla="*/ 0 h 13"/>
                  <a:gd name="T34" fmla="*/ 0 w 10"/>
                  <a:gd name="T35" fmla="*/ 0 h 13"/>
                  <a:gd name="T36" fmla="*/ 0 w 10"/>
                  <a:gd name="T37" fmla="*/ 0 h 13"/>
                  <a:gd name="T38" fmla="*/ 0 w 10"/>
                  <a:gd name="T39" fmla="*/ 0 h 1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0"/>
                  <a:gd name="T61" fmla="*/ 0 h 13"/>
                  <a:gd name="T62" fmla="*/ 10 w 10"/>
                  <a:gd name="T63" fmla="*/ 13 h 13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0" h="13">
                    <a:moveTo>
                      <a:pt x="10" y="13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5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10" y="3"/>
                      <a:pt x="10" y="4"/>
                      <a:pt x="10" y="5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0" name="Freeform 195"/>
              <p:cNvSpPr>
                <a:spLocks/>
              </p:cNvSpPr>
              <p:nvPr/>
            </p:nvSpPr>
            <p:spPr bwMode="auto">
              <a:xfrm>
                <a:off x="2821" y="2930"/>
                <a:ext cx="3" cy="4"/>
              </a:xfrm>
              <a:custGeom>
                <a:avLst/>
                <a:gdLst>
                  <a:gd name="T0" fmla="*/ 0 w 10"/>
                  <a:gd name="T1" fmla="*/ 0 h 14"/>
                  <a:gd name="T2" fmla="*/ 0 w 10"/>
                  <a:gd name="T3" fmla="*/ 0 h 14"/>
                  <a:gd name="T4" fmla="*/ 0 w 10"/>
                  <a:gd name="T5" fmla="*/ 0 h 14"/>
                  <a:gd name="T6" fmla="*/ 0 w 10"/>
                  <a:gd name="T7" fmla="*/ 0 h 14"/>
                  <a:gd name="T8" fmla="*/ 0 w 10"/>
                  <a:gd name="T9" fmla="*/ 0 h 14"/>
                  <a:gd name="T10" fmla="*/ 0 w 10"/>
                  <a:gd name="T11" fmla="*/ 0 h 14"/>
                  <a:gd name="T12" fmla="*/ 0 w 10"/>
                  <a:gd name="T13" fmla="*/ 0 h 14"/>
                  <a:gd name="T14" fmla="*/ 0 w 10"/>
                  <a:gd name="T15" fmla="*/ 0 h 14"/>
                  <a:gd name="T16" fmla="*/ 0 w 10"/>
                  <a:gd name="T17" fmla="*/ 0 h 14"/>
                  <a:gd name="T18" fmla="*/ 0 w 10"/>
                  <a:gd name="T19" fmla="*/ 0 h 14"/>
                  <a:gd name="T20" fmla="*/ 0 w 10"/>
                  <a:gd name="T21" fmla="*/ 0 h 14"/>
                  <a:gd name="T22" fmla="*/ 0 w 10"/>
                  <a:gd name="T23" fmla="*/ 0 h 14"/>
                  <a:gd name="T24" fmla="*/ 0 w 10"/>
                  <a:gd name="T25" fmla="*/ 0 h 14"/>
                  <a:gd name="T26" fmla="*/ 0 w 10"/>
                  <a:gd name="T27" fmla="*/ 0 h 14"/>
                  <a:gd name="T28" fmla="*/ 0 w 10"/>
                  <a:gd name="T29" fmla="*/ 0 h 14"/>
                  <a:gd name="T30" fmla="*/ 0 w 10"/>
                  <a:gd name="T31" fmla="*/ 0 h 14"/>
                  <a:gd name="T32" fmla="*/ 0 w 10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14"/>
                  <a:gd name="T53" fmla="*/ 10 w 10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14">
                    <a:moveTo>
                      <a:pt x="10" y="4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7" y="3"/>
                      <a:pt x="6" y="2"/>
                      <a:pt x="5" y="2"/>
                    </a:cubicBezTo>
                    <a:cubicBezTo>
                      <a:pt x="5" y="2"/>
                      <a:pt x="4" y="3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7" y="10"/>
                    </a:cubicBezTo>
                    <a:cubicBezTo>
                      <a:pt x="7" y="10"/>
                      <a:pt x="7" y="9"/>
                      <a:pt x="7" y="8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2"/>
                      <a:pt x="8" y="14"/>
                      <a:pt x="5" y="14"/>
                    </a:cubicBezTo>
                    <a:cubicBezTo>
                      <a:pt x="3" y="14"/>
                      <a:pt x="2" y="13"/>
                      <a:pt x="1" y="12"/>
                    </a:cubicBezTo>
                    <a:cubicBezTo>
                      <a:pt x="0" y="10"/>
                      <a:pt x="0" y="9"/>
                      <a:pt x="0" y="7"/>
                    </a:cubicBezTo>
                    <a:cubicBezTo>
                      <a:pt x="0" y="4"/>
                      <a:pt x="0" y="3"/>
                      <a:pt x="1" y="1"/>
                    </a:cubicBezTo>
                    <a:cubicBezTo>
                      <a:pt x="2" y="0"/>
                      <a:pt x="4" y="0"/>
                      <a:pt x="5" y="0"/>
                    </a:cubicBezTo>
                    <a:cubicBezTo>
                      <a:pt x="7" y="0"/>
                      <a:pt x="8" y="0"/>
                      <a:pt x="8" y="1"/>
                    </a:cubicBezTo>
                    <a:cubicBezTo>
                      <a:pt x="9" y="1"/>
                      <a:pt x="10" y="2"/>
                      <a:pt x="10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1" name="Freeform 196"/>
              <p:cNvSpPr>
                <a:spLocks/>
              </p:cNvSpPr>
              <p:nvPr/>
            </p:nvSpPr>
            <p:spPr bwMode="auto">
              <a:xfrm>
                <a:off x="2825" y="2929"/>
                <a:ext cx="3" cy="5"/>
              </a:xfrm>
              <a:custGeom>
                <a:avLst/>
                <a:gdLst>
                  <a:gd name="T0" fmla="*/ 0 w 10"/>
                  <a:gd name="T1" fmla="*/ 0 h 19"/>
                  <a:gd name="T2" fmla="*/ 0 w 10"/>
                  <a:gd name="T3" fmla="*/ 0 h 19"/>
                  <a:gd name="T4" fmla="*/ 0 w 10"/>
                  <a:gd name="T5" fmla="*/ 0 h 19"/>
                  <a:gd name="T6" fmla="*/ 0 w 10"/>
                  <a:gd name="T7" fmla="*/ 0 h 19"/>
                  <a:gd name="T8" fmla="*/ 0 w 10"/>
                  <a:gd name="T9" fmla="*/ 0 h 19"/>
                  <a:gd name="T10" fmla="*/ 0 w 10"/>
                  <a:gd name="T11" fmla="*/ 0 h 19"/>
                  <a:gd name="T12" fmla="*/ 0 w 10"/>
                  <a:gd name="T13" fmla="*/ 0 h 19"/>
                  <a:gd name="T14" fmla="*/ 0 w 10"/>
                  <a:gd name="T15" fmla="*/ 0 h 19"/>
                  <a:gd name="T16" fmla="*/ 0 w 10"/>
                  <a:gd name="T17" fmla="*/ 0 h 19"/>
                  <a:gd name="T18" fmla="*/ 0 w 10"/>
                  <a:gd name="T19" fmla="*/ 0 h 19"/>
                  <a:gd name="T20" fmla="*/ 0 w 10"/>
                  <a:gd name="T21" fmla="*/ 0 h 19"/>
                  <a:gd name="T22" fmla="*/ 0 w 10"/>
                  <a:gd name="T23" fmla="*/ 0 h 19"/>
                  <a:gd name="T24" fmla="*/ 0 w 10"/>
                  <a:gd name="T25" fmla="*/ 0 h 19"/>
                  <a:gd name="T26" fmla="*/ 0 w 10"/>
                  <a:gd name="T27" fmla="*/ 0 h 19"/>
                  <a:gd name="T28" fmla="*/ 0 w 10"/>
                  <a:gd name="T29" fmla="*/ 0 h 19"/>
                  <a:gd name="T30" fmla="*/ 0 w 10"/>
                  <a:gd name="T31" fmla="*/ 0 h 19"/>
                  <a:gd name="T32" fmla="*/ 0 w 10"/>
                  <a:gd name="T33" fmla="*/ 0 h 19"/>
                  <a:gd name="T34" fmla="*/ 0 w 10"/>
                  <a:gd name="T35" fmla="*/ 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9"/>
                  <a:gd name="T56" fmla="*/ 10 w 10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9">
                    <a:moveTo>
                      <a:pt x="3" y="0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6" y="5"/>
                      <a:pt x="7" y="5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10" y="6"/>
                      <a:pt x="10" y="6"/>
                      <a:pt x="10" y="7"/>
                    </a:cubicBezTo>
                    <a:cubicBezTo>
                      <a:pt x="10" y="8"/>
                      <a:pt x="10" y="9"/>
                      <a:pt x="10" y="11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7" y="9"/>
                      <a:pt x="7" y="8"/>
                    </a:cubicBezTo>
                    <a:cubicBezTo>
                      <a:pt x="7" y="8"/>
                      <a:pt x="6" y="7"/>
                      <a:pt x="6" y="7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3" y="9"/>
                      <a:pt x="3" y="10"/>
                      <a:pt x="3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2" name="Freeform 197"/>
              <p:cNvSpPr>
                <a:spLocks noEditPoints="1"/>
              </p:cNvSpPr>
              <p:nvPr/>
            </p:nvSpPr>
            <p:spPr bwMode="auto">
              <a:xfrm>
                <a:off x="2831" y="2929"/>
                <a:ext cx="3" cy="5"/>
              </a:xfrm>
              <a:custGeom>
                <a:avLst/>
                <a:gdLst>
                  <a:gd name="T0" fmla="*/ 0 w 12"/>
                  <a:gd name="T1" fmla="*/ 0 h 19"/>
                  <a:gd name="T2" fmla="*/ 0 w 12"/>
                  <a:gd name="T3" fmla="*/ 0 h 19"/>
                  <a:gd name="T4" fmla="*/ 0 w 12"/>
                  <a:gd name="T5" fmla="*/ 0 h 19"/>
                  <a:gd name="T6" fmla="*/ 0 w 12"/>
                  <a:gd name="T7" fmla="*/ 0 h 19"/>
                  <a:gd name="T8" fmla="*/ 0 w 12"/>
                  <a:gd name="T9" fmla="*/ 0 h 19"/>
                  <a:gd name="T10" fmla="*/ 0 w 12"/>
                  <a:gd name="T11" fmla="*/ 0 h 19"/>
                  <a:gd name="T12" fmla="*/ 0 w 12"/>
                  <a:gd name="T13" fmla="*/ 0 h 19"/>
                  <a:gd name="T14" fmla="*/ 0 w 12"/>
                  <a:gd name="T15" fmla="*/ 0 h 19"/>
                  <a:gd name="T16" fmla="*/ 0 w 12"/>
                  <a:gd name="T17" fmla="*/ 0 h 19"/>
                  <a:gd name="T18" fmla="*/ 0 w 12"/>
                  <a:gd name="T19" fmla="*/ 0 h 19"/>
                  <a:gd name="T20" fmla="*/ 0 w 12"/>
                  <a:gd name="T21" fmla="*/ 0 h 19"/>
                  <a:gd name="T22" fmla="*/ 0 w 12"/>
                  <a:gd name="T23" fmla="*/ 0 h 19"/>
                  <a:gd name="T24" fmla="*/ 0 w 12"/>
                  <a:gd name="T25" fmla="*/ 0 h 19"/>
                  <a:gd name="T26" fmla="*/ 0 w 12"/>
                  <a:gd name="T27" fmla="*/ 0 h 19"/>
                  <a:gd name="T28" fmla="*/ 0 w 12"/>
                  <a:gd name="T29" fmla="*/ 0 h 19"/>
                  <a:gd name="T30" fmla="*/ 0 w 12"/>
                  <a:gd name="T31" fmla="*/ 0 h 19"/>
                  <a:gd name="T32" fmla="*/ 0 w 12"/>
                  <a:gd name="T33" fmla="*/ 0 h 19"/>
                  <a:gd name="T34" fmla="*/ 0 w 12"/>
                  <a:gd name="T35" fmla="*/ 0 h 19"/>
                  <a:gd name="T36" fmla="*/ 0 w 12"/>
                  <a:gd name="T37" fmla="*/ 0 h 19"/>
                  <a:gd name="T38" fmla="*/ 0 w 12"/>
                  <a:gd name="T39" fmla="*/ 0 h 19"/>
                  <a:gd name="T40" fmla="*/ 0 w 12"/>
                  <a:gd name="T41" fmla="*/ 0 h 19"/>
                  <a:gd name="T42" fmla="*/ 0 w 12"/>
                  <a:gd name="T43" fmla="*/ 0 h 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2"/>
                  <a:gd name="T67" fmla="*/ 0 h 19"/>
                  <a:gd name="T68" fmla="*/ 12 w 12"/>
                  <a:gd name="T69" fmla="*/ 19 h 1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2" h="19">
                    <a:moveTo>
                      <a:pt x="0" y="1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1"/>
                      <a:pt x="11" y="2"/>
                    </a:cubicBezTo>
                    <a:cubicBezTo>
                      <a:pt x="12" y="3"/>
                      <a:pt x="12" y="4"/>
                      <a:pt x="12" y="6"/>
                    </a:cubicBezTo>
                    <a:cubicBezTo>
                      <a:pt x="12" y="7"/>
                      <a:pt x="12" y="8"/>
                      <a:pt x="11" y="9"/>
                    </a:cubicBezTo>
                    <a:cubicBezTo>
                      <a:pt x="11" y="10"/>
                      <a:pt x="10" y="11"/>
                      <a:pt x="9" y="11"/>
                    </a:cubicBezTo>
                    <a:cubicBezTo>
                      <a:pt x="9" y="11"/>
                      <a:pt x="7" y="11"/>
                      <a:pt x="6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9"/>
                      <a:pt x="3" y="19"/>
                      <a:pt x="3" y="19"/>
                    </a:cubicBezTo>
                    <a:lnTo>
                      <a:pt x="0" y="18"/>
                    </a:lnTo>
                    <a:close/>
                    <a:moveTo>
                      <a:pt x="3" y="3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9" y="7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9" y="5"/>
                      <a:pt x="9" y="4"/>
                      <a:pt x="8" y="4"/>
                    </a:cubicBezTo>
                    <a:cubicBezTo>
                      <a:pt x="8" y="4"/>
                      <a:pt x="8" y="3"/>
                      <a:pt x="7" y="3"/>
                    </a:cubicBezTo>
                    <a:cubicBezTo>
                      <a:pt x="7" y="3"/>
                      <a:pt x="6" y="3"/>
                      <a:pt x="5" y="3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3" name="Freeform 198"/>
              <p:cNvSpPr>
                <a:spLocks noEditPoints="1"/>
              </p:cNvSpPr>
              <p:nvPr/>
            </p:nvSpPr>
            <p:spPr bwMode="auto">
              <a:xfrm>
                <a:off x="2835" y="2930"/>
                <a:ext cx="3" cy="4"/>
              </a:xfrm>
              <a:custGeom>
                <a:avLst/>
                <a:gdLst>
                  <a:gd name="T0" fmla="*/ 0 w 10"/>
                  <a:gd name="T1" fmla="*/ 0 h 14"/>
                  <a:gd name="T2" fmla="*/ 0 w 10"/>
                  <a:gd name="T3" fmla="*/ 0 h 14"/>
                  <a:gd name="T4" fmla="*/ 0 w 10"/>
                  <a:gd name="T5" fmla="*/ 0 h 14"/>
                  <a:gd name="T6" fmla="*/ 0 w 10"/>
                  <a:gd name="T7" fmla="*/ 0 h 14"/>
                  <a:gd name="T8" fmla="*/ 0 w 10"/>
                  <a:gd name="T9" fmla="*/ 0 h 14"/>
                  <a:gd name="T10" fmla="*/ 0 w 10"/>
                  <a:gd name="T11" fmla="*/ 0 h 14"/>
                  <a:gd name="T12" fmla="*/ 0 w 10"/>
                  <a:gd name="T13" fmla="*/ 0 h 14"/>
                  <a:gd name="T14" fmla="*/ 0 w 10"/>
                  <a:gd name="T15" fmla="*/ 0 h 14"/>
                  <a:gd name="T16" fmla="*/ 0 w 10"/>
                  <a:gd name="T17" fmla="*/ 0 h 14"/>
                  <a:gd name="T18" fmla="*/ 0 w 10"/>
                  <a:gd name="T19" fmla="*/ 0 h 14"/>
                  <a:gd name="T20" fmla="*/ 0 w 10"/>
                  <a:gd name="T21" fmla="*/ 0 h 14"/>
                  <a:gd name="T22" fmla="*/ 0 w 10"/>
                  <a:gd name="T23" fmla="*/ 0 h 14"/>
                  <a:gd name="T24" fmla="*/ 0 w 10"/>
                  <a:gd name="T25" fmla="*/ 0 h 14"/>
                  <a:gd name="T26" fmla="*/ 0 w 10"/>
                  <a:gd name="T27" fmla="*/ 0 h 14"/>
                  <a:gd name="T28" fmla="*/ 0 w 10"/>
                  <a:gd name="T29" fmla="*/ 0 h 14"/>
                  <a:gd name="T30" fmla="*/ 0 w 10"/>
                  <a:gd name="T31" fmla="*/ 0 h 14"/>
                  <a:gd name="T32" fmla="*/ 0 w 10"/>
                  <a:gd name="T33" fmla="*/ 0 h 14"/>
                  <a:gd name="T34" fmla="*/ 0 w 10"/>
                  <a:gd name="T35" fmla="*/ 0 h 14"/>
                  <a:gd name="T36" fmla="*/ 0 w 10"/>
                  <a:gd name="T37" fmla="*/ 0 h 14"/>
                  <a:gd name="T38" fmla="*/ 0 w 10"/>
                  <a:gd name="T39" fmla="*/ 0 h 14"/>
                  <a:gd name="T40" fmla="*/ 0 w 10"/>
                  <a:gd name="T41" fmla="*/ 0 h 14"/>
                  <a:gd name="T42" fmla="*/ 0 w 10"/>
                  <a:gd name="T43" fmla="*/ 0 h 14"/>
                  <a:gd name="T44" fmla="*/ 0 w 10"/>
                  <a:gd name="T45" fmla="*/ 0 h 14"/>
                  <a:gd name="T46" fmla="*/ 0 w 10"/>
                  <a:gd name="T47" fmla="*/ 0 h 14"/>
                  <a:gd name="T48" fmla="*/ 0 w 10"/>
                  <a:gd name="T49" fmla="*/ 0 h 14"/>
                  <a:gd name="T50" fmla="*/ 0 w 10"/>
                  <a:gd name="T51" fmla="*/ 0 h 14"/>
                  <a:gd name="T52" fmla="*/ 0 w 10"/>
                  <a:gd name="T53" fmla="*/ 0 h 14"/>
                  <a:gd name="T54" fmla="*/ 0 w 10"/>
                  <a:gd name="T55" fmla="*/ 0 h 14"/>
                  <a:gd name="T56" fmla="*/ 0 w 10"/>
                  <a:gd name="T57" fmla="*/ 0 h 14"/>
                  <a:gd name="T58" fmla="*/ 0 w 10"/>
                  <a:gd name="T59" fmla="*/ 0 h 14"/>
                  <a:gd name="T60" fmla="*/ 0 w 10"/>
                  <a:gd name="T61" fmla="*/ 0 h 14"/>
                  <a:gd name="T62" fmla="*/ 0 w 10"/>
                  <a:gd name="T63" fmla="*/ 0 h 14"/>
                  <a:gd name="T64" fmla="*/ 0 w 10"/>
                  <a:gd name="T65" fmla="*/ 0 h 14"/>
                  <a:gd name="T66" fmla="*/ 0 w 10"/>
                  <a:gd name="T67" fmla="*/ 0 h 14"/>
                  <a:gd name="T68" fmla="*/ 0 w 10"/>
                  <a:gd name="T69" fmla="*/ 0 h 1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"/>
                  <a:gd name="T106" fmla="*/ 0 h 14"/>
                  <a:gd name="T107" fmla="*/ 10 w 10"/>
                  <a:gd name="T108" fmla="*/ 14 h 1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" h="14">
                    <a:moveTo>
                      <a:pt x="3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1"/>
                      <a:pt x="2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1"/>
                      <a:pt x="9" y="1"/>
                      <a:pt x="9" y="2"/>
                    </a:cubicBezTo>
                    <a:cubicBezTo>
                      <a:pt x="9" y="2"/>
                      <a:pt x="10" y="3"/>
                      <a:pt x="10" y="5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10" y="11"/>
                      <a:pt x="10" y="12"/>
                    </a:cubicBezTo>
                    <a:cubicBezTo>
                      <a:pt x="10" y="12"/>
                      <a:pt x="10" y="13"/>
                      <a:pt x="10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3"/>
                      <a:pt x="6" y="13"/>
                      <a:pt x="5" y="13"/>
                    </a:cubicBezTo>
                    <a:cubicBezTo>
                      <a:pt x="5" y="14"/>
                      <a:pt x="4" y="14"/>
                      <a:pt x="4" y="14"/>
                    </a:cubicBezTo>
                    <a:cubicBezTo>
                      <a:pt x="2" y="14"/>
                      <a:pt x="2" y="13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2" y="6"/>
                      <a:pt x="3" y="6"/>
                      <a:pt x="4" y="6"/>
                    </a:cubicBezTo>
                    <a:cubicBezTo>
                      <a:pt x="5" y="5"/>
                      <a:pt x="6" y="5"/>
                      <a:pt x="7" y="5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4"/>
                    </a:cubicBezTo>
                    <a:close/>
                    <a:moveTo>
                      <a:pt x="7" y="7"/>
                    </a:moveTo>
                    <a:cubicBezTo>
                      <a:pt x="6" y="7"/>
                      <a:pt x="6" y="7"/>
                      <a:pt x="5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7" y="9"/>
                      <a:pt x="7" y="9"/>
                      <a:pt x="7" y="8"/>
                    </a:cubicBez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4" name="Freeform 199"/>
              <p:cNvSpPr>
                <a:spLocks noEditPoints="1"/>
              </p:cNvSpPr>
              <p:nvPr/>
            </p:nvSpPr>
            <p:spPr bwMode="auto">
              <a:xfrm>
                <a:off x="2839" y="2929"/>
                <a:ext cx="3" cy="5"/>
              </a:xfrm>
              <a:custGeom>
                <a:avLst/>
                <a:gdLst>
                  <a:gd name="T0" fmla="*/ 0 w 11"/>
                  <a:gd name="T1" fmla="*/ 0 h 19"/>
                  <a:gd name="T2" fmla="*/ 0 w 11"/>
                  <a:gd name="T3" fmla="*/ 0 h 19"/>
                  <a:gd name="T4" fmla="*/ 0 w 11"/>
                  <a:gd name="T5" fmla="*/ 0 h 19"/>
                  <a:gd name="T6" fmla="*/ 0 w 11"/>
                  <a:gd name="T7" fmla="*/ 0 h 19"/>
                  <a:gd name="T8" fmla="*/ 0 w 11"/>
                  <a:gd name="T9" fmla="*/ 0 h 19"/>
                  <a:gd name="T10" fmla="*/ 0 w 11"/>
                  <a:gd name="T11" fmla="*/ 0 h 19"/>
                  <a:gd name="T12" fmla="*/ 0 w 11"/>
                  <a:gd name="T13" fmla="*/ 0 h 19"/>
                  <a:gd name="T14" fmla="*/ 0 w 11"/>
                  <a:gd name="T15" fmla="*/ 0 h 19"/>
                  <a:gd name="T16" fmla="*/ 0 w 11"/>
                  <a:gd name="T17" fmla="*/ 0 h 19"/>
                  <a:gd name="T18" fmla="*/ 0 w 11"/>
                  <a:gd name="T19" fmla="*/ 0 h 19"/>
                  <a:gd name="T20" fmla="*/ 0 w 11"/>
                  <a:gd name="T21" fmla="*/ 0 h 19"/>
                  <a:gd name="T22" fmla="*/ 0 w 11"/>
                  <a:gd name="T23" fmla="*/ 0 h 19"/>
                  <a:gd name="T24" fmla="*/ 0 w 11"/>
                  <a:gd name="T25" fmla="*/ 0 h 19"/>
                  <a:gd name="T26" fmla="*/ 0 w 11"/>
                  <a:gd name="T27" fmla="*/ 0 h 19"/>
                  <a:gd name="T28" fmla="*/ 0 w 11"/>
                  <a:gd name="T29" fmla="*/ 0 h 19"/>
                  <a:gd name="T30" fmla="*/ 0 w 11"/>
                  <a:gd name="T31" fmla="*/ 0 h 19"/>
                  <a:gd name="T32" fmla="*/ 0 w 11"/>
                  <a:gd name="T33" fmla="*/ 0 h 19"/>
                  <a:gd name="T34" fmla="*/ 0 w 11"/>
                  <a:gd name="T35" fmla="*/ 0 h 19"/>
                  <a:gd name="T36" fmla="*/ 0 w 11"/>
                  <a:gd name="T37" fmla="*/ 0 h 19"/>
                  <a:gd name="T38" fmla="*/ 0 w 11"/>
                  <a:gd name="T39" fmla="*/ 0 h 19"/>
                  <a:gd name="T40" fmla="*/ 0 w 11"/>
                  <a:gd name="T41" fmla="*/ 0 h 19"/>
                  <a:gd name="T42" fmla="*/ 0 w 11"/>
                  <a:gd name="T43" fmla="*/ 0 h 19"/>
                  <a:gd name="T44" fmla="*/ 0 w 11"/>
                  <a:gd name="T45" fmla="*/ 0 h 19"/>
                  <a:gd name="T46" fmla="*/ 0 w 11"/>
                  <a:gd name="T47" fmla="*/ 0 h 1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1"/>
                  <a:gd name="T73" fmla="*/ 0 h 19"/>
                  <a:gd name="T74" fmla="*/ 11 w 11"/>
                  <a:gd name="T75" fmla="*/ 19 h 1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1" h="19">
                    <a:moveTo>
                      <a:pt x="11" y="19"/>
                    </a:moveTo>
                    <a:cubicBezTo>
                      <a:pt x="8" y="19"/>
                      <a:pt x="8" y="19"/>
                      <a:pt x="8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8"/>
                      <a:pt x="6" y="18"/>
                    </a:cubicBezTo>
                    <a:cubicBezTo>
                      <a:pt x="6" y="19"/>
                      <a:pt x="5" y="19"/>
                      <a:pt x="4" y="19"/>
                    </a:cubicBezTo>
                    <a:cubicBezTo>
                      <a:pt x="3" y="19"/>
                      <a:pt x="2" y="18"/>
                      <a:pt x="1" y="17"/>
                    </a:cubicBezTo>
                    <a:cubicBezTo>
                      <a:pt x="0" y="16"/>
                      <a:pt x="0" y="14"/>
                      <a:pt x="0" y="12"/>
                    </a:cubicBezTo>
                    <a:cubicBezTo>
                      <a:pt x="0" y="9"/>
                      <a:pt x="0" y="8"/>
                      <a:pt x="1" y="6"/>
                    </a:cubicBezTo>
                    <a:cubicBezTo>
                      <a:pt x="2" y="5"/>
                      <a:pt x="3" y="5"/>
                      <a:pt x="5" y="5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7" y="5"/>
                      <a:pt x="7" y="6"/>
                      <a:pt x="8" y="7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1" y="0"/>
                      <a:pt x="11" y="0"/>
                      <a:pt x="11" y="0"/>
                    </a:cubicBezTo>
                    <a:lnTo>
                      <a:pt x="11" y="19"/>
                    </a:lnTo>
                    <a:close/>
                    <a:moveTo>
                      <a:pt x="3" y="11"/>
                    </a:moveTo>
                    <a:cubicBezTo>
                      <a:pt x="3" y="13"/>
                      <a:pt x="3" y="14"/>
                      <a:pt x="3" y="14"/>
                    </a:cubicBezTo>
                    <a:cubicBezTo>
                      <a:pt x="3" y="15"/>
                      <a:pt x="4" y="15"/>
                      <a:pt x="4" y="16"/>
                    </a:cubicBezTo>
                    <a:cubicBezTo>
                      <a:pt x="4" y="16"/>
                      <a:pt x="5" y="16"/>
                      <a:pt x="5" y="16"/>
                    </a:cubicBezTo>
                    <a:cubicBezTo>
                      <a:pt x="6" y="16"/>
                      <a:pt x="7" y="16"/>
                      <a:pt x="7" y="15"/>
                    </a:cubicBezTo>
                    <a:cubicBezTo>
                      <a:pt x="8" y="14"/>
                      <a:pt x="8" y="13"/>
                      <a:pt x="8" y="12"/>
                    </a:cubicBezTo>
                    <a:cubicBezTo>
                      <a:pt x="8" y="10"/>
                      <a:pt x="8" y="9"/>
                      <a:pt x="7" y="8"/>
                    </a:cubicBezTo>
                    <a:cubicBezTo>
                      <a:pt x="7" y="8"/>
                      <a:pt x="6" y="7"/>
                      <a:pt x="5" y="7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3" y="9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5" name="Freeform 200"/>
              <p:cNvSpPr>
                <a:spLocks/>
              </p:cNvSpPr>
              <p:nvPr/>
            </p:nvSpPr>
            <p:spPr bwMode="auto">
              <a:xfrm>
                <a:off x="2778" y="2956"/>
                <a:ext cx="4" cy="6"/>
              </a:xfrm>
              <a:custGeom>
                <a:avLst/>
                <a:gdLst>
                  <a:gd name="T0" fmla="*/ 0 w 14"/>
                  <a:gd name="T1" fmla="*/ 0 h 19"/>
                  <a:gd name="T2" fmla="*/ 0 w 14"/>
                  <a:gd name="T3" fmla="*/ 0 h 19"/>
                  <a:gd name="T4" fmla="*/ 0 w 14"/>
                  <a:gd name="T5" fmla="*/ 0 h 19"/>
                  <a:gd name="T6" fmla="*/ 0 w 14"/>
                  <a:gd name="T7" fmla="*/ 0 h 19"/>
                  <a:gd name="T8" fmla="*/ 0 w 14"/>
                  <a:gd name="T9" fmla="*/ 0 h 19"/>
                  <a:gd name="T10" fmla="*/ 0 w 14"/>
                  <a:gd name="T11" fmla="*/ 0 h 19"/>
                  <a:gd name="T12" fmla="*/ 0 w 14"/>
                  <a:gd name="T13" fmla="*/ 0 h 19"/>
                  <a:gd name="T14" fmla="*/ 0 w 14"/>
                  <a:gd name="T15" fmla="*/ 0 h 19"/>
                  <a:gd name="T16" fmla="*/ 0 w 14"/>
                  <a:gd name="T17" fmla="*/ 0 h 19"/>
                  <a:gd name="T18" fmla="*/ 0 w 14"/>
                  <a:gd name="T19" fmla="*/ 0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"/>
                  <a:gd name="T31" fmla="*/ 0 h 19"/>
                  <a:gd name="T32" fmla="*/ 14 w 14"/>
                  <a:gd name="T33" fmla="*/ 19 h 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" h="19">
                    <a:moveTo>
                      <a:pt x="6" y="1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7"/>
                    </a:cubicBezTo>
                    <a:cubicBezTo>
                      <a:pt x="8" y="16"/>
                      <a:pt x="8" y="15"/>
                      <a:pt x="8" y="14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9" y="19"/>
                      <a:pt x="9" y="19"/>
                      <a:pt x="9" y="19"/>
                    </a:cubicBezTo>
                    <a:lnTo>
                      <a:pt x="6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6" name="Freeform 201"/>
              <p:cNvSpPr>
                <a:spLocks noEditPoints="1"/>
              </p:cNvSpPr>
              <p:nvPr/>
            </p:nvSpPr>
            <p:spPr bwMode="auto">
              <a:xfrm>
                <a:off x="2784" y="2956"/>
                <a:ext cx="3" cy="6"/>
              </a:xfrm>
              <a:custGeom>
                <a:avLst/>
                <a:gdLst>
                  <a:gd name="T0" fmla="*/ 0 w 9"/>
                  <a:gd name="T1" fmla="*/ 0 h 19"/>
                  <a:gd name="T2" fmla="*/ 0 w 9"/>
                  <a:gd name="T3" fmla="*/ 0 h 19"/>
                  <a:gd name="T4" fmla="*/ 0 w 9"/>
                  <a:gd name="T5" fmla="*/ 0 h 19"/>
                  <a:gd name="T6" fmla="*/ 0 w 9"/>
                  <a:gd name="T7" fmla="*/ 0 h 19"/>
                  <a:gd name="T8" fmla="*/ 0 w 9"/>
                  <a:gd name="T9" fmla="*/ 0 h 19"/>
                  <a:gd name="T10" fmla="*/ 0 w 9"/>
                  <a:gd name="T11" fmla="*/ 0 h 19"/>
                  <a:gd name="T12" fmla="*/ 0 w 9"/>
                  <a:gd name="T13" fmla="*/ 0 h 19"/>
                  <a:gd name="T14" fmla="*/ 0 w 9"/>
                  <a:gd name="T15" fmla="*/ 0 h 19"/>
                  <a:gd name="T16" fmla="*/ 0 w 9"/>
                  <a:gd name="T17" fmla="*/ 0 h 19"/>
                  <a:gd name="T18" fmla="*/ 0 w 9"/>
                  <a:gd name="T19" fmla="*/ 0 h 19"/>
                  <a:gd name="T20" fmla="*/ 0 w 9"/>
                  <a:gd name="T21" fmla="*/ 0 h 19"/>
                  <a:gd name="T22" fmla="*/ 0 w 9"/>
                  <a:gd name="T23" fmla="*/ 0 h 19"/>
                  <a:gd name="T24" fmla="*/ 0 w 9"/>
                  <a:gd name="T25" fmla="*/ 0 h 19"/>
                  <a:gd name="T26" fmla="*/ 0 w 9"/>
                  <a:gd name="T27" fmla="*/ 0 h 19"/>
                  <a:gd name="T28" fmla="*/ 0 w 9"/>
                  <a:gd name="T29" fmla="*/ 0 h 19"/>
                  <a:gd name="T30" fmla="*/ 0 w 9"/>
                  <a:gd name="T31" fmla="*/ 0 h 19"/>
                  <a:gd name="T32" fmla="*/ 0 w 9"/>
                  <a:gd name="T33" fmla="*/ 0 h 19"/>
                  <a:gd name="T34" fmla="*/ 0 w 9"/>
                  <a:gd name="T35" fmla="*/ 0 h 19"/>
                  <a:gd name="T36" fmla="*/ 0 w 9"/>
                  <a:gd name="T37" fmla="*/ 0 h 19"/>
                  <a:gd name="T38" fmla="*/ 0 w 9"/>
                  <a:gd name="T39" fmla="*/ 0 h 19"/>
                  <a:gd name="T40" fmla="*/ 0 w 9"/>
                  <a:gd name="T41" fmla="*/ 0 h 19"/>
                  <a:gd name="T42" fmla="*/ 0 w 9"/>
                  <a:gd name="T43" fmla="*/ 0 h 19"/>
                  <a:gd name="T44" fmla="*/ 0 w 9"/>
                  <a:gd name="T45" fmla="*/ 0 h 19"/>
                  <a:gd name="T46" fmla="*/ 0 w 9"/>
                  <a:gd name="T47" fmla="*/ 0 h 1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"/>
                  <a:gd name="T73" fmla="*/ 0 h 19"/>
                  <a:gd name="T74" fmla="*/ 9 w 9"/>
                  <a:gd name="T75" fmla="*/ 19 h 1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" h="19">
                    <a:moveTo>
                      <a:pt x="8" y="19"/>
                    </a:move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6" y="19"/>
                    </a:cubicBezTo>
                    <a:cubicBezTo>
                      <a:pt x="6" y="19"/>
                      <a:pt x="5" y="19"/>
                      <a:pt x="5" y="19"/>
                    </a:cubicBezTo>
                    <a:cubicBezTo>
                      <a:pt x="3" y="19"/>
                      <a:pt x="2" y="19"/>
                      <a:pt x="1" y="17"/>
                    </a:cubicBezTo>
                    <a:cubicBezTo>
                      <a:pt x="0" y="16"/>
                      <a:pt x="0" y="14"/>
                      <a:pt x="0" y="12"/>
                    </a:cubicBezTo>
                    <a:cubicBezTo>
                      <a:pt x="0" y="10"/>
                      <a:pt x="0" y="9"/>
                      <a:pt x="0" y="8"/>
                    </a:cubicBezTo>
                    <a:cubicBezTo>
                      <a:pt x="1" y="7"/>
                      <a:pt x="1" y="6"/>
                      <a:pt x="2" y="6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9"/>
                      <a:pt x="9" y="19"/>
                      <a:pt x="9" y="19"/>
                    </a:cubicBezTo>
                    <a:lnTo>
                      <a:pt x="8" y="19"/>
                    </a:lnTo>
                    <a:close/>
                    <a:moveTo>
                      <a:pt x="2" y="12"/>
                    </a:moveTo>
                    <a:cubicBezTo>
                      <a:pt x="2" y="14"/>
                      <a:pt x="2" y="15"/>
                      <a:pt x="3" y="16"/>
                    </a:cubicBezTo>
                    <a:cubicBezTo>
                      <a:pt x="3" y="17"/>
                      <a:pt x="4" y="17"/>
                      <a:pt x="5" y="17"/>
                    </a:cubicBezTo>
                    <a:cubicBezTo>
                      <a:pt x="5" y="17"/>
                      <a:pt x="6" y="17"/>
                      <a:pt x="7" y="16"/>
                    </a:cubicBezTo>
                    <a:cubicBezTo>
                      <a:pt x="7" y="15"/>
                      <a:pt x="8" y="14"/>
                      <a:pt x="8" y="12"/>
                    </a:cubicBezTo>
                    <a:cubicBezTo>
                      <a:pt x="8" y="10"/>
                      <a:pt x="7" y="9"/>
                      <a:pt x="7" y="8"/>
                    </a:cubicBezTo>
                    <a:cubicBezTo>
                      <a:pt x="6" y="7"/>
                      <a:pt x="5" y="7"/>
                      <a:pt x="5" y="7"/>
                    </a:cubicBezTo>
                    <a:cubicBezTo>
                      <a:pt x="4" y="7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7" name="Freeform 202"/>
              <p:cNvSpPr>
                <a:spLocks noEditPoints="1"/>
              </p:cNvSpPr>
              <p:nvPr/>
            </p:nvSpPr>
            <p:spPr bwMode="auto">
              <a:xfrm>
                <a:off x="2788" y="2958"/>
                <a:ext cx="3" cy="4"/>
              </a:xfrm>
              <a:custGeom>
                <a:avLst/>
                <a:gdLst>
                  <a:gd name="T0" fmla="*/ 0 w 10"/>
                  <a:gd name="T1" fmla="*/ 0 h 14"/>
                  <a:gd name="T2" fmla="*/ 0 w 10"/>
                  <a:gd name="T3" fmla="*/ 0 h 14"/>
                  <a:gd name="T4" fmla="*/ 0 w 10"/>
                  <a:gd name="T5" fmla="*/ 0 h 14"/>
                  <a:gd name="T6" fmla="*/ 0 w 10"/>
                  <a:gd name="T7" fmla="*/ 0 h 14"/>
                  <a:gd name="T8" fmla="*/ 0 w 10"/>
                  <a:gd name="T9" fmla="*/ 0 h 14"/>
                  <a:gd name="T10" fmla="*/ 0 w 10"/>
                  <a:gd name="T11" fmla="*/ 0 h 14"/>
                  <a:gd name="T12" fmla="*/ 0 w 10"/>
                  <a:gd name="T13" fmla="*/ 0 h 14"/>
                  <a:gd name="T14" fmla="*/ 0 w 10"/>
                  <a:gd name="T15" fmla="*/ 0 h 14"/>
                  <a:gd name="T16" fmla="*/ 0 w 10"/>
                  <a:gd name="T17" fmla="*/ 0 h 14"/>
                  <a:gd name="T18" fmla="*/ 0 w 10"/>
                  <a:gd name="T19" fmla="*/ 0 h 14"/>
                  <a:gd name="T20" fmla="*/ 0 w 10"/>
                  <a:gd name="T21" fmla="*/ 0 h 14"/>
                  <a:gd name="T22" fmla="*/ 0 w 10"/>
                  <a:gd name="T23" fmla="*/ 0 h 14"/>
                  <a:gd name="T24" fmla="*/ 0 w 10"/>
                  <a:gd name="T25" fmla="*/ 0 h 14"/>
                  <a:gd name="T26" fmla="*/ 0 w 10"/>
                  <a:gd name="T27" fmla="*/ 0 h 14"/>
                  <a:gd name="T28" fmla="*/ 0 w 10"/>
                  <a:gd name="T29" fmla="*/ 0 h 14"/>
                  <a:gd name="T30" fmla="*/ 0 w 10"/>
                  <a:gd name="T31" fmla="*/ 0 h 14"/>
                  <a:gd name="T32" fmla="*/ 0 w 10"/>
                  <a:gd name="T33" fmla="*/ 0 h 14"/>
                  <a:gd name="T34" fmla="*/ 0 w 10"/>
                  <a:gd name="T35" fmla="*/ 0 h 14"/>
                  <a:gd name="T36" fmla="*/ 0 w 10"/>
                  <a:gd name="T37" fmla="*/ 0 h 14"/>
                  <a:gd name="T38" fmla="*/ 0 w 10"/>
                  <a:gd name="T39" fmla="*/ 0 h 14"/>
                  <a:gd name="T40" fmla="*/ 0 w 10"/>
                  <a:gd name="T41" fmla="*/ 0 h 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"/>
                  <a:gd name="T64" fmla="*/ 0 h 14"/>
                  <a:gd name="T65" fmla="*/ 10 w 10"/>
                  <a:gd name="T66" fmla="*/ 14 h 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" h="14">
                    <a:moveTo>
                      <a:pt x="8" y="9"/>
                    </a:move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1"/>
                      <a:pt x="9" y="12"/>
                      <a:pt x="8" y="13"/>
                    </a:cubicBezTo>
                    <a:cubicBezTo>
                      <a:pt x="7" y="14"/>
                      <a:pt x="6" y="14"/>
                      <a:pt x="5" y="14"/>
                    </a:cubicBezTo>
                    <a:cubicBezTo>
                      <a:pt x="3" y="14"/>
                      <a:pt x="2" y="14"/>
                      <a:pt x="1" y="12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2" y="1"/>
                      <a:pt x="3" y="0"/>
                      <a:pt x="5" y="0"/>
                    </a:cubicBezTo>
                    <a:cubicBezTo>
                      <a:pt x="6" y="0"/>
                      <a:pt x="7" y="1"/>
                      <a:pt x="8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10"/>
                      <a:pt x="3" y="11"/>
                    </a:cubicBezTo>
                    <a:cubicBezTo>
                      <a:pt x="3" y="12"/>
                      <a:pt x="4" y="12"/>
                      <a:pt x="5" y="12"/>
                    </a:cubicBezTo>
                    <a:cubicBezTo>
                      <a:pt x="6" y="12"/>
                      <a:pt x="7" y="11"/>
                      <a:pt x="8" y="9"/>
                    </a:cubicBezTo>
                    <a:close/>
                    <a:moveTo>
                      <a:pt x="2" y="6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8" y="5"/>
                      <a:pt x="8" y="4"/>
                      <a:pt x="7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2"/>
                      <a:pt x="3" y="2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8" name="Freeform 203"/>
              <p:cNvSpPr>
                <a:spLocks noEditPoints="1"/>
              </p:cNvSpPr>
              <p:nvPr/>
            </p:nvSpPr>
            <p:spPr bwMode="auto">
              <a:xfrm>
                <a:off x="2791" y="2958"/>
                <a:ext cx="3" cy="4"/>
              </a:xfrm>
              <a:custGeom>
                <a:avLst/>
                <a:gdLst>
                  <a:gd name="T0" fmla="*/ 0 w 11"/>
                  <a:gd name="T1" fmla="*/ 0 h 14"/>
                  <a:gd name="T2" fmla="*/ 0 w 11"/>
                  <a:gd name="T3" fmla="*/ 0 h 14"/>
                  <a:gd name="T4" fmla="*/ 0 w 11"/>
                  <a:gd name="T5" fmla="*/ 0 h 14"/>
                  <a:gd name="T6" fmla="*/ 0 w 11"/>
                  <a:gd name="T7" fmla="*/ 0 h 14"/>
                  <a:gd name="T8" fmla="*/ 0 w 11"/>
                  <a:gd name="T9" fmla="*/ 0 h 14"/>
                  <a:gd name="T10" fmla="*/ 0 w 11"/>
                  <a:gd name="T11" fmla="*/ 0 h 14"/>
                  <a:gd name="T12" fmla="*/ 0 w 11"/>
                  <a:gd name="T13" fmla="*/ 0 h 14"/>
                  <a:gd name="T14" fmla="*/ 0 w 11"/>
                  <a:gd name="T15" fmla="*/ 0 h 14"/>
                  <a:gd name="T16" fmla="*/ 0 w 11"/>
                  <a:gd name="T17" fmla="*/ 0 h 14"/>
                  <a:gd name="T18" fmla="*/ 0 w 11"/>
                  <a:gd name="T19" fmla="*/ 0 h 14"/>
                  <a:gd name="T20" fmla="*/ 0 w 11"/>
                  <a:gd name="T21" fmla="*/ 0 h 14"/>
                  <a:gd name="T22" fmla="*/ 0 w 11"/>
                  <a:gd name="T23" fmla="*/ 0 h 14"/>
                  <a:gd name="T24" fmla="*/ 0 w 11"/>
                  <a:gd name="T25" fmla="*/ 0 h 14"/>
                  <a:gd name="T26" fmla="*/ 0 w 11"/>
                  <a:gd name="T27" fmla="*/ 0 h 14"/>
                  <a:gd name="T28" fmla="*/ 0 w 11"/>
                  <a:gd name="T29" fmla="*/ 0 h 14"/>
                  <a:gd name="T30" fmla="*/ 0 w 11"/>
                  <a:gd name="T31" fmla="*/ 0 h 14"/>
                  <a:gd name="T32" fmla="*/ 0 w 11"/>
                  <a:gd name="T33" fmla="*/ 0 h 14"/>
                  <a:gd name="T34" fmla="*/ 0 w 11"/>
                  <a:gd name="T35" fmla="*/ 0 h 1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"/>
                  <a:gd name="T55" fmla="*/ 0 h 14"/>
                  <a:gd name="T56" fmla="*/ 11 w 11"/>
                  <a:gd name="T57" fmla="*/ 14 h 1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" h="14">
                    <a:moveTo>
                      <a:pt x="0" y="7"/>
                    </a:moveTo>
                    <a:cubicBezTo>
                      <a:pt x="0" y="5"/>
                      <a:pt x="1" y="3"/>
                      <a:pt x="2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" y="0"/>
                      <a:pt x="8" y="1"/>
                      <a:pt x="9" y="2"/>
                    </a:cubicBezTo>
                    <a:cubicBezTo>
                      <a:pt x="10" y="3"/>
                      <a:pt x="11" y="5"/>
                      <a:pt x="11" y="7"/>
                    </a:cubicBezTo>
                    <a:cubicBezTo>
                      <a:pt x="11" y="9"/>
                      <a:pt x="10" y="11"/>
                      <a:pt x="9" y="12"/>
                    </a:cubicBezTo>
                    <a:cubicBezTo>
                      <a:pt x="8" y="14"/>
                      <a:pt x="7" y="14"/>
                      <a:pt x="6" y="14"/>
                    </a:cubicBezTo>
                    <a:cubicBezTo>
                      <a:pt x="4" y="14"/>
                      <a:pt x="3" y="14"/>
                      <a:pt x="2" y="12"/>
                    </a:cubicBezTo>
                    <a:cubicBezTo>
                      <a:pt x="1" y="11"/>
                      <a:pt x="0" y="9"/>
                      <a:pt x="0" y="7"/>
                    </a:cubicBezTo>
                    <a:close/>
                    <a:moveTo>
                      <a:pt x="2" y="7"/>
                    </a:moveTo>
                    <a:cubicBezTo>
                      <a:pt x="2" y="9"/>
                      <a:pt x="3" y="10"/>
                      <a:pt x="3" y="11"/>
                    </a:cubicBezTo>
                    <a:cubicBezTo>
                      <a:pt x="4" y="12"/>
                      <a:pt x="5" y="12"/>
                      <a:pt x="6" y="12"/>
                    </a:cubicBezTo>
                    <a:cubicBezTo>
                      <a:pt x="7" y="12"/>
                      <a:pt x="7" y="12"/>
                      <a:pt x="8" y="11"/>
                    </a:cubicBezTo>
                    <a:cubicBezTo>
                      <a:pt x="9" y="10"/>
                      <a:pt x="9" y="9"/>
                      <a:pt x="9" y="7"/>
                    </a:cubicBezTo>
                    <a:cubicBezTo>
                      <a:pt x="9" y="5"/>
                      <a:pt x="9" y="4"/>
                      <a:pt x="8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9" name="Freeform 204"/>
              <p:cNvSpPr>
                <a:spLocks/>
              </p:cNvSpPr>
              <p:nvPr/>
            </p:nvSpPr>
            <p:spPr bwMode="auto">
              <a:xfrm>
                <a:off x="2882" y="2929"/>
                <a:ext cx="5" cy="5"/>
              </a:xfrm>
              <a:custGeom>
                <a:avLst/>
                <a:gdLst>
                  <a:gd name="T0" fmla="*/ 0 w 34"/>
                  <a:gd name="T1" fmla="*/ 0 h 38"/>
                  <a:gd name="T2" fmla="*/ 0 w 34"/>
                  <a:gd name="T3" fmla="*/ 0 h 38"/>
                  <a:gd name="T4" fmla="*/ 0 w 34"/>
                  <a:gd name="T5" fmla="*/ 0 h 38"/>
                  <a:gd name="T6" fmla="*/ 0 w 34"/>
                  <a:gd name="T7" fmla="*/ 0 h 38"/>
                  <a:gd name="T8" fmla="*/ 0 w 34"/>
                  <a:gd name="T9" fmla="*/ 0 h 38"/>
                  <a:gd name="T10" fmla="*/ 0 w 34"/>
                  <a:gd name="T11" fmla="*/ 0 h 38"/>
                  <a:gd name="T12" fmla="*/ 0 w 34"/>
                  <a:gd name="T13" fmla="*/ 0 h 38"/>
                  <a:gd name="T14" fmla="*/ 0 w 34"/>
                  <a:gd name="T15" fmla="*/ 0 h 38"/>
                  <a:gd name="T16" fmla="*/ 0 w 34"/>
                  <a:gd name="T17" fmla="*/ 0 h 38"/>
                  <a:gd name="T18" fmla="*/ 0 w 34"/>
                  <a:gd name="T19" fmla="*/ 0 h 38"/>
                  <a:gd name="T20" fmla="*/ 0 w 34"/>
                  <a:gd name="T21" fmla="*/ 0 h 38"/>
                  <a:gd name="T22" fmla="*/ 0 w 34"/>
                  <a:gd name="T23" fmla="*/ 0 h 38"/>
                  <a:gd name="T24" fmla="*/ 0 w 34"/>
                  <a:gd name="T25" fmla="*/ 0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4"/>
                  <a:gd name="T40" fmla="*/ 0 h 38"/>
                  <a:gd name="T41" fmla="*/ 34 w 34"/>
                  <a:gd name="T42" fmla="*/ 38 h 3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4" h="38">
                    <a:moveTo>
                      <a:pt x="34" y="30"/>
                    </a:moveTo>
                    <a:lnTo>
                      <a:pt x="24" y="20"/>
                    </a:lnTo>
                    <a:lnTo>
                      <a:pt x="34" y="8"/>
                    </a:lnTo>
                    <a:lnTo>
                      <a:pt x="28" y="0"/>
                    </a:lnTo>
                    <a:lnTo>
                      <a:pt x="18" y="12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10" y="20"/>
                    </a:lnTo>
                    <a:lnTo>
                      <a:pt x="0" y="30"/>
                    </a:lnTo>
                    <a:lnTo>
                      <a:pt x="8" y="38"/>
                    </a:lnTo>
                    <a:lnTo>
                      <a:pt x="18" y="26"/>
                    </a:lnTo>
                    <a:lnTo>
                      <a:pt x="28" y="38"/>
                    </a:lnTo>
                    <a:lnTo>
                      <a:pt x="34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0" name="Rectangle 205"/>
              <p:cNvSpPr>
                <a:spLocks noChangeArrowheads="1"/>
              </p:cNvSpPr>
              <p:nvPr/>
            </p:nvSpPr>
            <p:spPr bwMode="auto">
              <a:xfrm>
                <a:off x="3214" y="2913"/>
                <a:ext cx="9" cy="9"/>
              </a:xfrm>
              <a:prstGeom prst="rect">
                <a:avLst/>
              </a:prstGeom>
              <a:solidFill>
                <a:srgbClr val="CC2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411" name="Freeform 206"/>
              <p:cNvSpPr>
                <a:spLocks noEditPoints="1"/>
              </p:cNvSpPr>
              <p:nvPr/>
            </p:nvSpPr>
            <p:spPr bwMode="auto">
              <a:xfrm>
                <a:off x="3214" y="2913"/>
                <a:ext cx="9" cy="9"/>
              </a:xfrm>
              <a:custGeom>
                <a:avLst/>
                <a:gdLst>
                  <a:gd name="T0" fmla="*/ 0 w 29"/>
                  <a:gd name="T1" fmla="*/ 0 h 33"/>
                  <a:gd name="T2" fmla="*/ 0 w 29"/>
                  <a:gd name="T3" fmla="*/ 0 h 33"/>
                  <a:gd name="T4" fmla="*/ 0 w 29"/>
                  <a:gd name="T5" fmla="*/ 0 h 33"/>
                  <a:gd name="T6" fmla="*/ 0 w 29"/>
                  <a:gd name="T7" fmla="*/ 0 h 33"/>
                  <a:gd name="T8" fmla="*/ 0 w 29"/>
                  <a:gd name="T9" fmla="*/ 0 h 33"/>
                  <a:gd name="T10" fmla="*/ 0 w 29"/>
                  <a:gd name="T11" fmla="*/ 0 h 33"/>
                  <a:gd name="T12" fmla="*/ 0 w 29"/>
                  <a:gd name="T13" fmla="*/ 0 h 33"/>
                  <a:gd name="T14" fmla="*/ 0 w 29"/>
                  <a:gd name="T15" fmla="*/ 0 h 33"/>
                  <a:gd name="T16" fmla="*/ 0 w 29"/>
                  <a:gd name="T17" fmla="*/ 0 h 33"/>
                  <a:gd name="T18" fmla="*/ 0 w 29"/>
                  <a:gd name="T19" fmla="*/ 0 h 33"/>
                  <a:gd name="T20" fmla="*/ 0 w 29"/>
                  <a:gd name="T21" fmla="*/ 0 h 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9"/>
                  <a:gd name="T34" fmla="*/ 0 h 33"/>
                  <a:gd name="T35" fmla="*/ 29 w 29"/>
                  <a:gd name="T36" fmla="*/ 33 h 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9" h="33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9" y="0"/>
                      <a:pt x="29" y="0"/>
                      <a:pt x="29" y="0"/>
                    </a:cubicBezTo>
                    <a:lnTo>
                      <a:pt x="28" y="0"/>
                    </a:lnTo>
                    <a:close/>
                    <a:moveTo>
                      <a:pt x="27" y="2"/>
                    </a:moveTo>
                    <a:cubicBezTo>
                      <a:pt x="27" y="4"/>
                      <a:pt x="27" y="29"/>
                      <a:pt x="27" y="31"/>
                    </a:cubicBezTo>
                    <a:cubicBezTo>
                      <a:pt x="25" y="31"/>
                      <a:pt x="3" y="31"/>
                      <a:pt x="1" y="31"/>
                    </a:cubicBezTo>
                    <a:cubicBezTo>
                      <a:pt x="1" y="29"/>
                      <a:pt x="1" y="3"/>
                      <a:pt x="1" y="2"/>
                    </a:cubicBezTo>
                    <a:cubicBezTo>
                      <a:pt x="3" y="2"/>
                      <a:pt x="25" y="2"/>
                      <a:pt x="2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2" name="Freeform 207"/>
              <p:cNvSpPr>
                <a:spLocks/>
              </p:cNvSpPr>
              <p:nvPr/>
            </p:nvSpPr>
            <p:spPr bwMode="auto">
              <a:xfrm>
                <a:off x="3216" y="2915"/>
                <a:ext cx="6" cy="6"/>
              </a:xfrm>
              <a:custGeom>
                <a:avLst/>
                <a:gdLst>
                  <a:gd name="T0" fmla="*/ 0 w 37"/>
                  <a:gd name="T1" fmla="*/ 0 h 42"/>
                  <a:gd name="T2" fmla="*/ 0 w 37"/>
                  <a:gd name="T3" fmla="*/ 0 h 42"/>
                  <a:gd name="T4" fmla="*/ 0 w 37"/>
                  <a:gd name="T5" fmla="*/ 0 h 42"/>
                  <a:gd name="T6" fmla="*/ 0 w 37"/>
                  <a:gd name="T7" fmla="*/ 0 h 42"/>
                  <a:gd name="T8" fmla="*/ 0 w 37"/>
                  <a:gd name="T9" fmla="*/ 0 h 42"/>
                  <a:gd name="T10" fmla="*/ 0 w 37"/>
                  <a:gd name="T11" fmla="*/ 0 h 42"/>
                  <a:gd name="T12" fmla="*/ 0 w 37"/>
                  <a:gd name="T13" fmla="*/ 0 h 42"/>
                  <a:gd name="T14" fmla="*/ 0 w 37"/>
                  <a:gd name="T15" fmla="*/ 0 h 42"/>
                  <a:gd name="T16" fmla="*/ 0 w 37"/>
                  <a:gd name="T17" fmla="*/ 0 h 42"/>
                  <a:gd name="T18" fmla="*/ 0 w 37"/>
                  <a:gd name="T19" fmla="*/ 0 h 42"/>
                  <a:gd name="T20" fmla="*/ 0 w 37"/>
                  <a:gd name="T21" fmla="*/ 0 h 42"/>
                  <a:gd name="T22" fmla="*/ 0 w 37"/>
                  <a:gd name="T23" fmla="*/ 0 h 42"/>
                  <a:gd name="T24" fmla="*/ 0 w 37"/>
                  <a:gd name="T25" fmla="*/ 0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42"/>
                  <a:gd name="T41" fmla="*/ 37 w 37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42">
                    <a:moveTo>
                      <a:pt x="37" y="34"/>
                    </a:moveTo>
                    <a:lnTo>
                      <a:pt x="27" y="20"/>
                    </a:lnTo>
                    <a:lnTo>
                      <a:pt x="37" y="8"/>
                    </a:lnTo>
                    <a:lnTo>
                      <a:pt x="31" y="0"/>
                    </a:lnTo>
                    <a:lnTo>
                      <a:pt x="19" y="12"/>
                    </a:lnTo>
                    <a:lnTo>
                      <a:pt x="9" y="0"/>
                    </a:lnTo>
                    <a:lnTo>
                      <a:pt x="0" y="8"/>
                    </a:lnTo>
                    <a:lnTo>
                      <a:pt x="11" y="20"/>
                    </a:lnTo>
                    <a:lnTo>
                      <a:pt x="0" y="34"/>
                    </a:lnTo>
                    <a:lnTo>
                      <a:pt x="9" y="42"/>
                    </a:lnTo>
                    <a:lnTo>
                      <a:pt x="19" y="30"/>
                    </a:lnTo>
                    <a:lnTo>
                      <a:pt x="31" y="42"/>
                    </a:lnTo>
                    <a:lnTo>
                      <a:pt x="37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3" name="Freeform 208"/>
              <p:cNvSpPr>
                <a:spLocks/>
              </p:cNvSpPr>
              <p:nvPr/>
            </p:nvSpPr>
            <p:spPr bwMode="auto">
              <a:xfrm>
                <a:off x="2995" y="3076"/>
                <a:ext cx="4" cy="5"/>
              </a:xfrm>
              <a:custGeom>
                <a:avLst/>
                <a:gdLst>
                  <a:gd name="T0" fmla="*/ 0 w 12"/>
                  <a:gd name="T1" fmla="*/ 0 h 20"/>
                  <a:gd name="T2" fmla="*/ 0 w 12"/>
                  <a:gd name="T3" fmla="*/ 0 h 20"/>
                  <a:gd name="T4" fmla="*/ 0 w 12"/>
                  <a:gd name="T5" fmla="*/ 0 h 20"/>
                  <a:gd name="T6" fmla="*/ 0 w 12"/>
                  <a:gd name="T7" fmla="*/ 0 h 20"/>
                  <a:gd name="T8" fmla="*/ 0 w 12"/>
                  <a:gd name="T9" fmla="*/ 0 h 20"/>
                  <a:gd name="T10" fmla="*/ 0 w 12"/>
                  <a:gd name="T11" fmla="*/ 0 h 20"/>
                  <a:gd name="T12" fmla="*/ 0 w 12"/>
                  <a:gd name="T13" fmla="*/ 0 h 20"/>
                  <a:gd name="T14" fmla="*/ 0 w 12"/>
                  <a:gd name="T15" fmla="*/ 0 h 20"/>
                  <a:gd name="T16" fmla="*/ 0 w 12"/>
                  <a:gd name="T17" fmla="*/ 0 h 20"/>
                  <a:gd name="T18" fmla="*/ 0 w 12"/>
                  <a:gd name="T19" fmla="*/ 0 h 20"/>
                  <a:gd name="T20" fmla="*/ 0 w 12"/>
                  <a:gd name="T21" fmla="*/ 0 h 20"/>
                  <a:gd name="T22" fmla="*/ 0 w 12"/>
                  <a:gd name="T23" fmla="*/ 0 h 20"/>
                  <a:gd name="T24" fmla="*/ 0 w 12"/>
                  <a:gd name="T25" fmla="*/ 0 h 20"/>
                  <a:gd name="T26" fmla="*/ 0 w 12"/>
                  <a:gd name="T27" fmla="*/ 0 h 20"/>
                  <a:gd name="T28" fmla="*/ 0 w 12"/>
                  <a:gd name="T29" fmla="*/ 0 h 20"/>
                  <a:gd name="T30" fmla="*/ 0 w 12"/>
                  <a:gd name="T31" fmla="*/ 0 h 20"/>
                  <a:gd name="T32" fmla="*/ 0 w 12"/>
                  <a:gd name="T33" fmla="*/ 0 h 20"/>
                  <a:gd name="T34" fmla="*/ 0 w 12"/>
                  <a:gd name="T35" fmla="*/ 0 h 20"/>
                  <a:gd name="T36" fmla="*/ 0 w 12"/>
                  <a:gd name="T37" fmla="*/ 0 h 20"/>
                  <a:gd name="T38" fmla="*/ 0 w 12"/>
                  <a:gd name="T39" fmla="*/ 0 h 20"/>
                  <a:gd name="T40" fmla="*/ 0 w 12"/>
                  <a:gd name="T41" fmla="*/ 0 h 20"/>
                  <a:gd name="T42" fmla="*/ 0 w 12"/>
                  <a:gd name="T43" fmla="*/ 0 h 20"/>
                  <a:gd name="T44" fmla="*/ 0 w 12"/>
                  <a:gd name="T45" fmla="*/ 0 h 20"/>
                  <a:gd name="T46" fmla="*/ 0 w 12"/>
                  <a:gd name="T47" fmla="*/ 0 h 20"/>
                  <a:gd name="T48" fmla="*/ 0 w 12"/>
                  <a:gd name="T49" fmla="*/ 0 h 20"/>
                  <a:gd name="T50" fmla="*/ 0 w 12"/>
                  <a:gd name="T51" fmla="*/ 0 h 20"/>
                  <a:gd name="T52" fmla="*/ 0 w 12"/>
                  <a:gd name="T53" fmla="*/ 0 h 20"/>
                  <a:gd name="T54" fmla="*/ 0 w 12"/>
                  <a:gd name="T55" fmla="*/ 0 h 20"/>
                  <a:gd name="T56" fmla="*/ 0 w 12"/>
                  <a:gd name="T57" fmla="*/ 0 h 20"/>
                  <a:gd name="T58" fmla="*/ 0 w 12"/>
                  <a:gd name="T59" fmla="*/ 0 h 20"/>
                  <a:gd name="T60" fmla="*/ 0 w 12"/>
                  <a:gd name="T61" fmla="*/ 0 h 20"/>
                  <a:gd name="T62" fmla="*/ 0 w 12"/>
                  <a:gd name="T63" fmla="*/ 0 h 20"/>
                  <a:gd name="T64" fmla="*/ 0 w 12"/>
                  <a:gd name="T65" fmla="*/ 0 h 2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"/>
                  <a:gd name="T100" fmla="*/ 0 h 20"/>
                  <a:gd name="T101" fmla="*/ 12 w 12"/>
                  <a:gd name="T102" fmla="*/ 20 h 2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" h="20">
                    <a:moveTo>
                      <a:pt x="0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3" y="16"/>
                      <a:pt x="3" y="16"/>
                      <a:pt x="4" y="17"/>
                    </a:cubicBezTo>
                    <a:cubicBezTo>
                      <a:pt x="5" y="17"/>
                      <a:pt x="5" y="17"/>
                      <a:pt x="6" y="17"/>
                    </a:cubicBezTo>
                    <a:cubicBezTo>
                      <a:pt x="7" y="17"/>
                      <a:pt x="8" y="17"/>
                      <a:pt x="9" y="16"/>
                    </a:cubicBezTo>
                    <a:cubicBezTo>
                      <a:pt x="10" y="16"/>
                      <a:pt x="10" y="15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1"/>
                      <a:pt x="7" y="11"/>
                      <a:pt x="5" y="11"/>
                    </a:cubicBezTo>
                    <a:cubicBezTo>
                      <a:pt x="4" y="10"/>
                      <a:pt x="3" y="10"/>
                      <a:pt x="2" y="9"/>
                    </a:cubicBezTo>
                    <a:cubicBezTo>
                      <a:pt x="2" y="9"/>
                      <a:pt x="1" y="8"/>
                      <a:pt x="1" y="8"/>
                    </a:cubicBezTo>
                    <a:cubicBezTo>
                      <a:pt x="1" y="7"/>
                      <a:pt x="0" y="6"/>
                      <a:pt x="0" y="5"/>
                    </a:cubicBezTo>
                    <a:cubicBezTo>
                      <a:pt x="0" y="4"/>
                      <a:pt x="1" y="3"/>
                      <a:pt x="2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" y="0"/>
                      <a:pt x="8" y="0"/>
                      <a:pt x="9" y="1"/>
                    </a:cubicBezTo>
                    <a:cubicBezTo>
                      <a:pt x="10" y="1"/>
                      <a:pt x="10" y="2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9" y="4"/>
                      <a:pt x="8" y="3"/>
                    </a:cubicBezTo>
                    <a:cubicBezTo>
                      <a:pt x="8" y="3"/>
                      <a:pt x="7" y="2"/>
                      <a:pt x="6" y="2"/>
                    </a:cubicBezTo>
                    <a:cubicBezTo>
                      <a:pt x="5" y="2"/>
                      <a:pt x="4" y="3"/>
                      <a:pt x="3" y="3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2" y="6"/>
                      <a:pt x="3" y="6"/>
                      <a:pt x="3" y="7"/>
                    </a:cubicBezTo>
                    <a:cubicBezTo>
                      <a:pt x="3" y="7"/>
                      <a:pt x="4" y="8"/>
                      <a:pt x="6" y="8"/>
                    </a:cubicBezTo>
                    <a:cubicBezTo>
                      <a:pt x="7" y="9"/>
                      <a:pt x="9" y="9"/>
                      <a:pt x="9" y="9"/>
                    </a:cubicBezTo>
                    <a:cubicBezTo>
                      <a:pt x="10" y="10"/>
                      <a:pt x="11" y="10"/>
                      <a:pt x="11" y="11"/>
                    </a:cubicBezTo>
                    <a:cubicBezTo>
                      <a:pt x="12" y="12"/>
                      <a:pt x="12" y="13"/>
                      <a:pt x="12" y="14"/>
                    </a:cubicBezTo>
                    <a:cubicBezTo>
                      <a:pt x="12" y="15"/>
                      <a:pt x="12" y="16"/>
                      <a:pt x="11" y="17"/>
                    </a:cubicBezTo>
                    <a:cubicBezTo>
                      <a:pt x="11" y="18"/>
                      <a:pt x="10" y="18"/>
                      <a:pt x="9" y="19"/>
                    </a:cubicBezTo>
                    <a:cubicBezTo>
                      <a:pt x="8" y="19"/>
                      <a:pt x="7" y="20"/>
                      <a:pt x="6" y="20"/>
                    </a:cubicBezTo>
                    <a:cubicBezTo>
                      <a:pt x="4" y="20"/>
                      <a:pt x="3" y="19"/>
                      <a:pt x="2" y="18"/>
                    </a:cubicBezTo>
                    <a:cubicBezTo>
                      <a:pt x="0" y="17"/>
                      <a:pt x="0" y="15"/>
                      <a:pt x="0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4" name="Freeform 209"/>
              <p:cNvSpPr>
                <a:spLocks noEditPoints="1"/>
              </p:cNvSpPr>
              <p:nvPr/>
            </p:nvSpPr>
            <p:spPr bwMode="auto">
              <a:xfrm>
                <a:off x="2999" y="3077"/>
                <a:ext cx="3" cy="4"/>
              </a:xfrm>
              <a:custGeom>
                <a:avLst/>
                <a:gdLst>
                  <a:gd name="T0" fmla="*/ 0 w 10"/>
                  <a:gd name="T1" fmla="*/ 0 h 15"/>
                  <a:gd name="T2" fmla="*/ 0 w 10"/>
                  <a:gd name="T3" fmla="*/ 0 h 15"/>
                  <a:gd name="T4" fmla="*/ 0 w 10"/>
                  <a:gd name="T5" fmla="*/ 0 h 15"/>
                  <a:gd name="T6" fmla="*/ 0 w 10"/>
                  <a:gd name="T7" fmla="*/ 0 h 15"/>
                  <a:gd name="T8" fmla="*/ 0 w 10"/>
                  <a:gd name="T9" fmla="*/ 0 h 15"/>
                  <a:gd name="T10" fmla="*/ 0 w 10"/>
                  <a:gd name="T11" fmla="*/ 0 h 15"/>
                  <a:gd name="T12" fmla="*/ 0 w 10"/>
                  <a:gd name="T13" fmla="*/ 0 h 15"/>
                  <a:gd name="T14" fmla="*/ 0 w 10"/>
                  <a:gd name="T15" fmla="*/ 0 h 15"/>
                  <a:gd name="T16" fmla="*/ 0 w 10"/>
                  <a:gd name="T17" fmla="*/ 0 h 15"/>
                  <a:gd name="T18" fmla="*/ 0 w 10"/>
                  <a:gd name="T19" fmla="*/ 0 h 15"/>
                  <a:gd name="T20" fmla="*/ 0 w 10"/>
                  <a:gd name="T21" fmla="*/ 0 h 15"/>
                  <a:gd name="T22" fmla="*/ 0 w 10"/>
                  <a:gd name="T23" fmla="*/ 0 h 15"/>
                  <a:gd name="T24" fmla="*/ 0 w 10"/>
                  <a:gd name="T25" fmla="*/ 0 h 15"/>
                  <a:gd name="T26" fmla="*/ 0 w 10"/>
                  <a:gd name="T27" fmla="*/ 0 h 15"/>
                  <a:gd name="T28" fmla="*/ 0 w 10"/>
                  <a:gd name="T29" fmla="*/ 0 h 15"/>
                  <a:gd name="T30" fmla="*/ 0 w 10"/>
                  <a:gd name="T31" fmla="*/ 0 h 15"/>
                  <a:gd name="T32" fmla="*/ 0 w 10"/>
                  <a:gd name="T33" fmla="*/ 0 h 15"/>
                  <a:gd name="T34" fmla="*/ 0 w 10"/>
                  <a:gd name="T35" fmla="*/ 0 h 15"/>
                  <a:gd name="T36" fmla="*/ 0 w 10"/>
                  <a:gd name="T37" fmla="*/ 0 h 15"/>
                  <a:gd name="T38" fmla="*/ 0 w 10"/>
                  <a:gd name="T39" fmla="*/ 0 h 15"/>
                  <a:gd name="T40" fmla="*/ 0 w 10"/>
                  <a:gd name="T41" fmla="*/ 0 h 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"/>
                  <a:gd name="T64" fmla="*/ 0 h 15"/>
                  <a:gd name="T65" fmla="*/ 10 w 10"/>
                  <a:gd name="T66" fmla="*/ 15 h 1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" h="15">
                    <a:moveTo>
                      <a:pt x="8" y="10"/>
                    </a:move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2"/>
                      <a:pt x="9" y="13"/>
                      <a:pt x="8" y="13"/>
                    </a:cubicBezTo>
                    <a:cubicBezTo>
                      <a:pt x="7" y="14"/>
                      <a:pt x="6" y="15"/>
                      <a:pt x="5" y="15"/>
                    </a:cubicBezTo>
                    <a:cubicBezTo>
                      <a:pt x="4" y="15"/>
                      <a:pt x="2" y="14"/>
                      <a:pt x="1" y="13"/>
                    </a:cubicBezTo>
                    <a:cubicBezTo>
                      <a:pt x="0" y="12"/>
                      <a:pt x="0" y="10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2" y="1"/>
                      <a:pt x="4" y="0"/>
                      <a:pt x="5" y="0"/>
                    </a:cubicBezTo>
                    <a:cubicBezTo>
                      <a:pt x="6" y="0"/>
                      <a:pt x="8" y="1"/>
                      <a:pt x="9" y="2"/>
                    </a:cubicBezTo>
                    <a:cubicBezTo>
                      <a:pt x="10" y="3"/>
                      <a:pt x="10" y="5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10"/>
                      <a:pt x="2" y="11"/>
                      <a:pt x="3" y="11"/>
                    </a:cubicBezTo>
                    <a:cubicBezTo>
                      <a:pt x="3" y="12"/>
                      <a:pt x="4" y="13"/>
                      <a:pt x="5" y="13"/>
                    </a:cubicBezTo>
                    <a:cubicBezTo>
                      <a:pt x="7" y="13"/>
                      <a:pt x="8" y="12"/>
                      <a:pt x="8" y="10"/>
                    </a:cubicBezTo>
                    <a:close/>
                    <a:moveTo>
                      <a:pt x="2" y="6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3"/>
                      <a:pt x="6" y="2"/>
                      <a:pt x="5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5" name="Freeform 210"/>
              <p:cNvSpPr>
                <a:spLocks/>
              </p:cNvSpPr>
              <p:nvPr/>
            </p:nvSpPr>
            <p:spPr bwMode="auto">
              <a:xfrm>
                <a:off x="3003" y="3077"/>
                <a:ext cx="3" cy="4"/>
              </a:xfrm>
              <a:custGeom>
                <a:avLst/>
                <a:gdLst>
                  <a:gd name="T0" fmla="*/ 0 w 9"/>
                  <a:gd name="T1" fmla="*/ 0 h 14"/>
                  <a:gd name="T2" fmla="*/ 0 w 9"/>
                  <a:gd name="T3" fmla="*/ 0 h 14"/>
                  <a:gd name="T4" fmla="*/ 0 w 9"/>
                  <a:gd name="T5" fmla="*/ 0 h 14"/>
                  <a:gd name="T6" fmla="*/ 0 w 9"/>
                  <a:gd name="T7" fmla="*/ 0 h 14"/>
                  <a:gd name="T8" fmla="*/ 0 w 9"/>
                  <a:gd name="T9" fmla="*/ 0 h 14"/>
                  <a:gd name="T10" fmla="*/ 0 w 9"/>
                  <a:gd name="T11" fmla="*/ 0 h 14"/>
                  <a:gd name="T12" fmla="*/ 0 w 9"/>
                  <a:gd name="T13" fmla="*/ 0 h 14"/>
                  <a:gd name="T14" fmla="*/ 0 w 9"/>
                  <a:gd name="T15" fmla="*/ 0 h 14"/>
                  <a:gd name="T16" fmla="*/ 0 w 9"/>
                  <a:gd name="T17" fmla="*/ 0 h 14"/>
                  <a:gd name="T18" fmla="*/ 0 w 9"/>
                  <a:gd name="T19" fmla="*/ 0 h 14"/>
                  <a:gd name="T20" fmla="*/ 0 w 9"/>
                  <a:gd name="T21" fmla="*/ 0 h 14"/>
                  <a:gd name="T22" fmla="*/ 0 w 9"/>
                  <a:gd name="T23" fmla="*/ 0 h 14"/>
                  <a:gd name="T24" fmla="*/ 0 w 9"/>
                  <a:gd name="T25" fmla="*/ 0 h 14"/>
                  <a:gd name="T26" fmla="*/ 0 w 9"/>
                  <a:gd name="T27" fmla="*/ 0 h 14"/>
                  <a:gd name="T28" fmla="*/ 0 w 9"/>
                  <a:gd name="T29" fmla="*/ 0 h 14"/>
                  <a:gd name="T30" fmla="*/ 0 w 9"/>
                  <a:gd name="T31" fmla="*/ 0 h 14"/>
                  <a:gd name="T32" fmla="*/ 0 w 9"/>
                  <a:gd name="T33" fmla="*/ 0 h 14"/>
                  <a:gd name="T34" fmla="*/ 0 w 9"/>
                  <a:gd name="T35" fmla="*/ 0 h 14"/>
                  <a:gd name="T36" fmla="*/ 0 w 9"/>
                  <a:gd name="T37" fmla="*/ 0 h 14"/>
                  <a:gd name="T38" fmla="*/ 0 w 9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"/>
                  <a:gd name="T61" fmla="*/ 0 h 14"/>
                  <a:gd name="T62" fmla="*/ 9 w 9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" h="14">
                    <a:moveTo>
                      <a:pt x="0" y="14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3" y="1"/>
                      <a:pt x="4" y="1"/>
                    </a:cubicBezTo>
                    <a:cubicBezTo>
                      <a:pt x="4" y="1"/>
                      <a:pt x="5" y="0"/>
                      <a:pt x="6" y="0"/>
                    </a:cubicBezTo>
                    <a:cubicBezTo>
                      <a:pt x="6" y="0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9" y="4"/>
                      <a:pt x="9" y="5"/>
                      <a:pt x="9" y="6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4"/>
                      <a:pt x="2" y="5"/>
                      <a:pt x="2" y="7"/>
                    </a:cubicBezTo>
                    <a:cubicBezTo>
                      <a:pt x="2" y="14"/>
                      <a:pt x="2" y="14"/>
                      <a:pt x="2" y="14"/>
                    </a:cubicBez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6" name="Freeform 211"/>
              <p:cNvSpPr>
                <a:spLocks noEditPoints="1"/>
              </p:cNvSpPr>
              <p:nvPr/>
            </p:nvSpPr>
            <p:spPr bwMode="auto">
              <a:xfrm>
                <a:off x="3007" y="3076"/>
                <a:ext cx="2" cy="5"/>
              </a:xfrm>
              <a:custGeom>
                <a:avLst/>
                <a:gdLst>
                  <a:gd name="T0" fmla="*/ 0 w 9"/>
                  <a:gd name="T1" fmla="*/ 0 h 20"/>
                  <a:gd name="T2" fmla="*/ 0 w 9"/>
                  <a:gd name="T3" fmla="*/ 0 h 20"/>
                  <a:gd name="T4" fmla="*/ 0 w 9"/>
                  <a:gd name="T5" fmla="*/ 0 h 20"/>
                  <a:gd name="T6" fmla="*/ 0 w 9"/>
                  <a:gd name="T7" fmla="*/ 0 h 20"/>
                  <a:gd name="T8" fmla="*/ 0 w 9"/>
                  <a:gd name="T9" fmla="*/ 0 h 20"/>
                  <a:gd name="T10" fmla="*/ 0 w 9"/>
                  <a:gd name="T11" fmla="*/ 0 h 20"/>
                  <a:gd name="T12" fmla="*/ 0 w 9"/>
                  <a:gd name="T13" fmla="*/ 0 h 20"/>
                  <a:gd name="T14" fmla="*/ 0 w 9"/>
                  <a:gd name="T15" fmla="*/ 0 h 20"/>
                  <a:gd name="T16" fmla="*/ 0 w 9"/>
                  <a:gd name="T17" fmla="*/ 0 h 20"/>
                  <a:gd name="T18" fmla="*/ 0 w 9"/>
                  <a:gd name="T19" fmla="*/ 0 h 20"/>
                  <a:gd name="T20" fmla="*/ 0 w 9"/>
                  <a:gd name="T21" fmla="*/ 0 h 20"/>
                  <a:gd name="T22" fmla="*/ 0 w 9"/>
                  <a:gd name="T23" fmla="*/ 0 h 20"/>
                  <a:gd name="T24" fmla="*/ 0 w 9"/>
                  <a:gd name="T25" fmla="*/ 0 h 20"/>
                  <a:gd name="T26" fmla="*/ 0 w 9"/>
                  <a:gd name="T27" fmla="*/ 0 h 20"/>
                  <a:gd name="T28" fmla="*/ 0 w 9"/>
                  <a:gd name="T29" fmla="*/ 0 h 20"/>
                  <a:gd name="T30" fmla="*/ 0 w 9"/>
                  <a:gd name="T31" fmla="*/ 0 h 20"/>
                  <a:gd name="T32" fmla="*/ 0 w 9"/>
                  <a:gd name="T33" fmla="*/ 0 h 20"/>
                  <a:gd name="T34" fmla="*/ 0 w 9"/>
                  <a:gd name="T35" fmla="*/ 0 h 20"/>
                  <a:gd name="T36" fmla="*/ 0 w 9"/>
                  <a:gd name="T37" fmla="*/ 0 h 20"/>
                  <a:gd name="T38" fmla="*/ 0 w 9"/>
                  <a:gd name="T39" fmla="*/ 0 h 20"/>
                  <a:gd name="T40" fmla="*/ 0 w 9"/>
                  <a:gd name="T41" fmla="*/ 0 h 20"/>
                  <a:gd name="T42" fmla="*/ 0 w 9"/>
                  <a:gd name="T43" fmla="*/ 0 h 20"/>
                  <a:gd name="T44" fmla="*/ 0 w 9"/>
                  <a:gd name="T45" fmla="*/ 0 h 20"/>
                  <a:gd name="T46" fmla="*/ 0 w 9"/>
                  <a:gd name="T47" fmla="*/ 0 h 2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"/>
                  <a:gd name="T73" fmla="*/ 0 h 20"/>
                  <a:gd name="T74" fmla="*/ 9 w 9"/>
                  <a:gd name="T75" fmla="*/ 20 h 2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" h="20">
                    <a:moveTo>
                      <a:pt x="7" y="19"/>
                    </a:move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9"/>
                      <a:pt x="6" y="19"/>
                    </a:cubicBezTo>
                    <a:cubicBezTo>
                      <a:pt x="6" y="19"/>
                      <a:pt x="5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0" y="16"/>
                      <a:pt x="0" y="15"/>
                      <a:pt x="0" y="13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1" y="7"/>
                      <a:pt x="1" y="7"/>
                      <a:pt x="2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9"/>
                      <a:pt x="9" y="19"/>
                      <a:pt x="9" y="19"/>
                    </a:cubicBezTo>
                    <a:lnTo>
                      <a:pt x="7" y="19"/>
                    </a:lnTo>
                    <a:close/>
                    <a:moveTo>
                      <a:pt x="2" y="12"/>
                    </a:moveTo>
                    <a:cubicBezTo>
                      <a:pt x="2" y="14"/>
                      <a:pt x="2" y="16"/>
                      <a:pt x="2" y="16"/>
                    </a:cubicBezTo>
                    <a:cubicBezTo>
                      <a:pt x="3" y="17"/>
                      <a:pt x="4" y="18"/>
                      <a:pt x="5" y="18"/>
                    </a:cubicBezTo>
                    <a:cubicBezTo>
                      <a:pt x="5" y="18"/>
                      <a:pt x="6" y="17"/>
                      <a:pt x="7" y="16"/>
                    </a:cubicBezTo>
                    <a:cubicBezTo>
                      <a:pt x="7" y="16"/>
                      <a:pt x="7" y="14"/>
                      <a:pt x="7" y="13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6" y="8"/>
                      <a:pt x="5" y="7"/>
                      <a:pt x="4" y="7"/>
                    </a:cubicBezTo>
                    <a:cubicBezTo>
                      <a:pt x="4" y="7"/>
                      <a:pt x="3" y="8"/>
                      <a:pt x="2" y="9"/>
                    </a:cubicBezTo>
                    <a:cubicBezTo>
                      <a:pt x="2" y="9"/>
                      <a:pt x="2" y="11"/>
                      <a:pt x="2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7" name="Freeform 212"/>
              <p:cNvSpPr>
                <a:spLocks/>
              </p:cNvSpPr>
              <p:nvPr/>
            </p:nvSpPr>
            <p:spPr bwMode="auto">
              <a:xfrm>
                <a:off x="2898" y="3129"/>
                <a:ext cx="4" cy="5"/>
              </a:xfrm>
              <a:custGeom>
                <a:avLst/>
                <a:gdLst>
                  <a:gd name="T0" fmla="*/ 0 w 14"/>
                  <a:gd name="T1" fmla="*/ 0 h 19"/>
                  <a:gd name="T2" fmla="*/ 0 w 14"/>
                  <a:gd name="T3" fmla="*/ 0 h 19"/>
                  <a:gd name="T4" fmla="*/ 0 w 14"/>
                  <a:gd name="T5" fmla="*/ 0 h 19"/>
                  <a:gd name="T6" fmla="*/ 0 w 14"/>
                  <a:gd name="T7" fmla="*/ 0 h 19"/>
                  <a:gd name="T8" fmla="*/ 0 w 14"/>
                  <a:gd name="T9" fmla="*/ 0 h 19"/>
                  <a:gd name="T10" fmla="*/ 0 w 14"/>
                  <a:gd name="T11" fmla="*/ 0 h 19"/>
                  <a:gd name="T12" fmla="*/ 0 w 14"/>
                  <a:gd name="T13" fmla="*/ 0 h 19"/>
                  <a:gd name="T14" fmla="*/ 0 w 14"/>
                  <a:gd name="T15" fmla="*/ 0 h 19"/>
                  <a:gd name="T16" fmla="*/ 0 w 14"/>
                  <a:gd name="T17" fmla="*/ 0 h 19"/>
                  <a:gd name="T18" fmla="*/ 0 w 14"/>
                  <a:gd name="T19" fmla="*/ 0 h 19"/>
                  <a:gd name="T20" fmla="*/ 0 w 14"/>
                  <a:gd name="T21" fmla="*/ 0 h 19"/>
                  <a:gd name="T22" fmla="*/ 0 w 14"/>
                  <a:gd name="T23" fmla="*/ 0 h 19"/>
                  <a:gd name="T24" fmla="*/ 0 w 14"/>
                  <a:gd name="T25" fmla="*/ 0 h 19"/>
                  <a:gd name="T26" fmla="*/ 0 w 14"/>
                  <a:gd name="T27" fmla="*/ 0 h 19"/>
                  <a:gd name="T28" fmla="*/ 0 w 14"/>
                  <a:gd name="T29" fmla="*/ 0 h 19"/>
                  <a:gd name="T30" fmla="*/ 0 w 14"/>
                  <a:gd name="T31" fmla="*/ 0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4"/>
                  <a:gd name="T49" fmla="*/ 0 h 19"/>
                  <a:gd name="T50" fmla="*/ 14 w 14"/>
                  <a:gd name="T51" fmla="*/ 19 h 1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4" h="19">
                    <a:moveTo>
                      <a:pt x="0" y="1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5"/>
                      <a:pt x="8" y="14"/>
                      <a:pt x="8" y="13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9"/>
                      <a:pt x="2" y="19"/>
                      <a:pt x="2" y="19"/>
                    </a:cubicBez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8" name="Freeform 213"/>
              <p:cNvSpPr>
                <a:spLocks noEditPoints="1"/>
              </p:cNvSpPr>
              <p:nvPr/>
            </p:nvSpPr>
            <p:spPr bwMode="auto">
              <a:xfrm>
                <a:off x="2903" y="3130"/>
                <a:ext cx="3" cy="4"/>
              </a:xfrm>
              <a:custGeom>
                <a:avLst/>
                <a:gdLst>
                  <a:gd name="T0" fmla="*/ 0 w 10"/>
                  <a:gd name="T1" fmla="*/ 0 h 14"/>
                  <a:gd name="T2" fmla="*/ 0 w 10"/>
                  <a:gd name="T3" fmla="*/ 0 h 14"/>
                  <a:gd name="T4" fmla="*/ 0 w 10"/>
                  <a:gd name="T5" fmla="*/ 0 h 14"/>
                  <a:gd name="T6" fmla="*/ 0 w 10"/>
                  <a:gd name="T7" fmla="*/ 0 h 14"/>
                  <a:gd name="T8" fmla="*/ 0 w 10"/>
                  <a:gd name="T9" fmla="*/ 0 h 14"/>
                  <a:gd name="T10" fmla="*/ 0 w 10"/>
                  <a:gd name="T11" fmla="*/ 0 h 14"/>
                  <a:gd name="T12" fmla="*/ 0 w 10"/>
                  <a:gd name="T13" fmla="*/ 0 h 14"/>
                  <a:gd name="T14" fmla="*/ 0 w 10"/>
                  <a:gd name="T15" fmla="*/ 0 h 14"/>
                  <a:gd name="T16" fmla="*/ 0 w 10"/>
                  <a:gd name="T17" fmla="*/ 0 h 14"/>
                  <a:gd name="T18" fmla="*/ 0 w 10"/>
                  <a:gd name="T19" fmla="*/ 0 h 14"/>
                  <a:gd name="T20" fmla="*/ 0 w 10"/>
                  <a:gd name="T21" fmla="*/ 0 h 14"/>
                  <a:gd name="T22" fmla="*/ 0 w 10"/>
                  <a:gd name="T23" fmla="*/ 0 h 14"/>
                  <a:gd name="T24" fmla="*/ 0 w 10"/>
                  <a:gd name="T25" fmla="*/ 0 h 14"/>
                  <a:gd name="T26" fmla="*/ 0 w 10"/>
                  <a:gd name="T27" fmla="*/ 0 h 14"/>
                  <a:gd name="T28" fmla="*/ 0 w 10"/>
                  <a:gd name="T29" fmla="*/ 0 h 14"/>
                  <a:gd name="T30" fmla="*/ 0 w 10"/>
                  <a:gd name="T31" fmla="*/ 0 h 14"/>
                  <a:gd name="T32" fmla="*/ 0 w 10"/>
                  <a:gd name="T33" fmla="*/ 0 h 14"/>
                  <a:gd name="T34" fmla="*/ 0 w 10"/>
                  <a:gd name="T35" fmla="*/ 0 h 14"/>
                  <a:gd name="T36" fmla="*/ 0 w 10"/>
                  <a:gd name="T37" fmla="*/ 0 h 14"/>
                  <a:gd name="T38" fmla="*/ 0 w 10"/>
                  <a:gd name="T39" fmla="*/ 0 h 14"/>
                  <a:gd name="T40" fmla="*/ 0 w 10"/>
                  <a:gd name="T41" fmla="*/ 0 h 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"/>
                  <a:gd name="T64" fmla="*/ 0 h 14"/>
                  <a:gd name="T65" fmla="*/ 10 w 10"/>
                  <a:gd name="T66" fmla="*/ 14 h 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" h="14">
                    <a:moveTo>
                      <a:pt x="8" y="9"/>
                    </a:move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1"/>
                      <a:pt x="9" y="12"/>
                      <a:pt x="8" y="13"/>
                    </a:cubicBezTo>
                    <a:cubicBezTo>
                      <a:pt x="7" y="14"/>
                      <a:pt x="6" y="14"/>
                      <a:pt x="5" y="14"/>
                    </a:cubicBezTo>
                    <a:cubicBezTo>
                      <a:pt x="3" y="14"/>
                      <a:pt x="2" y="13"/>
                      <a:pt x="1" y="12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0"/>
                    </a:cubicBezTo>
                    <a:cubicBezTo>
                      <a:pt x="6" y="0"/>
                      <a:pt x="7" y="0"/>
                      <a:pt x="8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10"/>
                      <a:pt x="3" y="11"/>
                    </a:cubicBezTo>
                    <a:cubicBezTo>
                      <a:pt x="3" y="12"/>
                      <a:pt x="4" y="12"/>
                      <a:pt x="5" y="12"/>
                    </a:cubicBezTo>
                    <a:cubicBezTo>
                      <a:pt x="6" y="12"/>
                      <a:pt x="7" y="11"/>
                      <a:pt x="8" y="9"/>
                    </a:cubicBezTo>
                    <a:close/>
                    <a:moveTo>
                      <a:pt x="2" y="6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4" y="2"/>
                      <a:pt x="3" y="2"/>
                      <a:pt x="3" y="3"/>
                    </a:cubicBezTo>
                    <a:cubicBezTo>
                      <a:pt x="2" y="4"/>
                      <a:pt x="2" y="4"/>
                      <a:pt x="2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9" name="Freeform 214"/>
              <p:cNvSpPr>
                <a:spLocks noEditPoints="1"/>
              </p:cNvSpPr>
              <p:nvPr/>
            </p:nvSpPr>
            <p:spPr bwMode="auto">
              <a:xfrm>
                <a:off x="2906" y="3129"/>
                <a:ext cx="3" cy="5"/>
              </a:xfrm>
              <a:custGeom>
                <a:avLst/>
                <a:gdLst>
                  <a:gd name="T0" fmla="*/ 0 w 10"/>
                  <a:gd name="T1" fmla="*/ 0 h 19"/>
                  <a:gd name="T2" fmla="*/ 0 w 10"/>
                  <a:gd name="T3" fmla="*/ 0 h 19"/>
                  <a:gd name="T4" fmla="*/ 0 w 10"/>
                  <a:gd name="T5" fmla="*/ 0 h 19"/>
                  <a:gd name="T6" fmla="*/ 0 w 10"/>
                  <a:gd name="T7" fmla="*/ 0 h 19"/>
                  <a:gd name="T8" fmla="*/ 0 w 10"/>
                  <a:gd name="T9" fmla="*/ 0 h 19"/>
                  <a:gd name="T10" fmla="*/ 0 w 10"/>
                  <a:gd name="T11" fmla="*/ 0 h 19"/>
                  <a:gd name="T12" fmla="*/ 0 w 10"/>
                  <a:gd name="T13" fmla="*/ 0 h 19"/>
                  <a:gd name="T14" fmla="*/ 0 w 10"/>
                  <a:gd name="T15" fmla="*/ 0 h 19"/>
                  <a:gd name="T16" fmla="*/ 0 w 10"/>
                  <a:gd name="T17" fmla="*/ 0 h 19"/>
                  <a:gd name="T18" fmla="*/ 0 w 10"/>
                  <a:gd name="T19" fmla="*/ 0 h 19"/>
                  <a:gd name="T20" fmla="*/ 0 w 10"/>
                  <a:gd name="T21" fmla="*/ 0 h 19"/>
                  <a:gd name="T22" fmla="*/ 0 w 10"/>
                  <a:gd name="T23" fmla="*/ 0 h 19"/>
                  <a:gd name="T24" fmla="*/ 0 w 10"/>
                  <a:gd name="T25" fmla="*/ 0 h 19"/>
                  <a:gd name="T26" fmla="*/ 0 w 10"/>
                  <a:gd name="T27" fmla="*/ 0 h 19"/>
                  <a:gd name="T28" fmla="*/ 0 w 10"/>
                  <a:gd name="T29" fmla="*/ 0 h 19"/>
                  <a:gd name="T30" fmla="*/ 0 w 10"/>
                  <a:gd name="T31" fmla="*/ 0 h 19"/>
                  <a:gd name="T32" fmla="*/ 0 w 10"/>
                  <a:gd name="T33" fmla="*/ 0 h 19"/>
                  <a:gd name="T34" fmla="*/ 0 w 10"/>
                  <a:gd name="T35" fmla="*/ 0 h 19"/>
                  <a:gd name="T36" fmla="*/ 0 w 10"/>
                  <a:gd name="T37" fmla="*/ 0 h 19"/>
                  <a:gd name="T38" fmla="*/ 0 w 10"/>
                  <a:gd name="T39" fmla="*/ 0 h 19"/>
                  <a:gd name="T40" fmla="*/ 0 w 10"/>
                  <a:gd name="T41" fmla="*/ 0 h 19"/>
                  <a:gd name="T42" fmla="*/ 0 w 10"/>
                  <a:gd name="T43" fmla="*/ 0 h 19"/>
                  <a:gd name="T44" fmla="*/ 0 w 10"/>
                  <a:gd name="T45" fmla="*/ 0 h 19"/>
                  <a:gd name="T46" fmla="*/ 0 w 10"/>
                  <a:gd name="T47" fmla="*/ 0 h 1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0"/>
                  <a:gd name="T73" fmla="*/ 0 h 19"/>
                  <a:gd name="T74" fmla="*/ 10 w 10"/>
                  <a:gd name="T75" fmla="*/ 19 h 1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0" h="19">
                    <a:moveTo>
                      <a:pt x="8" y="19"/>
                    </a:moveTo>
                    <a:cubicBezTo>
                      <a:pt x="8" y="17"/>
                      <a:pt x="8" y="17"/>
                      <a:pt x="8" y="17"/>
                    </a:cubicBezTo>
                    <a:cubicBezTo>
                      <a:pt x="8" y="18"/>
                      <a:pt x="8" y="18"/>
                      <a:pt x="7" y="19"/>
                    </a:cubicBezTo>
                    <a:cubicBezTo>
                      <a:pt x="7" y="19"/>
                      <a:pt x="6" y="19"/>
                      <a:pt x="5" y="19"/>
                    </a:cubicBezTo>
                    <a:cubicBezTo>
                      <a:pt x="4" y="19"/>
                      <a:pt x="3" y="18"/>
                      <a:pt x="2" y="17"/>
                    </a:cubicBezTo>
                    <a:cubicBezTo>
                      <a:pt x="1" y="16"/>
                      <a:pt x="0" y="14"/>
                      <a:pt x="0" y="12"/>
                    </a:cubicBezTo>
                    <a:cubicBezTo>
                      <a:pt x="0" y="10"/>
                      <a:pt x="1" y="9"/>
                      <a:pt x="1" y="8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6"/>
                      <a:pt x="8" y="6"/>
                      <a:pt x="8" y="7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9"/>
                      <a:pt x="10" y="19"/>
                      <a:pt x="10" y="19"/>
                    </a:cubicBezTo>
                    <a:lnTo>
                      <a:pt x="8" y="19"/>
                    </a:lnTo>
                    <a:close/>
                    <a:moveTo>
                      <a:pt x="2" y="12"/>
                    </a:moveTo>
                    <a:cubicBezTo>
                      <a:pt x="2" y="14"/>
                      <a:pt x="3" y="15"/>
                      <a:pt x="3" y="16"/>
                    </a:cubicBezTo>
                    <a:cubicBezTo>
                      <a:pt x="4" y="17"/>
                      <a:pt x="5" y="17"/>
                      <a:pt x="5" y="17"/>
                    </a:cubicBezTo>
                    <a:cubicBezTo>
                      <a:pt x="6" y="17"/>
                      <a:pt x="7" y="17"/>
                      <a:pt x="8" y="16"/>
                    </a:cubicBezTo>
                    <a:cubicBezTo>
                      <a:pt x="8" y="15"/>
                      <a:pt x="8" y="14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7" y="7"/>
                      <a:pt x="6" y="7"/>
                      <a:pt x="5" y="7"/>
                    </a:cubicBezTo>
                    <a:cubicBezTo>
                      <a:pt x="5" y="7"/>
                      <a:pt x="4" y="7"/>
                      <a:pt x="3" y="8"/>
                    </a:cubicBezTo>
                    <a:cubicBezTo>
                      <a:pt x="3" y="9"/>
                      <a:pt x="2" y="10"/>
                      <a:pt x="2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0" name="Freeform 215"/>
              <p:cNvSpPr>
                <a:spLocks noEditPoints="1"/>
              </p:cNvSpPr>
              <p:nvPr/>
            </p:nvSpPr>
            <p:spPr bwMode="auto">
              <a:xfrm>
                <a:off x="2912" y="3130"/>
                <a:ext cx="3" cy="4"/>
              </a:xfrm>
              <a:custGeom>
                <a:avLst/>
                <a:gdLst>
                  <a:gd name="T0" fmla="*/ 0 w 10"/>
                  <a:gd name="T1" fmla="*/ 0 h 14"/>
                  <a:gd name="T2" fmla="*/ 0 w 10"/>
                  <a:gd name="T3" fmla="*/ 0 h 14"/>
                  <a:gd name="T4" fmla="*/ 0 w 10"/>
                  <a:gd name="T5" fmla="*/ 0 h 14"/>
                  <a:gd name="T6" fmla="*/ 0 w 10"/>
                  <a:gd name="T7" fmla="*/ 0 h 14"/>
                  <a:gd name="T8" fmla="*/ 0 w 10"/>
                  <a:gd name="T9" fmla="*/ 0 h 14"/>
                  <a:gd name="T10" fmla="*/ 0 w 10"/>
                  <a:gd name="T11" fmla="*/ 0 h 14"/>
                  <a:gd name="T12" fmla="*/ 0 w 10"/>
                  <a:gd name="T13" fmla="*/ 0 h 14"/>
                  <a:gd name="T14" fmla="*/ 0 w 10"/>
                  <a:gd name="T15" fmla="*/ 0 h 14"/>
                  <a:gd name="T16" fmla="*/ 0 w 10"/>
                  <a:gd name="T17" fmla="*/ 0 h 14"/>
                  <a:gd name="T18" fmla="*/ 0 w 10"/>
                  <a:gd name="T19" fmla="*/ 0 h 14"/>
                  <a:gd name="T20" fmla="*/ 0 w 10"/>
                  <a:gd name="T21" fmla="*/ 0 h 14"/>
                  <a:gd name="T22" fmla="*/ 0 w 10"/>
                  <a:gd name="T23" fmla="*/ 0 h 14"/>
                  <a:gd name="T24" fmla="*/ 0 w 10"/>
                  <a:gd name="T25" fmla="*/ 0 h 14"/>
                  <a:gd name="T26" fmla="*/ 0 w 10"/>
                  <a:gd name="T27" fmla="*/ 0 h 14"/>
                  <a:gd name="T28" fmla="*/ 0 w 10"/>
                  <a:gd name="T29" fmla="*/ 0 h 14"/>
                  <a:gd name="T30" fmla="*/ 0 w 10"/>
                  <a:gd name="T31" fmla="*/ 0 h 14"/>
                  <a:gd name="T32" fmla="*/ 0 w 10"/>
                  <a:gd name="T33" fmla="*/ 0 h 14"/>
                  <a:gd name="T34" fmla="*/ 0 w 10"/>
                  <a:gd name="T35" fmla="*/ 0 h 14"/>
                  <a:gd name="T36" fmla="*/ 0 w 10"/>
                  <a:gd name="T37" fmla="*/ 0 h 14"/>
                  <a:gd name="T38" fmla="*/ 0 w 10"/>
                  <a:gd name="T39" fmla="*/ 0 h 14"/>
                  <a:gd name="T40" fmla="*/ 0 w 10"/>
                  <a:gd name="T41" fmla="*/ 0 h 14"/>
                  <a:gd name="T42" fmla="*/ 0 w 10"/>
                  <a:gd name="T43" fmla="*/ 0 h 14"/>
                  <a:gd name="T44" fmla="*/ 0 w 10"/>
                  <a:gd name="T45" fmla="*/ 0 h 14"/>
                  <a:gd name="T46" fmla="*/ 0 w 10"/>
                  <a:gd name="T47" fmla="*/ 0 h 14"/>
                  <a:gd name="T48" fmla="*/ 0 w 10"/>
                  <a:gd name="T49" fmla="*/ 0 h 14"/>
                  <a:gd name="T50" fmla="*/ 0 w 10"/>
                  <a:gd name="T51" fmla="*/ 0 h 14"/>
                  <a:gd name="T52" fmla="*/ 0 w 10"/>
                  <a:gd name="T53" fmla="*/ 0 h 14"/>
                  <a:gd name="T54" fmla="*/ 0 w 10"/>
                  <a:gd name="T55" fmla="*/ 0 h 14"/>
                  <a:gd name="T56" fmla="*/ 0 w 10"/>
                  <a:gd name="T57" fmla="*/ 0 h 14"/>
                  <a:gd name="T58" fmla="*/ 0 w 10"/>
                  <a:gd name="T59" fmla="*/ 0 h 14"/>
                  <a:gd name="T60" fmla="*/ 0 w 10"/>
                  <a:gd name="T61" fmla="*/ 0 h 14"/>
                  <a:gd name="T62" fmla="*/ 0 w 10"/>
                  <a:gd name="T63" fmla="*/ 0 h 14"/>
                  <a:gd name="T64" fmla="*/ 0 w 10"/>
                  <a:gd name="T65" fmla="*/ 0 h 14"/>
                  <a:gd name="T66" fmla="*/ 0 w 10"/>
                  <a:gd name="T67" fmla="*/ 0 h 14"/>
                  <a:gd name="T68" fmla="*/ 0 w 10"/>
                  <a:gd name="T69" fmla="*/ 0 h 14"/>
                  <a:gd name="T70" fmla="*/ 0 w 10"/>
                  <a:gd name="T71" fmla="*/ 0 h 1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"/>
                  <a:gd name="T109" fmla="*/ 0 h 14"/>
                  <a:gd name="T110" fmla="*/ 10 w 10"/>
                  <a:gd name="T111" fmla="*/ 14 h 1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" h="14">
                    <a:moveTo>
                      <a:pt x="8" y="12"/>
                    </a:moveTo>
                    <a:cubicBezTo>
                      <a:pt x="7" y="13"/>
                      <a:pt x="7" y="13"/>
                      <a:pt x="6" y="14"/>
                    </a:cubicBezTo>
                    <a:cubicBezTo>
                      <a:pt x="5" y="14"/>
                      <a:pt x="5" y="14"/>
                      <a:pt x="4" y="14"/>
                    </a:cubicBezTo>
                    <a:cubicBezTo>
                      <a:pt x="3" y="14"/>
                      <a:pt x="2" y="14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  <a:cubicBezTo>
                      <a:pt x="0" y="9"/>
                      <a:pt x="0" y="9"/>
                      <a:pt x="1" y="8"/>
                    </a:cubicBezTo>
                    <a:cubicBezTo>
                      <a:pt x="1" y="8"/>
                      <a:pt x="1" y="7"/>
                      <a:pt x="2" y="7"/>
                    </a:cubicBezTo>
                    <a:cubicBezTo>
                      <a:pt x="2" y="6"/>
                      <a:pt x="3" y="6"/>
                      <a:pt x="4" y="6"/>
                    </a:cubicBezTo>
                    <a:cubicBezTo>
                      <a:pt x="6" y="6"/>
                      <a:pt x="7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7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0"/>
                      <a:pt x="4" y="0"/>
                      <a:pt x="6" y="0"/>
                    </a:cubicBezTo>
                    <a:cubicBezTo>
                      <a:pt x="7" y="0"/>
                      <a:pt x="8" y="0"/>
                      <a:pt x="8" y="1"/>
                    </a:cubicBezTo>
                    <a:cubicBezTo>
                      <a:pt x="9" y="1"/>
                      <a:pt x="9" y="2"/>
                      <a:pt x="10" y="2"/>
                    </a:cubicBezTo>
                    <a:cubicBezTo>
                      <a:pt x="10" y="3"/>
                      <a:pt x="10" y="4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10"/>
                      <a:pt x="10" y="12"/>
                      <a:pt x="10" y="12"/>
                    </a:cubicBezTo>
                    <a:cubicBezTo>
                      <a:pt x="10" y="13"/>
                      <a:pt x="10" y="13"/>
                      <a:pt x="10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3"/>
                      <a:pt x="8" y="13"/>
                      <a:pt x="8" y="12"/>
                    </a:cubicBezTo>
                    <a:close/>
                    <a:moveTo>
                      <a:pt x="8" y="7"/>
                    </a:moveTo>
                    <a:cubicBezTo>
                      <a:pt x="7" y="7"/>
                      <a:pt x="6" y="8"/>
                      <a:pt x="5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10"/>
                      <a:pt x="2" y="10"/>
                    </a:cubicBezTo>
                    <a:cubicBezTo>
                      <a:pt x="2" y="11"/>
                      <a:pt x="2" y="11"/>
                      <a:pt x="3" y="12"/>
                    </a:cubicBezTo>
                    <a:cubicBezTo>
                      <a:pt x="3" y="12"/>
                      <a:pt x="4" y="12"/>
                      <a:pt x="4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10"/>
                      <a:pt x="8" y="9"/>
                      <a:pt x="8" y="8"/>
                    </a:cubicBez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1" name="Freeform 216"/>
              <p:cNvSpPr>
                <a:spLocks/>
              </p:cNvSpPr>
              <p:nvPr/>
            </p:nvSpPr>
            <p:spPr bwMode="auto">
              <a:xfrm>
                <a:off x="2915" y="3130"/>
                <a:ext cx="3" cy="4"/>
              </a:xfrm>
              <a:custGeom>
                <a:avLst/>
                <a:gdLst>
                  <a:gd name="T0" fmla="*/ 0 w 9"/>
                  <a:gd name="T1" fmla="*/ 0 h 14"/>
                  <a:gd name="T2" fmla="*/ 0 w 9"/>
                  <a:gd name="T3" fmla="*/ 0 h 14"/>
                  <a:gd name="T4" fmla="*/ 0 w 9"/>
                  <a:gd name="T5" fmla="*/ 0 h 14"/>
                  <a:gd name="T6" fmla="*/ 0 w 9"/>
                  <a:gd name="T7" fmla="*/ 0 h 14"/>
                  <a:gd name="T8" fmla="*/ 0 w 9"/>
                  <a:gd name="T9" fmla="*/ 0 h 14"/>
                  <a:gd name="T10" fmla="*/ 0 w 9"/>
                  <a:gd name="T11" fmla="*/ 0 h 14"/>
                  <a:gd name="T12" fmla="*/ 0 w 9"/>
                  <a:gd name="T13" fmla="*/ 0 h 14"/>
                  <a:gd name="T14" fmla="*/ 0 w 9"/>
                  <a:gd name="T15" fmla="*/ 0 h 14"/>
                  <a:gd name="T16" fmla="*/ 0 w 9"/>
                  <a:gd name="T17" fmla="*/ 0 h 14"/>
                  <a:gd name="T18" fmla="*/ 0 w 9"/>
                  <a:gd name="T19" fmla="*/ 0 h 14"/>
                  <a:gd name="T20" fmla="*/ 0 w 9"/>
                  <a:gd name="T21" fmla="*/ 0 h 14"/>
                  <a:gd name="T22" fmla="*/ 0 w 9"/>
                  <a:gd name="T23" fmla="*/ 0 h 14"/>
                  <a:gd name="T24" fmla="*/ 0 w 9"/>
                  <a:gd name="T25" fmla="*/ 0 h 14"/>
                  <a:gd name="T26" fmla="*/ 0 w 9"/>
                  <a:gd name="T27" fmla="*/ 0 h 14"/>
                  <a:gd name="T28" fmla="*/ 0 w 9"/>
                  <a:gd name="T29" fmla="*/ 0 h 14"/>
                  <a:gd name="T30" fmla="*/ 0 w 9"/>
                  <a:gd name="T31" fmla="*/ 0 h 14"/>
                  <a:gd name="T32" fmla="*/ 0 w 9"/>
                  <a:gd name="T33" fmla="*/ 0 h 14"/>
                  <a:gd name="T34" fmla="*/ 0 w 9"/>
                  <a:gd name="T35" fmla="*/ 0 h 14"/>
                  <a:gd name="T36" fmla="*/ 0 w 9"/>
                  <a:gd name="T37" fmla="*/ 0 h 14"/>
                  <a:gd name="T38" fmla="*/ 0 w 9"/>
                  <a:gd name="T39" fmla="*/ 0 h 14"/>
                  <a:gd name="T40" fmla="*/ 0 w 9"/>
                  <a:gd name="T41" fmla="*/ 0 h 14"/>
                  <a:gd name="T42" fmla="*/ 0 w 9"/>
                  <a:gd name="T43" fmla="*/ 0 h 14"/>
                  <a:gd name="T44" fmla="*/ 0 w 9"/>
                  <a:gd name="T45" fmla="*/ 0 h 14"/>
                  <a:gd name="T46" fmla="*/ 0 w 9"/>
                  <a:gd name="T47" fmla="*/ 0 h 14"/>
                  <a:gd name="T48" fmla="*/ 0 w 9"/>
                  <a:gd name="T49" fmla="*/ 0 h 14"/>
                  <a:gd name="T50" fmla="*/ 0 w 9"/>
                  <a:gd name="T51" fmla="*/ 0 h 14"/>
                  <a:gd name="T52" fmla="*/ 0 w 9"/>
                  <a:gd name="T53" fmla="*/ 0 h 14"/>
                  <a:gd name="T54" fmla="*/ 0 w 9"/>
                  <a:gd name="T55" fmla="*/ 0 h 1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9"/>
                  <a:gd name="T85" fmla="*/ 0 h 14"/>
                  <a:gd name="T86" fmla="*/ 9 w 9"/>
                  <a:gd name="T87" fmla="*/ 14 h 1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9" h="14">
                    <a:moveTo>
                      <a:pt x="0" y="10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1"/>
                      <a:pt x="3" y="12"/>
                    </a:cubicBezTo>
                    <a:cubicBezTo>
                      <a:pt x="3" y="12"/>
                      <a:pt x="4" y="12"/>
                      <a:pt x="5" y="12"/>
                    </a:cubicBezTo>
                    <a:cubicBezTo>
                      <a:pt x="5" y="12"/>
                      <a:pt x="6" y="12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6" y="9"/>
                      <a:pt x="6" y="8"/>
                      <a:pt x="5" y="8"/>
                    </a:cubicBezTo>
                    <a:cubicBezTo>
                      <a:pt x="3" y="8"/>
                      <a:pt x="2" y="7"/>
                      <a:pt x="2" y="7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8" y="2"/>
                      <a:pt x="9" y="3"/>
                      <a:pt x="9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2"/>
                      <a:pt x="5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5"/>
                      <a:pt x="5" y="6"/>
                    </a:cubicBezTo>
                    <a:cubicBezTo>
                      <a:pt x="6" y="6"/>
                      <a:pt x="7" y="6"/>
                      <a:pt x="8" y="7"/>
                    </a:cubicBezTo>
                    <a:cubicBezTo>
                      <a:pt x="8" y="7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10"/>
                    </a:cubicBezTo>
                    <a:cubicBezTo>
                      <a:pt x="9" y="11"/>
                      <a:pt x="9" y="12"/>
                      <a:pt x="8" y="13"/>
                    </a:cubicBezTo>
                    <a:cubicBezTo>
                      <a:pt x="7" y="14"/>
                      <a:pt x="6" y="14"/>
                      <a:pt x="5" y="14"/>
                    </a:cubicBezTo>
                    <a:cubicBezTo>
                      <a:pt x="2" y="14"/>
                      <a:pt x="0" y="13"/>
                      <a:pt x="0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2" name="Freeform 217"/>
              <p:cNvSpPr>
                <a:spLocks/>
              </p:cNvSpPr>
              <p:nvPr/>
            </p:nvSpPr>
            <p:spPr bwMode="auto">
              <a:xfrm>
                <a:off x="2922" y="3130"/>
                <a:ext cx="3" cy="4"/>
              </a:xfrm>
              <a:custGeom>
                <a:avLst/>
                <a:gdLst>
                  <a:gd name="T0" fmla="*/ 0 w 9"/>
                  <a:gd name="T1" fmla="*/ 0 h 14"/>
                  <a:gd name="T2" fmla="*/ 0 w 9"/>
                  <a:gd name="T3" fmla="*/ 0 h 14"/>
                  <a:gd name="T4" fmla="*/ 0 w 9"/>
                  <a:gd name="T5" fmla="*/ 0 h 14"/>
                  <a:gd name="T6" fmla="*/ 0 w 9"/>
                  <a:gd name="T7" fmla="*/ 0 h 14"/>
                  <a:gd name="T8" fmla="*/ 0 w 9"/>
                  <a:gd name="T9" fmla="*/ 0 h 14"/>
                  <a:gd name="T10" fmla="*/ 0 w 9"/>
                  <a:gd name="T11" fmla="*/ 0 h 14"/>
                  <a:gd name="T12" fmla="*/ 0 w 9"/>
                  <a:gd name="T13" fmla="*/ 0 h 14"/>
                  <a:gd name="T14" fmla="*/ 0 w 9"/>
                  <a:gd name="T15" fmla="*/ 0 h 14"/>
                  <a:gd name="T16" fmla="*/ 0 w 9"/>
                  <a:gd name="T17" fmla="*/ 0 h 14"/>
                  <a:gd name="T18" fmla="*/ 0 w 9"/>
                  <a:gd name="T19" fmla="*/ 0 h 14"/>
                  <a:gd name="T20" fmla="*/ 0 w 9"/>
                  <a:gd name="T21" fmla="*/ 0 h 14"/>
                  <a:gd name="T22" fmla="*/ 0 w 9"/>
                  <a:gd name="T23" fmla="*/ 0 h 14"/>
                  <a:gd name="T24" fmla="*/ 0 w 9"/>
                  <a:gd name="T25" fmla="*/ 0 h 14"/>
                  <a:gd name="T26" fmla="*/ 0 w 9"/>
                  <a:gd name="T27" fmla="*/ 0 h 14"/>
                  <a:gd name="T28" fmla="*/ 0 w 9"/>
                  <a:gd name="T29" fmla="*/ 0 h 14"/>
                  <a:gd name="T30" fmla="*/ 0 w 9"/>
                  <a:gd name="T31" fmla="*/ 0 h 14"/>
                  <a:gd name="T32" fmla="*/ 0 w 9"/>
                  <a:gd name="T33" fmla="*/ 0 h 14"/>
                  <a:gd name="T34" fmla="*/ 0 w 9"/>
                  <a:gd name="T35" fmla="*/ 0 h 14"/>
                  <a:gd name="T36" fmla="*/ 0 w 9"/>
                  <a:gd name="T37" fmla="*/ 0 h 14"/>
                  <a:gd name="T38" fmla="*/ 0 w 9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"/>
                  <a:gd name="T61" fmla="*/ 0 h 14"/>
                  <a:gd name="T62" fmla="*/ 9 w 9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" h="14">
                    <a:moveTo>
                      <a:pt x="0" y="1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0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2"/>
                      <a:pt x="9" y="2"/>
                      <a:pt x="9" y="3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2"/>
                      <a:pt x="3" y="2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14"/>
                      <a:pt x="2" y="14"/>
                      <a:pt x="2" y="14"/>
                    </a:cubicBez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3" name="Freeform 218"/>
              <p:cNvSpPr>
                <a:spLocks/>
              </p:cNvSpPr>
              <p:nvPr/>
            </p:nvSpPr>
            <p:spPr bwMode="auto">
              <a:xfrm>
                <a:off x="2928" y="3130"/>
                <a:ext cx="2" cy="4"/>
              </a:xfrm>
              <a:custGeom>
                <a:avLst/>
                <a:gdLst>
                  <a:gd name="T0" fmla="*/ 0 w 9"/>
                  <a:gd name="T1" fmla="*/ 0 h 14"/>
                  <a:gd name="T2" fmla="*/ 0 w 9"/>
                  <a:gd name="T3" fmla="*/ 0 h 14"/>
                  <a:gd name="T4" fmla="*/ 0 w 9"/>
                  <a:gd name="T5" fmla="*/ 0 h 14"/>
                  <a:gd name="T6" fmla="*/ 0 w 9"/>
                  <a:gd name="T7" fmla="*/ 0 h 14"/>
                  <a:gd name="T8" fmla="*/ 0 w 9"/>
                  <a:gd name="T9" fmla="*/ 0 h 14"/>
                  <a:gd name="T10" fmla="*/ 0 w 9"/>
                  <a:gd name="T11" fmla="*/ 0 h 14"/>
                  <a:gd name="T12" fmla="*/ 0 w 9"/>
                  <a:gd name="T13" fmla="*/ 0 h 14"/>
                  <a:gd name="T14" fmla="*/ 0 w 9"/>
                  <a:gd name="T15" fmla="*/ 0 h 14"/>
                  <a:gd name="T16" fmla="*/ 0 w 9"/>
                  <a:gd name="T17" fmla="*/ 0 h 14"/>
                  <a:gd name="T18" fmla="*/ 0 w 9"/>
                  <a:gd name="T19" fmla="*/ 0 h 14"/>
                  <a:gd name="T20" fmla="*/ 0 w 9"/>
                  <a:gd name="T21" fmla="*/ 0 h 14"/>
                  <a:gd name="T22" fmla="*/ 0 w 9"/>
                  <a:gd name="T23" fmla="*/ 0 h 14"/>
                  <a:gd name="T24" fmla="*/ 0 w 9"/>
                  <a:gd name="T25" fmla="*/ 0 h 14"/>
                  <a:gd name="T26" fmla="*/ 0 w 9"/>
                  <a:gd name="T27" fmla="*/ 0 h 14"/>
                  <a:gd name="T28" fmla="*/ 0 w 9"/>
                  <a:gd name="T29" fmla="*/ 0 h 14"/>
                  <a:gd name="T30" fmla="*/ 0 w 9"/>
                  <a:gd name="T31" fmla="*/ 0 h 14"/>
                  <a:gd name="T32" fmla="*/ 0 w 9"/>
                  <a:gd name="T33" fmla="*/ 0 h 14"/>
                  <a:gd name="T34" fmla="*/ 0 w 9"/>
                  <a:gd name="T35" fmla="*/ 0 h 14"/>
                  <a:gd name="T36" fmla="*/ 0 w 9"/>
                  <a:gd name="T37" fmla="*/ 0 h 1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9"/>
                  <a:gd name="T58" fmla="*/ 0 h 14"/>
                  <a:gd name="T59" fmla="*/ 9 w 9"/>
                  <a:gd name="T60" fmla="*/ 14 h 1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9" h="14">
                    <a:moveTo>
                      <a:pt x="7" y="14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6" y="13"/>
                      <a:pt x="6" y="14"/>
                    </a:cubicBezTo>
                    <a:cubicBezTo>
                      <a:pt x="5" y="14"/>
                      <a:pt x="4" y="14"/>
                      <a:pt x="4" y="14"/>
                    </a:cubicBezTo>
                    <a:cubicBezTo>
                      <a:pt x="3" y="14"/>
                      <a:pt x="2" y="14"/>
                      <a:pt x="1" y="13"/>
                    </a:cubicBezTo>
                    <a:cubicBezTo>
                      <a:pt x="1" y="13"/>
                      <a:pt x="0" y="12"/>
                      <a:pt x="0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10"/>
                      <a:pt x="2" y="11"/>
                    </a:cubicBezTo>
                    <a:cubicBezTo>
                      <a:pt x="2" y="11"/>
                      <a:pt x="2" y="11"/>
                      <a:pt x="3" y="12"/>
                    </a:cubicBezTo>
                    <a:cubicBezTo>
                      <a:pt x="3" y="12"/>
                      <a:pt x="4" y="12"/>
                      <a:pt x="4" y="12"/>
                    </a:cubicBezTo>
                    <a:cubicBezTo>
                      <a:pt x="5" y="12"/>
                      <a:pt x="6" y="12"/>
                      <a:pt x="6" y="11"/>
                    </a:cubicBezTo>
                    <a:cubicBezTo>
                      <a:pt x="7" y="10"/>
                      <a:pt x="7" y="9"/>
                      <a:pt x="7" y="8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4"/>
                      <a:pt x="9" y="14"/>
                      <a:pt x="9" y="14"/>
                    </a:cubicBez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4" name="Freeform 219"/>
              <p:cNvSpPr>
                <a:spLocks/>
              </p:cNvSpPr>
              <p:nvPr/>
            </p:nvSpPr>
            <p:spPr bwMode="auto">
              <a:xfrm>
                <a:off x="2931" y="3130"/>
                <a:ext cx="3" cy="4"/>
              </a:xfrm>
              <a:custGeom>
                <a:avLst/>
                <a:gdLst>
                  <a:gd name="T0" fmla="*/ 0 w 9"/>
                  <a:gd name="T1" fmla="*/ 0 h 14"/>
                  <a:gd name="T2" fmla="*/ 0 w 9"/>
                  <a:gd name="T3" fmla="*/ 0 h 14"/>
                  <a:gd name="T4" fmla="*/ 0 w 9"/>
                  <a:gd name="T5" fmla="*/ 0 h 14"/>
                  <a:gd name="T6" fmla="*/ 0 w 9"/>
                  <a:gd name="T7" fmla="*/ 0 h 14"/>
                  <a:gd name="T8" fmla="*/ 0 w 9"/>
                  <a:gd name="T9" fmla="*/ 0 h 14"/>
                  <a:gd name="T10" fmla="*/ 0 w 9"/>
                  <a:gd name="T11" fmla="*/ 0 h 14"/>
                  <a:gd name="T12" fmla="*/ 0 w 9"/>
                  <a:gd name="T13" fmla="*/ 0 h 14"/>
                  <a:gd name="T14" fmla="*/ 0 w 9"/>
                  <a:gd name="T15" fmla="*/ 0 h 14"/>
                  <a:gd name="T16" fmla="*/ 0 w 9"/>
                  <a:gd name="T17" fmla="*/ 0 h 14"/>
                  <a:gd name="T18" fmla="*/ 0 w 9"/>
                  <a:gd name="T19" fmla="*/ 0 h 14"/>
                  <a:gd name="T20" fmla="*/ 0 w 9"/>
                  <a:gd name="T21" fmla="*/ 0 h 14"/>
                  <a:gd name="T22" fmla="*/ 0 w 9"/>
                  <a:gd name="T23" fmla="*/ 0 h 14"/>
                  <a:gd name="T24" fmla="*/ 0 w 9"/>
                  <a:gd name="T25" fmla="*/ 0 h 14"/>
                  <a:gd name="T26" fmla="*/ 0 w 9"/>
                  <a:gd name="T27" fmla="*/ 0 h 14"/>
                  <a:gd name="T28" fmla="*/ 0 w 9"/>
                  <a:gd name="T29" fmla="*/ 0 h 14"/>
                  <a:gd name="T30" fmla="*/ 0 w 9"/>
                  <a:gd name="T31" fmla="*/ 0 h 14"/>
                  <a:gd name="T32" fmla="*/ 0 w 9"/>
                  <a:gd name="T33" fmla="*/ 0 h 14"/>
                  <a:gd name="T34" fmla="*/ 0 w 9"/>
                  <a:gd name="T35" fmla="*/ 0 h 14"/>
                  <a:gd name="T36" fmla="*/ 0 w 9"/>
                  <a:gd name="T37" fmla="*/ 0 h 14"/>
                  <a:gd name="T38" fmla="*/ 0 w 9"/>
                  <a:gd name="T39" fmla="*/ 0 h 14"/>
                  <a:gd name="T40" fmla="*/ 0 w 9"/>
                  <a:gd name="T41" fmla="*/ 0 h 14"/>
                  <a:gd name="T42" fmla="*/ 0 w 9"/>
                  <a:gd name="T43" fmla="*/ 0 h 14"/>
                  <a:gd name="T44" fmla="*/ 0 w 9"/>
                  <a:gd name="T45" fmla="*/ 0 h 14"/>
                  <a:gd name="T46" fmla="*/ 0 w 9"/>
                  <a:gd name="T47" fmla="*/ 0 h 14"/>
                  <a:gd name="T48" fmla="*/ 0 w 9"/>
                  <a:gd name="T49" fmla="*/ 0 h 14"/>
                  <a:gd name="T50" fmla="*/ 0 w 9"/>
                  <a:gd name="T51" fmla="*/ 0 h 14"/>
                  <a:gd name="T52" fmla="*/ 0 w 9"/>
                  <a:gd name="T53" fmla="*/ 0 h 14"/>
                  <a:gd name="T54" fmla="*/ 0 w 9"/>
                  <a:gd name="T55" fmla="*/ 0 h 1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9"/>
                  <a:gd name="T85" fmla="*/ 0 h 14"/>
                  <a:gd name="T86" fmla="*/ 9 w 9"/>
                  <a:gd name="T87" fmla="*/ 14 h 1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9" h="14">
                    <a:moveTo>
                      <a:pt x="0" y="10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1"/>
                      <a:pt x="3" y="12"/>
                    </a:cubicBezTo>
                    <a:cubicBezTo>
                      <a:pt x="3" y="12"/>
                      <a:pt x="4" y="12"/>
                      <a:pt x="5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6" y="9"/>
                      <a:pt x="6" y="8"/>
                      <a:pt x="5" y="8"/>
                    </a:cubicBezTo>
                    <a:cubicBezTo>
                      <a:pt x="3" y="8"/>
                      <a:pt x="2" y="7"/>
                      <a:pt x="2" y="7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1" y="5"/>
                      <a:pt x="0" y="5"/>
                      <a:pt x="0" y="4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2" y="0"/>
                      <a:pt x="3" y="0"/>
                      <a:pt x="5" y="0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8" y="2"/>
                      <a:pt x="9" y="3"/>
                      <a:pt x="9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2"/>
                      <a:pt x="5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4" y="5"/>
                      <a:pt x="5" y="6"/>
                    </a:cubicBezTo>
                    <a:cubicBezTo>
                      <a:pt x="6" y="6"/>
                      <a:pt x="7" y="7"/>
                      <a:pt x="8" y="7"/>
                    </a:cubicBezTo>
                    <a:cubicBezTo>
                      <a:pt x="8" y="7"/>
                      <a:pt x="9" y="8"/>
                      <a:pt x="9" y="8"/>
                    </a:cubicBezTo>
                    <a:cubicBezTo>
                      <a:pt x="9" y="9"/>
                      <a:pt x="9" y="9"/>
                      <a:pt x="9" y="10"/>
                    </a:cubicBezTo>
                    <a:cubicBezTo>
                      <a:pt x="9" y="11"/>
                      <a:pt x="9" y="12"/>
                      <a:pt x="8" y="13"/>
                    </a:cubicBezTo>
                    <a:cubicBezTo>
                      <a:pt x="7" y="14"/>
                      <a:pt x="6" y="14"/>
                      <a:pt x="5" y="14"/>
                    </a:cubicBezTo>
                    <a:cubicBezTo>
                      <a:pt x="2" y="14"/>
                      <a:pt x="0" y="13"/>
                      <a:pt x="0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5" name="Freeform 220"/>
              <p:cNvSpPr>
                <a:spLocks noEditPoints="1"/>
              </p:cNvSpPr>
              <p:nvPr/>
            </p:nvSpPr>
            <p:spPr bwMode="auto">
              <a:xfrm>
                <a:off x="2934" y="3130"/>
                <a:ext cx="4" cy="4"/>
              </a:xfrm>
              <a:custGeom>
                <a:avLst/>
                <a:gdLst>
                  <a:gd name="T0" fmla="*/ 0 w 10"/>
                  <a:gd name="T1" fmla="*/ 0 h 14"/>
                  <a:gd name="T2" fmla="*/ 0 w 10"/>
                  <a:gd name="T3" fmla="*/ 0 h 14"/>
                  <a:gd name="T4" fmla="*/ 0 w 10"/>
                  <a:gd name="T5" fmla="*/ 0 h 14"/>
                  <a:gd name="T6" fmla="*/ 0 w 10"/>
                  <a:gd name="T7" fmla="*/ 0 h 14"/>
                  <a:gd name="T8" fmla="*/ 0 w 10"/>
                  <a:gd name="T9" fmla="*/ 0 h 14"/>
                  <a:gd name="T10" fmla="*/ 0 w 10"/>
                  <a:gd name="T11" fmla="*/ 0 h 14"/>
                  <a:gd name="T12" fmla="*/ 0 w 10"/>
                  <a:gd name="T13" fmla="*/ 0 h 14"/>
                  <a:gd name="T14" fmla="*/ 0 w 10"/>
                  <a:gd name="T15" fmla="*/ 0 h 14"/>
                  <a:gd name="T16" fmla="*/ 0 w 10"/>
                  <a:gd name="T17" fmla="*/ 0 h 14"/>
                  <a:gd name="T18" fmla="*/ 0 w 10"/>
                  <a:gd name="T19" fmla="*/ 0 h 14"/>
                  <a:gd name="T20" fmla="*/ 0 w 10"/>
                  <a:gd name="T21" fmla="*/ 0 h 14"/>
                  <a:gd name="T22" fmla="*/ 0 w 10"/>
                  <a:gd name="T23" fmla="*/ 0 h 14"/>
                  <a:gd name="T24" fmla="*/ 0 w 10"/>
                  <a:gd name="T25" fmla="*/ 0 h 14"/>
                  <a:gd name="T26" fmla="*/ 0 w 10"/>
                  <a:gd name="T27" fmla="*/ 0 h 14"/>
                  <a:gd name="T28" fmla="*/ 0 w 10"/>
                  <a:gd name="T29" fmla="*/ 0 h 14"/>
                  <a:gd name="T30" fmla="*/ 0 w 10"/>
                  <a:gd name="T31" fmla="*/ 0 h 14"/>
                  <a:gd name="T32" fmla="*/ 0 w 10"/>
                  <a:gd name="T33" fmla="*/ 0 h 14"/>
                  <a:gd name="T34" fmla="*/ 0 w 10"/>
                  <a:gd name="T35" fmla="*/ 0 h 14"/>
                  <a:gd name="T36" fmla="*/ 0 w 10"/>
                  <a:gd name="T37" fmla="*/ 0 h 14"/>
                  <a:gd name="T38" fmla="*/ 0 w 10"/>
                  <a:gd name="T39" fmla="*/ 0 h 14"/>
                  <a:gd name="T40" fmla="*/ 0 w 10"/>
                  <a:gd name="T41" fmla="*/ 0 h 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"/>
                  <a:gd name="T64" fmla="*/ 0 h 14"/>
                  <a:gd name="T65" fmla="*/ 10 w 10"/>
                  <a:gd name="T66" fmla="*/ 14 h 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" h="14">
                    <a:moveTo>
                      <a:pt x="8" y="9"/>
                    </a:move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9" y="12"/>
                      <a:pt x="8" y="13"/>
                    </a:cubicBezTo>
                    <a:cubicBezTo>
                      <a:pt x="7" y="14"/>
                      <a:pt x="6" y="14"/>
                      <a:pt x="5" y="14"/>
                    </a:cubicBezTo>
                    <a:cubicBezTo>
                      <a:pt x="3" y="14"/>
                      <a:pt x="2" y="14"/>
                      <a:pt x="1" y="12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2" y="1"/>
                      <a:pt x="3" y="0"/>
                      <a:pt x="5" y="0"/>
                    </a:cubicBezTo>
                    <a:cubicBezTo>
                      <a:pt x="6" y="0"/>
                      <a:pt x="8" y="1"/>
                      <a:pt x="9" y="2"/>
                    </a:cubicBezTo>
                    <a:cubicBezTo>
                      <a:pt x="10" y="3"/>
                      <a:pt x="10" y="5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10"/>
                      <a:pt x="3" y="11"/>
                    </a:cubicBezTo>
                    <a:cubicBezTo>
                      <a:pt x="3" y="12"/>
                      <a:pt x="4" y="12"/>
                      <a:pt x="5" y="12"/>
                    </a:cubicBezTo>
                    <a:cubicBezTo>
                      <a:pt x="6" y="12"/>
                      <a:pt x="8" y="11"/>
                      <a:pt x="8" y="9"/>
                    </a:cubicBezTo>
                    <a:close/>
                    <a:moveTo>
                      <a:pt x="2" y="6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8" y="5"/>
                      <a:pt x="8" y="4"/>
                      <a:pt x="7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4" y="2"/>
                      <a:pt x="3" y="2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6" name="Freeform 221"/>
              <p:cNvSpPr>
                <a:spLocks/>
              </p:cNvSpPr>
              <p:nvPr/>
            </p:nvSpPr>
            <p:spPr bwMode="auto">
              <a:xfrm>
                <a:off x="2942" y="3129"/>
                <a:ext cx="4" cy="5"/>
              </a:xfrm>
              <a:custGeom>
                <a:avLst/>
                <a:gdLst>
                  <a:gd name="T0" fmla="*/ 0 w 14"/>
                  <a:gd name="T1" fmla="*/ 0 h 19"/>
                  <a:gd name="T2" fmla="*/ 0 w 14"/>
                  <a:gd name="T3" fmla="*/ 0 h 19"/>
                  <a:gd name="T4" fmla="*/ 0 w 14"/>
                  <a:gd name="T5" fmla="*/ 0 h 19"/>
                  <a:gd name="T6" fmla="*/ 0 w 14"/>
                  <a:gd name="T7" fmla="*/ 0 h 19"/>
                  <a:gd name="T8" fmla="*/ 0 w 14"/>
                  <a:gd name="T9" fmla="*/ 0 h 19"/>
                  <a:gd name="T10" fmla="*/ 0 w 14"/>
                  <a:gd name="T11" fmla="*/ 0 h 19"/>
                  <a:gd name="T12" fmla="*/ 0 w 14"/>
                  <a:gd name="T13" fmla="*/ 0 h 19"/>
                  <a:gd name="T14" fmla="*/ 0 w 14"/>
                  <a:gd name="T15" fmla="*/ 0 h 19"/>
                  <a:gd name="T16" fmla="*/ 0 w 14"/>
                  <a:gd name="T17" fmla="*/ 0 h 19"/>
                  <a:gd name="T18" fmla="*/ 0 w 14"/>
                  <a:gd name="T19" fmla="*/ 0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"/>
                  <a:gd name="T31" fmla="*/ 0 h 19"/>
                  <a:gd name="T32" fmla="*/ 14 w 14"/>
                  <a:gd name="T33" fmla="*/ 19 h 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" h="19">
                    <a:moveTo>
                      <a:pt x="6" y="1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7" y="16"/>
                      <a:pt x="7" y="17"/>
                    </a:cubicBezTo>
                    <a:cubicBezTo>
                      <a:pt x="7" y="16"/>
                      <a:pt x="7" y="15"/>
                      <a:pt x="8" y="14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8" y="19"/>
                      <a:pt x="8" y="19"/>
                      <a:pt x="8" y="19"/>
                    </a:cubicBezTo>
                    <a:lnTo>
                      <a:pt x="6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7" name="Freeform 222"/>
              <p:cNvSpPr>
                <a:spLocks noEditPoints="1"/>
              </p:cNvSpPr>
              <p:nvPr/>
            </p:nvSpPr>
            <p:spPr bwMode="auto">
              <a:xfrm>
                <a:off x="2946" y="3130"/>
                <a:ext cx="3" cy="4"/>
              </a:xfrm>
              <a:custGeom>
                <a:avLst/>
                <a:gdLst>
                  <a:gd name="T0" fmla="*/ 0 w 10"/>
                  <a:gd name="T1" fmla="*/ 0 h 14"/>
                  <a:gd name="T2" fmla="*/ 0 w 10"/>
                  <a:gd name="T3" fmla="*/ 0 h 14"/>
                  <a:gd name="T4" fmla="*/ 0 w 10"/>
                  <a:gd name="T5" fmla="*/ 0 h 14"/>
                  <a:gd name="T6" fmla="*/ 0 w 10"/>
                  <a:gd name="T7" fmla="*/ 0 h 14"/>
                  <a:gd name="T8" fmla="*/ 0 w 10"/>
                  <a:gd name="T9" fmla="*/ 0 h 14"/>
                  <a:gd name="T10" fmla="*/ 0 w 10"/>
                  <a:gd name="T11" fmla="*/ 0 h 14"/>
                  <a:gd name="T12" fmla="*/ 0 w 10"/>
                  <a:gd name="T13" fmla="*/ 0 h 14"/>
                  <a:gd name="T14" fmla="*/ 0 w 10"/>
                  <a:gd name="T15" fmla="*/ 0 h 14"/>
                  <a:gd name="T16" fmla="*/ 0 w 10"/>
                  <a:gd name="T17" fmla="*/ 0 h 14"/>
                  <a:gd name="T18" fmla="*/ 0 w 10"/>
                  <a:gd name="T19" fmla="*/ 0 h 14"/>
                  <a:gd name="T20" fmla="*/ 0 w 10"/>
                  <a:gd name="T21" fmla="*/ 0 h 14"/>
                  <a:gd name="T22" fmla="*/ 0 w 10"/>
                  <a:gd name="T23" fmla="*/ 0 h 14"/>
                  <a:gd name="T24" fmla="*/ 0 w 10"/>
                  <a:gd name="T25" fmla="*/ 0 h 14"/>
                  <a:gd name="T26" fmla="*/ 0 w 10"/>
                  <a:gd name="T27" fmla="*/ 0 h 14"/>
                  <a:gd name="T28" fmla="*/ 0 w 10"/>
                  <a:gd name="T29" fmla="*/ 0 h 14"/>
                  <a:gd name="T30" fmla="*/ 0 w 10"/>
                  <a:gd name="T31" fmla="*/ 0 h 14"/>
                  <a:gd name="T32" fmla="*/ 0 w 10"/>
                  <a:gd name="T33" fmla="*/ 0 h 14"/>
                  <a:gd name="T34" fmla="*/ 0 w 10"/>
                  <a:gd name="T35" fmla="*/ 0 h 1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"/>
                  <a:gd name="T55" fmla="*/ 0 h 14"/>
                  <a:gd name="T56" fmla="*/ 10 w 10"/>
                  <a:gd name="T57" fmla="*/ 14 h 1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" h="14">
                    <a:moveTo>
                      <a:pt x="0" y="7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1"/>
                      <a:pt x="3" y="0"/>
                      <a:pt x="5" y="0"/>
                    </a:cubicBezTo>
                    <a:cubicBezTo>
                      <a:pt x="6" y="0"/>
                      <a:pt x="8" y="1"/>
                      <a:pt x="9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9"/>
                      <a:pt x="9" y="11"/>
                      <a:pt x="9" y="12"/>
                    </a:cubicBezTo>
                    <a:cubicBezTo>
                      <a:pt x="8" y="14"/>
                      <a:pt x="6" y="14"/>
                      <a:pt x="5" y="14"/>
                    </a:cubicBezTo>
                    <a:cubicBezTo>
                      <a:pt x="3" y="14"/>
                      <a:pt x="2" y="14"/>
                      <a:pt x="1" y="12"/>
                    </a:cubicBezTo>
                    <a:cubicBezTo>
                      <a:pt x="0" y="11"/>
                      <a:pt x="0" y="9"/>
                      <a:pt x="0" y="7"/>
                    </a:cubicBezTo>
                    <a:close/>
                    <a:moveTo>
                      <a:pt x="2" y="7"/>
                    </a:moveTo>
                    <a:cubicBezTo>
                      <a:pt x="2" y="9"/>
                      <a:pt x="2" y="10"/>
                      <a:pt x="2" y="11"/>
                    </a:cubicBezTo>
                    <a:cubicBezTo>
                      <a:pt x="3" y="12"/>
                      <a:pt x="4" y="12"/>
                      <a:pt x="5" y="12"/>
                    </a:cubicBezTo>
                    <a:cubicBezTo>
                      <a:pt x="6" y="12"/>
                      <a:pt x="6" y="12"/>
                      <a:pt x="7" y="11"/>
                    </a:cubicBezTo>
                    <a:cubicBezTo>
                      <a:pt x="8" y="10"/>
                      <a:pt x="8" y="9"/>
                      <a:pt x="8" y="7"/>
                    </a:cubicBezTo>
                    <a:cubicBezTo>
                      <a:pt x="8" y="5"/>
                      <a:pt x="8" y="4"/>
                      <a:pt x="7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8" name="Freeform 223"/>
              <p:cNvSpPr>
                <a:spLocks/>
              </p:cNvSpPr>
              <p:nvPr/>
            </p:nvSpPr>
            <p:spPr bwMode="auto">
              <a:xfrm>
                <a:off x="2951" y="3130"/>
                <a:ext cx="3" cy="4"/>
              </a:xfrm>
              <a:custGeom>
                <a:avLst/>
                <a:gdLst>
                  <a:gd name="T0" fmla="*/ 0 w 10"/>
                  <a:gd name="T1" fmla="*/ 0 h 14"/>
                  <a:gd name="T2" fmla="*/ 0 w 10"/>
                  <a:gd name="T3" fmla="*/ 0 h 14"/>
                  <a:gd name="T4" fmla="*/ 0 w 10"/>
                  <a:gd name="T5" fmla="*/ 0 h 14"/>
                  <a:gd name="T6" fmla="*/ 0 w 10"/>
                  <a:gd name="T7" fmla="*/ 0 h 14"/>
                  <a:gd name="T8" fmla="*/ 0 w 10"/>
                  <a:gd name="T9" fmla="*/ 0 h 14"/>
                  <a:gd name="T10" fmla="*/ 0 w 10"/>
                  <a:gd name="T11" fmla="*/ 0 h 14"/>
                  <a:gd name="T12" fmla="*/ 0 w 10"/>
                  <a:gd name="T13" fmla="*/ 0 h 14"/>
                  <a:gd name="T14" fmla="*/ 0 w 10"/>
                  <a:gd name="T15" fmla="*/ 0 h 14"/>
                  <a:gd name="T16" fmla="*/ 0 w 10"/>
                  <a:gd name="T17" fmla="*/ 0 h 14"/>
                  <a:gd name="T18" fmla="*/ 0 w 10"/>
                  <a:gd name="T19" fmla="*/ 0 h 14"/>
                  <a:gd name="T20" fmla="*/ 0 w 10"/>
                  <a:gd name="T21" fmla="*/ 0 h 14"/>
                  <a:gd name="T22" fmla="*/ 0 w 10"/>
                  <a:gd name="T23" fmla="*/ 0 h 14"/>
                  <a:gd name="T24" fmla="*/ 0 w 10"/>
                  <a:gd name="T25" fmla="*/ 0 h 14"/>
                  <a:gd name="T26" fmla="*/ 0 w 10"/>
                  <a:gd name="T27" fmla="*/ 0 h 14"/>
                  <a:gd name="T28" fmla="*/ 0 w 10"/>
                  <a:gd name="T29" fmla="*/ 0 h 14"/>
                  <a:gd name="T30" fmla="*/ 0 w 10"/>
                  <a:gd name="T31" fmla="*/ 0 h 14"/>
                  <a:gd name="T32" fmla="*/ 0 w 10"/>
                  <a:gd name="T33" fmla="*/ 0 h 14"/>
                  <a:gd name="T34" fmla="*/ 0 w 10"/>
                  <a:gd name="T35" fmla="*/ 0 h 14"/>
                  <a:gd name="T36" fmla="*/ 0 w 10"/>
                  <a:gd name="T37" fmla="*/ 0 h 1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14"/>
                  <a:gd name="T59" fmla="*/ 10 w 10"/>
                  <a:gd name="T60" fmla="*/ 14 h 1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14">
                    <a:moveTo>
                      <a:pt x="8" y="9"/>
                    </a:move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9" y="12"/>
                      <a:pt x="8" y="13"/>
                    </a:cubicBezTo>
                    <a:cubicBezTo>
                      <a:pt x="8" y="14"/>
                      <a:pt x="7" y="14"/>
                      <a:pt x="5" y="14"/>
                    </a:cubicBezTo>
                    <a:cubicBezTo>
                      <a:pt x="4" y="14"/>
                      <a:pt x="3" y="14"/>
                      <a:pt x="2" y="12"/>
                    </a:cubicBezTo>
                    <a:cubicBezTo>
                      <a:pt x="1" y="11"/>
                      <a:pt x="0" y="9"/>
                      <a:pt x="0" y="7"/>
                    </a:cubicBezTo>
                    <a:cubicBezTo>
                      <a:pt x="0" y="5"/>
                      <a:pt x="1" y="3"/>
                      <a:pt x="2" y="2"/>
                    </a:cubicBezTo>
                    <a:cubicBezTo>
                      <a:pt x="3" y="1"/>
                      <a:pt x="4" y="0"/>
                      <a:pt x="5" y="0"/>
                    </a:cubicBezTo>
                    <a:cubicBezTo>
                      <a:pt x="7" y="0"/>
                      <a:pt x="8" y="0"/>
                      <a:pt x="8" y="1"/>
                    </a:cubicBezTo>
                    <a:cubicBezTo>
                      <a:pt x="9" y="2"/>
                      <a:pt x="10" y="3"/>
                      <a:pt x="10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7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7"/>
                    </a:cubicBezTo>
                    <a:cubicBezTo>
                      <a:pt x="2" y="9"/>
                      <a:pt x="3" y="10"/>
                      <a:pt x="3" y="11"/>
                    </a:cubicBezTo>
                    <a:cubicBezTo>
                      <a:pt x="4" y="12"/>
                      <a:pt x="4" y="12"/>
                      <a:pt x="5" y="12"/>
                    </a:cubicBezTo>
                    <a:cubicBezTo>
                      <a:pt x="6" y="12"/>
                      <a:pt x="7" y="12"/>
                      <a:pt x="7" y="11"/>
                    </a:cubicBezTo>
                    <a:cubicBezTo>
                      <a:pt x="8" y="11"/>
                      <a:pt x="8" y="10"/>
                      <a:pt x="8" y="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9" name="Freeform 224"/>
              <p:cNvSpPr>
                <a:spLocks noEditPoints="1"/>
              </p:cNvSpPr>
              <p:nvPr/>
            </p:nvSpPr>
            <p:spPr bwMode="auto">
              <a:xfrm>
                <a:off x="2954" y="3130"/>
                <a:ext cx="3" cy="4"/>
              </a:xfrm>
              <a:custGeom>
                <a:avLst/>
                <a:gdLst>
                  <a:gd name="T0" fmla="*/ 0 w 10"/>
                  <a:gd name="T1" fmla="*/ 0 h 14"/>
                  <a:gd name="T2" fmla="*/ 0 w 10"/>
                  <a:gd name="T3" fmla="*/ 0 h 14"/>
                  <a:gd name="T4" fmla="*/ 0 w 10"/>
                  <a:gd name="T5" fmla="*/ 0 h 14"/>
                  <a:gd name="T6" fmla="*/ 0 w 10"/>
                  <a:gd name="T7" fmla="*/ 0 h 14"/>
                  <a:gd name="T8" fmla="*/ 0 w 10"/>
                  <a:gd name="T9" fmla="*/ 0 h 14"/>
                  <a:gd name="T10" fmla="*/ 0 w 10"/>
                  <a:gd name="T11" fmla="*/ 0 h 14"/>
                  <a:gd name="T12" fmla="*/ 0 w 10"/>
                  <a:gd name="T13" fmla="*/ 0 h 14"/>
                  <a:gd name="T14" fmla="*/ 0 w 10"/>
                  <a:gd name="T15" fmla="*/ 0 h 14"/>
                  <a:gd name="T16" fmla="*/ 0 w 10"/>
                  <a:gd name="T17" fmla="*/ 0 h 14"/>
                  <a:gd name="T18" fmla="*/ 0 w 10"/>
                  <a:gd name="T19" fmla="*/ 0 h 14"/>
                  <a:gd name="T20" fmla="*/ 0 w 10"/>
                  <a:gd name="T21" fmla="*/ 0 h 14"/>
                  <a:gd name="T22" fmla="*/ 0 w 10"/>
                  <a:gd name="T23" fmla="*/ 0 h 14"/>
                  <a:gd name="T24" fmla="*/ 0 w 10"/>
                  <a:gd name="T25" fmla="*/ 0 h 14"/>
                  <a:gd name="T26" fmla="*/ 0 w 10"/>
                  <a:gd name="T27" fmla="*/ 0 h 14"/>
                  <a:gd name="T28" fmla="*/ 0 w 10"/>
                  <a:gd name="T29" fmla="*/ 0 h 14"/>
                  <a:gd name="T30" fmla="*/ 0 w 10"/>
                  <a:gd name="T31" fmla="*/ 0 h 14"/>
                  <a:gd name="T32" fmla="*/ 0 w 10"/>
                  <a:gd name="T33" fmla="*/ 0 h 14"/>
                  <a:gd name="T34" fmla="*/ 0 w 10"/>
                  <a:gd name="T35" fmla="*/ 0 h 14"/>
                  <a:gd name="T36" fmla="*/ 0 w 10"/>
                  <a:gd name="T37" fmla="*/ 0 h 14"/>
                  <a:gd name="T38" fmla="*/ 0 w 10"/>
                  <a:gd name="T39" fmla="*/ 0 h 14"/>
                  <a:gd name="T40" fmla="*/ 0 w 10"/>
                  <a:gd name="T41" fmla="*/ 0 h 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"/>
                  <a:gd name="T64" fmla="*/ 0 h 14"/>
                  <a:gd name="T65" fmla="*/ 10 w 10"/>
                  <a:gd name="T66" fmla="*/ 14 h 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" h="14">
                    <a:moveTo>
                      <a:pt x="8" y="9"/>
                    </a:move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9" y="12"/>
                      <a:pt x="8" y="13"/>
                    </a:cubicBezTo>
                    <a:cubicBezTo>
                      <a:pt x="8" y="14"/>
                      <a:pt x="7" y="14"/>
                      <a:pt x="5" y="14"/>
                    </a:cubicBezTo>
                    <a:cubicBezTo>
                      <a:pt x="4" y="14"/>
                      <a:pt x="2" y="14"/>
                      <a:pt x="1" y="12"/>
                    </a:cubicBezTo>
                    <a:cubicBezTo>
                      <a:pt x="0" y="11"/>
                      <a:pt x="0" y="10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2" y="1"/>
                      <a:pt x="4" y="0"/>
                      <a:pt x="5" y="0"/>
                    </a:cubicBezTo>
                    <a:cubicBezTo>
                      <a:pt x="7" y="0"/>
                      <a:pt x="8" y="1"/>
                      <a:pt x="9" y="2"/>
                    </a:cubicBezTo>
                    <a:cubicBezTo>
                      <a:pt x="10" y="3"/>
                      <a:pt x="10" y="5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10"/>
                      <a:pt x="3" y="11"/>
                    </a:cubicBezTo>
                    <a:cubicBezTo>
                      <a:pt x="4" y="12"/>
                      <a:pt x="4" y="12"/>
                      <a:pt x="5" y="12"/>
                    </a:cubicBezTo>
                    <a:cubicBezTo>
                      <a:pt x="7" y="12"/>
                      <a:pt x="8" y="11"/>
                      <a:pt x="8" y="9"/>
                    </a:cubicBezTo>
                    <a:close/>
                    <a:moveTo>
                      <a:pt x="2" y="6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8" y="5"/>
                      <a:pt x="8" y="4"/>
                      <a:pt x="7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0" name="Freeform 225"/>
              <p:cNvSpPr>
                <a:spLocks/>
              </p:cNvSpPr>
              <p:nvPr/>
            </p:nvSpPr>
            <p:spPr bwMode="auto">
              <a:xfrm>
                <a:off x="2958" y="3133"/>
                <a:ext cx="1" cy="2"/>
              </a:xfrm>
              <a:custGeom>
                <a:avLst/>
                <a:gdLst>
                  <a:gd name="T0" fmla="*/ 0 w 2"/>
                  <a:gd name="T1" fmla="*/ 0 h 7"/>
                  <a:gd name="T2" fmla="*/ 0 w 2"/>
                  <a:gd name="T3" fmla="*/ 0 h 7"/>
                  <a:gd name="T4" fmla="*/ 1 w 2"/>
                  <a:gd name="T5" fmla="*/ 0 h 7"/>
                  <a:gd name="T6" fmla="*/ 1 w 2"/>
                  <a:gd name="T7" fmla="*/ 0 h 7"/>
                  <a:gd name="T8" fmla="*/ 1 w 2"/>
                  <a:gd name="T9" fmla="*/ 0 h 7"/>
                  <a:gd name="T10" fmla="*/ 0 w 2"/>
                  <a:gd name="T11" fmla="*/ 0 h 7"/>
                  <a:gd name="T12" fmla="*/ 0 w 2"/>
                  <a:gd name="T13" fmla="*/ 0 h 7"/>
                  <a:gd name="T14" fmla="*/ 1 w 2"/>
                  <a:gd name="T15" fmla="*/ 0 h 7"/>
                  <a:gd name="T16" fmla="*/ 1 w 2"/>
                  <a:gd name="T17" fmla="*/ 0 h 7"/>
                  <a:gd name="T18" fmla="*/ 0 w 2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"/>
                  <a:gd name="T31" fmla="*/ 0 h 7"/>
                  <a:gd name="T32" fmla="*/ 2 w 2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" h="7">
                    <a:moveTo>
                      <a:pt x="0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431" name="Group 226"/>
              <p:cNvGrpSpPr>
                <a:grpSpLocks/>
              </p:cNvGrpSpPr>
              <p:nvPr/>
            </p:nvGrpSpPr>
            <p:grpSpPr bwMode="auto">
              <a:xfrm>
                <a:off x="2760" y="2891"/>
                <a:ext cx="466" cy="296"/>
                <a:chOff x="-2151" y="280"/>
                <a:chExt cx="3078" cy="2230"/>
              </a:xfrm>
            </p:grpSpPr>
            <p:sp>
              <p:nvSpPr>
                <p:cNvPr id="448" name="Freeform 227"/>
                <p:cNvSpPr>
                  <a:spLocks/>
                </p:cNvSpPr>
                <p:nvPr/>
              </p:nvSpPr>
              <p:spPr bwMode="auto">
                <a:xfrm>
                  <a:off x="-813" y="1936"/>
                  <a:ext cx="28" cy="38"/>
                </a:xfrm>
                <a:custGeom>
                  <a:avLst/>
                  <a:gdLst>
                    <a:gd name="T0" fmla="*/ 2147483647 w 14"/>
                    <a:gd name="T1" fmla="*/ 2147483647 h 19"/>
                    <a:gd name="T2" fmla="*/ 0 w 14"/>
                    <a:gd name="T3" fmla="*/ 0 h 19"/>
                    <a:gd name="T4" fmla="*/ 2147483647 w 14"/>
                    <a:gd name="T5" fmla="*/ 0 h 19"/>
                    <a:gd name="T6" fmla="*/ 2147483647 w 14"/>
                    <a:gd name="T7" fmla="*/ 2147483647 h 19"/>
                    <a:gd name="T8" fmla="*/ 2147483647 w 14"/>
                    <a:gd name="T9" fmla="*/ 2147483647 h 19"/>
                    <a:gd name="T10" fmla="*/ 2147483647 w 14"/>
                    <a:gd name="T11" fmla="*/ 2147483647 h 19"/>
                    <a:gd name="T12" fmla="*/ 2147483647 w 14"/>
                    <a:gd name="T13" fmla="*/ 0 h 19"/>
                    <a:gd name="T14" fmla="*/ 2147483647 w 14"/>
                    <a:gd name="T15" fmla="*/ 0 h 19"/>
                    <a:gd name="T16" fmla="*/ 2147483647 w 14"/>
                    <a:gd name="T17" fmla="*/ 2147483647 h 19"/>
                    <a:gd name="T18" fmla="*/ 2147483647 w 14"/>
                    <a:gd name="T19" fmla="*/ 2147483647 h 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19"/>
                    <a:gd name="T32" fmla="*/ 14 w 14"/>
                    <a:gd name="T33" fmla="*/ 19 h 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19">
                      <a:moveTo>
                        <a:pt x="6" y="19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5"/>
                        <a:pt x="7" y="16"/>
                        <a:pt x="7" y="17"/>
                      </a:cubicBezTo>
                      <a:cubicBezTo>
                        <a:pt x="7" y="16"/>
                        <a:pt x="8" y="15"/>
                        <a:pt x="8" y="14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8" y="19"/>
                        <a:pt x="8" y="19"/>
                        <a:pt x="8" y="19"/>
                      </a:cubicBezTo>
                      <a:lnTo>
                        <a:pt x="6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49" name="Freeform 228"/>
                <p:cNvSpPr>
                  <a:spLocks noEditPoints="1"/>
                </p:cNvSpPr>
                <p:nvPr/>
              </p:nvSpPr>
              <p:spPr bwMode="auto">
                <a:xfrm>
                  <a:off x="-783" y="1936"/>
                  <a:ext cx="4" cy="38"/>
                </a:xfrm>
                <a:custGeom>
                  <a:avLst/>
                  <a:gdLst>
                    <a:gd name="T0" fmla="*/ 0 w 4"/>
                    <a:gd name="T1" fmla="*/ 6 h 38"/>
                    <a:gd name="T2" fmla="*/ 0 w 4"/>
                    <a:gd name="T3" fmla="*/ 0 h 38"/>
                    <a:gd name="T4" fmla="*/ 4 w 4"/>
                    <a:gd name="T5" fmla="*/ 0 h 38"/>
                    <a:gd name="T6" fmla="*/ 4 w 4"/>
                    <a:gd name="T7" fmla="*/ 6 h 38"/>
                    <a:gd name="T8" fmla="*/ 0 w 4"/>
                    <a:gd name="T9" fmla="*/ 6 h 38"/>
                    <a:gd name="T10" fmla="*/ 0 w 4"/>
                    <a:gd name="T11" fmla="*/ 38 h 38"/>
                    <a:gd name="T12" fmla="*/ 0 w 4"/>
                    <a:gd name="T13" fmla="*/ 10 h 38"/>
                    <a:gd name="T14" fmla="*/ 4 w 4"/>
                    <a:gd name="T15" fmla="*/ 10 h 38"/>
                    <a:gd name="T16" fmla="*/ 4 w 4"/>
                    <a:gd name="T17" fmla="*/ 38 h 38"/>
                    <a:gd name="T18" fmla="*/ 0 w 4"/>
                    <a:gd name="T19" fmla="*/ 38 h 3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"/>
                    <a:gd name="T31" fmla="*/ 0 h 38"/>
                    <a:gd name="T32" fmla="*/ 4 w 4"/>
                    <a:gd name="T33" fmla="*/ 38 h 3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" h="38"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6"/>
                      </a:lnTo>
                      <a:lnTo>
                        <a:pt x="0" y="6"/>
                      </a:lnTo>
                      <a:close/>
                      <a:moveTo>
                        <a:pt x="0" y="38"/>
                      </a:move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50" name="Freeform 229"/>
                <p:cNvSpPr>
                  <a:spLocks noEditPoints="1"/>
                </p:cNvSpPr>
                <p:nvPr/>
              </p:nvSpPr>
              <p:spPr bwMode="auto">
                <a:xfrm>
                  <a:off x="-775" y="1936"/>
                  <a:ext cx="20" cy="38"/>
                </a:xfrm>
                <a:custGeom>
                  <a:avLst/>
                  <a:gdLst>
                    <a:gd name="T0" fmla="*/ 2147483647 w 10"/>
                    <a:gd name="T1" fmla="*/ 2147483647 h 19"/>
                    <a:gd name="T2" fmla="*/ 2147483647 w 10"/>
                    <a:gd name="T3" fmla="*/ 2147483647 h 19"/>
                    <a:gd name="T4" fmla="*/ 2147483647 w 10"/>
                    <a:gd name="T5" fmla="*/ 2147483647 h 19"/>
                    <a:gd name="T6" fmla="*/ 2147483647 w 10"/>
                    <a:gd name="T7" fmla="*/ 2147483647 h 19"/>
                    <a:gd name="T8" fmla="*/ 2147483647 w 10"/>
                    <a:gd name="T9" fmla="*/ 2147483647 h 19"/>
                    <a:gd name="T10" fmla="*/ 0 w 10"/>
                    <a:gd name="T11" fmla="*/ 2147483647 h 19"/>
                    <a:gd name="T12" fmla="*/ 2147483647 w 10"/>
                    <a:gd name="T13" fmla="*/ 2147483647 h 19"/>
                    <a:gd name="T14" fmla="*/ 2147483647 w 10"/>
                    <a:gd name="T15" fmla="*/ 2147483647 h 19"/>
                    <a:gd name="T16" fmla="*/ 2147483647 w 10"/>
                    <a:gd name="T17" fmla="*/ 2147483647 h 19"/>
                    <a:gd name="T18" fmla="*/ 2147483647 w 10"/>
                    <a:gd name="T19" fmla="*/ 2147483647 h 19"/>
                    <a:gd name="T20" fmla="*/ 2147483647 w 10"/>
                    <a:gd name="T21" fmla="*/ 2147483647 h 19"/>
                    <a:gd name="T22" fmla="*/ 2147483647 w 10"/>
                    <a:gd name="T23" fmla="*/ 0 h 19"/>
                    <a:gd name="T24" fmla="*/ 2147483647 w 10"/>
                    <a:gd name="T25" fmla="*/ 0 h 19"/>
                    <a:gd name="T26" fmla="*/ 2147483647 w 10"/>
                    <a:gd name="T27" fmla="*/ 2147483647 h 19"/>
                    <a:gd name="T28" fmla="*/ 2147483647 w 10"/>
                    <a:gd name="T29" fmla="*/ 2147483647 h 19"/>
                    <a:gd name="T30" fmla="*/ 2147483647 w 10"/>
                    <a:gd name="T31" fmla="*/ 2147483647 h 19"/>
                    <a:gd name="T32" fmla="*/ 2147483647 w 10"/>
                    <a:gd name="T33" fmla="*/ 2147483647 h 19"/>
                    <a:gd name="T34" fmla="*/ 2147483647 w 10"/>
                    <a:gd name="T35" fmla="*/ 2147483647 h 19"/>
                    <a:gd name="T36" fmla="*/ 2147483647 w 10"/>
                    <a:gd name="T37" fmla="*/ 2147483647 h 19"/>
                    <a:gd name="T38" fmla="*/ 2147483647 w 10"/>
                    <a:gd name="T39" fmla="*/ 2147483647 h 19"/>
                    <a:gd name="T40" fmla="*/ 2147483647 w 10"/>
                    <a:gd name="T41" fmla="*/ 2147483647 h 19"/>
                    <a:gd name="T42" fmla="*/ 2147483647 w 10"/>
                    <a:gd name="T43" fmla="*/ 2147483647 h 19"/>
                    <a:gd name="T44" fmla="*/ 2147483647 w 10"/>
                    <a:gd name="T45" fmla="*/ 2147483647 h 19"/>
                    <a:gd name="T46" fmla="*/ 2147483647 w 10"/>
                    <a:gd name="T47" fmla="*/ 2147483647 h 1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0"/>
                    <a:gd name="T73" fmla="*/ 0 h 19"/>
                    <a:gd name="T74" fmla="*/ 10 w 10"/>
                    <a:gd name="T75" fmla="*/ 19 h 1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0" h="19">
                      <a:moveTo>
                        <a:pt x="8" y="19"/>
                      </a:move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8" y="18"/>
                        <a:pt x="7" y="18"/>
                        <a:pt x="7" y="19"/>
                      </a:cubicBezTo>
                      <a:cubicBezTo>
                        <a:pt x="6" y="19"/>
                        <a:pt x="6" y="19"/>
                        <a:pt x="5" y="19"/>
                      </a:cubicBezTo>
                      <a:cubicBezTo>
                        <a:pt x="4" y="19"/>
                        <a:pt x="3" y="19"/>
                        <a:pt x="2" y="17"/>
                      </a:cubicBezTo>
                      <a:cubicBezTo>
                        <a:pt x="1" y="16"/>
                        <a:pt x="0" y="14"/>
                        <a:pt x="0" y="12"/>
                      </a:cubicBezTo>
                      <a:cubicBezTo>
                        <a:pt x="0" y="11"/>
                        <a:pt x="1" y="9"/>
                        <a:pt x="1" y="8"/>
                      </a:cubicBezTo>
                      <a:cubicBezTo>
                        <a:pt x="1" y="7"/>
                        <a:pt x="2" y="6"/>
                        <a:pt x="3" y="6"/>
                      </a:cubicBezTo>
                      <a:cubicBezTo>
                        <a:pt x="3" y="5"/>
                        <a:pt x="4" y="5"/>
                        <a:pt x="5" y="5"/>
                      </a:cubicBezTo>
                      <a:cubicBezTo>
                        <a:pt x="6" y="5"/>
                        <a:pt x="6" y="5"/>
                        <a:pt x="7" y="6"/>
                      </a:cubicBezTo>
                      <a:cubicBezTo>
                        <a:pt x="7" y="6"/>
                        <a:pt x="8" y="6"/>
                        <a:pt x="8" y="7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lnTo>
                        <a:pt x="8" y="19"/>
                      </a:lnTo>
                      <a:close/>
                      <a:moveTo>
                        <a:pt x="2" y="12"/>
                      </a:moveTo>
                      <a:cubicBezTo>
                        <a:pt x="2" y="14"/>
                        <a:pt x="3" y="15"/>
                        <a:pt x="3" y="16"/>
                      </a:cubicBezTo>
                      <a:cubicBezTo>
                        <a:pt x="4" y="17"/>
                        <a:pt x="5" y="17"/>
                        <a:pt x="5" y="17"/>
                      </a:cubicBezTo>
                      <a:cubicBezTo>
                        <a:pt x="6" y="17"/>
                        <a:pt x="7" y="17"/>
                        <a:pt x="7" y="16"/>
                      </a:cubicBezTo>
                      <a:cubicBezTo>
                        <a:pt x="8" y="15"/>
                        <a:pt x="8" y="14"/>
                        <a:pt x="8" y="12"/>
                      </a:cubicBezTo>
                      <a:cubicBezTo>
                        <a:pt x="8" y="11"/>
                        <a:pt x="8" y="9"/>
                        <a:pt x="7" y="8"/>
                      </a:cubicBezTo>
                      <a:cubicBezTo>
                        <a:pt x="7" y="7"/>
                        <a:pt x="6" y="7"/>
                        <a:pt x="5" y="7"/>
                      </a:cubicBezTo>
                      <a:cubicBezTo>
                        <a:pt x="4" y="7"/>
                        <a:pt x="4" y="7"/>
                        <a:pt x="3" y="8"/>
                      </a:cubicBezTo>
                      <a:cubicBezTo>
                        <a:pt x="3" y="9"/>
                        <a:pt x="2" y="10"/>
                        <a:pt x="2" y="1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51" name="Freeform 230"/>
                <p:cNvSpPr>
                  <a:spLocks noEditPoints="1"/>
                </p:cNvSpPr>
                <p:nvPr/>
              </p:nvSpPr>
              <p:spPr bwMode="auto">
                <a:xfrm>
                  <a:off x="-751" y="1946"/>
                  <a:ext cx="22" cy="28"/>
                </a:xfrm>
                <a:custGeom>
                  <a:avLst/>
                  <a:gdLst>
                    <a:gd name="T0" fmla="*/ 2147483647 w 11"/>
                    <a:gd name="T1" fmla="*/ 2147483647 h 14"/>
                    <a:gd name="T2" fmla="*/ 2147483647 w 11"/>
                    <a:gd name="T3" fmla="*/ 2147483647 h 14"/>
                    <a:gd name="T4" fmla="*/ 2147483647 w 11"/>
                    <a:gd name="T5" fmla="*/ 2147483647 h 14"/>
                    <a:gd name="T6" fmla="*/ 2147483647 w 11"/>
                    <a:gd name="T7" fmla="*/ 2147483647 h 14"/>
                    <a:gd name="T8" fmla="*/ 2147483647 w 11"/>
                    <a:gd name="T9" fmla="*/ 2147483647 h 14"/>
                    <a:gd name="T10" fmla="*/ 0 w 11"/>
                    <a:gd name="T11" fmla="*/ 2147483647 h 14"/>
                    <a:gd name="T12" fmla="*/ 2147483647 w 11"/>
                    <a:gd name="T13" fmla="*/ 2147483647 h 14"/>
                    <a:gd name="T14" fmla="*/ 2147483647 w 11"/>
                    <a:gd name="T15" fmla="*/ 0 h 14"/>
                    <a:gd name="T16" fmla="*/ 2147483647 w 11"/>
                    <a:gd name="T17" fmla="*/ 2147483647 h 14"/>
                    <a:gd name="T18" fmla="*/ 2147483647 w 11"/>
                    <a:gd name="T19" fmla="*/ 2147483647 h 14"/>
                    <a:gd name="T20" fmla="*/ 2147483647 w 11"/>
                    <a:gd name="T21" fmla="*/ 2147483647 h 14"/>
                    <a:gd name="T22" fmla="*/ 2147483647 w 11"/>
                    <a:gd name="T23" fmla="*/ 2147483647 h 14"/>
                    <a:gd name="T24" fmla="*/ 2147483647 w 11"/>
                    <a:gd name="T25" fmla="*/ 2147483647 h 14"/>
                    <a:gd name="T26" fmla="*/ 2147483647 w 11"/>
                    <a:gd name="T27" fmla="*/ 2147483647 h 14"/>
                    <a:gd name="T28" fmla="*/ 2147483647 w 11"/>
                    <a:gd name="T29" fmla="*/ 2147483647 h 14"/>
                    <a:gd name="T30" fmla="*/ 2147483647 w 11"/>
                    <a:gd name="T31" fmla="*/ 2147483647 h 14"/>
                    <a:gd name="T32" fmla="*/ 2147483647 w 11"/>
                    <a:gd name="T33" fmla="*/ 2147483647 h 14"/>
                    <a:gd name="T34" fmla="*/ 2147483647 w 11"/>
                    <a:gd name="T35" fmla="*/ 2147483647 h 14"/>
                    <a:gd name="T36" fmla="*/ 2147483647 w 11"/>
                    <a:gd name="T37" fmla="*/ 2147483647 h 14"/>
                    <a:gd name="T38" fmla="*/ 2147483647 w 11"/>
                    <a:gd name="T39" fmla="*/ 2147483647 h 14"/>
                    <a:gd name="T40" fmla="*/ 2147483647 w 11"/>
                    <a:gd name="T41" fmla="*/ 2147483647 h 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1"/>
                    <a:gd name="T64" fmla="*/ 0 h 14"/>
                    <a:gd name="T65" fmla="*/ 11 w 11"/>
                    <a:gd name="T66" fmla="*/ 14 h 1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1" h="14">
                      <a:moveTo>
                        <a:pt x="9" y="10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1"/>
                        <a:pt x="10" y="12"/>
                        <a:pt x="9" y="13"/>
                      </a:cubicBezTo>
                      <a:cubicBezTo>
                        <a:pt x="8" y="14"/>
                        <a:pt x="7" y="14"/>
                        <a:pt x="6" y="14"/>
                      </a:cubicBezTo>
                      <a:cubicBezTo>
                        <a:pt x="4" y="14"/>
                        <a:pt x="3" y="14"/>
                        <a:pt x="2" y="12"/>
                      </a:cubicBezTo>
                      <a:cubicBezTo>
                        <a:pt x="1" y="11"/>
                        <a:pt x="0" y="10"/>
                        <a:pt x="0" y="7"/>
                      </a:cubicBezTo>
                      <a:cubicBezTo>
                        <a:pt x="0" y="5"/>
                        <a:pt x="1" y="3"/>
                        <a:pt x="2" y="2"/>
                      </a:cubicBezTo>
                      <a:cubicBezTo>
                        <a:pt x="3" y="1"/>
                        <a:pt x="4" y="0"/>
                        <a:pt x="5" y="0"/>
                      </a:cubicBezTo>
                      <a:cubicBezTo>
                        <a:pt x="7" y="0"/>
                        <a:pt x="8" y="1"/>
                        <a:pt x="9" y="2"/>
                      </a:cubicBezTo>
                      <a:cubicBezTo>
                        <a:pt x="10" y="3"/>
                        <a:pt x="11" y="5"/>
                        <a:pt x="11" y="7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9"/>
                        <a:pt x="3" y="10"/>
                        <a:pt x="3" y="11"/>
                      </a:cubicBezTo>
                      <a:cubicBezTo>
                        <a:pt x="4" y="12"/>
                        <a:pt x="5" y="12"/>
                        <a:pt x="6" y="12"/>
                      </a:cubicBezTo>
                      <a:cubicBezTo>
                        <a:pt x="7" y="12"/>
                        <a:pt x="8" y="11"/>
                        <a:pt x="9" y="10"/>
                      </a:cubicBezTo>
                      <a:close/>
                      <a:moveTo>
                        <a:pt x="2" y="6"/>
                      </a:move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8" y="5"/>
                        <a:pt x="8" y="4"/>
                        <a:pt x="8" y="3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5" y="2"/>
                        <a:pt x="4" y="2"/>
                        <a:pt x="3" y="3"/>
                      </a:cubicBezTo>
                      <a:cubicBezTo>
                        <a:pt x="3" y="4"/>
                        <a:pt x="2" y="5"/>
                        <a:pt x="2" y="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52" name="Freeform 231"/>
                <p:cNvSpPr>
                  <a:spLocks noEditPoints="1"/>
                </p:cNvSpPr>
                <p:nvPr/>
              </p:nvSpPr>
              <p:spPr bwMode="auto">
                <a:xfrm>
                  <a:off x="-727" y="1946"/>
                  <a:ext cx="20" cy="28"/>
                </a:xfrm>
                <a:custGeom>
                  <a:avLst/>
                  <a:gdLst>
                    <a:gd name="T0" fmla="*/ 0 w 10"/>
                    <a:gd name="T1" fmla="*/ 2147483647 h 14"/>
                    <a:gd name="T2" fmla="*/ 2147483647 w 10"/>
                    <a:gd name="T3" fmla="*/ 2147483647 h 14"/>
                    <a:gd name="T4" fmla="*/ 2147483647 w 10"/>
                    <a:gd name="T5" fmla="*/ 0 h 14"/>
                    <a:gd name="T6" fmla="*/ 2147483647 w 10"/>
                    <a:gd name="T7" fmla="*/ 2147483647 h 14"/>
                    <a:gd name="T8" fmla="*/ 2147483647 w 10"/>
                    <a:gd name="T9" fmla="*/ 2147483647 h 14"/>
                    <a:gd name="T10" fmla="*/ 2147483647 w 10"/>
                    <a:gd name="T11" fmla="*/ 2147483647 h 14"/>
                    <a:gd name="T12" fmla="*/ 2147483647 w 10"/>
                    <a:gd name="T13" fmla="*/ 2147483647 h 14"/>
                    <a:gd name="T14" fmla="*/ 2147483647 w 10"/>
                    <a:gd name="T15" fmla="*/ 2147483647 h 14"/>
                    <a:gd name="T16" fmla="*/ 0 w 10"/>
                    <a:gd name="T17" fmla="*/ 2147483647 h 14"/>
                    <a:gd name="T18" fmla="*/ 2147483647 w 10"/>
                    <a:gd name="T19" fmla="*/ 2147483647 h 14"/>
                    <a:gd name="T20" fmla="*/ 2147483647 w 10"/>
                    <a:gd name="T21" fmla="*/ 2147483647 h 14"/>
                    <a:gd name="T22" fmla="*/ 2147483647 w 10"/>
                    <a:gd name="T23" fmla="*/ 2147483647 h 14"/>
                    <a:gd name="T24" fmla="*/ 2147483647 w 10"/>
                    <a:gd name="T25" fmla="*/ 2147483647 h 14"/>
                    <a:gd name="T26" fmla="*/ 2147483647 w 10"/>
                    <a:gd name="T27" fmla="*/ 2147483647 h 14"/>
                    <a:gd name="T28" fmla="*/ 2147483647 w 10"/>
                    <a:gd name="T29" fmla="*/ 2147483647 h 14"/>
                    <a:gd name="T30" fmla="*/ 2147483647 w 10"/>
                    <a:gd name="T31" fmla="*/ 2147483647 h 14"/>
                    <a:gd name="T32" fmla="*/ 2147483647 w 10"/>
                    <a:gd name="T33" fmla="*/ 2147483647 h 14"/>
                    <a:gd name="T34" fmla="*/ 2147483647 w 10"/>
                    <a:gd name="T35" fmla="*/ 2147483647 h 1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0"/>
                    <a:gd name="T55" fmla="*/ 0 h 14"/>
                    <a:gd name="T56" fmla="*/ 10 w 10"/>
                    <a:gd name="T57" fmla="*/ 14 h 1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0" h="14">
                      <a:moveTo>
                        <a:pt x="0" y="7"/>
                      </a:moveTo>
                      <a:cubicBezTo>
                        <a:pt x="0" y="5"/>
                        <a:pt x="1" y="3"/>
                        <a:pt x="2" y="2"/>
                      </a:cubicBezTo>
                      <a:cubicBezTo>
                        <a:pt x="3" y="1"/>
                        <a:pt x="4" y="0"/>
                        <a:pt x="5" y="0"/>
                      </a:cubicBezTo>
                      <a:cubicBezTo>
                        <a:pt x="7" y="0"/>
                        <a:pt x="8" y="1"/>
                        <a:pt x="9" y="2"/>
                      </a:cubicBezTo>
                      <a:cubicBezTo>
                        <a:pt x="10" y="3"/>
                        <a:pt x="10" y="5"/>
                        <a:pt x="10" y="7"/>
                      </a:cubicBezTo>
                      <a:cubicBezTo>
                        <a:pt x="10" y="9"/>
                        <a:pt x="10" y="11"/>
                        <a:pt x="9" y="12"/>
                      </a:cubicBezTo>
                      <a:cubicBezTo>
                        <a:pt x="8" y="14"/>
                        <a:pt x="7" y="14"/>
                        <a:pt x="5" y="14"/>
                      </a:cubicBezTo>
                      <a:cubicBezTo>
                        <a:pt x="4" y="14"/>
                        <a:pt x="3" y="14"/>
                        <a:pt x="2" y="12"/>
                      </a:cubicBezTo>
                      <a:cubicBezTo>
                        <a:pt x="1" y="11"/>
                        <a:pt x="0" y="10"/>
                        <a:pt x="0" y="7"/>
                      </a:cubicBezTo>
                      <a:close/>
                      <a:moveTo>
                        <a:pt x="2" y="7"/>
                      </a:moveTo>
                      <a:cubicBezTo>
                        <a:pt x="2" y="9"/>
                        <a:pt x="2" y="10"/>
                        <a:pt x="3" y="11"/>
                      </a:cubicBezTo>
                      <a:cubicBezTo>
                        <a:pt x="4" y="12"/>
                        <a:pt x="4" y="12"/>
                        <a:pt x="5" y="12"/>
                      </a:cubicBezTo>
                      <a:cubicBezTo>
                        <a:pt x="6" y="12"/>
                        <a:pt x="7" y="12"/>
                        <a:pt x="8" y="11"/>
                      </a:cubicBezTo>
                      <a:cubicBezTo>
                        <a:pt x="8" y="10"/>
                        <a:pt x="9" y="9"/>
                        <a:pt x="9" y="7"/>
                      </a:cubicBezTo>
                      <a:cubicBezTo>
                        <a:pt x="9" y="5"/>
                        <a:pt x="8" y="4"/>
                        <a:pt x="8" y="3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4" y="2"/>
                        <a:pt x="3" y="3"/>
                      </a:cubicBezTo>
                      <a:cubicBezTo>
                        <a:pt x="2" y="4"/>
                        <a:pt x="2" y="5"/>
                        <a:pt x="2" y="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53" name="Freeform 232"/>
                <p:cNvSpPr>
                  <a:spLocks/>
                </p:cNvSpPr>
                <p:nvPr/>
              </p:nvSpPr>
              <p:spPr bwMode="auto">
                <a:xfrm>
                  <a:off x="-447" y="1794"/>
                  <a:ext cx="20" cy="26"/>
                </a:xfrm>
                <a:custGeom>
                  <a:avLst/>
                  <a:gdLst>
                    <a:gd name="T0" fmla="*/ 2147483647 w 10"/>
                    <a:gd name="T1" fmla="*/ 2147483647 h 13"/>
                    <a:gd name="T2" fmla="*/ 0 w 10"/>
                    <a:gd name="T3" fmla="*/ 0 h 13"/>
                    <a:gd name="T4" fmla="*/ 2147483647 w 10"/>
                    <a:gd name="T5" fmla="*/ 0 h 13"/>
                    <a:gd name="T6" fmla="*/ 2147483647 w 10"/>
                    <a:gd name="T7" fmla="*/ 2147483647 h 13"/>
                    <a:gd name="T8" fmla="*/ 2147483647 w 10"/>
                    <a:gd name="T9" fmla="*/ 2147483647 h 13"/>
                    <a:gd name="T10" fmla="*/ 2147483647 w 10"/>
                    <a:gd name="T11" fmla="*/ 2147483647 h 13"/>
                    <a:gd name="T12" fmla="*/ 2147483647 w 10"/>
                    <a:gd name="T13" fmla="*/ 0 h 13"/>
                    <a:gd name="T14" fmla="*/ 2147483647 w 10"/>
                    <a:gd name="T15" fmla="*/ 0 h 13"/>
                    <a:gd name="T16" fmla="*/ 2147483647 w 10"/>
                    <a:gd name="T17" fmla="*/ 2147483647 h 13"/>
                    <a:gd name="T18" fmla="*/ 2147483647 w 10"/>
                    <a:gd name="T19" fmla="*/ 2147483647 h 1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"/>
                    <a:gd name="T31" fmla="*/ 0 h 13"/>
                    <a:gd name="T32" fmla="*/ 10 w 10"/>
                    <a:gd name="T33" fmla="*/ 13 h 1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" h="13">
                      <a:moveTo>
                        <a:pt x="4" y="13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5" y="9"/>
                        <a:pt x="5" y="10"/>
                        <a:pt x="5" y="10"/>
                      </a:cubicBezTo>
                      <a:cubicBezTo>
                        <a:pt x="5" y="10"/>
                        <a:pt x="6" y="9"/>
                        <a:pt x="6" y="8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6" y="13"/>
                        <a:pt x="6" y="13"/>
                        <a:pt x="6" y="13"/>
                      </a:cubicBezTo>
                      <a:lnTo>
                        <a:pt x="4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54" name="Freeform 233"/>
                <p:cNvSpPr>
                  <a:spLocks noEditPoints="1"/>
                </p:cNvSpPr>
                <p:nvPr/>
              </p:nvSpPr>
              <p:spPr bwMode="auto">
                <a:xfrm>
                  <a:off x="-423" y="1782"/>
                  <a:ext cx="4" cy="38"/>
                </a:xfrm>
                <a:custGeom>
                  <a:avLst/>
                  <a:gdLst>
                    <a:gd name="T0" fmla="*/ 0 w 4"/>
                    <a:gd name="T1" fmla="*/ 6 h 38"/>
                    <a:gd name="T2" fmla="*/ 0 w 4"/>
                    <a:gd name="T3" fmla="*/ 0 h 38"/>
                    <a:gd name="T4" fmla="*/ 4 w 4"/>
                    <a:gd name="T5" fmla="*/ 0 h 38"/>
                    <a:gd name="T6" fmla="*/ 4 w 4"/>
                    <a:gd name="T7" fmla="*/ 6 h 38"/>
                    <a:gd name="T8" fmla="*/ 0 w 4"/>
                    <a:gd name="T9" fmla="*/ 6 h 38"/>
                    <a:gd name="T10" fmla="*/ 0 w 4"/>
                    <a:gd name="T11" fmla="*/ 38 h 38"/>
                    <a:gd name="T12" fmla="*/ 0 w 4"/>
                    <a:gd name="T13" fmla="*/ 12 h 38"/>
                    <a:gd name="T14" fmla="*/ 4 w 4"/>
                    <a:gd name="T15" fmla="*/ 12 h 38"/>
                    <a:gd name="T16" fmla="*/ 4 w 4"/>
                    <a:gd name="T17" fmla="*/ 38 h 38"/>
                    <a:gd name="T18" fmla="*/ 0 w 4"/>
                    <a:gd name="T19" fmla="*/ 38 h 3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"/>
                    <a:gd name="T31" fmla="*/ 0 h 38"/>
                    <a:gd name="T32" fmla="*/ 4 w 4"/>
                    <a:gd name="T33" fmla="*/ 38 h 3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" h="38"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6"/>
                      </a:lnTo>
                      <a:lnTo>
                        <a:pt x="0" y="6"/>
                      </a:lnTo>
                      <a:close/>
                      <a:moveTo>
                        <a:pt x="0" y="38"/>
                      </a:moveTo>
                      <a:lnTo>
                        <a:pt x="0" y="12"/>
                      </a:lnTo>
                      <a:lnTo>
                        <a:pt x="4" y="12"/>
                      </a:lnTo>
                      <a:lnTo>
                        <a:pt x="4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55" name="Freeform 234"/>
                <p:cNvSpPr>
                  <a:spLocks noEditPoints="1"/>
                </p:cNvSpPr>
                <p:nvPr/>
              </p:nvSpPr>
              <p:spPr bwMode="auto">
                <a:xfrm>
                  <a:off x="-415" y="1792"/>
                  <a:ext cx="20" cy="28"/>
                </a:xfrm>
                <a:custGeom>
                  <a:avLst/>
                  <a:gdLst>
                    <a:gd name="T0" fmla="*/ 2147483647 w 10"/>
                    <a:gd name="T1" fmla="*/ 2147483647 h 14"/>
                    <a:gd name="T2" fmla="*/ 2147483647 w 10"/>
                    <a:gd name="T3" fmla="*/ 2147483647 h 14"/>
                    <a:gd name="T4" fmla="*/ 2147483647 w 10"/>
                    <a:gd name="T5" fmla="*/ 2147483647 h 14"/>
                    <a:gd name="T6" fmla="*/ 2147483647 w 10"/>
                    <a:gd name="T7" fmla="*/ 2147483647 h 14"/>
                    <a:gd name="T8" fmla="*/ 2147483647 w 10"/>
                    <a:gd name="T9" fmla="*/ 2147483647 h 14"/>
                    <a:gd name="T10" fmla="*/ 0 w 10"/>
                    <a:gd name="T11" fmla="*/ 2147483647 h 14"/>
                    <a:gd name="T12" fmla="*/ 2147483647 w 10"/>
                    <a:gd name="T13" fmla="*/ 2147483647 h 14"/>
                    <a:gd name="T14" fmla="*/ 2147483647 w 10"/>
                    <a:gd name="T15" fmla="*/ 0 h 14"/>
                    <a:gd name="T16" fmla="*/ 2147483647 w 10"/>
                    <a:gd name="T17" fmla="*/ 2147483647 h 14"/>
                    <a:gd name="T18" fmla="*/ 2147483647 w 10"/>
                    <a:gd name="T19" fmla="*/ 2147483647 h 14"/>
                    <a:gd name="T20" fmla="*/ 2147483647 w 10"/>
                    <a:gd name="T21" fmla="*/ 2147483647 h 14"/>
                    <a:gd name="T22" fmla="*/ 2147483647 w 10"/>
                    <a:gd name="T23" fmla="*/ 2147483647 h 14"/>
                    <a:gd name="T24" fmla="*/ 2147483647 w 10"/>
                    <a:gd name="T25" fmla="*/ 2147483647 h 14"/>
                    <a:gd name="T26" fmla="*/ 2147483647 w 10"/>
                    <a:gd name="T27" fmla="*/ 2147483647 h 14"/>
                    <a:gd name="T28" fmla="*/ 2147483647 w 10"/>
                    <a:gd name="T29" fmla="*/ 2147483647 h 14"/>
                    <a:gd name="T30" fmla="*/ 2147483647 w 10"/>
                    <a:gd name="T31" fmla="*/ 2147483647 h 14"/>
                    <a:gd name="T32" fmla="*/ 2147483647 w 10"/>
                    <a:gd name="T33" fmla="*/ 2147483647 h 14"/>
                    <a:gd name="T34" fmla="*/ 2147483647 w 10"/>
                    <a:gd name="T35" fmla="*/ 2147483647 h 14"/>
                    <a:gd name="T36" fmla="*/ 2147483647 w 10"/>
                    <a:gd name="T37" fmla="*/ 2147483647 h 14"/>
                    <a:gd name="T38" fmla="*/ 2147483647 w 10"/>
                    <a:gd name="T39" fmla="*/ 2147483647 h 14"/>
                    <a:gd name="T40" fmla="*/ 2147483647 w 10"/>
                    <a:gd name="T41" fmla="*/ 2147483647 h 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"/>
                    <a:gd name="T64" fmla="*/ 0 h 14"/>
                    <a:gd name="T65" fmla="*/ 10 w 10"/>
                    <a:gd name="T66" fmla="*/ 14 h 1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" h="14">
                      <a:moveTo>
                        <a:pt x="8" y="10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2"/>
                        <a:pt x="9" y="13"/>
                        <a:pt x="8" y="13"/>
                      </a:cubicBezTo>
                      <a:cubicBezTo>
                        <a:pt x="8" y="14"/>
                        <a:pt x="6" y="14"/>
                        <a:pt x="5" y="14"/>
                      </a:cubicBezTo>
                      <a:cubicBezTo>
                        <a:pt x="4" y="14"/>
                        <a:pt x="2" y="14"/>
                        <a:pt x="1" y="13"/>
                      </a:cubicBezTo>
                      <a:cubicBezTo>
                        <a:pt x="0" y="11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1" y="2"/>
                      </a:cubicBezTo>
                      <a:cubicBezTo>
                        <a:pt x="2" y="1"/>
                        <a:pt x="4" y="0"/>
                        <a:pt x="5" y="0"/>
                      </a:cubicBezTo>
                      <a:cubicBezTo>
                        <a:pt x="7" y="0"/>
                        <a:pt x="8" y="1"/>
                        <a:pt x="9" y="2"/>
                      </a:cubicBezTo>
                      <a:cubicBezTo>
                        <a:pt x="10" y="3"/>
                        <a:pt x="10" y="5"/>
                        <a:pt x="10" y="7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9"/>
                        <a:pt x="2" y="11"/>
                        <a:pt x="3" y="11"/>
                      </a:cubicBezTo>
                      <a:cubicBezTo>
                        <a:pt x="4" y="12"/>
                        <a:pt x="4" y="13"/>
                        <a:pt x="5" y="13"/>
                      </a:cubicBezTo>
                      <a:cubicBezTo>
                        <a:pt x="7" y="13"/>
                        <a:pt x="8" y="12"/>
                        <a:pt x="8" y="10"/>
                      </a:cubicBezTo>
                      <a:close/>
                      <a:moveTo>
                        <a:pt x="2" y="6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5"/>
                        <a:pt x="8" y="4"/>
                        <a:pt x="8" y="3"/>
                      </a:cubicBezTo>
                      <a:cubicBezTo>
                        <a:pt x="7" y="3"/>
                        <a:pt x="6" y="2"/>
                        <a:pt x="5" y="2"/>
                      </a:cubicBezTo>
                      <a:cubicBezTo>
                        <a:pt x="4" y="2"/>
                        <a:pt x="4" y="3"/>
                        <a:pt x="3" y="3"/>
                      </a:cubicBezTo>
                      <a:cubicBezTo>
                        <a:pt x="2" y="4"/>
                        <a:pt x="2" y="5"/>
                        <a:pt x="2" y="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56" name="Freeform 235"/>
                <p:cNvSpPr>
                  <a:spLocks/>
                </p:cNvSpPr>
                <p:nvPr/>
              </p:nvSpPr>
              <p:spPr bwMode="auto">
                <a:xfrm>
                  <a:off x="-393" y="1794"/>
                  <a:ext cx="30" cy="26"/>
                </a:xfrm>
                <a:custGeom>
                  <a:avLst/>
                  <a:gdLst>
                    <a:gd name="T0" fmla="*/ 6 w 30"/>
                    <a:gd name="T1" fmla="*/ 26 h 26"/>
                    <a:gd name="T2" fmla="*/ 0 w 30"/>
                    <a:gd name="T3" fmla="*/ 0 h 26"/>
                    <a:gd name="T4" fmla="*/ 4 w 30"/>
                    <a:gd name="T5" fmla="*/ 0 h 26"/>
                    <a:gd name="T6" fmla="*/ 8 w 30"/>
                    <a:gd name="T7" fmla="*/ 14 h 26"/>
                    <a:gd name="T8" fmla="*/ 8 w 30"/>
                    <a:gd name="T9" fmla="*/ 20 h 26"/>
                    <a:gd name="T10" fmla="*/ 10 w 30"/>
                    <a:gd name="T11" fmla="*/ 16 h 26"/>
                    <a:gd name="T12" fmla="*/ 14 w 30"/>
                    <a:gd name="T13" fmla="*/ 0 h 26"/>
                    <a:gd name="T14" fmla="*/ 18 w 30"/>
                    <a:gd name="T15" fmla="*/ 0 h 26"/>
                    <a:gd name="T16" fmla="*/ 20 w 30"/>
                    <a:gd name="T17" fmla="*/ 14 h 26"/>
                    <a:gd name="T18" fmla="*/ 22 w 30"/>
                    <a:gd name="T19" fmla="*/ 20 h 26"/>
                    <a:gd name="T20" fmla="*/ 24 w 30"/>
                    <a:gd name="T21" fmla="*/ 14 h 26"/>
                    <a:gd name="T22" fmla="*/ 26 w 30"/>
                    <a:gd name="T23" fmla="*/ 0 h 26"/>
                    <a:gd name="T24" fmla="*/ 30 w 30"/>
                    <a:gd name="T25" fmla="*/ 0 h 26"/>
                    <a:gd name="T26" fmla="*/ 24 w 30"/>
                    <a:gd name="T27" fmla="*/ 26 h 26"/>
                    <a:gd name="T28" fmla="*/ 20 w 30"/>
                    <a:gd name="T29" fmla="*/ 26 h 26"/>
                    <a:gd name="T30" fmla="*/ 16 w 30"/>
                    <a:gd name="T31" fmla="*/ 10 h 26"/>
                    <a:gd name="T32" fmla="*/ 16 w 30"/>
                    <a:gd name="T33" fmla="*/ 6 h 26"/>
                    <a:gd name="T34" fmla="*/ 10 w 30"/>
                    <a:gd name="T35" fmla="*/ 26 h 26"/>
                    <a:gd name="T36" fmla="*/ 6 w 30"/>
                    <a:gd name="T37" fmla="*/ 26 h 2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0"/>
                    <a:gd name="T58" fmla="*/ 0 h 26"/>
                    <a:gd name="T59" fmla="*/ 30 w 30"/>
                    <a:gd name="T60" fmla="*/ 26 h 2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0" h="26">
                      <a:moveTo>
                        <a:pt x="6" y="26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8" y="14"/>
                      </a:lnTo>
                      <a:lnTo>
                        <a:pt x="8" y="20"/>
                      </a:lnTo>
                      <a:lnTo>
                        <a:pt x="10" y="16"/>
                      </a:lnTo>
                      <a:lnTo>
                        <a:pt x="14" y="0"/>
                      </a:lnTo>
                      <a:lnTo>
                        <a:pt x="18" y="0"/>
                      </a:lnTo>
                      <a:lnTo>
                        <a:pt x="20" y="14"/>
                      </a:lnTo>
                      <a:lnTo>
                        <a:pt x="22" y="20"/>
                      </a:lnTo>
                      <a:lnTo>
                        <a:pt x="24" y="14"/>
                      </a:lnTo>
                      <a:lnTo>
                        <a:pt x="26" y="0"/>
                      </a:lnTo>
                      <a:lnTo>
                        <a:pt x="30" y="0"/>
                      </a:lnTo>
                      <a:lnTo>
                        <a:pt x="24" y="26"/>
                      </a:lnTo>
                      <a:lnTo>
                        <a:pt x="20" y="26"/>
                      </a:lnTo>
                      <a:lnTo>
                        <a:pt x="16" y="10"/>
                      </a:lnTo>
                      <a:lnTo>
                        <a:pt x="16" y="6"/>
                      </a:lnTo>
                      <a:lnTo>
                        <a:pt x="10" y="26"/>
                      </a:lnTo>
                      <a:lnTo>
                        <a:pt x="6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57" name="Freeform 236"/>
                <p:cNvSpPr>
                  <a:spLocks noEditPoints="1"/>
                </p:cNvSpPr>
                <p:nvPr/>
              </p:nvSpPr>
              <p:spPr bwMode="auto">
                <a:xfrm>
                  <a:off x="-361" y="1792"/>
                  <a:ext cx="20" cy="28"/>
                </a:xfrm>
                <a:custGeom>
                  <a:avLst/>
                  <a:gdLst>
                    <a:gd name="T0" fmla="*/ 2147483647 w 10"/>
                    <a:gd name="T1" fmla="*/ 2147483647 h 14"/>
                    <a:gd name="T2" fmla="*/ 2147483647 w 10"/>
                    <a:gd name="T3" fmla="*/ 2147483647 h 14"/>
                    <a:gd name="T4" fmla="*/ 2147483647 w 10"/>
                    <a:gd name="T5" fmla="*/ 2147483647 h 14"/>
                    <a:gd name="T6" fmla="*/ 2147483647 w 10"/>
                    <a:gd name="T7" fmla="*/ 2147483647 h 14"/>
                    <a:gd name="T8" fmla="*/ 2147483647 w 10"/>
                    <a:gd name="T9" fmla="*/ 2147483647 h 14"/>
                    <a:gd name="T10" fmla="*/ 0 w 10"/>
                    <a:gd name="T11" fmla="*/ 2147483647 h 14"/>
                    <a:gd name="T12" fmla="*/ 2147483647 w 10"/>
                    <a:gd name="T13" fmla="*/ 2147483647 h 14"/>
                    <a:gd name="T14" fmla="*/ 2147483647 w 10"/>
                    <a:gd name="T15" fmla="*/ 0 h 14"/>
                    <a:gd name="T16" fmla="*/ 2147483647 w 10"/>
                    <a:gd name="T17" fmla="*/ 2147483647 h 14"/>
                    <a:gd name="T18" fmla="*/ 2147483647 w 10"/>
                    <a:gd name="T19" fmla="*/ 2147483647 h 14"/>
                    <a:gd name="T20" fmla="*/ 2147483647 w 10"/>
                    <a:gd name="T21" fmla="*/ 2147483647 h 14"/>
                    <a:gd name="T22" fmla="*/ 2147483647 w 10"/>
                    <a:gd name="T23" fmla="*/ 2147483647 h 14"/>
                    <a:gd name="T24" fmla="*/ 2147483647 w 10"/>
                    <a:gd name="T25" fmla="*/ 2147483647 h 14"/>
                    <a:gd name="T26" fmla="*/ 2147483647 w 10"/>
                    <a:gd name="T27" fmla="*/ 2147483647 h 14"/>
                    <a:gd name="T28" fmla="*/ 2147483647 w 10"/>
                    <a:gd name="T29" fmla="*/ 2147483647 h 14"/>
                    <a:gd name="T30" fmla="*/ 2147483647 w 10"/>
                    <a:gd name="T31" fmla="*/ 2147483647 h 14"/>
                    <a:gd name="T32" fmla="*/ 2147483647 w 10"/>
                    <a:gd name="T33" fmla="*/ 2147483647 h 14"/>
                    <a:gd name="T34" fmla="*/ 2147483647 w 10"/>
                    <a:gd name="T35" fmla="*/ 2147483647 h 14"/>
                    <a:gd name="T36" fmla="*/ 2147483647 w 10"/>
                    <a:gd name="T37" fmla="*/ 2147483647 h 14"/>
                    <a:gd name="T38" fmla="*/ 2147483647 w 10"/>
                    <a:gd name="T39" fmla="*/ 2147483647 h 14"/>
                    <a:gd name="T40" fmla="*/ 2147483647 w 10"/>
                    <a:gd name="T41" fmla="*/ 2147483647 h 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"/>
                    <a:gd name="T64" fmla="*/ 0 h 14"/>
                    <a:gd name="T65" fmla="*/ 10 w 10"/>
                    <a:gd name="T66" fmla="*/ 14 h 1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" h="14">
                      <a:moveTo>
                        <a:pt x="8" y="10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2"/>
                        <a:pt x="10" y="13"/>
                        <a:pt x="9" y="13"/>
                      </a:cubicBezTo>
                      <a:cubicBezTo>
                        <a:pt x="8" y="14"/>
                        <a:pt x="7" y="14"/>
                        <a:pt x="6" y="14"/>
                      </a:cubicBezTo>
                      <a:cubicBezTo>
                        <a:pt x="4" y="14"/>
                        <a:pt x="3" y="14"/>
                        <a:pt x="2" y="13"/>
                      </a:cubicBezTo>
                      <a:cubicBezTo>
                        <a:pt x="1" y="11"/>
                        <a:pt x="0" y="10"/>
                        <a:pt x="0" y="8"/>
                      </a:cubicBezTo>
                      <a:cubicBezTo>
                        <a:pt x="0" y="5"/>
                        <a:pt x="1" y="3"/>
                        <a:pt x="2" y="2"/>
                      </a:cubicBezTo>
                      <a:cubicBezTo>
                        <a:pt x="3" y="1"/>
                        <a:pt x="4" y="0"/>
                        <a:pt x="5" y="0"/>
                      </a:cubicBezTo>
                      <a:cubicBezTo>
                        <a:pt x="7" y="0"/>
                        <a:pt x="8" y="1"/>
                        <a:pt x="9" y="2"/>
                      </a:cubicBezTo>
                      <a:cubicBezTo>
                        <a:pt x="10" y="3"/>
                        <a:pt x="10" y="5"/>
                        <a:pt x="10" y="7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9"/>
                        <a:pt x="3" y="11"/>
                        <a:pt x="3" y="11"/>
                      </a:cubicBezTo>
                      <a:cubicBezTo>
                        <a:pt x="4" y="12"/>
                        <a:pt x="5" y="13"/>
                        <a:pt x="6" y="13"/>
                      </a:cubicBezTo>
                      <a:cubicBezTo>
                        <a:pt x="7" y="13"/>
                        <a:pt x="8" y="12"/>
                        <a:pt x="8" y="10"/>
                      </a:cubicBezTo>
                      <a:close/>
                      <a:moveTo>
                        <a:pt x="2" y="6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5"/>
                        <a:pt x="8" y="4"/>
                        <a:pt x="8" y="3"/>
                      </a:cubicBezTo>
                      <a:cubicBezTo>
                        <a:pt x="7" y="3"/>
                        <a:pt x="6" y="2"/>
                        <a:pt x="5" y="2"/>
                      </a:cubicBezTo>
                      <a:cubicBezTo>
                        <a:pt x="5" y="2"/>
                        <a:pt x="4" y="3"/>
                        <a:pt x="3" y="3"/>
                      </a:cubicBezTo>
                      <a:cubicBezTo>
                        <a:pt x="3" y="4"/>
                        <a:pt x="2" y="5"/>
                        <a:pt x="2" y="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58" name="Freeform 237"/>
                <p:cNvSpPr>
                  <a:spLocks/>
                </p:cNvSpPr>
                <p:nvPr/>
              </p:nvSpPr>
              <p:spPr bwMode="auto">
                <a:xfrm>
                  <a:off x="-335" y="1792"/>
                  <a:ext cx="12" cy="28"/>
                </a:xfrm>
                <a:custGeom>
                  <a:avLst/>
                  <a:gdLst>
                    <a:gd name="T0" fmla="*/ 0 w 6"/>
                    <a:gd name="T1" fmla="*/ 2147483647 h 14"/>
                    <a:gd name="T2" fmla="*/ 0 w 6"/>
                    <a:gd name="T3" fmla="*/ 2147483647 h 14"/>
                    <a:gd name="T4" fmla="*/ 2147483647 w 6"/>
                    <a:gd name="T5" fmla="*/ 2147483647 h 14"/>
                    <a:gd name="T6" fmla="*/ 2147483647 w 6"/>
                    <a:gd name="T7" fmla="*/ 2147483647 h 14"/>
                    <a:gd name="T8" fmla="*/ 2147483647 w 6"/>
                    <a:gd name="T9" fmla="*/ 2147483647 h 14"/>
                    <a:gd name="T10" fmla="*/ 2147483647 w 6"/>
                    <a:gd name="T11" fmla="*/ 0 h 14"/>
                    <a:gd name="T12" fmla="*/ 2147483647 w 6"/>
                    <a:gd name="T13" fmla="*/ 2147483647 h 14"/>
                    <a:gd name="T14" fmla="*/ 2147483647 w 6"/>
                    <a:gd name="T15" fmla="*/ 2147483647 h 14"/>
                    <a:gd name="T16" fmla="*/ 2147483647 w 6"/>
                    <a:gd name="T17" fmla="*/ 2147483647 h 14"/>
                    <a:gd name="T18" fmla="*/ 2147483647 w 6"/>
                    <a:gd name="T19" fmla="*/ 2147483647 h 14"/>
                    <a:gd name="T20" fmla="*/ 2147483647 w 6"/>
                    <a:gd name="T21" fmla="*/ 2147483647 h 14"/>
                    <a:gd name="T22" fmla="*/ 2147483647 w 6"/>
                    <a:gd name="T23" fmla="*/ 2147483647 h 14"/>
                    <a:gd name="T24" fmla="*/ 2147483647 w 6"/>
                    <a:gd name="T25" fmla="*/ 2147483647 h 14"/>
                    <a:gd name="T26" fmla="*/ 0 w 6"/>
                    <a:gd name="T27" fmla="*/ 2147483647 h 1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"/>
                    <a:gd name="T43" fmla="*/ 0 h 14"/>
                    <a:gd name="T44" fmla="*/ 6 w 6"/>
                    <a:gd name="T45" fmla="*/ 14 h 1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" h="14">
                      <a:moveTo>
                        <a:pt x="0" y="14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2"/>
                        <a:pt x="2" y="1"/>
                        <a:pt x="3" y="1"/>
                      </a:cubicBezTo>
                      <a:cubicBezTo>
                        <a:pt x="3" y="0"/>
                        <a:pt x="3" y="0"/>
                        <a:pt x="4" y="0"/>
                      </a:cubicBezTo>
                      <a:cubicBezTo>
                        <a:pt x="5" y="0"/>
                        <a:pt x="5" y="1"/>
                        <a:pt x="6" y="1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4" y="3"/>
                        <a:pt x="4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2" y="3"/>
                        <a:pt x="2" y="4"/>
                        <a:pt x="2" y="4"/>
                      </a:cubicBezTo>
                      <a:cubicBezTo>
                        <a:pt x="2" y="5"/>
                        <a:pt x="2" y="6"/>
                        <a:pt x="2" y="7"/>
                      </a:cubicBezTo>
                      <a:cubicBezTo>
                        <a:pt x="2" y="14"/>
                        <a:pt x="2" y="14"/>
                        <a:pt x="2" y="14"/>
                      </a:cubicBez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59" name="Rectangle 238"/>
                <p:cNvSpPr>
                  <a:spLocks noChangeArrowheads="1"/>
                </p:cNvSpPr>
                <p:nvPr/>
              </p:nvSpPr>
              <p:spPr bwMode="auto">
                <a:xfrm>
                  <a:off x="170" y="1750"/>
                  <a:ext cx="226" cy="100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60" name="Freeform 239"/>
                <p:cNvSpPr>
                  <a:spLocks/>
                </p:cNvSpPr>
                <p:nvPr/>
              </p:nvSpPr>
              <p:spPr bwMode="auto">
                <a:xfrm>
                  <a:off x="170" y="1750"/>
                  <a:ext cx="224" cy="98"/>
                </a:xfrm>
                <a:custGeom>
                  <a:avLst/>
                  <a:gdLst>
                    <a:gd name="T0" fmla="*/ 2147483647 w 112"/>
                    <a:gd name="T1" fmla="*/ 0 h 49"/>
                    <a:gd name="T2" fmla="*/ 0 w 112"/>
                    <a:gd name="T3" fmla="*/ 0 h 49"/>
                    <a:gd name="T4" fmla="*/ 0 w 112"/>
                    <a:gd name="T5" fmla="*/ 2147483647 h 49"/>
                    <a:gd name="T6" fmla="*/ 2147483647 w 112"/>
                    <a:gd name="T7" fmla="*/ 2147483647 h 49"/>
                    <a:gd name="T8" fmla="*/ 2147483647 w 112"/>
                    <a:gd name="T9" fmla="*/ 2147483647 h 49"/>
                    <a:gd name="T10" fmla="*/ 2147483647 w 112"/>
                    <a:gd name="T11" fmla="*/ 2147483647 h 49"/>
                    <a:gd name="T12" fmla="*/ 2147483647 w 112"/>
                    <a:gd name="T13" fmla="*/ 2147483647 h 49"/>
                    <a:gd name="T14" fmla="*/ 2147483647 w 112"/>
                    <a:gd name="T15" fmla="*/ 0 h 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2"/>
                    <a:gd name="T25" fmla="*/ 0 h 49"/>
                    <a:gd name="T26" fmla="*/ 112 w 112"/>
                    <a:gd name="T27" fmla="*/ 49 h 4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2" h="49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2" y="49"/>
                        <a:pt x="2" y="49"/>
                        <a:pt x="2" y="49"/>
                      </a:cubicBezTo>
                      <a:cubicBezTo>
                        <a:pt x="2" y="49"/>
                        <a:pt x="2" y="4"/>
                        <a:pt x="2" y="2"/>
                      </a:cubicBezTo>
                      <a:cubicBezTo>
                        <a:pt x="4" y="2"/>
                        <a:pt x="112" y="3"/>
                        <a:pt x="112" y="3"/>
                      </a:cubicBezTo>
                      <a:cubicBezTo>
                        <a:pt x="112" y="1"/>
                        <a:pt x="112" y="1"/>
                        <a:pt x="112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61" name="Freeform 240"/>
                <p:cNvSpPr>
                  <a:spLocks/>
                </p:cNvSpPr>
                <p:nvPr/>
              </p:nvSpPr>
              <p:spPr bwMode="auto">
                <a:xfrm>
                  <a:off x="172" y="1754"/>
                  <a:ext cx="224" cy="96"/>
                </a:xfrm>
                <a:custGeom>
                  <a:avLst/>
                  <a:gdLst>
                    <a:gd name="T0" fmla="*/ 2147483647 w 112"/>
                    <a:gd name="T1" fmla="*/ 0 h 48"/>
                    <a:gd name="T2" fmla="*/ 2147483647 w 112"/>
                    <a:gd name="T3" fmla="*/ 2147483647 h 48"/>
                    <a:gd name="T4" fmla="*/ 0 w 112"/>
                    <a:gd name="T5" fmla="*/ 2147483647 h 48"/>
                    <a:gd name="T6" fmla="*/ 0 w 112"/>
                    <a:gd name="T7" fmla="*/ 2147483647 h 48"/>
                    <a:gd name="T8" fmla="*/ 2147483647 w 112"/>
                    <a:gd name="T9" fmla="*/ 2147483647 h 48"/>
                    <a:gd name="T10" fmla="*/ 2147483647 w 112"/>
                    <a:gd name="T11" fmla="*/ 0 h 48"/>
                    <a:gd name="T12" fmla="*/ 2147483647 w 112"/>
                    <a:gd name="T13" fmla="*/ 0 h 4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12"/>
                    <a:gd name="T22" fmla="*/ 0 h 48"/>
                    <a:gd name="T23" fmla="*/ 112 w 112"/>
                    <a:gd name="T24" fmla="*/ 48 h 4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12" h="48">
                      <a:moveTo>
                        <a:pt x="110" y="0"/>
                      </a:moveTo>
                      <a:cubicBezTo>
                        <a:pt x="110" y="0"/>
                        <a:pt x="110" y="44"/>
                        <a:pt x="110" y="46"/>
                      </a:cubicBezTo>
                      <a:cubicBezTo>
                        <a:pt x="108" y="46"/>
                        <a:pt x="0" y="46"/>
                        <a:pt x="0" y="46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112" y="48"/>
                        <a:pt x="112" y="48"/>
                        <a:pt x="112" y="48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62" name="Freeform 241"/>
                <p:cNvSpPr>
                  <a:spLocks/>
                </p:cNvSpPr>
                <p:nvPr/>
              </p:nvSpPr>
              <p:spPr bwMode="auto">
                <a:xfrm>
                  <a:off x="242" y="1778"/>
                  <a:ext cx="24" cy="38"/>
                </a:xfrm>
                <a:custGeom>
                  <a:avLst/>
                  <a:gdLst>
                    <a:gd name="T0" fmla="*/ 0 w 24"/>
                    <a:gd name="T1" fmla="*/ 38 h 38"/>
                    <a:gd name="T2" fmla="*/ 0 w 24"/>
                    <a:gd name="T3" fmla="*/ 0 h 38"/>
                    <a:gd name="T4" fmla="*/ 4 w 24"/>
                    <a:gd name="T5" fmla="*/ 0 h 38"/>
                    <a:gd name="T6" fmla="*/ 4 w 24"/>
                    <a:gd name="T7" fmla="*/ 16 h 38"/>
                    <a:gd name="T8" fmla="*/ 20 w 24"/>
                    <a:gd name="T9" fmla="*/ 16 h 38"/>
                    <a:gd name="T10" fmla="*/ 20 w 24"/>
                    <a:gd name="T11" fmla="*/ 0 h 38"/>
                    <a:gd name="T12" fmla="*/ 24 w 24"/>
                    <a:gd name="T13" fmla="*/ 0 h 38"/>
                    <a:gd name="T14" fmla="*/ 24 w 24"/>
                    <a:gd name="T15" fmla="*/ 38 h 38"/>
                    <a:gd name="T16" fmla="*/ 20 w 24"/>
                    <a:gd name="T17" fmla="*/ 38 h 38"/>
                    <a:gd name="T18" fmla="*/ 20 w 24"/>
                    <a:gd name="T19" fmla="*/ 20 h 38"/>
                    <a:gd name="T20" fmla="*/ 4 w 24"/>
                    <a:gd name="T21" fmla="*/ 20 h 38"/>
                    <a:gd name="T22" fmla="*/ 4 w 24"/>
                    <a:gd name="T23" fmla="*/ 38 h 38"/>
                    <a:gd name="T24" fmla="*/ 0 w 24"/>
                    <a:gd name="T25" fmla="*/ 38 h 3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4"/>
                    <a:gd name="T40" fmla="*/ 0 h 38"/>
                    <a:gd name="T41" fmla="*/ 24 w 24"/>
                    <a:gd name="T42" fmla="*/ 38 h 38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4" h="38">
                      <a:moveTo>
                        <a:pt x="0" y="38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16"/>
                      </a:lnTo>
                      <a:lnTo>
                        <a:pt x="20" y="16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4" y="38"/>
                      </a:lnTo>
                      <a:lnTo>
                        <a:pt x="20" y="38"/>
                      </a:lnTo>
                      <a:lnTo>
                        <a:pt x="20" y="20"/>
                      </a:lnTo>
                      <a:lnTo>
                        <a:pt x="4" y="20"/>
                      </a:lnTo>
                      <a:lnTo>
                        <a:pt x="4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63" name="Freeform 242"/>
                <p:cNvSpPr>
                  <a:spLocks noEditPoints="1"/>
                </p:cNvSpPr>
                <p:nvPr/>
              </p:nvSpPr>
              <p:spPr bwMode="auto">
                <a:xfrm>
                  <a:off x="272" y="1788"/>
                  <a:ext cx="20" cy="28"/>
                </a:xfrm>
                <a:custGeom>
                  <a:avLst/>
                  <a:gdLst>
                    <a:gd name="T0" fmla="*/ 0 w 10"/>
                    <a:gd name="T1" fmla="*/ 2147483647 h 14"/>
                    <a:gd name="T2" fmla="*/ 2147483647 w 10"/>
                    <a:gd name="T3" fmla="*/ 2147483647 h 14"/>
                    <a:gd name="T4" fmla="*/ 2147483647 w 10"/>
                    <a:gd name="T5" fmla="*/ 0 h 14"/>
                    <a:gd name="T6" fmla="*/ 2147483647 w 10"/>
                    <a:gd name="T7" fmla="*/ 2147483647 h 14"/>
                    <a:gd name="T8" fmla="*/ 2147483647 w 10"/>
                    <a:gd name="T9" fmla="*/ 2147483647 h 14"/>
                    <a:gd name="T10" fmla="*/ 2147483647 w 10"/>
                    <a:gd name="T11" fmla="*/ 2147483647 h 14"/>
                    <a:gd name="T12" fmla="*/ 2147483647 w 10"/>
                    <a:gd name="T13" fmla="*/ 2147483647 h 14"/>
                    <a:gd name="T14" fmla="*/ 2147483647 w 10"/>
                    <a:gd name="T15" fmla="*/ 2147483647 h 14"/>
                    <a:gd name="T16" fmla="*/ 0 w 10"/>
                    <a:gd name="T17" fmla="*/ 2147483647 h 14"/>
                    <a:gd name="T18" fmla="*/ 2147483647 w 10"/>
                    <a:gd name="T19" fmla="*/ 2147483647 h 14"/>
                    <a:gd name="T20" fmla="*/ 2147483647 w 10"/>
                    <a:gd name="T21" fmla="*/ 2147483647 h 14"/>
                    <a:gd name="T22" fmla="*/ 2147483647 w 10"/>
                    <a:gd name="T23" fmla="*/ 2147483647 h 14"/>
                    <a:gd name="T24" fmla="*/ 2147483647 w 10"/>
                    <a:gd name="T25" fmla="*/ 2147483647 h 14"/>
                    <a:gd name="T26" fmla="*/ 2147483647 w 10"/>
                    <a:gd name="T27" fmla="*/ 2147483647 h 14"/>
                    <a:gd name="T28" fmla="*/ 2147483647 w 10"/>
                    <a:gd name="T29" fmla="*/ 2147483647 h 14"/>
                    <a:gd name="T30" fmla="*/ 2147483647 w 10"/>
                    <a:gd name="T31" fmla="*/ 2147483647 h 14"/>
                    <a:gd name="T32" fmla="*/ 2147483647 w 10"/>
                    <a:gd name="T33" fmla="*/ 2147483647 h 14"/>
                    <a:gd name="T34" fmla="*/ 2147483647 w 10"/>
                    <a:gd name="T35" fmla="*/ 2147483647 h 1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0"/>
                    <a:gd name="T55" fmla="*/ 0 h 14"/>
                    <a:gd name="T56" fmla="*/ 10 w 10"/>
                    <a:gd name="T57" fmla="*/ 14 h 1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0" h="14">
                      <a:moveTo>
                        <a:pt x="0" y="7"/>
                      </a:moveTo>
                      <a:cubicBezTo>
                        <a:pt x="0" y="4"/>
                        <a:pt x="0" y="3"/>
                        <a:pt x="1" y="2"/>
                      </a:cubicBezTo>
                      <a:cubicBezTo>
                        <a:pt x="2" y="0"/>
                        <a:pt x="4" y="0"/>
                        <a:pt x="5" y="0"/>
                      </a:cubicBezTo>
                      <a:cubicBezTo>
                        <a:pt x="6" y="0"/>
                        <a:pt x="8" y="0"/>
                        <a:pt x="9" y="2"/>
                      </a:cubicBezTo>
                      <a:cubicBezTo>
                        <a:pt x="10" y="3"/>
                        <a:pt x="10" y="4"/>
                        <a:pt x="10" y="7"/>
                      </a:cubicBezTo>
                      <a:cubicBezTo>
                        <a:pt x="10" y="9"/>
                        <a:pt x="10" y="11"/>
                        <a:pt x="9" y="12"/>
                      </a:cubicBezTo>
                      <a:cubicBezTo>
                        <a:pt x="8" y="13"/>
                        <a:pt x="7" y="14"/>
                        <a:pt x="5" y="14"/>
                      </a:cubicBezTo>
                      <a:cubicBezTo>
                        <a:pt x="4" y="14"/>
                        <a:pt x="2" y="13"/>
                        <a:pt x="1" y="12"/>
                      </a:cubicBezTo>
                      <a:cubicBezTo>
                        <a:pt x="0" y="11"/>
                        <a:pt x="0" y="9"/>
                        <a:pt x="0" y="7"/>
                      </a:cubicBezTo>
                      <a:close/>
                      <a:moveTo>
                        <a:pt x="2" y="7"/>
                      </a:moveTo>
                      <a:cubicBezTo>
                        <a:pt x="2" y="9"/>
                        <a:pt x="2" y="10"/>
                        <a:pt x="3" y="11"/>
                      </a:cubicBezTo>
                      <a:cubicBezTo>
                        <a:pt x="3" y="12"/>
                        <a:pt x="4" y="12"/>
                        <a:pt x="5" y="12"/>
                      </a:cubicBezTo>
                      <a:cubicBezTo>
                        <a:pt x="6" y="12"/>
                        <a:pt x="7" y="12"/>
                        <a:pt x="7" y="11"/>
                      </a:cubicBezTo>
                      <a:cubicBezTo>
                        <a:pt x="8" y="10"/>
                        <a:pt x="8" y="9"/>
                        <a:pt x="8" y="7"/>
                      </a:cubicBezTo>
                      <a:cubicBezTo>
                        <a:pt x="8" y="5"/>
                        <a:pt x="8" y="4"/>
                        <a:pt x="7" y="3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3" y="2"/>
                        <a:pt x="3" y="3"/>
                      </a:cubicBezTo>
                      <a:cubicBezTo>
                        <a:pt x="2" y="4"/>
                        <a:pt x="2" y="5"/>
                        <a:pt x="2" y="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64" name="Rectangle 243"/>
                <p:cNvSpPr>
                  <a:spLocks noChangeArrowheads="1"/>
                </p:cNvSpPr>
                <p:nvPr/>
              </p:nvSpPr>
              <p:spPr bwMode="auto">
                <a:xfrm>
                  <a:off x="296" y="1778"/>
                  <a:ext cx="4" cy="3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65" name="Freeform 244"/>
                <p:cNvSpPr>
                  <a:spLocks noEditPoints="1"/>
                </p:cNvSpPr>
                <p:nvPr/>
              </p:nvSpPr>
              <p:spPr bwMode="auto">
                <a:xfrm>
                  <a:off x="304" y="1778"/>
                  <a:ext cx="20" cy="38"/>
                </a:xfrm>
                <a:custGeom>
                  <a:avLst/>
                  <a:gdLst>
                    <a:gd name="T0" fmla="*/ 2147483647 w 10"/>
                    <a:gd name="T1" fmla="*/ 2147483647 h 19"/>
                    <a:gd name="T2" fmla="*/ 2147483647 w 10"/>
                    <a:gd name="T3" fmla="*/ 2147483647 h 19"/>
                    <a:gd name="T4" fmla="*/ 2147483647 w 10"/>
                    <a:gd name="T5" fmla="*/ 2147483647 h 19"/>
                    <a:gd name="T6" fmla="*/ 2147483647 w 10"/>
                    <a:gd name="T7" fmla="*/ 2147483647 h 19"/>
                    <a:gd name="T8" fmla="*/ 2147483647 w 10"/>
                    <a:gd name="T9" fmla="*/ 2147483647 h 19"/>
                    <a:gd name="T10" fmla="*/ 0 w 10"/>
                    <a:gd name="T11" fmla="*/ 2147483647 h 19"/>
                    <a:gd name="T12" fmla="*/ 2147483647 w 10"/>
                    <a:gd name="T13" fmla="*/ 2147483647 h 19"/>
                    <a:gd name="T14" fmla="*/ 2147483647 w 10"/>
                    <a:gd name="T15" fmla="*/ 2147483647 h 19"/>
                    <a:gd name="T16" fmla="*/ 2147483647 w 10"/>
                    <a:gd name="T17" fmla="*/ 2147483647 h 19"/>
                    <a:gd name="T18" fmla="*/ 2147483647 w 10"/>
                    <a:gd name="T19" fmla="*/ 2147483647 h 19"/>
                    <a:gd name="T20" fmla="*/ 2147483647 w 10"/>
                    <a:gd name="T21" fmla="*/ 2147483647 h 19"/>
                    <a:gd name="T22" fmla="*/ 2147483647 w 10"/>
                    <a:gd name="T23" fmla="*/ 0 h 19"/>
                    <a:gd name="T24" fmla="*/ 2147483647 w 10"/>
                    <a:gd name="T25" fmla="*/ 0 h 19"/>
                    <a:gd name="T26" fmla="*/ 2147483647 w 10"/>
                    <a:gd name="T27" fmla="*/ 2147483647 h 19"/>
                    <a:gd name="T28" fmla="*/ 2147483647 w 10"/>
                    <a:gd name="T29" fmla="*/ 2147483647 h 19"/>
                    <a:gd name="T30" fmla="*/ 2147483647 w 10"/>
                    <a:gd name="T31" fmla="*/ 2147483647 h 19"/>
                    <a:gd name="T32" fmla="*/ 2147483647 w 10"/>
                    <a:gd name="T33" fmla="*/ 2147483647 h 19"/>
                    <a:gd name="T34" fmla="*/ 2147483647 w 10"/>
                    <a:gd name="T35" fmla="*/ 2147483647 h 19"/>
                    <a:gd name="T36" fmla="*/ 2147483647 w 10"/>
                    <a:gd name="T37" fmla="*/ 2147483647 h 19"/>
                    <a:gd name="T38" fmla="*/ 2147483647 w 10"/>
                    <a:gd name="T39" fmla="*/ 2147483647 h 19"/>
                    <a:gd name="T40" fmla="*/ 2147483647 w 10"/>
                    <a:gd name="T41" fmla="*/ 2147483647 h 19"/>
                    <a:gd name="T42" fmla="*/ 2147483647 w 10"/>
                    <a:gd name="T43" fmla="*/ 2147483647 h 19"/>
                    <a:gd name="T44" fmla="*/ 2147483647 w 10"/>
                    <a:gd name="T45" fmla="*/ 2147483647 h 19"/>
                    <a:gd name="T46" fmla="*/ 2147483647 w 10"/>
                    <a:gd name="T47" fmla="*/ 2147483647 h 1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0"/>
                    <a:gd name="T73" fmla="*/ 0 h 19"/>
                    <a:gd name="T74" fmla="*/ 10 w 10"/>
                    <a:gd name="T75" fmla="*/ 19 h 1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0" h="19">
                      <a:moveTo>
                        <a:pt x="8" y="19"/>
                      </a:move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8" y="18"/>
                        <a:pt x="8" y="18"/>
                        <a:pt x="7" y="18"/>
                      </a:cubicBezTo>
                      <a:cubicBezTo>
                        <a:pt x="6" y="19"/>
                        <a:pt x="6" y="19"/>
                        <a:pt x="5" y="19"/>
                      </a:cubicBezTo>
                      <a:cubicBezTo>
                        <a:pt x="4" y="19"/>
                        <a:pt x="3" y="18"/>
                        <a:pt x="2" y="17"/>
                      </a:cubicBezTo>
                      <a:cubicBezTo>
                        <a:pt x="1" y="16"/>
                        <a:pt x="0" y="14"/>
                        <a:pt x="0" y="12"/>
                      </a:cubicBezTo>
                      <a:cubicBezTo>
                        <a:pt x="0" y="10"/>
                        <a:pt x="1" y="9"/>
                        <a:pt x="1" y="8"/>
                      </a:cubicBezTo>
                      <a:cubicBezTo>
                        <a:pt x="2" y="7"/>
                        <a:pt x="2" y="6"/>
                        <a:pt x="3" y="6"/>
                      </a:cubicBezTo>
                      <a:cubicBezTo>
                        <a:pt x="3" y="5"/>
                        <a:pt x="4" y="5"/>
                        <a:pt x="5" y="5"/>
                      </a:cubicBezTo>
                      <a:cubicBezTo>
                        <a:pt x="6" y="5"/>
                        <a:pt x="6" y="5"/>
                        <a:pt x="7" y="5"/>
                      </a:cubicBezTo>
                      <a:cubicBezTo>
                        <a:pt x="7" y="6"/>
                        <a:pt x="8" y="6"/>
                        <a:pt x="8" y="7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lnTo>
                        <a:pt x="8" y="19"/>
                      </a:lnTo>
                      <a:close/>
                      <a:moveTo>
                        <a:pt x="2" y="12"/>
                      </a:moveTo>
                      <a:cubicBezTo>
                        <a:pt x="2" y="14"/>
                        <a:pt x="3" y="15"/>
                        <a:pt x="3" y="16"/>
                      </a:cubicBezTo>
                      <a:cubicBezTo>
                        <a:pt x="4" y="17"/>
                        <a:pt x="5" y="17"/>
                        <a:pt x="5" y="17"/>
                      </a:cubicBezTo>
                      <a:cubicBezTo>
                        <a:pt x="6" y="17"/>
                        <a:pt x="7" y="17"/>
                        <a:pt x="7" y="16"/>
                      </a:cubicBezTo>
                      <a:cubicBezTo>
                        <a:pt x="8" y="15"/>
                        <a:pt x="8" y="14"/>
                        <a:pt x="8" y="12"/>
                      </a:cubicBezTo>
                      <a:cubicBezTo>
                        <a:pt x="8" y="10"/>
                        <a:pt x="8" y="9"/>
                        <a:pt x="7" y="8"/>
                      </a:cubicBezTo>
                      <a:cubicBezTo>
                        <a:pt x="7" y="7"/>
                        <a:pt x="6" y="7"/>
                        <a:pt x="5" y="7"/>
                      </a:cubicBezTo>
                      <a:cubicBezTo>
                        <a:pt x="4" y="7"/>
                        <a:pt x="4" y="7"/>
                        <a:pt x="3" y="8"/>
                      </a:cubicBezTo>
                      <a:cubicBezTo>
                        <a:pt x="3" y="9"/>
                        <a:pt x="2" y="10"/>
                        <a:pt x="2" y="1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66" name="Freeform 245"/>
                <p:cNvSpPr>
                  <a:spLocks/>
                </p:cNvSpPr>
                <p:nvPr/>
              </p:nvSpPr>
              <p:spPr bwMode="auto">
                <a:xfrm>
                  <a:off x="-68" y="2052"/>
                  <a:ext cx="24" cy="36"/>
                </a:xfrm>
                <a:custGeom>
                  <a:avLst/>
                  <a:gdLst>
                    <a:gd name="T0" fmla="*/ 10 w 24"/>
                    <a:gd name="T1" fmla="*/ 36 h 36"/>
                    <a:gd name="T2" fmla="*/ 10 w 24"/>
                    <a:gd name="T3" fmla="*/ 4 h 36"/>
                    <a:gd name="T4" fmla="*/ 0 w 24"/>
                    <a:gd name="T5" fmla="*/ 4 h 36"/>
                    <a:gd name="T6" fmla="*/ 0 w 24"/>
                    <a:gd name="T7" fmla="*/ 0 h 36"/>
                    <a:gd name="T8" fmla="*/ 24 w 24"/>
                    <a:gd name="T9" fmla="*/ 0 h 36"/>
                    <a:gd name="T10" fmla="*/ 24 w 24"/>
                    <a:gd name="T11" fmla="*/ 4 h 36"/>
                    <a:gd name="T12" fmla="*/ 14 w 24"/>
                    <a:gd name="T13" fmla="*/ 4 h 36"/>
                    <a:gd name="T14" fmla="*/ 14 w 24"/>
                    <a:gd name="T15" fmla="*/ 36 h 36"/>
                    <a:gd name="T16" fmla="*/ 10 w 24"/>
                    <a:gd name="T17" fmla="*/ 36 h 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36"/>
                    <a:gd name="T29" fmla="*/ 24 w 24"/>
                    <a:gd name="T30" fmla="*/ 36 h 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36">
                      <a:moveTo>
                        <a:pt x="10" y="36"/>
                      </a:moveTo>
                      <a:lnTo>
                        <a:pt x="10" y="4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24" y="0"/>
                      </a:lnTo>
                      <a:lnTo>
                        <a:pt x="24" y="4"/>
                      </a:lnTo>
                      <a:lnTo>
                        <a:pt x="14" y="4"/>
                      </a:lnTo>
                      <a:lnTo>
                        <a:pt x="14" y="36"/>
                      </a:lnTo>
                      <a:lnTo>
                        <a:pt x="10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67" name="Freeform 246"/>
                <p:cNvSpPr>
                  <a:spLocks noEditPoints="1"/>
                </p:cNvSpPr>
                <p:nvPr/>
              </p:nvSpPr>
              <p:spPr bwMode="auto">
                <a:xfrm>
                  <a:off x="-46" y="2060"/>
                  <a:ext cx="20" cy="30"/>
                </a:xfrm>
                <a:custGeom>
                  <a:avLst/>
                  <a:gdLst>
                    <a:gd name="T0" fmla="*/ 2147483647 w 10"/>
                    <a:gd name="T1" fmla="*/ 2147483647 h 15"/>
                    <a:gd name="T2" fmla="*/ 2147483647 w 10"/>
                    <a:gd name="T3" fmla="*/ 2147483647 h 15"/>
                    <a:gd name="T4" fmla="*/ 2147483647 w 10"/>
                    <a:gd name="T5" fmla="*/ 2147483647 h 15"/>
                    <a:gd name="T6" fmla="*/ 2147483647 w 10"/>
                    <a:gd name="T7" fmla="*/ 2147483647 h 15"/>
                    <a:gd name="T8" fmla="*/ 2147483647 w 10"/>
                    <a:gd name="T9" fmla="*/ 2147483647 h 15"/>
                    <a:gd name="T10" fmla="*/ 0 w 10"/>
                    <a:gd name="T11" fmla="*/ 2147483647 h 15"/>
                    <a:gd name="T12" fmla="*/ 2147483647 w 10"/>
                    <a:gd name="T13" fmla="*/ 2147483647 h 15"/>
                    <a:gd name="T14" fmla="*/ 2147483647 w 10"/>
                    <a:gd name="T15" fmla="*/ 0 h 15"/>
                    <a:gd name="T16" fmla="*/ 2147483647 w 10"/>
                    <a:gd name="T17" fmla="*/ 2147483647 h 15"/>
                    <a:gd name="T18" fmla="*/ 2147483647 w 10"/>
                    <a:gd name="T19" fmla="*/ 2147483647 h 15"/>
                    <a:gd name="T20" fmla="*/ 2147483647 w 10"/>
                    <a:gd name="T21" fmla="*/ 2147483647 h 15"/>
                    <a:gd name="T22" fmla="*/ 2147483647 w 10"/>
                    <a:gd name="T23" fmla="*/ 2147483647 h 15"/>
                    <a:gd name="T24" fmla="*/ 2147483647 w 10"/>
                    <a:gd name="T25" fmla="*/ 2147483647 h 15"/>
                    <a:gd name="T26" fmla="*/ 2147483647 w 10"/>
                    <a:gd name="T27" fmla="*/ 2147483647 h 15"/>
                    <a:gd name="T28" fmla="*/ 2147483647 w 10"/>
                    <a:gd name="T29" fmla="*/ 2147483647 h 15"/>
                    <a:gd name="T30" fmla="*/ 2147483647 w 10"/>
                    <a:gd name="T31" fmla="*/ 2147483647 h 15"/>
                    <a:gd name="T32" fmla="*/ 2147483647 w 10"/>
                    <a:gd name="T33" fmla="*/ 2147483647 h 15"/>
                    <a:gd name="T34" fmla="*/ 2147483647 w 10"/>
                    <a:gd name="T35" fmla="*/ 2147483647 h 15"/>
                    <a:gd name="T36" fmla="*/ 2147483647 w 10"/>
                    <a:gd name="T37" fmla="*/ 2147483647 h 15"/>
                    <a:gd name="T38" fmla="*/ 2147483647 w 10"/>
                    <a:gd name="T39" fmla="*/ 2147483647 h 15"/>
                    <a:gd name="T40" fmla="*/ 2147483647 w 10"/>
                    <a:gd name="T41" fmla="*/ 2147483647 h 1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"/>
                    <a:gd name="T64" fmla="*/ 0 h 15"/>
                    <a:gd name="T65" fmla="*/ 10 w 10"/>
                    <a:gd name="T66" fmla="*/ 15 h 15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" h="15">
                      <a:moveTo>
                        <a:pt x="8" y="10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2"/>
                        <a:pt x="9" y="13"/>
                        <a:pt x="9" y="14"/>
                      </a:cubicBezTo>
                      <a:cubicBezTo>
                        <a:pt x="8" y="14"/>
                        <a:pt x="7" y="15"/>
                        <a:pt x="5" y="15"/>
                      </a:cubicBezTo>
                      <a:cubicBezTo>
                        <a:pt x="4" y="15"/>
                        <a:pt x="3" y="14"/>
                        <a:pt x="2" y="13"/>
                      </a:cubicBezTo>
                      <a:cubicBezTo>
                        <a:pt x="1" y="12"/>
                        <a:pt x="0" y="10"/>
                        <a:pt x="0" y="8"/>
                      </a:cubicBezTo>
                      <a:cubicBezTo>
                        <a:pt x="0" y="5"/>
                        <a:pt x="1" y="4"/>
                        <a:pt x="2" y="2"/>
                      </a:cubicBezTo>
                      <a:cubicBezTo>
                        <a:pt x="3" y="1"/>
                        <a:pt x="4" y="0"/>
                        <a:pt x="5" y="0"/>
                      </a:cubicBezTo>
                      <a:cubicBezTo>
                        <a:pt x="7" y="0"/>
                        <a:pt x="8" y="1"/>
                        <a:pt x="9" y="2"/>
                      </a:cubicBezTo>
                      <a:cubicBezTo>
                        <a:pt x="10" y="3"/>
                        <a:pt x="10" y="5"/>
                        <a:pt x="10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10"/>
                        <a:pt x="3" y="11"/>
                        <a:pt x="3" y="12"/>
                      </a:cubicBezTo>
                      <a:cubicBezTo>
                        <a:pt x="4" y="12"/>
                        <a:pt x="5" y="13"/>
                        <a:pt x="5" y="13"/>
                      </a:cubicBezTo>
                      <a:cubicBezTo>
                        <a:pt x="7" y="13"/>
                        <a:pt x="8" y="12"/>
                        <a:pt x="8" y="10"/>
                      </a:cubicBezTo>
                      <a:close/>
                      <a:moveTo>
                        <a:pt x="2" y="6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5"/>
                        <a:pt x="8" y="4"/>
                        <a:pt x="8" y="4"/>
                      </a:cubicBezTo>
                      <a:cubicBezTo>
                        <a:pt x="7" y="3"/>
                        <a:pt x="6" y="2"/>
                        <a:pt x="5" y="2"/>
                      </a:cubicBezTo>
                      <a:cubicBezTo>
                        <a:pt x="4" y="2"/>
                        <a:pt x="4" y="3"/>
                        <a:pt x="3" y="3"/>
                      </a:cubicBezTo>
                      <a:cubicBezTo>
                        <a:pt x="3" y="4"/>
                        <a:pt x="2" y="5"/>
                        <a:pt x="2" y="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68" name="Freeform 247"/>
                <p:cNvSpPr>
                  <a:spLocks/>
                </p:cNvSpPr>
                <p:nvPr/>
              </p:nvSpPr>
              <p:spPr bwMode="auto">
                <a:xfrm>
                  <a:off x="-20" y="2060"/>
                  <a:ext cx="12" cy="28"/>
                </a:xfrm>
                <a:custGeom>
                  <a:avLst/>
                  <a:gdLst>
                    <a:gd name="T0" fmla="*/ 0 w 6"/>
                    <a:gd name="T1" fmla="*/ 2147483647 h 14"/>
                    <a:gd name="T2" fmla="*/ 0 w 6"/>
                    <a:gd name="T3" fmla="*/ 2147483647 h 14"/>
                    <a:gd name="T4" fmla="*/ 2147483647 w 6"/>
                    <a:gd name="T5" fmla="*/ 2147483647 h 14"/>
                    <a:gd name="T6" fmla="*/ 2147483647 w 6"/>
                    <a:gd name="T7" fmla="*/ 2147483647 h 14"/>
                    <a:gd name="T8" fmla="*/ 2147483647 w 6"/>
                    <a:gd name="T9" fmla="*/ 2147483647 h 14"/>
                    <a:gd name="T10" fmla="*/ 2147483647 w 6"/>
                    <a:gd name="T11" fmla="*/ 0 h 14"/>
                    <a:gd name="T12" fmla="*/ 2147483647 w 6"/>
                    <a:gd name="T13" fmla="*/ 2147483647 h 14"/>
                    <a:gd name="T14" fmla="*/ 2147483647 w 6"/>
                    <a:gd name="T15" fmla="*/ 2147483647 h 14"/>
                    <a:gd name="T16" fmla="*/ 2147483647 w 6"/>
                    <a:gd name="T17" fmla="*/ 2147483647 h 14"/>
                    <a:gd name="T18" fmla="*/ 2147483647 w 6"/>
                    <a:gd name="T19" fmla="*/ 2147483647 h 14"/>
                    <a:gd name="T20" fmla="*/ 2147483647 w 6"/>
                    <a:gd name="T21" fmla="*/ 2147483647 h 14"/>
                    <a:gd name="T22" fmla="*/ 2147483647 w 6"/>
                    <a:gd name="T23" fmla="*/ 2147483647 h 14"/>
                    <a:gd name="T24" fmla="*/ 2147483647 w 6"/>
                    <a:gd name="T25" fmla="*/ 2147483647 h 14"/>
                    <a:gd name="T26" fmla="*/ 0 w 6"/>
                    <a:gd name="T27" fmla="*/ 2147483647 h 1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"/>
                    <a:gd name="T43" fmla="*/ 0 h 14"/>
                    <a:gd name="T44" fmla="*/ 6 w 6"/>
                    <a:gd name="T45" fmla="*/ 14 h 1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" h="14">
                      <a:moveTo>
                        <a:pt x="0" y="14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2" y="1"/>
                        <a:pt x="3" y="1"/>
                      </a:cubicBezTo>
                      <a:cubicBezTo>
                        <a:pt x="3" y="1"/>
                        <a:pt x="3" y="0"/>
                        <a:pt x="4" y="0"/>
                      </a:cubicBezTo>
                      <a:cubicBezTo>
                        <a:pt x="4" y="0"/>
                        <a:pt x="5" y="1"/>
                        <a:pt x="6" y="1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4" y="3"/>
                        <a:pt x="4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5"/>
                        <a:pt x="2" y="6"/>
                        <a:pt x="2" y="7"/>
                      </a:cubicBezTo>
                      <a:cubicBezTo>
                        <a:pt x="2" y="14"/>
                        <a:pt x="2" y="14"/>
                        <a:pt x="2" y="14"/>
                      </a:cubicBez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69" name="Freeform 248"/>
                <p:cNvSpPr>
                  <a:spLocks/>
                </p:cNvSpPr>
                <p:nvPr/>
              </p:nvSpPr>
              <p:spPr bwMode="auto">
                <a:xfrm>
                  <a:off x="-6" y="2060"/>
                  <a:ext cx="30" cy="28"/>
                </a:xfrm>
                <a:custGeom>
                  <a:avLst/>
                  <a:gdLst>
                    <a:gd name="T0" fmla="*/ 0 w 15"/>
                    <a:gd name="T1" fmla="*/ 2147483647 h 14"/>
                    <a:gd name="T2" fmla="*/ 0 w 15"/>
                    <a:gd name="T3" fmla="*/ 2147483647 h 14"/>
                    <a:gd name="T4" fmla="*/ 2147483647 w 15"/>
                    <a:gd name="T5" fmla="*/ 2147483647 h 14"/>
                    <a:gd name="T6" fmla="*/ 2147483647 w 15"/>
                    <a:gd name="T7" fmla="*/ 2147483647 h 14"/>
                    <a:gd name="T8" fmla="*/ 2147483647 w 15"/>
                    <a:gd name="T9" fmla="*/ 2147483647 h 14"/>
                    <a:gd name="T10" fmla="*/ 2147483647 w 15"/>
                    <a:gd name="T11" fmla="*/ 0 h 14"/>
                    <a:gd name="T12" fmla="*/ 2147483647 w 15"/>
                    <a:gd name="T13" fmla="*/ 2147483647 h 14"/>
                    <a:gd name="T14" fmla="*/ 2147483647 w 15"/>
                    <a:gd name="T15" fmla="*/ 2147483647 h 14"/>
                    <a:gd name="T16" fmla="*/ 2147483647 w 15"/>
                    <a:gd name="T17" fmla="*/ 2147483647 h 14"/>
                    <a:gd name="T18" fmla="*/ 2147483647 w 15"/>
                    <a:gd name="T19" fmla="*/ 0 h 14"/>
                    <a:gd name="T20" fmla="*/ 2147483647 w 15"/>
                    <a:gd name="T21" fmla="*/ 2147483647 h 14"/>
                    <a:gd name="T22" fmla="*/ 2147483647 w 15"/>
                    <a:gd name="T23" fmla="*/ 2147483647 h 14"/>
                    <a:gd name="T24" fmla="*/ 2147483647 w 15"/>
                    <a:gd name="T25" fmla="*/ 2147483647 h 14"/>
                    <a:gd name="T26" fmla="*/ 2147483647 w 15"/>
                    <a:gd name="T27" fmla="*/ 2147483647 h 14"/>
                    <a:gd name="T28" fmla="*/ 2147483647 w 15"/>
                    <a:gd name="T29" fmla="*/ 2147483647 h 14"/>
                    <a:gd name="T30" fmla="*/ 2147483647 w 15"/>
                    <a:gd name="T31" fmla="*/ 2147483647 h 14"/>
                    <a:gd name="T32" fmla="*/ 2147483647 w 15"/>
                    <a:gd name="T33" fmla="*/ 2147483647 h 14"/>
                    <a:gd name="T34" fmla="*/ 2147483647 w 15"/>
                    <a:gd name="T35" fmla="*/ 2147483647 h 14"/>
                    <a:gd name="T36" fmla="*/ 2147483647 w 15"/>
                    <a:gd name="T37" fmla="*/ 2147483647 h 14"/>
                    <a:gd name="T38" fmla="*/ 2147483647 w 15"/>
                    <a:gd name="T39" fmla="*/ 2147483647 h 14"/>
                    <a:gd name="T40" fmla="*/ 2147483647 w 15"/>
                    <a:gd name="T41" fmla="*/ 2147483647 h 14"/>
                    <a:gd name="T42" fmla="*/ 2147483647 w 15"/>
                    <a:gd name="T43" fmla="*/ 2147483647 h 14"/>
                    <a:gd name="T44" fmla="*/ 2147483647 w 15"/>
                    <a:gd name="T45" fmla="*/ 2147483647 h 14"/>
                    <a:gd name="T46" fmla="*/ 2147483647 w 15"/>
                    <a:gd name="T47" fmla="*/ 2147483647 h 14"/>
                    <a:gd name="T48" fmla="*/ 2147483647 w 15"/>
                    <a:gd name="T49" fmla="*/ 2147483647 h 14"/>
                    <a:gd name="T50" fmla="*/ 2147483647 w 15"/>
                    <a:gd name="T51" fmla="*/ 2147483647 h 14"/>
                    <a:gd name="T52" fmla="*/ 2147483647 w 15"/>
                    <a:gd name="T53" fmla="*/ 2147483647 h 14"/>
                    <a:gd name="T54" fmla="*/ 2147483647 w 15"/>
                    <a:gd name="T55" fmla="*/ 2147483647 h 14"/>
                    <a:gd name="T56" fmla="*/ 0 w 15"/>
                    <a:gd name="T57" fmla="*/ 2147483647 h 14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5"/>
                    <a:gd name="T88" fmla="*/ 0 h 14"/>
                    <a:gd name="T89" fmla="*/ 15 w 15"/>
                    <a:gd name="T90" fmla="*/ 14 h 14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5" h="14">
                      <a:moveTo>
                        <a:pt x="0" y="14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2" y="1"/>
                        <a:pt x="3" y="1"/>
                      </a:cubicBezTo>
                      <a:cubicBezTo>
                        <a:pt x="3" y="1"/>
                        <a:pt x="4" y="0"/>
                        <a:pt x="5" y="0"/>
                      </a:cubicBezTo>
                      <a:cubicBezTo>
                        <a:pt x="6" y="0"/>
                        <a:pt x="6" y="1"/>
                        <a:pt x="7" y="1"/>
                      </a:cubicBezTo>
                      <a:cubicBezTo>
                        <a:pt x="7" y="1"/>
                        <a:pt x="8" y="2"/>
                        <a:pt x="8" y="3"/>
                      </a:cubicBezTo>
                      <a:cubicBezTo>
                        <a:pt x="8" y="2"/>
                        <a:pt x="9" y="1"/>
                        <a:pt x="9" y="1"/>
                      </a:cubicBezTo>
                      <a:cubicBezTo>
                        <a:pt x="10" y="1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4" y="2"/>
                      </a:cubicBezTo>
                      <a:cubicBezTo>
                        <a:pt x="14" y="2"/>
                        <a:pt x="15" y="3"/>
                        <a:pt x="15" y="5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3" y="5"/>
                        <a:pt x="13" y="4"/>
                        <a:pt x="13" y="4"/>
                      </a:cubicBezTo>
                      <a:cubicBezTo>
                        <a:pt x="13" y="3"/>
                        <a:pt x="12" y="3"/>
                        <a:pt x="12" y="3"/>
                      </a:cubicBezTo>
                      <a:cubicBezTo>
                        <a:pt x="12" y="3"/>
                        <a:pt x="11" y="2"/>
                        <a:pt x="11" y="2"/>
                      </a:cubicBezTo>
                      <a:cubicBezTo>
                        <a:pt x="10" y="2"/>
                        <a:pt x="9" y="3"/>
                        <a:pt x="9" y="3"/>
                      </a:cubicBezTo>
                      <a:cubicBezTo>
                        <a:pt x="8" y="4"/>
                        <a:pt x="8" y="5"/>
                        <a:pt x="8" y="6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4"/>
                        <a:pt x="6" y="4"/>
                        <a:pt x="6" y="3"/>
                      </a:cubicBezTo>
                      <a:cubicBezTo>
                        <a:pt x="5" y="3"/>
                        <a:pt x="5" y="2"/>
                        <a:pt x="4" y="2"/>
                      </a:cubicBezTo>
                      <a:cubicBezTo>
                        <a:pt x="4" y="2"/>
                        <a:pt x="3" y="3"/>
                        <a:pt x="2" y="3"/>
                      </a:cubicBezTo>
                      <a:cubicBezTo>
                        <a:pt x="2" y="4"/>
                        <a:pt x="2" y="5"/>
                        <a:pt x="2" y="7"/>
                      </a:cubicBezTo>
                      <a:cubicBezTo>
                        <a:pt x="2" y="14"/>
                        <a:pt x="2" y="14"/>
                        <a:pt x="2" y="14"/>
                      </a:cubicBez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70" name="Freeform 249"/>
                <p:cNvSpPr>
                  <a:spLocks noEditPoints="1"/>
                </p:cNvSpPr>
                <p:nvPr/>
              </p:nvSpPr>
              <p:spPr bwMode="auto">
                <a:xfrm>
                  <a:off x="30" y="2052"/>
                  <a:ext cx="2" cy="36"/>
                </a:xfrm>
                <a:custGeom>
                  <a:avLst/>
                  <a:gdLst>
                    <a:gd name="T0" fmla="*/ 0 w 2"/>
                    <a:gd name="T1" fmla="*/ 4 h 36"/>
                    <a:gd name="T2" fmla="*/ 0 w 2"/>
                    <a:gd name="T3" fmla="*/ 0 h 36"/>
                    <a:gd name="T4" fmla="*/ 2 w 2"/>
                    <a:gd name="T5" fmla="*/ 0 h 36"/>
                    <a:gd name="T6" fmla="*/ 2 w 2"/>
                    <a:gd name="T7" fmla="*/ 4 h 36"/>
                    <a:gd name="T8" fmla="*/ 0 w 2"/>
                    <a:gd name="T9" fmla="*/ 4 h 36"/>
                    <a:gd name="T10" fmla="*/ 0 w 2"/>
                    <a:gd name="T11" fmla="*/ 36 h 36"/>
                    <a:gd name="T12" fmla="*/ 0 w 2"/>
                    <a:gd name="T13" fmla="*/ 10 h 36"/>
                    <a:gd name="T14" fmla="*/ 2 w 2"/>
                    <a:gd name="T15" fmla="*/ 10 h 36"/>
                    <a:gd name="T16" fmla="*/ 2 w 2"/>
                    <a:gd name="T17" fmla="*/ 36 h 36"/>
                    <a:gd name="T18" fmla="*/ 0 w 2"/>
                    <a:gd name="T19" fmla="*/ 36 h 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"/>
                    <a:gd name="T31" fmla="*/ 0 h 36"/>
                    <a:gd name="T32" fmla="*/ 2 w 2"/>
                    <a:gd name="T33" fmla="*/ 36 h 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" h="36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4"/>
                      </a:lnTo>
                      <a:lnTo>
                        <a:pt x="0" y="4"/>
                      </a:lnTo>
                      <a:close/>
                      <a:moveTo>
                        <a:pt x="0" y="36"/>
                      </a:moveTo>
                      <a:lnTo>
                        <a:pt x="0" y="10"/>
                      </a:lnTo>
                      <a:lnTo>
                        <a:pt x="2" y="10"/>
                      </a:lnTo>
                      <a:lnTo>
                        <a:pt x="2" y="3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71" name="Freeform 250"/>
                <p:cNvSpPr>
                  <a:spLocks/>
                </p:cNvSpPr>
                <p:nvPr/>
              </p:nvSpPr>
              <p:spPr bwMode="auto">
                <a:xfrm>
                  <a:off x="38" y="2060"/>
                  <a:ext cx="18" cy="28"/>
                </a:xfrm>
                <a:custGeom>
                  <a:avLst/>
                  <a:gdLst>
                    <a:gd name="T0" fmla="*/ 0 w 9"/>
                    <a:gd name="T1" fmla="*/ 2147483647 h 14"/>
                    <a:gd name="T2" fmla="*/ 0 w 9"/>
                    <a:gd name="T3" fmla="*/ 2147483647 h 14"/>
                    <a:gd name="T4" fmla="*/ 2147483647 w 9"/>
                    <a:gd name="T5" fmla="*/ 2147483647 h 14"/>
                    <a:gd name="T6" fmla="*/ 2147483647 w 9"/>
                    <a:gd name="T7" fmla="*/ 2147483647 h 14"/>
                    <a:gd name="T8" fmla="*/ 2147483647 w 9"/>
                    <a:gd name="T9" fmla="*/ 2147483647 h 14"/>
                    <a:gd name="T10" fmla="*/ 2147483647 w 9"/>
                    <a:gd name="T11" fmla="*/ 0 h 14"/>
                    <a:gd name="T12" fmla="*/ 2147483647 w 9"/>
                    <a:gd name="T13" fmla="*/ 2147483647 h 14"/>
                    <a:gd name="T14" fmla="*/ 2147483647 w 9"/>
                    <a:gd name="T15" fmla="*/ 2147483647 h 14"/>
                    <a:gd name="T16" fmla="*/ 2147483647 w 9"/>
                    <a:gd name="T17" fmla="*/ 2147483647 h 14"/>
                    <a:gd name="T18" fmla="*/ 2147483647 w 9"/>
                    <a:gd name="T19" fmla="*/ 2147483647 h 14"/>
                    <a:gd name="T20" fmla="*/ 2147483647 w 9"/>
                    <a:gd name="T21" fmla="*/ 2147483647 h 14"/>
                    <a:gd name="T22" fmla="*/ 2147483647 w 9"/>
                    <a:gd name="T23" fmla="*/ 2147483647 h 14"/>
                    <a:gd name="T24" fmla="*/ 2147483647 w 9"/>
                    <a:gd name="T25" fmla="*/ 2147483647 h 14"/>
                    <a:gd name="T26" fmla="*/ 2147483647 w 9"/>
                    <a:gd name="T27" fmla="*/ 2147483647 h 14"/>
                    <a:gd name="T28" fmla="*/ 2147483647 w 9"/>
                    <a:gd name="T29" fmla="*/ 2147483647 h 14"/>
                    <a:gd name="T30" fmla="*/ 2147483647 w 9"/>
                    <a:gd name="T31" fmla="*/ 2147483647 h 14"/>
                    <a:gd name="T32" fmla="*/ 2147483647 w 9"/>
                    <a:gd name="T33" fmla="*/ 2147483647 h 14"/>
                    <a:gd name="T34" fmla="*/ 2147483647 w 9"/>
                    <a:gd name="T35" fmla="*/ 2147483647 h 14"/>
                    <a:gd name="T36" fmla="*/ 2147483647 w 9"/>
                    <a:gd name="T37" fmla="*/ 2147483647 h 14"/>
                    <a:gd name="T38" fmla="*/ 0 w 9"/>
                    <a:gd name="T39" fmla="*/ 2147483647 h 1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9"/>
                    <a:gd name="T61" fmla="*/ 0 h 14"/>
                    <a:gd name="T62" fmla="*/ 9 w 9"/>
                    <a:gd name="T63" fmla="*/ 14 h 1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9" h="14">
                      <a:moveTo>
                        <a:pt x="0" y="14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2"/>
                        <a:pt x="3" y="1"/>
                        <a:pt x="4" y="1"/>
                      </a:cubicBezTo>
                      <a:cubicBezTo>
                        <a:pt x="4" y="1"/>
                        <a:pt x="5" y="1"/>
                        <a:pt x="5" y="0"/>
                      </a:cubicBezTo>
                      <a:cubicBezTo>
                        <a:pt x="6" y="0"/>
                        <a:pt x="7" y="1"/>
                        <a:pt x="7" y="1"/>
                      </a:cubicBezTo>
                      <a:cubicBezTo>
                        <a:pt x="8" y="1"/>
                        <a:pt x="8" y="1"/>
                        <a:pt x="8" y="2"/>
                      </a:cubicBezTo>
                      <a:cubicBezTo>
                        <a:pt x="9" y="2"/>
                        <a:pt x="9" y="3"/>
                        <a:pt x="9" y="3"/>
                      </a:cubicBezTo>
                      <a:cubicBezTo>
                        <a:pt x="9" y="4"/>
                        <a:pt x="9" y="5"/>
                        <a:pt x="9" y="6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5"/>
                        <a:pt x="7" y="4"/>
                        <a:pt x="7" y="4"/>
                      </a:cubicBezTo>
                      <a:cubicBezTo>
                        <a:pt x="7" y="3"/>
                        <a:pt x="7" y="3"/>
                        <a:pt x="6" y="3"/>
                      </a:cubicBezTo>
                      <a:cubicBezTo>
                        <a:pt x="6" y="3"/>
                        <a:pt x="6" y="2"/>
                        <a:pt x="5" y="2"/>
                      </a:cubicBezTo>
                      <a:cubicBezTo>
                        <a:pt x="4" y="2"/>
                        <a:pt x="4" y="3"/>
                        <a:pt x="3" y="3"/>
                      </a:cubicBezTo>
                      <a:cubicBezTo>
                        <a:pt x="2" y="4"/>
                        <a:pt x="2" y="5"/>
                        <a:pt x="2" y="7"/>
                      </a:cubicBezTo>
                      <a:cubicBezTo>
                        <a:pt x="2" y="14"/>
                        <a:pt x="2" y="14"/>
                        <a:pt x="2" y="14"/>
                      </a:cubicBez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72" name="Freeform 251"/>
                <p:cNvSpPr>
                  <a:spLocks noEditPoints="1"/>
                </p:cNvSpPr>
                <p:nvPr/>
              </p:nvSpPr>
              <p:spPr bwMode="auto">
                <a:xfrm>
                  <a:off x="62" y="2060"/>
                  <a:ext cx="20" cy="30"/>
                </a:xfrm>
                <a:custGeom>
                  <a:avLst/>
                  <a:gdLst>
                    <a:gd name="T0" fmla="*/ 2147483647 w 10"/>
                    <a:gd name="T1" fmla="*/ 2147483647 h 15"/>
                    <a:gd name="T2" fmla="*/ 2147483647 w 10"/>
                    <a:gd name="T3" fmla="*/ 2147483647 h 15"/>
                    <a:gd name="T4" fmla="*/ 2147483647 w 10"/>
                    <a:gd name="T5" fmla="*/ 2147483647 h 15"/>
                    <a:gd name="T6" fmla="*/ 2147483647 w 10"/>
                    <a:gd name="T7" fmla="*/ 2147483647 h 15"/>
                    <a:gd name="T8" fmla="*/ 0 w 10"/>
                    <a:gd name="T9" fmla="*/ 2147483647 h 15"/>
                    <a:gd name="T10" fmla="*/ 0 w 10"/>
                    <a:gd name="T11" fmla="*/ 2147483647 h 15"/>
                    <a:gd name="T12" fmla="*/ 2147483647 w 10"/>
                    <a:gd name="T13" fmla="*/ 2147483647 h 15"/>
                    <a:gd name="T14" fmla="*/ 2147483647 w 10"/>
                    <a:gd name="T15" fmla="*/ 2147483647 h 15"/>
                    <a:gd name="T16" fmla="*/ 2147483647 w 10"/>
                    <a:gd name="T17" fmla="*/ 2147483647 h 15"/>
                    <a:gd name="T18" fmla="*/ 2147483647 w 10"/>
                    <a:gd name="T19" fmla="*/ 2147483647 h 15"/>
                    <a:gd name="T20" fmla="*/ 2147483647 w 10"/>
                    <a:gd name="T21" fmla="*/ 2147483647 h 15"/>
                    <a:gd name="T22" fmla="*/ 2147483647 w 10"/>
                    <a:gd name="T23" fmla="*/ 2147483647 h 15"/>
                    <a:gd name="T24" fmla="*/ 2147483647 w 10"/>
                    <a:gd name="T25" fmla="*/ 2147483647 h 15"/>
                    <a:gd name="T26" fmla="*/ 2147483647 w 10"/>
                    <a:gd name="T27" fmla="*/ 2147483647 h 15"/>
                    <a:gd name="T28" fmla="*/ 0 w 10"/>
                    <a:gd name="T29" fmla="*/ 2147483647 h 15"/>
                    <a:gd name="T30" fmla="*/ 2147483647 w 10"/>
                    <a:gd name="T31" fmla="*/ 2147483647 h 15"/>
                    <a:gd name="T32" fmla="*/ 2147483647 w 10"/>
                    <a:gd name="T33" fmla="*/ 0 h 15"/>
                    <a:gd name="T34" fmla="*/ 2147483647 w 10"/>
                    <a:gd name="T35" fmla="*/ 2147483647 h 15"/>
                    <a:gd name="T36" fmla="*/ 2147483647 w 10"/>
                    <a:gd name="T37" fmla="*/ 2147483647 h 15"/>
                    <a:gd name="T38" fmla="*/ 2147483647 w 10"/>
                    <a:gd name="T39" fmla="*/ 2147483647 h 15"/>
                    <a:gd name="T40" fmla="*/ 2147483647 w 10"/>
                    <a:gd name="T41" fmla="*/ 2147483647 h 15"/>
                    <a:gd name="T42" fmla="*/ 2147483647 w 10"/>
                    <a:gd name="T43" fmla="*/ 2147483647 h 15"/>
                    <a:gd name="T44" fmla="*/ 2147483647 w 10"/>
                    <a:gd name="T45" fmla="*/ 2147483647 h 15"/>
                    <a:gd name="T46" fmla="*/ 2147483647 w 10"/>
                    <a:gd name="T47" fmla="*/ 2147483647 h 15"/>
                    <a:gd name="T48" fmla="*/ 2147483647 w 10"/>
                    <a:gd name="T49" fmla="*/ 2147483647 h 15"/>
                    <a:gd name="T50" fmla="*/ 2147483647 w 10"/>
                    <a:gd name="T51" fmla="*/ 2147483647 h 15"/>
                    <a:gd name="T52" fmla="*/ 2147483647 w 10"/>
                    <a:gd name="T53" fmla="*/ 2147483647 h 15"/>
                    <a:gd name="T54" fmla="*/ 2147483647 w 10"/>
                    <a:gd name="T55" fmla="*/ 2147483647 h 15"/>
                    <a:gd name="T56" fmla="*/ 2147483647 w 10"/>
                    <a:gd name="T57" fmla="*/ 2147483647 h 15"/>
                    <a:gd name="T58" fmla="*/ 2147483647 w 10"/>
                    <a:gd name="T59" fmla="*/ 2147483647 h 15"/>
                    <a:gd name="T60" fmla="*/ 2147483647 w 10"/>
                    <a:gd name="T61" fmla="*/ 2147483647 h 15"/>
                    <a:gd name="T62" fmla="*/ 2147483647 w 10"/>
                    <a:gd name="T63" fmla="*/ 2147483647 h 15"/>
                    <a:gd name="T64" fmla="*/ 2147483647 w 10"/>
                    <a:gd name="T65" fmla="*/ 2147483647 h 15"/>
                    <a:gd name="T66" fmla="*/ 2147483647 w 10"/>
                    <a:gd name="T67" fmla="*/ 2147483647 h 15"/>
                    <a:gd name="T68" fmla="*/ 2147483647 w 10"/>
                    <a:gd name="T69" fmla="*/ 2147483647 h 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0"/>
                    <a:gd name="T106" fmla="*/ 0 h 15"/>
                    <a:gd name="T107" fmla="*/ 10 w 10"/>
                    <a:gd name="T108" fmla="*/ 15 h 1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0" h="15">
                      <a:moveTo>
                        <a:pt x="7" y="13"/>
                      </a:moveTo>
                      <a:cubicBezTo>
                        <a:pt x="7" y="13"/>
                        <a:pt x="6" y="14"/>
                        <a:pt x="5" y="14"/>
                      </a:cubicBezTo>
                      <a:cubicBezTo>
                        <a:pt x="5" y="15"/>
                        <a:pt x="4" y="15"/>
                        <a:pt x="3" y="15"/>
                      </a:cubicBezTo>
                      <a:cubicBezTo>
                        <a:pt x="2" y="15"/>
                        <a:pt x="1" y="14"/>
                        <a:pt x="1" y="14"/>
                      </a:cubicBezTo>
                      <a:cubicBezTo>
                        <a:pt x="0" y="13"/>
                        <a:pt x="0" y="12"/>
                        <a:pt x="0" y="11"/>
                      </a:cubicBezTo>
                      <a:cubicBezTo>
                        <a:pt x="0" y="10"/>
                        <a:pt x="0" y="9"/>
                        <a:pt x="0" y="9"/>
                      </a:cubicBezTo>
                      <a:cubicBezTo>
                        <a:pt x="0" y="8"/>
                        <a:pt x="1" y="8"/>
                        <a:pt x="1" y="7"/>
                      </a:cubicBezTo>
                      <a:cubicBezTo>
                        <a:pt x="2" y="7"/>
                        <a:pt x="3" y="7"/>
                        <a:pt x="4" y="7"/>
                      </a:cubicBezTo>
                      <a:cubicBezTo>
                        <a:pt x="5" y="6"/>
                        <a:pt x="7" y="6"/>
                        <a:pt x="7" y="6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7" y="4"/>
                        <a:pt x="7" y="4"/>
                        <a:pt x="7" y="3"/>
                      </a:cubicBezTo>
                      <a:cubicBezTo>
                        <a:pt x="6" y="3"/>
                        <a:pt x="6" y="2"/>
                        <a:pt x="5" y="2"/>
                      </a:cubicBezTo>
                      <a:cubicBezTo>
                        <a:pt x="4" y="2"/>
                        <a:pt x="3" y="3"/>
                        <a:pt x="3" y="3"/>
                      </a:cubicBezTo>
                      <a:cubicBezTo>
                        <a:pt x="2" y="3"/>
                        <a:pt x="2" y="4"/>
                        <a:pt x="2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3"/>
                        <a:pt x="1" y="2"/>
                        <a:pt x="1" y="1"/>
                      </a:cubicBezTo>
                      <a:cubicBezTo>
                        <a:pt x="2" y="1"/>
                        <a:pt x="3" y="0"/>
                        <a:pt x="5" y="0"/>
                      </a:cubicBezTo>
                      <a:cubicBezTo>
                        <a:pt x="6" y="1"/>
                        <a:pt x="7" y="1"/>
                        <a:pt x="8" y="1"/>
                      </a:cubicBezTo>
                      <a:cubicBezTo>
                        <a:pt x="8" y="2"/>
                        <a:pt x="9" y="2"/>
                        <a:pt x="9" y="3"/>
                      </a:cubicBezTo>
                      <a:cubicBezTo>
                        <a:pt x="9" y="3"/>
                        <a:pt x="9" y="4"/>
                        <a:pt x="9" y="6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11"/>
                        <a:pt x="9" y="12"/>
                        <a:pt x="9" y="13"/>
                      </a:cubicBezTo>
                      <a:cubicBezTo>
                        <a:pt x="9" y="13"/>
                        <a:pt x="10" y="14"/>
                        <a:pt x="10" y="14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8" y="14"/>
                        <a:pt x="7" y="13"/>
                        <a:pt x="7" y="13"/>
                      </a:cubicBezTo>
                      <a:close/>
                      <a:moveTo>
                        <a:pt x="7" y="8"/>
                      </a:moveTo>
                      <a:cubicBezTo>
                        <a:pt x="7" y="8"/>
                        <a:pt x="6" y="8"/>
                        <a:pt x="4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9"/>
                        <a:pt x="2" y="9"/>
                        <a:pt x="2" y="10"/>
                      </a:cubicBezTo>
                      <a:cubicBezTo>
                        <a:pt x="2" y="10"/>
                        <a:pt x="2" y="10"/>
                        <a:pt x="2" y="11"/>
                      </a:cubicBezTo>
                      <a:cubicBezTo>
                        <a:pt x="2" y="11"/>
                        <a:pt x="2" y="12"/>
                        <a:pt x="2" y="12"/>
                      </a:cubicBezTo>
                      <a:cubicBezTo>
                        <a:pt x="3" y="13"/>
                        <a:pt x="3" y="13"/>
                        <a:pt x="4" y="13"/>
                      </a:cubicBezTo>
                      <a:cubicBezTo>
                        <a:pt x="4" y="13"/>
                        <a:pt x="5" y="13"/>
                        <a:pt x="6" y="12"/>
                      </a:cubicBezTo>
                      <a:cubicBezTo>
                        <a:pt x="6" y="12"/>
                        <a:pt x="7" y="12"/>
                        <a:pt x="7" y="11"/>
                      </a:cubicBezTo>
                      <a:cubicBezTo>
                        <a:pt x="7" y="10"/>
                        <a:pt x="7" y="10"/>
                        <a:pt x="7" y="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73" name="Freeform 252"/>
                <p:cNvSpPr>
                  <a:spLocks/>
                </p:cNvSpPr>
                <p:nvPr/>
              </p:nvSpPr>
              <p:spPr bwMode="auto">
                <a:xfrm>
                  <a:off x="84" y="2052"/>
                  <a:ext cx="10" cy="38"/>
                </a:xfrm>
                <a:custGeom>
                  <a:avLst/>
                  <a:gdLst>
                    <a:gd name="T0" fmla="*/ 2147483647 w 5"/>
                    <a:gd name="T1" fmla="*/ 2147483647 h 19"/>
                    <a:gd name="T2" fmla="*/ 2147483647 w 5"/>
                    <a:gd name="T3" fmla="*/ 2147483647 h 19"/>
                    <a:gd name="T4" fmla="*/ 2147483647 w 5"/>
                    <a:gd name="T5" fmla="*/ 2147483647 h 19"/>
                    <a:gd name="T6" fmla="*/ 2147483647 w 5"/>
                    <a:gd name="T7" fmla="*/ 2147483647 h 19"/>
                    <a:gd name="T8" fmla="*/ 2147483647 w 5"/>
                    <a:gd name="T9" fmla="*/ 2147483647 h 19"/>
                    <a:gd name="T10" fmla="*/ 2147483647 w 5"/>
                    <a:gd name="T11" fmla="*/ 2147483647 h 19"/>
                    <a:gd name="T12" fmla="*/ 2147483647 w 5"/>
                    <a:gd name="T13" fmla="*/ 2147483647 h 19"/>
                    <a:gd name="T14" fmla="*/ 0 w 5"/>
                    <a:gd name="T15" fmla="*/ 2147483647 h 19"/>
                    <a:gd name="T16" fmla="*/ 0 w 5"/>
                    <a:gd name="T17" fmla="*/ 2147483647 h 19"/>
                    <a:gd name="T18" fmla="*/ 2147483647 w 5"/>
                    <a:gd name="T19" fmla="*/ 2147483647 h 19"/>
                    <a:gd name="T20" fmla="*/ 2147483647 w 5"/>
                    <a:gd name="T21" fmla="*/ 2147483647 h 19"/>
                    <a:gd name="T22" fmla="*/ 2147483647 w 5"/>
                    <a:gd name="T23" fmla="*/ 0 h 19"/>
                    <a:gd name="T24" fmla="*/ 2147483647 w 5"/>
                    <a:gd name="T25" fmla="*/ 2147483647 h 19"/>
                    <a:gd name="T26" fmla="*/ 2147483647 w 5"/>
                    <a:gd name="T27" fmla="*/ 2147483647 h 19"/>
                    <a:gd name="T28" fmla="*/ 2147483647 w 5"/>
                    <a:gd name="T29" fmla="*/ 2147483647 h 19"/>
                    <a:gd name="T30" fmla="*/ 2147483647 w 5"/>
                    <a:gd name="T31" fmla="*/ 2147483647 h 19"/>
                    <a:gd name="T32" fmla="*/ 2147483647 w 5"/>
                    <a:gd name="T33" fmla="*/ 2147483647 h 19"/>
                    <a:gd name="T34" fmla="*/ 2147483647 w 5"/>
                    <a:gd name="T35" fmla="*/ 2147483647 h 19"/>
                    <a:gd name="T36" fmla="*/ 2147483647 w 5"/>
                    <a:gd name="T37" fmla="*/ 2147483647 h 19"/>
                    <a:gd name="T38" fmla="*/ 2147483647 w 5"/>
                    <a:gd name="T39" fmla="*/ 2147483647 h 19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5"/>
                    <a:gd name="T61" fmla="*/ 0 h 19"/>
                    <a:gd name="T62" fmla="*/ 5 w 5"/>
                    <a:gd name="T63" fmla="*/ 19 h 19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5" h="19">
                      <a:moveTo>
                        <a:pt x="5" y="16"/>
                      </a:moveTo>
                      <a:cubicBezTo>
                        <a:pt x="5" y="18"/>
                        <a:pt x="5" y="18"/>
                        <a:pt x="5" y="18"/>
                      </a:cubicBezTo>
                      <a:cubicBezTo>
                        <a:pt x="5" y="19"/>
                        <a:pt x="5" y="19"/>
                        <a:pt x="4" y="19"/>
                      </a:cubicBezTo>
                      <a:cubicBezTo>
                        <a:pt x="3" y="19"/>
                        <a:pt x="3" y="18"/>
                        <a:pt x="3" y="18"/>
                      </a:cubicBezTo>
                      <a:cubicBezTo>
                        <a:pt x="2" y="18"/>
                        <a:pt x="2" y="18"/>
                        <a:pt x="2" y="17"/>
                      </a:cubicBezTo>
                      <a:cubicBezTo>
                        <a:pt x="2" y="17"/>
                        <a:pt x="2" y="16"/>
                        <a:pt x="2" y="14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3" y="15"/>
                        <a:pt x="3" y="16"/>
                        <a:pt x="4" y="16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5" y="16"/>
                        <a:pt x="5" y="16"/>
                        <a:pt x="5" y="1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74" name="Freeform 253"/>
                <p:cNvSpPr>
                  <a:spLocks noEditPoints="1"/>
                </p:cNvSpPr>
                <p:nvPr/>
              </p:nvSpPr>
              <p:spPr bwMode="auto">
                <a:xfrm>
                  <a:off x="96" y="2062"/>
                  <a:ext cx="22" cy="28"/>
                </a:xfrm>
                <a:custGeom>
                  <a:avLst/>
                  <a:gdLst>
                    <a:gd name="T0" fmla="*/ 2147483647 w 11"/>
                    <a:gd name="T1" fmla="*/ 2147483647 h 14"/>
                    <a:gd name="T2" fmla="*/ 2147483647 w 11"/>
                    <a:gd name="T3" fmla="*/ 2147483647 h 14"/>
                    <a:gd name="T4" fmla="*/ 2147483647 w 11"/>
                    <a:gd name="T5" fmla="*/ 2147483647 h 14"/>
                    <a:gd name="T6" fmla="*/ 2147483647 w 11"/>
                    <a:gd name="T7" fmla="*/ 2147483647 h 14"/>
                    <a:gd name="T8" fmla="*/ 2147483647 w 11"/>
                    <a:gd name="T9" fmla="*/ 2147483647 h 14"/>
                    <a:gd name="T10" fmla="*/ 0 w 11"/>
                    <a:gd name="T11" fmla="*/ 2147483647 h 14"/>
                    <a:gd name="T12" fmla="*/ 2147483647 w 11"/>
                    <a:gd name="T13" fmla="*/ 2147483647 h 14"/>
                    <a:gd name="T14" fmla="*/ 2147483647 w 11"/>
                    <a:gd name="T15" fmla="*/ 0 h 14"/>
                    <a:gd name="T16" fmla="*/ 2147483647 w 11"/>
                    <a:gd name="T17" fmla="*/ 2147483647 h 14"/>
                    <a:gd name="T18" fmla="*/ 2147483647 w 11"/>
                    <a:gd name="T19" fmla="*/ 2147483647 h 14"/>
                    <a:gd name="T20" fmla="*/ 2147483647 w 11"/>
                    <a:gd name="T21" fmla="*/ 2147483647 h 14"/>
                    <a:gd name="T22" fmla="*/ 2147483647 w 11"/>
                    <a:gd name="T23" fmla="*/ 2147483647 h 14"/>
                    <a:gd name="T24" fmla="*/ 2147483647 w 11"/>
                    <a:gd name="T25" fmla="*/ 2147483647 h 14"/>
                    <a:gd name="T26" fmla="*/ 2147483647 w 11"/>
                    <a:gd name="T27" fmla="*/ 2147483647 h 14"/>
                    <a:gd name="T28" fmla="*/ 2147483647 w 11"/>
                    <a:gd name="T29" fmla="*/ 2147483647 h 14"/>
                    <a:gd name="T30" fmla="*/ 2147483647 w 11"/>
                    <a:gd name="T31" fmla="*/ 2147483647 h 14"/>
                    <a:gd name="T32" fmla="*/ 2147483647 w 11"/>
                    <a:gd name="T33" fmla="*/ 2147483647 h 14"/>
                    <a:gd name="T34" fmla="*/ 2147483647 w 11"/>
                    <a:gd name="T35" fmla="*/ 2147483647 h 14"/>
                    <a:gd name="T36" fmla="*/ 2147483647 w 11"/>
                    <a:gd name="T37" fmla="*/ 2147483647 h 14"/>
                    <a:gd name="T38" fmla="*/ 2147483647 w 11"/>
                    <a:gd name="T39" fmla="*/ 2147483647 h 14"/>
                    <a:gd name="T40" fmla="*/ 2147483647 w 11"/>
                    <a:gd name="T41" fmla="*/ 2147483647 h 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1"/>
                    <a:gd name="T64" fmla="*/ 0 h 14"/>
                    <a:gd name="T65" fmla="*/ 11 w 11"/>
                    <a:gd name="T66" fmla="*/ 14 h 1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1" h="14">
                      <a:moveTo>
                        <a:pt x="9" y="9"/>
                      </a:move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0" y="11"/>
                        <a:pt x="10" y="12"/>
                        <a:pt x="9" y="13"/>
                      </a:cubicBezTo>
                      <a:cubicBezTo>
                        <a:pt x="8" y="13"/>
                        <a:pt x="7" y="14"/>
                        <a:pt x="6" y="14"/>
                      </a:cubicBezTo>
                      <a:cubicBezTo>
                        <a:pt x="4" y="14"/>
                        <a:pt x="3" y="13"/>
                        <a:pt x="2" y="12"/>
                      </a:cubicBezTo>
                      <a:cubicBezTo>
                        <a:pt x="1" y="11"/>
                        <a:pt x="0" y="9"/>
                        <a:pt x="0" y="7"/>
                      </a:cubicBezTo>
                      <a:cubicBezTo>
                        <a:pt x="0" y="4"/>
                        <a:pt x="1" y="3"/>
                        <a:pt x="2" y="1"/>
                      </a:cubicBezTo>
                      <a:cubicBezTo>
                        <a:pt x="3" y="0"/>
                        <a:pt x="4" y="0"/>
                        <a:pt x="6" y="0"/>
                      </a:cubicBezTo>
                      <a:cubicBezTo>
                        <a:pt x="7" y="0"/>
                        <a:pt x="8" y="0"/>
                        <a:pt x="9" y="1"/>
                      </a:cubicBezTo>
                      <a:cubicBezTo>
                        <a:pt x="10" y="3"/>
                        <a:pt x="11" y="4"/>
                        <a:pt x="11" y="7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9"/>
                        <a:pt x="3" y="10"/>
                        <a:pt x="3" y="11"/>
                      </a:cubicBezTo>
                      <a:cubicBezTo>
                        <a:pt x="4" y="11"/>
                        <a:pt x="5" y="12"/>
                        <a:pt x="6" y="12"/>
                      </a:cubicBezTo>
                      <a:cubicBezTo>
                        <a:pt x="7" y="12"/>
                        <a:pt x="8" y="11"/>
                        <a:pt x="9" y="9"/>
                      </a:cubicBezTo>
                      <a:close/>
                      <a:moveTo>
                        <a:pt x="2" y="5"/>
                      </a:move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4"/>
                        <a:pt x="8" y="3"/>
                        <a:pt x="8" y="3"/>
                      </a:cubicBezTo>
                      <a:cubicBezTo>
                        <a:pt x="7" y="2"/>
                        <a:pt x="6" y="1"/>
                        <a:pt x="6" y="1"/>
                      </a:cubicBezTo>
                      <a:cubicBezTo>
                        <a:pt x="5" y="1"/>
                        <a:pt x="4" y="2"/>
                        <a:pt x="3" y="2"/>
                      </a:cubicBezTo>
                      <a:cubicBezTo>
                        <a:pt x="3" y="3"/>
                        <a:pt x="2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75" name="Freeform 254"/>
                <p:cNvSpPr>
                  <a:spLocks/>
                </p:cNvSpPr>
                <p:nvPr/>
              </p:nvSpPr>
              <p:spPr bwMode="auto">
                <a:xfrm>
                  <a:off x="-427" y="2234"/>
                  <a:ext cx="30" cy="38"/>
                </a:xfrm>
                <a:custGeom>
                  <a:avLst/>
                  <a:gdLst>
                    <a:gd name="T0" fmla="*/ 12 w 30"/>
                    <a:gd name="T1" fmla="*/ 38 h 38"/>
                    <a:gd name="T2" fmla="*/ 0 w 30"/>
                    <a:gd name="T3" fmla="*/ 0 h 38"/>
                    <a:gd name="T4" fmla="*/ 8 w 30"/>
                    <a:gd name="T5" fmla="*/ 0 h 38"/>
                    <a:gd name="T6" fmla="*/ 14 w 30"/>
                    <a:gd name="T7" fmla="*/ 28 h 38"/>
                    <a:gd name="T8" fmla="*/ 22 w 30"/>
                    <a:gd name="T9" fmla="*/ 0 h 38"/>
                    <a:gd name="T10" fmla="*/ 30 w 30"/>
                    <a:gd name="T11" fmla="*/ 0 h 38"/>
                    <a:gd name="T12" fmla="*/ 18 w 30"/>
                    <a:gd name="T13" fmla="*/ 38 h 38"/>
                    <a:gd name="T14" fmla="*/ 12 w 30"/>
                    <a:gd name="T15" fmla="*/ 38 h 3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0"/>
                    <a:gd name="T25" fmla="*/ 0 h 38"/>
                    <a:gd name="T26" fmla="*/ 30 w 30"/>
                    <a:gd name="T27" fmla="*/ 38 h 3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0" h="38">
                      <a:moveTo>
                        <a:pt x="12" y="38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4" y="28"/>
                      </a:lnTo>
                      <a:lnTo>
                        <a:pt x="22" y="0"/>
                      </a:lnTo>
                      <a:lnTo>
                        <a:pt x="30" y="0"/>
                      </a:lnTo>
                      <a:lnTo>
                        <a:pt x="18" y="38"/>
                      </a:lnTo>
                      <a:lnTo>
                        <a:pt x="12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76" name="Freeform 255"/>
                <p:cNvSpPr>
                  <a:spLocks noEditPoints="1"/>
                </p:cNvSpPr>
                <p:nvPr/>
              </p:nvSpPr>
              <p:spPr bwMode="auto">
                <a:xfrm>
                  <a:off x="-399" y="2244"/>
                  <a:ext cx="22" cy="28"/>
                </a:xfrm>
                <a:custGeom>
                  <a:avLst/>
                  <a:gdLst>
                    <a:gd name="T0" fmla="*/ 0 w 11"/>
                    <a:gd name="T1" fmla="*/ 2147483647 h 14"/>
                    <a:gd name="T2" fmla="*/ 2147483647 w 11"/>
                    <a:gd name="T3" fmla="*/ 2147483647 h 14"/>
                    <a:gd name="T4" fmla="*/ 2147483647 w 11"/>
                    <a:gd name="T5" fmla="*/ 2147483647 h 14"/>
                    <a:gd name="T6" fmla="*/ 2147483647 w 11"/>
                    <a:gd name="T7" fmla="*/ 0 h 14"/>
                    <a:gd name="T8" fmla="*/ 2147483647 w 11"/>
                    <a:gd name="T9" fmla="*/ 2147483647 h 14"/>
                    <a:gd name="T10" fmla="*/ 2147483647 w 11"/>
                    <a:gd name="T11" fmla="*/ 2147483647 h 14"/>
                    <a:gd name="T12" fmla="*/ 2147483647 w 11"/>
                    <a:gd name="T13" fmla="*/ 2147483647 h 14"/>
                    <a:gd name="T14" fmla="*/ 2147483647 w 11"/>
                    <a:gd name="T15" fmla="*/ 2147483647 h 14"/>
                    <a:gd name="T16" fmla="*/ 2147483647 w 11"/>
                    <a:gd name="T17" fmla="*/ 2147483647 h 14"/>
                    <a:gd name="T18" fmla="*/ 2147483647 w 11"/>
                    <a:gd name="T19" fmla="*/ 2147483647 h 14"/>
                    <a:gd name="T20" fmla="*/ 0 w 11"/>
                    <a:gd name="T21" fmla="*/ 2147483647 h 14"/>
                    <a:gd name="T22" fmla="*/ 2147483647 w 11"/>
                    <a:gd name="T23" fmla="*/ 2147483647 h 14"/>
                    <a:gd name="T24" fmla="*/ 2147483647 w 11"/>
                    <a:gd name="T25" fmla="*/ 2147483647 h 14"/>
                    <a:gd name="T26" fmla="*/ 2147483647 w 11"/>
                    <a:gd name="T27" fmla="*/ 2147483647 h 14"/>
                    <a:gd name="T28" fmla="*/ 2147483647 w 11"/>
                    <a:gd name="T29" fmla="*/ 2147483647 h 14"/>
                    <a:gd name="T30" fmla="*/ 2147483647 w 11"/>
                    <a:gd name="T31" fmla="*/ 2147483647 h 14"/>
                    <a:gd name="T32" fmla="*/ 2147483647 w 11"/>
                    <a:gd name="T33" fmla="*/ 2147483647 h 14"/>
                    <a:gd name="T34" fmla="*/ 2147483647 w 11"/>
                    <a:gd name="T35" fmla="*/ 2147483647 h 14"/>
                    <a:gd name="T36" fmla="*/ 2147483647 w 11"/>
                    <a:gd name="T37" fmla="*/ 2147483647 h 14"/>
                    <a:gd name="T38" fmla="*/ 2147483647 w 11"/>
                    <a:gd name="T39" fmla="*/ 2147483647 h 1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1"/>
                    <a:gd name="T61" fmla="*/ 0 h 14"/>
                    <a:gd name="T62" fmla="*/ 11 w 11"/>
                    <a:gd name="T63" fmla="*/ 14 h 1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1" h="14">
                      <a:moveTo>
                        <a:pt x="0" y="7"/>
                      </a:moveTo>
                      <a:cubicBezTo>
                        <a:pt x="0" y="6"/>
                        <a:pt x="0" y="4"/>
                        <a:pt x="1" y="3"/>
                      </a:cubicBezTo>
                      <a:cubicBezTo>
                        <a:pt x="1" y="2"/>
                        <a:pt x="2" y="1"/>
                        <a:pt x="3" y="1"/>
                      </a:cubicBezTo>
                      <a:cubicBezTo>
                        <a:pt x="3" y="0"/>
                        <a:pt x="4" y="0"/>
                        <a:pt x="6" y="0"/>
                      </a:cubicBezTo>
                      <a:cubicBezTo>
                        <a:pt x="7" y="0"/>
                        <a:pt x="9" y="1"/>
                        <a:pt x="10" y="2"/>
                      </a:cubicBezTo>
                      <a:cubicBezTo>
                        <a:pt x="11" y="4"/>
                        <a:pt x="11" y="5"/>
                        <a:pt x="11" y="7"/>
                      </a:cubicBezTo>
                      <a:cubicBezTo>
                        <a:pt x="11" y="8"/>
                        <a:pt x="11" y="10"/>
                        <a:pt x="10" y="11"/>
                      </a:cubicBezTo>
                      <a:cubicBezTo>
                        <a:pt x="10" y="12"/>
                        <a:pt x="9" y="13"/>
                        <a:pt x="8" y="13"/>
                      </a:cubicBezTo>
                      <a:cubicBezTo>
                        <a:pt x="7" y="14"/>
                        <a:pt x="7" y="14"/>
                        <a:pt x="6" y="14"/>
                      </a:cubicBezTo>
                      <a:cubicBezTo>
                        <a:pt x="4" y="14"/>
                        <a:pt x="3" y="14"/>
                        <a:pt x="1" y="12"/>
                      </a:cubicBezTo>
                      <a:cubicBezTo>
                        <a:pt x="0" y="11"/>
                        <a:pt x="0" y="9"/>
                        <a:pt x="0" y="7"/>
                      </a:cubicBezTo>
                      <a:close/>
                      <a:moveTo>
                        <a:pt x="3" y="7"/>
                      </a:moveTo>
                      <a:cubicBezTo>
                        <a:pt x="3" y="9"/>
                        <a:pt x="3" y="10"/>
                        <a:pt x="4" y="10"/>
                      </a:cubicBezTo>
                      <a:cubicBezTo>
                        <a:pt x="4" y="11"/>
                        <a:pt x="5" y="11"/>
                        <a:pt x="6" y="11"/>
                      </a:cubicBezTo>
                      <a:cubicBezTo>
                        <a:pt x="6" y="11"/>
                        <a:pt x="7" y="11"/>
                        <a:pt x="7" y="10"/>
                      </a:cubicBezTo>
                      <a:cubicBezTo>
                        <a:pt x="8" y="10"/>
                        <a:pt x="8" y="9"/>
                        <a:pt x="8" y="7"/>
                      </a:cubicBezTo>
                      <a:cubicBezTo>
                        <a:pt x="8" y="6"/>
                        <a:pt x="8" y="5"/>
                        <a:pt x="7" y="4"/>
                      </a:cubicBezTo>
                      <a:cubicBezTo>
                        <a:pt x="7" y="3"/>
                        <a:pt x="6" y="3"/>
                        <a:pt x="6" y="3"/>
                      </a:cubicBezTo>
                      <a:cubicBezTo>
                        <a:pt x="5" y="3"/>
                        <a:pt x="4" y="3"/>
                        <a:pt x="4" y="4"/>
                      </a:cubicBezTo>
                      <a:cubicBezTo>
                        <a:pt x="3" y="5"/>
                        <a:pt x="3" y="6"/>
                        <a:pt x="3" y="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77" name="Freeform 256"/>
                <p:cNvSpPr>
                  <a:spLocks noEditPoints="1"/>
                </p:cNvSpPr>
                <p:nvPr/>
              </p:nvSpPr>
              <p:spPr bwMode="auto">
                <a:xfrm>
                  <a:off x="-371" y="2234"/>
                  <a:ext cx="4" cy="38"/>
                </a:xfrm>
                <a:custGeom>
                  <a:avLst/>
                  <a:gdLst>
                    <a:gd name="T0" fmla="*/ 0 w 4"/>
                    <a:gd name="T1" fmla="*/ 8 h 38"/>
                    <a:gd name="T2" fmla="*/ 0 w 4"/>
                    <a:gd name="T3" fmla="*/ 0 h 38"/>
                    <a:gd name="T4" fmla="*/ 4 w 4"/>
                    <a:gd name="T5" fmla="*/ 0 h 38"/>
                    <a:gd name="T6" fmla="*/ 4 w 4"/>
                    <a:gd name="T7" fmla="*/ 8 h 38"/>
                    <a:gd name="T8" fmla="*/ 0 w 4"/>
                    <a:gd name="T9" fmla="*/ 8 h 38"/>
                    <a:gd name="T10" fmla="*/ 0 w 4"/>
                    <a:gd name="T11" fmla="*/ 38 h 38"/>
                    <a:gd name="T12" fmla="*/ 0 w 4"/>
                    <a:gd name="T13" fmla="*/ 10 h 38"/>
                    <a:gd name="T14" fmla="*/ 4 w 4"/>
                    <a:gd name="T15" fmla="*/ 10 h 38"/>
                    <a:gd name="T16" fmla="*/ 4 w 4"/>
                    <a:gd name="T17" fmla="*/ 38 h 38"/>
                    <a:gd name="T18" fmla="*/ 0 w 4"/>
                    <a:gd name="T19" fmla="*/ 38 h 3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"/>
                    <a:gd name="T31" fmla="*/ 0 h 38"/>
                    <a:gd name="T32" fmla="*/ 4 w 4"/>
                    <a:gd name="T33" fmla="*/ 38 h 3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" h="38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8"/>
                      </a:lnTo>
                      <a:lnTo>
                        <a:pt x="0" y="8"/>
                      </a:lnTo>
                      <a:close/>
                      <a:moveTo>
                        <a:pt x="0" y="38"/>
                      </a:move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78" name="Freeform 257"/>
                <p:cNvSpPr>
                  <a:spLocks/>
                </p:cNvSpPr>
                <p:nvPr/>
              </p:nvSpPr>
              <p:spPr bwMode="auto">
                <a:xfrm>
                  <a:off x="-361" y="2244"/>
                  <a:ext cx="20" cy="28"/>
                </a:xfrm>
                <a:custGeom>
                  <a:avLst/>
                  <a:gdLst>
                    <a:gd name="T0" fmla="*/ 2147483647 w 10"/>
                    <a:gd name="T1" fmla="*/ 2147483647 h 14"/>
                    <a:gd name="T2" fmla="*/ 2147483647 w 10"/>
                    <a:gd name="T3" fmla="*/ 2147483647 h 14"/>
                    <a:gd name="T4" fmla="*/ 2147483647 w 10"/>
                    <a:gd name="T5" fmla="*/ 2147483647 h 14"/>
                    <a:gd name="T6" fmla="*/ 2147483647 w 10"/>
                    <a:gd name="T7" fmla="*/ 2147483647 h 14"/>
                    <a:gd name="T8" fmla="*/ 2147483647 w 10"/>
                    <a:gd name="T9" fmla="*/ 2147483647 h 14"/>
                    <a:gd name="T10" fmla="*/ 2147483647 w 10"/>
                    <a:gd name="T11" fmla="*/ 2147483647 h 14"/>
                    <a:gd name="T12" fmla="*/ 2147483647 w 10"/>
                    <a:gd name="T13" fmla="*/ 2147483647 h 14"/>
                    <a:gd name="T14" fmla="*/ 2147483647 w 10"/>
                    <a:gd name="T15" fmla="*/ 2147483647 h 14"/>
                    <a:gd name="T16" fmla="*/ 2147483647 w 10"/>
                    <a:gd name="T17" fmla="*/ 2147483647 h 14"/>
                    <a:gd name="T18" fmla="*/ 2147483647 w 10"/>
                    <a:gd name="T19" fmla="*/ 2147483647 h 14"/>
                    <a:gd name="T20" fmla="*/ 2147483647 w 10"/>
                    <a:gd name="T21" fmla="*/ 2147483647 h 14"/>
                    <a:gd name="T22" fmla="*/ 2147483647 w 10"/>
                    <a:gd name="T23" fmla="*/ 2147483647 h 14"/>
                    <a:gd name="T24" fmla="*/ 0 w 10"/>
                    <a:gd name="T25" fmla="*/ 2147483647 h 14"/>
                    <a:gd name="T26" fmla="*/ 2147483647 w 10"/>
                    <a:gd name="T27" fmla="*/ 2147483647 h 14"/>
                    <a:gd name="T28" fmla="*/ 2147483647 w 10"/>
                    <a:gd name="T29" fmla="*/ 0 h 14"/>
                    <a:gd name="T30" fmla="*/ 2147483647 w 10"/>
                    <a:gd name="T31" fmla="*/ 2147483647 h 14"/>
                    <a:gd name="T32" fmla="*/ 2147483647 w 10"/>
                    <a:gd name="T33" fmla="*/ 2147483647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"/>
                    <a:gd name="T53" fmla="*/ 10 w 1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">
                      <a:moveTo>
                        <a:pt x="10" y="4"/>
                      </a:move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7" y="4"/>
                        <a:pt x="6" y="3"/>
                        <a:pt x="5" y="3"/>
                      </a:cubicBezTo>
                      <a:cubicBezTo>
                        <a:pt x="5" y="3"/>
                        <a:pt x="4" y="3"/>
                        <a:pt x="4" y="4"/>
                      </a:cubicBezTo>
                      <a:cubicBezTo>
                        <a:pt x="3" y="4"/>
                        <a:pt x="3" y="6"/>
                        <a:pt x="3" y="7"/>
                      </a:cubicBezTo>
                      <a:cubicBezTo>
                        <a:pt x="3" y="9"/>
                        <a:pt x="3" y="10"/>
                        <a:pt x="4" y="10"/>
                      </a:cubicBezTo>
                      <a:cubicBezTo>
                        <a:pt x="4" y="11"/>
                        <a:pt x="5" y="11"/>
                        <a:pt x="5" y="11"/>
                      </a:cubicBezTo>
                      <a:cubicBezTo>
                        <a:pt x="6" y="11"/>
                        <a:pt x="6" y="11"/>
                        <a:pt x="7" y="11"/>
                      </a:cubicBezTo>
                      <a:cubicBezTo>
                        <a:pt x="7" y="10"/>
                        <a:pt x="7" y="10"/>
                        <a:pt x="7" y="9"/>
                      </a:cubicBezTo>
                      <a:cubicBezTo>
                        <a:pt x="10" y="9"/>
                        <a:pt x="10" y="9"/>
                        <a:pt x="10" y="9"/>
                      </a:cubicBezTo>
                      <a:cubicBezTo>
                        <a:pt x="10" y="13"/>
                        <a:pt x="8" y="14"/>
                        <a:pt x="5" y="14"/>
                      </a:cubicBezTo>
                      <a:cubicBezTo>
                        <a:pt x="3" y="14"/>
                        <a:pt x="2" y="14"/>
                        <a:pt x="1" y="12"/>
                      </a:cubicBezTo>
                      <a:cubicBezTo>
                        <a:pt x="0" y="11"/>
                        <a:pt x="0" y="9"/>
                        <a:pt x="0" y="7"/>
                      </a:cubicBezTo>
                      <a:cubicBezTo>
                        <a:pt x="0" y="5"/>
                        <a:pt x="0" y="3"/>
                        <a:pt x="1" y="2"/>
                      </a:cubicBezTo>
                      <a:cubicBezTo>
                        <a:pt x="2" y="1"/>
                        <a:pt x="4" y="0"/>
                        <a:pt x="5" y="0"/>
                      </a:cubicBezTo>
                      <a:cubicBezTo>
                        <a:pt x="7" y="0"/>
                        <a:pt x="8" y="0"/>
                        <a:pt x="8" y="1"/>
                      </a:cubicBezTo>
                      <a:cubicBezTo>
                        <a:pt x="9" y="2"/>
                        <a:pt x="10" y="3"/>
                        <a:pt x="10" y="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79" name="Freeform 258"/>
                <p:cNvSpPr>
                  <a:spLocks noEditPoints="1"/>
                </p:cNvSpPr>
                <p:nvPr/>
              </p:nvSpPr>
              <p:spPr bwMode="auto">
                <a:xfrm>
                  <a:off x="-337" y="2244"/>
                  <a:ext cx="20" cy="28"/>
                </a:xfrm>
                <a:custGeom>
                  <a:avLst/>
                  <a:gdLst>
                    <a:gd name="T0" fmla="*/ 2147483647 w 10"/>
                    <a:gd name="T1" fmla="*/ 2147483647 h 14"/>
                    <a:gd name="T2" fmla="*/ 2147483647 w 10"/>
                    <a:gd name="T3" fmla="*/ 2147483647 h 14"/>
                    <a:gd name="T4" fmla="*/ 2147483647 w 10"/>
                    <a:gd name="T5" fmla="*/ 2147483647 h 14"/>
                    <a:gd name="T6" fmla="*/ 2147483647 w 10"/>
                    <a:gd name="T7" fmla="*/ 2147483647 h 14"/>
                    <a:gd name="T8" fmla="*/ 2147483647 w 10"/>
                    <a:gd name="T9" fmla="*/ 2147483647 h 14"/>
                    <a:gd name="T10" fmla="*/ 0 w 10"/>
                    <a:gd name="T11" fmla="*/ 2147483647 h 14"/>
                    <a:gd name="T12" fmla="*/ 2147483647 w 10"/>
                    <a:gd name="T13" fmla="*/ 2147483647 h 14"/>
                    <a:gd name="T14" fmla="*/ 2147483647 w 10"/>
                    <a:gd name="T15" fmla="*/ 0 h 14"/>
                    <a:gd name="T16" fmla="*/ 2147483647 w 10"/>
                    <a:gd name="T17" fmla="*/ 2147483647 h 14"/>
                    <a:gd name="T18" fmla="*/ 2147483647 w 10"/>
                    <a:gd name="T19" fmla="*/ 2147483647 h 14"/>
                    <a:gd name="T20" fmla="*/ 2147483647 w 10"/>
                    <a:gd name="T21" fmla="*/ 2147483647 h 14"/>
                    <a:gd name="T22" fmla="*/ 2147483647 w 10"/>
                    <a:gd name="T23" fmla="*/ 2147483647 h 14"/>
                    <a:gd name="T24" fmla="*/ 2147483647 w 10"/>
                    <a:gd name="T25" fmla="*/ 2147483647 h 14"/>
                    <a:gd name="T26" fmla="*/ 2147483647 w 10"/>
                    <a:gd name="T27" fmla="*/ 2147483647 h 14"/>
                    <a:gd name="T28" fmla="*/ 2147483647 w 10"/>
                    <a:gd name="T29" fmla="*/ 2147483647 h 14"/>
                    <a:gd name="T30" fmla="*/ 2147483647 w 10"/>
                    <a:gd name="T31" fmla="*/ 2147483647 h 14"/>
                    <a:gd name="T32" fmla="*/ 2147483647 w 10"/>
                    <a:gd name="T33" fmla="*/ 2147483647 h 14"/>
                    <a:gd name="T34" fmla="*/ 2147483647 w 10"/>
                    <a:gd name="T35" fmla="*/ 2147483647 h 14"/>
                    <a:gd name="T36" fmla="*/ 2147483647 w 10"/>
                    <a:gd name="T37" fmla="*/ 2147483647 h 14"/>
                    <a:gd name="T38" fmla="*/ 2147483647 w 10"/>
                    <a:gd name="T39" fmla="*/ 2147483647 h 14"/>
                    <a:gd name="T40" fmla="*/ 2147483647 w 10"/>
                    <a:gd name="T41" fmla="*/ 2147483647 h 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"/>
                    <a:gd name="T64" fmla="*/ 0 h 14"/>
                    <a:gd name="T65" fmla="*/ 10 w 10"/>
                    <a:gd name="T66" fmla="*/ 14 h 1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" h="14">
                      <a:moveTo>
                        <a:pt x="7" y="10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9" y="12"/>
                        <a:pt x="9" y="13"/>
                        <a:pt x="8" y="13"/>
                      </a:cubicBezTo>
                      <a:cubicBezTo>
                        <a:pt x="7" y="14"/>
                        <a:pt x="6" y="14"/>
                        <a:pt x="5" y="14"/>
                      </a:cubicBezTo>
                      <a:cubicBezTo>
                        <a:pt x="3" y="14"/>
                        <a:pt x="2" y="14"/>
                        <a:pt x="1" y="13"/>
                      </a:cubicBezTo>
                      <a:cubicBezTo>
                        <a:pt x="0" y="11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1" y="2"/>
                      </a:cubicBezTo>
                      <a:cubicBezTo>
                        <a:pt x="2" y="1"/>
                        <a:pt x="3" y="0"/>
                        <a:pt x="5" y="0"/>
                      </a:cubicBezTo>
                      <a:cubicBezTo>
                        <a:pt x="6" y="0"/>
                        <a:pt x="7" y="1"/>
                        <a:pt x="8" y="2"/>
                      </a:cubicBezTo>
                      <a:cubicBezTo>
                        <a:pt x="9" y="3"/>
                        <a:pt x="10" y="5"/>
                        <a:pt x="10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3" y="9"/>
                        <a:pt x="3" y="10"/>
                        <a:pt x="3" y="11"/>
                      </a:cubicBezTo>
                      <a:cubicBezTo>
                        <a:pt x="4" y="11"/>
                        <a:pt x="4" y="12"/>
                        <a:pt x="5" y="12"/>
                      </a:cubicBezTo>
                      <a:cubicBezTo>
                        <a:pt x="6" y="12"/>
                        <a:pt x="7" y="11"/>
                        <a:pt x="7" y="10"/>
                      </a:cubicBezTo>
                      <a:close/>
                      <a:moveTo>
                        <a:pt x="7" y="6"/>
                      </a:moveTo>
                      <a:cubicBezTo>
                        <a:pt x="7" y="5"/>
                        <a:pt x="7" y="4"/>
                        <a:pt x="6" y="4"/>
                      </a:cubicBezTo>
                      <a:cubicBezTo>
                        <a:pt x="6" y="3"/>
                        <a:pt x="5" y="3"/>
                        <a:pt x="5" y="3"/>
                      </a:cubicBezTo>
                      <a:cubicBezTo>
                        <a:pt x="4" y="3"/>
                        <a:pt x="4" y="3"/>
                        <a:pt x="3" y="4"/>
                      </a:cubicBezTo>
                      <a:cubicBezTo>
                        <a:pt x="3" y="4"/>
                        <a:pt x="3" y="5"/>
                        <a:pt x="3" y="6"/>
                      </a:cubicBezTo>
                      <a:lnTo>
                        <a:pt x="7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0" name="Freeform 259"/>
                <p:cNvSpPr>
                  <a:spLocks/>
                </p:cNvSpPr>
                <p:nvPr/>
              </p:nvSpPr>
              <p:spPr bwMode="auto">
                <a:xfrm>
                  <a:off x="-301" y="2234"/>
                  <a:ext cx="30" cy="38"/>
                </a:xfrm>
                <a:custGeom>
                  <a:avLst/>
                  <a:gdLst>
                    <a:gd name="T0" fmla="*/ 0 w 30"/>
                    <a:gd name="T1" fmla="*/ 38 h 38"/>
                    <a:gd name="T2" fmla="*/ 0 w 30"/>
                    <a:gd name="T3" fmla="*/ 0 h 38"/>
                    <a:gd name="T4" fmla="*/ 10 w 30"/>
                    <a:gd name="T5" fmla="*/ 0 h 38"/>
                    <a:gd name="T6" fmla="*/ 16 w 30"/>
                    <a:gd name="T7" fmla="*/ 26 h 38"/>
                    <a:gd name="T8" fmla="*/ 20 w 30"/>
                    <a:gd name="T9" fmla="*/ 0 h 38"/>
                    <a:gd name="T10" fmla="*/ 30 w 30"/>
                    <a:gd name="T11" fmla="*/ 0 h 38"/>
                    <a:gd name="T12" fmla="*/ 30 w 30"/>
                    <a:gd name="T13" fmla="*/ 38 h 38"/>
                    <a:gd name="T14" fmla="*/ 24 w 30"/>
                    <a:gd name="T15" fmla="*/ 38 h 38"/>
                    <a:gd name="T16" fmla="*/ 24 w 30"/>
                    <a:gd name="T17" fmla="*/ 8 h 38"/>
                    <a:gd name="T18" fmla="*/ 18 w 30"/>
                    <a:gd name="T19" fmla="*/ 38 h 38"/>
                    <a:gd name="T20" fmla="*/ 12 w 30"/>
                    <a:gd name="T21" fmla="*/ 38 h 38"/>
                    <a:gd name="T22" fmla="*/ 6 w 30"/>
                    <a:gd name="T23" fmla="*/ 8 h 38"/>
                    <a:gd name="T24" fmla="*/ 6 w 30"/>
                    <a:gd name="T25" fmla="*/ 38 h 38"/>
                    <a:gd name="T26" fmla="*/ 0 w 30"/>
                    <a:gd name="T27" fmla="*/ 38 h 3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"/>
                    <a:gd name="T43" fmla="*/ 0 h 38"/>
                    <a:gd name="T44" fmla="*/ 30 w 30"/>
                    <a:gd name="T45" fmla="*/ 38 h 3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" h="38">
                      <a:moveTo>
                        <a:pt x="0" y="38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6" y="26"/>
                      </a:lnTo>
                      <a:lnTo>
                        <a:pt x="20" y="0"/>
                      </a:lnTo>
                      <a:lnTo>
                        <a:pt x="30" y="0"/>
                      </a:lnTo>
                      <a:lnTo>
                        <a:pt x="30" y="38"/>
                      </a:lnTo>
                      <a:lnTo>
                        <a:pt x="24" y="38"/>
                      </a:lnTo>
                      <a:lnTo>
                        <a:pt x="24" y="8"/>
                      </a:lnTo>
                      <a:lnTo>
                        <a:pt x="18" y="38"/>
                      </a:lnTo>
                      <a:lnTo>
                        <a:pt x="12" y="38"/>
                      </a:lnTo>
                      <a:lnTo>
                        <a:pt x="6" y="8"/>
                      </a:lnTo>
                      <a:lnTo>
                        <a:pt x="6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1" name="Freeform 260"/>
                <p:cNvSpPr>
                  <a:spLocks noEditPoints="1"/>
                </p:cNvSpPr>
                <p:nvPr/>
              </p:nvSpPr>
              <p:spPr bwMode="auto">
                <a:xfrm>
                  <a:off x="-267" y="2244"/>
                  <a:ext cx="22" cy="28"/>
                </a:xfrm>
                <a:custGeom>
                  <a:avLst/>
                  <a:gdLst>
                    <a:gd name="T0" fmla="*/ 2147483647 w 11"/>
                    <a:gd name="T1" fmla="*/ 2147483647 h 14"/>
                    <a:gd name="T2" fmla="*/ 2147483647 w 11"/>
                    <a:gd name="T3" fmla="*/ 2147483647 h 14"/>
                    <a:gd name="T4" fmla="*/ 2147483647 w 11"/>
                    <a:gd name="T5" fmla="*/ 2147483647 h 14"/>
                    <a:gd name="T6" fmla="*/ 2147483647 w 11"/>
                    <a:gd name="T7" fmla="*/ 2147483647 h 14"/>
                    <a:gd name="T8" fmla="*/ 2147483647 w 11"/>
                    <a:gd name="T9" fmla="*/ 2147483647 h 14"/>
                    <a:gd name="T10" fmla="*/ 0 w 11"/>
                    <a:gd name="T11" fmla="*/ 2147483647 h 14"/>
                    <a:gd name="T12" fmla="*/ 2147483647 w 11"/>
                    <a:gd name="T13" fmla="*/ 2147483647 h 14"/>
                    <a:gd name="T14" fmla="*/ 2147483647 w 11"/>
                    <a:gd name="T15" fmla="*/ 0 h 14"/>
                    <a:gd name="T16" fmla="*/ 2147483647 w 11"/>
                    <a:gd name="T17" fmla="*/ 2147483647 h 14"/>
                    <a:gd name="T18" fmla="*/ 2147483647 w 11"/>
                    <a:gd name="T19" fmla="*/ 2147483647 h 14"/>
                    <a:gd name="T20" fmla="*/ 2147483647 w 11"/>
                    <a:gd name="T21" fmla="*/ 2147483647 h 14"/>
                    <a:gd name="T22" fmla="*/ 2147483647 w 11"/>
                    <a:gd name="T23" fmla="*/ 2147483647 h 14"/>
                    <a:gd name="T24" fmla="*/ 2147483647 w 11"/>
                    <a:gd name="T25" fmla="*/ 2147483647 h 14"/>
                    <a:gd name="T26" fmla="*/ 2147483647 w 11"/>
                    <a:gd name="T27" fmla="*/ 2147483647 h 14"/>
                    <a:gd name="T28" fmla="*/ 2147483647 w 11"/>
                    <a:gd name="T29" fmla="*/ 2147483647 h 14"/>
                    <a:gd name="T30" fmla="*/ 2147483647 w 11"/>
                    <a:gd name="T31" fmla="*/ 2147483647 h 14"/>
                    <a:gd name="T32" fmla="*/ 2147483647 w 11"/>
                    <a:gd name="T33" fmla="*/ 2147483647 h 14"/>
                    <a:gd name="T34" fmla="*/ 2147483647 w 11"/>
                    <a:gd name="T35" fmla="*/ 2147483647 h 14"/>
                    <a:gd name="T36" fmla="*/ 2147483647 w 11"/>
                    <a:gd name="T37" fmla="*/ 2147483647 h 14"/>
                    <a:gd name="T38" fmla="*/ 2147483647 w 11"/>
                    <a:gd name="T39" fmla="*/ 2147483647 h 14"/>
                    <a:gd name="T40" fmla="*/ 2147483647 w 11"/>
                    <a:gd name="T41" fmla="*/ 2147483647 h 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1"/>
                    <a:gd name="T64" fmla="*/ 0 h 14"/>
                    <a:gd name="T65" fmla="*/ 11 w 11"/>
                    <a:gd name="T66" fmla="*/ 14 h 1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1" h="14">
                      <a:moveTo>
                        <a:pt x="7" y="10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2"/>
                        <a:pt x="9" y="13"/>
                        <a:pt x="9" y="13"/>
                      </a:cubicBezTo>
                      <a:cubicBezTo>
                        <a:pt x="8" y="14"/>
                        <a:pt x="7" y="14"/>
                        <a:pt x="6" y="14"/>
                      </a:cubicBezTo>
                      <a:cubicBezTo>
                        <a:pt x="4" y="14"/>
                        <a:pt x="3" y="14"/>
                        <a:pt x="2" y="13"/>
                      </a:cubicBezTo>
                      <a:cubicBezTo>
                        <a:pt x="1" y="11"/>
                        <a:pt x="0" y="10"/>
                        <a:pt x="0" y="7"/>
                      </a:cubicBezTo>
                      <a:cubicBezTo>
                        <a:pt x="0" y="5"/>
                        <a:pt x="1" y="3"/>
                        <a:pt x="2" y="2"/>
                      </a:cubicBezTo>
                      <a:cubicBezTo>
                        <a:pt x="3" y="1"/>
                        <a:pt x="4" y="0"/>
                        <a:pt x="5" y="0"/>
                      </a:cubicBezTo>
                      <a:cubicBezTo>
                        <a:pt x="7" y="0"/>
                        <a:pt x="8" y="1"/>
                        <a:pt x="9" y="2"/>
                      </a:cubicBezTo>
                      <a:cubicBezTo>
                        <a:pt x="10" y="3"/>
                        <a:pt x="11" y="5"/>
                        <a:pt x="11" y="8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3" y="9"/>
                        <a:pt x="3" y="10"/>
                        <a:pt x="4" y="11"/>
                      </a:cubicBezTo>
                      <a:cubicBezTo>
                        <a:pt x="4" y="11"/>
                        <a:pt x="5" y="12"/>
                        <a:pt x="6" y="12"/>
                      </a:cubicBezTo>
                      <a:cubicBezTo>
                        <a:pt x="7" y="12"/>
                        <a:pt x="7" y="11"/>
                        <a:pt x="7" y="10"/>
                      </a:cubicBezTo>
                      <a:close/>
                      <a:moveTo>
                        <a:pt x="8" y="6"/>
                      </a:moveTo>
                      <a:cubicBezTo>
                        <a:pt x="8" y="5"/>
                        <a:pt x="7" y="4"/>
                        <a:pt x="7" y="4"/>
                      </a:cubicBezTo>
                      <a:cubicBezTo>
                        <a:pt x="6" y="3"/>
                        <a:pt x="6" y="3"/>
                        <a:pt x="5" y="3"/>
                      </a:cubicBezTo>
                      <a:cubicBezTo>
                        <a:pt x="5" y="3"/>
                        <a:pt x="4" y="3"/>
                        <a:pt x="4" y="4"/>
                      </a:cubicBezTo>
                      <a:cubicBezTo>
                        <a:pt x="3" y="4"/>
                        <a:pt x="3" y="5"/>
                        <a:pt x="3" y="6"/>
                      </a:cubicBez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2" name="Freeform 261"/>
                <p:cNvSpPr>
                  <a:spLocks/>
                </p:cNvSpPr>
                <p:nvPr/>
              </p:nvSpPr>
              <p:spPr bwMode="auto">
                <a:xfrm>
                  <a:off x="-243" y="2244"/>
                  <a:ext cx="20" cy="28"/>
                </a:xfrm>
                <a:custGeom>
                  <a:avLst/>
                  <a:gdLst>
                    <a:gd name="T0" fmla="*/ 0 w 10"/>
                    <a:gd name="T1" fmla="*/ 2147483647 h 14"/>
                    <a:gd name="T2" fmla="*/ 2147483647 w 10"/>
                    <a:gd name="T3" fmla="*/ 2147483647 h 14"/>
                    <a:gd name="T4" fmla="*/ 2147483647 w 10"/>
                    <a:gd name="T5" fmla="*/ 2147483647 h 14"/>
                    <a:gd name="T6" fmla="*/ 2147483647 w 10"/>
                    <a:gd name="T7" fmla="*/ 2147483647 h 14"/>
                    <a:gd name="T8" fmla="*/ 2147483647 w 10"/>
                    <a:gd name="T9" fmla="*/ 2147483647 h 14"/>
                    <a:gd name="T10" fmla="*/ 2147483647 w 10"/>
                    <a:gd name="T11" fmla="*/ 2147483647 h 14"/>
                    <a:gd name="T12" fmla="*/ 2147483647 w 10"/>
                    <a:gd name="T13" fmla="*/ 2147483647 h 14"/>
                    <a:gd name="T14" fmla="*/ 2147483647 w 10"/>
                    <a:gd name="T15" fmla="*/ 2147483647 h 14"/>
                    <a:gd name="T16" fmla="*/ 0 w 10"/>
                    <a:gd name="T17" fmla="*/ 2147483647 h 14"/>
                    <a:gd name="T18" fmla="*/ 2147483647 w 10"/>
                    <a:gd name="T19" fmla="*/ 2147483647 h 14"/>
                    <a:gd name="T20" fmla="*/ 2147483647 w 10"/>
                    <a:gd name="T21" fmla="*/ 0 h 14"/>
                    <a:gd name="T22" fmla="*/ 2147483647 w 10"/>
                    <a:gd name="T23" fmla="*/ 2147483647 h 14"/>
                    <a:gd name="T24" fmla="*/ 2147483647 w 10"/>
                    <a:gd name="T25" fmla="*/ 2147483647 h 14"/>
                    <a:gd name="T26" fmla="*/ 2147483647 w 10"/>
                    <a:gd name="T27" fmla="*/ 2147483647 h 14"/>
                    <a:gd name="T28" fmla="*/ 2147483647 w 10"/>
                    <a:gd name="T29" fmla="*/ 2147483647 h 14"/>
                    <a:gd name="T30" fmla="*/ 2147483647 w 10"/>
                    <a:gd name="T31" fmla="*/ 2147483647 h 14"/>
                    <a:gd name="T32" fmla="*/ 2147483647 w 10"/>
                    <a:gd name="T33" fmla="*/ 2147483647 h 14"/>
                    <a:gd name="T34" fmla="*/ 2147483647 w 10"/>
                    <a:gd name="T35" fmla="*/ 2147483647 h 14"/>
                    <a:gd name="T36" fmla="*/ 2147483647 w 10"/>
                    <a:gd name="T37" fmla="*/ 2147483647 h 14"/>
                    <a:gd name="T38" fmla="*/ 2147483647 w 10"/>
                    <a:gd name="T39" fmla="*/ 2147483647 h 14"/>
                    <a:gd name="T40" fmla="*/ 2147483647 w 10"/>
                    <a:gd name="T41" fmla="*/ 2147483647 h 14"/>
                    <a:gd name="T42" fmla="*/ 2147483647 w 10"/>
                    <a:gd name="T43" fmla="*/ 2147483647 h 14"/>
                    <a:gd name="T44" fmla="*/ 2147483647 w 10"/>
                    <a:gd name="T45" fmla="*/ 2147483647 h 14"/>
                    <a:gd name="T46" fmla="*/ 2147483647 w 10"/>
                    <a:gd name="T47" fmla="*/ 2147483647 h 14"/>
                    <a:gd name="T48" fmla="*/ 0 w 10"/>
                    <a:gd name="T49" fmla="*/ 2147483647 h 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0"/>
                    <a:gd name="T76" fmla="*/ 0 h 14"/>
                    <a:gd name="T77" fmla="*/ 10 w 10"/>
                    <a:gd name="T78" fmla="*/ 14 h 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0" h="14">
                      <a:moveTo>
                        <a:pt x="0" y="10"/>
                      </a:move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11"/>
                        <a:pt x="4" y="12"/>
                        <a:pt x="5" y="12"/>
                      </a:cubicBezTo>
                      <a:cubicBezTo>
                        <a:pt x="6" y="12"/>
                        <a:pt x="6" y="12"/>
                        <a:pt x="7" y="11"/>
                      </a:cubicBezTo>
                      <a:cubicBezTo>
                        <a:pt x="7" y="11"/>
                        <a:pt x="7" y="11"/>
                        <a:pt x="7" y="10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7" y="9"/>
                        <a:pt x="7" y="9"/>
                        <a:pt x="6" y="9"/>
                      </a:cubicBezTo>
                      <a:cubicBezTo>
                        <a:pt x="4" y="9"/>
                        <a:pt x="2" y="8"/>
                        <a:pt x="2" y="7"/>
                      </a:cubicBezTo>
                      <a:cubicBezTo>
                        <a:pt x="1" y="7"/>
                        <a:pt x="0" y="6"/>
                        <a:pt x="0" y="4"/>
                      </a:cubicBezTo>
                      <a:cubicBezTo>
                        <a:pt x="0" y="3"/>
                        <a:pt x="1" y="2"/>
                        <a:pt x="1" y="1"/>
                      </a:cubicBezTo>
                      <a:cubicBezTo>
                        <a:pt x="2" y="1"/>
                        <a:pt x="3" y="0"/>
                        <a:pt x="5" y="0"/>
                      </a:cubicBezTo>
                      <a:cubicBezTo>
                        <a:pt x="6" y="0"/>
                        <a:pt x="7" y="0"/>
                        <a:pt x="8" y="1"/>
                      </a:cubicBezTo>
                      <a:cubicBezTo>
                        <a:pt x="9" y="2"/>
                        <a:pt x="10" y="2"/>
                        <a:pt x="10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3"/>
                        <a:pt x="6" y="3"/>
                        <a:pt x="5" y="3"/>
                      </a:cubicBezTo>
                      <a:cubicBezTo>
                        <a:pt x="4" y="3"/>
                        <a:pt x="4" y="3"/>
                        <a:pt x="3" y="3"/>
                      </a:cubicBezTo>
                      <a:cubicBezTo>
                        <a:pt x="3" y="3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5"/>
                      </a:cubicBezTo>
                      <a:cubicBezTo>
                        <a:pt x="4" y="5"/>
                        <a:pt x="5" y="5"/>
                        <a:pt x="6" y="6"/>
                      </a:cubicBezTo>
                      <a:cubicBezTo>
                        <a:pt x="8" y="6"/>
                        <a:pt x="9" y="7"/>
                        <a:pt x="9" y="7"/>
                      </a:cubicBezTo>
                      <a:cubicBezTo>
                        <a:pt x="10" y="8"/>
                        <a:pt x="10" y="9"/>
                        <a:pt x="10" y="10"/>
                      </a:cubicBezTo>
                      <a:cubicBezTo>
                        <a:pt x="10" y="11"/>
                        <a:pt x="10" y="12"/>
                        <a:pt x="9" y="13"/>
                      </a:cubicBezTo>
                      <a:cubicBezTo>
                        <a:pt x="8" y="14"/>
                        <a:pt x="7" y="14"/>
                        <a:pt x="5" y="14"/>
                      </a:cubicBezTo>
                      <a:cubicBezTo>
                        <a:pt x="4" y="14"/>
                        <a:pt x="3" y="14"/>
                        <a:pt x="2" y="13"/>
                      </a:cubicBezTo>
                      <a:cubicBezTo>
                        <a:pt x="1" y="13"/>
                        <a:pt x="0" y="12"/>
                        <a:pt x="0" y="1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3" name="Freeform 262"/>
                <p:cNvSpPr>
                  <a:spLocks/>
                </p:cNvSpPr>
                <p:nvPr/>
              </p:nvSpPr>
              <p:spPr bwMode="auto">
                <a:xfrm>
                  <a:off x="-219" y="2244"/>
                  <a:ext cx="20" cy="28"/>
                </a:xfrm>
                <a:custGeom>
                  <a:avLst/>
                  <a:gdLst>
                    <a:gd name="T0" fmla="*/ 0 w 10"/>
                    <a:gd name="T1" fmla="*/ 2147483647 h 14"/>
                    <a:gd name="T2" fmla="*/ 2147483647 w 10"/>
                    <a:gd name="T3" fmla="*/ 2147483647 h 14"/>
                    <a:gd name="T4" fmla="*/ 2147483647 w 10"/>
                    <a:gd name="T5" fmla="*/ 2147483647 h 14"/>
                    <a:gd name="T6" fmla="*/ 2147483647 w 10"/>
                    <a:gd name="T7" fmla="*/ 2147483647 h 14"/>
                    <a:gd name="T8" fmla="*/ 2147483647 w 10"/>
                    <a:gd name="T9" fmla="*/ 2147483647 h 14"/>
                    <a:gd name="T10" fmla="*/ 2147483647 w 10"/>
                    <a:gd name="T11" fmla="*/ 2147483647 h 14"/>
                    <a:gd name="T12" fmla="*/ 2147483647 w 10"/>
                    <a:gd name="T13" fmla="*/ 2147483647 h 14"/>
                    <a:gd name="T14" fmla="*/ 2147483647 w 10"/>
                    <a:gd name="T15" fmla="*/ 2147483647 h 14"/>
                    <a:gd name="T16" fmla="*/ 0 w 10"/>
                    <a:gd name="T17" fmla="*/ 2147483647 h 14"/>
                    <a:gd name="T18" fmla="*/ 2147483647 w 10"/>
                    <a:gd name="T19" fmla="*/ 2147483647 h 14"/>
                    <a:gd name="T20" fmla="*/ 2147483647 w 10"/>
                    <a:gd name="T21" fmla="*/ 0 h 14"/>
                    <a:gd name="T22" fmla="*/ 2147483647 w 10"/>
                    <a:gd name="T23" fmla="*/ 2147483647 h 14"/>
                    <a:gd name="T24" fmla="*/ 2147483647 w 10"/>
                    <a:gd name="T25" fmla="*/ 2147483647 h 14"/>
                    <a:gd name="T26" fmla="*/ 2147483647 w 10"/>
                    <a:gd name="T27" fmla="*/ 2147483647 h 14"/>
                    <a:gd name="T28" fmla="*/ 2147483647 w 10"/>
                    <a:gd name="T29" fmla="*/ 2147483647 h 14"/>
                    <a:gd name="T30" fmla="*/ 2147483647 w 10"/>
                    <a:gd name="T31" fmla="*/ 2147483647 h 14"/>
                    <a:gd name="T32" fmla="*/ 2147483647 w 10"/>
                    <a:gd name="T33" fmla="*/ 2147483647 h 14"/>
                    <a:gd name="T34" fmla="*/ 2147483647 w 10"/>
                    <a:gd name="T35" fmla="*/ 2147483647 h 14"/>
                    <a:gd name="T36" fmla="*/ 2147483647 w 10"/>
                    <a:gd name="T37" fmla="*/ 2147483647 h 14"/>
                    <a:gd name="T38" fmla="*/ 2147483647 w 10"/>
                    <a:gd name="T39" fmla="*/ 2147483647 h 14"/>
                    <a:gd name="T40" fmla="*/ 2147483647 w 10"/>
                    <a:gd name="T41" fmla="*/ 2147483647 h 14"/>
                    <a:gd name="T42" fmla="*/ 2147483647 w 10"/>
                    <a:gd name="T43" fmla="*/ 2147483647 h 14"/>
                    <a:gd name="T44" fmla="*/ 2147483647 w 10"/>
                    <a:gd name="T45" fmla="*/ 2147483647 h 14"/>
                    <a:gd name="T46" fmla="*/ 2147483647 w 10"/>
                    <a:gd name="T47" fmla="*/ 2147483647 h 14"/>
                    <a:gd name="T48" fmla="*/ 0 w 10"/>
                    <a:gd name="T49" fmla="*/ 2147483647 h 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0"/>
                    <a:gd name="T76" fmla="*/ 0 h 14"/>
                    <a:gd name="T77" fmla="*/ 10 w 10"/>
                    <a:gd name="T78" fmla="*/ 14 h 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0" h="14">
                      <a:moveTo>
                        <a:pt x="0" y="10"/>
                      </a:move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11"/>
                        <a:pt x="4" y="12"/>
                        <a:pt x="5" y="12"/>
                      </a:cubicBezTo>
                      <a:cubicBezTo>
                        <a:pt x="6" y="12"/>
                        <a:pt x="6" y="12"/>
                        <a:pt x="7" y="11"/>
                      </a:cubicBezTo>
                      <a:cubicBezTo>
                        <a:pt x="7" y="11"/>
                        <a:pt x="7" y="11"/>
                        <a:pt x="7" y="10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7" y="9"/>
                        <a:pt x="6" y="9"/>
                        <a:pt x="6" y="9"/>
                      </a:cubicBezTo>
                      <a:cubicBezTo>
                        <a:pt x="4" y="8"/>
                        <a:pt x="2" y="8"/>
                        <a:pt x="1" y="7"/>
                      </a:cubicBezTo>
                      <a:cubicBezTo>
                        <a:pt x="1" y="7"/>
                        <a:pt x="0" y="6"/>
                        <a:pt x="0" y="4"/>
                      </a:cubicBezTo>
                      <a:cubicBezTo>
                        <a:pt x="0" y="3"/>
                        <a:pt x="1" y="2"/>
                        <a:pt x="1" y="1"/>
                      </a:cubicBezTo>
                      <a:cubicBezTo>
                        <a:pt x="2" y="1"/>
                        <a:pt x="3" y="0"/>
                        <a:pt x="5" y="0"/>
                      </a:cubicBezTo>
                      <a:cubicBezTo>
                        <a:pt x="6" y="0"/>
                        <a:pt x="7" y="0"/>
                        <a:pt x="8" y="1"/>
                      </a:cubicBezTo>
                      <a:cubicBezTo>
                        <a:pt x="9" y="2"/>
                        <a:pt x="9" y="3"/>
                        <a:pt x="10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3"/>
                        <a:pt x="6" y="3"/>
                        <a:pt x="5" y="3"/>
                      </a:cubicBezTo>
                      <a:cubicBezTo>
                        <a:pt x="4" y="3"/>
                        <a:pt x="4" y="3"/>
                        <a:pt x="3" y="3"/>
                      </a:cubicBezTo>
                      <a:cubicBezTo>
                        <a:pt x="3" y="3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5"/>
                      </a:cubicBezTo>
                      <a:cubicBezTo>
                        <a:pt x="4" y="5"/>
                        <a:pt x="4" y="5"/>
                        <a:pt x="6" y="6"/>
                      </a:cubicBezTo>
                      <a:cubicBezTo>
                        <a:pt x="8" y="6"/>
                        <a:pt x="9" y="7"/>
                        <a:pt x="9" y="7"/>
                      </a:cubicBezTo>
                      <a:cubicBezTo>
                        <a:pt x="10" y="8"/>
                        <a:pt x="10" y="9"/>
                        <a:pt x="10" y="10"/>
                      </a:cubicBezTo>
                      <a:cubicBezTo>
                        <a:pt x="10" y="11"/>
                        <a:pt x="10" y="12"/>
                        <a:pt x="9" y="13"/>
                      </a:cubicBezTo>
                      <a:cubicBezTo>
                        <a:pt x="8" y="14"/>
                        <a:pt x="7" y="14"/>
                        <a:pt x="5" y="14"/>
                      </a:cubicBezTo>
                      <a:cubicBezTo>
                        <a:pt x="4" y="14"/>
                        <a:pt x="2" y="14"/>
                        <a:pt x="2" y="13"/>
                      </a:cubicBezTo>
                      <a:cubicBezTo>
                        <a:pt x="1" y="13"/>
                        <a:pt x="0" y="12"/>
                        <a:pt x="0" y="1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4" name="Freeform 263"/>
                <p:cNvSpPr>
                  <a:spLocks noEditPoints="1"/>
                </p:cNvSpPr>
                <p:nvPr/>
              </p:nvSpPr>
              <p:spPr bwMode="auto">
                <a:xfrm>
                  <a:off x="-195" y="2244"/>
                  <a:ext cx="20" cy="28"/>
                </a:xfrm>
                <a:custGeom>
                  <a:avLst/>
                  <a:gdLst>
                    <a:gd name="T0" fmla="*/ 2147483647 w 10"/>
                    <a:gd name="T1" fmla="*/ 2147483647 h 14"/>
                    <a:gd name="T2" fmla="*/ 0 w 10"/>
                    <a:gd name="T3" fmla="*/ 2147483647 h 14"/>
                    <a:gd name="T4" fmla="*/ 2147483647 w 10"/>
                    <a:gd name="T5" fmla="*/ 2147483647 h 14"/>
                    <a:gd name="T6" fmla="*/ 2147483647 w 10"/>
                    <a:gd name="T7" fmla="*/ 0 h 14"/>
                    <a:gd name="T8" fmla="*/ 2147483647 w 10"/>
                    <a:gd name="T9" fmla="*/ 2147483647 h 14"/>
                    <a:gd name="T10" fmla="*/ 2147483647 w 10"/>
                    <a:gd name="T11" fmla="*/ 2147483647 h 14"/>
                    <a:gd name="T12" fmla="*/ 2147483647 w 10"/>
                    <a:gd name="T13" fmla="*/ 2147483647 h 14"/>
                    <a:gd name="T14" fmla="*/ 2147483647 w 10"/>
                    <a:gd name="T15" fmla="*/ 2147483647 h 14"/>
                    <a:gd name="T16" fmla="*/ 2147483647 w 10"/>
                    <a:gd name="T17" fmla="*/ 2147483647 h 14"/>
                    <a:gd name="T18" fmla="*/ 2147483647 w 10"/>
                    <a:gd name="T19" fmla="*/ 2147483647 h 14"/>
                    <a:gd name="T20" fmla="*/ 2147483647 w 10"/>
                    <a:gd name="T21" fmla="*/ 2147483647 h 14"/>
                    <a:gd name="T22" fmla="*/ 2147483647 w 10"/>
                    <a:gd name="T23" fmla="*/ 2147483647 h 14"/>
                    <a:gd name="T24" fmla="*/ 2147483647 w 10"/>
                    <a:gd name="T25" fmla="*/ 2147483647 h 14"/>
                    <a:gd name="T26" fmla="*/ 2147483647 w 10"/>
                    <a:gd name="T27" fmla="*/ 2147483647 h 14"/>
                    <a:gd name="T28" fmla="*/ 2147483647 w 10"/>
                    <a:gd name="T29" fmla="*/ 2147483647 h 14"/>
                    <a:gd name="T30" fmla="*/ 0 w 10"/>
                    <a:gd name="T31" fmla="*/ 2147483647 h 14"/>
                    <a:gd name="T32" fmla="*/ 0 w 10"/>
                    <a:gd name="T33" fmla="*/ 2147483647 h 14"/>
                    <a:gd name="T34" fmla="*/ 2147483647 w 10"/>
                    <a:gd name="T35" fmla="*/ 2147483647 h 14"/>
                    <a:gd name="T36" fmla="*/ 2147483647 w 10"/>
                    <a:gd name="T37" fmla="*/ 2147483647 h 14"/>
                    <a:gd name="T38" fmla="*/ 2147483647 w 10"/>
                    <a:gd name="T39" fmla="*/ 2147483647 h 14"/>
                    <a:gd name="T40" fmla="*/ 2147483647 w 10"/>
                    <a:gd name="T41" fmla="*/ 2147483647 h 14"/>
                    <a:gd name="T42" fmla="*/ 2147483647 w 10"/>
                    <a:gd name="T43" fmla="*/ 2147483647 h 14"/>
                    <a:gd name="T44" fmla="*/ 2147483647 w 10"/>
                    <a:gd name="T45" fmla="*/ 2147483647 h 14"/>
                    <a:gd name="T46" fmla="*/ 2147483647 w 10"/>
                    <a:gd name="T47" fmla="*/ 2147483647 h 14"/>
                    <a:gd name="T48" fmla="*/ 2147483647 w 10"/>
                    <a:gd name="T49" fmla="*/ 2147483647 h 14"/>
                    <a:gd name="T50" fmla="*/ 2147483647 w 10"/>
                    <a:gd name="T51" fmla="*/ 2147483647 h 14"/>
                    <a:gd name="T52" fmla="*/ 2147483647 w 10"/>
                    <a:gd name="T53" fmla="*/ 2147483647 h 14"/>
                    <a:gd name="T54" fmla="*/ 2147483647 w 10"/>
                    <a:gd name="T55" fmla="*/ 2147483647 h 14"/>
                    <a:gd name="T56" fmla="*/ 2147483647 w 10"/>
                    <a:gd name="T57" fmla="*/ 2147483647 h 14"/>
                    <a:gd name="T58" fmla="*/ 2147483647 w 10"/>
                    <a:gd name="T59" fmla="*/ 2147483647 h 14"/>
                    <a:gd name="T60" fmla="*/ 2147483647 w 10"/>
                    <a:gd name="T61" fmla="*/ 2147483647 h 14"/>
                    <a:gd name="T62" fmla="*/ 2147483647 w 10"/>
                    <a:gd name="T63" fmla="*/ 2147483647 h 14"/>
                    <a:gd name="T64" fmla="*/ 2147483647 w 10"/>
                    <a:gd name="T65" fmla="*/ 2147483647 h 14"/>
                    <a:gd name="T66" fmla="*/ 2147483647 w 10"/>
                    <a:gd name="T67" fmla="*/ 2147483647 h 1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0"/>
                    <a:gd name="T103" fmla="*/ 0 h 14"/>
                    <a:gd name="T104" fmla="*/ 10 w 10"/>
                    <a:gd name="T105" fmla="*/ 14 h 1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0" h="14">
                      <a:moveTo>
                        <a:pt x="3" y="5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3"/>
                        <a:pt x="1" y="2"/>
                        <a:pt x="2" y="1"/>
                      </a:cubicBezTo>
                      <a:cubicBezTo>
                        <a:pt x="3" y="0"/>
                        <a:pt x="4" y="0"/>
                        <a:pt x="5" y="0"/>
                      </a:cubicBezTo>
                      <a:cubicBezTo>
                        <a:pt x="6" y="0"/>
                        <a:pt x="7" y="0"/>
                        <a:pt x="8" y="1"/>
                      </a:cubicBezTo>
                      <a:cubicBezTo>
                        <a:pt x="9" y="1"/>
                        <a:pt x="9" y="2"/>
                        <a:pt x="9" y="2"/>
                      </a:cubicBezTo>
                      <a:cubicBezTo>
                        <a:pt x="10" y="3"/>
                        <a:pt x="10" y="4"/>
                        <a:pt x="10" y="5"/>
                      </a:cubicBez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1"/>
                        <a:pt x="10" y="12"/>
                        <a:pt x="10" y="12"/>
                      </a:cubicBezTo>
                      <a:cubicBezTo>
                        <a:pt x="10" y="13"/>
                        <a:pt x="10" y="13"/>
                        <a:pt x="10" y="14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7" y="13"/>
                        <a:pt x="6" y="14"/>
                        <a:pt x="5" y="14"/>
                      </a:cubicBezTo>
                      <a:cubicBezTo>
                        <a:pt x="5" y="14"/>
                        <a:pt x="4" y="14"/>
                        <a:pt x="4" y="14"/>
                      </a:cubicBezTo>
                      <a:cubicBezTo>
                        <a:pt x="2" y="14"/>
                        <a:pt x="2" y="14"/>
                        <a:pt x="1" y="13"/>
                      </a:cubicBezTo>
                      <a:cubicBezTo>
                        <a:pt x="0" y="13"/>
                        <a:pt x="0" y="12"/>
                        <a:pt x="0" y="10"/>
                      </a:cubicBezTo>
                      <a:cubicBezTo>
                        <a:pt x="0" y="10"/>
                        <a:pt x="0" y="9"/>
                        <a:pt x="0" y="8"/>
                      </a:cubicBezTo>
                      <a:cubicBezTo>
                        <a:pt x="1" y="8"/>
                        <a:pt x="1" y="7"/>
                        <a:pt x="2" y="7"/>
                      </a:cubicBezTo>
                      <a:cubicBezTo>
                        <a:pt x="2" y="7"/>
                        <a:pt x="3" y="6"/>
                        <a:pt x="4" y="6"/>
                      </a:cubicBezTo>
                      <a:cubicBezTo>
                        <a:pt x="5" y="6"/>
                        <a:pt x="6" y="5"/>
                        <a:pt x="7" y="5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3"/>
                        <a:pt x="6" y="3"/>
                        <a:pt x="6" y="3"/>
                      </a:cubicBezTo>
                      <a:cubicBezTo>
                        <a:pt x="6" y="3"/>
                        <a:pt x="5" y="3"/>
                        <a:pt x="5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3" y="4"/>
                        <a:pt x="3" y="4"/>
                        <a:pt x="3" y="5"/>
                      </a:cubicBezTo>
                      <a:close/>
                      <a:moveTo>
                        <a:pt x="7" y="8"/>
                      </a:moveTo>
                      <a:cubicBezTo>
                        <a:pt x="6" y="8"/>
                        <a:pt x="6" y="8"/>
                        <a:pt x="5" y="8"/>
                      </a:cubicBezTo>
                      <a:cubicBezTo>
                        <a:pt x="4" y="8"/>
                        <a:pt x="4" y="9"/>
                        <a:pt x="3" y="9"/>
                      </a:cubicBezTo>
                      <a:cubicBezTo>
                        <a:pt x="3" y="9"/>
                        <a:pt x="3" y="10"/>
                        <a:pt x="3" y="10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5" y="12"/>
                        <a:pt x="5" y="12"/>
                        <a:pt x="6" y="11"/>
                      </a:cubicBezTo>
                      <a:cubicBezTo>
                        <a:pt x="6" y="11"/>
                        <a:pt x="6" y="11"/>
                        <a:pt x="7" y="10"/>
                      </a:cubicBezTo>
                      <a:cubicBezTo>
                        <a:pt x="7" y="10"/>
                        <a:pt x="7" y="9"/>
                        <a:pt x="7" y="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5" name="Freeform 264"/>
                <p:cNvSpPr>
                  <a:spLocks noEditPoints="1"/>
                </p:cNvSpPr>
                <p:nvPr/>
              </p:nvSpPr>
              <p:spPr bwMode="auto">
                <a:xfrm>
                  <a:off x="-171" y="2244"/>
                  <a:ext cx="22" cy="40"/>
                </a:xfrm>
                <a:custGeom>
                  <a:avLst/>
                  <a:gdLst>
                    <a:gd name="T0" fmla="*/ 0 w 11"/>
                    <a:gd name="T1" fmla="*/ 2147483647 h 20"/>
                    <a:gd name="T2" fmla="*/ 2147483647 w 11"/>
                    <a:gd name="T3" fmla="*/ 2147483647 h 20"/>
                    <a:gd name="T4" fmla="*/ 2147483647 w 11"/>
                    <a:gd name="T5" fmla="*/ 2147483647 h 20"/>
                    <a:gd name="T6" fmla="*/ 2147483647 w 11"/>
                    <a:gd name="T7" fmla="*/ 2147483647 h 20"/>
                    <a:gd name="T8" fmla="*/ 2147483647 w 11"/>
                    <a:gd name="T9" fmla="*/ 2147483647 h 20"/>
                    <a:gd name="T10" fmla="*/ 2147483647 w 11"/>
                    <a:gd name="T11" fmla="*/ 2147483647 h 20"/>
                    <a:gd name="T12" fmla="*/ 2147483647 w 11"/>
                    <a:gd name="T13" fmla="*/ 2147483647 h 20"/>
                    <a:gd name="T14" fmla="*/ 2147483647 w 11"/>
                    <a:gd name="T15" fmla="*/ 2147483647 h 20"/>
                    <a:gd name="T16" fmla="*/ 2147483647 w 11"/>
                    <a:gd name="T17" fmla="*/ 2147483647 h 20"/>
                    <a:gd name="T18" fmla="*/ 2147483647 w 11"/>
                    <a:gd name="T19" fmla="*/ 2147483647 h 20"/>
                    <a:gd name="T20" fmla="*/ 2147483647 w 11"/>
                    <a:gd name="T21" fmla="*/ 2147483647 h 20"/>
                    <a:gd name="T22" fmla="*/ 0 w 11"/>
                    <a:gd name="T23" fmla="*/ 2147483647 h 20"/>
                    <a:gd name="T24" fmla="*/ 2147483647 w 11"/>
                    <a:gd name="T25" fmla="*/ 2147483647 h 20"/>
                    <a:gd name="T26" fmla="*/ 2147483647 w 11"/>
                    <a:gd name="T27" fmla="*/ 0 h 20"/>
                    <a:gd name="T28" fmla="*/ 2147483647 w 11"/>
                    <a:gd name="T29" fmla="*/ 2147483647 h 20"/>
                    <a:gd name="T30" fmla="*/ 2147483647 w 11"/>
                    <a:gd name="T31" fmla="*/ 2147483647 h 20"/>
                    <a:gd name="T32" fmla="*/ 2147483647 w 11"/>
                    <a:gd name="T33" fmla="*/ 2147483647 h 20"/>
                    <a:gd name="T34" fmla="*/ 2147483647 w 11"/>
                    <a:gd name="T35" fmla="*/ 2147483647 h 20"/>
                    <a:gd name="T36" fmla="*/ 2147483647 w 11"/>
                    <a:gd name="T37" fmla="*/ 2147483647 h 20"/>
                    <a:gd name="T38" fmla="*/ 2147483647 w 11"/>
                    <a:gd name="T39" fmla="*/ 2147483647 h 20"/>
                    <a:gd name="T40" fmla="*/ 2147483647 w 11"/>
                    <a:gd name="T41" fmla="*/ 2147483647 h 20"/>
                    <a:gd name="T42" fmla="*/ 2147483647 w 11"/>
                    <a:gd name="T43" fmla="*/ 2147483647 h 20"/>
                    <a:gd name="T44" fmla="*/ 2147483647 w 11"/>
                    <a:gd name="T45" fmla="*/ 2147483647 h 20"/>
                    <a:gd name="T46" fmla="*/ 2147483647 w 11"/>
                    <a:gd name="T47" fmla="*/ 2147483647 h 20"/>
                    <a:gd name="T48" fmla="*/ 0 w 11"/>
                    <a:gd name="T49" fmla="*/ 2147483647 h 20"/>
                    <a:gd name="T50" fmla="*/ 2147483647 w 11"/>
                    <a:gd name="T51" fmla="*/ 2147483647 h 20"/>
                    <a:gd name="T52" fmla="*/ 2147483647 w 11"/>
                    <a:gd name="T53" fmla="*/ 2147483647 h 20"/>
                    <a:gd name="T54" fmla="*/ 2147483647 w 11"/>
                    <a:gd name="T55" fmla="*/ 2147483647 h 20"/>
                    <a:gd name="T56" fmla="*/ 2147483647 w 11"/>
                    <a:gd name="T57" fmla="*/ 2147483647 h 20"/>
                    <a:gd name="T58" fmla="*/ 2147483647 w 11"/>
                    <a:gd name="T59" fmla="*/ 2147483647 h 20"/>
                    <a:gd name="T60" fmla="*/ 2147483647 w 11"/>
                    <a:gd name="T61" fmla="*/ 2147483647 h 20"/>
                    <a:gd name="T62" fmla="*/ 2147483647 w 11"/>
                    <a:gd name="T63" fmla="*/ 2147483647 h 20"/>
                    <a:gd name="T64" fmla="*/ 2147483647 w 11"/>
                    <a:gd name="T65" fmla="*/ 2147483647 h 20"/>
                    <a:gd name="T66" fmla="*/ 2147483647 w 11"/>
                    <a:gd name="T67" fmla="*/ 2147483647 h 2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1"/>
                    <a:gd name="T103" fmla="*/ 0 h 20"/>
                    <a:gd name="T104" fmla="*/ 11 w 11"/>
                    <a:gd name="T105" fmla="*/ 20 h 20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1" h="20">
                      <a:moveTo>
                        <a:pt x="0" y="15"/>
                      </a:move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4" y="17"/>
                        <a:pt x="5" y="17"/>
                        <a:pt x="5" y="17"/>
                      </a:cubicBezTo>
                      <a:cubicBezTo>
                        <a:pt x="6" y="17"/>
                        <a:pt x="6" y="17"/>
                        <a:pt x="7" y="16"/>
                      </a:cubicBezTo>
                      <a:cubicBezTo>
                        <a:pt x="7" y="16"/>
                        <a:pt x="7" y="16"/>
                        <a:pt x="8" y="16"/>
                      </a:cubicBezTo>
                      <a:cubicBezTo>
                        <a:pt x="8" y="15"/>
                        <a:pt x="8" y="15"/>
                        <a:pt x="8" y="14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7" y="13"/>
                        <a:pt x="7" y="13"/>
                        <a:pt x="6" y="13"/>
                      </a:cubicBezTo>
                      <a:cubicBezTo>
                        <a:pt x="6" y="14"/>
                        <a:pt x="5" y="14"/>
                        <a:pt x="4" y="14"/>
                      </a:cubicBezTo>
                      <a:cubicBezTo>
                        <a:pt x="3" y="14"/>
                        <a:pt x="2" y="13"/>
                        <a:pt x="1" y="12"/>
                      </a:cubicBezTo>
                      <a:cubicBezTo>
                        <a:pt x="0" y="11"/>
                        <a:pt x="0" y="9"/>
                        <a:pt x="0" y="7"/>
                      </a:cubicBezTo>
                      <a:cubicBezTo>
                        <a:pt x="0" y="5"/>
                        <a:pt x="0" y="3"/>
                        <a:pt x="1" y="2"/>
                      </a:cubicBezTo>
                      <a:cubicBezTo>
                        <a:pt x="2" y="1"/>
                        <a:pt x="3" y="0"/>
                        <a:pt x="5" y="0"/>
                      </a:cubicBezTo>
                      <a:cubicBezTo>
                        <a:pt x="5" y="0"/>
                        <a:pt x="6" y="0"/>
                        <a:pt x="6" y="1"/>
                      </a:cubicBezTo>
                      <a:cubicBezTo>
                        <a:pt x="7" y="1"/>
                        <a:pt x="8" y="2"/>
                        <a:pt x="8" y="2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5"/>
                        <a:pt x="11" y="16"/>
                        <a:pt x="10" y="17"/>
                      </a:cubicBezTo>
                      <a:cubicBezTo>
                        <a:pt x="10" y="18"/>
                        <a:pt x="9" y="18"/>
                        <a:pt x="9" y="19"/>
                      </a:cubicBezTo>
                      <a:cubicBezTo>
                        <a:pt x="8" y="19"/>
                        <a:pt x="7" y="20"/>
                        <a:pt x="5" y="20"/>
                      </a:cubicBezTo>
                      <a:cubicBezTo>
                        <a:pt x="4" y="20"/>
                        <a:pt x="3" y="19"/>
                        <a:pt x="3" y="19"/>
                      </a:cubicBezTo>
                      <a:cubicBezTo>
                        <a:pt x="2" y="19"/>
                        <a:pt x="1" y="18"/>
                        <a:pt x="1" y="18"/>
                      </a:cubicBezTo>
                      <a:cubicBezTo>
                        <a:pt x="0" y="17"/>
                        <a:pt x="0" y="16"/>
                        <a:pt x="0" y="15"/>
                      </a:cubicBezTo>
                      <a:close/>
                      <a:moveTo>
                        <a:pt x="3" y="7"/>
                      </a:moveTo>
                      <a:cubicBezTo>
                        <a:pt x="3" y="8"/>
                        <a:pt x="3" y="9"/>
                        <a:pt x="4" y="10"/>
                      </a:cubicBezTo>
                      <a:cubicBezTo>
                        <a:pt x="4" y="11"/>
                        <a:pt x="5" y="11"/>
                        <a:pt x="5" y="11"/>
                      </a:cubicBezTo>
                      <a:cubicBezTo>
                        <a:pt x="6" y="11"/>
                        <a:pt x="7" y="11"/>
                        <a:pt x="7" y="10"/>
                      </a:cubicBezTo>
                      <a:cubicBezTo>
                        <a:pt x="8" y="9"/>
                        <a:pt x="8" y="8"/>
                        <a:pt x="8" y="7"/>
                      </a:cubicBezTo>
                      <a:cubicBezTo>
                        <a:pt x="8" y="6"/>
                        <a:pt x="8" y="5"/>
                        <a:pt x="7" y="4"/>
                      </a:cubicBezTo>
                      <a:cubicBezTo>
                        <a:pt x="7" y="3"/>
                        <a:pt x="6" y="3"/>
                        <a:pt x="5" y="3"/>
                      </a:cubicBezTo>
                      <a:cubicBezTo>
                        <a:pt x="5" y="3"/>
                        <a:pt x="4" y="3"/>
                        <a:pt x="4" y="4"/>
                      </a:cubicBezTo>
                      <a:cubicBezTo>
                        <a:pt x="3" y="5"/>
                        <a:pt x="3" y="6"/>
                        <a:pt x="3" y="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6" name="Freeform 265"/>
                <p:cNvSpPr>
                  <a:spLocks noEditPoints="1"/>
                </p:cNvSpPr>
                <p:nvPr/>
              </p:nvSpPr>
              <p:spPr bwMode="auto">
                <a:xfrm>
                  <a:off x="-145" y="2244"/>
                  <a:ext cx="20" cy="28"/>
                </a:xfrm>
                <a:custGeom>
                  <a:avLst/>
                  <a:gdLst>
                    <a:gd name="T0" fmla="*/ 2147483647 w 10"/>
                    <a:gd name="T1" fmla="*/ 2147483647 h 14"/>
                    <a:gd name="T2" fmla="*/ 2147483647 w 10"/>
                    <a:gd name="T3" fmla="*/ 2147483647 h 14"/>
                    <a:gd name="T4" fmla="*/ 2147483647 w 10"/>
                    <a:gd name="T5" fmla="*/ 2147483647 h 14"/>
                    <a:gd name="T6" fmla="*/ 2147483647 w 10"/>
                    <a:gd name="T7" fmla="*/ 2147483647 h 14"/>
                    <a:gd name="T8" fmla="*/ 2147483647 w 10"/>
                    <a:gd name="T9" fmla="*/ 2147483647 h 14"/>
                    <a:gd name="T10" fmla="*/ 0 w 10"/>
                    <a:gd name="T11" fmla="*/ 2147483647 h 14"/>
                    <a:gd name="T12" fmla="*/ 2147483647 w 10"/>
                    <a:gd name="T13" fmla="*/ 2147483647 h 14"/>
                    <a:gd name="T14" fmla="*/ 2147483647 w 10"/>
                    <a:gd name="T15" fmla="*/ 0 h 14"/>
                    <a:gd name="T16" fmla="*/ 2147483647 w 10"/>
                    <a:gd name="T17" fmla="*/ 2147483647 h 14"/>
                    <a:gd name="T18" fmla="*/ 2147483647 w 10"/>
                    <a:gd name="T19" fmla="*/ 2147483647 h 14"/>
                    <a:gd name="T20" fmla="*/ 2147483647 w 10"/>
                    <a:gd name="T21" fmla="*/ 2147483647 h 14"/>
                    <a:gd name="T22" fmla="*/ 2147483647 w 10"/>
                    <a:gd name="T23" fmla="*/ 2147483647 h 14"/>
                    <a:gd name="T24" fmla="*/ 2147483647 w 10"/>
                    <a:gd name="T25" fmla="*/ 2147483647 h 14"/>
                    <a:gd name="T26" fmla="*/ 2147483647 w 10"/>
                    <a:gd name="T27" fmla="*/ 2147483647 h 14"/>
                    <a:gd name="T28" fmla="*/ 2147483647 w 10"/>
                    <a:gd name="T29" fmla="*/ 2147483647 h 14"/>
                    <a:gd name="T30" fmla="*/ 2147483647 w 10"/>
                    <a:gd name="T31" fmla="*/ 2147483647 h 14"/>
                    <a:gd name="T32" fmla="*/ 2147483647 w 10"/>
                    <a:gd name="T33" fmla="*/ 2147483647 h 14"/>
                    <a:gd name="T34" fmla="*/ 2147483647 w 10"/>
                    <a:gd name="T35" fmla="*/ 2147483647 h 14"/>
                    <a:gd name="T36" fmla="*/ 2147483647 w 10"/>
                    <a:gd name="T37" fmla="*/ 2147483647 h 14"/>
                    <a:gd name="T38" fmla="*/ 2147483647 w 10"/>
                    <a:gd name="T39" fmla="*/ 2147483647 h 14"/>
                    <a:gd name="T40" fmla="*/ 2147483647 w 10"/>
                    <a:gd name="T41" fmla="*/ 2147483647 h 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"/>
                    <a:gd name="T64" fmla="*/ 0 h 14"/>
                    <a:gd name="T65" fmla="*/ 10 w 10"/>
                    <a:gd name="T66" fmla="*/ 14 h 1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" h="14">
                      <a:moveTo>
                        <a:pt x="7" y="10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2"/>
                        <a:pt x="9" y="13"/>
                        <a:pt x="8" y="13"/>
                      </a:cubicBezTo>
                      <a:cubicBezTo>
                        <a:pt x="7" y="14"/>
                        <a:pt x="6" y="14"/>
                        <a:pt x="5" y="14"/>
                      </a:cubicBezTo>
                      <a:cubicBezTo>
                        <a:pt x="3" y="14"/>
                        <a:pt x="2" y="14"/>
                        <a:pt x="1" y="13"/>
                      </a:cubicBezTo>
                      <a:cubicBezTo>
                        <a:pt x="0" y="11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1" y="2"/>
                      </a:cubicBezTo>
                      <a:cubicBezTo>
                        <a:pt x="2" y="1"/>
                        <a:pt x="3" y="0"/>
                        <a:pt x="5" y="0"/>
                      </a:cubicBezTo>
                      <a:cubicBezTo>
                        <a:pt x="6" y="0"/>
                        <a:pt x="8" y="1"/>
                        <a:pt x="9" y="2"/>
                      </a:cubicBezTo>
                      <a:cubicBezTo>
                        <a:pt x="10" y="3"/>
                        <a:pt x="10" y="5"/>
                        <a:pt x="10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3" y="9"/>
                        <a:pt x="3" y="10"/>
                        <a:pt x="3" y="11"/>
                      </a:cubicBezTo>
                      <a:cubicBezTo>
                        <a:pt x="4" y="11"/>
                        <a:pt x="5" y="12"/>
                        <a:pt x="5" y="12"/>
                      </a:cubicBezTo>
                      <a:cubicBezTo>
                        <a:pt x="6" y="12"/>
                        <a:pt x="7" y="11"/>
                        <a:pt x="7" y="10"/>
                      </a:cubicBezTo>
                      <a:close/>
                      <a:moveTo>
                        <a:pt x="7" y="6"/>
                      </a:moveTo>
                      <a:cubicBezTo>
                        <a:pt x="7" y="5"/>
                        <a:pt x="7" y="4"/>
                        <a:pt x="7" y="4"/>
                      </a:cubicBezTo>
                      <a:cubicBezTo>
                        <a:pt x="6" y="3"/>
                        <a:pt x="6" y="3"/>
                        <a:pt x="5" y="3"/>
                      </a:cubicBezTo>
                      <a:cubicBezTo>
                        <a:pt x="4" y="3"/>
                        <a:pt x="4" y="3"/>
                        <a:pt x="3" y="4"/>
                      </a:cubicBezTo>
                      <a:cubicBezTo>
                        <a:pt x="3" y="4"/>
                        <a:pt x="3" y="5"/>
                        <a:pt x="3" y="6"/>
                      </a:cubicBezTo>
                      <a:lnTo>
                        <a:pt x="7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7" name="Freeform 266"/>
                <p:cNvSpPr>
                  <a:spLocks/>
                </p:cNvSpPr>
                <p:nvPr/>
              </p:nvSpPr>
              <p:spPr bwMode="auto">
                <a:xfrm>
                  <a:off x="-123" y="2244"/>
                  <a:ext cx="23" cy="28"/>
                </a:xfrm>
                <a:custGeom>
                  <a:avLst/>
                  <a:gdLst>
                    <a:gd name="T0" fmla="*/ 0 w 11"/>
                    <a:gd name="T1" fmla="*/ 2147483647 h 14"/>
                    <a:gd name="T2" fmla="*/ 2147483647 w 11"/>
                    <a:gd name="T3" fmla="*/ 2147483647 h 14"/>
                    <a:gd name="T4" fmla="*/ 2147483647 w 11"/>
                    <a:gd name="T5" fmla="*/ 2147483647 h 14"/>
                    <a:gd name="T6" fmla="*/ 2147483647 w 11"/>
                    <a:gd name="T7" fmla="*/ 2147483647 h 14"/>
                    <a:gd name="T8" fmla="*/ 2147483647 w 11"/>
                    <a:gd name="T9" fmla="*/ 2147483647 h 14"/>
                    <a:gd name="T10" fmla="*/ 2147483647 w 11"/>
                    <a:gd name="T11" fmla="*/ 2147483647 h 14"/>
                    <a:gd name="T12" fmla="*/ 2147483647 w 11"/>
                    <a:gd name="T13" fmla="*/ 2147483647 h 14"/>
                    <a:gd name="T14" fmla="*/ 2147483647 w 11"/>
                    <a:gd name="T15" fmla="*/ 2147483647 h 14"/>
                    <a:gd name="T16" fmla="*/ 2147483647 w 11"/>
                    <a:gd name="T17" fmla="*/ 2147483647 h 14"/>
                    <a:gd name="T18" fmla="*/ 2147483647 w 11"/>
                    <a:gd name="T19" fmla="*/ 2147483647 h 14"/>
                    <a:gd name="T20" fmla="*/ 2147483647 w 11"/>
                    <a:gd name="T21" fmla="*/ 0 h 14"/>
                    <a:gd name="T22" fmla="*/ 2147483647 w 11"/>
                    <a:gd name="T23" fmla="*/ 2147483647 h 14"/>
                    <a:gd name="T24" fmla="*/ 2147483647 w 11"/>
                    <a:gd name="T25" fmla="*/ 2147483647 h 14"/>
                    <a:gd name="T26" fmla="*/ 2147483647 w 11"/>
                    <a:gd name="T27" fmla="*/ 2147483647 h 14"/>
                    <a:gd name="T28" fmla="*/ 2147483647 w 11"/>
                    <a:gd name="T29" fmla="*/ 2147483647 h 14"/>
                    <a:gd name="T30" fmla="*/ 2147483647 w 11"/>
                    <a:gd name="T31" fmla="*/ 2147483647 h 14"/>
                    <a:gd name="T32" fmla="*/ 2147483647 w 11"/>
                    <a:gd name="T33" fmla="*/ 2147483647 h 14"/>
                    <a:gd name="T34" fmla="*/ 2147483647 w 11"/>
                    <a:gd name="T35" fmla="*/ 2147483647 h 14"/>
                    <a:gd name="T36" fmla="*/ 2147483647 w 11"/>
                    <a:gd name="T37" fmla="*/ 2147483647 h 14"/>
                    <a:gd name="T38" fmla="*/ 2147483647 w 11"/>
                    <a:gd name="T39" fmla="*/ 2147483647 h 14"/>
                    <a:gd name="T40" fmla="*/ 2147483647 w 11"/>
                    <a:gd name="T41" fmla="*/ 2147483647 h 14"/>
                    <a:gd name="T42" fmla="*/ 2147483647 w 11"/>
                    <a:gd name="T43" fmla="*/ 2147483647 h 14"/>
                    <a:gd name="T44" fmla="*/ 2147483647 w 11"/>
                    <a:gd name="T45" fmla="*/ 2147483647 h 14"/>
                    <a:gd name="T46" fmla="*/ 2147483647 w 11"/>
                    <a:gd name="T47" fmla="*/ 2147483647 h 14"/>
                    <a:gd name="T48" fmla="*/ 0 w 11"/>
                    <a:gd name="T49" fmla="*/ 2147483647 h 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"/>
                    <a:gd name="T76" fmla="*/ 0 h 14"/>
                    <a:gd name="T77" fmla="*/ 11 w 11"/>
                    <a:gd name="T78" fmla="*/ 14 h 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" h="14">
                      <a:moveTo>
                        <a:pt x="0" y="10"/>
                      </a:move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4" y="11"/>
                        <a:pt x="4" y="12"/>
                        <a:pt x="6" y="12"/>
                      </a:cubicBezTo>
                      <a:cubicBezTo>
                        <a:pt x="6" y="12"/>
                        <a:pt x="7" y="12"/>
                        <a:pt x="7" y="11"/>
                      </a:cubicBezTo>
                      <a:cubicBezTo>
                        <a:pt x="8" y="11"/>
                        <a:pt x="8" y="11"/>
                        <a:pt x="8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7" y="10"/>
                        <a:pt x="7" y="9"/>
                        <a:pt x="7" y="9"/>
                      </a:cubicBezTo>
                      <a:cubicBezTo>
                        <a:pt x="4" y="9"/>
                        <a:pt x="3" y="8"/>
                        <a:pt x="2" y="7"/>
                      </a:cubicBezTo>
                      <a:cubicBezTo>
                        <a:pt x="1" y="7"/>
                        <a:pt x="1" y="6"/>
                        <a:pt x="1" y="4"/>
                      </a:cubicBezTo>
                      <a:cubicBezTo>
                        <a:pt x="1" y="3"/>
                        <a:pt x="1" y="2"/>
                        <a:pt x="2" y="1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7" y="0"/>
                        <a:pt x="8" y="0"/>
                        <a:pt x="9" y="1"/>
                      </a:cubicBezTo>
                      <a:cubicBezTo>
                        <a:pt x="10" y="2"/>
                        <a:pt x="10" y="3"/>
                        <a:pt x="10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7" y="3"/>
                        <a:pt x="7" y="3"/>
                        <a:pt x="6" y="3"/>
                      </a:cubicBezTo>
                      <a:cubicBezTo>
                        <a:pt x="5" y="3"/>
                        <a:pt x="4" y="3"/>
                        <a:pt x="4" y="3"/>
                      </a:cubicBezTo>
                      <a:cubicBezTo>
                        <a:pt x="4" y="3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5"/>
                      </a:cubicBezTo>
                      <a:cubicBezTo>
                        <a:pt x="4" y="5"/>
                        <a:pt x="5" y="5"/>
                        <a:pt x="7" y="6"/>
                      </a:cubicBezTo>
                      <a:cubicBezTo>
                        <a:pt x="8" y="6"/>
                        <a:pt x="9" y="7"/>
                        <a:pt x="10" y="7"/>
                      </a:cubicBezTo>
                      <a:cubicBezTo>
                        <a:pt x="11" y="8"/>
                        <a:pt x="11" y="9"/>
                        <a:pt x="11" y="10"/>
                      </a:cubicBezTo>
                      <a:cubicBezTo>
                        <a:pt x="11" y="11"/>
                        <a:pt x="10" y="12"/>
                        <a:pt x="9" y="13"/>
                      </a:cubicBezTo>
                      <a:cubicBezTo>
                        <a:pt x="9" y="14"/>
                        <a:pt x="7" y="14"/>
                        <a:pt x="6" y="14"/>
                      </a:cubicBezTo>
                      <a:cubicBezTo>
                        <a:pt x="4" y="14"/>
                        <a:pt x="3" y="14"/>
                        <a:pt x="2" y="13"/>
                      </a:cubicBezTo>
                      <a:cubicBezTo>
                        <a:pt x="1" y="13"/>
                        <a:pt x="1" y="12"/>
                        <a:pt x="0" y="1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8" name="Freeform 267"/>
                <p:cNvSpPr>
                  <a:spLocks/>
                </p:cNvSpPr>
                <p:nvPr/>
              </p:nvSpPr>
              <p:spPr bwMode="auto">
                <a:xfrm>
                  <a:off x="-86" y="2234"/>
                  <a:ext cx="16" cy="38"/>
                </a:xfrm>
                <a:custGeom>
                  <a:avLst/>
                  <a:gdLst>
                    <a:gd name="T0" fmla="*/ 0 w 8"/>
                    <a:gd name="T1" fmla="*/ 2147483647 h 19"/>
                    <a:gd name="T2" fmla="*/ 2147483647 w 8"/>
                    <a:gd name="T3" fmla="*/ 2147483647 h 19"/>
                    <a:gd name="T4" fmla="*/ 2147483647 w 8"/>
                    <a:gd name="T5" fmla="*/ 2147483647 h 19"/>
                    <a:gd name="T6" fmla="*/ 2147483647 w 8"/>
                    <a:gd name="T7" fmla="*/ 2147483647 h 19"/>
                    <a:gd name="T8" fmla="*/ 2147483647 w 8"/>
                    <a:gd name="T9" fmla="*/ 2147483647 h 19"/>
                    <a:gd name="T10" fmla="*/ 2147483647 w 8"/>
                    <a:gd name="T11" fmla="*/ 0 h 19"/>
                    <a:gd name="T12" fmla="*/ 2147483647 w 8"/>
                    <a:gd name="T13" fmla="*/ 0 h 19"/>
                    <a:gd name="T14" fmla="*/ 2147483647 w 8"/>
                    <a:gd name="T15" fmla="*/ 2147483647 h 19"/>
                    <a:gd name="T16" fmla="*/ 2147483647 w 8"/>
                    <a:gd name="T17" fmla="*/ 2147483647 h 19"/>
                    <a:gd name="T18" fmla="*/ 2147483647 w 8"/>
                    <a:gd name="T19" fmla="*/ 2147483647 h 19"/>
                    <a:gd name="T20" fmla="*/ 2147483647 w 8"/>
                    <a:gd name="T21" fmla="*/ 2147483647 h 19"/>
                    <a:gd name="T22" fmla="*/ 2147483647 w 8"/>
                    <a:gd name="T23" fmla="*/ 2147483647 h 19"/>
                    <a:gd name="T24" fmla="*/ 2147483647 w 8"/>
                    <a:gd name="T25" fmla="*/ 2147483647 h 19"/>
                    <a:gd name="T26" fmla="*/ 2147483647 w 8"/>
                    <a:gd name="T27" fmla="*/ 2147483647 h 19"/>
                    <a:gd name="T28" fmla="*/ 2147483647 w 8"/>
                    <a:gd name="T29" fmla="*/ 2147483647 h 19"/>
                    <a:gd name="T30" fmla="*/ 2147483647 w 8"/>
                    <a:gd name="T31" fmla="*/ 2147483647 h 19"/>
                    <a:gd name="T32" fmla="*/ 2147483647 w 8"/>
                    <a:gd name="T33" fmla="*/ 2147483647 h 19"/>
                    <a:gd name="T34" fmla="*/ 2147483647 w 8"/>
                    <a:gd name="T35" fmla="*/ 2147483647 h 19"/>
                    <a:gd name="T36" fmla="*/ 0 w 8"/>
                    <a:gd name="T37" fmla="*/ 2147483647 h 19"/>
                    <a:gd name="T38" fmla="*/ 0 w 8"/>
                    <a:gd name="T39" fmla="*/ 2147483647 h 19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8"/>
                    <a:gd name="T61" fmla="*/ 0 h 19"/>
                    <a:gd name="T62" fmla="*/ 8 w 8"/>
                    <a:gd name="T63" fmla="*/ 19 h 19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8" h="19">
                      <a:moveTo>
                        <a:pt x="0" y="6"/>
                      </a:move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3"/>
                        <a:pt x="2" y="2"/>
                        <a:pt x="2" y="2"/>
                      </a:cubicBezTo>
                      <a:cubicBezTo>
                        <a:pt x="2" y="1"/>
                        <a:pt x="3" y="1"/>
                        <a:pt x="3" y="1"/>
                      </a:cubicBezTo>
                      <a:cubicBezTo>
                        <a:pt x="4" y="0"/>
                        <a:pt x="4" y="0"/>
                        <a:pt x="5" y="0"/>
                      </a:cubicBezTo>
                      <a:cubicBezTo>
                        <a:pt x="6" y="0"/>
                        <a:pt x="7" y="0"/>
                        <a:pt x="8" y="0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3"/>
                        <a:pt x="6" y="3"/>
                        <a:pt x="6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4"/>
                        <a:pt x="5" y="5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9" name="Freeform 268"/>
                <p:cNvSpPr>
                  <a:spLocks noEditPoints="1"/>
                </p:cNvSpPr>
                <p:nvPr/>
              </p:nvSpPr>
              <p:spPr bwMode="auto">
                <a:xfrm>
                  <a:off x="-70" y="2244"/>
                  <a:ext cx="22" cy="28"/>
                </a:xfrm>
                <a:custGeom>
                  <a:avLst/>
                  <a:gdLst>
                    <a:gd name="T0" fmla="*/ 0 w 11"/>
                    <a:gd name="T1" fmla="*/ 2147483647 h 14"/>
                    <a:gd name="T2" fmla="*/ 2147483647 w 11"/>
                    <a:gd name="T3" fmla="*/ 2147483647 h 14"/>
                    <a:gd name="T4" fmla="*/ 2147483647 w 11"/>
                    <a:gd name="T5" fmla="*/ 2147483647 h 14"/>
                    <a:gd name="T6" fmla="*/ 2147483647 w 11"/>
                    <a:gd name="T7" fmla="*/ 0 h 14"/>
                    <a:gd name="T8" fmla="*/ 2147483647 w 11"/>
                    <a:gd name="T9" fmla="*/ 2147483647 h 14"/>
                    <a:gd name="T10" fmla="*/ 2147483647 w 11"/>
                    <a:gd name="T11" fmla="*/ 2147483647 h 14"/>
                    <a:gd name="T12" fmla="*/ 2147483647 w 11"/>
                    <a:gd name="T13" fmla="*/ 2147483647 h 14"/>
                    <a:gd name="T14" fmla="*/ 2147483647 w 11"/>
                    <a:gd name="T15" fmla="*/ 2147483647 h 14"/>
                    <a:gd name="T16" fmla="*/ 2147483647 w 11"/>
                    <a:gd name="T17" fmla="*/ 2147483647 h 14"/>
                    <a:gd name="T18" fmla="*/ 2147483647 w 11"/>
                    <a:gd name="T19" fmla="*/ 2147483647 h 14"/>
                    <a:gd name="T20" fmla="*/ 0 w 11"/>
                    <a:gd name="T21" fmla="*/ 2147483647 h 14"/>
                    <a:gd name="T22" fmla="*/ 2147483647 w 11"/>
                    <a:gd name="T23" fmla="*/ 2147483647 h 14"/>
                    <a:gd name="T24" fmla="*/ 2147483647 w 11"/>
                    <a:gd name="T25" fmla="*/ 2147483647 h 14"/>
                    <a:gd name="T26" fmla="*/ 2147483647 w 11"/>
                    <a:gd name="T27" fmla="*/ 2147483647 h 14"/>
                    <a:gd name="T28" fmla="*/ 2147483647 w 11"/>
                    <a:gd name="T29" fmla="*/ 2147483647 h 14"/>
                    <a:gd name="T30" fmla="*/ 2147483647 w 11"/>
                    <a:gd name="T31" fmla="*/ 2147483647 h 14"/>
                    <a:gd name="T32" fmla="*/ 2147483647 w 11"/>
                    <a:gd name="T33" fmla="*/ 2147483647 h 14"/>
                    <a:gd name="T34" fmla="*/ 2147483647 w 11"/>
                    <a:gd name="T35" fmla="*/ 2147483647 h 14"/>
                    <a:gd name="T36" fmla="*/ 2147483647 w 11"/>
                    <a:gd name="T37" fmla="*/ 2147483647 h 14"/>
                    <a:gd name="T38" fmla="*/ 2147483647 w 11"/>
                    <a:gd name="T39" fmla="*/ 2147483647 h 1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1"/>
                    <a:gd name="T61" fmla="*/ 0 h 14"/>
                    <a:gd name="T62" fmla="*/ 11 w 11"/>
                    <a:gd name="T63" fmla="*/ 14 h 1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1" h="14">
                      <a:moveTo>
                        <a:pt x="0" y="7"/>
                      </a:moveTo>
                      <a:cubicBezTo>
                        <a:pt x="0" y="6"/>
                        <a:pt x="0" y="5"/>
                        <a:pt x="1" y="4"/>
                      </a:cubicBezTo>
                      <a:cubicBezTo>
                        <a:pt x="1" y="2"/>
                        <a:pt x="2" y="2"/>
                        <a:pt x="3" y="1"/>
                      </a:cubicBezTo>
                      <a:cubicBezTo>
                        <a:pt x="3" y="1"/>
                        <a:pt x="4" y="0"/>
                        <a:pt x="5" y="0"/>
                      </a:cubicBezTo>
                      <a:cubicBezTo>
                        <a:pt x="7" y="0"/>
                        <a:pt x="9" y="1"/>
                        <a:pt x="10" y="2"/>
                      </a:cubicBezTo>
                      <a:cubicBezTo>
                        <a:pt x="11" y="4"/>
                        <a:pt x="11" y="5"/>
                        <a:pt x="11" y="7"/>
                      </a:cubicBezTo>
                      <a:cubicBezTo>
                        <a:pt x="11" y="9"/>
                        <a:pt x="11" y="10"/>
                        <a:pt x="10" y="11"/>
                      </a:cubicBezTo>
                      <a:cubicBezTo>
                        <a:pt x="10" y="12"/>
                        <a:pt x="9" y="13"/>
                        <a:pt x="8" y="14"/>
                      </a:cubicBezTo>
                      <a:cubicBezTo>
                        <a:pt x="7" y="14"/>
                        <a:pt x="6" y="14"/>
                        <a:pt x="5" y="14"/>
                      </a:cubicBezTo>
                      <a:cubicBezTo>
                        <a:pt x="4" y="14"/>
                        <a:pt x="2" y="14"/>
                        <a:pt x="1" y="13"/>
                      </a:cubicBezTo>
                      <a:cubicBezTo>
                        <a:pt x="0" y="11"/>
                        <a:pt x="0" y="9"/>
                        <a:pt x="0" y="7"/>
                      </a:cubicBezTo>
                      <a:close/>
                      <a:moveTo>
                        <a:pt x="3" y="7"/>
                      </a:moveTo>
                      <a:cubicBezTo>
                        <a:pt x="3" y="9"/>
                        <a:pt x="3" y="10"/>
                        <a:pt x="4" y="10"/>
                      </a:cubicBezTo>
                      <a:cubicBezTo>
                        <a:pt x="4" y="11"/>
                        <a:pt x="5" y="11"/>
                        <a:pt x="5" y="12"/>
                      </a:cubicBezTo>
                      <a:cubicBezTo>
                        <a:pt x="6" y="12"/>
                        <a:pt x="7" y="11"/>
                        <a:pt x="7" y="10"/>
                      </a:cubicBezTo>
                      <a:cubicBezTo>
                        <a:pt x="8" y="10"/>
                        <a:pt x="8" y="9"/>
                        <a:pt x="8" y="7"/>
                      </a:cubicBezTo>
                      <a:cubicBezTo>
                        <a:pt x="8" y="6"/>
                        <a:pt x="8" y="5"/>
                        <a:pt x="7" y="4"/>
                      </a:cubicBezTo>
                      <a:cubicBezTo>
                        <a:pt x="7" y="4"/>
                        <a:pt x="6" y="3"/>
                        <a:pt x="5" y="3"/>
                      </a:cubicBezTo>
                      <a:cubicBezTo>
                        <a:pt x="5" y="3"/>
                        <a:pt x="4" y="4"/>
                        <a:pt x="4" y="4"/>
                      </a:cubicBezTo>
                      <a:cubicBezTo>
                        <a:pt x="3" y="5"/>
                        <a:pt x="3" y="6"/>
                        <a:pt x="3" y="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90" name="Freeform 269"/>
                <p:cNvSpPr>
                  <a:spLocks/>
                </p:cNvSpPr>
                <p:nvPr/>
              </p:nvSpPr>
              <p:spPr bwMode="auto">
                <a:xfrm>
                  <a:off x="-44" y="2244"/>
                  <a:ext cx="16" cy="28"/>
                </a:xfrm>
                <a:custGeom>
                  <a:avLst/>
                  <a:gdLst>
                    <a:gd name="T0" fmla="*/ 2147483647 w 8"/>
                    <a:gd name="T1" fmla="*/ 2147483647 h 14"/>
                    <a:gd name="T2" fmla="*/ 0 w 8"/>
                    <a:gd name="T3" fmla="*/ 2147483647 h 14"/>
                    <a:gd name="T4" fmla="*/ 0 w 8"/>
                    <a:gd name="T5" fmla="*/ 2147483647 h 14"/>
                    <a:gd name="T6" fmla="*/ 2147483647 w 8"/>
                    <a:gd name="T7" fmla="*/ 2147483647 h 14"/>
                    <a:gd name="T8" fmla="*/ 2147483647 w 8"/>
                    <a:gd name="T9" fmla="*/ 2147483647 h 14"/>
                    <a:gd name="T10" fmla="*/ 2147483647 w 8"/>
                    <a:gd name="T11" fmla="*/ 2147483647 h 14"/>
                    <a:gd name="T12" fmla="*/ 2147483647 w 8"/>
                    <a:gd name="T13" fmla="*/ 0 h 14"/>
                    <a:gd name="T14" fmla="*/ 2147483647 w 8"/>
                    <a:gd name="T15" fmla="*/ 2147483647 h 14"/>
                    <a:gd name="T16" fmla="*/ 2147483647 w 8"/>
                    <a:gd name="T17" fmla="*/ 2147483647 h 14"/>
                    <a:gd name="T18" fmla="*/ 2147483647 w 8"/>
                    <a:gd name="T19" fmla="*/ 2147483647 h 14"/>
                    <a:gd name="T20" fmla="*/ 2147483647 w 8"/>
                    <a:gd name="T21" fmla="*/ 2147483647 h 14"/>
                    <a:gd name="T22" fmla="*/ 2147483647 w 8"/>
                    <a:gd name="T23" fmla="*/ 2147483647 h 14"/>
                    <a:gd name="T24" fmla="*/ 2147483647 w 8"/>
                    <a:gd name="T25" fmla="*/ 2147483647 h 14"/>
                    <a:gd name="T26" fmla="*/ 2147483647 w 8"/>
                    <a:gd name="T27" fmla="*/ 2147483647 h 1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"/>
                    <a:gd name="T43" fmla="*/ 0 h 14"/>
                    <a:gd name="T44" fmla="*/ 8 w 8"/>
                    <a:gd name="T45" fmla="*/ 14 h 1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" h="14">
                      <a:moveTo>
                        <a:pt x="3" y="14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2"/>
                        <a:pt x="4" y="1"/>
                        <a:pt x="4" y="1"/>
                      </a:cubicBezTo>
                      <a:cubicBezTo>
                        <a:pt x="5" y="0"/>
                        <a:pt x="5" y="0"/>
                        <a:pt x="6" y="0"/>
                      </a:cubicBezTo>
                      <a:cubicBezTo>
                        <a:pt x="6" y="0"/>
                        <a:pt x="7" y="0"/>
                        <a:pt x="8" y="1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6" y="4"/>
                        <a:pt x="6" y="3"/>
                        <a:pt x="5" y="3"/>
                      </a:cubicBezTo>
                      <a:cubicBezTo>
                        <a:pt x="5" y="3"/>
                        <a:pt x="4" y="4"/>
                        <a:pt x="4" y="4"/>
                      </a:cubicBezTo>
                      <a:cubicBezTo>
                        <a:pt x="4" y="4"/>
                        <a:pt x="4" y="5"/>
                        <a:pt x="4" y="6"/>
                      </a:cubicBezTo>
                      <a:cubicBezTo>
                        <a:pt x="3" y="6"/>
                        <a:pt x="3" y="8"/>
                        <a:pt x="3" y="10"/>
                      </a:cubicBez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91" name="Freeform 270"/>
                <p:cNvSpPr>
                  <a:spLocks noEditPoints="1"/>
                </p:cNvSpPr>
                <p:nvPr/>
              </p:nvSpPr>
              <p:spPr bwMode="auto">
                <a:xfrm>
                  <a:off x="-26" y="2246"/>
                  <a:ext cx="6" cy="26"/>
                </a:xfrm>
                <a:custGeom>
                  <a:avLst/>
                  <a:gdLst>
                    <a:gd name="T0" fmla="*/ 0 w 6"/>
                    <a:gd name="T1" fmla="*/ 6 h 26"/>
                    <a:gd name="T2" fmla="*/ 0 w 6"/>
                    <a:gd name="T3" fmla="*/ 0 h 26"/>
                    <a:gd name="T4" fmla="*/ 6 w 6"/>
                    <a:gd name="T5" fmla="*/ 0 h 26"/>
                    <a:gd name="T6" fmla="*/ 6 w 6"/>
                    <a:gd name="T7" fmla="*/ 6 h 26"/>
                    <a:gd name="T8" fmla="*/ 0 w 6"/>
                    <a:gd name="T9" fmla="*/ 6 h 26"/>
                    <a:gd name="T10" fmla="*/ 0 w 6"/>
                    <a:gd name="T11" fmla="*/ 26 h 26"/>
                    <a:gd name="T12" fmla="*/ 0 w 6"/>
                    <a:gd name="T13" fmla="*/ 20 h 26"/>
                    <a:gd name="T14" fmla="*/ 6 w 6"/>
                    <a:gd name="T15" fmla="*/ 20 h 26"/>
                    <a:gd name="T16" fmla="*/ 6 w 6"/>
                    <a:gd name="T17" fmla="*/ 26 h 26"/>
                    <a:gd name="T18" fmla="*/ 0 w 6"/>
                    <a:gd name="T19" fmla="*/ 26 h 2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"/>
                    <a:gd name="T31" fmla="*/ 0 h 26"/>
                    <a:gd name="T32" fmla="*/ 6 w 6"/>
                    <a:gd name="T33" fmla="*/ 26 h 2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" h="26"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6"/>
                      </a:lnTo>
                      <a:lnTo>
                        <a:pt x="0" y="6"/>
                      </a:lnTo>
                      <a:close/>
                      <a:moveTo>
                        <a:pt x="0" y="26"/>
                      </a:moveTo>
                      <a:lnTo>
                        <a:pt x="0" y="20"/>
                      </a:lnTo>
                      <a:lnTo>
                        <a:pt x="6" y="20"/>
                      </a:lnTo>
                      <a:lnTo>
                        <a:pt x="6" y="2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92" name="Freeform 271"/>
                <p:cNvSpPr>
                  <a:spLocks/>
                </p:cNvSpPr>
                <p:nvPr/>
              </p:nvSpPr>
              <p:spPr bwMode="auto">
                <a:xfrm>
                  <a:off x="-14" y="2234"/>
                  <a:ext cx="30" cy="38"/>
                </a:xfrm>
                <a:custGeom>
                  <a:avLst/>
                  <a:gdLst>
                    <a:gd name="T0" fmla="*/ 2147483647 w 15"/>
                    <a:gd name="T1" fmla="*/ 2147483647 h 19"/>
                    <a:gd name="T2" fmla="*/ 2147483647 w 15"/>
                    <a:gd name="T3" fmla="*/ 2147483647 h 19"/>
                    <a:gd name="T4" fmla="*/ 2147483647 w 15"/>
                    <a:gd name="T5" fmla="*/ 2147483647 h 19"/>
                    <a:gd name="T6" fmla="*/ 2147483647 w 15"/>
                    <a:gd name="T7" fmla="*/ 2147483647 h 19"/>
                    <a:gd name="T8" fmla="*/ 2147483647 w 15"/>
                    <a:gd name="T9" fmla="*/ 2147483647 h 19"/>
                    <a:gd name="T10" fmla="*/ 2147483647 w 15"/>
                    <a:gd name="T11" fmla="*/ 2147483647 h 19"/>
                    <a:gd name="T12" fmla="*/ 2147483647 w 15"/>
                    <a:gd name="T13" fmla="*/ 2147483647 h 19"/>
                    <a:gd name="T14" fmla="*/ 2147483647 w 15"/>
                    <a:gd name="T15" fmla="*/ 2147483647 h 19"/>
                    <a:gd name="T16" fmla="*/ 0 w 15"/>
                    <a:gd name="T17" fmla="*/ 2147483647 h 19"/>
                    <a:gd name="T18" fmla="*/ 2147483647 w 15"/>
                    <a:gd name="T19" fmla="*/ 2147483647 h 19"/>
                    <a:gd name="T20" fmla="*/ 2147483647 w 15"/>
                    <a:gd name="T21" fmla="*/ 2147483647 h 19"/>
                    <a:gd name="T22" fmla="*/ 2147483647 w 15"/>
                    <a:gd name="T23" fmla="*/ 0 h 19"/>
                    <a:gd name="T24" fmla="*/ 2147483647 w 15"/>
                    <a:gd name="T25" fmla="*/ 2147483647 h 19"/>
                    <a:gd name="T26" fmla="*/ 2147483647 w 15"/>
                    <a:gd name="T27" fmla="*/ 2147483647 h 19"/>
                    <a:gd name="T28" fmla="*/ 2147483647 w 15"/>
                    <a:gd name="T29" fmla="*/ 2147483647 h 19"/>
                    <a:gd name="T30" fmla="*/ 2147483647 w 15"/>
                    <a:gd name="T31" fmla="*/ 2147483647 h 19"/>
                    <a:gd name="T32" fmla="*/ 2147483647 w 15"/>
                    <a:gd name="T33" fmla="*/ 2147483647 h 19"/>
                    <a:gd name="T34" fmla="*/ 2147483647 w 15"/>
                    <a:gd name="T35" fmla="*/ 2147483647 h 19"/>
                    <a:gd name="T36" fmla="*/ 2147483647 w 15"/>
                    <a:gd name="T37" fmla="*/ 2147483647 h 19"/>
                    <a:gd name="T38" fmla="*/ 2147483647 w 15"/>
                    <a:gd name="T39" fmla="*/ 2147483647 h 19"/>
                    <a:gd name="T40" fmla="*/ 2147483647 w 15"/>
                    <a:gd name="T41" fmla="*/ 2147483647 h 19"/>
                    <a:gd name="T42" fmla="*/ 2147483647 w 15"/>
                    <a:gd name="T43" fmla="*/ 2147483647 h 19"/>
                    <a:gd name="T44" fmla="*/ 2147483647 w 15"/>
                    <a:gd name="T45" fmla="*/ 2147483647 h 19"/>
                    <a:gd name="T46" fmla="*/ 2147483647 w 15"/>
                    <a:gd name="T47" fmla="*/ 2147483647 h 19"/>
                    <a:gd name="T48" fmla="*/ 2147483647 w 15"/>
                    <a:gd name="T49" fmla="*/ 2147483647 h 19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5"/>
                    <a:gd name="T76" fmla="*/ 0 h 19"/>
                    <a:gd name="T77" fmla="*/ 15 w 15"/>
                    <a:gd name="T78" fmla="*/ 19 h 19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5" h="19">
                      <a:moveTo>
                        <a:pt x="8" y="12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5" y="17"/>
                        <a:pt x="15" y="17"/>
                        <a:pt x="15" y="17"/>
                      </a:cubicBezTo>
                      <a:cubicBezTo>
                        <a:pt x="14" y="17"/>
                        <a:pt x="13" y="18"/>
                        <a:pt x="12" y="19"/>
                      </a:cubicBezTo>
                      <a:cubicBezTo>
                        <a:pt x="11" y="19"/>
                        <a:pt x="9" y="19"/>
                        <a:pt x="8" y="19"/>
                      </a:cubicBezTo>
                      <a:cubicBezTo>
                        <a:pt x="7" y="19"/>
                        <a:pt x="5" y="19"/>
                        <a:pt x="4" y="18"/>
                      </a:cubicBezTo>
                      <a:cubicBezTo>
                        <a:pt x="3" y="18"/>
                        <a:pt x="2" y="16"/>
                        <a:pt x="1" y="15"/>
                      </a:cubicBezTo>
                      <a:cubicBezTo>
                        <a:pt x="1" y="14"/>
                        <a:pt x="0" y="12"/>
                        <a:pt x="0" y="10"/>
                      </a:cubicBezTo>
                      <a:cubicBezTo>
                        <a:pt x="0" y="8"/>
                        <a:pt x="1" y="6"/>
                        <a:pt x="1" y="4"/>
                      </a:cubicBezTo>
                      <a:cubicBezTo>
                        <a:pt x="2" y="3"/>
                        <a:pt x="3" y="2"/>
                        <a:pt x="4" y="1"/>
                      </a:cubicBezTo>
                      <a:cubicBezTo>
                        <a:pt x="5" y="0"/>
                        <a:pt x="7" y="0"/>
                        <a:pt x="8" y="0"/>
                      </a:cubicBezTo>
                      <a:cubicBezTo>
                        <a:pt x="10" y="0"/>
                        <a:pt x="11" y="1"/>
                        <a:pt x="12" y="1"/>
                      </a:cubicBezTo>
                      <a:cubicBezTo>
                        <a:pt x="13" y="2"/>
                        <a:pt x="14" y="4"/>
                        <a:pt x="14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5"/>
                        <a:pt x="11" y="5"/>
                        <a:pt x="10" y="4"/>
                      </a:cubicBezTo>
                      <a:cubicBezTo>
                        <a:pt x="10" y="4"/>
                        <a:pt x="9" y="3"/>
                        <a:pt x="8" y="3"/>
                      </a:cubicBezTo>
                      <a:cubicBezTo>
                        <a:pt x="7" y="3"/>
                        <a:pt x="6" y="4"/>
                        <a:pt x="5" y="5"/>
                      </a:cubicBezTo>
                      <a:cubicBezTo>
                        <a:pt x="4" y="6"/>
                        <a:pt x="4" y="7"/>
                        <a:pt x="4" y="10"/>
                      </a:cubicBezTo>
                      <a:cubicBezTo>
                        <a:pt x="4" y="12"/>
                        <a:pt x="4" y="14"/>
                        <a:pt x="5" y="15"/>
                      </a:cubicBezTo>
                      <a:cubicBezTo>
                        <a:pt x="6" y="16"/>
                        <a:pt x="7" y="16"/>
                        <a:pt x="8" y="16"/>
                      </a:cubicBezTo>
                      <a:cubicBezTo>
                        <a:pt x="9" y="16"/>
                        <a:pt x="9" y="16"/>
                        <a:pt x="10" y="16"/>
                      </a:cubicBezTo>
                      <a:cubicBezTo>
                        <a:pt x="11" y="16"/>
                        <a:pt x="11" y="15"/>
                        <a:pt x="12" y="15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lnTo>
                        <a:pt x="8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93" name="Freeform 272"/>
                <p:cNvSpPr>
                  <a:spLocks/>
                </p:cNvSpPr>
                <p:nvPr/>
              </p:nvSpPr>
              <p:spPr bwMode="auto">
                <a:xfrm>
                  <a:off x="20" y="2244"/>
                  <a:ext cx="16" cy="28"/>
                </a:xfrm>
                <a:custGeom>
                  <a:avLst/>
                  <a:gdLst>
                    <a:gd name="T0" fmla="*/ 2147483647 w 8"/>
                    <a:gd name="T1" fmla="*/ 2147483647 h 14"/>
                    <a:gd name="T2" fmla="*/ 0 w 8"/>
                    <a:gd name="T3" fmla="*/ 2147483647 h 14"/>
                    <a:gd name="T4" fmla="*/ 0 w 8"/>
                    <a:gd name="T5" fmla="*/ 2147483647 h 14"/>
                    <a:gd name="T6" fmla="*/ 2147483647 w 8"/>
                    <a:gd name="T7" fmla="*/ 2147483647 h 14"/>
                    <a:gd name="T8" fmla="*/ 2147483647 w 8"/>
                    <a:gd name="T9" fmla="*/ 2147483647 h 14"/>
                    <a:gd name="T10" fmla="*/ 2147483647 w 8"/>
                    <a:gd name="T11" fmla="*/ 2147483647 h 14"/>
                    <a:gd name="T12" fmla="*/ 2147483647 w 8"/>
                    <a:gd name="T13" fmla="*/ 0 h 14"/>
                    <a:gd name="T14" fmla="*/ 2147483647 w 8"/>
                    <a:gd name="T15" fmla="*/ 2147483647 h 14"/>
                    <a:gd name="T16" fmla="*/ 2147483647 w 8"/>
                    <a:gd name="T17" fmla="*/ 2147483647 h 14"/>
                    <a:gd name="T18" fmla="*/ 2147483647 w 8"/>
                    <a:gd name="T19" fmla="*/ 2147483647 h 14"/>
                    <a:gd name="T20" fmla="*/ 2147483647 w 8"/>
                    <a:gd name="T21" fmla="*/ 2147483647 h 14"/>
                    <a:gd name="T22" fmla="*/ 2147483647 w 8"/>
                    <a:gd name="T23" fmla="*/ 2147483647 h 14"/>
                    <a:gd name="T24" fmla="*/ 2147483647 w 8"/>
                    <a:gd name="T25" fmla="*/ 2147483647 h 14"/>
                    <a:gd name="T26" fmla="*/ 2147483647 w 8"/>
                    <a:gd name="T27" fmla="*/ 2147483647 h 1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"/>
                    <a:gd name="T43" fmla="*/ 0 h 14"/>
                    <a:gd name="T44" fmla="*/ 8 w 8"/>
                    <a:gd name="T45" fmla="*/ 14 h 1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" h="14">
                      <a:moveTo>
                        <a:pt x="3" y="14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2"/>
                        <a:pt x="4" y="1"/>
                        <a:pt x="4" y="1"/>
                      </a:cubicBezTo>
                      <a:cubicBezTo>
                        <a:pt x="5" y="0"/>
                        <a:pt x="5" y="0"/>
                        <a:pt x="6" y="0"/>
                      </a:cubicBezTo>
                      <a:cubicBezTo>
                        <a:pt x="6" y="0"/>
                        <a:pt x="7" y="0"/>
                        <a:pt x="8" y="1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6" y="4"/>
                        <a:pt x="6" y="3"/>
                        <a:pt x="5" y="3"/>
                      </a:cubicBezTo>
                      <a:cubicBezTo>
                        <a:pt x="5" y="3"/>
                        <a:pt x="5" y="4"/>
                        <a:pt x="4" y="4"/>
                      </a:cubicBezTo>
                      <a:cubicBezTo>
                        <a:pt x="4" y="4"/>
                        <a:pt x="4" y="5"/>
                        <a:pt x="4" y="6"/>
                      </a:cubicBezTo>
                      <a:cubicBezTo>
                        <a:pt x="3" y="6"/>
                        <a:pt x="3" y="8"/>
                        <a:pt x="3" y="10"/>
                      </a:cubicBez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94" name="Freeform 273"/>
                <p:cNvSpPr>
                  <a:spLocks noEditPoints="1"/>
                </p:cNvSpPr>
                <p:nvPr/>
              </p:nvSpPr>
              <p:spPr bwMode="auto">
                <a:xfrm>
                  <a:off x="36" y="2244"/>
                  <a:ext cx="20" cy="28"/>
                </a:xfrm>
                <a:custGeom>
                  <a:avLst/>
                  <a:gdLst>
                    <a:gd name="T0" fmla="*/ 2147483647 w 10"/>
                    <a:gd name="T1" fmla="*/ 2147483647 h 14"/>
                    <a:gd name="T2" fmla="*/ 2147483647 w 10"/>
                    <a:gd name="T3" fmla="*/ 2147483647 h 14"/>
                    <a:gd name="T4" fmla="*/ 2147483647 w 10"/>
                    <a:gd name="T5" fmla="*/ 2147483647 h 14"/>
                    <a:gd name="T6" fmla="*/ 2147483647 w 10"/>
                    <a:gd name="T7" fmla="*/ 2147483647 h 14"/>
                    <a:gd name="T8" fmla="*/ 2147483647 w 10"/>
                    <a:gd name="T9" fmla="*/ 2147483647 h 14"/>
                    <a:gd name="T10" fmla="*/ 0 w 10"/>
                    <a:gd name="T11" fmla="*/ 2147483647 h 14"/>
                    <a:gd name="T12" fmla="*/ 2147483647 w 10"/>
                    <a:gd name="T13" fmla="*/ 2147483647 h 14"/>
                    <a:gd name="T14" fmla="*/ 2147483647 w 10"/>
                    <a:gd name="T15" fmla="*/ 0 h 14"/>
                    <a:gd name="T16" fmla="*/ 2147483647 w 10"/>
                    <a:gd name="T17" fmla="*/ 2147483647 h 14"/>
                    <a:gd name="T18" fmla="*/ 2147483647 w 10"/>
                    <a:gd name="T19" fmla="*/ 2147483647 h 14"/>
                    <a:gd name="T20" fmla="*/ 2147483647 w 10"/>
                    <a:gd name="T21" fmla="*/ 2147483647 h 14"/>
                    <a:gd name="T22" fmla="*/ 2147483647 w 10"/>
                    <a:gd name="T23" fmla="*/ 2147483647 h 14"/>
                    <a:gd name="T24" fmla="*/ 2147483647 w 10"/>
                    <a:gd name="T25" fmla="*/ 2147483647 h 14"/>
                    <a:gd name="T26" fmla="*/ 2147483647 w 10"/>
                    <a:gd name="T27" fmla="*/ 2147483647 h 14"/>
                    <a:gd name="T28" fmla="*/ 2147483647 w 10"/>
                    <a:gd name="T29" fmla="*/ 2147483647 h 14"/>
                    <a:gd name="T30" fmla="*/ 2147483647 w 10"/>
                    <a:gd name="T31" fmla="*/ 2147483647 h 14"/>
                    <a:gd name="T32" fmla="*/ 2147483647 w 10"/>
                    <a:gd name="T33" fmla="*/ 2147483647 h 14"/>
                    <a:gd name="T34" fmla="*/ 2147483647 w 10"/>
                    <a:gd name="T35" fmla="*/ 2147483647 h 14"/>
                    <a:gd name="T36" fmla="*/ 2147483647 w 10"/>
                    <a:gd name="T37" fmla="*/ 2147483647 h 14"/>
                    <a:gd name="T38" fmla="*/ 2147483647 w 10"/>
                    <a:gd name="T39" fmla="*/ 2147483647 h 14"/>
                    <a:gd name="T40" fmla="*/ 2147483647 w 10"/>
                    <a:gd name="T41" fmla="*/ 2147483647 h 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"/>
                    <a:gd name="T64" fmla="*/ 0 h 14"/>
                    <a:gd name="T65" fmla="*/ 10 w 10"/>
                    <a:gd name="T66" fmla="*/ 14 h 1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" h="14">
                      <a:moveTo>
                        <a:pt x="7" y="10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2"/>
                        <a:pt x="9" y="13"/>
                        <a:pt x="8" y="13"/>
                      </a:cubicBezTo>
                      <a:cubicBezTo>
                        <a:pt x="8" y="14"/>
                        <a:pt x="7" y="14"/>
                        <a:pt x="5" y="14"/>
                      </a:cubicBezTo>
                      <a:cubicBezTo>
                        <a:pt x="4" y="14"/>
                        <a:pt x="2" y="14"/>
                        <a:pt x="2" y="13"/>
                      </a:cubicBezTo>
                      <a:cubicBezTo>
                        <a:pt x="1" y="12"/>
                        <a:pt x="0" y="10"/>
                        <a:pt x="0" y="7"/>
                      </a:cubicBezTo>
                      <a:cubicBezTo>
                        <a:pt x="0" y="5"/>
                        <a:pt x="1" y="3"/>
                        <a:pt x="2" y="2"/>
                      </a:cubicBezTo>
                      <a:cubicBezTo>
                        <a:pt x="3" y="1"/>
                        <a:pt x="4" y="0"/>
                        <a:pt x="5" y="0"/>
                      </a:cubicBezTo>
                      <a:cubicBezTo>
                        <a:pt x="7" y="0"/>
                        <a:pt x="8" y="1"/>
                        <a:pt x="9" y="2"/>
                      </a:cubicBezTo>
                      <a:cubicBezTo>
                        <a:pt x="10" y="3"/>
                        <a:pt x="10" y="5"/>
                        <a:pt x="10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3" y="9"/>
                        <a:pt x="3" y="10"/>
                        <a:pt x="4" y="11"/>
                      </a:cubicBezTo>
                      <a:cubicBezTo>
                        <a:pt x="4" y="11"/>
                        <a:pt x="5" y="12"/>
                        <a:pt x="5" y="12"/>
                      </a:cubicBezTo>
                      <a:cubicBezTo>
                        <a:pt x="6" y="12"/>
                        <a:pt x="7" y="11"/>
                        <a:pt x="7" y="10"/>
                      </a:cubicBezTo>
                      <a:close/>
                      <a:moveTo>
                        <a:pt x="7" y="6"/>
                      </a:moveTo>
                      <a:cubicBezTo>
                        <a:pt x="7" y="5"/>
                        <a:pt x="7" y="4"/>
                        <a:pt x="7" y="4"/>
                      </a:cubicBezTo>
                      <a:cubicBezTo>
                        <a:pt x="6" y="3"/>
                        <a:pt x="6" y="3"/>
                        <a:pt x="5" y="3"/>
                      </a:cubicBezTo>
                      <a:cubicBezTo>
                        <a:pt x="5" y="3"/>
                        <a:pt x="4" y="3"/>
                        <a:pt x="4" y="4"/>
                      </a:cubicBezTo>
                      <a:cubicBezTo>
                        <a:pt x="3" y="4"/>
                        <a:pt x="3" y="5"/>
                        <a:pt x="3" y="6"/>
                      </a:cubicBezTo>
                      <a:lnTo>
                        <a:pt x="7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95" name="Freeform 274"/>
                <p:cNvSpPr>
                  <a:spLocks noEditPoints="1"/>
                </p:cNvSpPr>
                <p:nvPr/>
              </p:nvSpPr>
              <p:spPr bwMode="auto">
                <a:xfrm>
                  <a:off x="60" y="2244"/>
                  <a:ext cx="22" cy="40"/>
                </a:xfrm>
                <a:custGeom>
                  <a:avLst/>
                  <a:gdLst>
                    <a:gd name="T0" fmla="*/ 0 w 11"/>
                    <a:gd name="T1" fmla="*/ 2147483647 h 20"/>
                    <a:gd name="T2" fmla="*/ 2147483647 w 11"/>
                    <a:gd name="T3" fmla="*/ 2147483647 h 20"/>
                    <a:gd name="T4" fmla="*/ 2147483647 w 11"/>
                    <a:gd name="T5" fmla="*/ 2147483647 h 20"/>
                    <a:gd name="T6" fmla="*/ 2147483647 w 11"/>
                    <a:gd name="T7" fmla="*/ 2147483647 h 20"/>
                    <a:gd name="T8" fmla="*/ 2147483647 w 11"/>
                    <a:gd name="T9" fmla="*/ 2147483647 h 20"/>
                    <a:gd name="T10" fmla="*/ 2147483647 w 11"/>
                    <a:gd name="T11" fmla="*/ 2147483647 h 20"/>
                    <a:gd name="T12" fmla="*/ 2147483647 w 11"/>
                    <a:gd name="T13" fmla="*/ 2147483647 h 20"/>
                    <a:gd name="T14" fmla="*/ 2147483647 w 11"/>
                    <a:gd name="T15" fmla="*/ 2147483647 h 20"/>
                    <a:gd name="T16" fmla="*/ 2147483647 w 11"/>
                    <a:gd name="T17" fmla="*/ 2147483647 h 20"/>
                    <a:gd name="T18" fmla="*/ 2147483647 w 11"/>
                    <a:gd name="T19" fmla="*/ 2147483647 h 20"/>
                    <a:gd name="T20" fmla="*/ 2147483647 w 11"/>
                    <a:gd name="T21" fmla="*/ 2147483647 h 20"/>
                    <a:gd name="T22" fmla="*/ 0 w 11"/>
                    <a:gd name="T23" fmla="*/ 2147483647 h 20"/>
                    <a:gd name="T24" fmla="*/ 2147483647 w 11"/>
                    <a:gd name="T25" fmla="*/ 2147483647 h 20"/>
                    <a:gd name="T26" fmla="*/ 2147483647 w 11"/>
                    <a:gd name="T27" fmla="*/ 0 h 20"/>
                    <a:gd name="T28" fmla="*/ 2147483647 w 11"/>
                    <a:gd name="T29" fmla="*/ 2147483647 h 20"/>
                    <a:gd name="T30" fmla="*/ 2147483647 w 11"/>
                    <a:gd name="T31" fmla="*/ 2147483647 h 20"/>
                    <a:gd name="T32" fmla="*/ 2147483647 w 11"/>
                    <a:gd name="T33" fmla="*/ 2147483647 h 20"/>
                    <a:gd name="T34" fmla="*/ 2147483647 w 11"/>
                    <a:gd name="T35" fmla="*/ 2147483647 h 20"/>
                    <a:gd name="T36" fmla="*/ 2147483647 w 11"/>
                    <a:gd name="T37" fmla="*/ 2147483647 h 20"/>
                    <a:gd name="T38" fmla="*/ 2147483647 w 11"/>
                    <a:gd name="T39" fmla="*/ 2147483647 h 20"/>
                    <a:gd name="T40" fmla="*/ 2147483647 w 11"/>
                    <a:gd name="T41" fmla="*/ 2147483647 h 20"/>
                    <a:gd name="T42" fmla="*/ 2147483647 w 11"/>
                    <a:gd name="T43" fmla="*/ 2147483647 h 20"/>
                    <a:gd name="T44" fmla="*/ 2147483647 w 11"/>
                    <a:gd name="T45" fmla="*/ 2147483647 h 20"/>
                    <a:gd name="T46" fmla="*/ 2147483647 w 11"/>
                    <a:gd name="T47" fmla="*/ 2147483647 h 20"/>
                    <a:gd name="T48" fmla="*/ 0 w 11"/>
                    <a:gd name="T49" fmla="*/ 2147483647 h 20"/>
                    <a:gd name="T50" fmla="*/ 0 w 11"/>
                    <a:gd name="T51" fmla="*/ 2147483647 h 20"/>
                    <a:gd name="T52" fmla="*/ 2147483647 w 11"/>
                    <a:gd name="T53" fmla="*/ 2147483647 h 20"/>
                    <a:gd name="T54" fmla="*/ 2147483647 w 11"/>
                    <a:gd name="T55" fmla="*/ 2147483647 h 20"/>
                    <a:gd name="T56" fmla="*/ 2147483647 w 11"/>
                    <a:gd name="T57" fmla="*/ 2147483647 h 20"/>
                    <a:gd name="T58" fmla="*/ 2147483647 w 11"/>
                    <a:gd name="T59" fmla="*/ 2147483647 h 20"/>
                    <a:gd name="T60" fmla="*/ 2147483647 w 11"/>
                    <a:gd name="T61" fmla="*/ 2147483647 h 20"/>
                    <a:gd name="T62" fmla="*/ 2147483647 w 11"/>
                    <a:gd name="T63" fmla="*/ 2147483647 h 20"/>
                    <a:gd name="T64" fmla="*/ 2147483647 w 11"/>
                    <a:gd name="T65" fmla="*/ 2147483647 h 20"/>
                    <a:gd name="T66" fmla="*/ 2147483647 w 11"/>
                    <a:gd name="T67" fmla="*/ 2147483647 h 20"/>
                    <a:gd name="T68" fmla="*/ 2147483647 w 11"/>
                    <a:gd name="T69" fmla="*/ 2147483647 h 2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1"/>
                    <a:gd name="T106" fmla="*/ 0 h 20"/>
                    <a:gd name="T107" fmla="*/ 11 w 11"/>
                    <a:gd name="T108" fmla="*/ 20 h 2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1" h="20">
                      <a:moveTo>
                        <a:pt x="0" y="15"/>
                      </a:move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4" y="16"/>
                        <a:pt x="4" y="16"/>
                        <a:pt x="4" y="17"/>
                      </a:cubicBezTo>
                      <a:cubicBezTo>
                        <a:pt x="5" y="17"/>
                        <a:pt x="5" y="17"/>
                        <a:pt x="5" y="17"/>
                      </a:cubicBezTo>
                      <a:cubicBezTo>
                        <a:pt x="6" y="17"/>
                        <a:pt x="7" y="17"/>
                        <a:pt x="7" y="17"/>
                      </a:cubicBezTo>
                      <a:cubicBezTo>
                        <a:pt x="7" y="16"/>
                        <a:pt x="8" y="16"/>
                        <a:pt x="8" y="16"/>
                      </a:cubicBezTo>
                      <a:cubicBezTo>
                        <a:pt x="8" y="15"/>
                        <a:pt x="8" y="15"/>
                        <a:pt x="8" y="14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3"/>
                        <a:pt x="7" y="13"/>
                        <a:pt x="6" y="14"/>
                      </a:cubicBezTo>
                      <a:cubicBezTo>
                        <a:pt x="6" y="14"/>
                        <a:pt x="5" y="14"/>
                        <a:pt x="5" y="14"/>
                      </a:cubicBezTo>
                      <a:cubicBezTo>
                        <a:pt x="3" y="14"/>
                        <a:pt x="2" y="14"/>
                        <a:pt x="2" y="12"/>
                      </a:cubicBezTo>
                      <a:cubicBezTo>
                        <a:pt x="1" y="11"/>
                        <a:pt x="0" y="9"/>
                        <a:pt x="0" y="7"/>
                      </a:cubicBezTo>
                      <a:cubicBezTo>
                        <a:pt x="0" y="5"/>
                        <a:pt x="1" y="3"/>
                        <a:pt x="1" y="2"/>
                      </a:cubicBezTo>
                      <a:cubicBezTo>
                        <a:pt x="2" y="1"/>
                        <a:pt x="3" y="0"/>
                        <a:pt x="5" y="0"/>
                      </a:cubicBezTo>
                      <a:cubicBezTo>
                        <a:pt x="5" y="0"/>
                        <a:pt x="6" y="0"/>
                        <a:pt x="7" y="1"/>
                      </a:cubicBezTo>
                      <a:cubicBezTo>
                        <a:pt x="7" y="1"/>
                        <a:pt x="8" y="2"/>
                        <a:pt x="8" y="3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5"/>
                        <a:pt x="11" y="16"/>
                        <a:pt x="10" y="17"/>
                      </a:cubicBezTo>
                      <a:cubicBezTo>
                        <a:pt x="10" y="18"/>
                        <a:pt x="9" y="19"/>
                        <a:pt x="9" y="19"/>
                      </a:cubicBezTo>
                      <a:cubicBezTo>
                        <a:pt x="8" y="19"/>
                        <a:pt x="7" y="20"/>
                        <a:pt x="6" y="20"/>
                      </a:cubicBezTo>
                      <a:cubicBezTo>
                        <a:pt x="4" y="20"/>
                        <a:pt x="3" y="19"/>
                        <a:pt x="3" y="19"/>
                      </a:cubicBezTo>
                      <a:cubicBezTo>
                        <a:pt x="2" y="19"/>
                        <a:pt x="1" y="18"/>
                        <a:pt x="1" y="18"/>
                      </a:cubicBezTo>
                      <a:cubicBezTo>
                        <a:pt x="1" y="17"/>
                        <a:pt x="0" y="16"/>
                        <a:pt x="0" y="16"/>
                      </a:cubicBezTo>
                      <a:lnTo>
                        <a:pt x="0" y="15"/>
                      </a:lnTo>
                      <a:close/>
                      <a:moveTo>
                        <a:pt x="3" y="7"/>
                      </a:moveTo>
                      <a:cubicBezTo>
                        <a:pt x="3" y="9"/>
                        <a:pt x="3" y="10"/>
                        <a:pt x="4" y="10"/>
                      </a:cubicBezTo>
                      <a:cubicBezTo>
                        <a:pt x="4" y="11"/>
                        <a:pt x="5" y="11"/>
                        <a:pt x="5" y="11"/>
                      </a:cubicBezTo>
                      <a:cubicBezTo>
                        <a:pt x="6" y="11"/>
                        <a:pt x="7" y="11"/>
                        <a:pt x="7" y="10"/>
                      </a:cubicBezTo>
                      <a:cubicBezTo>
                        <a:pt x="8" y="10"/>
                        <a:pt x="8" y="9"/>
                        <a:pt x="8" y="7"/>
                      </a:cubicBezTo>
                      <a:cubicBezTo>
                        <a:pt x="8" y="6"/>
                        <a:pt x="8" y="5"/>
                        <a:pt x="7" y="4"/>
                      </a:cubicBezTo>
                      <a:cubicBezTo>
                        <a:pt x="7" y="3"/>
                        <a:pt x="6" y="3"/>
                        <a:pt x="5" y="3"/>
                      </a:cubicBezTo>
                      <a:cubicBezTo>
                        <a:pt x="5" y="3"/>
                        <a:pt x="4" y="3"/>
                        <a:pt x="4" y="4"/>
                      </a:cubicBezTo>
                      <a:cubicBezTo>
                        <a:pt x="3" y="5"/>
                        <a:pt x="3" y="6"/>
                        <a:pt x="3" y="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96" name="Freeform 275"/>
                <p:cNvSpPr>
                  <a:spLocks noEditPoints="1"/>
                </p:cNvSpPr>
                <p:nvPr/>
              </p:nvSpPr>
              <p:spPr bwMode="auto">
                <a:xfrm>
                  <a:off x="-417" y="2050"/>
                  <a:ext cx="28" cy="38"/>
                </a:xfrm>
                <a:custGeom>
                  <a:avLst/>
                  <a:gdLst>
                    <a:gd name="T0" fmla="*/ 0 w 14"/>
                    <a:gd name="T1" fmla="*/ 2147483647 h 19"/>
                    <a:gd name="T2" fmla="*/ 2147483647 w 14"/>
                    <a:gd name="T3" fmla="*/ 0 h 19"/>
                    <a:gd name="T4" fmla="*/ 2147483647 w 14"/>
                    <a:gd name="T5" fmla="*/ 0 h 19"/>
                    <a:gd name="T6" fmla="*/ 2147483647 w 14"/>
                    <a:gd name="T7" fmla="*/ 2147483647 h 19"/>
                    <a:gd name="T8" fmla="*/ 2147483647 w 14"/>
                    <a:gd name="T9" fmla="*/ 2147483647 h 19"/>
                    <a:gd name="T10" fmla="*/ 2147483647 w 14"/>
                    <a:gd name="T11" fmla="*/ 2147483647 h 19"/>
                    <a:gd name="T12" fmla="*/ 2147483647 w 14"/>
                    <a:gd name="T13" fmla="*/ 2147483647 h 19"/>
                    <a:gd name="T14" fmla="*/ 2147483647 w 14"/>
                    <a:gd name="T15" fmla="*/ 2147483647 h 19"/>
                    <a:gd name="T16" fmla="*/ 0 w 14"/>
                    <a:gd name="T17" fmla="*/ 2147483647 h 19"/>
                    <a:gd name="T18" fmla="*/ 2147483647 w 14"/>
                    <a:gd name="T19" fmla="*/ 2147483647 h 19"/>
                    <a:gd name="T20" fmla="*/ 2147483647 w 14"/>
                    <a:gd name="T21" fmla="*/ 2147483647 h 19"/>
                    <a:gd name="T22" fmla="*/ 2147483647 w 14"/>
                    <a:gd name="T23" fmla="*/ 2147483647 h 19"/>
                    <a:gd name="T24" fmla="*/ 2147483647 w 14"/>
                    <a:gd name="T25" fmla="*/ 2147483647 h 19"/>
                    <a:gd name="T26" fmla="*/ 2147483647 w 14"/>
                    <a:gd name="T27" fmla="*/ 2147483647 h 19"/>
                    <a:gd name="T28" fmla="*/ 2147483647 w 14"/>
                    <a:gd name="T29" fmla="*/ 2147483647 h 1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4"/>
                    <a:gd name="T46" fmla="*/ 0 h 19"/>
                    <a:gd name="T47" fmla="*/ 14 w 14"/>
                    <a:gd name="T48" fmla="*/ 19 h 19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4" h="19">
                      <a:moveTo>
                        <a:pt x="0" y="19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4" y="19"/>
                        <a:pt x="14" y="19"/>
                        <a:pt x="14" y="19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2" y="19"/>
                        <a:pt x="2" y="19"/>
                        <a:pt x="2" y="19"/>
                      </a:cubicBezTo>
                      <a:lnTo>
                        <a:pt x="0" y="19"/>
                      </a:lnTo>
                      <a:close/>
                      <a:moveTo>
                        <a:pt x="4" y="11"/>
                      </a:move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7" y="5"/>
                        <a:pt x="7" y="3"/>
                        <a:pt x="6" y="2"/>
                      </a:cubicBezTo>
                      <a:cubicBezTo>
                        <a:pt x="6" y="4"/>
                        <a:pt x="6" y="5"/>
                        <a:pt x="6" y="6"/>
                      </a:cubicBezTo>
                      <a:lnTo>
                        <a:pt x="4" y="11"/>
                      </a:lnTo>
                      <a:close/>
                    </a:path>
                  </a:pathLst>
                </a:custGeom>
                <a:solidFill>
                  <a:srgbClr val="BBBD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97" name="Freeform 276"/>
                <p:cNvSpPr>
                  <a:spLocks/>
                </p:cNvSpPr>
                <p:nvPr/>
              </p:nvSpPr>
              <p:spPr bwMode="auto">
                <a:xfrm>
                  <a:off x="-387" y="2060"/>
                  <a:ext cx="18" cy="28"/>
                </a:xfrm>
                <a:custGeom>
                  <a:avLst/>
                  <a:gdLst>
                    <a:gd name="T0" fmla="*/ 2147483647 w 9"/>
                    <a:gd name="T1" fmla="*/ 2147483647 h 14"/>
                    <a:gd name="T2" fmla="*/ 2147483647 w 9"/>
                    <a:gd name="T3" fmla="*/ 2147483647 h 14"/>
                    <a:gd name="T4" fmla="*/ 2147483647 w 9"/>
                    <a:gd name="T5" fmla="*/ 2147483647 h 14"/>
                    <a:gd name="T6" fmla="*/ 2147483647 w 9"/>
                    <a:gd name="T7" fmla="*/ 2147483647 h 14"/>
                    <a:gd name="T8" fmla="*/ 2147483647 w 9"/>
                    <a:gd name="T9" fmla="*/ 2147483647 h 14"/>
                    <a:gd name="T10" fmla="*/ 0 w 9"/>
                    <a:gd name="T11" fmla="*/ 2147483647 h 14"/>
                    <a:gd name="T12" fmla="*/ 2147483647 w 9"/>
                    <a:gd name="T13" fmla="*/ 2147483647 h 14"/>
                    <a:gd name="T14" fmla="*/ 2147483647 w 9"/>
                    <a:gd name="T15" fmla="*/ 0 h 14"/>
                    <a:gd name="T16" fmla="*/ 2147483647 w 9"/>
                    <a:gd name="T17" fmla="*/ 2147483647 h 14"/>
                    <a:gd name="T18" fmla="*/ 2147483647 w 9"/>
                    <a:gd name="T19" fmla="*/ 2147483647 h 14"/>
                    <a:gd name="T20" fmla="*/ 2147483647 w 9"/>
                    <a:gd name="T21" fmla="*/ 2147483647 h 14"/>
                    <a:gd name="T22" fmla="*/ 2147483647 w 9"/>
                    <a:gd name="T23" fmla="*/ 2147483647 h 14"/>
                    <a:gd name="T24" fmla="*/ 2147483647 w 9"/>
                    <a:gd name="T25" fmla="*/ 2147483647 h 14"/>
                    <a:gd name="T26" fmla="*/ 2147483647 w 9"/>
                    <a:gd name="T27" fmla="*/ 2147483647 h 14"/>
                    <a:gd name="T28" fmla="*/ 2147483647 w 9"/>
                    <a:gd name="T29" fmla="*/ 2147483647 h 14"/>
                    <a:gd name="T30" fmla="*/ 2147483647 w 9"/>
                    <a:gd name="T31" fmla="*/ 2147483647 h 14"/>
                    <a:gd name="T32" fmla="*/ 2147483647 w 9"/>
                    <a:gd name="T33" fmla="*/ 2147483647 h 14"/>
                    <a:gd name="T34" fmla="*/ 2147483647 w 9"/>
                    <a:gd name="T35" fmla="*/ 2147483647 h 14"/>
                    <a:gd name="T36" fmla="*/ 2147483647 w 9"/>
                    <a:gd name="T37" fmla="*/ 2147483647 h 1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9"/>
                    <a:gd name="T58" fmla="*/ 0 h 14"/>
                    <a:gd name="T59" fmla="*/ 9 w 9"/>
                    <a:gd name="T60" fmla="*/ 14 h 1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9" h="14">
                      <a:moveTo>
                        <a:pt x="7" y="9"/>
                      </a:move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11"/>
                        <a:pt x="9" y="12"/>
                        <a:pt x="8" y="13"/>
                      </a:cubicBezTo>
                      <a:cubicBezTo>
                        <a:pt x="7" y="14"/>
                        <a:pt x="6" y="14"/>
                        <a:pt x="5" y="14"/>
                      </a:cubicBezTo>
                      <a:cubicBezTo>
                        <a:pt x="3" y="14"/>
                        <a:pt x="2" y="14"/>
                        <a:pt x="1" y="13"/>
                      </a:cubicBezTo>
                      <a:cubicBezTo>
                        <a:pt x="0" y="11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1" y="2"/>
                      </a:cubicBezTo>
                      <a:cubicBezTo>
                        <a:pt x="2" y="1"/>
                        <a:pt x="3" y="0"/>
                        <a:pt x="5" y="0"/>
                      </a:cubicBezTo>
                      <a:cubicBezTo>
                        <a:pt x="6" y="0"/>
                        <a:pt x="7" y="1"/>
                        <a:pt x="8" y="1"/>
                      </a:cubicBezTo>
                      <a:cubicBezTo>
                        <a:pt x="8" y="2"/>
                        <a:pt x="9" y="3"/>
                        <a:pt x="9" y="5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7" y="4"/>
                        <a:pt x="7" y="3"/>
                        <a:pt x="6" y="3"/>
                      </a:cubicBezTo>
                      <a:cubicBezTo>
                        <a:pt x="6" y="2"/>
                        <a:pt x="5" y="2"/>
                        <a:pt x="5" y="2"/>
                      </a:cubicBezTo>
                      <a:cubicBezTo>
                        <a:pt x="4" y="2"/>
                        <a:pt x="3" y="3"/>
                        <a:pt x="2" y="3"/>
                      </a:cubicBezTo>
                      <a:cubicBezTo>
                        <a:pt x="2" y="4"/>
                        <a:pt x="2" y="6"/>
                        <a:pt x="2" y="7"/>
                      </a:cubicBezTo>
                      <a:cubicBezTo>
                        <a:pt x="2" y="9"/>
                        <a:pt x="2" y="10"/>
                        <a:pt x="2" y="11"/>
                      </a:cubicBezTo>
                      <a:cubicBezTo>
                        <a:pt x="3" y="12"/>
                        <a:pt x="4" y="13"/>
                        <a:pt x="5" y="13"/>
                      </a:cubicBezTo>
                      <a:cubicBezTo>
                        <a:pt x="5" y="13"/>
                        <a:pt x="6" y="12"/>
                        <a:pt x="6" y="12"/>
                      </a:cubicBezTo>
                      <a:cubicBezTo>
                        <a:pt x="7" y="11"/>
                        <a:pt x="7" y="10"/>
                        <a:pt x="7" y="9"/>
                      </a:cubicBezTo>
                      <a:close/>
                    </a:path>
                  </a:pathLst>
                </a:custGeom>
                <a:solidFill>
                  <a:srgbClr val="BBBD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98" name="Freeform 277"/>
                <p:cNvSpPr>
                  <a:spLocks/>
                </p:cNvSpPr>
                <p:nvPr/>
              </p:nvSpPr>
              <p:spPr bwMode="auto">
                <a:xfrm>
                  <a:off x="-367" y="2060"/>
                  <a:ext cx="20" cy="30"/>
                </a:xfrm>
                <a:custGeom>
                  <a:avLst/>
                  <a:gdLst>
                    <a:gd name="T0" fmla="*/ 2147483647 w 10"/>
                    <a:gd name="T1" fmla="*/ 2147483647 h 15"/>
                    <a:gd name="T2" fmla="*/ 2147483647 w 10"/>
                    <a:gd name="T3" fmla="*/ 2147483647 h 15"/>
                    <a:gd name="T4" fmla="*/ 2147483647 w 10"/>
                    <a:gd name="T5" fmla="*/ 2147483647 h 15"/>
                    <a:gd name="T6" fmla="*/ 2147483647 w 10"/>
                    <a:gd name="T7" fmla="*/ 2147483647 h 15"/>
                    <a:gd name="T8" fmla="*/ 2147483647 w 10"/>
                    <a:gd name="T9" fmla="*/ 2147483647 h 15"/>
                    <a:gd name="T10" fmla="*/ 0 w 10"/>
                    <a:gd name="T11" fmla="*/ 2147483647 h 15"/>
                    <a:gd name="T12" fmla="*/ 2147483647 w 10"/>
                    <a:gd name="T13" fmla="*/ 2147483647 h 15"/>
                    <a:gd name="T14" fmla="*/ 2147483647 w 10"/>
                    <a:gd name="T15" fmla="*/ 0 h 15"/>
                    <a:gd name="T16" fmla="*/ 2147483647 w 10"/>
                    <a:gd name="T17" fmla="*/ 2147483647 h 15"/>
                    <a:gd name="T18" fmla="*/ 2147483647 w 10"/>
                    <a:gd name="T19" fmla="*/ 2147483647 h 15"/>
                    <a:gd name="T20" fmla="*/ 2147483647 w 10"/>
                    <a:gd name="T21" fmla="*/ 2147483647 h 15"/>
                    <a:gd name="T22" fmla="*/ 2147483647 w 10"/>
                    <a:gd name="T23" fmla="*/ 2147483647 h 15"/>
                    <a:gd name="T24" fmla="*/ 2147483647 w 10"/>
                    <a:gd name="T25" fmla="*/ 2147483647 h 15"/>
                    <a:gd name="T26" fmla="*/ 2147483647 w 10"/>
                    <a:gd name="T27" fmla="*/ 2147483647 h 15"/>
                    <a:gd name="T28" fmla="*/ 2147483647 w 10"/>
                    <a:gd name="T29" fmla="*/ 2147483647 h 15"/>
                    <a:gd name="T30" fmla="*/ 2147483647 w 10"/>
                    <a:gd name="T31" fmla="*/ 2147483647 h 15"/>
                    <a:gd name="T32" fmla="*/ 2147483647 w 10"/>
                    <a:gd name="T33" fmla="*/ 2147483647 h 15"/>
                    <a:gd name="T34" fmla="*/ 2147483647 w 10"/>
                    <a:gd name="T35" fmla="*/ 2147483647 h 15"/>
                    <a:gd name="T36" fmla="*/ 2147483647 w 10"/>
                    <a:gd name="T37" fmla="*/ 2147483647 h 1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0"/>
                    <a:gd name="T58" fmla="*/ 0 h 15"/>
                    <a:gd name="T59" fmla="*/ 10 w 10"/>
                    <a:gd name="T60" fmla="*/ 15 h 1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0" h="15">
                      <a:moveTo>
                        <a:pt x="8" y="9"/>
                      </a:moveTo>
                      <a:cubicBezTo>
                        <a:pt x="10" y="9"/>
                        <a:pt x="10" y="9"/>
                        <a:pt x="10" y="9"/>
                      </a:cubicBezTo>
                      <a:cubicBezTo>
                        <a:pt x="10" y="11"/>
                        <a:pt x="9" y="12"/>
                        <a:pt x="8" y="13"/>
                      </a:cubicBezTo>
                      <a:cubicBezTo>
                        <a:pt x="8" y="14"/>
                        <a:pt x="7" y="14"/>
                        <a:pt x="5" y="15"/>
                      </a:cubicBezTo>
                      <a:cubicBezTo>
                        <a:pt x="4" y="14"/>
                        <a:pt x="3" y="14"/>
                        <a:pt x="2" y="13"/>
                      </a:cubicBezTo>
                      <a:cubicBezTo>
                        <a:pt x="1" y="11"/>
                        <a:pt x="0" y="10"/>
                        <a:pt x="0" y="7"/>
                      </a:cubicBezTo>
                      <a:cubicBezTo>
                        <a:pt x="0" y="5"/>
                        <a:pt x="1" y="3"/>
                        <a:pt x="2" y="2"/>
                      </a:cubicBezTo>
                      <a:cubicBezTo>
                        <a:pt x="3" y="1"/>
                        <a:pt x="4" y="0"/>
                        <a:pt x="5" y="0"/>
                      </a:cubicBezTo>
                      <a:cubicBezTo>
                        <a:pt x="7" y="0"/>
                        <a:pt x="7" y="1"/>
                        <a:pt x="8" y="1"/>
                      </a:cubicBezTo>
                      <a:cubicBezTo>
                        <a:pt x="9" y="2"/>
                        <a:pt x="10" y="3"/>
                        <a:pt x="10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8" y="4"/>
                        <a:pt x="7" y="3"/>
                        <a:pt x="7" y="3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5" y="2"/>
                        <a:pt x="4" y="3"/>
                        <a:pt x="3" y="3"/>
                      </a:cubicBezTo>
                      <a:cubicBezTo>
                        <a:pt x="3" y="4"/>
                        <a:pt x="2" y="6"/>
                        <a:pt x="2" y="7"/>
                      </a:cubicBezTo>
                      <a:cubicBezTo>
                        <a:pt x="2" y="9"/>
                        <a:pt x="3" y="11"/>
                        <a:pt x="3" y="11"/>
                      </a:cubicBezTo>
                      <a:cubicBezTo>
                        <a:pt x="4" y="12"/>
                        <a:pt x="4" y="13"/>
                        <a:pt x="5" y="13"/>
                      </a:cubicBezTo>
                      <a:cubicBezTo>
                        <a:pt x="6" y="13"/>
                        <a:pt x="7" y="12"/>
                        <a:pt x="7" y="12"/>
                      </a:cubicBezTo>
                      <a:cubicBezTo>
                        <a:pt x="8" y="11"/>
                        <a:pt x="8" y="10"/>
                        <a:pt x="8" y="9"/>
                      </a:cubicBezTo>
                      <a:close/>
                    </a:path>
                  </a:pathLst>
                </a:custGeom>
                <a:solidFill>
                  <a:srgbClr val="BBBD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99" name="Freeform 278"/>
                <p:cNvSpPr>
                  <a:spLocks noEditPoints="1"/>
                </p:cNvSpPr>
                <p:nvPr/>
              </p:nvSpPr>
              <p:spPr bwMode="auto">
                <a:xfrm>
                  <a:off x="-345" y="2060"/>
                  <a:ext cx="20" cy="30"/>
                </a:xfrm>
                <a:custGeom>
                  <a:avLst/>
                  <a:gdLst>
                    <a:gd name="T0" fmla="*/ 2147483647 w 10"/>
                    <a:gd name="T1" fmla="*/ 2147483647 h 15"/>
                    <a:gd name="T2" fmla="*/ 2147483647 w 10"/>
                    <a:gd name="T3" fmla="*/ 2147483647 h 15"/>
                    <a:gd name="T4" fmla="*/ 2147483647 w 10"/>
                    <a:gd name="T5" fmla="*/ 2147483647 h 15"/>
                    <a:gd name="T6" fmla="*/ 2147483647 w 10"/>
                    <a:gd name="T7" fmla="*/ 2147483647 h 15"/>
                    <a:gd name="T8" fmla="*/ 2147483647 w 10"/>
                    <a:gd name="T9" fmla="*/ 2147483647 h 15"/>
                    <a:gd name="T10" fmla="*/ 0 w 10"/>
                    <a:gd name="T11" fmla="*/ 2147483647 h 15"/>
                    <a:gd name="T12" fmla="*/ 2147483647 w 10"/>
                    <a:gd name="T13" fmla="*/ 2147483647 h 15"/>
                    <a:gd name="T14" fmla="*/ 2147483647 w 10"/>
                    <a:gd name="T15" fmla="*/ 0 h 15"/>
                    <a:gd name="T16" fmla="*/ 2147483647 w 10"/>
                    <a:gd name="T17" fmla="*/ 2147483647 h 15"/>
                    <a:gd name="T18" fmla="*/ 2147483647 w 10"/>
                    <a:gd name="T19" fmla="*/ 2147483647 h 15"/>
                    <a:gd name="T20" fmla="*/ 2147483647 w 10"/>
                    <a:gd name="T21" fmla="*/ 2147483647 h 15"/>
                    <a:gd name="T22" fmla="*/ 2147483647 w 10"/>
                    <a:gd name="T23" fmla="*/ 2147483647 h 15"/>
                    <a:gd name="T24" fmla="*/ 2147483647 w 10"/>
                    <a:gd name="T25" fmla="*/ 2147483647 h 15"/>
                    <a:gd name="T26" fmla="*/ 2147483647 w 10"/>
                    <a:gd name="T27" fmla="*/ 2147483647 h 15"/>
                    <a:gd name="T28" fmla="*/ 2147483647 w 10"/>
                    <a:gd name="T29" fmla="*/ 2147483647 h 15"/>
                    <a:gd name="T30" fmla="*/ 2147483647 w 10"/>
                    <a:gd name="T31" fmla="*/ 2147483647 h 15"/>
                    <a:gd name="T32" fmla="*/ 2147483647 w 10"/>
                    <a:gd name="T33" fmla="*/ 2147483647 h 15"/>
                    <a:gd name="T34" fmla="*/ 2147483647 w 10"/>
                    <a:gd name="T35" fmla="*/ 2147483647 h 15"/>
                    <a:gd name="T36" fmla="*/ 2147483647 w 10"/>
                    <a:gd name="T37" fmla="*/ 2147483647 h 15"/>
                    <a:gd name="T38" fmla="*/ 2147483647 w 10"/>
                    <a:gd name="T39" fmla="*/ 2147483647 h 15"/>
                    <a:gd name="T40" fmla="*/ 2147483647 w 10"/>
                    <a:gd name="T41" fmla="*/ 2147483647 h 1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"/>
                    <a:gd name="T64" fmla="*/ 0 h 15"/>
                    <a:gd name="T65" fmla="*/ 10 w 10"/>
                    <a:gd name="T66" fmla="*/ 15 h 15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" h="15">
                      <a:moveTo>
                        <a:pt x="8" y="10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2"/>
                        <a:pt x="9" y="13"/>
                        <a:pt x="8" y="13"/>
                      </a:cubicBezTo>
                      <a:cubicBezTo>
                        <a:pt x="8" y="14"/>
                        <a:pt x="6" y="15"/>
                        <a:pt x="5" y="14"/>
                      </a:cubicBezTo>
                      <a:cubicBezTo>
                        <a:pt x="4" y="14"/>
                        <a:pt x="2" y="14"/>
                        <a:pt x="1" y="13"/>
                      </a:cubicBezTo>
                      <a:cubicBezTo>
                        <a:pt x="0" y="12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1" y="2"/>
                      </a:cubicBezTo>
                      <a:cubicBezTo>
                        <a:pt x="2" y="1"/>
                        <a:pt x="4" y="0"/>
                        <a:pt x="5" y="0"/>
                      </a:cubicBezTo>
                      <a:cubicBezTo>
                        <a:pt x="7" y="0"/>
                        <a:pt x="8" y="1"/>
                        <a:pt x="9" y="2"/>
                      </a:cubicBezTo>
                      <a:cubicBezTo>
                        <a:pt x="10" y="3"/>
                        <a:pt x="10" y="5"/>
                        <a:pt x="10" y="7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10"/>
                        <a:pt x="2" y="11"/>
                        <a:pt x="3" y="11"/>
                      </a:cubicBezTo>
                      <a:cubicBezTo>
                        <a:pt x="4" y="12"/>
                        <a:pt x="4" y="13"/>
                        <a:pt x="5" y="13"/>
                      </a:cubicBezTo>
                      <a:cubicBezTo>
                        <a:pt x="7" y="13"/>
                        <a:pt x="8" y="12"/>
                        <a:pt x="8" y="10"/>
                      </a:cubicBezTo>
                      <a:close/>
                      <a:moveTo>
                        <a:pt x="2" y="6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5"/>
                        <a:pt x="8" y="4"/>
                        <a:pt x="7" y="3"/>
                      </a:cubicBezTo>
                      <a:cubicBezTo>
                        <a:pt x="7" y="3"/>
                        <a:pt x="6" y="2"/>
                        <a:pt x="5" y="2"/>
                      </a:cubicBezTo>
                      <a:cubicBezTo>
                        <a:pt x="4" y="2"/>
                        <a:pt x="4" y="3"/>
                        <a:pt x="3" y="3"/>
                      </a:cubicBezTo>
                      <a:cubicBezTo>
                        <a:pt x="2" y="4"/>
                        <a:pt x="2" y="5"/>
                        <a:pt x="2" y="6"/>
                      </a:cubicBezTo>
                      <a:close/>
                    </a:path>
                  </a:pathLst>
                </a:custGeom>
                <a:solidFill>
                  <a:srgbClr val="BBBD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00" name="Freeform 279"/>
                <p:cNvSpPr>
                  <a:spLocks noEditPoints="1"/>
                </p:cNvSpPr>
                <p:nvPr/>
              </p:nvSpPr>
              <p:spPr bwMode="auto">
                <a:xfrm>
                  <a:off x="-319" y="2060"/>
                  <a:ext cx="18" cy="38"/>
                </a:xfrm>
                <a:custGeom>
                  <a:avLst/>
                  <a:gdLst>
                    <a:gd name="T0" fmla="*/ 0 w 9"/>
                    <a:gd name="T1" fmla="*/ 2147483647 h 19"/>
                    <a:gd name="T2" fmla="*/ 0 w 9"/>
                    <a:gd name="T3" fmla="*/ 2147483647 h 19"/>
                    <a:gd name="T4" fmla="*/ 2147483647 w 9"/>
                    <a:gd name="T5" fmla="*/ 2147483647 h 19"/>
                    <a:gd name="T6" fmla="*/ 2147483647 w 9"/>
                    <a:gd name="T7" fmla="*/ 2147483647 h 19"/>
                    <a:gd name="T8" fmla="*/ 2147483647 w 9"/>
                    <a:gd name="T9" fmla="*/ 2147483647 h 19"/>
                    <a:gd name="T10" fmla="*/ 2147483647 w 9"/>
                    <a:gd name="T11" fmla="*/ 0 h 19"/>
                    <a:gd name="T12" fmla="*/ 2147483647 w 9"/>
                    <a:gd name="T13" fmla="*/ 2147483647 h 19"/>
                    <a:gd name="T14" fmla="*/ 2147483647 w 9"/>
                    <a:gd name="T15" fmla="*/ 2147483647 h 19"/>
                    <a:gd name="T16" fmla="*/ 2147483647 w 9"/>
                    <a:gd name="T17" fmla="*/ 2147483647 h 19"/>
                    <a:gd name="T18" fmla="*/ 2147483647 w 9"/>
                    <a:gd name="T19" fmla="*/ 2147483647 h 19"/>
                    <a:gd name="T20" fmla="*/ 2147483647 w 9"/>
                    <a:gd name="T21" fmla="*/ 2147483647 h 19"/>
                    <a:gd name="T22" fmla="*/ 2147483647 w 9"/>
                    <a:gd name="T23" fmla="*/ 2147483647 h 19"/>
                    <a:gd name="T24" fmla="*/ 2147483647 w 9"/>
                    <a:gd name="T25" fmla="*/ 2147483647 h 19"/>
                    <a:gd name="T26" fmla="*/ 2147483647 w 9"/>
                    <a:gd name="T27" fmla="*/ 2147483647 h 19"/>
                    <a:gd name="T28" fmla="*/ 0 w 9"/>
                    <a:gd name="T29" fmla="*/ 2147483647 h 19"/>
                    <a:gd name="T30" fmla="*/ 2147483647 w 9"/>
                    <a:gd name="T31" fmla="*/ 2147483647 h 19"/>
                    <a:gd name="T32" fmla="*/ 2147483647 w 9"/>
                    <a:gd name="T33" fmla="*/ 2147483647 h 19"/>
                    <a:gd name="T34" fmla="*/ 2147483647 w 9"/>
                    <a:gd name="T35" fmla="*/ 2147483647 h 19"/>
                    <a:gd name="T36" fmla="*/ 2147483647 w 9"/>
                    <a:gd name="T37" fmla="*/ 2147483647 h 19"/>
                    <a:gd name="T38" fmla="*/ 2147483647 w 9"/>
                    <a:gd name="T39" fmla="*/ 2147483647 h 19"/>
                    <a:gd name="T40" fmla="*/ 2147483647 w 9"/>
                    <a:gd name="T41" fmla="*/ 2147483647 h 19"/>
                    <a:gd name="T42" fmla="*/ 2147483647 w 9"/>
                    <a:gd name="T43" fmla="*/ 2147483647 h 19"/>
                    <a:gd name="T44" fmla="*/ 2147483647 w 9"/>
                    <a:gd name="T45" fmla="*/ 2147483647 h 19"/>
                    <a:gd name="T46" fmla="*/ 2147483647 w 9"/>
                    <a:gd name="T47" fmla="*/ 2147483647 h 1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9"/>
                    <a:gd name="T73" fmla="*/ 0 h 19"/>
                    <a:gd name="T74" fmla="*/ 9 w 9"/>
                    <a:gd name="T75" fmla="*/ 19 h 1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9" h="19">
                      <a:moveTo>
                        <a:pt x="0" y="19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2"/>
                        <a:pt x="2" y="1"/>
                        <a:pt x="3" y="1"/>
                      </a:cubicBezTo>
                      <a:cubicBezTo>
                        <a:pt x="3" y="0"/>
                        <a:pt x="4" y="0"/>
                        <a:pt x="4" y="0"/>
                      </a:cubicBezTo>
                      <a:cubicBezTo>
                        <a:pt x="5" y="0"/>
                        <a:pt x="6" y="1"/>
                        <a:pt x="7" y="1"/>
                      </a:cubicBezTo>
                      <a:cubicBezTo>
                        <a:pt x="7" y="2"/>
                        <a:pt x="8" y="2"/>
                        <a:pt x="8" y="3"/>
                      </a:cubicBezTo>
                      <a:cubicBezTo>
                        <a:pt x="9" y="5"/>
                        <a:pt x="9" y="6"/>
                        <a:pt x="9" y="7"/>
                      </a:cubicBezTo>
                      <a:cubicBezTo>
                        <a:pt x="9" y="10"/>
                        <a:pt x="9" y="11"/>
                        <a:pt x="8" y="13"/>
                      </a:cubicBezTo>
                      <a:cubicBezTo>
                        <a:pt x="7" y="14"/>
                        <a:pt x="6" y="15"/>
                        <a:pt x="4" y="14"/>
                      </a:cubicBezTo>
                      <a:cubicBezTo>
                        <a:pt x="4" y="14"/>
                        <a:pt x="3" y="14"/>
                        <a:pt x="3" y="14"/>
                      </a:cubicBezTo>
                      <a:cubicBezTo>
                        <a:pt x="2" y="14"/>
                        <a:pt x="2" y="13"/>
                        <a:pt x="1" y="13"/>
                      </a:cubicBezTo>
                      <a:cubicBezTo>
                        <a:pt x="1" y="19"/>
                        <a:pt x="1" y="19"/>
                        <a:pt x="1" y="19"/>
                      </a:cubicBezTo>
                      <a:lnTo>
                        <a:pt x="0" y="19"/>
                      </a:lnTo>
                      <a:close/>
                      <a:moveTo>
                        <a:pt x="1" y="7"/>
                      </a:moveTo>
                      <a:cubicBezTo>
                        <a:pt x="1" y="9"/>
                        <a:pt x="1" y="11"/>
                        <a:pt x="2" y="11"/>
                      </a:cubicBezTo>
                      <a:cubicBezTo>
                        <a:pt x="3" y="12"/>
                        <a:pt x="3" y="13"/>
                        <a:pt x="4" y="13"/>
                      </a:cubicBezTo>
                      <a:cubicBezTo>
                        <a:pt x="5" y="13"/>
                        <a:pt x="6" y="12"/>
                        <a:pt x="6" y="11"/>
                      </a:cubicBezTo>
                      <a:cubicBezTo>
                        <a:pt x="7" y="10"/>
                        <a:pt x="7" y="9"/>
                        <a:pt x="7" y="7"/>
                      </a:cubicBezTo>
                      <a:cubicBezTo>
                        <a:pt x="7" y="6"/>
                        <a:pt x="7" y="4"/>
                        <a:pt x="6" y="3"/>
                      </a:cubicBezTo>
                      <a:cubicBezTo>
                        <a:pt x="6" y="3"/>
                        <a:pt x="5" y="2"/>
                        <a:pt x="4" y="2"/>
                      </a:cubicBezTo>
                      <a:cubicBezTo>
                        <a:pt x="3" y="2"/>
                        <a:pt x="3" y="3"/>
                        <a:pt x="2" y="3"/>
                      </a:cubicBezTo>
                      <a:cubicBezTo>
                        <a:pt x="1" y="4"/>
                        <a:pt x="1" y="6"/>
                        <a:pt x="1" y="7"/>
                      </a:cubicBezTo>
                      <a:close/>
                    </a:path>
                  </a:pathLst>
                </a:custGeom>
                <a:solidFill>
                  <a:srgbClr val="BBBD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01" name="Freeform 280"/>
                <p:cNvSpPr>
                  <a:spLocks/>
                </p:cNvSpPr>
                <p:nvPr/>
              </p:nvSpPr>
              <p:spPr bwMode="auto">
                <a:xfrm>
                  <a:off x="-299" y="2052"/>
                  <a:ext cx="12" cy="36"/>
                </a:xfrm>
                <a:custGeom>
                  <a:avLst/>
                  <a:gdLst>
                    <a:gd name="T0" fmla="*/ 2147483647 w 6"/>
                    <a:gd name="T1" fmla="*/ 2147483647 h 18"/>
                    <a:gd name="T2" fmla="*/ 2147483647 w 6"/>
                    <a:gd name="T3" fmla="*/ 2147483647 h 18"/>
                    <a:gd name="T4" fmla="*/ 2147483647 w 6"/>
                    <a:gd name="T5" fmla="*/ 2147483647 h 18"/>
                    <a:gd name="T6" fmla="*/ 2147483647 w 6"/>
                    <a:gd name="T7" fmla="*/ 2147483647 h 18"/>
                    <a:gd name="T8" fmla="*/ 2147483647 w 6"/>
                    <a:gd name="T9" fmla="*/ 2147483647 h 18"/>
                    <a:gd name="T10" fmla="*/ 2147483647 w 6"/>
                    <a:gd name="T11" fmla="*/ 2147483647 h 18"/>
                    <a:gd name="T12" fmla="*/ 2147483647 w 6"/>
                    <a:gd name="T13" fmla="*/ 2147483647 h 18"/>
                    <a:gd name="T14" fmla="*/ 0 w 6"/>
                    <a:gd name="T15" fmla="*/ 2147483647 h 18"/>
                    <a:gd name="T16" fmla="*/ 0 w 6"/>
                    <a:gd name="T17" fmla="*/ 2147483647 h 18"/>
                    <a:gd name="T18" fmla="*/ 2147483647 w 6"/>
                    <a:gd name="T19" fmla="*/ 2147483647 h 18"/>
                    <a:gd name="T20" fmla="*/ 2147483647 w 6"/>
                    <a:gd name="T21" fmla="*/ 2147483647 h 18"/>
                    <a:gd name="T22" fmla="*/ 2147483647 w 6"/>
                    <a:gd name="T23" fmla="*/ 0 h 18"/>
                    <a:gd name="T24" fmla="*/ 2147483647 w 6"/>
                    <a:gd name="T25" fmla="*/ 2147483647 h 18"/>
                    <a:gd name="T26" fmla="*/ 2147483647 w 6"/>
                    <a:gd name="T27" fmla="*/ 2147483647 h 18"/>
                    <a:gd name="T28" fmla="*/ 2147483647 w 6"/>
                    <a:gd name="T29" fmla="*/ 2147483647 h 18"/>
                    <a:gd name="T30" fmla="*/ 2147483647 w 6"/>
                    <a:gd name="T31" fmla="*/ 2147483647 h 18"/>
                    <a:gd name="T32" fmla="*/ 2147483647 w 6"/>
                    <a:gd name="T33" fmla="*/ 2147483647 h 18"/>
                    <a:gd name="T34" fmla="*/ 2147483647 w 6"/>
                    <a:gd name="T35" fmla="*/ 2147483647 h 18"/>
                    <a:gd name="T36" fmla="*/ 2147483647 w 6"/>
                    <a:gd name="T37" fmla="*/ 2147483647 h 18"/>
                    <a:gd name="T38" fmla="*/ 2147483647 w 6"/>
                    <a:gd name="T39" fmla="*/ 2147483647 h 1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6"/>
                    <a:gd name="T61" fmla="*/ 0 h 18"/>
                    <a:gd name="T62" fmla="*/ 6 w 6"/>
                    <a:gd name="T63" fmla="*/ 18 h 18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6" h="18">
                      <a:moveTo>
                        <a:pt x="5" y="16"/>
                      </a:moveTo>
                      <a:cubicBezTo>
                        <a:pt x="6" y="18"/>
                        <a:pt x="6" y="18"/>
                        <a:pt x="6" y="18"/>
                      </a:cubicBezTo>
                      <a:cubicBezTo>
                        <a:pt x="5" y="18"/>
                        <a:pt x="5" y="18"/>
                        <a:pt x="4" y="18"/>
                      </a:cubicBezTo>
                      <a:cubicBezTo>
                        <a:pt x="4" y="18"/>
                        <a:pt x="3" y="18"/>
                        <a:pt x="3" y="18"/>
                      </a:cubicBezTo>
                      <a:cubicBezTo>
                        <a:pt x="2" y="18"/>
                        <a:pt x="2" y="17"/>
                        <a:pt x="2" y="17"/>
                      </a:cubicBezTo>
                      <a:cubicBezTo>
                        <a:pt x="2" y="16"/>
                        <a:pt x="2" y="16"/>
                        <a:pt x="2" y="14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4" y="15"/>
                        <a:pt x="4" y="16"/>
                        <a:pt x="4" y="16"/>
                      </a:cubicBezTo>
                      <a:cubicBezTo>
                        <a:pt x="4" y="16"/>
                        <a:pt x="4" y="16"/>
                        <a:pt x="5" y="16"/>
                      </a:cubicBezTo>
                      <a:cubicBezTo>
                        <a:pt x="5" y="16"/>
                        <a:pt x="5" y="16"/>
                        <a:pt x="5" y="16"/>
                      </a:cubicBezTo>
                      <a:close/>
                    </a:path>
                  </a:pathLst>
                </a:custGeom>
                <a:solidFill>
                  <a:srgbClr val="BBBD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02" name="Rectangle 281"/>
                <p:cNvSpPr>
                  <a:spLocks noChangeArrowheads="1"/>
                </p:cNvSpPr>
                <p:nvPr/>
              </p:nvSpPr>
              <p:spPr bwMode="auto">
                <a:xfrm>
                  <a:off x="412" y="1750"/>
                  <a:ext cx="226" cy="100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03" name="Freeform 282"/>
                <p:cNvSpPr>
                  <a:spLocks/>
                </p:cNvSpPr>
                <p:nvPr/>
              </p:nvSpPr>
              <p:spPr bwMode="auto">
                <a:xfrm>
                  <a:off x="412" y="1752"/>
                  <a:ext cx="224" cy="96"/>
                </a:xfrm>
                <a:custGeom>
                  <a:avLst/>
                  <a:gdLst>
                    <a:gd name="T0" fmla="*/ 2147483647 w 112"/>
                    <a:gd name="T1" fmla="*/ 0 h 48"/>
                    <a:gd name="T2" fmla="*/ 0 w 112"/>
                    <a:gd name="T3" fmla="*/ 0 h 48"/>
                    <a:gd name="T4" fmla="*/ 0 w 112"/>
                    <a:gd name="T5" fmla="*/ 2147483647 h 48"/>
                    <a:gd name="T6" fmla="*/ 2147483647 w 112"/>
                    <a:gd name="T7" fmla="*/ 2147483647 h 48"/>
                    <a:gd name="T8" fmla="*/ 2147483647 w 112"/>
                    <a:gd name="T9" fmla="*/ 2147483647 h 48"/>
                    <a:gd name="T10" fmla="*/ 2147483647 w 112"/>
                    <a:gd name="T11" fmla="*/ 2147483647 h 48"/>
                    <a:gd name="T12" fmla="*/ 2147483647 w 112"/>
                    <a:gd name="T13" fmla="*/ 0 h 48"/>
                    <a:gd name="T14" fmla="*/ 2147483647 w 112"/>
                    <a:gd name="T15" fmla="*/ 0 h 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2"/>
                    <a:gd name="T25" fmla="*/ 0 h 48"/>
                    <a:gd name="T26" fmla="*/ 112 w 112"/>
                    <a:gd name="T27" fmla="*/ 48 h 4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2" h="48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48"/>
                        <a:pt x="2" y="48"/>
                        <a:pt x="2" y="48"/>
                      </a:cubicBezTo>
                      <a:cubicBezTo>
                        <a:pt x="2" y="48"/>
                        <a:pt x="2" y="4"/>
                        <a:pt x="2" y="2"/>
                      </a:cubicBezTo>
                      <a:cubicBezTo>
                        <a:pt x="4" y="2"/>
                        <a:pt x="112" y="2"/>
                        <a:pt x="112" y="2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04" name="Freeform 283"/>
                <p:cNvSpPr>
                  <a:spLocks/>
                </p:cNvSpPr>
                <p:nvPr/>
              </p:nvSpPr>
              <p:spPr bwMode="auto">
                <a:xfrm>
                  <a:off x="414" y="1754"/>
                  <a:ext cx="224" cy="96"/>
                </a:xfrm>
                <a:custGeom>
                  <a:avLst/>
                  <a:gdLst>
                    <a:gd name="T0" fmla="*/ 2147483647 w 112"/>
                    <a:gd name="T1" fmla="*/ 0 h 48"/>
                    <a:gd name="T2" fmla="*/ 2147483647 w 112"/>
                    <a:gd name="T3" fmla="*/ 2147483647 h 48"/>
                    <a:gd name="T4" fmla="*/ 0 w 112"/>
                    <a:gd name="T5" fmla="*/ 2147483647 h 48"/>
                    <a:gd name="T6" fmla="*/ 0 w 112"/>
                    <a:gd name="T7" fmla="*/ 2147483647 h 48"/>
                    <a:gd name="T8" fmla="*/ 2147483647 w 112"/>
                    <a:gd name="T9" fmla="*/ 2147483647 h 48"/>
                    <a:gd name="T10" fmla="*/ 2147483647 w 112"/>
                    <a:gd name="T11" fmla="*/ 0 h 48"/>
                    <a:gd name="T12" fmla="*/ 2147483647 w 112"/>
                    <a:gd name="T13" fmla="*/ 0 h 4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12"/>
                    <a:gd name="T22" fmla="*/ 0 h 48"/>
                    <a:gd name="T23" fmla="*/ 112 w 112"/>
                    <a:gd name="T24" fmla="*/ 48 h 4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12" h="48">
                      <a:moveTo>
                        <a:pt x="110" y="0"/>
                      </a:moveTo>
                      <a:cubicBezTo>
                        <a:pt x="110" y="0"/>
                        <a:pt x="110" y="44"/>
                        <a:pt x="110" y="46"/>
                      </a:cubicBezTo>
                      <a:cubicBezTo>
                        <a:pt x="108" y="46"/>
                        <a:pt x="0" y="46"/>
                        <a:pt x="0" y="46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112" y="48"/>
                        <a:pt x="112" y="48"/>
                        <a:pt x="112" y="48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05" name="Freeform 284"/>
                <p:cNvSpPr>
                  <a:spLocks/>
                </p:cNvSpPr>
                <p:nvPr/>
              </p:nvSpPr>
              <p:spPr bwMode="auto">
                <a:xfrm>
                  <a:off x="486" y="1778"/>
                  <a:ext cx="28" cy="38"/>
                </a:xfrm>
                <a:custGeom>
                  <a:avLst/>
                  <a:gdLst>
                    <a:gd name="T0" fmla="*/ 0 w 14"/>
                    <a:gd name="T1" fmla="*/ 2147483647 h 19"/>
                    <a:gd name="T2" fmla="*/ 2147483647 w 14"/>
                    <a:gd name="T3" fmla="*/ 2147483647 h 19"/>
                    <a:gd name="T4" fmla="*/ 2147483647 w 14"/>
                    <a:gd name="T5" fmla="*/ 0 h 19"/>
                    <a:gd name="T6" fmla="*/ 2147483647 w 14"/>
                    <a:gd name="T7" fmla="*/ 0 h 19"/>
                    <a:gd name="T8" fmla="*/ 2147483647 w 14"/>
                    <a:gd name="T9" fmla="*/ 2147483647 h 19"/>
                    <a:gd name="T10" fmla="*/ 2147483647 w 14"/>
                    <a:gd name="T11" fmla="*/ 2147483647 h 19"/>
                    <a:gd name="T12" fmla="*/ 2147483647 w 14"/>
                    <a:gd name="T13" fmla="*/ 2147483647 h 19"/>
                    <a:gd name="T14" fmla="*/ 2147483647 w 14"/>
                    <a:gd name="T15" fmla="*/ 0 h 19"/>
                    <a:gd name="T16" fmla="*/ 2147483647 w 14"/>
                    <a:gd name="T17" fmla="*/ 0 h 19"/>
                    <a:gd name="T18" fmla="*/ 2147483647 w 14"/>
                    <a:gd name="T19" fmla="*/ 2147483647 h 19"/>
                    <a:gd name="T20" fmla="*/ 2147483647 w 14"/>
                    <a:gd name="T21" fmla="*/ 2147483647 h 19"/>
                    <a:gd name="T22" fmla="*/ 2147483647 w 14"/>
                    <a:gd name="T23" fmla="*/ 2147483647 h 19"/>
                    <a:gd name="T24" fmla="*/ 2147483647 w 14"/>
                    <a:gd name="T25" fmla="*/ 2147483647 h 19"/>
                    <a:gd name="T26" fmla="*/ 2147483647 w 14"/>
                    <a:gd name="T27" fmla="*/ 2147483647 h 19"/>
                    <a:gd name="T28" fmla="*/ 2147483647 w 14"/>
                    <a:gd name="T29" fmla="*/ 2147483647 h 19"/>
                    <a:gd name="T30" fmla="*/ 2147483647 w 14"/>
                    <a:gd name="T31" fmla="*/ 2147483647 h 19"/>
                    <a:gd name="T32" fmla="*/ 0 w 14"/>
                    <a:gd name="T33" fmla="*/ 2147483647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9"/>
                    <a:gd name="T53" fmla="*/ 14 w 1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9">
                      <a:moveTo>
                        <a:pt x="0" y="19"/>
                      </a:move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7" y="6"/>
                        <a:pt x="7" y="7"/>
                        <a:pt x="7" y="7"/>
                      </a:cubicBezTo>
                      <a:cubicBezTo>
                        <a:pt x="7" y="6"/>
                        <a:pt x="8" y="6"/>
                        <a:pt x="8" y="5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14" y="19"/>
                        <a:pt x="14" y="19"/>
                        <a:pt x="14" y="19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7" y="12"/>
                        <a:pt x="7" y="11"/>
                        <a:pt x="7" y="11"/>
                      </a:cubicBezTo>
                      <a:cubicBezTo>
                        <a:pt x="7" y="11"/>
                        <a:pt x="6" y="12"/>
                        <a:pt x="6" y="12"/>
                      </a:cubicBezTo>
                      <a:cubicBezTo>
                        <a:pt x="2" y="19"/>
                        <a:pt x="2" y="19"/>
                        <a:pt x="2" y="19"/>
                      </a:cubicBez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06" name="Freeform 285"/>
                <p:cNvSpPr>
                  <a:spLocks/>
                </p:cNvSpPr>
                <p:nvPr/>
              </p:nvSpPr>
              <p:spPr bwMode="auto">
                <a:xfrm>
                  <a:off x="514" y="1778"/>
                  <a:ext cx="14" cy="38"/>
                </a:xfrm>
                <a:custGeom>
                  <a:avLst/>
                  <a:gdLst>
                    <a:gd name="T0" fmla="*/ 2147483647 w 7"/>
                    <a:gd name="T1" fmla="*/ 2147483647 h 19"/>
                    <a:gd name="T2" fmla="*/ 2147483647 w 7"/>
                    <a:gd name="T3" fmla="*/ 2147483647 h 19"/>
                    <a:gd name="T4" fmla="*/ 0 w 7"/>
                    <a:gd name="T5" fmla="*/ 2147483647 h 19"/>
                    <a:gd name="T6" fmla="*/ 0 w 7"/>
                    <a:gd name="T7" fmla="*/ 2147483647 h 19"/>
                    <a:gd name="T8" fmla="*/ 2147483647 w 7"/>
                    <a:gd name="T9" fmla="*/ 2147483647 h 19"/>
                    <a:gd name="T10" fmla="*/ 2147483647 w 7"/>
                    <a:gd name="T11" fmla="*/ 2147483647 h 19"/>
                    <a:gd name="T12" fmla="*/ 2147483647 w 7"/>
                    <a:gd name="T13" fmla="*/ 2147483647 h 19"/>
                    <a:gd name="T14" fmla="*/ 2147483647 w 7"/>
                    <a:gd name="T15" fmla="*/ 0 h 19"/>
                    <a:gd name="T16" fmla="*/ 2147483647 w 7"/>
                    <a:gd name="T17" fmla="*/ 0 h 19"/>
                    <a:gd name="T18" fmla="*/ 2147483647 w 7"/>
                    <a:gd name="T19" fmla="*/ 0 h 19"/>
                    <a:gd name="T20" fmla="*/ 2147483647 w 7"/>
                    <a:gd name="T21" fmla="*/ 2147483647 h 19"/>
                    <a:gd name="T22" fmla="*/ 2147483647 w 7"/>
                    <a:gd name="T23" fmla="*/ 2147483647 h 19"/>
                    <a:gd name="T24" fmla="*/ 2147483647 w 7"/>
                    <a:gd name="T25" fmla="*/ 2147483647 h 19"/>
                    <a:gd name="T26" fmla="*/ 2147483647 w 7"/>
                    <a:gd name="T27" fmla="*/ 2147483647 h 19"/>
                    <a:gd name="T28" fmla="*/ 2147483647 w 7"/>
                    <a:gd name="T29" fmla="*/ 2147483647 h 19"/>
                    <a:gd name="T30" fmla="*/ 2147483647 w 7"/>
                    <a:gd name="T31" fmla="*/ 2147483647 h 19"/>
                    <a:gd name="T32" fmla="*/ 2147483647 w 7"/>
                    <a:gd name="T33" fmla="*/ 2147483647 h 19"/>
                    <a:gd name="T34" fmla="*/ 2147483647 w 7"/>
                    <a:gd name="T35" fmla="*/ 2147483647 h 19"/>
                    <a:gd name="T36" fmla="*/ 2147483647 w 7"/>
                    <a:gd name="T37" fmla="*/ 2147483647 h 19"/>
                    <a:gd name="T38" fmla="*/ 2147483647 w 7"/>
                    <a:gd name="T39" fmla="*/ 2147483647 h 19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7"/>
                    <a:gd name="T61" fmla="*/ 0 h 19"/>
                    <a:gd name="T62" fmla="*/ 7 w 7"/>
                    <a:gd name="T63" fmla="*/ 19 h 19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7" h="19">
                      <a:moveTo>
                        <a:pt x="2" y="19"/>
                      </a:move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3"/>
                        <a:pt x="2" y="2"/>
                        <a:pt x="2" y="1"/>
                      </a:cubicBezTo>
                      <a:cubicBezTo>
                        <a:pt x="3" y="1"/>
                        <a:pt x="3" y="0"/>
                        <a:pt x="3" y="0"/>
                      </a:cubicBezTo>
                      <a:cubicBezTo>
                        <a:pt x="4" y="0"/>
                        <a:pt x="4" y="0"/>
                        <a:pt x="5" y="0"/>
                      </a:cubicBezTo>
                      <a:cubicBezTo>
                        <a:pt x="6" y="0"/>
                        <a:pt x="6" y="0"/>
                        <a:pt x="7" y="0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5" y="2"/>
                        <a:pt x="5" y="2"/>
                        <a:pt x="4" y="2"/>
                      </a:cubicBezTo>
                      <a:cubicBezTo>
                        <a:pt x="4" y="3"/>
                        <a:pt x="4" y="3"/>
                        <a:pt x="4" y="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19"/>
                        <a:pt x="4" y="19"/>
                        <a:pt x="4" y="19"/>
                      </a:cubicBezTo>
                      <a:lnTo>
                        <a:pt x="2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07" name="Freeform 286"/>
                <p:cNvSpPr>
                  <a:spLocks noEditPoints="1"/>
                </p:cNvSpPr>
                <p:nvPr/>
              </p:nvSpPr>
              <p:spPr bwMode="auto">
                <a:xfrm>
                  <a:off x="528" y="1788"/>
                  <a:ext cx="20" cy="28"/>
                </a:xfrm>
                <a:custGeom>
                  <a:avLst/>
                  <a:gdLst>
                    <a:gd name="T0" fmla="*/ 2147483647 w 10"/>
                    <a:gd name="T1" fmla="*/ 2147483647 h 14"/>
                    <a:gd name="T2" fmla="*/ 2147483647 w 10"/>
                    <a:gd name="T3" fmla="*/ 2147483647 h 14"/>
                    <a:gd name="T4" fmla="*/ 2147483647 w 10"/>
                    <a:gd name="T5" fmla="*/ 2147483647 h 14"/>
                    <a:gd name="T6" fmla="*/ 2147483647 w 10"/>
                    <a:gd name="T7" fmla="*/ 2147483647 h 14"/>
                    <a:gd name="T8" fmla="*/ 2147483647 w 10"/>
                    <a:gd name="T9" fmla="*/ 2147483647 h 14"/>
                    <a:gd name="T10" fmla="*/ 0 w 10"/>
                    <a:gd name="T11" fmla="*/ 2147483647 h 14"/>
                    <a:gd name="T12" fmla="*/ 2147483647 w 10"/>
                    <a:gd name="T13" fmla="*/ 2147483647 h 14"/>
                    <a:gd name="T14" fmla="*/ 2147483647 w 10"/>
                    <a:gd name="T15" fmla="*/ 0 h 14"/>
                    <a:gd name="T16" fmla="*/ 2147483647 w 10"/>
                    <a:gd name="T17" fmla="*/ 2147483647 h 14"/>
                    <a:gd name="T18" fmla="*/ 2147483647 w 10"/>
                    <a:gd name="T19" fmla="*/ 2147483647 h 14"/>
                    <a:gd name="T20" fmla="*/ 2147483647 w 10"/>
                    <a:gd name="T21" fmla="*/ 2147483647 h 14"/>
                    <a:gd name="T22" fmla="*/ 2147483647 w 10"/>
                    <a:gd name="T23" fmla="*/ 2147483647 h 14"/>
                    <a:gd name="T24" fmla="*/ 2147483647 w 10"/>
                    <a:gd name="T25" fmla="*/ 2147483647 h 14"/>
                    <a:gd name="T26" fmla="*/ 2147483647 w 10"/>
                    <a:gd name="T27" fmla="*/ 2147483647 h 14"/>
                    <a:gd name="T28" fmla="*/ 2147483647 w 10"/>
                    <a:gd name="T29" fmla="*/ 2147483647 h 14"/>
                    <a:gd name="T30" fmla="*/ 2147483647 w 10"/>
                    <a:gd name="T31" fmla="*/ 2147483647 h 14"/>
                    <a:gd name="T32" fmla="*/ 2147483647 w 10"/>
                    <a:gd name="T33" fmla="*/ 2147483647 h 14"/>
                    <a:gd name="T34" fmla="*/ 2147483647 w 10"/>
                    <a:gd name="T35" fmla="*/ 2147483647 h 14"/>
                    <a:gd name="T36" fmla="*/ 2147483647 w 10"/>
                    <a:gd name="T37" fmla="*/ 2147483647 h 14"/>
                    <a:gd name="T38" fmla="*/ 2147483647 w 10"/>
                    <a:gd name="T39" fmla="*/ 2147483647 h 14"/>
                    <a:gd name="T40" fmla="*/ 2147483647 w 10"/>
                    <a:gd name="T41" fmla="*/ 2147483647 h 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"/>
                    <a:gd name="T64" fmla="*/ 0 h 14"/>
                    <a:gd name="T65" fmla="*/ 10 w 10"/>
                    <a:gd name="T66" fmla="*/ 14 h 1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" h="14">
                      <a:moveTo>
                        <a:pt x="8" y="9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1"/>
                        <a:pt x="9" y="12"/>
                        <a:pt x="8" y="13"/>
                      </a:cubicBezTo>
                      <a:cubicBezTo>
                        <a:pt x="7" y="14"/>
                        <a:pt x="6" y="14"/>
                        <a:pt x="5" y="14"/>
                      </a:cubicBezTo>
                      <a:cubicBezTo>
                        <a:pt x="4" y="14"/>
                        <a:pt x="2" y="13"/>
                        <a:pt x="1" y="12"/>
                      </a:cubicBezTo>
                      <a:cubicBezTo>
                        <a:pt x="0" y="11"/>
                        <a:pt x="0" y="9"/>
                        <a:pt x="0" y="7"/>
                      </a:cubicBezTo>
                      <a:cubicBezTo>
                        <a:pt x="0" y="5"/>
                        <a:pt x="0" y="3"/>
                        <a:pt x="1" y="2"/>
                      </a:cubicBezTo>
                      <a:cubicBezTo>
                        <a:pt x="2" y="0"/>
                        <a:pt x="4" y="0"/>
                        <a:pt x="5" y="0"/>
                      </a:cubicBezTo>
                      <a:cubicBezTo>
                        <a:pt x="6" y="0"/>
                        <a:pt x="8" y="0"/>
                        <a:pt x="9" y="2"/>
                      </a:cubicBezTo>
                      <a:cubicBezTo>
                        <a:pt x="10" y="3"/>
                        <a:pt x="10" y="5"/>
                        <a:pt x="10" y="7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9"/>
                        <a:pt x="2" y="10"/>
                        <a:pt x="3" y="11"/>
                      </a:cubicBezTo>
                      <a:cubicBezTo>
                        <a:pt x="3" y="12"/>
                        <a:pt x="4" y="12"/>
                        <a:pt x="5" y="12"/>
                      </a:cubicBezTo>
                      <a:cubicBezTo>
                        <a:pt x="6" y="12"/>
                        <a:pt x="8" y="11"/>
                        <a:pt x="8" y="9"/>
                      </a:cubicBezTo>
                      <a:close/>
                      <a:moveTo>
                        <a:pt x="2" y="6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4"/>
                        <a:pt x="8" y="4"/>
                        <a:pt x="7" y="3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3" y="2"/>
                        <a:pt x="3" y="3"/>
                      </a:cubicBezTo>
                      <a:cubicBezTo>
                        <a:pt x="2" y="4"/>
                        <a:pt x="2" y="4"/>
                        <a:pt x="2" y="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08" name="Freeform 287"/>
                <p:cNvSpPr>
                  <a:spLocks/>
                </p:cNvSpPr>
                <p:nvPr/>
              </p:nvSpPr>
              <p:spPr bwMode="auto">
                <a:xfrm>
                  <a:off x="552" y="1788"/>
                  <a:ext cx="12" cy="28"/>
                </a:xfrm>
                <a:custGeom>
                  <a:avLst/>
                  <a:gdLst>
                    <a:gd name="T0" fmla="*/ 0 w 6"/>
                    <a:gd name="T1" fmla="*/ 2147483647 h 14"/>
                    <a:gd name="T2" fmla="*/ 0 w 6"/>
                    <a:gd name="T3" fmla="*/ 0 h 14"/>
                    <a:gd name="T4" fmla="*/ 2147483647 w 6"/>
                    <a:gd name="T5" fmla="*/ 0 h 14"/>
                    <a:gd name="T6" fmla="*/ 2147483647 w 6"/>
                    <a:gd name="T7" fmla="*/ 2147483647 h 14"/>
                    <a:gd name="T8" fmla="*/ 2147483647 w 6"/>
                    <a:gd name="T9" fmla="*/ 0 h 14"/>
                    <a:gd name="T10" fmla="*/ 2147483647 w 6"/>
                    <a:gd name="T11" fmla="*/ 0 h 14"/>
                    <a:gd name="T12" fmla="*/ 2147483647 w 6"/>
                    <a:gd name="T13" fmla="*/ 2147483647 h 14"/>
                    <a:gd name="T14" fmla="*/ 2147483647 w 6"/>
                    <a:gd name="T15" fmla="*/ 2147483647 h 14"/>
                    <a:gd name="T16" fmla="*/ 2147483647 w 6"/>
                    <a:gd name="T17" fmla="*/ 2147483647 h 14"/>
                    <a:gd name="T18" fmla="*/ 2147483647 w 6"/>
                    <a:gd name="T19" fmla="*/ 2147483647 h 14"/>
                    <a:gd name="T20" fmla="*/ 2147483647 w 6"/>
                    <a:gd name="T21" fmla="*/ 2147483647 h 14"/>
                    <a:gd name="T22" fmla="*/ 2147483647 w 6"/>
                    <a:gd name="T23" fmla="*/ 2147483647 h 14"/>
                    <a:gd name="T24" fmla="*/ 2147483647 w 6"/>
                    <a:gd name="T25" fmla="*/ 2147483647 h 14"/>
                    <a:gd name="T26" fmla="*/ 0 w 6"/>
                    <a:gd name="T27" fmla="*/ 2147483647 h 1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"/>
                    <a:gd name="T43" fmla="*/ 0 h 14"/>
                    <a:gd name="T44" fmla="*/ 6 w 6"/>
                    <a:gd name="T45" fmla="*/ 14 h 1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" h="14">
                      <a:moveTo>
                        <a:pt x="0" y="1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3" y="1"/>
                        <a:pt x="3" y="1"/>
                        <a:pt x="3" y="0"/>
                      </a:cubicBezTo>
                      <a:cubicBezTo>
                        <a:pt x="4" y="0"/>
                        <a:pt x="4" y="0"/>
                        <a:pt x="5" y="0"/>
                      </a:cubicBezTo>
                      <a:cubicBezTo>
                        <a:pt x="5" y="0"/>
                        <a:pt x="6" y="0"/>
                        <a:pt x="6" y="1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5" y="2"/>
                        <a:pt x="5" y="2"/>
                        <a:pt x="4" y="2"/>
                      </a:cubicBezTo>
                      <a:cubicBezTo>
                        <a:pt x="4" y="2"/>
                        <a:pt x="4" y="2"/>
                        <a:pt x="3" y="3"/>
                      </a:cubicBezTo>
                      <a:cubicBezTo>
                        <a:pt x="3" y="3"/>
                        <a:pt x="3" y="3"/>
                        <a:pt x="3" y="4"/>
                      </a:cubicBezTo>
                      <a:cubicBezTo>
                        <a:pt x="2" y="5"/>
                        <a:pt x="2" y="6"/>
                        <a:pt x="2" y="7"/>
                      </a:cubicBezTo>
                      <a:cubicBezTo>
                        <a:pt x="2" y="14"/>
                        <a:pt x="2" y="14"/>
                        <a:pt x="2" y="14"/>
                      </a:cubicBez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09" name="Rectangle 288"/>
                <p:cNvSpPr>
                  <a:spLocks noChangeArrowheads="1"/>
                </p:cNvSpPr>
                <p:nvPr/>
              </p:nvSpPr>
              <p:spPr bwMode="auto">
                <a:xfrm>
                  <a:off x="654" y="1750"/>
                  <a:ext cx="227" cy="100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0" name="Freeform 289"/>
                <p:cNvSpPr>
                  <a:spLocks/>
                </p:cNvSpPr>
                <p:nvPr/>
              </p:nvSpPr>
              <p:spPr bwMode="auto">
                <a:xfrm>
                  <a:off x="654" y="1752"/>
                  <a:ext cx="225" cy="96"/>
                </a:xfrm>
                <a:custGeom>
                  <a:avLst/>
                  <a:gdLst>
                    <a:gd name="T0" fmla="*/ 2147483647 w 112"/>
                    <a:gd name="T1" fmla="*/ 0 h 48"/>
                    <a:gd name="T2" fmla="*/ 0 w 112"/>
                    <a:gd name="T3" fmla="*/ 0 h 48"/>
                    <a:gd name="T4" fmla="*/ 0 w 112"/>
                    <a:gd name="T5" fmla="*/ 2147483647 h 48"/>
                    <a:gd name="T6" fmla="*/ 2147483647 w 112"/>
                    <a:gd name="T7" fmla="*/ 2147483647 h 48"/>
                    <a:gd name="T8" fmla="*/ 2147483647 w 112"/>
                    <a:gd name="T9" fmla="*/ 2147483647 h 48"/>
                    <a:gd name="T10" fmla="*/ 2147483647 w 112"/>
                    <a:gd name="T11" fmla="*/ 2147483647 h 48"/>
                    <a:gd name="T12" fmla="*/ 2147483647 w 112"/>
                    <a:gd name="T13" fmla="*/ 0 h 48"/>
                    <a:gd name="T14" fmla="*/ 2147483647 w 112"/>
                    <a:gd name="T15" fmla="*/ 0 h 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2"/>
                    <a:gd name="T25" fmla="*/ 0 h 48"/>
                    <a:gd name="T26" fmla="*/ 112 w 112"/>
                    <a:gd name="T27" fmla="*/ 48 h 4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2" h="48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48"/>
                        <a:pt x="2" y="48"/>
                        <a:pt x="2" y="48"/>
                      </a:cubicBezTo>
                      <a:cubicBezTo>
                        <a:pt x="2" y="48"/>
                        <a:pt x="2" y="4"/>
                        <a:pt x="2" y="2"/>
                      </a:cubicBezTo>
                      <a:cubicBezTo>
                        <a:pt x="4" y="2"/>
                        <a:pt x="112" y="2"/>
                        <a:pt x="112" y="2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11" name="Freeform 290"/>
                <p:cNvSpPr>
                  <a:spLocks/>
                </p:cNvSpPr>
                <p:nvPr/>
              </p:nvSpPr>
              <p:spPr bwMode="auto">
                <a:xfrm>
                  <a:off x="656" y="1754"/>
                  <a:ext cx="225" cy="96"/>
                </a:xfrm>
                <a:custGeom>
                  <a:avLst/>
                  <a:gdLst>
                    <a:gd name="T0" fmla="*/ 2147483647 w 112"/>
                    <a:gd name="T1" fmla="*/ 0 h 48"/>
                    <a:gd name="T2" fmla="*/ 2147483647 w 112"/>
                    <a:gd name="T3" fmla="*/ 2147483647 h 48"/>
                    <a:gd name="T4" fmla="*/ 0 w 112"/>
                    <a:gd name="T5" fmla="*/ 2147483647 h 48"/>
                    <a:gd name="T6" fmla="*/ 0 w 112"/>
                    <a:gd name="T7" fmla="*/ 2147483647 h 48"/>
                    <a:gd name="T8" fmla="*/ 2147483647 w 112"/>
                    <a:gd name="T9" fmla="*/ 2147483647 h 48"/>
                    <a:gd name="T10" fmla="*/ 2147483647 w 112"/>
                    <a:gd name="T11" fmla="*/ 0 h 48"/>
                    <a:gd name="T12" fmla="*/ 2147483647 w 112"/>
                    <a:gd name="T13" fmla="*/ 0 h 4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12"/>
                    <a:gd name="T22" fmla="*/ 0 h 48"/>
                    <a:gd name="T23" fmla="*/ 112 w 112"/>
                    <a:gd name="T24" fmla="*/ 48 h 4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12" h="48">
                      <a:moveTo>
                        <a:pt x="110" y="0"/>
                      </a:moveTo>
                      <a:cubicBezTo>
                        <a:pt x="110" y="0"/>
                        <a:pt x="110" y="44"/>
                        <a:pt x="110" y="46"/>
                      </a:cubicBezTo>
                      <a:cubicBezTo>
                        <a:pt x="108" y="46"/>
                        <a:pt x="0" y="46"/>
                        <a:pt x="0" y="46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112" y="48"/>
                        <a:pt x="112" y="48"/>
                        <a:pt x="112" y="48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12" name="Freeform 291"/>
                <p:cNvSpPr>
                  <a:spLocks/>
                </p:cNvSpPr>
                <p:nvPr/>
              </p:nvSpPr>
              <p:spPr bwMode="auto">
                <a:xfrm>
                  <a:off x="724" y="1778"/>
                  <a:ext cx="26" cy="38"/>
                </a:xfrm>
                <a:custGeom>
                  <a:avLst/>
                  <a:gdLst>
                    <a:gd name="T0" fmla="*/ 2147483647 w 13"/>
                    <a:gd name="T1" fmla="*/ 2147483647 h 19"/>
                    <a:gd name="T2" fmla="*/ 2147483647 w 13"/>
                    <a:gd name="T3" fmla="*/ 2147483647 h 19"/>
                    <a:gd name="T4" fmla="*/ 2147483647 w 13"/>
                    <a:gd name="T5" fmla="*/ 2147483647 h 19"/>
                    <a:gd name="T6" fmla="*/ 2147483647 w 13"/>
                    <a:gd name="T7" fmla="*/ 2147483647 h 19"/>
                    <a:gd name="T8" fmla="*/ 2147483647 w 13"/>
                    <a:gd name="T9" fmla="*/ 2147483647 h 19"/>
                    <a:gd name="T10" fmla="*/ 2147483647 w 13"/>
                    <a:gd name="T11" fmla="*/ 2147483647 h 19"/>
                    <a:gd name="T12" fmla="*/ 0 w 13"/>
                    <a:gd name="T13" fmla="*/ 2147483647 h 19"/>
                    <a:gd name="T14" fmla="*/ 2147483647 w 13"/>
                    <a:gd name="T15" fmla="*/ 2147483647 h 19"/>
                    <a:gd name="T16" fmla="*/ 2147483647 w 13"/>
                    <a:gd name="T17" fmla="*/ 2147483647 h 19"/>
                    <a:gd name="T18" fmla="*/ 2147483647 w 13"/>
                    <a:gd name="T19" fmla="*/ 0 h 19"/>
                    <a:gd name="T20" fmla="*/ 2147483647 w 13"/>
                    <a:gd name="T21" fmla="*/ 2147483647 h 19"/>
                    <a:gd name="T22" fmla="*/ 2147483647 w 13"/>
                    <a:gd name="T23" fmla="*/ 2147483647 h 19"/>
                    <a:gd name="T24" fmla="*/ 2147483647 w 13"/>
                    <a:gd name="T25" fmla="*/ 2147483647 h 19"/>
                    <a:gd name="T26" fmla="*/ 2147483647 w 13"/>
                    <a:gd name="T27" fmla="*/ 2147483647 h 19"/>
                    <a:gd name="T28" fmla="*/ 2147483647 w 13"/>
                    <a:gd name="T29" fmla="*/ 2147483647 h 19"/>
                    <a:gd name="T30" fmla="*/ 2147483647 w 13"/>
                    <a:gd name="T31" fmla="*/ 2147483647 h 19"/>
                    <a:gd name="T32" fmla="*/ 2147483647 w 13"/>
                    <a:gd name="T33" fmla="*/ 2147483647 h 19"/>
                    <a:gd name="T34" fmla="*/ 2147483647 w 13"/>
                    <a:gd name="T35" fmla="*/ 2147483647 h 19"/>
                    <a:gd name="T36" fmla="*/ 2147483647 w 13"/>
                    <a:gd name="T37" fmla="*/ 2147483647 h 19"/>
                    <a:gd name="T38" fmla="*/ 2147483647 w 13"/>
                    <a:gd name="T39" fmla="*/ 2147483647 h 19"/>
                    <a:gd name="T40" fmla="*/ 2147483647 w 13"/>
                    <a:gd name="T41" fmla="*/ 2147483647 h 1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3"/>
                    <a:gd name="T64" fmla="*/ 0 h 19"/>
                    <a:gd name="T65" fmla="*/ 13 w 13"/>
                    <a:gd name="T66" fmla="*/ 19 h 19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3" h="19">
                      <a:moveTo>
                        <a:pt x="11" y="12"/>
                      </a:move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13" y="15"/>
                        <a:pt x="12" y="17"/>
                        <a:pt x="11" y="18"/>
                      </a:cubicBezTo>
                      <a:cubicBezTo>
                        <a:pt x="10" y="19"/>
                        <a:pt x="8" y="19"/>
                        <a:pt x="7" y="19"/>
                      </a:cubicBezTo>
                      <a:cubicBezTo>
                        <a:pt x="5" y="19"/>
                        <a:pt x="4" y="19"/>
                        <a:pt x="3" y="18"/>
                      </a:cubicBezTo>
                      <a:cubicBezTo>
                        <a:pt x="2" y="17"/>
                        <a:pt x="1" y="16"/>
                        <a:pt x="1" y="15"/>
                      </a:cubicBezTo>
                      <a:cubicBezTo>
                        <a:pt x="0" y="13"/>
                        <a:pt x="0" y="11"/>
                        <a:pt x="0" y="9"/>
                      </a:cubicBezTo>
                      <a:cubicBezTo>
                        <a:pt x="0" y="7"/>
                        <a:pt x="0" y="5"/>
                        <a:pt x="1" y="4"/>
                      </a:cubicBezTo>
                      <a:cubicBezTo>
                        <a:pt x="1" y="3"/>
                        <a:pt x="2" y="2"/>
                        <a:pt x="3" y="1"/>
                      </a:cubicBezTo>
                      <a:cubicBezTo>
                        <a:pt x="4" y="0"/>
                        <a:pt x="6" y="0"/>
                        <a:pt x="7" y="0"/>
                      </a:cubicBezTo>
                      <a:cubicBezTo>
                        <a:pt x="8" y="0"/>
                        <a:pt x="10" y="0"/>
                        <a:pt x="11" y="1"/>
                      </a:cubicBezTo>
                      <a:cubicBezTo>
                        <a:pt x="12" y="2"/>
                        <a:pt x="13" y="3"/>
                        <a:pt x="13" y="5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0" y="3"/>
                        <a:pt x="9" y="2"/>
                        <a:pt x="7" y="2"/>
                      </a:cubicBezTo>
                      <a:cubicBezTo>
                        <a:pt x="6" y="2"/>
                        <a:pt x="5" y="2"/>
                        <a:pt x="4" y="3"/>
                      </a:cubicBezTo>
                      <a:cubicBezTo>
                        <a:pt x="4" y="3"/>
                        <a:pt x="3" y="4"/>
                        <a:pt x="2" y="5"/>
                      </a:cubicBezTo>
                      <a:cubicBezTo>
                        <a:pt x="2" y="6"/>
                        <a:pt x="2" y="8"/>
                        <a:pt x="2" y="9"/>
                      </a:cubicBezTo>
                      <a:cubicBezTo>
                        <a:pt x="2" y="12"/>
                        <a:pt x="2" y="14"/>
                        <a:pt x="3" y="15"/>
                      </a:cubicBezTo>
                      <a:cubicBezTo>
                        <a:pt x="4" y="16"/>
                        <a:pt x="5" y="17"/>
                        <a:pt x="7" y="17"/>
                      </a:cubicBezTo>
                      <a:cubicBezTo>
                        <a:pt x="8" y="17"/>
                        <a:pt x="9" y="17"/>
                        <a:pt x="10" y="16"/>
                      </a:cubicBezTo>
                      <a:cubicBezTo>
                        <a:pt x="10" y="15"/>
                        <a:pt x="11" y="14"/>
                        <a:pt x="11" y="1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13" name="Freeform 292"/>
                <p:cNvSpPr>
                  <a:spLocks noEditPoints="1"/>
                </p:cNvSpPr>
                <p:nvPr/>
              </p:nvSpPr>
              <p:spPr bwMode="auto">
                <a:xfrm>
                  <a:off x="754" y="1788"/>
                  <a:ext cx="20" cy="28"/>
                </a:xfrm>
                <a:custGeom>
                  <a:avLst/>
                  <a:gdLst>
                    <a:gd name="T0" fmla="*/ 0 w 10"/>
                    <a:gd name="T1" fmla="*/ 2147483647 h 14"/>
                    <a:gd name="T2" fmla="*/ 2147483647 w 10"/>
                    <a:gd name="T3" fmla="*/ 2147483647 h 14"/>
                    <a:gd name="T4" fmla="*/ 2147483647 w 10"/>
                    <a:gd name="T5" fmla="*/ 0 h 14"/>
                    <a:gd name="T6" fmla="*/ 2147483647 w 10"/>
                    <a:gd name="T7" fmla="*/ 2147483647 h 14"/>
                    <a:gd name="T8" fmla="*/ 2147483647 w 10"/>
                    <a:gd name="T9" fmla="*/ 2147483647 h 14"/>
                    <a:gd name="T10" fmla="*/ 2147483647 w 10"/>
                    <a:gd name="T11" fmla="*/ 2147483647 h 14"/>
                    <a:gd name="T12" fmla="*/ 2147483647 w 10"/>
                    <a:gd name="T13" fmla="*/ 2147483647 h 14"/>
                    <a:gd name="T14" fmla="*/ 2147483647 w 10"/>
                    <a:gd name="T15" fmla="*/ 2147483647 h 14"/>
                    <a:gd name="T16" fmla="*/ 0 w 10"/>
                    <a:gd name="T17" fmla="*/ 2147483647 h 14"/>
                    <a:gd name="T18" fmla="*/ 2147483647 w 10"/>
                    <a:gd name="T19" fmla="*/ 2147483647 h 14"/>
                    <a:gd name="T20" fmla="*/ 2147483647 w 10"/>
                    <a:gd name="T21" fmla="*/ 2147483647 h 14"/>
                    <a:gd name="T22" fmla="*/ 2147483647 w 10"/>
                    <a:gd name="T23" fmla="*/ 2147483647 h 14"/>
                    <a:gd name="T24" fmla="*/ 2147483647 w 10"/>
                    <a:gd name="T25" fmla="*/ 2147483647 h 14"/>
                    <a:gd name="T26" fmla="*/ 2147483647 w 10"/>
                    <a:gd name="T27" fmla="*/ 2147483647 h 14"/>
                    <a:gd name="T28" fmla="*/ 2147483647 w 10"/>
                    <a:gd name="T29" fmla="*/ 2147483647 h 14"/>
                    <a:gd name="T30" fmla="*/ 2147483647 w 10"/>
                    <a:gd name="T31" fmla="*/ 2147483647 h 14"/>
                    <a:gd name="T32" fmla="*/ 2147483647 w 10"/>
                    <a:gd name="T33" fmla="*/ 2147483647 h 14"/>
                    <a:gd name="T34" fmla="*/ 2147483647 w 10"/>
                    <a:gd name="T35" fmla="*/ 2147483647 h 1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0"/>
                    <a:gd name="T55" fmla="*/ 0 h 14"/>
                    <a:gd name="T56" fmla="*/ 10 w 10"/>
                    <a:gd name="T57" fmla="*/ 14 h 1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0" h="14">
                      <a:moveTo>
                        <a:pt x="0" y="7"/>
                      </a:moveTo>
                      <a:cubicBezTo>
                        <a:pt x="0" y="5"/>
                        <a:pt x="0" y="3"/>
                        <a:pt x="1" y="2"/>
                      </a:cubicBezTo>
                      <a:cubicBezTo>
                        <a:pt x="2" y="1"/>
                        <a:pt x="4" y="0"/>
                        <a:pt x="5" y="0"/>
                      </a:cubicBezTo>
                      <a:cubicBezTo>
                        <a:pt x="6" y="0"/>
                        <a:pt x="8" y="1"/>
                        <a:pt x="9" y="2"/>
                      </a:cubicBezTo>
                      <a:cubicBezTo>
                        <a:pt x="10" y="3"/>
                        <a:pt x="10" y="5"/>
                        <a:pt x="10" y="7"/>
                      </a:cubicBezTo>
                      <a:cubicBezTo>
                        <a:pt x="10" y="9"/>
                        <a:pt x="10" y="11"/>
                        <a:pt x="9" y="12"/>
                      </a:cubicBezTo>
                      <a:cubicBezTo>
                        <a:pt x="8" y="14"/>
                        <a:pt x="7" y="14"/>
                        <a:pt x="5" y="14"/>
                      </a:cubicBezTo>
                      <a:cubicBezTo>
                        <a:pt x="4" y="14"/>
                        <a:pt x="2" y="14"/>
                        <a:pt x="1" y="12"/>
                      </a:cubicBezTo>
                      <a:cubicBezTo>
                        <a:pt x="0" y="11"/>
                        <a:pt x="0" y="9"/>
                        <a:pt x="0" y="7"/>
                      </a:cubicBezTo>
                      <a:close/>
                      <a:moveTo>
                        <a:pt x="2" y="7"/>
                      </a:moveTo>
                      <a:cubicBezTo>
                        <a:pt x="2" y="9"/>
                        <a:pt x="2" y="10"/>
                        <a:pt x="3" y="11"/>
                      </a:cubicBezTo>
                      <a:cubicBezTo>
                        <a:pt x="3" y="12"/>
                        <a:pt x="4" y="12"/>
                        <a:pt x="5" y="12"/>
                      </a:cubicBezTo>
                      <a:cubicBezTo>
                        <a:pt x="6" y="12"/>
                        <a:pt x="7" y="12"/>
                        <a:pt x="7" y="11"/>
                      </a:cubicBezTo>
                      <a:cubicBezTo>
                        <a:pt x="8" y="10"/>
                        <a:pt x="8" y="9"/>
                        <a:pt x="8" y="7"/>
                      </a:cubicBezTo>
                      <a:cubicBezTo>
                        <a:pt x="8" y="5"/>
                        <a:pt x="8" y="4"/>
                        <a:pt x="7" y="3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3" y="2"/>
                        <a:pt x="3" y="3"/>
                      </a:cubicBezTo>
                      <a:cubicBezTo>
                        <a:pt x="2" y="4"/>
                        <a:pt x="2" y="5"/>
                        <a:pt x="2" y="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14" name="Freeform 293"/>
                <p:cNvSpPr>
                  <a:spLocks/>
                </p:cNvSpPr>
                <p:nvPr/>
              </p:nvSpPr>
              <p:spPr bwMode="auto">
                <a:xfrm>
                  <a:off x="778" y="1788"/>
                  <a:ext cx="18" cy="28"/>
                </a:xfrm>
                <a:custGeom>
                  <a:avLst/>
                  <a:gdLst>
                    <a:gd name="T0" fmla="*/ 0 w 9"/>
                    <a:gd name="T1" fmla="*/ 2147483647 h 14"/>
                    <a:gd name="T2" fmla="*/ 0 w 9"/>
                    <a:gd name="T3" fmla="*/ 0 h 14"/>
                    <a:gd name="T4" fmla="*/ 2147483647 w 9"/>
                    <a:gd name="T5" fmla="*/ 0 h 14"/>
                    <a:gd name="T6" fmla="*/ 2147483647 w 9"/>
                    <a:gd name="T7" fmla="*/ 2147483647 h 14"/>
                    <a:gd name="T8" fmla="*/ 2147483647 w 9"/>
                    <a:gd name="T9" fmla="*/ 2147483647 h 14"/>
                    <a:gd name="T10" fmla="*/ 2147483647 w 9"/>
                    <a:gd name="T11" fmla="*/ 0 h 14"/>
                    <a:gd name="T12" fmla="*/ 2147483647 w 9"/>
                    <a:gd name="T13" fmla="*/ 0 h 14"/>
                    <a:gd name="T14" fmla="*/ 2147483647 w 9"/>
                    <a:gd name="T15" fmla="*/ 2147483647 h 14"/>
                    <a:gd name="T16" fmla="*/ 2147483647 w 9"/>
                    <a:gd name="T17" fmla="*/ 2147483647 h 14"/>
                    <a:gd name="T18" fmla="*/ 2147483647 w 9"/>
                    <a:gd name="T19" fmla="*/ 2147483647 h 14"/>
                    <a:gd name="T20" fmla="*/ 2147483647 w 9"/>
                    <a:gd name="T21" fmla="*/ 2147483647 h 14"/>
                    <a:gd name="T22" fmla="*/ 2147483647 w 9"/>
                    <a:gd name="T23" fmla="*/ 2147483647 h 14"/>
                    <a:gd name="T24" fmla="*/ 2147483647 w 9"/>
                    <a:gd name="T25" fmla="*/ 2147483647 h 14"/>
                    <a:gd name="T26" fmla="*/ 2147483647 w 9"/>
                    <a:gd name="T27" fmla="*/ 2147483647 h 14"/>
                    <a:gd name="T28" fmla="*/ 2147483647 w 9"/>
                    <a:gd name="T29" fmla="*/ 2147483647 h 14"/>
                    <a:gd name="T30" fmla="*/ 2147483647 w 9"/>
                    <a:gd name="T31" fmla="*/ 2147483647 h 14"/>
                    <a:gd name="T32" fmla="*/ 2147483647 w 9"/>
                    <a:gd name="T33" fmla="*/ 2147483647 h 14"/>
                    <a:gd name="T34" fmla="*/ 2147483647 w 9"/>
                    <a:gd name="T35" fmla="*/ 2147483647 h 14"/>
                    <a:gd name="T36" fmla="*/ 2147483647 w 9"/>
                    <a:gd name="T37" fmla="*/ 2147483647 h 14"/>
                    <a:gd name="T38" fmla="*/ 0 w 9"/>
                    <a:gd name="T39" fmla="*/ 2147483647 h 1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9"/>
                    <a:gd name="T61" fmla="*/ 0 h 14"/>
                    <a:gd name="T62" fmla="*/ 9 w 9"/>
                    <a:gd name="T63" fmla="*/ 14 h 1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9" h="14">
                      <a:moveTo>
                        <a:pt x="0" y="1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1"/>
                        <a:pt x="4" y="1"/>
                      </a:cubicBezTo>
                      <a:cubicBezTo>
                        <a:pt x="4" y="0"/>
                        <a:pt x="5" y="0"/>
                        <a:pt x="6" y="0"/>
                      </a:cubicBezTo>
                      <a:cubicBezTo>
                        <a:pt x="6" y="0"/>
                        <a:pt x="7" y="0"/>
                        <a:pt x="7" y="0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9" y="2"/>
                        <a:pt x="9" y="2"/>
                        <a:pt x="9" y="3"/>
                      </a:cubicBezTo>
                      <a:cubicBezTo>
                        <a:pt x="9" y="3"/>
                        <a:pt x="9" y="4"/>
                        <a:pt x="9" y="6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5"/>
                        <a:pt x="7" y="4"/>
                        <a:pt x="7" y="3"/>
                      </a:cubicBezTo>
                      <a:cubicBezTo>
                        <a:pt x="7" y="3"/>
                        <a:pt x="7" y="3"/>
                        <a:pt x="6" y="2"/>
                      </a:cubicBez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4" y="2"/>
                        <a:pt x="4" y="2"/>
                        <a:pt x="3" y="3"/>
                      </a:cubicBezTo>
                      <a:cubicBezTo>
                        <a:pt x="3" y="4"/>
                        <a:pt x="2" y="5"/>
                        <a:pt x="2" y="6"/>
                      </a:cubicBezTo>
                      <a:cubicBezTo>
                        <a:pt x="2" y="14"/>
                        <a:pt x="2" y="14"/>
                        <a:pt x="2" y="14"/>
                      </a:cubicBez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15" name="Freeform 294"/>
                <p:cNvSpPr>
                  <a:spLocks/>
                </p:cNvSpPr>
                <p:nvPr/>
              </p:nvSpPr>
              <p:spPr bwMode="auto">
                <a:xfrm>
                  <a:off x="800" y="1778"/>
                  <a:ext cx="14" cy="38"/>
                </a:xfrm>
                <a:custGeom>
                  <a:avLst/>
                  <a:gdLst>
                    <a:gd name="T0" fmla="*/ 2147483647 w 7"/>
                    <a:gd name="T1" fmla="*/ 2147483647 h 19"/>
                    <a:gd name="T2" fmla="*/ 2147483647 w 7"/>
                    <a:gd name="T3" fmla="*/ 2147483647 h 19"/>
                    <a:gd name="T4" fmla="*/ 0 w 7"/>
                    <a:gd name="T5" fmla="*/ 2147483647 h 19"/>
                    <a:gd name="T6" fmla="*/ 0 w 7"/>
                    <a:gd name="T7" fmla="*/ 2147483647 h 19"/>
                    <a:gd name="T8" fmla="*/ 2147483647 w 7"/>
                    <a:gd name="T9" fmla="*/ 2147483647 h 19"/>
                    <a:gd name="T10" fmla="*/ 2147483647 w 7"/>
                    <a:gd name="T11" fmla="*/ 2147483647 h 19"/>
                    <a:gd name="T12" fmla="*/ 2147483647 w 7"/>
                    <a:gd name="T13" fmla="*/ 2147483647 h 19"/>
                    <a:gd name="T14" fmla="*/ 2147483647 w 7"/>
                    <a:gd name="T15" fmla="*/ 0 h 19"/>
                    <a:gd name="T16" fmla="*/ 2147483647 w 7"/>
                    <a:gd name="T17" fmla="*/ 0 h 19"/>
                    <a:gd name="T18" fmla="*/ 2147483647 w 7"/>
                    <a:gd name="T19" fmla="*/ 0 h 19"/>
                    <a:gd name="T20" fmla="*/ 2147483647 w 7"/>
                    <a:gd name="T21" fmla="*/ 2147483647 h 19"/>
                    <a:gd name="T22" fmla="*/ 2147483647 w 7"/>
                    <a:gd name="T23" fmla="*/ 2147483647 h 19"/>
                    <a:gd name="T24" fmla="*/ 2147483647 w 7"/>
                    <a:gd name="T25" fmla="*/ 2147483647 h 19"/>
                    <a:gd name="T26" fmla="*/ 2147483647 w 7"/>
                    <a:gd name="T27" fmla="*/ 2147483647 h 19"/>
                    <a:gd name="T28" fmla="*/ 2147483647 w 7"/>
                    <a:gd name="T29" fmla="*/ 2147483647 h 19"/>
                    <a:gd name="T30" fmla="*/ 2147483647 w 7"/>
                    <a:gd name="T31" fmla="*/ 2147483647 h 19"/>
                    <a:gd name="T32" fmla="*/ 2147483647 w 7"/>
                    <a:gd name="T33" fmla="*/ 2147483647 h 19"/>
                    <a:gd name="T34" fmla="*/ 2147483647 w 7"/>
                    <a:gd name="T35" fmla="*/ 2147483647 h 19"/>
                    <a:gd name="T36" fmla="*/ 2147483647 w 7"/>
                    <a:gd name="T37" fmla="*/ 2147483647 h 19"/>
                    <a:gd name="T38" fmla="*/ 2147483647 w 7"/>
                    <a:gd name="T39" fmla="*/ 2147483647 h 19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7"/>
                    <a:gd name="T61" fmla="*/ 0 h 19"/>
                    <a:gd name="T62" fmla="*/ 7 w 7"/>
                    <a:gd name="T63" fmla="*/ 19 h 19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7" h="19">
                      <a:moveTo>
                        <a:pt x="2" y="19"/>
                      </a:move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3"/>
                        <a:pt x="2" y="2"/>
                        <a:pt x="2" y="1"/>
                      </a:cubicBezTo>
                      <a:cubicBezTo>
                        <a:pt x="2" y="1"/>
                        <a:pt x="3" y="0"/>
                        <a:pt x="3" y="0"/>
                      </a:cubicBezTo>
                      <a:cubicBezTo>
                        <a:pt x="4" y="0"/>
                        <a:pt x="4" y="0"/>
                        <a:pt x="5" y="0"/>
                      </a:cubicBezTo>
                      <a:cubicBezTo>
                        <a:pt x="5" y="0"/>
                        <a:pt x="6" y="0"/>
                        <a:pt x="7" y="0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5" y="2"/>
                        <a:pt x="4" y="2"/>
                        <a:pt x="4" y="2"/>
                      </a:cubicBezTo>
                      <a:cubicBezTo>
                        <a:pt x="4" y="3"/>
                        <a:pt x="4" y="3"/>
                        <a:pt x="4" y="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19"/>
                        <a:pt x="4" y="19"/>
                        <a:pt x="4" y="19"/>
                      </a:cubicBezTo>
                      <a:lnTo>
                        <a:pt x="2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16" name="Freeform 295"/>
                <p:cNvSpPr>
                  <a:spLocks/>
                </p:cNvSpPr>
                <p:nvPr/>
              </p:nvSpPr>
              <p:spPr bwMode="auto">
                <a:xfrm>
                  <a:off x="730" y="578"/>
                  <a:ext cx="30" cy="38"/>
                </a:xfrm>
                <a:custGeom>
                  <a:avLst/>
                  <a:gdLst>
                    <a:gd name="T0" fmla="*/ 2147483647 w 15"/>
                    <a:gd name="T1" fmla="*/ 2147483647 h 19"/>
                    <a:gd name="T2" fmla="*/ 2147483647 w 15"/>
                    <a:gd name="T3" fmla="*/ 2147483647 h 19"/>
                    <a:gd name="T4" fmla="*/ 2147483647 w 15"/>
                    <a:gd name="T5" fmla="*/ 2147483647 h 19"/>
                    <a:gd name="T6" fmla="*/ 2147483647 w 15"/>
                    <a:gd name="T7" fmla="*/ 2147483647 h 19"/>
                    <a:gd name="T8" fmla="*/ 2147483647 w 15"/>
                    <a:gd name="T9" fmla="*/ 2147483647 h 19"/>
                    <a:gd name="T10" fmla="*/ 2147483647 w 15"/>
                    <a:gd name="T11" fmla="*/ 2147483647 h 19"/>
                    <a:gd name="T12" fmla="*/ 2147483647 w 15"/>
                    <a:gd name="T13" fmla="*/ 2147483647 h 19"/>
                    <a:gd name="T14" fmla="*/ 2147483647 w 15"/>
                    <a:gd name="T15" fmla="*/ 2147483647 h 19"/>
                    <a:gd name="T16" fmla="*/ 0 w 15"/>
                    <a:gd name="T17" fmla="*/ 2147483647 h 19"/>
                    <a:gd name="T18" fmla="*/ 2147483647 w 15"/>
                    <a:gd name="T19" fmla="*/ 2147483647 h 19"/>
                    <a:gd name="T20" fmla="*/ 2147483647 w 15"/>
                    <a:gd name="T21" fmla="*/ 2147483647 h 19"/>
                    <a:gd name="T22" fmla="*/ 2147483647 w 15"/>
                    <a:gd name="T23" fmla="*/ 0 h 19"/>
                    <a:gd name="T24" fmla="*/ 2147483647 w 15"/>
                    <a:gd name="T25" fmla="*/ 0 h 19"/>
                    <a:gd name="T26" fmla="*/ 2147483647 w 15"/>
                    <a:gd name="T27" fmla="*/ 2147483647 h 19"/>
                    <a:gd name="T28" fmla="*/ 2147483647 w 15"/>
                    <a:gd name="T29" fmla="*/ 2147483647 h 19"/>
                    <a:gd name="T30" fmla="*/ 2147483647 w 15"/>
                    <a:gd name="T31" fmla="*/ 2147483647 h 19"/>
                    <a:gd name="T32" fmla="*/ 2147483647 w 15"/>
                    <a:gd name="T33" fmla="*/ 2147483647 h 19"/>
                    <a:gd name="T34" fmla="*/ 2147483647 w 15"/>
                    <a:gd name="T35" fmla="*/ 2147483647 h 19"/>
                    <a:gd name="T36" fmla="*/ 2147483647 w 15"/>
                    <a:gd name="T37" fmla="*/ 2147483647 h 19"/>
                    <a:gd name="T38" fmla="*/ 2147483647 w 15"/>
                    <a:gd name="T39" fmla="*/ 2147483647 h 19"/>
                    <a:gd name="T40" fmla="*/ 2147483647 w 15"/>
                    <a:gd name="T41" fmla="*/ 2147483647 h 19"/>
                    <a:gd name="T42" fmla="*/ 2147483647 w 15"/>
                    <a:gd name="T43" fmla="*/ 2147483647 h 19"/>
                    <a:gd name="T44" fmla="*/ 2147483647 w 15"/>
                    <a:gd name="T45" fmla="*/ 2147483647 h 19"/>
                    <a:gd name="T46" fmla="*/ 2147483647 w 15"/>
                    <a:gd name="T47" fmla="*/ 2147483647 h 19"/>
                    <a:gd name="T48" fmla="*/ 2147483647 w 15"/>
                    <a:gd name="T49" fmla="*/ 2147483647 h 19"/>
                    <a:gd name="T50" fmla="*/ 2147483647 w 15"/>
                    <a:gd name="T51" fmla="*/ 2147483647 h 19"/>
                    <a:gd name="T52" fmla="*/ 2147483647 w 15"/>
                    <a:gd name="T53" fmla="*/ 2147483647 h 19"/>
                    <a:gd name="T54" fmla="*/ 2147483647 w 15"/>
                    <a:gd name="T55" fmla="*/ 2147483647 h 19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5"/>
                    <a:gd name="T85" fmla="*/ 0 h 19"/>
                    <a:gd name="T86" fmla="*/ 15 w 15"/>
                    <a:gd name="T87" fmla="*/ 19 h 19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5" h="19">
                      <a:moveTo>
                        <a:pt x="8" y="11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4" y="17"/>
                        <a:pt x="13" y="18"/>
                        <a:pt x="12" y="18"/>
                      </a:cubicBezTo>
                      <a:cubicBezTo>
                        <a:pt x="11" y="19"/>
                        <a:pt x="10" y="19"/>
                        <a:pt x="9" y="19"/>
                      </a:cubicBezTo>
                      <a:cubicBezTo>
                        <a:pt x="7" y="19"/>
                        <a:pt x="6" y="19"/>
                        <a:pt x="4" y="18"/>
                      </a:cubicBezTo>
                      <a:cubicBezTo>
                        <a:pt x="3" y="17"/>
                        <a:pt x="2" y="16"/>
                        <a:pt x="1" y="15"/>
                      </a:cubicBezTo>
                      <a:cubicBezTo>
                        <a:pt x="1" y="13"/>
                        <a:pt x="0" y="12"/>
                        <a:pt x="0" y="10"/>
                      </a:cubicBezTo>
                      <a:cubicBezTo>
                        <a:pt x="0" y="7"/>
                        <a:pt x="1" y="6"/>
                        <a:pt x="1" y="4"/>
                      </a:cubicBezTo>
                      <a:cubicBezTo>
                        <a:pt x="2" y="3"/>
                        <a:pt x="3" y="2"/>
                        <a:pt x="4" y="1"/>
                      </a:cubicBezTo>
                      <a:cubicBezTo>
                        <a:pt x="6" y="0"/>
                        <a:pt x="7" y="0"/>
                        <a:pt x="8" y="0"/>
                      </a:cubicBezTo>
                      <a:cubicBezTo>
                        <a:pt x="10" y="0"/>
                        <a:pt x="11" y="0"/>
                        <a:pt x="12" y="0"/>
                      </a:cubicBezTo>
                      <a:cubicBezTo>
                        <a:pt x="12" y="1"/>
                        <a:pt x="13" y="1"/>
                        <a:pt x="14" y="2"/>
                      </a:cubicBezTo>
                      <a:cubicBezTo>
                        <a:pt x="14" y="3"/>
                        <a:pt x="15" y="4"/>
                        <a:pt x="15" y="5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3" y="5"/>
                        <a:pt x="12" y="4"/>
                        <a:pt x="12" y="4"/>
                      </a:cubicBezTo>
                      <a:cubicBezTo>
                        <a:pt x="12" y="3"/>
                        <a:pt x="11" y="3"/>
                        <a:pt x="10" y="2"/>
                      </a:cubicBezTo>
                      <a:cubicBezTo>
                        <a:pt x="10" y="2"/>
                        <a:pt x="9" y="2"/>
                        <a:pt x="8" y="2"/>
                      </a:cubicBezTo>
                      <a:cubicBezTo>
                        <a:pt x="7" y="2"/>
                        <a:pt x="6" y="2"/>
                        <a:pt x="5" y="3"/>
                      </a:cubicBezTo>
                      <a:cubicBezTo>
                        <a:pt x="5" y="3"/>
                        <a:pt x="4" y="4"/>
                        <a:pt x="3" y="5"/>
                      </a:cubicBezTo>
                      <a:cubicBezTo>
                        <a:pt x="3" y="6"/>
                        <a:pt x="3" y="8"/>
                        <a:pt x="3" y="9"/>
                      </a:cubicBezTo>
                      <a:cubicBezTo>
                        <a:pt x="3" y="12"/>
                        <a:pt x="3" y="14"/>
                        <a:pt x="4" y="15"/>
                      </a:cubicBezTo>
                      <a:cubicBezTo>
                        <a:pt x="5" y="16"/>
                        <a:pt x="7" y="17"/>
                        <a:pt x="8" y="17"/>
                      </a:cubicBezTo>
                      <a:cubicBezTo>
                        <a:pt x="9" y="17"/>
                        <a:pt x="10" y="17"/>
                        <a:pt x="11" y="16"/>
                      </a:cubicBezTo>
                      <a:cubicBezTo>
                        <a:pt x="12" y="16"/>
                        <a:pt x="13" y="15"/>
                        <a:pt x="13" y="15"/>
                      </a:cubicBezTo>
                      <a:cubicBezTo>
                        <a:pt x="13" y="11"/>
                        <a:pt x="13" y="11"/>
                        <a:pt x="13" y="11"/>
                      </a:cubicBezTo>
                      <a:lnTo>
                        <a:pt x="8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17" name="Freeform 296"/>
                <p:cNvSpPr>
                  <a:spLocks noEditPoints="1"/>
                </p:cNvSpPr>
                <p:nvPr/>
              </p:nvSpPr>
              <p:spPr bwMode="auto">
                <a:xfrm>
                  <a:off x="764" y="588"/>
                  <a:ext cx="22" cy="28"/>
                </a:xfrm>
                <a:custGeom>
                  <a:avLst/>
                  <a:gdLst>
                    <a:gd name="T0" fmla="*/ 0 w 11"/>
                    <a:gd name="T1" fmla="*/ 2147483647 h 14"/>
                    <a:gd name="T2" fmla="*/ 2147483647 w 11"/>
                    <a:gd name="T3" fmla="*/ 2147483647 h 14"/>
                    <a:gd name="T4" fmla="*/ 2147483647 w 11"/>
                    <a:gd name="T5" fmla="*/ 0 h 14"/>
                    <a:gd name="T6" fmla="*/ 2147483647 w 11"/>
                    <a:gd name="T7" fmla="*/ 2147483647 h 14"/>
                    <a:gd name="T8" fmla="*/ 2147483647 w 11"/>
                    <a:gd name="T9" fmla="*/ 2147483647 h 14"/>
                    <a:gd name="T10" fmla="*/ 2147483647 w 11"/>
                    <a:gd name="T11" fmla="*/ 2147483647 h 14"/>
                    <a:gd name="T12" fmla="*/ 2147483647 w 11"/>
                    <a:gd name="T13" fmla="*/ 2147483647 h 14"/>
                    <a:gd name="T14" fmla="*/ 2147483647 w 11"/>
                    <a:gd name="T15" fmla="*/ 2147483647 h 14"/>
                    <a:gd name="T16" fmla="*/ 0 w 11"/>
                    <a:gd name="T17" fmla="*/ 2147483647 h 14"/>
                    <a:gd name="T18" fmla="*/ 2147483647 w 11"/>
                    <a:gd name="T19" fmla="*/ 2147483647 h 14"/>
                    <a:gd name="T20" fmla="*/ 2147483647 w 11"/>
                    <a:gd name="T21" fmla="*/ 2147483647 h 14"/>
                    <a:gd name="T22" fmla="*/ 2147483647 w 11"/>
                    <a:gd name="T23" fmla="*/ 2147483647 h 14"/>
                    <a:gd name="T24" fmla="*/ 2147483647 w 11"/>
                    <a:gd name="T25" fmla="*/ 2147483647 h 14"/>
                    <a:gd name="T26" fmla="*/ 2147483647 w 11"/>
                    <a:gd name="T27" fmla="*/ 2147483647 h 14"/>
                    <a:gd name="T28" fmla="*/ 2147483647 w 11"/>
                    <a:gd name="T29" fmla="*/ 2147483647 h 14"/>
                    <a:gd name="T30" fmla="*/ 2147483647 w 11"/>
                    <a:gd name="T31" fmla="*/ 2147483647 h 14"/>
                    <a:gd name="T32" fmla="*/ 2147483647 w 11"/>
                    <a:gd name="T33" fmla="*/ 2147483647 h 14"/>
                    <a:gd name="T34" fmla="*/ 2147483647 w 11"/>
                    <a:gd name="T35" fmla="*/ 2147483647 h 1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1"/>
                    <a:gd name="T55" fmla="*/ 0 h 14"/>
                    <a:gd name="T56" fmla="*/ 11 w 11"/>
                    <a:gd name="T57" fmla="*/ 14 h 1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1" h="14">
                      <a:moveTo>
                        <a:pt x="0" y="7"/>
                      </a:moveTo>
                      <a:cubicBezTo>
                        <a:pt x="0" y="5"/>
                        <a:pt x="1" y="3"/>
                        <a:pt x="2" y="2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7" y="0"/>
                        <a:pt x="9" y="1"/>
                        <a:pt x="10" y="2"/>
                      </a:cubicBezTo>
                      <a:cubicBezTo>
                        <a:pt x="11" y="3"/>
                        <a:pt x="11" y="5"/>
                        <a:pt x="11" y="7"/>
                      </a:cubicBezTo>
                      <a:cubicBezTo>
                        <a:pt x="11" y="9"/>
                        <a:pt x="11" y="11"/>
                        <a:pt x="10" y="12"/>
                      </a:cubicBezTo>
                      <a:cubicBezTo>
                        <a:pt x="9" y="14"/>
                        <a:pt x="7" y="14"/>
                        <a:pt x="6" y="14"/>
                      </a:cubicBezTo>
                      <a:cubicBezTo>
                        <a:pt x="4" y="14"/>
                        <a:pt x="3" y="14"/>
                        <a:pt x="2" y="12"/>
                      </a:cubicBezTo>
                      <a:cubicBezTo>
                        <a:pt x="1" y="11"/>
                        <a:pt x="0" y="9"/>
                        <a:pt x="0" y="7"/>
                      </a:cubicBezTo>
                      <a:close/>
                      <a:moveTo>
                        <a:pt x="2" y="7"/>
                      </a:moveTo>
                      <a:cubicBezTo>
                        <a:pt x="2" y="9"/>
                        <a:pt x="3" y="10"/>
                        <a:pt x="3" y="11"/>
                      </a:cubicBezTo>
                      <a:cubicBezTo>
                        <a:pt x="4" y="12"/>
                        <a:pt x="5" y="12"/>
                        <a:pt x="6" y="12"/>
                      </a:cubicBezTo>
                      <a:cubicBezTo>
                        <a:pt x="7" y="12"/>
                        <a:pt x="8" y="12"/>
                        <a:pt x="8" y="11"/>
                      </a:cubicBezTo>
                      <a:cubicBezTo>
                        <a:pt x="9" y="10"/>
                        <a:pt x="9" y="9"/>
                        <a:pt x="9" y="7"/>
                      </a:cubicBezTo>
                      <a:cubicBezTo>
                        <a:pt x="9" y="5"/>
                        <a:pt x="9" y="4"/>
                        <a:pt x="8" y="3"/>
                      </a:cubicBezTo>
                      <a:cubicBezTo>
                        <a:pt x="8" y="2"/>
                        <a:pt x="7" y="2"/>
                        <a:pt x="6" y="2"/>
                      </a:cubicBezTo>
                      <a:cubicBezTo>
                        <a:pt x="5" y="2"/>
                        <a:pt x="4" y="2"/>
                        <a:pt x="3" y="3"/>
                      </a:cubicBezTo>
                      <a:cubicBezTo>
                        <a:pt x="3" y="4"/>
                        <a:pt x="2" y="5"/>
                        <a:pt x="2" y="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18" name="Freeform 297"/>
                <p:cNvSpPr>
                  <a:spLocks/>
                </p:cNvSpPr>
                <p:nvPr/>
              </p:nvSpPr>
              <p:spPr bwMode="auto">
                <a:xfrm>
                  <a:off x="-1400" y="730"/>
                  <a:ext cx="28" cy="38"/>
                </a:xfrm>
                <a:custGeom>
                  <a:avLst/>
                  <a:gdLst>
                    <a:gd name="T0" fmla="*/ 2147483647 w 14"/>
                    <a:gd name="T1" fmla="*/ 2147483647 h 19"/>
                    <a:gd name="T2" fmla="*/ 2147483647 w 14"/>
                    <a:gd name="T3" fmla="*/ 2147483647 h 19"/>
                    <a:gd name="T4" fmla="*/ 2147483647 w 14"/>
                    <a:gd name="T5" fmla="*/ 2147483647 h 19"/>
                    <a:gd name="T6" fmla="*/ 2147483647 w 14"/>
                    <a:gd name="T7" fmla="*/ 2147483647 h 19"/>
                    <a:gd name="T8" fmla="*/ 2147483647 w 14"/>
                    <a:gd name="T9" fmla="*/ 2147483647 h 19"/>
                    <a:gd name="T10" fmla="*/ 2147483647 w 14"/>
                    <a:gd name="T11" fmla="*/ 2147483647 h 19"/>
                    <a:gd name="T12" fmla="*/ 2147483647 w 14"/>
                    <a:gd name="T13" fmla="*/ 2147483647 h 19"/>
                    <a:gd name="T14" fmla="*/ 2147483647 w 14"/>
                    <a:gd name="T15" fmla="*/ 2147483647 h 19"/>
                    <a:gd name="T16" fmla="*/ 0 w 14"/>
                    <a:gd name="T17" fmla="*/ 2147483647 h 19"/>
                    <a:gd name="T18" fmla="*/ 2147483647 w 14"/>
                    <a:gd name="T19" fmla="*/ 2147483647 h 19"/>
                    <a:gd name="T20" fmla="*/ 2147483647 w 14"/>
                    <a:gd name="T21" fmla="*/ 2147483647 h 19"/>
                    <a:gd name="T22" fmla="*/ 2147483647 w 14"/>
                    <a:gd name="T23" fmla="*/ 0 h 19"/>
                    <a:gd name="T24" fmla="*/ 2147483647 w 14"/>
                    <a:gd name="T25" fmla="*/ 2147483647 h 19"/>
                    <a:gd name="T26" fmla="*/ 2147483647 w 14"/>
                    <a:gd name="T27" fmla="*/ 2147483647 h 19"/>
                    <a:gd name="T28" fmla="*/ 2147483647 w 14"/>
                    <a:gd name="T29" fmla="*/ 2147483647 h 19"/>
                    <a:gd name="T30" fmla="*/ 2147483647 w 14"/>
                    <a:gd name="T31" fmla="*/ 2147483647 h 19"/>
                    <a:gd name="T32" fmla="*/ 2147483647 w 14"/>
                    <a:gd name="T33" fmla="*/ 2147483647 h 19"/>
                    <a:gd name="T34" fmla="*/ 2147483647 w 14"/>
                    <a:gd name="T35" fmla="*/ 2147483647 h 19"/>
                    <a:gd name="T36" fmla="*/ 2147483647 w 14"/>
                    <a:gd name="T37" fmla="*/ 2147483647 h 19"/>
                    <a:gd name="T38" fmla="*/ 2147483647 w 14"/>
                    <a:gd name="T39" fmla="*/ 2147483647 h 19"/>
                    <a:gd name="T40" fmla="*/ 2147483647 w 14"/>
                    <a:gd name="T41" fmla="*/ 2147483647 h 19"/>
                    <a:gd name="T42" fmla="*/ 2147483647 w 14"/>
                    <a:gd name="T43" fmla="*/ 2147483647 h 19"/>
                    <a:gd name="T44" fmla="*/ 2147483647 w 14"/>
                    <a:gd name="T45" fmla="*/ 2147483647 h 19"/>
                    <a:gd name="T46" fmla="*/ 2147483647 w 14"/>
                    <a:gd name="T47" fmla="*/ 2147483647 h 19"/>
                    <a:gd name="T48" fmla="*/ 2147483647 w 14"/>
                    <a:gd name="T49" fmla="*/ 2147483647 h 19"/>
                    <a:gd name="T50" fmla="*/ 2147483647 w 14"/>
                    <a:gd name="T51" fmla="*/ 2147483647 h 19"/>
                    <a:gd name="T52" fmla="*/ 2147483647 w 14"/>
                    <a:gd name="T53" fmla="*/ 2147483647 h 19"/>
                    <a:gd name="T54" fmla="*/ 2147483647 w 14"/>
                    <a:gd name="T55" fmla="*/ 2147483647 h 19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4"/>
                    <a:gd name="T85" fmla="*/ 0 h 19"/>
                    <a:gd name="T86" fmla="*/ 14 w 14"/>
                    <a:gd name="T87" fmla="*/ 19 h 19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4" h="19">
                      <a:moveTo>
                        <a:pt x="7" y="12"/>
                      </a:move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13" y="18"/>
                        <a:pt x="12" y="18"/>
                        <a:pt x="11" y="19"/>
                      </a:cubicBezTo>
                      <a:cubicBezTo>
                        <a:pt x="10" y="19"/>
                        <a:pt x="9" y="19"/>
                        <a:pt x="8" y="19"/>
                      </a:cubicBezTo>
                      <a:cubicBezTo>
                        <a:pt x="6" y="19"/>
                        <a:pt x="5" y="19"/>
                        <a:pt x="4" y="18"/>
                      </a:cubicBezTo>
                      <a:cubicBezTo>
                        <a:pt x="2" y="18"/>
                        <a:pt x="1" y="17"/>
                        <a:pt x="1" y="15"/>
                      </a:cubicBezTo>
                      <a:cubicBezTo>
                        <a:pt x="0" y="14"/>
                        <a:pt x="0" y="12"/>
                        <a:pt x="0" y="10"/>
                      </a:cubicBezTo>
                      <a:cubicBezTo>
                        <a:pt x="0" y="8"/>
                        <a:pt x="0" y="6"/>
                        <a:pt x="1" y="5"/>
                      </a:cubicBezTo>
                      <a:cubicBezTo>
                        <a:pt x="1" y="3"/>
                        <a:pt x="2" y="2"/>
                        <a:pt x="3" y="1"/>
                      </a:cubicBezTo>
                      <a:cubicBezTo>
                        <a:pt x="5" y="0"/>
                        <a:pt x="6" y="0"/>
                        <a:pt x="7" y="0"/>
                      </a:cubicBezTo>
                      <a:cubicBezTo>
                        <a:pt x="9" y="0"/>
                        <a:pt x="9" y="0"/>
                        <a:pt x="10" y="1"/>
                      </a:cubicBezTo>
                      <a:cubicBezTo>
                        <a:pt x="11" y="1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6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5"/>
                        <a:pt x="11" y="4"/>
                        <a:pt x="11" y="4"/>
                      </a:cubicBezTo>
                      <a:cubicBezTo>
                        <a:pt x="11" y="3"/>
                        <a:pt x="10" y="3"/>
                        <a:pt x="9" y="3"/>
                      </a:cubicBezTo>
                      <a:cubicBezTo>
                        <a:pt x="9" y="2"/>
                        <a:pt x="8" y="2"/>
                        <a:pt x="7" y="2"/>
                      </a:cubicBezTo>
                      <a:cubicBezTo>
                        <a:pt x="6" y="2"/>
                        <a:pt x="5" y="2"/>
                        <a:pt x="4" y="3"/>
                      </a:cubicBezTo>
                      <a:cubicBezTo>
                        <a:pt x="4" y="4"/>
                        <a:pt x="3" y="4"/>
                        <a:pt x="3" y="6"/>
                      </a:cubicBezTo>
                      <a:cubicBezTo>
                        <a:pt x="2" y="7"/>
                        <a:pt x="2" y="8"/>
                        <a:pt x="2" y="10"/>
                      </a:cubicBezTo>
                      <a:cubicBezTo>
                        <a:pt x="2" y="12"/>
                        <a:pt x="2" y="14"/>
                        <a:pt x="3" y="15"/>
                      </a:cubicBezTo>
                      <a:cubicBezTo>
                        <a:pt x="4" y="17"/>
                        <a:pt x="6" y="17"/>
                        <a:pt x="7" y="17"/>
                      </a:cubicBezTo>
                      <a:cubicBezTo>
                        <a:pt x="8" y="17"/>
                        <a:pt x="9" y="17"/>
                        <a:pt x="10" y="17"/>
                      </a:cubicBezTo>
                      <a:cubicBezTo>
                        <a:pt x="11" y="16"/>
                        <a:pt x="11" y="16"/>
                        <a:pt x="12" y="15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lnTo>
                        <a:pt x="7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19" name="Freeform 298"/>
                <p:cNvSpPr>
                  <a:spLocks noEditPoints="1"/>
                </p:cNvSpPr>
                <p:nvPr/>
              </p:nvSpPr>
              <p:spPr bwMode="auto">
                <a:xfrm>
                  <a:off x="-1368" y="740"/>
                  <a:ext cx="20" cy="30"/>
                </a:xfrm>
                <a:custGeom>
                  <a:avLst/>
                  <a:gdLst>
                    <a:gd name="T0" fmla="*/ 0 w 10"/>
                    <a:gd name="T1" fmla="*/ 2147483647 h 15"/>
                    <a:gd name="T2" fmla="*/ 2147483647 w 10"/>
                    <a:gd name="T3" fmla="*/ 2147483647 h 15"/>
                    <a:gd name="T4" fmla="*/ 2147483647 w 10"/>
                    <a:gd name="T5" fmla="*/ 0 h 15"/>
                    <a:gd name="T6" fmla="*/ 2147483647 w 10"/>
                    <a:gd name="T7" fmla="*/ 2147483647 h 15"/>
                    <a:gd name="T8" fmla="*/ 2147483647 w 10"/>
                    <a:gd name="T9" fmla="*/ 2147483647 h 15"/>
                    <a:gd name="T10" fmla="*/ 2147483647 w 10"/>
                    <a:gd name="T11" fmla="*/ 2147483647 h 15"/>
                    <a:gd name="T12" fmla="*/ 2147483647 w 10"/>
                    <a:gd name="T13" fmla="*/ 2147483647 h 15"/>
                    <a:gd name="T14" fmla="*/ 2147483647 w 10"/>
                    <a:gd name="T15" fmla="*/ 2147483647 h 15"/>
                    <a:gd name="T16" fmla="*/ 0 w 10"/>
                    <a:gd name="T17" fmla="*/ 2147483647 h 15"/>
                    <a:gd name="T18" fmla="*/ 2147483647 w 10"/>
                    <a:gd name="T19" fmla="*/ 2147483647 h 15"/>
                    <a:gd name="T20" fmla="*/ 2147483647 w 10"/>
                    <a:gd name="T21" fmla="*/ 2147483647 h 15"/>
                    <a:gd name="T22" fmla="*/ 2147483647 w 10"/>
                    <a:gd name="T23" fmla="*/ 2147483647 h 15"/>
                    <a:gd name="T24" fmla="*/ 2147483647 w 10"/>
                    <a:gd name="T25" fmla="*/ 2147483647 h 15"/>
                    <a:gd name="T26" fmla="*/ 2147483647 w 10"/>
                    <a:gd name="T27" fmla="*/ 2147483647 h 15"/>
                    <a:gd name="T28" fmla="*/ 2147483647 w 10"/>
                    <a:gd name="T29" fmla="*/ 2147483647 h 15"/>
                    <a:gd name="T30" fmla="*/ 2147483647 w 10"/>
                    <a:gd name="T31" fmla="*/ 2147483647 h 15"/>
                    <a:gd name="T32" fmla="*/ 2147483647 w 10"/>
                    <a:gd name="T33" fmla="*/ 2147483647 h 15"/>
                    <a:gd name="T34" fmla="*/ 2147483647 w 10"/>
                    <a:gd name="T35" fmla="*/ 2147483647 h 1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0"/>
                    <a:gd name="T55" fmla="*/ 0 h 15"/>
                    <a:gd name="T56" fmla="*/ 10 w 10"/>
                    <a:gd name="T57" fmla="*/ 15 h 1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0" h="15">
                      <a:moveTo>
                        <a:pt x="0" y="7"/>
                      </a:moveTo>
                      <a:cubicBezTo>
                        <a:pt x="0" y="5"/>
                        <a:pt x="0" y="3"/>
                        <a:pt x="1" y="2"/>
                      </a:cubicBezTo>
                      <a:cubicBezTo>
                        <a:pt x="2" y="1"/>
                        <a:pt x="4" y="0"/>
                        <a:pt x="5" y="0"/>
                      </a:cubicBezTo>
                      <a:cubicBezTo>
                        <a:pt x="7" y="0"/>
                        <a:pt x="8" y="1"/>
                        <a:pt x="9" y="2"/>
                      </a:cubicBezTo>
                      <a:cubicBezTo>
                        <a:pt x="10" y="3"/>
                        <a:pt x="10" y="5"/>
                        <a:pt x="10" y="7"/>
                      </a:cubicBezTo>
                      <a:cubicBezTo>
                        <a:pt x="10" y="10"/>
                        <a:pt x="10" y="12"/>
                        <a:pt x="9" y="13"/>
                      </a:cubicBezTo>
                      <a:cubicBezTo>
                        <a:pt x="8" y="14"/>
                        <a:pt x="7" y="15"/>
                        <a:pt x="5" y="15"/>
                      </a:cubicBezTo>
                      <a:cubicBezTo>
                        <a:pt x="4" y="15"/>
                        <a:pt x="2" y="14"/>
                        <a:pt x="1" y="13"/>
                      </a:cubicBezTo>
                      <a:cubicBezTo>
                        <a:pt x="0" y="11"/>
                        <a:pt x="0" y="10"/>
                        <a:pt x="0" y="7"/>
                      </a:cubicBezTo>
                      <a:close/>
                      <a:moveTo>
                        <a:pt x="2" y="7"/>
                      </a:moveTo>
                      <a:cubicBezTo>
                        <a:pt x="2" y="9"/>
                        <a:pt x="2" y="10"/>
                        <a:pt x="3" y="11"/>
                      </a:cubicBezTo>
                      <a:cubicBezTo>
                        <a:pt x="3" y="12"/>
                        <a:pt x="4" y="13"/>
                        <a:pt x="5" y="13"/>
                      </a:cubicBezTo>
                      <a:cubicBezTo>
                        <a:pt x="6" y="13"/>
                        <a:pt x="7" y="12"/>
                        <a:pt x="7" y="11"/>
                      </a:cubicBezTo>
                      <a:cubicBezTo>
                        <a:pt x="8" y="10"/>
                        <a:pt x="8" y="9"/>
                        <a:pt x="8" y="7"/>
                      </a:cubicBezTo>
                      <a:cubicBezTo>
                        <a:pt x="8" y="6"/>
                        <a:pt x="8" y="4"/>
                        <a:pt x="7" y="3"/>
                      </a:cubicBezTo>
                      <a:cubicBezTo>
                        <a:pt x="7" y="3"/>
                        <a:pt x="6" y="2"/>
                        <a:pt x="5" y="2"/>
                      </a:cubicBezTo>
                      <a:cubicBezTo>
                        <a:pt x="4" y="2"/>
                        <a:pt x="3" y="3"/>
                        <a:pt x="3" y="4"/>
                      </a:cubicBezTo>
                      <a:cubicBezTo>
                        <a:pt x="2" y="4"/>
                        <a:pt x="2" y="6"/>
                        <a:pt x="2" y="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20" name="Rectangle 299"/>
                <p:cNvSpPr>
                  <a:spLocks noChangeArrowheads="1"/>
                </p:cNvSpPr>
                <p:nvPr/>
              </p:nvSpPr>
              <p:spPr bwMode="auto">
                <a:xfrm>
                  <a:off x="-1538" y="708"/>
                  <a:ext cx="62" cy="72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21" name="Freeform 300"/>
                <p:cNvSpPr>
                  <a:spLocks noEditPoints="1"/>
                </p:cNvSpPr>
                <p:nvPr/>
              </p:nvSpPr>
              <p:spPr bwMode="auto">
                <a:xfrm>
                  <a:off x="-1538" y="706"/>
                  <a:ext cx="64" cy="76"/>
                </a:xfrm>
                <a:custGeom>
                  <a:avLst/>
                  <a:gdLst>
                    <a:gd name="T0" fmla="*/ 2147483647 w 32"/>
                    <a:gd name="T1" fmla="*/ 0 h 38"/>
                    <a:gd name="T2" fmla="*/ 0 w 32"/>
                    <a:gd name="T3" fmla="*/ 0 h 38"/>
                    <a:gd name="T4" fmla="*/ 0 w 32"/>
                    <a:gd name="T5" fmla="*/ 2147483647 h 38"/>
                    <a:gd name="T6" fmla="*/ 2147483647 w 32"/>
                    <a:gd name="T7" fmla="*/ 2147483647 h 38"/>
                    <a:gd name="T8" fmla="*/ 2147483647 w 32"/>
                    <a:gd name="T9" fmla="*/ 0 h 38"/>
                    <a:gd name="T10" fmla="*/ 2147483647 w 32"/>
                    <a:gd name="T11" fmla="*/ 0 h 38"/>
                    <a:gd name="T12" fmla="*/ 2147483647 w 32"/>
                    <a:gd name="T13" fmla="*/ 2147483647 h 38"/>
                    <a:gd name="T14" fmla="*/ 2147483647 w 32"/>
                    <a:gd name="T15" fmla="*/ 2147483647 h 38"/>
                    <a:gd name="T16" fmla="*/ 2147483647 w 32"/>
                    <a:gd name="T17" fmla="*/ 2147483647 h 38"/>
                    <a:gd name="T18" fmla="*/ 2147483647 w 32"/>
                    <a:gd name="T19" fmla="*/ 2147483647 h 38"/>
                    <a:gd name="T20" fmla="*/ 2147483647 w 32"/>
                    <a:gd name="T21" fmla="*/ 2147483647 h 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2"/>
                    <a:gd name="T34" fmla="*/ 0 h 38"/>
                    <a:gd name="T35" fmla="*/ 32 w 32"/>
                    <a:gd name="T36" fmla="*/ 38 h 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2" h="38">
                      <a:moveTo>
                        <a:pt x="3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32" y="38"/>
                        <a:pt x="32" y="38"/>
                        <a:pt x="32" y="38"/>
                      </a:cubicBezTo>
                      <a:cubicBezTo>
                        <a:pt x="32" y="0"/>
                        <a:pt x="32" y="0"/>
                        <a:pt x="32" y="0"/>
                      </a:cubicBezTo>
                      <a:lnTo>
                        <a:pt x="31" y="0"/>
                      </a:lnTo>
                      <a:close/>
                      <a:moveTo>
                        <a:pt x="30" y="2"/>
                      </a:moveTo>
                      <a:cubicBezTo>
                        <a:pt x="30" y="4"/>
                        <a:pt x="30" y="34"/>
                        <a:pt x="30" y="36"/>
                      </a:cubicBezTo>
                      <a:cubicBezTo>
                        <a:pt x="28" y="36"/>
                        <a:pt x="3" y="36"/>
                        <a:pt x="1" y="36"/>
                      </a:cubicBezTo>
                      <a:cubicBezTo>
                        <a:pt x="1" y="34"/>
                        <a:pt x="1" y="4"/>
                        <a:pt x="1" y="2"/>
                      </a:cubicBezTo>
                      <a:cubicBezTo>
                        <a:pt x="3" y="2"/>
                        <a:pt x="28" y="2"/>
                        <a:pt x="30" y="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22" name="Freeform 301"/>
                <p:cNvSpPr>
                  <a:spLocks/>
                </p:cNvSpPr>
                <p:nvPr/>
              </p:nvSpPr>
              <p:spPr bwMode="auto">
                <a:xfrm>
                  <a:off x="-1522" y="738"/>
                  <a:ext cx="30" cy="14"/>
                </a:xfrm>
                <a:custGeom>
                  <a:avLst/>
                  <a:gdLst>
                    <a:gd name="T0" fmla="*/ 16 w 30"/>
                    <a:gd name="T1" fmla="*/ 14 h 14"/>
                    <a:gd name="T2" fmla="*/ 0 w 30"/>
                    <a:gd name="T3" fmla="*/ 0 h 14"/>
                    <a:gd name="T4" fmla="*/ 30 w 30"/>
                    <a:gd name="T5" fmla="*/ 0 h 14"/>
                    <a:gd name="T6" fmla="*/ 16 w 30"/>
                    <a:gd name="T7" fmla="*/ 14 h 1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0"/>
                    <a:gd name="T13" fmla="*/ 0 h 14"/>
                    <a:gd name="T14" fmla="*/ 30 w 30"/>
                    <a:gd name="T15" fmla="*/ 14 h 1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0" h="14">
                      <a:moveTo>
                        <a:pt x="16" y="14"/>
                      </a:moveTo>
                      <a:lnTo>
                        <a:pt x="0" y="0"/>
                      </a:lnTo>
                      <a:lnTo>
                        <a:pt x="30" y="0"/>
                      </a:lnTo>
                      <a:lnTo>
                        <a:pt x="16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23" name="Rectangle 302"/>
                <p:cNvSpPr>
                  <a:spLocks noChangeArrowheads="1"/>
                </p:cNvSpPr>
                <p:nvPr/>
              </p:nvSpPr>
              <p:spPr bwMode="auto">
                <a:xfrm>
                  <a:off x="-303" y="1762"/>
                  <a:ext cx="62" cy="72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24" name="Freeform 303"/>
                <p:cNvSpPr>
                  <a:spLocks noEditPoints="1"/>
                </p:cNvSpPr>
                <p:nvPr/>
              </p:nvSpPr>
              <p:spPr bwMode="auto">
                <a:xfrm>
                  <a:off x="-303" y="1760"/>
                  <a:ext cx="64" cy="76"/>
                </a:xfrm>
                <a:custGeom>
                  <a:avLst/>
                  <a:gdLst>
                    <a:gd name="T0" fmla="*/ 2147483647 w 32"/>
                    <a:gd name="T1" fmla="*/ 0 h 38"/>
                    <a:gd name="T2" fmla="*/ 0 w 32"/>
                    <a:gd name="T3" fmla="*/ 0 h 38"/>
                    <a:gd name="T4" fmla="*/ 0 w 32"/>
                    <a:gd name="T5" fmla="*/ 2147483647 h 38"/>
                    <a:gd name="T6" fmla="*/ 2147483647 w 32"/>
                    <a:gd name="T7" fmla="*/ 2147483647 h 38"/>
                    <a:gd name="T8" fmla="*/ 2147483647 w 32"/>
                    <a:gd name="T9" fmla="*/ 0 h 38"/>
                    <a:gd name="T10" fmla="*/ 2147483647 w 32"/>
                    <a:gd name="T11" fmla="*/ 0 h 38"/>
                    <a:gd name="T12" fmla="*/ 2147483647 w 32"/>
                    <a:gd name="T13" fmla="*/ 2147483647 h 38"/>
                    <a:gd name="T14" fmla="*/ 2147483647 w 32"/>
                    <a:gd name="T15" fmla="*/ 2147483647 h 38"/>
                    <a:gd name="T16" fmla="*/ 2147483647 w 32"/>
                    <a:gd name="T17" fmla="*/ 2147483647 h 38"/>
                    <a:gd name="T18" fmla="*/ 2147483647 w 32"/>
                    <a:gd name="T19" fmla="*/ 2147483647 h 38"/>
                    <a:gd name="T20" fmla="*/ 2147483647 w 32"/>
                    <a:gd name="T21" fmla="*/ 2147483647 h 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2"/>
                    <a:gd name="T34" fmla="*/ 0 h 38"/>
                    <a:gd name="T35" fmla="*/ 32 w 32"/>
                    <a:gd name="T36" fmla="*/ 38 h 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2" h="38">
                      <a:moveTo>
                        <a:pt x="3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32" y="38"/>
                        <a:pt x="32" y="38"/>
                        <a:pt x="32" y="38"/>
                      </a:cubicBezTo>
                      <a:cubicBezTo>
                        <a:pt x="32" y="0"/>
                        <a:pt x="32" y="0"/>
                        <a:pt x="32" y="0"/>
                      </a:cubicBezTo>
                      <a:lnTo>
                        <a:pt x="31" y="0"/>
                      </a:lnTo>
                      <a:close/>
                      <a:moveTo>
                        <a:pt x="30" y="2"/>
                      </a:moveTo>
                      <a:cubicBezTo>
                        <a:pt x="30" y="4"/>
                        <a:pt x="30" y="34"/>
                        <a:pt x="30" y="36"/>
                      </a:cubicBezTo>
                      <a:cubicBezTo>
                        <a:pt x="28" y="36"/>
                        <a:pt x="3" y="36"/>
                        <a:pt x="1" y="36"/>
                      </a:cubicBezTo>
                      <a:cubicBezTo>
                        <a:pt x="1" y="34"/>
                        <a:pt x="1" y="4"/>
                        <a:pt x="1" y="2"/>
                      </a:cubicBezTo>
                      <a:cubicBezTo>
                        <a:pt x="3" y="2"/>
                        <a:pt x="28" y="2"/>
                        <a:pt x="30" y="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25" name="Freeform 304"/>
                <p:cNvSpPr>
                  <a:spLocks/>
                </p:cNvSpPr>
                <p:nvPr/>
              </p:nvSpPr>
              <p:spPr bwMode="auto">
                <a:xfrm>
                  <a:off x="-287" y="1790"/>
                  <a:ext cx="30" cy="16"/>
                </a:xfrm>
                <a:custGeom>
                  <a:avLst/>
                  <a:gdLst>
                    <a:gd name="T0" fmla="*/ 16 w 30"/>
                    <a:gd name="T1" fmla="*/ 16 h 16"/>
                    <a:gd name="T2" fmla="*/ 0 w 30"/>
                    <a:gd name="T3" fmla="*/ 0 h 16"/>
                    <a:gd name="T4" fmla="*/ 30 w 30"/>
                    <a:gd name="T5" fmla="*/ 0 h 16"/>
                    <a:gd name="T6" fmla="*/ 16 w 30"/>
                    <a:gd name="T7" fmla="*/ 16 h 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0"/>
                    <a:gd name="T13" fmla="*/ 0 h 16"/>
                    <a:gd name="T14" fmla="*/ 30 w 30"/>
                    <a:gd name="T15" fmla="*/ 16 h 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0" h="16">
                      <a:moveTo>
                        <a:pt x="16" y="16"/>
                      </a:moveTo>
                      <a:lnTo>
                        <a:pt x="0" y="0"/>
                      </a:lnTo>
                      <a:lnTo>
                        <a:pt x="30" y="0"/>
                      </a:lnTo>
                      <a:lnTo>
                        <a:pt x="16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26" name="Rectangle 305"/>
                <p:cNvSpPr>
                  <a:spLocks noChangeArrowheads="1"/>
                </p:cNvSpPr>
                <p:nvPr/>
              </p:nvSpPr>
              <p:spPr bwMode="auto">
                <a:xfrm>
                  <a:off x="842" y="1922"/>
                  <a:ext cx="55" cy="62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27" name="Freeform 306"/>
                <p:cNvSpPr>
                  <a:spLocks noEditPoints="1"/>
                </p:cNvSpPr>
                <p:nvPr/>
              </p:nvSpPr>
              <p:spPr bwMode="auto">
                <a:xfrm>
                  <a:off x="840" y="1920"/>
                  <a:ext cx="59" cy="66"/>
                </a:xfrm>
                <a:custGeom>
                  <a:avLst/>
                  <a:gdLst>
                    <a:gd name="T0" fmla="*/ 2147483647 w 29"/>
                    <a:gd name="T1" fmla="*/ 0 h 33"/>
                    <a:gd name="T2" fmla="*/ 0 w 29"/>
                    <a:gd name="T3" fmla="*/ 0 h 33"/>
                    <a:gd name="T4" fmla="*/ 0 w 29"/>
                    <a:gd name="T5" fmla="*/ 2147483647 h 33"/>
                    <a:gd name="T6" fmla="*/ 2147483647 w 29"/>
                    <a:gd name="T7" fmla="*/ 2147483647 h 33"/>
                    <a:gd name="T8" fmla="*/ 2147483647 w 29"/>
                    <a:gd name="T9" fmla="*/ 0 h 33"/>
                    <a:gd name="T10" fmla="*/ 2147483647 w 29"/>
                    <a:gd name="T11" fmla="*/ 0 h 33"/>
                    <a:gd name="T12" fmla="*/ 2147483647 w 29"/>
                    <a:gd name="T13" fmla="*/ 2147483647 h 33"/>
                    <a:gd name="T14" fmla="*/ 2147483647 w 29"/>
                    <a:gd name="T15" fmla="*/ 2147483647 h 33"/>
                    <a:gd name="T16" fmla="*/ 2147483647 w 29"/>
                    <a:gd name="T17" fmla="*/ 2147483647 h 33"/>
                    <a:gd name="T18" fmla="*/ 2147483647 w 29"/>
                    <a:gd name="T19" fmla="*/ 2147483647 h 33"/>
                    <a:gd name="T20" fmla="*/ 2147483647 w 29"/>
                    <a:gd name="T21" fmla="*/ 2147483647 h 3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9"/>
                    <a:gd name="T34" fmla="*/ 0 h 33"/>
                    <a:gd name="T35" fmla="*/ 29 w 29"/>
                    <a:gd name="T36" fmla="*/ 33 h 3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9" h="33">
                      <a:moveTo>
                        <a:pt x="2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29" y="33"/>
                        <a:pt x="29" y="33"/>
                        <a:pt x="29" y="33"/>
                      </a:cubicBezTo>
                      <a:cubicBezTo>
                        <a:pt x="29" y="0"/>
                        <a:pt x="29" y="0"/>
                        <a:pt x="29" y="0"/>
                      </a:cubicBezTo>
                      <a:lnTo>
                        <a:pt x="28" y="0"/>
                      </a:lnTo>
                      <a:close/>
                      <a:moveTo>
                        <a:pt x="27" y="2"/>
                      </a:moveTo>
                      <a:cubicBezTo>
                        <a:pt x="27" y="4"/>
                        <a:pt x="27" y="29"/>
                        <a:pt x="27" y="31"/>
                      </a:cubicBezTo>
                      <a:cubicBezTo>
                        <a:pt x="25" y="31"/>
                        <a:pt x="4" y="31"/>
                        <a:pt x="2" y="31"/>
                      </a:cubicBezTo>
                      <a:cubicBezTo>
                        <a:pt x="2" y="29"/>
                        <a:pt x="2" y="4"/>
                        <a:pt x="2" y="2"/>
                      </a:cubicBezTo>
                      <a:cubicBezTo>
                        <a:pt x="4" y="2"/>
                        <a:pt x="25" y="2"/>
                        <a:pt x="27" y="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28" name="Freeform 307"/>
                <p:cNvSpPr>
                  <a:spLocks/>
                </p:cNvSpPr>
                <p:nvPr/>
              </p:nvSpPr>
              <p:spPr bwMode="auto">
                <a:xfrm>
                  <a:off x="856" y="1946"/>
                  <a:ext cx="27" cy="14"/>
                </a:xfrm>
                <a:custGeom>
                  <a:avLst/>
                  <a:gdLst>
                    <a:gd name="T0" fmla="*/ 15 w 27"/>
                    <a:gd name="T1" fmla="*/ 14 h 14"/>
                    <a:gd name="T2" fmla="*/ 0 w 27"/>
                    <a:gd name="T3" fmla="*/ 0 h 14"/>
                    <a:gd name="T4" fmla="*/ 27 w 27"/>
                    <a:gd name="T5" fmla="*/ 0 h 14"/>
                    <a:gd name="T6" fmla="*/ 15 w 27"/>
                    <a:gd name="T7" fmla="*/ 14 h 1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7"/>
                    <a:gd name="T13" fmla="*/ 0 h 14"/>
                    <a:gd name="T14" fmla="*/ 27 w 27"/>
                    <a:gd name="T15" fmla="*/ 14 h 1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" h="14">
                      <a:moveTo>
                        <a:pt x="15" y="14"/>
                      </a:moveTo>
                      <a:lnTo>
                        <a:pt x="0" y="0"/>
                      </a:lnTo>
                      <a:lnTo>
                        <a:pt x="27" y="0"/>
                      </a:ln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29" name="Rectangle 308"/>
                <p:cNvSpPr>
                  <a:spLocks noChangeArrowheads="1"/>
                </p:cNvSpPr>
                <p:nvPr/>
              </p:nvSpPr>
              <p:spPr bwMode="auto">
                <a:xfrm>
                  <a:off x="836" y="1584"/>
                  <a:ext cx="53" cy="52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30" name="Freeform 309"/>
                <p:cNvSpPr>
                  <a:spLocks noEditPoints="1"/>
                </p:cNvSpPr>
                <p:nvPr/>
              </p:nvSpPr>
              <p:spPr bwMode="auto">
                <a:xfrm>
                  <a:off x="834" y="1582"/>
                  <a:ext cx="55" cy="56"/>
                </a:xfrm>
                <a:custGeom>
                  <a:avLst/>
                  <a:gdLst>
                    <a:gd name="T0" fmla="*/ 2147483647 w 27"/>
                    <a:gd name="T1" fmla="*/ 0 h 28"/>
                    <a:gd name="T2" fmla="*/ 0 w 27"/>
                    <a:gd name="T3" fmla="*/ 0 h 28"/>
                    <a:gd name="T4" fmla="*/ 0 w 27"/>
                    <a:gd name="T5" fmla="*/ 2147483647 h 28"/>
                    <a:gd name="T6" fmla="*/ 2147483647 w 27"/>
                    <a:gd name="T7" fmla="*/ 2147483647 h 28"/>
                    <a:gd name="T8" fmla="*/ 2147483647 w 27"/>
                    <a:gd name="T9" fmla="*/ 0 h 28"/>
                    <a:gd name="T10" fmla="*/ 2147483647 w 27"/>
                    <a:gd name="T11" fmla="*/ 2147483647 h 28"/>
                    <a:gd name="T12" fmla="*/ 2147483647 w 27"/>
                    <a:gd name="T13" fmla="*/ 2147483647 h 28"/>
                    <a:gd name="T14" fmla="*/ 2147483647 w 27"/>
                    <a:gd name="T15" fmla="*/ 2147483647 h 28"/>
                    <a:gd name="T16" fmla="*/ 2147483647 w 27"/>
                    <a:gd name="T17" fmla="*/ 2147483647 h 28"/>
                    <a:gd name="T18" fmla="*/ 2147483647 w 27"/>
                    <a:gd name="T19" fmla="*/ 2147483647 h 2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7"/>
                    <a:gd name="T31" fmla="*/ 0 h 28"/>
                    <a:gd name="T32" fmla="*/ 27 w 27"/>
                    <a:gd name="T33" fmla="*/ 28 h 2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7" h="28">
                      <a:moveTo>
                        <a:pt x="27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27" y="28"/>
                        <a:pt x="27" y="28"/>
                        <a:pt x="27" y="28"/>
                      </a:cubicBezTo>
                      <a:cubicBezTo>
                        <a:pt x="27" y="0"/>
                        <a:pt x="27" y="0"/>
                        <a:pt x="27" y="0"/>
                      </a:cubicBezTo>
                      <a:close/>
                      <a:moveTo>
                        <a:pt x="26" y="2"/>
                      </a:moveTo>
                      <a:cubicBezTo>
                        <a:pt x="26" y="3"/>
                        <a:pt x="26" y="25"/>
                        <a:pt x="26" y="26"/>
                      </a:cubicBezTo>
                      <a:cubicBezTo>
                        <a:pt x="24" y="26"/>
                        <a:pt x="3" y="26"/>
                        <a:pt x="2" y="26"/>
                      </a:cubicBezTo>
                      <a:cubicBezTo>
                        <a:pt x="2" y="24"/>
                        <a:pt x="2" y="3"/>
                        <a:pt x="2" y="2"/>
                      </a:cubicBezTo>
                      <a:cubicBezTo>
                        <a:pt x="3" y="2"/>
                        <a:pt x="24" y="2"/>
                        <a:pt x="26" y="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31" name="Freeform 310"/>
                <p:cNvSpPr>
                  <a:spLocks/>
                </p:cNvSpPr>
                <p:nvPr/>
              </p:nvSpPr>
              <p:spPr bwMode="auto">
                <a:xfrm>
                  <a:off x="856" y="1596"/>
                  <a:ext cx="13" cy="26"/>
                </a:xfrm>
                <a:custGeom>
                  <a:avLst/>
                  <a:gdLst>
                    <a:gd name="T0" fmla="*/ 13 w 13"/>
                    <a:gd name="T1" fmla="*/ 14 h 26"/>
                    <a:gd name="T2" fmla="*/ 0 w 13"/>
                    <a:gd name="T3" fmla="*/ 26 h 26"/>
                    <a:gd name="T4" fmla="*/ 0 w 13"/>
                    <a:gd name="T5" fmla="*/ 0 h 26"/>
                    <a:gd name="T6" fmla="*/ 13 w 13"/>
                    <a:gd name="T7" fmla="*/ 14 h 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3"/>
                    <a:gd name="T13" fmla="*/ 0 h 26"/>
                    <a:gd name="T14" fmla="*/ 13 w 13"/>
                    <a:gd name="T15" fmla="*/ 26 h 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3" h="26">
                      <a:moveTo>
                        <a:pt x="13" y="14"/>
                      </a:moveTo>
                      <a:lnTo>
                        <a:pt x="0" y="26"/>
                      </a:lnTo>
                      <a:lnTo>
                        <a:pt x="0" y="0"/>
                      </a:lnTo>
                      <a:lnTo>
                        <a:pt x="13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32" name="Rectangle 311"/>
                <p:cNvSpPr>
                  <a:spLocks noChangeArrowheads="1"/>
                </p:cNvSpPr>
                <p:nvPr/>
              </p:nvSpPr>
              <p:spPr bwMode="auto">
                <a:xfrm>
                  <a:off x="-381" y="1582"/>
                  <a:ext cx="50" cy="54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33" name="Freeform 312"/>
                <p:cNvSpPr>
                  <a:spLocks noEditPoints="1"/>
                </p:cNvSpPr>
                <p:nvPr/>
              </p:nvSpPr>
              <p:spPr bwMode="auto">
                <a:xfrm>
                  <a:off x="-383" y="1580"/>
                  <a:ext cx="54" cy="58"/>
                </a:xfrm>
                <a:custGeom>
                  <a:avLst/>
                  <a:gdLst>
                    <a:gd name="T0" fmla="*/ 2147483647 w 27"/>
                    <a:gd name="T1" fmla="*/ 0 h 29"/>
                    <a:gd name="T2" fmla="*/ 0 w 27"/>
                    <a:gd name="T3" fmla="*/ 0 h 29"/>
                    <a:gd name="T4" fmla="*/ 0 w 27"/>
                    <a:gd name="T5" fmla="*/ 2147483647 h 29"/>
                    <a:gd name="T6" fmla="*/ 2147483647 w 27"/>
                    <a:gd name="T7" fmla="*/ 2147483647 h 29"/>
                    <a:gd name="T8" fmla="*/ 2147483647 w 27"/>
                    <a:gd name="T9" fmla="*/ 0 h 29"/>
                    <a:gd name="T10" fmla="*/ 2147483647 w 27"/>
                    <a:gd name="T11" fmla="*/ 0 h 29"/>
                    <a:gd name="T12" fmla="*/ 2147483647 w 27"/>
                    <a:gd name="T13" fmla="*/ 2147483647 h 29"/>
                    <a:gd name="T14" fmla="*/ 2147483647 w 27"/>
                    <a:gd name="T15" fmla="*/ 2147483647 h 29"/>
                    <a:gd name="T16" fmla="*/ 2147483647 w 27"/>
                    <a:gd name="T17" fmla="*/ 2147483647 h 29"/>
                    <a:gd name="T18" fmla="*/ 2147483647 w 27"/>
                    <a:gd name="T19" fmla="*/ 2147483647 h 29"/>
                    <a:gd name="T20" fmla="*/ 2147483647 w 27"/>
                    <a:gd name="T21" fmla="*/ 2147483647 h 2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7"/>
                    <a:gd name="T34" fmla="*/ 0 h 29"/>
                    <a:gd name="T35" fmla="*/ 27 w 27"/>
                    <a:gd name="T36" fmla="*/ 29 h 2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7" h="29">
                      <a:moveTo>
                        <a:pt x="2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27" y="29"/>
                        <a:pt x="27" y="29"/>
                        <a:pt x="27" y="29"/>
                      </a:cubicBezTo>
                      <a:cubicBezTo>
                        <a:pt x="27" y="0"/>
                        <a:pt x="27" y="0"/>
                        <a:pt x="27" y="0"/>
                      </a:cubicBezTo>
                      <a:lnTo>
                        <a:pt x="26" y="0"/>
                      </a:lnTo>
                      <a:close/>
                      <a:moveTo>
                        <a:pt x="26" y="2"/>
                      </a:moveTo>
                      <a:cubicBezTo>
                        <a:pt x="26" y="4"/>
                        <a:pt x="26" y="25"/>
                        <a:pt x="26" y="27"/>
                      </a:cubicBezTo>
                      <a:cubicBezTo>
                        <a:pt x="24" y="27"/>
                        <a:pt x="3" y="27"/>
                        <a:pt x="2" y="27"/>
                      </a:cubicBezTo>
                      <a:cubicBezTo>
                        <a:pt x="2" y="25"/>
                        <a:pt x="2" y="4"/>
                        <a:pt x="2" y="2"/>
                      </a:cubicBezTo>
                      <a:cubicBezTo>
                        <a:pt x="3" y="2"/>
                        <a:pt x="24" y="2"/>
                        <a:pt x="26" y="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34" name="Freeform 313"/>
                <p:cNvSpPr>
                  <a:spLocks/>
                </p:cNvSpPr>
                <p:nvPr/>
              </p:nvSpPr>
              <p:spPr bwMode="auto">
                <a:xfrm>
                  <a:off x="-363" y="1596"/>
                  <a:ext cx="12" cy="26"/>
                </a:xfrm>
                <a:custGeom>
                  <a:avLst/>
                  <a:gdLst>
                    <a:gd name="T0" fmla="*/ 0 w 12"/>
                    <a:gd name="T1" fmla="*/ 12 h 26"/>
                    <a:gd name="T2" fmla="*/ 12 w 12"/>
                    <a:gd name="T3" fmla="*/ 0 h 26"/>
                    <a:gd name="T4" fmla="*/ 12 w 12"/>
                    <a:gd name="T5" fmla="*/ 26 h 26"/>
                    <a:gd name="T6" fmla="*/ 0 w 12"/>
                    <a:gd name="T7" fmla="*/ 12 h 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"/>
                    <a:gd name="T13" fmla="*/ 0 h 26"/>
                    <a:gd name="T14" fmla="*/ 12 w 12"/>
                    <a:gd name="T15" fmla="*/ 26 h 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" h="26">
                      <a:moveTo>
                        <a:pt x="0" y="12"/>
                      </a:moveTo>
                      <a:lnTo>
                        <a:pt x="12" y="0"/>
                      </a:lnTo>
                      <a:lnTo>
                        <a:pt x="12" y="26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35" name="Rectangle 314"/>
                <p:cNvSpPr>
                  <a:spLocks noChangeArrowheads="1"/>
                </p:cNvSpPr>
                <p:nvPr/>
              </p:nvSpPr>
              <p:spPr bwMode="auto">
                <a:xfrm>
                  <a:off x="780" y="428"/>
                  <a:ext cx="56" cy="62"/>
                </a:xfrm>
                <a:prstGeom prst="rect">
                  <a:avLst/>
                </a:prstGeom>
                <a:solidFill>
                  <a:srgbClr val="9294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36" name="Freeform 315"/>
                <p:cNvSpPr>
                  <a:spLocks noEditPoints="1"/>
                </p:cNvSpPr>
                <p:nvPr/>
              </p:nvSpPr>
              <p:spPr bwMode="auto">
                <a:xfrm>
                  <a:off x="780" y="426"/>
                  <a:ext cx="58" cy="66"/>
                </a:xfrm>
                <a:custGeom>
                  <a:avLst/>
                  <a:gdLst>
                    <a:gd name="T0" fmla="*/ 2147483647 w 29"/>
                    <a:gd name="T1" fmla="*/ 0 h 33"/>
                    <a:gd name="T2" fmla="*/ 0 w 29"/>
                    <a:gd name="T3" fmla="*/ 0 h 33"/>
                    <a:gd name="T4" fmla="*/ 0 w 29"/>
                    <a:gd name="T5" fmla="*/ 2147483647 h 33"/>
                    <a:gd name="T6" fmla="*/ 2147483647 w 29"/>
                    <a:gd name="T7" fmla="*/ 2147483647 h 33"/>
                    <a:gd name="T8" fmla="*/ 2147483647 w 29"/>
                    <a:gd name="T9" fmla="*/ 0 h 33"/>
                    <a:gd name="T10" fmla="*/ 2147483647 w 29"/>
                    <a:gd name="T11" fmla="*/ 0 h 33"/>
                    <a:gd name="T12" fmla="*/ 2147483647 w 29"/>
                    <a:gd name="T13" fmla="*/ 2147483647 h 33"/>
                    <a:gd name="T14" fmla="*/ 2147483647 w 29"/>
                    <a:gd name="T15" fmla="*/ 2147483647 h 33"/>
                    <a:gd name="T16" fmla="*/ 2147483647 w 29"/>
                    <a:gd name="T17" fmla="*/ 2147483647 h 33"/>
                    <a:gd name="T18" fmla="*/ 2147483647 w 29"/>
                    <a:gd name="T19" fmla="*/ 2147483647 h 33"/>
                    <a:gd name="T20" fmla="*/ 2147483647 w 29"/>
                    <a:gd name="T21" fmla="*/ 2147483647 h 3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9"/>
                    <a:gd name="T34" fmla="*/ 0 h 33"/>
                    <a:gd name="T35" fmla="*/ 29 w 29"/>
                    <a:gd name="T36" fmla="*/ 33 h 3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9" h="33">
                      <a:moveTo>
                        <a:pt x="2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29" y="33"/>
                        <a:pt x="29" y="33"/>
                        <a:pt x="29" y="33"/>
                      </a:cubicBezTo>
                      <a:cubicBezTo>
                        <a:pt x="29" y="0"/>
                        <a:pt x="29" y="0"/>
                        <a:pt x="29" y="0"/>
                      </a:cubicBezTo>
                      <a:lnTo>
                        <a:pt x="28" y="0"/>
                      </a:lnTo>
                      <a:close/>
                      <a:moveTo>
                        <a:pt x="27" y="2"/>
                      </a:moveTo>
                      <a:cubicBezTo>
                        <a:pt x="27" y="3"/>
                        <a:pt x="27" y="29"/>
                        <a:pt x="27" y="31"/>
                      </a:cubicBezTo>
                      <a:cubicBezTo>
                        <a:pt x="25" y="31"/>
                        <a:pt x="3" y="31"/>
                        <a:pt x="1" y="31"/>
                      </a:cubicBezTo>
                      <a:cubicBezTo>
                        <a:pt x="1" y="29"/>
                        <a:pt x="1" y="3"/>
                        <a:pt x="1" y="2"/>
                      </a:cubicBezTo>
                      <a:cubicBezTo>
                        <a:pt x="3" y="2"/>
                        <a:pt x="25" y="2"/>
                        <a:pt x="27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37" name="Freeform 316"/>
                <p:cNvSpPr>
                  <a:spLocks noEditPoints="1"/>
                </p:cNvSpPr>
                <p:nvPr/>
              </p:nvSpPr>
              <p:spPr bwMode="auto">
                <a:xfrm>
                  <a:off x="792" y="440"/>
                  <a:ext cx="32" cy="38"/>
                </a:xfrm>
                <a:custGeom>
                  <a:avLst/>
                  <a:gdLst>
                    <a:gd name="T0" fmla="*/ 2147483647 w 16"/>
                    <a:gd name="T1" fmla="*/ 0 h 19"/>
                    <a:gd name="T2" fmla="*/ 0 w 16"/>
                    <a:gd name="T3" fmla="*/ 0 h 19"/>
                    <a:gd name="T4" fmla="*/ 0 w 16"/>
                    <a:gd name="T5" fmla="*/ 2147483647 h 19"/>
                    <a:gd name="T6" fmla="*/ 2147483647 w 16"/>
                    <a:gd name="T7" fmla="*/ 2147483647 h 19"/>
                    <a:gd name="T8" fmla="*/ 2147483647 w 16"/>
                    <a:gd name="T9" fmla="*/ 0 h 19"/>
                    <a:gd name="T10" fmla="*/ 2147483647 w 16"/>
                    <a:gd name="T11" fmla="*/ 0 h 19"/>
                    <a:gd name="T12" fmla="*/ 2147483647 w 16"/>
                    <a:gd name="T13" fmla="*/ 2147483647 h 19"/>
                    <a:gd name="T14" fmla="*/ 2147483647 w 16"/>
                    <a:gd name="T15" fmla="*/ 2147483647 h 19"/>
                    <a:gd name="T16" fmla="*/ 2147483647 w 16"/>
                    <a:gd name="T17" fmla="*/ 2147483647 h 19"/>
                    <a:gd name="T18" fmla="*/ 2147483647 w 16"/>
                    <a:gd name="T19" fmla="*/ 2147483647 h 19"/>
                    <a:gd name="T20" fmla="*/ 2147483647 w 16"/>
                    <a:gd name="T21" fmla="*/ 2147483647 h 1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6"/>
                    <a:gd name="T34" fmla="*/ 0 h 19"/>
                    <a:gd name="T35" fmla="*/ 16 w 16"/>
                    <a:gd name="T36" fmla="*/ 19 h 1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6" h="19">
                      <a:moveTo>
                        <a:pt x="1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16" y="19"/>
                        <a:pt x="16" y="19"/>
                        <a:pt x="16" y="19"/>
                      </a:cubicBezTo>
                      <a:cubicBezTo>
                        <a:pt x="16" y="0"/>
                        <a:pt x="16" y="0"/>
                        <a:pt x="16" y="0"/>
                      </a:cubicBezTo>
                      <a:lnTo>
                        <a:pt x="15" y="0"/>
                      </a:lnTo>
                      <a:close/>
                      <a:moveTo>
                        <a:pt x="14" y="2"/>
                      </a:moveTo>
                      <a:cubicBezTo>
                        <a:pt x="14" y="4"/>
                        <a:pt x="14" y="15"/>
                        <a:pt x="14" y="17"/>
                      </a:cubicBezTo>
                      <a:cubicBezTo>
                        <a:pt x="13" y="17"/>
                        <a:pt x="3" y="17"/>
                        <a:pt x="2" y="17"/>
                      </a:cubicBezTo>
                      <a:cubicBezTo>
                        <a:pt x="2" y="15"/>
                        <a:pt x="2" y="4"/>
                        <a:pt x="2" y="2"/>
                      </a:cubicBezTo>
                      <a:cubicBezTo>
                        <a:pt x="3" y="2"/>
                        <a:pt x="13" y="2"/>
                        <a:pt x="14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38" name="Rectangle 317"/>
                <p:cNvSpPr>
                  <a:spLocks noChangeArrowheads="1"/>
                </p:cNvSpPr>
                <p:nvPr/>
              </p:nvSpPr>
              <p:spPr bwMode="auto">
                <a:xfrm>
                  <a:off x="794" y="442"/>
                  <a:ext cx="28" cy="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39" name="Rectangle 318"/>
                <p:cNvSpPr>
                  <a:spLocks noChangeArrowheads="1"/>
                </p:cNvSpPr>
                <p:nvPr/>
              </p:nvSpPr>
              <p:spPr bwMode="auto">
                <a:xfrm>
                  <a:off x="718" y="428"/>
                  <a:ext cx="56" cy="62"/>
                </a:xfrm>
                <a:prstGeom prst="rect">
                  <a:avLst/>
                </a:prstGeom>
                <a:solidFill>
                  <a:srgbClr val="9294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40" name="Freeform 319"/>
                <p:cNvSpPr>
                  <a:spLocks noEditPoints="1"/>
                </p:cNvSpPr>
                <p:nvPr/>
              </p:nvSpPr>
              <p:spPr bwMode="auto">
                <a:xfrm>
                  <a:off x="716" y="426"/>
                  <a:ext cx="60" cy="66"/>
                </a:xfrm>
                <a:custGeom>
                  <a:avLst/>
                  <a:gdLst>
                    <a:gd name="T0" fmla="*/ 2147483647 w 30"/>
                    <a:gd name="T1" fmla="*/ 0 h 33"/>
                    <a:gd name="T2" fmla="*/ 0 w 30"/>
                    <a:gd name="T3" fmla="*/ 0 h 33"/>
                    <a:gd name="T4" fmla="*/ 0 w 30"/>
                    <a:gd name="T5" fmla="*/ 2147483647 h 33"/>
                    <a:gd name="T6" fmla="*/ 2147483647 w 30"/>
                    <a:gd name="T7" fmla="*/ 2147483647 h 33"/>
                    <a:gd name="T8" fmla="*/ 2147483647 w 30"/>
                    <a:gd name="T9" fmla="*/ 0 h 33"/>
                    <a:gd name="T10" fmla="*/ 2147483647 w 30"/>
                    <a:gd name="T11" fmla="*/ 0 h 33"/>
                    <a:gd name="T12" fmla="*/ 2147483647 w 30"/>
                    <a:gd name="T13" fmla="*/ 2147483647 h 33"/>
                    <a:gd name="T14" fmla="*/ 2147483647 w 30"/>
                    <a:gd name="T15" fmla="*/ 2147483647 h 33"/>
                    <a:gd name="T16" fmla="*/ 2147483647 w 30"/>
                    <a:gd name="T17" fmla="*/ 2147483647 h 33"/>
                    <a:gd name="T18" fmla="*/ 2147483647 w 30"/>
                    <a:gd name="T19" fmla="*/ 2147483647 h 33"/>
                    <a:gd name="T20" fmla="*/ 2147483647 w 30"/>
                    <a:gd name="T21" fmla="*/ 2147483647 h 3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"/>
                    <a:gd name="T34" fmla="*/ 0 h 33"/>
                    <a:gd name="T35" fmla="*/ 30 w 30"/>
                    <a:gd name="T36" fmla="*/ 33 h 3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" h="33">
                      <a:moveTo>
                        <a:pt x="29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30" y="33"/>
                        <a:pt x="30" y="33"/>
                        <a:pt x="30" y="33"/>
                      </a:cubicBezTo>
                      <a:cubicBezTo>
                        <a:pt x="30" y="0"/>
                        <a:pt x="30" y="0"/>
                        <a:pt x="30" y="0"/>
                      </a:cubicBezTo>
                      <a:lnTo>
                        <a:pt x="29" y="0"/>
                      </a:lnTo>
                      <a:close/>
                      <a:moveTo>
                        <a:pt x="28" y="2"/>
                      </a:moveTo>
                      <a:cubicBezTo>
                        <a:pt x="28" y="3"/>
                        <a:pt x="28" y="29"/>
                        <a:pt x="28" y="31"/>
                      </a:cubicBezTo>
                      <a:cubicBezTo>
                        <a:pt x="26" y="31"/>
                        <a:pt x="4" y="31"/>
                        <a:pt x="2" y="31"/>
                      </a:cubicBezTo>
                      <a:cubicBezTo>
                        <a:pt x="2" y="29"/>
                        <a:pt x="2" y="3"/>
                        <a:pt x="2" y="2"/>
                      </a:cubicBezTo>
                      <a:cubicBezTo>
                        <a:pt x="4" y="2"/>
                        <a:pt x="26" y="2"/>
                        <a:pt x="28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41" name="Rectangle 320"/>
                <p:cNvSpPr>
                  <a:spLocks noChangeArrowheads="1"/>
                </p:cNvSpPr>
                <p:nvPr/>
              </p:nvSpPr>
              <p:spPr bwMode="auto">
                <a:xfrm>
                  <a:off x="730" y="470"/>
                  <a:ext cx="26" cy="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42" name="Rectangle 321"/>
                <p:cNvSpPr>
                  <a:spLocks noChangeArrowheads="1"/>
                </p:cNvSpPr>
                <p:nvPr/>
              </p:nvSpPr>
              <p:spPr bwMode="auto">
                <a:xfrm>
                  <a:off x="730" y="446"/>
                  <a:ext cx="6" cy="3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43" name="Freeform 322"/>
                <p:cNvSpPr>
                  <a:spLocks/>
                </p:cNvSpPr>
                <p:nvPr/>
              </p:nvSpPr>
              <p:spPr bwMode="auto">
                <a:xfrm>
                  <a:off x="732" y="448"/>
                  <a:ext cx="22" cy="28"/>
                </a:xfrm>
                <a:custGeom>
                  <a:avLst/>
                  <a:gdLst>
                    <a:gd name="T0" fmla="*/ 22 w 22"/>
                    <a:gd name="T1" fmla="*/ 6 h 28"/>
                    <a:gd name="T2" fmla="*/ 4 w 22"/>
                    <a:gd name="T3" fmla="*/ 28 h 28"/>
                    <a:gd name="T4" fmla="*/ 0 w 22"/>
                    <a:gd name="T5" fmla="*/ 22 h 28"/>
                    <a:gd name="T6" fmla="*/ 18 w 22"/>
                    <a:gd name="T7" fmla="*/ 0 h 28"/>
                    <a:gd name="T8" fmla="*/ 22 w 22"/>
                    <a:gd name="T9" fmla="*/ 6 h 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28"/>
                    <a:gd name="T17" fmla="*/ 22 w 22"/>
                    <a:gd name="T18" fmla="*/ 28 h 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28">
                      <a:moveTo>
                        <a:pt x="22" y="6"/>
                      </a:moveTo>
                      <a:lnTo>
                        <a:pt x="4" y="28"/>
                      </a:lnTo>
                      <a:lnTo>
                        <a:pt x="0" y="22"/>
                      </a:lnTo>
                      <a:lnTo>
                        <a:pt x="18" y="0"/>
                      </a:lnTo>
                      <a:lnTo>
                        <a:pt x="22" y="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44" name="Rectangle 323"/>
                <p:cNvSpPr>
                  <a:spLocks noChangeArrowheads="1"/>
                </p:cNvSpPr>
                <p:nvPr/>
              </p:nvSpPr>
              <p:spPr bwMode="auto">
                <a:xfrm>
                  <a:off x="834" y="304"/>
                  <a:ext cx="69" cy="80"/>
                </a:xfrm>
                <a:prstGeom prst="rect">
                  <a:avLst/>
                </a:prstGeom>
                <a:solidFill>
                  <a:srgbClr val="CC22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45" name="Freeform 324"/>
                <p:cNvSpPr>
                  <a:spLocks noEditPoints="1"/>
                </p:cNvSpPr>
                <p:nvPr/>
              </p:nvSpPr>
              <p:spPr bwMode="auto">
                <a:xfrm>
                  <a:off x="832" y="302"/>
                  <a:ext cx="73" cy="84"/>
                </a:xfrm>
                <a:custGeom>
                  <a:avLst/>
                  <a:gdLst>
                    <a:gd name="T0" fmla="*/ 2147483647 w 36"/>
                    <a:gd name="T1" fmla="*/ 0 h 42"/>
                    <a:gd name="T2" fmla="*/ 0 w 36"/>
                    <a:gd name="T3" fmla="*/ 0 h 42"/>
                    <a:gd name="T4" fmla="*/ 0 w 36"/>
                    <a:gd name="T5" fmla="*/ 2147483647 h 42"/>
                    <a:gd name="T6" fmla="*/ 2147483647 w 36"/>
                    <a:gd name="T7" fmla="*/ 2147483647 h 42"/>
                    <a:gd name="T8" fmla="*/ 2147483647 w 36"/>
                    <a:gd name="T9" fmla="*/ 0 h 42"/>
                    <a:gd name="T10" fmla="*/ 2147483647 w 36"/>
                    <a:gd name="T11" fmla="*/ 0 h 42"/>
                    <a:gd name="T12" fmla="*/ 2147483647 w 36"/>
                    <a:gd name="T13" fmla="*/ 2147483647 h 42"/>
                    <a:gd name="T14" fmla="*/ 2147483647 w 36"/>
                    <a:gd name="T15" fmla="*/ 2147483647 h 42"/>
                    <a:gd name="T16" fmla="*/ 2147483647 w 36"/>
                    <a:gd name="T17" fmla="*/ 2147483647 h 42"/>
                    <a:gd name="T18" fmla="*/ 2147483647 w 36"/>
                    <a:gd name="T19" fmla="*/ 2147483647 h 42"/>
                    <a:gd name="T20" fmla="*/ 2147483647 w 36"/>
                    <a:gd name="T21" fmla="*/ 2147483647 h 4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6"/>
                    <a:gd name="T34" fmla="*/ 0 h 42"/>
                    <a:gd name="T35" fmla="*/ 36 w 36"/>
                    <a:gd name="T36" fmla="*/ 42 h 4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6" h="42">
                      <a:moveTo>
                        <a:pt x="3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36" y="42"/>
                        <a:pt x="36" y="42"/>
                        <a:pt x="36" y="42"/>
                      </a:cubicBezTo>
                      <a:cubicBezTo>
                        <a:pt x="36" y="0"/>
                        <a:pt x="36" y="0"/>
                        <a:pt x="36" y="0"/>
                      </a:cubicBezTo>
                      <a:lnTo>
                        <a:pt x="35" y="0"/>
                      </a:lnTo>
                      <a:close/>
                      <a:moveTo>
                        <a:pt x="35" y="2"/>
                      </a:moveTo>
                      <a:cubicBezTo>
                        <a:pt x="35" y="4"/>
                        <a:pt x="35" y="38"/>
                        <a:pt x="35" y="40"/>
                      </a:cubicBezTo>
                      <a:cubicBezTo>
                        <a:pt x="33" y="40"/>
                        <a:pt x="3" y="40"/>
                        <a:pt x="2" y="40"/>
                      </a:cubicBezTo>
                      <a:cubicBezTo>
                        <a:pt x="2" y="38"/>
                        <a:pt x="2" y="4"/>
                        <a:pt x="2" y="2"/>
                      </a:cubicBezTo>
                      <a:cubicBezTo>
                        <a:pt x="3" y="2"/>
                        <a:pt x="33" y="2"/>
                        <a:pt x="35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46" name="Freeform 325"/>
                <p:cNvSpPr>
                  <a:spLocks/>
                </p:cNvSpPr>
                <p:nvPr/>
              </p:nvSpPr>
              <p:spPr bwMode="auto">
                <a:xfrm>
                  <a:off x="844" y="318"/>
                  <a:ext cx="49" cy="54"/>
                </a:xfrm>
                <a:custGeom>
                  <a:avLst/>
                  <a:gdLst>
                    <a:gd name="T0" fmla="*/ 49 w 49"/>
                    <a:gd name="T1" fmla="*/ 42 h 54"/>
                    <a:gd name="T2" fmla="*/ 35 w 49"/>
                    <a:gd name="T3" fmla="*/ 26 h 54"/>
                    <a:gd name="T4" fmla="*/ 49 w 49"/>
                    <a:gd name="T5" fmla="*/ 10 h 54"/>
                    <a:gd name="T6" fmla="*/ 39 w 49"/>
                    <a:gd name="T7" fmla="*/ 0 h 54"/>
                    <a:gd name="T8" fmla="*/ 25 w 49"/>
                    <a:gd name="T9" fmla="*/ 16 h 54"/>
                    <a:gd name="T10" fmla="*/ 10 w 49"/>
                    <a:gd name="T11" fmla="*/ 0 h 54"/>
                    <a:gd name="T12" fmla="*/ 0 w 49"/>
                    <a:gd name="T13" fmla="*/ 10 h 54"/>
                    <a:gd name="T14" fmla="*/ 15 w 49"/>
                    <a:gd name="T15" fmla="*/ 26 h 54"/>
                    <a:gd name="T16" fmla="*/ 0 w 49"/>
                    <a:gd name="T17" fmla="*/ 42 h 54"/>
                    <a:gd name="T18" fmla="*/ 10 w 49"/>
                    <a:gd name="T19" fmla="*/ 54 h 54"/>
                    <a:gd name="T20" fmla="*/ 25 w 49"/>
                    <a:gd name="T21" fmla="*/ 38 h 54"/>
                    <a:gd name="T22" fmla="*/ 39 w 49"/>
                    <a:gd name="T23" fmla="*/ 54 h 54"/>
                    <a:gd name="T24" fmla="*/ 49 w 49"/>
                    <a:gd name="T25" fmla="*/ 42 h 5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9"/>
                    <a:gd name="T40" fmla="*/ 0 h 54"/>
                    <a:gd name="T41" fmla="*/ 49 w 49"/>
                    <a:gd name="T42" fmla="*/ 54 h 5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9" h="54">
                      <a:moveTo>
                        <a:pt x="49" y="42"/>
                      </a:moveTo>
                      <a:lnTo>
                        <a:pt x="35" y="26"/>
                      </a:lnTo>
                      <a:lnTo>
                        <a:pt x="49" y="10"/>
                      </a:lnTo>
                      <a:lnTo>
                        <a:pt x="39" y="0"/>
                      </a:lnTo>
                      <a:lnTo>
                        <a:pt x="25" y="16"/>
                      </a:lnTo>
                      <a:lnTo>
                        <a:pt x="10" y="0"/>
                      </a:lnTo>
                      <a:lnTo>
                        <a:pt x="0" y="10"/>
                      </a:lnTo>
                      <a:lnTo>
                        <a:pt x="15" y="26"/>
                      </a:lnTo>
                      <a:lnTo>
                        <a:pt x="0" y="42"/>
                      </a:lnTo>
                      <a:lnTo>
                        <a:pt x="10" y="54"/>
                      </a:lnTo>
                      <a:lnTo>
                        <a:pt x="25" y="38"/>
                      </a:lnTo>
                      <a:lnTo>
                        <a:pt x="39" y="54"/>
                      </a:lnTo>
                      <a:lnTo>
                        <a:pt x="49" y="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47" name="Rectangle 326"/>
                <p:cNvSpPr>
                  <a:spLocks noChangeArrowheads="1"/>
                </p:cNvSpPr>
                <p:nvPr/>
              </p:nvSpPr>
              <p:spPr bwMode="auto">
                <a:xfrm>
                  <a:off x="750" y="304"/>
                  <a:ext cx="70" cy="80"/>
                </a:xfrm>
                <a:prstGeom prst="rect">
                  <a:avLst/>
                </a:prstGeom>
                <a:solidFill>
                  <a:srgbClr val="3F5F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48" name="Freeform 327"/>
                <p:cNvSpPr>
                  <a:spLocks noEditPoints="1"/>
                </p:cNvSpPr>
                <p:nvPr/>
              </p:nvSpPr>
              <p:spPr bwMode="auto">
                <a:xfrm>
                  <a:off x="748" y="302"/>
                  <a:ext cx="74" cy="84"/>
                </a:xfrm>
                <a:custGeom>
                  <a:avLst/>
                  <a:gdLst>
                    <a:gd name="T0" fmla="*/ 2147483647 w 37"/>
                    <a:gd name="T1" fmla="*/ 0 h 42"/>
                    <a:gd name="T2" fmla="*/ 0 w 37"/>
                    <a:gd name="T3" fmla="*/ 0 h 42"/>
                    <a:gd name="T4" fmla="*/ 0 w 37"/>
                    <a:gd name="T5" fmla="*/ 2147483647 h 42"/>
                    <a:gd name="T6" fmla="*/ 2147483647 w 37"/>
                    <a:gd name="T7" fmla="*/ 2147483647 h 42"/>
                    <a:gd name="T8" fmla="*/ 2147483647 w 37"/>
                    <a:gd name="T9" fmla="*/ 0 h 42"/>
                    <a:gd name="T10" fmla="*/ 2147483647 w 37"/>
                    <a:gd name="T11" fmla="*/ 0 h 42"/>
                    <a:gd name="T12" fmla="*/ 2147483647 w 37"/>
                    <a:gd name="T13" fmla="*/ 2147483647 h 42"/>
                    <a:gd name="T14" fmla="*/ 2147483647 w 37"/>
                    <a:gd name="T15" fmla="*/ 2147483647 h 42"/>
                    <a:gd name="T16" fmla="*/ 2147483647 w 37"/>
                    <a:gd name="T17" fmla="*/ 2147483647 h 42"/>
                    <a:gd name="T18" fmla="*/ 2147483647 w 37"/>
                    <a:gd name="T19" fmla="*/ 2147483647 h 42"/>
                    <a:gd name="T20" fmla="*/ 2147483647 w 37"/>
                    <a:gd name="T21" fmla="*/ 2147483647 h 4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7"/>
                    <a:gd name="T34" fmla="*/ 0 h 42"/>
                    <a:gd name="T35" fmla="*/ 37 w 37"/>
                    <a:gd name="T36" fmla="*/ 42 h 4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7" h="42">
                      <a:moveTo>
                        <a:pt x="3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37" y="42"/>
                        <a:pt x="37" y="42"/>
                        <a:pt x="37" y="42"/>
                      </a:cubicBezTo>
                      <a:cubicBezTo>
                        <a:pt x="37" y="0"/>
                        <a:pt x="37" y="0"/>
                        <a:pt x="37" y="0"/>
                      </a:cubicBezTo>
                      <a:lnTo>
                        <a:pt x="36" y="0"/>
                      </a:lnTo>
                      <a:close/>
                      <a:moveTo>
                        <a:pt x="35" y="2"/>
                      </a:moveTo>
                      <a:cubicBezTo>
                        <a:pt x="35" y="4"/>
                        <a:pt x="35" y="38"/>
                        <a:pt x="35" y="40"/>
                      </a:cubicBezTo>
                      <a:cubicBezTo>
                        <a:pt x="34" y="40"/>
                        <a:pt x="4" y="40"/>
                        <a:pt x="2" y="40"/>
                      </a:cubicBezTo>
                      <a:cubicBezTo>
                        <a:pt x="2" y="38"/>
                        <a:pt x="2" y="4"/>
                        <a:pt x="2" y="2"/>
                      </a:cubicBezTo>
                      <a:cubicBezTo>
                        <a:pt x="4" y="2"/>
                        <a:pt x="34" y="2"/>
                        <a:pt x="35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49" name="Freeform 328"/>
                <p:cNvSpPr>
                  <a:spLocks noEditPoints="1"/>
                </p:cNvSpPr>
                <p:nvPr/>
              </p:nvSpPr>
              <p:spPr bwMode="auto">
                <a:xfrm>
                  <a:off x="766" y="322"/>
                  <a:ext cx="40" cy="46"/>
                </a:xfrm>
                <a:custGeom>
                  <a:avLst/>
                  <a:gdLst>
                    <a:gd name="T0" fmla="*/ 2147483647 w 20"/>
                    <a:gd name="T1" fmla="*/ 0 h 23"/>
                    <a:gd name="T2" fmla="*/ 0 w 20"/>
                    <a:gd name="T3" fmla="*/ 0 h 23"/>
                    <a:gd name="T4" fmla="*/ 0 w 20"/>
                    <a:gd name="T5" fmla="*/ 2147483647 h 23"/>
                    <a:gd name="T6" fmla="*/ 2147483647 w 20"/>
                    <a:gd name="T7" fmla="*/ 2147483647 h 23"/>
                    <a:gd name="T8" fmla="*/ 2147483647 w 20"/>
                    <a:gd name="T9" fmla="*/ 0 h 23"/>
                    <a:gd name="T10" fmla="*/ 2147483647 w 20"/>
                    <a:gd name="T11" fmla="*/ 0 h 23"/>
                    <a:gd name="T12" fmla="*/ 2147483647 w 20"/>
                    <a:gd name="T13" fmla="*/ 2147483647 h 23"/>
                    <a:gd name="T14" fmla="*/ 2147483647 w 20"/>
                    <a:gd name="T15" fmla="*/ 2147483647 h 23"/>
                    <a:gd name="T16" fmla="*/ 2147483647 w 20"/>
                    <a:gd name="T17" fmla="*/ 2147483647 h 23"/>
                    <a:gd name="T18" fmla="*/ 2147483647 w 20"/>
                    <a:gd name="T19" fmla="*/ 2147483647 h 23"/>
                    <a:gd name="T20" fmla="*/ 2147483647 w 20"/>
                    <a:gd name="T21" fmla="*/ 2147483647 h 2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"/>
                    <a:gd name="T34" fmla="*/ 0 h 23"/>
                    <a:gd name="T35" fmla="*/ 20 w 20"/>
                    <a:gd name="T36" fmla="*/ 23 h 2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" h="23">
                      <a:moveTo>
                        <a:pt x="19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" y="23"/>
                        <a:pt x="20" y="23"/>
                        <a:pt x="20" y="23"/>
                      </a:cubicBezTo>
                      <a:cubicBezTo>
                        <a:pt x="20" y="0"/>
                        <a:pt x="20" y="0"/>
                        <a:pt x="20" y="0"/>
                      </a:cubicBezTo>
                      <a:lnTo>
                        <a:pt x="19" y="0"/>
                      </a:lnTo>
                      <a:close/>
                      <a:moveTo>
                        <a:pt x="18" y="2"/>
                      </a:moveTo>
                      <a:cubicBezTo>
                        <a:pt x="18" y="3"/>
                        <a:pt x="18" y="19"/>
                        <a:pt x="18" y="21"/>
                      </a:cubicBezTo>
                      <a:cubicBezTo>
                        <a:pt x="16" y="21"/>
                        <a:pt x="3" y="21"/>
                        <a:pt x="2" y="21"/>
                      </a:cubicBezTo>
                      <a:cubicBezTo>
                        <a:pt x="2" y="19"/>
                        <a:pt x="2" y="3"/>
                        <a:pt x="2" y="2"/>
                      </a:cubicBezTo>
                      <a:cubicBezTo>
                        <a:pt x="3" y="2"/>
                        <a:pt x="16" y="2"/>
                        <a:pt x="18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50" name="Rectangle 329"/>
                <p:cNvSpPr>
                  <a:spLocks noChangeArrowheads="1"/>
                </p:cNvSpPr>
                <p:nvPr/>
              </p:nvSpPr>
              <p:spPr bwMode="auto">
                <a:xfrm>
                  <a:off x="768" y="324"/>
                  <a:ext cx="36" cy="1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51" name="Rectangle 330"/>
                <p:cNvSpPr>
                  <a:spLocks noChangeArrowheads="1"/>
                </p:cNvSpPr>
                <p:nvPr/>
              </p:nvSpPr>
              <p:spPr bwMode="auto">
                <a:xfrm>
                  <a:off x="668" y="304"/>
                  <a:ext cx="70" cy="80"/>
                </a:xfrm>
                <a:prstGeom prst="rect">
                  <a:avLst/>
                </a:prstGeom>
                <a:solidFill>
                  <a:srgbClr val="3F5F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52" name="Freeform 331"/>
                <p:cNvSpPr>
                  <a:spLocks noEditPoints="1"/>
                </p:cNvSpPr>
                <p:nvPr/>
              </p:nvSpPr>
              <p:spPr bwMode="auto">
                <a:xfrm>
                  <a:off x="666" y="302"/>
                  <a:ext cx="74" cy="84"/>
                </a:xfrm>
                <a:custGeom>
                  <a:avLst/>
                  <a:gdLst>
                    <a:gd name="T0" fmla="*/ 2147483647 w 37"/>
                    <a:gd name="T1" fmla="*/ 0 h 42"/>
                    <a:gd name="T2" fmla="*/ 0 w 37"/>
                    <a:gd name="T3" fmla="*/ 0 h 42"/>
                    <a:gd name="T4" fmla="*/ 0 w 37"/>
                    <a:gd name="T5" fmla="*/ 2147483647 h 42"/>
                    <a:gd name="T6" fmla="*/ 2147483647 w 37"/>
                    <a:gd name="T7" fmla="*/ 2147483647 h 42"/>
                    <a:gd name="T8" fmla="*/ 2147483647 w 37"/>
                    <a:gd name="T9" fmla="*/ 0 h 42"/>
                    <a:gd name="T10" fmla="*/ 2147483647 w 37"/>
                    <a:gd name="T11" fmla="*/ 0 h 42"/>
                    <a:gd name="T12" fmla="*/ 2147483647 w 37"/>
                    <a:gd name="T13" fmla="*/ 2147483647 h 42"/>
                    <a:gd name="T14" fmla="*/ 2147483647 w 37"/>
                    <a:gd name="T15" fmla="*/ 2147483647 h 42"/>
                    <a:gd name="T16" fmla="*/ 2147483647 w 37"/>
                    <a:gd name="T17" fmla="*/ 2147483647 h 42"/>
                    <a:gd name="T18" fmla="*/ 2147483647 w 37"/>
                    <a:gd name="T19" fmla="*/ 2147483647 h 42"/>
                    <a:gd name="T20" fmla="*/ 2147483647 w 37"/>
                    <a:gd name="T21" fmla="*/ 2147483647 h 4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7"/>
                    <a:gd name="T34" fmla="*/ 0 h 42"/>
                    <a:gd name="T35" fmla="*/ 37 w 37"/>
                    <a:gd name="T36" fmla="*/ 42 h 4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7" h="42">
                      <a:moveTo>
                        <a:pt x="3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37" y="42"/>
                        <a:pt x="37" y="42"/>
                        <a:pt x="37" y="42"/>
                      </a:cubicBezTo>
                      <a:cubicBezTo>
                        <a:pt x="37" y="0"/>
                        <a:pt x="37" y="0"/>
                        <a:pt x="37" y="0"/>
                      </a:cubicBezTo>
                      <a:lnTo>
                        <a:pt x="36" y="0"/>
                      </a:lnTo>
                      <a:close/>
                      <a:moveTo>
                        <a:pt x="35" y="2"/>
                      </a:moveTo>
                      <a:cubicBezTo>
                        <a:pt x="35" y="4"/>
                        <a:pt x="35" y="38"/>
                        <a:pt x="35" y="40"/>
                      </a:cubicBezTo>
                      <a:cubicBezTo>
                        <a:pt x="33" y="40"/>
                        <a:pt x="3" y="40"/>
                        <a:pt x="2" y="40"/>
                      </a:cubicBezTo>
                      <a:cubicBezTo>
                        <a:pt x="2" y="38"/>
                        <a:pt x="2" y="4"/>
                        <a:pt x="2" y="2"/>
                      </a:cubicBezTo>
                      <a:cubicBezTo>
                        <a:pt x="3" y="2"/>
                        <a:pt x="33" y="2"/>
                        <a:pt x="35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53" name="Rectangle 332"/>
                <p:cNvSpPr>
                  <a:spLocks noChangeArrowheads="1"/>
                </p:cNvSpPr>
                <p:nvPr/>
              </p:nvSpPr>
              <p:spPr bwMode="auto">
                <a:xfrm>
                  <a:off x="682" y="360"/>
                  <a:ext cx="18" cy="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54" name="Freeform 333"/>
                <p:cNvSpPr>
                  <a:spLocks noEditPoints="1"/>
                </p:cNvSpPr>
                <p:nvPr/>
              </p:nvSpPr>
              <p:spPr bwMode="auto">
                <a:xfrm>
                  <a:off x="-461" y="1752"/>
                  <a:ext cx="228" cy="96"/>
                </a:xfrm>
                <a:custGeom>
                  <a:avLst/>
                  <a:gdLst>
                    <a:gd name="T0" fmla="*/ 2147483647 w 114"/>
                    <a:gd name="T1" fmla="*/ 0 h 48"/>
                    <a:gd name="T2" fmla="*/ 0 w 114"/>
                    <a:gd name="T3" fmla="*/ 0 h 48"/>
                    <a:gd name="T4" fmla="*/ 0 w 114"/>
                    <a:gd name="T5" fmla="*/ 2147483647 h 48"/>
                    <a:gd name="T6" fmla="*/ 2147483647 w 114"/>
                    <a:gd name="T7" fmla="*/ 2147483647 h 48"/>
                    <a:gd name="T8" fmla="*/ 2147483647 w 114"/>
                    <a:gd name="T9" fmla="*/ 0 h 48"/>
                    <a:gd name="T10" fmla="*/ 2147483647 w 114"/>
                    <a:gd name="T11" fmla="*/ 0 h 48"/>
                    <a:gd name="T12" fmla="*/ 2147483647 w 114"/>
                    <a:gd name="T13" fmla="*/ 2147483647 h 48"/>
                    <a:gd name="T14" fmla="*/ 2147483647 w 114"/>
                    <a:gd name="T15" fmla="*/ 2147483647 h 48"/>
                    <a:gd name="T16" fmla="*/ 2147483647 w 114"/>
                    <a:gd name="T17" fmla="*/ 2147483647 h 48"/>
                    <a:gd name="T18" fmla="*/ 2147483647 w 114"/>
                    <a:gd name="T19" fmla="*/ 2147483647 h 48"/>
                    <a:gd name="T20" fmla="*/ 2147483647 w 114"/>
                    <a:gd name="T21" fmla="*/ 2147483647 h 4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14"/>
                    <a:gd name="T34" fmla="*/ 0 h 48"/>
                    <a:gd name="T35" fmla="*/ 114 w 114"/>
                    <a:gd name="T36" fmla="*/ 48 h 4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14" h="48">
                      <a:moveTo>
                        <a:pt x="11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114" y="48"/>
                        <a:pt x="114" y="48"/>
                        <a:pt x="114" y="48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lnTo>
                        <a:pt x="113" y="0"/>
                      </a:lnTo>
                      <a:close/>
                      <a:moveTo>
                        <a:pt x="112" y="2"/>
                      </a:moveTo>
                      <a:cubicBezTo>
                        <a:pt x="112" y="4"/>
                        <a:pt x="112" y="44"/>
                        <a:pt x="112" y="45"/>
                      </a:cubicBezTo>
                      <a:cubicBezTo>
                        <a:pt x="111" y="46"/>
                        <a:pt x="4" y="45"/>
                        <a:pt x="2" y="45"/>
                      </a:cubicBezTo>
                      <a:cubicBezTo>
                        <a:pt x="2" y="44"/>
                        <a:pt x="2" y="4"/>
                        <a:pt x="2" y="2"/>
                      </a:cubicBezTo>
                      <a:cubicBezTo>
                        <a:pt x="4" y="2"/>
                        <a:pt x="111" y="2"/>
                        <a:pt x="112" y="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55" name="Rectangle 334"/>
                <p:cNvSpPr>
                  <a:spLocks noChangeArrowheads="1"/>
                </p:cNvSpPr>
                <p:nvPr/>
              </p:nvSpPr>
              <p:spPr bwMode="auto">
                <a:xfrm>
                  <a:off x="838" y="2228"/>
                  <a:ext cx="55" cy="54"/>
                </a:xfrm>
                <a:prstGeom prst="rect">
                  <a:avLst/>
                </a:prstGeom>
                <a:solidFill>
                  <a:srgbClr val="CC22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56" name="Freeform 335"/>
                <p:cNvSpPr>
                  <a:spLocks/>
                </p:cNvSpPr>
                <p:nvPr/>
              </p:nvSpPr>
              <p:spPr bwMode="auto">
                <a:xfrm>
                  <a:off x="846" y="2236"/>
                  <a:ext cx="37" cy="38"/>
                </a:xfrm>
                <a:custGeom>
                  <a:avLst/>
                  <a:gdLst>
                    <a:gd name="T0" fmla="*/ 37 w 37"/>
                    <a:gd name="T1" fmla="*/ 30 h 38"/>
                    <a:gd name="T2" fmla="*/ 27 w 37"/>
                    <a:gd name="T3" fmla="*/ 18 h 38"/>
                    <a:gd name="T4" fmla="*/ 37 w 37"/>
                    <a:gd name="T5" fmla="*/ 8 h 38"/>
                    <a:gd name="T6" fmla="*/ 31 w 37"/>
                    <a:gd name="T7" fmla="*/ 0 h 38"/>
                    <a:gd name="T8" fmla="*/ 19 w 37"/>
                    <a:gd name="T9" fmla="*/ 12 h 38"/>
                    <a:gd name="T10" fmla="*/ 8 w 37"/>
                    <a:gd name="T11" fmla="*/ 0 h 38"/>
                    <a:gd name="T12" fmla="*/ 0 w 37"/>
                    <a:gd name="T13" fmla="*/ 8 h 38"/>
                    <a:gd name="T14" fmla="*/ 13 w 37"/>
                    <a:gd name="T15" fmla="*/ 18 h 38"/>
                    <a:gd name="T16" fmla="*/ 0 w 37"/>
                    <a:gd name="T17" fmla="*/ 30 h 38"/>
                    <a:gd name="T18" fmla="*/ 8 w 37"/>
                    <a:gd name="T19" fmla="*/ 38 h 38"/>
                    <a:gd name="T20" fmla="*/ 19 w 37"/>
                    <a:gd name="T21" fmla="*/ 26 h 38"/>
                    <a:gd name="T22" fmla="*/ 31 w 37"/>
                    <a:gd name="T23" fmla="*/ 38 h 38"/>
                    <a:gd name="T24" fmla="*/ 37 w 37"/>
                    <a:gd name="T25" fmla="*/ 30 h 3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7"/>
                    <a:gd name="T40" fmla="*/ 0 h 38"/>
                    <a:gd name="T41" fmla="*/ 37 w 37"/>
                    <a:gd name="T42" fmla="*/ 38 h 38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7" h="38">
                      <a:moveTo>
                        <a:pt x="37" y="30"/>
                      </a:moveTo>
                      <a:lnTo>
                        <a:pt x="27" y="18"/>
                      </a:lnTo>
                      <a:lnTo>
                        <a:pt x="37" y="8"/>
                      </a:lnTo>
                      <a:lnTo>
                        <a:pt x="31" y="0"/>
                      </a:lnTo>
                      <a:lnTo>
                        <a:pt x="19" y="12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13" y="18"/>
                      </a:lnTo>
                      <a:lnTo>
                        <a:pt x="0" y="30"/>
                      </a:lnTo>
                      <a:lnTo>
                        <a:pt x="8" y="38"/>
                      </a:lnTo>
                      <a:lnTo>
                        <a:pt x="19" y="26"/>
                      </a:lnTo>
                      <a:lnTo>
                        <a:pt x="31" y="38"/>
                      </a:lnTo>
                      <a:lnTo>
                        <a:pt x="37" y="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57" name="Freeform 336"/>
                <p:cNvSpPr>
                  <a:spLocks noEditPoints="1"/>
                </p:cNvSpPr>
                <p:nvPr/>
              </p:nvSpPr>
              <p:spPr bwMode="auto">
                <a:xfrm>
                  <a:off x="-407" y="698"/>
                  <a:ext cx="1312" cy="958"/>
                </a:xfrm>
                <a:custGeom>
                  <a:avLst/>
                  <a:gdLst>
                    <a:gd name="T0" fmla="*/ 2147483647 w 655"/>
                    <a:gd name="T1" fmla="*/ 0 h 479"/>
                    <a:gd name="T2" fmla="*/ 0 w 655"/>
                    <a:gd name="T3" fmla="*/ 0 h 479"/>
                    <a:gd name="T4" fmla="*/ 0 w 655"/>
                    <a:gd name="T5" fmla="*/ 2147483647 h 479"/>
                    <a:gd name="T6" fmla="*/ 2147483647 w 655"/>
                    <a:gd name="T7" fmla="*/ 2147483647 h 479"/>
                    <a:gd name="T8" fmla="*/ 2147483647 w 655"/>
                    <a:gd name="T9" fmla="*/ 0 h 479"/>
                    <a:gd name="T10" fmla="*/ 2147483647 w 655"/>
                    <a:gd name="T11" fmla="*/ 0 h 479"/>
                    <a:gd name="T12" fmla="*/ 2147483647 w 655"/>
                    <a:gd name="T13" fmla="*/ 2147483647 h 479"/>
                    <a:gd name="T14" fmla="*/ 2147483647 w 655"/>
                    <a:gd name="T15" fmla="*/ 2147483647 h 479"/>
                    <a:gd name="T16" fmla="*/ 2147483647 w 655"/>
                    <a:gd name="T17" fmla="*/ 2147483647 h 479"/>
                    <a:gd name="T18" fmla="*/ 2147483647 w 655"/>
                    <a:gd name="T19" fmla="*/ 2147483647 h 479"/>
                    <a:gd name="T20" fmla="*/ 2147483647 w 655"/>
                    <a:gd name="T21" fmla="*/ 2147483647 h 47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55"/>
                    <a:gd name="T34" fmla="*/ 0 h 479"/>
                    <a:gd name="T35" fmla="*/ 655 w 655"/>
                    <a:gd name="T36" fmla="*/ 479 h 47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55" h="479">
                      <a:moveTo>
                        <a:pt x="654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78"/>
                        <a:pt x="0" y="478"/>
                        <a:pt x="0" y="478"/>
                      </a:cubicBezTo>
                      <a:cubicBezTo>
                        <a:pt x="655" y="479"/>
                        <a:pt x="655" y="479"/>
                        <a:pt x="655" y="479"/>
                      </a:cubicBezTo>
                      <a:cubicBezTo>
                        <a:pt x="655" y="0"/>
                        <a:pt x="655" y="0"/>
                        <a:pt x="655" y="0"/>
                      </a:cubicBezTo>
                      <a:lnTo>
                        <a:pt x="654" y="0"/>
                      </a:lnTo>
                      <a:close/>
                      <a:moveTo>
                        <a:pt x="653" y="2"/>
                      </a:moveTo>
                      <a:cubicBezTo>
                        <a:pt x="653" y="4"/>
                        <a:pt x="653" y="475"/>
                        <a:pt x="653" y="477"/>
                      </a:cubicBezTo>
                      <a:cubicBezTo>
                        <a:pt x="651" y="477"/>
                        <a:pt x="4" y="476"/>
                        <a:pt x="2" y="476"/>
                      </a:cubicBezTo>
                      <a:cubicBezTo>
                        <a:pt x="2" y="474"/>
                        <a:pt x="2" y="4"/>
                        <a:pt x="2" y="2"/>
                      </a:cubicBezTo>
                      <a:cubicBezTo>
                        <a:pt x="4" y="2"/>
                        <a:pt x="651" y="2"/>
                        <a:pt x="653" y="2"/>
                      </a:cubicBezTo>
                      <a:close/>
                    </a:path>
                  </a:pathLst>
                </a:custGeom>
                <a:solidFill>
                  <a:srgbClr val="BBBD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58" name="Freeform 337"/>
                <p:cNvSpPr>
                  <a:spLocks noEditPoints="1"/>
                </p:cNvSpPr>
                <p:nvPr/>
              </p:nvSpPr>
              <p:spPr bwMode="auto">
                <a:xfrm>
                  <a:off x="-391" y="800"/>
                  <a:ext cx="1286" cy="850"/>
                </a:xfrm>
                <a:custGeom>
                  <a:avLst/>
                  <a:gdLst>
                    <a:gd name="T0" fmla="*/ 2147483647 w 642"/>
                    <a:gd name="T1" fmla="*/ 2147483647 h 425"/>
                    <a:gd name="T2" fmla="*/ 0 w 642"/>
                    <a:gd name="T3" fmla="*/ 0 h 425"/>
                    <a:gd name="T4" fmla="*/ 0 w 642"/>
                    <a:gd name="T5" fmla="*/ 2147483647 h 425"/>
                    <a:gd name="T6" fmla="*/ 2147483647 w 642"/>
                    <a:gd name="T7" fmla="*/ 2147483647 h 425"/>
                    <a:gd name="T8" fmla="*/ 2147483647 w 642"/>
                    <a:gd name="T9" fmla="*/ 2147483647 h 425"/>
                    <a:gd name="T10" fmla="*/ 2147483647 w 642"/>
                    <a:gd name="T11" fmla="*/ 2147483647 h 425"/>
                    <a:gd name="T12" fmla="*/ 2147483647 w 642"/>
                    <a:gd name="T13" fmla="*/ 2147483647 h 425"/>
                    <a:gd name="T14" fmla="*/ 2147483647 w 642"/>
                    <a:gd name="T15" fmla="*/ 2147483647 h 425"/>
                    <a:gd name="T16" fmla="*/ 2147483647 w 642"/>
                    <a:gd name="T17" fmla="*/ 2147483647 h 425"/>
                    <a:gd name="T18" fmla="*/ 2147483647 w 642"/>
                    <a:gd name="T19" fmla="*/ 2147483647 h 42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42"/>
                    <a:gd name="T31" fmla="*/ 0 h 425"/>
                    <a:gd name="T32" fmla="*/ 642 w 642"/>
                    <a:gd name="T33" fmla="*/ 425 h 42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42" h="425">
                      <a:moveTo>
                        <a:pt x="64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4"/>
                        <a:pt x="0" y="424"/>
                        <a:pt x="0" y="424"/>
                      </a:cubicBezTo>
                      <a:cubicBezTo>
                        <a:pt x="642" y="425"/>
                        <a:pt x="642" y="425"/>
                        <a:pt x="642" y="425"/>
                      </a:cubicBezTo>
                      <a:cubicBezTo>
                        <a:pt x="642" y="1"/>
                        <a:pt x="642" y="1"/>
                        <a:pt x="642" y="1"/>
                      </a:cubicBezTo>
                      <a:close/>
                      <a:moveTo>
                        <a:pt x="641" y="3"/>
                      </a:moveTo>
                      <a:cubicBezTo>
                        <a:pt x="641" y="5"/>
                        <a:pt x="641" y="421"/>
                        <a:pt x="641" y="423"/>
                      </a:cubicBezTo>
                      <a:cubicBezTo>
                        <a:pt x="639" y="423"/>
                        <a:pt x="3" y="422"/>
                        <a:pt x="2" y="422"/>
                      </a:cubicBezTo>
                      <a:cubicBezTo>
                        <a:pt x="2" y="420"/>
                        <a:pt x="2" y="4"/>
                        <a:pt x="2" y="2"/>
                      </a:cubicBezTo>
                      <a:cubicBezTo>
                        <a:pt x="3" y="2"/>
                        <a:pt x="639" y="3"/>
                        <a:pt x="641" y="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59" name="Freeform 338"/>
                <p:cNvSpPr>
                  <a:spLocks/>
                </p:cNvSpPr>
                <p:nvPr/>
              </p:nvSpPr>
              <p:spPr bwMode="auto">
                <a:xfrm>
                  <a:off x="-389" y="802"/>
                  <a:ext cx="1280" cy="764"/>
                </a:xfrm>
                <a:custGeom>
                  <a:avLst/>
                  <a:gdLst>
                    <a:gd name="T0" fmla="*/ 1280 w 1280"/>
                    <a:gd name="T1" fmla="*/ 764 h 764"/>
                    <a:gd name="T2" fmla="*/ 0 w 1280"/>
                    <a:gd name="T3" fmla="*/ 764 h 764"/>
                    <a:gd name="T4" fmla="*/ 0 w 1280"/>
                    <a:gd name="T5" fmla="*/ 0 h 764"/>
                    <a:gd name="T6" fmla="*/ 1280 w 1280"/>
                    <a:gd name="T7" fmla="*/ 2 h 764"/>
                    <a:gd name="T8" fmla="*/ 1280 w 1280"/>
                    <a:gd name="T9" fmla="*/ 764 h 7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80"/>
                    <a:gd name="T16" fmla="*/ 0 h 764"/>
                    <a:gd name="T17" fmla="*/ 1280 w 1280"/>
                    <a:gd name="T18" fmla="*/ 764 h 7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80" h="764">
                      <a:moveTo>
                        <a:pt x="1280" y="764"/>
                      </a:moveTo>
                      <a:lnTo>
                        <a:pt x="0" y="764"/>
                      </a:lnTo>
                      <a:lnTo>
                        <a:pt x="0" y="0"/>
                      </a:lnTo>
                      <a:lnTo>
                        <a:pt x="1280" y="2"/>
                      </a:lnTo>
                      <a:lnTo>
                        <a:pt x="1280" y="764"/>
                      </a:lnTo>
                      <a:close/>
                    </a:path>
                  </a:pathLst>
                </a:custGeom>
                <a:solidFill>
                  <a:srgbClr val="BBBD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60" name="Rectangle 339"/>
                <p:cNvSpPr>
                  <a:spLocks noChangeArrowheads="1"/>
                </p:cNvSpPr>
                <p:nvPr/>
              </p:nvSpPr>
              <p:spPr bwMode="auto">
                <a:xfrm>
                  <a:off x="-325" y="1580"/>
                  <a:ext cx="1147" cy="64"/>
                </a:xfrm>
                <a:prstGeom prst="rect">
                  <a:avLst/>
                </a:prstGeom>
                <a:solidFill>
                  <a:srgbClr val="91B0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61" name="Freeform 340"/>
                <p:cNvSpPr>
                  <a:spLocks noEditPoints="1"/>
                </p:cNvSpPr>
                <p:nvPr/>
              </p:nvSpPr>
              <p:spPr bwMode="auto">
                <a:xfrm>
                  <a:off x="-327" y="1578"/>
                  <a:ext cx="1151" cy="68"/>
                </a:xfrm>
                <a:custGeom>
                  <a:avLst/>
                  <a:gdLst>
                    <a:gd name="T0" fmla="*/ 2147483647 w 575"/>
                    <a:gd name="T1" fmla="*/ 0 h 34"/>
                    <a:gd name="T2" fmla="*/ 0 w 575"/>
                    <a:gd name="T3" fmla="*/ 0 h 34"/>
                    <a:gd name="T4" fmla="*/ 0 w 575"/>
                    <a:gd name="T5" fmla="*/ 2147483647 h 34"/>
                    <a:gd name="T6" fmla="*/ 2147483647 w 575"/>
                    <a:gd name="T7" fmla="*/ 2147483647 h 34"/>
                    <a:gd name="T8" fmla="*/ 2147483647 w 575"/>
                    <a:gd name="T9" fmla="*/ 0 h 34"/>
                    <a:gd name="T10" fmla="*/ 2147483647 w 575"/>
                    <a:gd name="T11" fmla="*/ 0 h 34"/>
                    <a:gd name="T12" fmla="*/ 2147483647 w 575"/>
                    <a:gd name="T13" fmla="*/ 2147483647 h 34"/>
                    <a:gd name="T14" fmla="*/ 2147483647 w 575"/>
                    <a:gd name="T15" fmla="*/ 2147483647 h 34"/>
                    <a:gd name="T16" fmla="*/ 2147483647 w 575"/>
                    <a:gd name="T17" fmla="*/ 2147483647 h 34"/>
                    <a:gd name="T18" fmla="*/ 2147483647 w 575"/>
                    <a:gd name="T19" fmla="*/ 2147483647 h 34"/>
                    <a:gd name="T20" fmla="*/ 2147483647 w 575"/>
                    <a:gd name="T21" fmla="*/ 2147483647 h 3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75"/>
                    <a:gd name="T34" fmla="*/ 0 h 34"/>
                    <a:gd name="T35" fmla="*/ 575 w 575"/>
                    <a:gd name="T36" fmla="*/ 34 h 3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75" h="34">
                      <a:moveTo>
                        <a:pt x="574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575" y="34"/>
                        <a:pt x="575" y="34"/>
                        <a:pt x="575" y="34"/>
                      </a:cubicBezTo>
                      <a:cubicBezTo>
                        <a:pt x="575" y="0"/>
                        <a:pt x="575" y="0"/>
                        <a:pt x="575" y="0"/>
                      </a:cubicBezTo>
                      <a:lnTo>
                        <a:pt x="574" y="0"/>
                      </a:lnTo>
                      <a:close/>
                      <a:moveTo>
                        <a:pt x="573" y="2"/>
                      </a:moveTo>
                      <a:cubicBezTo>
                        <a:pt x="573" y="4"/>
                        <a:pt x="573" y="30"/>
                        <a:pt x="573" y="32"/>
                      </a:cubicBezTo>
                      <a:cubicBezTo>
                        <a:pt x="571" y="32"/>
                        <a:pt x="4" y="32"/>
                        <a:pt x="2" y="32"/>
                      </a:cubicBezTo>
                      <a:cubicBezTo>
                        <a:pt x="2" y="30"/>
                        <a:pt x="2" y="4"/>
                        <a:pt x="2" y="2"/>
                      </a:cubicBezTo>
                      <a:cubicBezTo>
                        <a:pt x="4" y="2"/>
                        <a:pt x="571" y="2"/>
                        <a:pt x="573" y="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62" name="Freeform 341"/>
                <p:cNvSpPr>
                  <a:spLocks/>
                </p:cNvSpPr>
                <p:nvPr/>
              </p:nvSpPr>
              <p:spPr bwMode="auto">
                <a:xfrm>
                  <a:off x="-96" y="824"/>
                  <a:ext cx="28" cy="38"/>
                </a:xfrm>
                <a:custGeom>
                  <a:avLst/>
                  <a:gdLst>
                    <a:gd name="T0" fmla="*/ 2147483647 w 14"/>
                    <a:gd name="T1" fmla="*/ 2147483647 h 19"/>
                    <a:gd name="T2" fmla="*/ 2147483647 w 14"/>
                    <a:gd name="T3" fmla="*/ 2147483647 h 19"/>
                    <a:gd name="T4" fmla="*/ 2147483647 w 14"/>
                    <a:gd name="T5" fmla="*/ 2147483647 h 19"/>
                    <a:gd name="T6" fmla="*/ 2147483647 w 14"/>
                    <a:gd name="T7" fmla="*/ 2147483647 h 19"/>
                    <a:gd name="T8" fmla="*/ 2147483647 w 14"/>
                    <a:gd name="T9" fmla="*/ 2147483647 h 19"/>
                    <a:gd name="T10" fmla="*/ 2147483647 w 14"/>
                    <a:gd name="T11" fmla="*/ 2147483647 h 19"/>
                    <a:gd name="T12" fmla="*/ 2147483647 w 14"/>
                    <a:gd name="T13" fmla="*/ 2147483647 h 19"/>
                    <a:gd name="T14" fmla="*/ 2147483647 w 14"/>
                    <a:gd name="T15" fmla="*/ 2147483647 h 19"/>
                    <a:gd name="T16" fmla="*/ 0 w 14"/>
                    <a:gd name="T17" fmla="*/ 2147483647 h 19"/>
                    <a:gd name="T18" fmla="*/ 2147483647 w 14"/>
                    <a:gd name="T19" fmla="*/ 2147483647 h 19"/>
                    <a:gd name="T20" fmla="*/ 2147483647 w 14"/>
                    <a:gd name="T21" fmla="*/ 2147483647 h 19"/>
                    <a:gd name="T22" fmla="*/ 2147483647 w 14"/>
                    <a:gd name="T23" fmla="*/ 0 h 19"/>
                    <a:gd name="T24" fmla="*/ 2147483647 w 14"/>
                    <a:gd name="T25" fmla="*/ 0 h 19"/>
                    <a:gd name="T26" fmla="*/ 2147483647 w 14"/>
                    <a:gd name="T27" fmla="*/ 2147483647 h 19"/>
                    <a:gd name="T28" fmla="*/ 2147483647 w 14"/>
                    <a:gd name="T29" fmla="*/ 2147483647 h 19"/>
                    <a:gd name="T30" fmla="*/ 2147483647 w 14"/>
                    <a:gd name="T31" fmla="*/ 2147483647 h 19"/>
                    <a:gd name="T32" fmla="*/ 2147483647 w 14"/>
                    <a:gd name="T33" fmla="*/ 2147483647 h 19"/>
                    <a:gd name="T34" fmla="*/ 2147483647 w 14"/>
                    <a:gd name="T35" fmla="*/ 2147483647 h 19"/>
                    <a:gd name="T36" fmla="*/ 2147483647 w 14"/>
                    <a:gd name="T37" fmla="*/ 2147483647 h 19"/>
                    <a:gd name="T38" fmla="*/ 2147483647 w 14"/>
                    <a:gd name="T39" fmla="*/ 2147483647 h 19"/>
                    <a:gd name="T40" fmla="*/ 2147483647 w 14"/>
                    <a:gd name="T41" fmla="*/ 2147483647 h 19"/>
                    <a:gd name="T42" fmla="*/ 2147483647 w 14"/>
                    <a:gd name="T43" fmla="*/ 2147483647 h 19"/>
                    <a:gd name="T44" fmla="*/ 2147483647 w 14"/>
                    <a:gd name="T45" fmla="*/ 2147483647 h 19"/>
                    <a:gd name="T46" fmla="*/ 2147483647 w 14"/>
                    <a:gd name="T47" fmla="*/ 2147483647 h 19"/>
                    <a:gd name="T48" fmla="*/ 2147483647 w 14"/>
                    <a:gd name="T49" fmla="*/ 2147483647 h 19"/>
                    <a:gd name="T50" fmla="*/ 2147483647 w 14"/>
                    <a:gd name="T51" fmla="*/ 2147483647 h 19"/>
                    <a:gd name="T52" fmla="*/ 2147483647 w 14"/>
                    <a:gd name="T53" fmla="*/ 2147483647 h 19"/>
                    <a:gd name="T54" fmla="*/ 2147483647 w 14"/>
                    <a:gd name="T55" fmla="*/ 2147483647 h 19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4"/>
                    <a:gd name="T85" fmla="*/ 0 h 19"/>
                    <a:gd name="T86" fmla="*/ 14 w 14"/>
                    <a:gd name="T87" fmla="*/ 19 h 19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4" h="19">
                      <a:moveTo>
                        <a:pt x="7" y="11"/>
                      </a:move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14" y="16"/>
                        <a:pt x="14" y="16"/>
                        <a:pt x="14" y="16"/>
                      </a:cubicBezTo>
                      <a:cubicBezTo>
                        <a:pt x="13" y="17"/>
                        <a:pt x="12" y="18"/>
                        <a:pt x="11" y="18"/>
                      </a:cubicBezTo>
                      <a:cubicBezTo>
                        <a:pt x="10" y="19"/>
                        <a:pt x="9" y="19"/>
                        <a:pt x="7" y="19"/>
                      </a:cubicBezTo>
                      <a:cubicBezTo>
                        <a:pt x="6" y="19"/>
                        <a:pt x="5" y="19"/>
                        <a:pt x="4" y="18"/>
                      </a:cubicBezTo>
                      <a:cubicBezTo>
                        <a:pt x="2" y="17"/>
                        <a:pt x="1" y="16"/>
                        <a:pt x="1" y="15"/>
                      </a:cubicBezTo>
                      <a:cubicBezTo>
                        <a:pt x="0" y="13"/>
                        <a:pt x="0" y="11"/>
                        <a:pt x="0" y="9"/>
                      </a:cubicBezTo>
                      <a:cubicBezTo>
                        <a:pt x="0" y="7"/>
                        <a:pt x="0" y="6"/>
                        <a:pt x="1" y="4"/>
                      </a:cubicBezTo>
                      <a:cubicBezTo>
                        <a:pt x="1" y="3"/>
                        <a:pt x="2" y="2"/>
                        <a:pt x="3" y="1"/>
                      </a:cubicBezTo>
                      <a:cubicBezTo>
                        <a:pt x="5" y="0"/>
                        <a:pt x="6" y="0"/>
                        <a:pt x="7" y="0"/>
                      </a:cubicBezTo>
                      <a:cubicBezTo>
                        <a:pt x="9" y="0"/>
                        <a:pt x="9" y="0"/>
                        <a:pt x="10" y="0"/>
                      </a:cubicBezTo>
                      <a:cubicBezTo>
                        <a:pt x="11" y="1"/>
                        <a:pt x="12" y="1"/>
                        <a:pt x="12" y="2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5"/>
                        <a:pt x="11" y="4"/>
                        <a:pt x="11" y="4"/>
                      </a:cubicBezTo>
                      <a:cubicBezTo>
                        <a:pt x="10" y="3"/>
                        <a:pt x="10" y="3"/>
                        <a:pt x="9" y="2"/>
                      </a:cubicBezTo>
                      <a:cubicBezTo>
                        <a:pt x="9" y="2"/>
                        <a:pt x="8" y="2"/>
                        <a:pt x="7" y="2"/>
                      </a:cubicBezTo>
                      <a:cubicBezTo>
                        <a:pt x="6" y="2"/>
                        <a:pt x="5" y="2"/>
                        <a:pt x="4" y="3"/>
                      </a:cubicBezTo>
                      <a:cubicBezTo>
                        <a:pt x="4" y="3"/>
                        <a:pt x="3" y="4"/>
                        <a:pt x="3" y="5"/>
                      </a:cubicBezTo>
                      <a:cubicBezTo>
                        <a:pt x="2" y="6"/>
                        <a:pt x="2" y="8"/>
                        <a:pt x="2" y="9"/>
                      </a:cubicBezTo>
                      <a:cubicBezTo>
                        <a:pt x="2" y="12"/>
                        <a:pt x="2" y="14"/>
                        <a:pt x="3" y="15"/>
                      </a:cubicBezTo>
                      <a:cubicBezTo>
                        <a:pt x="4" y="16"/>
                        <a:pt x="6" y="17"/>
                        <a:pt x="7" y="17"/>
                      </a:cubicBezTo>
                      <a:cubicBezTo>
                        <a:pt x="8" y="17"/>
                        <a:pt x="9" y="17"/>
                        <a:pt x="10" y="16"/>
                      </a:cubicBezTo>
                      <a:cubicBezTo>
                        <a:pt x="11" y="16"/>
                        <a:pt x="11" y="15"/>
                        <a:pt x="12" y="15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lnTo>
                        <a:pt x="7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63" name="Freeform 342"/>
                <p:cNvSpPr>
                  <a:spLocks/>
                </p:cNvSpPr>
                <p:nvPr/>
              </p:nvSpPr>
              <p:spPr bwMode="auto">
                <a:xfrm>
                  <a:off x="-62" y="834"/>
                  <a:ext cx="12" cy="28"/>
                </a:xfrm>
                <a:custGeom>
                  <a:avLst/>
                  <a:gdLst>
                    <a:gd name="T0" fmla="*/ 0 w 6"/>
                    <a:gd name="T1" fmla="*/ 2147483647 h 14"/>
                    <a:gd name="T2" fmla="*/ 0 w 6"/>
                    <a:gd name="T3" fmla="*/ 0 h 14"/>
                    <a:gd name="T4" fmla="*/ 2147483647 w 6"/>
                    <a:gd name="T5" fmla="*/ 0 h 14"/>
                    <a:gd name="T6" fmla="*/ 2147483647 w 6"/>
                    <a:gd name="T7" fmla="*/ 2147483647 h 14"/>
                    <a:gd name="T8" fmla="*/ 2147483647 w 6"/>
                    <a:gd name="T9" fmla="*/ 0 h 14"/>
                    <a:gd name="T10" fmla="*/ 2147483647 w 6"/>
                    <a:gd name="T11" fmla="*/ 0 h 14"/>
                    <a:gd name="T12" fmla="*/ 2147483647 w 6"/>
                    <a:gd name="T13" fmla="*/ 2147483647 h 14"/>
                    <a:gd name="T14" fmla="*/ 2147483647 w 6"/>
                    <a:gd name="T15" fmla="*/ 2147483647 h 14"/>
                    <a:gd name="T16" fmla="*/ 2147483647 w 6"/>
                    <a:gd name="T17" fmla="*/ 2147483647 h 14"/>
                    <a:gd name="T18" fmla="*/ 2147483647 w 6"/>
                    <a:gd name="T19" fmla="*/ 2147483647 h 14"/>
                    <a:gd name="T20" fmla="*/ 2147483647 w 6"/>
                    <a:gd name="T21" fmla="*/ 2147483647 h 14"/>
                    <a:gd name="T22" fmla="*/ 2147483647 w 6"/>
                    <a:gd name="T23" fmla="*/ 2147483647 h 14"/>
                    <a:gd name="T24" fmla="*/ 2147483647 w 6"/>
                    <a:gd name="T25" fmla="*/ 2147483647 h 14"/>
                    <a:gd name="T26" fmla="*/ 0 w 6"/>
                    <a:gd name="T27" fmla="*/ 2147483647 h 1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"/>
                    <a:gd name="T43" fmla="*/ 0 h 14"/>
                    <a:gd name="T44" fmla="*/ 6 w 6"/>
                    <a:gd name="T45" fmla="*/ 14 h 1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" h="14">
                      <a:moveTo>
                        <a:pt x="0" y="1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0"/>
                      </a:cubicBezTo>
                      <a:cubicBezTo>
                        <a:pt x="3" y="0"/>
                        <a:pt x="3" y="0"/>
                        <a:pt x="4" y="0"/>
                      </a:cubicBezTo>
                      <a:cubicBezTo>
                        <a:pt x="4" y="0"/>
                        <a:pt x="5" y="0"/>
                        <a:pt x="6" y="1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3"/>
                        <a:pt x="4" y="2"/>
                        <a:pt x="4" y="2"/>
                      </a:cubicBezTo>
                      <a:cubicBezTo>
                        <a:pt x="3" y="2"/>
                        <a:pt x="3" y="2"/>
                        <a:pt x="2" y="3"/>
                      </a:cubicBezTo>
                      <a:cubicBezTo>
                        <a:pt x="2" y="3"/>
                        <a:pt x="2" y="3"/>
                        <a:pt x="2" y="4"/>
                      </a:cubicBezTo>
                      <a:cubicBezTo>
                        <a:pt x="2" y="5"/>
                        <a:pt x="1" y="6"/>
                        <a:pt x="1" y="7"/>
                      </a:cubicBezTo>
                      <a:cubicBezTo>
                        <a:pt x="1" y="14"/>
                        <a:pt x="1" y="14"/>
                        <a:pt x="1" y="14"/>
                      </a:cubicBez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64" name="Freeform 343"/>
                <p:cNvSpPr>
                  <a:spLocks noEditPoints="1"/>
                </p:cNvSpPr>
                <p:nvPr/>
              </p:nvSpPr>
              <p:spPr bwMode="auto">
                <a:xfrm>
                  <a:off x="-50" y="834"/>
                  <a:ext cx="20" cy="28"/>
                </a:xfrm>
                <a:custGeom>
                  <a:avLst/>
                  <a:gdLst>
                    <a:gd name="T0" fmla="*/ 2147483647 w 10"/>
                    <a:gd name="T1" fmla="*/ 2147483647 h 14"/>
                    <a:gd name="T2" fmla="*/ 2147483647 w 10"/>
                    <a:gd name="T3" fmla="*/ 2147483647 h 14"/>
                    <a:gd name="T4" fmla="*/ 2147483647 w 10"/>
                    <a:gd name="T5" fmla="*/ 2147483647 h 14"/>
                    <a:gd name="T6" fmla="*/ 2147483647 w 10"/>
                    <a:gd name="T7" fmla="*/ 2147483647 h 14"/>
                    <a:gd name="T8" fmla="*/ 2147483647 w 10"/>
                    <a:gd name="T9" fmla="*/ 2147483647 h 14"/>
                    <a:gd name="T10" fmla="*/ 0 w 10"/>
                    <a:gd name="T11" fmla="*/ 2147483647 h 14"/>
                    <a:gd name="T12" fmla="*/ 2147483647 w 10"/>
                    <a:gd name="T13" fmla="*/ 2147483647 h 14"/>
                    <a:gd name="T14" fmla="*/ 2147483647 w 10"/>
                    <a:gd name="T15" fmla="*/ 0 h 14"/>
                    <a:gd name="T16" fmla="*/ 2147483647 w 10"/>
                    <a:gd name="T17" fmla="*/ 2147483647 h 14"/>
                    <a:gd name="T18" fmla="*/ 2147483647 w 10"/>
                    <a:gd name="T19" fmla="*/ 2147483647 h 14"/>
                    <a:gd name="T20" fmla="*/ 2147483647 w 10"/>
                    <a:gd name="T21" fmla="*/ 2147483647 h 14"/>
                    <a:gd name="T22" fmla="*/ 2147483647 w 10"/>
                    <a:gd name="T23" fmla="*/ 2147483647 h 14"/>
                    <a:gd name="T24" fmla="*/ 2147483647 w 10"/>
                    <a:gd name="T25" fmla="*/ 2147483647 h 14"/>
                    <a:gd name="T26" fmla="*/ 2147483647 w 10"/>
                    <a:gd name="T27" fmla="*/ 2147483647 h 14"/>
                    <a:gd name="T28" fmla="*/ 2147483647 w 10"/>
                    <a:gd name="T29" fmla="*/ 2147483647 h 14"/>
                    <a:gd name="T30" fmla="*/ 2147483647 w 10"/>
                    <a:gd name="T31" fmla="*/ 2147483647 h 14"/>
                    <a:gd name="T32" fmla="*/ 2147483647 w 10"/>
                    <a:gd name="T33" fmla="*/ 2147483647 h 14"/>
                    <a:gd name="T34" fmla="*/ 2147483647 w 10"/>
                    <a:gd name="T35" fmla="*/ 2147483647 h 14"/>
                    <a:gd name="T36" fmla="*/ 2147483647 w 10"/>
                    <a:gd name="T37" fmla="*/ 2147483647 h 14"/>
                    <a:gd name="T38" fmla="*/ 2147483647 w 10"/>
                    <a:gd name="T39" fmla="*/ 2147483647 h 14"/>
                    <a:gd name="T40" fmla="*/ 2147483647 w 10"/>
                    <a:gd name="T41" fmla="*/ 2147483647 h 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"/>
                    <a:gd name="T64" fmla="*/ 0 h 14"/>
                    <a:gd name="T65" fmla="*/ 10 w 10"/>
                    <a:gd name="T66" fmla="*/ 14 h 1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" h="14">
                      <a:moveTo>
                        <a:pt x="8" y="9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1"/>
                        <a:pt x="9" y="12"/>
                        <a:pt x="8" y="13"/>
                      </a:cubicBezTo>
                      <a:cubicBezTo>
                        <a:pt x="8" y="14"/>
                        <a:pt x="7" y="14"/>
                        <a:pt x="5" y="14"/>
                      </a:cubicBezTo>
                      <a:cubicBezTo>
                        <a:pt x="4" y="14"/>
                        <a:pt x="2" y="14"/>
                        <a:pt x="1" y="12"/>
                      </a:cubicBezTo>
                      <a:cubicBezTo>
                        <a:pt x="0" y="11"/>
                        <a:pt x="0" y="9"/>
                        <a:pt x="0" y="7"/>
                      </a:cubicBezTo>
                      <a:cubicBezTo>
                        <a:pt x="0" y="5"/>
                        <a:pt x="0" y="3"/>
                        <a:pt x="1" y="2"/>
                      </a:cubicBezTo>
                      <a:cubicBezTo>
                        <a:pt x="2" y="1"/>
                        <a:pt x="4" y="0"/>
                        <a:pt x="5" y="0"/>
                      </a:cubicBezTo>
                      <a:cubicBezTo>
                        <a:pt x="7" y="0"/>
                        <a:pt x="8" y="1"/>
                        <a:pt x="9" y="2"/>
                      </a:cubicBezTo>
                      <a:cubicBezTo>
                        <a:pt x="10" y="3"/>
                        <a:pt x="10" y="5"/>
                        <a:pt x="10" y="7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9"/>
                        <a:pt x="2" y="10"/>
                        <a:pt x="3" y="11"/>
                      </a:cubicBezTo>
                      <a:cubicBezTo>
                        <a:pt x="4" y="12"/>
                        <a:pt x="4" y="12"/>
                        <a:pt x="5" y="12"/>
                      </a:cubicBezTo>
                      <a:cubicBezTo>
                        <a:pt x="7" y="12"/>
                        <a:pt x="8" y="11"/>
                        <a:pt x="8" y="9"/>
                      </a:cubicBezTo>
                      <a:close/>
                      <a:moveTo>
                        <a:pt x="2" y="6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5"/>
                        <a:pt x="8" y="4"/>
                        <a:pt x="7" y="3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4" y="2"/>
                        <a:pt x="3" y="3"/>
                      </a:cubicBezTo>
                      <a:cubicBezTo>
                        <a:pt x="2" y="4"/>
                        <a:pt x="2" y="5"/>
                        <a:pt x="2" y="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65" name="Freeform 344"/>
                <p:cNvSpPr>
                  <a:spLocks noEditPoints="1"/>
                </p:cNvSpPr>
                <p:nvPr/>
              </p:nvSpPr>
              <p:spPr bwMode="auto">
                <a:xfrm>
                  <a:off x="-26" y="834"/>
                  <a:ext cx="20" cy="38"/>
                </a:xfrm>
                <a:custGeom>
                  <a:avLst/>
                  <a:gdLst>
                    <a:gd name="T0" fmla="*/ 0 w 10"/>
                    <a:gd name="T1" fmla="*/ 2147483647 h 19"/>
                    <a:gd name="T2" fmla="*/ 2147483647 w 10"/>
                    <a:gd name="T3" fmla="*/ 2147483647 h 19"/>
                    <a:gd name="T4" fmla="*/ 2147483647 w 10"/>
                    <a:gd name="T5" fmla="*/ 2147483647 h 19"/>
                    <a:gd name="T6" fmla="*/ 2147483647 w 10"/>
                    <a:gd name="T7" fmla="*/ 2147483647 h 19"/>
                    <a:gd name="T8" fmla="*/ 2147483647 w 10"/>
                    <a:gd name="T9" fmla="*/ 2147483647 h 19"/>
                    <a:gd name="T10" fmla="*/ 2147483647 w 10"/>
                    <a:gd name="T11" fmla="*/ 2147483647 h 19"/>
                    <a:gd name="T12" fmla="*/ 2147483647 w 10"/>
                    <a:gd name="T13" fmla="*/ 2147483647 h 19"/>
                    <a:gd name="T14" fmla="*/ 2147483647 w 10"/>
                    <a:gd name="T15" fmla="*/ 2147483647 h 19"/>
                    <a:gd name="T16" fmla="*/ 2147483647 w 10"/>
                    <a:gd name="T17" fmla="*/ 2147483647 h 19"/>
                    <a:gd name="T18" fmla="*/ 2147483647 w 10"/>
                    <a:gd name="T19" fmla="*/ 2147483647 h 19"/>
                    <a:gd name="T20" fmla="*/ 0 w 10"/>
                    <a:gd name="T21" fmla="*/ 2147483647 h 19"/>
                    <a:gd name="T22" fmla="*/ 0 w 10"/>
                    <a:gd name="T23" fmla="*/ 2147483647 h 19"/>
                    <a:gd name="T24" fmla="*/ 2147483647 w 10"/>
                    <a:gd name="T25" fmla="*/ 2147483647 h 19"/>
                    <a:gd name="T26" fmla="*/ 2147483647 w 10"/>
                    <a:gd name="T27" fmla="*/ 0 h 19"/>
                    <a:gd name="T28" fmla="*/ 2147483647 w 10"/>
                    <a:gd name="T29" fmla="*/ 0 h 19"/>
                    <a:gd name="T30" fmla="*/ 2147483647 w 10"/>
                    <a:gd name="T31" fmla="*/ 2147483647 h 19"/>
                    <a:gd name="T32" fmla="*/ 2147483647 w 10"/>
                    <a:gd name="T33" fmla="*/ 0 h 19"/>
                    <a:gd name="T34" fmla="*/ 2147483647 w 10"/>
                    <a:gd name="T35" fmla="*/ 0 h 19"/>
                    <a:gd name="T36" fmla="*/ 2147483647 w 10"/>
                    <a:gd name="T37" fmla="*/ 2147483647 h 19"/>
                    <a:gd name="T38" fmla="*/ 2147483647 w 10"/>
                    <a:gd name="T39" fmla="*/ 2147483647 h 19"/>
                    <a:gd name="T40" fmla="*/ 2147483647 w 10"/>
                    <a:gd name="T41" fmla="*/ 2147483647 h 19"/>
                    <a:gd name="T42" fmla="*/ 2147483647 w 10"/>
                    <a:gd name="T43" fmla="*/ 2147483647 h 19"/>
                    <a:gd name="T44" fmla="*/ 2147483647 w 10"/>
                    <a:gd name="T45" fmla="*/ 2147483647 h 19"/>
                    <a:gd name="T46" fmla="*/ 0 w 10"/>
                    <a:gd name="T47" fmla="*/ 2147483647 h 19"/>
                    <a:gd name="T48" fmla="*/ 2147483647 w 10"/>
                    <a:gd name="T49" fmla="*/ 2147483647 h 19"/>
                    <a:gd name="T50" fmla="*/ 2147483647 w 10"/>
                    <a:gd name="T51" fmla="*/ 2147483647 h 19"/>
                    <a:gd name="T52" fmla="*/ 2147483647 w 10"/>
                    <a:gd name="T53" fmla="*/ 2147483647 h 19"/>
                    <a:gd name="T54" fmla="*/ 2147483647 w 10"/>
                    <a:gd name="T55" fmla="*/ 2147483647 h 19"/>
                    <a:gd name="T56" fmla="*/ 2147483647 w 10"/>
                    <a:gd name="T57" fmla="*/ 2147483647 h 19"/>
                    <a:gd name="T58" fmla="*/ 2147483647 w 10"/>
                    <a:gd name="T59" fmla="*/ 2147483647 h 19"/>
                    <a:gd name="T60" fmla="*/ 2147483647 w 10"/>
                    <a:gd name="T61" fmla="*/ 2147483647 h 19"/>
                    <a:gd name="T62" fmla="*/ 2147483647 w 10"/>
                    <a:gd name="T63" fmla="*/ 2147483647 h 19"/>
                    <a:gd name="T64" fmla="*/ 2147483647 w 10"/>
                    <a:gd name="T65" fmla="*/ 2147483647 h 1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0"/>
                    <a:gd name="T100" fmla="*/ 0 h 19"/>
                    <a:gd name="T101" fmla="*/ 10 w 10"/>
                    <a:gd name="T102" fmla="*/ 19 h 1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0" h="19">
                      <a:moveTo>
                        <a:pt x="0" y="15"/>
                      </a:move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2" y="16"/>
                        <a:pt x="2" y="17"/>
                        <a:pt x="3" y="17"/>
                      </a:cubicBezTo>
                      <a:cubicBezTo>
                        <a:pt x="3" y="17"/>
                        <a:pt x="4" y="17"/>
                        <a:pt x="5" y="17"/>
                      </a:cubicBezTo>
                      <a:cubicBezTo>
                        <a:pt x="5" y="17"/>
                        <a:pt x="6" y="17"/>
                        <a:pt x="7" y="17"/>
                      </a:cubicBezTo>
                      <a:cubicBezTo>
                        <a:pt x="7" y="16"/>
                        <a:pt x="7" y="16"/>
                        <a:pt x="8" y="15"/>
                      </a:cubicBezTo>
                      <a:cubicBezTo>
                        <a:pt x="8" y="15"/>
                        <a:pt x="8" y="14"/>
                        <a:pt x="8" y="12"/>
                      </a:cubicBezTo>
                      <a:cubicBezTo>
                        <a:pt x="7" y="13"/>
                        <a:pt x="7" y="13"/>
                        <a:pt x="6" y="13"/>
                      </a:cubicBezTo>
                      <a:cubicBezTo>
                        <a:pt x="6" y="14"/>
                        <a:pt x="5" y="14"/>
                        <a:pt x="5" y="14"/>
                      </a:cubicBezTo>
                      <a:cubicBezTo>
                        <a:pt x="3" y="14"/>
                        <a:pt x="2" y="13"/>
                        <a:pt x="1" y="12"/>
                      </a:cubicBezTo>
                      <a:cubicBezTo>
                        <a:pt x="0" y="11"/>
                        <a:pt x="0" y="9"/>
                        <a:pt x="0" y="7"/>
                      </a:cubicBezTo>
                      <a:cubicBezTo>
                        <a:pt x="0" y="5"/>
                        <a:pt x="0" y="4"/>
                        <a:pt x="0" y="3"/>
                      </a:cubicBezTo>
                      <a:cubicBezTo>
                        <a:pt x="1" y="2"/>
                        <a:pt x="1" y="1"/>
                        <a:pt x="2" y="1"/>
                      </a:cubicBezTo>
                      <a:cubicBezTo>
                        <a:pt x="3" y="0"/>
                        <a:pt x="4" y="0"/>
                        <a:pt x="5" y="0"/>
                      </a:cubicBezTo>
                      <a:cubicBezTo>
                        <a:pt x="5" y="0"/>
                        <a:pt x="6" y="0"/>
                        <a:pt x="6" y="0"/>
                      </a:cubicBezTo>
                      <a:cubicBezTo>
                        <a:pt x="7" y="1"/>
                        <a:pt x="7" y="1"/>
                        <a:pt x="8" y="2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0" y="14"/>
                        <a:pt x="9" y="16"/>
                        <a:pt x="9" y="16"/>
                      </a:cubicBezTo>
                      <a:cubicBezTo>
                        <a:pt x="9" y="17"/>
                        <a:pt x="8" y="18"/>
                        <a:pt x="7" y="19"/>
                      </a:cubicBezTo>
                      <a:cubicBezTo>
                        <a:pt x="7" y="19"/>
                        <a:pt x="6" y="19"/>
                        <a:pt x="5" y="19"/>
                      </a:cubicBezTo>
                      <a:cubicBezTo>
                        <a:pt x="3" y="19"/>
                        <a:pt x="2" y="19"/>
                        <a:pt x="1" y="18"/>
                      </a:cubicBezTo>
                      <a:cubicBezTo>
                        <a:pt x="0" y="17"/>
                        <a:pt x="0" y="16"/>
                        <a:pt x="0" y="15"/>
                      </a:cubicBezTo>
                      <a:close/>
                      <a:moveTo>
                        <a:pt x="2" y="7"/>
                      </a:moveTo>
                      <a:cubicBezTo>
                        <a:pt x="2" y="9"/>
                        <a:pt x="2" y="10"/>
                        <a:pt x="3" y="11"/>
                      </a:cubicBezTo>
                      <a:cubicBezTo>
                        <a:pt x="3" y="12"/>
                        <a:pt x="4" y="12"/>
                        <a:pt x="5" y="12"/>
                      </a:cubicBezTo>
                      <a:cubicBezTo>
                        <a:pt x="6" y="12"/>
                        <a:pt x="6" y="12"/>
                        <a:pt x="7" y="11"/>
                      </a:cubicBezTo>
                      <a:cubicBezTo>
                        <a:pt x="8" y="10"/>
                        <a:pt x="8" y="9"/>
                        <a:pt x="8" y="7"/>
                      </a:cubicBezTo>
                      <a:cubicBezTo>
                        <a:pt x="8" y="5"/>
                        <a:pt x="8" y="4"/>
                        <a:pt x="7" y="3"/>
                      </a:cubicBez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4" y="2"/>
                        <a:pt x="3" y="2"/>
                        <a:pt x="3" y="3"/>
                      </a:cubicBezTo>
                      <a:cubicBezTo>
                        <a:pt x="2" y="4"/>
                        <a:pt x="2" y="5"/>
                        <a:pt x="2" y="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66" name="Freeform 345"/>
                <p:cNvSpPr>
                  <a:spLocks/>
                </p:cNvSpPr>
                <p:nvPr/>
              </p:nvSpPr>
              <p:spPr bwMode="auto">
                <a:xfrm>
                  <a:off x="-327" y="734"/>
                  <a:ext cx="28" cy="38"/>
                </a:xfrm>
                <a:custGeom>
                  <a:avLst/>
                  <a:gdLst>
                    <a:gd name="T0" fmla="*/ 2147483647 w 14"/>
                    <a:gd name="T1" fmla="*/ 2147483647 h 19"/>
                    <a:gd name="T2" fmla="*/ 0 w 14"/>
                    <a:gd name="T3" fmla="*/ 0 h 19"/>
                    <a:gd name="T4" fmla="*/ 2147483647 w 14"/>
                    <a:gd name="T5" fmla="*/ 0 h 19"/>
                    <a:gd name="T6" fmla="*/ 2147483647 w 14"/>
                    <a:gd name="T7" fmla="*/ 2147483647 h 19"/>
                    <a:gd name="T8" fmla="*/ 2147483647 w 14"/>
                    <a:gd name="T9" fmla="*/ 2147483647 h 19"/>
                    <a:gd name="T10" fmla="*/ 2147483647 w 14"/>
                    <a:gd name="T11" fmla="*/ 2147483647 h 19"/>
                    <a:gd name="T12" fmla="*/ 2147483647 w 14"/>
                    <a:gd name="T13" fmla="*/ 0 h 19"/>
                    <a:gd name="T14" fmla="*/ 2147483647 w 14"/>
                    <a:gd name="T15" fmla="*/ 0 h 19"/>
                    <a:gd name="T16" fmla="*/ 2147483647 w 14"/>
                    <a:gd name="T17" fmla="*/ 2147483647 h 19"/>
                    <a:gd name="T18" fmla="*/ 2147483647 w 14"/>
                    <a:gd name="T19" fmla="*/ 2147483647 h 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19"/>
                    <a:gd name="T32" fmla="*/ 14 w 14"/>
                    <a:gd name="T33" fmla="*/ 19 h 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19">
                      <a:moveTo>
                        <a:pt x="6" y="19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6" y="15"/>
                        <a:pt x="6" y="16"/>
                        <a:pt x="7" y="17"/>
                      </a:cubicBezTo>
                      <a:cubicBezTo>
                        <a:pt x="7" y="15"/>
                        <a:pt x="7" y="15"/>
                        <a:pt x="8" y="13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8" y="19"/>
                        <a:pt x="8" y="19"/>
                        <a:pt x="8" y="19"/>
                      </a:cubicBezTo>
                      <a:lnTo>
                        <a:pt x="6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67" name="Freeform 346"/>
                <p:cNvSpPr>
                  <a:spLocks noEditPoints="1"/>
                </p:cNvSpPr>
                <p:nvPr/>
              </p:nvSpPr>
              <p:spPr bwMode="auto">
                <a:xfrm>
                  <a:off x="-301" y="744"/>
                  <a:ext cx="22" cy="28"/>
                </a:xfrm>
                <a:custGeom>
                  <a:avLst/>
                  <a:gdLst>
                    <a:gd name="T0" fmla="*/ 0 w 11"/>
                    <a:gd name="T1" fmla="*/ 2147483647 h 14"/>
                    <a:gd name="T2" fmla="*/ 2147483647 w 11"/>
                    <a:gd name="T3" fmla="*/ 2147483647 h 14"/>
                    <a:gd name="T4" fmla="*/ 2147483647 w 11"/>
                    <a:gd name="T5" fmla="*/ 0 h 14"/>
                    <a:gd name="T6" fmla="*/ 2147483647 w 11"/>
                    <a:gd name="T7" fmla="*/ 2147483647 h 14"/>
                    <a:gd name="T8" fmla="*/ 2147483647 w 11"/>
                    <a:gd name="T9" fmla="*/ 2147483647 h 14"/>
                    <a:gd name="T10" fmla="*/ 2147483647 w 11"/>
                    <a:gd name="T11" fmla="*/ 2147483647 h 14"/>
                    <a:gd name="T12" fmla="*/ 2147483647 w 11"/>
                    <a:gd name="T13" fmla="*/ 2147483647 h 14"/>
                    <a:gd name="T14" fmla="*/ 2147483647 w 11"/>
                    <a:gd name="T15" fmla="*/ 2147483647 h 14"/>
                    <a:gd name="T16" fmla="*/ 0 w 11"/>
                    <a:gd name="T17" fmla="*/ 2147483647 h 14"/>
                    <a:gd name="T18" fmla="*/ 2147483647 w 11"/>
                    <a:gd name="T19" fmla="*/ 2147483647 h 14"/>
                    <a:gd name="T20" fmla="*/ 2147483647 w 11"/>
                    <a:gd name="T21" fmla="*/ 2147483647 h 14"/>
                    <a:gd name="T22" fmla="*/ 2147483647 w 11"/>
                    <a:gd name="T23" fmla="*/ 2147483647 h 14"/>
                    <a:gd name="T24" fmla="*/ 2147483647 w 11"/>
                    <a:gd name="T25" fmla="*/ 2147483647 h 14"/>
                    <a:gd name="T26" fmla="*/ 2147483647 w 11"/>
                    <a:gd name="T27" fmla="*/ 2147483647 h 14"/>
                    <a:gd name="T28" fmla="*/ 2147483647 w 11"/>
                    <a:gd name="T29" fmla="*/ 2147483647 h 14"/>
                    <a:gd name="T30" fmla="*/ 2147483647 w 11"/>
                    <a:gd name="T31" fmla="*/ 2147483647 h 14"/>
                    <a:gd name="T32" fmla="*/ 2147483647 w 11"/>
                    <a:gd name="T33" fmla="*/ 2147483647 h 14"/>
                    <a:gd name="T34" fmla="*/ 2147483647 w 11"/>
                    <a:gd name="T35" fmla="*/ 2147483647 h 1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1"/>
                    <a:gd name="T55" fmla="*/ 0 h 14"/>
                    <a:gd name="T56" fmla="*/ 11 w 11"/>
                    <a:gd name="T57" fmla="*/ 14 h 1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1" h="14">
                      <a:moveTo>
                        <a:pt x="0" y="7"/>
                      </a:moveTo>
                      <a:cubicBezTo>
                        <a:pt x="0" y="4"/>
                        <a:pt x="1" y="3"/>
                        <a:pt x="2" y="2"/>
                      </a:cubicBezTo>
                      <a:cubicBezTo>
                        <a:pt x="3" y="0"/>
                        <a:pt x="4" y="0"/>
                        <a:pt x="6" y="0"/>
                      </a:cubicBezTo>
                      <a:cubicBezTo>
                        <a:pt x="7" y="0"/>
                        <a:pt x="8" y="0"/>
                        <a:pt x="9" y="2"/>
                      </a:cubicBezTo>
                      <a:cubicBezTo>
                        <a:pt x="10" y="3"/>
                        <a:pt x="11" y="4"/>
                        <a:pt x="11" y="7"/>
                      </a:cubicBezTo>
                      <a:cubicBezTo>
                        <a:pt x="11" y="9"/>
                        <a:pt x="10" y="11"/>
                        <a:pt x="9" y="12"/>
                      </a:cubicBezTo>
                      <a:cubicBezTo>
                        <a:pt x="8" y="13"/>
                        <a:pt x="7" y="14"/>
                        <a:pt x="6" y="14"/>
                      </a:cubicBezTo>
                      <a:cubicBezTo>
                        <a:pt x="4" y="14"/>
                        <a:pt x="3" y="13"/>
                        <a:pt x="2" y="12"/>
                      </a:cubicBezTo>
                      <a:cubicBezTo>
                        <a:pt x="1" y="11"/>
                        <a:pt x="0" y="9"/>
                        <a:pt x="0" y="7"/>
                      </a:cubicBezTo>
                      <a:close/>
                      <a:moveTo>
                        <a:pt x="2" y="7"/>
                      </a:moveTo>
                      <a:cubicBezTo>
                        <a:pt x="2" y="9"/>
                        <a:pt x="3" y="10"/>
                        <a:pt x="3" y="11"/>
                      </a:cubicBezTo>
                      <a:cubicBezTo>
                        <a:pt x="4" y="12"/>
                        <a:pt x="5" y="12"/>
                        <a:pt x="6" y="12"/>
                      </a:cubicBezTo>
                      <a:cubicBezTo>
                        <a:pt x="7" y="12"/>
                        <a:pt x="7" y="12"/>
                        <a:pt x="8" y="11"/>
                      </a:cubicBezTo>
                      <a:cubicBezTo>
                        <a:pt x="9" y="10"/>
                        <a:pt x="9" y="9"/>
                        <a:pt x="9" y="7"/>
                      </a:cubicBezTo>
                      <a:cubicBezTo>
                        <a:pt x="9" y="5"/>
                        <a:pt x="9" y="4"/>
                        <a:pt x="8" y="3"/>
                      </a:cubicBezTo>
                      <a:cubicBezTo>
                        <a:pt x="7" y="2"/>
                        <a:pt x="6" y="2"/>
                        <a:pt x="6" y="2"/>
                      </a:cubicBezTo>
                      <a:cubicBezTo>
                        <a:pt x="5" y="2"/>
                        <a:pt x="4" y="2"/>
                        <a:pt x="3" y="3"/>
                      </a:cubicBezTo>
                      <a:cubicBezTo>
                        <a:pt x="3" y="4"/>
                        <a:pt x="2" y="5"/>
                        <a:pt x="2" y="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68" name="Freeform 347"/>
                <p:cNvSpPr>
                  <a:spLocks noEditPoints="1"/>
                </p:cNvSpPr>
                <p:nvPr/>
              </p:nvSpPr>
              <p:spPr bwMode="auto">
                <a:xfrm>
                  <a:off x="-275" y="734"/>
                  <a:ext cx="4" cy="38"/>
                </a:xfrm>
                <a:custGeom>
                  <a:avLst/>
                  <a:gdLst>
                    <a:gd name="T0" fmla="*/ 0 w 4"/>
                    <a:gd name="T1" fmla="*/ 4 h 38"/>
                    <a:gd name="T2" fmla="*/ 0 w 4"/>
                    <a:gd name="T3" fmla="*/ 0 h 38"/>
                    <a:gd name="T4" fmla="*/ 4 w 4"/>
                    <a:gd name="T5" fmla="*/ 0 h 38"/>
                    <a:gd name="T6" fmla="*/ 4 w 4"/>
                    <a:gd name="T7" fmla="*/ 4 h 38"/>
                    <a:gd name="T8" fmla="*/ 0 w 4"/>
                    <a:gd name="T9" fmla="*/ 4 h 38"/>
                    <a:gd name="T10" fmla="*/ 0 w 4"/>
                    <a:gd name="T11" fmla="*/ 38 h 38"/>
                    <a:gd name="T12" fmla="*/ 0 w 4"/>
                    <a:gd name="T13" fmla="*/ 10 h 38"/>
                    <a:gd name="T14" fmla="*/ 4 w 4"/>
                    <a:gd name="T15" fmla="*/ 10 h 38"/>
                    <a:gd name="T16" fmla="*/ 4 w 4"/>
                    <a:gd name="T17" fmla="*/ 38 h 38"/>
                    <a:gd name="T18" fmla="*/ 0 w 4"/>
                    <a:gd name="T19" fmla="*/ 38 h 3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"/>
                    <a:gd name="T31" fmla="*/ 0 h 38"/>
                    <a:gd name="T32" fmla="*/ 4 w 4"/>
                    <a:gd name="T33" fmla="*/ 38 h 3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" h="38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4"/>
                      </a:lnTo>
                      <a:lnTo>
                        <a:pt x="0" y="4"/>
                      </a:lnTo>
                      <a:close/>
                      <a:moveTo>
                        <a:pt x="0" y="38"/>
                      </a:move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69" name="Freeform 348"/>
                <p:cNvSpPr>
                  <a:spLocks/>
                </p:cNvSpPr>
                <p:nvPr/>
              </p:nvSpPr>
              <p:spPr bwMode="auto">
                <a:xfrm>
                  <a:off x="-267" y="744"/>
                  <a:ext cx="20" cy="28"/>
                </a:xfrm>
                <a:custGeom>
                  <a:avLst/>
                  <a:gdLst>
                    <a:gd name="T0" fmla="*/ 2147483647 w 10"/>
                    <a:gd name="T1" fmla="*/ 2147483647 h 14"/>
                    <a:gd name="T2" fmla="*/ 2147483647 w 10"/>
                    <a:gd name="T3" fmla="*/ 2147483647 h 14"/>
                    <a:gd name="T4" fmla="*/ 2147483647 w 10"/>
                    <a:gd name="T5" fmla="*/ 2147483647 h 14"/>
                    <a:gd name="T6" fmla="*/ 2147483647 w 10"/>
                    <a:gd name="T7" fmla="*/ 2147483647 h 14"/>
                    <a:gd name="T8" fmla="*/ 2147483647 w 10"/>
                    <a:gd name="T9" fmla="*/ 2147483647 h 14"/>
                    <a:gd name="T10" fmla="*/ 0 w 10"/>
                    <a:gd name="T11" fmla="*/ 2147483647 h 14"/>
                    <a:gd name="T12" fmla="*/ 2147483647 w 10"/>
                    <a:gd name="T13" fmla="*/ 2147483647 h 14"/>
                    <a:gd name="T14" fmla="*/ 2147483647 w 10"/>
                    <a:gd name="T15" fmla="*/ 0 h 14"/>
                    <a:gd name="T16" fmla="*/ 2147483647 w 10"/>
                    <a:gd name="T17" fmla="*/ 2147483647 h 14"/>
                    <a:gd name="T18" fmla="*/ 2147483647 w 10"/>
                    <a:gd name="T19" fmla="*/ 2147483647 h 14"/>
                    <a:gd name="T20" fmla="*/ 2147483647 w 10"/>
                    <a:gd name="T21" fmla="*/ 2147483647 h 14"/>
                    <a:gd name="T22" fmla="*/ 2147483647 w 10"/>
                    <a:gd name="T23" fmla="*/ 2147483647 h 14"/>
                    <a:gd name="T24" fmla="*/ 2147483647 w 10"/>
                    <a:gd name="T25" fmla="*/ 2147483647 h 14"/>
                    <a:gd name="T26" fmla="*/ 2147483647 w 10"/>
                    <a:gd name="T27" fmla="*/ 2147483647 h 14"/>
                    <a:gd name="T28" fmla="*/ 2147483647 w 10"/>
                    <a:gd name="T29" fmla="*/ 2147483647 h 14"/>
                    <a:gd name="T30" fmla="*/ 2147483647 w 10"/>
                    <a:gd name="T31" fmla="*/ 2147483647 h 14"/>
                    <a:gd name="T32" fmla="*/ 2147483647 w 10"/>
                    <a:gd name="T33" fmla="*/ 2147483647 h 14"/>
                    <a:gd name="T34" fmla="*/ 2147483647 w 10"/>
                    <a:gd name="T35" fmla="*/ 2147483647 h 14"/>
                    <a:gd name="T36" fmla="*/ 2147483647 w 10"/>
                    <a:gd name="T37" fmla="*/ 2147483647 h 1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0"/>
                    <a:gd name="T58" fmla="*/ 0 h 14"/>
                    <a:gd name="T59" fmla="*/ 10 w 10"/>
                    <a:gd name="T60" fmla="*/ 14 h 1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0" h="14">
                      <a:moveTo>
                        <a:pt x="8" y="9"/>
                      </a:moveTo>
                      <a:cubicBezTo>
                        <a:pt x="10" y="9"/>
                        <a:pt x="10" y="9"/>
                        <a:pt x="10" y="9"/>
                      </a:cubicBezTo>
                      <a:cubicBezTo>
                        <a:pt x="10" y="11"/>
                        <a:pt x="9" y="12"/>
                        <a:pt x="8" y="13"/>
                      </a:cubicBezTo>
                      <a:cubicBezTo>
                        <a:pt x="7" y="14"/>
                        <a:pt x="6" y="14"/>
                        <a:pt x="5" y="14"/>
                      </a:cubicBezTo>
                      <a:cubicBezTo>
                        <a:pt x="4" y="14"/>
                        <a:pt x="3" y="13"/>
                        <a:pt x="2" y="12"/>
                      </a:cubicBezTo>
                      <a:cubicBezTo>
                        <a:pt x="1" y="11"/>
                        <a:pt x="0" y="9"/>
                        <a:pt x="0" y="7"/>
                      </a:cubicBezTo>
                      <a:cubicBezTo>
                        <a:pt x="0" y="4"/>
                        <a:pt x="1" y="3"/>
                        <a:pt x="2" y="1"/>
                      </a:cubicBezTo>
                      <a:cubicBezTo>
                        <a:pt x="3" y="0"/>
                        <a:pt x="4" y="0"/>
                        <a:pt x="5" y="0"/>
                      </a:cubicBezTo>
                      <a:cubicBezTo>
                        <a:pt x="6" y="0"/>
                        <a:pt x="7" y="0"/>
                        <a:pt x="8" y="1"/>
                      </a:cubicBezTo>
                      <a:cubicBezTo>
                        <a:pt x="9" y="2"/>
                        <a:pt x="9" y="3"/>
                        <a:pt x="10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3"/>
                        <a:pt x="7" y="3"/>
                        <a:pt x="7" y="2"/>
                      </a:cubicBez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4" y="2"/>
                        <a:pt x="4" y="2"/>
                        <a:pt x="3" y="3"/>
                      </a:cubicBezTo>
                      <a:cubicBezTo>
                        <a:pt x="2" y="4"/>
                        <a:pt x="2" y="5"/>
                        <a:pt x="2" y="7"/>
                      </a:cubicBezTo>
                      <a:cubicBezTo>
                        <a:pt x="2" y="9"/>
                        <a:pt x="2" y="10"/>
                        <a:pt x="3" y="11"/>
                      </a:cubicBezTo>
                      <a:cubicBezTo>
                        <a:pt x="3" y="12"/>
                        <a:pt x="4" y="12"/>
                        <a:pt x="5" y="12"/>
                      </a:cubicBezTo>
                      <a:cubicBezTo>
                        <a:pt x="6" y="12"/>
                        <a:pt x="6" y="12"/>
                        <a:pt x="7" y="11"/>
                      </a:cubicBezTo>
                      <a:cubicBezTo>
                        <a:pt x="8" y="11"/>
                        <a:pt x="8" y="10"/>
                        <a:pt x="8" y="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70" name="Freeform 349"/>
                <p:cNvSpPr>
                  <a:spLocks noEditPoints="1"/>
                </p:cNvSpPr>
                <p:nvPr/>
              </p:nvSpPr>
              <p:spPr bwMode="auto">
                <a:xfrm>
                  <a:off x="-245" y="744"/>
                  <a:ext cx="20" cy="28"/>
                </a:xfrm>
                <a:custGeom>
                  <a:avLst/>
                  <a:gdLst>
                    <a:gd name="T0" fmla="*/ 2147483647 w 10"/>
                    <a:gd name="T1" fmla="*/ 2147483647 h 14"/>
                    <a:gd name="T2" fmla="*/ 2147483647 w 10"/>
                    <a:gd name="T3" fmla="*/ 2147483647 h 14"/>
                    <a:gd name="T4" fmla="*/ 2147483647 w 10"/>
                    <a:gd name="T5" fmla="*/ 2147483647 h 14"/>
                    <a:gd name="T6" fmla="*/ 2147483647 w 10"/>
                    <a:gd name="T7" fmla="*/ 2147483647 h 14"/>
                    <a:gd name="T8" fmla="*/ 2147483647 w 10"/>
                    <a:gd name="T9" fmla="*/ 2147483647 h 14"/>
                    <a:gd name="T10" fmla="*/ 0 w 10"/>
                    <a:gd name="T11" fmla="*/ 2147483647 h 14"/>
                    <a:gd name="T12" fmla="*/ 2147483647 w 10"/>
                    <a:gd name="T13" fmla="*/ 2147483647 h 14"/>
                    <a:gd name="T14" fmla="*/ 2147483647 w 10"/>
                    <a:gd name="T15" fmla="*/ 0 h 14"/>
                    <a:gd name="T16" fmla="*/ 2147483647 w 10"/>
                    <a:gd name="T17" fmla="*/ 2147483647 h 14"/>
                    <a:gd name="T18" fmla="*/ 2147483647 w 10"/>
                    <a:gd name="T19" fmla="*/ 2147483647 h 14"/>
                    <a:gd name="T20" fmla="*/ 2147483647 w 10"/>
                    <a:gd name="T21" fmla="*/ 2147483647 h 14"/>
                    <a:gd name="T22" fmla="*/ 2147483647 w 10"/>
                    <a:gd name="T23" fmla="*/ 2147483647 h 14"/>
                    <a:gd name="T24" fmla="*/ 2147483647 w 10"/>
                    <a:gd name="T25" fmla="*/ 2147483647 h 14"/>
                    <a:gd name="T26" fmla="*/ 2147483647 w 10"/>
                    <a:gd name="T27" fmla="*/ 2147483647 h 14"/>
                    <a:gd name="T28" fmla="*/ 2147483647 w 10"/>
                    <a:gd name="T29" fmla="*/ 2147483647 h 14"/>
                    <a:gd name="T30" fmla="*/ 2147483647 w 10"/>
                    <a:gd name="T31" fmla="*/ 2147483647 h 14"/>
                    <a:gd name="T32" fmla="*/ 2147483647 w 10"/>
                    <a:gd name="T33" fmla="*/ 2147483647 h 14"/>
                    <a:gd name="T34" fmla="*/ 2147483647 w 10"/>
                    <a:gd name="T35" fmla="*/ 2147483647 h 14"/>
                    <a:gd name="T36" fmla="*/ 2147483647 w 10"/>
                    <a:gd name="T37" fmla="*/ 2147483647 h 14"/>
                    <a:gd name="T38" fmla="*/ 2147483647 w 10"/>
                    <a:gd name="T39" fmla="*/ 2147483647 h 14"/>
                    <a:gd name="T40" fmla="*/ 2147483647 w 10"/>
                    <a:gd name="T41" fmla="*/ 2147483647 h 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"/>
                    <a:gd name="T64" fmla="*/ 0 h 14"/>
                    <a:gd name="T65" fmla="*/ 10 w 10"/>
                    <a:gd name="T66" fmla="*/ 14 h 1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" h="14">
                      <a:moveTo>
                        <a:pt x="8" y="9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1"/>
                        <a:pt x="9" y="12"/>
                        <a:pt x="8" y="13"/>
                      </a:cubicBezTo>
                      <a:cubicBezTo>
                        <a:pt x="7" y="14"/>
                        <a:pt x="6" y="14"/>
                        <a:pt x="5" y="14"/>
                      </a:cubicBezTo>
                      <a:cubicBezTo>
                        <a:pt x="3" y="14"/>
                        <a:pt x="2" y="13"/>
                        <a:pt x="1" y="12"/>
                      </a:cubicBezTo>
                      <a:cubicBezTo>
                        <a:pt x="0" y="11"/>
                        <a:pt x="0" y="9"/>
                        <a:pt x="0" y="7"/>
                      </a:cubicBezTo>
                      <a:cubicBezTo>
                        <a:pt x="0" y="5"/>
                        <a:pt x="0" y="3"/>
                        <a:pt x="1" y="2"/>
                      </a:cubicBezTo>
                      <a:cubicBezTo>
                        <a:pt x="2" y="0"/>
                        <a:pt x="3" y="0"/>
                        <a:pt x="5" y="0"/>
                      </a:cubicBezTo>
                      <a:cubicBezTo>
                        <a:pt x="6" y="0"/>
                        <a:pt x="8" y="0"/>
                        <a:pt x="9" y="2"/>
                      </a:cubicBezTo>
                      <a:cubicBezTo>
                        <a:pt x="10" y="3"/>
                        <a:pt x="10" y="5"/>
                        <a:pt x="10" y="7"/>
                      </a:cubicBezTo>
                      <a:cubicBezTo>
                        <a:pt x="10" y="7"/>
                        <a:pt x="10" y="7"/>
                        <a:pt x="10" y="7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9"/>
                        <a:pt x="2" y="10"/>
                        <a:pt x="3" y="11"/>
                      </a:cubicBezTo>
                      <a:cubicBezTo>
                        <a:pt x="3" y="12"/>
                        <a:pt x="4" y="12"/>
                        <a:pt x="5" y="12"/>
                      </a:cubicBezTo>
                      <a:cubicBezTo>
                        <a:pt x="6" y="12"/>
                        <a:pt x="7" y="11"/>
                        <a:pt x="8" y="9"/>
                      </a:cubicBezTo>
                      <a:close/>
                      <a:moveTo>
                        <a:pt x="2" y="6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4"/>
                        <a:pt x="8" y="3"/>
                        <a:pt x="7" y="3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3" y="2"/>
                        <a:pt x="3" y="3"/>
                      </a:cubicBezTo>
                      <a:cubicBezTo>
                        <a:pt x="2" y="3"/>
                        <a:pt x="2" y="4"/>
                        <a:pt x="2" y="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71" name="Freeform 350"/>
                <p:cNvSpPr>
                  <a:spLocks/>
                </p:cNvSpPr>
                <p:nvPr/>
              </p:nvSpPr>
              <p:spPr bwMode="auto">
                <a:xfrm>
                  <a:off x="-50" y="734"/>
                  <a:ext cx="28" cy="38"/>
                </a:xfrm>
                <a:custGeom>
                  <a:avLst/>
                  <a:gdLst>
                    <a:gd name="T0" fmla="*/ 2147483647 w 14"/>
                    <a:gd name="T1" fmla="*/ 2147483647 h 19"/>
                    <a:gd name="T2" fmla="*/ 0 w 14"/>
                    <a:gd name="T3" fmla="*/ 0 h 19"/>
                    <a:gd name="T4" fmla="*/ 2147483647 w 14"/>
                    <a:gd name="T5" fmla="*/ 0 h 19"/>
                    <a:gd name="T6" fmla="*/ 2147483647 w 14"/>
                    <a:gd name="T7" fmla="*/ 2147483647 h 19"/>
                    <a:gd name="T8" fmla="*/ 2147483647 w 14"/>
                    <a:gd name="T9" fmla="*/ 2147483647 h 19"/>
                    <a:gd name="T10" fmla="*/ 2147483647 w 14"/>
                    <a:gd name="T11" fmla="*/ 2147483647 h 19"/>
                    <a:gd name="T12" fmla="*/ 2147483647 w 14"/>
                    <a:gd name="T13" fmla="*/ 0 h 19"/>
                    <a:gd name="T14" fmla="*/ 2147483647 w 14"/>
                    <a:gd name="T15" fmla="*/ 0 h 19"/>
                    <a:gd name="T16" fmla="*/ 2147483647 w 14"/>
                    <a:gd name="T17" fmla="*/ 2147483647 h 19"/>
                    <a:gd name="T18" fmla="*/ 2147483647 w 14"/>
                    <a:gd name="T19" fmla="*/ 2147483647 h 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19"/>
                    <a:gd name="T32" fmla="*/ 14 w 14"/>
                    <a:gd name="T33" fmla="*/ 19 h 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19">
                      <a:moveTo>
                        <a:pt x="6" y="19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5"/>
                        <a:pt x="7" y="16"/>
                        <a:pt x="7" y="17"/>
                      </a:cubicBezTo>
                      <a:cubicBezTo>
                        <a:pt x="7" y="16"/>
                        <a:pt x="8" y="15"/>
                        <a:pt x="8" y="14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8" y="19"/>
                        <a:pt x="8" y="19"/>
                        <a:pt x="8" y="19"/>
                      </a:cubicBezTo>
                      <a:lnTo>
                        <a:pt x="6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72" name="Freeform 351"/>
                <p:cNvSpPr>
                  <a:spLocks noEditPoints="1"/>
                </p:cNvSpPr>
                <p:nvPr/>
              </p:nvSpPr>
              <p:spPr bwMode="auto">
                <a:xfrm>
                  <a:off x="-20" y="734"/>
                  <a:ext cx="4" cy="38"/>
                </a:xfrm>
                <a:custGeom>
                  <a:avLst/>
                  <a:gdLst>
                    <a:gd name="T0" fmla="*/ 0 w 4"/>
                    <a:gd name="T1" fmla="*/ 6 h 38"/>
                    <a:gd name="T2" fmla="*/ 0 w 4"/>
                    <a:gd name="T3" fmla="*/ 0 h 38"/>
                    <a:gd name="T4" fmla="*/ 4 w 4"/>
                    <a:gd name="T5" fmla="*/ 0 h 38"/>
                    <a:gd name="T6" fmla="*/ 4 w 4"/>
                    <a:gd name="T7" fmla="*/ 6 h 38"/>
                    <a:gd name="T8" fmla="*/ 0 w 4"/>
                    <a:gd name="T9" fmla="*/ 6 h 38"/>
                    <a:gd name="T10" fmla="*/ 0 w 4"/>
                    <a:gd name="T11" fmla="*/ 38 h 38"/>
                    <a:gd name="T12" fmla="*/ 0 w 4"/>
                    <a:gd name="T13" fmla="*/ 10 h 38"/>
                    <a:gd name="T14" fmla="*/ 4 w 4"/>
                    <a:gd name="T15" fmla="*/ 10 h 38"/>
                    <a:gd name="T16" fmla="*/ 4 w 4"/>
                    <a:gd name="T17" fmla="*/ 38 h 38"/>
                    <a:gd name="T18" fmla="*/ 0 w 4"/>
                    <a:gd name="T19" fmla="*/ 38 h 3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"/>
                    <a:gd name="T31" fmla="*/ 0 h 38"/>
                    <a:gd name="T32" fmla="*/ 4 w 4"/>
                    <a:gd name="T33" fmla="*/ 38 h 3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" h="38"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6"/>
                      </a:lnTo>
                      <a:lnTo>
                        <a:pt x="0" y="6"/>
                      </a:lnTo>
                      <a:close/>
                      <a:moveTo>
                        <a:pt x="0" y="38"/>
                      </a:move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73" name="Freeform 352"/>
                <p:cNvSpPr>
                  <a:spLocks noEditPoints="1"/>
                </p:cNvSpPr>
                <p:nvPr/>
              </p:nvSpPr>
              <p:spPr bwMode="auto">
                <a:xfrm>
                  <a:off x="-12" y="734"/>
                  <a:ext cx="20" cy="38"/>
                </a:xfrm>
                <a:custGeom>
                  <a:avLst/>
                  <a:gdLst>
                    <a:gd name="T0" fmla="*/ 2147483647 w 10"/>
                    <a:gd name="T1" fmla="*/ 2147483647 h 19"/>
                    <a:gd name="T2" fmla="*/ 2147483647 w 10"/>
                    <a:gd name="T3" fmla="*/ 2147483647 h 19"/>
                    <a:gd name="T4" fmla="*/ 2147483647 w 10"/>
                    <a:gd name="T5" fmla="*/ 2147483647 h 19"/>
                    <a:gd name="T6" fmla="*/ 2147483647 w 10"/>
                    <a:gd name="T7" fmla="*/ 2147483647 h 19"/>
                    <a:gd name="T8" fmla="*/ 2147483647 w 10"/>
                    <a:gd name="T9" fmla="*/ 2147483647 h 19"/>
                    <a:gd name="T10" fmla="*/ 0 w 10"/>
                    <a:gd name="T11" fmla="*/ 2147483647 h 19"/>
                    <a:gd name="T12" fmla="*/ 2147483647 w 10"/>
                    <a:gd name="T13" fmla="*/ 2147483647 h 19"/>
                    <a:gd name="T14" fmla="*/ 2147483647 w 10"/>
                    <a:gd name="T15" fmla="*/ 2147483647 h 19"/>
                    <a:gd name="T16" fmla="*/ 2147483647 w 10"/>
                    <a:gd name="T17" fmla="*/ 2147483647 h 19"/>
                    <a:gd name="T18" fmla="*/ 2147483647 w 10"/>
                    <a:gd name="T19" fmla="*/ 2147483647 h 19"/>
                    <a:gd name="T20" fmla="*/ 2147483647 w 10"/>
                    <a:gd name="T21" fmla="*/ 2147483647 h 19"/>
                    <a:gd name="T22" fmla="*/ 2147483647 w 10"/>
                    <a:gd name="T23" fmla="*/ 0 h 19"/>
                    <a:gd name="T24" fmla="*/ 2147483647 w 10"/>
                    <a:gd name="T25" fmla="*/ 0 h 19"/>
                    <a:gd name="T26" fmla="*/ 2147483647 w 10"/>
                    <a:gd name="T27" fmla="*/ 2147483647 h 19"/>
                    <a:gd name="T28" fmla="*/ 2147483647 w 10"/>
                    <a:gd name="T29" fmla="*/ 2147483647 h 19"/>
                    <a:gd name="T30" fmla="*/ 2147483647 w 10"/>
                    <a:gd name="T31" fmla="*/ 2147483647 h 19"/>
                    <a:gd name="T32" fmla="*/ 2147483647 w 10"/>
                    <a:gd name="T33" fmla="*/ 2147483647 h 19"/>
                    <a:gd name="T34" fmla="*/ 2147483647 w 10"/>
                    <a:gd name="T35" fmla="*/ 2147483647 h 19"/>
                    <a:gd name="T36" fmla="*/ 2147483647 w 10"/>
                    <a:gd name="T37" fmla="*/ 2147483647 h 19"/>
                    <a:gd name="T38" fmla="*/ 2147483647 w 10"/>
                    <a:gd name="T39" fmla="*/ 2147483647 h 19"/>
                    <a:gd name="T40" fmla="*/ 2147483647 w 10"/>
                    <a:gd name="T41" fmla="*/ 2147483647 h 19"/>
                    <a:gd name="T42" fmla="*/ 2147483647 w 10"/>
                    <a:gd name="T43" fmla="*/ 2147483647 h 19"/>
                    <a:gd name="T44" fmla="*/ 2147483647 w 10"/>
                    <a:gd name="T45" fmla="*/ 2147483647 h 19"/>
                    <a:gd name="T46" fmla="*/ 2147483647 w 10"/>
                    <a:gd name="T47" fmla="*/ 2147483647 h 1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0"/>
                    <a:gd name="T73" fmla="*/ 0 h 19"/>
                    <a:gd name="T74" fmla="*/ 10 w 10"/>
                    <a:gd name="T75" fmla="*/ 19 h 1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0" h="19">
                      <a:moveTo>
                        <a:pt x="8" y="19"/>
                      </a:move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8" y="18"/>
                        <a:pt x="7" y="18"/>
                        <a:pt x="7" y="19"/>
                      </a:cubicBezTo>
                      <a:cubicBezTo>
                        <a:pt x="6" y="19"/>
                        <a:pt x="6" y="19"/>
                        <a:pt x="5" y="19"/>
                      </a:cubicBezTo>
                      <a:cubicBezTo>
                        <a:pt x="4" y="19"/>
                        <a:pt x="3" y="18"/>
                        <a:pt x="2" y="17"/>
                      </a:cubicBezTo>
                      <a:cubicBezTo>
                        <a:pt x="1" y="16"/>
                        <a:pt x="0" y="14"/>
                        <a:pt x="0" y="12"/>
                      </a:cubicBezTo>
                      <a:cubicBezTo>
                        <a:pt x="0" y="10"/>
                        <a:pt x="1" y="9"/>
                        <a:pt x="1" y="8"/>
                      </a:cubicBezTo>
                      <a:cubicBezTo>
                        <a:pt x="1" y="7"/>
                        <a:pt x="2" y="6"/>
                        <a:pt x="3" y="6"/>
                      </a:cubicBezTo>
                      <a:cubicBezTo>
                        <a:pt x="3" y="5"/>
                        <a:pt x="4" y="5"/>
                        <a:pt x="5" y="5"/>
                      </a:cubicBezTo>
                      <a:cubicBezTo>
                        <a:pt x="6" y="5"/>
                        <a:pt x="6" y="5"/>
                        <a:pt x="7" y="5"/>
                      </a:cubicBezTo>
                      <a:cubicBezTo>
                        <a:pt x="7" y="6"/>
                        <a:pt x="8" y="6"/>
                        <a:pt x="8" y="7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lnTo>
                        <a:pt x="8" y="19"/>
                      </a:lnTo>
                      <a:close/>
                      <a:moveTo>
                        <a:pt x="2" y="12"/>
                      </a:moveTo>
                      <a:cubicBezTo>
                        <a:pt x="2" y="14"/>
                        <a:pt x="3" y="15"/>
                        <a:pt x="3" y="16"/>
                      </a:cubicBezTo>
                      <a:cubicBezTo>
                        <a:pt x="4" y="17"/>
                        <a:pt x="4" y="17"/>
                        <a:pt x="5" y="17"/>
                      </a:cubicBezTo>
                      <a:cubicBezTo>
                        <a:pt x="6" y="17"/>
                        <a:pt x="7" y="17"/>
                        <a:pt x="7" y="16"/>
                      </a:cubicBezTo>
                      <a:cubicBezTo>
                        <a:pt x="8" y="15"/>
                        <a:pt x="8" y="14"/>
                        <a:pt x="8" y="12"/>
                      </a:cubicBezTo>
                      <a:cubicBezTo>
                        <a:pt x="8" y="10"/>
                        <a:pt x="8" y="9"/>
                        <a:pt x="7" y="8"/>
                      </a:cubicBezTo>
                      <a:cubicBezTo>
                        <a:pt x="7" y="7"/>
                        <a:pt x="6" y="7"/>
                        <a:pt x="5" y="7"/>
                      </a:cubicBezTo>
                      <a:cubicBezTo>
                        <a:pt x="4" y="7"/>
                        <a:pt x="4" y="7"/>
                        <a:pt x="3" y="8"/>
                      </a:cubicBezTo>
                      <a:cubicBezTo>
                        <a:pt x="3" y="9"/>
                        <a:pt x="2" y="10"/>
                        <a:pt x="2" y="1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74" name="Freeform 353"/>
                <p:cNvSpPr>
                  <a:spLocks noEditPoints="1"/>
                </p:cNvSpPr>
                <p:nvPr/>
              </p:nvSpPr>
              <p:spPr bwMode="auto">
                <a:xfrm>
                  <a:off x="12" y="744"/>
                  <a:ext cx="20" cy="28"/>
                </a:xfrm>
                <a:custGeom>
                  <a:avLst/>
                  <a:gdLst>
                    <a:gd name="T0" fmla="*/ 2147483647 w 10"/>
                    <a:gd name="T1" fmla="*/ 2147483647 h 14"/>
                    <a:gd name="T2" fmla="*/ 2147483647 w 10"/>
                    <a:gd name="T3" fmla="*/ 2147483647 h 14"/>
                    <a:gd name="T4" fmla="*/ 2147483647 w 10"/>
                    <a:gd name="T5" fmla="*/ 2147483647 h 14"/>
                    <a:gd name="T6" fmla="*/ 2147483647 w 10"/>
                    <a:gd name="T7" fmla="*/ 2147483647 h 14"/>
                    <a:gd name="T8" fmla="*/ 2147483647 w 10"/>
                    <a:gd name="T9" fmla="*/ 2147483647 h 14"/>
                    <a:gd name="T10" fmla="*/ 0 w 10"/>
                    <a:gd name="T11" fmla="*/ 2147483647 h 14"/>
                    <a:gd name="T12" fmla="*/ 2147483647 w 10"/>
                    <a:gd name="T13" fmla="*/ 2147483647 h 14"/>
                    <a:gd name="T14" fmla="*/ 2147483647 w 10"/>
                    <a:gd name="T15" fmla="*/ 0 h 14"/>
                    <a:gd name="T16" fmla="*/ 2147483647 w 10"/>
                    <a:gd name="T17" fmla="*/ 2147483647 h 14"/>
                    <a:gd name="T18" fmla="*/ 2147483647 w 10"/>
                    <a:gd name="T19" fmla="*/ 2147483647 h 14"/>
                    <a:gd name="T20" fmla="*/ 2147483647 w 10"/>
                    <a:gd name="T21" fmla="*/ 2147483647 h 14"/>
                    <a:gd name="T22" fmla="*/ 2147483647 w 10"/>
                    <a:gd name="T23" fmla="*/ 2147483647 h 14"/>
                    <a:gd name="T24" fmla="*/ 2147483647 w 10"/>
                    <a:gd name="T25" fmla="*/ 2147483647 h 14"/>
                    <a:gd name="T26" fmla="*/ 2147483647 w 10"/>
                    <a:gd name="T27" fmla="*/ 2147483647 h 14"/>
                    <a:gd name="T28" fmla="*/ 2147483647 w 10"/>
                    <a:gd name="T29" fmla="*/ 2147483647 h 14"/>
                    <a:gd name="T30" fmla="*/ 2147483647 w 10"/>
                    <a:gd name="T31" fmla="*/ 2147483647 h 14"/>
                    <a:gd name="T32" fmla="*/ 2147483647 w 10"/>
                    <a:gd name="T33" fmla="*/ 2147483647 h 14"/>
                    <a:gd name="T34" fmla="*/ 2147483647 w 10"/>
                    <a:gd name="T35" fmla="*/ 2147483647 h 14"/>
                    <a:gd name="T36" fmla="*/ 2147483647 w 10"/>
                    <a:gd name="T37" fmla="*/ 2147483647 h 14"/>
                    <a:gd name="T38" fmla="*/ 2147483647 w 10"/>
                    <a:gd name="T39" fmla="*/ 2147483647 h 14"/>
                    <a:gd name="T40" fmla="*/ 2147483647 w 10"/>
                    <a:gd name="T41" fmla="*/ 2147483647 h 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"/>
                    <a:gd name="T64" fmla="*/ 0 h 14"/>
                    <a:gd name="T65" fmla="*/ 10 w 10"/>
                    <a:gd name="T66" fmla="*/ 14 h 1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" h="14">
                      <a:moveTo>
                        <a:pt x="8" y="9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1"/>
                        <a:pt x="9" y="12"/>
                        <a:pt x="9" y="13"/>
                      </a:cubicBezTo>
                      <a:cubicBezTo>
                        <a:pt x="8" y="14"/>
                        <a:pt x="7" y="14"/>
                        <a:pt x="5" y="14"/>
                      </a:cubicBezTo>
                      <a:cubicBezTo>
                        <a:pt x="4" y="14"/>
                        <a:pt x="3" y="13"/>
                        <a:pt x="2" y="12"/>
                      </a:cubicBezTo>
                      <a:cubicBezTo>
                        <a:pt x="1" y="11"/>
                        <a:pt x="0" y="9"/>
                        <a:pt x="0" y="7"/>
                      </a:cubicBezTo>
                      <a:cubicBezTo>
                        <a:pt x="0" y="5"/>
                        <a:pt x="1" y="3"/>
                        <a:pt x="2" y="2"/>
                      </a:cubicBezTo>
                      <a:cubicBezTo>
                        <a:pt x="3" y="0"/>
                        <a:pt x="4" y="0"/>
                        <a:pt x="5" y="0"/>
                      </a:cubicBezTo>
                      <a:cubicBezTo>
                        <a:pt x="7" y="0"/>
                        <a:pt x="8" y="0"/>
                        <a:pt x="9" y="2"/>
                      </a:cubicBezTo>
                      <a:cubicBezTo>
                        <a:pt x="10" y="3"/>
                        <a:pt x="10" y="5"/>
                        <a:pt x="10" y="7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9"/>
                        <a:pt x="3" y="10"/>
                        <a:pt x="3" y="11"/>
                      </a:cubicBezTo>
                      <a:cubicBezTo>
                        <a:pt x="4" y="12"/>
                        <a:pt x="5" y="12"/>
                        <a:pt x="6" y="12"/>
                      </a:cubicBezTo>
                      <a:cubicBezTo>
                        <a:pt x="7" y="12"/>
                        <a:pt x="8" y="11"/>
                        <a:pt x="8" y="9"/>
                      </a:cubicBezTo>
                      <a:close/>
                      <a:moveTo>
                        <a:pt x="2" y="6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4"/>
                        <a:pt x="8" y="4"/>
                        <a:pt x="8" y="3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5" y="2"/>
                        <a:pt x="4" y="2"/>
                        <a:pt x="3" y="3"/>
                      </a:cubicBezTo>
                      <a:cubicBezTo>
                        <a:pt x="3" y="4"/>
                        <a:pt x="2" y="4"/>
                        <a:pt x="2" y="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75" name="Freeform 354"/>
                <p:cNvSpPr>
                  <a:spLocks noEditPoints="1"/>
                </p:cNvSpPr>
                <p:nvPr/>
              </p:nvSpPr>
              <p:spPr bwMode="auto">
                <a:xfrm>
                  <a:off x="36" y="744"/>
                  <a:ext cx="20" cy="28"/>
                </a:xfrm>
                <a:custGeom>
                  <a:avLst/>
                  <a:gdLst>
                    <a:gd name="T0" fmla="*/ 0 w 10"/>
                    <a:gd name="T1" fmla="*/ 2147483647 h 14"/>
                    <a:gd name="T2" fmla="*/ 2147483647 w 10"/>
                    <a:gd name="T3" fmla="*/ 2147483647 h 14"/>
                    <a:gd name="T4" fmla="*/ 2147483647 w 10"/>
                    <a:gd name="T5" fmla="*/ 0 h 14"/>
                    <a:gd name="T6" fmla="*/ 2147483647 w 10"/>
                    <a:gd name="T7" fmla="*/ 2147483647 h 14"/>
                    <a:gd name="T8" fmla="*/ 2147483647 w 10"/>
                    <a:gd name="T9" fmla="*/ 2147483647 h 14"/>
                    <a:gd name="T10" fmla="*/ 2147483647 w 10"/>
                    <a:gd name="T11" fmla="*/ 2147483647 h 14"/>
                    <a:gd name="T12" fmla="*/ 2147483647 w 10"/>
                    <a:gd name="T13" fmla="*/ 2147483647 h 14"/>
                    <a:gd name="T14" fmla="*/ 2147483647 w 10"/>
                    <a:gd name="T15" fmla="*/ 2147483647 h 14"/>
                    <a:gd name="T16" fmla="*/ 0 w 10"/>
                    <a:gd name="T17" fmla="*/ 2147483647 h 14"/>
                    <a:gd name="T18" fmla="*/ 2147483647 w 10"/>
                    <a:gd name="T19" fmla="*/ 2147483647 h 14"/>
                    <a:gd name="T20" fmla="*/ 2147483647 w 10"/>
                    <a:gd name="T21" fmla="*/ 2147483647 h 14"/>
                    <a:gd name="T22" fmla="*/ 2147483647 w 10"/>
                    <a:gd name="T23" fmla="*/ 2147483647 h 14"/>
                    <a:gd name="T24" fmla="*/ 2147483647 w 10"/>
                    <a:gd name="T25" fmla="*/ 2147483647 h 14"/>
                    <a:gd name="T26" fmla="*/ 2147483647 w 10"/>
                    <a:gd name="T27" fmla="*/ 2147483647 h 14"/>
                    <a:gd name="T28" fmla="*/ 2147483647 w 10"/>
                    <a:gd name="T29" fmla="*/ 2147483647 h 14"/>
                    <a:gd name="T30" fmla="*/ 2147483647 w 10"/>
                    <a:gd name="T31" fmla="*/ 2147483647 h 14"/>
                    <a:gd name="T32" fmla="*/ 2147483647 w 10"/>
                    <a:gd name="T33" fmla="*/ 2147483647 h 14"/>
                    <a:gd name="T34" fmla="*/ 2147483647 w 10"/>
                    <a:gd name="T35" fmla="*/ 2147483647 h 1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0"/>
                    <a:gd name="T55" fmla="*/ 0 h 14"/>
                    <a:gd name="T56" fmla="*/ 10 w 10"/>
                    <a:gd name="T57" fmla="*/ 14 h 1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0" h="14">
                      <a:moveTo>
                        <a:pt x="0" y="7"/>
                      </a:moveTo>
                      <a:cubicBezTo>
                        <a:pt x="0" y="5"/>
                        <a:pt x="1" y="3"/>
                        <a:pt x="2" y="2"/>
                      </a:cubicBezTo>
                      <a:cubicBezTo>
                        <a:pt x="3" y="0"/>
                        <a:pt x="4" y="0"/>
                        <a:pt x="5" y="0"/>
                      </a:cubicBezTo>
                      <a:cubicBezTo>
                        <a:pt x="7" y="0"/>
                        <a:pt x="8" y="0"/>
                        <a:pt x="9" y="2"/>
                      </a:cubicBezTo>
                      <a:cubicBezTo>
                        <a:pt x="10" y="3"/>
                        <a:pt x="10" y="5"/>
                        <a:pt x="10" y="7"/>
                      </a:cubicBezTo>
                      <a:cubicBezTo>
                        <a:pt x="10" y="9"/>
                        <a:pt x="10" y="11"/>
                        <a:pt x="9" y="12"/>
                      </a:cubicBezTo>
                      <a:cubicBezTo>
                        <a:pt x="8" y="13"/>
                        <a:pt x="7" y="14"/>
                        <a:pt x="5" y="14"/>
                      </a:cubicBezTo>
                      <a:cubicBezTo>
                        <a:pt x="4" y="14"/>
                        <a:pt x="3" y="13"/>
                        <a:pt x="2" y="12"/>
                      </a:cubicBezTo>
                      <a:cubicBezTo>
                        <a:pt x="1" y="11"/>
                        <a:pt x="0" y="9"/>
                        <a:pt x="0" y="7"/>
                      </a:cubicBezTo>
                      <a:close/>
                      <a:moveTo>
                        <a:pt x="2" y="7"/>
                      </a:moveTo>
                      <a:cubicBezTo>
                        <a:pt x="2" y="9"/>
                        <a:pt x="2" y="10"/>
                        <a:pt x="3" y="11"/>
                      </a:cubicBezTo>
                      <a:cubicBezTo>
                        <a:pt x="4" y="12"/>
                        <a:pt x="4" y="12"/>
                        <a:pt x="5" y="12"/>
                      </a:cubicBezTo>
                      <a:cubicBezTo>
                        <a:pt x="6" y="12"/>
                        <a:pt x="7" y="12"/>
                        <a:pt x="8" y="11"/>
                      </a:cubicBezTo>
                      <a:cubicBezTo>
                        <a:pt x="8" y="10"/>
                        <a:pt x="8" y="9"/>
                        <a:pt x="8" y="7"/>
                      </a:cubicBezTo>
                      <a:cubicBezTo>
                        <a:pt x="8" y="5"/>
                        <a:pt x="8" y="4"/>
                        <a:pt x="8" y="3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4" y="2"/>
                        <a:pt x="3" y="3"/>
                      </a:cubicBezTo>
                      <a:cubicBezTo>
                        <a:pt x="2" y="4"/>
                        <a:pt x="2" y="5"/>
                        <a:pt x="2" y="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76" name="Freeform 355"/>
                <p:cNvSpPr>
                  <a:spLocks noEditPoints="1"/>
                </p:cNvSpPr>
                <p:nvPr/>
              </p:nvSpPr>
              <p:spPr bwMode="auto">
                <a:xfrm>
                  <a:off x="486" y="828"/>
                  <a:ext cx="26" cy="38"/>
                </a:xfrm>
                <a:custGeom>
                  <a:avLst/>
                  <a:gdLst>
                    <a:gd name="T0" fmla="*/ 0 w 13"/>
                    <a:gd name="T1" fmla="*/ 2147483647 h 19"/>
                    <a:gd name="T2" fmla="*/ 0 w 13"/>
                    <a:gd name="T3" fmla="*/ 2147483647 h 19"/>
                    <a:gd name="T4" fmla="*/ 2147483647 w 13"/>
                    <a:gd name="T5" fmla="*/ 2147483647 h 19"/>
                    <a:gd name="T6" fmla="*/ 2147483647 w 13"/>
                    <a:gd name="T7" fmla="*/ 2147483647 h 19"/>
                    <a:gd name="T8" fmla="*/ 2147483647 w 13"/>
                    <a:gd name="T9" fmla="*/ 2147483647 h 19"/>
                    <a:gd name="T10" fmla="*/ 2147483647 w 13"/>
                    <a:gd name="T11" fmla="*/ 2147483647 h 19"/>
                    <a:gd name="T12" fmla="*/ 2147483647 w 13"/>
                    <a:gd name="T13" fmla="*/ 2147483647 h 19"/>
                    <a:gd name="T14" fmla="*/ 2147483647 w 13"/>
                    <a:gd name="T15" fmla="*/ 2147483647 h 19"/>
                    <a:gd name="T16" fmla="*/ 2147483647 w 13"/>
                    <a:gd name="T17" fmla="*/ 2147483647 h 19"/>
                    <a:gd name="T18" fmla="*/ 2147483647 w 13"/>
                    <a:gd name="T19" fmla="*/ 2147483647 h 19"/>
                    <a:gd name="T20" fmla="*/ 0 w 13"/>
                    <a:gd name="T21" fmla="*/ 2147483647 h 19"/>
                    <a:gd name="T22" fmla="*/ 2147483647 w 13"/>
                    <a:gd name="T23" fmla="*/ 2147483647 h 19"/>
                    <a:gd name="T24" fmla="*/ 2147483647 w 13"/>
                    <a:gd name="T25" fmla="*/ 2147483647 h 19"/>
                    <a:gd name="T26" fmla="*/ 2147483647 w 13"/>
                    <a:gd name="T27" fmla="*/ 2147483647 h 19"/>
                    <a:gd name="T28" fmla="*/ 2147483647 w 13"/>
                    <a:gd name="T29" fmla="*/ 2147483647 h 19"/>
                    <a:gd name="T30" fmla="*/ 2147483647 w 13"/>
                    <a:gd name="T31" fmla="*/ 2147483647 h 19"/>
                    <a:gd name="T32" fmla="*/ 2147483647 w 13"/>
                    <a:gd name="T33" fmla="*/ 2147483647 h 19"/>
                    <a:gd name="T34" fmla="*/ 2147483647 w 13"/>
                    <a:gd name="T35" fmla="*/ 2147483647 h 19"/>
                    <a:gd name="T36" fmla="*/ 2147483647 w 13"/>
                    <a:gd name="T37" fmla="*/ 2147483647 h 19"/>
                    <a:gd name="T38" fmla="*/ 2147483647 w 13"/>
                    <a:gd name="T39" fmla="*/ 2147483647 h 19"/>
                    <a:gd name="T40" fmla="*/ 2147483647 w 13"/>
                    <a:gd name="T41" fmla="*/ 2147483647 h 1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3"/>
                    <a:gd name="T64" fmla="*/ 0 h 19"/>
                    <a:gd name="T65" fmla="*/ 13 w 13"/>
                    <a:gd name="T66" fmla="*/ 19 h 19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3" h="19">
                      <a:moveTo>
                        <a:pt x="0" y="19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7" y="0"/>
                        <a:pt x="8" y="1"/>
                        <a:pt x="8" y="1"/>
                      </a:cubicBezTo>
                      <a:cubicBezTo>
                        <a:pt x="9" y="1"/>
                        <a:pt x="10" y="2"/>
                        <a:pt x="11" y="3"/>
                      </a:cubicBezTo>
                      <a:cubicBezTo>
                        <a:pt x="11" y="3"/>
                        <a:pt x="12" y="4"/>
                        <a:pt x="12" y="5"/>
                      </a:cubicBezTo>
                      <a:cubicBezTo>
                        <a:pt x="12" y="7"/>
                        <a:pt x="13" y="8"/>
                        <a:pt x="13" y="10"/>
                      </a:cubicBezTo>
                      <a:cubicBezTo>
                        <a:pt x="13" y="12"/>
                        <a:pt x="12" y="14"/>
                        <a:pt x="12" y="15"/>
                      </a:cubicBezTo>
                      <a:cubicBezTo>
                        <a:pt x="11" y="17"/>
                        <a:pt x="10" y="18"/>
                        <a:pt x="9" y="18"/>
                      </a:cubicBezTo>
                      <a:cubicBezTo>
                        <a:pt x="8" y="19"/>
                        <a:pt x="7" y="19"/>
                        <a:pt x="6" y="19"/>
                      </a:cubicBezTo>
                      <a:lnTo>
                        <a:pt x="0" y="19"/>
                      </a:lnTo>
                      <a:close/>
                      <a:moveTo>
                        <a:pt x="2" y="17"/>
                      </a:moveTo>
                      <a:cubicBezTo>
                        <a:pt x="5" y="17"/>
                        <a:pt x="5" y="17"/>
                        <a:pt x="5" y="17"/>
                      </a:cubicBezTo>
                      <a:cubicBezTo>
                        <a:pt x="7" y="17"/>
                        <a:pt x="8" y="17"/>
                        <a:pt x="8" y="16"/>
                      </a:cubicBezTo>
                      <a:cubicBezTo>
                        <a:pt x="9" y="16"/>
                        <a:pt x="9" y="15"/>
                        <a:pt x="10" y="14"/>
                      </a:cubicBezTo>
                      <a:cubicBezTo>
                        <a:pt x="10" y="13"/>
                        <a:pt x="11" y="12"/>
                        <a:pt x="11" y="10"/>
                      </a:cubicBezTo>
                      <a:cubicBezTo>
                        <a:pt x="11" y="8"/>
                        <a:pt x="10" y="6"/>
                        <a:pt x="10" y="5"/>
                      </a:cubicBezTo>
                      <a:cubicBezTo>
                        <a:pt x="9" y="4"/>
                        <a:pt x="9" y="3"/>
                        <a:pt x="8" y="3"/>
                      </a:cubicBezTo>
                      <a:cubicBezTo>
                        <a:pt x="7" y="3"/>
                        <a:pt x="6" y="3"/>
                        <a:pt x="5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lnTo>
                        <a:pt x="2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77" name="Freeform 356"/>
                <p:cNvSpPr>
                  <a:spLocks noEditPoints="1"/>
                </p:cNvSpPr>
                <p:nvPr/>
              </p:nvSpPr>
              <p:spPr bwMode="auto">
                <a:xfrm>
                  <a:off x="516" y="838"/>
                  <a:ext cx="20" cy="30"/>
                </a:xfrm>
                <a:custGeom>
                  <a:avLst/>
                  <a:gdLst>
                    <a:gd name="T0" fmla="*/ 2147483647 w 10"/>
                    <a:gd name="T1" fmla="*/ 2147483647 h 15"/>
                    <a:gd name="T2" fmla="*/ 2147483647 w 10"/>
                    <a:gd name="T3" fmla="*/ 2147483647 h 15"/>
                    <a:gd name="T4" fmla="*/ 2147483647 w 10"/>
                    <a:gd name="T5" fmla="*/ 2147483647 h 15"/>
                    <a:gd name="T6" fmla="*/ 2147483647 w 10"/>
                    <a:gd name="T7" fmla="*/ 2147483647 h 15"/>
                    <a:gd name="T8" fmla="*/ 0 w 10"/>
                    <a:gd name="T9" fmla="*/ 2147483647 h 15"/>
                    <a:gd name="T10" fmla="*/ 0 w 10"/>
                    <a:gd name="T11" fmla="*/ 2147483647 h 15"/>
                    <a:gd name="T12" fmla="*/ 2147483647 w 10"/>
                    <a:gd name="T13" fmla="*/ 2147483647 h 15"/>
                    <a:gd name="T14" fmla="*/ 2147483647 w 10"/>
                    <a:gd name="T15" fmla="*/ 2147483647 h 15"/>
                    <a:gd name="T16" fmla="*/ 2147483647 w 10"/>
                    <a:gd name="T17" fmla="*/ 2147483647 h 15"/>
                    <a:gd name="T18" fmla="*/ 2147483647 w 10"/>
                    <a:gd name="T19" fmla="*/ 2147483647 h 15"/>
                    <a:gd name="T20" fmla="*/ 2147483647 w 10"/>
                    <a:gd name="T21" fmla="*/ 2147483647 h 15"/>
                    <a:gd name="T22" fmla="*/ 2147483647 w 10"/>
                    <a:gd name="T23" fmla="*/ 2147483647 h 15"/>
                    <a:gd name="T24" fmla="*/ 2147483647 w 10"/>
                    <a:gd name="T25" fmla="*/ 2147483647 h 15"/>
                    <a:gd name="T26" fmla="*/ 2147483647 w 10"/>
                    <a:gd name="T27" fmla="*/ 2147483647 h 15"/>
                    <a:gd name="T28" fmla="*/ 0 w 10"/>
                    <a:gd name="T29" fmla="*/ 2147483647 h 15"/>
                    <a:gd name="T30" fmla="*/ 2147483647 w 10"/>
                    <a:gd name="T31" fmla="*/ 2147483647 h 15"/>
                    <a:gd name="T32" fmla="*/ 2147483647 w 10"/>
                    <a:gd name="T33" fmla="*/ 0 h 15"/>
                    <a:gd name="T34" fmla="*/ 2147483647 w 10"/>
                    <a:gd name="T35" fmla="*/ 2147483647 h 15"/>
                    <a:gd name="T36" fmla="*/ 2147483647 w 10"/>
                    <a:gd name="T37" fmla="*/ 2147483647 h 15"/>
                    <a:gd name="T38" fmla="*/ 2147483647 w 10"/>
                    <a:gd name="T39" fmla="*/ 2147483647 h 15"/>
                    <a:gd name="T40" fmla="*/ 2147483647 w 10"/>
                    <a:gd name="T41" fmla="*/ 2147483647 h 15"/>
                    <a:gd name="T42" fmla="*/ 2147483647 w 10"/>
                    <a:gd name="T43" fmla="*/ 2147483647 h 15"/>
                    <a:gd name="T44" fmla="*/ 2147483647 w 10"/>
                    <a:gd name="T45" fmla="*/ 2147483647 h 15"/>
                    <a:gd name="T46" fmla="*/ 2147483647 w 10"/>
                    <a:gd name="T47" fmla="*/ 2147483647 h 15"/>
                    <a:gd name="T48" fmla="*/ 2147483647 w 10"/>
                    <a:gd name="T49" fmla="*/ 2147483647 h 15"/>
                    <a:gd name="T50" fmla="*/ 2147483647 w 10"/>
                    <a:gd name="T51" fmla="*/ 2147483647 h 15"/>
                    <a:gd name="T52" fmla="*/ 2147483647 w 10"/>
                    <a:gd name="T53" fmla="*/ 2147483647 h 15"/>
                    <a:gd name="T54" fmla="*/ 2147483647 w 10"/>
                    <a:gd name="T55" fmla="*/ 2147483647 h 15"/>
                    <a:gd name="T56" fmla="*/ 2147483647 w 10"/>
                    <a:gd name="T57" fmla="*/ 2147483647 h 15"/>
                    <a:gd name="T58" fmla="*/ 2147483647 w 10"/>
                    <a:gd name="T59" fmla="*/ 2147483647 h 15"/>
                    <a:gd name="T60" fmla="*/ 2147483647 w 10"/>
                    <a:gd name="T61" fmla="*/ 2147483647 h 15"/>
                    <a:gd name="T62" fmla="*/ 2147483647 w 10"/>
                    <a:gd name="T63" fmla="*/ 2147483647 h 15"/>
                    <a:gd name="T64" fmla="*/ 2147483647 w 10"/>
                    <a:gd name="T65" fmla="*/ 2147483647 h 15"/>
                    <a:gd name="T66" fmla="*/ 2147483647 w 10"/>
                    <a:gd name="T67" fmla="*/ 2147483647 h 15"/>
                    <a:gd name="T68" fmla="*/ 2147483647 w 10"/>
                    <a:gd name="T69" fmla="*/ 2147483647 h 15"/>
                    <a:gd name="T70" fmla="*/ 2147483647 w 10"/>
                    <a:gd name="T71" fmla="*/ 2147483647 h 1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0"/>
                    <a:gd name="T109" fmla="*/ 0 h 15"/>
                    <a:gd name="T110" fmla="*/ 10 w 10"/>
                    <a:gd name="T111" fmla="*/ 15 h 1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0" h="15">
                      <a:moveTo>
                        <a:pt x="7" y="13"/>
                      </a:moveTo>
                      <a:cubicBezTo>
                        <a:pt x="7" y="13"/>
                        <a:pt x="6" y="14"/>
                        <a:pt x="5" y="14"/>
                      </a:cubicBezTo>
                      <a:cubicBezTo>
                        <a:pt x="5" y="14"/>
                        <a:pt x="4" y="15"/>
                        <a:pt x="3" y="15"/>
                      </a:cubicBezTo>
                      <a:cubicBezTo>
                        <a:pt x="2" y="15"/>
                        <a:pt x="1" y="14"/>
                        <a:pt x="1" y="14"/>
                      </a:cubicBezTo>
                      <a:cubicBezTo>
                        <a:pt x="0" y="13"/>
                        <a:pt x="0" y="12"/>
                        <a:pt x="0" y="11"/>
                      </a:cubicBezTo>
                      <a:cubicBezTo>
                        <a:pt x="0" y="10"/>
                        <a:pt x="0" y="9"/>
                        <a:pt x="0" y="9"/>
                      </a:cubicBezTo>
                      <a:cubicBezTo>
                        <a:pt x="0" y="8"/>
                        <a:pt x="1" y="8"/>
                        <a:pt x="1" y="7"/>
                      </a:cubicBezTo>
                      <a:cubicBezTo>
                        <a:pt x="2" y="7"/>
                        <a:pt x="3" y="7"/>
                        <a:pt x="4" y="6"/>
                      </a:cubicBezTo>
                      <a:cubicBezTo>
                        <a:pt x="5" y="6"/>
                        <a:pt x="6" y="6"/>
                        <a:pt x="7" y="6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7" y="4"/>
                        <a:pt x="7" y="3"/>
                        <a:pt x="7" y="3"/>
                      </a:cubicBezTo>
                      <a:cubicBezTo>
                        <a:pt x="6" y="3"/>
                        <a:pt x="6" y="2"/>
                        <a:pt x="5" y="2"/>
                      </a:cubicBezTo>
                      <a:cubicBezTo>
                        <a:pt x="4" y="2"/>
                        <a:pt x="3" y="2"/>
                        <a:pt x="3" y="3"/>
                      </a:cubicBezTo>
                      <a:cubicBezTo>
                        <a:pt x="2" y="3"/>
                        <a:pt x="2" y="4"/>
                        <a:pt x="2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3"/>
                        <a:pt x="1" y="2"/>
                        <a:pt x="1" y="1"/>
                      </a:cubicBezTo>
                      <a:cubicBezTo>
                        <a:pt x="2" y="1"/>
                        <a:pt x="3" y="0"/>
                        <a:pt x="5" y="0"/>
                      </a:cubicBezTo>
                      <a:cubicBezTo>
                        <a:pt x="6" y="0"/>
                        <a:pt x="7" y="1"/>
                        <a:pt x="8" y="1"/>
                      </a:cubicBezTo>
                      <a:cubicBezTo>
                        <a:pt x="8" y="1"/>
                        <a:pt x="9" y="2"/>
                        <a:pt x="9" y="3"/>
                      </a:cubicBezTo>
                      <a:cubicBezTo>
                        <a:pt x="9" y="3"/>
                        <a:pt x="9" y="4"/>
                        <a:pt x="9" y="5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11"/>
                        <a:pt x="9" y="12"/>
                        <a:pt x="9" y="13"/>
                      </a:cubicBezTo>
                      <a:cubicBezTo>
                        <a:pt x="9" y="13"/>
                        <a:pt x="9" y="14"/>
                        <a:pt x="10" y="14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8" y="14"/>
                        <a:pt x="7" y="13"/>
                        <a:pt x="7" y="13"/>
                      </a:cubicBezTo>
                      <a:close/>
                      <a:moveTo>
                        <a:pt x="7" y="7"/>
                      </a:moveTo>
                      <a:cubicBezTo>
                        <a:pt x="7" y="8"/>
                        <a:pt x="6" y="8"/>
                        <a:pt x="4" y="8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9"/>
                        <a:pt x="2" y="9"/>
                        <a:pt x="2" y="10"/>
                      </a:cubicBezTo>
                      <a:cubicBezTo>
                        <a:pt x="2" y="10"/>
                        <a:pt x="2" y="10"/>
                        <a:pt x="2" y="11"/>
                      </a:cubicBezTo>
                      <a:cubicBezTo>
                        <a:pt x="2" y="11"/>
                        <a:pt x="2" y="12"/>
                        <a:pt x="2" y="12"/>
                      </a:cubicBezTo>
                      <a:cubicBezTo>
                        <a:pt x="3" y="13"/>
                        <a:pt x="3" y="13"/>
                        <a:pt x="4" y="13"/>
                      </a:cubicBezTo>
                      <a:cubicBezTo>
                        <a:pt x="4" y="13"/>
                        <a:pt x="5" y="13"/>
                        <a:pt x="6" y="12"/>
                      </a:cubicBezTo>
                      <a:cubicBezTo>
                        <a:pt x="6" y="12"/>
                        <a:pt x="7" y="11"/>
                        <a:pt x="7" y="11"/>
                      </a:cubicBezTo>
                      <a:cubicBezTo>
                        <a:pt x="7" y="10"/>
                        <a:pt x="7" y="9"/>
                        <a:pt x="7" y="8"/>
                      </a:cubicBezTo>
                      <a:lnTo>
                        <a:pt x="7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78" name="Freeform 357"/>
                <p:cNvSpPr>
                  <a:spLocks/>
                </p:cNvSpPr>
                <p:nvPr/>
              </p:nvSpPr>
              <p:spPr bwMode="auto">
                <a:xfrm>
                  <a:off x="540" y="838"/>
                  <a:ext cx="12" cy="28"/>
                </a:xfrm>
                <a:custGeom>
                  <a:avLst/>
                  <a:gdLst>
                    <a:gd name="T0" fmla="*/ 0 w 6"/>
                    <a:gd name="T1" fmla="*/ 2147483647 h 14"/>
                    <a:gd name="T2" fmla="*/ 0 w 6"/>
                    <a:gd name="T3" fmla="*/ 2147483647 h 14"/>
                    <a:gd name="T4" fmla="*/ 2147483647 w 6"/>
                    <a:gd name="T5" fmla="*/ 2147483647 h 14"/>
                    <a:gd name="T6" fmla="*/ 2147483647 w 6"/>
                    <a:gd name="T7" fmla="*/ 2147483647 h 14"/>
                    <a:gd name="T8" fmla="*/ 2147483647 w 6"/>
                    <a:gd name="T9" fmla="*/ 2147483647 h 14"/>
                    <a:gd name="T10" fmla="*/ 2147483647 w 6"/>
                    <a:gd name="T11" fmla="*/ 0 h 14"/>
                    <a:gd name="T12" fmla="*/ 2147483647 w 6"/>
                    <a:gd name="T13" fmla="*/ 2147483647 h 14"/>
                    <a:gd name="T14" fmla="*/ 2147483647 w 6"/>
                    <a:gd name="T15" fmla="*/ 2147483647 h 14"/>
                    <a:gd name="T16" fmla="*/ 2147483647 w 6"/>
                    <a:gd name="T17" fmla="*/ 2147483647 h 14"/>
                    <a:gd name="T18" fmla="*/ 2147483647 w 6"/>
                    <a:gd name="T19" fmla="*/ 2147483647 h 14"/>
                    <a:gd name="T20" fmla="*/ 2147483647 w 6"/>
                    <a:gd name="T21" fmla="*/ 2147483647 h 14"/>
                    <a:gd name="T22" fmla="*/ 2147483647 w 6"/>
                    <a:gd name="T23" fmla="*/ 2147483647 h 14"/>
                    <a:gd name="T24" fmla="*/ 2147483647 w 6"/>
                    <a:gd name="T25" fmla="*/ 2147483647 h 14"/>
                    <a:gd name="T26" fmla="*/ 0 w 6"/>
                    <a:gd name="T27" fmla="*/ 2147483647 h 1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"/>
                    <a:gd name="T43" fmla="*/ 0 h 14"/>
                    <a:gd name="T44" fmla="*/ 6 w 6"/>
                    <a:gd name="T45" fmla="*/ 14 h 1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" h="14">
                      <a:moveTo>
                        <a:pt x="0" y="14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2"/>
                        <a:pt x="3" y="1"/>
                        <a:pt x="3" y="1"/>
                      </a:cubicBezTo>
                      <a:cubicBezTo>
                        <a:pt x="3" y="1"/>
                        <a:pt x="4" y="0"/>
                        <a:pt x="4" y="0"/>
                      </a:cubicBezTo>
                      <a:cubicBezTo>
                        <a:pt x="5" y="0"/>
                        <a:pt x="5" y="1"/>
                        <a:pt x="6" y="1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4" y="3"/>
                      </a:cubicBezTo>
                      <a:cubicBezTo>
                        <a:pt x="4" y="3"/>
                        <a:pt x="3" y="3"/>
                        <a:pt x="3" y="3"/>
                      </a:cubicBezTo>
                      <a:cubicBezTo>
                        <a:pt x="3" y="3"/>
                        <a:pt x="2" y="4"/>
                        <a:pt x="2" y="4"/>
                      </a:cubicBezTo>
                      <a:cubicBezTo>
                        <a:pt x="2" y="5"/>
                        <a:pt x="2" y="6"/>
                        <a:pt x="2" y="7"/>
                      </a:cubicBezTo>
                      <a:cubicBezTo>
                        <a:pt x="2" y="14"/>
                        <a:pt x="2" y="14"/>
                        <a:pt x="2" y="14"/>
                      </a:cubicBez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79" name="Rectangle 358"/>
                <p:cNvSpPr>
                  <a:spLocks noChangeArrowheads="1"/>
                </p:cNvSpPr>
                <p:nvPr/>
              </p:nvSpPr>
              <p:spPr bwMode="auto">
                <a:xfrm>
                  <a:off x="554" y="830"/>
                  <a:ext cx="4" cy="3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80" name="Freeform 359"/>
                <p:cNvSpPr>
                  <a:spLocks noEditPoints="1"/>
                </p:cNvSpPr>
                <p:nvPr/>
              </p:nvSpPr>
              <p:spPr bwMode="auto">
                <a:xfrm>
                  <a:off x="562" y="838"/>
                  <a:ext cx="20" cy="30"/>
                </a:xfrm>
                <a:custGeom>
                  <a:avLst/>
                  <a:gdLst>
                    <a:gd name="T0" fmla="*/ 2147483647 w 10"/>
                    <a:gd name="T1" fmla="*/ 2147483647 h 15"/>
                    <a:gd name="T2" fmla="*/ 2147483647 w 10"/>
                    <a:gd name="T3" fmla="*/ 2147483647 h 15"/>
                    <a:gd name="T4" fmla="*/ 2147483647 w 10"/>
                    <a:gd name="T5" fmla="*/ 2147483647 h 15"/>
                    <a:gd name="T6" fmla="*/ 2147483647 w 10"/>
                    <a:gd name="T7" fmla="*/ 2147483647 h 15"/>
                    <a:gd name="T8" fmla="*/ 2147483647 w 10"/>
                    <a:gd name="T9" fmla="*/ 2147483647 h 15"/>
                    <a:gd name="T10" fmla="*/ 0 w 10"/>
                    <a:gd name="T11" fmla="*/ 2147483647 h 15"/>
                    <a:gd name="T12" fmla="*/ 2147483647 w 10"/>
                    <a:gd name="T13" fmla="*/ 2147483647 h 15"/>
                    <a:gd name="T14" fmla="*/ 2147483647 w 10"/>
                    <a:gd name="T15" fmla="*/ 0 h 15"/>
                    <a:gd name="T16" fmla="*/ 2147483647 w 10"/>
                    <a:gd name="T17" fmla="*/ 2147483647 h 15"/>
                    <a:gd name="T18" fmla="*/ 2147483647 w 10"/>
                    <a:gd name="T19" fmla="*/ 2147483647 h 15"/>
                    <a:gd name="T20" fmla="*/ 2147483647 w 10"/>
                    <a:gd name="T21" fmla="*/ 2147483647 h 15"/>
                    <a:gd name="T22" fmla="*/ 2147483647 w 10"/>
                    <a:gd name="T23" fmla="*/ 2147483647 h 15"/>
                    <a:gd name="T24" fmla="*/ 2147483647 w 10"/>
                    <a:gd name="T25" fmla="*/ 2147483647 h 15"/>
                    <a:gd name="T26" fmla="*/ 2147483647 w 10"/>
                    <a:gd name="T27" fmla="*/ 2147483647 h 15"/>
                    <a:gd name="T28" fmla="*/ 2147483647 w 10"/>
                    <a:gd name="T29" fmla="*/ 2147483647 h 15"/>
                    <a:gd name="T30" fmla="*/ 2147483647 w 10"/>
                    <a:gd name="T31" fmla="*/ 2147483647 h 15"/>
                    <a:gd name="T32" fmla="*/ 2147483647 w 10"/>
                    <a:gd name="T33" fmla="*/ 2147483647 h 15"/>
                    <a:gd name="T34" fmla="*/ 2147483647 w 10"/>
                    <a:gd name="T35" fmla="*/ 2147483647 h 15"/>
                    <a:gd name="T36" fmla="*/ 2147483647 w 10"/>
                    <a:gd name="T37" fmla="*/ 2147483647 h 15"/>
                    <a:gd name="T38" fmla="*/ 2147483647 w 10"/>
                    <a:gd name="T39" fmla="*/ 2147483647 h 15"/>
                    <a:gd name="T40" fmla="*/ 2147483647 w 10"/>
                    <a:gd name="T41" fmla="*/ 2147483647 h 1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"/>
                    <a:gd name="T64" fmla="*/ 0 h 15"/>
                    <a:gd name="T65" fmla="*/ 10 w 10"/>
                    <a:gd name="T66" fmla="*/ 15 h 15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" h="15">
                      <a:moveTo>
                        <a:pt x="8" y="10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2"/>
                        <a:pt x="10" y="13"/>
                        <a:pt x="9" y="13"/>
                      </a:cubicBezTo>
                      <a:cubicBezTo>
                        <a:pt x="8" y="14"/>
                        <a:pt x="7" y="15"/>
                        <a:pt x="6" y="15"/>
                      </a:cubicBezTo>
                      <a:cubicBezTo>
                        <a:pt x="4" y="15"/>
                        <a:pt x="3" y="14"/>
                        <a:pt x="2" y="13"/>
                      </a:cubicBezTo>
                      <a:cubicBezTo>
                        <a:pt x="1" y="12"/>
                        <a:pt x="0" y="10"/>
                        <a:pt x="0" y="8"/>
                      </a:cubicBezTo>
                      <a:cubicBezTo>
                        <a:pt x="0" y="5"/>
                        <a:pt x="1" y="3"/>
                        <a:pt x="2" y="2"/>
                      </a:cubicBezTo>
                      <a:cubicBezTo>
                        <a:pt x="3" y="1"/>
                        <a:pt x="4" y="0"/>
                        <a:pt x="5" y="0"/>
                      </a:cubicBezTo>
                      <a:cubicBezTo>
                        <a:pt x="7" y="0"/>
                        <a:pt x="8" y="1"/>
                        <a:pt x="9" y="2"/>
                      </a:cubicBezTo>
                      <a:cubicBezTo>
                        <a:pt x="10" y="3"/>
                        <a:pt x="10" y="5"/>
                        <a:pt x="10" y="7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10"/>
                        <a:pt x="3" y="11"/>
                        <a:pt x="3" y="12"/>
                      </a:cubicBezTo>
                      <a:cubicBezTo>
                        <a:pt x="4" y="12"/>
                        <a:pt x="5" y="13"/>
                        <a:pt x="6" y="13"/>
                      </a:cubicBezTo>
                      <a:cubicBezTo>
                        <a:pt x="7" y="13"/>
                        <a:pt x="8" y="12"/>
                        <a:pt x="8" y="10"/>
                      </a:cubicBezTo>
                      <a:close/>
                      <a:moveTo>
                        <a:pt x="2" y="6"/>
                      </a:move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8" y="5"/>
                        <a:pt x="8" y="4"/>
                        <a:pt x="8" y="4"/>
                      </a:cubicBezTo>
                      <a:cubicBezTo>
                        <a:pt x="7" y="3"/>
                        <a:pt x="6" y="2"/>
                        <a:pt x="5" y="2"/>
                      </a:cubicBezTo>
                      <a:cubicBezTo>
                        <a:pt x="5" y="2"/>
                        <a:pt x="4" y="3"/>
                        <a:pt x="3" y="3"/>
                      </a:cubicBezTo>
                      <a:cubicBezTo>
                        <a:pt x="3" y="4"/>
                        <a:pt x="2" y="5"/>
                        <a:pt x="2" y="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81" name="Freeform 360"/>
                <p:cNvSpPr>
                  <a:spLocks/>
                </p:cNvSpPr>
                <p:nvPr/>
              </p:nvSpPr>
              <p:spPr bwMode="auto">
                <a:xfrm>
                  <a:off x="588" y="838"/>
                  <a:ext cx="18" cy="28"/>
                </a:xfrm>
                <a:custGeom>
                  <a:avLst/>
                  <a:gdLst>
                    <a:gd name="T0" fmla="*/ 0 w 9"/>
                    <a:gd name="T1" fmla="*/ 2147483647 h 14"/>
                    <a:gd name="T2" fmla="*/ 0 w 9"/>
                    <a:gd name="T3" fmla="*/ 2147483647 h 14"/>
                    <a:gd name="T4" fmla="*/ 2147483647 w 9"/>
                    <a:gd name="T5" fmla="*/ 2147483647 h 14"/>
                    <a:gd name="T6" fmla="*/ 2147483647 w 9"/>
                    <a:gd name="T7" fmla="*/ 2147483647 h 14"/>
                    <a:gd name="T8" fmla="*/ 2147483647 w 9"/>
                    <a:gd name="T9" fmla="*/ 2147483647 h 14"/>
                    <a:gd name="T10" fmla="*/ 2147483647 w 9"/>
                    <a:gd name="T11" fmla="*/ 0 h 14"/>
                    <a:gd name="T12" fmla="*/ 2147483647 w 9"/>
                    <a:gd name="T13" fmla="*/ 2147483647 h 14"/>
                    <a:gd name="T14" fmla="*/ 2147483647 w 9"/>
                    <a:gd name="T15" fmla="*/ 2147483647 h 14"/>
                    <a:gd name="T16" fmla="*/ 2147483647 w 9"/>
                    <a:gd name="T17" fmla="*/ 2147483647 h 14"/>
                    <a:gd name="T18" fmla="*/ 2147483647 w 9"/>
                    <a:gd name="T19" fmla="*/ 2147483647 h 14"/>
                    <a:gd name="T20" fmla="*/ 2147483647 w 9"/>
                    <a:gd name="T21" fmla="*/ 2147483647 h 14"/>
                    <a:gd name="T22" fmla="*/ 2147483647 w 9"/>
                    <a:gd name="T23" fmla="*/ 2147483647 h 14"/>
                    <a:gd name="T24" fmla="*/ 2147483647 w 9"/>
                    <a:gd name="T25" fmla="*/ 2147483647 h 14"/>
                    <a:gd name="T26" fmla="*/ 2147483647 w 9"/>
                    <a:gd name="T27" fmla="*/ 2147483647 h 14"/>
                    <a:gd name="T28" fmla="*/ 2147483647 w 9"/>
                    <a:gd name="T29" fmla="*/ 2147483647 h 14"/>
                    <a:gd name="T30" fmla="*/ 2147483647 w 9"/>
                    <a:gd name="T31" fmla="*/ 2147483647 h 14"/>
                    <a:gd name="T32" fmla="*/ 2147483647 w 9"/>
                    <a:gd name="T33" fmla="*/ 2147483647 h 14"/>
                    <a:gd name="T34" fmla="*/ 2147483647 w 9"/>
                    <a:gd name="T35" fmla="*/ 2147483647 h 14"/>
                    <a:gd name="T36" fmla="*/ 2147483647 w 9"/>
                    <a:gd name="T37" fmla="*/ 2147483647 h 14"/>
                    <a:gd name="T38" fmla="*/ 0 w 9"/>
                    <a:gd name="T39" fmla="*/ 2147483647 h 1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9"/>
                    <a:gd name="T61" fmla="*/ 0 h 14"/>
                    <a:gd name="T62" fmla="*/ 9 w 9"/>
                    <a:gd name="T63" fmla="*/ 14 h 1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9" h="14">
                      <a:moveTo>
                        <a:pt x="0" y="14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2" y="1"/>
                        <a:pt x="3" y="1"/>
                      </a:cubicBezTo>
                      <a:cubicBezTo>
                        <a:pt x="4" y="1"/>
                        <a:pt x="4" y="0"/>
                        <a:pt x="5" y="0"/>
                      </a:cubicBezTo>
                      <a:cubicBezTo>
                        <a:pt x="6" y="0"/>
                        <a:pt x="6" y="1"/>
                        <a:pt x="7" y="1"/>
                      </a:cubicBezTo>
                      <a:cubicBezTo>
                        <a:pt x="7" y="1"/>
                        <a:pt x="8" y="1"/>
                        <a:pt x="8" y="2"/>
                      </a:cubicBezTo>
                      <a:cubicBezTo>
                        <a:pt x="8" y="2"/>
                        <a:pt x="8" y="3"/>
                        <a:pt x="9" y="3"/>
                      </a:cubicBezTo>
                      <a:cubicBezTo>
                        <a:pt x="9" y="4"/>
                        <a:pt x="9" y="5"/>
                        <a:pt x="9" y="6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5"/>
                        <a:pt x="7" y="4"/>
                        <a:pt x="7" y="4"/>
                      </a:cubicBezTo>
                      <a:cubicBezTo>
                        <a:pt x="7" y="3"/>
                        <a:pt x="6" y="3"/>
                        <a:pt x="6" y="3"/>
                      </a:cubicBezTo>
                      <a:cubicBezTo>
                        <a:pt x="6" y="3"/>
                        <a:pt x="5" y="2"/>
                        <a:pt x="5" y="2"/>
                      </a:cubicBezTo>
                      <a:cubicBezTo>
                        <a:pt x="4" y="2"/>
                        <a:pt x="3" y="3"/>
                        <a:pt x="3" y="3"/>
                      </a:cubicBezTo>
                      <a:cubicBezTo>
                        <a:pt x="2" y="4"/>
                        <a:pt x="2" y="5"/>
                        <a:pt x="2" y="7"/>
                      </a:cubicBezTo>
                      <a:cubicBezTo>
                        <a:pt x="2" y="14"/>
                        <a:pt x="2" y="14"/>
                        <a:pt x="2" y="14"/>
                      </a:cubicBez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82" name="Freeform 361"/>
                <p:cNvSpPr>
                  <a:spLocks noEditPoints="1"/>
                </p:cNvSpPr>
                <p:nvPr/>
              </p:nvSpPr>
              <p:spPr bwMode="auto">
                <a:xfrm>
                  <a:off x="610" y="838"/>
                  <a:ext cx="20" cy="30"/>
                </a:xfrm>
                <a:custGeom>
                  <a:avLst/>
                  <a:gdLst>
                    <a:gd name="T0" fmla="*/ 2147483647 w 10"/>
                    <a:gd name="T1" fmla="*/ 2147483647 h 15"/>
                    <a:gd name="T2" fmla="*/ 2147483647 w 10"/>
                    <a:gd name="T3" fmla="*/ 2147483647 h 15"/>
                    <a:gd name="T4" fmla="*/ 2147483647 w 10"/>
                    <a:gd name="T5" fmla="*/ 2147483647 h 15"/>
                    <a:gd name="T6" fmla="*/ 2147483647 w 10"/>
                    <a:gd name="T7" fmla="*/ 2147483647 h 15"/>
                    <a:gd name="T8" fmla="*/ 2147483647 w 10"/>
                    <a:gd name="T9" fmla="*/ 2147483647 h 15"/>
                    <a:gd name="T10" fmla="*/ 0 w 10"/>
                    <a:gd name="T11" fmla="*/ 2147483647 h 15"/>
                    <a:gd name="T12" fmla="*/ 2147483647 w 10"/>
                    <a:gd name="T13" fmla="*/ 2147483647 h 15"/>
                    <a:gd name="T14" fmla="*/ 2147483647 w 10"/>
                    <a:gd name="T15" fmla="*/ 0 h 15"/>
                    <a:gd name="T16" fmla="*/ 2147483647 w 10"/>
                    <a:gd name="T17" fmla="*/ 2147483647 h 15"/>
                    <a:gd name="T18" fmla="*/ 2147483647 w 10"/>
                    <a:gd name="T19" fmla="*/ 2147483647 h 15"/>
                    <a:gd name="T20" fmla="*/ 2147483647 w 10"/>
                    <a:gd name="T21" fmla="*/ 2147483647 h 15"/>
                    <a:gd name="T22" fmla="*/ 2147483647 w 10"/>
                    <a:gd name="T23" fmla="*/ 2147483647 h 15"/>
                    <a:gd name="T24" fmla="*/ 2147483647 w 10"/>
                    <a:gd name="T25" fmla="*/ 2147483647 h 15"/>
                    <a:gd name="T26" fmla="*/ 2147483647 w 10"/>
                    <a:gd name="T27" fmla="*/ 2147483647 h 15"/>
                    <a:gd name="T28" fmla="*/ 2147483647 w 10"/>
                    <a:gd name="T29" fmla="*/ 2147483647 h 15"/>
                    <a:gd name="T30" fmla="*/ 2147483647 w 10"/>
                    <a:gd name="T31" fmla="*/ 2147483647 h 15"/>
                    <a:gd name="T32" fmla="*/ 2147483647 w 10"/>
                    <a:gd name="T33" fmla="*/ 2147483647 h 15"/>
                    <a:gd name="T34" fmla="*/ 2147483647 w 10"/>
                    <a:gd name="T35" fmla="*/ 2147483647 h 15"/>
                    <a:gd name="T36" fmla="*/ 2147483647 w 10"/>
                    <a:gd name="T37" fmla="*/ 2147483647 h 15"/>
                    <a:gd name="T38" fmla="*/ 2147483647 w 10"/>
                    <a:gd name="T39" fmla="*/ 2147483647 h 15"/>
                    <a:gd name="T40" fmla="*/ 2147483647 w 10"/>
                    <a:gd name="T41" fmla="*/ 2147483647 h 1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"/>
                    <a:gd name="T64" fmla="*/ 0 h 15"/>
                    <a:gd name="T65" fmla="*/ 10 w 10"/>
                    <a:gd name="T66" fmla="*/ 15 h 15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" h="15">
                      <a:moveTo>
                        <a:pt x="8" y="10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2"/>
                        <a:pt x="9" y="13"/>
                        <a:pt x="8" y="13"/>
                      </a:cubicBezTo>
                      <a:cubicBezTo>
                        <a:pt x="8" y="14"/>
                        <a:pt x="7" y="15"/>
                        <a:pt x="5" y="15"/>
                      </a:cubicBezTo>
                      <a:cubicBezTo>
                        <a:pt x="4" y="15"/>
                        <a:pt x="2" y="14"/>
                        <a:pt x="1" y="13"/>
                      </a:cubicBezTo>
                      <a:cubicBezTo>
                        <a:pt x="1" y="12"/>
                        <a:pt x="0" y="10"/>
                        <a:pt x="0" y="8"/>
                      </a:cubicBezTo>
                      <a:cubicBezTo>
                        <a:pt x="0" y="5"/>
                        <a:pt x="1" y="3"/>
                        <a:pt x="1" y="2"/>
                      </a:cubicBezTo>
                      <a:cubicBezTo>
                        <a:pt x="3" y="1"/>
                        <a:pt x="4" y="0"/>
                        <a:pt x="5" y="0"/>
                      </a:cubicBezTo>
                      <a:cubicBezTo>
                        <a:pt x="7" y="0"/>
                        <a:pt x="8" y="1"/>
                        <a:pt x="9" y="2"/>
                      </a:cubicBezTo>
                      <a:cubicBezTo>
                        <a:pt x="10" y="3"/>
                        <a:pt x="10" y="5"/>
                        <a:pt x="10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10"/>
                        <a:pt x="2" y="11"/>
                        <a:pt x="3" y="12"/>
                      </a:cubicBezTo>
                      <a:cubicBezTo>
                        <a:pt x="4" y="12"/>
                        <a:pt x="4" y="13"/>
                        <a:pt x="5" y="13"/>
                      </a:cubicBezTo>
                      <a:cubicBezTo>
                        <a:pt x="7" y="13"/>
                        <a:pt x="8" y="12"/>
                        <a:pt x="8" y="10"/>
                      </a:cubicBezTo>
                      <a:close/>
                      <a:moveTo>
                        <a:pt x="2" y="6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5"/>
                        <a:pt x="8" y="4"/>
                        <a:pt x="8" y="4"/>
                      </a:cubicBezTo>
                      <a:cubicBezTo>
                        <a:pt x="7" y="3"/>
                        <a:pt x="6" y="2"/>
                        <a:pt x="5" y="2"/>
                      </a:cubicBezTo>
                      <a:cubicBezTo>
                        <a:pt x="4" y="2"/>
                        <a:pt x="4" y="3"/>
                        <a:pt x="3" y="3"/>
                      </a:cubicBezTo>
                      <a:cubicBezTo>
                        <a:pt x="2" y="4"/>
                        <a:pt x="2" y="5"/>
                        <a:pt x="2" y="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83" name="Freeform 362"/>
                <p:cNvSpPr>
                  <a:spLocks noEditPoints="1"/>
                </p:cNvSpPr>
                <p:nvPr/>
              </p:nvSpPr>
              <p:spPr bwMode="auto">
                <a:xfrm>
                  <a:off x="-2151" y="280"/>
                  <a:ext cx="3078" cy="2230"/>
                </a:xfrm>
                <a:custGeom>
                  <a:avLst/>
                  <a:gdLst>
                    <a:gd name="T0" fmla="*/ 2147483647 w 1537"/>
                    <a:gd name="T1" fmla="*/ 2147483647 h 1115"/>
                    <a:gd name="T2" fmla="*/ 0 w 1537"/>
                    <a:gd name="T3" fmla="*/ 0 h 1115"/>
                    <a:gd name="T4" fmla="*/ 0 w 1537"/>
                    <a:gd name="T5" fmla="*/ 2147483647 h 1115"/>
                    <a:gd name="T6" fmla="*/ 2147483647 w 1537"/>
                    <a:gd name="T7" fmla="*/ 2147483647 h 1115"/>
                    <a:gd name="T8" fmla="*/ 2147483647 w 1537"/>
                    <a:gd name="T9" fmla="*/ 2147483647 h 1115"/>
                    <a:gd name="T10" fmla="*/ 2147483647 w 1537"/>
                    <a:gd name="T11" fmla="*/ 2147483647 h 1115"/>
                    <a:gd name="T12" fmla="*/ 2147483647 w 1537"/>
                    <a:gd name="T13" fmla="*/ 2147483647 h 1115"/>
                    <a:gd name="T14" fmla="*/ 2147483647 w 1537"/>
                    <a:gd name="T15" fmla="*/ 2147483647 h 1115"/>
                    <a:gd name="T16" fmla="*/ 2147483647 w 1537"/>
                    <a:gd name="T17" fmla="*/ 2147483647 h 1115"/>
                    <a:gd name="T18" fmla="*/ 2147483647 w 1537"/>
                    <a:gd name="T19" fmla="*/ 2147483647 h 1115"/>
                    <a:gd name="T20" fmla="*/ 2147483647 w 1537"/>
                    <a:gd name="T21" fmla="*/ 2147483647 h 11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537"/>
                    <a:gd name="T34" fmla="*/ 0 h 1115"/>
                    <a:gd name="T35" fmla="*/ 1537 w 1537"/>
                    <a:gd name="T36" fmla="*/ 1115 h 111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537" h="1115">
                      <a:moveTo>
                        <a:pt x="1534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114"/>
                        <a:pt x="0" y="1114"/>
                        <a:pt x="0" y="1114"/>
                      </a:cubicBezTo>
                      <a:cubicBezTo>
                        <a:pt x="1537" y="1115"/>
                        <a:pt x="1537" y="1115"/>
                        <a:pt x="1537" y="1115"/>
                      </a:cubicBezTo>
                      <a:cubicBezTo>
                        <a:pt x="1537" y="2"/>
                        <a:pt x="1537" y="2"/>
                        <a:pt x="1537" y="2"/>
                      </a:cubicBezTo>
                      <a:lnTo>
                        <a:pt x="1534" y="2"/>
                      </a:lnTo>
                      <a:close/>
                      <a:moveTo>
                        <a:pt x="1532" y="8"/>
                      </a:moveTo>
                      <a:cubicBezTo>
                        <a:pt x="1532" y="14"/>
                        <a:pt x="1532" y="1103"/>
                        <a:pt x="1532" y="1109"/>
                      </a:cubicBezTo>
                      <a:cubicBezTo>
                        <a:pt x="1526" y="1109"/>
                        <a:pt x="11" y="1108"/>
                        <a:pt x="5" y="1108"/>
                      </a:cubicBezTo>
                      <a:cubicBezTo>
                        <a:pt x="5" y="1102"/>
                        <a:pt x="5" y="12"/>
                        <a:pt x="5" y="6"/>
                      </a:cubicBezTo>
                      <a:cubicBezTo>
                        <a:pt x="11" y="6"/>
                        <a:pt x="1526" y="8"/>
                        <a:pt x="1532" y="8"/>
                      </a:cubicBezTo>
                      <a:close/>
                    </a:path>
                  </a:pathLst>
                </a:custGeom>
                <a:solidFill>
                  <a:srgbClr val="4062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84" name="Freeform 363"/>
                <p:cNvSpPr>
                  <a:spLocks/>
                </p:cNvSpPr>
                <p:nvPr/>
              </p:nvSpPr>
              <p:spPr bwMode="auto">
                <a:xfrm>
                  <a:off x="-1162" y="780"/>
                  <a:ext cx="8" cy="44"/>
                </a:xfrm>
                <a:custGeom>
                  <a:avLst/>
                  <a:gdLst>
                    <a:gd name="T0" fmla="*/ 0 w 8"/>
                    <a:gd name="T1" fmla="*/ 44 h 44"/>
                    <a:gd name="T2" fmla="*/ 0 w 8"/>
                    <a:gd name="T3" fmla="*/ 0 h 44"/>
                    <a:gd name="T4" fmla="*/ 8 w 8"/>
                    <a:gd name="T5" fmla="*/ 0 h 44"/>
                    <a:gd name="T6" fmla="*/ 8 w 8"/>
                    <a:gd name="T7" fmla="*/ 4 h 44"/>
                    <a:gd name="T8" fmla="*/ 4 w 8"/>
                    <a:gd name="T9" fmla="*/ 4 h 44"/>
                    <a:gd name="T10" fmla="*/ 4 w 8"/>
                    <a:gd name="T11" fmla="*/ 42 h 44"/>
                    <a:gd name="T12" fmla="*/ 8 w 8"/>
                    <a:gd name="T13" fmla="*/ 42 h 44"/>
                    <a:gd name="T14" fmla="*/ 8 w 8"/>
                    <a:gd name="T15" fmla="*/ 44 h 44"/>
                    <a:gd name="T16" fmla="*/ 0 w 8"/>
                    <a:gd name="T17" fmla="*/ 44 h 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8"/>
                    <a:gd name="T28" fmla="*/ 0 h 44"/>
                    <a:gd name="T29" fmla="*/ 8 w 8"/>
                    <a:gd name="T30" fmla="*/ 44 h 4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8" h="44">
                      <a:moveTo>
                        <a:pt x="0" y="44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4"/>
                      </a:lnTo>
                      <a:lnTo>
                        <a:pt x="4" y="4"/>
                      </a:lnTo>
                      <a:lnTo>
                        <a:pt x="4" y="42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85" name="Freeform 364"/>
                <p:cNvSpPr>
                  <a:spLocks/>
                </p:cNvSpPr>
                <p:nvPr/>
              </p:nvSpPr>
              <p:spPr bwMode="auto">
                <a:xfrm>
                  <a:off x="-1150" y="780"/>
                  <a:ext cx="28" cy="36"/>
                </a:xfrm>
                <a:custGeom>
                  <a:avLst/>
                  <a:gdLst>
                    <a:gd name="T0" fmla="*/ 2147483647 w 14"/>
                    <a:gd name="T1" fmla="*/ 2147483647 h 18"/>
                    <a:gd name="T2" fmla="*/ 2147483647 w 14"/>
                    <a:gd name="T3" fmla="*/ 2147483647 h 18"/>
                    <a:gd name="T4" fmla="*/ 2147483647 w 14"/>
                    <a:gd name="T5" fmla="*/ 2147483647 h 18"/>
                    <a:gd name="T6" fmla="*/ 2147483647 w 14"/>
                    <a:gd name="T7" fmla="*/ 2147483647 h 18"/>
                    <a:gd name="T8" fmla="*/ 2147483647 w 14"/>
                    <a:gd name="T9" fmla="*/ 2147483647 h 18"/>
                    <a:gd name="T10" fmla="*/ 2147483647 w 14"/>
                    <a:gd name="T11" fmla="*/ 2147483647 h 18"/>
                    <a:gd name="T12" fmla="*/ 2147483647 w 14"/>
                    <a:gd name="T13" fmla="*/ 2147483647 h 18"/>
                    <a:gd name="T14" fmla="*/ 2147483647 w 14"/>
                    <a:gd name="T15" fmla="*/ 2147483647 h 18"/>
                    <a:gd name="T16" fmla="*/ 0 w 14"/>
                    <a:gd name="T17" fmla="*/ 2147483647 h 18"/>
                    <a:gd name="T18" fmla="*/ 2147483647 w 14"/>
                    <a:gd name="T19" fmla="*/ 2147483647 h 18"/>
                    <a:gd name="T20" fmla="*/ 2147483647 w 14"/>
                    <a:gd name="T21" fmla="*/ 2147483647 h 18"/>
                    <a:gd name="T22" fmla="*/ 2147483647 w 14"/>
                    <a:gd name="T23" fmla="*/ 0 h 18"/>
                    <a:gd name="T24" fmla="*/ 2147483647 w 14"/>
                    <a:gd name="T25" fmla="*/ 2147483647 h 18"/>
                    <a:gd name="T26" fmla="*/ 2147483647 w 14"/>
                    <a:gd name="T27" fmla="*/ 2147483647 h 18"/>
                    <a:gd name="T28" fmla="*/ 2147483647 w 14"/>
                    <a:gd name="T29" fmla="*/ 2147483647 h 18"/>
                    <a:gd name="T30" fmla="*/ 2147483647 w 14"/>
                    <a:gd name="T31" fmla="*/ 2147483647 h 18"/>
                    <a:gd name="T32" fmla="*/ 2147483647 w 14"/>
                    <a:gd name="T33" fmla="*/ 2147483647 h 18"/>
                    <a:gd name="T34" fmla="*/ 2147483647 w 14"/>
                    <a:gd name="T35" fmla="*/ 2147483647 h 18"/>
                    <a:gd name="T36" fmla="*/ 2147483647 w 14"/>
                    <a:gd name="T37" fmla="*/ 2147483647 h 18"/>
                    <a:gd name="T38" fmla="*/ 2147483647 w 14"/>
                    <a:gd name="T39" fmla="*/ 2147483647 h 18"/>
                    <a:gd name="T40" fmla="*/ 2147483647 w 14"/>
                    <a:gd name="T41" fmla="*/ 2147483647 h 18"/>
                    <a:gd name="T42" fmla="*/ 2147483647 w 14"/>
                    <a:gd name="T43" fmla="*/ 2147483647 h 18"/>
                    <a:gd name="T44" fmla="*/ 2147483647 w 14"/>
                    <a:gd name="T45" fmla="*/ 2147483647 h 18"/>
                    <a:gd name="T46" fmla="*/ 2147483647 w 14"/>
                    <a:gd name="T47" fmla="*/ 2147483647 h 18"/>
                    <a:gd name="T48" fmla="*/ 2147483647 w 14"/>
                    <a:gd name="T49" fmla="*/ 2147483647 h 18"/>
                    <a:gd name="T50" fmla="*/ 2147483647 w 14"/>
                    <a:gd name="T51" fmla="*/ 2147483647 h 18"/>
                    <a:gd name="T52" fmla="*/ 2147483647 w 14"/>
                    <a:gd name="T53" fmla="*/ 2147483647 h 18"/>
                    <a:gd name="T54" fmla="*/ 2147483647 w 14"/>
                    <a:gd name="T55" fmla="*/ 2147483647 h 18"/>
                    <a:gd name="T56" fmla="*/ 2147483647 w 14"/>
                    <a:gd name="T57" fmla="*/ 2147483647 h 18"/>
                    <a:gd name="T58" fmla="*/ 2147483647 w 14"/>
                    <a:gd name="T59" fmla="*/ 2147483647 h 18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14"/>
                    <a:gd name="T91" fmla="*/ 0 h 18"/>
                    <a:gd name="T92" fmla="*/ 14 w 14"/>
                    <a:gd name="T93" fmla="*/ 18 h 18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14" h="18">
                      <a:moveTo>
                        <a:pt x="7" y="11"/>
                      </a:move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14" y="15"/>
                        <a:pt x="14" y="15"/>
                        <a:pt x="14" y="15"/>
                      </a:cubicBezTo>
                      <a:cubicBezTo>
                        <a:pt x="13" y="16"/>
                        <a:pt x="12" y="17"/>
                        <a:pt x="11" y="17"/>
                      </a:cubicBezTo>
                      <a:cubicBezTo>
                        <a:pt x="10" y="18"/>
                        <a:pt x="9" y="18"/>
                        <a:pt x="8" y="18"/>
                      </a:cubicBezTo>
                      <a:cubicBezTo>
                        <a:pt x="6" y="18"/>
                        <a:pt x="5" y="17"/>
                        <a:pt x="3" y="17"/>
                      </a:cubicBezTo>
                      <a:cubicBezTo>
                        <a:pt x="2" y="16"/>
                        <a:pt x="1" y="15"/>
                        <a:pt x="1" y="14"/>
                      </a:cubicBezTo>
                      <a:cubicBezTo>
                        <a:pt x="0" y="12"/>
                        <a:pt x="0" y="11"/>
                        <a:pt x="0" y="9"/>
                      </a:cubicBezTo>
                      <a:cubicBezTo>
                        <a:pt x="0" y="7"/>
                        <a:pt x="0" y="6"/>
                        <a:pt x="1" y="4"/>
                      </a:cubicBezTo>
                      <a:cubicBezTo>
                        <a:pt x="1" y="3"/>
                        <a:pt x="2" y="2"/>
                        <a:pt x="3" y="1"/>
                      </a:cubicBezTo>
                      <a:cubicBezTo>
                        <a:pt x="5" y="0"/>
                        <a:pt x="6" y="0"/>
                        <a:pt x="7" y="0"/>
                      </a:cubicBezTo>
                      <a:cubicBezTo>
                        <a:pt x="8" y="0"/>
                        <a:pt x="9" y="0"/>
                        <a:pt x="10" y="1"/>
                      </a:cubicBezTo>
                      <a:cubicBezTo>
                        <a:pt x="11" y="1"/>
                        <a:pt x="12" y="2"/>
                        <a:pt x="12" y="2"/>
                      </a:cubicBezTo>
                      <a:cubicBezTo>
                        <a:pt x="13" y="3"/>
                        <a:pt x="13" y="4"/>
                        <a:pt x="13" y="5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5"/>
                        <a:pt x="11" y="4"/>
                        <a:pt x="11" y="4"/>
                      </a:cubicBezTo>
                      <a:cubicBezTo>
                        <a:pt x="11" y="3"/>
                        <a:pt x="10" y="3"/>
                        <a:pt x="9" y="2"/>
                      </a:cubicBezTo>
                      <a:cubicBezTo>
                        <a:pt x="9" y="2"/>
                        <a:pt x="8" y="2"/>
                        <a:pt x="7" y="2"/>
                      </a:cubicBez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4" y="3"/>
                        <a:pt x="4" y="3"/>
                        <a:pt x="3" y="4"/>
                      </a:cubicBezTo>
                      <a:cubicBezTo>
                        <a:pt x="3" y="4"/>
                        <a:pt x="3" y="5"/>
                        <a:pt x="2" y="5"/>
                      </a:cubicBezTo>
                      <a:cubicBezTo>
                        <a:pt x="2" y="6"/>
                        <a:pt x="2" y="8"/>
                        <a:pt x="2" y="9"/>
                      </a:cubicBezTo>
                      <a:cubicBezTo>
                        <a:pt x="2" y="10"/>
                        <a:pt x="2" y="12"/>
                        <a:pt x="3" y="13"/>
                      </a:cubicBezTo>
                      <a:cubicBezTo>
                        <a:pt x="3" y="14"/>
                        <a:pt x="4" y="15"/>
                        <a:pt x="5" y="15"/>
                      </a:cubicBezTo>
                      <a:cubicBezTo>
                        <a:pt x="5" y="16"/>
                        <a:pt x="6" y="16"/>
                        <a:pt x="7" y="16"/>
                      </a:cubicBezTo>
                      <a:cubicBezTo>
                        <a:pt x="8" y="16"/>
                        <a:pt x="9" y="16"/>
                        <a:pt x="10" y="15"/>
                      </a:cubicBezTo>
                      <a:cubicBezTo>
                        <a:pt x="11" y="15"/>
                        <a:pt x="11" y="14"/>
                        <a:pt x="12" y="14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lnTo>
                        <a:pt x="7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86" name="Freeform 365"/>
                <p:cNvSpPr>
                  <a:spLocks/>
                </p:cNvSpPr>
                <p:nvPr/>
              </p:nvSpPr>
              <p:spPr bwMode="auto">
                <a:xfrm>
                  <a:off x="-1118" y="790"/>
                  <a:ext cx="12" cy="26"/>
                </a:xfrm>
                <a:custGeom>
                  <a:avLst/>
                  <a:gdLst>
                    <a:gd name="T0" fmla="*/ 0 w 6"/>
                    <a:gd name="T1" fmla="*/ 2147483647 h 13"/>
                    <a:gd name="T2" fmla="*/ 0 w 6"/>
                    <a:gd name="T3" fmla="*/ 0 h 13"/>
                    <a:gd name="T4" fmla="*/ 2147483647 w 6"/>
                    <a:gd name="T5" fmla="*/ 0 h 13"/>
                    <a:gd name="T6" fmla="*/ 2147483647 w 6"/>
                    <a:gd name="T7" fmla="*/ 2147483647 h 13"/>
                    <a:gd name="T8" fmla="*/ 2147483647 w 6"/>
                    <a:gd name="T9" fmla="*/ 0 h 13"/>
                    <a:gd name="T10" fmla="*/ 2147483647 w 6"/>
                    <a:gd name="T11" fmla="*/ 0 h 13"/>
                    <a:gd name="T12" fmla="*/ 2147483647 w 6"/>
                    <a:gd name="T13" fmla="*/ 0 h 13"/>
                    <a:gd name="T14" fmla="*/ 2147483647 w 6"/>
                    <a:gd name="T15" fmla="*/ 2147483647 h 13"/>
                    <a:gd name="T16" fmla="*/ 2147483647 w 6"/>
                    <a:gd name="T17" fmla="*/ 2147483647 h 13"/>
                    <a:gd name="T18" fmla="*/ 2147483647 w 6"/>
                    <a:gd name="T19" fmla="*/ 2147483647 h 13"/>
                    <a:gd name="T20" fmla="*/ 2147483647 w 6"/>
                    <a:gd name="T21" fmla="*/ 2147483647 h 13"/>
                    <a:gd name="T22" fmla="*/ 2147483647 w 6"/>
                    <a:gd name="T23" fmla="*/ 2147483647 h 13"/>
                    <a:gd name="T24" fmla="*/ 2147483647 w 6"/>
                    <a:gd name="T25" fmla="*/ 2147483647 h 13"/>
                    <a:gd name="T26" fmla="*/ 0 w 6"/>
                    <a:gd name="T27" fmla="*/ 2147483647 h 1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"/>
                    <a:gd name="T43" fmla="*/ 0 h 13"/>
                    <a:gd name="T44" fmla="*/ 6 w 6"/>
                    <a:gd name="T45" fmla="*/ 13 h 13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" h="13">
                      <a:moveTo>
                        <a:pt x="0" y="13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3" y="1"/>
                        <a:pt x="3" y="0"/>
                        <a:pt x="3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5" y="0"/>
                        <a:pt x="6" y="0"/>
                        <a:pt x="6" y="0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5" y="2"/>
                        <a:pt x="5" y="2"/>
                        <a:pt x="4" y="2"/>
                      </a:cubicBezTo>
                      <a:cubicBezTo>
                        <a:pt x="4" y="2"/>
                        <a:pt x="4" y="2"/>
                        <a:pt x="3" y="2"/>
                      </a:cubicBezTo>
                      <a:cubicBezTo>
                        <a:pt x="3" y="3"/>
                        <a:pt x="3" y="3"/>
                        <a:pt x="3" y="4"/>
                      </a:cubicBezTo>
                      <a:cubicBezTo>
                        <a:pt x="2" y="4"/>
                        <a:pt x="2" y="5"/>
                        <a:pt x="2" y="6"/>
                      </a:cubicBezTo>
                      <a:cubicBezTo>
                        <a:pt x="2" y="13"/>
                        <a:pt x="2" y="13"/>
                        <a:pt x="2" y="13"/>
                      </a:cubicBez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87" name="Freeform 366"/>
                <p:cNvSpPr>
                  <a:spLocks noEditPoints="1"/>
                </p:cNvSpPr>
                <p:nvPr/>
              </p:nvSpPr>
              <p:spPr bwMode="auto">
                <a:xfrm>
                  <a:off x="-1104" y="790"/>
                  <a:ext cx="20" cy="26"/>
                </a:xfrm>
                <a:custGeom>
                  <a:avLst/>
                  <a:gdLst>
                    <a:gd name="T0" fmla="*/ 2147483647 w 10"/>
                    <a:gd name="T1" fmla="*/ 2147483647 h 13"/>
                    <a:gd name="T2" fmla="*/ 2147483647 w 10"/>
                    <a:gd name="T3" fmla="*/ 2147483647 h 13"/>
                    <a:gd name="T4" fmla="*/ 2147483647 w 10"/>
                    <a:gd name="T5" fmla="*/ 2147483647 h 13"/>
                    <a:gd name="T6" fmla="*/ 2147483647 w 10"/>
                    <a:gd name="T7" fmla="*/ 2147483647 h 13"/>
                    <a:gd name="T8" fmla="*/ 2147483647 w 10"/>
                    <a:gd name="T9" fmla="*/ 2147483647 h 13"/>
                    <a:gd name="T10" fmla="*/ 0 w 10"/>
                    <a:gd name="T11" fmla="*/ 2147483647 h 13"/>
                    <a:gd name="T12" fmla="*/ 2147483647 w 10"/>
                    <a:gd name="T13" fmla="*/ 2147483647 h 13"/>
                    <a:gd name="T14" fmla="*/ 2147483647 w 10"/>
                    <a:gd name="T15" fmla="*/ 0 h 13"/>
                    <a:gd name="T16" fmla="*/ 2147483647 w 10"/>
                    <a:gd name="T17" fmla="*/ 2147483647 h 13"/>
                    <a:gd name="T18" fmla="*/ 2147483647 w 10"/>
                    <a:gd name="T19" fmla="*/ 2147483647 h 13"/>
                    <a:gd name="T20" fmla="*/ 2147483647 w 10"/>
                    <a:gd name="T21" fmla="*/ 2147483647 h 13"/>
                    <a:gd name="T22" fmla="*/ 2147483647 w 10"/>
                    <a:gd name="T23" fmla="*/ 2147483647 h 13"/>
                    <a:gd name="T24" fmla="*/ 2147483647 w 10"/>
                    <a:gd name="T25" fmla="*/ 2147483647 h 13"/>
                    <a:gd name="T26" fmla="*/ 2147483647 w 10"/>
                    <a:gd name="T27" fmla="*/ 2147483647 h 13"/>
                    <a:gd name="T28" fmla="*/ 2147483647 w 10"/>
                    <a:gd name="T29" fmla="*/ 2147483647 h 13"/>
                    <a:gd name="T30" fmla="*/ 2147483647 w 10"/>
                    <a:gd name="T31" fmla="*/ 2147483647 h 13"/>
                    <a:gd name="T32" fmla="*/ 2147483647 w 10"/>
                    <a:gd name="T33" fmla="*/ 2147483647 h 13"/>
                    <a:gd name="T34" fmla="*/ 2147483647 w 10"/>
                    <a:gd name="T35" fmla="*/ 2147483647 h 13"/>
                    <a:gd name="T36" fmla="*/ 2147483647 w 10"/>
                    <a:gd name="T37" fmla="*/ 2147483647 h 13"/>
                    <a:gd name="T38" fmla="*/ 2147483647 w 10"/>
                    <a:gd name="T39" fmla="*/ 2147483647 h 13"/>
                    <a:gd name="T40" fmla="*/ 2147483647 w 10"/>
                    <a:gd name="T41" fmla="*/ 2147483647 h 13"/>
                    <a:gd name="T42" fmla="*/ 2147483647 w 10"/>
                    <a:gd name="T43" fmla="*/ 2147483647 h 1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0"/>
                    <a:gd name="T67" fmla="*/ 0 h 13"/>
                    <a:gd name="T68" fmla="*/ 10 w 10"/>
                    <a:gd name="T69" fmla="*/ 13 h 1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0" h="13">
                      <a:moveTo>
                        <a:pt x="8" y="9"/>
                      </a:moveTo>
                      <a:cubicBezTo>
                        <a:pt x="10" y="9"/>
                        <a:pt x="10" y="9"/>
                        <a:pt x="10" y="9"/>
                      </a:cubicBezTo>
                      <a:cubicBezTo>
                        <a:pt x="9" y="10"/>
                        <a:pt x="9" y="11"/>
                        <a:pt x="8" y="12"/>
                      </a:cubicBezTo>
                      <a:cubicBezTo>
                        <a:pt x="7" y="13"/>
                        <a:pt x="6" y="13"/>
                        <a:pt x="5" y="13"/>
                      </a:cubicBezTo>
                      <a:cubicBezTo>
                        <a:pt x="3" y="13"/>
                        <a:pt x="2" y="12"/>
                        <a:pt x="1" y="11"/>
                      </a:cubicBezTo>
                      <a:cubicBezTo>
                        <a:pt x="0" y="10"/>
                        <a:pt x="0" y="8"/>
                        <a:pt x="0" y="6"/>
                      </a:cubicBezTo>
                      <a:cubicBezTo>
                        <a:pt x="0" y="4"/>
                        <a:pt x="0" y="3"/>
                        <a:pt x="1" y="2"/>
                      </a:cubicBezTo>
                      <a:cubicBezTo>
                        <a:pt x="2" y="0"/>
                        <a:pt x="3" y="0"/>
                        <a:pt x="5" y="0"/>
                      </a:cubicBezTo>
                      <a:cubicBezTo>
                        <a:pt x="6" y="0"/>
                        <a:pt x="8" y="0"/>
                        <a:pt x="9" y="1"/>
                      </a:cubicBezTo>
                      <a:cubicBezTo>
                        <a:pt x="9" y="3"/>
                        <a:pt x="10" y="4"/>
                        <a:pt x="10" y="6"/>
                      </a:cubicBezTo>
                      <a:cubicBezTo>
                        <a:pt x="10" y="6"/>
                        <a:pt x="10" y="7"/>
                        <a:pt x="10" y="7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8"/>
                        <a:pt x="2" y="9"/>
                        <a:pt x="3" y="10"/>
                      </a:cubicBezTo>
                      <a:cubicBezTo>
                        <a:pt x="3" y="11"/>
                        <a:pt x="4" y="11"/>
                        <a:pt x="5" y="11"/>
                      </a:cubicBezTo>
                      <a:cubicBezTo>
                        <a:pt x="6" y="11"/>
                        <a:pt x="6" y="11"/>
                        <a:pt x="7" y="10"/>
                      </a:cubicBezTo>
                      <a:cubicBezTo>
                        <a:pt x="7" y="10"/>
                        <a:pt x="8" y="9"/>
                        <a:pt x="8" y="9"/>
                      </a:cubicBezTo>
                      <a:close/>
                      <a:moveTo>
                        <a:pt x="2" y="5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8" y="4"/>
                        <a:pt x="8" y="3"/>
                        <a:pt x="7" y="3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3" y="2"/>
                        <a:pt x="3" y="3"/>
                      </a:cubicBezTo>
                      <a:cubicBezTo>
                        <a:pt x="2" y="3"/>
                        <a:pt x="2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88" name="Freeform 367"/>
                <p:cNvSpPr>
                  <a:spLocks noEditPoints="1"/>
                </p:cNvSpPr>
                <p:nvPr/>
              </p:nvSpPr>
              <p:spPr bwMode="auto">
                <a:xfrm>
                  <a:off x="-1082" y="790"/>
                  <a:ext cx="21" cy="36"/>
                </a:xfrm>
                <a:custGeom>
                  <a:avLst/>
                  <a:gdLst>
                    <a:gd name="T0" fmla="*/ 2147483647 w 10"/>
                    <a:gd name="T1" fmla="*/ 2147483647 h 18"/>
                    <a:gd name="T2" fmla="*/ 2147483647 w 10"/>
                    <a:gd name="T3" fmla="*/ 2147483647 h 18"/>
                    <a:gd name="T4" fmla="*/ 2147483647 w 10"/>
                    <a:gd name="T5" fmla="*/ 2147483647 h 18"/>
                    <a:gd name="T6" fmla="*/ 2147483647 w 10"/>
                    <a:gd name="T7" fmla="*/ 2147483647 h 18"/>
                    <a:gd name="T8" fmla="*/ 2147483647 w 10"/>
                    <a:gd name="T9" fmla="*/ 2147483647 h 18"/>
                    <a:gd name="T10" fmla="*/ 2147483647 w 10"/>
                    <a:gd name="T11" fmla="*/ 2147483647 h 18"/>
                    <a:gd name="T12" fmla="*/ 2147483647 w 10"/>
                    <a:gd name="T13" fmla="*/ 2147483647 h 18"/>
                    <a:gd name="T14" fmla="*/ 2147483647 w 10"/>
                    <a:gd name="T15" fmla="*/ 2147483647 h 18"/>
                    <a:gd name="T16" fmla="*/ 2147483647 w 10"/>
                    <a:gd name="T17" fmla="*/ 2147483647 h 18"/>
                    <a:gd name="T18" fmla="*/ 0 w 10"/>
                    <a:gd name="T19" fmla="*/ 2147483647 h 18"/>
                    <a:gd name="T20" fmla="*/ 2147483647 w 10"/>
                    <a:gd name="T21" fmla="*/ 2147483647 h 18"/>
                    <a:gd name="T22" fmla="*/ 2147483647 w 10"/>
                    <a:gd name="T23" fmla="*/ 2147483647 h 18"/>
                    <a:gd name="T24" fmla="*/ 2147483647 w 10"/>
                    <a:gd name="T25" fmla="*/ 0 h 18"/>
                    <a:gd name="T26" fmla="*/ 2147483647 w 10"/>
                    <a:gd name="T27" fmla="*/ 2147483647 h 18"/>
                    <a:gd name="T28" fmla="*/ 2147483647 w 10"/>
                    <a:gd name="T29" fmla="*/ 0 h 18"/>
                    <a:gd name="T30" fmla="*/ 2147483647 w 10"/>
                    <a:gd name="T31" fmla="*/ 0 h 18"/>
                    <a:gd name="T32" fmla="*/ 2147483647 w 10"/>
                    <a:gd name="T33" fmla="*/ 2147483647 h 18"/>
                    <a:gd name="T34" fmla="*/ 2147483647 w 10"/>
                    <a:gd name="T35" fmla="*/ 2147483647 h 18"/>
                    <a:gd name="T36" fmla="*/ 2147483647 w 10"/>
                    <a:gd name="T37" fmla="*/ 2147483647 h 18"/>
                    <a:gd name="T38" fmla="*/ 2147483647 w 10"/>
                    <a:gd name="T39" fmla="*/ 2147483647 h 18"/>
                    <a:gd name="T40" fmla="*/ 2147483647 w 10"/>
                    <a:gd name="T41" fmla="*/ 2147483647 h 18"/>
                    <a:gd name="T42" fmla="*/ 2147483647 w 10"/>
                    <a:gd name="T43" fmla="*/ 2147483647 h 18"/>
                    <a:gd name="T44" fmla="*/ 2147483647 w 10"/>
                    <a:gd name="T45" fmla="*/ 2147483647 h 18"/>
                    <a:gd name="T46" fmla="*/ 2147483647 w 10"/>
                    <a:gd name="T47" fmla="*/ 2147483647 h 18"/>
                    <a:gd name="T48" fmla="*/ 2147483647 w 10"/>
                    <a:gd name="T49" fmla="*/ 2147483647 h 18"/>
                    <a:gd name="T50" fmla="*/ 2147483647 w 10"/>
                    <a:gd name="T51" fmla="*/ 2147483647 h 18"/>
                    <a:gd name="T52" fmla="*/ 2147483647 w 10"/>
                    <a:gd name="T53" fmla="*/ 2147483647 h 18"/>
                    <a:gd name="T54" fmla="*/ 2147483647 w 10"/>
                    <a:gd name="T55" fmla="*/ 2147483647 h 18"/>
                    <a:gd name="T56" fmla="*/ 2147483647 w 10"/>
                    <a:gd name="T57" fmla="*/ 2147483647 h 18"/>
                    <a:gd name="T58" fmla="*/ 2147483647 w 10"/>
                    <a:gd name="T59" fmla="*/ 2147483647 h 18"/>
                    <a:gd name="T60" fmla="*/ 2147483647 w 10"/>
                    <a:gd name="T61" fmla="*/ 2147483647 h 18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0"/>
                    <a:gd name="T94" fmla="*/ 0 h 18"/>
                    <a:gd name="T95" fmla="*/ 10 w 10"/>
                    <a:gd name="T96" fmla="*/ 18 h 18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0" h="18">
                      <a:moveTo>
                        <a:pt x="1" y="14"/>
                      </a:move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4" y="16"/>
                        <a:pt x="4" y="16"/>
                        <a:pt x="5" y="16"/>
                      </a:cubicBezTo>
                      <a:cubicBezTo>
                        <a:pt x="6" y="16"/>
                        <a:pt x="7" y="16"/>
                        <a:pt x="7" y="15"/>
                      </a:cubicBezTo>
                      <a:cubicBezTo>
                        <a:pt x="8" y="15"/>
                        <a:pt x="8" y="14"/>
                        <a:pt x="8" y="14"/>
                      </a:cubicBezTo>
                      <a:cubicBezTo>
                        <a:pt x="8" y="13"/>
                        <a:pt x="8" y="12"/>
                        <a:pt x="8" y="11"/>
                      </a:cubicBezTo>
                      <a:cubicBezTo>
                        <a:pt x="7" y="12"/>
                        <a:pt x="6" y="13"/>
                        <a:pt x="5" y="13"/>
                      </a:cubicBezTo>
                      <a:cubicBezTo>
                        <a:pt x="4" y="13"/>
                        <a:pt x="2" y="12"/>
                        <a:pt x="2" y="11"/>
                      </a:cubicBezTo>
                      <a:cubicBezTo>
                        <a:pt x="1" y="10"/>
                        <a:pt x="0" y="8"/>
                        <a:pt x="0" y="6"/>
                      </a:cubicBezTo>
                      <a:cubicBezTo>
                        <a:pt x="0" y="5"/>
                        <a:pt x="1" y="4"/>
                        <a:pt x="1" y="3"/>
                      </a:cubicBezTo>
                      <a:cubicBezTo>
                        <a:pt x="1" y="2"/>
                        <a:pt x="2" y="1"/>
                        <a:pt x="3" y="1"/>
                      </a:cubicBezTo>
                      <a:cubicBezTo>
                        <a:pt x="3" y="0"/>
                        <a:pt x="4" y="0"/>
                        <a:pt x="5" y="0"/>
                      </a:cubicBezTo>
                      <a:cubicBezTo>
                        <a:pt x="6" y="0"/>
                        <a:pt x="7" y="0"/>
                        <a:pt x="8" y="2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3"/>
                        <a:pt x="10" y="14"/>
                        <a:pt x="9" y="15"/>
                      </a:cubicBezTo>
                      <a:cubicBezTo>
                        <a:pt x="9" y="16"/>
                        <a:pt x="9" y="17"/>
                        <a:pt x="8" y="17"/>
                      </a:cubicBezTo>
                      <a:cubicBezTo>
                        <a:pt x="7" y="18"/>
                        <a:pt x="6" y="18"/>
                        <a:pt x="5" y="18"/>
                      </a:cubicBezTo>
                      <a:cubicBezTo>
                        <a:pt x="4" y="18"/>
                        <a:pt x="3" y="17"/>
                        <a:pt x="2" y="17"/>
                      </a:cubicBezTo>
                      <a:cubicBezTo>
                        <a:pt x="1" y="16"/>
                        <a:pt x="1" y="15"/>
                        <a:pt x="1" y="14"/>
                      </a:cubicBezTo>
                      <a:close/>
                      <a:moveTo>
                        <a:pt x="2" y="6"/>
                      </a:moveTo>
                      <a:cubicBezTo>
                        <a:pt x="2" y="8"/>
                        <a:pt x="3" y="9"/>
                        <a:pt x="3" y="10"/>
                      </a:cubicBezTo>
                      <a:cubicBezTo>
                        <a:pt x="4" y="10"/>
                        <a:pt x="4" y="11"/>
                        <a:pt x="5" y="11"/>
                      </a:cubicBezTo>
                      <a:cubicBezTo>
                        <a:pt x="6" y="11"/>
                        <a:pt x="7" y="11"/>
                        <a:pt x="7" y="10"/>
                      </a:cubicBezTo>
                      <a:cubicBezTo>
                        <a:pt x="8" y="9"/>
                        <a:pt x="8" y="8"/>
                        <a:pt x="8" y="6"/>
                      </a:cubicBezTo>
                      <a:cubicBezTo>
                        <a:pt x="8" y="5"/>
                        <a:pt x="8" y="4"/>
                        <a:pt x="7" y="3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4" y="2"/>
                        <a:pt x="3" y="3"/>
                      </a:cubicBezTo>
                      <a:cubicBezTo>
                        <a:pt x="3" y="3"/>
                        <a:pt x="2" y="5"/>
                        <a:pt x="2" y="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89" name="Freeform 368"/>
                <p:cNvSpPr>
                  <a:spLocks/>
                </p:cNvSpPr>
                <p:nvPr/>
              </p:nvSpPr>
              <p:spPr bwMode="auto">
                <a:xfrm>
                  <a:off x="-1057" y="780"/>
                  <a:ext cx="8" cy="44"/>
                </a:xfrm>
                <a:custGeom>
                  <a:avLst/>
                  <a:gdLst>
                    <a:gd name="T0" fmla="*/ 8 w 8"/>
                    <a:gd name="T1" fmla="*/ 44 h 44"/>
                    <a:gd name="T2" fmla="*/ 0 w 8"/>
                    <a:gd name="T3" fmla="*/ 44 h 44"/>
                    <a:gd name="T4" fmla="*/ 0 w 8"/>
                    <a:gd name="T5" fmla="*/ 42 h 44"/>
                    <a:gd name="T6" fmla="*/ 4 w 8"/>
                    <a:gd name="T7" fmla="*/ 42 h 44"/>
                    <a:gd name="T8" fmla="*/ 4 w 8"/>
                    <a:gd name="T9" fmla="*/ 4 h 44"/>
                    <a:gd name="T10" fmla="*/ 0 w 8"/>
                    <a:gd name="T11" fmla="*/ 4 h 44"/>
                    <a:gd name="T12" fmla="*/ 0 w 8"/>
                    <a:gd name="T13" fmla="*/ 0 h 44"/>
                    <a:gd name="T14" fmla="*/ 8 w 8"/>
                    <a:gd name="T15" fmla="*/ 0 h 44"/>
                    <a:gd name="T16" fmla="*/ 8 w 8"/>
                    <a:gd name="T17" fmla="*/ 44 h 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8"/>
                    <a:gd name="T28" fmla="*/ 0 h 44"/>
                    <a:gd name="T29" fmla="*/ 8 w 8"/>
                    <a:gd name="T30" fmla="*/ 44 h 4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8" h="44">
                      <a:moveTo>
                        <a:pt x="8" y="44"/>
                      </a:moveTo>
                      <a:lnTo>
                        <a:pt x="0" y="44"/>
                      </a:lnTo>
                      <a:lnTo>
                        <a:pt x="0" y="42"/>
                      </a:lnTo>
                      <a:lnTo>
                        <a:pt x="4" y="42"/>
                      </a:lnTo>
                      <a:lnTo>
                        <a:pt x="4" y="4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90" name="Freeform 369"/>
                <p:cNvSpPr>
                  <a:spLocks noEditPoints="1"/>
                </p:cNvSpPr>
                <p:nvPr/>
              </p:nvSpPr>
              <p:spPr bwMode="auto">
                <a:xfrm>
                  <a:off x="-1033" y="776"/>
                  <a:ext cx="38" cy="44"/>
                </a:xfrm>
                <a:custGeom>
                  <a:avLst/>
                  <a:gdLst>
                    <a:gd name="T0" fmla="*/ 2147483647 w 19"/>
                    <a:gd name="T1" fmla="*/ 2147483647 h 22"/>
                    <a:gd name="T2" fmla="*/ 2147483647 w 19"/>
                    <a:gd name="T3" fmla="*/ 2147483647 h 22"/>
                    <a:gd name="T4" fmla="*/ 2147483647 w 19"/>
                    <a:gd name="T5" fmla="*/ 2147483647 h 22"/>
                    <a:gd name="T6" fmla="*/ 2147483647 w 19"/>
                    <a:gd name="T7" fmla="*/ 2147483647 h 22"/>
                    <a:gd name="T8" fmla="*/ 2147483647 w 19"/>
                    <a:gd name="T9" fmla="*/ 2147483647 h 22"/>
                    <a:gd name="T10" fmla="*/ 0 w 19"/>
                    <a:gd name="T11" fmla="*/ 2147483647 h 22"/>
                    <a:gd name="T12" fmla="*/ 0 w 19"/>
                    <a:gd name="T13" fmla="*/ 2147483647 h 22"/>
                    <a:gd name="T14" fmla="*/ 2147483647 w 19"/>
                    <a:gd name="T15" fmla="*/ 2147483647 h 22"/>
                    <a:gd name="T16" fmla="*/ 2147483647 w 19"/>
                    <a:gd name="T17" fmla="*/ 0 h 22"/>
                    <a:gd name="T18" fmla="*/ 2147483647 w 19"/>
                    <a:gd name="T19" fmla="*/ 2147483647 h 22"/>
                    <a:gd name="T20" fmla="*/ 2147483647 w 19"/>
                    <a:gd name="T21" fmla="*/ 2147483647 h 22"/>
                    <a:gd name="T22" fmla="*/ 2147483647 w 19"/>
                    <a:gd name="T23" fmla="*/ 2147483647 h 22"/>
                    <a:gd name="T24" fmla="*/ 2147483647 w 19"/>
                    <a:gd name="T25" fmla="*/ 2147483647 h 22"/>
                    <a:gd name="T26" fmla="*/ 2147483647 w 19"/>
                    <a:gd name="T27" fmla="*/ 2147483647 h 22"/>
                    <a:gd name="T28" fmla="*/ 2147483647 w 19"/>
                    <a:gd name="T29" fmla="*/ 2147483647 h 22"/>
                    <a:gd name="T30" fmla="*/ 2147483647 w 19"/>
                    <a:gd name="T31" fmla="*/ 2147483647 h 22"/>
                    <a:gd name="T32" fmla="*/ 2147483647 w 19"/>
                    <a:gd name="T33" fmla="*/ 2147483647 h 22"/>
                    <a:gd name="T34" fmla="*/ 2147483647 w 19"/>
                    <a:gd name="T35" fmla="*/ 2147483647 h 22"/>
                    <a:gd name="T36" fmla="*/ 2147483647 w 19"/>
                    <a:gd name="T37" fmla="*/ 2147483647 h 22"/>
                    <a:gd name="T38" fmla="*/ 2147483647 w 19"/>
                    <a:gd name="T39" fmla="*/ 2147483647 h 22"/>
                    <a:gd name="T40" fmla="*/ 2147483647 w 19"/>
                    <a:gd name="T41" fmla="*/ 2147483647 h 22"/>
                    <a:gd name="T42" fmla="*/ 2147483647 w 19"/>
                    <a:gd name="T43" fmla="*/ 2147483647 h 22"/>
                    <a:gd name="T44" fmla="*/ 2147483647 w 19"/>
                    <a:gd name="T45" fmla="*/ 2147483647 h 22"/>
                    <a:gd name="T46" fmla="*/ 2147483647 w 19"/>
                    <a:gd name="T47" fmla="*/ 2147483647 h 22"/>
                    <a:gd name="T48" fmla="*/ 2147483647 w 19"/>
                    <a:gd name="T49" fmla="*/ 2147483647 h 22"/>
                    <a:gd name="T50" fmla="*/ 2147483647 w 19"/>
                    <a:gd name="T51" fmla="*/ 2147483647 h 22"/>
                    <a:gd name="T52" fmla="*/ 2147483647 w 19"/>
                    <a:gd name="T53" fmla="*/ 2147483647 h 22"/>
                    <a:gd name="T54" fmla="*/ 2147483647 w 19"/>
                    <a:gd name="T55" fmla="*/ 2147483647 h 22"/>
                    <a:gd name="T56" fmla="*/ 2147483647 w 19"/>
                    <a:gd name="T57" fmla="*/ 2147483647 h 22"/>
                    <a:gd name="T58" fmla="*/ 2147483647 w 19"/>
                    <a:gd name="T59" fmla="*/ 2147483647 h 22"/>
                    <a:gd name="T60" fmla="*/ 2147483647 w 19"/>
                    <a:gd name="T61" fmla="*/ 2147483647 h 22"/>
                    <a:gd name="T62" fmla="*/ 2147483647 w 19"/>
                    <a:gd name="T63" fmla="*/ 2147483647 h 22"/>
                    <a:gd name="T64" fmla="*/ 2147483647 w 19"/>
                    <a:gd name="T65" fmla="*/ 2147483647 h 22"/>
                    <a:gd name="T66" fmla="*/ 2147483647 w 19"/>
                    <a:gd name="T67" fmla="*/ 2147483647 h 22"/>
                    <a:gd name="T68" fmla="*/ 2147483647 w 19"/>
                    <a:gd name="T69" fmla="*/ 2147483647 h 22"/>
                    <a:gd name="T70" fmla="*/ 2147483647 w 19"/>
                    <a:gd name="T71" fmla="*/ 0 h 22"/>
                    <a:gd name="T72" fmla="*/ 2147483647 w 19"/>
                    <a:gd name="T73" fmla="*/ 2147483647 h 22"/>
                    <a:gd name="T74" fmla="*/ 2147483647 w 19"/>
                    <a:gd name="T75" fmla="*/ 2147483647 h 22"/>
                    <a:gd name="T76" fmla="*/ 2147483647 w 19"/>
                    <a:gd name="T77" fmla="*/ 2147483647 h 22"/>
                    <a:gd name="T78" fmla="*/ 2147483647 w 19"/>
                    <a:gd name="T79" fmla="*/ 2147483647 h 22"/>
                    <a:gd name="T80" fmla="*/ 2147483647 w 19"/>
                    <a:gd name="T81" fmla="*/ 2147483647 h 22"/>
                    <a:gd name="T82" fmla="*/ 2147483647 w 19"/>
                    <a:gd name="T83" fmla="*/ 2147483647 h 22"/>
                    <a:gd name="T84" fmla="*/ 2147483647 w 19"/>
                    <a:gd name="T85" fmla="*/ 2147483647 h 22"/>
                    <a:gd name="T86" fmla="*/ 2147483647 w 19"/>
                    <a:gd name="T87" fmla="*/ 2147483647 h 22"/>
                    <a:gd name="T88" fmla="*/ 2147483647 w 19"/>
                    <a:gd name="T89" fmla="*/ 2147483647 h 22"/>
                    <a:gd name="T90" fmla="*/ 2147483647 w 19"/>
                    <a:gd name="T91" fmla="*/ 2147483647 h 22"/>
                    <a:gd name="T92" fmla="*/ 2147483647 w 19"/>
                    <a:gd name="T93" fmla="*/ 2147483647 h 22"/>
                    <a:gd name="T94" fmla="*/ 2147483647 w 19"/>
                    <a:gd name="T95" fmla="*/ 2147483647 h 22"/>
                    <a:gd name="T96" fmla="*/ 2147483647 w 19"/>
                    <a:gd name="T97" fmla="*/ 2147483647 h 22"/>
                    <a:gd name="T98" fmla="*/ 2147483647 w 19"/>
                    <a:gd name="T99" fmla="*/ 2147483647 h 22"/>
                    <a:gd name="T100" fmla="*/ 2147483647 w 19"/>
                    <a:gd name="T101" fmla="*/ 2147483647 h 22"/>
                    <a:gd name="T102" fmla="*/ 2147483647 w 19"/>
                    <a:gd name="T103" fmla="*/ 2147483647 h 22"/>
                    <a:gd name="T104" fmla="*/ 2147483647 w 19"/>
                    <a:gd name="T105" fmla="*/ 2147483647 h 22"/>
                    <a:gd name="T106" fmla="*/ 2147483647 w 19"/>
                    <a:gd name="T107" fmla="*/ 2147483647 h 22"/>
                    <a:gd name="T108" fmla="*/ 2147483647 w 19"/>
                    <a:gd name="T109" fmla="*/ 2147483647 h 22"/>
                    <a:gd name="T110" fmla="*/ 2147483647 w 19"/>
                    <a:gd name="T111" fmla="*/ 2147483647 h 22"/>
                    <a:gd name="T112" fmla="*/ 2147483647 w 19"/>
                    <a:gd name="T113" fmla="*/ 2147483647 h 2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9"/>
                    <a:gd name="T172" fmla="*/ 0 h 22"/>
                    <a:gd name="T173" fmla="*/ 19 w 19"/>
                    <a:gd name="T174" fmla="*/ 22 h 22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9" h="22">
                      <a:moveTo>
                        <a:pt x="5" y="18"/>
                      </a:moveTo>
                      <a:cubicBezTo>
                        <a:pt x="5" y="19"/>
                        <a:pt x="5" y="20"/>
                        <a:pt x="5" y="21"/>
                      </a:cubicBezTo>
                      <a:cubicBezTo>
                        <a:pt x="4" y="22"/>
                        <a:pt x="4" y="22"/>
                        <a:pt x="4" y="22"/>
                      </a:cubicBezTo>
                      <a:cubicBezTo>
                        <a:pt x="4" y="19"/>
                        <a:pt x="4" y="17"/>
                        <a:pt x="4" y="16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2" y="10"/>
                        <a:pt x="1" y="11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2" y="9"/>
                        <a:pt x="3" y="7"/>
                        <a:pt x="4" y="5"/>
                      </a:cubicBezTo>
                      <a:cubicBezTo>
                        <a:pt x="4" y="3"/>
                        <a:pt x="5" y="1"/>
                        <a:pt x="5" y="0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1"/>
                        <a:pt x="6" y="2"/>
                        <a:pt x="6" y="3"/>
                      </a:cubicBezTo>
                      <a:cubicBezTo>
                        <a:pt x="6" y="4"/>
                        <a:pt x="5" y="5"/>
                        <a:pt x="4" y="6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8"/>
                        <a:pt x="5" y="8"/>
                        <a:pt x="5" y="8"/>
                      </a:cubicBezTo>
                      <a:lnTo>
                        <a:pt x="5" y="18"/>
                      </a:lnTo>
                      <a:close/>
                      <a:moveTo>
                        <a:pt x="11" y="11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9" y="15"/>
                        <a:pt x="7" y="17"/>
                        <a:pt x="6" y="19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6" y="18"/>
                        <a:pt x="7" y="16"/>
                        <a:pt x="8" y="15"/>
                      </a:cubicBezTo>
                      <a:cubicBezTo>
                        <a:pt x="8" y="13"/>
                        <a:pt x="9" y="12"/>
                        <a:pt x="9" y="10"/>
                      </a:cubicBezTo>
                      <a:lnTo>
                        <a:pt x="11" y="11"/>
                      </a:lnTo>
                      <a:close/>
                      <a:moveTo>
                        <a:pt x="12" y="2"/>
                      </a:moveTo>
                      <a:cubicBezTo>
                        <a:pt x="12" y="2"/>
                        <a:pt x="11" y="2"/>
                        <a:pt x="11" y="3"/>
                      </a:cubicBezTo>
                      <a:cubicBezTo>
                        <a:pt x="11" y="3"/>
                        <a:pt x="10" y="4"/>
                        <a:pt x="10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7" y="4"/>
                        <a:pt x="17" y="4"/>
                        <a:pt x="17" y="4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8" y="6"/>
                        <a:pt x="17" y="7"/>
                        <a:pt x="16" y="9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9" y="8"/>
                        <a:pt x="7" y="9"/>
                        <a:pt x="6" y="11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7" y="9"/>
                        <a:pt x="8" y="7"/>
                        <a:pt x="9" y="5"/>
                      </a:cubicBezTo>
                      <a:cubicBezTo>
                        <a:pt x="9" y="3"/>
                        <a:pt x="10" y="1"/>
                        <a:pt x="10" y="0"/>
                      </a:cubicBezTo>
                      <a:lnTo>
                        <a:pt x="12" y="2"/>
                      </a:lnTo>
                      <a:close/>
                      <a:moveTo>
                        <a:pt x="12" y="7"/>
                      </a:move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20"/>
                        <a:pt x="13" y="21"/>
                        <a:pt x="11" y="22"/>
                      </a:cubicBezTo>
                      <a:cubicBezTo>
                        <a:pt x="11" y="21"/>
                        <a:pt x="11" y="21"/>
                        <a:pt x="11" y="21"/>
                      </a:cubicBezTo>
                      <a:cubicBezTo>
                        <a:pt x="10" y="20"/>
                        <a:pt x="10" y="20"/>
                        <a:pt x="9" y="20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10" y="20"/>
                        <a:pt x="11" y="20"/>
                        <a:pt x="11" y="20"/>
                      </a:cubicBezTo>
                      <a:cubicBezTo>
                        <a:pt x="12" y="20"/>
                        <a:pt x="12" y="19"/>
                        <a:pt x="12" y="18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2" y="9"/>
                        <a:pt x="12" y="8"/>
                        <a:pt x="12" y="7"/>
                      </a:cubicBezTo>
                      <a:close/>
                      <a:moveTo>
                        <a:pt x="18" y="14"/>
                      </a:moveTo>
                      <a:cubicBezTo>
                        <a:pt x="18" y="15"/>
                        <a:pt x="19" y="16"/>
                        <a:pt x="19" y="16"/>
                      </a:cubicBezTo>
                      <a:cubicBezTo>
                        <a:pt x="19" y="17"/>
                        <a:pt x="19" y="18"/>
                        <a:pt x="18" y="18"/>
                      </a:cubicBezTo>
                      <a:cubicBezTo>
                        <a:pt x="18" y="19"/>
                        <a:pt x="18" y="18"/>
                        <a:pt x="17" y="17"/>
                      </a:cubicBezTo>
                      <a:cubicBezTo>
                        <a:pt x="17" y="16"/>
                        <a:pt x="17" y="15"/>
                        <a:pt x="16" y="14"/>
                      </a:cubicBezTo>
                      <a:cubicBezTo>
                        <a:pt x="16" y="12"/>
                        <a:pt x="15" y="11"/>
                        <a:pt x="15" y="11"/>
                      </a:cubicBezTo>
                      <a:cubicBezTo>
                        <a:pt x="15" y="11"/>
                        <a:pt x="15" y="11"/>
                        <a:pt x="15" y="11"/>
                      </a:cubicBezTo>
                      <a:cubicBezTo>
                        <a:pt x="16" y="12"/>
                        <a:pt x="17" y="13"/>
                        <a:pt x="18" y="1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91" name="Freeform 370"/>
                <p:cNvSpPr>
                  <a:spLocks noEditPoints="1"/>
                </p:cNvSpPr>
                <p:nvPr/>
              </p:nvSpPr>
              <p:spPr bwMode="auto">
                <a:xfrm>
                  <a:off x="-991" y="776"/>
                  <a:ext cx="38" cy="44"/>
                </a:xfrm>
                <a:custGeom>
                  <a:avLst/>
                  <a:gdLst>
                    <a:gd name="T0" fmla="*/ 0 w 19"/>
                    <a:gd name="T1" fmla="*/ 2147483647 h 22"/>
                    <a:gd name="T2" fmla="*/ 2147483647 w 19"/>
                    <a:gd name="T3" fmla="*/ 2147483647 h 22"/>
                    <a:gd name="T4" fmla="*/ 2147483647 w 19"/>
                    <a:gd name="T5" fmla="*/ 2147483647 h 22"/>
                    <a:gd name="T6" fmla="*/ 2147483647 w 19"/>
                    <a:gd name="T7" fmla="*/ 2147483647 h 22"/>
                    <a:gd name="T8" fmla="*/ 2147483647 w 19"/>
                    <a:gd name="T9" fmla="*/ 2147483647 h 22"/>
                    <a:gd name="T10" fmla="*/ 2147483647 w 19"/>
                    <a:gd name="T11" fmla="*/ 2147483647 h 22"/>
                    <a:gd name="T12" fmla="*/ 0 w 19"/>
                    <a:gd name="T13" fmla="*/ 2147483647 h 22"/>
                    <a:gd name="T14" fmla="*/ 2147483647 w 19"/>
                    <a:gd name="T15" fmla="*/ 2147483647 h 22"/>
                    <a:gd name="T16" fmla="*/ 2147483647 w 19"/>
                    <a:gd name="T17" fmla="*/ 0 h 22"/>
                    <a:gd name="T18" fmla="*/ 2147483647 w 19"/>
                    <a:gd name="T19" fmla="*/ 2147483647 h 22"/>
                    <a:gd name="T20" fmla="*/ 2147483647 w 19"/>
                    <a:gd name="T21" fmla="*/ 2147483647 h 22"/>
                    <a:gd name="T22" fmla="*/ 2147483647 w 19"/>
                    <a:gd name="T23" fmla="*/ 2147483647 h 22"/>
                    <a:gd name="T24" fmla="*/ 2147483647 w 19"/>
                    <a:gd name="T25" fmla="*/ 2147483647 h 22"/>
                    <a:gd name="T26" fmla="*/ 2147483647 w 19"/>
                    <a:gd name="T27" fmla="*/ 2147483647 h 22"/>
                    <a:gd name="T28" fmla="*/ 2147483647 w 19"/>
                    <a:gd name="T29" fmla="*/ 2147483647 h 22"/>
                    <a:gd name="T30" fmla="*/ 2147483647 w 19"/>
                    <a:gd name="T31" fmla="*/ 2147483647 h 22"/>
                    <a:gd name="T32" fmla="*/ 2147483647 w 19"/>
                    <a:gd name="T33" fmla="*/ 2147483647 h 22"/>
                    <a:gd name="T34" fmla="*/ 2147483647 w 19"/>
                    <a:gd name="T35" fmla="*/ 2147483647 h 22"/>
                    <a:gd name="T36" fmla="*/ 2147483647 w 19"/>
                    <a:gd name="T37" fmla="*/ 2147483647 h 22"/>
                    <a:gd name="T38" fmla="*/ 2147483647 w 19"/>
                    <a:gd name="T39" fmla="*/ 2147483647 h 22"/>
                    <a:gd name="T40" fmla="*/ 2147483647 w 19"/>
                    <a:gd name="T41" fmla="*/ 2147483647 h 22"/>
                    <a:gd name="T42" fmla="*/ 0 w 19"/>
                    <a:gd name="T43" fmla="*/ 2147483647 h 22"/>
                    <a:gd name="T44" fmla="*/ 2147483647 w 19"/>
                    <a:gd name="T45" fmla="*/ 2147483647 h 22"/>
                    <a:gd name="T46" fmla="*/ 2147483647 w 19"/>
                    <a:gd name="T47" fmla="*/ 2147483647 h 22"/>
                    <a:gd name="T48" fmla="*/ 2147483647 w 19"/>
                    <a:gd name="T49" fmla="*/ 2147483647 h 22"/>
                    <a:gd name="T50" fmla="*/ 2147483647 w 19"/>
                    <a:gd name="T51" fmla="*/ 2147483647 h 22"/>
                    <a:gd name="T52" fmla="*/ 2147483647 w 19"/>
                    <a:gd name="T53" fmla="*/ 2147483647 h 22"/>
                    <a:gd name="T54" fmla="*/ 2147483647 w 19"/>
                    <a:gd name="T55" fmla="*/ 2147483647 h 22"/>
                    <a:gd name="T56" fmla="*/ 2147483647 w 19"/>
                    <a:gd name="T57" fmla="*/ 2147483647 h 22"/>
                    <a:gd name="T58" fmla="*/ 2147483647 w 19"/>
                    <a:gd name="T59" fmla="*/ 2147483647 h 22"/>
                    <a:gd name="T60" fmla="*/ 2147483647 w 19"/>
                    <a:gd name="T61" fmla="*/ 2147483647 h 22"/>
                    <a:gd name="T62" fmla="*/ 2147483647 w 19"/>
                    <a:gd name="T63" fmla="*/ 2147483647 h 22"/>
                    <a:gd name="T64" fmla="*/ 2147483647 w 19"/>
                    <a:gd name="T65" fmla="*/ 2147483647 h 22"/>
                    <a:gd name="T66" fmla="*/ 2147483647 w 19"/>
                    <a:gd name="T67" fmla="*/ 2147483647 h 22"/>
                    <a:gd name="T68" fmla="*/ 2147483647 w 19"/>
                    <a:gd name="T69" fmla="*/ 2147483647 h 22"/>
                    <a:gd name="T70" fmla="*/ 2147483647 w 19"/>
                    <a:gd name="T71" fmla="*/ 2147483647 h 22"/>
                    <a:gd name="T72" fmla="*/ 2147483647 w 19"/>
                    <a:gd name="T73" fmla="*/ 2147483647 h 22"/>
                    <a:gd name="T74" fmla="*/ 2147483647 w 19"/>
                    <a:gd name="T75" fmla="*/ 2147483647 h 22"/>
                    <a:gd name="T76" fmla="*/ 2147483647 w 19"/>
                    <a:gd name="T77" fmla="*/ 2147483647 h 22"/>
                    <a:gd name="T78" fmla="*/ 2147483647 w 19"/>
                    <a:gd name="T79" fmla="*/ 2147483647 h 22"/>
                    <a:gd name="T80" fmla="*/ 2147483647 w 19"/>
                    <a:gd name="T81" fmla="*/ 2147483647 h 22"/>
                    <a:gd name="T82" fmla="*/ 2147483647 w 19"/>
                    <a:gd name="T83" fmla="*/ 2147483647 h 22"/>
                    <a:gd name="T84" fmla="*/ 2147483647 w 19"/>
                    <a:gd name="T85" fmla="*/ 2147483647 h 22"/>
                    <a:gd name="T86" fmla="*/ 2147483647 w 19"/>
                    <a:gd name="T87" fmla="*/ 2147483647 h 22"/>
                    <a:gd name="T88" fmla="*/ 2147483647 w 19"/>
                    <a:gd name="T89" fmla="*/ 2147483647 h 22"/>
                    <a:gd name="T90" fmla="*/ 2147483647 w 19"/>
                    <a:gd name="T91" fmla="*/ 2147483647 h 22"/>
                    <a:gd name="T92" fmla="*/ 2147483647 w 19"/>
                    <a:gd name="T93" fmla="*/ 2147483647 h 22"/>
                    <a:gd name="T94" fmla="*/ 2147483647 w 19"/>
                    <a:gd name="T95" fmla="*/ 2147483647 h 22"/>
                    <a:gd name="T96" fmla="*/ 2147483647 w 19"/>
                    <a:gd name="T97" fmla="*/ 2147483647 h 22"/>
                    <a:gd name="T98" fmla="*/ 2147483647 w 19"/>
                    <a:gd name="T99" fmla="*/ 2147483647 h 22"/>
                    <a:gd name="T100" fmla="*/ 2147483647 w 19"/>
                    <a:gd name="T101" fmla="*/ 2147483647 h 22"/>
                    <a:gd name="T102" fmla="*/ 2147483647 w 19"/>
                    <a:gd name="T103" fmla="*/ 2147483647 h 22"/>
                    <a:gd name="T104" fmla="*/ 2147483647 w 19"/>
                    <a:gd name="T105" fmla="*/ 2147483647 h 22"/>
                    <a:gd name="T106" fmla="*/ 2147483647 w 19"/>
                    <a:gd name="T107" fmla="*/ 2147483647 h 22"/>
                    <a:gd name="T108" fmla="*/ 2147483647 w 19"/>
                    <a:gd name="T109" fmla="*/ 2147483647 h 22"/>
                    <a:gd name="T110" fmla="*/ 2147483647 w 19"/>
                    <a:gd name="T111" fmla="*/ 2147483647 h 22"/>
                    <a:gd name="T112" fmla="*/ 2147483647 w 19"/>
                    <a:gd name="T113" fmla="*/ 2147483647 h 2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9"/>
                    <a:gd name="T172" fmla="*/ 0 h 22"/>
                    <a:gd name="T173" fmla="*/ 19 w 19"/>
                    <a:gd name="T174" fmla="*/ 22 h 22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9" h="22">
                      <a:moveTo>
                        <a:pt x="0" y="22"/>
                      </a:moveTo>
                      <a:cubicBezTo>
                        <a:pt x="2" y="20"/>
                        <a:pt x="4" y="18"/>
                        <a:pt x="5" y="16"/>
                      </a:cubicBezTo>
                      <a:cubicBezTo>
                        <a:pt x="3" y="16"/>
                        <a:pt x="2" y="15"/>
                        <a:pt x="1" y="15"/>
                      </a:cubicBezTo>
                      <a:cubicBezTo>
                        <a:pt x="2" y="12"/>
                        <a:pt x="3" y="9"/>
                        <a:pt x="3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4" y="3"/>
                        <a:pt x="4" y="2"/>
                        <a:pt x="4" y="0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3"/>
                        <a:pt x="5" y="4"/>
                        <a:pt x="4" y="6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7" y="11"/>
                        <a:pt x="7" y="14"/>
                        <a:pt x="6" y="16"/>
                      </a:cubicBezTo>
                      <a:cubicBezTo>
                        <a:pt x="7" y="17"/>
                        <a:pt x="8" y="17"/>
                        <a:pt x="8" y="17"/>
                      </a:cubicBezTo>
                      <a:cubicBezTo>
                        <a:pt x="9" y="18"/>
                        <a:pt x="9" y="18"/>
                        <a:pt x="9" y="19"/>
                      </a:cubicBezTo>
                      <a:cubicBezTo>
                        <a:pt x="8" y="20"/>
                        <a:pt x="8" y="20"/>
                        <a:pt x="7" y="19"/>
                      </a:cubicBezTo>
                      <a:cubicBezTo>
                        <a:pt x="7" y="18"/>
                        <a:pt x="6" y="17"/>
                        <a:pt x="6" y="17"/>
                      </a:cubicBezTo>
                      <a:cubicBezTo>
                        <a:pt x="4" y="19"/>
                        <a:pt x="3" y="20"/>
                        <a:pt x="0" y="22"/>
                      </a:cubicBezTo>
                      <a:close/>
                      <a:moveTo>
                        <a:pt x="5" y="16"/>
                      </a:moveTo>
                      <a:cubicBezTo>
                        <a:pt x="6" y="13"/>
                        <a:pt x="6" y="10"/>
                        <a:pt x="7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9"/>
                        <a:pt x="3" y="12"/>
                        <a:pt x="2" y="15"/>
                      </a:cubicBezTo>
                      <a:cubicBezTo>
                        <a:pt x="3" y="15"/>
                        <a:pt x="4" y="15"/>
                        <a:pt x="5" y="16"/>
                      </a:cubicBezTo>
                      <a:close/>
                      <a:moveTo>
                        <a:pt x="12" y="20"/>
                      </a:moveTo>
                      <a:cubicBezTo>
                        <a:pt x="13" y="20"/>
                        <a:pt x="13" y="20"/>
                        <a:pt x="13" y="19"/>
                      </a:cubicBezTo>
                      <a:cubicBezTo>
                        <a:pt x="13" y="11"/>
                        <a:pt x="13" y="11"/>
                        <a:pt x="13" y="11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13" y="11"/>
                        <a:pt x="13" y="11"/>
                        <a:pt x="13" y="11"/>
                      </a:cubicBezTo>
                      <a:cubicBezTo>
                        <a:pt x="13" y="9"/>
                        <a:pt x="13" y="7"/>
                        <a:pt x="13" y="6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8" y="3"/>
                        <a:pt x="18" y="3"/>
                        <a:pt x="18" y="3"/>
                      </a:cubicBezTo>
                      <a:cubicBezTo>
                        <a:pt x="17" y="3"/>
                        <a:pt x="17" y="4"/>
                        <a:pt x="16" y="4"/>
                      </a:cubicBezTo>
                      <a:cubicBezTo>
                        <a:pt x="15" y="5"/>
                        <a:pt x="15" y="6"/>
                        <a:pt x="14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7" y="11"/>
                        <a:pt x="17" y="11"/>
                        <a:pt x="17" y="11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4" y="19"/>
                        <a:pt x="14" y="19"/>
                        <a:pt x="14" y="19"/>
                      </a:cubicBezTo>
                      <a:cubicBezTo>
                        <a:pt x="14" y="20"/>
                        <a:pt x="13" y="21"/>
                        <a:pt x="12" y="22"/>
                      </a:cubicBezTo>
                      <a:cubicBezTo>
                        <a:pt x="12" y="21"/>
                        <a:pt x="11" y="20"/>
                        <a:pt x="9" y="20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11" y="20"/>
                        <a:pt x="12" y="20"/>
                        <a:pt x="12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92" name="Freeform 371"/>
                <p:cNvSpPr>
                  <a:spLocks noEditPoints="1"/>
                </p:cNvSpPr>
                <p:nvPr/>
              </p:nvSpPr>
              <p:spPr bwMode="auto">
                <a:xfrm>
                  <a:off x="-941" y="782"/>
                  <a:ext cx="6" cy="32"/>
                </a:xfrm>
                <a:custGeom>
                  <a:avLst/>
                  <a:gdLst>
                    <a:gd name="T0" fmla="*/ 2147483647 w 3"/>
                    <a:gd name="T1" fmla="*/ 2147483647 h 16"/>
                    <a:gd name="T2" fmla="*/ 2147483647 w 3"/>
                    <a:gd name="T3" fmla="*/ 2147483647 h 16"/>
                    <a:gd name="T4" fmla="*/ 2147483647 w 3"/>
                    <a:gd name="T5" fmla="*/ 2147483647 h 16"/>
                    <a:gd name="T6" fmla="*/ 2147483647 w 3"/>
                    <a:gd name="T7" fmla="*/ 2147483647 h 16"/>
                    <a:gd name="T8" fmla="*/ 0 w 3"/>
                    <a:gd name="T9" fmla="*/ 2147483647 h 16"/>
                    <a:gd name="T10" fmla="*/ 2147483647 w 3"/>
                    <a:gd name="T11" fmla="*/ 2147483647 h 16"/>
                    <a:gd name="T12" fmla="*/ 2147483647 w 3"/>
                    <a:gd name="T13" fmla="*/ 2147483647 h 16"/>
                    <a:gd name="T14" fmla="*/ 2147483647 w 3"/>
                    <a:gd name="T15" fmla="*/ 2147483647 h 16"/>
                    <a:gd name="T16" fmla="*/ 2147483647 w 3"/>
                    <a:gd name="T17" fmla="*/ 2147483647 h 16"/>
                    <a:gd name="T18" fmla="*/ 2147483647 w 3"/>
                    <a:gd name="T19" fmla="*/ 2147483647 h 16"/>
                    <a:gd name="T20" fmla="*/ 0 w 3"/>
                    <a:gd name="T21" fmla="*/ 2147483647 h 16"/>
                    <a:gd name="T22" fmla="*/ 2147483647 w 3"/>
                    <a:gd name="T23" fmla="*/ 0 h 16"/>
                    <a:gd name="T24" fmla="*/ 2147483647 w 3"/>
                    <a:gd name="T25" fmla="*/ 0 h 16"/>
                    <a:gd name="T26" fmla="*/ 2147483647 w 3"/>
                    <a:gd name="T27" fmla="*/ 2147483647 h 16"/>
                    <a:gd name="T28" fmla="*/ 2147483647 w 3"/>
                    <a:gd name="T29" fmla="*/ 2147483647 h 1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"/>
                    <a:gd name="T46" fmla="*/ 0 h 16"/>
                    <a:gd name="T47" fmla="*/ 3 w 3"/>
                    <a:gd name="T48" fmla="*/ 16 h 1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" h="16">
                      <a:moveTo>
                        <a:pt x="2" y="13"/>
                      </a:moveTo>
                      <a:cubicBezTo>
                        <a:pt x="3" y="13"/>
                        <a:pt x="3" y="14"/>
                        <a:pt x="3" y="14"/>
                      </a:cubicBezTo>
                      <a:cubicBezTo>
                        <a:pt x="3" y="15"/>
                        <a:pt x="3" y="15"/>
                        <a:pt x="2" y="15"/>
                      </a:cubicBezTo>
                      <a:cubicBezTo>
                        <a:pt x="2" y="16"/>
                        <a:pt x="1" y="16"/>
                        <a:pt x="1" y="16"/>
                      </a:cubicBezTo>
                      <a:cubicBezTo>
                        <a:pt x="0" y="15"/>
                        <a:pt x="0" y="15"/>
                        <a:pt x="0" y="14"/>
                      </a:cubicBezTo>
                      <a:cubicBezTo>
                        <a:pt x="0" y="14"/>
                        <a:pt x="0" y="13"/>
                        <a:pt x="1" y="13"/>
                      </a:cubicBezTo>
                      <a:cubicBezTo>
                        <a:pt x="1" y="12"/>
                        <a:pt x="2" y="12"/>
                        <a:pt x="2" y="13"/>
                      </a:cubicBezTo>
                      <a:close/>
                      <a:moveTo>
                        <a:pt x="2" y="7"/>
                      </a:moveTo>
                      <a:cubicBezTo>
                        <a:pt x="2" y="10"/>
                        <a:pt x="2" y="11"/>
                        <a:pt x="2" y="11"/>
                      </a:cubicBezTo>
                      <a:cubicBezTo>
                        <a:pt x="1" y="11"/>
                        <a:pt x="1" y="10"/>
                        <a:pt x="1" y="7"/>
                      </a:cubicBezTo>
                      <a:cubicBezTo>
                        <a:pt x="1" y="4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1" y="0"/>
                        <a:pt x="2" y="0"/>
                        <a:pt x="2" y="0"/>
                      </a:cubicBezTo>
                      <a:cubicBezTo>
                        <a:pt x="3" y="0"/>
                        <a:pt x="3" y="1"/>
                        <a:pt x="3" y="2"/>
                      </a:cubicBezTo>
                      <a:cubicBezTo>
                        <a:pt x="3" y="2"/>
                        <a:pt x="2" y="4"/>
                        <a:pt x="2" y="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93" name="Freeform 372"/>
                <p:cNvSpPr>
                  <a:spLocks/>
                </p:cNvSpPr>
                <p:nvPr/>
              </p:nvSpPr>
              <p:spPr bwMode="auto">
                <a:xfrm>
                  <a:off x="-1162" y="838"/>
                  <a:ext cx="8" cy="44"/>
                </a:xfrm>
                <a:custGeom>
                  <a:avLst/>
                  <a:gdLst>
                    <a:gd name="T0" fmla="*/ 0 w 8"/>
                    <a:gd name="T1" fmla="*/ 44 h 44"/>
                    <a:gd name="T2" fmla="*/ 0 w 8"/>
                    <a:gd name="T3" fmla="*/ 0 h 44"/>
                    <a:gd name="T4" fmla="*/ 8 w 8"/>
                    <a:gd name="T5" fmla="*/ 0 h 44"/>
                    <a:gd name="T6" fmla="*/ 8 w 8"/>
                    <a:gd name="T7" fmla="*/ 4 h 44"/>
                    <a:gd name="T8" fmla="*/ 4 w 8"/>
                    <a:gd name="T9" fmla="*/ 4 h 44"/>
                    <a:gd name="T10" fmla="*/ 4 w 8"/>
                    <a:gd name="T11" fmla="*/ 42 h 44"/>
                    <a:gd name="T12" fmla="*/ 8 w 8"/>
                    <a:gd name="T13" fmla="*/ 42 h 44"/>
                    <a:gd name="T14" fmla="*/ 8 w 8"/>
                    <a:gd name="T15" fmla="*/ 44 h 44"/>
                    <a:gd name="T16" fmla="*/ 0 w 8"/>
                    <a:gd name="T17" fmla="*/ 44 h 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8"/>
                    <a:gd name="T28" fmla="*/ 0 h 44"/>
                    <a:gd name="T29" fmla="*/ 8 w 8"/>
                    <a:gd name="T30" fmla="*/ 44 h 4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8" h="44">
                      <a:moveTo>
                        <a:pt x="0" y="44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4"/>
                      </a:lnTo>
                      <a:lnTo>
                        <a:pt x="4" y="4"/>
                      </a:lnTo>
                      <a:lnTo>
                        <a:pt x="4" y="42"/>
                      </a:lnTo>
                      <a:lnTo>
                        <a:pt x="8" y="42"/>
                      </a:lnTo>
                      <a:lnTo>
                        <a:pt x="8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94" name="Freeform 373"/>
                <p:cNvSpPr>
                  <a:spLocks noEditPoints="1"/>
                </p:cNvSpPr>
                <p:nvPr/>
              </p:nvSpPr>
              <p:spPr bwMode="auto">
                <a:xfrm>
                  <a:off x="-1150" y="838"/>
                  <a:ext cx="26" cy="36"/>
                </a:xfrm>
                <a:custGeom>
                  <a:avLst/>
                  <a:gdLst>
                    <a:gd name="T0" fmla="*/ 0 w 13"/>
                    <a:gd name="T1" fmla="*/ 2147483647 h 18"/>
                    <a:gd name="T2" fmla="*/ 0 w 13"/>
                    <a:gd name="T3" fmla="*/ 0 h 18"/>
                    <a:gd name="T4" fmla="*/ 2147483647 w 13"/>
                    <a:gd name="T5" fmla="*/ 0 h 18"/>
                    <a:gd name="T6" fmla="*/ 2147483647 w 13"/>
                    <a:gd name="T7" fmla="*/ 2147483647 h 18"/>
                    <a:gd name="T8" fmla="*/ 2147483647 w 13"/>
                    <a:gd name="T9" fmla="*/ 2147483647 h 18"/>
                    <a:gd name="T10" fmla="*/ 2147483647 w 13"/>
                    <a:gd name="T11" fmla="*/ 2147483647 h 18"/>
                    <a:gd name="T12" fmla="*/ 2147483647 w 13"/>
                    <a:gd name="T13" fmla="*/ 2147483647 h 18"/>
                    <a:gd name="T14" fmla="*/ 2147483647 w 13"/>
                    <a:gd name="T15" fmla="*/ 2147483647 h 18"/>
                    <a:gd name="T16" fmla="*/ 2147483647 w 13"/>
                    <a:gd name="T17" fmla="*/ 2147483647 h 18"/>
                    <a:gd name="T18" fmla="*/ 2147483647 w 13"/>
                    <a:gd name="T19" fmla="*/ 2147483647 h 18"/>
                    <a:gd name="T20" fmla="*/ 2147483647 w 13"/>
                    <a:gd name="T21" fmla="*/ 2147483647 h 18"/>
                    <a:gd name="T22" fmla="*/ 2147483647 w 13"/>
                    <a:gd name="T23" fmla="*/ 2147483647 h 18"/>
                    <a:gd name="T24" fmla="*/ 0 w 13"/>
                    <a:gd name="T25" fmla="*/ 2147483647 h 18"/>
                    <a:gd name="T26" fmla="*/ 2147483647 w 13"/>
                    <a:gd name="T27" fmla="*/ 2147483647 h 18"/>
                    <a:gd name="T28" fmla="*/ 2147483647 w 13"/>
                    <a:gd name="T29" fmla="*/ 2147483647 h 18"/>
                    <a:gd name="T30" fmla="*/ 2147483647 w 13"/>
                    <a:gd name="T31" fmla="*/ 2147483647 h 18"/>
                    <a:gd name="T32" fmla="*/ 2147483647 w 13"/>
                    <a:gd name="T33" fmla="*/ 2147483647 h 18"/>
                    <a:gd name="T34" fmla="*/ 2147483647 w 13"/>
                    <a:gd name="T35" fmla="*/ 2147483647 h 18"/>
                    <a:gd name="T36" fmla="*/ 2147483647 w 13"/>
                    <a:gd name="T37" fmla="*/ 2147483647 h 18"/>
                    <a:gd name="T38" fmla="*/ 2147483647 w 13"/>
                    <a:gd name="T39" fmla="*/ 2147483647 h 18"/>
                    <a:gd name="T40" fmla="*/ 2147483647 w 13"/>
                    <a:gd name="T41" fmla="*/ 2147483647 h 18"/>
                    <a:gd name="T42" fmla="*/ 2147483647 w 13"/>
                    <a:gd name="T43" fmla="*/ 2147483647 h 18"/>
                    <a:gd name="T44" fmla="*/ 2147483647 w 13"/>
                    <a:gd name="T45" fmla="*/ 2147483647 h 18"/>
                    <a:gd name="T46" fmla="*/ 2147483647 w 13"/>
                    <a:gd name="T47" fmla="*/ 2147483647 h 1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3"/>
                    <a:gd name="T73" fmla="*/ 0 h 18"/>
                    <a:gd name="T74" fmla="*/ 13 w 13"/>
                    <a:gd name="T75" fmla="*/ 18 h 1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3" h="18">
                      <a:moveTo>
                        <a:pt x="0" y="18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7" y="0"/>
                        <a:pt x="8" y="0"/>
                        <a:pt x="8" y="1"/>
                      </a:cubicBezTo>
                      <a:cubicBezTo>
                        <a:pt x="9" y="1"/>
                        <a:pt x="10" y="1"/>
                        <a:pt x="10" y="2"/>
                      </a:cubicBezTo>
                      <a:cubicBezTo>
                        <a:pt x="11" y="3"/>
                        <a:pt x="12" y="4"/>
                        <a:pt x="12" y="5"/>
                      </a:cubicBezTo>
                      <a:cubicBezTo>
                        <a:pt x="13" y="6"/>
                        <a:pt x="13" y="7"/>
                        <a:pt x="13" y="9"/>
                      </a:cubicBezTo>
                      <a:cubicBezTo>
                        <a:pt x="13" y="10"/>
                        <a:pt x="13" y="11"/>
                        <a:pt x="12" y="12"/>
                      </a:cubicBezTo>
                      <a:cubicBezTo>
                        <a:pt x="12" y="13"/>
                        <a:pt x="12" y="14"/>
                        <a:pt x="11" y="15"/>
                      </a:cubicBezTo>
                      <a:cubicBezTo>
                        <a:pt x="11" y="16"/>
                        <a:pt x="10" y="16"/>
                        <a:pt x="10" y="16"/>
                      </a:cubicBezTo>
                      <a:cubicBezTo>
                        <a:pt x="9" y="17"/>
                        <a:pt x="9" y="17"/>
                        <a:pt x="8" y="17"/>
                      </a:cubicBezTo>
                      <a:cubicBezTo>
                        <a:pt x="7" y="17"/>
                        <a:pt x="7" y="18"/>
                        <a:pt x="6" y="18"/>
                      </a:cubicBezTo>
                      <a:lnTo>
                        <a:pt x="0" y="18"/>
                      </a:lnTo>
                      <a:close/>
                      <a:moveTo>
                        <a:pt x="2" y="16"/>
                      </a:move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6" y="16"/>
                        <a:pt x="7" y="15"/>
                        <a:pt x="8" y="15"/>
                      </a:cubicBezTo>
                      <a:cubicBezTo>
                        <a:pt x="8" y="15"/>
                        <a:pt x="9" y="15"/>
                        <a:pt x="9" y="14"/>
                      </a:cubicBezTo>
                      <a:cubicBezTo>
                        <a:pt x="10" y="14"/>
                        <a:pt x="10" y="13"/>
                        <a:pt x="10" y="12"/>
                      </a:cubicBezTo>
                      <a:cubicBezTo>
                        <a:pt x="11" y="11"/>
                        <a:pt x="11" y="10"/>
                        <a:pt x="11" y="9"/>
                      </a:cubicBezTo>
                      <a:cubicBezTo>
                        <a:pt x="11" y="7"/>
                        <a:pt x="10" y="6"/>
                        <a:pt x="10" y="5"/>
                      </a:cubicBezTo>
                      <a:cubicBezTo>
                        <a:pt x="9" y="4"/>
                        <a:pt x="9" y="3"/>
                        <a:pt x="8" y="3"/>
                      </a:cubicBezTo>
                      <a:cubicBezTo>
                        <a:pt x="8" y="2"/>
                        <a:pt x="7" y="2"/>
                        <a:pt x="6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lnTo>
                        <a:pt x="2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95" name="Freeform 374"/>
                <p:cNvSpPr>
                  <a:spLocks noEditPoints="1"/>
                </p:cNvSpPr>
                <p:nvPr/>
              </p:nvSpPr>
              <p:spPr bwMode="auto">
                <a:xfrm>
                  <a:off x="-1120" y="848"/>
                  <a:ext cx="20" cy="26"/>
                </a:xfrm>
                <a:custGeom>
                  <a:avLst/>
                  <a:gdLst>
                    <a:gd name="T0" fmla="*/ 2147483647 w 10"/>
                    <a:gd name="T1" fmla="*/ 2147483647 h 13"/>
                    <a:gd name="T2" fmla="*/ 2147483647 w 10"/>
                    <a:gd name="T3" fmla="*/ 2147483647 h 13"/>
                    <a:gd name="T4" fmla="*/ 2147483647 w 10"/>
                    <a:gd name="T5" fmla="*/ 2147483647 h 13"/>
                    <a:gd name="T6" fmla="*/ 2147483647 w 10"/>
                    <a:gd name="T7" fmla="*/ 2147483647 h 13"/>
                    <a:gd name="T8" fmla="*/ 0 w 10"/>
                    <a:gd name="T9" fmla="*/ 2147483647 h 13"/>
                    <a:gd name="T10" fmla="*/ 0 w 10"/>
                    <a:gd name="T11" fmla="*/ 2147483647 h 13"/>
                    <a:gd name="T12" fmla="*/ 2147483647 w 10"/>
                    <a:gd name="T13" fmla="*/ 2147483647 h 13"/>
                    <a:gd name="T14" fmla="*/ 2147483647 w 10"/>
                    <a:gd name="T15" fmla="*/ 2147483647 h 13"/>
                    <a:gd name="T16" fmla="*/ 2147483647 w 10"/>
                    <a:gd name="T17" fmla="*/ 2147483647 h 13"/>
                    <a:gd name="T18" fmla="*/ 2147483647 w 10"/>
                    <a:gd name="T19" fmla="*/ 2147483647 h 13"/>
                    <a:gd name="T20" fmla="*/ 2147483647 w 10"/>
                    <a:gd name="T21" fmla="*/ 2147483647 h 13"/>
                    <a:gd name="T22" fmla="*/ 2147483647 w 10"/>
                    <a:gd name="T23" fmla="*/ 2147483647 h 13"/>
                    <a:gd name="T24" fmla="*/ 2147483647 w 10"/>
                    <a:gd name="T25" fmla="*/ 2147483647 h 13"/>
                    <a:gd name="T26" fmla="*/ 2147483647 w 10"/>
                    <a:gd name="T27" fmla="*/ 2147483647 h 13"/>
                    <a:gd name="T28" fmla="*/ 2147483647 w 10"/>
                    <a:gd name="T29" fmla="*/ 2147483647 h 13"/>
                    <a:gd name="T30" fmla="*/ 0 w 10"/>
                    <a:gd name="T31" fmla="*/ 2147483647 h 13"/>
                    <a:gd name="T32" fmla="*/ 2147483647 w 10"/>
                    <a:gd name="T33" fmla="*/ 2147483647 h 13"/>
                    <a:gd name="T34" fmla="*/ 2147483647 w 10"/>
                    <a:gd name="T35" fmla="*/ 0 h 13"/>
                    <a:gd name="T36" fmla="*/ 2147483647 w 10"/>
                    <a:gd name="T37" fmla="*/ 0 h 13"/>
                    <a:gd name="T38" fmla="*/ 2147483647 w 10"/>
                    <a:gd name="T39" fmla="*/ 0 h 13"/>
                    <a:gd name="T40" fmla="*/ 2147483647 w 10"/>
                    <a:gd name="T41" fmla="*/ 2147483647 h 13"/>
                    <a:gd name="T42" fmla="*/ 2147483647 w 10"/>
                    <a:gd name="T43" fmla="*/ 2147483647 h 13"/>
                    <a:gd name="T44" fmla="*/ 2147483647 w 10"/>
                    <a:gd name="T45" fmla="*/ 2147483647 h 13"/>
                    <a:gd name="T46" fmla="*/ 2147483647 w 10"/>
                    <a:gd name="T47" fmla="*/ 2147483647 h 13"/>
                    <a:gd name="T48" fmla="*/ 2147483647 w 10"/>
                    <a:gd name="T49" fmla="*/ 2147483647 h 13"/>
                    <a:gd name="T50" fmla="*/ 2147483647 w 10"/>
                    <a:gd name="T51" fmla="*/ 2147483647 h 13"/>
                    <a:gd name="T52" fmla="*/ 2147483647 w 10"/>
                    <a:gd name="T53" fmla="*/ 2147483647 h 13"/>
                    <a:gd name="T54" fmla="*/ 2147483647 w 10"/>
                    <a:gd name="T55" fmla="*/ 2147483647 h 13"/>
                    <a:gd name="T56" fmla="*/ 2147483647 w 10"/>
                    <a:gd name="T57" fmla="*/ 2147483647 h 13"/>
                    <a:gd name="T58" fmla="*/ 2147483647 w 10"/>
                    <a:gd name="T59" fmla="*/ 2147483647 h 13"/>
                    <a:gd name="T60" fmla="*/ 2147483647 w 10"/>
                    <a:gd name="T61" fmla="*/ 2147483647 h 13"/>
                    <a:gd name="T62" fmla="*/ 2147483647 w 10"/>
                    <a:gd name="T63" fmla="*/ 2147483647 h 13"/>
                    <a:gd name="T64" fmla="*/ 2147483647 w 10"/>
                    <a:gd name="T65" fmla="*/ 2147483647 h 13"/>
                    <a:gd name="T66" fmla="*/ 2147483647 w 10"/>
                    <a:gd name="T67" fmla="*/ 2147483647 h 13"/>
                    <a:gd name="T68" fmla="*/ 2147483647 w 10"/>
                    <a:gd name="T69" fmla="*/ 2147483647 h 13"/>
                    <a:gd name="T70" fmla="*/ 2147483647 w 10"/>
                    <a:gd name="T71" fmla="*/ 2147483647 h 13"/>
                    <a:gd name="T72" fmla="*/ 2147483647 w 10"/>
                    <a:gd name="T73" fmla="*/ 2147483647 h 13"/>
                    <a:gd name="T74" fmla="*/ 2147483647 w 10"/>
                    <a:gd name="T75" fmla="*/ 2147483647 h 13"/>
                    <a:gd name="T76" fmla="*/ 2147483647 w 10"/>
                    <a:gd name="T77" fmla="*/ 2147483647 h 13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0"/>
                    <a:gd name="T118" fmla="*/ 0 h 13"/>
                    <a:gd name="T119" fmla="*/ 10 w 10"/>
                    <a:gd name="T120" fmla="*/ 13 h 13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0" h="13">
                      <a:moveTo>
                        <a:pt x="7" y="11"/>
                      </a:moveTo>
                      <a:cubicBezTo>
                        <a:pt x="7" y="12"/>
                        <a:pt x="6" y="12"/>
                        <a:pt x="5" y="12"/>
                      </a:cubicBezTo>
                      <a:cubicBezTo>
                        <a:pt x="5" y="13"/>
                        <a:pt x="4" y="13"/>
                        <a:pt x="3" y="13"/>
                      </a:cubicBezTo>
                      <a:cubicBezTo>
                        <a:pt x="2" y="13"/>
                        <a:pt x="1" y="13"/>
                        <a:pt x="1" y="12"/>
                      </a:cubicBezTo>
                      <a:cubicBezTo>
                        <a:pt x="0" y="11"/>
                        <a:pt x="0" y="10"/>
                        <a:pt x="0" y="9"/>
                      </a:cubicBezTo>
                      <a:cubicBezTo>
                        <a:pt x="0" y="9"/>
                        <a:pt x="0" y="8"/>
                        <a:pt x="0" y="8"/>
                      </a:cubicBezTo>
                      <a:cubicBezTo>
                        <a:pt x="0" y="7"/>
                        <a:pt x="1" y="7"/>
                        <a:pt x="1" y="6"/>
                      </a:cubicBezTo>
                      <a:cubicBezTo>
                        <a:pt x="1" y="6"/>
                        <a:pt x="2" y="6"/>
                        <a:pt x="2" y="6"/>
                      </a:cubicBezTo>
                      <a:cubicBezTo>
                        <a:pt x="3" y="6"/>
                        <a:pt x="3" y="5"/>
                        <a:pt x="4" y="5"/>
                      </a:cubicBezTo>
                      <a:cubicBezTo>
                        <a:pt x="5" y="5"/>
                        <a:pt x="7" y="5"/>
                        <a:pt x="7" y="5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3"/>
                        <a:pt x="7" y="3"/>
                        <a:pt x="7" y="2"/>
                      </a:cubicBez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4" y="2"/>
                        <a:pt x="3" y="2"/>
                        <a:pt x="3" y="2"/>
                      </a:cubicBezTo>
                      <a:cubicBezTo>
                        <a:pt x="2" y="2"/>
                        <a:pt x="2" y="3"/>
                        <a:pt x="2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3"/>
                        <a:pt x="0" y="2"/>
                        <a:pt x="1" y="1"/>
                      </a:cubicBezTo>
                      <a:cubicBezTo>
                        <a:pt x="1" y="1"/>
                        <a:pt x="2" y="1"/>
                        <a:pt x="2" y="0"/>
                      </a:cubicBezTo>
                      <a:cubicBezTo>
                        <a:pt x="3" y="0"/>
                        <a:pt x="4" y="0"/>
                        <a:pt x="5" y="0"/>
                      </a:cubicBezTo>
                      <a:cubicBezTo>
                        <a:pt x="6" y="0"/>
                        <a:pt x="7" y="0"/>
                        <a:pt x="7" y="0"/>
                      </a:cubicBezTo>
                      <a:cubicBezTo>
                        <a:pt x="8" y="0"/>
                        <a:pt x="8" y="1"/>
                        <a:pt x="8" y="1"/>
                      </a:cubicBezTo>
                      <a:cubicBezTo>
                        <a:pt x="9" y="1"/>
                        <a:pt x="9" y="2"/>
                        <a:pt x="9" y="3"/>
                      </a:cubicBezTo>
                      <a:cubicBezTo>
                        <a:pt x="9" y="3"/>
                        <a:pt x="9" y="4"/>
                        <a:pt x="9" y="4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9"/>
                        <a:pt x="9" y="11"/>
                        <a:pt x="9" y="11"/>
                      </a:cubicBezTo>
                      <a:cubicBezTo>
                        <a:pt x="9" y="12"/>
                        <a:pt x="9" y="12"/>
                        <a:pt x="10" y="13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8" y="12"/>
                        <a:pt x="7" y="12"/>
                        <a:pt x="7" y="11"/>
                      </a:cubicBezTo>
                      <a:close/>
                      <a:moveTo>
                        <a:pt x="7" y="6"/>
                      </a:moveTo>
                      <a:cubicBezTo>
                        <a:pt x="7" y="7"/>
                        <a:pt x="6" y="7"/>
                        <a:pt x="4" y="7"/>
                      </a:cubicBezTo>
                      <a:cubicBezTo>
                        <a:pt x="3" y="7"/>
                        <a:pt x="3" y="7"/>
                        <a:pt x="3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10"/>
                        <a:pt x="2" y="10"/>
                        <a:pt x="2" y="11"/>
                      </a:cubicBezTo>
                      <a:cubicBezTo>
                        <a:pt x="3" y="11"/>
                        <a:pt x="3" y="11"/>
                        <a:pt x="4" y="11"/>
                      </a:cubicBezTo>
                      <a:cubicBezTo>
                        <a:pt x="5" y="11"/>
                        <a:pt x="5" y="11"/>
                        <a:pt x="6" y="11"/>
                      </a:cubicBezTo>
                      <a:cubicBezTo>
                        <a:pt x="6" y="10"/>
                        <a:pt x="7" y="10"/>
                        <a:pt x="7" y="9"/>
                      </a:cubicBezTo>
                      <a:cubicBezTo>
                        <a:pt x="7" y="9"/>
                        <a:pt x="7" y="8"/>
                        <a:pt x="7" y="7"/>
                      </a:cubicBezTo>
                      <a:lnTo>
                        <a:pt x="7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96" name="Freeform 375"/>
                <p:cNvSpPr>
                  <a:spLocks/>
                </p:cNvSpPr>
                <p:nvPr/>
              </p:nvSpPr>
              <p:spPr bwMode="auto">
                <a:xfrm>
                  <a:off x="-1096" y="848"/>
                  <a:ext cx="12" cy="26"/>
                </a:xfrm>
                <a:custGeom>
                  <a:avLst/>
                  <a:gdLst>
                    <a:gd name="T0" fmla="*/ 0 w 6"/>
                    <a:gd name="T1" fmla="*/ 2147483647 h 13"/>
                    <a:gd name="T2" fmla="*/ 0 w 6"/>
                    <a:gd name="T3" fmla="*/ 0 h 13"/>
                    <a:gd name="T4" fmla="*/ 2147483647 w 6"/>
                    <a:gd name="T5" fmla="*/ 0 h 13"/>
                    <a:gd name="T6" fmla="*/ 2147483647 w 6"/>
                    <a:gd name="T7" fmla="*/ 2147483647 h 13"/>
                    <a:gd name="T8" fmla="*/ 2147483647 w 6"/>
                    <a:gd name="T9" fmla="*/ 0 h 13"/>
                    <a:gd name="T10" fmla="*/ 2147483647 w 6"/>
                    <a:gd name="T11" fmla="*/ 0 h 13"/>
                    <a:gd name="T12" fmla="*/ 2147483647 w 6"/>
                    <a:gd name="T13" fmla="*/ 0 h 13"/>
                    <a:gd name="T14" fmla="*/ 2147483647 w 6"/>
                    <a:gd name="T15" fmla="*/ 2147483647 h 13"/>
                    <a:gd name="T16" fmla="*/ 2147483647 w 6"/>
                    <a:gd name="T17" fmla="*/ 2147483647 h 13"/>
                    <a:gd name="T18" fmla="*/ 2147483647 w 6"/>
                    <a:gd name="T19" fmla="*/ 2147483647 h 13"/>
                    <a:gd name="T20" fmla="*/ 2147483647 w 6"/>
                    <a:gd name="T21" fmla="*/ 2147483647 h 13"/>
                    <a:gd name="T22" fmla="*/ 2147483647 w 6"/>
                    <a:gd name="T23" fmla="*/ 2147483647 h 13"/>
                    <a:gd name="T24" fmla="*/ 2147483647 w 6"/>
                    <a:gd name="T25" fmla="*/ 2147483647 h 13"/>
                    <a:gd name="T26" fmla="*/ 0 w 6"/>
                    <a:gd name="T27" fmla="*/ 2147483647 h 1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"/>
                    <a:gd name="T43" fmla="*/ 0 h 13"/>
                    <a:gd name="T44" fmla="*/ 6 w 6"/>
                    <a:gd name="T45" fmla="*/ 13 h 13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" h="13">
                      <a:moveTo>
                        <a:pt x="0" y="13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1"/>
                        <a:pt x="3" y="0"/>
                      </a:cubicBezTo>
                      <a:cubicBezTo>
                        <a:pt x="3" y="0"/>
                        <a:pt x="4" y="0"/>
                        <a:pt x="4" y="0"/>
                      </a:cubicBezTo>
                      <a:cubicBezTo>
                        <a:pt x="5" y="0"/>
                        <a:pt x="5" y="0"/>
                        <a:pt x="6" y="0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2"/>
                        <a:pt x="4" y="2"/>
                        <a:pt x="4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3"/>
                        <a:pt x="2" y="3"/>
                        <a:pt x="2" y="4"/>
                      </a:cubicBezTo>
                      <a:cubicBezTo>
                        <a:pt x="2" y="4"/>
                        <a:pt x="2" y="5"/>
                        <a:pt x="2" y="6"/>
                      </a:cubicBezTo>
                      <a:cubicBezTo>
                        <a:pt x="2" y="13"/>
                        <a:pt x="2" y="13"/>
                        <a:pt x="2" y="13"/>
                      </a:cubicBez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97" name="Rectangle 376"/>
                <p:cNvSpPr>
                  <a:spLocks noChangeArrowheads="1"/>
                </p:cNvSpPr>
                <p:nvPr/>
              </p:nvSpPr>
              <p:spPr bwMode="auto">
                <a:xfrm>
                  <a:off x="-1082" y="838"/>
                  <a:ext cx="4" cy="3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98" name="Freeform 377"/>
                <p:cNvSpPr>
                  <a:spLocks noEditPoints="1"/>
                </p:cNvSpPr>
                <p:nvPr/>
              </p:nvSpPr>
              <p:spPr bwMode="auto">
                <a:xfrm>
                  <a:off x="-1074" y="848"/>
                  <a:ext cx="21" cy="26"/>
                </a:xfrm>
                <a:custGeom>
                  <a:avLst/>
                  <a:gdLst>
                    <a:gd name="T0" fmla="*/ 2147483647 w 10"/>
                    <a:gd name="T1" fmla="*/ 2147483647 h 13"/>
                    <a:gd name="T2" fmla="*/ 2147483647 w 10"/>
                    <a:gd name="T3" fmla="*/ 2147483647 h 13"/>
                    <a:gd name="T4" fmla="*/ 2147483647 w 10"/>
                    <a:gd name="T5" fmla="*/ 2147483647 h 13"/>
                    <a:gd name="T6" fmla="*/ 2147483647 w 10"/>
                    <a:gd name="T7" fmla="*/ 2147483647 h 13"/>
                    <a:gd name="T8" fmla="*/ 2147483647 w 10"/>
                    <a:gd name="T9" fmla="*/ 2147483647 h 13"/>
                    <a:gd name="T10" fmla="*/ 0 w 10"/>
                    <a:gd name="T11" fmla="*/ 2147483647 h 13"/>
                    <a:gd name="T12" fmla="*/ 2147483647 w 10"/>
                    <a:gd name="T13" fmla="*/ 2147483647 h 13"/>
                    <a:gd name="T14" fmla="*/ 2147483647 w 10"/>
                    <a:gd name="T15" fmla="*/ 0 h 13"/>
                    <a:gd name="T16" fmla="*/ 2147483647 w 10"/>
                    <a:gd name="T17" fmla="*/ 2147483647 h 13"/>
                    <a:gd name="T18" fmla="*/ 2147483647 w 10"/>
                    <a:gd name="T19" fmla="*/ 2147483647 h 13"/>
                    <a:gd name="T20" fmla="*/ 2147483647 w 10"/>
                    <a:gd name="T21" fmla="*/ 2147483647 h 13"/>
                    <a:gd name="T22" fmla="*/ 2147483647 w 10"/>
                    <a:gd name="T23" fmla="*/ 2147483647 h 13"/>
                    <a:gd name="T24" fmla="*/ 2147483647 w 10"/>
                    <a:gd name="T25" fmla="*/ 2147483647 h 13"/>
                    <a:gd name="T26" fmla="*/ 2147483647 w 10"/>
                    <a:gd name="T27" fmla="*/ 2147483647 h 13"/>
                    <a:gd name="T28" fmla="*/ 2147483647 w 10"/>
                    <a:gd name="T29" fmla="*/ 2147483647 h 13"/>
                    <a:gd name="T30" fmla="*/ 2147483647 w 10"/>
                    <a:gd name="T31" fmla="*/ 2147483647 h 13"/>
                    <a:gd name="T32" fmla="*/ 2147483647 w 10"/>
                    <a:gd name="T33" fmla="*/ 2147483647 h 13"/>
                    <a:gd name="T34" fmla="*/ 2147483647 w 10"/>
                    <a:gd name="T35" fmla="*/ 2147483647 h 13"/>
                    <a:gd name="T36" fmla="*/ 2147483647 w 10"/>
                    <a:gd name="T37" fmla="*/ 2147483647 h 13"/>
                    <a:gd name="T38" fmla="*/ 2147483647 w 10"/>
                    <a:gd name="T39" fmla="*/ 2147483647 h 13"/>
                    <a:gd name="T40" fmla="*/ 2147483647 w 10"/>
                    <a:gd name="T41" fmla="*/ 2147483647 h 13"/>
                    <a:gd name="T42" fmla="*/ 2147483647 w 10"/>
                    <a:gd name="T43" fmla="*/ 2147483647 h 1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0"/>
                    <a:gd name="T67" fmla="*/ 0 h 13"/>
                    <a:gd name="T68" fmla="*/ 10 w 10"/>
                    <a:gd name="T69" fmla="*/ 13 h 1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0" h="13">
                      <a:moveTo>
                        <a:pt x="8" y="9"/>
                      </a:moveTo>
                      <a:cubicBezTo>
                        <a:pt x="10" y="9"/>
                        <a:pt x="10" y="9"/>
                        <a:pt x="10" y="9"/>
                      </a:cubicBezTo>
                      <a:cubicBezTo>
                        <a:pt x="10" y="10"/>
                        <a:pt x="9" y="11"/>
                        <a:pt x="8" y="12"/>
                      </a:cubicBezTo>
                      <a:cubicBezTo>
                        <a:pt x="8" y="13"/>
                        <a:pt x="6" y="13"/>
                        <a:pt x="5" y="13"/>
                      </a:cubicBezTo>
                      <a:cubicBezTo>
                        <a:pt x="4" y="13"/>
                        <a:pt x="2" y="12"/>
                        <a:pt x="1" y="11"/>
                      </a:cubicBezTo>
                      <a:cubicBezTo>
                        <a:pt x="0" y="10"/>
                        <a:pt x="0" y="8"/>
                        <a:pt x="0" y="6"/>
                      </a:cubicBezTo>
                      <a:cubicBezTo>
                        <a:pt x="0" y="4"/>
                        <a:pt x="0" y="3"/>
                        <a:pt x="1" y="2"/>
                      </a:cubicBezTo>
                      <a:cubicBezTo>
                        <a:pt x="2" y="0"/>
                        <a:pt x="4" y="0"/>
                        <a:pt x="5" y="0"/>
                      </a:cubicBezTo>
                      <a:cubicBezTo>
                        <a:pt x="7" y="0"/>
                        <a:pt x="8" y="0"/>
                        <a:pt x="9" y="2"/>
                      </a:cubicBezTo>
                      <a:cubicBezTo>
                        <a:pt x="10" y="3"/>
                        <a:pt x="10" y="4"/>
                        <a:pt x="10" y="6"/>
                      </a:cubicBezTo>
                      <a:cubicBezTo>
                        <a:pt x="10" y="6"/>
                        <a:pt x="10" y="7"/>
                        <a:pt x="10" y="7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8"/>
                        <a:pt x="2" y="9"/>
                        <a:pt x="3" y="10"/>
                      </a:cubicBezTo>
                      <a:cubicBezTo>
                        <a:pt x="4" y="11"/>
                        <a:pt x="4" y="11"/>
                        <a:pt x="5" y="11"/>
                      </a:cubicBezTo>
                      <a:cubicBezTo>
                        <a:pt x="6" y="11"/>
                        <a:pt x="6" y="11"/>
                        <a:pt x="7" y="11"/>
                      </a:cubicBezTo>
                      <a:cubicBezTo>
                        <a:pt x="7" y="10"/>
                        <a:pt x="8" y="9"/>
                        <a:pt x="8" y="9"/>
                      </a:cubicBezTo>
                      <a:close/>
                      <a:moveTo>
                        <a:pt x="2" y="5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8" y="4"/>
                        <a:pt x="8" y="3"/>
                        <a:pt x="7" y="3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4" y="2"/>
                        <a:pt x="3" y="3"/>
                      </a:cubicBezTo>
                      <a:cubicBezTo>
                        <a:pt x="2" y="3"/>
                        <a:pt x="2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99" name="Freeform 378"/>
                <p:cNvSpPr>
                  <a:spLocks/>
                </p:cNvSpPr>
                <p:nvPr/>
              </p:nvSpPr>
              <p:spPr bwMode="auto">
                <a:xfrm>
                  <a:off x="-1049" y="848"/>
                  <a:ext cx="18" cy="26"/>
                </a:xfrm>
                <a:custGeom>
                  <a:avLst/>
                  <a:gdLst>
                    <a:gd name="T0" fmla="*/ 0 w 9"/>
                    <a:gd name="T1" fmla="*/ 2147483647 h 13"/>
                    <a:gd name="T2" fmla="*/ 0 w 9"/>
                    <a:gd name="T3" fmla="*/ 0 h 13"/>
                    <a:gd name="T4" fmla="*/ 2147483647 w 9"/>
                    <a:gd name="T5" fmla="*/ 0 h 13"/>
                    <a:gd name="T6" fmla="*/ 2147483647 w 9"/>
                    <a:gd name="T7" fmla="*/ 2147483647 h 13"/>
                    <a:gd name="T8" fmla="*/ 2147483647 w 9"/>
                    <a:gd name="T9" fmla="*/ 0 h 13"/>
                    <a:gd name="T10" fmla="*/ 2147483647 w 9"/>
                    <a:gd name="T11" fmla="*/ 0 h 13"/>
                    <a:gd name="T12" fmla="*/ 2147483647 w 9"/>
                    <a:gd name="T13" fmla="*/ 2147483647 h 13"/>
                    <a:gd name="T14" fmla="*/ 2147483647 w 9"/>
                    <a:gd name="T15" fmla="*/ 2147483647 h 13"/>
                    <a:gd name="T16" fmla="*/ 2147483647 w 9"/>
                    <a:gd name="T17" fmla="*/ 2147483647 h 13"/>
                    <a:gd name="T18" fmla="*/ 2147483647 w 9"/>
                    <a:gd name="T19" fmla="*/ 2147483647 h 13"/>
                    <a:gd name="T20" fmla="*/ 2147483647 w 9"/>
                    <a:gd name="T21" fmla="*/ 2147483647 h 13"/>
                    <a:gd name="T22" fmla="*/ 2147483647 w 9"/>
                    <a:gd name="T23" fmla="*/ 2147483647 h 13"/>
                    <a:gd name="T24" fmla="*/ 2147483647 w 9"/>
                    <a:gd name="T25" fmla="*/ 2147483647 h 13"/>
                    <a:gd name="T26" fmla="*/ 2147483647 w 9"/>
                    <a:gd name="T27" fmla="*/ 2147483647 h 13"/>
                    <a:gd name="T28" fmla="*/ 2147483647 w 9"/>
                    <a:gd name="T29" fmla="*/ 2147483647 h 13"/>
                    <a:gd name="T30" fmla="*/ 2147483647 w 9"/>
                    <a:gd name="T31" fmla="*/ 2147483647 h 13"/>
                    <a:gd name="T32" fmla="*/ 2147483647 w 9"/>
                    <a:gd name="T33" fmla="*/ 2147483647 h 13"/>
                    <a:gd name="T34" fmla="*/ 2147483647 w 9"/>
                    <a:gd name="T35" fmla="*/ 2147483647 h 13"/>
                    <a:gd name="T36" fmla="*/ 0 w 9"/>
                    <a:gd name="T37" fmla="*/ 2147483647 h 1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9"/>
                    <a:gd name="T58" fmla="*/ 0 h 13"/>
                    <a:gd name="T59" fmla="*/ 9 w 9"/>
                    <a:gd name="T60" fmla="*/ 13 h 1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9" h="13">
                      <a:moveTo>
                        <a:pt x="0" y="13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3" y="0"/>
                        <a:pt x="4" y="0"/>
                        <a:pt x="5" y="0"/>
                      </a:cubicBezTo>
                      <a:cubicBezTo>
                        <a:pt x="6" y="0"/>
                        <a:pt x="7" y="0"/>
                        <a:pt x="7" y="0"/>
                      </a:cubicBezTo>
                      <a:cubicBezTo>
                        <a:pt x="8" y="0"/>
                        <a:pt x="8" y="1"/>
                        <a:pt x="8" y="1"/>
                      </a:cubicBezTo>
                      <a:cubicBezTo>
                        <a:pt x="9" y="2"/>
                        <a:pt x="9" y="2"/>
                        <a:pt x="9" y="3"/>
                      </a:cubicBezTo>
                      <a:cubicBezTo>
                        <a:pt x="9" y="3"/>
                        <a:pt x="9" y="4"/>
                        <a:pt x="9" y="5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7" y="4"/>
                        <a:pt x="7" y="4"/>
                        <a:pt x="7" y="3"/>
                      </a:cubicBezTo>
                      <a:cubicBezTo>
                        <a:pt x="7" y="3"/>
                        <a:pt x="7" y="2"/>
                        <a:pt x="6" y="2"/>
                      </a:cubicBez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4" y="2"/>
                        <a:pt x="4" y="2"/>
                        <a:pt x="3" y="3"/>
                      </a:cubicBezTo>
                      <a:cubicBezTo>
                        <a:pt x="2" y="3"/>
                        <a:pt x="2" y="4"/>
                        <a:pt x="2" y="6"/>
                      </a:cubicBezTo>
                      <a:cubicBezTo>
                        <a:pt x="2" y="13"/>
                        <a:pt x="2" y="13"/>
                        <a:pt x="2" y="13"/>
                      </a:cubicBez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00" name="Freeform 379"/>
                <p:cNvSpPr>
                  <a:spLocks noEditPoints="1"/>
                </p:cNvSpPr>
                <p:nvPr/>
              </p:nvSpPr>
              <p:spPr bwMode="auto">
                <a:xfrm>
                  <a:off x="-1027" y="848"/>
                  <a:ext cx="20" cy="26"/>
                </a:xfrm>
                <a:custGeom>
                  <a:avLst/>
                  <a:gdLst>
                    <a:gd name="T0" fmla="*/ 2147483647 w 10"/>
                    <a:gd name="T1" fmla="*/ 2147483647 h 13"/>
                    <a:gd name="T2" fmla="*/ 2147483647 w 10"/>
                    <a:gd name="T3" fmla="*/ 2147483647 h 13"/>
                    <a:gd name="T4" fmla="*/ 2147483647 w 10"/>
                    <a:gd name="T5" fmla="*/ 2147483647 h 13"/>
                    <a:gd name="T6" fmla="*/ 2147483647 w 10"/>
                    <a:gd name="T7" fmla="*/ 2147483647 h 13"/>
                    <a:gd name="T8" fmla="*/ 2147483647 w 10"/>
                    <a:gd name="T9" fmla="*/ 2147483647 h 13"/>
                    <a:gd name="T10" fmla="*/ 0 w 10"/>
                    <a:gd name="T11" fmla="*/ 2147483647 h 13"/>
                    <a:gd name="T12" fmla="*/ 2147483647 w 10"/>
                    <a:gd name="T13" fmla="*/ 2147483647 h 13"/>
                    <a:gd name="T14" fmla="*/ 2147483647 w 10"/>
                    <a:gd name="T15" fmla="*/ 0 h 13"/>
                    <a:gd name="T16" fmla="*/ 2147483647 w 10"/>
                    <a:gd name="T17" fmla="*/ 2147483647 h 13"/>
                    <a:gd name="T18" fmla="*/ 2147483647 w 10"/>
                    <a:gd name="T19" fmla="*/ 2147483647 h 13"/>
                    <a:gd name="T20" fmla="*/ 2147483647 w 10"/>
                    <a:gd name="T21" fmla="*/ 2147483647 h 13"/>
                    <a:gd name="T22" fmla="*/ 2147483647 w 10"/>
                    <a:gd name="T23" fmla="*/ 2147483647 h 13"/>
                    <a:gd name="T24" fmla="*/ 2147483647 w 10"/>
                    <a:gd name="T25" fmla="*/ 2147483647 h 13"/>
                    <a:gd name="T26" fmla="*/ 2147483647 w 10"/>
                    <a:gd name="T27" fmla="*/ 2147483647 h 13"/>
                    <a:gd name="T28" fmla="*/ 2147483647 w 10"/>
                    <a:gd name="T29" fmla="*/ 2147483647 h 13"/>
                    <a:gd name="T30" fmla="*/ 2147483647 w 10"/>
                    <a:gd name="T31" fmla="*/ 2147483647 h 13"/>
                    <a:gd name="T32" fmla="*/ 2147483647 w 10"/>
                    <a:gd name="T33" fmla="*/ 2147483647 h 13"/>
                    <a:gd name="T34" fmla="*/ 2147483647 w 10"/>
                    <a:gd name="T35" fmla="*/ 2147483647 h 13"/>
                    <a:gd name="T36" fmla="*/ 2147483647 w 10"/>
                    <a:gd name="T37" fmla="*/ 2147483647 h 13"/>
                    <a:gd name="T38" fmla="*/ 2147483647 w 10"/>
                    <a:gd name="T39" fmla="*/ 2147483647 h 13"/>
                    <a:gd name="T40" fmla="*/ 2147483647 w 10"/>
                    <a:gd name="T41" fmla="*/ 2147483647 h 13"/>
                    <a:gd name="T42" fmla="*/ 2147483647 w 10"/>
                    <a:gd name="T43" fmla="*/ 2147483647 h 1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0"/>
                    <a:gd name="T67" fmla="*/ 0 h 13"/>
                    <a:gd name="T68" fmla="*/ 10 w 10"/>
                    <a:gd name="T69" fmla="*/ 13 h 1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0" h="13">
                      <a:moveTo>
                        <a:pt x="8" y="9"/>
                      </a:moveTo>
                      <a:cubicBezTo>
                        <a:pt x="10" y="9"/>
                        <a:pt x="10" y="9"/>
                        <a:pt x="10" y="9"/>
                      </a:cubicBezTo>
                      <a:cubicBezTo>
                        <a:pt x="10" y="10"/>
                        <a:pt x="10" y="11"/>
                        <a:pt x="9" y="12"/>
                      </a:cubicBezTo>
                      <a:cubicBezTo>
                        <a:pt x="8" y="13"/>
                        <a:pt x="7" y="13"/>
                        <a:pt x="6" y="13"/>
                      </a:cubicBezTo>
                      <a:cubicBezTo>
                        <a:pt x="4" y="13"/>
                        <a:pt x="3" y="12"/>
                        <a:pt x="2" y="11"/>
                      </a:cubicBezTo>
                      <a:cubicBezTo>
                        <a:pt x="1" y="10"/>
                        <a:pt x="0" y="9"/>
                        <a:pt x="0" y="7"/>
                      </a:cubicBezTo>
                      <a:cubicBezTo>
                        <a:pt x="0" y="4"/>
                        <a:pt x="1" y="3"/>
                        <a:pt x="2" y="2"/>
                      </a:cubicBezTo>
                      <a:cubicBezTo>
                        <a:pt x="3" y="0"/>
                        <a:pt x="4" y="0"/>
                        <a:pt x="5" y="0"/>
                      </a:cubicBezTo>
                      <a:cubicBezTo>
                        <a:pt x="7" y="0"/>
                        <a:pt x="8" y="0"/>
                        <a:pt x="9" y="2"/>
                      </a:cubicBezTo>
                      <a:cubicBezTo>
                        <a:pt x="10" y="3"/>
                        <a:pt x="10" y="4"/>
                        <a:pt x="10" y="6"/>
                      </a:cubicBezTo>
                      <a:cubicBezTo>
                        <a:pt x="10" y="6"/>
                        <a:pt x="10" y="7"/>
                        <a:pt x="10" y="7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8"/>
                        <a:pt x="3" y="9"/>
                        <a:pt x="3" y="10"/>
                      </a:cubicBezTo>
                      <a:cubicBezTo>
                        <a:pt x="4" y="11"/>
                        <a:pt x="5" y="11"/>
                        <a:pt x="6" y="11"/>
                      </a:cubicBezTo>
                      <a:cubicBezTo>
                        <a:pt x="6" y="11"/>
                        <a:pt x="7" y="11"/>
                        <a:pt x="7" y="11"/>
                      </a:cubicBezTo>
                      <a:cubicBezTo>
                        <a:pt x="8" y="10"/>
                        <a:pt x="8" y="9"/>
                        <a:pt x="8" y="9"/>
                      </a:cubicBezTo>
                      <a:close/>
                      <a:moveTo>
                        <a:pt x="2" y="5"/>
                      </a:move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8" y="4"/>
                        <a:pt x="8" y="3"/>
                        <a:pt x="8" y="3"/>
                      </a:cubicBezTo>
                      <a:cubicBezTo>
                        <a:pt x="7" y="2"/>
                        <a:pt x="6" y="2"/>
                        <a:pt x="6" y="2"/>
                      </a:cubicBezTo>
                      <a:cubicBezTo>
                        <a:pt x="5" y="2"/>
                        <a:pt x="4" y="2"/>
                        <a:pt x="3" y="3"/>
                      </a:cubicBezTo>
                      <a:cubicBezTo>
                        <a:pt x="3" y="3"/>
                        <a:pt x="2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01" name="Freeform 380"/>
                <p:cNvSpPr>
                  <a:spLocks/>
                </p:cNvSpPr>
                <p:nvPr/>
              </p:nvSpPr>
              <p:spPr bwMode="auto">
                <a:xfrm>
                  <a:off x="-1003" y="838"/>
                  <a:ext cx="8" cy="44"/>
                </a:xfrm>
                <a:custGeom>
                  <a:avLst/>
                  <a:gdLst>
                    <a:gd name="T0" fmla="*/ 8 w 8"/>
                    <a:gd name="T1" fmla="*/ 44 h 44"/>
                    <a:gd name="T2" fmla="*/ 0 w 8"/>
                    <a:gd name="T3" fmla="*/ 44 h 44"/>
                    <a:gd name="T4" fmla="*/ 0 w 8"/>
                    <a:gd name="T5" fmla="*/ 42 h 44"/>
                    <a:gd name="T6" fmla="*/ 4 w 8"/>
                    <a:gd name="T7" fmla="*/ 42 h 44"/>
                    <a:gd name="T8" fmla="*/ 4 w 8"/>
                    <a:gd name="T9" fmla="*/ 4 h 44"/>
                    <a:gd name="T10" fmla="*/ 0 w 8"/>
                    <a:gd name="T11" fmla="*/ 4 h 44"/>
                    <a:gd name="T12" fmla="*/ 0 w 8"/>
                    <a:gd name="T13" fmla="*/ 0 h 44"/>
                    <a:gd name="T14" fmla="*/ 8 w 8"/>
                    <a:gd name="T15" fmla="*/ 0 h 44"/>
                    <a:gd name="T16" fmla="*/ 8 w 8"/>
                    <a:gd name="T17" fmla="*/ 44 h 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8"/>
                    <a:gd name="T28" fmla="*/ 0 h 44"/>
                    <a:gd name="T29" fmla="*/ 8 w 8"/>
                    <a:gd name="T30" fmla="*/ 44 h 4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8" h="44">
                      <a:moveTo>
                        <a:pt x="8" y="44"/>
                      </a:moveTo>
                      <a:lnTo>
                        <a:pt x="0" y="44"/>
                      </a:lnTo>
                      <a:lnTo>
                        <a:pt x="0" y="42"/>
                      </a:lnTo>
                      <a:lnTo>
                        <a:pt x="4" y="42"/>
                      </a:lnTo>
                      <a:lnTo>
                        <a:pt x="4" y="4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02" name="Freeform 381"/>
                <p:cNvSpPr>
                  <a:spLocks noEditPoints="1"/>
                </p:cNvSpPr>
                <p:nvPr/>
              </p:nvSpPr>
              <p:spPr bwMode="auto">
                <a:xfrm>
                  <a:off x="-979" y="834"/>
                  <a:ext cx="38" cy="44"/>
                </a:xfrm>
                <a:custGeom>
                  <a:avLst/>
                  <a:gdLst>
                    <a:gd name="T0" fmla="*/ 2147483647 w 19"/>
                    <a:gd name="T1" fmla="*/ 2147483647 h 22"/>
                    <a:gd name="T2" fmla="*/ 2147483647 w 19"/>
                    <a:gd name="T3" fmla="*/ 2147483647 h 22"/>
                    <a:gd name="T4" fmla="*/ 2147483647 w 19"/>
                    <a:gd name="T5" fmla="*/ 2147483647 h 22"/>
                    <a:gd name="T6" fmla="*/ 2147483647 w 19"/>
                    <a:gd name="T7" fmla="*/ 2147483647 h 22"/>
                    <a:gd name="T8" fmla="*/ 2147483647 w 19"/>
                    <a:gd name="T9" fmla="*/ 2147483647 h 22"/>
                    <a:gd name="T10" fmla="*/ 0 w 19"/>
                    <a:gd name="T11" fmla="*/ 2147483647 h 22"/>
                    <a:gd name="T12" fmla="*/ 0 w 19"/>
                    <a:gd name="T13" fmla="*/ 2147483647 h 22"/>
                    <a:gd name="T14" fmla="*/ 2147483647 w 19"/>
                    <a:gd name="T15" fmla="*/ 2147483647 h 22"/>
                    <a:gd name="T16" fmla="*/ 2147483647 w 19"/>
                    <a:gd name="T17" fmla="*/ 0 h 22"/>
                    <a:gd name="T18" fmla="*/ 2147483647 w 19"/>
                    <a:gd name="T19" fmla="*/ 2147483647 h 22"/>
                    <a:gd name="T20" fmla="*/ 2147483647 w 19"/>
                    <a:gd name="T21" fmla="*/ 2147483647 h 22"/>
                    <a:gd name="T22" fmla="*/ 2147483647 w 19"/>
                    <a:gd name="T23" fmla="*/ 2147483647 h 22"/>
                    <a:gd name="T24" fmla="*/ 2147483647 w 19"/>
                    <a:gd name="T25" fmla="*/ 2147483647 h 22"/>
                    <a:gd name="T26" fmla="*/ 2147483647 w 19"/>
                    <a:gd name="T27" fmla="*/ 2147483647 h 22"/>
                    <a:gd name="T28" fmla="*/ 2147483647 w 19"/>
                    <a:gd name="T29" fmla="*/ 2147483647 h 22"/>
                    <a:gd name="T30" fmla="*/ 2147483647 w 19"/>
                    <a:gd name="T31" fmla="*/ 2147483647 h 22"/>
                    <a:gd name="T32" fmla="*/ 2147483647 w 19"/>
                    <a:gd name="T33" fmla="*/ 2147483647 h 22"/>
                    <a:gd name="T34" fmla="*/ 2147483647 w 19"/>
                    <a:gd name="T35" fmla="*/ 2147483647 h 22"/>
                    <a:gd name="T36" fmla="*/ 2147483647 w 19"/>
                    <a:gd name="T37" fmla="*/ 2147483647 h 22"/>
                    <a:gd name="T38" fmla="*/ 2147483647 w 19"/>
                    <a:gd name="T39" fmla="*/ 2147483647 h 22"/>
                    <a:gd name="T40" fmla="*/ 2147483647 w 19"/>
                    <a:gd name="T41" fmla="*/ 2147483647 h 22"/>
                    <a:gd name="T42" fmla="*/ 2147483647 w 19"/>
                    <a:gd name="T43" fmla="*/ 2147483647 h 22"/>
                    <a:gd name="T44" fmla="*/ 2147483647 w 19"/>
                    <a:gd name="T45" fmla="*/ 2147483647 h 22"/>
                    <a:gd name="T46" fmla="*/ 2147483647 w 19"/>
                    <a:gd name="T47" fmla="*/ 2147483647 h 22"/>
                    <a:gd name="T48" fmla="*/ 2147483647 w 19"/>
                    <a:gd name="T49" fmla="*/ 2147483647 h 22"/>
                    <a:gd name="T50" fmla="*/ 2147483647 w 19"/>
                    <a:gd name="T51" fmla="*/ 2147483647 h 22"/>
                    <a:gd name="T52" fmla="*/ 2147483647 w 19"/>
                    <a:gd name="T53" fmla="*/ 2147483647 h 22"/>
                    <a:gd name="T54" fmla="*/ 2147483647 w 19"/>
                    <a:gd name="T55" fmla="*/ 2147483647 h 22"/>
                    <a:gd name="T56" fmla="*/ 2147483647 w 19"/>
                    <a:gd name="T57" fmla="*/ 2147483647 h 22"/>
                    <a:gd name="T58" fmla="*/ 2147483647 w 19"/>
                    <a:gd name="T59" fmla="*/ 2147483647 h 22"/>
                    <a:gd name="T60" fmla="*/ 2147483647 w 19"/>
                    <a:gd name="T61" fmla="*/ 2147483647 h 22"/>
                    <a:gd name="T62" fmla="*/ 2147483647 w 19"/>
                    <a:gd name="T63" fmla="*/ 2147483647 h 22"/>
                    <a:gd name="T64" fmla="*/ 2147483647 w 19"/>
                    <a:gd name="T65" fmla="*/ 2147483647 h 22"/>
                    <a:gd name="T66" fmla="*/ 2147483647 w 19"/>
                    <a:gd name="T67" fmla="*/ 2147483647 h 22"/>
                    <a:gd name="T68" fmla="*/ 2147483647 w 19"/>
                    <a:gd name="T69" fmla="*/ 2147483647 h 22"/>
                    <a:gd name="T70" fmla="*/ 2147483647 w 19"/>
                    <a:gd name="T71" fmla="*/ 0 h 22"/>
                    <a:gd name="T72" fmla="*/ 2147483647 w 19"/>
                    <a:gd name="T73" fmla="*/ 2147483647 h 22"/>
                    <a:gd name="T74" fmla="*/ 2147483647 w 19"/>
                    <a:gd name="T75" fmla="*/ 2147483647 h 22"/>
                    <a:gd name="T76" fmla="*/ 2147483647 w 19"/>
                    <a:gd name="T77" fmla="*/ 2147483647 h 22"/>
                    <a:gd name="T78" fmla="*/ 2147483647 w 19"/>
                    <a:gd name="T79" fmla="*/ 2147483647 h 22"/>
                    <a:gd name="T80" fmla="*/ 2147483647 w 19"/>
                    <a:gd name="T81" fmla="*/ 2147483647 h 22"/>
                    <a:gd name="T82" fmla="*/ 2147483647 w 19"/>
                    <a:gd name="T83" fmla="*/ 2147483647 h 22"/>
                    <a:gd name="T84" fmla="*/ 2147483647 w 19"/>
                    <a:gd name="T85" fmla="*/ 2147483647 h 22"/>
                    <a:gd name="T86" fmla="*/ 2147483647 w 19"/>
                    <a:gd name="T87" fmla="*/ 2147483647 h 22"/>
                    <a:gd name="T88" fmla="*/ 2147483647 w 19"/>
                    <a:gd name="T89" fmla="*/ 2147483647 h 22"/>
                    <a:gd name="T90" fmla="*/ 2147483647 w 19"/>
                    <a:gd name="T91" fmla="*/ 2147483647 h 22"/>
                    <a:gd name="T92" fmla="*/ 2147483647 w 19"/>
                    <a:gd name="T93" fmla="*/ 2147483647 h 22"/>
                    <a:gd name="T94" fmla="*/ 2147483647 w 19"/>
                    <a:gd name="T95" fmla="*/ 2147483647 h 22"/>
                    <a:gd name="T96" fmla="*/ 2147483647 w 19"/>
                    <a:gd name="T97" fmla="*/ 2147483647 h 22"/>
                    <a:gd name="T98" fmla="*/ 2147483647 w 19"/>
                    <a:gd name="T99" fmla="*/ 2147483647 h 22"/>
                    <a:gd name="T100" fmla="*/ 2147483647 w 19"/>
                    <a:gd name="T101" fmla="*/ 2147483647 h 22"/>
                    <a:gd name="T102" fmla="*/ 2147483647 w 19"/>
                    <a:gd name="T103" fmla="*/ 2147483647 h 22"/>
                    <a:gd name="T104" fmla="*/ 2147483647 w 19"/>
                    <a:gd name="T105" fmla="*/ 2147483647 h 22"/>
                    <a:gd name="T106" fmla="*/ 2147483647 w 19"/>
                    <a:gd name="T107" fmla="*/ 2147483647 h 22"/>
                    <a:gd name="T108" fmla="*/ 2147483647 w 19"/>
                    <a:gd name="T109" fmla="*/ 2147483647 h 22"/>
                    <a:gd name="T110" fmla="*/ 2147483647 w 19"/>
                    <a:gd name="T111" fmla="*/ 2147483647 h 22"/>
                    <a:gd name="T112" fmla="*/ 2147483647 w 19"/>
                    <a:gd name="T113" fmla="*/ 2147483647 h 2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9"/>
                    <a:gd name="T172" fmla="*/ 0 h 22"/>
                    <a:gd name="T173" fmla="*/ 19 w 19"/>
                    <a:gd name="T174" fmla="*/ 22 h 22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9" h="22">
                      <a:moveTo>
                        <a:pt x="5" y="18"/>
                      </a:moveTo>
                      <a:cubicBezTo>
                        <a:pt x="5" y="19"/>
                        <a:pt x="5" y="20"/>
                        <a:pt x="5" y="21"/>
                      </a:cubicBezTo>
                      <a:cubicBezTo>
                        <a:pt x="3" y="22"/>
                        <a:pt x="3" y="22"/>
                        <a:pt x="3" y="22"/>
                      </a:cubicBezTo>
                      <a:cubicBezTo>
                        <a:pt x="3" y="19"/>
                        <a:pt x="3" y="17"/>
                        <a:pt x="3" y="16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2" y="10"/>
                        <a:pt x="1" y="11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2" y="9"/>
                        <a:pt x="3" y="7"/>
                        <a:pt x="4" y="5"/>
                      </a:cubicBezTo>
                      <a:cubicBezTo>
                        <a:pt x="4" y="3"/>
                        <a:pt x="5" y="1"/>
                        <a:pt x="5" y="0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1"/>
                        <a:pt x="6" y="2"/>
                        <a:pt x="6" y="3"/>
                      </a:cubicBezTo>
                      <a:cubicBezTo>
                        <a:pt x="5" y="4"/>
                        <a:pt x="5" y="5"/>
                        <a:pt x="4" y="6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8"/>
                        <a:pt x="5" y="8"/>
                        <a:pt x="5" y="8"/>
                      </a:cubicBezTo>
                      <a:lnTo>
                        <a:pt x="5" y="18"/>
                      </a:lnTo>
                      <a:close/>
                      <a:moveTo>
                        <a:pt x="11" y="11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9" y="15"/>
                        <a:pt x="7" y="17"/>
                        <a:pt x="6" y="19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6" y="18"/>
                        <a:pt x="7" y="16"/>
                        <a:pt x="7" y="15"/>
                      </a:cubicBezTo>
                      <a:cubicBezTo>
                        <a:pt x="8" y="13"/>
                        <a:pt x="8" y="12"/>
                        <a:pt x="9" y="10"/>
                      </a:cubicBezTo>
                      <a:lnTo>
                        <a:pt x="11" y="11"/>
                      </a:lnTo>
                      <a:close/>
                      <a:moveTo>
                        <a:pt x="12" y="2"/>
                      </a:moveTo>
                      <a:cubicBezTo>
                        <a:pt x="12" y="2"/>
                        <a:pt x="11" y="2"/>
                        <a:pt x="11" y="3"/>
                      </a:cubicBezTo>
                      <a:cubicBezTo>
                        <a:pt x="11" y="3"/>
                        <a:pt x="10" y="4"/>
                        <a:pt x="10" y="5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7" y="4"/>
                        <a:pt x="17" y="4"/>
                        <a:pt x="17" y="4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8" y="6"/>
                        <a:pt x="17" y="7"/>
                        <a:pt x="16" y="9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8" y="8"/>
                        <a:pt x="7" y="9"/>
                        <a:pt x="6" y="11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7" y="9"/>
                        <a:pt x="8" y="7"/>
                        <a:pt x="9" y="5"/>
                      </a:cubicBezTo>
                      <a:cubicBezTo>
                        <a:pt x="9" y="3"/>
                        <a:pt x="10" y="1"/>
                        <a:pt x="10" y="0"/>
                      </a:cubicBezTo>
                      <a:lnTo>
                        <a:pt x="12" y="2"/>
                      </a:lnTo>
                      <a:close/>
                      <a:moveTo>
                        <a:pt x="12" y="7"/>
                      </a:move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20"/>
                        <a:pt x="12" y="22"/>
                        <a:pt x="11" y="22"/>
                      </a:cubicBezTo>
                      <a:cubicBezTo>
                        <a:pt x="11" y="21"/>
                        <a:pt x="11" y="21"/>
                        <a:pt x="10" y="21"/>
                      </a:cubicBezTo>
                      <a:cubicBezTo>
                        <a:pt x="10" y="20"/>
                        <a:pt x="10" y="20"/>
                        <a:pt x="9" y="20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10" y="20"/>
                        <a:pt x="11" y="20"/>
                        <a:pt x="11" y="20"/>
                      </a:cubicBezTo>
                      <a:cubicBezTo>
                        <a:pt x="12" y="20"/>
                        <a:pt x="12" y="19"/>
                        <a:pt x="12" y="18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2" y="9"/>
                        <a:pt x="12" y="8"/>
                        <a:pt x="12" y="7"/>
                      </a:cubicBezTo>
                      <a:close/>
                      <a:moveTo>
                        <a:pt x="18" y="14"/>
                      </a:moveTo>
                      <a:cubicBezTo>
                        <a:pt x="18" y="15"/>
                        <a:pt x="19" y="16"/>
                        <a:pt x="19" y="16"/>
                      </a:cubicBezTo>
                      <a:cubicBezTo>
                        <a:pt x="19" y="17"/>
                        <a:pt x="19" y="18"/>
                        <a:pt x="18" y="18"/>
                      </a:cubicBezTo>
                      <a:cubicBezTo>
                        <a:pt x="18" y="19"/>
                        <a:pt x="18" y="18"/>
                        <a:pt x="17" y="17"/>
                      </a:cubicBezTo>
                      <a:cubicBezTo>
                        <a:pt x="17" y="16"/>
                        <a:pt x="17" y="15"/>
                        <a:pt x="16" y="14"/>
                      </a:cubicBezTo>
                      <a:cubicBezTo>
                        <a:pt x="15" y="12"/>
                        <a:pt x="15" y="11"/>
                        <a:pt x="14" y="11"/>
                      </a:cubicBezTo>
                      <a:cubicBezTo>
                        <a:pt x="15" y="11"/>
                        <a:pt x="15" y="11"/>
                        <a:pt x="15" y="11"/>
                      </a:cubicBezTo>
                      <a:cubicBezTo>
                        <a:pt x="16" y="12"/>
                        <a:pt x="17" y="13"/>
                        <a:pt x="18" y="1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03" name="Freeform 382"/>
                <p:cNvSpPr>
                  <a:spLocks noEditPoints="1"/>
                </p:cNvSpPr>
                <p:nvPr/>
              </p:nvSpPr>
              <p:spPr bwMode="auto">
                <a:xfrm>
                  <a:off x="-937" y="834"/>
                  <a:ext cx="38" cy="44"/>
                </a:xfrm>
                <a:custGeom>
                  <a:avLst/>
                  <a:gdLst>
                    <a:gd name="T0" fmla="*/ 0 w 19"/>
                    <a:gd name="T1" fmla="*/ 2147483647 h 22"/>
                    <a:gd name="T2" fmla="*/ 2147483647 w 19"/>
                    <a:gd name="T3" fmla="*/ 2147483647 h 22"/>
                    <a:gd name="T4" fmla="*/ 2147483647 w 19"/>
                    <a:gd name="T5" fmla="*/ 2147483647 h 22"/>
                    <a:gd name="T6" fmla="*/ 2147483647 w 19"/>
                    <a:gd name="T7" fmla="*/ 2147483647 h 22"/>
                    <a:gd name="T8" fmla="*/ 2147483647 w 19"/>
                    <a:gd name="T9" fmla="*/ 2147483647 h 22"/>
                    <a:gd name="T10" fmla="*/ 2147483647 w 19"/>
                    <a:gd name="T11" fmla="*/ 2147483647 h 22"/>
                    <a:gd name="T12" fmla="*/ 0 w 19"/>
                    <a:gd name="T13" fmla="*/ 2147483647 h 22"/>
                    <a:gd name="T14" fmla="*/ 2147483647 w 19"/>
                    <a:gd name="T15" fmla="*/ 2147483647 h 22"/>
                    <a:gd name="T16" fmla="*/ 2147483647 w 19"/>
                    <a:gd name="T17" fmla="*/ 0 h 22"/>
                    <a:gd name="T18" fmla="*/ 2147483647 w 19"/>
                    <a:gd name="T19" fmla="*/ 2147483647 h 22"/>
                    <a:gd name="T20" fmla="*/ 2147483647 w 19"/>
                    <a:gd name="T21" fmla="*/ 2147483647 h 22"/>
                    <a:gd name="T22" fmla="*/ 2147483647 w 19"/>
                    <a:gd name="T23" fmla="*/ 2147483647 h 22"/>
                    <a:gd name="T24" fmla="*/ 2147483647 w 19"/>
                    <a:gd name="T25" fmla="*/ 2147483647 h 22"/>
                    <a:gd name="T26" fmla="*/ 2147483647 w 19"/>
                    <a:gd name="T27" fmla="*/ 2147483647 h 22"/>
                    <a:gd name="T28" fmla="*/ 2147483647 w 19"/>
                    <a:gd name="T29" fmla="*/ 2147483647 h 22"/>
                    <a:gd name="T30" fmla="*/ 2147483647 w 19"/>
                    <a:gd name="T31" fmla="*/ 2147483647 h 22"/>
                    <a:gd name="T32" fmla="*/ 2147483647 w 19"/>
                    <a:gd name="T33" fmla="*/ 2147483647 h 22"/>
                    <a:gd name="T34" fmla="*/ 2147483647 w 19"/>
                    <a:gd name="T35" fmla="*/ 2147483647 h 22"/>
                    <a:gd name="T36" fmla="*/ 2147483647 w 19"/>
                    <a:gd name="T37" fmla="*/ 2147483647 h 22"/>
                    <a:gd name="T38" fmla="*/ 2147483647 w 19"/>
                    <a:gd name="T39" fmla="*/ 2147483647 h 22"/>
                    <a:gd name="T40" fmla="*/ 2147483647 w 19"/>
                    <a:gd name="T41" fmla="*/ 2147483647 h 22"/>
                    <a:gd name="T42" fmla="*/ 0 w 19"/>
                    <a:gd name="T43" fmla="*/ 2147483647 h 22"/>
                    <a:gd name="T44" fmla="*/ 2147483647 w 19"/>
                    <a:gd name="T45" fmla="*/ 2147483647 h 22"/>
                    <a:gd name="T46" fmla="*/ 2147483647 w 19"/>
                    <a:gd name="T47" fmla="*/ 2147483647 h 22"/>
                    <a:gd name="T48" fmla="*/ 2147483647 w 19"/>
                    <a:gd name="T49" fmla="*/ 2147483647 h 22"/>
                    <a:gd name="T50" fmla="*/ 2147483647 w 19"/>
                    <a:gd name="T51" fmla="*/ 2147483647 h 22"/>
                    <a:gd name="T52" fmla="*/ 2147483647 w 19"/>
                    <a:gd name="T53" fmla="*/ 2147483647 h 22"/>
                    <a:gd name="T54" fmla="*/ 2147483647 w 19"/>
                    <a:gd name="T55" fmla="*/ 2147483647 h 22"/>
                    <a:gd name="T56" fmla="*/ 2147483647 w 19"/>
                    <a:gd name="T57" fmla="*/ 2147483647 h 22"/>
                    <a:gd name="T58" fmla="*/ 2147483647 w 19"/>
                    <a:gd name="T59" fmla="*/ 2147483647 h 22"/>
                    <a:gd name="T60" fmla="*/ 2147483647 w 19"/>
                    <a:gd name="T61" fmla="*/ 2147483647 h 22"/>
                    <a:gd name="T62" fmla="*/ 2147483647 w 19"/>
                    <a:gd name="T63" fmla="*/ 2147483647 h 22"/>
                    <a:gd name="T64" fmla="*/ 2147483647 w 19"/>
                    <a:gd name="T65" fmla="*/ 2147483647 h 22"/>
                    <a:gd name="T66" fmla="*/ 2147483647 w 19"/>
                    <a:gd name="T67" fmla="*/ 2147483647 h 22"/>
                    <a:gd name="T68" fmla="*/ 2147483647 w 19"/>
                    <a:gd name="T69" fmla="*/ 2147483647 h 22"/>
                    <a:gd name="T70" fmla="*/ 2147483647 w 19"/>
                    <a:gd name="T71" fmla="*/ 2147483647 h 22"/>
                    <a:gd name="T72" fmla="*/ 2147483647 w 19"/>
                    <a:gd name="T73" fmla="*/ 2147483647 h 22"/>
                    <a:gd name="T74" fmla="*/ 2147483647 w 19"/>
                    <a:gd name="T75" fmla="*/ 2147483647 h 22"/>
                    <a:gd name="T76" fmla="*/ 2147483647 w 19"/>
                    <a:gd name="T77" fmla="*/ 2147483647 h 22"/>
                    <a:gd name="T78" fmla="*/ 2147483647 w 19"/>
                    <a:gd name="T79" fmla="*/ 2147483647 h 22"/>
                    <a:gd name="T80" fmla="*/ 2147483647 w 19"/>
                    <a:gd name="T81" fmla="*/ 2147483647 h 22"/>
                    <a:gd name="T82" fmla="*/ 2147483647 w 19"/>
                    <a:gd name="T83" fmla="*/ 2147483647 h 22"/>
                    <a:gd name="T84" fmla="*/ 2147483647 w 19"/>
                    <a:gd name="T85" fmla="*/ 2147483647 h 22"/>
                    <a:gd name="T86" fmla="*/ 2147483647 w 19"/>
                    <a:gd name="T87" fmla="*/ 2147483647 h 22"/>
                    <a:gd name="T88" fmla="*/ 2147483647 w 19"/>
                    <a:gd name="T89" fmla="*/ 2147483647 h 22"/>
                    <a:gd name="T90" fmla="*/ 2147483647 w 19"/>
                    <a:gd name="T91" fmla="*/ 2147483647 h 22"/>
                    <a:gd name="T92" fmla="*/ 2147483647 w 19"/>
                    <a:gd name="T93" fmla="*/ 2147483647 h 22"/>
                    <a:gd name="T94" fmla="*/ 2147483647 w 19"/>
                    <a:gd name="T95" fmla="*/ 2147483647 h 22"/>
                    <a:gd name="T96" fmla="*/ 2147483647 w 19"/>
                    <a:gd name="T97" fmla="*/ 2147483647 h 22"/>
                    <a:gd name="T98" fmla="*/ 2147483647 w 19"/>
                    <a:gd name="T99" fmla="*/ 2147483647 h 22"/>
                    <a:gd name="T100" fmla="*/ 2147483647 w 19"/>
                    <a:gd name="T101" fmla="*/ 2147483647 h 22"/>
                    <a:gd name="T102" fmla="*/ 2147483647 w 19"/>
                    <a:gd name="T103" fmla="*/ 2147483647 h 22"/>
                    <a:gd name="T104" fmla="*/ 2147483647 w 19"/>
                    <a:gd name="T105" fmla="*/ 2147483647 h 22"/>
                    <a:gd name="T106" fmla="*/ 2147483647 w 19"/>
                    <a:gd name="T107" fmla="*/ 2147483647 h 22"/>
                    <a:gd name="T108" fmla="*/ 2147483647 w 19"/>
                    <a:gd name="T109" fmla="*/ 2147483647 h 22"/>
                    <a:gd name="T110" fmla="*/ 2147483647 w 19"/>
                    <a:gd name="T111" fmla="*/ 2147483647 h 22"/>
                    <a:gd name="T112" fmla="*/ 2147483647 w 19"/>
                    <a:gd name="T113" fmla="*/ 2147483647 h 2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9"/>
                    <a:gd name="T172" fmla="*/ 0 h 22"/>
                    <a:gd name="T173" fmla="*/ 19 w 19"/>
                    <a:gd name="T174" fmla="*/ 22 h 22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9" h="22">
                      <a:moveTo>
                        <a:pt x="0" y="22"/>
                      </a:moveTo>
                      <a:cubicBezTo>
                        <a:pt x="2" y="20"/>
                        <a:pt x="4" y="18"/>
                        <a:pt x="4" y="16"/>
                      </a:cubicBezTo>
                      <a:cubicBezTo>
                        <a:pt x="3" y="16"/>
                        <a:pt x="2" y="15"/>
                        <a:pt x="1" y="15"/>
                      </a:cubicBezTo>
                      <a:cubicBezTo>
                        <a:pt x="2" y="12"/>
                        <a:pt x="3" y="9"/>
                        <a:pt x="3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3"/>
                        <a:pt x="4" y="2"/>
                        <a:pt x="4" y="0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3"/>
                        <a:pt x="5" y="4"/>
                        <a:pt x="4" y="6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7" y="11"/>
                        <a:pt x="7" y="14"/>
                        <a:pt x="6" y="16"/>
                      </a:cubicBezTo>
                      <a:cubicBezTo>
                        <a:pt x="7" y="17"/>
                        <a:pt x="8" y="17"/>
                        <a:pt x="8" y="17"/>
                      </a:cubicBezTo>
                      <a:cubicBezTo>
                        <a:pt x="8" y="18"/>
                        <a:pt x="9" y="18"/>
                        <a:pt x="8" y="19"/>
                      </a:cubicBezTo>
                      <a:cubicBezTo>
                        <a:pt x="8" y="20"/>
                        <a:pt x="8" y="20"/>
                        <a:pt x="7" y="19"/>
                      </a:cubicBezTo>
                      <a:cubicBezTo>
                        <a:pt x="7" y="18"/>
                        <a:pt x="6" y="18"/>
                        <a:pt x="5" y="17"/>
                      </a:cubicBezTo>
                      <a:cubicBezTo>
                        <a:pt x="4" y="19"/>
                        <a:pt x="2" y="20"/>
                        <a:pt x="0" y="22"/>
                      </a:cubicBezTo>
                      <a:close/>
                      <a:moveTo>
                        <a:pt x="5" y="16"/>
                      </a:moveTo>
                      <a:cubicBezTo>
                        <a:pt x="6" y="13"/>
                        <a:pt x="6" y="10"/>
                        <a:pt x="7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9"/>
                        <a:pt x="3" y="12"/>
                        <a:pt x="2" y="15"/>
                      </a:cubicBezTo>
                      <a:cubicBezTo>
                        <a:pt x="3" y="15"/>
                        <a:pt x="4" y="15"/>
                        <a:pt x="5" y="16"/>
                      </a:cubicBezTo>
                      <a:close/>
                      <a:moveTo>
                        <a:pt x="12" y="20"/>
                      </a:moveTo>
                      <a:cubicBezTo>
                        <a:pt x="12" y="20"/>
                        <a:pt x="13" y="20"/>
                        <a:pt x="13" y="19"/>
                      </a:cubicBezTo>
                      <a:cubicBezTo>
                        <a:pt x="13" y="11"/>
                        <a:pt x="13" y="11"/>
                        <a:pt x="13" y="11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13" y="11"/>
                        <a:pt x="13" y="11"/>
                        <a:pt x="13" y="11"/>
                      </a:cubicBezTo>
                      <a:cubicBezTo>
                        <a:pt x="13" y="9"/>
                        <a:pt x="13" y="7"/>
                        <a:pt x="13" y="6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8" y="3"/>
                        <a:pt x="18" y="3"/>
                        <a:pt x="18" y="3"/>
                      </a:cubicBezTo>
                      <a:cubicBezTo>
                        <a:pt x="17" y="3"/>
                        <a:pt x="17" y="4"/>
                        <a:pt x="16" y="4"/>
                      </a:cubicBezTo>
                      <a:cubicBezTo>
                        <a:pt x="15" y="5"/>
                        <a:pt x="15" y="6"/>
                        <a:pt x="14" y="7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7" y="11"/>
                        <a:pt x="17" y="11"/>
                        <a:pt x="17" y="11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4" y="19"/>
                        <a:pt x="14" y="19"/>
                        <a:pt x="14" y="19"/>
                      </a:cubicBezTo>
                      <a:cubicBezTo>
                        <a:pt x="14" y="20"/>
                        <a:pt x="13" y="21"/>
                        <a:pt x="12" y="22"/>
                      </a:cubicBezTo>
                      <a:cubicBezTo>
                        <a:pt x="12" y="21"/>
                        <a:pt x="11" y="21"/>
                        <a:pt x="9" y="20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11" y="20"/>
                        <a:pt x="12" y="20"/>
                        <a:pt x="12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04" name="Freeform 383"/>
                <p:cNvSpPr>
                  <a:spLocks noEditPoints="1"/>
                </p:cNvSpPr>
                <p:nvPr/>
              </p:nvSpPr>
              <p:spPr bwMode="auto">
                <a:xfrm>
                  <a:off x="-887" y="840"/>
                  <a:ext cx="6" cy="32"/>
                </a:xfrm>
                <a:custGeom>
                  <a:avLst/>
                  <a:gdLst>
                    <a:gd name="T0" fmla="*/ 2147483647 w 3"/>
                    <a:gd name="T1" fmla="*/ 2147483647 h 16"/>
                    <a:gd name="T2" fmla="*/ 2147483647 w 3"/>
                    <a:gd name="T3" fmla="*/ 2147483647 h 16"/>
                    <a:gd name="T4" fmla="*/ 2147483647 w 3"/>
                    <a:gd name="T5" fmla="*/ 2147483647 h 16"/>
                    <a:gd name="T6" fmla="*/ 2147483647 w 3"/>
                    <a:gd name="T7" fmla="*/ 2147483647 h 16"/>
                    <a:gd name="T8" fmla="*/ 0 w 3"/>
                    <a:gd name="T9" fmla="*/ 2147483647 h 16"/>
                    <a:gd name="T10" fmla="*/ 2147483647 w 3"/>
                    <a:gd name="T11" fmla="*/ 2147483647 h 16"/>
                    <a:gd name="T12" fmla="*/ 2147483647 w 3"/>
                    <a:gd name="T13" fmla="*/ 2147483647 h 16"/>
                    <a:gd name="T14" fmla="*/ 2147483647 w 3"/>
                    <a:gd name="T15" fmla="*/ 2147483647 h 16"/>
                    <a:gd name="T16" fmla="*/ 2147483647 w 3"/>
                    <a:gd name="T17" fmla="*/ 2147483647 h 16"/>
                    <a:gd name="T18" fmla="*/ 2147483647 w 3"/>
                    <a:gd name="T19" fmla="*/ 2147483647 h 16"/>
                    <a:gd name="T20" fmla="*/ 0 w 3"/>
                    <a:gd name="T21" fmla="*/ 2147483647 h 16"/>
                    <a:gd name="T22" fmla="*/ 2147483647 w 3"/>
                    <a:gd name="T23" fmla="*/ 0 h 16"/>
                    <a:gd name="T24" fmla="*/ 2147483647 w 3"/>
                    <a:gd name="T25" fmla="*/ 0 h 16"/>
                    <a:gd name="T26" fmla="*/ 2147483647 w 3"/>
                    <a:gd name="T27" fmla="*/ 2147483647 h 16"/>
                    <a:gd name="T28" fmla="*/ 2147483647 w 3"/>
                    <a:gd name="T29" fmla="*/ 2147483647 h 1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"/>
                    <a:gd name="T46" fmla="*/ 0 h 16"/>
                    <a:gd name="T47" fmla="*/ 3 w 3"/>
                    <a:gd name="T48" fmla="*/ 16 h 1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" h="16">
                      <a:moveTo>
                        <a:pt x="2" y="13"/>
                      </a:moveTo>
                      <a:cubicBezTo>
                        <a:pt x="3" y="13"/>
                        <a:pt x="3" y="14"/>
                        <a:pt x="3" y="14"/>
                      </a:cubicBezTo>
                      <a:cubicBezTo>
                        <a:pt x="3" y="15"/>
                        <a:pt x="3" y="15"/>
                        <a:pt x="2" y="16"/>
                      </a:cubicBezTo>
                      <a:cubicBezTo>
                        <a:pt x="2" y="16"/>
                        <a:pt x="1" y="16"/>
                        <a:pt x="1" y="16"/>
                      </a:cubicBezTo>
                      <a:cubicBezTo>
                        <a:pt x="0" y="15"/>
                        <a:pt x="0" y="15"/>
                        <a:pt x="0" y="14"/>
                      </a:cubicBezTo>
                      <a:cubicBezTo>
                        <a:pt x="0" y="14"/>
                        <a:pt x="0" y="13"/>
                        <a:pt x="1" y="13"/>
                      </a:cubicBezTo>
                      <a:cubicBezTo>
                        <a:pt x="1" y="12"/>
                        <a:pt x="2" y="12"/>
                        <a:pt x="2" y="13"/>
                      </a:cubicBezTo>
                      <a:close/>
                      <a:moveTo>
                        <a:pt x="2" y="7"/>
                      </a:moveTo>
                      <a:cubicBezTo>
                        <a:pt x="2" y="10"/>
                        <a:pt x="2" y="11"/>
                        <a:pt x="1" y="11"/>
                      </a:cubicBezTo>
                      <a:cubicBezTo>
                        <a:pt x="1" y="11"/>
                        <a:pt x="1" y="10"/>
                        <a:pt x="1" y="7"/>
                      </a:cubicBezTo>
                      <a:cubicBezTo>
                        <a:pt x="0" y="4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ubicBezTo>
                        <a:pt x="1" y="0"/>
                        <a:pt x="2" y="0"/>
                        <a:pt x="2" y="0"/>
                      </a:cubicBezTo>
                      <a:cubicBezTo>
                        <a:pt x="2" y="1"/>
                        <a:pt x="3" y="1"/>
                        <a:pt x="3" y="2"/>
                      </a:cubicBezTo>
                      <a:cubicBezTo>
                        <a:pt x="3" y="2"/>
                        <a:pt x="2" y="4"/>
                        <a:pt x="2" y="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05" name="Freeform 384"/>
                <p:cNvSpPr>
                  <a:spLocks noEditPoints="1"/>
                </p:cNvSpPr>
                <p:nvPr/>
              </p:nvSpPr>
              <p:spPr bwMode="auto">
                <a:xfrm>
                  <a:off x="-1888" y="904"/>
                  <a:ext cx="456" cy="76"/>
                </a:xfrm>
                <a:custGeom>
                  <a:avLst/>
                  <a:gdLst>
                    <a:gd name="T0" fmla="*/ 2147483647 w 228"/>
                    <a:gd name="T1" fmla="*/ 0 h 38"/>
                    <a:gd name="T2" fmla="*/ 0 w 228"/>
                    <a:gd name="T3" fmla="*/ 0 h 38"/>
                    <a:gd name="T4" fmla="*/ 0 w 228"/>
                    <a:gd name="T5" fmla="*/ 2147483647 h 38"/>
                    <a:gd name="T6" fmla="*/ 2147483647 w 228"/>
                    <a:gd name="T7" fmla="*/ 2147483647 h 38"/>
                    <a:gd name="T8" fmla="*/ 2147483647 w 228"/>
                    <a:gd name="T9" fmla="*/ 0 h 38"/>
                    <a:gd name="T10" fmla="*/ 2147483647 w 228"/>
                    <a:gd name="T11" fmla="*/ 0 h 38"/>
                    <a:gd name="T12" fmla="*/ 2147483647 w 228"/>
                    <a:gd name="T13" fmla="*/ 2147483647 h 38"/>
                    <a:gd name="T14" fmla="*/ 2147483647 w 228"/>
                    <a:gd name="T15" fmla="*/ 2147483647 h 38"/>
                    <a:gd name="T16" fmla="*/ 2147483647 w 228"/>
                    <a:gd name="T17" fmla="*/ 2147483647 h 38"/>
                    <a:gd name="T18" fmla="*/ 2147483647 w 228"/>
                    <a:gd name="T19" fmla="*/ 2147483647 h 38"/>
                    <a:gd name="T20" fmla="*/ 2147483647 w 228"/>
                    <a:gd name="T21" fmla="*/ 2147483647 h 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8"/>
                    <a:gd name="T34" fmla="*/ 0 h 38"/>
                    <a:gd name="T35" fmla="*/ 228 w 228"/>
                    <a:gd name="T36" fmla="*/ 38 h 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8" h="38">
                      <a:moveTo>
                        <a:pt x="227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228" y="38"/>
                        <a:pt x="228" y="38"/>
                        <a:pt x="228" y="38"/>
                      </a:cubicBezTo>
                      <a:cubicBezTo>
                        <a:pt x="228" y="0"/>
                        <a:pt x="228" y="0"/>
                        <a:pt x="228" y="0"/>
                      </a:cubicBezTo>
                      <a:lnTo>
                        <a:pt x="227" y="0"/>
                      </a:lnTo>
                      <a:close/>
                      <a:moveTo>
                        <a:pt x="226" y="2"/>
                      </a:moveTo>
                      <a:cubicBezTo>
                        <a:pt x="226" y="4"/>
                        <a:pt x="226" y="34"/>
                        <a:pt x="226" y="36"/>
                      </a:cubicBezTo>
                      <a:cubicBezTo>
                        <a:pt x="225" y="36"/>
                        <a:pt x="4" y="36"/>
                        <a:pt x="2" y="36"/>
                      </a:cubicBezTo>
                      <a:cubicBezTo>
                        <a:pt x="2" y="34"/>
                        <a:pt x="2" y="4"/>
                        <a:pt x="2" y="2"/>
                      </a:cubicBezTo>
                      <a:cubicBezTo>
                        <a:pt x="4" y="2"/>
                        <a:pt x="225" y="2"/>
                        <a:pt x="226" y="2"/>
                      </a:cubicBezTo>
                      <a:close/>
                    </a:path>
                  </a:pathLst>
                </a:custGeom>
                <a:solidFill>
                  <a:srgbClr val="9F97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06" name="Freeform 385"/>
                <p:cNvSpPr>
                  <a:spLocks noEditPoints="1"/>
                </p:cNvSpPr>
                <p:nvPr/>
              </p:nvSpPr>
              <p:spPr bwMode="auto">
                <a:xfrm>
                  <a:off x="-1896" y="898"/>
                  <a:ext cx="542" cy="90"/>
                </a:xfrm>
                <a:custGeom>
                  <a:avLst/>
                  <a:gdLst>
                    <a:gd name="T0" fmla="*/ 2147483647 w 271"/>
                    <a:gd name="T1" fmla="*/ 2147483647 h 45"/>
                    <a:gd name="T2" fmla="*/ 0 w 271"/>
                    <a:gd name="T3" fmla="*/ 0 h 45"/>
                    <a:gd name="T4" fmla="*/ 0 w 271"/>
                    <a:gd name="T5" fmla="*/ 2147483647 h 45"/>
                    <a:gd name="T6" fmla="*/ 2147483647 w 271"/>
                    <a:gd name="T7" fmla="*/ 2147483647 h 45"/>
                    <a:gd name="T8" fmla="*/ 2147483647 w 271"/>
                    <a:gd name="T9" fmla="*/ 2147483647 h 45"/>
                    <a:gd name="T10" fmla="*/ 2147483647 w 271"/>
                    <a:gd name="T11" fmla="*/ 2147483647 h 45"/>
                    <a:gd name="T12" fmla="*/ 2147483647 w 271"/>
                    <a:gd name="T13" fmla="*/ 2147483647 h 45"/>
                    <a:gd name="T14" fmla="*/ 2147483647 w 271"/>
                    <a:gd name="T15" fmla="*/ 2147483647 h 45"/>
                    <a:gd name="T16" fmla="*/ 2147483647 w 271"/>
                    <a:gd name="T17" fmla="*/ 2147483647 h 45"/>
                    <a:gd name="T18" fmla="*/ 2147483647 w 271"/>
                    <a:gd name="T19" fmla="*/ 2147483647 h 45"/>
                    <a:gd name="T20" fmla="*/ 2147483647 w 271"/>
                    <a:gd name="T21" fmla="*/ 2147483647 h 4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71"/>
                    <a:gd name="T34" fmla="*/ 0 h 45"/>
                    <a:gd name="T35" fmla="*/ 271 w 271"/>
                    <a:gd name="T36" fmla="*/ 45 h 4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71" h="45">
                      <a:moveTo>
                        <a:pt x="27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271" y="45"/>
                        <a:pt x="271" y="45"/>
                        <a:pt x="271" y="45"/>
                      </a:cubicBezTo>
                      <a:cubicBezTo>
                        <a:pt x="271" y="1"/>
                        <a:pt x="271" y="1"/>
                        <a:pt x="271" y="1"/>
                      </a:cubicBezTo>
                      <a:lnTo>
                        <a:pt x="270" y="1"/>
                      </a:lnTo>
                      <a:close/>
                      <a:moveTo>
                        <a:pt x="269" y="3"/>
                      </a:moveTo>
                      <a:cubicBezTo>
                        <a:pt x="269" y="4"/>
                        <a:pt x="269" y="41"/>
                        <a:pt x="269" y="43"/>
                      </a:cubicBezTo>
                      <a:cubicBezTo>
                        <a:pt x="267" y="43"/>
                        <a:pt x="4" y="43"/>
                        <a:pt x="2" y="43"/>
                      </a:cubicBezTo>
                      <a:cubicBezTo>
                        <a:pt x="2" y="41"/>
                        <a:pt x="2" y="4"/>
                        <a:pt x="2" y="2"/>
                      </a:cubicBezTo>
                      <a:cubicBezTo>
                        <a:pt x="4" y="2"/>
                        <a:pt x="267" y="3"/>
                        <a:pt x="269" y="3"/>
                      </a:cubicBezTo>
                      <a:close/>
                    </a:path>
                  </a:pathLst>
                </a:custGeom>
                <a:solidFill>
                  <a:srgbClr val="6860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07" name="Freeform 386"/>
                <p:cNvSpPr>
                  <a:spLocks noEditPoints="1"/>
                </p:cNvSpPr>
                <p:nvPr/>
              </p:nvSpPr>
              <p:spPr bwMode="auto">
                <a:xfrm>
                  <a:off x="-1874" y="924"/>
                  <a:ext cx="30" cy="40"/>
                </a:xfrm>
                <a:custGeom>
                  <a:avLst/>
                  <a:gdLst>
                    <a:gd name="T0" fmla="*/ 0 w 15"/>
                    <a:gd name="T1" fmla="*/ 2147483647 h 20"/>
                    <a:gd name="T2" fmla="*/ 2147483647 w 15"/>
                    <a:gd name="T3" fmla="*/ 2147483647 h 20"/>
                    <a:gd name="T4" fmla="*/ 2147483647 w 15"/>
                    <a:gd name="T5" fmla="*/ 0 h 20"/>
                    <a:gd name="T6" fmla="*/ 2147483647 w 15"/>
                    <a:gd name="T7" fmla="*/ 2147483647 h 20"/>
                    <a:gd name="T8" fmla="*/ 2147483647 w 15"/>
                    <a:gd name="T9" fmla="*/ 2147483647 h 20"/>
                    <a:gd name="T10" fmla="*/ 2147483647 w 15"/>
                    <a:gd name="T11" fmla="*/ 2147483647 h 20"/>
                    <a:gd name="T12" fmla="*/ 2147483647 w 15"/>
                    <a:gd name="T13" fmla="*/ 2147483647 h 20"/>
                    <a:gd name="T14" fmla="*/ 2147483647 w 15"/>
                    <a:gd name="T15" fmla="*/ 2147483647 h 20"/>
                    <a:gd name="T16" fmla="*/ 2147483647 w 15"/>
                    <a:gd name="T17" fmla="*/ 2147483647 h 20"/>
                    <a:gd name="T18" fmla="*/ 0 w 15"/>
                    <a:gd name="T19" fmla="*/ 2147483647 h 20"/>
                    <a:gd name="T20" fmla="*/ 2147483647 w 15"/>
                    <a:gd name="T21" fmla="*/ 2147483647 h 20"/>
                    <a:gd name="T22" fmla="*/ 2147483647 w 15"/>
                    <a:gd name="T23" fmla="*/ 2147483647 h 20"/>
                    <a:gd name="T24" fmla="*/ 2147483647 w 15"/>
                    <a:gd name="T25" fmla="*/ 2147483647 h 20"/>
                    <a:gd name="T26" fmla="*/ 2147483647 w 15"/>
                    <a:gd name="T27" fmla="*/ 2147483647 h 20"/>
                    <a:gd name="T28" fmla="*/ 2147483647 w 15"/>
                    <a:gd name="T29" fmla="*/ 2147483647 h 20"/>
                    <a:gd name="T30" fmla="*/ 2147483647 w 15"/>
                    <a:gd name="T31" fmla="*/ 2147483647 h 20"/>
                    <a:gd name="T32" fmla="*/ 2147483647 w 15"/>
                    <a:gd name="T33" fmla="*/ 2147483647 h 20"/>
                    <a:gd name="T34" fmla="*/ 2147483647 w 15"/>
                    <a:gd name="T35" fmla="*/ 2147483647 h 20"/>
                    <a:gd name="T36" fmla="*/ 2147483647 w 15"/>
                    <a:gd name="T37" fmla="*/ 2147483647 h 20"/>
                    <a:gd name="T38" fmla="*/ 2147483647 w 15"/>
                    <a:gd name="T39" fmla="*/ 2147483647 h 2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5"/>
                    <a:gd name="T61" fmla="*/ 0 h 20"/>
                    <a:gd name="T62" fmla="*/ 15 w 15"/>
                    <a:gd name="T63" fmla="*/ 20 h 20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5" h="20">
                      <a:moveTo>
                        <a:pt x="0" y="10"/>
                      </a:moveTo>
                      <a:cubicBezTo>
                        <a:pt x="0" y="7"/>
                        <a:pt x="1" y="4"/>
                        <a:pt x="2" y="3"/>
                      </a:cubicBezTo>
                      <a:cubicBezTo>
                        <a:pt x="4" y="1"/>
                        <a:pt x="5" y="0"/>
                        <a:pt x="7" y="0"/>
                      </a:cubicBezTo>
                      <a:cubicBezTo>
                        <a:pt x="9" y="0"/>
                        <a:pt x="10" y="1"/>
                        <a:pt x="11" y="1"/>
                      </a:cubicBezTo>
                      <a:cubicBezTo>
                        <a:pt x="12" y="2"/>
                        <a:pt x="13" y="3"/>
                        <a:pt x="14" y="5"/>
                      </a:cubicBezTo>
                      <a:cubicBezTo>
                        <a:pt x="14" y="6"/>
                        <a:pt x="15" y="8"/>
                        <a:pt x="15" y="10"/>
                      </a:cubicBezTo>
                      <a:cubicBezTo>
                        <a:pt x="15" y="13"/>
                        <a:pt x="14" y="15"/>
                        <a:pt x="13" y="17"/>
                      </a:cubicBezTo>
                      <a:cubicBezTo>
                        <a:pt x="11" y="19"/>
                        <a:pt x="10" y="20"/>
                        <a:pt x="7" y="20"/>
                      </a:cubicBezTo>
                      <a:cubicBezTo>
                        <a:pt x="5" y="20"/>
                        <a:pt x="3" y="19"/>
                        <a:pt x="2" y="17"/>
                      </a:cubicBezTo>
                      <a:cubicBezTo>
                        <a:pt x="1" y="15"/>
                        <a:pt x="0" y="13"/>
                        <a:pt x="0" y="10"/>
                      </a:cubicBezTo>
                      <a:close/>
                      <a:moveTo>
                        <a:pt x="2" y="10"/>
                      </a:moveTo>
                      <a:cubicBezTo>
                        <a:pt x="2" y="12"/>
                        <a:pt x="3" y="14"/>
                        <a:pt x="4" y="15"/>
                      </a:cubicBezTo>
                      <a:cubicBezTo>
                        <a:pt x="5" y="17"/>
                        <a:pt x="6" y="17"/>
                        <a:pt x="7" y="17"/>
                      </a:cubicBezTo>
                      <a:cubicBezTo>
                        <a:pt x="9" y="17"/>
                        <a:pt x="10" y="17"/>
                        <a:pt x="11" y="15"/>
                      </a:cubicBezTo>
                      <a:cubicBezTo>
                        <a:pt x="12" y="14"/>
                        <a:pt x="13" y="12"/>
                        <a:pt x="13" y="10"/>
                      </a:cubicBezTo>
                      <a:cubicBezTo>
                        <a:pt x="13" y="8"/>
                        <a:pt x="12" y="7"/>
                        <a:pt x="12" y="5"/>
                      </a:cubicBezTo>
                      <a:cubicBezTo>
                        <a:pt x="11" y="4"/>
                        <a:pt x="11" y="4"/>
                        <a:pt x="10" y="3"/>
                      </a:cubicBezTo>
                      <a:cubicBezTo>
                        <a:pt x="9" y="3"/>
                        <a:pt x="8" y="2"/>
                        <a:pt x="7" y="2"/>
                      </a:cubicBezTo>
                      <a:cubicBezTo>
                        <a:pt x="6" y="2"/>
                        <a:pt x="5" y="3"/>
                        <a:pt x="4" y="4"/>
                      </a:cubicBezTo>
                      <a:cubicBezTo>
                        <a:pt x="3" y="5"/>
                        <a:pt x="2" y="7"/>
                        <a:pt x="2" y="1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08" name="Freeform 387"/>
                <p:cNvSpPr>
                  <a:spLocks/>
                </p:cNvSpPr>
                <p:nvPr/>
              </p:nvSpPr>
              <p:spPr bwMode="auto">
                <a:xfrm>
                  <a:off x="-1840" y="934"/>
                  <a:ext cx="18" cy="28"/>
                </a:xfrm>
                <a:custGeom>
                  <a:avLst/>
                  <a:gdLst>
                    <a:gd name="T0" fmla="*/ 0 w 9"/>
                    <a:gd name="T1" fmla="*/ 2147483647 h 14"/>
                    <a:gd name="T2" fmla="*/ 0 w 9"/>
                    <a:gd name="T3" fmla="*/ 2147483647 h 14"/>
                    <a:gd name="T4" fmla="*/ 2147483647 w 9"/>
                    <a:gd name="T5" fmla="*/ 2147483647 h 14"/>
                    <a:gd name="T6" fmla="*/ 2147483647 w 9"/>
                    <a:gd name="T7" fmla="*/ 2147483647 h 14"/>
                    <a:gd name="T8" fmla="*/ 2147483647 w 9"/>
                    <a:gd name="T9" fmla="*/ 2147483647 h 14"/>
                    <a:gd name="T10" fmla="*/ 2147483647 w 9"/>
                    <a:gd name="T11" fmla="*/ 0 h 14"/>
                    <a:gd name="T12" fmla="*/ 2147483647 w 9"/>
                    <a:gd name="T13" fmla="*/ 2147483647 h 14"/>
                    <a:gd name="T14" fmla="*/ 2147483647 w 9"/>
                    <a:gd name="T15" fmla="*/ 2147483647 h 14"/>
                    <a:gd name="T16" fmla="*/ 2147483647 w 9"/>
                    <a:gd name="T17" fmla="*/ 2147483647 h 14"/>
                    <a:gd name="T18" fmla="*/ 2147483647 w 9"/>
                    <a:gd name="T19" fmla="*/ 2147483647 h 14"/>
                    <a:gd name="T20" fmla="*/ 2147483647 w 9"/>
                    <a:gd name="T21" fmla="*/ 2147483647 h 14"/>
                    <a:gd name="T22" fmla="*/ 2147483647 w 9"/>
                    <a:gd name="T23" fmla="*/ 2147483647 h 14"/>
                    <a:gd name="T24" fmla="*/ 2147483647 w 9"/>
                    <a:gd name="T25" fmla="*/ 2147483647 h 14"/>
                    <a:gd name="T26" fmla="*/ 2147483647 w 9"/>
                    <a:gd name="T27" fmla="*/ 2147483647 h 14"/>
                    <a:gd name="T28" fmla="*/ 2147483647 w 9"/>
                    <a:gd name="T29" fmla="*/ 2147483647 h 14"/>
                    <a:gd name="T30" fmla="*/ 2147483647 w 9"/>
                    <a:gd name="T31" fmla="*/ 2147483647 h 14"/>
                    <a:gd name="T32" fmla="*/ 2147483647 w 9"/>
                    <a:gd name="T33" fmla="*/ 2147483647 h 14"/>
                    <a:gd name="T34" fmla="*/ 2147483647 w 9"/>
                    <a:gd name="T35" fmla="*/ 2147483647 h 14"/>
                    <a:gd name="T36" fmla="*/ 2147483647 w 9"/>
                    <a:gd name="T37" fmla="*/ 2147483647 h 14"/>
                    <a:gd name="T38" fmla="*/ 0 w 9"/>
                    <a:gd name="T39" fmla="*/ 2147483647 h 1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9"/>
                    <a:gd name="T61" fmla="*/ 0 h 14"/>
                    <a:gd name="T62" fmla="*/ 9 w 9"/>
                    <a:gd name="T63" fmla="*/ 14 h 1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9" h="14">
                      <a:moveTo>
                        <a:pt x="0" y="14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2"/>
                        <a:pt x="3" y="1"/>
                        <a:pt x="3" y="1"/>
                      </a:cubicBezTo>
                      <a:cubicBezTo>
                        <a:pt x="4" y="1"/>
                        <a:pt x="4" y="0"/>
                        <a:pt x="5" y="0"/>
                      </a:cubicBezTo>
                      <a:cubicBezTo>
                        <a:pt x="6" y="0"/>
                        <a:pt x="6" y="0"/>
                        <a:pt x="7" y="1"/>
                      </a:cubicBezTo>
                      <a:cubicBezTo>
                        <a:pt x="7" y="1"/>
                        <a:pt x="8" y="1"/>
                        <a:pt x="8" y="2"/>
                      </a:cubicBezTo>
                      <a:cubicBezTo>
                        <a:pt x="8" y="2"/>
                        <a:pt x="9" y="2"/>
                        <a:pt x="9" y="3"/>
                      </a:cubicBezTo>
                      <a:cubicBezTo>
                        <a:pt x="9" y="4"/>
                        <a:pt x="9" y="5"/>
                        <a:pt x="9" y="6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5"/>
                        <a:pt x="7" y="4"/>
                        <a:pt x="7" y="4"/>
                      </a:cubicBezTo>
                      <a:cubicBezTo>
                        <a:pt x="7" y="3"/>
                        <a:pt x="6" y="3"/>
                        <a:pt x="6" y="3"/>
                      </a:cubicBezTo>
                      <a:cubicBezTo>
                        <a:pt x="6" y="2"/>
                        <a:pt x="5" y="2"/>
                        <a:pt x="5" y="2"/>
                      </a:cubicBezTo>
                      <a:cubicBezTo>
                        <a:pt x="4" y="2"/>
                        <a:pt x="3" y="3"/>
                        <a:pt x="3" y="3"/>
                      </a:cubicBezTo>
                      <a:cubicBezTo>
                        <a:pt x="2" y="4"/>
                        <a:pt x="2" y="5"/>
                        <a:pt x="2" y="7"/>
                      </a:cubicBezTo>
                      <a:cubicBezTo>
                        <a:pt x="2" y="14"/>
                        <a:pt x="2" y="14"/>
                        <a:pt x="2" y="14"/>
                      </a:cubicBez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09" name="Rectangle 388"/>
                <p:cNvSpPr>
                  <a:spLocks noChangeArrowheads="1"/>
                </p:cNvSpPr>
                <p:nvPr/>
              </p:nvSpPr>
              <p:spPr bwMode="auto">
                <a:xfrm>
                  <a:off x="-1816" y="924"/>
                  <a:ext cx="4" cy="3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10" name="Freeform 389"/>
                <p:cNvSpPr>
                  <a:spLocks noEditPoints="1"/>
                </p:cNvSpPr>
                <p:nvPr/>
              </p:nvSpPr>
              <p:spPr bwMode="auto">
                <a:xfrm>
                  <a:off x="-1806" y="924"/>
                  <a:ext cx="4" cy="38"/>
                </a:xfrm>
                <a:custGeom>
                  <a:avLst/>
                  <a:gdLst>
                    <a:gd name="T0" fmla="*/ 0 w 4"/>
                    <a:gd name="T1" fmla="*/ 6 h 38"/>
                    <a:gd name="T2" fmla="*/ 0 w 4"/>
                    <a:gd name="T3" fmla="*/ 0 h 38"/>
                    <a:gd name="T4" fmla="*/ 4 w 4"/>
                    <a:gd name="T5" fmla="*/ 0 h 38"/>
                    <a:gd name="T6" fmla="*/ 4 w 4"/>
                    <a:gd name="T7" fmla="*/ 6 h 38"/>
                    <a:gd name="T8" fmla="*/ 0 w 4"/>
                    <a:gd name="T9" fmla="*/ 6 h 38"/>
                    <a:gd name="T10" fmla="*/ 0 w 4"/>
                    <a:gd name="T11" fmla="*/ 38 h 38"/>
                    <a:gd name="T12" fmla="*/ 0 w 4"/>
                    <a:gd name="T13" fmla="*/ 12 h 38"/>
                    <a:gd name="T14" fmla="*/ 4 w 4"/>
                    <a:gd name="T15" fmla="*/ 12 h 38"/>
                    <a:gd name="T16" fmla="*/ 4 w 4"/>
                    <a:gd name="T17" fmla="*/ 38 h 38"/>
                    <a:gd name="T18" fmla="*/ 0 w 4"/>
                    <a:gd name="T19" fmla="*/ 38 h 3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"/>
                    <a:gd name="T31" fmla="*/ 0 h 38"/>
                    <a:gd name="T32" fmla="*/ 4 w 4"/>
                    <a:gd name="T33" fmla="*/ 38 h 3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" h="38"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6"/>
                      </a:lnTo>
                      <a:lnTo>
                        <a:pt x="0" y="6"/>
                      </a:lnTo>
                      <a:close/>
                      <a:moveTo>
                        <a:pt x="0" y="38"/>
                      </a:moveTo>
                      <a:lnTo>
                        <a:pt x="0" y="12"/>
                      </a:lnTo>
                      <a:lnTo>
                        <a:pt x="4" y="12"/>
                      </a:lnTo>
                      <a:lnTo>
                        <a:pt x="4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11" name="Freeform 390"/>
                <p:cNvSpPr>
                  <a:spLocks/>
                </p:cNvSpPr>
                <p:nvPr/>
              </p:nvSpPr>
              <p:spPr bwMode="auto">
                <a:xfrm>
                  <a:off x="-1798" y="934"/>
                  <a:ext cx="18" cy="28"/>
                </a:xfrm>
                <a:custGeom>
                  <a:avLst/>
                  <a:gdLst>
                    <a:gd name="T0" fmla="*/ 0 w 9"/>
                    <a:gd name="T1" fmla="*/ 2147483647 h 14"/>
                    <a:gd name="T2" fmla="*/ 0 w 9"/>
                    <a:gd name="T3" fmla="*/ 2147483647 h 14"/>
                    <a:gd name="T4" fmla="*/ 2147483647 w 9"/>
                    <a:gd name="T5" fmla="*/ 2147483647 h 14"/>
                    <a:gd name="T6" fmla="*/ 2147483647 w 9"/>
                    <a:gd name="T7" fmla="*/ 2147483647 h 14"/>
                    <a:gd name="T8" fmla="*/ 2147483647 w 9"/>
                    <a:gd name="T9" fmla="*/ 2147483647 h 14"/>
                    <a:gd name="T10" fmla="*/ 2147483647 w 9"/>
                    <a:gd name="T11" fmla="*/ 0 h 14"/>
                    <a:gd name="T12" fmla="*/ 2147483647 w 9"/>
                    <a:gd name="T13" fmla="*/ 2147483647 h 14"/>
                    <a:gd name="T14" fmla="*/ 2147483647 w 9"/>
                    <a:gd name="T15" fmla="*/ 2147483647 h 14"/>
                    <a:gd name="T16" fmla="*/ 2147483647 w 9"/>
                    <a:gd name="T17" fmla="*/ 2147483647 h 14"/>
                    <a:gd name="T18" fmla="*/ 2147483647 w 9"/>
                    <a:gd name="T19" fmla="*/ 2147483647 h 14"/>
                    <a:gd name="T20" fmla="*/ 2147483647 w 9"/>
                    <a:gd name="T21" fmla="*/ 2147483647 h 14"/>
                    <a:gd name="T22" fmla="*/ 2147483647 w 9"/>
                    <a:gd name="T23" fmla="*/ 2147483647 h 14"/>
                    <a:gd name="T24" fmla="*/ 2147483647 w 9"/>
                    <a:gd name="T25" fmla="*/ 2147483647 h 14"/>
                    <a:gd name="T26" fmla="*/ 2147483647 w 9"/>
                    <a:gd name="T27" fmla="*/ 2147483647 h 14"/>
                    <a:gd name="T28" fmla="*/ 2147483647 w 9"/>
                    <a:gd name="T29" fmla="*/ 2147483647 h 14"/>
                    <a:gd name="T30" fmla="*/ 2147483647 w 9"/>
                    <a:gd name="T31" fmla="*/ 2147483647 h 14"/>
                    <a:gd name="T32" fmla="*/ 2147483647 w 9"/>
                    <a:gd name="T33" fmla="*/ 2147483647 h 14"/>
                    <a:gd name="T34" fmla="*/ 2147483647 w 9"/>
                    <a:gd name="T35" fmla="*/ 2147483647 h 14"/>
                    <a:gd name="T36" fmla="*/ 2147483647 w 9"/>
                    <a:gd name="T37" fmla="*/ 2147483647 h 14"/>
                    <a:gd name="T38" fmla="*/ 0 w 9"/>
                    <a:gd name="T39" fmla="*/ 2147483647 h 1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9"/>
                    <a:gd name="T61" fmla="*/ 0 h 14"/>
                    <a:gd name="T62" fmla="*/ 9 w 9"/>
                    <a:gd name="T63" fmla="*/ 14 h 1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9" h="14">
                      <a:moveTo>
                        <a:pt x="0" y="14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2"/>
                        <a:pt x="3" y="1"/>
                        <a:pt x="4" y="1"/>
                      </a:cubicBezTo>
                      <a:cubicBezTo>
                        <a:pt x="4" y="1"/>
                        <a:pt x="5" y="0"/>
                        <a:pt x="6" y="0"/>
                      </a:cubicBezTo>
                      <a:cubicBezTo>
                        <a:pt x="6" y="0"/>
                        <a:pt x="7" y="0"/>
                        <a:pt x="7" y="1"/>
                      </a:cubicBezTo>
                      <a:cubicBezTo>
                        <a:pt x="8" y="1"/>
                        <a:pt x="8" y="1"/>
                        <a:pt x="8" y="2"/>
                      </a:cubicBezTo>
                      <a:cubicBezTo>
                        <a:pt x="9" y="2"/>
                        <a:pt x="9" y="3"/>
                        <a:pt x="9" y="3"/>
                      </a:cubicBezTo>
                      <a:cubicBezTo>
                        <a:pt x="9" y="4"/>
                        <a:pt x="9" y="5"/>
                        <a:pt x="9" y="6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5"/>
                        <a:pt x="7" y="4"/>
                        <a:pt x="7" y="4"/>
                      </a:cubicBezTo>
                      <a:cubicBezTo>
                        <a:pt x="7" y="3"/>
                        <a:pt x="7" y="3"/>
                        <a:pt x="6" y="3"/>
                      </a:cubicBez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4" y="2"/>
                        <a:pt x="4" y="3"/>
                        <a:pt x="3" y="3"/>
                      </a:cubicBezTo>
                      <a:cubicBezTo>
                        <a:pt x="3" y="4"/>
                        <a:pt x="2" y="5"/>
                        <a:pt x="2" y="7"/>
                      </a:cubicBezTo>
                      <a:cubicBezTo>
                        <a:pt x="2" y="14"/>
                        <a:pt x="2" y="14"/>
                        <a:pt x="2" y="14"/>
                      </a:cubicBez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12" name="Freeform 391"/>
                <p:cNvSpPr>
                  <a:spLocks noEditPoints="1"/>
                </p:cNvSpPr>
                <p:nvPr/>
              </p:nvSpPr>
              <p:spPr bwMode="auto">
                <a:xfrm>
                  <a:off x="-1774" y="934"/>
                  <a:ext cx="20" cy="30"/>
                </a:xfrm>
                <a:custGeom>
                  <a:avLst/>
                  <a:gdLst>
                    <a:gd name="T0" fmla="*/ 2147483647 w 10"/>
                    <a:gd name="T1" fmla="*/ 2147483647 h 15"/>
                    <a:gd name="T2" fmla="*/ 2147483647 w 10"/>
                    <a:gd name="T3" fmla="*/ 2147483647 h 15"/>
                    <a:gd name="T4" fmla="*/ 2147483647 w 10"/>
                    <a:gd name="T5" fmla="*/ 2147483647 h 15"/>
                    <a:gd name="T6" fmla="*/ 2147483647 w 10"/>
                    <a:gd name="T7" fmla="*/ 2147483647 h 15"/>
                    <a:gd name="T8" fmla="*/ 2147483647 w 10"/>
                    <a:gd name="T9" fmla="*/ 2147483647 h 15"/>
                    <a:gd name="T10" fmla="*/ 0 w 10"/>
                    <a:gd name="T11" fmla="*/ 2147483647 h 15"/>
                    <a:gd name="T12" fmla="*/ 2147483647 w 10"/>
                    <a:gd name="T13" fmla="*/ 2147483647 h 15"/>
                    <a:gd name="T14" fmla="*/ 2147483647 w 10"/>
                    <a:gd name="T15" fmla="*/ 0 h 15"/>
                    <a:gd name="T16" fmla="*/ 2147483647 w 10"/>
                    <a:gd name="T17" fmla="*/ 2147483647 h 15"/>
                    <a:gd name="T18" fmla="*/ 2147483647 w 10"/>
                    <a:gd name="T19" fmla="*/ 2147483647 h 15"/>
                    <a:gd name="T20" fmla="*/ 2147483647 w 10"/>
                    <a:gd name="T21" fmla="*/ 2147483647 h 15"/>
                    <a:gd name="T22" fmla="*/ 2147483647 w 10"/>
                    <a:gd name="T23" fmla="*/ 2147483647 h 15"/>
                    <a:gd name="T24" fmla="*/ 2147483647 w 10"/>
                    <a:gd name="T25" fmla="*/ 2147483647 h 15"/>
                    <a:gd name="T26" fmla="*/ 2147483647 w 10"/>
                    <a:gd name="T27" fmla="*/ 2147483647 h 15"/>
                    <a:gd name="T28" fmla="*/ 2147483647 w 10"/>
                    <a:gd name="T29" fmla="*/ 2147483647 h 15"/>
                    <a:gd name="T30" fmla="*/ 2147483647 w 10"/>
                    <a:gd name="T31" fmla="*/ 2147483647 h 15"/>
                    <a:gd name="T32" fmla="*/ 2147483647 w 10"/>
                    <a:gd name="T33" fmla="*/ 2147483647 h 15"/>
                    <a:gd name="T34" fmla="*/ 2147483647 w 10"/>
                    <a:gd name="T35" fmla="*/ 2147483647 h 15"/>
                    <a:gd name="T36" fmla="*/ 2147483647 w 10"/>
                    <a:gd name="T37" fmla="*/ 2147483647 h 15"/>
                    <a:gd name="T38" fmla="*/ 2147483647 w 10"/>
                    <a:gd name="T39" fmla="*/ 2147483647 h 15"/>
                    <a:gd name="T40" fmla="*/ 2147483647 w 10"/>
                    <a:gd name="T41" fmla="*/ 2147483647 h 1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"/>
                    <a:gd name="T64" fmla="*/ 0 h 15"/>
                    <a:gd name="T65" fmla="*/ 10 w 10"/>
                    <a:gd name="T66" fmla="*/ 15 h 15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" h="15">
                      <a:moveTo>
                        <a:pt x="8" y="10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9" y="12"/>
                        <a:pt x="9" y="13"/>
                        <a:pt x="8" y="13"/>
                      </a:cubicBezTo>
                      <a:cubicBezTo>
                        <a:pt x="7" y="14"/>
                        <a:pt x="6" y="15"/>
                        <a:pt x="5" y="15"/>
                      </a:cubicBezTo>
                      <a:cubicBezTo>
                        <a:pt x="3" y="15"/>
                        <a:pt x="2" y="14"/>
                        <a:pt x="1" y="13"/>
                      </a:cubicBezTo>
                      <a:cubicBezTo>
                        <a:pt x="0" y="12"/>
                        <a:pt x="0" y="10"/>
                        <a:pt x="0" y="8"/>
                      </a:cubicBezTo>
                      <a:cubicBezTo>
                        <a:pt x="0" y="5"/>
                        <a:pt x="0" y="3"/>
                        <a:pt x="1" y="2"/>
                      </a:cubicBezTo>
                      <a:cubicBezTo>
                        <a:pt x="2" y="1"/>
                        <a:pt x="3" y="0"/>
                        <a:pt x="5" y="0"/>
                      </a:cubicBezTo>
                      <a:cubicBezTo>
                        <a:pt x="6" y="0"/>
                        <a:pt x="7" y="1"/>
                        <a:pt x="8" y="2"/>
                      </a:cubicBezTo>
                      <a:cubicBezTo>
                        <a:pt x="9" y="3"/>
                        <a:pt x="10" y="5"/>
                        <a:pt x="10" y="7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10"/>
                        <a:pt x="2" y="11"/>
                        <a:pt x="3" y="12"/>
                      </a:cubicBezTo>
                      <a:cubicBezTo>
                        <a:pt x="3" y="12"/>
                        <a:pt x="4" y="13"/>
                        <a:pt x="5" y="13"/>
                      </a:cubicBezTo>
                      <a:cubicBezTo>
                        <a:pt x="6" y="13"/>
                        <a:pt x="7" y="12"/>
                        <a:pt x="8" y="10"/>
                      </a:cubicBezTo>
                      <a:close/>
                      <a:moveTo>
                        <a:pt x="2" y="6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5"/>
                        <a:pt x="8" y="4"/>
                        <a:pt x="7" y="4"/>
                      </a:cubicBezTo>
                      <a:cubicBezTo>
                        <a:pt x="6" y="3"/>
                        <a:pt x="6" y="2"/>
                        <a:pt x="5" y="2"/>
                      </a:cubicBezTo>
                      <a:cubicBezTo>
                        <a:pt x="4" y="2"/>
                        <a:pt x="3" y="3"/>
                        <a:pt x="3" y="3"/>
                      </a:cubicBezTo>
                      <a:cubicBezTo>
                        <a:pt x="2" y="4"/>
                        <a:pt x="2" y="5"/>
                        <a:pt x="2" y="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13" name="Rectangle 392"/>
                <p:cNvSpPr>
                  <a:spLocks noChangeArrowheads="1"/>
                </p:cNvSpPr>
                <p:nvPr/>
              </p:nvSpPr>
              <p:spPr bwMode="auto">
                <a:xfrm>
                  <a:off x="-1426" y="906"/>
                  <a:ext cx="60" cy="70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14" name="Freeform 393"/>
                <p:cNvSpPr>
                  <a:spLocks noEditPoints="1"/>
                </p:cNvSpPr>
                <p:nvPr/>
              </p:nvSpPr>
              <p:spPr bwMode="auto">
                <a:xfrm>
                  <a:off x="-1428" y="904"/>
                  <a:ext cx="64" cy="76"/>
                </a:xfrm>
                <a:custGeom>
                  <a:avLst/>
                  <a:gdLst>
                    <a:gd name="T0" fmla="*/ 2147483647 w 32"/>
                    <a:gd name="T1" fmla="*/ 0 h 38"/>
                    <a:gd name="T2" fmla="*/ 0 w 32"/>
                    <a:gd name="T3" fmla="*/ 0 h 38"/>
                    <a:gd name="T4" fmla="*/ 0 w 32"/>
                    <a:gd name="T5" fmla="*/ 2147483647 h 38"/>
                    <a:gd name="T6" fmla="*/ 2147483647 w 32"/>
                    <a:gd name="T7" fmla="*/ 2147483647 h 38"/>
                    <a:gd name="T8" fmla="*/ 2147483647 w 32"/>
                    <a:gd name="T9" fmla="*/ 0 h 38"/>
                    <a:gd name="T10" fmla="*/ 2147483647 w 32"/>
                    <a:gd name="T11" fmla="*/ 0 h 38"/>
                    <a:gd name="T12" fmla="*/ 2147483647 w 32"/>
                    <a:gd name="T13" fmla="*/ 2147483647 h 38"/>
                    <a:gd name="T14" fmla="*/ 2147483647 w 32"/>
                    <a:gd name="T15" fmla="*/ 2147483647 h 38"/>
                    <a:gd name="T16" fmla="*/ 2147483647 w 32"/>
                    <a:gd name="T17" fmla="*/ 2147483647 h 38"/>
                    <a:gd name="T18" fmla="*/ 2147483647 w 32"/>
                    <a:gd name="T19" fmla="*/ 2147483647 h 38"/>
                    <a:gd name="T20" fmla="*/ 2147483647 w 32"/>
                    <a:gd name="T21" fmla="*/ 2147483647 h 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2"/>
                    <a:gd name="T34" fmla="*/ 0 h 38"/>
                    <a:gd name="T35" fmla="*/ 32 w 32"/>
                    <a:gd name="T36" fmla="*/ 38 h 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2" h="38">
                      <a:moveTo>
                        <a:pt x="3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32" y="38"/>
                        <a:pt x="32" y="38"/>
                        <a:pt x="32" y="38"/>
                      </a:cubicBezTo>
                      <a:cubicBezTo>
                        <a:pt x="32" y="0"/>
                        <a:pt x="32" y="0"/>
                        <a:pt x="32" y="0"/>
                      </a:cubicBezTo>
                      <a:lnTo>
                        <a:pt x="31" y="0"/>
                      </a:lnTo>
                      <a:close/>
                      <a:moveTo>
                        <a:pt x="30" y="2"/>
                      </a:moveTo>
                      <a:cubicBezTo>
                        <a:pt x="30" y="4"/>
                        <a:pt x="30" y="34"/>
                        <a:pt x="30" y="35"/>
                      </a:cubicBezTo>
                      <a:cubicBezTo>
                        <a:pt x="29" y="36"/>
                        <a:pt x="3" y="35"/>
                        <a:pt x="1" y="35"/>
                      </a:cubicBezTo>
                      <a:cubicBezTo>
                        <a:pt x="1" y="34"/>
                        <a:pt x="1" y="4"/>
                        <a:pt x="1" y="2"/>
                      </a:cubicBezTo>
                      <a:cubicBezTo>
                        <a:pt x="3" y="2"/>
                        <a:pt x="29" y="2"/>
                        <a:pt x="30" y="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15" name="Freeform 394"/>
                <p:cNvSpPr>
                  <a:spLocks/>
                </p:cNvSpPr>
                <p:nvPr/>
              </p:nvSpPr>
              <p:spPr bwMode="auto">
                <a:xfrm>
                  <a:off x="-1412" y="934"/>
                  <a:ext cx="30" cy="14"/>
                </a:xfrm>
                <a:custGeom>
                  <a:avLst/>
                  <a:gdLst>
                    <a:gd name="T0" fmla="*/ 16 w 30"/>
                    <a:gd name="T1" fmla="*/ 14 h 14"/>
                    <a:gd name="T2" fmla="*/ 0 w 30"/>
                    <a:gd name="T3" fmla="*/ 0 h 14"/>
                    <a:gd name="T4" fmla="*/ 30 w 30"/>
                    <a:gd name="T5" fmla="*/ 0 h 14"/>
                    <a:gd name="T6" fmla="*/ 16 w 30"/>
                    <a:gd name="T7" fmla="*/ 14 h 1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0"/>
                    <a:gd name="T13" fmla="*/ 0 h 14"/>
                    <a:gd name="T14" fmla="*/ 30 w 30"/>
                    <a:gd name="T15" fmla="*/ 14 h 1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0" h="14">
                      <a:moveTo>
                        <a:pt x="16" y="14"/>
                      </a:moveTo>
                      <a:lnTo>
                        <a:pt x="0" y="0"/>
                      </a:lnTo>
                      <a:lnTo>
                        <a:pt x="30" y="0"/>
                      </a:lnTo>
                      <a:lnTo>
                        <a:pt x="16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16" name="Oval 395"/>
                <p:cNvSpPr>
                  <a:spLocks noChangeArrowheads="1"/>
                </p:cNvSpPr>
                <p:nvPr/>
              </p:nvSpPr>
              <p:spPr bwMode="auto">
                <a:xfrm>
                  <a:off x="-2027" y="858"/>
                  <a:ext cx="47" cy="54"/>
                </a:xfrm>
                <a:prstGeom prst="ellipse">
                  <a:avLst/>
                </a:pr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17" name="Rectangle 396"/>
                <p:cNvSpPr>
                  <a:spLocks noChangeArrowheads="1"/>
                </p:cNvSpPr>
                <p:nvPr/>
              </p:nvSpPr>
              <p:spPr bwMode="auto">
                <a:xfrm>
                  <a:off x="-2037" y="918"/>
                  <a:ext cx="67" cy="86"/>
                </a:xfrm>
                <a:prstGeom prst="rect">
                  <a:avLst/>
                </a:pr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18" name="Rectangle 397"/>
                <p:cNvSpPr>
                  <a:spLocks noChangeArrowheads="1"/>
                </p:cNvSpPr>
                <p:nvPr/>
              </p:nvSpPr>
              <p:spPr bwMode="auto">
                <a:xfrm>
                  <a:off x="-1964" y="918"/>
                  <a:ext cx="20" cy="64"/>
                </a:xfrm>
                <a:prstGeom prst="rect">
                  <a:avLst/>
                </a:pr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19" name="Rectangle 398"/>
                <p:cNvSpPr>
                  <a:spLocks noChangeArrowheads="1"/>
                </p:cNvSpPr>
                <p:nvPr/>
              </p:nvSpPr>
              <p:spPr bwMode="auto">
                <a:xfrm>
                  <a:off x="-2063" y="918"/>
                  <a:ext cx="18" cy="64"/>
                </a:xfrm>
                <a:prstGeom prst="rect">
                  <a:avLst/>
                </a:pr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20" name="Oval 399"/>
                <p:cNvSpPr>
                  <a:spLocks noChangeArrowheads="1"/>
                </p:cNvSpPr>
                <p:nvPr/>
              </p:nvSpPr>
              <p:spPr bwMode="auto">
                <a:xfrm>
                  <a:off x="-2027" y="1076"/>
                  <a:ext cx="47" cy="54"/>
                </a:xfrm>
                <a:prstGeom prst="ellipse">
                  <a:avLst/>
                </a:pr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21" name="Rectangle 400"/>
                <p:cNvSpPr>
                  <a:spLocks noChangeArrowheads="1"/>
                </p:cNvSpPr>
                <p:nvPr/>
              </p:nvSpPr>
              <p:spPr bwMode="auto">
                <a:xfrm>
                  <a:off x="-2037" y="1136"/>
                  <a:ext cx="67" cy="84"/>
                </a:xfrm>
                <a:prstGeom prst="rect">
                  <a:avLst/>
                </a:pr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22" name="Rectangle 401"/>
                <p:cNvSpPr>
                  <a:spLocks noChangeArrowheads="1"/>
                </p:cNvSpPr>
                <p:nvPr/>
              </p:nvSpPr>
              <p:spPr bwMode="auto">
                <a:xfrm>
                  <a:off x="-1964" y="1136"/>
                  <a:ext cx="20" cy="62"/>
                </a:xfrm>
                <a:prstGeom prst="rect">
                  <a:avLst/>
                </a:pr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23" name="Rectangle 402"/>
                <p:cNvSpPr>
                  <a:spLocks noChangeArrowheads="1"/>
                </p:cNvSpPr>
                <p:nvPr/>
              </p:nvSpPr>
              <p:spPr bwMode="auto">
                <a:xfrm>
                  <a:off x="-2063" y="1136"/>
                  <a:ext cx="18" cy="62"/>
                </a:xfrm>
                <a:prstGeom prst="rect">
                  <a:avLst/>
                </a:pr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24" name="Oval 403"/>
                <p:cNvSpPr>
                  <a:spLocks noChangeArrowheads="1"/>
                </p:cNvSpPr>
                <p:nvPr/>
              </p:nvSpPr>
              <p:spPr bwMode="auto">
                <a:xfrm>
                  <a:off x="-2027" y="1268"/>
                  <a:ext cx="47" cy="54"/>
                </a:xfrm>
                <a:prstGeom prst="ellipse">
                  <a:avLst/>
                </a:pr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25" name="Rectangle 404"/>
                <p:cNvSpPr>
                  <a:spLocks noChangeArrowheads="1"/>
                </p:cNvSpPr>
                <p:nvPr/>
              </p:nvSpPr>
              <p:spPr bwMode="auto">
                <a:xfrm>
                  <a:off x="-2037" y="1330"/>
                  <a:ext cx="67" cy="84"/>
                </a:xfrm>
                <a:prstGeom prst="rect">
                  <a:avLst/>
                </a:pr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26" name="Rectangle 405"/>
                <p:cNvSpPr>
                  <a:spLocks noChangeArrowheads="1"/>
                </p:cNvSpPr>
                <p:nvPr/>
              </p:nvSpPr>
              <p:spPr bwMode="auto">
                <a:xfrm>
                  <a:off x="-1964" y="1330"/>
                  <a:ext cx="20" cy="62"/>
                </a:xfrm>
                <a:prstGeom prst="rect">
                  <a:avLst/>
                </a:pr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27" name="Rectangle 406"/>
                <p:cNvSpPr>
                  <a:spLocks noChangeArrowheads="1"/>
                </p:cNvSpPr>
                <p:nvPr/>
              </p:nvSpPr>
              <p:spPr bwMode="auto">
                <a:xfrm>
                  <a:off x="-2063" y="1330"/>
                  <a:ext cx="18" cy="62"/>
                </a:xfrm>
                <a:prstGeom prst="rect">
                  <a:avLst/>
                </a:pr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28" name="Oval 407"/>
                <p:cNvSpPr>
                  <a:spLocks noChangeArrowheads="1"/>
                </p:cNvSpPr>
                <p:nvPr/>
              </p:nvSpPr>
              <p:spPr bwMode="auto">
                <a:xfrm>
                  <a:off x="-2027" y="1462"/>
                  <a:ext cx="47" cy="54"/>
                </a:xfrm>
                <a:prstGeom prst="ellipse">
                  <a:avLst/>
                </a:pr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29" name="Rectangle 408"/>
                <p:cNvSpPr>
                  <a:spLocks noChangeArrowheads="1"/>
                </p:cNvSpPr>
                <p:nvPr/>
              </p:nvSpPr>
              <p:spPr bwMode="auto">
                <a:xfrm>
                  <a:off x="-2037" y="1522"/>
                  <a:ext cx="67" cy="86"/>
                </a:xfrm>
                <a:prstGeom prst="rect">
                  <a:avLst/>
                </a:pr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30" name="Rectangle 409"/>
                <p:cNvSpPr>
                  <a:spLocks noChangeArrowheads="1"/>
                </p:cNvSpPr>
                <p:nvPr/>
              </p:nvSpPr>
              <p:spPr bwMode="auto">
                <a:xfrm>
                  <a:off x="-1964" y="1522"/>
                  <a:ext cx="20" cy="64"/>
                </a:xfrm>
                <a:prstGeom prst="rect">
                  <a:avLst/>
                </a:pr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31" name="Rectangle 410"/>
                <p:cNvSpPr>
                  <a:spLocks noChangeArrowheads="1"/>
                </p:cNvSpPr>
                <p:nvPr/>
              </p:nvSpPr>
              <p:spPr bwMode="auto">
                <a:xfrm>
                  <a:off x="-2063" y="1522"/>
                  <a:ext cx="18" cy="64"/>
                </a:xfrm>
                <a:prstGeom prst="rect">
                  <a:avLst/>
                </a:pr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32" name="Freeform 411"/>
                <p:cNvSpPr>
                  <a:spLocks/>
                </p:cNvSpPr>
                <p:nvPr/>
              </p:nvSpPr>
              <p:spPr bwMode="auto">
                <a:xfrm>
                  <a:off x="-2027" y="1656"/>
                  <a:ext cx="47" cy="54"/>
                </a:xfrm>
                <a:custGeom>
                  <a:avLst/>
                  <a:gdLst>
                    <a:gd name="T0" fmla="*/ 2147483647 w 23"/>
                    <a:gd name="T1" fmla="*/ 2147483647 h 27"/>
                    <a:gd name="T2" fmla="*/ 2147483647 w 23"/>
                    <a:gd name="T3" fmla="*/ 2147483647 h 27"/>
                    <a:gd name="T4" fmla="*/ 0 w 23"/>
                    <a:gd name="T5" fmla="*/ 2147483647 h 27"/>
                    <a:gd name="T6" fmla="*/ 2147483647 w 23"/>
                    <a:gd name="T7" fmla="*/ 0 h 27"/>
                    <a:gd name="T8" fmla="*/ 2147483647 w 23"/>
                    <a:gd name="T9" fmla="*/ 2147483647 h 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"/>
                    <a:gd name="T16" fmla="*/ 0 h 27"/>
                    <a:gd name="T17" fmla="*/ 23 w 23"/>
                    <a:gd name="T18" fmla="*/ 27 h 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" h="27">
                      <a:moveTo>
                        <a:pt x="23" y="13"/>
                      </a:moveTo>
                      <a:cubicBezTo>
                        <a:pt x="23" y="21"/>
                        <a:pt x="18" y="26"/>
                        <a:pt x="11" y="27"/>
                      </a:cubicBezTo>
                      <a:cubicBezTo>
                        <a:pt x="5" y="26"/>
                        <a:pt x="0" y="20"/>
                        <a:pt x="0" y="13"/>
                      </a:cubicBezTo>
                      <a:cubicBezTo>
                        <a:pt x="0" y="6"/>
                        <a:pt x="5" y="0"/>
                        <a:pt x="11" y="0"/>
                      </a:cubicBezTo>
                      <a:cubicBezTo>
                        <a:pt x="18" y="0"/>
                        <a:pt x="23" y="6"/>
                        <a:pt x="23" y="13"/>
                      </a:cubicBezTo>
                      <a:close/>
                    </a:path>
                  </a:pathLst>
                </a:cu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33" name="Rectangle 412"/>
                <p:cNvSpPr>
                  <a:spLocks noChangeArrowheads="1"/>
                </p:cNvSpPr>
                <p:nvPr/>
              </p:nvSpPr>
              <p:spPr bwMode="auto">
                <a:xfrm>
                  <a:off x="-2037" y="1716"/>
                  <a:ext cx="67" cy="84"/>
                </a:xfrm>
                <a:prstGeom prst="rect">
                  <a:avLst/>
                </a:pr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34" name="Rectangle 413"/>
                <p:cNvSpPr>
                  <a:spLocks noChangeArrowheads="1"/>
                </p:cNvSpPr>
                <p:nvPr/>
              </p:nvSpPr>
              <p:spPr bwMode="auto">
                <a:xfrm>
                  <a:off x="-1964" y="1716"/>
                  <a:ext cx="20" cy="62"/>
                </a:xfrm>
                <a:prstGeom prst="rect">
                  <a:avLst/>
                </a:pr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35" name="Rectangle 414"/>
                <p:cNvSpPr>
                  <a:spLocks noChangeArrowheads="1"/>
                </p:cNvSpPr>
                <p:nvPr/>
              </p:nvSpPr>
              <p:spPr bwMode="auto">
                <a:xfrm>
                  <a:off x="-2063" y="1716"/>
                  <a:ext cx="18" cy="62"/>
                </a:xfrm>
                <a:prstGeom prst="rect">
                  <a:avLst/>
                </a:pr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36" name="Oval 415"/>
                <p:cNvSpPr>
                  <a:spLocks noChangeArrowheads="1"/>
                </p:cNvSpPr>
                <p:nvPr/>
              </p:nvSpPr>
              <p:spPr bwMode="auto">
                <a:xfrm>
                  <a:off x="-2027" y="1848"/>
                  <a:ext cx="47" cy="54"/>
                </a:xfrm>
                <a:prstGeom prst="ellipse">
                  <a:avLst/>
                </a:pr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37" name="Rectangle 416"/>
                <p:cNvSpPr>
                  <a:spLocks noChangeArrowheads="1"/>
                </p:cNvSpPr>
                <p:nvPr/>
              </p:nvSpPr>
              <p:spPr bwMode="auto">
                <a:xfrm>
                  <a:off x="-2037" y="1910"/>
                  <a:ext cx="67" cy="84"/>
                </a:xfrm>
                <a:prstGeom prst="rect">
                  <a:avLst/>
                </a:pr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38" name="Rectangle 417"/>
                <p:cNvSpPr>
                  <a:spLocks noChangeArrowheads="1"/>
                </p:cNvSpPr>
                <p:nvPr/>
              </p:nvSpPr>
              <p:spPr bwMode="auto">
                <a:xfrm>
                  <a:off x="-1964" y="1910"/>
                  <a:ext cx="20" cy="62"/>
                </a:xfrm>
                <a:prstGeom prst="rect">
                  <a:avLst/>
                </a:pr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39" name="Rectangle 418"/>
                <p:cNvSpPr>
                  <a:spLocks noChangeArrowheads="1"/>
                </p:cNvSpPr>
                <p:nvPr/>
              </p:nvSpPr>
              <p:spPr bwMode="auto">
                <a:xfrm>
                  <a:off x="-2063" y="1910"/>
                  <a:ext cx="18" cy="62"/>
                </a:xfrm>
                <a:prstGeom prst="rect">
                  <a:avLst/>
                </a:prstGeom>
                <a:solidFill>
                  <a:srgbClr val="33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40" name="Freeform 419"/>
                <p:cNvSpPr>
                  <a:spLocks/>
                </p:cNvSpPr>
                <p:nvPr/>
              </p:nvSpPr>
              <p:spPr bwMode="auto">
                <a:xfrm>
                  <a:off x="-1876" y="1144"/>
                  <a:ext cx="12" cy="46"/>
                </a:xfrm>
                <a:custGeom>
                  <a:avLst/>
                  <a:gdLst>
                    <a:gd name="T0" fmla="*/ 12 w 12"/>
                    <a:gd name="T1" fmla="*/ 0 h 46"/>
                    <a:gd name="T2" fmla="*/ 12 w 12"/>
                    <a:gd name="T3" fmla="*/ 2 h 46"/>
                    <a:gd name="T4" fmla="*/ 2 w 12"/>
                    <a:gd name="T5" fmla="*/ 2 h 46"/>
                    <a:gd name="T6" fmla="*/ 2 w 12"/>
                    <a:gd name="T7" fmla="*/ 44 h 46"/>
                    <a:gd name="T8" fmla="*/ 12 w 12"/>
                    <a:gd name="T9" fmla="*/ 44 h 46"/>
                    <a:gd name="T10" fmla="*/ 12 w 12"/>
                    <a:gd name="T11" fmla="*/ 46 h 46"/>
                    <a:gd name="T12" fmla="*/ 0 w 12"/>
                    <a:gd name="T13" fmla="*/ 46 h 46"/>
                    <a:gd name="T14" fmla="*/ 0 w 12"/>
                    <a:gd name="T15" fmla="*/ 0 h 46"/>
                    <a:gd name="T16" fmla="*/ 12 w 12"/>
                    <a:gd name="T17" fmla="*/ 0 h 4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2"/>
                    <a:gd name="T28" fmla="*/ 0 h 46"/>
                    <a:gd name="T29" fmla="*/ 12 w 12"/>
                    <a:gd name="T30" fmla="*/ 46 h 4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2" h="46">
                      <a:moveTo>
                        <a:pt x="12" y="0"/>
                      </a:moveTo>
                      <a:lnTo>
                        <a:pt x="12" y="2"/>
                      </a:lnTo>
                      <a:lnTo>
                        <a:pt x="2" y="2"/>
                      </a:lnTo>
                      <a:lnTo>
                        <a:pt x="2" y="44"/>
                      </a:lnTo>
                      <a:lnTo>
                        <a:pt x="12" y="44"/>
                      </a:lnTo>
                      <a:lnTo>
                        <a:pt x="12" y="46"/>
                      </a:lnTo>
                      <a:lnTo>
                        <a:pt x="0" y="46"/>
                      </a:ln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41" name="Freeform 420"/>
                <p:cNvSpPr>
                  <a:spLocks/>
                </p:cNvSpPr>
                <p:nvPr/>
              </p:nvSpPr>
              <p:spPr bwMode="auto">
                <a:xfrm>
                  <a:off x="-1858" y="1150"/>
                  <a:ext cx="22" cy="36"/>
                </a:xfrm>
                <a:custGeom>
                  <a:avLst/>
                  <a:gdLst>
                    <a:gd name="T0" fmla="*/ 2147483647 w 11"/>
                    <a:gd name="T1" fmla="*/ 2147483647 h 18"/>
                    <a:gd name="T2" fmla="*/ 2147483647 w 11"/>
                    <a:gd name="T3" fmla="*/ 2147483647 h 18"/>
                    <a:gd name="T4" fmla="*/ 2147483647 w 11"/>
                    <a:gd name="T5" fmla="*/ 2147483647 h 18"/>
                    <a:gd name="T6" fmla="*/ 2147483647 w 11"/>
                    <a:gd name="T7" fmla="*/ 2147483647 h 18"/>
                    <a:gd name="T8" fmla="*/ 2147483647 w 11"/>
                    <a:gd name="T9" fmla="*/ 2147483647 h 18"/>
                    <a:gd name="T10" fmla="*/ 2147483647 w 11"/>
                    <a:gd name="T11" fmla="*/ 2147483647 h 18"/>
                    <a:gd name="T12" fmla="*/ 2147483647 w 11"/>
                    <a:gd name="T13" fmla="*/ 2147483647 h 18"/>
                    <a:gd name="T14" fmla="*/ 2147483647 w 11"/>
                    <a:gd name="T15" fmla="*/ 2147483647 h 18"/>
                    <a:gd name="T16" fmla="*/ 2147483647 w 11"/>
                    <a:gd name="T17" fmla="*/ 2147483647 h 18"/>
                    <a:gd name="T18" fmla="*/ 2147483647 w 11"/>
                    <a:gd name="T19" fmla="*/ 2147483647 h 18"/>
                    <a:gd name="T20" fmla="*/ 2147483647 w 11"/>
                    <a:gd name="T21" fmla="*/ 2147483647 h 18"/>
                    <a:gd name="T22" fmla="*/ 2147483647 w 11"/>
                    <a:gd name="T23" fmla="*/ 2147483647 h 18"/>
                    <a:gd name="T24" fmla="*/ 2147483647 w 11"/>
                    <a:gd name="T25" fmla="*/ 2147483647 h 18"/>
                    <a:gd name="T26" fmla="*/ 2147483647 w 11"/>
                    <a:gd name="T27" fmla="*/ 2147483647 h 18"/>
                    <a:gd name="T28" fmla="*/ 2147483647 w 11"/>
                    <a:gd name="T29" fmla="*/ 2147483647 h 18"/>
                    <a:gd name="T30" fmla="*/ 2147483647 w 11"/>
                    <a:gd name="T31" fmla="*/ 2147483647 h 18"/>
                    <a:gd name="T32" fmla="*/ 2147483647 w 11"/>
                    <a:gd name="T33" fmla="*/ 2147483647 h 18"/>
                    <a:gd name="T34" fmla="*/ 2147483647 w 11"/>
                    <a:gd name="T35" fmla="*/ 2147483647 h 18"/>
                    <a:gd name="T36" fmla="*/ 2147483647 w 11"/>
                    <a:gd name="T37" fmla="*/ 2147483647 h 18"/>
                    <a:gd name="T38" fmla="*/ 2147483647 w 11"/>
                    <a:gd name="T39" fmla="*/ 2147483647 h 18"/>
                    <a:gd name="T40" fmla="*/ 2147483647 w 11"/>
                    <a:gd name="T41" fmla="*/ 2147483647 h 18"/>
                    <a:gd name="T42" fmla="*/ 2147483647 w 11"/>
                    <a:gd name="T43" fmla="*/ 2147483647 h 18"/>
                    <a:gd name="T44" fmla="*/ 2147483647 w 11"/>
                    <a:gd name="T45" fmla="*/ 2147483647 h 18"/>
                    <a:gd name="T46" fmla="*/ 2147483647 w 11"/>
                    <a:gd name="T47" fmla="*/ 2147483647 h 18"/>
                    <a:gd name="T48" fmla="*/ 2147483647 w 11"/>
                    <a:gd name="T49" fmla="*/ 2147483647 h 18"/>
                    <a:gd name="T50" fmla="*/ 0 w 11"/>
                    <a:gd name="T51" fmla="*/ 2147483647 h 18"/>
                    <a:gd name="T52" fmla="*/ 2147483647 w 11"/>
                    <a:gd name="T53" fmla="*/ 2147483647 h 18"/>
                    <a:gd name="T54" fmla="*/ 2147483647 w 11"/>
                    <a:gd name="T55" fmla="*/ 0 h 18"/>
                    <a:gd name="T56" fmla="*/ 2147483647 w 11"/>
                    <a:gd name="T57" fmla="*/ 0 h 18"/>
                    <a:gd name="T58" fmla="*/ 2147483647 w 11"/>
                    <a:gd name="T59" fmla="*/ 2147483647 h 18"/>
                    <a:gd name="T60" fmla="*/ 2147483647 w 11"/>
                    <a:gd name="T61" fmla="*/ 2147483647 h 18"/>
                    <a:gd name="T62" fmla="*/ 2147483647 w 11"/>
                    <a:gd name="T63" fmla="*/ 0 h 18"/>
                    <a:gd name="T64" fmla="*/ 2147483647 w 11"/>
                    <a:gd name="T65" fmla="*/ 2147483647 h 18"/>
                    <a:gd name="T66" fmla="*/ 2147483647 w 11"/>
                    <a:gd name="T67" fmla="*/ 2147483647 h 18"/>
                    <a:gd name="T68" fmla="*/ 2147483647 w 11"/>
                    <a:gd name="T69" fmla="*/ 2147483647 h 18"/>
                    <a:gd name="T70" fmla="*/ 2147483647 w 11"/>
                    <a:gd name="T71" fmla="*/ 2147483647 h 1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1"/>
                    <a:gd name="T109" fmla="*/ 0 h 18"/>
                    <a:gd name="T110" fmla="*/ 11 w 11"/>
                    <a:gd name="T111" fmla="*/ 18 h 1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1" h="18">
                      <a:moveTo>
                        <a:pt x="6" y="1"/>
                      </a:moveTo>
                      <a:cubicBezTo>
                        <a:pt x="5" y="1"/>
                        <a:pt x="4" y="2"/>
                        <a:pt x="3" y="3"/>
                      </a:cubicBezTo>
                      <a:cubicBezTo>
                        <a:pt x="2" y="4"/>
                        <a:pt x="1" y="6"/>
                        <a:pt x="1" y="9"/>
                      </a:cubicBezTo>
                      <a:cubicBezTo>
                        <a:pt x="1" y="11"/>
                        <a:pt x="2" y="13"/>
                        <a:pt x="2" y="15"/>
                      </a:cubicBezTo>
                      <a:cubicBezTo>
                        <a:pt x="3" y="16"/>
                        <a:pt x="4" y="17"/>
                        <a:pt x="6" y="17"/>
                      </a:cubicBezTo>
                      <a:cubicBezTo>
                        <a:pt x="6" y="17"/>
                        <a:pt x="7" y="17"/>
                        <a:pt x="7" y="17"/>
                      </a:cubicBezTo>
                      <a:cubicBezTo>
                        <a:pt x="8" y="17"/>
                        <a:pt x="8" y="16"/>
                        <a:pt x="8" y="15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2"/>
                        <a:pt x="8" y="11"/>
                        <a:pt x="8" y="11"/>
                      </a:cubicBezTo>
                      <a:cubicBezTo>
                        <a:pt x="8" y="11"/>
                        <a:pt x="7" y="11"/>
                        <a:pt x="7" y="11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11" y="11"/>
                        <a:pt x="10" y="11"/>
                        <a:pt x="10" y="11"/>
                      </a:cubicBezTo>
                      <a:cubicBezTo>
                        <a:pt x="10" y="11"/>
                        <a:pt x="10" y="12"/>
                        <a:pt x="10" y="12"/>
                      </a:cubicBez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10" y="17"/>
                        <a:pt x="10" y="17"/>
                        <a:pt x="9" y="17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9" y="17"/>
                        <a:pt x="8" y="17"/>
                        <a:pt x="8" y="17"/>
                      </a:cubicBezTo>
                      <a:cubicBezTo>
                        <a:pt x="8" y="17"/>
                        <a:pt x="7" y="18"/>
                        <a:pt x="7" y="18"/>
                      </a:cubicBezTo>
                      <a:cubicBezTo>
                        <a:pt x="7" y="18"/>
                        <a:pt x="6" y="18"/>
                        <a:pt x="6" y="18"/>
                      </a:cubicBezTo>
                      <a:cubicBezTo>
                        <a:pt x="4" y="18"/>
                        <a:pt x="2" y="17"/>
                        <a:pt x="1" y="15"/>
                      </a:cubicBezTo>
                      <a:cubicBezTo>
                        <a:pt x="0" y="13"/>
                        <a:pt x="0" y="11"/>
                        <a:pt x="0" y="9"/>
                      </a:cubicBezTo>
                      <a:cubicBezTo>
                        <a:pt x="0" y="7"/>
                        <a:pt x="0" y="5"/>
                        <a:pt x="1" y="3"/>
                      </a:cubicBezTo>
                      <a:cubicBezTo>
                        <a:pt x="2" y="1"/>
                        <a:pt x="4" y="0"/>
                        <a:pt x="6" y="0"/>
                      </a:cubicBezTo>
                      <a:cubicBezTo>
                        <a:pt x="6" y="0"/>
                        <a:pt x="6" y="0"/>
                        <a:pt x="7" y="0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8" y="1"/>
                        <a:pt x="8" y="1"/>
                        <a:pt x="9" y="1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3"/>
                        <a:pt x="8" y="2"/>
                        <a:pt x="8" y="2"/>
                      </a:cubicBezTo>
                      <a:cubicBezTo>
                        <a:pt x="7" y="1"/>
                        <a:pt x="6" y="1"/>
                        <a:pt x="6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42" name="Freeform 421"/>
                <p:cNvSpPr>
                  <a:spLocks/>
                </p:cNvSpPr>
                <p:nvPr/>
              </p:nvSpPr>
              <p:spPr bwMode="auto">
                <a:xfrm>
                  <a:off x="-1832" y="1162"/>
                  <a:ext cx="22" cy="24"/>
                </a:xfrm>
                <a:custGeom>
                  <a:avLst/>
                  <a:gdLst>
                    <a:gd name="T0" fmla="*/ 2147483647 w 11"/>
                    <a:gd name="T1" fmla="*/ 2147483647 h 12"/>
                    <a:gd name="T2" fmla="*/ 2147483647 w 11"/>
                    <a:gd name="T3" fmla="*/ 2147483647 h 12"/>
                    <a:gd name="T4" fmla="*/ 2147483647 w 11"/>
                    <a:gd name="T5" fmla="*/ 0 h 12"/>
                    <a:gd name="T6" fmla="*/ 2147483647 w 11"/>
                    <a:gd name="T7" fmla="*/ 2147483647 h 12"/>
                    <a:gd name="T8" fmla="*/ 2147483647 w 11"/>
                    <a:gd name="T9" fmla="*/ 2147483647 h 12"/>
                    <a:gd name="T10" fmla="*/ 2147483647 w 11"/>
                    <a:gd name="T11" fmla="*/ 2147483647 h 12"/>
                    <a:gd name="T12" fmla="*/ 2147483647 w 11"/>
                    <a:gd name="T13" fmla="*/ 2147483647 h 12"/>
                    <a:gd name="T14" fmla="*/ 2147483647 w 11"/>
                    <a:gd name="T15" fmla="*/ 2147483647 h 12"/>
                    <a:gd name="T16" fmla="*/ 2147483647 w 11"/>
                    <a:gd name="T17" fmla="*/ 2147483647 h 12"/>
                    <a:gd name="T18" fmla="*/ 2147483647 w 11"/>
                    <a:gd name="T19" fmla="*/ 2147483647 h 12"/>
                    <a:gd name="T20" fmla="*/ 2147483647 w 11"/>
                    <a:gd name="T21" fmla="*/ 2147483647 h 12"/>
                    <a:gd name="T22" fmla="*/ 2147483647 w 11"/>
                    <a:gd name="T23" fmla="*/ 2147483647 h 12"/>
                    <a:gd name="T24" fmla="*/ 2147483647 w 11"/>
                    <a:gd name="T25" fmla="*/ 2147483647 h 12"/>
                    <a:gd name="T26" fmla="*/ 2147483647 w 11"/>
                    <a:gd name="T27" fmla="*/ 2147483647 h 12"/>
                    <a:gd name="T28" fmla="*/ 2147483647 w 11"/>
                    <a:gd name="T29" fmla="*/ 2147483647 h 12"/>
                    <a:gd name="T30" fmla="*/ 2147483647 w 11"/>
                    <a:gd name="T31" fmla="*/ 2147483647 h 12"/>
                    <a:gd name="T32" fmla="*/ 2147483647 w 11"/>
                    <a:gd name="T33" fmla="*/ 2147483647 h 12"/>
                    <a:gd name="T34" fmla="*/ 2147483647 w 11"/>
                    <a:gd name="T35" fmla="*/ 2147483647 h 12"/>
                    <a:gd name="T36" fmla="*/ 0 w 11"/>
                    <a:gd name="T37" fmla="*/ 2147483647 h 12"/>
                    <a:gd name="T38" fmla="*/ 0 w 11"/>
                    <a:gd name="T39" fmla="*/ 2147483647 h 12"/>
                    <a:gd name="T40" fmla="*/ 2147483647 w 11"/>
                    <a:gd name="T41" fmla="*/ 2147483647 h 12"/>
                    <a:gd name="T42" fmla="*/ 2147483647 w 11"/>
                    <a:gd name="T43" fmla="*/ 2147483647 h 12"/>
                    <a:gd name="T44" fmla="*/ 2147483647 w 11"/>
                    <a:gd name="T45" fmla="*/ 2147483647 h 12"/>
                    <a:gd name="T46" fmla="*/ 2147483647 w 11"/>
                    <a:gd name="T47" fmla="*/ 2147483647 h 12"/>
                    <a:gd name="T48" fmla="*/ 2147483647 w 11"/>
                    <a:gd name="T49" fmla="*/ 2147483647 h 12"/>
                    <a:gd name="T50" fmla="*/ 2147483647 w 11"/>
                    <a:gd name="T51" fmla="*/ 2147483647 h 12"/>
                    <a:gd name="T52" fmla="*/ 0 w 11"/>
                    <a:gd name="T53" fmla="*/ 2147483647 h 12"/>
                    <a:gd name="T54" fmla="*/ 0 w 11"/>
                    <a:gd name="T55" fmla="*/ 0 h 12"/>
                    <a:gd name="T56" fmla="*/ 2147483647 w 11"/>
                    <a:gd name="T57" fmla="*/ 0 h 12"/>
                    <a:gd name="T58" fmla="*/ 2147483647 w 11"/>
                    <a:gd name="T59" fmla="*/ 0 h 12"/>
                    <a:gd name="T60" fmla="*/ 2147483647 w 11"/>
                    <a:gd name="T61" fmla="*/ 0 h 12"/>
                    <a:gd name="T62" fmla="*/ 2147483647 w 11"/>
                    <a:gd name="T63" fmla="*/ 0 h 12"/>
                    <a:gd name="T64" fmla="*/ 2147483647 w 11"/>
                    <a:gd name="T65" fmla="*/ 2147483647 h 1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1"/>
                    <a:gd name="T100" fmla="*/ 0 h 12"/>
                    <a:gd name="T101" fmla="*/ 11 w 11"/>
                    <a:gd name="T102" fmla="*/ 12 h 1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1" h="12">
                      <a:moveTo>
                        <a:pt x="4" y="4"/>
                      </a:moveTo>
                      <a:cubicBezTo>
                        <a:pt x="5" y="2"/>
                        <a:pt x="6" y="2"/>
                        <a:pt x="6" y="1"/>
                      </a:cubicBezTo>
                      <a:cubicBezTo>
                        <a:pt x="7" y="0"/>
                        <a:pt x="8" y="0"/>
                        <a:pt x="9" y="0"/>
                      </a:cubicBezTo>
                      <a:cubicBezTo>
                        <a:pt x="9" y="0"/>
                        <a:pt x="10" y="0"/>
                        <a:pt x="10" y="1"/>
                      </a:cubicBezTo>
                      <a:cubicBezTo>
                        <a:pt x="11" y="1"/>
                        <a:pt x="11" y="1"/>
                        <a:pt x="11" y="2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0" y="3"/>
                        <a:pt x="9" y="3"/>
                        <a:pt x="9" y="2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9" y="1"/>
                        <a:pt x="8" y="1"/>
                      </a:cubicBezTo>
                      <a:cubicBezTo>
                        <a:pt x="8" y="1"/>
                        <a:pt x="7" y="1"/>
                        <a:pt x="6" y="2"/>
                      </a:cubicBezTo>
                      <a:cubicBezTo>
                        <a:pt x="5" y="3"/>
                        <a:pt x="5" y="4"/>
                        <a:pt x="4" y="5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5" y="11"/>
                        <a:pt x="5" y="11"/>
                        <a:pt x="5" y="11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3" y="11"/>
                      </a:cubicBezTo>
                      <a:cubicBezTo>
                        <a:pt x="3" y="11"/>
                        <a:pt x="3" y="11"/>
                        <a:pt x="3" y="10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1"/>
                        <a:pt x="3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2" y="0"/>
                        <a:pt x="2" y="0"/>
                      </a:cubicBezTo>
                      <a:cubicBezTo>
                        <a:pt x="3" y="0"/>
                        <a:pt x="3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lnTo>
                        <a:pt x="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43" name="Freeform 422"/>
                <p:cNvSpPr>
                  <a:spLocks noEditPoints="1"/>
                </p:cNvSpPr>
                <p:nvPr/>
              </p:nvSpPr>
              <p:spPr bwMode="auto">
                <a:xfrm>
                  <a:off x="-1804" y="1162"/>
                  <a:ext cx="20" cy="24"/>
                </a:xfrm>
                <a:custGeom>
                  <a:avLst/>
                  <a:gdLst>
                    <a:gd name="T0" fmla="*/ 2147483647 w 10"/>
                    <a:gd name="T1" fmla="*/ 2147483647 h 12"/>
                    <a:gd name="T2" fmla="*/ 2147483647 w 10"/>
                    <a:gd name="T3" fmla="*/ 2147483647 h 12"/>
                    <a:gd name="T4" fmla="*/ 2147483647 w 10"/>
                    <a:gd name="T5" fmla="*/ 2147483647 h 12"/>
                    <a:gd name="T6" fmla="*/ 2147483647 w 10"/>
                    <a:gd name="T7" fmla="*/ 2147483647 h 12"/>
                    <a:gd name="T8" fmla="*/ 2147483647 w 10"/>
                    <a:gd name="T9" fmla="*/ 2147483647 h 12"/>
                    <a:gd name="T10" fmla="*/ 2147483647 w 10"/>
                    <a:gd name="T11" fmla="*/ 2147483647 h 12"/>
                    <a:gd name="T12" fmla="*/ 2147483647 w 10"/>
                    <a:gd name="T13" fmla="*/ 2147483647 h 12"/>
                    <a:gd name="T14" fmla="*/ 2147483647 w 10"/>
                    <a:gd name="T15" fmla="*/ 2147483647 h 12"/>
                    <a:gd name="T16" fmla="*/ 2147483647 w 10"/>
                    <a:gd name="T17" fmla="*/ 2147483647 h 12"/>
                    <a:gd name="T18" fmla="*/ 0 w 10"/>
                    <a:gd name="T19" fmla="*/ 2147483647 h 12"/>
                    <a:gd name="T20" fmla="*/ 2147483647 w 10"/>
                    <a:gd name="T21" fmla="*/ 2147483647 h 12"/>
                    <a:gd name="T22" fmla="*/ 2147483647 w 10"/>
                    <a:gd name="T23" fmla="*/ 0 h 12"/>
                    <a:gd name="T24" fmla="*/ 2147483647 w 10"/>
                    <a:gd name="T25" fmla="*/ 2147483647 h 12"/>
                    <a:gd name="T26" fmla="*/ 2147483647 w 10"/>
                    <a:gd name="T27" fmla="*/ 2147483647 h 12"/>
                    <a:gd name="T28" fmla="*/ 2147483647 w 10"/>
                    <a:gd name="T29" fmla="*/ 2147483647 h 12"/>
                    <a:gd name="T30" fmla="*/ 2147483647 w 10"/>
                    <a:gd name="T31" fmla="*/ 2147483647 h 12"/>
                    <a:gd name="T32" fmla="*/ 2147483647 w 10"/>
                    <a:gd name="T33" fmla="*/ 2147483647 h 12"/>
                    <a:gd name="T34" fmla="*/ 2147483647 w 10"/>
                    <a:gd name="T35" fmla="*/ 2147483647 h 12"/>
                    <a:gd name="T36" fmla="*/ 2147483647 w 10"/>
                    <a:gd name="T37" fmla="*/ 2147483647 h 12"/>
                    <a:gd name="T38" fmla="*/ 2147483647 w 10"/>
                    <a:gd name="T39" fmla="*/ 2147483647 h 12"/>
                    <a:gd name="T40" fmla="*/ 2147483647 w 10"/>
                    <a:gd name="T41" fmla="*/ 2147483647 h 1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"/>
                    <a:gd name="T64" fmla="*/ 0 h 12"/>
                    <a:gd name="T65" fmla="*/ 10 w 10"/>
                    <a:gd name="T66" fmla="*/ 12 h 12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" h="12">
                      <a:moveTo>
                        <a:pt x="1" y="6"/>
                      </a:moveTo>
                      <a:cubicBezTo>
                        <a:pt x="1" y="8"/>
                        <a:pt x="2" y="9"/>
                        <a:pt x="2" y="10"/>
                      </a:cubicBezTo>
                      <a:cubicBezTo>
                        <a:pt x="3" y="11"/>
                        <a:pt x="4" y="11"/>
                        <a:pt x="5" y="11"/>
                      </a:cubicBezTo>
                      <a:cubicBezTo>
                        <a:pt x="6" y="11"/>
                        <a:pt x="7" y="11"/>
                        <a:pt x="7" y="10"/>
                      </a:cubicBezTo>
                      <a:cubicBezTo>
                        <a:pt x="8" y="10"/>
                        <a:pt x="8" y="9"/>
                        <a:pt x="9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9"/>
                        <a:pt x="9" y="10"/>
                        <a:pt x="8" y="11"/>
                      </a:cubicBezTo>
                      <a:cubicBezTo>
                        <a:pt x="7" y="12"/>
                        <a:pt x="6" y="12"/>
                        <a:pt x="5" y="12"/>
                      </a:cubicBezTo>
                      <a:cubicBezTo>
                        <a:pt x="3" y="12"/>
                        <a:pt x="2" y="12"/>
                        <a:pt x="1" y="10"/>
                      </a:cubicBezTo>
                      <a:cubicBezTo>
                        <a:pt x="0" y="9"/>
                        <a:pt x="0" y="8"/>
                        <a:pt x="0" y="6"/>
                      </a:cubicBezTo>
                      <a:cubicBezTo>
                        <a:pt x="0" y="4"/>
                        <a:pt x="0" y="3"/>
                        <a:pt x="1" y="2"/>
                      </a:cubicBezTo>
                      <a:cubicBezTo>
                        <a:pt x="2" y="1"/>
                        <a:pt x="3" y="0"/>
                        <a:pt x="5" y="0"/>
                      </a:cubicBezTo>
                      <a:cubicBezTo>
                        <a:pt x="6" y="0"/>
                        <a:pt x="7" y="1"/>
                        <a:pt x="8" y="1"/>
                      </a:cubicBezTo>
                      <a:cubicBezTo>
                        <a:pt x="9" y="2"/>
                        <a:pt x="10" y="4"/>
                        <a:pt x="10" y="6"/>
                      </a:cubicBezTo>
                      <a:lnTo>
                        <a:pt x="1" y="6"/>
                      </a:lnTo>
                      <a:close/>
                      <a:moveTo>
                        <a:pt x="8" y="5"/>
                      </a:moveTo>
                      <a:cubicBezTo>
                        <a:pt x="8" y="4"/>
                        <a:pt x="8" y="3"/>
                        <a:pt x="7" y="2"/>
                      </a:cubicBezTo>
                      <a:cubicBezTo>
                        <a:pt x="6" y="1"/>
                        <a:pt x="6" y="1"/>
                        <a:pt x="5" y="1"/>
                      </a:cubicBezTo>
                      <a:cubicBezTo>
                        <a:pt x="4" y="1"/>
                        <a:pt x="3" y="1"/>
                        <a:pt x="2" y="2"/>
                      </a:cubicBezTo>
                      <a:cubicBezTo>
                        <a:pt x="2" y="3"/>
                        <a:pt x="1" y="4"/>
                        <a:pt x="1" y="5"/>
                      </a:cubicBezTo>
                      <a:lnTo>
                        <a:pt x="8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44" name="Freeform 423"/>
                <p:cNvSpPr>
                  <a:spLocks noEditPoints="1"/>
                </p:cNvSpPr>
                <p:nvPr/>
              </p:nvSpPr>
              <p:spPr bwMode="auto">
                <a:xfrm>
                  <a:off x="-1780" y="1162"/>
                  <a:ext cx="22" cy="32"/>
                </a:xfrm>
                <a:custGeom>
                  <a:avLst/>
                  <a:gdLst>
                    <a:gd name="T0" fmla="*/ 2147483647 w 11"/>
                    <a:gd name="T1" fmla="*/ 2147483647 h 16"/>
                    <a:gd name="T2" fmla="*/ 2147483647 w 11"/>
                    <a:gd name="T3" fmla="*/ 2147483647 h 16"/>
                    <a:gd name="T4" fmla="*/ 2147483647 w 11"/>
                    <a:gd name="T5" fmla="*/ 2147483647 h 16"/>
                    <a:gd name="T6" fmla="*/ 2147483647 w 11"/>
                    <a:gd name="T7" fmla="*/ 2147483647 h 16"/>
                    <a:gd name="T8" fmla="*/ 2147483647 w 11"/>
                    <a:gd name="T9" fmla="*/ 2147483647 h 16"/>
                    <a:gd name="T10" fmla="*/ 2147483647 w 11"/>
                    <a:gd name="T11" fmla="*/ 2147483647 h 16"/>
                    <a:gd name="T12" fmla="*/ 0 w 11"/>
                    <a:gd name="T13" fmla="*/ 2147483647 h 16"/>
                    <a:gd name="T14" fmla="*/ 2147483647 w 11"/>
                    <a:gd name="T15" fmla="*/ 2147483647 h 16"/>
                    <a:gd name="T16" fmla="*/ 2147483647 w 11"/>
                    <a:gd name="T17" fmla="*/ 2147483647 h 16"/>
                    <a:gd name="T18" fmla="*/ 2147483647 w 11"/>
                    <a:gd name="T19" fmla="*/ 2147483647 h 16"/>
                    <a:gd name="T20" fmla="*/ 2147483647 w 11"/>
                    <a:gd name="T21" fmla="*/ 2147483647 h 16"/>
                    <a:gd name="T22" fmla="*/ 2147483647 w 11"/>
                    <a:gd name="T23" fmla="*/ 2147483647 h 16"/>
                    <a:gd name="T24" fmla="*/ 2147483647 w 11"/>
                    <a:gd name="T25" fmla="*/ 2147483647 h 16"/>
                    <a:gd name="T26" fmla="*/ 2147483647 w 11"/>
                    <a:gd name="T27" fmla="*/ 2147483647 h 16"/>
                    <a:gd name="T28" fmla="*/ 2147483647 w 11"/>
                    <a:gd name="T29" fmla="*/ 2147483647 h 16"/>
                    <a:gd name="T30" fmla="*/ 2147483647 w 11"/>
                    <a:gd name="T31" fmla="*/ 2147483647 h 16"/>
                    <a:gd name="T32" fmla="*/ 2147483647 w 11"/>
                    <a:gd name="T33" fmla="*/ 0 h 16"/>
                    <a:gd name="T34" fmla="*/ 2147483647 w 11"/>
                    <a:gd name="T35" fmla="*/ 2147483647 h 16"/>
                    <a:gd name="T36" fmla="*/ 2147483647 w 11"/>
                    <a:gd name="T37" fmla="*/ 2147483647 h 16"/>
                    <a:gd name="T38" fmla="*/ 2147483647 w 11"/>
                    <a:gd name="T39" fmla="*/ 0 h 16"/>
                    <a:gd name="T40" fmla="*/ 2147483647 w 11"/>
                    <a:gd name="T41" fmla="*/ 0 h 16"/>
                    <a:gd name="T42" fmla="*/ 2147483647 w 11"/>
                    <a:gd name="T43" fmla="*/ 2147483647 h 16"/>
                    <a:gd name="T44" fmla="*/ 2147483647 w 11"/>
                    <a:gd name="T45" fmla="*/ 2147483647 h 16"/>
                    <a:gd name="T46" fmla="*/ 2147483647 w 11"/>
                    <a:gd name="T47" fmla="*/ 2147483647 h 16"/>
                    <a:gd name="T48" fmla="*/ 2147483647 w 11"/>
                    <a:gd name="T49" fmla="*/ 2147483647 h 16"/>
                    <a:gd name="T50" fmla="*/ 2147483647 w 11"/>
                    <a:gd name="T51" fmla="*/ 2147483647 h 16"/>
                    <a:gd name="T52" fmla="*/ 2147483647 w 11"/>
                    <a:gd name="T53" fmla="*/ 2147483647 h 16"/>
                    <a:gd name="T54" fmla="*/ 2147483647 w 11"/>
                    <a:gd name="T55" fmla="*/ 2147483647 h 16"/>
                    <a:gd name="T56" fmla="*/ 2147483647 w 11"/>
                    <a:gd name="T57" fmla="*/ 2147483647 h 16"/>
                    <a:gd name="T58" fmla="*/ 2147483647 w 11"/>
                    <a:gd name="T59" fmla="*/ 2147483647 h 16"/>
                    <a:gd name="T60" fmla="*/ 2147483647 w 11"/>
                    <a:gd name="T61" fmla="*/ 2147483647 h 16"/>
                    <a:gd name="T62" fmla="*/ 2147483647 w 11"/>
                    <a:gd name="T63" fmla="*/ 2147483647 h 16"/>
                    <a:gd name="T64" fmla="*/ 2147483647 w 11"/>
                    <a:gd name="T65" fmla="*/ 2147483647 h 16"/>
                    <a:gd name="T66" fmla="*/ 2147483647 w 11"/>
                    <a:gd name="T67" fmla="*/ 2147483647 h 16"/>
                    <a:gd name="T68" fmla="*/ 2147483647 w 11"/>
                    <a:gd name="T69" fmla="*/ 2147483647 h 16"/>
                    <a:gd name="T70" fmla="*/ 2147483647 w 11"/>
                    <a:gd name="T71" fmla="*/ 2147483647 h 16"/>
                    <a:gd name="T72" fmla="*/ 2147483647 w 11"/>
                    <a:gd name="T73" fmla="*/ 2147483647 h 16"/>
                    <a:gd name="T74" fmla="*/ 2147483647 w 11"/>
                    <a:gd name="T75" fmla="*/ 2147483647 h 16"/>
                    <a:gd name="T76" fmla="*/ 2147483647 w 11"/>
                    <a:gd name="T77" fmla="*/ 2147483647 h 16"/>
                    <a:gd name="T78" fmla="*/ 2147483647 w 11"/>
                    <a:gd name="T79" fmla="*/ 2147483647 h 16"/>
                    <a:gd name="T80" fmla="*/ 2147483647 w 11"/>
                    <a:gd name="T81" fmla="*/ 2147483647 h 16"/>
                    <a:gd name="T82" fmla="*/ 2147483647 w 11"/>
                    <a:gd name="T83" fmla="*/ 2147483647 h 16"/>
                    <a:gd name="T84" fmla="*/ 2147483647 w 11"/>
                    <a:gd name="T85" fmla="*/ 2147483647 h 16"/>
                    <a:gd name="T86" fmla="*/ 2147483647 w 11"/>
                    <a:gd name="T87" fmla="*/ 2147483647 h 16"/>
                    <a:gd name="T88" fmla="*/ 2147483647 w 11"/>
                    <a:gd name="T89" fmla="*/ 2147483647 h 16"/>
                    <a:gd name="T90" fmla="*/ 2147483647 w 11"/>
                    <a:gd name="T91" fmla="*/ 2147483647 h 16"/>
                    <a:gd name="T92" fmla="*/ 2147483647 w 11"/>
                    <a:gd name="T93" fmla="*/ 2147483647 h 16"/>
                    <a:gd name="T94" fmla="*/ 2147483647 w 11"/>
                    <a:gd name="T95" fmla="*/ 2147483647 h 16"/>
                    <a:gd name="T96" fmla="*/ 2147483647 w 11"/>
                    <a:gd name="T97" fmla="*/ 2147483647 h 16"/>
                    <a:gd name="T98" fmla="*/ 2147483647 w 11"/>
                    <a:gd name="T99" fmla="*/ 2147483647 h 16"/>
                    <a:gd name="T100" fmla="*/ 2147483647 w 11"/>
                    <a:gd name="T101" fmla="*/ 2147483647 h 16"/>
                    <a:gd name="T102" fmla="*/ 2147483647 w 11"/>
                    <a:gd name="T103" fmla="*/ 2147483647 h 16"/>
                    <a:gd name="T104" fmla="*/ 2147483647 w 11"/>
                    <a:gd name="T105" fmla="*/ 2147483647 h 16"/>
                    <a:gd name="T106" fmla="*/ 2147483647 w 11"/>
                    <a:gd name="T107" fmla="*/ 2147483647 h 16"/>
                    <a:gd name="T108" fmla="*/ 2147483647 w 11"/>
                    <a:gd name="T109" fmla="*/ 2147483647 h 16"/>
                    <a:gd name="T110" fmla="*/ 2147483647 w 11"/>
                    <a:gd name="T111" fmla="*/ 2147483647 h 16"/>
                    <a:gd name="T112" fmla="*/ 2147483647 w 11"/>
                    <a:gd name="T113" fmla="*/ 2147483647 h 16"/>
                    <a:gd name="T114" fmla="*/ 2147483647 w 11"/>
                    <a:gd name="T115" fmla="*/ 2147483647 h 16"/>
                    <a:gd name="T116" fmla="*/ 2147483647 w 11"/>
                    <a:gd name="T117" fmla="*/ 2147483647 h 16"/>
                    <a:gd name="T118" fmla="*/ 2147483647 w 11"/>
                    <a:gd name="T119" fmla="*/ 2147483647 h 16"/>
                    <a:gd name="T120" fmla="*/ 2147483647 w 11"/>
                    <a:gd name="T121" fmla="*/ 2147483647 h 1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11"/>
                    <a:gd name="T184" fmla="*/ 0 h 16"/>
                    <a:gd name="T185" fmla="*/ 11 w 11"/>
                    <a:gd name="T186" fmla="*/ 16 h 1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11" h="16">
                      <a:moveTo>
                        <a:pt x="8" y="10"/>
                      </a:moveTo>
                      <a:cubicBezTo>
                        <a:pt x="9" y="10"/>
                        <a:pt x="9" y="10"/>
                        <a:pt x="10" y="11"/>
                      </a:cubicBezTo>
                      <a:cubicBezTo>
                        <a:pt x="10" y="11"/>
                        <a:pt x="11" y="12"/>
                        <a:pt x="11" y="12"/>
                      </a:cubicBezTo>
                      <a:cubicBezTo>
                        <a:pt x="11" y="13"/>
                        <a:pt x="10" y="14"/>
                        <a:pt x="9" y="15"/>
                      </a:cubicBezTo>
                      <a:cubicBezTo>
                        <a:pt x="8" y="15"/>
                        <a:pt x="7" y="16"/>
                        <a:pt x="5" y="16"/>
                      </a:cubicBezTo>
                      <a:cubicBezTo>
                        <a:pt x="4" y="16"/>
                        <a:pt x="3" y="15"/>
                        <a:pt x="2" y="15"/>
                      </a:cubicBezTo>
                      <a:cubicBezTo>
                        <a:pt x="1" y="14"/>
                        <a:pt x="0" y="14"/>
                        <a:pt x="0" y="13"/>
                      </a:cubicBezTo>
                      <a:cubicBezTo>
                        <a:pt x="0" y="12"/>
                        <a:pt x="1" y="12"/>
                        <a:pt x="1" y="11"/>
                      </a:cubicBezTo>
                      <a:cubicBezTo>
                        <a:pt x="1" y="11"/>
                        <a:pt x="2" y="11"/>
                        <a:pt x="3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8"/>
                        <a:pt x="1" y="8"/>
                        <a:pt x="2" y="8"/>
                      </a:cubicBezTo>
                      <a:cubicBezTo>
                        <a:pt x="2" y="7"/>
                        <a:pt x="2" y="7"/>
                        <a:pt x="3" y="7"/>
                      </a:cubicBezTo>
                      <a:cubicBezTo>
                        <a:pt x="2" y="7"/>
                        <a:pt x="2" y="6"/>
                        <a:pt x="2" y="6"/>
                      </a:cubicBezTo>
                      <a:cubicBezTo>
                        <a:pt x="1" y="5"/>
                        <a:pt x="1" y="5"/>
                        <a:pt x="1" y="4"/>
                      </a:cubicBezTo>
                      <a:cubicBezTo>
                        <a:pt x="1" y="3"/>
                        <a:pt x="2" y="2"/>
                        <a:pt x="2" y="1"/>
                      </a:cubicBezTo>
                      <a:cubicBezTo>
                        <a:pt x="3" y="1"/>
                        <a:pt x="4" y="0"/>
                        <a:pt x="5" y="0"/>
                      </a:cubicBezTo>
                      <a:cubicBezTo>
                        <a:pt x="6" y="0"/>
                        <a:pt x="6" y="0"/>
                        <a:pt x="7" y="1"/>
                      </a:cubicBezTo>
                      <a:cubicBezTo>
                        <a:pt x="7" y="1"/>
                        <a:pt x="8" y="1"/>
                        <a:pt x="8" y="1"/>
                      </a:cubicBezTo>
                      <a:cubicBezTo>
                        <a:pt x="9" y="1"/>
                        <a:pt x="9" y="1"/>
                        <a:pt x="9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1" y="0"/>
                        <a:pt x="11" y="0"/>
                        <a:pt x="11" y="1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1"/>
                        <a:pt x="11" y="2"/>
                        <a:pt x="11" y="2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1"/>
                        <a:pt x="9" y="1"/>
                        <a:pt x="9" y="1"/>
                      </a:cubicBezTo>
                      <a:cubicBezTo>
                        <a:pt x="9" y="1"/>
                        <a:pt x="9" y="1"/>
                        <a:pt x="8" y="2"/>
                      </a:cubicBezTo>
                      <a:cubicBezTo>
                        <a:pt x="9" y="2"/>
                        <a:pt x="9" y="2"/>
                        <a:pt x="9" y="3"/>
                      </a:cubicBezTo>
                      <a:cubicBezTo>
                        <a:pt x="9" y="3"/>
                        <a:pt x="9" y="4"/>
                        <a:pt x="9" y="4"/>
                      </a:cubicBezTo>
                      <a:cubicBezTo>
                        <a:pt x="9" y="5"/>
                        <a:pt x="9" y="6"/>
                        <a:pt x="8" y="7"/>
                      </a:cubicBezTo>
                      <a:cubicBezTo>
                        <a:pt x="8" y="7"/>
                        <a:pt x="7" y="8"/>
                        <a:pt x="5" y="8"/>
                      </a:cubicBezTo>
                      <a:cubicBezTo>
                        <a:pt x="5" y="8"/>
                        <a:pt x="4" y="8"/>
                        <a:pt x="4" y="8"/>
                      </a:cubicBezTo>
                      <a:cubicBezTo>
                        <a:pt x="4" y="7"/>
                        <a:pt x="3" y="7"/>
                        <a:pt x="3" y="7"/>
                      </a:cubicBezTo>
                      <a:cubicBezTo>
                        <a:pt x="3" y="7"/>
                        <a:pt x="3" y="8"/>
                        <a:pt x="3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4" y="9"/>
                        <a:pt x="5" y="9"/>
                        <a:pt x="6" y="9"/>
                      </a:cubicBezTo>
                      <a:cubicBezTo>
                        <a:pt x="6" y="10"/>
                        <a:pt x="7" y="10"/>
                        <a:pt x="8" y="10"/>
                      </a:cubicBezTo>
                      <a:close/>
                      <a:moveTo>
                        <a:pt x="3" y="11"/>
                      </a:moveTo>
                      <a:cubicBezTo>
                        <a:pt x="3" y="11"/>
                        <a:pt x="2" y="11"/>
                        <a:pt x="2" y="11"/>
                      </a:cubicBezTo>
                      <a:cubicBezTo>
                        <a:pt x="2" y="12"/>
                        <a:pt x="2" y="12"/>
                        <a:pt x="2" y="13"/>
                      </a:cubicBezTo>
                      <a:cubicBezTo>
                        <a:pt x="2" y="13"/>
                        <a:pt x="2" y="14"/>
                        <a:pt x="3" y="14"/>
                      </a:cubicBezTo>
                      <a:cubicBezTo>
                        <a:pt x="3" y="15"/>
                        <a:pt x="4" y="15"/>
                        <a:pt x="5" y="15"/>
                      </a:cubicBezTo>
                      <a:cubicBezTo>
                        <a:pt x="7" y="15"/>
                        <a:pt x="8" y="15"/>
                        <a:pt x="8" y="15"/>
                      </a:cubicBezTo>
                      <a:cubicBezTo>
                        <a:pt x="9" y="14"/>
                        <a:pt x="9" y="14"/>
                        <a:pt x="9" y="13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9" y="11"/>
                        <a:pt x="9" y="11"/>
                        <a:pt x="8" y="11"/>
                      </a:cubicBezTo>
                      <a:cubicBezTo>
                        <a:pt x="8" y="11"/>
                        <a:pt x="7" y="11"/>
                        <a:pt x="6" y="11"/>
                      </a:cubicBezTo>
                      <a:cubicBezTo>
                        <a:pt x="5" y="11"/>
                        <a:pt x="4" y="11"/>
                        <a:pt x="3" y="11"/>
                      </a:cubicBezTo>
                      <a:close/>
                      <a:moveTo>
                        <a:pt x="3" y="4"/>
                      </a:moveTo>
                      <a:cubicBezTo>
                        <a:pt x="3" y="5"/>
                        <a:pt x="3" y="6"/>
                        <a:pt x="3" y="6"/>
                      </a:cubicBezTo>
                      <a:cubicBezTo>
                        <a:pt x="4" y="7"/>
                        <a:pt x="4" y="7"/>
                        <a:pt x="5" y="7"/>
                      </a:cubicBezTo>
                      <a:cubicBezTo>
                        <a:pt x="6" y="7"/>
                        <a:pt x="7" y="7"/>
                        <a:pt x="7" y="6"/>
                      </a:cubicBezTo>
                      <a:cubicBezTo>
                        <a:pt x="8" y="6"/>
                        <a:pt x="8" y="5"/>
                        <a:pt x="8" y="4"/>
                      </a:cubicBezTo>
                      <a:cubicBezTo>
                        <a:pt x="8" y="3"/>
                        <a:pt x="8" y="2"/>
                        <a:pt x="7" y="2"/>
                      </a:cubicBezTo>
                      <a:cubicBezTo>
                        <a:pt x="7" y="1"/>
                        <a:pt x="6" y="1"/>
                        <a:pt x="5" y="1"/>
                      </a:cubicBezTo>
                      <a:cubicBezTo>
                        <a:pt x="4" y="1"/>
                        <a:pt x="4" y="1"/>
                        <a:pt x="3" y="2"/>
                      </a:cubicBezTo>
                      <a:cubicBezTo>
                        <a:pt x="3" y="2"/>
                        <a:pt x="3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45" name="Freeform 424"/>
                <p:cNvSpPr>
                  <a:spLocks/>
                </p:cNvSpPr>
                <p:nvPr/>
              </p:nvSpPr>
              <p:spPr bwMode="auto">
                <a:xfrm>
                  <a:off x="-1752" y="1144"/>
                  <a:ext cx="12" cy="46"/>
                </a:xfrm>
                <a:custGeom>
                  <a:avLst/>
                  <a:gdLst>
                    <a:gd name="T0" fmla="*/ 12 w 12"/>
                    <a:gd name="T1" fmla="*/ 46 h 46"/>
                    <a:gd name="T2" fmla="*/ 0 w 12"/>
                    <a:gd name="T3" fmla="*/ 46 h 46"/>
                    <a:gd name="T4" fmla="*/ 0 w 12"/>
                    <a:gd name="T5" fmla="*/ 44 h 46"/>
                    <a:gd name="T6" fmla="*/ 10 w 12"/>
                    <a:gd name="T7" fmla="*/ 44 h 46"/>
                    <a:gd name="T8" fmla="*/ 10 w 12"/>
                    <a:gd name="T9" fmla="*/ 2 h 46"/>
                    <a:gd name="T10" fmla="*/ 0 w 12"/>
                    <a:gd name="T11" fmla="*/ 2 h 46"/>
                    <a:gd name="T12" fmla="*/ 0 w 12"/>
                    <a:gd name="T13" fmla="*/ 0 h 46"/>
                    <a:gd name="T14" fmla="*/ 12 w 12"/>
                    <a:gd name="T15" fmla="*/ 0 h 46"/>
                    <a:gd name="T16" fmla="*/ 12 w 12"/>
                    <a:gd name="T17" fmla="*/ 46 h 4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2"/>
                    <a:gd name="T28" fmla="*/ 0 h 46"/>
                    <a:gd name="T29" fmla="*/ 12 w 12"/>
                    <a:gd name="T30" fmla="*/ 46 h 4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2" h="46">
                      <a:moveTo>
                        <a:pt x="12" y="46"/>
                      </a:moveTo>
                      <a:lnTo>
                        <a:pt x="0" y="46"/>
                      </a:lnTo>
                      <a:lnTo>
                        <a:pt x="0" y="44"/>
                      </a:lnTo>
                      <a:lnTo>
                        <a:pt x="10" y="44"/>
                      </a:lnTo>
                      <a:lnTo>
                        <a:pt x="1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2" y="0"/>
                      </a:lnTo>
                      <a:lnTo>
                        <a:pt x="12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46" name="Freeform 425"/>
                <p:cNvSpPr>
                  <a:spLocks/>
                </p:cNvSpPr>
                <p:nvPr/>
              </p:nvSpPr>
              <p:spPr bwMode="auto">
                <a:xfrm>
                  <a:off x="-1876" y="1350"/>
                  <a:ext cx="12" cy="46"/>
                </a:xfrm>
                <a:custGeom>
                  <a:avLst/>
                  <a:gdLst>
                    <a:gd name="T0" fmla="*/ 12 w 12"/>
                    <a:gd name="T1" fmla="*/ 0 h 46"/>
                    <a:gd name="T2" fmla="*/ 12 w 12"/>
                    <a:gd name="T3" fmla="*/ 2 h 46"/>
                    <a:gd name="T4" fmla="*/ 2 w 12"/>
                    <a:gd name="T5" fmla="*/ 2 h 46"/>
                    <a:gd name="T6" fmla="*/ 2 w 12"/>
                    <a:gd name="T7" fmla="*/ 44 h 46"/>
                    <a:gd name="T8" fmla="*/ 12 w 12"/>
                    <a:gd name="T9" fmla="*/ 44 h 46"/>
                    <a:gd name="T10" fmla="*/ 12 w 12"/>
                    <a:gd name="T11" fmla="*/ 46 h 46"/>
                    <a:gd name="T12" fmla="*/ 0 w 12"/>
                    <a:gd name="T13" fmla="*/ 46 h 46"/>
                    <a:gd name="T14" fmla="*/ 0 w 12"/>
                    <a:gd name="T15" fmla="*/ 0 h 46"/>
                    <a:gd name="T16" fmla="*/ 12 w 12"/>
                    <a:gd name="T17" fmla="*/ 0 h 4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2"/>
                    <a:gd name="T28" fmla="*/ 0 h 46"/>
                    <a:gd name="T29" fmla="*/ 12 w 12"/>
                    <a:gd name="T30" fmla="*/ 46 h 4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2" h="46">
                      <a:moveTo>
                        <a:pt x="12" y="0"/>
                      </a:moveTo>
                      <a:lnTo>
                        <a:pt x="12" y="2"/>
                      </a:lnTo>
                      <a:lnTo>
                        <a:pt x="2" y="2"/>
                      </a:lnTo>
                      <a:lnTo>
                        <a:pt x="2" y="44"/>
                      </a:lnTo>
                      <a:lnTo>
                        <a:pt x="12" y="44"/>
                      </a:lnTo>
                      <a:lnTo>
                        <a:pt x="12" y="46"/>
                      </a:lnTo>
                      <a:lnTo>
                        <a:pt x="0" y="46"/>
                      </a:lnTo>
                      <a:lnTo>
                        <a:pt x="0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47" name="Freeform 426"/>
                <p:cNvSpPr>
                  <a:spLocks/>
                </p:cNvSpPr>
                <p:nvPr/>
              </p:nvSpPr>
              <p:spPr bwMode="auto">
                <a:xfrm>
                  <a:off x="-1858" y="1356"/>
                  <a:ext cx="22" cy="42"/>
                </a:xfrm>
                <a:custGeom>
                  <a:avLst/>
                  <a:gdLst>
                    <a:gd name="T0" fmla="*/ 2147483647 w 11"/>
                    <a:gd name="T1" fmla="*/ 2147483647 h 21"/>
                    <a:gd name="T2" fmla="*/ 2147483647 w 11"/>
                    <a:gd name="T3" fmla="*/ 2147483647 h 21"/>
                    <a:gd name="T4" fmla="*/ 2147483647 w 11"/>
                    <a:gd name="T5" fmla="*/ 2147483647 h 21"/>
                    <a:gd name="T6" fmla="*/ 2147483647 w 11"/>
                    <a:gd name="T7" fmla="*/ 2147483647 h 21"/>
                    <a:gd name="T8" fmla="*/ 2147483647 w 11"/>
                    <a:gd name="T9" fmla="*/ 0 h 21"/>
                    <a:gd name="T10" fmla="*/ 2147483647 w 11"/>
                    <a:gd name="T11" fmla="*/ 0 h 21"/>
                    <a:gd name="T12" fmla="*/ 2147483647 w 11"/>
                    <a:gd name="T13" fmla="*/ 2147483647 h 21"/>
                    <a:gd name="T14" fmla="*/ 2147483647 w 11"/>
                    <a:gd name="T15" fmla="*/ 2147483647 h 21"/>
                    <a:gd name="T16" fmla="*/ 2147483647 w 11"/>
                    <a:gd name="T17" fmla="*/ 2147483647 h 21"/>
                    <a:gd name="T18" fmla="*/ 2147483647 w 11"/>
                    <a:gd name="T19" fmla="*/ 2147483647 h 21"/>
                    <a:gd name="T20" fmla="*/ 2147483647 w 11"/>
                    <a:gd name="T21" fmla="*/ 2147483647 h 21"/>
                    <a:gd name="T22" fmla="*/ 2147483647 w 11"/>
                    <a:gd name="T23" fmla="*/ 2147483647 h 21"/>
                    <a:gd name="T24" fmla="*/ 2147483647 w 11"/>
                    <a:gd name="T25" fmla="*/ 2147483647 h 21"/>
                    <a:gd name="T26" fmla="*/ 2147483647 w 11"/>
                    <a:gd name="T27" fmla="*/ 2147483647 h 21"/>
                    <a:gd name="T28" fmla="*/ 0 w 11"/>
                    <a:gd name="T29" fmla="*/ 2147483647 h 21"/>
                    <a:gd name="T30" fmla="*/ 0 w 11"/>
                    <a:gd name="T31" fmla="*/ 2147483647 h 21"/>
                    <a:gd name="T32" fmla="*/ 2147483647 w 11"/>
                    <a:gd name="T33" fmla="*/ 2147483647 h 21"/>
                    <a:gd name="T34" fmla="*/ 2147483647 w 11"/>
                    <a:gd name="T35" fmla="*/ 2147483647 h 21"/>
                    <a:gd name="T36" fmla="*/ 2147483647 w 11"/>
                    <a:gd name="T37" fmla="*/ 2147483647 h 21"/>
                    <a:gd name="T38" fmla="*/ 2147483647 w 11"/>
                    <a:gd name="T39" fmla="*/ 2147483647 h 21"/>
                    <a:gd name="T40" fmla="*/ 2147483647 w 11"/>
                    <a:gd name="T41" fmla="*/ 2147483647 h 21"/>
                    <a:gd name="T42" fmla="*/ 2147483647 w 11"/>
                    <a:gd name="T43" fmla="*/ 2147483647 h 21"/>
                    <a:gd name="T44" fmla="*/ 2147483647 w 11"/>
                    <a:gd name="T45" fmla="*/ 2147483647 h 21"/>
                    <a:gd name="T46" fmla="*/ 2147483647 w 11"/>
                    <a:gd name="T47" fmla="*/ 2147483647 h 21"/>
                    <a:gd name="T48" fmla="*/ 2147483647 w 11"/>
                    <a:gd name="T49" fmla="*/ 2147483647 h 21"/>
                    <a:gd name="T50" fmla="*/ 2147483647 w 11"/>
                    <a:gd name="T51" fmla="*/ 2147483647 h 2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1"/>
                    <a:gd name="T79" fmla="*/ 0 h 21"/>
                    <a:gd name="T80" fmla="*/ 11 w 11"/>
                    <a:gd name="T81" fmla="*/ 21 h 21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1" h="21">
                      <a:moveTo>
                        <a:pt x="6" y="1"/>
                      </a:move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5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8" y="1"/>
                        <a:pt x="8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8" y="17"/>
                        <a:pt x="8" y="19"/>
                        <a:pt x="7" y="20"/>
                      </a:cubicBezTo>
                      <a:cubicBezTo>
                        <a:pt x="6" y="20"/>
                        <a:pt x="4" y="21"/>
                        <a:pt x="3" y="21"/>
                      </a:cubicBezTo>
                      <a:cubicBezTo>
                        <a:pt x="2" y="21"/>
                        <a:pt x="1" y="21"/>
                        <a:pt x="1" y="20"/>
                      </a:cubicBezTo>
                      <a:cubicBezTo>
                        <a:pt x="0" y="20"/>
                        <a:pt x="0" y="19"/>
                        <a:pt x="0" y="19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8"/>
                        <a:pt x="1" y="17"/>
                        <a:pt x="1" y="17"/>
                      </a:cubicBezTo>
                      <a:cubicBezTo>
                        <a:pt x="1" y="17"/>
                        <a:pt x="2" y="18"/>
                        <a:pt x="2" y="18"/>
                      </a:cubicBezTo>
                      <a:cubicBezTo>
                        <a:pt x="2" y="18"/>
                        <a:pt x="2" y="18"/>
                        <a:pt x="2" y="19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3" y="20"/>
                        <a:pt x="3" y="20"/>
                        <a:pt x="3" y="20"/>
                      </a:cubicBezTo>
                      <a:cubicBezTo>
                        <a:pt x="4" y="20"/>
                        <a:pt x="5" y="20"/>
                        <a:pt x="6" y="19"/>
                      </a:cubicBezTo>
                      <a:cubicBezTo>
                        <a:pt x="6" y="19"/>
                        <a:pt x="6" y="18"/>
                        <a:pt x="6" y="16"/>
                      </a:cubicBezTo>
                      <a:lnTo>
                        <a:pt x="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432" name="Freeform 427"/>
              <p:cNvSpPr>
                <a:spLocks noEditPoints="1"/>
              </p:cNvSpPr>
              <p:nvPr/>
            </p:nvSpPr>
            <p:spPr bwMode="auto">
              <a:xfrm>
                <a:off x="2802" y="3047"/>
                <a:ext cx="4" cy="4"/>
              </a:xfrm>
              <a:custGeom>
                <a:avLst/>
                <a:gdLst>
                  <a:gd name="T0" fmla="*/ 0 w 11"/>
                  <a:gd name="T1" fmla="*/ 0 h 12"/>
                  <a:gd name="T2" fmla="*/ 0 w 11"/>
                  <a:gd name="T3" fmla="*/ 0 h 12"/>
                  <a:gd name="T4" fmla="*/ 0 w 11"/>
                  <a:gd name="T5" fmla="*/ 0 h 12"/>
                  <a:gd name="T6" fmla="*/ 0 w 11"/>
                  <a:gd name="T7" fmla="*/ 0 h 12"/>
                  <a:gd name="T8" fmla="*/ 0 w 11"/>
                  <a:gd name="T9" fmla="*/ 0 h 12"/>
                  <a:gd name="T10" fmla="*/ 0 w 11"/>
                  <a:gd name="T11" fmla="*/ 0 h 12"/>
                  <a:gd name="T12" fmla="*/ 0 w 11"/>
                  <a:gd name="T13" fmla="*/ 0 h 12"/>
                  <a:gd name="T14" fmla="*/ 0 w 11"/>
                  <a:gd name="T15" fmla="*/ 0 h 12"/>
                  <a:gd name="T16" fmla="*/ 0 w 11"/>
                  <a:gd name="T17" fmla="*/ 0 h 12"/>
                  <a:gd name="T18" fmla="*/ 0 w 11"/>
                  <a:gd name="T19" fmla="*/ 0 h 12"/>
                  <a:gd name="T20" fmla="*/ 0 w 11"/>
                  <a:gd name="T21" fmla="*/ 0 h 12"/>
                  <a:gd name="T22" fmla="*/ 0 w 11"/>
                  <a:gd name="T23" fmla="*/ 0 h 12"/>
                  <a:gd name="T24" fmla="*/ 0 w 11"/>
                  <a:gd name="T25" fmla="*/ 0 h 12"/>
                  <a:gd name="T26" fmla="*/ 0 w 11"/>
                  <a:gd name="T27" fmla="*/ 0 h 12"/>
                  <a:gd name="T28" fmla="*/ 0 w 11"/>
                  <a:gd name="T29" fmla="*/ 0 h 12"/>
                  <a:gd name="T30" fmla="*/ 0 w 11"/>
                  <a:gd name="T31" fmla="*/ 0 h 12"/>
                  <a:gd name="T32" fmla="*/ 0 w 11"/>
                  <a:gd name="T33" fmla="*/ 0 h 12"/>
                  <a:gd name="T34" fmla="*/ 0 w 11"/>
                  <a:gd name="T35" fmla="*/ 0 h 1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"/>
                  <a:gd name="T55" fmla="*/ 0 h 12"/>
                  <a:gd name="T56" fmla="*/ 11 w 11"/>
                  <a:gd name="T57" fmla="*/ 12 h 1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" h="12">
                    <a:moveTo>
                      <a:pt x="11" y="6"/>
                    </a:moveTo>
                    <a:cubicBezTo>
                      <a:pt x="11" y="7"/>
                      <a:pt x="10" y="9"/>
                      <a:pt x="9" y="10"/>
                    </a:cubicBezTo>
                    <a:cubicBezTo>
                      <a:pt x="8" y="11"/>
                      <a:pt x="7" y="12"/>
                      <a:pt x="5" y="12"/>
                    </a:cubicBezTo>
                    <a:cubicBezTo>
                      <a:pt x="4" y="12"/>
                      <a:pt x="3" y="11"/>
                      <a:pt x="2" y="10"/>
                    </a:cubicBezTo>
                    <a:cubicBezTo>
                      <a:pt x="1" y="9"/>
                      <a:pt x="0" y="7"/>
                      <a:pt x="0" y="6"/>
                    </a:cubicBezTo>
                    <a:cubicBezTo>
                      <a:pt x="0" y="4"/>
                      <a:pt x="1" y="3"/>
                      <a:pt x="2" y="2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7" y="0"/>
                      <a:pt x="8" y="0"/>
                      <a:pt x="9" y="2"/>
                    </a:cubicBezTo>
                    <a:cubicBezTo>
                      <a:pt x="10" y="3"/>
                      <a:pt x="11" y="4"/>
                      <a:pt x="11" y="6"/>
                    </a:cubicBezTo>
                    <a:close/>
                    <a:moveTo>
                      <a:pt x="2" y="6"/>
                    </a:moveTo>
                    <a:cubicBezTo>
                      <a:pt x="2" y="8"/>
                      <a:pt x="2" y="9"/>
                      <a:pt x="3" y="10"/>
                    </a:cubicBezTo>
                    <a:cubicBezTo>
                      <a:pt x="4" y="11"/>
                      <a:pt x="4" y="11"/>
                      <a:pt x="5" y="11"/>
                    </a:cubicBezTo>
                    <a:cubicBezTo>
                      <a:pt x="7" y="11"/>
                      <a:pt x="8" y="11"/>
                      <a:pt x="8" y="10"/>
                    </a:cubicBezTo>
                    <a:cubicBezTo>
                      <a:pt x="9" y="9"/>
                      <a:pt x="9" y="8"/>
                      <a:pt x="9" y="6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7" y="1"/>
                      <a:pt x="7" y="0"/>
                      <a:pt x="5" y="0"/>
                    </a:cubicBezTo>
                    <a:cubicBezTo>
                      <a:pt x="5" y="0"/>
                      <a:pt x="4" y="1"/>
                      <a:pt x="3" y="2"/>
                    </a:cubicBezTo>
                    <a:cubicBezTo>
                      <a:pt x="2" y="3"/>
                      <a:pt x="2" y="4"/>
                      <a:pt x="2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3" name="Freeform 428"/>
              <p:cNvSpPr>
                <a:spLocks/>
              </p:cNvSpPr>
              <p:nvPr/>
            </p:nvSpPr>
            <p:spPr bwMode="auto">
              <a:xfrm>
                <a:off x="2806" y="3045"/>
                <a:ext cx="4" cy="6"/>
              </a:xfrm>
              <a:custGeom>
                <a:avLst/>
                <a:gdLst>
                  <a:gd name="T0" fmla="*/ 0 w 11"/>
                  <a:gd name="T1" fmla="*/ 0 h 19"/>
                  <a:gd name="T2" fmla="*/ 0 w 11"/>
                  <a:gd name="T3" fmla="*/ 0 h 19"/>
                  <a:gd name="T4" fmla="*/ 0 w 11"/>
                  <a:gd name="T5" fmla="*/ 0 h 19"/>
                  <a:gd name="T6" fmla="*/ 0 w 11"/>
                  <a:gd name="T7" fmla="*/ 0 h 19"/>
                  <a:gd name="T8" fmla="*/ 0 w 11"/>
                  <a:gd name="T9" fmla="*/ 0 h 19"/>
                  <a:gd name="T10" fmla="*/ 0 w 11"/>
                  <a:gd name="T11" fmla="*/ 0 h 19"/>
                  <a:gd name="T12" fmla="*/ 0 w 11"/>
                  <a:gd name="T13" fmla="*/ 0 h 19"/>
                  <a:gd name="T14" fmla="*/ 0 w 11"/>
                  <a:gd name="T15" fmla="*/ 0 h 19"/>
                  <a:gd name="T16" fmla="*/ 0 w 11"/>
                  <a:gd name="T17" fmla="*/ 0 h 19"/>
                  <a:gd name="T18" fmla="*/ 0 w 11"/>
                  <a:gd name="T19" fmla="*/ 0 h 19"/>
                  <a:gd name="T20" fmla="*/ 0 w 11"/>
                  <a:gd name="T21" fmla="*/ 0 h 19"/>
                  <a:gd name="T22" fmla="*/ 0 w 11"/>
                  <a:gd name="T23" fmla="*/ 0 h 19"/>
                  <a:gd name="T24" fmla="*/ 0 w 11"/>
                  <a:gd name="T25" fmla="*/ 0 h 19"/>
                  <a:gd name="T26" fmla="*/ 0 w 11"/>
                  <a:gd name="T27" fmla="*/ 0 h 19"/>
                  <a:gd name="T28" fmla="*/ 0 w 11"/>
                  <a:gd name="T29" fmla="*/ 0 h 19"/>
                  <a:gd name="T30" fmla="*/ 0 w 11"/>
                  <a:gd name="T31" fmla="*/ 0 h 19"/>
                  <a:gd name="T32" fmla="*/ 0 w 11"/>
                  <a:gd name="T33" fmla="*/ 0 h 19"/>
                  <a:gd name="T34" fmla="*/ 0 w 11"/>
                  <a:gd name="T35" fmla="*/ 0 h 19"/>
                  <a:gd name="T36" fmla="*/ 0 w 11"/>
                  <a:gd name="T37" fmla="*/ 0 h 19"/>
                  <a:gd name="T38" fmla="*/ 0 w 11"/>
                  <a:gd name="T39" fmla="*/ 0 h 19"/>
                  <a:gd name="T40" fmla="*/ 0 w 11"/>
                  <a:gd name="T41" fmla="*/ 0 h 19"/>
                  <a:gd name="T42" fmla="*/ 0 w 11"/>
                  <a:gd name="T43" fmla="*/ 0 h 19"/>
                  <a:gd name="T44" fmla="*/ 0 w 11"/>
                  <a:gd name="T45" fmla="*/ 0 h 19"/>
                  <a:gd name="T46" fmla="*/ 0 w 11"/>
                  <a:gd name="T47" fmla="*/ 0 h 19"/>
                  <a:gd name="T48" fmla="*/ 0 w 11"/>
                  <a:gd name="T49" fmla="*/ 0 h 19"/>
                  <a:gd name="T50" fmla="*/ 0 w 11"/>
                  <a:gd name="T51" fmla="*/ 0 h 19"/>
                  <a:gd name="T52" fmla="*/ 0 w 11"/>
                  <a:gd name="T53" fmla="*/ 0 h 19"/>
                  <a:gd name="T54" fmla="*/ 0 w 11"/>
                  <a:gd name="T55" fmla="*/ 0 h 19"/>
                  <a:gd name="T56" fmla="*/ 0 w 11"/>
                  <a:gd name="T57" fmla="*/ 0 h 19"/>
                  <a:gd name="T58" fmla="*/ 0 w 11"/>
                  <a:gd name="T59" fmla="*/ 0 h 19"/>
                  <a:gd name="T60" fmla="*/ 0 w 11"/>
                  <a:gd name="T61" fmla="*/ 0 h 19"/>
                  <a:gd name="T62" fmla="*/ 0 w 11"/>
                  <a:gd name="T63" fmla="*/ 0 h 19"/>
                  <a:gd name="T64" fmla="*/ 0 w 11"/>
                  <a:gd name="T65" fmla="*/ 0 h 19"/>
                  <a:gd name="T66" fmla="*/ 0 w 11"/>
                  <a:gd name="T67" fmla="*/ 0 h 19"/>
                  <a:gd name="T68" fmla="*/ 0 w 11"/>
                  <a:gd name="T69" fmla="*/ 0 h 19"/>
                  <a:gd name="T70" fmla="*/ 0 w 11"/>
                  <a:gd name="T71" fmla="*/ 0 h 19"/>
                  <a:gd name="T72" fmla="*/ 0 w 11"/>
                  <a:gd name="T73" fmla="*/ 0 h 19"/>
                  <a:gd name="T74" fmla="*/ 0 w 11"/>
                  <a:gd name="T75" fmla="*/ 0 h 19"/>
                  <a:gd name="T76" fmla="*/ 0 w 11"/>
                  <a:gd name="T77" fmla="*/ 0 h 19"/>
                  <a:gd name="T78" fmla="*/ 0 w 11"/>
                  <a:gd name="T79" fmla="*/ 0 h 1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"/>
                  <a:gd name="T121" fmla="*/ 0 h 19"/>
                  <a:gd name="T122" fmla="*/ 11 w 11"/>
                  <a:gd name="T123" fmla="*/ 19 h 1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" h="19"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4" y="8"/>
                      <a:pt x="5" y="7"/>
                    </a:cubicBezTo>
                    <a:cubicBezTo>
                      <a:pt x="5" y="7"/>
                      <a:pt x="6" y="7"/>
                      <a:pt x="7" y="7"/>
                    </a:cubicBezTo>
                    <a:cubicBezTo>
                      <a:pt x="8" y="7"/>
                      <a:pt x="8" y="7"/>
                      <a:pt x="9" y="8"/>
                    </a:cubicBezTo>
                    <a:cubicBezTo>
                      <a:pt x="10" y="8"/>
                      <a:pt x="10" y="9"/>
                      <a:pt x="10" y="10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8" y="17"/>
                      <a:pt x="8" y="17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9"/>
                      <a:pt x="8" y="9"/>
                      <a:pt x="8" y="8"/>
                    </a:cubicBezTo>
                    <a:cubicBezTo>
                      <a:pt x="7" y="8"/>
                      <a:pt x="7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4" y="9"/>
                      <a:pt x="3" y="9"/>
                      <a:pt x="3" y="10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4" y="19"/>
                      <a:pt x="4" y="19"/>
                    </a:cubicBez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4" name="Freeform 429"/>
              <p:cNvSpPr>
                <a:spLocks/>
              </p:cNvSpPr>
              <p:nvPr/>
            </p:nvSpPr>
            <p:spPr bwMode="auto">
              <a:xfrm>
                <a:off x="2810" y="3047"/>
                <a:ext cx="4" cy="4"/>
              </a:xfrm>
              <a:custGeom>
                <a:avLst/>
                <a:gdLst>
                  <a:gd name="T0" fmla="*/ 0 w 11"/>
                  <a:gd name="T1" fmla="*/ 0 h 12"/>
                  <a:gd name="T2" fmla="*/ 0 w 11"/>
                  <a:gd name="T3" fmla="*/ 0 h 12"/>
                  <a:gd name="T4" fmla="*/ 0 w 11"/>
                  <a:gd name="T5" fmla="*/ 0 h 12"/>
                  <a:gd name="T6" fmla="*/ 0 w 11"/>
                  <a:gd name="T7" fmla="*/ 0 h 12"/>
                  <a:gd name="T8" fmla="*/ 0 w 11"/>
                  <a:gd name="T9" fmla="*/ 0 h 12"/>
                  <a:gd name="T10" fmla="*/ 0 w 11"/>
                  <a:gd name="T11" fmla="*/ 0 h 12"/>
                  <a:gd name="T12" fmla="*/ 0 w 11"/>
                  <a:gd name="T13" fmla="*/ 0 h 12"/>
                  <a:gd name="T14" fmla="*/ 0 w 11"/>
                  <a:gd name="T15" fmla="*/ 0 h 12"/>
                  <a:gd name="T16" fmla="*/ 0 w 11"/>
                  <a:gd name="T17" fmla="*/ 0 h 12"/>
                  <a:gd name="T18" fmla="*/ 0 w 11"/>
                  <a:gd name="T19" fmla="*/ 0 h 12"/>
                  <a:gd name="T20" fmla="*/ 0 w 11"/>
                  <a:gd name="T21" fmla="*/ 0 h 12"/>
                  <a:gd name="T22" fmla="*/ 0 w 11"/>
                  <a:gd name="T23" fmla="*/ 0 h 12"/>
                  <a:gd name="T24" fmla="*/ 0 w 11"/>
                  <a:gd name="T25" fmla="*/ 0 h 12"/>
                  <a:gd name="T26" fmla="*/ 0 w 11"/>
                  <a:gd name="T27" fmla="*/ 0 h 12"/>
                  <a:gd name="T28" fmla="*/ 0 w 11"/>
                  <a:gd name="T29" fmla="*/ 0 h 12"/>
                  <a:gd name="T30" fmla="*/ 0 w 11"/>
                  <a:gd name="T31" fmla="*/ 0 h 12"/>
                  <a:gd name="T32" fmla="*/ 0 w 11"/>
                  <a:gd name="T33" fmla="*/ 0 h 12"/>
                  <a:gd name="T34" fmla="*/ 0 w 11"/>
                  <a:gd name="T35" fmla="*/ 0 h 12"/>
                  <a:gd name="T36" fmla="*/ 0 w 11"/>
                  <a:gd name="T37" fmla="*/ 0 h 12"/>
                  <a:gd name="T38" fmla="*/ 0 w 11"/>
                  <a:gd name="T39" fmla="*/ 0 h 12"/>
                  <a:gd name="T40" fmla="*/ 0 w 11"/>
                  <a:gd name="T41" fmla="*/ 0 h 12"/>
                  <a:gd name="T42" fmla="*/ 0 w 11"/>
                  <a:gd name="T43" fmla="*/ 0 h 12"/>
                  <a:gd name="T44" fmla="*/ 0 w 11"/>
                  <a:gd name="T45" fmla="*/ 0 h 12"/>
                  <a:gd name="T46" fmla="*/ 0 w 11"/>
                  <a:gd name="T47" fmla="*/ 0 h 12"/>
                  <a:gd name="T48" fmla="*/ 0 w 11"/>
                  <a:gd name="T49" fmla="*/ 0 h 12"/>
                  <a:gd name="T50" fmla="*/ 0 w 11"/>
                  <a:gd name="T51" fmla="*/ 0 h 12"/>
                  <a:gd name="T52" fmla="*/ 0 w 11"/>
                  <a:gd name="T53" fmla="*/ 0 h 12"/>
                  <a:gd name="T54" fmla="*/ 0 w 11"/>
                  <a:gd name="T55" fmla="*/ 0 h 12"/>
                  <a:gd name="T56" fmla="*/ 0 w 11"/>
                  <a:gd name="T57" fmla="*/ 0 h 12"/>
                  <a:gd name="T58" fmla="*/ 0 w 11"/>
                  <a:gd name="T59" fmla="*/ 0 h 12"/>
                  <a:gd name="T60" fmla="*/ 0 w 11"/>
                  <a:gd name="T61" fmla="*/ 0 h 12"/>
                  <a:gd name="T62" fmla="*/ 0 w 11"/>
                  <a:gd name="T63" fmla="*/ 0 h 12"/>
                  <a:gd name="T64" fmla="*/ 0 w 11"/>
                  <a:gd name="T65" fmla="*/ 0 h 12"/>
                  <a:gd name="T66" fmla="*/ 0 w 11"/>
                  <a:gd name="T67" fmla="*/ 0 h 12"/>
                  <a:gd name="T68" fmla="*/ 0 w 11"/>
                  <a:gd name="T69" fmla="*/ 0 h 12"/>
                  <a:gd name="T70" fmla="*/ 0 w 11"/>
                  <a:gd name="T71" fmla="*/ 0 h 12"/>
                  <a:gd name="T72" fmla="*/ 0 w 11"/>
                  <a:gd name="T73" fmla="*/ 0 h 12"/>
                  <a:gd name="T74" fmla="*/ 0 w 11"/>
                  <a:gd name="T75" fmla="*/ 0 h 12"/>
                  <a:gd name="T76" fmla="*/ 0 w 11"/>
                  <a:gd name="T77" fmla="*/ 0 h 12"/>
                  <a:gd name="T78" fmla="*/ 0 w 11"/>
                  <a:gd name="T79" fmla="*/ 0 h 1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"/>
                  <a:gd name="T121" fmla="*/ 0 h 12"/>
                  <a:gd name="T122" fmla="*/ 11 w 11"/>
                  <a:gd name="T123" fmla="*/ 12 h 1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" h="12">
                    <a:moveTo>
                      <a:pt x="0" y="12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0"/>
                      <a:pt x="1" y="1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8" y="0"/>
                      <a:pt x="8" y="0"/>
                      <a:pt x="9" y="1"/>
                    </a:cubicBezTo>
                    <a:cubicBezTo>
                      <a:pt x="10" y="1"/>
                      <a:pt x="10" y="2"/>
                      <a:pt x="10" y="4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0"/>
                      <a:pt x="8" y="1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2"/>
                      <a:pt x="8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4" y="2"/>
                      <a:pt x="3" y="2"/>
                      <a:pt x="3" y="3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1"/>
                      <a:pt x="3" y="11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4" y="12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5" name="Freeform 430"/>
              <p:cNvSpPr>
                <a:spLocks/>
              </p:cNvSpPr>
              <p:nvPr/>
            </p:nvSpPr>
            <p:spPr bwMode="auto">
              <a:xfrm>
                <a:off x="2798" y="3072"/>
                <a:ext cx="4" cy="5"/>
              </a:xfrm>
              <a:custGeom>
                <a:avLst/>
                <a:gdLst>
                  <a:gd name="T0" fmla="*/ 0 w 13"/>
                  <a:gd name="T1" fmla="*/ 0 h 17"/>
                  <a:gd name="T2" fmla="*/ 0 w 13"/>
                  <a:gd name="T3" fmla="*/ 0 h 17"/>
                  <a:gd name="T4" fmla="*/ 0 w 13"/>
                  <a:gd name="T5" fmla="*/ 0 h 17"/>
                  <a:gd name="T6" fmla="*/ 0 w 13"/>
                  <a:gd name="T7" fmla="*/ 0 h 17"/>
                  <a:gd name="T8" fmla="*/ 0 w 13"/>
                  <a:gd name="T9" fmla="*/ 0 h 17"/>
                  <a:gd name="T10" fmla="*/ 0 w 13"/>
                  <a:gd name="T11" fmla="*/ 0 h 17"/>
                  <a:gd name="T12" fmla="*/ 0 w 13"/>
                  <a:gd name="T13" fmla="*/ 0 h 17"/>
                  <a:gd name="T14" fmla="*/ 0 w 13"/>
                  <a:gd name="T15" fmla="*/ 0 h 17"/>
                  <a:gd name="T16" fmla="*/ 0 w 13"/>
                  <a:gd name="T17" fmla="*/ 0 h 17"/>
                  <a:gd name="T18" fmla="*/ 0 w 13"/>
                  <a:gd name="T19" fmla="*/ 0 h 17"/>
                  <a:gd name="T20" fmla="*/ 0 w 13"/>
                  <a:gd name="T21" fmla="*/ 0 h 17"/>
                  <a:gd name="T22" fmla="*/ 0 w 13"/>
                  <a:gd name="T23" fmla="*/ 0 h 17"/>
                  <a:gd name="T24" fmla="*/ 0 w 13"/>
                  <a:gd name="T25" fmla="*/ 0 h 17"/>
                  <a:gd name="T26" fmla="*/ 0 w 13"/>
                  <a:gd name="T27" fmla="*/ 0 h 17"/>
                  <a:gd name="T28" fmla="*/ 0 w 13"/>
                  <a:gd name="T29" fmla="*/ 0 h 17"/>
                  <a:gd name="T30" fmla="*/ 0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0 w 13"/>
                  <a:gd name="T37" fmla="*/ 0 h 17"/>
                  <a:gd name="T38" fmla="*/ 0 w 13"/>
                  <a:gd name="T39" fmla="*/ 0 h 17"/>
                  <a:gd name="T40" fmla="*/ 0 w 13"/>
                  <a:gd name="T41" fmla="*/ 0 h 17"/>
                  <a:gd name="T42" fmla="*/ 0 w 13"/>
                  <a:gd name="T43" fmla="*/ 0 h 17"/>
                  <a:gd name="T44" fmla="*/ 0 w 13"/>
                  <a:gd name="T45" fmla="*/ 0 h 17"/>
                  <a:gd name="T46" fmla="*/ 0 w 13"/>
                  <a:gd name="T47" fmla="*/ 0 h 17"/>
                  <a:gd name="T48" fmla="*/ 0 w 13"/>
                  <a:gd name="T49" fmla="*/ 0 h 17"/>
                  <a:gd name="T50" fmla="*/ 0 w 13"/>
                  <a:gd name="T51" fmla="*/ 0 h 17"/>
                  <a:gd name="T52" fmla="*/ 0 w 13"/>
                  <a:gd name="T53" fmla="*/ 0 h 17"/>
                  <a:gd name="T54" fmla="*/ 0 w 13"/>
                  <a:gd name="T55" fmla="*/ 0 h 17"/>
                  <a:gd name="T56" fmla="*/ 0 w 13"/>
                  <a:gd name="T57" fmla="*/ 0 h 17"/>
                  <a:gd name="T58" fmla="*/ 0 w 13"/>
                  <a:gd name="T59" fmla="*/ 0 h 17"/>
                  <a:gd name="T60" fmla="*/ 0 w 13"/>
                  <a:gd name="T61" fmla="*/ 0 h 17"/>
                  <a:gd name="T62" fmla="*/ 0 w 13"/>
                  <a:gd name="T63" fmla="*/ 0 h 17"/>
                  <a:gd name="T64" fmla="*/ 0 w 13"/>
                  <a:gd name="T65" fmla="*/ 0 h 17"/>
                  <a:gd name="T66" fmla="*/ 0 w 13"/>
                  <a:gd name="T67" fmla="*/ 0 h 17"/>
                  <a:gd name="T68" fmla="*/ 0 w 13"/>
                  <a:gd name="T69" fmla="*/ 0 h 17"/>
                  <a:gd name="T70" fmla="*/ 0 w 13"/>
                  <a:gd name="T71" fmla="*/ 0 h 17"/>
                  <a:gd name="T72" fmla="*/ 0 w 13"/>
                  <a:gd name="T73" fmla="*/ 0 h 17"/>
                  <a:gd name="T74" fmla="*/ 0 w 13"/>
                  <a:gd name="T75" fmla="*/ 0 h 17"/>
                  <a:gd name="T76" fmla="*/ 0 w 13"/>
                  <a:gd name="T77" fmla="*/ 0 h 17"/>
                  <a:gd name="T78" fmla="*/ 0 w 13"/>
                  <a:gd name="T79" fmla="*/ 0 h 17"/>
                  <a:gd name="T80" fmla="*/ 0 w 13"/>
                  <a:gd name="T81" fmla="*/ 0 h 1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3"/>
                  <a:gd name="T124" fmla="*/ 0 h 17"/>
                  <a:gd name="T125" fmla="*/ 13 w 13"/>
                  <a:gd name="T126" fmla="*/ 17 h 1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3" h="17">
                    <a:moveTo>
                      <a:pt x="11" y="16"/>
                    </a:moveTo>
                    <a:cubicBezTo>
                      <a:pt x="11" y="16"/>
                      <a:pt x="11" y="16"/>
                      <a:pt x="12" y="16"/>
                    </a:cubicBezTo>
                    <a:cubicBezTo>
                      <a:pt x="12" y="16"/>
                      <a:pt x="12" y="17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lnTo>
                      <a:pt x="11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6" name="Freeform 431"/>
              <p:cNvSpPr>
                <a:spLocks noEditPoints="1"/>
              </p:cNvSpPr>
              <p:nvPr/>
            </p:nvSpPr>
            <p:spPr bwMode="auto">
              <a:xfrm>
                <a:off x="2802" y="3074"/>
                <a:ext cx="4" cy="3"/>
              </a:xfrm>
              <a:custGeom>
                <a:avLst/>
                <a:gdLst>
                  <a:gd name="T0" fmla="*/ 0 w 11"/>
                  <a:gd name="T1" fmla="*/ 0 h 12"/>
                  <a:gd name="T2" fmla="*/ 0 w 11"/>
                  <a:gd name="T3" fmla="*/ 0 h 12"/>
                  <a:gd name="T4" fmla="*/ 0 w 11"/>
                  <a:gd name="T5" fmla="*/ 0 h 12"/>
                  <a:gd name="T6" fmla="*/ 0 w 11"/>
                  <a:gd name="T7" fmla="*/ 0 h 12"/>
                  <a:gd name="T8" fmla="*/ 0 w 11"/>
                  <a:gd name="T9" fmla="*/ 0 h 12"/>
                  <a:gd name="T10" fmla="*/ 0 w 11"/>
                  <a:gd name="T11" fmla="*/ 0 h 12"/>
                  <a:gd name="T12" fmla="*/ 0 w 11"/>
                  <a:gd name="T13" fmla="*/ 0 h 12"/>
                  <a:gd name="T14" fmla="*/ 0 w 11"/>
                  <a:gd name="T15" fmla="*/ 0 h 12"/>
                  <a:gd name="T16" fmla="*/ 0 w 11"/>
                  <a:gd name="T17" fmla="*/ 0 h 12"/>
                  <a:gd name="T18" fmla="*/ 0 w 11"/>
                  <a:gd name="T19" fmla="*/ 0 h 12"/>
                  <a:gd name="T20" fmla="*/ 0 w 11"/>
                  <a:gd name="T21" fmla="*/ 0 h 12"/>
                  <a:gd name="T22" fmla="*/ 0 w 11"/>
                  <a:gd name="T23" fmla="*/ 0 h 12"/>
                  <a:gd name="T24" fmla="*/ 0 w 11"/>
                  <a:gd name="T25" fmla="*/ 0 h 12"/>
                  <a:gd name="T26" fmla="*/ 0 w 11"/>
                  <a:gd name="T27" fmla="*/ 0 h 12"/>
                  <a:gd name="T28" fmla="*/ 0 w 11"/>
                  <a:gd name="T29" fmla="*/ 0 h 12"/>
                  <a:gd name="T30" fmla="*/ 0 w 11"/>
                  <a:gd name="T31" fmla="*/ 0 h 12"/>
                  <a:gd name="T32" fmla="*/ 0 w 11"/>
                  <a:gd name="T33" fmla="*/ 0 h 12"/>
                  <a:gd name="T34" fmla="*/ 0 w 11"/>
                  <a:gd name="T35" fmla="*/ 0 h 12"/>
                  <a:gd name="T36" fmla="*/ 0 w 11"/>
                  <a:gd name="T37" fmla="*/ 0 h 12"/>
                  <a:gd name="T38" fmla="*/ 0 w 11"/>
                  <a:gd name="T39" fmla="*/ 0 h 12"/>
                  <a:gd name="T40" fmla="*/ 0 w 11"/>
                  <a:gd name="T41" fmla="*/ 0 h 12"/>
                  <a:gd name="T42" fmla="*/ 0 w 11"/>
                  <a:gd name="T43" fmla="*/ 0 h 12"/>
                  <a:gd name="T44" fmla="*/ 0 w 11"/>
                  <a:gd name="T45" fmla="*/ 0 h 12"/>
                  <a:gd name="T46" fmla="*/ 0 w 11"/>
                  <a:gd name="T47" fmla="*/ 0 h 12"/>
                  <a:gd name="T48" fmla="*/ 0 w 11"/>
                  <a:gd name="T49" fmla="*/ 0 h 12"/>
                  <a:gd name="T50" fmla="*/ 0 w 11"/>
                  <a:gd name="T51" fmla="*/ 0 h 12"/>
                  <a:gd name="T52" fmla="*/ 0 w 11"/>
                  <a:gd name="T53" fmla="*/ 0 h 12"/>
                  <a:gd name="T54" fmla="*/ 0 w 11"/>
                  <a:gd name="T55" fmla="*/ 0 h 12"/>
                  <a:gd name="T56" fmla="*/ 0 w 11"/>
                  <a:gd name="T57" fmla="*/ 0 h 12"/>
                  <a:gd name="T58" fmla="*/ 0 w 11"/>
                  <a:gd name="T59" fmla="*/ 0 h 12"/>
                  <a:gd name="T60" fmla="*/ 0 w 11"/>
                  <a:gd name="T61" fmla="*/ 0 h 12"/>
                  <a:gd name="T62" fmla="*/ 0 w 11"/>
                  <a:gd name="T63" fmla="*/ 0 h 12"/>
                  <a:gd name="T64" fmla="*/ 0 w 11"/>
                  <a:gd name="T65" fmla="*/ 0 h 12"/>
                  <a:gd name="T66" fmla="*/ 0 w 11"/>
                  <a:gd name="T67" fmla="*/ 0 h 12"/>
                  <a:gd name="T68" fmla="*/ 0 w 11"/>
                  <a:gd name="T69" fmla="*/ 0 h 12"/>
                  <a:gd name="T70" fmla="*/ 0 w 11"/>
                  <a:gd name="T71" fmla="*/ 0 h 12"/>
                  <a:gd name="T72" fmla="*/ 0 w 11"/>
                  <a:gd name="T73" fmla="*/ 0 h 12"/>
                  <a:gd name="T74" fmla="*/ 0 w 11"/>
                  <a:gd name="T75" fmla="*/ 0 h 1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1"/>
                  <a:gd name="T115" fmla="*/ 0 h 12"/>
                  <a:gd name="T116" fmla="*/ 11 w 11"/>
                  <a:gd name="T117" fmla="*/ 12 h 1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1" h="12">
                    <a:moveTo>
                      <a:pt x="4" y="12"/>
                    </a:moveTo>
                    <a:cubicBezTo>
                      <a:pt x="3" y="12"/>
                      <a:pt x="2" y="12"/>
                      <a:pt x="1" y="11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8"/>
                      <a:pt x="1" y="7"/>
                      <a:pt x="2" y="6"/>
                    </a:cubicBezTo>
                    <a:cubicBezTo>
                      <a:pt x="3" y="6"/>
                      <a:pt x="5" y="5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2"/>
                      <a:pt x="7" y="2"/>
                    </a:cubicBezTo>
                    <a:cubicBezTo>
                      <a:pt x="7" y="1"/>
                      <a:pt x="6" y="1"/>
                      <a:pt x="5" y="1"/>
                    </a:cubicBezTo>
                    <a:cubicBezTo>
                      <a:pt x="4" y="1"/>
                      <a:pt x="3" y="1"/>
                      <a:pt x="3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1"/>
                      <a:pt x="4" y="0"/>
                      <a:pt x="5" y="0"/>
                    </a:cubicBezTo>
                    <a:cubicBezTo>
                      <a:pt x="7" y="0"/>
                      <a:pt x="8" y="1"/>
                      <a:pt x="8" y="1"/>
                    </a:cubicBezTo>
                    <a:cubicBezTo>
                      <a:pt x="9" y="2"/>
                      <a:pt x="9" y="2"/>
                      <a:pt x="9" y="3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1" y="11"/>
                      <a:pt x="11" y="11"/>
                    </a:cubicBezTo>
                    <a:cubicBezTo>
                      <a:pt x="11" y="11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11" y="11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2"/>
                      <a:pt x="8" y="11"/>
                      <a:pt x="8" y="11"/>
                    </a:cubicBezTo>
                    <a:cubicBezTo>
                      <a:pt x="7" y="11"/>
                      <a:pt x="7" y="12"/>
                      <a:pt x="6" y="12"/>
                    </a:cubicBezTo>
                    <a:cubicBezTo>
                      <a:pt x="5" y="12"/>
                      <a:pt x="5" y="12"/>
                      <a:pt x="4" y="12"/>
                    </a:cubicBezTo>
                    <a:close/>
                    <a:moveTo>
                      <a:pt x="2" y="9"/>
                    </a:moveTo>
                    <a:cubicBezTo>
                      <a:pt x="2" y="10"/>
                      <a:pt x="2" y="10"/>
                      <a:pt x="2" y="11"/>
                    </a:cubicBezTo>
                    <a:cubicBezTo>
                      <a:pt x="3" y="11"/>
                      <a:pt x="3" y="12"/>
                      <a:pt x="4" y="11"/>
                    </a:cubicBezTo>
                    <a:cubicBezTo>
                      <a:pt x="5" y="12"/>
                      <a:pt x="5" y="11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6"/>
                      <a:pt x="4" y="6"/>
                      <a:pt x="3" y="7"/>
                    </a:cubicBezTo>
                    <a:cubicBezTo>
                      <a:pt x="2" y="7"/>
                      <a:pt x="2" y="8"/>
                      <a:pt x="2" y="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7" name="Freeform 432"/>
              <p:cNvSpPr>
                <a:spLocks/>
              </p:cNvSpPr>
              <p:nvPr/>
            </p:nvSpPr>
            <p:spPr bwMode="auto">
              <a:xfrm>
                <a:off x="2806" y="3074"/>
                <a:ext cx="4" cy="3"/>
              </a:xfrm>
              <a:custGeom>
                <a:avLst/>
                <a:gdLst>
                  <a:gd name="T0" fmla="*/ 0 w 11"/>
                  <a:gd name="T1" fmla="*/ 0 h 12"/>
                  <a:gd name="T2" fmla="*/ 0 w 11"/>
                  <a:gd name="T3" fmla="*/ 0 h 12"/>
                  <a:gd name="T4" fmla="*/ 0 w 11"/>
                  <a:gd name="T5" fmla="*/ 0 h 12"/>
                  <a:gd name="T6" fmla="*/ 0 w 11"/>
                  <a:gd name="T7" fmla="*/ 0 h 12"/>
                  <a:gd name="T8" fmla="*/ 0 w 11"/>
                  <a:gd name="T9" fmla="*/ 0 h 12"/>
                  <a:gd name="T10" fmla="*/ 0 w 11"/>
                  <a:gd name="T11" fmla="*/ 0 h 12"/>
                  <a:gd name="T12" fmla="*/ 0 w 11"/>
                  <a:gd name="T13" fmla="*/ 0 h 12"/>
                  <a:gd name="T14" fmla="*/ 0 w 11"/>
                  <a:gd name="T15" fmla="*/ 0 h 12"/>
                  <a:gd name="T16" fmla="*/ 0 w 11"/>
                  <a:gd name="T17" fmla="*/ 0 h 12"/>
                  <a:gd name="T18" fmla="*/ 0 w 11"/>
                  <a:gd name="T19" fmla="*/ 0 h 12"/>
                  <a:gd name="T20" fmla="*/ 0 w 11"/>
                  <a:gd name="T21" fmla="*/ 0 h 12"/>
                  <a:gd name="T22" fmla="*/ 0 w 11"/>
                  <a:gd name="T23" fmla="*/ 0 h 12"/>
                  <a:gd name="T24" fmla="*/ 0 w 11"/>
                  <a:gd name="T25" fmla="*/ 0 h 12"/>
                  <a:gd name="T26" fmla="*/ 0 w 11"/>
                  <a:gd name="T27" fmla="*/ 0 h 12"/>
                  <a:gd name="T28" fmla="*/ 0 w 11"/>
                  <a:gd name="T29" fmla="*/ 0 h 12"/>
                  <a:gd name="T30" fmla="*/ 0 w 11"/>
                  <a:gd name="T31" fmla="*/ 0 h 12"/>
                  <a:gd name="T32" fmla="*/ 0 w 11"/>
                  <a:gd name="T33" fmla="*/ 0 h 12"/>
                  <a:gd name="T34" fmla="*/ 0 w 11"/>
                  <a:gd name="T35" fmla="*/ 0 h 12"/>
                  <a:gd name="T36" fmla="*/ 0 w 11"/>
                  <a:gd name="T37" fmla="*/ 0 h 12"/>
                  <a:gd name="T38" fmla="*/ 0 w 11"/>
                  <a:gd name="T39" fmla="*/ 0 h 12"/>
                  <a:gd name="T40" fmla="*/ 0 w 11"/>
                  <a:gd name="T41" fmla="*/ 0 h 12"/>
                  <a:gd name="T42" fmla="*/ 0 w 11"/>
                  <a:gd name="T43" fmla="*/ 0 h 12"/>
                  <a:gd name="T44" fmla="*/ 0 w 11"/>
                  <a:gd name="T45" fmla="*/ 0 h 12"/>
                  <a:gd name="T46" fmla="*/ 0 w 11"/>
                  <a:gd name="T47" fmla="*/ 0 h 12"/>
                  <a:gd name="T48" fmla="*/ 0 w 11"/>
                  <a:gd name="T49" fmla="*/ 0 h 12"/>
                  <a:gd name="T50" fmla="*/ 0 w 11"/>
                  <a:gd name="T51" fmla="*/ 0 h 12"/>
                  <a:gd name="T52" fmla="*/ 0 w 11"/>
                  <a:gd name="T53" fmla="*/ 0 h 12"/>
                  <a:gd name="T54" fmla="*/ 0 w 11"/>
                  <a:gd name="T55" fmla="*/ 0 h 12"/>
                  <a:gd name="T56" fmla="*/ 0 w 11"/>
                  <a:gd name="T57" fmla="*/ 0 h 12"/>
                  <a:gd name="T58" fmla="*/ 0 w 11"/>
                  <a:gd name="T59" fmla="*/ 0 h 12"/>
                  <a:gd name="T60" fmla="*/ 0 w 11"/>
                  <a:gd name="T61" fmla="*/ 0 h 12"/>
                  <a:gd name="T62" fmla="*/ 0 w 11"/>
                  <a:gd name="T63" fmla="*/ 0 h 12"/>
                  <a:gd name="T64" fmla="*/ 0 w 11"/>
                  <a:gd name="T65" fmla="*/ 0 h 1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"/>
                  <a:gd name="T100" fmla="*/ 0 h 12"/>
                  <a:gd name="T101" fmla="*/ 11 w 11"/>
                  <a:gd name="T102" fmla="*/ 12 h 1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" h="12">
                    <a:moveTo>
                      <a:pt x="4" y="4"/>
                    </a:moveTo>
                    <a:cubicBezTo>
                      <a:pt x="5" y="3"/>
                      <a:pt x="6" y="2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9" y="1"/>
                      <a:pt x="10" y="1"/>
                      <a:pt x="10" y="1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2"/>
                      <a:pt x="11" y="3"/>
                      <a:pt x="11" y="3"/>
                    </a:cubicBezTo>
                    <a:cubicBezTo>
                      <a:pt x="11" y="3"/>
                      <a:pt x="10" y="3"/>
                      <a:pt x="10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8" y="1"/>
                      <a:pt x="7" y="2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1"/>
                      <a:pt x="5" y="12"/>
                      <a:pt x="5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8" name="Freeform 433"/>
              <p:cNvSpPr>
                <a:spLocks/>
              </p:cNvSpPr>
              <p:nvPr/>
            </p:nvSpPr>
            <p:spPr bwMode="auto">
              <a:xfrm>
                <a:off x="2810" y="3074"/>
                <a:ext cx="4" cy="4"/>
              </a:xfrm>
              <a:custGeom>
                <a:avLst/>
                <a:gdLst>
                  <a:gd name="T0" fmla="*/ 0 w 11"/>
                  <a:gd name="T1" fmla="*/ 0 h 15"/>
                  <a:gd name="T2" fmla="*/ 0 w 11"/>
                  <a:gd name="T3" fmla="*/ 0 h 15"/>
                  <a:gd name="T4" fmla="*/ 0 w 11"/>
                  <a:gd name="T5" fmla="*/ 0 h 15"/>
                  <a:gd name="T6" fmla="*/ 0 w 11"/>
                  <a:gd name="T7" fmla="*/ 0 h 15"/>
                  <a:gd name="T8" fmla="*/ 0 w 11"/>
                  <a:gd name="T9" fmla="*/ 0 h 15"/>
                  <a:gd name="T10" fmla="*/ 0 w 11"/>
                  <a:gd name="T11" fmla="*/ 0 h 15"/>
                  <a:gd name="T12" fmla="*/ 0 w 11"/>
                  <a:gd name="T13" fmla="*/ 0 h 15"/>
                  <a:gd name="T14" fmla="*/ 0 w 11"/>
                  <a:gd name="T15" fmla="*/ 0 h 15"/>
                  <a:gd name="T16" fmla="*/ 0 w 11"/>
                  <a:gd name="T17" fmla="*/ 0 h 15"/>
                  <a:gd name="T18" fmla="*/ 0 w 11"/>
                  <a:gd name="T19" fmla="*/ 0 h 15"/>
                  <a:gd name="T20" fmla="*/ 0 w 11"/>
                  <a:gd name="T21" fmla="*/ 0 h 15"/>
                  <a:gd name="T22" fmla="*/ 0 w 11"/>
                  <a:gd name="T23" fmla="*/ 0 h 15"/>
                  <a:gd name="T24" fmla="*/ 0 w 11"/>
                  <a:gd name="T25" fmla="*/ 0 h 15"/>
                  <a:gd name="T26" fmla="*/ 0 w 11"/>
                  <a:gd name="T27" fmla="*/ 0 h 15"/>
                  <a:gd name="T28" fmla="*/ 0 w 11"/>
                  <a:gd name="T29" fmla="*/ 0 h 15"/>
                  <a:gd name="T30" fmla="*/ 0 w 11"/>
                  <a:gd name="T31" fmla="*/ 0 h 15"/>
                  <a:gd name="T32" fmla="*/ 0 w 11"/>
                  <a:gd name="T33" fmla="*/ 0 h 15"/>
                  <a:gd name="T34" fmla="*/ 0 w 11"/>
                  <a:gd name="T35" fmla="*/ 0 h 15"/>
                  <a:gd name="T36" fmla="*/ 0 w 11"/>
                  <a:gd name="T37" fmla="*/ 0 h 15"/>
                  <a:gd name="T38" fmla="*/ 0 w 11"/>
                  <a:gd name="T39" fmla="*/ 0 h 15"/>
                  <a:gd name="T40" fmla="*/ 0 w 11"/>
                  <a:gd name="T41" fmla="*/ 0 h 15"/>
                  <a:gd name="T42" fmla="*/ 0 w 11"/>
                  <a:gd name="T43" fmla="*/ 0 h 15"/>
                  <a:gd name="T44" fmla="*/ 0 w 11"/>
                  <a:gd name="T45" fmla="*/ 0 h 15"/>
                  <a:gd name="T46" fmla="*/ 0 w 11"/>
                  <a:gd name="T47" fmla="*/ 0 h 15"/>
                  <a:gd name="T48" fmla="*/ 0 w 11"/>
                  <a:gd name="T49" fmla="*/ 0 h 15"/>
                  <a:gd name="T50" fmla="*/ 0 w 11"/>
                  <a:gd name="T51" fmla="*/ 0 h 15"/>
                  <a:gd name="T52" fmla="*/ 0 w 11"/>
                  <a:gd name="T53" fmla="*/ 0 h 15"/>
                  <a:gd name="T54" fmla="*/ 0 w 11"/>
                  <a:gd name="T55" fmla="*/ 0 h 15"/>
                  <a:gd name="T56" fmla="*/ 0 w 11"/>
                  <a:gd name="T57" fmla="*/ 0 h 15"/>
                  <a:gd name="T58" fmla="*/ 0 w 11"/>
                  <a:gd name="T59" fmla="*/ 0 h 15"/>
                  <a:gd name="T60" fmla="*/ 0 w 11"/>
                  <a:gd name="T61" fmla="*/ 0 h 15"/>
                  <a:gd name="T62" fmla="*/ 0 w 11"/>
                  <a:gd name="T63" fmla="*/ 0 h 15"/>
                  <a:gd name="T64" fmla="*/ 0 w 11"/>
                  <a:gd name="T65" fmla="*/ 0 h 15"/>
                  <a:gd name="T66" fmla="*/ 0 w 11"/>
                  <a:gd name="T67" fmla="*/ 0 h 15"/>
                  <a:gd name="T68" fmla="*/ 0 w 11"/>
                  <a:gd name="T69" fmla="*/ 0 h 15"/>
                  <a:gd name="T70" fmla="*/ 0 w 11"/>
                  <a:gd name="T71" fmla="*/ 0 h 1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"/>
                  <a:gd name="T109" fmla="*/ 0 h 15"/>
                  <a:gd name="T110" fmla="*/ 11 w 11"/>
                  <a:gd name="T111" fmla="*/ 15 h 1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" h="15">
                    <a:moveTo>
                      <a:pt x="6" y="9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4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1" y="13"/>
                    </a:cubicBezTo>
                    <a:cubicBezTo>
                      <a:pt x="1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3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4" y="13"/>
                    </a:cubicBezTo>
                    <a:cubicBezTo>
                      <a:pt x="4" y="13"/>
                      <a:pt x="5" y="12"/>
                      <a:pt x="5" y="12"/>
                    </a:cubicBezTo>
                    <a:cubicBezTo>
                      <a:pt x="5" y="11"/>
                      <a:pt x="5" y="11"/>
                      <a:pt x="5" y="1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lnTo>
                      <a:pt x="6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9" name="Freeform 434"/>
              <p:cNvSpPr>
                <a:spLocks/>
              </p:cNvSpPr>
              <p:nvPr/>
            </p:nvSpPr>
            <p:spPr bwMode="auto">
              <a:xfrm>
                <a:off x="2798" y="3098"/>
                <a:ext cx="4" cy="6"/>
              </a:xfrm>
              <a:custGeom>
                <a:avLst/>
                <a:gdLst>
                  <a:gd name="T0" fmla="*/ 0 w 11"/>
                  <a:gd name="T1" fmla="*/ 0 h 18"/>
                  <a:gd name="T2" fmla="*/ 0 w 11"/>
                  <a:gd name="T3" fmla="*/ 0 h 18"/>
                  <a:gd name="T4" fmla="*/ 0 w 11"/>
                  <a:gd name="T5" fmla="*/ 0 h 18"/>
                  <a:gd name="T6" fmla="*/ 0 w 11"/>
                  <a:gd name="T7" fmla="*/ 0 h 18"/>
                  <a:gd name="T8" fmla="*/ 0 w 11"/>
                  <a:gd name="T9" fmla="*/ 0 h 18"/>
                  <a:gd name="T10" fmla="*/ 0 w 11"/>
                  <a:gd name="T11" fmla="*/ 0 h 18"/>
                  <a:gd name="T12" fmla="*/ 0 w 11"/>
                  <a:gd name="T13" fmla="*/ 0 h 18"/>
                  <a:gd name="T14" fmla="*/ 0 w 11"/>
                  <a:gd name="T15" fmla="*/ 0 h 18"/>
                  <a:gd name="T16" fmla="*/ 0 w 11"/>
                  <a:gd name="T17" fmla="*/ 0 h 18"/>
                  <a:gd name="T18" fmla="*/ 0 w 11"/>
                  <a:gd name="T19" fmla="*/ 0 h 18"/>
                  <a:gd name="T20" fmla="*/ 0 w 11"/>
                  <a:gd name="T21" fmla="*/ 0 h 18"/>
                  <a:gd name="T22" fmla="*/ 0 w 11"/>
                  <a:gd name="T23" fmla="*/ 0 h 18"/>
                  <a:gd name="T24" fmla="*/ 0 w 11"/>
                  <a:gd name="T25" fmla="*/ 0 h 18"/>
                  <a:gd name="T26" fmla="*/ 0 w 11"/>
                  <a:gd name="T27" fmla="*/ 0 h 18"/>
                  <a:gd name="T28" fmla="*/ 0 w 11"/>
                  <a:gd name="T29" fmla="*/ 0 h 18"/>
                  <a:gd name="T30" fmla="*/ 0 w 11"/>
                  <a:gd name="T31" fmla="*/ 0 h 18"/>
                  <a:gd name="T32" fmla="*/ 0 w 11"/>
                  <a:gd name="T33" fmla="*/ 0 h 18"/>
                  <a:gd name="T34" fmla="*/ 0 w 11"/>
                  <a:gd name="T35" fmla="*/ 0 h 18"/>
                  <a:gd name="T36" fmla="*/ 0 w 11"/>
                  <a:gd name="T37" fmla="*/ 0 h 18"/>
                  <a:gd name="T38" fmla="*/ 0 w 11"/>
                  <a:gd name="T39" fmla="*/ 0 h 18"/>
                  <a:gd name="T40" fmla="*/ 0 w 11"/>
                  <a:gd name="T41" fmla="*/ 0 h 18"/>
                  <a:gd name="T42" fmla="*/ 0 w 11"/>
                  <a:gd name="T43" fmla="*/ 0 h 18"/>
                  <a:gd name="T44" fmla="*/ 0 w 11"/>
                  <a:gd name="T45" fmla="*/ 0 h 18"/>
                  <a:gd name="T46" fmla="*/ 0 w 11"/>
                  <a:gd name="T47" fmla="*/ 0 h 18"/>
                  <a:gd name="T48" fmla="*/ 0 w 11"/>
                  <a:gd name="T49" fmla="*/ 0 h 1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18"/>
                  <a:gd name="T77" fmla="*/ 11 w 11"/>
                  <a:gd name="T78" fmla="*/ 18 h 1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18">
                    <a:moveTo>
                      <a:pt x="8" y="18"/>
                    </a:moveTo>
                    <a:cubicBezTo>
                      <a:pt x="3" y="18"/>
                      <a:pt x="3" y="18"/>
                      <a:pt x="3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5" y="17"/>
                      <a:pt x="5" y="16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0" y="2"/>
                      <a:pt x="9" y="2"/>
                    </a:cubicBezTo>
                    <a:cubicBezTo>
                      <a:pt x="9" y="1"/>
                      <a:pt x="8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lnTo>
                      <a:pt x="8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0" name="Freeform 435"/>
              <p:cNvSpPr>
                <a:spLocks noEditPoints="1"/>
              </p:cNvSpPr>
              <p:nvPr/>
            </p:nvSpPr>
            <p:spPr bwMode="auto">
              <a:xfrm>
                <a:off x="2802" y="3100"/>
                <a:ext cx="4" cy="4"/>
              </a:xfrm>
              <a:custGeom>
                <a:avLst/>
                <a:gdLst>
                  <a:gd name="T0" fmla="*/ 0 w 11"/>
                  <a:gd name="T1" fmla="*/ 0 h 12"/>
                  <a:gd name="T2" fmla="*/ 0 w 11"/>
                  <a:gd name="T3" fmla="*/ 0 h 12"/>
                  <a:gd name="T4" fmla="*/ 0 w 11"/>
                  <a:gd name="T5" fmla="*/ 0 h 12"/>
                  <a:gd name="T6" fmla="*/ 0 w 11"/>
                  <a:gd name="T7" fmla="*/ 0 h 12"/>
                  <a:gd name="T8" fmla="*/ 0 w 11"/>
                  <a:gd name="T9" fmla="*/ 0 h 12"/>
                  <a:gd name="T10" fmla="*/ 0 w 11"/>
                  <a:gd name="T11" fmla="*/ 0 h 12"/>
                  <a:gd name="T12" fmla="*/ 0 w 11"/>
                  <a:gd name="T13" fmla="*/ 0 h 12"/>
                  <a:gd name="T14" fmla="*/ 0 w 11"/>
                  <a:gd name="T15" fmla="*/ 0 h 12"/>
                  <a:gd name="T16" fmla="*/ 0 w 11"/>
                  <a:gd name="T17" fmla="*/ 0 h 12"/>
                  <a:gd name="T18" fmla="*/ 0 w 11"/>
                  <a:gd name="T19" fmla="*/ 0 h 12"/>
                  <a:gd name="T20" fmla="*/ 0 w 11"/>
                  <a:gd name="T21" fmla="*/ 0 h 12"/>
                  <a:gd name="T22" fmla="*/ 0 w 11"/>
                  <a:gd name="T23" fmla="*/ 0 h 12"/>
                  <a:gd name="T24" fmla="*/ 0 w 11"/>
                  <a:gd name="T25" fmla="*/ 0 h 12"/>
                  <a:gd name="T26" fmla="*/ 0 w 11"/>
                  <a:gd name="T27" fmla="*/ 0 h 12"/>
                  <a:gd name="T28" fmla="*/ 0 w 11"/>
                  <a:gd name="T29" fmla="*/ 0 h 12"/>
                  <a:gd name="T30" fmla="*/ 0 w 11"/>
                  <a:gd name="T31" fmla="*/ 0 h 12"/>
                  <a:gd name="T32" fmla="*/ 0 w 11"/>
                  <a:gd name="T33" fmla="*/ 0 h 12"/>
                  <a:gd name="T34" fmla="*/ 0 w 11"/>
                  <a:gd name="T35" fmla="*/ 0 h 1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"/>
                  <a:gd name="T55" fmla="*/ 0 h 12"/>
                  <a:gd name="T56" fmla="*/ 11 w 11"/>
                  <a:gd name="T57" fmla="*/ 12 h 1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" h="12">
                    <a:moveTo>
                      <a:pt x="11" y="6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7" y="12"/>
                      <a:pt x="5" y="12"/>
                    </a:cubicBezTo>
                    <a:cubicBezTo>
                      <a:pt x="4" y="12"/>
                      <a:pt x="3" y="11"/>
                      <a:pt x="2" y="10"/>
                    </a:cubicBezTo>
                    <a:cubicBezTo>
                      <a:pt x="1" y="9"/>
                      <a:pt x="0" y="8"/>
                      <a:pt x="0" y="6"/>
                    </a:cubicBezTo>
                    <a:cubicBezTo>
                      <a:pt x="0" y="5"/>
                      <a:pt x="1" y="3"/>
                      <a:pt x="2" y="2"/>
                    </a:cubicBezTo>
                    <a:cubicBezTo>
                      <a:pt x="3" y="1"/>
                      <a:pt x="4" y="0"/>
                      <a:pt x="5" y="0"/>
                    </a:cubicBezTo>
                    <a:cubicBezTo>
                      <a:pt x="7" y="0"/>
                      <a:pt x="8" y="1"/>
                      <a:pt x="9" y="2"/>
                    </a:cubicBezTo>
                    <a:cubicBezTo>
                      <a:pt x="10" y="3"/>
                      <a:pt x="11" y="5"/>
                      <a:pt x="11" y="6"/>
                    </a:cubicBezTo>
                    <a:close/>
                    <a:moveTo>
                      <a:pt x="2" y="6"/>
                    </a:moveTo>
                    <a:cubicBezTo>
                      <a:pt x="2" y="8"/>
                      <a:pt x="2" y="9"/>
                      <a:pt x="3" y="10"/>
                    </a:cubicBezTo>
                    <a:cubicBezTo>
                      <a:pt x="4" y="11"/>
                      <a:pt x="4" y="11"/>
                      <a:pt x="5" y="11"/>
                    </a:cubicBezTo>
                    <a:cubicBezTo>
                      <a:pt x="7" y="11"/>
                      <a:pt x="8" y="11"/>
                      <a:pt x="8" y="10"/>
                    </a:cubicBezTo>
                    <a:cubicBezTo>
                      <a:pt x="9" y="9"/>
                      <a:pt x="9" y="8"/>
                      <a:pt x="9" y="6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7" y="1"/>
                      <a:pt x="7" y="1"/>
                      <a:pt x="5" y="1"/>
                    </a:cubicBezTo>
                    <a:cubicBezTo>
                      <a:pt x="5" y="1"/>
                      <a:pt x="4" y="1"/>
                      <a:pt x="3" y="2"/>
                    </a:cubicBezTo>
                    <a:cubicBezTo>
                      <a:pt x="2" y="3"/>
                      <a:pt x="2" y="4"/>
                      <a:pt x="2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1" name="Freeform 436"/>
              <p:cNvSpPr>
                <a:spLocks/>
              </p:cNvSpPr>
              <p:nvPr/>
            </p:nvSpPr>
            <p:spPr bwMode="auto">
              <a:xfrm>
                <a:off x="2806" y="3100"/>
                <a:ext cx="4" cy="4"/>
              </a:xfrm>
              <a:custGeom>
                <a:avLst/>
                <a:gdLst>
                  <a:gd name="T0" fmla="*/ 0 w 13"/>
                  <a:gd name="T1" fmla="*/ 0 h 12"/>
                  <a:gd name="T2" fmla="*/ 0 w 13"/>
                  <a:gd name="T3" fmla="*/ 0 h 12"/>
                  <a:gd name="T4" fmla="*/ 0 w 13"/>
                  <a:gd name="T5" fmla="*/ 0 h 12"/>
                  <a:gd name="T6" fmla="*/ 0 w 13"/>
                  <a:gd name="T7" fmla="*/ 0 h 12"/>
                  <a:gd name="T8" fmla="*/ 0 w 13"/>
                  <a:gd name="T9" fmla="*/ 0 h 12"/>
                  <a:gd name="T10" fmla="*/ 0 w 13"/>
                  <a:gd name="T11" fmla="*/ 0 h 12"/>
                  <a:gd name="T12" fmla="*/ 0 w 13"/>
                  <a:gd name="T13" fmla="*/ 0 h 12"/>
                  <a:gd name="T14" fmla="*/ 0 w 13"/>
                  <a:gd name="T15" fmla="*/ 0 h 12"/>
                  <a:gd name="T16" fmla="*/ 0 w 13"/>
                  <a:gd name="T17" fmla="*/ 0 h 12"/>
                  <a:gd name="T18" fmla="*/ 0 w 13"/>
                  <a:gd name="T19" fmla="*/ 0 h 12"/>
                  <a:gd name="T20" fmla="*/ 0 w 13"/>
                  <a:gd name="T21" fmla="*/ 0 h 12"/>
                  <a:gd name="T22" fmla="*/ 0 w 13"/>
                  <a:gd name="T23" fmla="*/ 0 h 12"/>
                  <a:gd name="T24" fmla="*/ 0 w 13"/>
                  <a:gd name="T25" fmla="*/ 0 h 12"/>
                  <a:gd name="T26" fmla="*/ 0 w 13"/>
                  <a:gd name="T27" fmla="*/ 0 h 12"/>
                  <a:gd name="T28" fmla="*/ 0 w 13"/>
                  <a:gd name="T29" fmla="*/ 0 h 12"/>
                  <a:gd name="T30" fmla="*/ 0 w 13"/>
                  <a:gd name="T31" fmla="*/ 0 h 12"/>
                  <a:gd name="T32" fmla="*/ 0 w 13"/>
                  <a:gd name="T33" fmla="*/ 0 h 12"/>
                  <a:gd name="T34" fmla="*/ 0 w 13"/>
                  <a:gd name="T35" fmla="*/ 0 h 12"/>
                  <a:gd name="T36" fmla="*/ 0 w 13"/>
                  <a:gd name="T37" fmla="*/ 0 h 12"/>
                  <a:gd name="T38" fmla="*/ 0 w 13"/>
                  <a:gd name="T39" fmla="*/ 0 h 12"/>
                  <a:gd name="T40" fmla="*/ 0 w 13"/>
                  <a:gd name="T41" fmla="*/ 0 h 12"/>
                  <a:gd name="T42" fmla="*/ 0 w 13"/>
                  <a:gd name="T43" fmla="*/ 0 h 12"/>
                  <a:gd name="T44" fmla="*/ 0 w 13"/>
                  <a:gd name="T45" fmla="*/ 0 h 12"/>
                  <a:gd name="T46" fmla="*/ 0 w 13"/>
                  <a:gd name="T47" fmla="*/ 0 h 12"/>
                  <a:gd name="T48" fmla="*/ 0 w 13"/>
                  <a:gd name="T49" fmla="*/ 0 h 12"/>
                  <a:gd name="T50" fmla="*/ 0 w 13"/>
                  <a:gd name="T51" fmla="*/ 0 h 12"/>
                  <a:gd name="T52" fmla="*/ 0 w 13"/>
                  <a:gd name="T53" fmla="*/ 0 h 12"/>
                  <a:gd name="T54" fmla="*/ 0 w 13"/>
                  <a:gd name="T55" fmla="*/ 0 h 12"/>
                  <a:gd name="T56" fmla="*/ 0 w 13"/>
                  <a:gd name="T57" fmla="*/ 0 h 12"/>
                  <a:gd name="T58" fmla="*/ 0 w 13"/>
                  <a:gd name="T59" fmla="*/ 0 h 12"/>
                  <a:gd name="T60" fmla="*/ 0 w 13"/>
                  <a:gd name="T61" fmla="*/ 0 h 12"/>
                  <a:gd name="T62" fmla="*/ 0 w 13"/>
                  <a:gd name="T63" fmla="*/ 0 h 12"/>
                  <a:gd name="T64" fmla="*/ 0 w 13"/>
                  <a:gd name="T65" fmla="*/ 0 h 12"/>
                  <a:gd name="T66" fmla="*/ 0 w 13"/>
                  <a:gd name="T67" fmla="*/ 0 h 12"/>
                  <a:gd name="T68" fmla="*/ 0 w 13"/>
                  <a:gd name="T69" fmla="*/ 0 h 12"/>
                  <a:gd name="T70" fmla="*/ 0 w 13"/>
                  <a:gd name="T71" fmla="*/ 0 h 12"/>
                  <a:gd name="T72" fmla="*/ 0 w 13"/>
                  <a:gd name="T73" fmla="*/ 0 h 12"/>
                  <a:gd name="T74" fmla="*/ 0 w 13"/>
                  <a:gd name="T75" fmla="*/ 0 h 12"/>
                  <a:gd name="T76" fmla="*/ 0 w 13"/>
                  <a:gd name="T77" fmla="*/ 0 h 12"/>
                  <a:gd name="T78" fmla="*/ 0 w 13"/>
                  <a:gd name="T79" fmla="*/ 0 h 12"/>
                  <a:gd name="T80" fmla="*/ 0 w 13"/>
                  <a:gd name="T81" fmla="*/ 0 h 12"/>
                  <a:gd name="T82" fmla="*/ 0 w 13"/>
                  <a:gd name="T83" fmla="*/ 0 h 12"/>
                  <a:gd name="T84" fmla="*/ 0 w 13"/>
                  <a:gd name="T85" fmla="*/ 0 h 12"/>
                  <a:gd name="T86" fmla="*/ 0 w 13"/>
                  <a:gd name="T87" fmla="*/ 0 h 12"/>
                  <a:gd name="T88" fmla="*/ 0 w 13"/>
                  <a:gd name="T89" fmla="*/ 0 h 12"/>
                  <a:gd name="T90" fmla="*/ 0 w 13"/>
                  <a:gd name="T91" fmla="*/ 0 h 12"/>
                  <a:gd name="T92" fmla="*/ 0 w 13"/>
                  <a:gd name="T93" fmla="*/ 0 h 12"/>
                  <a:gd name="T94" fmla="*/ 0 w 13"/>
                  <a:gd name="T95" fmla="*/ 0 h 12"/>
                  <a:gd name="T96" fmla="*/ 0 w 13"/>
                  <a:gd name="T97" fmla="*/ 0 h 12"/>
                  <a:gd name="T98" fmla="*/ 0 w 13"/>
                  <a:gd name="T99" fmla="*/ 0 h 12"/>
                  <a:gd name="T100" fmla="*/ 0 w 13"/>
                  <a:gd name="T101" fmla="*/ 0 h 12"/>
                  <a:gd name="T102" fmla="*/ 0 w 13"/>
                  <a:gd name="T103" fmla="*/ 0 h 12"/>
                  <a:gd name="T104" fmla="*/ 0 w 13"/>
                  <a:gd name="T105" fmla="*/ 0 h 12"/>
                  <a:gd name="T106" fmla="*/ 0 w 13"/>
                  <a:gd name="T107" fmla="*/ 0 h 12"/>
                  <a:gd name="T108" fmla="*/ 0 w 13"/>
                  <a:gd name="T109" fmla="*/ 0 h 12"/>
                  <a:gd name="T110" fmla="*/ 0 w 13"/>
                  <a:gd name="T111" fmla="*/ 0 h 12"/>
                  <a:gd name="T112" fmla="*/ 0 w 13"/>
                  <a:gd name="T113" fmla="*/ 0 h 12"/>
                  <a:gd name="T114" fmla="*/ 0 w 13"/>
                  <a:gd name="T115" fmla="*/ 0 h 12"/>
                  <a:gd name="T116" fmla="*/ 0 w 13"/>
                  <a:gd name="T117" fmla="*/ 0 h 1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3"/>
                  <a:gd name="T178" fmla="*/ 0 h 12"/>
                  <a:gd name="T179" fmla="*/ 13 w 13"/>
                  <a:gd name="T180" fmla="*/ 12 h 1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3" h="12">
                    <a:moveTo>
                      <a:pt x="1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0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9" y="0"/>
                      <a:pt x="9" y="0"/>
                      <a:pt x="10" y="0"/>
                    </a:cubicBezTo>
                    <a:cubicBezTo>
                      <a:pt x="11" y="0"/>
                      <a:pt x="11" y="0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3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0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8" y="2"/>
                      <a:pt x="8" y="2"/>
                      <a:pt x="7" y="3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0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1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2" name="Freeform 437"/>
              <p:cNvSpPr>
                <a:spLocks/>
              </p:cNvSpPr>
              <p:nvPr/>
            </p:nvSpPr>
            <p:spPr bwMode="auto">
              <a:xfrm>
                <a:off x="2798" y="3127"/>
                <a:ext cx="3" cy="5"/>
              </a:xfrm>
              <a:custGeom>
                <a:avLst/>
                <a:gdLst>
                  <a:gd name="T0" fmla="*/ 0 w 10"/>
                  <a:gd name="T1" fmla="*/ 0 h 18"/>
                  <a:gd name="T2" fmla="*/ 0 w 10"/>
                  <a:gd name="T3" fmla="*/ 0 h 18"/>
                  <a:gd name="T4" fmla="*/ 0 w 10"/>
                  <a:gd name="T5" fmla="*/ 0 h 18"/>
                  <a:gd name="T6" fmla="*/ 0 w 10"/>
                  <a:gd name="T7" fmla="*/ 0 h 18"/>
                  <a:gd name="T8" fmla="*/ 0 w 10"/>
                  <a:gd name="T9" fmla="*/ 0 h 18"/>
                  <a:gd name="T10" fmla="*/ 0 w 10"/>
                  <a:gd name="T11" fmla="*/ 0 h 18"/>
                  <a:gd name="T12" fmla="*/ 0 w 10"/>
                  <a:gd name="T13" fmla="*/ 0 h 18"/>
                  <a:gd name="T14" fmla="*/ 0 w 10"/>
                  <a:gd name="T15" fmla="*/ 0 h 18"/>
                  <a:gd name="T16" fmla="*/ 0 w 10"/>
                  <a:gd name="T17" fmla="*/ 0 h 18"/>
                  <a:gd name="T18" fmla="*/ 0 w 10"/>
                  <a:gd name="T19" fmla="*/ 0 h 18"/>
                  <a:gd name="T20" fmla="*/ 0 w 10"/>
                  <a:gd name="T21" fmla="*/ 0 h 18"/>
                  <a:gd name="T22" fmla="*/ 0 w 10"/>
                  <a:gd name="T23" fmla="*/ 0 h 18"/>
                  <a:gd name="T24" fmla="*/ 0 w 10"/>
                  <a:gd name="T25" fmla="*/ 0 h 18"/>
                  <a:gd name="T26" fmla="*/ 0 w 10"/>
                  <a:gd name="T27" fmla="*/ 0 h 18"/>
                  <a:gd name="T28" fmla="*/ 0 w 10"/>
                  <a:gd name="T29" fmla="*/ 0 h 18"/>
                  <a:gd name="T30" fmla="*/ 0 w 10"/>
                  <a:gd name="T31" fmla="*/ 0 h 18"/>
                  <a:gd name="T32" fmla="*/ 0 w 10"/>
                  <a:gd name="T33" fmla="*/ 0 h 18"/>
                  <a:gd name="T34" fmla="*/ 0 w 10"/>
                  <a:gd name="T35" fmla="*/ 0 h 18"/>
                  <a:gd name="T36" fmla="*/ 0 w 10"/>
                  <a:gd name="T37" fmla="*/ 0 h 18"/>
                  <a:gd name="T38" fmla="*/ 0 w 10"/>
                  <a:gd name="T39" fmla="*/ 0 h 18"/>
                  <a:gd name="T40" fmla="*/ 0 w 10"/>
                  <a:gd name="T41" fmla="*/ 0 h 18"/>
                  <a:gd name="T42" fmla="*/ 0 w 10"/>
                  <a:gd name="T43" fmla="*/ 0 h 18"/>
                  <a:gd name="T44" fmla="*/ 0 w 10"/>
                  <a:gd name="T45" fmla="*/ 0 h 18"/>
                  <a:gd name="T46" fmla="*/ 0 w 10"/>
                  <a:gd name="T47" fmla="*/ 0 h 18"/>
                  <a:gd name="T48" fmla="*/ 0 w 10"/>
                  <a:gd name="T49" fmla="*/ 0 h 18"/>
                  <a:gd name="T50" fmla="*/ 0 w 10"/>
                  <a:gd name="T51" fmla="*/ 0 h 18"/>
                  <a:gd name="T52" fmla="*/ 0 w 10"/>
                  <a:gd name="T53" fmla="*/ 0 h 18"/>
                  <a:gd name="T54" fmla="*/ 0 w 10"/>
                  <a:gd name="T55" fmla="*/ 0 h 18"/>
                  <a:gd name="T56" fmla="*/ 0 w 10"/>
                  <a:gd name="T57" fmla="*/ 0 h 18"/>
                  <a:gd name="T58" fmla="*/ 0 w 10"/>
                  <a:gd name="T59" fmla="*/ 0 h 18"/>
                  <a:gd name="T60" fmla="*/ 0 w 10"/>
                  <a:gd name="T61" fmla="*/ 0 h 18"/>
                  <a:gd name="T62" fmla="*/ 0 w 10"/>
                  <a:gd name="T63" fmla="*/ 0 h 18"/>
                  <a:gd name="T64" fmla="*/ 0 w 10"/>
                  <a:gd name="T65" fmla="*/ 0 h 1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"/>
                  <a:gd name="T100" fmla="*/ 0 h 18"/>
                  <a:gd name="T101" fmla="*/ 10 w 10"/>
                  <a:gd name="T102" fmla="*/ 18 h 1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" h="18">
                    <a:moveTo>
                      <a:pt x="5" y="9"/>
                    </a:moveTo>
                    <a:cubicBezTo>
                      <a:pt x="3" y="8"/>
                      <a:pt x="2" y="7"/>
                      <a:pt x="1" y="7"/>
                    </a:cubicBezTo>
                    <a:cubicBezTo>
                      <a:pt x="1" y="6"/>
                      <a:pt x="0" y="5"/>
                      <a:pt x="0" y="4"/>
                    </a:cubicBezTo>
                    <a:cubicBezTo>
                      <a:pt x="0" y="3"/>
                      <a:pt x="1" y="2"/>
                      <a:pt x="2" y="1"/>
                    </a:cubicBezTo>
                    <a:cubicBezTo>
                      <a:pt x="2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2"/>
                      <a:pt x="7" y="1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4" y="0"/>
                      <a:pt x="3" y="1"/>
                      <a:pt x="2" y="2"/>
                    </a:cubicBezTo>
                    <a:cubicBezTo>
                      <a:pt x="2" y="2"/>
                      <a:pt x="2" y="3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6"/>
                      <a:pt x="4" y="7"/>
                      <a:pt x="6" y="8"/>
                    </a:cubicBezTo>
                    <a:cubicBezTo>
                      <a:pt x="7" y="8"/>
                      <a:pt x="9" y="9"/>
                      <a:pt x="9" y="10"/>
                    </a:cubicBezTo>
                    <a:cubicBezTo>
                      <a:pt x="10" y="11"/>
                      <a:pt x="10" y="12"/>
                      <a:pt x="10" y="13"/>
                    </a:cubicBezTo>
                    <a:cubicBezTo>
                      <a:pt x="10" y="14"/>
                      <a:pt x="10" y="15"/>
                      <a:pt x="9" y="16"/>
                    </a:cubicBezTo>
                    <a:cubicBezTo>
                      <a:pt x="8" y="17"/>
                      <a:pt x="7" y="18"/>
                      <a:pt x="5" y="18"/>
                    </a:cubicBezTo>
                    <a:cubicBezTo>
                      <a:pt x="5" y="18"/>
                      <a:pt x="4" y="18"/>
                      <a:pt x="4" y="17"/>
                    </a:cubicBezTo>
                    <a:cubicBezTo>
                      <a:pt x="3" y="17"/>
                      <a:pt x="3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8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4"/>
                      <a:pt x="2" y="15"/>
                      <a:pt x="3" y="16"/>
                    </a:cubicBezTo>
                    <a:cubicBezTo>
                      <a:pt x="3" y="17"/>
                      <a:pt x="4" y="17"/>
                      <a:pt x="6" y="17"/>
                    </a:cubicBezTo>
                    <a:cubicBezTo>
                      <a:pt x="7" y="17"/>
                      <a:pt x="8" y="17"/>
                      <a:pt x="8" y="16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1"/>
                    </a:cubicBezTo>
                    <a:cubicBezTo>
                      <a:pt x="7" y="10"/>
                      <a:pt x="6" y="10"/>
                      <a:pt x="5" y="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3" name="Freeform 438"/>
              <p:cNvSpPr>
                <a:spLocks/>
              </p:cNvSpPr>
              <p:nvPr/>
            </p:nvSpPr>
            <p:spPr bwMode="auto">
              <a:xfrm>
                <a:off x="2802" y="3128"/>
                <a:ext cx="4" cy="4"/>
              </a:xfrm>
              <a:custGeom>
                <a:avLst/>
                <a:gdLst>
                  <a:gd name="T0" fmla="*/ 0 w 11"/>
                  <a:gd name="T1" fmla="*/ 0 h 13"/>
                  <a:gd name="T2" fmla="*/ 0 w 11"/>
                  <a:gd name="T3" fmla="*/ 0 h 13"/>
                  <a:gd name="T4" fmla="*/ 0 w 11"/>
                  <a:gd name="T5" fmla="*/ 0 h 13"/>
                  <a:gd name="T6" fmla="*/ 0 w 11"/>
                  <a:gd name="T7" fmla="*/ 0 h 13"/>
                  <a:gd name="T8" fmla="*/ 0 w 11"/>
                  <a:gd name="T9" fmla="*/ 0 h 13"/>
                  <a:gd name="T10" fmla="*/ 0 w 11"/>
                  <a:gd name="T11" fmla="*/ 0 h 13"/>
                  <a:gd name="T12" fmla="*/ 0 w 11"/>
                  <a:gd name="T13" fmla="*/ 0 h 13"/>
                  <a:gd name="T14" fmla="*/ 0 w 11"/>
                  <a:gd name="T15" fmla="*/ 0 h 13"/>
                  <a:gd name="T16" fmla="*/ 0 w 11"/>
                  <a:gd name="T17" fmla="*/ 0 h 13"/>
                  <a:gd name="T18" fmla="*/ 0 w 11"/>
                  <a:gd name="T19" fmla="*/ 0 h 13"/>
                  <a:gd name="T20" fmla="*/ 0 w 11"/>
                  <a:gd name="T21" fmla="*/ 0 h 13"/>
                  <a:gd name="T22" fmla="*/ 0 w 11"/>
                  <a:gd name="T23" fmla="*/ 0 h 13"/>
                  <a:gd name="T24" fmla="*/ 0 w 11"/>
                  <a:gd name="T25" fmla="*/ 0 h 13"/>
                  <a:gd name="T26" fmla="*/ 0 w 11"/>
                  <a:gd name="T27" fmla="*/ 0 h 13"/>
                  <a:gd name="T28" fmla="*/ 0 w 11"/>
                  <a:gd name="T29" fmla="*/ 0 h 13"/>
                  <a:gd name="T30" fmla="*/ 0 w 11"/>
                  <a:gd name="T31" fmla="*/ 0 h 13"/>
                  <a:gd name="T32" fmla="*/ 0 w 11"/>
                  <a:gd name="T33" fmla="*/ 0 h 13"/>
                  <a:gd name="T34" fmla="*/ 0 w 11"/>
                  <a:gd name="T35" fmla="*/ 0 h 13"/>
                  <a:gd name="T36" fmla="*/ 0 w 11"/>
                  <a:gd name="T37" fmla="*/ 0 h 13"/>
                  <a:gd name="T38" fmla="*/ 0 w 11"/>
                  <a:gd name="T39" fmla="*/ 0 h 13"/>
                  <a:gd name="T40" fmla="*/ 0 w 11"/>
                  <a:gd name="T41" fmla="*/ 0 h 13"/>
                  <a:gd name="T42" fmla="*/ 0 w 11"/>
                  <a:gd name="T43" fmla="*/ 0 h 13"/>
                  <a:gd name="T44" fmla="*/ 0 w 11"/>
                  <a:gd name="T45" fmla="*/ 0 h 13"/>
                  <a:gd name="T46" fmla="*/ 0 w 11"/>
                  <a:gd name="T47" fmla="*/ 0 h 13"/>
                  <a:gd name="T48" fmla="*/ 0 w 11"/>
                  <a:gd name="T49" fmla="*/ 0 h 13"/>
                  <a:gd name="T50" fmla="*/ 0 w 11"/>
                  <a:gd name="T51" fmla="*/ 0 h 13"/>
                  <a:gd name="T52" fmla="*/ 0 w 11"/>
                  <a:gd name="T53" fmla="*/ 0 h 13"/>
                  <a:gd name="T54" fmla="*/ 0 w 11"/>
                  <a:gd name="T55" fmla="*/ 0 h 13"/>
                  <a:gd name="T56" fmla="*/ 0 w 11"/>
                  <a:gd name="T57" fmla="*/ 0 h 13"/>
                  <a:gd name="T58" fmla="*/ 0 w 11"/>
                  <a:gd name="T59" fmla="*/ 0 h 13"/>
                  <a:gd name="T60" fmla="*/ 0 w 11"/>
                  <a:gd name="T61" fmla="*/ 0 h 13"/>
                  <a:gd name="T62" fmla="*/ 0 w 11"/>
                  <a:gd name="T63" fmla="*/ 0 h 13"/>
                  <a:gd name="T64" fmla="*/ 0 w 11"/>
                  <a:gd name="T65" fmla="*/ 0 h 13"/>
                  <a:gd name="T66" fmla="*/ 0 w 11"/>
                  <a:gd name="T67" fmla="*/ 0 h 13"/>
                  <a:gd name="T68" fmla="*/ 0 w 11"/>
                  <a:gd name="T69" fmla="*/ 0 h 13"/>
                  <a:gd name="T70" fmla="*/ 0 w 11"/>
                  <a:gd name="T71" fmla="*/ 0 h 13"/>
                  <a:gd name="T72" fmla="*/ 0 w 11"/>
                  <a:gd name="T73" fmla="*/ 0 h 13"/>
                  <a:gd name="T74" fmla="*/ 0 w 11"/>
                  <a:gd name="T75" fmla="*/ 0 h 1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1"/>
                  <a:gd name="T115" fmla="*/ 0 h 13"/>
                  <a:gd name="T116" fmla="*/ 11 w 11"/>
                  <a:gd name="T117" fmla="*/ 13 h 1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1" h="13">
                    <a:moveTo>
                      <a:pt x="5" y="12"/>
                    </a:moveTo>
                    <a:cubicBezTo>
                      <a:pt x="6" y="11"/>
                      <a:pt x="6" y="11"/>
                      <a:pt x="7" y="11"/>
                    </a:cubicBezTo>
                    <a:cubicBezTo>
                      <a:pt x="8" y="10"/>
                      <a:pt x="8" y="10"/>
                      <a:pt x="8" y="9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9" y="1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7" y="12"/>
                      <a:pt x="7" y="12"/>
                    </a:cubicBezTo>
                    <a:cubicBezTo>
                      <a:pt x="6" y="12"/>
                      <a:pt x="5" y="13"/>
                      <a:pt x="4" y="13"/>
                    </a:cubicBezTo>
                    <a:cubicBezTo>
                      <a:pt x="3" y="13"/>
                      <a:pt x="2" y="12"/>
                      <a:pt x="2" y="12"/>
                    </a:cubicBezTo>
                    <a:cubicBezTo>
                      <a:pt x="1" y="11"/>
                      <a:pt x="1" y="10"/>
                      <a:pt x="1" y="9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4" y="11"/>
                      <a:pt x="4" y="11"/>
                      <a:pt x="5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4" name="Freeform 439"/>
              <p:cNvSpPr>
                <a:spLocks/>
              </p:cNvSpPr>
              <p:nvPr/>
            </p:nvSpPr>
            <p:spPr bwMode="auto">
              <a:xfrm>
                <a:off x="2807" y="3128"/>
                <a:ext cx="2" cy="4"/>
              </a:xfrm>
              <a:custGeom>
                <a:avLst/>
                <a:gdLst>
                  <a:gd name="T0" fmla="*/ 0 w 9"/>
                  <a:gd name="T1" fmla="*/ 0 h 12"/>
                  <a:gd name="T2" fmla="*/ 0 w 9"/>
                  <a:gd name="T3" fmla="*/ 0 h 12"/>
                  <a:gd name="T4" fmla="*/ 0 w 9"/>
                  <a:gd name="T5" fmla="*/ 0 h 12"/>
                  <a:gd name="T6" fmla="*/ 0 w 9"/>
                  <a:gd name="T7" fmla="*/ 0 h 12"/>
                  <a:gd name="T8" fmla="*/ 0 w 9"/>
                  <a:gd name="T9" fmla="*/ 0 h 12"/>
                  <a:gd name="T10" fmla="*/ 0 w 9"/>
                  <a:gd name="T11" fmla="*/ 0 h 12"/>
                  <a:gd name="T12" fmla="*/ 0 w 9"/>
                  <a:gd name="T13" fmla="*/ 0 h 12"/>
                  <a:gd name="T14" fmla="*/ 0 w 9"/>
                  <a:gd name="T15" fmla="*/ 0 h 12"/>
                  <a:gd name="T16" fmla="*/ 0 w 9"/>
                  <a:gd name="T17" fmla="*/ 0 h 12"/>
                  <a:gd name="T18" fmla="*/ 0 w 9"/>
                  <a:gd name="T19" fmla="*/ 0 h 12"/>
                  <a:gd name="T20" fmla="*/ 0 w 9"/>
                  <a:gd name="T21" fmla="*/ 0 h 12"/>
                  <a:gd name="T22" fmla="*/ 0 w 9"/>
                  <a:gd name="T23" fmla="*/ 0 h 12"/>
                  <a:gd name="T24" fmla="*/ 0 w 9"/>
                  <a:gd name="T25" fmla="*/ 0 h 12"/>
                  <a:gd name="T26" fmla="*/ 0 w 9"/>
                  <a:gd name="T27" fmla="*/ 0 h 12"/>
                  <a:gd name="T28" fmla="*/ 0 w 9"/>
                  <a:gd name="T29" fmla="*/ 0 h 12"/>
                  <a:gd name="T30" fmla="*/ 0 w 9"/>
                  <a:gd name="T31" fmla="*/ 0 h 12"/>
                  <a:gd name="T32" fmla="*/ 0 w 9"/>
                  <a:gd name="T33" fmla="*/ 0 h 12"/>
                  <a:gd name="T34" fmla="*/ 0 w 9"/>
                  <a:gd name="T35" fmla="*/ 0 h 12"/>
                  <a:gd name="T36" fmla="*/ 0 w 9"/>
                  <a:gd name="T37" fmla="*/ 0 h 12"/>
                  <a:gd name="T38" fmla="*/ 0 w 9"/>
                  <a:gd name="T39" fmla="*/ 0 h 12"/>
                  <a:gd name="T40" fmla="*/ 0 w 9"/>
                  <a:gd name="T41" fmla="*/ 0 h 12"/>
                  <a:gd name="T42" fmla="*/ 0 w 9"/>
                  <a:gd name="T43" fmla="*/ 0 h 12"/>
                  <a:gd name="T44" fmla="*/ 0 w 9"/>
                  <a:gd name="T45" fmla="*/ 0 h 12"/>
                  <a:gd name="T46" fmla="*/ 0 w 9"/>
                  <a:gd name="T47" fmla="*/ 0 h 12"/>
                  <a:gd name="T48" fmla="*/ 0 w 9"/>
                  <a:gd name="T49" fmla="*/ 0 h 12"/>
                  <a:gd name="T50" fmla="*/ 0 w 9"/>
                  <a:gd name="T51" fmla="*/ 0 h 12"/>
                  <a:gd name="T52" fmla="*/ 0 w 9"/>
                  <a:gd name="T53" fmla="*/ 0 h 12"/>
                  <a:gd name="T54" fmla="*/ 0 w 9"/>
                  <a:gd name="T55" fmla="*/ 0 h 12"/>
                  <a:gd name="T56" fmla="*/ 0 w 9"/>
                  <a:gd name="T57" fmla="*/ 0 h 12"/>
                  <a:gd name="T58" fmla="*/ 0 w 9"/>
                  <a:gd name="T59" fmla="*/ 0 h 12"/>
                  <a:gd name="T60" fmla="*/ 0 w 9"/>
                  <a:gd name="T61" fmla="*/ 0 h 12"/>
                  <a:gd name="T62" fmla="*/ 0 w 9"/>
                  <a:gd name="T63" fmla="*/ 0 h 12"/>
                  <a:gd name="T64" fmla="*/ 0 w 9"/>
                  <a:gd name="T65" fmla="*/ 0 h 12"/>
                  <a:gd name="T66" fmla="*/ 0 w 9"/>
                  <a:gd name="T67" fmla="*/ 0 h 12"/>
                  <a:gd name="T68" fmla="*/ 0 w 9"/>
                  <a:gd name="T69" fmla="*/ 0 h 12"/>
                  <a:gd name="T70" fmla="*/ 0 w 9"/>
                  <a:gd name="T71" fmla="*/ 0 h 12"/>
                  <a:gd name="T72" fmla="*/ 0 w 9"/>
                  <a:gd name="T73" fmla="*/ 0 h 1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"/>
                  <a:gd name="T112" fmla="*/ 0 h 12"/>
                  <a:gd name="T113" fmla="*/ 9 w 9"/>
                  <a:gd name="T114" fmla="*/ 12 h 1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" h="12">
                    <a:moveTo>
                      <a:pt x="1" y="3"/>
                    </a:moveTo>
                    <a:cubicBezTo>
                      <a:pt x="1" y="2"/>
                      <a:pt x="1" y="1"/>
                      <a:pt x="2" y="1"/>
                    </a:cubicBezTo>
                    <a:cubicBezTo>
                      <a:pt x="2" y="0"/>
                      <a:pt x="3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4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ubicBezTo>
                      <a:pt x="8" y="6"/>
                      <a:pt x="8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7" y="11"/>
                      <a:pt x="6" y="12"/>
                      <a:pt x="5" y="12"/>
                    </a:cubicBezTo>
                    <a:cubicBezTo>
                      <a:pt x="4" y="12"/>
                      <a:pt x="3" y="11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0" y="1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3" y="11"/>
                      <a:pt x="4" y="11"/>
                      <a:pt x="5" y="11"/>
                    </a:cubicBezTo>
                    <a:cubicBezTo>
                      <a:pt x="6" y="11"/>
                      <a:pt x="7" y="11"/>
                      <a:pt x="7" y="10"/>
                    </a:cubicBezTo>
                    <a:cubicBezTo>
                      <a:pt x="8" y="10"/>
                      <a:pt x="8" y="10"/>
                      <a:pt x="8" y="9"/>
                    </a:cubicBezTo>
                    <a:cubicBezTo>
                      <a:pt x="8" y="8"/>
                      <a:pt x="8" y="8"/>
                      <a:pt x="7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6"/>
                      <a:pt x="4" y="6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5" name="Freeform 440"/>
              <p:cNvSpPr>
                <a:spLocks noEditPoints="1"/>
              </p:cNvSpPr>
              <p:nvPr/>
            </p:nvSpPr>
            <p:spPr bwMode="auto">
              <a:xfrm>
                <a:off x="2810" y="3128"/>
                <a:ext cx="4" cy="4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0 h 12"/>
                  <a:gd name="T4" fmla="*/ 0 w 12"/>
                  <a:gd name="T5" fmla="*/ 0 h 12"/>
                  <a:gd name="T6" fmla="*/ 0 w 12"/>
                  <a:gd name="T7" fmla="*/ 0 h 12"/>
                  <a:gd name="T8" fmla="*/ 0 w 12"/>
                  <a:gd name="T9" fmla="*/ 0 h 12"/>
                  <a:gd name="T10" fmla="*/ 0 w 12"/>
                  <a:gd name="T11" fmla="*/ 0 h 12"/>
                  <a:gd name="T12" fmla="*/ 0 w 12"/>
                  <a:gd name="T13" fmla="*/ 0 h 12"/>
                  <a:gd name="T14" fmla="*/ 0 w 12"/>
                  <a:gd name="T15" fmla="*/ 0 h 12"/>
                  <a:gd name="T16" fmla="*/ 0 w 12"/>
                  <a:gd name="T17" fmla="*/ 0 h 12"/>
                  <a:gd name="T18" fmla="*/ 0 w 12"/>
                  <a:gd name="T19" fmla="*/ 0 h 12"/>
                  <a:gd name="T20" fmla="*/ 0 w 12"/>
                  <a:gd name="T21" fmla="*/ 0 h 12"/>
                  <a:gd name="T22" fmla="*/ 0 w 12"/>
                  <a:gd name="T23" fmla="*/ 0 h 12"/>
                  <a:gd name="T24" fmla="*/ 0 w 12"/>
                  <a:gd name="T25" fmla="*/ 0 h 12"/>
                  <a:gd name="T26" fmla="*/ 0 w 12"/>
                  <a:gd name="T27" fmla="*/ 0 h 12"/>
                  <a:gd name="T28" fmla="*/ 0 w 12"/>
                  <a:gd name="T29" fmla="*/ 0 h 12"/>
                  <a:gd name="T30" fmla="*/ 0 w 12"/>
                  <a:gd name="T31" fmla="*/ 0 h 12"/>
                  <a:gd name="T32" fmla="*/ 0 w 12"/>
                  <a:gd name="T33" fmla="*/ 0 h 12"/>
                  <a:gd name="T34" fmla="*/ 0 w 12"/>
                  <a:gd name="T35" fmla="*/ 0 h 12"/>
                  <a:gd name="T36" fmla="*/ 0 w 12"/>
                  <a:gd name="T37" fmla="*/ 0 h 12"/>
                  <a:gd name="T38" fmla="*/ 0 w 12"/>
                  <a:gd name="T39" fmla="*/ 0 h 12"/>
                  <a:gd name="T40" fmla="*/ 0 w 12"/>
                  <a:gd name="T41" fmla="*/ 0 h 12"/>
                  <a:gd name="T42" fmla="*/ 0 w 12"/>
                  <a:gd name="T43" fmla="*/ 0 h 12"/>
                  <a:gd name="T44" fmla="*/ 0 w 12"/>
                  <a:gd name="T45" fmla="*/ 0 h 12"/>
                  <a:gd name="T46" fmla="*/ 0 w 12"/>
                  <a:gd name="T47" fmla="*/ 0 h 12"/>
                  <a:gd name="T48" fmla="*/ 0 w 12"/>
                  <a:gd name="T49" fmla="*/ 0 h 12"/>
                  <a:gd name="T50" fmla="*/ 0 w 12"/>
                  <a:gd name="T51" fmla="*/ 0 h 12"/>
                  <a:gd name="T52" fmla="*/ 0 w 12"/>
                  <a:gd name="T53" fmla="*/ 0 h 12"/>
                  <a:gd name="T54" fmla="*/ 0 w 12"/>
                  <a:gd name="T55" fmla="*/ 0 h 12"/>
                  <a:gd name="T56" fmla="*/ 0 w 12"/>
                  <a:gd name="T57" fmla="*/ 0 h 12"/>
                  <a:gd name="T58" fmla="*/ 0 w 12"/>
                  <a:gd name="T59" fmla="*/ 0 h 12"/>
                  <a:gd name="T60" fmla="*/ 0 w 12"/>
                  <a:gd name="T61" fmla="*/ 0 h 12"/>
                  <a:gd name="T62" fmla="*/ 0 w 12"/>
                  <a:gd name="T63" fmla="*/ 0 h 12"/>
                  <a:gd name="T64" fmla="*/ 0 w 12"/>
                  <a:gd name="T65" fmla="*/ 0 h 12"/>
                  <a:gd name="T66" fmla="*/ 0 w 12"/>
                  <a:gd name="T67" fmla="*/ 0 h 12"/>
                  <a:gd name="T68" fmla="*/ 0 w 12"/>
                  <a:gd name="T69" fmla="*/ 0 h 12"/>
                  <a:gd name="T70" fmla="*/ 0 w 12"/>
                  <a:gd name="T71" fmla="*/ 0 h 12"/>
                  <a:gd name="T72" fmla="*/ 0 w 12"/>
                  <a:gd name="T73" fmla="*/ 0 h 12"/>
                  <a:gd name="T74" fmla="*/ 0 w 12"/>
                  <a:gd name="T75" fmla="*/ 0 h 1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2"/>
                  <a:gd name="T115" fmla="*/ 0 h 12"/>
                  <a:gd name="T116" fmla="*/ 12 w 12"/>
                  <a:gd name="T117" fmla="*/ 12 h 1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2" h="12">
                    <a:moveTo>
                      <a:pt x="4" y="12"/>
                    </a:moveTo>
                    <a:cubicBezTo>
                      <a:pt x="3" y="12"/>
                      <a:pt x="2" y="11"/>
                      <a:pt x="1" y="11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3" y="5"/>
                      <a:pt x="5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2"/>
                      <a:pt x="8" y="1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7" y="0"/>
                      <a:pt x="8" y="0"/>
                      <a:pt x="8" y="1"/>
                    </a:cubicBezTo>
                    <a:cubicBezTo>
                      <a:pt x="9" y="1"/>
                      <a:pt x="9" y="2"/>
                      <a:pt x="9" y="3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9" y="10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1" y="10"/>
                      <a:pt x="11" y="10"/>
                    </a:cubicBezTo>
                    <a:cubicBezTo>
                      <a:pt x="11" y="10"/>
                      <a:pt x="11" y="9"/>
                      <a:pt x="11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10"/>
                      <a:pt x="11" y="11"/>
                      <a:pt x="11" y="11"/>
                    </a:cubicBezTo>
                    <a:cubicBezTo>
                      <a:pt x="11" y="11"/>
                      <a:pt x="10" y="11"/>
                      <a:pt x="10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1"/>
                      <a:pt x="8" y="11"/>
                      <a:pt x="8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5" y="12"/>
                      <a:pt x="4" y="12"/>
                    </a:cubicBezTo>
                    <a:close/>
                    <a:moveTo>
                      <a:pt x="2" y="8"/>
                    </a:moveTo>
                    <a:cubicBezTo>
                      <a:pt x="2" y="9"/>
                      <a:pt x="2" y="10"/>
                      <a:pt x="2" y="10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5" y="11"/>
                      <a:pt x="5" y="11"/>
                      <a:pt x="6" y="10"/>
                    </a:cubicBezTo>
                    <a:cubicBezTo>
                      <a:pt x="7" y="10"/>
                      <a:pt x="7" y="10"/>
                      <a:pt x="8" y="9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5"/>
                      <a:pt x="4" y="5"/>
                      <a:pt x="3" y="6"/>
                    </a:cubicBezTo>
                    <a:cubicBezTo>
                      <a:pt x="2" y="7"/>
                      <a:pt x="2" y="7"/>
                      <a:pt x="2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6" name="Freeform 441"/>
              <p:cNvSpPr>
                <a:spLocks/>
              </p:cNvSpPr>
              <p:nvPr/>
            </p:nvSpPr>
            <p:spPr bwMode="auto">
              <a:xfrm>
                <a:off x="2814" y="3128"/>
                <a:ext cx="4" cy="4"/>
              </a:xfrm>
              <a:custGeom>
                <a:avLst/>
                <a:gdLst>
                  <a:gd name="T0" fmla="*/ 0 w 11"/>
                  <a:gd name="T1" fmla="*/ 0 h 11"/>
                  <a:gd name="T2" fmla="*/ 0 w 11"/>
                  <a:gd name="T3" fmla="*/ 0 h 11"/>
                  <a:gd name="T4" fmla="*/ 0 w 11"/>
                  <a:gd name="T5" fmla="*/ 0 h 11"/>
                  <a:gd name="T6" fmla="*/ 0 w 11"/>
                  <a:gd name="T7" fmla="*/ 0 h 11"/>
                  <a:gd name="T8" fmla="*/ 0 w 11"/>
                  <a:gd name="T9" fmla="*/ 0 h 11"/>
                  <a:gd name="T10" fmla="*/ 0 w 11"/>
                  <a:gd name="T11" fmla="*/ 0 h 11"/>
                  <a:gd name="T12" fmla="*/ 0 w 11"/>
                  <a:gd name="T13" fmla="*/ 0 h 11"/>
                  <a:gd name="T14" fmla="*/ 0 w 11"/>
                  <a:gd name="T15" fmla="*/ 0 h 11"/>
                  <a:gd name="T16" fmla="*/ 0 w 11"/>
                  <a:gd name="T17" fmla="*/ 0 h 11"/>
                  <a:gd name="T18" fmla="*/ 0 w 11"/>
                  <a:gd name="T19" fmla="*/ 0 h 11"/>
                  <a:gd name="T20" fmla="*/ 0 w 11"/>
                  <a:gd name="T21" fmla="*/ 0 h 11"/>
                  <a:gd name="T22" fmla="*/ 0 w 11"/>
                  <a:gd name="T23" fmla="*/ 0 h 11"/>
                  <a:gd name="T24" fmla="*/ 0 w 11"/>
                  <a:gd name="T25" fmla="*/ 0 h 11"/>
                  <a:gd name="T26" fmla="*/ 0 w 11"/>
                  <a:gd name="T27" fmla="*/ 0 h 11"/>
                  <a:gd name="T28" fmla="*/ 0 w 11"/>
                  <a:gd name="T29" fmla="*/ 0 h 11"/>
                  <a:gd name="T30" fmla="*/ 0 w 11"/>
                  <a:gd name="T31" fmla="*/ 0 h 11"/>
                  <a:gd name="T32" fmla="*/ 0 w 11"/>
                  <a:gd name="T33" fmla="*/ 0 h 11"/>
                  <a:gd name="T34" fmla="*/ 0 w 11"/>
                  <a:gd name="T35" fmla="*/ 0 h 11"/>
                  <a:gd name="T36" fmla="*/ 0 w 11"/>
                  <a:gd name="T37" fmla="*/ 0 h 11"/>
                  <a:gd name="T38" fmla="*/ 0 w 11"/>
                  <a:gd name="T39" fmla="*/ 0 h 11"/>
                  <a:gd name="T40" fmla="*/ 0 w 11"/>
                  <a:gd name="T41" fmla="*/ 0 h 11"/>
                  <a:gd name="T42" fmla="*/ 0 w 11"/>
                  <a:gd name="T43" fmla="*/ 0 h 11"/>
                  <a:gd name="T44" fmla="*/ 0 w 11"/>
                  <a:gd name="T45" fmla="*/ 0 h 11"/>
                  <a:gd name="T46" fmla="*/ 0 w 11"/>
                  <a:gd name="T47" fmla="*/ 0 h 11"/>
                  <a:gd name="T48" fmla="*/ 0 w 11"/>
                  <a:gd name="T49" fmla="*/ 0 h 11"/>
                  <a:gd name="T50" fmla="*/ 0 w 11"/>
                  <a:gd name="T51" fmla="*/ 0 h 11"/>
                  <a:gd name="T52" fmla="*/ 0 w 11"/>
                  <a:gd name="T53" fmla="*/ 0 h 11"/>
                  <a:gd name="T54" fmla="*/ 0 w 11"/>
                  <a:gd name="T55" fmla="*/ 0 h 11"/>
                  <a:gd name="T56" fmla="*/ 0 w 11"/>
                  <a:gd name="T57" fmla="*/ 0 h 11"/>
                  <a:gd name="T58" fmla="*/ 0 w 11"/>
                  <a:gd name="T59" fmla="*/ 0 h 11"/>
                  <a:gd name="T60" fmla="*/ 0 w 11"/>
                  <a:gd name="T61" fmla="*/ 0 h 11"/>
                  <a:gd name="T62" fmla="*/ 0 w 11"/>
                  <a:gd name="T63" fmla="*/ 0 h 11"/>
                  <a:gd name="T64" fmla="*/ 0 w 11"/>
                  <a:gd name="T65" fmla="*/ 0 h 11"/>
                  <a:gd name="T66" fmla="*/ 0 w 11"/>
                  <a:gd name="T67" fmla="*/ 0 h 11"/>
                  <a:gd name="T68" fmla="*/ 0 w 11"/>
                  <a:gd name="T69" fmla="*/ 0 h 11"/>
                  <a:gd name="T70" fmla="*/ 0 w 11"/>
                  <a:gd name="T71" fmla="*/ 0 h 11"/>
                  <a:gd name="T72" fmla="*/ 0 w 11"/>
                  <a:gd name="T73" fmla="*/ 0 h 11"/>
                  <a:gd name="T74" fmla="*/ 0 w 11"/>
                  <a:gd name="T75" fmla="*/ 0 h 11"/>
                  <a:gd name="T76" fmla="*/ 0 w 11"/>
                  <a:gd name="T77" fmla="*/ 0 h 11"/>
                  <a:gd name="T78" fmla="*/ 0 w 11"/>
                  <a:gd name="T79" fmla="*/ 0 h 1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"/>
                  <a:gd name="T121" fmla="*/ 0 h 11"/>
                  <a:gd name="T122" fmla="*/ 11 w 11"/>
                  <a:gd name="T123" fmla="*/ 11 h 1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" h="11"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0"/>
                      <a:pt x="1" y="1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8" y="0"/>
                      <a:pt x="8" y="0"/>
                      <a:pt x="9" y="1"/>
                    </a:cubicBezTo>
                    <a:cubicBezTo>
                      <a:pt x="10" y="1"/>
                      <a:pt x="10" y="2"/>
                      <a:pt x="10" y="3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1"/>
                    </a:cubicBezTo>
                    <a:cubicBezTo>
                      <a:pt x="10" y="11"/>
                      <a:pt x="10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2"/>
                      <a:pt x="8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4" y="2"/>
                      <a:pt x="3" y="2"/>
                      <a:pt x="3" y="3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1"/>
                      <a:pt x="3" y="11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pic>
            <p:nvPicPr>
              <p:cNvPr id="447" name="Picture 442" descr="p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7" y="2980"/>
                <a:ext cx="325" cy="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2" name="Line 443"/>
            <p:cNvSpPr>
              <a:spLocks noChangeShapeType="1"/>
            </p:cNvSpPr>
            <p:nvPr/>
          </p:nvSpPr>
          <p:spPr bwMode="auto">
            <a:xfrm>
              <a:off x="2930525" y="5013325"/>
              <a:ext cx="322263" cy="71438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Oval 444"/>
            <p:cNvSpPr>
              <a:spLocks noChangeArrowheads="1"/>
            </p:cNvSpPr>
            <p:nvPr/>
          </p:nvSpPr>
          <p:spPr bwMode="auto">
            <a:xfrm>
              <a:off x="4951413" y="4945063"/>
              <a:ext cx="1511300" cy="11652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4" name="Line 445"/>
            <p:cNvSpPr>
              <a:spLocks noChangeShapeType="1"/>
            </p:cNvSpPr>
            <p:nvPr/>
          </p:nvSpPr>
          <p:spPr bwMode="auto">
            <a:xfrm>
              <a:off x="5151438" y="5445125"/>
              <a:ext cx="104616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Line 446"/>
            <p:cNvSpPr>
              <a:spLocks noChangeShapeType="1"/>
            </p:cNvSpPr>
            <p:nvPr/>
          </p:nvSpPr>
          <p:spPr bwMode="auto">
            <a:xfrm>
              <a:off x="5343525" y="5445125"/>
              <a:ext cx="0" cy="2159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Line 447"/>
            <p:cNvSpPr>
              <a:spLocks noChangeShapeType="1"/>
            </p:cNvSpPr>
            <p:nvPr/>
          </p:nvSpPr>
          <p:spPr bwMode="auto">
            <a:xfrm>
              <a:off x="5729288" y="5445125"/>
              <a:ext cx="0" cy="2159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Line 448"/>
            <p:cNvSpPr>
              <a:spLocks noChangeShapeType="1"/>
            </p:cNvSpPr>
            <p:nvPr/>
          </p:nvSpPr>
          <p:spPr bwMode="auto">
            <a:xfrm>
              <a:off x="5921375" y="5229225"/>
              <a:ext cx="0" cy="2159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Line 843"/>
            <p:cNvSpPr>
              <a:spLocks noChangeShapeType="1"/>
            </p:cNvSpPr>
            <p:nvPr/>
          </p:nvSpPr>
          <p:spPr bwMode="auto">
            <a:xfrm>
              <a:off x="5470525" y="5013325"/>
              <a:ext cx="322263" cy="71438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Text Box 844"/>
            <p:cNvSpPr txBox="1">
              <a:spLocks noChangeArrowheads="1"/>
            </p:cNvSpPr>
            <p:nvPr/>
          </p:nvSpPr>
          <p:spPr bwMode="auto">
            <a:xfrm>
              <a:off x="2505076" y="6003925"/>
              <a:ext cx="1441450" cy="415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100" b="0" dirty="0">
                  <a:solidFill>
                    <a:schemeClr val="tx1"/>
                  </a:solidFill>
                  <a:latin typeface="华文细黑" panose="02010600040101010101" pitchFamily="2" charset="-122"/>
                </a:rPr>
                <a:t>A</a:t>
              </a:r>
              <a:r>
                <a:rPr lang="zh-CN" altLang="en-US" sz="1100" b="0" dirty="0">
                  <a:solidFill>
                    <a:schemeClr val="tx1"/>
                  </a:solidFill>
                  <a:latin typeface="华文细黑" panose="02010600040101010101" pitchFamily="2" charset="-122"/>
                </a:rPr>
                <a:t>部门分支</a:t>
              </a:r>
              <a:r>
                <a:rPr lang="en-US" altLang="zh-CN" sz="1100" b="0" dirty="0">
                  <a:solidFill>
                    <a:schemeClr val="tx1"/>
                  </a:solidFill>
                  <a:latin typeface="华文细黑" panose="02010600040101010101" pitchFamily="2" charset="-122"/>
                </a:rPr>
                <a:t>N</a:t>
              </a:r>
            </a:p>
          </p:txBody>
        </p:sp>
        <p:sp>
          <p:nvSpPr>
            <p:cNvPr id="50" name="Text Box 845"/>
            <p:cNvSpPr txBox="1">
              <a:spLocks noChangeArrowheads="1"/>
            </p:cNvSpPr>
            <p:nvPr/>
          </p:nvSpPr>
          <p:spPr bwMode="auto">
            <a:xfrm>
              <a:off x="6659562" y="5732463"/>
              <a:ext cx="1441450" cy="43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200" b="0" dirty="0">
                  <a:solidFill>
                    <a:schemeClr val="tx1"/>
                  </a:solidFill>
                  <a:latin typeface="华文细黑" panose="02010600040101010101" pitchFamily="2" charset="-122"/>
                </a:rPr>
                <a:t>B</a:t>
              </a:r>
              <a:r>
                <a:rPr lang="zh-CN" altLang="en-US" sz="1200" b="0" dirty="0">
                  <a:solidFill>
                    <a:schemeClr val="tx1"/>
                  </a:solidFill>
                  <a:latin typeface="华文细黑" panose="02010600040101010101" pitchFamily="2" charset="-122"/>
                </a:rPr>
                <a:t>部门分支</a:t>
              </a:r>
              <a:r>
                <a:rPr lang="en-US" altLang="zh-CN" sz="1200" b="0" dirty="0">
                  <a:solidFill>
                    <a:schemeClr val="tx1"/>
                  </a:solidFill>
                  <a:latin typeface="华文细黑" panose="02010600040101010101" pitchFamily="2" charset="-122"/>
                </a:rPr>
                <a:t>1</a:t>
              </a:r>
            </a:p>
          </p:txBody>
        </p:sp>
        <p:sp>
          <p:nvSpPr>
            <p:cNvPr id="51" name="Rectangle 847"/>
            <p:cNvSpPr>
              <a:spLocks noChangeArrowheads="1"/>
            </p:cNvSpPr>
            <p:nvPr/>
          </p:nvSpPr>
          <p:spPr bwMode="auto">
            <a:xfrm rot="967590">
              <a:off x="755650" y="4210050"/>
              <a:ext cx="71438" cy="795338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50000">
                  <a:srgbClr val="FFFFFF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zh-CN" sz="16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2" name="Rectangle 848"/>
            <p:cNvSpPr>
              <a:spLocks noChangeArrowheads="1"/>
            </p:cNvSpPr>
            <p:nvPr/>
          </p:nvSpPr>
          <p:spPr bwMode="auto">
            <a:xfrm>
              <a:off x="1547813" y="2060575"/>
              <a:ext cx="142875" cy="792163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50000">
                  <a:srgbClr val="FFFFFF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zh-CN" sz="16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3" name="Rectangle 849"/>
            <p:cNvSpPr>
              <a:spLocks noChangeArrowheads="1"/>
            </p:cNvSpPr>
            <p:nvPr/>
          </p:nvSpPr>
          <p:spPr bwMode="auto">
            <a:xfrm rot="3227721" flipV="1">
              <a:off x="2480469" y="1724819"/>
              <a:ext cx="168275" cy="1690687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50000">
                  <a:srgbClr val="FFFFFF"/>
                </a:gs>
                <a:gs pos="100000">
                  <a:srgbClr val="99CC00"/>
                </a:gs>
              </a:gsLst>
              <a:lin ang="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zh-CN" sz="16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4" name="Rectangle 850"/>
            <p:cNvSpPr>
              <a:spLocks noChangeArrowheads="1"/>
            </p:cNvSpPr>
            <p:nvPr/>
          </p:nvSpPr>
          <p:spPr bwMode="auto">
            <a:xfrm rot="17736267" flipV="1">
              <a:off x="4394994" y="3782219"/>
              <a:ext cx="90488" cy="1651000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50000">
                  <a:srgbClr val="FFFFFF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zh-CN" sz="16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5" name="Rectangle 851"/>
            <p:cNvSpPr>
              <a:spLocks noChangeArrowheads="1"/>
            </p:cNvSpPr>
            <p:nvPr/>
          </p:nvSpPr>
          <p:spPr bwMode="auto">
            <a:xfrm rot="17491818">
              <a:off x="1984375" y="3789363"/>
              <a:ext cx="71438" cy="1655762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50000">
                  <a:srgbClr val="FFFFFF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zh-CN" sz="16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pic>
          <p:nvPicPr>
            <p:cNvPr id="56" name="Picture 852" descr="通用交换机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4940300"/>
              <a:ext cx="4508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7" name="Group 853"/>
            <p:cNvGrpSpPr>
              <a:grpSpLocks/>
            </p:cNvGrpSpPr>
            <p:nvPr/>
          </p:nvGrpSpPr>
          <p:grpSpPr bwMode="auto">
            <a:xfrm>
              <a:off x="2611438" y="4868863"/>
              <a:ext cx="365125" cy="215900"/>
              <a:chOff x="2494" y="1338"/>
              <a:chExt cx="716" cy="524"/>
            </a:xfrm>
          </p:grpSpPr>
          <p:sp>
            <p:nvSpPr>
              <p:cNvPr id="244" name="AutoShape 854"/>
              <p:cNvSpPr>
                <a:spLocks noChangeAspect="1" noChangeArrowheads="1" noTextEdit="1"/>
              </p:cNvSpPr>
              <p:nvPr/>
            </p:nvSpPr>
            <p:spPr bwMode="auto">
              <a:xfrm>
                <a:off x="2524" y="1358"/>
                <a:ext cx="656" cy="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5" name="Freeform 855"/>
              <p:cNvSpPr>
                <a:spLocks/>
              </p:cNvSpPr>
              <p:nvPr/>
            </p:nvSpPr>
            <p:spPr bwMode="auto">
              <a:xfrm>
                <a:off x="2525" y="1538"/>
                <a:ext cx="653" cy="324"/>
              </a:xfrm>
              <a:custGeom>
                <a:avLst/>
                <a:gdLst>
                  <a:gd name="T0" fmla="*/ 186967735 w 454"/>
                  <a:gd name="T1" fmla="*/ 45749856 h 225"/>
                  <a:gd name="T2" fmla="*/ 32111038 w 454"/>
                  <a:gd name="T3" fmla="*/ 45749856 h 225"/>
                  <a:gd name="T4" fmla="*/ 1 w 454"/>
                  <a:gd name="T5" fmla="*/ 0 h 225"/>
                  <a:gd name="T6" fmla="*/ 0 w 454"/>
                  <a:gd name="T7" fmla="*/ 0 h 225"/>
                  <a:gd name="T8" fmla="*/ 1 w 454"/>
                  <a:gd name="T9" fmla="*/ 43492064 h 225"/>
                  <a:gd name="T10" fmla="*/ 1 w 454"/>
                  <a:gd name="T11" fmla="*/ 43492064 h 225"/>
                  <a:gd name="T12" fmla="*/ 32111038 w 454"/>
                  <a:gd name="T13" fmla="*/ 86885844 h 225"/>
                  <a:gd name="T14" fmla="*/ 186967735 w 454"/>
                  <a:gd name="T15" fmla="*/ 86885844 h 225"/>
                  <a:gd name="T16" fmla="*/ 218365296 w 454"/>
                  <a:gd name="T17" fmla="*/ 43492064 h 225"/>
                  <a:gd name="T18" fmla="*/ 218731955 w 454"/>
                  <a:gd name="T19" fmla="*/ 43492064 h 225"/>
                  <a:gd name="T20" fmla="*/ 218365296 w 454"/>
                  <a:gd name="T21" fmla="*/ 0 h 225"/>
                  <a:gd name="T22" fmla="*/ 186967735 w 454"/>
                  <a:gd name="T23" fmla="*/ 45749856 h 2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4"/>
                  <a:gd name="T37" fmla="*/ 0 h 225"/>
                  <a:gd name="T38" fmla="*/ 454 w 454"/>
                  <a:gd name="T39" fmla="*/ 225 h 2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4" h="225">
                    <a:moveTo>
                      <a:pt x="388" y="91"/>
                    </a:moveTo>
                    <a:cubicBezTo>
                      <a:pt x="299" y="142"/>
                      <a:pt x="156" y="142"/>
                      <a:pt x="67" y="91"/>
                    </a:cubicBezTo>
                    <a:cubicBezTo>
                      <a:pt x="19" y="64"/>
                      <a:pt x="1" y="36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3" y="118"/>
                      <a:pt x="25" y="149"/>
                      <a:pt x="67" y="173"/>
                    </a:cubicBezTo>
                    <a:cubicBezTo>
                      <a:pt x="156" y="225"/>
                      <a:pt x="299" y="225"/>
                      <a:pt x="388" y="173"/>
                    </a:cubicBezTo>
                    <a:cubicBezTo>
                      <a:pt x="429" y="149"/>
                      <a:pt x="451" y="118"/>
                      <a:pt x="453" y="86"/>
                    </a:cubicBezTo>
                    <a:cubicBezTo>
                      <a:pt x="454" y="86"/>
                      <a:pt x="454" y="86"/>
                      <a:pt x="454" y="86"/>
                    </a:cubicBezTo>
                    <a:cubicBezTo>
                      <a:pt x="453" y="0"/>
                      <a:pt x="453" y="0"/>
                      <a:pt x="453" y="0"/>
                    </a:cubicBezTo>
                    <a:cubicBezTo>
                      <a:pt x="454" y="33"/>
                      <a:pt x="432" y="65"/>
                      <a:pt x="388" y="91"/>
                    </a:cubicBezTo>
                    <a:close/>
                  </a:path>
                </a:pathLst>
              </a:custGeom>
              <a:solidFill>
                <a:srgbClr val="103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6" name="Freeform 856"/>
              <p:cNvSpPr>
                <a:spLocks/>
              </p:cNvSpPr>
              <p:nvPr/>
            </p:nvSpPr>
            <p:spPr bwMode="auto">
              <a:xfrm>
                <a:off x="2494" y="1338"/>
                <a:ext cx="716" cy="415"/>
              </a:xfrm>
              <a:custGeom>
                <a:avLst/>
                <a:gdLst>
                  <a:gd name="T0" fmla="*/ 194188842 w 498"/>
                  <a:gd name="T1" fmla="*/ 25981683 h 288"/>
                  <a:gd name="T2" fmla="*/ 194648633 w 498"/>
                  <a:gd name="T3" fmla="*/ 122149173 h 288"/>
                  <a:gd name="T4" fmla="*/ 42366854 w 498"/>
                  <a:gd name="T5" fmla="*/ 122149173 h 288"/>
                  <a:gd name="T6" fmla="*/ 41996997 w 498"/>
                  <a:gd name="T7" fmla="*/ 25981683 h 288"/>
                  <a:gd name="T8" fmla="*/ 194188842 w 498"/>
                  <a:gd name="T9" fmla="*/ 25981683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8"/>
                  <a:gd name="T16" fmla="*/ 0 h 288"/>
                  <a:gd name="T17" fmla="*/ 498 w 498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8" h="288">
                    <a:moveTo>
                      <a:pt x="409" y="51"/>
                    </a:moveTo>
                    <a:cubicBezTo>
                      <a:pt x="498" y="102"/>
                      <a:pt x="498" y="185"/>
                      <a:pt x="410" y="237"/>
                    </a:cubicBezTo>
                    <a:cubicBezTo>
                      <a:pt x="321" y="288"/>
                      <a:pt x="178" y="288"/>
                      <a:pt x="89" y="237"/>
                    </a:cubicBezTo>
                    <a:cubicBezTo>
                      <a:pt x="0" y="185"/>
                      <a:pt x="0" y="102"/>
                      <a:pt x="88" y="51"/>
                    </a:cubicBezTo>
                    <a:cubicBezTo>
                      <a:pt x="176" y="0"/>
                      <a:pt x="320" y="0"/>
                      <a:pt x="409" y="51"/>
                    </a:cubicBezTo>
                  </a:path>
                </a:pathLst>
              </a:custGeom>
              <a:solidFill>
                <a:srgbClr val="4A67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7" name="Freeform 857"/>
              <p:cNvSpPr>
                <a:spLocks/>
              </p:cNvSpPr>
              <p:nvPr/>
            </p:nvSpPr>
            <p:spPr bwMode="auto">
              <a:xfrm>
                <a:off x="2816" y="1420"/>
                <a:ext cx="255" cy="95"/>
              </a:xfrm>
              <a:custGeom>
                <a:avLst/>
                <a:gdLst>
                  <a:gd name="T0" fmla="*/ 16219121 w 177"/>
                  <a:gd name="T1" fmla="*/ 28377099 h 66"/>
                  <a:gd name="T2" fmla="*/ 16219121 w 177"/>
                  <a:gd name="T3" fmla="*/ 28239762 h 66"/>
                  <a:gd name="T4" fmla="*/ 0 w 177"/>
                  <a:gd name="T5" fmla="*/ 19361029 h 66"/>
                  <a:gd name="T6" fmla="*/ 12324984 w 177"/>
                  <a:gd name="T7" fmla="*/ 12031158 h 66"/>
                  <a:gd name="T8" fmla="*/ 29068549 w 177"/>
                  <a:gd name="T9" fmla="*/ 21188537 h 66"/>
                  <a:gd name="T10" fmla="*/ 41495464 w 177"/>
                  <a:gd name="T11" fmla="*/ 20246898 h 66"/>
                  <a:gd name="T12" fmla="*/ 62485261 w 177"/>
                  <a:gd name="T13" fmla="*/ 8358489 h 66"/>
                  <a:gd name="T14" fmla="*/ 38680794 w 177"/>
                  <a:gd name="T15" fmla="*/ 8358489 h 66"/>
                  <a:gd name="T16" fmla="*/ 38680794 w 177"/>
                  <a:gd name="T17" fmla="*/ 0 h 66"/>
                  <a:gd name="T18" fmla="*/ 90397718 w 177"/>
                  <a:gd name="T19" fmla="*/ 0 h 66"/>
                  <a:gd name="T20" fmla="*/ 90397718 w 177"/>
                  <a:gd name="T21" fmla="*/ 28377099 h 66"/>
                  <a:gd name="T22" fmla="*/ 74981347 w 177"/>
                  <a:gd name="T23" fmla="*/ 28377099 h 66"/>
                  <a:gd name="T24" fmla="*/ 74981347 w 177"/>
                  <a:gd name="T25" fmla="*/ 15819341 h 66"/>
                  <a:gd name="T26" fmla="*/ 54183962 w 177"/>
                  <a:gd name="T27" fmla="*/ 27868148 h 66"/>
                  <a:gd name="T28" fmla="*/ 33663645 w 177"/>
                  <a:gd name="T29" fmla="*/ 32775380 h 66"/>
                  <a:gd name="T30" fmla="*/ 16219121 w 177"/>
                  <a:gd name="T31" fmla="*/ 28377099 h 66"/>
                  <a:gd name="T32" fmla="*/ 16219121 w 177"/>
                  <a:gd name="T33" fmla="*/ 28377099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7"/>
                  <a:gd name="T52" fmla="*/ 0 h 66"/>
                  <a:gd name="T53" fmla="*/ 177 w 177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7" h="66">
                    <a:moveTo>
                      <a:pt x="32" y="58"/>
                    </a:moveTo>
                    <a:cubicBezTo>
                      <a:pt x="32" y="57"/>
                      <a:pt x="32" y="57"/>
                      <a:pt x="32" y="57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7" y="43"/>
                      <a:pt x="57" y="43"/>
                      <a:pt x="57" y="43"/>
                    </a:cubicBezTo>
                    <a:cubicBezTo>
                      <a:pt x="64" y="47"/>
                      <a:pt x="72" y="46"/>
                      <a:pt x="81" y="41"/>
                    </a:cubicBezTo>
                    <a:cubicBezTo>
                      <a:pt x="122" y="17"/>
                      <a:pt x="122" y="17"/>
                      <a:pt x="122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7" y="58"/>
                      <a:pt x="177" y="58"/>
                      <a:pt x="177" y="58"/>
                    </a:cubicBezTo>
                    <a:cubicBezTo>
                      <a:pt x="147" y="58"/>
                      <a:pt x="147" y="58"/>
                      <a:pt x="147" y="58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90" y="64"/>
                      <a:pt x="76" y="66"/>
                      <a:pt x="66" y="66"/>
                    </a:cubicBezTo>
                    <a:cubicBezTo>
                      <a:pt x="48" y="66"/>
                      <a:pt x="36" y="59"/>
                      <a:pt x="32" y="58"/>
                    </a:cubicBezTo>
                    <a:cubicBezTo>
                      <a:pt x="32" y="58"/>
                      <a:pt x="32" y="58"/>
                      <a:pt x="32" y="58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8" name="Freeform 858"/>
              <p:cNvSpPr>
                <a:spLocks/>
              </p:cNvSpPr>
              <p:nvPr/>
            </p:nvSpPr>
            <p:spPr bwMode="auto">
              <a:xfrm>
                <a:off x="2640" y="1416"/>
                <a:ext cx="166" cy="148"/>
              </a:xfrm>
              <a:custGeom>
                <a:avLst/>
                <a:gdLst>
                  <a:gd name="T0" fmla="*/ 23345000 w 115"/>
                  <a:gd name="T1" fmla="*/ 41350464 h 103"/>
                  <a:gd name="T2" fmla="*/ 41830783 w 115"/>
                  <a:gd name="T3" fmla="*/ 32634611 h 103"/>
                  <a:gd name="T4" fmla="*/ 39475392 w 115"/>
                  <a:gd name="T5" fmla="*/ 25885316 h 103"/>
                  <a:gd name="T6" fmla="*/ 17154706 w 115"/>
                  <a:gd name="T7" fmla="*/ 14966825 h 103"/>
                  <a:gd name="T8" fmla="*/ 17154706 w 115"/>
                  <a:gd name="T9" fmla="*/ 27414919 h 103"/>
                  <a:gd name="T10" fmla="*/ 1 w 115"/>
                  <a:gd name="T11" fmla="*/ 27414919 h 103"/>
                  <a:gd name="T12" fmla="*/ 0 w 115"/>
                  <a:gd name="T13" fmla="*/ 0 h 103"/>
                  <a:gd name="T14" fmla="*/ 55540144 w 115"/>
                  <a:gd name="T15" fmla="*/ 0 h 103"/>
                  <a:gd name="T16" fmla="*/ 55540144 w 115"/>
                  <a:gd name="T17" fmla="*/ 8309469 h 103"/>
                  <a:gd name="T18" fmla="*/ 30097383 w 115"/>
                  <a:gd name="T19" fmla="*/ 8309469 h 103"/>
                  <a:gd name="T20" fmla="*/ 53179080 w 115"/>
                  <a:gd name="T21" fmla="*/ 19435554 h 103"/>
                  <a:gd name="T22" fmla="*/ 62947962 w 115"/>
                  <a:gd name="T23" fmla="*/ 30202172 h 103"/>
                  <a:gd name="T24" fmla="*/ 54621982 w 115"/>
                  <a:gd name="T25" fmla="*/ 39129604 h 103"/>
                  <a:gd name="T26" fmla="*/ 37059846 w 115"/>
                  <a:gd name="T27" fmla="*/ 47957568 h 103"/>
                  <a:gd name="T28" fmla="*/ 23345000 w 115"/>
                  <a:gd name="T29" fmla="*/ 41350464 h 103"/>
                  <a:gd name="T30" fmla="*/ 23345000 w 115"/>
                  <a:gd name="T31" fmla="*/ 41350464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5"/>
                  <a:gd name="T49" fmla="*/ 0 h 103"/>
                  <a:gd name="T50" fmla="*/ 115 w 115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5" h="103">
                    <a:moveTo>
                      <a:pt x="43" y="89"/>
                    </a:moveTo>
                    <a:cubicBezTo>
                      <a:pt x="76" y="70"/>
                      <a:pt x="76" y="70"/>
                      <a:pt x="76" y="70"/>
                    </a:cubicBezTo>
                    <a:cubicBezTo>
                      <a:pt x="82" y="66"/>
                      <a:pt x="81" y="61"/>
                      <a:pt x="72" y="56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18"/>
                      <a:pt x="101" y="18"/>
                      <a:pt x="101" y="18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112" y="50"/>
                      <a:pt x="115" y="59"/>
                      <a:pt x="115" y="65"/>
                    </a:cubicBezTo>
                    <a:cubicBezTo>
                      <a:pt x="115" y="76"/>
                      <a:pt x="103" y="83"/>
                      <a:pt x="100" y="84"/>
                    </a:cubicBezTo>
                    <a:cubicBezTo>
                      <a:pt x="68" y="103"/>
                      <a:pt x="68" y="103"/>
                      <a:pt x="68" y="103"/>
                    </a:cubicBezTo>
                    <a:cubicBezTo>
                      <a:pt x="43" y="89"/>
                      <a:pt x="43" y="89"/>
                      <a:pt x="43" y="89"/>
                    </a:cubicBezTo>
                    <a:cubicBezTo>
                      <a:pt x="43" y="89"/>
                      <a:pt x="43" y="89"/>
                      <a:pt x="43" y="89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9" name="Freeform 859"/>
              <p:cNvSpPr>
                <a:spLocks/>
              </p:cNvSpPr>
              <p:nvPr/>
            </p:nvSpPr>
            <p:spPr bwMode="auto">
              <a:xfrm>
                <a:off x="2636" y="1570"/>
                <a:ext cx="255" cy="95"/>
              </a:xfrm>
              <a:custGeom>
                <a:avLst/>
                <a:gdLst>
                  <a:gd name="T0" fmla="*/ 74155769 w 177"/>
                  <a:gd name="T1" fmla="*/ 4034302 h 66"/>
                  <a:gd name="T2" fmla="*/ 90397718 w 177"/>
                  <a:gd name="T3" fmla="*/ 13450820 h 66"/>
                  <a:gd name="T4" fmla="*/ 77790260 w 177"/>
                  <a:gd name="T5" fmla="*/ 20476512 h 66"/>
                  <a:gd name="T6" fmla="*/ 61311877 w 177"/>
                  <a:gd name="T7" fmla="*/ 11367039 h 66"/>
                  <a:gd name="T8" fmla="*/ 48979727 w 177"/>
                  <a:gd name="T9" fmla="*/ 12402685 h 66"/>
                  <a:gd name="T10" fmla="*/ 28005557 w 177"/>
                  <a:gd name="T11" fmla="*/ 24449663 h 66"/>
                  <a:gd name="T12" fmla="*/ 51865944 w 177"/>
                  <a:gd name="T13" fmla="*/ 24449663 h 66"/>
                  <a:gd name="T14" fmla="*/ 51865944 w 177"/>
                  <a:gd name="T15" fmla="*/ 32775380 h 66"/>
                  <a:gd name="T16" fmla="*/ 0 w 177"/>
                  <a:gd name="T17" fmla="*/ 32775380 h 66"/>
                  <a:gd name="T18" fmla="*/ 0 w 177"/>
                  <a:gd name="T19" fmla="*/ 4034302 h 66"/>
                  <a:gd name="T20" fmla="*/ 15138069 w 177"/>
                  <a:gd name="T21" fmla="*/ 4034302 h 66"/>
                  <a:gd name="T22" fmla="*/ 15138069 w 177"/>
                  <a:gd name="T23" fmla="*/ 16986082 h 66"/>
                  <a:gd name="T24" fmla="*/ 36125961 w 177"/>
                  <a:gd name="T25" fmla="*/ 4770208 h 66"/>
                  <a:gd name="T26" fmla="*/ 56981931 w 177"/>
                  <a:gd name="T27" fmla="*/ 0 h 66"/>
                  <a:gd name="T28" fmla="*/ 74155769 w 177"/>
                  <a:gd name="T29" fmla="*/ 4034302 h 66"/>
                  <a:gd name="T30" fmla="*/ 74155769 w 177"/>
                  <a:gd name="T31" fmla="*/ 4034302 h 6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7"/>
                  <a:gd name="T49" fmla="*/ 0 h 66"/>
                  <a:gd name="T50" fmla="*/ 177 w 177"/>
                  <a:gd name="T51" fmla="*/ 66 h 6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7" h="66">
                    <a:moveTo>
                      <a:pt x="145" y="8"/>
                    </a:moveTo>
                    <a:cubicBezTo>
                      <a:pt x="177" y="27"/>
                      <a:pt x="177" y="27"/>
                      <a:pt x="177" y="27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20" y="23"/>
                      <a:pt x="120" y="23"/>
                      <a:pt x="120" y="23"/>
                    </a:cubicBezTo>
                    <a:cubicBezTo>
                      <a:pt x="113" y="19"/>
                      <a:pt x="105" y="19"/>
                      <a:pt x="96" y="25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101" y="49"/>
                      <a:pt x="101" y="49"/>
                      <a:pt x="101" y="49"/>
                    </a:cubicBezTo>
                    <a:cubicBezTo>
                      <a:pt x="101" y="66"/>
                      <a:pt x="101" y="66"/>
                      <a:pt x="10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86" y="2"/>
                      <a:pt x="101" y="0"/>
                      <a:pt x="111" y="0"/>
                    </a:cubicBezTo>
                    <a:cubicBezTo>
                      <a:pt x="129" y="0"/>
                      <a:pt x="142" y="7"/>
                      <a:pt x="145" y="8"/>
                    </a:cubicBezTo>
                    <a:cubicBezTo>
                      <a:pt x="145" y="8"/>
                      <a:pt x="145" y="8"/>
                      <a:pt x="145" y="8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0" name="Freeform 860"/>
              <p:cNvSpPr>
                <a:spLocks/>
              </p:cNvSpPr>
              <p:nvPr/>
            </p:nvSpPr>
            <p:spPr bwMode="auto">
              <a:xfrm>
                <a:off x="2901" y="1521"/>
                <a:ext cx="164" cy="148"/>
              </a:xfrm>
              <a:custGeom>
                <a:avLst/>
                <a:gdLst>
                  <a:gd name="T0" fmla="*/ 55319899 w 114"/>
                  <a:gd name="T1" fmla="*/ 20503651 h 103"/>
                  <a:gd name="T2" fmla="*/ 55319899 w 114"/>
                  <a:gd name="T3" fmla="*/ 47957568 h 103"/>
                  <a:gd name="T4" fmla="*/ 6759841 w 114"/>
                  <a:gd name="T5" fmla="*/ 47957568 h 103"/>
                  <a:gd name="T6" fmla="*/ 6401327 w 114"/>
                  <a:gd name="T7" fmla="*/ 39392311 h 103"/>
                  <a:gd name="T8" fmla="*/ 28696382 w 114"/>
                  <a:gd name="T9" fmla="*/ 39392311 h 103"/>
                  <a:gd name="T10" fmla="*/ 8598936 w 114"/>
                  <a:gd name="T11" fmla="*/ 28363460 h 103"/>
                  <a:gd name="T12" fmla="*/ 0 w 114"/>
                  <a:gd name="T13" fmla="*/ 17920514 h 103"/>
                  <a:gd name="T14" fmla="*/ 7488437 w 114"/>
                  <a:gd name="T15" fmla="*/ 8725293 h 103"/>
                  <a:gd name="T16" fmla="*/ 22974897 w 114"/>
                  <a:gd name="T17" fmla="*/ 0 h 103"/>
                  <a:gd name="T18" fmla="*/ 34423663 w 114"/>
                  <a:gd name="T19" fmla="*/ 6551239 h 103"/>
                  <a:gd name="T20" fmla="*/ 19058426 w 114"/>
                  <a:gd name="T21" fmla="*/ 15407349 h 103"/>
                  <a:gd name="T22" fmla="*/ 20833539 w 114"/>
                  <a:gd name="T23" fmla="*/ 22138715 h 103"/>
                  <a:gd name="T24" fmla="*/ 40777386 w 114"/>
                  <a:gd name="T25" fmla="*/ 33003339 h 103"/>
                  <a:gd name="T26" fmla="*/ 40777386 w 114"/>
                  <a:gd name="T27" fmla="*/ 20503651 h 103"/>
                  <a:gd name="T28" fmla="*/ 55319899 w 114"/>
                  <a:gd name="T29" fmla="*/ 20503651 h 103"/>
                  <a:gd name="T30" fmla="*/ 55319899 w 114"/>
                  <a:gd name="T31" fmla="*/ 20503651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4"/>
                  <a:gd name="T49" fmla="*/ 0 h 103"/>
                  <a:gd name="T50" fmla="*/ 114 w 114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4" h="103">
                    <a:moveTo>
                      <a:pt x="114" y="44"/>
                    </a:move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4" y="103"/>
                      <a:pt x="14" y="103"/>
                      <a:pt x="14" y="103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59" y="85"/>
                      <a:pt x="59" y="85"/>
                      <a:pt x="59" y="8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3" y="52"/>
                      <a:pt x="0" y="44"/>
                      <a:pt x="0" y="38"/>
                    </a:cubicBezTo>
                    <a:cubicBezTo>
                      <a:pt x="0" y="27"/>
                      <a:pt x="12" y="20"/>
                      <a:pt x="15" y="19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2" y="37"/>
                      <a:pt x="34" y="42"/>
                      <a:pt x="43" y="47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4" y="44"/>
                      <a:pt x="84" y="44"/>
                      <a:pt x="84" y="44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14" y="44"/>
                      <a:pt x="114" y="44"/>
                      <a:pt x="114" y="44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1" name="Freeform 861"/>
              <p:cNvSpPr>
                <a:spLocks/>
              </p:cNvSpPr>
              <p:nvPr/>
            </p:nvSpPr>
            <p:spPr bwMode="auto">
              <a:xfrm>
                <a:off x="2810" y="1414"/>
                <a:ext cx="255" cy="95"/>
              </a:xfrm>
              <a:custGeom>
                <a:avLst/>
                <a:gdLst>
                  <a:gd name="T0" fmla="*/ 16219121 w 177"/>
                  <a:gd name="T1" fmla="*/ 28377099 h 66"/>
                  <a:gd name="T2" fmla="*/ 16219121 w 177"/>
                  <a:gd name="T3" fmla="*/ 28239762 h 66"/>
                  <a:gd name="T4" fmla="*/ 0 w 177"/>
                  <a:gd name="T5" fmla="*/ 19361029 h 66"/>
                  <a:gd name="T6" fmla="*/ 12324984 w 177"/>
                  <a:gd name="T7" fmla="*/ 12031158 h 66"/>
                  <a:gd name="T8" fmla="*/ 29068549 w 177"/>
                  <a:gd name="T9" fmla="*/ 21188537 h 66"/>
                  <a:gd name="T10" fmla="*/ 41495464 w 177"/>
                  <a:gd name="T11" fmla="*/ 20246898 h 66"/>
                  <a:gd name="T12" fmla="*/ 62485261 w 177"/>
                  <a:gd name="T13" fmla="*/ 8358489 h 66"/>
                  <a:gd name="T14" fmla="*/ 38680794 w 177"/>
                  <a:gd name="T15" fmla="*/ 8358489 h 66"/>
                  <a:gd name="T16" fmla="*/ 38680794 w 177"/>
                  <a:gd name="T17" fmla="*/ 0 h 66"/>
                  <a:gd name="T18" fmla="*/ 90397718 w 177"/>
                  <a:gd name="T19" fmla="*/ 0 h 66"/>
                  <a:gd name="T20" fmla="*/ 90397718 w 177"/>
                  <a:gd name="T21" fmla="*/ 28377099 h 66"/>
                  <a:gd name="T22" fmla="*/ 74981347 w 177"/>
                  <a:gd name="T23" fmla="*/ 28377099 h 66"/>
                  <a:gd name="T24" fmla="*/ 74981347 w 177"/>
                  <a:gd name="T25" fmla="*/ 15819341 h 66"/>
                  <a:gd name="T26" fmla="*/ 54183962 w 177"/>
                  <a:gd name="T27" fmla="*/ 27868148 h 66"/>
                  <a:gd name="T28" fmla="*/ 33663645 w 177"/>
                  <a:gd name="T29" fmla="*/ 32775380 h 66"/>
                  <a:gd name="T30" fmla="*/ 16219121 w 177"/>
                  <a:gd name="T31" fmla="*/ 28377099 h 66"/>
                  <a:gd name="T32" fmla="*/ 16219121 w 177"/>
                  <a:gd name="T33" fmla="*/ 28377099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7"/>
                  <a:gd name="T52" fmla="*/ 0 h 66"/>
                  <a:gd name="T53" fmla="*/ 177 w 177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7" h="66">
                    <a:moveTo>
                      <a:pt x="32" y="58"/>
                    </a:moveTo>
                    <a:cubicBezTo>
                      <a:pt x="32" y="57"/>
                      <a:pt x="32" y="57"/>
                      <a:pt x="32" y="57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7" y="43"/>
                      <a:pt x="57" y="43"/>
                      <a:pt x="57" y="43"/>
                    </a:cubicBezTo>
                    <a:cubicBezTo>
                      <a:pt x="64" y="47"/>
                      <a:pt x="72" y="46"/>
                      <a:pt x="81" y="41"/>
                    </a:cubicBezTo>
                    <a:cubicBezTo>
                      <a:pt x="122" y="17"/>
                      <a:pt x="122" y="17"/>
                      <a:pt x="122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7" y="58"/>
                      <a:pt x="177" y="58"/>
                      <a:pt x="177" y="58"/>
                    </a:cubicBezTo>
                    <a:cubicBezTo>
                      <a:pt x="147" y="58"/>
                      <a:pt x="147" y="58"/>
                      <a:pt x="147" y="58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90" y="64"/>
                      <a:pt x="76" y="66"/>
                      <a:pt x="66" y="66"/>
                    </a:cubicBezTo>
                    <a:cubicBezTo>
                      <a:pt x="48" y="66"/>
                      <a:pt x="36" y="59"/>
                      <a:pt x="32" y="58"/>
                    </a:cubicBezTo>
                    <a:cubicBezTo>
                      <a:pt x="32" y="58"/>
                      <a:pt x="32" y="58"/>
                      <a:pt x="32" y="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2" name="Freeform 862"/>
              <p:cNvSpPr>
                <a:spLocks/>
              </p:cNvSpPr>
              <p:nvPr/>
            </p:nvSpPr>
            <p:spPr bwMode="auto">
              <a:xfrm>
                <a:off x="2635" y="1410"/>
                <a:ext cx="165" cy="148"/>
              </a:xfrm>
              <a:custGeom>
                <a:avLst/>
                <a:gdLst>
                  <a:gd name="T0" fmla="*/ 19174228 w 115"/>
                  <a:gd name="T1" fmla="*/ 41350464 h 103"/>
                  <a:gd name="T2" fmla="*/ 33374421 w 115"/>
                  <a:gd name="T3" fmla="*/ 32634611 h 103"/>
                  <a:gd name="T4" fmla="*/ 31616027 w 115"/>
                  <a:gd name="T5" fmla="*/ 25885316 h 103"/>
                  <a:gd name="T6" fmla="*/ 13379113 w 115"/>
                  <a:gd name="T7" fmla="*/ 14966825 h 103"/>
                  <a:gd name="T8" fmla="*/ 13379113 w 115"/>
                  <a:gd name="T9" fmla="*/ 27414919 h 103"/>
                  <a:gd name="T10" fmla="*/ 1 w 115"/>
                  <a:gd name="T11" fmla="*/ 27414919 h 103"/>
                  <a:gd name="T12" fmla="*/ 0 w 115"/>
                  <a:gd name="T13" fmla="*/ 0 h 103"/>
                  <a:gd name="T14" fmla="*/ 44538723 w 115"/>
                  <a:gd name="T15" fmla="*/ 0 h 103"/>
                  <a:gd name="T16" fmla="*/ 44538723 w 115"/>
                  <a:gd name="T17" fmla="*/ 8309469 h 103"/>
                  <a:gd name="T18" fmla="*/ 24159319 w 115"/>
                  <a:gd name="T19" fmla="*/ 8309469 h 103"/>
                  <a:gd name="T20" fmla="*/ 42669521 w 115"/>
                  <a:gd name="T21" fmla="*/ 19435554 h 103"/>
                  <a:gd name="T22" fmla="*/ 50763385 w 115"/>
                  <a:gd name="T23" fmla="*/ 30202172 h 103"/>
                  <a:gd name="T24" fmla="*/ 43846718 w 115"/>
                  <a:gd name="T25" fmla="*/ 39129604 h 103"/>
                  <a:gd name="T26" fmla="*/ 30197956 w 115"/>
                  <a:gd name="T27" fmla="*/ 47957568 h 103"/>
                  <a:gd name="T28" fmla="*/ 19174228 w 115"/>
                  <a:gd name="T29" fmla="*/ 41350464 h 103"/>
                  <a:gd name="T30" fmla="*/ 19174228 w 115"/>
                  <a:gd name="T31" fmla="*/ 41350464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5"/>
                  <a:gd name="T49" fmla="*/ 0 h 103"/>
                  <a:gd name="T50" fmla="*/ 115 w 115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5" h="103">
                    <a:moveTo>
                      <a:pt x="43" y="89"/>
                    </a:moveTo>
                    <a:cubicBezTo>
                      <a:pt x="76" y="70"/>
                      <a:pt x="76" y="70"/>
                      <a:pt x="76" y="70"/>
                    </a:cubicBezTo>
                    <a:cubicBezTo>
                      <a:pt x="82" y="66"/>
                      <a:pt x="81" y="61"/>
                      <a:pt x="72" y="56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18"/>
                      <a:pt x="101" y="18"/>
                      <a:pt x="101" y="18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112" y="50"/>
                      <a:pt x="115" y="59"/>
                      <a:pt x="115" y="65"/>
                    </a:cubicBezTo>
                    <a:cubicBezTo>
                      <a:pt x="115" y="76"/>
                      <a:pt x="103" y="83"/>
                      <a:pt x="100" y="84"/>
                    </a:cubicBezTo>
                    <a:cubicBezTo>
                      <a:pt x="68" y="103"/>
                      <a:pt x="68" y="103"/>
                      <a:pt x="68" y="103"/>
                    </a:cubicBezTo>
                    <a:cubicBezTo>
                      <a:pt x="43" y="89"/>
                      <a:pt x="43" y="89"/>
                      <a:pt x="43" y="89"/>
                    </a:cubicBezTo>
                    <a:cubicBezTo>
                      <a:pt x="43" y="89"/>
                      <a:pt x="43" y="89"/>
                      <a:pt x="43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3" name="Freeform 863"/>
              <p:cNvSpPr>
                <a:spLocks/>
              </p:cNvSpPr>
              <p:nvPr/>
            </p:nvSpPr>
            <p:spPr bwMode="auto">
              <a:xfrm>
                <a:off x="2630" y="1564"/>
                <a:ext cx="255" cy="95"/>
              </a:xfrm>
              <a:custGeom>
                <a:avLst/>
                <a:gdLst>
                  <a:gd name="T0" fmla="*/ 74155769 w 177"/>
                  <a:gd name="T1" fmla="*/ 4034302 h 66"/>
                  <a:gd name="T2" fmla="*/ 90397718 w 177"/>
                  <a:gd name="T3" fmla="*/ 13450820 h 66"/>
                  <a:gd name="T4" fmla="*/ 77790260 w 177"/>
                  <a:gd name="T5" fmla="*/ 20476512 h 66"/>
                  <a:gd name="T6" fmla="*/ 61311877 w 177"/>
                  <a:gd name="T7" fmla="*/ 11367039 h 66"/>
                  <a:gd name="T8" fmla="*/ 48979727 w 177"/>
                  <a:gd name="T9" fmla="*/ 12402685 h 66"/>
                  <a:gd name="T10" fmla="*/ 28005557 w 177"/>
                  <a:gd name="T11" fmla="*/ 24449663 h 66"/>
                  <a:gd name="T12" fmla="*/ 51865944 w 177"/>
                  <a:gd name="T13" fmla="*/ 24449663 h 66"/>
                  <a:gd name="T14" fmla="*/ 51865944 w 177"/>
                  <a:gd name="T15" fmla="*/ 32775380 h 66"/>
                  <a:gd name="T16" fmla="*/ 0 w 177"/>
                  <a:gd name="T17" fmla="*/ 32775380 h 66"/>
                  <a:gd name="T18" fmla="*/ 0 w 177"/>
                  <a:gd name="T19" fmla="*/ 4034302 h 66"/>
                  <a:gd name="T20" fmla="*/ 15138069 w 177"/>
                  <a:gd name="T21" fmla="*/ 4034302 h 66"/>
                  <a:gd name="T22" fmla="*/ 15138069 w 177"/>
                  <a:gd name="T23" fmla="*/ 16986082 h 66"/>
                  <a:gd name="T24" fmla="*/ 36125961 w 177"/>
                  <a:gd name="T25" fmla="*/ 4770208 h 66"/>
                  <a:gd name="T26" fmla="*/ 56981931 w 177"/>
                  <a:gd name="T27" fmla="*/ 0 h 66"/>
                  <a:gd name="T28" fmla="*/ 74155769 w 177"/>
                  <a:gd name="T29" fmla="*/ 4034302 h 66"/>
                  <a:gd name="T30" fmla="*/ 74155769 w 177"/>
                  <a:gd name="T31" fmla="*/ 4034302 h 6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7"/>
                  <a:gd name="T49" fmla="*/ 0 h 66"/>
                  <a:gd name="T50" fmla="*/ 177 w 177"/>
                  <a:gd name="T51" fmla="*/ 66 h 6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7" h="66">
                    <a:moveTo>
                      <a:pt x="145" y="8"/>
                    </a:moveTo>
                    <a:cubicBezTo>
                      <a:pt x="177" y="27"/>
                      <a:pt x="177" y="27"/>
                      <a:pt x="177" y="27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20" y="23"/>
                      <a:pt x="120" y="23"/>
                      <a:pt x="120" y="23"/>
                    </a:cubicBezTo>
                    <a:cubicBezTo>
                      <a:pt x="113" y="19"/>
                      <a:pt x="105" y="19"/>
                      <a:pt x="96" y="25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101" y="49"/>
                      <a:pt x="101" y="49"/>
                      <a:pt x="101" y="49"/>
                    </a:cubicBezTo>
                    <a:cubicBezTo>
                      <a:pt x="101" y="66"/>
                      <a:pt x="101" y="66"/>
                      <a:pt x="10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86" y="2"/>
                      <a:pt x="101" y="0"/>
                      <a:pt x="111" y="0"/>
                    </a:cubicBezTo>
                    <a:cubicBezTo>
                      <a:pt x="129" y="0"/>
                      <a:pt x="142" y="7"/>
                      <a:pt x="145" y="8"/>
                    </a:cubicBezTo>
                    <a:cubicBezTo>
                      <a:pt x="145" y="8"/>
                      <a:pt x="145" y="8"/>
                      <a:pt x="14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4" name="Freeform 864"/>
              <p:cNvSpPr>
                <a:spLocks/>
              </p:cNvSpPr>
              <p:nvPr/>
            </p:nvSpPr>
            <p:spPr bwMode="auto">
              <a:xfrm>
                <a:off x="2895" y="1515"/>
                <a:ext cx="164" cy="148"/>
              </a:xfrm>
              <a:custGeom>
                <a:avLst/>
                <a:gdLst>
                  <a:gd name="T0" fmla="*/ 55319899 w 114"/>
                  <a:gd name="T1" fmla="*/ 20503651 h 103"/>
                  <a:gd name="T2" fmla="*/ 55319899 w 114"/>
                  <a:gd name="T3" fmla="*/ 47957568 h 103"/>
                  <a:gd name="T4" fmla="*/ 6759841 w 114"/>
                  <a:gd name="T5" fmla="*/ 47957568 h 103"/>
                  <a:gd name="T6" fmla="*/ 6401327 w 114"/>
                  <a:gd name="T7" fmla="*/ 39392311 h 103"/>
                  <a:gd name="T8" fmla="*/ 28696382 w 114"/>
                  <a:gd name="T9" fmla="*/ 39392311 h 103"/>
                  <a:gd name="T10" fmla="*/ 8598936 w 114"/>
                  <a:gd name="T11" fmla="*/ 28363460 h 103"/>
                  <a:gd name="T12" fmla="*/ 0 w 114"/>
                  <a:gd name="T13" fmla="*/ 17920514 h 103"/>
                  <a:gd name="T14" fmla="*/ 7488437 w 114"/>
                  <a:gd name="T15" fmla="*/ 8725293 h 103"/>
                  <a:gd name="T16" fmla="*/ 22974897 w 114"/>
                  <a:gd name="T17" fmla="*/ 0 h 103"/>
                  <a:gd name="T18" fmla="*/ 34423663 w 114"/>
                  <a:gd name="T19" fmla="*/ 6551239 h 103"/>
                  <a:gd name="T20" fmla="*/ 19058426 w 114"/>
                  <a:gd name="T21" fmla="*/ 15407349 h 103"/>
                  <a:gd name="T22" fmla="*/ 20833539 w 114"/>
                  <a:gd name="T23" fmla="*/ 22138715 h 103"/>
                  <a:gd name="T24" fmla="*/ 40777386 w 114"/>
                  <a:gd name="T25" fmla="*/ 33003339 h 103"/>
                  <a:gd name="T26" fmla="*/ 40777386 w 114"/>
                  <a:gd name="T27" fmla="*/ 20503651 h 103"/>
                  <a:gd name="T28" fmla="*/ 55319899 w 114"/>
                  <a:gd name="T29" fmla="*/ 20503651 h 103"/>
                  <a:gd name="T30" fmla="*/ 55319899 w 114"/>
                  <a:gd name="T31" fmla="*/ 20503651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4"/>
                  <a:gd name="T49" fmla="*/ 0 h 103"/>
                  <a:gd name="T50" fmla="*/ 114 w 114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4" h="103">
                    <a:moveTo>
                      <a:pt x="114" y="44"/>
                    </a:move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4" y="103"/>
                      <a:pt x="14" y="103"/>
                      <a:pt x="14" y="103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59" y="85"/>
                      <a:pt x="59" y="85"/>
                      <a:pt x="59" y="8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3" y="52"/>
                      <a:pt x="0" y="44"/>
                      <a:pt x="0" y="38"/>
                    </a:cubicBezTo>
                    <a:cubicBezTo>
                      <a:pt x="0" y="27"/>
                      <a:pt x="12" y="20"/>
                      <a:pt x="15" y="19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2" y="37"/>
                      <a:pt x="34" y="42"/>
                      <a:pt x="43" y="47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4" y="44"/>
                      <a:pt x="84" y="44"/>
                      <a:pt x="84" y="44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14" y="44"/>
                      <a:pt x="114" y="44"/>
                      <a:pt x="114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58" name="Line 865"/>
            <p:cNvSpPr>
              <a:spLocks noChangeShapeType="1"/>
            </p:cNvSpPr>
            <p:nvPr/>
          </p:nvSpPr>
          <p:spPr bwMode="auto">
            <a:xfrm>
              <a:off x="1835150" y="5948363"/>
              <a:ext cx="42068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9" name="Picture 866" descr="Network-manageme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1196975"/>
              <a:ext cx="1223962" cy="70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Text Box 867"/>
            <p:cNvSpPr txBox="1">
              <a:spLocks noChangeArrowheads="1"/>
            </p:cNvSpPr>
            <p:nvPr/>
          </p:nvSpPr>
          <p:spPr bwMode="auto">
            <a:xfrm>
              <a:off x="179388" y="1916112"/>
              <a:ext cx="1368425" cy="6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050" b="0" dirty="0">
                  <a:solidFill>
                    <a:schemeClr val="tx1"/>
                  </a:solidFill>
                  <a:latin typeface="华文细黑" panose="02010600040101010101" pitchFamily="2" charset="-122"/>
                </a:rPr>
                <a:t>A</a:t>
              </a:r>
              <a:r>
                <a:rPr lang="zh-CN" altLang="en-US" sz="1050" b="0" dirty="0">
                  <a:solidFill>
                    <a:schemeClr val="tx1"/>
                  </a:solidFill>
                  <a:latin typeface="华文细黑" panose="02010600040101010101" pitchFamily="2" charset="-122"/>
                </a:rPr>
                <a:t>部门总部	</a:t>
              </a:r>
            </a:p>
          </p:txBody>
        </p:sp>
        <p:pic>
          <p:nvPicPr>
            <p:cNvPr id="61" name="Picture 868" descr="服务器终端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5516563"/>
              <a:ext cx="474662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869" descr="服务器终端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8" y="5516563"/>
              <a:ext cx="474662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870" descr="服务器终端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888" y="5516563"/>
              <a:ext cx="474662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871" descr="服务器终端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8100" y="5516563"/>
              <a:ext cx="474663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872" descr="服务器终端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288" y="5516563"/>
              <a:ext cx="474662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6" name="Group 941"/>
            <p:cNvGrpSpPr>
              <a:grpSpLocks/>
            </p:cNvGrpSpPr>
            <p:nvPr/>
          </p:nvGrpSpPr>
          <p:grpSpPr bwMode="auto">
            <a:xfrm>
              <a:off x="1404938" y="1762125"/>
              <a:ext cx="596900" cy="428625"/>
              <a:chOff x="2494" y="1338"/>
              <a:chExt cx="716" cy="524"/>
            </a:xfrm>
          </p:grpSpPr>
          <p:sp>
            <p:nvSpPr>
              <p:cNvPr id="233" name="AutoShape 942"/>
              <p:cNvSpPr>
                <a:spLocks noChangeAspect="1" noChangeArrowheads="1" noTextEdit="1"/>
              </p:cNvSpPr>
              <p:nvPr/>
            </p:nvSpPr>
            <p:spPr bwMode="auto">
              <a:xfrm>
                <a:off x="2524" y="1358"/>
                <a:ext cx="656" cy="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4" name="Freeform 943"/>
              <p:cNvSpPr>
                <a:spLocks/>
              </p:cNvSpPr>
              <p:nvPr/>
            </p:nvSpPr>
            <p:spPr bwMode="auto">
              <a:xfrm>
                <a:off x="2525" y="1538"/>
                <a:ext cx="653" cy="324"/>
              </a:xfrm>
              <a:custGeom>
                <a:avLst/>
                <a:gdLst>
                  <a:gd name="T0" fmla="*/ 186967735 w 454"/>
                  <a:gd name="T1" fmla="*/ 45749856 h 225"/>
                  <a:gd name="T2" fmla="*/ 32111038 w 454"/>
                  <a:gd name="T3" fmla="*/ 45749856 h 225"/>
                  <a:gd name="T4" fmla="*/ 1 w 454"/>
                  <a:gd name="T5" fmla="*/ 0 h 225"/>
                  <a:gd name="T6" fmla="*/ 0 w 454"/>
                  <a:gd name="T7" fmla="*/ 0 h 225"/>
                  <a:gd name="T8" fmla="*/ 1 w 454"/>
                  <a:gd name="T9" fmla="*/ 43492064 h 225"/>
                  <a:gd name="T10" fmla="*/ 1 w 454"/>
                  <a:gd name="T11" fmla="*/ 43492064 h 225"/>
                  <a:gd name="T12" fmla="*/ 32111038 w 454"/>
                  <a:gd name="T13" fmla="*/ 86885844 h 225"/>
                  <a:gd name="T14" fmla="*/ 186967735 w 454"/>
                  <a:gd name="T15" fmla="*/ 86885844 h 225"/>
                  <a:gd name="T16" fmla="*/ 218365296 w 454"/>
                  <a:gd name="T17" fmla="*/ 43492064 h 225"/>
                  <a:gd name="T18" fmla="*/ 218731955 w 454"/>
                  <a:gd name="T19" fmla="*/ 43492064 h 225"/>
                  <a:gd name="T20" fmla="*/ 218365296 w 454"/>
                  <a:gd name="T21" fmla="*/ 0 h 225"/>
                  <a:gd name="T22" fmla="*/ 186967735 w 454"/>
                  <a:gd name="T23" fmla="*/ 45749856 h 2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4"/>
                  <a:gd name="T37" fmla="*/ 0 h 225"/>
                  <a:gd name="T38" fmla="*/ 454 w 454"/>
                  <a:gd name="T39" fmla="*/ 225 h 2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4" h="225">
                    <a:moveTo>
                      <a:pt x="388" y="91"/>
                    </a:moveTo>
                    <a:cubicBezTo>
                      <a:pt x="299" y="142"/>
                      <a:pt x="156" y="142"/>
                      <a:pt x="67" y="91"/>
                    </a:cubicBezTo>
                    <a:cubicBezTo>
                      <a:pt x="19" y="64"/>
                      <a:pt x="1" y="36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3" y="118"/>
                      <a:pt x="25" y="149"/>
                      <a:pt x="67" y="173"/>
                    </a:cubicBezTo>
                    <a:cubicBezTo>
                      <a:pt x="156" y="225"/>
                      <a:pt x="299" y="225"/>
                      <a:pt x="388" y="173"/>
                    </a:cubicBezTo>
                    <a:cubicBezTo>
                      <a:pt x="429" y="149"/>
                      <a:pt x="451" y="118"/>
                      <a:pt x="453" y="86"/>
                    </a:cubicBezTo>
                    <a:cubicBezTo>
                      <a:pt x="454" y="86"/>
                      <a:pt x="454" y="86"/>
                      <a:pt x="454" y="86"/>
                    </a:cubicBezTo>
                    <a:cubicBezTo>
                      <a:pt x="453" y="0"/>
                      <a:pt x="453" y="0"/>
                      <a:pt x="453" y="0"/>
                    </a:cubicBezTo>
                    <a:cubicBezTo>
                      <a:pt x="454" y="33"/>
                      <a:pt x="432" y="65"/>
                      <a:pt x="388" y="91"/>
                    </a:cubicBezTo>
                    <a:close/>
                  </a:path>
                </a:pathLst>
              </a:custGeom>
              <a:solidFill>
                <a:srgbClr val="103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5" name="Freeform 944"/>
              <p:cNvSpPr>
                <a:spLocks/>
              </p:cNvSpPr>
              <p:nvPr/>
            </p:nvSpPr>
            <p:spPr bwMode="auto">
              <a:xfrm>
                <a:off x="2494" y="1338"/>
                <a:ext cx="716" cy="415"/>
              </a:xfrm>
              <a:custGeom>
                <a:avLst/>
                <a:gdLst>
                  <a:gd name="T0" fmla="*/ 194188842 w 498"/>
                  <a:gd name="T1" fmla="*/ 25981683 h 288"/>
                  <a:gd name="T2" fmla="*/ 194648633 w 498"/>
                  <a:gd name="T3" fmla="*/ 122149173 h 288"/>
                  <a:gd name="T4" fmla="*/ 42366854 w 498"/>
                  <a:gd name="T5" fmla="*/ 122149173 h 288"/>
                  <a:gd name="T6" fmla="*/ 41996997 w 498"/>
                  <a:gd name="T7" fmla="*/ 25981683 h 288"/>
                  <a:gd name="T8" fmla="*/ 194188842 w 498"/>
                  <a:gd name="T9" fmla="*/ 25981683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8"/>
                  <a:gd name="T16" fmla="*/ 0 h 288"/>
                  <a:gd name="T17" fmla="*/ 498 w 498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8" h="288">
                    <a:moveTo>
                      <a:pt x="409" y="51"/>
                    </a:moveTo>
                    <a:cubicBezTo>
                      <a:pt x="498" y="102"/>
                      <a:pt x="498" y="185"/>
                      <a:pt x="410" y="237"/>
                    </a:cubicBezTo>
                    <a:cubicBezTo>
                      <a:pt x="321" y="288"/>
                      <a:pt x="178" y="288"/>
                      <a:pt x="89" y="237"/>
                    </a:cubicBezTo>
                    <a:cubicBezTo>
                      <a:pt x="0" y="185"/>
                      <a:pt x="0" y="102"/>
                      <a:pt x="88" y="51"/>
                    </a:cubicBezTo>
                    <a:cubicBezTo>
                      <a:pt x="176" y="0"/>
                      <a:pt x="320" y="0"/>
                      <a:pt x="409" y="51"/>
                    </a:cubicBezTo>
                  </a:path>
                </a:pathLst>
              </a:custGeom>
              <a:solidFill>
                <a:srgbClr val="4A67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6" name="Freeform 945"/>
              <p:cNvSpPr>
                <a:spLocks/>
              </p:cNvSpPr>
              <p:nvPr/>
            </p:nvSpPr>
            <p:spPr bwMode="auto">
              <a:xfrm>
                <a:off x="2816" y="1420"/>
                <a:ext cx="255" cy="95"/>
              </a:xfrm>
              <a:custGeom>
                <a:avLst/>
                <a:gdLst>
                  <a:gd name="T0" fmla="*/ 16219121 w 177"/>
                  <a:gd name="T1" fmla="*/ 28377099 h 66"/>
                  <a:gd name="T2" fmla="*/ 16219121 w 177"/>
                  <a:gd name="T3" fmla="*/ 28239762 h 66"/>
                  <a:gd name="T4" fmla="*/ 0 w 177"/>
                  <a:gd name="T5" fmla="*/ 19361029 h 66"/>
                  <a:gd name="T6" fmla="*/ 12324984 w 177"/>
                  <a:gd name="T7" fmla="*/ 12031158 h 66"/>
                  <a:gd name="T8" fmla="*/ 29068549 w 177"/>
                  <a:gd name="T9" fmla="*/ 21188537 h 66"/>
                  <a:gd name="T10" fmla="*/ 41495464 w 177"/>
                  <a:gd name="T11" fmla="*/ 20246898 h 66"/>
                  <a:gd name="T12" fmla="*/ 62485261 w 177"/>
                  <a:gd name="T13" fmla="*/ 8358489 h 66"/>
                  <a:gd name="T14" fmla="*/ 38680794 w 177"/>
                  <a:gd name="T15" fmla="*/ 8358489 h 66"/>
                  <a:gd name="T16" fmla="*/ 38680794 w 177"/>
                  <a:gd name="T17" fmla="*/ 0 h 66"/>
                  <a:gd name="T18" fmla="*/ 90397718 w 177"/>
                  <a:gd name="T19" fmla="*/ 0 h 66"/>
                  <a:gd name="T20" fmla="*/ 90397718 w 177"/>
                  <a:gd name="T21" fmla="*/ 28377099 h 66"/>
                  <a:gd name="T22" fmla="*/ 74981347 w 177"/>
                  <a:gd name="T23" fmla="*/ 28377099 h 66"/>
                  <a:gd name="T24" fmla="*/ 74981347 w 177"/>
                  <a:gd name="T25" fmla="*/ 15819341 h 66"/>
                  <a:gd name="T26" fmla="*/ 54183962 w 177"/>
                  <a:gd name="T27" fmla="*/ 27868148 h 66"/>
                  <a:gd name="T28" fmla="*/ 33663645 w 177"/>
                  <a:gd name="T29" fmla="*/ 32775380 h 66"/>
                  <a:gd name="T30" fmla="*/ 16219121 w 177"/>
                  <a:gd name="T31" fmla="*/ 28377099 h 66"/>
                  <a:gd name="T32" fmla="*/ 16219121 w 177"/>
                  <a:gd name="T33" fmla="*/ 28377099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7"/>
                  <a:gd name="T52" fmla="*/ 0 h 66"/>
                  <a:gd name="T53" fmla="*/ 177 w 177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7" h="66">
                    <a:moveTo>
                      <a:pt x="32" y="58"/>
                    </a:moveTo>
                    <a:cubicBezTo>
                      <a:pt x="32" y="57"/>
                      <a:pt x="32" y="57"/>
                      <a:pt x="32" y="57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7" y="43"/>
                      <a:pt x="57" y="43"/>
                      <a:pt x="57" y="43"/>
                    </a:cubicBezTo>
                    <a:cubicBezTo>
                      <a:pt x="64" y="47"/>
                      <a:pt x="72" y="46"/>
                      <a:pt x="81" y="41"/>
                    </a:cubicBezTo>
                    <a:cubicBezTo>
                      <a:pt x="122" y="17"/>
                      <a:pt x="122" y="17"/>
                      <a:pt x="122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7" y="58"/>
                      <a:pt x="177" y="58"/>
                      <a:pt x="177" y="58"/>
                    </a:cubicBezTo>
                    <a:cubicBezTo>
                      <a:pt x="147" y="58"/>
                      <a:pt x="147" y="58"/>
                      <a:pt x="147" y="58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90" y="64"/>
                      <a:pt x="76" y="66"/>
                      <a:pt x="66" y="66"/>
                    </a:cubicBezTo>
                    <a:cubicBezTo>
                      <a:pt x="48" y="66"/>
                      <a:pt x="36" y="59"/>
                      <a:pt x="32" y="58"/>
                    </a:cubicBezTo>
                    <a:cubicBezTo>
                      <a:pt x="32" y="58"/>
                      <a:pt x="32" y="58"/>
                      <a:pt x="32" y="58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7" name="Freeform 946"/>
              <p:cNvSpPr>
                <a:spLocks/>
              </p:cNvSpPr>
              <p:nvPr/>
            </p:nvSpPr>
            <p:spPr bwMode="auto">
              <a:xfrm>
                <a:off x="2640" y="1416"/>
                <a:ext cx="166" cy="148"/>
              </a:xfrm>
              <a:custGeom>
                <a:avLst/>
                <a:gdLst>
                  <a:gd name="T0" fmla="*/ 23345000 w 115"/>
                  <a:gd name="T1" fmla="*/ 41350464 h 103"/>
                  <a:gd name="T2" fmla="*/ 41830783 w 115"/>
                  <a:gd name="T3" fmla="*/ 32634611 h 103"/>
                  <a:gd name="T4" fmla="*/ 39475392 w 115"/>
                  <a:gd name="T5" fmla="*/ 25885316 h 103"/>
                  <a:gd name="T6" fmla="*/ 17154706 w 115"/>
                  <a:gd name="T7" fmla="*/ 14966825 h 103"/>
                  <a:gd name="T8" fmla="*/ 17154706 w 115"/>
                  <a:gd name="T9" fmla="*/ 27414919 h 103"/>
                  <a:gd name="T10" fmla="*/ 1 w 115"/>
                  <a:gd name="T11" fmla="*/ 27414919 h 103"/>
                  <a:gd name="T12" fmla="*/ 0 w 115"/>
                  <a:gd name="T13" fmla="*/ 0 h 103"/>
                  <a:gd name="T14" fmla="*/ 55540144 w 115"/>
                  <a:gd name="T15" fmla="*/ 0 h 103"/>
                  <a:gd name="T16" fmla="*/ 55540144 w 115"/>
                  <a:gd name="T17" fmla="*/ 8309469 h 103"/>
                  <a:gd name="T18" fmla="*/ 30097383 w 115"/>
                  <a:gd name="T19" fmla="*/ 8309469 h 103"/>
                  <a:gd name="T20" fmla="*/ 53179080 w 115"/>
                  <a:gd name="T21" fmla="*/ 19435554 h 103"/>
                  <a:gd name="T22" fmla="*/ 62947962 w 115"/>
                  <a:gd name="T23" fmla="*/ 30202172 h 103"/>
                  <a:gd name="T24" fmla="*/ 54621982 w 115"/>
                  <a:gd name="T25" fmla="*/ 39129604 h 103"/>
                  <a:gd name="T26" fmla="*/ 37059846 w 115"/>
                  <a:gd name="T27" fmla="*/ 47957568 h 103"/>
                  <a:gd name="T28" fmla="*/ 23345000 w 115"/>
                  <a:gd name="T29" fmla="*/ 41350464 h 103"/>
                  <a:gd name="T30" fmla="*/ 23345000 w 115"/>
                  <a:gd name="T31" fmla="*/ 41350464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5"/>
                  <a:gd name="T49" fmla="*/ 0 h 103"/>
                  <a:gd name="T50" fmla="*/ 115 w 115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5" h="103">
                    <a:moveTo>
                      <a:pt x="43" y="89"/>
                    </a:moveTo>
                    <a:cubicBezTo>
                      <a:pt x="76" y="70"/>
                      <a:pt x="76" y="70"/>
                      <a:pt x="76" y="70"/>
                    </a:cubicBezTo>
                    <a:cubicBezTo>
                      <a:pt x="82" y="66"/>
                      <a:pt x="81" y="61"/>
                      <a:pt x="72" y="56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18"/>
                      <a:pt x="101" y="18"/>
                      <a:pt x="101" y="18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112" y="50"/>
                      <a:pt x="115" y="59"/>
                      <a:pt x="115" y="65"/>
                    </a:cubicBezTo>
                    <a:cubicBezTo>
                      <a:pt x="115" y="76"/>
                      <a:pt x="103" y="83"/>
                      <a:pt x="100" y="84"/>
                    </a:cubicBezTo>
                    <a:cubicBezTo>
                      <a:pt x="68" y="103"/>
                      <a:pt x="68" y="103"/>
                      <a:pt x="68" y="103"/>
                    </a:cubicBezTo>
                    <a:cubicBezTo>
                      <a:pt x="43" y="89"/>
                      <a:pt x="43" y="89"/>
                      <a:pt x="43" y="89"/>
                    </a:cubicBezTo>
                    <a:cubicBezTo>
                      <a:pt x="43" y="89"/>
                      <a:pt x="43" y="89"/>
                      <a:pt x="43" y="89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8" name="Freeform 947"/>
              <p:cNvSpPr>
                <a:spLocks/>
              </p:cNvSpPr>
              <p:nvPr/>
            </p:nvSpPr>
            <p:spPr bwMode="auto">
              <a:xfrm>
                <a:off x="2636" y="1570"/>
                <a:ext cx="255" cy="95"/>
              </a:xfrm>
              <a:custGeom>
                <a:avLst/>
                <a:gdLst>
                  <a:gd name="T0" fmla="*/ 74155769 w 177"/>
                  <a:gd name="T1" fmla="*/ 4034302 h 66"/>
                  <a:gd name="T2" fmla="*/ 90397718 w 177"/>
                  <a:gd name="T3" fmla="*/ 13450820 h 66"/>
                  <a:gd name="T4" fmla="*/ 77790260 w 177"/>
                  <a:gd name="T5" fmla="*/ 20476512 h 66"/>
                  <a:gd name="T6" fmla="*/ 61311877 w 177"/>
                  <a:gd name="T7" fmla="*/ 11367039 h 66"/>
                  <a:gd name="T8" fmla="*/ 48979727 w 177"/>
                  <a:gd name="T9" fmla="*/ 12402685 h 66"/>
                  <a:gd name="T10" fmla="*/ 28005557 w 177"/>
                  <a:gd name="T11" fmla="*/ 24449663 h 66"/>
                  <a:gd name="T12" fmla="*/ 51865944 w 177"/>
                  <a:gd name="T13" fmla="*/ 24449663 h 66"/>
                  <a:gd name="T14" fmla="*/ 51865944 w 177"/>
                  <a:gd name="T15" fmla="*/ 32775380 h 66"/>
                  <a:gd name="T16" fmla="*/ 0 w 177"/>
                  <a:gd name="T17" fmla="*/ 32775380 h 66"/>
                  <a:gd name="T18" fmla="*/ 0 w 177"/>
                  <a:gd name="T19" fmla="*/ 4034302 h 66"/>
                  <a:gd name="T20" fmla="*/ 15138069 w 177"/>
                  <a:gd name="T21" fmla="*/ 4034302 h 66"/>
                  <a:gd name="T22" fmla="*/ 15138069 w 177"/>
                  <a:gd name="T23" fmla="*/ 16986082 h 66"/>
                  <a:gd name="T24" fmla="*/ 36125961 w 177"/>
                  <a:gd name="T25" fmla="*/ 4770208 h 66"/>
                  <a:gd name="T26" fmla="*/ 56981931 w 177"/>
                  <a:gd name="T27" fmla="*/ 0 h 66"/>
                  <a:gd name="T28" fmla="*/ 74155769 w 177"/>
                  <a:gd name="T29" fmla="*/ 4034302 h 66"/>
                  <a:gd name="T30" fmla="*/ 74155769 w 177"/>
                  <a:gd name="T31" fmla="*/ 4034302 h 6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7"/>
                  <a:gd name="T49" fmla="*/ 0 h 66"/>
                  <a:gd name="T50" fmla="*/ 177 w 177"/>
                  <a:gd name="T51" fmla="*/ 66 h 6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7" h="66">
                    <a:moveTo>
                      <a:pt x="145" y="8"/>
                    </a:moveTo>
                    <a:cubicBezTo>
                      <a:pt x="177" y="27"/>
                      <a:pt x="177" y="27"/>
                      <a:pt x="177" y="27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20" y="23"/>
                      <a:pt x="120" y="23"/>
                      <a:pt x="120" y="23"/>
                    </a:cubicBezTo>
                    <a:cubicBezTo>
                      <a:pt x="113" y="19"/>
                      <a:pt x="105" y="19"/>
                      <a:pt x="96" y="25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101" y="49"/>
                      <a:pt x="101" y="49"/>
                      <a:pt x="101" y="49"/>
                    </a:cubicBezTo>
                    <a:cubicBezTo>
                      <a:pt x="101" y="66"/>
                      <a:pt x="101" y="66"/>
                      <a:pt x="10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86" y="2"/>
                      <a:pt x="101" y="0"/>
                      <a:pt x="111" y="0"/>
                    </a:cubicBezTo>
                    <a:cubicBezTo>
                      <a:pt x="129" y="0"/>
                      <a:pt x="142" y="7"/>
                      <a:pt x="145" y="8"/>
                    </a:cubicBezTo>
                    <a:cubicBezTo>
                      <a:pt x="145" y="8"/>
                      <a:pt x="145" y="8"/>
                      <a:pt x="145" y="8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9" name="Freeform 948"/>
              <p:cNvSpPr>
                <a:spLocks/>
              </p:cNvSpPr>
              <p:nvPr/>
            </p:nvSpPr>
            <p:spPr bwMode="auto">
              <a:xfrm>
                <a:off x="2901" y="1521"/>
                <a:ext cx="164" cy="148"/>
              </a:xfrm>
              <a:custGeom>
                <a:avLst/>
                <a:gdLst>
                  <a:gd name="T0" fmla="*/ 55319899 w 114"/>
                  <a:gd name="T1" fmla="*/ 20503651 h 103"/>
                  <a:gd name="T2" fmla="*/ 55319899 w 114"/>
                  <a:gd name="T3" fmla="*/ 47957568 h 103"/>
                  <a:gd name="T4" fmla="*/ 6759841 w 114"/>
                  <a:gd name="T5" fmla="*/ 47957568 h 103"/>
                  <a:gd name="T6" fmla="*/ 6401327 w 114"/>
                  <a:gd name="T7" fmla="*/ 39392311 h 103"/>
                  <a:gd name="T8" fmla="*/ 28696382 w 114"/>
                  <a:gd name="T9" fmla="*/ 39392311 h 103"/>
                  <a:gd name="T10" fmla="*/ 8598936 w 114"/>
                  <a:gd name="T11" fmla="*/ 28363460 h 103"/>
                  <a:gd name="T12" fmla="*/ 0 w 114"/>
                  <a:gd name="T13" fmla="*/ 17920514 h 103"/>
                  <a:gd name="T14" fmla="*/ 7488437 w 114"/>
                  <a:gd name="T15" fmla="*/ 8725293 h 103"/>
                  <a:gd name="T16" fmla="*/ 22974897 w 114"/>
                  <a:gd name="T17" fmla="*/ 0 h 103"/>
                  <a:gd name="T18" fmla="*/ 34423663 w 114"/>
                  <a:gd name="T19" fmla="*/ 6551239 h 103"/>
                  <a:gd name="T20" fmla="*/ 19058426 w 114"/>
                  <a:gd name="T21" fmla="*/ 15407349 h 103"/>
                  <a:gd name="T22" fmla="*/ 20833539 w 114"/>
                  <a:gd name="T23" fmla="*/ 22138715 h 103"/>
                  <a:gd name="T24" fmla="*/ 40777386 w 114"/>
                  <a:gd name="T25" fmla="*/ 33003339 h 103"/>
                  <a:gd name="T26" fmla="*/ 40777386 w 114"/>
                  <a:gd name="T27" fmla="*/ 20503651 h 103"/>
                  <a:gd name="T28" fmla="*/ 55319899 w 114"/>
                  <a:gd name="T29" fmla="*/ 20503651 h 103"/>
                  <a:gd name="T30" fmla="*/ 55319899 w 114"/>
                  <a:gd name="T31" fmla="*/ 20503651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4"/>
                  <a:gd name="T49" fmla="*/ 0 h 103"/>
                  <a:gd name="T50" fmla="*/ 114 w 114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4" h="103">
                    <a:moveTo>
                      <a:pt x="114" y="44"/>
                    </a:move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4" y="103"/>
                      <a:pt x="14" y="103"/>
                      <a:pt x="14" y="103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59" y="85"/>
                      <a:pt x="59" y="85"/>
                      <a:pt x="59" y="8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3" y="52"/>
                      <a:pt x="0" y="44"/>
                      <a:pt x="0" y="38"/>
                    </a:cubicBezTo>
                    <a:cubicBezTo>
                      <a:pt x="0" y="27"/>
                      <a:pt x="12" y="20"/>
                      <a:pt x="15" y="19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2" y="37"/>
                      <a:pt x="34" y="42"/>
                      <a:pt x="43" y="47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4" y="44"/>
                      <a:pt x="84" y="44"/>
                      <a:pt x="84" y="44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14" y="44"/>
                      <a:pt x="114" y="44"/>
                      <a:pt x="114" y="44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0" name="Freeform 949"/>
              <p:cNvSpPr>
                <a:spLocks/>
              </p:cNvSpPr>
              <p:nvPr/>
            </p:nvSpPr>
            <p:spPr bwMode="auto">
              <a:xfrm>
                <a:off x="2810" y="1414"/>
                <a:ext cx="255" cy="95"/>
              </a:xfrm>
              <a:custGeom>
                <a:avLst/>
                <a:gdLst>
                  <a:gd name="T0" fmla="*/ 16219121 w 177"/>
                  <a:gd name="T1" fmla="*/ 28377099 h 66"/>
                  <a:gd name="T2" fmla="*/ 16219121 w 177"/>
                  <a:gd name="T3" fmla="*/ 28239762 h 66"/>
                  <a:gd name="T4" fmla="*/ 0 w 177"/>
                  <a:gd name="T5" fmla="*/ 19361029 h 66"/>
                  <a:gd name="T6" fmla="*/ 12324984 w 177"/>
                  <a:gd name="T7" fmla="*/ 12031158 h 66"/>
                  <a:gd name="T8" fmla="*/ 29068549 w 177"/>
                  <a:gd name="T9" fmla="*/ 21188537 h 66"/>
                  <a:gd name="T10" fmla="*/ 41495464 w 177"/>
                  <a:gd name="T11" fmla="*/ 20246898 h 66"/>
                  <a:gd name="T12" fmla="*/ 62485261 w 177"/>
                  <a:gd name="T13" fmla="*/ 8358489 h 66"/>
                  <a:gd name="T14" fmla="*/ 38680794 w 177"/>
                  <a:gd name="T15" fmla="*/ 8358489 h 66"/>
                  <a:gd name="T16" fmla="*/ 38680794 w 177"/>
                  <a:gd name="T17" fmla="*/ 0 h 66"/>
                  <a:gd name="T18" fmla="*/ 90397718 w 177"/>
                  <a:gd name="T19" fmla="*/ 0 h 66"/>
                  <a:gd name="T20" fmla="*/ 90397718 w 177"/>
                  <a:gd name="T21" fmla="*/ 28377099 h 66"/>
                  <a:gd name="T22" fmla="*/ 74981347 w 177"/>
                  <a:gd name="T23" fmla="*/ 28377099 h 66"/>
                  <a:gd name="T24" fmla="*/ 74981347 w 177"/>
                  <a:gd name="T25" fmla="*/ 15819341 h 66"/>
                  <a:gd name="T26" fmla="*/ 54183962 w 177"/>
                  <a:gd name="T27" fmla="*/ 27868148 h 66"/>
                  <a:gd name="T28" fmla="*/ 33663645 w 177"/>
                  <a:gd name="T29" fmla="*/ 32775380 h 66"/>
                  <a:gd name="T30" fmla="*/ 16219121 w 177"/>
                  <a:gd name="T31" fmla="*/ 28377099 h 66"/>
                  <a:gd name="T32" fmla="*/ 16219121 w 177"/>
                  <a:gd name="T33" fmla="*/ 28377099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7"/>
                  <a:gd name="T52" fmla="*/ 0 h 66"/>
                  <a:gd name="T53" fmla="*/ 177 w 177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7" h="66">
                    <a:moveTo>
                      <a:pt x="32" y="58"/>
                    </a:moveTo>
                    <a:cubicBezTo>
                      <a:pt x="32" y="57"/>
                      <a:pt x="32" y="57"/>
                      <a:pt x="32" y="57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7" y="43"/>
                      <a:pt x="57" y="43"/>
                      <a:pt x="57" y="43"/>
                    </a:cubicBezTo>
                    <a:cubicBezTo>
                      <a:pt x="64" y="47"/>
                      <a:pt x="72" y="46"/>
                      <a:pt x="81" y="41"/>
                    </a:cubicBezTo>
                    <a:cubicBezTo>
                      <a:pt x="122" y="17"/>
                      <a:pt x="122" y="17"/>
                      <a:pt x="122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7" y="58"/>
                      <a:pt x="177" y="58"/>
                      <a:pt x="177" y="58"/>
                    </a:cubicBezTo>
                    <a:cubicBezTo>
                      <a:pt x="147" y="58"/>
                      <a:pt x="147" y="58"/>
                      <a:pt x="147" y="58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90" y="64"/>
                      <a:pt x="76" y="66"/>
                      <a:pt x="66" y="66"/>
                    </a:cubicBezTo>
                    <a:cubicBezTo>
                      <a:pt x="48" y="66"/>
                      <a:pt x="36" y="59"/>
                      <a:pt x="32" y="58"/>
                    </a:cubicBezTo>
                    <a:cubicBezTo>
                      <a:pt x="32" y="58"/>
                      <a:pt x="32" y="58"/>
                      <a:pt x="32" y="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1" name="Freeform 950"/>
              <p:cNvSpPr>
                <a:spLocks/>
              </p:cNvSpPr>
              <p:nvPr/>
            </p:nvSpPr>
            <p:spPr bwMode="auto">
              <a:xfrm>
                <a:off x="2635" y="1410"/>
                <a:ext cx="165" cy="148"/>
              </a:xfrm>
              <a:custGeom>
                <a:avLst/>
                <a:gdLst>
                  <a:gd name="T0" fmla="*/ 19174228 w 115"/>
                  <a:gd name="T1" fmla="*/ 41350464 h 103"/>
                  <a:gd name="T2" fmla="*/ 33374421 w 115"/>
                  <a:gd name="T3" fmla="*/ 32634611 h 103"/>
                  <a:gd name="T4" fmla="*/ 31616027 w 115"/>
                  <a:gd name="T5" fmla="*/ 25885316 h 103"/>
                  <a:gd name="T6" fmla="*/ 13379113 w 115"/>
                  <a:gd name="T7" fmla="*/ 14966825 h 103"/>
                  <a:gd name="T8" fmla="*/ 13379113 w 115"/>
                  <a:gd name="T9" fmla="*/ 27414919 h 103"/>
                  <a:gd name="T10" fmla="*/ 1 w 115"/>
                  <a:gd name="T11" fmla="*/ 27414919 h 103"/>
                  <a:gd name="T12" fmla="*/ 0 w 115"/>
                  <a:gd name="T13" fmla="*/ 0 h 103"/>
                  <a:gd name="T14" fmla="*/ 44538723 w 115"/>
                  <a:gd name="T15" fmla="*/ 0 h 103"/>
                  <a:gd name="T16" fmla="*/ 44538723 w 115"/>
                  <a:gd name="T17" fmla="*/ 8309469 h 103"/>
                  <a:gd name="T18" fmla="*/ 24159319 w 115"/>
                  <a:gd name="T19" fmla="*/ 8309469 h 103"/>
                  <a:gd name="T20" fmla="*/ 42669521 w 115"/>
                  <a:gd name="T21" fmla="*/ 19435554 h 103"/>
                  <a:gd name="T22" fmla="*/ 50763385 w 115"/>
                  <a:gd name="T23" fmla="*/ 30202172 h 103"/>
                  <a:gd name="T24" fmla="*/ 43846718 w 115"/>
                  <a:gd name="T25" fmla="*/ 39129604 h 103"/>
                  <a:gd name="T26" fmla="*/ 30197956 w 115"/>
                  <a:gd name="T27" fmla="*/ 47957568 h 103"/>
                  <a:gd name="T28" fmla="*/ 19174228 w 115"/>
                  <a:gd name="T29" fmla="*/ 41350464 h 103"/>
                  <a:gd name="T30" fmla="*/ 19174228 w 115"/>
                  <a:gd name="T31" fmla="*/ 41350464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5"/>
                  <a:gd name="T49" fmla="*/ 0 h 103"/>
                  <a:gd name="T50" fmla="*/ 115 w 115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5" h="103">
                    <a:moveTo>
                      <a:pt x="43" y="89"/>
                    </a:moveTo>
                    <a:cubicBezTo>
                      <a:pt x="76" y="70"/>
                      <a:pt x="76" y="70"/>
                      <a:pt x="76" y="70"/>
                    </a:cubicBezTo>
                    <a:cubicBezTo>
                      <a:pt x="82" y="66"/>
                      <a:pt x="81" y="61"/>
                      <a:pt x="72" y="56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18"/>
                      <a:pt x="101" y="18"/>
                      <a:pt x="101" y="18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112" y="50"/>
                      <a:pt x="115" y="59"/>
                      <a:pt x="115" y="65"/>
                    </a:cubicBezTo>
                    <a:cubicBezTo>
                      <a:pt x="115" y="76"/>
                      <a:pt x="103" y="83"/>
                      <a:pt x="100" y="84"/>
                    </a:cubicBezTo>
                    <a:cubicBezTo>
                      <a:pt x="68" y="103"/>
                      <a:pt x="68" y="103"/>
                      <a:pt x="68" y="103"/>
                    </a:cubicBezTo>
                    <a:cubicBezTo>
                      <a:pt x="43" y="89"/>
                      <a:pt x="43" y="89"/>
                      <a:pt x="43" y="89"/>
                    </a:cubicBezTo>
                    <a:cubicBezTo>
                      <a:pt x="43" y="89"/>
                      <a:pt x="43" y="89"/>
                      <a:pt x="43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2" name="Freeform 951"/>
              <p:cNvSpPr>
                <a:spLocks/>
              </p:cNvSpPr>
              <p:nvPr/>
            </p:nvSpPr>
            <p:spPr bwMode="auto">
              <a:xfrm>
                <a:off x="2630" y="1564"/>
                <a:ext cx="255" cy="95"/>
              </a:xfrm>
              <a:custGeom>
                <a:avLst/>
                <a:gdLst>
                  <a:gd name="T0" fmla="*/ 74155769 w 177"/>
                  <a:gd name="T1" fmla="*/ 4034302 h 66"/>
                  <a:gd name="T2" fmla="*/ 90397718 w 177"/>
                  <a:gd name="T3" fmla="*/ 13450820 h 66"/>
                  <a:gd name="T4" fmla="*/ 77790260 w 177"/>
                  <a:gd name="T5" fmla="*/ 20476512 h 66"/>
                  <a:gd name="T6" fmla="*/ 61311877 w 177"/>
                  <a:gd name="T7" fmla="*/ 11367039 h 66"/>
                  <a:gd name="T8" fmla="*/ 48979727 w 177"/>
                  <a:gd name="T9" fmla="*/ 12402685 h 66"/>
                  <a:gd name="T10" fmla="*/ 28005557 w 177"/>
                  <a:gd name="T11" fmla="*/ 24449663 h 66"/>
                  <a:gd name="T12" fmla="*/ 51865944 w 177"/>
                  <a:gd name="T13" fmla="*/ 24449663 h 66"/>
                  <a:gd name="T14" fmla="*/ 51865944 w 177"/>
                  <a:gd name="T15" fmla="*/ 32775380 h 66"/>
                  <a:gd name="T16" fmla="*/ 0 w 177"/>
                  <a:gd name="T17" fmla="*/ 32775380 h 66"/>
                  <a:gd name="T18" fmla="*/ 0 w 177"/>
                  <a:gd name="T19" fmla="*/ 4034302 h 66"/>
                  <a:gd name="T20" fmla="*/ 15138069 w 177"/>
                  <a:gd name="T21" fmla="*/ 4034302 h 66"/>
                  <a:gd name="T22" fmla="*/ 15138069 w 177"/>
                  <a:gd name="T23" fmla="*/ 16986082 h 66"/>
                  <a:gd name="T24" fmla="*/ 36125961 w 177"/>
                  <a:gd name="T25" fmla="*/ 4770208 h 66"/>
                  <a:gd name="T26" fmla="*/ 56981931 w 177"/>
                  <a:gd name="T27" fmla="*/ 0 h 66"/>
                  <a:gd name="T28" fmla="*/ 74155769 w 177"/>
                  <a:gd name="T29" fmla="*/ 4034302 h 66"/>
                  <a:gd name="T30" fmla="*/ 74155769 w 177"/>
                  <a:gd name="T31" fmla="*/ 4034302 h 6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7"/>
                  <a:gd name="T49" fmla="*/ 0 h 66"/>
                  <a:gd name="T50" fmla="*/ 177 w 177"/>
                  <a:gd name="T51" fmla="*/ 66 h 6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7" h="66">
                    <a:moveTo>
                      <a:pt x="145" y="8"/>
                    </a:moveTo>
                    <a:cubicBezTo>
                      <a:pt x="177" y="27"/>
                      <a:pt x="177" y="27"/>
                      <a:pt x="177" y="27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20" y="23"/>
                      <a:pt x="120" y="23"/>
                      <a:pt x="120" y="23"/>
                    </a:cubicBezTo>
                    <a:cubicBezTo>
                      <a:pt x="113" y="19"/>
                      <a:pt x="105" y="19"/>
                      <a:pt x="96" y="25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101" y="49"/>
                      <a:pt x="101" y="49"/>
                      <a:pt x="101" y="49"/>
                    </a:cubicBezTo>
                    <a:cubicBezTo>
                      <a:pt x="101" y="66"/>
                      <a:pt x="101" y="66"/>
                      <a:pt x="10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86" y="2"/>
                      <a:pt x="101" y="0"/>
                      <a:pt x="111" y="0"/>
                    </a:cubicBezTo>
                    <a:cubicBezTo>
                      <a:pt x="129" y="0"/>
                      <a:pt x="142" y="7"/>
                      <a:pt x="145" y="8"/>
                    </a:cubicBezTo>
                    <a:cubicBezTo>
                      <a:pt x="145" y="8"/>
                      <a:pt x="145" y="8"/>
                      <a:pt x="14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3" name="Freeform 952"/>
              <p:cNvSpPr>
                <a:spLocks/>
              </p:cNvSpPr>
              <p:nvPr/>
            </p:nvSpPr>
            <p:spPr bwMode="auto">
              <a:xfrm>
                <a:off x="2895" y="1515"/>
                <a:ext cx="164" cy="148"/>
              </a:xfrm>
              <a:custGeom>
                <a:avLst/>
                <a:gdLst>
                  <a:gd name="T0" fmla="*/ 55319899 w 114"/>
                  <a:gd name="T1" fmla="*/ 20503651 h 103"/>
                  <a:gd name="T2" fmla="*/ 55319899 w 114"/>
                  <a:gd name="T3" fmla="*/ 47957568 h 103"/>
                  <a:gd name="T4" fmla="*/ 6759841 w 114"/>
                  <a:gd name="T5" fmla="*/ 47957568 h 103"/>
                  <a:gd name="T6" fmla="*/ 6401327 w 114"/>
                  <a:gd name="T7" fmla="*/ 39392311 h 103"/>
                  <a:gd name="T8" fmla="*/ 28696382 w 114"/>
                  <a:gd name="T9" fmla="*/ 39392311 h 103"/>
                  <a:gd name="T10" fmla="*/ 8598936 w 114"/>
                  <a:gd name="T11" fmla="*/ 28363460 h 103"/>
                  <a:gd name="T12" fmla="*/ 0 w 114"/>
                  <a:gd name="T13" fmla="*/ 17920514 h 103"/>
                  <a:gd name="T14" fmla="*/ 7488437 w 114"/>
                  <a:gd name="T15" fmla="*/ 8725293 h 103"/>
                  <a:gd name="T16" fmla="*/ 22974897 w 114"/>
                  <a:gd name="T17" fmla="*/ 0 h 103"/>
                  <a:gd name="T18" fmla="*/ 34423663 w 114"/>
                  <a:gd name="T19" fmla="*/ 6551239 h 103"/>
                  <a:gd name="T20" fmla="*/ 19058426 w 114"/>
                  <a:gd name="T21" fmla="*/ 15407349 h 103"/>
                  <a:gd name="T22" fmla="*/ 20833539 w 114"/>
                  <a:gd name="T23" fmla="*/ 22138715 h 103"/>
                  <a:gd name="T24" fmla="*/ 40777386 w 114"/>
                  <a:gd name="T25" fmla="*/ 33003339 h 103"/>
                  <a:gd name="T26" fmla="*/ 40777386 w 114"/>
                  <a:gd name="T27" fmla="*/ 20503651 h 103"/>
                  <a:gd name="T28" fmla="*/ 55319899 w 114"/>
                  <a:gd name="T29" fmla="*/ 20503651 h 103"/>
                  <a:gd name="T30" fmla="*/ 55319899 w 114"/>
                  <a:gd name="T31" fmla="*/ 20503651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4"/>
                  <a:gd name="T49" fmla="*/ 0 h 103"/>
                  <a:gd name="T50" fmla="*/ 114 w 114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4" h="103">
                    <a:moveTo>
                      <a:pt x="114" y="44"/>
                    </a:move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4" y="103"/>
                      <a:pt x="14" y="103"/>
                      <a:pt x="14" y="103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59" y="85"/>
                      <a:pt x="59" y="85"/>
                      <a:pt x="59" y="8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3" y="52"/>
                      <a:pt x="0" y="44"/>
                      <a:pt x="0" y="38"/>
                    </a:cubicBezTo>
                    <a:cubicBezTo>
                      <a:pt x="0" y="27"/>
                      <a:pt x="12" y="20"/>
                      <a:pt x="15" y="19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2" y="37"/>
                      <a:pt x="34" y="42"/>
                      <a:pt x="43" y="47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4" y="44"/>
                      <a:pt x="84" y="44"/>
                      <a:pt x="84" y="44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14" y="44"/>
                      <a:pt x="114" y="44"/>
                      <a:pt x="114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67" name="Oval 995"/>
            <p:cNvSpPr>
              <a:spLocks noChangeArrowheads="1"/>
            </p:cNvSpPr>
            <p:nvPr/>
          </p:nvSpPr>
          <p:spPr bwMode="auto">
            <a:xfrm>
              <a:off x="2620963" y="1206500"/>
              <a:ext cx="2233612" cy="112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8" name="Line 8"/>
            <p:cNvSpPr>
              <a:spLocks noChangeShapeType="1"/>
            </p:cNvSpPr>
            <p:nvPr/>
          </p:nvSpPr>
          <p:spPr bwMode="auto">
            <a:xfrm>
              <a:off x="3733800" y="1762125"/>
              <a:ext cx="374650" cy="284163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>
              <a:outerShdw dist="1796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pic>
          <p:nvPicPr>
            <p:cNvPr id="69" name="Picture 997" descr="Network-managemen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675" y="1196975"/>
              <a:ext cx="1223963" cy="70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Text Box 998"/>
            <p:cNvSpPr txBox="1">
              <a:spLocks noChangeArrowheads="1"/>
            </p:cNvSpPr>
            <p:nvPr/>
          </p:nvSpPr>
          <p:spPr bwMode="auto">
            <a:xfrm>
              <a:off x="2767012" y="1829933"/>
              <a:ext cx="1368425" cy="402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050" b="0" dirty="0">
                  <a:solidFill>
                    <a:schemeClr val="bg1"/>
                  </a:solidFill>
                  <a:latin typeface="华文细黑" panose="02010600040101010101" pitchFamily="2" charset="-122"/>
                </a:rPr>
                <a:t>B</a:t>
              </a:r>
              <a:r>
                <a:rPr lang="zh-CN" altLang="en-US" sz="1050" b="0" dirty="0" smtClean="0">
                  <a:solidFill>
                    <a:schemeClr val="bg1"/>
                  </a:solidFill>
                  <a:latin typeface="华文细黑" panose="02010600040101010101" pitchFamily="2" charset="-122"/>
                </a:rPr>
                <a:t>部门</a:t>
              </a:r>
              <a:r>
                <a:rPr lang="zh-CN" altLang="en-US" sz="1050" b="0" dirty="0">
                  <a:solidFill>
                    <a:schemeClr val="bg1"/>
                  </a:solidFill>
                  <a:latin typeface="华文细黑" panose="02010600040101010101" pitchFamily="2" charset="-122"/>
                </a:rPr>
                <a:t>总部</a:t>
              </a:r>
            </a:p>
          </p:txBody>
        </p:sp>
        <p:grpSp>
          <p:nvGrpSpPr>
            <p:cNvPr id="71" name="Group 999"/>
            <p:cNvGrpSpPr>
              <a:grpSpLocks/>
            </p:cNvGrpSpPr>
            <p:nvPr/>
          </p:nvGrpSpPr>
          <p:grpSpPr bwMode="auto">
            <a:xfrm>
              <a:off x="3924300" y="1762125"/>
              <a:ext cx="596900" cy="428625"/>
              <a:chOff x="2494" y="1338"/>
              <a:chExt cx="716" cy="524"/>
            </a:xfrm>
          </p:grpSpPr>
          <p:sp>
            <p:nvSpPr>
              <p:cNvPr id="222" name="AutoShape 1000"/>
              <p:cNvSpPr>
                <a:spLocks noChangeAspect="1" noChangeArrowheads="1" noTextEdit="1"/>
              </p:cNvSpPr>
              <p:nvPr/>
            </p:nvSpPr>
            <p:spPr bwMode="auto">
              <a:xfrm>
                <a:off x="2524" y="1358"/>
                <a:ext cx="656" cy="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3" name="Freeform 1001"/>
              <p:cNvSpPr>
                <a:spLocks/>
              </p:cNvSpPr>
              <p:nvPr/>
            </p:nvSpPr>
            <p:spPr bwMode="auto">
              <a:xfrm>
                <a:off x="2525" y="1538"/>
                <a:ext cx="653" cy="324"/>
              </a:xfrm>
              <a:custGeom>
                <a:avLst/>
                <a:gdLst>
                  <a:gd name="T0" fmla="*/ 186967735 w 454"/>
                  <a:gd name="T1" fmla="*/ 45749856 h 225"/>
                  <a:gd name="T2" fmla="*/ 32111038 w 454"/>
                  <a:gd name="T3" fmla="*/ 45749856 h 225"/>
                  <a:gd name="T4" fmla="*/ 1 w 454"/>
                  <a:gd name="T5" fmla="*/ 0 h 225"/>
                  <a:gd name="T6" fmla="*/ 0 w 454"/>
                  <a:gd name="T7" fmla="*/ 0 h 225"/>
                  <a:gd name="T8" fmla="*/ 1 w 454"/>
                  <a:gd name="T9" fmla="*/ 43492064 h 225"/>
                  <a:gd name="T10" fmla="*/ 1 w 454"/>
                  <a:gd name="T11" fmla="*/ 43492064 h 225"/>
                  <a:gd name="T12" fmla="*/ 32111038 w 454"/>
                  <a:gd name="T13" fmla="*/ 86885844 h 225"/>
                  <a:gd name="T14" fmla="*/ 186967735 w 454"/>
                  <a:gd name="T15" fmla="*/ 86885844 h 225"/>
                  <a:gd name="T16" fmla="*/ 218365296 w 454"/>
                  <a:gd name="T17" fmla="*/ 43492064 h 225"/>
                  <a:gd name="T18" fmla="*/ 218731955 w 454"/>
                  <a:gd name="T19" fmla="*/ 43492064 h 225"/>
                  <a:gd name="T20" fmla="*/ 218365296 w 454"/>
                  <a:gd name="T21" fmla="*/ 0 h 225"/>
                  <a:gd name="T22" fmla="*/ 186967735 w 454"/>
                  <a:gd name="T23" fmla="*/ 45749856 h 2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4"/>
                  <a:gd name="T37" fmla="*/ 0 h 225"/>
                  <a:gd name="T38" fmla="*/ 454 w 454"/>
                  <a:gd name="T39" fmla="*/ 225 h 2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4" h="225">
                    <a:moveTo>
                      <a:pt x="388" y="91"/>
                    </a:moveTo>
                    <a:cubicBezTo>
                      <a:pt x="299" y="142"/>
                      <a:pt x="156" y="142"/>
                      <a:pt x="67" y="91"/>
                    </a:cubicBezTo>
                    <a:cubicBezTo>
                      <a:pt x="19" y="64"/>
                      <a:pt x="1" y="36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3" y="118"/>
                      <a:pt x="25" y="149"/>
                      <a:pt x="67" y="173"/>
                    </a:cubicBezTo>
                    <a:cubicBezTo>
                      <a:pt x="156" y="225"/>
                      <a:pt x="299" y="225"/>
                      <a:pt x="388" y="173"/>
                    </a:cubicBezTo>
                    <a:cubicBezTo>
                      <a:pt x="429" y="149"/>
                      <a:pt x="451" y="118"/>
                      <a:pt x="453" y="86"/>
                    </a:cubicBezTo>
                    <a:cubicBezTo>
                      <a:pt x="454" y="86"/>
                      <a:pt x="454" y="86"/>
                      <a:pt x="454" y="86"/>
                    </a:cubicBezTo>
                    <a:cubicBezTo>
                      <a:pt x="453" y="0"/>
                      <a:pt x="453" y="0"/>
                      <a:pt x="453" y="0"/>
                    </a:cubicBezTo>
                    <a:cubicBezTo>
                      <a:pt x="454" y="33"/>
                      <a:pt x="432" y="65"/>
                      <a:pt x="388" y="91"/>
                    </a:cubicBezTo>
                    <a:close/>
                  </a:path>
                </a:pathLst>
              </a:custGeom>
              <a:solidFill>
                <a:srgbClr val="103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4" name="Freeform 1002"/>
              <p:cNvSpPr>
                <a:spLocks/>
              </p:cNvSpPr>
              <p:nvPr/>
            </p:nvSpPr>
            <p:spPr bwMode="auto">
              <a:xfrm>
                <a:off x="2494" y="1338"/>
                <a:ext cx="716" cy="415"/>
              </a:xfrm>
              <a:custGeom>
                <a:avLst/>
                <a:gdLst>
                  <a:gd name="T0" fmla="*/ 194188842 w 498"/>
                  <a:gd name="T1" fmla="*/ 25981683 h 288"/>
                  <a:gd name="T2" fmla="*/ 194648633 w 498"/>
                  <a:gd name="T3" fmla="*/ 122149173 h 288"/>
                  <a:gd name="T4" fmla="*/ 42366854 w 498"/>
                  <a:gd name="T5" fmla="*/ 122149173 h 288"/>
                  <a:gd name="T6" fmla="*/ 41996997 w 498"/>
                  <a:gd name="T7" fmla="*/ 25981683 h 288"/>
                  <a:gd name="T8" fmla="*/ 194188842 w 498"/>
                  <a:gd name="T9" fmla="*/ 25981683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8"/>
                  <a:gd name="T16" fmla="*/ 0 h 288"/>
                  <a:gd name="T17" fmla="*/ 498 w 498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8" h="288">
                    <a:moveTo>
                      <a:pt x="409" y="51"/>
                    </a:moveTo>
                    <a:cubicBezTo>
                      <a:pt x="498" y="102"/>
                      <a:pt x="498" y="185"/>
                      <a:pt x="410" y="237"/>
                    </a:cubicBezTo>
                    <a:cubicBezTo>
                      <a:pt x="321" y="288"/>
                      <a:pt x="178" y="288"/>
                      <a:pt x="89" y="237"/>
                    </a:cubicBezTo>
                    <a:cubicBezTo>
                      <a:pt x="0" y="185"/>
                      <a:pt x="0" y="102"/>
                      <a:pt x="88" y="51"/>
                    </a:cubicBezTo>
                    <a:cubicBezTo>
                      <a:pt x="176" y="0"/>
                      <a:pt x="320" y="0"/>
                      <a:pt x="409" y="51"/>
                    </a:cubicBezTo>
                  </a:path>
                </a:pathLst>
              </a:custGeom>
              <a:solidFill>
                <a:srgbClr val="4A67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5" name="Freeform 1003"/>
              <p:cNvSpPr>
                <a:spLocks/>
              </p:cNvSpPr>
              <p:nvPr/>
            </p:nvSpPr>
            <p:spPr bwMode="auto">
              <a:xfrm>
                <a:off x="2816" y="1420"/>
                <a:ext cx="255" cy="95"/>
              </a:xfrm>
              <a:custGeom>
                <a:avLst/>
                <a:gdLst>
                  <a:gd name="T0" fmla="*/ 16219121 w 177"/>
                  <a:gd name="T1" fmla="*/ 28377099 h 66"/>
                  <a:gd name="T2" fmla="*/ 16219121 w 177"/>
                  <a:gd name="T3" fmla="*/ 28239762 h 66"/>
                  <a:gd name="T4" fmla="*/ 0 w 177"/>
                  <a:gd name="T5" fmla="*/ 19361029 h 66"/>
                  <a:gd name="T6" fmla="*/ 12324984 w 177"/>
                  <a:gd name="T7" fmla="*/ 12031158 h 66"/>
                  <a:gd name="T8" fmla="*/ 29068549 w 177"/>
                  <a:gd name="T9" fmla="*/ 21188537 h 66"/>
                  <a:gd name="T10" fmla="*/ 41495464 w 177"/>
                  <a:gd name="T11" fmla="*/ 20246898 h 66"/>
                  <a:gd name="T12" fmla="*/ 62485261 w 177"/>
                  <a:gd name="T13" fmla="*/ 8358489 h 66"/>
                  <a:gd name="T14" fmla="*/ 38680794 w 177"/>
                  <a:gd name="T15" fmla="*/ 8358489 h 66"/>
                  <a:gd name="T16" fmla="*/ 38680794 w 177"/>
                  <a:gd name="T17" fmla="*/ 0 h 66"/>
                  <a:gd name="T18" fmla="*/ 90397718 w 177"/>
                  <a:gd name="T19" fmla="*/ 0 h 66"/>
                  <a:gd name="T20" fmla="*/ 90397718 w 177"/>
                  <a:gd name="T21" fmla="*/ 28377099 h 66"/>
                  <a:gd name="T22" fmla="*/ 74981347 w 177"/>
                  <a:gd name="T23" fmla="*/ 28377099 h 66"/>
                  <a:gd name="T24" fmla="*/ 74981347 w 177"/>
                  <a:gd name="T25" fmla="*/ 15819341 h 66"/>
                  <a:gd name="T26" fmla="*/ 54183962 w 177"/>
                  <a:gd name="T27" fmla="*/ 27868148 h 66"/>
                  <a:gd name="T28" fmla="*/ 33663645 w 177"/>
                  <a:gd name="T29" fmla="*/ 32775380 h 66"/>
                  <a:gd name="T30" fmla="*/ 16219121 w 177"/>
                  <a:gd name="T31" fmla="*/ 28377099 h 66"/>
                  <a:gd name="T32" fmla="*/ 16219121 w 177"/>
                  <a:gd name="T33" fmla="*/ 28377099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7"/>
                  <a:gd name="T52" fmla="*/ 0 h 66"/>
                  <a:gd name="T53" fmla="*/ 177 w 177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7" h="66">
                    <a:moveTo>
                      <a:pt x="32" y="58"/>
                    </a:moveTo>
                    <a:cubicBezTo>
                      <a:pt x="32" y="57"/>
                      <a:pt x="32" y="57"/>
                      <a:pt x="32" y="57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7" y="43"/>
                      <a:pt x="57" y="43"/>
                      <a:pt x="57" y="43"/>
                    </a:cubicBezTo>
                    <a:cubicBezTo>
                      <a:pt x="64" y="47"/>
                      <a:pt x="72" y="46"/>
                      <a:pt x="81" y="41"/>
                    </a:cubicBezTo>
                    <a:cubicBezTo>
                      <a:pt x="122" y="17"/>
                      <a:pt x="122" y="17"/>
                      <a:pt x="122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7" y="58"/>
                      <a:pt x="177" y="58"/>
                      <a:pt x="177" y="58"/>
                    </a:cubicBezTo>
                    <a:cubicBezTo>
                      <a:pt x="147" y="58"/>
                      <a:pt x="147" y="58"/>
                      <a:pt x="147" y="58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90" y="64"/>
                      <a:pt x="76" y="66"/>
                      <a:pt x="66" y="66"/>
                    </a:cubicBezTo>
                    <a:cubicBezTo>
                      <a:pt x="48" y="66"/>
                      <a:pt x="36" y="59"/>
                      <a:pt x="32" y="58"/>
                    </a:cubicBezTo>
                    <a:cubicBezTo>
                      <a:pt x="32" y="58"/>
                      <a:pt x="32" y="58"/>
                      <a:pt x="32" y="58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6" name="Freeform 1004"/>
              <p:cNvSpPr>
                <a:spLocks/>
              </p:cNvSpPr>
              <p:nvPr/>
            </p:nvSpPr>
            <p:spPr bwMode="auto">
              <a:xfrm>
                <a:off x="2640" y="1416"/>
                <a:ext cx="166" cy="148"/>
              </a:xfrm>
              <a:custGeom>
                <a:avLst/>
                <a:gdLst>
                  <a:gd name="T0" fmla="*/ 23345000 w 115"/>
                  <a:gd name="T1" fmla="*/ 41350464 h 103"/>
                  <a:gd name="T2" fmla="*/ 41830783 w 115"/>
                  <a:gd name="T3" fmla="*/ 32634611 h 103"/>
                  <a:gd name="T4" fmla="*/ 39475392 w 115"/>
                  <a:gd name="T5" fmla="*/ 25885316 h 103"/>
                  <a:gd name="T6" fmla="*/ 17154706 w 115"/>
                  <a:gd name="T7" fmla="*/ 14966825 h 103"/>
                  <a:gd name="T8" fmla="*/ 17154706 w 115"/>
                  <a:gd name="T9" fmla="*/ 27414919 h 103"/>
                  <a:gd name="T10" fmla="*/ 1 w 115"/>
                  <a:gd name="T11" fmla="*/ 27414919 h 103"/>
                  <a:gd name="T12" fmla="*/ 0 w 115"/>
                  <a:gd name="T13" fmla="*/ 0 h 103"/>
                  <a:gd name="T14" fmla="*/ 55540144 w 115"/>
                  <a:gd name="T15" fmla="*/ 0 h 103"/>
                  <a:gd name="T16" fmla="*/ 55540144 w 115"/>
                  <a:gd name="T17" fmla="*/ 8309469 h 103"/>
                  <a:gd name="T18" fmla="*/ 30097383 w 115"/>
                  <a:gd name="T19" fmla="*/ 8309469 h 103"/>
                  <a:gd name="T20" fmla="*/ 53179080 w 115"/>
                  <a:gd name="T21" fmla="*/ 19435554 h 103"/>
                  <a:gd name="T22" fmla="*/ 62947962 w 115"/>
                  <a:gd name="T23" fmla="*/ 30202172 h 103"/>
                  <a:gd name="T24" fmla="*/ 54621982 w 115"/>
                  <a:gd name="T25" fmla="*/ 39129604 h 103"/>
                  <a:gd name="T26" fmla="*/ 37059846 w 115"/>
                  <a:gd name="T27" fmla="*/ 47957568 h 103"/>
                  <a:gd name="T28" fmla="*/ 23345000 w 115"/>
                  <a:gd name="T29" fmla="*/ 41350464 h 103"/>
                  <a:gd name="T30" fmla="*/ 23345000 w 115"/>
                  <a:gd name="T31" fmla="*/ 41350464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5"/>
                  <a:gd name="T49" fmla="*/ 0 h 103"/>
                  <a:gd name="T50" fmla="*/ 115 w 115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5" h="103">
                    <a:moveTo>
                      <a:pt x="43" y="89"/>
                    </a:moveTo>
                    <a:cubicBezTo>
                      <a:pt x="76" y="70"/>
                      <a:pt x="76" y="70"/>
                      <a:pt x="76" y="70"/>
                    </a:cubicBezTo>
                    <a:cubicBezTo>
                      <a:pt x="82" y="66"/>
                      <a:pt x="81" y="61"/>
                      <a:pt x="72" y="56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18"/>
                      <a:pt x="101" y="18"/>
                      <a:pt x="101" y="18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112" y="50"/>
                      <a:pt x="115" y="59"/>
                      <a:pt x="115" y="65"/>
                    </a:cubicBezTo>
                    <a:cubicBezTo>
                      <a:pt x="115" y="76"/>
                      <a:pt x="103" y="83"/>
                      <a:pt x="100" y="84"/>
                    </a:cubicBezTo>
                    <a:cubicBezTo>
                      <a:pt x="68" y="103"/>
                      <a:pt x="68" y="103"/>
                      <a:pt x="68" y="103"/>
                    </a:cubicBezTo>
                    <a:cubicBezTo>
                      <a:pt x="43" y="89"/>
                      <a:pt x="43" y="89"/>
                      <a:pt x="43" y="89"/>
                    </a:cubicBezTo>
                    <a:cubicBezTo>
                      <a:pt x="43" y="89"/>
                      <a:pt x="43" y="89"/>
                      <a:pt x="43" y="89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7" name="Freeform 1005"/>
              <p:cNvSpPr>
                <a:spLocks/>
              </p:cNvSpPr>
              <p:nvPr/>
            </p:nvSpPr>
            <p:spPr bwMode="auto">
              <a:xfrm>
                <a:off x="2636" y="1570"/>
                <a:ext cx="255" cy="95"/>
              </a:xfrm>
              <a:custGeom>
                <a:avLst/>
                <a:gdLst>
                  <a:gd name="T0" fmla="*/ 74155769 w 177"/>
                  <a:gd name="T1" fmla="*/ 4034302 h 66"/>
                  <a:gd name="T2" fmla="*/ 90397718 w 177"/>
                  <a:gd name="T3" fmla="*/ 13450820 h 66"/>
                  <a:gd name="T4" fmla="*/ 77790260 w 177"/>
                  <a:gd name="T5" fmla="*/ 20476512 h 66"/>
                  <a:gd name="T6" fmla="*/ 61311877 w 177"/>
                  <a:gd name="T7" fmla="*/ 11367039 h 66"/>
                  <a:gd name="T8" fmla="*/ 48979727 w 177"/>
                  <a:gd name="T9" fmla="*/ 12402685 h 66"/>
                  <a:gd name="T10" fmla="*/ 28005557 w 177"/>
                  <a:gd name="T11" fmla="*/ 24449663 h 66"/>
                  <a:gd name="T12" fmla="*/ 51865944 w 177"/>
                  <a:gd name="T13" fmla="*/ 24449663 h 66"/>
                  <a:gd name="T14" fmla="*/ 51865944 w 177"/>
                  <a:gd name="T15" fmla="*/ 32775380 h 66"/>
                  <a:gd name="T16" fmla="*/ 0 w 177"/>
                  <a:gd name="T17" fmla="*/ 32775380 h 66"/>
                  <a:gd name="T18" fmla="*/ 0 w 177"/>
                  <a:gd name="T19" fmla="*/ 4034302 h 66"/>
                  <a:gd name="T20" fmla="*/ 15138069 w 177"/>
                  <a:gd name="T21" fmla="*/ 4034302 h 66"/>
                  <a:gd name="T22" fmla="*/ 15138069 w 177"/>
                  <a:gd name="T23" fmla="*/ 16986082 h 66"/>
                  <a:gd name="T24" fmla="*/ 36125961 w 177"/>
                  <a:gd name="T25" fmla="*/ 4770208 h 66"/>
                  <a:gd name="T26" fmla="*/ 56981931 w 177"/>
                  <a:gd name="T27" fmla="*/ 0 h 66"/>
                  <a:gd name="T28" fmla="*/ 74155769 w 177"/>
                  <a:gd name="T29" fmla="*/ 4034302 h 66"/>
                  <a:gd name="T30" fmla="*/ 74155769 w 177"/>
                  <a:gd name="T31" fmla="*/ 4034302 h 6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7"/>
                  <a:gd name="T49" fmla="*/ 0 h 66"/>
                  <a:gd name="T50" fmla="*/ 177 w 177"/>
                  <a:gd name="T51" fmla="*/ 66 h 6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7" h="66">
                    <a:moveTo>
                      <a:pt x="145" y="8"/>
                    </a:moveTo>
                    <a:cubicBezTo>
                      <a:pt x="177" y="27"/>
                      <a:pt x="177" y="27"/>
                      <a:pt x="177" y="27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20" y="23"/>
                      <a:pt x="120" y="23"/>
                      <a:pt x="120" y="23"/>
                    </a:cubicBezTo>
                    <a:cubicBezTo>
                      <a:pt x="113" y="19"/>
                      <a:pt x="105" y="19"/>
                      <a:pt x="96" y="25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101" y="49"/>
                      <a:pt x="101" y="49"/>
                      <a:pt x="101" y="49"/>
                    </a:cubicBezTo>
                    <a:cubicBezTo>
                      <a:pt x="101" y="66"/>
                      <a:pt x="101" y="66"/>
                      <a:pt x="10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86" y="2"/>
                      <a:pt x="101" y="0"/>
                      <a:pt x="111" y="0"/>
                    </a:cubicBezTo>
                    <a:cubicBezTo>
                      <a:pt x="129" y="0"/>
                      <a:pt x="142" y="7"/>
                      <a:pt x="145" y="8"/>
                    </a:cubicBezTo>
                    <a:cubicBezTo>
                      <a:pt x="145" y="8"/>
                      <a:pt x="145" y="8"/>
                      <a:pt x="145" y="8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8" name="Freeform 1006"/>
              <p:cNvSpPr>
                <a:spLocks/>
              </p:cNvSpPr>
              <p:nvPr/>
            </p:nvSpPr>
            <p:spPr bwMode="auto">
              <a:xfrm>
                <a:off x="2901" y="1521"/>
                <a:ext cx="164" cy="148"/>
              </a:xfrm>
              <a:custGeom>
                <a:avLst/>
                <a:gdLst>
                  <a:gd name="T0" fmla="*/ 55319899 w 114"/>
                  <a:gd name="T1" fmla="*/ 20503651 h 103"/>
                  <a:gd name="T2" fmla="*/ 55319899 w 114"/>
                  <a:gd name="T3" fmla="*/ 47957568 h 103"/>
                  <a:gd name="T4" fmla="*/ 6759841 w 114"/>
                  <a:gd name="T5" fmla="*/ 47957568 h 103"/>
                  <a:gd name="T6" fmla="*/ 6401327 w 114"/>
                  <a:gd name="T7" fmla="*/ 39392311 h 103"/>
                  <a:gd name="T8" fmla="*/ 28696382 w 114"/>
                  <a:gd name="T9" fmla="*/ 39392311 h 103"/>
                  <a:gd name="T10" fmla="*/ 8598936 w 114"/>
                  <a:gd name="T11" fmla="*/ 28363460 h 103"/>
                  <a:gd name="T12" fmla="*/ 0 w 114"/>
                  <a:gd name="T13" fmla="*/ 17920514 h 103"/>
                  <a:gd name="T14" fmla="*/ 7488437 w 114"/>
                  <a:gd name="T15" fmla="*/ 8725293 h 103"/>
                  <a:gd name="T16" fmla="*/ 22974897 w 114"/>
                  <a:gd name="T17" fmla="*/ 0 h 103"/>
                  <a:gd name="T18" fmla="*/ 34423663 w 114"/>
                  <a:gd name="T19" fmla="*/ 6551239 h 103"/>
                  <a:gd name="T20" fmla="*/ 19058426 w 114"/>
                  <a:gd name="T21" fmla="*/ 15407349 h 103"/>
                  <a:gd name="T22" fmla="*/ 20833539 w 114"/>
                  <a:gd name="T23" fmla="*/ 22138715 h 103"/>
                  <a:gd name="T24" fmla="*/ 40777386 w 114"/>
                  <a:gd name="T25" fmla="*/ 33003339 h 103"/>
                  <a:gd name="T26" fmla="*/ 40777386 w 114"/>
                  <a:gd name="T27" fmla="*/ 20503651 h 103"/>
                  <a:gd name="T28" fmla="*/ 55319899 w 114"/>
                  <a:gd name="T29" fmla="*/ 20503651 h 103"/>
                  <a:gd name="T30" fmla="*/ 55319899 w 114"/>
                  <a:gd name="T31" fmla="*/ 20503651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4"/>
                  <a:gd name="T49" fmla="*/ 0 h 103"/>
                  <a:gd name="T50" fmla="*/ 114 w 114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4" h="103">
                    <a:moveTo>
                      <a:pt x="114" y="44"/>
                    </a:move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4" y="103"/>
                      <a:pt x="14" y="103"/>
                      <a:pt x="14" y="103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59" y="85"/>
                      <a:pt x="59" y="85"/>
                      <a:pt x="59" y="8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3" y="52"/>
                      <a:pt x="0" y="44"/>
                      <a:pt x="0" y="38"/>
                    </a:cubicBezTo>
                    <a:cubicBezTo>
                      <a:pt x="0" y="27"/>
                      <a:pt x="12" y="20"/>
                      <a:pt x="15" y="19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2" y="37"/>
                      <a:pt x="34" y="42"/>
                      <a:pt x="43" y="47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4" y="44"/>
                      <a:pt x="84" y="44"/>
                      <a:pt x="84" y="44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14" y="44"/>
                      <a:pt x="114" y="44"/>
                      <a:pt x="114" y="44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9" name="Freeform 1007"/>
              <p:cNvSpPr>
                <a:spLocks/>
              </p:cNvSpPr>
              <p:nvPr/>
            </p:nvSpPr>
            <p:spPr bwMode="auto">
              <a:xfrm>
                <a:off x="2810" y="1414"/>
                <a:ext cx="255" cy="95"/>
              </a:xfrm>
              <a:custGeom>
                <a:avLst/>
                <a:gdLst>
                  <a:gd name="T0" fmla="*/ 16219121 w 177"/>
                  <a:gd name="T1" fmla="*/ 28377099 h 66"/>
                  <a:gd name="T2" fmla="*/ 16219121 w 177"/>
                  <a:gd name="T3" fmla="*/ 28239762 h 66"/>
                  <a:gd name="T4" fmla="*/ 0 w 177"/>
                  <a:gd name="T5" fmla="*/ 19361029 h 66"/>
                  <a:gd name="T6" fmla="*/ 12324984 w 177"/>
                  <a:gd name="T7" fmla="*/ 12031158 h 66"/>
                  <a:gd name="T8" fmla="*/ 29068549 w 177"/>
                  <a:gd name="T9" fmla="*/ 21188537 h 66"/>
                  <a:gd name="T10" fmla="*/ 41495464 w 177"/>
                  <a:gd name="T11" fmla="*/ 20246898 h 66"/>
                  <a:gd name="T12" fmla="*/ 62485261 w 177"/>
                  <a:gd name="T13" fmla="*/ 8358489 h 66"/>
                  <a:gd name="T14" fmla="*/ 38680794 w 177"/>
                  <a:gd name="T15" fmla="*/ 8358489 h 66"/>
                  <a:gd name="T16" fmla="*/ 38680794 w 177"/>
                  <a:gd name="T17" fmla="*/ 0 h 66"/>
                  <a:gd name="T18" fmla="*/ 90397718 w 177"/>
                  <a:gd name="T19" fmla="*/ 0 h 66"/>
                  <a:gd name="T20" fmla="*/ 90397718 w 177"/>
                  <a:gd name="T21" fmla="*/ 28377099 h 66"/>
                  <a:gd name="T22" fmla="*/ 74981347 w 177"/>
                  <a:gd name="T23" fmla="*/ 28377099 h 66"/>
                  <a:gd name="T24" fmla="*/ 74981347 w 177"/>
                  <a:gd name="T25" fmla="*/ 15819341 h 66"/>
                  <a:gd name="T26" fmla="*/ 54183962 w 177"/>
                  <a:gd name="T27" fmla="*/ 27868148 h 66"/>
                  <a:gd name="T28" fmla="*/ 33663645 w 177"/>
                  <a:gd name="T29" fmla="*/ 32775380 h 66"/>
                  <a:gd name="T30" fmla="*/ 16219121 w 177"/>
                  <a:gd name="T31" fmla="*/ 28377099 h 66"/>
                  <a:gd name="T32" fmla="*/ 16219121 w 177"/>
                  <a:gd name="T33" fmla="*/ 28377099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7"/>
                  <a:gd name="T52" fmla="*/ 0 h 66"/>
                  <a:gd name="T53" fmla="*/ 177 w 177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7" h="66">
                    <a:moveTo>
                      <a:pt x="32" y="58"/>
                    </a:moveTo>
                    <a:cubicBezTo>
                      <a:pt x="32" y="57"/>
                      <a:pt x="32" y="57"/>
                      <a:pt x="32" y="57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7" y="43"/>
                      <a:pt x="57" y="43"/>
                      <a:pt x="57" y="43"/>
                    </a:cubicBezTo>
                    <a:cubicBezTo>
                      <a:pt x="64" y="47"/>
                      <a:pt x="72" y="46"/>
                      <a:pt x="81" y="41"/>
                    </a:cubicBezTo>
                    <a:cubicBezTo>
                      <a:pt x="122" y="17"/>
                      <a:pt x="122" y="17"/>
                      <a:pt x="122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7" y="58"/>
                      <a:pt x="177" y="58"/>
                      <a:pt x="177" y="58"/>
                    </a:cubicBezTo>
                    <a:cubicBezTo>
                      <a:pt x="147" y="58"/>
                      <a:pt x="147" y="58"/>
                      <a:pt x="147" y="58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90" y="64"/>
                      <a:pt x="76" y="66"/>
                      <a:pt x="66" y="66"/>
                    </a:cubicBezTo>
                    <a:cubicBezTo>
                      <a:pt x="48" y="66"/>
                      <a:pt x="36" y="59"/>
                      <a:pt x="32" y="58"/>
                    </a:cubicBezTo>
                    <a:cubicBezTo>
                      <a:pt x="32" y="58"/>
                      <a:pt x="32" y="58"/>
                      <a:pt x="32" y="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0" name="Freeform 1008"/>
              <p:cNvSpPr>
                <a:spLocks/>
              </p:cNvSpPr>
              <p:nvPr/>
            </p:nvSpPr>
            <p:spPr bwMode="auto">
              <a:xfrm>
                <a:off x="2635" y="1410"/>
                <a:ext cx="165" cy="148"/>
              </a:xfrm>
              <a:custGeom>
                <a:avLst/>
                <a:gdLst>
                  <a:gd name="T0" fmla="*/ 19174228 w 115"/>
                  <a:gd name="T1" fmla="*/ 41350464 h 103"/>
                  <a:gd name="T2" fmla="*/ 33374421 w 115"/>
                  <a:gd name="T3" fmla="*/ 32634611 h 103"/>
                  <a:gd name="T4" fmla="*/ 31616027 w 115"/>
                  <a:gd name="T5" fmla="*/ 25885316 h 103"/>
                  <a:gd name="T6" fmla="*/ 13379113 w 115"/>
                  <a:gd name="T7" fmla="*/ 14966825 h 103"/>
                  <a:gd name="T8" fmla="*/ 13379113 w 115"/>
                  <a:gd name="T9" fmla="*/ 27414919 h 103"/>
                  <a:gd name="T10" fmla="*/ 1 w 115"/>
                  <a:gd name="T11" fmla="*/ 27414919 h 103"/>
                  <a:gd name="T12" fmla="*/ 0 w 115"/>
                  <a:gd name="T13" fmla="*/ 0 h 103"/>
                  <a:gd name="T14" fmla="*/ 44538723 w 115"/>
                  <a:gd name="T15" fmla="*/ 0 h 103"/>
                  <a:gd name="T16" fmla="*/ 44538723 w 115"/>
                  <a:gd name="T17" fmla="*/ 8309469 h 103"/>
                  <a:gd name="T18" fmla="*/ 24159319 w 115"/>
                  <a:gd name="T19" fmla="*/ 8309469 h 103"/>
                  <a:gd name="T20" fmla="*/ 42669521 w 115"/>
                  <a:gd name="T21" fmla="*/ 19435554 h 103"/>
                  <a:gd name="T22" fmla="*/ 50763385 w 115"/>
                  <a:gd name="T23" fmla="*/ 30202172 h 103"/>
                  <a:gd name="T24" fmla="*/ 43846718 w 115"/>
                  <a:gd name="T25" fmla="*/ 39129604 h 103"/>
                  <a:gd name="T26" fmla="*/ 30197956 w 115"/>
                  <a:gd name="T27" fmla="*/ 47957568 h 103"/>
                  <a:gd name="T28" fmla="*/ 19174228 w 115"/>
                  <a:gd name="T29" fmla="*/ 41350464 h 103"/>
                  <a:gd name="T30" fmla="*/ 19174228 w 115"/>
                  <a:gd name="T31" fmla="*/ 41350464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5"/>
                  <a:gd name="T49" fmla="*/ 0 h 103"/>
                  <a:gd name="T50" fmla="*/ 115 w 115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5" h="103">
                    <a:moveTo>
                      <a:pt x="43" y="89"/>
                    </a:moveTo>
                    <a:cubicBezTo>
                      <a:pt x="76" y="70"/>
                      <a:pt x="76" y="70"/>
                      <a:pt x="76" y="70"/>
                    </a:cubicBezTo>
                    <a:cubicBezTo>
                      <a:pt x="82" y="66"/>
                      <a:pt x="81" y="61"/>
                      <a:pt x="72" y="56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18"/>
                      <a:pt x="101" y="18"/>
                      <a:pt x="101" y="18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112" y="50"/>
                      <a:pt x="115" y="59"/>
                      <a:pt x="115" y="65"/>
                    </a:cubicBezTo>
                    <a:cubicBezTo>
                      <a:pt x="115" y="76"/>
                      <a:pt x="103" y="83"/>
                      <a:pt x="100" y="84"/>
                    </a:cubicBezTo>
                    <a:cubicBezTo>
                      <a:pt x="68" y="103"/>
                      <a:pt x="68" y="103"/>
                      <a:pt x="68" y="103"/>
                    </a:cubicBezTo>
                    <a:cubicBezTo>
                      <a:pt x="43" y="89"/>
                      <a:pt x="43" y="89"/>
                      <a:pt x="43" y="89"/>
                    </a:cubicBezTo>
                    <a:cubicBezTo>
                      <a:pt x="43" y="89"/>
                      <a:pt x="43" y="89"/>
                      <a:pt x="43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1" name="Freeform 1009"/>
              <p:cNvSpPr>
                <a:spLocks/>
              </p:cNvSpPr>
              <p:nvPr/>
            </p:nvSpPr>
            <p:spPr bwMode="auto">
              <a:xfrm>
                <a:off x="2630" y="1564"/>
                <a:ext cx="255" cy="95"/>
              </a:xfrm>
              <a:custGeom>
                <a:avLst/>
                <a:gdLst>
                  <a:gd name="T0" fmla="*/ 74155769 w 177"/>
                  <a:gd name="T1" fmla="*/ 4034302 h 66"/>
                  <a:gd name="T2" fmla="*/ 90397718 w 177"/>
                  <a:gd name="T3" fmla="*/ 13450820 h 66"/>
                  <a:gd name="T4" fmla="*/ 77790260 w 177"/>
                  <a:gd name="T5" fmla="*/ 20476512 h 66"/>
                  <a:gd name="T6" fmla="*/ 61311877 w 177"/>
                  <a:gd name="T7" fmla="*/ 11367039 h 66"/>
                  <a:gd name="T8" fmla="*/ 48979727 w 177"/>
                  <a:gd name="T9" fmla="*/ 12402685 h 66"/>
                  <a:gd name="T10" fmla="*/ 28005557 w 177"/>
                  <a:gd name="T11" fmla="*/ 24449663 h 66"/>
                  <a:gd name="T12" fmla="*/ 51865944 w 177"/>
                  <a:gd name="T13" fmla="*/ 24449663 h 66"/>
                  <a:gd name="T14" fmla="*/ 51865944 w 177"/>
                  <a:gd name="T15" fmla="*/ 32775380 h 66"/>
                  <a:gd name="T16" fmla="*/ 0 w 177"/>
                  <a:gd name="T17" fmla="*/ 32775380 h 66"/>
                  <a:gd name="T18" fmla="*/ 0 w 177"/>
                  <a:gd name="T19" fmla="*/ 4034302 h 66"/>
                  <a:gd name="T20" fmla="*/ 15138069 w 177"/>
                  <a:gd name="T21" fmla="*/ 4034302 h 66"/>
                  <a:gd name="T22" fmla="*/ 15138069 w 177"/>
                  <a:gd name="T23" fmla="*/ 16986082 h 66"/>
                  <a:gd name="T24" fmla="*/ 36125961 w 177"/>
                  <a:gd name="T25" fmla="*/ 4770208 h 66"/>
                  <a:gd name="T26" fmla="*/ 56981931 w 177"/>
                  <a:gd name="T27" fmla="*/ 0 h 66"/>
                  <a:gd name="T28" fmla="*/ 74155769 w 177"/>
                  <a:gd name="T29" fmla="*/ 4034302 h 66"/>
                  <a:gd name="T30" fmla="*/ 74155769 w 177"/>
                  <a:gd name="T31" fmla="*/ 4034302 h 6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7"/>
                  <a:gd name="T49" fmla="*/ 0 h 66"/>
                  <a:gd name="T50" fmla="*/ 177 w 177"/>
                  <a:gd name="T51" fmla="*/ 66 h 6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7" h="66">
                    <a:moveTo>
                      <a:pt x="145" y="8"/>
                    </a:moveTo>
                    <a:cubicBezTo>
                      <a:pt x="177" y="27"/>
                      <a:pt x="177" y="27"/>
                      <a:pt x="177" y="27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20" y="23"/>
                      <a:pt x="120" y="23"/>
                      <a:pt x="120" y="23"/>
                    </a:cubicBezTo>
                    <a:cubicBezTo>
                      <a:pt x="113" y="19"/>
                      <a:pt x="105" y="19"/>
                      <a:pt x="96" y="25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101" y="49"/>
                      <a:pt x="101" y="49"/>
                      <a:pt x="101" y="49"/>
                    </a:cubicBezTo>
                    <a:cubicBezTo>
                      <a:pt x="101" y="66"/>
                      <a:pt x="101" y="66"/>
                      <a:pt x="10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86" y="2"/>
                      <a:pt x="101" y="0"/>
                      <a:pt x="111" y="0"/>
                    </a:cubicBezTo>
                    <a:cubicBezTo>
                      <a:pt x="129" y="0"/>
                      <a:pt x="142" y="7"/>
                      <a:pt x="145" y="8"/>
                    </a:cubicBezTo>
                    <a:cubicBezTo>
                      <a:pt x="145" y="8"/>
                      <a:pt x="145" y="8"/>
                      <a:pt x="14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2" name="Freeform 1010"/>
              <p:cNvSpPr>
                <a:spLocks/>
              </p:cNvSpPr>
              <p:nvPr/>
            </p:nvSpPr>
            <p:spPr bwMode="auto">
              <a:xfrm>
                <a:off x="2895" y="1515"/>
                <a:ext cx="164" cy="148"/>
              </a:xfrm>
              <a:custGeom>
                <a:avLst/>
                <a:gdLst>
                  <a:gd name="T0" fmla="*/ 55319899 w 114"/>
                  <a:gd name="T1" fmla="*/ 20503651 h 103"/>
                  <a:gd name="T2" fmla="*/ 55319899 w 114"/>
                  <a:gd name="T3" fmla="*/ 47957568 h 103"/>
                  <a:gd name="T4" fmla="*/ 6759841 w 114"/>
                  <a:gd name="T5" fmla="*/ 47957568 h 103"/>
                  <a:gd name="T6" fmla="*/ 6401327 w 114"/>
                  <a:gd name="T7" fmla="*/ 39392311 h 103"/>
                  <a:gd name="T8" fmla="*/ 28696382 w 114"/>
                  <a:gd name="T9" fmla="*/ 39392311 h 103"/>
                  <a:gd name="T10" fmla="*/ 8598936 w 114"/>
                  <a:gd name="T11" fmla="*/ 28363460 h 103"/>
                  <a:gd name="T12" fmla="*/ 0 w 114"/>
                  <a:gd name="T13" fmla="*/ 17920514 h 103"/>
                  <a:gd name="T14" fmla="*/ 7488437 w 114"/>
                  <a:gd name="T15" fmla="*/ 8725293 h 103"/>
                  <a:gd name="T16" fmla="*/ 22974897 w 114"/>
                  <a:gd name="T17" fmla="*/ 0 h 103"/>
                  <a:gd name="T18" fmla="*/ 34423663 w 114"/>
                  <a:gd name="T19" fmla="*/ 6551239 h 103"/>
                  <a:gd name="T20" fmla="*/ 19058426 w 114"/>
                  <a:gd name="T21" fmla="*/ 15407349 h 103"/>
                  <a:gd name="T22" fmla="*/ 20833539 w 114"/>
                  <a:gd name="T23" fmla="*/ 22138715 h 103"/>
                  <a:gd name="T24" fmla="*/ 40777386 w 114"/>
                  <a:gd name="T25" fmla="*/ 33003339 h 103"/>
                  <a:gd name="T26" fmla="*/ 40777386 w 114"/>
                  <a:gd name="T27" fmla="*/ 20503651 h 103"/>
                  <a:gd name="T28" fmla="*/ 55319899 w 114"/>
                  <a:gd name="T29" fmla="*/ 20503651 h 103"/>
                  <a:gd name="T30" fmla="*/ 55319899 w 114"/>
                  <a:gd name="T31" fmla="*/ 20503651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4"/>
                  <a:gd name="T49" fmla="*/ 0 h 103"/>
                  <a:gd name="T50" fmla="*/ 114 w 114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4" h="103">
                    <a:moveTo>
                      <a:pt x="114" y="44"/>
                    </a:move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4" y="103"/>
                      <a:pt x="14" y="103"/>
                      <a:pt x="14" y="103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59" y="85"/>
                      <a:pt x="59" y="85"/>
                      <a:pt x="59" y="8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3" y="52"/>
                      <a:pt x="0" y="44"/>
                      <a:pt x="0" y="38"/>
                    </a:cubicBezTo>
                    <a:cubicBezTo>
                      <a:pt x="0" y="27"/>
                      <a:pt x="12" y="20"/>
                      <a:pt x="15" y="19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2" y="37"/>
                      <a:pt x="34" y="42"/>
                      <a:pt x="43" y="47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4" y="44"/>
                      <a:pt x="84" y="44"/>
                      <a:pt x="84" y="44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14" y="44"/>
                      <a:pt x="114" y="44"/>
                      <a:pt x="114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pic>
          <p:nvPicPr>
            <p:cNvPr id="72" name="Picture 909" descr="通用交换机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8" y="4940300"/>
              <a:ext cx="50482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3" name="Group 910"/>
            <p:cNvGrpSpPr>
              <a:grpSpLocks/>
            </p:cNvGrpSpPr>
            <p:nvPr/>
          </p:nvGrpSpPr>
          <p:grpSpPr bwMode="auto">
            <a:xfrm>
              <a:off x="468313" y="4868863"/>
              <a:ext cx="409575" cy="215900"/>
              <a:chOff x="2494" y="1338"/>
              <a:chExt cx="716" cy="524"/>
            </a:xfrm>
          </p:grpSpPr>
          <p:sp>
            <p:nvSpPr>
              <p:cNvPr id="211" name="AutoShape 911"/>
              <p:cNvSpPr>
                <a:spLocks noChangeAspect="1" noChangeArrowheads="1" noTextEdit="1"/>
              </p:cNvSpPr>
              <p:nvPr/>
            </p:nvSpPr>
            <p:spPr bwMode="auto">
              <a:xfrm>
                <a:off x="2524" y="1358"/>
                <a:ext cx="656" cy="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2" name="Freeform 912"/>
              <p:cNvSpPr>
                <a:spLocks/>
              </p:cNvSpPr>
              <p:nvPr/>
            </p:nvSpPr>
            <p:spPr bwMode="auto">
              <a:xfrm>
                <a:off x="2525" y="1538"/>
                <a:ext cx="653" cy="324"/>
              </a:xfrm>
              <a:custGeom>
                <a:avLst/>
                <a:gdLst>
                  <a:gd name="T0" fmla="*/ 186967735 w 454"/>
                  <a:gd name="T1" fmla="*/ 45749856 h 225"/>
                  <a:gd name="T2" fmla="*/ 32111038 w 454"/>
                  <a:gd name="T3" fmla="*/ 45749856 h 225"/>
                  <a:gd name="T4" fmla="*/ 1 w 454"/>
                  <a:gd name="T5" fmla="*/ 0 h 225"/>
                  <a:gd name="T6" fmla="*/ 0 w 454"/>
                  <a:gd name="T7" fmla="*/ 0 h 225"/>
                  <a:gd name="T8" fmla="*/ 1 w 454"/>
                  <a:gd name="T9" fmla="*/ 43492064 h 225"/>
                  <a:gd name="T10" fmla="*/ 1 w 454"/>
                  <a:gd name="T11" fmla="*/ 43492064 h 225"/>
                  <a:gd name="T12" fmla="*/ 32111038 w 454"/>
                  <a:gd name="T13" fmla="*/ 86885844 h 225"/>
                  <a:gd name="T14" fmla="*/ 186967735 w 454"/>
                  <a:gd name="T15" fmla="*/ 86885844 h 225"/>
                  <a:gd name="T16" fmla="*/ 218365296 w 454"/>
                  <a:gd name="T17" fmla="*/ 43492064 h 225"/>
                  <a:gd name="T18" fmla="*/ 218731955 w 454"/>
                  <a:gd name="T19" fmla="*/ 43492064 h 225"/>
                  <a:gd name="T20" fmla="*/ 218365296 w 454"/>
                  <a:gd name="T21" fmla="*/ 0 h 225"/>
                  <a:gd name="T22" fmla="*/ 186967735 w 454"/>
                  <a:gd name="T23" fmla="*/ 45749856 h 2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4"/>
                  <a:gd name="T37" fmla="*/ 0 h 225"/>
                  <a:gd name="T38" fmla="*/ 454 w 454"/>
                  <a:gd name="T39" fmla="*/ 225 h 2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4" h="225">
                    <a:moveTo>
                      <a:pt x="388" y="91"/>
                    </a:moveTo>
                    <a:cubicBezTo>
                      <a:pt x="299" y="142"/>
                      <a:pt x="156" y="142"/>
                      <a:pt x="67" y="91"/>
                    </a:cubicBezTo>
                    <a:cubicBezTo>
                      <a:pt x="19" y="64"/>
                      <a:pt x="1" y="36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3" y="118"/>
                      <a:pt x="25" y="149"/>
                      <a:pt x="67" y="173"/>
                    </a:cubicBezTo>
                    <a:cubicBezTo>
                      <a:pt x="156" y="225"/>
                      <a:pt x="299" y="225"/>
                      <a:pt x="388" y="173"/>
                    </a:cubicBezTo>
                    <a:cubicBezTo>
                      <a:pt x="429" y="149"/>
                      <a:pt x="451" y="118"/>
                      <a:pt x="453" y="86"/>
                    </a:cubicBezTo>
                    <a:cubicBezTo>
                      <a:pt x="454" y="86"/>
                      <a:pt x="454" y="86"/>
                      <a:pt x="454" y="86"/>
                    </a:cubicBezTo>
                    <a:cubicBezTo>
                      <a:pt x="453" y="0"/>
                      <a:pt x="453" y="0"/>
                      <a:pt x="453" y="0"/>
                    </a:cubicBezTo>
                    <a:cubicBezTo>
                      <a:pt x="454" y="33"/>
                      <a:pt x="432" y="65"/>
                      <a:pt x="388" y="91"/>
                    </a:cubicBezTo>
                    <a:close/>
                  </a:path>
                </a:pathLst>
              </a:custGeom>
              <a:solidFill>
                <a:srgbClr val="103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3" name="Freeform 913"/>
              <p:cNvSpPr>
                <a:spLocks/>
              </p:cNvSpPr>
              <p:nvPr/>
            </p:nvSpPr>
            <p:spPr bwMode="auto">
              <a:xfrm>
                <a:off x="2494" y="1338"/>
                <a:ext cx="716" cy="415"/>
              </a:xfrm>
              <a:custGeom>
                <a:avLst/>
                <a:gdLst>
                  <a:gd name="T0" fmla="*/ 194188842 w 498"/>
                  <a:gd name="T1" fmla="*/ 25981683 h 288"/>
                  <a:gd name="T2" fmla="*/ 194648633 w 498"/>
                  <a:gd name="T3" fmla="*/ 122149173 h 288"/>
                  <a:gd name="T4" fmla="*/ 42366854 w 498"/>
                  <a:gd name="T5" fmla="*/ 122149173 h 288"/>
                  <a:gd name="T6" fmla="*/ 41996997 w 498"/>
                  <a:gd name="T7" fmla="*/ 25981683 h 288"/>
                  <a:gd name="T8" fmla="*/ 194188842 w 498"/>
                  <a:gd name="T9" fmla="*/ 25981683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8"/>
                  <a:gd name="T16" fmla="*/ 0 h 288"/>
                  <a:gd name="T17" fmla="*/ 498 w 498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8" h="288">
                    <a:moveTo>
                      <a:pt x="409" y="51"/>
                    </a:moveTo>
                    <a:cubicBezTo>
                      <a:pt x="498" y="102"/>
                      <a:pt x="498" y="185"/>
                      <a:pt x="410" y="237"/>
                    </a:cubicBezTo>
                    <a:cubicBezTo>
                      <a:pt x="321" y="288"/>
                      <a:pt x="178" y="288"/>
                      <a:pt x="89" y="237"/>
                    </a:cubicBezTo>
                    <a:cubicBezTo>
                      <a:pt x="0" y="185"/>
                      <a:pt x="0" y="102"/>
                      <a:pt x="88" y="51"/>
                    </a:cubicBezTo>
                    <a:cubicBezTo>
                      <a:pt x="176" y="0"/>
                      <a:pt x="320" y="0"/>
                      <a:pt x="409" y="51"/>
                    </a:cubicBezTo>
                  </a:path>
                </a:pathLst>
              </a:custGeom>
              <a:solidFill>
                <a:srgbClr val="4A67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4" name="Freeform 914"/>
              <p:cNvSpPr>
                <a:spLocks/>
              </p:cNvSpPr>
              <p:nvPr/>
            </p:nvSpPr>
            <p:spPr bwMode="auto">
              <a:xfrm>
                <a:off x="2816" y="1420"/>
                <a:ext cx="255" cy="95"/>
              </a:xfrm>
              <a:custGeom>
                <a:avLst/>
                <a:gdLst>
                  <a:gd name="T0" fmla="*/ 16219121 w 177"/>
                  <a:gd name="T1" fmla="*/ 28377099 h 66"/>
                  <a:gd name="T2" fmla="*/ 16219121 w 177"/>
                  <a:gd name="T3" fmla="*/ 28239762 h 66"/>
                  <a:gd name="T4" fmla="*/ 0 w 177"/>
                  <a:gd name="T5" fmla="*/ 19361029 h 66"/>
                  <a:gd name="T6" fmla="*/ 12324984 w 177"/>
                  <a:gd name="T7" fmla="*/ 12031158 h 66"/>
                  <a:gd name="T8" fmla="*/ 29068549 w 177"/>
                  <a:gd name="T9" fmla="*/ 21188537 h 66"/>
                  <a:gd name="T10" fmla="*/ 41495464 w 177"/>
                  <a:gd name="T11" fmla="*/ 20246898 h 66"/>
                  <a:gd name="T12" fmla="*/ 62485261 w 177"/>
                  <a:gd name="T13" fmla="*/ 8358489 h 66"/>
                  <a:gd name="T14" fmla="*/ 38680794 w 177"/>
                  <a:gd name="T15" fmla="*/ 8358489 h 66"/>
                  <a:gd name="T16" fmla="*/ 38680794 w 177"/>
                  <a:gd name="T17" fmla="*/ 0 h 66"/>
                  <a:gd name="T18" fmla="*/ 90397718 w 177"/>
                  <a:gd name="T19" fmla="*/ 0 h 66"/>
                  <a:gd name="T20" fmla="*/ 90397718 w 177"/>
                  <a:gd name="T21" fmla="*/ 28377099 h 66"/>
                  <a:gd name="T22" fmla="*/ 74981347 w 177"/>
                  <a:gd name="T23" fmla="*/ 28377099 h 66"/>
                  <a:gd name="T24" fmla="*/ 74981347 w 177"/>
                  <a:gd name="T25" fmla="*/ 15819341 h 66"/>
                  <a:gd name="T26" fmla="*/ 54183962 w 177"/>
                  <a:gd name="T27" fmla="*/ 27868148 h 66"/>
                  <a:gd name="T28" fmla="*/ 33663645 w 177"/>
                  <a:gd name="T29" fmla="*/ 32775380 h 66"/>
                  <a:gd name="T30" fmla="*/ 16219121 w 177"/>
                  <a:gd name="T31" fmla="*/ 28377099 h 66"/>
                  <a:gd name="T32" fmla="*/ 16219121 w 177"/>
                  <a:gd name="T33" fmla="*/ 28377099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7"/>
                  <a:gd name="T52" fmla="*/ 0 h 66"/>
                  <a:gd name="T53" fmla="*/ 177 w 177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7" h="66">
                    <a:moveTo>
                      <a:pt x="32" y="58"/>
                    </a:moveTo>
                    <a:cubicBezTo>
                      <a:pt x="32" y="57"/>
                      <a:pt x="32" y="57"/>
                      <a:pt x="32" y="57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7" y="43"/>
                      <a:pt x="57" y="43"/>
                      <a:pt x="57" y="43"/>
                    </a:cubicBezTo>
                    <a:cubicBezTo>
                      <a:pt x="64" y="47"/>
                      <a:pt x="72" y="46"/>
                      <a:pt x="81" y="41"/>
                    </a:cubicBezTo>
                    <a:cubicBezTo>
                      <a:pt x="122" y="17"/>
                      <a:pt x="122" y="17"/>
                      <a:pt x="122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7" y="58"/>
                      <a:pt x="177" y="58"/>
                      <a:pt x="177" y="58"/>
                    </a:cubicBezTo>
                    <a:cubicBezTo>
                      <a:pt x="147" y="58"/>
                      <a:pt x="147" y="58"/>
                      <a:pt x="147" y="58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90" y="64"/>
                      <a:pt x="76" y="66"/>
                      <a:pt x="66" y="66"/>
                    </a:cubicBezTo>
                    <a:cubicBezTo>
                      <a:pt x="48" y="66"/>
                      <a:pt x="36" y="59"/>
                      <a:pt x="32" y="58"/>
                    </a:cubicBezTo>
                    <a:cubicBezTo>
                      <a:pt x="32" y="58"/>
                      <a:pt x="32" y="58"/>
                      <a:pt x="32" y="58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" name="Freeform 915"/>
              <p:cNvSpPr>
                <a:spLocks/>
              </p:cNvSpPr>
              <p:nvPr/>
            </p:nvSpPr>
            <p:spPr bwMode="auto">
              <a:xfrm>
                <a:off x="2640" y="1416"/>
                <a:ext cx="166" cy="148"/>
              </a:xfrm>
              <a:custGeom>
                <a:avLst/>
                <a:gdLst>
                  <a:gd name="T0" fmla="*/ 23345000 w 115"/>
                  <a:gd name="T1" fmla="*/ 41350464 h 103"/>
                  <a:gd name="T2" fmla="*/ 41830783 w 115"/>
                  <a:gd name="T3" fmla="*/ 32634611 h 103"/>
                  <a:gd name="T4" fmla="*/ 39475392 w 115"/>
                  <a:gd name="T5" fmla="*/ 25885316 h 103"/>
                  <a:gd name="T6" fmla="*/ 17154706 w 115"/>
                  <a:gd name="T7" fmla="*/ 14966825 h 103"/>
                  <a:gd name="T8" fmla="*/ 17154706 w 115"/>
                  <a:gd name="T9" fmla="*/ 27414919 h 103"/>
                  <a:gd name="T10" fmla="*/ 1 w 115"/>
                  <a:gd name="T11" fmla="*/ 27414919 h 103"/>
                  <a:gd name="T12" fmla="*/ 0 w 115"/>
                  <a:gd name="T13" fmla="*/ 0 h 103"/>
                  <a:gd name="T14" fmla="*/ 55540144 w 115"/>
                  <a:gd name="T15" fmla="*/ 0 h 103"/>
                  <a:gd name="T16" fmla="*/ 55540144 w 115"/>
                  <a:gd name="T17" fmla="*/ 8309469 h 103"/>
                  <a:gd name="T18" fmla="*/ 30097383 w 115"/>
                  <a:gd name="T19" fmla="*/ 8309469 h 103"/>
                  <a:gd name="T20" fmla="*/ 53179080 w 115"/>
                  <a:gd name="T21" fmla="*/ 19435554 h 103"/>
                  <a:gd name="T22" fmla="*/ 62947962 w 115"/>
                  <a:gd name="T23" fmla="*/ 30202172 h 103"/>
                  <a:gd name="T24" fmla="*/ 54621982 w 115"/>
                  <a:gd name="T25" fmla="*/ 39129604 h 103"/>
                  <a:gd name="T26" fmla="*/ 37059846 w 115"/>
                  <a:gd name="T27" fmla="*/ 47957568 h 103"/>
                  <a:gd name="T28" fmla="*/ 23345000 w 115"/>
                  <a:gd name="T29" fmla="*/ 41350464 h 103"/>
                  <a:gd name="T30" fmla="*/ 23345000 w 115"/>
                  <a:gd name="T31" fmla="*/ 41350464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5"/>
                  <a:gd name="T49" fmla="*/ 0 h 103"/>
                  <a:gd name="T50" fmla="*/ 115 w 115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5" h="103">
                    <a:moveTo>
                      <a:pt x="43" y="89"/>
                    </a:moveTo>
                    <a:cubicBezTo>
                      <a:pt x="76" y="70"/>
                      <a:pt x="76" y="70"/>
                      <a:pt x="76" y="70"/>
                    </a:cubicBezTo>
                    <a:cubicBezTo>
                      <a:pt x="82" y="66"/>
                      <a:pt x="81" y="61"/>
                      <a:pt x="72" y="56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18"/>
                      <a:pt x="101" y="18"/>
                      <a:pt x="101" y="18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112" y="50"/>
                      <a:pt x="115" y="59"/>
                      <a:pt x="115" y="65"/>
                    </a:cubicBezTo>
                    <a:cubicBezTo>
                      <a:pt x="115" y="76"/>
                      <a:pt x="103" y="83"/>
                      <a:pt x="100" y="84"/>
                    </a:cubicBezTo>
                    <a:cubicBezTo>
                      <a:pt x="68" y="103"/>
                      <a:pt x="68" y="103"/>
                      <a:pt x="68" y="103"/>
                    </a:cubicBezTo>
                    <a:cubicBezTo>
                      <a:pt x="43" y="89"/>
                      <a:pt x="43" y="89"/>
                      <a:pt x="43" y="89"/>
                    </a:cubicBezTo>
                    <a:cubicBezTo>
                      <a:pt x="43" y="89"/>
                      <a:pt x="43" y="89"/>
                      <a:pt x="43" y="89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6" name="Freeform 916"/>
              <p:cNvSpPr>
                <a:spLocks/>
              </p:cNvSpPr>
              <p:nvPr/>
            </p:nvSpPr>
            <p:spPr bwMode="auto">
              <a:xfrm>
                <a:off x="2636" y="1570"/>
                <a:ext cx="255" cy="95"/>
              </a:xfrm>
              <a:custGeom>
                <a:avLst/>
                <a:gdLst>
                  <a:gd name="T0" fmla="*/ 74155769 w 177"/>
                  <a:gd name="T1" fmla="*/ 4034302 h 66"/>
                  <a:gd name="T2" fmla="*/ 90397718 w 177"/>
                  <a:gd name="T3" fmla="*/ 13450820 h 66"/>
                  <a:gd name="T4" fmla="*/ 77790260 w 177"/>
                  <a:gd name="T5" fmla="*/ 20476512 h 66"/>
                  <a:gd name="T6" fmla="*/ 61311877 w 177"/>
                  <a:gd name="T7" fmla="*/ 11367039 h 66"/>
                  <a:gd name="T8" fmla="*/ 48979727 w 177"/>
                  <a:gd name="T9" fmla="*/ 12402685 h 66"/>
                  <a:gd name="T10" fmla="*/ 28005557 w 177"/>
                  <a:gd name="T11" fmla="*/ 24449663 h 66"/>
                  <a:gd name="T12" fmla="*/ 51865944 w 177"/>
                  <a:gd name="T13" fmla="*/ 24449663 h 66"/>
                  <a:gd name="T14" fmla="*/ 51865944 w 177"/>
                  <a:gd name="T15" fmla="*/ 32775380 h 66"/>
                  <a:gd name="T16" fmla="*/ 0 w 177"/>
                  <a:gd name="T17" fmla="*/ 32775380 h 66"/>
                  <a:gd name="T18" fmla="*/ 0 w 177"/>
                  <a:gd name="T19" fmla="*/ 4034302 h 66"/>
                  <a:gd name="T20" fmla="*/ 15138069 w 177"/>
                  <a:gd name="T21" fmla="*/ 4034302 h 66"/>
                  <a:gd name="T22" fmla="*/ 15138069 w 177"/>
                  <a:gd name="T23" fmla="*/ 16986082 h 66"/>
                  <a:gd name="T24" fmla="*/ 36125961 w 177"/>
                  <a:gd name="T25" fmla="*/ 4770208 h 66"/>
                  <a:gd name="T26" fmla="*/ 56981931 w 177"/>
                  <a:gd name="T27" fmla="*/ 0 h 66"/>
                  <a:gd name="T28" fmla="*/ 74155769 w 177"/>
                  <a:gd name="T29" fmla="*/ 4034302 h 66"/>
                  <a:gd name="T30" fmla="*/ 74155769 w 177"/>
                  <a:gd name="T31" fmla="*/ 4034302 h 6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7"/>
                  <a:gd name="T49" fmla="*/ 0 h 66"/>
                  <a:gd name="T50" fmla="*/ 177 w 177"/>
                  <a:gd name="T51" fmla="*/ 66 h 6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7" h="66">
                    <a:moveTo>
                      <a:pt x="145" y="8"/>
                    </a:moveTo>
                    <a:cubicBezTo>
                      <a:pt x="177" y="27"/>
                      <a:pt x="177" y="27"/>
                      <a:pt x="177" y="27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20" y="23"/>
                      <a:pt x="120" y="23"/>
                      <a:pt x="120" y="23"/>
                    </a:cubicBezTo>
                    <a:cubicBezTo>
                      <a:pt x="113" y="19"/>
                      <a:pt x="105" y="19"/>
                      <a:pt x="96" y="25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101" y="49"/>
                      <a:pt x="101" y="49"/>
                      <a:pt x="101" y="49"/>
                    </a:cubicBezTo>
                    <a:cubicBezTo>
                      <a:pt x="101" y="66"/>
                      <a:pt x="101" y="66"/>
                      <a:pt x="10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86" y="2"/>
                      <a:pt x="101" y="0"/>
                      <a:pt x="111" y="0"/>
                    </a:cubicBezTo>
                    <a:cubicBezTo>
                      <a:pt x="129" y="0"/>
                      <a:pt x="142" y="7"/>
                      <a:pt x="145" y="8"/>
                    </a:cubicBezTo>
                    <a:cubicBezTo>
                      <a:pt x="145" y="8"/>
                      <a:pt x="145" y="8"/>
                      <a:pt x="145" y="8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7" name="Freeform 917"/>
              <p:cNvSpPr>
                <a:spLocks/>
              </p:cNvSpPr>
              <p:nvPr/>
            </p:nvSpPr>
            <p:spPr bwMode="auto">
              <a:xfrm>
                <a:off x="2901" y="1521"/>
                <a:ext cx="164" cy="148"/>
              </a:xfrm>
              <a:custGeom>
                <a:avLst/>
                <a:gdLst>
                  <a:gd name="T0" fmla="*/ 55319899 w 114"/>
                  <a:gd name="T1" fmla="*/ 20503651 h 103"/>
                  <a:gd name="T2" fmla="*/ 55319899 w 114"/>
                  <a:gd name="T3" fmla="*/ 47957568 h 103"/>
                  <a:gd name="T4" fmla="*/ 6759841 w 114"/>
                  <a:gd name="T5" fmla="*/ 47957568 h 103"/>
                  <a:gd name="T6" fmla="*/ 6401327 w 114"/>
                  <a:gd name="T7" fmla="*/ 39392311 h 103"/>
                  <a:gd name="T8" fmla="*/ 28696382 w 114"/>
                  <a:gd name="T9" fmla="*/ 39392311 h 103"/>
                  <a:gd name="T10" fmla="*/ 8598936 w 114"/>
                  <a:gd name="T11" fmla="*/ 28363460 h 103"/>
                  <a:gd name="T12" fmla="*/ 0 w 114"/>
                  <a:gd name="T13" fmla="*/ 17920514 h 103"/>
                  <a:gd name="T14" fmla="*/ 7488437 w 114"/>
                  <a:gd name="T15" fmla="*/ 8725293 h 103"/>
                  <a:gd name="T16" fmla="*/ 22974897 w 114"/>
                  <a:gd name="T17" fmla="*/ 0 h 103"/>
                  <a:gd name="T18" fmla="*/ 34423663 w 114"/>
                  <a:gd name="T19" fmla="*/ 6551239 h 103"/>
                  <a:gd name="T20" fmla="*/ 19058426 w 114"/>
                  <a:gd name="T21" fmla="*/ 15407349 h 103"/>
                  <a:gd name="T22" fmla="*/ 20833539 w 114"/>
                  <a:gd name="T23" fmla="*/ 22138715 h 103"/>
                  <a:gd name="T24" fmla="*/ 40777386 w 114"/>
                  <a:gd name="T25" fmla="*/ 33003339 h 103"/>
                  <a:gd name="T26" fmla="*/ 40777386 w 114"/>
                  <a:gd name="T27" fmla="*/ 20503651 h 103"/>
                  <a:gd name="T28" fmla="*/ 55319899 w 114"/>
                  <a:gd name="T29" fmla="*/ 20503651 h 103"/>
                  <a:gd name="T30" fmla="*/ 55319899 w 114"/>
                  <a:gd name="T31" fmla="*/ 20503651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4"/>
                  <a:gd name="T49" fmla="*/ 0 h 103"/>
                  <a:gd name="T50" fmla="*/ 114 w 114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4" h="103">
                    <a:moveTo>
                      <a:pt x="114" y="44"/>
                    </a:move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4" y="103"/>
                      <a:pt x="14" y="103"/>
                      <a:pt x="14" y="103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59" y="85"/>
                      <a:pt x="59" y="85"/>
                      <a:pt x="59" y="8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3" y="52"/>
                      <a:pt x="0" y="44"/>
                      <a:pt x="0" y="38"/>
                    </a:cubicBezTo>
                    <a:cubicBezTo>
                      <a:pt x="0" y="27"/>
                      <a:pt x="12" y="20"/>
                      <a:pt x="15" y="19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2" y="37"/>
                      <a:pt x="34" y="42"/>
                      <a:pt x="43" y="47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4" y="44"/>
                      <a:pt x="84" y="44"/>
                      <a:pt x="84" y="44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14" y="44"/>
                      <a:pt x="114" y="44"/>
                      <a:pt x="114" y="44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8" name="Freeform 918"/>
              <p:cNvSpPr>
                <a:spLocks/>
              </p:cNvSpPr>
              <p:nvPr/>
            </p:nvSpPr>
            <p:spPr bwMode="auto">
              <a:xfrm>
                <a:off x="2810" y="1414"/>
                <a:ext cx="255" cy="95"/>
              </a:xfrm>
              <a:custGeom>
                <a:avLst/>
                <a:gdLst>
                  <a:gd name="T0" fmla="*/ 16219121 w 177"/>
                  <a:gd name="T1" fmla="*/ 28377099 h 66"/>
                  <a:gd name="T2" fmla="*/ 16219121 w 177"/>
                  <a:gd name="T3" fmla="*/ 28239762 h 66"/>
                  <a:gd name="T4" fmla="*/ 0 w 177"/>
                  <a:gd name="T5" fmla="*/ 19361029 h 66"/>
                  <a:gd name="T6" fmla="*/ 12324984 w 177"/>
                  <a:gd name="T7" fmla="*/ 12031158 h 66"/>
                  <a:gd name="T8" fmla="*/ 29068549 w 177"/>
                  <a:gd name="T9" fmla="*/ 21188537 h 66"/>
                  <a:gd name="T10" fmla="*/ 41495464 w 177"/>
                  <a:gd name="T11" fmla="*/ 20246898 h 66"/>
                  <a:gd name="T12" fmla="*/ 62485261 w 177"/>
                  <a:gd name="T13" fmla="*/ 8358489 h 66"/>
                  <a:gd name="T14" fmla="*/ 38680794 w 177"/>
                  <a:gd name="T15" fmla="*/ 8358489 h 66"/>
                  <a:gd name="T16" fmla="*/ 38680794 w 177"/>
                  <a:gd name="T17" fmla="*/ 0 h 66"/>
                  <a:gd name="T18" fmla="*/ 90397718 w 177"/>
                  <a:gd name="T19" fmla="*/ 0 h 66"/>
                  <a:gd name="T20" fmla="*/ 90397718 w 177"/>
                  <a:gd name="T21" fmla="*/ 28377099 h 66"/>
                  <a:gd name="T22" fmla="*/ 74981347 w 177"/>
                  <a:gd name="T23" fmla="*/ 28377099 h 66"/>
                  <a:gd name="T24" fmla="*/ 74981347 w 177"/>
                  <a:gd name="T25" fmla="*/ 15819341 h 66"/>
                  <a:gd name="T26" fmla="*/ 54183962 w 177"/>
                  <a:gd name="T27" fmla="*/ 27868148 h 66"/>
                  <a:gd name="T28" fmla="*/ 33663645 w 177"/>
                  <a:gd name="T29" fmla="*/ 32775380 h 66"/>
                  <a:gd name="T30" fmla="*/ 16219121 w 177"/>
                  <a:gd name="T31" fmla="*/ 28377099 h 66"/>
                  <a:gd name="T32" fmla="*/ 16219121 w 177"/>
                  <a:gd name="T33" fmla="*/ 28377099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7"/>
                  <a:gd name="T52" fmla="*/ 0 h 66"/>
                  <a:gd name="T53" fmla="*/ 177 w 177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7" h="66">
                    <a:moveTo>
                      <a:pt x="32" y="58"/>
                    </a:moveTo>
                    <a:cubicBezTo>
                      <a:pt x="32" y="57"/>
                      <a:pt x="32" y="57"/>
                      <a:pt x="32" y="57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7" y="43"/>
                      <a:pt x="57" y="43"/>
                      <a:pt x="57" y="43"/>
                    </a:cubicBezTo>
                    <a:cubicBezTo>
                      <a:pt x="64" y="47"/>
                      <a:pt x="72" y="46"/>
                      <a:pt x="81" y="41"/>
                    </a:cubicBezTo>
                    <a:cubicBezTo>
                      <a:pt x="122" y="17"/>
                      <a:pt x="122" y="17"/>
                      <a:pt x="122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7" y="58"/>
                      <a:pt x="177" y="58"/>
                      <a:pt x="177" y="58"/>
                    </a:cubicBezTo>
                    <a:cubicBezTo>
                      <a:pt x="147" y="58"/>
                      <a:pt x="147" y="58"/>
                      <a:pt x="147" y="58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90" y="64"/>
                      <a:pt x="76" y="66"/>
                      <a:pt x="66" y="66"/>
                    </a:cubicBezTo>
                    <a:cubicBezTo>
                      <a:pt x="48" y="66"/>
                      <a:pt x="36" y="59"/>
                      <a:pt x="32" y="58"/>
                    </a:cubicBezTo>
                    <a:cubicBezTo>
                      <a:pt x="32" y="58"/>
                      <a:pt x="32" y="58"/>
                      <a:pt x="32" y="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9" name="Freeform 919"/>
              <p:cNvSpPr>
                <a:spLocks/>
              </p:cNvSpPr>
              <p:nvPr/>
            </p:nvSpPr>
            <p:spPr bwMode="auto">
              <a:xfrm>
                <a:off x="2635" y="1410"/>
                <a:ext cx="165" cy="148"/>
              </a:xfrm>
              <a:custGeom>
                <a:avLst/>
                <a:gdLst>
                  <a:gd name="T0" fmla="*/ 19174228 w 115"/>
                  <a:gd name="T1" fmla="*/ 41350464 h 103"/>
                  <a:gd name="T2" fmla="*/ 33374421 w 115"/>
                  <a:gd name="T3" fmla="*/ 32634611 h 103"/>
                  <a:gd name="T4" fmla="*/ 31616027 w 115"/>
                  <a:gd name="T5" fmla="*/ 25885316 h 103"/>
                  <a:gd name="T6" fmla="*/ 13379113 w 115"/>
                  <a:gd name="T7" fmla="*/ 14966825 h 103"/>
                  <a:gd name="T8" fmla="*/ 13379113 w 115"/>
                  <a:gd name="T9" fmla="*/ 27414919 h 103"/>
                  <a:gd name="T10" fmla="*/ 1 w 115"/>
                  <a:gd name="T11" fmla="*/ 27414919 h 103"/>
                  <a:gd name="T12" fmla="*/ 0 w 115"/>
                  <a:gd name="T13" fmla="*/ 0 h 103"/>
                  <a:gd name="T14" fmla="*/ 44538723 w 115"/>
                  <a:gd name="T15" fmla="*/ 0 h 103"/>
                  <a:gd name="T16" fmla="*/ 44538723 w 115"/>
                  <a:gd name="T17" fmla="*/ 8309469 h 103"/>
                  <a:gd name="T18" fmla="*/ 24159319 w 115"/>
                  <a:gd name="T19" fmla="*/ 8309469 h 103"/>
                  <a:gd name="T20" fmla="*/ 42669521 w 115"/>
                  <a:gd name="T21" fmla="*/ 19435554 h 103"/>
                  <a:gd name="T22" fmla="*/ 50763385 w 115"/>
                  <a:gd name="T23" fmla="*/ 30202172 h 103"/>
                  <a:gd name="T24" fmla="*/ 43846718 w 115"/>
                  <a:gd name="T25" fmla="*/ 39129604 h 103"/>
                  <a:gd name="T26" fmla="*/ 30197956 w 115"/>
                  <a:gd name="T27" fmla="*/ 47957568 h 103"/>
                  <a:gd name="T28" fmla="*/ 19174228 w 115"/>
                  <a:gd name="T29" fmla="*/ 41350464 h 103"/>
                  <a:gd name="T30" fmla="*/ 19174228 w 115"/>
                  <a:gd name="T31" fmla="*/ 41350464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5"/>
                  <a:gd name="T49" fmla="*/ 0 h 103"/>
                  <a:gd name="T50" fmla="*/ 115 w 115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5" h="103">
                    <a:moveTo>
                      <a:pt x="43" y="89"/>
                    </a:moveTo>
                    <a:cubicBezTo>
                      <a:pt x="76" y="70"/>
                      <a:pt x="76" y="70"/>
                      <a:pt x="76" y="70"/>
                    </a:cubicBezTo>
                    <a:cubicBezTo>
                      <a:pt x="82" y="66"/>
                      <a:pt x="81" y="61"/>
                      <a:pt x="72" y="56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18"/>
                      <a:pt x="101" y="18"/>
                      <a:pt x="101" y="18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112" y="50"/>
                      <a:pt x="115" y="59"/>
                      <a:pt x="115" y="65"/>
                    </a:cubicBezTo>
                    <a:cubicBezTo>
                      <a:pt x="115" y="76"/>
                      <a:pt x="103" y="83"/>
                      <a:pt x="100" y="84"/>
                    </a:cubicBezTo>
                    <a:cubicBezTo>
                      <a:pt x="68" y="103"/>
                      <a:pt x="68" y="103"/>
                      <a:pt x="68" y="103"/>
                    </a:cubicBezTo>
                    <a:cubicBezTo>
                      <a:pt x="43" y="89"/>
                      <a:pt x="43" y="89"/>
                      <a:pt x="43" y="89"/>
                    </a:cubicBezTo>
                    <a:cubicBezTo>
                      <a:pt x="43" y="89"/>
                      <a:pt x="43" y="89"/>
                      <a:pt x="43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0" name="Freeform 920"/>
              <p:cNvSpPr>
                <a:spLocks/>
              </p:cNvSpPr>
              <p:nvPr/>
            </p:nvSpPr>
            <p:spPr bwMode="auto">
              <a:xfrm>
                <a:off x="2630" y="1564"/>
                <a:ext cx="255" cy="95"/>
              </a:xfrm>
              <a:custGeom>
                <a:avLst/>
                <a:gdLst>
                  <a:gd name="T0" fmla="*/ 74155769 w 177"/>
                  <a:gd name="T1" fmla="*/ 4034302 h 66"/>
                  <a:gd name="T2" fmla="*/ 90397718 w 177"/>
                  <a:gd name="T3" fmla="*/ 13450820 h 66"/>
                  <a:gd name="T4" fmla="*/ 77790260 w 177"/>
                  <a:gd name="T5" fmla="*/ 20476512 h 66"/>
                  <a:gd name="T6" fmla="*/ 61311877 w 177"/>
                  <a:gd name="T7" fmla="*/ 11367039 h 66"/>
                  <a:gd name="T8" fmla="*/ 48979727 w 177"/>
                  <a:gd name="T9" fmla="*/ 12402685 h 66"/>
                  <a:gd name="T10" fmla="*/ 28005557 w 177"/>
                  <a:gd name="T11" fmla="*/ 24449663 h 66"/>
                  <a:gd name="T12" fmla="*/ 51865944 w 177"/>
                  <a:gd name="T13" fmla="*/ 24449663 h 66"/>
                  <a:gd name="T14" fmla="*/ 51865944 w 177"/>
                  <a:gd name="T15" fmla="*/ 32775380 h 66"/>
                  <a:gd name="T16" fmla="*/ 0 w 177"/>
                  <a:gd name="T17" fmla="*/ 32775380 h 66"/>
                  <a:gd name="T18" fmla="*/ 0 w 177"/>
                  <a:gd name="T19" fmla="*/ 4034302 h 66"/>
                  <a:gd name="T20" fmla="*/ 15138069 w 177"/>
                  <a:gd name="T21" fmla="*/ 4034302 h 66"/>
                  <a:gd name="T22" fmla="*/ 15138069 w 177"/>
                  <a:gd name="T23" fmla="*/ 16986082 h 66"/>
                  <a:gd name="T24" fmla="*/ 36125961 w 177"/>
                  <a:gd name="T25" fmla="*/ 4770208 h 66"/>
                  <a:gd name="T26" fmla="*/ 56981931 w 177"/>
                  <a:gd name="T27" fmla="*/ 0 h 66"/>
                  <a:gd name="T28" fmla="*/ 74155769 w 177"/>
                  <a:gd name="T29" fmla="*/ 4034302 h 66"/>
                  <a:gd name="T30" fmla="*/ 74155769 w 177"/>
                  <a:gd name="T31" fmla="*/ 4034302 h 6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7"/>
                  <a:gd name="T49" fmla="*/ 0 h 66"/>
                  <a:gd name="T50" fmla="*/ 177 w 177"/>
                  <a:gd name="T51" fmla="*/ 66 h 6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7" h="66">
                    <a:moveTo>
                      <a:pt x="145" y="8"/>
                    </a:moveTo>
                    <a:cubicBezTo>
                      <a:pt x="177" y="27"/>
                      <a:pt x="177" y="27"/>
                      <a:pt x="177" y="27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20" y="23"/>
                      <a:pt x="120" y="23"/>
                      <a:pt x="120" y="23"/>
                    </a:cubicBezTo>
                    <a:cubicBezTo>
                      <a:pt x="113" y="19"/>
                      <a:pt x="105" y="19"/>
                      <a:pt x="96" y="25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101" y="49"/>
                      <a:pt x="101" y="49"/>
                      <a:pt x="101" y="49"/>
                    </a:cubicBezTo>
                    <a:cubicBezTo>
                      <a:pt x="101" y="66"/>
                      <a:pt x="101" y="66"/>
                      <a:pt x="10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86" y="2"/>
                      <a:pt x="101" y="0"/>
                      <a:pt x="111" y="0"/>
                    </a:cubicBezTo>
                    <a:cubicBezTo>
                      <a:pt x="129" y="0"/>
                      <a:pt x="142" y="7"/>
                      <a:pt x="145" y="8"/>
                    </a:cubicBezTo>
                    <a:cubicBezTo>
                      <a:pt x="145" y="8"/>
                      <a:pt x="145" y="8"/>
                      <a:pt x="14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1" name="Freeform 921"/>
              <p:cNvSpPr>
                <a:spLocks/>
              </p:cNvSpPr>
              <p:nvPr/>
            </p:nvSpPr>
            <p:spPr bwMode="auto">
              <a:xfrm>
                <a:off x="2895" y="1515"/>
                <a:ext cx="164" cy="148"/>
              </a:xfrm>
              <a:custGeom>
                <a:avLst/>
                <a:gdLst>
                  <a:gd name="T0" fmla="*/ 55319899 w 114"/>
                  <a:gd name="T1" fmla="*/ 20503651 h 103"/>
                  <a:gd name="T2" fmla="*/ 55319899 w 114"/>
                  <a:gd name="T3" fmla="*/ 47957568 h 103"/>
                  <a:gd name="T4" fmla="*/ 6759841 w 114"/>
                  <a:gd name="T5" fmla="*/ 47957568 h 103"/>
                  <a:gd name="T6" fmla="*/ 6401327 w 114"/>
                  <a:gd name="T7" fmla="*/ 39392311 h 103"/>
                  <a:gd name="T8" fmla="*/ 28696382 w 114"/>
                  <a:gd name="T9" fmla="*/ 39392311 h 103"/>
                  <a:gd name="T10" fmla="*/ 8598936 w 114"/>
                  <a:gd name="T11" fmla="*/ 28363460 h 103"/>
                  <a:gd name="T12" fmla="*/ 0 w 114"/>
                  <a:gd name="T13" fmla="*/ 17920514 h 103"/>
                  <a:gd name="T14" fmla="*/ 7488437 w 114"/>
                  <a:gd name="T15" fmla="*/ 8725293 h 103"/>
                  <a:gd name="T16" fmla="*/ 22974897 w 114"/>
                  <a:gd name="T17" fmla="*/ 0 h 103"/>
                  <a:gd name="T18" fmla="*/ 34423663 w 114"/>
                  <a:gd name="T19" fmla="*/ 6551239 h 103"/>
                  <a:gd name="T20" fmla="*/ 19058426 w 114"/>
                  <a:gd name="T21" fmla="*/ 15407349 h 103"/>
                  <a:gd name="T22" fmla="*/ 20833539 w 114"/>
                  <a:gd name="T23" fmla="*/ 22138715 h 103"/>
                  <a:gd name="T24" fmla="*/ 40777386 w 114"/>
                  <a:gd name="T25" fmla="*/ 33003339 h 103"/>
                  <a:gd name="T26" fmla="*/ 40777386 w 114"/>
                  <a:gd name="T27" fmla="*/ 20503651 h 103"/>
                  <a:gd name="T28" fmla="*/ 55319899 w 114"/>
                  <a:gd name="T29" fmla="*/ 20503651 h 103"/>
                  <a:gd name="T30" fmla="*/ 55319899 w 114"/>
                  <a:gd name="T31" fmla="*/ 20503651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4"/>
                  <a:gd name="T49" fmla="*/ 0 h 103"/>
                  <a:gd name="T50" fmla="*/ 114 w 114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4" h="103">
                    <a:moveTo>
                      <a:pt x="114" y="44"/>
                    </a:move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4" y="103"/>
                      <a:pt x="14" y="103"/>
                      <a:pt x="14" y="103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59" y="85"/>
                      <a:pt x="59" y="85"/>
                      <a:pt x="59" y="8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3" y="52"/>
                      <a:pt x="0" y="44"/>
                      <a:pt x="0" y="38"/>
                    </a:cubicBezTo>
                    <a:cubicBezTo>
                      <a:pt x="0" y="27"/>
                      <a:pt x="12" y="20"/>
                      <a:pt x="15" y="19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2" y="37"/>
                      <a:pt x="34" y="42"/>
                      <a:pt x="43" y="47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4" y="44"/>
                      <a:pt x="84" y="44"/>
                      <a:pt x="84" y="44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14" y="44"/>
                      <a:pt x="114" y="44"/>
                      <a:pt x="114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74" name="Group 953"/>
            <p:cNvGrpSpPr>
              <a:grpSpLocks/>
            </p:cNvGrpSpPr>
            <p:nvPr/>
          </p:nvGrpSpPr>
          <p:grpSpPr bwMode="auto">
            <a:xfrm>
              <a:off x="755650" y="3860800"/>
              <a:ext cx="682625" cy="554038"/>
              <a:chOff x="398" y="1204"/>
              <a:chExt cx="717" cy="657"/>
            </a:xfrm>
          </p:grpSpPr>
          <p:sp>
            <p:nvSpPr>
              <p:cNvPr id="198" name="AutoShape 954"/>
              <p:cNvSpPr>
                <a:spLocks noChangeAspect="1" noChangeArrowheads="1" noTextEdit="1"/>
              </p:cNvSpPr>
              <p:nvPr/>
            </p:nvSpPr>
            <p:spPr bwMode="auto">
              <a:xfrm>
                <a:off x="431" y="1221"/>
                <a:ext cx="652" cy="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9" name="Freeform 955"/>
              <p:cNvSpPr>
                <a:spLocks/>
              </p:cNvSpPr>
              <p:nvPr/>
            </p:nvSpPr>
            <p:spPr bwMode="auto">
              <a:xfrm>
                <a:off x="430" y="1537"/>
                <a:ext cx="653" cy="324"/>
              </a:xfrm>
              <a:custGeom>
                <a:avLst/>
                <a:gdLst>
                  <a:gd name="T0" fmla="*/ 186967735 w 454"/>
                  <a:gd name="T1" fmla="*/ 45749856 h 225"/>
                  <a:gd name="T2" fmla="*/ 32111038 w 454"/>
                  <a:gd name="T3" fmla="*/ 45749856 h 225"/>
                  <a:gd name="T4" fmla="*/ 1 w 454"/>
                  <a:gd name="T5" fmla="*/ 1 h 225"/>
                  <a:gd name="T6" fmla="*/ 0 w 454"/>
                  <a:gd name="T7" fmla="*/ 1 h 225"/>
                  <a:gd name="T8" fmla="*/ 0 w 454"/>
                  <a:gd name="T9" fmla="*/ 43561780 h 225"/>
                  <a:gd name="T10" fmla="*/ 1 w 454"/>
                  <a:gd name="T11" fmla="*/ 43561780 h 225"/>
                  <a:gd name="T12" fmla="*/ 32111038 w 454"/>
                  <a:gd name="T13" fmla="*/ 87585697 h 225"/>
                  <a:gd name="T14" fmla="*/ 186967735 w 454"/>
                  <a:gd name="T15" fmla="*/ 87585697 h 225"/>
                  <a:gd name="T16" fmla="*/ 218365296 w 454"/>
                  <a:gd name="T17" fmla="*/ 43561780 h 225"/>
                  <a:gd name="T18" fmla="*/ 218731955 w 454"/>
                  <a:gd name="T19" fmla="*/ 43561780 h 225"/>
                  <a:gd name="T20" fmla="*/ 218365296 w 454"/>
                  <a:gd name="T21" fmla="*/ 0 h 225"/>
                  <a:gd name="T22" fmla="*/ 186967735 w 454"/>
                  <a:gd name="T23" fmla="*/ 45749856 h 2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4"/>
                  <a:gd name="T37" fmla="*/ 0 h 225"/>
                  <a:gd name="T38" fmla="*/ 454 w 454"/>
                  <a:gd name="T39" fmla="*/ 225 h 2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4" h="225">
                    <a:moveTo>
                      <a:pt x="388" y="91"/>
                    </a:moveTo>
                    <a:cubicBezTo>
                      <a:pt x="299" y="143"/>
                      <a:pt x="156" y="143"/>
                      <a:pt x="67" y="91"/>
                    </a:cubicBezTo>
                    <a:cubicBezTo>
                      <a:pt x="19" y="64"/>
                      <a:pt x="1" y="36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3" y="118"/>
                      <a:pt x="25" y="150"/>
                      <a:pt x="67" y="174"/>
                    </a:cubicBezTo>
                    <a:cubicBezTo>
                      <a:pt x="156" y="225"/>
                      <a:pt x="299" y="225"/>
                      <a:pt x="388" y="174"/>
                    </a:cubicBezTo>
                    <a:cubicBezTo>
                      <a:pt x="429" y="150"/>
                      <a:pt x="451" y="118"/>
                      <a:pt x="453" y="87"/>
                    </a:cubicBezTo>
                    <a:cubicBezTo>
                      <a:pt x="454" y="87"/>
                      <a:pt x="454" y="87"/>
                      <a:pt x="454" y="87"/>
                    </a:cubicBezTo>
                    <a:cubicBezTo>
                      <a:pt x="453" y="0"/>
                      <a:pt x="453" y="0"/>
                      <a:pt x="453" y="0"/>
                    </a:cubicBezTo>
                    <a:cubicBezTo>
                      <a:pt x="453" y="34"/>
                      <a:pt x="432" y="66"/>
                      <a:pt x="388" y="91"/>
                    </a:cubicBezTo>
                    <a:close/>
                  </a:path>
                </a:pathLst>
              </a:custGeom>
              <a:solidFill>
                <a:srgbClr val="103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0" name="Freeform 956"/>
              <p:cNvSpPr>
                <a:spLocks/>
              </p:cNvSpPr>
              <p:nvPr/>
            </p:nvSpPr>
            <p:spPr bwMode="auto">
              <a:xfrm>
                <a:off x="398" y="1337"/>
                <a:ext cx="717" cy="414"/>
              </a:xfrm>
              <a:custGeom>
                <a:avLst/>
                <a:gdLst>
                  <a:gd name="T0" fmla="*/ 204285344 w 498"/>
                  <a:gd name="T1" fmla="*/ 23959606 h 288"/>
                  <a:gd name="T2" fmla="*/ 204484102 w 498"/>
                  <a:gd name="T3" fmla="*/ 111891691 h 288"/>
                  <a:gd name="T4" fmla="*/ 44387020 w 498"/>
                  <a:gd name="T5" fmla="*/ 111891691 h 288"/>
                  <a:gd name="T6" fmla="*/ 44087912 w 498"/>
                  <a:gd name="T7" fmla="*/ 23959606 h 288"/>
                  <a:gd name="T8" fmla="*/ 204285344 w 498"/>
                  <a:gd name="T9" fmla="*/ 23959606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8"/>
                  <a:gd name="T16" fmla="*/ 0 h 288"/>
                  <a:gd name="T17" fmla="*/ 498 w 498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8" h="288">
                    <a:moveTo>
                      <a:pt x="409" y="51"/>
                    </a:moveTo>
                    <a:cubicBezTo>
                      <a:pt x="497" y="103"/>
                      <a:pt x="498" y="186"/>
                      <a:pt x="410" y="237"/>
                    </a:cubicBezTo>
                    <a:cubicBezTo>
                      <a:pt x="321" y="288"/>
                      <a:pt x="178" y="288"/>
                      <a:pt x="89" y="237"/>
                    </a:cubicBezTo>
                    <a:cubicBezTo>
                      <a:pt x="0" y="186"/>
                      <a:pt x="0" y="103"/>
                      <a:pt x="88" y="51"/>
                    </a:cubicBezTo>
                    <a:cubicBezTo>
                      <a:pt x="176" y="0"/>
                      <a:pt x="320" y="0"/>
                      <a:pt x="409" y="51"/>
                    </a:cubicBezTo>
                  </a:path>
                </a:pathLst>
              </a:custGeom>
              <a:solidFill>
                <a:srgbClr val="4A67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1" name="Freeform 957"/>
              <p:cNvSpPr>
                <a:spLocks/>
              </p:cNvSpPr>
              <p:nvPr/>
            </p:nvSpPr>
            <p:spPr bwMode="auto">
              <a:xfrm>
                <a:off x="430" y="1404"/>
                <a:ext cx="653" cy="323"/>
              </a:xfrm>
              <a:custGeom>
                <a:avLst/>
                <a:gdLst>
                  <a:gd name="T0" fmla="*/ 186967735 w 454"/>
                  <a:gd name="T1" fmla="*/ 41139959 h 225"/>
                  <a:gd name="T2" fmla="*/ 32111038 w 454"/>
                  <a:gd name="T3" fmla="*/ 41139959 h 225"/>
                  <a:gd name="T4" fmla="*/ 1 w 454"/>
                  <a:gd name="T5" fmla="*/ 1 h 225"/>
                  <a:gd name="T6" fmla="*/ 0 w 454"/>
                  <a:gd name="T7" fmla="*/ 1 h 225"/>
                  <a:gd name="T8" fmla="*/ 0 w 454"/>
                  <a:gd name="T9" fmla="*/ 39068042 h 225"/>
                  <a:gd name="T10" fmla="*/ 1 w 454"/>
                  <a:gd name="T11" fmla="*/ 39068042 h 225"/>
                  <a:gd name="T12" fmla="*/ 32111038 w 454"/>
                  <a:gd name="T13" fmla="*/ 78206020 h 225"/>
                  <a:gd name="T14" fmla="*/ 186967735 w 454"/>
                  <a:gd name="T15" fmla="*/ 78206020 h 225"/>
                  <a:gd name="T16" fmla="*/ 218365296 w 454"/>
                  <a:gd name="T17" fmla="*/ 39068042 h 225"/>
                  <a:gd name="T18" fmla="*/ 218731955 w 454"/>
                  <a:gd name="T19" fmla="*/ 39068042 h 225"/>
                  <a:gd name="T20" fmla="*/ 218365296 w 454"/>
                  <a:gd name="T21" fmla="*/ 0 h 225"/>
                  <a:gd name="T22" fmla="*/ 186967735 w 454"/>
                  <a:gd name="T23" fmla="*/ 41139959 h 2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4"/>
                  <a:gd name="T37" fmla="*/ 0 h 225"/>
                  <a:gd name="T38" fmla="*/ 454 w 454"/>
                  <a:gd name="T39" fmla="*/ 225 h 2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4" h="225">
                    <a:moveTo>
                      <a:pt x="388" y="92"/>
                    </a:moveTo>
                    <a:cubicBezTo>
                      <a:pt x="299" y="143"/>
                      <a:pt x="156" y="143"/>
                      <a:pt x="67" y="92"/>
                    </a:cubicBezTo>
                    <a:cubicBezTo>
                      <a:pt x="19" y="64"/>
                      <a:pt x="1" y="36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3" y="119"/>
                      <a:pt x="25" y="150"/>
                      <a:pt x="67" y="174"/>
                    </a:cubicBezTo>
                    <a:cubicBezTo>
                      <a:pt x="156" y="225"/>
                      <a:pt x="299" y="225"/>
                      <a:pt x="388" y="174"/>
                    </a:cubicBezTo>
                    <a:cubicBezTo>
                      <a:pt x="429" y="150"/>
                      <a:pt x="451" y="119"/>
                      <a:pt x="453" y="87"/>
                    </a:cubicBezTo>
                    <a:cubicBezTo>
                      <a:pt x="454" y="87"/>
                      <a:pt x="454" y="87"/>
                      <a:pt x="454" y="87"/>
                    </a:cubicBezTo>
                    <a:cubicBezTo>
                      <a:pt x="453" y="0"/>
                      <a:pt x="453" y="0"/>
                      <a:pt x="453" y="0"/>
                    </a:cubicBezTo>
                    <a:cubicBezTo>
                      <a:pt x="453" y="34"/>
                      <a:pt x="432" y="66"/>
                      <a:pt x="388" y="92"/>
                    </a:cubicBezTo>
                    <a:close/>
                  </a:path>
                </a:pathLst>
              </a:custGeom>
              <a:solidFill>
                <a:srgbClr val="103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2" name="Freeform 958"/>
              <p:cNvSpPr>
                <a:spLocks/>
              </p:cNvSpPr>
              <p:nvPr/>
            </p:nvSpPr>
            <p:spPr bwMode="auto">
              <a:xfrm>
                <a:off x="398" y="1204"/>
                <a:ext cx="717" cy="414"/>
              </a:xfrm>
              <a:custGeom>
                <a:avLst/>
                <a:gdLst>
                  <a:gd name="T0" fmla="*/ 204285344 w 498"/>
                  <a:gd name="T1" fmla="*/ 23959606 h 288"/>
                  <a:gd name="T2" fmla="*/ 204484102 w 498"/>
                  <a:gd name="T3" fmla="*/ 111891691 h 288"/>
                  <a:gd name="T4" fmla="*/ 44387020 w 498"/>
                  <a:gd name="T5" fmla="*/ 111891691 h 288"/>
                  <a:gd name="T6" fmla="*/ 44087912 w 498"/>
                  <a:gd name="T7" fmla="*/ 23959606 h 288"/>
                  <a:gd name="T8" fmla="*/ 204285344 w 498"/>
                  <a:gd name="T9" fmla="*/ 23959606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8"/>
                  <a:gd name="T16" fmla="*/ 0 h 288"/>
                  <a:gd name="T17" fmla="*/ 498 w 498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8" h="288">
                    <a:moveTo>
                      <a:pt x="409" y="51"/>
                    </a:moveTo>
                    <a:cubicBezTo>
                      <a:pt x="497" y="103"/>
                      <a:pt x="498" y="186"/>
                      <a:pt x="410" y="237"/>
                    </a:cubicBezTo>
                    <a:cubicBezTo>
                      <a:pt x="321" y="288"/>
                      <a:pt x="178" y="288"/>
                      <a:pt x="89" y="237"/>
                    </a:cubicBezTo>
                    <a:cubicBezTo>
                      <a:pt x="0" y="186"/>
                      <a:pt x="0" y="103"/>
                      <a:pt x="88" y="51"/>
                    </a:cubicBezTo>
                    <a:cubicBezTo>
                      <a:pt x="176" y="0"/>
                      <a:pt x="320" y="0"/>
                      <a:pt x="409" y="51"/>
                    </a:cubicBezTo>
                  </a:path>
                </a:pathLst>
              </a:custGeom>
              <a:solidFill>
                <a:srgbClr val="4A67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3" name="Freeform 959"/>
              <p:cNvSpPr>
                <a:spLocks/>
              </p:cNvSpPr>
              <p:nvPr/>
            </p:nvSpPr>
            <p:spPr bwMode="auto">
              <a:xfrm>
                <a:off x="720" y="1286"/>
                <a:ext cx="255" cy="96"/>
              </a:xfrm>
              <a:custGeom>
                <a:avLst/>
                <a:gdLst>
                  <a:gd name="T0" fmla="*/ 16219121 w 177"/>
                  <a:gd name="T1" fmla="*/ 24412036 h 67"/>
                  <a:gd name="T2" fmla="*/ 16219121 w 177"/>
                  <a:gd name="T3" fmla="*/ 24412036 h 67"/>
                  <a:gd name="T4" fmla="*/ 0 w 177"/>
                  <a:gd name="T5" fmla="*/ 16384707 h 67"/>
                  <a:gd name="T6" fmla="*/ 12324984 w 177"/>
                  <a:gd name="T7" fmla="*/ 10634224 h 67"/>
                  <a:gd name="T8" fmla="*/ 29068549 w 177"/>
                  <a:gd name="T9" fmla="*/ 18406196 h 67"/>
                  <a:gd name="T10" fmla="*/ 41495464 w 177"/>
                  <a:gd name="T11" fmla="*/ 17521633 h 67"/>
                  <a:gd name="T12" fmla="*/ 62485261 w 177"/>
                  <a:gd name="T13" fmla="*/ 7586191 h 67"/>
                  <a:gd name="T14" fmla="*/ 38680794 w 177"/>
                  <a:gd name="T15" fmla="*/ 7586191 h 67"/>
                  <a:gd name="T16" fmla="*/ 38680794 w 177"/>
                  <a:gd name="T17" fmla="*/ 0 h 67"/>
                  <a:gd name="T18" fmla="*/ 90397718 w 177"/>
                  <a:gd name="T19" fmla="*/ 0 h 67"/>
                  <a:gd name="T20" fmla="*/ 90397718 w 177"/>
                  <a:gd name="T21" fmla="*/ 25024761 h 67"/>
                  <a:gd name="T22" fmla="*/ 74981347 w 177"/>
                  <a:gd name="T23" fmla="*/ 25024761 h 67"/>
                  <a:gd name="T24" fmla="*/ 74981347 w 177"/>
                  <a:gd name="T25" fmla="*/ 13534978 h 67"/>
                  <a:gd name="T26" fmla="*/ 53591517 w 177"/>
                  <a:gd name="T27" fmla="*/ 23476595 h 67"/>
                  <a:gd name="T28" fmla="*/ 33663645 w 177"/>
                  <a:gd name="T29" fmla="*/ 27787560 h 67"/>
                  <a:gd name="T30" fmla="*/ 16219121 w 177"/>
                  <a:gd name="T31" fmla="*/ 24412036 h 67"/>
                  <a:gd name="T32" fmla="*/ 16219121 w 177"/>
                  <a:gd name="T33" fmla="*/ 24412036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7"/>
                  <a:gd name="T52" fmla="*/ 0 h 67"/>
                  <a:gd name="T53" fmla="*/ 177 w 177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7" h="67">
                    <a:moveTo>
                      <a:pt x="32" y="58"/>
                    </a:moveTo>
                    <a:cubicBezTo>
                      <a:pt x="32" y="58"/>
                      <a:pt x="32" y="58"/>
                      <a:pt x="32" y="5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64" y="48"/>
                      <a:pt x="72" y="47"/>
                      <a:pt x="81" y="42"/>
                    </a:cubicBezTo>
                    <a:cubicBezTo>
                      <a:pt x="122" y="18"/>
                      <a:pt x="122" y="18"/>
                      <a:pt x="122" y="18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7" y="59"/>
                      <a:pt x="177" y="59"/>
                      <a:pt x="177" y="59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05" y="56"/>
                      <a:pt x="105" y="56"/>
                      <a:pt x="105" y="56"/>
                    </a:cubicBezTo>
                    <a:cubicBezTo>
                      <a:pt x="90" y="65"/>
                      <a:pt x="76" y="67"/>
                      <a:pt x="66" y="66"/>
                    </a:cubicBezTo>
                    <a:cubicBezTo>
                      <a:pt x="48" y="66"/>
                      <a:pt x="35" y="60"/>
                      <a:pt x="32" y="58"/>
                    </a:cubicBezTo>
                    <a:cubicBezTo>
                      <a:pt x="32" y="58"/>
                      <a:pt x="32" y="58"/>
                      <a:pt x="32" y="58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4" name="Freeform 960"/>
              <p:cNvSpPr>
                <a:spLocks/>
              </p:cNvSpPr>
              <p:nvPr/>
            </p:nvSpPr>
            <p:spPr bwMode="auto">
              <a:xfrm>
                <a:off x="545" y="1283"/>
                <a:ext cx="165" cy="146"/>
              </a:xfrm>
              <a:custGeom>
                <a:avLst/>
                <a:gdLst>
                  <a:gd name="T0" fmla="*/ 19174228 w 115"/>
                  <a:gd name="T1" fmla="*/ 35565068 h 102"/>
                  <a:gd name="T2" fmla="*/ 33374421 w 115"/>
                  <a:gd name="T3" fmla="*/ 28115964 h 102"/>
                  <a:gd name="T4" fmla="*/ 31616027 w 115"/>
                  <a:gd name="T5" fmla="*/ 22347115 h 102"/>
                  <a:gd name="T6" fmla="*/ 13379113 w 115"/>
                  <a:gd name="T7" fmla="*/ 12983114 h 102"/>
                  <a:gd name="T8" fmla="*/ 13379113 w 115"/>
                  <a:gd name="T9" fmla="*/ 23436392 h 102"/>
                  <a:gd name="T10" fmla="*/ 1 w 115"/>
                  <a:gd name="T11" fmla="*/ 23436392 h 102"/>
                  <a:gd name="T12" fmla="*/ 0 w 115"/>
                  <a:gd name="T13" fmla="*/ 0 h 102"/>
                  <a:gd name="T14" fmla="*/ 44538723 w 115"/>
                  <a:gd name="T15" fmla="*/ 0 h 102"/>
                  <a:gd name="T16" fmla="*/ 44538723 w 115"/>
                  <a:gd name="T17" fmla="*/ 6730712 h 102"/>
                  <a:gd name="T18" fmla="*/ 24159319 w 115"/>
                  <a:gd name="T19" fmla="*/ 6730712 h 102"/>
                  <a:gd name="T20" fmla="*/ 42669521 w 115"/>
                  <a:gd name="T21" fmla="*/ 16553218 h 102"/>
                  <a:gd name="T22" fmla="*/ 50763385 w 115"/>
                  <a:gd name="T23" fmla="*/ 26110384 h 102"/>
                  <a:gd name="T24" fmla="*/ 43846718 w 115"/>
                  <a:gd name="T25" fmla="*/ 33914686 h 102"/>
                  <a:gd name="T26" fmla="*/ 30197956 w 115"/>
                  <a:gd name="T27" fmla="*/ 41245115 h 102"/>
                  <a:gd name="T28" fmla="*/ 19174228 w 115"/>
                  <a:gd name="T29" fmla="*/ 35565068 h 102"/>
                  <a:gd name="T30" fmla="*/ 19174228 w 115"/>
                  <a:gd name="T31" fmla="*/ 35565068 h 1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5"/>
                  <a:gd name="T49" fmla="*/ 0 h 102"/>
                  <a:gd name="T50" fmla="*/ 115 w 115"/>
                  <a:gd name="T51" fmla="*/ 102 h 10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5" h="102">
                    <a:moveTo>
                      <a:pt x="43" y="88"/>
                    </a:moveTo>
                    <a:cubicBezTo>
                      <a:pt x="76" y="69"/>
                      <a:pt x="76" y="69"/>
                      <a:pt x="76" y="69"/>
                    </a:cubicBezTo>
                    <a:cubicBezTo>
                      <a:pt x="82" y="65"/>
                      <a:pt x="81" y="61"/>
                      <a:pt x="72" y="55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112" y="50"/>
                      <a:pt x="115" y="58"/>
                      <a:pt x="115" y="64"/>
                    </a:cubicBezTo>
                    <a:cubicBezTo>
                      <a:pt x="115" y="75"/>
                      <a:pt x="103" y="82"/>
                      <a:pt x="100" y="84"/>
                    </a:cubicBezTo>
                    <a:cubicBezTo>
                      <a:pt x="68" y="102"/>
                      <a:pt x="68" y="102"/>
                      <a:pt x="68" y="102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3" y="88"/>
                      <a:pt x="43" y="88"/>
                      <a:pt x="43" y="88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" name="Freeform 961"/>
              <p:cNvSpPr>
                <a:spLocks/>
              </p:cNvSpPr>
              <p:nvPr/>
            </p:nvSpPr>
            <p:spPr bwMode="auto">
              <a:xfrm>
                <a:off x="540" y="1435"/>
                <a:ext cx="255" cy="97"/>
              </a:xfrm>
              <a:custGeom>
                <a:avLst/>
                <a:gdLst>
                  <a:gd name="T0" fmla="*/ 74155769 w 177"/>
                  <a:gd name="T1" fmla="*/ 5632259 h 67"/>
                  <a:gd name="T2" fmla="*/ 90397718 w 177"/>
                  <a:gd name="T3" fmla="*/ 17091234 h 67"/>
                  <a:gd name="T4" fmla="*/ 77790260 w 177"/>
                  <a:gd name="T5" fmla="*/ 25473235 h 67"/>
                  <a:gd name="T6" fmla="*/ 61311877 w 177"/>
                  <a:gd name="T7" fmla="*/ 13899884 h 67"/>
                  <a:gd name="T8" fmla="*/ 48979727 w 177"/>
                  <a:gd name="T9" fmla="*/ 15186022 h 67"/>
                  <a:gd name="T10" fmla="*/ 28005557 w 177"/>
                  <a:gd name="T11" fmla="*/ 29993027 h 67"/>
                  <a:gd name="T12" fmla="*/ 51865944 w 177"/>
                  <a:gd name="T13" fmla="*/ 29993027 h 67"/>
                  <a:gd name="T14" fmla="*/ 51865944 w 177"/>
                  <a:gd name="T15" fmla="*/ 40838496 h 67"/>
                  <a:gd name="T16" fmla="*/ 0 w 177"/>
                  <a:gd name="T17" fmla="*/ 40838496 h 67"/>
                  <a:gd name="T18" fmla="*/ 0 w 177"/>
                  <a:gd name="T19" fmla="*/ 5004414 h 67"/>
                  <a:gd name="T20" fmla="*/ 15138069 w 177"/>
                  <a:gd name="T21" fmla="*/ 5004414 h 67"/>
                  <a:gd name="T22" fmla="*/ 15138069 w 177"/>
                  <a:gd name="T23" fmla="*/ 21441174 h 67"/>
                  <a:gd name="T24" fmla="*/ 36125961 w 177"/>
                  <a:gd name="T25" fmla="*/ 6631585 h 67"/>
                  <a:gd name="T26" fmla="*/ 56981931 w 177"/>
                  <a:gd name="T27" fmla="*/ 0 h 67"/>
                  <a:gd name="T28" fmla="*/ 74155769 w 177"/>
                  <a:gd name="T29" fmla="*/ 5632259 h 67"/>
                  <a:gd name="T30" fmla="*/ 74155769 w 177"/>
                  <a:gd name="T31" fmla="*/ 5632259 h 6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7"/>
                  <a:gd name="T49" fmla="*/ 0 h 67"/>
                  <a:gd name="T50" fmla="*/ 177 w 177"/>
                  <a:gd name="T51" fmla="*/ 67 h 6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7" h="67">
                    <a:moveTo>
                      <a:pt x="145" y="9"/>
                    </a:moveTo>
                    <a:cubicBezTo>
                      <a:pt x="177" y="28"/>
                      <a:pt x="177" y="28"/>
                      <a:pt x="177" y="28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20" y="23"/>
                      <a:pt x="120" y="23"/>
                      <a:pt x="120" y="23"/>
                    </a:cubicBezTo>
                    <a:cubicBezTo>
                      <a:pt x="113" y="19"/>
                      <a:pt x="105" y="20"/>
                      <a:pt x="96" y="25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101" y="49"/>
                      <a:pt x="101" y="49"/>
                      <a:pt x="101" y="49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86" y="2"/>
                      <a:pt x="101" y="0"/>
                      <a:pt x="111" y="0"/>
                    </a:cubicBezTo>
                    <a:cubicBezTo>
                      <a:pt x="129" y="1"/>
                      <a:pt x="142" y="7"/>
                      <a:pt x="145" y="9"/>
                    </a:cubicBezTo>
                    <a:cubicBezTo>
                      <a:pt x="145" y="9"/>
                      <a:pt x="145" y="9"/>
                      <a:pt x="145" y="9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6" name="Freeform 962"/>
              <p:cNvSpPr>
                <a:spLocks/>
              </p:cNvSpPr>
              <p:nvPr/>
            </p:nvSpPr>
            <p:spPr bwMode="auto">
              <a:xfrm>
                <a:off x="805" y="1386"/>
                <a:ext cx="164" cy="148"/>
              </a:xfrm>
              <a:custGeom>
                <a:avLst/>
                <a:gdLst>
                  <a:gd name="T0" fmla="*/ 55319899 w 114"/>
                  <a:gd name="T1" fmla="*/ 21019079 h 103"/>
                  <a:gd name="T2" fmla="*/ 55319899 w 114"/>
                  <a:gd name="T3" fmla="*/ 47957568 h 103"/>
                  <a:gd name="T4" fmla="*/ 6401327 w 114"/>
                  <a:gd name="T5" fmla="*/ 47957568 h 103"/>
                  <a:gd name="T6" fmla="*/ 6401327 w 114"/>
                  <a:gd name="T7" fmla="*/ 40127851 h 103"/>
                  <a:gd name="T8" fmla="*/ 28696382 w 114"/>
                  <a:gd name="T9" fmla="*/ 40127851 h 103"/>
                  <a:gd name="T10" fmla="*/ 8598936 w 114"/>
                  <a:gd name="T11" fmla="*/ 28777688 h 103"/>
                  <a:gd name="T12" fmla="*/ 0 w 114"/>
                  <a:gd name="T13" fmla="*/ 18014781 h 103"/>
                  <a:gd name="T14" fmla="*/ 6759841 w 114"/>
                  <a:gd name="T15" fmla="*/ 8725293 h 103"/>
                  <a:gd name="T16" fmla="*/ 22974897 w 114"/>
                  <a:gd name="T17" fmla="*/ 0 h 103"/>
                  <a:gd name="T18" fmla="*/ 34423663 w 114"/>
                  <a:gd name="T19" fmla="*/ 7249043 h 103"/>
                  <a:gd name="T20" fmla="*/ 19058426 w 114"/>
                  <a:gd name="T21" fmla="*/ 15806272 h 103"/>
                  <a:gd name="T22" fmla="*/ 20125815 w 114"/>
                  <a:gd name="T23" fmla="*/ 22138715 h 103"/>
                  <a:gd name="T24" fmla="*/ 40777386 w 114"/>
                  <a:gd name="T25" fmla="*/ 33003339 h 103"/>
                  <a:gd name="T26" fmla="*/ 40777386 w 114"/>
                  <a:gd name="T27" fmla="*/ 21019079 h 103"/>
                  <a:gd name="T28" fmla="*/ 55319899 w 114"/>
                  <a:gd name="T29" fmla="*/ 21019079 h 103"/>
                  <a:gd name="T30" fmla="*/ 55319899 w 114"/>
                  <a:gd name="T31" fmla="*/ 21019079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4"/>
                  <a:gd name="T49" fmla="*/ 0 h 103"/>
                  <a:gd name="T50" fmla="*/ 114 w 114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4" h="103">
                    <a:moveTo>
                      <a:pt x="114" y="45"/>
                    </a:move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3" y="103"/>
                      <a:pt x="13" y="103"/>
                      <a:pt x="13" y="103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59" y="86"/>
                      <a:pt x="59" y="86"/>
                      <a:pt x="59" y="86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3" y="53"/>
                      <a:pt x="0" y="44"/>
                      <a:pt x="0" y="39"/>
                    </a:cubicBezTo>
                    <a:cubicBezTo>
                      <a:pt x="0" y="28"/>
                      <a:pt x="12" y="20"/>
                      <a:pt x="14" y="19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2" y="37"/>
                      <a:pt x="33" y="42"/>
                      <a:pt x="42" y="47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4" y="45"/>
                      <a:pt x="84" y="45"/>
                      <a:pt x="84" y="45"/>
                    </a:cubicBezTo>
                    <a:cubicBezTo>
                      <a:pt x="114" y="45"/>
                      <a:pt x="114" y="45"/>
                      <a:pt x="114" y="45"/>
                    </a:cubicBezTo>
                    <a:cubicBezTo>
                      <a:pt x="114" y="45"/>
                      <a:pt x="114" y="45"/>
                      <a:pt x="114" y="45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" name="Freeform 963"/>
              <p:cNvSpPr>
                <a:spLocks/>
              </p:cNvSpPr>
              <p:nvPr/>
            </p:nvSpPr>
            <p:spPr bwMode="auto">
              <a:xfrm>
                <a:off x="715" y="1280"/>
                <a:ext cx="254" cy="96"/>
              </a:xfrm>
              <a:custGeom>
                <a:avLst/>
                <a:gdLst>
                  <a:gd name="T0" fmla="*/ 14236674 w 177"/>
                  <a:gd name="T1" fmla="*/ 24412036 h 67"/>
                  <a:gd name="T2" fmla="*/ 14236674 w 177"/>
                  <a:gd name="T3" fmla="*/ 24412036 h 67"/>
                  <a:gd name="T4" fmla="*/ 0 w 177"/>
                  <a:gd name="T5" fmla="*/ 16384707 h 67"/>
                  <a:gd name="T6" fmla="*/ 10510593 w 177"/>
                  <a:gd name="T7" fmla="*/ 10634224 h 67"/>
                  <a:gd name="T8" fmla="*/ 25445136 w 177"/>
                  <a:gd name="T9" fmla="*/ 18406196 h 67"/>
                  <a:gd name="T10" fmla="*/ 35822048 w 177"/>
                  <a:gd name="T11" fmla="*/ 17521633 h 67"/>
                  <a:gd name="T12" fmla="*/ 54094476 w 177"/>
                  <a:gd name="T13" fmla="*/ 7586191 h 67"/>
                  <a:gd name="T14" fmla="*/ 33617015 w 177"/>
                  <a:gd name="T15" fmla="*/ 7586191 h 67"/>
                  <a:gd name="T16" fmla="*/ 33617015 w 177"/>
                  <a:gd name="T17" fmla="*/ 0 h 67"/>
                  <a:gd name="T18" fmla="*/ 78357829 w 177"/>
                  <a:gd name="T19" fmla="*/ 0 h 67"/>
                  <a:gd name="T20" fmla="*/ 78357829 w 177"/>
                  <a:gd name="T21" fmla="*/ 25024761 h 67"/>
                  <a:gd name="T22" fmla="*/ 65248638 w 177"/>
                  <a:gd name="T23" fmla="*/ 25024761 h 67"/>
                  <a:gd name="T24" fmla="*/ 65248638 w 177"/>
                  <a:gd name="T25" fmla="*/ 13534978 h 67"/>
                  <a:gd name="T26" fmla="*/ 46620894 w 177"/>
                  <a:gd name="T27" fmla="*/ 23476595 h 67"/>
                  <a:gd name="T28" fmla="*/ 29317669 w 177"/>
                  <a:gd name="T29" fmla="*/ 27787560 h 67"/>
                  <a:gd name="T30" fmla="*/ 14236674 w 177"/>
                  <a:gd name="T31" fmla="*/ 24412036 h 67"/>
                  <a:gd name="T32" fmla="*/ 14236674 w 177"/>
                  <a:gd name="T33" fmla="*/ 24412036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7"/>
                  <a:gd name="T52" fmla="*/ 0 h 67"/>
                  <a:gd name="T53" fmla="*/ 177 w 177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7" h="67">
                    <a:moveTo>
                      <a:pt x="32" y="58"/>
                    </a:moveTo>
                    <a:cubicBezTo>
                      <a:pt x="32" y="58"/>
                      <a:pt x="32" y="58"/>
                      <a:pt x="32" y="5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64" y="48"/>
                      <a:pt x="72" y="47"/>
                      <a:pt x="81" y="42"/>
                    </a:cubicBezTo>
                    <a:cubicBezTo>
                      <a:pt x="122" y="18"/>
                      <a:pt x="122" y="18"/>
                      <a:pt x="122" y="18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7" y="59"/>
                      <a:pt x="177" y="59"/>
                      <a:pt x="177" y="59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05" y="56"/>
                      <a:pt x="105" y="56"/>
                      <a:pt x="105" y="56"/>
                    </a:cubicBezTo>
                    <a:cubicBezTo>
                      <a:pt x="90" y="65"/>
                      <a:pt x="76" y="67"/>
                      <a:pt x="66" y="66"/>
                    </a:cubicBezTo>
                    <a:cubicBezTo>
                      <a:pt x="48" y="66"/>
                      <a:pt x="35" y="60"/>
                      <a:pt x="32" y="58"/>
                    </a:cubicBezTo>
                    <a:cubicBezTo>
                      <a:pt x="32" y="58"/>
                      <a:pt x="32" y="58"/>
                      <a:pt x="32" y="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" name="Freeform 964"/>
              <p:cNvSpPr>
                <a:spLocks/>
              </p:cNvSpPr>
              <p:nvPr/>
            </p:nvSpPr>
            <p:spPr bwMode="auto">
              <a:xfrm>
                <a:off x="539" y="1277"/>
                <a:ext cx="165" cy="147"/>
              </a:xfrm>
              <a:custGeom>
                <a:avLst/>
                <a:gdLst>
                  <a:gd name="T0" fmla="*/ 19174228 w 115"/>
                  <a:gd name="T1" fmla="*/ 45641283 h 102"/>
                  <a:gd name="T2" fmla="*/ 33374421 w 115"/>
                  <a:gd name="T3" fmla="*/ 35610251 h 102"/>
                  <a:gd name="T4" fmla="*/ 31616027 w 115"/>
                  <a:gd name="T5" fmla="*/ 28280696 h 102"/>
                  <a:gd name="T6" fmla="*/ 13379113 w 115"/>
                  <a:gd name="T7" fmla="*/ 16379753 h 102"/>
                  <a:gd name="T8" fmla="*/ 13379113 w 115"/>
                  <a:gd name="T9" fmla="*/ 30131938 h 102"/>
                  <a:gd name="T10" fmla="*/ 1 w 115"/>
                  <a:gd name="T11" fmla="*/ 30131938 h 102"/>
                  <a:gd name="T12" fmla="*/ 0 w 115"/>
                  <a:gd name="T13" fmla="*/ 0 h 102"/>
                  <a:gd name="T14" fmla="*/ 44538723 w 115"/>
                  <a:gd name="T15" fmla="*/ 0 h 102"/>
                  <a:gd name="T16" fmla="*/ 44538723 w 115"/>
                  <a:gd name="T17" fmla="*/ 9010868 h 102"/>
                  <a:gd name="T18" fmla="*/ 24159319 w 115"/>
                  <a:gd name="T19" fmla="*/ 9010868 h 102"/>
                  <a:gd name="T20" fmla="*/ 42669521 w 115"/>
                  <a:gd name="T21" fmla="*/ 21177487 h 102"/>
                  <a:gd name="T22" fmla="*/ 50763385 w 115"/>
                  <a:gd name="T23" fmla="*/ 33219837 h 102"/>
                  <a:gd name="T24" fmla="*/ 43846718 w 115"/>
                  <a:gd name="T25" fmla="*/ 43425440 h 102"/>
                  <a:gd name="T26" fmla="*/ 30197956 w 115"/>
                  <a:gd name="T27" fmla="*/ 52952700 h 102"/>
                  <a:gd name="T28" fmla="*/ 19174228 w 115"/>
                  <a:gd name="T29" fmla="*/ 45641283 h 102"/>
                  <a:gd name="T30" fmla="*/ 19174228 w 115"/>
                  <a:gd name="T31" fmla="*/ 45641283 h 1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5"/>
                  <a:gd name="T49" fmla="*/ 0 h 102"/>
                  <a:gd name="T50" fmla="*/ 115 w 115"/>
                  <a:gd name="T51" fmla="*/ 102 h 10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5" h="102">
                    <a:moveTo>
                      <a:pt x="43" y="88"/>
                    </a:moveTo>
                    <a:cubicBezTo>
                      <a:pt x="76" y="69"/>
                      <a:pt x="76" y="69"/>
                      <a:pt x="76" y="69"/>
                    </a:cubicBezTo>
                    <a:cubicBezTo>
                      <a:pt x="82" y="65"/>
                      <a:pt x="81" y="61"/>
                      <a:pt x="72" y="55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112" y="50"/>
                      <a:pt x="115" y="58"/>
                      <a:pt x="115" y="64"/>
                    </a:cubicBezTo>
                    <a:cubicBezTo>
                      <a:pt x="115" y="75"/>
                      <a:pt x="103" y="82"/>
                      <a:pt x="100" y="84"/>
                    </a:cubicBezTo>
                    <a:cubicBezTo>
                      <a:pt x="68" y="102"/>
                      <a:pt x="68" y="102"/>
                      <a:pt x="68" y="102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3" y="88"/>
                      <a:pt x="43" y="88"/>
                      <a:pt x="43" y="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9" name="Freeform 965"/>
              <p:cNvSpPr>
                <a:spLocks/>
              </p:cNvSpPr>
              <p:nvPr/>
            </p:nvSpPr>
            <p:spPr bwMode="auto">
              <a:xfrm>
                <a:off x="535" y="1429"/>
                <a:ext cx="254" cy="97"/>
              </a:xfrm>
              <a:custGeom>
                <a:avLst/>
                <a:gdLst>
                  <a:gd name="T0" fmla="*/ 64203066 w 177"/>
                  <a:gd name="T1" fmla="*/ 5632259 h 67"/>
                  <a:gd name="T2" fmla="*/ 78357829 w 177"/>
                  <a:gd name="T3" fmla="*/ 17091234 h 67"/>
                  <a:gd name="T4" fmla="*/ 67362036 w 177"/>
                  <a:gd name="T5" fmla="*/ 25473235 h 67"/>
                  <a:gd name="T6" fmla="*/ 53134009 w 177"/>
                  <a:gd name="T7" fmla="*/ 13899884 h 67"/>
                  <a:gd name="T8" fmla="*/ 42624677 w 177"/>
                  <a:gd name="T9" fmla="*/ 15186022 h 67"/>
                  <a:gd name="T10" fmla="*/ 24267911 w 177"/>
                  <a:gd name="T11" fmla="*/ 29993027 h 67"/>
                  <a:gd name="T12" fmla="*/ 44739932 w 177"/>
                  <a:gd name="T13" fmla="*/ 29993027 h 67"/>
                  <a:gd name="T14" fmla="*/ 44739932 w 177"/>
                  <a:gd name="T15" fmla="*/ 40838496 h 67"/>
                  <a:gd name="T16" fmla="*/ 0 w 177"/>
                  <a:gd name="T17" fmla="*/ 40838496 h 67"/>
                  <a:gd name="T18" fmla="*/ 0 w 177"/>
                  <a:gd name="T19" fmla="*/ 5004414 h 67"/>
                  <a:gd name="T20" fmla="*/ 13427869 w 177"/>
                  <a:gd name="T21" fmla="*/ 5004414 h 67"/>
                  <a:gd name="T22" fmla="*/ 13427869 w 177"/>
                  <a:gd name="T23" fmla="*/ 21441174 h 67"/>
                  <a:gd name="T24" fmla="*/ 31502085 w 177"/>
                  <a:gd name="T25" fmla="*/ 6631585 h 67"/>
                  <a:gd name="T26" fmla="*/ 49059923 w 177"/>
                  <a:gd name="T27" fmla="*/ 0 h 67"/>
                  <a:gd name="T28" fmla="*/ 64203066 w 177"/>
                  <a:gd name="T29" fmla="*/ 5632259 h 67"/>
                  <a:gd name="T30" fmla="*/ 64203066 w 177"/>
                  <a:gd name="T31" fmla="*/ 5632259 h 6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7"/>
                  <a:gd name="T49" fmla="*/ 0 h 67"/>
                  <a:gd name="T50" fmla="*/ 177 w 177"/>
                  <a:gd name="T51" fmla="*/ 67 h 6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7" h="67">
                    <a:moveTo>
                      <a:pt x="145" y="9"/>
                    </a:moveTo>
                    <a:cubicBezTo>
                      <a:pt x="177" y="28"/>
                      <a:pt x="177" y="28"/>
                      <a:pt x="177" y="28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20" y="23"/>
                      <a:pt x="120" y="23"/>
                      <a:pt x="120" y="23"/>
                    </a:cubicBezTo>
                    <a:cubicBezTo>
                      <a:pt x="113" y="19"/>
                      <a:pt x="105" y="20"/>
                      <a:pt x="96" y="25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101" y="49"/>
                      <a:pt x="101" y="49"/>
                      <a:pt x="101" y="49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86" y="2"/>
                      <a:pt x="101" y="0"/>
                      <a:pt x="111" y="0"/>
                    </a:cubicBezTo>
                    <a:cubicBezTo>
                      <a:pt x="129" y="1"/>
                      <a:pt x="142" y="7"/>
                      <a:pt x="145" y="9"/>
                    </a:cubicBezTo>
                    <a:cubicBezTo>
                      <a:pt x="145" y="9"/>
                      <a:pt x="145" y="9"/>
                      <a:pt x="145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0" name="Freeform 966"/>
              <p:cNvSpPr>
                <a:spLocks/>
              </p:cNvSpPr>
              <p:nvPr/>
            </p:nvSpPr>
            <p:spPr bwMode="auto">
              <a:xfrm>
                <a:off x="799" y="1381"/>
                <a:ext cx="165" cy="148"/>
              </a:xfrm>
              <a:custGeom>
                <a:avLst/>
                <a:gdLst>
                  <a:gd name="T0" fmla="*/ 68876164 w 114"/>
                  <a:gd name="T1" fmla="*/ 21019079 h 103"/>
                  <a:gd name="T2" fmla="*/ 68876164 w 114"/>
                  <a:gd name="T3" fmla="*/ 47957568 h 103"/>
                  <a:gd name="T4" fmla="*/ 8084754 w 114"/>
                  <a:gd name="T5" fmla="*/ 47957568 h 103"/>
                  <a:gd name="T6" fmla="*/ 8084754 w 114"/>
                  <a:gd name="T7" fmla="*/ 40127851 h 103"/>
                  <a:gd name="T8" fmla="*/ 35479966 w 114"/>
                  <a:gd name="T9" fmla="*/ 40127851 h 103"/>
                  <a:gd name="T10" fmla="*/ 11030945 w 114"/>
                  <a:gd name="T11" fmla="*/ 28777688 h 103"/>
                  <a:gd name="T12" fmla="*/ 0 w 114"/>
                  <a:gd name="T13" fmla="*/ 18014781 h 103"/>
                  <a:gd name="T14" fmla="*/ 8336431 w 114"/>
                  <a:gd name="T15" fmla="*/ 8725293 h 103"/>
                  <a:gd name="T16" fmla="*/ 28310154 w 114"/>
                  <a:gd name="T17" fmla="*/ 0 h 103"/>
                  <a:gd name="T18" fmla="*/ 43081934 w 114"/>
                  <a:gd name="T19" fmla="*/ 7249043 h 103"/>
                  <a:gd name="T20" fmla="*/ 23323190 w 114"/>
                  <a:gd name="T21" fmla="*/ 15806272 h 103"/>
                  <a:gd name="T22" fmla="*/ 25276529 w 114"/>
                  <a:gd name="T23" fmla="*/ 22138715 h 103"/>
                  <a:gd name="T24" fmla="*/ 51030489 w 114"/>
                  <a:gd name="T25" fmla="*/ 33003339 h 103"/>
                  <a:gd name="T26" fmla="*/ 51030489 w 114"/>
                  <a:gd name="T27" fmla="*/ 21019079 h 103"/>
                  <a:gd name="T28" fmla="*/ 68876164 w 114"/>
                  <a:gd name="T29" fmla="*/ 21019079 h 103"/>
                  <a:gd name="T30" fmla="*/ 68876164 w 114"/>
                  <a:gd name="T31" fmla="*/ 21019079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4"/>
                  <a:gd name="T49" fmla="*/ 0 h 103"/>
                  <a:gd name="T50" fmla="*/ 114 w 114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4" h="103">
                    <a:moveTo>
                      <a:pt x="114" y="45"/>
                    </a:move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3" y="103"/>
                      <a:pt x="13" y="103"/>
                      <a:pt x="13" y="103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59" y="86"/>
                      <a:pt x="59" y="86"/>
                      <a:pt x="59" y="86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3" y="53"/>
                      <a:pt x="0" y="44"/>
                      <a:pt x="0" y="39"/>
                    </a:cubicBezTo>
                    <a:cubicBezTo>
                      <a:pt x="0" y="28"/>
                      <a:pt x="12" y="20"/>
                      <a:pt x="14" y="19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2" y="37"/>
                      <a:pt x="33" y="42"/>
                      <a:pt x="42" y="47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4" y="45"/>
                      <a:pt x="84" y="45"/>
                      <a:pt x="84" y="45"/>
                    </a:cubicBezTo>
                    <a:cubicBezTo>
                      <a:pt x="114" y="45"/>
                      <a:pt x="114" y="45"/>
                      <a:pt x="114" y="45"/>
                    </a:cubicBezTo>
                    <a:cubicBezTo>
                      <a:pt x="114" y="45"/>
                      <a:pt x="114" y="45"/>
                      <a:pt x="114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75" name="Group 1076"/>
            <p:cNvGrpSpPr>
              <a:grpSpLocks/>
            </p:cNvGrpSpPr>
            <p:nvPr/>
          </p:nvGrpSpPr>
          <p:grpSpPr bwMode="auto">
            <a:xfrm>
              <a:off x="1619250" y="2060575"/>
              <a:ext cx="936625" cy="576263"/>
              <a:chOff x="1111" y="1344"/>
              <a:chExt cx="590" cy="408"/>
            </a:xfrm>
          </p:grpSpPr>
          <p:sp>
            <p:nvSpPr>
              <p:cNvPr id="196" name="AutoShape 1073"/>
              <p:cNvSpPr>
                <a:spLocks noChangeArrowheads="1"/>
              </p:cNvSpPr>
              <p:nvPr/>
            </p:nvSpPr>
            <p:spPr bwMode="auto">
              <a:xfrm>
                <a:off x="1111" y="1344"/>
                <a:ext cx="590" cy="408"/>
              </a:xfrm>
              <a:prstGeom prst="irregularSeal1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97" name="Text Box 1075"/>
              <p:cNvSpPr txBox="1">
                <a:spLocks noChangeArrowheads="1"/>
              </p:cNvSpPr>
              <p:nvPr/>
            </p:nvSpPr>
            <p:spPr bwMode="auto">
              <a:xfrm>
                <a:off x="1167" y="1389"/>
                <a:ext cx="491" cy="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1100" b="0" dirty="0">
                    <a:solidFill>
                      <a:schemeClr val="bg1"/>
                    </a:solidFill>
                  </a:rPr>
                  <a:t>攻击</a:t>
                </a:r>
              </a:p>
            </p:txBody>
          </p:sp>
        </p:grpSp>
        <p:grpSp>
          <p:nvGrpSpPr>
            <p:cNvPr id="76" name="Group 1077"/>
            <p:cNvGrpSpPr>
              <a:grpSpLocks/>
            </p:cNvGrpSpPr>
            <p:nvPr/>
          </p:nvGrpSpPr>
          <p:grpSpPr bwMode="auto">
            <a:xfrm>
              <a:off x="2771775" y="2276478"/>
              <a:ext cx="936625" cy="647701"/>
              <a:chOff x="1111" y="1344"/>
              <a:chExt cx="590" cy="408"/>
            </a:xfrm>
          </p:grpSpPr>
          <p:sp>
            <p:nvSpPr>
              <p:cNvPr id="194" name="AutoShape 1078"/>
              <p:cNvSpPr>
                <a:spLocks noChangeArrowheads="1"/>
              </p:cNvSpPr>
              <p:nvPr/>
            </p:nvSpPr>
            <p:spPr bwMode="auto">
              <a:xfrm>
                <a:off x="1111" y="1344"/>
                <a:ext cx="590" cy="408"/>
              </a:xfrm>
              <a:prstGeom prst="irregularSeal1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95" name="Text Box 1079"/>
              <p:cNvSpPr txBox="1">
                <a:spLocks noChangeArrowheads="1"/>
              </p:cNvSpPr>
              <p:nvPr/>
            </p:nvSpPr>
            <p:spPr bwMode="auto">
              <a:xfrm>
                <a:off x="1173" y="1391"/>
                <a:ext cx="490" cy="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1000" b="0" dirty="0">
                    <a:solidFill>
                      <a:schemeClr val="bg1"/>
                    </a:solidFill>
                  </a:rPr>
                  <a:t>攻击</a:t>
                </a:r>
              </a:p>
            </p:txBody>
          </p:sp>
        </p:grpSp>
        <p:sp>
          <p:nvSpPr>
            <p:cNvPr id="77" name="Line 1081"/>
            <p:cNvSpPr>
              <a:spLocks noChangeShapeType="1"/>
            </p:cNvSpPr>
            <p:nvPr/>
          </p:nvSpPr>
          <p:spPr bwMode="auto">
            <a:xfrm>
              <a:off x="5743575" y="5445125"/>
              <a:ext cx="0" cy="2159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8" name="Text Box 1082"/>
            <p:cNvSpPr txBox="1">
              <a:spLocks noChangeArrowheads="1"/>
            </p:cNvSpPr>
            <p:nvPr/>
          </p:nvSpPr>
          <p:spPr bwMode="auto">
            <a:xfrm>
              <a:off x="4211638" y="2205038"/>
              <a:ext cx="1368425" cy="415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100" b="0" dirty="0" err="1">
                  <a:solidFill>
                    <a:srgbClr val="FF6600"/>
                  </a:solidFill>
                  <a:latin typeface="华文细黑" panose="02010600040101010101" pitchFamily="2" charset="-122"/>
                </a:rPr>
                <a:t>iMC</a:t>
              </a:r>
              <a:r>
                <a:rPr lang="en-US" altLang="zh-CN" sz="1100" b="0" dirty="0">
                  <a:solidFill>
                    <a:srgbClr val="FF6600"/>
                  </a:solidFill>
                  <a:latin typeface="华文细黑" panose="02010600040101010101" pitchFamily="2" charset="-122"/>
                </a:rPr>
                <a:t> CAMS</a:t>
              </a:r>
            </a:p>
          </p:txBody>
        </p:sp>
        <p:sp>
          <p:nvSpPr>
            <p:cNvPr id="79" name="Rectangle 1083"/>
            <p:cNvSpPr>
              <a:spLocks noChangeArrowheads="1"/>
            </p:cNvSpPr>
            <p:nvPr/>
          </p:nvSpPr>
          <p:spPr bwMode="auto">
            <a:xfrm rot="3227721" flipV="1">
              <a:off x="4253706" y="2810669"/>
              <a:ext cx="168275" cy="169068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50000">
                  <a:srgbClr val="FFFFFF"/>
                </a:gs>
                <a:gs pos="100000">
                  <a:srgbClr val="99CC00"/>
                </a:gs>
              </a:gsLst>
              <a:lin ang="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zh-CN" sz="16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grpSp>
          <p:nvGrpSpPr>
            <p:cNvPr id="80" name="Group 29"/>
            <p:cNvGrpSpPr>
              <a:grpSpLocks/>
            </p:cNvGrpSpPr>
            <p:nvPr/>
          </p:nvGrpSpPr>
          <p:grpSpPr bwMode="auto">
            <a:xfrm>
              <a:off x="3708400" y="2492375"/>
              <a:ext cx="1943100" cy="750888"/>
              <a:chOff x="1488" y="1392"/>
              <a:chExt cx="1248" cy="482"/>
            </a:xfrm>
          </p:grpSpPr>
          <p:sp>
            <p:nvSpPr>
              <p:cNvPr id="149" name="AutoShape 30"/>
              <p:cNvSpPr>
                <a:spLocks noChangeArrowheads="1"/>
              </p:cNvSpPr>
              <p:nvPr/>
            </p:nvSpPr>
            <p:spPr bwMode="auto">
              <a:xfrm>
                <a:off x="1488" y="1504"/>
                <a:ext cx="1248" cy="370"/>
              </a:xfrm>
              <a:prstGeom prst="parallelogram">
                <a:avLst>
                  <a:gd name="adj" fmla="val 78687"/>
                </a:avLst>
              </a:prstGeom>
              <a:solidFill>
                <a:srgbClr val="DDDDDD"/>
              </a:solidFill>
              <a:ln>
                <a:noFill/>
              </a:ln>
              <a:effectLst>
                <a:outerShdw dist="40161" dir="4293903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  <a:buSzTx/>
                  <a:buFont typeface="Wingdings" panose="05000000000000000000" pitchFamily="2" charset="2"/>
                  <a:buNone/>
                </a:pPr>
                <a:endParaRPr lang="zh-CN" altLang="en-US" sz="1600" b="0">
                  <a:solidFill>
                    <a:schemeClr val="tx1"/>
                  </a:solidFill>
                  <a:latin typeface="华文细黑" panose="02010600040101010101" pitchFamily="2" charset="-122"/>
                </a:endParaRPr>
              </a:p>
            </p:txBody>
          </p:sp>
          <p:sp>
            <p:nvSpPr>
              <p:cNvPr id="150" name="Line 31"/>
              <p:cNvSpPr>
                <a:spLocks noChangeShapeType="1"/>
              </p:cNvSpPr>
              <p:nvPr/>
            </p:nvSpPr>
            <p:spPr bwMode="auto">
              <a:xfrm>
                <a:off x="1680" y="1739"/>
                <a:ext cx="56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1" name="Line 32"/>
              <p:cNvSpPr>
                <a:spLocks noChangeShapeType="1"/>
              </p:cNvSpPr>
              <p:nvPr/>
            </p:nvSpPr>
            <p:spPr bwMode="auto">
              <a:xfrm flipH="1">
                <a:off x="1807" y="1632"/>
                <a:ext cx="65" cy="1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2" name="Line 33"/>
              <p:cNvSpPr>
                <a:spLocks noChangeShapeType="1"/>
              </p:cNvSpPr>
              <p:nvPr/>
            </p:nvSpPr>
            <p:spPr bwMode="auto">
              <a:xfrm flipV="1">
                <a:off x="2064" y="1628"/>
                <a:ext cx="52" cy="11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153" name="Group 34"/>
              <p:cNvGrpSpPr>
                <a:grpSpLocks/>
              </p:cNvGrpSpPr>
              <p:nvPr/>
            </p:nvGrpSpPr>
            <p:grpSpPr bwMode="auto">
              <a:xfrm>
                <a:off x="1776" y="1486"/>
                <a:ext cx="166" cy="216"/>
                <a:chOff x="2976" y="3264"/>
                <a:chExt cx="720" cy="577"/>
              </a:xfrm>
            </p:grpSpPr>
            <p:grpSp>
              <p:nvGrpSpPr>
                <p:cNvPr id="176" name="Group 35"/>
                <p:cNvGrpSpPr>
                  <a:grpSpLocks/>
                </p:cNvGrpSpPr>
                <p:nvPr/>
              </p:nvGrpSpPr>
              <p:grpSpPr bwMode="auto">
                <a:xfrm>
                  <a:off x="2976" y="3616"/>
                  <a:ext cx="720" cy="225"/>
                  <a:chOff x="2304" y="2166"/>
                  <a:chExt cx="288" cy="90"/>
                </a:xfrm>
              </p:grpSpPr>
              <p:sp>
                <p:nvSpPr>
                  <p:cNvPr id="192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2170"/>
                    <a:ext cx="288" cy="8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AFD8"/>
                      </a:gs>
                      <a:gs pos="50000">
                        <a:srgbClr val="7575AD"/>
                      </a:gs>
                      <a:gs pos="100000">
                        <a:srgbClr val="00AFD8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2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SzTx/>
                      <a:buFont typeface="Wingdings" panose="05000000000000000000" pitchFamily="2" charset="2"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华文细黑" panose="02010600040101010101" pitchFamily="2" charset="-122"/>
                    </a:endParaRPr>
                  </a:p>
                </p:txBody>
              </p:sp>
              <p:sp>
                <p:nvSpPr>
                  <p:cNvPr id="193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2166"/>
                    <a:ext cx="288" cy="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7DFFF"/>
                      </a:gs>
                      <a:gs pos="50000">
                        <a:srgbClr val="00AFD8"/>
                      </a:gs>
                      <a:gs pos="100000">
                        <a:srgbClr val="57D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2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SzTx/>
                      <a:buFont typeface="Wingdings" panose="05000000000000000000" pitchFamily="2" charset="2"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华文细黑" panose="02010600040101010101" pitchFamily="2" charset="-122"/>
                    </a:endParaRPr>
                  </a:p>
                </p:txBody>
              </p:sp>
            </p:grpSp>
            <p:grpSp>
              <p:nvGrpSpPr>
                <p:cNvPr id="177" name="Group 38"/>
                <p:cNvGrpSpPr>
                  <a:grpSpLocks/>
                </p:cNvGrpSpPr>
                <p:nvPr/>
              </p:nvGrpSpPr>
              <p:grpSpPr bwMode="auto">
                <a:xfrm>
                  <a:off x="2976" y="3552"/>
                  <a:ext cx="720" cy="225"/>
                  <a:chOff x="2304" y="2166"/>
                  <a:chExt cx="288" cy="90"/>
                </a:xfrm>
              </p:grpSpPr>
              <p:sp>
                <p:nvSpPr>
                  <p:cNvPr id="190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2170"/>
                    <a:ext cx="288" cy="8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AFD8"/>
                      </a:gs>
                      <a:gs pos="50000">
                        <a:srgbClr val="7575AD"/>
                      </a:gs>
                      <a:gs pos="100000">
                        <a:srgbClr val="00AFD8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2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SzTx/>
                      <a:buFont typeface="Wingdings" panose="05000000000000000000" pitchFamily="2" charset="2"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华文细黑" panose="02010600040101010101" pitchFamily="2" charset="-122"/>
                    </a:endParaRPr>
                  </a:p>
                </p:txBody>
              </p:sp>
              <p:sp>
                <p:nvSpPr>
                  <p:cNvPr id="191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2166"/>
                    <a:ext cx="288" cy="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7DFFF"/>
                      </a:gs>
                      <a:gs pos="50000">
                        <a:srgbClr val="00AFD8"/>
                      </a:gs>
                      <a:gs pos="100000">
                        <a:srgbClr val="57D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2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SzTx/>
                      <a:buFont typeface="Wingdings" panose="05000000000000000000" pitchFamily="2" charset="2"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华文细黑" panose="02010600040101010101" pitchFamily="2" charset="-122"/>
                    </a:endParaRPr>
                  </a:p>
                </p:txBody>
              </p:sp>
            </p:grpSp>
            <p:grpSp>
              <p:nvGrpSpPr>
                <p:cNvPr id="178" name="Group 41"/>
                <p:cNvGrpSpPr>
                  <a:grpSpLocks/>
                </p:cNvGrpSpPr>
                <p:nvPr/>
              </p:nvGrpSpPr>
              <p:grpSpPr bwMode="auto">
                <a:xfrm>
                  <a:off x="2976" y="3489"/>
                  <a:ext cx="720" cy="225"/>
                  <a:chOff x="2304" y="2166"/>
                  <a:chExt cx="288" cy="90"/>
                </a:xfrm>
              </p:grpSpPr>
              <p:sp>
                <p:nvSpPr>
                  <p:cNvPr id="188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2170"/>
                    <a:ext cx="288" cy="8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AFD8"/>
                      </a:gs>
                      <a:gs pos="50000">
                        <a:srgbClr val="7575AD"/>
                      </a:gs>
                      <a:gs pos="100000">
                        <a:srgbClr val="00AFD8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2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SzTx/>
                      <a:buFont typeface="Wingdings" panose="05000000000000000000" pitchFamily="2" charset="2"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华文细黑" panose="02010600040101010101" pitchFamily="2" charset="-122"/>
                    </a:endParaRPr>
                  </a:p>
                </p:txBody>
              </p:sp>
              <p:sp>
                <p:nvSpPr>
                  <p:cNvPr id="189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2166"/>
                    <a:ext cx="288" cy="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7DFFF"/>
                      </a:gs>
                      <a:gs pos="50000">
                        <a:srgbClr val="00AFD8"/>
                      </a:gs>
                      <a:gs pos="100000">
                        <a:srgbClr val="57D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2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SzTx/>
                      <a:buFont typeface="Wingdings" panose="05000000000000000000" pitchFamily="2" charset="2"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华文细黑" panose="02010600040101010101" pitchFamily="2" charset="-122"/>
                    </a:endParaRPr>
                  </a:p>
                </p:txBody>
              </p:sp>
            </p:grpSp>
            <p:grpSp>
              <p:nvGrpSpPr>
                <p:cNvPr id="179" name="Group 44"/>
                <p:cNvGrpSpPr>
                  <a:grpSpLocks/>
                </p:cNvGrpSpPr>
                <p:nvPr/>
              </p:nvGrpSpPr>
              <p:grpSpPr bwMode="auto">
                <a:xfrm>
                  <a:off x="2976" y="3419"/>
                  <a:ext cx="720" cy="225"/>
                  <a:chOff x="2304" y="2166"/>
                  <a:chExt cx="288" cy="90"/>
                </a:xfrm>
              </p:grpSpPr>
              <p:sp>
                <p:nvSpPr>
                  <p:cNvPr id="186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2170"/>
                    <a:ext cx="288" cy="8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AFD8"/>
                      </a:gs>
                      <a:gs pos="50000">
                        <a:srgbClr val="7575AD"/>
                      </a:gs>
                      <a:gs pos="100000">
                        <a:srgbClr val="00AFD8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2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SzTx/>
                      <a:buFont typeface="Wingdings" panose="05000000000000000000" pitchFamily="2" charset="2"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华文细黑" panose="02010600040101010101" pitchFamily="2" charset="-122"/>
                    </a:endParaRPr>
                  </a:p>
                </p:txBody>
              </p:sp>
              <p:sp>
                <p:nvSpPr>
                  <p:cNvPr id="187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2166"/>
                    <a:ext cx="288" cy="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7DFFF"/>
                      </a:gs>
                      <a:gs pos="50000">
                        <a:srgbClr val="00AFD8"/>
                      </a:gs>
                      <a:gs pos="100000">
                        <a:srgbClr val="57D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2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SzTx/>
                      <a:buFont typeface="Wingdings" panose="05000000000000000000" pitchFamily="2" charset="2"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华文细黑" panose="02010600040101010101" pitchFamily="2" charset="-122"/>
                    </a:endParaRPr>
                  </a:p>
                </p:txBody>
              </p:sp>
            </p:grpSp>
            <p:grpSp>
              <p:nvGrpSpPr>
                <p:cNvPr id="180" name="Group 47"/>
                <p:cNvGrpSpPr>
                  <a:grpSpLocks/>
                </p:cNvGrpSpPr>
                <p:nvPr/>
              </p:nvGrpSpPr>
              <p:grpSpPr bwMode="auto">
                <a:xfrm>
                  <a:off x="2976" y="3349"/>
                  <a:ext cx="720" cy="225"/>
                  <a:chOff x="2304" y="2166"/>
                  <a:chExt cx="288" cy="90"/>
                </a:xfrm>
              </p:grpSpPr>
              <p:sp>
                <p:nvSpPr>
                  <p:cNvPr id="184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2170"/>
                    <a:ext cx="288" cy="8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AFD8"/>
                      </a:gs>
                      <a:gs pos="50000">
                        <a:srgbClr val="7575AD"/>
                      </a:gs>
                      <a:gs pos="100000">
                        <a:srgbClr val="00AFD8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2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SzTx/>
                      <a:buFont typeface="Wingdings" panose="05000000000000000000" pitchFamily="2" charset="2"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华文细黑" panose="02010600040101010101" pitchFamily="2" charset="-122"/>
                    </a:endParaRPr>
                  </a:p>
                </p:txBody>
              </p:sp>
              <p:sp>
                <p:nvSpPr>
                  <p:cNvPr id="185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2166"/>
                    <a:ext cx="288" cy="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7DFFF"/>
                      </a:gs>
                      <a:gs pos="50000">
                        <a:srgbClr val="00AFD8"/>
                      </a:gs>
                      <a:gs pos="100000">
                        <a:srgbClr val="57D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2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SzTx/>
                      <a:buFont typeface="Wingdings" panose="05000000000000000000" pitchFamily="2" charset="2"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华文细黑" panose="02010600040101010101" pitchFamily="2" charset="-122"/>
                    </a:endParaRPr>
                  </a:p>
                </p:txBody>
              </p:sp>
            </p:grpSp>
            <p:grpSp>
              <p:nvGrpSpPr>
                <p:cNvPr id="181" name="Group 50"/>
                <p:cNvGrpSpPr>
                  <a:grpSpLocks/>
                </p:cNvGrpSpPr>
                <p:nvPr/>
              </p:nvGrpSpPr>
              <p:grpSpPr bwMode="auto">
                <a:xfrm>
                  <a:off x="2976" y="3264"/>
                  <a:ext cx="720" cy="225"/>
                  <a:chOff x="2304" y="2112"/>
                  <a:chExt cx="288" cy="90"/>
                </a:xfrm>
              </p:grpSpPr>
              <p:sp>
                <p:nvSpPr>
                  <p:cNvPr id="182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2116"/>
                    <a:ext cx="288" cy="8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7DFFF"/>
                      </a:gs>
                      <a:gs pos="50000">
                        <a:srgbClr val="008EB0"/>
                      </a:gs>
                      <a:gs pos="100000">
                        <a:srgbClr val="57D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2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SzTx/>
                      <a:buFont typeface="Wingdings" panose="05000000000000000000" pitchFamily="2" charset="2"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华文细黑" panose="02010600040101010101" pitchFamily="2" charset="-122"/>
                    </a:endParaRPr>
                  </a:p>
                </p:txBody>
              </p:sp>
              <p:sp>
                <p:nvSpPr>
                  <p:cNvPr id="183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2112"/>
                    <a:ext cx="288" cy="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CFFFF"/>
                      </a:gs>
                      <a:gs pos="50000">
                        <a:srgbClr val="57DFFF"/>
                      </a:gs>
                      <a:gs pos="100000">
                        <a:srgbClr val="CC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2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SzTx/>
                      <a:buFont typeface="Wingdings" panose="05000000000000000000" pitchFamily="2" charset="2"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华文细黑" panose="02010600040101010101" pitchFamily="2" charset="-122"/>
                    </a:endParaRPr>
                  </a:p>
                </p:txBody>
              </p:sp>
            </p:grpSp>
          </p:grpSp>
          <p:grpSp>
            <p:nvGrpSpPr>
              <p:cNvPr id="154" name="Group 53"/>
              <p:cNvGrpSpPr>
                <a:grpSpLocks/>
              </p:cNvGrpSpPr>
              <p:nvPr/>
            </p:nvGrpSpPr>
            <p:grpSpPr bwMode="auto">
              <a:xfrm>
                <a:off x="2208" y="1392"/>
                <a:ext cx="385" cy="402"/>
                <a:chOff x="3960" y="12396"/>
                <a:chExt cx="614" cy="690"/>
              </a:xfrm>
            </p:grpSpPr>
            <p:pic>
              <p:nvPicPr>
                <p:cNvPr id="174" name="Picture 54" descr="server"/>
                <p:cNvPicPr>
                  <a:picLocks noChangeAspect="1" noChangeArrowheads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66" y="12396"/>
                  <a:ext cx="408" cy="6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5" name="Picture 55" descr="PC Blue"/>
                <p:cNvPicPr>
                  <a:picLocks noChangeAspect="1" noChangeArrowheads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0" y="12710"/>
                  <a:ext cx="368" cy="3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55" name="Group 56"/>
              <p:cNvGrpSpPr>
                <a:grpSpLocks/>
              </p:cNvGrpSpPr>
              <p:nvPr/>
            </p:nvGrpSpPr>
            <p:grpSpPr bwMode="auto">
              <a:xfrm>
                <a:off x="2014" y="1506"/>
                <a:ext cx="176" cy="205"/>
                <a:chOff x="432" y="3357"/>
                <a:chExt cx="433" cy="471"/>
              </a:xfrm>
            </p:grpSpPr>
            <p:grpSp>
              <p:nvGrpSpPr>
                <p:cNvPr id="156" name="Group 57"/>
                <p:cNvGrpSpPr>
                  <a:grpSpLocks/>
                </p:cNvGrpSpPr>
                <p:nvPr/>
              </p:nvGrpSpPr>
              <p:grpSpPr bwMode="auto">
                <a:xfrm>
                  <a:off x="432" y="3597"/>
                  <a:ext cx="433" cy="231"/>
                  <a:chOff x="432" y="283"/>
                  <a:chExt cx="1492" cy="377"/>
                </a:xfrm>
              </p:grpSpPr>
              <p:sp>
                <p:nvSpPr>
                  <p:cNvPr id="172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432" y="324"/>
                    <a:ext cx="1488" cy="336"/>
                  </a:xfrm>
                  <a:prstGeom prst="ellipse">
                    <a:avLst/>
                  </a:pr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2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SzTx/>
                      <a:buFont typeface="Wingdings" panose="05000000000000000000" pitchFamily="2" charset="2"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华文细黑" panose="02010600040101010101" pitchFamily="2" charset="-122"/>
                    </a:endParaRPr>
                  </a:p>
                </p:txBody>
              </p:sp>
              <p:sp>
                <p:nvSpPr>
                  <p:cNvPr id="173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433" y="282"/>
                    <a:ext cx="1495" cy="33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folHlink">
                          <a:gamma/>
                          <a:shade val="66275"/>
                          <a:invGamma/>
                        </a:schemeClr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lnSpc>
                        <a:spcPct val="120000"/>
                      </a:lnSpc>
                      <a:spcBef>
                        <a:spcPct val="50000"/>
                      </a:spcBef>
                      <a:buClr>
                        <a:schemeClr val="tx1"/>
                      </a:buClr>
                      <a:buFont typeface="Wingdings" pitchFamily="2" charset="2"/>
                      <a:buNone/>
                      <a:defRPr/>
                    </a:pPr>
                    <a:endParaRPr lang="zh-CN" altLang="en-US">
                      <a:latin typeface="华文细黑" pitchFamily="2" charset="-122"/>
                      <a:ea typeface="华文细黑" pitchFamily="2" charset="-122"/>
                    </a:endParaRPr>
                  </a:p>
                </p:txBody>
              </p:sp>
            </p:grpSp>
            <p:grpSp>
              <p:nvGrpSpPr>
                <p:cNvPr id="157" name="Group 60"/>
                <p:cNvGrpSpPr>
                  <a:grpSpLocks/>
                </p:cNvGrpSpPr>
                <p:nvPr/>
              </p:nvGrpSpPr>
              <p:grpSpPr bwMode="auto">
                <a:xfrm>
                  <a:off x="432" y="3547"/>
                  <a:ext cx="433" cy="233"/>
                  <a:chOff x="432" y="280"/>
                  <a:chExt cx="1492" cy="380"/>
                </a:xfrm>
              </p:grpSpPr>
              <p:sp>
                <p:nvSpPr>
                  <p:cNvPr id="170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432" y="324"/>
                    <a:ext cx="1488" cy="336"/>
                  </a:xfrm>
                  <a:prstGeom prst="ellipse">
                    <a:avLst/>
                  </a:pr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2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SzTx/>
                      <a:buFont typeface="Wingdings" panose="05000000000000000000" pitchFamily="2" charset="2"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华文细黑" panose="02010600040101010101" pitchFamily="2" charset="-122"/>
                    </a:endParaRPr>
                  </a:p>
                </p:txBody>
              </p:sp>
              <p:sp>
                <p:nvSpPr>
                  <p:cNvPr id="171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433" y="280"/>
                    <a:ext cx="1495" cy="33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folHlink">
                          <a:gamma/>
                          <a:shade val="66275"/>
                          <a:invGamma/>
                        </a:schemeClr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lnSpc>
                        <a:spcPct val="120000"/>
                      </a:lnSpc>
                      <a:spcBef>
                        <a:spcPct val="50000"/>
                      </a:spcBef>
                      <a:buClr>
                        <a:schemeClr val="tx1"/>
                      </a:buClr>
                      <a:buFont typeface="Wingdings" pitchFamily="2" charset="2"/>
                      <a:buNone/>
                      <a:defRPr/>
                    </a:pPr>
                    <a:endParaRPr lang="zh-CN" altLang="en-US">
                      <a:latin typeface="华文细黑" pitchFamily="2" charset="-122"/>
                      <a:ea typeface="华文细黑" pitchFamily="2" charset="-122"/>
                    </a:endParaRPr>
                  </a:p>
                </p:txBody>
              </p:sp>
            </p:grpSp>
            <p:grpSp>
              <p:nvGrpSpPr>
                <p:cNvPr id="158" name="Group 63"/>
                <p:cNvGrpSpPr>
                  <a:grpSpLocks/>
                </p:cNvGrpSpPr>
                <p:nvPr/>
              </p:nvGrpSpPr>
              <p:grpSpPr bwMode="auto">
                <a:xfrm>
                  <a:off x="432" y="3504"/>
                  <a:ext cx="433" cy="228"/>
                  <a:chOff x="432" y="288"/>
                  <a:chExt cx="1492" cy="372"/>
                </a:xfrm>
              </p:grpSpPr>
              <p:sp>
                <p:nvSpPr>
                  <p:cNvPr id="168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432" y="324"/>
                    <a:ext cx="1488" cy="336"/>
                  </a:xfrm>
                  <a:prstGeom prst="ellipse">
                    <a:avLst/>
                  </a:pr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2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SzTx/>
                      <a:buFont typeface="Wingdings" panose="05000000000000000000" pitchFamily="2" charset="2"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华文细黑" panose="02010600040101010101" pitchFamily="2" charset="-122"/>
                    </a:endParaRPr>
                  </a:p>
                </p:txBody>
              </p:sp>
              <p:sp>
                <p:nvSpPr>
                  <p:cNvPr id="169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433" y="289"/>
                    <a:ext cx="1495" cy="33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folHlink">
                          <a:gamma/>
                          <a:shade val="66275"/>
                          <a:invGamma/>
                        </a:schemeClr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lnSpc>
                        <a:spcPct val="120000"/>
                      </a:lnSpc>
                      <a:spcBef>
                        <a:spcPct val="50000"/>
                      </a:spcBef>
                      <a:buClr>
                        <a:schemeClr val="tx1"/>
                      </a:buClr>
                      <a:buFont typeface="Wingdings" pitchFamily="2" charset="2"/>
                      <a:buNone/>
                      <a:defRPr/>
                    </a:pPr>
                    <a:endParaRPr lang="zh-CN" altLang="en-US">
                      <a:latin typeface="华文细黑" pitchFamily="2" charset="-122"/>
                      <a:ea typeface="华文细黑" pitchFamily="2" charset="-122"/>
                    </a:endParaRPr>
                  </a:p>
                </p:txBody>
              </p:sp>
            </p:grpSp>
            <p:grpSp>
              <p:nvGrpSpPr>
                <p:cNvPr id="159" name="Group 66"/>
                <p:cNvGrpSpPr>
                  <a:grpSpLocks/>
                </p:cNvGrpSpPr>
                <p:nvPr/>
              </p:nvGrpSpPr>
              <p:grpSpPr bwMode="auto">
                <a:xfrm>
                  <a:off x="432" y="3431"/>
                  <a:ext cx="433" cy="253"/>
                  <a:chOff x="432" y="247"/>
                  <a:chExt cx="1492" cy="413"/>
                </a:xfrm>
              </p:grpSpPr>
              <p:sp>
                <p:nvSpPr>
                  <p:cNvPr id="166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432" y="324"/>
                    <a:ext cx="1488" cy="336"/>
                  </a:xfrm>
                  <a:prstGeom prst="ellipse">
                    <a:avLst/>
                  </a:pr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2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SzTx/>
                      <a:buFont typeface="Wingdings" panose="05000000000000000000" pitchFamily="2" charset="2"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华文细黑" panose="02010600040101010101" pitchFamily="2" charset="-122"/>
                    </a:endParaRPr>
                  </a:p>
                </p:txBody>
              </p:sp>
              <p:sp>
                <p:nvSpPr>
                  <p:cNvPr id="167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433" y="260"/>
                    <a:ext cx="1495" cy="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folHlink">
                          <a:gamma/>
                          <a:shade val="66275"/>
                          <a:invGamma/>
                        </a:schemeClr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lnSpc>
                        <a:spcPct val="120000"/>
                      </a:lnSpc>
                      <a:spcBef>
                        <a:spcPct val="50000"/>
                      </a:spcBef>
                      <a:buClr>
                        <a:schemeClr val="tx1"/>
                      </a:buClr>
                      <a:buFont typeface="Wingdings" pitchFamily="2" charset="2"/>
                      <a:buNone/>
                      <a:defRPr/>
                    </a:pPr>
                    <a:endParaRPr lang="zh-CN" altLang="en-US">
                      <a:latin typeface="华文细黑" pitchFamily="2" charset="-122"/>
                      <a:ea typeface="华文细黑" pitchFamily="2" charset="-122"/>
                    </a:endParaRPr>
                  </a:p>
                </p:txBody>
              </p:sp>
            </p:grpSp>
            <p:grpSp>
              <p:nvGrpSpPr>
                <p:cNvPr id="160" name="Group 69"/>
                <p:cNvGrpSpPr>
                  <a:grpSpLocks/>
                </p:cNvGrpSpPr>
                <p:nvPr/>
              </p:nvGrpSpPr>
              <p:grpSpPr bwMode="auto">
                <a:xfrm>
                  <a:off x="432" y="3403"/>
                  <a:ext cx="433" cy="234"/>
                  <a:chOff x="432" y="279"/>
                  <a:chExt cx="1492" cy="381"/>
                </a:xfrm>
              </p:grpSpPr>
              <p:sp>
                <p:nvSpPr>
                  <p:cNvPr id="164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432" y="324"/>
                    <a:ext cx="1488" cy="336"/>
                  </a:xfrm>
                  <a:prstGeom prst="ellipse">
                    <a:avLst/>
                  </a:pr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2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SzTx/>
                      <a:buFont typeface="Wingdings" panose="05000000000000000000" pitchFamily="2" charset="2"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华文细黑" panose="02010600040101010101" pitchFamily="2" charset="-122"/>
                    </a:endParaRPr>
                  </a:p>
                </p:txBody>
              </p:sp>
              <p:sp>
                <p:nvSpPr>
                  <p:cNvPr id="165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433" y="288"/>
                    <a:ext cx="1495" cy="32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folHlink">
                          <a:gamma/>
                          <a:shade val="66275"/>
                          <a:invGamma/>
                        </a:schemeClr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lnSpc>
                        <a:spcPct val="120000"/>
                      </a:lnSpc>
                      <a:spcBef>
                        <a:spcPct val="50000"/>
                      </a:spcBef>
                      <a:buClr>
                        <a:schemeClr val="tx1"/>
                      </a:buClr>
                      <a:buFont typeface="Wingdings" pitchFamily="2" charset="2"/>
                      <a:buNone/>
                      <a:defRPr/>
                    </a:pPr>
                    <a:endParaRPr lang="zh-CN" altLang="en-US">
                      <a:latin typeface="华文细黑" pitchFamily="2" charset="-122"/>
                      <a:ea typeface="华文细黑" pitchFamily="2" charset="-122"/>
                    </a:endParaRPr>
                  </a:p>
                </p:txBody>
              </p:sp>
            </p:grpSp>
            <p:grpSp>
              <p:nvGrpSpPr>
                <p:cNvPr id="161" name="Group 72"/>
                <p:cNvGrpSpPr>
                  <a:grpSpLocks/>
                </p:cNvGrpSpPr>
                <p:nvPr/>
              </p:nvGrpSpPr>
              <p:grpSpPr bwMode="auto">
                <a:xfrm>
                  <a:off x="432" y="3357"/>
                  <a:ext cx="433" cy="231"/>
                  <a:chOff x="432" y="283"/>
                  <a:chExt cx="1492" cy="377"/>
                </a:xfrm>
              </p:grpSpPr>
              <p:sp>
                <p:nvSpPr>
                  <p:cNvPr id="162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432" y="324"/>
                    <a:ext cx="1488" cy="336"/>
                  </a:xfrm>
                  <a:prstGeom prst="ellipse">
                    <a:avLst/>
                  </a:pr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algn="ctr" eaLnBrk="1" hangingPunct="1">
                      <a:lnSpc>
                        <a:spcPct val="12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SzTx/>
                      <a:buFont typeface="Wingdings" panose="05000000000000000000" pitchFamily="2" charset="2"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华文细黑" panose="02010600040101010101" pitchFamily="2" charset="-122"/>
                    </a:endParaRPr>
                  </a:p>
                </p:txBody>
              </p:sp>
              <p:sp>
                <p:nvSpPr>
                  <p:cNvPr id="163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433" y="283"/>
                    <a:ext cx="1495" cy="33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folHlink">
                          <a:gamma/>
                          <a:shade val="66275"/>
                          <a:invGamma/>
                        </a:schemeClr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lnSpc>
                        <a:spcPct val="120000"/>
                      </a:lnSpc>
                      <a:spcBef>
                        <a:spcPct val="50000"/>
                      </a:spcBef>
                      <a:buClr>
                        <a:schemeClr val="tx1"/>
                      </a:buClr>
                      <a:buFont typeface="Wingdings" pitchFamily="2" charset="2"/>
                      <a:buNone/>
                      <a:defRPr/>
                    </a:pPr>
                    <a:endParaRPr lang="zh-CN" altLang="en-US">
                      <a:latin typeface="华文细黑" pitchFamily="2" charset="-122"/>
                      <a:ea typeface="华文细黑" pitchFamily="2" charset="-122"/>
                    </a:endParaRPr>
                  </a:p>
                </p:txBody>
              </p:sp>
            </p:grpSp>
          </p:grpSp>
        </p:grpSp>
        <p:sp>
          <p:nvSpPr>
            <p:cNvPr id="81" name="AutoShape 1084"/>
            <p:cNvSpPr>
              <a:spLocks/>
            </p:cNvSpPr>
            <p:nvPr/>
          </p:nvSpPr>
          <p:spPr bwMode="auto">
            <a:xfrm>
              <a:off x="6300788" y="4724400"/>
              <a:ext cx="936625" cy="503238"/>
            </a:xfrm>
            <a:prstGeom prst="accentCallout1">
              <a:avLst>
                <a:gd name="adj1" fmla="val 22713"/>
                <a:gd name="adj2" fmla="val -8134"/>
                <a:gd name="adj3" fmla="val 222083"/>
                <a:gd name="adj4" fmla="val -42204"/>
              </a:avLst>
            </a:prstGeom>
            <a:solidFill>
              <a:schemeClr val="bg2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1106097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900" b="0" dirty="0">
                  <a:solidFill>
                    <a:schemeClr val="bg1"/>
                  </a:solidFill>
                </a:rPr>
                <a:t>杀毒软件未升级</a:t>
              </a:r>
            </a:p>
          </p:txBody>
        </p:sp>
        <p:sp>
          <p:nvSpPr>
            <p:cNvPr id="82" name="AutoShape 1093"/>
            <p:cNvSpPr>
              <a:spLocks/>
            </p:cNvSpPr>
            <p:nvPr/>
          </p:nvSpPr>
          <p:spPr bwMode="auto">
            <a:xfrm>
              <a:off x="7235825" y="4652963"/>
              <a:ext cx="1008063" cy="504825"/>
            </a:xfrm>
            <a:prstGeom prst="accentCallout1">
              <a:avLst>
                <a:gd name="adj1" fmla="val 22644"/>
                <a:gd name="adj2" fmla="val -7560"/>
                <a:gd name="adj3" fmla="val 223583"/>
                <a:gd name="adj4" fmla="val -139843"/>
              </a:avLst>
            </a:prstGeom>
            <a:solidFill>
              <a:srgbClr val="99CC00"/>
            </a:solidFill>
            <a:ln w="19050">
              <a:solidFill>
                <a:srgbClr val="99CC00"/>
              </a:solidFill>
              <a:miter lim="800000"/>
              <a:headEnd/>
              <a:tailEnd/>
            </a:ln>
            <a:effectLst>
              <a:outerShdw dist="80322" dir="1106097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000" b="0" dirty="0">
                  <a:solidFill>
                    <a:schemeClr val="bg1"/>
                  </a:solidFill>
                </a:rPr>
                <a:t>机器隔离升级</a:t>
              </a:r>
            </a:p>
          </p:txBody>
        </p:sp>
        <p:sp>
          <p:nvSpPr>
            <p:cNvPr id="83" name="Oval 1094"/>
            <p:cNvSpPr>
              <a:spLocks noChangeArrowheads="1"/>
            </p:cNvSpPr>
            <p:nvPr/>
          </p:nvSpPr>
          <p:spPr bwMode="auto">
            <a:xfrm>
              <a:off x="5527675" y="5589588"/>
              <a:ext cx="504825" cy="4318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pic>
          <p:nvPicPr>
            <p:cNvPr id="84" name="Picture 1080" descr="服务器终端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6250" y="5516563"/>
              <a:ext cx="474663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" name="AutoShape 6"/>
            <p:cNvSpPr>
              <a:spLocks noChangeArrowheads="1"/>
            </p:cNvSpPr>
            <p:nvPr/>
          </p:nvSpPr>
          <p:spPr bwMode="ltGray">
            <a:xfrm>
              <a:off x="4143375" y="3786188"/>
              <a:ext cx="1190625" cy="568325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38100" algn="ctr">
              <a:solidFill>
                <a:srgbClr val="FFFFFF">
                  <a:alpha val="70195"/>
                </a:srgb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100" dirty="0" err="1">
                  <a:solidFill>
                    <a:schemeClr val="bg1"/>
                  </a:solidFill>
                  <a:latin typeface="华文细黑" panose="02010600040101010101" pitchFamily="2" charset="-122"/>
                </a:rPr>
                <a:t>启用VPN</a:t>
              </a:r>
              <a:r>
                <a:rPr lang="en-US" altLang="en-US" sz="1100" dirty="0">
                  <a:solidFill>
                    <a:schemeClr val="bg1"/>
                  </a:solidFill>
                  <a:latin typeface="华文细黑" panose="02010600040101010101" pitchFamily="2" charset="-122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100" dirty="0">
                  <a:solidFill>
                    <a:schemeClr val="bg1"/>
                  </a:solidFill>
                  <a:latin typeface="华文细黑" panose="02010600040101010101" pitchFamily="2" charset="-122"/>
                </a:rPr>
                <a:t>Portal EAD</a:t>
              </a:r>
              <a:endParaRPr lang="en-US" altLang="zh-CN" sz="1100" dirty="0">
                <a:solidFill>
                  <a:schemeClr val="bg1"/>
                </a:solidFill>
                <a:latin typeface="华文细黑" panose="02010600040101010101" pitchFamily="2" charset="-122"/>
              </a:endParaRPr>
            </a:p>
          </p:txBody>
        </p:sp>
        <p:grpSp>
          <p:nvGrpSpPr>
            <p:cNvPr id="86" name="Group 968"/>
            <p:cNvGrpSpPr>
              <a:grpSpLocks/>
            </p:cNvGrpSpPr>
            <p:nvPr/>
          </p:nvGrpSpPr>
          <p:grpSpPr bwMode="auto">
            <a:xfrm>
              <a:off x="1225550" y="2779713"/>
              <a:ext cx="898525" cy="698500"/>
              <a:chOff x="398" y="1204"/>
              <a:chExt cx="717" cy="657"/>
            </a:xfrm>
          </p:grpSpPr>
          <p:sp>
            <p:nvSpPr>
              <p:cNvPr id="136" name="AutoShape 969"/>
              <p:cNvSpPr>
                <a:spLocks noChangeAspect="1" noChangeArrowheads="1" noTextEdit="1"/>
              </p:cNvSpPr>
              <p:nvPr/>
            </p:nvSpPr>
            <p:spPr bwMode="auto">
              <a:xfrm>
                <a:off x="431" y="1221"/>
                <a:ext cx="652" cy="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" name="Freeform 970"/>
              <p:cNvSpPr>
                <a:spLocks/>
              </p:cNvSpPr>
              <p:nvPr/>
            </p:nvSpPr>
            <p:spPr bwMode="auto">
              <a:xfrm>
                <a:off x="430" y="1537"/>
                <a:ext cx="653" cy="324"/>
              </a:xfrm>
              <a:custGeom>
                <a:avLst/>
                <a:gdLst>
                  <a:gd name="T0" fmla="*/ 186967735 w 454"/>
                  <a:gd name="T1" fmla="*/ 45749856 h 225"/>
                  <a:gd name="T2" fmla="*/ 32111038 w 454"/>
                  <a:gd name="T3" fmla="*/ 45749856 h 225"/>
                  <a:gd name="T4" fmla="*/ 1 w 454"/>
                  <a:gd name="T5" fmla="*/ 1 h 225"/>
                  <a:gd name="T6" fmla="*/ 0 w 454"/>
                  <a:gd name="T7" fmla="*/ 1 h 225"/>
                  <a:gd name="T8" fmla="*/ 0 w 454"/>
                  <a:gd name="T9" fmla="*/ 43561780 h 225"/>
                  <a:gd name="T10" fmla="*/ 1 w 454"/>
                  <a:gd name="T11" fmla="*/ 43561780 h 225"/>
                  <a:gd name="T12" fmla="*/ 32111038 w 454"/>
                  <a:gd name="T13" fmla="*/ 87585697 h 225"/>
                  <a:gd name="T14" fmla="*/ 186967735 w 454"/>
                  <a:gd name="T15" fmla="*/ 87585697 h 225"/>
                  <a:gd name="T16" fmla="*/ 218365296 w 454"/>
                  <a:gd name="T17" fmla="*/ 43561780 h 225"/>
                  <a:gd name="T18" fmla="*/ 218731955 w 454"/>
                  <a:gd name="T19" fmla="*/ 43561780 h 225"/>
                  <a:gd name="T20" fmla="*/ 218365296 w 454"/>
                  <a:gd name="T21" fmla="*/ 0 h 225"/>
                  <a:gd name="T22" fmla="*/ 186967735 w 454"/>
                  <a:gd name="T23" fmla="*/ 45749856 h 2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4"/>
                  <a:gd name="T37" fmla="*/ 0 h 225"/>
                  <a:gd name="T38" fmla="*/ 454 w 454"/>
                  <a:gd name="T39" fmla="*/ 225 h 2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4" h="225">
                    <a:moveTo>
                      <a:pt x="388" y="91"/>
                    </a:moveTo>
                    <a:cubicBezTo>
                      <a:pt x="299" y="143"/>
                      <a:pt x="156" y="143"/>
                      <a:pt x="67" y="91"/>
                    </a:cubicBezTo>
                    <a:cubicBezTo>
                      <a:pt x="19" y="64"/>
                      <a:pt x="1" y="36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3" y="118"/>
                      <a:pt x="25" y="150"/>
                      <a:pt x="67" y="174"/>
                    </a:cubicBezTo>
                    <a:cubicBezTo>
                      <a:pt x="156" y="225"/>
                      <a:pt x="299" y="225"/>
                      <a:pt x="388" y="174"/>
                    </a:cubicBezTo>
                    <a:cubicBezTo>
                      <a:pt x="429" y="150"/>
                      <a:pt x="451" y="118"/>
                      <a:pt x="453" y="87"/>
                    </a:cubicBezTo>
                    <a:cubicBezTo>
                      <a:pt x="454" y="87"/>
                      <a:pt x="454" y="87"/>
                      <a:pt x="454" y="87"/>
                    </a:cubicBezTo>
                    <a:cubicBezTo>
                      <a:pt x="453" y="0"/>
                      <a:pt x="453" y="0"/>
                      <a:pt x="453" y="0"/>
                    </a:cubicBezTo>
                    <a:cubicBezTo>
                      <a:pt x="453" y="34"/>
                      <a:pt x="432" y="66"/>
                      <a:pt x="388" y="91"/>
                    </a:cubicBezTo>
                    <a:close/>
                  </a:path>
                </a:pathLst>
              </a:custGeom>
              <a:solidFill>
                <a:srgbClr val="103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" name="Freeform 971"/>
              <p:cNvSpPr>
                <a:spLocks/>
              </p:cNvSpPr>
              <p:nvPr/>
            </p:nvSpPr>
            <p:spPr bwMode="auto">
              <a:xfrm>
                <a:off x="398" y="1337"/>
                <a:ext cx="717" cy="414"/>
              </a:xfrm>
              <a:custGeom>
                <a:avLst/>
                <a:gdLst>
                  <a:gd name="T0" fmla="*/ 204285344 w 498"/>
                  <a:gd name="T1" fmla="*/ 23959606 h 288"/>
                  <a:gd name="T2" fmla="*/ 204484102 w 498"/>
                  <a:gd name="T3" fmla="*/ 111891691 h 288"/>
                  <a:gd name="T4" fmla="*/ 44387020 w 498"/>
                  <a:gd name="T5" fmla="*/ 111891691 h 288"/>
                  <a:gd name="T6" fmla="*/ 44087912 w 498"/>
                  <a:gd name="T7" fmla="*/ 23959606 h 288"/>
                  <a:gd name="T8" fmla="*/ 204285344 w 498"/>
                  <a:gd name="T9" fmla="*/ 23959606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8"/>
                  <a:gd name="T16" fmla="*/ 0 h 288"/>
                  <a:gd name="T17" fmla="*/ 498 w 498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8" h="288">
                    <a:moveTo>
                      <a:pt x="409" y="51"/>
                    </a:moveTo>
                    <a:cubicBezTo>
                      <a:pt x="497" y="103"/>
                      <a:pt x="498" y="186"/>
                      <a:pt x="410" y="237"/>
                    </a:cubicBezTo>
                    <a:cubicBezTo>
                      <a:pt x="321" y="288"/>
                      <a:pt x="178" y="288"/>
                      <a:pt x="89" y="237"/>
                    </a:cubicBezTo>
                    <a:cubicBezTo>
                      <a:pt x="0" y="186"/>
                      <a:pt x="0" y="103"/>
                      <a:pt x="88" y="51"/>
                    </a:cubicBezTo>
                    <a:cubicBezTo>
                      <a:pt x="176" y="0"/>
                      <a:pt x="320" y="0"/>
                      <a:pt x="409" y="51"/>
                    </a:cubicBezTo>
                  </a:path>
                </a:pathLst>
              </a:custGeom>
              <a:solidFill>
                <a:srgbClr val="4A67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" name="Freeform 972"/>
              <p:cNvSpPr>
                <a:spLocks/>
              </p:cNvSpPr>
              <p:nvPr/>
            </p:nvSpPr>
            <p:spPr bwMode="auto">
              <a:xfrm>
                <a:off x="430" y="1404"/>
                <a:ext cx="653" cy="323"/>
              </a:xfrm>
              <a:custGeom>
                <a:avLst/>
                <a:gdLst>
                  <a:gd name="T0" fmla="*/ 186967735 w 454"/>
                  <a:gd name="T1" fmla="*/ 41139959 h 225"/>
                  <a:gd name="T2" fmla="*/ 32111038 w 454"/>
                  <a:gd name="T3" fmla="*/ 41139959 h 225"/>
                  <a:gd name="T4" fmla="*/ 1 w 454"/>
                  <a:gd name="T5" fmla="*/ 1 h 225"/>
                  <a:gd name="T6" fmla="*/ 0 w 454"/>
                  <a:gd name="T7" fmla="*/ 1 h 225"/>
                  <a:gd name="T8" fmla="*/ 0 w 454"/>
                  <a:gd name="T9" fmla="*/ 39068042 h 225"/>
                  <a:gd name="T10" fmla="*/ 1 w 454"/>
                  <a:gd name="T11" fmla="*/ 39068042 h 225"/>
                  <a:gd name="T12" fmla="*/ 32111038 w 454"/>
                  <a:gd name="T13" fmla="*/ 78206020 h 225"/>
                  <a:gd name="T14" fmla="*/ 186967735 w 454"/>
                  <a:gd name="T15" fmla="*/ 78206020 h 225"/>
                  <a:gd name="T16" fmla="*/ 218365296 w 454"/>
                  <a:gd name="T17" fmla="*/ 39068042 h 225"/>
                  <a:gd name="T18" fmla="*/ 218731955 w 454"/>
                  <a:gd name="T19" fmla="*/ 39068042 h 225"/>
                  <a:gd name="T20" fmla="*/ 218365296 w 454"/>
                  <a:gd name="T21" fmla="*/ 0 h 225"/>
                  <a:gd name="T22" fmla="*/ 186967735 w 454"/>
                  <a:gd name="T23" fmla="*/ 41139959 h 2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4"/>
                  <a:gd name="T37" fmla="*/ 0 h 225"/>
                  <a:gd name="T38" fmla="*/ 454 w 454"/>
                  <a:gd name="T39" fmla="*/ 225 h 2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4" h="225">
                    <a:moveTo>
                      <a:pt x="388" y="92"/>
                    </a:moveTo>
                    <a:cubicBezTo>
                      <a:pt x="299" y="143"/>
                      <a:pt x="156" y="143"/>
                      <a:pt x="67" y="92"/>
                    </a:cubicBezTo>
                    <a:cubicBezTo>
                      <a:pt x="19" y="64"/>
                      <a:pt x="1" y="36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3" y="119"/>
                      <a:pt x="25" y="150"/>
                      <a:pt x="67" y="174"/>
                    </a:cubicBezTo>
                    <a:cubicBezTo>
                      <a:pt x="156" y="225"/>
                      <a:pt x="299" y="225"/>
                      <a:pt x="388" y="174"/>
                    </a:cubicBezTo>
                    <a:cubicBezTo>
                      <a:pt x="429" y="150"/>
                      <a:pt x="451" y="119"/>
                      <a:pt x="453" y="87"/>
                    </a:cubicBezTo>
                    <a:cubicBezTo>
                      <a:pt x="454" y="87"/>
                      <a:pt x="454" y="87"/>
                      <a:pt x="454" y="87"/>
                    </a:cubicBezTo>
                    <a:cubicBezTo>
                      <a:pt x="453" y="0"/>
                      <a:pt x="453" y="0"/>
                      <a:pt x="453" y="0"/>
                    </a:cubicBezTo>
                    <a:cubicBezTo>
                      <a:pt x="453" y="34"/>
                      <a:pt x="432" y="66"/>
                      <a:pt x="388" y="92"/>
                    </a:cubicBezTo>
                    <a:close/>
                  </a:path>
                </a:pathLst>
              </a:custGeom>
              <a:solidFill>
                <a:srgbClr val="103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" name="Freeform 973"/>
              <p:cNvSpPr>
                <a:spLocks/>
              </p:cNvSpPr>
              <p:nvPr/>
            </p:nvSpPr>
            <p:spPr bwMode="auto">
              <a:xfrm>
                <a:off x="398" y="1204"/>
                <a:ext cx="717" cy="414"/>
              </a:xfrm>
              <a:custGeom>
                <a:avLst/>
                <a:gdLst>
                  <a:gd name="T0" fmla="*/ 204285344 w 498"/>
                  <a:gd name="T1" fmla="*/ 23959606 h 288"/>
                  <a:gd name="T2" fmla="*/ 204484102 w 498"/>
                  <a:gd name="T3" fmla="*/ 111891691 h 288"/>
                  <a:gd name="T4" fmla="*/ 44387020 w 498"/>
                  <a:gd name="T5" fmla="*/ 111891691 h 288"/>
                  <a:gd name="T6" fmla="*/ 44087912 w 498"/>
                  <a:gd name="T7" fmla="*/ 23959606 h 288"/>
                  <a:gd name="T8" fmla="*/ 204285344 w 498"/>
                  <a:gd name="T9" fmla="*/ 23959606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8"/>
                  <a:gd name="T16" fmla="*/ 0 h 288"/>
                  <a:gd name="T17" fmla="*/ 498 w 498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8" h="288">
                    <a:moveTo>
                      <a:pt x="409" y="51"/>
                    </a:moveTo>
                    <a:cubicBezTo>
                      <a:pt x="497" y="103"/>
                      <a:pt x="498" y="186"/>
                      <a:pt x="410" y="237"/>
                    </a:cubicBezTo>
                    <a:cubicBezTo>
                      <a:pt x="321" y="288"/>
                      <a:pt x="178" y="288"/>
                      <a:pt x="89" y="237"/>
                    </a:cubicBezTo>
                    <a:cubicBezTo>
                      <a:pt x="0" y="186"/>
                      <a:pt x="0" y="103"/>
                      <a:pt x="88" y="51"/>
                    </a:cubicBezTo>
                    <a:cubicBezTo>
                      <a:pt x="176" y="0"/>
                      <a:pt x="320" y="0"/>
                      <a:pt x="409" y="51"/>
                    </a:cubicBezTo>
                  </a:path>
                </a:pathLst>
              </a:custGeom>
              <a:solidFill>
                <a:srgbClr val="4A67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" name="Freeform 974"/>
              <p:cNvSpPr>
                <a:spLocks/>
              </p:cNvSpPr>
              <p:nvPr/>
            </p:nvSpPr>
            <p:spPr bwMode="auto">
              <a:xfrm>
                <a:off x="720" y="1286"/>
                <a:ext cx="255" cy="96"/>
              </a:xfrm>
              <a:custGeom>
                <a:avLst/>
                <a:gdLst>
                  <a:gd name="T0" fmla="*/ 16219121 w 177"/>
                  <a:gd name="T1" fmla="*/ 24412036 h 67"/>
                  <a:gd name="T2" fmla="*/ 16219121 w 177"/>
                  <a:gd name="T3" fmla="*/ 24412036 h 67"/>
                  <a:gd name="T4" fmla="*/ 0 w 177"/>
                  <a:gd name="T5" fmla="*/ 16384707 h 67"/>
                  <a:gd name="T6" fmla="*/ 12324984 w 177"/>
                  <a:gd name="T7" fmla="*/ 10634224 h 67"/>
                  <a:gd name="T8" fmla="*/ 29068549 w 177"/>
                  <a:gd name="T9" fmla="*/ 18406196 h 67"/>
                  <a:gd name="T10" fmla="*/ 41495464 w 177"/>
                  <a:gd name="T11" fmla="*/ 17521633 h 67"/>
                  <a:gd name="T12" fmla="*/ 62485261 w 177"/>
                  <a:gd name="T13" fmla="*/ 7586191 h 67"/>
                  <a:gd name="T14" fmla="*/ 38680794 w 177"/>
                  <a:gd name="T15" fmla="*/ 7586191 h 67"/>
                  <a:gd name="T16" fmla="*/ 38680794 w 177"/>
                  <a:gd name="T17" fmla="*/ 0 h 67"/>
                  <a:gd name="T18" fmla="*/ 90397718 w 177"/>
                  <a:gd name="T19" fmla="*/ 0 h 67"/>
                  <a:gd name="T20" fmla="*/ 90397718 w 177"/>
                  <a:gd name="T21" fmla="*/ 25024761 h 67"/>
                  <a:gd name="T22" fmla="*/ 74981347 w 177"/>
                  <a:gd name="T23" fmla="*/ 25024761 h 67"/>
                  <a:gd name="T24" fmla="*/ 74981347 w 177"/>
                  <a:gd name="T25" fmla="*/ 13534978 h 67"/>
                  <a:gd name="T26" fmla="*/ 53591517 w 177"/>
                  <a:gd name="T27" fmla="*/ 23476595 h 67"/>
                  <a:gd name="T28" fmla="*/ 33663645 w 177"/>
                  <a:gd name="T29" fmla="*/ 27787560 h 67"/>
                  <a:gd name="T30" fmla="*/ 16219121 w 177"/>
                  <a:gd name="T31" fmla="*/ 24412036 h 67"/>
                  <a:gd name="T32" fmla="*/ 16219121 w 177"/>
                  <a:gd name="T33" fmla="*/ 24412036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7"/>
                  <a:gd name="T52" fmla="*/ 0 h 67"/>
                  <a:gd name="T53" fmla="*/ 177 w 177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7" h="67">
                    <a:moveTo>
                      <a:pt x="32" y="58"/>
                    </a:moveTo>
                    <a:cubicBezTo>
                      <a:pt x="32" y="58"/>
                      <a:pt x="32" y="58"/>
                      <a:pt x="32" y="5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64" y="48"/>
                      <a:pt x="72" y="47"/>
                      <a:pt x="81" y="42"/>
                    </a:cubicBezTo>
                    <a:cubicBezTo>
                      <a:pt x="122" y="18"/>
                      <a:pt x="122" y="18"/>
                      <a:pt x="122" y="18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7" y="59"/>
                      <a:pt x="177" y="59"/>
                      <a:pt x="177" y="59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05" y="56"/>
                      <a:pt x="105" y="56"/>
                      <a:pt x="105" y="56"/>
                    </a:cubicBezTo>
                    <a:cubicBezTo>
                      <a:pt x="90" y="65"/>
                      <a:pt x="76" y="67"/>
                      <a:pt x="66" y="66"/>
                    </a:cubicBezTo>
                    <a:cubicBezTo>
                      <a:pt x="48" y="66"/>
                      <a:pt x="35" y="60"/>
                      <a:pt x="32" y="58"/>
                    </a:cubicBezTo>
                    <a:cubicBezTo>
                      <a:pt x="32" y="58"/>
                      <a:pt x="32" y="58"/>
                      <a:pt x="32" y="58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" name="Freeform 975"/>
              <p:cNvSpPr>
                <a:spLocks/>
              </p:cNvSpPr>
              <p:nvPr/>
            </p:nvSpPr>
            <p:spPr bwMode="auto">
              <a:xfrm>
                <a:off x="545" y="1283"/>
                <a:ext cx="165" cy="146"/>
              </a:xfrm>
              <a:custGeom>
                <a:avLst/>
                <a:gdLst>
                  <a:gd name="T0" fmla="*/ 19174228 w 115"/>
                  <a:gd name="T1" fmla="*/ 35565068 h 102"/>
                  <a:gd name="T2" fmla="*/ 33374421 w 115"/>
                  <a:gd name="T3" fmla="*/ 28115964 h 102"/>
                  <a:gd name="T4" fmla="*/ 31616027 w 115"/>
                  <a:gd name="T5" fmla="*/ 22347115 h 102"/>
                  <a:gd name="T6" fmla="*/ 13379113 w 115"/>
                  <a:gd name="T7" fmla="*/ 12983114 h 102"/>
                  <a:gd name="T8" fmla="*/ 13379113 w 115"/>
                  <a:gd name="T9" fmla="*/ 23436392 h 102"/>
                  <a:gd name="T10" fmla="*/ 1 w 115"/>
                  <a:gd name="T11" fmla="*/ 23436392 h 102"/>
                  <a:gd name="T12" fmla="*/ 0 w 115"/>
                  <a:gd name="T13" fmla="*/ 0 h 102"/>
                  <a:gd name="T14" fmla="*/ 44538723 w 115"/>
                  <a:gd name="T15" fmla="*/ 0 h 102"/>
                  <a:gd name="T16" fmla="*/ 44538723 w 115"/>
                  <a:gd name="T17" fmla="*/ 6730712 h 102"/>
                  <a:gd name="T18" fmla="*/ 24159319 w 115"/>
                  <a:gd name="T19" fmla="*/ 6730712 h 102"/>
                  <a:gd name="T20" fmla="*/ 42669521 w 115"/>
                  <a:gd name="T21" fmla="*/ 16553218 h 102"/>
                  <a:gd name="T22" fmla="*/ 50763385 w 115"/>
                  <a:gd name="T23" fmla="*/ 26110384 h 102"/>
                  <a:gd name="T24" fmla="*/ 43846718 w 115"/>
                  <a:gd name="T25" fmla="*/ 33914686 h 102"/>
                  <a:gd name="T26" fmla="*/ 30197956 w 115"/>
                  <a:gd name="T27" fmla="*/ 41245115 h 102"/>
                  <a:gd name="T28" fmla="*/ 19174228 w 115"/>
                  <a:gd name="T29" fmla="*/ 35565068 h 102"/>
                  <a:gd name="T30" fmla="*/ 19174228 w 115"/>
                  <a:gd name="T31" fmla="*/ 35565068 h 1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5"/>
                  <a:gd name="T49" fmla="*/ 0 h 102"/>
                  <a:gd name="T50" fmla="*/ 115 w 115"/>
                  <a:gd name="T51" fmla="*/ 102 h 10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5" h="102">
                    <a:moveTo>
                      <a:pt x="43" y="88"/>
                    </a:moveTo>
                    <a:cubicBezTo>
                      <a:pt x="76" y="69"/>
                      <a:pt x="76" y="69"/>
                      <a:pt x="76" y="69"/>
                    </a:cubicBezTo>
                    <a:cubicBezTo>
                      <a:pt x="82" y="65"/>
                      <a:pt x="81" y="61"/>
                      <a:pt x="72" y="55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112" y="50"/>
                      <a:pt x="115" y="58"/>
                      <a:pt x="115" y="64"/>
                    </a:cubicBezTo>
                    <a:cubicBezTo>
                      <a:pt x="115" y="75"/>
                      <a:pt x="103" y="82"/>
                      <a:pt x="100" y="84"/>
                    </a:cubicBezTo>
                    <a:cubicBezTo>
                      <a:pt x="68" y="102"/>
                      <a:pt x="68" y="102"/>
                      <a:pt x="68" y="102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3" y="88"/>
                      <a:pt x="43" y="88"/>
                      <a:pt x="43" y="88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" name="Freeform 976"/>
              <p:cNvSpPr>
                <a:spLocks/>
              </p:cNvSpPr>
              <p:nvPr/>
            </p:nvSpPr>
            <p:spPr bwMode="auto">
              <a:xfrm>
                <a:off x="540" y="1435"/>
                <a:ext cx="255" cy="97"/>
              </a:xfrm>
              <a:custGeom>
                <a:avLst/>
                <a:gdLst>
                  <a:gd name="T0" fmla="*/ 74155769 w 177"/>
                  <a:gd name="T1" fmla="*/ 5632259 h 67"/>
                  <a:gd name="T2" fmla="*/ 90397718 w 177"/>
                  <a:gd name="T3" fmla="*/ 17091234 h 67"/>
                  <a:gd name="T4" fmla="*/ 77790260 w 177"/>
                  <a:gd name="T5" fmla="*/ 25473235 h 67"/>
                  <a:gd name="T6" fmla="*/ 61311877 w 177"/>
                  <a:gd name="T7" fmla="*/ 13899884 h 67"/>
                  <a:gd name="T8" fmla="*/ 48979727 w 177"/>
                  <a:gd name="T9" fmla="*/ 15186022 h 67"/>
                  <a:gd name="T10" fmla="*/ 28005557 w 177"/>
                  <a:gd name="T11" fmla="*/ 29993027 h 67"/>
                  <a:gd name="T12" fmla="*/ 51865944 w 177"/>
                  <a:gd name="T13" fmla="*/ 29993027 h 67"/>
                  <a:gd name="T14" fmla="*/ 51865944 w 177"/>
                  <a:gd name="T15" fmla="*/ 40838496 h 67"/>
                  <a:gd name="T16" fmla="*/ 0 w 177"/>
                  <a:gd name="T17" fmla="*/ 40838496 h 67"/>
                  <a:gd name="T18" fmla="*/ 0 w 177"/>
                  <a:gd name="T19" fmla="*/ 5004414 h 67"/>
                  <a:gd name="T20" fmla="*/ 15138069 w 177"/>
                  <a:gd name="T21" fmla="*/ 5004414 h 67"/>
                  <a:gd name="T22" fmla="*/ 15138069 w 177"/>
                  <a:gd name="T23" fmla="*/ 21441174 h 67"/>
                  <a:gd name="T24" fmla="*/ 36125961 w 177"/>
                  <a:gd name="T25" fmla="*/ 6631585 h 67"/>
                  <a:gd name="T26" fmla="*/ 56981931 w 177"/>
                  <a:gd name="T27" fmla="*/ 0 h 67"/>
                  <a:gd name="T28" fmla="*/ 74155769 w 177"/>
                  <a:gd name="T29" fmla="*/ 5632259 h 67"/>
                  <a:gd name="T30" fmla="*/ 74155769 w 177"/>
                  <a:gd name="T31" fmla="*/ 5632259 h 6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7"/>
                  <a:gd name="T49" fmla="*/ 0 h 67"/>
                  <a:gd name="T50" fmla="*/ 177 w 177"/>
                  <a:gd name="T51" fmla="*/ 67 h 6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7" h="67">
                    <a:moveTo>
                      <a:pt x="145" y="9"/>
                    </a:moveTo>
                    <a:cubicBezTo>
                      <a:pt x="177" y="28"/>
                      <a:pt x="177" y="28"/>
                      <a:pt x="177" y="28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20" y="23"/>
                      <a:pt x="120" y="23"/>
                      <a:pt x="120" y="23"/>
                    </a:cubicBezTo>
                    <a:cubicBezTo>
                      <a:pt x="113" y="19"/>
                      <a:pt x="105" y="20"/>
                      <a:pt x="96" y="25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101" y="49"/>
                      <a:pt x="101" y="49"/>
                      <a:pt x="101" y="49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86" y="2"/>
                      <a:pt x="101" y="0"/>
                      <a:pt x="111" y="0"/>
                    </a:cubicBezTo>
                    <a:cubicBezTo>
                      <a:pt x="129" y="1"/>
                      <a:pt x="142" y="7"/>
                      <a:pt x="145" y="9"/>
                    </a:cubicBezTo>
                    <a:cubicBezTo>
                      <a:pt x="145" y="9"/>
                      <a:pt x="145" y="9"/>
                      <a:pt x="145" y="9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" name="Freeform 977"/>
              <p:cNvSpPr>
                <a:spLocks/>
              </p:cNvSpPr>
              <p:nvPr/>
            </p:nvSpPr>
            <p:spPr bwMode="auto">
              <a:xfrm>
                <a:off x="805" y="1386"/>
                <a:ext cx="164" cy="148"/>
              </a:xfrm>
              <a:custGeom>
                <a:avLst/>
                <a:gdLst>
                  <a:gd name="T0" fmla="*/ 55319899 w 114"/>
                  <a:gd name="T1" fmla="*/ 21019079 h 103"/>
                  <a:gd name="T2" fmla="*/ 55319899 w 114"/>
                  <a:gd name="T3" fmla="*/ 47957568 h 103"/>
                  <a:gd name="T4" fmla="*/ 6401327 w 114"/>
                  <a:gd name="T5" fmla="*/ 47957568 h 103"/>
                  <a:gd name="T6" fmla="*/ 6401327 w 114"/>
                  <a:gd name="T7" fmla="*/ 40127851 h 103"/>
                  <a:gd name="T8" fmla="*/ 28696382 w 114"/>
                  <a:gd name="T9" fmla="*/ 40127851 h 103"/>
                  <a:gd name="T10" fmla="*/ 8598936 w 114"/>
                  <a:gd name="T11" fmla="*/ 28777688 h 103"/>
                  <a:gd name="T12" fmla="*/ 0 w 114"/>
                  <a:gd name="T13" fmla="*/ 18014781 h 103"/>
                  <a:gd name="T14" fmla="*/ 6759841 w 114"/>
                  <a:gd name="T15" fmla="*/ 8725293 h 103"/>
                  <a:gd name="T16" fmla="*/ 22974897 w 114"/>
                  <a:gd name="T17" fmla="*/ 0 h 103"/>
                  <a:gd name="T18" fmla="*/ 34423663 w 114"/>
                  <a:gd name="T19" fmla="*/ 7249043 h 103"/>
                  <a:gd name="T20" fmla="*/ 19058426 w 114"/>
                  <a:gd name="T21" fmla="*/ 15806272 h 103"/>
                  <a:gd name="T22" fmla="*/ 20125815 w 114"/>
                  <a:gd name="T23" fmla="*/ 22138715 h 103"/>
                  <a:gd name="T24" fmla="*/ 40777386 w 114"/>
                  <a:gd name="T25" fmla="*/ 33003339 h 103"/>
                  <a:gd name="T26" fmla="*/ 40777386 w 114"/>
                  <a:gd name="T27" fmla="*/ 21019079 h 103"/>
                  <a:gd name="T28" fmla="*/ 55319899 w 114"/>
                  <a:gd name="T29" fmla="*/ 21019079 h 103"/>
                  <a:gd name="T30" fmla="*/ 55319899 w 114"/>
                  <a:gd name="T31" fmla="*/ 21019079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4"/>
                  <a:gd name="T49" fmla="*/ 0 h 103"/>
                  <a:gd name="T50" fmla="*/ 114 w 114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4" h="103">
                    <a:moveTo>
                      <a:pt x="114" y="45"/>
                    </a:move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3" y="103"/>
                      <a:pt x="13" y="103"/>
                      <a:pt x="13" y="103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59" y="86"/>
                      <a:pt x="59" y="86"/>
                      <a:pt x="59" y="86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3" y="53"/>
                      <a:pt x="0" y="44"/>
                      <a:pt x="0" y="39"/>
                    </a:cubicBezTo>
                    <a:cubicBezTo>
                      <a:pt x="0" y="28"/>
                      <a:pt x="12" y="20"/>
                      <a:pt x="14" y="19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2" y="37"/>
                      <a:pt x="33" y="42"/>
                      <a:pt x="42" y="47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4" y="45"/>
                      <a:pt x="84" y="45"/>
                      <a:pt x="84" y="45"/>
                    </a:cubicBezTo>
                    <a:cubicBezTo>
                      <a:pt x="114" y="45"/>
                      <a:pt x="114" y="45"/>
                      <a:pt x="114" y="45"/>
                    </a:cubicBezTo>
                    <a:cubicBezTo>
                      <a:pt x="114" y="45"/>
                      <a:pt x="114" y="45"/>
                      <a:pt x="114" y="45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" name="Freeform 978"/>
              <p:cNvSpPr>
                <a:spLocks/>
              </p:cNvSpPr>
              <p:nvPr/>
            </p:nvSpPr>
            <p:spPr bwMode="auto">
              <a:xfrm>
                <a:off x="715" y="1280"/>
                <a:ext cx="254" cy="96"/>
              </a:xfrm>
              <a:custGeom>
                <a:avLst/>
                <a:gdLst>
                  <a:gd name="T0" fmla="*/ 14236674 w 177"/>
                  <a:gd name="T1" fmla="*/ 24412036 h 67"/>
                  <a:gd name="T2" fmla="*/ 14236674 w 177"/>
                  <a:gd name="T3" fmla="*/ 24412036 h 67"/>
                  <a:gd name="T4" fmla="*/ 0 w 177"/>
                  <a:gd name="T5" fmla="*/ 16384707 h 67"/>
                  <a:gd name="T6" fmla="*/ 10510593 w 177"/>
                  <a:gd name="T7" fmla="*/ 10634224 h 67"/>
                  <a:gd name="T8" fmla="*/ 25445136 w 177"/>
                  <a:gd name="T9" fmla="*/ 18406196 h 67"/>
                  <a:gd name="T10" fmla="*/ 35822048 w 177"/>
                  <a:gd name="T11" fmla="*/ 17521633 h 67"/>
                  <a:gd name="T12" fmla="*/ 54094476 w 177"/>
                  <a:gd name="T13" fmla="*/ 7586191 h 67"/>
                  <a:gd name="T14" fmla="*/ 33617015 w 177"/>
                  <a:gd name="T15" fmla="*/ 7586191 h 67"/>
                  <a:gd name="T16" fmla="*/ 33617015 w 177"/>
                  <a:gd name="T17" fmla="*/ 0 h 67"/>
                  <a:gd name="T18" fmla="*/ 78357829 w 177"/>
                  <a:gd name="T19" fmla="*/ 0 h 67"/>
                  <a:gd name="T20" fmla="*/ 78357829 w 177"/>
                  <a:gd name="T21" fmla="*/ 25024761 h 67"/>
                  <a:gd name="T22" fmla="*/ 65248638 w 177"/>
                  <a:gd name="T23" fmla="*/ 25024761 h 67"/>
                  <a:gd name="T24" fmla="*/ 65248638 w 177"/>
                  <a:gd name="T25" fmla="*/ 13534978 h 67"/>
                  <a:gd name="T26" fmla="*/ 46620894 w 177"/>
                  <a:gd name="T27" fmla="*/ 23476595 h 67"/>
                  <a:gd name="T28" fmla="*/ 29317669 w 177"/>
                  <a:gd name="T29" fmla="*/ 27787560 h 67"/>
                  <a:gd name="T30" fmla="*/ 14236674 w 177"/>
                  <a:gd name="T31" fmla="*/ 24412036 h 67"/>
                  <a:gd name="T32" fmla="*/ 14236674 w 177"/>
                  <a:gd name="T33" fmla="*/ 24412036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7"/>
                  <a:gd name="T52" fmla="*/ 0 h 67"/>
                  <a:gd name="T53" fmla="*/ 177 w 177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7" h="67">
                    <a:moveTo>
                      <a:pt x="32" y="58"/>
                    </a:moveTo>
                    <a:cubicBezTo>
                      <a:pt x="32" y="58"/>
                      <a:pt x="32" y="58"/>
                      <a:pt x="32" y="5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64" y="48"/>
                      <a:pt x="72" y="47"/>
                      <a:pt x="81" y="42"/>
                    </a:cubicBezTo>
                    <a:cubicBezTo>
                      <a:pt x="122" y="18"/>
                      <a:pt x="122" y="18"/>
                      <a:pt x="122" y="18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7" y="59"/>
                      <a:pt x="177" y="59"/>
                      <a:pt x="177" y="59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05" y="56"/>
                      <a:pt x="105" y="56"/>
                      <a:pt x="105" y="56"/>
                    </a:cubicBezTo>
                    <a:cubicBezTo>
                      <a:pt x="90" y="65"/>
                      <a:pt x="76" y="67"/>
                      <a:pt x="66" y="66"/>
                    </a:cubicBezTo>
                    <a:cubicBezTo>
                      <a:pt x="48" y="66"/>
                      <a:pt x="35" y="60"/>
                      <a:pt x="32" y="58"/>
                    </a:cubicBezTo>
                    <a:cubicBezTo>
                      <a:pt x="32" y="58"/>
                      <a:pt x="32" y="58"/>
                      <a:pt x="32" y="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" name="Freeform 979"/>
              <p:cNvSpPr>
                <a:spLocks/>
              </p:cNvSpPr>
              <p:nvPr/>
            </p:nvSpPr>
            <p:spPr bwMode="auto">
              <a:xfrm>
                <a:off x="539" y="1277"/>
                <a:ext cx="165" cy="147"/>
              </a:xfrm>
              <a:custGeom>
                <a:avLst/>
                <a:gdLst>
                  <a:gd name="T0" fmla="*/ 19174228 w 115"/>
                  <a:gd name="T1" fmla="*/ 45641283 h 102"/>
                  <a:gd name="T2" fmla="*/ 33374421 w 115"/>
                  <a:gd name="T3" fmla="*/ 35610251 h 102"/>
                  <a:gd name="T4" fmla="*/ 31616027 w 115"/>
                  <a:gd name="T5" fmla="*/ 28280696 h 102"/>
                  <a:gd name="T6" fmla="*/ 13379113 w 115"/>
                  <a:gd name="T7" fmla="*/ 16379753 h 102"/>
                  <a:gd name="T8" fmla="*/ 13379113 w 115"/>
                  <a:gd name="T9" fmla="*/ 30131938 h 102"/>
                  <a:gd name="T10" fmla="*/ 1 w 115"/>
                  <a:gd name="T11" fmla="*/ 30131938 h 102"/>
                  <a:gd name="T12" fmla="*/ 0 w 115"/>
                  <a:gd name="T13" fmla="*/ 0 h 102"/>
                  <a:gd name="T14" fmla="*/ 44538723 w 115"/>
                  <a:gd name="T15" fmla="*/ 0 h 102"/>
                  <a:gd name="T16" fmla="*/ 44538723 w 115"/>
                  <a:gd name="T17" fmla="*/ 9010868 h 102"/>
                  <a:gd name="T18" fmla="*/ 24159319 w 115"/>
                  <a:gd name="T19" fmla="*/ 9010868 h 102"/>
                  <a:gd name="T20" fmla="*/ 42669521 w 115"/>
                  <a:gd name="T21" fmla="*/ 21177487 h 102"/>
                  <a:gd name="T22" fmla="*/ 50763385 w 115"/>
                  <a:gd name="T23" fmla="*/ 33219837 h 102"/>
                  <a:gd name="T24" fmla="*/ 43846718 w 115"/>
                  <a:gd name="T25" fmla="*/ 43425440 h 102"/>
                  <a:gd name="T26" fmla="*/ 30197956 w 115"/>
                  <a:gd name="T27" fmla="*/ 52952700 h 102"/>
                  <a:gd name="T28" fmla="*/ 19174228 w 115"/>
                  <a:gd name="T29" fmla="*/ 45641283 h 102"/>
                  <a:gd name="T30" fmla="*/ 19174228 w 115"/>
                  <a:gd name="T31" fmla="*/ 45641283 h 1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5"/>
                  <a:gd name="T49" fmla="*/ 0 h 102"/>
                  <a:gd name="T50" fmla="*/ 115 w 115"/>
                  <a:gd name="T51" fmla="*/ 102 h 10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5" h="102">
                    <a:moveTo>
                      <a:pt x="43" y="88"/>
                    </a:moveTo>
                    <a:cubicBezTo>
                      <a:pt x="76" y="69"/>
                      <a:pt x="76" y="69"/>
                      <a:pt x="76" y="69"/>
                    </a:cubicBezTo>
                    <a:cubicBezTo>
                      <a:pt x="82" y="65"/>
                      <a:pt x="81" y="61"/>
                      <a:pt x="72" y="55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112" y="50"/>
                      <a:pt x="115" y="58"/>
                      <a:pt x="115" y="64"/>
                    </a:cubicBezTo>
                    <a:cubicBezTo>
                      <a:pt x="115" y="75"/>
                      <a:pt x="103" y="82"/>
                      <a:pt x="100" y="84"/>
                    </a:cubicBezTo>
                    <a:cubicBezTo>
                      <a:pt x="68" y="102"/>
                      <a:pt x="68" y="102"/>
                      <a:pt x="68" y="102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3" y="88"/>
                      <a:pt x="43" y="88"/>
                      <a:pt x="43" y="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" name="Freeform 980"/>
              <p:cNvSpPr>
                <a:spLocks/>
              </p:cNvSpPr>
              <p:nvPr/>
            </p:nvSpPr>
            <p:spPr bwMode="auto">
              <a:xfrm>
                <a:off x="535" y="1429"/>
                <a:ext cx="254" cy="97"/>
              </a:xfrm>
              <a:custGeom>
                <a:avLst/>
                <a:gdLst>
                  <a:gd name="T0" fmla="*/ 64203066 w 177"/>
                  <a:gd name="T1" fmla="*/ 5632259 h 67"/>
                  <a:gd name="T2" fmla="*/ 78357829 w 177"/>
                  <a:gd name="T3" fmla="*/ 17091234 h 67"/>
                  <a:gd name="T4" fmla="*/ 67362036 w 177"/>
                  <a:gd name="T5" fmla="*/ 25473235 h 67"/>
                  <a:gd name="T6" fmla="*/ 53134009 w 177"/>
                  <a:gd name="T7" fmla="*/ 13899884 h 67"/>
                  <a:gd name="T8" fmla="*/ 42624677 w 177"/>
                  <a:gd name="T9" fmla="*/ 15186022 h 67"/>
                  <a:gd name="T10" fmla="*/ 24267911 w 177"/>
                  <a:gd name="T11" fmla="*/ 29993027 h 67"/>
                  <a:gd name="T12" fmla="*/ 44739932 w 177"/>
                  <a:gd name="T13" fmla="*/ 29993027 h 67"/>
                  <a:gd name="T14" fmla="*/ 44739932 w 177"/>
                  <a:gd name="T15" fmla="*/ 40838496 h 67"/>
                  <a:gd name="T16" fmla="*/ 0 w 177"/>
                  <a:gd name="T17" fmla="*/ 40838496 h 67"/>
                  <a:gd name="T18" fmla="*/ 0 w 177"/>
                  <a:gd name="T19" fmla="*/ 5004414 h 67"/>
                  <a:gd name="T20" fmla="*/ 13427869 w 177"/>
                  <a:gd name="T21" fmla="*/ 5004414 h 67"/>
                  <a:gd name="T22" fmla="*/ 13427869 w 177"/>
                  <a:gd name="T23" fmla="*/ 21441174 h 67"/>
                  <a:gd name="T24" fmla="*/ 31502085 w 177"/>
                  <a:gd name="T25" fmla="*/ 6631585 h 67"/>
                  <a:gd name="T26" fmla="*/ 49059923 w 177"/>
                  <a:gd name="T27" fmla="*/ 0 h 67"/>
                  <a:gd name="T28" fmla="*/ 64203066 w 177"/>
                  <a:gd name="T29" fmla="*/ 5632259 h 67"/>
                  <a:gd name="T30" fmla="*/ 64203066 w 177"/>
                  <a:gd name="T31" fmla="*/ 5632259 h 6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7"/>
                  <a:gd name="T49" fmla="*/ 0 h 67"/>
                  <a:gd name="T50" fmla="*/ 177 w 177"/>
                  <a:gd name="T51" fmla="*/ 67 h 6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7" h="67">
                    <a:moveTo>
                      <a:pt x="145" y="9"/>
                    </a:moveTo>
                    <a:cubicBezTo>
                      <a:pt x="177" y="28"/>
                      <a:pt x="177" y="28"/>
                      <a:pt x="177" y="28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20" y="23"/>
                      <a:pt x="120" y="23"/>
                      <a:pt x="120" y="23"/>
                    </a:cubicBezTo>
                    <a:cubicBezTo>
                      <a:pt x="113" y="19"/>
                      <a:pt x="105" y="20"/>
                      <a:pt x="96" y="25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101" y="49"/>
                      <a:pt x="101" y="49"/>
                      <a:pt x="101" y="49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86" y="2"/>
                      <a:pt x="101" y="0"/>
                      <a:pt x="111" y="0"/>
                    </a:cubicBezTo>
                    <a:cubicBezTo>
                      <a:pt x="129" y="1"/>
                      <a:pt x="142" y="7"/>
                      <a:pt x="145" y="9"/>
                    </a:cubicBezTo>
                    <a:cubicBezTo>
                      <a:pt x="145" y="9"/>
                      <a:pt x="145" y="9"/>
                      <a:pt x="145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8" name="Freeform 981"/>
              <p:cNvSpPr>
                <a:spLocks/>
              </p:cNvSpPr>
              <p:nvPr/>
            </p:nvSpPr>
            <p:spPr bwMode="auto">
              <a:xfrm>
                <a:off x="799" y="1381"/>
                <a:ext cx="165" cy="148"/>
              </a:xfrm>
              <a:custGeom>
                <a:avLst/>
                <a:gdLst>
                  <a:gd name="T0" fmla="*/ 68876164 w 114"/>
                  <a:gd name="T1" fmla="*/ 21019079 h 103"/>
                  <a:gd name="T2" fmla="*/ 68876164 w 114"/>
                  <a:gd name="T3" fmla="*/ 47957568 h 103"/>
                  <a:gd name="T4" fmla="*/ 8084754 w 114"/>
                  <a:gd name="T5" fmla="*/ 47957568 h 103"/>
                  <a:gd name="T6" fmla="*/ 8084754 w 114"/>
                  <a:gd name="T7" fmla="*/ 40127851 h 103"/>
                  <a:gd name="T8" fmla="*/ 35479966 w 114"/>
                  <a:gd name="T9" fmla="*/ 40127851 h 103"/>
                  <a:gd name="T10" fmla="*/ 11030945 w 114"/>
                  <a:gd name="T11" fmla="*/ 28777688 h 103"/>
                  <a:gd name="T12" fmla="*/ 0 w 114"/>
                  <a:gd name="T13" fmla="*/ 18014781 h 103"/>
                  <a:gd name="T14" fmla="*/ 8336431 w 114"/>
                  <a:gd name="T15" fmla="*/ 8725293 h 103"/>
                  <a:gd name="T16" fmla="*/ 28310154 w 114"/>
                  <a:gd name="T17" fmla="*/ 0 h 103"/>
                  <a:gd name="T18" fmla="*/ 43081934 w 114"/>
                  <a:gd name="T19" fmla="*/ 7249043 h 103"/>
                  <a:gd name="T20" fmla="*/ 23323190 w 114"/>
                  <a:gd name="T21" fmla="*/ 15806272 h 103"/>
                  <a:gd name="T22" fmla="*/ 25276529 w 114"/>
                  <a:gd name="T23" fmla="*/ 22138715 h 103"/>
                  <a:gd name="T24" fmla="*/ 51030489 w 114"/>
                  <a:gd name="T25" fmla="*/ 33003339 h 103"/>
                  <a:gd name="T26" fmla="*/ 51030489 w 114"/>
                  <a:gd name="T27" fmla="*/ 21019079 h 103"/>
                  <a:gd name="T28" fmla="*/ 68876164 w 114"/>
                  <a:gd name="T29" fmla="*/ 21019079 h 103"/>
                  <a:gd name="T30" fmla="*/ 68876164 w 114"/>
                  <a:gd name="T31" fmla="*/ 21019079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4"/>
                  <a:gd name="T49" fmla="*/ 0 h 103"/>
                  <a:gd name="T50" fmla="*/ 114 w 114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4" h="103">
                    <a:moveTo>
                      <a:pt x="114" y="45"/>
                    </a:move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3" y="103"/>
                      <a:pt x="13" y="103"/>
                      <a:pt x="13" y="103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59" y="86"/>
                      <a:pt x="59" y="86"/>
                      <a:pt x="59" y="86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3" y="53"/>
                      <a:pt x="0" y="44"/>
                      <a:pt x="0" y="39"/>
                    </a:cubicBezTo>
                    <a:cubicBezTo>
                      <a:pt x="0" y="28"/>
                      <a:pt x="12" y="20"/>
                      <a:pt x="14" y="19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2" y="37"/>
                      <a:pt x="33" y="42"/>
                      <a:pt x="42" y="47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4" y="45"/>
                      <a:pt x="84" y="45"/>
                      <a:pt x="84" y="45"/>
                    </a:cubicBezTo>
                    <a:cubicBezTo>
                      <a:pt x="114" y="45"/>
                      <a:pt x="114" y="45"/>
                      <a:pt x="114" y="45"/>
                    </a:cubicBezTo>
                    <a:cubicBezTo>
                      <a:pt x="114" y="45"/>
                      <a:pt x="114" y="45"/>
                      <a:pt x="114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pic>
          <p:nvPicPr>
            <p:cNvPr id="87" name="Picture 982" descr="通用交换机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3" y="4940300"/>
              <a:ext cx="4508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8" name="Group 983"/>
            <p:cNvGrpSpPr>
              <a:grpSpLocks/>
            </p:cNvGrpSpPr>
            <p:nvPr/>
          </p:nvGrpSpPr>
          <p:grpSpPr bwMode="auto">
            <a:xfrm>
              <a:off x="5151438" y="4797425"/>
              <a:ext cx="365125" cy="358775"/>
              <a:chOff x="2494" y="1338"/>
              <a:chExt cx="716" cy="524"/>
            </a:xfrm>
          </p:grpSpPr>
          <p:sp>
            <p:nvSpPr>
              <p:cNvPr id="125" name="AutoShape 984"/>
              <p:cNvSpPr>
                <a:spLocks noChangeAspect="1" noChangeArrowheads="1" noTextEdit="1"/>
              </p:cNvSpPr>
              <p:nvPr/>
            </p:nvSpPr>
            <p:spPr bwMode="auto">
              <a:xfrm>
                <a:off x="2524" y="1358"/>
                <a:ext cx="656" cy="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" name="Freeform 985"/>
              <p:cNvSpPr>
                <a:spLocks/>
              </p:cNvSpPr>
              <p:nvPr/>
            </p:nvSpPr>
            <p:spPr bwMode="auto">
              <a:xfrm>
                <a:off x="2525" y="1538"/>
                <a:ext cx="653" cy="324"/>
              </a:xfrm>
              <a:custGeom>
                <a:avLst/>
                <a:gdLst>
                  <a:gd name="T0" fmla="*/ 186967735 w 454"/>
                  <a:gd name="T1" fmla="*/ 45749856 h 225"/>
                  <a:gd name="T2" fmla="*/ 32111038 w 454"/>
                  <a:gd name="T3" fmla="*/ 45749856 h 225"/>
                  <a:gd name="T4" fmla="*/ 1 w 454"/>
                  <a:gd name="T5" fmla="*/ 0 h 225"/>
                  <a:gd name="T6" fmla="*/ 0 w 454"/>
                  <a:gd name="T7" fmla="*/ 0 h 225"/>
                  <a:gd name="T8" fmla="*/ 1 w 454"/>
                  <a:gd name="T9" fmla="*/ 43492064 h 225"/>
                  <a:gd name="T10" fmla="*/ 1 w 454"/>
                  <a:gd name="T11" fmla="*/ 43492064 h 225"/>
                  <a:gd name="T12" fmla="*/ 32111038 w 454"/>
                  <a:gd name="T13" fmla="*/ 86885844 h 225"/>
                  <a:gd name="T14" fmla="*/ 186967735 w 454"/>
                  <a:gd name="T15" fmla="*/ 86885844 h 225"/>
                  <a:gd name="T16" fmla="*/ 218365296 w 454"/>
                  <a:gd name="T17" fmla="*/ 43492064 h 225"/>
                  <a:gd name="T18" fmla="*/ 218731955 w 454"/>
                  <a:gd name="T19" fmla="*/ 43492064 h 225"/>
                  <a:gd name="T20" fmla="*/ 218365296 w 454"/>
                  <a:gd name="T21" fmla="*/ 0 h 225"/>
                  <a:gd name="T22" fmla="*/ 186967735 w 454"/>
                  <a:gd name="T23" fmla="*/ 45749856 h 2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4"/>
                  <a:gd name="T37" fmla="*/ 0 h 225"/>
                  <a:gd name="T38" fmla="*/ 454 w 454"/>
                  <a:gd name="T39" fmla="*/ 225 h 2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4" h="225">
                    <a:moveTo>
                      <a:pt x="388" y="91"/>
                    </a:moveTo>
                    <a:cubicBezTo>
                      <a:pt x="299" y="142"/>
                      <a:pt x="156" y="142"/>
                      <a:pt x="67" y="91"/>
                    </a:cubicBezTo>
                    <a:cubicBezTo>
                      <a:pt x="19" y="64"/>
                      <a:pt x="1" y="36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3" y="118"/>
                      <a:pt x="25" y="149"/>
                      <a:pt x="67" y="173"/>
                    </a:cubicBezTo>
                    <a:cubicBezTo>
                      <a:pt x="156" y="225"/>
                      <a:pt x="299" y="225"/>
                      <a:pt x="388" y="173"/>
                    </a:cubicBezTo>
                    <a:cubicBezTo>
                      <a:pt x="429" y="149"/>
                      <a:pt x="451" y="118"/>
                      <a:pt x="453" y="86"/>
                    </a:cubicBezTo>
                    <a:cubicBezTo>
                      <a:pt x="454" y="86"/>
                      <a:pt x="454" y="86"/>
                      <a:pt x="454" y="86"/>
                    </a:cubicBezTo>
                    <a:cubicBezTo>
                      <a:pt x="453" y="0"/>
                      <a:pt x="453" y="0"/>
                      <a:pt x="453" y="0"/>
                    </a:cubicBezTo>
                    <a:cubicBezTo>
                      <a:pt x="454" y="33"/>
                      <a:pt x="432" y="65"/>
                      <a:pt x="388" y="91"/>
                    </a:cubicBezTo>
                    <a:close/>
                  </a:path>
                </a:pathLst>
              </a:custGeom>
              <a:solidFill>
                <a:srgbClr val="103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7" name="Freeform 986"/>
              <p:cNvSpPr>
                <a:spLocks/>
              </p:cNvSpPr>
              <p:nvPr/>
            </p:nvSpPr>
            <p:spPr bwMode="auto">
              <a:xfrm>
                <a:off x="2494" y="1338"/>
                <a:ext cx="716" cy="415"/>
              </a:xfrm>
              <a:custGeom>
                <a:avLst/>
                <a:gdLst>
                  <a:gd name="T0" fmla="*/ 194188842 w 498"/>
                  <a:gd name="T1" fmla="*/ 25981683 h 288"/>
                  <a:gd name="T2" fmla="*/ 194648633 w 498"/>
                  <a:gd name="T3" fmla="*/ 122149173 h 288"/>
                  <a:gd name="T4" fmla="*/ 42366854 w 498"/>
                  <a:gd name="T5" fmla="*/ 122149173 h 288"/>
                  <a:gd name="T6" fmla="*/ 41996997 w 498"/>
                  <a:gd name="T7" fmla="*/ 25981683 h 288"/>
                  <a:gd name="T8" fmla="*/ 194188842 w 498"/>
                  <a:gd name="T9" fmla="*/ 25981683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8"/>
                  <a:gd name="T16" fmla="*/ 0 h 288"/>
                  <a:gd name="T17" fmla="*/ 498 w 498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8" h="288">
                    <a:moveTo>
                      <a:pt x="409" y="51"/>
                    </a:moveTo>
                    <a:cubicBezTo>
                      <a:pt x="498" y="102"/>
                      <a:pt x="498" y="185"/>
                      <a:pt x="410" y="237"/>
                    </a:cubicBezTo>
                    <a:cubicBezTo>
                      <a:pt x="321" y="288"/>
                      <a:pt x="178" y="288"/>
                      <a:pt x="89" y="237"/>
                    </a:cubicBezTo>
                    <a:cubicBezTo>
                      <a:pt x="0" y="185"/>
                      <a:pt x="0" y="102"/>
                      <a:pt x="88" y="51"/>
                    </a:cubicBezTo>
                    <a:cubicBezTo>
                      <a:pt x="176" y="0"/>
                      <a:pt x="320" y="0"/>
                      <a:pt x="409" y="51"/>
                    </a:cubicBezTo>
                  </a:path>
                </a:pathLst>
              </a:custGeom>
              <a:solidFill>
                <a:srgbClr val="4A67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8" name="Freeform 987"/>
              <p:cNvSpPr>
                <a:spLocks/>
              </p:cNvSpPr>
              <p:nvPr/>
            </p:nvSpPr>
            <p:spPr bwMode="auto">
              <a:xfrm>
                <a:off x="2816" y="1420"/>
                <a:ext cx="255" cy="95"/>
              </a:xfrm>
              <a:custGeom>
                <a:avLst/>
                <a:gdLst>
                  <a:gd name="T0" fmla="*/ 16219121 w 177"/>
                  <a:gd name="T1" fmla="*/ 28377099 h 66"/>
                  <a:gd name="T2" fmla="*/ 16219121 w 177"/>
                  <a:gd name="T3" fmla="*/ 28239762 h 66"/>
                  <a:gd name="T4" fmla="*/ 0 w 177"/>
                  <a:gd name="T5" fmla="*/ 19361029 h 66"/>
                  <a:gd name="T6" fmla="*/ 12324984 w 177"/>
                  <a:gd name="T7" fmla="*/ 12031158 h 66"/>
                  <a:gd name="T8" fmla="*/ 29068549 w 177"/>
                  <a:gd name="T9" fmla="*/ 21188537 h 66"/>
                  <a:gd name="T10" fmla="*/ 41495464 w 177"/>
                  <a:gd name="T11" fmla="*/ 20246898 h 66"/>
                  <a:gd name="T12" fmla="*/ 62485261 w 177"/>
                  <a:gd name="T13" fmla="*/ 8358489 h 66"/>
                  <a:gd name="T14" fmla="*/ 38680794 w 177"/>
                  <a:gd name="T15" fmla="*/ 8358489 h 66"/>
                  <a:gd name="T16" fmla="*/ 38680794 w 177"/>
                  <a:gd name="T17" fmla="*/ 0 h 66"/>
                  <a:gd name="T18" fmla="*/ 90397718 w 177"/>
                  <a:gd name="T19" fmla="*/ 0 h 66"/>
                  <a:gd name="T20" fmla="*/ 90397718 w 177"/>
                  <a:gd name="T21" fmla="*/ 28377099 h 66"/>
                  <a:gd name="T22" fmla="*/ 74981347 w 177"/>
                  <a:gd name="T23" fmla="*/ 28377099 h 66"/>
                  <a:gd name="T24" fmla="*/ 74981347 w 177"/>
                  <a:gd name="T25" fmla="*/ 15819341 h 66"/>
                  <a:gd name="T26" fmla="*/ 54183962 w 177"/>
                  <a:gd name="T27" fmla="*/ 27868148 h 66"/>
                  <a:gd name="T28" fmla="*/ 33663645 w 177"/>
                  <a:gd name="T29" fmla="*/ 32775380 h 66"/>
                  <a:gd name="T30" fmla="*/ 16219121 w 177"/>
                  <a:gd name="T31" fmla="*/ 28377099 h 66"/>
                  <a:gd name="T32" fmla="*/ 16219121 w 177"/>
                  <a:gd name="T33" fmla="*/ 28377099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7"/>
                  <a:gd name="T52" fmla="*/ 0 h 66"/>
                  <a:gd name="T53" fmla="*/ 177 w 177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7" h="66">
                    <a:moveTo>
                      <a:pt x="32" y="58"/>
                    </a:moveTo>
                    <a:cubicBezTo>
                      <a:pt x="32" y="57"/>
                      <a:pt x="32" y="57"/>
                      <a:pt x="32" y="57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7" y="43"/>
                      <a:pt x="57" y="43"/>
                      <a:pt x="57" y="43"/>
                    </a:cubicBezTo>
                    <a:cubicBezTo>
                      <a:pt x="64" y="47"/>
                      <a:pt x="72" y="46"/>
                      <a:pt x="81" y="41"/>
                    </a:cubicBezTo>
                    <a:cubicBezTo>
                      <a:pt x="122" y="17"/>
                      <a:pt x="122" y="17"/>
                      <a:pt x="122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7" y="58"/>
                      <a:pt x="177" y="58"/>
                      <a:pt x="177" y="58"/>
                    </a:cubicBezTo>
                    <a:cubicBezTo>
                      <a:pt x="147" y="58"/>
                      <a:pt x="147" y="58"/>
                      <a:pt x="147" y="58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90" y="64"/>
                      <a:pt x="76" y="66"/>
                      <a:pt x="66" y="66"/>
                    </a:cubicBezTo>
                    <a:cubicBezTo>
                      <a:pt x="48" y="66"/>
                      <a:pt x="36" y="59"/>
                      <a:pt x="32" y="58"/>
                    </a:cubicBezTo>
                    <a:cubicBezTo>
                      <a:pt x="32" y="58"/>
                      <a:pt x="32" y="58"/>
                      <a:pt x="32" y="58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9" name="Freeform 988"/>
              <p:cNvSpPr>
                <a:spLocks/>
              </p:cNvSpPr>
              <p:nvPr/>
            </p:nvSpPr>
            <p:spPr bwMode="auto">
              <a:xfrm>
                <a:off x="2640" y="1416"/>
                <a:ext cx="166" cy="148"/>
              </a:xfrm>
              <a:custGeom>
                <a:avLst/>
                <a:gdLst>
                  <a:gd name="T0" fmla="*/ 23345000 w 115"/>
                  <a:gd name="T1" fmla="*/ 41350464 h 103"/>
                  <a:gd name="T2" fmla="*/ 41830783 w 115"/>
                  <a:gd name="T3" fmla="*/ 32634611 h 103"/>
                  <a:gd name="T4" fmla="*/ 39475392 w 115"/>
                  <a:gd name="T5" fmla="*/ 25885316 h 103"/>
                  <a:gd name="T6" fmla="*/ 17154706 w 115"/>
                  <a:gd name="T7" fmla="*/ 14966825 h 103"/>
                  <a:gd name="T8" fmla="*/ 17154706 w 115"/>
                  <a:gd name="T9" fmla="*/ 27414919 h 103"/>
                  <a:gd name="T10" fmla="*/ 1 w 115"/>
                  <a:gd name="T11" fmla="*/ 27414919 h 103"/>
                  <a:gd name="T12" fmla="*/ 0 w 115"/>
                  <a:gd name="T13" fmla="*/ 0 h 103"/>
                  <a:gd name="T14" fmla="*/ 55540144 w 115"/>
                  <a:gd name="T15" fmla="*/ 0 h 103"/>
                  <a:gd name="T16" fmla="*/ 55540144 w 115"/>
                  <a:gd name="T17" fmla="*/ 8309469 h 103"/>
                  <a:gd name="T18" fmla="*/ 30097383 w 115"/>
                  <a:gd name="T19" fmla="*/ 8309469 h 103"/>
                  <a:gd name="T20" fmla="*/ 53179080 w 115"/>
                  <a:gd name="T21" fmla="*/ 19435554 h 103"/>
                  <a:gd name="T22" fmla="*/ 62947962 w 115"/>
                  <a:gd name="T23" fmla="*/ 30202172 h 103"/>
                  <a:gd name="T24" fmla="*/ 54621982 w 115"/>
                  <a:gd name="T25" fmla="*/ 39129604 h 103"/>
                  <a:gd name="T26" fmla="*/ 37059846 w 115"/>
                  <a:gd name="T27" fmla="*/ 47957568 h 103"/>
                  <a:gd name="T28" fmla="*/ 23345000 w 115"/>
                  <a:gd name="T29" fmla="*/ 41350464 h 103"/>
                  <a:gd name="T30" fmla="*/ 23345000 w 115"/>
                  <a:gd name="T31" fmla="*/ 41350464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5"/>
                  <a:gd name="T49" fmla="*/ 0 h 103"/>
                  <a:gd name="T50" fmla="*/ 115 w 115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5" h="103">
                    <a:moveTo>
                      <a:pt x="43" y="89"/>
                    </a:moveTo>
                    <a:cubicBezTo>
                      <a:pt x="76" y="70"/>
                      <a:pt x="76" y="70"/>
                      <a:pt x="76" y="70"/>
                    </a:cubicBezTo>
                    <a:cubicBezTo>
                      <a:pt x="82" y="66"/>
                      <a:pt x="81" y="61"/>
                      <a:pt x="72" y="56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18"/>
                      <a:pt x="101" y="18"/>
                      <a:pt x="101" y="18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112" y="50"/>
                      <a:pt x="115" y="59"/>
                      <a:pt x="115" y="65"/>
                    </a:cubicBezTo>
                    <a:cubicBezTo>
                      <a:pt x="115" y="76"/>
                      <a:pt x="103" y="83"/>
                      <a:pt x="100" y="84"/>
                    </a:cubicBezTo>
                    <a:cubicBezTo>
                      <a:pt x="68" y="103"/>
                      <a:pt x="68" y="103"/>
                      <a:pt x="68" y="103"/>
                    </a:cubicBezTo>
                    <a:cubicBezTo>
                      <a:pt x="43" y="89"/>
                      <a:pt x="43" y="89"/>
                      <a:pt x="43" y="89"/>
                    </a:cubicBezTo>
                    <a:cubicBezTo>
                      <a:pt x="43" y="89"/>
                      <a:pt x="43" y="89"/>
                      <a:pt x="43" y="89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0" name="Freeform 989"/>
              <p:cNvSpPr>
                <a:spLocks/>
              </p:cNvSpPr>
              <p:nvPr/>
            </p:nvSpPr>
            <p:spPr bwMode="auto">
              <a:xfrm>
                <a:off x="2636" y="1570"/>
                <a:ext cx="255" cy="95"/>
              </a:xfrm>
              <a:custGeom>
                <a:avLst/>
                <a:gdLst>
                  <a:gd name="T0" fmla="*/ 74155769 w 177"/>
                  <a:gd name="T1" fmla="*/ 4034302 h 66"/>
                  <a:gd name="T2" fmla="*/ 90397718 w 177"/>
                  <a:gd name="T3" fmla="*/ 13450820 h 66"/>
                  <a:gd name="T4" fmla="*/ 77790260 w 177"/>
                  <a:gd name="T5" fmla="*/ 20476512 h 66"/>
                  <a:gd name="T6" fmla="*/ 61311877 w 177"/>
                  <a:gd name="T7" fmla="*/ 11367039 h 66"/>
                  <a:gd name="T8" fmla="*/ 48979727 w 177"/>
                  <a:gd name="T9" fmla="*/ 12402685 h 66"/>
                  <a:gd name="T10" fmla="*/ 28005557 w 177"/>
                  <a:gd name="T11" fmla="*/ 24449663 h 66"/>
                  <a:gd name="T12" fmla="*/ 51865944 w 177"/>
                  <a:gd name="T13" fmla="*/ 24449663 h 66"/>
                  <a:gd name="T14" fmla="*/ 51865944 w 177"/>
                  <a:gd name="T15" fmla="*/ 32775380 h 66"/>
                  <a:gd name="T16" fmla="*/ 0 w 177"/>
                  <a:gd name="T17" fmla="*/ 32775380 h 66"/>
                  <a:gd name="T18" fmla="*/ 0 w 177"/>
                  <a:gd name="T19" fmla="*/ 4034302 h 66"/>
                  <a:gd name="T20" fmla="*/ 15138069 w 177"/>
                  <a:gd name="T21" fmla="*/ 4034302 h 66"/>
                  <a:gd name="T22" fmla="*/ 15138069 w 177"/>
                  <a:gd name="T23" fmla="*/ 16986082 h 66"/>
                  <a:gd name="T24" fmla="*/ 36125961 w 177"/>
                  <a:gd name="T25" fmla="*/ 4770208 h 66"/>
                  <a:gd name="T26" fmla="*/ 56981931 w 177"/>
                  <a:gd name="T27" fmla="*/ 0 h 66"/>
                  <a:gd name="T28" fmla="*/ 74155769 w 177"/>
                  <a:gd name="T29" fmla="*/ 4034302 h 66"/>
                  <a:gd name="T30" fmla="*/ 74155769 w 177"/>
                  <a:gd name="T31" fmla="*/ 4034302 h 6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7"/>
                  <a:gd name="T49" fmla="*/ 0 h 66"/>
                  <a:gd name="T50" fmla="*/ 177 w 177"/>
                  <a:gd name="T51" fmla="*/ 66 h 6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7" h="66">
                    <a:moveTo>
                      <a:pt x="145" y="8"/>
                    </a:moveTo>
                    <a:cubicBezTo>
                      <a:pt x="177" y="27"/>
                      <a:pt x="177" y="27"/>
                      <a:pt x="177" y="27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20" y="23"/>
                      <a:pt x="120" y="23"/>
                      <a:pt x="120" y="23"/>
                    </a:cubicBezTo>
                    <a:cubicBezTo>
                      <a:pt x="113" y="19"/>
                      <a:pt x="105" y="19"/>
                      <a:pt x="96" y="25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101" y="49"/>
                      <a:pt x="101" y="49"/>
                      <a:pt x="101" y="49"/>
                    </a:cubicBezTo>
                    <a:cubicBezTo>
                      <a:pt x="101" y="66"/>
                      <a:pt x="101" y="66"/>
                      <a:pt x="10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86" y="2"/>
                      <a:pt x="101" y="0"/>
                      <a:pt x="111" y="0"/>
                    </a:cubicBezTo>
                    <a:cubicBezTo>
                      <a:pt x="129" y="0"/>
                      <a:pt x="142" y="7"/>
                      <a:pt x="145" y="8"/>
                    </a:cubicBezTo>
                    <a:cubicBezTo>
                      <a:pt x="145" y="8"/>
                      <a:pt x="145" y="8"/>
                      <a:pt x="145" y="8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1" name="Freeform 990"/>
              <p:cNvSpPr>
                <a:spLocks/>
              </p:cNvSpPr>
              <p:nvPr/>
            </p:nvSpPr>
            <p:spPr bwMode="auto">
              <a:xfrm>
                <a:off x="2901" y="1521"/>
                <a:ext cx="164" cy="148"/>
              </a:xfrm>
              <a:custGeom>
                <a:avLst/>
                <a:gdLst>
                  <a:gd name="T0" fmla="*/ 55319899 w 114"/>
                  <a:gd name="T1" fmla="*/ 20503651 h 103"/>
                  <a:gd name="T2" fmla="*/ 55319899 w 114"/>
                  <a:gd name="T3" fmla="*/ 47957568 h 103"/>
                  <a:gd name="T4" fmla="*/ 6759841 w 114"/>
                  <a:gd name="T5" fmla="*/ 47957568 h 103"/>
                  <a:gd name="T6" fmla="*/ 6401327 w 114"/>
                  <a:gd name="T7" fmla="*/ 39392311 h 103"/>
                  <a:gd name="T8" fmla="*/ 28696382 w 114"/>
                  <a:gd name="T9" fmla="*/ 39392311 h 103"/>
                  <a:gd name="T10" fmla="*/ 8598936 w 114"/>
                  <a:gd name="T11" fmla="*/ 28363460 h 103"/>
                  <a:gd name="T12" fmla="*/ 0 w 114"/>
                  <a:gd name="T13" fmla="*/ 17920514 h 103"/>
                  <a:gd name="T14" fmla="*/ 7488437 w 114"/>
                  <a:gd name="T15" fmla="*/ 8725293 h 103"/>
                  <a:gd name="T16" fmla="*/ 22974897 w 114"/>
                  <a:gd name="T17" fmla="*/ 0 h 103"/>
                  <a:gd name="T18" fmla="*/ 34423663 w 114"/>
                  <a:gd name="T19" fmla="*/ 6551239 h 103"/>
                  <a:gd name="T20" fmla="*/ 19058426 w 114"/>
                  <a:gd name="T21" fmla="*/ 15407349 h 103"/>
                  <a:gd name="T22" fmla="*/ 20833539 w 114"/>
                  <a:gd name="T23" fmla="*/ 22138715 h 103"/>
                  <a:gd name="T24" fmla="*/ 40777386 w 114"/>
                  <a:gd name="T25" fmla="*/ 33003339 h 103"/>
                  <a:gd name="T26" fmla="*/ 40777386 w 114"/>
                  <a:gd name="T27" fmla="*/ 20503651 h 103"/>
                  <a:gd name="T28" fmla="*/ 55319899 w 114"/>
                  <a:gd name="T29" fmla="*/ 20503651 h 103"/>
                  <a:gd name="T30" fmla="*/ 55319899 w 114"/>
                  <a:gd name="T31" fmla="*/ 20503651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4"/>
                  <a:gd name="T49" fmla="*/ 0 h 103"/>
                  <a:gd name="T50" fmla="*/ 114 w 114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4" h="103">
                    <a:moveTo>
                      <a:pt x="114" y="44"/>
                    </a:move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4" y="103"/>
                      <a:pt x="14" y="103"/>
                      <a:pt x="14" y="103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59" y="85"/>
                      <a:pt x="59" y="85"/>
                      <a:pt x="59" y="8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3" y="52"/>
                      <a:pt x="0" y="44"/>
                      <a:pt x="0" y="38"/>
                    </a:cubicBezTo>
                    <a:cubicBezTo>
                      <a:pt x="0" y="27"/>
                      <a:pt x="12" y="20"/>
                      <a:pt x="15" y="19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2" y="37"/>
                      <a:pt x="34" y="42"/>
                      <a:pt x="43" y="47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4" y="44"/>
                      <a:pt x="84" y="44"/>
                      <a:pt x="84" y="44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14" y="44"/>
                      <a:pt x="114" y="44"/>
                      <a:pt x="114" y="44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2" name="Freeform 991"/>
              <p:cNvSpPr>
                <a:spLocks/>
              </p:cNvSpPr>
              <p:nvPr/>
            </p:nvSpPr>
            <p:spPr bwMode="auto">
              <a:xfrm>
                <a:off x="2810" y="1414"/>
                <a:ext cx="255" cy="95"/>
              </a:xfrm>
              <a:custGeom>
                <a:avLst/>
                <a:gdLst>
                  <a:gd name="T0" fmla="*/ 16219121 w 177"/>
                  <a:gd name="T1" fmla="*/ 28377099 h 66"/>
                  <a:gd name="T2" fmla="*/ 16219121 w 177"/>
                  <a:gd name="T3" fmla="*/ 28239762 h 66"/>
                  <a:gd name="T4" fmla="*/ 0 w 177"/>
                  <a:gd name="T5" fmla="*/ 19361029 h 66"/>
                  <a:gd name="T6" fmla="*/ 12324984 w 177"/>
                  <a:gd name="T7" fmla="*/ 12031158 h 66"/>
                  <a:gd name="T8" fmla="*/ 29068549 w 177"/>
                  <a:gd name="T9" fmla="*/ 21188537 h 66"/>
                  <a:gd name="T10" fmla="*/ 41495464 w 177"/>
                  <a:gd name="T11" fmla="*/ 20246898 h 66"/>
                  <a:gd name="T12" fmla="*/ 62485261 w 177"/>
                  <a:gd name="T13" fmla="*/ 8358489 h 66"/>
                  <a:gd name="T14" fmla="*/ 38680794 w 177"/>
                  <a:gd name="T15" fmla="*/ 8358489 h 66"/>
                  <a:gd name="T16" fmla="*/ 38680794 w 177"/>
                  <a:gd name="T17" fmla="*/ 0 h 66"/>
                  <a:gd name="T18" fmla="*/ 90397718 w 177"/>
                  <a:gd name="T19" fmla="*/ 0 h 66"/>
                  <a:gd name="T20" fmla="*/ 90397718 w 177"/>
                  <a:gd name="T21" fmla="*/ 28377099 h 66"/>
                  <a:gd name="T22" fmla="*/ 74981347 w 177"/>
                  <a:gd name="T23" fmla="*/ 28377099 h 66"/>
                  <a:gd name="T24" fmla="*/ 74981347 w 177"/>
                  <a:gd name="T25" fmla="*/ 15819341 h 66"/>
                  <a:gd name="T26" fmla="*/ 54183962 w 177"/>
                  <a:gd name="T27" fmla="*/ 27868148 h 66"/>
                  <a:gd name="T28" fmla="*/ 33663645 w 177"/>
                  <a:gd name="T29" fmla="*/ 32775380 h 66"/>
                  <a:gd name="T30" fmla="*/ 16219121 w 177"/>
                  <a:gd name="T31" fmla="*/ 28377099 h 66"/>
                  <a:gd name="T32" fmla="*/ 16219121 w 177"/>
                  <a:gd name="T33" fmla="*/ 28377099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7"/>
                  <a:gd name="T52" fmla="*/ 0 h 66"/>
                  <a:gd name="T53" fmla="*/ 177 w 177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7" h="66">
                    <a:moveTo>
                      <a:pt x="32" y="58"/>
                    </a:moveTo>
                    <a:cubicBezTo>
                      <a:pt x="32" y="57"/>
                      <a:pt x="32" y="57"/>
                      <a:pt x="32" y="57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7" y="43"/>
                      <a:pt x="57" y="43"/>
                      <a:pt x="57" y="43"/>
                    </a:cubicBezTo>
                    <a:cubicBezTo>
                      <a:pt x="64" y="47"/>
                      <a:pt x="72" y="46"/>
                      <a:pt x="81" y="41"/>
                    </a:cubicBezTo>
                    <a:cubicBezTo>
                      <a:pt x="122" y="17"/>
                      <a:pt x="122" y="17"/>
                      <a:pt x="122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7" y="58"/>
                      <a:pt x="177" y="58"/>
                      <a:pt x="177" y="58"/>
                    </a:cubicBezTo>
                    <a:cubicBezTo>
                      <a:pt x="147" y="58"/>
                      <a:pt x="147" y="58"/>
                      <a:pt x="147" y="58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90" y="64"/>
                      <a:pt x="76" y="66"/>
                      <a:pt x="66" y="66"/>
                    </a:cubicBezTo>
                    <a:cubicBezTo>
                      <a:pt x="48" y="66"/>
                      <a:pt x="36" y="59"/>
                      <a:pt x="32" y="58"/>
                    </a:cubicBezTo>
                    <a:cubicBezTo>
                      <a:pt x="32" y="58"/>
                      <a:pt x="32" y="58"/>
                      <a:pt x="32" y="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" name="Freeform 992"/>
              <p:cNvSpPr>
                <a:spLocks/>
              </p:cNvSpPr>
              <p:nvPr/>
            </p:nvSpPr>
            <p:spPr bwMode="auto">
              <a:xfrm>
                <a:off x="2635" y="1410"/>
                <a:ext cx="165" cy="148"/>
              </a:xfrm>
              <a:custGeom>
                <a:avLst/>
                <a:gdLst>
                  <a:gd name="T0" fmla="*/ 19174228 w 115"/>
                  <a:gd name="T1" fmla="*/ 41350464 h 103"/>
                  <a:gd name="T2" fmla="*/ 33374421 w 115"/>
                  <a:gd name="T3" fmla="*/ 32634611 h 103"/>
                  <a:gd name="T4" fmla="*/ 31616027 w 115"/>
                  <a:gd name="T5" fmla="*/ 25885316 h 103"/>
                  <a:gd name="T6" fmla="*/ 13379113 w 115"/>
                  <a:gd name="T7" fmla="*/ 14966825 h 103"/>
                  <a:gd name="T8" fmla="*/ 13379113 w 115"/>
                  <a:gd name="T9" fmla="*/ 27414919 h 103"/>
                  <a:gd name="T10" fmla="*/ 1 w 115"/>
                  <a:gd name="T11" fmla="*/ 27414919 h 103"/>
                  <a:gd name="T12" fmla="*/ 0 w 115"/>
                  <a:gd name="T13" fmla="*/ 0 h 103"/>
                  <a:gd name="T14" fmla="*/ 44538723 w 115"/>
                  <a:gd name="T15" fmla="*/ 0 h 103"/>
                  <a:gd name="T16" fmla="*/ 44538723 w 115"/>
                  <a:gd name="T17" fmla="*/ 8309469 h 103"/>
                  <a:gd name="T18" fmla="*/ 24159319 w 115"/>
                  <a:gd name="T19" fmla="*/ 8309469 h 103"/>
                  <a:gd name="T20" fmla="*/ 42669521 w 115"/>
                  <a:gd name="T21" fmla="*/ 19435554 h 103"/>
                  <a:gd name="T22" fmla="*/ 50763385 w 115"/>
                  <a:gd name="T23" fmla="*/ 30202172 h 103"/>
                  <a:gd name="T24" fmla="*/ 43846718 w 115"/>
                  <a:gd name="T25" fmla="*/ 39129604 h 103"/>
                  <a:gd name="T26" fmla="*/ 30197956 w 115"/>
                  <a:gd name="T27" fmla="*/ 47957568 h 103"/>
                  <a:gd name="T28" fmla="*/ 19174228 w 115"/>
                  <a:gd name="T29" fmla="*/ 41350464 h 103"/>
                  <a:gd name="T30" fmla="*/ 19174228 w 115"/>
                  <a:gd name="T31" fmla="*/ 41350464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5"/>
                  <a:gd name="T49" fmla="*/ 0 h 103"/>
                  <a:gd name="T50" fmla="*/ 115 w 115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5" h="103">
                    <a:moveTo>
                      <a:pt x="43" y="89"/>
                    </a:moveTo>
                    <a:cubicBezTo>
                      <a:pt x="76" y="70"/>
                      <a:pt x="76" y="70"/>
                      <a:pt x="76" y="70"/>
                    </a:cubicBezTo>
                    <a:cubicBezTo>
                      <a:pt x="82" y="66"/>
                      <a:pt x="81" y="61"/>
                      <a:pt x="72" y="56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18"/>
                      <a:pt x="101" y="18"/>
                      <a:pt x="101" y="18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112" y="50"/>
                      <a:pt x="115" y="59"/>
                      <a:pt x="115" y="65"/>
                    </a:cubicBezTo>
                    <a:cubicBezTo>
                      <a:pt x="115" y="76"/>
                      <a:pt x="103" y="83"/>
                      <a:pt x="100" y="84"/>
                    </a:cubicBezTo>
                    <a:cubicBezTo>
                      <a:pt x="68" y="103"/>
                      <a:pt x="68" y="103"/>
                      <a:pt x="68" y="103"/>
                    </a:cubicBezTo>
                    <a:cubicBezTo>
                      <a:pt x="43" y="89"/>
                      <a:pt x="43" y="89"/>
                      <a:pt x="43" y="89"/>
                    </a:cubicBezTo>
                    <a:cubicBezTo>
                      <a:pt x="43" y="89"/>
                      <a:pt x="43" y="89"/>
                      <a:pt x="43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4" name="Freeform 993"/>
              <p:cNvSpPr>
                <a:spLocks/>
              </p:cNvSpPr>
              <p:nvPr/>
            </p:nvSpPr>
            <p:spPr bwMode="auto">
              <a:xfrm>
                <a:off x="2630" y="1564"/>
                <a:ext cx="255" cy="95"/>
              </a:xfrm>
              <a:custGeom>
                <a:avLst/>
                <a:gdLst>
                  <a:gd name="T0" fmla="*/ 74155769 w 177"/>
                  <a:gd name="T1" fmla="*/ 4034302 h 66"/>
                  <a:gd name="T2" fmla="*/ 90397718 w 177"/>
                  <a:gd name="T3" fmla="*/ 13450820 h 66"/>
                  <a:gd name="T4" fmla="*/ 77790260 w 177"/>
                  <a:gd name="T5" fmla="*/ 20476512 h 66"/>
                  <a:gd name="T6" fmla="*/ 61311877 w 177"/>
                  <a:gd name="T7" fmla="*/ 11367039 h 66"/>
                  <a:gd name="T8" fmla="*/ 48979727 w 177"/>
                  <a:gd name="T9" fmla="*/ 12402685 h 66"/>
                  <a:gd name="T10" fmla="*/ 28005557 w 177"/>
                  <a:gd name="T11" fmla="*/ 24449663 h 66"/>
                  <a:gd name="T12" fmla="*/ 51865944 w 177"/>
                  <a:gd name="T13" fmla="*/ 24449663 h 66"/>
                  <a:gd name="T14" fmla="*/ 51865944 w 177"/>
                  <a:gd name="T15" fmla="*/ 32775380 h 66"/>
                  <a:gd name="T16" fmla="*/ 0 w 177"/>
                  <a:gd name="T17" fmla="*/ 32775380 h 66"/>
                  <a:gd name="T18" fmla="*/ 0 w 177"/>
                  <a:gd name="T19" fmla="*/ 4034302 h 66"/>
                  <a:gd name="T20" fmla="*/ 15138069 w 177"/>
                  <a:gd name="T21" fmla="*/ 4034302 h 66"/>
                  <a:gd name="T22" fmla="*/ 15138069 w 177"/>
                  <a:gd name="T23" fmla="*/ 16986082 h 66"/>
                  <a:gd name="T24" fmla="*/ 36125961 w 177"/>
                  <a:gd name="T25" fmla="*/ 4770208 h 66"/>
                  <a:gd name="T26" fmla="*/ 56981931 w 177"/>
                  <a:gd name="T27" fmla="*/ 0 h 66"/>
                  <a:gd name="T28" fmla="*/ 74155769 w 177"/>
                  <a:gd name="T29" fmla="*/ 4034302 h 66"/>
                  <a:gd name="T30" fmla="*/ 74155769 w 177"/>
                  <a:gd name="T31" fmla="*/ 4034302 h 6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7"/>
                  <a:gd name="T49" fmla="*/ 0 h 66"/>
                  <a:gd name="T50" fmla="*/ 177 w 177"/>
                  <a:gd name="T51" fmla="*/ 66 h 6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7" h="66">
                    <a:moveTo>
                      <a:pt x="145" y="8"/>
                    </a:moveTo>
                    <a:cubicBezTo>
                      <a:pt x="177" y="27"/>
                      <a:pt x="177" y="27"/>
                      <a:pt x="177" y="27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20" y="23"/>
                      <a:pt x="120" y="23"/>
                      <a:pt x="120" y="23"/>
                    </a:cubicBezTo>
                    <a:cubicBezTo>
                      <a:pt x="113" y="19"/>
                      <a:pt x="105" y="19"/>
                      <a:pt x="96" y="25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101" y="49"/>
                      <a:pt x="101" y="49"/>
                      <a:pt x="101" y="49"/>
                    </a:cubicBezTo>
                    <a:cubicBezTo>
                      <a:pt x="101" y="66"/>
                      <a:pt x="101" y="66"/>
                      <a:pt x="10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86" y="2"/>
                      <a:pt x="101" y="0"/>
                      <a:pt x="111" y="0"/>
                    </a:cubicBezTo>
                    <a:cubicBezTo>
                      <a:pt x="129" y="0"/>
                      <a:pt x="142" y="7"/>
                      <a:pt x="145" y="8"/>
                    </a:cubicBezTo>
                    <a:cubicBezTo>
                      <a:pt x="145" y="8"/>
                      <a:pt x="145" y="8"/>
                      <a:pt x="145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5" name="Freeform 994"/>
              <p:cNvSpPr>
                <a:spLocks/>
              </p:cNvSpPr>
              <p:nvPr/>
            </p:nvSpPr>
            <p:spPr bwMode="auto">
              <a:xfrm>
                <a:off x="2895" y="1515"/>
                <a:ext cx="164" cy="148"/>
              </a:xfrm>
              <a:custGeom>
                <a:avLst/>
                <a:gdLst>
                  <a:gd name="T0" fmla="*/ 55319899 w 114"/>
                  <a:gd name="T1" fmla="*/ 20503651 h 103"/>
                  <a:gd name="T2" fmla="*/ 55319899 w 114"/>
                  <a:gd name="T3" fmla="*/ 47957568 h 103"/>
                  <a:gd name="T4" fmla="*/ 6759841 w 114"/>
                  <a:gd name="T5" fmla="*/ 47957568 h 103"/>
                  <a:gd name="T6" fmla="*/ 6401327 w 114"/>
                  <a:gd name="T7" fmla="*/ 39392311 h 103"/>
                  <a:gd name="T8" fmla="*/ 28696382 w 114"/>
                  <a:gd name="T9" fmla="*/ 39392311 h 103"/>
                  <a:gd name="T10" fmla="*/ 8598936 w 114"/>
                  <a:gd name="T11" fmla="*/ 28363460 h 103"/>
                  <a:gd name="T12" fmla="*/ 0 w 114"/>
                  <a:gd name="T13" fmla="*/ 17920514 h 103"/>
                  <a:gd name="T14" fmla="*/ 7488437 w 114"/>
                  <a:gd name="T15" fmla="*/ 8725293 h 103"/>
                  <a:gd name="T16" fmla="*/ 22974897 w 114"/>
                  <a:gd name="T17" fmla="*/ 0 h 103"/>
                  <a:gd name="T18" fmla="*/ 34423663 w 114"/>
                  <a:gd name="T19" fmla="*/ 6551239 h 103"/>
                  <a:gd name="T20" fmla="*/ 19058426 w 114"/>
                  <a:gd name="T21" fmla="*/ 15407349 h 103"/>
                  <a:gd name="T22" fmla="*/ 20833539 w 114"/>
                  <a:gd name="T23" fmla="*/ 22138715 h 103"/>
                  <a:gd name="T24" fmla="*/ 40777386 w 114"/>
                  <a:gd name="T25" fmla="*/ 33003339 h 103"/>
                  <a:gd name="T26" fmla="*/ 40777386 w 114"/>
                  <a:gd name="T27" fmla="*/ 20503651 h 103"/>
                  <a:gd name="T28" fmla="*/ 55319899 w 114"/>
                  <a:gd name="T29" fmla="*/ 20503651 h 103"/>
                  <a:gd name="T30" fmla="*/ 55319899 w 114"/>
                  <a:gd name="T31" fmla="*/ 20503651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4"/>
                  <a:gd name="T49" fmla="*/ 0 h 103"/>
                  <a:gd name="T50" fmla="*/ 114 w 114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4" h="103">
                    <a:moveTo>
                      <a:pt x="114" y="44"/>
                    </a:move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4" y="103"/>
                      <a:pt x="14" y="103"/>
                      <a:pt x="14" y="103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59" y="85"/>
                      <a:pt x="59" y="85"/>
                      <a:pt x="59" y="8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3" y="52"/>
                      <a:pt x="0" y="44"/>
                      <a:pt x="0" y="38"/>
                    </a:cubicBezTo>
                    <a:cubicBezTo>
                      <a:pt x="0" y="27"/>
                      <a:pt x="12" y="20"/>
                      <a:pt x="15" y="19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2" y="37"/>
                      <a:pt x="34" y="42"/>
                      <a:pt x="43" y="47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4" y="44"/>
                      <a:pt x="84" y="44"/>
                      <a:pt x="84" y="44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14" y="44"/>
                      <a:pt x="114" y="44"/>
                      <a:pt x="114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pic>
          <p:nvPicPr>
            <p:cNvPr id="89" name="Picture 2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2779713"/>
              <a:ext cx="142875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0" name="Group 927"/>
            <p:cNvGrpSpPr>
              <a:grpSpLocks/>
            </p:cNvGrpSpPr>
            <p:nvPr/>
          </p:nvGrpSpPr>
          <p:grpSpPr bwMode="auto">
            <a:xfrm>
              <a:off x="3203575" y="3789363"/>
              <a:ext cx="898525" cy="698500"/>
              <a:chOff x="398" y="1204"/>
              <a:chExt cx="717" cy="657"/>
            </a:xfrm>
          </p:grpSpPr>
          <p:sp>
            <p:nvSpPr>
              <p:cNvPr id="112" name="AutoShape 928"/>
              <p:cNvSpPr>
                <a:spLocks noChangeAspect="1" noChangeArrowheads="1" noTextEdit="1"/>
              </p:cNvSpPr>
              <p:nvPr/>
            </p:nvSpPr>
            <p:spPr bwMode="auto">
              <a:xfrm>
                <a:off x="431" y="1221"/>
                <a:ext cx="652" cy="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3" name="Freeform 929"/>
              <p:cNvSpPr>
                <a:spLocks/>
              </p:cNvSpPr>
              <p:nvPr/>
            </p:nvSpPr>
            <p:spPr bwMode="auto">
              <a:xfrm>
                <a:off x="430" y="1537"/>
                <a:ext cx="653" cy="324"/>
              </a:xfrm>
              <a:custGeom>
                <a:avLst/>
                <a:gdLst>
                  <a:gd name="T0" fmla="*/ 186967735 w 454"/>
                  <a:gd name="T1" fmla="*/ 45749856 h 225"/>
                  <a:gd name="T2" fmla="*/ 32111038 w 454"/>
                  <a:gd name="T3" fmla="*/ 45749856 h 225"/>
                  <a:gd name="T4" fmla="*/ 1 w 454"/>
                  <a:gd name="T5" fmla="*/ 1 h 225"/>
                  <a:gd name="T6" fmla="*/ 0 w 454"/>
                  <a:gd name="T7" fmla="*/ 1 h 225"/>
                  <a:gd name="T8" fmla="*/ 0 w 454"/>
                  <a:gd name="T9" fmla="*/ 43561780 h 225"/>
                  <a:gd name="T10" fmla="*/ 1 w 454"/>
                  <a:gd name="T11" fmla="*/ 43561780 h 225"/>
                  <a:gd name="T12" fmla="*/ 32111038 w 454"/>
                  <a:gd name="T13" fmla="*/ 87585697 h 225"/>
                  <a:gd name="T14" fmla="*/ 186967735 w 454"/>
                  <a:gd name="T15" fmla="*/ 87585697 h 225"/>
                  <a:gd name="T16" fmla="*/ 218365296 w 454"/>
                  <a:gd name="T17" fmla="*/ 43561780 h 225"/>
                  <a:gd name="T18" fmla="*/ 218731955 w 454"/>
                  <a:gd name="T19" fmla="*/ 43561780 h 225"/>
                  <a:gd name="T20" fmla="*/ 218365296 w 454"/>
                  <a:gd name="T21" fmla="*/ 0 h 225"/>
                  <a:gd name="T22" fmla="*/ 186967735 w 454"/>
                  <a:gd name="T23" fmla="*/ 45749856 h 2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4"/>
                  <a:gd name="T37" fmla="*/ 0 h 225"/>
                  <a:gd name="T38" fmla="*/ 454 w 454"/>
                  <a:gd name="T39" fmla="*/ 225 h 2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4" h="225">
                    <a:moveTo>
                      <a:pt x="388" y="91"/>
                    </a:moveTo>
                    <a:cubicBezTo>
                      <a:pt x="299" y="143"/>
                      <a:pt x="156" y="143"/>
                      <a:pt x="67" y="91"/>
                    </a:cubicBezTo>
                    <a:cubicBezTo>
                      <a:pt x="19" y="64"/>
                      <a:pt x="1" y="36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3" y="118"/>
                      <a:pt x="25" y="150"/>
                      <a:pt x="67" y="174"/>
                    </a:cubicBezTo>
                    <a:cubicBezTo>
                      <a:pt x="156" y="225"/>
                      <a:pt x="299" y="225"/>
                      <a:pt x="388" y="174"/>
                    </a:cubicBezTo>
                    <a:cubicBezTo>
                      <a:pt x="429" y="150"/>
                      <a:pt x="451" y="118"/>
                      <a:pt x="453" y="87"/>
                    </a:cubicBezTo>
                    <a:cubicBezTo>
                      <a:pt x="454" y="87"/>
                      <a:pt x="454" y="87"/>
                      <a:pt x="454" y="87"/>
                    </a:cubicBezTo>
                    <a:cubicBezTo>
                      <a:pt x="453" y="0"/>
                      <a:pt x="453" y="0"/>
                      <a:pt x="453" y="0"/>
                    </a:cubicBezTo>
                    <a:cubicBezTo>
                      <a:pt x="453" y="34"/>
                      <a:pt x="432" y="66"/>
                      <a:pt x="388" y="91"/>
                    </a:cubicBezTo>
                    <a:close/>
                  </a:path>
                </a:pathLst>
              </a:custGeom>
              <a:solidFill>
                <a:srgbClr val="103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4" name="Freeform 930"/>
              <p:cNvSpPr>
                <a:spLocks/>
              </p:cNvSpPr>
              <p:nvPr/>
            </p:nvSpPr>
            <p:spPr bwMode="auto">
              <a:xfrm>
                <a:off x="398" y="1337"/>
                <a:ext cx="717" cy="414"/>
              </a:xfrm>
              <a:custGeom>
                <a:avLst/>
                <a:gdLst>
                  <a:gd name="T0" fmla="*/ 204285344 w 498"/>
                  <a:gd name="T1" fmla="*/ 23959606 h 288"/>
                  <a:gd name="T2" fmla="*/ 204484102 w 498"/>
                  <a:gd name="T3" fmla="*/ 111891691 h 288"/>
                  <a:gd name="T4" fmla="*/ 44387020 w 498"/>
                  <a:gd name="T5" fmla="*/ 111891691 h 288"/>
                  <a:gd name="T6" fmla="*/ 44087912 w 498"/>
                  <a:gd name="T7" fmla="*/ 23959606 h 288"/>
                  <a:gd name="T8" fmla="*/ 204285344 w 498"/>
                  <a:gd name="T9" fmla="*/ 23959606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8"/>
                  <a:gd name="T16" fmla="*/ 0 h 288"/>
                  <a:gd name="T17" fmla="*/ 498 w 498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8" h="288">
                    <a:moveTo>
                      <a:pt x="409" y="51"/>
                    </a:moveTo>
                    <a:cubicBezTo>
                      <a:pt x="497" y="103"/>
                      <a:pt x="498" y="186"/>
                      <a:pt x="410" y="237"/>
                    </a:cubicBezTo>
                    <a:cubicBezTo>
                      <a:pt x="321" y="288"/>
                      <a:pt x="178" y="288"/>
                      <a:pt x="89" y="237"/>
                    </a:cubicBezTo>
                    <a:cubicBezTo>
                      <a:pt x="0" y="186"/>
                      <a:pt x="0" y="103"/>
                      <a:pt x="88" y="51"/>
                    </a:cubicBezTo>
                    <a:cubicBezTo>
                      <a:pt x="176" y="0"/>
                      <a:pt x="320" y="0"/>
                      <a:pt x="409" y="51"/>
                    </a:cubicBezTo>
                  </a:path>
                </a:pathLst>
              </a:custGeom>
              <a:solidFill>
                <a:srgbClr val="4A67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5" name="Freeform 931"/>
              <p:cNvSpPr>
                <a:spLocks/>
              </p:cNvSpPr>
              <p:nvPr/>
            </p:nvSpPr>
            <p:spPr bwMode="auto">
              <a:xfrm>
                <a:off x="430" y="1404"/>
                <a:ext cx="653" cy="323"/>
              </a:xfrm>
              <a:custGeom>
                <a:avLst/>
                <a:gdLst>
                  <a:gd name="T0" fmla="*/ 186967735 w 454"/>
                  <a:gd name="T1" fmla="*/ 41139959 h 225"/>
                  <a:gd name="T2" fmla="*/ 32111038 w 454"/>
                  <a:gd name="T3" fmla="*/ 41139959 h 225"/>
                  <a:gd name="T4" fmla="*/ 1 w 454"/>
                  <a:gd name="T5" fmla="*/ 1 h 225"/>
                  <a:gd name="T6" fmla="*/ 0 w 454"/>
                  <a:gd name="T7" fmla="*/ 1 h 225"/>
                  <a:gd name="T8" fmla="*/ 0 w 454"/>
                  <a:gd name="T9" fmla="*/ 39068042 h 225"/>
                  <a:gd name="T10" fmla="*/ 1 w 454"/>
                  <a:gd name="T11" fmla="*/ 39068042 h 225"/>
                  <a:gd name="T12" fmla="*/ 32111038 w 454"/>
                  <a:gd name="T13" fmla="*/ 78206020 h 225"/>
                  <a:gd name="T14" fmla="*/ 186967735 w 454"/>
                  <a:gd name="T15" fmla="*/ 78206020 h 225"/>
                  <a:gd name="T16" fmla="*/ 218365296 w 454"/>
                  <a:gd name="T17" fmla="*/ 39068042 h 225"/>
                  <a:gd name="T18" fmla="*/ 218731955 w 454"/>
                  <a:gd name="T19" fmla="*/ 39068042 h 225"/>
                  <a:gd name="T20" fmla="*/ 218365296 w 454"/>
                  <a:gd name="T21" fmla="*/ 0 h 225"/>
                  <a:gd name="T22" fmla="*/ 186967735 w 454"/>
                  <a:gd name="T23" fmla="*/ 41139959 h 2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4"/>
                  <a:gd name="T37" fmla="*/ 0 h 225"/>
                  <a:gd name="T38" fmla="*/ 454 w 454"/>
                  <a:gd name="T39" fmla="*/ 225 h 2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4" h="225">
                    <a:moveTo>
                      <a:pt x="388" y="92"/>
                    </a:moveTo>
                    <a:cubicBezTo>
                      <a:pt x="299" y="143"/>
                      <a:pt x="156" y="143"/>
                      <a:pt x="67" y="92"/>
                    </a:cubicBezTo>
                    <a:cubicBezTo>
                      <a:pt x="19" y="64"/>
                      <a:pt x="1" y="36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3" y="119"/>
                      <a:pt x="25" y="150"/>
                      <a:pt x="67" y="174"/>
                    </a:cubicBezTo>
                    <a:cubicBezTo>
                      <a:pt x="156" y="225"/>
                      <a:pt x="299" y="225"/>
                      <a:pt x="388" y="174"/>
                    </a:cubicBezTo>
                    <a:cubicBezTo>
                      <a:pt x="429" y="150"/>
                      <a:pt x="451" y="119"/>
                      <a:pt x="453" y="87"/>
                    </a:cubicBezTo>
                    <a:cubicBezTo>
                      <a:pt x="454" y="87"/>
                      <a:pt x="454" y="87"/>
                      <a:pt x="454" y="87"/>
                    </a:cubicBezTo>
                    <a:cubicBezTo>
                      <a:pt x="453" y="0"/>
                      <a:pt x="453" y="0"/>
                      <a:pt x="453" y="0"/>
                    </a:cubicBezTo>
                    <a:cubicBezTo>
                      <a:pt x="453" y="34"/>
                      <a:pt x="432" y="66"/>
                      <a:pt x="388" y="92"/>
                    </a:cubicBezTo>
                    <a:close/>
                  </a:path>
                </a:pathLst>
              </a:custGeom>
              <a:solidFill>
                <a:srgbClr val="103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6" name="Freeform 932"/>
              <p:cNvSpPr>
                <a:spLocks/>
              </p:cNvSpPr>
              <p:nvPr/>
            </p:nvSpPr>
            <p:spPr bwMode="auto">
              <a:xfrm>
                <a:off x="398" y="1204"/>
                <a:ext cx="717" cy="414"/>
              </a:xfrm>
              <a:custGeom>
                <a:avLst/>
                <a:gdLst>
                  <a:gd name="T0" fmla="*/ 204285344 w 498"/>
                  <a:gd name="T1" fmla="*/ 23959606 h 288"/>
                  <a:gd name="T2" fmla="*/ 204484102 w 498"/>
                  <a:gd name="T3" fmla="*/ 111891691 h 288"/>
                  <a:gd name="T4" fmla="*/ 44387020 w 498"/>
                  <a:gd name="T5" fmla="*/ 111891691 h 288"/>
                  <a:gd name="T6" fmla="*/ 44087912 w 498"/>
                  <a:gd name="T7" fmla="*/ 23959606 h 288"/>
                  <a:gd name="T8" fmla="*/ 204285344 w 498"/>
                  <a:gd name="T9" fmla="*/ 23959606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8"/>
                  <a:gd name="T16" fmla="*/ 0 h 288"/>
                  <a:gd name="T17" fmla="*/ 498 w 498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8" h="288">
                    <a:moveTo>
                      <a:pt x="409" y="51"/>
                    </a:moveTo>
                    <a:cubicBezTo>
                      <a:pt x="497" y="103"/>
                      <a:pt x="498" y="186"/>
                      <a:pt x="410" y="237"/>
                    </a:cubicBezTo>
                    <a:cubicBezTo>
                      <a:pt x="321" y="288"/>
                      <a:pt x="178" y="288"/>
                      <a:pt x="89" y="237"/>
                    </a:cubicBezTo>
                    <a:cubicBezTo>
                      <a:pt x="0" y="186"/>
                      <a:pt x="0" y="103"/>
                      <a:pt x="88" y="51"/>
                    </a:cubicBezTo>
                    <a:cubicBezTo>
                      <a:pt x="176" y="0"/>
                      <a:pt x="320" y="0"/>
                      <a:pt x="409" y="51"/>
                    </a:cubicBezTo>
                  </a:path>
                </a:pathLst>
              </a:custGeom>
              <a:solidFill>
                <a:srgbClr val="4A67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7" name="Freeform 933"/>
              <p:cNvSpPr>
                <a:spLocks/>
              </p:cNvSpPr>
              <p:nvPr/>
            </p:nvSpPr>
            <p:spPr bwMode="auto">
              <a:xfrm>
                <a:off x="720" y="1286"/>
                <a:ext cx="255" cy="96"/>
              </a:xfrm>
              <a:custGeom>
                <a:avLst/>
                <a:gdLst>
                  <a:gd name="T0" fmla="*/ 16219121 w 177"/>
                  <a:gd name="T1" fmla="*/ 24412036 h 67"/>
                  <a:gd name="T2" fmla="*/ 16219121 w 177"/>
                  <a:gd name="T3" fmla="*/ 24412036 h 67"/>
                  <a:gd name="T4" fmla="*/ 0 w 177"/>
                  <a:gd name="T5" fmla="*/ 16384707 h 67"/>
                  <a:gd name="T6" fmla="*/ 12324984 w 177"/>
                  <a:gd name="T7" fmla="*/ 10634224 h 67"/>
                  <a:gd name="T8" fmla="*/ 29068549 w 177"/>
                  <a:gd name="T9" fmla="*/ 18406196 h 67"/>
                  <a:gd name="T10" fmla="*/ 41495464 w 177"/>
                  <a:gd name="T11" fmla="*/ 17521633 h 67"/>
                  <a:gd name="T12" fmla="*/ 62485261 w 177"/>
                  <a:gd name="T13" fmla="*/ 7586191 h 67"/>
                  <a:gd name="T14" fmla="*/ 38680794 w 177"/>
                  <a:gd name="T15" fmla="*/ 7586191 h 67"/>
                  <a:gd name="T16" fmla="*/ 38680794 w 177"/>
                  <a:gd name="T17" fmla="*/ 0 h 67"/>
                  <a:gd name="T18" fmla="*/ 90397718 w 177"/>
                  <a:gd name="T19" fmla="*/ 0 h 67"/>
                  <a:gd name="T20" fmla="*/ 90397718 w 177"/>
                  <a:gd name="T21" fmla="*/ 25024761 h 67"/>
                  <a:gd name="T22" fmla="*/ 74981347 w 177"/>
                  <a:gd name="T23" fmla="*/ 25024761 h 67"/>
                  <a:gd name="T24" fmla="*/ 74981347 w 177"/>
                  <a:gd name="T25" fmla="*/ 13534978 h 67"/>
                  <a:gd name="T26" fmla="*/ 53591517 w 177"/>
                  <a:gd name="T27" fmla="*/ 23476595 h 67"/>
                  <a:gd name="T28" fmla="*/ 33663645 w 177"/>
                  <a:gd name="T29" fmla="*/ 27787560 h 67"/>
                  <a:gd name="T30" fmla="*/ 16219121 w 177"/>
                  <a:gd name="T31" fmla="*/ 24412036 h 67"/>
                  <a:gd name="T32" fmla="*/ 16219121 w 177"/>
                  <a:gd name="T33" fmla="*/ 24412036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7"/>
                  <a:gd name="T52" fmla="*/ 0 h 67"/>
                  <a:gd name="T53" fmla="*/ 177 w 177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7" h="67">
                    <a:moveTo>
                      <a:pt x="32" y="58"/>
                    </a:moveTo>
                    <a:cubicBezTo>
                      <a:pt x="32" y="58"/>
                      <a:pt x="32" y="58"/>
                      <a:pt x="32" y="5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64" y="48"/>
                      <a:pt x="72" y="47"/>
                      <a:pt x="81" y="42"/>
                    </a:cubicBezTo>
                    <a:cubicBezTo>
                      <a:pt x="122" y="18"/>
                      <a:pt x="122" y="18"/>
                      <a:pt x="122" y="18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7" y="59"/>
                      <a:pt x="177" y="59"/>
                      <a:pt x="177" y="59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05" y="56"/>
                      <a:pt x="105" y="56"/>
                      <a:pt x="105" y="56"/>
                    </a:cubicBezTo>
                    <a:cubicBezTo>
                      <a:pt x="90" y="65"/>
                      <a:pt x="76" y="67"/>
                      <a:pt x="66" y="66"/>
                    </a:cubicBezTo>
                    <a:cubicBezTo>
                      <a:pt x="48" y="66"/>
                      <a:pt x="35" y="60"/>
                      <a:pt x="32" y="58"/>
                    </a:cubicBezTo>
                    <a:cubicBezTo>
                      <a:pt x="32" y="58"/>
                      <a:pt x="32" y="58"/>
                      <a:pt x="32" y="58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8" name="Freeform 934"/>
              <p:cNvSpPr>
                <a:spLocks/>
              </p:cNvSpPr>
              <p:nvPr/>
            </p:nvSpPr>
            <p:spPr bwMode="auto">
              <a:xfrm>
                <a:off x="545" y="1283"/>
                <a:ext cx="165" cy="146"/>
              </a:xfrm>
              <a:custGeom>
                <a:avLst/>
                <a:gdLst>
                  <a:gd name="T0" fmla="*/ 19174228 w 115"/>
                  <a:gd name="T1" fmla="*/ 35565068 h 102"/>
                  <a:gd name="T2" fmla="*/ 33374421 w 115"/>
                  <a:gd name="T3" fmla="*/ 28115964 h 102"/>
                  <a:gd name="T4" fmla="*/ 31616027 w 115"/>
                  <a:gd name="T5" fmla="*/ 22347115 h 102"/>
                  <a:gd name="T6" fmla="*/ 13379113 w 115"/>
                  <a:gd name="T7" fmla="*/ 12983114 h 102"/>
                  <a:gd name="T8" fmla="*/ 13379113 w 115"/>
                  <a:gd name="T9" fmla="*/ 23436392 h 102"/>
                  <a:gd name="T10" fmla="*/ 1 w 115"/>
                  <a:gd name="T11" fmla="*/ 23436392 h 102"/>
                  <a:gd name="T12" fmla="*/ 0 w 115"/>
                  <a:gd name="T13" fmla="*/ 0 h 102"/>
                  <a:gd name="T14" fmla="*/ 44538723 w 115"/>
                  <a:gd name="T15" fmla="*/ 0 h 102"/>
                  <a:gd name="T16" fmla="*/ 44538723 w 115"/>
                  <a:gd name="T17" fmla="*/ 6730712 h 102"/>
                  <a:gd name="T18" fmla="*/ 24159319 w 115"/>
                  <a:gd name="T19" fmla="*/ 6730712 h 102"/>
                  <a:gd name="T20" fmla="*/ 42669521 w 115"/>
                  <a:gd name="T21" fmla="*/ 16553218 h 102"/>
                  <a:gd name="T22" fmla="*/ 50763385 w 115"/>
                  <a:gd name="T23" fmla="*/ 26110384 h 102"/>
                  <a:gd name="T24" fmla="*/ 43846718 w 115"/>
                  <a:gd name="T25" fmla="*/ 33914686 h 102"/>
                  <a:gd name="T26" fmla="*/ 30197956 w 115"/>
                  <a:gd name="T27" fmla="*/ 41245115 h 102"/>
                  <a:gd name="T28" fmla="*/ 19174228 w 115"/>
                  <a:gd name="T29" fmla="*/ 35565068 h 102"/>
                  <a:gd name="T30" fmla="*/ 19174228 w 115"/>
                  <a:gd name="T31" fmla="*/ 35565068 h 1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5"/>
                  <a:gd name="T49" fmla="*/ 0 h 102"/>
                  <a:gd name="T50" fmla="*/ 115 w 115"/>
                  <a:gd name="T51" fmla="*/ 102 h 10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5" h="102">
                    <a:moveTo>
                      <a:pt x="43" y="88"/>
                    </a:moveTo>
                    <a:cubicBezTo>
                      <a:pt x="76" y="69"/>
                      <a:pt x="76" y="69"/>
                      <a:pt x="76" y="69"/>
                    </a:cubicBezTo>
                    <a:cubicBezTo>
                      <a:pt x="82" y="65"/>
                      <a:pt x="81" y="61"/>
                      <a:pt x="72" y="55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112" y="50"/>
                      <a:pt x="115" y="58"/>
                      <a:pt x="115" y="64"/>
                    </a:cubicBezTo>
                    <a:cubicBezTo>
                      <a:pt x="115" y="75"/>
                      <a:pt x="103" y="82"/>
                      <a:pt x="100" y="84"/>
                    </a:cubicBezTo>
                    <a:cubicBezTo>
                      <a:pt x="68" y="102"/>
                      <a:pt x="68" y="102"/>
                      <a:pt x="68" y="102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3" y="88"/>
                      <a:pt x="43" y="88"/>
                      <a:pt x="43" y="88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9" name="Freeform 935"/>
              <p:cNvSpPr>
                <a:spLocks/>
              </p:cNvSpPr>
              <p:nvPr/>
            </p:nvSpPr>
            <p:spPr bwMode="auto">
              <a:xfrm>
                <a:off x="540" y="1435"/>
                <a:ext cx="255" cy="97"/>
              </a:xfrm>
              <a:custGeom>
                <a:avLst/>
                <a:gdLst>
                  <a:gd name="T0" fmla="*/ 74155769 w 177"/>
                  <a:gd name="T1" fmla="*/ 5632259 h 67"/>
                  <a:gd name="T2" fmla="*/ 90397718 w 177"/>
                  <a:gd name="T3" fmla="*/ 17091234 h 67"/>
                  <a:gd name="T4" fmla="*/ 77790260 w 177"/>
                  <a:gd name="T5" fmla="*/ 25473235 h 67"/>
                  <a:gd name="T6" fmla="*/ 61311877 w 177"/>
                  <a:gd name="T7" fmla="*/ 13899884 h 67"/>
                  <a:gd name="T8" fmla="*/ 48979727 w 177"/>
                  <a:gd name="T9" fmla="*/ 15186022 h 67"/>
                  <a:gd name="T10" fmla="*/ 28005557 w 177"/>
                  <a:gd name="T11" fmla="*/ 29993027 h 67"/>
                  <a:gd name="T12" fmla="*/ 51865944 w 177"/>
                  <a:gd name="T13" fmla="*/ 29993027 h 67"/>
                  <a:gd name="T14" fmla="*/ 51865944 w 177"/>
                  <a:gd name="T15" fmla="*/ 40838496 h 67"/>
                  <a:gd name="T16" fmla="*/ 0 w 177"/>
                  <a:gd name="T17" fmla="*/ 40838496 h 67"/>
                  <a:gd name="T18" fmla="*/ 0 w 177"/>
                  <a:gd name="T19" fmla="*/ 5004414 h 67"/>
                  <a:gd name="T20" fmla="*/ 15138069 w 177"/>
                  <a:gd name="T21" fmla="*/ 5004414 h 67"/>
                  <a:gd name="T22" fmla="*/ 15138069 w 177"/>
                  <a:gd name="T23" fmla="*/ 21441174 h 67"/>
                  <a:gd name="T24" fmla="*/ 36125961 w 177"/>
                  <a:gd name="T25" fmla="*/ 6631585 h 67"/>
                  <a:gd name="T26" fmla="*/ 56981931 w 177"/>
                  <a:gd name="T27" fmla="*/ 0 h 67"/>
                  <a:gd name="T28" fmla="*/ 74155769 w 177"/>
                  <a:gd name="T29" fmla="*/ 5632259 h 67"/>
                  <a:gd name="T30" fmla="*/ 74155769 w 177"/>
                  <a:gd name="T31" fmla="*/ 5632259 h 6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7"/>
                  <a:gd name="T49" fmla="*/ 0 h 67"/>
                  <a:gd name="T50" fmla="*/ 177 w 177"/>
                  <a:gd name="T51" fmla="*/ 67 h 6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7" h="67">
                    <a:moveTo>
                      <a:pt x="145" y="9"/>
                    </a:moveTo>
                    <a:cubicBezTo>
                      <a:pt x="177" y="28"/>
                      <a:pt x="177" y="28"/>
                      <a:pt x="177" y="28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20" y="23"/>
                      <a:pt x="120" y="23"/>
                      <a:pt x="120" y="23"/>
                    </a:cubicBezTo>
                    <a:cubicBezTo>
                      <a:pt x="113" y="19"/>
                      <a:pt x="105" y="20"/>
                      <a:pt x="96" y="25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101" y="49"/>
                      <a:pt x="101" y="49"/>
                      <a:pt x="101" y="49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86" y="2"/>
                      <a:pt x="101" y="0"/>
                      <a:pt x="111" y="0"/>
                    </a:cubicBezTo>
                    <a:cubicBezTo>
                      <a:pt x="129" y="1"/>
                      <a:pt x="142" y="7"/>
                      <a:pt x="145" y="9"/>
                    </a:cubicBezTo>
                    <a:cubicBezTo>
                      <a:pt x="145" y="9"/>
                      <a:pt x="145" y="9"/>
                      <a:pt x="145" y="9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0" name="Freeform 936"/>
              <p:cNvSpPr>
                <a:spLocks/>
              </p:cNvSpPr>
              <p:nvPr/>
            </p:nvSpPr>
            <p:spPr bwMode="auto">
              <a:xfrm>
                <a:off x="805" y="1386"/>
                <a:ext cx="164" cy="148"/>
              </a:xfrm>
              <a:custGeom>
                <a:avLst/>
                <a:gdLst>
                  <a:gd name="T0" fmla="*/ 55319899 w 114"/>
                  <a:gd name="T1" fmla="*/ 21019079 h 103"/>
                  <a:gd name="T2" fmla="*/ 55319899 w 114"/>
                  <a:gd name="T3" fmla="*/ 47957568 h 103"/>
                  <a:gd name="T4" fmla="*/ 6401327 w 114"/>
                  <a:gd name="T5" fmla="*/ 47957568 h 103"/>
                  <a:gd name="T6" fmla="*/ 6401327 w 114"/>
                  <a:gd name="T7" fmla="*/ 40127851 h 103"/>
                  <a:gd name="T8" fmla="*/ 28696382 w 114"/>
                  <a:gd name="T9" fmla="*/ 40127851 h 103"/>
                  <a:gd name="T10" fmla="*/ 8598936 w 114"/>
                  <a:gd name="T11" fmla="*/ 28777688 h 103"/>
                  <a:gd name="T12" fmla="*/ 0 w 114"/>
                  <a:gd name="T13" fmla="*/ 18014781 h 103"/>
                  <a:gd name="T14" fmla="*/ 6759841 w 114"/>
                  <a:gd name="T15" fmla="*/ 8725293 h 103"/>
                  <a:gd name="T16" fmla="*/ 22974897 w 114"/>
                  <a:gd name="T17" fmla="*/ 0 h 103"/>
                  <a:gd name="T18" fmla="*/ 34423663 w 114"/>
                  <a:gd name="T19" fmla="*/ 7249043 h 103"/>
                  <a:gd name="T20" fmla="*/ 19058426 w 114"/>
                  <a:gd name="T21" fmla="*/ 15806272 h 103"/>
                  <a:gd name="T22" fmla="*/ 20125815 w 114"/>
                  <a:gd name="T23" fmla="*/ 22138715 h 103"/>
                  <a:gd name="T24" fmla="*/ 40777386 w 114"/>
                  <a:gd name="T25" fmla="*/ 33003339 h 103"/>
                  <a:gd name="T26" fmla="*/ 40777386 w 114"/>
                  <a:gd name="T27" fmla="*/ 21019079 h 103"/>
                  <a:gd name="T28" fmla="*/ 55319899 w 114"/>
                  <a:gd name="T29" fmla="*/ 21019079 h 103"/>
                  <a:gd name="T30" fmla="*/ 55319899 w 114"/>
                  <a:gd name="T31" fmla="*/ 21019079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4"/>
                  <a:gd name="T49" fmla="*/ 0 h 103"/>
                  <a:gd name="T50" fmla="*/ 114 w 114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4" h="103">
                    <a:moveTo>
                      <a:pt x="114" y="45"/>
                    </a:move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3" y="103"/>
                      <a:pt x="13" y="103"/>
                      <a:pt x="13" y="103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59" y="86"/>
                      <a:pt x="59" y="86"/>
                      <a:pt x="59" y="86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3" y="53"/>
                      <a:pt x="0" y="44"/>
                      <a:pt x="0" y="39"/>
                    </a:cubicBezTo>
                    <a:cubicBezTo>
                      <a:pt x="0" y="28"/>
                      <a:pt x="12" y="20"/>
                      <a:pt x="14" y="19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2" y="37"/>
                      <a:pt x="33" y="42"/>
                      <a:pt x="42" y="47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4" y="45"/>
                      <a:pt x="84" y="45"/>
                      <a:pt x="84" y="45"/>
                    </a:cubicBezTo>
                    <a:cubicBezTo>
                      <a:pt x="114" y="45"/>
                      <a:pt x="114" y="45"/>
                      <a:pt x="114" y="45"/>
                    </a:cubicBezTo>
                    <a:cubicBezTo>
                      <a:pt x="114" y="45"/>
                      <a:pt x="114" y="45"/>
                      <a:pt x="114" y="45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1" name="Freeform 937"/>
              <p:cNvSpPr>
                <a:spLocks/>
              </p:cNvSpPr>
              <p:nvPr/>
            </p:nvSpPr>
            <p:spPr bwMode="auto">
              <a:xfrm>
                <a:off x="715" y="1280"/>
                <a:ext cx="254" cy="96"/>
              </a:xfrm>
              <a:custGeom>
                <a:avLst/>
                <a:gdLst>
                  <a:gd name="T0" fmla="*/ 14236674 w 177"/>
                  <a:gd name="T1" fmla="*/ 24412036 h 67"/>
                  <a:gd name="T2" fmla="*/ 14236674 w 177"/>
                  <a:gd name="T3" fmla="*/ 24412036 h 67"/>
                  <a:gd name="T4" fmla="*/ 0 w 177"/>
                  <a:gd name="T5" fmla="*/ 16384707 h 67"/>
                  <a:gd name="T6" fmla="*/ 10510593 w 177"/>
                  <a:gd name="T7" fmla="*/ 10634224 h 67"/>
                  <a:gd name="T8" fmla="*/ 25445136 w 177"/>
                  <a:gd name="T9" fmla="*/ 18406196 h 67"/>
                  <a:gd name="T10" fmla="*/ 35822048 w 177"/>
                  <a:gd name="T11" fmla="*/ 17521633 h 67"/>
                  <a:gd name="T12" fmla="*/ 54094476 w 177"/>
                  <a:gd name="T13" fmla="*/ 7586191 h 67"/>
                  <a:gd name="T14" fmla="*/ 33617015 w 177"/>
                  <a:gd name="T15" fmla="*/ 7586191 h 67"/>
                  <a:gd name="T16" fmla="*/ 33617015 w 177"/>
                  <a:gd name="T17" fmla="*/ 0 h 67"/>
                  <a:gd name="T18" fmla="*/ 78357829 w 177"/>
                  <a:gd name="T19" fmla="*/ 0 h 67"/>
                  <a:gd name="T20" fmla="*/ 78357829 w 177"/>
                  <a:gd name="T21" fmla="*/ 25024761 h 67"/>
                  <a:gd name="T22" fmla="*/ 65248638 w 177"/>
                  <a:gd name="T23" fmla="*/ 25024761 h 67"/>
                  <a:gd name="T24" fmla="*/ 65248638 w 177"/>
                  <a:gd name="T25" fmla="*/ 13534978 h 67"/>
                  <a:gd name="T26" fmla="*/ 46620894 w 177"/>
                  <a:gd name="T27" fmla="*/ 23476595 h 67"/>
                  <a:gd name="T28" fmla="*/ 29317669 w 177"/>
                  <a:gd name="T29" fmla="*/ 27787560 h 67"/>
                  <a:gd name="T30" fmla="*/ 14236674 w 177"/>
                  <a:gd name="T31" fmla="*/ 24412036 h 67"/>
                  <a:gd name="T32" fmla="*/ 14236674 w 177"/>
                  <a:gd name="T33" fmla="*/ 24412036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7"/>
                  <a:gd name="T52" fmla="*/ 0 h 67"/>
                  <a:gd name="T53" fmla="*/ 177 w 177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7" h="67">
                    <a:moveTo>
                      <a:pt x="32" y="58"/>
                    </a:moveTo>
                    <a:cubicBezTo>
                      <a:pt x="32" y="58"/>
                      <a:pt x="32" y="58"/>
                      <a:pt x="32" y="5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64" y="48"/>
                      <a:pt x="72" y="47"/>
                      <a:pt x="81" y="42"/>
                    </a:cubicBezTo>
                    <a:cubicBezTo>
                      <a:pt x="122" y="18"/>
                      <a:pt x="122" y="18"/>
                      <a:pt x="122" y="18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7" y="59"/>
                      <a:pt x="177" y="59"/>
                      <a:pt x="177" y="59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05" y="56"/>
                      <a:pt x="105" y="56"/>
                      <a:pt x="105" y="56"/>
                    </a:cubicBezTo>
                    <a:cubicBezTo>
                      <a:pt x="90" y="65"/>
                      <a:pt x="76" y="67"/>
                      <a:pt x="66" y="66"/>
                    </a:cubicBezTo>
                    <a:cubicBezTo>
                      <a:pt x="48" y="66"/>
                      <a:pt x="35" y="60"/>
                      <a:pt x="32" y="58"/>
                    </a:cubicBezTo>
                    <a:cubicBezTo>
                      <a:pt x="32" y="58"/>
                      <a:pt x="32" y="58"/>
                      <a:pt x="32" y="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2" name="Freeform 938"/>
              <p:cNvSpPr>
                <a:spLocks/>
              </p:cNvSpPr>
              <p:nvPr/>
            </p:nvSpPr>
            <p:spPr bwMode="auto">
              <a:xfrm>
                <a:off x="539" y="1277"/>
                <a:ext cx="165" cy="147"/>
              </a:xfrm>
              <a:custGeom>
                <a:avLst/>
                <a:gdLst>
                  <a:gd name="T0" fmla="*/ 19174228 w 115"/>
                  <a:gd name="T1" fmla="*/ 45641283 h 102"/>
                  <a:gd name="T2" fmla="*/ 33374421 w 115"/>
                  <a:gd name="T3" fmla="*/ 35610251 h 102"/>
                  <a:gd name="T4" fmla="*/ 31616027 w 115"/>
                  <a:gd name="T5" fmla="*/ 28280696 h 102"/>
                  <a:gd name="T6" fmla="*/ 13379113 w 115"/>
                  <a:gd name="T7" fmla="*/ 16379753 h 102"/>
                  <a:gd name="T8" fmla="*/ 13379113 w 115"/>
                  <a:gd name="T9" fmla="*/ 30131938 h 102"/>
                  <a:gd name="T10" fmla="*/ 1 w 115"/>
                  <a:gd name="T11" fmla="*/ 30131938 h 102"/>
                  <a:gd name="T12" fmla="*/ 0 w 115"/>
                  <a:gd name="T13" fmla="*/ 0 h 102"/>
                  <a:gd name="T14" fmla="*/ 44538723 w 115"/>
                  <a:gd name="T15" fmla="*/ 0 h 102"/>
                  <a:gd name="T16" fmla="*/ 44538723 w 115"/>
                  <a:gd name="T17" fmla="*/ 9010868 h 102"/>
                  <a:gd name="T18" fmla="*/ 24159319 w 115"/>
                  <a:gd name="T19" fmla="*/ 9010868 h 102"/>
                  <a:gd name="T20" fmla="*/ 42669521 w 115"/>
                  <a:gd name="T21" fmla="*/ 21177487 h 102"/>
                  <a:gd name="T22" fmla="*/ 50763385 w 115"/>
                  <a:gd name="T23" fmla="*/ 33219837 h 102"/>
                  <a:gd name="T24" fmla="*/ 43846718 w 115"/>
                  <a:gd name="T25" fmla="*/ 43425440 h 102"/>
                  <a:gd name="T26" fmla="*/ 30197956 w 115"/>
                  <a:gd name="T27" fmla="*/ 52952700 h 102"/>
                  <a:gd name="T28" fmla="*/ 19174228 w 115"/>
                  <a:gd name="T29" fmla="*/ 45641283 h 102"/>
                  <a:gd name="T30" fmla="*/ 19174228 w 115"/>
                  <a:gd name="T31" fmla="*/ 45641283 h 1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5"/>
                  <a:gd name="T49" fmla="*/ 0 h 102"/>
                  <a:gd name="T50" fmla="*/ 115 w 115"/>
                  <a:gd name="T51" fmla="*/ 102 h 10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5" h="102">
                    <a:moveTo>
                      <a:pt x="43" y="88"/>
                    </a:moveTo>
                    <a:cubicBezTo>
                      <a:pt x="76" y="69"/>
                      <a:pt x="76" y="69"/>
                      <a:pt x="76" y="69"/>
                    </a:cubicBezTo>
                    <a:cubicBezTo>
                      <a:pt x="82" y="65"/>
                      <a:pt x="81" y="61"/>
                      <a:pt x="72" y="55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112" y="50"/>
                      <a:pt x="115" y="58"/>
                      <a:pt x="115" y="64"/>
                    </a:cubicBezTo>
                    <a:cubicBezTo>
                      <a:pt x="115" y="75"/>
                      <a:pt x="103" y="82"/>
                      <a:pt x="100" y="84"/>
                    </a:cubicBezTo>
                    <a:cubicBezTo>
                      <a:pt x="68" y="102"/>
                      <a:pt x="68" y="102"/>
                      <a:pt x="68" y="102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3" y="88"/>
                      <a:pt x="43" y="88"/>
                      <a:pt x="43" y="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" name="Freeform 939"/>
              <p:cNvSpPr>
                <a:spLocks/>
              </p:cNvSpPr>
              <p:nvPr/>
            </p:nvSpPr>
            <p:spPr bwMode="auto">
              <a:xfrm>
                <a:off x="535" y="1429"/>
                <a:ext cx="254" cy="97"/>
              </a:xfrm>
              <a:custGeom>
                <a:avLst/>
                <a:gdLst>
                  <a:gd name="T0" fmla="*/ 64203066 w 177"/>
                  <a:gd name="T1" fmla="*/ 5632259 h 67"/>
                  <a:gd name="T2" fmla="*/ 78357829 w 177"/>
                  <a:gd name="T3" fmla="*/ 17091234 h 67"/>
                  <a:gd name="T4" fmla="*/ 67362036 w 177"/>
                  <a:gd name="T5" fmla="*/ 25473235 h 67"/>
                  <a:gd name="T6" fmla="*/ 53134009 w 177"/>
                  <a:gd name="T7" fmla="*/ 13899884 h 67"/>
                  <a:gd name="T8" fmla="*/ 42624677 w 177"/>
                  <a:gd name="T9" fmla="*/ 15186022 h 67"/>
                  <a:gd name="T10" fmla="*/ 24267911 w 177"/>
                  <a:gd name="T11" fmla="*/ 29993027 h 67"/>
                  <a:gd name="T12" fmla="*/ 44739932 w 177"/>
                  <a:gd name="T13" fmla="*/ 29993027 h 67"/>
                  <a:gd name="T14" fmla="*/ 44739932 w 177"/>
                  <a:gd name="T15" fmla="*/ 40838496 h 67"/>
                  <a:gd name="T16" fmla="*/ 0 w 177"/>
                  <a:gd name="T17" fmla="*/ 40838496 h 67"/>
                  <a:gd name="T18" fmla="*/ 0 w 177"/>
                  <a:gd name="T19" fmla="*/ 5004414 h 67"/>
                  <a:gd name="T20" fmla="*/ 13427869 w 177"/>
                  <a:gd name="T21" fmla="*/ 5004414 h 67"/>
                  <a:gd name="T22" fmla="*/ 13427869 w 177"/>
                  <a:gd name="T23" fmla="*/ 21441174 h 67"/>
                  <a:gd name="T24" fmla="*/ 31502085 w 177"/>
                  <a:gd name="T25" fmla="*/ 6631585 h 67"/>
                  <a:gd name="T26" fmla="*/ 49059923 w 177"/>
                  <a:gd name="T27" fmla="*/ 0 h 67"/>
                  <a:gd name="T28" fmla="*/ 64203066 w 177"/>
                  <a:gd name="T29" fmla="*/ 5632259 h 67"/>
                  <a:gd name="T30" fmla="*/ 64203066 w 177"/>
                  <a:gd name="T31" fmla="*/ 5632259 h 6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7"/>
                  <a:gd name="T49" fmla="*/ 0 h 67"/>
                  <a:gd name="T50" fmla="*/ 177 w 177"/>
                  <a:gd name="T51" fmla="*/ 67 h 6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7" h="67">
                    <a:moveTo>
                      <a:pt x="145" y="9"/>
                    </a:moveTo>
                    <a:cubicBezTo>
                      <a:pt x="177" y="28"/>
                      <a:pt x="177" y="28"/>
                      <a:pt x="177" y="28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20" y="23"/>
                      <a:pt x="120" y="23"/>
                      <a:pt x="120" y="23"/>
                    </a:cubicBezTo>
                    <a:cubicBezTo>
                      <a:pt x="113" y="19"/>
                      <a:pt x="105" y="20"/>
                      <a:pt x="96" y="25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101" y="49"/>
                      <a:pt x="101" y="49"/>
                      <a:pt x="101" y="49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86" y="2"/>
                      <a:pt x="101" y="0"/>
                      <a:pt x="111" y="0"/>
                    </a:cubicBezTo>
                    <a:cubicBezTo>
                      <a:pt x="129" y="1"/>
                      <a:pt x="142" y="7"/>
                      <a:pt x="145" y="9"/>
                    </a:cubicBezTo>
                    <a:cubicBezTo>
                      <a:pt x="145" y="9"/>
                      <a:pt x="145" y="9"/>
                      <a:pt x="145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4" name="Freeform 940"/>
              <p:cNvSpPr>
                <a:spLocks/>
              </p:cNvSpPr>
              <p:nvPr/>
            </p:nvSpPr>
            <p:spPr bwMode="auto">
              <a:xfrm>
                <a:off x="799" y="1381"/>
                <a:ext cx="165" cy="148"/>
              </a:xfrm>
              <a:custGeom>
                <a:avLst/>
                <a:gdLst>
                  <a:gd name="T0" fmla="*/ 68876164 w 114"/>
                  <a:gd name="T1" fmla="*/ 21019079 h 103"/>
                  <a:gd name="T2" fmla="*/ 68876164 w 114"/>
                  <a:gd name="T3" fmla="*/ 47957568 h 103"/>
                  <a:gd name="T4" fmla="*/ 8084754 w 114"/>
                  <a:gd name="T5" fmla="*/ 47957568 h 103"/>
                  <a:gd name="T6" fmla="*/ 8084754 w 114"/>
                  <a:gd name="T7" fmla="*/ 40127851 h 103"/>
                  <a:gd name="T8" fmla="*/ 35479966 w 114"/>
                  <a:gd name="T9" fmla="*/ 40127851 h 103"/>
                  <a:gd name="T10" fmla="*/ 11030945 w 114"/>
                  <a:gd name="T11" fmla="*/ 28777688 h 103"/>
                  <a:gd name="T12" fmla="*/ 0 w 114"/>
                  <a:gd name="T13" fmla="*/ 18014781 h 103"/>
                  <a:gd name="T14" fmla="*/ 8336431 w 114"/>
                  <a:gd name="T15" fmla="*/ 8725293 h 103"/>
                  <a:gd name="T16" fmla="*/ 28310154 w 114"/>
                  <a:gd name="T17" fmla="*/ 0 h 103"/>
                  <a:gd name="T18" fmla="*/ 43081934 w 114"/>
                  <a:gd name="T19" fmla="*/ 7249043 h 103"/>
                  <a:gd name="T20" fmla="*/ 23323190 w 114"/>
                  <a:gd name="T21" fmla="*/ 15806272 h 103"/>
                  <a:gd name="T22" fmla="*/ 25276529 w 114"/>
                  <a:gd name="T23" fmla="*/ 22138715 h 103"/>
                  <a:gd name="T24" fmla="*/ 51030489 w 114"/>
                  <a:gd name="T25" fmla="*/ 33003339 h 103"/>
                  <a:gd name="T26" fmla="*/ 51030489 w 114"/>
                  <a:gd name="T27" fmla="*/ 21019079 h 103"/>
                  <a:gd name="T28" fmla="*/ 68876164 w 114"/>
                  <a:gd name="T29" fmla="*/ 21019079 h 103"/>
                  <a:gd name="T30" fmla="*/ 68876164 w 114"/>
                  <a:gd name="T31" fmla="*/ 21019079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4"/>
                  <a:gd name="T49" fmla="*/ 0 h 103"/>
                  <a:gd name="T50" fmla="*/ 114 w 114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4" h="103">
                    <a:moveTo>
                      <a:pt x="114" y="45"/>
                    </a:move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3" y="103"/>
                      <a:pt x="13" y="103"/>
                      <a:pt x="13" y="103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59" y="86"/>
                      <a:pt x="59" y="86"/>
                      <a:pt x="59" y="86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3" y="53"/>
                      <a:pt x="0" y="44"/>
                      <a:pt x="0" y="39"/>
                    </a:cubicBezTo>
                    <a:cubicBezTo>
                      <a:pt x="0" y="28"/>
                      <a:pt x="12" y="20"/>
                      <a:pt x="14" y="19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2" y="37"/>
                      <a:pt x="33" y="42"/>
                      <a:pt x="42" y="47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4" y="45"/>
                      <a:pt x="84" y="45"/>
                      <a:pt x="84" y="45"/>
                    </a:cubicBezTo>
                    <a:cubicBezTo>
                      <a:pt x="114" y="45"/>
                      <a:pt x="114" y="45"/>
                      <a:pt x="114" y="45"/>
                    </a:cubicBezTo>
                    <a:cubicBezTo>
                      <a:pt x="114" y="45"/>
                      <a:pt x="114" y="45"/>
                      <a:pt x="114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91" name="Group 1134"/>
            <p:cNvGrpSpPr>
              <a:grpSpLocks/>
            </p:cNvGrpSpPr>
            <p:nvPr/>
          </p:nvGrpSpPr>
          <p:grpSpPr bwMode="auto">
            <a:xfrm>
              <a:off x="1692275" y="3355975"/>
              <a:ext cx="1673225" cy="1214438"/>
              <a:chOff x="1383" y="2341"/>
              <a:chExt cx="1054" cy="765"/>
            </a:xfrm>
          </p:grpSpPr>
          <p:grpSp>
            <p:nvGrpSpPr>
              <p:cNvPr id="106" name="组合 42"/>
              <p:cNvGrpSpPr>
                <a:grpSpLocks/>
              </p:cNvGrpSpPr>
              <p:nvPr/>
            </p:nvGrpSpPr>
            <p:grpSpPr bwMode="auto">
              <a:xfrm>
                <a:off x="1383" y="2341"/>
                <a:ext cx="1054" cy="765"/>
                <a:chOff x="642910" y="1588887"/>
                <a:chExt cx="2320076" cy="1682401"/>
              </a:xfrm>
            </p:grpSpPr>
            <p:sp>
              <p:nvSpPr>
                <p:cNvPr id="108" name="Oval 11"/>
                <p:cNvSpPr>
                  <a:spLocks noChangeArrowheads="1"/>
                </p:cNvSpPr>
                <p:nvPr/>
              </p:nvSpPr>
              <p:spPr bwMode="ltGray">
                <a:xfrm>
                  <a:off x="642910" y="1588887"/>
                  <a:ext cx="1928261" cy="1282144"/>
                </a:xfrm>
                <a:prstGeom prst="cloud">
                  <a:avLst/>
                </a:prstGeom>
                <a:solidFill>
                  <a:srgbClr val="00B0F0"/>
                </a:solidFill>
                <a:ln w="2857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zh-CN"/>
                </a:p>
              </p:txBody>
            </p:sp>
            <p:grpSp>
              <p:nvGrpSpPr>
                <p:cNvPr id="109" name="Oval 11"/>
                <p:cNvGrpSpPr>
                  <a:grpSpLocks/>
                </p:cNvGrpSpPr>
                <p:nvPr/>
              </p:nvGrpSpPr>
              <p:grpSpPr bwMode="auto">
                <a:xfrm>
                  <a:off x="681203" y="1589943"/>
                  <a:ext cx="2281783" cy="1681345"/>
                  <a:chOff x="4937760" y="2572512"/>
                  <a:chExt cx="1645920" cy="1213104"/>
                </a:xfrm>
              </p:grpSpPr>
              <p:pic>
                <p:nvPicPr>
                  <p:cNvPr id="110" name="Oval 11"/>
                  <p:cNvPicPr>
                    <a:picLocks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ltGray">
                  <a:xfrm>
                    <a:off x="4937760" y="2572512"/>
                    <a:ext cx="1645920" cy="12131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1" name="Text 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54790" y="2734449"/>
                    <a:ext cx="806720" cy="5244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ea typeface="宋体" panose="02010600030101010101" pitchFamily="2" charset="-122"/>
                    </a:endParaRPr>
                  </a:p>
                </p:txBody>
              </p:sp>
            </p:grpSp>
          </p:grpSp>
          <p:sp>
            <p:nvSpPr>
              <p:cNvPr id="107" name="Text Box 1140"/>
              <p:cNvSpPr txBox="1">
                <a:spLocks noChangeArrowheads="1"/>
              </p:cNvSpPr>
              <p:nvPr/>
            </p:nvSpPr>
            <p:spPr bwMode="auto">
              <a:xfrm>
                <a:off x="1473" y="2477"/>
                <a:ext cx="771" cy="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100" b="0" dirty="0">
                    <a:solidFill>
                      <a:schemeClr val="bg1"/>
                    </a:solidFill>
                    <a:latin typeface="华文细黑" panose="02010600040101010101" pitchFamily="2" charset="-122"/>
                  </a:rPr>
                  <a:t>MPLS</a:t>
                </a:r>
                <a:r>
                  <a:rPr lang="zh-CN" altLang="en-US" sz="1100" b="0" dirty="0">
                    <a:solidFill>
                      <a:schemeClr val="bg1"/>
                    </a:solidFill>
                    <a:latin typeface="华文细黑" panose="02010600040101010101" pitchFamily="2" charset="-122"/>
                  </a:rPr>
                  <a:t>核心网</a:t>
                </a:r>
              </a:p>
            </p:txBody>
          </p:sp>
        </p:grpSp>
        <p:grpSp>
          <p:nvGrpSpPr>
            <p:cNvPr id="92" name="组合 644"/>
            <p:cNvGrpSpPr>
              <a:grpSpLocks/>
            </p:cNvGrpSpPr>
            <p:nvPr/>
          </p:nvGrpSpPr>
          <p:grpSpPr bwMode="auto">
            <a:xfrm>
              <a:off x="-126363" y="2628185"/>
              <a:ext cx="1182353" cy="951621"/>
              <a:chOff x="-1296197" y="2942842"/>
              <a:chExt cx="1313018" cy="1202121"/>
            </a:xfrm>
            <a:solidFill>
              <a:srgbClr val="FFC000"/>
            </a:solidFill>
          </p:grpSpPr>
          <p:sp>
            <p:nvSpPr>
              <p:cNvPr id="102" name="Rectangle 1109"/>
              <p:cNvSpPr>
                <a:spLocks noChangeArrowheads="1"/>
              </p:cNvSpPr>
              <p:nvPr/>
            </p:nvSpPr>
            <p:spPr bwMode="auto">
              <a:xfrm>
                <a:off x="-254000" y="4132263"/>
                <a:ext cx="11112" cy="127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04" name="AutoShape 6"/>
              <p:cNvSpPr>
                <a:spLocks noChangeArrowheads="1"/>
              </p:cNvSpPr>
              <p:nvPr/>
            </p:nvSpPr>
            <p:spPr bwMode="ltGray">
              <a:xfrm>
                <a:off x="-1296197" y="2942842"/>
                <a:ext cx="1313018" cy="935733"/>
              </a:xfrm>
              <a:prstGeom prst="roundRect">
                <a:avLst>
                  <a:gd name="adj" fmla="val 16667"/>
                </a:avLst>
              </a:prstGeom>
              <a:grpFill/>
              <a:ln w="38100" algn="ctr">
                <a:solidFill>
                  <a:srgbClr val="FFFFFF">
                    <a:alpha val="70195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/>
              </a:p>
            </p:txBody>
          </p:sp>
        </p:grpSp>
        <p:sp>
          <p:nvSpPr>
            <p:cNvPr id="93" name="TextBox 646"/>
            <p:cNvSpPr txBox="1">
              <a:spLocks noChangeArrowheads="1"/>
            </p:cNvSpPr>
            <p:nvPr/>
          </p:nvSpPr>
          <p:spPr bwMode="auto">
            <a:xfrm>
              <a:off x="-165099" y="2630102"/>
              <a:ext cx="1331407" cy="732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800" dirty="0" err="1">
                  <a:solidFill>
                    <a:schemeClr val="bg1"/>
                  </a:solidFill>
                  <a:latin typeface="华文细黑" panose="02010600040101010101" pitchFamily="2" charset="-122"/>
                </a:rPr>
                <a:t>启用VPN</a:t>
              </a:r>
              <a:r>
                <a:rPr lang="en-US" altLang="en-US" sz="800" dirty="0">
                  <a:solidFill>
                    <a:schemeClr val="bg1"/>
                  </a:solidFill>
                  <a:latin typeface="华文细黑" panose="02010600040101010101" pitchFamily="2" charset="-122"/>
                </a:rPr>
                <a:t> /IPS</a:t>
              </a:r>
            </a:p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800" dirty="0">
                  <a:solidFill>
                    <a:schemeClr val="bg1"/>
                  </a:solidFill>
                  <a:latin typeface="华文细黑" panose="02010600040101010101" pitchFamily="2" charset="-122"/>
                </a:rPr>
                <a:t>/ACG/</a:t>
              </a:r>
              <a:r>
                <a:rPr lang="en-US" altLang="en-US" sz="800" dirty="0" err="1">
                  <a:solidFill>
                    <a:schemeClr val="bg1"/>
                  </a:solidFill>
                  <a:latin typeface="华文细黑" panose="02010600040101010101" pitchFamily="2" charset="-122"/>
                </a:rPr>
                <a:t>防火墙</a:t>
              </a:r>
              <a:endParaRPr lang="en-US" altLang="en-US" sz="800" dirty="0">
                <a:solidFill>
                  <a:schemeClr val="bg1"/>
                </a:solidFill>
                <a:latin typeface="华文细黑" panose="02010600040101010101" pitchFamily="2" charset="-122"/>
              </a:endParaRPr>
            </a:p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800" dirty="0" err="1">
                  <a:solidFill>
                    <a:schemeClr val="bg1"/>
                  </a:solidFill>
                  <a:latin typeface="华文细黑" panose="02010600040101010101" pitchFamily="2" charset="-122"/>
                </a:rPr>
                <a:t>功能</a:t>
              </a:r>
              <a:endParaRPr lang="zh-CN" altLang="en-US" sz="1000" b="0" dirty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4" name="Freeform 1060"/>
            <p:cNvSpPr>
              <a:spLocks/>
            </p:cNvSpPr>
            <p:nvPr/>
          </p:nvSpPr>
          <p:spPr bwMode="auto">
            <a:xfrm>
              <a:off x="576263" y="2276475"/>
              <a:ext cx="1414462" cy="3313113"/>
            </a:xfrm>
            <a:custGeom>
              <a:avLst/>
              <a:gdLst>
                <a:gd name="T0" fmla="*/ 2147483647 w 891"/>
                <a:gd name="T1" fmla="*/ 2147483647 h 2087"/>
                <a:gd name="T2" fmla="*/ 2147483647 w 891"/>
                <a:gd name="T3" fmla="*/ 2147483647 h 2087"/>
                <a:gd name="T4" fmla="*/ 2147483647 w 891"/>
                <a:gd name="T5" fmla="*/ 2147483647 h 2087"/>
                <a:gd name="T6" fmla="*/ 2147483647 w 891"/>
                <a:gd name="T7" fmla="*/ 2147483647 h 2087"/>
                <a:gd name="T8" fmla="*/ 2147483647 w 891"/>
                <a:gd name="T9" fmla="*/ 2147483647 h 2087"/>
                <a:gd name="T10" fmla="*/ 2147483647 w 891"/>
                <a:gd name="T11" fmla="*/ 2147483647 h 2087"/>
                <a:gd name="T12" fmla="*/ 2147483647 w 891"/>
                <a:gd name="T13" fmla="*/ 2147483647 h 2087"/>
                <a:gd name="T14" fmla="*/ 2147483647 w 891"/>
                <a:gd name="T15" fmla="*/ 0 h 20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91"/>
                <a:gd name="T25" fmla="*/ 0 h 2087"/>
                <a:gd name="T26" fmla="*/ 891 w 891"/>
                <a:gd name="T27" fmla="*/ 2087 h 20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91" h="2087">
                  <a:moveTo>
                    <a:pt x="612" y="2087"/>
                  </a:moveTo>
                  <a:cubicBezTo>
                    <a:pt x="635" y="2000"/>
                    <a:pt x="658" y="1913"/>
                    <a:pt x="567" y="1860"/>
                  </a:cubicBezTo>
                  <a:cubicBezTo>
                    <a:pt x="476" y="1807"/>
                    <a:pt x="136" y="1883"/>
                    <a:pt x="68" y="1769"/>
                  </a:cubicBezTo>
                  <a:cubicBezTo>
                    <a:pt x="0" y="1655"/>
                    <a:pt x="67" y="1292"/>
                    <a:pt x="158" y="1179"/>
                  </a:cubicBezTo>
                  <a:cubicBezTo>
                    <a:pt x="249" y="1066"/>
                    <a:pt x="491" y="1134"/>
                    <a:pt x="612" y="1089"/>
                  </a:cubicBezTo>
                  <a:cubicBezTo>
                    <a:pt x="733" y="1044"/>
                    <a:pt x="877" y="983"/>
                    <a:pt x="884" y="907"/>
                  </a:cubicBezTo>
                  <a:cubicBezTo>
                    <a:pt x="891" y="831"/>
                    <a:pt x="695" y="786"/>
                    <a:pt x="657" y="635"/>
                  </a:cubicBezTo>
                  <a:cubicBezTo>
                    <a:pt x="619" y="484"/>
                    <a:pt x="638" y="242"/>
                    <a:pt x="657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5" name="任意多边形 94"/>
            <p:cNvSpPr/>
            <p:nvPr/>
          </p:nvSpPr>
          <p:spPr>
            <a:xfrm>
              <a:off x="1720850" y="2413000"/>
              <a:ext cx="4140200" cy="3094038"/>
            </a:xfrm>
            <a:custGeom>
              <a:avLst/>
              <a:gdLst>
                <a:gd name="connsiteX0" fmla="*/ 3744432 w 4139609"/>
                <a:gd name="connsiteY0" fmla="*/ 3094074 h 3094074"/>
                <a:gd name="connsiteX1" fmla="*/ 4105939 w 4139609"/>
                <a:gd name="connsiteY1" fmla="*/ 2785730 h 3094074"/>
                <a:gd name="connsiteX2" fmla="*/ 3542413 w 4139609"/>
                <a:gd name="connsiteY2" fmla="*/ 2541181 h 3094074"/>
                <a:gd name="connsiteX3" fmla="*/ 2053855 w 4139609"/>
                <a:gd name="connsiteY3" fmla="*/ 1818167 h 3094074"/>
                <a:gd name="connsiteX4" fmla="*/ 395176 w 4139609"/>
                <a:gd name="connsiteY4" fmla="*/ 1148316 h 3094074"/>
                <a:gd name="connsiteX5" fmla="*/ 65567 w 4139609"/>
                <a:gd name="connsiteY5" fmla="*/ 871869 h 3094074"/>
                <a:gd name="connsiteX6" fmla="*/ 1771 w 4139609"/>
                <a:gd name="connsiteY6" fmla="*/ 0 h 3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9609" h="3094074">
                  <a:moveTo>
                    <a:pt x="3744432" y="3094074"/>
                  </a:moveTo>
                  <a:cubicBezTo>
                    <a:pt x="3942020" y="2985976"/>
                    <a:pt x="4139609" y="2877879"/>
                    <a:pt x="4105939" y="2785730"/>
                  </a:cubicBezTo>
                  <a:cubicBezTo>
                    <a:pt x="4072269" y="2693581"/>
                    <a:pt x="3884427" y="2702441"/>
                    <a:pt x="3542413" y="2541181"/>
                  </a:cubicBezTo>
                  <a:cubicBezTo>
                    <a:pt x="3200399" y="2379921"/>
                    <a:pt x="2578395" y="2050311"/>
                    <a:pt x="2053855" y="1818167"/>
                  </a:cubicBezTo>
                  <a:cubicBezTo>
                    <a:pt x="1529316" y="1586023"/>
                    <a:pt x="726557" y="1306032"/>
                    <a:pt x="395176" y="1148316"/>
                  </a:cubicBezTo>
                  <a:cubicBezTo>
                    <a:pt x="63795" y="990600"/>
                    <a:pt x="131134" y="1063255"/>
                    <a:pt x="65567" y="871869"/>
                  </a:cubicBezTo>
                  <a:cubicBezTo>
                    <a:pt x="0" y="680483"/>
                    <a:pt x="885" y="340241"/>
                    <a:pt x="1771" y="0"/>
                  </a:cubicBezTo>
                </a:path>
              </a:pathLst>
            </a:custGeom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96" name="Rectangle 12"/>
            <p:cNvSpPr>
              <a:spLocks noChangeArrowheads="1"/>
            </p:cNvSpPr>
            <p:nvPr/>
          </p:nvSpPr>
          <p:spPr bwMode="gray">
            <a:xfrm>
              <a:off x="5867400" y="1428750"/>
              <a:ext cx="3276600" cy="3143250"/>
            </a:xfrm>
            <a:prstGeom prst="rect">
              <a:avLst/>
            </a:prstGeom>
            <a:gradFill rotWithShape="1">
              <a:gsLst>
                <a:gs pos="0">
                  <a:srgbClr val="F8F8F8"/>
                </a:gs>
                <a:gs pos="100000">
                  <a:srgbClr val="DDDDDD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Top"/>
              <a:lightRig rig="legacyFlat3" dir="r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F8F8F8"/>
              </a:extrusionClr>
              <a:contourClr>
                <a:srgbClr val="F8F8F8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97" name="组合 65"/>
            <p:cNvGrpSpPr>
              <a:grpSpLocks/>
            </p:cNvGrpSpPr>
            <p:nvPr/>
          </p:nvGrpSpPr>
          <p:grpSpPr bwMode="auto">
            <a:xfrm>
              <a:off x="5786438" y="996950"/>
              <a:ext cx="3357562" cy="503238"/>
              <a:chOff x="1121487" y="3118093"/>
              <a:chExt cx="2047021" cy="420819"/>
            </a:xfrm>
          </p:grpSpPr>
          <p:sp>
            <p:nvSpPr>
              <p:cNvPr id="100" name="AutoShape 6"/>
              <p:cNvSpPr>
                <a:spLocks noChangeArrowheads="1"/>
              </p:cNvSpPr>
              <p:nvPr/>
            </p:nvSpPr>
            <p:spPr bwMode="ltGray">
              <a:xfrm>
                <a:off x="1121487" y="3118093"/>
                <a:ext cx="2047021" cy="420819"/>
              </a:xfrm>
              <a:prstGeom prst="roundRect">
                <a:avLst>
                  <a:gd name="adj" fmla="val 16667"/>
                </a:avLst>
              </a:prstGeom>
              <a:solidFill>
                <a:srgbClr val="0070C0"/>
              </a:solidFill>
              <a:ln w="38100" algn="ctr">
                <a:solidFill>
                  <a:srgbClr val="FFFFFF">
                    <a:alpha val="70195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01" name="AutoShape 11"/>
              <p:cNvSpPr>
                <a:spLocks noChangeArrowheads="1"/>
              </p:cNvSpPr>
              <p:nvPr/>
            </p:nvSpPr>
            <p:spPr bwMode="ltGray">
              <a:xfrm>
                <a:off x="1153355" y="3164089"/>
                <a:ext cx="1988778" cy="184839"/>
              </a:xfrm>
              <a:prstGeom prst="roundRect">
                <a:avLst>
                  <a:gd name="adj" fmla="val 28356"/>
                </a:avLst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98" name="Rectangle 41"/>
            <p:cNvSpPr>
              <a:spLocks noChangeArrowheads="1"/>
            </p:cNvSpPr>
            <p:nvPr/>
          </p:nvSpPr>
          <p:spPr bwMode="white">
            <a:xfrm>
              <a:off x="5715001" y="1071562"/>
              <a:ext cx="3428999" cy="488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SR66 VPN 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安全防护案亮点</a:t>
              </a:r>
              <a:endParaRPr lang="en-US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Text Box 1132"/>
            <p:cNvSpPr txBox="1">
              <a:spLocks noChangeArrowheads="1"/>
            </p:cNvSpPr>
            <p:nvPr/>
          </p:nvSpPr>
          <p:spPr bwMode="auto">
            <a:xfrm>
              <a:off x="5863599" y="1548026"/>
              <a:ext cx="3095625" cy="2697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ü"/>
              </a:pPr>
              <a:r>
                <a:rPr lang="zh-CN" altLang="en-US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支持单向访问控制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ü"/>
              </a:pPr>
              <a:r>
                <a:rPr lang="zh-CN" altLang="en-US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支持</a:t>
              </a:r>
              <a:r>
                <a:rPr lang="en-US" altLang="zh-CN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VPN</a:t>
              </a:r>
              <a:r>
                <a:rPr lang="zh-CN" altLang="en-US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报文过滤、防</a:t>
              </a:r>
              <a:r>
                <a:rPr lang="en-US" altLang="zh-CN" sz="1100" b="0" dirty="0" err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DoS</a:t>
              </a:r>
              <a:r>
                <a:rPr lang="zh-CN" altLang="en-US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攻击、黑名单、入侵检测以及流量控制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ü"/>
              </a:pPr>
              <a:r>
                <a:rPr lang="zh-CN" altLang="en-US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支持虚拟防火墙，单设备为不同</a:t>
              </a:r>
              <a:r>
                <a:rPr lang="en-US" altLang="zh-CN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VPN</a:t>
              </a:r>
              <a:r>
                <a:rPr lang="zh-CN" altLang="en-US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配置不同的安全策略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ü"/>
              </a:pPr>
              <a:r>
                <a:rPr lang="zh-CN" altLang="en-US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支持</a:t>
              </a:r>
              <a:r>
                <a:rPr lang="en-US" altLang="zh-CN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VPN Portal EAD</a:t>
              </a:r>
              <a:r>
                <a:rPr lang="zh-CN" altLang="en-US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，隔离非法</a:t>
              </a:r>
              <a:r>
                <a:rPr lang="en-US" altLang="zh-CN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VPN</a:t>
              </a:r>
              <a:r>
                <a:rPr lang="zh-CN" altLang="en-US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用户，减轻网络维护压力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1971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1"/>
          <p:cNvSpPr txBox="1"/>
          <p:nvPr/>
        </p:nvSpPr>
        <p:spPr>
          <a:xfrm>
            <a:off x="3027482" y="2147575"/>
            <a:ext cx="3561742" cy="927431"/>
          </a:xfrm>
          <a:prstGeom prst="rect">
            <a:avLst/>
          </a:prstGeom>
          <a:noFill/>
        </p:spPr>
        <p:txBody>
          <a:bodyPr wrap="none" lIns="65023" tIns="32511" rIns="65023" bIns="32511" rtlCol="0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第一部分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1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kumimoji="0" lang="en-US" altLang="zh-CN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SR6600</a:t>
            </a:r>
            <a:r>
              <a:rPr kumimoji="0" lang="en-US" altLang="zh-CN" sz="23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V7</a:t>
            </a:r>
            <a:r>
              <a:rPr kumimoji="0" lang="zh-CN" altLang="en-US" sz="23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产品介绍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7" name="直接连接符 9"/>
          <p:cNvCxnSpPr/>
          <p:nvPr/>
        </p:nvCxnSpPr>
        <p:spPr>
          <a:xfrm flipV="1">
            <a:off x="2660901" y="1923678"/>
            <a:ext cx="0" cy="1420419"/>
          </a:xfrm>
          <a:prstGeom prst="line">
            <a:avLst/>
          </a:prstGeom>
          <a:noFill/>
          <a:ln w="12700" cap="flat" cmpd="sng" algn="ctr">
            <a:solidFill>
              <a:srgbClr val="E60012"/>
            </a:solidFill>
            <a:prstDash val="dash"/>
          </a:ln>
          <a:effectLst/>
        </p:spPr>
      </p:cxnSp>
      <p:sp>
        <p:nvSpPr>
          <p:cNvPr id="18" name="TextBox 13"/>
          <p:cNvSpPr txBox="1"/>
          <p:nvPr/>
        </p:nvSpPr>
        <p:spPr>
          <a:xfrm>
            <a:off x="1407117" y="3189672"/>
            <a:ext cx="902574" cy="2461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PART 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9" name="组合 25"/>
          <p:cNvGrpSpPr/>
          <p:nvPr/>
        </p:nvGrpSpPr>
        <p:grpSpPr>
          <a:xfrm>
            <a:off x="1259632" y="1989267"/>
            <a:ext cx="1050058" cy="1050116"/>
            <a:chOff x="304800" y="673100"/>
            <a:chExt cx="4000500" cy="4000500"/>
          </a:xfrm>
          <a:solidFill>
            <a:srgbClr val="E60012"/>
          </a:solidFill>
          <a:effectLst/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65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765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965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65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765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965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22" name="TextBox 13"/>
          <p:cNvSpPr txBox="1"/>
          <p:nvPr/>
        </p:nvSpPr>
        <p:spPr>
          <a:xfrm>
            <a:off x="1365170" y="2233776"/>
            <a:ext cx="9025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36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36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111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支持全内置安全解决方案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611560" y="1059582"/>
            <a:ext cx="7612905" cy="3535611"/>
            <a:chOff x="126" y="1104"/>
            <a:chExt cx="5476" cy="2675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2770" y="1108"/>
              <a:ext cx="1503" cy="1320"/>
              <a:chOff x="2897" y="845"/>
              <a:chExt cx="1743" cy="1611"/>
            </a:xfrm>
          </p:grpSpPr>
          <p:sp>
            <p:nvSpPr>
              <p:cNvPr id="21" name="AutoShape 9"/>
              <p:cNvSpPr>
                <a:spLocks noChangeArrowheads="1"/>
              </p:cNvSpPr>
              <p:nvPr/>
            </p:nvSpPr>
            <p:spPr bwMode="gray">
              <a:xfrm>
                <a:off x="2897" y="1109"/>
                <a:ext cx="1731" cy="1347"/>
              </a:xfrm>
              <a:prstGeom prst="diamond">
                <a:avLst/>
              </a:prstGeom>
              <a:solidFill>
                <a:srgbClr val="FFFFCC"/>
              </a:solidFill>
              <a:ln w="9525">
                <a:miter lim="800000"/>
                <a:headEnd/>
                <a:tailEnd/>
              </a:ln>
              <a:scene3d>
                <a:camera prst="legacyObliqueBottom"/>
                <a:lightRig rig="legacyFlat2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FFFFCC"/>
                </a:extrusionClr>
                <a:contourClr>
                  <a:srgbClr val="FFFFCC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2" name="AutoShape 10"/>
              <p:cNvSpPr>
                <a:spLocks noChangeArrowheads="1"/>
              </p:cNvSpPr>
              <p:nvPr/>
            </p:nvSpPr>
            <p:spPr bwMode="gray">
              <a:xfrm>
                <a:off x="2898" y="966"/>
                <a:ext cx="1731" cy="1347"/>
              </a:xfrm>
              <a:prstGeom prst="diamond">
                <a:avLst/>
              </a:prstGeom>
              <a:solidFill>
                <a:srgbClr val="FFCC66"/>
              </a:solidFill>
              <a:ln w="9525">
                <a:miter lim="800000"/>
                <a:headEnd/>
                <a:tailEnd/>
              </a:ln>
              <a:scene3d>
                <a:camera prst="legacyObliqueBottom"/>
                <a:lightRig rig="legacyFlat2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FFCC66"/>
                </a:extrusionClr>
                <a:contourClr>
                  <a:srgbClr val="FFCC66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3" name="AutoShape 11"/>
              <p:cNvSpPr>
                <a:spLocks noChangeArrowheads="1"/>
              </p:cNvSpPr>
              <p:nvPr/>
            </p:nvSpPr>
            <p:spPr bwMode="gray">
              <a:xfrm>
                <a:off x="2909" y="845"/>
                <a:ext cx="1731" cy="1347"/>
              </a:xfrm>
              <a:prstGeom prst="diamond">
                <a:avLst/>
              </a:prstGeom>
              <a:gradFill rotWithShape="1">
                <a:gsLst>
                  <a:gs pos="0">
                    <a:srgbClr val="A96500"/>
                  </a:gs>
                  <a:gs pos="100000">
                    <a:srgbClr val="FF9900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ObliqueBottom"/>
                <a:lightRig rig="legacyFlat2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FF9900"/>
                </a:extrusionClr>
                <a:contourClr>
                  <a:srgbClr val="A96500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281" y="1104"/>
              <a:ext cx="1503" cy="1312"/>
              <a:chOff x="1179" y="849"/>
              <a:chExt cx="1743" cy="1601"/>
            </a:xfrm>
          </p:grpSpPr>
          <p:sp>
            <p:nvSpPr>
              <p:cNvPr id="18" name="AutoShape 13"/>
              <p:cNvSpPr>
                <a:spLocks noChangeArrowheads="1"/>
              </p:cNvSpPr>
              <p:nvPr/>
            </p:nvSpPr>
            <p:spPr bwMode="gray">
              <a:xfrm>
                <a:off x="1179" y="1103"/>
                <a:ext cx="1731" cy="1347"/>
              </a:xfrm>
              <a:prstGeom prst="diamond">
                <a:avLst/>
              </a:prstGeom>
              <a:solidFill>
                <a:srgbClr val="CCECFF"/>
              </a:solidFill>
              <a:ln w="9525">
                <a:miter lim="800000"/>
                <a:headEnd/>
                <a:tailEnd/>
              </a:ln>
              <a:scene3d>
                <a:camera prst="legacyObliqueBottom"/>
                <a:lightRig rig="legacyFlat2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CCECFF"/>
                </a:extrusionClr>
                <a:contourClr>
                  <a:srgbClr val="CCECFF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9" name="AutoShape 14"/>
              <p:cNvSpPr>
                <a:spLocks noChangeArrowheads="1"/>
              </p:cNvSpPr>
              <p:nvPr/>
            </p:nvSpPr>
            <p:spPr bwMode="gray">
              <a:xfrm>
                <a:off x="1180" y="970"/>
                <a:ext cx="1731" cy="1347"/>
              </a:xfrm>
              <a:prstGeom prst="diamond">
                <a:avLst/>
              </a:prstGeom>
              <a:solidFill>
                <a:srgbClr val="CC99FF"/>
              </a:solidFill>
              <a:ln w="9525">
                <a:miter lim="800000"/>
                <a:headEnd/>
                <a:tailEnd/>
              </a:ln>
              <a:scene3d>
                <a:camera prst="legacyObliqueBottom"/>
                <a:lightRig rig="legacyFlat2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CC99FF"/>
                </a:extrusionClr>
                <a:contourClr>
                  <a:srgbClr val="CC99FF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20" name="AutoShape 15"/>
              <p:cNvSpPr>
                <a:spLocks noChangeArrowheads="1"/>
              </p:cNvSpPr>
              <p:nvPr/>
            </p:nvSpPr>
            <p:spPr bwMode="gray">
              <a:xfrm>
                <a:off x="1191" y="849"/>
                <a:ext cx="1731" cy="1347"/>
              </a:xfrm>
              <a:prstGeom prst="diamond">
                <a:avLst/>
              </a:prstGeom>
              <a:gradFill rotWithShape="1">
                <a:gsLst>
                  <a:gs pos="0">
                    <a:srgbClr val="393956"/>
                  </a:gs>
                  <a:gs pos="100000">
                    <a:srgbClr val="666699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ObliqueBottom"/>
                <a:lightRig rig="legacyFlat2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666699"/>
                </a:extrusionClr>
                <a:contourClr>
                  <a:srgbClr val="393956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" name="Rectangle 17"/>
            <p:cNvSpPr>
              <a:spLocks noChangeArrowheads="1"/>
            </p:cNvSpPr>
            <p:nvPr/>
          </p:nvSpPr>
          <p:spPr bwMode="gray">
            <a:xfrm>
              <a:off x="3181" y="1558"/>
              <a:ext cx="76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云网络安全</a:t>
              </a:r>
              <a:endPara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Rectangle 18"/>
            <p:cNvSpPr>
              <a:spLocks noChangeArrowheads="1"/>
            </p:cNvSpPr>
            <p:nvPr/>
          </p:nvSpPr>
          <p:spPr bwMode="gray">
            <a:xfrm>
              <a:off x="2549" y="2275"/>
              <a:ext cx="60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云安全</a:t>
              </a:r>
              <a:endParaRPr lang="en-US" altLang="zh-CN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2025" y="1734"/>
              <a:ext cx="1503" cy="1316"/>
              <a:chOff x="2057" y="1433"/>
              <a:chExt cx="1743" cy="1604"/>
            </a:xfrm>
          </p:grpSpPr>
          <p:sp>
            <p:nvSpPr>
              <p:cNvPr id="15" name="AutoShape 28"/>
              <p:cNvSpPr>
                <a:spLocks noChangeArrowheads="1"/>
              </p:cNvSpPr>
              <p:nvPr/>
            </p:nvSpPr>
            <p:spPr bwMode="gray">
              <a:xfrm>
                <a:off x="2057" y="1691"/>
                <a:ext cx="1731" cy="1346"/>
              </a:xfrm>
              <a:prstGeom prst="diamond">
                <a:avLst/>
              </a:prstGeom>
              <a:solidFill>
                <a:srgbClr val="CCFFFF"/>
              </a:solidFill>
              <a:ln w="9525">
                <a:miter lim="800000"/>
                <a:headEnd/>
                <a:tailEnd/>
              </a:ln>
              <a:scene3d>
                <a:camera prst="legacyObliqueBottom"/>
                <a:lightRig rig="legacyFlat2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CCFFFF"/>
                </a:extrusionClr>
                <a:contourClr>
                  <a:srgbClr val="CCFFFF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6" name="AutoShape 29"/>
              <p:cNvSpPr>
                <a:spLocks noChangeArrowheads="1"/>
              </p:cNvSpPr>
              <p:nvPr/>
            </p:nvSpPr>
            <p:spPr bwMode="gray">
              <a:xfrm>
                <a:off x="2058" y="1561"/>
                <a:ext cx="1731" cy="1346"/>
              </a:xfrm>
              <a:prstGeom prst="diamond">
                <a:avLst/>
              </a:prstGeom>
              <a:solidFill>
                <a:srgbClr val="33CCFF"/>
              </a:solidFill>
              <a:ln w="9525">
                <a:miter lim="800000"/>
                <a:headEnd/>
                <a:tailEnd/>
              </a:ln>
              <a:scene3d>
                <a:camera prst="legacyObliqueBottom"/>
                <a:lightRig rig="legacyFlat2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33CCFF"/>
                </a:extrusionClr>
                <a:contourClr>
                  <a:srgbClr val="33CCFF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7" name="AutoShape 30"/>
              <p:cNvSpPr>
                <a:spLocks noChangeArrowheads="1"/>
              </p:cNvSpPr>
              <p:nvPr/>
            </p:nvSpPr>
            <p:spPr bwMode="gray">
              <a:xfrm>
                <a:off x="2069" y="1433"/>
                <a:ext cx="1731" cy="1346"/>
              </a:xfrm>
              <a:prstGeom prst="diamond">
                <a:avLst/>
              </a:prstGeom>
              <a:gradFill rotWithShape="1">
                <a:gsLst>
                  <a:gs pos="0">
                    <a:srgbClr val="006587"/>
                  </a:gs>
                  <a:gs pos="100000">
                    <a:srgbClr val="0099CC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ObliqueBottom"/>
                <a:lightRig rig="legacyFlat2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0099CC"/>
                </a:extrusionClr>
                <a:contourClr>
                  <a:srgbClr val="006587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9" name="Rectangle 31"/>
            <p:cNvSpPr>
              <a:spLocks noChangeArrowheads="1"/>
            </p:cNvSpPr>
            <p:nvPr/>
          </p:nvSpPr>
          <p:spPr bwMode="gray">
            <a:xfrm>
              <a:off x="1530" y="1564"/>
              <a:ext cx="89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设备管理安全</a:t>
              </a:r>
              <a:endPara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Rectangle 42"/>
            <p:cNvSpPr>
              <a:spLocks noChangeArrowheads="1"/>
            </p:cNvSpPr>
            <p:nvPr/>
          </p:nvSpPr>
          <p:spPr bwMode="gray">
            <a:xfrm>
              <a:off x="1610" y="2809"/>
              <a:ext cx="89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终端接入安全</a:t>
              </a:r>
              <a:endPara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Text Box 49"/>
            <p:cNvSpPr txBox="1">
              <a:spLocks noChangeArrowheads="1"/>
            </p:cNvSpPr>
            <p:nvPr/>
          </p:nvSpPr>
          <p:spPr bwMode="gray">
            <a:xfrm>
              <a:off x="4268" y="1299"/>
              <a:ext cx="1334" cy="1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7800" indent="-1778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云接入</a:t>
              </a:r>
              <a:endParaRPr lang="en-US"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</a:pPr>
              <a:r>
                <a:rPr lang="en-US" altLang="zh-CN" sz="14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 VPN</a:t>
              </a:r>
            </a:p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</a:pPr>
              <a:r>
                <a:rPr lang="en-US" altLang="zh-CN" sz="14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GD VPN</a:t>
              </a:r>
              <a:endParaRPr lang="zh-CN" altLang="en-US" sz="1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云互联</a:t>
              </a:r>
              <a:endParaRPr lang="en-US"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</a:pPr>
              <a:r>
                <a:rPr lang="en-US" altLang="zh-CN" sz="14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EVI oIPsec</a:t>
              </a:r>
            </a:p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</a:pPr>
              <a:r>
                <a:rPr lang="en-US" altLang="zh-CN" sz="14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MPLSoIPsec</a:t>
              </a:r>
            </a:p>
          </p:txBody>
        </p:sp>
        <p:sp>
          <p:nvSpPr>
            <p:cNvPr id="12" name="Text Box 50"/>
            <p:cNvSpPr txBox="1">
              <a:spLocks noChangeArrowheads="1"/>
            </p:cNvSpPr>
            <p:nvPr/>
          </p:nvSpPr>
          <p:spPr bwMode="gray">
            <a:xfrm>
              <a:off x="126" y="1474"/>
              <a:ext cx="1134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7800" indent="-1778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</a:pPr>
              <a:r>
                <a:rPr lang="zh-CN" altLang="en-US" sz="14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基于角色权限管理</a:t>
              </a:r>
            </a:p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</a:pPr>
              <a:r>
                <a:rPr lang="zh-CN" altLang="en-US" sz="14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控制平面流量限制</a:t>
              </a:r>
              <a:endParaRPr lang="en-US" altLang="zh-CN" sz="1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Text Box 51"/>
            <p:cNvSpPr txBox="1">
              <a:spLocks noChangeArrowheads="1"/>
            </p:cNvSpPr>
            <p:nvPr/>
          </p:nvSpPr>
          <p:spPr bwMode="gray">
            <a:xfrm>
              <a:off x="2250" y="3219"/>
              <a:ext cx="1530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7800" indent="-1778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</a:pPr>
              <a:r>
                <a:rPr lang="zh-CN" altLang="en-US" sz="14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基于域防火墙过滤</a:t>
              </a:r>
            </a:p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</a:pPr>
              <a:r>
                <a:rPr lang="zh-CN" altLang="en-US" sz="14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应用识别过滤</a:t>
              </a:r>
              <a:endParaRPr lang="en-US" altLang="zh-CN" sz="1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</a:pPr>
              <a:r>
                <a:rPr lang="zh-CN" altLang="en-US" sz="14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攻击检测防范</a:t>
              </a:r>
              <a:endParaRPr lang="en-US" altLang="zh-CN" sz="1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Rectangle 16"/>
            <p:cNvSpPr>
              <a:spLocks noChangeArrowheads="1"/>
            </p:cNvSpPr>
            <p:nvPr/>
          </p:nvSpPr>
          <p:spPr bwMode="gray">
            <a:xfrm>
              <a:off x="2405" y="2152"/>
              <a:ext cx="76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云业务安全</a:t>
              </a:r>
              <a:endPara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614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设备管理安全－基于角色权限管理</a:t>
            </a:r>
            <a:r>
              <a:rPr lang="en-US" altLang="zh-CN" dirty="0"/>
              <a:t>RBAC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916214" y="987574"/>
            <a:ext cx="7311727" cy="3861066"/>
            <a:chOff x="428625" y="857232"/>
            <a:chExt cx="8286763" cy="5143536"/>
          </a:xfrm>
        </p:grpSpPr>
        <p:pic>
          <p:nvPicPr>
            <p:cNvPr id="4" name="Picture 215" descr="D:\zana\shasta\marie-sept99\tifs\man-compute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9310" y="5208680"/>
              <a:ext cx="891098" cy="792088"/>
            </a:xfrm>
            <a:prstGeom prst="rect">
              <a:avLst/>
            </a:prstGeom>
            <a:noFill/>
            <a:effectLst>
              <a:softEdge rad="31750"/>
            </a:effectLst>
          </p:spPr>
        </p:pic>
        <p:cxnSp>
          <p:nvCxnSpPr>
            <p:cNvPr id="5" name="直接箭头连接符 4"/>
            <p:cNvCxnSpPr>
              <a:endCxn id="13" idx="1"/>
            </p:cNvCxnSpPr>
            <p:nvPr/>
          </p:nvCxnSpPr>
          <p:spPr>
            <a:xfrm>
              <a:off x="1044575" y="3071813"/>
              <a:ext cx="284163" cy="692150"/>
            </a:xfrm>
            <a:prstGeom prst="straightConnector1">
              <a:avLst/>
            </a:prstGeom>
            <a:ln w="127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箭头连接符 5"/>
            <p:cNvCxnSpPr/>
            <p:nvPr/>
          </p:nvCxnSpPr>
          <p:spPr>
            <a:xfrm flipH="1">
              <a:off x="2197100" y="3071813"/>
              <a:ext cx="1765300" cy="647700"/>
            </a:xfrm>
            <a:prstGeom prst="straightConnector1">
              <a:avLst/>
            </a:prstGeom>
            <a:ln w="127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箭头连接符 6"/>
            <p:cNvCxnSpPr>
              <a:endCxn id="14" idx="1"/>
            </p:cNvCxnSpPr>
            <p:nvPr/>
          </p:nvCxnSpPr>
          <p:spPr>
            <a:xfrm>
              <a:off x="1693863" y="3071813"/>
              <a:ext cx="1506537" cy="692150"/>
            </a:xfrm>
            <a:prstGeom prst="straightConnector1">
              <a:avLst/>
            </a:prstGeom>
            <a:ln w="127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>
              <a:endCxn id="14" idx="7"/>
            </p:cNvCxnSpPr>
            <p:nvPr/>
          </p:nvCxnSpPr>
          <p:spPr>
            <a:xfrm flipH="1">
              <a:off x="4219575" y="3071813"/>
              <a:ext cx="354013" cy="692150"/>
            </a:xfrm>
            <a:prstGeom prst="straightConnector1">
              <a:avLst/>
            </a:prstGeom>
            <a:ln w="127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 rot="5400000">
              <a:off x="1029494" y="4623594"/>
              <a:ext cx="776287" cy="263525"/>
            </a:xfrm>
            <a:prstGeom prst="straightConnector1">
              <a:avLst/>
            </a:prstGeom>
            <a:ln w="127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15" descr="D:\zana\shasta\marie-sept99\tifs\man-compute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25454" y="5208680"/>
              <a:ext cx="891098" cy="792088"/>
            </a:xfrm>
            <a:prstGeom prst="rect">
              <a:avLst/>
            </a:prstGeom>
            <a:noFill/>
            <a:effectLst>
              <a:softEdge rad="31750"/>
            </a:effectLst>
          </p:spPr>
        </p:pic>
        <p:cxnSp>
          <p:nvCxnSpPr>
            <p:cNvPr id="11" name="直接箭头连接符 10"/>
            <p:cNvCxnSpPr/>
            <p:nvPr/>
          </p:nvCxnSpPr>
          <p:spPr>
            <a:xfrm rot="16200000" flipH="1">
              <a:off x="3789363" y="4575175"/>
              <a:ext cx="776287" cy="360363"/>
            </a:xfrm>
            <a:prstGeom prst="straightConnector1">
              <a:avLst/>
            </a:prstGeom>
            <a:ln w="127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 rot="16200000" flipH="1">
              <a:off x="1960562" y="4532313"/>
              <a:ext cx="847725" cy="374650"/>
            </a:xfrm>
            <a:prstGeom prst="straightConnector1">
              <a:avLst/>
            </a:prstGeom>
            <a:ln w="127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流程图: 联系 12"/>
            <p:cNvSpPr/>
            <p:nvPr/>
          </p:nvSpPr>
          <p:spPr bwMode="ltGray">
            <a:xfrm>
              <a:off x="1117600" y="3648075"/>
              <a:ext cx="1439863" cy="792163"/>
            </a:xfrm>
            <a:prstGeom prst="flowChartConnector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zh-CN" altLang="en-US" b="1" dirty="0" smtClean="0">
                  <a:solidFill>
                    <a:schemeClr val="accent1">
                      <a:lumMod val="50000"/>
                    </a:schemeClr>
                  </a:solidFill>
                </a:rPr>
                <a:t>角色</a:t>
              </a:r>
              <a:r>
                <a:rPr lang="en-US" altLang="zh-CN" b="1" dirty="0" smtClean="0">
                  <a:solidFill>
                    <a:schemeClr val="accent1">
                      <a:lumMod val="50000"/>
                    </a:schemeClr>
                  </a:solidFill>
                </a:rPr>
                <a:t>1</a:t>
              </a:r>
              <a:endParaRPr lang="zh-CN" altLang="en-US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4" name="流程图: 联系 13"/>
            <p:cNvSpPr/>
            <p:nvPr/>
          </p:nvSpPr>
          <p:spPr bwMode="ltGray">
            <a:xfrm>
              <a:off x="2989263" y="3648075"/>
              <a:ext cx="1439862" cy="792163"/>
            </a:xfrm>
            <a:prstGeom prst="flowChartConnector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zh-CN" altLang="en-US" b="1" dirty="0" smtClean="0">
                  <a:solidFill>
                    <a:schemeClr val="accent1">
                      <a:lumMod val="50000"/>
                    </a:schemeClr>
                  </a:solidFill>
                </a:rPr>
                <a:t>角色</a:t>
              </a:r>
              <a:r>
                <a:rPr lang="en-US" altLang="zh-CN" b="1" dirty="0" smtClean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  <a:endParaRPr lang="zh-CN" altLang="en-US" b="1" dirty="0" smtClean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grpSp>
          <p:nvGrpSpPr>
            <p:cNvPr id="15" name="组合 91"/>
            <p:cNvGrpSpPr>
              <a:grpSpLocks/>
            </p:cNvGrpSpPr>
            <p:nvPr/>
          </p:nvGrpSpPr>
          <p:grpSpPr bwMode="auto">
            <a:xfrm>
              <a:off x="428625" y="857250"/>
              <a:ext cx="4537075" cy="2160588"/>
              <a:chOff x="714348" y="1268760"/>
              <a:chExt cx="4536504" cy="2160240"/>
            </a:xfrm>
          </p:grpSpPr>
          <p:sp>
            <p:nvSpPr>
              <p:cNvPr id="20" name="圆角矩形 19"/>
              <p:cNvSpPr/>
              <p:nvPr/>
            </p:nvSpPr>
            <p:spPr bwMode="ltGray">
              <a:xfrm>
                <a:off x="3019108" y="1268760"/>
                <a:ext cx="2231744" cy="2160240"/>
              </a:xfrm>
              <a:prstGeom prst="roundRect">
                <a:avLst/>
              </a:prstGeom>
              <a:solidFill>
                <a:srgbClr val="CCFF66"/>
              </a:solidFill>
              <a:ln w="25400" cap="flat" cmpd="sng" algn="ctr">
                <a:noFill/>
                <a:prstDash val="solid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bIns="18000" anchor="b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100" b="1" kern="0" dirty="0" smtClean="0">
                    <a:solidFill>
                      <a:srgbClr val="E7B016">
                        <a:lumMod val="75000"/>
                      </a:srgbClr>
                    </a:solidFill>
                    <a:latin typeface="+mn-lt"/>
                    <a:ea typeface="+mn-ea"/>
                  </a:rPr>
                  <a:t>资源控制策略</a:t>
                </a:r>
                <a:endParaRPr lang="en-US" altLang="zh-CN" sz="1100" b="1" kern="0" dirty="0" smtClean="0">
                  <a:solidFill>
                    <a:srgbClr val="E7B016">
                      <a:lumMod val="75000"/>
                    </a:srgbClr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 bwMode="ltGray">
              <a:xfrm>
                <a:off x="714348" y="1268760"/>
                <a:ext cx="2304760" cy="2160240"/>
              </a:xfrm>
              <a:prstGeom prst="roundRect">
                <a:avLst/>
              </a:prstGeom>
              <a:solidFill>
                <a:srgbClr val="FFFFCC"/>
              </a:solidFill>
              <a:ln w="25400" cap="flat" cmpd="sng" algn="ctr">
                <a:noFill/>
                <a:prstDash val="solid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bIns="18000" anchor="b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100" b="1" kern="0" dirty="0" smtClean="0">
                    <a:solidFill>
                      <a:srgbClr val="CA5C02"/>
                    </a:solidFill>
                    <a:latin typeface="+mn-lt"/>
                    <a:ea typeface="+mn-ea"/>
                  </a:rPr>
                  <a:t>用户角色规则</a:t>
                </a:r>
                <a:endParaRPr lang="en-US" altLang="zh-CN" sz="1100" b="1" kern="0" dirty="0" smtClean="0">
                  <a:solidFill>
                    <a:srgbClr val="CA5C02"/>
                  </a:solidFill>
                  <a:latin typeface="+mn-lt"/>
                  <a:ea typeface="+mn-ea"/>
                </a:endParaRPr>
              </a:p>
            </p:txBody>
          </p:sp>
          <p:pic>
            <p:nvPicPr>
              <p:cNvPr id="22" name="Picture 23" descr="中低端路由器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rgbClr val="0687FD">
                    <a:shade val="45000"/>
                    <a:satMod val="135000"/>
                  </a:srgb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2580384" y="1844824"/>
                <a:ext cx="870268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3" name="圆角矩形 22"/>
              <p:cNvSpPr/>
              <p:nvPr/>
            </p:nvSpPr>
            <p:spPr bwMode="ltGray">
              <a:xfrm>
                <a:off x="1042920" y="1413200"/>
                <a:ext cx="649205" cy="431730"/>
              </a:xfrm>
              <a:prstGeom prst="roundRect">
                <a:avLst/>
              </a:prstGeom>
              <a:solidFill>
                <a:srgbClr val="CC3300">
                  <a:lumMod val="60000"/>
                  <a:lumOff val="40000"/>
                </a:srgbClr>
              </a:solidFill>
              <a:ln w="9525" cap="flat" cmpd="sng" algn="ctr">
                <a:noFill/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none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kern="0" dirty="0" smtClean="0">
                    <a:solidFill>
                      <a:srgbClr val="FFFFFF"/>
                    </a:solidFill>
                    <a:latin typeface="+mn-lt"/>
                    <a:ea typeface="+mn-ea"/>
                  </a:rPr>
                  <a:t>命令</a:t>
                </a:r>
                <a:endParaRPr lang="zh-CN" altLang="en-US" sz="1400" b="1" kern="0" dirty="0">
                  <a:solidFill>
                    <a:srgbClr val="FFFF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 bwMode="ltGray">
              <a:xfrm>
                <a:off x="1834982" y="1413200"/>
                <a:ext cx="649206" cy="431730"/>
              </a:xfrm>
              <a:prstGeom prst="roundRect">
                <a:avLst/>
              </a:prstGeom>
              <a:solidFill>
                <a:srgbClr val="CC3300">
                  <a:lumMod val="60000"/>
                  <a:lumOff val="40000"/>
                </a:srgbClr>
              </a:solidFill>
              <a:ln w="9525" cap="flat" cmpd="sng" algn="ctr">
                <a:noFill/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none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kern="0" dirty="0" smtClean="0">
                    <a:solidFill>
                      <a:srgbClr val="FFFFFF"/>
                    </a:solidFill>
                    <a:latin typeface="+mn-lt"/>
                    <a:ea typeface="+mn-ea"/>
                  </a:rPr>
                  <a:t>特性</a:t>
                </a:r>
                <a:endParaRPr lang="zh-CN" altLang="en-US" sz="1400" b="1" kern="0" dirty="0">
                  <a:solidFill>
                    <a:srgbClr val="FFFF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 bwMode="ltGray">
              <a:xfrm>
                <a:off x="827047" y="1989369"/>
                <a:ext cx="649205" cy="431730"/>
              </a:xfrm>
              <a:prstGeom prst="roundRect">
                <a:avLst/>
              </a:prstGeom>
              <a:solidFill>
                <a:srgbClr val="CC3300">
                  <a:lumMod val="60000"/>
                  <a:lumOff val="40000"/>
                </a:srgbClr>
              </a:solidFill>
              <a:ln w="9525" cap="flat" cmpd="sng" algn="ctr">
                <a:noFill/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none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kern="0" dirty="0" smtClean="0">
                    <a:solidFill>
                      <a:srgbClr val="FFFFFF"/>
                    </a:solidFill>
                    <a:latin typeface="+mn-lt"/>
                    <a:ea typeface="+mn-ea"/>
                  </a:rPr>
                  <a:t>特性组</a:t>
                </a:r>
                <a:endParaRPr lang="zh-CN" altLang="en-US" sz="1400" b="1" kern="0" dirty="0">
                  <a:solidFill>
                    <a:srgbClr val="FFFF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6" name="圆角矩形 25"/>
              <p:cNvSpPr/>
              <p:nvPr/>
            </p:nvSpPr>
            <p:spPr bwMode="ltGray">
              <a:xfrm>
                <a:off x="1547681" y="1989369"/>
                <a:ext cx="936507" cy="431730"/>
              </a:xfrm>
              <a:prstGeom prst="roundRect">
                <a:avLst/>
              </a:prstGeom>
              <a:solidFill>
                <a:srgbClr val="CC3300">
                  <a:lumMod val="60000"/>
                  <a:lumOff val="40000"/>
                </a:srgbClr>
              </a:solidFill>
              <a:ln w="9525" cap="flat" cmpd="sng" algn="ctr">
                <a:noFill/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none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400" b="1" kern="0" dirty="0" smtClean="0">
                    <a:solidFill>
                      <a:srgbClr val="FFFFFF"/>
                    </a:solidFill>
                    <a:latin typeface="+mn-lt"/>
                    <a:ea typeface="+mn-ea"/>
                  </a:rPr>
                  <a:t>Web</a:t>
                </a:r>
                <a:r>
                  <a:rPr lang="zh-CN" altLang="en-US" sz="1400" b="1" kern="0" dirty="0" smtClean="0">
                    <a:solidFill>
                      <a:srgbClr val="FFFFFF"/>
                    </a:solidFill>
                    <a:latin typeface="+mn-lt"/>
                    <a:ea typeface="+mn-ea"/>
                  </a:rPr>
                  <a:t>菜单</a:t>
                </a:r>
                <a:endParaRPr lang="zh-CN" altLang="en-US" sz="1400" b="1" kern="0" dirty="0">
                  <a:solidFill>
                    <a:srgbClr val="FFFF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7" name="圆角矩形 26"/>
              <p:cNvSpPr/>
              <p:nvPr/>
            </p:nvSpPr>
            <p:spPr bwMode="ltGray">
              <a:xfrm>
                <a:off x="1115935" y="2565539"/>
                <a:ext cx="936507" cy="431730"/>
              </a:xfrm>
              <a:prstGeom prst="roundRect">
                <a:avLst/>
              </a:prstGeom>
              <a:solidFill>
                <a:srgbClr val="CC3300">
                  <a:lumMod val="60000"/>
                  <a:lumOff val="40000"/>
                </a:srgbClr>
              </a:solidFill>
              <a:ln w="9525" cap="flat" cmpd="sng" algn="ctr">
                <a:noFill/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none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400" b="1" kern="0" dirty="0" smtClean="0">
                    <a:solidFill>
                      <a:srgbClr val="FFFFFF"/>
                    </a:solidFill>
                    <a:latin typeface="+mn-lt"/>
                    <a:ea typeface="+mn-ea"/>
                  </a:rPr>
                  <a:t>XML</a:t>
                </a:r>
                <a:r>
                  <a:rPr lang="zh-CN" altLang="en-US" sz="1400" b="1" kern="0" dirty="0" smtClean="0">
                    <a:solidFill>
                      <a:srgbClr val="FFFFFF"/>
                    </a:solidFill>
                    <a:latin typeface="+mn-lt"/>
                    <a:ea typeface="+mn-ea"/>
                  </a:rPr>
                  <a:t>元素</a:t>
                </a:r>
                <a:endParaRPr lang="zh-CN" altLang="en-US" sz="1400" b="1" kern="0" dirty="0">
                  <a:solidFill>
                    <a:srgbClr val="FFFF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 bwMode="ltGray">
              <a:xfrm>
                <a:off x="3595298" y="1484625"/>
                <a:ext cx="934919" cy="431730"/>
              </a:xfrm>
              <a:prstGeom prst="roundRect">
                <a:avLst/>
              </a:prstGeom>
              <a:solidFill>
                <a:srgbClr val="FFCA33"/>
              </a:solidFill>
              <a:ln w="9525" cap="flat" cmpd="sng" algn="ctr">
                <a:noFill/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none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kern="0" dirty="0" smtClean="0">
                    <a:solidFill>
                      <a:srgbClr val="E7B016">
                        <a:lumMod val="50000"/>
                      </a:srgbClr>
                    </a:solidFill>
                    <a:latin typeface="+mn-lt"/>
                    <a:ea typeface="+mn-ea"/>
                  </a:rPr>
                  <a:t>接口策略</a:t>
                </a:r>
                <a:endParaRPr lang="zh-CN" altLang="en-US" sz="1400" b="1" kern="0" dirty="0">
                  <a:solidFill>
                    <a:srgbClr val="E7B016">
                      <a:lumMod val="50000"/>
                    </a:srgbClr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 bwMode="ltGray">
              <a:xfrm>
                <a:off x="4098472" y="2060795"/>
                <a:ext cx="1007936" cy="431730"/>
              </a:xfrm>
              <a:prstGeom prst="roundRect">
                <a:avLst/>
              </a:prstGeom>
              <a:solidFill>
                <a:srgbClr val="FFCA33"/>
              </a:solidFill>
              <a:ln w="9525" cap="flat" cmpd="sng" algn="ctr">
                <a:noFill/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none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400" b="1" kern="0" dirty="0" smtClean="0">
                    <a:solidFill>
                      <a:srgbClr val="E7B016">
                        <a:lumMod val="50000"/>
                      </a:srgbClr>
                    </a:solidFill>
                    <a:latin typeface="+mn-lt"/>
                    <a:ea typeface="+mn-ea"/>
                  </a:rPr>
                  <a:t>VLAN</a:t>
                </a:r>
                <a:r>
                  <a:rPr lang="zh-CN" altLang="en-US" sz="1400" b="1" kern="0" dirty="0" smtClean="0">
                    <a:solidFill>
                      <a:srgbClr val="E7B016">
                        <a:lumMod val="50000"/>
                      </a:srgbClr>
                    </a:solidFill>
                    <a:latin typeface="+mn-lt"/>
                    <a:ea typeface="+mn-ea"/>
                  </a:rPr>
                  <a:t>策略</a:t>
                </a:r>
                <a:endParaRPr lang="zh-CN" altLang="en-US" sz="1400" b="1" kern="0" dirty="0">
                  <a:solidFill>
                    <a:srgbClr val="E7B016">
                      <a:lumMod val="50000"/>
                    </a:srgbClr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30" name="圆角矩形 29"/>
              <p:cNvSpPr/>
              <p:nvPr/>
            </p:nvSpPr>
            <p:spPr bwMode="ltGray">
              <a:xfrm>
                <a:off x="3419108" y="2565539"/>
                <a:ext cx="936507" cy="431730"/>
              </a:xfrm>
              <a:prstGeom prst="roundRect">
                <a:avLst/>
              </a:prstGeom>
              <a:solidFill>
                <a:srgbClr val="FFCA33"/>
              </a:solidFill>
              <a:ln w="9525" cap="flat" cmpd="sng" algn="ctr">
                <a:noFill/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none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400" b="1" kern="0" dirty="0" smtClean="0">
                    <a:solidFill>
                      <a:srgbClr val="E7B016">
                        <a:lumMod val="50000"/>
                      </a:srgbClr>
                    </a:solidFill>
                    <a:latin typeface="+mn-lt"/>
                    <a:ea typeface="+mn-ea"/>
                  </a:rPr>
                  <a:t>VPN</a:t>
                </a:r>
                <a:r>
                  <a:rPr lang="zh-CN" altLang="en-US" sz="1400" b="1" kern="0" dirty="0" smtClean="0">
                    <a:solidFill>
                      <a:srgbClr val="E7B016">
                        <a:lumMod val="50000"/>
                      </a:srgbClr>
                    </a:solidFill>
                    <a:latin typeface="+mn-lt"/>
                    <a:ea typeface="+mn-ea"/>
                  </a:rPr>
                  <a:t>策略</a:t>
                </a:r>
                <a:endParaRPr lang="zh-CN" altLang="en-US" sz="1400" b="1" kern="0" dirty="0">
                  <a:solidFill>
                    <a:srgbClr val="E7B016">
                      <a:lumMod val="50000"/>
                    </a:srgbClr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5429271" y="857232"/>
              <a:ext cx="3286117" cy="3610377"/>
              <a:chOff x="6156176" y="1777805"/>
              <a:chExt cx="2736305" cy="461389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TextBox 68"/>
              <p:cNvSpPr txBox="1"/>
              <p:nvPr/>
            </p:nvSpPr>
            <p:spPr>
              <a:xfrm>
                <a:off x="6156176" y="2209854"/>
                <a:ext cx="2736304" cy="4181849"/>
              </a:xfrm>
              <a:prstGeom prst="rect">
                <a:avLst/>
              </a:prstGeom>
              <a:solidFill>
                <a:schemeClr val="accent3">
                  <a:lumMod val="95000"/>
                </a:schemeClr>
              </a:solidFill>
              <a:ln>
                <a:noFill/>
              </a:ln>
              <a:effectLst/>
            </p:spPr>
            <p:txBody>
              <a:bodyPr tIns="180000" bIns="180000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marL="177800" indent="-177800" eaLnBrk="1" fontAlgn="auto" hangingPunct="1">
                  <a:spcBef>
                    <a:spcPts val="800"/>
                  </a:spcBef>
                  <a:spcAft>
                    <a:spcPts val="0"/>
                  </a:spcAft>
                  <a:buSzPct val="80000"/>
                  <a:buFont typeface="Wingdings" pitchFamily="2" charset="2"/>
                  <a:buChar char="l"/>
                  <a:defRPr/>
                </a:pPr>
                <a:r>
                  <a:rPr lang="zh-CN" altLang="en-US" sz="1200" b="1" kern="0" dirty="0" smtClean="0">
                    <a:latin typeface="+mn-lt"/>
                    <a:ea typeface="+mn-ea"/>
                  </a:rPr>
                  <a:t>基于角色权限进行资源分配</a:t>
                </a:r>
                <a:endParaRPr lang="en-US" altLang="zh-CN" sz="1200" b="1" kern="0" dirty="0" smtClean="0">
                  <a:latin typeface="+mn-lt"/>
                  <a:ea typeface="+mn-ea"/>
                </a:endParaRPr>
              </a:p>
              <a:p>
                <a:pPr marL="177800" indent="-177800" eaLnBrk="1" fontAlgn="auto" hangingPunct="1">
                  <a:spcBef>
                    <a:spcPts val="800"/>
                  </a:spcBef>
                  <a:spcAft>
                    <a:spcPts val="0"/>
                  </a:spcAft>
                  <a:buSzPct val="80000"/>
                  <a:buFont typeface="Wingdings" pitchFamily="2" charset="2"/>
                  <a:buChar char="l"/>
                  <a:defRPr/>
                </a:pPr>
                <a:r>
                  <a:rPr lang="zh-CN" altLang="en-US" sz="1200" b="1" kern="0" dirty="0" smtClean="0">
                    <a:latin typeface="+mn-lt"/>
                    <a:ea typeface="+mn-ea"/>
                  </a:rPr>
                  <a:t>用户与角色对应，管理灵活</a:t>
                </a:r>
                <a:endParaRPr lang="en-US" altLang="zh-CN" sz="1200" b="1" kern="0" dirty="0" smtClean="0">
                  <a:latin typeface="+mn-lt"/>
                  <a:ea typeface="+mn-ea"/>
                </a:endParaRPr>
              </a:p>
              <a:p>
                <a:pPr marL="177800" indent="-177800" eaLnBrk="1" fontAlgn="auto" hangingPunct="1">
                  <a:spcBef>
                    <a:spcPts val="800"/>
                  </a:spcBef>
                  <a:spcAft>
                    <a:spcPts val="0"/>
                  </a:spcAft>
                  <a:buSzPct val="80000"/>
                  <a:buFont typeface="Wingdings" pitchFamily="2" charset="2"/>
                  <a:buChar char="l"/>
                  <a:defRPr/>
                </a:pPr>
                <a:r>
                  <a:rPr lang="zh-CN" altLang="en-US" sz="1200" b="1" kern="0" dirty="0" smtClean="0">
                    <a:latin typeface="+mn-lt"/>
                    <a:ea typeface="+mn-ea"/>
                  </a:rPr>
                  <a:t>权限二维分配方式：</a:t>
                </a:r>
                <a:endParaRPr lang="en-US" altLang="zh-CN" sz="1200" b="1" kern="0" dirty="0" smtClean="0">
                  <a:latin typeface="+mn-lt"/>
                  <a:ea typeface="+mn-ea"/>
                </a:endParaRPr>
              </a:p>
              <a:p>
                <a:pPr marL="355600" lvl="1" indent="-177800" eaLnBrk="1" fontAlgn="auto" hangingPunct="1">
                  <a:spcBef>
                    <a:spcPts val="800"/>
                  </a:spcBef>
                  <a:spcAft>
                    <a:spcPts val="0"/>
                  </a:spcAft>
                  <a:buSzPct val="80000"/>
                  <a:buFont typeface="Wingdings" pitchFamily="2" charset="2"/>
                  <a:buChar char="Ø"/>
                  <a:defRPr/>
                </a:pPr>
                <a:r>
                  <a:rPr lang="en-US" altLang="zh-CN" sz="1200" b="1" kern="0" dirty="0" smtClean="0">
                    <a:latin typeface="+mn-lt"/>
                    <a:ea typeface="+mn-ea"/>
                  </a:rPr>
                  <a:t> </a:t>
                </a:r>
                <a:r>
                  <a:rPr lang="zh-CN" altLang="en-US" sz="1200" b="1" kern="0" dirty="0" smtClean="0">
                    <a:latin typeface="+mn-lt"/>
                    <a:ea typeface="+mn-ea"/>
                  </a:rPr>
                  <a:t>基于命令行和特性</a:t>
                </a:r>
                <a:endParaRPr lang="en-US" altLang="zh-CN" sz="1200" b="1" kern="0" dirty="0" smtClean="0">
                  <a:latin typeface="+mn-lt"/>
                  <a:ea typeface="+mn-ea"/>
                </a:endParaRPr>
              </a:p>
              <a:p>
                <a:pPr marL="355600" lvl="1" indent="-177800" eaLnBrk="1" fontAlgn="auto" hangingPunct="1">
                  <a:spcBef>
                    <a:spcPts val="800"/>
                  </a:spcBef>
                  <a:spcAft>
                    <a:spcPts val="0"/>
                  </a:spcAft>
                  <a:buSzPct val="80000"/>
                  <a:buFont typeface="Wingdings" pitchFamily="2" charset="2"/>
                  <a:buChar char="Ø"/>
                  <a:defRPr/>
                </a:pPr>
                <a:r>
                  <a:rPr lang="en-US" altLang="zh-CN" sz="1200" b="1" kern="0" dirty="0" smtClean="0">
                    <a:latin typeface="+mn-lt"/>
                    <a:ea typeface="+mn-ea"/>
                  </a:rPr>
                  <a:t> </a:t>
                </a:r>
                <a:r>
                  <a:rPr lang="zh-CN" altLang="en-US" sz="1200" b="1" kern="0" dirty="0" smtClean="0">
                    <a:latin typeface="+mn-lt"/>
                    <a:ea typeface="+mn-ea"/>
                  </a:rPr>
                  <a:t>基于资源访问控制</a:t>
                </a:r>
                <a:endParaRPr lang="en-US" altLang="zh-CN" sz="1200" b="1" kern="0" dirty="0" smtClean="0">
                  <a:latin typeface="+mn-lt"/>
                  <a:ea typeface="+mn-ea"/>
                </a:endParaRPr>
              </a:p>
              <a:p>
                <a:pPr marL="173038" lvl="1" indent="-173038" eaLnBrk="1" fontAlgn="auto" hangingPunct="1">
                  <a:spcBef>
                    <a:spcPts val="800"/>
                  </a:spcBef>
                  <a:spcAft>
                    <a:spcPts val="0"/>
                  </a:spcAft>
                  <a:buSzPct val="80000"/>
                  <a:buFont typeface="Wingdings" pitchFamily="2" charset="2"/>
                  <a:buChar char="l"/>
                  <a:defRPr/>
                </a:pPr>
                <a:r>
                  <a:rPr lang="zh-CN" altLang="en-US" sz="1200" b="1" kern="0" dirty="0" smtClean="0">
                    <a:latin typeface="+mn-lt"/>
                    <a:ea typeface="+mn-ea"/>
                  </a:rPr>
                  <a:t>预定义</a:t>
                </a:r>
                <a:r>
                  <a:rPr lang="en-US" altLang="zh-CN" sz="1200" b="1" kern="0" dirty="0" smtClean="0">
                    <a:latin typeface="+mn-lt"/>
                    <a:ea typeface="+mn-ea"/>
                  </a:rPr>
                  <a:t>18</a:t>
                </a:r>
                <a:r>
                  <a:rPr lang="zh-CN" altLang="en-US" sz="1200" b="1" kern="0" dirty="0" smtClean="0">
                    <a:latin typeface="+mn-lt"/>
                    <a:ea typeface="+mn-ea"/>
                  </a:rPr>
                  <a:t>种用户角色：</a:t>
                </a:r>
                <a:endParaRPr lang="en-US" altLang="zh-CN" sz="1200" b="1" kern="0" dirty="0" smtClean="0">
                  <a:latin typeface="+mn-lt"/>
                  <a:ea typeface="+mn-ea"/>
                </a:endParaRPr>
              </a:p>
              <a:p>
                <a:pPr marL="355600" lvl="1" indent="-177800" fontAlgn="auto">
                  <a:spcBef>
                    <a:spcPts val="800"/>
                  </a:spcBef>
                  <a:spcAft>
                    <a:spcPts val="0"/>
                  </a:spcAft>
                  <a:buSzPct val="80000"/>
                  <a:buFont typeface="Wingdings" pitchFamily="2" charset="2"/>
                  <a:buChar char="Ø"/>
                  <a:defRPr/>
                </a:pPr>
                <a:r>
                  <a:rPr lang="en-US" altLang="zh-CN" sz="1200" b="1" kern="0" dirty="0" smtClean="0">
                    <a:latin typeface="+mn-lt"/>
                    <a:ea typeface="+mn-ea"/>
                  </a:rPr>
                  <a:t>network-admin</a:t>
                </a:r>
                <a:r>
                  <a:rPr lang="zh-CN" altLang="en-US" sz="1200" b="1" kern="0" dirty="0" smtClean="0">
                    <a:latin typeface="+mn-lt"/>
                    <a:ea typeface="+mn-ea"/>
                  </a:rPr>
                  <a:t>，</a:t>
                </a:r>
                <a:r>
                  <a:rPr lang="en-US" altLang="zh-CN" sz="1200" b="1" kern="0" dirty="0" smtClean="0">
                    <a:latin typeface="+mn-lt"/>
                    <a:ea typeface="+mn-ea"/>
                  </a:rPr>
                  <a:t>network-operator</a:t>
                </a:r>
                <a:r>
                  <a:rPr lang="zh-CN" altLang="en-US" sz="1200" b="1" kern="0" dirty="0" smtClean="0">
                    <a:latin typeface="+mn-lt"/>
                    <a:ea typeface="+mn-ea"/>
                  </a:rPr>
                  <a:t>，</a:t>
                </a:r>
                <a:r>
                  <a:rPr lang="en-US" altLang="zh-CN" sz="1200" b="1" kern="0" dirty="0" smtClean="0">
                    <a:latin typeface="+mn-lt"/>
                    <a:ea typeface="+mn-ea"/>
                  </a:rPr>
                  <a:t>level-n (n = 0</a:t>
                </a:r>
                <a:r>
                  <a:rPr lang="zh-CN" altLang="zh-CN" sz="1200" b="1" kern="0" dirty="0" smtClean="0">
                    <a:latin typeface="+mn-lt"/>
                    <a:ea typeface="+mn-ea"/>
                  </a:rPr>
                  <a:t>～</a:t>
                </a:r>
                <a:r>
                  <a:rPr lang="en-US" altLang="zh-CN" sz="1200" b="1" kern="0" dirty="0" smtClean="0">
                    <a:latin typeface="+mn-lt"/>
                    <a:ea typeface="+mn-ea"/>
                  </a:rPr>
                  <a:t>15)</a:t>
                </a:r>
              </a:p>
            </p:txBody>
          </p:sp>
          <p:sp>
            <p:nvSpPr>
              <p:cNvPr id="19" name="同侧圆角矩形 18"/>
              <p:cNvSpPr/>
              <p:nvPr/>
            </p:nvSpPr>
            <p:spPr bwMode="ltGray">
              <a:xfrm>
                <a:off x="6156177" y="1777805"/>
                <a:ext cx="2736304" cy="432048"/>
              </a:xfrm>
              <a:prstGeom prst="round2SameRect">
                <a:avLst/>
              </a:prstGeom>
              <a:solidFill>
                <a:srgbClr val="0070C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800" b="1" kern="0" dirty="0" smtClean="0">
                    <a:solidFill>
                      <a:schemeClr val="bg1"/>
                    </a:solidFill>
                    <a:latin typeface="+mn-lt"/>
                    <a:ea typeface="+mn-ea"/>
                  </a:rPr>
                  <a:t>RBAC</a:t>
                </a:r>
                <a:endParaRPr lang="zh-CN" altLang="en-US" sz="1800" b="1" kern="0" dirty="0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</p:grpSp>
        <p:pic>
          <p:nvPicPr>
            <p:cNvPr id="17" name="Picture 215" descr="D:\zana\shasta\marie-sept99\tifs\man-compute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29074" y="5192720"/>
              <a:ext cx="891098" cy="792088"/>
            </a:xfrm>
            <a:prstGeom prst="rect">
              <a:avLst/>
            </a:prstGeom>
            <a:noFill/>
            <a:effectLst>
              <a:softEdge rad="31750"/>
            </a:effectLst>
          </p:spPr>
        </p:pic>
      </p:grpSp>
    </p:spTree>
    <p:extLst>
      <p:ext uri="{BB962C8B-B14F-4D97-AF65-F5344CB8AC3E}">
        <p14:creationId xmlns:p14="http://schemas.microsoft.com/office/powerpoint/2010/main" val="55890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多样化云端安全</a:t>
            </a:r>
            <a:r>
              <a:rPr lang="zh-CN" altLang="en-US" dirty="0" smtClean="0"/>
              <a:t>接入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899592" y="915567"/>
            <a:ext cx="6840537" cy="3888432"/>
            <a:chOff x="1547813" y="908050"/>
            <a:chExt cx="6840537" cy="5400675"/>
          </a:xfrm>
        </p:grpSpPr>
        <p:sp>
          <p:nvSpPr>
            <p:cNvPr id="5" name="Rectangle 71"/>
            <p:cNvSpPr>
              <a:spLocks noChangeArrowheads="1"/>
            </p:cNvSpPr>
            <p:nvPr/>
          </p:nvSpPr>
          <p:spPr bwMode="auto">
            <a:xfrm rot="16200000">
              <a:off x="2267744" y="188119"/>
              <a:ext cx="5400675" cy="6840537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lIns="73025" tIns="36512" rIns="73025" bIns="36512" anchor="ctr"/>
            <a:lstStyle/>
            <a:p>
              <a:pPr>
                <a:defRPr/>
              </a:pPr>
              <a:endParaRPr lang="zh-CN" altLang="zh-CN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" name="Oval 2"/>
            <p:cNvSpPr>
              <a:spLocks noChangeArrowheads="1"/>
            </p:cNvSpPr>
            <p:nvPr/>
          </p:nvSpPr>
          <p:spPr bwMode="auto">
            <a:xfrm>
              <a:off x="2173288" y="4581525"/>
              <a:ext cx="2484437" cy="1655763"/>
            </a:xfrm>
            <a:prstGeom prst="ellipse">
              <a:avLst/>
            </a:prstGeom>
            <a:solidFill>
              <a:schemeClr val="accent1">
                <a:alpha val="70195"/>
              </a:schemeClr>
            </a:solidFill>
            <a:ln>
              <a:noFill/>
            </a:ln>
            <a:effectLst>
              <a:outerShdw dist="381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Freeform 14"/>
            <p:cNvSpPr>
              <a:spLocks/>
            </p:cNvSpPr>
            <p:nvPr/>
          </p:nvSpPr>
          <p:spPr bwMode="auto">
            <a:xfrm>
              <a:off x="5499100" y="5326063"/>
              <a:ext cx="1588" cy="9525"/>
            </a:xfrm>
            <a:custGeom>
              <a:avLst/>
              <a:gdLst>
                <a:gd name="T0" fmla="*/ 2147483647 w 12"/>
                <a:gd name="T1" fmla="*/ 2147483647 h 46"/>
                <a:gd name="T2" fmla="*/ 0 w 12"/>
                <a:gd name="T3" fmla="*/ 2147483647 h 46"/>
                <a:gd name="T4" fmla="*/ 0 w 12"/>
                <a:gd name="T5" fmla="*/ 2147483647 h 46"/>
                <a:gd name="T6" fmla="*/ 2147483647 w 12"/>
                <a:gd name="T7" fmla="*/ 2147483647 h 46"/>
                <a:gd name="T8" fmla="*/ 2147483647 w 12"/>
                <a:gd name="T9" fmla="*/ 2147483647 h 46"/>
                <a:gd name="T10" fmla="*/ 0 w 12"/>
                <a:gd name="T11" fmla="*/ 2147483647 h 46"/>
                <a:gd name="T12" fmla="*/ 0 w 12"/>
                <a:gd name="T13" fmla="*/ 0 h 46"/>
                <a:gd name="T14" fmla="*/ 2147483647 w 12"/>
                <a:gd name="T15" fmla="*/ 0 h 46"/>
                <a:gd name="T16" fmla="*/ 2147483647 w 12"/>
                <a:gd name="T17" fmla="*/ 2147483647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6"/>
                <a:gd name="T29" fmla="*/ 12 w 12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6">
                  <a:moveTo>
                    <a:pt x="12" y="46"/>
                  </a:moveTo>
                  <a:lnTo>
                    <a:pt x="0" y="46"/>
                  </a:lnTo>
                  <a:lnTo>
                    <a:pt x="0" y="44"/>
                  </a:lnTo>
                  <a:lnTo>
                    <a:pt x="10" y="44"/>
                  </a:lnTo>
                  <a:lnTo>
                    <a:pt x="1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Oval 28"/>
            <p:cNvSpPr>
              <a:spLocks noChangeArrowheads="1"/>
            </p:cNvSpPr>
            <p:nvPr/>
          </p:nvSpPr>
          <p:spPr bwMode="auto">
            <a:xfrm>
              <a:off x="2203450" y="1279525"/>
              <a:ext cx="2233613" cy="1120775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3316288" y="1835150"/>
              <a:ext cx="374650" cy="284163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>
              <a:outerShdw dist="1796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" name="Rectangle 30"/>
            <p:cNvSpPr>
              <a:spLocks noChangeArrowheads="1"/>
            </p:cNvSpPr>
            <p:nvPr/>
          </p:nvSpPr>
          <p:spPr bwMode="auto">
            <a:xfrm>
              <a:off x="3649663" y="2133600"/>
              <a:ext cx="215900" cy="576263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50000">
                  <a:srgbClr val="FFFFFF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zh-CN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1" name="Picture 31" descr="Network-manageme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0163" y="1270000"/>
              <a:ext cx="1223962" cy="79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32"/>
            <p:cNvSpPr txBox="1">
              <a:spLocks noChangeArrowheads="1"/>
            </p:cNvSpPr>
            <p:nvPr/>
          </p:nvSpPr>
          <p:spPr bwMode="auto">
            <a:xfrm>
              <a:off x="2568575" y="1900238"/>
              <a:ext cx="13684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4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总部	</a:t>
              </a:r>
            </a:p>
          </p:txBody>
        </p:sp>
        <p:sp>
          <p:nvSpPr>
            <p:cNvPr id="13" name="AutoShape 42"/>
            <p:cNvSpPr>
              <a:spLocks noChangeAspect="1" noChangeArrowheads="1" noTextEdit="1"/>
            </p:cNvSpPr>
            <p:nvPr/>
          </p:nvSpPr>
          <p:spPr bwMode="auto">
            <a:xfrm>
              <a:off x="3402013" y="2582863"/>
              <a:ext cx="817562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3"/>
            <p:cNvSpPr>
              <a:spLocks/>
            </p:cNvSpPr>
            <p:nvPr/>
          </p:nvSpPr>
          <p:spPr bwMode="auto">
            <a:xfrm>
              <a:off x="3400425" y="2919413"/>
              <a:ext cx="819150" cy="344487"/>
            </a:xfrm>
            <a:custGeom>
              <a:avLst/>
              <a:gdLst>
                <a:gd name="T0" fmla="*/ 2147483647 w 454"/>
                <a:gd name="T1" fmla="*/ 2147483647 h 225"/>
                <a:gd name="T2" fmla="*/ 2147483647 w 454"/>
                <a:gd name="T3" fmla="*/ 2147483647 h 225"/>
                <a:gd name="T4" fmla="*/ 2147483647 w 454"/>
                <a:gd name="T5" fmla="*/ 2147483647 h 225"/>
                <a:gd name="T6" fmla="*/ 0 w 454"/>
                <a:gd name="T7" fmla="*/ 2147483647 h 225"/>
                <a:gd name="T8" fmla="*/ 0 w 454"/>
                <a:gd name="T9" fmla="*/ 2147483647 h 225"/>
                <a:gd name="T10" fmla="*/ 2147483647 w 454"/>
                <a:gd name="T11" fmla="*/ 2147483647 h 225"/>
                <a:gd name="T12" fmla="*/ 2147483647 w 454"/>
                <a:gd name="T13" fmla="*/ 2147483647 h 225"/>
                <a:gd name="T14" fmla="*/ 2147483647 w 454"/>
                <a:gd name="T15" fmla="*/ 2147483647 h 225"/>
                <a:gd name="T16" fmla="*/ 2147483647 w 454"/>
                <a:gd name="T17" fmla="*/ 2147483647 h 225"/>
                <a:gd name="T18" fmla="*/ 2147483647 w 454"/>
                <a:gd name="T19" fmla="*/ 2147483647 h 225"/>
                <a:gd name="T20" fmla="*/ 2147483647 w 454"/>
                <a:gd name="T21" fmla="*/ 0 h 225"/>
                <a:gd name="T22" fmla="*/ 2147483647 w 454"/>
                <a:gd name="T23" fmla="*/ 2147483647 h 2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54"/>
                <a:gd name="T37" fmla="*/ 0 h 225"/>
                <a:gd name="T38" fmla="*/ 454 w 454"/>
                <a:gd name="T39" fmla="*/ 225 h 2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54" h="225">
                  <a:moveTo>
                    <a:pt x="388" y="91"/>
                  </a:moveTo>
                  <a:cubicBezTo>
                    <a:pt x="299" y="143"/>
                    <a:pt x="156" y="143"/>
                    <a:pt x="67" y="91"/>
                  </a:cubicBezTo>
                  <a:cubicBezTo>
                    <a:pt x="19" y="64"/>
                    <a:pt x="1" y="36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3" y="118"/>
                    <a:pt x="25" y="150"/>
                    <a:pt x="67" y="174"/>
                  </a:cubicBezTo>
                  <a:cubicBezTo>
                    <a:pt x="156" y="225"/>
                    <a:pt x="299" y="225"/>
                    <a:pt x="388" y="174"/>
                  </a:cubicBezTo>
                  <a:cubicBezTo>
                    <a:pt x="429" y="150"/>
                    <a:pt x="451" y="118"/>
                    <a:pt x="453" y="87"/>
                  </a:cubicBezTo>
                  <a:cubicBezTo>
                    <a:pt x="454" y="87"/>
                    <a:pt x="454" y="87"/>
                    <a:pt x="454" y="87"/>
                  </a:cubicBezTo>
                  <a:cubicBezTo>
                    <a:pt x="453" y="0"/>
                    <a:pt x="453" y="0"/>
                    <a:pt x="453" y="0"/>
                  </a:cubicBezTo>
                  <a:cubicBezTo>
                    <a:pt x="453" y="34"/>
                    <a:pt x="432" y="66"/>
                    <a:pt x="388" y="91"/>
                  </a:cubicBezTo>
                  <a:close/>
                </a:path>
              </a:pathLst>
            </a:custGeom>
            <a:solidFill>
              <a:srgbClr val="1036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3360738" y="2706688"/>
              <a:ext cx="898525" cy="439737"/>
            </a:xfrm>
            <a:custGeom>
              <a:avLst/>
              <a:gdLst>
                <a:gd name="T0" fmla="*/ 2147483647 w 498"/>
                <a:gd name="T1" fmla="*/ 2147483647 h 288"/>
                <a:gd name="T2" fmla="*/ 2147483647 w 498"/>
                <a:gd name="T3" fmla="*/ 2147483647 h 288"/>
                <a:gd name="T4" fmla="*/ 2147483647 w 498"/>
                <a:gd name="T5" fmla="*/ 2147483647 h 288"/>
                <a:gd name="T6" fmla="*/ 2147483647 w 498"/>
                <a:gd name="T7" fmla="*/ 2147483647 h 288"/>
                <a:gd name="T8" fmla="*/ 2147483647 w 498"/>
                <a:gd name="T9" fmla="*/ 2147483647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8"/>
                <a:gd name="T16" fmla="*/ 0 h 288"/>
                <a:gd name="T17" fmla="*/ 498 w 498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8" h="288">
                  <a:moveTo>
                    <a:pt x="409" y="51"/>
                  </a:moveTo>
                  <a:cubicBezTo>
                    <a:pt x="497" y="103"/>
                    <a:pt x="498" y="186"/>
                    <a:pt x="410" y="237"/>
                  </a:cubicBezTo>
                  <a:cubicBezTo>
                    <a:pt x="321" y="288"/>
                    <a:pt x="178" y="288"/>
                    <a:pt x="89" y="237"/>
                  </a:cubicBezTo>
                  <a:cubicBezTo>
                    <a:pt x="0" y="186"/>
                    <a:pt x="0" y="103"/>
                    <a:pt x="88" y="51"/>
                  </a:cubicBezTo>
                  <a:cubicBezTo>
                    <a:pt x="176" y="0"/>
                    <a:pt x="320" y="0"/>
                    <a:pt x="409" y="51"/>
                  </a:cubicBezTo>
                </a:path>
              </a:pathLst>
            </a:custGeom>
            <a:solidFill>
              <a:srgbClr val="4A6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5"/>
            <p:cNvSpPr>
              <a:spLocks/>
            </p:cNvSpPr>
            <p:nvPr/>
          </p:nvSpPr>
          <p:spPr bwMode="auto">
            <a:xfrm>
              <a:off x="3400425" y="2778125"/>
              <a:ext cx="819150" cy="342900"/>
            </a:xfrm>
            <a:custGeom>
              <a:avLst/>
              <a:gdLst>
                <a:gd name="T0" fmla="*/ 2147483647 w 454"/>
                <a:gd name="T1" fmla="*/ 2147483647 h 225"/>
                <a:gd name="T2" fmla="*/ 2147483647 w 454"/>
                <a:gd name="T3" fmla="*/ 2147483647 h 225"/>
                <a:gd name="T4" fmla="*/ 2147483647 w 454"/>
                <a:gd name="T5" fmla="*/ 2147483647 h 225"/>
                <a:gd name="T6" fmla="*/ 0 w 454"/>
                <a:gd name="T7" fmla="*/ 2147483647 h 225"/>
                <a:gd name="T8" fmla="*/ 0 w 454"/>
                <a:gd name="T9" fmla="*/ 2147483647 h 225"/>
                <a:gd name="T10" fmla="*/ 2147483647 w 454"/>
                <a:gd name="T11" fmla="*/ 2147483647 h 225"/>
                <a:gd name="T12" fmla="*/ 2147483647 w 454"/>
                <a:gd name="T13" fmla="*/ 2147483647 h 225"/>
                <a:gd name="T14" fmla="*/ 2147483647 w 454"/>
                <a:gd name="T15" fmla="*/ 2147483647 h 225"/>
                <a:gd name="T16" fmla="*/ 2147483647 w 454"/>
                <a:gd name="T17" fmla="*/ 2147483647 h 225"/>
                <a:gd name="T18" fmla="*/ 2147483647 w 454"/>
                <a:gd name="T19" fmla="*/ 2147483647 h 225"/>
                <a:gd name="T20" fmla="*/ 2147483647 w 454"/>
                <a:gd name="T21" fmla="*/ 0 h 225"/>
                <a:gd name="T22" fmla="*/ 2147483647 w 454"/>
                <a:gd name="T23" fmla="*/ 2147483647 h 2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54"/>
                <a:gd name="T37" fmla="*/ 0 h 225"/>
                <a:gd name="T38" fmla="*/ 454 w 454"/>
                <a:gd name="T39" fmla="*/ 225 h 2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54" h="225">
                  <a:moveTo>
                    <a:pt x="388" y="92"/>
                  </a:moveTo>
                  <a:cubicBezTo>
                    <a:pt x="299" y="143"/>
                    <a:pt x="156" y="143"/>
                    <a:pt x="67" y="92"/>
                  </a:cubicBezTo>
                  <a:cubicBezTo>
                    <a:pt x="19" y="64"/>
                    <a:pt x="1" y="36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3" y="119"/>
                    <a:pt x="25" y="150"/>
                    <a:pt x="67" y="174"/>
                  </a:cubicBezTo>
                  <a:cubicBezTo>
                    <a:pt x="156" y="225"/>
                    <a:pt x="299" y="225"/>
                    <a:pt x="388" y="174"/>
                  </a:cubicBezTo>
                  <a:cubicBezTo>
                    <a:pt x="429" y="150"/>
                    <a:pt x="451" y="119"/>
                    <a:pt x="453" y="87"/>
                  </a:cubicBezTo>
                  <a:cubicBezTo>
                    <a:pt x="454" y="87"/>
                    <a:pt x="454" y="87"/>
                    <a:pt x="454" y="87"/>
                  </a:cubicBezTo>
                  <a:cubicBezTo>
                    <a:pt x="453" y="0"/>
                    <a:pt x="453" y="0"/>
                    <a:pt x="453" y="0"/>
                  </a:cubicBezTo>
                  <a:cubicBezTo>
                    <a:pt x="453" y="34"/>
                    <a:pt x="432" y="66"/>
                    <a:pt x="388" y="92"/>
                  </a:cubicBezTo>
                  <a:close/>
                </a:path>
              </a:pathLst>
            </a:custGeom>
            <a:solidFill>
              <a:srgbClr val="1036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46"/>
            <p:cNvSpPr>
              <a:spLocks/>
            </p:cNvSpPr>
            <p:nvPr/>
          </p:nvSpPr>
          <p:spPr bwMode="auto">
            <a:xfrm>
              <a:off x="3360738" y="2565400"/>
              <a:ext cx="898525" cy="439738"/>
            </a:xfrm>
            <a:custGeom>
              <a:avLst/>
              <a:gdLst>
                <a:gd name="T0" fmla="*/ 2147483647 w 498"/>
                <a:gd name="T1" fmla="*/ 2147483647 h 288"/>
                <a:gd name="T2" fmla="*/ 2147483647 w 498"/>
                <a:gd name="T3" fmla="*/ 2147483647 h 288"/>
                <a:gd name="T4" fmla="*/ 2147483647 w 498"/>
                <a:gd name="T5" fmla="*/ 2147483647 h 288"/>
                <a:gd name="T6" fmla="*/ 2147483647 w 498"/>
                <a:gd name="T7" fmla="*/ 2147483647 h 288"/>
                <a:gd name="T8" fmla="*/ 2147483647 w 498"/>
                <a:gd name="T9" fmla="*/ 2147483647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8"/>
                <a:gd name="T16" fmla="*/ 0 h 288"/>
                <a:gd name="T17" fmla="*/ 498 w 498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8" h="288">
                  <a:moveTo>
                    <a:pt x="409" y="51"/>
                  </a:moveTo>
                  <a:cubicBezTo>
                    <a:pt x="497" y="103"/>
                    <a:pt x="498" y="186"/>
                    <a:pt x="410" y="237"/>
                  </a:cubicBezTo>
                  <a:cubicBezTo>
                    <a:pt x="321" y="288"/>
                    <a:pt x="178" y="288"/>
                    <a:pt x="89" y="237"/>
                  </a:cubicBezTo>
                  <a:cubicBezTo>
                    <a:pt x="0" y="186"/>
                    <a:pt x="0" y="103"/>
                    <a:pt x="88" y="51"/>
                  </a:cubicBezTo>
                  <a:cubicBezTo>
                    <a:pt x="176" y="0"/>
                    <a:pt x="320" y="0"/>
                    <a:pt x="409" y="51"/>
                  </a:cubicBezTo>
                </a:path>
              </a:pathLst>
            </a:custGeom>
            <a:solidFill>
              <a:srgbClr val="4A6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7"/>
            <p:cNvSpPr>
              <a:spLocks/>
            </p:cNvSpPr>
            <p:nvPr/>
          </p:nvSpPr>
          <p:spPr bwMode="auto">
            <a:xfrm>
              <a:off x="3763963" y="2652713"/>
              <a:ext cx="319087" cy="101600"/>
            </a:xfrm>
            <a:custGeom>
              <a:avLst/>
              <a:gdLst>
                <a:gd name="T0" fmla="*/ 2147483647 w 177"/>
                <a:gd name="T1" fmla="*/ 2147483647 h 67"/>
                <a:gd name="T2" fmla="*/ 2147483647 w 177"/>
                <a:gd name="T3" fmla="*/ 2147483647 h 67"/>
                <a:gd name="T4" fmla="*/ 0 w 177"/>
                <a:gd name="T5" fmla="*/ 2147483647 h 67"/>
                <a:gd name="T6" fmla="*/ 2147483647 w 177"/>
                <a:gd name="T7" fmla="*/ 2147483647 h 67"/>
                <a:gd name="T8" fmla="*/ 2147483647 w 177"/>
                <a:gd name="T9" fmla="*/ 2147483647 h 67"/>
                <a:gd name="T10" fmla="*/ 2147483647 w 177"/>
                <a:gd name="T11" fmla="*/ 2147483647 h 67"/>
                <a:gd name="T12" fmla="*/ 2147483647 w 177"/>
                <a:gd name="T13" fmla="*/ 2147483647 h 67"/>
                <a:gd name="T14" fmla="*/ 2147483647 w 177"/>
                <a:gd name="T15" fmla="*/ 2147483647 h 67"/>
                <a:gd name="T16" fmla="*/ 2147483647 w 177"/>
                <a:gd name="T17" fmla="*/ 0 h 67"/>
                <a:gd name="T18" fmla="*/ 2147483647 w 177"/>
                <a:gd name="T19" fmla="*/ 0 h 67"/>
                <a:gd name="T20" fmla="*/ 2147483647 w 177"/>
                <a:gd name="T21" fmla="*/ 2147483647 h 67"/>
                <a:gd name="T22" fmla="*/ 2147483647 w 177"/>
                <a:gd name="T23" fmla="*/ 2147483647 h 67"/>
                <a:gd name="T24" fmla="*/ 2147483647 w 177"/>
                <a:gd name="T25" fmla="*/ 2147483647 h 67"/>
                <a:gd name="T26" fmla="*/ 2147483647 w 177"/>
                <a:gd name="T27" fmla="*/ 2147483647 h 67"/>
                <a:gd name="T28" fmla="*/ 2147483647 w 177"/>
                <a:gd name="T29" fmla="*/ 2147483647 h 67"/>
                <a:gd name="T30" fmla="*/ 2147483647 w 177"/>
                <a:gd name="T31" fmla="*/ 2147483647 h 67"/>
                <a:gd name="T32" fmla="*/ 2147483647 w 177"/>
                <a:gd name="T33" fmla="*/ 2147483647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7"/>
                <a:gd name="T52" fmla="*/ 0 h 67"/>
                <a:gd name="T53" fmla="*/ 177 w 177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7" h="67">
                  <a:moveTo>
                    <a:pt x="32" y="58"/>
                  </a:moveTo>
                  <a:cubicBezTo>
                    <a:pt x="32" y="58"/>
                    <a:pt x="32" y="58"/>
                    <a:pt x="32" y="5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64" y="48"/>
                    <a:pt x="72" y="47"/>
                    <a:pt x="81" y="42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7" y="59"/>
                    <a:pt x="177" y="59"/>
                    <a:pt x="177" y="59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05" y="56"/>
                    <a:pt x="105" y="56"/>
                    <a:pt x="105" y="56"/>
                  </a:cubicBezTo>
                  <a:cubicBezTo>
                    <a:pt x="90" y="65"/>
                    <a:pt x="76" y="67"/>
                    <a:pt x="66" y="66"/>
                  </a:cubicBezTo>
                  <a:cubicBezTo>
                    <a:pt x="48" y="66"/>
                    <a:pt x="35" y="60"/>
                    <a:pt x="32" y="58"/>
                  </a:cubicBezTo>
                  <a:cubicBezTo>
                    <a:pt x="32" y="58"/>
                    <a:pt x="32" y="58"/>
                    <a:pt x="32" y="58"/>
                  </a:cubicBezTo>
                  <a:close/>
                </a:path>
              </a:pathLst>
            </a:custGeom>
            <a:solidFill>
              <a:srgbClr val="1F2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8"/>
            <p:cNvSpPr>
              <a:spLocks/>
            </p:cNvSpPr>
            <p:nvPr/>
          </p:nvSpPr>
          <p:spPr bwMode="auto">
            <a:xfrm>
              <a:off x="3544888" y="2649538"/>
              <a:ext cx="206375" cy="155575"/>
            </a:xfrm>
            <a:custGeom>
              <a:avLst/>
              <a:gdLst>
                <a:gd name="T0" fmla="*/ 2147483647 w 115"/>
                <a:gd name="T1" fmla="*/ 2147483647 h 102"/>
                <a:gd name="T2" fmla="*/ 2147483647 w 115"/>
                <a:gd name="T3" fmla="*/ 2147483647 h 102"/>
                <a:gd name="T4" fmla="*/ 2147483647 w 115"/>
                <a:gd name="T5" fmla="*/ 2147483647 h 102"/>
                <a:gd name="T6" fmla="*/ 2147483647 w 115"/>
                <a:gd name="T7" fmla="*/ 2147483647 h 102"/>
                <a:gd name="T8" fmla="*/ 2147483647 w 115"/>
                <a:gd name="T9" fmla="*/ 2147483647 h 102"/>
                <a:gd name="T10" fmla="*/ 2147483647 w 115"/>
                <a:gd name="T11" fmla="*/ 2147483647 h 102"/>
                <a:gd name="T12" fmla="*/ 0 w 115"/>
                <a:gd name="T13" fmla="*/ 0 h 102"/>
                <a:gd name="T14" fmla="*/ 2147483647 w 115"/>
                <a:gd name="T15" fmla="*/ 0 h 102"/>
                <a:gd name="T16" fmla="*/ 2147483647 w 115"/>
                <a:gd name="T17" fmla="*/ 2147483647 h 102"/>
                <a:gd name="T18" fmla="*/ 2147483647 w 115"/>
                <a:gd name="T19" fmla="*/ 2147483647 h 102"/>
                <a:gd name="T20" fmla="*/ 2147483647 w 115"/>
                <a:gd name="T21" fmla="*/ 2147483647 h 102"/>
                <a:gd name="T22" fmla="*/ 2147483647 w 115"/>
                <a:gd name="T23" fmla="*/ 2147483647 h 102"/>
                <a:gd name="T24" fmla="*/ 2147483647 w 115"/>
                <a:gd name="T25" fmla="*/ 2147483647 h 102"/>
                <a:gd name="T26" fmla="*/ 2147483647 w 115"/>
                <a:gd name="T27" fmla="*/ 2147483647 h 102"/>
                <a:gd name="T28" fmla="*/ 2147483647 w 115"/>
                <a:gd name="T29" fmla="*/ 2147483647 h 102"/>
                <a:gd name="T30" fmla="*/ 2147483647 w 115"/>
                <a:gd name="T31" fmla="*/ 2147483647 h 1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5"/>
                <a:gd name="T49" fmla="*/ 0 h 102"/>
                <a:gd name="T50" fmla="*/ 115 w 115"/>
                <a:gd name="T51" fmla="*/ 102 h 10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5" h="102">
                  <a:moveTo>
                    <a:pt x="43" y="88"/>
                  </a:moveTo>
                  <a:cubicBezTo>
                    <a:pt x="76" y="69"/>
                    <a:pt x="76" y="69"/>
                    <a:pt x="76" y="69"/>
                  </a:cubicBezTo>
                  <a:cubicBezTo>
                    <a:pt x="82" y="65"/>
                    <a:pt x="81" y="61"/>
                    <a:pt x="72" y="5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97" y="41"/>
                    <a:pt x="97" y="41"/>
                    <a:pt x="97" y="41"/>
                  </a:cubicBezTo>
                  <a:cubicBezTo>
                    <a:pt x="112" y="50"/>
                    <a:pt x="115" y="58"/>
                    <a:pt x="115" y="64"/>
                  </a:cubicBezTo>
                  <a:cubicBezTo>
                    <a:pt x="115" y="75"/>
                    <a:pt x="103" y="82"/>
                    <a:pt x="100" y="84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3" y="88"/>
                    <a:pt x="43" y="88"/>
                    <a:pt x="43" y="88"/>
                  </a:cubicBezTo>
                  <a:close/>
                </a:path>
              </a:pathLst>
            </a:custGeom>
            <a:solidFill>
              <a:srgbClr val="1F2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"/>
            <p:cNvSpPr>
              <a:spLocks/>
            </p:cNvSpPr>
            <p:nvPr/>
          </p:nvSpPr>
          <p:spPr bwMode="auto">
            <a:xfrm>
              <a:off x="3538538" y="2811463"/>
              <a:ext cx="319087" cy="103187"/>
            </a:xfrm>
            <a:custGeom>
              <a:avLst/>
              <a:gdLst>
                <a:gd name="T0" fmla="*/ 2147483647 w 177"/>
                <a:gd name="T1" fmla="*/ 2147483647 h 67"/>
                <a:gd name="T2" fmla="*/ 2147483647 w 177"/>
                <a:gd name="T3" fmla="*/ 2147483647 h 67"/>
                <a:gd name="T4" fmla="*/ 2147483647 w 177"/>
                <a:gd name="T5" fmla="*/ 2147483647 h 67"/>
                <a:gd name="T6" fmla="*/ 2147483647 w 177"/>
                <a:gd name="T7" fmla="*/ 2147483647 h 67"/>
                <a:gd name="T8" fmla="*/ 2147483647 w 177"/>
                <a:gd name="T9" fmla="*/ 2147483647 h 67"/>
                <a:gd name="T10" fmla="*/ 2147483647 w 177"/>
                <a:gd name="T11" fmla="*/ 2147483647 h 67"/>
                <a:gd name="T12" fmla="*/ 2147483647 w 177"/>
                <a:gd name="T13" fmla="*/ 2147483647 h 67"/>
                <a:gd name="T14" fmla="*/ 2147483647 w 177"/>
                <a:gd name="T15" fmla="*/ 2147483647 h 67"/>
                <a:gd name="T16" fmla="*/ 0 w 177"/>
                <a:gd name="T17" fmla="*/ 2147483647 h 67"/>
                <a:gd name="T18" fmla="*/ 0 w 177"/>
                <a:gd name="T19" fmla="*/ 2147483647 h 67"/>
                <a:gd name="T20" fmla="*/ 2147483647 w 177"/>
                <a:gd name="T21" fmla="*/ 2147483647 h 67"/>
                <a:gd name="T22" fmla="*/ 2147483647 w 177"/>
                <a:gd name="T23" fmla="*/ 2147483647 h 67"/>
                <a:gd name="T24" fmla="*/ 2147483647 w 177"/>
                <a:gd name="T25" fmla="*/ 2147483647 h 67"/>
                <a:gd name="T26" fmla="*/ 2147483647 w 177"/>
                <a:gd name="T27" fmla="*/ 0 h 67"/>
                <a:gd name="T28" fmla="*/ 2147483647 w 177"/>
                <a:gd name="T29" fmla="*/ 2147483647 h 67"/>
                <a:gd name="T30" fmla="*/ 2147483647 w 177"/>
                <a:gd name="T31" fmla="*/ 2147483647 h 6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7"/>
                <a:gd name="T49" fmla="*/ 0 h 67"/>
                <a:gd name="T50" fmla="*/ 177 w 177"/>
                <a:gd name="T51" fmla="*/ 67 h 6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7" h="67">
                  <a:moveTo>
                    <a:pt x="145" y="9"/>
                  </a:moveTo>
                  <a:cubicBezTo>
                    <a:pt x="177" y="28"/>
                    <a:pt x="177" y="28"/>
                    <a:pt x="177" y="28"/>
                  </a:cubicBezTo>
                  <a:cubicBezTo>
                    <a:pt x="152" y="42"/>
                    <a:pt x="152" y="42"/>
                    <a:pt x="152" y="42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113" y="19"/>
                    <a:pt x="105" y="20"/>
                    <a:pt x="96" y="25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101" y="67"/>
                    <a:pt x="101" y="67"/>
                    <a:pt x="101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71" y="11"/>
                    <a:pt x="71" y="11"/>
                    <a:pt x="71" y="11"/>
                  </a:cubicBezTo>
                  <a:cubicBezTo>
                    <a:pt x="86" y="2"/>
                    <a:pt x="101" y="0"/>
                    <a:pt x="111" y="0"/>
                  </a:cubicBezTo>
                  <a:cubicBezTo>
                    <a:pt x="129" y="1"/>
                    <a:pt x="142" y="7"/>
                    <a:pt x="145" y="9"/>
                  </a:cubicBezTo>
                  <a:cubicBezTo>
                    <a:pt x="145" y="9"/>
                    <a:pt x="145" y="9"/>
                    <a:pt x="145" y="9"/>
                  </a:cubicBezTo>
                  <a:close/>
                </a:path>
              </a:pathLst>
            </a:custGeom>
            <a:solidFill>
              <a:srgbClr val="1F2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50"/>
            <p:cNvSpPr>
              <a:spLocks/>
            </p:cNvSpPr>
            <p:nvPr/>
          </p:nvSpPr>
          <p:spPr bwMode="auto">
            <a:xfrm>
              <a:off x="3870325" y="2759075"/>
              <a:ext cx="206375" cy="157163"/>
            </a:xfrm>
            <a:custGeom>
              <a:avLst/>
              <a:gdLst>
                <a:gd name="T0" fmla="*/ 2147483647 w 114"/>
                <a:gd name="T1" fmla="*/ 2147483647 h 103"/>
                <a:gd name="T2" fmla="*/ 2147483647 w 114"/>
                <a:gd name="T3" fmla="*/ 2147483647 h 103"/>
                <a:gd name="T4" fmla="*/ 2147483647 w 114"/>
                <a:gd name="T5" fmla="*/ 2147483647 h 103"/>
                <a:gd name="T6" fmla="*/ 2147483647 w 114"/>
                <a:gd name="T7" fmla="*/ 2147483647 h 103"/>
                <a:gd name="T8" fmla="*/ 2147483647 w 114"/>
                <a:gd name="T9" fmla="*/ 2147483647 h 103"/>
                <a:gd name="T10" fmla="*/ 2147483647 w 114"/>
                <a:gd name="T11" fmla="*/ 2147483647 h 103"/>
                <a:gd name="T12" fmla="*/ 0 w 114"/>
                <a:gd name="T13" fmla="*/ 2147483647 h 103"/>
                <a:gd name="T14" fmla="*/ 2147483647 w 114"/>
                <a:gd name="T15" fmla="*/ 2147483647 h 103"/>
                <a:gd name="T16" fmla="*/ 2147483647 w 114"/>
                <a:gd name="T17" fmla="*/ 0 h 103"/>
                <a:gd name="T18" fmla="*/ 2147483647 w 114"/>
                <a:gd name="T19" fmla="*/ 2147483647 h 103"/>
                <a:gd name="T20" fmla="*/ 2147483647 w 114"/>
                <a:gd name="T21" fmla="*/ 2147483647 h 103"/>
                <a:gd name="T22" fmla="*/ 2147483647 w 114"/>
                <a:gd name="T23" fmla="*/ 2147483647 h 103"/>
                <a:gd name="T24" fmla="*/ 2147483647 w 114"/>
                <a:gd name="T25" fmla="*/ 2147483647 h 103"/>
                <a:gd name="T26" fmla="*/ 2147483647 w 114"/>
                <a:gd name="T27" fmla="*/ 2147483647 h 103"/>
                <a:gd name="T28" fmla="*/ 2147483647 w 114"/>
                <a:gd name="T29" fmla="*/ 2147483647 h 103"/>
                <a:gd name="T30" fmla="*/ 2147483647 w 114"/>
                <a:gd name="T31" fmla="*/ 2147483647 h 10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4"/>
                <a:gd name="T49" fmla="*/ 0 h 103"/>
                <a:gd name="T50" fmla="*/ 114 w 114"/>
                <a:gd name="T51" fmla="*/ 103 h 10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4" h="103">
                  <a:moveTo>
                    <a:pt x="114" y="45"/>
                  </a:moveTo>
                  <a:cubicBezTo>
                    <a:pt x="114" y="103"/>
                    <a:pt x="114" y="103"/>
                    <a:pt x="114" y="103"/>
                  </a:cubicBezTo>
                  <a:cubicBezTo>
                    <a:pt x="13" y="103"/>
                    <a:pt x="13" y="103"/>
                    <a:pt x="13" y="103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3" y="53"/>
                    <a:pt x="0" y="44"/>
                    <a:pt x="0" y="39"/>
                  </a:cubicBezTo>
                  <a:cubicBezTo>
                    <a:pt x="0" y="28"/>
                    <a:pt x="12" y="20"/>
                    <a:pt x="14" y="19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2" y="37"/>
                    <a:pt x="33" y="42"/>
                    <a:pt x="42" y="47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45"/>
                    <a:pt x="84" y="45"/>
                    <a:pt x="84" y="45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4" y="45"/>
                    <a:pt x="114" y="45"/>
                    <a:pt x="114" y="45"/>
                  </a:cubicBezTo>
                  <a:close/>
                </a:path>
              </a:pathLst>
            </a:custGeom>
            <a:solidFill>
              <a:srgbClr val="1F2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51"/>
            <p:cNvSpPr>
              <a:spLocks/>
            </p:cNvSpPr>
            <p:nvPr/>
          </p:nvSpPr>
          <p:spPr bwMode="auto">
            <a:xfrm>
              <a:off x="3757613" y="2646363"/>
              <a:ext cx="319087" cy="101600"/>
            </a:xfrm>
            <a:custGeom>
              <a:avLst/>
              <a:gdLst>
                <a:gd name="T0" fmla="*/ 2147483647 w 177"/>
                <a:gd name="T1" fmla="*/ 2147483647 h 67"/>
                <a:gd name="T2" fmla="*/ 2147483647 w 177"/>
                <a:gd name="T3" fmla="*/ 2147483647 h 67"/>
                <a:gd name="T4" fmla="*/ 0 w 177"/>
                <a:gd name="T5" fmla="*/ 2147483647 h 67"/>
                <a:gd name="T6" fmla="*/ 2147483647 w 177"/>
                <a:gd name="T7" fmla="*/ 2147483647 h 67"/>
                <a:gd name="T8" fmla="*/ 2147483647 w 177"/>
                <a:gd name="T9" fmla="*/ 2147483647 h 67"/>
                <a:gd name="T10" fmla="*/ 2147483647 w 177"/>
                <a:gd name="T11" fmla="*/ 2147483647 h 67"/>
                <a:gd name="T12" fmla="*/ 2147483647 w 177"/>
                <a:gd name="T13" fmla="*/ 2147483647 h 67"/>
                <a:gd name="T14" fmla="*/ 2147483647 w 177"/>
                <a:gd name="T15" fmla="*/ 2147483647 h 67"/>
                <a:gd name="T16" fmla="*/ 2147483647 w 177"/>
                <a:gd name="T17" fmla="*/ 0 h 67"/>
                <a:gd name="T18" fmla="*/ 2147483647 w 177"/>
                <a:gd name="T19" fmla="*/ 0 h 67"/>
                <a:gd name="T20" fmla="*/ 2147483647 w 177"/>
                <a:gd name="T21" fmla="*/ 2147483647 h 67"/>
                <a:gd name="T22" fmla="*/ 2147483647 w 177"/>
                <a:gd name="T23" fmla="*/ 2147483647 h 67"/>
                <a:gd name="T24" fmla="*/ 2147483647 w 177"/>
                <a:gd name="T25" fmla="*/ 2147483647 h 67"/>
                <a:gd name="T26" fmla="*/ 2147483647 w 177"/>
                <a:gd name="T27" fmla="*/ 2147483647 h 67"/>
                <a:gd name="T28" fmla="*/ 2147483647 w 177"/>
                <a:gd name="T29" fmla="*/ 2147483647 h 67"/>
                <a:gd name="T30" fmla="*/ 2147483647 w 177"/>
                <a:gd name="T31" fmla="*/ 2147483647 h 67"/>
                <a:gd name="T32" fmla="*/ 2147483647 w 177"/>
                <a:gd name="T33" fmla="*/ 2147483647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7"/>
                <a:gd name="T52" fmla="*/ 0 h 67"/>
                <a:gd name="T53" fmla="*/ 177 w 177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7" h="67">
                  <a:moveTo>
                    <a:pt x="32" y="58"/>
                  </a:moveTo>
                  <a:cubicBezTo>
                    <a:pt x="32" y="58"/>
                    <a:pt x="32" y="58"/>
                    <a:pt x="32" y="5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64" y="48"/>
                    <a:pt x="72" y="47"/>
                    <a:pt x="81" y="42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7" y="59"/>
                    <a:pt x="177" y="59"/>
                    <a:pt x="177" y="59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05" y="56"/>
                    <a:pt x="105" y="56"/>
                    <a:pt x="105" y="56"/>
                  </a:cubicBezTo>
                  <a:cubicBezTo>
                    <a:pt x="90" y="65"/>
                    <a:pt x="76" y="67"/>
                    <a:pt x="66" y="66"/>
                  </a:cubicBezTo>
                  <a:cubicBezTo>
                    <a:pt x="48" y="66"/>
                    <a:pt x="35" y="60"/>
                    <a:pt x="32" y="58"/>
                  </a:cubicBezTo>
                  <a:cubicBezTo>
                    <a:pt x="32" y="58"/>
                    <a:pt x="32" y="58"/>
                    <a:pt x="32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52"/>
            <p:cNvSpPr>
              <a:spLocks/>
            </p:cNvSpPr>
            <p:nvPr/>
          </p:nvSpPr>
          <p:spPr bwMode="auto">
            <a:xfrm>
              <a:off x="3536950" y="2643188"/>
              <a:ext cx="207963" cy="155575"/>
            </a:xfrm>
            <a:custGeom>
              <a:avLst/>
              <a:gdLst>
                <a:gd name="T0" fmla="*/ 2147483647 w 115"/>
                <a:gd name="T1" fmla="*/ 2147483647 h 102"/>
                <a:gd name="T2" fmla="*/ 2147483647 w 115"/>
                <a:gd name="T3" fmla="*/ 2147483647 h 102"/>
                <a:gd name="T4" fmla="*/ 2147483647 w 115"/>
                <a:gd name="T5" fmla="*/ 2147483647 h 102"/>
                <a:gd name="T6" fmla="*/ 2147483647 w 115"/>
                <a:gd name="T7" fmla="*/ 2147483647 h 102"/>
                <a:gd name="T8" fmla="*/ 2147483647 w 115"/>
                <a:gd name="T9" fmla="*/ 2147483647 h 102"/>
                <a:gd name="T10" fmla="*/ 2147483647 w 115"/>
                <a:gd name="T11" fmla="*/ 2147483647 h 102"/>
                <a:gd name="T12" fmla="*/ 0 w 115"/>
                <a:gd name="T13" fmla="*/ 0 h 102"/>
                <a:gd name="T14" fmla="*/ 2147483647 w 115"/>
                <a:gd name="T15" fmla="*/ 0 h 102"/>
                <a:gd name="T16" fmla="*/ 2147483647 w 115"/>
                <a:gd name="T17" fmla="*/ 2147483647 h 102"/>
                <a:gd name="T18" fmla="*/ 2147483647 w 115"/>
                <a:gd name="T19" fmla="*/ 2147483647 h 102"/>
                <a:gd name="T20" fmla="*/ 2147483647 w 115"/>
                <a:gd name="T21" fmla="*/ 2147483647 h 102"/>
                <a:gd name="T22" fmla="*/ 2147483647 w 115"/>
                <a:gd name="T23" fmla="*/ 2147483647 h 102"/>
                <a:gd name="T24" fmla="*/ 2147483647 w 115"/>
                <a:gd name="T25" fmla="*/ 2147483647 h 102"/>
                <a:gd name="T26" fmla="*/ 2147483647 w 115"/>
                <a:gd name="T27" fmla="*/ 2147483647 h 102"/>
                <a:gd name="T28" fmla="*/ 2147483647 w 115"/>
                <a:gd name="T29" fmla="*/ 2147483647 h 102"/>
                <a:gd name="T30" fmla="*/ 2147483647 w 115"/>
                <a:gd name="T31" fmla="*/ 2147483647 h 1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5"/>
                <a:gd name="T49" fmla="*/ 0 h 102"/>
                <a:gd name="T50" fmla="*/ 115 w 115"/>
                <a:gd name="T51" fmla="*/ 102 h 10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5" h="102">
                  <a:moveTo>
                    <a:pt x="43" y="88"/>
                  </a:moveTo>
                  <a:cubicBezTo>
                    <a:pt x="76" y="69"/>
                    <a:pt x="76" y="69"/>
                    <a:pt x="76" y="69"/>
                  </a:cubicBezTo>
                  <a:cubicBezTo>
                    <a:pt x="82" y="65"/>
                    <a:pt x="81" y="61"/>
                    <a:pt x="72" y="5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97" y="41"/>
                    <a:pt x="97" y="41"/>
                    <a:pt x="97" y="41"/>
                  </a:cubicBezTo>
                  <a:cubicBezTo>
                    <a:pt x="112" y="50"/>
                    <a:pt x="115" y="58"/>
                    <a:pt x="115" y="64"/>
                  </a:cubicBezTo>
                  <a:cubicBezTo>
                    <a:pt x="115" y="75"/>
                    <a:pt x="103" y="82"/>
                    <a:pt x="100" y="84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3" y="88"/>
                    <a:pt x="43" y="88"/>
                    <a:pt x="43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53"/>
            <p:cNvSpPr>
              <a:spLocks/>
            </p:cNvSpPr>
            <p:nvPr/>
          </p:nvSpPr>
          <p:spPr bwMode="auto">
            <a:xfrm>
              <a:off x="3532188" y="2805113"/>
              <a:ext cx="319087" cy="103187"/>
            </a:xfrm>
            <a:custGeom>
              <a:avLst/>
              <a:gdLst>
                <a:gd name="T0" fmla="*/ 2147483647 w 177"/>
                <a:gd name="T1" fmla="*/ 2147483647 h 67"/>
                <a:gd name="T2" fmla="*/ 2147483647 w 177"/>
                <a:gd name="T3" fmla="*/ 2147483647 h 67"/>
                <a:gd name="T4" fmla="*/ 2147483647 w 177"/>
                <a:gd name="T5" fmla="*/ 2147483647 h 67"/>
                <a:gd name="T6" fmla="*/ 2147483647 w 177"/>
                <a:gd name="T7" fmla="*/ 2147483647 h 67"/>
                <a:gd name="T8" fmla="*/ 2147483647 w 177"/>
                <a:gd name="T9" fmla="*/ 2147483647 h 67"/>
                <a:gd name="T10" fmla="*/ 2147483647 w 177"/>
                <a:gd name="T11" fmla="*/ 2147483647 h 67"/>
                <a:gd name="T12" fmla="*/ 2147483647 w 177"/>
                <a:gd name="T13" fmla="*/ 2147483647 h 67"/>
                <a:gd name="T14" fmla="*/ 2147483647 w 177"/>
                <a:gd name="T15" fmla="*/ 2147483647 h 67"/>
                <a:gd name="T16" fmla="*/ 0 w 177"/>
                <a:gd name="T17" fmla="*/ 2147483647 h 67"/>
                <a:gd name="T18" fmla="*/ 0 w 177"/>
                <a:gd name="T19" fmla="*/ 2147483647 h 67"/>
                <a:gd name="T20" fmla="*/ 2147483647 w 177"/>
                <a:gd name="T21" fmla="*/ 2147483647 h 67"/>
                <a:gd name="T22" fmla="*/ 2147483647 w 177"/>
                <a:gd name="T23" fmla="*/ 2147483647 h 67"/>
                <a:gd name="T24" fmla="*/ 2147483647 w 177"/>
                <a:gd name="T25" fmla="*/ 2147483647 h 67"/>
                <a:gd name="T26" fmla="*/ 2147483647 w 177"/>
                <a:gd name="T27" fmla="*/ 0 h 67"/>
                <a:gd name="T28" fmla="*/ 2147483647 w 177"/>
                <a:gd name="T29" fmla="*/ 2147483647 h 67"/>
                <a:gd name="T30" fmla="*/ 2147483647 w 177"/>
                <a:gd name="T31" fmla="*/ 2147483647 h 6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7"/>
                <a:gd name="T49" fmla="*/ 0 h 67"/>
                <a:gd name="T50" fmla="*/ 177 w 177"/>
                <a:gd name="T51" fmla="*/ 67 h 6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7" h="67">
                  <a:moveTo>
                    <a:pt x="145" y="9"/>
                  </a:moveTo>
                  <a:cubicBezTo>
                    <a:pt x="177" y="28"/>
                    <a:pt x="177" y="28"/>
                    <a:pt x="177" y="28"/>
                  </a:cubicBezTo>
                  <a:cubicBezTo>
                    <a:pt x="152" y="42"/>
                    <a:pt x="152" y="42"/>
                    <a:pt x="152" y="42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113" y="19"/>
                    <a:pt x="105" y="20"/>
                    <a:pt x="96" y="25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101" y="67"/>
                    <a:pt x="101" y="67"/>
                    <a:pt x="101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71" y="11"/>
                    <a:pt x="71" y="11"/>
                    <a:pt x="71" y="11"/>
                  </a:cubicBezTo>
                  <a:cubicBezTo>
                    <a:pt x="86" y="2"/>
                    <a:pt x="101" y="0"/>
                    <a:pt x="111" y="0"/>
                  </a:cubicBezTo>
                  <a:cubicBezTo>
                    <a:pt x="129" y="1"/>
                    <a:pt x="142" y="7"/>
                    <a:pt x="145" y="9"/>
                  </a:cubicBezTo>
                  <a:cubicBezTo>
                    <a:pt x="145" y="9"/>
                    <a:pt x="145" y="9"/>
                    <a:pt x="14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54"/>
            <p:cNvSpPr>
              <a:spLocks/>
            </p:cNvSpPr>
            <p:nvPr/>
          </p:nvSpPr>
          <p:spPr bwMode="auto">
            <a:xfrm>
              <a:off x="3863975" y="2754313"/>
              <a:ext cx="206375" cy="157162"/>
            </a:xfrm>
            <a:custGeom>
              <a:avLst/>
              <a:gdLst>
                <a:gd name="T0" fmla="*/ 2147483647 w 114"/>
                <a:gd name="T1" fmla="*/ 2147483647 h 103"/>
                <a:gd name="T2" fmla="*/ 2147483647 w 114"/>
                <a:gd name="T3" fmla="*/ 2147483647 h 103"/>
                <a:gd name="T4" fmla="*/ 2147483647 w 114"/>
                <a:gd name="T5" fmla="*/ 2147483647 h 103"/>
                <a:gd name="T6" fmla="*/ 2147483647 w 114"/>
                <a:gd name="T7" fmla="*/ 2147483647 h 103"/>
                <a:gd name="T8" fmla="*/ 2147483647 w 114"/>
                <a:gd name="T9" fmla="*/ 2147483647 h 103"/>
                <a:gd name="T10" fmla="*/ 2147483647 w 114"/>
                <a:gd name="T11" fmla="*/ 2147483647 h 103"/>
                <a:gd name="T12" fmla="*/ 0 w 114"/>
                <a:gd name="T13" fmla="*/ 2147483647 h 103"/>
                <a:gd name="T14" fmla="*/ 2147483647 w 114"/>
                <a:gd name="T15" fmla="*/ 2147483647 h 103"/>
                <a:gd name="T16" fmla="*/ 2147483647 w 114"/>
                <a:gd name="T17" fmla="*/ 0 h 103"/>
                <a:gd name="T18" fmla="*/ 2147483647 w 114"/>
                <a:gd name="T19" fmla="*/ 2147483647 h 103"/>
                <a:gd name="T20" fmla="*/ 2147483647 w 114"/>
                <a:gd name="T21" fmla="*/ 2147483647 h 103"/>
                <a:gd name="T22" fmla="*/ 2147483647 w 114"/>
                <a:gd name="T23" fmla="*/ 2147483647 h 103"/>
                <a:gd name="T24" fmla="*/ 2147483647 w 114"/>
                <a:gd name="T25" fmla="*/ 2147483647 h 103"/>
                <a:gd name="T26" fmla="*/ 2147483647 w 114"/>
                <a:gd name="T27" fmla="*/ 2147483647 h 103"/>
                <a:gd name="T28" fmla="*/ 2147483647 w 114"/>
                <a:gd name="T29" fmla="*/ 2147483647 h 103"/>
                <a:gd name="T30" fmla="*/ 2147483647 w 114"/>
                <a:gd name="T31" fmla="*/ 2147483647 h 10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4"/>
                <a:gd name="T49" fmla="*/ 0 h 103"/>
                <a:gd name="T50" fmla="*/ 114 w 114"/>
                <a:gd name="T51" fmla="*/ 103 h 10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4" h="103">
                  <a:moveTo>
                    <a:pt x="114" y="45"/>
                  </a:moveTo>
                  <a:cubicBezTo>
                    <a:pt x="114" y="103"/>
                    <a:pt x="114" y="103"/>
                    <a:pt x="114" y="103"/>
                  </a:cubicBezTo>
                  <a:cubicBezTo>
                    <a:pt x="13" y="103"/>
                    <a:pt x="13" y="103"/>
                    <a:pt x="13" y="103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3" y="53"/>
                    <a:pt x="0" y="44"/>
                    <a:pt x="0" y="39"/>
                  </a:cubicBezTo>
                  <a:cubicBezTo>
                    <a:pt x="0" y="28"/>
                    <a:pt x="12" y="20"/>
                    <a:pt x="14" y="19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2" y="37"/>
                    <a:pt x="33" y="42"/>
                    <a:pt x="42" y="47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45"/>
                    <a:pt x="84" y="45"/>
                    <a:pt x="84" y="45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4" y="45"/>
                    <a:pt x="114" y="45"/>
                    <a:pt x="114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26" name="Picture 55" descr="通用交换机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738" y="1917700"/>
              <a:ext cx="647700" cy="47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56"/>
            <p:cNvSpPr>
              <a:spLocks noChangeArrowheads="1"/>
            </p:cNvSpPr>
            <p:nvPr/>
          </p:nvSpPr>
          <p:spPr bwMode="auto">
            <a:xfrm>
              <a:off x="2641600" y="5086350"/>
              <a:ext cx="71438" cy="576263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50000">
                  <a:srgbClr val="FFFFFF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zh-CN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8" name="Picture 57" descr="Financ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700" y="5445125"/>
              <a:ext cx="576263" cy="639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8" descr="通用路由器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700" y="4941888"/>
              <a:ext cx="431800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59"/>
            <p:cNvSpPr>
              <a:spLocks noChangeArrowheads="1"/>
            </p:cNvSpPr>
            <p:nvPr/>
          </p:nvSpPr>
          <p:spPr bwMode="auto">
            <a:xfrm>
              <a:off x="3217863" y="5095875"/>
              <a:ext cx="71437" cy="576263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50000">
                  <a:srgbClr val="FFFFFF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zh-CN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1" name="Picture 60" descr="Financ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963" y="5454650"/>
              <a:ext cx="576262" cy="639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61" descr="通用路由器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963" y="4951413"/>
              <a:ext cx="431800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62"/>
            <p:cNvSpPr>
              <a:spLocks noChangeArrowheads="1"/>
            </p:cNvSpPr>
            <p:nvPr/>
          </p:nvSpPr>
          <p:spPr bwMode="auto">
            <a:xfrm>
              <a:off x="3865563" y="5086350"/>
              <a:ext cx="71437" cy="576263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50000">
                  <a:srgbClr val="FFFFFF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zh-CN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4" name="Picture 63" descr="Financ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9663" y="5445125"/>
              <a:ext cx="576262" cy="639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64" descr="通用路由器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9663" y="4941888"/>
              <a:ext cx="431800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Line 65"/>
            <p:cNvSpPr>
              <a:spLocks noChangeShapeType="1"/>
            </p:cNvSpPr>
            <p:nvPr/>
          </p:nvSpPr>
          <p:spPr bwMode="auto">
            <a:xfrm>
              <a:off x="3373438" y="5373688"/>
              <a:ext cx="42068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37" name="Picture 76" descr="sohu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0713" y="5373688"/>
              <a:ext cx="1079500" cy="86518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" name="Group 69"/>
            <p:cNvGrpSpPr>
              <a:grpSpLocks/>
            </p:cNvGrpSpPr>
            <p:nvPr/>
          </p:nvGrpSpPr>
          <p:grpSpPr bwMode="auto">
            <a:xfrm>
              <a:off x="2857500" y="3502025"/>
              <a:ext cx="1673225" cy="1119188"/>
              <a:chOff x="476" y="2205"/>
              <a:chExt cx="1054" cy="765"/>
            </a:xfrm>
          </p:grpSpPr>
          <p:grpSp>
            <p:nvGrpSpPr>
              <p:cNvPr id="72" name="组合 42"/>
              <p:cNvGrpSpPr>
                <a:grpSpLocks/>
              </p:cNvGrpSpPr>
              <p:nvPr/>
            </p:nvGrpSpPr>
            <p:grpSpPr bwMode="auto">
              <a:xfrm>
                <a:off x="476" y="2205"/>
                <a:ext cx="1054" cy="765"/>
                <a:chOff x="642910" y="1588887"/>
                <a:chExt cx="2320076" cy="1682401"/>
              </a:xfrm>
            </p:grpSpPr>
            <p:sp>
              <p:nvSpPr>
                <p:cNvPr id="74" name="Oval 11"/>
                <p:cNvSpPr>
                  <a:spLocks noChangeArrowheads="1"/>
                </p:cNvSpPr>
                <p:nvPr/>
              </p:nvSpPr>
              <p:spPr bwMode="ltGray">
                <a:xfrm>
                  <a:off x="642910" y="1588887"/>
                  <a:ext cx="1928261" cy="1283874"/>
                </a:xfrm>
                <a:prstGeom prst="cloud">
                  <a:avLst/>
                </a:prstGeom>
                <a:solidFill>
                  <a:srgbClr val="00B0F0"/>
                </a:solidFill>
                <a:ln w="2857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zh-CN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grpSp>
              <p:nvGrpSpPr>
                <p:cNvPr id="75" name="Oval 11"/>
                <p:cNvGrpSpPr>
                  <a:grpSpLocks/>
                </p:cNvGrpSpPr>
                <p:nvPr/>
              </p:nvGrpSpPr>
              <p:grpSpPr bwMode="auto">
                <a:xfrm>
                  <a:off x="681203" y="1589943"/>
                  <a:ext cx="2281783" cy="1681345"/>
                  <a:chOff x="4937760" y="2572512"/>
                  <a:chExt cx="1645920" cy="1213104"/>
                </a:xfrm>
              </p:grpSpPr>
              <p:pic>
                <p:nvPicPr>
                  <p:cNvPr id="76" name="Oval 11"/>
                  <p:cNvPicPr>
                    <a:picLocks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ltGray">
                  <a:xfrm>
                    <a:off x="4937760" y="2572512"/>
                    <a:ext cx="1645920" cy="12131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7" name="Text 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54790" y="2734449"/>
                    <a:ext cx="806720" cy="5244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  <p:sp>
            <p:nvSpPr>
              <p:cNvPr id="73" name="Text Box 75"/>
              <p:cNvSpPr txBox="1">
                <a:spLocks noChangeArrowheads="1"/>
              </p:cNvSpPr>
              <p:nvPr/>
            </p:nvSpPr>
            <p:spPr bwMode="auto">
              <a:xfrm>
                <a:off x="657" y="2341"/>
                <a:ext cx="590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600" b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MSTP</a:t>
                </a:r>
              </a:p>
            </p:txBody>
          </p:sp>
        </p:grpSp>
        <p:pic>
          <p:nvPicPr>
            <p:cNvPr id="39" name="Picture 86" descr="VP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268413"/>
              <a:ext cx="3603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50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69138" y="5300663"/>
              <a:ext cx="742950" cy="931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Rectangle 166"/>
            <p:cNvSpPr>
              <a:spLocks noChangeArrowheads="1"/>
            </p:cNvSpPr>
            <p:nvPr/>
          </p:nvSpPr>
          <p:spPr bwMode="auto">
            <a:xfrm>
              <a:off x="6783388" y="1555750"/>
              <a:ext cx="71437" cy="576263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50000">
                  <a:srgbClr val="FFFFFF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zh-CN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2" name="Picture 167" descr="通用路由器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8925" y="2060575"/>
              <a:ext cx="431800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68" descr="大楼通用_0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8563" y="1196975"/>
              <a:ext cx="935037" cy="83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ctangle 87"/>
            <p:cNvSpPr>
              <a:spLocks noChangeArrowheads="1"/>
            </p:cNvSpPr>
            <p:nvPr/>
          </p:nvSpPr>
          <p:spPr bwMode="auto">
            <a:xfrm>
              <a:off x="5703888" y="1627188"/>
              <a:ext cx="71437" cy="576262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50000">
                  <a:srgbClr val="FFFFFF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zh-CN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5" name="Picture 88" descr="通用路由器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9425" y="2132013"/>
              <a:ext cx="431800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89" descr="大楼通用_0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063" y="1268413"/>
              <a:ext cx="935037" cy="833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" name="Group 140"/>
            <p:cNvGrpSpPr>
              <a:grpSpLocks/>
            </p:cNvGrpSpPr>
            <p:nvPr/>
          </p:nvGrpSpPr>
          <p:grpSpPr bwMode="auto">
            <a:xfrm>
              <a:off x="4476750" y="2708275"/>
              <a:ext cx="1673225" cy="1119188"/>
              <a:chOff x="476" y="2205"/>
              <a:chExt cx="1054" cy="765"/>
            </a:xfrm>
          </p:grpSpPr>
          <p:grpSp>
            <p:nvGrpSpPr>
              <p:cNvPr id="66" name="组合 42"/>
              <p:cNvGrpSpPr>
                <a:grpSpLocks/>
              </p:cNvGrpSpPr>
              <p:nvPr/>
            </p:nvGrpSpPr>
            <p:grpSpPr bwMode="auto">
              <a:xfrm>
                <a:off x="476" y="2205"/>
                <a:ext cx="1054" cy="765"/>
                <a:chOff x="642910" y="1588887"/>
                <a:chExt cx="2320076" cy="1682401"/>
              </a:xfrm>
            </p:grpSpPr>
            <p:sp>
              <p:nvSpPr>
                <p:cNvPr id="68" name="Oval 11"/>
                <p:cNvSpPr>
                  <a:spLocks noChangeArrowheads="1"/>
                </p:cNvSpPr>
                <p:nvPr/>
              </p:nvSpPr>
              <p:spPr bwMode="ltGray">
                <a:xfrm>
                  <a:off x="642910" y="1588887"/>
                  <a:ext cx="1928261" cy="1283874"/>
                </a:xfrm>
                <a:prstGeom prst="cloud">
                  <a:avLst/>
                </a:prstGeom>
                <a:solidFill>
                  <a:srgbClr val="00B0F0"/>
                </a:solidFill>
                <a:ln w="2857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zh-CN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grpSp>
              <p:nvGrpSpPr>
                <p:cNvPr id="69" name="Oval 11"/>
                <p:cNvGrpSpPr>
                  <a:grpSpLocks/>
                </p:cNvGrpSpPr>
                <p:nvPr/>
              </p:nvGrpSpPr>
              <p:grpSpPr bwMode="auto">
                <a:xfrm>
                  <a:off x="681203" y="1589943"/>
                  <a:ext cx="2281783" cy="1681345"/>
                  <a:chOff x="4937760" y="2572512"/>
                  <a:chExt cx="1645920" cy="1213104"/>
                </a:xfrm>
              </p:grpSpPr>
              <p:pic>
                <p:nvPicPr>
                  <p:cNvPr id="70" name="Oval 11"/>
                  <p:cNvPicPr>
                    <a:picLocks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ltGray">
                  <a:xfrm>
                    <a:off x="4937760" y="2572512"/>
                    <a:ext cx="1645920" cy="12131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1" name="Text 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54790" y="2734449"/>
                    <a:ext cx="806720" cy="5244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  <p:sp>
            <p:nvSpPr>
              <p:cNvPr id="67" name="Text Box 146"/>
              <p:cNvSpPr txBox="1">
                <a:spLocks noChangeArrowheads="1"/>
              </p:cNvSpPr>
              <p:nvPr/>
            </p:nvSpPr>
            <p:spPr bwMode="auto">
              <a:xfrm>
                <a:off x="657" y="2341"/>
                <a:ext cx="590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600" b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en-US" sz="1600" b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专线</a:t>
                </a:r>
              </a:p>
            </p:txBody>
          </p:sp>
        </p:grpSp>
        <p:grpSp>
          <p:nvGrpSpPr>
            <p:cNvPr id="48" name="Group 78"/>
            <p:cNvGrpSpPr>
              <a:grpSpLocks/>
            </p:cNvGrpSpPr>
            <p:nvPr/>
          </p:nvGrpSpPr>
          <p:grpSpPr bwMode="auto">
            <a:xfrm>
              <a:off x="4981575" y="4005263"/>
              <a:ext cx="1368425" cy="863600"/>
              <a:chOff x="1882" y="850"/>
              <a:chExt cx="1043" cy="720"/>
            </a:xfrm>
          </p:grpSpPr>
          <p:grpSp>
            <p:nvGrpSpPr>
              <p:cNvPr id="60" name="组合 39"/>
              <p:cNvGrpSpPr>
                <a:grpSpLocks/>
              </p:cNvGrpSpPr>
              <p:nvPr/>
            </p:nvGrpSpPr>
            <p:grpSpPr bwMode="auto">
              <a:xfrm>
                <a:off x="1882" y="848"/>
                <a:ext cx="1254" cy="942"/>
                <a:chOff x="642910" y="1584757"/>
                <a:chExt cx="2318756" cy="1678467"/>
              </a:xfrm>
            </p:grpSpPr>
            <p:sp>
              <p:nvSpPr>
                <p:cNvPr id="62" name="Oval 11"/>
                <p:cNvSpPr>
                  <a:spLocks noChangeArrowheads="1"/>
                </p:cNvSpPr>
                <p:nvPr/>
              </p:nvSpPr>
              <p:spPr bwMode="ltGray">
                <a:xfrm>
                  <a:off x="642910" y="1588321"/>
                  <a:ext cx="1926362" cy="1282904"/>
                </a:xfrm>
                <a:prstGeom prst="cloud">
                  <a:avLst/>
                </a:prstGeom>
                <a:solidFill>
                  <a:srgbClr val="B3DC27"/>
                </a:solidFill>
                <a:ln w="2857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zh-CN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grpSp>
              <p:nvGrpSpPr>
                <p:cNvPr id="63" name="Oval 11"/>
                <p:cNvGrpSpPr>
                  <a:grpSpLocks/>
                </p:cNvGrpSpPr>
                <p:nvPr/>
              </p:nvGrpSpPr>
              <p:grpSpPr bwMode="auto">
                <a:xfrm>
                  <a:off x="679883" y="1584757"/>
                  <a:ext cx="2281783" cy="1678467"/>
                  <a:chOff x="2865120" y="2548128"/>
                  <a:chExt cx="1645920" cy="1213104"/>
                </a:xfrm>
              </p:grpSpPr>
              <p:pic>
                <p:nvPicPr>
                  <p:cNvPr id="64" name="Oval 11"/>
                  <p:cNvPicPr>
                    <a:picLocks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ltGray">
                  <a:xfrm>
                    <a:off x="2865120" y="2548128"/>
                    <a:ext cx="1645920" cy="12131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5" name="Text Box 6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83102" y="2714091"/>
                    <a:ext cx="806720" cy="525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  <p:sp>
            <p:nvSpPr>
              <p:cNvPr id="61" name="Text Box 84"/>
              <p:cNvSpPr txBox="1">
                <a:spLocks noChangeArrowheads="1"/>
              </p:cNvSpPr>
              <p:nvPr/>
            </p:nvSpPr>
            <p:spPr bwMode="auto">
              <a:xfrm>
                <a:off x="2063" y="1086"/>
                <a:ext cx="771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6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Internet</a:t>
                </a:r>
              </a:p>
            </p:txBody>
          </p:sp>
        </p:grpSp>
        <p:sp>
          <p:nvSpPr>
            <p:cNvPr id="49" name="AutoShape 6"/>
            <p:cNvSpPr>
              <a:spLocks noChangeArrowheads="1"/>
            </p:cNvSpPr>
            <p:nvPr/>
          </p:nvSpPr>
          <p:spPr bwMode="ltGray">
            <a:xfrm>
              <a:off x="2144713" y="2652713"/>
              <a:ext cx="1190625" cy="568325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38100" algn="ctr">
              <a:solidFill>
                <a:srgbClr val="FFFFFF">
                  <a:alpha val="70195"/>
                </a:srgb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IPSec</a:t>
              </a:r>
              <a:r>
                <a:rPr lang="zh-CN" alt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加密</a:t>
              </a:r>
            </a:p>
          </p:txBody>
        </p:sp>
        <p:sp>
          <p:nvSpPr>
            <p:cNvPr id="50" name="AutoShape 6"/>
            <p:cNvSpPr>
              <a:spLocks noChangeArrowheads="1"/>
            </p:cNvSpPr>
            <p:nvPr/>
          </p:nvSpPr>
          <p:spPr bwMode="ltGray">
            <a:xfrm>
              <a:off x="4349750" y="2071688"/>
              <a:ext cx="1190625" cy="568325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38100" algn="ctr">
              <a:solidFill>
                <a:srgbClr val="FFFFFF">
                  <a:alpha val="70195"/>
                </a:srgb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GRE</a:t>
              </a:r>
              <a:r>
                <a:rPr lang="en-US" alt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+ IPSec</a:t>
              </a:r>
              <a:endPara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AutoShape 6"/>
            <p:cNvSpPr>
              <a:spLocks noChangeArrowheads="1"/>
            </p:cNvSpPr>
            <p:nvPr/>
          </p:nvSpPr>
          <p:spPr bwMode="ltGray">
            <a:xfrm>
              <a:off x="4706938" y="4857750"/>
              <a:ext cx="1190625" cy="568325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38100" algn="ctr">
              <a:solidFill>
                <a:srgbClr val="FFFFFF">
                  <a:alpha val="70195"/>
                </a:srgb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l2tp + IPSec</a:t>
              </a:r>
              <a:endPara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AutoShape 6"/>
            <p:cNvSpPr>
              <a:spLocks noChangeArrowheads="1"/>
            </p:cNvSpPr>
            <p:nvPr/>
          </p:nvSpPr>
          <p:spPr bwMode="ltGray">
            <a:xfrm>
              <a:off x="6475413" y="4460875"/>
              <a:ext cx="1190625" cy="568325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38100" algn="ctr">
              <a:solidFill>
                <a:srgbClr val="FFFFFF">
                  <a:alpha val="70195"/>
                </a:srgb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SSL VPN</a:t>
              </a:r>
              <a:r>
                <a:rPr lang="zh-CN" alt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加密</a:t>
              </a:r>
            </a:p>
          </p:txBody>
        </p:sp>
        <p:sp>
          <p:nvSpPr>
            <p:cNvPr id="53" name="Freeform 179"/>
            <p:cNvSpPr>
              <a:spLocks/>
            </p:cNvSpPr>
            <p:nvPr/>
          </p:nvSpPr>
          <p:spPr bwMode="auto">
            <a:xfrm>
              <a:off x="4117975" y="3141663"/>
              <a:ext cx="3382963" cy="2159000"/>
            </a:xfrm>
            <a:custGeom>
              <a:avLst/>
              <a:gdLst>
                <a:gd name="T0" fmla="*/ 2147483647 w 2857"/>
                <a:gd name="T1" fmla="*/ 2147483647 h 1587"/>
                <a:gd name="T2" fmla="*/ 2147483647 w 2857"/>
                <a:gd name="T3" fmla="*/ 2147483647 h 1587"/>
                <a:gd name="T4" fmla="*/ 2147483647 w 2857"/>
                <a:gd name="T5" fmla="*/ 2147483647 h 1587"/>
                <a:gd name="T6" fmla="*/ 2147483647 w 2857"/>
                <a:gd name="T7" fmla="*/ 2147483647 h 1587"/>
                <a:gd name="T8" fmla="*/ 2147483647 w 2857"/>
                <a:gd name="T9" fmla="*/ 2147483647 h 1587"/>
                <a:gd name="T10" fmla="*/ 2147483647 w 2857"/>
                <a:gd name="T11" fmla="*/ 2147483647 h 1587"/>
                <a:gd name="T12" fmla="*/ 0 w 2857"/>
                <a:gd name="T13" fmla="*/ 0 h 15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57"/>
                <a:gd name="T22" fmla="*/ 0 h 1587"/>
                <a:gd name="T23" fmla="*/ 2857 w 2857"/>
                <a:gd name="T24" fmla="*/ 1587 h 15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57" h="1587">
                  <a:moveTo>
                    <a:pt x="2857" y="1587"/>
                  </a:moveTo>
                  <a:cubicBezTo>
                    <a:pt x="2615" y="1485"/>
                    <a:pt x="2373" y="1383"/>
                    <a:pt x="2177" y="1315"/>
                  </a:cubicBezTo>
                  <a:cubicBezTo>
                    <a:pt x="1981" y="1247"/>
                    <a:pt x="1784" y="1232"/>
                    <a:pt x="1678" y="1179"/>
                  </a:cubicBezTo>
                  <a:cubicBezTo>
                    <a:pt x="1572" y="1126"/>
                    <a:pt x="1663" y="1088"/>
                    <a:pt x="1542" y="997"/>
                  </a:cubicBezTo>
                  <a:cubicBezTo>
                    <a:pt x="1421" y="906"/>
                    <a:pt x="1156" y="741"/>
                    <a:pt x="952" y="635"/>
                  </a:cubicBezTo>
                  <a:cubicBezTo>
                    <a:pt x="748" y="529"/>
                    <a:pt x="476" y="468"/>
                    <a:pt x="317" y="362"/>
                  </a:cubicBezTo>
                  <a:cubicBezTo>
                    <a:pt x="158" y="256"/>
                    <a:pt x="79" y="128"/>
                    <a:pt x="0" y="0"/>
                  </a:cubicBezTo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Freeform 178"/>
            <p:cNvSpPr>
              <a:spLocks/>
            </p:cNvSpPr>
            <p:nvPr/>
          </p:nvSpPr>
          <p:spPr bwMode="auto">
            <a:xfrm>
              <a:off x="4044950" y="3213100"/>
              <a:ext cx="2232025" cy="1944688"/>
            </a:xfrm>
            <a:custGeom>
              <a:avLst/>
              <a:gdLst>
                <a:gd name="T0" fmla="*/ 2147483647 w 1678"/>
                <a:gd name="T1" fmla="*/ 2147483647 h 1315"/>
                <a:gd name="T2" fmla="*/ 2147483647 w 1678"/>
                <a:gd name="T3" fmla="*/ 2147483647 h 1315"/>
                <a:gd name="T4" fmla="*/ 2147483647 w 1678"/>
                <a:gd name="T5" fmla="*/ 2147483647 h 1315"/>
                <a:gd name="T6" fmla="*/ 2147483647 w 1678"/>
                <a:gd name="T7" fmla="*/ 2147483647 h 1315"/>
                <a:gd name="T8" fmla="*/ 0 w 1678"/>
                <a:gd name="T9" fmla="*/ 0 h 13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78"/>
                <a:gd name="T16" fmla="*/ 0 h 1315"/>
                <a:gd name="T17" fmla="*/ 1678 w 1678"/>
                <a:gd name="T18" fmla="*/ 1315 h 13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78" h="1315">
                  <a:moveTo>
                    <a:pt x="1678" y="1315"/>
                  </a:moveTo>
                  <a:cubicBezTo>
                    <a:pt x="1632" y="1243"/>
                    <a:pt x="1587" y="1171"/>
                    <a:pt x="1406" y="1043"/>
                  </a:cubicBezTo>
                  <a:cubicBezTo>
                    <a:pt x="1225" y="915"/>
                    <a:pt x="794" y="665"/>
                    <a:pt x="590" y="544"/>
                  </a:cubicBezTo>
                  <a:cubicBezTo>
                    <a:pt x="386" y="423"/>
                    <a:pt x="280" y="408"/>
                    <a:pt x="182" y="317"/>
                  </a:cubicBezTo>
                  <a:cubicBezTo>
                    <a:pt x="84" y="226"/>
                    <a:pt x="42" y="113"/>
                    <a:pt x="0" y="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172"/>
            <p:cNvSpPr>
              <a:spLocks/>
            </p:cNvSpPr>
            <p:nvPr/>
          </p:nvSpPr>
          <p:spPr bwMode="auto">
            <a:xfrm>
              <a:off x="4189413" y="2349500"/>
              <a:ext cx="2592387" cy="1008063"/>
            </a:xfrm>
            <a:custGeom>
              <a:avLst/>
              <a:gdLst>
                <a:gd name="T0" fmla="*/ 2147483647 w 1633"/>
                <a:gd name="T1" fmla="*/ 0 h 650"/>
                <a:gd name="T2" fmla="*/ 2147483647 w 1633"/>
                <a:gd name="T3" fmla="*/ 2147483647 h 650"/>
                <a:gd name="T4" fmla="*/ 2147483647 w 1633"/>
                <a:gd name="T5" fmla="*/ 2147483647 h 650"/>
                <a:gd name="T6" fmla="*/ 2147483647 w 1633"/>
                <a:gd name="T7" fmla="*/ 2147483647 h 650"/>
                <a:gd name="T8" fmla="*/ 0 w 1633"/>
                <a:gd name="T9" fmla="*/ 2147483647 h 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3"/>
                <a:gd name="T16" fmla="*/ 0 h 650"/>
                <a:gd name="T17" fmla="*/ 1633 w 1633"/>
                <a:gd name="T18" fmla="*/ 650 h 6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3" h="650">
                  <a:moveTo>
                    <a:pt x="1633" y="0"/>
                  </a:moveTo>
                  <a:cubicBezTo>
                    <a:pt x="1599" y="79"/>
                    <a:pt x="1565" y="158"/>
                    <a:pt x="1497" y="226"/>
                  </a:cubicBezTo>
                  <a:cubicBezTo>
                    <a:pt x="1429" y="294"/>
                    <a:pt x="1376" y="340"/>
                    <a:pt x="1225" y="408"/>
                  </a:cubicBezTo>
                  <a:cubicBezTo>
                    <a:pt x="1074" y="476"/>
                    <a:pt x="794" y="620"/>
                    <a:pt x="590" y="635"/>
                  </a:cubicBezTo>
                  <a:cubicBezTo>
                    <a:pt x="386" y="650"/>
                    <a:pt x="193" y="574"/>
                    <a:pt x="0" y="499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Freeform 171"/>
            <p:cNvSpPr>
              <a:spLocks/>
            </p:cNvSpPr>
            <p:nvPr/>
          </p:nvSpPr>
          <p:spPr bwMode="auto">
            <a:xfrm>
              <a:off x="4189413" y="2420938"/>
              <a:ext cx="1655762" cy="576262"/>
            </a:xfrm>
            <a:custGeom>
              <a:avLst/>
              <a:gdLst>
                <a:gd name="T0" fmla="*/ 2147483647 w 998"/>
                <a:gd name="T1" fmla="*/ 0 h 401"/>
                <a:gd name="T2" fmla="*/ 2147483647 w 998"/>
                <a:gd name="T3" fmla="*/ 2147483647 h 401"/>
                <a:gd name="T4" fmla="*/ 2147483647 w 998"/>
                <a:gd name="T5" fmla="*/ 2147483647 h 401"/>
                <a:gd name="T6" fmla="*/ 0 w 998"/>
                <a:gd name="T7" fmla="*/ 2147483647 h 4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8"/>
                <a:gd name="T13" fmla="*/ 0 h 401"/>
                <a:gd name="T14" fmla="*/ 998 w 998"/>
                <a:gd name="T15" fmla="*/ 401 h 4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8" h="401">
                  <a:moveTo>
                    <a:pt x="998" y="0"/>
                  </a:moveTo>
                  <a:cubicBezTo>
                    <a:pt x="994" y="38"/>
                    <a:pt x="990" y="76"/>
                    <a:pt x="907" y="136"/>
                  </a:cubicBezTo>
                  <a:cubicBezTo>
                    <a:pt x="824" y="196"/>
                    <a:pt x="650" y="325"/>
                    <a:pt x="499" y="363"/>
                  </a:cubicBezTo>
                  <a:cubicBezTo>
                    <a:pt x="348" y="401"/>
                    <a:pt x="174" y="382"/>
                    <a:pt x="0" y="363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66"/>
            <p:cNvSpPr>
              <a:spLocks/>
            </p:cNvSpPr>
            <p:nvPr/>
          </p:nvSpPr>
          <p:spPr bwMode="auto">
            <a:xfrm>
              <a:off x="2713038" y="3213100"/>
              <a:ext cx="887412" cy="1728788"/>
            </a:xfrm>
            <a:custGeom>
              <a:avLst/>
              <a:gdLst>
                <a:gd name="T0" fmla="*/ 0 w 559"/>
                <a:gd name="T1" fmla="*/ 2147483647 h 1089"/>
                <a:gd name="T2" fmla="*/ 2147483647 w 559"/>
                <a:gd name="T3" fmla="*/ 2147483647 h 1089"/>
                <a:gd name="T4" fmla="*/ 2147483647 w 559"/>
                <a:gd name="T5" fmla="*/ 2147483647 h 1089"/>
                <a:gd name="T6" fmla="*/ 2147483647 w 559"/>
                <a:gd name="T7" fmla="*/ 0 h 10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9"/>
                <a:gd name="T13" fmla="*/ 0 h 1089"/>
                <a:gd name="T14" fmla="*/ 559 w 559"/>
                <a:gd name="T15" fmla="*/ 1089 h 10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9" h="1089">
                  <a:moveTo>
                    <a:pt x="0" y="1089"/>
                  </a:moveTo>
                  <a:cubicBezTo>
                    <a:pt x="49" y="983"/>
                    <a:pt x="99" y="877"/>
                    <a:pt x="182" y="771"/>
                  </a:cubicBezTo>
                  <a:cubicBezTo>
                    <a:pt x="265" y="665"/>
                    <a:pt x="439" y="582"/>
                    <a:pt x="499" y="454"/>
                  </a:cubicBezTo>
                  <a:cubicBezTo>
                    <a:pt x="559" y="326"/>
                    <a:pt x="552" y="163"/>
                    <a:pt x="545" y="0"/>
                  </a:cubicBezTo>
                </a:path>
              </a:pathLst>
            </a:custGeom>
            <a:noFill/>
            <a:ln w="38100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Freeform 67"/>
            <p:cNvSpPr>
              <a:spLocks/>
            </p:cNvSpPr>
            <p:nvPr/>
          </p:nvSpPr>
          <p:spPr bwMode="auto">
            <a:xfrm>
              <a:off x="3217863" y="3213100"/>
              <a:ext cx="576262" cy="1800225"/>
            </a:xfrm>
            <a:custGeom>
              <a:avLst/>
              <a:gdLst>
                <a:gd name="T0" fmla="*/ 0 w 363"/>
                <a:gd name="T1" fmla="*/ 2147483647 h 1088"/>
                <a:gd name="T2" fmla="*/ 2147483647 w 363"/>
                <a:gd name="T3" fmla="*/ 2147483647 h 1088"/>
                <a:gd name="T4" fmla="*/ 2147483647 w 363"/>
                <a:gd name="T5" fmla="*/ 2147483647 h 1088"/>
                <a:gd name="T6" fmla="*/ 2147483647 w 363"/>
                <a:gd name="T7" fmla="*/ 0 h 10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3"/>
                <a:gd name="T13" fmla="*/ 0 h 1088"/>
                <a:gd name="T14" fmla="*/ 363 w 363"/>
                <a:gd name="T15" fmla="*/ 1088 h 10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3" h="1088">
                  <a:moveTo>
                    <a:pt x="0" y="1088"/>
                  </a:moveTo>
                  <a:cubicBezTo>
                    <a:pt x="22" y="963"/>
                    <a:pt x="45" y="839"/>
                    <a:pt x="90" y="771"/>
                  </a:cubicBezTo>
                  <a:cubicBezTo>
                    <a:pt x="135" y="703"/>
                    <a:pt x="227" y="808"/>
                    <a:pt x="272" y="680"/>
                  </a:cubicBezTo>
                  <a:cubicBezTo>
                    <a:pt x="317" y="552"/>
                    <a:pt x="340" y="276"/>
                    <a:pt x="363" y="0"/>
                  </a:cubicBezTo>
                </a:path>
              </a:pathLst>
            </a:custGeom>
            <a:noFill/>
            <a:ln w="38100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Freeform 68"/>
            <p:cNvSpPr>
              <a:spLocks/>
            </p:cNvSpPr>
            <p:nvPr/>
          </p:nvSpPr>
          <p:spPr bwMode="auto">
            <a:xfrm>
              <a:off x="3937000" y="3213100"/>
              <a:ext cx="215900" cy="1728788"/>
            </a:xfrm>
            <a:custGeom>
              <a:avLst/>
              <a:gdLst>
                <a:gd name="T0" fmla="*/ 2147483647 w 159"/>
                <a:gd name="T1" fmla="*/ 2147483647 h 1043"/>
                <a:gd name="T2" fmla="*/ 2147483647 w 159"/>
                <a:gd name="T3" fmla="*/ 2147483647 h 1043"/>
                <a:gd name="T4" fmla="*/ 2147483647 w 159"/>
                <a:gd name="T5" fmla="*/ 2147483647 h 1043"/>
                <a:gd name="T6" fmla="*/ 2147483647 w 159"/>
                <a:gd name="T7" fmla="*/ 0 h 10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9"/>
                <a:gd name="T13" fmla="*/ 0 h 1043"/>
                <a:gd name="T14" fmla="*/ 159 w 159"/>
                <a:gd name="T15" fmla="*/ 1043 h 10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9" h="1043">
                  <a:moveTo>
                    <a:pt x="23" y="1043"/>
                  </a:moveTo>
                  <a:cubicBezTo>
                    <a:pt x="91" y="956"/>
                    <a:pt x="159" y="869"/>
                    <a:pt x="159" y="771"/>
                  </a:cubicBezTo>
                  <a:cubicBezTo>
                    <a:pt x="159" y="673"/>
                    <a:pt x="46" y="581"/>
                    <a:pt x="23" y="453"/>
                  </a:cubicBezTo>
                  <a:cubicBezTo>
                    <a:pt x="0" y="325"/>
                    <a:pt x="11" y="162"/>
                    <a:pt x="23" y="0"/>
                  </a:cubicBezTo>
                </a:path>
              </a:pathLst>
            </a:custGeom>
            <a:noFill/>
            <a:ln w="38100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1592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远端安全云接入</a:t>
            </a:r>
            <a:r>
              <a:rPr lang="en-US" altLang="zh-CN" dirty="0"/>
              <a:t>ADVPN</a:t>
            </a:r>
            <a:r>
              <a:rPr lang="zh-CN" altLang="en-US" dirty="0" smtClean="0"/>
              <a:t>方案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07504" y="1059582"/>
            <a:ext cx="7813501" cy="3592959"/>
            <a:chOff x="-1143000" y="692150"/>
            <a:chExt cx="10144125" cy="5616575"/>
          </a:xfrm>
        </p:grpSpPr>
        <p:sp>
          <p:nvSpPr>
            <p:cNvPr id="4" name="Rectangle 71"/>
            <p:cNvSpPr>
              <a:spLocks noChangeArrowheads="1"/>
            </p:cNvSpPr>
            <p:nvPr/>
          </p:nvSpPr>
          <p:spPr bwMode="auto">
            <a:xfrm rot="16200000">
              <a:off x="359569" y="367506"/>
              <a:ext cx="5616575" cy="6265863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14902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lIns="73025" tIns="36512" rIns="73025" bIns="36512" anchor="ctr"/>
            <a:lstStyle/>
            <a:p>
              <a:pPr>
                <a:defRPr/>
              </a:pPr>
              <a:endParaRPr lang="zh-CN" altLang="zh-CN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" name="标题 1"/>
            <p:cNvSpPr txBox="1">
              <a:spLocks/>
            </p:cNvSpPr>
            <p:nvPr/>
          </p:nvSpPr>
          <p:spPr>
            <a:xfrm>
              <a:off x="-1143000" y="1214438"/>
              <a:ext cx="7239000" cy="609600"/>
            </a:xfrm>
            <a:prstGeom prst="rect">
              <a:avLst/>
            </a:prstGeom>
          </p:spPr>
          <p:txBody>
            <a:bodyPr/>
            <a:lstStyle/>
            <a:p>
              <a:pPr>
                <a:defRPr/>
              </a:pPr>
              <a:endParaRPr lang="zh-CN" altLang="en-US" sz="3200" b="1" kern="0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grpSp>
          <p:nvGrpSpPr>
            <p:cNvPr id="6" name="组合 154"/>
            <p:cNvGrpSpPr>
              <a:grpSpLocks/>
            </p:cNvGrpSpPr>
            <p:nvPr/>
          </p:nvGrpSpPr>
          <p:grpSpPr bwMode="auto">
            <a:xfrm>
              <a:off x="107950" y="908050"/>
              <a:ext cx="5832475" cy="4829175"/>
              <a:chOff x="434866" y="1484784"/>
              <a:chExt cx="4929222" cy="4252600"/>
            </a:xfrm>
          </p:grpSpPr>
          <p:cxnSp>
            <p:nvCxnSpPr>
              <p:cNvPr id="13" name="直接连接符 166"/>
              <p:cNvCxnSpPr/>
              <p:nvPr/>
            </p:nvCxnSpPr>
            <p:spPr>
              <a:xfrm rot="5400000" flipH="1" flipV="1">
                <a:off x="2291965" y="4300614"/>
                <a:ext cx="353684" cy="182464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圆角矩形 135"/>
              <p:cNvSpPr/>
              <p:nvPr/>
            </p:nvSpPr>
            <p:spPr>
              <a:xfrm>
                <a:off x="3240257" y="2660470"/>
                <a:ext cx="1352383" cy="49627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5" name="TextBox 31"/>
              <p:cNvSpPr txBox="1">
                <a:spLocks noChangeArrowheads="1"/>
              </p:cNvSpPr>
              <p:nvPr/>
            </p:nvSpPr>
            <p:spPr bwMode="auto">
              <a:xfrm>
                <a:off x="434866" y="2776500"/>
                <a:ext cx="1332259" cy="4236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140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中心路由器</a:t>
                </a:r>
              </a:p>
            </p:txBody>
          </p:sp>
          <p:sp>
            <p:nvSpPr>
              <p:cNvPr id="16" name="圆角矩形 103"/>
              <p:cNvSpPr/>
              <p:nvPr/>
            </p:nvSpPr>
            <p:spPr>
              <a:xfrm>
                <a:off x="1767125" y="2660470"/>
                <a:ext cx="1310792" cy="49627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pic>
            <p:nvPicPr>
              <p:cNvPr id="17" name="Picture 30" descr="通用路由器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6173" y="2786540"/>
                <a:ext cx="475920" cy="279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30" descr="通用路由器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9114" y="2786540"/>
                <a:ext cx="493781" cy="28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9" name="直接连接符 116"/>
              <p:cNvCxnSpPr/>
              <p:nvPr/>
            </p:nvCxnSpPr>
            <p:spPr>
              <a:xfrm rot="16200000" flipH="1">
                <a:off x="2648694" y="3159971"/>
                <a:ext cx="427776" cy="253571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29"/>
              <p:cNvCxnSpPr/>
              <p:nvPr/>
            </p:nvCxnSpPr>
            <p:spPr>
              <a:xfrm rot="5400000" flipH="1" flipV="1">
                <a:off x="2109780" y="2020739"/>
                <a:ext cx="739522" cy="791573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31"/>
              <p:cNvSpPr txBox="1">
                <a:spLocks noChangeArrowheads="1"/>
              </p:cNvSpPr>
              <p:nvPr/>
            </p:nvSpPr>
            <p:spPr bwMode="auto">
              <a:xfrm>
                <a:off x="1531686" y="3153950"/>
                <a:ext cx="644642" cy="360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Hub1</a:t>
                </a:r>
                <a:endParaRPr lang="zh-CN" altLang="en-US" sz="1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TextBox 31"/>
              <p:cNvSpPr txBox="1">
                <a:spLocks noChangeArrowheads="1"/>
              </p:cNvSpPr>
              <p:nvPr/>
            </p:nvSpPr>
            <p:spPr bwMode="auto">
              <a:xfrm>
                <a:off x="2298419" y="3146522"/>
                <a:ext cx="666399" cy="360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Hub2</a:t>
                </a:r>
                <a:endParaRPr lang="zh-CN" altLang="en-US" sz="1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3" name="直接连接符 145"/>
              <p:cNvCxnSpPr/>
              <p:nvPr/>
            </p:nvCxnSpPr>
            <p:spPr>
              <a:xfrm rot="16200000" flipV="1">
                <a:off x="3435330" y="1985856"/>
                <a:ext cx="739522" cy="861339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31"/>
              <p:cNvSpPr txBox="1">
                <a:spLocks noChangeArrowheads="1"/>
              </p:cNvSpPr>
              <p:nvPr/>
            </p:nvSpPr>
            <p:spPr bwMode="auto">
              <a:xfrm>
                <a:off x="4533607" y="2747143"/>
                <a:ext cx="830481" cy="593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VAM </a:t>
                </a:r>
              </a:p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Servers</a:t>
                </a:r>
                <a:endParaRPr lang="zh-CN" altLang="en-US" sz="1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5" name="直接连接符 149"/>
              <p:cNvCxnSpPr/>
              <p:nvPr/>
            </p:nvCxnSpPr>
            <p:spPr>
              <a:xfrm flipH="1" flipV="1">
                <a:off x="2083754" y="3065879"/>
                <a:ext cx="529951" cy="559185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153"/>
              <p:cNvCxnSpPr/>
              <p:nvPr/>
            </p:nvCxnSpPr>
            <p:spPr>
              <a:xfrm rot="5400000" flipH="1" flipV="1">
                <a:off x="3259144" y="3159971"/>
                <a:ext cx="427776" cy="253572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31"/>
              <p:cNvSpPr txBox="1">
                <a:spLocks noChangeArrowheads="1"/>
              </p:cNvSpPr>
              <p:nvPr/>
            </p:nvSpPr>
            <p:spPr bwMode="auto">
              <a:xfrm>
                <a:off x="4269302" y="2112469"/>
                <a:ext cx="972697" cy="381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IMC</a:t>
                </a:r>
                <a:endPara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28" name="Picture 30" descr="通用路由器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1578" y="4568050"/>
                <a:ext cx="512762" cy="296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31" descr="服务器类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9179" y="2000722"/>
                <a:ext cx="401638" cy="444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Box 31"/>
              <p:cNvSpPr txBox="1">
                <a:spLocks noChangeArrowheads="1"/>
              </p:cNvSpPr>
              <p:nvPr/>
            </p:nvSpPr>
            <p:spPr bwMode="auto">
              <a:xfrm>
                <a:off x="1221073" y="4593851"/>
                <a:ext cx="882806" cy="593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110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分支路由器</a:t>
                </a:r>
              </a:p>
            </p:txBody>
          </p:sp>
          <p:cxnSp>
            <p:nvCxnSpPr>
              <p:cNvPr id="31" name="直接连接符 166"/>
              <p:cNvCxnSpPr/>
              <p:nvPr/>
            </p:nvCxnSpPr>
            <p:spPr>
              <a:xfrm rot="16200000" flipV="1">
                <a:off x="3645628" y="4229614"/>
                <a:ext cx="390032" cy="296505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1865065" y="5067761"/>
                <a:ext cx="108002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 rot="5400000">
                <a:off x="1755888" y="5163521"/>
                <a:ext cx="1915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 rot="5400000">
                <a:off x="2180491" y="5060799"/>
                <a:ext cx="392828" cy="13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 rot="5400000">
                <a:off x="2848662" y="5162850"/>
                <a:ext cx="191520" cy="13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6" name="Picture 31" descr="服务器终端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1498" y="5258282"/>
                <a:ext cx="434975" cy="44926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1" descr="服务器终端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8570" y="5258282"/>
                <a:ext cx="434975" cy="44926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31" descr="服务器终端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415" y="5285269"/>
                <a:ext cx="434975" cy="4476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TextBox 715"/>
              <p:cNvSpPr txBox="1">
                <a:spLocks noChangeArrowheads="1"/>
              </p:cNvSpPr>
              <p:nvPr/>
            </p:nvSpPr>
            <p:spPr bwMode="auto">
              <a:xfrm>
                <a:off x="2358226" y="4767199"/>
                <a:ext cx="603639" cy="360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105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分支</a:t>
                </a:r>
                <a:r>
                  <a:rPr lang="en-US" altLang="zh-CN" sz="105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40" name="直接连接符 149"/>
              <p:cNvCxnSpPr/>
              <p:nvPr/>
            </p:nvCxnSpPr>
            <p:spPr>
              <a:xfrm rot="10800000">
                <a:off x="2322568" y="2926083"/>
                <a:ext cx="166365" cy="2796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" name="Picture 30" descr="通用路由器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2656" y="2786540"/>
                <a:ext cx="493781" cy="28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30" descr="通用路由器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9313" y="2786540"/>
                <a:ext cx="493781" cy="28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3" name="直接连接符 153"/>
              <p:cNvCxnSpPr/>
              <p:nvPr/>
            </p:nvCxnSpPr>
            <p:spPr>
              <a:xfrm rot="5400000" flipH="1" flipV="1">
                <a:off x="3791591" y="3199067"/>
                <a:ext cx="570368" cy="317971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129"/>
              <p:cNvCxnSpPr/>
              <p:nvPr/>
            </p:nvCxnSpPr>
            <p:spPr>
              <a:xfrm rot="5400000" flipH="1" flipV="1">
                <a:off x="2435801" y="2346760"/>
                <a:ext cx="739522" cy="139532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129"/>
              <p:cNvCxnSpPr/>
              <p:nvPr/>
            </p:nvCxnSpPr>
            <p:spPr>
              <a:xfrm rot="16200000" flipV="1">
                <a:off x="3117359" y="2303827"/>
                <a:ext cx="739522" cy="225397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6" name="Picture 60" descr="防火墙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9115" y="2135958"/>
                <a:ext cx="396467" cy="374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60" descr="防火墙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4933" y="2118305"/>
                <a:ext cx="396467" cy="374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31" descr="服务器类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9179" y="1484784"/>
                <a:ext cx="401638" cy="444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TextBox 31"/>
              <p:cNvSpPr txBox="1">
                <a:spLocks noChangeArrowheads="1"/>
              </p:cNvSpPr>
              <p:nvPr/>
            </p:nvSpPr>
            <p:spPr bwMode="auto">
              <a:xfrm>
                <a:off x="4463841" y="1600814"/>
                <a:ext cx="882806" cy="635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AAA</a:t>
                </a:r>
              </a:p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服务器</a:t>
                </a:r>
              </a:p>
            </p:txBody>
          </p:sp>
          <p:cxnSp>
            <p:nvCxnSpPr>
              <p:cNvPr id="50" name="直接连接符 153"/>
              <p:cNvCxnSpPr/>
              <p:nvPr/>
            </p:nvCxnSpPr>
            <p:spPr>
              <a:xfrm flipV="1">
                <a:off x="3617260" y="1707060"/>
                <a:ext cx="542027" cy="67102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153"/>
              <p:cNvCxnSpPr/>
              <p:nvPr/>
            </p:nvCxnSpPr>
            <p:spPr>
              <a:xfrm>
                <a:off x="3617260" y="1774163"/>
                <a:ext cx="542027" cy="448745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49"/>
              <p:cNvSpPr txBox="1">
                <a:spLocks noChangeArrowheads="1"/>
              </p:cNvSpPr>
              <p:nvPr/>
            </p:nvSpPr>
            <p:spPr bwMode="auto">
              <a:xfrm>
                <a:off x="1756392" y="1568662"/>
                <a:ext cx="857314" cy="635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核心网络</a:t>
                </a:r>
              </a:p>
            </p:txBody>
          </p:sp>
          <p:pic>
            <p:nvPicPr>
              <p:cNvPr id="53" name="Picture 30" descr="通用路由器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3114" y="4572490"/>
                <a:ext cx="512762" cy="296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4" name="直接连接符 53"/>
              <p:cNvCxnSpPr/>
              <p:nvPr/>
            </p:nvCxnSpPr>
            <p:spPr>
              <a:xfrm>
                <a:off x="3476387" y="5071954"/>
                <a:ext cx="108002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 rot="5400000">
                <a:off x="3367852" y="5168414"/>
                <a:ext cx="19291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 rot="5400000">
                <a:off x="3791812" y="5064993"/>
                <a:ext cx="392827" cy="13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 rot="5400000">
                <a:off x="4459285" y="5167743"/>
                <a:ext cx="192919" cy="13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8" name="Picture 31" descr="服务器终端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3034" y="5262722"/>
                <a:ext cx="434975" cy="44926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31" descr="服务器终端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0106" y="5262722"/>
                <a:ext cx="434975" cy="44926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31" descr="服务器终端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951" y="5289709"/>
                <a:ext cx="434975" cy="4476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" name="TextBox 715"/>
              <p:cNvSpPr txBox="1">
                <a:spLocks noChangeArrowheads="1"/>
              </p:cNvSpPr>
              <p:nvPr/>
            </p:nvSpPr>
            <p:spPr bwMode="auto">
              <a:xfrm>
                <a:off x="3992356" y="4774156"/>
                <a:ext cx="603639" cy="360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105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分支</a:t>
                </a:r>
                <a:r>
                  <a:rPr lang="en-US" altLang="zh-CN" sz="105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TextBox 31"/>
              <p:cNvSpPr txBox="1">
                <a:spLocks noChangeArrowheads="1"/>
              </p:cNvSpPr>
              <p:nvPr/>
            </p:nvSpPr>
            <p:spPr bwMode="auto">
              <a:xfrm>
                <a:off x="3348930" y="3144165"/>
                <a:ext cx="560810" cy="381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主</a:t>
                </a:r>
              </a:p>
            </p:txBody>
          </p:sp>
          <p:sp>
            <p:nvSpPr>
              <p:cNvPr id="63" name="TextBox 31"/>
              <p:cNvSpPr txBox="1">
                <a:spLocks noChangeArrowheads="1"/>
              </p:cNvSpPr>
              <p:nvPr/>
            </p:nvSpPr>
            <p:spPr bwMode="auto">
              <a:xfrm>
                <a:off x="3974139" y="3144165"/>
                <a:ext cx="799623" cy="381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备</a:t>
                </a:r>
              </a:p>
            </p:txBody>
          </p:sp>
          <p:sp>
            <p:nvSpPr>
              <p:cNvPr id="64" name="TextBox 715"/>
              <p:cNvSpPr txBox="1">
                <a:spLocks noChangeArrowheads="1"/>
              </p:cNvSpPr>
              <p:nvPr/>
            </p:nvSpPr>
            <p:spPr bwMode="auto">
              <a:xfrm>
                <a:off x="1173925" y="3665605"/>
                <a:ext cx="1046868" cy="381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永久主隧道</a:t>
                </a:r>
              </a:p>
            </p:txBody>
          </p:sp>
          <p:sp>
            <p:nvSpPr>
              <p:cNvPr id="65" name="TextBox 715"/>
              <p:cNvSpPr txBox="1">
                <a:spLocks noChangeArrowheads="1"/>
              </p:cNvSpPr>
              <p:nvPr/>
            </p:nvSpPr>
            <p:spPr bwMode="auto">
              <a:xfrm>
                <a:off x="3963787" y="4057033"/>
                <a:ext cx="878018" cy="381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动态隧道</a:t>
                </a:r>
              </a:p>
            </p:txBody>
          </p:sp>
          <p:pic>
            <p:nvPicPr>
              <p:cNvPr id="66" name="Picture 23" descr="中继器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3181" y="1536842"/>
                <a:ext cx="510090" cy="576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Picture 23" descr="中继器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7237" y="1536842"/>
                <a:ext cx="510090" cy="576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" name="图片 144" descr="cloud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3141" y="3337042"/>
                <a:ext cx="1872208" cy="1008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9" name="TextBox 715"/>
              <p:cNvSpPr txBox="1">
                <a:spLocks noChangeArrowheads="1"/>
              </p:cNvSpPr>
              <p:nvPr/>
            </p:nvSpPr>
            <p:spPr bwMode="auto">
              <a:xfrm>
                <a:off x="2746015" y="3638676"/>
                <a:ext cx="886460" cy="381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Internet</a:t>
                </a:r>
                <a:endPara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任意多边形 69"/>
              <p:cNvSpPr/>
              <p:nvPr/>
            </p:nvSpPr>
            <p:spPr>
              <a:xfrm>
                <a:off x="2529182" y="4016493"/>
                <a:ext cx="1255784" cy="517246"/>
              </a:xfrm>
              <a:custGeom>
                <a:avLst/>
                <a:gdLst>
                  <a:gd name="connsiteX0" fmla="*/ 0 w 1116419"/>
                  <a:gd name="connsiteY0" fmla="*/ 448339 h 490869"/>
                  <a:gd name="connsiteX1" fmla="*/ 287079 w 1116419"/>
                  <a:gd name="connsiteY1" fmla="*/ 97464 h 490869"/>
                  <a:gd name="connsiteX2" fmla="*/ 776177 w 1116419"/>
                  <a:gd name="connsiteY2" fmla="*/ 65567 h 490869"/>
                  <a:gd name="connsiteX3" fmla="*/ 1116419 w 1116419"/>
                  <a:gd name="connsiteY3" fmla="*/ 490869 h 490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6419" h="490869">
                    <a:moveTo>
                      <a:pt x="0" y="448339"/>
                    </a:moveTo>
                    <a:cubicBezTo>
                      <a:pt x="78858" y="304799"/>
                      <a:pt x="157716" y="161259"/>
                      <a:pt x="287079" y="97464"/>
                    </a:cubicBezTo>
                    <a:cubicBezTo>
                      <a:pt x="416442" y="33669"/>
                      <a:pt x="637954" y="0"/>
                      <a:pt x="776177" y="65567"/>
                    </a:cubicBezTo>
                    <a:cubicBezTo>
                      <a:pt x="914400" y="131134"/>
                      <a:pt x="1015409" y="311001"/>
                      <a:pt x="1116419" y="490869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1" name="任意多边形 70"/>
              <p:cNvSpPr/>
              <p:nvPr/>
            </p:nvSpPr>
            <p:spPr>
              <a:xfrm>
                <a:off x="2109245" y="2976410"/>
                <a:ext cx="336755" cy="1501411"/>
              </a:xfrm>
              <a:custGeom>
                <a:avLst/>
                <a:gdLst>
                  <a:gd name="connsiteX0" fmla="*/ 0 w 636182"/>
                  <a:gd name="connsiteY0" fmla="*/ 0 h 1371600"/>
                  <a:gd name="connsiteX1" fmla="*/ 563526 w 636182"/>
                  <a:gd name="connsiteY1" fmla="*/ 776177 h 1371600"/>
                  <a:gd name="connsiteX2" fmla="*/ 435935 w 636182"/>
                  <a:gd name="connsiteY2" fmla="*/ 137160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6182" h="1371600">
                    <a:moveTo>
                      <a:pt x="0" y="0"/>
                    </a:moveTo>
                    <a:cubicBezTo>
                      <a:pt x="245435" y="273788"/>
                      <a:pt x="490870" y="547577"/>
                      <a:pt x="563526" y="776177"/>
                    </a:cubicBezTo>
                    <a:cubicBezTo>
                      <a:pt x="636182" y="1004777"/>
                      <a:pt x="536058" y="1188188"/>
                      <a:pt x="435935" y="1371600"/>
                    </a:cubicBezTo>
                  </a:path>
                </a:pathLst>
              </a:custGeom>
              <a:ln w="76200">
                <a:solidFill>
                  <a:srgbClr val="FFC000"/>
                </a:solidFill>
                <a:prstDash val="solid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7" name="Rectangle 12"/>
            <p:cNvSpPr>
              <a:spLocks noChangeArrowheads="1"/>
            </p:cNvSpPr>
            <p:nvPr/>
          </p:nvSpPr>
          <p:spPr bwMode="gray">
            <a:xfrm>
              <a:off x="6357938" y="1428750"/>
              <a:ext cx="2643187" cy="4143375"/>
            </a:xfrm>
            <a:prstGeom prst="rect">
              <a:avLst/>
            </a:prstGeom>
            <a:gradFill rotWithShape="1">
              <a:gsLst>
                <a:gs pos="0">
                  <a:srgbClr val="F8F8F8"/>
                </a:gs>
                <a:gs pos="100000">
                  <a:srgbClr val="DDDDDD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Top"/>
              <a:lightRig rig="legacyFlat3" dir="r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F8F8F8"/>
              </a:extrusionClr>
              <a:contourClr>
                <a:srgbClr val="F8F8F8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" name="组合 65"/>
            <p:cNvGrpSpPr>
              <a:grpSpLocks/>
            </p:cNvGrpSpPr>
            <p:nvPr/>
          </p:nvGrpSpPr>
          <p:grpSpPr bwMode="auto">
            <a:xfrm>
              <a:off x="6300788" y="996950"/>
              <a:ext cx="2700337" cy="503238"/>
              <a:chOff x="1121487" y="3118093"/>
              <a:chExt cx="2047021" cy="420819"/>
            </a:xfrm>
          </p:grpSpPr>
          <p:sp>
            <p:nvSpPr>
              <p:cNvPr id="11" name="AutoShape 6"/>
              <p:cNvSpPr>
                <a:spLocks noChangeArrowheads="1"/>
              </p:cNvSpPr>
              <p:nvPr/>
            </p:nvSpPr>
            <p:spPr bwMode="ltGray">
              <a:xfrm>
                <a:off x="1121487" y="3118093"/>
                <a:ext cx="2047021" cy="420819"/>
              </a:xfrm>
              <a:prstGeom prst="roundRect">
                <a:avLst>
                  <a:gd name="adj" fmla="val 16667"/>
                </a:avLst>
              </a:prstGeom>
              <a:solidFill>
                <a:srgbClr val="0070C0"/>
              </a:solidFill>
              <a:ln w="38100" algn="ctr">
                <a:solidFill>
                  <a:srgbClr val="FFFFFF">
                    <a:alpha val="70195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AutoShape 11"/>
              <p:cNvSpPr>
                <a:spLocks noChangeArrowheads="1"/>
              </p:cNvSpPr>
              <p:nvPr/>
            </p:nvSpPr>
            <p:spPr bwMode="ltGray">
              <a:xfrm>
                <a:off x="1153355" y="3164089"/>
                <a:ext cx="1988778" cy="184839"/>
              </a:xfrm>
              <a:prstGeom prst="roundRect">
                <a:avLst>
                  <a:gd name="adj" fmla="val 28356"/>
                </a:avLst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" name="Rectangle 41"/>
            <p:cNvSpPr>
              <a:spLocks noChangeArrowheads="1"/>
            </p:cNvSpPr>
            <p:nvPr/>
          </p:nvSpPr>
          <p:spPr bwMode="white">
            <a:xfrm>
              <a:off x="6243638" y="1071563"/>
              <a:ext cx="2757487" cy="48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ADVPN 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方案亮点</a:t>
              </a:r>
            </a:p>
          </p:txBody>
        </p:sp>
        <p:sp>
          <p:nvSpPr>
            <p:cNvPr id="10" name="Text Box 190"/>
            <p:cNvSpPr txBox="1">
              <a:spLocks noChangeArrowheads="1"/>
            </p:cNvSpPr>
            <p:nvPr/>
          </p:nvSpPr>
          <p:spPr bwMode="auto">
            <a:xfrm>
              <a:off x="6286500" y="1571625"/>
              <a:ext cx="2714625" cy="393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ü"/>
              </a:pPr>
              <a:r>
                <a:rPr lang="zh-CN" altLang="en-US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支持动态路由协议简化部署，可以大量减少人工配置工作量；</a:t>
              </a:r>
              <a:endParaRPr lang="en-US" altLang="zh-CN" sz="105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ü"/>
              </a:pPr>
              <a:r>
                <a:rPr lang="zh-CN" altLang="en-US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支持</a:t>
              </a:r>
              <a:r>
                <a:rPr lang="en-US" altLang="zh-CN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Hub-Spoke</a:t>
              </a:r>
              <a:r>
                <a:rPr lang="zh-CN" altLang="en-US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Full-Mesh</a:t>
              </a:r>
              <a:r>
                <a:rPr lang="zh-CN" altLang="en-US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拓扑</a:t>
              </a:r>
              <a:endParaRPr lang="en-US" altLang="zh-CN" sz="105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ü"/>
              </a:pPr>
              <a:r>
                <a:rPr lang="zh-CN" altLang="en-US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支持分支</a:t>
              </a:r>
              <a:r>
                <a:rPr lang="en-US" altLang="zh-CN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NAT</a:t>
              </a:r>
              <a:r>
                <a:rPr lang="zh-CN" altLang="en-US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穿越、动态地址，自动的</a:t>
              </a:r>
              <a:r>
                <a:rPr lang="en-US" altLang="zh-CN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VPN</a:t>
              </a:r>
              <a:r>
                <a:rPr lang="zh-CN" altLang="en-US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隧道建立，简化操作；</a:t>
              </a:r>
              <a:endParaRPr lang="en-US" altLang="zh-CN" sz="105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ü"/>
              </a:pPr>
              <a:r>
                <a:rPr lang="zh-CN" altLang="en-US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支持与</a:t>
              </a:r>
              <a:r>
                <a:rPr lang="en-US" altLang="zh-CN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MPLS VPN</a:t>
              </a:r>
              <a:r>
                <a:rPr lang="zh-CN" altLang="en-US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融合（多实例）</a:t>
              </a:r>
              <a:endParaRPr lang="en-US" altLang="zh-CN" sz="105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ü"/>
              </a:pPr>
              <a:r>
                <a:rPr lang="zh-CN" altLang="en-US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支持协议报文加密保护</a:t>
              </a:r>
              <a:endParaRPr lang="en-US" altLang="zh-CN" sz="105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ü"/>
              </a:pPr>
              <a:r>
                <a:rPr lang="zh-CN" altLang="en-US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支持</a:t>
              </a:r>
              <a:r>
                <a:rPr lang="en-US" altLang="zh-CN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HUB</a:t>
              </a:r>
              <a:r>
                <a:rPr lang="zh-CN" altLang="en-US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VAM Server</a:t>
              </a:r>
              <a:r>
                <a:rPr lang="zh-CN" altLang="en-US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备份，更高的可靠性、可扩展性，</a:t>
              </a:r>
              <a:endParaRPr lang="en-US" altLang="zh-CN" sz="105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ü"/>
              </a:pPr>
              <a:r>
                <a:rPr lang="zh-CN" altLang="en-US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支持</a:t>
              </a:r>
              <a:r>
                <a:rPr lang="en-US" altLang="zh-CN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HUB</a:t>
              </a:r>
              <a:r>
                <a:rPr lang="zh-CN" altLang="en-US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VAM Server</a:t>
              </a:r>
              <a:r>
                <a:rPr lang="zh-CN" altLang="en-US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合一</a:t>
              </a:r>
              <a:endParaRPr lang="en-US" altLang="zh-CN" sz="105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3222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企业安全云</a:t>
            </a:r>
            <a:r>
              <a:rPr lang="en-US" altLang="zh-CN" dirty="0"/>
              <a:t>Group Domain VPN</a:t>
            </a:r>
            <a:r>
              <a:rPr lang="zh-CN" altLang="en-US" dirty="0"/>
              <a:t>方案</a:t>
            </a:r>
          </a:p>
        </p:txBody>
      </p:sp>
      <p:pic>
        <p:nvPicPr>
          <p:cNvPr id="141" name="Picture 13" descr="clo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19" y="719138"/>
            <a:ext cx="3101181" cy="103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2" name="直接箭头连接符 36"/>
          <p:cNvCxnSpPr>
            <a:cxnSpLocks noChangeShapeType="1"/>
          </p:cNvCxnSpPr>
          <p:nvPr/>
        </p:nvCxnSpPr>
        <p:spPr bwMode="auto">
          <a:xfrm>
            <a:off x="120682" y="1559332"/>
            <a:ext cx="503238" cy="0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" name="直接箭头连接符 37"/>
          <p:cNvCxnSpPr>
            <a:cxnSpLocks noChangeShapeType="1"/>
          </p:cNvCxnSpPr>
          <p:nvPr/>
        </p:nvCxnSpPr>
        <p:spPr bwMode="auto">
          <a:xfrm>
            <a:off x="120682" y="1846670"/>
            <a:ext cx="503238" cy="0"/>
          </a:xfrm>
          <a:prstGeom prst="straightConnector1">
            <a:avLst/>
          </a:prstGeom>
          <a:noFill/>
          <a:ln w="28575" algn="ctr">
            <a:solidFill>
              <a:srgbClr val="00B0F0"/>
            </a:solidFill>
            <a:prstDash val="sys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4" name="直接箭头连接符 38"/>
          <p:cNvCxnSpPr>
            <a:cxnSpLocks noChangeShapeType="1"/>
          </p:cNvCxnSpPr>
          <p:nvPr/>
        </p:nvCxnSpPr>
        <p:spPr bwMode="auto">
          <a:xfrm>
            <a:off x="120682" y="2134007"/>
            <a:ext cx="503238" cy="0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prstDash val="sys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5" name="TextBox 115"/>
          <p:cNvSpPr txBox="1"/>
          <p:nvPr/>
        </p:nvSpPr>
        <p:spPr>
          <a:xfrm>
            <a:off x="839820" y="1419632"/>
            <a:ext cx="12239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>
                <a:latin typeface="微软雅黑" pitchFamily="34" charset="-122"/>
                <a:ea typeface="微软雅黑" pitchFamily="34" charset="-122"/>
              </a:rPr>
              <a:t>SA </a:t>
            </a:r>
            <a:r>
              <a:rPr lang="zh-CN" altLang="en-US" sz="1400" kern="0" dirty="0">
                <a:latin typeface="微软雅黑" pitchFamily="34" charset="-122"/>
                <a:ea typeface="微软雅黑" pitchFamily="34" charset="-122"/>
              </a:rPr>
              <a:t>密钥分发</a:t>
            </a:r>
          </a:p>
        </p:txBody>
      </p:sp>
      <p:sp>
        <p:nvSpPr>
          <p:cNvPr id="146" name="TextBox 116"/>
          <p:cNvSpPr txBox="1"/>
          <p:nvPr/>
        </p:nvSpPr>
        <p:spPr>
          <a:xfrm>
            <a:off x="766763" y="1696088"/>
            <a:ext cx="15128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>
                <a:latin typeface="微软雅黑" pitchFamily="34" charset="-122"/>
                <a:ea typeface="微软雅黑" pitchFamily="34" charset="-122"/>
              </a:rPr>
              <a:t>VPN 1 </a:t>
            </a:r>
            <a:r>
              <a:rPr lang="zh-CN" altLang="en-US" sz="1400" kern="0" dirty="0">
                <a:latin typeface="微软雅黑" pitchFamily="34" charset="-122"/>
                <a:ea typeface="微软雅黑" pitchFamily="34" charset="-122"/>
              </a:rPr>
              <a:t>加密流量</a:t>
            </a:r>
          </a:p>
        </p:txBody>
      </p:sp>
      <p:sp>
        <p:nvSpPr>
          <p:cNvPr id="147" name="TextBox 117"/>
          <p:cNvSpPr txBox="1"/>
          <p:nvPr/>
        </p:nvSpPr>
        <p:spPr>
          <a:xfrm>
            <a:off x="839820" y="870357"/>
            <a:ext cx="10810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kern="0" dirty="0">
                <a:latin typeface="微软雅黑" pitchFamily="34" charset="-122"/>
                <a:ea typeface="微软雅黑" pitchFamily="34" charset="-122"/>
              </a:rPr>
              <a:t>密钥服务器</a:t>
            </a:r>
            <a:endParaRPr lang="en-US" altLang="zh-CN" sz="1400" kern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8" name="TextBox 118"/>
          <p:cNvSpPr txBox="1"/>
          <p:nvPr/>
        </p:nvSpPr>
        <p:spPr>
          <a:xfrm>
            <a:off x="766763" y="2008826"/>
            <a:ext cx="15128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>
                <a:latin typeface="微软雅黑" pitchFamily="34" charset="-122"/>
                <a:ea typeface="微软雅黑" pitchFamily="34" charset="-122"/>
              </a:rPr>
              <a:t>VPN 2 </a:t>
            </a:r>
            <a:r>
              <a:rPr lang="zh-CN" altLang="en-US" sz="1400" kern="0" dirty="0">
                <a:latin typeface="微软雅黑" pitchFamily="34" charset="-122"/>
                <a:ea typeface="微软雅黑" pitchFamily="34" charset="-122"/>
              </a:rPr>
              <a:t>加密流量</a:t>
            </a:r>
          </a:p>
        </p:txBody>
      </p:sp>
      <p:sp>
        <p:nvSpPr>
          <p:cNvPr id="149" name="TextBox 119"/>
          <p:cNvSpPr txBox="1"/>
          <p:nvPr/>
        </p:nvSpPr>
        <p:spPr>
          <a:xfrm>
            <a:off x="808070" y="1159282"/>
            <a:ext cx="11525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0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1400" kern="0" dirty="0">
                <a:latin typeface="微软雅黑" pitchFamily="34" charset="-122"/>
                <a:ea typeface="微软雅黑" pitchFamily="34" charset="-122"/>
              </a:rPr>
              <a:t>加密组成员</a:t>
            </a:r>
          </a:p>
        </p:txBody>
      </p:sp>
      <p:sp>
        <p:nvSpPr>
          <p:cNvPr id="150" name="TextBox 120"/>
          <p:cNvSpPr txBox="1"/>
          <p:nvPr/>
        </p:nvSpPr>
        <p:spPr>
          <a:xfrm>
            <a:off x="120682" y="870357"/>
            <a:ext cx="50323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6850F6"/>
                </a:solidFill>
                <a:latin typeface="微软雅黑" pitchFamily="34" charset="-122"/>
                <a:ea typeface="微软雅黑" pitchFamily="34" charset="-122"/>
              </a:rPr>
              <a:t>KS </a:t>
            </a:r>
            <a:r>
              <a:rPr lang="en-US" altLang="zh-CN" sz="1400" b="1" kern="0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 </a:t>
            </a:r>
            <a:endParaRPr lang="en-US" altLang="zh-CN" sz="1400" kern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1" name="TextBox 121"/>
          <p:cNvSpPr txBox="1"/>
          <p:nvPr/>
        </p:nvSpPr>
        <p:spPr>
          <a:xfrm>
            <a:off x="47657" y="1159282"/>
            <a:ext cx="5048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6850F6"/>
                </a:solidFill>
                <a:latin typeface="微软雅黑" pitchFamily="34" charset="-122"/>
                <a:ea typeface="微软雅黑" pitchFamily="34" charset="-122"/>
              </a:rPr>
              <a:t>GM </a:t>
            </a:r>
            <a:r>
              <a:rPr lang="en-US" altLang="zh-CN" sz="1400" b="1" kern="0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 </a:t>
            </a:r>
            <a:endParaRPr lang="en-US" altLang="zh-CN" sz="1400" kern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2" name="圆角矩形 151"/>
          <p:cNvSpPr/>
          <p:nvPr/>
        </p:nvSpPr>
        <p:spPr bwMode="ltGray">
          <a:xfrm>
            <a:off x="551499" y="3725863"/>
            <a:ext cx="1079500" cy="1079500"/>
          </a:xfrm>
          <a:prstGeom prst="round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53" name="Picture 30" descr="通用路由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14" y="3552982"/>
            <a:ext cx="3841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" name="TextBox 124"/>
          <p:cNvSpPr txBox="1"/>
          <p:nvPr/>
        </p:nvSpPr>
        <p:spPr>
          <a:xfrm>
            <a:off x="607055" y="4525458"/>
            <a:ext cx="9366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>
                <a:latin typeface="微软雅黑" pitchFamily="34" charset="-122"/>
                <a:ea typeface="微软雅黑" pitchFamily="34" charset="-122"/>
              </a:rPr>
              <a:t>VPN 2</a:t>
            </a:r>
            <a:endParaRPr lang="zh-CN" altLang="en-US" sz="1400" kern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5" name="TextBox 41"/>
          <p:cNvSpPr txBox="1">
            <a:spLocks noChangeArrowheads="1"/>
          </p:cNvSpPr>
          <p:nvPr/>
        </p:nvSpPr>
        <p:spPr bwMode="auto">
          <a:xfrm>
            <a:off x="503074" y="3578359"/>
            <a:ext cx="503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 dirty="0">
                <a:solidFill>
                  <a:srgbClr val="685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GM</a:t>
            </a:r>
            <a:endParaRPr lang="zh-CN" altLang="en-US" sz="1400" dirty="0">
              <a:solidFill>
                <a:srgbClr val="685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6" name="圆角矩形 155"/>
          <p:cNvSpPr/>
          <p:nvPr/>
        </p:nvSpPr>
        <p:spPr bwMode="ltGray">
          <a:xfrm>
            <a:off x="2242617" y="3757285"/>
            <a:ext cx="1081088" cy="1079500"/>
          </a:xfrm>
          <a:prstGeom prst="round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57" name="Picture 30" descr="通用路由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428" y="3633922"/>
            <a:ext cx="3841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" name="TextBox 186"/>
          <p:cNvSpPr txBox="1"/>
          <p:nvPr/>
        </p:nvSpPr>
        <p:spPr>
          <a:xfrm>
            <a:off x="2298699" y="4587151"/>
            <a:ext cx="93503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>
                <a:latin typeface="微软雅黑" pitchFamily="34" charset="-122"/>
                <a:ea typeface="微软雅黑" pitchFamily="34" charset="-122"/>
              </a:rPr>
              <a:t>VPN 2</a:t>
            </a:r>
            <a:endParaRPr lang="zh-CN" altLang="en-US" sz="1400" kern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9" name="TextBox 59"/>
          <p:cNvSpPr txBox="1">
            <a:spLocks noChangeArrowheads="1"/>
          </p:cNvSpPr>
          <p:nvPr/>
        </p:nvSpPr>
        <p:spPr bwMode="auto">
          <a:xfrm>
            <a:off x="2152923" y="3638707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 dirty="0">
                <a:solidFill>
                  <a:srgbClr val="685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GM</a:t>
            </a:r>
            <a:endParaRPr lang="zh-CN" altLang="en-US" sz="1400" dirty="0">
              <a:solidFill>
                <a:srgbClr val="685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1" name="圆角矩形 160"/>
          <p:cNvSpPr/>
          <p:nvPr/>
        </p:nvSpPr>
        <p:spPr bwMode="ltGray">
          <a:xfrm>
            <a:off x="3570109" y="3791486"/>
            <a:ext cx="1079500" cy="1079500"/>
          </a:xfrm>
          <a:prstGeom prst="round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2" name="TextBox 204"/>
          <p:cNvSpPr txBox="1"/>
          <p:nvPr/>
        </p:nvSpPr>
        <p:spPr>
          <a:xfrm>
            <a:off x="3618548" y="4569958"/>
            <a:ext cx="936625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>
                <a:latin typeface="微软雅黑" pitchFamily="34" charset="-122"/>
                <a:ea typeface="微软雅黑" pitchFamily="34" charset="-122"/>
              </a:rPr>
              <a:t>VPN 1</a:t>
            </a:r>
            <a:endParaRPr lang="zh-CN" altLang="en-US" sz="1400" kern="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63" name="Picture 30" descr="通用路由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543" y="3589864"/>
            <a:ext cx="3857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" name="TextBox 92"/>
          <p:cNvSpPr txBox="1">
            <a:spLocks noChangeArrowheads="1"/>
          </p:cNvSpPr>
          <p:nvPr/>
        </p:nvSpPr>
        <p:spPr bwMode="auto">
          <a:xfrm>
            <a:off x="3486179" y="3569486"/>
            <a:ext cx="503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 dirty="0">
                <a:solidFill>
                  <a:srgbClr val="685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GM</a:t>
            </a:r>
            <a:endParaRPr lang="zh-CN" altLang="en-US" sz="1400" dirty="0">
              <a:solidFill>
                <a:srgbClr val="685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6" name="圆角矩形 165"/>
          <p:cNvSpPr/>
          <p:nvPr/>
        </p:nvSpPr>
        <p:spPr bwMode="ltGray">
          <a:xfrm>
            <a:off x="4872846" y="3782121"/>
            <a:ext cx="1079500" cy="1081087"/>
          </a:xfrm>
          <a:prstGeom prst="round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7" name="TextBox 223"/>
          <p:cNvSpPr txBox="1"/>
          <p:nvPr/>
        </p:nvSpPr>
        <p:spPr>
          <a:xfrm>
            <a:off x="4896013" y="4598332"/>
            <a:ext cx="9366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>
                <a:latin typeface="微软雅黑" pitchFamily="34" charset="-122"/>
                <a:ea typeface="微软雅黑" pitchFamily="34" charset="-122"/>
              </a:rPr>
              <a:t>VPN 1</a:t>
            </a:r>
            <a:endParaRPr lang="zh-CN" altLang="en-US" sz="1400" kern="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68" name="Picture 30" descr="通用路由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360" y="3690144"/>
            <a:ext cx="3841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" name="TextBox 111"/>
          <p:cNvSpPr txBox="1">
            <a:spLocks noChangeArrowheads="1"/>
          </p:cNvSpPr>
          <p:nvPr/>
        </p:nvSpPr>
        <p:spPr bwMode="auto">
          <a:xfrm>
            <a:off x="5364265" y="3605706"/>
            <a:ext cx="503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 dirty="0">
                <a:solidFill>
                  <a:srgbClr val="685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GM</a:t>
            </a:r>
            <a:endParaRPr lang="zh-CN" altLang="en-US" sz="1400" dirty="0">
              <a:solidFill>
                <a:srgbClr val="685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0" name="Picture 19" descr="核心路由器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7" y="1476375"/>
            <a:ext cx="6477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" name="圆角矩形 170"/>
          <p:cNvSpPr/>
          <p:nvPr/>
        </p:nvSpPr>
        <p:spPr bwMode="ltGray">
          <a:xfrm>
            <a:off x="3873001" y="1373876"/>
            <a:ext cx="1008062" cy="504825"/>
          </a:xfrm>
          <a:prstGeom prst="roundRect">
            <a:avLst/>
          </a:prstGeom>
          <a:solidFill>
            <a:srgbClr val="3399FF"/>
          </a:solidFill>
          <a:ln>
            <a:solidFill>
              <a:srgbClr val="0066CC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72" name="Picture 23" descr="中低端路由器-"/>
          <p:cNvPicPr>
            <a:picLocks noGrp="1"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32" y="1579214"/>
            <a:ext cx="3889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" name="TextBox 115"/>
          <p:cNvSpPr txBox="1">
            <a:spLocks noChangeArrowheads="1"/>
          </p:cNvSpPr>
          <p:nvPr/>
        </p:nvSpPr>
        <p:spPr bwMode="auto">
          <a:xfrm>
            <a:off x="3801872" y="1341354"/>
            <a:ext cx="6477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KS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4" name="Picture 23" descr="中低端路由器-"/>
          <p:cNvPicPr>
            <a:picLocks noGrp="1"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15" y="1579136"/>
            <a:ext cx="3889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" name="TextBox 117"/>
          <p:cNvSpPr txBox="1">
            <a:spLocks noChangeArrowheads="1"/>
          </p:cNvSpPr>
          <p:nvPr/>
        </p:nvSpPr>
        <p:spPr bwMode="auto">
          <a:xfrm>
            <a:off x="4338309" y="1352467"/>
            <a:ext cx="647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备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KS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6" name="TextBox 118"/>
          <p:cNvSpPr txBox="1">
            <a:spLocks noChangeArrowheads="1"/>
          </p:cNvSpPr>
          <p:nvPr/>
        </p:nvSpPr>
        <p:spPr bwMode="auto">
          <a:xfrm>
            <a:off x="3240087" y="920750"/>
            <a:ext cx="1008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000" dirty="0">
                <a:solidFill>
                  <a:srgbClr val="685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企业云</a:t>
            </a:r>
            <a:r>
              <a:rPr lang="en-US" altLang="zh-CN" sz="2000" dirty="0">
                <a:solidFill>
                  <a:srgbClr val="685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</a:p>
        </p:txBody>
      </p:sp>
      <p:graphicFrame>
        <p:nvGraphicFramePr>
          <p:cNvPr id="17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193521"/>
              </p:ext>
            </p:extLst>
          </p:nvPr>
        </p:nvGraphicFramePr>
        <p:xfrm>
          <a:off x="4057307" y="1721259"/>
          <a:ext cx="360362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CorelDRAW" r:id="rId7" imgW="1786128" imgH="2121408" progId="">
                  <p:embed/>
                </p:oleObj>
              </mc:Choice>
              <mc:Fallback>
                <p:oleObj name="CorelDRAW" r:id="rId7" imgW="1786128" imgH="21214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7307" y="1721259"/>
                        <a:ext cx="360362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8" name="直接箭头连接符 177"/>
          <p:cNvCxnSpPr>
            <a:cxnSpLocks noChangeShapeType="1"/>
          </p:cNvCxnSpPr>
          <p:nvPr/>
        </p:nvCxnSpPr>
        <p:spPr bwMode="auto">
          <a:xfrm flipH="1">
            <a:off x="3426146" y="1667607"/>
            <a:ext cx="576263" cy="71438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9" name="Picture 90" descr="锁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406" y="1545653"/>
            <a:ext cx="177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0" name="直接箭头连接符 179"/>
          <p:cNvCxnSpPr>
            <a:cxnSpLocks noChangeShapeType="1"/>
            <a:endCxn id="153" idx="0"/>
          </p:cNvCxnSpPr>
          <p:nvPr/>
        </p:nvCxnSpPr>
        <p:spPr bwMode="auto">
          <a:xfrm flipH="1">
            <a:off x="1217002" y="1827213"/>
            <a:ext cx="2864619" cy="1725769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1" name="直接箭头连接符 180"/>
          <p:cNvCxnSpPr>
            <a:cxnSpLocks noChangeShapeType="1"/>
          </p:cNvCxnSpPr>
          <p:nvPr/>
        </p:nvCxnSpPr>
        <p:spPr bwMode="auto">
          <a:xfrm flipH="1">
            <a:off x="2818503" y="1841173"/>
            <a:ext cx="1279783" cy="1810323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2" name="直接箭头连接符 181"/>
          <p:cNvCxnSpPr>
            <a:cxnSpLocks noChangeShapeType="1"/>
          </p:cNvCxnSpPr>
          <p:nvPr/>
        </p:nvCxnSpPr>
        <p:spPr bwMode="auto">
          <a:xfrm flipH="1">
            <a:off x="4101381" y="1805758"/>
            <a:ext cx="110902" cy="1805805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" name="直接箭头连接符 182"/>
          <p:cNvCxnSpPr>
            <a:cxnSpLocks noChangeShapeType="1"/>
          </p:cNvCxnSpPr>
          <p:nvPr/>
        </p:nvCxnSpPr>
        <p:spPr bwMode="auto">
          <a:xfrm>
            <a:off x="4258591" y="1785937"/>
            <a:ext cx="933680" cy="2001838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" name="矩形标注 183"/>
          <p:cNvSpPr/>
          <p:nvPr/>
        </p:nvSpPr>
        <p:spPr bwMode="ltGray">
          <a:xfrm>
            <a:off x="4308132" y="2002247"/>
            <a:ext cx="1512888" cy="360362"/>
          </a:xfrm>
          <a:prstGeom prst="wedgeRectCallout">
            <a:avLst>
              <a:gd name="adj1" fmla="val -96005"/>
              <a:gd name="adj2" fmla="val 112811"/>
            </a:avLst>
          </a:prstGeom>
          <a:solidFill>
            <a:srgbClr val="FFC000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安全策略统一下发</a:t>
            </a:r>
            <a:endParaRPr lang="en-US" altLang="zh-CN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85" name="Picture 90" descr="锁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861" y="3261335"/>
            <a:ext cx="1778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" name="Picture 90" descr="锁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231" y="3323765"/>
            <a:ext cx="17621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" name="Picture 90" descr="锁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457" y="3337578"/>
            <a:ext cx="17621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" name="Picture 90" descr="锁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168" y="3384418"/>
            <a:ext cx="1778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" name="任意多边形 188"/>
          <p:cNvSpPr>
            <a:spLocks noChangeArrowheads="1"/>
          </p:cNvSpPr>
          <p:nvPr/>
        </p:nvSpPr>
        <p:spPr bwMode="auto">
          <a:xfrm>
            <a:off x="1263529" y="1883182"/>
            <a:ext cx="2130508" cy="1688693"/>
          </a:xfrm>
          <a:custGeom>
            <a:avLst/>
            <a:gdLst>
              <a:gd name="T0" fmla="*/ 2334964 w 2385718"/>
              <a:gd name="T1" fmla="*/ 0 h 2122311"/>
              <a:gd name="T2" fmla="*/ 2006264 w 2385718"/>
              <a:gd name="T3" fmla="*/ 1007483 h 2122311"/>
              <a:gd name="T4" fmla="*/ 0 w 2385718"/>
              <a:gd name="T5" fmla="*/ 2128175 h 2122311"/>
              <a:gd name="T6" fmla="*/ 0 60000 65536"/>
              <a:gd name="T7" fmla="*/ 0 60000 65536"/>
              <a:gd name="T8" fmla="*/ 0 60000 65536"/>
              <a:gd name="T9" fmla="*/ 0 w 2385718"/>
              <a:gd name="T10" fmla="*/ 0 h 2122311"/>
              <a:gd name="T11" fmla="*/ 2385718 w 2385718"/>
              <a:gd name="T12" fmla="*/ 2122311 h 21223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85718" h="2122311">
                <a:moveTo>
                  <a:pt x="2325511" y="0"/>
                </a:moveTo>
                <a:cubicBezTo>
                  <a:pt x="2355614" y="325496"/>
                  <a:pt x="2385718" y="650993"/>
                  <a:pt x="1998133" y="1004711"/>
                </a:cubicBezTo>
                <a:cubicBezTo>
                  <a:pt x="1610548" y="1358430"/>
                  <a:pt x="805274" y="1740370"/>
                  <a:pt x="0" y="2122311"/>
                </a:cubicBezTo>
              </a:path>
            </a:pathLst>
          </a:custGeom>
          <a:noFill/>
          <a:ln w="28575" algn="ctr">
            <a:solidFill>
              <a:srgbClr val="002060"/>
            </a:solidFill>
            <a:prstDash val="sysDash"/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0" name="任意多边形 189"/>
          <p:cNvSpPr>
            <a:spLocks noChangeArrowheads="1"/>
          </p:cNvSpPr>
          <p:nvPr/>
        </p:nvSpPr>
        <p:spPr bwMode="auto">
          <a:xfrm>
            <a:off x="1284608" y="3334969"/>
            <a:ext cx="1533403" cy="330487"/>
          </a:xfrm>
          <a:custGeom>
            <a:avLst/>
            <a:gdLst>
              <a:gd name="T0" fmla="*/ 1631087 w 1636889"/>
              <a:gd name="T1" fmla="*/ 433039 h 425215"/>
              <a:gd name="T2" fmla="*/ 1451117 w 1636889"/>
              <a:gd name="T3" fmla="*/ 88140 h 425215"/>
              <a:gd name="T4" fmla="*/ 787417 w 1636889"/>
              <a:gd name="T5" fmla="*/ 30665 h 425215"/>
              <a:gd name="T6" fmla="*/ 0 w 1636889"/>
              <a:gd name="T7" fmla="*/ 272089 h 425215"/>
              <a:gd name="T8" fmla="*/ 0 60000 65536"/>
              <a:gd name="T9" fmla="*/ 0 60000 65536"/>
              <a:gd name="T10" fmla="*/ 0 60000 65536"/>
              <a:gd name="T11" fmla="*/ 0 60000 65536"/>
              <a:gd name="T12" fmla="*/ 0 w 1636889"/>
              <a:gd name="T13" fmla="*/ 0 h 425215"/>
              <a:gd name="T14" fmla="*/ 1636889 w 1636889"/>
              <a:gd name="T15" fmla="*/ 425215 h 4252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36889" h="425215">
                <a:moveTo>
                  <a:pt x="1636889" y="425215"/>
                </a:moveTo>
                <a:cubicBezTo>
                  <a:pt x="1617133" y="288808"/>
                  <a:pt x="1597378" y="152401"/>
                  <a:pt x="1456267" y="86549"/>
                </a:cubicBezTo>
                <a:cubicBezTo>
                  <a:pt x="1315156" y="20697"/>
                  <a:pt x="1032933" y="0"/>
                  <a:pt x="790222" y="30104"/>
                </a:cubicBezTo>
                <a:cubicBezTo>
                  <a:pt x="547511" y="60208"/>
                  <a:pt x="273755" y="163689"/>
                  <a:pt x="0" y="267171"/>
                </a:cubicBezTo>
              </a:path>
            </a:pathLst>
          </a:custGeom>
          <a:noFill/>
          <a:ln w="28575" algn="ctr">
            <a:solidFill>
              <a:srgbClr val="002060"/>
            </a:solidFill>
            <a:prstDash val="sysDash"/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1" name="任意多边形 190"/>
          <p:cNvSpPr>
            <a:spLocks noChangeArrowheads="1"/>
          </p:cNvSpPr>
          <p:nvPr/>
        </p:nvSpPr>
        <p:spPr bwMode="auto">
          <a:xfrm>
            <a:off x="3413797" y="1856952"/>
            <a:ext cx="1850156" cy="1923016"/>
          </a:xfrm>
          <a:custGeom>
            <a:avLst/>
            <a:gdLst>
              <a:gd name="T0" fmla="*/ 0 w 2088444"/>
              <a:gd name="T1" fmla="*/ 0 h 2348088"/>
              <a:gd name="T2" fmla="*/ 1107310 w 2088444"/>
              <a:gd name="T3" fmla="*/ 667873 h 2348088"/>
              <a:gd name="T4" fmla="*/ 2111870 w 2088444"/>
              <a:gd name="T5" fmla="*/ 2395124 h 2348088"/>
              <a:gd name="T6" fmla="*/ 0 60000 65536"/>
              <a:gd name="T7" fmla="*/ 0 60000 65536"/>
              <a:gd name="T8" fmla="*/ 0 60000 65536"/>
              <a:gd name="T9" fmla="*/ 0 w 2088444"/>
              <a:gd name="T10" fmla="*/ 0 h 2348088"/>
              <a:gd name="T11" fmla="*/ 2088444 w 2088444"/>
              <a:gd name="T12" fmla="*/ 2348088 h 23480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88444" h="2348088">
                <a:moveTo>
                  <a:pt x="0" y="0"/>
                </a:moveTo>
                <a:cubicBezTo>
                  <a:pt x="373474" y="131703"/>
                  <a:pt x="746948" y="263407"/>
                  <a:pt x="1095022" y="654755"/>
                </a:cubicBezTo>
                <a:cubicBezTo>
                  <a:pt x="1443096" y="1046103"/>
                  <a:pt x="1765770" y="1697095"/>
                  <a:pt x="2088444" y="2348088"/>
                </a:cubicBezTo>
              </a:path>
            </a:pathLst>
          </a:custGeom>
          <a:noFill/>
          <a:ln w="28575" algn="ctr">
            <a:solidFill>
              <a:srgbClr val="00B0F0"/>
            </a:solidFill>
            <a:prstDash val="sysDash"/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2" name="任意多边形 191"/>
          <p:cNvSpPr>
            <a:spLocks noChangeArrowheads="1"/>
          </p:cNvSpPr>
          <p:nvPr/>
        </p:nvSpPr>
        <p:spPr bwMode="auto">
          <a:xfrm>
            <a:off x="3946946" y="3280964"/>
            <a:ext cx="1219200" cy="574675"/>
          </a:xfrm>
          <a:custGeom>
            <a:avLst/>
            <a:gdLst>
              <a:gd name="T0" fmla="*/ 0 w 1219200"/>
              <a:gd name="T1" fmla="*/ 541797 h 575734"/>
              <a:gd name="T2" fmla="*/ 349955 w 1219200"/>
              <a:gd name="T3" fmla="*/ 10622 h 575734"/>
              <a:gd name="T4" fmla="*/ 1219200 w 1219200"/>
              <a:gd name="T5" fmla="*/ 478053 h 575734"/>
              <a:gd name="T6" fmla="*/ 0 60000 65536"/>
              <a:gd name="T7" fmla="*/ 0 60000 65536"/>
              <a:gd name="T8" fmla="*/ 0 60000 65536"/>
              <a:gd name="T9" fmla="*/ 0 w 1219200"/>
              <a:gd name="T10" fmla="*/ 0 h 575734"/>
              <a:gd name="T11" fmla="*/ 1219200 w 1219200"/>
              <a:gd name="T12" fmla="*/ 575734 h 5757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19200" h="575734">
                <a:moveTo>
                  <a:pt x="0" y="575734"/>
                </a:moveTo>
                <a:cubicBezTo>
                  <a:pt x="73377" y="299156"/>
                  <a:pt x="146755" y="22578"/>
                  <a:pt x="349955" y="11289"/>
                </a:cubicBezTo>
                <a:cubicBezTo>
                  <a:pt x="553155" y="0"/>
                  <a:pt x="886177" y="254000"/>
                  <a:pt x="1219200" y="508000"/>
                </a:cubicBezTo>
              </a:path>
            </a:pathLst>
          </a:custGeom>
          <a:noFill/>
          <a:ln w="28575" algn="ctr">
            <a:solidFill>
              <a:srgbClr val="00B0F0"/>
            </a:solidFill>
            <a:prstDash val="sysDash"/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4" name="矩形标注 193"/>
          <p:cNvSpPr/>
          <p:nvPr/>
        </p:nvSpPr>
        <p:spPr bwMode="ltGray">
          <a:xfrm>
            <a:off x="3079871" y="2377140"/>
            <a:ext cx="1511300" cy="360363"/>
          </a:xfrm>
          <a:prstGeom prst="wedgeRectCallout">
            <a:avLst>
              <a:gd name="adj1" fmla="val 82417"/>
              <a:gd name="adj2" fmla="val 152592"/>
            </a:avLst>
          </a:prstGeom>
          <a:solidFill>
            <a:srgbClr val="FFC000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zh-CN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VPN</a:t>
            </a:r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流量加密</a:t>
            </a:r>
            <a:endParaRPr lang="en-US" altLang="zh-CN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5" name="TextBox 137"/>
          <p:cNvSpPr txBox="1">
            <a:spLocks noChangeArrowheads="1"/>
          </p:cNvSpPr>
          <p:nvPr/>
        </p:nvSpPr>
        <p:spPr bwMode="auto">
          <a:xfrm>
            <a:off x="2396831" y="1511300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 dirty="0">
                <a:solidFill>
                  <a:srgbClr val="685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GM</a:t>
            </a:r>
            <a:endParaRPr lang="zh-CN" altLang="en-US" sz="1400" dirty="0">
              <a:solidFill>
                <a:srgbClr val="685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6" name="Rectangle 12"/>
          <p:cNvSpPr>
            <a:spLocks noChangeArrowheads="1"/>
          </p:cNvSpPr>
          <p:nvPr/>
        </p:nvSpPr>
        <p:spPr bwMode="gray">
          <a:xfrm>
            <a:off x="6357938" y="1428750"/>
            <a:ext cx="2643187" cy="2714625"/>
          </a:xfrm>
          <a:prstGeom prst="rect">
            <a:avLst/>
          </a:prstGeom>
          <a:gradFill rotWithShape="1">
            <a:gsLst>
              <a:gs pos="0">
                <a:srgbClr val="F8F8F8"/>
              </a:gs>
              <a:gs pos="100000">
                <a:srgbClr val="DDDDDD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"/>
            <a:lightRig rig="legacyFlat3" dir="r"/>
          </a:scene3d>
          <a:sp3d extrusionH="430200" prstMaterial="legacyPlastic">
            <a:bevelT w="13500" h="13500" prst="angle"/>
            <a:bevelB w="13500" h="13500" prst="angle"/>
            <a:extrusionClr>
              <a:srgbClr val="F8F8F8"/>
            </a:extrusionClr>
            <a:contourClr>
              <a:srgbClr val="F8F8F8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600" b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7" name="组合 196"/>
          <p:cNvGrpSpPr/>
          <p:nvPr/>
        </p:nvGrpSpPr>
        <p:grpSpPr>
          <a:xfrm>
            <a:off x="683568" y="923176"/>
            <a:ext cx="8358037" cy="3755358"/>
            <a:chOff x="468313" y="1965059"/>
            <a:chExt cx="8358037" cy="3755358"/>
          </a:xfrm>
        </p:grpSpPr>
        <p:grpSp>
          <p:nvGrpSpPr>
            <p:cNvPr id="198" name="组合 45"/>
            <p:cNvGrpSpPr>
              <a:grpSpLocks/>
            </p:cNvGrpSpPr>
            <p:nvPr/>
          </p:nvGrpSpPr>
          <p:grpSpPr bwMode="auto">
            <a:xfrm>
              <a:off x="3495838" y="3199902"/>
              <a:ext cx="1787372" cy="1278169"/>
              <a:chOff x="338804" y="1814386"/>
              <a:chExt cx="1913913" cy="1421918"/>
            </a:xfrm>
          </p:grpSpPr>
          <p:sp>
            <p:nvSpPr>
              <p:cNvPr id="260" name="Oval 11"/>
              <p:cNvSpPr>
                <a:spLocks noChangeArrowheads="1"/>
              </p:cNvSpPr>
              <p:nvPr/>
            </p:nvSpPr>
            <p:spPr bwMode="ltGray">
              <a:xfrm>
                <a:off x="338804" y="2413012"/>
                <a:ext cx="1913913" cy="823292"/>
              </a:xfrm>
              <a:prstGeom prst="cloud">
                <a:avLst/>
              </a:prstGeom>
              <a:solidFill>
                <a:srgbClr val="FFC319"/>
              </a:solidFill>
              <a:ln w="2857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63" name="Text Box 55"/>
              <p:cNvSpPr txBox="1">
                <a:spLocks noChangeArrowheads="1"/>
              </p:cNvSpPr>
              <p:nvPr/>
            </p:nvSpPr>
            <p:spPr bwMode="auto">
              <a:xfrm>
                <a:off x="982081" y="1814386"/>
                <a:ext cx="1118378" cy="726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zh-CN" sz="16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99" name="Text Box 101"/>
            <p:cNvSpPr txBox="1">
              <a:spLocks noChangeArrowheads="1"/>
            </p:cNvSpPr>
            <p:nvPr/>
          </p:nvSpPr>
          <p:spPr bwMode="auto">
            <a:xfrm>
              <a:off x="3991517" y="3996231"/>
              <a:ext cx="838461" cy="338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MPLS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6" name="Oval 11"/>
            <p:cNvSpPr>
              <a:spLocks noChangeArrowheads="1"/>
            </p:cNvSpPr>
            <p:nvPr/>
          </p:nvSpPr>
          <p:spPr bwMode="ltGray">
            <a:xfrm>
              <a:off x="1490173" y="3514112"/>
              <a:ext cx="1871663" cy="1082675"/>
            </a:xfrm>
            <a:prstGeom prst="cloud">
              <a:avLst/>
            </a:prstGeom>
            <a:solidFill>
              <a:srgbClr val="00B0F0"/>
            </a:solidFill>
            <a:ln w="2857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zh-CN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1" name="Text Box 75"/>
            <p:cNvSpPr txBox="1">
              <a:spLocks noChangeArrowheads="1"/>
            </p:cNvSpPr>
            <p:nvPr/>
          </p:nvSpPr>
          <p:spPr bwMode="auto">
            <a:xfrm>
              <a:off x="1871208" y="3730249"/>
              <a:ext cx="1260978" cy="64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6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E1/POS/MSTP</a:t>
              </a:r>
            </a:p>
          </p:txBody>
        </p:sp>
        <p:sp>
          <p:nvSpPr>
            <p:cNvPr id="202" name="Line 500"/>
            <p:cNvSpPr>
              <a:spLocks noChangeShapeType="1"/>
            </p:cNvSpPr>
            <p:nvPr/>
          </p:nvSpPr>
          <p:spPr bwMode="auto">
            <a:xfrm>
              <a:off x="504825" y="5148263"/>
              <a:ext cx="682625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3" name="Line 501"/>
            <p:cNvSpPr>
              <a:spLocks noChangeShapeType="1"/>
            </p:cNvSpPr>
            <p:nvPr/>
          </p:nvSpPr>
          <p:spPr bwMode="auto">
            <a:xfrm>
              <a:off x="612775" y="5148263"/>
              <a:ext cx="0" cy="138112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4" name="Line 502"/>
            <p:cNvSpPr>
              <a:spLocks noChangeShapeType="1"/>
            </p:cNvSpPr>
            <p:nvPr/>
          </p:nvSpPr>
          <p:spPr bwMode="auto">
            <a:xfrm>
              <a:off x="828675" y="5148263"/>
              <a:ext cx="0" cy="138112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5" name="Line 503"/>
            <p:cNvSpPr>
              <a:spLocks noChangeShapeType="1"/>
            </p:cNvSpPr>
            <p:nvPr/>
          </p:nvSpPr>
          <p:spPr bwMode="auto">
            <a:xfrm>
              <a:off x="827088" y="5053013"/>
              <a:ext cx="1587" cy="92075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6" name="Line 1292"/>
            <p:cNvSpPr>
              <a:spLocks noChangeShapeType="1"/>
            </p:cNvSpPr>
            <p:nvPr/>
          </p:nvSpPr>
          <p:spPr bwMode="auto">
            <a:xfrm>
              <a:off x="1044575" y="5148263"/>
              <a:ext cx="0" cy="138112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207" name="Picture 3296" descr="通用交换机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914" y="4868863"/>
              <a:ext cx="252134" cy="233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3443" descr="服务器终端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5194525"/>
              <a:ext cx="237069" cy="32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3444" descr="服务器终端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975" y="5194525"/>
              <a:ext cx="237069" cy="32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3445" descr="服务器终端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637" y="5194525"/>
              <a:ext cx="237069" cy="32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1" name="椭圆 210"/>
            <p:cNvSpPr/>
            <p:nvPr/>
          </p:nvSpPr>
          <p:spPr bwMode="ltGray">
            <a:xfrm>
              <a:off x="683950" y="5144475"/>
              <a:ext cx="71929" cy="91871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2" name="椭圆 211"/>
            <p:cNvSpPr/>
            <p:nvPr/>
          </p:nvSpPr>
          <p:spPr bwMode="ltGray">
            <a:xfrm>
              <a:off x="744017" y="5144475"/>
              <a:ext cx="71929" cy="91871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3" name="椭圆 212"/>
            <p:cNvSpPr/>
            <p:nvPr/>
          </p:nvSpPr>
          <p:spPr bwMode="ltGray">
            <a:xfrm>
              <a:off x="828186" y="5144475"/>
              <a:ext cx="71929" cy="91871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4" name="椭圆 213"/>
            <p:cNvSpPr/>
            <p:nvPr/>
          </p:nvSpPr>
          <p:spPr bwMode="ltGray">
            <a:xfrm>
              <a:off x="882321" y="5144475"/>
              <a:ext cx="71929" cy="91871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5" name="Line 500"/>
            <p:cNvSpPr>
              <a:spLocks noChangeShapeType="1"/>
            </p:cNvSpPr>
            <p:nvPr/>
          </p:nvSpPr>
          <p:spPr bwMode="auto">
            <a:xfrm>
              <a:off x="2232025" y="5300663"/>
              <a:ext cx="684213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6" name="Line 501"/>
            <p:cNvSpPr>
              <a:spLocks noChangeShapeType="1"/>
            </p:cNvSpPr>
            <p:nvPr/>
          </p:nvSpPr>
          <p:spPr bwMode="auto">
            <a:xfrm>
              <a:off x="2339975" y="5300663"/>
              <a:ext cx="0" cy="138112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7" name="Line 502"/>
            <p:cNvSpPr>
              <a:spLocks noChangeShapeType="1"/>
            </p:cNvSpPr>
            <p:nvPr/>
          </p:nvSpPr>
          <p:spPr bwMode="auto">
            <a:xfrm>
              <a:off x="2555875" y="5300663"/>
              <a:ext cx="0" cy="138112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8" name="Line 503"/>
            <p:cNvSpPr>
              <a:spLocks noChangeShapeType="1"/>
            </p:cNvSpPr>
            <p:nvPr/>
          </p:nvSpPr>
          <p:spPr bwMode="auto">
            <a:xfrm>
              <a:off x="2555875" y="5205413"/>
              <a:ext cx="0" cy="92075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9" name="Line 1292"/>
            <p:cNvSpPr>
              <a:spLocks noChangeShapeType="1"/>
            </p:cNvSpPr>
            <p:nvPr/>
          </p:nvSpPr>
          <p:spPr bwMode="auto">
            <a:xfrm>
              <a:off x="2771775" y="5300663"/>
              <a:ext cx="0" cy="138112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220" name="Picture 3296" descr="通用交换机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7670" y="5021263"/>
              <a:ext cx="252691" cy="233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3443" descr="服务器终端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513" y="5346925"/>
              <a:ext cx="237593" cy="32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3444" descr="服务器终端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9776" y="5362226"/>
              <a:ext cx="237593" cy="32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3" name="Picture 3445" descr="服务器终端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9" y="5346925"/>
              <a:ext cx="237593" cy="32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4" name="椭圆 223"/>
            <p:cNvSpPr/>
            <p:nvPr/>
          </p:nvSpPr>
          <p:spPr bwMode="ltGray">
            <a:xfrm>
              <a:off x="2411626" y="5296875"/>
              <a:ext cx="72087" cy="91871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5" name="椭圆 224"/>
            <p:cNvSpPr/>
            <p:nvPr/>
          </p:nvSpPr>
          <p:spPr bwMode="ltGray">
            <a:xfrm>
              <a:off x="2471825" y="5296875"/>
              <a:ext cx="72087" cy="91871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6" name="椭圆 225"/>
            <p:cNvSpPr/>
            <p:nvPr/>
          </p:nvSpPr>
          <p:spPr bwMode="ltGray">
            <a:xfrm>
              <a:off x="2556180" y="5296875"/>
              <a:ext cx="72087" cy="91871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7" name="椭圆 226"/>
            <p:cNvSpPr/>
            <p:nvPr/>
          </p:nvSpPr>
          <p:spPr bwMode="ltGray">
            <a:xfrm>
              <a:off x="2610436" y="5296875"/>
              <a:ext cx="72087" cy="91871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8" name="Line 500"/>
            <p:cNvSpPr>
              <a:spLocks noChangeShapeType="1"/>
            </p:cNvSpPr>
            <p:nvPr/>
          </p:nvSpPr>
          <p:spPr bwMode="auto">
            <a:xfrm>
              <a:off x="3523782" y="5217511"/>
              <a:ext cx="682625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9" name="Line 501"/>
            <p:cNvSpPr>
              <a:spLocks noChangeShapeType="1"/>
            </p:cNvSpPr>
            <p:nvPr/>
          </p:nvSpPr>
          <p:spPr bwMode="auto">
            <a:xfrm>
              <a:off x="3631732" y="5217511"/>
              <a:ext cx="0" cy="138112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1" name="Line 503"/>
            <p:cNvSpPr>
              <a:spLocks noChangeShapeType="1"/>
            </p:cNvSpPr>
            <p:nvPr/>
          </p:nvSpPr>
          <p:spPr bwMode="auto">
            <a:xfrm>
              <a:off x="4038381" y="5210576"/>
              <a:ext cx="1588" cy="92075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2" name="Line 1292"/>
            <p:cNvSpPr>
              <a:spLocks noChangeShapeType="1"/>
            </p:cNvSpPr>
            <p:nvPr/>
          </p:nvSpPr>
          <p:spPr bwMode="auto">
            <a:xfrm>
              <a:off x="3838581" y="5235268"/>
              <a:ext cx="0" cy="138112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233" name="Picture 3296" descr="通用交换机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8871" y="4938111"/>
              <a:ext cx="252134" cy="233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4" name="Picture 3443" descr="服务器终端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7269" y="5263773"/>
              <a:ext cx="237070" cy="32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" name="Picture 3444" descr="服务器终端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931" y="5263773"/>
              <a:ext cx="237070" cy="32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" name="Picture 3445" descr="服务器终端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93" y="5263773"/>
              <a:ext cx="237070" cy="32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7" name="椭圆 236"/>
            <p:cNvSpPr/>
            <p:nvPr/>
          </p:nvSpPr>
          <p:spPr bwMode="ltGray">
            <a:xfrm>
              <a:off x="4139937" y="5433400"/>
              <a:ext cx="71929" cy="91871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8" name="椭圆 237"/>
            <p:cNvSpPr/>
            <p:nvPr/>
          </p:nvSpPr>
          <p:spPr bwMode="ltGray">
            <a:xfrm>
              <a:off x="4200004" y="5433400"/>
              <a:ext cx="71929" cy="91871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9" name="椭圆 238"/>
            <p:cNvSpPr/>
            <p:nvPr/>
          </p:nvSpPr>
          <p:spPr bwMode="ltGray">
            <a:xfrm>
              <a:off x="3973798" y="5295291"/>
              <a:ext cx="71929" cy="91871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0" name="椭圆 239"/>
            <p:cNvSpPr/>
            <p:nvPr/>
          </p:nvSpPr>
          <p:spPr bwMode="ltGray">
            <a:xfrm>
              <a:off x="4338309" y="5433400"/>
              <a:ext cx="71929" cy="91871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1" name="Line 500"/>
            <p:cNvSpPr>
              <a:spLocks noChangeShapeType="1"/>
            </p:cNvSpPr>
            <p:nvPr/>
          </p:nvSpPr>
          <p:spPr bwMode="auto">
            <a:xfrm>
              <a:off x="4757107" y="5341226"/>
              <a:ext cx="682625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2" name="Line 501"/>
            <p:cNvSpPr>
              <a:spLocks noChangeShapeType="1"/>
            </p:cNvSpPr>
            <p:nvPr/>
          </p:nvSpPr>
          <p:spPr bwMode="auto">
            <a:xfrm>
              <a:off x="4869466" y="5352117"/>
              <a:ext cx="0" cy="138112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3" name="Line 502"/>
            <p:cNvSpPr>
              <a:spLocks noChangeShapeType="1"/>
            </p:cNvSpPr>
            <p:nvPr/>
          </p:nvSpPr>
          <p:spPr bwMode="auto">
            <a:xfrm>
              <a:off x="5083778" y="5359354"/>
              <a:ext cx="0" cy="138112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4" name="Line 503"/>
            <p:cNvSpPr>
              <a:spLocks noChangeShapeType="1"/>
            </p:cNvSpPr>
            <p:nvPr/>
          </p:nvSpPr>
          <p:spPr bwMode="auto">
            <a:xfrm>
              <a:off x="5083778" y="5256867"/>
              <a:ext cx="1588" cy="92075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5" name="Line 1292"/>
            <p:cNvSpPr>
              <a:spLocks noChangeShapeType="1"/>
            </p:cNvSpPr>
            <p:nvPr/>
          </p:nvSpPr>
          <p:spPr bwMode="auto">
            <a:xfrm>
              <a:off x="5272224" y="5352117"/>
              <a:ext cx="0" cy="138112"/>
            </a:xfrm>
            <a:prstGeom prst="lin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246" name="Picture 3296" descr="通用交换机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6605" y="5072717"/>
              <a:ext cx="252134" cy="233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7" name="Picture 3443" descr="服务器终端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5003" y="5398379"/>
              <a:ext cx="237070" cy="32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8" name="Picture 3444" descr="服务器终端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0665" y="5398379"/>
              <a:ext cx="237070" cy="32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9" name="Picture 3445" descr="服务器终端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6327" y="5398379"/>
              <a:ext cx="237070" cy="32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0" name="椭圆 249"/>
            <p:cNvSpPr/>
            <p:nvPr/>
          </p:nvSpPr>
          <p:spPr bwMode="ltGray">
            <a:xfrm>
              <a:off x="5508362" y="5360375"/>
              <a:ext cx="71929" cy="91871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1" name="椭圆 250"/>
            <p:cNvSpPr/>
            <p:nvPr/>
          </p:nvSpPr>
          <p:spPr bwMode="ltGray">
            <a:xfrm>
              <a:off x="5568429" y="5360375"/>
              <a:ext cx="71929" cy="91871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2" name="椭圆 251"/>
            <p:cNvSpPr/>
            <p:nvPr/>
          </p:nvSpPr>
          <p:spPr bwMode="ltGray">
            <a:xfrm>
              <a:off x="5035895" y="5283291"/>
              <a:ext cx="71929" cy="91871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3" name="椭圆 252"/>
            <p:cNvSpPr/>
            <p:nvPr/>
          </p:nvSpPr>
          <p:spPr bwMode="ltGray">
            <a:xfrm>
              <a:off x="5706734" y="5360375"/>
              <a:ext cx="71929" cy="91871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4" name="AutoShape 6"/>
            <p:cNvSpPr>
              <a:spLocks noChangeArrowheads="1"/>
            </p:cNvSpPr>
            <p:nvPr/>
          </p:nvSpPr>
          <p:spPr bwMode="ltGray">
            <a:xfrm>
              <a:off x="6126013" y="1965059"/>
              <a:ext cx="2700337" cy="50323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38100" algn="ctr">
              <a:solidFill>
                <a:srgbClr val="FFFFFF">
                  <a:alpha val="70195"/>
                </a:srgb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4" name="Rectangle 41"/>
          <p:cNvSpPr>
            <a:spLocks noChangeArrowheads="1"/>
          </p:cNvSpPr>
          <p:nvPr/>
        </p:nvSpPr>
        <p:spPr bwMode="white">
          <a:xfrm>
            <a:off x="6243638" y="1071563"/>
            <a:ext cx="27574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GDVPN 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方案亮点</a:t>
            </a:r>
          </a:p>
        </p:txBody>
      </p:sp>
      <p:sp>
        <p:nvSpPr>
          <p:cNvPr id="265" name="Text Box 190"/>
          <p:cNvSpPr txBox="1">
            <a:spLocks noChangeArrowheads="1"/>
          </p:cNvSpPr>
          <p:nvPr/>
        </p:nvSpPr>
        <p:spPr bwMode="auto">
          <a:xfrm>
            <a:off x="6357938" y="1571625"/>
            <a:ext cx="271462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</a:pPr>
            <a:r>
              <a:rPr lang="zh-CN" altLang="en-US" sz="1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任意网络节点间数据加密</a:t>
            </a:r>
            <a:endParaRPr lang="en-US" altLang="zh-CN" sz="1400" b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</a:pPr>
            <a:r>
              <a:rPr lang="zh-CN" altLang="en-US" sz="1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中心统一策略下发</a:t>
            </a:r>
            <a:endParaRPr lang="en-US" altLang="zh-CN" sz="1400" b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</a:pPr>
            <a:r>
              <a:rPr lang="zh-CN" altLang="en-US" sz="1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不改变</a:t>
            </a:r>
            <a:r>
              <a:rPr lang="en-US" altLang="zh-CN" sz="1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1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头地址，天然支持动态路由协议</a:t>
            </a:r>
            <a:endParaRPr lang="en-US" altLang="zh-CN" sz="1400" b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</a:pPr>
            <a:r>
              <a:rPr lang="zh-CN" altLang="en-US" sz="1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高效率组播复制加密转发</a:t>
            </a:r>
            <a:endParaRPr lang="en-US" altLang="zh-CN" sz="1400" b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</a:pPr>
            <a:r>
              <a:rPr lang="zh-CN" altLang="en-US" sz="1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lang="en-US" altLang="zh-CN" sz="1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QoS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</a:pPr>
            <a:r>
              <a:rPr lang="zh-CN" altLang="en-US" sz="1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支持多</a:t>
            </a:r>
            <a:r>
              <a:rPr lang="en-US" altLang="zh-CN" sz="1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KS</a:t>
            </a:r>
            <a:r>
              <a:rPr lang="zh-CN" altLang="en-US" sz="1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冗余备份高可靠组网</a:t>
            </a:r>
            <a:endParaRPr lang="en-US" altLang="zh-CN" sz="1400" b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2" name="Line 1292"/>
          <p:cNvSpPr>
            <a:spLocks noChangeShapeType="1"/>
          </p:cNvSpPr>
          <p:nvPr/>
        </p:nvSpPr>
        <p:spPr bwMode="auto">
          <a:xfrm>
            <a:off x="4094807" y="4044573"/>
            <a:ext cx="0" cy="138112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99244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184" grpId="1" animBg="1"/>
      <p:bldP spid="189" grpId="0" animBg="1"/>
      <p:bldP spid="190" grpId="0" animBg="1"/>
      <p:bldP spid="191" grpId="0" animBg="1"/>
      <p:bldP spid="192" grpId="0" animBg="1"/>
      <p:bldP spid="19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云间安全传输</a:t>
            </a:r>
            <a:r>
              <a:rPr lang="en-US" altLang="zh-CN" dirty="0"/>
              <a:t>Layer2 over </a:t>
            </a:r>
            <a:r>
              <a:rPr lang="en-US" altLang="zh-CN" dirty="0" err="1"/>
              <a:t>IPSec</a:t>
            </a:r>
            <a:endParaRPr lang="en-US" altLang="zh-CN" dirty="0"/>
          </a:p>
        </p:txBody>
      </p:sp>
      <p:grpSp>
        <p:nvGrpSpPr>
          <p:cNvPr id="3" name="组合 2"/>
          <p:cNvGrpSpPr/>
          <p:nvPr/>
        </p:nvGrpSpPr>
        <p:grpSpPr>
          <a:xfrm>
            <a:off x="466406" y="843559"/>
            <a:ext cx="7446615" cy="2369938"/>
            <a:chOff x="-714375" y="908051"/>
            <a:chExt cx="9426575" cy="3457574"/>
          </a:xfrm>
        </p:grpSpPr>
        <p:sp>
          <p:nvSpPr>
            <p:cNvPr id="4" name="Rectangle 495"/>
            <p:cNvSpPr>
              <a:spLocks noChangeArrowheads="1"/>
            </p:cNvSpPr>
            <p:nvPr/>
          </p:nvSpPr>
          <p:spPr bwMode="auto">
            <a:xfrm rot="3387574">
              <a:off x="4799013" y="1470025"/>
              <a:ext cx="160337" cy="1922463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50000">
                  <a:srgbClr val="FFFFFF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zh-CN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Rectangle 495"/>
            <p:cNvSpPr>
              <a:spLocks noChangeArrowheads="1"/>
            </p:cNvSpPr>
            <p:nvPr/>
          </p:nvSpPr>
          <p:spPr bwMode="auto">
            <a:xfrm rot="18091997">
              <a:off x="3675857" y="1554956"/>
              <a:ext cx="152400" cy="1700213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50000">
                  <a:srgbClr val="FFFFFF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zh-CN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Rectangle 495"/>
            <p:cNvSpPr>
              <a:spLocks noChangeArrowheads="1"/>
            </p:cNvSpPr>
            <p:nvPr/>
          </p:nvSpPr>
          <p:spPr bwMode="auto">
            <a:xfrm rot="16200000">
              <a:off x="4212431" y="619920"/>
              <a:ext cx="142875" cy="2449512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50000">
                  <a:srgbClr val="FFFFFF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zh-CN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7" name="图片 87" descr="云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213" y="2997200"/>
              <a:ext cx="2771775" cy="136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4046538" y="3635375"/>
              <a:ext cx="558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600">
                  <a:solidFill>
                    <a:srgbClr val="6850F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</a:t>
              </a:r>
              <a:r>
                <a:rPr lang="en-US" altLang="zh-CN" sz="1600">
                  <a:solidFill>
                    <a:srgbClr val="6850F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1600">
                <a:solidFill>
                  <a:srgbClr val="6850F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9" name="图片 85" descr="云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425" y="1412875"/>
              <a:ext cx="2771775" cy="136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7"/>
            <p:cNvSpPr txBox="1">
              <a:spLocks noChangeArrowheads="1"/>
            </p:cNvSpPr>
            <p:nvPr/>
          </p:nvSpPr>
          <p:spPr bwMode="auto">
            <a:xfrm>
              <a:off x="7142163" y="1916113"/>
              <a:ext cx="5588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600">
                  <a:solidFill>
                    <a:srgbClr val="6850F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</a:t>
              </a:r>
              <a:r>
                <a:rPr lang="en-US" altLang="zh-CN" sz="1600">
                  <a:solidFill>
                    <a:srgbClr val="6850F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600">
                <a:solidFill>
                  <a:srgbClr val="6850F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1" name="图片 127" descr="云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12875"/>
              <a:ext cx="2771775" cy="136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标题 1"/>
            <p:cNvSpPr txBox="1">
              <a:spLocks/>
            </p:cNvSpPr>
            <p:nvPr/>
          </p:nvSpPr>
          <p:spPr>
            <a:xfrm>
              <a:off x="-714375" y="1214438"/>
              <a:ext cx="7239000" cy="609600"/>
            </a:xfrm>
            <a:prstGeom prst="rect">
              <a:avLst/>
            </a:prstGeom>
          </p:spPr>
          <p:txBody>
            <a:bodyPr/>
            <a:lstStyle/>
            <a:p>
              <a:pPr>
                <a:defRPr/>
              </a:pPr>
              <a:endParaRPr lang="zh-CN" altLang="en-US" sz="3200" b="1" kern="0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sp>
          <p:nvSpPr>
            <p:cNvPr id="13" name="Text Box 85"/>
            <p:cNvSpPr txBox="1">
              <a:spLocks noChangeArrowheads="1"/>
            </p:cNvSpPr>
            <p:nvPr/>
          </p:nvSpPr>
          <p:spPr bwMode="auto">
            <a:xfrm>
              <a:off x="1930532" y="919559"/>
              <a:ext cx="1368425" cy="40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2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SR66-X IRF</a:t>
              </a:r>
            </a:p>
          </p:txBody>
        </p:sp>
        <p:sp>
          <p:nvSpPr>
            <p:cNvPr id="14" name="Text Box 228"/>
            <p:cNvSpPr txBox="1">
              <a:spLocks noChangeArrowheads="1"/>
            </p:cNvSpPr>
            <p:nvPr/>
          </p:nvSpPr>
          <p:spPr bwMode="auto">
            <a:xfrm>
              <a:off x="2306604" y="2784975"/>
              <a:ext cx="127793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2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SR66-X IRF</a:t>
              </a: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200" y="1700213"/>
              <a:ext cx="287338" cy="328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25"/>
            <p:cNvSpPr txBox="1">
              <a:spLocks noChangeArrowheads="1"/>
            </p:cNvSpPr>
            <p:nvPr/>
          </p:nvSpPr>
          <p:spPr bwMode="auto">
            <a:xfrm>
              <a:off x="1130300" y="1916113"/>
              <a:ext cx="5588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600">
                  <a:solidFill>
                    <a:srgbClr val="6850F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</a:t>
              </a:r>
              <a:r>
                <a:rPr lang="en-US" altLang="zh-CN" sz="1600">
                  <a:solidFill>
                    <a:srgbClr val="6850F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600">
                <a:solidFill>
                  <a:srgbClr val="6850F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7" name="组合 103"/>
            <p:cNvGrpSpPr>
              <a:grpSpLocks/>
            </p:cNvGrpSpPr>
            <p:nvPr/>
          </p:nvGrpSpPr>
          <p:grpSpPr bwMode="auto">
            <a:xfrm>
              <a:off x="1835150" y="1557338"/>
              <a:ext cx="1296988" cy="1150937"/>
              <a:chOff x="3419872" y="404664"/>
              <a:chExt cx="955160" cy="919728"/>
            </a:xfrm>
          </p:grpSpPr>
          <p:pic>
            <p:nvPicPr>
              <p:cNvPr id="34" name="Picture 34" descr="核心路由器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6100" y="419302"/>
                <a:ext cx="919162" cy="876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圆柱形 107"/>
              <p:cNvSpPr>
                <a:spLocks noChangeArrowheads="1"/>
              </p:cNvSpPr>
              <p:nvPr/>
            </p:nvSpPr>
            <p:spPr bwMode="auto">
              <a:xfrm>
                <a:off x="3419872" y="404664"/>
                <a:ext cx="955160" cy="919728"/>
              </a:xfrm>
              <a:prstGeom prst="can">
                <a:avLst>
                  <a:gd name="adj" fmla="val 25000"/>
                </a:avLst>
              </a:prstGeom>
              <a:solidFill>
                <a:schemeClr val="bg1">
                  <a:alpha val="63921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8" name="Picture 19" descr="核心路由器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513" y="1341438"/>
              <a:ext cx="538162" cy="512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9" descr="核心路由器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513" y="2060575"/>
              <a:ext cx="538162" cy="512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组合 112"/>
            <p:cNvGrpSpPr>
              <a:grpSpLocks/>
            </p:cNvGrpSpPr>
            <p:nvPr/>
          </p:nvGrpSpPr>
          <p:grpSpPr bwMode="auto">
            <a:xfrm>
              <a:off x="5508625" y="1628775"/>
              <a:ext cx="1295400" cy="1152525"/>
              <a:chOff x="3419872" y="404664"/>
              <a:chExt cx="955160" cy="919728"/>
            </a:xfrm>
          </p:grpSpPr>
          <p:pic>
            <p:nvPicPr>
              <p:cNvPr id="32" name="Picture 34" descr="核心路由器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6100" y="419302"/>
                <a:ext cx="919162" cy="876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圆柱形 133"/>
              <p:cNvSpPr>
                <a:spLocks noChangeArrowheads="1"/>
              </p:cNvSpPr>
              <p:nvPr/>
            </p:nvSpPr>
            <p:spPr bwMode="auto">
              <a:xfrm>
                <a:off x="3419872" y="404664"/>
                <a:ext cx="955160" cy="919728"/>
              </a:xfrm>
              <a:prstGeom prst="can">
                <a:avLst>
                  <a:gd name="adj" fmla="val 25000"/>
                </a:avLst>
              </a:prstGeom>
              <a:solidFill>
                <a:schemeClr val="bg1">
                  <a:alpha val="63921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21" name="Picture 19" descr="核心路由器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1341438"/>
              <a:ext cx="539750" cy="512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9" descr="核心路由器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2133600"/>
              <a:ext cx="539750" cy="512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组合 145"/>
            <p:cNvGrpSpPr>
              <a:grpSpLocks/>
            </p:cNvGrpSpPr>
            <p:nvPr/>
          </p:nvGrpSpPr>
          <p:grpSpPr bwMode="auto">
            <a:xfrm>
              <a:off x="3635375" y="2565400"/>
              <a:ext cx="1296988" cy="1150938"/>
              <a:chOff x="3419872" y="404664"/>
              <a:chExt cx="955160" cy="919728"/>
            </a:xfrm>
          </p:grpSpPr>
          <p:pic>
            <p:nvPicPr>
              <p:cNvPr id="30" name="Picture 34" descr="核心路由器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6100" y="419302"/>
                <a:ext cx="919162" cy="876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圆柱形 147"/>
              <p:cNvSpPr>
                <a:spLocks noChangeArrowheads="1"/>
              </p:cNvSpPr>
              <p:nvPr/>
            </p:nvSpPr>
            <p:spPr bwMode="auto">
              <a:xfrm>
                <a:off x="3419872" y="404664"/>
                <a:ext cx="955160" cy="919728"/>
              </a:xfrm>
              <a:prstGeom prst="can">
                <a:avLst>
                  <a:gd name="adj" fmla="val 25000"/>
                </a:avLst>
              </a:prstGeom>
              <a:solidFill>
                <a:schemeClr val="bg1">
                  <a:alpha val="63921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24" name="Picture 19" descr="核心路由器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00" y="2781300"/>
              <a:ext cx="538163" cy="512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9" descr="核心路由器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2781300"/>
              <a:ext cx="538162" cy="512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85"/>
            <p:cNvSpPr txBox="1">
              <a:spLocks noChangeArrowheads="1"/>
            </p:cNvSpPr>
            <p:nvPr/>
          </p:nvSpPr>
          <p:spPr bwMode="auto">
            <a:xfrm>
              <a:off x="5472788" y="908051"/>
              <a:ext cx="1584093" cy="40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2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SR66-X IRF</a:t>
              </a:r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475" y="2133600"/>
              <a:ext cx="288925" cy="32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2133600"/>
              <a:ext cx="288925" cy="32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85"/>
            <p:cNvSpPr txBox="1">
              <a:spLocks noChangeArrowheads="1"/>
            </p:cNvSpPr>
            <p:nvPr/>
          </p:nvSpPr>
          <p:spPr bwMode="auto">
            <a:xfrm>
              <a:off x="3492500" y="1989138"/>
              <a:ext cx="16557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2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Layer2 over IPSec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71184" y="3245386"/>
            <a:ext cx="8429625" cy="1643063"/>
            <a:chOff x="500063" y="4714875"/>
            <a:chExt cx="8429625" cy="1643063"/>
          </a:xfrm>
        </p:grpSpPr>
        <p:sp>
          <p:nvSpPr>
            <p:cNvPr id="40" name="Rectangle 12"/>
            <p:cNvSpPr>
              <a:spLocks noChangeArrowheads="1"/>
            </p:cNvSpPr>
            <p:nvPr/>
          </p:nvSpPr>
          <p:spPr bwMode="gray">
            <a:xfrm>
              <a:off x="571500" y="5146675"/>
              <a:ext cx="8358188" cy="1211263"/>
            </a:xfrm>
            <a:prstGeom prst="rect">
              <a:avLst/>
            </a:prstGeom>
            <a:gradFill rotWithShape="1">
              <a:gsLst>
                <a:gs pos="0">
                  <a:srgbClr val="F8F8F8"/>
                </a:gs>
                <a:gs pos="100000">
                  <a:srgbClr val="DDDDDD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Top"/>
              <a:lightRig rig="legacyFlat3" dir="r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F8F8F8"/>
              </a:extrusionClr>
              <a:contourClr>
                <a:srgbClr val="F8F8F8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1" name="组合 65"/>
            <p:cNvGrpSpPr>
              <a:grpSpLocks/>
            </p:cNvGrpSpPr>
            <p:nvPr/>
          </p:nvGrpSpPr>
          <p:grpSpPr bwMode="auto">
            <a:xfrm>
              <a:off x="500063" y="4714875"/>
              <a:ext cx="8429625" cy="503238"/>
              <a:chOff x="1121487" y="3118093"/>
              <a:chExt cx="2047021" cy="420819"/>
            </a:xfrm>
          </p:grpSpPr>
          <p:sp>
            <p:nvSpPr>
              <p:cNvPr id="44" name="AutoShape 6"/>
              <p:cNvSpPr>
                <a:spLocks noChangeArrowheads="1"/>
              </p:cNvSpPr>
              <p:nvPr/>
            </p:nvSpPr>
            <p:spPr bwMode="ltGray">
              <a:xfrm>
                <a:off x="1121487" y="3118093"/>
                <a:ext cx="2047021" cy="420819"/>
              </a:xfrm>
              <a:prstGeom prst="roundRect">
                <a:avLst>
                  <a:gd name="adj" fmla="val 16667"/>
                </a:avLst>
              </a:prstGeom>
              <a:solidFill>
                <a:srgbClr val="0070C0"/>
              </a:solidFill>
              <a:ln w="38100" algn="ctr">
                <a:solidFill>
                  <a:srgbClr val="FFFFFF">
                    <a:alpha val="70195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AutoShape 11"/>
              <p:cNvSpPr>
                <a:spLocks noChangeArrowheads="1"/>
              </p:cNvSpPr>
              <p:nvPr/>
            </p:nvSpPr>
            <p:spPr bwMode="ltGray">
              <a:xfrm>
                <a:off x="1153355" y="3164089"/>
                <a:ext cx="1988778" cy="184839"/>
              </a:xfrm>
              <a:prstGeom prst="roundRect">
                <a:avLst>
                  <a:gd name="adj" fmla="val 28356"/>
                </a:avLst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2" name="TextBox 59"/>
            <p:cNvSpPr txBox="1">
              <a:spLocks noChangeArrowheads="1"/>
            </p:cNvSpPr>
            <p:nvPr/>
          </p:nvSpPr>
          <p:spPr bwMode="auto">
            <a:xfrm>
              <a:off x="3024188" y="4786313"/>
              <a:ext cx="2236787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云间安全传输</a:t>
              </a:r>
              <a:r>
                <a:rPr lang="en-US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方案亮点</a:t>
              </a:r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TextBox 60"/>
            <p:cNvSpPr txBox="1">
              <a:spLocks noChangeArrowheads="1"/>
            </p:cNvSpPr>
            <p:nvPr/>
          </p:nvSpPr>
          <p:spPr bwMode="auto">
            <a:xfrm>
              <a:off x="714375" y="5214938"/>
              <a:ext cx="6251575" cy="107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ü"/>
              </a:pPr>
              <a:r>
                <a:rPr lang="en-US" altLang="zh-CN" sz="16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Layer2 over </a:t>
              </a:r>
              <a:r>
                <a:rPr lang="en-US" altLang="zh-CN" sz="1600" b="0" dirty="0" err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IPSec</a:t>
              </a:r>
              <a:r>
                <a:rPr lang="zh-CN" altLang="en-US" sz="16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高效高安全的传输模式</a:t>
              </a:r>
              <a:endParaRPr lang="en-US" altLang="zh-CN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ü"/>
              </a:pPr>
              <a:r>
                <a:rPr lang="zh-CN" altLang="en-US" sz="16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通过</a:t>
              </a:r>
              <a:r>
                <a:rPr lang="en-US" altLang="zh-CN" sz="16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IRF</a:t>
              </a:r>
              <a:r>
                <a:rPr lang="zh-CN" altLang="en-US" sz="16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虚拟化技术使云间传输设备规模减少，极大降低运维成本 </a:t>
              </a:r>
              <a:endParaRPr lang="en-US" altLang="zh-CN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ü"/>
              </a:pPr>
              <a:r>
                <a:rPr lang="zh-CN" altLang="en-US" sz="16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可靠性高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53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数据中心云互联</a:t>
            </a:r>
            <a:r>
              <a:rPr lang="en-US" altLang="zh-CN" dirty="0"/>
              <a:t>-IRF&amp;EVI</a:t>
            </a:r>
            <a:r>
              <a:rPr lang="zh-CN" altLang="en-US" dirty="0"/>
              <a:t>组合解决方案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-108520" y="767104"/>
            <a:ext cx="8959850" cy="4071367"/>
            <a:chOff x="142875" y="857250"/>
            <a:chExt cx="8959850" cy="5857875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1844675" y="2071688"/>
              <a:ext cx="3903663" cy="2944812"/>
              <a:chOff x="2832" y="2832"/>
              <a:chExt cx="1680" cy="917"/>
            </a:xfrm>
          </p:grpSpPr>
          <p:sp>
            <p:nvSpPr>
              <p:cNvPr id="143" name="Oval 4"/>
              <p:cNvSpPr>
                <a:spLocks noChangeArrowheads="1"/>
              </p:cNvSpPr>
              <p:nvPr/>
            </p:nvSpPr>
            <p:spPr bwMode="auto">
              <a:xfrm>
                <a:off x="2832" y="2976"/>
                <a:ext cx="1680" cy="773"/>
              </a:xfrm>
              <a:prstGeom prst="ellipse">
                <a:avLst/>
              </a:prstGeom>
              <a:gradFill rotWithShape="0">
                <a:gsLst>
                  <a:gs pos="0">
                    <a:srgbClr val="336699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pic>
            <p:nvPicPr>
              <p:cNvPr id="144" name="Picture 5" descr="图形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2832"/>
                <a:ext cx="1367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3073400" y="2071688"/>
              <a:ext cx="963613" cy="2127250"/>
              <a:chOff x="3833" y="1439"/>
              <a:chExt cx="607" cy="1181"/>
            </a:xfrm>
          </p:grpSpPr>
          <p:sp>
            <p:nvSpPr>
              <p:cNvPr id="137" name="Oval 7"/>
              <p:cNvSpPr>
                <a:spLocks noChangeArrowheads="1"/>
              </p:cNvSpPr>
              <p:nvPr/>
            </p:nvSpPr>
            <p:spPr bwMode="auto">
              <a:xfrm>
                <a:off x="3833" y="1765"/>
                <a:ext cx="607" cy="533"/>
              </a:xfrm>
              <a:prstGeom prst="ellipse">
                <a:avLst/>
              </a:prstGeom>
              <a:gradFill rotWithShape="1">
                <a:gsLst>
                  <a:gs pos="0">
                    <a:srgbClr val="005872"/>
                  </a:gs>
                  <a:gs pos="100000">
                    <a:srgbClr val="00BEF7"/>
                  </a:gs>
                </a:gsLst>
                <a:lin ang="0" scaled="1"/>
              </a:gradFill>
              <a:ln w="6350" algn="ctr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38" name="Oval 8"/>
              <p:cNvSpPr>
                <a:spLocks noChangeArrowheads="1"/>
              </p:cNvSpPr>
              <p:nvPr/>
            </p:nvSpPr>
            <p:spPr bwMode="auto">
              <a:xfrm>
                <a:off x="3976" y="1887"/>
                <a:ext cx="310" cy="282"/>
              </a:xfrm>
              <a:prstGeom prst="ellipse">
                <a:avLst/>
              </a:prstGeom>
              <a:solidFill>
                <a:srgbClr val="9AD9F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39" name="AutoShape 10"/>
              <p:cNvSpPr>
                <a:spLocks noChangeArrowheads="1"/>
              </p:cNvSpPr>
              <p:nvPr/>
            </p:nvSpPr>
            <p:spPr bwMode="auto">
              <a:xfrm>
                <a:off x="4056" y="1439"/>
                <a:ext cx="134" cy="409"/>
              </a:xfrm>
              <a:prstGeom prst="can">
                <a:avLst>
                  <a:gd name="adj" fmla="val 34875"/>
                </a:avLst>
              </a:prstGeom>
              <a:gradFill rotWithShape="1">
                <a:gsLst>
                  <a:gs pos="0">
                    <a:srgbClr val="005872"/>
                  </a:gs>
                  <a:gs pos="100000">
                    <a:srgbClr val="00BEF7"/>
                  </a:gs>
                </a:gsLst>
                <a:lin ang="0" scaled="1"/>
              </a:gra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40" name="AutoShape 11"/>
              <p:cNvSpPr>
                <a:spLocks noChangeArrowheads="1"/>
              </p:cNvSpPr>
              <p:nvPr/>
            </p:nvSpPr>
            <p:spPr bwMode="auto">
              <a:xfrm rot="10800000">
                <a:off x="4085" y="2211"/>
                <a:ext cx="134" cy="409"/>
              </a:xfrm>
              <a:prstGeom prst="can">
                <a:avLst>
                  <a:gd name="adj" fmla="val 34875"/>
                </a:avLst>
              </a:prstGeom>
              <a:gradFill rotWithShape="1">
                <a:gsLst>
                  <a:gs pos="0">
                    <a:srgbClr val="005872"/>
                  </a:gs>
                  <a:gs pos="100000">
                    <a:srgbClr val="00BEF7"/>
                  </a:gs>
                </a:gsLst>
                <a:lin ang="0" scaled="1"/>
              </a:gra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41" name="Oval 13"/>
              <p:cNvSpPr>
                <a:spLocks noChangeArrowheads="1"/>
              </p:cNvSpPr>
              <p:nvPr/>
            </p:nvSpPr>
            <p:spPr bwMode="auto">
              <a:xfrm>
                <a:off x="3936" y="1844"/>
                <a:ext cx="391" cy="358"/>
              </a:xfrm>
              <a:prstGeom prst="ellips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42" name="Text Box 14"/>
              <p:cNvSpPr txBox="1">
                <a:spLocks noChangeArrowheads="1"/>
              </p:cNvSpPr>
              <p:nvPr/>
            </p:nvSpPr>
            <p:spPr bwMode="auto">
              <a:xfrm>
                <a:off x="3965" y="1896"/>
                <a:ext cx="278" cy="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808080"/>
                  </a:buClr>
                  <a:buSzTx/>
                  <a:buFont typeface="Wingdings" panose="05000000000000000000" pitchFamily="2" charset="2"/>
                  <a:buNone/>
                </a:pPr>
                <a:r>
                  <a:rPr lang="en-US" altLang="zh-CN" sz="1400">
                    <a:solidFill>
                      <a:schemeClr val="tx1"/>
                    </a:solidFill>
                    <a:latin typeface="华文细黑" panose="02010600040101010101" pitchFamily="2" charset="-122"/>
                    <a:cs typeface="Arial" panose="020B0604020202020204" pitchFamily="34" charset="0"/>
                  </a:rPr>
                  <a:t>EVI</a:t>
                </a:r>
              </a:p>
            </p:txBody>
          </p:sp>
        </p:grpSp>
        <p:sp>
          <p:nvSpPr>
            <p:cNvPr id="6" name="Text Box 16"/>
            <p:cNvSpPr txBox="1">
              <a:spLocks noChangeArrowheads="1"/>
            </p:cNvSpPr>
            <p:nvPr/>
          </p:nvSpPr>
          <p:spPr bwMode="auto">
            <a:xfrm>
              <a:off x="3929063" y="2000250"/>
              <a:ext cx="427037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666633"/>
                  </a:solidFill>
                  <a:latin typeface="华文细黑" panose="02010600040101010101" pitchFamily="2" charset="-122"/>
                  <a:cs typeface="Arial" panose="020B0604020202020204" pitchFamily="34" charset="0"/>
                </a:rPr>
                <a:t>IP1</a:t>
              </a:r>
            </a:p>
          </p:txBody>
        </p:sp>
        <p:sp>
          <p:nvSpPr>
            <p:cNvPr id="7" name="Text Box 17"/>
            <p:cNvSpPr txBox="1">
              <a:spLocks noChangeArrowheads="1"/>
            </p:cNvSpPr>
            <p:nvPr/>
          </p:nvSpPr>
          <p:spPr bwMode="auto">
            <a:xfrm>
              <a:off x="2571750" y="4027488"/>
              <a:ext cx="427038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666633"/>
                  </a:solidFill>
                  <a:latin typeface="华文细黑" panose="02010600040101010101" pitchFamily="2" charset="-122"/>
                  <a:cs typeface="Arial" panose="020B0604020202020204" pitchFamily="34" charset="0"/>
                </a:rPr>
                <a:t>IP2</a:t>
              </a:r>
            </a:p>
          </p:txBody>
        </p:sp>
        <p:grpSp>
          <p:nvGrpSpPr>
            <p:cNvPr id="8" name="Group 63"/>
            <p:cNvGrpSpPr>
              <a:grpSpLocks/>
            </p:cNvGrpSpPr>
            <p:nvPr/>
          </p:nvGrpSpPr>
          <p:grpSpPr bwMode="auto">
            <a:xfrm>
              <a:off x="1285875" y="1071563"/>
              <a:ext cx="647700" cy="755650"/>
              <a:chOff x="555" y="2500"/>
              <a:chExt cx="408" cy="476"/>
            </a:xfrm>
          </p:grpSpPr>
          <p:grpSp>
            <p:nvGrpSpPr>
              <p:cNvPr id="121" name="Group 64"/>
              <p:cNvGrpSpPr>
                <a:grpSpLocks/>
              </p:cNvGrpSpPr>
              <p:nvPr/>
            </p:nvGrpSpPr>
            <p:grpSpPr bwMode="auto">
              <a:xfrm>
                <a:off x="555" y="2704"/>
                <a:ext cx="408" cy="272"/>
                <a:chOff x="3163" y="3476"/>
                <a:chExt cx="624" cy="408"/>
              </a:xfrm>
            </p:grpSpPr>
            <p:pic>
              <p:nvPicPr>
                <p:cNvPr id="130" name="Picture 65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748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1" name="Picture 66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703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2" name="Picture 67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658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3" name="Picture 68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612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4" name="Picture 69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567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5" name="Picture 70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522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6" name="Picture 71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476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22" name="Group 72"/>
              <p:cNvGrpSpPr>
                <a:grpSpLocks/>
              </p:cNvGrpSpPr>
              <p:nvPr/>
            </p:nvGrpSpPr>
            <p:grpSpPr bwMode="auto">
              <a:xfrm>
                <a:off x="555" y="2500"/>
                <a:ext cx="408" cy="272"/>
                <a:chOff x="3163" y="3476"/>
                <a:chExt cx="624" cy="408"/>
              </a:xfrm>
            </p:grpSpPr>
            <p:pic>
              <p:nvPicPr>
                <p:cNvPr id="123" name="Picture 73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748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4" name="Picture 74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703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5" name="Picture 75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658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6" name="Picture 76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612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7" name="Picture 77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567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8" name="Picture 78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522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9" name="Picture 79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476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9" name="Group 80"/>
            <p:cNvGrpSpPr>
              <a:grpSpLocks/>
            </p:cNvGrpSpPr>
            <p:nvPr/>
          </p:nvGrpSpPr>
          <p:grpSpPr bwMode="auto">
            <a:xfrm>
              <a:off x="1785938" y="1214438"/>
              <a:ext cx="647700" cy="755650"/>
              <a:chOff x="555" y="2500"/>
              <a:chExt cx="408" cy="476"/>
            </a:xfrm>
          </p:grpSpPr>
          <p:grpSp>
            <p:nvGrpSpPr>
              <p:cNvPr id="105" name="Group 81"/>
              <p:cNvGrpSpPr>
                <a:grpSpLocks/>
              </p:cNvGrpSpPr>
              <p:nvPr/>
            </p:nvGrpSpPr>
            <p:grpSpPr bwMode="auto">
              <a:xfrm>
                <a:off x="555" y="2704"/>
                <a:ext cx="408" cy="272"/>
                <a:chOff x="3163" y="3476"/>
                <a:chExt cx="624" cy="408"/>
              </a:xfrm>
            </p:grpSpPr>
            <p:pic>
              <p:nvPicPr>
                <p:cNvPr id="114" name="Picture 82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748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5" name="Picture 83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703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6" name="Picture 84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658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7" name="Picture 85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612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8" name="Picture 86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567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9" name="Picture 87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522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0" name="Picture 88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476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6" name="Group 89"/>
              <p:cNvGrpSpPr>
                <a:grpSpLocks/>
              </p:cNvGrpSpPr>
              <p:nvPr/>
            </p:nvGrpSpPr>
            <p:grpSpPr bwMode="auto">
              <a:xfrm>
                <a:off x="555" y="2500"/>
                <a:ext cx="408" cy="272"/>
                <a:chOff x="3163" y="3476"/>
                <a:chExt cx="624" cy="408"/>
              </a:xfrm>
            </p:grpSpPr>
            <p:pic>
              <p:nvPicPr>
                <p:cNvPr id="107" name="Picture 90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748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8" name="Picture 91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703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9" name="Picture 92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658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0" name="Picture 93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612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1" name="Picture 94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567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2" name="Picture 95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522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3" name="Picture 96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476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0" name="Line 97"/>
            <p:cNvSpPr>
              <a:spLocks noChangeShapeType="1"/>
            </p:cNvSpPr>
            <p:nvPr/>
          </p:nvSpPr>
          <p:spPr bwMode="auto">
            <a:xfrm>
              <a:off x="2714625" y="1368425"/>
              <a:ext cx="357188" cy="2286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Line 98"/>
            <p:cNvSpPr>
              <a:spLocks noChangeShapeType="1"/>
            </p:cNvSpPr>
            <p:nvPr/>
          </p:nvSpPr>
          <p:spPr bwMode="auto">
            <a:xfrm flipV="1">
              <a:off x="2786063" y="1643063"/>
              <a:ext cx="428625" cy="49212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Line 99"/>
            <p:cNvSpPr>
              <a:spLocks noChangeShapeType="1"/>
            </p:cNvSpPr>
            <p:nvPr/>
          </p:nvSpPr>
          <p:spPr bwMode="auto">
            <a:xfrm flipV="1">
              <a:off x="2857500" y="1714500"/>
              <a:ext cx="428625" cy="46513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3" name="Picture 100" descr="边缘交换机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1285875"/>
              <a:ext cx="528638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1" descr="边缘交换机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75" y="2071688"/>
              <a:ext cx="528638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Line 102"/>
            <p:cNvSpPr>
              <a:spLocks noChangeShapeType="1"/>
            </p:cNvSpPr>
            <p:nvPr/>
          </p:nvSpPr>
          <p:spPr bwMode="auto">
            <a:xfrm>
              <a:off x="2714625" y="1454150"/>
              <a:ext cx="428625" cy="30003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6" name="Group 103"/>
            <p:cNvGrpSpPr>
              <a:grpSpLocks/>
            </p:cNvGrpSpPr>
            <p:nvPr/>
          </p:nvGrpSpPr>
          <p:grpSpPr bwMode="auto">
            <a:xfrm>
              <a:off x="2586038" y="5621338"/>
              <a:ext cx="647700" cy="755650"/>
              <a:chOff x="555" y="2500"/>
              <a:chExt cx="408" cy="476"/>
            </a:xfrm>
          </p:grpSpPr>
          <p:grpSp>
            <p:nvGrpSpPr>
              <p:cNvPr id="89" name="Group 104"/>
              <p:cNvGrpSpPr>
                <a:grpSpLocks/>
              </p:cNvGrpSpPr>
              <p:nvPr/>
            </p:nvGrpSpPr>
            <p:grpSpPr bwMode="auto">
              <a:xfrm>
                <a:off x="555" y="2704"/>
                <a:ext cx="408" cy="272"/>
                <a:chOff x="3163" y="3476"/>
                <a:chExt cx="624" cy="408"/>
              </a:xfrm>
            </p:grpSpPr>
            <p:pic>
              <p:nvPicPr>
                <p:cNvPr id="98" name="Picture 105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748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9" name="Picture 106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703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0" name="Picture 107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658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1" name="Picture 108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612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" name="Picture 109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567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3" name="Picture 110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522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4" name="Picture 111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476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90" name="Group 112"/>
              <p:cNvGrpSpPr>
                <a:grpSpLocks/>
              </p:cNvGrpSpPr>
              <p:nvPr/>
            </p:nvGrpSpPr>
            <p:grpSpPr bwMode="auto">
              <a:xfrm>
                <a:off x="555" y="2500"/>
                <a:ext cx="408" cy="272"/>
                <a:chOff x="3163" y="3476"/>
                <a:chExt cx="624" cy="408"/>
              </a:xfrm>
            </p:grpSpPr>
            <p:pic>
              <p:nvPicPr>
                <p:cNvPr id="91" name="Picture 113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748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2" name="Picture 114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703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3" name="Picture 115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658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4" name="Picture 116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612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" name="Picture 117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567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6" name="Picture 118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522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7" name="Picture 119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476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7" name="Group 120"/>
            <p:cNvGrpSpPr>
              <a:grpSpLocks/>
            </p:cNvGrpSpPr>
            <p:nvPr/>
          </p:nvGrpSpPr>
          <p:grpSpPr bwMode="auto">
            <a:xfrm>
              <a:off x="3208338" y="5745163"/>
              <a:ext cx="647700" cy="755650"/>
              <a:chOff x="555" y="2500"/>
              <a:chExt cx="408" cy="476"/>
            </a:xfrm>
          </p:grpSpPr>
          <p:grpSp>
            <p:nvGrpSpPr>
              <p:cNvPr id="73" name="Group 121"/>
              <p:cNvGrpSpPr>
                <a:grpSpLocks/>
              </p:cNvGrpSpPr>
              <p:nvPr/>
            </p:nvGrpSpPr>
            <p:grpSpPr bwMode="auto">
              <a:xfrm>
                <a:off x="555" y="2704"/>
                <a:ext cx="408" cy="272"/>
                <a:chOff x="3163" y="3476"/>
                <a:chExt cx="624" cy="408"/>
              </a:xfrm>
            </p:grpSpPr>
            <p:pic>
              <p:nvPicPr>
                <p:cNvPr id="82" name="Picture 122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748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" name="Picture 123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703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4" name="Picture 124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658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5" name="Picture 125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612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6" name="Picture 126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567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7" name="Picture 127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522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8" name="Picture 128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476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4" name="Group 129"/>
              <p:cNvGrpSpPr>
                <a:grpSpLocks/>
              </p:cNvGrpSpPr>
              <p:nvPr/>
            </p:nvGrpSpPr>
            <p:grpSpPr bwMode="auto">
              <a:xfrm>
                <a:off x="555" y="2500"/>
                <a:ext cx="408" cy="272"/>
                <a:chOff x="3163" y="3476"/>
                <a:chExt cx="624" cy="408"/>
              </a:xfrm>
            </p:grpSpPr>
            <p:pic>
              <p:nvPicPr>
                <p:cNvPr id="75" name="Picture 130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748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" name="Picture 131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703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7" name="Picture 132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658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8" name="Picture 133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612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9" name="Picture 134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567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" name="Picture 135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522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1" name="Picture 136" descr="磁带驱动器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" y="3476"/>
                  <a:ext cx="62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8" name="Line 137"/>
            <p:cNvSpPr>
              <a:spLocks noChangeShapeType="1"/>
            </p:cNvSpPr>
            <p:nvPr/>
          </p:nvSpPr>
          <p:spPr bwMode="auto">
            <a:xfrm flipV="1">
              <a:off x="2968625" y="5064125"/>
              <a:ext cx="400050" cy="3429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Line 138"/>
            <p:cNvSpPr>
              <a:spLocks noChangeShapeType="1"/>
            </p:cNvSpPr>
            <p:nvPr/>
          </p:nvSpPr>
          <p:spPr bwMode="auto">
            <a:xfrm flipV="1">
              <a:off x="3494088" y="4878388"/>
              <a:ext cx="34925" cy="6350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Line 139"/>
            <p:cNvSpPr>
              <a:spLocks noChangeShapeType="1"/>
            </p:cNvSpPr>
            <p:nvPr/>
          </p:nvSpPr>
          <p:spPr bwMode="auto">
            <a:xfrm flipV="1">
              <a:off x="3562350" y="4833938"/>
              <a:ext cx="36513" cy="67945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21" name="Picture 140" descr="边缘交换机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013" y="5327650"/>
              <a:ext cx="528637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41" descr="边缘交换机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2313" y="5451475"/>
              <a:ext cx="528637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Line 142"/>
            <p:cNvSpPr>
              <a:spLocks noChangeShapeType="1"/>
            </p:cNvSpPr>
            <p:nvPr/>
          </p:nvSpPr>
          <p:spPr bwMode="auto">
            <a:xfrm flipV="1">
              <a:off x="2879725" y="5010150"/>
              <a:ext cx="400050" cy="3429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4" name="Group 145"/>
            <p:cNvGrpSpPr>
              <a:grpSpLocks/>
            </p:cNvGrpSpPr>
            <p:nvPr/>
          </p:nvGrpSpPr>
          <p:grpSpPr bwMode="auto">
            <a:xfrm>
              <a:off x="2825750" y="4559300"/>
              <a:ext cx="1219200" cy="568325"/>
              <a:chOff x="4263" y="2364"/>
              <a:chExt cx="930" cy="1043"/>
            </a:xfrm>
          </p:grpSpPr>
          <p:grpSp>
            <p:nvGrpSpPr>
              <p:cNvPr id="69" name="Group 146"/>
              <p:cNvGrpSpPr>
                <a:grpSpLocks/>
              </p:cNvGrpSpPr>
              <p:nvPr/>
            </p:nvGrpSpPr>
            <p:grpSpPr bwMode="auto">
              <a:xfrm>
                <a:off x="4263" y="2387"/>
                <a:ext cx="903" cy="1018"/>
                <a:chOff x="1383" y="460"/>
                <a:chExt cx="744" cy="924"/>
              </a:xfrm>
            </p:grpSpPr>
            <p:pic>
              <p:nvPicPr>
                <p:cNvPr id="71" name="Picture 147" descr="中继器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3" y="550"/>
                  <a:ext cx="743" cy="8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" name="Picture 148" descr="通用交换机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3" y="460"/>
                  <a:ext cx="744" cy="5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70" name="Freeform 149"/>
              <p:cNvSpPr>
                <a:spLocks/>
              </p:cNvSpPr>
              <p:nvPr/>
            </p:nvSpPr>
            <p:spPr bwMode="auto">
              <a:xfrm>
                <a:off x="4263" y="2364"/>
                <a:ext cx="930" cy="1043"/>
              </a:xfrm>
              <a:custGeom>
                <a:avLst/>
                <a:gdLst>
                  <a:gd name="T0" fmla="*/ 0 w 952"/>
                  <a:gd name="T1" fmla="*/ 137 h 1066"/>
                  <a:gd name="T2" fmla="*/ 247 w 952"/>
                  <a:gd name="T3" fmla="*/ 0 h 1066"/>
                  <a:gd name="T4" fmla="*/ 495 w 952"/>
                  <a:gd name="T5" fmla="*/ 137 h 1066"/>
                  <a:gd name="T6" fmla="*/ 495 w 952"/>
                  <a:gd name="T7" fmla="*/ 444 h 1066"/>
                  <a:gd name="T8" fmla="*/ 235 w 952"/>
                  <a:gd name="T9" fmla="*/ 577 h 1066"/>
                  <a:gd name="T10" fmla="*/ 0 w 952"/>
                  <a:gd name="T11" fmla="*/ 444 h 1066"/>
                  <a:gd name="T12" fmla="*/ 0 w 952"/>
                  <a:gd name="T13" fmla="*/ 137 h 10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52"/>
                  <a:gd name="T22" fmla="*/ 0 h 1066"/>
                  <a:gd name="T23" fmla="*/ 952 w 952"/>
                  <a:gd name="T24" fmla="*/ 1066 h 106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52" h="1066">
                    <a:moveTo>
                      <a:pt x="0" y="250"/>
                    </a:moveTo>
                    <a:lnTo>
                      <a:pt x="476" y="0"/>
                    </a:lnTo>
                    <a:lnTo>
                      <a:pt x="952" y="250"/>
                    </a:lnTo>
                    <a:lnTo>
                      <a:pt x="952" y="817"/>
                    </a:lnTo>
                    <a:lnTo>
                      <a:pt x="453" y="1066"/>
                    </a:lnTo>
                    <a:lnTo>
                      <a:pt x="0" y="817"/>
                    </a:lnTo>
                    <a:lnTo>
                      <a:pt x="0" y="250"/>
                    </a:lnTo>
                    <a:close/>
                  </a:path>
                </a:pathLst>
              </a:custGeom>
              <a:solidFill>
                <a:schemeClr val="bg1">
                  <a:alpha val="58038"/>
                </a:schemeClr>
              </a:solidFill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5" name="Group 150"/>
            <p:cNvGrpSpPr>
              <a:grpSpLocks/>
            </p:cNvGrpSpPr>
            <p:nvPr/>
          </p:nvGrpSpPr>
          <p:grpSpPr bwMode="auto">
            <a:xfrm>
              <a:off x="2876550" y="4640263"/>
              <a:ext cx="530225" cy="447675"/>
              <a:chOff x="1768" y="187"/>
              <a:chExt cx="2860" cy="2807"/>
            </a:xfrm>
          </p:grpSpPr>
          <p:pic>
            <p:nvPicPr>
              <p:cNvPr id="66" name="Picture 151" descr="通用交换机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1570"/>
                <a:ext cx="2859" cy="1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Picture 152" descr="中继器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8" y="482"/>
                <a:ext cx="2858" cy="2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" name="Picture 153" descr="通用交换机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187"/>
                <a:ext cx="2859" cy="1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" name="Group 154"/>
            <p:cNvGrpSpPr>
              <a:grpSpLocks/>
            </p:cNvGrpSpPr>
            <p:nvPr/>
          </p:nvGrpSpPr>
          <p:grpSpPr bwMode="auto">
            <a:xfrm>
              <a:off x="3406775" y="4640263"/>
              <a:ext cx="530225" cy="447675"/>
              <a:chOff x="1768" y="187"/>
              <a:chExt cx="2860" cy="2807"/>
            </a:xfrm>
          </p:grpSpPr>
          <p:pic>
            <p:nvPicPr>
              <p:cNvPr id="63" name="Picture 155" descr="通用交换机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1570"/>
                <a:ext cx="2859" cy="1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" name="Picture 156" descr="中继器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8" y="482"/>
                <a:ext cx="2858" cy="2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Picture 157" descr="通用交换机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187"/>
                <a:ext cx="2859" cy="1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7" name="Group 158"/>
            <p:cNvGrpSpPr>
              <a:grpSpLocks/>
            </p:cNvGrpSpPr>
            <p:nvPr/>
          </p:nvGrpSpPr>
          <p:grpSpPr bwMode="auto">
            <a:xfrm>
              <a:off x="2849563" y="4208463"/>
              <a:ext cx="1108075" cy="552450"/>
              <a:chOff x="1874" y="603"/>
              <a:chExt cx="548" cy="408"/>
            </a:xfrm>
          </p:grpSpPr>
          <p:sp>
            <p:nvSpPr>
              <p:cNvPr id="58" name="Freeform 159"/>
              <p:cNvSpPr>
                <a:spLocks/>
              </p:cNvSpPr>
              <p:nvPr/>
            </p:nvSpPr>
            <p:spPr bwMode="auto">
              <a:xfrm>
                <a:off x="1874" y="603"/>
                <a:ext cx="542" cy="408"/>
              </a:xfrm>
              <a:custGeom>
                <a:avLst/>
                <a:gdLst>
                  <a:gd name="T0" fmla="*/ 5 w 542"/>
                  <a:gd name="T1" fmla="*/ 106 h 408"/>
                  <a:gd name="T2" fmla="*/ 279 w 542"/>
                  <a:gd name="T3" fmla="*/ 0 h 408"/>
                  <a:gd name="T4" fmla="*/ 542 w 542"/>
                  <a:gd name="T5" fmla="*/ 101 h 408"/>
                  <a:gd name="T6" fmla="*/ 542 w 542"/>
                  <a:gd name="T7" fmla="*/ 313 h 408"/>
                  <a:gd name="T8" fmla="*/ 268 w 542"/>
                  <a:gd name="T9" fmla="*/ 408 h 408"/>
                  <a:gd name="T10" fmla="*/ 0 w 542"/>
                  <a:gd name="T11" fmla="*/ 313 h 408"/>
                  <a:gd name="T12" fmla="*/ 5 w 542"/>
                  <a:gd name="T13" fmla="*/ 106 h 4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2"/>
                  <a:gd name="T22" fmla="*/ 0 h 408"/>
                  <a:gd name="T23" fmla="*/ 542 w 542"/>
                  <a:gd name="T24" fmla="*/ 408 h 4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2" h="408">
                    <a:moveTo>
                      <a:pt x="5" y="106"/>
                    </a:moveTo>
                    <a:lnTo>
                      <a:pt x="279" y="0"/>
                    </a:lnTo>
                    <a:lnTo>
                      <a:pt x="542" y="101"/>
                    </a:lnTo>
                    <a:lnTo>
                      <a:pt x="542" y="313"/>
                    </a:lnTo>
                    <a:lnTo>
                      <a:pt x="268" y="408"/>
                    </a:lnTo>
                    <a:lnTo>
                      <a:pt x="0" y="313"/>
                    </a:lnTo>
                    <a:lnTo>
                      <a:pt x="5" y="106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0000" tIns="46800" rIns="90000" bIns="46800"/>
              <a:lstStyle/>
              <a:p>
                <a:endParaRPr lang="zh-CN" altLang="en-US"/>
              </a:p>
            </p:txBody>
          </p:sp>
          <p:grpSp>
            <p:nvGrpSpPr>
              <p:cNvPr id="59" name="Group 160"/>
              <p:cNvGrpSpPr>
                <a:grpSpLocks/>
              </p:cNvGrpSpPr>
              <p:nvPr/>
            </p:nvGrpSpPr>
            <p:grpSpPr bwMode="auto">
              <a:xfrm>
                <a:off x="1874" y="603"/>
                <a:ext cx="548" cy="408"/>
                <a:chOff x="1734" y="436"/>
                <a:chExt cx="548" cy="408"/>
              </a:xfrm>
            </p:grpSpPr>
            <p:sp>
              <p:nvSpPr>
                <p:cNvPr id="60" name="Freeform 161"/>
                <p:cNvSpPr>
                  <a:spLocks/>
                </p:cNvSpPr>
                <p:nvPr/>
              </p:nvSpPr>
              <p:spPr bwMode="auto">
                <a:xfrm>
                  <a:off x="1734" y="436"/>
                  <a:ext cx="542" cy="408"/>
                </a:xfrm>
                <a:custGeom>
                  <a:avLst/>
                  <a:gdLst>
                    <a:gd name="T0" fmla="*/ 5 w 542"/>
                    <a:gd name="T1" fmla="*/ 106 h 408"/>
                    <a:gd name="T2" fmla="*/ 279 w 542"/>
                    <a:gd name="T3" fmla="*/ 0 h 408"/>
                    <a:gd name="T4" fmla="*/ 542 w 542"/>
                    <a:gd name="T5" fmla="*/ 101 h 408"/>
                    <a:gd name="T6" fmla="*/ 542 w 542"/>
                    <a:gd name="T7" fmla="*/ 313 h 408"/>
                    <a:gd name="T8" fmla="*/ 268 w 542"/>
                    <a:gd name="T9" fmla="*/ 408 h 408"/>
                    <a:gd name="T10" fmla="*/ 0 w 542"/>
                    <a:gd name="T11" fmla="*/ 313 h 408"/>
                    <a:gd name="T12" fmla="*/ 5 w 542"/>
                    <a:gd name="T13" fmla="*/ 106 h 4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2"/>
                    <a:gd name="T22" fmla="*/ 0 h 408"/>
                    <a:gd name="T23" fmla="*/ 542 w 542"/>
                    <a:gd name="T24" fmla="*/ 408 h 40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2" h="408">
                      <a:moveTo>
                        <a:pt x="5" y="106"/>
                      </a:moveTo>
                      <a:lnTo>
                        <a:pt x="279" y="0"/>
                      </a:lnTo>
                      <a:lnTo>
                        <a:pt x="542" y="101"/>
                      </a:lnTo>
                      <a:lnTo>
                        <a:pt x="542" y="313"/>
                      </a:lnTo>
                      <a:lnTo>
                        <a:pt x="268" y="408"/>
                      </a:lnTo>
                      <a:lnTo>
                        <a:pt x="0" y="313"/>
                      </a:lnTo>
                      <a:lnTo>
                        <a:pt x="5" y="10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CCCCFF">
                        <a:alpha val="70000"/>
                      </a:srgbClr>
                    </a:gs>
                    <a:gs pos="100000">
                      <a:srgbClr val="5E5E76">
                        <a:alpha val="62000"/>
                      </a:srgbClr>
                    </a:gs>
                  </a:gsLst>
                  <a:path path="rect">
                    <a:fillToRect l="100000" b="100000"/>
                  </a:path>
                </a:gradFill>
                <a:ln w="19050">
                  <a:solidFill>
                    <a:srgbClr val="EAEAEA"/>
                  </a:solidFill>
                  <a:round/>
                  <a:headEnd/>
                  <a:tailEnd/>
                </a:ln>
              </p:spPr>
              <p:txBody>
                <a:bodyPr lIns="90000" tIns="46800" rIns="90000" bIns="46800"/>
                <a:lstStyle/>
                <a:p>
                  <a:endParaRPr lang="zh-CN" altLang="en-US"/>
                </a:p>
              </p:txBody>
            </p:sp>
            <p:sp>
              <p:nvSpPr>
                <p:cNvPr id="61" name="Freeform 162"/>
                <p:cNvSpPr>
                  <a:spLocks/>
                </p:cNvSpPr>
                <p:nvPr/>
              </p:nvSpPr>
              <p:spPr bwMode="auto">
                <a:xfrm>
                  <a:off x="1734" y="542"/>
                  <a:ext cx="548" cy="118"/>
                </a:xfrm>
                <a:custGeom>
                  <a:avLst/>
                  <a:gdLst>
                    <a:gd name="T0" fmla="*/ 0 w 548"/>
                    <a:gd name="T1" fmla="*/ 0 h 118"/>
                    <a:gd name="T2" fmla="*/ 279 w 548"/>
                    <a:gd name="T3" fmla="*/ 118 h 118"/>
                    <a:gd name="T4" fmla="*/ 548 w 548"/>
                    <a:gd name="T5" fmla="*/ 6 h 118"/>
                    <a:gd name="T6" fmla="*/ 0 60000 65536"/>
                    <a:gd name="T7" fmla="*/ 0 60000 65536"/>
                    <a:gd name="T8" fmla="*/ 0 60000 65536"/>
                    <a:gd name="T9" fmla="*/ 0 w 548"/>
                    <a:gd name="T10" fmla="*/ 0 h 118"/>
                    <a:gd name="T11" fmla="*/ 548 w 548"/>
                    <a:gd name="T12" fmla="*/ 118 h 1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48" h="118">
                      <a:moveTo>
                        <a:pt x="0" y="0"/>
                      </a:moveTo>
                      <a:lnTo>
                        <a:pt x="279" y="118"/>
                      </a:lnTo>
                      <a:lnTo>
                        <a:pt x="548" y="6"/>
                      </a:lnTo>
                    </a:path>
                  </a:pathLst>
                </a:custGeom>
                <a:noFill/>
                <a:ln w="19050">
                  <a:solidFill>
                    <a:srgbClr val="EAEAEA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/>
                <a:lstStyle/>
                <a:p>
                  <a:endParaRPr lang="zh-CN" altLang="en-US"/>
                </a:p>
              </p:txBody>
            </p:sp>
            <p:sp>
              <p:nvSpPr>
                <p:cNvPr id="62" name="Line 163"/>
                <p:cNvSpPr>
                  <a:spLocks noChangeShapeType="1"/>
                </p:cNvSpPr>
                <p:nvPr/>
              </p:nvSpPr>
              <p:spPr bwMode="auto">
                <a:xfrm>
                  <a:off x="2013" y="649"/>
                  <a:ext cx="0" cy="195"/>
                </a:xfrm>
                <a:prstGeom prst="line">
                  <a:avLst/>
                </a:prstGeom>
                <a:noFill/>
                <a:ln w="19050">
                  <a:solidFill>
                    <a:srgbClr val="EAEAEA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000" tIns="46800" rIns="90000" bIns="46800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28" name="Text Box 164"/>
            <p:cNvSpPr txBox="1">
              <a:spLocks noChangeArrowheads="1"/>
            </p:cNvSpPr>
            <p:nvPr/>
          </p:nvSpPr>
          <p:spPr bwMode="auto">
            <a:xfrm>
              <a:off x="3192463" y="4152900"/>
              <a:ext cx="441325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5F5F5F"/>
                  </a:solidFill>
                  <a:latin typeface="华文细黑" panose="02010600040101010101" pitchFamily="2" charset="-122"/>
                  <a:cs typeface="Arial" panose="020B0604020202020204" pitchFamily="34" charset="0"/>
                </a:rPr>
                <a:t>EVI</a:t>
              </a:r>
            </a:p>
          </p:txBody>
        </p:sp>
        <p:grpSp>
          <p:nvGrpSpPr>
            <p:cNvPr id="29" name="Group 167"/>
            <p:cNvGrpSpPr>
              <a:grpSpLocks/>
            </p:cNvGrpSpPr>
            <p:nvPr/>
          </p:nvGrpSpPr>
          <p:grpSpPr bwMode="auto">
            <a:xfrm>
              <a:off x="3000375" y="1503363"/>
              <a:ext cx="1219200" cy="568325"/>
              <a:chOff x="4263" y="2364"/>
              <a:chExt cx="930" cy="1043"/>
            </a:xfrm>
          </p:grpSpPr>
          <p:grpSp>
            <p:nvGrpSpPr>
              <p:cNvPr id="54" name="Group 168"/>
              <p:cNvGrpSpPr>
                <a:grpSpLocks/>
              </p:cNvGrpSpPr>
              <p:nvPr/>
            </p:nvGrpSpPr>
            <p:grpSpPr bwMode="auto">
              <a:xfrm>
                <a:off x="4263" y="2387"/>
                <a:ext cx="903" cy="1018"/>
                <a:chOff x="1383" y="460"/>
                <a:chExt cx="744" cy="924"/>
              </a:xfrm>
            </p:grpSpPr>
            <p:pic>
              <p:nvPicPr>
                <p:cNvPr id="56" name="Picture 169" descr="中继器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3" y="550"/>
                  <a:ext cx="743" cy="8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7" name="Picture 170" descr="通用交换机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3" y="460"/>
                  <a:ext cx="744" cy="5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5" name="Freeform 171"/>
              <p:cNvSpPr>
                <a:spLocks/>
              </p:cNvSpPr>
              <p:nvPr/>
            </p:nvSpPr>
            <p:spPr bwMode="auto">
              <a:xfrm>
                <a:off x="4263" y="2364"/>
                <a:ext cx="930" cy="1043"/>
              </a:xfrm>
              <a:custGeom>
                <a:avLst/>
                <a:gdLst>
                  <a:gd name="T0" fmla="*/ 0 w 952"/>
                  <a:gd name="T1" fmla="*/ 137 h 1066"/>
                  <a:gd name="T2" fmla="*/ 247 w 952"/>
                  <a:gd name="T3" fmla="*/ 0 h 1066"/>
                  <a:gd name="T4" fmla="*/ 495 w 952"/>
                  <a:gd name="T5" fmla="*/ 137 h 1066"/>
                  <a:gd name="T6" fmla="*/ 495 w 952"/>
                  <a:gd name="T7" fmla="*/ 444 h 1066"/>
                  <a:gd name="T8" fmla="*/ 235 w 952"/>
                  <a:gd name="T9" fmla="*/ 577 h 1066"/>
                  <a:gd name="T10" fmla="*/ 0 w 952"/>
                  <a:gd name="T11" fmla="*/ 444 h 1066"/>
                  <a:gd name="T12" fmla="*/ 0 w 952"/>
                  <a:gd name="T13" fmla="*/ 137 h 10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52"/>
                  <a:gd name="T22" fmla="*/ 0 h 1066"/>
                  <a:gd name="T23" fmla="*/ 952 w 952"/>
                  <a:gd name="T24" fmla="*/ 1066 h 106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52" h="1066">
                    <a:moveTo>
                      <a:pt x="0" y="250"/>
                    </a:moveTo>
                    <a:lnTo>
                      <a:pt x="476" y="0"/>
                    </a:lnTo>
                    <a:lnTo>
                      <a:pt x="952" y="250"/>
                    </a:lnTo>
                    <a:lnTo>
                      <a:pt x="952" y="817"/>
                    </a:lnTo>
                    <a:lnTo>
                      <a:pt x="453" y="1066"/>
                    </a:lnTo>
                    <a:lnTo>
                      <a:pt x="0" y="817"/>
                    </a:lnTo>
                    <a:lnTo>
                      <a:pt x="0" y="250"/>
                    </a:lnTo>
                    <a:close/>
                  </a:path>
                </a:pathLst>
              </a:custGeom>
              <a:solidFill>
                <a:schemeClr val="bg1">
                  <a:alpha val="58038"/>
                </a:schemeClr>
              </a:solidFill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0" name="Group 172"/>
            <p:cNvGrpSpPr>
              <a:grpSpLocks/>
            </p:cNvGrpSpPr>
            <p:nvPr/>
          </p:nvGrpSpPr>
          <p:grpSpPr bwMode="auto">
            <a:xfrm>
              <a:off x="3051175" y="1584325"/>
              <a:ext cx="530225" cy="447675"/>
              <a:chOff x="1768" y="187"/>
              <a:chExt cx="2860" cy="2807"/>
            </a:xfrm>
          </p:grpSpPr>
          <p:pic>
            <p:nvPicPr>
              <p:cNvPr id="51" name="Picture 173" descr="通用交换机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1570"/>
                <a:ext cx="2859" cy="1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174" descr="中继器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8" y="482"/>
                <a:ext cx="2858" cy="2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175" descr="通用交换机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187"/>
                <a:ext cx="2859" cy="1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1" name="Group 176"/>
            <p:cNvGrpSpPr>
              <a:grpSpLocks/>
            </p:cNvGrpSpPr>
            <p:nvPr/>
          </p:nvGrpSpPr>
          <p:grpSpPr bwMode="auto">
            <a:xfrm>
              <a:off x="3581400" y="1584325"/>
              <a:ext cx="530225" cy="447675"/>
              <a:chOff x="1768" y="187"/>
              <a:chExt cx="2860" cy="2807"/>
            </a:xfrm>
          </p:grpSpPr>
          <p:pic>
            <p:nvPicPr>
              <p:cNvPr id="48" name="Picture 177" descr="通用交换机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1570"/>
                <a:ext cx="2859" cy="1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178" descr="中继器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8" y="482"/>
                <a:ext cx="2858" cy="2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179" descr="通用交换机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187"/>
                <a:ext cx="2859" cy="1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" name="Group 180"/>
            <p:cNvGrpSpPr>
              <a:grpSpLocks/>
            </p:cNvGrpSpPr>
            <p:nvPr/>
          </p:nvGrpSpPr>
          <p:grpSpPr bwMode="auto">
            <a:xfrm>
              <a:off x="3024188" y="1152525"/>
              <a:ext cx="1108075" cy="552450"/>
              <a:chOff x="1874" y="603"/>
              <a:chExt cx="548" cy="408"/>
            </a:xfrm>
          </p:grpSpPr>
          <p:sp>
            <p:nvSpPr>
              <p:cNvPr id="43" name="Freeform 181"/>
              <p:cNvSpPr>
                <a:spLocks/>
              </p:cNvSpPr>
              <p:nvPr/>
            </p:nvSpPr>
            <p:spPr bwMode="auto">
              <a:xfrm>
                <a:off x="1874" y="603"/>
                <a:ext cx="542" cy="408"/>
              </a:xfrm>
              <a:custGeom>
                <a:avLst/>
                <a:gdLst>
                  <a:gd name="T0" fmla="*/ 5 w 542"/>
                  <a:gd name="T1" fmla="*/ 106 h 408"/>
                  <a:gd name="T2" fmla="*/ 279 w 542"/>
                  <a:gd name="T3" fmla="*/ 0 h 408"/>
                  <a:gd name="T4" fmla="*/ 542 w 542"/>
                  <a:gd name="T5" fmla="*/ 101 h 408"/>
                  <a:gd name="T6" fmla="*/ 542 w 542"/>
                  <a:gd name="T7" fmla="*/ 313 h 408"/>
                  <a:gd name="T8" fmla="*/ 268 w 542"/>
                  <a:gd name="T9" fmla="*/ 408 h 408"/>
                  <a:gd name="T10" fmla="*/ 0 w 542"/>
                  <a:gd name="T11" fmla="*/ 313 h 408"/>
                  <a:gd name="T12" fmla="*/ 5 w 542"/>
                  <a:gd name="T13" fmla="*/ 106 h 4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2"/>
                  <a:gd name="T22" fmla="*/ 0 h 408"/>
                  <a:gd name="T23" fmla="*/ 542 w 542"/>
                  <a:gd name="T24" fmla="*/ 408 h 4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2" h="408">
                    <a:moveTo>
                      <a:pt x="5" y="106"/>
                    </a:moveTo>
                    <a:lnTo>
                      <a:pt x="279" y="0"/>
                    </a:lnTo>
                    <a:lnTo>
                      <a:pt x="542" y="101"/>
                    </a:lnTo>
                    <a:lnTo>
                      <a:pt x="542" y="313"/>
                    </a:lnTo>
                    <a:lnTo>
                      <a:pt x="268" y="408"/>
                    </a:lnTo>
                    <a:lnTo>
                      <a:pt x="0" y="313"/>
                    </a:lnTo>
                    <a:lnTo>
                      <a:pt x="5" y="106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0000" tIns="46800" rIns="90000" bIns="46800"/>
              <a:lstStyle/>
              <a:p>
                <a:endParaRPr lang="zh-CN" altLang="en-US"/>
              </a:p>
            </p:txBody>
          </p:sp>
          <p:grpSp>
            <p:nvGrpSpPr>
              <p:cNvPr id="44" name="Group 182"/>
              <p:cNvGrpSpPr>
                <a:grpSpLocks/>
              </p:cNvGrpSpPr>
              <p:nvPr/>
            </p:nvGrpSpPr>
            <p:grpSpPr bwMode="auto">
              <a:xfrm>
                <a:off x="1874" y="603"/>
                <a:ext cx="548" cy="408"/>
                <a:chOff x="1734" y="436"/>
                <a:chExt cx="548" cy="408"/>
              </a:xfrm>
            </p:grpSpPr>
            <p:sp>
              <p:nvSpPr>
                <p:cNvPr id="45" name="Freeform 183"/>
                <p:cNvSpPr>
                  <a:spLocks/>
                </p:cNvSpPr>
                <p:nvPr/>
              </p:nvSpPr>
              <p:spPr bwMode="auto">
                <a:xfrm>
                  <a:off x="1734" y="436"/>
                  <a:ext cx="542" cy="408"/>
                </a:xfrm>
                <a:custGeom>
                  <a:avLst/>
                  <a:gdLst>
                    <a:gd name="T0" fmla="*/ 5 w 542"/>
                    <a:gd name="T1" fmla="*/ 106 h 408"/>
                    <a:gd name="T2" fmla="*/ 279 w 542"/>
                    <a:gd name="T3" fmla="*/ 0 h 408"/>
                    <a:gd name="T4" fmla="*/ 542 w 542"/>
                    <a:gd name="T5" fmla="*/ 101 h 408"/>
                    <a:gd name="T6" fmla="*/ 542 w 542"/>
                    <a:gd name="T7" fmla="*/ 313 h 408"/>
                    <a:gd name="T8" fmla="*/ 268 w 542"/>
                    <a:gd name="T9" fmla="*/ 408 h 408"/>
                    <a:gd name="T10" fmla="*/ 0 w 542"/>
                    <a:gd name="T11" fmla="*/ 313 h 408"/>
                    <a:gd name="T12" fmla="*/ 5 w 542"/>
                    <a:gd name="T13" fmla="*/ 106 h 4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2"/>
                    <a:gd name="T22" fmla="*/ 0 h 408"/>
                    <a:gd name="T23" fmla="*/ 542 w 542"/>
                    <a:gd name="T24" fmla="*/ 408 h 40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2" h="408">
                      <a:moveTo>
                        <a:pt x="5" y="106"/>
                      </a:moveTo>
                      <a:lnTo>
                        <a:pt x="279" y="0"/>
                      </a:lnTo>
                      <a:lnTo>
                        <a:pt x="542" y="101"/>
                      </a:lnTo>
                      <a:lnTo>
                        <a:pt x="542" y="313"/>
                      </a:lnTo>
                      <a:lnTo>
                        <a:pt x="268" y="408"/>
                      </a:lnTo>
                      <a:lnTo>
                        <a:pt x="0" y="313"/>
                      </a:lnTo>
                      <a:lnTo>
                        <a:pt x="5" y="10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CCCCFF">
                        <a:alpha val="70000"/>
                      </a:srgbClr>
                    </a:gs>
                    <a:gs pos="100000">
                      <a:srgbClr val="5E5E76">
                        <a:alpha val="62000"/>
                      </a:srgbClr>
                    </a:gs>
                  </a:gsLst>
                  <a:path path="rect">
                    <a:fillToRect l="100000" b="100000"/>
                  </a:path>
                </a:gradFill>
                <a:ln w="19050">
                  <a:solidFill>
                    <a:srgbClr val="EAEAEA"/>
                  </a:solidFill>
                  <a:round/>
                  <a:headEnd/>
                  <a:tailEnd/>
                </a:ln>
              </p:spPr>
              <p:txBody>
                <a:bodyPr lIns="90000" tIns="46800" rIns="90000" bIns="46800"/>
                <a:lstStyle/>
                <a:p>
                  <a:endParaRPr lang="zh-CN" altLang="en-US"/>
                </a:p>
              </p:txBody>
            </p:sp>
            <p:sp>
              <p:nvSpPr>
                <p:cNvPr id="46" name="Freeform 184"/>
                <p:cNvSpPr>
                  <a:spLocks/>
                </p:cNvSpPr>
                <p:nvPr/>
              </p:nvSpPr>
              <p:spPr bwMode="auto">
                <a:xfrm>
                  <a:off x="1734" y="542"/>
                  <a:ext cx="548" cy="118"/>
                </a:xfrm>
                <a:custGeom>
                  <a:avLst/>
                  <a:gdLst>
                    <a:gd name="T0" fmla="*/ 0 w 548"/>
                    <a:gd name="T1" fmla="*/ 0 h 118"/>
                    <a:gd name="T2" fmla="*/ 279 w 548"/>
                    <a:gd name="T3" fmla="*/ 118 h 118"/>
                    <a:gd name="T4" fmla="*/ 548 w 548"/>
                    <a:gd name="T5" fmla="*/ 6 h 118"/>
                    <a:gd name="T6" fmla="*/ 0 60000 65536"/>
                    <a:gd name="T7" fmla="*/ 0 60000 65536"/>
                    <a:gd name="T8" fmla="*/ 0 60000 65536"/>
                    <a:gd name="T9" fmla="*/ 0 w 548"/>
                    <a:gd name="T10" fmla="*/ 0 h 118"/>
                    <a:gd name="T11" fmla="*/ 548 w 548"/>
                    <a:gd name="T12" fmla="*/ 118 h 1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48" h="118">
                      <a:moveTo>
                        <a:pt x="0" y="0"/>
                      </a:moveTo>
                      <a:lnTo>
                        <a:pt x="279" y="118"/>
                      </a:lnTo>
                      <a:lnTo>
                        <a:pt x="548" y="6"/>
                      </a:lnTo>
                    </a:path>
                  </a:pathLst>
                </a:custGeom>
                <a:noFill/>
                <a:ln w="19050">
                  <a:solidFill>
                    <a:srgbClr val="EAEAEA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/>
                <a:lstStyle/>
                <a:p>
                  <a:endParaRPr lang="zh-CN" altLang="en-US"/>
                </a:p>
              </p:txBody>
            </p:sp>
            <p:sp>
              <p:nvSpPr>
                <p:cNvPr id="47" name="Line 185"/>
                <p:cNvSpPr>
                  <a:spLocks noChangeShapeType="1"/>
                </p:cNvSpPr>
                <p:nvPr/>
              </p:nvSpPr>
              <p:spPr bwMode="auto">
                <a:xfrm>
                  <a:off x="2013" y="649"/>
                  <a:ext cx="0" cy="195"/>
                </a:xfrm>
                <a:prstGeom prst="line">
                  <a:avLst/>
                </a:prstGeom>
                <a:noFill/>
                <a:ln w="19050">
                  <a:solidFill>
                    <a:srgbClr val="EAEAEA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000" tIns="46800" rIns="90000" bIns="46800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33" name="Text Box 186"/>
            <p:cNvSpPr txBox="1">
              <a:spLocks noChangeArrowheads="1"/>
            </p:cNvSpPr>
            <p:nvPr/>
          </p:nvSpPr>
          <p:spPr bwMode="auto">
            <a:xfrm>
              <a:off x="3367088" y="1096963"/>
              <a:ext cx="441325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lnSpc>
                  <a:spcPct val="14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SzTx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5F5F5F"/>
                  </a:solidFill>
                  <a:latin typeface="华文细黑" panose="02010600040101010101" pitchFamily="2" charset="-122"/>
                  <a:cs typeface="Arial" panose="020B0604020202020204" pitchFamily="34" charset="0"/>
                </a:rPr>
                <a:t>EVI</a:t>
              </a:r>
            </a:p>
          </p:txBody>
        </p:sp>
        <p:sp>
          <p:nvSpPr>
            <p:cNvPr id="34" name="标题 1"/>
            <p:cNvSpPr txBox="1">
              <a:spLocks/>
            </p:cNvSpPr>
            <p:nvPr/>
          </p:nvSpPr>
          <p:spPr>
            <a:xfrm>
              <a:off x="142875" y="2428875"/>
              <a:ext cx="7239000" cy="609600"/>
            </a:xfrm>
            <a:prstGeom prst="rect">
              <a:avLst/>
            </a:prstGeom>
          </p:spPr>
          <p:txBody>
            <a:bodyPr/>
            <a:lstStyle/>
            <a:p>
              <a:pPr>
                <a:defRPr/>
              </a:pPr>
              <a:endParaRPr lang="zh-CN" altLang="en-US" sz="3200" b="1" kern="0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  <a:cs typeface="+mj-cs"/>
              </a:endParaRPr>
            </a:p>
            <a:p>
              <a:pPr>
                <a:defRPr/>
              </a:pPr>
              <a:endParaRPr lang="zh-CN" altLang="en-US" sz="3200" b="1" kern="0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  <a:cs typeface="+mj-cs"/>
              </a:endParaRPr>
            </a:p>
            <a:p>
              <a:pPr>
                <a:defRPr/>
              </a:pPr>
              <a:endParaRPr lang="zh-CN" altLang="en-US" sz="3200" b="1" kern="0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sp>
          <p:nvSpPr>
            <p:cNvPr id="35" name="Rectangle 71"/>
            <p:cNvSpPr>
              <a:spLocks noChangeArrowheads="1"/>
            </p:cNvSpPr>
            <p:nvPr/>
          </p:nvSpPr>
          <p:spPr bwMode="auto">
            <a:xfrm rot="16200000">
              <a:off x="35719" y="1393031"/>
              <a:ext cx="5857875" cy="4786313"/>
            </a:xfrm>
            <a:prstGeom prst="rect">
              <a:avLst/>
            </a:prstGeom>
            <a:solidFill>
              <a:srgbClr val="3366FF">
                <a:alpha val="1490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73025" tIns="36512" rIns="73025" bIns="36512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zh-CN" sz="1600">
                <a:solidFill>
                  <a:schemeClr val="tx1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36" name="Rectangle 12"/>
            <p:cNvSpPr>
              <a:spLocks noChangeArrowheads="1"/>
            </p:cNvSpPr>
            <p:nvPr/>
          </p:nvSpPr>
          <p:spPr bwMode="gray">
            <a:xfrm>
              <a:off x="5629275" y="1289050"/>
              <a:ext cx="3086100" cy="2925763"/>
            </a:xfrm>
            <a:prstGeom prst="rect">
              <a:avLst/>
            </a:prstGeom>
            <a:gradFill rotWithShape="1">
              <a:gsLst>
                <a:gs pos="0">
                  <a:srgbClr val="F8F8F8"/>
                </a:gs>
                <a:gs pos="100000">
                  <a:srgbClr val="DDDDDD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Top"/>
              <a:lightRig rig="legacyFlat3" dir="r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F8F8F8"/>
              </a:extrusionClr>
              <a:contourClr>
                <a:srgbClr val="F8F8F8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7" name="组合 65"/>
            <p:cNvGrpSpPr>
              <a:grpSpLocks/>
            </p:cNvGrpSpPr>
            <p:nvPr/>
          </p:nvGrpSpPr>
          <p:grpSpPr bwMode="auto">
            <a:xfrm>
              <a:off x="5572125" y="857250"/>
              <a:ext cx="3143250" cy="503238"/>
              <a:chOff x="1121487" y="3118093"/>
              <a:chExt cx="2047021" cy="420819"/>
            </a:xfrm>
          </p:grpSpPr>
          <p:sp>
            <p:nvSpPr>
              <p:cNvPr id="41" name="AutoShape 6"/>
              <p:cNvSpPr>
                <a:spLocks noChangeArrowheads="1"/>
              </p:cNvSpPr>
              <p:nvPr/>
            </p:nvSpPr>
            <p:spPr bwMode="ltGray">
              <a:xfrm>
                <a:off x="1121487" y="3118093"/>
                <a:ext cx="2047021" cy="420819"/>
              </a:xfrm>
              <a:prstGeom prst="roundRect">
                <a:avLst>
                  <a:gd name="adj" fmla="val 16667"/>
                </a:avLst>
              </a:prstGeom>
              <a:solidFill>
                <a:srgbClr val="0070C0"/>
              </a:solidFill>
              <a:ln w="38100" algn="ctr">
                <a:solidFill>
                  <a:srgbClr val="FFFFFF">
                    <a:alpha val="70195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42" name="AutoShape 11"/>
              <p:cNvSpPr>
                <a:spLocks noChangeArrowheads="1"/>
              </p:cNvSpPr>
              <p:nvPr/>
            </p:nvSpPr>
            <p:spPr bwMode="ltGray">
              <a:xfrm>
                <a:off x="1153355" y="3164089"/>
                <a:ext cx="1988778" cy="184839"/>
              </a:xfrm>
              <a:prstGeom prst="roundRect">
                <a:avLst>
                  <a:gd name="adj" fmla="val 28356"/>
                </a:avLst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8" name="Rectangle 41"/>
            <p:cNvSpPr>
              <a:spLocks noChangeArrowheads="1"/>
            </p:cNvSpPr>
            <p:nvPr/>
          </p:nvSpPr>
          <p:spPr bwMode="white">
            <a:xfrm>
              <a:off x="5514975" y="931863"/>
              <a:ext cx="2757488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IRF&amp;EVI</a:t>
              </a: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解决方案介绍</a:t>
              </a:r>
              <a:endParaRPr lang="en-US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Text Box 166"/>
            <p:cNvSpPr txBox="1">
              <a:spLocks noChangeArrowheads="1"/>
            </p:cNvSpPr>
            <p:nvPr/>
          </p:nvSpPr>
          <p:spPr bwMode="auto">
            <a:xfrm>
              <a:off x="5643563" y="1500188"/>
              <a:ext cx="3095625" cy="2842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defTabSz="1017588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defTabSz="1017588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 defTabSz="1017588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 defTabSz="1017588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 defTabSz="1017588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defTabSz="1017588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defTabSz="1017588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defTabSz="1017588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defTabSz="1017588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marL="0" lvl="1" eaLnBrk="1" hangingPunct="1">
                <a:lnSpc>
                  <a:spcPct val="12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简化网络架构</a:t>
              </a:r>
              <a:endPara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1" eaLnBrk="1" hangingPunct="1">
                <a:lnSpc>
                  <a:spcPct val="12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继承</a:t>
              </a:r>
              <a:r>
                <a:rPr lang="en-US" altLang="zh-CN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IRF</a:t>
              </a: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本身高可用性</a:t>
              </a:r>
              <a:endPara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1" eaLnBrk="1" hangingPunct="1">
                <a:lnSpc>
                  <a:spcPct val="12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上行链路可通过聚合</a:t>
              </a:r>
              <a:r>
                <a:rPr lang="en-US" altLang="zh-CN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/ECMP</a:t>
              </a: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提供负载分担</a:t>
              </a:r>
              <a:endPara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1" eaLnBrk="1" hangingPunct="1">
                <a:lnSpc>
                  <a:spcPct val="12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简化设计</a:t>
              </a:r>
              <a:r>
                <a:rPr lang="en-US" altLang="zh-CN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所有</a:t>
              </a:r>
              <a:r>
                <a:rPr lang="en-US" altLang="zh-CN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EVI</a:t>
              </a: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设备及扩展</a:t>
              </a:r>
              <a:r>
                <a:rPr lang="en-US" altLang="zh-CN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VLAN</a:t>
              </a: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工作在</a:t>
              </a:r>
              <a:r>
                <a:rPr lang="en-US" altLang="zh-CN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active</a:t>
              </a: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状态</a:t>
              </a:r>
              <a:endPara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1" eaLnBrk="1" hangingPunct="1">
                <a:lnSpc>
                  <a:spcPct val="12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广域网</a:t>
              </a:r>
              <a:r>
                <a:rPr lang="en-US" altLang="zh-CN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IPsec</a:t>
              </a: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加密数据更安全</a:t>
              </a:r>
              <a:endPara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1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zh-CN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矩形 365"/>
            <p:cNvSpPr>
              <a:spLocks noChangeArrowheads="1"/>
            </p:cNvSpPr>
            <p:nvPr/>
          </p:nvSpPr>
          <p:spPr bwMode="auto">
            <a:xfrm>
              <a:off x="4837113" y="4418013"/>
              <a:ext cx="4265612" cy="137276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与</a:t>
              </a:r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12500</a:t>
              </a: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及</a:t>
              </a:r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12500-X</a:t>
              </a: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设备</a:t>
              </a:r>
              <a:endPara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EVI</a:t>
              </a: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均可互通！</a:t>
              </a:r>
              <a:endPara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4846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高性能内置全面的报文过滤功能</a:t>
            </a:r>
          </a:p>
        </p:txBody>
      </p:sp>
      <p:grpSp>
        <p:nvGrpSpPr>
          <p:cNvPr id="3" name="Group 196"/>
          <p:cNvGrpSpPr>
            <a:grpSpLocks/>
          </p:cNvGrpSpPr>
          <p:nvPr/>
        </p:nvGrpSpPr>
        <p:grpSpPr bwMode="auto">
          <a:xfrm>
            <a:off x="6848" y="4083918"/>
            <a:ext cx="9144000" cy="790575"/>
            <a:chOff x="0" y="3521"/>
            <a:chExt cx="5760" cy="498"/>
          </a:xfrm>
        </p:grpSpPr>
        <p:sp>
          <p:nvSpPr>
            <p:cNvPr id="4" name="Rectangle 194"/>
            <p:cNvSpPr>
              <a:spLocks noChangeArrowheads="1"/>
            </p:cNvSpPr>
            <p:nvPr/>
          </p:nvSpPr>
          <p:spPr bwMode="auto">
            <a:xfrm>
              <a:off x="0" y="3521"/>
              <a:ext cx="5760" cy="498"/>
            </a:xfrm>
            <a:prstGeom prst="rect">
              <a:avLst/>
            </a:prstGeom>
            <a:solidFill>
              <a:srgbClr val="025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marL="261938" indent="-261938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  <a:buSzPct val="60000"/>
              </a:pPr>
              <a:endParaRPr lang="zh-CN" altLang="en-US" sz="16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Text Box 195"/>
            <p:cNvSpPr txBox="1">
              <a:spLocks noChangeArrowheads="1"/>
            </p:cNvSpPr>
            <p:nvPr/>
          </p:nvSpPr>
          <p:spPr bwMode="auto">
            <a:xfrm>
              <a:off x="113" y="3523"/>
              <a:ext cx="5307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marL="261938" indent="-261938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  <a:buSzPct val="60000"/>
                <a:buFontTx/>
                <a:buNone/>
              </a:pPr>
              <a:r>
                <a:rPr lang="zh-CN" altLang="en-US" sz="1600" b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路由器</a:t>
              </a:r>
              <a:r>
                <a:rPr lang="zh-CN" altLang="en-US" sz="16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全内置</a:t>
              </a:r>
              <a:r>
                <a:rPr lang="zh-CN" altLang="en-US" sz="1600" b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全面的报文过滤功能。无需购买专门的业务卡，即可提供</a:t>
              </a:r>
              <a:r>
                <a:rPr lang="en-US" altLang="zh-CN" sz="1600" b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2~7</a:t>
              </a:r>
              <a:r>
                <a:rPr lang="zh-CN" altLang="en-US" sz="1600" b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层有害报文的过滤功能，</a:t>
              </a:r>
              <a:endParaRPr lang="en-US" altLang="zh-CN" sz="16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  <a:buSzPct val="60000"/>
                <a:buFontTx/>
                <a:buNone/>
              </a:pPr>
              <a:r>
                <a:rPr lang="zh-CN" altLang="en-US" sz="1600" b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分布式的设计，使得整机的过滤性能倍增。</a:t>
              </a:r>
            </a:p>
          </p:txBody>
        </p:sp>
      </p:grpSp>
      <p:grpSp>
        <p:nvGrpSpPr>
          <p:cNvPr id="20" name="Group 12"/>
          <p:cNvGrpSpPr>
            <a:grpSpLocks/>
          </p:cNvGrpSpPr>
          <p:nvPr/>
        </p:nvGrpSpPr>
        <p:grpSpPr bwMode="auto">
          <a:xfrm rot="10082854">
            <a:off x="3981698" y="4298716"/>
            <a:ext cx="1308100" cy="317500"/>
            <a:chOff x="2590" y="1039"/>
            <a:chExt cx="964" cy="234"/>
          </a:xfrm>
        </p:grpSpPr>
        <p:grpSp>
          <p:nvGrpSpPr>
            <p:cNvPr id="21" name="Group 13"/>
            <p:cNvGrpSpPr>
              <a:grpSpLocks/>
            </p:cNvGrpSpPr>
            <p:nvPr/>
          </p:nvGrpSpPr>
          <p:grpSpPr bwMode="auto">
            <a:xfrm rot="-9970459" flipH="1" flipV="1">
              <a:off x="2590" y="1038"/>
              <a:ext cx="966" cy="234"/>
              <a:chOff x="2520" y="1060"/>
              <a:chExt cx="902" cy="236"/>
            </a:xfrm>
          </p:grpSpPr>
          <p:grpSp>
            <p:nvGrpSpPr>
              <p:cNvPr id="33" name="Group 14"/>
              <p:cNvGrpSpPr>
                <a:grpSpLocks/>
              </p:cNvGrpSpPr>
              <p:nvPr/>
            </p:nvGrpSpPr>
            <p:grpSpPr bwMode="auto">
              <a:xfrm>
                <a:off x="2520" y="1060"/>
                <a:ext cx="742" cy="186"/>
                <a:chOff x="1565" y="2568"/>
                <a:chExt cx="1118" cy="279"/>
              </a:xfrm>
            </p:grpSpPr>
            <p:sp>
              <p:nvSpPr>
                <p:cNvPr id="39" name="AutoShape 15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600" b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" name="AutoShape 16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600" b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" name="AutoShape 17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600" b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" name="AutoShape 18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600" b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4" name="Group 19"/>
              <p:cNvGrpSpPr>
                <a:grpSpLocks/>
              </p:cNvGrpSpPr>
              <p:nvPr/>
            </p:nvGrpSpPr>
            <p:grpSpPr bwMode="auto">
              <a:xfrm rot="1353540">
                <a:off x="2680" y="1110"/>
                <a:ext cx="742" cy="186"/>
                <a:chOff x="1565" y="2568"/>
                <a:chExt cx="1118" cy="279"/>
              </a:xfrm>
            </p:grpSpPr>
            <p:sp>
              <p:nvSpPr>
                <p:cNvPr id="35" name="AutoShape 20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600" b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6" name="AutoShape 21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600" b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" name="AutoShape 22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600" b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" name="AutoShape 2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600" b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22" name="Group 24"/>
            <p:cNvGrpSpPr>
              <a:grpSpLocks/>
            </p:cNvGrpSpPr>
            <p:nvPr/>
          </p:nvGrpSpPr>
          <p:grpSpPr bwMode="auto">
            <a:xfrm rot="-9970459" flipH="1" flipV="1">
              <a:off x="2666" y="1065"/>
              <a:ext cx="791" cy="191"/>
              <a:chOff x="2520" y="1060"/>
              <a:chExt cx="902" cy="236"/>
            </a:xfrm>
          </p:grpSpPr>
          <p:grpSp>
            <p:nvGrpSpPr>
              <p:cNvPr id="23" name="Group 25"/>
              <p:cNvGrpSpPr>
                <a:grpSpLocks/>
              </p:cNvGrpSpPr>
              <p:nvPr/>
            </p:nvGrpSpPr>
            <p:grpSpPr bwMode="auto">
              <a:xfrm>
                <a:off x="2520" y="1060"/>
                <a:ext cx="742" cy="186"/>
                <a:chOff x="1565" y="2568"/>
                <a:chExt cx="1118" cy="279"/>
              </a:xfrm>
            </p:grpSpPr>
            <p:sp>
              <p:nvSpPr>
                <p:cNvPr id="29" name="AutoShape 26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600" b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0" name="AutoShape 27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600" b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" name="AutoShape 28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600" b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" name="AutoShape 2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600" b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4" name="Group 30"/>
              <p:cNvGrpSpPr>
                <a:grpSpLocks/>
              </p:cNvGrpSpPr>
              <p:nvPr/>
            </p:nvGrpSpPr>
            <p:grpSpPr bwMode="auto">
              <a:xfrm rot="1353540">
                <a:off x="2680" y="1110"/>
                <a:ext cx="742" cy="186"/>
                <a:chOff x="1565" y="2568"/>
                <a:chExt cx="1118" cy="279"/>
              </a:xfrm>
            </p:grpSpPr>
            <p:sp>
              <p:nvSpPr>
                <p:cNvPr id="25" name="AutoShape 31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600" b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6" name="AutoShape 32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600" b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" name="AutoShape 33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600" b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8" name="AutoShape 34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600" b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  <p:grpSp>
        <p:nvGrpSpPr>
          <p:cNvPr id="189" name="组合 188"/>
          <p:cNvGrpSpPr>
            <a:grpSpLocks noChangeAspect="1"/>
          </p:cNvGrpSpPr>
          <p:nvPr/>
        </p:nvGrpSpPr>
        <p:grpSpPr>
          <a:xfrm>
            <a:off x="457357" y="772791"/>
            <a:ext cx="7092000" cy="3323080"/>
            <a:chOff x="-1285875" y="981075"/>
            <a:chExt cx="9872663" cy="4625975"/>
          </a:xfrm>
        </p:grpSpPr>
        <p:grpSp>
          <p:nvGrpSpPr>
            <p:cNvPr id="190" name="Group 192"/>
            <p:cNvGrpSpPr>
              <a:grpSpLocks/>
            </p:cNvGrpSpPr>
            <p:nvPr/>
          </p:nvGrpSpPr>
          <p:grpSpPr bwMode="auto">
            <a:xfrm>
              <a:off x="5467350" y="3914773"/>
              <a:ext cx="3119438" cy="1285875"/>
              <a:chOff x="3444" y="2674"/>
              <a:chExt cx="1965" cy="810"/>
            </a:xfrm>
          </p:grpSpPr>
          <p:sp>
            <p:nvSpPr>
              <p:cNvPr id="371" name="AutoShape 12"/>
              <p:cNvSpPr>
                <a:spLocks noChangeArrowheads="1"/>
              </p:cNvSpPr>
              <p:nvPr/>
            </p:nvSpPr>
            <p:spPr bwMode="gray">
              <a:xfrm>
                <a:off x="3444" y="2681"/>
                <a:ext cx="1965" cy="755"/>
              </a:xfrm>
              <a:prstGeom prst="roundRect">
                <a:avLst>
                  <a:gd name="adj" fmla="val 4748"/>
                </a:avLst>
              </a:prstGeom>
              <a:solidFill>
                <a:srgbClr val="979797">
                  <a:alpha val="41176"/>
                </a:srgbClr>
              </a:solidFill>
              <a:ln w="6350" algn="ctr">
                <a:solidFill>
                  <a:schemeClr val="tx1">
                    <a:lumMod val="95000"/>
                    <a:lumOff val="5000"/>
                    <a:alpha val="54000"/>
                  </a:schemeClr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72" name="Text Box 15"/>
              <p:cNvSpPr txBox="1">
                <a:spLocks noChangeArrowheads="1"/>
              </p:cNvSpPr>
              <p:nvPr/>
            </p:nvSpPr>
            <p:spPr bwMode="gray">
              <a:xfrm>
                <a:off x="3787" y="2836"/>
                <a:ext cx="1541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</a:pPr>
                <a:r>
                  <a:rPr lang="zh-CN" altLang="en-US" sz="105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基于应用层信息</a:t>
                </a:r>
              </a:p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</a:pPr>
                <a:r>
                  <a:rPr lang="zh-CN" altLang="en-US" sz="105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过滤网页</a:t>
                </a:r>
              </a:p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</a:pPr>
                <a:r>
                  <a:rPr lang="zh-CN" altLang="en-US" sz="105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过滤网页插件</a:t>
                </a:r>
              </a:p>
            </p:txBody>
          </p:sp>
          <p:sp>
            <p:nvSpPr>
              <p:cNvPr id="373" name="Text Box 187"/>
              <p:cNvSpPr txBox="1">
                <a:spLocks noChangeArrowheads="1"/>
              </p:cNvSpPr>
              <p:nvPr/>
            </p:nvSpPr>
            <p:spPr bwMode="auto">
              <a:xfrm>
                <a:off x="3833" y="2674"/>
                <a:ext cx="1451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200" dirty="0">
                    <a:solidFill>
                      <a:srgbClr val="FF66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7</a:t>
                </a:r>
                <a:r>
                  <a:rPr lang="zh-CN" altLang="en-US" sz="1200" dirty="0">
                    <a:solidFill>
                      <a:srgbClr val="FF66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层深层过滤</a:t>
                </a:r>
              </a:p>
            </p:txBody>
          </p:sp>
        </p:grpSp>
        <p:grpSp>
          <p:nvGrpSpPr>
            <p:cNvPr id="191" name="Group 190"/>
            <p:cNvGrpSpPr>
              <a:grpSpLocks/>
            </p:cNvGrpSpPr>
            <p:nvPr/>
          </p:nvGrpSpPr>
          <p:grpSpPr bwMode="auto">
            <a:xfrm>
              <a:off x="5057775" y="1279526"/>
              <a:ext cx="3300413" cy="1328738"/>
              <a:chOff x="3186" y="1014"/>
              <a:chExt cx="2079" cy="837"/>
            </a:xfrm>
          </p:grpSpPr>
          <p:sp>
            <p:nvSpPr>
              <p:cNvPr id="368" name="AutoShape 12"/>
              <p:cNvSpPr>
                <a:spLocks noChangeArrowheads="1"/>
              </p:cNvSpPr>
              <p:nvPr/>
            </p:nvSpPr>
            <p:spPr bwMode="gray">
              <a:xfrm>
                <a:off x="3186" y="1014"/>
                <a:ext cx="1554" cy="828"/>
              </a:xfrm>
              <a:prstGeom prst="roundRect">
                <a:avLst>
                  <a:gd name="adj" fmla="val 6342"/>
                </a:avLst>
              </a:prstGeom>
              <a:solidFill>
                <a:srgbClr val="979797">
                  <a:alpha val="41176"/>
                </a:srgbClr>
              </a:solidFill>
              <a:ln w="6350" algn="ctr">
                <a:solidFill>
                  <a:schemeClr val="tx1">
                    <a:lumMod val="95000"/>
                    <a:lumOff val="5000"/>
                    <a:alpha val="54000"/>
                  </a:schemeClr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69" name="Text Box 15"/>
              <p:cNvSpPr txBox="1">
                <a:spLocks noChangeArrowheads="1"/>
              </p:cNvSpPr>
              <p:nvPr/>
            </p:nvSpPr>
            <p:spPr bwMode="gray">
              <a:xfrm>
                <a:off x="3470" y="1203"/>
                <a:ext cx="1795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</a:pPr>
                <a:r>
                  <a:rPr lang="zh-CN" altLang="en-US" sz="105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基于</a:t>
                </a:r>
                <a:r>
                  <a:rPr lang="en-US" altLang="zh-CN" sz="105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MAC</a:t>
                </a:r>
                <a:r>
                  <a:rPr lang="zh-CN" altLang="en-US" sz="105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地址</a:t>
                </a:r>
              </a:p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</a:pPr>
                <a:r>
                  <a:rPr lang="zh-CN" altLang="en-US" sz="105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基于</a:t>
                </a:r>
                <a:r>
                  <a:rPr lang="en-US" altLang="zh-CN" sz="105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IP</a:t>
                </a:r>
                <a:r>
                  <a:rPr lang="zh-CN" altLang="en-US" sz="105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地址</a:t>
                </a:r>
              </a:p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</a:pPr>
                <a:r>
                  <a:rPr lang="zh-CN" altLang="en-US" sz="105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基于端口号</a:t>
                </a:r>
              </a:p>
            </p:txBody>
          </p:sp>
          <p:sp>
            <p:nvSpPr>
              <p:cNvPr id="370" name="Text Box 188"/>
              <p:cNvSpPr txBox="1">
                <a:spLocks noChangeArrowheads="1"/>
              </p:cNvSpPr>
              <p:nvPr/>
            </p:nvSpPr>
            <p:spPr bwMode="auto">
              <a:xfrm>
                <a:off x="3515" y="1026"/>
                <a:ext cx="1179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100" dirty="0">
                    <a:solidFill>
                      <a:srgbClr val="FF66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r>
                  <a:rPr lang="zh-CN" altLang="en-US" sz="1100" dirty="0">
                    <a:solidFill>
                      <a:srgbClr val="FF66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～</a:t>
                </a:r>
                <a:r>
                  <a:rPr lang="en-US" altLang="zh-CN" sz="1100" dirty="0">
                    <a:solidFill>
                      <a:srgbClr val="FF66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</a:t>
                </a:r>
                <a:r>
                  <a:rPr lang="zh-CN" altLang="en-US" sz="1100" dirty="0">
                    <a:solidFill>
                      <a:srgbClr val="FF66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层无状态过滤</a:t>
                </a:r>
              </a:p>
            </p:txBody>
          </p:sp>
        </p:grpSp>
        <p:grpSp>
          <p:nvGrpSpPr>
            <p:cNvPr id="192" name="Group 191"/>
            <p:cNvGrpSpPr>
              <a:grpSpLocks/>
            </p:cNvGrpSpPr>
            <p:nvPr/>
          </p:nvGrpSpPr>
          <p:grpSpPr bwMode="auto">
            <a:xfrm>
              <a:off x="971550" y="2359025"/>
              <a:ext cx="2543175" cy="1254125"/>
              <a:chOff x="612" y="1694"/>
              <a:chExt cx="1602" cy="790"/>
            </a:xfrm>
          </p:grpSpPr>
          <p:sp>
            <p:nvSpPr>
              <p:cNvPr id="365" name="AutoShape 12"/>
              <p:cNvSpPr>
                <a:spLocks noChangeArrowheads="1"/>
              </p:cNvSpPr>
              <p:nvPr/>
            </p:nvSpPr>
            <p:spPr bwMode="gray">
              <a:xfrm>
                <a:off x="612" y="1694"/>
                <a:ext cx="1602" cy="790"/>
              </a:xfrm>
              <a:prstGeom prst="roundRect">
                <a:avLst>
                  <a:gd name="adj" fmla="val 6344"/>
                </a:avLst>
              </a:prstGeom>
              <a:solidFill>
                <a:srgbClr val="979797">
                  <a:alpha val="41176"/>
                </a:srgbClr>
              </a:solidFill>
              <a:ln w="6350" algn="ctr">
                <a:solidFill>
                  <a:schemeClr val="tx1">
                    <a:lumMod val="95000"/>
                    <a:lumOff val="5000"/>
                    <a:alpha val="54000"/>
                  </a:schemeClr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66" name="Text Box 15"/>
              <p:cNvSpPr txBox="1">
                <a:spLocks noChangeArrowheads="1"/>
              </p:cNvSpPr>
              <p:nvPr/>
            </p:nvSpPr>
            <p:spPr bwMode="gray">
              <a:xfrm>
                <a:off x="657" y="1888"/>
                <a:ext cx="1467" cy="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</a:pPr>
                <a:r>
                  <a:rPr lang="zh-CN" altLang="en-US" sz="105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基于协议状态</a:t>
                </a:r>
              </a:p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</a:pPr>
                <a:r>
                  <a:rPr lang="zh-CN" altLang="en-US" sz="105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禁止不请自来，              实现单向访问控制</a:t>
                </a:r>
              </a:p>
            </p:txBody>
          </p:sp>
          <p:sp>
            <p:nvSpPr>
              <p:cNvPr id="367" name="Text Box 189"/>
              <p:cNvSpPr txBox="1">
                <a:spLocks noChangeArrowheads="1"/>
              </p:cNvSpPr>
              <p:nvPr/>
            </p:nvSpPr>
            <p:spPr bwMode="auto">
              <a:xfrm>
                <a:off x="718" y="1706"/>
                <a:ext cx="1073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200" dirty="0">
                    <a:solidFill>
                      <a:srgbClr val="FF66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</a:t>
                </a:r>
                <a:r>
                  <a:rPr lang="zh-CN" altLang="en-US" sz="1200" dirty="0">
                    <a:solidFill>
                      <a:srgbClr val="FF66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层有状态过滤</a:t>
                </a:r>
              </a:p>
            </p:txBody>
          </p:sp>
        </p:grpSp>
        <p:sp>
          <p:nvSpPr>
            <p:cNvPr id="193" name="Rectangle 3"/>
            <p:cNvSpPr txBox="1">
              <a:spLocks noChangeArrowheads="1"/>
            </p:cNvSpPr>
            <p:nvPr/>
          </p:nvSpPr>
          <p:spPr>
            <a:xfrm>
              <a:off x="-1285875" y="1500188"/>
              <a:ext cx="7239000" cy="609600"/>
            </a:xfrm>
            <a:prstGeom prst="rect">
              <a:avLst/>
            </a:prstGeom>
          </p:spPr>
          <p:txBody>
            <a:bodyPr/>
            <a:lstStyle/>
            <a:p>
              <a:pPr>
                <a:defRPr/>
              </a:pPr>
              <a:endParaRPr lang="zh-CN" altLang="en-US" sz="3200" b="1" kern="0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pic>
          <p:nvPicPr>
            <p:cNvPr id="194" name="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088" y="3321050"/>
              <a:ext cx="2309812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" name="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913" y="2022475"/>
              <a:ext cx="1901825" cy="187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" name=" 3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3350" y="981075"/>
              <a:ext cx="1651000" cy="163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" name="Oval 7"/>
            <p:cNvSpPr>
              <a:spLocks noChangeArrowheads="1"/>
            </p:cNvSpPr>
            <p:nvPr/>
          </p:nvSpPr>
          <p:spPr bwMode="ltGray">
            <a:xfrm>
              <a:off x="4207031" y="3751732"/>
              <a:ext cx="1432024" cy="1432025"/>
            </a:xfrm>
            <a:prstGeom prst="ellipse">
              <a:avLst/>
            </a:prstGeom>
            <a:solidFill>
              <a:srgbClr val="F93D17"/>
            </a:solidFill>
            <a:ln w="57150">
              <a:solidFill>
                <a:srgbClr val="EAEAEA"/>
              </a:solidFill>
              <a:round/>
              <a:headEnd/>
              <a:tailEnd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>
                <a:rot lat="21301143" lon="301140" rev="21573786"/>
              </a:camera>
              <a:lightRig rig="threePt" dir="t"/>
            </a:scene3d>
            <a:sp3d extrusionH="127000">
              <a:extrusionClr>
                <a:schemeClr val="tx1">
                  <a:lumMod val="75000"/>
                  <a:lumOff val="25000"/>
                </a:schemeClr>
              </a:extrusionClr>
            </a:sp3d>
          </p:spPr>
          <p:txBody>
            <a:bodyPr wrap="none" anchor="ctr"/>
            <a:lstStyle/>
            <a:p>
              <a:pPr>
                <a:defRPr/>
              </a:pP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98" name="Group 12"/>
            <p:cNvGrpSpPr>
              <a:grpSpLocks/>
            </p:cNvGrpSpPr>
            <p:nvPr/>
          </p:nvGrpSpPr>
          <p:grpSpPr bwMode="auto">
            <a:xfrm rot="10082854">
              <a:off x="4035425" y="4781550"/>
              <a:ext cx="1308100" cy="317500"/>
              <a:chOff x="2590" y="1039"/>
              <a:chExt cx="964" cy="234"/>
            </a:xfrm>
          </p:grpSpPr>
          <p:grpSp>
            <p:nvGrpSpPr>
              <p:cNvPr id="343" name="Group 13"/>
              <p:cNvGrpSpPr>
                <a:grpSpLocks/>
              </p:cNvGrpSpPr>
              <p:nvPr/>
            </p:nvGrpSpPr>
            <p:grpSpPr bwMode="auto">
              <a:xfrm rot="-9970459" flipH="1" flipV="1">
                <a:off x="2590" y="1038"/>
                <a:ext cx="966" cy="234"/>
                <a:chOff x="2520" y="1060"/>
                <a:chExt cx="902" cy="236"/>
              </a:xfrm>
            </p:grpSpPr>
            <p:grpSp>
              <p:nvGrpSpPr>
                <p:cNvPr id="355" name="Group 14"/>
                <p:cNvGrpSpPr>
                  <a:grpSpLocks/>
                </p:cNvGrpSpPr>
                <p:nvPr/>
              </p:nvGrpSpPr>
              <p:grpSpPr bwMode="auto">
                <a:xfrm>
                  <a:off x="2520" y="1060"/>
                  <a:ext cx="742" cy="186"/>
                  <a:chOff x="1565" y="2568"/>
                  <a:chExt cx="1118" cy="279"/>
                </a:xfrm>
              </p:grpSpPr>
              <p:sp>
                <p:nvSpPr>
                  <p:cNvPr id="361" name="AutoShape 15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62" name="AutoShape 16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63" name="AutoShape 17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64" name="AutoShape 18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356" name="Group 19"/>
                <p:cNvGrpSpPr>
                  <a:grpSpLocks/>
                </p:cNvGrpSpPr>
                <p:nvPr/>
              </p:nvGrpSpPr>
              <p:grpSpPr bwMode="auto">
                <a:xfrm rot="1353540">
                  <a:off x="2680" y="1110"/>
                  <a:ext cx="742" cy="186"/>
                  <a:chOff x="1565" y="2568"/>
                  <a:chExt cx="1118" cy="279"/>
                </a:xfrm>
              </p:grpSpPr>
              <p:sp>
                <p:nvSpPr>
                  <p:cNvPr id="357" name="AutoShape 20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58" name="AutoShape 21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59" name="AutoShape 22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60" name="AutoShape 23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  <p:grpSp>
            <p:nvGrpSpPr>
              <p:cNvPr id="344" name="Group 24"/>
              <p:cNvGrpSpPr>
                <a:grpSpLocks/>
              </p:cNvGrpSpPr>
              <p:nvPr/>
            </p:nvGrpSpPr>
            <p:grpSpPr bwMode="auto">
              <a:xfrm rot="-9970459" flipH="1" flipV="1">
                <a:off x="2666" y="1065"/>
                <a:ext cx="791" cy="191"/>
                <a:chOff x="2520" y="1060"/>
                <a:chExt cx="902" cy="236"/>
              </a:xfrm>
            </p:grpSpPr>
            <p:grpSp>
              <p:nvGrpSpPr>
                <p:cNvPr id="345" name="Group 25"/>
                <p:cNvGrpSpPr>
                  <a:grpSpLocks/>
                </p:cNvGrpSpPr>
                <p:nvPr/>
              </p:nvGrpSpPr>
              <p:grpSpPr bwMode="auto">
                <a:xfrm>
                  <a:off x="2520" y="1060"/>
                  <a:ext cx="742" cy="186"/>
                  <a:chOff x="1565" y="2568"/>
                  <a:chExt cx="1118" cy="279"/>
                </a:xfrm>
              </p:grpSpPr>
              <p:sp>
                <p:nvSpPr>
                  <p:cNvPr id="351" name="AutoShape 26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52" name="AutoShape 27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53" name="AutoShape 28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54" name="AutoShape 29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346" name="Group 30"/>
                <p:cNvGrpSpPr>
                  <a:grpSpLocks/>
                </p:cNvGrpSpPr>
                <p:nvPr/>
              </p:nvGrpSpPr>
              <p:grpSpPr bwMode="auto">
                <a:xfrm rot="1353540">
                  <a:off x="2680" y="1110"/>
                  <a:ext cx="742" cy="186"/>
                  <a:chOff x="1565" y="2568"/>
                  <a:chExt cx="1118" cy="279"/>
                </a:xfrm>
              </p:grpSpPr>
              <p:sp>
                <p:nvSpPr>
                  <p:cNvPr id="347" name="AutoShape 31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48" name="AutoShape 32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49" name="AutoShape 33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50" name="AutoShape 34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</p:grpSp>
        <p:grpSp>
          <p:nvGrpSpPr>
            <p:cNvPr id="199" name="Group 81"/>
            <p:cNvGrpSpPr>
              <a:grpSpLocks/>
            </p:cNvGrpSpPr>
            <p:nvPr/>
          </p:nvGrpSpPr>
          <p:grpSpPr bwMode="auto">
            <a:xfrm>
              <a:off x="4619625" y="3900488"/>
              <a:ext cx="1309688" cy="317500"/>
              <a:chOff x="2590" y="1039"/>
              <a:chExt cx="964" cy="234"/>
            </a:xfrm>
          </p:grpSpPr>
          <p:grpSp>
            <p:nvGrpSpPr>
              <p:cNvPr id="321" name="Group 82"/>
              <p:cNvGrpSpPr>
                <a:grpSpLocks/>
              </p:cNvGrpSpPr>
              <p:nvPr/>
            </p:nvGrpSpPr>
            <p:grpSpPr bwMode="auto">
              <a:xfrm rot="-9970459" flipH="1" flipV="1">
                <a:off x="2590" y="1038"/>
                <a:ext cx="966" cy="234"/>
                <a:chOff x="2520" y="1060"/>
                <a:chExt cx="902" cy="236"/>
              </a:xfrm>
            </p:grpSpPr>
            <p:grpSp>
              <p:nvGrpSpPr>
                <p:cNvPr id="333" name="Group 83"/>
                <p:cNvGrpSpPr>
                  <a:grpSpLocks/>
                </p:cNvGrpSpPr>
                <p:nvPr/>
              </p:nvGrpSpPr>
              <p:grpSpPr bwMode="auto">
                <a:xfrm>
                  <a:off x="2520" y="1060"/>
                  <a:ext cx="742" cy="186"/>
                  <a:chOff x="1565" y="2568"/>
                  <a:chExt cx="1118" cy="279"/>
                </a:xfrm>
              </p:grpSpPr>
              <p:sp>
                <p:nvSpPr>
                  <p:cNvPr id="339" name="AutoShape 84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40" name="AutoShape 85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41" name="AutoShape 86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42" name="AutoShape 87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334" name="Group 88"/>
                <p:cNvGrpSpPr>
                  <a:grpSpLocks/>
                </p:cNvGrpSpPr>
                <p:nvPr/>
              </p:nvGrpSpPr>
              <p:grpSpPr bwMode="auto">
                <a:xfrm rot="1353540">
                  <a:off x="2680" y="1110"/>
                  <a:ext cx="742" cy="186"/>
                  <a:chOff x="1565" y="2568"/>
                  <a:chExt cx="1118" cy="279"/>
                </a:xfrm>
              </p:grpSpPr>
              <p:sp>
                <p:nvSpPr>
                  <p:cNvPr id="335" name="AutoShape 89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36" name="AutoShape 90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37" name="AutoShape 91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38" name="AutoShape 92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  <p:grpSp>
            <p:nvGrpSpPr>
              <p:cNvPr id="322" name="Group 93"/>
              <p:cNvGrpSpPr>
                <a:grpSpLocks/>
              </p:cNvGrpSpPr>
              <p:nvPr/>
            </p:nvGrpSpPr>
            <p:grpSpPr bwMode="auto">
              <a:xfrm rot="-9970459" flipH="1" flipV="1">
                <a:off x="2666" y="1065"/>
                <a:ext cx="791" cy="191"/>
                <a:chOff x="2520" y="1060"/>
                <a:chExt cx="902" cy="236"/>
              </a:xfrm>
            </p:grpSpPr>
            <p:grpSp>
              <p:nvGrpSpPr>
                <p:cNvPr id="323" name="Group 94"/>
                <p:cNvGrpSpPr>
                  <a:grpSpLocks/>
                </p:cNvGrpSpPr>
                <p:nvPr/>
              </p:nvGrpSpPr>
              <p:grpSpPr bwMode="auto">
                <a:xfrm>
                  <a:off x="2520" y="1060"/>
                  <a:ext cx="742" cy="186"/>
                  <a:chOff x="1565" y="2568"/>
                  <a:chExt cx="1118" cy="279"/>
                </a:xfrm>
              </p:grpSpPr>
              <p:sp>
                <p:nvSpPr>
                  <p:cNvPr id="329" name="AutoShape 95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30" name="AutoShape 96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31" name="AutoShape 97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32" name="AutoShape 98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324" name="Group 99"/>
                <p:cNvGrpSpPr>
                  <a:grpSpLocks/>
                </p:cNvGrpSpPr>
                <p:nvPr/>
              </p:nvGrpSpPr>
              <p:grpSpPr bwMode="auto">
                <a:xfrm rot="1353540">
                  <a:off x="2680" y="1110"/>
                  <a:ext cx="742" cy="186"/>
                  <a:chOff x="1565" y="2568"/>
                  <a:chExt cx="1118" cy="279"/>
                </a:xfrm>
              </p:grpSpPr>
              <p:sp>
                <p:nvSpPr>
                  <p:cNvPr id="325" name="AutoShape 100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26" name="AutoShape 101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27" name="AutoShape 102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28" name="AutoShape 103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</p:grpSp>
        <p:sp>
          <p:nvSpPr>
            <p:cNvPr id="200" name="Rectangle 183"/>
            <p:cNvSpPr>
              <a:spLocks noChangeArrowheads="1"/>
            </p:cNvSpPr>
            <p:nvPr/>
          </p:nvSpPr>
          <p:spPr bwMode="gray">
            <a:xfrm>
              <a:off x="4356100" y="4303713"/>
              <a:ext cx="1113972" cy="38560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网页过滤</a:t>
              </a:r>
            </a:p>
          </p:txBody>
        </p:sp>
        <p:sp>
          <p:nvSpPr>
            <p:cNvPr id="201" name="Oval 11"/>
            <p:cNvSpPr>
              <a:spLocks noChangeArrowheads="1"/>
            </p:cNvSpPr>
            <p:nvPr/>
          </p:nvSpPr>
          <p:spPr bwMode="gray">
            <a:xfrm>
              <a:off x="3131326" y="2384420"/>
              <a:ext cx="1145514" cy="1144137"/>
            </a:xfrm>
            <a:prstGeom prst="ellipse">
              <a:avLst/>
            </a:prstGeom>
            <a:solidFill>
              <a:srgbClr val="669900"/>
            </a:solidFill>
            <a:ln w="38100">
              <a:solidFill>
                <a:srgbClr val="EAEAEA"/>
              </a:solidFill>
              <a:round/>
              <a:headEnd/>
              <a:tailEnd/>
            </a:ln>
            <a:effectLst/>
            <a:scene3d>
              <a:camera prst="orthographicFront">
                <a:rot lat="21301143" lon="301140" rev="21573786"/>
              </a:camera>
              <a:lightRig rig="threePt" dir="t"/>
            </a:scene3d>
            <a:sp3d extrusionH="127000">
              <a:extrusionClr>
                <a:schemeClr val="tx1">
                  <a:lumMod val="85000"/>
                  <a:lumOff val="15000"/>
                </a:schemeClr>
              </a:extrusionClr>
            </a:sp3d>
          </p:spPr>
          <p:txBody>
            <a:bodyPr wrap="none" anchor="ctr"/>
            <a:lstStyle/>
            <a:p>
              <a:pPr>
                <a:defRPr/>
              </a:pP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202" name="Group 35"/>
            <p:cNvGrpSpPr>
              <a:grpSpLocks/>
            </p:cNvGrpSpPr>
            <p:nvPr/>
          </p:nvGrpSpPr>
          <p:grpSpPr bwMode="auto">
            <a:xfrm rot="10082854">
              <a:off x="2998788" y="3209925"/>
              <a:ext cx="1047750" cy="254000"/>
              <a:chOff x="2590" y="1039"/>
              <a:chExt cx="964" cy="234"/>
            </a:xfrm>
          </p:grpSpPr>
          <p:grpSp>
            <p:nvGrpSpPr>
              <p:cNvPr id="299" name="Group 36"/>
              <p:cNvGrpSpPr>
                <a:grpSpLocks/>
              </p:cNvGrpSpPr>
              <p:nvPr/>
            </p:nvGrpSpPr>
            <p:grpSpPr bwMode="auto">
              <a:xfrm rot="-9970459" flipH="1" flipV="1">
                <a:off x="2590" y="1038"/>
                <a:ext cx="966" cy="234"/>
                <a:chOff x="2520" y="1060"/>
                <a:chExt cx="902" cy="236"/>
              </a:xfrm>
            </p:grpSpPr>
            <p:grpSp>
              <p:nvGrpSpPr>
                <p:cNvPr id="311" name="Group 37"/>
                <p:cNvGrpSpPr>
                  <a:grpSpLocks/>
                </p:cNvGrpSpPr>
                <p:nvPr/>
              </p:nvGrpSpPr>
              <p:grpSpPr bwMode="auto">
                <a:xfrm>
                  <a:off x="2520" y="1060"/>
                  <a:ext cx="742" cy="186"/>
                  <a:chOff x="1565" y="2568"/>
                  <a:chExt cx="1118" cy="279"/>
                </a:xfrm>
              </p:grpSpPr>
              <p:sp>
                <p:nvSpPr>
                  <p:cNvPr id="317" name="AutoShape 38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18" name="AutoShape 39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19" name="AutoShape 40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20" name="AutoShape 41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312" name="Group 42"/>
                <p:cNvGrpSpPr>
                  <a:grpSpLocks/>
                </p:cNvGrpSpPr>
                <p:nvPr/>
              </p:nvGrpSpPr>
              <p:grpSpPr bwMode="auto">
                <a:xfrm rot="1353540">
                  <a:off x="2680" y="1110"/>
                  <a:ext cx="742" cy="186"/>
                  <a:chOff x="1565" y="2568"/>
                  <a:chExt cx="1118" cy="279"/>
                </a:xfrm>
              </p:grpSpPr>
              <p:sp>
                <p:nvSpPr>
                  <p:cNvPr id="313" name="AutoShape 43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14" name="AutoShape 44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15" name="AutoShape 45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16" name="AutoShape 46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  <p:grpSp>
            <p:nvGrpSpPr>
              <p:cNvPr id="300" name="Group 47"/>
              <p:cNvGrpSpPr>
                <a:grpSpLocks/>
              </p:cNvGrpSpPr>
              <p:nvPr/>
            </p:nvGrpSpPr>
            <p:grpSpPr bwMode="auto">
              <a:xfrm rot="-9970459" flipH="1" flipV="1">
                <a:off x="2666" y="1065"/>
                <a:ext cx="791" cy="191"/>
                <a:chOff x="2520" y="1060"/>
                <a:chExt cx="902" cy="236"/>
              </a:xfrm>
            </p:grpSpPr>
            <p:grpSp>
              <p:nvGrpSpPr>
                <p:cNvPr id="301" name="Group 48"/>
                <p:cNvGrpSpPr>
                  <a:grpSpLocks/>
                </p:cNvGrpSpPr>
                <p:nvPr/>
              </p:nvGrpSpPr>
              <p:grpSpPr bwMode="auto">
                <a:xfrm>
                  <a:off x="2520" y="1060"/>
                  <a:ext cx="742" cy="186"/>
                  <a:chOff x="1565" y="2568"/>
                  <a:chExt cx="1118" cy="279"/>
                </a:xfrm>
              </p:grpSpPr>
              <p:sp>
                <p:nvSpPr>
                  <p:cNvPr id="307" name="AutoShape 49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08" name="AutoShape 50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09" name="AutoShape 51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10" name="AutoShape 52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302" name="Group 53"/>
                <p:cNvGrpSpPr>
                  <a:grpSpLocks/>
                </p:cNvGrpSpPr>
                <p:nvPr/>
              </p:nvGrpSpPr>
              <p:grpSpPr bwMode="auto">
                <a:xfrm rot="1353540">
                  <a:off x="2680" y="1110"/>
                  <a:ext cx="742" cy="186"/>
                  <a:chOff x="1565" y="2568"/>
                  <a:chExt cx="1118" cy="279"/>
                </a:xfrm>
              </p:grpSpPr>
              <p:sp>
                <p:nvSpPr>
                  <p:cNvPr id="303" name="AutoShape 54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04" name="AutoShape 55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05" name="AutoShape 56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06" name="AutoShape 57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</p:grpSp>
        <p:grpSp>
          <p:nvGrpSpPr>
            <p:cNvPr id="203" name="Group 127"/>
            <p:cNvGrpSpPr>
              <a:grpSpLocks/>
            </p:cNvGrpSpPr>
            <p:nvPr/>
          </p:nvGrpSpPr>
          <p:grpSpPr bwMode="auto">
            <a:xfrm rot="21367855">
              <a:off x="3433763" y="2495550"/>
              <a:ext cx="1079500" cy="280988"/>
              <a:chOff x="1808" y="2461"/>
              <a:chExt cx="995" cy="259"/>
            </a:xfrm>
          </p:grpSpPr>
          <p:grpSp>
            <p:nvGrpSpPr>
              <p:cNvPr id="253" name="Group 128"/>
              <p:cNvGrpSpPr>
                <a:grpSpLocks/>
              </p:cNvGrpSpPr>
              <p:nvPr/>
            </p:nvGrpSpPr>
            <p:grpSpPr bwMode="auto">
              <a:xfrm rot="513316">
                <a:off x="1806" y="2462"/>
                <a:ext cx="966" cy="234"/>
                <a:chOff x="2590" y="1038"/>
                <a:chExt cx="966" cy="234"/>
              </a:xfrm>
            </p:grpSpPr>
            <p:grpSp>
              <p:nvGrpSpPr>
                <p:cNvPr id="277" name="Group 129"/>
                <p:cNvGrpSpPr>
                  <a:grpSpLocks/>
                </p:cNvGrpSpPr>
                <p:nvPr/>
              </p:nvGrpSpPr>
              <p:grpSpPr bwMode="auto">
                <a:xfrm rot="-9970459" flipH="1" flipV="1">
                  <a:off x="2590" y="1038"/>
                  <a:ext cx="966" cy="234"/>
                  <a:chOff x="2520" y="1060"/>
                  <a:chExt cx="902" cy="236"/>
                </a:xfrm>
              </p:grpSpPr>
              <p:grpSp>
                <p:nvGrpSpPr>
                  <p:cNvPr id="289" name="Group 130"/>
                  <p:cNvGrpSpPr>
                    <a:grpSpLocks/>
                  </p:cNvGrpSpPr>
                  <p:nvPr/>
                </p:nvGrpSpPr>
                <p:grpSpPr bwMode="auto">
                  <a:xfrm>
                    <a:off x="2520" y="1060"/>
                    <a:ext cx="742" cy="186"/>
                    <a:chOff x="1565" y="2568"/>
                    <a:chExt cx="1118" cy="279"/>
                  </a:xfrm>
                </p:grpSpPr>
                <p:sp>
                  <p:nvSpPr>
                    <p:cNvPr id="295" name="AutoShape 131"/>
                    <p:cNvSpPr>
                      <a:spLocks noChangeArrowheads="1"/>
                    </p:cNvSpPr>
                    <p:nvPr/>
                  </p:nvSpPr>
                  <p:spPr bwMode="gray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96" name="AutoShape 132"/>
                    <p:cNvSpPr>
                      <a:spLocks noChangeArrowheads="1"/>
                    </p:cNvSpPr>
                    <p:nvPr/>
                  </p:nvSpPr>
                  <p:spPr bwMode="gray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97" name="AutoShape 133"/>
                    <p:cNvSpPr>
                      <a:spLocks noChangeArrowheads="1"/>
                    </p:cNvSpPr>
                    <p:nvPr/>
                  </p:nvSpPr>
                  <p:spPr bwMode="gray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98" name="AutoShape 134"/>
                    <p:cNvSpPr>
                      <a:spLocks noChangeArrowheads="1"/>
                    </p:cNvSpPr>
                    <p:nvPr/>
                  </p:nvSpPr>
                  <p:spPr bwMode="gray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p:grpSp>
              <p:grpSp>
                <p:nvGrpSpPr>
                  <p:cNvPr id="290" name="Group 135"/>
                  <p:cNvGrpSpPr>
                    <a:grpSpLocks/>
                  </p:cNvGrpSpPr>
                  <p:nvPr/>
                </p:nvGrpSpPr>
                <p:grpSpPr bwMode="auto">
                  <a:xfrm rot="1353540">
                    <a:off x="2680" y="1110"/>
                    <a:ext cx="742" cy="186"/>
                    <a:chOff x="1565" y="2568"/>
                    <a:chExt cx="1118" cy="279"/>
                  </a:xfrm>
                </p:grpSpPr>
                <p:sp>
                  <p:nvSpPr>
                    <p:cNvPr id="291" name="AutoShape 136"/>
                    <p:cNvSpPr>
                      <a:spLocks noChangeArrowheads="1"/>
                    </p:cNvSpPr>
                    <p:nvPr/>
                  </p:nvSpPr>
                  <p:spPr bwMode="gray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92" name="AutoShape 137"/>
                    <p:cNvSpPr>
                      <a:spLocks noChangeArrowheads="1"/>
                    </p:cNvSpPr>
                    <p:nvPr/>
                  </p:nvSpPr>
                  <p:spPr bwMode="gray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93" name="AutoShape 138"/>
                    <p:cNvSpPr>
                      <a:spLocks noChangeArrowheads="1"/>
                    </p:cNvSpPr>
                    <p:nvPr/>
                  </p:nvSpPr>
                  <p:spPr bwMode="gray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94" name="AutoShape 139"/>
                    <p:cNvSpPr>
                      <a:spLocks noChangeArrowheads="1"/>
                    </p:cNvSpPr>
                    <p:nvPr/>
                  </p:nvSpPr>
                  <p:spPr bwMode="gray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p:grpSp>
            </p:grpSp>
            <p:grpSp>
              <p:nvGrpSpPr>
                <p:cNvPr id="278" name="Group 140"/>
                <p:cNvGrpSpPr>
                  <a:grpSpLocks/>
                </p:cNvGrpSpPr>
                <p:nvPr/>
              </p:nvGrpSpPr>
              <p:grpSpPr bwMode="auto">
                <a:xfrm rot="-9970459" flipH="1" flipV="1">
                  <a:off x="2666" y="1065"/>
                  <a:ext cx="791" cy="191"/>
                  <a:chOff x="2520" y="1060"/>
                  <a:chExt cx="902" cy="236"/>
                </a:xfrm>
              </p:grpSpPr>
              <p:grpSp>
                <p:nvGrpSpPr>
                  <p:cNvPr id="279" name="Group 141"/>
                  <p:cNvGrpSpPr>
                    <a:grpSpLocks/>
                  </p:cNvGrpSpPr>
                  <p:nvPr/>
                </p:nvGrpSpPr>
                <p:grpSpPr bwMode="auto">
                  <a:xfrm>
                    <a:off x="2520" y="1060"/>
                    <a:ext cx="742" cy="186"/>
                    <a:chOff x="1565" y="2568"/>
                    <a:chExt cx="1118" cy="279"/>
                  </a:xfrm>
                </p:grpSpPr>
                <p:sp>
                  <p:nvSpPr>
                    <p:cNvPr id="285" name="AutoShape 142"/>
                    <p:cNvSpPr>
                      <a:spLocks noChangeArrowheads="1"/>
                    </p:cNvSpPr>
                    <p:nvPr/>
                  </p:nvSpPr>
                  <p:spPr bwMode="gray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86" name="AutoShape 143"/>
                    <p:cNvSpPr>
                      <a:spLocks noChangeArrowheads="1"/>
                    </p:cNvSpPr>
                    <p:nvPr/>
                  </p:nvSpPr>
                  <p:spPr bwMode="gray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87" name="AutoShape 144"/>
                    <p:cNvSpPr>
                      <a:spLocks noChangeArrowheads="1"/>
                    </p:cNvSpPr>
                    <p:nvPr/>
                  </p:nvSpPr>
                  <p:spPr bwMode="gray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88" name="AutoShape 145"/>
                    <p:cNvSpPr>
                      <a:spLocks noChangeArrowheads="1"/>
                    </p:cNvSpPr>
                    <p:nvPr/>
                  </p:nvSpPr>
                  <p:spPr bwMode="gray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p:grpSp>
              <p:grpSp>
                <p:nvGrpSpPr>
                  <p:cNvPr id="280" name="Group 146"/>
                  <p:cNvGrpSpPr>
                    <a:grpSpLocks/>
                  </p:cNvGrpSpPr>
                  <p:nvPr/>
                </p:nvGrpSpPr>
                <p:grpSpPr bwMode="auto">
                  <a:xfrm rot="1353540">
                    <a:off x="2680" y="1110"/>
                    <a:ext cx="742" cy="186"/>
                    <a:chOff x="1565" y="2568"/>
                    <a:chExt cx="1118" cy="279"/>
                  </a:xfrm>
                </p:grpSpPr>
                <p:sp>
                  <p:nvSpPr>
                    <p:cNvPr id="281" name="AutoShape 147"/>
                    <p:cNvSpPr>
                      <a:spLocks noChangeArrowheads="1"/>
                    </p:cNvSpPr>
                    <p:nvPr/>
                  </p:nvSpPr>
                  <p:spPr bwMode="gray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82" name="AutoShape 148"/>
                    <p:cNvSpPr>
                      <a:spLocks noChangeArrowheads="1"/>
                    </p:cNvSpPr>
                    <p:nvPr/>
                  </p:nvSpPr>
                  <p:spPr bwMode="gray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83" name="AutoShape 149"/>
                    <p:cNvSpPr>
                      <a:spLocks noChangeArrowheads="1"/>
                    </p:cNvSpPr>
                    <p:nvPr/>
                  </p:nvSpPr>
                  <p:spPr bwMode="gray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84" name="AutoShape 150"/>
                    <p:cNvSpPr>
                      <a:spLocks noChangeArrowheads="1"/>
                    </p:cNvSpPr>
                    <p:nvPr/>
                  </p:nvSpPr>
                  <p:spPr bwMode="gray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p:grpSp>
            </p:grpSp>
          </p:grpSp>
          <p:grpSp>
            <p:nvGrpSpPr>
              <p:cNvPr id="254" name="Group 151"/>
              <p:cNvGrpSpPr>
                <a:grpSpLocks/>
              </p:cNvGrpSpPr>
              <p:nvPr/>
            </p:nvGrpSpPr>
            <p:grpSpPr bwMode="auto">
              <a:xfrm rot="513316">
                <a:off x="1839" y="2487"/>
                <a:ext cx="966" cy="234"/>
                <a:chOff x="2590" y="1038"/>
                <a:chExt cx="966" cy="234"/>
              </a:xfrm>
            </p:grpSpPr>
            <p:grpSp>
              <p:nvGrpSpPr>
                <p:cNvPr id="255" name="Group 152"/>
                <p:cNvGrpSpPr>
                  <a:grpSpLocks/>
                </p:cNvGrpSpPr>
                <p:nvPr/>
              </p:nvGrpSpPr>
              <p:grpSpPr bwMode="auto">
                <a:xfrm rot="-9970459" flipH="1" flipV="1">
                  <a:off x="2590" y="1038"/>
                  <a:ext cx="966" cy="234"/>
                  <a:chOff x="2520" y="1060"/>
                  <a:chExt cx="902" cy="236"/>
                </a:xfrm>
              </p:grpSpPr>
              <p:grpSp>
                <p:nvGrpSpPr>
                  <p:cNvPr id="267" name="Group 153"/>
                  <p:cNvGrpSpPr>
                    <a:grpSpLocks/>
                  </p:cNvGrpSpPr>
                  <p:nvPr/>
                </p:nvGrpSpPr>
                <p:grpSpPr bwMode="auto">
                  <a:xfrm>
                    <a:off x="2520" y="1060"/>
                    <a:ext cx="742" cy="186"/>
                    <a:chOff x="1565" y="2568"/>
                    <a:chExt cx="1118" cy="279"/>
                  </a:xfrm>
                </p:grpSpPr>
                <p:sp>
                  <p:nvSpPr>
                    <p:cNvPr id="273" name="AutoShape 154"/>
                    <p:cNvSpPr>
                      <a:spLocks noChangeArrowheads="1"/>
                    </p:cNvSpPr>
                    <p:nvPr/>
                  </p:nvSpPr>
                  <p:spPr bwMode="gray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74" name="AutoShape 155"/>
                    <p:cNvSpPr>
                      <a:spLocks noChangeArrowheads="1"/>
                    </p:cNvSpPr>
                    <p:nvPr/>
                  </p:nvSpPr>
                  <p:spPr bwMode="gray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75" name="AutoShape 156"/>
                    <p:cNvSpPr>
                      <a:spLocks noChangeArrowheads="1"/>
                    </p:cNvSpPr>
                    <p:nvPr/>
                  </p:nvSpPr>
                  <p:spPr bwMode="gray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76" name="AutoShape 157"/>
                    <p:cNvSpPr>
                      <a:spLocks noChangeArrowheads="1"/>
                    </p:cNvSpPr>
                    <p:nvPr/>
                  </p:nvSpPr>
                  <p:spPr bwMode="gray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p:grpSp>
              <p:grpSp>
                <p:nvGrpSpPr>
                  <p:cNvPr id="268" name="Group 158"/>
                  <p:cNvGrpSpPr>
                    <a:grpSpLocks/>
                  </p:cNvGrpSpPr>
                  <p:nvPr/>
                </p:nvGrpSpPr>
                <p:grpSpPr bwMode="auto">
                  <a:xfrm rot="1353540">
                    <a:off x="2680" y="1110"/>
                    <a:ext cx="742" cy="186"/>
                    <a:chOff x="1565" y="2568"/>
                    <a:chExt cx="1118" cy="279"/>
                  </a:xfrm>
                </p:grpSpPr>
                <p:sp>
                  <p:nvSpPr>
                    <p:cNvPr id="269" name="AutoShape 159"/>
                    <p:cNvSpPr>
                      <a:spLocks noChangeArrowheads="1"/>
                    </p:cNvSpPr>
                    <p:nvPr/>
                  </p:nvSpPr>
                  <p:spPr bwMode="gray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70" name="AutoShape 160"/>
                    <p:cNvSpPr>
                      <a:spLocks noChangeArrowheads="1"/>
                    </p:cNvSpPr>
                    <p:nvPr/>
                  </p:nvSpPr>
                  <p:spPr bwMode="gray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71" name="AutoShape 161"/>
                    <p:cNvSpPr>
                      <a:spLocks noChangeArrowheads="1"/>
                    </p:cNvSpPr>
                    <p:nvPr/>
                  </p:nvSpPr>
                  <p:spPr bwMode="gray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72" name="AutoShape 162"/>
                    <p:cNvSpPr>
                      <a:spLocks noChangeArrowheads="1"/>
                    </p:cNvSpPr>
                    <p:nvPr/>
                  </p:nvSpPr>
                  <p:spPr bwMode="gray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p:grpSp>
            </p:grpSp>
            <p:grpSp>
              <p:nvGrpSpPr>
                <p:cNvPr id="256" name="Group 163"/>
                <p:cNvGrpSpPr>
                  <a:grpSpLocks/>
                </p:cNvGrpSpPr>
                <p:nvPr/>
              </p:nvGrpSpPr>
              <p:grpSpPr bwMode="auto">
                <a:xfrm rot="-9970459" flipH="1" flipV="1">
                  <a:off x="2663" y="1062"/>
                  <a:ext cx="792" cy="191"/>
                  <a:chOff x="2520" y="1060"/>
                  <a:chExt cx="906" cy="236"/>
                </a:xfrm>
              </p:grpSpPr>
              <p:grpSp>
                <p:nvGrpSpPr>
                  <p:cNvPr id="257" name="Group 164"/>
                  <p:cNvGrpSpPr>
                    <a:grpSpLocks/>
                  </p:cNvGrpSpPr>
                  <p:nvPr/>
                </p:nvGrpSpPr>
                <p:grpSpPr bwMode="auto">
                  <a:xfrm>
                    <a:off x="2520" y="1060"/>
                    <a:ext cx="742" cy="186"/>
                    <a:chOff x="1565" y="2568"/>
                    <a:chExt cx="1118" cy="279"/>
                  </a:xfrm>
                </p:grpSpPr>
                <p:sp>
                  <p:nvSpPr>
                    <p:cNvPr id="263" name="AutoShape 165"/>
                    <p:cNvSpPr>
                      <a:spLocks noChangeArrowheads="1"/>
                    </p:cNvSpPr>
                    <p:nvPr/>
                  </p:nvSpPr>
                  <p:spPr bwMode="gray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64" name="AutoShape 166"/>
                    <p:cNvSpPr>
                      <a:spLocks noChangeArrowheads="1"/>
                    </p:cNvSpPr>
                    <p:nvPr/>
                  </p:nvSpPr>
                  <p:spPr bwMode="gray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65" name="AutoShape 167"/>
                    <p:cNvSpPr>
                      <a:spLocks noChangeArrowheads="1"/>
                    </p:cNvSpPr>
                    <p:nvPr/>
                  </p:nvSpPr>
                  <p:spPr bwMode="gray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66" name="AutoShape 168"/>
                    <p:cNvSpPr>
                      <a:spLocks noChangeArrowheads="1"/>
                    </p:cNvSpPr>
                    <p:nvPr/>
                  </p:nvSpPr>
                  <p:spPr bwMode="gray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p:grpSp>
              <p:grpSp>
                <p:nvGrpSpPr>
                  <p:cNvPr id="258" name="Group 169"/>
                  <p:cNvGrpSpPr>
                    <a:grpSpLocks/>
                  </p:cNvGrpSpPr>
                  <p:nvPr/>
                </p:nvGrpSpPr>
                <p:grpSpPr bwMode="auto">
                  <a:xfrm rot="1353540">
                    <a:off x="2684" y="1110"/>
                    <a:ext cx="742" cy="186"/>
                    <a:chOff x="1565" y="2568"/>
                    <a:chExt cx="1118" cy="279"/>
                  </a:xfrm>
                </p:grpSpPr>
                <p:sp>
                  <p:nvSpPr>
                    <p:cNvPr id="259" name="AutoShape 170"/>
                    <p:cNvSpPr>
                      <a:spLocks noChangeArrowheads="1"/>
                    </p:cNvSpPr>
                    <p:nvPr/>
                  </p:nvSpPr>
                  <p:spPr bwMode="gray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vert="eaVert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60" name="AutoShape 171"/>
                    <p:cNvSpPr>
                      <a:spLocks noChangeArrowheads="1"/>
                    </p:cNvSpPr>
                    <p:nvPr/>
                  </p:nvSpPr>
                  <p:spPr bwMode="gray">
                    <a:xfrm rot="6078281">
                      <a:off x="1959" y="2298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61" name="AutoShape 172"/>
                    <p:cNvSpPr>
                      <a:spLocks noChangeArrowheads="1"/>
                    </p:cNvSpPr>
                    <p:nvPr/>
                  </p:nvSpPr>
                  <p:spPr bwMode="gray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62" name="AutoShape 173"/>
                    <p:cNvSpPr>
                      <a:spLocks noChangeArrowheads="1"/>
                    </p:cNvSpPr>
                    <p:nvPr/>
                  </p:nvSpPr>
                  <p:spPr bwMode="gray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10800000" wrap="none" anchor="ctr"/>
                    <a:lstStyle>
                      <a:lvl1pPr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l"/>
                        <a:defRPr sz="3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1pPr>
                      <a:lvl2pPr marL="742950" indent="-28575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SzPct val="80000"/>
                        <a:buFont typeface="Wingdings" panose="05000000000000000000" pitchFamily="2" charset="2"/>
                        <a:buChar char="à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2pPr>
                      <a:lvl3pPr marL="11430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Times New Roman" panose="02020603050405020304" pitchFamily="18" charset="0"/>
                        <a:buChar char="-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3pPr>
                      <a:lvl4pPr marL="16002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—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4pPr>
                      <a:lvl5pPr marL="2057400" indent="-22860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10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Ü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华文细黑" panose="02010600040101010101" pitchFamily="2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p:grpSp>
            </p:grpSp>
          </p:grpSp>
        </p:grpSp>
        <p:sp>
          <p:nvSpPr>
            <p:cNvPr id="204" name="Rectangle 184"/>
            <p:cNvSpPr>
              <a:spLocks noChangeArrowheads="1"/>
            </p:cNvSpPr>
            <p:nvPr/>
          </p:nvSpPr>
          <p:spPr bwMode="gray">
            <a:xfrm>
              <a:off x="3186113" y="2738438"/>
              <a:ext cx="1113972" cy="38560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状态过滤</a:t>
              </a:r>
            </a:p>
          </p:txBody>
        </p:sp>
        <p:sp>
          <p:nvSpPr>
            <p:cNvPr id="205" name="Oval 8"/>
            <p:cNvSpPr>
              <a:spLocks noChangeArrowheads="1"/>
            </p:cNvSpPr>
            <p:nvPr/>
          </p:nvSpPr>
          <p:spPr bwMode="gray">
            <a:xfrm>
              <a:off x="4307407" y="1293600"/>
              <a:ext cx="965288" cy="965288"/>
            </a:xfrm>
            <a:prstGeom prst="ellipse">
              <a:avLst/>
            </a:prstGeom>
            <a:solidFill>
              <a:srgbClr val="1E7BB4"/>
            </a:solidFill>
            <a:ln w="28575">
              <a:solidFill>
                <a:srgbClr val="EAEAEA"/>
              </a:solidFill>
              <a:round/>
              <a:headEnd/>
              <a:tailEnd/>
            </a:ln>
            <a:effectLst/>
            <a:scene3d>
              <a:camera prst="orthographicFront">
                <a:rot lat="21301143" lon="301140" rev="21573786"/>
              </a:camera>
              <a:lightRig rig="threePt" dir="t"/>
            </a:scene3d>
            <a:sp3d extrusionH="127000">
              <a:extrusionClr>
                <a:schemeClr val="tx1">
                  <a:lumMod val="85000"/>
                  <a:lumOff val="15000"/>
                </a:schemeClr>
              </a:extrusionClr>
            </a:sp3d>
          </p:spPr>
          <p:txBody>
            <a:bodyPr wrap="none" anchor="ctr"/>
            <a:lstStyle/>
            <a:p>
              <a:pPr>
                <a:defRPr/>
              </a:pP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206" name="Group 58"/>
            <p:cNvGrpSpPr>
              <a:grpSpLocks/>
            </p:cNvGrpSpPr>
            <p:nvPr/>
          </p:nvGrpSpPr>
          <p:grpSpPr bwMode="auto">
            <a:xfrm rot="10082854">
              <a:off x="4208463" y="1990725"/>
              <a:ext cx="881062" cy="214313"/>
              <a:chOff x="2590" y="1039"/>
              <a:chExt cx="964" cy="234"/>
            </a:xfrm>
          </p:grpSpPr>
          <p:grpSp>
            <p:nvGrpSpPr>
              <p:cNvPr id="231" name="Group 59"/>
              <p:cNvGrpSpPr>
                <a:grpSpLocks/>
              </p:cNvGrpSpPr>
              <p:nvPr/>
            </p:nvGrpSpPr>
            <p:grpSpPr bwMode="auto">
              <a:xfrm rot="-9970459" flipH="1" flipV="1">
                <a:off x="2590" y="1038"/>
                <a:ext cx="966" cy="234"/>
                <a:chOff x="2520" y="1060"/>
                <a:chExt cx="902" cy="236"/>
              </a:xfrm>
            </p:grpSpPr>
            <p:grpSp>
              <p:nvGrpSpPr>
                <p:cNvPr id="243" name="Group 60"/>
                <p:cNvGrpSpPr>
                  <a:grpSpLocks/>
                </p:cNvGrpSpPr>
                <p:nvPr/>
              </p:nvGrpSpPr>
              <p:grpSpPr bwMode="auto">
                <a:xfrm>
                  <a:off x="2520" y="1060"/>
                  <a:ext cx="742" cy="186"/>
                  <a:chOff x="1565" y="2568"/>
                  <a:chExt cx="1118" cy="279"/>
                </a:xfrm>
              </p:grpSpPr>
              <p:sp>
                <p:nvSpPr>
                  <p:cNvPr id="249" name="AutoShape 61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50" name="AutoShape 62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51" name="AutoShape 63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52" name="AutoShape 64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244" name="Group 65"/>
                <p:cNvGrpSpPr>
                  <a:grpSpLocks/>
                </p:cNvGrpSpPr>
                <p:nvPr/>
              </p:nvGrpSpPr>
              <p:grpSpPr bwMode="auto">
                <a:xfrm rot="1353540">
                  <a:off x="2680" y="1110"/>
                  <a:ext cx="742" cy="186"/>
                  <a:chOff x="1565" y="2568"/>
                  <a:chExt cx="1118" cy="279"/>
                </a:xfrm>
              </p:grpSpPr>
              <p:sp>
                <p:nvSpPr>
                  <p:cNvPr id="245" name="AutoShape 66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46" name="AutoShape 67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47" name="AutoShape 68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48" name="AutoShape 69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  <p:grpSp>
            <p:nvGrpSpPr>
              <p:cNvPr id="232" name="Group 70"/>
              <p:cNvGrpSpPr>
                <a:grpSpLocks/>
              </p:cNvGrpSpPr>
              <p:nvPr/>
            </p:nvGrpSpPr>
            <p:grpSpPr bwMode="auto">
              <a:xfrm rot="-9970459" flipH="1" flipV="1">
                <a:off x="2666" y="1065"/>
                <a:ext cx="791" cy="191"/>
                <a:chOff x="2520" y="1060"/>
                <a:chExt cx="902" cy="236"/>
              </a:xfrm>
            </p:grpSpPr>
            <p:grpSp>
              <p:nvGrpSpPr>
                <p:cNvPr id="233" name="Group 71"/>
                <p:cNvGrpSpPr>
                  <a:grpSpLocks/>
                </p:cNvGrpSpPr>
                <p:nvPr/>
              </p:nvGrpSpPr>
              <p:grpSpPr bwMode="auto">
                <a:xfrm>
                  <a:off x="2520" y="1060"/>
                  <a:ext cx="742" cy="186"/>
                  <a:chOff x="1565" y="2568"/>
                  <a:chExt cx="1118" cy="279"/>
                </a:xfrm>
              </p:grpSpPr>
              <p:sp>
                <p:nvSpPr>
                  <p:cNvPr id="239" name="AutoShape 72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40" name="AutoShape 73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41" name="AutoShape 74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42" name="AutoShape 75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234" name="Group 76"/>
                <p:cNvGrpSpPr>
                  <a:grpSpLocks/>
                </p:cNvGrpSpPr>
                <p:nvPr/>
              </p:nvGrpSpPr>
              <p:grpSpPr bwMode="auto">
                <a:xfrm rot="1353540">
                  <a:off x="2680" y="1110"/>
                  <a:ext cx="742" cy="186"/>
                  <a:chOff x="1565" y="2568"/>
                  <a:chExt cx="1118" cy="279"/>
                </a:xfrm>
              </p:grpSpPr>
              <p:sp>
                <p:nvSpPr>
                  <p:cNvPr id="235" name="AutoShape 77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36" name="AutoShape 78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37" name="AutoShape 79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38" name="AutoShape 80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</p:grpSp>
        <p:grpSp>
          <p:nvGrpSpPr>
            <p:cNvPr id="207" name="Group 104"/>
            <p:cNvGrpSpPr>
              <a:grpSpLocks/>
            </p:cNvGrpSpPr>
            <p:nvPr/>
          </p:nvGrpSpPr>
          <p:grpSpPr bwMode="auto">
            <a:xfrm rot="344040">
              <a:off x="4603750" y="1409700"/>
              <a:ext cx="881063" cy="214313"/>
              <a:chOff x="2590" y="1039"/>
              <a:chExt cx="964" cy="234"/>
            </a:xfrm>
          </p:grpSpPr>
          <p:grpSp>
            <p:nvGrpSpPr>
              <p:cNvPr id="209" name="Group 105"/>
              <p:cNvGrpSpPr>
                <a:grpSpLocks/>
              </p:cNvGrpSpPr>
              <p:nvPr/>
            </p:nvGrpSpPr>
            <p:grpSpPr bwMode="auto">
              <a:xfrm rot="-9970459" flipH="1" flipV="1">
                <a:off x="2590" y="1038"/>
                <a:ext cx="966" cy="234"/>
                <a:chOff x="2520" y="1060"/>
                <a:chExt cx="902" cy="236"/>
              </a:xfrm>
            </p:grpSpPr>
            <p:grpSp>
              <p:nvGrpSpPr>
                <p:cNvPr id="221" name="Group 106"/>
                <p:cNvGrpSpPr>
                  <a:grpSpLocks/>
                </p:cNvGrpSpPr>
                <p:nvPr/>
              </p:nvGrpSpPr>
              <p:grpSpPr bwMode="auto">
                <a:xfrm>
                  <a:off x="2520" y="1060"/>
                  <a:ext cx="742" cy="186"/>
                  <a:chOff x="1565" y="2568"/>
                  <a:chExt cx="1118" cy="279"/>
                </a:xfrm>
              </p:grpSpPr>
              <p:sp>
                <p:nvSpPr>
                  <p:cNvPr id="227" name="AutoShape 107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28" name="AutoShape 108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29" name="AutoShape 109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30" name="AutoShape 110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222" name="Group 111"/>
                <p:cNvGrpSpPr>
                  <a:grpSpLocks/>
                </p:cNvGrpSpPr>
                <p:nvPr/>
              </p:nvGrpSpPr>
              <p:grpSpPr bwMode="auto">
                <a:xfrm rot="1353540">
                  <a:off x="2680" y="1110"/>
                  <a:ext cx="742" cy="186"/>
                  <a:chOff x="1565" y="2568"/>
                  <a:chExt cx="1118" cy="279"/>
                </a:xfrm>
              </p:grpSpPr>
              <p:sp>
                <p:nvSpPr>
                  <p:cNvPr id="223" name="AutoShape 112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24" name="AutoShape 113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25" name="AutoShape 114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26" name="AutoShape 115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  <p:grpSp>
            <p:nvGrpSpPr>
              <p:cNvPr id="210" name="Group 116"/>
              <p:cNvGrpSpPr>
                <a:grpSpLocks/>
              </p:cNvGrpSpPr>
              <p:nvPr/>
            </p:nvGrpSpPr>
            <p:grpSpPr bwMode="auto">
              <a:xfrm rot="-9970459" flipH="1" flipV="1">
                <a:off x="2666" y="1065"/>
                <a:ext cx="791" cy="191"/>
                <a:chOff x="2520" y="1060"/>
                <a:chExt cx="902" cy="236"/>
              </a:xfrm>
            </p:grpSpPr>
            <p:grpSp>
              <p:nvGrpSpPr>
                <p:cNvPr id="211" name="Group 117"/>
                <p:cNvGrpSpPr>
                  <a:grpSpLocks/>
                </p:cNvGrpSpPr>
                <p:nvPr/>
              </p:nvGrpSpPr>
              <p:grpSpPr bwMode="auto">
                <a:xfrm>
                  <a:off x="2520" y="1060"/>
                  <a:ext cx="742" cy="186"/>
                  <a:chOff x="1565" y="2568"/>
                  <a:chExt cx="1118" cy="279"/>
                </a:xfrm>
              </p:grpSpPr>
              <p:sp>
                <p:nvSpPr>
                  <p:cNvPr id="217" name="AutoShape 118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8" name="AutoShape 119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9" name="AutoShape 120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20" name="AutoShape 121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212" name="Group 122"/>
                <p:cNvGrpSpPr>
                  <a:grpSpLocks/>
                </p:cNvGrpSpPr>
                <p:nvPr/>
              </p:nvGrpSpPr>
              <p:grpSpPr bwMode="auto">
                <a:xfrm rot="1353540">
                  <a:off x="2680" y="1110"/>
                  <a:ext cx="742" cy="186"/>
                  <a:chOff x="1565" y="2568"/>
                  <a:chExt cx="1118" cy="279"/>
                </a:xfrm>
              </p:grpSpPr>
              <p:sp>
                <p:nvSpPr>
                  <p:cNvPr id="213" name="AutoShape 123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4" name="AutoShape 124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5" name="AutoShape 125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6" name="AutoShape 126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1961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</p:grpSp>
        <p:sp>
          <p:nvSpPr>
            <p:cNvPr id="208" name="Rectangle 185"/>
            <p:cNvSpPr>
              <a:spLocks noChangeArrowheads="1"/>
            </p:cNvSpPr>
            <p:nvPr/>
          </p:nvSpPr>
          <p:spPr bwMode="gray">
            <a:xfrm>
              <a:off x="4291989" y="1443038"/>
              <a:ext cx="899747" cy="6426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1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无状态</a:t>
              </a:r>
            </a:p>
            <a:p>
              <a:pPr algn="ctr">
                <a:defRPr/>
              </a:pPr>
              <a:r>
                <a:rPr lang="zh-CN" altLang="en-US" sz="1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过滤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8483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直达七层的广域云边界深层安全防护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475656" y="771550"/>
            <a:ext cx="3202950" cy="3809430"/>
            <a:chOff x="70420" y="1052513"/>
            <a:chExt cx="5672827" cy="5400675"/>
          </a:xfrm>
        </p:grpSpPr>
        <p:sp>
          <p:nvSpPr>
            <p:cNvPr id="5" name="Rectangle 71"/>
            <p:cNvSpPr>
              <a:spLocks noChangeArrowheads="1"/>
            </p:cNvSpPr>
            <p:nvPr/>
          </p:nvSpPr>
          <p:spPr bwMode="auto">
            <a:xfrm rot="16200000">
              <a:off x="149225" y="1011238"/>
              <a:ext cx="5400675" cy="5483225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14902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lIns="73025" tIns="36512" rIns="73025" bIns="36512" anchor="ctr"/>
            <a:lstStyle/>
            <a:p>
              <a:pPr>
                <a:defRPr/>
              </a:pPr>
              <a:endParaRPr lang="zh-CN" altLang="zh-CN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" name="Freeform 14"/>
            <p:cNvSpPr>
              <a:spLocks/>
            </p:cNvSpPr>
            <p:nvPr/>
          </p:nvSpPr>
          <p:spPr bwMode="auto">
            <a:xfrm>
              <a:off x="3506788" y="5551488"/>
              <a:ext cx="1587" cy="9525"/>
            </a:xfrm>
            <a:custGeom>
              <a:avLst/>
              <a:gdLst>
                <a:gd name="T0" fmla="*/ 2147483647 w 12"/>
                <a:gd name="T1" fmla="*/ 2147483647 h 46"/>
                <a:gd name="T2" fmla="*/ 0 w 12"/>
                <a:gd name="T3" fmla="*/ 2147483647 h 46"/>
                <a:gd name="T4" fmla="*/ 0 w 12"/>
                <a:gd name="T5" fmla="*/ 2147483647 h 46"/>
                <a:gd name="T6" fmla="*/ 2147483647 w 12"/>
                <a:gd name="T7" fmla="*/ 2147483647 h 46"/>
                <a:gd name="T8" fmla="*/ 2147483647 w 12"/>
                <a:gd name="T9" fmla="*/ 2147483647 h 46"/>
                <a:gd name="T10" fmla="*/ 0 w 12"/>
                <a:gd name="T11" fmla="*/ 2147483647 h 46"/>
                <a:gd name="T12" fmla="*/ 0 w 12"/>
                <a:gd name="T13" fmla="*/ 0 h 46"/>
                <a:gd name="T14" fmla="*/ 2147483647 w 12"/>
                <a:gd name="T15" fmla="*/ 0 h 46"/>
                <a:gd name="T16" fmla="*/ 2147483647 w 12"/>
                <a:gd name="T17" fmla="*/ 2147483647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6"/>
                <a:gd name="T29" fmla="*/ 12 w 12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6">
                  <a:moveTo>
                    <a:pt x="12" y="46"/>
                  </a:moveTo>
                  <a:lnTo>
                    <a:pt x="0" y="46"/>
                  </a:lnTo>
                  <a:lnTo>
                    <a:pt x="0" y="44"/>
                  </a:lnTo>
                  <a:lnTo>
                    <a:pt x="10" y="44"/>
                  </a:lnTo>
                  <a:lnTo>
                    <a:pt x="1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Oval 28"/>
            <p:cNvSpPr>
              <a:spLocks noChangeArrowheads="1"/>
            </p:cNvSpPr>
            <p:nvPr/>
          </p:nvSpPr>
          <p:spPr bwMode="auto">
            <a:xfrm>
              <a:off x="247650" y="1755775"/>
              <a:ext cx="2233613" cy="1120775"/>
            </a:xfrm>
            <a:prstGeom prst="ellipse">
              <a:avLst/>
            </a:prstGeom>
            <a:solidFill>
              <a:srgbClr val="99CCFF"/>
            </a:solidFill>
            <a:ln>
              <a:noFill/>
            </a:ln>
            <a:effectLst>
              <a:outerShdw dist="85194" dir="1593903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1333500" y="2286000"/>
              <a:ext cx="428625" cy="333375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>
              <a:outerShdw dist="1796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" name="Rectangle 30"/>
            <p:cNvSpPr>
              <a:spLocks noChangeArrowheads="1"/>
            </p:cNvSpPr>
            <p:nvPr/>
          </p:nvSpPr>
          <p:spPr bwMode="auto">
            <a:xfrm rot="19237161">
              <a:off x="2052638" y="2632075"/>
              <a:ext cx="138112" cy="1304925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rgbClr val="FFFFFF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zh-CN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" name="Picture 31" descr="Network-managem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363" y="1746250"/>
              <a:ext cx="1223962" cy="79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32"/>
            <p:cNvSpPr txBox="1">
              <a:spLocks noChangeArrowheads="1"/>
            </p:cNvSpPr>
            <p:nvPr/>
          </p:nvSpPr>
          <p:spPr bwMode="auto">
            <a:xfrm>
              <a:off x="401310" y="2338535"/>
              <a:ext cx="13684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4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总部	</a:t>
              </a:r>
            </a:p>
          </p:txBody>
        </p:sp>
        <p:grpSp>
          <p:nvGrpSpPr>
            <p:cNvPr id="12" name="Group 41"/>
            <p:cNvGrpSpPr>
              <a:grpSpLocks/>
            </p:cNvGrpSpPr>
            <p:nvPr/>
          </p:nvGrpSpPr>
          <p:grpSpPr bwMode="auto">
            <a:xfrm>
              <a:off x="1836738" y="3582988"/>
              <a:ext cx="1041400" cy="698500"/>
              <a:chOff x="398" y="1204"/>
              <a:chExt cx="717" cy="657"/>
            </a:xfrm>
          </p:grpSpPr>
          <p:sp>
            <p:nvSpPr>
              <p:cNvPr id="48" name="AutoShape 42"/>
              <p:cNvSpPr>
                <a:spLocks noChangeAspect="1" noChangeArrowheads="1" noTextEdit="1"/>
              </p:cNvSpPr>
              <p:nvPr/>
            </p:nvSpPr>
            <p:spPr bwMode="auto">
              <a:xfrm>
                <a:off x="431" y="1221"/>
                <a:ext cx="652" cy="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" name="Freeform 43"/>
              <p:cNvSpPr>
                <a:spLocks/>
              </p:cNvSpPr>
              <p:nvPr/>
            </p:nvSpPr>
            <p:spPr bwMode="auto">
              <a:xfrm>
                <a:off x="430" y="1537"/>
                <a:ext cx="653" cy="324"/>
              </a:xfrm>
              <a:custGeom>
                <a:avLst/>
                <a:gdLst>
                  <a:gd name="T0" fmla="*/ 62833996 w 454"/>
                  <a:gd name="T1" fmla="*/ 15321534 h 225"/>
                  <a:gd name="T2" fmla="*/ 10791533 w 454"/>
                  <a:gd name="T3" fmla="*/ 15321534 h 225"/>
                  <a:gd name="T4" fmla="*/ 1 w 454"/>
                  <a:gd name="T5" fmla="*/ 1 h 225"/>
                  <a:gd name="T6" fmla="*/ 0 w 454"/>
                  <a:gd name="T7" fmla="*/ 1 h 225"/>
                  <a:gd name="T8" fmla="*/ 0 w 454"/>
                  <a:gd name="T9" fmla="*/ 14588752 h 225"/>
                  <a:gd name="T10" fmla="*/ 1 w 454"/>
                  <a:gd name="T11" fmla="*/ 14588752 h 225"/>
                  <a:gd name="T12" fmla="*/ 10791533 w 454"/>
                  <a:gd name="T13" fmla="*/ 29332273 h 225"/>
                  <a:gd name="T14" fmla="*/ 62833996 w 454"/>
                  <a:gd name="T15" fmla="*/ 29332273 h 225"/>
                  <a:gd name="T16" fmla="*/ 73385732 w 454"/>
                  <a:gd name="T17" fmla="*/ 14588752 h 225"/>
                  <a:gd name="T18" fmla="*/ 73508955 w 454"/>
                  <a:gd name="T19" fmla="*/ 14588752 h 225"/>
                  <a:gd name="T20" fmla="*/ 73385732 w 454"/>
                  <a:gd name="T21" fmla="*/ 0 h 225"/>
                  <a:gd name="T22" fmla="*/ 62833996 w 454"/>
                  <a:gd name="T23" fmla="*/ 15321534 h 2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4"/>
                  <a:gd name="T37" fmla="*/ 0 h 225"/>
                  <a:gd name="T38" fmla="*/ 454 w 454"/>
                  <a:gd name="T39" fmla="*/ 225 h 2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4" h="225">
                    <a:moveTo>
                      <a:pt x="388" y="91"/>
                    </a:moveTo>
                    <a:cubicBezTo>
                      <a:pt x="299" y="143"/>
                      <a:pt x="156" y="143"/>
                      <a:pt x="67" y="91"/>
                    </a:cubicBezTo>
                    <a:cubicBezTo>
                      <a:pt x="19" y="64"/>
                      <a:pt x="1" y="36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3" y="118"/>
                      <a:pt x="25" y="150"/>
                      <a:pt x="67" y="174"/>
                    </a:cubicBezTo>
                    <a:cubicBezTo>
                      <a:pt x="156" y="225"/>
                      <a:pt x="299" y="225"/>
                      <a:pt x="388" y="174"/>
                    </a:cubicBezTo>
                    <a:cubicBezTo>
                      <a:pt x="429" y="150"/>
                      <a:pt x="451" y="118"/>
                      <a:pt x="453" y="87"/>
                    </a:cubicBezTo>
                    <a:cubicBezTo>
                      <a:pt x="454" y="87"/>
                      <a:pt x="454" y="87"/>
                      <a:pt x="454" y="87"/>
                    </a:cubicBezTo>
                    <a:cubicBezTo>
                      <a:pt x="453" y="0"/>
                      <a:pt x="453" y="0"/>
                      <a:pt x="453" y="0"/>
                    </a:cubicBezTo>
                    <a:cubicBezTo>
                      <a:pt x="453" y="34"/>
                      <a:pt x="432" y="66"/>
                      <a:pt x="388" y="91"/>
                    </a:cubicBezTo>
                    <a:close/>
                  </a:path>
                </a:pathLst>
              </a:custGeom>
              <a:solidFill>
                <a:srgbClr val="103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" name="Freeform 44"/>
              <p:cNvSpPr>
                <a:spLocks/>
              </p:cNvSpPr>
              <p:nvPr/>
            </p:nvSpPr>
            <p:spPr bwMode="auto">
              <a:xfrm>
                <a:off x="398" y="1337"/>
                <a:ext cx="717" cy="414"/>
              </a:xfrm>
              <a:custGeom>
                <a:avLst/>
                <a:gdLst>
                  <a:gd name="T0" fmla="*/ 68449105 w 498"/>
                  <a:gd name="T1" fmla="*/ 8065961 h 288"/>
                  <a:gd name="T2" fmla="*/ 68515730 w 498"/>
                  <a:gd name="T3" fmla="*/ 37668149 h 288"/>
                  <a:gd name="T4" fmla="*/ 14872588 w 498"/>
                  <a:gd name="T5" fmla="*/ 37668149 h 288"/>
                  <a:gd name="T6" fmla="*/ 14772367 w 498"/>
                  <a:gd name="T7" fmla="*/ 8065961 h 288"/>
                  <a:gd name="T8" fmla="*/ 68449105 w 498"/>
                  <a:gd name="T9" fmla="*/ 8065961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8"/>
                  <a:gd name="T16" fmla="*/ 0 h 288"/>
                  <a:gd name="T17" fmla="*/ 498 w 498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8" h="288">
                    <a:moveTo>
                      <a:pt x="409" y="51"/>
                    </a:moveTo>
                    <a:cubicBezTo>
                      <a:pt x="497" y="103"/>
                      <a:pt x="498" y="186"/>
                      <a:pt x="410" y="237"/>
                    </a:cubicBezTo>
                    <a:cubicBezTo>
                      <a:pt x="321" y="288"/>
                      <a:pt x="178" y="288"/>
                      <a:pt x="89" y="237"/>
                    </a:cubicBezTo>
                    <a:cubicBezTo>
                      <a:pt x="0" y="186"/>
                      <a:pt x="0" y="103"/>
                      <a:pt x="88" y="51"/>
                    </a:cubicBezTo>
                    <a:cubicBezTo>
                      <a:pt x="176" y="0"/>
                      <a:pt x="320" y="0"/>
                      <a:pt x="409" y="51"/>
                    </a:cubicBezTo>
                  </a:path>
                </a:pathLst>
              </a:custGeom>
              <a:solidFill>
                <a:srgbClr val="4A67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" name="Freeform 45"/>
              <p:cNvSpPr>
                <a:spLocks/>
              </p:cNvSpPr>
              <p:nvPr/>
            </p:nvSpPr>
            <p:spPr bwMode="auto">
              <a:xfrm>
                <a:off x="430" y="1404"/>
                <a:ext cx="653" cy="323"/>
              </a:xfrm>
              <a:custGeom>
                <a:avLst/>
                <a:gdLst>
                  <a:gd name="T0" fmla="*/ 62833996 w 454"/>
                  <a:gd name="T1" fmla="*/ 13906052 h 225"/>
                  <a:gd name="T2" fmla="*/ 10791533 w 454"/>
                  <a:gd name="T3" fmla="*/ 13906052 h 225"/>
                  <a:gd name="T4" fmla="*/ 1 w 454"/>
                  <a:gd name="T5" fmla="*/ 1 h 225"/>
                  <a:gd name="T6" fmla="*/ 0 w 454"/>
                  <a:gd name="T7" fmla="*/ 1 h 225"/>
                  <a:gd name="T8" fmla="*/ 0 w 454"/>
                  <a:gd name="T9" fmla="*/ 13205706 h 225"/>
                  <a:gd name="T10" fmla="*/ 1 w 454"/>
                  <a:gd name="T11" fmla="*/ 13205706 h 225"/>
                  <a:gd name="T12" fmla="*/ 10791533 w 454"/>
                  <a:gd name="T13" fmla="*/ 26435052 h 225"/>
                  <a:gd name="T14" fmla="*/ 62833996 w 454"/>
                  <a:gd name="T15" fmla="*/ 26435052 h 225"/>
                  <a:gd name="T16" fmla="*/ 73385732 w 454"/>
                  <a:gd name="T17" fmla="*/ 13205706 h 225"/>
                  <a:gd name="T18" fmla="*/ 73508955 w 454"/>
                  <a:gd name="T19" fmla="*/ 13205706 h 225"/>
                  <a:gd name="T20" fmla="*/ 73385732 w 454"/>
                  <a:gd name="T21" fmla="*/ 0 h 225"/>
                  <a:gd name="T22" fmla="*/ 62833996 w 454"/>
                  <a:gd name="T23" fmla="*/ 13906052 h 2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4"/>
                  <a:gd name="T37" fmla="*/ 0 h 225"/>
                  <a:gd name="T38" fmla="*/ 454 w 454"/>
                  <a:gd name="T39" fmla="*/ 225 h 2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4" h="225">
                    <a:moveTo>
                      <a:pt x="388" y="92"/>
                    </a:moveTo>
                    <a:cubicBezTo>
                      <a:pt x="299" y="143"/>
                      <a:pt x="156" y="143"/>
                      <a:pt x="67" y="92"/>
                    </a:cubicBezTo>
                    <a:cubicBezTo>
                      <a:pt x="19" y="64"/>
                      <a:pt x="1" y="36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3" y="119"/>
                      <a:pt x="25" y="150"/>
                      <a:pt x="67" y="174"/>
                    </a:cubicBezTo>
                    <a:cubicBezTo>
                      <a:pt x="156" y="225"/>
                      <a:pt x="299" y="225"/>
                      <a:pt x="388" y="174"/>
                    </a:cubicBezTo>
                    <a:cubicBezTo>
                      <a:pt x="429" y="150"/>
                      <a:pt x="451" y="119"/>
                      <a:pt x="453" y="87"/>
                    </a:cubicBezTo>
                    <a:cubicBezTo>
                      <a:pt x="454" y="87"/>
                      <a:pt x="454" y="87"/>
                      <a:pt x="454" y="87"/>
                    </a:cubicBezTo>
                    <a:cubicBezTo>
                      <a:pt x="453" y="0"/>
                      <a:pt x="453" y="0"/>
                      <a:pt x="453" y="0"/>
                    </a:cubicBezTo>
                    <a:cubicBezTo>
                      <a:pt x="453" y="34"/>
                      <a:pt x="432" y="66"/>
                      <a:pt x="388" y="92"/>
                    </a:cubicBezTo>
                    <a:close/>
                  </a:path>
                </a:pathLst>
              </a:custGeom>
              <a:solidFill>
                <a:srgbClr val="103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" name="Freeform 46"/>
              <p:cNvSpPr>
                <a:spLocks/>
              </p:cNvSpPr>
              <p:nvPr/>
            </p:nvSpPr>
            <p:spPr bwMode="auto">
              <a:xfrm>
                <a:off x="398" y="1204"/>
                <a:ext cx="717" cy="414"/>
              </a:xfrm>
              <a:custGeom>
                <a:avLst/>
                <a:gdLst>
                  <a:gd name="T0" fmla="*/ 68449105 w 498"/>
                  <a:gd name="T1" fmla="*/ 8065961 h 288"/>
                  <a:gd name="T2" fmla="*/ 68515730 w 498"/>
                  <a:gd name="T3" fmla="*/ 37668149 h 288"/>
                  <a:gd name="T4" fmla="*/ 14872588 w 498"/>
                  <a:gd name="T5" fmla="*/ 37668149 h 288"/>
                  <a:gd name="T6" fmla="*/ 14772367 w 498"/>
                  <a:gd name="T7" fmla="*/ 8065961 h 288"/>
                  <a:gd name="T8" fmla="*/ 68449105 w 498"/>
                  <a:gd name="T9" fmla="*/ 8065961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8"/>
                  <a:gd name="T16" fmla="*/ 0 h 288"/>
                  <a:gd name="T17" fmla="*/ 498 w 498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8" h="288">
                    <a:moveTo>
                      <a:pt x="409" y="51"/>
                    </a:moveTo>
                    <a:cubicBezTo>
                      <a:pt x="497" y="103"/>
                      <a:pt x="498" y="186"/>
                      <a:pt x="410" y="237"/>
                    </a:cubicBezTo>
                    <a:cubicBezTo>
                      <a:pt x="321" y="288"/>
                      <a:pt x="178" y="288"/>
                      <a:pt x="89" y="237"/>
                    </a:cubicBezTo>
                    <a:cubicBezTo>
                      <a:pt x="0" y="186"/>
                      <a:pt x="0" y="103"/>
                      <a:pt x="88" y="51"/>
                    </a:cubicBezTo>
                    <a:cubicBezTo>
                      <a:pt x="176" y="0"/>
                      <a:pt x="320" y="0"/>
                      <a:pt x="409" y="51"/>
                    </a:cubicBezTo>
                  </a:path>
                </a:pathLst>
              </a:custGeom>
              <a:solidFill>
                <a:srgbClr val="4A67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" name="Freeform 47"/>
              <p:cNvSpPr>
                <a:spLocks/>
              </p:cNvSpPr>
              <p:nvPr/>
            </p:nvSpPr>
            <p:spPr bwMode="auto">
              <a:xfrm>
                <a:off x="720" y="1286"/>
                <a:ext cx="255" cy="96"/>
              </a:xfrm>
              <a:custGeom>
                <a:avLst/>
                <a:gdLst>
                  <a:gd name="T0" fmla="*/ 5424086 w 177"/>
                  <a:gd name="T1" fmla="*/ 8298789 h 67"/>
                  <a:gd name="T2" fmla="*/ 5424086 w 177"/>
                  <a:gd name="T3" fmla="*/ 8298789 h 67"/>
                  <a:gd name="T4" fmla="*/ 0 w 177"/>
                  <a:gd name="T5" fmla="*/ 5569926 h 67"/>
                  <a:gd name="T6" fmla="*/ 4121788 w 177"/>
                  <a:gd name="T7" fmla="*/ 3615068 h 67"/>
                  <a:gd name="T8" fmla="*/ 9721261 w 177"/>
                  <a:gd name="T9" fmla="*/ 6257124 h 67"/>
                  <a:gd name="T10" fmla="*/ 13877137 w 177"/>
                  <a:gd name="T11" fmla="*/ 5956420 h 67"/>
                  <a:gd name="T12" fmla="*/ 20896658 w 177"/>
                  <a:gd name="T13" fmla="*/ 2578900 h 67"/>
                  <a:gd name="T14" fmla="*/ 12935840 w 177"/>
                  <a:gd name="T15" fmla="*/ 2578900 h 67"/>
                  <a:gd name="T16" fmla="*/ 12935840 w 177"/>
                  <a:gd name="T17" fmla="*/ 0 h 67"/>
                  <a:gd name="T18" fmla="*/ 30231293 w 177"/>
                  <a:gd name="T19" fmla="*/ 0 h 67"/>
                  <a:gd name="T20" fmla="*/ 30231293 w 177"/>
                  <a:gd name="T21" fmla="*/ 8507083 h 67"/>
                  <a:gd name="T22" fmla="*/ 25075667 w 177"/>
                  <a:gd name="T23" fmla="*/ 8507083 h 67"/>
                  <a:gd name="T24" fmla="*/ 25075667 w 177"/>
                  <a:gd name="T25" fmla="*/ 4601170 h 67"/>
                  <a:gd name="T26" fmla="*/ 17922365 w 177"/>
                  <a:gd name="T27" fmla="*/ 7980789 h 67"/>
                  <a:gd name="T28" fmla="*/ 11257978 w 177"/>
                  <a:gd name="T29" fmla="*/ 9446287 h 67"/>
                  <a:gd name="T30" fmla="*/ 5424086 w 177"/>
                  <a:gd name="T31" fmla="*/ 8298789 h 67"/>
                  <a:gd name="T32" fmla="*/ 5424086 w 177"/>
                  <a:gd name="T33" fmla="*/ 8298789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7"/>
                  <a:gd name="T52" fmla="*/ 0 h 67"/>
                  <a:gd name="T53" fmla="*/ 177 w 177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7" h="67">
                    <a:moveTo>
                      <a:pt x="32" y="58"/>
                    </a:moveTo>
                    <a:cubicBezTo>
                      <a:pt x="32" y="58"/>
                      <a:pt x="32" y="58"/>
                      <a:pt x="32" y="5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64" y="48"/>
                      <a:pt x="72" y="47"/>
                      <a:pt x="81" y="42"/>
                    </a:cubicBezTo>
                    <a:cubicBezTo>
                      <a:pt x="122" y="18"/>
                      <a:pt x="122" y="18"/>
                      <a:pt x="122" y="18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7" y="59"/>
                      <a:pt x="177" y="59"/>
                      <a:pt x="177" y="59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05" y="56"/>
                      <a:pt x="105" y="56"/>
                      <a:pt x="105" y="56"/>
                    </a:cubicBezTo>
                    <a:cubicBezTo>
                      <a:pt x="90" y="65"/>
                      <a:pt x="76" y="67"/>
                      <a:pt x="66" y="66"/>
                    </a:cubicBezTo>
                    <a:cubicBezTo>
                      <a:pt x="48" y="66"/>
                      <a:pt x="35" y="60"/>
                      <a:pt x="32" y="58"/>
                    </a:cubicBezTo>
                    <a:cubicBezTo>
                      <a:pt x="32" y="58"/>
                      <a:pt x="32" y="58"/>
                      <a:pt x="32" y="58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" name="Freeform 48"/>
              <p:cNvSpPr>
                <a:spLocks/>
              </p:cNvSpPr>
              <p:nvPr/>
            </p:nvSpPr>
            <p:spPr bwMode="auto">
              <a:xfrm>
                <a:off x="545" y="1283"/>
                <a:ext cx="165" cy="146"/>
              </a:xfrm>
              <a:custGeom>
                <a:avLst/>
                <a:gdLst>
                  <a:gd name="T0" fmla="*/ 6491750 w 115"/>
                  <a:gd name="T1" fmla="*/ 12127341 h 102"/>
                  <a:gd name="T2" fmla="*/ 11299401 w 115"/>
                  <a:gd name="T3" fmla="*/ 9587269 h 102"/>
                  <a:gd name="T4" fmla="*/ 10704071 w 115"/>
                  <a:gd name="T5" fmla="*/ 7620148 h 102"/>
                  <a:gd name="T6" fmla="*/ 4529695 w 115"/>
                  <a:gd name="T7" fmla="*/ 4427115 h 102"/>
                  <a:gd name="T8" fmla="*/ 4529695 w 115"/>
                  <a:gd name="T9" fmla="*/ 7991581 h 102"/>
                  <a:gd name="T10" fmla="*/ 1 w 115"/>
                  <a:gd name="T11" fmla="*/ 7991581 h 102"/>
                  <a:gd name="T12" fmla="*/ 0 w 115"/>
                  <a:gd name="T13" fmla="*/ 0 h 102"/>
                  <a:gd name="T14" fmla="*/ 15079251 w 115"/>
                  <a:gd name="T15" fmla="*/ 0 h 102"/>
                  <a:gd name="T16" fmla="*/ 15079251 w 115"/>
                  <a:gd name="T17" fmla="*/ 2295107 h 102"/>
                  <a:gd name="T18" fmla="*/ 8179493 w 115"/>
                  <a:gd name="T19" fmla="*/ 2295107 h 102"/>
                  <a:gd name="T20" fmla="*/ 14446394 w 115"/>
                  <a:gd name="T21" fmla="*/ 5644486 h 102"/>
                  <a:gd name="T22" fmla="*/ 17186691 w 115"/>
                  <a:gd name="T23" fmla="*/ 8903386 h 102"/>
                  <a:gd name="T24" fmla="*/ 14844951 w 115"/>
                  <a:gd name="T25" fmla="*/ 11564577 h 102"/>
                  <a:gd name="T26" fmla="*/ 10223962 w 115"/>
                  <a:gd name="T27" fmla="*/ 14064181 h 102"/>
                  <a:gd name="T28" fmla="*/ 6491750 w 115"/>
                  <a:gd name="T29" fmla="*/ 12127341 h 102"/>
                  <a:gd name="T30" fmla="*/ 6491750 w 115"/>
                  <a:gd name="T31" fmla="*/ 12127341 h 1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5"/>
                  <a:gd name="T49" fmla="*/ 0 h 102"/>
                  <a:gd name="T50" fmla="*/ 115 w 115"/>
                  <a:gd name="T51" fmla="*/ 102 h 10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5" h="102">
                    <a:moveTo>
                      <a:pt x="43" y="88"/>
                    </a:moveTo>
                    <a:cubicBezTo>
                      <a:pt x="76" y="69"/>
                      <a:pt x="76" y="69"/>
                      <a:pt x="76" y="69"/>
                    </a:cubicBezTo>
                    <a:cubicBezTo>
                      <a:pt x="82" y="65"/>
                      <a:pt x="81" y="61"/>
                      <a:pt x="72" y="55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112" y="50"/>
                      <a:pt x="115" y="58"/>
                      <a:pt x="115" y="64"/>
                    </a:cubicBezTo>
                    <a:cubicBezTo>
                      <a:pt x="115" y="75"/>
                      <a:pt x="103" y="82"/>
                      <a:pt x="100" y="84"/>
                    </a:cubicBezTo>
                    <a:cubicBezTo>
                      <a:pt x="68" y="102"/>
                      <a:pt x="68" y="102"/>
                      <a:pt x="68" y="102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3" y="88"/>
                      <a:pt x="43" y="88"/>
                      <a:pt x="43" y="88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" name="Freeform 49"/>
              <p:cNvSpPr>
                <a:spLocks/>
              </p:cNvSpPr>
              <p:nvPr/>
            </p:nvSpPr>
            <p:spPr bwMode="auto">
              <a:xfrm>
                <a:off x="540" y="1435"/>
                <a:ext cx="255" cy="97"/>
              </a:xfrm>
              <a:custGeom>
                <a:avLst/>
                <a:gdLst>
                  <a:gd name="T0" fmla="*/ 24799573 w 177"/>
                  <a:gd name="T1" fmla="*/ 1856059 h 67"/>
                  <a:gd name="T2" fmla="*/ 30231293 w 177"/>
                  <a:gd name="T3" fmla="*/ 5632259 h 67"/>
                  <a:gd name="T4" fmla="*/ 26015039 w 177"/>
                  <a:gd name="T5" fmla="*/ 8394471 h 67"/>
                  <a:gd name="T6" fmla="*/ 20504249 w 177"/>
                  <a:gd name="T7" fmla="*/ 4580579 h 67"/>
                  <a:gd name="T8" fmla="*/ 16380065 w 177"/>
                  <a:gd name="T9" fmla="*/ 5004414 h 67"/>
                  <a:gd name="T10" fmla="*/ 9365770 w 177"/>
                  <a:gd name="T11" fmla="*/ 9883926 h 67"/>
                  <a:gd name="T12" fmla="*/ 17345289 w 177"/>
                  <a:gd name="T13" fmla="*/ 9883926 h 67"/>
                  <a:gd name="T14" fmla="*/ 17345289 w 177"/>
                  <a:gd name="T15" fmla="*/ 13457951 h 67"/>
                  <a:gd name="T16" fmla="*/ 0 w 177"/>
                  <a:gd name="T17" fmla="*/ 13457951 h 67"/>
                  <a:gd name="T18" fmla="*/ 0 w 177"/>
                  <a:gd name="T19" fmla="*/ 1649159 h 67"/>
                  <a:gd name="T20" fmla="*/ 5062555 w 177"/>
                  <a:gd name="T21" fmla="*/ 1649159 h 67"/>
                  <a:gd name="T22" fmla="*/ 5062555 w 177"/>
                  <a:gd name="T23" fmla="*/ 7065742 h 67"/>
                  <a:gd name="T24" fmla="*/ 12081439 w 177"/>
                  <a:gd name="T25" fmla="*/ 2185378 h 67"/>
                  <a:gd name="T26" fmla="*/ 19056205 w 177"/>
                  <a:gd name="T27" fmla="*/ 0 h 67"/>
                  <a:gd name="T28" fmla="*/ 24799573 w 177"/>
                  <a:gd name="T29" fmla="*/ 1856059 h 67"/>
                  <a:gd name="T30" fmla="*/ 24799573 w 177"/>
                  <a:gd name="T31" fmla="*/ 1856059 h 6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7"/>
                  <a:gd name="T49" fmla="*/ 0 h 67"/>
                  <a:gd name="T50" fmla="*/ 177 w 177"/>
                  <a:gd name="T51" fmla="*/ 67 h 6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7" h="67">
                    <a:moveTo>
                      <a:pt x="145" y="9"/>
                    </a:moveTo>
                    <a:cubicBezTo>
                      <a:pt x="177" y="28"/>
                      <a:pt x="177" y="28"/>
                      <a:pt x="177" y="28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20" y="23"/>
                      <a:pt x="120" y="23"/>
                      <a:pt x="120" y="23"/>
                    </a:cubicBezTo>
                    <a:cubicBezTo>
                      <a:pt x="113" y="19"/>
                      <a:pt x="105" y="20"/>
                      <a:pt x="96" y="25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101" y="49"/>
                      <a:pt x="101" y="49"/>
                      <a:pt x="101" y="49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86" y="2"/>
                      <a:pt x="101" y="0"/>
                      <a:pt x="111" y="0"/>
                    </a:cubicBezTo>
                    <a:cubicBezTo>
                      <a:pt x="129" y="1"/>
                      <a:pt x="142" y="7"/>
                      <a:pt x="145" y="9"/>
                    </a:cubicBezTo>
                    <a:cubicBezTo>
                      <a:pt x="145" y="9"/>
                      <a:pt x="145" y="9"/>
                      <a:pt x="145" y="9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" name="Freeform 50"/>
              <p:cNvSpPr>
                <a:spLocks/>
              </p:cNvSpPr>
              <p:nvPr/>
            </p:nvSpPr>
            <p:spPr bwMode="auto">
              <a:xfrm>
                <a:off x="805" y="1386"/>
                <a:ext cx="164" cy="148"/>
              </a:xfrm>
              <a:custGeom>
                <a:avLst/>
                <a:gdLst>
                  <a:gd name="T0" fmla="*/ 18580799 w 114"/>
                  <a:gd name="T1" fmla="*/ 7085006 h 103"/>
                  <a:gd name="T2" fmla="*/ 18580799 w 114"/>
                  <a:gd name="T3" fmla="*/ 16165297 h 103"/>
                  <a:gd name="T4" fmla="*/ 2150072 w 114"/>
                  <a:gd name="T5" fmla="*/ 16165297 h 103"/>
                  <a:gd name="T6" fmla="*/ 2150072 w 114"/>
                  <a:gd name="T7" fmla="*/ 13526095 h 103"/>
                  <a:gd name="T8" fmla="*/ 9638516 w 114"/>
                  <a:gd name="T9" fmla="*/ 13526095 h 103"/>
                  <a:gd name="T10" fmla="*/ 2888203 w 114"/>
                  <a:gd name="T11" fmla="*/ 9700239 h 103"/>
                  <a:gd name="T12" fmla="*/ 0 w 114"/>
                  <a:gd name="T13" fmla="*/ 6072332 h 103"/>
                  <a:gd name="T14" fmla="*/ 2270489 w 114"/>
                  <a:gd name="T15" fmla="*/ 2941078 h 103"/>
                  <a:gd name="T16" fmla="*/ 7716788 w 114"/>
                  <a:gd name="T17" fmla="*/ 0 h 103"/>
                  <a:gd name="T18" fmla="*/ 11562190 w 114"/>
                  <a:gd name="T19" fmla="*/ 2443471 h 103"/>
                  <a:gd name="T20" fmla="*/ 6401327 w 114"/>
                  <a:gd name="T21" fmla="*/ 5327899 h 103"/>
                  <a:gd name="T22" fmla="*/ 6759841 w 114"/>
                  <a:gd name="T23" fmla="*/ 7462407 h 103"/>
                  <a:gd name="T24" fmla="*/ 13696273 w 114"/>
                  <a:gd name="T25" fmla="*/ 11124600 h 103"/>
                  <a:gd name="T26" fmla="*/ 13696273 w 114"/>
                  <a:gd name="T27" fmla="*/ 7085006 h 103"/>
                  <a:gd name="T28" fmla="*/ 18580799 w 114"/>
                  <a:gd name="T29" fmla="*/ 7085006 h 103"/>
                  <a:gd name="T30" fmla="*/ 18580799 w 114"/>
                  <a:gd name="T31" fmla="*/ 7085006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4"/>
                  <a:gd name="T49" fmla="*/ 0 h 103"/>
                  <a:gd name="T50" fmla="*/ 114 w 114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4" h="103">
                    <a:moveTo>
                      <a:pt x="114" y="45"/>
                    </a:move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3" y="103"/>
                      <a:pt x="13" y="103"/>
                      <a:pt x="13" y="103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59" y="86"/>
                      <a:pt x="59" y="86"/>
                      <a:pt x="59" y="86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3" y="53"/>
                      <a:pt x="0" y="44"/>
                      <a:pt x="0" y="39"/>
                    </a:cubicBezTo>
                    <a:cubicBezTo>
                      <a:pt x="0" y="28"/>
                      <a:pt x="12" y="20"/>
                      <a:pt x="14" y="19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2" y="37"/>
                      <a:pt x="33" y="42"/>
                      <a:pt x="42" y="47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4" y="45"/>
                      <a:pt x="84" y="45"/>
                      <a:pt x="84" y="45"/>
                    </a:cubicBezTo>
                    <a:cubicBezTo>
                      <a:pt x="114" y="45"/>
                      <a:pt x="114" y="45"/>
                      <a:pt x="114" y="45"/>
                    </a:cubicBezTo>
                    <a:cubicBezTo>
                      <a:pt x="114" y="45"/>
                      <a:pt x="114" y="45"/>
                      <a:pt x="114" y="45"/>
                    </a:cubicBezTo>
                    <a:close/>
                  </a:path>
                </a:pathLst>
              </a:custGeom>
              <a:solidFill>
                <a:srgbClr val="1F2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" name="Freeform 51"/>
              <p:cNvSpPr>
                <a:spLocks/>
              </p:cNvSpPr>
              <p:nvPr/>
            </p:nvSpPr>
            <p:spPr bwMode="auto">
              <a:xfrm>
                <a:off x="715" y="1280"/>
                <a:ext cx="254" cy="96"/>
              </a:xfrm>
              <a:custGeom>
                <a:avLst/>
                <a:gdLst>
                  <a:gd name="T0" fmla="*/ 4817561 w 177"/>
                  <a:gd name="T1" fmla="*/ 8298789 h 67"/>
                  <a:gd name="T2" fmla="*/ 4817561 w 177"/>
                  <a:gd name="T3" fmla="*/ 8298789 h 67"/>
                  <a:gd name="T4" fmla="*/ 0 w 177"/>
                  <a:gd name="T5" fmla="*/ 5569926 h 67"/>
                  <a:gd name="T6" fmla="*/ 3556689 w 177"/>
                  <a:gd name="T7" fmla="*/ 3615068 h 67"/>
                  <a:gd name="T8" fmla="*/ 8610402 w 177"/>
                  <a:gd name="T9" fmla="*/ 6257124 h 67"/>
                  <a:gd name="T10" fmla="*/ 12121854 w 177"/>
                  <a:gd name="T11" fmla="*/ 5956420 h 67"/>
                  <a:gd name="T12" fmla="*/ 18305077 w 177"/>
                  <a:gd name="T13" fmla="*/ 2578900 h 67"/>
                  <a:gd name="T14" fmla="*/ 11375691 w 177"/>
                  <a:gd name="T15" fmla="*/ 2578900 h 67"/>
                  <a:gd name="T16" fmla="*/ 11375691 w 177"/>
                  <a:gd name="T17" fmla="*/ 0 h 67"/>
                  <a:gd name="T18" fmla="*/ 26515575 w 177"/>
                  <a:gd name="T19" fmla="*/ 0 h 67"/>
                  <a:gd name="T20" fmla="*/ 26515575 w 177"/>
                  <a:gd name="T21" fmla="*/ 8507083 h 67"/>
                  <a:gd name="T22" fmla="*/ 22079544 w 177"/>
                  <a:gd name="T23" fmla="*/ 8507083 h 67"/>
                  <a:gd name="T24" fmla="*/ 22079544 w 177"/>
                  <a:gd name="T25" fmla="*/ 4601170 h 67"/>
                  <a:gd name="T26" fmla="*/ 15776058 w 177"/>
                  <a:gd name="T27" fmla="*/ 7980789 h 67"/>
                  <a:gd name="T28" fmla="*/ 9920832 w 177"/>
                  <a:gd name="T29" fmla="*/ 9446287 h 67"/>
                  <a:gd name="T30" fmla="*/ 4817561 w 177"/>
                  <a:gd name="T31" fmla="*/ 8298789 h 67"/>
                  <a:gd name="T32" fmla="*/ 4817561 w 177"/>
                  <a:gd name="T33" fmla="*/ 8298789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7"/>
                  <a:gd name="T52" fmla="*/ 0 h 67"/>
                  <a:gd name="T53" fmla="*/ 177 w 177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7" h="67">
                    <a:moveTo>
                      <a:pt x="32" y="58"/>
                    </a:moveTo>
                    <a:cubicBezTo>
                      <a:pt x="32" y="58"/>
                      <a:pt x="32" y="58"/>
                      <a:pt x="32" y="5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64" y="48"/>
                      <a:pt x="72" y="47"/>
                      <a:pt x="81" y="42"/>
                    </a:cubicBezTo>
                    <a:cubicBezTo>
                      <a:pt x="122" y="18"/>
                      <a:pt x="122" y="18"/>
                      <a:pt x="122" y="18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7" y="59"/>
                      <a:pt x="177" y="59"/>
                      <a:pt x="177" y="59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05" y="56"/>
                      <a:pt x="105" y="56"/>
                      <a:pt x="105" y="56"/>
                    </a:cubicBezTo>
                    <a:cubicBezTo>
                      <a:pt x="90" y="65"/>
                      <a:pt x="76" y="67"/>
                      <a:pt x="66" y="66"/>
                    </a:cubicBezTo>
                    <a:cubicBezTo>
                      <a:pt x="48" y="66"/>
                      <a:pt x="35" y="60"/>
                      <a:pt x="32" y="58"/>
                    </a:cubicBezTo>
                    <a:cubicBezTo>
                      <a:pt x="32" y="58"/>
                      <a:pt x="32" y="58"/>
                      <a:pt x="32" y="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" name="Freeform 52"/>
              <p:cNvSpPr>
                <a:spLocks/>
              </p:cNvSpPr>
              <p:nvPr/>
            </p:nvSpPr>
            <p:spPr bwMode="auto">
              <a:xfrm>
                <a:off x="539" y="1277"/>
                <a:ext cx="165" cy="147"/>
              </a:xfrm>
              <a:custGeom>
                <a:avLst/>
                <a:gdLst>
                  <a:gd name="T0" fmla="*/ 6491750 w 115"/>
                  <a:gd name="T1" fmla="*/ 15247771 h 102"/>
                  <a:gd name="T2" fmla="*/ 11299401 w 115"/>
                  <a:gd name="T3" fmla="*/ 11896619 h 102"/>
                  <a:gd name="T4" fmla="*/ 10704071 w 115"/>
                  <a:gd name="T5" fmla="*/ 9447972 h 102"/>
                  <a:gd name="T6" fmla="*/ 4529695 w 115"/>
                  <a:gd name="T7" fmla="*/ 5472123 h 102"/>
                  <a:gd name="T8" fmla="*/ 4529695 w 115"/>
                  <a:gd name="T9" fmla="*/ 10066432 h 102"/>
                  <a:gd name="T10" fmla="*/ 1 w 115"/>
                  <a:gd name="T11" fmla="*/ 10066432 h 102"/>
                  <a:gd name="T12" fmla="*/ 0 w 115"/>
                  <a:gd name="T13" fmla="*/ 0 h 102"/>
                  <a:gd name="T14" fmla="*/ 15079251 w 115"/>
                  <a:gd name="T15" fmla="*/ 0 h 102"/>
                  <a:gd name="T16" fmla="*/ 15079251 w 115"/>
                  <a:gd name="T17" fmla="*/ 3010337 h 102"/>
                  <a:gd name="T18" fmla="*/ 8179493 w 115"/>
                  <a:gd name="T19" fmla="*/ 3010337 h 102"/>
                  <a:gd name="T20" fmla="*/ 14446394 w 115"/>
                  <a:gd name="T21" fmla="*/ 7074943 h 102"/>
                  <a:gd name="T22" fmla="*/ 17186691 w 115"/>
                  <a:gd name="T23" fmla="*/ 11098033 h 102"/>
                  <a:gd name="T24" fmla="*/ 14844951 w 115"/>
                  <a:gd name="T25" fmla="*/ 14507505 h 102"/>
                  <a:gd name="T26" fmla="*/ 10223962 w 115"/>
                  <a:gd name="T27" fmla="*/ 17690358 h 102"/>
                  <a:gd name="T28" fmla="*/ 6491750 w 115"/>
                  <a:gd name="T29" fmla="*/ 15247771 h 102"/>
                  <a:gd name="T30" fmla="*/ 6491750 w 115"/>
                  <a:gd name="T31" fmla="*/ 15247771 h 1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5"/>
                  <a:gd name="T49" fmla="*/ 0 h 102"/>
                  <a:gd name="T50" fmla="*/ 115 w 115"/>
                  <a:gd name="T51" fmla="*/ 102 h 10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5" h="102">
                    <a:moveTo>
                      <a:pt x="43" y="88"/>
                    </a:moveTo>
                    <a:cubicBezTo>
                      <a:pt x="76" y="69"/>
                      <a:pt x="76" y="69"/>
                      <a:pt x="76" y="69"/>
                    </a:cubicBezTo>
                    <a:cubicBezTo>
                      <a:pt x="82" y="65"/>
                      <a:pt x="81" y="61"/>
                      <a:pt x="72" y="55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112" y="50"/>
                      <a:pt x="115" y="58"/>
                      <a:pt x="115" y="64"/>
                    </a:cubicBezTo>
                    <a:cubicBezTo>
                      <a:pt x="115" y="75"/>
                      <a:pt x="103" y="82"/>
                      <a:pt x="100" y="84"/>
                    </a:cubicBezTo>
                    <a:cubicBezTo>
                      <a:pt x="68" y="102"/>
                      <a:pt x="68" y="102"/>
                      <a:pt x="68" y="102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3" y="88"/>
                      <a:pt x="43" y="88"/>
                      <a:pt x="43" y="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" name="Freeform 53"/>
              <p:cNvSpPr>
                <a:spLocks/>
              </p:cNvSpPr>
              <p:nvPr/>
            </p:nvSpPr>
            <p:spPr bwMode="auto">
              <a:xfrm>
                <a:off x="535" y="1429"/>
                <a:ext cx="254" cy="97"/>
              </a:xfrm>
              <a:custGeom>
                <a:avLst/>
                <a:gdLst>
                  <a:gd name="T0" fmla="*/ 21725732 w 177"/>
                  <a:gd name="T1" fmla="*/ 1856059 h 67"/>
                  <a:gd name="T2" fmla="*/ 26515575 w 177"/>
                  <a:gd name="T3" fmla="*/ 5632259 h 67"/>
                  <a:gd name="T4" fmla="*/ 22794698 w 177"/>
                  <a:gd name="T5" fmla="*/ 8394471 h 67"/>
                  <a:gd name="T6" fmla="*/ 17980064 w 177"/>
                  <a:gd name="T7" fmla="*/ 4580579 h 67"/>
                  <a:gd name="T8" fmla="*/ 14423802 w 177"/>
                  <a:gd name="T9" fmla="*/ 5004414 h 67"/>
                  <a:gd name="T10" fmla="*/ 8212040 w 177"/>
                  <a:gd name="T11" fmla="*/ 9883926 h 67"/>
                  <a:gd name="T12" fmla="*/ 15139585 w 177"/>
                  <a:gd name="T13" fmla="*/ 9883926 h 67"/>
                  <a:gd name="T14" fmla="*/ 15139585 w 177"/>
                  <a:gd name="T15" fmla="*/ 13457951 h 67"/>
                  <a:gd name="T16" fmla="*/ 0 w 177"/>
                  <a:gd name="T17" fmla="*/ 13457951 h 67"/>
                  <a:gd name="T18" fmla="*/ 0 w 177"/>
                  <a:gd name="T19" fmla="*/ 1649159 h 67"/>
                  <a:gd name="T20" fmla="*/ 4543869 w 177"/>
                  <a:gd name="T21" fmla="*/ 1649159 h 67"/>
                  <a:gd name="T22" fmla="*/ 4543869 w 177"/>
                  <a:gd name="T23" fmla="*/ 7065742 h 67"/>
                  <a:gd name="T24" fmla="*/ 10660018 w 177"/>
                  <a:gd name="T25" fmla="*/ 2185378 h 67"/>
                  <a:gd name="T26" fmla="*/ 16601431 w 177"/>
                  <a:gd name="T27" fmla="*/ 0 h 67"/>
                  <a:gd name="T28" fmla="*/ 21725732 w 177"/>
                  <a:gd name="T29" fmla="*/ 1856059 h 67"/>
                  <a:gd name="T30" fmla="*/ 21725732 w 177"/>
                  <a:gd name="T31" fmla="*/ 1856059 h 6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7"/>
                  <a:gd name="T49" fmla="*/ 0 h 67"/>
                  <a:gd name="T50" fmla="*/ 177 w 177"/>
                  <a:gd name="T51" fmla="*/ 67 h 6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7" h="67">
                    <a:moveTo>
                      <a:pt x="145" y="9"/>
                    </a:moveTo>
                    <a:cubicBezTo>
                      <a:pt x="177" y="28"/>
                      <a:pt x="177" y="28"/>
                      <a:pt x="177" y="28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20" y="23"/>
                      <a:pt x="120" y="23"/>
                      <a:pt x="120" y="23"/>
                    </a:cubicBezTo>
                    <a:cubicBezTo>
                      <a:pt x="113" y="19"/>
                      <a:pt x="105" y="20"/>
                      <a:pt x="96" y="25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101" y="49"/>
                      <a:pt x="101" y="49"/>
                      <a:pt x="101" y="49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86" y="2"/>
                      <a:pt x="101" y="0"/>
                      <a:pt x="111" y="0"/>
                    </a:cubicBezTo>
                    <a:cubicBezTo>
                      <a:pt x="129" y="1"/>
                      <a:pt x="142" y="7"/>
                      <a:pt x="145" y="9"/>
                    </a:cubicBezTo>
                    <a:cubicBezTo>
                      <a:pt x="145" y="9"/>
                      <a:pt x="145" y="9"/>
                      <a:pt x="145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" name="Freeform 54"/>
              <p:cNvSpPr>
                <a:spLocks/>
              </p:cNvSpPr>
              <p:nvPr/>
            </p:nvSpPr>
            <p:spPr bwMode="auto">
              <a:xfrm>
                <a:off x="799" y="1381"/>
                <a:ext cx="165" cy="148"/>
              </a:xfrm>
              <a:custGeom>
                <a:avLst/>
                <a:gdLst>
                  <a:gd name="T0" fmla="*/ 22715990 w 114"/>
                  <a:gd name="T1" fmla="*/ 7085006 h 103"/>
                  <a:gd name="T2" fmla="*/ 22715990 w 114"/>
                  <a:gd name="T3" fmla="*/ 16165297 h 103"/>
                  <a:gd name="T4" fmla="*/ 2666426 w 114"/>
                  <a:gd name="T5" fmla="*/ 16165297 h 103"/>
                  <a:gd name="T6" fmla="*/ 2666426 w 114"/>
                  <a:gd name="T7" fmla="*/ 13526095 h 103"/>
                  <a:gd name="T8" fmla="*/ 11701618 w 114"/>
                  <a:gd name="T9" fmla="*/ 13526095 h 103"/>
                  <a:gd name="T10" fmla="*/ 3638107 w 114"/>
                  <a:gd name="T11" fmla="*/ 9700239 h 103"/>
                  <a:gd name="T12" fmla="*/ 0 w 114"/>
                  <a:gd name="T13" fmla="*/ 6072332 h 103"/>
                  <a:gd name="T14" fmla="*/ 2749431 w 114"/>
                  <a:gd name="T15" fmla="*/ 2941078 h 103"/>
                  <a:gd name="T16" fmla="*/ 9336948 w 114"/>
                  <a:gd name="T17" fmla="*/ 0 h 103"/>
                  <a:gd name="T18" fmla="*/ 14208817 w 114"/>
                  <a:gd name="T19" fmla="*/ 2443471 h 103"/>
                  <a:gd name="T20" fmla="*/ 7692202 w 114"/>
                  <a:gd name="T21" fmla="*/ 5327899 h 103"/>
                  <a:gd name="T22" fmla="*/ 8336431 w 114"/>
                  <a:gd name="T23" fmla="*/ 7462407 h 103"/>
                  <a:gd name="T24" fmla="*/ 16830323 w 114"/>
                  <a:gd name="T25" fmla="*/ 11124600 h 103"/>
                  <a:gd name="T26" fmla="*/ 16830323 w 114"/>
                  <a:gd name="T27" fmla="*/ 7085006 h 103"/>
                  <a:gd name="T28" fmla="*/ 22715990 w 114"/>
                  <a:gd name="T29" fmla="*/ 7085006 h 103"/>
                  <a:gd name="T30" fmla="*/ 22715990 w 114"/>
                  <a:gd name="T31" fmla="*/ 7085006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4"/>
                  <a:gd name="T49" fmla="*/ 0 h 103"/>
                  <a:gd name="T50" fmla="*/ 114 w 114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4" h="103">
                    <a:moveTo>
                      <a:pt x="114" y="45"/>
                    </a:move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3" y="103"/>
                      <a:pt x="13" y="103"/>
                      <a:pt x="13" y="103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59" y="86"/>
                      <a:pt x="59" y="86"/>
                      <a:pt x="59" y="86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3" y="53"/>
                      <a:pt x="0" y="44"/>
                      <a:pt x="0" y="39"/>
                    </a:cubicBezTo>
                    <a:cubicBezTo>
                      <a:pt x="0" y="28"/>
                      <a:pt x="12" y="20"/>
                      <a:pt x="14" y="19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2" y="37"/>
                      <a:pt x="33" y="42"/>
                      <a:pt x="42" y="47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4" y="45"/>
                      <a:pt x="84" y="45"/>
                      <a:pt x="84" y="45"/>
                    </a:cubicBezTo>
                    <a:cubicBezTo>
                      <a:pt x="114" y="45"/>
                      <a:pt x="114" y="45"/>
                      <a:pt x="114" y="45"/>
                    </a:cubicBezTo>
                    <a:cubicBezTo>
                      <a:pt x="114" y="45"/>
                      <a:pt x="114" y="45"/>
                      <a:pt x="114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pic>
          <p:nvPicPr>
            <p:cNvPr id="13" name="Picture 55" descr="通用交换机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500" y="2425700"/>
              <a:ext cx="647700" cy="47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Arc 115"/>
            <p:cNvSpPr>
              <a:spLocks/>
            </p:cNvSpPr>
            <p:nvPr/>
          </p:nvSpPr>
          <p:spPr bwMode="auto">
            <a:xfrm rot="7385831">
              <a:off x="1539875" y="3230563"/>
              <a:ext cx="2032000" cy="1727200"/>
            </a:xfrm>
            <a:custGeom>
              <a:avLst/>
              <a:gdLst>
                <a:gd name="T0" fmla="*/ 0 w 27409"/>
                <a:gd name="T1" fmla="*/ 2147483647 h 21600"/>
                <a:gd name="T2" fmla="*/ 2147483647 w 27409"/>
                <a:gd name="T3" fmla="*/ 2147483647 h 21600"/>
                <a:gd name="T4" fmla="*/ 2147483647 w 27409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7409"/>
                <a:gd name="T10" fmla="*/ 0 h 21600"/>
                <a:gd name="T11" fmla="*/ 27409 w 2740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409" h="21600" fill="none" extrusionOk="0">
                  <a:moveTo>
                    <a:pt x="-1" y="795"/>
                  </a:moveTo>
                  <a:cubicBezTo>
                    <a:pt x="1891" y="267"/>
                    <a:pt x="3845" y="-1"/>
                    <a:pt x="5809" y="0"/>
                  </a:cubicBezTo>
                  <a:cubicBezTo>
                    <a:pt x="17738" y="0"/>
                    <a:pt x="27409" y="9670"/>
                    <a:pt x="27409" y="21600"/>
                  </a:cubicBezTo>
                </a:path>
                <a:path w="27409" h="21600" stroke="0" extrusionOk="0">
                  <a:moveTo>
                    <a:pt x="-1" y="795"/>
                  </a:moveTo>
                  <a:cubicBezTo>
                    <a:pt x="1891" y="267"/>
                    <a:pt x="3845" y="-1"/>
                    <a:pt x="5809" y="0"/>
                  </a:cubicBezTo>
                  <a:cubicBezTo>
                    <a:pt x="17738" y="0"/>
                    <a:pt x="27409" y="9670"/>
                    <a:pt x="27409" y="21600"/>
                  </a:cubicBezTo>
                  <a:lnTo>
                    <a:pt x="5809" y="21600"/>
                  </a:lnTo>
                  <a:lnTo>
                    <a:pt x="-1" y="795"/>
                  </a:lnTo>
                  <a:close/>
                </a:path>
              </a:pathLst>
            </a:custGeom>
            <a:noFill/>
            <a:ln w="38100">
              <a:solidFill>
                <a:schemeClr val="hlink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zh-CN" altLang="en-US"/>
            </a:p>
          </p:txBody>
        </p:sp>
        <p:grpSp>
          <p:nvGrpSpPr>
            <p:cNvPr id="15" name="Group 155"/>
            <p:cNvGrpSpPr>
              <a:grpSpLocks/>
            </p:cNvGrpSpPr>
            <p:nvPr/>
          </p:nvGrpSpPr>
          <p:grpSpPr bwMode="auto">
            <a:xfrm>
              <a:off x="2557463" y="1422400"/>
              <a:ext cx="2947988" cy="1692275"/>
              <a:chOff x="1701" y="913"/>
              <a:chExt cx="1857" cy="1066"/>
            </a:xfrm>
          </p:grpSpPr>
          <p:sp>
            <p:nvSpPr>
              <p:cNvPr id="39" name="AutoShape 116"/>
              <p:cNvSpPr>
                <a:spLocks noChangeArrowheads="1"/>
              </p:cNvSpPr>
              <p:nvPr/>
            </p:nvSpPr>
            <p:spPr bwMode="auto">
              <a:xfrm>
                <a:off x="1701" y="913"/>
                <a:ext cx="1836" cy="1066"/>
              </a:xfrm>
              <a:prstGeom prst="cloudCallout">
                <a:avLst>
                  <a:gd name="adj1" fmla="val -83769"/>
                  <a:gd name="adj2" fmla="val -23731"/>
                </a:avLst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zh-CN" sz="16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Text Box 118"/>
              <p:cNvSpPr txBox="1">
                <a:spLocks noChangeArrowheads="1"/>
              </p:cNvSpPr>
              <p:nvPr/>
            </p:nvSpPr>
            <p:spPr bwMode="auto">
              <a:xfrm>
                <a:off x="2775" y="1335"/>
                <a:ext cx="783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>
                    <a:srgbClr val="F48B00"/>
                  </a:buClr>
                  <a:buSzTx/>
                  <a:buFont typeface="Wingdings" panose="05000000000000000000" pitchFamily="2" charset="2"/>
                  <a:buNone/>
                </a:pPr>
                <a:r>
                  <a:rPr lang="en-US" altLang="zh-CN" sz="1000" dirty="0" err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DoS</a:t>
                </a:r>
                <a:r>
                  <a:rPr lang="zh-CN" altLang="en-US" sz="1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攻击</a:t>
                </a:r>
              </a:p>
            </p:txBody>
          </p:sp>
          <p:pic>
            <p:nvPicPr>
              <p:cNvPr id="41" name="Picture 119" descr="attacker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9" y="1534"/>
                <a:ext cx="400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Text Box 121"/>
              <p:cNvSpPr txBox="1">
                <a:spLocks noChangeArrowheads="1"/>
              </p:cNvSpPr>
              <p:nvPr/>
            </p:nvSpPr>
            <p:spPr bwMode="auto">
              <a:xfrm>
                <a:off x="1803" y="1340"/>
                <a:ext cx="600" cy="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>
                    <a:srgbClr val="F48B00"/>
                  </a:buClr>
                  <a:buSzTx/>
                  <a:buFont typeface="Wingdings" panose="05000000000000000000" pitchFamily="2" charset="2"/>
                  <a:buNone/>
                </a:pPr>
                <a:r>
                  <a:rPr lang="zh-CN" altLang="en-US" sz="8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木马</a:t>
                </a:r>
                <a:r>
                  <a:rPr lang="en-US" altLang="zh-CN" sz="8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/       </a:t>
                </a:r>
                <a:r>
                  <a:rPr lang="zh-CN" altLang="en-US" sz="8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间谍软件</a:t>
                </a:r>
              </a:p>
            </p:txBody>
          </p:sp>
          <p:pic>
            <p:nvPicPr>
              <p:cNvPr id="43" name="Picture 122" descr="virus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9" y="1642"/>
                <a:ext cx="290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Text Box 124"/>
              <p:cNvSpPr txBox="1">
                <a:spLocks noChangeArrowheads="1"/>
              </p:cNvSpPr>
              <p:nvPr/>
            </p:nvSpPr>
            <p:spPr bwMode="auto">
              <a:xfrm>
                <a:off x="2227" y="1456"/>
                <a:ext cx="836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>
                    <a:srgbClr val="F48B00"/>
                  </a:buClr>
                  <a:buSzTx/>
                  <a:buFont typeface="Wingdings" panose="05000000000000000000" pitchFamily="2" charset="2"/>
                  <a:buNone/>
                </a:pPr>
                <a:r>
                  <a:rPr lang="zh-CN" altLang="en-US" sz="105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蠕虫病毒</a:t>
                </a:r>
                <a:endParaRPr lang="zh-CN" altLang="en-US" sz="105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45" name="Picture 125" descr="Worm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4" y="1642"/>
                <a:ext cx="322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" name="Text Box 126"/>
              <p:cNvSpPr txBox="1">
                <a:spLocks noChangeArrowheads="1"/>
              </p:cNvSpPr>
              <p:nvPr/>
            </p:nvSpPr>
            <p:spPr bwMode="auto">
              <a:xfrm>
                <a:off x="2619" y="1061"/>
                <a:ext cx="783" cy="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>
                    <a:srgbClr val="F48B00"/>
                  </a:buClr>
                  <a:buSzTx/>
                  <a:buFont typeface="Wingdings" panose="05000000000000000000" pitchFamily="2" charset="2"/>
                  <a:buNone/>
                </a:pPr>
                <a:r>
                  <a:rPr lang="zh-CN" altLang="en-US" sz="105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垃圾邮件</a:t>
                </a:r>
              </a:p>
            </p:txBody>
          </p:sp>
          <p:graphicFrame>
            <p:nvGraphicFramePr>
              <p:cNvPr id="47" name="Object 2"/>
              <p:cNvGraphicFramePr>
                <a:graphicFrameLocks noChangeAspect="1"/>
              </p:cNvGraphicFramePr>
              <p:nvPr/>
            </p:nvGraphicFramePr>
            <p:xfrm>
              <a:off x="2241" y="1020"/>
              <a:ext cx="486" cy="32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7" name="位图图像" r:id="rId8" imgW="1324160" imgH="905001" progId="PBrush">
                      <p:embed/>
                    </p:oleObj>
                  </mc:Choice>
                  <mc:Fallback>
                    <p:oleObj name="位图图像" r:id="rId8" imgW="1324160" imgH="905001" progId="PBrus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41" y="1020"/>
                            <a:ext cx="486" cy="32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6" name="Text Box 143"/>
            <p:cNvSpPr txBox="1">
              <a:spLocks noChangeArrowheads="1"/>
            </p:cNvSpPr>
            <p:nvPr/>
          </p:nvSpPr>
          <p:spPr bwMode="auto">
            <a:xfrm>
              <a:off x="70420" y="4233030"/>
              <a:ext cx="1368425" cy="336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广域边界	</a:t>
              </a:r>
            </a:p>
          </p:txBody>
        </p:sp>
        <p:grpSp>
          <p:nvGrpSpPr>
            <p:cNvPr id="17" name="Group 95"/>
            <p:cNvGrpSpPr>
              <a:grpSpLocks/>
            </p:cNvGrpSpPr>
            <p:nvPr/>
          </p:nvGrpSpPr>
          <p:grpSpPr bwMode="auto">
            <a:xfrm>
              <a:off x="2484439" y="5167313"/>
              <a:ext cx="1674813" cy="1214437"/>
              <a:chOff x="1701" y="2341"/>
              <a:chExt cx="1055" cy="765"/>
            </a:xfrm>
          </p:grpSpPr>
          <p:grpSp>
            <p:nvGrpSpPr>
              <p:cNvPr id="33" name="组合 45"/>
              <p:cNvGrpSpPr>
                <a:grpSpLocks/>
              </p:cNvGrpSpPr>
              <p:nvPr/>
            </p:nvGrpSpPr>
            <p:grpSpPr bwMode="auto">
              <a:xfrm>
                <a:off x="1701" y="2341"/>
                <a:ext cx="1055" cy="765"/>
                <a:chOff x="642910" y="1588887"/>
                <a:chExt cx="2321573" cy="1682401"/>
              </a:xfrm>
            </p:grpSpPr>
            <p:sp>
              <p:nvSpPr>
                <p:cNvPr id="35" name="Oval 11"/>
                <p:cNvSpPr>
                  <a:spLocks noChangeArrowheads="1"/>
                </p:cNvSpPr>
                <p:nvPr/>
              </p:nvSpPr>
              <p:spPr bwMode="ltGray">
                <a:xfrm>
                  <a:off x="642910" y="1588887"/>
                  <a:ext cx="1927675" cy="1282143"/>
                </a:xfrm>
                <a:prstGeom prst="cloud">
                  <a:avLst/>
                </a:prstGeom>
                <a:solidFill>
                  <a:srgbClr val="FFC319"/>
                </a:solidFill>
                <a:ln w="2857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zh-CN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grpSp>
              <p:nvGrpSpPr>
                <p:cNvPr id="36" name="Oval 11"/>
                <p:cNvGrpSpPr>
                  <a:grpSpLocks/>
                </p:cNvGrpSpPr>
                <p:nvPr/>
              </p:nvGrpSpPr>
              <p:grpSpPr bwMode="auto">
                <a:xfrm>
                  <a:off x="682700" y="1589943"/>
                  <a:ext cx="2281783" cy="1681345"/>
                  <a:chOff x="7083552" y="2572512"/>
                  <a:chExt cx="1645920" cy="1213104"/>
                </a:xfrm>
              </p:grpSpPr>
              <p:pic>
                <p:nvPicPr>
                  <p:cNvPr id="37" name="Oval 11"/>
                  <p:cNvPicPr>
                    <a:picLocks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ltGray">
                  <a:xfrm>
                    <a:off x="7083552" y="2572512"/>
                    <a:ext cx="1645920" cy="12131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8" name="Text Box 5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99502" y="2734449"/>
                    <a:ext cx="806720" cy="5244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  <p:sp>
            <p:nvSpPr>
              <p:cNvPr id="34" name="Text Box 101"/>
              <p:cNvSpPr txBox="1">
                <a:spLocks noChangeArrowheads="1"/>
              </p:cNvSpPr>
              <p:nvPr/>
            </p:nvSpPr>
            <p:spPr bwMode="auto">
              <a:xfrm>
                <a:off x="1811" y="2484"/>
                <a:ext cx="570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1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专线</a:t>
                </a:r>
              </a:p>
            </p:txBody>
          </p:sp>
        </p:grpSp>
        <p:grpSp>
          <p:nvGrpSpPr>
            <p:cNvPr id="18" name="Group 78"/>
            <p:cNvGrpSpPr>
              <a:grpSpLocks/>
            </p:cNvGrpSpPr>
            <p:nvPr/>
          </p:nvGrpSpPr>
          <p:grpSpPr bwMode="auto">
            <a:xfrm>
              <a:off x="3924300" y="4443991"/>
              <a:ext cx="1818947" cy="1223340"/>
              <a:chOff x="1882" y="848"/>
              <a:chExt cx="1254" cy="942"/>
            </a:xfrm>
          </p:grpSpPr>
          <p:grpSp>
            <p:nvGrpSpPr>
              <p:cNvPr id="27" name="组合 39"/>
              <p:cNvGrpSpPr>
                <a:grpSpLocks/>
              </p:cNvGrpSpPr>
              <p:nvPr/>
            </p:nvGrpSpPr>
            <p:grpSpPr bwMode="auto">
              <a:xfrm>
                <a:off x="1882" y="848"/>
                <a:ext cx="1254" cy="942"/>
                <a:chOff x="642910" y="1584757"/>
                <a:chExt cx="2318756" cy="1678467"/>
              </a:xfrm>
            </p:grpSpPr>
            <p:sp>
              <p:nvSpPr>
                <p:cNvPr id="29" name="Oval 11"/>
                <p:cNvSpPr>
                  <a:spLocks noChangeArrowheads="1"/>
                </p:cNvSpPr>
                <p:nvPr/>
              </p:nvSpPr>
              <p:spPr bwMode="ltGray">
                <a:xfrm>
                  <a:off x="642910" y="1588320"/>
                  <a:ext cx="1928598" cy="1282905"/>
                </a:xfrm>
                <a:prstGeom prst="cloud">
                  <a:avLst/>
                </a:prstGeom>
                <a:solidFill>
                  <a:srgbClr val="B3DC27"/>
                </a:solidFill>
                <a:ln w="2857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zh-CN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grpSp>
              <p:nvGrpSpPr>
                <p:cNvPr id="30" name="Oval 11"/>
                <p:cNvGrpSpPr>
                  <a:grpSpLocks/>
                </p:cNvGrpSpPr>
                <p:nvPr/>
              </p:nvGrpSpPr>
              <p:grpSpPr bwMode="auto">
                <a:xfrm>
                  <a:off x="679883" y="1584757"/>
                  <a:ext cx="2281783" cy="1678467"/>
                  <a:chOff x="2865120" y="2548128"/>
                  <a:chExt cx="1645920" cy="1213104"/>
                </a:xfrm>
              </p:grpSpPr>
              <p:pic>
                <p:nvPicPr>
                  <p:cNvPr id="31" name="Oval 11"/>
                  <p:cNvPicPr>
                    <a:picLocks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ltGray">
                  <a:xfrm>
                    <a:off x="2865120" y="2548128"/>
                    <a:ext cx="1645920" cy="12131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2" name="Text Box 6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83102" y="2714091"/>
                    <a:ext cx="806720" cy="525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  <p:sp>
            <p:nvSpPr>
              <p:cNvPr id="28" name="Text Box 84"/>
              <p:cNvSpPr txBox="1">
                <a:spLocks noChangeArrowheads="1"/>
              </p:cNvSpPr>
              <p:nvPr/>
            </p:nvSpPr>
            <p:spPr bwMode="auto">
              <a:xfrm>
                <a:off x="1915" y="1085"/>
                <a:ext cx="919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1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Internet</a:t>
                </a:r>
              </a:p>
            </p:txBody>
          </p:sp>
        </p:grpSp>
        <p:grpSp>
          <p:nvGrpSpPr>
            <p:cNvPr id="19" name="Group 69"/>
            <p:cNvGrpSpPr>
              <a:grpSpLocks/>
            </p:cNvGrpSpPr>
            <p:nvPr/>
          </p:nvGrpSpPr>
          <p:grpSpPr bwMode="auto">
            <a:xfrm>
              <a:off x="469900" y="5129213"/>
              <a:ext cx="1992208" cy="1214437"/>
              <a:chOff x="476" y="2205"/>
              <a:chExt cx="1054" cy="765"/>
            </a:xfrm>
          </p:grpSpPr>
          <p:grpSp>
            <p:nvGrpSpPr>
              <p:cNvPr id="21" name="组合 42"/>
              <p:cNvGrpSpPr>
                <a:grpSpLocks/>
              </p:cNvGrpSpPr>
              <p:nvPr/>
            </p:nvGrpSpPr>
            <p:grpSpPr bwMode="auto">
              <a:xfrm>
                <a:off x="476" y="2205"/>
                <a:ext cx="1054" cy="765"/>
                <a:chOff x="642910" y="1588887"/>
                <a:chExt cx="2320076" cy="1682401"/>
              </a:xfrm>
            </p:grpSpPr>
            <p:sp>
              <p:nvSpPr>
                <p:cNvPr id="23" name="Oval 11"/>
                <p:cNvSpPr>
                  <a:spLocks noChangeArrowheads="1"/>
                </p:cNvSpPr>
                <p:nvPr/>
              </p:nvSpPr>
              <p:spPr bwMode="ltGray">
                <a:xfrm>
                  <a:off x="642910" y="1588887"/>
                  <a:ext cx="1928261" cy="1282143"/>
                </a:xfrm>
                <a:prstGeom prst="cloud">
                  <a:avLst/>
                </a:prstGeom>
                <a:solidFill>
                  <a:srgbClr val="00B0F0"/>
                </a:solidFill>
                <a:ln w="2857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zh-CN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grpSp>
              <p:nvGrpSpPr>
                <p:cNvPr id="24" name="Oval 11"/>
                <p:cNvGrpSpPr>
                  <a:grpSpLocks/>
                </p:cNvGrpSpPr>
                <p:nvPr/>
              </p:nvGrpSpPr>
              <p:grpSpPr bwMode="auto">
                <a:xfrm>
                  <a:off x="681203" y="1589943"/>
                  <a:ext cx="2281783" cy="1681345"/>
                  <a:chOff x="4937760" y="2572512"/>
                  <a:chExt cx="1645920" cy="1213104"/>
                </a:xfrm>
              </p:grpSpPr>
              <p:pic>
                <p:nvPicPr>
                  <p:cNvPr id="25" name="Oval 11"/>
                  <p:cNvPicPr>
                    <a:picLocks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ltGray">
                  <a:xfrm>
                    <a:off x="4937760" y="2572512"/>
                    <a:ext cx="1645920" cy="12131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6" name="Text 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54790" y="2734449"/>
                    <a:ext cx="806720" cy="5244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l"/>
                      <a:defRPr sz="3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1pPr>
                    <a:lvl2pPr marL="742950" indent="-28575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SzPct val="80000"/>
                      <a:buFont typeface="Wingdings" panose="05000000000000000000" pitchFamily="2" charset="2"/>
                      <a:buChar char="à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2pPr>
                    <a:lvl3pPr marL="11430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Times New Roman" panose="02020603050405020304" pitchFamily="18" charset="0"/>
                      <a:buChar char="-"/>
                      <a:defRPr sz="24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3pPr>
                    <a:lvl4pPr marL="16002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Arial" panose="020B0604020202020204" pitchFamily="34" charset="0"/>
                      <a:buChar char="—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4pPr>
                    <a:lvl5pPr marL="2057400" indent="-22860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10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Font typeface="Wingdings" panose="05000000000000000000" pitchFamily="2" charset="2"/>
                      <a:buChar char="Ü"/>
                      <a:defRPr sz="16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华文细黑" panose="02010600040101010101" pitchFamily="2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zh-CN" altLang="zh-CN" sz="1600" b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  <p:sp>
            <p:nvSpPr>
              <p:cNvPr id="22" name="Text Box 75"/>
              <p:cNvSpPr txBox="1">
                <a:spLocks noChangeArrowheads="1"/>
              </p:cNvSpPr>
              <p:nvPr/>
            </p:nvSpPr>
            <p:spPr bwMode="auto">
              <a:xfrm>
                <a:off x="657" y="2341"/>
                <a:ext cx="590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200" b="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MSTP</a:t>
                </a:r>
              </a:p>
            </p:txBody>
          </p:sp>
        </p:grpSp>
        <p:sp>
          <p:nvSpPr>
            <p:cNvPr id="20" name="AutoShape 6"/>
            <p:cNvSpPr>
              <a:spLocks noChangeArrowheads="1"/>
            </p:cNvSpPr>
            <p:nvPr/>
          </p:nvSpPr>
          <p:spPr bwMode="ltGray">
            <a:xfrm>
              <a:off x="2500313" y="3071813"/>
              <a:ext cx="1619250" cy="568325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38100" algn="ctr">
              <a:solidFill>
                <a:srgbClr val="FFFFFF">
                  <a:alpha val="70195"/>
                </a:srgb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启用深层安全防护</a:t>
              </a: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5218297" y="822024"/>
            <a:ext cx="2888877" cy="3681693"/>
            <a:chOff x="5643563" y="996950"/>
            <a:chExt cx="3214687" cy="5218113"/>
          </a:xfrm>
        </p:grpSpPr>
        <p:sp>
          <p:nvSpPr>
            <p:cNvPr id="62" name="Rectangle 12"/>
            <p:cNvSpPr>
              <a:spLocks noChangeArrowheads="1"/>
            </p:cNvSpPr>
            <p:nvPr/>
          </p:nvSpPr>
          <p:spPr bwMode="gray">
            <a:xfrm>
              <a:off x="5715000" y="1428750"/>
              <a:ext cx="3143250" cy="4786313"/>
            </a:xfrm>
            <a:prstGeom prst="rect">
              <a:avLst/>
            </a:prstGeom>
            <a:gradFill rotWithShape="1">
              <a:gsLst>
                <a:gs pos="0">
                  <a:srgbClr val="F8F8F8"/>
                </a:gs>
                <a:gs pos="100000">
                  <a:srgbClr val="DDDDDD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Top"/>
              <a:lightRig rig="legacyFlat3" dir="r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F8F8F8"/>
              </a:extrusionClr>
              <a:contourClr>
                <a:srgbClr val="F8F8F8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AutoShape 6"/>
            <p:cNvSpPr>
              <a:spLocks noChangeArrowheads="1"/>
            </p:cNvSpPr>
            <p:nvPr/>
          </p:nvSpPr>
          <p:spPr bwMode="ltGray">
            <a:xfrm>
              <a:off x="5643563" y="996950"/>
              <a:ext cx="3214687" cy="503239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38100" algn="ctr">
              <a:solidFill>
                <a:srgbClr val="FFFFFF">
                  <a:alpha val="70195"/>
                </a:srgb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Text Box 166"/>
            <p:cNvSpPr txBox="1">
              <a:spLocks noChangeArrowheads="1"/>
            </p:cNvSpPr>
            <p:nvPr/>
          </p:nvSpPr>
          <p:spPr bwMode="auto">
            <a:xfrm>
              <a:off x="5715000" y="1571626"/>
              <a:ext cx="3095625" cy="3974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ü"/>
              </a:pPr>
              <a:r>
                <a:rPr lang="zh-CN" altLang="en-US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满足不同层面客户的安全要求：提供高性能的全内置安全防范功能，可以提供更为丰富的深层安全防范解决方案</a:t>
              </a:r>
              <a:endParaRPr lang="en-US" altLang="zh-CN" sz="11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ü"/>
              </a:pPr>
              <a:r>
                <a:rPr lang="zh-CN" altLang="en-US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防御</a:t>
              </a:r>
              <a:r>
                <a:rPr lang="en-US" altLang="zh-CN" sz="1100" b="0" dirty="0" err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DoS</a:t>
              </a:r>
              <a:r>
                <a:rPr lang="zh-CN" altLang="en-US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攻击：支持异常报文攻击防范、支持扫描攻击防范、支持泛洪攻击防范、</a:t>
              </a:r>
              <a:r>
                <a:rPr lang="en-US" altLang="zh-CN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支持黑名单过滤、支持攻击防范告警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ü"/>
              </a:pPr>
              <a:r>
                <a:rPr lang="zh-CN" altLang="en-US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实时抵御蠕虫、病毒、木马等深层攻击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ü"/>
              </a:pPr>
              <a:r>
                <a:rPr lang="zh-CN" altLang="en-US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操作系统漏洞攻击防护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ü"/>
              </a:pPr>
              <a:r>
                <a:rPr lang="zh-CN" altLang="en-US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垃圾邮件防护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ü"/>
              </a:pPr>
              <a:r>
                <a:rPr lang="zh-CN" altLang="en-US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漏洞库、病毒库、协议库三库合一，特征库数量已达上万种，并不断更新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ü"/>
              </a:pPr>
              <a:r>
                <a:rPr lang="zh-CN" altLang="en-US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广域接口深层安全防护和攻击防范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None/>
              </a:pPr>
              <a:endParaRPr lang="en-US" altLang="zh-CN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648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支持全方位的高可靠性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67858" y="1059582"/>
            <a:ext cx="7881938" cy="3609975"/>
            <a:chOff x="428625" y="1341438"/>
            <a:chExt cx="7881938" cy="3609975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2033588" y="1341438"/>
              <a:ext cx="4749800" cy="3168650"/>
              <a:chOff x="1281" y="1104"/>
              <a:chExt cx="2992" cy="1996"/>
            </a:xfrm>
          </p:grpSpPr>
          <p:grpSp>
            <p:nvGrpSpPr>
              <p:cNvPr id="8" name="Group 4"/>
              <p:cNvGrpSpPr>
                <a:grpSpLocks/>
              </p:cNvGrpSpPr>
              <p:nvPr/>
            </p:nvGrpSpPr>
            <p:grpSpPr bwMode="auto">
              <a:xfrm>
                <a:off x="2514" y="1356"/>
                <a:ext cx="486" cy="431"/>
                <a:chOff x="2644" y="2841"/>
                <a:chExt cx="563" cy="525"/>
              </a:xfrm>
            </p:grpSpPr>
            <p:sp>
              <p:nvSpPr>
                <p:cNvPr id="25" name="AutoShape 5"/>
                <p:cNvSpPr>
                  <a:spLocks noChangeArrowheads="1"/>
                </p:cNvSpPr>
                <p:nvPr/>
              </p:nvSpPr>
              <p:spPr bwMode="gray">
                <a:xfrm>
                  <a:off x="2644" y="2929"/>
                  <a:ext cx="563" cy="437"/>
                </a:xfrm>
                <a:prstGeom prst="diamond">
                  <a:avLst/>
                </a:prstGeom>
                <a:solidFill>
                  <a:srgbClr val="4D4D4D"/>
                </a:solidFill>
                <a:ln w="9525">
                  <a:miter lim="800000"/>
                  <a:headEnd/>
                  <a:tailEnd/>
                </a:ln>
                <a:scene3d>
                  <a:camera prst="legacyObliqueBottom"/>
                  <a:lightRig rig="legacyFlat2" dir="t"/>
                </a:scene3d>
                <a:sp3d extrusionH="163500" prstMaterial="legacyMatte">
                  <a:bevelT w="13500" h="13500" prst="angle"/>
                  <a:bevelB w="13500" h="13500" prst="angle"/>
                  <a:extrusionClr>
                    <a:srgbClr val="4D4D4D"/>
                  </a:extrusionClr>
                  <a:contourClr>
                    <a:srgbClr val="4D4D4D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6" name="AutoShape 6"/>
                <p:cNvSpPr>
                  <a:spLocks noChangeArrowheads="1"/>
                </p:cNvSpPr>
                <p:nvPr/>
              </p:nvSpPr>
              <p:spPr bwMode="gray">
                <a:xfrm>
                  <a:off x="2644" y="2888"/>
                  <a:ext cx="563" cy="439"/>
                </a:xfrm>
                <a:prstGeom prst="diamond">
                  <a:avLst/>
                </a:prstGeom>
                <a:solidFill>
                  <a:srgbClr val="969696"/>
                </a:solidFill>
                <a:ln w="9525">
                  <a:miter lim="800000"/>
                  <a:headEnd/>
                  <a:tailEnd/>
                </a:ln>
                <a:scene3d>
                  <a:camera prst="legacyObliqueBottom"/>
                  <a:lightRig rig="legacyFlat2" dir="t"/>
                </a:scene3d>
                <a:sp3d extrusionH="163500" prstMaterial="legacyMatte">
                  <a:bevelT w="13500" h="13500" prst="angle"/>
                  <a:bevelB w="13500" h="13500" prst="angle"/>
                  <a:extrusionClr>
                    <a:srgbClr val="969696"/>
                  </a:extrusionClr>
                  <a:contourClr>
                    <a:srgbClr val="969696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7" name="AutoShape 7"/>
                <p:cNvSpPr>
                  <a:spLocks noChangeArrowheads="1"/>
                </p:cNvSpPr>
                <p:nvPr/>
              </p:nvSpPr>
              <p:spPr bwMode="gray">
                <a:xfrm>
                  <a:off x="2644" y="2841"/>
                  <a:ext cx="563" cy="438"/>
                </a:xfrm>
                <a:prstGeom prst="diamond">
                  <a:avLst/>
                </a:prstGeom>
                <a:gradFill rotWithShape="1">
                  <a:gsLst>
                    <a:gs pos="0">
                      <a:srgbClr val="B2B2B2"/>
                    </a:gs>
                    <a:gs pos="100000">
                      <a:srgbClr val="ABABAB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Bottom"/>
                  <a:lightRig rig="legacyFlat2" dir="t"/>
                </a:scene3d>
                <a:sp3d extrusionH="163500" prstMaterial="legacyMatte">
                  <a:bevelT w="13500" h="13500" prst="angle"/>
                  <a:bevelB w="13500" h="13500" prst="angle"/>
                  <a:extrusionClr>
                    <a:srgbClr val="B2B2B2"/>
                  </a:extrusionClr>
                  <a:contourClr>
                    <a:srgbClr val="B2B2B2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9" name="Group 8"/>
              <p:cNvGrpSpPr>
                <a:grpSpLocks/>
              </p:cNvGrpSpPr>
              <p:nvPr/>
            </p:nvGrpSpPr>
            <p:grpSpPr bwMode="auto">
              <a:xfrm>
                <a:off x="2770" y="1108"/>
                <a:ext cx="1503" cy="1320"/>
                <a:chOff x="2897" y="845"/>
                <a:chExt cx="1743" cy="1611"/>
              </a:xfrm>
            </p:grpSpPr>
            <p:sp>
              <p:nvSpPr>
                <p:cNvPr id="22" name="AutoShape 9"/>
                <p:cNvSpPr>
                  <a:spLocks noChangeArrowheads="1"/>
                </p:cNvSpPr>
                <p:nvPr/>
              </p:nvSpPr>
              <p:spPr bwMode="gray">
                <a:xfrm>
                  <a:off x="2897" y="1109"/>
                  <a:ext cx="1731" cy="1347"/>
                </a:xfrm>
                <a:prstGeom prst="diamond">
                  <a:avLst/>
                </a:prstGeom>
                <a:solidFill>
                  <a:srgbClr val="FFFFCC"/>
                </a:solidFill>
                <a:ln w="9525">
                  <a:miter lim="800000"/>
                  <a:headEnd/>
                  <a:tailEnd/>
                </a:ln>
                <a:scene3d>
                  <a:camera prst="legacyObliqueBottom"/>
                  <a:lightRig rig="legacyFlat2" dir="t"/>
                </a:scene3d>
                <a:sp3d extrusionH="227000" prstMaterial="legacyMatte">
                  <a:bevelT w="13500" h="13500" prst="angle"/>
                  <a:bevelB w="13500" h="13500" prst="angle"/>
                  <a:extrusionClr>
                    <a:srgbClr val="FFFFCC"/>
                  </a:extrusionClr>
                  <a:contourClr>
                    <a:srgbClr val="FFFFCC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3" name="AutoShape 10"/>
                <p:cNvSpPr>
                  <a:spLocks noChangeArrowheads="1"/>
                </p:cNvSpPr>
                <p:nvPr/>
              </p:nvSpPr>
              <p:spPr bwMode="gray">
                <a:xfrm>
                  <a:off x="2898" y="966"/>
                  <a:ext cx="1731" cy="1347"/>
                </a:xfrm>
                <a:prstGeom prst="diamond">
                  <a:avLst/>
                </a:prstGeom>
                <a:solidFill>
                  <a:srgbClr val="FFCC66"/>
                </a:solidFill>
                <a:ln w="9525">
                  <a:miter lim="800000"/>
                  <a:headEnd/>
                  <a:tailEnd/>
                </a:ln>
                <a:scene3d>
                  <a:camera prst="legacyObliqueBottom"/>
                  <a:lightRig rig="legacyFlat2" dir="t"/>
                </a:scene3d>
                <a:sp3d extrusionH="227000" prstMaterial="legacyMatte">
                  <a:bevelT w="13500" h="13500" prst="angle"/>
                  <a:bevelB w="13500" h="13500" prst="angle"/>
                  <a:extrusionClr>
                    <a:srgbClr val="FFCC66"/>
                  </a:extrusionClr>
                  <a:contourClr>
                    <a:srgbClr val="FFCC66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4" name="AutoShape 11"/>
                <p:cNvSpPr>
                  <a:spLocks noChangeArrowheads="1"/>
                </p:cNvSpPr>
                <p:nvPr/>
              </p:nvSpPr>
              <p:spPr bwMode="gray">
                <a:xfrm>
                  <a:off x="2909" y="845"/>
                  <a:ext cx="1731" cy="1347"/>
                </a:xfrm>
                <a:prstGeom prst="diamond">
                  <a:avLst/>
                </a:prstGeom>
                <a:gradFill rotWithShape="1">
                  <a:gsLst>
                    <a:gs pos="0">
                      <a:srgbClr val="A96500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Bottom"/>
                  <a:lightRig rig="legacyFlat2" dir="t"/>
                </a:scene3d>
                <a:sp3d extrusionH="227000" prstMaterial="legacyMatte">
                  <a:bevelT w="13500" h="13500" prst="angle"/>
                  <a:bevelB w="13500" h="13500" prst="angle"/>
                  <a:extrusionClr>
                    <a:srgbClr val="FF9900"/>
                  </a:extrusionClr>
                  <a:contourClr>
                    <a:srgbClr val="A96500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0" name="Group 12"/>
              <p:cNvGrpSpPr>
                <a:grpSpLocks/>
              </p:cNvGrpSpPr>
              <p:nvPr/>
            </p:nvGrpSpPr>
            <p:grpSpPr bwMode="auto">
              <a:xfrm>
                <a:off x="1281" y="1104"/>
                <a:ext cx="1503" cy="1312"/>
                <a:chOff x="1179" y="849"/>
                <a:chExt cx="1743" cy="1601"/>
              </a:xfrm>
            </p:grpSpPr>
            <p:sp>
              <p:nvSpPr>
                <p:cNvPr id="19" name="AutoShape 13"/>
                <p:cNvSpPr>
                  <a:spLocks noChangeArrowheads="1"/>
                </p:cNvSpPr>
                <p:nvPr/>
              </p:nvSpPr>
              <p:spPr bwMode="gray">
                <a:xfrm>
                  <a:off x="1179" y="1103"/>
                  <a:ext cx="1731" cy="1347"/>
                </a:xfrm>
                <a:prstGeom prst="diamond">
                  <a:avLst/>
                </a:prstGeom>
                <a:solidFill>
                  <a:srgbClr val="CCECFF"/>
                </a:solidFill>
                <a:ln w="9525">
                  <a:miter lim="800000"/>
                  <a:headEnd/>
                  <a:tailEnd/>
                </a:ln>
                <a:scene3d>
                  <a:camera prst="legacyObliqueBottom"/>
                  <a:lightRig rig="legacyFlat2" dir="t"/>
                </a:scene3d>
                <a:sp3d extrusionH="227000" prstMaterial="legacyMatte">
                  <a:bevelT w="13500" h="13500" prst="angle"/>
                  <a:bevelB w="13500" h="13500" prst="angle"/>
                  <a:extrusionClr>
                    <a:srgbClr val="CCECFF"/>
                  </a:extrusionClr>
                  <a:contourClr>
                    <a:srgbClr val="CCECFF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" name="AutoShape 14"/>
                <p:cNvSpPr>
                  <a:spLocks noChangeArrowheads="1"/>
                </p:cNvSpPr>
                <p:nvPr/>
              </p:nvSpPr>
              <p:spPr bwMode="gray">
                <a:xfrm>
                  <a:off x="1180" y="970"/>
                  <a:ext cx="1731" cy="1347"/>
                </a:xfrm>
                <a:prstGeom prst="diamond">
                  <a:avLst/>
                </a:prstGeom>
                <a:solidFill>
                  <a:srgbClr val="CC99FF"/>
                </a:solidFill>
                <a:ln w="9525">
                  <a:miter lim="800000"/>
                  <a:headEnd/>
                  <a:tailEnd/>
                </a:ln>
                <a:scene3d>
                  <a:camera prst="legacyObliqueBottom"/>
                  <a:lightRig rig="legacyFlat2" dir="t"/>
                </a:scene3d>
                <a:sp3d extrusionH="227000" prstMaterial="legacyMatte">
                  <a:bevelT w="13500" h="13500" prst="angle"/>
                  <a:bevelB w="13500" h="13500" prst="angle"/>
                  <a:extrusionClr>
                    <a:srgbClr val="CC99FF"/>
                  </a:extrusionClr>
                  <a:contourClr>
                    <a:srgbClr val="CC99FF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1" name="AutoShape 15"/>
                <p:cNvSpPr>
                  <a:spLocks noChangeArrowheads="1"/>
                </p:cNvSpPr>
                <p:nvPr/>
              </p:nvSpPr>
              <p:spPr bwMode="gray">
                <a:xfrm>
                  <a:off x="1191" y="849"/>
                  <a:ext cx="1731" cy="1347"/>
                </a:xfrm>
                <a:prstGeom prst="diamond">
                  <a:avLst/>
                </a:prstGeom>
                <a:gradFill rotWithShape="1">
                  <a:gsLst>
                    <a:gs pos="0">
                      <a:srgbClr val="393956"/>
                    </a:gs>
                    <a:gs pos="100000">
                      <a:srgbClr val="666699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Bottom"/>
                  <a:lightRig rig="legacyFlat2" dir="t"/>
                </a:scene3d>
                <a:sp3d extrusionH="227000" prstMaterial="legacyMatte">
                  <a:bevelT w="13500" h="13500" prst="angle"/>
                  <a:bevelB w="13500" h="13500" prst="angle"/>
                  <a:extrusionClr>
                    <a:srgbClr val="666699"/>
                  </a:extrusionClr>
                  <a:contourClr>
                    <a:srgbClr val="393956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1" name="Rectangle 16"/>
              <p:cNvSpPr>
                <a:spLocks noChangeArrowheads="1"/>
              </p:cNvSpPr>
              <p:nvPr/>
            </p:nvSpPr>
            <p:spPr bwMode="gray">
              <a:xfrm>
                <a:off x="1790" y="1539"/>
                <a:ext cx="415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6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ISSU</a:t>
                </a:r>
              </a:p>
            </p:txBody>
          </p:sp>
          <p:sp>
            <p:nvSpPr>
              <p:cNvPr id="12" name="Rectangle 17"/>
              <p:cNvSpPr>
                <a:spLocks noChangeArrowheads="1"/>
              </p:cNvSpPr>
              <p:nvPr/>
            </p:nvSpPr>
            <p:spPr bwMode="gray">
              <a:xfrm>
                <a:off x="3322" y="1558"/>
                <a:ext cx="36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6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FRR</a:t>
                </a:r>
              </a:p>
            </p:txBody>
          </p:sp>
          <p:sp>
            <p:nvSpPr>
              <p:cNvPr id="13" name="Rectangle 31"/>
              <p:cNvSpPr>
                <a:spLocks noChangeArrowheads="1"/>
              </p:cNvSpPr>
              <p:nvPr/>
            </p:nvSpPr>
            <p:spPr bwMode="gray">
              <a:xfrm>
                <a:off x="3120" y="2809"/>
                <a:ext cx="763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16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业务虚拟化</a:t>
                </a:r>
                <a:endParaRPr lang="en-US" altLang="zh-CN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4" name="Group 38"/>
              <p:cNvGrpSpPr>
                <a:grpSpLocks/>
              </p:cNvGrpSpPr>
              <p:nvPr/>
            </p:nvGrpSpPr>
            <p:grpSpPr bwMode="auto">
              <a:xfrm>
                <a:off x="2007" y="1789"/>
                <a:ext cx="1503" cy="1311"/>
                <a:chOff x="2025" y="1519"/>
                <a:chExt cx="1743" cy="1598"/>
              </a:xfrm>
            </p:grpSpPr>
            <p:sp>
              <p:nvSpPr>
                <p:cNvPr id="16" name="AutoShape 39"/>
                <p:cNvSpPr>
                  <a:spLocks noChangeArrowheads="1"/>
                </p:cNvSpPr>
                <p:nvPr/>
              </p:nvSpPr>
              <p:spPr bwMode="gray">
                <a:xfrm>
                  <a:off x="2025" y="1771"/>
                  <a:ext cx="1731" cy="1346"/>
                </a:xfrm>
                <a:prstGeom prst="diamond">
                  <a:avLst/>
                </a:prstGeom>
                <a:solidFill>
                  <a:srgbClr val="CCFFCC"/>
                </a:solidFill>
                <a:ln w="9525">
                  <a:miter lim="800000"/>
                  <a:headEnd/>
                  <a:tailEnd/>
                </a:ln>
                <a:scene3d>
                  <a:camera prst="legacyObliqueBottom"/>
                  <a:lightRig rig="legacyFlat2" dir="t"/>
                </a:scene3d>
                <a:sp3d extrusionH="227000" prstMaterial="legacyMatte">
                  <a:bevelT w="13500" h="13500" prst="angle"/>
                  <a:bevelB w="13500" h="13500" prst="angle"/>
                  <a:extrusionClr>
                    <a:srgbClr val="CCFFCC"/>
                  </a:extrusionClr>
                  <a:contourClr>
                    <a:srgbClr val="CCFFCC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7" name="AutoShape 40"/>
                <p:cNvSpPr>
                  <a:spLocks noChangeArrowheads="1"/>
                </p:cNvSpPr>
                <p:nvPr/>
              </p:nvSpPr>
              <p:spPr bwMode="gray">
                <a:xfrm>
                  <a:off x="2026" y="1640"/>
                  <a:ext cx="1731" cy="1346"/>
                </a:xfrm>
                <a:prstGeom prst="diamond">
                  <a:avLst/>
                </a:prstGeom>
                <a:solidFill>
                  <a:srgbClr val="66FF66"/>
                </a:solidFill>
                <a:ln w="9525">
                  <a:miter lim="800000"/>
                  <a:headEnd/>
                  <a:tailEnd/>
                </a:ln>
                <a:scene3d>
                  <a:camera prst="legacyObliqueBottom"/>
                  <a:lightRig rig="legacyFlat2" dir="t"/>
                </a:scene3d>
                <a:sp3d extrusionH="227000" prstMaterial="legacyMatte">
                  <a:bevelT w="13500" h="13500" prst="angle"/>
                  <a:bevelB w="13500" h="13500" prst="angle"/>
                  <a:extrusionClr>
                    <a:srgbClr val="66FF66"/>
                  </a:extrusionClr>
                  <a:contourClr>
                    <a:srgbClr val="66FF66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8" name="AutoShape 41"/>
                <p:cNvSpPr>
                  <a:spLocks noChangeArrowheads="1"/>
                </p:cNvSpPr>
                <p:nvPr/>
              </p:nvSpPr>
              <p:spPr bwMode="gray">
                <a:xfrm>
                  <a:off x="2037" y="1519"/>
                  <a:ext cx="1731" cy="1346"/>
                </a:xfrm>
                <a:prstGeom prst="diamond">
                  <a:avLst/>
                </a:prstGeom>
                <a:gradFill rotWithShape="1">
                  <a:gsLst>
                    <a:gs pos="0">
                      <a:srgbClr val="009B4E"/>
                    </a:gs>
                    <a:gs pos="100000">
                      <a:srgbClr val="00CC66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scene3d>
                  <a:camera prst="legacyObliqueBottom"/>
                  <a:lightRig rig="legacyFlat2" dir="t"/>
                </a:scene3d>
                <a:sp3d extrusionH="227000" prstMaterial="legacyMatte">
                  <a:bevelT w="13500" h="13500" prst="angle"/>
                  <a:bevelB w="13500" h="13500" prst="angle"/>
                  <a:extrusionClr>
                    <a:srgbClr val="00CC66"/>
                  </a:extrusionClr>
                  <a:contourClr>
                    <a:srgbClr val="009B4E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5" name="Rectangle 42"/>
              <p:cNvSpPr>
                <a:spLocks noChangeArrowheads="1"/>
              </p:cNvSpPr>
              <p:nvPr/>
            </p:nvSpPr>
            <p:spPr bwMode="gray">
              <a:xfrm>
                <a:off x="2430" y="2194"/>
                <a:ext cx="644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6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GR/NSR</a:t>
                </a:r>
              </a:p>
            </p:txBody>
          </p:sp>
        </p:grpSp>
        <p:sp>
          <p:nvSpPr>
            <p:cNvPr id="5" name="Text Box 6"/>
            <p:cNvSpPr txBox="1">
              <a:spLocks noChangeArrowheads="1"/>
            </p:cNvSpPr>
            <p:nvPr/>
          </p:nvSpPr>
          <p:spPr bwMode="gray">
            <a:xfrm>
              <a:off x="428625" y="1571625"/>
              <a:ext cx="1928813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400" b="0">
                  <a:solidFill>
                    <a:srgbClr val="1C1C1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保证软件升级过程中不中断</a:t>
              </a:r>
              <a:endParaRPr lang="en-US" altLang="zh-CN" sz="1400" b="0">
                <a:solidFill>
                  <a:srgbClr val="1C1C1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gray">
            <a:xfrm>
              <a:off x="6500813" y="1500188"/>
              <a:ext cx="180975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>
                <a:spcBef>
                  <a:spcPts val="12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400" b="0">
                  <a:solidFill>
                    <a:srgbClr val="1C1C1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网络解决方案中各种故障快速收敛</a:t>
              </a:r>
              <a:endParaRPr lang="en-US" altLang="zh-CN" sz="1400" b="0">
                <a:solidFill>
                  <a:srgbClr val="1C1C1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gray">
            <a:xfrm>
              <a:off x="3214688" y="4643438"/>
              <a:ext cx="235743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</a:pPr>
              <a:r>
                <a:rPr lang="zh-CN" altLang="en-US" sz="1400" b="0">
                  <a:solidFill>
                    <a:schemeClr val="tx1"/>
                  </a:solidFill>
                  <a:latin typeface="华文细黑" panose="02010600040101010101" pitchFamily="2" charset="-122"/>
                </a:rPr>
                <a:t>主备引擎切换转发不中断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452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4040" y="225898"/>
            <a:ext cx="8229443" cy="457200"/>
          </a:xfrm>
        </p:spPr>
        <p:txBody>
          <a:bodyPr/>
          <a:lstStyle/>
          <a:p>
            <a:pPr algn="l"/>
            <a:r>
              <a:rPr lang="en-US" altLang="zh-CN" dirty="0" smtClean="0"/>
              <a:t>SR66</a:t>
            </a:r>
            <a:r>
              <a:rPr lang="zh-CN" altLang="en-US" dirty="0" smtClean="0"/>
              <a:t>业务路由器产品家族</a:t>
            </a:r>
            <a:endParaRPr lang="zh-CN" altLang="en-US" dirty="0"/>
          </a:p>
        </p:txBody>
      </p:sp>
      <p:grpSp>
        <p:nvGrpSpPr>
          <p:cNvPr id="45" name="组合 44"/>
          <p:cNvGrpSpPr/>
          <p:nvPr/>
        </p:nvGrpSpPr>
        <p:grpSpPr>
          <a:xfrm>
            <a:off x="1187624" y="683098"/>
            <a:ext cx="6768300" cy="4007306"/>
            <a:chOff x="459346" y="592139"/>
            <a:chExt cx="8360254" cy="6149229"/>
          </a:xfrm>
        </p:grpSpPr>
        <p:grpSp>
          <p:nvGrpSpPr>
            <p:cNvPr id="46" name="组合 99"/>
            <p:cNvGrpSpPr>
              <a:grpSpLocks/>
            </p:cNvGrpSpPr>
            <p:nvPr/>
          </p:nvGrpSpPr>
          <p:grpSpPr bwMode="auto">
            <a:xfrm>
              <a:off x="1337691" y="4268788"/>
              <a:ext cx="1653729" cy="1681162"/>
              <a:chOff x="2160598" y="4509120"/>
              <a:chExt cx="1653117" cy="864096"/>
            </a:xfrm>
          </p:grpSpPr>
          <p:sp>
            <p:nvSpPr>
              <p:cNvPr id="82" name="Rounded Rectangle 86"/>
              <p:cNvSpPr>
                <a:spLocks noChangeArrowheads="1"/>
              </p:cNvSpPr>
              <p:nvPr/>
            </p:nvSpPr>
            <p:spPr bwMode="auto">
              <a:xfrm>
                <a:off x="2267744" y="4545100"/>
                <a:ext cx="1511255" cy="828116"/>
              </a:xfrm>
              <a:prstGeom prst="roundRect">
                <a:avLst>
                  <a:gd name="adj" fmla="val 16667"/>
                </a:avLst>
              </a:prstGeom>
              <a:solidFill>
                <a:srgbClr val="FF6600">
                  <a:alpha val="79999"/>
                </a:srgbClr>
              </a:solidFill>
              <a:ln w="25400" algn="ctr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defTabSz="912813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 defTabSz="912813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 defTabSz="912813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 defTabSz="912813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 defTabSz="912813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zh-CN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AutoShape 11"/>
              <p:cNvSpPr>
                <a:spLocks noChangeArrowheads="1"/>
              </p:cNvSpPr>
              <p:nvPr/>
            </p:nvSpPr>
            <p:spPr bwMode="ltGray">
              <a:xfrm>
                <a:off x="2278761" y="4509120"/>
                <a:ext cx="1512168" cy="180679"/>
              </a:xfrm>
              <a:prstGeom prst="roundRect">
                <a:avLst>
                  <a:gd name="adj" fmla="val 28356"/>
                </a:avLst>
              </a:prstGeom>
              <a:gradFill rotWithShape="1">
                <a:gsLst>
                  <a:gs pos="0">
                    <a:srgbClr val="FFFFFF">
                      <a:alpha val="70000"/>
                    </a:srgbClr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TextBox 15"/>
              <p:cNvSpPr txBox="1"/>
              <p:nvPr/>
            </p:nvSpPr>
            <p:spPr>
              <a:xfrm>
                <a:off x="2160598" y="4579292"/>
                <a:ext cx="1653117" cy="40053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zh-CN" altLang="en-US" sz="9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紧凑型业务汇聚路由器</a:t>
                </a:r>
              </a:p>
              <a:p>
                <a:pPr algn="ctr">
                  <a:defRPr/>
                </a:pPr>
                <a:r>
                  <a:rPr lang="zh-CN" altLang="en-US" sz="9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小型网络核心</a:t>
                </a:r>
              </a:p>
              <a:p>
                <a:pPr algn="ctr">
                  <a:defRPr/>
                </a:pPr>
                <a:r>
                  <a:rPr lang="zh-CN" altLang="en-US" sz="9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大容量网络出口</a:t>
                </a:r>
              </a:p>
            </p:txBody>
          </p:sp>
        </p:grpSp>
        <p:grpSp>
          <p:nvGrpSpPr>
            <p:cNvPr id="47" name="组合 95"/>
            <p:cNvGrpSpPr>
              <a:grpSpLocks/>
            </p:cNvGrpSpPr>
            <p:nvPr/>
          </p:nvGrpSpPr>
          <p:grpSpPr bwMode="auto">
            <a:xfrm>
              <a:off x="5489575" y="592139"/>
              <a:ext cx="2297114" cy="2634456"/>
              <a:chOff x="6435106" y="2247441"/>
              <a:chExt cx="1881310" cy="917580"/>
            </a:xfrm>
          </p:grpSpPr>
          <p:sp>
            <p:nvSpPr>
              <p:cNvPr id="79" name="Rounded Rectangle 86"/>
              <p:cNvSpPr>
                <a:spLocks noChangeArrowheads="1"/>
              </p:cNvSpPr>
              <p:nvPr/>
            </p:nvSpPr>
            <p:spPr bwMode="auto">
              <a:xfrm>
                <a:off x="6444208" y="2276873"/>
                <a:ext cx="1871077" cy="864096"/>
              </a:xfrm>
              <a:prstGeom prst="roundRect">
                <a:avLst>
                  <a:gd name="adj" fmla="val 16667"/>
                </a:avLst>
              </a:prstGeom>
              <a:solidFill>
                <a:srgbClr val="008000">
                  <a:alpha val="7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defTabSz="912813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 defTabSz="912813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 defTabSz="912813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 defTabSz="912813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 defTabSz="912813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zh-CN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TextBox 18"/>
              <p:cNvSpPr txBox="1"/>
              <p:nvPr/>
            </p:nvSpPr>
            <p:spPr>
              <a:xfrm>
                <a:off x="6435106" y="2893602"/>
                <a:ext cx="1800700" cy="27141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zh-CN" altLang="en-US" sz="9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高性能高端业务汇聚路由器</a:t>
                </a:r>
              </a:p>
              <a:p>
                <a:pPr algn="ctr">
                  <a:defRPr/>
                </a:pPr>
                <a:r>
                  <a:rPr lang="zh-CN" altLang="en-US" sz="9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大企业网络汇聚层</a:t>
                </a:r>
              </a:p>
              <a:p>
                <a:pPr algn="ctr">
                  <a:defRPr/>
                </a:pPr>
                <a:r>
                  <a:rPr lang="zh-CN" altLang="en-US" sz="9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运营商</a:t>
                </a:r>
                <a:r>
                  <a:rPr lang="en-US" altLang="zh-CN" sz="9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CPE</a:t>
                </a:r>
              </a:p>
            </p:txBody>
          </p:sp>
          <p:sp>
            <p:nvSpPr>
              <p:cNvPr id="81" name="AutoShape 11"/>
              <p:cNvSpPr>
                <a:spLocks noChangeArrowheads="1"/>
              </p:cNvSpPr>
              <p:nvPr/>
            </p:nvSpPr>
            <p:spPr bwMode="ltGray">
              <a:xfrm>
                <a:off x="6444208" y="2247441"/>
                <a:ext cx="1872208" cy="173447"/>
              </a:xfrm>
              <a:prstGeom prst="roundRect">
                <a:avLst>
                  <a:gd name="adj" fmla="val 28356"/>
                </a:avLst>
              </a:prstGeom>
              <a:gradFill rotWithShape="1">
                <a:gsLst>
                  <a:gs pos="0">
                    <a:srgbClr val="FFFFFF">
                      <a:alpha val="70000"/>
                    </a:srgbClr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48" name="直接连接符 47"/>
            <p:cNvCxnSpPr/>
            <p:nvPr/>
          </p:nvCxnSpPr>
          <p:spPr>
            <a:xfrm>
              <a:off x="928688" y="5949950"/>
              <a:ext cx="7215187" cy="1588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928688" y="4162425"/>
              <a:ext cx="7215187" cy="1588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928688" y="2305050"/>
              <a:ext cx="7215187" cy="1588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975" y="5340350"/>
              <a:ext cx="1008063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Box 4"/>
            <p:cNvSpPr txBox="1">
              <a:spLocks noChangeArrowheads="1"/>
            </p:cNvSpPr>
            <p:nvPr/>
          </p:nvSpPr>
          <p:spPr bwMode="auto">
            <a:xfrm>
              <a:off x="1595438" y="5087938"/>
              <a:ext cx="1119187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0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SR6602-X1/X2</a:t>
              </a:r>
              <a:endParaRPr lang="zh-CN" altLang="en-US" sz="1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3" name="Picture 5" descr="\\h3c-infoserver\09-02-H3C产品图片库\产品图片库\路由器\H3C SR66系列\H3C SR6616\gif-用于胶片或网站\H3C SR6616_F_0809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2"/>
            <a:stretch>
              <a:fillRect/>
            </a:stretch>
          </p:blipFill>
          <p:spPr bwMode="auto">
            <a:xfrm>
              <a:off x="4384675" y="2857500"/>
              <a:ext cx="862013" cy="122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Box 6"/>
            <p:cNvSpPr txBox="1">
              <a:spLocks noChangeArrowheads="1"/>
            </p:cNvSpPr>
            <p:nvPr/>
          </p:nvSpPr>
          <p:spPr bwMode="auto">
            <a:xfrm>
              <a:off x="2998788" y="3475038"/>
              <a:ext cx="665162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SR6604</a:t>
              </a:r>
              <a:endParaRPr lang="zh-CN" altLang="en-US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TextBox 7"/>
            <p:cNvSpPr txBox="1">
              <a:spLocks noChangeArrowheads="1"/>
            </p:cNvSpPr>
            <p:nvPr/>
          </p:nvSpPr>
          <p:spPr bwMode="auto">
            <a:xfrm>
              <a:off x="3795713" y="3217863"/>
              <a:ext cx="665162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SR6608</a:t>
              </a:r>
              <a:endParaRPr lang="zh-CN" altLang="en-US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TextBox 8"/>
            <p:cNvSpPr txBox="1">
              <a:spLocks noChangeArrowheads="1"/>
            </p:cNvSpPr>
            <p:nvPr/>
          </p:nvSpPr>
          <p:spPr bwMode="auto">
            <a:xfrm>
              <a:off x="4475163" y="2713038"/>
              <a:ext cx="665162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SR6616</a:t>
              </a:r>
              <a:endParaRPr lang="zh-CN" altLang="en-US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TextBox 29"/>
            <p:cNvSpPr txBox="1">
              <a:spLocks noChangeArrowheads="1"/>
            </p:cNvSpPr>
            <p:nvPr/>
          </p:nvSpPr>
          <p:spPr bwMode="auto">
            <a:xfrm>
              <a:off x="5470155" y="1574553"/>
              <a:ext cx="81121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SR6604-X</a:t>
              </a:r>
              <a:endPara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TextBox 30"/>
            <p:cNvSpPr txBox="1">
              <a:spLocks noChangeArrowheads="1"/>
            </p:cNvSpPr>
            <p:nvPr/>
          </p:nvSpPr>
          <p:spPr bwMode="auto">
            <a:xfrm>
              <a:off x="6199293" y="1356787"/>
              <a:ext cx="81121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0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SR6608-X</a:t>
              </a:r>
              <a:endParaRPr lang="zh-CN" altLang="en-US" sz="1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TextBox 31"/>
            <p:cNvSpPr txBox="1">
              <a:spLocks noChangeArrowheads="1"/>
            </p:cNvSpPr>
            <p:nvPr/>
          </p:nvSpPr>
          <p:spPr bwMode="auto">
            <a:xfrm>
              <a:off x="6939067" y="804336"/>
              <a:ext cx="81121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0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SR6616-X</a:t>
              </a:r>
              <a:endParaRPr lang="zh-CN" altLang="en-US" sz="1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60" name="图片 81" descr="6608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7138" y="3525838"/>
              <a:ext cx="709612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图片 82" descr="660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8950" y="3721100"/>
              <a:ext cx="647700" cy="39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右箭头 61"/>
            <p:cNvSpPr/>
            <p:nvPr/>
          </p:nvSpPr>
          <p:spPr>
            <a:xfrm>
              <a:off x="971600" y="6021288"/>
              <a:ext cx="7848000" cy="720080"/>
            </a:xfrm>
            <a:prstGeom prst="rightArrow">
              <a:avLst/>
            </a:prstGeom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  <a:tileRect/>
            </a:gradFill>
            <a:ln>
              <a:gradFill flip="none" rotWithShape="1">
                <a:gsLst>
                  <a:gs pos="49000">
                    <a:schemeClr val="accent1">
                      <a:tint val="66000"/>
                      <a:satMod val="160000"/>
                      <a:alpha val="74000"/>
                    </a:schemeClr>
                  </a:gs>
                  <a:gs pos="49000">
                    <a:schemeClr val="accent1">
                      <a:tint val="66000"/>
                      <a:satMod val="160000"/>
                    </a:schemeClr>
                  </a:gs>
                  <a:gs pos="49000">
                    <a:schemeClr val="accent1">
                      <a:tint val="66000"/>
                      <a:satMod val="160000"/>
                    </a:schemeClr>
                  </a:gs>
                  <a:gs pos="49000">
                    <a:schemeClr val="accent1">
                      <a:tint val="66000"/>
                      <a:satMod val="160000"/>
                    </a:schemeClr>
                  </a:gs>
                  <a:gs pos="49000">
                    <a:schemeClr val="accent1">
                      <a:tint val="66000"/>
                      <a:satMod val="160000"/>
                    </a:schemeClr>
                  </a:gs>
                  <a:gs pos="49000">
                    <a:schemeClr val="accent1">
                      <a:tint val="66000"/>
                      <a:satMod val="160000"/>
                    </a:schemeClr>
                  </a:gs>
                  <a:gs pos="49000">
                    <a:schemeClr val="accent1">
                      <a:tint val="66000"/>
                      <a:satMod val="160000"/>
                    </a:schemeClr>
                  </a:gs>
                  <a:gs pos="4900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</a:ln>
            <a:scene3d>
              <a:camera prst="orthographicFront"/>
              <a:lightRig rig="twoPt" dir="t"/>
            </a:scene3d>
            <a:sp3d extrusionH="76200" contourW="12700" prstMaterial="softEdge">
              <a:bevelT w="82550"/>
              <a:bevelB/>
              <a:extrusionClr>
                <a:schemeClr val="bg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3" name="TextBox 15"/>
            <p:cNvSpPr txBox="1">
              <a:spLocks noChangeArrowheads="1"/>
            </p:cNvSpPr>
            <p:nvPr/>
          </p:nvSpPr>
          <p:spPr bwMode="auto">
            <a:xfrm>
              <a:off x="2303462" y="6110288"/>
              <a:ext cx="4752975" cy="613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   络   应   用</a:t>
              </a:r>
            </a:p>
          </p:txBody>
        </p:sp>
        <p:sp>
          <p:nvSpPr>
            <p:cNvPr id="64" name="右箭头 63"/>
            <p:cNvSpPr/>
            <p:nvPr/>
          </p:nvSpPr>
          <p:spPr>
            <a:xfrm rot="16200000">
              <a:off x="-1973613" y="3433785"/>
              <a:ext cx="5580000" cy="714081"/>
            </a:xfrm>
            <a:prstGeom prst="rightArrow">
              <a:avLst/>
            </a:prstGeom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  <a:tileRect/>
            </a:gradFill>
            <a:ln>
              <a:gradFill flip="none" rotWithShape="1">
                <a:gsLst>
                  <a:gs pos="49000">
                    <a:schemeClr val="accent1">
                      <a:tint val="66000"/>
                      <a:satMod val="160000"/>
                      <a:alpha val="74000"/>
                    </a:schemeClr>
                  </a:gs>
                  <a:gs pos="49000">
                    <a:schemeClr val="accent1">
                      <a:tint val="66000"/>
                      <a:satMod val="160000"/>
                    </a:schemeClr>
                  </a:gs>
                  <a:gs pos="49000">
                    <a:schemeClr val="accent1">
                      <a:tint val="66000"/>
                      <a:satMod val="160000"/>
                    </a:schemeClr>
                  </a:gs>
                  <a:gs pos="49000">
                    <a:schemeClr val="accent1">
                      <a:tint val="66000"/>
                      <a:satMod val="160000"/>
                    </a:schemeClr>
                  </a:gs>
                  <a:gs pos="49000">
                    <a:schemeClr val="accent1">
                      <a:tint val="66000"/>
                      <a:satMod val="160000"/>
                    </a:schemeClr>
                  </a:gs>
                  <a:gs pos="49000">
                    <a:schemeClr val="accent1">
                      <a:tint val="66000"/>
                      <a:satMod val="160000"/>
                    </a:schemeClr>
                  </a:gs>
                  <a:gs pos="49000">
                    <a:schemeClr val="accent1">
                      <a:tint val="66000"/>
                      <a:satMod val="160000"/>
                    </a:schemeClr>
                  </a:gs>
                  <a:gs pos="4900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</a:ln>
            <a:scene3d>
              <a:camera prst="orthographicFront"/>
              <a:lightRig rig="twoPt" dir="t"/>
            </a:scene3d>
            <a:sp3d extrusionH="76200" contourW="12700" prstMaterial="softEdge">
              <a:bevelT w="82550"/>
              <a:bevelB/>
              <a:extrusionClr>
                <a:schemeClr val="bg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5" name="Freeform 112"/>
            <p:cNvSpPr>
              <a:spLocks/>
            </p:cNvSpPr>
            <p:nvPr/>
          </p:nvSpPr>
          <p:spPr bwMode="auto">
            <a:xfrm>
              <a:off x="4779963" y="2235200"/>
              <a:ext cx="798512" cy="2000250"/>
            </a:xfrm>
            <a:custGeom>
              <a:avLst/>
              <a:gdLst>
                <a:gd name="T0" fmla="*/ 0 w 574"/>
                <a:gd name="T1" fmla="*/ 2147483647 h 591"/>
                <a:gd name="T2" fmla="*/ 2147483647 w 574"/>
                <a:gd name="T3" fmla="*/ 2147483647 h 591"/>
                <a:gd name="T4" fmla="*/ 2147483647 w 574"/>
                <a:gd name="T5" fmla="*/ 2147483647 h 591"/>
                <a:gd name="T6" fmla="*/ 2147483647 w 574"/>
                <a:gd name="T7" fmla="*/ 0 h 591"/>
                <a:gd name="T8" fmla="*/ 2147483647 w 574"/>
                <a:gd name="T9" fmla="*/ 2147483647 h 591"/>
                <a:gd name="T10" fmla="*/ 2147483647 w 574"/>
                <a:gd name="T11" fmla="*/ 2147483647 h 5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4"/>
                <a:gd name="T19" fmla="*/ 0 h 591"/>
                <a:gd name="T20" fmla="*/ 574 w 574"/>
                <a:gd name="T21" fmla="*/ 591 h 59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4" h="591">
                  <a:moveTo>
                    <a:pt x="0" y="584"/>
                  </a:moveTo>
                  <a:lnTo>
                    <a:pt x="174" y="573"/>
                  </a:lnTo>
                  <a:lnTo>
                    <a:pt x="435" y="96"/>
                  </a:lnTo>
                  <a:lnTo>
                    <a:pt x="574" y="0"/>
                  </a:lnTo>
                  <a:lnTo>
                    <a:pt x="229" y="582"/>
                  </a:lnTo>
                  <a:lnTo>
                    <a:pt x="160" y="591"/>
                  </a:lnTo>
                </a:path>
              </a:pathLst>
            </a:custGeom>
            <a:solidFill>
              <a:srgbClr val="7D9E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6" name="Freeform 113"/>
            <p:cNvSpPr>
              <a:spLocks/>
            </p:cNvSpPr>
            <p:nvPr/>
          </p:nvSpPr>
          <p:spPr bwMode="auto">
            <a:xfrm rot="21374708">
              <a:off x="2297113" y="4154488"/>
              <a:ext cx="920750" cy="1797050"/>
            </a:xfrm>
            <a:custGeom>
              <a:avLst/>
              <a:gdLst>
                <a:gd name="T0" fmla="*/ 0 w 731"/>
                <a:gd name="T1" fmla="*/ 2147483647 h 506"/>
                <a:gd name="T2" fmla="*/ 2147483647 w 731"/>
                <a:gd name="T3" fmla="*/ 2147483647 h 506"/>
                <a:gd name="T4" fmla="*/ 2147483647 w 731"/>
                <a:gd name="T5" fmla="*/ 2147483647 h 506"/>
                <a:gd name="T6" fmla="*/ 2147483647 w 731"/>
                <a:gd name="T7" fmla="*/ 0 h 506"/>
                <a:gd name="T8" fmla="*/ 2147483647 w 731"/>
                <a:gd name="T9" fmla="*/ 2147483647 h 506"/>
                <a:gd name="T10" fmla="*/ 2147483647 w 731"/>
                <a:gd name="T11" fmla="*/ 2147483647 h 5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1"/>
                <a:gd name="T19" fmla="*/ 0 h 506"/>
                <a:gd name="T20" fmla="*/ 731 w 731"/>
                <a:gd name="T21" fmla="*/ 506 h 5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1" h="506">
                  <a:moveTo>
                    <a:pt x="0" y="501"/>
                  </a:moveTo>
                  <a:lnTo>
                    <a:pt x="226" y="501"/>
                  </a:lnTo>
                  <a:lnTo>
                    <a:pt x="611" y="24"/>
                  </a:lnTo>
                  <a:lnTo>
                    <a:pt x="731" y="0"/>
                  </a:lnTo>
                  <a:lnTo>
                    <a:pt x="272" y="500"/>
                  </a:lnTo>
                  <a:lnTo>
                    <a:pt x="190" y="506"/>
                  </a:lnTo>
                </a:path>
              </a:pathLst>
            </a:custGeom>
            <a:solidFill>
              <a:srgbClr val="7D9E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7" name="AutoShape 114"/>
            <p:cNvSpPr>
              <a:spLocks noChangeArrowheads="1"/>
            </p:cNvSpPr>
            <p:nvPr/>
          </p:nvSpPr>
          <p:spPr bwMode="auto">
            <a:xfrm>
              <a:off x="3028950" y="4084638"/>
              <a:ext cx="2089150" cy="133350"/>
            </a:xfrm>
            <a:prstGeom prst="parallelogram">
              <a:avLst>
                <a:gd name="adj" fmla="val 63102"/>
              </a:avLst>
            </a:prstGeom>
            <a:solidFill>
              <a:srgbClr val="B9CAED"/>
            </a:solidFill>
            <a:ln>
              <a:noFill/>
            </a:ln>
            <a:effectLst>
              <a:outerShdw dist="35921" dir="2700000" algn="ctr" rotWithShape="0">
                <a:srgbClr val="678DD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latinLnBrk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ko-KR" altLang="en-US" sz="2400">
                <a:solidFill>
                  <a:schemeClr val="tx1"/>
                </a:solidFill>
                <a:latin typeface="微软雅黑" panose="020B0503020204020204" pitchFamily="34" charset="-122"/>
                <a:ea typeface="Gulim" panose="020B0600000101010101" pitchFamily="34" charset="-127"/>
              </a:endParaRPr>
            </a:p>
          </p:txBody>
        </p:sp>
        <p:sp>
          <p:nvSpPr>
            <p:cNvPr id="68" name="AutoShape 115"/>
            <p:cNvSpPr>
              <a:spLocks noChangeArrowheads="1"/>
            </p:cNvSpPr>
            <p:nvPr/>
          </p:nvSpPr>
          <p:spPr bwMode="auto">
            <a:xfrm>
              <a:off x="1443038" y="5776913"/>
              <a:ext cx="1296987" cy="144462"/>
            </a:xfrm>
            <a:prstGeom prst="parallelogram">
              <a:avLst>
                <a:gd name="adj" fmla="val 67834"/>
              </a:avLst>
            </a:prstGeom>
            <a:solidFill>
              <a:srgbClr val="B9CAED"/>
            </a:solidFill>
            <a:ln>
              <a:noFill/>
            </a:ln>
            <a:effectLst>
              <a:outerShdw dist="35921" dir="2700000" algn="ctr" rotWithShape="0">
                <a:srgbClr val="678DD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latinLnBrk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ko-KR" altLang="en-US" sz="2400">
                <a:solidFill>
                  <a:schemeClr val="tx1"/>
                </a:solidFill>
                <a:latin typeface="微软雅黑" panose="020B0503020204020204" pitchFamily="34" charset="-122"/>
                <a:ea typeface="Gulim" panose="020B0600000101010101" pitchFamily="34" charset="-127"/>
              </a:endParaRPr>
            </a:p>
          </p:txBody>
        </p:sp>
        <p:sp>
          <p:nvSpPr>
            <p:cNvPr id="69" name="AutoShape 116"/>
            <p:cNvSpPr>
              <a:spLocks noChangeArrowheads="1"/>
            </p:cNvSpPr>
            <p:nvPr/>
          </p:nvSpPr>
          <p:spPr bwMode="auto">
            <a:xfrm>
              <a:off x="5489575" y="2209800"/>
              <a:ext cx="2195513" cy="142875"/>
            </a:xfrm>
            <a:prstGeom prst="parallelogram">
              <a:avLst>
                <a:gd name="adj" fmla="val 87220"/>
              </a:avLst>
            </a:prstGeom>
            <a:solidFill>
              <a:srgbClr val="B9CAED"/>
            </a:solidFill>
            <a:ln>
              <a:noFill/>
            </a:ln>
            <a:effectLst>
              <a:outerShdw dist="35921" dir="2700000" algn="ctr" rotWithShape="0">
                <a:srgbClr val="678DD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latinLnBrk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ko-KR" altLang="en-US" sz="2400">
                <a:solidFill>
                  <a:schemeClr val="tx1"/>
                </a:solidFill>
                <a:latin typeface="微软雅黑" panose="020B0503020204020204" pitchFamily="34" charset="-122"/>
                <a:ea typeface="Gulim" panose="020B0600000101010101" pitchFamily="34" charset="-127"/>
              </a:endParaRPr>
            </a:p>
          </p:txBody>
        </p:sp>
        <p:pic>
          <p:nvPicPr>
            <p:cNvPr id="70" name="图片 92" descr="SR6604-X_F_022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1338" y="1860550"/>
              <a:ext cx="576262" cy="35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图片 93" descr="SR6608-X_F_022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7080" y="1615549"/>
              <a:ext cx="688975" cy="59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图片 94" descr="SR6616-X_F_022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818" y="1069448"/>
              <a:ext cx="590550" cy="113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3" name="组合 38"/>
            <p:cNvGrpSpPr>
              <a:grpSpLocks/>
            </p:cNvGrpSpPr>
            <p:nvPr/>
          </p:nvGrpSpPr>
          <p:grpSpPr bwMode="auto">
            <a:xfrm>
              <a:off x="3214688" y="4257675"/>
              <a:ext cx="1643062" cy="571500"/>
              <a:chOff x="2267744" y="4509120"/>
              <a:chExt cx="1523185" cy="864096"/>
            </a:xfrm>
          </p:grpSpPr>
          <p:sp>
            <p:nvSpPr>
              <p:cNvPr id="77" name="Rounded Rectangle 86"/>
              <p:cNvSpPr/>
              <p:nvPr/>
            </p:nvSpPr>
            <p:spPr bwMode="auto">
              <a:xfrm>
                <a:off x="2267744" y="4545100"/>
                <a:ext cx="1511255" cy="828116"/>
              </a:xfrm>
              <a:prstGeom prst="roundRect">
                <a:avLst/>
              </a:prstGeom>
              <a:solidFill>
                <a:srgbClr val="FFFF00">
                  <a:alpha val="80000"/>
                </a:srgbClr>
              </a:solidFill>
              <a:ln w="25400" algn="ctr">
                <a:solidFill>
                  <a:srgbClr val="FFFF00"/>
                </a:solidFill>
                <a:miter lim="800000"/>
                <a:headEnd/>
                <a:tailEnd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/>
              <a:p>
                <a:pPr algn="ctr" defTabSz="914099">
                  <a:defRPr/>
                </a:pPr>
                <a:endParaRPr lang="en-US" altLang="zh-CN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8" name="AutoShape 11"/>
              <p:cNvSpPr>
                <a:spLocks noChangeArrowheads="1"/>
              </p:cNvSpPr>
              <p:nvPr/>
            </p:nvSpPr>
            <p:spPr bwMode="ltGray">
              <a:xfrm>
                <a:off x="2278761" y="4509120"/>
                <a:ext cx="1512168" cy="180679"/>
              </a:xfrm>
              <a:prstGeom prst="roundRect">
                <a:avLst>
                  <a:gd name="adj" fmla="val 28356"/>
                </a:avLst>
              </a:prstGeom>
              <a:gradFill rotWithShape="1">
                <a:gsLst>
                  <a:gs pos="0">
                    <a:srgbClr val="FFFFFF">
                      <a:alpha val="70000"/>
                    </a:srgbClr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4" name="TextBox 51"/>
            <p:cNvSpPr txBox="1"/>
            <p:nvPr/>
          </p:nvSpPr>
          <p:spPr>
            <a:xfrm>
              <a:off x="3155685" y="4299938"/>
              <a:ext cx="1792903" cy="7792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900" b="1" dirty="0">
                  <a:solidFill>
                    <a:srgbClr val="6850F6"/>
                  </a:solidFill>
                  <a:latin typeface="微软雅黑" pitchFamily="34" charset="-122"/>
                  <a:ea typeface="微软雅黑" pitchFamily="34" charset="-122"/>
                </a:rPr>
                <a:t>高密高端业务汇聚路由器</a:t>
              </a:r>
              <a:endParaRPr lang="en-US" altLang="zh-CN" sz="900" b="1" dirty="0">
                <a:solidFill>
                  <a:srgbClr val="6850F6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defRPr/>
              </a:pPr>
              <a:r>
                <a:rPr lang="zh-CN" altLang="en-US" sz="900" b="1" dirty="0">
                  <a:solidFill>
                    <a:srgbClr val="6850F6"/>
                  </a:solidFill>
                  <a:latin typeface="微软雅黑" pitchFamily="34" charset="-122"/>
                  <a:ea typeface="微软雅黑" pitchFamily="34" charset="-122"/>
                </a:rPr>
                <a:t>企业网络汇聚层</a:t>
              </a:r>
            </a:p>
            <a:p>
              <a:pPr algn="ctr">
                <a:defRPr/>
              </a:pPr>
              <a:endParaRPr lang="zh-CN" altLang="en-US" sz="900" b="1" dirty="0">
                <a:solidFill>
                  <a:srgbClr val="6850F6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75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5450" y="5589588"/>
              <a:ext cx="1008063" cy="20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TextBox 15"/>
            <p:cNvSpPr txBox="1">
              <a:spLocks noChangeArrowheads="1"/>
            </p:cNvSpPr>
            <p:nvPr/>
          </p:nvSpPr>
          <p:spPr bwMode="auto">
            <a:xfrm>
              <a:off x="466469" y="1547813"/>
              <a:ext cx="608269" cy="134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性 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5194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zh-CN" dirty="0"/>
              <a:t>不中断业务升级</a:t>
            </a:r>
            <a:r>
              <a:rPr lang="zh-CN" altLang="en-US" dirty="0"/>
              <a:t>－</a:t>
            </a:r>
            <a:r>
              <a:rPr lang="en-US" altLang="zh-CN" dirty="0"/>
              <a:t> IRF Base ISSU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331640" y="824957"/>
            <a:ext cx="6696744" cy="3103116"/>
            <a:chOff x="214313" y="1276350"/>
            <a:chExt cx="8929687" cy="4254500"/>
          </a:xfrm>
        </p:grpSpPr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3854450" y="4083050"/>
              <a:ext cx="1466850" cy="1447800"/>
              <a:chOff x="708" y="2203"/>
              <a:chExt cx="751" cy="741"/>
            </a:xfrm>
          </p:grpSpPr>
          <p:sp>
            <p:nvSpPr>
              <p:cNvPr id="24" name="Oval 31"/>
              <p:cNvSpPr>
                <a:spLocks noChangeArrowheads="1"/>
              </p:cNvSpPr>
              <p:nvPr/>
            </p:nvSpPr>
            <p:spPr bwMode="gray">
              <a:xfrm>
                <a:off x="728" y="2235"/>
                <a:ext cx="716" cy="709"/>
              </a:xfrm>
              <a:prstGeom prst="ellipse">
                <a:avLst/>
              </a:prstGeom>
              <a:gradFill rotWithShape="1">
                <a:gsLst>
                  <a:gs pos="0">
                    <a:srgbClr val="FF6161"/>
                  </a:gs>
                  <a:gs pos="100000">
                    <a:srgbClr val="511F1F"/>
                  </a:gs>
                </a:gsLst>
                <a:lin ang="5400000" scaled="1"/>
              </a:gradFill>
              <a:ln w="38100" algn="ctr">
                <a:solidFill>
                  <a:srgbClr val="F8F8F8">
                    <a:alpha val="79999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25" name="Picture 32" descr="cir_lighteffect0"/>
              <p:cNvPicPr>
                <a:picLocks noChangeAspect="1" noChangeArrowheads="1"/>
              </p:cNvPicPr>
              <p:nvPr/>
            </p:nvPicPr>
            <p:blipFill>
              <a:blip r:embed="rId2">
                <a:lum bright="18000" contrast="-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708" y="2203"/>
                <a:ext cx="751" cy="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" name="组合 4"/>
            <p:cNvGrpSpPr/>
            <p:nvPr/>
          </p:nvGrpSpPr>
          <p:grpSpPr>
            <a:xfrm>
              <a:off x="214313" y="1276350"/>
              <a:ext cx="8929687" cy="4024313"/>
              <a:chOff x="214313" y="1276350"/>
              <a:chExt cx="8929687" cy="4024313"/>
            </a:xfrm>
          </p:grpSpPr>
          <p:sp>
            <p:nvSpPr>
              <p:cNvPr id="6" name="Oval 3"/>
              <p:cNvSpPr>
                <a:spLocks noChangeArrowheads="1"/>
              </p:cNvSpPr>
              <p:nvPr/>
            </p:nvSpPr>
            <p:spPr bwMode="gray">
              <a:xfrm>
                <a:off x="2743200" y="1557338"/>
                <a:ext cx="3743325" cy="3743325"/>
              </a:xfrm>
              <a:prstGeom prst="ellipse">
                <a:avLst/>
              </a:prstGeom>
              <a:gradFill rotWithShape="1">
                <a:gsLst>
                  <a:gs pos="0">
                    <a:srgbClr val="E6E6E6"/>
                  </a:gs>
                  <a:gs pos="14999">
                    <a:srgbClr val="7D8496"/>
                  </a:gs>
                  <a:gs pos="53000">
                    <a:srgbClr val="E6E6E6"/>
                  </a:gs>
                  <a:gs pos="67999">
                    <a:srgbClr val="7D8496"/>
                  </a:gs>
                  <a:gs pos="92999">
                    <a:srgbClr val="E6E6E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Oval 4"/>
              <p:cNvSpPr>
                <a:spLocks noChangeArrowheads="1"/>
              </p:cNvSpPr>
              <p:nvPr/>
            </p:nvSpPr>
            <p:spPr bwMode="gray">
              <a:xfrm>
                <a:off x="3236913" y="2036763"/>
                <a:ext cx="2749550" cy="2746375"/>
              </a:xfrm>
              <a:prstGeom prst="ellipse">
                <a:avLst/>
              </a:prstGeom>
              <a:gradFill rotWithShape="1">
                <a:gsLst>
                  <a:gs pos="0">
                    <a:srgbClr val="A1A1A1"/>
                  </a:gs>
                  <a:gs pos="50000">
                    <a:srgbClr val="FFFFFF"/>
                  </a:gs>
                  <a:gs pos="100000">
                    <a:srgbClr val="A1A1A1"/>
                  </a:gs>
                </a:gsLst>
                <a:lin ang="2700000" scaled="1"/>
              </a:gradFill>
              <a:ln>
                <a:noFill/>
              </a:ln>
              <a:effectLst>
                <a:prstShdw prst="shdw17" dist="17961" dir="2700000">
                  <a:srgbClr val="999999"/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gray">
              <a:xfrm>
                <a:off x="3571876" y="2495550"/>
                <a:ext cx="2071688" cy="139251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zh-CN" sz="2400" b="1" dirty="0">
                    <a:solidFill>
                      <a:srgbClr val="080808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微软雅黑" pitchFamily="34" charset="-122"/>
                    <a:ea typeface="微软雅黑" pitchFamily="34" charset="-122"/>
                    <a:cs typeface="Arial" charset="0"/>
                  </a:rPr>
                  <a:t>ISSU</a:t>
                </a:r>
              </a:p>
              <a:p>
                <a:pPr algn="ctr">
                  <a:spcBef>
                    <a:spcPct val="50000"/>
                  </a:spcBef>
                  <a:defRPr/>
                </a:pPr>
                <a:r>
                  <a:rPr lang="zh-CN" altLang="en-US" sz="2400" b="1" dirty="0">
                    <a:solidFill>
                      <a:srgbClr val="080808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微软雅黑" pitchFamily="34" charset="-122"/>
                    <a:ea typeface="微软雅黑" pitchFamily="34" charset="-122"/>
                    <a:cs typeface="Arial" charset="0"/>
                  </a:rPr>
                  <a:t>兼容升级</a:t>
                </a:r>
                <a:endParaRPr lang="en-US" altLang="zh-CN" sz="2400" b="1" dirty="0">
                  <a:solidFill>
                    <a:srgbClr val="08080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itchFamily="34" charset="-122"/>
                  <a:ea typeface="微软雅黑" pitchFamily="34" charset="-122"/>
                  <a:cs typeface="Arial" charset="0"/>
                </a:endParaRPr>
              </a:p>
            </p:txBody>
          </p:sp>
          <p:grpSp>
            <p:nvGrpSpPr>
              <p:cNvPr id="9" name="Group 34"/>
              <p:cNvGrpSpPr>
                <a:grpSpLocks/>
              </p:cNvGrpSpPr>
              <p:nvPr/>
            </p:nvGrpSpPr>
            <p:grpSpPr bwMode="auto">
              <a:xfrm>
                <a:off x="2428875" y="1276350"/>
                <a:ext cx="1466850" cy="1447800"/>
                <a:chOff x="708" y="2203"/>
                <a:chExt cx="751" cy="741"/>
              </a:xfrm>
            </p:grpSpPr>
            <p:sp>
              <p:nvSpPr>
                <p:cNvPr id="22" name="Oval 35"/>
                <p:cNvSpPr>
                  <a:spLocks noChangeArrowheads="1"/>
                </p:cNvSpPr>
                <p:nvPr/>
              </p:nvSpPr>
              <p:spPr bwMode="gray">
                <a:xfrm>
                  <a:off x="728" y="2235"/>
                  <a:ext cx="716" cy="7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319"/>
                    </a:gs>
                    <a:gs pos="100000">
                      <a:srgbClr val="513E08"/>
                    </a:gs>
                  </a:gsLst>
                  <a:lin ang="5400000" scaled="1"/>
                </a:gradFill>
                <a:ln w="38100" algn="ctr">
                  <a:solidFill>
                    <a:srgbClr val="F8F8F8">
                      <a:alpha val="79999"/>
                    </a:srgb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pic>
              <p:nvPicPr>
                <p:cNvPr id="23" name="Picture 36" descr="cir_lighteffect0"/>
                <p:cNvPicPr>
                  <a:picLocks noChangeAspect="1" noChangeArrowheads="1"/>
                </p:cNvPicPr>
                <p:nvPr/>
              </p:nvPicPr>
              <p:blipFill>
                <a:blip r:embed="rId2">
                  <a:lum bright="18000" contrast="-12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708" y="2203"/>
                  <a:ext cx="751" cy="6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0" name="Rectangle 37"/>
              <p:cNvSpPr>
                <a:spLocks noChangeArrowheads="1"/>
              </p:cNvSpPr>
              <p:nvPr/>
            </p:nvSpPr>
            <p:spPr bwMode="gray">
              <a:xfrm>
                <a:off x="2444751" y="1816100"/>
                <a:ext cx="1450976" cy="46417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rgbClr val="00000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600" dirty="0">
                    <a:solidFill>
                      <a:srgbClr val="F8F8F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zh-CN" altLang="en-US" sz="1600" dirty="0">
                    <a:solidFill>
                      <a:srgbClr val="F8F8F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增量升级</a:t>
                </a:r>
                <a:endParaRPr lang="en-US" altLang="zh-CN" sz="1600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grpSp>
            <p:nvGrpSpPr>
              <p:cNvPr id="11" name="Group 38"/>
              <p:cNvGrpSpPr>
                <a:grpSpLocks/>
              </p:cNvGrpSpPr>
              <p:nvPr/>
            </p:nvGrpSpPr>
            <p:grpSpPr bwMode="auto">
              <a:xfrm>
                <a:off x="5297488" y="1276350"/>
                <a:ext cx="1466850" cy="1447800"/>
                <a:chOff x="708" y="2203"/>
                <a:chExt cx="751" cy="741"/>
              </a:xfrm>
            </p:grpSpPr>
            <p:sp>
              <p:nvSpPr>
                <p:cNvPr id="20" name="Oval 39"/>
                <p:cNvSpPr>
                  <a:spLocks noChangeArrowheads="1"/>
                </p:cNvSpPr>
                <p:nvPr/>
              </p:nvSpPr>
              <p:spPr bwMode="gray">
                <a:xfrm>
                  <a:off x="728" y="2235"/>
                  <a:ext cx="716" cy="7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CC"/>
                    </a:gs>
                    <a:gs pos="100000">
                      <a:srgbClr val="003141"/>
                    </a:gs>
                  </a:gsLst>
                  <a:lin ang="5400000" scaled="1"/>
                </a:gradFill>
                <a:ln w="38100" algn="ctr">
                  <a:solidFill>
                    <a:srgbClr val="F8F8F8">
                      <a:alpha val="79999"/>
                    </a:srgb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pic>
              <p:nvPicPr>
                <p:cNvPr id="21" name="Picture 40" descr="cir_lighteffect0"/>
                <p:cNvPicPr>
                  <a:picLocks noChangeAspect="1" noChangeArrowheads="1"/>
                </p:cNvPicPr>
                <p:nvPr/>
              </p:nvPicPr>
              <p:blipFill>
                <a:blip r:embed="rId2">
                  <a:lum bright="18000" contrast="-12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708" y="2203"/>
                  <a:ext cx="751" cy="6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2" name="Group 41"/>
              <p:cNvGrpSpPr>
                <a:grpSpLocks/>
              </p:cNvGrpSpPr>
              <p:nvPr/>
            </p:nvGrpSpPr>
            <p:grpSpPr bwMode="auto">
              <a:xfrm>
                <a:off x="5280025" y="1276350"/>
                <a:ext cx="1466850" cy="1447800"/>
                <a:chOff x="708" y="2203"/>
                <a:chExt cx="751" cy="741"/>
              </a:xfrm>
            </p:grpSpPr>
            <p:sp>
              <p:nvSpPr>
                <p:cNvPr id="18" name="Oval 42"/>
                <p:cNvSpPr>
                  <a:spLocks noChangeArrowheads="1"/>
                </p:cNvSpPr>
                <p:nvPr/>
              </p:nvSpPr>
              <p:spPr bwMode="gray">
                <a:xfrm>
                  <a:off x="728" y="2235"/>
                  <a:ext cx="716" cy="70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8D02A"/>
                    </a:gs>
                    <a:gs pos="100000">
                      <a:srgbClr val="35420D"/>
                    </a:gs>
                  </a:gsLst>
                  <a:lin ang="5400000" scaled="1"/>
                </a:gradFill>
                <a:ln w="38100" algn="ctr">
                  <a:solidFill>
                    <a:srgbClr val="F8F8F8">
                      <a:alpha val="79999"/>
                    </a:srgb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pic>
              <p:nvPicPr>
                <p:cNvPr id="19" name="Picture 43" descr="cir_lighteffect0"/>
                <p:cNvPicPr>
                  <a:picLocks noChangeAspect="1" noChangeArrowheads="1"/>
                </p:cNvPicPr>
                <p:nvPr/>
              </p:nvPicPr>
              <p:blipFill>
                <a:blip r:embed="rId2">
                  <a:lum bright="18000" contrast="-12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708" y="2203"/>
                  <a:ext cx="751" cy="6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" name="Rectangle 44"/>
              <p:cNvSpPr>
                <a:spLocks noChangeArrowheads="1"/>
              </p:cNvSpPr>
              <p:nvPr/>
            </p:nvSpPr>
            <p:spPr bwMode="gray">
              <a:xfrm>
                <a:off x="5281613" y="1784350"/>
                <a:ext cx="1450976" cy="46417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rgbClr val="00000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600" dirty="0">
                    <a:solidFill>
                      <a:srgbClr val="F8F8F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zh-CN" altLang="en-US" sz="1600" dirty="0">
                    <a:solidFill>
                      <a:srgbClr val="F8F8F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重启升级</a:t>
                </a:r>
                <a:endParaRPr lang="en-US" altLang="zh-CN" sz="1600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 Box 8"/>
              <p:cNvSpPr txBox="1">
                <a:spLocks noChangeArrowheads="1"/>
              </p:cNvSpPr>
              <p:nvPr/>
            </p:nvSpPr>
            <p:spPr bwMode="gray">
              <a:xfrm>
                <a:off x="6694488" y="3000375"/>
                <a:ext cx="2449512" cy="606924"/>
              </a:xfrm>
              <a:prstGeom prst="round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zh-CN" sz="1000" dirty="0">
                    <a:latin typeface="微软雅黑" pitchFamily="34" charset="-122"/>
                    <a:ea typeface="微软雅黑" pitchFamily="34" charset="-122"/>
                  </a:rPr>
                  <a:t>重启设备加载新软件升级</a:t>
                </a:r>
                <a:endParaRPr lang="en-US" altLang="zh-CN" sz="1000" dirty="0">
                  <a:latin typeface="微软雅黑" pitchFamily="34" charset="-122"/>
                  <a:ea typeface="微软雅黑" pitchFamily="34" charset="-122"/>
                </a:endParaRPr>
              </a:p>
              <a:p>
                <a:pPr>
                  <a:defRPr/>
                </a:pPr>
                <a:r>
                  <a:rPr lang="zh-CN" altLang="zh-CN" sz="1000" dirty="0">
                    <a:latin typeface="微软雅黑" pitchFamily="34" charset="-122"/>
                    <a:ea typeface="微软雅黑" pitchFamily="34" charset="-122"/>
                  </a:rPr>
                  <a:t>升级过程会到导致业务中断</a:t>
                </a:r>
              </a:p>
            </p:txBody>
          </p:sp>
          <p:sp>
            <p:nvSpPr>
              <p:cNvPr id="15" name="Text Box 7"/>
              <p:cNvSpPr txBox="1">
                <a:spLocks noChangeArrowheads="1"/>
              </p:cNvSpPr>
              <p:nvPr/>
            </p:nvSpPr>
            <p:spPr bwMode="gray">
              <a:xfrm>
                <a:off x="357188" y="3000375"/>
                <a:ext cx="2232024" cy="606924"/>
              </a:xfrm>
              <a:prstGeom prst="round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zh-CN" sz="1000" dirty="0">
                    <a:latin typeface="微软雅黑" pitchFamily="34" charset="-122"/>
                    <a:ea typeface="微软雅黑" pitchFamily="34" charset="-122"/>
                  </a:rPr>
                  <a:t>分析版本间的</a:t>
                </a:r>
                <a:r>
                  <a:rPr lang="zh-CN" altLang="en-US" sz="1000" dirty="0">
                    <a:latin typeface="微软雅黑" pitchFamily="34" charset="-122"/>
                    <a:ea typeface="微软雅黑" pitchFamily="34" charset="-122"/>
                  </a:rPr>
                  <a:t>软件</a:t>
                </a:r>
                <a:r>
                  <a:rPr lang="zh-CN" altLang="zh-CN" sz="1000" dirty="0">
                    <a:latin typeface="微软雅黑" pitchFamily="34" charset="-122"/>
                    <a:ea typeface="微软雅黑" pitchFamily="34" charset="-122"/>
                  </a:rPr>
                  <a:t>差异</a:t>
                </a:r>
                <a:endParaRPr lang="en-US" altLang="zh-CN" sz="1000" dirty="0">
                  <a:latin typeface="微软雅黑" pitchFamily="34" charset="-122"/>
                  <a:ea typeface="微软雅黑" pitchFamily="34" charset="-122"/>
                </a:endParaRPr>
              </a:p>
              <a:p>
                <a:pPr>
                  <a:defRPr/>
                </a:pPr>
                <a:r>
                  <a:rPr lang="zh-CN" altLang="zh-CN" sz="1000" dirty="0">
                    <a:latin typeface="微软雅黑" pitchFamily="34" charset="-122"/>
                    <a:ea typeface="微软雅黑" pitchFamily="34" charset="-122"/>
                  </a:rPr>
                  <a:t>仅对差异的</a:t>
                </a:r>
                <a:r>
                  <a:rPr lang="zh-CN" altLang="en-US" sz="1000" dirty="0">
                    <a:latin typeface="微软雅黑" pitchFamily="34" charset="-122"/>
                    <a:ea typeface="微软雅黑" pitchFamily="34" charset="-122"/>
                  </a:rPr>
                  <a:t>软件特性</a:t>
                </a:r>
                <a:r>
                  <a:rPr lang="zh-CN" altLang="zh-CN" sz="1000" dirty="0">
                    <a:latin typeface="微软雅黑" pitchFamily="34" charset="-122"/>
                    <a:ea typeface="微软雅黑" pitchFamily="34" charset="-122"/>
                  </a:rPr>
                  <a:t>升级</a:t>
                </a:r>
              </a:p>
            </p:txBody>
          </p:sp>
          <p:sp>
            <p:nvSpPr>
              <p:cNvPr id="16" name="标题 1"/>
              <p:cNvSpPr txBox="1">
                <a:spLocks/>
              </p:cNvSpPr>
              <p:nvPr/>
            </p:nvSpPr>
            <p:spPr>
              <a:xfrm>
                <a:off x="214313" y="3857625"/>
                <a:ext cx="7239000" cy="609600"/>
              </a:xfrm>
              <a:prstGeom prst="rect">
                <a:avLst/>
              </a:prstGeom>
            </p:spPr>
            <p:txBody>
              <a:bodyPr/>
              <a:lstStyle/>
              <a:p>
                <a:pPr>
                  <a:defRPr/>
                </a:pPr>
                <a:endParaRPr lang="zh-CN" altLang="en-US" sz="3200" b="1" kern="0" dirty="0">
                  <a:solidFill>
                    <a:srgbClr val="CC0000"/>
                  </a:solidFill>
                  <a:latin typeface="微软雅黑" pitchFamily="34" charset="-122"/>
                  <a:ea typeface="微软雅黑" pitchFamily="34" charset="-122"/>
                  <a:cs typeface="+mj-cs"/>
                </a:endParaRPr>
              </a:p>
            </p:txBody>
          </p:sp>
          <p:sp>
            <p:nvSpPr>
              <p:cNvPr id="17" name="Rectangle 33"/>
              <p:cNvSpPr>
                <a:spLocks noChangeArrowheads="1"/>
              </p:cNvSpPr>
              <p:nvPr/>
            </p:nvSpPr>
            <p:spPr bwMode="gray">
              <a:xfrm>
                <a:off x="3806513" y="4826028"/>
                <a:ext cx="1602411" cy="46417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rgbClr val="00000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600" dirty="0">
                    <a:solidFill>
                      <a:srgbClr val="F8F8F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NSR/GR</a:t>
                </a:r>
              </a:p>
            </p:txBody>
          </p:sp>
        </p:grpSp>
      </p:grpSp>
      <p:sp>
        <p:nvSpPr>
          <p:cNvPr id="27" name="矩形 43"/>
          <p:cNvSpPr>
            <a:spLocks noChangeArrowheads="1"/>
          </p:cNvSpPr>
          <p:nvPr/>
        </p:nvSpPr>
        <p:spPr bwMode="ltGray">
          <a:xfrm>
            <a:off x="-7566" y="3925757"/>
            <a:ext cx="9144000" cy="936625"/>
          </a:xfrm>
          <a:prstGeom prst="rect">
            <a:avLst/>
          </a:prstGeom>
          <a:solidFill>
            <a:srgbClr val="025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600" b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44"/>
          <p:cNvSpPr>
            <a:spLocks noChangeArrowheads="1"/>
          </p:cNvSpPr>
          <p:nvPr/>
        </p:nvSpPr>
        <p:spPr bwMode="auto">
          <a:xfrm>
            <a:off x="1206848" y="4116631"/>
            <a:ext cx="6715172" cy="58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IRF</a:t>
            </a: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组网模式下，重启方式和增量方式的</a:t>
            </a: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ISSU</a:t>
            </a: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兼容升级，配合</a:t>
            </a: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NSR</a:t>
            </a: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</a:t>
            </a:r>
            <a:r>
              <a: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功能，升级期间可以做到上层业务无中断。</a:t>
            </a:r>
            <a:endParaRPr lang="zh-CN" altLang="en-US" sz="16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4609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大容量高精度</a:t>
            </a:r>
            <a:r>
              <a:rPr lang="en-US" altLang="zh-CN" dirty="0"/>
              <a:t>FRR</a:t>
            </a:r>
            <a:r>
              <a:rPr lang="zh-CN" altLang="en-US" dirty="0"/>
              <a:t>解决方案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475656" y="832876"/>
            <a:ext cx="6321896" cy="2861494"/>
            <a:chOff x="576" y="768"/>
            <a:chExt cx="4608" cy="2194"/>
          </a:xfrm>
        </p:grpSpPr>
        <p:sp>
          <p:nvSpPr>
            <p:cNvPr id="5" name="Freeform 4"/>
            <p:cNvSpPr>
              <a:spLocks/>
            </p:cNvSpPr>
            <p:nvPr/>
          </p:nvSpPr>
          <p:spPr bwMode="gray">
            <a:xfrm>
              <a:off x="3196" y="768"/>
              <a:ext cx="924" cy="728"/>
            </a:xfrm>
            <a:custGeom>
              <a:avLst/>
              <a:gdLst>
                <a:gd name="T0" fmla="*/ 0 w 982"/>
                <a:gd name="T1" fmla="*/ 291 h 774"/>
                <a:gd name="T2" fmla="*/ 2 w 982"/>
                <a:gd name="T3" fmla="*/ 289 h 774"/>
                <a:gd name="T4" fmla="*/ 8 w 982"/>
                <a:gd name="T5" fmla="*/ 283 h 774"/>
                <a:gd name="T6" fmla="*/ 8 w 982"/>
                <a:gd name="T7" fmla="*/ 274 h 774"/>
                <a:gd name="T8" fmla="*/ 12 w 982"/>
                <a:gd name="T9" fmla="*/ 261 h 774"/>
                <a:gd name="T10" fmla="*/ 20 w 982"/>
                <a:gd name="T11" fmla="*/ 246 h 774"/>
                <a:gd name="T12" fmla="*/ 29 w 982"/>
                <a:gd name="T13" fmla="*/ 230 h 774"/>
                <a:gd name="T14" fmla="*/ 40 w 982"/>
                <a:gd name="T15" fmla="*/ 216 h 774"/>
                <a:gd name="T16" fmla="*/ 54 w 982"/>
                <a:gd name="T17" fmla="*/ 198 h 774"/>
                <a:gd name="T18" fmla="*/ 70 w 982"/>
                <a:gd name="T19" fmla="*/ 180 h 774"/>
                <a:gd name="T20" fmla="*/ 88 w 982"/>
                <a:gd name="T21" fmla="*/ 165 h 774"/>
                <a:gd name="T22" fmla="*/ 112 w 982"/>
                <a:gd name="T23" fmla="*/ 150 h 774"/>
                <a:gd name="T24" fmla="*/ 135 w 982"/>
                <a:gd name="T25" fmla="*/ 135 h 774"/>
                <a:gd name="T26" fmla="*/ 161 w 982"/>
                <a:gd name="T27" fmla="*/ 125 h 774"/>
                <a:gd name="T28" fmla="*/ 183 w 982"/>
                <a:gd name="T29" fmla="*/ 118 h 774"/>
                <a:gd name="T30" fmla="*/ 205 w 982"/>
                <a:gd name="T31" fmla="*/ 114 h 774"/>
                <a:gd name="T32" fmla="*/ 224 w 982"/>
                <a:gd name="T33" fmla="*/ 112 h 774"/>
                <a:gd name="T34" fmla="*/ 242 w 982"/>
                <a:gd name="T35" fmla="*/ 112 h 774"/>
                <a:gd name="T36" fmla="*/ 257 w 982"/>
                <a:gd name="T37" fmla="*/ 114 h 774"/>
                <a:gd name="T38" fmla="*/ 269 w 982"/>
                <a:gd name="T39" fmla="*/ 118 h 774"/>
                <a:gd name="T40" fmla="*/ 278 w 982"/>
                <a:gd name="T41" fmla="*/ 119 h 774"/>
                <a:gd name="T42" fmla="*/ 285 w 982"/>
                <a:gd name="T43" fmla="*/ 123 h 774"/>
                <a:gd name="T44" fmla="*/ 290 w 982"/>
                <a:gd name="T45" fmla="*/ 125 h 774"/>
                <a:gd name="T46" fmla="*/ 290 w 982"/>
                <a:gd name="T47" fmla="*/ 125 h 774"/>
                <a:gd name="T48" fmla="*/ 257 w 982"/>
                <a:gd name="T49" fmla="*/ 179 h 774"/>
                <a:gd name="T50" fmla="*/ 370 w 982"/>
                <a:gd name="T51" fmla="*/ 139 h 774"/>
                <a:gd name="T52" fmla="*/ 344 w 982"/>
                <a:gd name="T53" fmla="*/ 0 h 774"/>
                <a:gd name="T54" fmla="*/ 323 w 982"/>
                <a:gd name="T55" fmla="*/ 56 h 774"/>
                <a:gd name="T56" fmla="*/ 322 w 982"/>
                <a:gd name="T57" fmla="*/ 55 h 774"/>
                <a:gd name="T58" fmla="*/ 317 w 982"/>
                <a:gd name="T59" fmla="*/ 53 h 774"/>
                <a:gd name="T60" fmla="*/ 310 w 982"/>
                <a:gd name="T61" fmla="*/ 50 h 774"/>
                <a:gd name="T62" fmla="*/ 301 w 982"/>
                <a:gd name="T63" fmla="*/ 47 h 774"/>
                <a:gd name="T64" fmla="*/ 290 w 982"/>
                <a:gd name="T65" fmla="*/ 45 h 774"/>
                <a:gd name="T66" fmla="*/ 276 w 982"/>
                <a:gd name="T67" fmla="*/ 43 h 774"/>
                <a:gd name="T68" fmla="*/ 262 w 982"/>
                <a:gd name="T69" fmla="*/ 40 h 774"/>
                <a:gd name="T70" fmla="*/ 245 w 982"/>
                <a:gd name="T71" fmla="*/ 40 h 774"/>
                <a:gd name="T72" fmla="*/ 226 w 982"/>
                <a:gd name="T73" fmla="*/ 43 h 774"/>
                <a:gd name="T74" fmla="*/ 204 w 982"/>
                <a:gd name="T75" fmla="*/ 47 h 774"/>
                <a:gd name="T76" fmla="*/ 182 w 982"/>
                <a:gd name="T77" fmla="*/ 55 h 774"/>
                <a:gd name="T78" fmla="*/ 160 w 982"/>
                <a:gd name="T79" fmla="*/ 64 h 774"/>
                <a:gd name="T80" fmla="*/ 134 w 982"/>
                <a:gd name="T81" fmla="*/ 79 h 774"/>
                <a:gd name="T82" fmla="*/ 110 w 982"/>
                <a:gd name="T83" fmla="*/ 97 h 774"/>
                <a:gd name="T84" fmla="*/ 87 w 982"/>
                <a:gd name="T85" fmla="*/ 117 h 774"/>
                <a:gd name="T86" fmla="*/ 68 w 982"/>
                <a:gd name="T87" fmla="*/ 137 h 774"/>
                <a:gd name="T88" fmla="*/ 51 w 982"/>
                <a:gd name="T89" fmla="*/ 158 h 774"/>
                <a:gd name="T90" fmla="*/ 38 w 982"/>
                <a:gd name="T91" fmla="*/ 180 h 774"/>
                <a:gd name="T92" fmla="*/ 27 w 982"/>
                <a:gd name="T93" fmla="*/ 202 h 774"/>
                <a:gd name="T94" fmla="*/ 19 w 982"/>
                <a:gd name="T95" fmla="*/ 221 h 774"/>
                <a:gd name="T96" fmla="*/ 11 w 982"/>
                <a:gd name="T97" fmla="*/ 240 h 774"/>
                <a:gd name="T98" fmla="*/ 8 w 982"/>
                <a:gd name="T99" fmla="*/ 258 h 774"/>
                <a:gd name="T100" fmla="*/ 8 w 982"/>
                <a:gd name="T101" fmla="*/ 270 h 774"/>
                <a:gd name="T102" fmla="*/ 4 w 982"/>
                <a:gd name="T103" fmla="*/ 281 h 774"/>
                <a:gd name="T104" fmla="*/ 0 w 982"/>
                <a:gd name="T105" fmla="*/ 287 h 774"/>
                <a:gd name="T106" fmla="*/ 0 w 982"/>
                <a:gd name="T107" fmla="*/ 291 h 77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82"/>
                <a:gd name="T163" fmla="*/ 0 h 774"/>
                <a:gd name="T164" fmla="*/ 982 w 982"/>
                <a:gd name="T165" fmla="*/ 774 h 77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82" h="774">
                  <a:moveTo>
                    <a:pt x="0" y="774"/>
                  </a:moveTo>
                  <a:lnTo>
                    <a:pt x="2" y="770"/>
                  </a:lnTo>
                  <a:lnTo>
                    <a:pt x="8" y="754"/>
                  </a:lnTo>
                  <a:lnTo>
                    <a:pt x="16" y="730"/>
                  </a:lnTo>
                  <a:lnTo>
                    <a:pt x="32" y="698"/>
                  </a:lnTo>
                  <a:lnTo>
                    <a:pt x="50" y="660"/>
                  </a:lnTo>
                  <a:lnTo>
                    <a:pt x="76" y="618"/>
                  </a:lnTo>
                  <a:lnTo>
                    <a:pt x="106" y="574"/>
                  </a:lnTo>
                  <a:lnTo>
                    <a:pt x="142" y="528"/>
                  </a:lnTo>
                  <a:lnTo>
                    <a:pt x="186" y="482"/>
                  </a:lnTo>
                  <a:lnTo>
                    <a:pt x="236" y="438"/>
                  </a:lnTo>
                  <a:lnTo>
                    <a:pt x="294" y="398"/>
                  </a:lnTo>
                  <a:lnTo>
                    <a:pt x="360" y="360"/>
                  </a:lnTo>
                  <a:lnTo>
                    <a:pt x="426" y="332"/>
                  </a:lnTo>
                  <a:lnTo>
                    <a:pt x="488" y="314"/>
                  </a:lnTo>
                  <a:lnTo>
                    <a:pt x="544" y="304"/>
                  </a:lnTo>
                  <a:lnTo>
                    <a:pt x="594" y="300"/>
                  </a:lnTo>
                  <a:lnTo>
                    <a:pt x="638" y="300"/>
                  </a:lnTo>
                  <a:lnTo>
                    <a:pt x="678" y="304"/>
                  </a:lnTo>
                  <a:lnTo>
                    <a:pt x="710" y="312"/>
                  </a:lnTo>
                  <a:lnTo>
                    <a:pt x="736" y="320"/>
                  </a:lnTo>
                  <a:lnTo>
                    <a:pt x="754" y="326"/>
                  </a:lnTo>
                  <a:lnTo>
                    <a:pt x="766" y="332"/>
                  </a:lnTo>
                  <a:lnTo>
                    <a:pt x="770" y="334"/>
                  </a:lnTo>
                  <a:lnTo>
                    <a:pt x="680" y="476"/>
                  </a:lnTo>
                  <a:lnTo>
                    <a:pt x="982" y="370"/>
                  </a:lnTo>
                  <a:lnTo>
                    <a:pt x="912" y="0"/>
                  </a:lnTo>
                  <a:lnTo>
                    <a:pt x="854" y="150"/>
                  </a:lnTo>
                  <a:lnTo>
                    <a:pt x="850" y="148"/>
                  </a:lnTo>
                  <a:lnTo>
                    <a:pt x="838" y="142"/>
                  </a:lnTo>
                  <a:lnTo>
                    <a:pt x="822" y="134"/>
                  </a:lnTo>
                  <a:lnTo>
                    <a:pt x="798" y="126"/>
                  </a:lnTo>
                  <a:lnTo>
                    <a:pt x="768" y="120"/>
                  </a:lnTo>
                  <a:lnTo>
                    <a:pt x="732" y="114"/>
                  </a:lnTo>
                  <a:lnTo>
                    <a:pt x="692" y="110"/>
                  </a:lnTo>
                  <a:lnTo>
                    <a:pt x="646" y="110"/>
                  </a:lnTo>
                  <a:lnTo>
                    <a:pt x="596" y="116"/>
                  </a:lnTo>
                  <a:lnTo>
                    <a:pt x="540" y="126"/>
                  </a:lnTo>
                  <a:lnTo>
                    <a:pt x="482" y="146"/>
                  </a:lnTo>
                  <a:lnTo>
                    <a:pt x="422" y="172"/>
                  </a:lnTo>
                  <a:lnTo>
                    <a:pt x="356" y="210"/>
                  </a:lnTo>
                  <a:lnTo>
                    <a:pt x="290" y="258"/>
                  </a:lnTo>
                  <a:lnTo>
                    <a:pt x="230" y="310"/>
                  </a:lnTo>
                  <a:lnTo>
                    <a:pt x="178" y="364"/>
                  </a:lnTo>
                  <a:lnTo>
                    <a:pt x="136" y="422"/>
                  </a:lnTo>
                  <a:lnTo>
                    <a:pt x="100" y="480"/>
                  </a:lnTo>
                  <a:lnTo>
                    <a:pt x="72" y="536"/>
                  </a:lnTo>
                  <a:lnTo>
                    <a:pt x="48" y="590"/>
                  </a:lnTo>
                  <a:lnTo>
                    <a:pt x="30" y="640"/>
                  </a:lnTo>
                  <a:lnTo>
                    <a:pt x="18" y="684"/>
                  </a:lnTo>
                  <a:lnTo>
                    <a:pt x="8" y="722"/>
                  </a:lnTo>
                  <a:lnTo>
                    <a:pt x="4" y="750"/>
                  </a:lnTo>
                  <a:lnTo>
                    <a:pt x="0" y="768"/>
                  </a:lnTo>
                  <a:lnTo>
                    <a:pt x="0" y="774"/>
                  </a:lnTo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2157" y="1671"/>
              <a:ext cx="1446" cy="1135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gray">
            <a:xfrm>
              <a:off x="2304" y="1584"/>
              <a:ext cx="1134" cy="227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 flipH="1">
              <a:off x="3360" y="1632"/>
              <a:ext cx="46" cy="9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 flipH="1">
              <a:off x="2358" y="1626"/>
              <a:ext cx="45" cy="9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>
              <a:off x="3738" y="1355"/>
              <a:ext cx="1446" cy="1182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gray">
            <a:xfrm>
              <a:off x="3874" y="1265"/>
              <a:ext cx="1134" cy="227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AutoShape 11"/>
            <p:cNvSpPr>
              <a:spLocks noChangeArrowheads="1"/>
            </p:cNvSpPr>
            <p:nvPr/>
          </p:nvSpPr>
          <p:spPr bwMode="auto">
            <a:xfrm flipH="1">
              <a:off x="4936" y="1310"/>
              <a:ext cx="45" cy="9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AutoShape 12"/>
            <p:cNvSpPr>
              <a:spLocks noChangeArrowheads="1"/>
            </p:cNvSpPr>
            <p:nvPr/>
          </p:nvSpPr>
          <p:spPr bwMode="auto">
            <a:xfrm flipH="1">
              <a:off x="3939" y="1310"/>
              <a:ext cx="45" cy="9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>
              <a:off x="1570" y="1084"/>
              <a:ext cx="924" cy="729"/>
            </a:xfrm>
            <a:custGeom>
              <a:avLst/>
              <a:gdLst/>
              <a:ahLst/>
              <a:cxnLst>
                <a:cxn ang="0">
                  <a:pos x="0" y="774"/>
                </a:cxn>
                <a:cxn ang="0">
                  <a:pos x="2" y="770"/>
                </a:cxn>
                <a:cxn ang="0">
                  <a:pos x="8" y="754"/>
                </a:cxn>
                <a:cxn ang="0">
                  <a:pos x="16" y="730"/>
                </a:cxn>
                <a:cxn ang="0">
                  <a:pos x="32" y="698"/>
                </a:cxn>
                <a:cxn ang="0">
                  <a:pos x="50" y="660"/>
                </a:cxn>
                <a:cxn ang="0">
                  <a:pos x="76" y="618"/>
                </a:cxn>
                <a:cxn ang="0">
                  <a:pos x="106" y="574"/>
                </a:cxn>
                <a:cxn ang="0">
                  <a:pos x="142" y="528"/>
                </a:cxn>
                <a:cxn ang="0">
                  <a:pos x="186" y="482"/>
                </a:cxn>
                <a:cxn ang="0">
                  <a:pos x="236" y="438"/>
                </a:cxn>
                <a:cxn ang="0">
                  <a:pos x="294" y="398"/>
                </a:cxn>
                <a:cxn ang="0">
                  <a:pos x="360" y="360"/>
                </a:cxn>
                <a:cxn ang="0">
                  <a:pos x="426" y="332"/>
                </a:cxn>
                <a:cxn ang="0">
                  <a:pos x="488" y="314"/>
                </a:cxn>
                <a:cxn ang="0">
                  <a:pos x="544" y="304"/>
                </a:cxn>
                <a:cxn ang="0">
                  <a:pos x="594" y="300"/>
                </a:cxn>
                <a:cxn ang="0">
                  <a:pos x="638" y="300"/>
                </a:cxn>
                <a:cxn ang="0">
                  <a:pos x="678" y="304"/>
                </a:cxn>
                <a:cxn ang="0">
                  <a:pos x="710" y="312"/>
                </a:cxn>
                <a:cxn ang="0">
                  <a:pos x="736" y="320"/>
                </a:cxn>
                <a:cxn ang="0">
                  <a:pos x="754" y="326"/>
                </a:cxn>
                <a:cxn ang="0">
                  <a:pos x="766" y="332"/>
                </a:cxn>
                <a:cxn ang="0">
                  <a:pos x="770" y="334"/>
                </a:cxn>
                <a:cxn ang="0">
                  <a:pos x="680" y="476"/>
                </a:cxn>
                <a:cxn ang="0">
                  <a:pos x="982" y="370"/>
                </a:cxn>
                <a:cxn ang="0">
                  <a:pos x="912" y="0"/>
                </a:cxn>
                <a:cxn ang="0">
                  <a:pos x="854" y="150"/>
                </a:cxn>
                <a:cxn ang="0">
                  <a:pos x="850" y="148"/>
                </a:cxn>
                <a:cxn ang="0">
                  <a:pos x="838" y="142"/>
                </a:cxn>
                <a:cxn ang="0">
                  <a:pos x="822" y="134"/>
                </a:cxn>
                <a:cxn ang="0">
                  <a:pos x="798" y="126"/>
                </a:cxn>
                <a:cxn ang="0">
                  <a:pos x="768" y="120"/>
                </a:cxn>
                <a:cxn ang="0">
                  <a:pos x="732" y="114"/>
                </a:cxn>
                <a:cxn ang="0">
                  <a:pos x="692" y="110"/>
                </a:cxn>
                <a:cxn ang="0">
                  <a:pos x="646" y="110"/>
                </a:cxn>
                <a:cxn ang="0">
                  <a:pos x="596" y="116"/>
                </a:cxn>
                <a:cxn ang="0">
                  <a:pos x="540" y="126"/>
                </a:cxn>
                <a:cxn ang="0">
                  <a:pos x="482" y="146"/>
                </a:cxn>
                <a:cxn ang="0">
                  <a:pos x="422" y="172"/>
                </a:cxn>
                <a:cxn ang="0">
                  <a:pos x="356" y="210"/>
                </a:cxn>
                <a:cxn ang="0">
                  <a:pos x="290" y="258"/>
                </a:cxn>
                <a:cxn ang="0">
                  <a:pos x="230" y="310"/>
                </a:cxn>
                <a:cxn ang="0">
                  <a:pos x="178" y="364"/>
                </a:cxn>
                <a:cxn ang="0">
                  <a:pos x="136" y="422"/>
                </a:cxn>
                <a:cxn ang="0">
                  <a:pos x="100" y="480"/>
                </a:cxn>
                <a:cxn ang="0">
                  <a:pos x="72" y="536"/>
                </a:cxn>
                <a:cxn ang="0">
                  <a:pos x="48" y="590"/>
                </a:cxn>
                <a:cxn ang="0">
                  <a:pos x="30" y="640"/>
                </a:cxn>
                <a:cxn ang="0">
                  <a:pos x="18" y="684"/>
                </a:cxn>
                <a:cxn ang="0">
                  <a:pos x="8" y="722"/>
                </a:cxn>
                <a:cxn ang="0">
                  <a:pos x="4" y="750"/>
                </a:cxn>
                <a:cxn ang="0">
                  <a:pos x="0" y="768"/>
                </a:cxn>
                <a:cxn ang="0">
                  <a:pos x="0" y="774"/>
                </a:cxn>
              </a:cxnLst>
              <a:rect l="0" t="0" r="r" b="b"/>
              <a:pathLst>
                <a:path w="982" h="774">
                  <a:moveTo>
                    <a:pt x="0" y="774"/>
                  </a:moveTo>
                  <a:lnTo>
                    <a:pt x="2" y="770"/>
                  </a:lnTo>
                  <a:lnTo>
                    <a:pt x="8" y="754"/>
                  </a:lnTo>
                  <a:lnTo>
                    <a:pt x="16" y="730"/>
                  </a:lnTo>
                  <a:lnTo>
                    <a:pt x="32" y="698"/>
                  </a:lnTo>
                  <a:lnTo>
                    <a:pt x="50" y="660"/>
                  </a:lnTo>
                  <a:lnTo>
                    <a:pt x="76" y="618"/>
                  </a:lnTo>
                  <a:lnTo>
                    <a:pt x="106" y="574"/>
                  </a:lnTo>
                  <a:lnTo>
                    <a:pt x="142" y="528"/>
                  </a:lnTo>
                  <a:lnTo>
                    <a:pt x="186" y="482"/>
                  </a:lnTo>
                  <a:lnTo>
                    <a:pt x="236" y="438"/>
                  </a:lnTo>
                  <a:lnTo>
                    <a:pt x="294" y="398"/>
                  </a:lnTo>
                  <a:lnTo>
                    <a:pt x="360" y="360"/>
                  </a:lnTo>
                  <a:lnTo>
                    <a:pt x="426" y="332"/>
                  </a:lnTo>
                  <a:lnTo>
                    <a:pt x="488" y="314"/>
                  </a:lnTo>
                  <a:lnTo>
                    <a:pt x="544" y="304"/>
                  </a:lnTo>
                  <a:lnTo>
                    <a:pt x="594" y="300"/>
                  </a:lnTo>
                  <a:lnTo>
                    <a:pt x="638" y="300"/>
                  </a:lnTo>
                  <a:lnTo>
                    <a:pt x="678" y="304"/>
                  </a:lnTo>
                  <a:lnTo>
                    <a:pt x="710" y="312"/>
                  </a:lnTo>
                  <a:lnTo>
                    <a:pt x="736" y="320"/>
                  </a:lnTo>
                  <a:lnTo>
                    <a:pt x="754" y="326"/>
                  </a:lnTo>
                  <a:lnTo>
                    <a:pt x="766" y="332"/>
                  </a:lnTo>
                  <a:lnTo>
                    <a:pt x="770" y="334"/>
                  </a:lnTo>
                  <a:lnTo>
                    <a:pt x="680" y="476"/>
                  </a:lnTo>
                  <a:lnTo>
                    <a:pt x="982" y="370"/>
                  </a:lnTo>
                  <a:lnTo>
                    <a:pt x="912" y="0"/>
                  </a:lnTo>
                  <a:lnTo>
                    <a:pt x="854" y="150"/>
                  </a:lnTo>
                  <a:lnTo>
                    <a:pt x="850" y="148"/>
                  </a:lnTo>
                  <a:lnTo>
                    <a:pt x="838" y="142"/>
                  </a:lnTo>
                  <a:lnTo>
                    <a:pt x="822" y="134"/>
                  </a:lnTo>
                  <a:lnTo>
                    <a:pt x="798" y="126"/>
                  </a:lnTo>
                  <a:lnTo>
                    <a:pt x="768" y="120"/>
                  </a:lnTo>
                  <a:lnTo>
                    <a:pt x="732" y="114"/>
                  </a:lnTo>
                  <a:lnTo>
                    <a:pt x="692" y="110"/>
                  </a:lnTo>
                  <a:lnTo>
                    <a:pt x="646" y="110"/>
                  </a:lnTo>
                  <a:lnTo>
                    <a:pt x="596" y="116"/>
                  </a:lnTo>
                  <a:lnTo>
                    <a:pt x="540" y="126"/>
                  </a:lnTo>
                  <a:lnTo>
                    <a:pt x="482" y="146"/>
                  </a:lnTo>
                  <a:lnTo>
                    <a:pt x="422" y="172"/>
                  </a:lnTo>
                  <a:lnTo>
                    <a:pt x="356" y="210"/>
                  </a:lnTo>
                  <a:lnTo>
                    <a:pt x="290" y="258"/>
                  </a:lnTo>
                  <a:lnTo>
                    <a:pt x="230" y="310"/>
                  </a:lnTo>
                  <a:lnTo>
                    <a:pt x="178" y="364"/>
                  </a:lnTo>
                  <a:lnTo>
                    <a:pt x="136" y="422"/>
                  </a:lnTo>
                  <a:lnTo>
                    <a:pt x="100" y="480"/>
                  </a:lnTo>
                  <a:lnTo>
                    <a:pt x="72" y="536"/>
                  </a:lnTo>
                  <a:lnTo>
                    <a:pt x="48" y="590"/>
                  </a:lnTo>
                  <a:lnTo>
                    <a:pt x="30" y="640"/>
                  </a:lnTo>
                  <a:lnTo>
                    <a:pt x="18" y="684"/>
                  </a:lnTo>
                  <a:lnTo>
                    <a:pt x="8" y="722"/>
                  </a:lnTo>
                  <a:lnTo>
                    <a:pt x="4" y="750"/>
                  </a:lnTo>
                  <a:lnTo>
                    <a:pt x="0" y="768"/>
                  </a:lnTo>
                  <a:lnTo>
                    <a:pt x="0" y="774"/>
                  </a:lnTo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57647"/>
                    <a:invGamma/>
                    <a:alpha val="32001"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gray">
            <a:xfrm>
              <a:off x="2477" y="1566"/>
              <a:ext cx="646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8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IP FRR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gray">
            <a:xfrm>
              <a:off x="4057" y="1254"/>
              <a:ext cx="847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8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VPN FRR</a:t>
              </a:r>
            </a:p>
          </p:txBody>
        </p: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576" y="1838"/>
              <a:ext cx="1494" cy="1124"/>
              <a:chOff x="576" y="1838"/>
              <a:chExt cx="1494" cy="1124"/>
            </a:xfrm>
          </p:grpSpPr>
          <p:sp>
            <p:nvSpPr>
              <p:cNvPr id="20" name="AutoShape 17"/>
              <p:cNvSpPr>
                <a:spLocks noChangeArrowheads="1"/>
              </p:cNvSpPr>
              <p:nvPr/>
            </p:nvSpPr>
            <p:spPr bwMode="auto">
              <a:xfrm>
                <a:off x="576" y="1942"/>
                <a:ext cx="1446" cy="1020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AutoShape 18"/>
              <p:cNvSpPr>
                <a:spLocks noChangeArrowheads="1"/>
              </p:cNvSpPr>
              <p:nvPr/>
            </p:nvSpPr>
            <p:spPr bwMode="gray">
              <a:xfrm>
                <a:off x="712" y="1852"/>
                <a:ext cx="1134" cy="22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gamma/>
                      <a:shade val="38824"/>
                      <a:invGamma/>
                    </a:schemeClr>
                  </a:gs>
                  <a:gs pos="50000">
                    <a:schemeClr val="folHlink"/>
                  </a:gs>
                  <a:gs pos="100000">
                    <a:schemeClr val="folHlink">
                      <a:gamma/>
                      <a:shade val="38824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2" name="AutoShape 19"/>
              <p:cNvSpPr>
                <a:spLocks noChangeArrowheads="1"/>
              </p:cNvSpPr>
              <p:nvPr/>
            </p:nvSpPr>
            <p:spPr bwMode="auto">
              <a:xfrm flipH="1">
                <a:off x="1773" y="1897"/>
                <a:ext cx="45" cy="91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AutoShape 20"/>
              <p:cNvSpPr>
                <a:spLocks noChangeArrowheads="1"/>
              </p:cNvSpPr>
              <p:nvPr/>
            </p:nvSpPr>
            <p:spPr bwMode="auto">
              <a:xfrm flipH="1">
                <a:off x="776" y="1897"/>
                <a:ext cx="46" cy="91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Text Box 21"/>
              <p:cNvSpPr txBox="1">
                <a:spLocks noChangeArrowheads="1"/>
              </p:cNvSpPr>
              <p:nvPr/>
            </p:nvSpPr>
            <p:spPr bwMode="gray">
              <a:xfrm>
                <a:off x="890" y="1838"/>
                <a:ext cx="781" cy="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1800" b="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链路</a:t>
                </a:r>
                <a:r>
                  <a:rPr lang="en-US" altLang="zh-CN" sz="1800" b="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FRR</a:t>
                </a:r>
              </a:p>
            </p:txBody>
          </p:sp>
          <p:sp>
            <p:nvSpPr>
              <p:cNvPr id="25" name="Text Box 22"/>
              <p:cNvSpPr txBox="1">
                <a:spLocks noChangeArrowheads="1"/>
              </p:cNvSpPr>
              <p:nvPr/>
            </p:nvSpPr>
            <p:spPr bwMode="auto">
              <a:xfrm>
                <a:off x="624" y="2106"/>
                <a:ext cx="1446" cy="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177800" indent="-1778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</a:pPr>
                <a:r>
                  <a:rPr lang="en-US" altLang="zh-CN" sz="120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BFD for VRRP</a:t>
                </a:r>
              </a:p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</a:pPr>
                <a:r>
                  <a:rPr lang="en-US" altLang="zh-CN" sz="120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BFD for NQA</a:t>
                </a:r>
              </a:p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</a:pPr>
                <a:r>
                  <a:rPr lang="en-US" altLang="zh-CN" sz="120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BFD for INTERFACE </a:t>
                </a:r>
              </a:p>
            </p:txBody>
          </p:sp>
        </p:grpSp>
        <p:sp>
          <p:nvSpPr>
            <p:cNvPr id="18" name="Text Box 23"/>
            <p:cNvSpPr txBox="1">
              <a:spLocks noChangeArrowheads="1"/>
            </p:cNvSpPr>
            <p:nvPr/>
          </p:nvSpPr>
          <p:spPr bwMode="auto">
            <a:xfrm>
              <a:off x="2208" y="1818"/>
              <a:ext cx="1344" cy="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7800" indent="-1778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</a:pPr>
              <a:r>
                <a:rPr lang="en-US" altLang="zh-CN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BFD for STATIC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</a:pPr>
              <a:r>
                <a:rPr lang="en-US" altLang="zh-CN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BFD for RIP  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</a:pPr>
              <a:r>
                <a:rPr lang="en-US" altLang="zh-CN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BFD for OSPF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</a:pPr>
              <a:r>
                <a:rPr lang="en-US" altLang="zh-CN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BFD for ISIS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</a:pPr>
              <a:r>
                <a:rPr lang="en-US" altLang="zh-CN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BFD for BGP</a:t>
              </a:r>
            </a:p>
          </p:txBody>
        </p:sp>
        <p:sp>
          <p:nvSpPr>
            <p:cNvPr id="19" name="Text Box 24"/>
            <p:cNvSpPr txBox="1">
              <a:spLocks noChangeArrowheads="1"/>
            </p:cNvSpPr>
            <p:nvPr/>
          </p:nvSpPr>
          <p:spPr bwMode="auto">
            <a:xfrm>
              <a:off x="3792" y="1482"/>
              <a:ext cx="1344" cy="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7800" indent="-1778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</a:pPr>
              <a:r>
                <a:rPr lang="en-US" altLang="zh-CN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BFD for LDP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</a:pPr>
              <a:r>
                <a:rPr lang="en-US" altLang="zh-CN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BFD for RSVP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</a:pPr>
              <a:r>
                <a:rPr lang="en-US" altLang="zh-CN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BFD for PW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</a:pPr>
              <a:r>
                <a:rPr lang="en-US" altLang="zh-CN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BFD for LSP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</a:pPr>
              <a:endParaRPr lang="zh-CN" altLang="en-US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圆柱形 25"/>
          <p:cNvSpPr/>
          <p:nvPr/>
        </p:nvSpPr>
        <p:spPr>
          <a:xfrm rot="5400000">
            <a:off x="4531185" y="1299415"/>
            <a:ext cx="453505" cy="5688632"/>
          </a:xfrm>
          <a:prstGeom prst="can">
            <a:avLst/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  <a:effectLst>
            <a:reflection blurRad="6350" stA="50000" endA="295" endPos="92000" dist="101600" dir="5400000" sy="-100000" algn="bl" rotWithShape="0"/>
          </a:effectLst>
        </p:spPr>
        <p:txBody>
          <a:bodyPr wrap="none" anchor="ctr"/>
          <a:lstStyle/>
          <a:p>
            <a:pPr>
              <a:defRPr/>
            </a:pP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94"/>
          <p:cNvSpPr txBox="1">
            <a:spLocks noChangeArrowheads="1"/>
          </p:cNvSpPr>
          <p:nvPr/>
        </p:nvSpPr>
        <p:spPr bwMode="auto">
          <a:xfrm>
            <a:off x="2993592" y="3941842"/>
            <a:ext cx="3863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高精度快速检测保证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50ms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网络收敛</a:t>
            </a:r>
          </a:p>
        </p:txBody>
      </p:sp>
    </p:spTree>
    <p:extLst>
      <p:ext uri="{BB962C8B-B14F-4D97-AF65-F5344CB8AC3E}">
        <p14:creationId xmlns:p14="http://schemas.microsoft.com/office/powerpoint/2010/main" val="2292168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>
                <a:latin typeface="+mn-ea"/>
              </a:rPr>
              <a:t>BFD for INTERFACE</a:t>
            </a:r>
            <a:r>
              <a:rPr lang="zh-CN" altLang="en-US" dirty="0">
                <a:latin typeface="+mn-ea"/>
              </a:rPr>
              <a:t>介绍</a:t>
            </a:r>
            <a:endParaRPr lang="zh-CN" altLang="en-US" dirty="0"/>
          </a:p>
        </p:txBody>
      </p:sp>
      <p:sp>
        <p:nvSpPr>
          <p:cNvPr id="3" name="Rectangle 1056"/>
          <p:cNvSpPr>
            <a:spLocks noChangeArrowheads="1"/>
          </p:cNvSpPr>
          <p:nvPr/>
        </p:nvSpPr>
        <p:spPr bwMode="auto">
          <a:xfrm rot="16200000">
            <a:off x="4236268" y="131154"/>
            <a:ext cx="642937" cy="5429250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50000">
                <a:srgbClr val="FFFFFF"/>
              </a:gs>
              <a:gs pos="100000">
                <a:srgbClr val="808080"/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zh-CN" sz="1600" b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4" name="Rectangle 1056"/>
          <p:cNvSpPr>
            <a:spLocks noChangeArrowheads="1"/>
          </p:cNvSpPr>
          <p:nvPr/>
        </p:nvSpPr>
        <p:spPr bwMode="auto">
          <a:xfrm rot="5400000">
            <a:off x="4629174" y="238310"/>
            <a:ext cx="142875" cy="4857750"/>
          </a:xfrm>
          <a:prstGeom prst="rect">
            <a:avLst/>
          </a:prstGeom>
          <a:solidFill>
            <a:srgbClr val="FFC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zh-CN" sz="1600" b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5" name="Rectangle 1056"/>
          <p:cNvSpPr>
            <a:spLocks noChangeArrowheads="1"/>
          </p:cNvSpPr>
          <p:nvPr/>
        </p:nvSpPr>
        <p:spPr bwMode="auto">
          <a:xfrm rot="5400000">
            <a:off x="4602187" y="568510"/>
            <a:ext cx="144463" cy="4910137"/>
          </a:xfrm>
          <a:prstGeom prst="rect">
            <a:avLst/>
          </a:prstGeom>
          <a:solidFill>
            <a:srgbClr val="FFC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zh-CN" sz="1600" b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pic>
        <p:nvPicPr>
          <p:cNvPr id="6" name="Picture 23" descr="中低端路由器-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50" y="2517960"/>
            <a:ext cx="9715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110"/>
          <p:cNvGrpSpPr>
            <a:grpSpLocks/>
          </p:cNvGrpSpPr>
          <p:nvPr/>
        </p:nvGrpSpPr>
        <p:grpSpPr bwMode="auto">
          <a:xfrm>
            <a:off x="1990750" y="1881372"/>
            <a:ext cx="936625" cy="642938"/>
            <a:chOff x="3203848" y="1825660"/>
            <a:chExt cx="936104" cy="883260"/>
          </a:xfrm>
        </p:grpSpPr>
        <p:sp>
          <p:nvSpPr>
            <p:cNvPr id="8" name="下箭头标注 58"/>
            <p:cNvSpPr>
              <a:spLocks noChangeArrowheads="1"/>
            </p:cNvSpPr>
            <p:nvPr/>
          </p:nvSpPr>
          <p:spPr bwMode="ltGray">
            <a:xfrm>
              <a:off x="3203848" y="1844824"/>
              <a:ext cx="864096" cy="864096"/>
            </a:xfrm>
            <a:prstGeom prst="down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59"/>
            <p:cNvSpPr txBox="1">
              <a:spLocks noChangeArrowheads="1"/>
            </p:cNvSpPr>
            <p:nvPr/>
          </p:nvSpPr>
          <p:spPr bwMode="auto">
            <a:xfrm>
              <a:off x="3203848" y="1825660"/>
              <a:ext cx="93610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40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链路聚合</a:t>
              </a:r>
            </a:p>
          </p:txBody>
        </p:sp>
      </p:grpSp>
      <p:pic>
        <p:nvPicPr>
          <p:cNvPr id="10" name="Picture 23" descr="中低端路由器-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50" y="2452872"/>
            <a:ext cx="9715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10"/>
          <p:cNvGrpSpPr>
            <a:grpSpLocks/>
          </p:cNvGrpSpPr>
          <p:nvPr/>
        </p:nvGrpSpPr>
        <p:grpSpPr bwMode="auto">
          <a:xfrm>
            <a:off x="6557987" y="1881372"/>
            <a:ext cx="936625" cy="642938"/>
            <a:chOff x="3203848" y="1825660"/>
            <a:chExt cx="936104" cy="883260"/>
          </a:xfrm>
        </p:grpSpPr>
        <p:sp>
          <p:nvSpPr>
            <p:cNvPr id="12" name="下箭头标注 75"/>
            <p:cNvSpPr>
              <a:spLocks noChangeArrowheads="1"/>
            </p:cNvSpPr>
            <p:nvPr/>
          </p:nvSpPr>
          <p:spPr bwMode="ltGray">
            <a:xfrm>
              <a:off x="3203848" y="1844824"/>
              <a:ext cx="864096" cy="864096"/>
            </a:xfrm>
            <a:prstGeom prst="down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TextBox 76"/>
            <p:cNvSpPr txBox="1">
              <a:spLocks noChangeArrowheads="1"/>
            </p:cNvSpPr>
            <p:nvPr/>
          </p:nvSpPr>
          <p:spPr bwMode="auto">
            <a:xfrm>
              <a:off x="3203848" y="1825660"/>
              <a:ext cx="93610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40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链路聚合</a:t>
              </a:r>
            </a:p>
          </p:txBody>
        </p:sp>
      </p:grpSp>
      <p:grpSp>
        <p:nvGrpSpPr>
          <p:cNvPr id="14" name="组合 81"/>
          <p:cNvGrpSpPr>
            <a:grpSpLocks/>
          </p:cNvGrpSpPr>
          <p:nvPr/>
        </p:nvGrpSpPr>
        <p:grpSpPr bwMode="auto">
          <a:xfrm>
            <a:off x="4486300" y="3095810"/>
            <a:ext cx="936625" cy="684212"/>
            <a:chOff x="6715140" y="3643314"/>
            <a:chExt cx="936104" cy="684812"/>
          </a:xfrm>
        </p:grpSpPr>
        <p:grpSp>
          <p:nvGrpSpPr>
            <p:cNvPr id="15" name="组合 110"/>
            <p:cNvGrpSpPr>
              <a:grpSpLocks/>
            </p:cNvGrpSpPr>
            <p:nvPr/>
          </p:nvGrpSpPr>
          <p:grpSpPr bwMode="auto">
            <a:xfrm rot="10800000">
              <a:off x="6715140" y="3643314"/>
              <a:ext cx="936104" cy="684812"/>
              <a:chOff x="3203848" y="1768140"/>
              <a:chExt cx="936104" cy="940780"/>
            </a:xfrm>
          </p:grpSpPr>
          <p:sp>
            <p:nvSpPr>
              <p:cNvPr id="17" name="下箭头标注 78"/>
              <p:cNvSpPr>
                <a:spLocks noChangeArrowheads="1"/>
              </p:cNvSpPr>
              <p:nvPr/>
            </p:nvSpPr>
            <p:spPr bwMode="ltGray">
              <a:xfrm>
                <a:off x="3203848" y="1844824"/>
                <a:ext cx="864096" cy="864096"/>
              </a:xfrm>
              <a:prstGeom prst="downArrowCallout">
                <a:avLst>
                  <a:gd name="adj1" fmla="val 25000"/>
                  <a:gd name="adj2" fmla="val 25000"/>
                  <a:gd name="adj3" fmla="val 25000"/>
                  <a:gd name="adj4" fmla="val 64977"/>
                </a:avLst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TextBox 79"/>
              <p:cNvSpPr txBox="1">
                <a:spLocks noChangeArrowheads="1"/>
              </p:cNvSpPr>
              <p:nvPr/>
            </p:nvSpPr>
            <p:spPr bwMode="auto">
              <a:xfrm>
                <a:off x="3203848" y="1768140"/>
                <a:ext cx="936104" cy="422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6" name="TextBox 80"/>
            <p:cNvSpPr txBox="1">
              <a:spLocks noChangeArrowheads="1"/>
            </p:cNvSpPr>
            <p:nvPr/>
          </p:nvSpPr>
          <p:spPr bwMode="auto">
            <a:xfrm>
              <a:off x="6786578" y="3929066"/>
              <a:ext cx="8002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20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成员链路</a:t>
              </a:r>
            </a:p>
          </p:txBody>
        </p:sp>
      </p:grpSp>
      <p:grpSp>
        <p:nvGrpSpPr>
          <p:cNvPr id="19" name="组合 82"/>
          <p:cNvGrpSpPr>
            <a:grpSpLocks/>
          </p:cNvGrpSpPr>
          <p:nvPr/>
        </p:nvGrpSpPr>
        <p:grpSpPr bwMode="auto">
          <a:xfrm>
            <a:off x="3414737" y="2738622"/>
            <a:ext cx="936625" cy="684213"/>
            <a:chOff x="6715140" y="3643314"/>
            <a:chExt cx="936104" cy="684812"/>
          </a:xfrm>
        </p:grpSpPr>
        <p:grpSp>
          <p:nvGrpSpPr>
            <p:cNvPr id="20" name="组合 110"/>
            <p:cNvGrpSpPr>
              <a:grpSpLocks/>
            </p:cNvGrpSpPr>
            <p:nvPr/>
          </p:nvGrpSpPr>
          <p:grpSpPr bwMode="auto">
            <a:xfrm rot="10800000">
              <a:off x="6715140" y="3643314"/>
              <a:ext cx="936104" cy="684812"/>
              <a:chOff x="3203848" y="1768140"/>
              <a:chExt cx="936104" cy="940780"/>
            </a:xfrm>
          </p:grpSpPr>
          <p:sp>
            <p:nvSpPr>
              <p:cNvPr id="22" name="下箭头标注 85"/>
              <p:cNvSpPr>
                <a:spLocks noChangeArrowheads="1"/>
              </p:cNvSpPr>
              <p:nvPr/>
            </p:nvSpPr>
            <p:spPr bwMode="ltGray">
              <a:xfrm>
                <a:off x="3203848" y="1844824"/>
                <a:ext cx="864096" cy="864096"/>
              </a:xfrm>
              <a:prstGeom prst="downArrowCallout">
                <a:avLst>
                  <a:gd name="adj1" fmla="val 25000"/>
                  <a:gd name="adj2" fmla="val 25000"/>
                  <a:gd name="adj3" fmla="val 25000"/>
                  <a:gd name="adj4" fmla="val 64977"/>
                </a:avLst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TextBox 86"/>
              <p:cNvSpPr txBox="1">
                <a:spLocks noChangeArrowheads="1"/>
              </p:cNvSpPr>
              <p:nvPr/>
            </p:nvSpPr>
            <p:spPr bwMode="auto">
              <a:xfrm>
                <a:off x="3203848" y="1768140"/>
                <a:ext cx="936104" cy="422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1" name="TextBox 84"/>
            <p:cNvSpPr txBox="1">
              <a:spLocks noChangeArrowheads="1"/>
            </p:cNvSpPr>
            <p:nvPr/>
          </p:nvSpPr>
          <p:spPr bwMode="auto">
            <a:xfrm>
              <a:off x="6786578" y="3929066"/>
              <a:ext cx="8002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20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成员链路</a:t>
              </a:r>
            </a:p>
          </p:txBody>
        </p:sp>
      </p:grpSp>
      <p:sp>
        <p:nvSpPr>
          <p:cNvPr id="24" name="圆角矩形标注 23"/>
          <p:cNvSpPr/>
          <p:nvPr/>
        </p:nvSpPr>
        <p:spPr>
          <a:xfrm>
            <a:off x="3629050" y="3524435"/>
            <a:ext cx="1928812" cy="642937"/>
          </a:xfrm>
          <a:prstGeom prst="wedgeRoundRectCallout">
            <a:avLst>
              <a:gd name="adj1" fmla="val -6981"/>
              <a:gd name="adj2" fmla="val -126427"/>
              <a:gd name="adj3" fmla="val 16667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BFD for </a:t>
            </a:r>
            <a:r>
              <a:rPr lang="en-US" altLang="zh-CN" sz="1400" b="1" dirty="0" err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Inerface</a:t>
            </a:r>
            <a:endParaRPr lang="en-US" altLang="zh-CN" sz="14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sz="1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功能部署，</a:t>
            </a:r>
            <a:r>
              <a:rPr lang="en-US" altLang="zh-CN" sz="1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BFD</a:t>
            </a:r>
            <a:r>
              <a:rPr lang="zh-CN" altLang="en-US" sz="1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报文不断的进行链路检测</a:t>
            </a:r>
          </a:p>
        </p:txBody>
      </p:sp>
      <p:grpSp>
        <p:nvGrpSpPr>
          <p:cNvPr id="25" name="Group 58"/>
          <p:cNvGrpSpPr>
            <a:grpSpLocks/>
          </p:cNvGrpSpPr>
          <p:nvPr/>
        </p:nvGrpSpPr>
        <p:grpSpPr bwMode="auto">
          <a:xfrm>
            <a:off x="5200675" y="2881497"/>
            <a:ext cx="287337" cy="269875"/>
            <a:chOff x="1973" y="2523"/>
            <a:chExt cx="181" cy="227"/>
          </a:xfrm>
        </p:grpSpPr>
        <p:sp>
          <p:nvSpPr>
            <p:cNvPr id="26" name="Line 59"/>
            <p:cNvSpPr>
              <a:spLocks noChangeShapeType="1"/>
            </p:cNvSpPr>
            <p:nvPr/>
          </p:nvSpPr>
          <p:spPr bwMode="auto">
            <a:xfrm>
              <a:off x="1973" y="2568"/>
              <a:ext cx="181" cy="1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Line 60"/>
            <p:cNvSpPr>
              <a:spLocks noChangeShapeType="1"/>
            </p:cNvSpPr>
            <p:nvPr/>
          </p:nvSpPr>
          <p:spPr bwMode="auto">
            <a:xfrm flipH="1">
              <a:off x="2018" y="2523"/>
              <a:ext cx="91" cy="22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cxnSp>
        <p:nvCxnSpPr>
          <p:cNvPr id="28" name="直接连接符 27"/>
          <p:cNvCxnSpPr/>
          <p:nvPr/>
        </p:nvCxnSpPr>
        <p:spPr>
          <a:xfrm>
            <a:off x="1200175" y="2667185"/>
            <a:ext cx="7072312" cy="1587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43"/>
          <p:cNvSpPr>
            <a:spLocks noChangeArrowheads="1"/>
          </p:cNvSpPr>
          <p:nvPr/>
        </p:nvSpPr>
        <p:spPr bwMode="ltGray">
          <a:xfrm>
            <a:off x="-14264" y="4345772"/>
            <a:ext cx="9144000" cy="548883"/>
          </a:xfrm>
          <a:prstGeom prst="rect">
            <a:avLst/>
          </a:prstGeom>
          <a:solidFill>
            <a:srgbClr val="025A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600" b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1200175" y="3022785"/>
            <a:ext cx="7072312" cy="1587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7272362" y="2665597"/>
            <a:ext cx="142875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7281887" y="3024372"/>
            <a:ext cx="142875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2057425" y="2665597"/>
            <a:ext cx="142875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2057425" y="3022785"/>
            <a:ext cx="142875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圆角矩形标注 33"/>
          <p:cNvSpPr/>
          <p:nvPr/>
        </p:nvSpPr>
        <p:spPr>
          <a:xfrm>
            <a:off x="2771800" y="809810"/>
            <a:ext cx="1714500" cy="785812"/>
          </a:xfrm>
          <a:prstGeom prst="wedgeRoundRectCallout">
            <a:avLst>
              <a:gd name="adj1" fmla="val -89595"/>
              <a:gd name="adj2" fmla="val 180179"/>
              <a:gd name="adj3" fmla="val 16667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BFD</a:t>
            </a:r>
            <a:r>
              <a:rPr lang="zh-CN" altLang="en-US" sz="1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检测到故障，流量</a:t>
            </a:r>
            <a:r>
              <a:rPr lang="en-US" altLang="zh-CN" sz="1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50ms</a:t>
            </a:r>
            <a:r>
              <a:rPr lang="zh-CN" altLang="en-US" sz="1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内切换到有效成员链路上</a:t>
            </a:r>
          </a:p>
        </p:txBody>
      </p:sp>
      <p:sp>
        <p:nvSpPr>
          <p:cNvPr id="35" name="TextBox 60"/>
          <p:cNvSpPr txBox="1">
            <a:spLocks noChangeArrowheads="1"/>
          </p:cNvSpPr>
          <p:nvPr/>
        </p:nvSpPr>
        <p:spPr bwMode="auto">
          <a:xfrm>
            <a:off x="414362" y="2524310"/>
            <a:ext cx="646113" cy="64611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6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</a:t>
            </a:r>
            <a:endParaRPr lang="en-US" altLang="zh-CN" sz="16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6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流量</a:t>
            </a:r>
          </a:p>
        </p:txBody>
      </p:sp>
      <p:cxnSp>
        <p:nvCxnSpPr>
          <p:cNvPr id="36" name="直接连接符 35"/>
          <p:cNvCxnSpPr/>
          <p:nvPr/>
        </p:nvCxnSpPr>
        <p:spPr>
          <a:xfrm>
            <a:off x="1200175" y="2738622"/>
            <a:ext cx="7072312" cy="1588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539366" y="4382582"/>
            <a:ext cx="8036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SzPct val="60000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在配置聚合接口场景下，为了加快成员接口故障时聚合接口转发流量收敛速度，可以通过配置基于成员接口的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BFD for Interface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快速检测功能，来加快聚合成员接口针对链路故障探测，最终保证成员链路之间的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50ms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的故障切换。</a:t>
            </a:r>
          </a:p>
        </p:txBody>
      </p:sp>
    </p:spTree>
    <p:extLst>
      <p:ext uri="{BB962C8B-B14F-4D97-AF65-F5344CB8AC3E}">
        <p14:creationId xmlns:p14="http://schemas.microsoft.com/office/powerpoint/2010/main" val="2188584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2.77556E-17 L 0.55695 -0.0023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47" y="-116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0.55678 0.00115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47" y="4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77556E-17 L 0.55695 -0.00231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47" y="-11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1.11022E-16 L -0.55677 0.00116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4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4" grpId="0" animBg="1"/>
      <p:bldP spid="38" grpId="0" animBg="1"/>
      <p:bldP spid="34" grpId="0" animBg="1"/>
      <p:bldP spid="3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智能网络（</a:t>
            </a:r>
            <a:r>
              <a:rPr lang="en-US" altLang="zh-CN" dirty="0"/>
              <a:t>EAA</a:t>
            </a:r>
            <a:r>
              <a:rPr lang="zh-CN" altLang="en-US" dirty="0"/>
              <a:t>）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39552" y="843558"/>
            <a:ext cx="7632848" cy="3470622"/>
            <a:chOff x="-500063" y="785813"/>
            <a:chExt cx="9429751" cy="5630862"/>
          </a:xfrm>
        </p:grpSpPr>
        <p:grpSp>
          <p:nvGrpSpPr>
            <p:cNvPr id="4" name="组合 100"/>
            <p:cNvGrpSpPr>
              <a:grpSpLocks/>
            </p:cNvGrpSpPr>
            <p:nvPr/>
          </p:nvGrpSpPr>
          <p:grpSpPr bwMode="auto">
            <a:xfrm>
              <a:off x="5257800" y="1052513"/>
              <a:ext cx="3671888" cy="5364162"/>
              <a:chOff x="4716016" y="1052736"/>
              <a:chExt cx="3672408" cy="5364336"/>
            </a:xfrm>
          </p:grpSpPr>
          <p:sp>
            <p:nvSpPr>
              <p:cNvPr id="38" name="AutoShape 10"/>
              <p:cNvSpPr>
                <a:spLocks noChangeArrowheads="1"/>
              </p:cNvSpPr>
              <p:nvPr/>
            </p:nvSpPr>
            <p:spPr bwMode="gray">
              <a:xfrm>
                <a:off x="4716016" y="1052736"/>
                <a:ext cx="3600960" cy="4032381"/>
              </a:xfrm>
              <a:prstGeom prst="roundRect">
                <a:avLst>
                  <a:gd name="adj" fmla="val 1034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8F4BE"/>
                  </a:gs>
                </a:gsLst>
                <a:lin ang="2700000" scaled="1"/>
              </a:gradFill>
              <a:ln w="12700">
                <a:solidFill>
                  <a:srgbClr val="44988C"/>
                </a:solidFill>
                <a:round/>
                <a:headEnd/>
                <a:tailEnd/>
              </a:ln>
              <a:effectLst>
                <a:outerShdw dist="107763" dir="2700000" algn="ctr" rotWithShape="0">
                  <a:srgbClr val="C0C0C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39" name="TextBox 8"/>
              <p:cNvSpPr txBox="1">
                <a:spLocks noChangeArrowheads="1"/>
              </p:cNvSpPr>
              <p:nvPr/>
            </p:nvSpPr>
            <p:spPr bwMode="auto">
              <a:xfrm>
                <a:off x="5292080" y="1124744"/>
                <a:ext cx="2448272" cy="599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18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企业云智能网络</a:t>
                </a:r>
              </a:p>
            </p:txBody>
          </p:sp>
          <p:grpSp>
            <p:nvGrpSpPr>
              <p:cNvPr id="40" name="组合 31"/>
              <p:cNvGrpSpPr>
                <a:grpSpLocks/>
              </p:cNvGrpSpPr>
              <p:nvPr/>
            </p:nvGrpSpPr>
            <p:grpSpPr bwMode="auto">
              <a:xfrm>
                <a:off x="5076056" y="2348880"/>
                <a:ext cx="527458" cy="303610"/>
                <a:chOff x="1547664" y="3140968"/>
                <a:chExt cx="743482" cy="447626"/>
              </a:xfrm>
            </p:grpSpPr>
            <p:pic>
              <p:nvPicPr>
                <p:cNvPr id="68" name="Picture 12" descr="服务器类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7664" y="3140969"/>
                  <a:ext cx="311435" cy="447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" name="Picture 12" descr="服务器类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63688" y="3140968"/>
                  <a:ext cx="311434" cy="447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" name="Picture 12" descr="服务器类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79712" y="3140968"/>
                  <a:ext cx="311434" cy="447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1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3624" y="2276872"/>
                <a:ext cx="437191" cy="21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6336" y="2276872"/>
                <a:ext cx="494333" cy="251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椭圆 42"/>
              <p:cNvSpPr/>
              <p:nvPr/>
            </p:nvSpPr>
            <p:spPr>
              <a:xfrm>
                <a:off x="4860499" y="1773484"/>
                <a:ext cx="1008205" cy="1008095"/>
              </a:xfrm>
              <a:prstGeom prst="ellipse">
                <a:avLst/>
              </a:prstGeom>
              <a:noFill/>
              <a:ln w="952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7092841" y="1773484"/>
                <a:ext cx="1008205" cy="1008095"/>
              </a:xfrm>
              <a:prstGeom prst="ellipse">
                <a:avLst/>
              </a:prstGeom>
              <a:noFill/>
              <a:ln w="952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45" name="TextBox 39"/>
              <p:cNvSpPr txBox="1">
                <a:spLocks noChangeArrowheads="1"/>
              </p:cNvSpPr>
              <p:nvPr/>
            </p:nvSpPr>
            <p:spPr bwMode="auto">
              <a:xfrm>
                <a:off x="4914037" y="1886635"/>
                <a:ext cx="1083816" cy="374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900" b="0" dirty="0">
                    <a:solidFill>
                      <a:schemeClr val="tx1"/>
                    </a:solidFill>
                    <a:latin typeface="华文细黑" panose="02010600040101010101" pitchFamily="2" charset="-122"/>
                  </a:rPr>
                  <a:t>按需企业业务</a:t>
                </a:r>
              </a:p>
            </p:txBody>
          </p:sp>
          <p:sp>
            <p:nvSpPr>
              <p:cNvPr id="46" name="TextBox 107"/>
              <p:cNvSpPr txBox="1"/>
              <p:nvPr/>
            </p:nvSpPr>
            <p:spPr>
              <a:xfrm>
                <a:off x="7164288" y="1916364"/>
                <a:ext cx="1044203" cy="37452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sz="900" dirty="0">
                    <a:latin typeface="+mn-ea"/>
                    <a:ea typeface="+mn-ea"/>
                  </a:rPr>
                  <a:t>Internet</a:t>
                </a:r>
                <a:r>
                  <a:rPr lang="zh-CN" altLang="en-US" sz="900" dirty="0">
                    <a:latin typeface="+mn-ea"/>
                    <a:ea typeface="+mn-ea"/>
                  </a:rPr>
                  <a:t>业务</a:t>
                </a:r>
              </a:p>
            </p:txBody>
          </p:sp>
          <p:sp>
            <p:nvSpPr>
              <p:cNvPr id="47" name="Freeform 41"/>
              <p:cNvSpPr>
                <a:spLocks/>
              </p:cNvSpPr>
              <p:nvPr/>
            </p:nvSpPr>
            <p:spPr bwMode="auto">
              <a:xfrm>
                <a:off x="5508291" y="3068926"/>
                <a:ext cx="2376824" cy="576281"/>
              </a:xfrm>
              <a:custGeom>
                <a:avLst/>
                <a:gdLst>
                  <a:gd name="T0" fmla="*/ 2147483647 w 2305"/>
                  <a:gd name="T1" fmla="*/ 2147483647 h 1492"/>
                  <a:gd name="T2" fmla="*/ 2147483647 w 2305"/>
                  <a:gd name="T3" fmla="*/ 2147483647 h 1492"/>
                  <a:gd name="T4" fmla="*/ 2147483647 w 2305"/>
                  <a:gd name="T5" fmla="*/ 2147483647 h 1492"/>
                  <a:gd name="T6" fmla="*/ 2147483647 w 2305"/>
                  <a:gd name="T7" fmla="*/ 2147483647 h 1492"/>
                  <a:gd name="T8" fmla="*/ 2147483647 w 2305"/>
                  <a:gd name="T9" fmla="*/ 2147483647 h 1492"/>
                  <a:gd name="T10" fmla="*/ 2147483647 w 2305"/>
                  <a:gd name="T11" fmla="*/ 2147483647 h 1492"/>
                  <a:gd name="T12" fmla="*/ 2147483647 w 2305"/>
                  <a:gd name="T13" fmla="*/ 2147483647 h 1492"/>
                  <a:gd name="T14" fmla="*/ 2147483647 w 2305"/>
                  <a:gd name="T15" fmla="*/ 2147483647 h 1492"/>
                  <a:gd name="T16" fmla="*/ 2147483647 w 2305"/>
                  <a:gd name="T17" fmla="*/ 2147483647 h 1492"/>
                  <a:gd name="T18" fmla="*/ 2147483647 w 2305"/>
                  <a:gd name="T19" fmla="*/ 2147483647 h 1492"/>
                  <a:gd name="T20" fmla="*/ 2147483647 w 2305"/>
                  <a:gd name="T21" fmla="*/ 2147483647 h 1492"/>
                  <a:gd name="T22" fmla="*/ 2147483647 w 2305"/>
                  <a:gd name="T23" fmla="*/ 2147483647 h 1492"/>
                  <a:gd name="T24" fmla="*/ 2147483647 w 2305"/>
                  <a:gd name="T25" fmla="*/ 2147483647 h 1492"/>
                  <a:gd name="T26" fmla="*/ 2147483647 w 2305"/>
                  <a:gd name="T27" fmla="*/ 2147483647 h 1492"/>
                  <a:gd name="T28" fmla="*/ 2147483647 w 2305"/>
                  <a:gd name="T29" fmla="*/ 2147483647 h 1492"/>
                  <a:gd name="T30" fmla="*/ 2147483647 w 2305"/>
                  <a:gd name="T31" fmla="*/ 2147483647 h 1492"/>
                  <a:gd name="T32" fmla="*/ 2147483647 w 2305"/>
                  <a:gd name="T33" fmla="*/ 2147483647 h 1492"/>
                  <a:gd name="T34" fmla="*/ 2147483647 w 2305"/>
                  <a:gd name="T35" fmla="*/ 2147483647 h 1492"/>
                  <a:gd name="T36" fmla="*/ 2147483647 w 2305"/>
                  <a:gd name="T37" fmla="*/ 2147483647 h 1492"/>
                  <a:gd name="T38" fmla="*/ 2147483647 w 2305"/>
                  <a:gd name="T39" fmla="*/ 2147483647 h 1492"/>
                  <a:gd name="T40" fmla="*/ 2147483647 w 2305"/>
                  <a:gd name="T41" fmla="*/ 2147483647 h 1492"/>
                  <a:gd name="T42" fmla="*/ 2147483647 w 2305"/>
                  <a:gd name="T43" fmla="*/ 2147483647 h 1492"/>
                  <a:gd name="T44" fmla="*/ 2147483647 w 2305"/>
                  <a:gd name="T45" fmla="*/ 2147483647 h 1492"/>
                  <a:gd name="T46" fmla="*/ 2147483647 w 2305"/>
                  <a:gd name="T47" fmla="*/ 2147483647 h 1492"/>
                  <a:gd name="T48" fmla="*/ 2147483647 w 2305"/>
                  <a:gd name="T49" fmla="*/ 2147483647 h 1492"/>
                  <a:gd name="T50" fmla="*/ 2147483647 w 2305"/>
                  <a:gd name="T51" fmla="*/ 2147483647 h 1492"/>
                  <a:gd name="T52" fmla="*/ 2147483647 w 2305"/>
                  <a:gd name="T53" fmla="*/ 2147483647 h 1492"/>
                  <a:gd name="T54" fmla="*/ 2147483647 w 2305"/>
                  <a:gd name="T55" fmla="*/ 2147483647 h 1492"/>
                  <a:gd name="T56" fmla="*/ 2147483647 w 2305"/>
                  <a:gd name="T57" fmla="*/ 2147483647 h 1492"/>
                  <a:gd name="T58" fmla="*/ 2147483647 w 2305"/>
                  <a:gd name="T59" fmla="*/ 2147483647 h 1492"/>
                  <a:gd name="T60" fmla="*/ 2147483647 w 2305"/>
                  <a:gd name="T61" fmla="*/ 2147483647 h 1492"/>
                  <a:gd name="T62" fmla="*/ 2147483647 w 2305"/>
                  <a:gd name="T63" fmla="*/ 2147483647 h 1492"/>
                  <a:gd name="T64" fmla="*/ 2147483647 w 2305"/>
                  <a:gd name="T65" fmla="*/ 2147483647 h 1492"/>
                  <a:gd name="T66" fmla="*/ 2147483647 w 2305"/>
                  <a:gd name="T67" fmla="*/ 2147483647 h 1492"/>
                  <a:gd name="T68" fmla="*/ 2147483647 w 2305"/>
                  <a:gd name="T69" fmla="*/ 2147483647 h 1492"/>
                  <a:gd name="T70" fmla="*/ 2147483647 w 2305"/>
                  <a:gd name="T71" fmla="*/ 2147483647 h 1492"/>
                  <a:gd name="T72" fmla="*/ 2147483647 w 2305"/>
                  <a:gd name="T73" fmla="*/ 2147483647 h 1492"/>
                  <a:gd name="T74" fmla="*/ 2147483647 w 2305"/>
                  <a:gd name="T75" fmla="*/ 2147483647 h 1492"/>
                  <a:gd name="T76" fmla="*/ 2147483647 w 2305"/>
                  <a:gd name="T77" fmla="*/ 2147483647 h 1492"/>
                  <a:gd name="T78" fmla="*/ 2147483647 w 2305"/>
                  <a:gd name="T79" fmla="*/ 2147483647 h 1492"/>
                  <a:gd name="T80" fmla="*/ 2147483647 w 2305"/>
                  <a:gd name="T81" fmla="*/ 2147483647 h 1492"/>
                  <a:gd name="T82" fmla="*/ 2147483647 w 2305"/>
                  <a:gd name="T83" fmla="*/ 2147483647 h 1492"/>
                  <a:gd name="T84" fmla="*/ 2147483647 w 2305"/>
                  <a:gd name="T85" fmla="*/ 2147483647 h 1492"/>
                  <a:gd name="T86" fmla="*/ 2147483647 w 2305"/>
                  <a:gd name="T87" fmla="*/ 2147483647 h 1492"/>
                  <a:gd name="T88" fmla="*/ 2147483647 w 2305"/>
                  <a:gd name="T89" fmla="*/ 2147483647 h 1492"/>
                  <a:gd name="T90" fmla="*/ 2147483647 w 2305"/>
                  <a:gd name="T91" fmla="*/ 2147483647 h 1492"/>
                  <a:gd name="T92" fmla="*/ 2147483647 w 2305"/>
                  <a:gd name="T93" fmla="*/ 2147483647 h 1492"/>
                  <a:gd name="T94" fmla="*/ 2147483647 w 2305"/>
                  <a:gd name="T95" fmla="*/ 2147483647 h 1492"/>
                  <a:gd name="T96" fmla="*/ 2147483647 w 2305"/>
                  <a:gd name="T97" fmla="*/ 2147483647 h 1492"/>
                  <a:gd name="T98" fmla="*/ 2147483647 w 2305"/>
                  <a:gd name="T99" fmla="*/ 2147483647 h 1492"/>
                  <a:gd name="T100" fmla="*/ 2147483647 w 2305"/>
                  <a:gd name="T101" fmla="*/ 2147483647 h 1492"/>
                  <a:gd name="T102" fmla="*/ 2147483647 w 2305"/>
                  <a:gd name="T103" fmla="*/ 2147483647 h 1492"/>
                  <a:gd name="T104" fmla="*/ 0 w 2305"/>
                  <a:gd name="T105" fmla="*/ 2147483647 h 1492"/>
                  <a:gd name="T106" fmla="*/ 2147483647 w 2305"/>
                  <a:gd name="T107" fmla="*/ 2147483647 h 1492"/>
                  <a:gd name="T108" fmla="*/ 2147483647 w 2305"/>
                  <a:gd name="T109" fmla="*/ 2147483647 h 1492"/>
                  <a:gd name="T110" fmla="*/ 2147483647 w 2305"/>
                  <a:gd name="T111" fmla="*/ 2147483647 h 1492"/>
                  <a:gd name="T112" fmla="*/ 2147483647 w 2305"/>
                  <a:gd name="T113" fmla="*/ 2147483647 h 1492"/>
                  <a:gd name="T114" fmla="*/ 2147483647 w 2305"/>
                  <a:gd name="T115" fmla="*/ 2147483647 h 149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305" h="1492">
                    <a:moveTo>
                      <a:pt x="366" y="354"/>
                    </a:moveTo>
                    <a:lnTo>
                      <a:pt x="384" y="313"/>
                    </a:lnTo>
                    <a:lnTo>
                      <a:pt x="414" y="271"/>
                    </a:lnTo>
                    <a:lnTo>
                      <a:pt x="457" y="237"/>
                    </a:lnTo>
                    <a:lnTo>
                      <a:pt x="517" y="209"/>
                    </a:lnTo>
                    <a:lnTo>
                      <a:pt x="563" y="194"/>
                    </a:lnTo>
                    <a:lnTo>
                      <a:pt x="622" y="180"/>
                    </a:lnTo>
                    <a:lnTo>
                      <a:pt x="711" y="173"/>
                    </a:lnTo>
                    <a:lnTo>
                      <a:pt x="797" y="180"/>
                    </a:lnTo>
                    <a:lnTo>
                      <a:pt x="878" y="197"/>
                    </a:lnTo>
                    <a:lnTo>
                      <a:pt x="937" y="218"/>
                    </a:lnTo>
                    <a:lnTo>
                      <a:pt x="972" y="149"/>
                    </a:lnTo>
                    <a:lnTo>
                      <a:pt x="1018" y="97"/>
                    </a:lnTo>
                    <a:lnTo>
                      <a:pt x="1077" y="54"/>
                    </a:lnTo>
                    <a:lnTo>
                      <a:pt x="1158" y="26"/>
                    </a:lnTo>
                    <a:lnTo>
                      <a:pt x="1256" y="2"/>
                    </a:lnTo>
                    <a:lnTo>
                      <a:pt x="1352" y="0"/>
                    </a:lnTo>
                    <a:lnTo>
                      <a:pt x="1439" y="11"/>
                    </a:lnTo>
                    <a:lnTo>
                      <a:pt x="1536" y="38"/>
                    </a:lnTo>
                    <a:lnTo>
                      <a:pt x="1608" y="85"/>
                    </a:lnTo>
                    <a:lnTo>
                      <a:pt x="1662" y="130"/>
                    </a:lnTo>
                    <a:lnTo>
                      <a:pt x="1694" y="175"/>
                    </a:lnTo>
                    <a:lnTo>
                      <a:pt x="1703" y="233"/>
                    </a:lnTo>
                    <a:lnTo>
                      <a:pt x="1770" y="214"/>
                    </a:lnTo>
                    <a:lnTo>
                      <a:pt x="1851" y="221"/>
                    </a:lnTo>
                    <a:lnTo>
                      <a:pt x="1915" y="237"/>
                    </a:lnTo>
                    <a:lnTo>
                      <a:pt x="1973" y="278"/>
                    </a:lnTo>
                    <a:lnTo>
                      <a:pt x="2015" y="330"/>
                    </a:lnTo>
                    <a:lnTo>
                      <a:pt x="2032" y="388"/>
                    </a:lnTo>
                    <a:lnTo>
                      <a:pt x="2029" y="429"/>
                    </a:lnTo>
                    <a:lnTo>
                      <a:pt x="2067" y="426"/>
                    </a:lnTo>
                    <a:lnTo>
                      <a:pt x="2115" y="436"/>
                    </a:lnTo>
                    <a:lnTo>
                      <a:pt x="2163" y="455"/>
                    </a:lnTo>
                    <a:lnTo>
                      <a:pt x="2201" y="479"/>
                    </a:lnTo>
                    <a:lnTo>
                      <a:pt x="2225" y="498"/>
                    </a:lnTo>
                    <a:lnTo>
                      <a:pt x="2250" y="524"/>
                    </a:lnTo>
                    <a:lnTo>
                      <a:pt x="2274" y="557"/>
                    </a:lnTo>
                    <a:lnTo>
                      <a:pt x="2288" y="598"/>
                    </a:lnTo>
                    <a:lnTo>
                      <a:pt x="2290" y="626"/>
                    </a:lnTo>
                    <a:lnTo>
                      <a:pt x="2282" y="659"/>
                    </a:lnTo>
                    <a:lnTo>
                      <a:pt x="2265" y="700"/>
                    </a:lnTo>
                    <a:lnTo>
                      <a:pt x="2288" y="740"/>
                    </a:lnTo>
                    <a:lnTo>
                      <a:pt x="2295" y="778"/>
                    </a:lnTo>
                    <a:lnTo>
                      <a:pt x="2300" y="819"/>
                    </a:lnTo>
                    <a:lnTo>
                      <a:pt x="2290" y="871"/>
                    </a:lnTo>
                    <a:lnTo>
                      <a:pt x="2282" y="900"/>
                    </a:lnTo>
                    <a:lnTo>
                      <a:pt x="2255" y="935"/>
                    </a:lnTo>
                    <a:lnTo>
                      <a:pt x="2290" y="988"/>
                    </a:lnTo>
                    <a:lnTo>
                      <a:pt x="2300" y="1018"/>
                    </a:lnTo>
                    <a:lnTo>
                      <a:pt x="2304" y="1066"/>
                    </a:lnTo>
                    <a:lnTo>
                      <a:pt x="2295" y="1111"/>
                    </a:lnTo>
                    <a:lnTo>
                      <a:pt x="2277" y="1162"/>
                    </a:lnTo>
                    <a:lnTo>
                      <a:pt x="2250" y="1198"/>
                    </a:lnTo>
                    <a:lnTo>
                      <a:pt x="2209" y="1234"/>
                    </a:lnTo>
                    <a:lnTo>
                      <a:pt x="2140" y="1267"/>
                    </a:lnTo>
                    <a:lnTo>
                      <a:pt x="2067" y="1279"/>
                    </a:lnTo>
                    <a:lnTo>
                      <a:pt x="2002" y="1269"/>
                    </a:lnTo>
                    <a:lnTo>
                      <a:pt x="1959" y="1250"/>
                    </a:lnTo>
                    <a:lnTo>
                      <a:pt x="1929" y="1286"/>
                    </a:lnTo>
                    <a:lnTo>
                      <a:pt x="1896" y="1315"/>
                    </a:lnTo>
                    <a:lnTo>
                      <a:pt x="1870" y="1334"/>
                    </a:lnTo>
                    <a:lnTo>
                      <a:pt x="1816" y="1357"/>
                    </a:lnTo>
                    <a:lnTo>
                      <a:pt x="1770" y="1374"/>
                    </a:lnTo>
                    <a:lnTo>
                      <a:pt x="1703" y="1386"/>
                    </a:lnTo>
                    <a:lnTo>
                      <a:pt x="1635" y="1383"/>
                    </a:lnTo>
                    <a:lnTo>
                      <a:pt x="1571" y="1367"/>
                    </a:lnTo>
                    <a:lnTo>
                      <a:pt x="1512" y="1338"/>
                    </a:lnTo>
                    <a:lnTo>
                      <a:pt x="1477" y="1388"/>
                    </a:lnTo>
                    <a:lnTo>
                      <a:pt x="1444" y="1417"/>
                    </a:lnTo>
                    <a:lnTo>
                      <a:pt x="1404" y="1441"/>
                    </a:lnTo>
                    <a:lnTo>
                      <a:pt x="1355" y="1460"/>
                    </a:lnTo>
                    <a:lnTo>
                      <a:pt x="1301" y="1469"/>
                    </a:lnTo>
                    <a:lnTo>
                      <a:pt x="1252" y="1469"/>
                    </a:lnTo>
                    <a:lnTo>
                      <a:pt x="1204" y="1460"/>
                    </a:lnTo>
                    <a:lnTo>
                      <a:pt x="1145" y="1433"/>
                    </a:lnTo>
                    <a:lnTo>
                      <a:pt x="1110" y="1410"/>
                    </a:lnTo>
                    <a:lnTo>
                      <a:pt x="1077" y="1441"/>
                    </a:lnTo>
                    <a:lnTo>
                      <a:pt x="1045" y="1460"/>
                    </a:lnTo>
                    <a:lnTo>
                      <a:pt x="1002" y="1476"/>
                    </a:lnTo>
                    <a:lnTo>
                      <a:pt x="943" y="1491"/>
                    </a:lnTo>
                    <a:lnTo>
                      <a:pt x="883" y="1486"/>
                    </a:lnTo>
                    <a:lnTo>
                      <a:pt x="819" y="1471"/>
                    </a:lnTo>
                    <a:lnTo>
                      <a:pt x="770" y="1448"/>
                    </a:lnTo>
                    <a:lnTo>
                      <a:pt x="725" y="1407"/>
                    </a:lnTo>
                    <a:lnTo>
                      <a:pt x="697" y="1367"/>
                    </a:lnTo>
                    <a:lnTo>
                      <a:pt x="649" y="1381"/>
                    </a:lnTo>
                    <a:lnTo>
                      <a:pt x="595" y="1391"/>
                    </a:lnTo>
                    <a:lnTo>
                      <a:pt x="530" y="1388"/>
                    </a:lnTo>
                    <a:lnTo>
                      <a:pt x="474" y="1369"/>
                    </a:lnTo>
                    <a:lnTo>
                      <a:pt x="428" y="1343"/>
                    </a:lnTo>
                    <a:lnTo>
                      <a:pt x="393" y="1315"/>
                    </a:lnTo>
                    <a:lnTo>
                      <a:pt x="363" y="1274"/>
                    </a:lnTo>
                    <a:lnTo>
                      <a:pt x="355" y="1234"/>
                    </a:lnTo>
                    <a:lnTo>
                      <a:pt x="325" y="1243"/>
                    </a:lnTo>
                    <a:lnTo>
                      <a:pt x="271" y="1246"/>
                    </a:lnTo>
                    <a:lnTo>
                      <a:pt x="212" y="1234"/>
                    </a:lnTo>
                    <a:lnTo>
                      <a:pt x="153" y="1205"/>
                    </a:lnTo>
                    <a:lnTo>
                      <a:pt x="113" y="1167"/>
                    </a:lnTo>
                    <a:lnTo>
                      <a:pt x="78" y="1118"/>
                    </a:lnTo>
                    <a:lnTo>
                      <a:pt x="59" y="1066"/>
                    </a:lnTo>
                    <a:lnTo>
                      <a:pt x="50" y="995"/>
                    </a:lnTo>
                    <a:lnTo>
                      <a:pt x="53" y="947"/>
                    </a:lnTo>
                    <a:lnTo>
                      <a:pt x="72" y="876"/>
                    </a:lnTo>
                    <a:lnTo>
                      <a:pt x="32" y="835"/>
                    </a:lnTo>
                    <a:lnTo>
                      <a:pt x="10" y="783"/>
                    </a:lnTo>
                    <a:lnTo>
                      <a:pt x="0" y="728"/>
                    </a:lnTo>
                    <a:lnTo>
                      <a:pt x="0" y="669"/>
                    </a:lnTo>
                    <a:lnTo>
                      <a:pt x="13" y="607"/>
                    </a:lnTo>
                    <a:lnTo>
                      <a:pt x="40" y="560"/>
                    </a:lnTo>
                    <a:lnTo>
                      <a:pt x="86" y="510"/>
                    </a:lnTo>
                    <a:lnTo>
                      <a:pt x="134" y="472"/>
                    </a:lnTo>
                    <a:lnTo>
                      <a:pt x="191" y="436"/>
                    </a:lnTo>
                    <a:lnTo>
                      <a:pt x="264" y="412"/>
                    </a:lnTo>
                    <a:lnTo>
                      <a:pt x="330" y="398"/>
                    </a:lnTo>
                    <a:lnTo>
                      <a:pt x="363" y="391"/>
                    </a:lnTo>
                    <a:lnTo>
                      <a:pt x="366" y="354"/>
                    </a:lnTo>
                  </a:path>
                </a:pathLst>
              </a:custGeom>
              <a:gradFill rotWithShape="0">
                <a:gsLst>
                  <a:gs pos="0">
                    <a:srgbClr val="CCECFF"/>
                  </a:gs>
                  <a:gs pos="100000">
                    <a:srgbClr val="99CCFF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254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TextBox 42"/>
              <p:cNvSpPr txBox="1">
                <a:spLocks noChangeArrowheads="1"/>
              </p:cNvSpPr>
              <p:nvPr/>
            </p:nvSpPr>
            <p:spPr bwMode="auto">
              <a:xfrm>
                <a:off x="6138173" y="3212976"/>
                <a:ext cx="95410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120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云智能网络</a:t>
                </a:r>
              </a:p>
            </p:txBody>
          </p:sp>
          <p:pic>
            <p:nvPicPr>
              <p:cNvPr id="49" name="Picture 23" descr="smlBranch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6056" y="3789040"/>
                <a:ext cx="872772" cy="665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5" descr="C:\图标库\图形2.wmf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3933056"/>
                <a:ext cx="765276" cy="489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2320" y="3933056"/>
                <a:ext cx="529810" cy="541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2" name="直接箭头连接符 51"/>
              <p:cNvCxnSpPr/>
              <p:nvPr/>
            </p:nvCxnSpPr>
            <p:spPr>
              <a:xfrm flipV="1">
                <a:off x="5795669" y="3573768"/>
                <a:ext cx="288966" cy="358787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箭头连接符 52"/>
              <p:cNvCxnSpPr/>
              <p:nvPr/>
            </p:nvCxnSpPr>
            <p:spPr>
              <a:xfrm flipH="1" flipV="1">
                <a:off x="6660979" y="3645207"/>
                <a:ext cx="93675" cy="287347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箭头连接符 53"/>
              <p:cNvCxnSpPr/>
              <p:nvPr/>
            </p:nvCxnSpPr>
            <p:spPr>
              <a:xfrm flipH="1" flipV="1">
                <a:off x="7380218" y="3645207"/>
                <a:ext cx="95263" cy="287347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箭头连接符 54"/>
              <p:cNvCxnSpPr/>
              <p:nvPr/>
            </p:nvCxnSpPr>
            <p:spPr>
              <a:xfrm flipH="1" flipV="1">
                <a:off x="5579738" y="2708552"/>
                <a:ext cx="360414" cy="431814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箭头连接符 55"/>
              <p:cNvCxnSpPr/>
              <p:nvPr/>
            </p:nvCxnSpPr>
            <p:spPr>
              <a:xfrm flipV="1">
                <a:off x="7019805" y="2708552"/>
                <a:ext cx="288966" cy="360375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椭圆 56"/>
              <p:cNvSpPr/>
              <p:nvPr/>
            </p:nvSpPr>
            <p:spPr>
              <a:xfrm>
                <a:off x="6030652" y="1803647"/>
                <a:ext cx="1008206" cy="1008096"/>
              </a:xfrm>
              <a:prstGeom prst="ellipse">
                <a:avLst/>
              </a:prstGeom>
              <a:noFill/>
              <a:ln w="952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58" name="TextBox 53"/>
              <p:cNvSpPr txBox="1">
                <a:spLocks noChangeArrowheads="1"/>
              </p:cNvSpPr>
              <p:nvPr/>
            </p:nvSpPr>
            <p:spPr bwMode="auto">
              <a:xfrm>
                <a:off x="6084168" y="1916833"/>
                <a:ext cx="1083816" cy="374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900" b="0" dirty="0">
                    <a:solidFill>
                      <a:schemeClr val="tx1"/>
                    </a:solidFill>
                    <a:latin typeface="华文细黑" panose="02010600040101010101" pitchFamily="2" charset="-122"/>
                  </a:rPr>
                  <a:t>按需企业业务</a:t>
                </a:r>
              </a:p>
            </p:txBody>
          </p:sp>
          <p:pic>
            <p:nvPicPr>
              <p:cNvPr id="59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2204864"/>
                <a:ext cx="504056" cy="228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" name="Picture 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8184" y="2492896"/>
                <a:ext cx="641657" cy="190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1" name="直接箭头连接符 60"/>
              <p:cNvCxnSpPr/>
              <p:nvPr/>
            </p:nvCxnSpPr>
            <p:spPr>
              <a:xfrm flipV="1">
                <a:off x="6516496" y="2853019"/>
                <a:ext cx="0" cy="287346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椭圆 61"/>
              <p:cNvSpPr/>
              <p:nvPr/>
            </p:nvSpPr>
            <p:spPr>
              <a:xfrm>
                <a:off x="4860499" y="1844924"/>
                <a:ext cx="2159306" cy="360375"/>
              </a:xfrm>
              <a:prstGeom prst="ellipse">
                <a:avLst/>
              </a:prstGeom>
              <a:noFill/>
              <a:ln w="9525"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63" name="Rectangle 12"/>
              <p:cNvSpPr>
                <a:spLocks noChangeArrowheads="1"/>
              </p:cNvSpPr>
              <p:nvPr/>
            </p:nvSpPr>
            <p:spPr bwMode="gray">
              <a:xfrm>
                <a:off x="4788024" y="5229200"/>
                <a:ext cx="3600400" cy="1187872"/>
              </a:xfrm>
              <a:prstGeom prst="rect">
                <a:avLst/>
              </a:prstGeom>
              <a:gradFill rotWithShape="1">
                <a:gsLst>
                  <a:gs pos="0">
                    <a:srgbClr val="F8F8F8"/>
                  </a:gs>
                  <a:gs pos="100000">
                    <a:srgbClr val="DDDDDD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PerspectiveTop"/>
                <a:lightRig rig="legacyFlat3" dir="r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rgbClr val="F8F8F8"/>
                </a:extrusionClr>
                <a:contourClr>
                  <a:srgbClr val="F8F8F8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zh-CN" altLang="en-US" sz="110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云智能网络关注业务体验</a:t>
                </a:r>
                <a:endParaRPr lang="en-US" altLang="zh-CN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zh-CN" altLang="en-US" sz="110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实时监测链路的时延、抖动、丢包率</a:t>
                </a:r>
                <a:endParaRPr lang="en-US" altLang="zh-CN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zh-CN" altLang="en-US" sz="110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业务根据链路质量选择网络链路</a:t>
                </a:r>
              </a:p>
            </p:txBody>
          </p:sp>
          <p:grpSp>
            <p:nvGrpSpPr>
              <p:cNvPr id="64" name="组合 65"/>
              <p:cNvGrpSpPr>
                <a:grpSpLocks/>
              </p:cNvGrpSpPr>
              <p:nvPr/>
            </p:nvGrpSpPr>
            <p:grpSpPr bwMode="auto">
              <a:xfrm>
                <a:off x="4716016" y="4617153"/>
                <a:ext cx="3672408" cy="600685"/>
                <a:chOff x="1121487" y="3091279"/>
                <a:chExt cx="2047021" cy="447633"/>
              </a:xfrm>
            </p:grpSpPr>
            <p:sp>
              <p:nvSpPr>
                <p:cNvPr id="66" name="AutoShape 6"/>
                <p:cNvSpPr>
                  <a:spLocks noChangeArrowheads="1"/>
                </p:cNvSpPr>
                <p:nvPr/>
              </p:nvSpPr>
              <p:spPr bwMode="ltGray">
                <a:xfrm>
                  <a:off x="1121487" y="3118093"/>
                  <a:ext cx="2047021" cy="42081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70C0"/>
                </a:solidFill>
                <a:ln w="38100" algn="ctr">
                  <a:solidFill>
                    <a:srgbClr val="FFFFFF">
                      <a:alpha val="70195"/>
                    </a:srgb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7" name="AutoShape 11"/>
                <p:cNvSpPr>
                  <a:spLocks noChangeArrowheads="1"/>
                </p:cNvSpPr>
                <p:nvPr/>
              </p:nvSpPr>
              <p:spPr bwMode="ltGray">
                <a:xfrm>
                  <a:off x="1152630" y="3091279"/>
                  <a:ext cx="1988778" cy="184839"/>
                </a:xfrm>
                <a:prstGeom prst="roundRect">
                  <a:avLst>
                    <a:gd name="adj" fmla="val 28356"/>
                  </a:avLst>
                </a:prstGeom>
                <a:gradFill rotWithShape="1">
                  <a:gsLst>
                    <a:gs pos="0">
                      <a:srgbClr val="FFFFFF">
                        <a:alpha val="70000"/>
                      </a:srgbClr>
                    </a:gs>
                    <a:gs pos="100000">
                      <a:schemeClr val="folHlink">
                        <a:alpha val="0"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65" name="Rectangle 41"/>
              <p:cNvSpPr>
                <a:spLocks noChangeArrowheads="1"/>
              </p:cNvSpPr>
              <p:nvPr/>
            </p:nvSpPr>
            <p:spPr bwMode="white">
              <a:xfrm>
                <a:off x="5660097" y="4741171"/>
                <a:ext cx="1749317" cy="509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7112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 defTabSz="7112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 defTabSz="7112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 defTabSz="7112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 defTabSz="7112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defTabSz="7112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defTabSz="7112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defTabSz="7112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defTabSz="7112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</a:pPr>
                <a:r>
                  <a:rPr lang="zh-CN" altLang="en-US" sz="160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业务选择网络</a:t>
                </a:r>
                <a:endParaRPr lang="en-US" altLang="zh-CN" sz="16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99"/>
            <p:cNvGrpSpPr>
              <a:grpSpLocks/>
            </p:cNvGrpSpPr>
            <p:nvPr/>
          </p:nvGrpSpPr>
          <p:grpSpPr bwMode="auto">
            <a:xfrm>
              <a:off x="428625" y="1052513"/>
              <a:ext cx="3673475" cy="5364162"/>
              <a:chOff x="827584" y="1052736"/>
              <a:chExt cx="3672408" cy="5364336"/>
            </a:xfrm>
          </p:grpSpPr>
          <p:sp>
            <p:nvSpPr>
              <p:cNvPr id="8" name="AutoShape 3"/>
              <p:cNvSpPr>
                <a:spLocks noChangeArrowheads="1"/>
              </p:cNvSpPr>
              <p:nvPr/>
            </p:nvSpPr>
            <p:spPr bwMode="gray">
              <a:xfrm>
                <a:off x="899001" y="1052736"/>
                <a:ext cx="3529574" cy="4032381"/>
              </a:xfrm>
              <a:prstGeom prst="roundRect">
                <a:avLst>
                  <a:gd name="adj" fmla="val 10347"/>
                </a:avLst>
              </a:prstGeom>
              <a:gradFill rotWithShape="1">
                <a:gsLst>
                  <a:gs pos="0">
                    <a:srgbClr val="CCECFF"/>
                  </a:gs>
                  <a:gs pos="100000">
                    <a:srgbClr val="FFFFFF"/>
                  </a:gs>
                </a:gsLst>
                <a:lin ang="18900000" scaled="1"/>
              </a:gradFill>
              <a:ln w="12700">
                <a:solidFill>
                  <a:srgbClr val="7099E2"/>
                </a:solidFill>
                <a:round/>
                <a:headEnd/>
                <a:tailEnd/>
              </a:ln>
              <a:effectLst>
                <a:outerShdw dist="107763" dir="2700000" algn="ctr" rotWithShape="0">
                  <a:srgbClr val="C0C0C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en-US" sz="16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9" name="TextBox 9"/>
              <p:cNvSpPr txBox="1">
                <a:spLocks noChangeArrowheads="1"/>
              </p:cNvSpPr>
              <p:nvPr/>
            </p:nvSpPr>
            <p:spPr bwMode="auto">
              <a:xfrm>
                <a:off x="1547664" y="1095127"/>
                <a:ext cx="2088232" cy="549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传统企业网络</a:t>
                </a:r>
              </a:p>
            </p:txBody>
          </p:sp>
          <p:grpSp>
            <p:nvGrpSpPr>
              <p:cNvPr id="10" name="组合 10"/>
              <p:cNvGrpSpPr>
                <a:grpSpLocks/>
              </p:cNvGrpSpPr>
              <p:nvPr/>
            </p:nvGrpSpPr>
            <p:grpSpPr bwMode="auto">
              <a:xfrm>
                <a:off x="1475656" y="2204864"/>
                <a:ext cx="527458" cy="303609"/>
                <a:chOff x="1547664" y="3140968"/>
                <a:chExt cx="743482" cy="447625"/>
              </a:xfrm>
            </p:grpSpPr>
            <p:pic>
              <p:nvPicPr>
                <p:cNvPr id="35" name="Picture 12" descr="服务器类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7664" y="3140968"/>
                  <a:ext cx="311434" cy="447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" name="Picture 12" descr="服务器类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63688" y="3140968"/>
                  <a:ext cx="311434" cy="447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12" descr="服务器类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79712" y="3140968"/>
                  <a:ext cx="311434" cy="447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7120" y="2204864"/>
                <a:ext cx="437191" cy="21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832" y="2204864"/>
                <a:ext cx="494333" cy="251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Freeform 41"/>
              <p:cNvSpPr>
                <a:spLocks/>
              </p:cNvSpPr>
              <p:nvPr/>
            </p:nvSpPr>
            <p:spPr bwMode="auto">
              <a:xfrm>
                <a:off x="1259259" y="2853019"/>
                <a:ext cx="1080774" cy="576281"/>
              </a:xfrm>
              <a:custGeom>
                <a:avLst/>
                <a:gdLst>
                  <a:gd name="T0" fmla="*/ 2147483647 w 2305"/>
                  <a:gd name="T1" fmla="*/ 2147483647 h 1492"/>
                  <a:gd name="T2" fmla="*/ 2147483647 w 2305"/>
                  <a:gd name="T3" fmla="*/ 2147483647 h 1492"/>
                  <a:gd name="T4" fmla="*/ 2147483647 w 2305"/>
                  <a:gd name="T5" fmla="*/ 2147483647 h 1492"/>
                  <a:gd name="T6" fmla="*/ 2147483647 w 2305"/>
                  <a:gd name="T7" fmla="*/ 2147483647 h 1492"/>
                  <a:gd name="T8" fmla="*/ 2147483647 w 2305"/>
                  <a:gd name="T9" fmla="*/ 2147483647 h 1492"/>
                  <a:gd name="T10" fmla="*/ 2147483647 w 2305"/>
                  <a:gd name="T11" fmla="*/ 2147483647 h 1492"/>
                  <a:gd name="T12" fmla="*/ 2147483647 w 2305"/>
                  <a:gd name="T13" fmla="*/ 2147483647 h 1492"/>
                  <a:gd name="T14" fmla="*/ 2147483647 w 2305"/>
                  <a:gd name="T15" fmla="*/ 2147483647 h 1492"/>
                  <a:gd name="T16" fmla="*/ 2147483647 w 2305"/>
                  <a:gd name="T17" fmla="*/ 2147483647 h 1492"/>
                  <a:gd name="T18" fmla="*/ 2147483647 w 2305"/>
                  <a:gd name="T19" fmla="*/ 2147483647 h 1492"/>
                  <a:gd name="T20" fmla="*/ 2147483647 w 2305"/>
                  <a:gd name="T21" fmla="*/ 2147483647 h 1492"/>
                  <a:gd name="T22" fmla="*/ 2147483647 w 2305"/>
                  <a:gd name="T23" fmla="*/ 2147483647 h 1492"/>
                  <a:gd name="T24" fmla="*/ 2147483647 w 2305"/>
                  <a:gd name="T25" fmla="*/ 2147483647 h 1492"/>
                  <a:gd name="T26" fmla="*/ 2147483647 w 2305"/>
                  <a:gd name="T27" fmla="*/ 2147483647 h 1492"/>
                  <a:gd name="T28" fmla="*/ 2147483647 w 2305"/>
                  <a:gd name="T29" fmla="*/ 2147483647 h 1492"/>
                  <a:gd name="T30" fmla="*/ 2147483647 w 2305"/>
                  <a:gd name="T31" fmla="*/ 2147483647 h 1492"/>
                  <a:gd name="T32" fmla="*/ 2147483647 w 2305"/>
                  <a:gd name="T33" fmla="*/ 2147483647 h 1492"/>
                  <a:gd name="T34" fmla="*/ 2147483647 w 2305"/>
                  <a:gd name="T35" fmla="*/ 2147483647 h 1492"/>
                  <a:gd name="T36" fmla="*/ 2147483647 w 2305"/>
                  <a:gd name="T37" fmla="*/ 2147483647 h 1492"/>
                  <a:gd name="T38" fmla="*/ 2147483647 w 2305"/>
                  <a:gd name="T39" fmla="*/ 2147483647 h 1492"/>
                  <a:gd name="T40" fmla="*/ 2147483647 w 2305"/>
                  <a:gd name="T41" fmla="*/ 2147483647 h 1492"/>
                  <a:gd name="T42" fmla="*/ 2147483647 w 2305"/>
                  <a:gd name="T43" fmla="*/ 2147483647 h 1492"/>
                  <a:gd name="T44" fmla="*/ 2147483647 w 2305"/>
                  <a:gd name="T45" fmla="*/ 2147483647 h 1492"/>
                  <a:gd name="T46" fmla="*/ 2147483647 w 2305"/>
                  <a:gd name="T47" fmla="*/ 2147483647 h 1492"/>
                  <a:gd name="T48" fmla="*/ 2147483647 w 2305"/>
                  <a:gd name="T49" fmla="*/ 2147483647 h 1492"/>
                  <a:gd name="T50" fmla="*/ 2147483647 w 2305"/>
                  <a:gd name="T51" fmla="*/ 2147483647 h 1492"/>
                  <a:gd name="T52" fmla="*/ 2147483647 w 2305"/>
                  <a:gd name="T53" fmla="*/ 2147483647 h 1492"/>
                  <a:gd name="T54" fmla="*/ 2147483647 w 2305"/>
                  <a:gd name="T55" fmla="*/ 2147483647 h 1492"/>
                  <a:gd name="T56" fmla="*/ 2147483647 w 2305"/>
                  <a:gd name="T57" fmla="*/ 2147483647 h 1492"/>
                  <a:gd name="T58" fmla="*/ 2147483647 w 2305"/>
                  <a:gd name="T59" fmla="*/ 2147483647 h 1492"/>
                  <a:gd name="T60" fmla="*/ 2147483647 w 2305"/>
                  <a:gd name="T61" fmla="*/ 2147483647 h 1492"/>
                  <a:gd name="T62" fmla="*/ 2147483647 w 2305"/>
                  <a:gd name="T63" fmla="*/ 2147483647 h 1492"/>
                  <a:gd name="T64" fmla="*/ 2147483647 w 2305"/>
                  <a:gd name="T65" fmla="*/ 2147483647 h 1492"/>
                  <a:gd name="T66" fmla="*/ 2147483647 w 2305"/>
                  <a:gd name="T67" fmla="*/ 2147483647 h 1492"/>
                  <a:gd name="T68" fmla="*/ 2147483647 w 2305"/>
                  <a:gd name="T69" fmla="*/ 2147483647 h 1492"/>
                  <a:gd name="T70" fmla="*/ 2147483647 w 2305"/>
                  <a:gd name="T71" fmla="*/ 2147483647 h 1492"/>
                  <a:gd name="T72" fmla="*/ 2147483647 w 2305"/>
                  <a:gd name="T73" fmla="*/ 2147483647 h 1492"/>
                  <a:gd name="T74" fmla="*/ 2147483647 w 2305"/>
                  <a:gd name="T75" fmla="*/ 2147483647 h 1492"/>
                  <a:gd name="T76" fmla="*/ 2147483647 w 2305"/>
                  <a:gd name="T77" fmla="*/ 2147483647 h 1492"/>
                  <a:gd name="T78" fmla="*/ 2147483647 w 2305"/>
                  <a:gd name="T79" fmla="*/ 2147483647 h 1492"/>
                  <a:gd name="T80" fmla="*/ 2147483647 w 2305"/>
                  <a:gd name="T81" fmla="*/ 2147483647 h 1492"/>
                  <a:gd name="T82" fmla="*/ 2147483647 w 2305"/>
                  <a:gd name="T83" fmla="*/ 2147483647 h 1492"/>
                  <a:gd name="T84" fmla="*/ 2147483647 w 2305"/>
                  <a:gd name="T85" fmla="*/ 2147483647 h 1492"/>
                  <a:gd name="T86" fmla="*/ 2147483647 w 2305"/>
                  <a:gd name="T87" fmla="*/ 2147483647 h 1492"/>
                  <a:gd name="T88" fmla="*/ 2147483647 w 2305"/>
                  <a:gd name="T89" fmla="*/ 2147483647 h 1492"/>
                  <a:gd name="T90" fmla="*/ 2147483647 w 2305"/>
                  <a:gd name="T91" fmla="*/ 2147483647 h 1492"/>
                  <a:gd name="T92" fmla="*/ 2147483647 w 2305"/>
                  <a:gd name="T93" fmla="*/ 2147483647 h 1492"/>
                  <a:gd name="T94" fmla="*/ 2147483647 w 2305"/>
                  <a:gd name="T95" fmla="*/ 2147483647 h 1492"/>
                  <a:gd name="T96" fmla="*/ 2147483647 w 2305"/>
                  <a:gd name="T97" fmla="*/ 2147483647 h 1492"/>
                  <a:gd name="T98" fmla="*/ 2147483647 w 2305"/>
                  <a:gd name="T99" fmla="*/ 2147483647 h 1492"/>
                  <a:gd name="T100" fmla="*/ 2147483647 w 2305"/>
                  <a:gd name="T101" fmla="*/ 2147483647 h 1492"/>
                  <a:gd name="T102" fmla="*/ 2147483647 w 2305"/>
                  <a:gd name="T103" fmla="*/ 2147483647 h 1492"/>
                  <a:gd name="T104" fmla="*/ 0 w 2305"/>
                  <a:gd name="T105" fmla="*/ 2147483647 h 1492"/>
                  <a:gd name="T106" fmla="*/ 2147483647 w 2305"/>
                  <a:gd name="T107" fmla="*/ 2147483647 h 1492"/>
                  <a:gd name="T108" fmla="*/ 2147483647 w 2305"/>
                  <a:gd name="T109" fmla="*/ 2147483647 h 1492"/>
                  <a:gd name="T110" fmla="*/ 2147483647 w 2305"/>
                  <a:gd name="T111" fmla="*/ 2147483647 h 1492"/>
                  <a:gd name="T112" fmla="*/ 2147483647 w 2305"/>
                  <a:gd name="T113" fmla="*/ 2147483647 h 1492"/>
                  <a:gd name="T114" fmla="*/ 2147483647 w 2305"/>
                  <a:gd name="T115" fmla="*/ 2147483647 h 149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305" h="1492">
                    <a:moveTo>
                      <a:pt x="366" y="354"/>
                    </a:moveTo>
                    <a:lnTo>
                      <a:pt x="384" y="313"/>
                    </a:lnTo>
                    <a:lnTo>
                      <a:pt x="414" y="271"/>
                    </a:lnTo>
                    <a:lnTo>
                      <a:pt x="457" y="237"/>
                    </a:lnTo>
                    <a:lnTo>
                      <a:pt x="517" y="209"/>
                    </a:lnTo>
                    <a:lnTo>
                      <a:pt x="563" y="194"/>
                    </a:lnTo>
                    <a:lnTo>
                      <a:pt x="622" y="180"/>
                    </a:lnTo>
                    <a:lnTo>
                      <a:pt x="711" y="173"/>
                    </a:lnTo>
                    <a:lnTo>
                      <a:pt x="797" y="180"/>
                    </a:lnTo>
                    <a:lnTo>
                      <a:pt x="878" y="197"/>
                    </a:lnTo>
                    <a:lnTo>
                      <a:pt x="937" y="218"/>
                    </a:lnTo>
                    <a:lnTo>
                      <a:pt x="972" y="149"/>
                    </a:lnTo>
                    <a:lnTo>
                      <a:pt x="1018" y="97"/>
                    </a:lnTo>
                    <a:lnTo>
                      <a:pt x="1077" y="54"/>
                    </a:lnTo>
                    <a:lnTo>
                      <a:pt x="1158" y="26"/>
                    </a:lnTo>
                    <a:lnTo>
                      <a:pt x="1256" y="2"/>
                    </a:lnTo>
                    <a:lnTo>
                      <a:pt x="1352" y="0"/>
                    </a:lnTo>
                    <a:lnTo>
                      <a:pt x="1439" y="11"/>
                    </a:lnTo>
                    <a:lnTo>
                      <a:pt x="1536" y="38"/>
                    </a:lnTo>
                    <a:lnTo>
                      <a:pt x="1608" y="85"/>
                    </a:lnTo>
                    <a:lnTo>
                      <a:pt x="1662" y="130"/>
                    </a:lnTo>
                    <a:lnTo>
                      <a:pt x="1694" y="175"/>
                    </a:lnTo>
                    <a:lnTo>
                      <a:pt x="1703" y="233"/>
                    </a:lnTo>
                    <a:lnTo>
                      <a:pt x="1770" y="214"/>
                    </a:lnTo>
                    <a:lnTo>
                      <a:pt x="1851" y="221"/>
                    </a:lnTo>
                    <a:lnTo>
                      <a:pt x="1915" y="237"/>
                    </a:lnTo>
                    <a:lnTo>
                      <a:pt x="1973" y="278"/>
                    </a:lnTo>
                    <a:lnTo>
                      <a:pt x="2015" y="330"/>
                    </a:lnTo>
                    <a:lnTo>
                      <a:pt x="2032" y="388"/>
                    </a:lnTo>
                    <a:lnTo>
                      <a:pt x="2029" y="429"/>
                    </a:lnTo>
                    <a:lnTo>
                      <a:pt x="2067" y="426"/>
                    </a:lnTo>
                    <a:lnTo>
                      <a:pt x="2115" y="436"/>
                    </a:lnTo>
                    <a:lnTo>
                      <a:pt x="2163" y="455"/>
                    </a:lnTo>
                    <a:lnTo>
                      <a:pt x="2201" y="479"/>
                    </a:lnTo>
                    <a:lnTo>
                      <a:pt x="2225" y="498"/>
                    </a:lnTo>
                    <a:lnTo>
                      <a:pt x="2250" y="524"/>
                    </a:lnTo>
                    <a:lnTo>
                      <a:pt x="2274" y="557"/>
                    </a:lnTo>
                    <a:lnTo>
                      <a:pt x="2288" y="598"/>
                    </a:lnTo>
                    <a:lnTo>
                      <a:pt x="2290" y="626"/>
                    </a:lnTo>
                    <a:lnTo>
                      <a:pt x="2282" y="659"/>
                    </a:lnTo>
                    <a:lnTo>
                      <a:pt x="2265" y="700"/>
                    </a:lnTo>
                    <a:lnTo>
                      <a:pt x="2288" y="740"/>
                    </a:lnTo>
                    <a:lnTo>
                      <a:pt x="2295" y="778"/>
                    </a:lnTo>
                    <a:lnTo>
                      <a:pt x="2300" y="819"/>
                    </a:lnTo>
                    <a:lnTo>
                      <a:pt x="2290" y="871"/>
                    </a:lnTo>
                    <a:lnTo>
                      <a:pt x="2282" y="900"/>
                    </a:lnTo>
                    <a:lnTo>
                      <a:pt x="2255" y="935"/>
                    </a:lnTo>
                    <a:lnTo>
                      <a:pt x="2290" y="988"/>
                    </a:lnTo>
                    <a:lnTo>
                      <a:pt x="2300" y="1018"/>
                    </a:lnTo>
                    <a:lnTo>
                      <a:pt x="2304" y="1066"/>
                    </a:lnTo>
                    <a:lnTo>
                      <a:pt x="2295" y="1111"/>
                    </a:lnTo>
                    <a:lnTo>
                      <a:pt x="2277" y="1162"/>
                    </a:lnTo>
                    <a:lnTo>
                      <a:pt x="2250" y="1198"/>
                    </a:lnTo>
                    <a:lnTo>
                      <a:pt x="2209" y="1234"/>
                    </a:lnTo>
                    <a:lnTo>
                      <a:pt x="2140" y="1267"/>
                    </a:lnTo>
                    <a:lnTo>
                      <a:pt x="2067" y="1279"/>
                    </a:lnTo>
                    <a:lnTo>
                      <a:pt x="2002" y="1269"/>
                    </a:lnTo>
                    <a:lnTo>
                      <a:pt x="1959" y="1250"/>
                    </a:lnTo>
                    <a:lnTo>
                      <a:pt x="1929" y="1286"/>
                    </a:lnTo>
                    <a:lnTo>
                      <a:pt x="1896" y="1315"/>
                    </a:lnTo>
                    <a:lnTo>
                      <a:pt x="1870" y="1334"/>
                    </a:lnTo>
                    <a:lnTo>
                      <a:pt x="1816" y="1357"/>
                    </a:lnTo>
                    <a:lnTo>
                      <a:pt x="1770" y="1374"/>
                    </a:lnTo>
                    <a:lnTo>
                      <a:pt x="1703" y="1386"/>
                    </a:lnTo>
                    <a:lnTo>
                      <a:pt x="1635" y="1383"/>
                    </a:lnTo>
                    <a:lnTo>
                      <a:pt x="1571" y="1367"/>
                    </a:lnTo>
                    <a:lnTo>
                      <a:pt x="1512" y="1338"/>
                    </a:lnTo>
                    <a:lnTo>
                      <a:pt x="1477" y="1388"/>
                    </a:lnTo>
                    <a:lnTo>
                      <a:pt x="1444" y="1417"/>
                    </a:lnTo>
                    <a:lnTo>
                      <a:pt x="1404" y="1441"/>
                    </a:lnTo>
                    <a:lnTo>
                      <a:pt x="1355" y="1460"/>
                    </a:lnTo>
                    <a:lnTo>
                      <a:pt x="1301" y="1469"/>
                    </a:lnTo>
                    <a:lnTo>
                      <a:pt x="1252" y="1469"/>
                    </a:lnTo>
                    <a:lnTo>
                      <a:pt x="1204" y="1460"/>
                    </a:lnTo>
                    <a:lnTo>
                      <a:pt x="1145" y="1433"/>
                    </a:lnTo>
                    <a:lnTo>
                      <a:pt x="1110" y="1410"/>
                    </a:lnTo>
                    <a:lnTo>
                      <a:pt x="1077" y="1441"/>
                    </a:lnTo>
                    <a:lnTo>
                      <a:pt x="1045" y="1460"/>
                    </a:lnTo>
                    <a:lnTo>
                      <a:pt x="1002" y="1476"/>
                    </a:lnTo>
                    <a:lnTo>
                      <a:pt x="943" y="1491"/>
                    </a:lnTo>
                    <a:lnTo>
                      <a:pt x="883" y="1486"/>
                    </a:lnTo>
                    <a:lnTo>
                      <a:pt x="819" y="1471"/>
                    </a:lnTo>
                    <a:lnTo>
                      <a:pt x="770" y="1448"/>
                    </a:lnTo>
                    <a:lnTo>
                      <a:pt x="725" y="1407"/>
                    </a:lnTo>
                    <a:lnTo>
                      <a:pt x="697" y="1367"/>
                    </a:lnTo>
                    <a:lnTo>
                      <a:pt x="649" y="1381"/>
                    </a:lnTo>
                    <a:lnTo>
                      <a:pt x="595" y="1391"/>
                    </a:lnTo>
                    <a:lnTo>
                      <a:pt x="530" y="1388"/>
                    </a:lnTo>
                    <a:lnTo>
                      <a:pt x="474" y="1369"/>
                    </a:lnTo>
                    <a:lnTo>
                      <a:pt x="428" y="1343"/>
                    </a:lnTo>
                    <a:lnTo>
                      <a:pt x="393" y="1315"/>
                    </a:lnTo>
                    <a:lnTo>
                      <a:pt x="363" y="1274"/>
                    </a:lnTo>
                    <a:lnTo>
                      <a:pt x="355" y="1234"/>
                    </a:lnTo>
                    <a:lnTo>
                      <a:pt x="325" y="1243"/>
                    </a:lnTo>
                    <a:lnTo>
                      <a:pt x="271" y="1246"/>
                    </a:lnTo>
                    <a:lnTo>
                      <a:pt x="212" y="1234"/>
                    </a:lnTo>
                    <a:lnTo>
                      <a:pt x="153" y="1205"/>
                    </a:lnTo>
                    <a:lnTo>
                      <a:pt x="113" y="1167"/>
                    </a:lnTo>
                    <a:lnTo>
                      <a:pt x="78" y="1118"/>
                    </a:lnTo>
                    <a:lnTo>
                      <a:pt x="59" y="1066"/>
                    </a:lnTo>
                    <a:lnTo>
                      <a:pt x="50" y="995"/>
                    </a:lnTo>
                    <a:lnTo>
                      <a:pt x="53" y="947"/>
                    </a:lnTo>
                    <a:lnTo>
                      <a:pt x="72" y="876"/>
                    </a:lnTo>
                    <a:lnTo>
                      <a:pt x="32" y="835"/>
                    </a:lnTo>
                    <a:lnTo>
                      <a:pt x="10" y="783"/>
                    </a:lnTo>
                    <a:lnTo>
                      <a:pt x="0" y="728"/>
                    </a:lnTo>
                    <a:lnTo>
                      <a:pt x="0" y="669"/>
                    </a:lnTo>
                    <a:lnTo>
                      <a:pt x="13" y="607"/>
                    </a:lnTo>
                    <a:lnTo>
                      <a:pt x="40" y="560"/>
                    </a:lnTo>
                    <a:lnTo>
                      <a:pt x="86" y="510"/>
                    </a:lnTo>
                    <a:lnTo>
                      <a:pt x="134" y="472"/>
                    </a:lnTo>
                    <a:lnTo>
                      <a:pt x="191" y="436"/>
                    </a:lnTo>
                    <a:lnTo>
                      <a:pt x="264" y="412"/>
                    </a:lnTo>
                    <a:lnTo>
                      <a:pt x="330" y="398"/>
                    </a:lnTo>
                    <a:lnTo>
                      <a:pt x="363" y="391"/>
                    </a:lnTo>
                    <a:lnTo>
                      <a:pt x="366" y="354"/>
                    </a:lnTo>
                  </a:path>
                </a:pathLst>
              </a:custGeom>
              <a:gradFill rotWithShape="0">
                <a:gsLst>
                  <a:gs pos="0">
                    <a:srgbClr val="CCECFF"/>
                  </a:gs>
                  <a:gs pos="100000">
                    <a:srgbClr val="99CCFF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ffectLst>
                <a:outerShdw dist="107763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254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pic>
            <p:nvPicPr>
              <p:cNvPr id="14" name="Picture 10" descr="cloud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7784" y="2852937"/>
                <a:ext cx="1224136" cy="832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Box 18"/>
              <p:cNvSpPr txBox="1">
                <a:spLocks noChangeArrowheads="1"/>
              </p:cNvSpPr>
              <p:nvPr/>
            </p:nvSpPr>
            <p:spPr bwMode="auto">
              <a:xfrm>
                <a:off x="1331640" y="2962655"/>
                <a:ext cx="80021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120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企业网络</a:t>
                </a:r>
              </a:p>
            </p:txBody>
          </p:sp>
          <p:sp>
            <p:nvSpPr>
              <p:cNvPr id="16" name="TextBox 19"/>
              <p:cNvSpPr txBox="1">
                <a:spLocks noChangeArrowheads="1"/>
              </p:cNvSpPr>
              <p:nvPr/>
            </p:nvSpPr>
            <p:spPr bwMode="auto">
              <a:xfrm>
                <a:off x="2915816" y="3068960"/>
                <a:ext cx="70564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200" b="0">
                    <a:solidFill>
                      <a:schemeClr val="tx1"/>
                    </a:solidFill>
                    <a:ea typeface="宋体" panose="02010600030101010101" pitchFamily="2" charset="-122"/>
                  </a:rPr>
                  <a:t>Internet</a:t>
                </a:r>
                <a:endParaRPr lang="zh-CN" altLang="en-US" sz="1200" b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pic>
            <p:nvPicPr>
              <p:cNvPr id="17" name="Picture 23" descr="smlBranch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640" y="3717032"/>
                <a:ext cx="872772" cy="665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5" descr="C:\图标库\图形2.wmf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08" y="3861048"/>
                <a:ext cx="765276" cy="489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椭圆 18"/>
              <p:cNvSpPr/>
              <p:nvPr/>
            </p:nvSpPr>
            <p:spPr>
              <a:xfrm>
                <a:off x="1259259" y="1700457"/>
                <a:ext cx="1007770" cy="1008095"/>
              </a:xfrm>
              <a:prstGeom prst="ellipse">
                <a:avLst/>
              </a:prstGeom>
              <a:noFill/>
              <a:ln w="952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2555870" y="1700457"/>
                <a:ext cx="1007769" cy="1008095"/>
              </a:xfrm>
              <a:prstGeom prst="ellipse">
                <a:avLst/>
              </a:prstGeom>
              <a:noFill/>
              <a:ln w="952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21" name="TextBox 24"/>
              <p:cNvSpPr txBox="1">
                <a:spLocks noChangeArrowheads="1"/>
              </p:cNvSpPr>
              <p:nvPr/>
            </p:nvSpPr>
            <p:spPr bwMode="auto">
              <a:xfrm>
                <a:off x="1403649" y="1844823"/>
                <a:ext cx="798257" cy="374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900" b="0" dirty="0">
                    <a:solidFill>
                      <a:schemeClr val="tx1"/>
                    </a:solidFill>
                    <a:latin typeface="华文细黑" panose="02010600040101010101" pitchFamily="2" charset="-122"/>
                  </a:rPr>
                  <a:t>企业业务</a:t>
                </a:r>
              </a:p>
            </p:txBody>
          </p:sp>
          <p:sp>
            <p:nvSpPr>
              <p:cNvPr id="22" name="TextBox 148"/>
              <p:cNvSpPr txBox="1"/>
              <p:nvPr/>
            </p:nvSpPr>
            <p:spPr>
              <a:xfrm>
                <a:off x="2627286" y="1844924"/>
                <a:ext cx="1043752" cy="37452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sz="900" dirty="0">
                    <a:latin typeface="+mn-ea"/>
                    <a:ea typeface="+mn-ea"/>
                  </a:rPr>
                  <a:t>Internet</a:t>
                </a:r>
                <a:r>
                  <a:rPr lang="zh-CN" altLang="en-US" sz="900" dirty="0">
                    <a:latin typeface="+mn-ea"/>
                    <a:ea typeface="+mn-ea"/>
                  </a:rPr>
                  <a:t>业务</a:t>
                </a:r>
              </a:p>
            </p:txBody>
          </p:sp>
          <p:cxnSp>
            <p:nvCxnSpPr>
              <p:cNvPr id="23" name="直接箭头连接符 22"/>
              <p:cNvCxnSpPr/>
              <p:nvPr/>
            </p:nvCxnSpPr>
            <p:spPr>
              <a:xfrm flipV="1">
                <a:off x="1835354" y="3429300"/>
                <a:ext cx="0" cy="431814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/>
              <p:cNvCxnSpPr/>
              <p:nvPr/>
            </p:nvCxnSpPr>
            <p:spPr>
              <a:xfrm flipV="1">
                <a:off x="1835354" y="2637112"/>
                <a:ext cx="0" cy="287346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4"/>
              <p:cNvCxnSpPr/>
              <p:nvPr/>
            </p:nvCxnSpPr>
            <p:spPr>
              <a:xfrm>
                <a:off x="3203382" y="3500740"/>
                <a:ext cx="73004" cy="431814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箭头连接符 25"/>
              <p:cNvCxnSpPr>
                <a:stCxn id="20" idx="4"/>
              </p:cNvCxnSpPr>
              <p:nvPr/>
            </p:nvCxnSpPr>
            <p:spPr>
              <a:xfrm>
                <a:off x="3060548" y="2708552"/>
                <a:ext cx="71416" cy="215907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箭头连接符 26"/>
              <p:cNvCxnSpPr/>
              <p:nvPr/>
            </p:nvCxnSpPr>
            <p:spPr>
              <a:xfrm flipH="1" flipV="1">
                <a:off x="2124195" y="2565672"/>
                <a:ext cx="791932" cy="358787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 12"/>
              <p:cNvSpPr>
                <a:spLocks noChangeArrowheads="1"/>
              </p:cNvSpPr>
              <p:nvPr/>
            </p:nvSpPr>
            <p:spPr bwMode="gray">
              <a:xfrm>
                <a:off x="899592" y="5229200"/>
                <a:ext cx="3600400" cy="1187872"/>
              </a:xfrm>
              <a:prstGeom prst="rect">
                <a:avLst/>
              </a:prstGeom>
              <a:gradFill rotWithShape="1">
                <a:gsLst>
                  <a:gs pos="0">
                    <a:srgbClr val="F8F8F8"/>
                  </a:gs>
                  <a:gs pos="100000">
                    <a:srgbClr val="DDDDDD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PerspectiveTop"/>
                <a:lightRig rig="legacyFlat3" dir="r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rgbClr val="F8F8F8"/>
                </a:extrusionClr>
                <a:contourClr>
                  <a:srgbClr val="F8F8F8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zh-CN" altLang="en-US" sz="110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传统网络通过预留带宽保证业务</a:t>
                </a:r>
                <a:endParaRPr lang="en-US" altLang="zh-CN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zh-CN" altLang="en-US" sz="110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通过链路通断情况保证网络可靠性</a:t>
                </a:r>
                <a:endParaRPr lang="en-US" altLang="zh-CN" sz="11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zh-CN" altLang="en-US" sz="110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无法感知链路质量不能保证业务效果</a:t>
                </a:r>
                <a:endParaRPr lang="zh-CN" altLang="en-US" sz="1100" b="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grpSp>
            <p:nvGrpSpPr>
              <p:cNvPr id="29" name="组合 65"/>
              <p:cNvGrpSpPr>
                <a:grpSpLocks/>
              </p:cNvGrpSpPr>
              <p:nvPr/>
            </p:nvGrpSpPr>
            <p:grpSpPr bwMode="auto">
              <a:xfrm>
                <a:off x="827584" y="4653136"/>
                <a:ext cx="3672408" cy="564703"/>
                <a:chOff x="1121487" y="3118093"/>
                <a:chExt cx="2047021" cy="420819"/>
              </a:xfrm>
            </p:grpSpPr>
            <p:sp>
              <p:nvSpPr>
                <p:cNvPr id="33" name="AutoShape 6"/>
                <p:cNvSpPr>
                  <a:spLocks noChangeArrowheads="1"/>
                </p:cNvSpPr>
                <p:nvPr/>
              </p:nvSpPr>
              <p:spPr bwMode="ltGray">
                <a:xfrm>
                  <a:off x="1121487" y="3118093"/>
                  <a:ext cx="2047021" cy="42081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70C0"/>
                </a:solidFill>
                <a:ln w="38100" algn="ctr">
                  <a:solidFill>
                    <a:srgbClr val="FFFFFF">
                      <a:alpha val="70195"/>
                    </a:srgb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4" name="AutoShape 11"/>
                <p:cNvSpPr>
                  <a:spLocks noChangeArrowheads="1"/>
                </p:cNvSpPr>
                <p:nvPr/>
              </p:nvSpPr>
              <p:spPr bwMode="ltGray">
                <a:xfrm>
                  <a:off x="1153355" y="3164089"/>
                  <a:ext cx="1988778" cy="184839"/>
                </a:xfrm>
                <a:prstGeom prst="roundRect">
                  <a:avLst>
                    <a:gd name="adj" fmla="val 28356"/>
                  </a:avLst>
                </a:prstGeom>
                <a:gradFill rotWithShape="1">
                  <a:gsLst>
                    <a:gs pos="0">
                      <a:srgbClr val="FFFFFF">
                        <a:alpha val="70000"/>
                      </a:srgbClr>
                    </a:gs>
                    <a:gs pos="100000">
                      <a:schemeClr val="folHlink">
                        <a:alpha val="0"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en-US" sz="1600" b="0">
                    <a:solidFill>
                      <a:schemeClr val="tx1"/>
                    </a:solidFill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30" name="Rectangle 41"/>
              <p:cNvSpPr>
                <a:spLocks noChangeArrowheads="1"/>
              </p:cNvSpPr>
              <p:nvPr/>
            </p:nvSpPr>
            <p:spPr bwMode="white">
              <a:xfrm>
                <a:off x="1768205" y="4730547"/>
                <a:ext cx="1748561" cy="509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7112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 defTabSz="7112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 defTabSz="7112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 defTabSz="7112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 defTabSz="7112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defTabSz="7112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defTabSz="7112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defTabSz="7112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defTabSz="7112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</a:pPr>
                <a:r>
                  <a:rPr lang="zh-CN" altLang="en-US" sz="160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网络选择业务</a:t>
                </a:r>
                <a:endParaRPr lang="en-US" altLang="zh-CN" sz="16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31" name="直接箭头连接符 30"/>
              <p:cNvCxnSpPr/>
              <p:nvPr/>
            </p:nvCxnSpPr>
            <p:spPr>
              <a:xfrm flipV="1">
                <a:off x="1908358" y="3500740"/>
                <a:ext cx="863349" cy="288934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箭头连接符 31"/>
              <p:cNvCxnSpPr/>
              <p:nvPr/>
            </p:nvCxnSpPr>
            <p:spPr>
              <a:xfrm>
                <a:off x="2124195" y="3500740"/>
                <a:ext cx="863349" cy="360374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标题 1"/>
            <p:cNvSpPr txBox="1">
              <a:spLocks/>
            </p:cNvSpPr>
            <p:nvPr/>
          </p:nvSpPr>
          <p:spPr bwMode="auto">
            <a:xfrm>
              <a:off x="-500063" y="785813"/>
              <a:ext cx="7239001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altLang="zh-CN" sz="3200" b="1" kern="0" dirty="0">
                <a:solidFill>
                  <a:srgbClr val="CC0000"/>
                </a:solidFill>
              </a:endParaRPr>
            </a:p>
            <a:p>
              <a:pPr>
                <a:defRPr/>
              </a:pPr>
              <a:endParaRPr lang="en-US" altLang="zh-CN" sz="3200" b="1" kern="0" dirty="0">
                <a:solidFill>
                  <a:srgbClr val="CC0000"/>
                </a:solidFill>
              </a:endParaRPr>
            </a:p>
            <a:p>
              <a:pPr>
                <a:defRPr/>
              </a:pPr>
              <a:endParaRPr lang="en-US" altLang="zh-CN" sz="3200" b="1" kern="0" dirty="0">
                <a:solidFill>
                  <a:srgbClr val="CC0000"/>
                </a:solidFill>
              </a:endParaRPr>
            </a:p>
            <a:p>
              <a:pPr>
                <a:defRPr/>
              </a:pPr>
              <a:endParaRPr lang="en-US" altLang="zh-CN" sz="3200" b="1" kern="0" dirty="0">
                <a:solidFill>
                  <a:srgbClr val="CC0000"/>
                </a:solidFill>
              </a:endParaRPr>
            </a:p>
            <a:p>
              <a:pPr>
                <a:defRPr/>
              </a:pPr>
              <a:endParaRPr lang="en-US" altLang="zh-CN" sz="3200" b="1" kern="0" dirty="0">
                <a:solidFill>
                  <a:srgbClr val="CC0000"/>
                </a:solidFill>
              </a:endParaRPr>
            </a:p>
            <a:p>
              <a:pPr>
                <a:defRPr/>
              </a:pPr>
              <a:endParaRPr lang="en-US" altLang="zh-CN" sz="3200" b="1" kern="0" dirty="0">
                <a:solidFill>
                  <a:srgbClr val="CC0000"/>
                </a:solidFill>
              </a:endParaRPr>
            </a:p>
            <a:p>
              <a:pPr>
                <a:defRPr/>
              </a:pPr>
              <a:endParaRPr lang="en-US" altLang="zh-CN" sz="3200" b="1" kern="0" dirty="0">
                <a:solidFill>
                  <a:srgbClr val="CC0000"/>
                </a:solidFill>
              </a:endParaRPr>
            </a:p>
            <a:p>
              <a:pPr>
                <a:defRPr/>
              </a:pPr>
              <a:endParaRPr lang="en-US" altLang="zh-CN" sz="3200" b="1" kern="0" dirty="0">
                <a:solidFill>
                  <a:srgbClr val="CC0000"/>
                </a:solidFill>
              </a:endParaRPr>
            </a:p>
            <a:p>
              <a:pPr>
                <a:defRPr/>
              </a:pPr>
              <a:endParaRPr lang="en-US" altLang="zh-CN" sz="3200" b="1" kern="0" dirty="0">
                <a:solidFill>
                  <a:srgbClr val="CC0000"/>
                </a:solidFill>
              </a:endParaRPr>
            </a:p>
            <a:p>
              <a:pPr>
                <a:defRPr/>
              </a:pPr>
              <a:endParaRPr lang="en-US" altLang="zh-CN" sz="3200" b="1" kern="0" dirty="0">
                <a:solidFill>
                  <a:srgbClr val="CC0000"/>
                </a:solidFill>
              </a:endParaRPr>
            </a:p>
            <a:p>
              <a:pPr>
                <a:defRPr/>
              </a:pPr>
              <a:endParaRPr lang="en-US" altLang="zh-CN" sz="3200" b="1" kern="0" dirty="0">
                <a:solidFill>
                  <a:srgbClr val="CC0000"/>
                </a:solidFill>
              </a:endParaRPr>
            </a:p>
            <a:p>
              <a:pPr>
                <a:defRPr/>
              </a:pPr>
              <a:endParaRPr lang="en-US" altLang="zh-CN" sz="3200" b="1" kern="0" dirty="0">
                <a:solidFill>
                  <a:srgbClr val="CC0000"/>
                </a:solidFill>
              </a:endParaRPr>
            </a:p>
            <a:p>
              <a:pPr>
                <a:defRPr/>
              </a:pPr>
              <a:endParaRPr lang="zh-CN" altLang="en-US" sz="3200" b="1" kern="0" dirty="0">
                <a:solidFill>
                  <a:srgbClr val="CC0000"/>
                </a:solidFill>
              </a:endParaRPr>
            </a:p>
            <a:p>
              <a:pPr>
                <a:defRPr/>
              </a:pPr>
              <a:endParaRPr lang="zh-CN" altLang="en-US" sz="3200" b="1" kern="0" dirty="0">
                <a:solidFill>
                  <a:srgbClr val="CC0000"/>
                </a:solidFill>
              </a:endParaRPr>
            </a:p>
            <a:p>
              <a:pPr>
                <a:defRPr/>
              </a:pPr>
              <a:endParaRPr lang="zh-CN" altLang="en-US" sz="3200" b="1" kern="0" dirty="0">
                <a:solidFill>
                  <a:srgbClr val="CC0000"/>
                </a:solidFill>
              </a:endParaRPr>
            </a:p>
            <a:p>
              <a:pPr>
                <a:defRPr/>
              </a:pPr>
              <a:endParaRPr lang="zh-CN" altLang="en-US" sz="3200" b="1" kern="0" dirty="0">
                <a:solidFill>
                  <a:srgbClr val="CC0000"/>
                </a:solidFill>
              </a:endParaRPr>
            </a:p>
            <a:p>
              <a:pPr>
                <a:defRPr/>
              </a:pPr>
              <a:endParaRPr lang="en-US" altLang="zh-CN" sz="3200" b="1" kern="0" dirty="0">
                <a:solidFill>
                  <a:srgbClr val="CC0000"/>
                </a:solidFill>
              </a:endParaRPr>
            </a:p>
            <a:p>
              <a:pPr>
                <a:defRPr/>
              </a:pPr>
              <a:endParaRPr lang="en-US" altLang="zh-CN" sz="3200" b="1" kern="0" dirty="0">
                <a:solidFill>
                  <a:srgbClr val="CC0000"/>
                </a:solidFill>
              </a:endParaRPr>
            </a:p>
            <a:p>
              <a:pPr>
                <a:defRPr/>
              </a:pPr>
              <a:endParaRPr lang="en-US" altLang="zh-CN" sz="3200" b="1" kern="0" dirty="0">
                <a:solidFill>
                  <a:srgbClr val="CC0000"/>
                </a:solidFill>
              </a:endParaRPr>
            </a:p>
            <a:p>
              <a:pPr>
                <a:defRPr/>
              </a:pPr>
              <a:endParaRPr lang="zh-CN" altLang="en-US" sz="3200" b="1" kern="0" dirty="0">
                <a:solidFill>
                  <a:srgbClr val="CC0000"/>
                </a:solidFill>
                <a:latin typeface="Arial"/>
                <a:ea typeface="华文细黑"/>
                <a:cs typeface="+mj-cs"/>
              </a:endParaRPr>
            </a:p>
          </p:txBody>
        </p:sp>
        <p:sp>
          <p:nvSpPr>
            <p:cNvPr id="7" name="右箭头 6"/>
            <p:cNvSpPr/>
            <p:nvPr/>
          </p:nvSpPr>
          <p:spPr>
            <a:xfrm>
              <a:off x="4286248" y="2786058"/>
              <a:ext cx="857256" cy="178595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r>
                <a:rPr lang="zh-CN" altLang="en-US" sz="1200" b="1" dirty="0">
                  <a:ln w="18000">
                    <a:solidFill>
                      <a:schemeClr val="accent6"/>
                    </a:solidFill>
                    <a:prstDash val="solid"/>
                    <a:miter lim="800000"/>
                  </a:ln>
                  <a:solidFill>
                    <a:srgbClr val="00B05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+mn-ea"/>
                </a:rPr>
                <a:t>技术</a:t>
              </a:r>
              <a:endParaRPr lang="en-US" altLang="zh-CN" sz="1200" b="1" dirty="0">
                <a:ln w="18000">
                  <a:solidFill>
                    <a:schemeClr val="accent6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ea"/>
              </a:endParaRPr>
            </a:p>
            <a:p>
              <a:pPr algn="ctr">
                <a:defRPr/>
              </a:pPr>
              <a:r>
                <a:rPr lang="zh-CN" altLang="en-US" sz="1200" b="1" dirty="0">
                  <a:ln w="18000">
                    <a:solidFill>
                      <a:schemeClr val="accent6"/>
                    </a:solidFill>
                    <a:prstDash val="solid"/>
                    <a:miter lim="800000"/>
                  </a:ln>
                  <a:solidFill>
                    <a:srgbClr val="00B05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+mn-ea"/>
                </a:rPr>
                <a:t>升级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247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支持</a:t>
            </a:r>
            <a:r>
              <a:rPr lang="en-US" altLang="zh-CN" dirty="0"/>
              <a:t>SDN</a:t>
            </a:r>
            <a:r>
              <a:rPr lang="zh-CN" altLang="en-US" dirty="0"/>
              <a:t>解决方案</a:t>
            </a:r>
          </a:p>
        </p:txBody>
      </p:sp>
      <p:pic>
        <p:nvPicPr>
          <p:cNvPr id="3" name="Picture 29" descr="管理服务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167" y="1932395"/>
            <a:ext cx="541905" cy="83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圆角矩形 3"/>
          <p:cNvSpPr/>
          <p:nvPr/>
        </p:nvSpPr>
        <p:spPr>
          <a:xfrm>
            <a:off x="2749089" y="2218133"/>
            <a:ext cx="3677572" cy="294608"/>
          </a:xfrm>
          <a:prstGeom prst="roundRect">
            <a:avLst/>
          </a:prstGeom>
          <a:solidFill>
            <a:srgbClr val="00A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SDN</a:t>
            </a:r>
            <a:r>
              <a:rPr lang="zh-CN" altLang="en-US" sz="16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控制器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379" y="1521668"/>
            <a:ext cx="486667" cy="58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9"/>
          <p:cNvSpPr txBox="1">
            <a:spLocks noChangeArrowheads="1"/>
          </p:cNvSpPr>
          <p:nvPr/>
        </p:nvSpPr>
        <p:spPr bwMode="auto">
          <a:xfrm>
            <a:off x="2363049" y="1674781"/>
            <a:ext cx="646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园区网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774" y="1600516"/>
            <a:ext cx="5397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2"/>
          <p:cNvSpPr txBox="1">
            <a:spLocks noChangeArrowheads="1"/>
          </p:cNvSpPr>
          <p:nvPr/>
        </p:nvSpPr>
        <p:spPr bwMode="auto">
          <a:xfrm>
            <a:off x="7200900" y="1702210"/>
            <a:ext cx="800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数据中心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703" y="1516476"/>
            <a:ext cx="5397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05"/>
          <p:cNvSpPr txBox="1">
            <a:spLocks noChangeArrowheads="1"/>
          </p:cNvSpPr>
          <p:nvPr/>
        </p:nvSpPr>
        <p:spPr bwMode="auto">
          <a:xfrm>
            <a:off x="4578371" y="1670049"/>
            <a:ext cx="647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广域网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941139" y="2934770"/>
            <a:ext cx="7364908" cy="125235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1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951706" y="1504470"/>
            <a:ext cx="7272338" cy="688975"/>
          </a:xfrm>
          <a:prstGeom prst="ellipse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1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3" name="组合 93"/>
          <p:cNvGrpSpPr>
            <a:grpSpLocks/>
          </p:cNvGrpSpPr>
          <p:nvPr/>
        </p:nvGrpSpPr>
        <p:grpSpPr bwMode="auto">
          <a:xfrm>
            <a:off x="1137139" y="2944977"/>
            <a:ext cx="6473313" cy="1290743"/>
            <a:chOff x="964729" y="3726237"/>
            <a:chExt cx="6473352" cy="1290749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1357290" y="3929065"/>
              <a:ext cx="5572158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481151" y="4694749"/>
              <a:ext cx="5572158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>
              <a:stCxn id="64" idx="3"/>
            </p:cNvCxnSpPr>
            <p:nvPr/>
          </p:nvCxnSpPr>
          <p:spPr>
            <a:xfrm>
              <a:off x="1564866" y="4025780"/>
              <a:ext cx="1145901" cy="58907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2988296" y="3982550"/>
              <a:ext cx="882348" cy="62517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4464332" y="4053170"/>
              <a:ext cx="1025740" cy="59549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6018067" y="4017565"/>
              <a:ext cx="783586" cy="57849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1325550" y="4037536"/>
              <a:ext cx="1348841" cy="55724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3027844" y="4071941"/>
              <a:ext cx="1186962" cy="54291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4434224" y="3979549"/>
              <a:ext cx="1210912" cy="7697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>
              <a:off x="6016628" y="4071941"/>
              <a:ext cx="984259" cy="51525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1285531" y="4010768"/>
              <a:ext cx="5152" cy="6378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>
              <a:off x="2844626" y="4071941"/>
              <a:ext cx="1589" cy="4817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4213271" y="3908354"/>
              <a:ext cx="796" cy="73274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5788029" y="4071942"/>
              <a:ext cx="18898" cy="57672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7114519" y="4012054"/>
              <a:ext cx="580" cy="5774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30" descr="通用路由器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729" y="3804437"/>
              <a:ext cx="599605" cy="44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0" descr="通用路由器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2569" y="3743930"/>
              <a:ext cx="596023" cy="445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 descr="通用路由器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9408" y="3751208"/>
              <a:ext cx="653375" cy="488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0" descr="通用路由器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0073" y="3726237"/>
              <a:ext cx="685982" cy="51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0" descr="通用路由器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169" y="3731039"/>
              <a:ext cx="664912" cy="49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0" descr="通用路由器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368" y="4468581"/>
              <a:ext cx="623099" cy="46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0" descr="通用路由器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895" y="4465291"/>
              <a:ext cx="672774" cy="503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0" descr="通用路由器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0644" y="4486358"/>
              <a:ext cx="613521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0" descr="通用路由器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7926" y="4507023"/>
              <a:ext cx="681956" cy="509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0" descr="通用路由器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0118" y="4462519"/>
              <a:ext cx="654600" cy="489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9" name="直接箭头连接符 38"/>
          <p:cNvCxnSpPr/>
          <p:nvPr/>
        </p:nvCxnSpPr>
        <p:spPr>
          <a:xfrm flipV="1">
            <a:off x="1328740" y="2606568"/>
            <a:ext cx="327289" cy="5779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rot="5400000">
            <a:off x="1502929" y="2836008"/>
            <a:ext cx="403225" cy="65087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>
            <a:off x="1762440" y="2690391"/>
            <a:ext cx="889599" cy="360323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>
            <a:off x="1774175" y="2709198"/>
            <a:ext cx="2256793" cy="1181561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>
            <a:off x="1791041" y="2671632"/>
            <a:ext cx="3751508" cy="1159133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 rot="16200000" flipH="1">
            <a:off x="4335462" y="132554"/>
            <a:ext cx="576263" cy="5700713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241"/>
          <p:cNvSpPr txBox="1">
            <a:spLocks noChangeArrowheads="1"/>
          </p:cNvSpPr>
          <p:nvPr/>
        </p:nvSpPr>
        <p:spPr bwMode="auto">
          <a:xfrm>
            <a:off x="377172" y="3023177"/>
            <a:ext cx="723900" cy="3079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业务流</a:t>
            </a:r>
          </a:p>
        </p:txBody>
      </p:sp>
      <p:sp>
        <p:nvSpPr>
          <p:cNvPr id="46" name="TextBox 242"/>
          <p:cNvSpPr txBox="1">
            <a:spLocks noChangeArrowheads="1"/>
          </p:cNvSpPr>
          <p:nvPr/>
        </p:nvSpPr>
        <p:spPr bwMode="auto">
          <a:xfrm>
            <a:off x="949679" y="2035806"/>
            <a:ext cx="1407758" cy="430887"/>
          </a:xfrm>
          <a:prstGeom prst="rect">
            <a:avLst/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100" b="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采集流量信息后</a:t>
            </a:r>
            <a:endParaRPr lang="en-US" altLang="zh-CN" sz="1100" b="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100" b="0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Openflow</a:t>
            </a:r>
            <a:r>
              <a:rPr lang="zh-CN" altLang="en-US" sz="1100" b="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下发流表</a:t>
            </a:r>
          </a:p>
        </p:txBody>
      </p:sp>
      <p:pic>
        <p:nvPicPr>
          <p:cNvPr id="47" name="Picture 13" descr="MCj0431616000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714375"/>
            <a:ext cx="665005" cy="4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Line 6"/>
          <p:cNvSpPr>
            <a:spLocks noChangeShapeType="1"/>
          </p:cNvSpPr>
          <p:nvPr/>
        </p:nvSpPr>
        <p:spPr bwMode="auto">
          <a:xfrm>
            <a:off x="1101072" y="1387382"/>
            <a:ext cx="334803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49" name="Picture 8" descr="network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491038" y="774701"/>
            <a:ext cx="541383" cy="42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6940" dir="5400000" algn="tl" rotWithShape="0">
              <a:srgbClr val="0D0D0D">
                <a:alpha val="42999"/>
              </a:srgbClr>
            </a:outerShdw>
          </a:effectLst>
        </p:spPr>
      </p:pic>
      <p:sp>
        <p:nvSpPr>
          <p:cNvPr id="50" name="Text Box 8"/>
          <p:cNvSpPr txBox="1">
            <a:spLocks noChangeArrowheads="1"/>
          </p:cNvSpPr>
          <p:nvPr/>
        </p:nvSpPr>
        <p:spPr bwMode="auto">
          <a:xfrm>
            <a:off x="5759139" y="1154869"/>
            <a:ext cx="1231427" cy="2539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更高层</a:t>
            </a:r>
            <a:r>
              <a:rPr lang="en-US" altLang="zh-CN" sz="1000" dirty="0">
                <a:latin typeface="微软雅黑" pitchFamily="34" charset="-122"/>
                <a:ea typeface="微软雅黑" pitchFamily="34" charset="-122"/>
              </a:rPr>
              <a:t>Controller</a:t>
            </a:r>
          </a:p>
        </p:txBody>
      </p:sp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4432311" y="1160069"/>
            <a:ext cx="697627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管理监控</a:t>
            </a:r>
            <a:endParaRPr lang="en-US" altLang="zh-CN" sz="1000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2" name="Group 67"/>
          <p:cNvGrpSpPr>
            <a:grpSpLocks noChangeAspect="1"/>
          </p:cNvGrpSpPr>
          <p:nvPr/>
        </p:nvGrpSpPr>
        <p:grpSpPr bwMode="auto">
          <a:xfrm>
            <a:off x="3270250" y="874713"/>
            <a:ext cx="725686" cy="295591"/>
            <a:chOff x="8492848" y="3008494"/>
            <a:chExt cx="1898058" cy="1035197"/>
          </a:xfrm>
        </p:grpSpPr>
        <p:pic>
          <p:nvPicPr>
            <p:cNvPr id="53" name="Picture 2"/>
            <p:cNvPicPr>
              <a:picLocks noChangeAspect="1" noChangeArrowheads="1"/>
            </p:cNvPicPr>
            <p:nvPr/>
          </p:nvPicPr>
          <p:blipFill rotWithShape="1">
            <a:blip r:embed="rId9"/>
            <a:srcRect/>
            <a:stretch/>
          </p:blipFill>
          <p:spPr bwMode="auto">
            <a:xfrm>
              <a:off x="9347794" y="3008494"/>
              <a:ext cx="1043112" cy="5312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pic>
          <p:nvPicPr>
            <p:cNvPr id="54" name="Picture 2"/>
            <p:cNvPicPr>
              <a:picLocks noChangeAspect="1" noChangeArrowheads="1"/>
            </p:cNvPicPr>
            <p:nvPr/>
          </p:nvPicPr>
          <p:blipFill rotWithShape="1">
            <a:blip r:embed="rId10"/>
            <a:srcRect/>
            <a:stretch/>
          </p:blipFill>
          <p:spPr bwMode="auto">
            <a:xfrm>
              <a:off x="9061449" y="3178287"/>
              <a:ext cx="1043112" cy="5312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 rotWithShape="1">
            <a:blip r:embed="rId11"/>
            <a:srcRect/>
            <a:stretch/>
          </p:blipFill>
          <p:spPr bwMode="auto">
            <a:xfrm>
              <a:off x="8779193" y="3348083"/>
              <a:ext cx="1043115" cy="5258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 rotWithShape="1">
            <a:blip r:embed="rId12"/>
            <a:srcRect/>
            <a:stretch/>
          </p:blipFill>
          <p:spPr bwMode="auto">
            <a:xfrm>
              <a:off x="8492848" y="3512400"/>
              <a:ext cx="1043115" cy="5312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</p:grp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3241835" y="1158717"/>
            <a:ext cx="697627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上层应用</a:t>
            </a:r>
            <a:endParaRPr lang="en-US" altLang="zh-CN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" name="Line 28"/>
          <p:cNvSpPr>
            <a:spLocks noChangeShapeType="1"/>
          </p:cNvSpPr>
          <p:nvPr/>
        </p:nvSpPr>
        <p:spPr bwMode="auto">
          <a:xfrm>
            <a:off x="3631720" y="1387382"/>
            <a:ext cx="0" cy="271463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9" name="Line 29"/>
          <p:cNvSpPr>
            <a:spLocks noChangeShapeType="1"/>
          </p:cNvSpPr>
          <p:nvPr/>
        </p:nvSpPr>
        <p:spPr bwMode="auto">
          <a:xfrm>
            <a:off x="4860032" y="1358900"/>
            <a:ext cx="0" cy="269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0" name="Line 30"/>
          <p:cNvSpPr>
            <a:spLocks noChangeShapeType="1"/>
          </p:cNvSpPr>
          <p:nvPr/>
        </p:nvSpPr>
        <p:spPr bwMode="auto">
          <a:xfrm>
            <a:off x="6103004" y="1358899"/>
            <a:ext cx="0" cy="269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61" name="Picture 305" descr="image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2" y="808037"/>
            <a:ext cx="587375" cy="41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 Box 15"/>
          <p:cNvSpPr txBox="1">
            <a:spLocks noChangeArrowheads="1"/>
          </p:cNvSpPr>
          <p:nvPr/>
        </p:nvSpPr>
        <p:spPr bwMode="auto">
          <a:xfrm>
            <a:off x="1827780" y="1161860"/>
            <a:ext cx="825867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云计算接口</a:t>
            </a:r>
            <a:endParaRPr lang="en-US" altLang="zh-CN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3" name="Line 28"/>
          <p:cNvSpPr>
            <a:spLocks noChangeShapeType="1"/>
          </p:cNvSpPr>
          <p:nvPr/>
        </p:nvSpPr>
        <p:spPr bwMode="auto">
          <a:xfrm>
            <a:off x="2228850" y="1387382"/>
            <a:ext cx="0" cy="269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64" name="Picture 30" descr="通用路由器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121136" y="3014147"/>
            <a:ext cx="616136" cy="460744"/>
          </a:xfrm>
          <a:prstGeom prst="rect">
            <a:avLst/>
          </a:prstGeom>
          <a:noFill/>
        </p:spPr>
      </p:pic>
      <p:pic>
        <p:nvPicPr>
          <p:cNvPr id="65" name="Picture 30" descr="通用路由器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4043921" y="3711366"/>
            <a:ext cx="624418" cy="466937"/>
          </a:xfrm>
          <a:prstGeom prst="rect">
            <a:avLst/>
          </a:prstGeom>
          <a:noFill/>
        </p:spPr>
      </p:pic>
      <p:pic>
        <p:nvPicPr>
          <p:cNvPr id="66" name="Picture 30" descr="通用路由器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6941282" y="2957972"/>
            <a:ext cx="666527" cy="498426"/>
          </a:xfrm>
          <a:prstGeom prst="rect">
            <a:avLst/>
          </a:prstGeom>
          <a:noFill/>
        </p:spPr>
      </p:pic>
      <p:pic>
        <p:nvPicPr>
          <p:cNvPr id="67" name="Picture 30" descr="通用路由器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613611" y="2956703"/>
            <a:ext cx="577522" cy="431869"/>
          </a:xfrm>
          <a:prstGeom prst="rect">
            <a:avLst/>
          </a:prstGeom>
          <a:noFill/>
        </p:spPr>
      </p:pic>
      <p:pic>
        <p:nvPicPr>
          <p:cNvPr id="68" name="Picture 30" descr="通用路由器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5577857" y="3737981"/>
            <a:ext cx="653417" cy="488622"/>
          </a:xfrm>
          <a:prstGeom prst="rect">
            <a:avLst/>
          </a:prstGeom>
          <a:noFill/>
        </p:spPr>
      </p:pic>
      <p:sp>
        <p:nvSpPr>
          <p:cNvPr id="69" name="任意多边形 68"/>
          <p:cNvSpPr/>
          <p:nvPr/>
        </p:nvSpPr>
        <p:spPr>
          <a:xfrm>
            <a:off x="1360488" y="3047414"/>
            <a:ext cx="6113462" cy="1066542"/>
          </a:xfrm>
          <a:custGeom>
            <a:avLst/>
            <a:gdLst>
              <a:gd name="connsiteX0" fmla="*/ 0 w 6113721"/>
              <a:gd name="connsiteY0" fmla="*/ 242776 h 1697665"/>
              <a:gd name="connsiteX1" fmla="*/ 1828800 w 6113721"/>
              <a:gd name="connsiteY1" fmla="*/ 200246 h 1697665"/>
              <a:gd name="connsiteX2" fmla="*/ 3306726 w 6113721"/>
              <a:gd name="connsiteY2" fmla="*/ 1444255 h 1697665"/>
              <a:gd name="connsiteX3" fmla="*/ 4827182 w 6113721"/>
              <a:gd name="connsiteY3" fmla="*/ 1497418 h 1697665"/>
              <a:gd name="connsiteX4" fmla="*/ 6113721 w 6113721"/>
              <a:gd name="connsiteY4" fmla="*/ 242776 h 1697665"/>
              <a:gd name="connsiteX5" fmla="*/ 6113721 w 6113721"/>
              <a:gd name="connsiteY5" fmla="*/ 242776 h 169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13721" h="1697665">
                <a:moveTo>
                  <a:pt x="0" y="242776"/>
                </a:moveTo>
                <a:cubicBezTo>
                  <a:pt x="638839" y="121388"/>
                  <a:pt x="1277679" y="0"/>
                  <a:pt x="1828800" y="200246"/>
                </a:cubicBezTo>
                <a:cubicBezTo>
                  <a:pt x="2379921" y="400492"/>
                  <a:pt x="2806996" y="1228060"/>
                  <a:pt x="3306726" y="1444255"/>
                </a:cubicBezTo>
                <a:cubicBezTo>
                  <a:pt x="3806456" y="1660450"/>
                  <a:pt x="4359350" y="1697665"/>
                  <a:pt x="4827182" y="1497418"/>
                </a:cubicBezTo>
                <a:cubicBezTo>
                  <a:pt x="5295015" y="1297172"/>
                  <a:pt x="6113721" y="242776"/>
                  <a:pt x="6113721" y="242776"/>
                </a:cubicBezTo>
                <a:lnTo>
                  <a:pt x="6113721" y="242776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70" name="直接箭头连接符 69"/>
          <p:cNvCxnSpPr/>
          <p:nvPr/>
        </p:nvCxnSpPr>
        <p:spPr>
          <a:xfrm>
            <a:off x="388935" y="3361323"/>
            <a:ext cx="714375" cy="15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/>
          <p:nvPr/>
        </p:nvCxnSpPr>
        <p:spPr>
          <a:xfrm>
            <a:off x="7455544" y="3212655"/>
            <a:ext cx="826060" cy="15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324"/>
          <p:cNvSpPr txBox="1">
            <a:spLocks noChangeArrowheads="1"/>
          </p:cNvSpPr>
          <p:nvPr/>
        </p:nvSpPr>
        <p:spPr bwMode="auto">
          <a:xfrm>
            <a:off x="577065" y="3462155"/>
            <a:ext cx="1595309" cy="261610"/>
          </a:xfrm>
          <a:prstGeom prst="rect">
            <a:avLst/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à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Times New Roman" panose="02020603050405020304" pitchFamily="18" charset="0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5000"/>
              </a:spcAft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rgbClr val="000000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100" b="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流量按照指定路线转发</a:t>
            </a:r>
          </a:p>
        </p:txBody>
      </p:sp>
      <p:sp>
        <p:nvSpPr>
          <p:cNvPr id="87" name="TextBox 325"/>
          <p:cNvSpPr txBox="1"/>
          <p:nvPr/>
        </p:nvSpPr>
        <p:spPr>
          <a:xfrm>
            <a:off x="0" y="4296863"/>
            <a:ext cx="9144000" cy="57028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11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SDN </a:t>
            </a:r>
            <a:r>
              <a:rPr lang="zh-CN" altLang="en-US" sz="11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是网络一种新型网络创新架构，其核心技术</a:t>
            </a:r>
            <a:r>
              <a:rPr lang="en-US" altLang="zh-CN" sz="1100" b="1" dirty="0" err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Openflow</a:t>
            </a:r>
            <a:r>
              <a:rPr lang="zh-CN" altLang="en-US" sz="11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通过将网络设备控制面与数据面分离开来，从而实现了网络流量的灵活控制；同时，</a:t>
            </a:r>
            <a:r>
              <a:rPr lang="en-US" altLang="zh-CN" sz="11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SDN</a:t>
            </a:r>
            <a:r>
              <a:rPr lang="zh-CN" altLang="en-US" sz="11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向上提供</a:t>
            </a:r>
            <a:r>
              <a:rPr lang="en-US" altLang="zh-CN" sz="11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API</a:t>
            </a:r>
            <a:r>
              <a:rPr lang="zh-CN" altLang="en-US" sz="11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接口，使网络和</a:t>
            </a:r>
            <a:r>
              <a:rPr lang="en-US" altLang="zh-CN" sz="11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IT</a:t>
            </a:r>
            <a:r>
              <a:rPr lang="zh-CN" altLang="en-US" sz="11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应用的无缝集成。</a:t>
            </a:r>
            <a:r>
              <a:rPr lang="en-US" altLang="zh-CN" sz="11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SDN</a:t>
            </a:r>
            <a:r>
              <a:rPr lang="zh-CN" altLang="en-US" sz="11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用户可以更容易的控制网络和开发网络上层应用。</a:t>
            </a:r>
            <a:endParaRPr lang="en-US" altLang="zh-CN" sz="11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17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6" grpId="1" animBg="1"/>
      <p:bldP spid="72" grpId="0" animBg="1"/>
      <p:bldP spid="72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/>
          <p:nvPr/>
        </p:nvSpPr>
        <p:spPr>
          <a:xfrm>
            <a:off x="4572000" y="1835492"/>
            <a:ext cx="255676" cy="255676"/>
          </a:xfrm>
          <a:prstGeom prst="rect">
            <a:avLst/>
          </a:prstGeom>
          <a:solidFill>
            <a:srgbClr val="CD0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Rectangle 2"/>
          <p:cNvSpPr/>
          <p:nvPr/>
        </p:nvSpPr>
        <p:spPr>
          <a:xfrm>
            <a:off x="4572000" y="2073227"/>
            <a:ext cx="3600000" cy="36000"/>
          </a:xfrm>
          <a:prstGeom prst="rect">
            <a:avLst/>
          </a:prstGeom>
          <a:solidFill>
            <a:srgbClr val="A0A0A0"/>
          </a:solidFill>
          <a:ln w="6350" cmpd="sng">
            <a:solidFill>
              <a:srgbClr val="A0A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Rectangle 2"/>
          <p:cNvSpPr/>
          <p:nvPr/>
        </p:nvSpPr>
        <p:spPr>
          <a:xfrm>
            <a:off x="4572000" y="2283718"/>
            <a:ext cx="255676" cy="2556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Rectangle 2"/>
          <p:cNvSpPr/>
          <p:nvPr/>
        </p:nvSpPr>
        <p:spPr>
          <a:xfrm>
            <a:off x="4572000" y="2715766"/>
            <a:ext cx="255676" cy="25567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516170" y="2252155"/>
            <a:ext cx="384365" cy="307777"/>
          </a:xfrm>
          <a:prstGeom prst="rect">
            <a:avLst/>
          </a:prstGeom>
          <a:solidFill>
            <a:srgbClr val="A0A0A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Microsoft Sans Serif" panose="020B0604020202020204"/>
                <a:ea typeface="huxiaobo-gdh"/>
                <a:cs typeface="Microsoft Sans Serif" panose="020B0604020202020204"/>
              </a:rPr>
              <a:t>02</a:t>
            </a:r>
            <a:endParaRPr kumimoji="1" lang="zh-CN" altLang="en-US" sz="1400" dirty="0">
              <a:solidFill>
                <a:schemeClr val="bg1"/>
              </a:solidFill>
              <a:latin typeface="Microsoft Sans Serif" panose="020B0604020202020204"/>
              <a:ea typeface="huxiaobo-gdh"/>
              <a:cs typeface="Microsoft Sans Serif" panose="020B0604020202020204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516170" y="2684203"/>
            <a:ext cx="384365" cy="307777"/>
          </a:xfrm>
          <a:prstGeom prst="rect">
            <a:avLst/>
          </a:prstGeom>
          <a:solidFill>
            <a:srgbClr val="E60012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Microsoft Sans Serif" panose="020B0604020202020204"/>
                <a:ea typeface="huxiaobo-gdh"/>
                <a:cs typeface="Microsoft Sans Serif" panose="020B0604020202020204"/>
              </a:rPr>
              <a:t>03</a:t>
            </a:r>
            <a:endParaRPr kumimoji="1" lang="zh-CN" altLang="en-US" sz="1400" dirty="0">
              <a:solidFill>
                <a:schemeClr val="bg1"/>
              </a:solidFill>
              <a:latin typeface="Microsoft Sans Serif" panose="020B0604020202020204"/>
              <a:ea typeface="huxiaobo-gdh"/>
              <a:cs typeface="Microsoft Sans Serif" panose="020B0604020202020204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59336" y="2443991"/>
            <a:ext cx="215312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dirty="0">
                <a:solidFill>
                  <a:schemeClr val="bg1"/>
                </a:solidFill>
                <a:latin typeface="Microsoft Sans Serif" panose="020B0604020202020204"/>
                <a:ea typeface="huxiaobo-gdh"/>
                <a:cs typeface="Microsoft Sans Serif" panose="020B0604020202020204"/>
              </a:rPr>
              <a:t>01</a:t>
            </a:r>
            <a:endParaRPr kumimoji="1" lang="zh-CN" altLang="en-US" sz="13800" dirty="0">
              <a:solidFill>
                <a:schemeClr val="bg1"/>
              </a:solidFill>
              <a:latin typeface="Microsoft Sans Serif" panose="020B0604020202020204"/>
              <a:ea typeface="huxiaobo-gdh"/>
              <a:cs typeface="Microsoft Sans Serif" panose="020B0604020202020204"/>
            </a:endParaRPr>
          </a:p>
        </p:txBody>
      </p:sp>
      <p:sp>
        <p:nvSpPr>
          <p:cNvPr id="18" name="Rectangle 62"/>
          <p:cNvSpPr>
            <a:spLocks noChangeArrowheads="1"/>
          </p:cNvSpPr>
          <p:nvPr/>
        </p:nvSpPr>
        <p:spPr bwMode="auto">
          <a:xfrm>
            <a:off x="4950549" y="1847614"/>
            <a:ext cx="14026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dist"/>
            <a:r>
              <a:rPr lang="en-US" altLang="zh-CN" sz="1200" kern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SR6600 V7</a:t>
            </a:r>
            <a:r>
              <a:rPr lang="zh-CN" altLang="en-US" sz="1200" kern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产品介绍</a:t>
            </a:r>
            <a:endParaRPr lang="zh-CN" altLang="zh-CN" sz="1200" kern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Rectangle 62"/>
          <p:cNvSpPr>
            <a:spLocks noChangeArrowheads="1"/>
          </p:cNvSpPr>
          <p:nvPr/>
        </p:nvSpPr>
        <p:spPr bwMode="auto">
          <a:xfrm>
            <a:off x="4950549" y="2295840"/>
            <a:ext cx="14026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dist"/>
            <a:r>
              <a:rPr lang="en-US" altLang="zh-CN" sz="1200" kern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SR6600 V7</a:t>
            </a:r>
            <a:r>
              <a:rPr lang="zh-CN" altLang="en-US" sz="1200" kern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主要特性</a:t>
            </a:r>
            <a:endParaRPr lang="zh-CN" altLang="zh-CN" sz="1200" kern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Rectangle 2"/>
          <p:cNvSpPr/>
          <p:nvPr/>
        </p:nvSpPr>
        <p:spPr>
          <a:xfrm>
            <a:off x="4572000" y="2524512"/>
            <a:ext cx="3600000" cy="36000"/>
          </a:xfrm>
          <a:prstGeom prst="rect">
            <a:avLst/>
          </a:prstGeom>
          <a:solidFill>
            <a:srgbClr val="A0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62"/>
          <p:cNvSpPr>
            <a:spLocks noChangeArrowheads="1"/>
          </p:cNvSpPr>
          <p:nvPr/>
        </p:nvSpPr>
        <p:spPr bwMode="auto">
          <a:xfrm>
            <a:off x="4950549" y="2727888"/>
            <a:ext cx="14026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dist"/>
            <a:r>
              <a:rPr lang="en-US" altLang="zh-CN" sz="1200" kern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SR6600 V7</a:t>
            </a:r>
            <a:r>
              <a:rPr lang="zh-CN" altLang="en-US" sz="1200" kern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主要场景</a:t>
            </a:r>
            <a:endParaRPr lang="zh-CN" altLang="zh-CN" sz="1200" kern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Rectangle 2"/>
          <p:cNvSpPr/>
          <p:nvPr/>
        </p:nvSpPr>
        <p:spPr>
          <a:xfrm>
            <a:off x="4572000" y="2955980"/>
            <a:ext cx="3600000" cy="36000"/>
          </a:xfrm>
          <a:prstGeom prst="rect">
            <a:avLst/>
          </a:prstGeom>
          <a:solidFill>
            <a:srgbClr val="E6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文本框 31"/>
          <p:cNvSpPr txBox="1"/>
          <p:nvPr/>
        </p:nvSpPr>
        <p:spPr>
          <a:xfrm>
            <a:off x="4516170" y="1803929"/>
            <a:ext cx="384365" cy="307777"/>
          </a:xfrm>
          <a:prstGeom prst="rect">
            <a:avLst/>
          </a:prstGeom>
          <a:solidFill>
            <a:srgbClr val="A0A0A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Microsoft Sans Serif" panose="020B0604020202020204"/>
                <a:ea typeface="huxiaobo-gdh"/>
                <a:cs typeface="Microsoft Sans Serif" panose="020B0604020202020204"/>
              </a:rPr>
              <a:t>01</a:t>
            </a:r>
            <a:endParaRPr kumimoji="1" lang="zh-CN" altLang="en-US" sz="1400" dirty="0">
              <a:solidFill>
                <a:schemeClr val="bg1"/>
              </a:solidFill>
              <a:latin typeface="Microsoft Sans Serif" panose="020B0604020202020204"/>
              <a:ea typeface="huxiaobo-gdh"/>
              <a:cs typeface="Microsoft Sans Serif" panose="020B0604020202020204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347614"/>
            <a:ext cx="3459846" cy="211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9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1"/>
          <p:cNvSpPr txBox="1"/>
          <p:nvPr/>
        </p:nvSpPr>
        <p:spPr>
          <a:xfrm>
            <a:off x="3027482" y="2147575"/>
            <a:ext cx="3233127" cy="927431"/>
          </a:xfrm>
          <a:prstGeom prst="rect">
            <a:avLst/>
          </a:prstGeom>
          <a:noFill/>
        </p:spPr>
        <p:txBody>
          <a:bodyPr wrap="none" lIns="65023" tIns="32511" rIns="65023" bIns="32511" rtlCol="0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第三部分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1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kumimoji="0" lang="en-US" altLang="zh-CN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SR6600</a:t>
            </a:r>
            <a:r>
              <a:rPr kumimoji="0" lang="en-US" altLang="zh-CN" sz="23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V7</a:t>
            </a:r>
            <a:r>
              <a:rPr kumimoji="0" lang="zh-CN" altLang="en-US" sz="23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主要场景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7" name="直接连接符 9"/>
          <p:cNvCxnSpPr/>
          <p:nvPr/>
        </p:nvCxnSpPr>
        <p:spPr>
          <a:xfrm flipV="1">
            <a:off x="2660901" y="1923678"/>
            <a:ext cx="0" cy="1420419"/>
          </a:xfrm>
          <a:prstGeom prst="line">
            <a:avLst/>
          </a:prstGeom>
          <a:noFill/>
          <a:ln w="12700" cap="flat" cmpd="sng" algn="ctr">
            <a:solidFill>
              <a:srgbClr val="E60012"/>
            </a:solidFill>
            <a:prstDash val="dash"/>
          </a:ln>
          <a:effectLst/>
        </p:spPr>
      </p:cxnSp>
      <p:sp>
        <p:nvSpPr>
          <p:cNvPr id="18" name="TextBox 13"/>
          <p:cNvSpPr txBox="1"/>
          <p:nvPr/>
        </p:nvSpPr>
        <p:spPr>
          <a:xfrm>
            <a:off x="1407117" y="3189672"/>
            <a:ext cx="902574" cy="2461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PART 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03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9" name="组合 25"/>
          <p:cNvGrpSpPr/>
          <p:nvPr/>
        </p:nvGrpSpPr>
        <p:grpSpPr>
          <a:xfrm>
            <a:off x="1259632" y="1989267"/>
            <a:ext cx="1050058" cy="1050116"/>
            <a:chOff x="304800" y="673100"/>
            <a:chExt cx="4000500" cy="4000500"/>
          </a:xfrm>
          <a:solidFill>
            <a:srgbClr val="E60012"/>
          </a:solidFill>
          <a:effectLst/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65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765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965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65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765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965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22" name="TextBox 13"/>
          <p:cNvSpPr txBox="1"/>
          <p:nvPr/>
        </p:nvSpPr>
        <p:spPr>
          <a:xfrm>
            <a:off x="1365170" y="2233776"/>
            <a:ext cx="9025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36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36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en-US" altLang="zh-CN" sz="36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861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29443" cy="457200"/>
          </a:xfrm>
        </p:spPr>
        <p:txBody>
          <a:bodyPr/>
          <a:lstStyle/>
          <a:p>
            <a:pPr algn="l"/>
            <a:r>
              <a:rPr lang="zh-CN" altLang="en-US" dirty="0">
                <a:latin typeface="华文细黑" panose="02010600040101010101" pitchFamily="2" charset="-122"/>
                <a:cs typeface="Arial" panose="020B0604020202020204" pitchFamily="34" charset="0"/>
              </a:rPr>
              <a:t>大型行业纵向网</a:t>
            </a:r>
            <a:r>
              <a:rPr lang="en-US" altLang="zh-CN" dirty="0">
                <a:latin typeface="华文细黑" panose="02010600040101010101" pitchFamily="2" charset="-122"/>
                <a:cs typeface="Arial" panose="020B0604020202020204" pitchFamily="34" charset="0"/>
              </a:rPr>
              <a:t>MPLS VPN</a:t>
            </a:r>
            <a:r>
              <a:rPr lang="zh-CN" altLang="en-US" dirty="0">
                <a:latin typeface="华文细黑" panose="02010600040101010101" pitchFamily="2" charset="-122"/>
                <a:cs typeface="Arial" panose="020B0604020202020204" pitchFamily="34" charset="0"/>
              </a:rPr>
              <a:t>典型应用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771550"/>
            <a:ext cx="6173112" cy="410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56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267494"/>
            <a:ext cx="8229443" cy="457200"/>
          </a:xfrm>
        </p:spPr>
        <p:txBody>
          <a:bodyPr/>
          <a:lstStyle/>
          <a:p>
            <a:pPr algn="l"/>
            <a:r>
              <a:rPr lang="zh-CN" altLang="en-US" dirty="0">
                <a:latin typeface="华文细黑" pitchFamily="2" charset="-122"/>
                <a:cs typeface="Arial" charset="0"/>
              </a:rPr>
              <a:t>金融行业二三级网典型应用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843558"/>
            <a:ext cx="6134501" cy="396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07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29443" cy="457200"/>
          </a:xfrm>
        </p:spPr>
        <p:txBody>
          <a:bodyPr/>
          <a:lstStyle/>
          <a:p>
            <a:r>
              <a:rPr lang="zh-CN" altLang="en-US" dirty="0" smtClean="0">
                <a:solidFill>
                  <a:srgbClr val="E60012"/>
                </a:solidFill>
              </a:rPr>
              <a:t>本章总结</a:t>
            </a:r>
            <a:endParaRPr lang="zh-CN" altLang="en-US" dirty="0">
              <a:solidFill>
                <a:srgbClr val="E60012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15616" y="1203598"/>
            <a:ext cx="70580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3538" indent="-363538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zh-CN" altLang="en-US" sz="2400" b="1" dirty="0">
                <a:ea typeface="华文细黑" panose="02010600040101010101" pitchFamily="2" charset="-122"/>
              </a:rPr>
              <a:t>介绍了</a:t>
            </a:r>
            <a:r>
              <a:rPr lang="en-US" altLang="zh-CN" sz="2400" b="1" dirty="0">
                <a:ea typeface="华文细黑" panose="02010600040101010101" pitchFamily="2" charset="-122"/>
              </a:rPr>
              <a:t>SR66 V7</a:t>
            </a:r>
            <a:r>
              <a:rPr lang="zh-CN" altLang="en-US" sz="2400" b="1" dirty="0">
                <a:ea typeface="华文细黑" panose="02010600040101010101" pitchFamily="2" charset="-122"/>
              </a:rPr>
              <a:t>系列路由器及相应板卡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zh-CN" altLang="en-US" sz="2400" b="1" dirty="0">
                <a:ea typeface="华文细黑" panose="02010600040101010101" pitchFamily="2" charset="-122"/>
              </a:rPr>
              <a:t>介绍了</a:t>
            </a:r>
            <a:r>
              <a:rPr lang="en-US" altLang="zh-CN" sz="2400" b="1" dirty="0">
                <a:ea typeface="华文细黑" panose="02010600040101010101" pitchFamily="2" charset="-122"/>
              </a:rPr>
              <a:t>SR66 V7</a:t>
            </a:r>
            <a:r>
              <a:rPr lang="zh-CN" altLang="en-US" sz="2400" b="1" dirty="0">
                <a:ea typeface="华文细黑" panose="02010600040101010101" pitchFamily="2" charset="-122"/>
              </a:rPr>
              <a:t>系列路由器主要特性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zh-CN" altLang="en-US" sz="2400" b="1" dirty="0">
                <a:ea typeface="华文细黑" panose="02010600040101010101" pitchFamily="2" charset="-122"/>
              </a:rPr>
              <a:t>介绍了</a:t>
            </a:r>
            <a:r>
              <a:rPr lang="en-US" altLang="zh-CN" sz="2400" b="1" dirty="0">
                <a:ea typeface="华文细黑" panose="02010600040101010101" pitchFamily="2" charset="-122"/>
              </a:rPr>
              <a:t>SR66 V7</a:t>
            </a:r>
            <a:r>
              <a:rPr lang="zh-CN" altLang="en-US" sz="2400" b="1" dirty="0">
                <a:ea typeface="华文细黑" panose="02010600040101010101" pitchFamily="2" charset="-122"/>
              </a:rPr>
              <a:t>系列路由器典型应用场景</a:t>
            </a:r>
          </a:p>
        </p:txBody>
      </p:sp>
    </p:spTree>
    <p:extLst>
      <p:ext uri="{BB962C8B-B14F-4D97-AF65-F5344CB8AC3E}">
        <p14:creationId xmlns:p14="http://schemas.microsoft.com/office/powerpoint/2010/main" val="2407735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233147"/>
            <a:ext cx="8229443" cy="457200"/>
          </a:xfrm>
        </p:spPr>
        <p:txBody>
          <a:bodyPr/>
          <a:lstStyle/>
          <a:p>
            <a:pPr algn="l"/>
            <a:r>
              <a:rPr lang="en-US" altLang="zh-CN" dirty="0" smtClean="0"/>
              <a:t>SR66 V7</a:t>
            </a:r>
            <a:r>
              <a:rPr lang="zh-CN" altLang="en-US" dirty="0" smtClean="0"/>
              <a:t>产品介绍</a:t>
            </a:r>
            <a:endParaRPr lang="zh-CN" altLang="en-US" dirty="0"/>
          </a:p>
        </p:txBody>
      </p:sp>
      <p:pic>
        <p:nvPicPr>
          <p:cNvPr id="3" name="Picture 5" descr="\\h3c-infoserver\09-02-H3C产品图片库\产品图片库\路由器\H3C SR66系列\H3C SR6616\gif-用于胶片或网站\H3C SR6616_F_080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2"/>
          <a:stretch>
            <a:fillRect/>
          </a:stretch>
        </p:blipFill>
        <p:spPr bwMode="auto">
          <a:xfrm>
            <a:off x="3242082" y="568091"/>
            <a:ext cx="1508514" cy="191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92" y="1635903"/>
            <a:ext cx="1044488" cy="87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721" y="1427655"/>
            <a:ext cx="1302292" cy="109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758222"/>
            <a:ext cx="1152128" cy="177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\\h3c-infoserver\09-02-H3C产品图片库\产品图片库\路由器\H3C SR66系列\H3C SR6604\gif-用于胶片或网站\SR6604_F_0804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7"/>
          <a:stretch>
            <a:fillRect/>
          </a:stretch>
        </p:blipFill>
        <p:spPr bwMode="auto">
          <a:xfrm>
            <a:off x="869013" y="1635903"/>
            <a:ext cx="1017506" cy="84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\\h3c-infoserver\09-02-H3C产品图片库\产品图片库\路由器\H3C SR66系列\H3C SR6608\H3C SR6608（带插卡）\gif-用于胶片或网站\SR6608_F_0804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5"/>
          <a:stretch>
            <a:fillRect/>
          </a:stretch>
        </p:blipFill>
        <p:spPr bwMode="auto">
          <a:xfrm>
            <a:off x="2009956" y="1380321"/>
            <a:ext cx="1291555" cy="109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950817"/>
              </p:ext>
            </p:extLst>
          </p:nvPr>
        </p:nvGraphicFramePr>
        <p:xfrm>
          <a:off x="179512" y="2604049"/>
          <a:ext cx="8424936" cy="2232248"/>
        </p:xfrm>
        <a:graphic>
          <a:graphicData uri="http://schemas.openxmlformats.org/drawingml/2006/table">
            <a:tbl>
              <a:tblPr/>
              <a:tblGrid>
                <a:gridCol w="1296144"/>
                <a:gridCol w="1215974"/>
                <a:gridCol w="1160290"/>
                <a:gridCol w="1224136"/>
                <a:gridCol w="1224136"/>
                <a:gridCol w="1152128"/>
                <a:gridCol w="1152128"/>
              </a:tblGrid>
              <a:tr h="355857"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　</a:t>
                      </a:r>
                    </a:p>
                  </a:txBody>
                  <a:tcPr marL="9526" marR="9526" marT="9529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SR6604</a:t>
                      </a:r>
                    </a:p>
                  </a:txBody>
                  <a:tcPr marL="9526" marR="9526" marT="9529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SR6608</a:t>
                      </a:r>
                    </a:p>
                  </a:txBody>
                  <a:tcPr marL="9526" marR="9526" marT="9529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SR6616</a:t>
                      </a:r>
                    </a:p>
                  </a:txBody>
                  <a:tcPr marL="9526" marR="9526" marT="9529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SR6604-X</a:t>
                      </a:r>
                    </a:p>
                  </a:txBody>
                  <a:tcPr marL="9526" marR="9526" marT="9529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SR6608-X</a:t>
                      </a:r>
                    </a:p>
                  </a:txBody>
                  <a:tcPr marL="9526" marR="9526" marT="9529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SR6616-X</a:t>
                      </a:r>
                    </a:p>
                  </a:txBody>
                  <a:tcPr marL="9526" marR="9526" marT="9529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354745"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主控槽位数</a:t>
                      </a:r>
                      <a:endParaRPr kumimoji="0" lang="en-US" altLang="zh-CN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</a:t>
                      </a:r>
                    </a:p>
                  </a:txBody>
                  <a:tcPr marL="91449" marR="91449" marT="45744" marB="4574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</a:t>
                      </a:r>
                    </a:p>
                  </a:txBody>
                  <a:tcPr marL="91449" marR="91449" marT="45744" marB="4574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49" marR="91449" marT="45744" marB="4574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</a:t>
                      </a:r>
                    </a:p>
                  </a:txBody>
                  <a:tcPr marL="91449" marR="91449" marT="45744" marB="4574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</a:t>
                      </a:r>
                    </a:p>
                  </a:txBody>
                  <a:tcPr marL="91449" marR="91449" marT="45744" marB="4574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</a:t>
                      </a: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49" marR="91449" marT="45744" marB="4574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69967"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业务板槽位数</a:t>
                      </a:r>
                      <a:endParaRPr kumimoji="0" lang="en-US" altLang="zh-CN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</a:t>
                      </a: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4</a:t>
                      </a: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8</a:t>
                      </a: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</a:t>
                      </a: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4</a:t>
                      </a: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8</a:t>
                      </a: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69967"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业务槽位数</a:t>
                      </a:r>
                      <a:endParaRPr kumimoji="0" lang="en-US" altLang="zh-CN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8</a:t>
                      </a:r>
                      <a:endParaRPr kumimoji="0" lang="zh-CN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16</a:t>
                      </a:r>
                      <a:endParaRPr kumimoji="0" lang="zh-CN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32</a:t>
                      </a:r>
                      <a:endParaRPr kumimoji="0" lang="zh-CN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8</a:t>
                      </a:r>
                      <a:endParaRPr kumimoji="0" lang="zh-CN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16</a:t>
                      </a:r>
                      <a:endParaRPr kumimoji="0" lang="zh-CN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32</a:t>
                      </a:r>
                      <a:endParaRPr kumimoji="0" lang="zh-CN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60007"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交换网板</a:t>
                      </a:r>
                      <a:endParaRPr kumimoji="0" lang="en-US" altLang="zh-CN" sz="1100" b="1" i="0" u="none" strike="noStrike" kern="1200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支持独立交换网板</a:t>
                      </a:r>
                      <a:endParaRPr kumimoji="0" lang="en-US" altLang="zh-CN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支持独立交换网板</a:t>
                      </a:r>
                      <a:endParaRPr kumimoji="0" lang="en-US" altLang="zh-CN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支持独立交换网板</a:t>
                      </a:r>
                      <a:endParaRPr kumimoji="0" lang="en-US" altLang="zh-CN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支持独立交换网板</a:t>
                      </a:r>
                      <a:endParaRPr kumimoji="0" lang="en-US" altLang="zh-CN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支持独立交换网板</a:t>
                      </a:r>
                      <a:endParaRPr kumimoji="0" lang="en-US" altLang="zh-CN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支持独立交换网板</a:t>
                      </a:r>
                      <a:endParaRPr kumimoji="0" lang="en-US" altLang="zh-CN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69967"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电源</a:t>
                      </a:r>
                      <a:endParaRPr kumimoji="0" lang="en-US" altLang="zh-CN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1+1</a:t>
                      </a: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1+1</a:t>
                      </a: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3+1</a:t>
                      </a: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1+1</a:t>
                      </a: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1+1</a:t>
                      </a: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3+1(</a:t>
                      </a:r>
                      <a:r>
                        <a:rPr kumimoji="0" lang="zh-CN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或</a:t>
                      </a:r>
                      <a:r>
                        <a:rPr kumimoji="0" lang="en-US" altLang="zh-CN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2+2)</a:t>
                      </a: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51738"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进风方式</a:t>
                      </a:r>
                      <a:endParaRPr kumimoji="0" lang="en-US" altLang="zh-CN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左右</a:t>
                      </a:r>
                      <a:endParaRPr kumimoji="0" lang="en-US" altLang="zh-CN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左右</a:t>
                      </a:r>
                      <a:endParaRPr kumimoji="0" lang="en-US" altLang="zh-CN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前后</a:t>
                      </a:r>
                      <a:endParaRPr kumimoji="0" lang="en-US" altLang="zh-CN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左右</a:t>
                      </a:r>
                      <a:endParaRPr kumimoji="0" lang="en-US" altLang="zh-CN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左右</a:t>
                      </a:r>
                      <a:endParaRPr kumimoji="0" lang="en-US" altLang="zh-CN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50000"/>
                        </a:lnSpc>
                        <a:defRPr b="1">
                          <a:solidFill>
                            <a:schemeClr val="tx1"/>
                          </a:solidFill>
                          <a:latin typeface="华文中宋" pitchFamily="2" charset="-122"/>
                          <a:ea typeface="华文细黑" pitchFamily="2" charset="-122"/>
                        </a:defRPr>
                      </a:lvl1pPr>
                      <a:lvl2pPr marL="742950" indent="-28575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6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2pPr>
                      <a:lvl3pPr marL="11430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4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3pPr>
                      <a:lvl4pPr marL="1600200" indent="-228600" ea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defRPr sz="120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</a:defRPr>
                      </a:lvl4pPr>
                      <a:lvl5pPr marL="2057400" indent="-228600" eaLnBrk="0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chemeClr val="tx1"/>
                          </a:solidFill>
                          <a:latin typeface="Arial" charset="0"/>
                          <a:ea typeface="华文细黑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前后</a:t>
                      </a:r>
                      <a:endParaRPr kumimoji="0" lang="en-US" altLang="zh-CN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8022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251520" y="3363838"/>
            <a:ext cx="8640960" cy="1361715"/>
          </a:xfrm>
          <a:prstGeom prst="rect">
            <a:avLst/>
          </a:prstGeom>
          <a:solidFill>
            <a:srgbClr val="A0A0A0"/>
          </a:solidFill>
          <a:ln>
            <a:noFill/>
          </a:ln>
        </p:spPr>
        <p:txBody>
          <a:bodyPr vert="horz" wrap="square" lIns="91440" tIns="45720" rIns="91440" bIns="45720" numCol="1" anchor="ctr" anchorCtr="1" compatLnSpc="1"/>
          <a:lstStyle/>
          <a:p>
            <a:endParaRPr lang="zh-CN" altLang="en-US" sz="1200" dirty="0"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139952" y="4299942"/>
            <a:ext cx="8591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新华三集团</a:t>
            </a:r>
            <a:endParaRPr lang="en-US" altLang="zh-CN" sz="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en-US" altLang="zh-CN" sz="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www.h3c.com</a:t>
            </a:r>
            <a:endParaRPr lang="zh-CN" altLang="en-US" sz="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1520" y="4758279"/>
            <a:ext cx="8640960" cy="45719"/>
          </a:xfrm>
          <a:prstGeom prst="rect">
            <a:avLst/>
          </a:prstGeom>
          <a:solidFill>
            <a:srgbClr val="D7000F"/>
          </a:solidFill>
          <a:ln>
            <a:noFill/>
          </a:ln>
        </p:spPr>
        <p:txBody>
          <a:bodyPr vert="horz" wrap="square" lIns="91440" tIns="45720" rIns="91440" bIns="45720" numCol="1" anchor="ctr" anchorCtr="1" compatLnSpc="1"/>
          <a:lstStyle/>
          <a:p>
            <a:endParaRPr lang="zh-CN" altLang="en-US" sz="2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63888" y="2211710"/>
            <a:ext cx="2199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Thanks</a:t>
            </a:r>
            <a:r>
              <a:rPr kumimoji="1" lang="zh-CN" altLang="en-US" sz="3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！ </a:t>
            </a:r>
          </a:p>
        </p:txBody>
      </p:sp>
    </p:spTree>
    <p:extLst>
      <p:ext uri="{BB962C8B-B14F-4D97-AF65-F5344CB8AC3E}">
        <p14:creationId xmlns:p14="http://schemas.microsoft.com/office/powerpoint/2010/main" val="88910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 smtClean="0"/>
              <a:t>SR66</a:t>
            </a:r>
            <a:r>
              <a:rPr lang="zh-CN" altLang="en-US" dirty="0" smtClean="0"/>
              <a:t>路由器</a:t>
            </a:r>
            <a:r>
              <a:rPr lang="en-US" altLang="zh-CN" dirty="0" smtClean="0"/>
              <a:t>V7</a:t>
            </a:r>
            <a:r>
              <a:rPr lang="zh-CN" altLang="en-US" dirty="0" smtClean="0"/>
              <a:t>产品高性能主控</a:t>
            </a:r>
            <a:endParaRPr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-108520" y="796691"/>
            <a:ext cx="8708090" cy="3897121"/>
            <a:chOff x="-612775" y="642938"/>
            <a:chExt cx="9579110" cy="5575203"/>
          </a:xfrm>
        </p:grpSpPr>
        <p:grpSp>
          <p:nvGrpSpPr>
            <p:cNvPr id="23" name="组合 32"/>
            <p:cNvGrpSpPr>
              <a:grpSpLocks/>
            </p:cNvGrpSpPr>
            <p:nvPr/>
          </p:nvGrpSpPr>
          <p:grpSpPr bwMode="auto">
            <a:xfrm>
              <a:off x="4087813" y="881063"/>
              <a:ext cx="4805362" cy="2335212"/>
              <a:chOff x="4716463" y="887695"/>
              <a:chExt cx="4264569" cy="2265059"/>
            </a:xfrm>
          </p:grpSpPr>
          <p:sp>
            <p:nvSpPr>
              <p:cNvPr id="40" name="AutoShape 14"/>
              <p:cNvSpPr>
                <a:spLocks noChangeArrowheads="1"/>
              </p:cNvSpPr>
              <p:nvPr/>
            </p:nvSpPr>
            <p:spPr bwMode="gray">
              <a:xfrm>
                <a:off x="4716463" y="887695"/>
                <a:ext cx="4247663" cy="2265059"/>
              </a:xfrm>
              <a:prstGeom prst="roundRect">
                <a:avLst>
                  <a:gd name="adj" fmla="val 11921"/>
                </a:avLst>
              </a:prstGeom>
              <a:solidFill>
                <a:srgbClr val="0070C0"/>
              </a:solidFill>
              <a:ln w="254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 dirty="0">
                  <a:latin typeface="+mn-ea"/>
                  <a:ea typeface="+mn-ea"/>
                </a:endParaRPr>
              </a:p>
            </p:txBody>
          </p:sp>
          <p:sp>
            <p:nvSpPr>
              <p:cNvPr id="41" name="Text Box 156"/>
              <p:cNvSpPr txBox="1">
                <a:spLocks noChangeArrowheads="1"/>
              </p:cNvSpPr>
              <p:nvPr/>
            </p:nvSpPr>
            <p:spPr bwMode="black">
              <a:xfrm>
                <a:off x="4906678" y="950585"/>
                <a:ext cx="4074354" cy="2124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ü"/>
                </a:pPr>
                <a:r>
                  <a:rPr lang="zh-CN" altLang="en-US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支持</a:t>
                </a:r>
                <a:r>
                  <a:rPr lang="en-US" altLang="zh-CN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USB Console</a:t>
                </a:r>
                <a:r>
                  <a:rPr lang="zh-CN" altLang="en-US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接口，方便维护</a:t>
                </a:r>
                <a:endParaRPr lang="en-US" altLang="zh-CN" sz="11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ü"/>
                </a:pPr>
                <a:r>
                  <a:rPr lang="zh-CN" altLang="en-US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半宽主控引擎设计，高性价比</a:t>
                </a:r>
                <a:endParaRPr lang="en-US" altLang="zh-CN" sz="11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ü"/>
                </a:pPr>
                <a:r>
                  <a:rPr lang="zh-CN" altLang="en-US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支持先进的</a:t>
                </a:r>
                <a:r>
                  <a:rPr lang="en-US" altLang="zh-CN" sz="1100" dirty="0" err="1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Comware</a:t>
                </a:r>
                <a:r>
                  <a:rPr lang="en-US" altLang="zh-CN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V7</a:t>
                </a:r>
                <a:r>
                  <a:rPr lang="zh-CN" altLang="en-US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软件</a:t>
                </a:r>
                <a:endParaRPr lang="en-US" altLang="zh-CN" sz="11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ü"/>
                </a:pPr>
                <a:r>
                  <a:rPr lang="zh-CN" altLang="en-US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业务</a:t>
                </a:r>
                <a:r>
                  <a:rPr lang="en-US" altLang="zh-CN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FIP-240/300/310</a:t>
                </a:r>
                <a:r>
                  <a:rPr lang="zh-CN" altLang="en-US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线卡</a:t>
                </a:r>
                <a:endParaRPr lang="en-US" altLang="zh-CN" sz="11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ü"/>
                </a:pPr>
                <a:r>
                  <a:rPr lang="zh-CN" altLang="en-US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支持全业务线速线卡</a:t>
                </a:r>
                <a:r>
                  <a:rPr lang="en-US" altLang="zh-CN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Apollo I@FIP-600</a:t>
                </a:r>
                <a:r>
                  <a:rPr lang="zh-CN" altLang="en-US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引擎</a:t>
                </a:r>
                <a:endParaRPr lang="en-US" altLang="zh-CN" sz="11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ü"/>
                </a:pPr>
                <a:r>
                  <a:rPr lang="zh-CN" altLang="en-US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适用于</a:t>
                </a:r>
                <a:r>
                  <a:rPr lang="en-US" altLang="zh-CN" sz="1100" dirty="0" smtClean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SR6604/SR6608/SR6616</a:t>
                </a:r>
                <a:endParaRPr lang="en-US" altLang="zh-CN" sz="11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4" name="Group 50"/>
            <p:cNvGrpSpPr>
              <a:grpSpLocks/>
            </p:cNvGrpSpPr>
            <p:nvPr/>
          </p:nvGrpSpPr>
          <p:grpSpPr bwMode="auto">
            <a:xfrm>
              <a:off x="755345" y="2708275"/>
              <a:ext cx="2719387" cy="504825"/>
              <a:chOff x="1241" y="2795"/>
              <a:chExt cx="4320" cy="287"/>
            </a:xfrm>
          </p:grpSpPr>
          <p:grpSp>
            <p:nvGrpSpPr>
              <p:cNvPr id="36" name="组合 65"/>
              <p:cNvGrpSpPr>
                <a:grpSpLocks/>
              </p:cNvGrpSpPr>
              <p:nvPr/>
            </p:nvGrpSpPr>
            <p:grpSpPr bwMode="auto">
              <a:xfrm>
                <a:off x="1519" y="2795"/>
                <a:ext cx="3538" cy="287"/>
                <a:chOff x="1121361" y="3118093"/>
                <a:chExt cx="2047269" cy="455200"/>
              </a:xfrm>
            </p:grpSpPr>
            <p:sp>
              <p:nvSpPr>
                <p:cNvPr id="38" name="AutoShape 6"/>
                <p:cNvSpPr>
                  <a:spLocks noChangeArrowheads="1"/>
                </p:cNvSpPr>
                <p:nvPr/>
              </p:nvSpPr>
              <p:spPr bwMode="ltGray">
                <a:xfrm>
                  <a:off x="1121298" y="3118093"/>
                  <a:ext cx="2047393" cy="4552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70C0"/>
                </a:solidFill>
                <a:ln w="38100" algn="ctr">
                  <a:solidFill>
                    <a:srgbClr val="FFFFFF">
                      <a:alpha val="70195"/>
                    </a:srgb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zh-CN" altLang="zh-CN" sz="1200" b="1">
                    <a:latin typeface="+mn-ea"/>
                    <a:ea typeface="+mn-ea"/>
                  </a:endParaRPr>
                </a:p>
              </p:txBody>
            </p:sp>
            <p:sp>
              <p:nvSpPr>
                <p:cNvPr id="39" name="AutoShape 11"/>
                <p:cNvSpPr>
                  <a:spLocks noChangeArrowheads="1"/>
                </p:cNvSpPr>
                <p:nvPr/>
              </p:nvSpPr>
              <p:spPr bwMode="ltGray">
                <a:xfrm>
                  <a:off x="1130054" y="3153880"/>
                  <a:ext cx="2029882" cy="178930"/>
                </a:xfrm>
                <a:prstGeom prst="roundRect">
                  <a:avLst>
                    <a:gd name="adj" fmla="val 28356"/>
                  </a:avLst>
                </a:prstGeom>
                <a:gradFill rotWithShape="1">
                  <a:gsLst>
                    <a:gs pos="0">
                      <a:srgbClr val="FFFFFF">
                        <a:alpha val="70000"/>
                      </a:srgbClr>
                    </a:gs>
                    <a:gs pos="100000">
                      <a:schemeClr val="folHlink">
                        <a:alpha val="0"/>
                      </a:scheme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zh-CN" altLang="zh-CN" sz="1200" b="1">
                    <a:latin typeface="+mn-ea"/>
                    <a:ea typeface="+mn-ea"/>
                  </a:endParaRPr>
                </a:p>
              </p:txBody>
            </p:sp>
          </p:grpSp>
          <p:sp>
            <p:nvSpPr>
              <p:cNvPr id="37" name="TextBox 8"/>
              <p:cNvSpPr txBox="1">
                <a:spLocks noChangeArrowheads="1"/>
              </p:cNvSpPr>
              <p:nvPr/>
            </p:nvSpPr>
            <p:spPr bwMode="auto">
              <a:xfrm>
                <a:off x="1241" y="2820"/>
                <a:ext cx="432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RPE-X3 </a:t>
                </a: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主控</a:t>
                </a:r>
                <a:endPara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25" name="Picture 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2775" y="642938"/>
              <a:ext cx="4849813" cy="214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8313" y="3789363"/>
              <a:ext cx="3382962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8" dist="17961" dir="135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grpSp>
          <p:nvGrpSpPr>
            <p:cNvPr id="28" name="Group 50"/>
            <p:cNvGrpSpPr>
              <a:grpSpLocks/>
            </p:cNvGrpSpPr>
            <p:nvPr/>
          </p:nvGrpSpPr>
          <p:grpSpPr bwMode="auto">
            <a:xfrm>
              <a:off x="755650" y="5592763"/>
              <a:ext cx="2719388" cy="504825"/>
              <a:chOff x="1128" y="2795"/>
              <a:chExt cx="4320" cy="287"/>
            </a:xfrm>
          </p:grpSpPr>
          <p:grpSp>
            <p:nvGrpSpPr>
              <p:cNvPr id="32" name="组合 65"/>
              <p:cNvGrpSpPr>
                <a:grpSpLocks/>
              </p:cNvGrpSpPr>
              <p:nvPr/>
            </p:nvGrpSpPr>
            <p:grpSpPr bwMode="auto">
              <a:xfrm>
                <a:off x="1519" y="2795"/>
                <a:ext cx="3538" cy="287"/>
                <a:chOff x="1121299" y="3118093"/>
                <a:chExt cx="2047392" cy="455200"/>
              </a:xfrm>
            </p:grpSpPr>
            <p:sp>
              <p:nvSpPr>
                <p:cNvPr id="34" name="AutoShape 6"/>
                <p:cNvSpPr>
                  <a:spLocks noChangeArrowheads="1"/>
                </p:cNvSpPr>
                <p:nvPr/>
              </p:nvSpPr>
              <p:spPr bwMode="ltGray">
                <a:xfrm>
                  <a:off x="1121236" y="3118093"/>
                  <a:ext cx="2047516" cy="4552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70C0"/>
                </a:solidFill>
                <a:ln w="38100" algn="ctr">
                  <a:solidFill>
                    <a:srgbClr val="FFFFFF">
                      <a:alpha val="70195"/>
                    </a:srgb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" name="AutoShape 11"/>
                <p:cNvSpPr>
                  <a:spLocks noChangeArrowheads="1"/>
                </p:cNvSpPr>
                <p:nvPr/>
              </p:nvSpPr>
              <p:spPr bwMode="ltGray">
                <a:xfrm>
                  <a:off x="1129993" y="3153879"/>
                  <a:ext cx="2030003" cy="178931"/>
                </a:xfrm>
                <a:prstGeom prst="roundRect">
                  <a:avLst>
                    <a:gd name="adj" fmla="val 28356"/>
                  </a:avLst>
                </a:prstGeom>
                <a:gradFill rotWithShape="1">
                  <a:gsLst>
                    <a:gs pos="0">
                      <a:srgbClr val="FFFFFF">
                        <a:alpha val="70000"/>
                      </a:srgbClr>
                    </a:gs>
                    <a:gs pos="100000">
                      <a:schemeClr val="folHlink">
                        <a:alpha val="0"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l"/>
                    <a:defRPr sz="3000" b="1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1pPr>
                  <a:lvl2pPr marL="742950" indent="-28575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SzPct val="80000"/>
                    <a:buFont typeface="Wingdings" panose="05000000000000000000" pitchFamily="2" charset="2"/>
                    <a:buChar char="à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2pPr>
                  <a:lvl3pPr marL="11430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Times New Roman" panose="02020603050405020304" pitchFamily="18" charset="0"/>
                    <a:buChar char="-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3pPr>
                  <a:lvl4pPr marL="16002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Arial" panose="020B0604020202020204" pitchFamily="34" charset="0"/>
                    <a:buChar char="—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4pPr>
                  <a:lvl5pPr marL="2057400" indent="-22860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10000"/>
                    </a:spcBef>
                    <a:spcAft>
                      <a:spcPct val="25000"/>
                    </a:spcAft>
                    <a:buClr>
                      <a:schemeClr val="tx1"/>
                    </a:buClr>
                    <a:buFont typeface="Wingdings" panose="05000000000000000000" pitchFamily="2" charset="2"/>
                    <a:buChar char="Ü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zh-CN" altLang="zh-CN" sz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3" name="TextBox 8"/>
              <p:cNvSpPr txBox="1">
                <a:spLocks noChangeArrowheads="1"/>
              </p:cNvSpPr>
              <p:nvPr/>
            </p:nvSpPr>
            <p:spPr bwMode="auto">
              <a:xfrm>
                <a:off x="1128" y="2816"/>
                <a:ext cx="432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RSE-X3 </a:t>
                </a: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主控</a:t>
                </a:r>
                <a:endPara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9" name="组合 32"/>
            <p:cNvGrpSpPr>
              <a:grpSpLocks/>
            </p:cNvGrpSpPr>
            <p:nvPr/>
          </p:nvGrpSpPr>
          <p:grpSpPr bwMode="auto">
            <a:xfrm>
              <a:off x="4087813" y="3736879"/>
              <a:ext cx="4878522" cy="2481262"/>
              <a:chOff x="4716463" y="1282767"/>
              <a:chExt cx="4356772" cy="1998464"/>
            </a:xfrm>
          </p:grpSpPr>
          <p:sp>
            <p:nvSpPr>
              <p:cNvPr id="30" name="AutoShape 14"/>
              <p:cNvSpPr>
                <a:spLocks noChangeArrowheads="1"/>
              </p:cNvSpPr>
              <p:nvPr/>
            </p:nvSpPr>
            <p:spPr bwMode="gray">
              <a:xfrm>
                <a:off x="4716463" y="1282767"/>
                <a:ext cx="4248150" cy="1998464"/>
              </a:xfrm>
              <a:prstGeom prst="roundRect">
                <a:avLst>
                  <a:gd name="adj" fmla="val 11921"/>
                </a:avLst>
              </a:prstGeom>
              <a:solidFill>
                <a:srgbClr val="0070C0"/>
              </a:solidFill>
              <a:ln w="254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zh-CN" altLang="zh-CN" sz="16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Text Box 156"/>
              <p:cNvSpPr txBox="1">
                <a:spLocks noChangeArrowheads="1"/>
              </p:cNvSpPr>
              <p:nvPr/>
            </p:nvSpPr>
            <p:spPr bwMode="black">
              <a:xfrm>
                <a:off x="4936210" y="1440406"/>
                <a:ext cx="4137025" cy="1764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857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sz="3000" b="1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1pPr>
                <a:lvl2pPr marL="742950" indent="-28575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à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2pPr>
                <a:lvl3pPr marL="11430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Times New Roman" panose="02020603050405020304" pitchFamily="18" charset="0"/>
                  <a:buChar char="-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3pPr>
                <a:lvl4pPr marL="16002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—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4pPr>
                <a:lvl5pPr marL="2057400" indent="-22860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5pPr>
                <a:lvl6pPr marL="25146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6pPr>
                <a:lvl7pPr marL="29718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7pPr>
                <a:lvl8pPr marL="34290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8pPr>
                <a:lvl9pPr marL="3886200" indent="-228600" eaLnBrk="0" fontAlgn="base" hangingPunct="0">
                  <a:spcBef>
                    <a:spcPct val="10000"/>
                  </a:spcBef>
                  <a:spcAft>
                    <a:spcPct val="25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Ü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华文细黑" panose="0201060004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ü"/>
                </a:pPr>
                <a:r>
                  <a:rPr lang="zh-CN" altLang="en-US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支持</a:t>
                </a:r>
                <a:r>
                  <a:rPr lang="en-US" altLang="zh-CN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USB Console</a:t>
                </a:r>
                <a:r>
                  <a:rPr lang="zh-CN" altLang="en-US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接口，方便维护</a:t>
                </a:r>
                <a:endParaRPr lang="en-US" altLang="zh-CN" sz="11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ü"/>
                </a:pPr>
                <a:r>
                  <a:rPr lang="zh-CN" altLang="en-US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半宽主控引擎设计，高性价比</a:t>
                </a:r>
                <a:endParaRPr lang="en-US" altLang="zh-CN" sz="11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ü"/>
                </a:pPr>
                <a:r>
                  <a:rPr lang="zh-CN" altLang="en-US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支持先进的</a:t>
                </a:r>
                <a:r>
                  <a:rPr lang="en-US" altLang="zh-CN" sz="1100" dirty="0" err="1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Comware</a:t>
                </a:r>
                <a:r>
                  <a:rPr lang="en-US" altLang="zh-CN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V7</a:t>
                </a:r>
                <a:r>
                  <a:rPr lang="zh-CN" altLang="en-US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软件</a:t>
                </a:r>
                <a:endParaRPr lang="en-US" altLang="zh-CN" sz="11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ü"/>
                </a:pPr>
                <a:r>
                  <a:rPr lang="zh-CN" altLang="en-US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业务</a:t>
                </a:r>
                <a:r>
                  <a:rPr lang="en-US" altLang="zh-CN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FIP-240/300/310</a:t>
                </a:r>
                <a:r>
                  <a:rPr lang="zh-CN" altLang="en-US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线卡</a:t>
                </a:r>
                <a:endParaRPr lang="en-US" altLang="zh-CN" sz="11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ü"/>
                </a:pPr>
                <a:r>
                  <a:rPr lang="zh-CN" altLang="en-US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支持全业务线速线卡</a:t>
                </a:r>
                <a:r>
                  <a:rPr lang="en-US" altLang="zh-CN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Apollo I@FIP-600</a:t>
                </a:r>
                <a:r>
                  <a:rPr lang="zh-CN" altLang="en-US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引擎</a:t>
                </a:r>
                <a:endParaRPr lang="en-US" altLang="zh-CN" sz="11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ü"/>
                </a:pPr>
                <a:r>
                  <a:rPr lang="zh-CN" altLang="en-US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适用于</a:t>
                </a:r>
                <a:r>
                  <a:rPr lang="en-US" altLang="zh-CN" sz="11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SR6604-X/SR6608-X/SR6616-X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8869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 smtClean="0"/>
              <a:t>机箱附件</a:t>
            </a:r>
            <a:r>
              <a:rPr lang="en-US" altLang="zh-CN" dirty="0" smtClean="0"/>
              <a:t>BKEC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789" y="1059582"/>
            <a:ext cx="5860578" cy="173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2"/>
          <p:cNvGrpSpPr>
            <a:grpSpLocks/>
          </p:cNvGrpSpPr>
          <p:nvPr/>
        </p:nvGrpSpPr>
        <p:grpSpPr bwMode="auto">
          <a:xfrm>
            <a:off x="2400126" y="3687974"/>
            <a:ext cx="4805363" cy="769938"/>
            <a:chOff x="4716463" y="887695"/>
            <a:chExt cx="4264569" cy="2264356"/>
          </a:xfrm>
        </p:grpSpPr>
        <p:sp>
          <p:nvSpPr>
            <p:cNvPr id="5" name="AutoShape 14"/>
            <p:cNvSpPr>
              <a:spLocks noChangeArrowheads="1"/>
            </p:cNvSpPr>
            <p:nvPr/>
          </p:nvSpPr>
          <p:spPr bwMode="gray">
            <a:xfrm>
              <a:off x="4716463" y="887695"/>
              <a:ext cx="4247663" cy="2264356"/>
            </a:xfrm>
            <a:prstGeom prst="roundRect">
              <a:avLst>
                <a:gd name="adj" fmla="val 11921"/>
              </a:avLst>
            </a:prstGeom>
            <a:solidFill>
              <a:srgbClr val="0070C0"/>
            </a:soli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zh-CN" dirty="0">
                <a:latin typeface="+mn-ea"/>
                <a:ea typeface="+mn-ea"/>
              </a:endParaRPr>
            </a:p>
          </p:txBody>
        </p:sp>
        <p:sp>
          <p:nvSpPr>
            <p:cNvPr id="6" name="Text Box 156"/>
            <p:cNvSpPr txBox="1">
              <a:spLocks noChangeArrowheads="1"/>
            </p:cNvSpPr>
            <p:nvPr/>
          </p:nvSpPr>
          <p:spPr bwMode="black">
            <a:xfrm>
              <a:off x="4906678" y="950585"/>
              <a:ext cx="4074354" cy="713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zh-CN" altLang="en-US" sz="160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选用</a:t>
              </a:r>
              <a:r>
                <a:rPr lang="en-US" altLang="zh-CN" sz="160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RPE-X3</a:t>
              </a:r>
              <a:r>
                <a:rPr lang="zh-CN" altLang="en-US" sz="160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主控时必须配置</a:t>
              </a:r>
              <a:r>
                <a:rPr lang="en-US" altLang="zh-CN" sz="160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BKEC</a:t>
              </a:r>
            </a:p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</a:pPr>
              <a:r>
                <a:rPr lang="zh-CN" altLang="en-US" sz="160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每个主机配置</a:t>
              </a:r>
              <a:r>
                <a:rPr lang="en-US" altLang="zh-CN" sz="160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160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</a:t>
              </a:r>
              <a:r>
                <a:rPr lang="en-US" altLang="zh-CN" sz="160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BKEC</a:t>
              </a:r>
            </a:p>
          </p:txBody>
        </p:sp>
      </p:grpSp>
      <p:grpSp>
        <p:nvGrpSpPr>
          <p:cNvPr id="7" name="Group 50"/>
          <p:cNvGrpSpPr>
            <a:grpSpLocks/>
          </p:cNvGrpSpPr>
          <p:nvPr/>
        </p:nvGrpSpPr>
        <p:grpSpPr bwMode="auto">
          <a:xfrm>
            <a:off x="3347864" y="3059324"/>
            <a:ext cx="2719387" cy="504825"/>
            <a:chOff x="1128" y="2795"/>
            <a:chExt cx="4320" cy="287"/>
          </a:xfrm>
        </p:grpSpPr>
        <p:grpSp>
          <p:nvGrpSpPr>
            <p:cNvPr id="8" name="组合 65"/>
            <p:cNvGrpSpPr>
              <a:grpSpLocks/>
            </p:cNvGrpSpPr>
            <p:nvPr/>
          </p:nvGrpSpPr>
          <p:grpSpPr bwMode="auto">
            <a:xfrm>
              <a:off x="1519" y="2795"/>
              <a:ext cx="3538" cy="287"/>
              <a:chOff x="1121361" y="3118093"/>
              <a:chExt cx="2047269" cy="455200"/>
            </a:xfrm>
          </p:grpSpPr>
          <p:sp>
            <p:nvSpPr>
              <p:cNvPr id="10" name="AutoShape 6"/>
              <p:cNvSpPr>
                <a:spLocks noChangeArrowheads="1"/>
              </p:cNvSpPr>
              <p:nvPr/>
            </p:nvSpPr>
            <p:spPr bwMode="ltGray">
              <a:xfrm>
                <a:off x="1121298" y="3118093"/>
                <a:ext cx="2047393" cy="455200"/>
              </a:xfrm>
              <a:prstGeom prst="roundRect">
                <a:avLst>
                  <a:gd name="adj" fmla="val 16667"/>
                </a:avLst>
              </a:prstGeom>
              <a:solidFill>
                <a:srgbClr val="0070C0"/>
              </a:solidFill>
              <a:ln w="38100" algn="ctr">
                <a:solidFill>
                  <a:srgbClr val="FFFFFF">
                    <a:alpha val="70195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 sz="1200" b="1">
                  <a:latin typeface="+mn-ea"/>
                  <a:ea typeface="+mn-ea"/>
                </a:endParaRPr>
              </a:p>
            </p:txBody>
          </p:sp>
          <p:sp>
            <p:nvSpPr>
              <p:cNvPr id="11" name="AutoShape 11"/>
              <p:cNvSpPr>
                <a:spLocks noChangeArrowheads="1"/>
              </p:cNvSpPr>
              <p:nvPr/>
            </p:nvSpPr>
            <p:spPr bwMode="ltGray">
              <a:xfrm>
                <a:off x="1130054" y="3153880"/>
                <a:ext cx="2029882" cy="178930"/>
              </a:xfrm>
              <a:prstGeom prst="roundRect">
                <a:avLst>
                  <a:gd name="adj" fmla="val 28356"/>
                </a:avLst>
              </a:prstGeom>
              <a:gradFill rotWithShape="1">
                <a:gsLst>
                  <a:gs pos="0">
                    <a:srgbClr val="FFFFFF">
                      <a:alpha val="70000"/>
                    </a:srgbClr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 sz="1200" b="1">
                  <a:latin typeface="+mn-ea"/>
                  <a:ea typeface="+mn-ea"/>
                </a:endParaRPr>
              </a:p>
            </p:txBody>
          </p:sp>
        </p:grp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1128" y="2853"/>
              <a:ext cx="432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BKEC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5880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 smtClean="0"/>
              <a:t>高性能交换网板</a:t>
            </a:r>
            <a:endParaRPr lang="zh-CN" altLang="en-US" dirty="0"/>
          </a:p>
        </p:txBody>
      </p:sp>
      <p:grpSp>
        <p:nvGrpSpPr>
          <p:cNvPr id="3" name="组合 43"/>
          <p:cNvGrpSpPr>
            <a:grpSpLocks/>
          </p:cNvGrpSpPr>
          <p:nvPr/>
        </p:nvGrpSpPr>
        <p:grpSpPr bwMode="auto">
          <a:xfrm>
            <a:off x="283621" y="856255"/>
            <a:ext cx="8680865" cy="1728192"/>
            <a:chOff x="251520" y="908720"/>
            <a:chExt cx="8677472" cy="2276012"/>
          </a:xfrm>
        </p:grpSpPr>
        <p:grpSp>
          <p:nvGrpSpPr>
            <p:cNvPr id="4" name="Group 50"/>
            <p:cNvGrpSpPr>
              <a:grpSpLocks/>
            </p:cNvGrpSpPr>
            <p:nvPr/>
          </p:nvGrpSpPr>
          <p:grpSpPr bwMode="auto">
            <a:xfrm>
              <a:off x="398053" y="908720"/>
              <a:ext cx="4461369" cy="569036"/>
              <a:chOff x="1205" y="2795"/>
              <a:chExt cx="7089" cy="287"/>
            </a:xfrm>
          </p:grpSpPr>
          <p:grpSp>
            <p:nvGrpSpPr>
              <p:cNvPr id="10" name="组合 65"/>
              <p:cNvGrpSpPr>
                <a:grpSpLocks/>
              </p:cNvGrpSpPr>
              <p:nvPr/>
            </p:nvGrpSpPr>
            <p:grpSpPr bwMode="auto">
              <a:xfrm>
                <a:off x="1205" y="2795"/>
                <a:ext cx="6849" cy="287"/>
                <a:chOff x="939974" y="3123157"/>
                <a:chExt cx="3962310" cy="455808"/>
              </a:xfrm>
            </p:grpSpPr>
            <p:sp>
              <p:nvSpPr>
                <p:cNvPr id="12" name="AutoShape 6"/>
                <p:cNvSpPr>
                  <a:spLocks noChangeArrowheads="1"/>
                </p:cNvSpPr>
                <p:nvPr/>
              </p:nvSpPr>
              <p:spPr bwMode="ltGray">
                <a:xfrm>
                  <a:off x="939974" y="3123157"/>
                  <a:ext cx="3780424" cy="45580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70C0"/>
                </a:solidFill>
                <a:ln w="38100" algn="ctr">
                  <a:solidFill>
                    <a:srgbClr val="FFFFFF">
                      <a:alpha val="70195"/>
                    </a:srgb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zh-CN" altLang="zh-CN" sz="1200" b="1">
                    <a:latin typeface="+mn-ea"/>
                    <a:ea typeface="+mn-ea"/>
                  </a:endParaRPr>
                </a:p>
              </p:txBody>
            </p:sp>
            <p:sp>
              <p:nvSpPr>
                <p:cNvPr id="13" name="AutoShape 11"/>
                <p:cNvSpPr>
                  <a:spLocks noChangeArrowheads="1"/>
                </p:cNvSpPr>
                <p:nvPr/>
              </p:nvSpPr>
              <p:spPr bwMode="ltGray">
                <a:xfrm>
                  <a:off x="1130567" y="3158459"/>
                  <a:ext cx="3771717" cy="137306"/>
                </a:xfrm>
                <a:prstGeom prst="roundRect">
                  <a:avLst>
                    <a:gd name="adj" fmla="val 28356"/>
                  </a:avLst>
                </a:prstGeom>
                <a:gradFill rotWithShape="1">
                  <a:gsLst>
                    <a:gs pos="0">
                      <a:srgbClr val="FFFFFF">
                        <a:alpha val="70000"/>
                      </a:srgbClr>
                    </a:gs>
                    <a:gs pos="100000">
                      <a:schemeClr val="folHlink">
                        <a:alpha val="0"/>
                      </a:scheme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zh-CN" sz="1200" b="1">
                    <a:latin typeface="+mn-ea"/>
                    <a:ea typeface="+mn-ea"/>
                  </a:endParaRPr>
                </a:p>
              </p:txBody>
            </p:sp>
          </p:grpSp>
          <p:sp>
            <p:nvSpPr>
              <p:cNvPr id="11" name="TextBox 8"/>
              <p:cNvSpPr txBox="1">
                <a:spLocks noChangeArrowheads="1"/>
              </p:cNvSpPr>
              <p:nvPr/>
            </p:nvSpPr>
            <p:spPr bwMode="auto">
              <a:xfrm>
                <a:off x="1315" y="2855"/>
                <a:ext cx="6979" cy="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zh-CN" b="1" dirty="0">
                    <a:solidFill>
                      <a:schemeClr val="bg1"/>
                    </a:solidFill>
                    <a:latin typeface="+mn-ea"/>
                    <a:ea typeface="+mn-ea"/>
                  </a:rPr>
                  <a:t>SFE-X1</a:t>
                </a:r>
                <a:r>
                  <a:rPr lang="zh-CN" altLang="en-US" b="1" dirty="0">
                    <a:solidFill>
                      <a:schemeClr val="bg1"/>
                    </a:solidFill>
                    <a:latin typeface="+mn-ea"/>
                    <a:ea typeface="+mn-ea"/>
                  </a:rPr>
                  <a:t>（ </a:t>
                </a:r>
                <a:r>
                  <a:rPr lang="en-US" altLang="zh-CN" b="1" dirty="0">
                    <a:solidFill>
                      <a:schemeClr val="bg1"/>
                    </a:solidFill>
                    <a:latin typeface="+mn-ea"/>
                    <a:ea typeface="+mn-ea"/>
                  </a:rPr>
                  <a:t>Switch Fabric Engine-X1</a:t>
                </a:r>
                <a:r>
                  <a:rPr lang="zh-CN" altLang="en-US" b="1" dirty="0">
                    <a:solidFill>
                      <a:schemeClr val="bg1"/>
                    </a:solidFill>
                    <a:latin typeface="+mn-ea"/>
                    <a:ea typeface="+mn-ea"/>
                  </a:rPr>
                  <a:t>）</a:t>
                </a:r>
                <a:endParaRPr lang="en-US" altLang="zh-CN" b="1" dirty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</p:grpSp>
        <p:grpSp>
          <p:nvGrpSpPr>
            <p:cNvPr id="5" name="Group 31"/>
            <p:cNvGrpSpPr>
              <a:grpSpLocks/>
            </p:cNvGrpSpPr>
            <p:nvPr/>
          </p:nvGrpSpPr>
          <p:grpSpPr bwMode="auto">
            <a:xfrm>
              <a:off x="4716016" y="1267173"/>
              <a:ext cx="4212976" cy="1366565"/>
              <a:chOff x="2653" y="663"/>
              <a:chExt cx="2903" cy="1179"/>
            </a:xfrm>
          </p:grpSpPr>
          <p:sp>
            <p:nvSpPr>
              <p:cNvPr id="8" name="AutoShape 14"/>
              <p:cNvSpPr>
                <a:spLocks noChangeArrowheads="1"/>
              </p:cNvSpPr>
              <p:nvPr/>
            </p:nvSpPr>
            <p:spPr bwMode="gray">
              <a:xfrm>
                <a:off x="2653" y="663"/>
                <a:ext cx="2903" cy="1179"/>
              </a:xfrm>
              <a:prstGeom prst="roundRect">
                <a:avLst>
                  <a:gd name="adj" fmla="val 11921"/>
                </a:avLst>
              </a:prstGeom>
              <a:solidFill>
                <a:srgbClr val="1E7BB4"/>
              </a:solidFill>
              <a:ln w="254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zh-CN">
                  <a:latin typeface="+mn-ea"/>
                  <a:ea typeface="+mn-ea"/>
                </a:endParaRPr>
              </a:p>
            </p:txBody>
          </p:sp>
          <p:sp>
            <p:nvSpPr>
              <p:cNvPr id="9" name="Freeform 15"/>
              <p:cNvSpPr>
                <a:spLocks/>
              </p:cNvSpPr>
              <p:nvPr/>
            </p:nvSpPr>
            <p:spPr bwMode="gray">
              <a:xfrm>
                <a:off x="2706" y="710"/>
                <a:ext cx="1446" cy="270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65000"/>
                    </a:schemeClr>
                  </a:gs>
                  <a:gs pos="50000">
                    <a:schemeClr val="bg1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latin typeface="+mn-ea"/>
                  <a:ea typeface="+mn-ea"/>
                </a:endParaRPr>
              </a:p>
            </p:txBody>
          </p:sp>
        </p:grpSp>
        <p:sp>
          <p:nvSpPr>
            <p:cNvPr id="6" name="Text Box 156"/>
            <p:cNvSpPr txBox="1">
              <a:spLocks noChangeArrowheads="1"/>
            </p:cNvSpPr>
            <p:nvPr/>
          </p:nvSpPr>
          <p:spPr bwMode="black">
            <a:xfrm>
              <a:off x="4785397" y="1384071"/>
              <a:ext cx="4141124" cy="125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Wingdings" pitchFamily="2" charset="2"/>
                <a:buChar char="ü"/>
                <a:defRPr/>
              </a:pPr>
              <a:r>
                <a:rPr lang="en-US" altLang="zh-CN" sz="1600" dirty="0">
                  <a:solidFill>
                    <a:schemeClr val="bg1"/>
                  </a:solidFill>
                  <a:latin typeface="+mn-ea"/>
                  <a:ea typeface="+mn-ea"/>
                </a:rPr>
                <a:t>SR6604-X/SR6608-X/SR6616-X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  <a:ea typeface="+mn-ea"/>
                </a:rPr>
                <a:t>支持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  <a:ea typeface="+mn-ea"/>
                </a:rPr>
                <a:t>SFE-X1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  <a:ea typeface="+mn-ea"/>
                </a:rPr>
                <a:t>交换网板</a:t>
              </a:r>
              <a:endParaRPr lang="en-US" altLang="zh-CN" sz="1600" dirty="0">
                <a:solidFill>
                  <a:schemeClr val="bg1"/>
                </a:solidFill>
                <a:latin typeface="+mn-ea"/>
                <a:ea typeface="+mn-ea"/>
              </a:endParaRPr>
            </a:p>
            <a:p>
              <a:pPr>
                <a:spcBef>
                  <a:spcPct val="50000"/>
                </a:spcBef>
                <a:buFont typeface="Wingdings" pitchFamily="2" charset="2"/>
                <a:buChar char="ü"/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  <a:ea typeface="+mn-ea"/>
                </a:rPr>
                <a:t>支持热插拔</a:t>
              </a:r>
              <a:endParaRPr lang="en-US" altLang="zh-CN" sz="16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555205"/>
              <a:ext cx="4176464" cy="1629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179512" y="2859782"/>
            <a:ext cx="8784975" cy="1837705"/>
            <a:chOff x="336550" y="3579813"/>
            <a:chExt cx="8619866" cy="2155825"/>
          </a:xfrm>
        </p:grpSpPr>
        <p:pic>
          <p:nvPicPr>
            <p:cNvPr id="15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50" y="4149725"/>
              <a:ext cx="4235450" cy="1585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6"/>
            <p:cNvSpPr>
              <a:spLocks noChangeArrowheads="1"/>
            </p:cNvSpPr>
            <p:nvPr/>
          </p:nvSpPr>
          <p:spPr bwMode="ltGray">
            <a:xfrm>
              <a:off x="596900" y="3579813"/>
              <a:ext cx="4113213" cy="569912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38100" algn="ctr">
              <a:solidFill>
                <a:srgbClr val="FFFFFF">
                  <a:alpha val="70195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1200" b="1">
                <a:latin typeface="+mn-ea"/>
                <a:ea typeface="+mn-ea"/>
              </a:endParaRPr>
            </a:p>
          </p:txBody>
        </p:sp>
        <p:sp>
          <p:nvSpPr>
            <p:cNvPr id="17" name="TextBox 8"/>
            <p:cNvSpPr txBox="1">
              <a:spLocks noChangeArrowheads="1"/>
            </p:cNvSpPr>
            <p:nvPr/>
          </p:nvSpPr>
          <p:spPr bwMode="auto">
            <a:xfrm>
              <a:off x="468313" y="3698875"/>
              <a:ext cx="4392612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b="1" dirty="0">
                  <a:solidFill>
                    <a:schemeClr val="bg1"/>
                  </a:solidFill>
                  <a:latin typeface="+mn-ea"/>
                  <a:ea typeface="+mn-ea"/>
                </a:rPr>
                <a:t>SFE-L1</a:t>
              </a:r>
              <a:r>
                <a:rPr lang="zh-CN" altLang="en-US" b="1" dirty="0">
                  <a:solidFill>
                    <a:schemeClr val="bg1"/>
                  </a:solidFill>
                  <a:latin typeface="+mn-ea"/>
                  <a:ea typeface="+mn-ea"/>
                </a:rPr>
                <a:t>（ </a:t>
              </a:r>
              <a:r>
                <a:rPr lang="en-US" altLang="zh-CN" b="1" dirty="0">
                  <a:solidFill>
                    <a:schemeClr val="bg1"/>
                  </a:solidFill>
                  <a:latin typeface="+mn-ea"/>
                  <a:ea typeface="+mn-ea"/>
                </a:rPr>
                <a:t>Switch Fabric Engine-L1</a:t>
              </a:r>
              <a:r>
                <a:rPr lang="zh-CN" altLang="en-US" b="1" dirty="0">
                  <a:solidFill>
                    <a:schemeClr val="bg1"/>
                  </a:solidFill>
                  <a:latin typeface="+mn-ea"/>
                  <a:ea typeface="+mn-ea"/>
                </a:rPr>
                <a:t>）</a:t>
              </a:r>
              <a:endParaRPr lang="en-US" altLang="zh-CN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18" name="AutoShape 14"/>
            <p:cNvSpPr>
              <a:spLocks noChangeArrowheads="1"/>
            </p:cNvSpPr>
            <p:nvPr/>
          </p:nvSpPr>
          <p:spPr bwMode="gray">
            <a:xfrm>
              <a:off x="4699886" y="4037013"/>
              <a:ext cx="4256530" cy="1366838"/>
            </a:xfrm>
            <a:prstGeom prst="roundRect">
              <a:avLst>
                <a:gd name="adj" fmla="val 11921"/>
              </a:avLst>
            </a:prstGeom>
            <a:solidFill>
              <a:srgbClr val="1E7BB4"/>
            </a:soli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buFont typeface="Wingdings" pitchFamily="2" charset="2"/>
                <a:buChar char="ü"/>
                <a:defRPr/>
              </a:pP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SR6604/SR6608/SR6616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支持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SFE-L1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交换网板</a:t>
              </a:r>
              <a:endParaRPr lang="en-US" altLang="zh-CN" sz="1600" dirty="0">
                <a:solidFill>
                  <a:schemeClr val="bg1"/>
                </a:solidFill>
                <a:latin typeface="+mn-ea"/>
              </a:endParaRPr>
            </a:p>
            <a:p>
              <a:pPr>
                <a:spcBef>
                  <a:spcPct val="50000"/>
                </a:spcBef>
                <a:buFont typeface="Wingdings" pitchFamily="2" charset="2"/>
                <a:buChar char="ü"/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支持热插拔</a:t>
              </a:r>
              <a:endParaRPr lang="en-US" altLang="zh-CN" sz="1600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2613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 smtClean="0"/>
              <a:t>全面支持新一代线卡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07504" y="796691"/>
            <a:ext cx="8857109" cy="3953371"/>
            <a:chOff x="444500" y="1268413"/>
            <a:chExt cx="8520113" cy="4392612"/>
          </a:xfrm>
        </p:grpSpPr>
        <p:sp>
          <p:nvSpPr>
            <p:cNvPr id="4" name="AutoShape 3"/>
            <p:cNvSpPr>
              <a:spLocks noChangeArrowheads="1"/>
            </p:cNvSpPr>
            <p:nvPr/>
          </p:nvSpPr>
          <p:spPr bwMode="gray">
            <a:xfrm flipV="1">
              <a:off x="4894263" y="2038350"/>
              <a:ext cx="1609725" cy="3622675"/>
            </a:xfrm>
            <a:prstGeom prst="can">
              <a:avLst>
                <a:gd name="adj" fmla="val 25000"/>
              </a:avLst>
            </a:prstGeom>
            <a:solidFill>
              <a:srgbClr val="DDDDDD"/>
            </a:solidFill>
            <a:ln w="9525">
              <a:noFill/>
              <a:round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atin typeface="华文细黑" pitchFamily="2" charset="-122"/>
                <a:ea typeface="华文细黑" pitchFamily="2" charset="-122"/>
              </a:endParaRPr>
            </a:p>
          </p:txBody>
        </p:sp>
        <p:sp>
          <p:nvSpPr>
            <p:cNvPr id="5" name="AutoShape 3"/>
            <p:cNvSpPr>
              <a:spLocks noChangeArrowheads="1"/>
            </p:cNvSpPr>
            <p:nvPr/>
          </p:nvSpPr>
          <p:spPr bwMode="gray">
            <a:xfrm flipV="1">
              <a:off x="2771775" y="2517775"/>
              <a:ext cx="1609725" cy="3143250"/>
            </a:xfrm>
            <a:prstGeom prst="can">
              <a:avLst>
                <a:gd name="adj" fmla="val 25000"/>
              </a:avLst>
            </a:prstGeom>
            <a:solidFill>
              <a:srgbClr val="DDDDDD"/>
            </a:solidFill>
            <a:ln w="9525">
              <a:noFill/>
              <a:round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atin typeface="华文细黑" pitchFamily="2" charset="-122"/>
                <a:ea typeface="华文细黑" pitchFamily="2" charset="-122"/>
              </a:endParaRPr>
            </a:p>
          </p:txBody>
        </p:sp>
        <p:sp>
          <p:nvSpPr>
            <p:cNvPr id="6" name="AutoShape 3"/>
            <p:cNvSpPr>
              <a:spLocks noChangeArrowheads="1"/>
            </p:cNvSpPr>
            <p:nvPr/>
          </p:nvSpPr>
          <p:spPr bwMode="gray">
            <a:xfrm flipV="1">
              <a:off x="684213" y="2997200"/>
              <a:ext cx="1609725" cy="2663825"/>
            </a:xfrm>
            <a:prstGeom prst="can">
              <a:avLst>
                <a:gd name="adj" fmla="val 25000"/>
              </a:avLst>
            </a:prstGeom>
            <a:solidFill>
              <a:srgbClr val="DDDDDD"/>
            </a:solidFill>
            <a:ln w="9525">
              <a:noFill/>
              <a:round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atin typeface="华文细黑" pitchFamily="2" charset="-122"/>
                <a:ea typeface="华文细黑" pitchFamily="2" charset="-122"/>
              </a:endParaRPr>
            </a:p>
          </p:txBody>
        </p:sp>
        <p:grpSp>
          <p:nvGrpSpPr>
            <p:cNvPr id="7" name="组合 84"/>
            <p:cNvGrpSpPr>
              <a:grpSpLocks/>
            </p:cNvGrpSpPr>
            <p:nvPr/>
          </p:nvGrpSpPr>
          <p:grpSpPr bwMode="auto">
            <a:xfrm>
              <a:off x="2760545" y="2689465"/>
              <a:ext cx="1624013" cy="528637"/>
              <a:chOff x="5424945" y="2416749"/>
              <a:chExt cx="1271151" cy="436187"/>
            </a:xfrm>
            <a:solidFill>
              <a:srgbClr val="3399FF"/>
            </a:solidFill>
          </p:grpSpPr>
          <p:sp>
            <p:nvSpPr>
              <p:cNvPr id="29" name="Oval 14"/>
              <p:cNvSpPr>
                <a:spLocks noChangeArrowheads="1"/>
              </p:cNvSpPr>
              <p:nvPr/>
            </p:nvSpPr>
            <p:spPr bwMode="gray">
              <a:xfrm>
                <a:off x="5439567" y="2488757"/>
                <a:ext cx="1256529" cy="364179"/>
              </a:xfrm>
              <a:prstGeom prst="ellipse">
                <a:avLst/>
              </a:prstGeom>
              <a:grpFill/>
              <a:ln w="9525">
                <a:solidFill>
                  <a:srgbClr val="007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zh-CN" altLang="en-US" sz="1400" b="1">
                  <a:latin typeface="华文细黑" pitchFamily="2" charset="-122"/>
                  <a:ea typeface="华文细黑" pitchFamily="2" charset="-122"/>
                </a:endParaRPr>
              </a:p>
            </p:txBody>
          </p:sp>
          <p:sp>
            <p:nvSpPr>
              <p:cNvPr id="30" name="Oval 15"/>
              <p:cNvSpPr>
                <a:spLocks noChangeArrowheads="1"/>
              </p:cNvSpPr>
              <p:nvPr/>
            </p:nvSpPr>
            <p:spPr bwMode="gray">
              <a:xfrm>
                <a:off x="5424945" y="2416749"/>
                <a:ext cx="1256529" cy="364179"/>
              </a:xfrm>
              <a:prstGeom prst="ellipse">
                <a:avLst/>
              </a:prstGeom>
              <a:grpFill/>
              <a:ln w="9525">
                <a:solidFill>
                  <a:srgbClr val="007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zh-CN" altLang="en-US" sz="1400" b="1">
                  <a:latin typeface="华文细黑" pitchFamily="2" charset="-122"/>
                  <a:ea typeface="华文细黑" pitchFamily="2" charset="-122"/>
                </a:endParaRPr>
              </a:p>
            </p:txBody>
          </p:sp>
        </p:grpSp>
        <p:grpSp>
          <p:nvGrpSpPr>
            <p:cNvPr id="8" name="组合 85"/>
            <p:cNvGrpSpPr>
              <a:grpSpLocks/>
            </p:cNvGrpSpPr>
            <p:nvPr/>
          </p:nvGrpSpPr>
          <p:grpSpPr bwMode="auto">
            <a:xfrm>
              <a:off x="683568" y="3002202"/>
              <a:ext cx="1609725" cy="528638"/>
              <a:chOff x="3707904" y="2776789"/>
              <a:chExt cx="1260000" cy="436187"/>
            </a:xfrm>
            <a:solidFill>
              <a:srgbClr val="92D050"/>
            </a:solidFill>
          </p:grpSpPr>
          <p:sp>
            <p:nvSpPr>
              <p:cNvPr id="27" name="Oval 14"/>
              <p:cNvSpPr>
                <a:spLocks noChangeArrowheads="1"/>
              </p:cNvSpPr>
              <p:nvPr/>
            </p:nvSpPr>
            <p:spPr bwMode="gray">
              <a:xfrm>
                <a:off x="3711375" y="2848797"/>
                <a:ext cx="1256529" cy="364179"/>
              </a:xfrm>
              <a:prstGeom prst="ellipse">
                <a:avLst/>
              </a:prstGeom>
              <a:grpFill/>
              <a:ln w="9525">
                <a:solidFill>
                  <a:srgbClr val="6B8B4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zh-CN" altLang="en-US" sz="1400" b="1">
                  <a:latin typeface="华文细黑" pitchFamily="2" charset="-122"/>
                  <a:ea typeface="华文细黑" pitchFamily="2" charset="-122"/>
                </a:endParaRPr>
              </a:p>
            </p:txBody>
          </p:sp>
          <p:sp>
            <p:nvSpPr>
              <p:cNvPr id="28" name="Oval 15"/>
              <p:cNvSpPr>
                <a:spLocks noChangeArrowheads="1"/>
              </p:cNvSpPr>
              <p:nvPr/>
            </p:nvSpPr>
            <p:spPr bwMode="gray">
              <a:xfrm>
                <a:off x="3707904" y="2776789"/>
                <a:ext cx="1256529" cy="364179"/>
              </a:xfrm>
              <a:prstGeom prst="ellipse">
                <a:avLst/>
              </a:prstGeom>
              <a:grpFill/>
              <a:ln w="9525">
                <a:solidFill>
                  <a:srgbClr val="6B8B4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zh-CN" altLang="en-US" sz="1400" b="1">
                  <a:latin typeface="华文细黑" pitchFamily="2" charset="-122"/>
                  <a:ea typeface="华文细黑" pitchFamily="2" charset="-122"/>
                </a:endParaRPr>
              </a:p>
            </p:txBody>
          </p:sp>
        </p:grpSp>
        <p:sp>
          <p:nvSpPr>
            <p:cNvPr id="9" name="Rectangle 20"/>
            <p:cNvSpPr>
              <a:spLocks noChangeArrowheads="1"/>
            </p:cNvSpPr>
            <p:nvPr/>
          </p:nvSpPr>
          <p:spPr bwMode="auto">
            <a:xfrm>
              <a:off x="454025" y="3725863"/>
              <a:ext cx="2116138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4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FIP-240</a:t>
              </a:r>
              <a:endParaRPr lang="en-US" altLang="zh-CN" sz="12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2555875" y="3355975"/>
              <a:ext cx="208915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4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FIP-300</a:t>
              </a:r>
            </a:p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4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FIP-310</a:t>
              </a:r>
              <a:endParaRPr lang="en-US" altLang="zh-CN" sz="12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gray">
            <a:xfrm>
              <a:off x="4897438" y="1978025"/>
              <a:ext cx="1604962" cy="441325"/>
            </a:xfrm>
            <a:prstGeom prst="ellipse">
              <a:avLst/>
            </a:prstGeom>
            <a:gradFill rotWithShape="1">
              <a:gsLst>
                <a:gs pos="0">
                  <a:srgbClr val="10579E"/>
                </a:gs>
                <a:gs pos="50000">
                  <a:srgbClr val="1C80E3"/>
                </a:gs>
                <a:gs pos="100000">
                  <a:srgbClr val="2499FF"/>
                </a:gs>
              </a:gsLst>
              <a:lin ang="16200000" scaled="1"/>
            </a:gradFill>
            <a:ln w="9525">
              <a:solidFill>
                <a:srgbClr val="26420A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400">
                <a:solidFill>
                  <a:schemeClr val="tx1"/>
                </a:solidFill>
                <a:latin typeface="华文细黑" panose="02010600040101010101" pitchFamily="2" charset="-122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gray">
            <a:xfrm>
              <a:off x="4905375" y="1919288"/>
              <a:ext cx="1604963" cy="441325"/>
            </a:xfrm>
            <a:prstGeom prst="ellipse">
              <a:avLst/>
            </a:prstGeom>
            <a:gradFill rotWithShape="1">
              <a:gsLst>
                <a:gs pos="0">
                  <a:srgbClr val="10579E"/>
                </a:gs>
                <a:gs pos="50000">
                  <a:srgbClr val="1C80E3"/>
                </a:gs>
                <a:gs pos="100000">
                  <a:srgbClr val="2499FF"/>
                </a:gs>
              </a:gsLst>
              <a:lin ang="5400000" scaled="1"/>
            </a:gradFill>
            <a:ln w="9525">
              <a:solidFill>
                <a:srgbClr val="26420A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400">
                <a:solidFill>
                  <a:schemeClr val="tx1"/>
                </a:solidFill>
                <a:latin typeface="华文细黑" panose="02010600040101010101" pitchFamily="2" charset="-122"/>
              </a:endParaRPr>
            </a:p>
          </p:txBody>
        </p:sp>
        <p:sp>
          <p:nvSpPr>
            <p:cNvPr id="13" name="Rectangle 20"/>
            <p:cNvSpPr>
              <a:spLocks noChangeArrowheads="1"/>
            </p:cNvSpPr>
            <p:nvPr/>
          </p:nvSpPr>
          <p:spPr bwMode="auto">
            <a:xfrm>
              <a:off x="4595813" y="2786063"/>
              <a:ext cx="220821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4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FIP-600</a:t>
              </a:r>
            </a:p>
          </p:txBody>
        </p:sp>
        <p:sp>
          <p:nvSpPr>
            <p:cNvPr id="14" name="矩形 48"/>
            <p:cNvSpPr>
              <a:spLocks noChangeArrowheads="1"/>
            </p:cNvSpPr>
            <p:nvPr/>
          </p:nvSpPr>
          <p:spPr bwMode="auto">
            <a:xfrm>
              <a:off x="444500" y="4235450"/>
              <a:ext cx="2092325" cy="984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6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高性价比</a:t>
              </a:r>
              <a:endParaRPr lang="en-US" altLang="zh-CN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6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高密度</a:t>
              </a:r>
              <a:r>
                <a:rPr lang="en-US" altLang="zh-CN" sz="16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</a:p>
            <a:p>
              <a:pPr algn="ctr" eaLnBrk="1" hangingPunct="1"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zh-CN" sz="1600" b="0">
                <a:solidFill>
                  <a:schemeClr val="tx1"/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" name="矩形 73"/>
            <p:cNvSpPr>
              <a:spLocks noChangeArrowheads="1"/>
            </p:cNvSpPr>
            <p:nvPr/>
          </p:nvSpPr>
          <p:spPr bwMode="auto">
            <a:xfrm>
              <a:off x="2574925" y="4238625"/>
              <a:ext cx="2092325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6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自带以太口</a:t>
              </a:r>
              <a:endParaRPr lang="en-US" altLang="zh-CN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6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强业务</a:t>
              </a:r>
              <a:endParaRPr lang="en-US" altLang="zh-CN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矩形 74"/>
            <p:cNvSpPr>
              <a:spLocks noChangeArrowheads="1"/>
            </p:cNvSpPr>
            <p:nvPr/>
          </p:nvSpPr>
          <p:spPr bwMode="auto">
            <a:xfrm>
              <a:off x="4710113" y="4235450"/>
              <a:ext cx="2093912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6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高性能</a:t>
              </a:r>
              <a:endParaRPr lang="en-US" altLang="zh-CN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6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全线速</a:t>
              </a:r>
              <a:endParaRPr lang="en-US" altLang="zh-CN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17" name="图片 78" descr="FIP-210_F_03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213" y="2779713"/>
              <a:ext cx="1655762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图片 80" descr="FIP-310_F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775" y="2474913"/>
              <a:ext cx="1657350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图片 81" descr="FIP-6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4263" y="1714500"/>
              <a:ext cx="165576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图片 79" descr="FIP-300_F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775" y="2274888"/>
              <a:ext cx="1655763" cy="442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AutoShape 3"/>
            <p:cNvSpPr>
              <a:spLocks noChangeArrowheads="1"/>
            </p:cNvSpPr>
            <p:nvPr/>
          </p:nvSpPr>
          <p:spPr bwMode="gray">
            <a:xfrm flipV="1">
              <a:off x="7054850" y="1676400"/>
              <a:ext cx="1609725" cy="3984625"/>
            </a:xfrm>
            <a:prstGeom prst="can">
              <a:avLst>
                <a:gd name="adj" fmla="val 25000"/>
              </a:avLst>
            </a:prstGeom>
            <a:solidFill>
              <a:srgbClr val="DDDDDD"/>
            </a:solidFill>
            <a:ln w="9525">
              <a:noFill/>
              <a:round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latin typeface="华文细黑" pitchFamily="2" charset="-122"/>
                <a:ea typeface="华文细黑" pitchFamily="2" charset="-122"/>
              </a:endParaRPr>
            </a:p>
          </p:txBody>
        </p:sp>
        <p:sp>
          <p:nvSpPr>
            <p:cNvPr id="22" name="Oval 14"/>
            <p:cNvSpPr>
              <a:spLocks noChangeArrowheads="1"/>
            </p:cNvSpPr>
            <p:nvPr/>
          </p:nvSpPr>
          <p:spPr bwMode="gray">
            <a:xfrm>
              <a:off x="7058025" y="1616075"/>
              <a:ext cx="1604963" cy="484188"/>
            </a:xfrm>
            <a:prstGeom prst="ellipse">
              <a:avLst/>
            </a:prstGeom>
            <a:gradFill rotWithShape="1">
              <a:gsLst>
                <a:gs pos="0">
                  <a:srgbClr val="10579E"/>
                </a:gs>
                <a:gs pos="50000">
                  <a:srgbClr val="1C80E3"/>
                </a:gs>
                <a:gs pos="100000">
                  <a:srgbClr val="2499FF"/>
                </a:gs>
              </a:gsLst>
              <a:lin ang="16200000" scaled="1"/>
            </a:gradFill>
            <a:ln w="9525">
              <a:solidFill>
                <a:srgbClr val="26420A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400">
                <a:solidFill>
                  <a:schemeClr val="tx1"/>
                </a:solidFill>
                <a:latin typeface="华文细黑" panose="02010600040101010101" pitchFamily="2" charset="-122"/>
              </a:endParaRPr>
            </a:p>
          </p:txBody>
        </p:sp>
        <p:sp>
          <p:nvSpPr>
            <p:cNvPr id="23" name="Oval 15"/>
            <p:cNvSpPr>
              <a:spLocks noChangeArrowheads="1"/>
            </p:cNvSpPr>
            <p:nvPr/>
          </p:nvSpPr>
          <p:spPr bwMode="gray">
            <a:xfrm>
              <a:off x="7065963" y="1557338"/>
              <a:ext cx="1604962" cy="484187"/>
            </a:xfrm>
            <a:prstGeom prst="ellipse">
              <a:avLst/>
            </a:prstGeom>
            <a:gradFill rotWithShape="1">
              <a:gsLst>
                <a:gs pos="0">
                  <a:srgbClr val="10579E"/>
                </a:gs>
                <a:gs pos="50000">
                  <a:srgbClr val="1C80E3"/>
                </a:gs>
                <a:gs pos="100000">
                  <a:srgbClr val="2499FF"/>
                </a:gs>
              </a:gsLst>
              <a:lin ang="5400000" scaled="1"/>
            </a:gradFill>
            <a:ln w="9525">
              <a:solidFill>
                <a:srgbClr val="26420A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zh-CN" altLang="en-US" sz="1400">
                <a:solidFill>
                  <a:schemeClr val="tx1"/>
                </a:solidFill>
                <a:latin typeface="华文细黑" panose="02010600040101010101" pitchFamily="2" charset="-122"/>
              </a:endParaRPr>
            </a:p>
          </p:txBody>
        </p:sp>
        <p:sp>
          <p:nvSpPr>
            <p:cNvPr id="24" name="矩形 74"/>
            <p:cNvSpPr>
              <a:spLocks noChangeArrowheads="1"/>
            </p:cNvSpPr>
            <p:nvPr/>
          </p:nvSpPr>
          <p:spPr bwMode="auto">
            <a:xfrm>
              <a:off x="6870700" y="4076700"/>
              <a:ext cx="2093913" cy="130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6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自带以太口</a:t>
              </a:r>
              <a:endParaRPr lang="en-US" altLang="zh-CN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16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强业务</a:t>
              </a:r>
              <a:endParaRPr lang="en-US" altLang="zh-CN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ts val="6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zh-CN" altLang="en-US" sz="16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高性能</a:t>
              </a:r>
              <a:endParaRPr lang="en-US" altLang="zh-CN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zh-CN" sz="16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" name="Rectangle 20"/>
            <p:cNvSpPr>
              <a:spLocks noChangeArrowheads="1"/>
            </p:cNvSpPr>
            <p:nvPr/>
          </p:nvSpPr>
          <p:spPr bwMode="auto">
            <a:xfrm>
              <a:off x="6756400" y="2492375"/>
              <a:ext cx="22082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l"/>
                <a:defRPr sz="3000" b="1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SzPct val="80000"/>
                <a:buFont typeface="Wingdings" panose="05000000000000000000" pitchFamily="2" charset="2"/>
                <a:buChar char="à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Times New Roman" panose="02020603050405020304" pitchFamily="18" charset="0"/>
                <a:buChar char="-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25000"/>
                </a:spcAft>
                <a:buClr>
                  <a:schemeClr val="tx1"/>
                </a:buClr>
                <a:buFont typeface="Wingdings" panose="05000000000000000000" pitchFamily="2" charset="2"/>
                <a:buChar char="Ü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400" b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FIP-680</a:t>
              </a:r>
            </a:p>
          </p:txBody>
        </p:sp>
        <p:pic>
          <p:nvPicPr>
            <p:cNvPr id="26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875" y="1268413"/>
              <a:ext cx="1735138" cy="46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3914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封面模板">
  <a:themeElements>
    <a:clrScheme name="主题颜色-1">
      <a:dk1>
        <a:srgbClr val="262626"/>
      </a:dk1>
      <a:lt1>
        <a:srgbClr val="FFFFFF"/>
      </a:lt1>
      <a:dk2>
        <a:srgbClr val="262626"/>
      </a:dk2>
      <a:lt2>
        <a:srgbClr val="BFBFBF"/>
      </a:lt2>
      <a:accent1>
        <a:srgbClr val="2C4155"/>
      </a:accent1>
      <a:accent2>
        <a:srgbClr val="2290B3"/>
      </a:accent2>
      <a:accent3>
        <a:srgbClr val="6EADA7"/>
      </a:accent3>
      <a:accent4>
        <a:srgbClr val="ADB378"/>
      </a:accent4>
      <a:accent5>
        <a:srgbClr val="EB6161"/>
      </a:accent5>
      <a:accent6>
        <a:srgbClr val="CF7B0F"/>
      </a:accent6>
      <a:hlink>
        <a:srgbClr val="598486"/>
      </a:hlink>
      <a:folHlink>
        <a:srgbClr val="0072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模板-Top Secret  绝密">
  <a:themeElements>
    <a:clrScheme name="主题颜色-1">
      <a:dk1>
        <a:srgbClr val="262626"/>
      </a:dk1>
      <a:lt1>
        <a:srgbClr val="FFFFFF"/>
      </a:lt1>
      <a:dk2>
        <a:srgbClr val="262626"/>
      </a:dk2>
      <a:lt2>
        <a:srgbClr val="BFBFBF"/>
      </a:lt2>
      <a:accent1>
        <a:srgbClr val="2C4155"/>
      </a:accent1>
      <a:accent2>
        <a:srgbClr val="2290B3"/>
      </a:accent2>
      <a:accent3>
        <a:srgbClr val="6EADA7"/>
      </a:accent3>
      <a:accent4>
        <a:srgbClr val="ADB378"/>
      </a:accent4>
      <a:accent5>
        <a:srgbClr val="EB6161"/>
      </a:accent5>
      <a:accent6>
        <a:srgbClr val="CF7B0F"/>
      </a:accent6>
      <a:hlink>
        <a:srgbClr val="598486"/>
      </a:hlink>
      <a:folHlink>
        <a:srgbClr val="007272"/>
      </a:folHlink>
    </a:clrScheme>
    <a:fontScheme name="自定义设计方案">
      <a:majorFont>
        <a:latin typeface="Arial"/>
        <a:ea typeface="华文细黑"/>
        <a:cs typeface=""/>
      </a:majorFont>
      <a:minorFont>
        <a:latin typeface="华文中宋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688B6"/>
        </a:solidFill>
        <a:ln w="12700" cap="flat" cmpd="sng" algn="ctr">
          <a:noFill/>
          <a:prstDash val="dash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400" b="1" i="0" u="none" strike="noStrike" kern="0" cap="none" spc="0" normalizeH="0" baseline="0" noProof="0">
            <a:ln>
              <a:noFill/>
            </a:ln>
            <a:effectLst/>
            <a:uLnTx/>
            <a:uFillTx/>
            <a:latin typeface="微软雅黑" panose="020B0503020204020204" pitchFamily="34" charset="-122"/>
            <a:ea typeface="微软雅黑" panose="020B0503020204020204" pitchFamily="34" charset="-122"/>
            <a:cs typeface="+mn-cs"/>
          </a:defRPr>
        </a:defPPr>
      </a:lstStyle>
    </a:sp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模板-Secret  机密 ">
  <a:themeElements>
    <a:clrScheme name="主题颜色-1">
      <a:dk1>
        <a:srgbClr val="262626"/>
      </a:dk1>
      <a:lt1>
        <a:srgbClr val="FFFFFF"/>
      </a:lt1>
      <a:dk2>
        <a:srgbClr val="262626"/>
      </a:dk2>
      <a:lt2>
        <a:srgbClr val="BFBFBF"/>
      </a:lt2>
      <a:accent1>
        <a:srgbClr val="2C4155"/>
      </a:accent1>
      <a:accent2>
        <a:srgbClr val="2290B3"/>
      </a:accent2>
      <a:accent3>
        <a:srgbClr val="6EADA7"/>
      </a:accent3>
      <a:accent4>
        <a:srgbClr val="ADB378"/>
      </a:accent4>
      <a:accent5>
        <a:srgbClr val="EB6161"/>
      </a:accent5>
      <a:accent6>
        <a:srgbClr val="CF7B0F"/>
      </a:accent6>
      <a:hlink>
        <a:srgbClr val="598486"/>
      </a:hlink>
      <a:folHlink>
        <a:srgbClr val="007272"/>
      </a:folHlink>
    </a:clrScheme>
    <a:fontScheme name="自定义设计方案">
      <a:majorFont>
        <a:latin typeface="Arial"/>
        <a:ea typeface="华文细黑"/>
        <a:cs typeface=""/>
      </a:majorFont>
      <a:minorFont>
        <a:latin typeface="华文中宋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688B6"/>
        </a:solidFill>
        <a:ln w="12700" cap="flat" cmpd="sng" algn="ctr">
          <a:noFill/>
          <a:prstDash val="dash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400" b="1" i="0" u="none" strike="noStrike" kern="0" cap="none" spc="0" normalizeH="0" baseline="0" noProof="0">
            <a:ln>
              <a:noFill/>
            </a:ln>
            <a:effectLst/>
            <a:uLnTx/>
            <a:uFillTx/>
            <a:latin typeface="微软雅黑" panose="020B0503020204020204" pitchFamily="34" charset="-122"/>
            <a:ea typeface="微软雅黑" panose="020B0503020204020204" pitchFamily="34" charset="-122"/>
            <a:cs typeface="+mn-cs"/>
          </a:defRPr>
        </a:defPPr>
      </a:lstStyle>
    </a:sp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模板-Confidential 秘密">
  <a:themeElements>
    <a:clrScheme name="主题颜色-1">
      <a:dk1>
        <a:srgbClr val="262626"/>
      </a:dk1>
      <a:lt1>
        <a:srgbClr val="FFFFFF"/>
      </a:lt1>
      <a:dk2>
        <a:srgbClr val="262626"/>
      </a:dk2>
      <a:lt2>
        <a:srgbClr val="BFBFBF"/>
      </a:lt2>
      <a:accent1>
        <a:srgbClr val="2C4155"/>
      </a:accent1>
      <a:accent2>
        <a:srgbClr val="2290B3"/>
      </a:accent2>
      <a:accent3>
        <a:srgbClr val="6EADA7"/>
      </a:accent3>
      <a:accent4>
        <a:srgbClr val="ADB378"/>
      </a:accent4>
      <a:accent5>
        <a:srgbClr val="EB6161"/>
      </a:accent5>
      <a:accent6>
        <a:srgbClr val="CF7B0F"/>
      </a:accent6>
      <a:hlink>
        <a:srgbClr val="598486"/>
      </a:hlink>
      <a:folHlink>
        <a:srgbClr val="007272"/>
      </a:folHlink>
    </a:clrScheme>
    <a:fontScheme name="自定义设计方案">
      <a:majorFont>
        <a:latin typeface="Arial"/>
        <a:ea typeface="华文细黑"/>
        <a:cs typeface=""/>
      </a:majorFont>
      <a:minorFont>
        <a:latin typeface="华文中宋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688B6"/>
        </a:solidFill>
        <a:ln w="12700" cap="flat" cmpd="sng" algn="ctr">
          <a:noFill/>
          <a:prstDash val="dash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400" b="1" i="0" u="none" strike="noStrike" kern="0" cap="none" spc="0" normalizeH="0" baseline="0" noProof="0">
            <a:ln>
              <a:noFill/>
            </a:ln>
            <a:effectLst/>
            <a:uLnTx/>
            <a:uFillTx/>
            <a:latin typeface="微软雅黑" panose="020B0503020204020204" pitchFamily="34" charset="-122"/>
            <a:ea typeface="微软雅黑" panose="020B0503020204020204" pitchFamily="34" charset="-122"/>
            <a:cs typeface="+mn-cs"/>
          </a:defRPr>
        </a:defPPr>
      </a:lstStyle>
    </a:sp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模板-Internal  内参">
  <a:themeElements>
    <a:clrScheme name="主题颜色-1">
      <a:dk1>
        <a:srgbClr val="262626"/>
      </a:dk1>
      <a:lt1>
        <a:srgbClr val="FFFFFF"/>
      </a:lt1>
      <a:dk2>
        <a:srgbClr val="262626"/>
      </a:dk2>
      <a:lt2>
        <a:srgbClr val="BFBFBF"/>
      </a:lt2>
      <a:accent1>
        <a:srgbClr val="2C4155"/>
      </a:accent1>
      <a:accent2>
        <a:srgbClr val="2290B3"/>
      </a:accent2>
      <a:accent3>
        <a:srgbClr val="6EADA7"/>
      </a:accent3>
      <a:accent4>
        <a:srgbClr val="ADB378"/>
      </a:accent4>
      <a:accent5>
        <a:srgbClr val="EB6161"/>
      </a:accent5>
      <a:accent6>
        <a:srgbClr val="CF7B0F"/>
      </a:accent6>
      <a:hlink>
        <a:srgbClr val="598486"/>
      </a:hlink>
      <a:folHlink>
        <a:srgbClr val="007272"/>
      </a:folHlink>
    </a:clrScheme>
    <a:fontScheme name="自定义设计方案">
      <a:majorFont>
        <a:latin typeface="Arial"/>
        <a:ea typeface="华文细黑"/>
        <a:cs typeface=""/>
      </a:majorFont>
      <a:minorFont>
        <a:latin typeface="华文中宋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688B6"/>
        </a:solidFill>
        <a:ln w="12700" cap="flat" cmpd="sng" algn="ctr">
          <a:noFill/>
          <a:prstDash val="dash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400" b="1" i="0" u="none" strike="noStrike" kern="0" cap="none" spc="0" normalizeH="0" baseline="0" noProof="0">
            <a:ln>
              <a:noFill/>
            </a:ln>
            <a:effectLst/>
            <a:uLnTx/>
            <a:uFillTx/>
            <a:latin typeface="微软雅黑" panose="020B0503020204020204" pitchFamily="34" charset="-122"/>
            <a:ea typeface="微软雅黑" panose="020B0503020204020204" pitchFamily="34" charset="-122"/>
            <a:cs typeface="+mn-cs"/>
          </a:defRPr>
        </a:defPPr>
      </a:lstStyle>
    </a:sp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p:Policy xmlns:p="office.server.policy" id="" local="true">
  <p:Name>文档</p:Name>
  <p:Description/>
  <p:Statement/>
  <p:PolicyItems>
    <p:PolicyItem featureId="Microsoft.Office.RecordsManagement.PolicyFeatures.Expiration" staticId="0x0101009F69F5151970774792749F237A8CDA6D" UniqueId="a56ccb85-0776-4b38-8e02-be7b29dc8450">
      <p:Name>保留</p:Name>
      <p:Description>自动安排内容处理并对终止的到期内容执行保留操作。</p:Description>
      <p:CustomData/>
    </p:PolicyItem>
    <p:PolicyItem featureId="Microsoft.Office.RecordsManagement.PolicyFeatures.PolicyAudit" staticId="0x0101009F69F5151970774792749F237A8CDA6D|8138272" UniqueId="c1fd27aa-e818-4012-8fa9-f1da80dd5c5e">
      <p:Name>审核</p:Name>
      <p:Description>审核用户对文档和列表项所做的操作，并将审核结果写入审核日志。</p:Description>
      <p:CustomData>
        <Audit>
          <Update/>
          <View/>
          <CheckInOut/>
          <MoveCopy/>
          <DeleteRestore/>
        </Audit>
      </p:CustomData>
    </p:PolicyItem>
  </p:PolicyItems>
</p:Policy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eedback xmlns="8e10849c-1667-4f28-b036-7b90e9808d31" xsi:nil="true"/>
    <_x4e0b__x8f7d__x6570_ xmlns="8e10849c-1667-4f28-b036-7b90e9808d31">60</_x4e0b__x8f7d__x6570_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9F69F5151970774792749F237A8CDA6D" ma:contentTypeVersion="10" ma:contentTypeDescription="新建文档。" ma:contentTypeScope="" ma:versionID="c7e1a569ee4943866f52ad7faa6b9113">
  <xsd:schema xmlns:xsd="http://www.w3.org/2001/XMLSchema" xmlns:xs="http://www.w3.org/2001/XMLSchema" xmlns:p="http://schemas.microsoft.com/office/2006/metadata/properties" xmlns:ns1="http://schemas.microsoft.com/sharepoint/v3" xmlns:ns2="ee8f07ca-e086-4550-8aee-a36bfb615190" xmlns:ns3="8e10849c-1667-4f28-b036-7b90e9808d31" targetNamespace="http://schemas.microsoft.com/office/2006/metadata/properties" ma:root="true" ma:fieldsID="c39479dbf012d1b32aeb74cd30982d19" ns1:_="" ns2:_="" ns3:_="">
    <xsd:import namespace="http://schemas.microsoft.com/sharepoint/v3"/>
    <xsd:import namespace="ee8f07ca-e086-4550-8aee-a36bfb615190"/>
    <xsd:import namespace="8e10849c-1667-4f28-b036-7b90e9808d3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1:_dlc_Exempt" minOccurs="0"/>
                <xsd:element ref="ns1:_dlc_ExpireDateSaved" minOccurs="0"/>
                <xsd:element ref="ns1:_dlc_ExpireDate" minOccurs="0"/>
                <xsd:element ref="ns3:_x4e0b__x8f7d__x6570_" minOccurs="0"/>
                <xsd:element ref="ns3:Feedbac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9" nillable="true" ma:displayName="策略例外" ma:hidden="true" ma:internalName="_dlc_Exempt" ma:readOnly="true">
      <xsd:simpleType>
        <xsd:restriction base="dms:Unknown"/>
      </xsd:simpleType>
    </xsd:element>
    <xsd:element name="_dlc_ExpireDateSaved" ma:index="10" nillable="true" ma:displayName="原始过期日期" ma:hidden="true" ma:internalName="_dlc_ExpireDateSaved" ma:readOnly="true">
      <xsd:simpleType>
        <xsd:restriction base="dms:DateTime"/>
      </xsd:simpleType>
    </xsd:element>
    <xsd:element name="_dlc_ExpireDate" ma:index="11" nillable="true" ma:displayName="到期日期" ma:hidden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8f07ca-e086-4550-8aee-a36bfb61519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享对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0849c-1667-4f28-b036-7b90e9808d31" elementFormDefault="qualified">
    <xsd:import namespace="http://schemas.microsoft.com/office/2006/documentManagement/types"/>
    <xsd:import namespace="http://schemas.microsoft.com/office/infopath/2007/PartnerControls"/>
    <xsd:element name="_x4e0b__x8f7d__x6570_" ma:index="12" nillable="true" ma:displayName="下载数" ma:default="0" ma:internalName="_x4e0b__x8f7d__x6570_">
      <xsd:simpleType>
        <xsd:restriction base="dms:Number"/>
      </xsd:simpleType>
    </xsd:element>
    <xsd:element name="Feedback" ma:index="13" nillable="true" ma:displayName="反馈信息" ma:internalName="Feedback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标题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3C05F1-3AAA-49D6-9200-CCF4DEBC0073}"/>
</file>

<file path=customXml/itemProps2.xml><?xml version="1.0" encoding="utf-8"?>
<ds:datastoreItem xmlns:ds="http://schemas.openxmlformats.org/officeDocument/2006/customXml" ds:itemID="{25817CBB-9A96-4174-A97D-C86CA5BB2DED}"/>
</file>

<file path=customXml/itemProps3.xml><?xml version="1.0" encoding="utf-8"?>
<ds:datastoreItem xmlns:ds="http://schemas.openxmlformats.org/officeDocument/2006/customXml" ds:itemID="{F33FCC09-8EAB-4EDA-B4A0-E79EA5440785}"/>
</file>

<file path=customXml/itemProps4.xml><?xml version="1.0" encoding="utf-8"?>
<ds:datastoreItem xmlns:ds="http://schemas.openxmlformats.org/officeDocument/2006/customXml" ds:itemID="{23F95F76-8C9F-4243-84CB-01F5C4D233E5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5CDFFE73-E197-448C-B74A-E002CCDD7F9D}"/>
</file>

<file path=docProps/app.xml><?xml version="1.0" encoding="utf-8"?>
<Properties xmlns="http://schemas.openxmlformats.org/officeDocument/2006/extended-properties" xmlns:vt="http://schemas.openxmlformats.org/officeDocument/2006/docPropsVTypes">
  <Template>新华三集团PPT模板-白底中文模板</Template>
  <TotalTime>521</TotalTime>
  <Words>2858</Words>
  <Application>Microsoft Office PowerPoint</Application>
  <PresentationFormat>全屏显示(16:9)</PresentationFormat>
  <Paragraphs>674</Paragraphs>
  <Slides>50</Slides>
  <Notes>5</Notes>
  <HiddenSlides>5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5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50</vt:i4>
      </vt:variant>
    </vt:vector>
  </HeadingPairs>
  <TitlesOfParts>
    <vt:vector size="70" baseType="lpstr">
      <vt:lpstr>Gulim</vt:lpstr>
      <vt:lpstr>huxiaobo-gdh</vt:lpstr>
      <vt:lpstr>MS PGothic</vt:lpstr>
      <vt:lpstr>等线</vt:lpstr>
      <vt:lpstr>等线 Light</vt:lpstr>
      <vt:lpstr>华文细黑</vt:lpstr>
      <vt:lpstr>华文中宋</vt:lpstr>
      <vt:lpstr>宋体</vt:lpstr>
      <vt:lpstr>微软雅黑</vt:lpstr>
      <vt:lpstr>Arial</vt:lpstr>
      <vt:lpstr>Calibri</vt:lpstr>
      <vt:lpstr>Microsoft Sans Serif</vt:lpstr>
      <vt:lpstr>Wingdings</vt:lpstr>
      <vt:lpstr>封面模板</vt:lpstr>
      <vt:lpstr>模板-Top Secret  绝密</vt:lpstr>
      <vt:lpstr>模板-Secret  机密 </vt:lpstr>
      <vt:lpstr>模板-Confidential 秘密</vt:lpstr>
      <vt:lpstr>模板-Internal  内参</vt:lpstr>
      <vt:lpstr>CorelDRAW</vt:lpstr>
      <vt:lpstr>位图图像</vt:lpstr>
      <vt:lpstr>PowerPoint 演示文稿</vt:lpstr>
      <vt:lpstr>PowerPoint 演示文稿</vt:lpstr>
      <vt:lpstr>PowerPoint 演示文稿</vt:lpstr>
      <vt:lpstr>SR66业务路由器产品家族</vt:lpstr>
      <vt:lpstr>SR66 V7产品介绍</vt:lpstr>
      <vt:lpstr>SR66路由器V7产品高性能主控</vt:lpstr>
      <vt:lpstr>机箱附件BKEC</vt:lpstr>
      <vt:lpstr>高性能交换网板</vt:lpstr>
      <vt:lpstr>全面支持新一代线卡</vt:lpstr>
      <vt:lpstr>高密多业务线卡FIP-240</vt:lpstr>
      <vt:lpstr>业务灵活线卡FIP-300/310</vt:lpstr>
      <vt:lpstr>高端路由线卡FIP-600</vt:lpstr>
      <vt:lpstr>业务灵活线卡FIP-680</vt:lpstr>
      <vt:lpstr>高密SAP-GE系列线卡</vt:lpstr>
      <vt:lpstr>SAP-4EXP线卡</vt:lpstr>
      <vt:lpstr>SR6602-X 双万兆综合业务网关介绍</vt:lpstr>
      <vt:lpstr>SR6602-X集中式线卡FIP-20</vt:lpstr>
      <vt:lpstr>接口卡介绍</vt:lpstr>
      <vt:lpstr>接口卡介绍</vt:lpstr>
      <vt:lpstr>HIM接口模块</vt:lpstr>
      <vt:lpstr>MIM接口模块</vt:lpstr>
      <vt:lpstr>MIC接口模块</vt:lpstr>
      <vt:lpstr>PowerPoint 演示文稿</vt:lpstr>
      <vt:lpstr>PowerPoint 演示文稿</vt:lpstr>
      <vt:lpstr>全新升级V7软件平台-分布式计算</vt:lpstr>
      <vt:lpstr>支持丰富的虚拟化技术</vt:lpstr>
      <vt:lpstr>支持虚拟化IRF2</vt:lpstr>
      <vt:lpstr>支持虚拟化IRF2</vt:lpstr>
      <vt:lpstr>安全虚拟化-VPN防护虚拟化</vt:lpstr>
      <vt:lpstr>支持全内置安全解决方案</vt:lpstr>
      <vt:lpstr>设备管理安全－基于角色权限管理RBAC</vt:lpstr>
      <vt:lpstr>多样化云端安全接入</vt:lpstr>
      <vt:lpstr>远端安全云接入ADVPN方案</vt:lpstr>
      <vt:lpstr>企业安全云Group Domain VPN方案</vt:lpstr>
      <vt:lpstr>云间安全传输Layer2 over IPSec</vt:lpstr>
      <vt:lpstr>数据中心云互联-IRF&amp;EVI组合解决方案</vt:lpstr>
      <vt:lpstr>高性能内置全面的报文过滤功能</vt:lpstr>
      <vt:lpstr>直达七层的广域云边界深层安全防护</vt:lpstr>
      <vt:lpstr>支持全方位的高可靠性</vt:lpstr>
      <vt:lpstr>不中断业务升级－ IRF Base ISSU</vt:lpstr>
      <vt:lpstr>大容量高精度FRR解决方案</vt:lpstr>
      <vt:lpstr>BFD for INTERFACE介绍</vt:lpstr>
      <vt:lpstr>智能网络（EAA）</vt:lpstr>
      <vt:lpstr>支持SDN解决方案</vt:lpstr>
      <vt:lpstr>PowerPoint 演示文稿</vt:lpstr>
      <vt:lpstr>PowerPoint 演示文稿</vt:lpstr>
      <vt:lpstr>大型行业纵向网MPLS VPN典型应用</vt:lpstr>
      <vt:lpstr>金融行业二三级网典型应用</vt:lpstr>
      <vt:lpstr>本章总结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PPT使用说明</dc:title>
  <dc:creator>dingyuanmeng 11958</dc:creator>
  <cp:lastModifiedBy>luyiming 15233 (TS)</cp:lastModifiedBy>
  <cp:revision>320</cp:revision>
  <cp:lastPrinted>2013-01-19T15:46:00Z</cp:lastPrinted>
  <dcterms:created xsi:type="dcterms:W3CDTF">2016-05-11T02:15:00Z</dcterms:created>
  <dcterms:modified xsi:type="dcterms:W3CDTF">2019-03-31T08:57:04Z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0x0101009F69F5151970774792749F237A8CDA6D</vt:lpwstr>
  </property>
  <property fmtid="{D5CDD505-2E9C-101B-9397-08002B2CF9AE}" pid="3" name="NXPowerLiteLastOptimized">
    <vt:lpwstr>2934491</vt:lpwstr>
  </property>
  <property fmtid="{D5CDD505-2E9C-101B-9397-08002B2CF9AE}" pid="4" name="NXPowerLiteSettings">
    <vt:lpwstr>F7000400038000</vt:lpwstr>
  </property>
  <property fmtid="{D5CDD505-2E9C-101B-9397-08002B2CF9AE}" pid="5" name="NXPowerLiteVersion">
    <vt:lpwstr>D5.0.6</vt:lpwstr>
  </property>
  <property fmtid="{D5CDD505-2E9C-101B-9397-08002B2CF9AE}" pid="6" name="Version">
    <vt:i4>1</vt:i4>
  </property>
  <property fmtid="{D5CDD505-2E9C-101B-9397-08002B2CF9AE}" pid="7" name="KSOProductBuildVer">
    <vt:lpwstr>2052-10.1.0.6748</vt:lpwstr>
  </property>
  <property fmtid="{D5CDD505-2E9C-101B-9397-08002B2CF9AE}" pid="8" name="_dlc_DocIdItemGuid">
    <vt:lpwstr>49d0cc50-f450-4d28-b598-61a30db7e8b8</vt:lpwstr>
  </property>
  <property fmtid="{D5CDD505-2E9C-101B-9397-08002B2CF9AE}" pid="9" name="_dlc_policyId">
    <vt:lpwstr/>
  </property>
  <property fmtid="{D5CDD505-2E9C-101B-9397-08002B2CF9AE}" pid="10" name="ItemRetentionFormula">
    <vt:lpwstr/>
  </property>
</Properties>
</file>