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  <p:sldMasterId id="2147483992" r:id="rId5"/>
  </p:sldMasterIdLst>
  <p:notesMasterIdLst>
    <p:notesMasterId r:id="rId50"/>
  </p:notesMasterIdLst>
  <p:handoutMasterIdLst>
    <p:handoutMasterId r:id="rId51"/>
  </p:handoutMasterIdLst>
  <p:sldIdLst>
    <p:sldId id="827" r:id="rId6"/>
    <p:sldId id="830" r:id="rId7"/>
    <p:sldId id="829" r:id="rId8"/>
    <p:sldId id="832" r:id="rId9"/>
    <p:sldId id="837" r:id="rId10"/>
    <p:sldId id="838" r:id="rId11"/>
    <p:sldId id="839" r:id="rId12"/>
    <p:sldId id="840" r:id="rId13"/>
    <p:sldId id="841" r:id="rId14"/>
    <p:sldId id="842" r:id="rId15"/>
    <p:sldId id="843" r:id="rId16"/>
    <p:sldId id="844" r:id="rId17"/>
    <p:sldId id="874" r:id="rId18"/>
    <p:sldId id="846" r:id="rId19"/>
    <p:sldId id="847" r:id="rId20"/>
    <p:sldId id="848" r:id="rId21"/>
    <p:sldId id="849" r:id="rId22"/>
    <p:sldId id="875" r:id="rId23"/>
    <p:sldId id="851" r:id="rId24"/>
    <p:sldId id="852" r:id="rId25"/>
    <p:sldId id="853" r:id="rId26"/>
    <p:sldId id="854" r:id="rId27"/>
    <p:sldId id="855" r:id="rId28"/>
    <p:sldId id="876" r:id="rId29"/>
    <p:sldId id="856" r:id="rId30"/>
    <p:sldId id="858" r:id="rId31"/>
    <p:sldId id="859" r:id="rId32"/>
    <p:sldId id="860" r:id="rId33"/>
    <p:sldId id="861" r:id="rId34"/>
    <p:sldId id="862" r:id="rId35"/>
    <p:sldId id="863" r:id="rId36"/>
    <p:sldId id="864" r:id="rId37"/>
    <p:sldId id="865" r:id="rId38"/>
    <p:sldId id="866" r:id="rId39"/>
    <p:sldId id="867" r:id="rId40"/>
    <p:sldId id="868" r:id="rId41"/>
    <p:sldId id="869" r:id="rId42"/>
    <p:sldId id="870" r:id="rId43"/>
    <p:sldId id="871" r:id="rId44"/>
    <p:sldId id="877" r:id="rId45"/>
    <p:sldId id="872" r:id="rId46"/>
    <p:sldId id="831" r:id="rId47"/>
    <p:sldId id="833" r:id="rId48"/>
    <p:sldId id="834" r:id="rId49"/>
  </p:sldIdLst>
  <p:sldSz cx="9144000" cy="5143500" type="screen16x9"/>
  <p:notesSz cx="7099300" cy="10234613"/>
  <p:custDataLst>
    <p:tags r:id="rId5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827"/>
            <p14:sldId id="830"/>
            <p14:sldId id="829"/>
            <p14:sldId id="832"/>
            <p14:sldId id="837"/>
            <p14:sldId id="838"/>
            <p14:sldId id="839"/>
            <p14:sldId id="840"/>
            <p14:sldId id="841"/>
            <p14:sldId id="842"/>
            <p14:sldId id="843"/>
            <p14:sldId id="844"/>
            <p14:sldId id="874"/>
            <p14:sldId id="846"/>
            <p14:sldId id="847"/>
            <p14:sldId id="848"/>
            <p14:sldId id="849"/>
            <p14:sldId id="875"/>
            <p14:sldId id="851"/>
            <p14:sldId id="852"/>
            <p14:sldId id="853"/>
            <p14:sldId id="854"/>
            <p14:sldId id="855"/>
            <p14:sldId id="876"/>
            <p14:sldId id="856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7"/>
            <p14:sldId id="872"/>
            <p14:sldId id="831"/>
            <p14:sldId id="833"/>
            <p14:sldId id="83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1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238" userDrawn="1">
          <p15:clr>
            <a:srgbClr val="A4A3A4"/>
          </p15:clr>
        </p15:guide>
        <p15:guide id="4" pos="3515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E"/>
    <a:srgbClr val="E60012"/>
    <a:srgbClr val="0097BE"/>
    <a:srgbClr val="C9D7CE"/>
    <a:srgbClr val="E6A722"/>
    <a:srgbClr val="E6775A"/>
    <a:srgbClr val="BCCCDA"/>
    <a:srgbClr val="909090"/>
    <a:srgbClr val="004E7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6118" autoAdjust="0"/>
  </p:normalViewPr>
  <p:slideViewPr>
    <p:cSldViewPr>
      <p:cViewPr varScale="1">
        <p:scale>
          <a:sx n="94" d="100"/>
          <a:sy n="94" d="100"/>
        </p:scale>
        <p:origin x="-96" y="-228"/>
      </p:cViewPr>
      <p:guideLst>
        <p:guide orient="horz" pos="2119"/>
        <p:guide pos="2880"/>
        <p:guide pos="2238"/>
        <p:guide pos="3515"/>
        <p:guide pos="5511"/>
        <p:guide pos="3651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2017/7/19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1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2017/7/19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0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2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513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862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0741" y="267494"/>
            <a:ext cx="811577" cy="349324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2771800" y="4924271"/>
            <a:ext cx="3600401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2016 NEW H3C Group. All rights reserved.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31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55" y="1758415"/>
            <a:ext cx="1434118" cy="61728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2771800" y="4924271"/>
            <a:ext cx="3600401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2016 NEW H3C Group. All rights reserved.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97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461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34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750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329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80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278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8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44408" y="195486"/>
            <a:ext cx="669179" cy="288032"/>
          </a:xfrm>
          <a:prstGeom prst="rect">
            <a:avLst/>
          </a:prstGeom>
        </p:spPr>
      </p:pic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2771800" y="4924271"/>
            <a:ext cx="3600401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2016 NEW H3C Group. All rights reserved.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5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5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h3c.com/daheng/chatClient/chatbox.jsp?companyID=8960&amp;configID=14&amp;enterurl=%e5%ae%98%e7%bd%91%e5%95%86%e4%b8%9a%e4%b8%93%e5%8c%ba%e5%af%bc%e8%88%aa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" y="-18984"/>
            <a:ext cx="9144000" cy="51435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588" y="3841750"/>
            <a:ext cx="9148763" cy="900113"/>
            <a:chOff x="-4763" y="3689350"/>
            <a:chExt cx="9148763" cy="900113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90512" y="3989388"/>
              <a:ext cx="295275" cy="295275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-4763" y="3989388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585787" y="3989388"/>
              <a:ext cx="298450" cy="295275"/>
            </a:xfrm>
            <a:prstGeom prst="rect">
              <a:avLst/>
            </a:prstGeom>
            <a:solidFill>
              <a:srgbClr val="B5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290512" y="3689350"/>
              <a:ext cx="295275" cy="300038"/>
            </a:xfrm>
            <a:prstGeom prst="rect">
              <a:avLst/>
            </a:prstGeom>
            <a:solidFill>
              <a:srgbClr val="CCCCCC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-4763" y="3689350"/>
              <a:ext cx="295275" cy="300038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585787" y="3689350"/>
              <a:ext cx="298450" cy="30003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90512" y="4284663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-4763" y="4284663"/>
              <a:ext cx="295275" cy="295275"/>
            </a:xfrm>
            <a:prstGeom prst="rect">
              <a:avLst/>
            </a:prstGeom>
            <a:solidFill>
              <a:srgbClr val="333333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85787" y="4284663"/>
              <a:ext cx="298450" cy="295275"/>
            </a:xfrm>
            <a:prstGeom prst="rect">
              <a:avLst/>
            </a:prstGeom>
            <a:solidFill>
              <a:srgbClr val="E6E6E6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884237" y="3689350"/>
              <a:ext cx="8259763" cy="900113"/>
            </a:xfrm>
            <a:prstGeom prst="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H3C Mini</a:t>
            </a:r>
            <a:r>
              <a:rPr kumimoji="1" lang="zh-CN" altLang="en-US" dirty="0" smtClean="0"/>
              <a:t>系列无线产品培训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1" y="349876"/>
            <a:ext cx="979681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产品形态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288" y="987573"/>
            <a:ext cx="8425184" cy="2376339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A31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10/100/1000Mbps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外形尺寸（长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高）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200mm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，高度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25mm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802.3af/802.3at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根不可拆卸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4dBi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增益全向天线，支持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802.11/b/g/n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单频，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个（恢复密码和恢复出厂配置）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8474"/>
            <a:ext cx="1719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\\h3c-infoserver\09-02-H3C产品图片库\产品图片库\SMB产品\Router\A21\JPG\A21  30度俯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34605" r="17970" b="36555"/>
          <a:stretch>
            <a:fillRect/>
          </a:stretch>
        </p:blipFill>
        <p:spPr bwMode="auto">
          <a:xfrm>
            <a:off x="5219700" y="3698850"/>
            <a:ext cx="1579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5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产品形态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288" y="987573"/>
            <a:ext cx="8425184" cy="2376339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A51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10/100/1000Mbps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外形尺寸（长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高）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200mm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，高度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25mm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802.3af/802.3at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根不可拆卸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4dBi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增益全向天线，支持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802.11a/b/g/n/ac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2.4G&amp;5G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双频，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个（恢复密码和恢复出厂配置）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8474"/>
            <a:ext cx="1719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\\h3c-infoserver\09-02-H3C产品图片库\产品图片库\SMB产品\Router\A21\JPG\A21  30度俯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34605" r="17970" b="36555"/>
          <a:stretch>
            <a:fillRect/>
          </a:stretch>
        </p:blipFill>
        <p:spPr bwMode="auto">
          <a:xfrm>
            <a:off x="5219699" y="3698850"/>
            <a:ext cx="1579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产品形态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288" y="987574"/>
            <a:ext cx="8425184" cy="2376339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NW8321C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10/100/1000Mbps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Console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外形尺寸（长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高）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:240 mm×234 mm×49 mm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802.3af/802.3at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48V 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4dBi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全向天线，支持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802.11b/g/n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单频，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个（恢复密码和恢复出厂配置）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578894"/>
            <a:ext cx="17589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614885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基本原理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944462"/>
            <a:ext cx="583833" cy="585144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617509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94446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产品软硬件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330993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331256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06400" y="400283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无线产品售后服务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51720" y="4005454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6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H3C Mini</a:t>
            </a:r>
            <a:r>
              <a:rPr lang="zh-CN" altLang="en-US" dirty="0" smtClean="0">
                <a:solidFill>
                  <a:srgbClr val="E60012"/>
                </a:solidFill>
              </a:rPr>
              <a:t>系列无线产品硬件</a:t>
            </a:r>
            <a:r>
              <a:rPr lang="zh-CN" altLang="en-US" dirty="0" smtClean="0">
                <a:solidFill>
                  <a:srgbClr val="E60012"/>
                </a:solidFill>
              </a:rPr>
              <a:t>特性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04736"/>
              </p:ext>
            </p:extLst>
          </p:nvPr>
        </p:nvGraphicFramePr>
        <p:xfrm>
          <a:off x="359569" y="915566"/>
          <a:ext cx="8424863" cy="3888433"/>
        </p:xfrm>
        <a:graphic>
          <a:graphicData uri="http://schemas.openxmlformats.org/drawingml/2006/table">
            <a:tbl>
              <a:tblPr/>
              <a:tblGrid>
                <a:gridCol w="735875"/>
                <a:gridCol w="1343680"/>
                <a:gridCol w="959794"/>
                <a:gridCol w="959794"/>
                <a:gridCol w="1333048"/>
                <a:gridCol w="1333048"/>
                <a:gridCol w="901111"/>
                <a:gridCol w="858513"/>
              </a:tblGrid>
              <a:tr h="2782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产品型号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A20/</a:t>
                      </a:r>
                      <a:r>
                        <a:rPr lang="en-US" altLang="zh-CN" sz="10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20-G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A21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A31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A50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A51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NW8321C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M20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供电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PoE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PoE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POE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PoE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POE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 DC+POE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12V</a:t>
                      </a:r>
                      <a:r>
                        <a:rPr lang="zh-CN" alt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外接电源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7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Console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console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Reset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键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33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下行：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 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自协商以太网口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个电话接口</a:t>
                      </a:r>
                    </a:p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上行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产品背面接口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): 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 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自协商以太网口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个电话透传接口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自协商以太网口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10/100/1000Mbps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以太网口</a:t>
                      </a:r>
                    </a:p>
                    <a:p>
                      <a:pPr algn="l" fontAlgn="ctr"/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下行：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 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自协商以太网口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个电话接口</a:t>
                      </a:r>
                    </a:p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上行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产品背面接口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): 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 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自协商以太网口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个电话透传接口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10/100/1000Mbps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以太网口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10/100/1000Mbps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以太网口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个百兆</a:t>
                      </a:r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WAN+4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个百兆</a:t>
                      </a:r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无线性能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MIMO</a:t>
                      </a:r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2*2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MIMO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2*2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MIMO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3MIMO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2*2MIMO </a:t>
                      </a:r>
                      <a:endParaRPr lang="en-US" sz="1000" b="0" i="0" u="none" strike="noStrik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1*1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MIMO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2*2MIMO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1*1MIMO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2MIMO</a:t>
                      </a:r>
                      <a:endParaRPr 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SSID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个数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个；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个；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5G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-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15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产品形态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</a:t>
                      </a:r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圆盘（吸顶，放装）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圆盘（吸顶，放装）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面板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圆盘（吸顶，放装）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三角圆盘（吸顶，放装）</a:t>
                      </a:r>
                      <a:endParaRPr lang="zh-CN" altLang="en-US" sz="1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小铁盒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4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天线（内置）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全向天线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全向天线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全向天线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i="0" u="none" strike="noStrike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全向天线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/>
                      </a:r>
                      <a:b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</a:t>
                      </a: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全向天线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全向天线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000" b="0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7" marR="8077" marT="80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Mini M20</a:t>
            </a:r>
            <a:r>
              <a:rPr lang="zh-CN" altLang="en-US" dirty="0" smtClean="0">
                <a:solidFill>
                  <a:srgbClr val="E60012"/>
                </a:solidFill>
              </a:rPr>
              <a:t>软件特性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34241"/>
              </p:ext>
            </p:extLst>
          </p:nvPr>
        </p:nvGraphicFramePr>
        <p:xfrm>
          <a:off x="1331726" y="843558"/>
          <a:ext cx="6480548" cy="3950141"/>
        </p:xfrm>
        <a:graphic>
          <a:graphicData uri="http://schemas.openxmlformats.org/drawingml/2006/table">
            <a:tbl>
              <a:tblPr/>
              <a:tblGrid>
                <a:gridCol w="1652064"/>
                <a:gridCol w="4828484"/>
              </a:tblGrid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默认管理</a:t>
                      </a:r>
                      <a:r>
                        <a:rPr 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172.17.1.1/24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</a:t>
                      </a:r>
                      <a:r>
                        <a:rPr 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管理地址池</a:t>
                      </a:r>
                      <a:endParaRPr 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172.17.1.2—172.17.1.254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管理方式</a:t>
                      </a:r>
                      <a:endParaRPr 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Web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（功能配置）、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Telnet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（简单维护）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默认管理账号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密码</a:t>
                      </a:r>
                      <a:endParaRPr 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admin/admin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WAN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口接入方式</a:t>
                      </a:r>
                      <a:endParaRPr 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DHCP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，静态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PPPOE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</a:t>
                      </a:r>
                      <a:endParaRPr 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MAC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地址克隆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模板配置</a:t>
                      </a: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2.4G+5G，</a:t>
                      </a:r>
                      <a:r>
                        <a:rPr lang="zh-CN" alt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批量配置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同步，最大支持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个模板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升级</a:t>
                      </a: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批量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升级软件版本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重启</a:t>
                      </a: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单个</a:t>
                      </a:r>
                      <a:r>
                        <a:rPr lang="en-US" altLang="zh-CN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远程重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启或者批量远程重启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0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客户端列表</a:t>
                      </a: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显示终端的接入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SSID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速率、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MAC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RSSI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、连接时间等信息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的名称、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MAC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、条码、状态，信道等信息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默认网关下发</a:t>
                      </a: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下发默认网关为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M20LAN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口地址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远程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M20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的路由转发进行远程管理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管理数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NTP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支持手工设置和自动同步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Mini</a:t>
            </a:r>
            <a:r>
              <a:rPr lang="zh-CN" altLang="en-US" dirty="0" smtClean="0">
                <a:solidFill>
                  <a:srgbClr val="E60012"/>
                </a:solidFill>
              </a:rPr>
              <a:t>系列</a:t>
            </a:r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软件特性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63260"/>
              </p:ext>
            </p:extLst>
          </p:nvPr>
        </p:nvGraphicFramePr>
        <p:xfrm>
          <a:off x="1583668" y="970998"/>
          <a:ext cx="5976664" cy="3760992"/>
        </p:xfrm>
        <a:graphic>
          <a:graphicData uri="http://schemas.openxmlformats.org/drawingml/2006/table">
            <a:tbl>
              <a:tblPr/>
              <a:tblGrid>
                <a:gridCol w="1512167"/>
                <a:gridCol w="4464497"/>
              </a:tblGrid>
              <a:tr h="3649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默认管理地址</a:t>
                      </a:r>
                      <a:endParaRPr 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192.168.1.100/24,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实际以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M20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下发为准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管理方式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Web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（全部管理）、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Telnet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（简单维护）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默认账号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密码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admin/admin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MAC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接入控制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MAC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黑白名单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客户端接入数限制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信道选择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手工、自动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频宽选择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发射功率调节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WMM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（无线</a:t>
                      </a:r>
                      <a:r>
                        <a:rPr lang="en-US" altLang="zh-CN" sz="1200" b="0" i="0" u="none" strike="noStrike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QoS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支持，默认开启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加密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不加密、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WEP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WPA/WPA2-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个人加密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基于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SSID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绑定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VLAN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禁止弱信号终端接入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无线二层漫游优化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客户端列表</a:t>
                      </a: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显示终端的接入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SSID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MAC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、速率、信道等信息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6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H3C Mini</a:t>
            </a:r>
            <a:r>
              <a:rPr lang="zh-CN" altLang="en-US" dirty="0" smtClean="0">
                <a:solidFill>
                  <a:srgbClr val="E60012"/>
                </a:solidFill>
              </a:rPr>
              <a:t>系列无线产品维护</a:t>
            </a:r>
            <a:r>
              <a:rPr lang="zh-CN" altLang="en-US" dirty="0" smtClean="0">
                <a:solidFill>
                  <a:srgbClr val="E60012"/>
                </a:solidFill>
              </a:rPr>
              <a:t>特性</a:t>
            </a:r>
            <a:endParaRPr lang="zh-CN" altLang="en-US" dirty="0">
              <a:solidFill>
                <a:srgbClr val="E60012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61667"/>
              </p:ext>
            </p:extLst>
          </p:nvPr>
        </p:nvGraphicFramePr>
        <p:xfrm>
          <a:off x="1907382" y="1059582"/>
          <a:ext cx="5329237" cy="3623833"/>
        </p:xfrm>
        <a:graphic>
          <a:graphicData uri="http://schemas.openxmlformats.org/drawingml/2006/table">
            <a:tbl>
              <a:tblPr/>
              <a:tblGrid>
                <a:gridCol w="2135925"/>
                <a:gridCol w="3193312"/>
              </a:tblGrid>
              <a:tr h="373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基本信息</a:t>
                      </a:r>
                      <a:endParaRPr 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、内存、运行时间等信息</a:t>
                      </a:r>
                      <a:endParaRPr lang="en-US" altLang="zh-CN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性能监视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、内存实时监控（采样间隔</a:t>
                      </a:r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2s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日志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0-7</a:t>
                      </a:r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级的信息日志输出，支持日志主机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Ping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检测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一键导出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诊断信息一键导出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配置备份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8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配置恢复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恢复出厂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软件升级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设备重启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1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管理限制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基于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ACL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Web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登录限制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超时时间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5-120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分钟，默认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验证码功能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支持，默认开启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登录用户查看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修改密码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614885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基本原理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944462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617509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94446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产品软硬件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330993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331256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06400" y="400283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无线产品售后服务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51720" y="4005454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0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管理</a:t>
            </a:r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>
                <a:solidFill>
                  <a:srgbClr val="E60012"/>
                </a:solidFill>
              </a:rPr>
              <a:t>基本原理</a:t>
            </a: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395039" y="915566"/>
            <a:ext cx="8353425" cy="396044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zh-CN" sz="1600" dirty="0"/>
              <a:t>私有通信协议交互</a:t>
            </a:r>
            <a:endParaRPr lang="en-US" altLang="zh-CN" sz="1600" dirty="0"/>
          </a:p>
          <a:p>
            <a:pPr lvl="1"/>
            <a:r>
              <a:rPr lang="zh-CN" altLang="en-US" sz="1100" dirty="0"/>
              <a:t>双方使用</a:t>
            </a:r>
            <a:r>
              <a:rPr lang="en-US" altLang="zh-CN" sz="1100" dirty="0"/>
              <a:t>UDP</a:t>
            </a:r>
            <a:r>
              <a:rPr lang="zh-CN" altLang="en-US" sz="1100" dirty="0"/>
              <a:t>报文的</a:t>
            </a:r>
            <a:r>
              <a:rPr lang="en-US" altLang="zh-CN" sz="1100" dirty="0"/>
              <a:t>10087/10088</a:t>
            </a:r>
            <a:r>
              <a:rPr lang="zh-CN" altLang="en-US" sz="1100" dirty="0"/>
              <a:t>端口进行报文交互，判断相互身份，</a:t>
            </a:r>
            <a:r>
              <a:rPr lang="en-US" altLang="zh-CN" sz="1100" dirty="0"/>
              <a:t>AP</a:t>
            </a:r>
            <a:r>
              <a:rPr lang="zh-CN" altLang="en-US" sz="1100" dirty="0"/>
              <a:t>获取</a:t>
            </a:r>
            <a:r>
              <a:rPr lang="en-US" altLang="zh-CN" sz="1100" dirty="0"/>
              <a:t>M20</a:t>
            </a:r>
            <a:r>
              <a:rPr lang="zh-CN" altLang="en-US" sz="1100" dirty="0"/>
              <a:t>分配的管理</a:t>
            </a:r>
            <a:r>
              <a:rPr lang="zh-CN" altLang="en-US" sz="1100" dirty="0" smtClean="0"/>
              <a:t>地址</a:t>
            </a:r>
            <a:endParaRPr lang="zh-CN" altLang="en-US" sz="1100" dirty="0"/>
          </a:p>
          <a:p>
            <a:r>
              <a:rPr lang="en-US" altLang="zh-CN" sz="1600" dirty="0"/>
              <a:t>M20</a:t>
            </a:r>
            <a:r>
              <a:rPr lang="zh-CN" altLang="zh-CN" sz="1600" dirty="0"/>
              <a:t>端功能实现</a:t>
            </a:r>
          </a:p>
          <a:p>
            <a:pPr lvl="1"/>
            <a:r>
              <a:rPr lang="zh-CN" altLang="zh-CN" sz="1100" dirty="0"/>
              <a:t>支持</a:t>
            </a:r>
            <a:r>
              <a:rPr lang="en-US" altLang="zh-CN" sz="1100" dirty="0"/>
              <a:t>M20&amp;AP</a:t>
            </a:r>
            <a:r>
              <a:rPr lang="zh-CN" altLang="zh-CN" sz="1100" dirty="0"/>
              <a:t>私有协议通道的实现</a:t>
            </a:r>
          </a:p>
          <a:p>
            <a:pPr lvl="1"/>
            <a:r>
              <a:rPr lang="zh-CN" altLang="zh-CN" sz="1100" dirty="0"/>
              <a:t>支持</a:t>
            </a:r>
            <a:r>
              <a:rPr lang="en-US" altLang="zh-CN" sz="1100" dirty="0"/>
              <a:t>M20</a:t>
            </a:r>
            <a:r>
              <a:rPr lang="zh-CN" altLang="zh-CN" sz="1100" dirty="0"/>
              <a:t>发现</a:t>
            </a:r>
            <a:r>
              <a:rPr lang="en-US" altLang="zh-CN" sz="1100" dirty="0"/>
              <a:t>AP</a:t>
            </a:r>
            <a:r>
              <a:rPr lang="zh-CN" altLang="zh-CN" sz="1100" dirty="0"/>
              <a:t>，为</a:t>
            </a:r>
            <a:r>
              <a:rPr lang="en-US" altLang="zh-CN" sz="1100" dirty="0"/>
              <a:t>AP</a:t>
            </a:r>
            <a:r>
              <a:rPr lang="zh-CN" altLang="zh-CN" sz="1100" dirty="0"/>
              <a:t>分配私有</a:t>
            </a:r>
            <a:r>
              <a:rPr lang="en-US" altLang="zh-CN" sz="1100" dirty="0"/>
              <a:t>IP</a:t>
            </a:r>
            <a:r>
              <a:rPr lang="zh-CN" altLang="zh-CN" sz="1100" dirty="0"/>
              <a:t>地址</a:t>
            </a:r>
          </a:p>
          <a:p>
            <a:pPr lvl="1"/>
            <a:r>
              <a:rPr lang="zh-CN" altLang="zh-CN" sz="1100" dirty="0"/>
              <a:t>支持对发现的</a:t>
            </a:r>
            <a:r>
              <a:rPr lang="en-US" altLang="zh-CN" sz="1100" dirty="0"/>
              <a:t>AP</a:t>
            </a:r>
            <a:r>
              <a:rPr lang="zh-CN" altLang="zh-CN" sz="1100" dirty="0"/>
              <a:t>进行版本一致性检查及版本升级等相关操作</a:t>
            </a:r>
          </a:p>
          <a:p>
            <a:pPr lvl="1"/>
            <a:r>
              <a:rPr lang="zh-CN" altLang="zh-CN" sz="1100" dirty="0"/>
              <a:t>支持对发现的</a:t>
            </a:r>
            <a:r>
              <a:rPr lang="en-US" altLang="zh-CN" sz="1100" dirty="0"/>
              <a:t>AP</a:t>
            </a:r>
            <a:r>
              <a:rPr lang="zh-CN" altLang="zh-CN" sz="1100" dirty="0"/>
              <a:t>进行配置一致性检查及配置同步等相关操作</a:t>
            </a:r>
          </a:p>
          <a:p>
            <a:pPr lvl="1"/>
            <a:r>
              <a:rPr lang="zh-CN" altLang="zh-CN" sz="1100" dirty="0"/>
              <a:t>支持对发现的</a:t>
            </a:r>
            <a:r>
              <a:rPr lang="en-US" altLang="zh-CN" sz="1100" dirty="0"/>
              <a:t>AP</a:t>
            </a:r>
            <a:r>
              <a:rPr lang="zh-CN" altLang="zh-CN" sz="1100" dirty="0"/>
              <a:t>进行信息收集、状态维护</a:t>
            </a:r>
            <a:r>
              <a:rPr lang="zh-CN" altLang="en-US" sz="1100" dirty="0"/>
              <a:t>和远程重启等操作</a:t>
            </a:r>
            <a:endParaRPr lang="en-US" altLang="zh-CN" sz="1100" dirty="0"/>
          </a:p>
          <a:p>
            <a:pPr lvl="1"/>
            <a:r>
              <a:rPr lang="zh-CN" altLang="en-US" sz="1100" dirty="0"/>
              <a:t>支持统一修改</a:t>
            </a:r>
            <a:r>
              <a:rPr lang="en-US" altLang="zh-CN" sz="1100" dirty="0"/>
              <a:t>AP</a:t>
            </a:r>
            <a:r>
              <a:rPr lang="zh-CN" altLang="en-US" sz="1100" dirty="0"/>
              <a:t>管理账号密码、强制和</a:t>
            </a:r>
            <a:r>
              <a:rPr lang="en-US" altLang="zh-CN" sz="1100" dirty="0"/>
              <a:t>M20</a:t>
            </a:r>
            <a:r>
              <a:rPr lang="zh-CN" altLang="en-US" sz="1100" dirty="0"/>
              <a:t>账号密码一致</a:t>
            </a:r>
            <a:endParaRPr lang="zh-CN" altLang="zh-CN" sz="1100" dirty="0"/>
          </a:p>
          <a:p>
            <a:pPr lvl="1"/>
            <a:r>
              <a:rPr lang="zh-CN" altLang="zh-CN" sz="1100" dirty="0"/>
              <a:t>支持</a:t>
            </a:r>
            <a:r>
              <a:rPr lang="en-US" altLang="zh-CN" sz="1100" dirty="0"/>
              <a:t>AP</a:t>
            </a:r>
            <a:r>
              <a:rPr lang="zh-CN" altLang="zh-CN" sz="1100" dirty="0"/>
              <a:t>的断线检测功能，响应</a:t>
            </a:r>
            <a:r>
              <a:rPr lang="en-US" altLang="zh-CN" sz="1100" dirty="0"/>
              <a:t>AP</a:t>
            </a:r>
            <a:r>
              <a:rPr lang="zh-CN" altLang="zh-CN" sz="1100" dirty="0"/>
              <a:t>发送的续约过程报文</a:t>
            </a:r>
          </a:p>
          <a:p>
            <a:pPr lvl="1"/>
            <a:r>
              <a:rPr lang="zh-CN" altLang="zh-CN" sz="1100" dirty="0"/>
              <a:t>支持在</a:t>
            </a:r>
            <a:r>
              <a:rPr lang="en-US" altLang="zh-CN" sz="1100" dirty="0"/>
              <a:t>M20</a:t>
            </a:r>
            <a:r>
              <a:rPr lang="zh-CN" altLang="zh-CN" sz="1100" dirty="0"/>
              <a:t>上显示已发现的</a:t>
            </a:r>
            <a:r>
              <a:rPr lang="en-US" altLang="zh-CN" sz="1100" dirty="0"/>
              <a:t>AP</a:t>
            </a:r>
            <a:r>
              <a:rPr lang="zh-CN" altLang="zh-CN" sz="1100" dirty="0" smtClean="0"/>
              <a:t>列表</a:t>
            </a:r>
            <a:endParaRPr lang="zh-CN" altLang="zh-CN" sz="1100" dirty="0"/>
          </a:p>
          <a:p>
            <a:pPr lvl="1"/>
            <a:r>
              <a:rPr lang="zh-CN" altLang="zh-CN" sz="1100" dirty="0"/>
              <a:t>支持</a:t>
            </a:r>
            <a:r>
              <a:rPr lang="en-US" altLang="zh-CN" sz="1100" dirty="0"/>
              <a:t>AP</a:t>
            </a:r>
            <a:r>
              <a:rPr lang="zh-CN" altLang="zh-CN" sz="1100" dirty="0"/>
              <a:t>配置模板和单独</a:t>
            </a:r>
            <a:r>
              <a:rPr lang="en-US" altLang="zh-CN" sz="1100" dirty="0"/>
              <a:t>AP</a:t>
            </a:r>
            <a:r>
              <a:rPr lang="zh-CN" altLang="zh-CN" sz="1100" dirty="0"/>
              <a:t>配置变更处理</a:t>
            </a:r>
            <a:endParaRPr lang="en-US" altLang="zh-CN" sz="1100" dirty="0"/>
          </a:p>
          <a:p>
            <a:pPr lvl="1"/>
            <a:r>
              <a:rPr lang="zh-CN" altLang="en-US" sz="1100" dirty="0"/>
              <a:t>支持基于</a:t>
            </a:r>
            <a:r>
              <a:rPr lang="en-US" altLang="zh-CN" sz="1100" dirty="0"/>
              <a:t>SSID</a:t>
            </a:r>
            <a:r>
              <a:rPr lang="zh-CN" altLang="en-US" sz="1100" dirty="0"/>
              <a:t>下发</a:t>
            </a:r>
            <a:r>
              <a:rPr lang="en-US" altLang="zh-CN" sz="1100" dirty="0"/>
              <a:t>VLAN</a:t>
            </a:r>
            <a:r>
              <a:rPr lang="zh-CN" altLang="en-US" sz="1100" dirty="0"/>
              <a:t>配置</a:t>
            </a:r>
            <a:endParaRPr lang="en-US" altLang="zh-CN" sz="1100" dirty="0"/>
          </a:p>
        </p:txBody>
      </p:sp>
    </p:spTree>
    <p:extLst>
      <p:ext uri="{BB962C8B-B14F-4D97-AF65-F5344CB8AC3E}">
        <p14:creationId xmlns:p14="http://schemas.microsoft.com/office/powerpoint/2010/main" val="8727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905595"/>
          </a:xfrm>
          <a:prstGeom prst="rect">
            <a:avLst/>
          </a:prstGeom>
        </p:spPr>
      </p:pic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1554274" y="212343"/>
            <a:ext cx="7589726" cy="703223"/>
            <a:chOff x="832558" y="2152098"/>
            <a:chExt cx="9183568" cy="85090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5733" y="2155273"/>
              <a:ext cx="8313737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381958" y="2152098"/>
              <a:ext cx="7634168" cy="850900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24000" tIns="36000" rIns="91440" bIns="3600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学习完本课程，您应该能够：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32558" y="2152098"/>
              <a:ext cx="844550" cy="85090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77108" y="2152098"/>
              <a:ext cx="420687" cy="850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97795" y="2152098"/>
              <a:ext cx="284162" cy="850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1532174" y="1396000"/>
            <a:ext cx="7589726" cy="2975949"/>
            <a:chOff x="805817" y="2145290"/>
            <a:chExt cx="9183568" cy="85770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5733" y="2155273"/>
              <a:ext cx="8313737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805817" y="2145290"/>
              <a:ext cx="9183568" cy="850900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24000" tIns="36000" rIns="91440" bIns="36000" numCol="1" anchor="ctr" anchorCtr="0" compatLnSpc="1">
              <a:prstTxWarp prst="textNoShape">
                <a:avLst/>
              </a:prstTxWarp>
            </a:bodyPr>
            <a:lstStyle/>
            <a:p>
              <a:pPr eaLnBrk="1" hangingPunct="1">
                <a:buClr>
                  <a:schemeClr val="tx1"/>
                </a:buClr>
                <a:buFont typeface="Wingdings" pitchFamily="2" charset="2"/>
                <a:buChar char="n"/>
              </a:pP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H3C Mini</a:t>
              </a: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系列无线产品分类和形态</a:t>
              </a:r>
              <a:endPara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buClr>
                  <a:schemeClr val="tx1"/>
                </a:buClr>
                <a:buFont typeface="Wingdings" pitchFamily="2" charset="2"/>
                <a:buChar char="n"/>
              </a:pP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r>
                <a:rPr lang="en-US" altLang="zh-CN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H3C Mini</a:t>
              </a: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系列无线产品软硬件特性</a:t>
              </a:r>
              <a:endPara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buClr>
                  <a:schemeClr val="tx1"/>
                </a:buClr>
                <a:buFont typeface="Wingdings" pitchFamily="2" charset="2"/>
                <a:buChar char="n"/>
              </a:pP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H3C Mini</a:t>
              </a: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系列无线产品功能</a:t>
              </a:r>
              <a:endPara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buClr>
                  <a:schemeClr val="tx1"/>
                </a:buClr>
                <a:buFont typeface="Wingdings" pitchFamily="2" charset="2"/>
                <a:buChar char="n"/>
              </a:pP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学会使用和配置</a:t>
              </a: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H3C Mini</a:t>
              </a: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系列无线产品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3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E60012"/>
                </a:solidFill>
              </a:rPr>
              <a:t>M20</a:t>
            </a:r>
            <a:r>
              <a:rPr lang="zh-CN" altLang="en-US" dirty="0">
                <a:solidFill>
                  <a:srgbClr val="E60012"/>
                </a:solidFill>
              </a:rPr>
              <a:t>管理</a:t>
            </a:r>
            <a:r>
              <a:rPr lang="en-US" altLang="zh-CN" dirty="0">
                <a:solidFill>
                  <a:srgbClr val="E60012"/>
                </a:solidFill>
              </a:rPr>
              <a:t>AP</a:t>
            </a:r>
            <a:r>
              <a:rPr lang="zh-CN" altLang="en-US" dirty="0">
                <a:solidFill>
                  <a:srgbClr val="E60012"/>
                </a:solidFill>
              </a:rPr>
              <a:t>基本原理</a:t>
            </a: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395039" y="987574"/>
            <a:ext cx="8353425" cy="381642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6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en-US" altLang="zh-CN" sz="1800" dirty="0"/>
              <a:t>AP</a:t>
            </a:r>
            <a:r>
              <a:rPr lang="zh-CN" altLang="zh-CN" sz="1800" dirty="0"/>
              <a:t>端功能实现</a:t>
            </a:r>
          </a:p>
          <a:p>
            <a:pPr lvl="1"/>
            <a:r>
              <a:rPr lang="zh-CN" altLang="zh-CN" sz="1200" dirty="0"/>
              <a:t>支持</a:t>
            </a:r>
            <a:r>
              <a:rPr lang="en-US" altLang="zh-CN" sz="1200" dirty="0"/>
              <a:t>M20&amp;AP</a:t>
            </a:r>
            <a:r>
              <a:rPr lang="zh-CN" altLang="zh-CN" sz="1200" dirty="0"/>
              <a:t>私有协议通道的实现</a:t>
            </a:r>
          </a:p>
          <a:p>
            <a:pPr lvl="1"/>
            <a:r>
              <a:rPr lang="zh-CN" altLang="zh-CN" sz="1200" dirty="0"/>
              <a:t>支持</a:t>
            </a:r>
            <a:r>
              <a:rPr lang="en-US" altLang="zh-CN" sz="1200" dirty="0"/>
              <a:t>AP</a:t>
            </a:r>
            <a:r>
              <a:rPr lang="zh-CN" altLang="en-US" sz="1200" dirty="0"/>
              <a:t>零</a:t>
            </a:r>
            <a:r>
              <a:rPr lang="zh-CN" altLang="zh-CN" sz="1200" dirty="0"/>
              <a:t>配置启动（</a:t>
            </a:r>
            <a:r>
              <a:rPr lang="en-US" altLang="zh-CN" sz="1200" dirty="0"/>
              <a:t>AP</a:t>
            </a:r>
            <a:r>
              <a:rPr lang="zh-CN" altLang="zh-CN" sz="1200" dirty="0"/>
              <a:t>无需任何预配置即可直接发现</a:t>
            </a:r>
            <a:r>
              <a:rPr lang="en-US" altLang="zh-CN" sz="1200" dirty="0"/>
              <a:t>M20</a:t>
            </a:r>
            <a:r>
              <a:rPr lang="zh-CN" altLang="zh-CN" sz="1200" dirty="0"/>
              <a:t>，并同步</a:t>
            </a:r>
            <a:r>
              <a:rPr lang="en-US" altLang="zh-CN" sz="1200" dirty="0"/>
              <a:t>M20</a:t>
            </a:r>
            <a:r>
              <a:rPr lang="zh-CN" altLang="zh-CN" sz="1200" dirty="0"/>
              <a:t>上的配置，完全即插即用）</a:t>
            </a:r>
          </a:p>
          <a:p>
            <a:pPr lvl="1"/>
            <a:r>
              <a:rPr lang="zh-CN" altLang="zh-CN" sz="1200" dirty="0"/>
              <a:t>支持</a:t>
            </a:r>
            <a:r>
              <a:rPr lang="en-US" altLang="zh-CN" sz="1200" dirty="0"/>
              <a:t>AP</a:t>
            </a:r>
            <a:r>
              <a:rPr lang="zh-CN" altLang="zh-CN" sz="1200" dirty="0"/>
              <a:t>通过私有协议自动发现</a:t>
            </a:r>
            <a:r>
              <a:rPr lang="en-US" altLang="zh-CN" sz="1200" dirty="0"/>
              <a:t>M20</a:t>
            </a:r>
            <a:r>
              <a:rPr lang="zh-CN" altLang="en-US" sz="1200" dirty="0"/>
              <a:t>，并获取管理</a:t>
            </a:r>
            <a:r>
              <a:rPr lang="en-US" altLang="zh-CN" sz="1200" dirty="0"/>
              <a:t>IP</a:t>
            </a:r>
            <a:r>
              <a:rPr lang="zh-CN" altLang="en-US" sz="1200" dirty="0"/>
              <a:t>地址，注册到</a:t>
            </a:r>
            <a:r>
              <a:rPr lang="en-US" altLang="zh-CN" sz="1200" dirty="0"/>
              <a:t>M20</a:t>
            </a:r>
            <a:r>
              <a:rPr lang="zh-CN" altLang="en-US" sz="1200" dirty="0"/>
              <a:t>上</a:t>
            </a:r>
            <a:endParaRPr lang="zh-CN" altLang="zh-CN" sz="1200" dirty="0"/>
          </a:p>
          <a:p>
            <a:pPr lvl="1"/>
            <a:r>
              <a:rPr lang="zh-CN" altLang="zh-CN" sz="1200" dirty="0"/>
              <a:t>支持</a:t>
            </a:r>
            <a:r>
              <a:rPr lang="en-US" altLang="zh-CN" sz="1200" dirty="0"/>
              <a:t>M20</a:t>
            </a:r>
            <a:r>
              <a:rPr lang="zh-CN" altLang="en-US" sz="1200" dirty="0"/>
              <a:t>对</a:t>
            </a:r>
            <a:r>
              <a:rPr lang="en-US" altLang="zh-CN" sz="1200" dirty="0"/>
              <a:t>AP</a:t>
            </a:r>
            <a:r>
              <a:rPr lang="zh-CN" altLang="zh-CN" sz="1200" dirty="0"/>
              <a:t>进行版本同步的功能</a:t>
            </a:r>
          </a:p>
          <a:p>
            <a:pPr lvl="1"/>
            <a:r>
              <a:rPr lang="zh-CN" altLang="zh-CN" sz="1200" dirty="0"/>
              <a:t>支持</a:t>
            </a:r>
            <a:r>
              <a:rPr lang="en-US" altLang="zh-CN" sz="1200" dirty="0"/>
              <a:t>M20</a:t>
            </a:r>
            <a:r>
              <a:rPr lang="zh-CN" altLang="en-US" sz="1200" dirty="0"/>
              <a:t>对</a:t>
            </a:r>
            <a:r>
              <a:rPr lang="en-US" altLang="zh-CN" sz="1200" dirty="0"/>
              <a:t>AP</a:t>
            </a:r>
            <a:r>
              <a:rPr lang="zh-CN" altLang="zh-CN" sz="1200" dirty="0"/>
              <a:t>进行配置同步的功能</a:t>
            </a:r>
          </a:p>
          <a:p>
            <a:pPr lvl="1"/>
            <a:r>
              <a:rPr lang="zh-CN" altLang="zh-CN" sz="1200" dirty="0"/>
              <a:t>支持</a:t>
            </a:r>
            <a:r>
              <a:rPr lang="en-US" altLang="zh-CN" sz="1200" dirty="0"/>
              <a:t>AP</a:t>
            </a:r>
            <a:r>
              <a:rPr lang="zh-CN" altLang="zh-CN" sz="1200" dirty="0"/>
              <a:t>主动上报状态信息的功能</a:t>
            </a:r>
            <a:endParaRPr lang="en-US" altLang="zh-CN" sz="1200" dirty="0"/>
          </a:p>
          <a:p>
            <a:pPr lvl="1"/>
            <a:r>
              <a:rPr lang="zh-CN" altLang="en-US" sz="1200" dirty="0"/>
              <a:t>支持</a:t>
            </a:r>
            <a:r>
              <a:rPr lang="en-US" altLang="zh-CN" sz="1200" dirty="0"/>
              <a:t>AP</a:t>
            </a:r>
            <a:r>
              <a:rPr lang="zh-CN" altLang="en-US" sz="1200" dirty="0"/>
              <a:t>单独的</a:t>
            </a:r>
            <a:r>
              <a:rPr lang="en-US" altLang="zh-CN" sz="1200" dirty="0" smtClean="0"/>
              <a:t>Web</a:t>
            </a:r>
            <a:r>
              <a:rPr lang="zh-CN" altLang="en-US" sz="1200" dirty="0" smtClean="0"/>
              <a:t>配置</a:t>
            </a:r>
            <a:r>
              <a:rPr lang="zh-CN" altLang="en-US" sz="1200" dirty="0"/>
              <a:t>修改功能</a:t>
            </a:r>
            <a:endParaRPr lang="en-US" altLang="zh-CN" sz="1200" dirty="0"/>
          </a:p>
          <a:p>
            <a:pPr lvl="1"/>
            <a:r>
              <a:rPr lang="zh-CN" altLang="en-US" sz="1200" dirty="0"/>
              <a:t>支持无线、有线</a:t>
            </a:r>
            <a:r>
              <a:rPr lang="zh-CN" altLang="en-US" sz="1200" dirty="0" smtClean="0"/>
              <a:t>数据隔离</a:t>
            </a:r>
            <a:endParaRPr lang="en-US" altLang="zh-CN" sz="1200" dirty="0" smtClean="0"/>
          </a:p>
          <a:p>
            <a:pPr lvl="1"/>
            <a:r>
              <a:rPr lang="zh-CN" altLang="en-US" sz="1200" dirty="0" smtClean="0"/>
              <a:t>支持</a:t>
            </a:r>
            <a:r>
              <a:rPr lang="en-US" altLang="zh-CN" sz="1200" dirty="0"/>
              <a:t>MAC</a:t>
            </a:r>
            <a:r>
              <a:rPr lang="zh-CN" altLang="en-US" sz="1200" dirty="0"/>
              <a:t>接入控制</a:t>
            </a:r>
            <a:endParaRPr lang="en-US" altLang="zh-CN" sz="1200" dirty="0"/>
          </a:p>
          <a:p>
            <a:pPr lvl="1"/>
            <a:r>
              <a:rPr lang="zh-CN" altLang="en-US" sz="1200" dirty="0"/>
              <a:t>支持</a:t>
            </a:r>
            <a:r>
              <a:rPr lang="zh-CN" altLang="en-US" sz="1200" dirty="0" smtClean="0"/>
              <a:t>无线</a:t>
            </a:r>
            <a:r>
              <a:rPr lang="zh-CN" altLang="en-US" sz="1200" dirty="0"/>
              <a:t>二</a:t>
            </a:r>
            <a:r>
              <a:rPr lang="zh-CN" altLang="en-US" sz="1200" dirty="0" smtClean="0"/>
              <a:t>层</a:t>
            </a:r>
            <a:r>
              <a:rPr lang="zh-CN" altLang="en-US" sz="1200" dirty="0"/>
              <a:t>漫游优化，禁止弱速率终端接入</a:t>
            </a:r>
            <a:endParaRPr lang="zh-CN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2900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E60012"/>
                </a:solidFill>
              </a:rPr>
              <a:t>M20</a:t>
            </a:r>
            <a:r>
              <a:rPr lang="zh-CN" altLang="en-US" dirty="0">
                <a:solidFill>
                  <a:srgbClr val="E60012"/>
                </a:solidFill>
              </a:rPr>
              <a:t>管理</a:t>
            </a:r>
            <a:r>
              <a:rPr lang="en-US" altLang="zh-CN" dirty="0">
                <a:solidFill>
                  <a:srgbClr val="E60012"/>
                </a:solidFill>
              </a:rPr>
              <a:t>AP</a:t>
            </a:r>
            <a:r>
              <a:rPr lang="zh-CN" altLang="en-US" dirty="0">
                <a:solidFill>
                  <a:srgbClr val="E60012"/>
                </a:solidFill>
              </a:rPr>
              <a:t>基本原理</a:t>
            </a: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395039" y="987574"/>
            <a:ext cx="8353425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/>
            <a:endParaRPr lang="zh-CN" altLang="zh-CN" sz="1400" dirty="0"/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987574"/>
            <a:ext cx="62642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9569" y="1707654"/>
            <a:ext cx="8424863" cy="3240360"/>
          </a:xfrm>
          <a:prstGeom prst="rect">
            <a:avLst/>
          </a:prstGeom>
          <a:extLst/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CAPWAP</a:t>
            </a:r>
            <a:r>
              <a:rPr lang="zh-CN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通信流程</a:t>
            </a: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：一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个刚刚启动的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首先要做的就是寻找可提供服务的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，双方使用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UDP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报文的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10087/10088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端口进行报文交互，判断相互身份，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获取管理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建立：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通过发送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报文获得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的应答，在双方协商一致的情况下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CAPWAP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隧道建立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下载：如果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中的版本信息不符合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的要求，还要求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进行版本下载，然后升级重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下发：获取最新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会从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最新配置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，完成配置同步后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就正式进入运行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保活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保活是一个常态机制，在隧道建立后就必须进行保活，如果在一定时间（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）后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不能收到彼此的保活报文，那么隧道就会断开。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端先发送保活报文，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端收到后给予回应，保活报文发送间隔为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，另外在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有控制命令下发且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有回应时会刷新保活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E60012"/>
                </a:solidFill>
              </a:rPr>
              <a:t>M20</a:t>
            </a:r>
            <a:r>
              <a:rPr lang="zh-CN" altLang="en-US" dirty="0">
                <a:solidFill>
                  <a:srgbClr val="E60012"/>
                </a:solidFill>
              </a:rPr>
              <a:t>管理</a:t>
            </a:r>
            <a:r>
              <a:rPr lang="en-US" altLang="zh-CN" dirty="0">
                <a:solidFill>
                  <a:srgbClr val="E60012"/>
                </a:solidFill>
              </a:rPr>
              <a:t>AP</a:t>
            </a:r>
            <a:r>
              <a:rPr lang="zh-CN" altLang="en-US" dirty="0">
                <a:solidFill>
                  <a:srgbClr val="E60012"/>
                </a:solidFill>
              </a:rPr>
              <a:t>基本原理</a:t>
            </a: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395288" y="1059582"/>
            <a:ext cx="8353425" cy="295232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2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en-US" altLang="zh-CN" dirty="0" smtClean="0"/>
              <a:t>M20&amp;AP</a:t>
            </a:r>
            <a:r>
              <a:rPr lang="zh-CN" altLang="en-US" dirty="0" smtClean="0"/>
              <a:t>管理报文转发原理</a:t>
            </a:r>
            <a:endParaRPr lang="en-US" altLang="zh-CN" dirty="0"/>
          </a:p>
          <a:p>
            <a:pPr lvl="1"/>
            <a:r>
              <a:rPr lang="en-US" altLang="zh-CN" sz="1400" dirty="0"/>
              <a:t>AP</a:t>
            </a:r>
            <a:r>
              <a:rPr lang="zh-CN" altLang="zh-CN" sz="1400" dirty="0"/>
              <a:t>在地址获取时默认以</a:t>
            </a:r>
            <a:r>
              <a:rPr lang="en-US" altLang="zh-CN" sz="1400" dirty="0" err="1"/>
              <a:t>Untag</a:t>
            </a:r>
            <a:r>
              <a:rPr lang="zh-CN" altLang="en-US" sz="1400" dirty="0"/>
              <a:t>发</a:t>
            </a:r>
            <a:r>
              <a:rPr lang="zh-CN" altLang="zh-CN" sz="1400" dirty="0"/>
              <a:t>送地址请求报文，如果连续</a:t>
            </a:r>
            <a:r>
              <a:rPr lang="en-US" altLang="zh-CN" sz="1400" dirty="0"/>
              <a:t>5</a:t>
            </a:r>
            <a:r>
              <a:rPr lang="zh-CN" altLang="zh-CN" sz="1400" dirty="0"/>
              <a:t>个请求没有得到回应，就带</a:t>
            </a:r>
            <a:r>
              <a:rPr lang="en-US" altLang="zh-CN" sz="1400" dirty="0"/>
              <a:t>Tag 3999</a:t>
            </a:r>
            <a:r>
              <a:rPr lang="zh-CN" altLang="zh-CN" sz="1400" dirty="0"/>
              <a:t>发送，如果连续</a:t>
            </a:r>
            <a:r>
              <a:rPr lang="en-US" altLang="zh-CN" sz="1400" dirty="0"/>
              <a:t>5</a:t>
            </a:r>
            <a:r>
              <a:rPr lang="zh-CN" altLang="zh-CN" sz="1400" dirty="0"/>
              <a:t>个请求没有得到回应，再切到</a:t>
            </a:r>
            <a:r>
              <a:rPr lang="en-US" altLang="zh-CN" sz="1400" dirty="0" err="1"/>
              <a:t>Untag</a:t>
            </a:r>
            <a:r>
              <a:rPr lang="zh-CN" altLang="zh-CN" sz="1400" dirty="0"/>
              <a:t>发送方式，如此循环</a:t>
            </a:r>
            <a:endParaRPr lang="en-US" altLang="zh-CN" sz="1400" dirty="0"/>
          </a:p>
          <a:p>
            <a:pPr lvl="1"/>
            <a:r>
              <a:rPr lang="zh-CN" altLang="zh-CN" sz="1400" dirty="0"/>
              <a:t>期间任何一次得到请求回应，此后</a:t>
            </a:r>
            <a:r>
              <a:rPr lang="en-US" altLang="zh-CN" sz="1400" dirty="0"/>
              <a:t>AP</a:t>
            </a:r>
            <a:r>
              <a:rPr lang="zh-CN" altLang="zh-CN" sz="1400" dirty="0"/>
              <a:t>发给</a:t>
            </a:r>
            <a:r>
              <a:rPr lang="en-US" altLang="zh-CN" sz="1400" dirty="0"/>
              <a:t>M20</a:t>
            </a:r>
            <a:r>
              <a:rPr lang="zh-CN" altLang="zh-CN" sz="1400" dirty="0"/>
              <a:t>的所有报文都按此决定是否带</a:t>
            </a:r>
            <a:r>
              <a:rPr lang="en-US" altLang="zh-CN" sz="1400" dirty="0"/>
              <a:t>TAG</a:t>
            </a:r>
            <a:r>
              <a:rPr lang="zh-CN" altLang="zh-CN" sz="1400" dirty="0"/>
              <a:t>。交换机上在把报文转给</a:t>
            </a:r>
            <a:r>
              <a:rPr lang="en-US" altLang="zh-CN" sz="1400" dirty="0"/>
              <a:t>M20</a:t>
            </a:r>
            <a:r>
              <a:rPr lang="zh-CN" altLang="zh-CN" sz="1400" dirty="0"/>
              <a:t>前根据</a:t>
            </a:r>
            <a:r>
              <a:rPr lang="zh-CN" altLang="en-US" sz="1400" dirty="0"/>
              <a:t>端口</a:t>
            </a:r>
            <a:r>
              <a:rPr lang="zh-CN" altLang="zh-CN" sz="1400" dirty="0"/>
              <a:t>配置把此</a:t>
            </a:r>
            <a:r>
              <a:rPr lang="en-US" altLang="zh-CN" sz="1400" dirty="0"/>
              <a:t>Tag</a:t>
            </a:r>
            <a:r>
              <a:rPr lang="zh-CN" altLang="zh-CN" sz="1400" dirty="0"/>
              <a:t>去掉，</a:t>
            </a:r>
            <a:r>
              <a:rPr lang="en-US" altLang="zh-CN" sz="1400" dirty="0"/>
              <a:t>M20</a:t>
            </a:r>
            <a:r>
              <a:rPr lang="zh-CN" altLang="zh-CN" sz="1400" dirty="0"/>
              <a:t>收到及发送的报文都是</a:t>
            </a:r>
            <a:r>
              <a:rPr lang="en-US" altLang="zh-CN" sz="1400" dirty="0" err="1"/>
              <a:t>Untag</a:t>
            </a:r>
            <a:r>
              <a:rPr lang="zh-CN" altLang="en-US" sz="1400" dirty="0"/>
              <a:t>的</a:t>
            </a:r>
            <a:endParaRPr lang="en-US" altLang="zh-CN" sz="1400" dirty="0"/>
          </a:p>
          <a:p>
            <a:pPr lvl="1"/>
            <a:r>
              <a:rPr lang="zh-CN" altLang="zh-CN" sz="1400" dirty="0"/>
              <a:t>使用此管理</a:t>
            </a:r>
            <a:r>
              <a:rPr lang="en-US" altLang="zh-CN" sz="1400" dirty="0"/>
              <a:t>VLAN</a:t>
            </a:r>
            <a:r>
              <a:rPr lang="zh-CN" altLang="zh-CN" sz="1400" dirty="0"/>
              <a:t>的目的是为了满足</a:t>
            </a:r>
            <a:r>
              <a:rPr lang="en-US" altLang="zh-CN" sz="1400" dirty="0"/>
              <a:t>M20</a:t>
            </a:r>
            <a:r>
              <a:rPr lang="zh-CN" altLang="zh-CN" sz="1400" dirty="0"/>
              <a:t>与</a:t>
            </a:r>
            <a:r>
              <a:rPr lang="en-US" altLang="zh-CN" sz="1400" dirty="0"/>
              <a:t>AP</a:t>
            </a:r>
            <a:r>
              <a:rPr lang="zh-CN" altLang="zh-CN" sz="1400" dirty="0"/>
              <a:t>之间的通信与其它数据分离的需求</a:t>
            </a:r>
            <a:endParaRPr lang="en-US" altLang="zh-CN" sz="1400" dirty="0"/>
          </a:p>
          <a:p>
            <a:pPr lvl="1"/>
            <a:r>
              <a:rPr lang="en-US" altLang="zh-CN" sz="1400" dirty="0"/>
              <a:t>M20</a:t>
            </a:r>
            <a:r>
              <a:rPr lang="zh-CN" altLang="en-US" sz="1400" dirty="0"/>
              <a:t>只负责给</a:t>
            </a:r>
            <a:r>
              <a:rPr lang="en-US" altLang="zh-CN" sz="1400" dirty="0"/>
              <a:t>AP</a:t>
            </a:r>
            <a:r>
              <a:rPr lang="zh-CN" altLang="en-US" sz="1400" dirty="0"/>
              <a:t>分配</a:t>
            </a:r>
            <a:r>
              <a:rPr lang="en-US" altLang="zh-CN" sz="1400" dirty="0"/>
              <a:t>IP</a:t>
            </a:r>
            <a:r>
              <a:rPr lang="zh-CN" altLang="en-US" sz="1400" dirty="0"/>
              <a:t>地址，无法给终端分配</a:t>
            </a:r>
            <a:r>
              <a:rPr lang="en-US" altLang="zh-CN" sz="1400" dirty="0"/>
              <a:t>IP</a:t>
            </a:r>
            <a:r>
              <a:rPr lang="zh-CN" altLang="en-US" sz="1400" dirty="0"/>
              <a:t>地址，终端的</a:t>
            </a:r>
            <a:r>
              <a:rPr lang="en-US" altLang="zh-CN" sz="1400" dirty="0"/>
              <a:t>IP</a:t>
            </a:r>
            <a:r>
              <a:rPr lang="zh-CN" altLang="en-US" sz="1400" dirty="0"/>
              <a:t>地址需要网关路由器分配。根据</a:t>
            </a:r>
            <a:r>
              <a:rPr lang="en-US" altLang="zh-CN" sz="1400" dirty="0"/>
              <a:t>SSID</a:t>
            </a:r>
            <a:r>
              <a:rPr lang="zh-CN" altLang="en-US" sz="1400" dirty="0"/>
              <a:t>上配置</a:t>
            </a:r>
            <a:r>
              <a:rPr lang="en-US" altLang="zh-CN" sz="1400" dirty="0"/>
              <a:t>VLAN</a:t>
            </a:r>
            <a:r>
              <a:rPr lang="zh-CN" altLang="en-US" sz="1400" dirty="0"/>
              <a:t>，终端去网关路由器上对应的</a:t>
            </a:r>
            <a:r>
              <a:rPr lang="en-US" altLang="zh-CN" sz="1400" dirty="0"/>
              <a:t>DHCP</a:t>
            </a:r>
            <a:r>
              <a:rPr lang="zh-CN" altLang="en-US" sz="1400" dirty="0"/>
              <a:t>服务器获取</a:t>
            </a:r>
            <a:r>
              <a:rPr lang="en-US" altLang="zh-CN" sz="1400" dirty="0"/>
              <a:t>IP</a:t>
            </a:r>
            <a:r>
              <a:rPr lang="zh-CN" altLang="en-US" sz="1400" dirty="0"/>
              <a:t>地址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3140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r>
              <a:rPr lang="en-US" altLang="zh-CN" dirty="0">
                <a:solidFill>
                  <a:srgbClr val="E60012"/>
                </a:solidFill>
              </a:rPr>
              <a:t>M20&amp;AP</a:t>
            </a:r>
            <a:r>
              <a:rPr lang="zh-CN" altLang="en-US" dirty="0">
                <a:solidFill>
                  <a:srgbClr val="E60012"/>
                </a:solidFill>
              </a:rPr>
              <a:t>管理状态</a:t>
            </a:r>
            <a:r>
              <a:rPr lang="zh-CN" altLang="zh-CN" dirty="0">
                <a:solidFill>
                  <a:srgbClr val="E60012"/>
                </a:solidFill>
              </a:rPr>
              <a:t>流程</a:t>
            </a:r>
            <a:r>
              <a:rPr lang="zh-CN" altLang="en-US" dirty="0">
                <a:solidFill>
                  <a:srgbClr val="E60012"/>
                </a:solidFill>
              </a:rPr>
              <a:t>图</a:t>
            </a:r>
          </a:p>
        </p:txBody>
      </p:sp>
      <p:grpSp>
        <p:nvGrpSpPr>
          <p:cNvPr id="44" name="组合 1"/>
          <p:cNvGrpSpPr>
            <a:grpSpLocks/>
          </p:cNvGrpSpPr>
          <p:nvPr/>
        </p:nvGrpSpPr>
        <p:grpSpPr bwMode="auto">
          <a:xfrm>
            <a:off x="2631092" y="932424"/>
            <a:ext cx="3885124" cy="3815441"/>
            <a:chOff x="2124075" y="836613"/>
            <a:chExt cx="4608513" cy="5545137"/>
          </a:xfrm>
        </p:grpSpPr>
        <p:sp>
          <p:nvSpPr>
            <p:cNvPr id="45" name="椭圆 44"/>
            <p:cNvSpPr/>
            <p:nvPr/>
          </p:nvSpPr>
          <p:spPr>
            <a:xfrm>
              <a:off x="2124075" y="1557338"/>
              <a:ext cx="2303463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获取地址成功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2124075" y="2276476"/>
              <a:ext cx="2303463" cy="3603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2124075" y="2852738"/>
              <a:ext cx="2376488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升级成功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2268538" y="5300662"/>
              <a:ext cx="2159000" cy="3603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续约成功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2843213" y="6021387"/>
              <a:ext cx="865187" cy="3603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离线</a:t>
              </a:r>
            </a:p>
          </p:txBody>
        </p:sp>
        <p:sp>
          <p:nvSpPr>
            <p:cNvPr id="50" name="椭圆 49"/>
            <p:cNvSpPr/>
            <p:nvPr/>
          </p:nvSpPr>
          <p:spPr>
            <a:xfrm>
              <a:off x="2195513" y="3573463"/>
              <a:ext cx="2232025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配置同步</a:t>
              </a:r>
            </a:p>
          </p:txBody>
        </p:sp>
        <p:sp>
          <p:nvSpPr>
            <p:cNvPr id="51" name="椭圆 50"/>
            <p:cNvSpPr/>
            <p:nvPr/>
          </p:nvSpPr>
          <p:spPr>
            <a:xfrm>
              <a:off x="2411413" y="836613"/>
              <a:ext cx="1728787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上电注册</a:t>
              </a:r>
            </a:p>
          </p:txBody>
        </p:sp>
        <p:sp>
          <p:nvSpPr>
            <p:cNvPr id="52" name="椭圆 51"/>
            <p:cNvSpPr/>
            <p:nvPr/>
          </p:nvSpPr>
          <p:spPr>
            <a:xfrm>
              <a:off x="2195513" y="4292600"/>
              <a:ext cx="2305050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配置同步成功</a:t>
              </a:r>
            </a:p>
          </p:txBody>
        </p:sp>
        <p:cxnSp>
          <p:nvCxnSpPr>
            <p:cNvPr id="53" name="直接箭头连接符 52"/>
            <p:cNvCxnSpPr>
              <a:stCxn id="51" idx="4"/>
              <a:endCxn id="45" idx="0"/>
            </p:cNvCxnSpPr>
            <p:nvPr/>
          </p:nvCxnSpPr>
          <p:spPr>
            <a:xfrm>
              <a:off x="3276600" y="1268413"/>
              <a:ext cx="0" cy="288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45" idx="4"/>
            </p:cNvCxnSpPr>
            <p:nvPr/>
          </p:nvCxnSpPr>
          <p:spPr>
            <a:xfrm>
              <a:off x="3276600" y="1989138"/>
              <a:ext cx="0" cy="36036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3276600" y="2565401"/>
              <a:ext cx="0" cy="35877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3276600" y="3284538"/>
              <a:ext cx="0" cy="36036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3276600" y="4005262"/>
              <a:ext cx="0" cy="36036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3276600" y="4724400"/>
              <a:ext cx="0" cy="57626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3276600" y="5661025"/>
              <a:ext cx="0" cy="36036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>
              <a:off x="4427538" y="1773238"/>
              <a:ext cx="936625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3276600" y="5013325"/>
              <a:ext cx="2087563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46" idx="6"/>
              <a:endCxn id="72" idx="1"/>
            </p:cNvCxnSpPr>
            <p:nvPr/>
          </p:nvCxnSpPr>
          <p:spPr>
            <a:xfrm>
              <a:off x="4427538" y="2457451"/>
              <a:ext cx="936625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stCxn id="47" idx="6"/>
            </p:cNvCxnSpPr>
            <p:nvPr/>
          </p:nvCxnSpPr>
          <p:spPr>
            <a:xfrm>
              <a:off x="4500563" y="3068638"/>
              <a:ext cx="8636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4427538" y="3789362"/>
              <a:ext cx="865187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>
              <a:stCxn id="52" idx="6"/>
            </p:cNvCxnSpPr>
            <p:nvPr/>
          </p:nvCxnSpPr>
          <p:spPr>
            <a:xfrm>
              <a:off x="4500563" y="4508500"/>
              <a:ext cx="8636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643438" y="1341438"/>
              <a:ext cx="792162" cy="389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N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59192" y="4076700"/>
              <a:ext cx="792163" cy="389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N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15968" y="5626113"/>
              <a:ext cx="792162" cy="3894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N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659193" y="2636838"/>
              <a:ext cx="792162" cy="389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N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25122" y="1916113"/>
              <a:ext cx="576262" cy="389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Y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364163" y="1557338"/>
              <a:ext cx="1368425" cy="358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初始化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5364163" y="2276476"/>
              <a:ext cx="1368425" cy="360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版本升级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5364163" y="2852738"/>
              <a:ext cx="13684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版本升级失败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5364163" y="3573463"/>
              <a:ext cx="13684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配置同步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5364163" y="4292600"/>
              <a:ext cx="1368425" cy="360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配置同步失败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25121" y="3213101"/>
              <a:ext cx="576263" cy="389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Y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43213" y="4862975"/>
              <a:ext cx="576262" cy="389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Y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364163" y="4868862"/>
              <a:ext cx="13684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</a:t>
              </a: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427538" y="5516562"/>
              <a:ext cx="15843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/>
            <p:nvPr/>
          </p:nvCxnSpPr>
          <p:spPr>
            <a:xfrm flipV="1">
              <a:off x="6011863" y="5229225"/>
              <a:ext cx="0" cy="28733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02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614885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基本原理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944462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617509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94446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产品软硬件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330993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3312560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06400" y="400283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无线产品售后服务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51720" y="4005454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0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E60012"/>
                </a:solidFill>
              </a:rPr>
              <a:t>功能配置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395039" y="987574"/>
            <a:ext cx="8353425" cy="302433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dirty="0" smtClean="0"/>
              <a:t>概述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AP</a:t>
            </a:r>
            <a:r>
              <a:rPr lang="zh-CN" altLang="en-US" dirty="0"/>
              <a:t>可以作为胖</a:t>
            </a:r>
            <a:r>
              <a:rPr lang="en-US" altLang="zh-CN" dirty="0"/>
              <a:t>AP</a:t>
            </a:r>
            <a:r>
              <a:rPr lang="zh-CN" altLang="en-US" dirty="0"/>
              <a:t>独立运行，通过在</a:t>
            </a:r>
            <a:r>
              <a:rPr lang="en-US" altLang="zh-CN" dirty="0"/>
              <a:t>AP</a:t>
            </a:r>
            <a:r>
              <a:rPr lang="zh-CN" altLang="en-US" dirty="0"/>
              <a:t>的</a:t>
            </a:r>
            <a:r>
              <a:rPr lang="en-US" altLang="zh-CN" dirty="0" smtClean="0"/>
              <a:t>Web</a:t>
            </a:r>
            <a:r>
              <a:rPr lang="zh-CN" altLang="en-US" dirty="0" smtClean="0"/>
              <a:t>界面</a:t>
            </a:r>
            <a:r>
              <a:rPr lang="zh-CN" altLang="en-US" dirty="0"/>
              <a:t>配置功能，为用户提供无线</a:t>
            </a:r>
            <a:r>
              <a:rPr lang="zh-CN" altLang="en-US" dirty="0" smtClean="0"/>
              <a:t>服务</a:t>
            </a:r>
            <a:endParaRPr lang="en-US" altLang="zh-CN" dirty="0"/>
          </a:p>
          <a:p>
            <a:pPr lvl="1"/>
            <a:r>
              <a:rPr lang="en-US" altLang="zh-CN" dirty="0"/>
              <a:t>AP</a:t>
            </a:r>
            <a:r>
              <a:rPr lang="zh-CN" altLang="en-US" dirty="0"/>
              <a:t>也可以通过注册到</a:t>
            </a:r>
            <a:r>
              <a:rPr lang="en-US" altLang="zh-CN" dirty="0"/>
              <a:t>M20</a:t>
            </a:r>
            <a:r>
              <a:rPr lang="zh-CN" altLang="en-US" dirty="0"/>
              <a:t>上，被</a:t>
            </a:r>
            <a:r>
              <a:rPr lang="en-US" altLang="zh-CN" dirty="0"/>
              <a:t>M20</a:t>
            </a:r>
            <a:r>
              <a:rPr lang="zh-CN" altLang="en-US" dirty="0"/>
              <a:t>管理，在</a:t>
            </a:r>
            <a:r>
              <a:rPr lang="en-US" altLang="zh-CN" dirty="0"/>
              <a:t>M20</a:t>
            </a:r>
            <a:r>
              <a:rPr lang="zh-CN" altLang="en-US" dirty="0"/>
              <a:t>上统一下发配置给</a:t>
            </a:r>
            <a:r>
              <a:rPr lang="en-US" altLang="zh-CN" dirty="0"/>
              <a:t>AP</a:t>
            </a:r>
            <a:r>
              <a:rPr lang="zh-CN" altLang="en-US" dirty="0"/>
              <a:t>，当</a:t>
            </a:r>
            <a:r>
              <a:rPr lang="en-US" altLang="zh-CN" dirty="0"/>
              <a:t>AP</a:t>
            </a:r>
            <a:r>
              <a:rPr lang="zh-CN" altLang="en-US" dirty="0"/>
              <a:t>注册到</a:t>
            </a:r>
            <a:r>
              <a:rPr lang="en-US" altLang="zh-CN" dirty="0"/>
              <a:t>M20</a:t>
            </a:r>
            <a:r>
              <a:rPr lang="zh-CN" altLang="en-US" dirty="0"/>
              <a:t>上时，</a:t>
            </a:r>
            <a:r>
              <a:rPr lang="en-US" altLang="zh-CN" dirty="0"/>
              <a:t>M20</a:t>
            </a:r>
            <a:r>
              <a:rPr lang="zh-CN" altLang="en-US" dirty="0"/>
              <a:t>下发的配置会覆盖</a:t>
            </a:r>
            <a:r>
              <a:rPr lang="en-US" altLang="zh-CN" dirty="0"/>
              <a:t>AP</a:t>
            </a:r>
            <a:r>
              <a:rPr lang="zh-CN" altLang="en-US" dirty="0"/>
              <a:t>本地的</a:t>
            </a:r>
            <a:r>
              <a:rPr lang="zh-CN" altLang="en-US" dirty="0" smtClean="0"/>
              <a:t>配置</a:t>
            </a:r>
            <a:endParaRPr lang="en-US" altLang="zh-CN" dirty="0"/>
          </a:p>
          <a:p>
            <a:pPr lvl="1"/>
            <a:r>
              <a:rPr lang="zh-CN" altLang="en-US" dirty="0"/>
              <a:t>除部分功能配置外，</a:t>
            </a:r>
            <a:r>
              <a:rPr lang="en-US" altLang="zh-CN" dirty="0"/>
              <a:t>AP</a:t>
            </a:r>
            <a:r>
              <a:rPr lang="zh-CN" altLang="en-US" dirty="0"/>
              <a:t>上有的功能，</a:t>
            </a:r>
            <a:r>
              <a:rPr lang="en-US" altLang="zh-CN" dirty="0"/>
              <a:t>M20</a:t>
            </a:r>
            <a:r>
              <a:rPr lang="zh-CN" altLang="en-US" dirty="0"/>
              <a:t>上都有与之对应的配置功能，</a:t>
            </a:r>
            <a:r>
              <a:rPr lang="en-US" altLang="zh-CN" dirty="0"/>
              <a:t>M20</a:t>
            </a:r>
            <a:r>
              <a:rPr lang="zh-CN" altLang="en-US" dirty="0"/>
              <a:t>的</a:t>
            </a:r>
            <a:r>
              <a:rPr lang="en-US" altLang="zh-CN" dirty="0" smtClean="0"/>
              <a:t>Web</a:t>
            </a:r>
            <a:r>
              <a:rPr lang="zh-CN" altLang="en-US" dirty="0" smtClean="0"/>
              <a:t>配置</a:t>
            </a:r>
            <a:r>
              <a:rPr lang="zh-CN" altLang="en-US" dirty="0"/>
              <a:t>几乎包含</a:t>
            </a:r>
            <a:r>
              <a:rPr lang="en-US" altLang="zh-CN" dirty="0"/>
              <a:t>AP</a:t>
            </a:r>
            <a:r>
              <a:rPr lang="zh-CN" altLang="en-US" dirty="0"/>
              <a:t>的</a:t>
            </a:r>
            <a:r>
              <a:rPr lang="en-US" altLang="zh-CN" dirty="0" smtClean="0"/>
              <a:t>Web</a:t>
            </a:r>
            <a:r>
              <a:rPr lang="zh-CN" altLang="en-US" dirty="0" smtClean="0"/>
              <a:t>配置</a:t>
            </a:r>
            <a:r>
              <a:rPr lang="zh-CN" altLang="en-US" dirty="0"/>
              <a:t>全部功能</a:t>
            </a:r>
            <a:endParaRPr lang="en-US" altLang="zh-CN" dirty="0"/>
          </a:p>
          <a:p>
            <a:pPr lvl="1"/>
            <a:r>
              <a:rPr lang="zh-CN" altLang="en-US" dirty="0"/>
              <a:t>各个款型的</a:t>
            </a:r>
            <a:r>
              <a:rPr lang="en-US" altLang="zh-CN" dirty="0"/>
              <a:t>AP</a:t>
            </a:r>
            <a:r>
              <a:rPr lang="zh-CN" altLang="en-US" dirty="0"/>
              <a:t>软件功能一样，</a:t>
            </a:r>
            <a:r>
              <a:rPr lang="en-US" altLang="zh-CN" dirty="0" smtClean="0"/>
              <a:t>Web</a:t>
            </a:r>
            <a:r>
              <a:rPr lang="zh-CN" altLang="en-US" dirty="0" smtClean="0"/>
              <a:t>配置</a:t>
            </a:r>
            <a:r>
              <a:rPr lang="zh-CN" altLang="en-US" dirty="0"/>
              <a:t>界面一样（仅有</a:t>
            </a:r>
            <a:r>
              <a:rPr lang="en-US" altLang="zh-CN" dirty="0"/>
              <a:t>2.4G</a:t>
            </a:r>
            <a:r>
              <a:rPr lang="zh-CN" altLang="en-US" dirty="0"/>
              <a:t>和</a:t>
            </a:r>
            <a:r>
              <a:rPr lang="en-US" altLang="zh-CN" dirty="0"/>
              <a:t>5G SSID</a:t>
            </a:r>
            <a:r>
              <a:rPr lang="zh-CN" altLang="en-US" dirty="0"/>
              <a:t>配置区别）</a:t>
            </a:r>
            <a:endParaRPr lang="en-US" altLang="zh-CN" dirty="0"/>
          </a:p>
          <a:p>
            <a:pPr lvl="1"/>
            <a:r>
              <a:rPr lang="zh-CN" altLang="en-US" dirty="0"/>
              <a:t>本文以</a:t>
            </a:r>
            <a:r>
              <a:rPr lang="en-US" altLang="zh-CN" dirty="0"/>
              <a:t>A21</a:t>
            </a:r>
            <a:r>
              <a:rPr lang="zh-CN" altLang="en-US" dirty="0"/>
              <a:t>（</a:t>
            </a:r>
            <a:r>
              <a:rPr lang="en-US" altLang="zh-CN" dirty="0"/>
              <a:t>R003</a:t>
            </a:r>
            <a:r>
              <a:rPr lang="zh-CN" altLang="en-US" dirty="0"/>
              <a:t>版本）和</a:t>
            </a:r>
            <a:r>
              <a:rPr lang="en-US" altLang="zh-CN" dirty="0"/>
              <a:t>M20</a:t>
            </a:r>
            <a:r>
              <a:rPr lang="zh-CN" altLang="en-US" dirty="0"/>
              <a:t>（</a:t>
            </a:r>
            <a:r>
              <a:rPr lang="en-US" altLang="zh-CN" dirty="0"/>
              <a:t>R005</a:t>
            </a:r>
            <a:r>
              <a:rPr lang="zh-CN" altLang="en-US" dirty="0"/>
              <a:t>版本）为例，讲解</a:t>
            </a:r>
            <a:r>
              <a:rPr lang="en-US" altLang="zh-CN" dirty="0"/>
              <a:t>AP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M20</a:t>
            </a:r>
            <a:r>
              <a:rPr lang="zh-CN" altLang="en-US" dirty="0" smtClean="0"/>
              <a:t>的功能配置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6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395288" y="3485647"/>
            <a:ext cx="8353425" cy="117433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 defTabSz="1017588">
              <a:buFont typeface="Wingdings" pitchFamily="2" charset="2"/>
              <a:buChar char="Ø"/>
            </a:pPr>
            <a:endParaRPr lang="en-US" altLang="zh-CN" kern="0" dirty="0" smtClean="0">
              <a:latin typeface="宋体" charset="-122"/>
              <a:ea typeface="宋体" charset="-122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 bwMode="auto">
          <a:xfrm>
            <a:off x="395288" y="908050"/>
            <a:ext cx="8353425" cy="3967956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dirty="0"/>
              <a:t>系统导航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支持</a:t>
            </a:r>
            <a:r>
              <a:rPr lang="en-US" altLang="zh-CN" dirty="0"/>
              <a:t>LAN</a:t>
            </a:r>
            <a:r>
              <a:rPr lang="zh-CN" altLang="en-US" dirty="0"/>
              <a:t>口</a:t>
            </a:r>
            <a:r>
              <a:rPr lang="en-US" altLang="zh-CN" dirty="0"/>
              <a:t>IP</a:t>
            </a:r>
            <a:r>
              <a:rPr lang="zh-CN" altLang="en-US" dirty="0"/>
              <a:t>地址，无线网络设置、软件升级等的快速配置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1" y="1607616"/>
            <a:ext cx="7857798" cy="24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3598"/>
            <a:ext cx="5802426" cy="270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4"/>
          <p:cNvSpPr txBox="1">
            <a:spLocks/>
          </p:cNvSpPr>
          <p:nvPr/>
        </p:nvSpPr>
        <p:spPr>
          <a:xfrm>
            <a:off x="468313" y="3867894"/>
            <a:ext cx="8353425" cy="15398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 defTabSz="1017588">
              <a:buFont typeface="Wingdings" pitchFamily="2" charset="2"/>
              <a:buChar char="Ø"/>
            </a:pPr>
            <a:endParaRPr lang="en-US" altLang="zh-CN" sz="1400" kern="0" dirty="0" smtClean="0"/>
          </a:p>
        </p:txBody>
      </p:sp>
      <p:sp>
        <p:nvSpPr>
          <p:cNvPr id="11" name="标题 3"/>
          <p:cNvSpPr txBox="1">
            <a:spLocks/>
          </p:cNvSpPr>
          <p:nvPr/>
        </p:nvSpPr>
        <p:spPr bwMode="auto">
          <a:xfrm>
            <a:off x="827584" y="627534"/>
            <a:ext cx="7239000" cy="4536504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sz="1600" dirty="0"/>
              <a:t>系统监控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pPr lvl="1"/>
            <a:endParaRPr lang="en-US" altLang="zh-CN" sz="1200" dirty="0" smtClean="0"/>
          </a:p>
          <a:p>
            <a:pPr lvl="1"/>
            <a:r>
              <a:rPr lang="zh-CN" altLang="en-US" sz="1200" dirty="0" smtClean="0"/>
              <a:t>支持</a:t>
            </a:r>
            <a:r>
              <a:rPr lang="zh-CN" altLang="en-US" sz="1200" dirty="0"/>
              <a:t>查看设备运行信息（</a:t>
            </a:r>
            <a:r>
              <a:rPr lang="en-US" altLang="zh-CN" sz="1200" dirty="0"/>
              <a:t>CPU</a:t>
            </a:r>
            <a:r>
              <a:rPr lang="zh-CN" altLang="en-US" sz="1200" dirty="0"/>
              <a:t>、内存、软件版本、运行时间等）</a:t>
            </a:r>
            <a:endParaRPr lang="en-US" altLang="zh-CN" sz="1200" dirty="0"/>
          </a:p>
          <a:p>
            <a:pPr lvl="1"/>
            <a:r>
              <a:rPr lang="zh-CN" altLang="en-US" sz="1200" dirty="0"/>
              <a:t>支持日志查看，支持配置外置日志服务器</a:t>
            </a:r>
            <a:endParaRPr lang="en-US" altLang="zh-CN" sz="1200" dirty="0"/>
          </a:p>
          <a:p>
            <a:pPr lvl="1"/>
            <a:r>
              <a:rPr lang="zh-CN" altLang="en-US" sz="1200" dirty="0"/>
              <a:t>支持</a:t>
            </a:r>
            <a:r>
              <a:rPr lang="en-US" altLang="zh-CN" sz="1200" dirty="0"/>
              <a:t>ping</a:t>
            </a:r>
            <a:r>
              <a:rPr lang="zh-CN" altLang="en-US" sz="1200" dirty="0"/>
              <a:t>检测网络连通性，支持一键导出收集设备诊断信息</a:t>
            </a:r>
            <a:endParaRPr lang="en-US" altLang="zh-CN" sz="1200" dirty="0"/>
          </a:p>
          <a:p>
            <a:endParaRPr lang="en-US" altLang="zh-CN" sz="16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63" y="1602689"/>
            <a:ext cx="5802427" cy="196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74" y="2024221"/>
            <a:ext cx="5616190" cy="18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1" name="标题 3"/>
          <p:cNvSpPr txBox="1">
            <a:spLocks/>
          </p:cNvSpPr>
          <p:nvPr/>
        </p:nvSpPr>
        <p:spPr bwMode="auto">
          <a:xfrm>
            <a:off x="250825" y="836042"/>
            <a:ext cx="8713663" cy="3679924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en-US" altLang="zh-CN" sz="2000" dirty="0"/>
              <a:t>LAN</a:t>
            </a:r>
            <a:r>
              <a:rPr lang="zh-CN" altLang="en-US" sz="2000" dirty="0"/>
              <a:t>口</a:t>
            </a:r>
            <a:r>
              <a:rPr lang="zh-CN" altLang="en-US" sz="2000" dirty="0" smtClean="0"/>
              <a:t>设置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lvl="1"/>
            <a:r>
              <a:rPr lang="zh-CN" altLang="en-US" sz="1600" dirty="0"/>
              <a:t>设备默认</a:t>
            </a:r>
            <a:r>
              <a:rPr lang="en-US" altLang="zh-CN" sz="1600" dirty="0"/>
              <a:t>LAN</a:t>
            </a:r>
            <a:r>
              <a:rPr lang="zh-CN" altLang="en-US" sz="1600" dirty="0"/>
              <a:t>口地址为</a:t>
            </a:r>
            <a:r>
              <a:rPr lang="en-US" altLang="zh-CN" sz="1600" dirty="0"/>
              <a:t>192.168.1.100/24,</a:t>
            </a:r>
            <a:r>
              <a:rPr lang="zh-CN" altLang="en-US" sz="1600" dirty="0"/>
              <a:t>支持修改</a:t>
            </a:r>
            <a:r>
              <a:rPr lang="en-US" altLang="zh-CN" sz="1600" dirty="0"/>
              <a:t>LAN</a:t>
            </a:r>
            <a:r>
              <a:rPr lang="zh-CN" altLang="en-US" sz="1600" dirty="0"/>
              <a:t>口管理地址</a:t>
            </a:r>
            <a:endParaRPr lang="en-US" altLang="zh-CN" sz="1600" dirty="0"/>
          </a:p>
          <a:p>
            <a:endParaRPr lang="en-US" altLang="zh-CN" sz="2000" dirty="0"/>
          </a:p>
        </p:txBody>
      </p:sp>
      <p:sp>
        <p:nvSpPr>
          <p:cNvPr id="15" name="内容占位符 4"/>
          <p:cNvSpPr txBox="1">
            <a:spLocks/>
          </p:cNvSpPr>
          <p:nvPr/>
        </p:nvSpPr>
        <p:spPr>
          <a:xfrm>
            <a:off x="405430" y="3651945"/>
            <a:ext cx="8353425" cy="10800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 defTabSz="1017588">
              <a:buFont typeface="Wingdings" pitchFamily="2" charset="2"/>
              <a:buChar char="Ø"/>
            </a:pPr>
            <a:endParaRPr lang="en-US" altLang="zh-CN" kern="0" dirty="0" smtClean="0">
              <a:latin typeface="宋体" charset="-122"/>
              <a:ea typeface="宋体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2" y="1494210"/>
            <a:ext cx="8534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0" name="内容占位符 4"/>
          <p:cNvSpPr txBox="1">
            <a:spLocks/>
          </p:cNvSpPr>
          <p:nvPr/>
        </p:nvSpPr>
        <p:spPr>
          <a:xfrm>
            <a:off x="468313" y="4056211"/>
            <a:ext cx="8353425" cy="15398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 defTabSz="1017588">
              <a:buFont typeface="Wingdings" pitchFamily="2" charset="2"/>
              <a:buChar char="Ø"/>
            </a:pPr>
            <a:endParaRPr lang="en-US" altLang="zh-CN" sz="1400" kern="0" dirty="0" smtClean="0">
              <a:latin typeface="宋体" charset="-122"/>
              <a:ea typeface="宋体" charset="-122"/>
            </a:endParaRPr>
          </a:p>
        </p:txBody>
      </p:sp>
      <p:sp>
        <p:nvSpPr>
          <p:cNvPr id="11" name="标题 3"/>
          <p:cNvSpPr txBox="1">
            <a:spLocks/>
          </p:cNvSpPr>
          <p:nvPr/>
        </p:nvSpPr>
        <p:spPr bwMode="auto">
          <a:xfrm>
            <a:off x="357336" y="771550"/>
            <a:ext cx="7239000" cy="4371950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sz="1600" dirty="0"/>
              <a:t>无线</a:t>
            </a:r>
            <a:r>
              <a:rPr lang="zh-CN" altLang="en-US" sz="1600" dirty="0" smtClean="0"/>
              <a:t>设置</a:t>
            </a:r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/>
          </a:p>
          <a:p>
            <a:pPr lvl="1"/>
            <a:endParaRPr lang="en-US" altLang="zh-CN" sz="1200" dirty="0" smtClean="0"/>
          </a:p>
          <a:p>
            <a:pPr lvl="1"/>
            <a:endParaRPr lang="en-US" altLang="zh-CN" sz="1200" dirty="0"/>
          </a:p>
          <a:p>
            <a:pPr lvl="1"/>
            <a:r>
              <a:rPr lang="zh-CN" altLang="en-US" sz="1200" dirty="0" smtClean="0"/>
              <a:t>支持</a:t>
            </a:r>
            <a:r>
              <a:rPr lang="zh-CN" altLang="en-US" sz="1200" dirty="0"/>
              <a:t>修改无线模式，频宽，新建</a:t>
            </a:r>
            <a:r>
              <a:rPr lang="en-US" altLang="zh-CN" sz="1200" dirty="0"/>
              <a:t>SSID</a:t>
            </a:r>
            <a:r>
              <a:rPr lang="zh-CN" altLang="en-US" sz="1200" dirty="0"/>
              <a:t>等，单频</a:t>
            </a:r>
            <a:r>
              <a:rPr lang="en-US" altLang="zh-CN" sz="1200" dirty="0"/>
              <a:t>AP</a:t>
            </a:r>
            <a:r>
              <a:rPr lang="zh-CN" altLang="en-US" sz="1200" dirty="0"/>
              <a:t>默认</a:t>
            </a:r>
            <a:r>
              <a:rPr lang="en-US" altLang="zh-CN" sz="1200" dirty="0"/>
              <a:t>SSID</a:t>
            </a:r>
            <a:r>
              <a:rPr lang="zh-CN" altLang="en-US" sz="1200" dirty="0"/>
              <a:t>为</a:t>
            </a:r>
            <a:r>
              <a:rPr lang="en-US" altLang="zh-CN" sz="1200" dirty="0"/>
              <a:t>H3C</a:t>
            </a:r>
            <a:r>
              <a:rPr lang="zh-CN" altLang="en-US" sz="1200" dirty="0"/>
              <a:t>，双频</a:t>
            </a:r>
            <a:r>
              <a:rPr lang="en-US" altLang="zh-CN" sz="1200" dirty="0"/>
              <a:t>AP</a:t>
            </a:r>
            <a:r>
              <a:rPr lang="zh-CN" altLang="en-US" sz="1200" dirty="0"/>
              <a:t>默认</a:t>
            </a:r>
            <a:r>
              <a:rPr lang="en-US" altLang="zh-CN" sz="1200" dirty="0"/>
              <a:t>SSID</a:t>
            </a:r>
            <a:r>
              <a:rPr lang="zh-CN" altLang="en-US" sz="1200" dirty="0"/>
              <a:t>为</a:t>
            </a:r>
            <a:r>
              <a:rPr lang="en-US" altLang="zh-CN" sz="1200" dirty="0"/>
              <a:t>H3C</a:t>
            </a:r>
            <a:r>
              <a:rPr lang="zh-CN" altLang="en-US" sz="1200" dirty="0"/>
              <a:t>和</a:t>
            </a:r>
            <a:r>
              <a:rPr lang="en-US" altLang="zh-CN" sz="1200" dirty="0"/>
              <a:t>H3C_5G</a:t>
            </a:r>
            <a:r>
              <a:rPr lang="zh-CN" altLang="en-US" sz="1200" dirty="0"/>
              <a:t>（</a:t>
            </a:r>
            <a:r>
              <a:rPr lang="en-US" altLang="zh-CN" sz="1200" dirty="0"/>
              <a:t>2.4G</a:t>
            </a:r>
            <a:r>
              <a:rPr lang="zh-CN" altLang="en-US" sz="1200" dirty="0"/>
              <a:t>和</a:t>
            </a:r>
            <a:r>
              <a:rPr lang="en-US" altLang="zh-CN" sz="1200" dirty="0"/>
              <a:t>5G</a:t>
            </a:r>
            <a:r>
              <a:rPr lang="zh-CN" altLang="en-US" sz="1200" dirty="0"/>
              <a:t>频段各一个，不加密）</a:t>
            </a:r>
            <a:endParaRPr lang="en-US" altLang="zh-CN" sz="1200" dirty="0"/>
          </a:p>
          <a:p>
            <a:pPr lvl="1"/>
            <a:r>
              <a:rPr lang="zh-CN" altLang="en-US" sz="1200" dirty="0"/>
              <a:t>支持基于</a:t>
            </a:r>
            <a:r>
              <a:rPr lang="en-US" altLang="zh-CN" sz="1200" dirty="0"/>
              <a:t>MAC</a:t>
            </a:r>
            <a:r>
              <a:rPr lang="zh-CN" altLang="en-US" sz="1200" dirty="0"/>
              <a:t>的终端接入控制、高级设置和接入客户端信息统计</a:t>
            </a:r>
            <a:endParaRPr lang="en-US" altLang="zh-CN" sz="1200" dirty="0"/>
          </a:p>
          <a:p>
            <a:endParaRPr lang="en-US" altLang="zh-CN" sz="1600" dirty="0"/>
          </a:p>
        </p:txBody>
      </p:sp>
      <p:sp>
        <p:nvSpPr>
          <p:cNvPr id="15" name="内容占位符 4"/>
          <p:cNvSpPr txBox="1">
            <a:spLocks/>
          </p:cNvSpPr>
          <p:nvPr/>
        </p:nvSpPr>
        <p:spPr>
          <a:xfrm>
            <a:off x="405430" y="3939902"/>
            <a:ext cx="8353425" cy="10800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457200" lvl="1" indent="0" defTabSz="1017588"/>
            <a:endParaRPr lang="en-US" altLang="zh-CN" kern="0" dirty="0" smtClean="0">
              <a:latin typeface="宋体" charset="-122"/>
              <a:ea typeface="宋体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5075"/>
            <a:ext cx="5832475" cy="23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48" y="1442221"/>
            <a:ext cx="5832475" cy="22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22" y="1707225"/>
            <a:ext cx="3748010" cy="230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99" y="2162301"/>
            <a:ext cx="5095925" cy="13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614885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基本原理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944462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617509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94446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产品软硬件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330993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331256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06400" y="400283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无线产品售后服务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51720" y="4005454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93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6" name="内容占位符 4"/>
          <p:cNvSpPr txBox="1">
            <a:spLocks/>
          </p:cNvSpPr>
          <p:nvPr/>
        </p:nvSpPr>
        <p:spPr>
          <a:xfrm>
            <a:off x="538312" y="3795886"/>
            <a:ext cx="7778104" cy="1030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 defTabSz="1017588">
              <a:buFont typeface="Wingdings" pitchFamily="2" charset="2"/>
              <a:buChar char="Ø"/>
            </a:pPr>
            <a:endParaRPr lang="en-US" altLang="zh-CN" kern="0" dirty="0" smtClean="0">
              <a:latin typeface="宋体" charset="-122"/>
              <a:ea typeface="宋体" charset="-122"/>
            </a:endParaRPr>
          </a:p>
        </p:txBody>
      </p:sp>
      <p:sp>
        <p:nvSpPr>
          <p:cNvPr id="17" name="标题 3"/>
          <p:cNvSpPr txBox="1">
            <a:spLocks/>
          </p:cNvSpPr>
          <p:nvPr/>
        </p:nvSpPr>
        <p:spPr bwMode="auto">
          <a:xfrm>
            <a:off x="646113" y="627534"/>
            <a:ext cx="7239000" cy="4308946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6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2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dirty="0" smtClean="0"/>
              <a:t>设备管理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zh-CN" altLang="en-US" dirty="0"/>
              <a:t>支持备份配置，导入配置、恢复出厂配置，支持升级软件版本和重启设备</a:t>
            </a:r>
            <a:endParaRPr lang="en-US" altLang="zh-CN" dirty="0"/>
          </a:p>
          <a:p>
            <a:pPr lvl="1"/>
            <a:r>
              <a:rPr lang="zh-CN" altLang="en-US" dirty="0"/>
              <a:t>支持设置</a:t>
            </a:r>
            <a:r>
              <a:rPr lang="en-US" altLang="zh-CN" dirty="0"/>
              <a:t>ACL</a:t>
            </a:r>
            <a:r>
              <a:rPr lang="zh-CN" altLang="en-US" dirty="0"/>
              <a:t>限制用户登录，默认不限制</a:t>
            </a:r>
            <a:endParaRPr lang="en-US" altLang="zh-CN" dirty="0"/>
          </a:p>
          <a:p>
            <a:pPr lvl="1"/>
            <a:r>
              <a:rPr lang="zh-CN" altLang="en-US" dirty="0"/>
              <a:t>支持修改设备登录密码，默认为</a:t>
            </a:r>
            <a:r>
              <a:rPr lang="en-US" altLang="zh-CN" dirty="0"/>
              <a:t>admin</a:t>
            </a:r>
          </a:p>
          <a:p>
            <a:endParaRPr lang="en-US" altLang="zh-CN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31590"/>
            <a:ext cx="6101865" cy="26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63638"/>
            <a:ext cx="6159513" cy="22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067694"/>
            <a:ext cx="6302895" cy="175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230" y="339491"/>
            <a:ext cx="8229443" cy="457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28" y="1275606"/>
            <a:ext cx="6403046" cy="17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4"/>
          <p:cNvSpPr txBox="1">
            <a:spLocks/>
          </p:cNvSpPr>
          <p:nvPr/>
        </p:nvSpPr>
        <p:spPr>
          <a:xfrm>
            <a:off x="297239" y="3696171"/>
            <a:ext cx="8353425" cy="15398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 defTabSz="1017588">
              <a:buFont typeface="Wingdings" pitchFamily="2" charset="2"/>
              <a:buChar char="Ø"/>
            </a:pPr>
            <a:endParaRPr lang="en-US" altLang="zh-CN" sz="1400" kern="0" dirty="0" smtClean="0"/>
          </a:p>
        </p:txBody>
      </p:sp>
      <p:sp>
        <p:nvSpPr>
          <p:cNvPr id="10" name="标题 3"/>
          <p:cNvSpPr txBox="1">
            <a:spLocks/>
          </p:cNvSpPr>
          <p:nvPr/>
        </p:nvSpPr>
        <p:spPr bwMode="auto">
          <a:xfrm>
            <a:off x="854451" y="771550"/>
            <a:ext cx="7239000" cy="4176464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6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2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sz="1800" dirty="0"/>
              <a:t>在线</a:t>
            </a:r>
            <a:r>
              <a:rPr lang="en-US" altLang="zh-CN" sz="1800" dirty="0"/>
              <a:t>AP</a:t>
            </a:r>
            <a:r>
              <a:rPr lang="zh-CN" altLang="en-US" sz="1800" dirty="0" smtClean="0"/>
              <a:t>列表</a:t>
            </a:r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lvl="1"/>
            <a:r>
              <a:rPr lang="zh-CN" altLang="en-US" sz="1400" dirty="0"/>
              <a:t>最大支持管理</a:t>
            </a:r>
            <a:r>
              <a:rPr lang="en-US" altLang="zh-CN" sz="1400" dirty="0"/>
              <a:t>200</a:t>
            </a:r>
            <a:r>
              <a:rPr lang="zh-CN" altLang="en-US" sz="1400" dirty="0"/>
              <a:t>个</a:t>
            </a:r>
            <a:r>
              <a:rPr lang="en-US" altLang="zh-CN" sz="1400" dirty="0"/>
              <a:t>AP</a:t>
            </a:r>
          </a:p>
          <a:p>
            <a:pPr lvl="1"/>
            <a:r>
              <a:rPr lang="zh-CN" altLang="en-US" sz="1400" dirty="0"/>
              <a:t>支持</a:t>
            </a:r>
            <a:r>
              <a:rPr lang="en-US" altLang="zh-CN" sz="1400" dirty="0"/>
              <a:t>AP</a:t>
            </a:r>
            <a:r>
              <a:rPr lang="zh-CN" altLang="en-US" sz="1400" dirty="0"/>
              <a:t>远程重启、版本升级、配置同步</a:t>
            </a:r>
            <a:endParaRPr lang="en-US" altLang="zh-CN" sz="1400" dirty="0"/>
          </a:p>
          <a:p>
            <a:pPr lvl="1"/>
            <a:r>
              <a:rPr lang="zh-CN" altLang="en-US" sz="1400" dirty="0"/>
              <a:t>支持</a:t>
            </a:r>
            <a:r>
              <a:rPr lang="en-US" altLang="zh-CN" sz="1400" dirty="0"/>
              <a:t>AP</a:t>
            </a:r>
            <a:r>
              <a:rPr lang="zh-CN" altLang="en-US" sz="1400" dirty="0"/>
              <a:t>在线状态、信道、</a:t>
            </a:r>
            <a:r>
              <a:rPr lang="en-US" altLang="zh-CN" sz="1400" dirty="0"/>
              <a:t>IP</a:t>
            </a:r>
            <a:r>
              <a:rPr lang="zh-CN" altLang="en-US" sz="1400" dirty="0"/>
              <a:t>地址、客户端数量等信息查询</a:t>
            </a:r>
            <a:endParaRPr lang="en-US" altLang="zh-CN" sz="1400" dirty="0"/>
          </a:p>
          <a:p>
            <a:endParaRPr lang="en-US" altLang="zh-CN" sz="18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58" y="1851670"/>
            <a:ext cx="6290734" cy="16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742" y="339491"/>
            <a:ext cx="8229443" cy="457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2" name="标题 3"/>
          <p:cNvSpPr txBox="1">
            <a:spLocks/>
          </p:cNvSpPr>
          <p:nvPr/>
        </p:nvSpPr>
        <p:spPr bwMode="auto">
          <a:xfrm>
            <a:off x="179388" y="738014"/>
            <a:ext cx="8820150" cy="3993976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dirty="0"/>
              <a:t>客户端列表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dirty="0"/>
              <a:t>信息由</a:t>
            </a:r>
            <a:r>
              <a:rPr lang="en-US" altLang="zh-CN" dirty="0"/>
              <a:t>AP</a:t>
            </a:r>
            <a:r>
              <a:rPr lang="zh-CN" altLang="en-US" dirty="0"/>
              <a:t>主动上报，与</a:t>
            </a:r>
            <a:r>
              <a:rPr lang="en-US" altLang="zh-CN" dirty="0"/>
              <a:t>AP</a:t>
            </a:r>
            <a:r>
              <a:rPr lang="zh-CN" altLang="en-US" dirty="0"/>
              <a:t>上信息保持</a:t>
            </a:r>
            <a:r>
              <a:rPr lang="zh-CN" altLang="en-US" dirty="0" smtClean="0"/>
              <a:t>一致</a:t>
            </a:r>
            <a:endParaRPr lang="en-US" altLang="zh-CN" dirty="0"/>
          </a:p>
          <a:p>
            <a:pPr lvl="1"/>
            <a:r>
              <a:rPr lang="zh-CN" altLang="en-US" dirty="0"/>
              <a:t>支持显示终端</a:t>
            </a:r>
            <a:r>
              <a:rPr lang="en-US" altLang="zh-CN" dirty="0"/>
              <a:t>MAC</a:t>
            </a:r>
            <a:r>
              <a:rPr lang="zh-CN" altLang="en-US" dirty="0"/>
              <a:t>、信号强度、频宽、协商速率、所属</a:t>
            </a:r>
            <a:r>
              <a:rPr lang="en-US" altLang="zh-CN" dirty="0"/>
              <a:t>VLAN</a:t>
            </a:r>
            <a:r>
              <a:rPr lang="zh-CN" altLang="en-US" dirty="0"/>
              <a:t>等信息</a:t>
            </a:r>
            <a:endParaRPr lang="en-US" altLang="zh-CN" dirty="0"/>
          </a:p>
          <a:p>
            <a:pPr lvl="1"/>
            <a:r>
              <a:rPr lang="zh-CN" altLang="en-US" dirty="0"/>
              <a:t>根据</a:t>
            </a:r>
            <a:r>
              <a:rPr lang="en-US" altLang="zh-CN" dirty="0"/>
              <a:t>AP</a:t>
            </a:r>
            <a:r>
              <a:rPr lang="zh-CN" altLang="en-US" dirty="0"/>
              <a:t>名称及</a:t>
            </a:r>
            <a:r>
              <a:rPr lang="en-US" altLang="zh-CN" dirty="0"/>
              <a:t>SSID</a:t>
            </a:r>
            <a:r>
              <a:rPr lang="zh-CN" altLang="en-US" dirty="0"/>
              <a:t>进行分类，方便</a:t>
            </a:r>
            <a:r>
              <a:rPr lang="zh-CN" altLang="en-US" dirty="0" smtClean="0"/>
              <a:t>查找</a:t>
            </a:r>
            <a:endParaRPr lang="en-US" altLang="zh-CN" dirty="0"/>
          </a:p>
          <a:p>
            <a:pPr lvl="1"/>
            <a:r>
              <a:rPr lang="zh-CN" altLang="en-US" dirty="0"/>
              <a:t>支持基于关键字进行快速查找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03598"/>
            <a:ext cx="88201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 bwMode="auto">
          <a:xfrm>
            <a:off x="468313" y="699542"/>
            <a:ext cx="7239000" cy="4248472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dirty="0"/>
              <a:t>无线基本</a:t>
            </a:r>
            <a:r>
              <a:rPr lang="zh-CN" altLang="en-US" dirty="0" smtClean="0"/>
              <a:t>配置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Default</a:t>
            </a:r>
            <a:r>
              <a:rPr lang="zh-CN" altLang="en-US" dirty="0"/>
              <a:t>模板的</a:t>
            </a:r>
            <a:r>
              <a:rPr lang="en-US" altLang="zh-CN" dirty="0"/>
              <a:t>SSID-1</a:t>
            </a:r>
            <a:r>
              <a:rPr lang="zh-CN" altLang="en-US" dirty="0"/>
              <a:t>的</a:t>
            </a:r>
            <a:r>
              <a:rPr lang="en-US" altLang="zh-CN" dirty="0"/>
              <a:t>SSID</a:t>
            </a:r>
            <a:r>
              <a:rPr lang="zh-CN" altLang="en-US" dirty="0"/>
              <a:t>及加密方式信息的快捷配置</a:t>
            </a:r>
            <a:r>
              <a:rPr lang="zh-CN" altLang="en-US" dirty="0" smtClean="0"/>
              <a:t>方式默认</a:t>
            </a:r>
            <a:r>
              <a:rPr lang="en-US" altLang="zh-CN" dirty="0"/>
              <a:t>SSID</a:t>
            </a:r>
            <a:r>
              <a:rPr lang="zh-CN" altLang="en-US" dirty="0"/>
              <a:t>为</a:t>
            </a:r>
            <a:r>
              <a:rPr lang="en-US" altLang="zh-CN" dirty="0"/>
              <a:t>H3C</a:t>
            </a:r>
            <a:r>
              <a:rPr lang="zh-CN" altLang="en-US" dirty="0"/>
              <a:t>和</a:t>
            </a:r>
            <a:r>
              <a:rPr lang="en-US" altLang="zh-CN" dirty="0"/>
              <a:t>H3C_5G</a:t>
            </a:r>
            <a:r>
              <a:rPr lang="zh-CN" altLang="en-US" dirty="0"/>
              <a:t>（</a:t>
            </a:r>
            <a:r>
              <a:rPr lang="en-US" altLang="zh-CN" dirty="0"/>
              <a:t>2.4G</a:t>
            </a:r>
            <a:r>
              <a:rPr lang="zh-CN" altLang="en-US" dirty="0"/>
              <a:t>和</a:t>
            </a:r>
            <a:r>
              <a:rPr lang="en-US" altLang="zh-CN" dirty="0"/>
              <a:t>5G</a:t>
            </a:r>
            <a:r>
              <a:rPr lang="zh-CN" altLang="en-US" dirty="0"/>
              <a:t>频段各一个，不加密</a:t>
            </a:r>
            <a:r>
              <a:rPr lang="zh-CN" altLang="en-US" dirty="0" smtClean="0"/>
              <a:t>）此</a:t>
            </a:r>
            <a:r>
              <a:rPr lang="zh-CN" altLang="en-US" dirty="0"/>
              <a:t>配置项变动，</a:t>
            </a:r>
            <a:r>
              <a:rPr lang="en-US" altLang="zh-CN" dirty="0"/>
              <a:t>default</a:t>
            </a:r>
            <a:r>
              <a:rPr lang="zh-CN" altLang="en-US" dirty="0"/>
              <a:t>模板的</a:t>
            </a:r>
            <a:r>
              <a:rPr lang="en-US" altLang="zh-CN" dirty="0"/>
              <a:t>SSID-1</a:t>
            </a:r>
            <a:r>
              <a:rPr lang="zh-CN" altLang="en-US" dirty="0"/>
              <a:t>自动同步，</a:t>
            </a:r>
            <a:r>
              <a:rPr lang="zh-CN" altLang="en-US" dirty="0" smtClean="0"/>
              <a:t>反之亦然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294433"/>
            <a:ext cx="5027587" cy="25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019" y="339491"/>
            <a:ext cx="8229443" cy="457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73" y="1203598"/>
            <a:ext cx="6021734" cy="23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 bwMode="auto">
          <a:xfrm>
            <a:off x="898240" y="699542"/>
            <a:ext cx="7239000" cy="4104456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sz="1400" dirty="0"/>
              <a:t>配置模板</a:t>
            </a:r>
            <a:r>
              <a:rPr lang="zh-CN" altLang="en-US" sz="1400" dirty="0" smtClean="0"/>
              <a:t>管理</a:t>
            </a:r>
            <a:endParaRPr lang="en-US" altLang="zh-CN" sz="1400" dirty="0" smtClean="0"/>
          </a:p>
          <a:p>
            <a:endParaRPr lang="en-US" altLang="zh-CN" sz="1400" dirty="0"/>
          </a:p>
          <a:p>
            <a:endParaRPr lang="en-US" altLang="zh-CN" sz="1400" dirty="0" smtClean="0"/>
          </a:p>
          <a:p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endParaRPr lang="en-US" altLang="zh-CN" sz="1400" dirty="0"/>
          </a:p>
          <a:p>
            <a:endParaRPr lang="en-US" altLang="zh-CN" sz="1400" dirty="0"/>
          </a:p>
          <a:p>
            <a:pPr lvl="1"/>
            <a:endParaRPr lang="en-US" altLang="zh-CN" sz="1100" dirty="0" smtClean="0"/>
          </a:p>
          <a:p>
            <a:pPr lvl="1"/>
            <a:endParaRPr lang="en-US" altLang="zh-CN" sz="1100" dirty="0" smtClean="0"/>
          </a:p>
          <a:p>
            <a:pPr lvl="1"/>
            <a:r>
              <a:rPr lang="zh-CN" altLang="en-US" sz="1100" dirty="0" smtClean="0"/>
              <a:t>配置</a:t>
            </a:r>
            <a:r>
              <a:rPr lang="zh-CN" altLang="en-US" sz="1100" dirty="0"/>
              <a:t>模板管理：默认</a:t>
            </a:r>
            <a:r>
              <a:rPr lang="en-US" altLang="zh-CN" sz="1100" dirty="0"/>
              <a:t>default</a:t>
            </a:r>
            <a:r>
              <a:rPr lang="zh-CN" altLang="en-US" sz="1100" dirty="0"/>
              <a:t>模板，其中</a:t>
            </a:r>
            <a:r>
              <a:rPr lang="en-US" altLang="zh-CN" sz="1100" dirty="0"/>
              <a:t>SSID-1</a:t>
            </a:r>
            <a:r>
              <a:rPr lang="zh-CN" altLang="en-US" sz="1100" dirty="0"/>
              <a:t>配置采用无线基本配置，和无线基本配置中保持同步</a:t>
            </a:r>
            <a:endParaRPr lang="en-US" altLang="zh-CN" sz="1100" dirty="0"/>
          </a:p>
          <a:p>
            <a:pPr lvl="1"/>
            <a:r>
              <a:rPr lang="zh-CN" altLang="en-US" sz="1100" dirty="0"/>
              <a:t>支持创建</a:t>
            </a:r>
            <a:r>
              <a:rPr lang="en-US" altLang="zh-CN" sz="1100" dirty="0"/>
              <a:t>16</a:t>
            </a:r>
            <a:r>
              <a:rPr lang="zh-CN" altLang="en-US" sz="1100" dirty="0"/>
              <a:t>个配置模板</a:t>
            </a:r>
            <a:endParaRPr lang="en-US" altLang="zh-CN" sz="1100" dirty="0"/>
          </a:p>
          <a:p>
            <a:pPr lvl="1"/>
            <a:r>
              <a:rPr lang="zh-CN" altLang="en-US" sz="1100" dirty="0"/>
              <a:t>无线配置模板下发到</a:t>
            </a:r>
            <a:r>
              <a:rPr lang="en-US" altLang="zh-CN" sz="1100" dirty="0"/>
              <a:t>AP</a:t>
            </a:r>
            <a:r>
              <a:rPr lang="zh-CN" altLang="en-US" sz="1100" dirty="0"/>
              <a:t>，如果配置项</a:t>
            </a:r>
            <a:r>
              <a:rPr lang="en-US" altLang="zh-CN" sz="1100" dirty="0"/>
              <a:t>AP</a:t>
            </a:r>
            <a:r>
              <a:rPr lang="zh-CN" altLang="en-US" sz="1100" dirty="0"/>
              <a:t>不支持或规格数超出，只更新支持部分。比如</a:t>
            </a:r>
            <a:r>
              <a:rPr lang="en-US" altLang="zh-CN" sz="1100" dirty="0"/>
              <a:t>,</a:t>
            </a:r>
            <a:r>
              <a:rPr lang="zh-CN" altLang="en-US" sz="1100" dirty="0"/>
              <a:t>此处可配置</a:t>
            </a:r>
            <a:r>
              <a:rPr lang="en-US" altLang="zh-CN" sz="1100" dirty="0"/>
              <a:t>8</a:t>
            </a:r>
            <a:r>
              <a:rPr lang="zh-CN" altLang="en-US" sz="1100" dirty="0"/>
              <a:t>个</a:t>
            </a:r>
            <a:r>
              <a:rPr lang="en-US" altLang="zh-CN" sz="1100" dirty="0"/>
              <a:t>SSID</a:t>
            </a:r>
            <a:r>
              <a:rPr lang="zh-CN" altLang="en-US" sz="1100" dirty="0"/>
              <a:t>，</a:t>
            </a:r>
            <a:r>
              <a:rPr lang="en-US" altLang="zh-CN" sz="1100" dirty="0"/>
              <a:t>AP</a:t>
            </a:r>
            <a:r>
              <a:rPr lang="zh-CN" altLang="en-US" sz="1100" dirty="0"/>
              <a:t>只更新其支持的</a:t>
            </a:r>
            <a:r>
              <a:rPr lang="en-US" altLang="zh-CN" sz="1100" dirty="0"/>
              <a:t>SSID</a:t>
            </a:r>
            <a:r>
              <a:rPr lang="zh-CN" altLang="en-US" sz="1100" dirty="0"/>
              <a:t>个数的相关配置如</a:t>
            </a:r>
            <a:r>
              <a:rPr lang="en-US" altLang="zh-CN" sz="1100" dirty="0"/>
              <a:t>2.4G</a:t>
            </a:r>
            <a:r>
              <a:rPr lang="zh-CN" altLang="en-US" sz="1100" dirty="0"/>
              <a:t>单频</a:t>
            </a:r>
            <a:r>
              <a:rPr lang="en-US" altLang="zh-CN" sz="1100" dirty="0"/>
              <a:t>AP</a:t>
            </a:r>
            <a:r>
              <a:rPr lang="zh-CN" altLang="en-US" sz="1100" dirty="0"/>
              <a:t>只接收</a:t>
            </a:r>
            <a:r>
              <a:rPr lang="en-US" altLang="zh-CN" sz="1100" dirty="0"/>
              <a:t>2.4G</a:t>
            </a:r>
            <a:r>
              <a:rPr lang="zh-CN" altLang="en-US" sz="1100" dirty="0"/>
              <a:t>的配置更新，</a:t>
            </a:r>
            <a:r>
              <a:rPr lang="en-US" altLang="zh-CN" sz="1100" dirty="0"/>
              <a:t>2.4G&amp;5G</a:t>
            </a:r>
            <a:r>
              <a:rPr lang="zh-CN" altLang="en-US" sz="1100" dirty="0"/>
              <a:t>双频</a:t>
            </a:r>
            <a:r>
              <a:rPr lang="en-US" altLang="zh-CN" sz="1100" dirty="0"/>
              <a:t>AP</a:t>
            </a:r>
            <a:r>
              <a:rPr lang="zh-CN" altLang="en-US" sz="1100" dirty="0"/>
              <a:t>会更新</a:t>
            </a:r>
            <a:r>
              <a:rPr lang="en-US" altLang="zh-CN" sz="1100" dirty="0"/>
              <a:t>2.4G</a:t>
            </a:r>
            <a:r>
              <a:rPr lang="zh-CN" altLang="en-US" sz="1100" dirty="0"/>
              <a:t>和</a:t>
            </a:r>
            <a:r>
              <a:rPr lang="en-US" altLang="zh-CN" sz="1100" dirty="0"/>
              <a:t>5G</a:t>
            </a:r>
            <a:r>
              <a:rPr lang="zh-CN" altLang="en-US" sz="1100" dirty="0"/>
              <a:t>的配置。</a:t>
            </a:r>
            <a:endParaRPr lang="en-US" altLang="zh-CN" sz="1100" dirty="0"/>
          </a:p>
          <a:p>
            <a:endParaRPr lang="en-US" altLang="zh-CN" sz="14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-108520" y="3645669"/>
            <a:ext cx="9252520" cy="14463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defTabSz="1017588">
              <a:buFont typeface="Arial" charset="0"/>
              <a:buChar char="→"/>
            </a:pPr>
            <a:endParaRPr lang="en-US" altLang="zh-CN" sz="1600" kern="0" dirty="0" smtClean="0"/>
          </a:p>
          <a:p>
            <a:pPr defTabSz="1017588">
              <a:buFont typeface="Arial" charset="0"/>
              <a:buChar char="→"/>
            </a:pPr>
            <a:endParaRPr lang="en-US" altLang="zh-CN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470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788988" y="627534"/>
            <a:ext cx="7239000" cy="4608512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4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en-US" altLang="zh-CN" dirty="0"/>
              <a:t>AP</a:t>
            </a:r>
            <a:r>
              <a:rPr lang="zh-CN" altLang="en-US" dirty="0"/>
              <a:t>配置管理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支持</a:t>
            </a:r>
            <a:r>
              <a:rPr lang="zh-CN" altLang="en-US" dirty="0"/>
              <a:t>新增和删除</a:t>
            </a:r>
            <a:r>
              <a:rPr lang="en-US" altLang="zh-CN" dirty="0"/>
              <a:t>AP</a:t>
            </a:r>
            <a:r>
              <a:rPr lang="zh-CN" altLang="en-US" dirty="0"/>
              <a:t>配置信息，即一个</a:t>
            </a:r>
            <a:r>
              <a:rPr lang="en-US" altLang="zh-CN" dirty="0"/>
              <a:t>MAC</a:t>
            </a:r>
            <a:r>
              <a:rPr lang="zh-CN" altLang="en-US" dirty="0"/>
              <a:t>地址与特定的配置模板一一对应绑定，即</a:t>
            </a:r>
            <a:r>
              <a:rPr lang="en-US" altLang="zh-CN" dirty="0" smtClean="0"/>
              <a:t>AP</a:t>
            </a:r>
            <a:r>
              <a:rPr lang="zh-CN" altLang="en-US" dirty="0" smtClean="0"/>
              <a:t>拥有</a:t>
            </a:r>
            <a:r>
              <a:rPr lang="zh-CN" altLang="en-US" dirty="0"/>
              <a:t>该配置模板中的无线配置</a:t>
            </a:r>
            <a:endParaRPr lang="en-US" altLang="zh-CN" dirty="0"/>
          </a:p>
          <a:p>
            <a:pPr lvl="1"/>
            <a:r>
              <a:rPr lang="zh-CN" altLang="en-US" dirty="0" smtClean="0"/>
              <a:t>与在线</a:t>
            </a:r>
            <a:r>
              <a:rPr lang="zh-CN" altLang="en-US" dirty="0"/>
              <a:t>列表中进行的配置模板绑定操作，一样会同步修改</a:t>
            </a:r>
            <a:r>
              <a:rPr lang="en-US" altLang="zh-CN" dirty="0"/>
              <a:t>AP</a:t>
            </a:r>
            <a:r>
              <a:rPr lang="zh-CN" altLang="en-US" dirty="0"/>
              <a:t>信息列表中的对应绑定信息，</a:t>
            </a:r>
            <a:r>
              <a:rPr lang="zh-CN" altLang="en-US" dirty="0" smtClean="0"/>
              <a:t>反之亦然</a:t>
            </a:r>
            <a:endParaRPr lang="en-US" altLang="zh-CN" dirty="0"/>
          </a:p>
          <a:p>
            <a:pPr lvl="1"/>
            <a:r>
              <a:rPr lang="zh-CN" altLang="en-US" dirty="0"/>
              <a:t>支持对</a:t>
            </a:r>
            <a:r>
              <a:rPr lang="en-US" altLang="zh-CN" dirty="0"/>
              <a:t>AP</a:t>
            </a:r>
            <a:r>
              <a:rPr lang="zh-CN" altLang="en-US" dirty="0"/>
              <a:t>手动进行无线配置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4408" y="3630104"/>
            <a:ext cx="9012088" cy="11738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defTabSz="1017588">
              <a:buFont typeface="Arial" charset="0"/>
              <a:buChar char="→"/>
            </a:pPr>
            <a:endParaRPr lang="en-US" altLang="zh-CN" sz="1600" kern="0" dirty="0" smtClean="0"/>
          </a:p>
          <a:p>
            <a:pPr defTabSz="1017588">
              <a:buFont typeface="Arial" charset="0"/>
              <a:buChar char="→"/>
            </a:pPr>
            <a:endParaRPr lang="en-US" altLang="zh-CN" sz="1600" kern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2" y="1203598"/>
            <a:ext cx="5034320" cy="249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788988" y="699542"/>
            <a:ext cx="7239000" cy="3960440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4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sz="1800" dirty="0"/>
              <a:t>无线高级</a:t>
            </a:r>
            <a:r>
              <a:rPr lang="zh-CN" altLang="en-US" sz="1800" dirty="0" smtClean="0"/>
              <a:t>配置</a:t>
            </a:r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lvl="1"/>
            <a:r>
              <a:rPr lang="zh-CN" altLang="en-US" sz="1400" dirty="0"/>
              <a:t>支持二层漫游优化，支持禁止弱信号终端接入，基于</a:t>
            </a:r>
            <a:r>
              <a:rPr lang="en-US" altLang="zh-CN" sz="1400" dirty="0"/>
              <a:t>2.4G</a:t>
            </a:r>
            <a:r>
              <a:rPr lang="zh-CN" altLang="en-US" sz="1400" dirty="0"/>
              <a:t>和</a:t>
            </a:r>
            <a:r>
              <a:rPr lang="en-US" altLang="zh-CN" sz="1400" dirty="0"/>
              <a:t>5G</a:t>
            </a:r>
            <a:r>
              <a:rPr lang="zh-CN" altLang="en-US" sz="1400" dirty="0"/>
              <a:t>全局下发</a:t>
            </a:r>
            <a:endParaRPr lang="en-US" altLang="zh-CN" sz="1400" dirty="0"/>
          </a:p>
          <a:p>
            <a:endParaRPr lang="en-US" altLang="zh-CN" sz="18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888504" y="3630104"/>
            <a:ext cx="9012088" cy="11738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>
              <a:defRPr/>
            </a:pPr>
            <a:endParaRPr lang="en-US" altLang="zh-CN" sz="1600" dirty="0"/>
          </a:p>
          <a:p>
            <a:pPr>
              <a:defRPr/>
            </a:pPr>
            <a:endParaRPr lang="en-US" altLang="zh-CN" sz="1600" dirty="0"/>
          </a:p>
          <a:p>
            <a:pPr defTabSz="1017588">
              <a:buFont typeface="Arial" charset="0"/>
              <a:buChar char="→"/>
            </a:pPr>
            <a:endParaRPr lang="en-US" altLang="zh-CN" sz="1600" kern="0" dirty="0" smtClean="0"/>
          </a:p>
          <a:p>
            <a:pPr defTabSz="1017588">
              <a:buFont typeface="Arial" charset="0"/>
              <a:buChar char="→"/>
            </a:pPr>
            <a:endParaRPr lang="en-US" altLang="zh-CN" sz="1600" kern="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03597"/>
            <a:ext cx="4016102" cy="275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0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27584" y="843558"/>
            <a:ext cx="7343775" cy="411095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zh-CN" altLang="en-US" dirty="0"/>
              <a:t>版本管理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zh-CN" altLang="en-US" dirty="0"/>
              <a:t>支持版本上传、删除</a:t>
            </a:r>
            <a:endParaRPr lang="en-US" altLang="zh-CN" dirty="0"/>
          </a:p>
          <a:p>
            <a:pPr lvl="1"/>
            <a:r>
              <a:rPr lang="zh-CN" altLang="en-US" dirty="0"/>
              <a:t>支持强制</a:t>
            </a:r>
            <a:r>
              <a:rPr lang="en-US" altLang="zh-CN" dirty="0"/>
              <a:t>AP</a:t>
            </a:r>
            <a:r>
              <a:rPr lang="zh-CN" altLang="en-US" dirty="0"/>
              <a:t>版本和路由器一致</a:t>
            </a:r>
            <a:endParaRPr lang="en-US" altLang="zh-CN" dirty="0"/>
          </a:p>
          <a:p>
            <a:pPr lvl="1"/>
            <a:r>
              <a:rPr lang="zh-CN" altLang="en-US" dirty="0"/>
              <a:t>支持上传版本合法性检查，</a:t>
            </a:r>
            <a:r>
              <a:rPr lang="en-US" altLang="zh-CN" dirty="0"/>
              <a:t>flash</a:t>
            </a:r>
            <a:r>
              <a:rPr lang="zh-CN" altLang="en-US" dirty="0"/>
              <a:t>存储空间检查</a:t>
            </a:r>
            <a:endParaRPr lang="en-US" altLang="zh-C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11" y="1532148"/>
            <a:ext cx="4720694" cy="16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69" y="1820180"/>
            <a:ext cx="4720694" cy="142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30" y="2108212"/>
            <a:ext cx="4829351" cy="16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94" y="2540260"/>
            <a:ext cx="4824114" cy="13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649595"/>
            <a:ext cx="7848872" cy="627864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高级设置</a:t>
            </a: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endParaRPr lang="en-US" altLang="zh-CN" sz="14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地址池管理，默认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172.17.1.0/24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密码管理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支持强制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与路由器密码一致，支持手动设置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5606"/>
            <a:ext cx="4669615" cy="224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35646"/>
            <a:ext cx="4968205" cy="226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M20</a:t>
            </a:r>
            <a:r>
              <a:rPr lang="zh-CN" altLang="en-US" dirty="0" smtClean="0">
                <a:solidFill>
                  <a:srgbClr val="E60012"/>
                </a:solidFill>
              </a:rPr>
              <a:t>功能</a:t>
            </a:r>
            <a:r>
              <a:rPr lang="zh-CN" altLang="en-US" dirty="0">
                <a:solidFill>
                  <a:srgbClr val="E60012"/>
                </a:solidFill>
              </a:rPr>
              <a:t>配置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468312" y="4156472"/>
            <a:ext cx="8351837" cy="18716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 defTabSz="1017588">
              <a:buFont typeface="Wingdings" pitchFamily="2" charset="2"/>
              <a:buChar char="Ø"/>
            </a:pPr>
            <a:endParaRPr lang="en-US" altLang="zh-CN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31590"/>
            <a:ext cx="63373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3"/>
          <p:cNvSpPr txBox="1">
            <a:spLocks/>
          </p:cNvSpPr>
          <p:nvPr/>
        </p:nvSpPr>
        <p:spPr bwMode="auto">
          <a:xfrm>
            <a:off x="609600" y="699542"/>
            <a:ext cx="7239000" cy="4176464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r>
              <a:rPr lang="en-US" altLang="zh-CN" dirty="0" smtClean="0"/>
              <a:t>Reset</a:t>
            </a:r>
            <a:r>
              <a:rPr lang="zh-CN" altLang="en-US" dirty="0" smtClean="0"/>
              <a:t>键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zh-CN" altLang="en-US" dirty="0"/>
              <a:t>根据不同的产品使用场景，重新定义了</a:t>
            </a:r>
            <a:r>
              <a:rPr lang="en-US" altLang="zh-CN" dirty="0"/>
              <a:t>reset</a:t>
            </a:r>
            <a:r>
              <a:rPr lang="zh-CN" altLang="en-US" dirty="0"/>
              <a:t>键的</a:t>
            </a:r>
            <a:r>
              <a:rPr lang="zh-CN" altLang="en-US" dirty="0" smtClean="0"/>
              <a:t>实现</a:t>
            </a:r>
            <a:endParaRPr lang="en-US" altLang="zh-CN" dirty="0"/>
          </a:p>
          <a:p>
            <a:pPr lvl="1"/>
            <a:r>
              <a:rPr lang="zh-CN" altLang="en-US" dirty="0"/>
              <a:t>用户在实际使用时可根据</a:t>
            </a:r>
            <a:r>
              <a:rPr lang="en-US" altLang="zh-CN" dirty="0" err="1"/>
              <a:t>diag</a:t>
            </a:r>
            <a:r>
              <a:rPr lang="en-US" altLang="zh-CN" dirty="0"/>
              <a:t> </a:t>
            </a:r>
            <a:r>
              <a:rPr lang="zh-CN" altLang="en-US" dirty="0"/>
              <a:t>灯的状态来判断对设备做的</a:t>
            </a:r>
            <a:r>
              <a:rPr lang="zh-CN" altLang="en-US" dirty="0" smtClean="0"/>
              <a:t>操作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0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H3C </a:t>
            </a:r>
            <a:r>
              <a:rPr lang="en-US" altLang="zh-CN" dirty="0" smtClean="0">
                <a:solidFill>
                  <a:srgbClr val="E60012"/>
                </a:solidFill>
              </a:rPr>
              <a:t>Mini</a:t>
            </a:r>
            <a:r>
              <a:rPr lang="zh-CN" altLang="en-US" dirty="0" smtClean="0">
                <a:solidFill>
                  <a:srgbClr val="E60012"/>
                </a:solidFill>
              </a:rPr>
              <a:t>系列无线产品全家福</a:t>
            </a:r>
            <a:endParaRPr lang="zh-CN" altLang="en-US" dirty="0">
              <a:solidFill>
                <a:srgbClr val="E6001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209551"/>
            <a:ext cx="11461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203201"/>
            <a:ext cx="12652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03201"/>
            <a:ext cx="1263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147814"/>
            <a:ext cx="3267814" cy="1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700338" y="2014414"/>
            <a:ext cx="9207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A20-G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283968" y="2014414"/>
            <a:ext cx="97631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A20/50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276577" y="4318670"/>
            <a:ext cx="8795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179389"/>
            <a:ext cx="1171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67400" y="2014414"/>
            <a:ext cx="130035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NW8321C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6875" y="1367631"/>
            <a:ext cx="1295400" cy="38417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96875" y="3599656"/>
            <a:ext cx="1295400" cy="38417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无线管理器</a:t>
            </a: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452320" y="1995686"/>
            <a:ext cx="17129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A21/A31/A51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7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2614885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基本原理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874" y="1944462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2617509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26554" y="194446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产品软硬件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330993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331256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06400" y="4002830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无线产品售后服务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51720" y="4005454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4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E60012"/>
                </a:solidFill>
              </a:rPr>
              <a:t>售后服务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395288" y="1059582"/>
            <a:ext cx="8351837" cy="369985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  <a:defRPr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b="1" dirty="0"/>
              <a:t>技术支持</a:t>
            </a:r>
            <a:r>
              <a:rPr lang="zh-CN" altLang="en-US" b="1" dirty="0" smtClean="0"/>
              <a:t>热线： </a:t>
            </a:r>
            <a:r>
              <a:rPr lang="en-US" altLang="zh-CN" b="1" dirty="0"/>
              <a:t>400-600-9999</a:t>
            </a: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b="1" dirty="0" smtClean="0"/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常见</a:t>
            </a:r>
            <a:r>
              <a:rPr lang="en-US" altLang="zh-CN" b="1" dirty="0"/>
              <a:t>FAQ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b="1" dirty="0" smtClean="0"/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大象</a:t>
            </a:r>
            <a:r>
              <a:rPr lang="zh-CN" altLang="en-US" b="1" dirty="0"/>
              <a:t>智能客服系统：</a:t>
            </a:r>
            <a:r>
              <a:rPr lang="en-US" altLang="zh-CN" b="1" dirty="0">
                <a:hlinkClick r:id="rId3"/>
              </a:rPr>
              <a:t>http://help.h3c.com/daheng/chatClient/chatbox.jsp?companyID=8960&amp;configID=14&amp;enterurl=%e5%ae%98%e7%bd%91%e5%95%86%e4%b8%9a%e4%b8%93%e5%8c%ba%e5%af%bc%e8%88%aa</a:t>
            </a:r>
            <a:endParaRPr lang="en-US" altLang="zh-CN" b="1" dirty="0"/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b="1" dirty="0" smtClean="0"/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华</a:t>
            </a:r>
            <a:r>
              <a:rPr lang="zh-CN" altLang="en-US" b="1" dirty="0"/>
              <a:t>三</a:t>
            </a:r>
            <a:r>
              <a:rPr lang="en-US" altLang="zh-CN" b="1" dirty="0"/>
              <a:t>SOHO</a:t>
            </a:r>
            <a:r>
              <a:rPr lang="zh-CN" altLang="en-US" b="1" dirty="0"/>
              <a:t>服务大本营：</a:t>
            </a:r>
            <a:endParaRPr lang="en-US" altLang="zh-CN" b="1" dirty="0"/>
          </a:p>
          <a:p>
            <a:pPr lvl="1"/>
            <a:endParaRPr lang="en-US" altLang="zh-CN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37" y="3435846"/>
            <a:ext cx="144587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494710"/>
              </p:ext>
            </p:extLst>
          </p:nvPr>
        </p:nvGraphicFramePr>
        <p:xfrm>
          <a:off x="1691680" y="1709905"/>
          <a:ext cx="792088" cy="71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showAsIcon="1" r:id="rId5" imgW="914400" imgH="828720" progId="Word.Document.12">
                  <p:embed/>
                </p:oleObj>
              </mc:Choice>
              <mc:Fallback>
                <p:oleObj name="文档" showAsIcon="1" r:id="rId5" imgW="914400" imgH="828720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09905"/>
                        <a:ext cx="792088" cy="717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3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"/>
            <a:ext cx="9144000" cy="4905554"/>
          </a:xfrm>
          <a:prstGeom prst="rect">
            <a:avLst/>
          </a:prstGeom>
        </p:spPr>
      </p:pic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1554274" y="195485"/>
            <a:ext cx="7598764" cy="4104456"/>
            <a:chOff x="832558" y="2152098"/>
            <a:chExt cx="9194504" cy="496640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5733" y="2155273"/>
              <a:ext cx="8313737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381958" y="2152098"/>
              <a:ext cx="7634168" cy="850900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24000" tIns="36000" rIns="91440" bIns="3600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课程总结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32558" y="2152098"/>
              <a:ext cx="844550" cy="85090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77108" y="2152098"/>
              <a:ext cx="420687" cy="850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97795" y="2152098"/>
              <a:ext cx="284162" cy="850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32558" y="3546176"/>
              <a:ext cx="9194504" cy="3572322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24000" tIns="36000" rIns="91440" bIns="36000" numCol="1" anchor="ctr" anchorCtr="0" compatLnSpc="1">
              <a:prstTxWarp prst="textNoShape">
                <a:avLst/>
              </a:prstTxWarp>
            </a:bodyPr>
            <a:lstStyle/>
            <a:p>
              <a:pPr marL="457200" indent="-457200">
                <a:buFont typeface="Wingdings" panose="05000000000000000000" pitchFamily="2" charset="2"/>
                <a:buChar char="n"/>
              </a:pP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H3C Mini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无线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系列产品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的软硬件特性</a:t>
              </a:r>
              <a:endPara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buFont typeface="Wingdings" panose="05000000000000000000" pitchFamily="2" charset="2"/>
                <a:buChar char="n"/>
              </a:pP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H3C Mini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无线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系列产品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功能，实现原理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8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90559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7784" y="185700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3600" b="1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1067" y="2507603"/>
            <a:ext cx="1626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endCxn id="6" idx="1"/>
          </p:cNvCxnSpPr>
          <p:nvPr/>
        </p:nvCxnSpPr>
        <p:spPr>
          <a:xfrm>
            <a:off x="3552825" y="2676880"/>
            <a:ext cx="208242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742" y="267493"/>
            <a:ext cx="811588" cy="34932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281976" y="2980401"/>
            <a:ext cx="1119375" cy="1397328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32544" y="2985492"/>
            <a:ext cx="1119375" cy="1397328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32545" y="2991222"/>
            <a:ext cx="1119375" cy="1397328"/>
            <a:chOff x="2732545" y="2991222"/>
            <a:chExt cx="1119375" cy="1397328"/>
          </a:xfrm>
        </p:grpSpPr>
        <p:grpSp>
          <p:nvGrpSpPr>
            <p:cNvPr id="32" name="组合 31"/>
            <p:cNvGrpSpPr/>
            <p:nvPr/>
          </p:nvGrpSpPr>
          <p:grpSpPr>
            <a:xfrm>
              <a:off x="2732545" y="2991222"/>
              <a:ext cx="1119375" cy="1397328"/>
              <a:chOff x="1763688" y="3219822"/>
              <a:chExt cx="1119375" cy="1397328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3688" y="3219822"/>
                <a:ext cx="1119375" cy="1119375"/>
              </a:xfrm>
              <a:prstGeom prst="rect">
                <a:avLst/>
              </a:prstGeom>
            </p:spPr>
          </p:pic>
          <p:sp>
            <p:nvSpPr>
              <p:cNvPr id="39" name="矩形 38"/>
              <p:cNvSpPr/>
              <p:nvPr/>
            </p:nvSpPr>
            <p:spPr>
              <a:xfrm>
                <a:off x="1763688" y="4340151"/>
                <a:ext cx="111937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官方微信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158394" y="3406579"/>
              <a:ext cx="277200" cy="277200"/>
              <a:chOff x="3158394" y="3406579"/>
              <a:chExt cx="277200" cy="277200"/>
            </a:xfrm>
          </p:grpSpPr>
          <p:grpSp>
            <p:nvGrpSpPr>
              <p:cNvPr id="34" name="组合 33"/>
              <p:cNvGrpSpPr>
                <a:grpSpLocks noChangeAspect="1"/>
              </p:cNvGrpSpPr>
              <p:nvPr/>
            </p:nvGrpSpPr>
            <p:grpSpPr>
              <a:xfrm>
                <a:off x="3158394" y="3406579"/>
                <a:ext cx="277200" cy="277200"/>
                <a:chOff x="1103016" y="3110447"/>
                <a:chExt cx="277200" cy="277200"/>
              </a:xfrm>
            </p:grpSpPr>
            <p:sp>
              <p:nvSpPr>
                <p:cNvPr id="36" name="矩形: 圆角 35"/>
                <p:cNvSpPr/>
                <p:nvPr/>
              </p:nvSpPr>
              <p:spPr>
                <a:xfrm>
                  <a:off x="1103016" y="3110447"/>
                  <a:ext cx="277200" cy="27720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37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1144722" y="3229631"/>
                  <a:ext cx="193786" cy="48682"/>
                </a:xfrm>
                <a:custGeom>
                  <a:avLst/>
                  <a:gdLst>
                    <a:gd name="T0" fmla="*/ 113 w 484"/>
                    <a:gd name="T1" fmla="*/ 0 h 121"/>
                    <a:gd name="T2" fmla="*/ 113 w 484"/>
                    <a:gd name="T3" fmla="*/ 50 h 121"/>
                    <a:gd name="T4" fmla="*/ 42 w 484"/>
                    <a:gd name="T5" fmla="*/ 50 h 121"/>
                    <a:gd name="T6" fmla="*/ 42 w 484"/>
                    <a:gd name="T7" fmla="*/ 0 h 121"/>
                    <a:gd name="T8" fmla="*/ 0 w 484"/>
                    <a:gd name="T9" fmla="*/ 0 h 121"/>
                    <a:gd name="T10" fmla="*/ 0 w 484"/>
                    <a:gd name="T11" fmla="*/ 121 h 121"/>
                    <a:gd name="T12" fmla="*/ 42 w 484"/>
                    <a:gd name="T13" fmla="*/ 121 h 121"/>
                    <a:gd name="T14" fmla="*/ 42 w 484"/>
                    <a:gd name="T15" fmla="*/ 64 h 121"/>
                    <a:gd name="T16" fmla="*/ 113 w 484"/>
                    <a:gd name="T17" fmla="*/ 64 h 121"/>
                    <a:gd name="T18" fmla="*/ 113 w 484"/>
                    <a:gd name="T19" fmla="*/ 121 h 121"/>
                    <a:gd name="T20" fmla="*/ 155 w 484"/>
                    <a:gd name="T21" fmla="*/ 121 h 121"/>
                    <a:gd name="T22" fmla="*/ 155 w 484"/>
                    <a:gd name="T23" fmla="*/ 0 h 121"/>
                    <a:gd name="T24" fmla="*/ 113 w 484"/>
                    <a:gd name="T25" fmla="*/ 0 h 121"/>
                    <a:gd name="T26" fmla="*/ 171 w 484"/>
                    <a:gd name="T27" fmla="*/ 2 h 121"/>
                    <a:gd name="T28" fmla="*/ 171 w 484"/>
                    <a:gd name="T29" fmla="*/ 18 h 121"/>
                    <a:gd name="T30" fmla="*/ 226 w 484"/>
                    <a:gd name="T31" fmla="*/ 14 h 121"/>
                    <a:gd name="T32" fmla="*/ 259 w 484"/>
                    <a:gd name="T33" fmla="*/ 18 h 121"/>
                    <a:gd name="T34" fmla="*/ 266 w 484"/>
                    <a:gd name="T35" fmla="*/ 30 h 121"/>
                    <a:gd name="T36" fmla="*/ 261 w 484"/>
                    <a:gd name="T37" fmla="*/ 42 h 121"/>
                    <a:gd name="T38" fmla="*/ 244 w 484"/>
                    <a:gd name="T39" fmla="*/ 48 h 121"/>
                    <a:gd name="T40" fmla="*/ 211 w 484"/>
                    <a:gd name="T41" fmla="*/ 50 h 121"/>
                    <a:gd name="T42" fmla="*/ 186 w 484"/>
                    <a:gd name="T43" fmla="*/ 50 h 121"/>
                    <a:gd name="T44" fmla="*/ 186 w 484"/>
                    <a:gd name="T45" fmla="*/ 64 h 121"/>
                    <a:gd name="T46" fmla="*/ 213 w 484"/>
                    <a:gd name="T47" fmla="*/ 64 h 121"/>
                    <a:gd name="T48" fmla="*/ 249 w 484"/>
                    <a:gd name="T49" fmla="*/ 66 h 121"/>
                    <a:gd name="T50" fmla="*/ 267 w 484"/>
                    <a:gd name="T51" fmla="*/ 74 h 121"/>
                    <a:gd name="T52" fmla="*/ 271 w 484"/>
                    <a:gd name="T53" fmla="*/ 87 h 121"/>
                    <a:gd name="T54" fmla="*/ 260 w 484"/>
                    <a:gd name="T55" fmla="*/ 102 h 121"/>
                    <a:gd name="T56" fmla="*/ 225 w 484"/>
                    <a:gd name="T57" fmla="*/ 106 h 121"/>
                    <a:gd name="T58" fmla="*/ 169 w 484"/>
                    <a:gd name="T59" fmla="*/ 102 h 121"/>
                    <a:gd name="T60" fmla="*/ 169 w 484"/>
                    <a:gd name="T61" fmla="*/ 118 h 121"/>
                    <a:gd name="T62" fmla="*/ 227 w 484"/>
                    <a:gd name="T63" fmla="*/ 121 h 121"/>
                    <a:gd name="T64" fmla="*/ 300 w 484"/>
                    <a:gd name="T65" fmla="*/ 112 h 121"/>
                    <a:gd name="T66" fmla="*/ 316 w 484"/>
                    <a:gd name="T67" fmla="*/ 87 h 121"/>
                    <a:gd name="T68" fmla="*/ 312 w 484"/>
                    <a:gd name="T69" fmla="*/ 72 h 121"/>
                    <a:gd name="T70" fmla="*/ 298 w 484"/>
                    <a:gd name="T71" fmla="*/ 62 h 121"/>
                    <a:gd name="T72" fmla="*/ 274 w 484"/>
                    <a:gd name="T73" fmla="*/ 56 h 121"/>
                    <a:gd name="T74" fmla="*/ 300 w 484"/>
                    <a:gd name="T75" fmla="*/ 46 h 121"/>
                    <a:gd name="T76" fmla="*/ 311 w 484"/>
                    <a:gd name="T77" fmla="*/ 27 h 121"/>
                    <a:gd name="T78" fmla="*/ 296 w 484"/>
                    <a:gd name="T79" fmla="*/ 7 h 121"/>
                    <a:gd name="T80" fmla="*/ 231 w 484"/>
                    <a:gd name="T81" fmla="*/ 0 h 121"/>
                    <a:gd name="T82" fmla="*/ 171 w 484"/>
                    <a:gd name="T83" fmla="*/ 2 h 121"/>
                    <a:gd name="T84" fmla="*/ 348 w 484"/>
                    <a:gd name="T85" fmla="*/ 15 h 121"/>
                    <a:gd name="T86" fmla="*/ 326 w 484"/>
                    <a:gd name="T87" fmla="*/ 60 h 121"/>
                    <a:gd name="T88" fmla="*/ 349 w 484"/>
                    <a:gd name="T89" fmla="*/ 105 h 121"/>
                    <a:gd name="T90" fmla="*/ 435 w 484"/>
                    <a:gd name="T91" fmla="*/ 121 h 121"/>
                    <a:gd name="T92" fmla="*/ 484 w 484"/>
                    <a:gd name="T93" fmla="*/ 118 h 121"/>
                    <a:gd name="T94" fmla="*/ 484 w 484"/>
                    <a:gd name="T95" fmla="*/ 100 h 121"/>
                    <a:gd name="T96" fmla="*/ 442 w 484"/>
                    <a:gd name="T97" fmla="*/ 104 h 121"/>
                    <a:gd name="T98" fmla="*/ 392 w 484"/>
                    <a:gd name="T99" fmla="*/ 94 h 121"/>
                    <a:gd name="T100" fmla="*/ 375 w 484"/>
                    <a:gd name="T101" fmla="*/ 60 h 121"/>
                    <a:gd name="T102" fmla="*/ 388 w 484"/>
                    <a:gd name="T103" fmla="*/ 28 h 121"/>
                    <a:gd name="T104" fmla="*/ 440 w 484"/>
                    <a:gd name="T105" fmla="*/ 15 h 121"/>
                    <a:gd name="T106" fmla="*/ 484 w 484"/>
                    <a:gd name="T107" fmla="*/ 20 h 121"/>
                    <a:gd name="T108" fmla="*/ 484 w 484"/>
                    <a:gd name="T109" fmla="*/ 1 h 121"/>
                    <a:gd name="T110" fmla="*/ 433 w 484"/>
                    <a:gd name="T111" fmla="*/ 0 h 121"/>
                    <a:gd name="T112" fmla="*/ 348 w 484"/>
                    <a:gd name="T113" fmla="*/ 1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121">
                      <a:moveTo>
                        <a:pt x="113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55" y="121"/>
                        <a:pt x="155" y="121"/>
                        <a:pt x="155" y="12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13" y="0"/>
                      </a:lnTo>
                      <a:close/>
                      <a:moveTo>
                        <a:pt x="171" y="2"/>
                      </a:moveTo>
                      <a:cubicBezTo>
                        <a:pt x="171" y="18"/>
                        <a:pt x="171" y="18"/>
                        <a:pt x="171" y="18"/>
                      </a:cubicBezTo>
                      <a:cubicBezTo>
                        <a:pt x="188" y="15"/>
                        <a:pt x="211" y="14"/>
                        <a:pt x="226" y="14"/>
                      </a:cubicBezTo>
                      <a:cubicBezTo>
                        <a:pt x="237" y="14"/>
                        <a:pt x="253" y="15"/>
                        <a:pt x="259" y="18"/>
                      </a:cubicBezTo>
                      <a:cubicBezTo>
                        <a:pt x="264" y="21"/>
                        <a:pt x="266" y="25"/>
                        <a:pt x="266" y="30"/>
                      </a:cubicBezTo>
                      <a:cubicBezTo>
                        <a:pt x="266" y="33"/>
                        <a:pt x="265" y="38"/>
                        <a:pt x="261" y="42"/>
                      </a:cubicBezTo>
                      <a:cubicBezTo>
                        <a:pt x="257" y="45"/>
                        <a:pt x="252" y="47"/>
                        <a:pt x="244" y="48"/>
                      </a:cubicBezTo>
                      <a:cubicBezTo>
                        <a:pt x="237" y="49"/>
                        <a:pt x="226" y="50"/>
                        <a:pt x="211" y="50"/>
                      </a:cubicBezTo>
                      <a:cubicBezTo>
                        <a:pt x="186" y="50"/>
                        <a:pt x="186" y="50"/>
                        <a:pt x="186" y="50"/>
                      </a:cubicBezTo>
                      <a:cubicBezTo>
                        <a:pt x="186" y="64"/>
                        <a:pt x="186" y="64"/>
                        <a:pt x="186" y="64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229" y="64"/>
                        <a:pt x="242" y="64"/>
                        <a:pt x="249" y="66"/>
                      </a:cubicBezTo>
                      <a:cubicBezTo>
                        <a:pt x="258" y="68"/>
                        <a:pt x="263" y="70"/>
                        <a:pt x="267" y="74"/>
                      </a:cubicBezTo>
                      <a:cubicBezTo>
                        <a:pt x="271" y="77"/>
                        <a:pt x="271" y="82"/>
                        <a:pt x="271" y="87"/>
                      </a:cubicBezTo>
                      <a:cubicBezTo>
                        <a:pt x="271" y="93"/>
                        <a:pt x="268" y="98"/>
                        <a:pt x="260" y="102"/>
                      </a:cubicBezTo>
                      <a:cubicBezTo>
                        <a:pt x="253" y="105"/>
                        <a:pt x="237" y="106"/>
                        <a:pt x="225" y="106"/>
                      </a:cubicBezTo>
                      <a:cubicBezTo>
                        <a:pt x="207" y="105"/>
                        <a:pt x="188" y="104"/>
                        <a:pt x="169" y="102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89" y="119"/>
                        <a:pt x="220" y="121"/>
                        <a:pt x="227" y="121"/>
                      </a:cubicBezTo>
                      <a:cubicBezTo>
                        <a:pt x="254" y="121"/>
                        <a:pt x="285" y="119"/>
                        <a:pt x="300" y="112"/>
                      </a:cubicBezTo>
                      <a:cubicBezTo>
                        <a:pt x="313" y="105"/>
                        <a:pt x="316" y="91"/>
                        <a:pt x="316" y="87"/>
                      </a:cubicBezTo>
                      <a:cubicBezTo>
                        <a:pt x="316" y="82"/>
                        <a:pt x="316" y="76"/>
                        <a:pt x="312" y="72"/>
                      </a:cubicBezTo>
                      <a:cubicBezTo>
                        <a:pt x="309" y="67"/>
                        <a:pt x="305" y="65"/>
                        <a:pt x="298" y="62"/>
                      </a:cubicBezTo>
                      <a:cubicBezTo>
                        <a:pt x="291" y="59"/>
                        <a:pt x="287" y="58"/>
                        <a:pt x="274" y="56"/>
                      </a:cubicBezTo>
                      <a:cubicBezTo>
                        <a:pt x="288" y="52"/>
                        <a:pt x="293" y="50"/>
                        <a:pt x="300" y="46"/>
                      </a:cubicBezTo>
                      <a:cubicBezTo>
                        <a:pt x="308" y="41"/>
                        <a:pt x="311" y="34"/>
                        <a:pt x="311" y="27"/>
                      </a:cubicBezTo>
                      <a:cubicBezTo>
                        <a:pt x="311" y="19"/>
                        <a:pt x="307" y="12"/>
                        <a:pt x="296" y="7"/>
                      </a:cubicBezTo>
                      <a:cubicBezTo>
                        <a:pt x="284" y="2"/>
                        <a:pt x="252" y="0"/>
                        <a:pt x="231" y="0"/>
                      </a:cubicBezTo>
                      <a:cubicBezTo>
                        <a:pt x="218" y="0"/>
                        <a:pt x="192" y="0"/>
                        <a:pt x="171" y="2"/>
                      </a:cubicBezTo>
                      <a:moveTo>
                        <a:pt x="348" y="15"/>
                      </a:moveTo>
                      <a:cubicBezTo>
                        <a:pt x="332" y="26"/>
                        <a:pt x="326" y="43"/>
                        <a:pt x="326" y="60"/>
                      </a:cubicBezTo>
                      <a:cubicBezTo>
                        <a:pt x="326" y="78"/>
                        <a:pt x="333" y="94"/>
                        <a:pt x="349" y="105"/>
                      </a:cubicBezTo>
                      <a:cubicBezTo>
                        <a:pt x="365" y="117"/>
                        <a:pt x="402" y="121"/>
                        <a:pt x="435" y="121"/>
                      </a:cubicBezTo>
                      <a:cubicBezTo>
                        <a:pt x="451" y="121"/>
                        <a:pt x="468" y="120"/>
                        <a:pt x="484" y="118"/>
                      </a:cubicBezTo>
                      <a:cubicBezTo>
                        <a:pt x="484" y="100"/>
                        <a:pt x="484" y="100"/>
                        <a:pt x="484" y="100"/>
                      </a:cubicBezTo>
                      <a:cubicBezTo>
                        <a:pt x="467" y="102"/>
                        <a:pt x="460" y="103"/>
                        <a:pt x="442" y="104"/>
                      </a:cubicBezTo>
                      <a:cubicBezTo>
                        <a:pt x="423" y="105"/>
                        <a:pt x="405" y="102"/>
                        <a:pt x="392" y="94"/>
                      </a:cubicBezTo>
                      <a:cubicBezTo>
                        <a:pt x="381" y="86"/>
                        <a:pt x="375" y="78"/>
                        <a:pt x="375" y="60"/>
                      </a:cubicBezTo>
                      <a:cubicBezTo>
                        <a:pt x="375" y="47"/>
                        <a:pt x="378" y="36"/>
                        <a:pt x="388" y="28"/>
                      </a:cubicBezTo>
                      <a:cubicBezTo>
                        <a:pt x="401" y="18"/>
                        <a:pt x="419" y="15"/>
                        <a:pt x="440" y="15"/>
                      </a:cubicBezTo>
                      <a:cubicBezTo>
                        <a:pt x="454" y="15"/>
                        <a:pt x="465" y="16"/>
                        <a:pt x="484" y="20"/>
                      </a:cubicBezTo>
                      <a:cubicBezTo>
                        <a:pt x="484" y="1"/>
                        <a:pt x="484" y="1"/>
                        <a:pt x="484" y="1"/>
                      </a:cubicBezTo>
                      <a:cubicBezTo>
                        <a:pt x="466" y="0"/>
                        <a:pt x="456" y="0"/>
                        <a:pt x="433" y="0"/>
                      </a:cubicBezTo>
                      <a:cubicBezTo>
                        <a:pt x="399" y="0"/>
                        <a:pt x="364" y="4"/>
                        <a:pt x="348" y="15"/>
                      </a:cubicBezTo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矩形: 圆角 34"/>
              <p:cNvSpPr/>
              <p:nvPr/>
            </p:nvSpPr>
            <p:spPr>
              <a:xfrm>
                <a:off x="3181110" y="3428703"/>
                <a:ext cx="234000" cy="234000"/>
              </a:xfrm>
              <a:prstGeom prst="roundRect">
                <a:avLst>
                  <a:gd name="adj" fmla="val 10053"/>
                </a:avLst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284460" y="2985492"/>
            <a:ext cx="1119600" cy="1397328"/>
            <a:chOff x="5284460" y="2985492"/>
            <a:chExt cx="1119600" cy="1397328"/>
          </a:xfrm>
        </p:grpSpPr>
        <p:sp>
          <p:nvSpPr>
            <p:cNvPr id="41" name="矩形 40"/>
            <p:cNvSpPr/>
            <p:nvPr/>
          </p:nvSpPr>
          <p:spPr>
            <a:xfrm>
              <a:off x="5284460" y="2985492"/>
              <a:ext cx="1119600" cy="11193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284460" y="4105821"/>
              <a:ext cx="11193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官方微博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3075806"/>
              <a:ext cx="936104" cy="936104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5707928" y="3407627"/>
              <a:ext cx="277200" cy="277200"/>
              <a:chOff x="3160775" y="3411341"/>
              <a:chExt cx="277200" cy="277200"/>
            </a:xfrm>
          </p:grpSpPr>
          <p:grpSp>
            <p:nvGrpSpPr>
              <p:cNvPr id="45" name="组合 44"/>
              <p:cNvGrpSpPr>
                <a:grpSpLocks noChangeAspect="1"/>
              </p:cNvGrpSpPr>
              <p:nvPr/>
            </p:nvGrpSpPr>
            <p:grpSpPr>
              <a:xfrm>
                <a:off x="3160775" y="3411341"/>
                <a:ext cx="277200" cy="277200"/>
                <a:chOff x="1105397" y="3115209"/>
                <a:chExt cx="277200" cy="277200"/>
              </a:xfrm>
            </p:grpSpPr>
            <p:sp>
              <p:nvSpPr>
                <p:cNvPr id="47" name="矩形: 圆角 46"/>
                <p:cNvSpPr/>
                <p:nvPr/>
              </p:nvSpPr>
              <p:spPr>
                <a:xfrm>
                  <a:off x="1105397" y="3115209"/>
                  <a:ext cx="277200" cy="27720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48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1144722" y="3229631"/>
                  <a:ext cx="193786" cy="48682"/>
                </a:xfrm>
                <a:custGeom>
                  <a:avLst/>
                  <a:gdLst>
                    <a:gd name="T0" fmla="*/ 113 w 484"/>
                    <a:gd name="T1" fmla="*/ 0 h 121"/>
                    <a:gd name="T2" fmla="*/ 113 w 484"/>
                    <a:gd name="T3" fmla="*/ 50 h 121"/>
                    <a:gd name="T4" fmla="*/ 42 w 484"/>
                    <a:gd name="T5" fmla="*/ 50 h 121"/>
                    <a:gd name="T6" fmla="*/ 42 w 484"/>
                    <a:gd name="T7" fmla="*/ 0 h 121"/>
                    <a:gd name="T8" fmla="*/ 0 w 484"/>
                    <a:gd name="T9" fmla="*/ 0 h 121"/>
                    <a:gd name="T10" fmla="*/ 0 w 484"/>
                    <a:gd name="T11" fmla="*/ 121 h 121"/>
                    <a:gd name="T12" fmla="*/ 42 w 484"/>
                    <a:gd name="T13" fmla="*/ 121 h 121"/>
                    <a:gd name="T14" fmla="*/ 42 w 484"/>
                    <a:gd name="T15" fmla="*/ 64 h 121"/>
                    <a:gd name="T16" fmla="*/ 113 w 484"/>
                    <a:gd name="T17" fmla="*/ 64 h 121"/>
                    <a:gd name="T18" fmla="*/ 113 w 484"/>
                    <a:gd name="T19" fmla="*/ 121 h 121"/>
                    <a:gd name="T20" fmla="*/ 155 w 484"/>
                    <a:gd name="T21" fmla="*/ 121 h 121"/>
                    <a:gd name="T22" fmla="*/ 155 w 484"/>
                    <a:gd name="T23" fmla="*/ 0 h 121"/>
                    <a:gd name="T24" fmla="*/ 113 w 484"/>
                    <a:gd name="T25" fmla="*/ 0 h 121"/>
                    <a:gd name="T26" fmla="*/ 171 w 484"/>
                    <a:gd name="T27" fmla="*/ 2 h 121"/>
                    <a:gd name="T28" fmla="*/ 171 w 484"/>
                    <a:gd name="T29" fmla="*/ 18 h 121"/>
                    <a:gd name="T30" fmla="*/ 226 w 484"/>
                    <a:gd name="T31" fmla="*/ 14 h 121"/>
                    <a:gd name="T32" fmla="*/ 259 w 484"/>
                    <a:gd name="T33" fmla="*/ 18 h 121"/>
                    <a:gd name="T34" fmla="*/ 266 w 484"/>
                    <a:gd name="T35" fmla="*/ 30 h 121"/>
                    <a:gd name="T36" fmla="*/ 261 w 484"/>
                    <a:gd name="T37" fmla="*/ 42 h 121"/>
                    <a:gd name="T38" fmla="*/ 244 w 484"/>
                    <a:gd name="T39" fmla="*/ 48 h 121"/>
                    <a:gd name="T40" fmla="*/ 211 w 484"/>
                    <a:gd name="T41" fmla="*/ 50 h 121"/>
                    <a:gd name="T42" fmla="*/ 186 w 484"/>
                    <a:gd name="T43" fmla="*/ 50 h 121"/>
                    <a:gd name="T44" fmla="*/ 186 w 484"/>
                    <a:gd name="T45" fmla="*/ 64 h 121"/>
                    <a:gd name="T46" fmla="*/ 213 w 484"/>
                    <a:gd name="T47" fmla="*/ 64 h 121"/>
                    <a:gd name="T48" fmla="*/ 249 w 484"/>
                    <a:gd name="T49" fmla="*/ 66 h 121"/>
                    <a:gd name="T50" fmla="*/ 267 w 484"/>
                    <a:gd name="T51" fmla="*/ 74 h 121"/>
                    <a:gd name="T52" fmla="*/ 271 w 484"/>
                    <a:gd name="T53" fmla="*/ 87 h 121"/>
                    <a:gd name="T54" fmla="*/ 260 w 484"/>
                    <a:gd name="T55" fmla="*/ 102 h 121"/>
                    <a:gd name="T56" fmla="*/ 225 w 484"/>
                    <a:gd name="T57" fmla="*/ 106 h 121"/>
                    <a:gd name="T58" fmla="*/ 169 w 484"/>
                    <a:gd name="T59" fmla="*/ 102 h 121"/>
                    <a:gd name="T60" fmla="*/ 169 w 484"/>
                    <a:gd name="T61" fmla="*/ 118 h 121"/>
                    <a:gd name="T62" fmla="*/ 227 w 484"/>
                    <a:gd name="T63" fmla="*/ 121 h 121"/>
                    <a:gd name="T64" fmla="*/ 300 w 484"/>
                    <a:gd name="T65" fmla="*/ 112 h 121"/>
                    <a:gd name="T66" fmla="*/ 316 w 484"/>
                    <a:gd name="T67" fmla="*/ 87 h 121"/>
                    <a:gd name="T68" fmla="*/ 312 w 484"/>
                    <a:gd name="T69" fmla="*/ 72 h 121"/>
                    <a:gd name="T70" fmla="*/ 298 w 484"/>
                    <a:gd name="T71" fmla="*/ 62 h 121"/>
                    <a:gd name="T72" fmla="*/ 274 w 484"/>
                    <a:gd name="T73" fmla="*/ 56 h 121"/>
                    <a:gd name="T74" fmla="*/ 300 w 484"/>
                    <a:gd name="T75" fmla="*/ 46 h 121"/>
                    <a:gd name="T76" fmla="*/ 311 w 484"/>
                    <a:gd name="T77" fmla="*/ 27 h 121"/>
                    <a:gd name="T78" fmla="*/ 296 w 484"/>
                    <a:gd name="T79" fmla="*/ 7 h 121"/>
                    <a:gd name="T80" fmla="*/ 231 w 484"/>
                    <a:gd name="T81" fmla="*/ 0 h 121"/>
                    <a:gd name="T82" fmla="*/ 171 w 484"/>
                    <a:gd name="T83" fmla="*/ 2 h 121"/>
                    <a:gd name="T84" fmla="*/ 348 w 484"/>
                    <a:gd name="T85" fmla="*/ 15 h 121"/>
                    <a:gd name="T86" fmla="*/ 326 w 484"/>
                    <a:gd name="T87" fmla="*/ 60 h 121"/>
                    <a:gd name="T88" fmla="*/ 349 w 484"/>
                    <a:gd name="T89" fmla="*/ 105 h 121"/>
                    <a:gd name="T90" fmla="*/ 435 w 484"/>
                    <a:gd name="T91" fmla="*/ 121 h 121"/>
                    <a:gd name="T92" fmla="*/ 484 w 484"/>
                    <a:gd name="T93" fmla="*/ 118 h 121"/>
                    <a:gd name="T94" fmla="*/ 484 w 484"/>
                    <a:gd name="T95" fmla="*/ 100 h 121"/>
                    <a:gd name="T96" fmla="*/ 442 w 484"/>
                    <a:gd name="T97" fmla="*/ 104 h 121"/>
                    <a:gd name="T98" fmla="*/ 392 w 484"/>
                    <a:gd name="T99" fmla="*/ 94 h 121"/>
                    <a:gd name="T100" fmla="*/ 375 w 484"/>
                    <a:gd name="T101" fmla="*/ 60 h 121"/>
                    <a:gd name="T102" fmla="*/ 388 w 484"/>
                    <a:gd name="T103" fmla="*/ 28 h 121"/>
                    <a:gd name="T104" fmla="*/ 440 w 484"/>
                    <a:gd name="T105" fmla="*/ 15 h 121"/>
                    <a:gd name="T106" fmla="*/ 484 w 484"/>
                    <a:gd name="T107" fmla="*/ 20 h 121"/>
                    <a:gd name="T108" fmla="*/ 484 w 484"/>
                    <a:gd name="T109" fmla="*/ 1 h 121"/>
                    <a:gd name="T110" fmla="*/ 433 w 484"/>
                    <a:gd name="T111" fmla="*/ 0 h 121"/>
                    <a:gd name="T112" fmla="*/ 348 w 484"/>
                    <a:gd name="T113" fmla="*/ 1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121">
                      <a:moveTo>
                        <a:pt x="113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55" y="121"/>
                        <a:pt x="155" y="121"/>
                        <a:pt x="155" y="12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13" y="0"/>
                      </a:lnTo>
                      <a:close/>
                      <a:moveTo>
                        <a:pt x="171" y="2"/>
                      </a:moveTo>
                      <a:cubicBezTo>
                        <a:pt x="171" y="18"/>
                        <a:pt x="171" y="18"/>
                        <a:pt x="171" y="18"/>
                      </a:cubicBezTo>
                      <a:cubicBezTo>
                        <a:pt x="188" y="15"/>
                        <a:pt x="211" y="14"/>
                        <a:pt x="226" y="14"/>
                      </a:cubicBezTo>
                      <a:cubicBezTo>
                        <a:pt x="237" y="14"/>
                        <a:pt x="253" y="15"/>
                        <a:pt x="259" y="18"/>
                      </a:cubicBezTo>
                      <a:cubicBezTo>
                        <a:pt x="264" y="21"/>
                        <a:pt x="266" y="25"/>
                        <a:pt x="266" y="30"/>
                      </a:cubicBezTo>
                      <a:cubicBezTo>
                        <a:pt x="266" y="33"/>
                        <a:pt x="265" y="38"/>
                        <a:pt x="261" y="42"/>
                      </a:cubicBezTo>
                      <a:cubicBezTo>
                        <a:pt x="257" y="45"/>
                        <a:pt x="252" y="47"/>
                        <a:pt x="244" y="48"/>
                      </a:cubicBezTo>
                      <a:cubicBezTo>
                        <a:pt x="237" y="49"/>
                        <a:pt x="226" y="50"/>
                        <a:pt x="211" y="50"/>
                      </a:cubicBezTo>
                      <a:cubicBezTo>
                        <a:pt x="186" y="50"/>
                        <a:pt x="186" y="50"/>
                        <a:pt x="186" y="50"/>
                      </a:cubicBezTo>
                      <a:cubicBezTo>
                        <a:pt x="186" y="64"/>
                        <a:pt x="186" y="64"/>
                        <a:pt x="186" y="64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229" y="64"/>
                        <a:pt x="242" y="64"/>
                        <a:pt x="249" y="66"/>
                      </a:cubicBezTo>
                      <a:cubicBezTo>
                        <a:pt x="258" y="68"/>
                        <a:pt x="263" y="70"/>
                        <a:pt x="267" y="74"/>
                      </a:cubicBezTo>
                      <a:cubicBezTo>
                        <a:pt x="271" y="77"/>
                        <a:pt x="271" y="82"/>
                        <a:pt x="271" y="87"/>
                      </a:cubicBezTo>
                      <a:cubicBezTo>
                        <a:pt x="271" y="93"/>
                        <a:pt x="268" y="98"/>
                        <a:pt x="260" y="102"/>
                      </a:cubicBezTo>
                      <a:cubicBezTo>
                        <a:pt x="253" y="105"/>
                        <a:pt x="237" y="106"/>
                        <a:pt x="225" y="106"/>
                      </a:cubicBezTo>
                      <a:cubicBezTo>
                        <a:pt x="207" y="105"/>
                        <a:pt x="188" y="104"/>
                        <a:pt x="169" y="102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89" y="119"/>
                        <a:pt x="220" y="121"/>
                        <a:pt x="227" y="121"/>
                      </a:cubicBezTo>
                      <a:cubicBezTo>
                        <a:pt x="254" y="121"/>
                        <a:pt x="285" y="119"/>
                        <a:pt x="300" y="112"/>
                      </a:cubicBezTo>
                      <a:cubicBezTo>
                        <a:pt x="313" y="105"/>
                        <a:pt x="316" y="91"/>
                        <a:pt x="316" y="87"/>
                      </a:cubicBezTo>
                      <a:cubicBezTo>
                        <a:pt x="316" y="82"/>
                        <a:pt x="316" y="76"/>
                        <a:pt x="312" y="72"/>
                      </a:cubicBezTo>
                      <a:cubicBezTo>
                        <a:pt x="309" y="67"/>
                        <a:pt x="305" y="65"/>
                        <a:pt x="298" y="62"/>
                      </a:cubicBezTo>
                      <a:cubicBezTo>
                        <a:pt x="291" y="59"/>
                        <a:pt x="287" y="58"/>
                        <a:pt x="274" y="56"/>
                      </a:cubicBezTo>
                      <a:cubicBezTo>
                        <a:pt x="288" y="52"/>
                        <a:pt x="293" y="50"/>
                        <a:pt x="300" y="46"/>
                      </a:cubicBezTo>
                      <a:cubicBezTo>
                        <a:pt x="308" y="41"/>
                        <a:pt x="311" y="34"/>
                        <a:pt x="311" y="27"/>
                      </a:cubicBezTo>
                      <a:cubicBezTo>
                        <a:pt x="311" y="19"/>
                        <a:pt x="307" y="12"/>
                        <a:pt x="296" y="7"/>
                      </a:cubicBezTo>
                      <a:cubicBezTo>
                        <a:pt x="284" y="2"/>
                        <a:pt x="252" y="0"/>
                        <a:pt x="231" y="0"/>
                      </a:cubicBezTo>
                      <a:cubicBezTo>
                        <a:pt x="218" y="0"/>
                        <a:pt x="192" y="0"/>
                        <a:pt x="171" y="2"/>
                      </a:cubicBezTo>
                      <a:moveTo>
                        <a:pt x="348" y="15"/>
                      </a:moveTo>
                      <a:cubicBezTo>
                        <a:pt x="332" y="26"/>
                        <a:pt x="326" y="43"/>
                        <a:pt x="326" y="60"/>
                      </a:cubicBezTo>
                      <a:cubicBezTo>
                        <a:pt x="326" y="78"/>
                        <a:pt x="333" y="94"/>
                        <a:pt x="349" y="105"/>
                      </a:cubicBezTo>
                      <a:cubicBezTo>
                        <a:pt x="365" y="117"/>
                        <a:pt x="402" y="121"/>
                        <a:pt x="435" y="121"/>
                      </a:cubicBezTo>
                      <a:cubicBezTo>
                        <a:pt x="451" y="121"/>
                        <a:pt x="468" y="120"/>
                        <a:pt x="484" y="118"/>
                      </a:cubicBezTo>
                      <a:cubicBezTo>
                        <a:pt x="484" y="100"/>
                        <a:pt x="484" y="100"/>
                        <a:pt x="484" y="100"/>
                      </a:cubicBezTo>
                      <a:cubicBezTo>
                        <a:pt x="467" y="102"/>
                        <a:pt x="460" y="103"/>
                        <a:pt x="442" y="104"/>
                      </a:cubicBezTo>
                      <a:cubicBezTo>
                        <a:pt x="423" y="105"/>
                        <a:pt x="405" y="102"/>
                        <a:pt x="392" y="94"/>
                      </a:cubicBezTo>
                      <a:cubicBezTo>
                        <a:pt x="381" y="86"/>
                        <a:pt x="375" y="78"/>
                        <a:pt x="375" y="60"/>
                      </a:cubicBezTo>
                      <a:cubicBezTo>
                        <a:pt x="375" y="47"/>
                        <a:pt x="378" y="36"/>
                        <a:pt x="388" y="28"/>
                      </a:cubicBezTo>
                      <a:cubicBezTo>
                        <a:pt x="401" y="18"/>
                        <a:pt x="419" y="15"/>
                        <a:pt x="440" y="15"/>
                      </a:cubicBezTo>
                      <a:cubicBezTo>
                        <a:pt x="454" y="15"/>
                        <a:pt x="465" y="16"/>
                        <a:pt x="484" y="20"/>
                      </a:cubicBezTo>
                      <a:cubicBezTo>
                        <a:pt x="484" y="1"/>
                        <a:pt x="484" y="1"/>
                        <a:pt x="484" y="1"/>
                      </a:cubicBezTo>
                      <a:cubicBezTo>
                        <a:pt x="466" y="0"/>
                        <a:pt x="456" y="0"/>
                        <a:pt x="433" y="0"/>
                      </a:cubicBezTo>
                      <a:cubicBezTo>
                        <a:pt x="399" y="0"/>
                        <a:pt x="364" y="4"/>
                        <a:pt x="348" y="15"/>
                      </a:cubicBezTo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矩形: 圆角 45"/>
              <p:cNvSpPr/>
              <p:nvPr/>
            </p:nvSpPr>
            <p:spPr>
              <a:xfrm>
                <a:off x="3178729" y="3433465"/>
                <a:ext cx="234000" cy="234000"/>
              </a:xfrm>
              <a:prstGeom prst="roundRect">
                <a:avLst>
                  <a:gd name="adj" fmla="val 10053"/>
                </a:avLst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6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0031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672" y="1760612"/>
            <a:ext cx="1443464" cy="6212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81976" y="2980401"/>
            <a:ext cx="1119375" cy="1397328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2544" y="2985492"/>
            <a:ext cx="1119375" cy="1397328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32545" y="2991222"/>
            <a:ext cx="1119375" cy="1397328"/>
            <a:chOff x="2732545" y="2991222"/>
            <a:chExt cx="1119375" cy="1397328"/>
          </a:xfrm>
        </p:grpSpPr>
        <p:grpSp>
          <p:nvGrpSpPr>
            <p:cNvPr id="8" name="组合 7"/>
            <p:cNvGrpSpPr/>
            <p:nvPr/>
          </p:nvGrpSpPr>
          <p:grpSpPr>
            <a:xfrm>
              <a:off x="2732545" y="2991222"/>
              <a:ext cx="1119375" cy="1397328"/>
              <a:chOff x="1763688" y="3219822"/>
              <a:chExt cx="1119375" cy="1397328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3688" y="3219822"/>
                <a:ext cx="1119375" cy="1119375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/>
            </p:nvSpPr>
            <p:spPr>
              <a:xfrm>
                <a:off x="1763688" y="4340151"/>
                <a:ext cx="111937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官方微信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158394" y="3406579"/>
              <a:ext cx="277200" cy="277200"/>
              <a:chOff x="3158394" y="3406579"/>
              <a:chExt cx="277200" cy="277200"/>
            </a:xfrm>
          </p:grpSpPr>
          <p:grpSp>
            <p:nvGrpSpPr>
              <p:cNvPr id="13" name="组合 12"/>
              <p:cNvGrpSpPr>
                <a:grpSpLocks noChangeAspect="1"/>
              </p:cNvGrpSpPr>
              <p:nvPr/>
            </p:nvGrpSpPr>
            <p:grpSpPr>
              <a:xfrm>
                <a:off x="3158394" y="3406579"/>
                <a:ext cx="277200" cy="277200"/>
                <a:chOff x="1103016" y="3110447"/>
                <a:chExt cx="277200" cy="27720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103016" y="3110447"/>
                  <a:ext cx="277200" cy="27720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16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1144722" y="3229631"/>
                  <a:ext cx="193786" cy="48682"/>
                </a:xfrm>
                <a:custGeom>
                  <a:avLst/>
                  <a:gdLst>
                    <a:gd name="T0" fmla="*/ 113 w 484"/>
                    <a:gd name="T1" fmla="*/ 0 h 121"/>
                    <a:gd name="T2" fmla="*/ 113 w 484"/>
                    <a:gd name="T3" fmla="*/ 50 h 121"/>
                    <a:gd name="T4" fmla="*/ 42 w 484"/>
                    <a:gd name="T5" fmla="*/ 50 h 121"/>
                    <a:gd name="T6" fmla="*/ 42 w 484"/>
                    <a:gd name="T7" fmla="*/ 0 h 121"/>
                    <a:gd name="T8" fmla="*/ 0 w 484"/>
                    <a:gd name="T9" fmla="*/ 0 h 121"/>
                    <a:gd name="T10" fmla="*/ 0 w 484"/>
                    <a:gd name="T11" fmla="*/ 121 h 121"/>
                    <a:gd name="T12" fmla="*/ 42 w 484"/>
                    <a:gd name="T13" fmla="*/ 121 h 121"/>
                    <a:gd name="T14" fmla="*/ 42 w 484"/>
                    <a:gd name="T15" fmla="*/ 64 h 121"/>
                    <a:gd name="T16" fmla="*/ 113 w 484"/>
                    <a:gd name="T17" fmla="*/ 64 h 121"/>
                    <a:gd name="T18" fmla="*/ 113 w 484"/>
                    <a:gd name="T19" fmla="*/ 121 h 121"/>
                    <a:gd name="T20" fmla="*/ 155 w 484"/>
                    <a:gd name="T21" fmla="*/ 121 h 121"/>
                    <a:gd name="T22" fmla="*/ 155 w 484"/>
                    <a:gd name="T23" fmla="*/ 0 h 121"/>
                    <a:gd name="T24" fmla="*/ 113 w 484"/>
                    <a:gd name="T25" fmla="*/ 0 h 121"/>
                    <a:gd name="T26" fmla="*/ 171 w 484"/>
                    <a:gd name="T27" fmla="*/ 2 h 121"/>
                    <a:gd name="T28" fmla="*/ 171 w 484"/>
                    <a:gd name="T29" fmla="*/ 18 h 121"/>
                    <a:gd name="T30" fmla="*/ 226 w 484"/>
                    <a:gd name="T31" fmla="*/ 14 h 121"/>
                    <a:gd name="T32" fmla="*/ 259 w 484"/>
                    <a:gd name="T33" fmla="*/ 18 h 121"/>
                    <a:gd name="T34" fmla="*/ 266 w 484"/>
                    <a:gd name="T35" fmla="*/ 30 h 121"/>
                    <a:gd name="T36" fmla="*/ 261 w 484"/>
                    <a:gd name="T37" fmla="*/ 42 h 121"/>
                    <a:gd name="T38" fmla="*/ 244 w 484"/>
                    <a:gd name="T39" fmla="*/ 48 h 121"/>
                    <a:gd name="T40" fmla="*/ 211 w 484"/>
                    <a:gd name="T41" fmla="*/ 50 h 121"/>
                    <a:gd name="T42" fmla="*/ 186 w 484"/>
                    <a:gd name="T43" fmla="*/ 50 h 121"/>
                    <a:gd name="T44" fmla="*/ 186 w 484"/>
                    <a:gd name="T45" fmla="*/ 64 h 121"/>
                    <a:gd name="T46" fmla="*/ 213 w 484"/>
                    <a:gd name="T47" fmla="*/ 64 h 121"/>
                    <a:gd name="T48" fmla="*/ 249 w 484"/>
                    <a:gd name="T49" fmla="*/ 66 h 121"/>
                    <a:gd name="T50" fmla="*/ 267 w 484"/>
                    <a:gd name="T51" fmla="*/ 74 h 121"/>
                    <a:gd name="T52" fmla="*/ 271 w 484"/>
                    <a:gd name="T53" fmla="*/ 87 h 121"/>
                    <a:gd name="T54" fmla="*/ 260 w 484"/>
                    <a:gd name="T55" fmla="*/ 102 h 121"/>
                    <a:gd name="T56" fmla="*/ 225 w 484"/>
                    <a:gd name="T57" fmla="*/ 106 h 121"/>
                    <a:gd name="T58" fmla="*/ 169 w 484"/>
                    <a:gd name="T59" fmla="*/ 102 h 121"/>
                    <a:gd name="T60" fmla="*/ 169 w 484"/>
                    <a:gd name="T61" fmla="*/ 118 h 121"/>
                    <a:gd name="T62" fmla="*/ 227 w 484"/>
                    <a:gd name="T63" fmla="*/ 121 h 121"/>
                    <a:gd name="T64" fmla="*/ 300 w 484"/>
                    <a:gd name="T65" fmla="*/ 112 h 121"/>
                    <a:gd name="T66" fmla="*/ 316 w 484"/>
                    <a:gd name="T67" fmla="*/ 87 h 121"/>
                    <a:gd name="T68" fmla="*/ 312 w 484"/>
                    <a:gd name="T69" fmla="*/ 72 h 121"/>
                    <a:gd name="T70" fmla="*/ 298 w 484"/>
                    <a:gd name="T71" fmla="*/ 62 h 121"/>
                    <a:gd name="T72" fmla="*/ 274 w 484"/>
                    <a:gd name="T73" fmla="*/ 56 h 121"/>
                    <a:gd name="T74" fmla="*/ 300 w 484"/>
                    <a:gd name="T75" fmla="*/ 46 h 121"/>
                    <a:gd name="T76" fmla="*/ 311 w 484"/>
                    <a:gd name="T77" fmla="*/ 27 h 121"/>
                    <a:gd name="T78" fmla="*/ 296 w 484"/>
                    <a:gd name="T79" fmla="*/ 7 h 121"/>
                    <a:gd name="T80" fmla="*/ 231 w 484"/>
                    <a:gd name="T81" fmla="*/ 0 h 121"/>
                    <a:gd name="T82" fmla="*/ 171 w 484"/>
                    <a:gd name="T83" fmla="*/ 2 h 121"/>
                    <a:gd name="T84" fmla="*/ 348 w 484"/>
                    <a:gd name="T85" fmla="*/ 15 h 121"/>
                    <a:gd name="T86" fmla="*/ 326 w 484"/>
                    <a:gd name="T87" fmla="*/ 60 h 121"/>
                    <a:gd name="T88" fmla="*/ 349 w 484"/>
                    <a:gd name="T89" fmla="*/ 105 h 121"/>
                    <a:gd name="T90" fmla="*/ 435 w 484"/>
                    <a:gd name="T91" fmla="*/ 121 h 121"/>
                    <a:gd name="T92" fmla="*/ 484 w 484"/>
                    <a:gd name="T93" fmla="*/ 118 h 121"/>
                    <a:gd name="T94" fmla="*/ 484 w 484"/>
                    <a:gd name="T95" fmla="*/ 100 h 121"/>
                    <a:gd name="T96" fmla="*/ 442 w 484"/>
                    <a:gd name="T97" fmla="*/ 104 h 121"/>
                    <a:gd name="T98" fmla="*/ 392 w 484"/>
                    <a:gd name="T99" fmla="*/ 94 h 121"/>
                    <a:gd name="T100" fmla="*/ 375 w 484"/>
                    <a:gd name="T101" fmla="*/ 60 h 121"/>
                    <a:gd name="T102" fmla="*/ 388 w 484"/>
                    <a:gd name="T103" fmla="*/ 28 h 121"/>
                    <a:gd name="T104" fmla="*/ 440 w 484"/>
                    <a:gd name="T105" fmla="*/ 15 h 121"/>
                    <a:gd name="T106" fmla="*/ 484 w 484"/>
                    <a:gd name="T107" fmla="*/ 20 h 121"/>
                    <a:gd name="T108" fmla="*/ 484 w 484"/>
                    <a:gd name="T109" fmla="*/ 1 h 121"/>
                    <a:gd name="T110" fmla="*/ 433 w 484"/>
                    <a:gd name="T111" fmla="*/ 0 h 121"/>
                    <a:gd name="T112" fmla="*/ 348 w 484"/>
                    <a:gd name="T113" fmla="*/ 1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121">
                      <a:moveTo>
                        <a:pt x="113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55" y="121"/>
                        <a:pt x="155" y="121"/>
                        <a:pt x="155" y="12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13" y="0"/>
                      </a:lnTo>
                      <a:close/>
                      <a:moveTo>
                        <a:pt x="171" y="2"/>
                      </a:moveTo>
                      <a:cubicBezTo>
                        <a:pt x="171" y="18"/>
                        <a:pt x="171" y="18"/>
                        <a:pt x="171" y="18"/>
                      </a:cubicBezTo>
                      <a:cubicBezTo>
                        <a:pt x="188" y="15"/>
                        <a:pt x="211" y="14"/>
                        <a:pt x="226" y="14"/>
                      </a:cubicBezTo>
                      <a:cubicBezTo>
                        <a:pt x="237" y="14"/>
                        <a:pt x="253" y="15"/>
                        <a:pt x="259" y="18"/>
                      </a:cubicBezTo>
                      <a:cubicBezTo>
                        <a:pt x="264" y="21"/>
                        <a:pt x="266" y="25"/>
                        <a:pt x="266" y="30"/>
                      </a:cubicBezTo>
                      <a:cubicBezTo>
                        <a:pt x="266" y="33"/>
                        <a:pt x="265" y="38"/>
                        <a:pt x="261" y="42"/>
                      </a:cubicBezTo>
                      <a:cubicBezTo>
                        <a:pt x="257" y="45"/>
                        <a:pt x="252" y="47"/>
                        <a:pt x="244" y="48"/>
                      </a:cubicBezTo>
                      <a:cubicBezTo>
                        <a:pt x="237" y="49"/>
                        <a:pt x="226" y="50"/>
                        <a:pt x="211" y="50"/>
                      </a:cubicBezTo>
                      <a:cubicBezTo>
                        <a:pt x="186" y="50"/>
                        <a:pt x="186" y="50"/>
                        <a:pt x="186" y="50"/>
                      </a:cubicBezTo>
                      <a:cubicBezTo>
                        <a:pt x="186" y="64"/>
                        <a:pt x="186" y="64"/>
                        <a:pt x="186" y="64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229" y="64"/>
                        <a:pt x="242" y="64"/>
                        <a:pt x="249" y="66"/>
                      </a:cubicBezTo>
                      <a:cubicBezTo>
                        <a:pt x="258" y="68"/>
                        <a:pt x="263" y="70"/>
                        <a:pt x="267" y="74"/>
                      </a:cubicBezTo>
                      <a:cubicBezTo>
                        <a:pt x="271" y="77"/>
                        <a:pt x="271" y="82"/>
                        <a:pt x="271" y="87"/>
                      </a:cubicBezTo>
                      <a:cubicBezTo>
                        <a:pt x="271" y="93"/>
                        <a:pt x="268" y="98"/>
                        <a:pt x="260" y="102"/>
                      </a:cubicBezTo>
                      <a:cubicBezTo>
                        <a:pt x="253" y="105"/>
                        <a:pt x="237" y="106"/>
                        <a:pt x="225" y="106"/>
                      </a:cubicBezTo>
                      <a:cubicBezTo>
                        <a:pt x="207" y="105"/>
                        <a:pt x="188" y="104"/>
                        <a:pt x="169" y="102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89" y="119"/>
                        <a:pt x="220" y="121"/>
                        <a:pt x="227" y="121"/>
                      </a:cubicBezTo>
                      <a:cubicBezTo>
                        <a:pt x="254" y="121"/>
                        <a:pt x="285" y="119"/>
                        <a:pt x="300" y="112"/>
                      </a:cubicBezTo>
                      <a:cubicBezTo>
                        <a:pt x="313" y="105"/>
                        <a:pt x="316" y="91"/>
                        <a:pt x="316" y="87"/>
                      </a:cubicBezTo>
                      <a:cubicBezTo>
                        <a:pt x="316" y="82"/>
                        <a:pt x="316" y="76"/>
                        <a:pt x="312" y="72"/>
                      </a:cubicBezTo>
                      <a:cubicBezTo>
                        <a:pt x="309" y="67"/>
                        <a:pt x="305" y="65"/>
                        <a:pt x="298" y="62"/>
                      </a:cubicBezTo>
                      <a:cubicBezTo>
                        <a:pt x="291" y="59"/>
                        <a:pt x="287" y="58"/>
                        <a:pt x="274" y="56"/>
                      </a:cubicBezTo>
                      <a:cubicBezTo>
                        <a:pt x="288" y="52"/>
                        <a:pt x="293" y="50"/>
                        <a:pt x="300" y="46"/>
                      </a:cubicBezTo>
                      <a:cubicBezTo>
                        <a:pt x="308" y="41"/>
                        <a:pt x="311" y="34"/>
                        <a:pt x="311" y="27"/>
                      </a:cubicBezTo>
                      <a:cubicBezTo>
                        <a:pt x="311" y="19"/>
                        <a:pt x="307" y="12"/>
                        <a:pt x="296" y="7"/>
                      </a:cubicBezTo>
                      <a:cubicBezTo>
                        <a:pt x="284" y="2"/>
                        <a:pt x="252" y="0"/>
                        <a:pt x="231" y="0"/>
                      </a:cubicBezTo>
                      <a:cubicBezTo>
                        <a:pt x="218" y="0"/>
                        <a:pt x="192" y="0"/>
                        <a:pt x="171" y="2"/>
                      </a:cubicBezTo>
                      <a:moveTo>
                        <a:pt x="348" y="15"/>
                      </a:moveTo>
                      <a:cubicBezTo>
                        <a:pt x="332" y="26"/>
                        <a:pt x="326" y="43"/>
                        <a:pt x="326" y="60"/>
                      </a:cubicBezTo>
                      <a:cubicBezTo>
                        <a:pt x="326" y="78"/>
                        <a:pt x="333" y="94"/>
                        <a:pt x="349" y="105"/>
                      </a:cubicBezTo>
                      <a:cubicBezTo>
                        <a:pt x="365" y="117"/>
                        <a:pt x="402" y="121"/>
                        <a:pt x="435" y="121"/>
                      </a:cubicBezTo>
                      <a:cubicBezTo>
                        <a:pt x="451" y="121"/>
                        <a:pt x="468" y="120"/>
                        <a:pt x="484" y="118"/>
                      </a:cubicBezTo>
                      <a:cubicBezTo>
                        <a:pt x="484" y="100"/>
                        <a:pt x="484" y="100"/>
                        <a:pt x="484" y="100"/>
                      </a:cubicBezTo>
                      <a:cubicBezTo>
                        <a:pt x="467" y="102"/>
                        <a:pt x="460" y="103"/>
                        <a:pt x="442" y="104"/>
                      </a:cubicBezTo>
                      <a:cubicBezTo>
                        <a:pt x="423" y="105"/>
                        <a:pt x="405" y="102"/>
                        <a:pt x="392" y="94"/>
                      </a:cubicBezTo>
                      <a:cubicBezTo>
                        <a:pt x="381" y="86"/>
                        <a:pt x="375" y="78"/>
                        <a:pt x="375" y="60"/>
                      </a:cubicBezTo>
                      <a:cubicBezTo>
                        <a:pt x="375" y="47"/>
                        <a:pt x="378" y="36"/>
                        <a:pt x="388" y="28"/>
                      </a:cubicBezTo>
                      <a:cubicBezTo>
                        <a:pt x="401" y="18"/>
                        <a:pt x="419" y="15"/>
                        <a:pt x="440" y="15"/>
                      </a:cubicBezTo>
                      <a:cubicBezTo>
                        <a:pt x="454" y="15"/>
                        <a:pt x="465" y="16"/>
                        <a:pt x="484" y="20"/>
                      </a:cubicBezTo>
                      <a:cubicBezTo>
                        <a:pt x="484" y="1"/>
                        <a:pt x="484" y="1"/>
                        <a:pt x="484" y="1"/>
                      </a:cubicBezTo>
                      <a:cubicBezTo>
                        <a:pt x="466" y="0"/>
                        <a:pt x="456" y="0"/>
                        <a:pt x="433" y="0"/>
                      </a:cubicBezTo>
                      <a:cubicBezTo>
                        <a:pt x="399" y="0"/>
                        <a:pt x="364" y="4"/>
                        <a:pt x="348" y="15"/>
                      </a:cubicBezTo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4" name="矩形: 圆角 13"/>
              <p:cNvSpPr/>
              <p:nvPr/>
            </p:nvSpPr>
            <p:spPr>
              <a:xfrm>
                <a:off x="3181110" y="3428703"/>
                <a:ext cx="234000" cy="234000"/>
              </a:xfrm>
              <a:prstGeom prst="roundRect">
                <a:avLst>
                  <a:gd name="adj" fmla="val 10053"/>
                </a:avLst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284460" y="2985492"/>
            <a:ext cx="1119600" cy="1397328"/>
            <a:chOff x="5284460" y="2985492"/>
            <a:chExt cx="1119600" cy="1397328"/>
          </a:xfrm>
        </p:grpSpPr>
        <p:sp>
          <p:nvSpPr>
            <p:cNvPr id="20" name="矩形 19"/>
            <p:cNvSpPr/>
            <p:nvPr/>
          </p:nvSpPr>
          <p:spPr>
            <a:xfrm>
              <a:off x="5284460" y="2985492"/>
              <a:ext cx="1119600" cy="11193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284460" y="4105821"/>
              <a:ext cx="11193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官方微博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3075806"/>
              <a:ext cx="936104" cy="936104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5707928" y="3407627"/>
              <a:ext cx="277200" cy="277200"/>
              <a:chOff x="3160775" y="3411341"/>
              <a:chExt cx="277200" cy="277200"/>
            </a:xfrm>
          </p:grpSpPr>
          <p:grpSp>
            <p:nvGrpSpPr>
              <p:cNvPr id="24" name="组合 23"/>
              <p:cNvGrpSpPr>
                <a:grpSpLocks noChangeAspect="1"/>
              </p:cNvGrpSpPr>
              <p:nvPr/>
            </p:nvGrpSpPr>
            <p:grpSpPr>
              <a:xfrm>
                <a:off x="3160775" y="3411341"/>
                <a:ext cx="277200" cy="277200"/>
                <a:chOff x="1105397" y="3115209"/>
                <a:chExt cx="277200" cy="277200"/>
              </a:xfrm>
            </p:grpSpPr>
            <p:sp>
              <p:nvSpPr>
                <p:cNvPr id="26" name="矩形: 圆角 25"/>
                <p:cNvSpPr/>
                <p:nvPr/>
              </p:nvSpPr>
              <p:spPr>
                <a:xfrm>
                  <a:off x="1105397" y="3115209"/>
                  <a:ext cx="277200" cy="27720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27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1144722" y="3229631"/>
                  <a:ext cx="193786" cy="48682"/>
                </a:xfrm>
                <a:custGeom>
                  <a:avLst/>
                  <a:gdLst>
                    <a:gd name="T0" fmla="*/ 113 w 484"/>
                    <a:gd name="T1" fmla="*/ 0 h 121"/>
                    <a:gd name="T2" fmla="*/ 113 w 484"/>
                    <a:gd name="T3" fmla="*/ 50 h 121"/>
                    <a:gd name="T4" fmla="*/ 42 w 484"/>
                    <a:gd name="T5" fmla="*/ 50 h 121"/>
                    <a:gd name="T6" fmla="*/ 42 w 484"/>
                    <a:gd name="T7" fmla="*/ 0 h 121"/>
                    <a:gd name="T8" fmla="*/ 0 w 484"/>
                    <a:gd name="T9" fmla="*/ 0 h 121"/>
                    <a:gd name="T10" fmla="*/ 0 w 484"/>
                    <a:gd name="T11" fmla="*/ 121 h 121"/>
                    <a:gd name="T12" fmla="*/ 42 w 484"/>
                    <a:gd name="T13" fmla="*/ 121 h 121"/>
                    <a:gd name="T14" fmla="*/ 42 w 484"/>
                    <a:gd name="T15" fmla="*/ 64 h 121"/>
                    <a:gd name="T16" fmla="*/ 113 w 484"/>
                    <a:gd name="T17" fmla="*/ 64 h 121"/>
                    <a:gd name="T18" fmla="*/ 113 w 484"/>
                    <a:gd name="T19" fmla="*/ 121 h 121"/>
                    <a:gd name="T20" fmla="*/ 155 w 484"/>
                    <a:gd name="T21" fmla="*/ 121 h 121"/>
                    <a:gd name="T22" fmla="*/ 155 w 484"/>
                    <a:gd name="T23" fmla="*/ 0 h 121"/>
                    <a:gd name="T24" fmla="*/ 113 w 484"/>
                    <a:gd name="T25" fmla="*/ 0 h 121"/>
                    <a:gd name="T26" fmla="*/ 171 w 484"/>
                    <a:gd name="T27" fmla="*/ 2 h 121"/>
                    <a:gd name="T28" fmla="*/ 171 w 484"/>
                    <a:gd name="T29" fmla="*/ 18 h 121"/>
                    <a:gd name="T30" fmla="*/ 226 w 484"/>
                    <a:gd name="T31" fmla="*/ 14 h 121"/>
                    <a:gd name="T32" fmla="*/ 259 w 484"/>
                    <a:gd name="T33" fmla="*/ 18 h 121"/>
                    <a:gd name="T34" fmla="*/ 266 w 484"/>
                    <a:gd name="T35" fmla="*/ 30 h 121"/>
                    <a:gd name="T36" fmla="*/ 261 w 484"/>
                    <a:gd name="T37" fmla="*/ 42 h 121"/>
                    <a:gd name="T38" fmla="*/ 244 w 484"/>
                    <a:gd name="T39" fmla="*/ 48 h 121"/>
                    <a:gd name="T40" fmla="*/ 211 w 484"/>
                    <a:gd name="T41" fmla="*/ 50 h 121"/>
                    <a:gd name="T42" fmla="*/ 186 w 484"/>
                    <a:gd name="T43" fmla="*/ 50 h 121"/>
                    <a:gd name="T44" fmla="*/ 186 w 484"/>
                    <a:gd name="T45" fmla="*/ 64 h 121"/>
                    <a:gd name="T46" fmla="*/ 213 w 484"/>
                    <a:gd name="T47" fmla="*/ 64 h 121"/>
                    <a:gd name="T48" fmla="*/ 249 w 484"/>
                    <a:gd name="T49" fmla="*/ 66 h 121"/>
                    <a:gd name="T50" fmla="*/ 267 w 484"/>
                    <a:gd name="T51" fmla="*/ 74 h 121"/>
                    <a:gd name="T52" fmla="*/ 271 w 484"/>
                    <a:gd name="T53" fmla="*/ 87 h 121"/>
                    <a:gd name="T54" fmla="*/ 260 w 484"/>
                    <a:gd name="T55" fmla="*/ 102 h 121"/>
                    <a:gd name="T56" fmla="*/ 225 w 484"/>
                    <a:gd name="T57" fmla="*/ 106 h 121"/>
                    <a:gd name="T58" fmla="*/ 169 w 484"/>
                    <a:gd name="T59" fmla="*/ 102 h 121"/>
                    <a:gd name="T60" fmla="*/ 169 w 484"/>
                    <a:gd name="T61" fmla="*/ 118 h 121"/>
                    <a:gd name="T62" fmla="*/ 227 w 484"/>
                    <a:gd name="T63" fmla="*/ 121 h 121"/>
                    <a:gd name="T64" fmla="*/ 300 w 484"/>
                    <a:gd name="T65" fmla="*/ 112 h 121"/>
                    <a:gd name="T66" fmla="*/ 316 w 484"/>
                    <a:gd name="T67" fmla="*/ 87 h 121"/>
                    <a:gd name="T68" fmla="*/ 312 w 484"/>
                    <a:gd name="T69" fmla="*/ 72 h 121"/>
                    <a:gd name="T70" fmla="*/ 298 w 484"/>
                    <a:gd name="T71" fmla="*/ 62 h 121"/>
                    <a:gd name="T72" fmla="*/ 274 w 484"/>
                    <a:gd name="T73" fmla="*/ 56 h 121"/>
                    <a:gd name="T74" fmla="*/ 300 w 484"/>
                    <a:gd name="T75" fmla="*/ 46 h 121"/>
                    <a:gd name="T76" fmla="*/ 311 w 484"/>
                    <a:gd name="T77" fmla="*/ 27 h 121"/>
                    <a:gd name="T78" fmla="*/ 296 w 484"/>
                    <a:gd name="T79" fmla="*/ 7 h 121"/>
                    <a:gd name="T80" fmla="*/ 231 w 484"/>
                    <a:gd name="T81" fmla="*/ 0 h 121"/>
                    <a:gd name="T82" fmla="*/ 171 w 484"/>
                    <a:gd name="T83" fmla="*/ 2 h 121"/>
                    <a:gd name="T84" fmla="*/ 348 w 484"/>
                    <a:gd name="T85" fmla="*/ 15 h 121"/>
                    <a:gd name="T86" fmla="*/ 326 w 484"/>
                    <a:gd name="T87" fmla="*/ 60 h 121"/>
                    <a:gd name="T88" fmla="*/ 349 w 484"/>
                    <a:gd name="T89" fmla="*/ 105 h 121"/>
                    <a:gd name="T90" fmla="*/ 435 w 484"/>
                    <a:gd name="T91" fmla="*/ 121 h 121"/>
                    <a:gd name="T92" fmla="*/ 484 w 484"/>
                    <a:gd name="T93" fmla="*/ 118 h 121"/>
                    <a:gd name="T94" fmla="*/ 484 w 484"/>
                    <a:gd name="T95" fmla="*/ 100 h 121"/>
                    <a:gd name="T96" fmla="*/ 442 w 484"/>
                    <a:gd name="T97" fmla="*/ 104 h 121"/>
                    <a:gd name="T98" fmla="*/ 392 w 484"/>
                    <a:gd name="T99" fmla="*/ 94 h 121"/>
                    <a:gd name="T100" fmla="*/ 375 w 484"/>
                    <a:gd name="T101" fmla="*/ 60 h 121"/>
                    <a:gd name="T102" fmla="*/ 388 w 484"/>
                    <a:gd name="T103" fmla="*/ 28 h 121"/>
                    <a:gd name="T104" fmla="*/ 440 w 484"/>
                    <a:gd name="T105" fmla="*/ 15 h 121"/>
                    <a:gd name="T106" fmla="*/ 484 w 484"/>
                    <a:gd name="T107" fmla="*/ 20 h 121"/>
                    <a:gd name="T108" fmla="*/ 484 w 484"/>
                    <a:gd name="T109" fmla="*/ 1 h 121"/>
                    <a:gd name="T110" fmla="*/ 433 w 484"/>
                    <a:gd name="T111" fmla="*/ 0 h 121"/>
                    <a:gd name="T112" fmla="*/ 348 w 484"/>
                    <a:gd name="T113" fmla="*/ 1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121">
                      <a:moveTo>
                        <a:pt x="113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55" y="121"/>
                        <a:pt x="155" y="121"/>
                        <a:pt x="155" y="12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13" y="0"/>
                      </a:lnTo>
                      <a:close/>
                      <a:moveTo>
                        <a:pt x="171" y="2"/>
                      </a:moveTo>
                      <a:cubicBezTo>
                        <a:pt x="171" y="18"/>
                        <a:pt x="171" y="18"/>
                        <a:pt x="171" y="18"/>
                      </a:cubicBezTo>
                      <a:cubicBezTo>
                        <a:pt x="188" y="15"/>
                        <a:pt x="211" y="14"/>
                        <a:pt x="226" y="14"/>
                      </a:cubicBezTo>
                      <a:cubicBezTo>
                        <a:pt x="237" y="14"/>
                        <a:pt x="253" y="15"/>
                        <a:pt x="259" y="18"/>
                      </a:cubicBezTo>
                      <a:cubicBezTo>
                        <a:pt x="264" y="21"/>
                        <a:pt x="266" y="25"/>
                        <a:pt x="266" y="30"/>
                      </a:cubicBezTo>
                      <a:cubicBezTo>
                        <a:pt x="266" y="33"/>
                        <a:pt x="265" y="38"/>
                        <a:pt x="261" y="42"/>
                      </a:cubicBezTo>
                      <a:cubicBezTo>
                        <a:pt x="257" y="45"/>
                        <a:pt x="252" y="47"/>
                        <a:pt x="244" y="48"/>
                      </a:cubicBezTo>
                      <a:cubicBezTo>
                        <a:pt x="237" y="49"/>
                        <a:pt x="226" y="50"/>
                        <a:pt x="211" y="50"/>
                      </a:cubicBezTo>
                      <a:cubicBezTo>
                        <a:pt x="186" y="50"/>
                        <a:pt x="186" y="50"/>
                        <a:pt x="186" y="50"/>
                      </a:cubicBezTo>
                      <a:cubicBezTo>
                        <a:pt x="186" y="64"/>
                        <a:pt x="186" y="64"/>
                        <a:pt x="186" y="64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229" y="64"/>
                        <a:pt x="242" y="64"/>
                        <a:pt x="249" y="66"/>
                      </a:cubicBezTo>
                      <a:cubicBezTo>
                        <a:pt x="258" y="68"/>
                        <a:pt x="263" y="70"/>
                        <a:pt x="267" y="74"/>
                      </a:cubicBezTo>
                      <a:cubicBezTo>
                        <a:pt x="271" y="77"/>
                        <a:pt x="271" y="82"/>
                        <a:pt x="271" y="87"/>
                      </a:cubicBezTo>
                      <a:cubicBezTo>
                        <a:pt x="271" y="93"/>
                        <a:pt x="268" y="98"/>
                        <a:pt x="260" y="102"/>
                      </a:cubicBezTo>
                      <a:cubicBezTo>
                        <a:pt x="253" y="105"/>
                        <a:pt x="237" y="106"/>
                        <a:pt x="225" y="106"/>
                      </a:cubicBezTo>
                      <a:cubicBezTo>
                        <a:pt x="207" y="105"/>
                        <a:pt x="188" y="104"/>
                        <a:pt x="169" y="102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89" y="119"/>
                        <a:pt x="220" y="121"/>
                        <a:pt x="227" y="121"/>
                      </a:cubicBezTo>
                      <a:cubicBezTo>
                        <a:pt x="254" y="121"/>
                        <a:pt x="285" y="119"/>
                        <a:pt x="300" y="112"/>
                      </a:cubicBezTo>
                      <a:cubicBezTo>
                        <a:pt x="313" y="105"/>
                        <a:pt x="316" y="91"/>
                        <a:pt x="316" y="87"/>
                      </a:cubicBezTo>
                      <a:cubicBezTo>
                        <a:pt x="316" y="82"/>
                        <a:pt x="316" y="76"/>
                        <a:pt x="312" y="72"/>
                      </a:cubicBezTo>
                      <a:cubicBezTo>
                        <a:pt x="309" y="67"/>
                        <a:pt x="305" y="65"/>
                        <a:pt x="298" y="62"/>
                      </a:cubicBezTo>
                      <a:cubicBezTo>
                        <a:pt x="291" y="59"/>
                        <a:pt x="287" y="58"/>
                        <a:pt x="274" y="56"/>
                      </a:cubicBezTo>
                      <a:cubicBezTo>
                        <a:pt x="288" y="52"/>
                        <a:pt x="293" y="50"/>
                        <a:pt x="300" y="46"/>
                      </a:cubicBezTo>
                      <a:cubicBezTo>
                        <a:pt x="308" y="41"/>
                        <a:pt x="311" y="34"/>
                        <a:pt x="311" y="27"/>
                      </a:cubicBezTo>
                      <a:cubicBezTo>
                        <a:pt x="311" y="19"/>
                        <a:pt x="307" y="12"/>
                        <a:pt x="296" y="7"/>
                      </a:cubicBezTo>
                      <a:cubicBezTo>
                        <a:pt x="284" y="2"/>
                        <a:pt x="252" y="0"/>
                        <a:pt x="231" y="0"/>
                      </a:cubicBezTo>
                      <a:cubicBezTo>
                        <a:pt x="218" y="0"/>
                        <a:pt x="192" y="0"/>
                        <a:pt x="171" y="2"/>
                      </a:cubicBezTo>
                      <a:moveTo>
                        <a:pt x="348" y="15"/>
                      </a:moveTo>
                      <a:cubicBezTo>
                        <a:pt x="332" y="26"/>
                        <a:pt x="326" y="43"/>
                        <a:pt x="326" y="60"/>
                      </a:cubicBezTo>
                      <a:cubicBezTo>
                        <a:pt x="326" y="78"/>
                        <a:pt x="333" y="94"/>
                        <a:pt x="349" y="105"/>
                      </a:cubicBezTo>
                      <a:cubicBezTo>
                        <a:pt x="365" y="117"/>
                        <a:pt x="402" y="121"/>
                        <a:pt x="435" y="121"/>
                      </a:cubicBezTo>
                      <a:cubicBezTo>
                        <a:pt x="451" y="121"/>
                        <a:pt x="468" y="120"/>
                        <a:pt x="484" y="118"/>
                      </a:cubicBezTo>
                      <a:cubicBezTo>
                        <a:pt x="484" y="100"/>
                        <a:pt x="484" y="100"/>
                        <a:pt x="484" y="100"/>
                      </a:cubicBezTo>
                      <a:cubicBezTo>
                        <a:pt x="467" y="102"/>
                        <a:pt x="460" y="103"/>
                        <a:pt x="442" y="104"/>
                      </a:cubicBezTo>
                      <a:cubicBezTo>
                        <a:pt x="423" y="105"/>
                        <a:pt x="405" y="102"/>
                        <a:pt x="392" y="94"/>
                      </a:cubicBezTo>
                      <a:cubicBezTo>
                        <a:pt x="381" y="86"/>
                        <a:pt x="375" y="78"/>
                        <a:pt x="375" y="60"/>
                      </a:cubicBezTo>
                      <a:cubicBezTo>
                        <a:pt x="375" y="47"/>
                        <a:pt x="378" y="36"/>
                        <a:pt x="388" y="28"/>
                      </a:cubicBezTo>
                      <a:cubicBezTo>
                        <a:pt x="401" y="18"/>
                        <a:pt x="419" y="15"/>
                        <a:pt x="440" y="15"/>
                      </a:cubicBezTo>
                      <a:cubicBezTo>
                        <a:pt x="454" y="15"/>
                        <a:pt x="465" y="16"/>
                        <a:pt x="484" y="20"/>
                      </a:cubicBezTo>
                      <a:cubicBezTo>
                        <a:pt x="484" y="1"/>
                        <a:pt x="484" y="1"/>
                        <a:pt x="484" y="1"/>
                      </a:cubicBezTo>
                      <a:cubicBezTo>
                        <a:pt x="466" y="0"/>
                        <a:pt x="456" y="0"/>
                        <a:pt x="433" y="0"/>
                      </a:cubicBezTo>
                      <a:cubicBezTo>
                        <a:pt x="399" y="0"/>
                        <a:pt x="364" y="4"/>
                        <a:pt x="348" y="15"/>
                      </a:cubicBezTo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矩形: 圆角 24"/>
              <p:cNvSpPr/>
              <p:nvPr/>
            </p:nvSpPr>
            <p:spPr>
              <a:xfrm>
                <a:off x="3178729" y="3433465"/>
                <a:ext cx="234000" cy="234000"/>
              </a:xfrm>
              <a:prstGeom prst="roundRect">
                <a:avLst>
                  <a:gd name="adj" fmla="val 10053"/>
                </a:avLst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E"/>
                </a:solidFill>
              </a:rPr>
              <a:t>H3C </a:t>
            </a:r>
            <a:r>
              <a:rPr lang="en-US" altLang="zh-CN" dirty="0" smtClean="0">
                <a:solidFill>
                  <a:srgbClr val="E6001E"/>
                </a:solidFill>
              </a:rPr>
              <a:t>Mini</a:t>
            </a:r>
            <a:r>
              <a:rPr lang="zh-CN" altLang="en-US" dirty="0" smtClean="0">
                <a:solidFill>
                  <a:srgbClr val="E6001E"/>
                </a:solidFill>
              </a:rPr>
              <a:t>系列无线产品典型</a:t>
            </a:r>
            <a:r>
              <a:rPr lang="zh-CN" altLang="en-US" dirty="0">
                <a:solidFill>
                  <a:srgbClr val="E6001E"/>
                </a:solidFill>
              </a:rPr>
              <a:t>组</a:t>
            </a:r>
            <a:r>
              <a:rPr lang="zh-CN" altLang="en-US" dirty="0" smtClean="0">
                <a:solidFill>
                  <a:srgbClr val="E6001E"/>
                </a:solidFill>
              </a:rPr>
              <a:t>网</a:t>
            </a:r>
            <a:r>
              <a:rPr lang="en-US" altLang="zh-CN" dirty="0" smtClean="0">
                <a:solidFill>
                  <a:srgbClr val="E6001E"/>
                </a:solidFill>
              </a:rPr>
              <a:t>-</a:t>
            </a:r>
            <a:r>
              <a:rPr lang="zh-CN" altLang="en-US" dirty="0" smtClean="0">
                <a:solidFill>
                  <a:srgbClr val="E6001E"/>
                </a:solidFill>
              </a:rPr>
              <a:t>旁挂模式</a:t>
            </a:r>
            <a:endParaRPr lang="zh-CN" altLang="en-US" dirty="0">
              <a:solidFill>
                <a:srgbClr val="E6001E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935362"/>
            <a:ext cx="5472608" cy="221245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95288" y="3059544"/>
            <a:ext cx="8425184" cy="174445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根据需求，将无线网络划分为不同的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VLAN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，终端通过上层路由器获取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处通过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DHCP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获取管理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及默认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网关（</a:t>
            </a:r>
            <a:r>
              <a:rPr lang="en-US" altLang="zh-CN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口地址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口连接到三层交换机上，并获取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地址（静态、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DHCP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PPPOE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方式），可以通过该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en-US" altLang="zh-CN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交换机上配置到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管理地址段的路由，下一跳指向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endParaRPr lang="en-US" altLang="zh-CN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en-US" altLang="zh-CN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网络任意位置都能直接通过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Telnet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只转发访问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zh-CN" altLang="en-US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的管理报文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，终端连接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上网的数据不经过</a:t>
            </a:r>
            <a:r>
              <a:rPr lang="en-US" altLang="zh-CN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  <a:endParaRPr lang="en-US" altLang="zh-CN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VLAN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和终端业务</a:t>
            </a:r>
            <a:r>
              <a:rPr lang="en-US" altLang="zh-CN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VLAN</a:t>
            </a:r>
            <a:r>
              <a:rPr lang="zh-CN" altLang="en-US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分离，实现流量优化</a:t>
            </a:r>
            <a:endParaRPr lang="en-US" altLang="zh-CN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3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E60012"/>
                </a:solidFill>
              </a:rPr>
              <a:t>控制器产品形态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288" y="987575"/>
            <a:ext cx="8425184" cy="266429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M20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 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自协商以太网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 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自协商以太网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外形尺寸（长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高）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:158 mm×105 mm×27 mm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12V DC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散热方式：自然散热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可管理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台，可管理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 Mini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全系列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个（恢复密码和恢复出厂配置）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15" y="3734176"/>
            <a:ext cx="2760997" cy="99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产品形态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288" y="987574"/>
            <a:ext cx="8425184" cy="252028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A20/A20-G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接口：下行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 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个电话接口；上行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产品背面接口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 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个电话透传接口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外形尺寸（长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高）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pt-BR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86mm×86mm×40.6mm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，标准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面板，</a:t>
            </a:r>
            <a:r>
              <a:rPr lang="zh-CN" altLang="pt-B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支持白色</a:t>
            </a:r>
            <a:r>
              <a:rPr lang="pt-BR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(A20)</a:t>
            </a:r>
            <a:r>
              <a:rPr lang="zh-CN" altLang="pt-B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、金色</a:t>
            </a:r>
            <a:r>
              <a:rPr lang="pt-BR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(A20-G)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802.3af/802.3at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2dBi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全向天线，支持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802.11b/g/n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单频，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个（恢复密码和恢复出厂配置）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46" y="3717846"/>
            <a:ext cx="1393279" cy="79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618156" y="4517766"/>
            <a:ext cx="115364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A20-G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76" y="3722166"/>
            <a:ext cx="1394928" cy="7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70684" y="4497906"/>
            <a:ext cx="115364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A20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0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产品形态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288" y="987574"/>
            <a:ext cx="8425184" cy="25922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接口：下行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 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个电话接口；上行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产品背面接口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 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个电话透传接口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外形尺寸（长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高）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pt-BR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86mm×86mm×40.6mm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，标准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802.3af/802.3at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2dBi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全向天线，支持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802.11b/g/n/ac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2.4G&amp;5G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双频，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750Mbps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个（恢复密码和恢复出厂配置）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7894"/>
            <a:ext cx="1394928" cy="7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9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60012"/>
                </a:solidFill>
              </a:rPr>
              <a:t>AP</a:t>
            </a:r>
            <a:r>
              <a:rPr lang="zh-CN" altLang="en-US" dirty="0" smtClean="0">
                <a:solidFill>
                  <a:srgbClr val="E60012"/>
                </a:solidFill>
              </a:rPr>
              <a:t>产品形态</a:t>
            </a:r>
            <a:endParaRPr lang="zh-CN" altLang="en-US" dirty="0">
              <a:solidFill>
                <a:srgbClr val="E60012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50825" y="670719"/>
            <a:ext cx="2192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50000"/>
              </a:lnSpc>
              <a:defRPr sz="2000" b="1">
                <a:solidFill>
                  <a:schemeClr val="tx1"/>
                </a:solidFill>
                <a:latin typeface="华文中宋" pitchFamily="2" charset="-122"/>
                <a:ea typeface="华文细黑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defRPr sz="16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50000"/>
              </a:spcBef>
              <a:defRPr sz="14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1800" b="0">
              <a:latin typeface="Times New Roman" pitchFamily="18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288" y="987573"/>
            <a:ext cx="8425184" cy="2376339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A21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10/100Mbps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自协商</a:t>
            </a:r>
            <a:r>
              <a:rPr lang="zh-CN" alt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以太网接口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外形尺寸（长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高）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200mm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，高度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25mm</a:t>
            </a: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802.3af/802.3at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en-US" altLang="zh-CN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4dBi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全向天线，支持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802.11/b/g/n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单频，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300Mbps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1" indent="-285750">
              <a:lnSpc>
                <a:spcPct val="120000"/>
              </a:lnSpc>
              <a:spcBef>
                <a:spcPct val="50000"/>
              </a:spcBef>
              <a:buFont typeface="微软雅黑" panose="020B0503020204020204" pitchFamily="34" charset="-122"/>
              <a:buChar char="→"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键：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个（恢复密码和恢复出厂配置）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8474"/>
            <a:ext cx="1719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\\h3c-infoserver\09-02-H3C产品图片库\产品图片库\SMB产品\Router\A21\JPG\A21  30度俯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34605" r="17970" b="36555"/>
          <a:stretch>
            <a:fillRect/>
          </a:stretch>
        </p:blipFill>
        <p:spPr bwMode="auto">
          <a:xfrm>
            <a:off x="5219700" y="3711674"/>
            <a:ext cx="1579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42ed5f26e8b44e148cfef17166b2b63cfb3297c"/>
</p:tagLst>
</file>

<file path=ppt/theme/theme1.xml><?xml version="1.0" encoding="utf-8"?>
<a:theme xmlns:a="http://schemas.openxmlformats.org/drawingml/2006/main" name="封面模板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Confidential 保密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6FA3CC01DA67BC4B9E491FB6BB609E5A" ma:contentTypeVersion="0" ma:contentTypeDescription="新建文档。" ma:contentTypeScope="" ma:versionID="ec99f78b372d07cdc703435a09260b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f872aa5919130a473c1c9447df83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A9CC7-676B-4713-A3F7-377D10EAC796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1B5DF67-C9B2-44A7-A27B-ADAC568DA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C37217-A869-4CB8-A9E4-0A1CDB3C1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413</TotalTime>
  <Words>3037</Words>
  <Application>Microsoft Office PowerPoint</Application>
  <PresentationFormat>全屏显示(16:9)</PresentationFormat>
  <Paragraphs>554</Paragraphs>
  <Slides>44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7" baseType="lpstr">
      <vt:lpstr>封面模板</vt:lpstr>
      <vt:lpstr>模板-Confidential 保密</vt:lpstr>
      <vt:lpstr>Microsoft Word Document</vt:lpstr>
      <vt:lpstr>H3C Mini系列无线产品培训</vt:lpstr>
      <vt:lpstr>PowerPoint 演示文稿</vt:lpstr>
      <vt:lpstr>目录</vt:lpstr>
      <vt:lpstr>H3C Mini系列无线产品全家福</vt:lpstr>
      <vt:lpstr>H3C Mini系列无线产品典型组网-旁挂模式</vt:lpstr>
      <vt:lpstr>控制器产品形态</vt:lpstr>
      <vt:lpstr>AP产品形态</vt:lpstr>
      <vt:lpstr>AP产品形态</vt:lpstr>
      <vt:lpstr>AP产品形态</vt:lpstr>
      <vt:lpstr>AP产品形态</vt:lpstr>
      <vt:lpstr>AP产品形态</vt:lpstr>
      <vt:lpstr>AP产品形态</vt:lpstr>
      <vt:lpstr>目录</vt:lpstr>
      <vt:lpstr>H3C Mini系列无线产品硬件特性</vt:lpstr>
      <vt:lpstr>Mini M20软件特性</vt:lpstr>
      <vt:lpstr>Mini系列AP软件特性</vt:lpstr>
      <vt:lpstr>H3C Mini系列无线产品维护特性</vt:lpstr>
      <vt:lpstr>目录</vt:lpstr>
      <vt:lpstr>M20管理AP基本原理</vt:lpstr>
      <vt:lpstr>M20管理AP基本原理</vt:lpstr>
      <vt:lpstr>M20管理AP基本原理</vt:lpstr>
      <vt:lpstr>M20管理AP基本原理</vt:lpstr>
      <vt:lpstr> M20&amp;AP管理状态流程图</vt:lpstr>
      <vt:lpstr>目录</vt:lpstr>
      <vt:lpstr>功能配置</vt:lpstr>
      <vt:lpstr>AP功能配置</vt:lpstr>
      <vt:lpstr>AP功能配置</vt:lpstr>
      <vt:lpstr>AP功能配置</vt:lpstr>
      <vt:lpstr>AP功能配置</vt:lpstr>
      <vt:lpstr>AP功能配置</vt:lpstr>
      <vt:lpstr>M20功能配置</vt:lpstr>
      <vt:lpstr>M20功能配置</vt:lpstr>
      <vt:lpstr>M20功能配置</vt:lpstr>
      <vt:lpstr>M20功能配置</vt:lpstr>
      <vt:lpstr>M20功能配置</vt:lpstr>
      <vt:lpstr>M20功能配置</vt:lpstr>
      <vt:lpstr>M20功能配置</vt:lpstr>
      <vt:lpstr>M20功能配置</vt:lpstr>
      <vt:lpstr>M20功能配置</vt:lpstr>
      <vt:lpstr>目录</vt:lpstr>
      <vt:lpstr>售后服务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</dc:creator>
  <cp:lastModifiedBy>wanglin 11327</cp:lastModifiedBy>
  <cp:revision>87</cp:revision>
  <cp:lastPrinted>2013-01-19T15:46:08Z</cp:lastPrinted>
  <dcterms:created xsi:type="dcterms:W3CDTF">2016-05-11T02:15:44Z</dcterms:created>
  <dcterms:modified xsi:type="dcterms:W3CDTF">2017-07-19T03:34:05Z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0x0101006FA3CC01DA67BC4B9E491FB6BB609E5A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</Properties>
</file>